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200"/>
    <a:srgbClr val="263E08"/>
    <a:srgbClr val="624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2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2C601-34CF-4CF8-A483-4D914A29F577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3A95779-44F8-49C2-8E7D-2A0A56C82F44}">
      <dgm:prSet phldrT="[Texto]" custT="1"/>
      <dgm:spPr/>
      <dgm:t>
        <a:bodyPr/>
        <a:lstStyle/>
        <a:p>
          <a:r>
            <a:rPr lang="es-ES" sz="1400" b="1" dirty="0" smtClean="0"/>
            <a:t>Objetivo General</a:t>
          </a:r>
        </a:p>
        <a:p>
          <a:endParaRPr lang="es-ES" sz="1400" dirty="0" smtClean="0"/>
        </a:p>
        <a:p>
          <a:r>
            <a:rPr lang="es-ES" sz="1400" dirty="0" smtClean="0"/>
            <a:t>Emplear la metodología del Modelo SERVQUAL para el levantamiento de datos que permita establecer la calidad de los servicios turísticos de la ciudad del Puyo.  </a:t>
          </a:r>
        </a:p>
        <a:p>
          <a:endParaRPr lang="es-ES" sz="1400" dirty="0"/>
        </a:p>
      </dgm:t>
    </dgm:pt>
    <dgm:pt modelId="{1CB9F886-465B-4181-880E-5260107989C6}" type="parTrans" cxnId="{88997AC8-747A-4697-9480-BBDF9326EA6E}">
      <dgm:prSet/>
      <dgm:spPr/>
      <dgm:t>
        <a:bodyPr/>
        <a:lstStyle/>
        <a:p>
          <a:endParaRPr lang="es-ES"/>
        </a:p>
      </dgm:t>
    </dgm:pt>
    <dgm:pt modelId="{B9542AA1-E44C-4A07-806A-5503DE76B588}" type="sibTrans" cxnId="{88997AC8-747A-4697-9480-BBDF9326EA6E}">
      <dgm:prSet/>
      <dgm:spPr/>
      <dgm:t>
        <a:bodyPr/>
        <a:lstStyle/>
        <a:p>
          <a:endParaRPr lang="es-ES"/>
        </a:p>
      </dgm:t>
    </dgm:pt>
    <dgm:pt modelId="{9D975119-D945-4E5A-AD8F-3BD4AC17D363}">
      <dgm:prSet phldrT="[Texto]" custT="1"/>
      <dgm:spPr/>
      <dgm:t>
        <a:bodyPr/>
        <a:lstStyle/>
        <a:p>
          <a:r>
            <a:rPr lang="es-EC" sz="1400" b="1" dirty="0" smtClean="0"/>
            <a:t>Objetivos Específicos </a:t>
          </a:r>
          <a:endParaRPr lang="es-ES" sz="1400" dirty="0" smtClean="0"/>
        </a:p>
        <a:p>
          <a:endParaRPr lang="es-ES" sz="1400" dirty="0" smtClean="0"/>
        </a:p>
        <a:p>
          <a:r>
            <a:rPr lang="es-ES" sz="1400" dirty="0" smtClean="0"/>
            <a:t>Determinar las características demográficas de los turistas que visitan la ciudad del Puyo. </a:t>
          </a:r>
        </a:p>
        <a:p>
          <a:r>
            <a:rPr lang="es-ES" sz="1400" dirty="0" smtClean="0"/>
            <a:t>Conocer la opinión del turista sobre la calidad de los servicios turísticos, a través de la aplicación de las cinco dimensiones del modelo SERVQUAL.</a:t>
          </a:r>
        </a:p>
        <a:p>
          <a:r>
            <a:rPr lang="es-EC" sz="1400" dirty="0" smtClean="0"/>
            <a:t>Identificar los factores definitivos que influyen en el momento de elegir un servicio turístico</a:t>
          </a:r>
          <a:r>
            <a:rPr lang="es-EC" sz="1400" b="1" dirty="0" smtClean="0"/>
            <a:t>.</a:t>
          </a:r>
          <a:endParaRPr lang="es-ES" sz="1400" dirty="0" smtClean="0"/>
        </a:p>
        <a:p>
          <a:endParaRPr lang="es-ES" sz="1400" dirty="0"/>
        </a:p>
      </dgm:t>
    </dgm:pt>
    <dgm:pt modelId="{0944F52E-CE57-4E7C-838E-3BB4C873212E}" type="parTrans" cxnId="{B078201E-A10E-4F82-9B9C-2C00CE827554}">
      <dgm:prSet/>
      <dgm:spPr/>
      <dgm:t>
        <a:bodyPr/>
        <a:lstStyle/>
        <a:p>
          <a:endParaRPr lang="es-ES"/>
        </a:p>
      </dgm:t>
    </dgm:pt>
    <dgm:pt modelId="{928ECE4F-15FB-4D8B-B562-6BEA29ECF0B4}" type="sibTrans" cxnId="{B078201E-A10E-4F82-9B9C-2C00CE827554}">
      <dgm:prSet/>
      <dgm:spPr/>
      <dgm:t>
        <a:bodyPr/>
        <a:lstStyle/>
        <a:p>
          <a:endParaRPr lang="es-ES"/>
        </a:p>
      </dgm:t>
    </dgm:pt>
    <dgm:pt modelId="{C5ACF832-C438-4930-AC3F-EB3C9F5539DD}" type="pres">
      <dgm:prSet presAssocID="{5BF2C601-34CF-4CF8-A483-4D914A29F57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5468A41-9EF1-4E5F-A6DE-AEF6FDA7481A}" type="pres">
      <dgm:prSet presAssocID="{5BF2C601-34CF-4CF8-A483-4D914A29F57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FB4DAA-53BB-411E-90C7-EDC0BD2CDDEA}" type="pres">
      <dgm:prSet presAssocID="{5BF2C601-34CF-4CF8-A483-4D914A29F577}" presName="LeftNode" presStyleLbl="bgImgPlace1" presStyleIdx="0" presStyleCnt="2" custScaleX="124919" custLinFactNeighborX="-9424">
        <dgm:presLayoutVars>
          <dgm:chMax val="2"/>
          <dgm:chPref val="2"/>
        </dgm:presLayoutVars>
      </dgm:prSet>
      <dgm:spPr/>
      <dgm:t>
        <a:bodyPr/>
        <a:lstStyle/>
        <a:p>
          <a:endParaRPr lang="es-ES"/>
        </a:p>
      </dgm:t>
    </dgm:pt>
    <dgm:pt modelId="{153AE0F7-0879-4E03-BA43-D255D3BDE300}" type="pres">
      <dgm:prSet presAssocID="{5BF2C601-34CF-4CF8-A483-4D914A29F57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D41DDC-AA94-4166-86B4-B5D91468AC62}" type="pres">
      <dgm:prSet presAssocID="{5BF2C601-34CF-4CF8-A483-4D914A29F577}" presName="RightNode" presStyleLbl="bgImgPlace1" presStyleIdx="1" presStyleCnt="2" custScaleX="130112" custLinFactNeighborX="2030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F960AE9-0AA8-4BDF-8017-E7B0DB8708E8}" type="pres">
      <dgm:prSet presAssocID="{5BF2C601-34CF-4CF8-A483-4D914A29F577}" presName="TopArrow" presStyleLbl="node1" presStyleIdx="0" presStyleCnt="2"/>
      <dgm:spPr/>
    </dgm:pt>
    <dgm:pt modelId="{4D1ED32F-9024-483A-8C17-28A2A9CBA572}" type="pres">
      <dgm:prSet presAssocID="{5BF2C601-34CF-4CF8-A483-4D914A29F577}" presName="BottomArrow" presStyleLbl="node1" presStyleIdx="1" presStyleCnt="2"/>
      <dgm:spPr/>
    </dgm:pt>
  </dgm:ptLst>
  <dgm:cxnLst>
    <dgm:cxn modelId="{B078201E-A10E-4F82-9B9C-2C00CE827554}" srcId="{5BF2C601-34CF-4CF8-A483-4D914A29F577}" destId="{9D975119-D945-4E5A-AD8F-3BD4AC17D363}" srcOrd="1" destOrd="0" parTransId="{0944F52E-CE57-4E7C-838E-3BB4C873212E}" sibTransId="{928ECE4F-15FB-4D8B-B562-6BEA29ECF0B4}"/>
    <dgm:cxn modelId="{4DAA900F-0257-40A9-99FE-407E37C40F80}" type="presOf" srcId="{5BF2C601-34CF-4CF8-A483-4D914A29F577}" destId="{C5ACF832-C438-4930-AC3F-EB3C9F5539DD}" srcOrd="0" destOrd="0" presId="urn:microsoft.com/office/officeart/2009/layout/ReverseList"/>
    <dgm:cxn modelId="{9AFABDD3-9D41-4987-AADC-3F6BB019E983}" type="presOf" srcId="{23A95779-44F8-49C2-8E7D-2A0A56C82F44}" destId="{54FB4DAA-53BB-411E-90C7-EDC0BD2CDDEA}" srcOrd="1" destOrd="0" presId="urn:microsoft.com/office/officeart/2009/layout/ReverseList"/>
    <dgm:cxn modelId="{88997AC8-747A-4697-9480-BBDF9326EA6E}" srcId="{5BF2C601-34CF-4CF8-A483-4D914A29F577}" destId="{23A95779-44F8-49C2-8E7D-2A0A56C82F44}" srcOrd="0" destOrd="0" parTransId="{1CB9F886-465B-4181-880E-5260107989C6}" sibTransId="{B9542AA1-E44C-4A07-806A-5503DE76B588}"/>
    <dgm:cxn modelId="{E8E53B0B-5FCD-47A2-89FE-63F1101203AD}" type="presOf" srcId="{9D975119-D945-4E5A-AD8F-3BD4AC17D363}" destId="{0ED41DDC-AA94-4166-86B4-B5D91468AC62}" srcOrd="1" destOrd="0" presId="urn:microsoft.com/office/officeart/2009/layout/ReverseList"/>
    <dgm:cxn modelId="{CF55AF18-AC59-4FAB-9F6B-0FF16BE83CD6}" type="presOf" srcId="{9D975119-D945-4E5A-AD8F-3BD4AC17D363}" destId="{153AE0F7-0879-4E03-BA43-D255D3BDE300}" srcOrd="0" destOrd="0" presId="urn:microsoft.com/office/officeart/2009/layout/ReverseList"/>
    <dgm:cxn modelId="{72BD8830-B674-445C-99F5-97BDB6DAD882}" type="presOf" srcId="{23A95779-44F8-49C2-8E7D-2A0A56C82F44}" destId="{65468A41-9EF1-4E5F-A6DE-AEF6FDA7481A}" srcOrd="0" destOrd="0" presId="urn:microsoft.com/office/officeart/2009/layout/ReverseList"/>
    <dgm:cxn modelId="{C19CF9D9-639B-4C55-A3BE-A3BD73D6903B}" type="presParOf" srcId="{C5ACF832-C438-4930-AC3F-EB3C9F5539DD}" destId="{65468A41-9EF1-4E5F-A6DE-AEF6FDA7481A}" srcOrd="0" destOrd="0" presId="urn:microsoft.com/office/officeart/2009/layout/ReverseList"/>
    <dgm:cxn modelId="{6B3CBAAF-7A89-42AD-8DF8-4F02C0897E75}" type="presParOf" srcId="{C5ACF832-C438-4930-AC3F-EB3C9F5539DD}" destId="{54FB4DAA-53BB-411E-90C7-EDC0BD2CDDEA}" srcOrd="1" destOrd="0" presId="urn:microsoft.com/office/officeart/2009/layout/ReverseList"/>
    <dgm:cxn modelId="{E78B762A-0FCE-4DAF-8F8E-0C752A2E55DE}" type="presParOf" srcId="{C5ACF832-C438-4930-AC3F-EB3C9F5539DD}" destId="{153AE0F7-0879-4E03-BA43-D255D3BDE300}" srcOrd="2" destOrd="0" presId="urn:microsoft.com/office/officeart/2009/layout/ReverseList"/>
    <dgm:cxn modelId="{67F218C9-75C7-474C-B0BA-91829F60510A}" type="presParOf" srcId="{C5ACF832-C438-4930-AC3F-EB3C9F5539DD}" destId="{0ED41DDC-AA94-4166-86B4-B5D91468AC62}" srcOrd="3" destOrd="0" presId="urn:microsoft.com/office/officeart/2009/layout/ReverseList"/>
    <dgm:cxn modelId="{6B433DFA-A499-4B24-AEAB-C271143490A6}" type="presParOf" srcId="{C5ACF832-C438-4930-AC3F-EB3C9F5539DD}" destId="{5F960AE9-0AA8-4BDF-8017-E7B0DB8708E8}" srcOrd="4" destOrd="0" presId="urn:microsoft.com/office/officeart/2009/layout/ReverseList"/>
    <dgm:cxn modelId="{A624A415-4519-4DA4-9E54-C59305979820}" type="presParOf" srcId="{C5ACF832-C438-4930-AC3F-EB3C9F5539DD}" destId="{4D1ED32F-9024-483A-8C17-28A2A9CBA57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A1E8E-0C43-47FB-AD53-8BE23AD7B93A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BBE1E0E-B762-4126-BA2E-E3E03832D568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de servicio al cliente en relaciones humanas </a:t>
          </a:r>
          <a:endParaRPr lang="es-ES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6CA00-4DF1-4221-A913-370C36621E13}" type="parTrans" cxnId="{A2A11CFD-0959-4FDE-A679-579EFD8BA10D}">
      <dgm:prSet/>
      <dgm:spPr/>
      <dgm:t>
        <a:bodyPr/>
        <a:lstStyle/>
        <a:p>
          <a:endParaRPr lang="es-E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B34C9-7DBA-49D3-AC5A-F785A9CF4A52}" type="sibTrans" cxnId="{A2A11CFD-0959-4FDE-A679-579EFD8BA10D}">
      <dgm:prSet/>
      <dgm:spPr/>
      <dgm:t>
        <a:bodyPr/>
        <a:lstStyle/>
        <a:p>
          <a:endParaRPr lang="es-E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AA3AA-C3E1-43FF-9E9D-9ACD7D217588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de imagen personal 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5AB68-5C5D-4067-8F8B-E72418AFC4B3}" type="parTrans" cxnId="{3BBCB2DA-C6EE-4F53-B78B-F4A8881895CA}">
      <dgm:prSet/>
      <dgm:spPr/>
      <dgm:t>
        <a:bodyPr/>
        <a:lstStyle/>
        <a:p>
          <a:endParaRPr lang="es-E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3645E-B1E1-4603-A1BE-7569511DBDCF}" type="sibTrans" cxnId="{3BBCB2DA-C6EE-4F53-B78B-F4A8881895CA}">
      <dgm:prSet/>
      <dgm:spPr/>
      <dgm:t>
        <a:bodyPr/>
        <a:lstStyle/>
        <a:p>
          <a:endParaRPr lang="es-E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43B99-E9B4-48F9-81F0-CADB3877A786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de manipulación de alimentos  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5ED42-A12F-4988-A6A5-4017D6F4FB5C}" type="parTrans" cxnId="{804FC9E4-C228-43B7-88CD-595FB633DE7F}">
      <dgm:prSet/>
      <dgm:spPr/>
      <dgm:t>
        <a:bodyPr/>
        <a:lstStyle/>
        <a:p>
          <a:endParaRPr lang="es-E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EDA16-AD1C-4310-8348-D00BCB3CF829}" type="sibTrans" cxnId="{804FC9E4-C228-43B7-88CD-595FB633DE7F}">
      <dgm:prSet/>
      <dgm:spPr/>
      <dgm:t>
        <a:bodyPr/>
        <a:lstStyle/>
        <a:p>
          <a:endParaRPr lang="es-E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A355B-E71E-44DD-9E08-E0FA02B9762A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en técnicas de guiar   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05555-8D83-4E3F-B0A7-6584AFD69161}" type="parTrans" cxnId="{592F0C59-6034-4E2A-8D61-05460201084E}">
      <dgm:prSet/>
      <dgm:spPr/>
      <dgm:t>
        <a:bodyPr/>
        <a:lstStyle/>
        <a:p>
          <a:endParaRPr lang="es-E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FE41F-96E6-4597-8538-32D40D6FA8B0}" type="sibTrans" cxnId="{592F0C59-6034-4E2A-8D61-05460201084E}">
      <dgm:prSet/>
      <dgm:spPr/>
      <dgm:t>
        <a:bodyPr/>
        <a:lstStyle/>
        <a:p>
          <a:endParaRPr lang="es-E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B4613-69F9-44D9-893B-12B08AD9E47B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a los establecimientos turísticos sobre el cumplimiento del servicio prometido a sus clientes   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5467D-5F11-43EE-B397-777D79921F73}" type="parTrans" cxnId="{63794E41-2127-493E-8AB4-7AA7B948D599}">
      <dgm:prSet/>
      <dgm:spPr/>
      <dgm:t>
        <a:bodyPr/>
        <a:lstStyle/>
        <a:p>
          <a:endParaRPr lang="es-E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A5D4D-9367-49C7-A576-7892751B3E27}" type="sibTrans" cxnId="{63794E41-2127-493E-8AB4-7AA7B948D599}">
      <dgm:prSet/>
      <dgm:spPr/>
      <dgm:t>
        <a:bodyPr/>
        <a:lstStyle/>
        <a:p>
          <a:endParaRPr lang="es-E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6CA4E-C52E-462D-B582-98156685C7F7}" type="pres">
      <dgm:prSet presAssocID="{D98A1E8E-0C43-47FB-AD53-8BE23AD7B9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2623DB-3DC8-4539-9FCA-25980CE67B9D}" type="pres">
      <dgm:prSet presAssocID="{4BBE1E0E-B762-4126-BA2E-E3E03832D568}" presName="parentLin" presStyleCnt="0"/>
      <dgm:spPr/>
    </dgm:pt>
    <dgm:pt modelId="{263A3966-FD69-46F8-86E9-5B6CAF65BE99}" type="pres">
      <dgm:prSet presAssocID="{4BBE1E0E-B762-4126-BA2E-E3E03832D568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9A1D9999-82E5-4F21-8727-B02D6F09E064}" type="pres">
      <dgm:prSet presAssocID="{4BBE1E0E-B762-4126-BA2E-E3E03832D5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DF17EC-9F1C-4A9C-B30C-E9ABEAD39D4B}" type="pres">
      <dgm:prSet presAssocID="{4BBE1E0E-B762-4126-BA2E-E3E03832D568}" presName="negativeSpace" presStyleCnt="0"/>
      <dgm:spPr/>
    </dgm:pt>
    <dgm:pt modelId="{0C5834CE-E11F-4331-95AC-78DCFD835C27}" type="pres">
      <dgm:prSet presAssocID="{4BBE1E0E-B762-4126-BA2E-E3E03832D568}" presName="childText" presStyleLbl="conFgAcc1" presStyleIdx="0" presStyleCnt="5">
        <dgm:presLayoutVars>
          <dgm:bulletEnabled val="1"/>
        </dgm:presLayoutVars>
      </dgm:prSet>
      <dgm:spPr/>
    </dgm:pt>
    <dgm:pt modelId="{54FEADB4-9F09-4E69-B96F-08CE49BE32A3}" type="pres">
      <dgm:prSet presAssocID="{F13B34C9-7DBA-49D3-AC5A-F785A9CF4A52}" presName="spaceBetweenRectangles" presStyleCnt="0"/>
      <dgm:spPr/>
    </dgm:pt>
    <dgm:pt modelId="{BBCAD97C-5BC3-4D98-8286-4540DFFFB0C3}" type="pres">
      <dgm:prSet presAssocID="{FD1AA3AA-C3E1-43FF-9E9D-9ACD7D217588}" presName="parentLin" presStyleCnt="0"/>
      <dgm:spPr/>
    </dgm:pt>
    <dgm:pt modelId="{2CEEDE54-35B3-4DA2-8F9F-1A4628CE2337}" type="pres">
      <dgm:prSet presAssocID="{FD1AA3AA-C3E1-43FF-9E9D-9ACD7D217588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BD7A9469-0CB5-4DEA-9A27-5B045EBA709D}" type="pres">
      <dgm:prSet presAssocID="{FD1AA3AA-C3E1-43FF-9E9D-9ACD7D2175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E927AA-E8E4-4E4B-992B-88AA2F43DC5A}" type="pres">
      <dgm:prSet presAssocID="{FD1AA3AA-C3E1-43FF-9E9D-9ACD7D217588}" presName="negativeSpace" presStyleCnt="0"/>
      <dgm:spPr/>
    </dgm:pt>
    <dgm:pt modelId="{1D5AD727-BC96-4F32-93CC-B3B661CFD1B3}" type="pres">
      <dgm:prSet presAssocID="{FD1AA3AA-C3E1-43FF-9E9D-9ACD7D217588}" presName="childText" presStyleLbl="conFgAcc1" presStyleIdx="1" presStyleCnt="5">
        <dgm:presLayoutVars>
          <dgm:bulletEnabled val="1"/>
        </dgm:presLayoutVars>
      </dgm:prSet>
      <dgm:spPr/>
    </dgm:pt>
    <dgm:pt modelId="{BC9FCDE2-47CE-4E09-967C-B05CC8D7E7B6}" type="pres">
      <dgm:prSet presAssocID="{9933645E-B1E1-4603-A1BE-7569511DBDCF}" presName="spaceBetweenRectangles" presStyleCnt="0"/>
      <dgm:spPr/>
    </dgm:pt>
    <dgm:pt modelId="{4C082D91-5680-41CF-A212-F4AEB16EBB2F}" type="pres">
      <dgm:prSet presAssocID="{67D43B99-E9B4-48F9-81F0-CADB3877A786}" presName="parentLin" presStyleCnt="0"/>
      <dgm:spPr/>
    </dgm:pt>
    <dgm:pt modelId="{97CDE068-2C67-4889-9023-6815198220B2}" type="pres">
      <dgm:prSet presAssocID="{67D43B99-E9B4-48F9-81F0-CADB3877A786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C5C34845-8642-4CC8-8B6F-58CCCF8E9697}" type="pres">
      <dgm:prSet presAssocID="{67D43B99-E9B4-48F9-81F0-CADB3877A78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E05D00-BD19-4583-BB0A-43BCAC8EEBE0}" type="pres">
      <dgm:prSet presAssocID="{67D43B99-E9B4-48F9-81F0-CADB3877A786}" presName="negativeSpace" presStyleCnt="0"/>
      <dgm:spPr/>
    </dgm:pt>
    <dgm:pt modelId="{A2BE3B8F-472D-494F-9A9D-483C8B158F01}" type="pres">
      <dgm:prSet presAssocID="{67D43B99-E9B4-48F9-81F0-CADB3877A786}" presName="childText" presStyleLbl="conFgAcc1" presStyleIdx="2" presStyleCnt="5">
        <dgm:presLayoutVars>
          <dgm:bulletEnabled val="1"/>
        </dgm:presLayoutVars>
      </dgm:prSet>
      <dgm:spPr/>
    </dgm:pt>
    <dgm:pt modelId="{2E2B5C57-C739-44E9-8418-2A0E21482141}" type="pres">
      <dgm:prSet presAssocID="{373EDA16-AD1C-4310-8348-D00BCB3CF829}" presName="spaceBetweenRectangles" presStyleCnt="0"/>
      <dgm:spPr/>
    </dgm:pt>
    <dgm:pt modelId="{C1082EC3-9084-41E6-8CDE-44803D6D982C}" type="pres">
      <dgm:prSet presAssocID="{26BA355B-E71E-44DD-9E08-E0FA02B9762A}" presName="parentLin" presStyleCnt="0"/>
      <dgm:spPr/>
    </dgm:pt>
    <dgm:pt modelId="{8949679D-661F-4348-B64F-D9F5DAA6A15B}" type="pres">
      <dgm:prSet presAssocID="{26BA355B-E71E-44DD-9E08-E0FA02B9762A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31B0BA37-04BC-438C-96A5-2288A7F87862}" type="pres">
      <dgm:prSet presAssocID="{26BA355B-E71E-44DD-9E08-E0FA02B9762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8E6C86-907F-4C8B-8CE4-CC2097D4FBB5}" type="pres">
      <dgm:prSet presAssocID="{26BA355B-E71E-44DD-9E08-E0FA02B9762A}" presName="negativeSpace" presStyleCnt="0"/>
      <dgm:spPr/>
    </dgm:pt>
    <dgm:pt modelId="{3A62103C-9747-4FF8-ACDB-9E08C4CF02D1}" type="pres">
      <dgm:prSet presAssocID="{26BA355B-E71E-44DD-9E08-E0FA02B9762A}" presName="childText" presStyleLbl="conFgAcc1" presStyleIdx="3" presStyleCnt="5">
        <dgm:presLayoutVars>
          <dgm:bulletEnabled val="1"/>
        </dgm:presLayoutVars>
      </dgm:prSet>
      <dgm:spPr/>
    </dgm:pt>
    <dgm:pt modelId="{49AB87D8-F715-4EC5-AC6D-7761B38ACC67}" type="pres">
      <dgm:prSet presAssocID="{D42FE41F-96E6-4597-8538-32D40D6FA8B0}" presName="spaceBetweenRectangles" presStyleCnt="0"/>
      <dgm:spPr/>
    </dgm:pt>
    <dgm:pt modelId="{B90297D4-D780-43FE-9EBA-7F6414E2CD67}" type="pres">
      <dgm:prSet presAssocID="{1F4B4613-69F9-44D9-893B-12B08AD9E47B}" presName="parentLin" presStyleCnt="0"/>
      <dgm:spPr/>
    </dgm:pt>
    <dgm:pt modelId="{FBA72487-6B74-4FC9-9FB7-AEDBC9B04D3E}" type="pres">
      <dgm:prSet presAssocID="{1F4B4613-69F9-44D9-893B-12B08AD9E47B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30938479-8782-47FE-AF66-F60D6B399F84}" type="pres">
      <dgm:prSet presAssocID="{1F4B4613-69F9-44D9-893B-12B08AD9E47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F97701-26AA-4CE9-A277-4662856DCDD8}" type="pres">
      <dgm:prSet presAssocID="{1F4B4613-69F9-44D9-893B-12B08AD9E47B}" presName="negativeSpace" presStyleCnt="0"/>
      <dgm:spPr/>
    </dgm:pt>
    <dgm:pt modelId="{90E828DC-08E0-4AED-9F17-BFC7E023E80F}" type="pres">
      <dgm:prSet presAssocID="{1F4B4613-69F9-44D9-893B-12B08AD9E47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16776AA-00B5-4F67-8DF7-4F347F4A9975}" type="presOf" srcId="{4BBE1E0E-B762-4126-BA2E-E3E03832D568}" destId="{263A3966-FD69-46F8-86E9-5B6CAF65BE99}" srcOrd="0" destOrd="0" presId="urn:microsoft.com/office/officeart/2005/8/layout/list1"/>
    <dgm:cxn modelId="{3BBCB2DA-C6EE-4F53-B78B-F4A8881895CA}" srcId="{D98A1E8E-0C43-47FB-AD53-8BE23AD7B93A}" destId="{FD1AA3AA-C3E1-43FF-9E9D-9ACD7D217588}" srcOrd="1" destOrd="0" parTransId="{1505AB68-5C5D-4067-8F8B-E72418AFC4B3}" sibTransId="{9933645E-B1E1-4603-A1BE-7569511DBDCF}"/>
    <dgm:cxn modelId="{5DABFCE7-64B8-4ECD-993C-FAB10FDA3C91}" type="presOf" srcId="{26BA355B-E71E-44DD-9E08-E0FA02B9762A}" destId="{31B0BA37-04BC-438C-96A5-2288A7F87862}" srcOrd="1" destOrd="0" presId="urn:microsoft.com/office/officeart/2005/8/layout/list1"/>
    <dgm:cxn modelId="{63794E41-2127-493E-8AB4-7AA7B948D599}" srcId="{D98A1E8E-0C43-47FB-AD53-8BE23AD7B93A}" destId="{1F4B4613-69F9-44D9-893B-12B08AD9E47B}" srcOrd="4" destOrd="0" parTransId="{1895467D-5F11-43EE-B397-777D79921F73}" sibTransId="{9B3A5D4D-9367-49C7-A576-7892751B3E27}"/>
    <dgm:cxn modelId="{592F0C59-6034-4E2A-8D61-05460201084E}" srcId="{D98A1E8E-0C43-47FB-AD53-8BE23AD7B93A}" destId="{26BA355B-E71E-44DD-9E08-E0FA02B9762A}" srcOrd="3" destOrd="0" parTransId="{1E305555-8D83-4E3F-B0A7-6584AFD69161}" sibTransId="{D42FE41F-96E6-4597-8538-32D40D6FA8B0}"/>
    <dgm:cxn modelId="{7AFD9BD5-5C4D-4612-9620-87B35815FA2C}" type="presOf" srcId="{FD1AA3AA-C3E1-43FF-9E9D-9ACD7D217588}" destId="{2CEEDE54-35B3-4DA2-8F9F-1A4628CE2337}" srcOrd="0" destOrd="0" presId="urn:microsoft.com/office/officeart/2005/8/layout/list1"/>
    <dgm:cxn modelId="{92E9CB0E-AEF1-4A7E-9999-3DF74DE1222D}" type="presOf" srcId="{67D43B99-E9B4-48F9-81F0-CADB3877A786}" destId="{C5C34845-8642-4CC8-8B6F-58CCCF8E9697}" srcOrd="1" destOrd="0" presId="urn:microsoft.com/office/officeart/2005/8/layout/list1"/>
    <dgm:cxn modelId="{0136A0F1-8504-4AC1-BAD2-7696F7AD1733}" type="presOf" srcId="{1F4B4613-69F9-44D9-893B-12B08AD9E47B}" destId="{FBA72487-6B74-4FC9-9FB7-AEDBC9B04D3E}" srcOrd="0" destOrd="0" presId="urn:microsoft.com/office/officeart/2005/8/layout/list1"/>
    <dgm:cxn modelId="{217244F8-6D4C-4F86-BB0B-1763945D0707}" type="presOf" srcId="{4BBE1E0E-B762-4126-BA2E-E3E03832D568}" destId="{9A1D9999-82E5-4F21-8727-B02D6F09E064}" srcOrd="1" destOrd="0" presId="urn:microsoft.com/office/officeart/2005/8/layout/list1"/>
    <dgm:cxn modelId="{BDC34E73-096F-4509-A1D2-09375FC4FCF5}" type="presOf" srcId="{26BA355B-E71E-44DD-9E08-E0FA02B9762A}" destId="{8949679D-661F-4348-B64F-D9F5DAA6A15B}" srcOrd="0" destOrd="0" presId="urn:microsoft.com/office/officeart/2005/8/layout/list1"/>
    <dgm:cxn modelId="{912236D0-67F2-47F7-9C1D-946B224EB22D}" type="presOf" srcId="{D98A1E8E-0C43-47FB-AD53-8BE23AD7B93A}" destId="{B5B6CA4E-C52E-462D-B582-98156685C7F7}" srcOrd="0" destOrd="0" presId="urn:microsoft.com/office/officeart/2005/8/layout/list1"/>
    <dgm:cxn modelId="{A2A11CFD-0959-4FDE-A679-579EFD8BA10D}" srcId="{D98A1E8E-0C43-47FB-AD53-8BE23AD7B93A}" destId="{4BBE1E0E-B762-4126-BA2E-E3E03832D568}" srcOrd="0" destOrd="0" parTransId="{3D26CA00-4DF1-4221-A913-370C36621E13}" sibTransId="{F13B34C9-7DBA-49D3-AC5A-F785A9CF4A52}"/>
    <dgm:cxn modelId="{F4F98DB0-E1E2-4C2C-9C9D-3081BF7AFE2D}" type="presOf" srcId="{67D43B99-E9B4-48F9-81F0-CADB3877A786}" destId="{97CDE068-2C67-4889-9023-6815198220B2}" srcOrd="0" destOrd="0" presId="urn:microsoft.com/office/officeart/2005/8/layout/list1"/>
    <dgm:cxn modelId="{804FC9E4-C228-43B7-88CD-595FB633DE7F}" srcId="{D98A1E8E-0C43-47FB-AD53-8BE23AD7B93A}" destId="{67D43B99-E9B4-48F9-81F0-CADB3877A786}" srcOrd="2" destOrd="0" parTransId="{9F65ED42-A12F-4988-A6A5-4017D6F4FB5C}" sibTransId="{373EDA16-AD1C-4310-8348-D00BCB3CF829}"/>
    <dgm:cxn modelId="{C43E9E23-B374-4896-81E1-B8B9598CADCF}" type="presOf" srcId="{1F4B4613-69F9-44D9-893B-12B08AD9E47B}" destId="{30938479-8782-47FE-AF66-F60D6B399F84}" srcOrd="1" destOrd="0" presId="urn:microsoft.com/office/officeart/2005/8/layout/list1"/>
    <dgm:cxn modelId="{D9EB95FB-68FA-46A7-BE91-1A3C20ED71D9}" type="presOf" srcId="{FD1AA3AA-C3E1-43FF-9E9D-9ACD7D217588}" destId="{BD7A9469-0CB5-4DEA-9A27-5B045EBA709D}" srcOrd="1" destOrd="0" presId="urn:microsoft.com/office/officeart/2005/8/layout/list1"/>
    <dgm:cxn modelId="{47326F6B-F72A-4C5B-A118-25E63D418DEB}" type="presParOf" srcId="{B5B6CA4E-C52E-462D-B582-98156685C7F7}" destId="{C32623DB-3DC8-4539-9FCA-25980CE67B9D}" srcOrd="0" destOrd="0" presId="urn:microsoft.com/office/officeart/2005/8/layout/list1"/>
    <dgm:cxn modelId="{6C004D93-6954-4031-A80F-6DCF7A80F15C}" type="presParOf" srcId="{C32623DB-3DC8-4539-9FCA-25980CE67B9D}" destId="{263A3966-FD69-46F8-86E9-5B6CAF65BE99}" srcOrd="0" destOrd="0" presId="urn:microsoft.com/office/officeart/2005/8/layout/list1"/>
    <dgm:cxn modelId="{8AB646FA-1833-4058-B3D4-ACD514E91297}" type="presParOf" srcId="{C32623DB-3DC8-4539-9FCA-25980CE67B9D}" destId="{9A1D9999-82E5-4F21-8727-B02D6F09E064}" srcOrd="1" destOrd="0" presId="urn:microsoft.com/office/officeart/2005/8/layout/list1"/>
    <dgm:cxn modelId="{EC067AA8-B1C1-4E58-A010-38712FA219D2}" type="presParOf" srcId="{B5B6CA4E-C52E-462D-B582-98156685C7F7}" destId="{20DF17EC-9F1C-4A9C-B30C-E9ABEAD39D4B}" srcOrd="1" destOrd="0" presId="urn:microsoft.com/office/officeart/2005/8/layout/list1"/>
    <dgm:cxn modelId="{B449A428-2C76-4241-9DD3-7F92758E9170}" type="presParOf" srcId="{B5B6CA4E-C52E-462D-B582-98156685C7F7}" destId="{0C5834CE-E11F-4331-95AC-78DCFD835C27}" srcOrd="2" destOrd="0" presId="urn:microsoft.com/office/officeart/2005/8/layout/list1"/>
    <dgm:cxn modelId="{342646E5-8C8B-4BD8-A8C5-F78FE091F27D}" type="presParOf" srcId="{B5B6CA4E-C52E-462D-B582-98156685C7F7}" destId="{54FEADB4-9F09-4E69-B96F-08CE49BE32A3}" srcOrd="3" destOrd="0" presId="urn:microsoft.com/office/officeart/2005/8/layout/list1"/>
    <dgm:cxn modelId="{DDF684E0-4A4C-442D-874E-963354EDC22D}" type="presParOf" srcId="{B5B6CA4E-C52E-462D-B582-98156685C7F7}" destId="{BBCAD97C-5BC3-4D98-8286-4540DFFFB0C3}" srcOrd="4" destOrd="0" presId="urn:microsoft.com/office/officeart/2005/8/layout/list1"/>
    <dgm:cxn modelId="{34C70FFD-0258-44F9-AB41-04480ED088CA}" type="presParOf" srcId="{BBCAD97C-5BC3-4D98-8286-4540DFFFB0C3}" destId="{2CEEDE54-35B3-4DA2-8F9F-1A4628CE2337}" srcOrd="0" destOrd="0" presId="urn:microsoft.com/office/officeart/2005/8/layout/list1"/>
    <dgm:cxn modelId="{1B0CC7D4-3F98-4A3A-A60A-B612994B0946}" type="presParOf" srcId="{BBCAD97C-5BC3-4D98-8286-4540DFFFB0C3}" destId="{BD7A9469-0CB5-4DEA-9A27-5B045EBA709D}" srcOrd="1" destOrd="0" presId="urn:microsoft.com/office/officeart/2005/8/layout/list1"/>
    <dgm:cxn modelId="{16611943-E57C-4CD7-8DB5-7EC6D4FD2768}" type="presParOf" srcId="{B5B6CA4E-C52E-462D-B582-98156685C7F7}" destId="{C4E927AA-E8E4-4E4B-992B-88AA2F43DC5A}" srcOrd="5" destOrd="0" presId="urn:microsoft.com/office/officeart/2005/8/layout/list1"/>
    <dgm:cxn modelId="{C61B25E7-AF43-4EAF-AD50-735A5ADBAD2D}" type="presParOf" srcId="{B5B6CA4E-C52E-462D-B582-98156685C7F7}" destId="{1D5AD727-BC96-4F32-93CC-B3B661CFD1B3}" srcOrd="6" destOrd="0" presId="urn:microsoft.com/office/officeart/2005/8/layout/list1"/>
    <dgm:cxn modelId="{5234C063-7BF7-4CA3-9E7D-0D90F32B0673}" type="presParOf" srcId="{B5B6CA4E-C52E-462D-B582-98156685C7F7}" destId="{BC9FCDE2-47CE-4E09-967C-B05CC8D7E7B6}" srcOrd="7" destOrd="0" presId="urn:microsoft.com/office/officeart/2005/8/layout/list1"/>
    <dgm:cxn modelId="{F756AFE6-17BE-41A3-9E4C-E3BE556F4BAE}" type="presParOf" srcId="{B5B6CA4E-C52E-462D-B582-98156685C7F7}" destId="{4C082D91-5680-41CF-A212-F4AEB16EBB2F}" srcOrd="8" destOrd="0" presId="urn:microsoft.com/office/officeart/2005/8/layout/list1"/>
    <dgm:cxn modelId="{DE1DD800-2A5B-492E-8FC9-3DCC0F7A72FE}" type="presParOf" srcId="{4C082D91-5680-41CF-A212-F4AEB16EBB2F}" destId="{97CDE068-2C67-4889-9023-6815198220B2}" srcOrd="0" destOrd="0" presId="urn:microsoft.com/office/officeart/2005/8/layout/list1"/>
    <dgm:cxn modelId="{F52F1765-9D30-49B8-8C62-22B9FE46A1E7}" type="presParOf" srcId="{4C082D91-5680-41CF-A212-F4AEB16EBB2F}" destId="{C5C34845-8642-4CC8-8B6F-58CCCF8E9697}" srcOrd="1" destOrd="0" presId="urn:microsoft.com/office/officeart/2005/8/layout/list1"/>
    <dgm:cxn modelId="{EC328A51-BFC6-40F2-A37A-BD0C423699E8}" type="presParOf" srcId="{B5B6CA4E-C52E-462D-B582-98156685C7F7}" destId="{EEE05D00-BD19-4583-BB0A-43BCAC8EEBE0}" srcOrd="9" destOrd="0" presId="urn:microsoft.com/office/officeart/2005/8/layout/list1"/>
    <dgm:cxn modelId="{816DBEF8-DECB-406C-B8E0-1E344176DE04}" type="presParOf" srcId="{B5B6CA4E-C52E-462D-B582-98156685C7F7}" destId="{A2BE3B8F-472D-494F-9A9D-483C8B158F01}" srcOrd="10" destOrd="0" presId="urn:microsoft.com/office/officeart/2005/8/layout/list1"/>
    <dgm:cxn modelId="{C2A293A3-6B95-4A01-94EC-413EB9F56888}" type="presParOf" srcId="{B5B6CA4E-C52E-462D-B582-98156685C7F7}" destId="{2E2B5C57-C739-44E9-8418-2A0E21482141}" srcOrd="11" destOrd="0" presId="urn:microsoft.com/office/officeart/2005/8/layout/list1"/>
    <dgm:cxn modelId="{BE8C7811-CF33-42D4-91F7-47243216FC24}" type="presParOf" srcId="{B5B6CA4E-C52E-462D-B582-98156685C7F7}" destId="{C1082EC3-9084-41E6-8CDE-44803D6D982C}" srcOrd="12" destOrd="0" presId="urn:microsoft.com/office/officeart/2005/8/layout/list1"/>
    <dgm:cxn modelId="{D340D913-8D43-457A-8A4F-5387E5D4F223}" type="presParOf" srcId="{C1082EC3-9084-41E6-8CDE-44803D6D982C}" destId="{8949679D-661F-4348-B64F-D9F5DAA6A15B}" srcOrd="0" destOrd="0" presId="urn:microsoft.com/office/officeart/2005/8/layout/list1"/>
    <dgm:cxn modelId="{0E8A6D63-57F8-47AC-9B30-D5A57400917C}" type="presParOf" srcId="{C1082EC3-9084-41E6-8CDE-44803D6D982C}" destId="{31B0BA37-04BC-438C-96A5-2288A7F87862}" srcOrd="1" destOrd="0" presId="urn:microsoft.com/office/officeart/2005/8/layout/list1"/>
    <dgm:cxn modelId="{03EC74CC-7AB2-4F93-A2A0-55D5810FA3C9}" type="presParOf" srcId="{B5B6CA4E-C52E-462D-B582-98156685C7F7}" destId="{B98E6C86-907F-4C8B-8CE4-CC2097D4FBB5}" srcOrd="13" destOrd="0" presId="urn:microsoft.com/office/officeart/2005/8/layout/list1"/>
    <dgm:cxn modelId="{489FB984-D666-47DA-AD3F-48F7A3D6493A}" type="presParOf" srcId="{B5B6CA4E-C52E-462D-B582-98156685C7F7}" destId="{3A62103C-9747-4FF8-ACDB-9E08C4CF02D1}" srcOrd="14" destOrd="0" presId="urn:microsoft.com/office/officeart/2005/8/layout/list1"/>
    <dgm:cxn modelId="{3C3A28F2-360D-4C8C-B609-154D731F61D0}" type="presParOf" srcId="{B5B6CA4E-C52E-462D-B582-98156685C7F7}" destId="{49AB87D8-F715-4EC5-AC6D-7761B38ACC67}" srcOrd="15" destOrd="0" presId="urn:microsoft.com/office/officeart/2005/8/layout/list1"/>
    <dgm:cxn modelId="{5078E0DD-910C-4088-98FD-90288D0CD3AC}" type="presParOf" srcId="{B5B6CA4E-C52E-462D-B582-98156685C7F7}" destId="{B90297D4-D780-43FE-9EBA-7F6414E2CD67}" srcOrd="16" destOrd="0" presId="urn:microsoft.com/office/officeart/2005/8/layout/list1"/>
    <dgm:cxn modelId="{BB0D6F37-CF09-4665-A7E7-9AB538FFA0D3}" type="presParOf" srcId="{B90297D4-D780-43FE-9EBA-7F6414E2CD67}" destId="{FBA72487-6B74-4FC9-9FB7-AEDBC9B04D3E}" srcOrd="0" destOrd="0" presId="urn:microsoft.com/office/officeart/2005/8/layout/list1"/>
    <dgm:cxn modelId="{1212ABEB-9BA2-4ED4-9EC5-372304333FD4}" type="presParOf" srcId="{B90297D4-D780-43FE-9EBA-7F6414E2CD67}" destId="{30938479-8782-47FE-AF66-F60D6B399F84}" srcOrd="1" destOrd="0" presId="urn:microsoft.com/office/officeart/2005/8/layout/list1"/>
    <dgm:cxn modelId="{8A863736-EDAE-4469-932A-FD847EB994B0}" type="presParOf" srcId="{B5B6CA4E-C52E-462D-B582-98156685C7F7}" destId="{A5F97701-26AA-4CE9-A277-4662856DCDD8}" srcOrd="17" destOrd="0" presId="urn:microsoft.com/office/officeart/2005/8/layout/list1"/>
    <dgm:cxn modelId="{010663F7-2F7A-4E73-A7E8-21ACBB8FB6EA}" type="presParOf" srcId="{B5B6CA4E-C52E-462D-B582-98156685C7F7}" destId="{90E828DC-08E0-4AED-9F17-BFC7E023E80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261318-2F25-451F-AB46-04FC3EBF5388}" type="doc">
      <dgm:prSet loTypeId="urn:microsoft.com/office/officeart/2005/8/layout/vList3" loCatId="picture" qsTypeId="urn:microsoft.com/office/officeart/2005/8/quickstyle/simple1" qsCatId="simple" csTypeId="urn:microsoft.com/office/officeart/2005/8/colors/accent3_5" csCatId="accent3" phldr="1"/>
      <dgm:spPr/>
    </dgm:pt>
    <dgm:pt modelId="{2E6928B5-EB52-47FD-B4D3-ED7E9ADD27D0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Aumentar la publicidad </a:t>
          </a:r>
          <a:endParaRPr lang="es-ES" sz="18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F93E1-5119-49AC-A318-516B0935F085}" type="parTrans" cxnId="{0114FDEF-2B90-49C0-9209-61BA4D89E412}">
      <dgm:prSet/>
      <dgm:spPr/>
      <dgm:t>
        <a:bodyPr/>
        <a:lstStyle/>
        <a:p>
          <a:endParaRPr lang="es-ES" sz="1800" b="1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AE775-36F8-4FFC-A2E5-55A53D55AFAC}" type="sibTrans" cxnId="{0114FDEF-2B90-49C0-9209-61BA4D89E412}">
      <dgm:prSet/>
      <dgm:spPr/>
      <dgm:t>
        <a:bodyPr/>
        <a:lstStyle/>
        <a:p>
          <a:endParaRPr lang="es-ES" sz="1800" b="1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5F79F-9CAA-4712-B675-E5C3F644374A}">
      <dgm:prSet phldrT="[Texto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Participación en ferias turísticas </a:t>
          </a:r>
          <a:endParaRPr lang="es-ES" sz="18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7AAE18-7D6C-4A7E-A6DE-E5870D2F3A1E}" type="parTrans" cxnId="{A4CB52FE-DB9C-483D-860D-9FF834FA7B74}">
      <dgm:prSet/>
      <dgm:spPr/>
      <dgm:t>
        <a:bodyPr/>
        <a:lstStyle/>
        <a:p>
          <a:endParaRPr lang="es-ES" sz="1800" b="1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97FAB-1185-47C7-978F-CA4D084E2796}" type="sibTrans" cxnId="{A4CB52FE-DB9C-483D-860D-9FF834FA7B74}">
      <dgm:prSet/>
      <dgm:spPr/>
      <dgm:t>
        <a:bodyPr/>
        <a:lstStyle/>
        <a:p>
          <a:endParaRPr lang="es-ES" sz="1800" b="1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BAF62-F6DD-4899-B252-4586CDA10A17}">
      <dgm:prSet phldrT="[Texto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Campañas publicitarias en feriado relevante</a:t>
          </a:r>
          <a:endParaRPr lang="es-ES" sz="18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7D65E-4354-44E7-9A05-3AFF198434CF}" type="parTrans" cxnId="{17334DF5-6208-45AE-87EF-7BEF8079C6DE}">
      <dgm:prSet/>
      <dgm:spPr/>
      <dgm:t>
        <a:bodyPr/>
        <a:lstStyle/>
        <a:p>
          <a:endParaRPr lang="es-ES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B4F2B-29C0-4361-B8CF-2A987BFB82BE}" type="sibTrans" cxnId="{17334DF5-6208-45AE-87EF-7BEF8079C6DE}">
      <dgm:prSet/>
      <dgm:spPr/>
      <dgm:t>
        <a:bodyPr/>
        <a:lstStyle/>
        <a:p>
          <a:endParaRPr lang="es-ES" sz="18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2BE1B-0386-4D46-8B1A-852CA9E0B403}" type="pres">
      <dgm:prSet presAssocID="{A9261318-2F25-451F-AB46-04FC3EBF5388}" presName="linearFlow" presStyleCnt="0">
        <dgm:presLayoutVars>
          <dgm:dir/>
          <dgm:resizeHandles val="exact"/>
        </dgm:presLayoutVars>
      </dgm:prSet>
      <dgm:spPr/>
    </dgm:pt>
    <dgm:pt modelId="{BEA743EB-CB86-41C3-8A82-F1CE1DA1C0E8}" type="pres">
      <dgm:prSet presAssocID="{2E6928B5-EB52-47FD-B4D3-ED7E9ADD27D0}" presName="composite" presStyleCnt="0"/>
      <dgm:spPr/>
    </dgm:pt>
    <dgm:pt modelId="{081304A0-2DC9-485A-B822-FEED2F71B42B}" type="pres">
      <dgm:prSet presAssocID="{2E6928B5-EB52-47FD-B4D3-ED7E9ADD27D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1E25A80-55D3-491B-88FC-A1FD672A00AA}" type="pres">
      <dgm:prSet presAssocID="{2E6928B5-EB52-47FD-B4D3-ED7E9ADD27D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B2CB26-E0BB-4529-BD8B-EBEE5175464F}" type="pres">
      <dgm:prSet presAssocID="{8BAAE775-36F8-4FFC-A2E5-55A53D55AFAC}" presName="spacing" presStyleCnt="0"/>
      <dgm:spPr/>
    </dgm:pt>
    <dgm:pt modelId="{A0F805A0-0083-41CF-9BD3-80EB52253AA2}" type="pres">
      <dgm:prSet presAssocID="{6A75F79F-9CAA-4712-B675-E5C3F644374A}" presName="composite" presStyleCnt="0"/>
      <dgm:spPr/>
    </dgm:pt>
    <dgm:pt modelId="{89CDAE6F-2497-4E17-B923-61C8C6DED2C1}" type="pres">
      <dgm:prSet presAssocID="{6A75F79F-9CAA-4712-B675-E5C3F644374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2A571B01-3864-4598-BD8E-DB54240D80B3}" type="pres">
      <dgm:prSet presAssocID="{6A75F79F-9CAA-4712-B675-E5C3F644374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88321E-9DFF-4468-AE7C-EB6238102973}" type="pres">
      <dgm:prSet presAssocID="{3A697FAB-1185-47C7-978F-CA4D084E2796}" presName="spacing" presStyleCnt="0"/>
      <dgm:spPr/>
    </dgm:pt>
    <dgm:pt modelId="{E70B1CEB-88A3-4DE9-B28C-44D5631358A2}" type="pres">
      <dgm:prSet presAssocID="{CD8BAF62-F6DD-4899-B252-4586CDA10A17}" presName="composite" presStyleCnt="0"/>
      <dgm:spPr/>
    </dgm:pt>
    <dgm:pt modelId="{04121660-6018-4265-8D96-8E93B9F6D061}" type="pres">
      <dgm:prSet presAssocID="{CD8BAF62-F6DD-4899-B252-4586CDA10A17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A0CBFA4-8A35-441E-9459-5A8265B144DB}" type="pres">
      <dgm:prSet presAssocID="{CD8BAF62-F6DD-4899-B252-4586CDA10A1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334DF5-6208-45AE-87EF-7BEF8079C6DE}" srcId="{A9261318-2F25-451F-AB46-04FC3EBF5388}" destId="{CD8BAF62-F6DD-4899-B252-4586CDA10A17}" srcOrd="2" destOrd="0" parTransId="{3177D65E-4354-44E7-9A05-3AFF198434CF}" sibTransId="{A23B4F2B-29C0-4361-B8CF-2A987BFB82BE}"/>
    <dgm:cxn modelId="{17983BD6-C91B-4AA0-8355-3EF29FC799E3}" type="presOf" srcId="{2E6928B5-EB52-47FD-B4D3-ED7E9ADD27D0}" destId="{11E25A80-55D3-491B-88FC-A1FD672A00AA}" srcOrd="0" destOrd="0" presId="urn:microsoft.com/office/officeart/2005/8/layout/vList3"/>
    <dgm:cxn modelId="{0114FDEF-2B90-49C0-9209-61BA4D89E412}" srcId="{A9261318-2F25-451F-AB46-04FC3EBF5388}" destId="{2E6928B5-EB52-47FD-B4D3-ED7E9ADD27D0}" srcOrd="0" destOrd="0" parTransId="{369F93E1-5119-49AC-A318-516B0935F085}" sibTransId="{8BAAE775-36F8-4FFC-A2E5-55A53D55AFAC}"/>
    <dgm:cxn modelId="{A4CB52FE-DB9C-483D-860D-9FF834FA7B74}" srcId="{A9261318-2F25-451F-AB46-04FC3EBF5388}" destId="{6A75F79F-9CAA-4712-B675-E5C3F644374A}" srcOrd="1" destOrd="0" parTransId="{7B7AAE18-7D6C-4A7E-A6DE-E5870D2F3A1E}" sibTransId="{3A697FAB-1185-47C7-978F-CA4D084E2796}"/>
    <dgm:cxn modelId="{FED8B5C1-7941-448F-8BCF-08F643C59052}" type="presOf" srcId="{6A75F79F-9CAA-4712-B675-E5C3F644374A}" destId="{2A571B01-3864-4598-BD8E-DB54240D80B3}" srcOrd="0" destOrd="0" presId="urn:microsoft.com/office/officeart/2005/8/layout/vList3"/>
    <dgm:cxn modelId="{3CD1EC1C-518F-423C-8422-9D4F92613D2A}" type="presOf" srcId="{A9261318-2F25-451F-AB46-04FC3EBF5388}" destId="{EF72BE1B-0386-4D46-8B1A-852CA9E0B403}" srcOrd="0" destOrd="0" presId="urn:microsoft.com/office/officeart/2005/8/layout/vList3"/>
    <dgm:cxn modelId="{089F4647-D75C-4577-8A19-9538B65C18D6}" type="presOf" srcId="{CD8BAF62-F6DD-4899-B252-4586CDA10A17}" destId="{DA0CBFA4-8A35-441E-9459-5A8265B144DB}" srcOrd="0" destOrd="0" presId="urn:microsoft.com/office/officeart/2005/8/layout/vList3"/>
    <dgm:cxn modelId="{332E4098-6F7E-418C-8AAF-1426055443A2}" type="presParOf" srcId="{EF72BE1B-0386-4D46-8B1A-852CA9E0B403}" destId="{BEA743EB-CB86-41C3-8A82-F1CE1DA1C0E8}" srcOrd="0" destOrd="0" presId="urn:microsoft.com/office/officeart/2005/8/layout/vList3"/>
    <dgm:cxn modelId="{CD11F1C4-E3F5-45E6-A2AB-5943F998635F}" type="presParOf" srcId="{BEA743EB-CB86-41C3-8A82-F1CE1DA1C0E8}" destId="{081304A0-2DC9-485A-B822-FEED2F71B42B}" srcOrd="0" destOrd="0" presId="urn:microsoft.com/office/officeart/2005/8/layout/vList3"/>
    <dgm:cxn modelId="{BC64A8C6-7F9B-437C-B040-0C5F054F64F7}" type="presParOf" srcId="{BEA743EB-CB86-41C3-8A82-F1CE1DA1C0E8}" destId="{11E25A80-55D3-491B-88FC-A1FD672A00AA}" srcOrd="1" destOrd="0" presId="urn:microsoft.com/office/officeart/2005/8/layout/vList3"/>
    <dgm:cxn modelId="{A68BA917-FB35-496C-B66A-D29974145E30}" type="presParOf" srcId="{EF72BE1B-0386-4D46-8B1A-852CA9E0B403}" destId="{65B2CB26-E0BB-4529-BD8B-EBEE5175464F}" srcOrd="1" destOrd="0" presId="urn:microsoft.com/office/officeart/2005/8/layout/vList3"/>
    <dgm:cxn modelId="{B72F2001-7572-44F0-B533-1DA7EC2A4682}" type="presParOf" srcId="{EF72BE1B-0386-4D46-8B1A-852CA9E0B403}" destId="{A0F805A0-0083-41CF-9BD3-80EB52253AA2}" srcOrd="2" destOrd="0" presId="urn:microsoft.com/office/officeart/2005/8/layout/vList3"/>
    <dgm:cxn modelId="{3C6C9576-85A2-4D25-A747-6EB8EE8B7503}" type="presParOf" srcId="{A0F805A0-0083-41CF-9BD3-80EB52253AA2}" destId="{89CDAE6F-2497-4E17-B923-61C8C6DED2C1}" srcOrd="0" destOrd="0" presId="urn:microsoft.com/office/officeart/2005/8/layout/vList3"/>
    <dgm:cxn modelId="{4A992F69-7826-437D-A779-396D4F14F229}" type="presParOf" srcId="{A0F805A0-0083-41CF-9BD3-80EB52253AA2}" destId="{2A571B01-3864-4598-BD8E-DB54240D80B3}" srcOrd="1" destOrd="0" presId="urn:microsoft.com/office/officeart/2005/8/layout/vList3"/>
    <dgm:cxn modelId="{DF3FD282-97D5-4E4E-9D52-26026C852BDB}" type="presParOf" srcId="{EF72BE1B-0386-4D46-8B1A-852CA9E0B403}" destId="{2988321E-9DFF-4468-AE7C-EB6238102973}" srcOrd="3" destOrd="0" presId="urn:microsoft.com/office/officeart/2005/8/layout/vList3"/>
    <dgm:cxn modelId="{7F822AAE-3652-4C0E-9B17-2AE65A93D8B1}" type="presParOf" srcId="{EF72BE1B-0386-4D46-8B1A-852CA9E0B403}" destId="{E70B1CEB-88A3-4DE9-B28C-44D5631358A2}" srcOrd="4" destOrd="0" presId="urn:microsoft.com/office/officeart/2005/8/layout/vList3"/>
    <dgm:cxn modelId="{77E9F006-031E-4057-9A9E-6E0F90812234}" type="presParOf" srcId="{E70B1CEB-88A3-4DE9-B28C-44D5631358A2}" destId="{04121660-6018-4265-8D96-8E93B9F6D061}" srcOrd="0" destOrd="0" presId="urn:microsoft.com/office/officeart/2005/8/layout/vList3"/>
    <dgm:cxn modelId="{AA58A0C1-B66B-4B2C-8968-4B0515F2BEE3}" type="presParOf" srcId="{E70B1CEB-88A3-4DE9-B28C-44D5631358A2}" destId="{DA0CBFA4-8A35-441E-9459-5A8265B144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B4DAA-53BB-411E-90C7-EDC0BD2CDDEA}">
      <dsp:nvSpPr>
        <dsp:cNvPr id="0" name=""/>
        <dsp:cNvSpPr/>
      </dsp:nvSpPr>
      <dsp:spPr>
        <a:xfrm rot="16200000">
          <a:off x="1180642" y="1461108"/>
          <a:ext cx="3688643" cy="28158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Objetivo General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Emplear la metodología del Modelo SERVQUAL para el levantamiento de datos que permita establecer la calidad de los servicios turísticos de la ciudad del Puyo.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 rot="5400000">
        <a:off x="1754515" y="1162203"/>
        <a:ext cx="2678380" cy="3413675"/>
      </dsp:txXfrm>
    </dsp:sp>
    <dsp:sp modelId="{0ED41DDC-AA94-4166-86B4-B5D91468AC62}">
      <dsp:nvSpPr>
        <dsp:cNvPr id="0" name=""/>
        <dsp:cNvSpPr/>
      </dsp:nvSpPr>
      <dsp:spPr>
        <a:xfrm rot="5400000">
          <a:off x="4207310" y="1402579"/>
          <a:ext cx="3688643" cy="29329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-705164"/>
            <a:satOff val="-20788"/>
            <a:lumOff val="78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Objetivos Específicos </a:t>
          </a: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Determinar las características demográficas de los turistas que visitan la ciudad del Puyo.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Conocer la opinión del turista sobre la calidad de los servicios turísticos, a través de la aplicación de las cinco dimensiones del modelo SERVQUAL.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Identificar los factores definitivos que influyen en el momento de elegir un servicio turístico</a:t>
          </a:r>
          <a:r>
            <a:rPr lang="es-EC" sz="1400" b="1" kern="1200" dirty="0" smtClean="0"/>
            <a:t>.</a:t>
          </a: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 rot="-5400000">
        <a:off x="4585171" y="1167918"/>
        <a:ext cx="2789723" cy="3402245"/>
      </dsp:txXfrm>
    </dsp:sp>
    <dsp:sp modelId="{5F960AE9-0AA8-4BDF-8017-E7B0DB8708E8}">
      <dsp:nvSpPr>
        <dsp:cNvPr id="0" name=""/>
        <dsp:cNvSpPr/>
      </dsp:nvSpPr>
      <dsp:spPr>
        <a:xfrm>
          <a:off x="3237164" y="0"/>
          <a:ext cx="2356509" cy="23563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ED32F-9024-483A-8C17-28A2A9CBA572}">
      <dsp:nvSpPr>
        <dsp:cNvPr id="0" name=""/>
        <dsp:cNvSpPr/>
      </dsp:nvSpPr>
      <dsp:spPr>
        <a:xfrm rot="10800000">
          <a:off x="3237164" y="3381113"/>
          <a:ext cx="2356509" cy="23563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834CE-E11F-4331-95AC-78DCFD835C27}">
      <dsp:nvSpPr>
        <dsp:cNvPr id="0" name=""/>
        <dsp:cNvSpPr/>
      </dsp:nvSpPr>
      <dsp:spPr>
        <a:xfrm>
          <a:off x="0" y="305079"/>
          <a:ext cx="856895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D9999-82E5-4F21-8727-B02D6F09E064}">
      <dsp:nvSpPr>
        <dsp:cNvPr id="0" name=""/>
        <dsp:cNvSpPr/>
      </dsp:nvSpPr>
      <dsp:spPr>
        <a:xfrm>
          <a:off x="428447" y="39399"/>
          <a:ext cx="5998266" cy="531360"/>
        </a:xfrm>
        <a:prstGeom prst="round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de servicio al cliente en relaciones humanas </a:t>
          </a:r>
          <a:endParaRPr lang="es-ES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386" y="65338"/>
        <a:ext cx="5946388" cy="479482"/>
      </dsp:txXfrm>
    </dsp:sp>
    <dsp:sp modelId="{1D5AD727-BC96-4F32-93CC-B3B661CFD1B3}">
      <dsp:nvSpPr>
        <dsp:cNvPr id="0" name=""/>
        <dsp:cNvSpPr/>
      </dsp:nvSpPr>
      <dsp:spPr>
        <a:xfrm>
          <a:off x="0" y="1121559"/>
          <a:ext cx="856895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A9469-0CB5-4DEA-9A27-5B045EBA709D}">
      <dsp:nvSpPr>
        <dsp:cNvPr id="0" name=""/>
        <dsp:cNvSpPr/>
      </dsp:nvSpPr>
      <dsp:spPr>
        <a:xfrm>
          <a:off x="428447" y="855879"/>
          <a:ext cx="5998266" cy="531360"/>
        </a:xfrm>
        <a:prstGeom prst="roundRect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de imagen personal 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386" y="881818"/>
        <a:ext cx="5946388" cy="479482"/>
      </dsp:txXfrm>
    </dsp:sp>
    <dsp:sp modelId="{A2BE3B8F-472D-494F-9A9D-483C8B158F01}">
      <dsp:nvSpPr>
        <dsp:cNvPr id="0" name=""/>
        <dsp:cNvSpPr/>
      </dsp:nvSpPr>
      <dsp:spPr>
        <a:xfrm>
          <a:off x="0" y="1938039"/>
          <a:ext cx="856895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34845-8642-4CC8-8B6F-58CCCF8E9697}">
      <dsp:nvSpPr>
        <dsp:cNvPr id="0" name=""/>
        <dsp:cNvSpPr/>
      </dsp:nvSpPr>
      <dsp:spPr>
        <a:xfrm>
          <a:off x="428447" y="1672359"/>
          <a:ext cx="5998266" cy="531360"/>
        </a:xfrm>
        <a:prstGeom prst="round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de manipulación de alimentos  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386" y="1698298"/>
        <a:ext cx="5946388" cy="479482"/>
      </dsp:txXfrm>
    </dsp:sp>
    <dsp:sp modelId="{3A62103C-9747-4FF8-ACDB-9E08C4CF02D1}">
      <dsp:nvSpPr>
        <dsp:cNvPr id="0" name=""/>
        <dsp:cNvSpPr/>
      </dsp:nvSpPr>
      <dsp:spPr>
        <a:xfrm>
          <a:off x="0" y="2754520"/>
          <a:ext cx="856895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0BA37-04BC-438C-96A5-2288A7F87862}">
      <dsp:nvSpPr>
        <dsp:cNvPr id="0" name=""/>
        <dsp:cNvSpPr/>
      </dsp:nvSpPr>
      <dsp:spPr>
        <a:xfrm>
          <a:off x="428447" y="2488840"/>
          <a:ext cx="5998266" cy="531360"/>
        </a:xfrm>
        <a:prstGeom prst="roundRect">
          <a:avLst/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en técnicas de guiar   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386" y="2514779"/>
        <a:ext cx="5946388" cy="479482"/>
      </dsp:txXfrm>
    </dsp:sp>
    <dsp:sp modelId="{90E828DC-08E0-4AED-9F17-BFC7E023E80F}">
      <dsp:nvSpPr>
        <dsp:cNvPr id="0" name=""/>
        <dsp:cNvSpPr/>
      </dsp:nvSpPr>
      <dsp:spPr>
        <a:xfrm>
          <a:off x="0" y="3571000"/>
          <a:ext cx="856895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38479-8782-47FE-AF66-F60D6B399F84}">
      <dsp:nvSpPr>
        <dsp:cNvPr id="0" name=""/>
        <dsp:cNvSpPr/>
      </dsp:nvSpPr>
      <dsp:spPr>
        <a:xfrm>
          <a:off x="428447" y="3305320"/>
          <a:ext cx="5998266" cy="531360"/>
        </a:xfrm>
        <a:prstGeom prst="roundRect">
          <a:avLst/>
        </a:prstGeom>
        <a:gradFill rotWithShape="0">
          <a:gsLst>
            <a:gs pos="28000">
              <a:schemeClr val="accent6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Capacitación a los establecimientos turísticos sobre el cumplimiento del servicio prometido a sus clientes   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386" y="3331259"/>
        <a:ext cx="5946388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25A80-55D3-491B-88FC-A1FD672A00AA}">
      <dsp:nvSpPr>
        <dsp:cNvPr id="0" name=""/>
        <dsp:cNvSpPr/>
      </dsp:nvSpPr>
      <dsp:spPr>
        <a:xfrm rot="10800000">
          <a:off x="1361353" y="2751"/>
          <a:ext cx="4229644" cy="1183966"/>
        </a:xfrm>
        <a:prstGeom prst="homePlate">
          <a:avLst/>
        </a:prstGeom>
        <a:solidFill>
          <a:schemeClr val="accent5">
            <a:lumMod val="20000"/>
            <a:lumOff val="80000"/>
            <a:alpha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9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Aumentar la publicidad </a:t>
          </a:r>
          <a:endParaRPr lang="es-ES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57344" y="2751"/>
        <a:ext cx="3933653" cy="1183966"/>
      </dsp:txXfrm>
    </dsp:sp>
    <dsp:sp modelId="{081304A0-2DC9-485A-B822-FEED2F71B42B}">
      <dsp:nvSpPr>
        <dsp:cNvPr id="0" name=""/>
        <dsp:cNvSpPr/>
      </dsp:nvSpPr>
      <dsp:spPr>
        <a:xfrm>
          <a:off x="769370" y="2751"/>
          <a:ext cx="1183966" cy="11839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71B01-3864-4598-BD8E-DB54240D80B3}">
      <dsp:nvSpPr>
        <dsp:cNvPr id="0" name=""/>
        <dsp:cNvSpPr/>
      </dsp:nvSpPr>
      <dsp:spPr>
        <a:xfrm rot="10800000">
          <a:off x="1361353" y="1540140"/>
          <a:ext cx="4229644" cy="1183966"/>
        </a:xfrm>
        <a:prstGeom prst="homePlate">
          <a:avLst/>
        </a:prstGeom>
        <a:solidFill>
          <a:schemeClr val="accent5">
            <a:lumMod val="20000"/>
            <a:lumOff val="8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9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Participación en ferias turísticas </a:t>
          </a:r>
          <a:endParaRPr lang="es-ES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57344" y="1540140"/>
        <a:ext cx="3933653" cy="1183966"/>
      </dsp:txXfrm>
    </dsp:sp>
    <dsp:sp modelId="{89CDAE6F-2497-4E17-B923-61C8C6DED2C1}">
      <dsp:nvSpPr>
        <dsp:cNvPr id="0" name=""/>
        <dsp:cNvSpPr/>
      </dsp:nvSpPr>
      <dsp:spPr>
        <a:xfrm>
          <a:off x="769370" y="1540140"/>
          <a:ext cx="1183966" cy="118396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CBFA4-8A35-441E-9459-5A8265B144DB}">
      <dsp:nvSpPr>
        <dsp:cNvPr id="0" name=""/>
        <dsp:cNvSpPr/>
      </dsp:nvSpPr>
      <dsp:spPr>
        <a:xfrm rot="10800000">
          <a:off x="1361353" y="3077529"/>
          <a:ext cx="4229644" cy="1183966"/>
        </a:xfrm>
        <a:prstGeom prst="homePlate">
          <a:avLst/>
        </a:prstGeom>
        <a:solidFill>
          <a:schemeClr val="accent5">
            <a:lumMod val="20000"/>
            <a:lumOff val="8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09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Campañas publicitarias en feriado relevante</a:t>
          </a:r>
          <a:endParaRPr lang="es-ES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57344" y="3077529"/>
        <a:ext cx="3933653" cy="1183966"/>
      </dsp:txXfrm>
    </dsp:sp>
    <dsp:sp modelId="{04121660-6018-4265-8D96-8E93B9F6D061}">
      <dsp:nvSpPr>
        <dsp:cNvPr id="0" name=""/>
        <dsp:cNvSpPr/>
      </dsp:nvSpPr>
      <dsp:spPr>
        <a:xfrm>
          <a:off x="769370" y="3077529"/>
          <a:ext cx="1183966" cy="11839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FBB0C-5AF7-4CAE-8950-D1057FDDB993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2B48C-A4E2-4B04-AD20-59AB6334CEB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265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B48C-A4E2-4B04-AD20-59AB6334CEBB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779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DA7FB9-DD76-41BD-9F1D-32319BB66B8F}" type="datetimeFigureOut">
              <a:rPr lang="es-ES" smtClean="0"/>
              <a:t>08/06/2015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77AB1D-F27E-4C15-9D6A-670C2CA4D8DA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puyo ciudad can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4" descr="Resultado de imagen para puyo ciudad cane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54" name="Picture 6" descr="http://www.am-sur.com/am-sur/ecuador/Puyo/Puyo-touristisch-maerz2010-d/007-Logo-m-christlicher-kirche-u-Lebensba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33056"/>
            <a:ext cx="487239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/>
          <p:cNvPicPr>
            <a:picLocks noChangeAspect="1"/>
          </p:cNvPicPr>
          <p:nvPr/>
        </p:nvPicPr>
        <p:blipFill rotWithShape="1">
          <a:blip r:embed="rId3"/>
          <a:srcRect b="64420"/>
          <a:stretch/>
        </p:blipFill>
        <p:spPr>
          <a:xfrm>
            <a:off x="1766279" y="118548"/>
            <a:ext cx="5976663" cy="136623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6" name="5 Rectángulo"/>
          <p:cNvSpPr/>
          <p:nvPr/>
        </p:nvSpPr>
        <p:spPr>
          <a:xfrm>
            <a:off x="1086178" y="155679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624120"/>
                </a:solidFill>
                <a:latin typeface="Bookman Old Style" panose="02050604050505020204" pitchFamily="18" charset="0"/>
              </a:rPr>
              <a:t>DEPARTAMENTO DE CIENCIAS ECONÓMICAS ADMINISTRATIVAS Y DE COMERCIO </a:t>
            </a:r>
            <a:endParaRPr lang="es-ES_tradnl" b="1" dirty="0">
              <a:solidFill>
                <a:srgbClr val="62412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26218" y="252425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263E08"/>
                </a:solidFill>
                <a:latin typeface="Constantia" panose="02030602050306030303" pitchFamily="18" charset="0"/>
              </a:rPr>
              <a:t>INGENIERÍA EN MERCADOTECNIA </a:t>
            </a:r>
            <a:endParaRPr lang="es-ES_tradnl" b="1" dirty="0">
              <a:solidFill>
                <a:srgbClr val="263E08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0375" y="3078252"/>
            <a:ext cx="84321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b="1" dirty="0">
                <a:solidFill>
                  <a:srgbClr val="959200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ANÁLISIS DE LA CALIDAD DE LOS SERVICIOS TURÍSTICOS DE LA CIUDAD DEL PUYO EN LA PROVINCIA DE PASTAZA A TRAVÉS DEL MODELO SERVQUAL</a:t>
            </a:r>
            <a:endParaRPr lang="es-ES" sz="1700" dirty="0">
              <a:solidFill>
                <a:srgbClr val="959200"/>
              </a:solidFill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364088" y="4293096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High Tower Text" panose="02040502050506030303" pitchFamily="18" charset="0"/>
              </a:rPr>
              <a:t>ELABORADO POR:</a:t>
            </a:r>
          </a:p>
          <a:p>
            <a:pPr algn="ctr"/>
            <a:r>
              <a:rPr lang="es-EC" sz="2000" b="1" dirty="0" smtClean="0">
                <a:latin typeface="High Tower Text" panose="02040502050506030303" pitchFamily="18" charset="0"/>
              </a:rPr>
              <a:t>Gina Alexandra Oviedo Naveda</a:t>
            </a:r>
            <a:endParaRPr lang="es-EC" sz="20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9356" b="2911"/>
          <a:stretch/>
        </p:blipFill>
        <p:spPr bwMode="auto">
          <a:xfrm>
            <a:off x="1537863" y="1268760"/>
            <a:ext cx="5745141" cy="3886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63888" y="234226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chemeClr val="accent3">
                    <a:lumMod val="50000"/>
                  </a:schemeClr>
                </a:solidFill>
                <a:latin typeface="High Tower Text" panose="02040502050506030303" pitchFamily="18" charset="0"/>
              </a:rPr>
              <a:t>Seguridad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6237" b="2702"/>
          <a:stretch/>
        </p:blipFill>
        <p:spPr bwMode="auto">
          <a:xfrm>
            <a:off x="157808" y="1268760"/>
            <a:ext cx="4300513" cy="3282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63888" y="-27384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chemeClr val="accent3">
                    <a:lumMod val="50000"/>
                  </a:schemeClr>
                </a:solidFill>
                <a:latin typeface="High Tower Text" panose="02040502050506030303" pitchFamily="18" charset="0"/>
              </a:rPr>
              <a:t>Empatía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High Tower Text" panose="02040502050506030303" pitchFamily="18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9744" b="2785"/>
          <a:stretch/>
        </p:blipFill>
        <p:spPr bwMode="auto">
          <a:xfrm>
            <a:off x="4699734" y="1268760"/>
            <a:ext cx="4336762" cy="3282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288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11128" y="106551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Programa 1</a:t>
            </a:r>
            <a:r>
              <a:rPr lang="es-EC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_tradnl" dirty="0">
                <a:solidFill>
                  <a:schemeClr val="bg2">
                    <a:lumMod val="25000"/>
                  </a:schemeClr>
                </a:solidFill>
              </a:rPr>
              <a:t>Desarrollo del personal por medio de la capacitación de servicio al cliente para brindar al turista un servicio de calidad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15781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Plan </a:t>
            </a:r>
            <a:r>
              <a:rPr lang="es-EC" sz="2000" b="1" dirty="0"/>
              <a:t>de mejoramiento de los servicios turísticos de la  ciudad del Puyo</a:t>
            </a:r>
            <a:endParaRPr lang="es-ES" sz="2000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789492291"/>
              </p:ext>
            </p:extLst>
          </p:nvPr>
        </p:nvGraphicFramePr>
        <p:xfrm>
          <a:off x="211128" y="2564904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872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1128" y="1886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Programa 2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Desarrollo </a:t>
            </a:r>
            <a:r>
              <a:rPr lang="es-ES_tradnl" dirty="0">
                <a:solidFill>
                  <a:schemeClr val="bg2">
                    <a:lumMod val="25000"/>
                  </a:schemeClr>
                </a:solidFill>
              </a:rPr>
              <a:t>del turismo de la ciudad del Puyo mediante la promoción y difusión adecuada de los atractivos turísticos con los que cuenta la ciudad. </a:t>
            </a:r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804162144"/>
              </p:ext>
            </p:extLst>
          </p:nvPr>
        </p:nvGraphicFramePr>
        <p:xfrm>
          <a:off x="1315420" y="1844824"/>
          <a:ext cx="636036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1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1128" y="18864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3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Incrementar o cambiar las señaléticas deficientes para una visualización atractiva de los turistas y así el turista reciba un servicio de calidad en todo momento y todo lugar. 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image.slidesharecdn.com/sealesturisticas-110719220006-phpapp01/95/seales-turisticas-4-728.jpg?cb=1311114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35" y="1916832"/>
            <a:ext cx="4932938" cy="369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11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4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Adecuada planificación para el uso racional de los recursos naturales y culturales. 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http://laplataya.com/wp/wp-content/uploads/2012/06/01.06.12-visita-a-escuel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-17229386"/>
            <a:ext cx="2808311" cy="16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triangulodigital.es/wp-content/uploads/2013/03/CHARLA-GESTION-COMUNIDADES-VIVIENDA-CONVIVENCIA-CIUDAD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0" y="2445602"/>
            <a:ext cx="3960440" cy="264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073446" y="1604411"/>
            <a:ext cx="2844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cs typeface="Times New Roman" panose="02020603050405020304" pitchFamily="18" charset="0"/>
              </a:rPr>
              <a:t>CHARLAS</a:t>
            </a:r>
            <a:endParaRPr lang="es-ES" sz="20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</a:endParaRPr>
          </a:p>
        </p:txBody>
      </p:sp>
      <p:pic>
        <p:nvPicPr>
          <p:cNvPr id="15368" name="Picture 8" descr="http://3.bp.blogspot.com/-l3dWols8iFw/Uu_PZVOPqPI/AAAAAAAAACs/RF_wI-kj1dQ/s1600/imagen-notasalv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36" y="2445602"/>
            <a:ext cx="3729363" cy="27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1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17588" r="6354" b="5940"/>
          <a:stretch/>
        </p:blipFill>
        <p:spPr bwMode="auto">
          <a:xfrm>
            <a:off x="683568" y="778150"/>
            <a:ext cx="7560840" cy="335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Presupuesto para </a:t>
            </a:r>
            <a:r>
              <a:rPr lang="es-EC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plan de mejoramiento de los servicios turísticos de la ciudad del Puyo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0" y="4776563"/>
            <a:ext cx="8280920" cy="81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52400" y="42385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Consolidado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971600" y="5949280"/>
            <a:ext cx="720080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6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s-EC" sz="1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Total </a:t>
            </a:r>
            <a:r>
              <a:rPr lang="es-EC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presupuesto para el plan de mejoramiento de los servicios turísticos de la ciudad del Puyo = $270.000</a:t>
            </a:r>
            <a:endParaRPr lang="es-E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s-E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10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835305" y="887096"/>
            <a:ext cx="7473389" cy="879222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5" name="4 Rectángulo"/>
          <p:cNvSpPr/>
          <p:nvPr/>
        </p:nvSpPr>
        <p:spPr>
          <a:xfrm>
            <a:off x="2815749" y="1003541"/>
            <a:ext cx="35125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CONCLUSIONES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35305" y="1217297"/>
            <a:ext cx="549022" cy="549022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Rectángulo"/>
          <p:cNvSpPr/>
          <p:nvPr/>
        </p:nvSpPr>
        <p:spPr>
          <a:xfrm>
            <a:off x="835305" y="2497050"/>
            <a:ext cx="549008" cy="549008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22 Grupo"/>
          <p:cNvGrpSpPr/>
          <p:nvPr/>
        </p:nvGrpSpPr>
        <p:grpSpPr>
          <a:xfrm>
            <a:off x="1358442" y="2131685"/>
            <a:ext cx="6950251" cy="1279740"/>
            <a:chOff x="1106922" y="2824041"/>
            <a:chExt cx="6950251" cy="1279740"/>
          </a:xfrm>
        </p:grpSpPr>
        <p:sp>
          <p:nvSpPr>
            <p:cNvPr id="32" name="31 Rectángulo"/>
            <p:cNvSpPr/>
            <p:nvPr/>
          </p:nvSpPr>
          <p:spPr>
            <a:xfrm>
              <a:off x="1106922" y="2824041"/>
              <a:ext cx="6950251" cy="12797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1106922" y="2824041"/>
              <a:ext cx="6950251" cy="1279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>
                  <a:latin typeface="Times New Roman" pitchFamily="18" charset="0"/>
                  <a:cs typeface="Times New Roman" pitchFamily="18" charset="0"/>
                </a:rPr>
                <a:t>El segmento objetivo son las familias conformadas por papá, mamá y niños o adolescentes, por lo tanto las estrategias van dirigidas a ellos.   </a:t>
              </a:r>
              <a:endParaRPr lang="es-EC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23 Rectángulo"/>
          <p:cNvSpPr/>
          <p:nvPr/>
        </p:nvSpPr>
        <p:spPr>
          <a:xfrm>
            <a:off x="835305" y="3776791"/>
            <a:ext cx="549008" cy="549008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24 Grupo"/>
          <p:cNvGrpSpPr/>
          <p:nvPr/>
        </p:nvGrpSpPr>
        <p:grpSpPr>
          <a:xfrm>
            <a:off x="1358442" y="3411425"/>
            <a:ext cx="6950251" cy="1279740"/>
            <a:chOff x="1106922" y="4103781"/>
            <a:chExt cx="6950251" cy="1279740"/>
          </a:xfrm>
        </p:grpSpPr>
        <p:sp>
          <p:nvSpPr>
            <p:cNvPr id="30" name="29 Rectángulo"/>
            <p:cNvSpPr/>
            <p:nvPr/>
          </p:nvSpPr>
          <p:spPr>
            <a:xfrm>
              <a:off x="1106922" y="4103781"/>
              <a:ext cx="6950251" cy="12797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1106922" y="4103781"/>
              <a:ext cx="6950251" cy="1279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>
                  <a:latin typeface="Times New Roman" pitchFamily="18" charset="0"/>
                  <a:cs typeface="Times New Roman" pitchFamily="18" charset="0"/>
                </a:rPr>
                <a:t>Mal manejo de la administración involucrada con el sector turístico. </a:t>
              </a:r>
              <a:endParaRPr lang="es-EC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835305" y="5056531"/>
            <a:ext cx="549008" cy="549008"/>
          </a:xfrm>
          <a:prstGeom prst="rect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26 Grupo"/>
          <p:cNvGrpSpPr/>
          <p:nvPr/>
        </p:nvGrpSpPr>
        <p:grpSpPr>
          <a:xfrm>
            <a:off x="1358442" y="4691165"/>
            <a:ext cx="6950251" cy="1279740"/>
            <a:chOff x="1106922" y="5383521"/>
            <a:chExt cx="6950251" cy="1279740"/>
          </a:xfrm>
        </p:grpSpPr>
        <p:sp>
          <p:nvSpPr>
            <p:cNvPr id="28" name="27 Rectángulo"/>
            <p:cNvSpPr/>
            <p:nvPr/>
          </p:nvSpPr>
          <p:spPr>
            <a:xfrm>
              <a:off x="1106922" y="5383521"/>
              <a:ext cx="6950251" cy="12797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1106922" y="5383521"/>
              <a:ext cx="6950251" cy="1279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>
                  <a:latin typeface="Times New Roman" pitchFamily="18" charset="0"/>
                  <a:cs typeface="Times New Roman" pitchFamily="18" charset="0"/>
                </a:rPr>
                <a:t>La atención al turista es percibida por el turista como indiferente generando brechas de insatisfacción.</a:t>
              </a:r>
              <a:endParaRPr lang="es-EC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230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35305" y="887096"/>
            <a:ext cx="7473389" cy="879222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5" name="4 Rectángulo"/>
          <p:cNvSpPr/>
          <p:nvPr/>
        </p:nvSpPr>
        <p:spPr>
          <a:xfrm>
            <a:off x="2399773" y="1003541"/>
            <a:ext cx="43444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RECOMENDACIONES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35305" y="1217297"/>
            <a:ext cx="549022" cy="549022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Rectángulo"/>
          <p:cNvSpPr/>
          <p:nvPr/>
        </p:nvSpPr>
        <p:spPr>
          <a:xfrm>
            <a:off x="835305" y="2497050"/>
            <a:ext cx="549008" cy="549008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7 Grupo"/>
          <p:cNvGrpSpPr/>
          <p:nvPr/>
        </p:nvGrpSpPr>
        <p:grpSpPr>
          <a:xfrm>
            <a:off x="1358442" y="2131685"/>
            <a:ext cx="6950251" cy="1279740"/>
            <a:chOff x="1106922" y="2824041"/>
            <a:chExt cx="6950251" cy="1279740"/>
          </a:xfrm>
        </p:grpSpPr>
        <p:sp>
          <p:nvSpPr>
            <p:cNvPr id="9" name="8 Rectángulo"/>
            <p:cNvSpPr/>
            <p:nvPr/>
          </p:nvSpPr>
          <p:spPr>
            <a:xfrm>
              <a:off x="1106922" y="2824041"/>
              <a:ext cx="6950251" cy="12797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106922" y="2824041"/>
              <a:ext cx="6950251" cy="1279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>
                  <a:latin typeface="Times New Roman" pitchFamily="18" charset="0"/>
                  <a:cs typeface="Times New Roman" pitchFamily="18" charset="0"/>
                </a:rPr>
                <a:t>Realizar el programa de promoción turística para dar a conocer los atractivos que Puyo posee.</a:t>
              </a:r>
              <a:endParaRPr lang="es-EC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835305" y="3776791"/>
            <a:ext cx="549008" cy="549008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11 Grupo"/>
          <p:cNvGrpSpPr/>
          <p:nvPr/>
        </p:nvGrpSpPr>
        <p:grpSpPr>
          <a:xfrm>
            <a:off x="1358442" y="3411425"/>
            <a:ext cx="6950251" cy="1279740"/>
            <a:chOff x="1106922" y="4103781"/>
            <a:chExt cx="6950251" cy="1279740"/>
          </a:xfrm>
        </p:grpSpPr>
        <p:sp>
          <p:nvSpPr>
            <p:cNvPr id="13" name="12 Rectángulo"/>
            <p:cNvSpPr/>
            <p:nvPr/>
          </p:nvSpPr>
          <p:spPr>
            <a:xfrm>
              <a:off x="1106922" y="4103781"/>
              <a:ext cx="6950251" cy="12797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1106922" y="4103781"/>
              <a:ext cx="6950251" cy="1279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>
                  <a:latin typeface="Times New Roman" pitchFamily="18" charset="0"/>
                  <a:cs typeface="Times New Roman" pitchFamily="18" charset="0"/>
                </a:rPr>
                <a:t>Cambiar de administración o capacitarlos en temas de promoción </a:t>
              </a:r>
              <a:endParaRPr lang="es-EC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835305" y="5056531"/>
            <a:ext cx="549008" cy="549008"/>
          </a:xfrm>
          <a:prstGeom prst="rect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15 Grupo"/>
          <p:cNvGrpSpPr/>
          <p:nvPr/>
        </p:nvGrpSpPr>
        <p:grpSpPr>
          <a:xfrm>
            <a:off x="1358442" y="4691165"/>
            <a:ext cx="6950251" cy="1279740"/>
            <a:chOff x="1106922" y="5383521"/>
            <a:chExt cx="6950251" cy="1279740"/>
          </a:xfrm>
        </p:grpSpPr>
        <p:sp>
          <p:nvSpPr>
            <p:cNvPr id="17" name="16 Rectángulo"/>
            <p:cNvSpPr/>
            <p:nvPr/>
          </p:nvSpPr>
          <p:spPr>
            <a:xfrm>
              <a:off x="1106922" y="5383521"/>
              <a:ext cx="6950251" cy="12797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1106922" y="5383521"/>
              <a:ext cx="6950251" cy="1279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>
                  <a:latin typeface="Times New Roman" pitchFamily="18" charset="0"/>
                  <a:cs typeface="Times New Roman" pitchFamily="18" charset="0"/>
                </a:rPr>
                <a:t>Mejorar la atención al cliente mediante capacitaciones al personal de establecimientos turísticos para brindar un servicio de calidad.</a:t>
              </a:r>
              <a:endParaRPr lang="es-EC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2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225730" cy="246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203"/>
            <a:ext cx="8820472" cy="5898157"/>
          </a:xfrm>
          <a:prstGeom prst="rect">
            <a:avLst/>
          </a:prstGeom>
          <a:noFill/>
        </p:spPr>
      </p:pic>
      <p:pic>
        <p:nvPicPr>
          <p:cNvPr id="6" name="Picture 6" descr="http://www.am-sur.com/am-sur/ecuador/Puyo/Puyo-touristisch-maerz2010-d/007-Logo-m-christlicher-kirche-u-Lebensba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193"/>
            <a:ext cx="2699792" cy="6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0334" y="144327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PLANTEAMIENTO DEL PROBLEMA </a:t>
            </a:r>
            <a:endParaRPr lang="es-ES_tradnl" sz="2000" b="1" i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-27384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ANÁLISIS SITUACIONAL</a:t>
            </a:r>
            <a:endParaRPr lang="es-ES_tradnl" sz="2000" b="1" i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307206"/>
              </p:ext>
            </p:extLst>
          </p:nvPr>
        </p:nvGraphicFramePr>
        <p:xfrm>
          <a:off x="371221" y="332656"/>
          <a:ext cx="8208912" cy="2797785"/>
        </p:xfrm>
        <a:graphic>
          <a:graphicData uri="http://schemas.openxmlformats.org/drawingml/2006/table">
            <a:tbl>
              <a:tblPr firstRow="1" firstCol="1" bandRow="1"/>
              <a:tblGrid>
                <a:gridCol w="3192667"/>
                <a:gridCol w="5016245"/>
              </a:tblGrid>
              <a:tr h="211115"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FORTALEZAS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62" marR="35962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OPORTUNIDADES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62" marR="35962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54632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Vías </a:t>
                      </a: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 acceso en buen estado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Variedad de atractivos turísticos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Gastronomía única 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Deportes de aventura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Provincia más grande del Ecuador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Ciudad pequeña y segura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62" marR="35962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E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Disminución </a:t>
                      </a: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del desempleo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Avances </a:t>
                      </a: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tecnológicos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Puyo cuenta con los recursos naturales suficientes para ofertar su variedad ecológica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Dos tipos de turistas nacional e internacional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Amplio número de establecimientos proveedores de servicios turísticos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Apoyo del gobierno en proyectos turísticos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62" marR="35962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E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49837"/>
              </p:ext>
            </p:extLst>
          </p:nvPr>
        </p:nvGraphicFramePr>
        <p:xfrm>
          <a:off x="323528" y="3068960"/>
          <a:ext cx="8317664" cy="3694430"/>
        </p:xfrm>
        <a:graphic>
          <a:graphicData uri="http://schemas.openxmlformats.org/drawingml/2006/table">
            <a:tbl>
              <a:tblPr firstRow="1" firstCol="1" bandRow="1"/>
              <a:tblGrid>
                <a:gridCol w="3205096"/>
                <a:gridCol w="5112568"/>
              </a:tblGrid>
              <a:tr h="203370"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DEBILIDADES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01" marR="5490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AMENAZAS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01" marR="5490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03699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Personal no capacitado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Falta de profesionales en el ámbito del turismo, marketing.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Falta de promoción de atractivos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Pocas señaléticas y las existentes están en mal estado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existen planes estratégicos turísticos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Falta </a:t>
                      </a: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 trabajo conjunto con todos los involucrados en turismo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Alza de precios en feriados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Escasas operadoras turísticas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450215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01" marR="5490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E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 aumento de créditos produce sobreendeudamiento.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Mal manejo de las tecnologías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Desastres naturales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Alta competencia con mejores atractivos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Apoyo del gobierno a cada GAD genera entrada de nuevos competidores al mercado 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Diferentes tipos de turismo</a:t>
                      </a:r>
                      <a:endParaRPr lang="es-E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01" marR="54901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E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21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5870"/>
              </p:ext>
            </p:extLst>
          </p:nvPr>
        </p:nvGraphicFramePr>
        <p:xfrm>
          <a:off x="809836" y="908720"/>
          <a:ext cx="7488831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2160239"/>
                <a:gridCol w="5328592"/>
              </a:tblGrid>
              <a:tr h="139001"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Dimensión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Características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2352"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Elementos </a:t>
                      </a: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tangibles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Porcentaje </a:t>
                      </a: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medio de lugares  que cumplen con todas las expectativas de lujo.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FEDA"/>
                    </a:solidFill>
                  </a:tcPr>
                </a:tc>
              </a:tr>
              <a:tr h="596999"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Empatía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Atención no  personalizada </a:t>
                      </a: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sino más bien brinda una atención un tanto </a:t>
                      </a: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baja</a:t>
                      </a: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EDA"/>
                    </a:solidFill>
                  </a:tcPr>
                </a:tc>
              </a:tr>
              <a:tr h="485358"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Confiabilidad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Falta </a:t>
                      </a: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compromiso con lo ofrecido.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EDA"/>
                    </a:solidFill>
                  </a:tcPr>
                </a:tc>
              </a:tr>
              <a:tr h="1106368"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Capacidad de respuesta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El personal </a:t>
                      </a: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 cada atractivo o establecimiento turístico no cuenta con un alto nivel de capacitación al cliente.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FEDA"/>
                    </a:solidFill>
                  </a:tcPr>
                </a:tc>
              </a:tr>
              <a:tr h="556006"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Seguridad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En la ciudad del Puyo aún se percibe y se siente esa seguridad y tranquilidad con las que el turista puede </a:t>
                      </a:r>
                      <a:r>
                        <a:rPr lang="es-ES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disfrutar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909" marR="379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DA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44016" y="260648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Dimensiones de la calidad de los servicios turísticos del Puyo</a:t>
            </a:r>
            <a:endParaRPr lang="es-E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4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95736" y="116632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400" b="1" dirty="0">
                <a:solidFill>
                  <a:schemeClr val="accent6">
                    <a:lumMod val="7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Objetivos de la Investigación 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Gautami" panose="020B0502040204020203" pitchFamily="34" charset="0"/>
              <a:cs typeface="Gautami" panose="020B0502040204020203" pitchFamily="34" charset="0"/>
            </a:endParaRPr>
          </a:p>
          <a:p>
            <a:r>
              <a:rPr lang="es-EC" sz="2400" dirty="0">
                <a:solidFill>
                  <a:schemeClr val="accent6">
                    <a:lumMod val="75000"/>
                  </a:schemeClr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 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51899370"/>
              </p:ext>
            </p:extLst>
          </p:nvPr>
        </p:nvGraphicFramePr>
        <p:xfrm>
          <a:off x="2650" y="532130"/>
          <a:ext cx="8889829" cy="573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puyo ciudad can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6129" b="2580"/>
          <a:stretch/>
        </p:blipFill>
        <p:spPr bwMode="auto">
          <a:xfrm>
            <a:off x="280211" y="1203399"/>
            <a:ext cx="4080867" cy="2513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5673" b="2537"/>
          <a:stretch/>
        </p:blipFill>
        <p:spPr bwMode="auto">
          <a:xfrm>
            <a:off x="5076056" y="1237659"/>
            <a:ext cx="3744416" cy="2412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2" y="3853630"/>
            <a:ext cx="3931748" cy="286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6170" b="2571"/>
          <a:stretch/>
        </p:blipFill>
        <p:spPr bwMode="auto">
          <a:xfrm>
            <a:off x="4572001" y="3853630"/>
            <a:ext cx="4285655" cy="2865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236559" y="326707"/>
            <a:ext cx="5304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Análisis Características </a:t>
            </a:r>
            <a:r>
              <a:rPr lang="es-EC" sz="20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Demográficas </a:t>
            </a:r>
            <a:endParaRPr lang="es-ES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6779" b="2664"/>
          <a:stretch/>
        </p:blipFill>
        <p:spPr bwMode="auto">
          <a:xfrm>
            <a:off x="227912" y="946436"/>
            <a:ext cx="4176464" cy="2891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439576" y="-27384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  <a:latin typeface="High Tower Text" panose="02040502050506030303" pitchFamily="18" charset="0"/>
              </a:rPr>
              <a:t>Brechas negativas 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High Tower Text" panose="02040502050506030303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16144" y="417730"/>
            <a:ext cx="320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chemeClr val="accent3">
                    <a:lumMod val="50000"/>
                  </a:schemeClr>
                </a:solidFill>
                <a:latin typeface="High Tower Text" panose="02040502050506030303" pitchFamily="18" charset="0"/>
              </a:rPr>
              <a:t>Elementos tangibles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High Tower Text" panose="02040502050506030303" pitchFamily="18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9979" b="2702"/>
          <a:stretch/>
        </p:blipFill>
        <p:spPr bwMode="auto">
          <a:xfrm>
            <a:off x="4572000" y="908720"/>
            <a:ext cx="4304481" cy="2966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6230" b="2450"/>
          <a:stretch/>
        </p:blipFill>
        <p:spPr bwMode="auto">
          <a:xfrm>
            <a:off x="1403648" y="4005064"/>
            <a:ext cx="5976664" cy="2553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259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6685" b="2079"/>
          <a:stretch/>
        </p:blipFill>
        <p:spPr bwMode="auto">
          <a:xfrm>
            <a:off x="240279" y="595166"/>
            <a:ext cx="4043689" cy="2726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15816" y="0"/>
            <a:ext cx="2255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chemeClr val="accent3">
                    <a:lumMod val="50000"/>
                  </a:schemeClr>
                </a:solidFill>
                <a:latin typeface="High Tower Text" panose="02040502050506030303" pitchFamily="18" charset="0"/>
              </a:rPr>
              <a:t>Confiabilidad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High Tower Text" panose="02040502050506030303" pitchFamily="18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9730" r="-445" b="2709"/>
          <a:stretch/>
        </p:blipFill>
        <p:spPr bwMode="auto">
          <a:xfrm>
            <a:off x="4392488" y="552399"/>
            <a:ext cx="4499992" cy="2630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"/>
          <a:stretch/>
        </p:blipFill>
        <p:spPr bwMode="auto">
          <a:xfrm>
            <a:off x="107419" y="3581474"/>
            <a:ext cx="4320133" cy="3159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9906" b="2388"/>
          <a:stretch/>
        </p:blipFill>
        <p:spPr bwMode="auto">
          <a:xfrm>
            <a:off x="4542124" y="3581474"/>
            <a:ext cx="4200719" cy="3029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11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6532" b="2703"/>
          <a:stretch/>
        </p:blipFill>
        <p:spPr bwMode="auto">
          <a:xfrm>
            <a:off x="51832" y="692696"/>
            <a:ext cx="4321304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15816" y="-27384"/>
            <a:ext cx="3677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chemeClr val="accent3">
                    <a:lumMod val="50000"/>
                  </a:schemeClr>
                </a:solidFill>
                <a:latin typeface="High Tower Text" panose="02040502050506030303" pitchFamily="18" charset="0"/>
              </a:rPr>
              <a:t>Capacidad de respuesta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High Tower Text" panose="02040502050506030303" pitchFamily="18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6216" b="1966"/>
          <a:stretch/>
        </p:blipFill>
        <p:spPr bwMode="auto">
          <a:xfrm>
            <a:off x="4644008" y="662216"/>
            <a:ext cx="4294733" cy="3198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6718" b="2463"/>
          <a:stretch/>
        </p:blipFill>
        <p:spPr bwMode="auto">
          <a:xfrm>
            <a:off x="2179692" y="3984823"/>
            <a:ext cx="4848226" cy="2828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8476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5039</TotalTime>
  <Words>661</Words>
  <Application>Microsoft Office PowerPoint</Application>
  <PresentationFormat>Presentación en pantalla (4:3)</PresentationFormat>
  <Paragraphs>102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28</cp:revision>
  <dcterms:created xsi:type="dcterms:W3CDTF">2015-05-14T16:39:13Z</dcterms:created>
  <dcterms:modified xsi:type="dcterms:W3CDTF">2015-06-09T03:57:04Z</dcterms:modified>
</cp:coreProperties>
</file>