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40"/>
  </p:notesMasterIdLst>
  <p:handoutMasterIdLst>
    <p:handoutMasterId r:id="rId41"/>
  </p:handoutMasterIdLst>
  <p:sldIdLst>
    <p:sldId id="263" r:id="rId2"/>
    <p:sldId id="330" r:id="rId3"/>
    <p:sldId id="257" r:id="rId4"/>
    <p:sldId id="331" r:id="rId5"/>
    <p:sldId id="332" r:id="rId6"/>
    <p:sldId id="333" r:id="rId7"/>
    <p:sldId id="259" r:id="rId8"/>
    <p:sldId id="334" r:id="rId9"/>
    <p:sldId id="365" r:id="rId10"/>
    <p:sldId id="337" r:id="rId11"/>
    <p:sldId id="335" r:id="rId12"/>
    <p:sldId id="364"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 id="351" r:id="rId27"/>
    <p:sldId id="352" r:id="rId28"/>
    <p:sldId id="353" r:id="rId29"/>
    <p:sldId id="354" r:id="rId30"/>
    <p:sldId id="355" r:id="rId31"/>
    <p:sldId id="356" r:id="rId32"/>
    <p:sldId id="357" r:id="rId33"/>
    <p:sldId id="358" r:id="rId34"/>
    <p:sldId id="359" r:id="rId35"/>
    <p:sldId id="360" r:id="rId36"/>
    <p:sldId id="363" r:id="rId37"/>
    <p:sldId id="361" r:id="rId38"/>
    <p:sldId id="362"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uario" initials="U"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AEFF"/>
    <a:srgbClr val="916C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68" y="84"/>
      </p:cViewPr>
      <p:guideLst>
        <p:guide orient="horz" pos="2160"/>
        <p:guide pos="2880"/>
      </p:guideLst>
    </p:cSldViewPr>
  </p:slideViewPr>
  <p:notesTextViewPr>
    <p:cViewPr>
      <p:scale>
        <a:sx n="1" d="1"/>
        <a:sy n="1" d="1"/>
      </p:scale>
      <p:origin x="0" y="0"/>
    </p:cViewPr>
  </p:notesTextViewPr>
  <p:notesViewPr>
    <p:cSldViewPr>
      <p:cViewPr varScale="1">
        <p:scale>
          <a:sx n="87" d="100"/>
          <a:sy n="87" d="100"/>
        </p:scale>
        <p:origin x="-37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G:\Reca%202008-2012.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G:\Reca%202008-201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ES" sz="1400" b="0" i="0" u="none" strike="noStrike" kern="1200" spc="0" baseline="0">
                <a:solidFill>
                  <a:schemeClr val="tx1">
                    <a:lumMod val="65000"/>
                    <a:lumOff val="35000"/>
                  </a:schemeClr>
                </a:solidFill>
                <a:latin typeface="+mn-lt"/>
                <a:ea typeface="+mn-ea"/>
                <a:cs typeface="+mn-cs"/>
              </a:defRPr>
            </a:pPr>
            <a:r>
              <a:rPr lang="es-EC"/>
              <a:t>PIB, PGE e</a:t>
            </a:r>
            <a:r>
              <a:rPr lang="es-EC" baseline="0"/>
              <a:t> </a:t>
            </a:r>
            <a:r>
              <a:rPr lang="es-EC" sz="1400" b="0" i="0" u="none" strike="noStrike" baseline="0">
                <a:effectLst/>
              </a:rPr>
              <a:t>Impuestos AT</a:t>
            </a:r>
            <a:endParaRPr lang="es-EC" sz="1100" b="0" i="0" u="none" strike="noStrike" baseline="0">
              <a:effectLst/>
            </a:endParaRPr>
          </a:p>
          <a:p>
            <a:pPr>
              <a:defRPr lang="es-ES" sz="1400" b="0" i="0" u="none" strike="noStrike" kern="1200" spc="0" baseline="0">
                <a:solidFill>
                  <a:schemeClr val="tx1">
                    <a:lumMod val="65000"/>
                    <a:lumOff val="35000"/>
                  </a:schemeClr>
                </a:solidFill>
                <a:latin typeface="+mn-lt"/>
                <a:ea typeface="+mn-ea"/>
                <a:cs typeface="+mn-cs"/>
              </a:defRPr>
            </a:pPr>
            <a:r>
              <a:rPr lang="es-EC" sz="1100" b="0" i="0" u="none" strike="noStrike" baseline="0">
                <a:effectLst/>
              </a:rPr>
              <a:t>2008-2012</a:t>
            </a:r>
            <a:endParaRPr lang="es-EC" sz="1400" b="1" i="0" u="none" strike="noStrike" baseline="0">
              <a:effectLst/>
            </a:endParaRPr>
          </a:p>
        </c:rich>
      </c:tx>
      <c:layout/>
      <c:overlay val="0"/>
      <c:spPr>
        <a:noFill/>
        <a:ln>
          <a:noFill/>
        </a:ln>
        <a:effectLst/>
      </c:spPr>
    </c:title>
    <c:autoTitleDeleted val="0"/>
    <c:plotArea>
      <c:layout/>
      <c:lineChart>
        <c:grouping val="standard"/>
        <c:varyColors val="0"/>
        <c:ser>
          <c:idx val="0"/>
          <c:order val="0"/>
          <c:tx>
            <c:strRef>
              <c:f>Hoja1!$V$103</c:f>
              <c:strCache>
                <c:ptCount val="1"/>
                <c:pt idx="0">
                  <c:v>PIB</c:v>
                </c:pt>
              </c:strCache>
            </c:strRef>
          </c:tx>
          <c:spPr>
            <a:ln w="28575" cap="rnd">
              <a:solidFill>
                <a:schemeClr val="accent1"/>
              </a:solidFill>
              <a:round/>
            </a:ln>
            <a:effectLst/>
          </c:spPr>
          <c:marker>
            <c:symbol val="none"/>
          </c:marker>
          <c:cat>
            <c:numRef>
              <c:f>Hoja1!$W$102:$AA$102</c:f>
              <c:numCache>
                <c:formatCode>General</c:formatCode>
                <c:ptCount val="5"/>
                <c:pt idx="0">
                  <c:v>2008</c:v>
                </c:pt>
                <c:pt idx="1">
                  <c:v>2009</c:v>
                </c:pt>
                <c:pt idx="2">
                  <c:v>2010</c:v>
                </c:pt>
                <c:pt idx="3">
                  <c:v>2011</c:v>
                </c:pt>
                <c:pt idx="4">
                  <c:v>2012</c:v>
                </c:pt>
              </c:numCache>
            </c:numRef>
          </c:cat>
          <c:val>
            <c:numRef>
              <c:f>Hoja1!$W$103:$AA$103</c:f>
              <c:numCache>
                <c:formatCode>_(* #,##0_);_(* \(#,##0\);_(* "-"??_);_(@_)</c:formatCode>
                <c:ptCount val="5"/>
                <c:pt idx="0">
                  <c:v>54250</c:v>
                </c:pt>
                <c:pt idx="1">
                  <c:v>54558</c:v>
                </c:pt>
                <c:pt idx="2">
                  <c:v>56481</c:v>
                </c:pt>
                <c:pt idx="3">
                  <c:v>60883</c:v>
                </c:pt>
                <c:pt idx="4">
                  <c:v>64009</c:v>
                </c:pt>
              </c:numCache>
            </c:numRef>
          </c:val>
          <c:smooth val="0"/>
        </c:ser>
        <c:ser>
          <c:idx val="1"/>
          <c:order val="1"/>
          <c:tx>
            <c:strRef>
              <c:f>Hoja1!$V$104</c:f>
              <c:strCache>
                <c:ptCount val="1"/>
                <c:pt idx="0">
                  <c:v>PGE Codificado</c:v>
                </c:pt>
              </c:strCache>
            </c:strRef>
          </c:tx>
          <c:spPr>
            <a:ln w="28575" cap="rnd">
              <a:solidFill>
                <a:schemeClr val="accent2"/>
              </a:solidFill>
              <a:round/>
            </a:ln>
            <a:effectLst/>
          </c:spPr>
          <c:marker>
            <c:symbol val="none"/>
          </c:marker>
          <c:cat>
            <c:numRef>
              <c:f>Hoja1!$W$102:$AA$102</c:f>
              <c:numCache>
                <c:formatCode>General</c:formatCode>
                <c:ptCount val="5"/>
                <c:pt idx="0">
                  <c:v>2008</c:v>
                </c:pt>
                <c:pt idx="1">
                  <c:v>2009</c:v>
                </c:pt>
                <c:pt idx="2">
                  <c:v>2010</c:v>
                </c:pt>
                <c:pt idx="3">
                  <c:v>2011</c:v>
                </c:pt>
                <c:pt idx="4">
                  <c:v>2012</c:v>
                </c:pt>
              </c:numCache>
            </c:numRef>
          </c:cat>
          <c:val>
            <c:numRef>
              <c:f>Hoja1!$W$104:$AA$104</c:f>
              <c:numCache>
                <c:formatCode>_(* #,##0_);_(* \(#,##0\);_(* "-"??_);_(@_)</c:formatCode>
                <c:ptCount val="5"/>
                <c:pt idx="0">
                  <c:v>17237</c:v>
                </c:pt>
                <c:pt idx="1">
                  <c:v>20646</c:v>
                </c:pt>
                <c:pt idx="2">
                  <c:v>23523</c:v>
                </c:pt>
                <c:pt idx="3">
                  <c:v>26551</c:v>
                </c:pt>
                <c:pt idx="4">
                  <c:v>30025</c:v>
                </c:pt>
              </c:numCache>
            </c:numRef>
          </c:val>
          <c:smooth val="0"/>
        </c:ser>
        <c:ser>
          <c:idx val="2"/>
          <c:order val="2"/>
          <c:tx>
            <c:strRef>
              <c:f>Hoja1!$V$105</c:f>
              <c:strCache>
                <c:ptCount val="1"/>
                <c:pt idx="0">
                  <c:v>Impuestos AT</c:v>
                </c:pt>
              </c:strCache>
            </c:strRef>
          </c:tx>
          <c:spPr>
            <a:ln w="28575" cap="rnd">
              <a:solidFill>
                <a:schemeClr val="accent3"/>
              </a:solidFill>
              <a:round/>
            </a:ln>
            <a:effectLst/>
          </c:spPr>
          <c:marker>
            <c:symbol val="none"/>
          </c:marker>
          <c:cat>
            <c:numRef>
              <c:f>Hoja1!$W$102:$AA$102</c:f>
              <c:numCache>
                <c:formatCode>General</c:formatCode>
                <c:ptCount val="5"/>
                <c:pt idx="0">
                  <c:v>2008</c:v>
                </c:pt>
                <c:pt idx="1">
                  <c:v>2009</c:v>
                </c:pt>
                <c:pt idx="2">
                  <c:v>2010</c:v>
                </c:pt>
                <c:pt idx="3">
                  <c:v>2011</c:v>
                </c:pt>
                <c:pt idx="4">
                  <c:v>2012</c:v>
                </c:pt>
              </c:numCache>
            </c:numRef>
          </c:cat>
          <c:val>
            <c:numRef>
              <c:f>Hoja1!$W$105:$AA$105</c:f>
              <c:numCache>
                <c:formatCode>_(* #,##0.0_);_(* \(#,##0.0\);_(* "-"??_);_(@_)</c:formatCode>
                <c:ptCount val="5"/>
                <c:pt idx="0">
                  <c:v>7287.6</c:v>
                </c:pt>
                <c:pt idx="1">
                  <c:v>7806.7999999999993</c:v>
                </c:pt>
                <c:pt idx="2">
                  <c:v>8791.5000000000018</c:v>
                </c:pt>
                <c:pt idx="3">
                  <c:v>9852.6</c:v>
                </c:pt>
                <c:pt idx="4">
                  <c:v>12091.299999999996</c:v>
                </c:pt>
              </c:numCache>
            </c:numRef>
          </c:val>
          <c:smooth val="0"/>
        </c:ser>
        <c:dLbls>
          <c:showLegendKey val="0"/>
          <c:showVal val="0"/>
          <c:showCatName val="0"/>
          <c:showSerName val="0"/>
          <c:showPercent val="0"/>
          <c:showBubbleSize val="0"/>
        </c:dLbls>
        <c:smooth val="0"/>
        <c:axId val="147353336"/>
        <c:axId val="147035992"/>
      </c:lineChart>
      <c:catAx>
        <c:axId val="147353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900" b="0" i="0" u="none" strike="noStrike" kern="1200" baseline="0">
                <a:solidFill>
                  <a:schemeClr val="tx1">
                    <a:lumMod val="65000"/>
                    <a:lumOff val="35000"/>
                  </a:schemeClr>
                </a:solidFill>
                <a:latin typeface="+mn-lt"/>
                <a:ea typeface="+mn-ea"/>
                <a:cs typeface="+mn-cs"/>
              </a:defRPr>
            </a:pPr>
            <a:endParaRPr lang="es-EC"/>
          </a:p>
        </c:txPr>
        <c:crossAx val="147035992"/>
        <c:crosses val="autoZero"/>
        <c:auto val="1"/>
        <c:lblAlgn val="ctr"/>
        <c:lblOffset val="100"/>
        <c:noMultiLvlLbl val="0"/>
      </c:catAx>
      <c:valAx>
        <c:axId val="147035992"/>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lang="es-ES" sz="900" b="0" i="0" u="none" strike="noStrike" kern="1200" baseline="0">
                <a:solidFill>
                  <a:schemeClr val="tx1">
                    <a:lumMod val="65000"/>
                    <a:lumOff val="35000"/>
                  </a:schemeClr>
                </a:solidFill>
                <a:latin typeface="+mn-lt"/>
                <a:ea typeface="+mn-ea"/>
                <a:cs typeface="+mn-cs"/>
              </a:defRPr>
            </a:pPr>
            <a:endParaRPr lang="es-EC"/>
          </a:p>
        </c:txPr>
        <c:crossAx val="1473533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s-ES"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ES" sz="1400" b="0" i="0" u="none" strike="noStrike" kern="1200" spc="0" baseline="0">
                <a:solidFill>
                  <a:schemeClr val="tx1">
                    <a:lumMod val="65000"/>
                    <a:lumOff val="35000"/>
                  </a:schemeClr>
                </a:solidFill>
                <a:latin typeface="+mn-lt"/>
                <a:ea typeface="+mn-ea"/>
                <a:cs typeface="+mn-cs"/>
              </a:defRPr>
            </a:pPr>
            <a:r>
              <a:rPr lang="es-EC" b="1"/>
              <a:t>PGE</a:t>
            </a:r>
            <a:r>
              <a:rPr lang="es-EC" b="1" baseline="0"/>
              <a:t> e IMPUESTOS </a:t>
            </a:r>
          </a:p>
          <a:p>
            <a:pPr>
              <a:defRPr lang="es-ES"/>
            </a:pPr>
            <a:r>
              <a:rPr lang="es-EC" sz="1100" b="1" baseline="0"/>
              <a:t>Año 2008-2012</a:t>
            </a:r>
            <a:endParaRPr lang="es-EC" sz="1100" b="1"/>
          </a:p>
        </c:rich>
      </c:tx>
      <c:layout>
        <c:manualLayout>
          <c:xMode val="edge"/>
          <c:yMode val="edge"/>
          <c:x val="0.36245822397200361"/>
          <c:y val="1.8518518518518521E-2"/>
        </c:manualLayout>
      </c:layout>
      <c:overlay val="0"/>
      <c:spPr>
        <a:noFill/>
        <a:ln>
          <a:noFill/>
        </a:ln>
        <a:effectLst/>
      </c:spPr>
      <c:txPr>
        <a:bodyPr rot="0" spcFirstLastPara="1" vertOverflow="ellipsis" vert="horz" wrap="square" anchor="ctr" anchorCtr="1"/>
        <a:lstStyle/>
        <a:p>
          <a:pPr>
            <a:defRPr lang="es-ES"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Hoja1!$V$91</c:f>
              <c:strCache>
                <c:ptCount val="1"/>
                <c:pt idx="0">
                  <c:v>PGE Codificado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s-ES"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Hoja1!$W$90:$AA$90</c:f>
              <c:numCache>
                <c:formatCode>General</c:formatCode>
                <c:ptCount val="5"/>
                <c:pt idx="0">
                  <c:v>2008</c:v>
                </c:pt>
                <c:pt idx="1">
                  <c:v>2009</c:v>
                </c:pt>
                <c:pt idx="2">
                  <c:v>2010</c:v>
                </c:pt>
                <c:pt idx="3">
                  <c:v>2011</c:v>
                </c:pt>
                <c:pt idx="4">
                  <c:v>2012</c:v>
                </c:pt>
              </c:numCache>
            </c:numRef>
          </c:cat>
          <c:val>
            <c:numRef>
              <c:f>Hoja1!$W$91:$AA$91</c:f>
              <c:numCache>
                <c:formatCode>_(* #,##0_);_(* \(#,##0\);_(* "-"??_);_(@_)</c:formatCode>
                <c:ptCount val="5"/>
                <c:pt idx="0">
                  <c:v>17237</c:v>
                </c:pt>
                <c:pt idx="1">
                  <c:v>20646</c:v>
                </c:pt>
                <c:pt idx="2">
                  <c:v>23523</c:v>
                </c:pt>
                <c:pt idx="3">
                  <c:v>26551</c:v>
                </c:pt>
                <c:pt idx="4">
                  <c:v>30025</c:v>
                </c:pt>
              </c:numCache>
            </c:numRef>
          </c:val>
        </c:ser>
        <c:ser>
          <c:idx val="1"/>
          <c:order val="1"/>
          <c:tx>
            <c:strRef>
              <c:f>Hoja1!$V$92</c:f>
              <c:strCache>
                <c:ptCount val="1"/>
                <c:pt idx="0">
                  <c:v>Impuestos AT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s-ES"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Hoja1!$W$90:$AA$90</c:f>
              <c:numCache>
                <c:formatCode>General</c:formatCode>
                <c:ptCount val="5"/>
                <c:pt idx="0">
                  <c:v>2008</c:v>
                </c:pt>
                <c:pt idx="1">
                  <c:v>2009</c:v>
                </c:pt>
                <c:pt idx="2">
                  <c:v>2010</c:v>
                </c:pt>
                <c:pt idx="3">
                  <c:v>2011</c:v>
                </c:pt>
                <c:pt idx="4">
                  <c:v>2012</c:v>
                </c:pt>
              </c:numCache>
            </c:numRef>
          </c:cat>
          <c:val>
            <c:numRef>
              <c:f>Hoja1!$W$92:$AA$92</c:f>
              <c:numCache>
                <c:formatCode>_(* #,##0.0_);_(* \(#,##0.0\);_(* "-"??_);_(@_)</c:formatCode>
                <c:ptCount val="5"/>
                <c:pt idx="0">
                  <c:v>7287.6</c:v>
                </c:pt>
                <c:pt idx="1">
                  <c:v>7806.7999999999993</c:v>
                </c:pt>
                <c:pt idx="2">
                  <c:v>8791.5000000000018</c:v>
                </c:pt>
                <c:pt idx="3">
                  <c:v>9852.6</c:v>
                </c:pt>
                <c:pt idx="4">
                  <c:v>12091.299999999996</c:v>
                </c:pt>
              </c:numCache>
            </c:numRef>
          </c:val>
        </c:ser>
        <c:dLbls>
          <c:showLegendKey val="0"/>
          <c:showVal val="0"/>
          <c:showCatName val="0"/>
          <c:showSerName val="0"/>
          <c:showPercent val="0"/>
          <c:showBubbleSize val="0"/>
        </c:dLbls>
        <c:gapWidth val="219"/>
        <c:overlap val="-27"/>
        <c:axId val="147087200"/>
        <c:axId val="147087584"/>
      </c:barChart>
      <c:catAx>
        <c:axId val="147087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900" b="0" i="0" u="none" strike="noStrike" kern="1200" baseline="0">
                <a:solidFill>
                  <a:schemeClr val="tx1">
                    <a:lumMod val="65000"/>
                    <a:lumOff val="35000"/>
                  </a:schemeClr>
                </a:solidFill>
                <a:latin typeface="+mn-lt"/>
                <a:ea typeface="+mn-ea"/>
                <a:cs typeface="+mn-cs"/>
              </a:defRPr>
            </a:pPr>
            <a:endParaRPr lang="es-EC"/>
          </a:p>
        </c:txPr>
        <c:crossAx val="147087584"/>
        <c:crosses val="autoZero"/>
        <c:auto val="1"/>
        <c:lblAlgn val="ctr"/>
        <c:lblOffset val="100"/>
        <c:noMultiLvlLbl val="0"/>
      </c:catAx>
      <c:valAx>
        <c:axId val="14708758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lang="es-ES" sz="900" b="0" i="0" u="none" strike="noStrike" kern="1200" baseline="0">
                <a:solidFill>
                  <a:schemeClr val="tx1">
                    <a:lumMod val="65000"/>
                    <a:lumOff val="35000"/>
                  </a:schemeClr>
                </a:solidFill>
                <a:latin typeface="+mn-lt"/>
                <a:ea typeface="+mn-ea"/>
                <a:cs typeface="+mn-cs"/>
              </a:defRPr>
            </a:pPr>
            <a:endParaRPr lang="es-EC"/>
          </a:p>
        </c:txPr>
        <c:crossAx val="147087200"/>
        <c:crosses val="autoZero"/>
        <c:crossBetween val="between"/>
      </c:valAx>
      <c:spPr>
        <a:noFill/>
        <a:ln>
          <a:solidFill>
            <a:srgbClr val="0070C0"/>
          </a:solidFill>
        </a:ln>
        <a:effectLst/>
      </c:spPr>
    </c:plotArea>
    <c:legend>
      <c:legendPos val="b"/>
      <c:layout/>
      <c:overlay val="0"/>
      <c:spPr>
        <a:noFill/>
        <a:ln>
          <a:noFill/>
        </a:ln>
        <a:effectLst/>
      </c:spPr>
      <c:txPr>
        <a:bodyPr rot="0" spcFirstLastPara="1" vertOverflow="ellipsis" vert="horz" wrap="square" anchor="ctr" anchorCtr="1"/>
        <a:lstStyle/>
        <a:p>
          <a:pPr>
            <a:defRPr lang="es-ES"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E8EB44-08A2-403F-AB2E-57A7A476C1E7}" type="datetimeFigureOut">
              <a:rPr lang="en-US" smtClean="0"/>
              <a:pPr/>
              <a:t>5/27/2015</a:t>
            </a:fld>
            <a:endParaRPr lang="en-U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67CB87-252D-4D0B-A073-6FA4AD35C7EB}" type="slidenum">
              <a:rPr lang="en-US" smtClean="0"/>
              <a:pPr/>
              <a:t>‹Nº›</a:t>
            </a:fld>
            <a:endParaRPr lang="en-US"/>
          </a:p>
        </p:txBody>
      </p:sp>
    </p:spTree>
    <p:extLst>
      <p:ext uri="{BB962C8B-B14F-4D97-AF65-F5344CB8AC3E}">
        <p14:creationId xmlns:p14="http://schemas.microsoft.com/office/powerpoint/2010/main" val="7325292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C67684-5386-4C17-81F3-446301140549}" type="datetimeFigureOut">
              <a:rPr lang="en-US" smtClean="0"/>
              <a:pPr/>
              <a:t>5/27/2015</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AA272C-DA18-4076-89C4-16B1384FFB0B}" type="slidenum">
              <a:rPr lang="en-US" smtClean="0"/>
              <a:pPr/>
              <a:t>‹Nº›</a:t>
            </a:fld>
            <a:endParaRPr lang="en-US"/>
          </a:p>
        </p:txBody>
      </p:sp>
    </p:spTree>
    <p:extLst>
      <p:ext uri="{BB962C8B-B14F-4D97-AF65-F5344CB8AC3E}">
        <p14:creationId xmlns:p14="http://schemas.microsoft.com/office/powerpoint/2010/main" val="5725518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6</a:t>
            </a:fld>
            <a:endParaRPr lang="en-US" dirty="0"/>
          </a:p>
        </p:txBody>
      </p:sp>
    </p:spTree>
    <p:extLst>
      <p:ext uri="{BB962C8B-B14F-4D97-AF65-F5344CB8AC3E}">
        <p14:creationId xmlns:p14="http://schemas.microsoft.com/office/powerpoint/2010/main" val="1987119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15</a:t>
            </a:fld>
            <a:endParaRPr lang="en-US" dirty="0"/>
          </a:p>
        </p:txBody>
      </p:sp>
    </p:spTree>
    <p:extLst>
      <p:ext uri="{BB962C8B-B14F-4D97-AF65-F5344CB8AC3E}">
        <p14:creationId xmlns:p14="http://schemas.microsoft.com/office/powerpoint/2010/main" val="2901715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16</a:t>
            </a:fld>
            <a:endParaRPr lang="en-US" dirty="0"/>
          </a:p>
        </p:txBody>
      </p:sp>
    </p:spTree>
    <p:extLst>
      <p:ext uri="{BB962C8B-B14F-4D97-AF65-F5344CB8AC3E}">
        <p14:creationId xmlns:p14="http://schemas.microsoft.com/office/powerpoint/2010/main" val="2901715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17</a:t>
            </a:fld>
            <a:endParaRPr lang="en-US" dirty="0"/>
          </a:p>
        </p:txBody>
      </p:sp>
    </p:spTree>
    <p:extLst>
      <p:ext uri="{BB962C8B-B14F-4D97-AF65-F5344CB8AC3E}">
        <p14:creationId xmlns:p14="http://schemas.microsoft.com/office/powerpoint/2010/main" val="2901715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18</a:t>
            </a:fld>
            <a:endParaRPr lang="en-US" dirty="0"/>
          </a:p>
        </p:txBody>
      </p:sp>
    </p:spTree>
    <p:extLst>
      <p:ext uri="{BB962C8B-B14F-4D97-AF65-F5344CB8AC3E}">
        <p14:creationId xmlns:p14="http://schemas.microsoft.com/office/powerpoint/2010/main" val="533834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19</a:t>
            </a:fld>
            <a:endParaRPr lang="en-US" dirty="0"/>
          </a:p>
        </p:txBody>
      </p:sp>
    </p:spTree>
    <p:extLst>
      <p:ext uri="{BB962C8B-B14F-4D97-AF65-F5344CB8AC3E}">
        <p14:creationId xmlns:p14="http://schemas.microsoft.com/office/powerpoint/2010/main" val="2905231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20</a:t>
            </a:fld>
            <a:endParaRPr lang="en-US" dirty="0"/>
          </a:p>
        </p:txBody>
      </p:sp>
    </p:spTree>
    <p:extLst>
      <p:ext uri="{BB962C8B-B14F-4D97-AF65-F5344CB8AC3E}">
        <p14:creationId xmlns:p14="http://schemas.microsoft.com/office/powerpoint/2010/main" val="2251636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21</a:t>
            </a:fld>
            <a:endParaRPr lang="en-US" dirty="0"/>
          </a:p>
        </p:txBody>
      </p:sp>
    </p:spTree>
    <p:extLst>
      <p:ext uri="{BB962C8B-B14F-4D97-AF65-F5344CB8AC3E}">
        <p14:creationId xmlns:p14="http://schemas.microsoft.com/office/powerpoint/2010/main" val="1012924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22</a:t>
            </a:fld>
            <a:endParaRPr lang="en-US" dirty="0"/>
          </a:p>
        </p:txBody>
      </p:sp>
    </p:spTree>
    <p:extLst>
      <p:ext uri="{BB962C8B-B14F-4D97-AF65-F5344CB8AC3E}">
        <p14:creationId xmlns:p14="http://schemas.microsoft.com/office/powerpoint/2010/main" val="3161954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23</a:t>
            </a:fld>
            <a:endParaRPr lang="en-US" dirty="0"/>
          </a:p>
        </p:txBody>
      </p:sp>
    </p:spTree>
    <p:extLst>
      <p:ext uri="{BB962C8B-B14F-4D97-AF65-F5344CB8AC3E}">
        <p14:creationId xmlns:p14="http://schemas.microsoft.com/office/powerpoint/2010/main" val="1025846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24</a:t>
            </a:fld>
            <a:endParaRPr lang="en-US" dirty="0"/>
          </a:p>
        </p:txBody>
      </p:sp>
    </p:spTree>
    <p:extLst>
      <p:ext uri="{BB962C8B-B14F-4D97-AF65-F5344CB8AC3E}">
        <p14:creationId xmlns:p14="http://schemas.microsoft.com/office/powerpoint/2010/main" val="748921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7</a:t>
            </a:fld>
            <a:endParaRPr lang="en-US" dirty="0"/>
          </a:p>
        </p:txBody>
      </p:sp>
    </p:spTree>
    <p:extLst>
      <p:ext uri="{BB962C8B-B14F-4D97-AF65-F5344CB8AC3E}">
        <p14:creationId xmlns:p14="http://schemas.microsoft.com/office/powerpoint/2010/main" val="1301957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25</a:t>
            </a:fld>
            <a:endParaRPr lang="en-US" dirty="0"/>
          </a:p>
        </p:txBody>
      </p:sp>
    </p:spTree>
    <p:extLst>
      <p:ext uri="{BB962C8B-B14F-4D97-AF65-F5344CB8AC3E}">
        <p14:creationId xmlns:p14="http://schemas.microsoft.com/office/powerpoint/2010/main" val="2264992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26</a:t>
            </a:fld>
            <a:endParaRPr lang="en-US" dirty="0"/>
          </a:p>
        </p:txBody>
      </p:sp>
    </p:spTree>
    <p:extLst>
      <p:ext uri="{BB962C8B-B14F-4D97-AF65-F5344CB8AC3E}">
        <p14:creationId xmlns:p14="http://schemas.microsoft.com/office/powerpoint/2010/main" val="4109181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27</a:t>
            </a:fld>
            <a:endParaRPr lang="en-US" dirty="0"/>
          </a:p>
        </p:txBody>
      </p:sp>
    </p:spTree>
    <p:extLst>
      <p:ext uri="{BB962C8B-B14F-4D97-AF65-F5344CB8AC3E}">
        <p14:creationId xmlns:p14="http://schemas.microsoft.com/office/powerpoint/2010/main" val="3157372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28</a:t>
            </a:fld>
            <a:endParaRPr lang="en-US" dirty="0"/>
          </a:p>
        </p:txBody>
      </p:sp>
    </p:spTree>
    <p:extLst>
      <p:ext uri="{BB962C8B-B14F-4D97-AF65-F5344CB8AC3E}">
        <p14:creationId xmlns:p14="http://schemas.microsoft.com/office/powerpoint/2010/main" val="3955176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29</a:t>
            </a:fld>
            <a:endParaRPr lang="en-US" dirty="0"/>
          </a:p>
        </p:txBody>
      </p:sp>
    </p:spTree>
    <p:extLst>
      <p:ext uri="{BB962C8B-B14F-4D97-AF65-F5344CB8AC3E}">
        <p14:creationId xmlns:p14="http://schemas.microsoft.com/office/powerpoint/2010/main" val="1229113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30</a:t>
            </a:fld>
            <a:endParaRPr lang="en-US" dirty="0"/>
          </a:p>
        </p:txBody>
      </p:sp>
    </p:spTree>
    <p:extLst>
      <p:ext uri="{BB962C8B-B14F-4D97-AF65-F5344CB8AC3E}">
        <p14:creationId xmlns:p14="http://schemas.microsoft.com/office/powerpoint/2010/main" val="1122127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31</a:t>
            </a:fld>
            <a:endParaRPr lang="en-US" dirty="0"/>
          </a:p>
        </p:txBody>
      </p:sp>
    </p:spTree>
    <p:extLst>
      <p:ext uri="{BB962C8B-B14F-4D97-AF65-F5344CB8AC3E}">
        <p14:creationId xmlns:p14="http://schemas.microsoft.com/office/powerpoint/2010/main" val="22630259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32</a:t>
            </a:fld>
            <a:endParaRPr lang="en-US" dirty="0"/>
          </a:p>
        </p:txBody>
      </p:sp>
    </p:spTree>
    <p:extLst>
      <p:ext uri="{BB962C8B-B14F-4D97-AF65-F5344CB8AC3E}">
        <p14:creationId xmlns:p14="http://schemas.microsoft.com/office/powerpoint/2010/main" val="19210228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33</a:t>
            </a:fld>
            <a:endParaRPr lang="en-US" dirty="0"/>
          </a:p>
        </p:txBody>
      </p:sp>
    </p:spTree>
    <p:extLst>
      <p:ext uri="{BB962C8B-B14F-4D97-AF65-F5344CB8AC3E}">
        <p14:creationId xmlns:p14="http://schemas.microsoft.com/office/powerpoint/2010/main" val="13019031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34</a:t>
            </a:fld>
            <a:endParaRPr lang="en-US" dirty="0"/>
          </a:p>
        </p:txBody>
      </p:sp>
    </p:spTree>
    <p:extLst>
      <p:ext uri="{BB962C8B-B14F-4D97-AF65-F5344CB8AC3E}">
        <p14:creationId xmlns:p14="http://schemas.microsoft.com/office/powerpoint/2010/main" val="3940796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8</a:t>
            </a:fld>
            <a:endParaRPr lang="en-US" dirty="0"/>
          </a:p>
        </p:txBody>
      </p:sp>
    </p:spTree>
    <p:extLst>
      <p:ext uri="{BB962C8B-B14F-4D97-AF65-F5344CB8AC3E}">
        <p14:creationId xmlns:p14="http://schemas.microsoft.com/office/powerpoint/2010/main" val="14565090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35</a:t>
            </a:fld>
            <a:endParaRPr lang="en-US" dirty="0"/>
          </a:p>
        </p:txBody>
      </p:sp>
    </p:spTree>
    <p:extLst>
      <p:ext uri="{BB962C8B-B14F-4D97-AF65-F5344CB8AC3E}">
        <p14:creationId xmlns:p14="http://schemas.microsoft.com/office/powerpoint/2010/main" val="6723150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36</a:t>
            </a:fld>
            <a:endParaRPr lang="en-US" dirty="0"/>
          </a:p>
        </p:txBody>
      </p:sp>
    </p:spTree>
    <p:extLst>
      <p:ext uri="{BB962C8B-B14F-4D97-AF65-F5344CB8AC3E}">
        <p14:creationId xmlns:p14="http://schemas.microsoft.com/office/powerpoint/2010/main" val="28770894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37</a:t>
            </a:fld>
            <a:endParaRPr lang="en-US" dirty="0"/>
          </a:p>
        </p:txBody>
      </p:sp>
    </p:spTree>
    <p:extLst>
      <p:ext uri="{BB962C8B-B14F-4D97-AF65-F5344CB8AC3E}">
        <p14:creationId xmlns:p14="http://schemas.microsoft.com/office/powerpoint/2010/main" val="42727289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38</a:t>
            </a:fld>
            <a:endParaRPr lang="en-US" dirty="0"/>
          </a:p>
        </p:txBody>
      </p:sp>
    </p:spTree>
    <p:extLst>
      <p:ext uri="{BB962C8B-B14F-4D97-AF65-F5344CB8AC3E}">
        <p14:creationId xmlns:p14="http://schemas.microsoft.com/office/powerpoint/2010/main" val="2108103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9</a:t>
            </a:fld>
            <a:endParaRPr lang="en-US" dirty="0"/>
          </a:p>
        </p:txBody>
      </p:sp>
    </p:spTree>
    <p:extLst>
      <p:ext uri="{BB962C8B-B14F-4D97-AF65-F5344CB8AC3E}">
        <p14:creationId xmlns:p14="http://schemas.microsoft.com/office/powerpoint/2010/main" val="4078527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10</a:t>
            </a:fld>
            <a:endParaRPr lang="en-US" dirty="0"/>
          </a:p>
        </p:txBody>
      </p:sp>
    </p:spTree>
    <p:extLst>
      <p:ext uri="{BB962C8B-B14F-4D97-AF65-F5344CB8AC3E}">
        <p14:creationId xmlns:p14="http://schemas.microsoft.com/office/powerpoint/2010/main" val="147127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11</a:t>
            </a:fld>
            <a:endParaRPr lang="en-US" dirty="0"/>
          </a:p>
        </p:txBody>
      </p:sp>
    </p:spTree>
    <p:extLst>
      <p:ext uri="{BB962C8B-B14F-4D97-AF65-F5344CB8AC3E}">
        <p14:creationId xmlns:p14="http://schemas.microsoft.com/office/powerpoint/2010/main" val="2901715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12</a:t>
            </a:fld>
            <a:endParaRPr lang="en-US" dirty="0"/>
          </a:p>
        </p:txBody>
      </p:sp>
    </p:spTree>
    <p:extLst>
      <p:ext uri="{BB962C8B-B14F-4D97-AF65-F5344CB8AC3E}">
        <p14:creationId xmlns:p14="http://schemas.microsoft.com/office/powerpoint/2010/main" val="3800088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13</a:t>
            </a:fld>
            <a:endParaRPr lang="en-US" dirty="0"/>
          </a:p>
        </p:txBody>
      </p:sp>
    </p:spTree>
    <p:extLst>
      <p:ext uri="{BB962C8B-B14F-4D97-AF65-F5344CB8AC3E}">
        <p14:creationId xmlns:p14="http://schemas.microsoft.com/office/powerpoint/2010/main" val="2901715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14</a:t>
            </a:fld>
            <a:endParaRPr lang="en-US" dirty="0"/>
          </a:p>
        </p:txBody>
      </p:sp>
    </p:spTree>
    <p:extLst>
      <p:ext uri="{BB962C8B-B14F-4D97-AF65-F5344CB8AC3E}">
        <p14:creationId xmlns:p14="http://schemas.microsoft.com/office/powerpoint/2010/main" val="2901715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DD5ADBCC-843A-4D67-A4F6-A0057EF0B6C1}" type="datetimeFigureOut">
              <a:rPr lang="en-US" smtClean="0"/>
              <a:pPr/>
              <a:t>5/27/2015</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2705069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DD5ADBCC-843A-4D67-A4F6-A0057EF0B6C1}" type="datetimeFigureOut">
              <a:rPr lang="en-US" smtClean="0"/>
              <a:pPr/>
              <a:t>5/27/2015</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965018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DD5ADBCC-843A-4D67-A4F6-A0057EF0B6C1}" type="datetimeFigureOut">
              <a:rPr lang="en-US" smtClean="0"/>
              <a:pPr/>
              <a:t>5/27/2015</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2290037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userDrawn="1"/>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8319" name="CorelDRAW" r:id="rId3" imgW="9151920" imgH="5621400" progId="">
                  <p:embed/>
                </p:oleObj>
              </mc:Choice>
              <mc:Fallback>
                <p:oleObj name="CorelDRAW" r:id="rId3" imgW="9151920" imgH="5621400" progId="">
                  <p:embed/>
                  <p:pic>
                    <p:nvPicPr>
                      <p:cNvPr id="0" name="Picture 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pPr>
              <a:defRPr/>
            </a:pPr>
            <a:endParaRPr lang="es-ES" sz="1400">
              <a:latin typeface="Calibri" pitchFamily="34" charset="0"/>
            </a:endParaRPr>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a:defRPr/>
            </a:pPr>
            <a:endParaRPr lang="es-ES" sz="1400">
              <a:latin typeface="Calibri" pitchFamily="34" charset="0"/>
            </a:endParaRPr>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pPr>
              <a:defRPr/>
            </a:pPr>
            <a:endParaRPr lang="es-ES" sz="1400">
              <a:latin typeface="Calibri" pitchFamily="34" charset="0"/>
            </a:endParaRPr>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a:defRPr/>
            </a:pPr>
            <a:endParaRPr lang="es-ES" sz="1400">
              <a:latin typeface="Calibri" pitchFamily="34" charset="0"/>
            </a:endParaRPr>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p:spPr>
        <p:txBody>
          <a:bodyPr wrap="none" anchor="ctr"/>
          <a:lstStyle/>
          <a:p>
            <a:pPr>
              <a:defRPr/>
            </a:pPr>
            <a:endParaRPr lang="es-EC">
              <a:latin typeface="Calibri" pitchFamily="34" charset="0"/>
            </a:endParaRPr>
          </a:p>
        </p:txBody>
      </p:sp>
      <p:pic>
        <p:nvPicPr>
          <p:cNvPr id="9" name="Picture 49" descr="LOGO ESPE ORIGINAL copia"/>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0299318"/>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DD5ADBCC-843A-4D67-A4F6-A0057EF0B6C1}" type="datetimeFigureOut">
              <a:rPr lang="en-US" smtClean="0"/>
              <a:pPr/>
              <a:t>5/27/2015</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2956431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D5ADBCC-843A-4D67-A4F6-A0057EF0B6C1}" type="datetimeFigureOut">
              <a:rPr lang="en-US" smtClean="0"/>
              <a:pPr/>
              <a:t>5/27/2015</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11945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DD5ADBCC-843A-4D67-A4F6-A0057EF0B6C1}" type="datetimeFigureOut">
              <a:rPr lang="en-US" smtClean="0"/>
              <a:pPr/>
              <a:t>5/27/2015</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3387747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DD5ADBCC-843A-4D67-A4F6-A0057EF0B6C1}" type="datetimeFigureOut">
              <a:rPr lang="en-US" smtClean="0"/>
              <a:pPr/>
              <a:t>5/27/2015</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1114515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DD5ADBCC-843A-4D67-A4F6-A0057EF0B6C1}" type="datetimeFigureOut">
              <a:rPr lang="en-US" smtClean="0"/>
              <a:pPr/>
              <a:t>5/27/2015</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3118125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D5ADBCC-843A-4D67-A4F6-A0057EF0B6C1}" type="datetimeFigureOut">
              <a:rPr lang="en-US" smtClean="0"/>
              <a:pPr/>
              <a:t>5/27/2015</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4211177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D5ADBCC-843A-4D67-A4F6-A0057EF0B6C1}" type="datetimeFigureOut">
              <a:rPr lang="en-US" smtClean="0"/>
              <a:pPr/>
              <a:t>5/27/2015</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1691635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D5ADBCC-843A-4D67-A4F6-A0057EF0B6C1}" type="datetimeFigureOut">
              <a:rPr lang="en-US" smtClean="0"/>
              <a:pPr/>
              <a:t>5/27/2015</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3559161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5ADBCC-843A-4D67-A4F6-A0057EF0B6C1}" type="datetimeFigureOut">
              <a:rPr lang="en-US" smtClean="0"/>
              <a:pPr/>
              <a:t>5/27/2015</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63027-E058-43E2-8C51-4F2B775C1A52}" type="slidenum">
              <a:rPr lang="en-US" smtClean="0"/>
              <a:pPr/>
              <a:t>‹Nº›</a:t>
            </a:fld>
            <a:endParaRPr lang="en-US"/>
          </a:p>
        </p:txBody>
      </p:sp>
    </p:spTree>
    <p:extLst>
      <p:ext uri="{BB962C8B-B14F-4D97-AF65-F5344CB8AC3E}">
        <p14:creationId xmlns:p14="http://schemas.microsoft.com/office/powerpoint/2010/main" val="381962986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15.jp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8.emf"/><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1.emf"/><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4.emf"/><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5.emf"/><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6.emf"/><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6.jpe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691680" y="1100665"/>
            <a:ext cx="6336703" cy="1661993"/>
          </a:xfrm>
          <a:prstGeom prst="rect">
            <a:avLst/>
          </a:prstGeom>
          <a:noFill/>
        </p:spPr>
        <p:txBody>
          <a:bodyPr wrap="square" rtlCol="0">
            <a:spAutoFit/>
          </a:bodyPr>
          <a:lstStyle/>
          <a:p>
            <a:pPr algn="ctr"/>
            <a:r>
              <a:rPr lang="es-ES" sz="1700" b="1" dirty="0" smtClean="0">
                <a:latin typeface="Calibri" pitchFamily="34" charset="0"/>
                <a:cs typeface="Calibri" pitchFamily="34" charset="0"/>
              </a:rPr>
              <a:t>INGENIERÍA </a:t>
            </a:r>
            <a:r>
              <a:rPr lang="es-ES" sz="1700" b="1" dirty="0">
                <a:latin typeface="Calibri" pitchFamily="34" charset="0"/>
                <a:cs typeface="Calibri" pitchFamily="34" charset="0"/>
              </a:rPr>
              <a:t>EN FINANZAS Y AUDITORIA</a:t>
            </a:r>
            <a:endParaRPr lang="en-US" sz="1700" dirty="0">
              <a:latin typeface="Calibri" pitchFamily="34" charset="0"/>
              <a:cs typeface="Calibri" pitchFamily="34" charset="0"/>
            </a:endParaRPr>
          </a:p>
          <a:p>
            <a:pPr algn="ctr"/>
            <a:endParaRPr lang="es-ES" sz="1700" b="1" dirty="0" smtClean="0">
              <a:latin typeface="Calibri" pitchFamily="34" charset="0"/>
              <a:cs typeface="Calibri" pitchFamily="34" charset="0"/>
            </a:endParaRPr>
          </a:p>
          <a:p>
            <a:pPr algn="ctr"/>
            <a:r>
              <a:rPr lang="es-ES" sz="1700" b="1" dirty="0" smtClean="0">
                <a:latin typeface="Calibri" pitchFamily="34" charset="0"/>
                <a:cs typeface="Calibri" pitchFamily="34" charset="0"/>
              </a:rPr>
              <a:t>TESIS PRESENTADA COMO REQUISITO PREVIO A LA OBTENCIÓN DEL TÍTULO DE INGENIERA EN FINANZAS, CONTADOR PÚBLICO-AUDITOR</a:t>
            </a:r>
            <a:endParaRPr lang="en-US" sz="1700" dirty="0" smtClean="0">
              <a:latin typeface="Calibri" pitchFamily="34" charset="0"/>
              <a:cs typeface="Calibri" pitchFamily="34" charset="0"/>
            </a:endParaRPr>
          </a:p>
          <a:p>
            <a:pPr algn="ctr"/>
            <a:endParaRPr lang="en-US" sz="1700" dirty="0">
              <a:latin typeface="Calibri" pitchFamily="34" charset="0"/>
              <a:cs typeface="Calibri" pitchFamily="34" charset="0"/>
            </a:endParaRPr>
          </a:p>
          <a:p>
            <a:pPr algn="ctr"/>
            <a:endParaRPr lang="en-US" sz="1700" dirty="0">
              <a:latin typeface="Calibri" pitchFamily="34" charset="0"/>
              <a:cs typeface="Calibri" pitchFamily="34" charset="0"/>
            </a:endParaRPr>
          </a:p>
        </p:txBody>
      </p:sp>
      <p:sp>
        <p:nvSpPr>
          <p:cNvPr id="7" name="6 CuadroTexto"/>
          <p:cNvSpPr txBox="1"/>
          <p:nvPr/>
        </p:nvSpPr>
        <p:spPr>
          <a:xfrm>
            <a:off x="1475656" y="2662482"/>
            <a:ext cx="7200800" cy="1431161"/>
          </a:xfrm>
          <a:prstGeom prst="rect">
            <a:avLst/>
          </a:prstGeom>
          <a:noFill/>
        </p:spPr>
        <p:txBody>
          <a:bodyPr wrap="square" rtlCol="0">
            <a:spAutoFit/>
          </a:bodyPr>
          <a:lstStyle/>
          <a:p>
            <a:pPr algn="ctr"/>
            <a:endParaRPr lang="es-ES" b="1" dirty="0" smtClean="0">
              <a:cs typeface="Calibri" pitchFamily="34" charset="0"/>
            </a:endParaRPr>
          </a:p>
          <a:p>
            <a:pPr algn="ctr"/>
            <a:r>
              <a:rPr lang="es-ES" sz="1700" b="1" dirty="0" smtClean="0">
                <a:cs typeface="Calibri" pitchFamily="34" charset="0"/>
              </a:rPr>
              <a:t>“</a:t>
            </a:r>
            <a:r>
              <a:rPr lang="es-EC" sz="1700" b="1" dirty="0"/>
              <a:t>LA RECAUDACIÓN DE IMPUESTOS POR PARTE DEL SERVICIO DE RENTAS INTERNAS Y EL EFECTO EN LAS FINANZAS DEL ECUADOR DURANTE LOS AÑOS </a:t>
            </a:r>
            <a:r>
              <a:rPr lang="es-EC" sz="1700" b="1" dirty="0" smtClean="0"/>
              <a:t>2008-2012”</a:t>
            </a:r>
            <a:endParaRPr lang="en-US" sz="1700" dirty="0">
              <a:cs typeface="Calibri" pitchFamily="34" charset="0"/>
            </a:endParaRPr>
          </a:p>
          <a:p>
            <a:pPr algn="ctr"/>
            <a:endParaRPr lang="en-US" dirty="0">
              <a:latin typeface="Calibri" pitchFamily="34" charset="0"/>
              <a:cs typeface="Calibri" pitchFamily="34" charset="0"/>
            </a:endParaRPr>
          </a:p>
        </p:txBody>
      </p:sp>
      <p:sp>
        <p:nvSpPr>
          <p:cNvPr id="8" name="7 CuadroTexto"/>
          <p:cNvSpPr txBox="1"/>
          <p:nvPr/>
        </p:nvSpPr>
        <p:spPr>
          <a:xfrm>
            <a:off x="2915816" y="4047530"/>
            <a:ext cx="4509318" cy="630942"/>
          </a:xfrm>
          <a:prstGeom prst="rect">
            <a:avLst/>
          </a:prstGeom>
          <a:noFill/>
        </p:spPr>
        <p:txBody>
          <a:bodyPr wrap="square" rtlCol="0">
            <a:spAutoFit/>
          </a:bodyPr>
          <a:lstStyle/>
          <a:p>
            <a:pPr algn="ctr"/>
            <a:endParaRPr lang="es-ES" b="1" dirty="0" smtClean="0">
              <a:latin typeface="Calibri" pitchFamily="34" charset="0"/>
              <a:cs typeface="Calibri" pitchFamily="34" charset="0"/>
            </a:endParaRPr>
          </a:p>
          <a:p>
            <a:pPr algn="ctr"/>
            <a:r>
              <a:rPr lang="es-ES" sz="1700" b="1" dirty="0" smtClean="0">
                <a:latin typeface="Calibri" pitchFamily="34" charset="0"/>
                <a:cs typeface="Calibri" pitchFamily="34" charset="0"/>
              </a:rPr>
              <a:t>AUTORA: DIANA FABIOLA GALEAS CUNALATA</a:t>
            </a:r>
            <a:endParaRPr lang="en-US" sz="1700" dirty="0">
              <a:latin typeface="Calibri" pitchFamily="34" charset="0"/>
              <a:cs typeface="Calibri" pitchFamily="34" charset="0"/>
            </a:endParaRPr>
          </a:p>
        </p:txBody>
      </p:sp>
      <p:sp>
        <p:nvSpPr>
          <p:cNvPr id="9" name="8 CuadroTexto"/>
          <p:cNvSpPr txBox="1"/>
          <p:nvPr/>
        </p:nvSpPr>
        <p:spPr>
          <a:xfrm>
            <a:off x="2411760" y="4823051"/>
            <a:ext cx="5207378" cy="1154162"/>
          </a:xfrm>
          <a:prstGeom prst="rect">
            <a:avLst/>
          </a:prstGeom>
          <a:noFill/>
        </p:spPr>
        <p:txBody>
          <a:bodyPr wrap="square" rtlCol="0">
            <a:spAutoFit/>
          </a:bodyPr>
          <a:lstStyle/>
          <a:p>
            <a:endParaRPr lang="es-ES" sz="1700" b="1" dirty="0" smtClean="0">
              <a:latin typeface="Calibri" pitchFamily="34" charset="0"/>
              <a:cs typeface="Calibri" pitchFamily="34" charset="0"/>
            </a:endParaRPr>
          </a:p>
          <a:p>
            <a:r>
              <a:rPr lang="es-ES" sz="1700" b="1" dirty="0" smtClean="0">
                <a:latin typeface="Calibri" pitchFamily="34" charset="0"/>
                <a:cs typeface="Calibri" pitchFamily="34" charset="0"/>
              </a:rPr>
              <a:t>DIRECTOR</a:t>
            </a:r>
            <a:r>
              <a:rPr lang="es-ES" sz="1700" b="1" dirty="0">
                <a:latin typeface="Calibri" pitchFamily="34" charset="0"/>
                <a:cs typeface="Calibri" pitchFamily="34" charset="0"/>
              </a:rPr>
              <a:t>: </a:t>
            </a:r>
            <a:r>
              <a:rPr lang="es-ES" sz="1700" b="1" dirty="0" smtClean="0">
                <a:latin typeface="Calibri" pitchFamily="34" charset="0"/>
                <a:cs typeface="Calibri" pitchFamily="34" charset="0"/>
              </a:rPr>
              <a:t>ING. LUIS TIPAN TAPIA MBA</a:t>
            </a:r>
            <a:endParaRPr lang="en-US" sz="1700" dirty="0">
              <a:latin typeface="Calibri" pitchFamily="34" charset="0"/>
              <a:cs typeface="Calibri" pitchFamily="34" charset="0"/>
            </a:endParaRPr>
          </a:p>
          <a:p>
            <a:r>
              <a:rPr lang="es-ES" sz="1700" b="1" dirty="0">
                <a:latin typeface="Calibri" pitchFamily="34" charset="0"/>
                <a:cs typeface="Calibri" pitchFamily="34" charset="0"/>
              </a:rPr>
              <a:t>CO- DIRECTOR: </a:t>
            </a:r>
            <a:r>
              <a:rPr lang="es-ES" sz="1700" b="1" dirty="0" smtClean="0">
                <a:latin typeface="Calibri" pitchFamily="34" charset="0"/>
                <a:cs typeface="Calibri" pitchFamily="34" charset="0"/>
              </a:rPr>
              <a:t>ING. ÁLVARO CARRILLO PUNINA  MBA</a:t>
            </a:r>
            <a:endParaRPr lang="en-US" sz="1700" dirty="0">
              <a:latin typeface="Calibri" pitchFamily="34" charset="0"/>
              <a:cs typeface="Calibri" pitchFamily="34" charset="0"/>
            </a:endParaRPr>
          </a:p>
          <a:p>
            <a:pPr algn="ctr"/>
            <a:endParaRPr lang="en-US" dirty="0">
              <a:latin typeface="Calibri" pitchFamily="34" charset="0"/>
              <a:cs typeface="Calibri" pitchFamily="34" charset="0"/>
            </a:endParaRPr>
          </a:p>
        </p:txBody>
      </p:sp>
    </p:spTree>
    <p:extLst>
      <p:ext uri="{BB962C8B-B14F-4D97-AF65-F5344CB8AC3E}">
        <p14:creationId xmlns:p14="http://schemas.microsoft.com/office/powerpoint/2010/main" val="2829022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514" y="-131046"/>
            <a:ext cx="1380198" cy="1338374"/>
          </a:xfrm>
          <a:prstGeom prst="rect">
            <a:avLst/>
          </a:prstGeom>
        </p:spPr>
      </p:pic>
      <p:sp>
        <p:nvSpPr>
          <p:cNvPr id="7" name="CuadroTexto 6"/>
          <p:cNvSpPr txBox="1"/>
          <p:nvPr/>
        </p:nvSpPr>
        <p:spPr>
          <a:xfrm>
            <a:off x="785786" y="1690204"/>
            <a:ext cx="6500858" cy="73866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C" sz="2400" b="1" dirty="0" smtClean="0"/>
              <a:t>PRESUPUESTO GENERAL DEL ESTADO</a:t>
            </a:r>
          </a:p>
          <a:p>
            <a:pPr algn="just"/>
            <a:r>
              <a:rPr lang="es-EC" dirty="0" smtClean="0"/>
              <a:t>Ingresos y gastos del Gobierno  para un año fiscal</a:t>
            </a:r>
            <a:endParaRPr lang="es-EC" dirty="0"/>
          </a:p>
        </p:txBody>
      </p:sp>
      <p:sp>
        <p:nvSpPr>
          <p:cNvPr id="9" name="CuadroTexto 6"/>
          <p:cNvSpPr txBox="1"/>
          <p:nvPr/>
        </p:nvSpPr>
        <p:spPr>
          <a:xfrm>
            <a:off x="928662" y="3500438"/>
            <a:ext cx="4500594" cy="156966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C" sz="2400" b="1" dirty="0" smtClean="0"/>
              <a:t>RECAUDACIÓN TRIBUTARIA</a:t>
            </a:r>
          </a:p>
          <a:p>
            <a:pPr algn="just"/>
            <a:endParaRPr lang="es-EC" b="1" dirty="0" smtClean="0"/>
          </a:p>
          <a:p>
            <a:pPr algn="just"/>
            <a:r>
              <a:rPr lang="es-EC" dirty="0" smtClean="0"/>
              <a:t>Compuesta por los impuestos cobrados por la </a:t>
            </a:r>
          </a:p>
          <a:p>
            <a:pPr algn="just"/>
            <a:r>
              <a:rPr lang="es-EC" dirty="0" smtClean="0"/>
              <a:t>Administración tributaria IVA, IR, I. VEHICULOS, ETC</a:t>
            </a:r>
            <a:endParaRPr lang="es-EC" dirty="0"/>
          </a:p>
        </p:txBody>
      </p:sp>
      <p:pic>
        <p:nvPicPr>
          <p:cNvPr id="83970" name="Picture 2" descr="Resultado de imagen para DINERO"/>
          <p:cNvPicPr>
            <a:picLocks noChangeAspect="1" noChangeArrowheads="1"/>
          </p:cNvPicPr>
          <p:nvPr/>
        </p:nvPicPr>
        <p:blipFill>
          <a:blip r:embed="rId5"/>
          <a:srcRect/>
          <a:stretch>
            <a:fillRect/>
          </a:stretch>
        </p:blipFill>
        <p:spPr bwMode="auto">
          <a:xfrm>
            <a:off x="6143636" y="1857364"/>
            <a:ext cx="2619375" cy="1743076"/>
          </a:xfrm>
          <a:prstGeom prst="rect">
            <a:avLst/>
          </a:prstGeom>
          <a:noFill/>
          <a:ln>
            <a:solidFill>
              <a:schemeClr val="tx1">
                <a:lumMod val="75000"/>
                <a:lumOff val="25000"/>
              </a:schemeClr>
            </a:solidFill>
          </a:ln>
        </p:spPr>
      </p:pic>
    </p:spTree>
    <p:extLst>
      <p:ext uri="{BB962C8B-B14F-4D97-AF65-F5344CB8AC3E}">
        <p14:creationId xmlns:p14="http://schemas.microsoft.com/office/powerpoint/2010/main" val="21152226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514" y="-131046"/>
            <a:ext cx="1380198" cy="1338374"/>
          </a:xfrm>
          <a:prstGeom prst="rect">
            <a:avLst/>
          </a:prstGeom>
        </p:spPr>
      </p:pic>
      <p:sp>
        <p:nvSpPr>
          <p:cNvPr id="7" name="CuadroTexto 6"/>
          <p:cNvSpPr txBox="1"/>
          <p:nvPr/>
        </p:nvSpPr>
        <p:spPr>
          <a:xfrm>
            <a:off x="1000100" y="1714488"/>
            <a:ext cx="3037552" cy="73866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C" sz="2400" b="1" dirty="0" smtClean="0"/>
              <a:t>CARGA TRIBUTARIA</a:t>
            </a:r>
            <a:endParaRPr lang="es-EC" b="1" dirty="0" smtClean="0"/>
          </a:p>
          <a:p>
            <a:pPr algn="just"/>
            <a:r>
              <a:rPr lang="es-EC" dirty="0"/>
              <a:t>Recaudación </a:t>
            </a:r>
            <a:r>
              <a:rPr lang="es-EC" dirty="0" smtClean="0"/>
              <a:t>Tributaria/PIB</a:t>
            </a:r>
            <a:endParaRPr lang="es-EC" dirty="0"/>
          </a:p>
        </p:txBody>
      </p:sp>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576" y="2704026"/>
            <a:ext cx="3672408" cy="2987858"/>
          </a:xfrm>
          <a:prstGeom prst="rect">
            <a:avLst/>
          </a:prstGeom>
        </p:spPr>
      </p:pic>
      <p:pic>
        <p:nvPicPr>
          <p:cNvPr id="3" name="Imagen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4421" y="2852936"/>
            <a:ext cx="4466051" cy="2675624"/>
          </a:xfrm>
          <a:prstGeom prst="rect">
            <a:avLst/>
          </a:prstGeom>
        </p:spPr>
      </p:pic>
    </p:spTree>
    <p:extLst>
      <p:ext uri="{BB962C8B-B14F-4D97-AF65-F5344CB8AC3E}">
        <p14:creationId xmlns:p14="http://schemas.microsoft.com/office/powerpoint/2010/main" val="1948015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rotWithShape="1">
          <a:blip r:embed="rId4">
            <a:extLst>
              <a:ext uri="{28A0092B-C50C-407E-A947-70E740481C1C}">
                <a14:useLocalDpi xmlns:a14="http://schemas.microsoft.com/office/drawing/2010/main" val="0"/>
              </a:ext>
            </a:extLst>
          </a:blip>
          <a:srcRect t="23886"/>
          <a:stretch/>
        </p:blipFill>
        <p:spPr>
          <a:xfrm>
            <a:off x="501952" y="116632"/>
            <a:ext cx="1477760" cy="1090696"/>
          </a:xfrm>
          <a:prstGeom prst="rect">
            <a:avLst/>
          </a:prstGeom>
        </p:spPr>
      </p:pic>
      <p:sp>
        <p:nvSpPr>
          <p:cNvPr id="7" name="CuadroTexto 6"/>
          <p:cNvSpPr txBox="1"/>
          <p:nvPr/>
        </p:nvSpPr>
        <p:spPr>
          <a:xfrm>
            <a:off x="785786" y="1571612"/>
            <a:ext cx="3578802" cy="73866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C" sz="2400" b="1" dirty="0" smtClean="0"/>
              <a:t>COEFICIENTE DE GINI</a:t>
            </a:r>
            <a:endParaRPr lang="es-EC" b="1" dirty="0" smtClean="0"/>
          </a:p>
          <a:p>
            <a:pPr algn="just"/>
            <a:r>
              <a:rPr lang="es-EC" dirty="0" smtClean="0"/>
              <a:t>Mide la distribución del ingreso</a:t>
            </a:r>
            <a:endParaRPr lang="es-EC" dirty="0"/>
          </a:p>
        </p:txBody>
      </p:sp>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6850" y="2786058"/>
            <a:ext cx="4001559" cy="2892297"/>
          </a:xfrm>
          <a:prstGeom prst="rect">
            <a:avLst/>
          </a:prstGeom>
          <a:ln w="19050">
            <a:solidFill>
              <a:schemeClr val="tx2">
                <a:lumMod val="75000"/>
              </a:schemeClr>
            </a:solidFill>
          </a:ln>
          <a:effectLst>
            <a:softEdge rad="31750"/>
          </a:effectLst>
        </p:spPr>
      </p:pic>
    </p:spTree>
    <p:extLst>
      <p:ext uri="{BB962C8B-B14F-4D97-AF65-F5344CB8AC3E}">
        <p14:creationId xmlns:p14="http://schemas.microsoft.com/office/powerpoint/2010/main" val="3696727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2007919" y="525137"/>
            <a:ext cx="5616624" cy="830997"/>
          </a:xfrm>
          <a:prstGeom prst="rect">
            <a:avLst/>
          </a:prstGeom>
          <a:noFill/>
        </p:spPr>
        <p:txBody>
          <a:bodyPr wrap="square" rtlCol="0">
            <a:spAutoFit/>
          </a:bodyPr>
          <a:lstStyle/>
          <a:p>
            <a:pPr algn="ctr"/>
            <a:r>
              <a:rPr lang="en-US" sz="2400" b="1" dirty="0" smtClean="0">
                <a:solidFill>
                  <a:srgbClr val="002060"/>
                </a:solidFill>
              </a:rPr>
              <a:t>CAPÍTULO III</a:t>
            </a:r>
          </a:p>
          <a:p>
            <a:pPr algn="ctr"/>
            <a:r>
              <a:rPr lang="en-US" sz="2400" b="1" dirty="0" smtClean="0">
                <a:solidFill>
                  <a:srgbClr val="002060"/>
                </a:solidFill>
              </a:rPr>
              <a:t>LA RECAUDACIÓN EN EL ECUADOR</a:t>
            </a:r>
          </a:p>
        </p:txBody>
      </p:sp>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514" y="-131046"/>
            <a:ext cx="1380198" cy="1338374"/>
          </a:xfrm>
          <a:prstGeom prst="rect">
            <a:avLst/>
          </a:prstGeom>
        </p:spPr>
      </p:pic>
      <p:sp>
        <p:nvSpPr>
          <p:cNvPr id="7" name="CuadroTexto 6"/>
          <p:cNvSpPr txBox="1"/>
          <p:nvPr/>
        </p:nvSpPr>
        <p:spPr>
          <a:xfrm>
            <a:off x="3071802" y="2868055"/>
            <a:ext cx="2000264" cy="110799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C" sz="2400" b="1" dirty="0" smtClean="0"/>
              <a:t>ESTRUCTURA </a:t>
            </a:r>
          </a:p>
          <a:p>
            <a:pPr algn="just"/>
            <a:r>
              <a:rPr lang="es-EC" sz="2400" b="1" dirty="0" smtClean="0"/>
              <a:t>TRIBUTARIA</a:t>
            </a:r>
            <a:endParaRPr lang="es-EC" b="1" dirty="0" smtClean="0"/>
          </a:p>
          <a:p>
            <a:pPr algn="just"/>
            <a:endParaRPr lang="es-EC" dirty="0"/>
          </a:p>
        </p:txBody>
      </p:sp>
      <p:sp>
        <p:nvSpPr>
          <p:cNvPr id="9" name="8 Abrir llave"/>
          <p:cNvSpPr/>
          <p:nvPr/>
        </p:nvSpPr>
        <p:spPr>
          <a:xfrm>
            <a:off x="5072066" y="2255041"/>
            <a:ext cx="321471" cy="207170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0" name="CuadroTexto 6"/>
          <p:cNvSpPr txBox="1"/>
          <p:nvPr/>
        </p:nvSpPr>
        <p:spPr>
          <a:xfrm>
            <a:off x="5822165" y="2214731"/>
            <a:ext cx="2500330" cy="224676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C" sz="2000" dirty="0" smtClean="0"/>
              <a:t>IMP. DIRECTOS: paga el contribuyente según los ingresos.</a:t>
            </a:r>
          </a:p>
          <a:p>
            <a:pPr algn="just"/>
            <a:endParaRPr lang="es-EC" sz="2000" dirty="0" smtClean="0"/>
          </a:p>
          <a:p>
            <a:pPr algn="just"/>
            <a:r>
              <a:rPr lang="es-EC" sz="2000" dirty="0" smtClean="0"/>
              <a:t>IMP. INDIRECTOS: traslado de impuesto a tercera persona.</a:t>
            </a:r>
            <a:endParaRPr lang="es-EC" dirty="0"/>
          </a:p>
        </p:txBody>
      </p:sp>
      <p:pic>
        <p:nvPicPr>
          <p:cNvPr id="117762" name="Picture 2" descr="Resultado de imagen para DINERO"/>
          <p:cNvPicPr>
            <a:picLocks noChangeAspect="1" noChangeArrowheads="1"/>
          </p:cNvPicPr>
          <p:nvPr/>
        </p:nvPicPr>
        <p:blipFill>
          <a:blip r:embed="rId5"/>
          <a:srcRect/>
          <a:stretch>
            <a:fillRect/>
          </a:stretch>
        </p:blipFill>
        <p:spPr bwMode="auto">
          <a:xfrm>
            <a:off x="604827" y="2366967"/>
            <a:ext cx="2466975" cy="1847851"/>
          </a:xfrm>
          <a:prstGeom prst="rect">
            <a:avLst/>
          </a:prstGeom>
          <a:noFill/>
        </p:spPr>
      </p:pic>
    </p:spTree>
    <p:extLst>
      <p:ext uri="{BB962C8B-B14F-4D97-AF65-F5344CB8AC3E}">
        <p14:creationId xmlns:p14="http://schemas.microsoft.com/office/powerpoint/2010/main" val="1948015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50" y="-171400"/>
            <a:ext cx="1380198" cy="1338374"/>
          </a:xfrm>
          <a:prstGeom prst="rect">
            <a:avLst/>
          </a:prstGeom>
        </p:spPr>
      </p:pic>
      <p:pic>
        <p:nvPicPr>
          <p:cNvPr id="5" name="Imagen 4"/>
          <p:cNvPicPr>
            <a:picLocks noChangeAspect="1"/>
          </p:cNvPicPr>
          <p:nvPr/>
        </p:nvPicPr>
        <p:blipFill rotWithShape="1">
          <a:blip r:embed="rId5">
            <a:extLst>
              <a:ext uri="{28A0092B-C50C-407E-A947-70E740481C1C}">
                <a14:useLocalDpi xmlns:a14="http://schemas.microsoft.com/office/drawing/2010/main" val="0"/>
              </a:ext>
            </a:extLst>
          </a:blip>
          <a:srcRect r="12245"/>
          <a:stretch/>
        </p:blipFill>
        <p:spPr>
          <a:xfrm>
            <a:off x="1475656" y="10432"/>
            <a:ext cx="6957591" cy="6382370"/>
          </a:xfrm>
          <a:prstGeom prst="rect">
            <a:avLst/>
          </a:prstGeom>
        </p:spPr>
      </p:pic>
    </p:spTree>
    <p:extLst>
      <p:ext uri="{BB962C8B-B14F-4D97-AF65-F5344CB8AC3E}">
        <p14:creationId xmlns:p14="http://schemas.microsoft.com/office/powerpoint/2010/main" val="1948015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514" y="-131046"/>
            <a:ext cx="1380198" cy="1338374"/>
          </a:xfrm>
          <a:prstGeom prst="rect">
            <a:avLst/>
          </a:prstGeom>
        </p:spPr>
      </p:pic>
      <p:sp>
        <p:nvSpPr>
          <p:cNvPr id="11" name="CuadroTexto 6"/>
          <p:cNvSpPr txBox="1"/>
          <p:nvPr/>
        </p:nvSpPr>
        <p:spPr>
          <a:xfrm>
            <a:off x="1307423" y="1294613"/>
            <a:ext cx="3357586" cy="83099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C" sz="2400" b="1" dirty="0" smtClean="0"/>
              <a:t>PRESUPUESTO GENERAL DEL ESTADO</a:t>
            </a:r>
            <a:endParaRPr lang="es-EC" b="1" dirty="0" smtClean="0"/>
          </a:p>
        </p:txBody>
      </p:sp>
      <p:sp>
        <p:nvSpPr>
          <p:cNvPr id="13" name="CuadroTexto 6"/>
          <p:cNvSpPr txBox="1"/>
          <p:nvPr/>
        </p:nvSpPr>
        <p:spPr>
          <a:xfrm>
            <a:off x="4357686" y="2285992"/>
            <a:ext cx="4000528" cy="1107996"/>
          </a:xfrm>
          <a:prstGeom prst="rect">
            <a:avLst/>
          </a:prstGeom>
          <a:gradFill>
            <a:gsLst>
              <a:gs pos="0">
                <a:schemeClr val="accent1">
                  <a:lumMod val="5000"/>
                  <a:lumOff val="95000"/>
                </a:schemeClr>
              </a:gs>
              <a:gs pos="74000">
                <a:schemeClr val="accent1">
                  <a:lumMod val="20000"/>
                  <a:lumOff val="80000"/>
                </a:schemeClr>
              </a:gs>
              <a:gs pos="83000">
                <a:schemeClr val="accent1">
                  <a:lumMod val="20000"/>
                  <a:lumOff val="80000"/>
                </a:schemeClr>
              </a:gs>
              <a:gs pos="100000">
                <a:schemeClr val="accent1">
                  <a:lumMod val="30000"/>
                  <a:lumOff val="70000"/>
                </a:schemeClr>
              </a:gs>
            </a:gsLst>
            <a:lin ang="5400000" scaled="1"/>
          </a:gra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C" sz="2400" dirty="0" smtClean="0"/>
              <a:t>Estimación de ingresos y gastos del país. </a:t>
            </a:r>
          </a:p>
          <a:p>
            <a:pPr algn="just"/>
            <a:endParaRPr lang="es-EC" dirty="0"/>
          </a:p>
        </p:txBody>
      </p:sp>
      <p:sp>
        <p:nvSpPr>
          <p:cNvPr id="7" name="CuadroTexto 6"/>
          <p:cNvSpPr txBox="1"/>
          <p:nvPr/>
        </p:nvSpPr>
        <p:spPr>
          <a:xfrm>
            <a:off x="4357686" y="3714752"/>
            <a:ext cx="4000528" cy="1846659"/>
          </a:xfrm>
          <a:prstGeom prst="rect">
            <a:avLst/>
          </a:prstGeom>
          <a:gradFill>
            <a:gsLst>
              <a:gs pos="0">
                <a:schemeClr val="accent1">
                  <a:lumMod val="5000"/>
                  <a:lumOff val="95000"/>
                </a:schemeClr>
              </a:gs>
              <a:gs pos="74000">
                <a:schemeClr val="accent1">
                  <a:lumMod val="45000"/>
                  <a:lumOff val="55000"/>
                </a:schemeClr>
              </a:gs>
              <a:gs pos="83000">
                <a:schemeClr val="accent1">
                  <a:lumMod val="20000"/>
                  <a:lumOff val="80000"/>
                </a:schemeClr>
              </a:gs>
              <a:gs pos="100000">
                <a:schemeClr val="accent1">
                  <a:lumMod val="20000"/>
                  <a:lumOff val="80000"/>
                </a:schemeClr>
              </a:gs>
            </a:gsLst>
            <a:lin ang="5400000" scaled="1"/>
          </a:gra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C" sz="2400" dirty="0" smtClean="0"/>
              <a:t>El SRI con base al presupuesto de ingresos, realiza su Plan operativo anual, orientado a recaudar tributos.</a:t>
            </a:r>
          </a:p>
          <a:p>
            <a:pPr algn="just"/>
            <a:endParaRPr lang="es-EC" dirty="0"/>
          </a:p>
        </p:txBody>
      </p:sp>
      <p:pic>
        <p:nvPicPr>
          <p:cNvPr id="113666" name="Picture 2" descr="Resultado de imagen para DINERO"/>
          <p:cNvPicPr>
            <a:picLocks noChangeAspect="1" noChangeArrowheads="1"/>
          </p:cNvPicPr>
          <p:nvPr/>
        </p:nvPicPr>
        <p:blipFill>
          <a:blip r:embed="rId5"/>
          <a:srcRect/>
          <a:stretch>
            <a:fillRect/>
          </a:stretch>
        </p:blipFill>
        <p:spPr bwMode="auto">
          <a:xfrm>
            <a:off x="1475656" y="2839990"/>
            <a:ext cx="1657352" cy="1657353"/>
          </a:xfrm>
          <a:prstGeom prst="rect">
            <a:avLst/>
          </a:prstGeom>
          <a:noFill/>
        </p:spPr>
      </p:pic>
    </p:spTree>
    <p:extLst>
      <p:ext uri="{BB962C8B-B14F-4D97-AF65-F5344CB8AC3E}">
        <p14:creationId xmlns:p14="http://schemas.microsoft.com/office/powerpoint/2010/main" val="1948015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514" y="-131046"/>
            <a:ext cx="1380198" cy="1338374"/>
          </a:xfrm>
          <a:prstGeom prst="rect">
            <a:avLst/>
          </a:prstGeom>
        </p:spPr>
      </p:pic>
      <p:sp>
        <p:nvSpPr>
          <p:cNvPr id="11" name="CuadroTexto 6"/>
          <p:cNvSpPr txBox="1"/>
          <p:nvPr/>
        </p:nvSpPr>
        <p:spPr>
          <a:xfrm>
            <a:off x="464315" y="3238970"/>
            <a:ext cx="1428760"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C" sz="2400" b="1" dirty="0" smtClean="0"/>
              <a:t>PGE</a:t>
            </a:r>
            <a:endParaRPr lang="es-EC" b="1" dirty="0" smtClean="0"/>
          </a:p>
        </p:txBody>
      </p:sp>
      <p:sp>
        <p:nvSpPr>
          <p:cNvPr id="13" name="CuadroTexto 6"/>
          <p:cNvSpPr txBox="1"/>
          <p:nvPr/>
        </p:nvSpPr>
        <p:spPr>
          <a:xfrm>
            <a:off x="4000496" y="1287273"/>
            <a:ext cx="4000528" cy="110799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C" sz="2400" b="1" dirty="0" smtClean="0"/>
              <a:t>Ingresos permanentes </a:t>
            </a:r>
            <a:r>
              <a:rPr lang="es-EC" sz="2400" dirty="0" smtClean="0"/>
              <a:t>(impuestos, tasas aduaneras)</a:t>
            </a:r>
          </a:p>
          <a:p>
            <a:pPr algn="just"/>
            <a:endParaRPr lang="es-EC" dirty="0"/>
          </a:p>
        </p:txBody>
      </p:sp>
      <p:sp>
        <p:nvSpPr>
          <p:cNvPr id="7" name="CuadroTexto 6"/>
          <p:cNvSpPr txBox="1"/>
          <p:nvPr/>
        </p:nvSpPr>
        <p:spPr>
          <a:xfrm>
            <a:off x="4000496" y="2459262"/>
            <a:ext cx="4000528" cy="147732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C" sz="2400" b="1" dirty="0" smtClean="0"/>
              <a:t>Ingresos no permanentes </a:t>
            </a:r>
            <a:r>
              <a:rPr lang="es-EC" sz="2400" dirty="0" smtClean="0"/>
              <a:t>(petróleo, venta de activos, préstamos…)</a:t>
            </a:r>
          </a:p>
          <a:p>
            <a:pPr algn="just"/>
            <a:endParaRPr lang="es-EC" dirty="0"/>
          </a:p>
        </p:txBody>
      </p:sp>
      <p:sp>
        <p:nvSpPr>
          <p:cNvPr id="9" name="CuadroTexto 6"/>
          <p:cNvSpPr txBox="1"/>
          <p:nvPr/>
        </p:nvSpPr>
        <p:spPr>
          <a:xfrm>
            <a:off x="1720559" y="1761642"/>
            <a:ext cx="1785950" cy="378565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C" sz="2400" b="1" dirty="0" smtClean="0"/>
              <a:t>INGRESOS PÚBLICOS</a:t>
            </a:r>
          </a:p>
          <a:p>
            <a:pPr algn="just"/>
            <a:endParaRPr lang="es-EC" sz="2400" b="1" dirty="0" smtClean="0"/>
          </a:p>
          <a:p>
            <a:pPr algn="just"/>
            <a:endParaRPr lang="es-EC" sz="2400" b="1" dirty="0" smtClean="0"/>
          </a:p>
          <a:p>
            <a:pPr algn="just"/>
            <a:endParaRPr lang="es-EC" sz="2400" b="1" dirty="0" smtClean="0"/>
          </a:p>
          <a:p>
            <a:pPr algn="just"/>
            <a:endParaRPr lang="es-EC" sz="2400" b="1" dirty="0" smtClean="0"/>
          </a:p>
          <a:p>
            <a:pPr algn="just"/>
            <a:endParaRPr lang="es-EC" sz="2400" b="1" dirty="0" smtClean="0"/>
          </a:p>
          <a:p>
            <a:pPr algn="just"/>
            <a:endParaRPr lang="es-EC" sz="2400" b="1" dirty="0" smtClean="0"/>
          </a:p>
          <a:p>
            <a:pPr algn="just"/>
            <a:r>
              <a:rPr lang="es-EC" sz="2400" b="1" dirty="0" smtClean="0"/>
              <a:t>GASTOS PÚBLICOS</a:t>
            </a:r>
            <a:endParaRPr lang="es-EC" b="1" dirty="0" smtClean="0"/>
          </a:p>
        </p:txBody>
      </p:sp>
      <p:sp>
        <p:nvSpPr>
          <p:cNvPr id="10" name="9 Abrir llave"/>
          <p:cNvSpPr/>
          <p:nvPr/>
        </p:nvSpPr>
        <p:spPr>
          <a:xfrm>
            <a:off x="3500430" y="1142984"/>
            <a:ext cx="279482" cy="2286016"/>
          </a:xfrm>
          <a:prstGeom prst="leftBrace">
            <a:avLst>
              <a:gd name="adj1" fmla="val 8333"/>
              <a:gd name="adj2" fmla="val 4676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2" name="11 Abrir llave"/>
          <p:cNvSpPr/>
          <p:nvPr/>
        </p:nvSpPr>
        <p:spPr>
          <a:xfrm>
            <a:off x="1250132" y="1287272"/>
            <a:ext cx="464348" cy="457061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4" name="13 Abrir llave"/>
          <p:cNvSpPr/>
          <p:nvPr/>
        </p:nvSpPr>
        <p:spPr>
          <a:xfrm>
            <a:off x="3419872" y="4000504"/>
            <a:ext cx="493796" cy="185738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7" name="CuadroTexto 6"/>
          <p:cNvSpPr txBox="1"/>
          <p:nvPr/>
        </p:nvSpPr>
        <p:spPr>
          <a:xfrm>
            <a:off x="4000496" y="4082671"/>
            <a:ext cx="2928958" cy="184665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C" sz="2400" dirty="0" smtClean="0"/>
              <a:t>Gasto corriente</a:t>
            </a:r>
          </a:p>
          <a:p>
            <a:pPr algn="just"/>
            <a:r>
              <a:rPr lang="es-EC" sz="2400" dirty="0" smtClean="0"/>
              <a:t>Gasto de Producción</a:t>
            </a:r>
          </a:p>
          <a:p>
            <a:pPr algn="just"/>
            <a:r>
              <a:rPr lang="es-EC" sz="2400" dirty="0" smtClean="0"/>
              <a:t>Gasto de inversión</a:t>
            </a:r>
          </a:p>
          <a:p>
            <a:pPr algn="just"/>
            <a:r>
              <a:rPr lang="es-EC" sz="2400" dirty="0" smtClean="0"/>
              <a:t>Gasto de Capital</a:t>
            </a:r>
          </a:p>
          <a:p>
            <a:pPr algn="just"/>
            <a:endParaRPr lang="es-EC" dirty="0"/>
          </a:p>
        </p:txBody>
      </p:sp>
      <p:pic>
        <p:nvPicPr>
          <p:cNvPr id="111618" name="Picture 2" descr="Resultado de imagen para DINERO"/>
          <p:cNvPicPr>
            <a:picLocks noChangeAspect="1" noChangeArrowheads="1"/>
          </p:cNvPicPr>
          <p:nvPr/>
        </p:nvPicPr>
        <p:blipFill>
          <a:blip r:embed="rId5"/>
          <a:srcRect/>
          <a:stretch>
            <a:fillRect/>
          </a:stretch>
        </p:blipFill>
        <p:spPr bwMode="auto">
          <a:xfrm>
            <a:off x="6643702" y="3357562"/>
            <a:ext cx="1966352" cy="2578330"/>
          </a:xfrm>
          <a:prstGeom prst="rect">
            <a:avLst/>
          </a:prstGeom>
          <a:noFill/>
        </p:spPr>
      </p:pic>
    </p:spTree>
    <p:extLst>
      <p:ext uri="{BB962C8B-B14F-4D97-AF65-F5344CB8AC3E}">
        <p14:creationId xmlns:p14="http://schemas.microsoft.com/office/powerpoint/2010/main" val="1948015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514" y="-131046"/>
            <a:ext cx="1380198" cy="1338374"/>
          </a:xfrm>
          <a:prstGeom prst="rect">
            <a:avLst/>
          </a:prstGeom>
        </p:spPr>
      </p:pic>
      <p:sp>
        <p:nvSpPr>
          <p:cNvPr id="11" name="CuadroTexto 6"/>
          <p:cNvSpPr txBox="1"/>
          <p:nvPr/>
        </p:nvSpPr>
        <p:spPr>
          <a:xfrm>
            <a:off x="827584" y="1340768"/>
            <a:ext cx="6286544" cy="73866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C" sz="2400" b="1" dirty="0" smtClean="0"/>
              <a:t>PRESUPUESTO GENERAL DEL ESTADO </a:t>
            </a:r>
          </a:p>
          <a:p>
            <a:pPr algn="just"/>
            <a:r>
              <a:rPr lang="es-EC" dirty="0" smtClean="0"/>
              <a:t>En millones de dólares</a:t>
            </a:r>
          </a:p>
        </p:txBody>
      </p:sp>
      <p:graphicFrame>
        <p:nvGraphicFramePr>
          <p:cNvPr id="9" name="8 Tabla"/>
          <p:cNvGraphicFramePr>
            <a:graphicFrameLocks noGrp="1"/>
          </p:cNvGraphicFramePr>
          <p:nvPr>
            <p:extLst>
              <p:ext uri="{D42A27DB-BD31-4B8C-83A1-F6EECF244321}">
                <p14:modId xmlns:p14="http://schemas.microsoft.com/office/powerpoint/2010/main" val="4100815800"/>
              </p:ext>
            </p:extLst>
          </p:nvPr>
        </p:nvGraphicFramePr>
        <p:xfrm>
          <a:off x="971600" y="2242603"/>
          <a:ext cx="6858046" cy="2305051"/>
        </p:xfrm>
        <a:graphic>
          <a:graphicData uri="http://schemas.openxmlformats.org/drawingml/2006/table">
            <a:tbl>
              <a:tblPr/>
              <a:tblGrid>
                <a:gridCol w="1558926"/>
                <a:gridCol w="1059824"/>
                <a:gridCol w="1059824"/>
                <a:gridCol w="1059824"/>
                <a:gridCol w="1059824"/>
                <a:gridCol w="1059824"/>
              </a:tblGrid>
              <a:tr h="659131">
                <a:tc>
                  <a:txBody>
                    <a:bodyPr/>
                    <a:lstStyle/>
                    <a:p>
                      <a:pPr indent="252095" algn="just">
                        <a:lnSpc>
                          <a:spcPct val="200000"/>
                        </a:lnSpc>
                      </a:pPr>
                      <a:endParaRPr lang="it-IT" sz="11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200000"/>
                        </a:lnSpc>
                        <a:spcAft>
                          <a:spcPts val="0"/>
                        </a:spcAft>
                      </a:pPr>
                      <a:r>
                        <a:rPr lang="es-EC" sz="1600" b="1">
                          <a:solidFill>
                            <a:srgbClr val="FFFFFF"/>
                          </a:solidFill>
                          <a:latin typeface="Calibri"/>
                          <a:ea typeface="Times New Roman"/>
                          <a:cs typeface="Calibri"/>
                        </a:rPr>
                        <a:t>2008</a:t>
                      </a:r>
                      <a:endParaRPr lang="it-IT"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indent="252095" algn="ctr">
                        <a:lnSpc>
                          <a:spcPct val="200000"/>
                        </a:lnSpc>
                        <a:spcAft>
                          <a:spcPts val="0"/>
                        </a:spcAft>
                      </a:pPr>
                      <a:r>
                        <a:rPr lang="es-EC" sz="1600" b="1" dirty="0">
                          <a:solidFill>
                            <a:srgbClr val="FFFFFF"/>
                          </a:solidFill>
                          <a:latin typeface="Calibri"/>
                          <a:ea typeface="Times New Roman"/>
                          <a:cs typeface="Calibri"/>
                        </a:rPr>
                        <a:t>2009</a:t>
                      </a:r>
                      <a:endParaRPr lang="it-IT" sz="11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indent="252095" algn="ctr">
                        <a:lnSpc>
                          <a:spcPct val="200000"/>
                        </a:lnSpc>
                        <a:spcAft>
                          <a:spcPts val="0"/>
                        </a:spcAft>
                      </a:pPr>
                      <a:r>
                        <a:rPr lang="es-EC" sz="1600" b="1">
                          <a:solidFill>
                            <a:srgbClr val="FFFFFF"/>
                          </a:solidFill>
                          <a:latin typeface="Calibri"/>
                          <a:ea typeface="Times New Roman"/>
                          <a:cs typeface="Calibri"/>
                        </a:rPr>
                        <a:t>2010</a:t>
                      </a:r>
                      <a:endParaRPr lang="it-IT"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indent="252095" algn="ctr">
                        <a:lnSpc>
                          <a:spcPct val="200000"/>
                        </a:lnSpc>
                        <a:spcAft>
                          <a:spcPts val="0"/>
                        </a:spcAft>
                      </a:pPr>
                      <a:r>
                        <a:rPr lang="es-EC" sz="1600" b="1">
                          <a:solidFill>
                            <a:srgbClr val="FFFFFF"/>
                          </a:solidFill>
                          <a:latin typeface="Calibri"/>
                          <a:ea typeface="Times New Roman"/>
                          <a:cs typeface="Calibri"/>
                        </a:rPr>
                        <a:t>2011</a:t>
                      </a:r>
                      <a:endParaRPr lang="it-IT"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indent="252095" algn="ctr">
                        <a:lnSpc>
                          <a:spcPct val="200000"/>
                        </a:lnSpc>
                        <a:spcAft>
                          <a:spcPts val="0"/>
                        </a:spcAft>
                      </a:pPr>
                      <a:r>
                        <a:rPr lang="es-EC" sz="1600" b="1">
                          <a:solidFill>
                            <a:srgbClr val="FFFFFF"/>
                          </a:solidFill>
                          <a:latin typeface="Calibri"/>
                          <a:ea typeface="Times New Roman"/>
                          <a:cs typeface="Calibri"/>
                        </a:rPr>
                        <a:t>2012</a:t>
                      </a:r>
                      <a:endParaRPr lang="it-IT"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r>
              <a:tr h="988697">
                <a:tc>
                  <a:txBody>
                    <a:bodyPr/>
                    <a:lstStyle/>
                    <a:p>
                      <a:pPr marL="0" indent="0" algn="l">
                        <a:lnSpc>
                          <a:spcPct val="200000"/>
                        </a:lnSpc>
                        <a:spcAft>
                          <a:spcPts val="0"/>
                        </a:spcAft>
                      </a:pPr>
                      <a:r>
                        <a:rPr lang="es-EC" sz="1800" dirty="0" smtClean="0">
                          <a:solidFill>
                            <a:srgbClr val="000000"/>
                          </a:solidFill>
                          <a:latin typeface="Calibri"/>
                          <a:ea typeface="Times New Roman"/>
                          <a:cs typeface="Calibri"/>
                        </a:rPr>
                        <a:t>PRESUPUESTO</a:t>
                      </a:r>
                      <a:r>
                        <a:rPr lang="es-EC" sz="1800" baseline="0" dirty="0" smtClean="0">
                          <a:solidFill>
                            <a:srgbClr val="000000"/>
                          </a:solidFill>
                          <a:latin typeface="Calibri"/>
                          <a:ea typeface="Times New Roman"/>
                          <a:cs typeface="Calibri"/>
                        </a:rPr>
                        <a:t> GENERAL DEL ESTADO</a:t>
                      </a:r>
                      <a:endParaRPr lang="it-IT" sz="12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2095" algn="r">
                        <a:lnSpc>
                          <a:spcPct val="200000"/>
                        </a:lnSpc>
                        <a:spcAft>
                          <a:spcPts val="0"/>
                        </a:spcAft>
                      </a:pPr>
                      <a:r>
                        <a:rPr lang="es-EC" sz="2400" dirty="0" smtClean="0">
                          <a:solidFill>
                            <a:srgbClr val="000000"/>
                          </a:solidFill>
                          <a:latin typeface="Calibri"/>
                          <a:ea typeface="Times New Roman"/>
                          <a:cs typeface="Calibri"/>
                        </a:rPr>
                        <a:t>     </a:t>
                      </a:r>
                      <a:r>
                        <a:rPr lang="es-EC" sz="2400" dirty="0">
                          <a:solidFill>
                            <a:srgbClr val="000000"/>
                          </a:solidFill>
                          <a:latin typeface="Calibri"/>
                          <a:ea typeface="Times New Roman"/>
                          <a:cs typeface="Calibri"/>
                        </a:rPr>
                        <a:t>17.237 </a:t>
                      </a:r>
                      <a:endParaRPr lang="it-IT" sz="1600" dirty="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2095" algn="r">
                        <a:lnSpc>
                          <a:spcPct val="200000"/>
                        </a:lnSpc>
                        <a:spcAft>
                          <a:spcPts val="0"/>
                        </a:spcAft>
                      </a:pPr>
                      <a:r>
                        <a:rPr lang="es-EC" sz="2400" dirty="0">
                          <a:solidFill>
                            <a:srgbClr val="000000"/>
                          </a:solidFill>
                          <a:latin typeface="Calibri"/>
                          <a:ea typeface="Times New Roman"/>
                          <a:cs typeface="Calibri"/>
                        </a:rPr>
                        <a:t>           20.646 </a:t>
                      </a:r>
                      <a:endParaRPr lang="it-IT" sz="1600" dirty="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2095" algn="r">
                        <a:lnSpc>
                          <a:spcPct val="200000"/>
                        </a:lnSpc>
                        <a:spcAft>
                          <a:spcPts val="0"/>
                        </a:spcAft>
                      </a:pPr>
                      <a:r>
                        <a:rPr lang="es-EC" sz="2400" dirty="0">
                          <a:solidFill>
                            <a:srgbClr val="000000"/>
                          </a:solidFill>
                          <a:latin typeface="Calibri"/>
                          <a:ea typeface="Times New Roman"/>
                          <a:cs typeface="Calibri"/>
                        </a:rPr>
                        <a:t>          23.523 </a:t>
                      </a:r>
                      <a:endParaRPr lang="it-IT" sz="1600" dirty="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2095" algn="r">
                        <a:lnSpc>
                          <a:spcPct val="200000"/>
                        </a:lnSpc>
                        <a:spcAft>
                          <a:spcPts val="0"/>
                        </a:spcAft>
                      </a:pPr>
                      <a:r>
                        <a:rPr lang="es-EC" sz="2400" dirty="0">
                          <a:solidFill>
                            <a:srgbClr val="000000"/>
                          </a:solidFill>
                          <a:latin typeface="Calibri"/>
                          <a:ea typeface="Times New Roman"/>
                          <a:cs typeface="Calibri"/>
                        </a:rPr>
                        <a:t>           26.551 </a:t>
                      </a:r>
                      <a:endParaRPr lang="it-IT" sz="1600" dirty="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2095" algn="r">
                        <a:lnSpc>
                          <a:spcPct val="200000"/>
                        </a:lnSpc>
                        <a:spcAft>
                          <a:spcPts val="0"/>
                        </a:spcAft>
                      </a:pPr>
                      <a:r>
                        <a:rPr lang="es-EC" sz="2400" dirty="0">
                          <a:solidFill>
                            <a:srgbClr val="000000"/>
                          </a:solidFill>
                          <a:latin typeface="Calibri"/>
                          <a:ea typeface="Times New Roman"/>
                          <a:cs typeface="Calibri"/>
                        </a:rPr>
                        <a:t>              30.025 </a:t>
                      </a:r>
                      <a:endParaRPr lang="it-IT" sz="1600" dirty="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2" name="CuadroTexto 1"/>
          <p:cNvSpPr txBox="1"/>
          <p:nvPr/>
        </p:nvSpPr>
        <p:spPr>
          <a:xfrm>
            <a:off x="2123728" y="4797152"/>
            <a:ext cx="5184576" cy="369332"/>
          </a:xfrm>
          <a:prstGeom prst="rect">
            <a:avLst/>
          </a:prstGeom>
          <a:noFill/>
        </p:spPr>
        <p:txBody>
          <a:bodyPr wrap="square" rtlCol="0">
            <a:spAutoFit/>
          </a:bodyPr>
          <a:lstStyle/>
          <a:p>
            <a:r>
              <a:rPr lang="es-EC" dirty="0" smtClean="0"/>
              <a:t>FUENTE: BANCO CENTRAL DEL ECUADOR</a:t>
            </a:r>
            <a:endParaRPr lang="es-EC" dirty="0"/>
          </a:p>
        </p:txBody>
      </p:sp>
    </p:spTree>
    <p:extLst>
      <p:ext uri="{BB962C8B-B14F-4D97-AF65-F5344CB8AC3E}">
        <p14:creationId xmlns:p14="http://schemas.microsoft.com/office/powerpoint/2010/main" val="1948015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514" y="-131046"/>
            <a:ext cx="1380198" cy="1338374"/>
          </a:xfrm>
          <a:prstGeom prst="rect">
            <a:avLst/>
          </a:prstGeom>
        </p:spPr>
      </p:pic>
      <p:sp>
        <p:nvSpPr>
          <p:cNvPr id="11" name="CuadroTexto 6"/>
          <p:cNvSpPr txBox="1"/>
          <p:nvPr/>
        </p:nvSpPr>
        <p:spPr>
          <a:xfrm>
            <a:off x="1993878" y="491811"/>
            <a:ext cx="6286544" cy="76944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2200" b="1" dirty="0" smtClean="0"/>
              <a:t>CAPÍTULO IV</a:t>
            </a:r>
          </a:p>
          <a:p>
            <a:pPr algn="ctr"/>
            <a:r>
              <a:rPr lang="es-EC" sz="2200" b="1" dirty="0" smtClean="0"/>
              <a:t>ANÁLISIS DE LA RECAUDACIÓN TRIBUTARIA</a:t>
            </a:r>
          </a:p>
        </p:txBody>
      </p:sp>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5776" y="1384689"/>
            <a:ext cx="5867997" cy="4371194"/>
          </a:xfrm>
          <a:prstGeom prst="rect">
            <a:avLst/>
          </a:prstGeom>
        </p:spPr>
      </p:pic>
      <p:pic>
        <p:nvPicPr>
          <p:cNvPr id="10" name="Picture 2" descr="Resultado de imagen para DINERO"/>
          <p:cNvPicPr>
            <a:picLocks noChangeAspect="1" noChangeArrowheads="1"/>
          </p:cNvPicPr>
          <p:nvPr/>
        </p:nvPicPr>
        <p:blipFill>
          <a:blip r:embed="rId6"/>
          <a:srcRect/>
          <a:stretch>
            <a:fillRect/>
          </a:stretch>
        </p:blipFill>
        <p:spPr bwMode="auto">
          <a:xfrm>
            <a:off x="755576" y="3206968"/>
            <a:ext cx="1656184" cy="1102116"/>
          </a:xfrm>
          <a:prstGeom prst="rect">
            <a:avLst/>
          </a:prstGeom>
          <a:noFill/>
          <a:ln>
            <a:solidFill>
              <a:schemeClr val="tx1">
                <a:lumMod val="75000"/>
                <a:lumOff val="25000"/>
              </a:schemeClr>
            </a:solidFill>
          </a:ln>
        </p:spPr>
      </p:pic>
    </p:spTree>
    <p:extLst>
      <p:ext uri="{BB962C8B-B14F-4D97-AF65-F5344CB8AC3E}">
        <p14:creationId xmlns:p14="http://schemas.microsoft.com/office/powerpoint/2010/main" val="37089020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514" y="-131046"/>
            <a:ext cx="1380198" cy="1338374"/>
          </a:xfrm>
          <a:prstGeom prst="rect">
            <a:avLst/>
          </a:prstGeom>
        </p:spPr>
      </p:pic>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84" y="1412776"/>
            <a:ext cx="7339377" cy="4146547"/>
          </a:xfrm>
          <a:prstGeom prst="rect">
            <a:avLst/>
          </a:prstGeom>
        </p:spPr>
      </p:pic>
      <p:sp>
        <p:nvSpPr>
          <p:cNvPr id="4" name="CuadroTexto 3"/>
          <p:cNvSpPr txBox="1"/>
          <p:nvPr/>
        </p:nvSpPr>
        <p:spPr>
          <a:xfrm>
            <a:off x="3131840" y="5708708"/>
            <a:ext cx="4896544" cy="369332"/>
          </a:xfrm>
          <a:prstGeom prst="rect">
            <a:avLst/>
          </a:prstGeom>
          <a:noFill/>
        </p:spPr>
        <p:txBody>
          <a:bodyPr wrap="square" rtlCol="0">
            <a:spAutoFit/>
          </a:bodyPr>
          <a:lstStyle/>
          <a:p>
            <a:r>
              <a:rPr lang="es-EC" dirty="0" smtClean="0"/>
              <a:t>En el 2008 el sector público dejó de retener el IVA</a:t>
            </a:r>
            <a:endParaRPr lang="es-EC" dirty="0"/>
          </a:p>
        </p:txBody>
      </p:sp>
    </p:spTree>
    <p:extLst>
      <p:ext uri="{BB962C8B-B14F-4D97-AF65-F5344CB8AC3E}">
        <p14:creationId xmlns:p14="http://schemas.microsoft.com/office/powerpoint/2010/main" val="13704023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CuadroTexto"/>
          <p:cNvSpPr txBox="1"/>
          <p:nvPr/>
        </p:nvSpPr>
        <p:spPr>
          <a:xfrm>
            <a:off x="1187624" y="2170556"/>
            <a:ext cx="5172637" cy="646331"/>
          </a:xfrm>
          <a:prstGeom prst="rect">
            <a:avLst/>
          </a:prstGeom>
          <a:noFill/>
          <a:ln>
            <a:noFill/>
          </a:ln>
        </p:spPr>
        <p:txBody>
          <a:bodyPr wrap="square" rtlCol="0">
            <a:spAutoFit/>
          </a:bodyPr>
          <a:lstStyle/>
          <a:p>
            <a:r>
              <a:rPr lang="es-EC" sz="3600" dirty="0" smtClean="0"/>
              <a:t>PROBLEMÁTICA</a:t>
            </a:r>
            <a:endParaRPr lang="es-EC" sz="3600" dirty="0"/>
          </a:p>
        </p:txBody>
      </p:sp>
      <p:sp>
        <p:nvSpPr>
          <p:cNvPr id="3" name="2 CuadroTexto"/>
          <p:cNvSpPr txBox="1"/>
          <p:nvPr/>
        </p:nvSpPr>
        <p:spPr>
          <a:xfrm>
            <a:off x="1500166" y="3140968"/>
            <a:ext cx="6456210" cy="120032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wrap="square" rtlCol="0">
            <a:spAutoFit/>
          </a:bodyPr>
          <a:lstStyle/>
          <a:p>
            <a:pPr algn="just"/>
            <a:r>
              <a:rPr lang="en-US" sz="2400" dirty="0" err="1" smtClean="0"/>
              <a:t>Cuál</a:t>
            </a:r>
            <a:r>
              <a:rPr lang="en-US" sz="2400" dirty="0" smtClean="0"/>
              <a:t> </a:t>
            </a:r>
            <a:r>
              <a:rPr lang="en-US" sz="2400" dirty="0" err="1" smtClean="0"/>
              <a:t>es</a:t>
            </a:r>
            <a:r>
              <a:rPr lang="en-US" sz="2400" dirty="0" smtClean="0"/>
              <a:t> la </a:t>
            </a:r>
            <a:r>
              <a:rPr lang="en-US" sz="2400" dirty="0" err="1" smtClean="0"/>
              <a:t>importancia</a:t>
            </a:r>
            <a:r>
              <a:rPr lang="en-US" sz="2400" dirty="0" smtClean="0"/>
              <a:t> de los </a:t>
            </a:r>
            <a:r>
              <a:rPr lang="en-US" sz="2400" dirty="0" err="1" smtClean="0"/>
              <a:t>recursos</a:t>
            </a:r>
            <a:r>
              <a:rPr lang="en-US" sz="2400" dirty="0" smtClean="0"/>
              <a:t> provenientes de la </a:t>
            </a:r>
            <a:r>
              <a:rPr lang="es-EC" sz="2400" dirty="0" smtClean="0"/>
              <a:t>recaudación</a:t>
            </a:r>
            <a:r>
              <a:rPr lang="en-US" sz="2400" dirty="0" smtClean="0"/>
              <a:t> tributaria en el PGE y en la </a:t>
            </a:r>
            <a:r>
              <a:rPr lang="es-EC" sz="2400" dirty="0" smtClean="0"/>
              <a:t>inversión</a:t>
            </a:r>
            <a:r>
              <a:rPr lang="en-US" sz="2400" dirty="0" smtClean="0"/>
              <a:t> pública ecuatoriana.</a:t>
            </a:r>
            <a:endParaRPr lang="en-US" sz="24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l="4663" t="16247" r="6738" b="21859"/>
          <a:stretch/>
        </p:blipFill>
        <p:spPr>
          <a:xfrm>
            <a:off x="132013" y="542299"/>
            <a:ext cx="1368153" cy="1008112"/>
          </a:xfrm>
          <a:prstGeom prst="rect">
            <a:avLst/>
          </a:prstGeom>
        </p:spPr>
      </p:pic>
      <p:sp>
        <p:nvSpPr>
          <p:cNvPr id="6" name="5 CuadroTexto"/>
          <p:cNvSpPr txBox="1"/>
          <p:nvPr/>
        </p:nvSpPr>
        <p:spPr>
          <a:xfrm>
            <a:off x="1500166" y="428604"/>
            <a:ext cx="7200800" cy="1661993"/>
          </a:xfrm>
          <a:prstGeom prst="rect">
            <a:avLst/>
          </a:prstGeom>
          <a:noFill/>
        </p:spPr>
        <p:txBody>
          <a:bodyPr wrap="square" rtlCol="0">
            <a:spAutoFit/>
          </a:bodyPr>
          <a:lstStyle/>
          <a:p>
            <a:pPr algn="ctr"/>
            <a:endParaRPr lang="es-ES" sz="2400" b="1" dirty="0" smtClean="0">
              <a:cs typeface="Calibri" pitchFamily="34" charset="0"/>
            </a:endParaRPr>
          </a:p>
          <a:p>
            <a:pPr algn="ctr"/>
            <a:r>
              <a:rPr lang="es-ES" sz="2000" b="1" dirty="0" smtClean="0">
                <a:cs typeface="Calibri" pitchFamily="34" charset="0"/>
              </a:rPr>
              <a:t>“</a:t>
            </a:r>
            <a:r>
              <a:rPr lang="es-EC" sz="2000" b="1" dirty="0"/>
              <a:t>LA RECAUDACIÓN DE IMPUESTOS POR PARTE DEL SERVICIO DE RENTAS INTERNAS Y EL EFECTO EN LAS FINANZAS DEL ECUADOR DURANTE LOS AÑOS </a:t>
            </a:r>
            <a:r>
              <a:rPr lang="es-EC" sz="2000" b="1" dirty="0" smtClean="0"/>
              <a:t>2008-2012”</a:t>
            </a:r>
            <a:endParaRPr lang="en-US" sz="2000" dirty="0">
              <a:cs typeface="Calibri" pitchFamily="34" charset="0"/>
            </a:endParaRPr>
          </a:p>
          <a:p>
            <a:pPr algn="ctr"/>
            <a:endParaRPr lang="en-US" dirty="0">
              <a:latin typeface="Calibri" pitchFamily="34" charset="0"/>
              <a:cs typeface="Calibri" pitchFamily="34" charset="0"/>
            </a:endParaRPr>
          </a:p>
        </p:txBody>
      </p:sp>
    </p:spTree>
    <p:extLst>
      <p:ext uri="{BB962C8B-B14F-4D97-AF65-F5344CB8AC3E}">
        <p14:creationId xmlns:p14="http://schemas.microsoft.com/office/powerpoint/2010/main" val="495546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514" y="-131046"/>
            <a:ext cx="1380198" cy="1338374"/>
          </a:xfrm>
          <a:prstGeom prst="rect">
            <a:avLst/>
          </a:prstGeom>
        </p:spPr>
      </p:pic>
      <p:pic>
        <p:nvPicPr>
          <p:cNvPr id="3" name="Imagen 2"/>
          <p:cNvPicPr>
            <a:picLocks noChangeAspect="1"/>
          </p:cNvPicPr>
          <p:nvPr/>
        </p:nvPicPr>
        <p:blipFill rotWithShape="1">
          <a:blip r:embed="rId5">
            <a:extLst>
              <a:ext uri="{28A0092B-C50C-407E-A947-70E740481C1C}">
                <a14:useLocalDpi xmlns:a14="http://schemas.microsoft.com/office/drawing/2010/main" val="0"/>
              </a:ext>
            </a:extLst>
          </a:blip>
          <a:srcRect r="1404" b="18458"/>
          <a:stretch/>
        </p:blipFill>
        <p:spPr>
          <a:xfrm>
            <a:off x="1332873" y="1357990"/>
            <a:ext cx="7055551" cy="3049287"/>
          </a:xfrm>
          <a:prstGeom prst="rect">
            <a:avLst/>
          </a:prstGeom>
        </p:spPr>
      </p:pic>
      <p:sp>
        <p:nvSpPr>
          <p:cNvPr id="5" name="CuadroTexto 4"/>
          <p:cNvSpPr txBox="1"/>
          <p:nvPr/>
        </p:nvSpPr>
        <p:spPr>
          <a:xfrm>
            <a:off x="1332872" y="5055753"/>
            <a:ext cx="6911535" cy="646331"/>
          </a:xfrm>
          <a:prstGeom prst="rect">
            <a:avLst/>
          </a:prstGeom>
          <a:noFill/>
        </p:spPr>
        <p:txBody>
          <a:bodyPr wrap="square" rtlCol="0">
            <a:spAutoFit/>
          </a:bodyPr>
          <a:lstStyle/>
          <a:p>
            <a:r>
              <a:rPr lang="es-EC" dirty="0" smtClean="0"/>
              <a:t>Los impuestos recaudados por la Administración Tributaria en el 2012 son un 35,64%, mientras que los ingresos petroleros un 31,51%</a:t>
            </a:r>
            <a:endParaRPr lang="es-EC" dirty="0"/>
          </a:p>
        </p:txBody>
      </p:sp>
      <p:sp>
        <p:nvSpPr>
          <p:cNvPr id="7" name="CuadroTexto 6"/>
          <p:cNvSpPr txBox="1"/>
          <p:nvPr/>
        </p:nvSpPr>
        <p:spPr>
          <a:xfrm>
            <a:off x="2458914" y="560997"/>
            <a:ext cx="5641478" cy="769441"/>
          </a:xfrm>
          <a:prstGeom prst="rect">
            <a:avLst/>
          </a:prstGeom>
          <a:noFill/>
        </p:spPr>
        <p:txBody>
          <a:bodyPr wrap="square" rtlCol="0">
            <a:spAutoFit/>
          </a:bodyPr>
          <a:lstStyle/>
          <a:p>
            <a:r>
              <a:rPr lang="es-EC" sz="2200" dirty="0" smtClean="0"/>
              <a:t>Ingresos detallados en el Presupuesto General del Estado</a:t>
            </a:r>
            <a:endParaRPr lang="es-EC" sz="2200" dirty="0"/>
          </a:p>
        </p:txBody>
      </p:sp>
      <p:sp>
        <p:nvSpPr>
          <p:cNvPr id="9" name="CuadroTexto 8"/>
          <p:cNvSpPr txBox="1"/>
          <p:nvPr/>
        </p:nvSpPr>
        <p:spPr>
          <a:xfrm>
            <a:off x="1289613" y="4412892"/>
            <a:ext cx="6552728" cy="523220"/>
          </a:xfrm>
          <a:prstGeom prst="rect">
            <a:avLst/>
          </a:prstGeom>
          <a:noFill/>
        </p:spPr>
        <p:txBody>
          <a:bodyPr wrap="square" rtlCol="0">
            <a:spAutoFit/>
          </a:bodyPr>
          <a:lstStyle/>
          <a:p>
            <a:r>
              <a:rPr lang="es-EC" sz="1400" dirty="0" smtClean="0"/>
              <a:t>Ingresos detallados en el PGE (Millones de Dólares)</a:t>
            </a:r>
          </a:p>
          <a:p>
            <a:endParaRPr lang="es-EC" sz="1400" dirty="0"/>
          </a:p>
        </p:txBody>
      </p:sp>
    </p:spTree>
    <p:extLst>
      <p:ext uri="{BB962C8B-B14F-4D97-AF65-F5344CB8AC3E}">
        <p14:creationId xmlns:p14="http://schemas.microsoft.com/office/powerpoint/2010/main" val="1074407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514" y="-131046"/>
            <a:ext cx="1380198" cy="1338374"/>
          </a:xfrm>
          <a:prstGeom prst="rect">
            <a:avLst/>
          </a:prstGeom>
        </p:spPr>
      </p:pic>
      <p:sp>
        <p:nvSpPr>
          <p:cNvPr id="2" name="CuadroTexto 1"/>
          <p:cNvSpPr txBox="1"/>
          <p:nvPr/>
        </p:nvSpPr>
        <p:spPr>
          <a:xfrm>
            <a:off x="2843808" y="3992013"/>
            <a:ext cx="3456384" cy="369332"/>
          </a:xfrm>
          <a:prstGeom prst="rect">
            <a:avLst/>
          </a:prstGeom>
          <a:noFill/>
        </p:spPr>
        <p:txBody>
          <a:bodyPr wrap="square" rtlCol="0">
            <a:spAutoFit/>
          </a:bodyPr>
          <a:lstStyle/>
          <a:p>
            <a:r>
              <a:rPr lang="es-EC" dirty="0"/>
              <a:t>Fuente: </a:t>
            </a:r>
            <a:r>
              <a:rPr lang="es-EC" dirty="0" smtClean="0"/>
              <a:t>Banco Central Del Ecuador</a:t>
            </a:r>
            <a:endParaRPr lang="es-EC" dirty="0"/>
          </a:p>
        </p:txBody>
      </p:sp>
      <p:sp>
        <p:nvSpPr>
          <p:cNvPr id="4" name="CuadroTexto 3"/>
          <p:cNvSpPr txBox="1"/>
          <p:nvPr/>
        </p:nvSpPr>
        <p:spPr>
          <a:xfrm>
            <a:off x="1331640" y="4600872"/>
            <a:ext cx="6480720" cy="1077218"/>
          </a:xfrm>
          <a:prstGeom prst="rect">
            <a:avLst/>
          </a:prstGeom>
          <a:noFill/>
        </p:spPr>
        <p:txBody>
          <a:bodyPr wrap="square" rtlCol="0">
            <a:spAutoFit/>
          </a:bodyPr>
          <a:lstStyle/>
          <a:p>
            <a:pPr algn="just"/>
            <a:r>
              <a:rPr lang="es-EC" sz="1600" dirty="0"/>
              <a:t>El crecimiento del </a:t>
            </a:r>
            <a:r>
              <a:rPr lang="es-EC" sz="1600" dirty="0" smtClean="0"/>
              <a:t>PGE </a:t>
            </a:r>
            <a:r>
              <a:rPr lang="es-EC" sz="1600" dirty="0"/>
              <a:t>comienza con un 53.56% en el año 2008 y su crecimiento disminuye en el resto de los años. Por parte de los impuestos, estos con excepción del período inicial 2008, crece sostenidamente hasta el año 2012 yendo desde el 7.12% hasta el 22.72% en el período en estudio</a:t>
            </a:r>
          </a:p>
        </p:txBody>
      </p:sp>
      <p:sp>
        <p:nvSpPr>
          <p:cNvPr id="11" name="CuadroTexto 10"/>
          <p:cNvSpPr txBox="1"/>
          <p:nvPr/>
        </p:nvSpPr>
        <p:spPr>
          <a:xfrm>
            <a:off x="2490395" y="426317"/>
            <a:ext cx="5184576" cy="984885"/>
          </a:xfrm>
          <a:prstGeom prst="rect">
            <a:avLst/>
          </a:prstGeom>
          <a:noFill/>
        </p:spPr>
        <p:txBody>
          <a:bodyPr wrap="square" rtlCol="0">
            <a:spAutoFit/>
          </a:bodyPr>
          <a:lstStyle/>
          <a:p>
            <a:pPr algn="ctr"/>
            <a:r>
              <a:rPr lang="es-EC" sz="2000" dirty="0"/>
              <a:t>Presupuesto General del Estado (Codificado) y los Impuestos: Crecimiento</a:t>
            </a:r>
          </a:p>
          <a:p>
            <a:endParaRPr lang="es-EC" dirty="0"/>
          </a:p>
        </p:txBody>
      </p:sp>
      <p:pic>
        <p:nvPicPr>
          <p:cNvPr id="13" name="Imagen 12"/>
          <p:cNvPicPr/>
          <p:nvPr/>
        </p:nvPicPr>
        <p:blipFill>
          <a:blip r:embed="rId5">
            <a:extLst>
              <a:ext uri="{28A0092B-C50C-407E-A947-70E740481C1C}">
                <a14:useLocalDpi xmlns:a14="http://schemas.microsoft.com/office/drawing/2010/main" val="0"/>
              </a:ext>
            </a:extLst>
          </a:blip>
          <a:srcRect/>
          <a:stretch>
            <a:fillRect/>
          </a:stretch>
        </p:blipFill>
        <p:spPr bwMode="auto">
          <a:xfrm>
            <a:off x="2339752" y="1622558"/>
            <a:ext cx="4464496" cy="2369455"/>
          </a:xfrm>
          <a:prstGeom prst="rect">
            <a:avLst/>
          </a:prstGeom>
          <a:noFill/>
          <a:ln>
            <a:noFill/>
          </a:ln>
        </p:spPr>
      </p:pic>
    </p:spTree>
    <p:extLst>
      <p:ext uri="{BB962C8B-B14F-4D97-AF65-F5344CB8AC3E}">
        <p14:creationId xmlns:p14="http://schemas.microsoft.com/office/powerpoint/2010/main" val="33107792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514" y="-131046"/>
            <a:ext cx="1380198" cy="1338374"/>
          </a:xfrm>
          <a:prstGeom prst="rect">
            <a:avLst/>
          </a:prstGeom>
        </p:spPr>
      </p:pic>
      <p:sp>
        <p:nvSpPr>
          <p:cNvPr id="2" name="CuadroTexto 1"/>
          <p:cNvSpPr txBox="1"/>
          <p:nvPr/>
        </p:nvSpPr>
        <p:spPr>
          <a:xfrm>
            <a:off x="3131840" y="3749398"/>
            <a:ext cx="3456384" cy="369332"/>
          </a:xfrm>
          <a:prstGeom prst="rect">
            <a:avLst/>
          </a:prstGeom>
          <a:noFill/>
        </p:spPr>
        <p:txBody>
          <a:bodyPr wrap="square" rtlCol="0">
            <a:spAutoFit/>
          </a:bodyPr>
          <a:lstStyle/>
          <a:p>
            <a:r>
              <a:rPr lang="es-EC" dirty="0"/>
              <a:t>Fuente: </a:t>
            </a:r>
            <a:r>
              <a:rPr lang="es-EC" dirty="0" smtClean="0"/>
              <a:t>El Telégrafo, 2013</a:t>
            </a:r>
            <a:endParaRPr lang="es-EC" dirty="0"/>
          </a:p>
        </p:txBody>
      </p:sp>
      <p:sp>
        <p:nvSpPr>
          <p:cNvPr id="4" name="CuadroTexto 3"/>
          <p:cNvSpPr txBox="1"/>
          <p:nvPr/>
        </p:nvSpPr>
        <p:spPr>
          <a:xfrm>
            <a:off x="1331640" y="4600872"/>
            <a:ext cx="6480720" cy="830997"/>
          </a:xfrm>
          <a:prstGeom prst="rect">
            <a:avLst/>
          </a:prstGeom>
          <a:noFill/>
        </p:spPr>
        <p:txBody>
          <a:bodyPr wrap="square" rtlCol="0">
            <a:spAutoFit/>
          </a:bodyPr>
          <a:lstStyle/>
          <a:p>
            <a:pPr algn="just"/>
            <a:r>
              <a:rPr lang="es-EC" sz="1600" dirty="0"/>
              <a:t>El Ecuador ha tenido una importante inversión que se ha ido incrementando año a año. La relevancia del análisis radica en que los impuestos sirven para financiar el PGE</a:t>
            </a:r>
          </a:p>
        </p:txBody>
      </p:sp>
      <p:sp>
        <p:nvSpPr>
          <p:cNvPr id="11" name="CuadroTexto 10"/>
          <p:cNvSpPr txBox="1"/>
          <p:nvPr/>
        </p:nvSpPr>
        <p:spPr>
          <a:xfrm>
            <a:off x="1956186" y="620635"/>
            <a:ext cx="5184576" cy="677108"/>
          </a:xfrm>
          <a:prstGeom prst="rect">
            <a:avLst/>
          </a:prstGeom>
          <a:noFill/>
        </p:spPr>
        <p:txBody>
          <a:bodyPr wrap="square" rtlCol="0">
            <a:spAutoFit/>
          </a:bodyPr>
          <a:lstStyle/>
          <a:p>
            <a:pPr algn="ctr"/>
            <a:r>
              <a:rPr lang="es-EC" sz="2000" dirty="0" smtClean="0"/>
              <a:t>Inversión Pública Ecuador 2006-2012</a:t>
            </a:r>
            <a:endParaRPr lang="es-EC" sz="2000" dirty="0"/>
          </a:p>
          <a:p>
            <a:endParaRPr lang="es-EC" dirty="0"/>
          </a:p>
        </p:txBody>
      </p:sp>
      <p:pic>
        <p:nvPicPr>
          <p:cNvPr id="5" name="Imagen 4"/>
          <p:cNvPicPr>
            <a:picLocks noChangeAspect="1"/>
          </p:cNvPicPr>
          <p:nvPr/>
        </p:nvPicPr>
        <p:blipFill rotWithShape="1">
          <a:blip r:embed="rId5"/>
          <a:srcRect l="29814" r="32307" b="19773"/>
          <a:stretch/>
        </p:blipFill>
        <p:spPr>
          <a:xfrm>
            <a:off x="2843808" y="1467287"/>
            <a:ext cx="3456384" cy="2169302"/>
          </a:xfrm>
          <a:prstGeom prst="rect">
            <a:avLst/>
          </a:prstGeom>
          <a:ln>
            <a:solidFill>
              <a:srgbClr val="0070C0"/>
            </a:solidFill>
          </a:ln>
        </p:spPr>
      </p:pic>
    </p:spTree>
    <p:extLst>
      <p:ext uri="{BB962C8B-B14F-4D97-AF65-F5344CB8AC3E}">
        <p14:creationId xmlns:p14="http://schemas.microsoft.com/office/powerpoint/2010/main" val="12916515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514" y="-131046"/>
            <a:ext cx="1380198" cy="1338374"/>
          </a:xfrm>
          <a:prstGeom prst="rect">
            <a:avLst/>
          </a:prstGeom>
        </p:spPr>
      </p:pic>
      <p:sp>
        <p:nvSpPr>
          <p:cNvPr id="2" name="CuadroTexto 1"/>
          <p:cNvSpPr txBox="1"/>
          <p:nvPr/>
        </p:nvSpPr>
        <p:spPr>
          <a:xfrm>
            <a:off x="2987824" y="4336258"/>
            <a:ext cx="3456384" cy="369332"/>
          </a:xfrm>
          <a:prstGeom prst="rect">
            <a:avLst/>
          </a:prstGeom>
          <a:noFill/>
        </p:spPr>
        <p:txBody>
          <a:bodyPr wrap="square" rtlCol="0">
            <a:spAutoFit/>
          </a:bodyPr>
          <a:lstStyle/>
          <a:p>
            <a:r>
              <a:rPr lang="es-EC" dirty="0"/>
              <a:t>Fuente: </a:t>
            </a:r>
            <a:r>
              <a:rPr lang="es-EC" dirty="0" smtClean="0"/>
              <a:t>Banco Central del Ecuador</a:t>
            </a:r>
            <a:endParaRPr lang="es-EC" dirty="0"/>
          </a:p>
        </p:txBody>
      </p:sp>
      <p:sp>
        <p:nvSpPr>
          <p:cNvPr id="4" name="CuadroTexto 3"/>
          <p:cNvSpPr txBox="1"/>
          <p:nvPr/>
        </p:nvSpPr>
        <p:spPr>
          <a:xfrm>
            <a:off x="1331640" y="4906993"/>
            <a:ext cx="6480720" cy="830997"/>
          </a:xfrm>
          <a:prstGeom prst="rect">
            <a:avLst/>
          </a:prstGeom>
          <a:noFill/>
        </p:spPr>
        <p:txBody>
          <a:bodyPr wrap="square" rtlCol="0">
            <a:spAutoFit/>
          </a:bodyPr>
          <a:lstStyle/>
          <a:p>
            <a:pPr algn="just"/>
            <a:r>
              <a:rPr lang="es-EC" sz="1600" dirty="0"/>
              <a:t>E</a:t>
            </a:r>
            <a:r>
              <a:rPr lang="es-EC" sz="1600" dirty="0" smtClean="0"/>
              <a:t>l </a:t>
            </a:r>
            <a:r>
              <a:rPr lang="es-EC" sz="1600" dirty="0"/>
              <a:t>PIB crece año a año, una de los motores que permite este crecimiento es la dinamización que realiza el Gobierno en la obra pública principalmente y en el resto de actividades </a:t>
            </a:r>
            <a:r>
              <a:rPr lang="es-EC" sz="1600" dirty="0" smtClean="0"/>
              <a:t>económicas. </a:t>
            </a:r>
            <a:endParaRPr lang="es-EC" sz="1600" dirty="0"/>
          </a:p>
        </p:txBody>
      </p:sp>
      <p:sp>
        <p:nvSpPr>
          <p:cNvPr id="11" name="CuadroTexto 10"/>
          <p:cNvSpPr txBox="1"/>
          <p:nvPr/>
        </p:nvSpPr>
        <p:spPr>
          <a:xfrm>
            <a:off x="1956186" y="620635"/>
            <a:ext cx="5184576" cy="677108"/>
          </a:xfrm>
          <a:prstGeom prst="rect">
            <a:avLst/>
          </a:prstGeom>
          <a:noFill/>
        </p:spPr>
        <p:txBody>
          <a:bodyPr wrap="square" rtlCol="0">
            <a:spAutoFit/>
          </a:bodyPr>
          <a:lstStyle/>
          <a:p>
            <a:pPr algn="ctr"/>
            <a:r>
              <a:rPr lang="es-EC" sz="2000" dirty="0" smtClean="0"/>
              <a:t>PIB, PGE, Impuestos AT (2008-2012)</a:t>
            </a:r>
            <a:endParaRPr lang="es-EC" sz="2000" dirty="0"/>
          </a:p>
          <a:p>
            <a:endParaRPr lang="es-EC" dirty="0"/>
          </a:p>
        </p:txBody>
      </p:sp>
      <p:graphicFrame>
        <p:nvGraphicFramePr>
          <p:cNvPr id="9" name="Gráfico 8"/>
          <p:cNvGraphicFramePr/>
          <p:nvPr>
            <p:extLst>
              <p:ext uri="{D42A27DB-BD31-4B8C-83A1-F6EECF244321}">
                <p14:modId xmlns:p14="http://schemas.microsoft.com/office/powerpoint/2010/main" val="3349576811"/>
              </p:ext>
            </p:extLst>
          </p:nvPr>
        </p:nvGraphicFramePr>
        <p:xfrm>
          <a:off x="2483768" y="1484784"/>
          <a:ext cx="4656994" cy="28514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5652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514" y="-131046"/>
            <a:ext cx="1380198" cy="1338374"/>
          </a:xfrm>
          <a:prstGeom prst="rect">
            <a:avLst/>
          </a:prstGeom>
        </p:spPr>
      </p:pic>
      <p:sp>
        <p:nvSpPr>
          <p:cNvPr id="2" name="CuadroTexto 1"/>
          <p:cNvSpPr txBox="1"/>
          <p:nvPr/>
        </p:nvSpPr>
        <p:spPr>
          <a:xfrm>
            <a:off x="2987824" y="4336258"/>
            <a:ext cx="3456384" cy="369332"/>
          </a:xfrm>
          <a:prstGeom prst="rect">
            <a:avLst/>
          </a:prstGeom>
          <a:noFill/>
        </p:spPr>
        <p:txBody>
          <a:bodyPr wrap="square" rtlCol="0">
            <a:spAutoFit/>
          </a:bodyPr>
          <a:lstStyle/>
          <a:p>
            <a:r>
              <a:rPr lang="es-EC" dirty="0"/>
              <a:t>Fuente: </a:t>
            </a:r>
            <a:r>
              <a:rPr lang="es-EC" dirty="0" smtClean="0"/>
              <a:t>Banco Central del Ecuador</a:t>
            </a:r>
            <a:endParaRPr lang="es-EC" dirty="0"/>
          </a:p>
        </p:txBody>
      </p:sp>
      <p:sp>
        <p:nvSpPr>
          <p:cNvPr id="11" name="CuadroTexto 10"/>
          <p:cNvSpPr txBox="1"/>
          <p:nvPr/>
        </p:nvSpPr>
        <p:spPr>
          <a:xfrm>
            <a:off x="1991537" y="260648"/>
            <a:ext cx="6504246" cy="707886"/>
          </a:xfrm>
          <a:prstGeom prst="rect">
            <a:avLst/>
          </a:prstGeom>
          <a:noFill/>
        </p:spPr>
        <p:txBody>
          <a:bodyPr wrap="square" rtlCol="0">
            <a:spAutoFit/>
          </a:bodyPr>
          <a:lstStyle/>
          <a:p>
            <a:pPr algn="ctr"/>
            <a:r>
              <a:rPr lang="es-EC" sz="2000" dirty="0" smtClean="0"/>
              <a:t>Comparación del Presupuesto (Meta) y la Recaudación de Impuestos SRI 2008</a:t>
            </a:r>
            <a:endParaRPr lang="es-EC" dirty="0"/>
          </a:p>
        </p:txBody>
      </p:sp>
      <p:pic>
        <p:nvPicPr>
          <p:cNvPr id="3" name="Imagen 2"/>
          <p:cNvPicPr>
            <a:picLocks noChangeAspect="1"/>
          </p:cNvPicPr>
          <p:nvPr/>
        </p:nvPicPr>
        <p:blipFill>
          <a:blip r:embed="rId5"/>
          <a:stretch>
            <a:fillRect/>
          </a:stretch>
        </p:blipFill>
        <p:spPr>
          <a:xfrm>
            <a:off x="1764509" y="1050118"/>
            <a:ext cx="6479899" cy="5490637"/>
          </a:xfrm>
          <a:prstGeom prst="rect">
            <a:avLst/>
          </a:prstGeom>
        </p:spPr>
      </p:pic>
      <p:sp>
        <p:nvSpPr>
          <p:cNvPr id="5" name="CuadroTexto 4"/>
          <p:cNvSpPr txBox="1"/>
          <p:nvPr/>
        </p:nvSpPr>
        <p:spPr>
          <a:xfrm>
            <a:off x="599514" y="2780928"/>
            <a:ext cx="1524214" cy="2031325"/>
          </a:xfrm>
          <a:prstGeom prst="rect">
            <a:avLst/>
          </a:prstGeom>
          <a:gradFill>
            <a:gsLst>
              <a:gs pos="0">
                <a:schemeClr val="bg1">
                  <a:lumMod val="95000"/>
                </a:schemeClr>
              </a:gs>
              <a:gs pos="74000">
                <a:schemeClr val="accent1">
                  <a:lumMod val="60000"/>
                  <a:lumOff val="40000"/>
                </a:schemeClr>
              </a:gs>
              <a:gs pos="83000">
                <a:schemeClr val="accent1"/>
              </a:gs>
              <a:gs pos="100000">
                <a:schemeClr val="tx2"/>
              </a:gs>
            </a:gsLst>
            <a:lin ang="0" scaled="0"/>
          </a:gradFill>
        </p:spPr>
        <p:txBody>
          <a:bodyPr wrap="square" rtlCol="0">
            <a:spAutoFit/>
          </a:bodyPr>
          <a:lstStyle/>
          <a:p>
            <a:r>
              <a:rPr lang="es-EC" dirty="0" smtClean="0"/>
              <a:t>Aumenta</a:t>
            </a:r>
          </a:p>
          <a:p>
            <a:r>
              <a:rPr lang="es-EC" dirty="0" smtClean="0"/>
              <a:t>ISD 0,5%</a:t>
            </a:r>
          </a:p>
          <a:p>
            <a:r>
              <a:rPr lang="es-EC" dirty="0" smtClean="0"/>
              <a:t>RISE</a:t>
            </a:r>
          </a:p>
          <a:p>
            <a:r>
              <a:rPr lang="es-EC" dirty="0" smtClean="0"/>
              <a:t>Elimina</a:t>
            </a:r>
          </a:p>
          <a:p>
            <a:r>
              <a:rPr lang="es-EC" dirty="0" smtClean="0"/>
              <a:t>ICE Telecomunicaciones </a:t>
            </a:r>
            <a:endParaRPr lang="es-EC" sz="1200" dirty="0"/>
          </a:p>
        </p:txBody>
      </p:sp>
    </p:spTree>
    <p:extLst>
      <p:ext uri="{BB962C8B-B14F-4D97-AF65-F5344CB8AC3E}">
        <p14:creationId xmlns:p14="http://schemas.microsoft.com/office/powerpoint/2010/main" val="1619674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514" y="-131046"/>
            <a:ext cx="1380198" cy="1338374"/>
          </a:xfrm>
          <a:prstGeom prst="rect">
            <a:avLst/>
          </a:prstGeom>
        </p:spPr>
      </p:pic>
      <p:sp>
        <p:nvSpPr>
          <p:cNvPr id="11" name="CuadroTexto 10"/>
          <p:cNvSpPr txBox="1"/>
          <p:nvPr/>
        </p:nvSpPr>
        <p:spPr>
          <a:xfrm>
            <a:off x="1991537" y="260648"/>
            <a:ext cx="6504246" cy="707886"/>
          </a:xfrm>
          <a:prstGeom prst="rect">
            <a:avLst/>
          </a:prstGeom>
          <a:noFill/>
        </p:spPr>
        <p:txBody>
          <a:bodyPr wrap="square" rtlCol="0">
            <a:spAutoFit/>
          </a:bodyPr>
          <a:lstStyle/>
          <a:p>
            <a:pPr algn="ctr"/>
            <a:r>
              <a:rPr lang="es-EC" sz="2000" dirty="0" smtClean="0"/>
              <a:t>Comparación del Presupuesto (Meta) y la Recaudación de Impuestos SRI 2009</a:t>
            </a:r>
            <a:endParaRPr lang="es-EC" dirty="0"/>
          </a:p>
        </p:txBody>
      </p:sp>
      <p:pic>
        <p:nvPicPr>
          <p:cNvPr id="4" name="Imagen 3"/>
          <p:cNvPicPr>
            <a:picLocks noChangeAspect="1"/>
          </p:cNvPicPr>
          <p:nvPr/>
        </p:nvPicPr>
        <p:blipFill rotWithShape="1">
          <a:blip r:embed="rId5"/>
          <a:srcRect l="18171" r="21152" b="5219"/>
          <a:stretch/>
        </p:blipFill>
        <p:spPr>
          <a:xfrm>
            <a:off x="1970868" y="915613"/>
            <a:ext cx="6309551" cy="5393111"/>
          </a:xfrm>
          <a:prstGeom prst="rect">
            <a:avLst/>
          </a:prstGeom>
        </p:spPr>
      </p:pic>
    </p:spTree>
    <p:extLst>
      <p:ext uri="{BB962C8B-B14F-4D97-AF65-F5344CB8AC3E}">
        <p14:creationId xmlns:p14="http://schemas.microsoft.com/office/powerpoint/2010/main" val="18632277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514" y="-131046"/>
            <a:ext cx="1380198" cy="1338374"/>
          </a:xfrm>
          <a:prstGeom prst="rect">
            <a:avLst/>
          </a:prstGeom>
        </p:spPr>
      </p:pic>
      <p:sp>
        <p:nvSpPr>
          <p:cNvPr id="11" name="CuadroTexto 10"/>
          <p:cNvSpPr txBox="1"/>
          <p:nvPr/>
        </p:nvSpPr>
        <p:spPr>
          <a:xfrm>
            <a:off x="2339752" y="184198"/>
            <a:ext cx="6504246" cy="707886"/>
          </a:xfrm>
          <a:prstGeom prst="rect">
            <a:avLst/>
          </a:prstGeom>
          <a:noFill/>
        </p:spPr>
        <p:txBody>
          <a:bodyPr wrap="square" rtlCol="0">
            <a:spAutoFit/>
          </a:bodyPr>
          <a:lstStyle/>
          <a:p>
            <a:pPr algn="ctr"/>
            <a:r>
              <a:rPr lang="es-EC" sz="2000" dirty="0" smtClean="0"/>
              <a:t>Comparación del Presupuesto (Meta) y la Recaudación de Impuestos SRI 2010</a:t>
            </a:r>
            <a:endParaRPr lang="es-EC" dirty="0"/>
          </a:p>
        </p:txBody>
      </p:sp>
      <p:pic>
        <p:nvPicPr>
          <p:cNvPr id="7" name="Imagen 6"/>
          <p:cNvPicPr>
            <a:picLocks noChangeAspect="1"/>
          </p:cNvPicPr>
          <p:nvPr/>
        </p:nvPicPr>
        <p:blipFill rotWithShape="1">
          <a:blip r:embed="rId5">
            <a:extLst>
              <a:ext uri="{28A0092B-C50C-407E-A947-70E740481C1C}">
                <a14:useLocalDpi xmlns:a14="http://schemas.microsoft.com/office/drawing/2010/main" val="0"/>
              </a:ext>
            </a:extLst>
          </a:blip>
          <a:srcRect r="6172" b="1986"/>
          <a:stretch/>
        </p:blipFill>
        <p:spPr>
          <a:xfrm>
            <a:off x="2555776" y="843911"/>
            <a:ext cx="5760640" cy="5321393"/>
          </a:xfrm>
          <a:prstGeom prst="rect">
            <a:avLst/>
          </a:prstGeom>
        </p:spPr>
      </p:pic>
      <p:sp>
        <p:nvSpPr>
          <p:cNvPr id="9" name="CuadroTexto 8"/>
          <p:cNvSpPr txBox="1"/>
          <p:nvPr/>
        </p:nvSpPr>
        <p:spPr>
          <a:xfrm>
            <a:off x="827584" y="2132856"/>
            <a:ext cx="1728192" cy="1754326"/>
          </a:xfrm>
          <a:prstGeom prst="rect">
            <a:avLst/>
          </a:prstGeom>
          <a:noFill/>
          <a:ln w="22225">
            <a:solidFill>
              <a:schemeClr val="tx2">
                <a:lumMod val="60000"/>
                <a:lumOff val="40000"/>
              </a:schemeClr>
            </a:solidFill>
          </a:ln>
        </p:spPr>
        <p:txBody>
          <a:bodyPr wrap="square" rtlCol="0">
            <a:spAutoFit/>
          </a:bodyPr>
          <a:lstStyle/>
          <a:p>
            <a:r>
              <a:rPr lang="es-EC" dirty="0" smtClean="0"/>
              <a:t>ISD 2%</a:t>
            </a:r>
          </a:p>
          <a:p>
            <a:r>
              <a:rPr lang="es-EC" dirty="0" smtClean="0"/>
              <a:t>Imp. Tierras Rurales (25has Costa y Sierra, 70 has Amazonía)</a:t>
            </a:r>
            <a:endParaRPr lang="es-EC" dirty="0"/>
          </a:p>
        </p:txBody>
      </p:sp>
    </p:spTree>
    <p:extLst>
      <p:ext uri="{BB962C8B-B14F-4D97-AF65-F5344CB8AC3E}">
        <p14:creationId xmlns:p14="http://schemas.microsoft.com/office/powerpoint/2010/main" val="2757532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06" y="-190446"/>
            <a:ext cx="1380198" cy="1338374"/>
          </a:xfrm>
          <a:prstGeom prst="rect">
            <a:avLst/>
          </a:prstGeom>
        </p:spPr>
      </p:pic>
      <p:sp>
        <p:nvSpPr>
          <p:cNvPr id="11" name="CuadroTexto 10"/>
          <p:cNvSpPr txBox="1"/>
          <p:nvPr/>
        </p:nvSpPr>
        <p:spPr>
          <a:xfrm>
            <a:off x="1421904" y="124798"/>
            <a:ext cx="7452320" cy="707886"/>
          </a:xfrm>
          <a:prstGeom prst="rect">
            <a:avLst/>
          </a:prstGeom>
          <a:noFill/>
        </p:spPr>
        <p:txBody>
          <a:bodyPr wrap="square" rtlCol="0">
            <a:spAutoFit/>
          </a:bodyPr>
          <a:lstStyle/>
          <a:p>
            <a:pPr algn="just"/>
            <a:r>
              <a:rPr lang="es-EC" sz="2000" dirty="0" smtClean="0"/>
              <a:t>   Comparación del Presupuesto (Meta) y la Recaudación de Impuestos SRI 2011</a:t>
            </a:r>
            <a:endParaRPr lang="es-EC" dirty="0"/>
          </a:p>
        </p:txBody>
      </p:sp>
      <p:pic>
        <p:nvPicPr>
          <p:cNvPr id="5" name="Imagen 4"/>
          <p:cNvPicPr>
            <a:picLocks noChangeAspect="1"/>
          </p:cNvPicPr>
          <p:nvPr/>
        </p:nvPicPr>
        <p:blipFill rotWithShape="1">
          <a:blip r:embed="rId5"/>
          <a:srcRect l="2899"/>
          <a:stretch/>
        </p:blipFill>
        <p:spPr>
          <a:xfrm>
            <a:off x="2843808" y="478741"/>
            <a:ext cx="4824536" cy="5871351"/>
          </a:xfrm>
          <a:prstGeom prst="rect">
            <a:avLst/>
          </a:prstGeom>
        </p:spPr>
      </p:pic>
    </p:spTree>
    <p:extLst>
      <p:ext uri="{BB962C8B-B14F-4D97-AF65-F5344CB8AC3E}">
        <p14:creationId xmlns:p14="http://schemas.microsoft.com/office/powerpoint/2010/main" val="7786470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06" y="-190446"/>
            <a:ext cx="1380198" cy="1338374"/>
          </a:xfrm>
          <a:prstGeom prst="rect">
            <a:avLst/>
          </a:prstGeom>
        </p:spPr>
      </p:pic>
      <p:sp>
        <p:nvSpPr>
          <p:cNvPr id="11" name="CuadroTexto 10"/>
          <p:cNvSpPr txBox="1"/>
          <p:nvPr/>
        </p:nvSpPr>
        <p:spPr>
          <a:xfrm>
            <a:off x="1421904" y="124798"/>
            <a:ext cx="7452320" cy="707886"/>
          </a:xfrm>
          <a:prstGeom prst="rect">
            <a:avLst/>
          </a:prstGeom>
          <a:noFill/>
        </p:spPr>
        <p:txBody>
          <a:bodyPr wrap="square" rtlCol="0">
            <a:spAutoFit/>
          </a:bodyPr>
          <a:lstStyle/>
          <a:p>
            <a:pPr algn="just"/>
            <a:r>
              <a:rPr lang="es-EC" sz="2000" dirty="0" smtClean="0"/>
              <a:t>   Comparación del Presupuesto (Meta) y la Recaudación de Impuestos SRI 2012</a:t>
            </a:r>
            <a:endParaRPr lang="es-EC" dirty="0"/>
          </a:p>
        </p:txBody>
      </p:sp>
      <p:pic>
        <p:nvPicPr>
          <p:cNvPr id="3" name="Imagen 2"/>
          <p:cNvPicPr>
            <a:picLocks noChangeAspect="1"/>
          </p:cNvPicPr>
          <p:nvPr/>
        </p:nvPicPr>
        <p:blipFill rotWithShape="1">
          <a:blip r:embed="rId5"/>
          <a:srcRect l="5115" r="5115" b="6235"/>
          <a:stretch/>
        </p:blipFill>
        <p:spPr>
          <a:xfrm>
            <a:off x="2636358" y="478741"/>
            <a:ext cx="5040560" cy="6016681"/>
          </a:xfrm>
          <a:prstGeom prst="rect">
            <a:avLst/>
          </a:prstGeom>
        </p:spPr>
      </p:pic>
    </p:spTree>
    <p:extLst>
      <p:ext uri="{BB962C8B-B14F-4D97-AF65-F5344CB8AC3E}">
        <p14:creationId xmlns:p14="http://schemas.microsoft.com/office/powerpoint/2010/main" val="19113955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06" y="-190446"/>
            <a:ext cx="1380198" cy="1338374"/>
          </a:xfrm>
          <a:prstGeom prst="rect">
            <a:avLst/>
          </a:prstGeom>
        </p:spPr>
      </p:pic>
      <p:sp>
        <p:nvSpPr>
          <p:cNvPr id="11" name="CuadroTexto 10"/>
          <p:cNvSpPr txBox="1"/>
          <p:nvPr/>
        </p:nvSpPr>
        <p:spPr>
          <a:xfrm>
            <a:off x="1799692" y="478741"/>
            <a:ext cx="6048672" cy="400110"/>
          </a:xfrm>
          <a:prstGeom prst="rect">
            <a:avLst/>
          </a:prstGeom>
          <a:noFill/>
        </p:spPr>
        <p:txBody>
          <a:bodyPr wrap="square" rtlCol="0">
            <a:spAutoFit/>
          </a:bodyPr>
          <a:lstStyle/>
          <a:p>
            <a:pPr algn="just"/>
            <a:r>
              <a:rPr lang="es-EC" sz="2000" dirty="0" smtClean="0"/>
              <a:t>Sostenibilidad Fiscal Basada en la Recaudación Tributaria</a:t>
            </a:r>
            <a:endParaRPr lang="es-EC" dirty="0"/>
          </a:p>
        </p:txBody>
      </p:sp>
      <p:graphicFrame>
        <p:nvGraphicFramePr>
          <p:cNvPr id="7" name="Gráfico 6"/>
          <p:cNvGraphicFramePr/>
          <p:nvPr>
            <p:extLst>
              <p:ext uri="{D42A27DB-BD31-4B8C-83A1-F6EECF244321}">
                <p14:modId xmlns:p14="http://schemas.microsoft.com/office/powerpoint/2010/main" val="3794349048"/>
              </p:ext>
            </p:extLst>
          </p:nvPr>
        </p:nvGraphicFramePr>
        <p:xfrm>
          <a:off x="2627784" y="1412776"/>
          <a:ext cx="4176464" cy="2952328"/>
        </p:xfrm>
        <a:graphic>
          <a:graphicData uri="http://schemas.openxmlformats.org/drawingml/2006/chart">
            <c:chart xmlns:c="http://schemas.openxmlformats.org/drawingml/2006/chart" xmlns:r="http://schemas.openxmlformats.org/officeDocument/2006/relationships" r:id="rId5"/>
          </a:graphicData>
        </a:graphic>
      </p:graphicFrame>
      <p:sp>
        <p:nvSpPr>
          <p:cNvPr id="2" name="CuadroTexto 1"/>
          <p:cNvSpPr txBox="1"/>
          <p:nvPr/>
        </p:nvSpPr>
        <p:spPr>
          <a:xfrm>
            <a:off x="3131840" y="4365104"/>
            <a:ext cx="3384376" cy="369332"/>
          </a:xfrm>
          <a:prstGeom prst="rect">
            <a:avLst/>
          </a:prstGeom>
          <a:noFill/>
        </p:spPr>
        <p:txBody>
          <a:bodyPr wrap="square" rtlCol="0">
            <a:spAutoFit/>
          </a:bodyPr>
          <a:lstStyle/>
          <a:p>
            <a:r>
              <a:rPr lang="es-EC" dirty="0" smtClean="0"/>
              <a:t>Fuente: Banco Central del Ecuador</a:t>
            </a:r>
            <a:endParaRPr lang="es-EC" dirty="0"/>
          </a:p>
        </p:txBody>
      </p:sp>
      <p:sp>
        <p:nvSpPr>
          <p:cNvPr id="4" name="CuadroTexto 3"/>
          <p:cNvSpPr txBox="1"/>
          <p:nvPr/>
        </p:nvSpPr>
        <p:spPr>
          <a:xfrm>
            <a:off x="707686" y="5301208"/>
            <a:ext cx="7728627" cy="1107996"/>
          </a:xfrm>
          <a:prstGeom prst="rect">
            <a:avLst/>
          </a:prstGeom>
          <a:noFill/>
        </p:spPr>
        <p:txBody>
          <a:bodyPr wrap="square" rtlCol="0">
            <a:spAutoFit/>
          </a:bodyPr>
          <a:lstStyle/>
          <a:p>
            <a:r>
              <a:rPr lang="es-EC" sz="1600" dirty="0" smtClean="0"/>
              <a:t>En </a:t>
            </a:r>
            <a:r>
              <a:rPr lang="es-EC" sz="1600" dirty="0"/>
              <a:t>ningún momento los valores de impuestos recaudados llegan a ser tan importante como para que por sí solos cubran el 100% de los ingresos que requiere el PGE o un valor cercano a éste.</a:t>
            </a:r>
          </a:p>
          <a:p>
            <a:endParaRPr lang="es-EC" sz="1600" dirty="0"/>
          </a:p>
        </p:txBody>
      </p:sp>
    </p:spTree>
    <p:extLst>
      <p:ext uri="{BB962C8B-B14F-4D97-AF65-F5344CB8AC3E}">
        <p14:creationId xmlns:p14="http://schemas.microsoft.com/office/powerpoint/2010/main" val="2406861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1646237"/>
            <a:ext cx="5172637" cy="646331"/>
          </a:xfrm>
          <a:prstGeom prst="rect">
            <a:avLst/>
          </a:prstGeom>
          <a:noFill/>
        </p:spPr>
        <p:txBody>
          <a:bodyPr wrap="square" rtlCol="0">
            <a:spAutoFit/>
          </a:bodyPr>
          <a:lstStyle/>
          <a:p>
            <a:r>
              <a:rPr lang="en-US" sz="3600" dirty="0" smtClean="0"/>
              <a:t>OBJETIVO GENERAL</a:t>
            </a:r>
            <a:endParaRPr lang="en-US" sz="3600" dirty="0"/>
          </a:p>
        </p:txBody>
      </p:sp>
      <p:sp>
        <p:nvSpPr>
          <p:cNvPr id="3" name="2 CuadroTexto"/>
          <p:cNvSpPr txBox="1"/>
          <p:nvPr/>
        </p:nvSpPr>
        <p:spPr>
          <a:xfrm>
            <a:off x="971600" y="2708920"/>
            <a:ext cx="6871320" cy="2123658"/>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spPr>
        <p:txBody>
          <a:bodyPr wrap="square" rtlCol="0">
            <a:spAutoFit/>
          </a:bodyPr>
          <a:lstStyle/>
          <a:p>
            <a:pPr lvl="0" algn="just"/>
            <a:r>
              <a:rPr lang="en-US" sz="2800" dirty="0" smtClean="0"/>
              <a:t>Realizar un análisis de la recaudación de </a:t>
            </a:r>
            <a:r>
              <a:rPr lang="en-US" sz="2800" dirty="0" err="1" smtClean="0"/>
              <a:t>impuestos</a:t>
            </a:r>
            <a:r>
              <a:rPr lang="en-US" sz="2800" dirty="0" smtClean="0"/>
              <a:t> </a:t>
            </a:r>
            <a:r>
              <a:rPr lang="en-US" sz="2800" dirty="0" err="1" smtClean="0"/>
              <a:t>realizada</a:t>
            </a:r>
            <a:r>
              <a:rPr lang="en-US" sz="2800" dirty="0" smtClean="0"/>
              <a:t> por el Servicio de Rentas y </a:t>
            </a:r>
            <a:r>
              <a:rPr lang="en-US" sz="2800" dirty="0" err="1" smtClean="0"/>
              <a:t>su</a:t>
            </a:r>
            <a:r>
              <a:rPr lang="en-US" sz="2800" dirty="0" smtClean="0"/>
              <a:t> </a:t>
            </a:r>
            <a:r>
              <a:rPr lang="en-US" sz="2800" dirty="0" err="1" smtClean="0"/>
              <a:t>efecto</a:t>
            </a:r>
            <a:r>
              <a:rPr lang="en-US" sz="2800" dirty="0" smtClean="0"/>
              <a:t> en el Presupuesto General del Estado</a:t>
            </a:r>
            <a:r>
              <a:rPr lang="en-US" sz="2000" dirty="0" smtClean="0"/>
              <a:t>.</a:t>
            </a:r>
            <a:endParaRPr lang="en-US" sz="2000" dirty="0"/>
          </a:p>
          <a:p>
            <a:pPr algn="just"/>
            <a:endParaRPr lang="en-US" sz="20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75983"/>
            <a:ext cx="1544191" cy="1628775"/>
          </a:xfrm>
          <a:prstGeom prst="rect">
            <a:avLst/>
          </a:prstGeom>
        </p:spPr>
      </p:pic>
    </p:spTree>
    <p:extLst>
      <p:ext uri="{BB962C8B-B14F-4D97-AF65-F5344CB8AC3E}">
        <p14:creationId xmlns:p14="http://schemas.microsoft.com/office/powerpoint/2010/main" val="173414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06" y="-190446"/>
            <a:ext cx="1380198" cy="1338374"/>
          </a:xfrm>
          <a:prstGeom prst="rect">
            <a:avLst/>
          </a:prstGeom>
        </p:spPr>
      </p:pic>
      <p:sp>
        <p:nvSpPr>
          <p:cNvPr id="11" name="CuadroTexto 10"/>
          <p:cNvSpPr txBox="1"/>
          <p:nvPr/>
        </p:nvSpPr>
        <p:spPr>
          <a:xfrm>
            <a:off x="1390740" y="1005910"/>
            <a:ext cx="7452320" cy="400110"/>
          </a:xfrm>
          <a:prstGeom prst="rect">
            <a:avLst/>
          </a:prstGeom>
          <a:noFill/>
        </p:spPr>
        <p:txBody>
          <a:bodyPr wrap="square" rtlCol="0">
            <a:spAutoFit/>
          </a:bodyPr>
          <a:lstStyle/>
          <a:p>
            <a:pPr algn="ctr"/>
            <a:r>
              <a:rPr lang="es-EC" sz="2000" dirty="0" smtClean="0"/>
              <a:t>Proyección del Presupuesto 2013-2017</a:t>
            </a:r>
            <a:endParaRPr lang="es-EC" dirty="0"/>
          </a:p>
        </p:txBody>
      </p:sp>
      <p:sp>
        <p:nvSpPr>
          <p:cNvPr id="2" name="CuadroTexto 1"/>
          <p:cNvSpPr txBox="1"/>
          <p:nvPr/>
        </p:nvSpPr>
        <p:spPr>
          <a:xfrm>
            <a:off x="2807804" y="5273864"/>
            <a:ext cx="3528392" cy="369332"/>
          </a:xfrm>
          <a:prstGeom prst="rect">
            <a:avLst/>
          </a:prstGeom>
          <a:noFill/>
        </p:spPr>
        <p:txBody>
          <a:bodyPr wrap="square" rtlCol="0">
            <a:spAutoFit/>
          </a:bodyPr>
          <a:lstStyle/>
          <a:p>
            <a:r>
              <a:rPr lang="es-EC" dirty="0" smtClean="0"/>
              <a:t>Fuente: Servicio de Rentas Internas</a:t>
            </a:r>
            <a:endParaRPr lang="es-EC" dirty="0"/>
          </a:p>
        </p:txBody>
      </p:sp>
      <p:pic>
        <p:nvPicPr>
          <p:cNvPr id="9" name="Imagen 8"/>
          <p:cNvPicPr/>
          <p:nvPr/>
        </p:nvPicPr>
        <p:blipFill>
          <a:blip r:embed="rId5">
            <a:extLst>
              <a:ext uri="{28A0092B-C50C-407E-A947-70E740481C1C}">
                <a14:useLocalDpi xmlns:a14="http://schemas.microsoft.com/office/drawing/2010/main" val="0"/>
              </a:ext>
            </a:extLst>
          </a:blip>
          <a:srcRect/>
          <a:stretch>
            <a:fillRect/>
          </a:stretch>
        </p:blipFill>
        <p:spPr bwMode="auto">
          <a:xfrm>
            <a:off x="1619672" y="1335011"/>
            <a:ext cx="6678488" cy="4009862"/>
          </a:xfrm>
          <a:prstGeom prst="rect">
            <a:avLst/>
          </a:prstGeom>
          <a:noFill/>
          <a:ln>
            <a:noFill/>
          </a:ln>
        </p:spPr>
      </p:pic>
    </p:spTree>
    <p:extLst>
      <p:ext uri="{BB962C8B-B14F-4D97-AF65-F5344CB8AC3E}">
        <p14:creationId xmlns:p14="http://schemas.microsoft.com/office/powerpoint/2010/main" val="56270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06" y="-190446"/>
            <a:ext cx="1380198" cy="1338374"/>
          </a:xfrm>
          <a:prstGeom prst="rect">
            <a:avLst/>
          </a:prstGeom>
        </p:spPr>
      </p:pic>
      <p:sp>
        <p:nvSpPr>
          <p:cNvPr id="11" name="CuadroTexto 10"/>
          <p:cNvSpPr txBox="1"/>
          <p:nvPr/>
        </p:nvSpPr>
        <p:spPr>
          <a:xfrm>
            <a:off x="1390740" y="1005910"/>
            <a:ext cx="7452320" cy="400110"/>
          </a:xfrm>
          <a:prstGeom prst="rect">
            <a:avLst/>
          </a:prstGeom>
          <a:noFill/>
        </p:spPr>
        <p:txBody>
          <a:bodyPr wrap="square" rtlCol="0">
            <a:spAutoFit/>
          </a:bodyPr>
          <a:lstStyle/>
          <a:p>
            <a:pPr algn="ctr"/>
            <a:r>
              <a:rPr lang="es-EC" sz="2000" dirty="0" smtClean="0"/>
              <a:t>Proyección de la Recaudación 2013-2017</a:t>
            </a:r>
            <a:endParaRPr lang="es-EC" dirty="0"/>
          </a:p>
        </p:txBody>
      </p:sp>
      <p:sp>
        <p:nvSpPr>
          <p:cNvPr id="2" name="CuadroTexto 1"/>
          <p:cNvSpPr txBox="1"/>
          <p:nvPr/>
        </p:nvSpPr>
        <p:spPr>
          <a:xfrm>
            <a:off x="3059832" y="5163948"/>
            <a:ext cx="3528392" cy="369332"/>
          </a:xfrm>
          <a:prstGeom prst="rect">
            <a:avLst/>
          </a:prstGeom>
          <a:noFill/>
        </p:spPr>
        <p:txBody>
          <a:bodyPr wrap="square" rtlCol="0">
            <a:spAutoFit/>
          </a:bodyPr>
          <a:lstStyle/>
          <a:p>
            <a:r>
              <a:rPr lang="es-EC" dirty="0" smtClean="0"/>
              <a:t>Fuente: Servicio de Rentas Internas</a:t>
            </a:r>
            <a:endParaRPr lang="es-EC" dirty="0"/>
          </a:p>
        </p:txBody>
      </p:sp>
      <p:pic>
        <p:nvPicPr>
          <p:cNvPr id="7" name="Imagen 6"/>
          <p:cNvPicPr/>
          <p:nvPr/>
        </p:nvPicPr>
        <p:blipFill>
          <a:blip r:embed="rId5">
            <a:extLst>
              <a:ext uri="{28A0092B-C50C-407E-A947-70E740481C1C}">
                <a14:useLocalDpi xmlns:a14="http://schemas.microsoft.com/office/drawing/2010/main" val="0"/>
              </a:ext>
            </a:extLst>
          </a:blip>
          <a:srcRect/>
          <a:stretch>
            <a:fillRect/>
          </a:stretch>
        </p:blipFill>
        <p:spPr bwMode="auto">
          <a:xfrm>
            <a:off x="1547664" y="1700808"/>
            <a:ext cx="6552727" cy="3463140"/>
          </a:xfrm>
          <a:prstGeom prst="rect">
            <a:avLst/>
          </a:prstGeom>
          <a:noFill/>
          <a:ln>
            <a:noFill/>
          </a:ln>
        </p:spPr>
      </p:pic>
    </p:spTree>
    <p:extLst>
      <p:ext uri="{BB962C8B-B14F-4D97-AF65-F5344CB8AC3E}">
        <p14:creationId xmlns:p14="http://schemas.microsoft.com/office/powerpoint/2010/main" val="2599838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06" y="-190446"/>
            <a:ext cx="1380198" cy="1338374"/>
          </a:xfrm>
          <a:prstGeom prst="rect">
            <a:avLst/>
          </a:prstGeom>
        </p:spPr>
      </p:pic>
      <p:sp>
        <p:nvSpPr>
          <p:cNvPr id="11" name="CuadroTexto 10"/>
          <p:cNvSpPr txBox="1"/>
          <p:nvPr/>
        </p:nvSpPr>
        <p:spPr>
          <a:xfrm>
            <a:off x="971600" y="1265968"/>
            <a:ext cx="7452320" cy="1200329"/>
          </a:xfrm>
          <a:prstGeom prst="rect">
            <a:avLst/>
          </a:prstGeom>
          <a:noFill/>
        </p:spPr>
        <p:txBody>
          <a:bodyPr wrap="square" rtlCol="0">
            <a:spAutoFit/>
          </a:bodyPr>
          <a:lstStyle/>
          <a:p>
            <a:pPr algn="ctr"/>
            <a:r>
              <a:rPr lang="es-EC" sz="3600" dirty="0" smtClean="0">
                <a:solidFill>
                  <a:srgbClr val="002060"/>
                </a:solidFill>
              </a:rPr>
              <a:t>CAPÍTULO V</a:t>
            </a:r>
          </a:p>
          <a:p>
            <a:pPr algn="ctr"/>
            <a:r>
              <a:rPr lang="es-EC" sz="3600" dirty="0" smtClean="0">
                <a:solidFill>
                  <a:srgbClr val="002060"/>
                </a:solidFill>
              </a:rPr>
              <a:t>CONCLUSIONES Y RECOMENDACIONES</a:t>
            </a:r>
            <a:endParaRPr lang="es-EC" sz="3200" dirty="0">
              <a:solidFill>
                <a:srgbClr val="002060"/>
              </a:solidFill>
            </a:endParaRPr>
          </a:p>
        </p:txBody>
      </p:sp>
      <p:pic>
        <p:nvPicPr>
          <p:cNvPr id="3" name="Imagen 2"/>
          <p:cNvPicPr>
            <a:picLocks noChangeAspect="1"/>
          </p:cNvPicPr>
          <p:nvPr/>
        </p:nvPicPr>
        <p:blipFill>
          <a:blip r:embed="rId5"/>
          <a:stretch>
            <a:fillRect/>
          </a:stretch>
        </p:blipFill>
        <p:spPr>
          <a:xfrm>
            <a:off x="2667000" y="2584337"/>
            <a:ext cx="3810000" cy="2857500"/>
          </a:xfrm>
          <a:prstGeom prst="rect">
            <a:avLst/>
          </a:prstGeom>
        </p:spPr>
      </p:pic>
    </p:spTree>
    <p:extLst>
      <p:ext uri="{BB962C8B-B14F-4D97-AF65-F5344CB8AC3E}">
        <p14:creationId xmlns:p14="http://schemas.microsoft.com/office/powerpoint/2010/main" val="3513842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06" y="-190446"/>
            <a:ext cx="1380198" cy="1338374"/>
          </a:xfrm>
          <a:prstGeom prst="rect">
            <a:avLst/>
          </a:prstGeom>
        </p:spPr>
      </p:pic>
      <p:sp>
        <p:nvSpPr>
          <p:cNvPr id="2" name="CuadroTexto 1"/>
          <p:cNvSpPr txBox="1"/>
          <p:nvPr/>
        </p:nvSpPr>
        <p:spPr>
          <a:xfrm>
            <a:off x="1763688" y="2599744"/>
            <a:ext cx="6624736" cy="147732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txBody>
          <a:bodyPr wrap="square" rtlCol="0">
            <a:spAutoFit/>
          </a:bodyPr>
          <a:lstStyle/>
          <a:p>
            <a:pPr marL="285750" indent="-285750" algn="just">
              <a:buFont typeface="Arial" panose="020B0604020202020204" pitchFamily="34" charset="0"/>
              <a:buChar char="•"/>
            </a:pPr>
            <a:r>
              <a:rPr lang="es-EC" dirty="0" smtClean="0"/>
              <a:t>IVA y RENTA: principales impuestos recaudados.</a:t>
            </a:r>
          </a:p>
          <a:p>
            <a:pPr algn="just"/>
            <a:endParaRPr lang="es-EC" dirty="0" smtClean="0"/>
          </a:p>
          <a:p>
            <a:pPr marL="285750" indent="-285750" algn="just">
              <a:buFont typeface="Arial" panose="020B0604020202020204" pitchFamily="34" charset="0"/>
              <a:buChar char="•"/>
            </a:pPr>
            <a:r>
              <a:rPr lang="es-EC" dirty="0" smtClean="0"/>
              <a:t>Ecuador con un IVA de 12% pretende orientar su política fiscal hacia una menor imposición indirecta y mayor imposición directa.</a:t>
            </a:r>
          </a:p>
          <a:p>
            <a:pPr marL="285750" indent="-285750">
              <a:buFont typeface="Arial" panose="020B0604020202020204" pitchFamily="34" charset="0"/>
              <a:buChar char="•"/>
            </a:pPr>
            <a:endParaRPr lang="es-EC" dirty="0"/>
          </a:p>
        </p:txBody>
      </p:sp>
      <p:pic>
        <p:nvPicPr>
          <p:cNvPr id="4" name="Imagen 3"/>
          <p:cNvPicPr>
            <a:picLocks noChangeAspect="1"/>
          </p:cNvPicPr>
          <p:nvPr/>
        </p:nvPicPr>
        <p:blipFill>
          <a:blip r:embed="rId5"/>
          <a:stretch>
            <a:fillRect/>
          </a:stretch>
        </p:blipFill>
        <p:spPr>
          <a:xfrm>
            <a:off x="3281161" y="805886"/>
            <a:ext cx="1933606" cy="1528542"/>
          </a:xfrm>
          <a:prstGeom prst="rect">
            <a:avLst/>
          </a:prstGeom>
          <a:ln>
            <a:noFill/>
          </a:ln>
        </p:spPr>
      </p:pic>
    </p:spTree>
    <p:extLst>
      <p:ext uri="{BB962C8B-B14F-4D97-AF65-F5344CB8AC3E}">
        <p14:creationId xmlns:p14="http://schemas.microsoft.com/office/powerpoint/2010/main" val="18752379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06" y="-190446"/>
            <a:ext cx="1380198" cy="1338374"/>
          </a:xfrm>
          <a:prstGeom prst="rect">
            <a:avLst/>
          </a:prstGeom>
        </p:spPr>
      </p:pic>
      <p:sp>
        <p:nvSpPr>
          <p:cNvPr id="2" name="CuadroTexto 1"/>
          <p:cNvSpPr txBox="1"/>
          <p:nvPr/>
        </p:nvSpPr>
        <p:spPr>
          <a:xfrm>
            <a:off x="1421904" y="1912198"/>
            <a:ext cx="6894512" cy="286232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wrap="square" rtlCol="0">
            <a:spAutoFit/>
          </a:bodyPr>
          <a:lstStyle/>
          <a:p>
            <a:pPr marL="285750" indent="-285750" algn="just">
              <a:buFont typeface="Arial" panose="020B0604020202020204" pitchFamily="34" charset="0"/>
              <a:buChar char="•"/>
            </a:pPr>
            <a:r>
              <a:rPr lang="es-EC" dirty="0"/>
              <a:t>Comportamiento tributario levemente superior a la contribución por </a:t>
            </a:r>
            <a:r>
              <a:rPr lang="es-EC" dirty="0" smtClean="0"/>
              <a:t>ingresos </a:t>
            </a:r>
            <a:r>
              <a:rPr lang="es-EC" dirty="0"/>
              <a:t>petroleros. Impuestos aporta un 33,53% y un 26,24% los ingresos petroleros. Siendo los dos los principales rubros que conforman el Presupuesto General del Estado</a:t>
            </a:r>
            <a:r>
              <a:rPr lang="es-EC" dirty="0" smtClean="0"/>
              <a:t>.</a:t>
            </a:r>
          </a:p>
          <a:p>
            <a:pPr algn="just"/>
            <a:endParaRPr lang="es-EC" dirty="0" smtClean="0"/>
          </a:p>
          <a:p>
            <a:pPr algn="just"/>
            <a:endParaRPr lang="es-EC" dirty="0"/>
          </a:p>
          <a:p>
            <a:pPr marL="285750" indent="-285750" algn="just">
              <a:buFont typeface="Arial" panose="020B0604020202020204" pitchFamily="34" charset="0"/>
              <a:buChar char="•"/>
            </a:pPr>
            <a:r>
              <a:rPr lang="es-EC" dirty="0"/>
              <a:t>Existen impuestos que no contribuyen mayormente con la recaudación tributaria, tienen objetivos parafiscales. (</a:t>
            </a:r>
            <a:r>
              <a:rPr lang="es-EC" dirty="0" smtClean="0"/>
              <a:t>imp. </a:t>
            </a:r>
            <a:r>
              <a:rPr lang="es-EC" dirty="0"/>
              <a:t>a </a:t>
            </a:r>
            <a:r>
              <a:rPr lang="es-EC" dirty="0" smtClean="0"/>
              <a:t>la </a:t>
            </a:r>
            <a:r>
              <a:rPr lang="es-EC" dirty="0"/>
              <a:t>contaminación vehicular, </a:t>
            </a:r>
            <a:r>
              <a:rPr lang="es-EC" dirty="0" smtClean="0"/>
              <a:t>imp. </a:t>
            </a:r>
            <a:r>
              <a:rPr lang="es-EC" dirty="0"/>
              <a:t>redimibles a las botellas plásticas, </a:t>
            </a:r>
            <a:r>
              <a:rPr lang="es-EC" dirty="0" smtClean="0"/>
              <a:t>imp. </a:t>
            </a:r>
            <a:r>
              <a:rPr lang="es-EC" dirty="0"/>
              <a:t>a las tierras </a:t>
            </a:r>
            <a:r>
              <a:rPr lang="es-EC" dirty="0" smtClean="0"/>
              <a:t>rurales)</a:t>
            </a:r>
            <a:endParaRPr lang="es-EC" dirty="0"/>
          </a:p>
        </p:txBody>
      </p:sp>
      <p:pic>
        <p:nvPicPr>
          <p:cNvPr id="4" name="Imagen 3"/>
          <p:cNvPicPr>
            <a:picLocks noChangeAspect="1"/>
          </p:cNvPicPr>
          <p:nvPr/>
        </p:nvPicPr>
        <p:blipFill>
          <a:blip r:embed="rId5"/>
          <a:stretch>
            <a:fillRect/>
          </a:stretch>
        </p:blipFill>
        <p:spPr>
          <a:xfrm>
            <a:off x="3605197" y="383657"/>
            <a:ext cx="1933606" cy="1528542"/>
          </a:xfrm>
          <a:prstGeom prst="rect">
            <a:avLst/>
          </a:prstGeom>
          <a:ln>
            <a:noFill/>
          </a:ln>
        </p:spPr>
      </p:pic>
    </p:spTree>
    <p:extLst>
      <p:ext uri="{BB962C8B-B14F-4D97-AF65-F5344CB8AC3E}">
        <p14:creationId xmlns:p14="http://schemas.microsoft.com/office/powerpoint/2010/main" val="4210437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06" y="-190446"/>
            <a:ext cx="1380198" cy="1338374"/>
          </a:xfrm>
          <a:prstGeom prst="rect">
            <a:avLst/>
          </a:prstGeom>
        </p:spPr>
      </p:pic>
      <p:sp>
        <p:nvSpPr>
          <p:cNvPr id="2" name="CuadroTexto 1"/>
          <p:cNvSpPr txBox="1"/>
          <p:nvPr/>
        </p:nvSpPr>
        <p:spPr>
          <a:xfrm>
            <a:off x="1331640" y="2564904"/>
            <a:ext cx="6894512" cy="280076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wrap="square" rtlCol="0">
            <a:spAutoFit/>
          </a:bodyPr>
          <a:lstStyle/>
          <a:p>
            <a:pPr marL="285750" indent="-285750" algn="just">
              <a:buFont typeface="Arial" panose="020B0604020202020204" pitchFamily="34" charset="0"/>
              <a:buChar char="•"/>
            </a:pPr>
            <a:r>
              <a:rPr lang="es-EC" sz="2200" dirty="0" smtClean="0"/>
              <a:t>Incremento permanente en la recaudación de impuestos. Sin embargo no ha sido basado en el incremento sustancial de impuestos (IVA, RENTA) si no más bien por acciones de la administración tributaria como: </a:t>
            </a:r>
          </a:p>
          <a:p>
            <a:pPr marL="742950" lvl="1" indent="-285750" algn="just">
              <a:buFont typeface="Arial" panose="020B0604020202020204" pitchFamily="34" charset="0"/>
              <a:buChar char="•"/>
            </a:pPr>
            <a:r>
              <a:rPr lang="es-EC" sz="2200" dirty="0" smtClean="0"/>
              <a:t>Control </a:t>
            </a:r>
            <a:r>
              <a:rPr lang="es-EC" sz="2200" dirty="0" smtClean="0"/>
              <a:t>a los sectores económicos</a:t>
            </a:r>
          </a:p>
          <a:p>
            <a:pPr marL="742950" lvl="1" indent="-285750" algn="just">
              <a:buFont typeface="Arial" panose="020B0604020202020204" pitchFamily="34" charset="0"/>
              <a:buChar char="•"/>
            </a:pPr>
            <a:r>
              <a:rPr lang="es-EC" sz="2200" dirty="0" smtClean="0"/>
              <a:t>Aumento de la base de contribuyentes</a:t>
            </a:r>
          </a:p>
          <a:p>
            <a:pPr marL="742950" lvl="1" indent="-285750" algn="just">
              <a:buFont typeface="Arial" panose="020B0604020202020204" pitchFamily="34" charset="0"/>
              <a:buChar char="•"/>
            </a:pPr>
            <a:r>
              <a:rPr lang="es-EC" sz="2200" dirty="0"/>
              <a:t>C</a:t>
            </a:r>
            <a:r>
              <a:rPr lang="es-EC" sz="2200" dirty="0" smtClean="0"/>
              <a:t>recimiento </a:t>
            </a:r>
            <a:r>
              <a:rPr lang="es-EC" sz="2200" dirty="0" smtClean="0"/>
              <a:t>de cultura tributaria</a:t>
            </a:r>
            <a:endParaRPr lang="es-EC" sz="2200" dirty="0"/>
          </a:p>
        </p:txBody>
      </p:sp>
      <p:pic>
        <p:nvPicPr>
          <p:cNvPr id="4" name="Imagen 3"/>
          <p:cNvPicPr>
            <a:picLocks noChangeAspect="1"/>
          </p:cNvPicPr>
          <p:nvPr/>
        </p:nvPicPr>
        <p:blipFill>
          <a:blip r:embed="rId5"/>
          <a:stretch>
            <a:fillRect/>
          </a:stretch>
        </p:blipFill>
        <p:spPr>
          <a:xfrm>
            <a:off x="4067944" y="620688"/>
            <a:ext cx="1933606" cy="1528542"/>
          </a:xfrm>
          <a:prstGeom prst="rect">
            <a:avLst/>
          </a:prstGeom>
        </p:spPr>
      </p:pic>
    </p:spTree>
    <p:extLst>
      <p:ext uri="{BB962C8B-B14F-4D97-AF65-F5344CB8AC3E}">
        <p14:creationId xmlns:p14="http://schemas.microsoft.com/office/powerpoint/2010/main" val="3674780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06" y="-190446"/>
            <a:ext cx="1380198" cy="1338374"/>
          </a:xfrm>
          <a:prstGeom prst="rect">
            <a:avLst/>
          </a:prstGeom>
        </p:spPr>
      </p:pic>
      <p:sp>
        <p:nvSpPr>
          <p:cNvPr id="2" name="CuadroTexto 1"/>
          <p:cNvSpPr txBox="1"/>
          <p:nvPr/>
        </p:nvSpPr>
        <p:spPr>
          <a:xfrm>
            <a:off x="1331640" y="2564904"/>
            <a:ext cx="6894512" cy="132343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wrap="square" rtlCol="0">
            <a:spAutoFit/>
          </a:bodyPr>
          <a:lstStyle/>
          <a:p>
            <a:pPr marL="342900" indent="-342900">
              <a:buFont typeface="Arial" panose="020B0604020202020204" pitchFamily="34" charset="0"/>
              <a:buChar char="•"/>
            </a:pPr>
            <a:r>
              <a:rPr lang="es-EC" sz="2000" dirty="0"/>
              <a:t>En ningún momento los valores de impuestos recaudados llegan a ser tan importante como para que por sí solos cubran el 100% de los ingresos que requiere el PGE o un valor cercano a éste.</a:t>
            </a:r>
          </a:p>
        </p:txBody>
      </p:sp>
      <p:pic>
        <p:nvPicPr>
          <p:cNvPr id="4" name="Imagen 3"/>
          <p:cNvPicPr>
            <a:picLocks noChangeAspect="1"/>
          </p:cNvPicPr>
          <p:nvPr/>
        </p:nvPicPr>
        <p:blipFill>
          <a:blip r:embed="rId5"/>
          <a:stretch>
            <a:fillRect/>
          </a:stretch>
        </p:blipFill>
        <p:spPr>
          <a:xfrm>
            <a:off x="4067944" y="620688"/>
            <a:ext cx="1933606" cy="1528542"/>
          </a:xfrm>
          <a:prstGeom prst="rect">
            <a:avLst/>
          </a:prstGeom>
        </p:spPr>
      </p:pic>
    </p:spTree>
    <p:extLst>
      <p:ext uri="{BB962C8B-B14F-4D97-AF65-F5344CB8AC3E}">
        <p14:creationId xmlns:p14="http://schemas.microsoft.com/office/powerpoint/2010/main" val="716921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06" y="-190446"/>
            <a:ext cx="1380198" cy="1338374"/>
          </a:xfrm>
          <a:prstGeom prst="rect">
            <a:avLst/>
          </a:prstGeom>
        </p:spPr>
      </p:pic>
      <p:sp>
        <p:nvSpPr>
          <p:cNvPr id="11" name="CuadroTexto 10"/>
          <p:cNvSpPr txBox="1"/>
          <p:nvPr/>
        </p:nvSpPr>
        <p:spPr>
          <a:xfrm>
            <a:off x="2322934" y="657843"/>
            <a:ext cx="4104456" cy="646331"/>
          </a:xfrm>
          <a:prstGeom prst="rect">
            <a:avLst/>
          </a:prstGeom>
          <a:noFill/>
        </p:spPr>
        <p:txBody>
          <a:bodyPr wrap="square" rtlCol="0">
            <a:spAutoFit/>
          </a:bodyPr>
          <a:lstStyle/>
          <a:p>
            <a:pPr algn="ctr"/>
            <a:r>
              <a:rPr lang="es-EC" sz="3600" dirty="0" smtClean="0">
                <a:solidFill>
                  <a:srgbClr val="002060"/>
                </a:solidFill>
              </a:rPr>
              <a:t>RECOMENDACIONES</a:t>
            </a:r>
            <a:endParaRPr lang="es-EC" sz="3200" dirty="0">
              <a:solidFill>
                <a:srgbClr val="002060"/>
              </a:solidFill>
            </a:endParaRPr>
          </a:p>
        </p:txBody>
      </p:sp>
      <p:sp>
        <p:nvSpPr>
          <p:cNvPr id="2" name="CuadroTexto 1"/>
          <p:cNvSpPr txBox="1"/>
          <p:nvPr/>
        </p:nvSpPr>
        <p:spPr>
          <a:xfrm>
            <a:off x="1752120" y="1771456"/>
            <a:ext cx="5628191" cy="1512737"/>
          </a:xfrm>
          <a:prstGeom prst="rect">
            <a:avLst/>
          </a:prstGeom>
          <a:noFill/>
        </p:spPr>
        <p:txBody>
          <a:bodyPr wrap="square" rtlCol="0">
            <a:spAutoFit/>
          </a:bodyPr>
          <a:lstStyle/>
          <a:p>
            <a:pPr marL="285750" indent="-285750" algn="just">
              <a:buFont typeface="Arial" panose="020B0604020202020204" pitchFamily="34" charset="0"/>
              <a:buChar char="•"/>
            </a:pPr>
            <a:r>
              <a:rPr lang="es-EC" dirty="0" smtClean="0"/>
              <a:t>Mantener la actual tarifa tributaria de los impuestos directos. (IR, IVM, ITR, ISD, IAE) y propender a la disminución de los mismos o una condensación con el fin de facilitar su declaración. Simplicidad administrativa.</a:t>
            </a:r>
            <a:endParaRPr lang="es-EC" dirty="0"/>
          </a:p>
        </p:txBody>
      </p:sp>
      <p:sp>
        <p:nvSpPr>
          <p:cNvPr id="3" name="Cheurón 2"/>
          <p:cNvSpPr/>
          <p:nvPr/>
        </p:nvSpPr>
        <p:spPr>
          <a:xfrm rot="5400000">
            <a:off x="965815" y="2066632"/>
            <a:ext cx="900102" cy="672509"/>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5" name="CuadroTexto 4"/>
          <p:cNvSpPr txBox="1"/>
          <p:nvPr/>
        </p:nvSpPr>
        <p:spPr>
          <a:xfrm>
            <a:off x="1654899" y="3342466"/>
            <a:ext cx="5725413" cy="1200329"/>
          </a:xfrm>
          <a:prstGeom prst="rect">
            <a:avLst/>
          </a:prstGeom>
          <a:noFill/>
        </p:spPr>
        <p:txBody>
          <a:bodyPr wrap="square" rtlCol="0">
            <a:spAutoFit/>
          </a:bodyPr>
          <a:lstStyle/>
          <a:p>
            <a:pPr marL="285750" indent="-285750" algn="just">
              <a:buFont typeface="Arial" panose="020B0604020202020204" pitchFamily="34" charset="0"/>
              <a:buChar char="•"/>
            </a:pPr>
            <a:r>
              <a:rPr lang="es-EC" dirty="0" smtClean="0"/>
              <a:t>Que los análisis que el gobierno realice sea aparte de evaluaciones econométricas y simulaciones técnicas, una mayor evaluación del impacto político que causa el incremento de impuestos.</a:t>
            </a:r>
            <a:endParaRPr lang="es-EC" dirty="0"/>
          </a:p>
        </p:txBody>
      </p:sp>
      <p:sp>
        <p:nvSpPr>
          <p:cNvPr id="9" name="Cheurón 8"/>
          <p:cNvSpPr/>
          <p:nvPr/>
        </p:nvSpPr>
        <p:spPr>
          <a:xfrm rot="5400000">
            <a:off x="868593" y="3542399"/>
            <a:ext cx="900102" cy="67250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7" name="CuadroTexto 6"/>
          <p:cNvSpPr txBox="1"/>
          <p:nvPr/>
        </p:nvSpPr>
        <p:spPr>
          <a:xfrm>
            <a:off x="1752121" y="5114208"/>
            <a:ext cx="5628190" cy="923330"/>
          </a:xfrm>
          <a:prstGeom prst="rect">
            <a:avLst/>
          </a:prstGeom>
          <a:noFill/>
        </p:spPr>
        <p:txBody>
          <a:bodyPr wrap="square" rtlCol="0">
            <a:spAutoFit/>
          </a:bodyPr>
          <a:lstStyle/>
          <a:p>
            <a:pPr marL="285750" indent="-285750">
              <a:buFont typeface="Arial" panose="020B0604020202020204" pitchFamily="34" charset="0"/>
              <a:buChar char="•"/>
            </a:pPr>
            <a:r>
              <a:rPr lang="es-EC" dirty="0" smtClean="0"/>
              <a:t>El análisis se concentró en la contribución de los impuestos en el PGE; sin embargo no se analizó la calidad del gasto del PGE.</a:t>
            </a:r>
            <a:endParaRPr lang="es-EC" dirty="0"/>
          </a:p>
        </p:txBody>
      </p:sp>
      <p:sp>
        <p:nvSpPr>
          <p:cNvPr id="12" name="Cheurón 11"/>
          <p:cNvSpPr/>
          <p:nvPr/>
        </p:nvSpPr>
        <p:spPr>
          <a:xfrm rot="5400000">
            <a:off x="868592" y="5126573"/>
            <a:ext cx="900102" cy="672509"/>
          </a:xfrm>
          <a:prstGeom prst="chevr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4744310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06" y="-190446"/>
            <a:ext cx="1380198" cy="1338374"/>
          </a:xfrm>
          <a:prstGeom prst="rect">
            <a:avLst/>
          </a:prstGeom>
        </p:spPr>
      </p:pic>
      <p:sp>
        <p:nvSpPr>
          <p:cNvPr id="4" name="CuadroTexto 3"/>
          <p:cNvSpPr txBox="1"/>
          <p:nvPr/>
        </p:nvSpPr>
        <p:spPr>
          <a:xfrm>
            <a:off x="2195736" y="2204864"/>
            <a:ext cx="5040560" cy="1446550"/>
          </a:xfrm>
          <a:prstGeom prst="rect">
            <a:avLst/>
          </a:prstGeom>
          <a:noFill/>
        </p:spPr>
        <p:txBody>
          <a:bodyPr wrap="square" rtlCol="0">
            <a:spAutoFit/>
          </a:bodyPr>
          <a:lstStyle/>
          <a:p>
            <a:r>
              <a:rPr lang="es-EC" sz="8800" dirty="0" smtClean="0">
                <a:solidFill>
                  <a:srgbClr val="002060"/>
                </a:solidFill>
              </a:rPr>
              <a:t>GRACIAS!</a:t>
            </a:r>
            <a:endParaRPr lang="es-EC" sz="8800" dirty="0">
              <a:solidFill>
                <a:srgbClr val="002060"/>
              </a:solidFill>
            </a:endParaRPr>
          </a:p>
        </p:txBody>
      </p:sp>
      <p:pic>
        <p:nvPicPr>
          <p:cNvPr id="10" name="Imagen 9"/>
          <p:cNvPicPr>
            <a:picLocks noChangeAspect="1"/>
          </p:cNvPicPr>
          <p:nvPr/>
        </p:nvPicPr>
        <p:blipFill rotWithShape="1">
          <a:blip r:embed="rId5"/>
          <a:srcRect t="19587"/>
          <a:stretch/>
        </p:blipFill>
        <p:spPr>
          <a:xfrm>
            <a:off x="3195637" y="3651414"/>
            <a:ext cx="2752725" cy="1332731"/>
          </a:xfrm>
          <a:prstGeom prst="rect">
            <a:avLst/>
          </a:prstGeom>
        </p:spPr>
      </p:pic>
    </p:spTree>
    <p:extLst>
      <p:ext uri="{BB962C8B-B14F-4D97-AF65-F5344CB8AC3E}">
        <p14:creationId xmlns:p14="http://schemas.microsoft.com/office/powerpoint/2010/main" val="9001731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43608" y="1383886"/>
            <a:ext cx="5172637" cy="646331"/>
          </a:xfrm>
          <a:prstGeom prst="rect">
            <a:avLst/>
          </a:prstGeom>
          <a:noFill/>
        </p:spPr>
        <p:txBody>
          <a:bodyPr wrap="square" rtlCol="0">
            <a:spAutoFit/>
          </a:bodyPr>
          <a:lstStyle/>
          <a:p>
            <a:r>
              <a:rPr lang="en-US" sz="3600" dirty="0" smtClean="0"/>
              <a:t>OBJETIVOS ESPECÍFICOS</a:t>
            </a:r>
            <a:endParaRPr lang="en-US" sz="3600" dirty="0"/>
          </a:p>
        </p:txBody>
      </p:sp>
      <p:sp>
        <p:nvSpPr>
          <p:cNvPr id="3" name="2 CuadroTexto"/>
          <p:cNvSpPr txBox="1"/>
          <p:nvPr/>
        </p:nvSpPr>
        <p:spPr>
          <a:xfrm>
            <a:off x="1043608" y="2214554"/>
            <a:ext cx="7200800" cy="341632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spPr>
        <p:txBody>
          <a:bodyPr wrap="square" rtlCol="0">
            <a:spAutoFit/>
          </a:bodyPr>
          <a:lstStyle/>
          <a:p>
            <a:pPr marL="342900" lvl="0" indent="-342900" algn="just">
              <a:buFont typeface="Arial" pitchFamily="34" charset="0"/>
              <a:buChar char="•"/>
            </a:pPr>
            <a:r>
              <a:rPr lang="es-EC" sz="2400" dirty="0" smtClean="0"/>
              <a:t>Identificar qué tipo de impuestos y cuáles son los montos recaudados </a:t>
            </a:r>
            <a:r>
              <a:rPr lang="en-US" sz="2400" dirty="0" smtClean="0"/>
              <a:t>por </a:t>
            </a:r>
            <a:r>
              <a:rPr lang="es-EC" sz="2400" dirty="0" smtClean="0"/>
              <a:t>la Administración Tributaria 2008-2012</a:t>
            </a:r>
          </a:p>
          <a:p>
            <a:pPr marL="342900" lvl="0" indent="-342900" algn="just">
              <a:buFont typeface="Arial" pitchFamily="34" charset="0"/>
              <a:buChar char="•"/>
            </a:pPr>
            <a:r>
              <a:rPr lang="es-EC" sz="2400" dirty="0" smtClean="0"/>
              <a:t>Identificar la importancia de la Administración y recaudación de ingresos en cuanto a su participación en el PGE</a:t>
            </a:r>
          </a:p>
          <a:p>
            <a:pPr marL="342900" lvl="0" indent="-342900">
              <a:buFont typeface="Arial" pitchFamily="34" charset="0"/>
              <a:buChar char="•"/>
            </a:pPr>
            <a:r>
              <a:rPr lang="es-EC" sz="2400" dirty="0" smtClean="0"/>
              <a:t>Conocer </a:t>
            </a:r>
            <a:r>
              <a:rPr lang="es-EC" sz="2400" dirty="0"/>
              <a:t>la </a:t>
            </a:r>
            <a:r>
              <a:rPr lang="es-EC" sz="2400" dirty="0" smtClean="0"/>
              <a:t>representatividad de los impuestos que administra el SRI en la recaudación global.</a:t>
            </a:r>
          </a:p>
          <a:p>
            <a:pPr algn="just"/>
            <a:endParaRPr lang="en-US" sz="24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75983"/>
            <a:ext cx="1544191" cy="1628775"/>
          </a:xfrm>
          <a:prstGeom prst="rect">
            <a:avLst/>
          </a:prstGeom>
        </p:spPr>
      </p:pic>
    </p:spTree>
    <p:extLst>
      <p:ext uri="{BB962C8B-B14F-4D97-AF65-F5344CB8AC3E}">
        <p14:creationId xmlns:p14="http://schemas.microsoft.com/office/powerpoint/2010/main" val="1037379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23704" y="1268760"/>
            <a:ext cx="5284630" cy="46166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dirty="0" smtClean="0"/>
              <a:t>CAPÍTULO I</a:t>
            </a:r>
            <a:r>
              <a:rPr lang="en-US" sz="2400" dirty="0" smtClean="0"/>
              <a:t>: LA TRIBUTACIÓN</a:t>
            </a:r>
            <a:endParaRPr lang="en-US" sz="24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75983"/>
            <a:ext cx="1624247" cy="1628775"/>
          </a:xfrm>
          <a:prstGeom prst="rect">
            <a:avLst/>
          </a:prstGeom>
        </p:spPr>
      </p:pic>
      <p:sp>
        <p:nvSpPr>
          <p:cNvPr id="6" name="2 CuadroTexto"/>
          <p:cNvSpPr txBox="1"/>
          <p:nvPr/>
        </p:nvSpPr>
        <p:spPr>
          <a:xfrm>
            <a:off x="1676400" y="2966857"/>
            <a:ext cx="5331934" cy="830997"/>
          </a:xfrm>
          <a:prstGeom prst="rect">
            <a:avLst/>
          </a:prstGeom>
          <a:ln w="5715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smtClean="0"/>
              <a:t>CAPÍTULO III</a:t>
            </a:r>
            <a:r>
              <a:rPr lang="en-US" sz="2400" dirty="0" smtClean="0"/>
              <a:t>: LA RECAUDACIÓN EN EL ECUADOR</a:t>
            </a:r>
            <a:endParaRPr lang="en-US" sz="2400" dirty="0"/>
          </a:p>
        </p:txBody>
      </p:sp>
      <p:sp>
        <p:nvSpPr>
          <p:cNvPr id="9" name="2 CuadroTexto"/>
          <p:cNvSpPr txBox="1"/>
          <p:nvPr/>
        </p:nvSpPr>
        <p:spPr>
          <a:xfrm>
            <a:off x="1685369" y="3968347"/>
            <a:ext cx="5322965" cy="830997"/>
          </a:xfrm>
          <a:prstGeom prst="rect">
            <a:avLst/>
          </a:prstGeom>
          <a:ln w="5715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smtClean="0"/>
              <a:t>CAPÍTULO IV</a:t>
            </a:r>
            <a:r>
              <a:rPr lang="en-US" sz="2400" dirty="0" smtClean="0"/>
              <a:t>: ANÁLISIS DEL PESO DE LOS IMPUESTOS EN EL PGE</a:t>
            </a:r>
            <a:endParaRPr lang="en-US" sz="2400" dirty="0"/>
          </a:p>
        </p:txBody>
      </p:sp>
      <p:sp>
        <p:nvSpPr>
          <p:cNvPr id="10" name="2 CuadroTexto"/>
          <p:cNvSpPr txBox="1"/>
          <p:nvPr/>
        </p:nvSpPr>
        <p:spPr>
          <a:xfrm>
            <a:off x="1723703" y="5039172"/>
            <a:ext cx="5284631" cy="830997"/>
          </a:xfrm>
          <a:prstGeom prst="rect">
            <a:avLst/>
          </a:prstGeom>
          <a:ln w="5715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smtClean="0"/>
              <a:t>CAPÍTULO V</a:t>
            </a:r>
            <a:r>
              <a:rPr lang="en-US" sz="2400" dirty="0" smtClean="0"/>
              <a:t>: CONCLUSIONES Y RECOMENDACIONES</a:t>
            </a:r>
            <a:endParaRPr lang="en-US" sz="2400" dirty="0"/>
          </a:p>
        </p:txBody>
      </p:sp>
      <p:sp>
        <p:nvSpPr>
          <p:cNvPr id="11" name="1 CuadroTexto"/>
          <p:cNvSpPr txBox="1"/>
          <p:nvPr/>
        </p:nvSpPr>
        <p:spPr>
          <a:xfrm>
            <a:off x="1676400" y="1993028"/>
            <a:ext cx="5331934" cy="830997"/>
          </a:xfrm>
          <a:prstGeom prst="rect">
            <a:avLst/>
          </a:prstGeom>
          <a:ln w="5715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smtClean="0"/>
              <a:t>CAPÍTULO II</a:t>
            </a:r>
            <a:r>
              <a:rPr lang="en-US" sz="2400" dirty="0" smtClean="0"/>
              <a:t>: INDICADORES ECONÓMICOS</a:t>
            </a:r>
            <a:endParaRPr lang="en-US" sz="2400" dirty="0"/>
          </a:p>
        </p:txBody>
      </p:sp>
      <p:sp>
        <p:nvSpPr>
          <p:cNvPr id="4" name="Rectángulo redondeado 3"/>
          <p:cNvSpPr/>
          <p:nvPr/>
        </p:nvSpPr>
        <p:spPr>
          <a:xfrm>
            <a:off x="1803759" y="1196751"/>
            <a:ext cx="5124325" cy="605681"/>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ángulo redondeado 11"/>
          <p:cNvSpPr/>
          <p:nvPr/>
        </p:nvSpPr>
        <p:spPr>
          <a:xfrm>
            <a:off x="1807134" y="2035418"/>
            <a:ext cx="5120949" cy="691611"/>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Rectángulo redondeado 12"/>
          <p:cNvSpPr/>
          <p:nvPr/>
        </p:nvSpPr>
        <p:spPr>
          <a:xfrm>
            <a:off x="1807135" y="2847902"/>
            <a:ext cx="5120948" cy="880617"/>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redondeado 13"/>
          <p:cNvSpPr/>
          <p:nvPr/>
        </p:nvSpPr>
        <p:spPr>
          <a:xfrm>
            <a:off x="1803759" y="3844173"/>
            <a:ext cx="5124326" cy="955171"/>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redondeado 14"/>
          <p:cNvSpPr/>
          <p:nvPr/>
        </p:nvSpPr>
        <p:spPr>
          <a:xfrm>
            <a:off x="1803760" y="4989552"/>
            <a:ext cx="5124326" cy="880617"/>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618650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xplosión 2 13"/>
          <p:cNvSpPr/>
          <p:nvPr/>
        </p:nvSpPr>
        <p:spPr>
          <a:xfrm>
            <a:off x="5364088" y="2014196"/>
            <a:ext cx="3528392" cy="2687940"/>
          </a:xfrm>
          <a:prstGeom prst="irregularSeal2">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514" y="-131046"/>
            <a:ext cx="1380198" cy="1338374"/>
          </a:xfrm>
          <a:prstGeom prst="rect">
            <a:avLst/>
          </a:prstGeom>
        </p:spPr>
      </p:pic>
      <p:sp>
        <p:nvSpPr>
          <p:cNvPr id="2" name="Rectángulo redondeado 1"/>
          <p:cNvSpPr/>
          <p:nvPr/>
        </p:nvSpPr>
        <p:spPr>
          <a:xfrm>
            <a:off x="3530809" y="1320464"/>
            <a:ext cx="248207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POLITICAS PÚBLICAS DEL ESTADO</a:t>
            </a:r>
            <a:endParaRPr lang="es-EC" dirty="0"/>
          </a:p>
        </p:txBody>
      </p:sp>
      <p:sp>
        <p:nvSpPr>
          <p:cNvPr id="7" name="CuadroTexto 6"/>
          <p:cNvSpPr txBox="1"/>
          <p:nvPr/>
        </p:nvSpPr>
        <p:spPr>
          <a:xfrm>
            <a:off x="6012879" y="2991343"/>
            <a:ext cx="2412776" cy="923330"/>
          </a:xfrm>
          <a:prstGeom prst="rect">
            <a:avLst/>
          </a:prstGeom>
          <a:noFill/>
        </p:spPr>
        <p:txBody>
          <a:bodyPr wrap="square" rtlCol="0">
            <a:spAutoFit/>
          </a:bodyPr>
          <a:lstStyle/>
          <a:p>
            <a:r>
              <a:rPr lang="es-EC" dirty="0" smtClean="0"/>
              <a:t>Redistribuir-riqueza-población-ingresos y gastos públicos</a:t>
            </a:r>
            <a:endParaRPr lang="es-EC" dirty="0"/>
          </a:p>
        </p:txBody>
      </p:sp>
      <p:sp>
        <p:nvSpPr>
          <p:cNvPr id="13" name="CuadroTexto 12"/>
          <p:cNvSpPr txBox="1"/>
          <p:nvPr/>
        </p:nvSpPr>
        <p:spPr>
          <a:xfrm>
            <a:off x="1583309" y="3127170"/>
            <a:ext cx="2304256" cy="1477328"/>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spPr>
        <p:txBody>
          <a:bodyPr wrap="square" rtlCol="0">
            <a:spAutoFit/>
          </a:bodyPr>
          <a:lstStyle/>
          <a:p>
            <a:pPr marL="285750" indent="-285750">
              <a:buFont typeface="Arial" panose="020B0604020202020204" pitchFamily="34" charset="0"/>
              <a:buChar char="•"/>
            </a:pPr>
            <a:r>
              <a:rPr lang="es-EC" b="1" dirty="0" smtClean="0">
                <a:solidFill>
                  <a:srgbClr val="002060"/>
                </a:solidFill>
              </a:rPr>
              <a:t>FISCAL</a:t>
            </a:r>
          </a:p>
          <a:p>
            <a:pPr marL="285750" indent="-285750">
              <a:buFont typeface="Arial" panose="020B0604020202020204" pitchFamily="34" charset="0"/>
              <a:buChar char="•"/>
            </a:pPr>
            <a:r>
              <a:rPr lang="es-EC" dirty="0" smtClean="0"/>
              <a:t>Económica</a:t>
            </a:r>
          </a:p>
          <a:p>
            <a:pPr marL="285750" indent="-285750">
              <a:buFont typeface="Arial" panose="020B0604020202020204" pitchFamily="34" charset="0"/>
              <a:buChar char="•"/>
            </a:pPr>
            <a:r>
              <a:rPr lang="es-EC" dirty="0" smtClean="0"/>
              <a:t>Monetaria</a:t>
            </a:r>
          </a:p>
          <a:p>
            <a:pPr marL="285750" indent="-285750">
              <a:buFont typeface="Arial" panose="020B0604020202020204" pitchFamily="34" charset="0"/>
              <a:buChar char="•"/>
            </a:pPr>
            <a:r>
              <a:rPr lang="es-EC" dirty="0" smtClean="0"/>
              <a:t>Tipo de cambio</a:t>
            </a:r>
          </a:p>
          <a:p>
            <a:pPr marL="285750" indent="-285750">
              <a:buFont typeface="Arial" panose="020B0604020202020204" pitchFamily="34" charset="0"/>
              <a:buChar char="•"/>
            </a:pPr>
            <a:r>
              <a:rPr lang="es-EC" dirty="0" smtClean="0"/>
              <a:t>Rentas (N.P)</a:t>
            </a:r>
          </a:p>
        </p:txBody>
      </p:sp>
      <p:sp>
        <p:nvSpPr>
          <p:cNvPr id="15" name="Flecha derecha 14"/>
          <p:cNvSpPr/>
          <p:nvPr/>
        </p:nvSpPr>
        <p:spPr>
          <a:xfrm>
            <a:off x="4212320" y="3195450"/>
            <a:ext cx="648072" cy="1627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2 CuadroTexto"/>
          <p:cNvSpPr txBox="1"/>
          <p:nvPr/>
        </p:nvSpPr>
        <p:spPr>
          <a:xfrm>
            <a:off x="679512" y="601732"/>
            <a:ext cx="8001000" cy="461665"/>
          </a:xfrm>
          <a:prstGeom prst="rect">
            <a:avLst/>
          </a:prstGeom>
          <a:noFill/>
          <a:ln w="12700">
            <a:noFill/>
          </a:ln>
        </p:spPr>
        <p:txBody>
          <a:bodyPr wrap="square" rtlCol="0">
            <a:spAutoFit/>
          </a:bodyPr>
          <a:lstStyle/>
          <a:p>
            <a:pPr algn="ctr"/>
            <a:r>
              <a:rPr lang="es-ES" sz="2400" dirty="0"/>
              <a:t>CAPITULO 1: </a:t>
            </a:r>
            <a:r>
              <a:rPr lang="es-ES" sz="2400" dirty="0" smtClean="0"/>
              <a:t> LA TRIBUTACIÓN</a:t>
            </a:r>
            <a:endParaRPr lang="en-US" sz="2400" dirty="0"/>
          </a:p>
        </p:txBody>
      </p:sp>
    </p:spTree>
    <p:extLst>
      <p:ext uri="{BB962C8B-B14F-4D97-AF65-F5344CB8AC3E}">
        <p14:creationId xmlns:p14="http://schemas.microsoft.com/office/powerpoint/2010/main" val="28047621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CuadroTexto"/>
          <p:cNvSpPr txBox="1"/>
          <p:nvPr/>
        </p:nvSpPr>
        <p:spPr>
          <a:xfrm>
            <a:off x="1043608" y="2291746"/>
            <a:ext cx="2728913" cy="707886"/>
          </a:xfrm>
          <a:prstGeom prst="rect">
            <a:avLst/>
          </a:prstGeom>
          <a:noFill/>
          <a:ln w="44450" cmpd="thickThin">
            <a:solidFill>
              <a:schemeClr val="tx2">
                <a:lumMod val="60000"/>
                <a:lumOff val="40000"/>
              </a:schemeClr>
            </a:solidFill>
          </a:ln>
        </p:spPr>
        <p:txBody>
          <a:bodyPr wrap="square" rtlCol="0">
            <a:spAutoFit/>
          </a:bodyPr>
          <a:lstStyle/>
          <a:p>
            <a:pPr algn="just"/>
            <a:r>
              <a:rPr lang="es-ES" sz="2000" dirty="0" smtClean="0"/>
              <a:t>El SRI se crea el 02/12/1997-Ley 41</a:t>
            </a:r>
            <a:endParaRPr lang="en-US" sz="2000" dirty="0"/>
          </a:p>
        </p:txBody>
      </p:sp>
      <p:sp>
        <p:nvSpPr>
          <p:cNvPr id="5" name="4 CuadroTexto"/>
          <p:cNvSpPr txBox="1"/>
          <p:nvPr/>
        </p:nvSpPr>
        <p:spPr>
          <a:xfrm>
            <a:off x="1835696" y="1119731"/>
            <a:ext cx="5616624" cy="584775"/>
          </a:xfrm>
          <a:prstGeom prst="rect">
            <a:avLst/>
          </a:prstGeom>
          <a:noFill/>
        </p:spPr>
        <p:txBody>
          <a:bodyPr wrap="square" rtlCol="0">
            <a:spAutoFit/>
          </a:bodyPr>
          <a:lstStyle/>
          <a:p>
            <a:pPr algn="ctr"/>
            <a:r>
              <a:rPr lang="en-US" sz="3200" b="1" dirty="0" smtClean="0">
                <a:solidFill>
                  <a:srgbClr val="002060"/>
                </a:solidFill>
              </a:rPr>
              <a:t>SERVICIO DE RENTAS INTERNAS</a:t>
            </a:r>
            <a:endParaRPr lang="en-US" sz="3200" b="1" dirty="0">
              <a:solidFill>
                <a:srgbClr val="002060"/>
              </a:solidFill>
            </a:endParaRPr>
          </a:p>
        </p:txBody>
      </p:sp>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514" y="-131046"/>
            <a:ext cx="1380198" cy="1338374"/>
          </a:xfrm>
          <a:prstGeom prst="rect">
            <a:avLst/>
          </a:prstGeom>
        </p:spPr>
      </p:pic>
      <p:sp>
        <p:nvSpPr>
          <p:cNvPr id="11" name="CuadroTexto 10"/>
          <p:cNvSpPr txBox="1"/>
          <p:nvPr/>
        </p:nvSpPr>
        <p:spPr>
          <a:xfrm>
            <a:off x="3563888" y="4221088"/>
            <a:ext cx="2016224" cy="461665"/>
          </a:xfrm>
          <a:prstGeom prst="rect">
            <a:avLst/>
          </a:prstGeom>
          <a:noFill/>
          <a:ln>
            <a:solidFill>
              <a:schemeClr val="accent1">
                <a:shade val="50000"/>
              </a:schemeClr>
            </a:solidFill>
          </a:ln>
          <a:scene3d>
            <a:camera prst="orthographicFront"/>
            <a:lightRig rig="threePt" dir="t"/>
          </a:scene3d>
          <a:sp3d>
            <a:bevelT w="95250"/>
          </a:sp3d>
        </p:spPr>
        <p:txBody>
          <a:bodyPr wrap="square" rtlCol="0">
            <a:spAutoFit/>
          </a:bodyPr>
          <a:lstStyle/>
          <a:p>
            <a:pPr algn="ctr"/>
            <a:r>
              <a:rPr lang="es-EC" sz="2400" b="1" dirty="0" smtClean="0"/>
              <a:t>PRINCIPIOS</a:t>
            </a:r>
            <a:endParaRPr lang="es-EC" sz="2400" b="1" dirty="0"/>
          </a:p>
        </p:txBody>
      </p:sp>
      <p:sp>
        <p:nvSpPr>
          <p:cNvPr id="2" name="CuadroTexto 1"/>
          <p:cNvSpPr txBox="1"/>
          <p:nvPr/>
        </p:nvSpPr>
        <p:spPr>
          <a:xfrm>
            <a:off x="5652120" y="2322524"/>
            <a:ext cx="244827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dirty="0" smtClean="0"/>
              <a:t>Administra y recauda Impuestos.</a:t>
            </a:r>
            <a:endParaRPr lang="es-EC" dirty="0"/>
          </a:p>
        </p:txBody>
      </p:sp>
      <p:sp>
        <p:nvSpPr>
          <p:cNvPr id="3" name="CuadroTexto 2"/>
          <p:cNvSpPr txBox="1"/>
          <p:nvPr/>
        </p:nvSpPr>
        <p:spPr>
          <a:xfrm>
            <a:off x="1289613" y="3761627"/>
            <a:ext cx="1944216" cy="1754326"/>
          </a:xfrm>
          <a:prstGeom prst="rect">
            <a:avLst/>
          </a:prstGeom>
          <a:gradFill>
            <a:gsLst>
              <a:gs pos="0">
                <a:schemeClr val="bg1">
                  <a:lumMod val="95000"/>
                </a:schemeClr>
              </a:gs>
              <a:gs pos="74000">
                <a:schemeClr val="tx2"/>
              </a:gs>
              <a:gs pos="83000">
                <a:schemeClr val="accent1"/>
              </a:gs>
              <a:gs pos="100000">
                <a:schemeClr val="tx2"/>
              </a:gs>
            </a:gsLst>
          </a:gradFill>
        </p:spPr>
        <p:txBody>
          <a:bodyPr wrap="square" rtlCol="0">
            <a:spAutoFit/>
          </a:bodyPr>
          <a:lstStyle/>
          <a:p>
            <a:pPr marL="285750" indent="-285750" algn="just">
              <a:buFont typeface="Arial" panose="020B0604020202020204" pitchFamily="34" charset="0"/>
              <a:buChar char="•"/>
            </a:pPr>
            <a:r>
              <a:rPr lang="es-EC" dirty="0"/>
              <a:t>Generalidad</a:t>
            </a:r>
          </a:p>
          <a:p>
            <a:pPr marL="285750" indent="-285750" algn="just">
              <a:buFont typeface="Arial" panose="020B0604020202020204" pitchFamily="34" charset="0"/>
              <a:buChar char="•"/>
            </a:pPr>
            <a:r>
              <a:rPr lang="es-EC" dirty="0"/>
              <a:t>Progresividad</a:t>
            </a:r>
          </a:p>
          <a:p>
            <a:pPr marL="285750" indent="-285750" algn="just">
              <a:buFont typeface="Arial" panose="020B0604020202020204" pitchFamily="34" charset="0"/>
              <a:buChar char="•"/>
            </a:pPr>
            <a:r>
              <a:rPr lang="es-EC" dirty="0"/>
              <a:t>Eficiencia</a:t>
            </a:r>
          </a:p>
          <a:p>
            <a:pPr marL="285750" indent="-285750" algn="just">
              <a:buFont typeface="Arial" panose="020B0604020202020204" pitchFamily="34" charset="0"/>
              <a:buChar char="•"/>
            </a:pPr>
            <a:r>
              <a:rPr lang="es-EC" dirty="0"/>
              <a:t>Simplicidad Administrativa</a:t>
            </a:r>
          </a:p>
          <a:p>
            <a:pPr algn="just"/>
            <a:endParaRPr lang="es-EC" dirty="0"/>
          </a:p>
        </p:txBody>
      </p:sp>
      <p:sp>
        <p:nvSpPr>
          <p:cNvPr id="7" name="CuadroTexto 6"/>
          <p:cNvSpPr txBox="1"/>
          <p:nvPr/>
        </p:nvSpPr>
        <p:spPr>
          <a:xfrm>
            <a:off x="5780790" y="3805590"/>
            <a:ext cx="2304256" cy="1754326"/>
          </a:xfrm>
          <a:prstGeom prst="rect">
            <a:avLst/>
          </a:prstGeom>
          <a:gradFill>
            <a:gsLst>
              <a:gs pos="0">
                <a:schemeClr val="bg1">
                  <a:lumMod val="95000"/>
                </a:schemeClr>
              </a:gs>
              <a:gs pos="74000">
                <a:schemeClr val="tx2"/>
              </a:gs>
              <a:gs pos="83000">
                <a:schemeClr val="accent1"/>
              </a:gs>
              <a:gs pos="100000">
                <a:schemeClr val="tx2"/>
              </a:gs>
            </a:gsLst>
            <a:lin ang="5400000" scaled="1"/>
          </a:gradFill>
        </p:spPr>
        <p:txBody>
          <a:bodyPr wrap="square" rtlCol="0">
            <a:spAutoFit/>
          </a:bodyPr>
          <a:lstStyle/>
          <a:p>
            <a:pPr marL="285750" indent="-285750" algn="just">
              <a:buFont typeface="Arial" panose="020B0604020202020204" pitchFamily="34" charset="0"/>
              <a:buChar char="•"/>
            </a:pPr>
            <a:r>
              <a:rPr lang="es-EC" dirty="0"/>
              <a:t>Irretroactividad</a:t>
            </a:r>
          </a:p>
          <a:p>
            <a:pPr marL="285750" indent="-285750" algn="just">
              <a:buFont typeface="Arial" panose="020B0604020202020204" pitchFamily="34" charset="0"/>
              <a:buChar char="•"/>
            </a:pPr>
            <a:r>
              <a:rPr lang="es-EC" dirty="0"/>
              <a:t>Equidad</a:t>
            </a:r>
          </a:p>
          <a:p>
            <a:pPr marL="285750" indent="-285750" algn="just">
              <a:buFont typeface="Arial" panose="020B0604020202020204" pitchFamily="34" charset="0"/>
              <a:buChar char="•"/>
            </a:pPr>
            <a:r>
              <a:rPr lang="es-EC" dirty="0"/>
              <a:t>Transparencia</a:t>
            </a:r>
          </a:p>
          <a:p>
            <a:pPr marL="285750" indent="-285750" algn="just">
              <a:buFont typeface="Arial" panose="020B0604020202020204" pitchFamily="34" charset="0"/>
              <a:buChar char="•"/>
            </a:pPr>
            <a:r>
              <a:rPr lang="es-EC" dirty="0"/>
              <a:t>Suficiencia recaudatoria</a:t>
            </a:r>
          </a:p>
          <a:p>
            <a:endParaRPr lang="es-EC" dirty="0"/>
          </a:p>
        </p:txBody>
      </p:sp>
    </p:spTree>
    <p:extLst>
      <p:ext uri="{BB962C8B-B14F-4D97-AF65-F5344CB8AC3E}">
        <p14:creationId xmlns:p14="http://schemas.microsoft.com/office/powerpoint/2010/main" val="12869168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1763688" y="1234428"/>
            <a:ext cx="5616624" cy="523220"/>
          </a:xfrm>
          <a:prstGeom prst="rect">
            <a:avLst/>
          </a:prstGeom>
          <a:noFill/>
        </p:spPr>
        <p:txBody>
          <a:bodyPr wrap="square" rtlCol="0">
            <a:spAutoFit/>
          </a:bodyPr>
          <a:lstStyle/>
          <a:p>
            <a:pPr algn="ctr"/>
            <a:r>
              <a:rPr lang="en-US" sz="2800" b="1" dirty="0" smtClean="0">
                <a:solidFill>
                  <a:srgbClr val="002060"/>
                </a:solidFill>
              </a:rPr>
              <a:t>LOS IMPUESTOS </a:t>
            </a:r>
            <a:endParaRPr lang="en-US" sz="2800" b="1" dirty="0">
              <a:solidFill>
                <a:srgbClr val="002060"/>
              </a:solidFill>
            </a:endParaRPr>
          </a:p>
        </p:txBody>
      </p:sp>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514" y="-131046"/>
            <a:ext cx="1380198" cy="1338374"/>
          </a:xfrm>
          <a:prstGeom prst="rect">
            <a:avLst/>
          </a:prstGeom>
        </p:spPr>
      </p:pic>
      <p:sp>
        <p:nvSpPr>
          <p:cNvPr id="7" name="CuadroTexto 6"/>
          <p:cNvSpPr txBox="1"/>
          <p:nvPr/>
        </p:nvSpPr>
        <p:spPr>
          <a:xfrm>
            <a:off x="1289613" y="2117547"/>
            <a:ext cx="2994355"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Arial" panose="020B0604020202020204" pitchFamily="34" charset="0"/>
              <a:buChar char="•"/>
            </a:pPr>
            <a:r>
              <a:rPr lang="es-EC" dirty="0"/>
              <a:t>Impuesto a la </a:t>
            </a:r>
            <a:r>
              <a:rPr lang="es-EC" dirty="0" smtClean="0"/>
              <a:t>Renta</a:t>
            </a:r>
          </a:p>
          <a:p>
            <a:pPr marL="285750" indent="-285750" algn="just">
              <a:buFont typeface="Arial" panose="020B0604020202020204" pitchFamily="34" charset="0"/>
              <a:buChar char="•"/>
            </a:pPr>
            <a:r>
              <a:rPr lang="es-EC" dirty="0" smtClean="0"/>
              <a:t>Impuesto al Valor Agregado</a:t>
            </a:r>
            <a:endParaRPr lang="es-EC" dirty="0"/>
          </a:p>
          <a:p>
            <a:pPr marL="285750" indent="-285750" algn="just">
              <a:buFont typeface="Arial" panose="020B0604020202020204" pitchFamily="34" charset="0"/>
              <a:buChar char="•"/>
            </a:pPr>
            <a:r>
              <a:rPr lang="es-EC" dirty="0"/>
              <a:t>Impuesto a </a:t>
            </a:r>
            <a:r>
              <a:rPr lang="es-EC" dirty="0" smtClean="0"/>
              <a:t>la propiedad vehicular</a:t>
            </a:r>
          </a:p>
          <a:p>
            <a:pPr marL="285750" indent="-285750" algn="just">
              <a:buFont typeface="Arial" panose="020B0604020202020204" pitchFamily="34" charset="0"/>
              <a:buChar char="•"/>
            </a:pPr>
            <a:r>
              <a:rPr lang="es-EC" dirty="0" smtClean="0"/>
              <a:t>Impuesto a la salida de Divisas</a:t>
            </a:r>
            <a:endParaRPr lang="es-EC" dirty="0"/>
          </a:p>
          <a:p>
            <a:pPr marL="285750" indent="-285750" algn="just">
              <a:buFont typeface="Arial" panose="020B0604020202020204" pitchFamily="34" charset="0"/>
              <a:buChar char="•"/>
            </a:pPr>
            <a:r>
              <a:rPr lang="es-EC" dirty="0" smtClean="0"/>
              <a:t>Impuesto </a:t>
            </a:r>
            <a:r>
              <a:rPr lang="es-EC" dirty="0"/>
              <a:t>a las Tierras </a:t>
            </a:r>
            <a:r>
              <a:rPr lang="es-EC" dirty="0" smtClean="0"/>
              <a:t>Rurales</a:t>
            </a:r>
          </a:p>
          <a:p>
            <a:pPr marL="285750" indent="-285750" algn="just">
              <a:buFont typeface="Arial" panose="020B0604020202020204" pitchFamily="34" charset="0"/>
              <a:buChar char="•"/>
            </a:pPr>
            <a:r>
              <a:rPr lang="es-EC" dirty="0" smtClean="0"/>
              <a:t>Impuesto a las Herencias, Legados y Donaciones. </a:t>
            </a:r>
            <a:endParaRPr lang="es-EC" dirty="0"/>
          </a:p>
          <a:p>
            <a:endParaRPr lang="es-EC" dirty="0"/>
          </a:p>
        </p:txBody>
      </p:sp>
      <p:sp>
        <p:nvSpPr>
          <p:cNvPr id="9" name="CuadroTexto 8"/>
          <p:cNvSpPr txBox="1"/>
          <p:nvPr/>
        </p:nvSpPr>
        <p:spPr>
          <a:xfrm>
            <a:off x="5148064" y="2117547"/>
            <a:ext cx="3024336"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s-EC" dirty="0" smtClean="0"/>
              <a:t>Impuesto a ingresos Extraordinarios.</a:t>
            </a:r>
          </a:p>
          <a:p>
            <a:pPr marL="285750" indent="-285750">
              <a:buFont typeface="Arial" panose="020B0604020202020204" pitchFamily="34" charset="0"/>
              <a:buChar char="•"/>
            </a:pPr>
            <a:r>
              <a:rPr lang="es-EC" dirty="0" smtClean="0"/>
              <a:t>Impuesto a los Activos en el Exterior</a:t>
            </a:r>
          </a:p>
          <a:p>
            <a:pPr marL="285750" indent="-285750">
              <a:buFont typeface="Arial" panose="020B0604020202020204" pitchFamily="34" charset="0"/>
              <a:buChar char="•"/>
            </a:pPr>
            <a:r>
              <a:rPr lang="es-EC" dirty="0" smtClean="0"/>
              <a:t>Impuesto Ambiental a la Contaminación Vehicular</a:t>
            </a:r>
          </a:p>
          <a:p>
            <a:pPr marL="285750" indent="-285750">
              <a:buFont typeface="Arial" panose="020B0604020202020204" pitchFamily="34" charset="0"/>
              <a:buChar char="•"/>
            </a:pPr>
            <a:r>
              <a:rPr lang="es-EC" dirty="0" smtClean="0"/>
              <a:t>Impuesto Redimible a las botellas plásticas no Retornables</a:t>
            </a:r>
          </a:p>
          <a:p>
            <a:pPr marL="285750" indent="-285750">
              <a:buFont typeface="Arial" panose="020B0604020202020204" pitchFamily="34" charset="0"/>
              <a:buChar char="•"/>
            </a:pPr>
            <a:r>
              <a:rPr lang="es-EC" dirty="0" smtClean="0"/>
              <a:t>Impuesto a los Consumos Especiales</a:t>
            </a:r>
          </a:p>
          <a:p>
            <a:pPr marL="285750" indent="-285750">
              <a:buFont typeface="Arial" panose="020B0604020202020204" pitchFamily="34" charset="0"/>
              <a:buChar char="•"/>
            </a:pPr>
            <a:endParaRPr lang="es-EC" dirty="0"/>
          </a:p>
        </p:txBody>
      </p:sp>
    </p:spTree>
    <p:extLst>
      <p:ext uri="{BB962C8B-B14F-4D97-AF65-F5344CB8AC3E}">
        <p14:creationId xmlns:p14="http://schemas.microsoft.com/office/powerpoint/2010/main" val="1212254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2007919" y="525137"/>
            <a:ext cx="5616624" cy="830997"/>
          </a:xfrm>
          <a:prstGeom prst="rect">
            <a:avLst/>
          </a:prstGeom>
          <a:noFill/>
        </p:spPr>
        <p:txBody>
          <a:bodyPr wrap="square" rtlCol="0">
            <a:spAutoFit/>
          </a:bodyPr>
          <a:lstStyle/>
          <a:p>
            <a:pPr algn="ctr"/>
            <a:r>
              <a:rPr lang="en-US" sz="2400" b="1" dirty="0" smtClean="0">
                <a:solidFill>
                  <a:srgbClr val="002060"/>
                </a:solidFill>
              </a:rPr>
              <a:t>CAPÍTULO II</a:t>
            </a:r>
          </a:p>
          <a:p>
            <a:pPr algn="ctr"/>
            <a:r>
              <a:rPr lang="en-US" sz="2400" b="1" dirty="0" smtClean="0">
                <a:solidFill>
                  <a:srgbClr val="002060"/>
                </a:solidFill>
              </a:rPr>
              <a:t>INDICADORES ECONÓMICOS</a:t>
            </a:r>
            <a:endParaRPr lang="en-US" sz="2400" b="1" dirty="0">
              <a:solidFill>
                <a:srgbClr val="002060"/>
              </a:solidFill>
            </a:endParaRPr>
          </a:p>
        </p:txBody>
      </p:sp>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514" y="-131046"/>
            <a:ext cx="1380198" cy="1338374"/>
          </a:xfrm>
          <a:prstGeom prst="rect">
            <a:avLst/>
          </a:prstGeom>
        </p:spPr>
      </p:pic>
      <p:sp>
        <p:nvSpPr>
          <p:cNvPr id="9" name="CuadroTexto 8"/>
          <p:cNvSpPr txBox="1"/>
          <p:nvPr/>
        </p:nvSpPr>
        <p:spPr>
          <a:xfrm>
            <a:off x="646844" y="1695291"/>
            <a:ext cx="3930230" cy="101566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C" sz="2400" b="1" dirty="0" smtClean="0"/>
              <a:t>PRODUCTO INTERNO BRUTO</a:t>
            </a:r>
            <a:endParaRPr lang="es-EC" b="1" dirty="0" smtClean="0"/>
          </a:p>
          <a:p>
            <a:pPr algn="just"/>
            <a:r>
              <a:rPr lang="es-EC" dirty="0" smtClean="0"/>
              <a:t>Mide los valores producidos en la economía del país</a:t>
            </a:r>
            <a:endParaRPr lang="es-EC" dirty="0"/>
          </a:p>
        </p:txBody>
      </p:sp>
      <p:graphicFrame>
        <p:nvGraphicFramePr>
          <p:cNvPr id="10" name="Tabla 9"/>
          <p:cNvGraphicFramePr>
            <a:graphicFrameLocks noGrp="1"/>
          </p:cNvGraphicFramePr>
          <p:nvPr>
            <p:extLst>
              <p:ext uri="{D42A27DB-BD31-4B8C-83A1-F6EECF244321}">
                <p14:modId xmlns:p14="http://schemas.microsoft.com/office/powerpoint/2010/main" val="2528339813"/>
              </p:ext>
            </p:extLst>
          </p:nvPr>
        </p:nvGraphicFramePr>
        <p:xfrm>
          <a:off x="2195736" y="3212973"/>
          <a:ext cx="5112570" cy="1656186"/>
        </p:xfrm>
        <a:graphic>
          <a:graphicData uri="http://schemas.openxmlformats.org/drawingml/2006/table">
            <a:tbl>
              <a:tblPr>
                <a:tableStyleId>{5C22544A-7EE6-4342-B048-85BDC9FD1C3A}</a:tableStyleId>
              </a:tblPr>
              <a:tblGrid>
                <a:gridCol w="945475"/>
                <a:gridCol w="822914"/>
                <a:gridCol w="822914"/>
                <a:gridCol w="805405"/>
                <a:gridCol w="822914"/>
                <a:gridCol w="892948"/>
              </a:tblGrid>
              <a:tr h="828093">
                <a:tc>
                  <a:txBody>
                    <a:bodyPr/>
                    <a:lstStyle/>
                    <a:p>
                      <a:pPr algn="l" fontAlgn="b"/>
                      <a:endParaRPr lang="es-EC"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2000" b="1" u="none" strike="noStrike" dirty="0">
                          <a:effectLst/>
                        </a:rPr>
                        <a:t>2008</a:t>
                      </a:r>
                      <a:endParaRPr lang="es-EC" sz="2000" b="1" i="0" u="none" strike="noStrike" dirty="0">
                        <a:solidFill>
                          <a:srgbClr val="FFFFFF"/>
                        </a:solidFill>
                        <a:effectLst/>
                        <a:latin typeface="Calibri" panose="020F0502020204030204" pitchFamily="34" charset="0"/>
                      </a:endParaRPr>
                    </a:p>
                  </a:txBody>
                  <a:tcPr marL="9525" marR="9525" marT="9525" marB="0" anchor="b"/>
                </a:tc>
                <a:tc>
                  <a:txBody>
                    <a:bodyPr/>
                    <a:lstStyle/>
                    <a:p>
                      <a:pPr algn="ctr" fontAlgn="b"/>
                      <a:r>
                        <a:rPr lang="es-EC" sz="2000" b="1" u="none" strike="noStrike" dirty="0">
                          <a:effectLst/>
                        </a:rPr>
                        <a:t>2009</a:t>
                      </a:r>
                      <a:endParaRPr lang="es-EC" sz="2000" b="1" i="0" u="none" strike="noStrike" dirty="0">
                        <a:solidFill>
                          <a:srgbClr val="FFFFFF"/>
                        </a:solidFill>
                        <a:effectLst/>
                        <a:latin typeface="Calibri" panose="020F0502020204030204" pitchFamily="34" charset="0"/>
                      </a:endParaRPr>
                    </a:p>
                  </a:txBody>
                  <a:tcPr marL="9525" marR="9525" marT="9525" marB="0" anchor="b"/>
                </a:tc>
                <a:tc>
                  <a:txBody>
                    <a:bodyPr/>
                    <a:lstStyle/>
                    <a:p>
                      <a:pPr algn="ctr" fontAlgn="b"/>
                      <a:r>
                        <a:rPr lang="es-EC" sz="2000" b="1" u="none" strike="noStrike" dirty="0">
                          <a:effectLst/>
                        </a:rPr>
                        <a:t>2010</a:t>
                      </a:r>
                      <a:endParaRPr lang="es-EC" sz="2000" b="1" i="0" u="none" strike="noStrike" dirty="0">
                        <a:solidFill>
                          <a:srgbClr val="FFFFFF"/>
                        </a:solidFill>
                        <a:effectLst/>
                        <a:latin typeface="Calibri" panose="020F0502020204030204" pitchFamily="34" charset="0"/>
                      </a:endParaRPr>
                    </a:p>
                  </a:txBody>
                  <a:tcPr marL="9525" marR="9525" marT="9525" marB="0" anchor="b"/>
                </a:tc>
                <a:tc>
                  <a:txBody>
                    <a:bodyPr/>
                    <a:lstStyle/>
                    <a:p>
                      <a:pPr algn="ctr" fontAlgn="b"/>
                      <a:r>
                        <a:rPr lang="es-EC" sz="2000" b="1" u="none" strike="noStrike" dirty="0">
                          <a:effectLst/>
                        </a:rPr>
                        <a:t>2011</a:t>
                      </a:r>
                      <a:endParaRPr lang="es-EC" sz="2000" b="1" i="0" u="none" strike="noStrike" dirty="0">
                        <a:solidFill>
                          <a:srgbClr val="FFFFFF"/>
                        </a:solidFill>
                        <a:effectLst/>
                        <a:latin typeface="Calibri" panose="020F0502020204030204" pitchFamily="34" charset="0"/>
                      </a:endParaRPr>
                    </a:p>
                  </a:txBody>
                  <a:tcPr marL="9525" marR="9525" marT="9525" marB="0" anchor="b"/>
                </a:tc>
                <a:tc>
                  <a:txBody>
                    <a:bodyPr/>
                    <a:lstStyle/>
                    <a:p>
                      <a:pPr algn="ctr" fontAlgn="b"/>
                      <a:r>
                        <a:rPr lang="es-EC" sz="2000" b="1" u="none" strike="noStrike" dirty="0">
                          <a:effectLst/>
                        </a:rPr>
                        <a:t>2012</a:t>
                      </a:r>
                      <a:endParaRPr lang="es-EC" sz="2000" b="1" i="0" u="none" strike="noStrike" dirty="0">
                        <a:solidFill>
                          <a:srgbClr val="FFFFFF"/>
                        </a:solidFill>
                        <a:effectLst/>
                        <a:latin typeface="Calibri" panose="020F0502020204030204" pitchFamily="34" charset="0"/>
                      </a:endParaRPr>
                    </a:p>
                  </a:txBody>
                  <a:tcPr marL="9525" marR="9525" marT="9525" marB="0" anchor="b"/>
                </a:tc>
              </a:tr>
              <a:tr h="828093">
                <a:tc>
                  <a:txBody>
                    <a:bodyPr/>
                    <a:lstStyle/>
                    <a:p>
                      <a:pPr algn="l" fontAlgn="b"/>
                      <a:r>
                        <a:rPr lang="es-EC" sz="2400" b="1" u="none" strike="noStrike" dirty="0">
                          <a:effectLst/>
                        </a:rPr>
                        <a:t>PIB</a:t>
                      </a:r>
                      <a:endParaRPr lang="es-EC" sz="2400" b="1" i="0" u="none" strike="noStrike" dirty="0">
                        <a:solidFill>
                          <a:srgbClr val="FFFFFF"/>
                        </a:solidFill>
                        <a:effectLst/>
                        <a:latin typeface="Calibri" panose="020F0502020204030204" pitchFamily="34" charset="0"/>
                      </a:endParaRPr>
                    </a:p>
                  </a:txBody>
                  <a:tcPr marL="9525" marR="9525" marT="9525" marB="0" anchor="b"/>
                </a:tc>
                <a:tc>
                  <a:txBody>
                    <a:bodyPr/>
                    <a:lstStyle/>
                    <a:p>
                      <a:pPr algn="r" fontAlgn="b"/>
                      <a:r>
                        <a:rPr lang="es-EC" sz="2000" u="none" strike="noStrike" dirty="0">
                          <a:effectLst/>
                        </a:rPr>
                        <a:t>     54.250 </a:t>
                      </a:r>
                      <a:endParaRPr lang="es-EC"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2000" u="none" strike="noStrike" dirty="0">
                          <a:effectLst/>
                        </a:rPr>
                        <a:t>     54.558 </a:t>
                      </a:r>
                      <a:endParaRPr lang="es-EC"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2000" u="none" strike="noStrike" dirty="0">
                          <a:effectLst/>
                        </a:rPr>
                        <a:t>    56.481 </a:t>
                      </a:r>
                      <a:endParaRPr lang="es-EC"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2000" u="none" strike="noStrike" dirty="0">
                          <a:effectLst/>
                        </a:rPr>
                        <a:t>     60.883 </a:t>
                      </a:r>
                      <a:endParaRPr lang="es-EC"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2000" u="none" strike="noStrike" dirty="0">
                          <a:effectLst/>
                        </a:rPr>
                        <a:t>       64.009 </a:t>
                      </a:r>
                      <a:endParaRPr lang="es-EC" sz="20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11" name="CuadroTexto 10"/>
          <p:cNvSpPr txBox="1"/>
          <p:nvPr/>
        </p:nvSpPr>
        <p:spPr>
          <a:xfrm>
            <a:off x="2339752" y="5085184"/>
            <a:ext cx="3930230" cy="61555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C" b="1" dirty="0" smtClean="0"/>
              <a:t>Producto Interno Bruto</a:t>
            </a:r>
          </a:p>
          <a:p>
            <a:pPr algn="just"/>
            <a:r>
              <a:rPr lang="es-EC" sz="1600" dirty="0" smtClean="0"/>
              <a:t>En Millones de dólares</a:t>
            </a:r>
            <a:endParaRPr lang="es-EC" sz="1600" dirty="0"/>
          </a:p>
        </p:txBody>
      </p:sp>
    </p:spTree>
    <p:extLst>
      <p:ext uri="{BB962C8B-B14F-4D97-AF65-F5344CB8AC3E}">
        <p14:creationId xmlns:p14="http://schemas.microsoft.com/office/powerpoint/2010/main" val="3049007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3332</TotalTime>
  <Words>1302</Words>
  <Application>Microsoft Office PowerPoint</Application>
  <PresentationFormat>Presentación en pantalla (4:3)</PresentationFormat>
  <Paragraphs>214</Paragraphs>
  <Slides>38</Slides>
  <Notes>33</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38</vt:i4>
      </vt:variant>
    </vt:vector>
  </HeadingPairs>
  <TitlesOfParts>
    <vt:vector size="43" baseType="lpstr">
      <vt:lpstr>Arial</vt:lpstr>
      <vt:lpstr>Calibri</vt:lpstr>
      <vt:lpstr>Times New Roman</vt:lpstr>
      <vt:lpstr>Tema de Office</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186</cp:revision>
  <dcterms:created xsi:type="dcterms:W3CDTF">2012-04-21T01:11:57Z</dcterms:created>
  <dcterms:modified xsi:type="dcterms:W3CDTF">2015-05-28T02:16:41Z</dcterms:modified>
</cp:coreProperties>
</file>