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307" r:id="rId3"/>
    <p:sldId id="265" r:id="rId4"/>
    <p:sldId id="257" r:id="rId5"/>
    <p:sldId id="269" r:id="rId6"/>
    <p:sldId id="275" r:id="rId7"/>
    <p:sldId id="308" r:id="rId8"/>
    <p:sldId id="309" r:id="rId9"/>
    <p:sldId id="310" r:id="rId10"/>
    <p:sldId id="311" r:id="rId11"/>
    <p:sldId id="324" r:id="rId12"/>
    <p:sldId id="312" r:id="rId13"/>
    <p:sldId id="313" r:id="rId14"/>
    <p:sldId id="314" r:id="rId15"/>
    <p:sldId id="315" r:id="rId16"/>
    <p:sldId id="316" r:id="rId17"/>
    <p:sldId id="325" r:id="rId18"/>
    <p:sldId id="322" r:id="rId19"/>
    <p:sldId id="326" r:id="rId20"/>
    <p:sldId id="317" r:id="rId21"/>
    <p:sldId id="319" r:id="rId22"/>
    <p:sldId id="320" r:id="rId23"/>
    <p:sldId id="321" r:id="rId24"/>
    <p:sldId id="304" r:id="rId25"/>
    <p:sldId id="305" r:id="rId26"/>
    <p:sldId id="264"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C8D46-04DD-42A8-BEAE-8417628F1922}"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s-EC"/>
        </a:p>
      </dgm:t>
    </dgm:pt>
    <dgm:pt modelId="{34AFCB20-5A8D-42BE-8A1F-27FBC3F63AB9}">
      <dgm:prSet phldrT="[Texto]" custT="1"/>
      <dgm:spPr/>
      <dgm:t>
        <a:bodyPr/>
        <a:lstStyle/>
        <a:p>
          <a:pPr algn="ctr"/>
          <a:r>
            <a:rPr lang="es-EC" sz="2000" dirty="0" smtClean="0">
              <a:solidFill>
                <a:schemeClr val="tx1"/>
              </a:solidFill>
            </a:rPr>
            <a:t>Tabuló Resultado de Encuesta </a:t>
          </a:r>
          <a:endParaRPr lang="es-EC" sz="2000" dirty="0">
            <a:solidFill>
              <a:schemeClr val="tx1"/>
            </a:solidFill>
          </a:endParaRPr>
        </a:p>
      </dgm:t>
    </dgm:pt>
    <dgm:pt modelId="{7EE774DD-AB3B-47B9-9D79-7FD6FC814941}" type="parTrans" cxnId="{BD56C78F-62F0-4832-9494-522F34E94A64}">
      <dgm:prSet/>
      <dgm:spPr/>
      <dgm:t>
        <a:bodyPr/>
        <a:lstStyle/>
        <a:p>
          <a:endParaRPr lang="es-EC"/>
        </a:p>
      </dgm:t>
    </dgm:pt>
    <dgm:pt modelId="{445BDF4F-8FCB-48A5-BCF9-7669EDEDA249}" type="sibTrans" cxnId="{BD56C78F-62F0-4832-9494-522F34E94A64}">
      <dgm:prSet/>
      <dgm:spPr/>
      <dgm:t>
        <a:bodyPr/>
        <a:lstStyle/>
        <a:p>
          <a:endParaRPr lang="es-EC" baseline="0">
            <a:solidFill>
              <a:schemeClr val="accent1">
                <a:lumMod val="75000"/>
              </a:schemeClr>
            </a:solidFill>
          </a:endParaRPr>
        </a:p>
      </dgm:t>
    </dgm:pt>
    <dgm:pt modelId="{4D52BA1D-6652-40D1-8F2A-F53804D19FA4}">
      <dgm:prSet phldrT="[Texto]" custT="1"/>
      <dgm:spPr/>
      <dgm:t>
        <a:bodyPr/>
        <a:lstStyle/>
        <a:p>
          <a:pPr algn="ctr"/>
          <a:r>
            <a:rPr lang="es-ES" sz="2000" dirty="0" smtClean="0">
              <a:solidFill>
                <a:schemeClr val="tx1"/>
              </a:solidFill>
            </a:rPr>
            <a:t>Análisis de las brechas entre las expectativas y la percepción del servicio de los pacientes.</a:t>
          </a:r>
          <a:endParaRPr lang="es-EC" sz="2000" dirty="0">
            <a:solidFill>
              <a:schemeClr val="tx1"/>
            </a:solidFill>
          </a:endParaRPr>
        </a:p>
      </dgm:t>
    </dgm:pt>
    <dgm:pt modelId="{B8A806EA-B09E-40A5-9596-25694710FFC2}" type="parTrans" cxnId="{6DBE5FDB-E1E2-4E27-BC98-68DB3A0BD491}">
      <dgm:prSet/>
      <dgm:spPr/>
      <dgm:t>
        <a:bodyPr/>
        <a:lstStyle/>
        <a:p>
          <a:endParaRPr lang="es-EC"/>
        </a:p>
      </dgm:t>
    </dgm:pt>
    <dgm:pt modelId="{5262484D-8453-4F36-8095-91188807B92C}" type="sibTrans" cxnId="{6DBE5FDB-E1E2-4E27-BC98-68DB3A0BD491}">
      <dgm:prSet/>
      <dgm:spPr/>
      <dgm:t>
        <a:bodyPr/>
        <a:lstStyle/>
        <a:p>
          <a:endParaRPr lang="es-EC"/>
        </a:p>
      </dgm:t>
    </dgm:pt>
    <dgm:pt modelId="{F569641C-39D8-435F-9523-60DEB80FEF1F}" type="pres">
      <dgm:prSet presAssocID="{A88C8D46-04DD-42A8-BEAE-8417628F1922}" presName="outerComposite" presStyleCnt="0">
        <dgm:presLayoutVars>
          <dgm:chMax val="5"/>
          <dgm:dir/>
          <dgm:resizeHandles val="exact"/>
        </dgm:presLayoutVars>
      </dgm:prSet>
      <dgm:spPr/>
      <dgm:t>
        <a:bodyPr/>
        <a:lstStyle/>
        <a:p>
          <a:endParaRPr lang="es-EC"/>
        </a:p>
      </dgm:t>
    </dgm:pt>
    <dgm:pt modelId="{26F0238E-4ABE-43CA-96F3-128023D4CB2B}" type="pres">
      <dgm:prSet presAssocID="{A88C8D46-04DD-42A8-BEAE-8417628F1922}" presName="dummyMaxCanvas" presStyleCnt="0">
        <dgm:presLayoutVars/>
      </dgm:prSet>
      <dgm:spPr/>
    </dgm:pt>
    <dgm:pt modelId="{7FF9858C-8265-4F6C-BCA2-DB2A1B32E1EF}" type="pres">
      <dgm:prSet presAssocID="{A88C8D46-04DD-42A8-BEAE-8417628F1922}" presName="TwoNodes_1" presStyleLbl="node1" presStyleIdx="0" presStyleCnt="2" custScaleY="60011">
        <dgm:presLayoutVars>
          <dgm:bulletEnabled val="1"/>
        </dgm:presLayoutVars>
      </dgm:prSet>
      <dgm:spPr/>
      <dgm:t>
        <a:bodyPr/>
        <a:lstStyle/>
        <a:p>
          <a:endParaRPr lang="es-EC"/>
        </a:p>
      </dgm:t>
    </dgm:pt>
    <dgm:pt modelId="{6AF67442-1E95-46CE-9250-991BA1D23DDC}" type="pres">
      <dgm:prSet presAssocID="{A88C8D46-04DD-42A8-BEAE-8417628F1922}" presName="TwoNodes_2" presStyleLbl="node1" presStyleIdx="1" presStyleCnt="2" custScaleX="117647">
        <dgm:presLayoutVars>
          <dgm:bulletEnabled val="1"/>
        </dgm:presLayoutVars>
      </dgm:prSet>
      <dgm:spPr/>
      <dgm:t>
        <a:bodyPr/>
        <a:lstStyle/>
        <a:p>
          <a:endParaRPr lang="es-EC"/>
        </a:p>
      </dgm:t>
    </dgm:pt>
    <dgm:pt modelId="{C10484C5-0DAB-4828-B31F-0850D70BDEE5}" type="pres">
      <dgm:prSet presAssocID="{A88C8D46-04DD-42A8-BEAE-8417628F1922}" presName="TwoConn_1-2" presStyleLbl="fgAccFollowNode1" presStyleIdx="0" presStyleCnt="1" custLinFactNeighborX="-8817" custLinFactNeighborY="-12336">
        <dgm:presLayoutVars>
          <dgm:bulletEnabled val="1"/>
        </dgm:presLayoutVars>
      </dgm:prSet>
      <dgm:spPr/>
      <dgm:t>
        <a:bodyPr/>
        <a:lstStyle/>
        <a:p>
          <a:endParaRPr lang="es-EC"/>
        </a:p>
      </dgm:t>
    </dgm:pt>
    <dgm:pt modelId="{208D7C93-A49A-4484-80D7-BBD79D123609}" type="pres">
      <dgm:prSet presAssocID="{A88C8D46-04DD-42A8-BEAE-8417628F1922}" presName="TwoNodes_1_text" presStyleLbl="node1" presStyleIdx="1" presStyleCnt="2">
        <dgm:presLayoutVars>
          <dgm:bulletEnabled val="1"/>
        </dgm:presLayoutVars>
      </dgm:prSet>
      <dgm:spPr/>
      <dgm:t>
        <a:bodyPr/>
        <a:lstStyle/>
        <a:p>
          <a:endParaRPr lang="es-EC"/>
        </a:p>
      </dgm:t>
    </dgm:pt>
    <dgm:pt modelId="{AD8DB31F-F279-46A2-936D-F98AB40029B4}" type="pres">
      <dgm:prSet presAssocID="{A88C8D46-04DD-42A8-BEAE-8417628F1922}" presName="TwoNodes_2_text" presStyleLbl="node1" presStyleIdx="1" presStyleCnt="2">
        <dgm:presLayoutVars>
          <dgm:bulletEnabled val="1"/>
        </dgm:presLayoutVars>
      </dgm:prSet>
      <dgm:spPr/>
      <dgm:t>
        <a:bodyPr/>
        <a:lstStyle/>
        <a:p>
          <a:endParaRPr lang="es-EC"/>
        </a:p>
      </dgm:t>
    </dgm:pt>
  </dgm:ptLst>
  <dgm:cxnLst>
    <dgm:cxn modelId="{D7B95A52-4F35-4354-B1EB-76EF6B72E8E5}" type="presOf" srcId="{A88C8D46-04DD-42A8-BEAE-8417628F1922}" destId="{F569641C-39D8-435F-9523-60DEB80FEF1F}" srcOrd="0" destOrd="0" presId="urn:microsoft.com/office/officeart/2005/8/layout/vProcess5"/>
    <dgm:cxn modelId="{BD56C78F-62F0-4832-9494-522F34E94A64}" srcId="{A88C8D46-04DD-42A8-BEAE-8417628F1922}" destId="{34AFCB20-5A8D-42BE-8A1F-27FBC3F63AB9}" srcOrd="0" destOrd="0" parTransId="{7EE774DD-AB3B-47B9-9D79-7FD6FC814941}" sibTransId="{445BDF4F-8FCB-48A5-BCF9-7669EDEDA249}"/>
    <dgm:cxn modelId="{6DBE5FDB-E1E2-4E27-BC98-68DB3A0BD491}" srcId="{A88C8D46-04DD-42A8-BEAE-8417628F1922}" destId="{4D52BA1D-6652-40D1-8F2A-F53804D19FA4}" srcOrd="1" destOrd="0" parTransId="{B8A806EA-B09E-40A5-9596-25694710FFC2}" sibTransId="{5262484D-8453-4F36-8095-91188807B92C}"/>
    <dgm:cxn modelId="{BD7DBB68-4B43-4F37-89F1-884657E0520A}" type="presOf" srcId="{34AFCB20-5A8D-42BE-8A1F-27FBC3F63AB9}" destId="{7FF9858C-8265-4F6C-BCA2-DB2A1B32E1EF}" srcOrd="0" destOrd="0" presId="urn:microsoft.com/office/officeart/2005/8/layout/vProcess5"/>
    <dgm:cxn modelId="{E05BF03C-0899-41FC-B6CB-62034CE88B11}" type="presOf" srcId="{445BDF4F-8FCB-48A5-BCF9-7669EDEDA249}" destId="{C10484C5-0DAB-4828-B31F-0850D70BDEE5}" srcOrd="0" destOrd="0" presId="urn:microsoft.com/office/officeart/2005/8/layout/vProcess5"/>
    <dgm:cxn modelId="{CBD5F355-99DC-4120-A648-0DF1936D8FDA}" type="presOf" srcId="{4D52BA1D-6652-40D1-8F2A-F53804D19FA4}" destId="{6AF67442-1E95-46CE-9250-991BA1D23DDC}" srcOrd="0" destOrd="0" presId="urn:microsoft.com/office/officeart/2005/8/layout/vProcess5"/>
    <dgm:cxn modelId="{4A35C7F1-9B1B-467E-8852-84875FD6531A}" type="presOf" srcId="{4D52BA1D-6652-40D1-8F2A-F53804D19FA4}" destId="{AD8DB31F-F279-46A2-936D-F98AB40029B4}" srcOrd="1" destOrd="0" presId="urn:microsoft.com/office/officeart/2005/8/layout/vProcess5"/>
    <dgm:cxn modelId="{9F2BA71D-1D91-4F5F-A76A-53866D277085}" type="presOf" srcId="{34AFCB20-5A8D-42BE-8A1F-27FBC3F63AB9}" destId="{208D7C93-A49A-4484-80D7-BBD79D123609}" srcOrd="1" destOrd="0" presId="urn:microsoft.com/office/officeart/2005/8/layout/vProcess5"/>
    <dgm:cxn modelId="{65157656-2DCC-4370-9FC9-BC6A9803CEF4}" type="presParOf" srcId="{F569641C-39D8-435F-9523-60DEB80FEF1F}" destId="{26F0238E-4ABE-43CA-96F3-128023D4CB2B}" srcOrd="0" destOrd="0" presId="urn:microsoft.com/office/officeart/2005/8/layout/vProcess5"/>
    <dgm:cxn modelId="{EAC39CFE-BAC7-4C8F-8EEF-F3378EAE7EF5}" type="presParOf" srcId="{F569641C-39D8-435F-9523-60DEB80FEF1F}" destId="{7FF9858C-8265-4F6C-BCA2-DB2A1B32E1EF}" srcOrd="1" destOrd="0" presId="urn:microsoft.com/office/officeart/2005/8/layout/vProcess5"/>
    <dgm:cxn modelId="{BC4CFDD6-ED38-45F2-9045-69F766DA600E}" type="presParOf" srcId="{F569641C-39D8-435F-9523-60DEB80FEF1F}" destId="{6AF67442-1E95-46CE-9250-991BA1D23DDC}" srcOrd="2" destOrd="0" presId="urn:microsoft.com/office/officeart/2005/8/layout/vProcess5"/>
    <dgm:cxn modelId="{354C5CD1-E27F-47FE-966D-008BCA198AB5}" type="presParOf" srcId="{F569641C-39D8-435F-9523-60DEB80FEF1F}" destId="{C10484C5-0DAB-4828-B31F-0850D70BDEE5}" srcOrd="3" destOrd="0" presId="urn:microsoft.com/office/officeart/2005/8/layout/vProcess5"/>
    <dgm:cxn modelId="{D859A701-BDD0-4183-987B-351C6C0CDCF3}" type="presParOf" srcId="{F569641C-39D8-435F-9523-60DEB80FEF1F}" destId="{208D7C93-A49A-4484-80D7-BBD79D123609}" srcOrd="4" destOrd="0" presId="urn:microsoft.com/office/officeart/2005/8/layout/vProcess5"/>
    <dgm:cxn modelId="{03FB30B7-815A-412A-8669-F1E8BBFC1115}" type="presParOf" srcId="{F569641C-39D8-435F-9523-60DEB80FEF1F}" destId="{AD8DB31F-F279-46A2-936D-F98AB40029B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3950A-77DE-4CE2-9613-7469C5848B4F}"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s-EC"/>
        </a:p>
      </dgm:t>
    </dgm:pt>
    <dgm:pt modelId="{01122BA9-2524-4C6B-8603-063236115ED0}">
      <dgm:prSet phldrT="[Texto]"/>
      <dgm:spPr/>
      <dgm:t>
        <a:bodyPr/>
        <a:lstStyle/>
        <a:p>
          <a:r>
            <a:rPr lang="es-ES" smtClean="0"/>
            <a:t>Elaborar la propuesta de mejora de la calidad de las prestaciones y  servicios del CAA Central del IESS con la finalidad de mejorar la calidad del servicio y su gestión.</a:t>
          </a:r>
          <a:endParaRPr lang="es-EC" dirty="0"/>
        </a:p>
      </dgm:t>
    </dgm:pt>
    <dgm:pt modelId="{30BFC107-9476-42C5-8561-E69D576A523F}" type="parTrans" cxnId="{2D193E54-7BD0-4719-AF17-3ABCF3A1FF09}">
      <dgm:prSet/>
      <dgm:spPr/>
      <dgm:t>
        <a:bodyPr/>
        <a:lstStyle/>
        <a:p>
          <a:endParaRPr lang="es-EC">
            <a:solidFill>
              <a:schemeClr val="tx1"/>
            </a:solidFill>
          </a:endParaRPr>
        </a:p>
      </dgm:t>
    </dgm:pt>
    <dgm:pt modelId="{CEF438A4-6DBF-49FA-8DAF-3A2588752BBC}" type="sibTrans" cxnId="{2D193E54-7BD0-4719-AF17-3ABCF3A1FF09}">
      <dgm:prSet/>
      <dgm:spPr/>
      <dgm:t>
        <a:bodyPr/>
        <a:lstStyle/>
        <a:p>
          <a:endParaRPr lang="es-EC">
            <a:solidFill>
              <a:schemeClr val="tx1"/>
            </a:solidFill>
          </a:endParaRPr>
        </a:p>
      </dgm:t>
    </dgm:pt>
    <dgm:pt modelId="{E8525A03-F47F-4C87-A9C0-6F374630F7CB}">
      <dgm:prSet phldrT="[Texto]"/>
      <dgm:spPr/>
      <dgm:t>
        <a:bodyPr/>
        <a:lstStyle/>
        <a:p>
          <a:r>
            <a:rPr lang="es-ES" smtClean="0"/>
            <a:t>Determinar y analizar las causas de los problemas identificados en el proyecto I</a:t>
          </a:r>
          <a:endParaRPr lang="es-EC" dirty="0"/>
        </a:p>
      </dgm:t>
    </dgm:pt>
    <dgm:pt modelId="{AD341BCF-3358-4932-998F-1F5BB502ABD9}" type="parTrans" cxnId="{57028146-6C9D-4E3B-9B11-85707DC86ED6}">
      <dgm:prSet/>
      <dgm:spPr/>
      <dgm:t>
        <a:bodyPr/>
        <a:lstStyle/>
        <a:p>
          <a:endParaRPr lang="es-EC">
            <a:solidFill>
              <a:schemeClr val="tx1"/>
            </a:solidFill>
          </a:endParaRPr>
        </a:p>
      </dgm:t>
    </dgm:pt>
    <dgm:pt modelId="{3844CDF0-8B46-4542-A6E1-46A06BB2596C}" type="sibTrans" cxnId="{57028146-6C9D-4E3B-9B11-85707DC86ED6}">
      <dgm:prSet/>
      <dgm:spPr/>
      <dgm:t>
        <a:bodyPr/>
        <a:lstStyle/>
        <a:p>
          <a:endParaRPr lang="es-EC">
            <a:solidFill>
              <a:schemeClr val="tx1"/>
            </a:solidFill>
          </a:endParaRPr>
        </a:p>
      </dgm:t>
    </dgm:pt>
    <dgm:pt modelId="{A25D43B6-94C1-482F-B3F6-D42622B8F339}">
      <dgm:prSet/>
      <dgm:spPr/>
      <dgm:t>
        <a:bodyPr/>
        <a:lstStyle/>
        <a:p>
          <a:r>
            <a:rPr lang="es-ES" smtClean="0"/>
            <a:t>Desarrollar propuestas de mejora que se enfoquen en </a:t>
          </a:r>
          <a:r>
            <a:rPr lang="es-EC" smtClean="0"/>
            <a:t>las características, cualidades y componentes que espera y percibe el usuario en una atención médica de calidad.</a:t>
          </a:r>
          <a:endParaRPr lang="es-EC" dirty="0"/>
        </a:p>
      </dgm:t>
    </dgm:pt>
    <dgm:pt modelId="{0BBB2426-CA91-4230-BFE4-BAF3B52EC5F0}" type="parTrans" cxnId="{EA34C493-74D3-4B6F-9FA5-D79C453D50B3}">
      <dgm:prSet/>
      <dgm:spPr/>
      <dgm:t>
        <a:bodyPr/>
        <a:lstStyle/>
        <a:p>
          <a:endParaRPr lang="es-EC">
            <a:solidFill>
              <a:schemeClr val="tx1"/>
            </a:solidFill>
          </a:endParaRPr>
        </a:p>
      </dgm:t>
    </dgm:pt>
    <dgm:pt modelId="{5B114ABC-08ED-4438-97CE-9562E08D23FF}" type="sibTrans" cxnId="{EA34C493-74D3-4B6F-9FA5-D79C453D50B3}">
      <dgm:prSet/>
      <dgm:spPr/>
      <dgm:t>
        <a:bodyPr/>
        <a:lstStyle/>
        <a:p>
          <a:endParaRPr lang="es-EC">
            <a:solidFill>
              <a:schemeClr val="tx1"/>
            </a:solidFill>
          </a:endParaRPr>
        </a:p>
      </dgm:t>
    </dgm:pt>
    <dgm:pt modelId="{E6F22E9A-800E-4448-8C25-C1B1235B3C4E}">
      <dgm:prSet/>
      <dgm:spPr/>
      <dgm:t>
        <a:bodyPr/>
        <a:lstStyle/>
        <a:p>
          <a:r>
            <a:rPr lang="es-EC" smtClean="0"/>
            <a:t>Establecer modelos de ejecución del plan de mejora, formas de evaluación y cumplimiento de las alternativas de mejora.</a:t>
          </a:r>
          <a:endParaRPr lang="es-EC"/>
        </a:p>
      </dgm:t>
    </dgm:pt>
    <dgm:pt modelId="{1720FFCA-5769-4415-AB96-2A4A2089C7F2}" type="parTrans" cxnId="{A2F2A1FC-0841-4F83-91DA-7EBD44DE4342}">
      <dgm:prSet/>
      <dgm:spPr/>
      <dgm:t>
        <a:bodyPr/>
        <a:lstStyle/>
        <a:p>
          <a:endParaRPr lang="es-EC">
            <a:solidFill>
              <a:schemeClr val="tx1"/>
            </a:solidFill>
          </a:endParaRPr>
        </a:p>
      </dgm:t>
    </dgm:pt>
    <dgm:pt modelId="{6B1CF1E3-86D4-4E6A-80B2-F8975F2B473C}" type="sibTrans" cxnId="{A2F2A1FC-0841-4F83-91DA-7EBD44DE4342}">
      <dgm:prSet/>
      <dgm:spPr/>
      <dgm:t>
        <a:bodyPr/>
        <a:lstStyle/>
        <a:p>
          <a:endParaRPr lang="es-EC">
            <a:solidFill>
              <a:schemeClr val="tx1"/>
            </a:solidFill>
          </a:endParaRPr>
        </a:p>
      </dgm:t>
    </dgm:pt>
    <dgm:pt modelId="{96F5C218-6503-4B78-868E-3432A95562BA}" type="pres">
      <dgm:prSet presAssocID="{A2C3950A-77DE-4CE2-9613-7469C5848B4F}" presName="cycle" presStyleCnt="0">
        <dgm:presLayoutVars>
          <dgm:chMax val="1"/>
          <dgm:dir/>
          <dgm:animLvl val="ctr"/>
          <dgm:resizeHandles val="exact"/>
        </dgm:presLayoutVars>
      </dgm:prSet>
      <dgm:spPr/>
      <dgm:t>
        <a:bodyPr/>
        <a:lstStyle/>
        <a:p>
          <a:endParaRPr lang="es-EC"/>
        </a:p>
      </dgm:t>
    </dgm:pt>
    <dgm:pt modelId="{4B434E4F-4B6B-44F4-A0A2-27CF00C585C4}" type="pres">
      <dgm:prSet presAssocID="{01122BA9-2524-4C6B-8603-063236115ED0}" presName="centerShape" presStyleLbl="node0" presStyleIdx="0" presStyleCnt="1"/>
      <dgm:spPr/>
      <dgm:t>
        <a:bodyPr/>
        <a:lstStyle/>
        <a:p>
          <a:endParaRPr lang="es-EC"/>
        </a:p>
      </dgm:t>
    </dgm:pt>
    <dgm:pt modelId="{B2D112CD-8E6B-4D6F-8717-38449AFB9363}" type="pres">
      <dgm:prSet presAssocID="{AD341BCF-3358-4932-998F-1F5BB502ABD9}" presName="parTrans" presStyleLbl="bgSibTrans2D1" presStyleIdx="0" presStyleCnt="3"/>
      <dgm:spPr/>
      <dgm:t>
        <a:bodyPr/>
        <a:lstStyle/>
        <a:p>
          <a:endParaRPr lang="es-EC"/>
        </a:p>
      </dgm:t>
    </dgm:pt>
    <dgm:pt modelId="{3525D070-A738-4341-A910-42221601F266}" type="pres">
      <dgm:prSet presAssocID="{E8525A03-F47F-4C87-A9C0-6F374630F7CB}" presName="node" presStyleLbl="node1" presStyleIdx="0" presStyleCnt="3">
        <dgm:presLayoutVars>
          <dgm:bulletEnabled val="1"/>
        </dgm:presLayoutVars>
      </dgm:prSet>
      <dgm:spPr/>
      <dgm:t>
        <a:bodyPr/>
        <a:lstStyle/>
        <a:p>
          <a:endParaRPr lang="es-EC"/>
        </a:p>
      </dgm:t>
    </dgm:pt>
    <dgm:pt modelId="{03CF0308-B961-48ED-A02E-B525E7CA4608}" type="pres">
      <dgm:prSet presAssocID="{0BBB2426-CA91-4230-BFE4-BAF3B52EC5F0}" presName="parTrans" presStyleLbl="bgSibTrans2D1" presStyleIdx="1" presStyleCnt="3"/>
      <dgm:spPr/>
      <dgm:t>
        <a:bodyPr/>
        <a:lstStyle/>
        <a:p>
          <a:endParaRPr lang="es-EC"/>
        </a:p>
      </dgm:t>
    </dgm:pt>
    <dgm:pt modelId="{ECCA87DB-4AD4-41C8-BCB6-EED4CF90F8D3}" type="pres">
      <dgm:prSet presAssocID="{A25D43B6-94C1-482F-B3F6-D42622B8F339}" presName="node" presStyleLbl="node1" presStyleIdx="1" presStyleCnt="3">
        <dgm:presLayoutVars>
          <dgm:bulletEnabled val="1"/>
        </dgm:presLayoutVars>
      </dgm:prSet>
      <dgm:spPr/>
      <dgm:t>
        <a:bodyPr/>
        <a:lstStyle/>
        <a:p>
          <a:endParaRPr lang="es-EC"/>
        </a:p>
      </dgm:t>
    </dgm:pt>
    <dgm:pt modelId="{3BE65567-308F-4C29-8998-01666672C4EB}" type="pres">
      <dgm:prSet presAssocID="{1720FFCA-5769-4415-AB96-2A4A2089C7F2}" presName="parTrans" presStyleLbl="bgSibTrans2D1" presStyleIdx="2" presStyleCnt="3"/>
      <dgm:spPr/>
      <dgm:t>
        <a:bodyPr/>
        <a:lstStyle/>
        <a:p>
          <a:endParaRPr lang="es-EC"/>
        </a:p>
      </dgm:t>
    </dgm:pt>
    <dgm:pt modelId="{6A83C0D9-A60D-4A9D-B351-291F9B2D59C0}" type="pres">
      <dgm:prSet presAssocID="{E6F22E9A-800E-4448-8C25-C1B1235B3C4E}" presName="node" presStyleLbl="node1" presStyleIdx="2" presStyleCnt="3">
        <dgm:presLayoutVars>
          <dgm:bulletEnabled val="1"/>
        </dgm:presLayoutVars>
      </dgm:prSet>
      <dgm:spPr/>
      <dgm:t>
        <a:bodyPr/>
        <a:lstStyle/>
        <a:p>
          <a:endParaRPr lang="es-EC"/>
        </a:p>
      </dgm:t>
    </dgm:pt>
  </dgm:ptLst>
  <dgm:cxnLst>
    <dgm:cxn modelId="{2D193E54-7BD0-4719-AF17-3ABCF3A1FF09}" srcId="{A2C3950A-77DE-4CE2-9613-7469C5848B4F}" destId="{01122BA9-2524-4C6B-8603-063236115ED0}" srcOrd="0" destOrd="0" parTransId="{30BFC107-9476-42C5-8561-E69D576A523F}" sibTransId="{CEF438A4-6DBF-49FA-8DAF-3A2588752BBC}"/>
    <dgm:cxn modelId="{0305F01C-F994-497E-BEB6-F3C719575A6A}" type="presOf" srcId="{A25D43B6-94C1-482F-B3F6-D42622B8F339}" destId="{ECCA87DB-4AD4-41C8-BCB6-EED4CF90F8D3}" srcOrd="0" destOrd="0" presId="urn:microsoft.com/office/officeart/2005/8/layout/radial4"/>
    <dgm:cxn modelId="{E8774677-569F-4FAC-B2C6-ED66979A7FC4}" type="presOf" srcId="{A2C3950A-77DE-4CE2-9613-7469C5848B4F}" destId="{96F5C218-6503-4B78-868E-3432A95562BA}" srcOrd="0" destOrd="0" presId="urn:microsoft.com/office/officeart/2005/8/layout/radial4"/>
    <dgm:cxn modelId="{738F9166-79B4-49B4-83A2-13D6A42BE088}" type="presOf" srcId="{1720FFCA-5769-4415-AB96-2A4A2089C7F2}" destId="{3BE65567-308F-4C29-8998-01666672C4EB}" srcOrd="0" destOrd="0" presId="urn:microsoft.com/office/officeart/2005/8/layout/radial4"/>
    <dgm:cxn modelId="{EA34C493-74D3-4B6F-9FA5-D79C453D50B3}" srcId="{01122BA9-2524-4C6B-8603-063236115ED0}" destId="{A25D43B6-94C1-482F-B3F6-D42622B8F339}" srcOrd="1" destOrd="0" parTransId="{0BBB2426-CA91-4230-BFE4-BAF3B52EC5F0}" sibTransId="{5B114ABC-08ED-4438-97CE-9562E08D23FF}"/>
    <dgm:cxn modelId="{57028146-6C9D-4E3B-9B11-85707DC86ED6}" srcId="{01122BA9-2524-4C6B-8603-063236115ED0}" destId="{E8525A03-F47F-4C87-A9C0-6F374630F7CB}" srcOrd="0" destOrd="0" parTransId="{AD341BCF-3358-4932-998F-1F5BB502ABD9}" sibTransId="{3844CDF0-8B46-4542-A6E1-46A06BB2596C}"/>
    <dgm:cxn modelId="{52D2D1B1-ACBF-4E15-8860-89C9D040788A}" type="presOf" srcId="{AD341BCF-3358-4932-998F-1F5BB502ABD9}" destId="{B2D112CD-8E6B-4D6F-8717-38449AFB9363}" srcOrd="0" destOrd="0" presId="urn:microsoft.com/office/officeart/2005/8/layout/radial4"/>
    <dgm:cxn modelId="{A2F2A1FC-0841-4F83-91DA-7EBD44DE4342}" srcId="{01122BA9-2524-4C6B-8603-063236115ED0}" destId="{E6F22E9A-800E-4448-8C25-C1B1235B3C4E}" srcOrd="2" destOrd="0" parTransId="{1720FFCA-5769-4415-AB96-2A4A2089C7F2}" sibTransId="{6B1CF1E3-86D4-4E6A-80B2-F8975F2B473C}"/>
    <dgm:cxn modelId="{50753284-D005-49CC-8C47-1E1A1C9DC5AA}" type="presOf" srcId="{01122BA9-2524-4C6B-8603-063236115ED0}" destId="{4B434E4F-4B6B-44F4-A0A2-27CF00C585C4}" srcOrd="0" destOrd="0" presId="urn:microsoft.com/office/officeart/2005/8/layout/radial4"/>
    <dgm:cxn modelId="{76F51C61-7773-482E-9C01-FE8940D28A38}" type="presOf" srcId="{E6F22E9A-800E-4448-8C25-C1B1235B3C4E}" destId="{6A83C0D9-A60D-4A9D-B351-291F9B2D59C0}" srcOrd="0" destOrd="0" presId="urn:microsoft.com/office/officeart/2005/8/layout/radial4"/>
    <dgm:cxn modelId="{2DC1301A-C549-467F-96EB-E0B78DE80E20}" type="presOf" srcId="{E8525A03-F47F-4C87-A9C0-6F374630F7CB}" destId="{3525D070-A738-4341-A910-42221601F266}" srcOrd="0" destOrd="0" presId="urn:microsoft.com/office/officeart/2005/8/layout/radial4"/>
    <dgm:cxn modelId="{519948DE-25BA-48C8-8396-855AA99720A2}" type="presOf" srcId="{0BBB2426-CA91-4230-BFE4-BAF3B52EC5F0}" destId="{03CF0308-B961-48ED-A02E-B525E7CA4608}" srcOrd="0" destOrd="0" presId="urn:microsoft.com/office/officeart/2005/8/layout/radial4"/>
    <dgm:cxn modelId="{97510449-5D7B-42E0-908D-9209B4AD6040}" type="presParOf" srcId="{96F5C218-6503-4B78-868E-3432A95562BA}" destId="{4B434E4F-4B6B-44F4-A0A2-27CF00C585C4}" srcOrd="0" destOrd="0" presId="urn:microsoft.com/office/officeart/2005/8/layout/radial4"/>
    <dgm:cxn modelId="{F2B39CA6-1192-4955-A073-67A7F480B0AF}" type="presParOf" srcId="{96F5C218-6503-4B78-868E-3432A95562BA}" destId="{B2D112CD-8E6B-4D6F-8717-38449AFB9363}" srcOrd="1" destOrd="0" presId="urn:microsoft.com/office/officeart/2005/8/layout/radial4"/>
    <dgm:cxn modelId="{A074180B-F075-4C75-B5C6-52CD0448C3D9}" type="presParOf" srcId="{96F5C218-6503-4B78-868E-3432A95562BA}" destId="{3525D070-A738-4341-A910-42221601F266}" srcOrd="2" destOrd="0" presId="urn:microsoft.com/office/officeart/2005/8/layout/radial4"/>
    <dgm:cxn modelId="{B4DA8690-CAF0-43D5-93A0-F18155648124}" type="presParOf" srcId="{96F5C218-6503-4B78-868E-3432A95562BA}" destId="{03CF0308-B961-48ED-A02E-B525E7CA4608}" srcOrd="3" destOrd="0" presId="urn:microsoft.com/office/officeart/2005/8/layout/radial4"/>
    <dgm:cxn modelId="{42EBF198-4855-467A-981E-F20C406BA2C9}" type="presParOf" srcId="{96F5C218-6503-4B78-868E-3432A95562BA}" destId="{ECCA87DB-4AD4-41C8-BCB6-EED4CF90F8D3}" srcOrd="4" destOrd="0" presId="urn:microsoft.com/office/officeart/2005/8/layout/radial4"/>
    <dgm:cxn modelId="{4D43029F-F96A-41D7-BFE6-3E9C3FBC4871}" type="presParOf" srcId="{96F5C218-6503-4B78-868E-3432A95562BA}" destId="{3BE65567-308F-4C29-8998-01666672C4EB}" srcOrd="5" destOrd="0" presId="urn:microsoft.com/office/officeart/2005/8/layout/radial4"/>
    <dgm:cxn modelId="{B18E0765-EF86-4259-BF55-1AD963FE5F66}" type="presParOf" srcId="{96F5C218-6503-4B78-868E-3432A95562BA}" destId="{6A83C0D9-A60D-4A9D-B351-291F9B2D59C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95D6C-6C5C-45E1-A430-F226FF400E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93A793EC-4EFB-4058-A7B1-E852649329D1}">
      <dgm:prSet phldrT="[Texto]"/>
      <dgm:spPr/>
      <dgm:t>
        <a:bodyPr/>
        <a:lstStyle/>
        <a:p>
          <a:r>
            <a:rPr lang="es-EC" dirty="0" smtClean="0"/>
            <a:t>Programa de Incentivos</a:t>
          </a:r>
          <a:endParaRPr lang="es-EC" dirty="0"/>
        </a:p>
      </dgm:t>
    </dgm:pt>
    <dgm:pt modelId="{5BFA8FC9-7A66-4737-BE8B-5CC2A505D7B0}" type="parTrans" cxnId="{546900AB-416E-451B-8B80-00274A8918FE}">
      <dgm:prSet/>
      <dgm:spPr/>
      <dgm:t>
        <a:bodyPr/>
        <a:lstStyle/>
        <a:p>
          <a:endParaRPr lang="es-EC"/>
        </a:p>
      </dgm:t>
    </dgm:pt>
    <dgm:pt modelId="{9FD56F99-28A1-4FF5-BE61-C803491873F1}" type="sibTrans" cxnId="{546900AB-416E-451B-8B80-00274A8918FE}">
      <dgm:prSet/>
      <dgm:spPr/>
      <dgm:t>
        <a:bodyPr/>
        <a:lstStyle/>
        <a:p>
          <a:endParaRPr lang="es-EC"/>
        </a:p>
      </dgm:t>
    </dgm:pt>
    <dgm:pt modelId="{9FEF8848-B70C-41CF-93A1-E00FB15DC9DB}">
      <dgm:prSet custT="1"/>
      <dgm:spPr/>
      <dgm:t>
        <a:bodyPr/>
        <a:lstStyle/>
        <a:p>
          <a:r>
            <a:rPr lang="es-EC" sz="1500" b="1" dirty="0" smtClean="0"/>
            <a:t>Objetivo:</a:t>
          </a:r>
          <a:r>
            <a:rPr lang="es-EC" sz="1500" dirty="0" smtClean="0"/>
            <a:t> Promover que los servidores(as) públicos del Centro de Atención Ambulatoria Central desarrollen sus actividades con los mejores resultados, motivando a que sus acciones sean premiadas con reconocimientos no monetarios.</a:t>
          </a:r>
          <a:endParaRPr lang="es-EC" sz="1500" dirty="0"/>
        </a:p>
      </dgm:t>
    </dgm:pt>
    <dgm:pt modelId="{EEE05BDC-B4AE-4773-8DB2-4A783F73FC4A}" type="parTrans" cxnId="{A7A25880-C855-4CCE-996A-815E959C9E37}">
      <dgm:prSet/>
      <dgm:spPr/>
      <dgm:t>
        <a:bodyPr/>
        <a:lstStyle/>
        <a:p>
          <a:endParaRPr lang="es-EC"/>
        </a:p>
      </dgm:t>
    </dgm:pt>
    <dgm:pt modelId="{DA5580C8-8780-4B15-9318-2935A3990020}" type="sibTrans" cxnId="{A7A25880-C855-4CCE-996A-815E959C9E37}">
      <dgm:prSet/>
      <dgm:spPr/>
      <dgm:t>
        <a:bodyPr/>
        <a:lstStyle/>
        <a:p>
          <a:endParaRPr lang="es-EC"/>
        </a:p>
      </dgm:t>
    </dgm:pt>
    <dgm:pt modelId="{31E22358-BAEC-4C92-96FB-06CB6D6CE6C0}">
      <dgm:prSet custT="1"/>
      <dgm:spPr/>
      <dgm:t>
        <a:bodyPr/>
        <a:lstStyle/>
        <a:p>
          <a:pPr algn="just"/>
          <a:r>
            <a:rPr lang="es-EC" sz="1500" b="1" dirty="0" smtClean="0"/>
            <a:t>Métodos de Reconocimientos no Monetarios, </a:t>
          </a:r>
          <a:r>
            <a:rPr lang="es-EC" sz="1500" dirty="0" smtClean="0"/>
            <a:t>Este método lo considera el Ministerio de trabajo dentro de la Política: Regulación y Control de Gestión Pública para el Talento Humano, publicado en su página web </a:t>
          </a:r>
        </a:p>
        <a:p>
          <a:pPr algn="just"/>
          <a:r>
            <a:rPr lang="es-EC" sz="1500" b="1" dirty="0" smtClean="0"/>
            <a:t>Ranking Interno.-</a:t>
          </a:r>
          <a:r>
            <a:rPr lang="es-EC" sz="1500" dirty="0" smtClean="0"/>
            <a:t>Se acoge la buena práctica de la Agencia Nacional de Transito-ANT, sobre establecer un ranking interno entre el mejor desempeño, en este caso se aplicará a las especialidades</a:t>
          </a:r>
          <a:endParaRPr lang="es-EC" sz="1500" dirty="0"/>
        </a:p>
      </dgm:t>
    </dgm:pt>
    <dgm:pt modelId="{40971722-98DC-44B6-98B9-3AA1D1622E86}" type="parTrans" cxnId="{E4E3936D-85C6-4CE9-B36F-9FCF21B77D12}">
      <dgm:prSet/>
      <dgm:spPr/>
      <dgm:t>
        <a:bodyPr/>
        <a:lstStyle/>
        <a:p>
          <a:endParaRPr lang="es-EC"/>
        </a:p>
      </dgm:t>
    </dgm:pt>
    <dgm:pt modelId="{6A90CE3D-2AD6-4A63-B3A0-62D63595830F}" type="sibTrans" cxnId="{E4E3936D-85C6-4CE9-B36F-9FCF21B77D12}">
      <dgm:prSet/>
      <dgm:spPr/>
      <dgm:t>
        <a:bodyPr/>
        <a:lstStyle/>
        <a:p>
          <a:endParaRPr lang="es-EC"/>
        </a:p>
      </dgm:t>
    </dgm:pt>
    <dgm:pt modelId="{D4CC7118-451F-4557-A9C5-F127EB1DED8B}">
      <dgm:prSet custT="1"/>
      <dgm:spPr/>
      <dgm:t>
        <a:bodyPr/>
        <a:lstStyle/>
        <a:p>
          <a:pPr algn="just"/>
          <a:r>
            <a:rPr lang="es-EC" sz="1500" b="1" dirty="0" smtClean="0"/>
            <a:t>Ejemplos de Reconocimientos</a:t>
          </a:r>
        </a:p>
        <a:p>
          <a:pPr algn="just"/>
          <a:r>
            <a:rPr lang="es-EC" sz="1500" dirty="0" smtClean="0"/>
            <a:t>Inscribir a los Generadores de Acción, se le tomará una foto a los Generadores de Acción y se publicará en la página web del IESS durante una semana.</a:t>
          </a:r>
        </a:p>
        <a:p>
          <a:pPr algn="just"/>
          <a:r>
            <a:rPr lang="es-EC" sz="1500" dirty="0" smtClean="0"/>
            <a:t>Se le entregará una escarapela que diga Generador de Acción y con el logo del IESS.</a:t>
          </a:r>
        </a:p>
      </dgm:t>
    </dgm:pt>
    <dgm:pt modelId="{80F57FFD-9594-4534-A621-6111C6390F1D}" type="parTrans" cxnId="{424259EB-32CE-43FC-BD7B-C1E2626004D4}">
      <dgm:prSet/>
      <dgm:spPr/>
      <dgm:t>
        <a:bodyPr/>
        <a:lstStyle/>
        <a:p>
          <a:endParaRPr lang="es-EC"/>
        </a:p>
      </dgm:t>
    </dgm:pt>
    <dgm:pt modelId="{0DE386DC-7329-45A0-82C9-93172EBF1749}" type="sibTrans" cxnId="{424259EB-32CE-43FC-BD7B-C1E2626004D4}">
      <dgm:prSet/>
      <dgm:spPr/>
      <dgm:t>
        <a:bodyPr/>
        <a:lstStyle/>
        <a:p>
          <a:endParaRPr lang="es-EC"/>
        </a:p>
      </dgm:t>
    </dgm:pt>
    <dgm:pt modelId="{BCF30295-0EEF-44BC-A34F-B486DF24EB15}" type="pres">
      <dgm:prSet presAssocID="{A6D95D6C-6C5C-45E1-A430-F226FF400E34}" presName="Name0" presStyleCnt="0">
        <dgm:presLayoutVars>
          <dgm:chPref val="1"/>
          <dgm:dir/>
          <dgm:animOne val="branch"/>
          <dgm:animLvl val="lvl"/>
          <dgm:resizeHandles val="exact"/>
        </dgm:presLayoutVars>
      </dgm:prSet>
      <dgm:spPr/>
      <dgm:t>
        <a:bodyPr/>
        <a:lstStyle/>
        <a:p>
          <a:endParaRPr lang="es-EC"/>
        </a:p>
      </dgm:t>
    </dgm:pt>
    <dgm:pt modelId="{38E4A744-61D4-463B-9C34-6B8D92D406A1}" type="pres">
      <dgm:prSet presAssocID="{93A793EC-4EFB-4058-A7B1-E852649329D1}" presName="root1" presStyleCnt="0"/>
      <dgm:spPr/>
    </dgm:pt>
    <dgm:pt modelId="{232C0E76-3343-4638-84E8-9A05D321E6BF}" type="pres">
      <dgm:prSet presAssocID="{93A793EC-4EFB-4058-A7B1-E852649329D1}" presName="LevelOneTextNode" presStyleLbl="node0" presStyleIdx="0" presStyleCnt="1">
        <dgm:presLayoutVars>
          <dgm:chPref val="3"/>
        </dgm:presLayoutVars>
      </dgm:prSet>
      <dgm:spPr/>
      <dgm:t>
        <a:bodyPr/>
        <a:lstStyle/>
        <a:p>
          <a:endParaRPr lang="es-EC"/>
        </a:p>
      </dgm:t>
    </dgm:pt>
    <dgm:pt modelId="{87F219A4-6C41-4CB6-B960-A9338752F32E}" type="pres">
      <dgm:prSet presAssocID="{93A793EC-4EFB-4058-A7B1-E852649329D1}" presName="level2hierChild" presStyleCnt="0"/>
      <dgm:spPr/>
    </dgm:pt>
    <dgm:pt modelId="{E177823D-DAE6-4184-B461-E64998D3D2AD}" type="pres">
      <dgm:prSet presAssocID="{EEE05BDC-B4AE-4773-8DB2-4A783F73FC4A}" presName="conn2-1" presStyleLbl="parChTrans1D2" presStyleIdx="0" presStyleCnt="3"/>
      <dgm:spPr/>
      <dgm:t>
        <a:bodyPr/>
        <a:lstStyle/>
        <a:p>
          <a:endParaRPr lang="es-EC"/>
        </a:p>
      </dgm:t>
    </dgm:pt>
    <dgm:pt modelId="{863CEB73-975B-463B-BF90-D7CBA907DD3F}" type="pres">
      <dgm:prSet presAssocID="{EEE05BDC-B4AE-4773-8DB2-4A783F73FC4A}" presName="connTx" presStyleLbl="parChTrans1D2" presStyleIdx="0" presStyleCnt="3"/>
      <dgm:spPr/>
      <dgm:t>
        <a:bodyPr/>
        <a:lstStyle/>
        <a:p>
          <a:endParaRPr lang="es-EC"/>
        </a:p>
      </dgm:t>
    </dgm:pt>
    <dgm:pt modelId="{3B7C3322-68CC-455F-A1AD-2887E07B1AF8}" type="pres">
      <dgm:prSet presAssocID="{9FEF8848-B70C-41CF-93A1-E00FB15DC9DB}" presName="root2" presStyleCnt="0"/>
      <dgm:spPr/>
    </dgm:pt>
    <dgm:pt modelId="{09062300-49AE-4D1A-897D-681935AF7F1E}" type="pres">
      <dgm:prSet presAssocID="{9FEF8848-B70C-41CF-93A1-E00FB15DC9DB}" presName="LevelTwoTextNode" presStyleLbl="node2" presStyleIdx="0" presStyleCnt="3" custScaleX="279299" custScaleY="160323">
        <dgm:presLayoutVars>
          <dgm:chPref val="3"/>
        </dgm:presLayoutVars>
      </dgm:prSet>
      <dgm:spPr/>
      <dgm:t>
        <a:bodyPr/>
        <a:lstStyle/>
        <a:p>
          <a:endParaRPr lang="es-EC"/>
        </a:p>
      </dgm:t>
    </dgm:pt>
    <dgm:pt modelId="{8548416F-031C-434D-BA67-1EFEBCB1AB24}" type="pres">
      <dgm:prSet presAssocID="{9FEF8848-B70C-41CF-93A1-E00FB15DC9DB}" presName="level3hierChild" presStyleCnt="0"/>
      <dgm:spPr/>
    </dgm:pt>
    <dgm:pt modelId="{F6246AD1-8AD1-43BE-AC4C-E9933EA82C33}" type="pres">
      <dgm:prSet presAssocID="{40971722-98DC-44B6-98B9-3AA1D1622E86}" presName="conn2-1" presStyleLbl="parChTrans1D2" presStyleIdx="1" presStyleCnt="3"/>
      <dgm:spPr/>
      <dgm:t>
        <a:bodyPr/>
        <a:lstStyle/>
        <a:p>
          <a:endParaRPr lang="es-EC"/>
        </a:p>
      </dgm:t>
    </dgm:pt>
    <dgm:pt modelId="{EDB98596-6A9D-4EFA-B861-44D76899458C}" type="pres">
      <dgm:prSet presAssocID="{40971722-98DC-44B6-98B9-3AA1D1622E86}" presName="connTx" presStyleLbl="parChTrans1D2" presStyleIdx="1" presStyleCnt="3"/>
      <dgm:spPr/>
      <dgm:t>
        <a:bodyPr/>
        <a:lstStyle/>
        <a:p>
          <a:endParaRPr lang="es-EC"/>
        </a:p>
      </dgm:t>
    </dgm:pt>
    <dgm:pt modelId="{0092B51E-CC43-4267-B2D6-B6614A0C935F}" type="pres">
      <dgm:prSet presAssocID="{31E22358-BAEC-4C92-96FB-06CB6D6CE6C0}" presName="root2" presStyleCnt="0"/>
      <dgm:spPr/>
    </dgm:pt>
    <dgm:pt modelId="{F843BD8A-1D43-4321-A223-87743E3C2CCF}" type="pres">
      <dgm:prSet presAssocID="{31E22358-BAEC-4C92-96FB-06CB6D6CE6C0}" presName="LevelTwoTextNode" presStyleLbl="node2" presStyleIdx="1" presStyleCnt="3" custScaleX="276812" custScaleY="201303">
        <dgm:presLayoutVars>
          <dgm:chPref val="3"/>
        </dgm:presLayoutVars>
      </dgm:prSet>
      <dgm:spPr/>
      <dgm:t>
        <a:bodyPr/>
        <a:lstStyle/>
        <a:p>
          <a:endParaRPr lang="es-EC"/>
        </a:p>
      </dgm:t>
    </dgm:pt>
    <dgm:pt modelId="{4551592F-05BC-4A02-AF1F-C24A5AD5C3EF}" type="pres">
      <dgm:prSet presAssocID="{31E22358-BAEC-4C92-96FB-06CB6D6CE6C0}" presName="level3hierChild" presStyleCnt="0"/>
      <dgm:spPr/>
    </dgm:pt>
    <dgm:pt modelId="{30336646-6783-4597-8C06-9A84BA809C68}" type="pres">
      <dgm:prSet presAssocID="{80F57FFD-9594-4534-A621-6111C6390F1D}" presName="conn2-1" presStyleLbl="parChTrans1D2" presStyleIdx="2" presStyleCnt="3"/>
      <dgm:spPr/>
      <dgm:t>
        <a:bodyPr/>
        <a:lstStyle/>
        <a:p>
          <a:endParaRPr lang="es-EC"/>
        </a:p>
      </dgm:t>
    </dgm:pt>
    <dgm:pt modelId="{CE1511BC-6D05-4C10-A9E1-C99A7BA2E896}" type="pres">
      <dgm:prSet presAssocID="{80F57FFD-9594-4534-A621-6111C6390F1D}" presName="connTx" presStyleLbl="parChTrans1D2" presStyleIdx="2" presStyleCnt="3"/>
      <dgm:spPr/>
      <dgm:t>
        <a:bodyPr/>
        <a:lstStyle/>
        <a:p>
          <a:endParaRPr lang="es-EC"/>
        </a:p>
      </dgm:t>
    </dgm:pt>
    <dgm:pt modelId="{9CB945E7-8341-4D8F-9D9F-D58F65AC1616}" type="pres">
      <dgm:prSet presAssocID="{D4CC7118-451F-4557-A9C5-F127EB1DED8B}" presName="root2" presStyleCnt="0"/>
      <dgm:spPr/>
    </dgm:pt>
    <dgm:pt modelId="{DF4814C7-F141-415E-8DA3-66EEE3A3DC18}" type="pres">
      <dgm:prSet presAssocID="{D4CC7118-451F-4557-A9C5-F127EB1DED8B}" presName="LevelTwoTextNode" presStyleLbl="node2" presStyleIdx="2" presStyleCnt="3" custScaleX="278383" custScaleY="197549">
        <dgm:presLayoutVars>
          <dgm:chPref val="3"/>
        </dgm:presLayoutVars>
      </dgm:prSet>
      <dgm:spPr/>
      <dgm:t>
        <a:bodyPr/>
        <a:lstStyle/>
        <a:p>
          <a:endParaRPr lang="es-EC"/>
        </a:p>
      </dgm:t>
    </dgm:pt>
    <dgm:pt modelId="{FCE3C19D-FC4E-41F6-830C-5BDDC36962DB}" type="pres">
      <dgm:prSet presAssocID="{D4CC7118-451F-4557-A9C5-F127EB1DED8B}" presName="level3hierChild" presStyleCnt="0"/>
      <dgm:spPr/>
    </dgm:pt>
  </dgm:ptLst>
  <dgm:cxnLst>
    <dgm:cxn modelId="{546900AB-416E-451B-8B80-00274A8918FE}" srcId="{A6D95D6C-6C5C-45E1-A430-F226FF400E34}" destId="{93A793EC-4EFB-4058-A7B1-E852649329D1}" srcOrd="0" destOrd="0" parTransId="{5BFA8FC9-7A66-4737-BE8B-5CC2A505D7B0}" sibTransId="{9FD56F99-28A1-4FF5-BE61-C803491873F1}"/>
    <dgm:cxn modelId="{424259EB-32CE-43FC-BD7B-C1E2626004D4}" srcId="{93A793EC-4EFB-4058-A7B1-E852649329D1}" destId="{D4CC7118-451F-4557-A9C5-F127EB1DED8B}" srcOrd="2" destOrd="0" parTransId="{80F57FFD-9594-4534-A621-6111C6390F1D}" sibTransId="{0DE386DC-7329-45A0-82C9-93172EBF1749}"/>
    <dgm:cxn modelId="{DDE18345-3FE7-4447-8A08-96934815401D}" type="presOf" srcId="{31E22358-BAEC-4C92-96FB-06CB6D6CE6C0}" destId="{F843BD8A-1D43-4321-A223-87743E3C2CCF}" srcOrd="0" destOrd="0" presId="urn:microsoft.com/office/officeart/2008/layout/HorizontalMultiLevelHierarchy"/>
    <dgm:cxn modelId="{37E484C3-E3E7-4FC6-BCFB-90566EA0C7C5}" type="presOf" srcId="{80F57FFD-9594-4534-A621-6111C6390F1D}" destId="{30336646-6783-4597-8C06-9A84BA809C68}" srcOrd="0" destOrd="0" presId="urn:microsoft.com/office/officeart/2008/layout/HorizontalMultiLevelHierarchy"/>
    <dgm:cxn modelId="{E4E3936D-85C6-4CE9-B36F-9FCF21B77D12}" srcId="{93A793EC-4EFB-4058-A7B1-E852649329D1}" destId="{31E22358-BAEC-4C92-96FB-06CB6D6CE6C0}" srcOrd="1" destOrd="0" parTransId="{40971722-98DC-44B6-98B9-3AA1D1622E86}" sibTransId="{6A90CE3D-2AD6-4A63-B3A0-62D63595830F}"/>
    <dgm:cxn modelId="{45911623-A30C-451F-AB1F-54D24AD75088}" type="presOf" srcId="{A6D95D6C-6C5C-45E1-A430-F226FF400E34}" destId="{BCF30295-0EEF-44BC-A34F-B486DF24EB15}" srcOrd="0" destOrd="0" presId="urn:microsoft.com/office/officeart/2008/layout/HorizontalMultiLevelHierarchy"/>
    <dgm:cxn modelId="{E7C729A4-CE1D-4843-89B0-32941EEDA626}" type="presOf" srcId="{D4CC7118-451F-4557-A9C5-F127EB1DED8B}" destId="{DF4814C7-F141-415E-8DA3-66EEE3A3DC18}" srcOrd="0" destOrd="0" presId="urn:microsoft.com/office/officeart/2008/layout/HorizontalMultiLevelHierarchy"/>
    <dgm:cxn modelId="{D1614D27-FF0F-4DA8-8E53-6FC31A8AB267}" type="presOf" srcId="{EEE05BDC-B4AE-4773-8DB2-4A783F73FC4A}" destId="{863CEB73-975B-463B-BF90-D7CBA907DD3F}" srcOrd="1" destOrd="0" presId="urn:microsoft.com/office/officeart/2008/layout/HorizontalMultiLevelHierarchy"/>
    <dgm:cxn modelId="{1EF01B56-E8ED-4A2C-8BDF-B5965232E597}" type="presOf" srcId="{93A793EC-4EFB-4058-A7B1-E852649329D1}" destId="{232C0E76-3343-4638-84E8-9A05D321E6BF}" srcOrd="0" destOrd="0" presId="urn:microsoft.com/office/officeart/2008/layout/HorizontalMultiLevelHierarchy"/>
    <dgm:cxn modelId="{28AE6973-D309-4010-89E9-24F83072C559}" type="presOf" srcId="{EEE05BDC-B4AE-4773-8DB2-4A783F73FC4A}" destId="{E177823D-DAE6-4184-B461-E64998D3D2AD}" srcOrd="0" destOrd="0" presId="urn:microsoft.com/office/officeart/2008/layout/HorizontalMultiLevelHierarchy"/>
    <dgm:cxn modelId="{AF9FBBB8-F5D3-4D6A-8C67-33CFC8F0A171}" type="presOf" srcId="{40971722-98DC-44B6-98B9-3AA1D1622E86}" destId="{EDB98596-6A9D-4EFA-B861-44D76899458C}" srcOrd="1" destOrd="0" presId="urn:microsoft.com/office/officeart/2008/layout/HorizontalMultiLevelHierarchy"/>
    <dgm:cxn modelId="{A7A25880-C855-4CCE-996A-815E959C9E37}" srcId="{93A793EC-4EFB-4058-A7B1-E852649329D1}" destId="{9FEF8848-B70C-41CF-93A1-E00FB15DC9DB}" srcOrd="0" destOrd="0" parTransId="{EEE05BDC-B4AE-4773-8DB2-4A783F73FC4A}" sibTransId="{DA5580C8-8780-4B15-9318-2935A3990020}"/>
    <dgm:cxn modelId="{65AADC5A-DE26-46AB-AA0F-867BC583CD6D}" type="presOf" srcId="{9FEF8848-B70C-41CF-93A1-E00FB15DC9DB}" destId="{09062300-49AE-4D1A-897D-681935AF7F1E}" srcOrd="0" destOrd="0" presId="urn:microsoft.com/office/officeart/2008/layout/HorizontalMultiLevelHierarchy"/>
    <dgm:cxn modelId="{DB77CF34-B38C-482A-A1A0-579DB1FA7376}" type="presOf" srcId="{40971722-98DC-44B6-98B9-3AA1D1622E86}" destId="{F6246AD1-8AD1-43BE-AC4C-E9933EA82C33}" srcOrd="0" destOrd="0" presId="urn:microsoft.com/office/officeart/2008/layout/HorizontalMultiLevelHierarchy"/>
    <dgm:cxn modelId="{E6959AD8-E351-450C-85A7-CAB457E33561}" type="presOf" srcId="{80F57FFD-9594-4534-A621-6111C6390F1D}" destId="{CE1511BC-6D05-4C10-A9E1-C99A7BA2E896}" srcOrd="1" destOrd="0" presId="urn:microsoft.com/office/officeart/2008/layout/HorizontalMultiLevelHierarchy"/>
    <dgm:cxn modelId="{26F84160-52BF-4466-ABCA-305263AAD85D}" type="presParOf" srcId="{BCF30295-0EEF-44BC-A34F-B486DF24EB15}" destId="{38E4A744-61D4-463B-9C34-6B8D92D406A1}" srcOrd="0" destOrd="0" presId="urn:microsoft.com/office/officeart/2008/layout/HorizontalMultiLevelHierarchy"/>
    <dgm:cxn modelId="{A63151BA-5935-4A2D-BD75-4C37C8D5E8DF}" type="presParOf" srcId="{38E4A744-61D4-463B-9C34-6B8D92D406A1}" destId="{232C0E76-3343-4638-84E8-9A05D321E6BF}" srcOrd="0" destOrd="0" presId="urn:microsoft.com/office/officeart/2008/layout/HorizontalMultiLevelHierarchy"/>
    <dgm:cxn modelId="{C9AA00C6-13A7-46B5-B576-7555865E1200}" type="presParOf" srcId="{38E4A744-61D4-463B-9C34-6B8D92D406A1}" destId="{87F219A4-6C41-4CB6-B960-A9338752F32E}" srcOrd="1" destOrd="0" presId="urn:microsoft.com/office/officeart/2008/layout/HorizontalMultiLevelHierarchy"/>
    <dgm:cxn modelId="{5AA2E45B-8335-4ED2-A447-EA7A083A2508}" type="presParOf" srcId="{87F219A4-6C41-4CB6-B960-A9338752F32E}" destId="{E177823D-DAE6-4184-B461-E64998D3D2AD}" srcOrd="0" destOrd="0" presId="urn:microsoft.com/office/officeart/2008/layout/HorizontalMultiLevelHierarchy"/>
    <dgm:cxn modelId="{03CC2E7E-7992-4632-A570-F28B66723BC5}" type="presParOf" srcId="{E177823D-DAE6-4184-B461-E64998D3D2AD}" destId="{863CEB73-975B-463B-BF90-D7CBA907DD3F}" srcOrd="0" destOrd="0" presId="urn:microsoft.com/office/officeart/2008/layout/HorizontalMultiLevelHierarchy"/>
    <dgm:cxn modelId="{84AFBAB5-CD3C-45D4-9C05-4B6D66093BC7}" type="presParOf" srcId="{87F219A4-6C41-4CB6-B960-A9338752F32E}" destId="{3B7C3322-68CC-455F-A1AD-2887E07B1AF8}" srcOrd="1" destOrd="0" presId="urn:microsoft.com/office/officeart/2008/layout/HorizontalMultiLevelHierarchy"/>
    <dgm:cxn modelId="{E12D2933-3E15-4CE0-BC6A-157CFF6C7BE1}" type="presParOf" srcId="{3B7C3322-68CC-455F-A1AD-2887E07B1AF8}" destId="{09062300-49AE-4D1A-897D-681935AF7F1E}" srcOrd="0" destOrd="0" presId="urn:microsoft.com/office/officeart/2008/layout/HorizontalMultiLevelHierarchy"/>
    <dgm:cxn modelId="{D2AF3484-F44E-4802-BD63-F6A073A8DDC6}" type="presParOf" srcId="{3B7C3322-68CC-455F-A1AD-2887E07B1AF8}" destId="{8548416F-031C-434D-BA67-1EFEBCB1AB24}" srcOrd="1" destOrd="0" presId="urn:microsoft.com/office/officeart/2008/layout/HorizontalMultiLevelHierarchy"/>
    <dgm:cxn modelId="{55BBCF55-E107-44D3-A06A-498CA3CDF1B8}" type="presParOf" srcId="{87F219A4-6C41-4CB6-B960-A9338752F32E}" destId="{F6246AD1-8AD1-43BE-AC4C-E9933EA82C33}" srcOrd="2" destOrd="0" presId="urn:microsoft.com/office/officeart/2008/layout/HorizontalMultiLevelHierarchy"/>
    <dgm:cxn modelId="{29115ED5-BA4B-4DD1-9D72-38495CAB7F82}" type="presParOf" srcId="{F6246AD1-8AD1-43BE-AC4C-E9933EA82C33}" destId="{EDB98596-6A9D-4EFA-B861-44D76899458C}" srcOrd="0" destOrd="0" presId="urn:microsoft.com/office/officeart/2008/layout/HorizontalMultiLevelHierarchy"/>
    <dgm:cxn modelId="{8164CDB9-060F-4170-AB9C-D49CAB513633}" type="presParOf" srcId="{87F219A4-6C41-4CB6-B960-A9338752F32E}" destId="{0092B51E-CC43-4267-B2D6-B6614A0C935F}" srcOrd="3" destOrd="0" presId="urn:microsoft.com/office/officeart/2008/layout/HorizontalMultiLevelHierarchy"/>
    <dgm:cxn modelId="{A9DD9D49-1B0F-4031-A654-FC9AA8908893}" type="presParOf" srcId="{0092B51E-CC43-4267-B2D6-B6614A0C935F}" destId="{F843BD8A-1D43-4321-A223-87743E3C2CCF}" srcOrd="0" destOrd="0" presId="urn:microsoft.com/office/officeart/2008/layout/HorizontalMultiLevelHierarchy"/>
    <dgm:cxn modelId="{C06B596C-2259-413D-9CB4-55D3B89FFF31}" type="presParOf" srcId="{0092B51E-CC43-4267-B2D6-B6614A0C935F}" destId="{4551592F-05BC-4A02-AF1F-C24A5AD5C3EF}" srcOrd="1" destOrd="0" presId="urn:microsoft.com/office/officeart/2008/layout/HorizontalMultiLevelHierarchy"/>
    <dgm:cxn modelId="{FEE99D6F-15B6-4DEB-87B5-1C598F219311}" type="presParOf" srcId="{87F219A4-6C41-4CB6-B960-A9338752F32E}" destId="{30336646-6783-4597-8C06-9A84BA809C68}" srcOrd="4" destOrd="0" presId="urn:microsoft.com/office/officeart/2008/layout/HorizontalMultiLevelHierarchy"/>
    <dgm:cxn modelId="{E90469CC-B6B4-4344-9DB0-C35666FEC7CB}" type="presParOf" srcId="{30336646-6783-4597-8C06-9A84BA809C68}" destId="{CE1511BC-6D05-4C10-A9E1-C99A7BA2E896}" srcOrd="0" destOrd="0" presId="urn:microsoft.com/office/officeart/2008/layout/HorizontalMultiLevelHierarchy"/>
    <dgm:cxn modelId="{0FCCB009-29A9-4B70-9DBB-FC769FA89257}" type="presParOf" srcId="{87F219A4-6C41-4CB6-B960-A9338752F32E}" destId="{9CB945E7-8341-4D8F-9D9F-D58F65AC1616}" srcOrd="5" destOrd="0" presId="urn:microsoft.com/office/officeart/2008/layout/HorizontalMultiLevelHierarchy"/>
    <dgm:cxn modelId="{E3FAFC68-177F-491B-994E-62CA40338F6E}" type="presParOf" srcId="{9CB945E7-8341-4D8F-9D9F-D58F65AC1616}" destId="{DF4814C7-F141-415E-8DA3-66EEE3A3DC18}" srcOrd="0" destOrd="0" presId="urn:microsoft.com/office/officeart/2008/layout/HorizontalMultiLevelHierarchy"/>
    <dgm:cxn modelId="{D14C7C61-77BC-4B8B-ACF1-1238427B76BC}" type="presParOf" srcId="{9CB945E7-8341-4D8F-9D9F-D58F65AC1616}" destId="{FCE3C19D-FC4E-41F6-830C-5BDDC36962D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70F09F-665C-4792-B0FF-07CF28068884}"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s-EC"/>
        </a:p>
      </dgm:t>
    </dgm:pt>
    <dgm:pt modelId="{E0F05703-7D65-498C-BBEA-EE6E8AB0FA2D}">
      <dgm:prSet phldrT="[Texto]"/>
      <dgm:spPr/>
      <dgm:t>
        <a:bodyPr/>
        <a:lstStyle/>
        <a:p>
          <a:r>
            <a:rPr lang="es-EC" dirty="0" smtClean="0"/>
            <a:t>Identifique el servicio, actual o nuevo, para el que se va a realizar el plano.</a:t>
          </a:r>
          <a:endParaRPr lang="es-EC" dirty="0"/>
        </a:p>
      </dgm:t>
    </dgm:pt>
    <dgm:pt modelId="{5FCC4E94-41FF-4859-9FBD-64B8B5CB0B43}" type="parTrans" cxnId="{9561AEED-0D43-4621-A64D-07D198DFA188}">
      <dgm:prSet/>
      <dgm:spPr/>
      <dgm:t>
        <a:bodyPr/>
        <a:lstStyle/>
        <a:p>
          <a:endParaRPr lang="es-EC"/>
        </a:p>
      </dgm:t>
    </dgm:pt>
    <dgm:pt modelId="{6ED7434A-15F5-4D8D-A353-9ADBA3879E7C}" type="sibTrans" cxnId="{9561AEED-0D43-4621-A64D-07D198DFA188}">
      <dgm:prSet/>
      <dgm:spPr/>
      <dgm:t>
        <a:bodyPr/>
        <a:lstStyle/>
        <a:p>
          <a:endParaRPr lang="es-EC"/>
        </a:p>
      </dgm:t>
    </dgm:pt>
    <dgm:pt modelId="{AFC291ED-93EC-4BE6-86C3-43BA0DC237DA}">
      <dgm:prSet phldrT="[Texto]"/>
      <dgm:spPr/>
      <dgm:t>
        <a:bodyPr/>
        <a:lstStyle/>
        <a:p>
          <a:r>
            <a:rPr lang="es-EC" dirty="0" smtClean="0"/>
            <a:t>Desglose el servicio en todas sus tareas elaborando una “lista de actividades” inicial.</a:t>
          </a:r>
          <a:endParaRPr lang="es-EC" dirty="0"/>
        </a:p>
      </dgm:t>
    </dgm:pt>
    <dgm:pt modelId="{4999BECE-B56B-4148-826E-B580DC98294C}" type="parTrans" cxnId="{DA5C89C8-EC10-4823-A659-60C654C4DB13}">
      <dgm:prSet/>
      <dgm:spPr/>
      <dgm:t>
        <a:bodyPr/>
        <a:lstStyle/>
        <a:p>
          <a:endParaRPr lang="es-EC"/>
        </a:p>
      </dgm:t>
    </dgm:pt>
    <dgm:pt modelId="{8854C72F-0051-448F-9695-B790B38CC741}" type="sibTrans" cxnId="{DA5C89C8-EC10-4823-A659-60C654C4DB13}">
      <dgm:prSet/>
      <dgm:spPr/>
      <dgm:t>
        <a:bodyPr/>
        <a:lstStyle/>
        <a:p>
          <a:endParaRPr lang="es-EC"/>
        </a:p>
      </dgm:t>
    </dgm:pt>
    <dgm:pt modelId="{E62A9ADC-D7F6-4182-BB85-7A9F5A5924A4}">
      <dgm:prSet phldrT="[Texto]"/>
      <dgm:spPr/>
      <dgm:t>
        <a:bodyPr/>
        <a:lstStyle/>
        <a:p>
          <a:r>
            <a:rPr lang="es-EC" dirty="0" smtClean="0"/>
            <a:t>Distribuya las actividades en un plano comenzando siempre desde el punto de vista de los clientes.</a:t>
          </a:r>
          <a:endParaRPr lang="es-EC" dirty="0"/>
        </a:p>
      </dgm:t>
    </dgm:pt>
    <dgm:pt modelId="{EC324601-AF59-45C2-B3A5-ADE99119E45A}" type="parTrans" cxnId="{948D705B-F62C-460E-8321-4E8F67E0767A}">
      <dgm:prSet/>
      <dgm:spPr/>
      <dgm:t>
        <a:bodyPr/>
        <a:lstStyle/>
        <a:p>
          <a:endParaRPr lang="es-EC"/>
        </a:p>
      </dgm:t>
    </dgm:pt>
    <dgm:pt modelId="{04D18DA3-01EB-4020-8887-02586C67F494}" type="sibTrans" cxnId="{948D705B-F62C-460E-8321-4E8F67E0767A}">
      <dgm:prSet/>
      <dgm:spPr/>
      <dgm:t>
        <a:bodyPr/>
        <a:lstStyle/>
        <a:p>
          <a:endParaRPr lang="es-EC"/>
        </a:p>
      </dgm:t>
    </dgm:pt>
    <dgm:pt modelId="{DE141338-2BE1-49A3-8FD7-4683CE6A9AA7}">
      <dgm:prSet phldrT="[Texto]"/>
      <dgm:spPr/>
      <dgm:t>
        <a:bodyPr/>
        <a:lstStyle/>
        <a:p>
          <a:r>
            <a:rPr lang="es-EC" dirty="0" smtClean="0"/>
            <a:t>Luego, una con líneas las actividades de interacción con las tareas y actividades que se producen en la “línea de visibilidad”.</a:t>
          </a:r>
          <a:endParaRPr lang="es-EC" dirty="0"/>
        </a:p>
      </dgm:t>
    </dgm:pt>
    <dgm:pt modelId="{85D70EEE-F2A3-4CAF-8230-A43D19C12781}" type="parTrans" cxnId="{DD7FEF9C-10FF-4B0D-A861-C3C64279EA05}">
      <dgm:prSet/>
      <dgm:spPr/>
      <dgm:t>
        <a:bodyPr/>
        <a:lstStyle/>
        <a:p>
          <a:endParaRPr lang="es-EC"/>
        </a:p>
      </dgm:t>
    </dgm:pt>
    <dgm:pt modelId="{AC23D0EE-676D-40FC-AB7C-24D29762E2D6}" type="sibTrans" cxnId="{DD7FEF9C-10FF-4B0D-A861-C3C64279EA05}">
      <dgm:prSet/>
      <dgm:spPr/>
      <dgm:t>
        <a:bodyPr/>
        <a:lstStyle/>
        <a:p>
          <a:endParaRPr lang="es-EC"/>
        </a:p>
      </dgm:t>
    </dgm:pt>
    <dgm:pt modelId="{84719CC1-EB7C-44AB-A114-F8E45010BD80}">
      <dgm:prSet phldrT="[Texto]"/>
      <dgm:spPr/>
      <dgm:t>
        <a:bodyPr/>
        <a:lstStyle/>
        <a:p>
          <a:r>
            <a:rPr lang="es-EC" dirty="0" smtClean="0"/>
            <a:t>Establezca, mediante líneas, los vínculos y relaciones que existen entre las tareas y actividades</a:t>
          </a:r>
          <a:endParaRPr lang="es-EC" dirty="0"/>
        </a:p>
      </dgm:t>
    </dgm:pt>
    <dgm:pt modelId="{CB22C8E4-0B0B-4DCC-88DF-6DBC866ECA9D}" type="parTrans" cxnId="{6B433DF5-337C-4577-B269-67FB561DAB2B}">
      <dgm:prSet/>
      <dgm:spPr/>
      <dgm:t>
        <a:bodyPr/>
        <a:lstStyle/>
        <a:p>
          <a:endParaRPr lang="es-EC"/>
        </a:p>
      </dgm:t>
    </dgm:pt>
    <dgm:pt modelId="{174A13DC-460E-462D-B21F-7F756FC91C4C}" type="sibTrans" cxnId="{6B433DF5-337C-4577-B269-67FB561DAB2B}">
      <dgm:prSet/>
      <dgm:spPr/>
      <dgm:t>
        <a:bodyPr/>
        <a:lstStyle/>
        <a:p>
          <a:endParaRPr lang="es-EC"/>
        </a:p>
      </dgm:t>
    </dgm:pt>
    <dgm:pt modelId="{DF2DAB67-8630-4D68-90BD-12A25E38006E}">
      <dgm:prSet phldrT="[Texto]"/>
      <dgm:spPr/>
      <dgm:t>
        <a:bodyPr/>
        <a:lstStyle/>
        <a:p>
          <a:r>
            <a:rPr lang="es-EC" dirty="0" smtClean="0"/>
            <a:t>Señale la “línea de interacción” y la “línea de visibilidad”.</a:t>
          </a:r>
          <a:endParaRPr lang="es-EC" dirty="0"/>
        </a:p>
      </dgm:t>
    </dgm:pt>
    <dgm:pt modelId="{55A6FD57-E1B1-423E-A171-6B296815C2E2}" type="parTrans" cxnId="{B424FA0A-6360-4851-9B44-80CF710AE0EB}">
      <dgm:prSet/>
      <dgm:spPr/>
      <dgm:t>
        <a:bodyPr/>
        <a:lstStyle/>
        <a:p>
          <a:endParaRPr lang="es-EC"/>
        </a:p>
      </dgm:t>
    </dgm:pt>
    <dgm:pt modelId="{40DE3024-A33D-4947-AAB1-49A7546AA87F}" type="sibTrans" cxnId="{B424FA0A-6360-4851-9B44-80CF710AE0EB}">
      <dgm:prSet/>
      <dgm:spPr/>
      <dgm:t>
        <a:bodyPr/>
        <a:lstStyle/>
        <a:p>
          <a:endParaRPr lang="es-EC"/>
        </a:p>
      </dgm:t>
    </dgm:pt>
    <dgm:pt modelId="{9E34DDE9-0443-4A0A-A235-3D5167C45C0D}">
      <dgm:prSet phldrT="[Texto]"/>
      <dgm:spPr/>
      <dgm:t>
        <a:bodyPr/>
        <a:lstStyle/>
        <a:p>
          <a:r>
            <a:rPr lang="es-EC" dirty="0" smtClean="0"/>
            <a:t>Señale la “línea de interacción interna” y establezca el vínculo entre las tareas que se realizan en la misma con las de la “línea de visibilidad”.</a:t>
          </a:r>
          <a:endParaRPr lang="es-EC" dirty="0"/>
        </a:p>
      </dgm:t>
    </dgm:pt>
    <dgm:pt modelId="{8F8FE43C-DA12-4CF6-AEEE-E47D63C7A19A}" type="parTrans" cxnId="{F6ACA616-B5A2-41E5-8C31-1999E6A1C06A}">
      <dgm:prSet/>
      <dgm:spPr/>
      <dgm:t>
        <a:bodyPr/>
        <a:lstStyle/>
        <a:p>
          <a:endParaRPr lang="es-EC"/>
        </a:p>
      </dgm:t>
    </dgm:pt>
    <dgm:pt modelId="{B814B920-EF53-4DE3-9AC2-2D2229C6B737}" type="sibTrans" cxnId="{F6ACA616-B5A2-41E5-8C31-1999E6A1C06A}">
      <dgm:prSet/>
      <dgm:spPr/>
      <dgm:t>
        <a:bodyPr/>
        <a:lstStyle/>
        <a:p>
          <a:endParaRPr lang="es-EC"/>
        </a:p>
      </dgm:t>
    </dgm:pt>
    <dgm:pt modelId="{F4753B5C-C32D-4C1F-9C26-70FFCF5CBAFA}">
      <dgm:prSet phldrT="[Texto]"/>
      <dgm:spPr/>
      <dgm:t>
        <a:bodyPr/>
        <a:lstStyle/>
        <a:p>
          <a:r>
            <a:rPr lang="es-EC" dirty="0" smtClean="0"/>
            <a:t>Incluya, donde correspondan, la indicación de los elementos físicos que intervienen en la prestación del servicio.”</a:t>
          </a:r>
          <a:endParaRPr lang="es-EC" dirty="0"/>
        </a:p>
      </dgm:t>
    </dgm:pt>
    <dgm:pt modelId="{CAFCCE90-3343-425F-B316-29662F3374BC}" type="parTrans" cxnId="{50B82369-4FA9-4E35-BA67-E83D2B03B79C}">
      <dgm:prSet/>
      <dgm:spPr/>
      <dgm:t>
        <a:bodyPr/>
        <a:lstStyle/>
        <a:p>
          <a:endParaRPr lang="es-EC"/>
        </a:p>
      </dgm:t>
    </dgm:pt>
    <dgm:pt modelId="{02984A9D-6BB2-4C29-A4EF-CF03079AB44D}" type="sibTrans" cxnId="{50B82369-4FA9-4E35-BA67-E83D2B03B79C}">
      <dgm:prSet/>
      <dgm:spPr/>
      <dgm:t>
        <a:bodyPr/>
        <a:lstStyle/>
        <a:p>
          <a:endParaRPr lang="es-EC"/>
        </a:p>
      </dgm:t>
    </dgm:pt>
    <dgm:pt modelId="{3630621A-648A-4427-8AEA-D4C64C83D857}" type="pres">
      <dgm:prSet presAssocID="{8670F09F-665C-4792-B0FF-07CF28068884}" presName="Name0" presStyleCnt="0">
        <dgm:presLayoutVars>
          <dgm:dir/>
          <dgm:resizeHandles/>
        </dgm:presLayoutVars>
      </dgm:prSet>
      <dgm:spPr/>
      <dgm:t>
        <a:bodyPr/>
        <a:lstStyle/>
        <a:p>
          <a:endParaRPr lang="es-EC"/>
        </a:p>
      </dgm:t>
    </dgm:pt>
    <dgm:pt modelId="{B35980C7-C41D-4EA2-9353-7CDBF6C67211}" type="pres">
      <dgm:prSet presAssocID="{E0F05703-7D65-498C-BBEA-EE6E8AB0FA2D}" presName="compNode" presStyleCnt="0"/>
      <dgm:spPr/>
    </dgm:pt>
    <dgm:pt modelId="{F2ADC111-AB12-408E-9CB8-3671B3D00617}" type="pres">
      <dgm:prSet presAssocID="{E0F05703-7D65-498C-BBEA-EE6E8AB0FA2D}" presName="dummyConnPt" presStyleCnt="0"/>
      <dgm:spPr/>
    </dgm:pt>
    <dgm:pt modelId="{B21A2361-30DC-4F30-9A72-1C6051AB4B39}" type="pres">
      <dgm:prSet presAssocID="{E0F05703-7D65-498C-BBEA-EE6E8AB0FA2D}" presName="node" presStyleLbl="node1" presStyleIdx="0" presStyleCnt="8">
        <dgm:presLayoutVars>
          <dgm:bulletEnabled val="1"/>
        </dgm:presLayoutVars>
      </dgm:prSet>
      <dgm:spPr/>
      <dgm:t>
        <a:bodyPr/>
        <a:lstStyle/>
        <a:p>
          <a:endParaRPr lang="es-EC"/>
        </a:p>
      </dgm:t>
    </dgm:pt>
    <dgm:pt modelId="{83C88E8A-1071-48D1-89EF-A7E2FC8BB5EB}" type="pres">
      <dgm:prSet presAssocID="{6ED7434A-15F5-4D8D-A353-9ADBA3879E7C}" presName="sibTrans" presStyleLbl="bgSibTrans2D1" presStyleIdx="0" presStyleCnt="7"/>
      <dgm:spPr/>
      <dgm:t>
        <a:bodyPr/>
        <a:lstStyle/>
        <a:p>
          <a:endParaRPr lang="es-EC"/>
        </a:p>
      </dgm:t>
    </dgm:pt>
    <dgm:pt modelId="{02BAE8B8-EACA-41EC-B0F6-799678DDEB72}" type="pres">
      <dgm:prSet presAssocID="{AFC291ED-93EC-4BE6-86C3-43BA0DC237DA}" presName="compNode" presStyleCnt="0"/>
      <dgm:spPr/>
    </dgm:pt>
    <dgm:pt modelId="{A61B79F9-3147-43F1-8CF3-3433AA1EC65E}" type="pres">
      <dgm:prSet presAssocID="{AFC291ED-93EC-4BE6-86C3-43BA0DC237DA}" presName="dummyConnPt" presStyleCnt="0"/>
      <dgm:spPr/>
    </dgm:pt>
    <dgm:pt modelId="{11FF0A84-F749-433D-AEC2-1B8378536A9F}" type="pres">
      <dgm:prSet presAssocID="{AFC291ED-93EC-4BE6-86C3-43BA0DC237DA}" presName="node" presStyleLbl="node1" presStyleIdx="1" presStyleCnt="8">
        <dgm:presLayoutVars>
          <dgm:bulletEnabled val="1"/>
        </dgm:presLayoutVars>
      </dgm:prSet>
      <dgm:spPr/>
      <dgm:t>
        <a:bodyPr/>
        <a:lstStyle/>
        <a:p>
          <a:endParaRPr lang="es-EC"/>
        </a:p>
      </dgm:t>
    </dgm:pt>
    <dgm:pt modelId="{AA897367-BA6C-41B9-A9EE-296D69CE7FAA}" type="pres">
      <dgm:prSet presAssocID="{8854C72F-0051-448F-9695-B790B38CC741}" presName="sibTrans" presStyleLbl="bgSibTrans2D1" presStyleIdx="1" presStyleCnt="7"/>
      <dgm:spPr/>
      <dgm:t>
        <a:bodyPr/>
        <a:lstStyle/>
        <a:p>
          <a:endParaRPr lang="es-EC"/>
        </a:p>
      </dgm:t>
    </dgm:pt>
    <dgm:pt modelId="{534CA92F-A8D6-49B3-9190-CA909529F977}" type="pres">
      <dgm:prSet presAssocID="{E62A9ADC-D7F6-4182-BB85-7A9F5A5924A4}" presName="compNode" presStyleCnt="0"/>
      <dgm:spPr/>
    </dgm:pt>
    <dgm:pt modelId="{27E719D9-148D-4C80-8353-83F08DA89AEB}" type="pres">
      <dgm:prSet presAssocID="{E62A9ADC-D7F6-4182-BB85-7A9F5A5924A4}" presName="dummyConnPt" presStyleCnt="0"/>
      <dgm:spPr/>
    </dgm:pt>
    <dgm:pt modelId="{CCD26E01-477E-4DD8-A9F3-C4CFF0DF6077}" type="pres">
      <dgm:prSet presAssocID="{E62A9ADC-D7F6-4182-BB85-7A9F5A5924A4}" presName="node" presStyleLbl="node1" presStyleIdx="2" presStyleCnt="8">
        <dgm:presLayoutVars>
          <dgm:bulletEnabled val="1"/>
        </dgm:presLayoutVars>
      </dgm:prSet>
      <dgm:spPr/>
      <dgm:t>
        <a:bodyPr/>
        <a:lstStyle/>
        <a:p>
          <a:endParaRPr lang="es-EC"/>
        </a:p>
      </dgm:t>
    </dgm:pt>
    <dgm:pt modelId="{6F99E8BD-BA2A-48B1-8F7F-1167DC2B363D}" type="pres">
      <dgm:prSet presAssocID="{04D18DA3-01EB-4020-8887-02586C67F494}" presName="sibTrans" presStyleLbl="bgSibTrans2D1" presStyleIdx="2" presStyleCnt="7"/>
      <dgm:spPr/>
      <dgm:t>
        <a:bodyPr/>
        <a:lstStyle/>
        <a:p>
          <a:endParaRPr lang="es-EC"/>
        </a:p>
      </dgm:t>
    </dgm:pt>
    <dgm:pt modelId="{21233C82-5D66-47B5-920A-C8BD59EE467A}" type="pres">
      <dgm:prSet presAssocID="{DE141338-2BE1-49A3-8FD7-4683CE6A9AA7}" presName="compNode" presStyleCnt="0"/>
      <dgm:spPr/>
    </dgm:pt>
    <dgm:pt modelId="{073C10C4-B623-4341-BE21-2523AA29EA43}" type="pres">
      <dgm:prSet presAssocID="{DE141338-2BE1-49A3-8FD7-4683CE6A9AA7}" presName="dummyConnPt" presStyleCnt="0"/>
      <dgm:spPr/>
    </dgm:pt>
    <dgm:pt modelId="{5C87DE08-90C2-4F53-9BBC-06016A99ED6E}" type="pres">
      <dgm:prSet presAssocID="{DE141338-2BE1-49A3-8FD7-4683CE6A9AA7}" presName="node" presStyleLbl="node1" presStyleIdx="3" presStyleCnt="8">
        <dgm:presLayoutVars>
          <dgm:bulletEnabled val="1"/>
        </dgm:presLayoutVars>
      </dgm:prSet>
      <dgm:spPr/>
      <dgm:t>
        <a:bodyPr/>
        <a:lstStyle/>
        <a:p>
          <a:endParaRPr lang="es-EC"/>
        </a:p>
      </dgm:t>
    </dgm:pt>
    <dgm:pt modelId="{42F63895-A8E4-4FFD-9965-14CEEA211A5D}" type="pres">
      <dgm:prSet presAssocID="{AC23D0EE-676D-40FC-AB7C-24D29762E2D6}" presName="sibTrans" presStyleLbl="bgSibTrans2D1" presStyleIdx="3" presStyleCnt="7"/>
      <dgm:spPr/>
      <dgm:t>
        <a:bodyPr/>
        <a:lstStyle/>
        <a:p>
          <a:endParaRPr lang="es-EC"/>
        </a:p>
      </dgm:t>
    </dgm:pt>
    <dgm:pt modelId="{B197B737-20DE-4C00-85BA-FF3F8AC775E9}" type="pres">
      <dgm:prSet presAssocID="{84719CC1-EB7C-44AB-A114-F8E45010BD80}" presName="compNode" presStyleCnt="0"/>
      <dgm:spPr/>
    </dgm:pt>
    <dgm:pt modelId="{4051049C-2EF7-4AB3-BFF9-444FCE8D045F}" type="pres">
      <dgm:prSet presAssocID="{84719CC1-EB7C-44AB-A114-F8E45010BD80}" presName="dummyConnPt" presStyleCnt="0"/>
      <dgm:spPr/>
    </dgm:pt>
    <dgm:pt modelId="{C0ABACC6-3CBC-4DBD-9BF1-BF169F34A90F}" type="pres">
      <dgm:prSet presAssocID="{84719CC1-EB7C-44AB-A114-F8E45010BD80}" presName="node" presStyleLbl="node1" presStyleIdx="4" presStyleCnt="8">
        <dgm:presLayoutVars>
          <dgm:bulletEnabled val="1"/>
        </dgm:presLayoutVars>
      </dgm:prSet>
      <dgm:spPr/>
      <dgm:t>
        <a:bodyPr/>
        <a:lstStyle/>
        <a:p>
          <a:endParaRPr lang="es-EC"/>
        </a:p>
      </dgm:t>
    </dgm:pt>
    <dgm:pt modelId="{37475435-C8DE-4421-96F2-ED051DA4C528}" type="pres">
      <dgm:prSet presAssocID="{174A13DC-460E-462D-B21F-7F756FC91C4C}" presName="sibTrans" presStyleLbl="bgSibTrans2D1" presStyleIdx="4" presStyleCnt="7"/>
      <dgm:spPr/>
      <dgm:t>
        <a:bodyPr/>
        <a:lstStyle/>
        <a:p>
          <a:endParaRPr lang="es-EC"/>
        </a:p>
      </dgm:t>
    </dgm:pt>
    <dgm:pt modelId="{CA215B43-9A93-439B-9179-EA8FDFFDF7D6}" type="pres">
      <dgm:prSet presAssocID="{DF2DAB67-8630-4D68-90BD-12A25E38006E}" presName="compNode" presStyleCnt="0"/>
      <dgm:spPr/>
    </dgm:pt>
    <dgm:pt modelId="{3CE5D6DA-93FB-4456-A088-8F99E1639EBE}" type="pres">
      <dgm:prSet presAssocID="{DF2DAB67-8630-4D68-90BD-12A25E38006E}" presName="dummyConnPt" presStyleCnt="0"/>
      <dgm:spPr/>
    </dgm:pt>
    <dgm:pt modelId="{CCA7D8E2-4E76-4317-997F-29DC949AD78C}" type="pres">
      <dgm:prSet presAssocID="{DF2DAB67-8630-4D68-90BD-12A25E38006E}" presName="node" presStyleLbl="node1" presStyleIdx="5" presStyleCnt="8">
        <dgm:presLayoutVars>
          <dgm:bulletEnabled val="1"/>
        </dgm:presLayoutVars>
      </dgm:prSet>
      <dgm:spPr/>
      <dgm:t>
        <a:bodyPr/>
        <a:lstStyle/>
        <a:p>
          <a:endParaRPr lang="es-EC"/>
        </a:p>
      </dgm:t>
    </dgm:pt>
    <dgm:pt modelId="{5CC3FC6E-5494-464E-AE11-09650AC0E678}" type="pres">
      <dgm:prSet presAssocID="{40DE3024-A33D-4947-AAB1-49A7546AA87F}" presName="sibTrans" presStyleLbl="bgSibTrans2D1" presStyleIdx="5" presStyleCnt="7"/>
      <dgm:spPr/>
      <dgm:t>
        <a:bodyPr/>
        <a:lstStyle/>
        <a:p>
          <a:endParaRPr lang="es-EC"/>
        </a:p>
      </dgm:t>
    </dgm:pt>
    <dgm:pt modelId="{F332F2EA-ABE2-4F93-B62D-2FDAD241023A}" type="pres">
      <dgm:prSet presAssocID="{9E34DDE9-0443-4A0A-A235-3D5167C45C0D}" presName="compNode" presStyleCnt="0"/>
      <dgm:spPr/>
    </dgm:pt>
    <dgm:pt modelId="{496424F4-9DCA-4223-A5AA-4A30BA7840CF}" type="pres">
      <dgm:prSet presAssocID="{9E34DDE9-0443-4A0A-A235-3D5167C45C0D}" presName="dummyConnPt" presStyleCnt="0"/>
      <dgm:spPr/>
    </dgm:pt>
    <dgm:pt modelId="{858B9EB7-3FB2-4C3F-A124-DDE084977983}" type="pres">
      <dgm:prSet presAssocID="{9E34DDE9-0443-4A0A-A235-3D5167C45C0D}" presName="node" presStyleLbl="node1" presStyleIdx="6" presStyleCnt="8">
        <dgm:presLayoutVars>
          <dgm:bulletEnabled val="1"/>
        </dgm:presLayoutVars>
      </dgm:prSet>
      <dgm:spPr/>
      <dgm:t>
        <a:bodyPr/>
        <a:lstStyle/>
        <a:p>
          <a:endParaRPr lang="es-EC"/>
        </a:p>
      </dgm:t>
    </dgm:pt>
    <dgm:pt modelId="{49311C24-A7F0-45B0-8FFC-ADC24D5254CE}" type="pres">
      <dgm:prSet presAssocID="{B814B920-EF53-4DE3-9AC2-2D2229C6B737}" presName="sibTrans" presStyleLbl="bgSibTrans2D1" presStyleIdx="6" presStyleCnt="7"/>
      <dgm:spPr/>
      <dgm:t>
        <a:bodyPr/>
        <a:lstStyle/>
        <a:p>
          <a:endParaRPr lang="es-EC"/>
        </a:p>
      </dgm:t>
    </dgm:pt>
    <dgm:pt modelId="{72A113E5-984A-44B0-8614-7BAD02F2EEED}" type="pres">
      <dgm:prSet presAssocID="{F4753B5C-C32D-4C1F-9C26-70FFCF5CBAFA}" presName="compNode" presStyleCnt="0"/>
      <dgm:spPr/>
    </dgm:pt>
    <dgm:pt modelId="{835DFDF1-4128-4A7A-B5A2-1B75B7A39085}" type="pres">
      <dgm:prSet presAssocID="{F4753B5C-C32D-4C1F-9C26-70FFCF5CBAFA}" presName="dummyConnPt" presStyleCnt="0"/>
      <dgm:spPr/>
    </dgm:pt>
    <dgm:pt modelId="{8055DE4E-FC2F-4286-92AA-76F1ED565ECA}" type="pres">
      <dgm:prSet presAssocID="{F4753B5C-C32D-4C1F-9C26-70FFCF5CBAFA}" presName="node" presStyleLbl="node1" presStyleIdx="7" presStyleCnt="8">
        <dgm:presLayoutVars>
          <dgm:bulletEnabled val="1"/>
        </dgm:presLayoutVars>
      </dgm:prSet>
      <dgm:spPr/>
      <dgm:t>
        <a:bodyPr/>
        <a:lstStyle/>
        <a:p>
          <a:endParaRPr lang="es-EC"/>
        </a:p>
      </dgm:t>
    </dgm:pt>
  </dgm:ptLst>
  <dgm:cxnLst>
    <dgm:cxn modelId="{0E33F311-A7A2-484F-9C2E-871EB5E508B8}" type="presOf" srcId="{174A13DC-460E-462D-B21F-7F756FC91C4C}" destId="{37475435-C8DE-4421-96F2-ED051DA4C528}" srcOrd="0" destOrd="0" presId="urn:microsoft.com/office/officeart/2005/8/layout/bProcess4"/>
    <dgm:cxn modelId="{11740C46-EC5B-4EAB-B3B8-AD7292A039D5}" type="presOf" srcId="{8854C72F-0051-448F-9695-B790B38CC741}" destId="{AA897367-BA6C-41B9-A9EE-296D69CE7FAA}" srcOrd="0" destOrd="0" presId="urn:microsoft.com/office/officeart/2005/8/layout/bProcess4"/>
    <dgm:cxn modelId="{F6ACA616-B5A2-41E5-8C31-1999E6A1C06A}" srcId="{8670F09F-665C-4792-B0FF-07CF28068884}" destId="{9E34DDE9-0443-4A0A-A235-3D5167C45C0D}" srcOrd="6" destOrd="0" parTransId="{8F8FE43C-DA12-4CF6-AEEE-E47D63C7A19A}" sibTransId="{B814B920-EF53-4DE3-9AC2-2D2229C6B737}"/>
    <dgm:cxn modelId="{B424FA0A-6360-4851-9B44-80CF710AE0EB}" srcId="{8670F09F-665C-4792-B0FF-07CF28068884}" destId="{DF2DAB67-8630-4D68-90BD-12A25E38006E}" srcOrd="5" destOrd="0" parTransId="{55A6FD57-E1B1-423E-A171-6B296815C2E2}" sibTransId="{40DE3024-A33D-4947-AAB1-49A7546AA87F}"/>
    <dgm:cxn modelId="{23002BB4-74A9-4FC3-888C-1B933B12A7EC}" type="presOf" srcId="{F4753B5C-C32D-4C1F-9C26-70FFCF5CBAFA}" destId="{8055DE4E-FC2F-4286-92AA-76F1ED565ECA}" srcOrd="0" destOrd="0" presId="urn:microsoft.com/office/officeart/2005/8/layout/bProcess4"/>
    <dgm:cxn modelId="{DD46256B-D204-4338-93D8-C1A5E492138B}" type="presOf" srcId="{AC23D0EE-676D-40FC-AB7C-24D29762E2D6}" destId="{42F63895-A8E4-4FFD-9965-14CEEA211A5D}" srcOrd="0" destOrd="0" presId="urn:microsoft.com/office/officeart/2005/8/layout/bProcess4"/>
    <dgm:cxn modelId="{528E3796-4D11-462A-B899-9AE833104590}" type="presOf" srcId="{E62A9ADC-D7F6-4182-BB85-7A9F5A5924A4}" destId="{CCD26E01-477E-4DD8-A9F3-C4CFF0DF6077}" srcOrd="0" destOrd="0" presId="urn:microsoft.com/office/officeart/2005/8/layout/bProcess4"/>
    <dgm:cxn modelId="{1227E70B-C2BA-4651-B6F9-8D6E5B53856C}" type="presOf" srcId="{DE141338-2BE1-49A3-8FD7-4683CE6A9AA7}" destId="{5C87DE08-90C2-4F53-9BBC-06016A99ED6E}" srcOrd="0" destOrd="0" presId="urn:microsoft.com/office/officeart/2005/8/layout/bProcess4"/>
    <dgm:cxn modelId="{015A21C8-5615-4D83-BFE0-754CD2A00F5D}" type="presOf" srcId="{9E34DDE9-0443-4A0A-A235-3D5167C45C0D}" destId="{858B9EB7-3FB2-4C3F-A124-DDE084977983}" srcOrd="0" destOrd="0" presId="urn:microsoft.com/office/officeart/2005/8/layout/bProcess4"/>
    <dgm:cxn modelId="{B4454D83-D2F9-4106-93BC-416926443EAD}" type="presOf" srcId="{AFC291ED-93EC-4BE6-86C3-43BA0DC237DA}" destId="{11FF0A84-F749-433D-AEC2-1B8378536A9F}" srcOrd="0" destOrd="0" presId="urn:microsoft.com/office/officeart/2005/8/layout/bProcess4"/>
    <dgm:cxn modelId="{D7E7F768-FE57-4D53-BA92-B17C44027A74}" type="presOf" srcId="{E0F05703-7D65-498C-BBEA-EE6E8AB0FA2D}" destId="{B21A2361-30DC-4F30-9A72-1C6051AB4B39}" srcOrd="0" destOrd="0" presId="urn:microsoft.com/office/officeart/2005/8/layout/bProcess4"/>
    <dgm:cxn modelId="{9561AEED-0D43-4621-A64D-07D198DFA188}" srcId="{8670F09F-665C-4792-B0FF-07CF28068884}" destId="{E0F05703-7D65-498C-BBEA-EE6E8AB0FA2D}" srcOrd="0" destOrd="0" parTransId="{5FCC4E94-41FF-4859-9FBD-64B8B5CB0B43}" sibTransId="{6ED7434A-15F5-4D8D-A353-9ADBA3879E7C}"/>
    <dgm:cxn modelId="{6B433DF5-337C-4577-B269-67FB561DAB2B}" srcId="{8670F09F-665C-4792-B0FF-07CF28068884}" destId="{84719CC1-EB7C-44AB-A114-F8E45010BD80}" srcOrd="4" destOrd="0" parTransId="{CB22C8E4-0B0B-4DCC-88DF-6DBC866ECA9D}" sibTransId="{174A13DC-460E-462D-B21F-7F756FC91C4C}"/>
    <dgm:cxn modelId="{8AD6735E-5BC2-40D3-AB0D-4F8B08CCA92D}" type="presOf" srcId="{B814B920-EF53-4DE3-9AC2-2D2229C6B737}" destId="{49311C24-A7F0-45B0-8FFC-ADC24D5254CE}" srcOrd="0" destOrd="0" presId="urn:microsoft.com/office/officeart/2005/8/layout/bProcess4"/>
    <dgm:cxn modelId="{DA5C89C8-EC10-4823-A659-60C654C4DB13}" srcId="{8670F09F-665C-4792-B0FF-07CF28068884}" destId="{AFC291ED-93EC-4BE6-86C3-43BA0DC237DA}" srcOrd="1" destOrd="0" parTransId="{4999BECE-B56B-4148-826E-B580DC98294C}" sibTransId="{8854C72F-0051-448F-9695-B790B38CC741}"/>
    <dgm:cxn modelId="{440347DD-7E3B-48B6-A86A-11E594BF86C6}" type="presOf" srcId="{84719CC1-EB7C-44AB-A114-F8E45010BD80}" destId="{C0ABACC6-3CBC-4DBD-9BF1-BF169F34A90F}" srcOrd="0" destOrd="0" presId="urn:microsoft.com/office/officeart/2005/8/layout/bProcess4"/>
    <dgm:cxn modelId="{50B82369-4FA9-4E35-BA67-E83D2B03B79C}" srcId="{8670F09F-665C-4792-B0FF-07CF28068884}" destId="{F4753B5C-C32D-4C1F-9C26-70FFCF5CBAFA}" srcOrd="7" destOrd="0" parTransId="{CAFCCE90-3343-425F-B316-29662F3374BC}" sibTransId="{02984A9D-6BB2-4C29-A4EF-CF03079AB44D}"/>
    <dgm:cxn modelId="{DD7FEF9C-10FF-4B0D-A861-C3C64279EA05}" srcId="{8670F09F-665C-4792-B0FF-07CF28068884}" destId="{DE141338-2BE1-49A3-8FD7-4683CE6A9AA7}" srcOrd="3" destOrd="0" parTransId="{85D70EEE-F2A3-4CAF-8230-A43D19C12781}" sibTransId="{AC23D0EE-676D-40FC-AB7C-24D29762E2D6}"/>
    <dgm:cxn modelId="{E1A9B9CB-5522-4D61-AFE0-1CAE6A63275A}" type="presOf" srcId="{6ED7434A-15F5-4D8D-A353-9ADBA3879E7C}" destId="{83C88E8A-1071-48D1-89EF-A7E2FC8BB5EB}" srcOrd="0" destOrd="0" presId="urn:microsoft.com/office/officeart/2005/8/layout/bProcess4"/>
    <dgm:cxn modelId="{B2B79026-CFEE-4ED0-8EC5-1E96187331E7}" type="presOf" srcId="{8670F09F-665C-4792-B0FF-07CF28068884}" destId="{3630621A-648A-4427-8AEA-D4C64C83D857}" srcOrd="0" destOrd="0" presId="urn:microsoft.com/office/officeart/2005/8/layout/bProcess4"/>
    <dgm:cxn modelId="{8CB71505-E317-44F0-AEDD-8095445ACE39}" type="presOf" srcId="{04D18DA3-01EB-4020-8887-02586C67F494}" destId="{6F99E8BD-BA2A-48B1-8F7F-1167DC2B363D}" srcOrd="0" destOrd="0" presId="urn:microsoft.com/office/officeart/2005/8/layout/bProcess4"/>
    <dgm:cxn modelId="{D31A39CF-8A44-45F5-B757-1FB3A54E5715}" type="presOf" srcId="{40DE3024-A33D-4947-AAB1-49A7546AA87F}" destId="{5CC3FC6E-5494-464E-AE11-09650AC0E678}" srcOrd="0" destOrd="0" presId="urn:microsoft.com/office/officeart/2005/8/layout/bProcess4"/>
    <dgm:cxn modelId="{8023D7BC-640C-45ED-B7BE-894D89CDCDFD}" type="presOf" srcId="{DF2DAB67-8630-4D68-90BD-12A25E38006E}" destId="{CCA7D8E2-4E76-4317-997F-29DC949AD78C}" srcOrd="0" destOrd="0" presId="urn:microsoft.com/office/officeart/2005/8/layout/bProcess4"/>
    <dgm:cxn modelId="{948D705B-F62C-460E-8321-4E8F67E0767A}" srcId="{8670F09F-665C-4792-B0FF-07CF28068884}" destId="{E62A9ADC-D7F6-4182-BB85-7A9F5A5924A4}" srcOrd="2" destOrd="0" parTransId="{EC324601-AF59-45C2-B3A5-ADE99119E45A}" sibTransId="{04D18DA3-01EB-4020-8887-02586C67F494}"/>
    <dgm:cxn modelId="{968982DE-9338-4E68-B9EF-248177AC81AA}" type="presParOf" srcId="{3630621A-648A-4427-8AEA-D4C64C83D857}" destId="{B35980C7-C41D-4EA2-9353-7CDBF6C67211}" srcOrd="0" destOrd="0" presId="urn:microsoft.com/office/officeart/2005/8/layout/bProcess4"/>
    <dgm:cxn modelId="{0702A575-7769-40B7-9464-833754AC0FA5}" type="presParOf" srcId="{B35980C7-C41D-4EA2-9353-7CDBF6C67211}" destId="{F2ADC111-AB12-408E-9CB8-3671B3D00617}" srcOrd="0" destOrd="0" presId="urn:microsoft.com/office/officeart/2005/8/layout/bProcess4"/>
    <dgm:cxn modelId="{905F0A6C-6698-484D-A22E-099C32F5FCBC}" type="presParOf" srcId="{B35980C7-C41D-4EA2-9353-7CDBF6C67211}" destId="{B21A2361-30DC-4F30-9A72-1C6051AB4B39}" srcOrd="1" destOrd="0" presId="urn:microsoft.com/office/officeart/2005/8/layout/bProcess4"/>
    <dgm:cxn modelId="{C29FC44B-B142-4049-A282-4FACC5CF906D}" type="presParOf" srcId="{3630621A-648A-4427-8AEA-D4C64C83D857}" destId="{83C88E8A-1071-48D1-89EF-A7E2FC8BB5EB}" srcOrd="1" destOrd="0" presId="urn:microsoft.com/office/officeart/2005/8/layout/bProcess4"/>
    <dgm:cxn modelId="{176A1D34-8F61-4638-A216-61084F03D9D7}" type="presParOf" srcId="{3630621A-648A-4427-8AEA-D4C64C83D857}" destId="{02BAE8B8-EACA-41EC-B0F6-799678DDEB72}" srcOrd="2" destOrd="0" presId="urn:microsoft.com/office/officeart/2005/8/layout/bProcess4"/>
    <dgm:cxn modelId="{B7B5EB3C-8F0B-4053-98C2-1D047B849BCD}" type="presParOf" srcId="{02BAE8B8-EACA-41EC-B0F6-799678DDEB72}" destId="{A61B79F9-3147-43F1-8CF3-3433AA1EC65E}" srcOrd="0" destOrd="0" presId="urn:microsoft.com/office/officeart/2005/8/layout/bProcess4"/>
    <dgm:cxn modelId="{C52B7339-0969-447A-87D6-33E12F3A4735}" type="presParOf" srcId="{02BAE8B8-EACA-41EC-B0F6-799678DDEB72}" destId="{11FF0A84-F749-433D-AEC2-1B8378536A9F}" srcOrd="1" destOrd="0" presId="urn:microsoft.com/office/officeart/2005/8/layout/bProcess4"/>
    <dgm:cxn modelId="{4028BBCC-D0CE-4B0B-947E-40B0934D5225}" type="presParOf" srcId="{3630621A-648A-4427-8AEA-D4C64C83D857}" destId="{AA897367-BA6C-41B9-A9EE-296D69CE7FAA}" srcOrd="3" destOrd="0" presId="urn:microsoft.com/office/officeart/2005/8/layout/bProcess4"/>
    <dgm:cxn modelId="{01F71798-412E-4D3C-A561-2C110DAFCA6D}" type="presParOf" srcId="{3630621A-648A-4427-8AEA-D4C64C83D857}" destId="{534CA92F-A8D6-49B3-9190-CA909529F977}" srcOrd="4" destOrd="0" presId="urn:microsoft.com/office/officeart/2005/8/layout/bProcess4"/>
    <dgm:cxn modelId="{6E03F1BC-AB8D-48F5-ADE9-2BBED3DC7EE5}" type="presParOf" srcId="{534CA92F-A8D6-49B3-9190-CA909529F977}" destId="{27E719D9-148D-4C80-8353-83F08DA89AEB}" srcOrd="0" destOrd="0" presId="urn:microsoft.com/office/officeart/2005/8/layout/bProcess4"/>
    <dgm:cxn modelId="{7DEBC0D8-B07F-490C-B5FD-0CD51EF0298F}" type="presParOf" srcId="{534CA92F-A8D6-49B3-9190-CA909529F977}" destId="{CCD26E01-477E-4DD8-A9F3-C4CFF0DF6077}" srcOrd="1" destOrd="0" presId="urn:microsoft.com/office/officeart/2005/8/layout/bProcess4"/>
    <dgm:cxn modelId="{F9C117BC-1220-4B4D-857F-B42783AE9A65}" type="presParOf" srcId="{3630621A-648A-4427-8AEA-D4C64C83D857}" destId="{6F99E8BD-BA2A-48B1-8F7F-1167DC2B363D}" srcOrd="5" destOrd="0" presId="urn:microsoft.com/office/officeart/2005/8/layout/bProcess4"/>
    <dgm:cxn modelId="{2CD17F8E-B557-47E7-B3BE-64FE82F7C208}" type="presParOf" srcId="{3630621A-648A-4427-8AEA-D4C64C83D857}" destId="{21233C82-5D66-47B5-920A-C8BD59EE467A}" srcOrd="6" destOrd="0" presId="urn:microsoft.com/office/officeart/2005/8/layout/bProcess4"/>
    <dgm:cxn modelId="{046CF90B-E2E5-4B90-A448-1AC8443F8A81}" type="presParOf" srcId="{21233C82-5D66-47B5-920A-C8BD59EE467A}" destId="{073C10C4-B623-4341-BE21-2523AA29EA43}" srcOrd="0" destOrd="0" presId="urn:microsoft.com/office/officeart/2005/8/layout/bProcess4"/>
    <dgm:cxn modelId="{4A2BB6F5-5B83-4590-A2CF-24B2F9B53B15}" type="presParOf" srcId="{21233C82-5D66-47B5-920A-C8BD59EE467A}" destId="{5C87DE08-90C2-4F53-9BBC-06016A99ED6E}" srcOrd="1" destOrd="0" presId="urn:microsoft.com/office/officeart/2005/8/layout/bProcess4"/>
    <dgm:cxn modelId="{86783FEC-A597-49AD-A48B-F40EE94B2114}" type="presParOf" srcId="{3630621A-648A-4427-8AEA-D4C64C83D857}" destId="{42F63895-A8E4-4FFD-9965-14CEEA211A5D}" srcOrd="7" destOrd="0" presId="urn:microsoft.com/office/officeart/2005/8/layout/bProcess4"/>
    <dgm:cxn modelId="{439401C7-1B69-4F93-83C3-B06BB266E947}" type="presParOf" srcId="{3630621A-648A-4427-8AEA-D4C64C83D857}" destId="{B197B737-20DE-4C00-85BA-FF3F8AC775E9}" srcOrd="8" destOrd="0" presId="urn:microsoft.com/office/officeart/2005/8/layout/bProcess4"/>
    <dgm:cxn modelId="{A09C6EB0-8178-438E-B4D5-4AE79E67E97C}" type="presParOf" srcId="{B197B737-20DE-4C00-85BA-FF3F8AC775E9}" destId="{4051049C-2EF7-4AB3-BFF9-444FCE8D045F}" srcOrd="0" destOrd="0" presId="urn:microsoft.com/office/officeart/2005/8/layout/bProcess4"/>
    <dgm:cxn modelId="{372ACEDA-4BED-40A8-A3DC-A81A04FBFD79}" type="presParOf" srcId="{B197B737-20DE-4C00-85BA-FF3F8AC775E9}" destId="{C0ABACC6-3CBC-4DBD-9BF1-BF169F34A90F}" srcOrd="1" destOrd="0" presId="urn:microsoft.com/office/officeart/2005/8/layout/bProcess4"/>
    <dgm:cxn modelId="{C194FC7D-DA53-41CA-ACD7-A07E92EE5C19}" type="presParOf" srcId="{3630621A-648A-4427-8AEA-D4C64C83D857}" destId="{37475435-C8DE-4421-96F2-ED051DA4C528}" srcOrd="9" destOrd="0" presId="urn:microsoft.com/office/officeart/2005/8/layout/bProcess4"/>
    <dgm:cxn modelId="{9B38095F-63C0-4DA4-B7BB-F39222FF0CE3}" type="presParOf" srcId="{3630621A-648A-4427-8AEA-D4C64C83D857}" destId="{CA215B43-9A93-439B-9179-EA8FDFFDF7D6}" srcOrd="10" destOrd="0" presId="urn:microsoft.com/office/officeart/2005/8/layout/bProcess4"/>
    <dgm:cxn modelId="{A8B17A35-9FAE-4A6C-8960-3C5B011BA970}" type="presParOf" srcId="{CA215B43-9A93-439B-9179-EA8FDFFDF7D6}" destId="{3CE5D6DA-93FB-4456-A088-8F99E1639EBE}" srcOrd="0" destOrd="0" presId="urn:microsoft.com/office/officeart/2005/8/layout/bProcess4"/>
    <dgm:cxn modelId="{5958CF5B-4F52-4068-88E3-6F0988E952A8}" type="presParOf" srcId="{CA215B43-9A93-439B-9179-EA8FDFFDF7D6}" destId="{CCA7D8E2-4E76-4317-997F-29DC949AD78C}" srcOrd="1" destOrd="0" presId="urn:microsoft.com/office/officeart/2005/8/layout/bProcess4"/>
    <dgm:cxn modelId="{730969A8-6128-4EEE-8156-0A7CB84AEB3B}" type="presParOf" srcId="{3630621A-648A-4427-8AEA-D4C64C83D857}" destId="{5CC3FC6E-5494-464E-AE11-09650AC0E678}" srcOrd="11" destOrd="0" presId="urn:microsoft.com/office/officeart/2005/8/layout/bProcess4"/>
    <dgm:cxn modelId="{53B8F4DE-EC38-422A-8FCC-2AE7F3A4B5ED}" type="presParOf" srcId="{3630621A-648A-4427-8AEA-D4C64C83D857}" destId="{F332F2EA-ABE2-4F93-B62D-2FDAD241023A}" srcOrd="12" destOrd="0" presId="urn:microsoft.com/office/officeart/2005/8/layout/bProcess4"/>
    <dgm:cxn modelId="{E1D646A5-9537-4CE9-9CD8-77AA4045A42B}" type="presParOf" srcId="{F332F2EA-ABE2-4F93-B62D-2FDAD241023A}" destId="{496424F4-9DCA-4223-A5AA-4A30BA7840CF}" srcOrd="0" destOrd="0" presId="urn:microsoft.com/office/officeart/2005/8/layout/bProcess4"/>
    <dgm:cxn modelId="{F1B594F1-C4B7-4364-91B1-57853DE5F9AB}" type="presParOf" srcId="{F332F2EA-ABE2-4F93-B62D-2FDAD241023A}" destId="{858B9EB7-3FB2-4C3F-A124-DDE084977983}" srcOrd="1" destOrd="0" presId="urn:microsoft.com/office/officeart/2005/8/layout/bProcess4"/>
    <dgm:cxn modelId="{D1FE710D-DB78-4686-858C-1F5C0AD2EE8B}" type="presParOf" srcId="{3630621A-648A-4427-8AEA-D4C64C83D857}" destId="{49311C24-A7F0-45B0-8FFC-ADC24D5254CE}" srcOrd="13" destOrd="0" presId="urn:microsoft.com/office/officeart/2005/8/layout/bProcess4"/>
    <dgm:cxn modelId="{999C55FF-329C-4B15-8A1F-DB17F5D52737}" type="presParOf" srcId="{3630621A-648A-4427-8AEA-D4C64C83D857}" destId="{72A113E5-984A-44B0-8614-7BAD02F2EEED}" srcOrd="14" destOrd="0" presId="urn:microsoft.com/office/officeart/2005/8/layout/bProcess4"/>
    <dgm:cxn modelId="{971FBF2C-A2E5-46E1-B5B4-B26384456381}" type="presParOf" srcId="{72A113E5-984A-44B0-8614-7BAD02F2EEED}" destId="{835DFDF1-4128-4A7A-B5A2-1B75B7A39085}" srcOrd="0" destOrd="0" presId="urn:microsoft.com/office/officeart/2005/8/layout/bProcess4"/>
    <dgm:cxn modelId="{D2F49EE1-58B9-4CD7-81FC-C4834C7510E9}" type="presParOf" srcId="{72A113E5-984A-44B0-8614-7BAD02F2EEED}" destId="{8055DE4E-FC2F-4286-92AA-76F1ED565EC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9858C-8265-4F6C-BCA2-DB2A1B32E1EF}">
      <dsp:nvSpPr>
        <dsp:cNvPr id="0" name=""/>
        <dsp:cNvSpPr/>
      </dsp:nvSpPr>
      <dsp:spPr>
        <a:xfrm>
          <a:off x="-149403" y="305929"/>
          <a:ext cx="3386488" cy="918209"/>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Tabuló Resultado de Encuesta </a:t>
          </a:r>
          <a:endParaRPr lang="es-EC" sz="2000" kern="1200" dirty="0">
            <a:solidFill>
              <a:schemeClr val="tx1"/>
            </a:solidFill>
          </a:endParaRPr>
        </a:p>
      </dsp:txBody>
      <dsp:txXfrm>
        <a:off x="-122510" y="332822"/>
        <a:ext cx="1840885" cy="864423"/>
      </dsp:txXfrm>
    </dsp:sp>
    <dsp:sp modelId="{6AF67442-1E95-46CE-9250-991BA1D23DDC}">
      <dsp:nvSpPr>
        <dsp:cNvPr id="0" name=""/>
        <dsp:cNvSpPr/>
      </dsp:nvSpPr>
      <dsp:spPr>
        <a:xfrm>
          <a:off x="149405" y="1870083"/>
          <a:ext cx="3984102" cy="1530068"/>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Análisis de las brechas entre las expectativas y la percepción del servicio de los pacientes.</a:t>
          </a:r>
          <a:endParaRPr lang="es-EC" sz="2000" kern="1200" dirty="0">
            <a:solidFill>
              <a:schemeClr val="tx1"/>
            </a:solidFill>
          </a:endParaRPr>
        </a:p>
      </dsp:txBody>
      <dsp:txXfrm>
        <a:off x="194219" y="1914897"/>
        <a:ext cx="2021345" cy="1440440"/>
      </dsp:txXfrm>
    </dsp:sp>
    <dsp:sp modelId="{C10484C5-0DAB-4828-B31F-0850D70BDEE5}">
      <dsp:nvSpPr>
        <dsp:cNvPr id="0" name=""/>
        <dsp:cNvSpPr/>
      </dsp:nvSpPr>
      <dsp:spPr>
        <a:xfrm>
          <a:off x="2154851" y="1080116"/>
          <a:ext cx="994544" cy="994544"/>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baseline="0">
            <a:solidFill>
              <a:schemeClr val="accent1">
                <a:lumMod val="75000"/>
              </a:schemeClr>
            </a:solidFill>
          </a:endParaRPr>
        </a:p>
      </dsp:txBody>
      <dsp:txXfrm>
        <a:off x="2378623" y="1080116"/>
        <a:ext cx="547000" cy="748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4E4F-4B6B-44F4-A0A2-27CF00C585C4}">
      <dsp:nvSpPr>
        <dsp:cNvPr id="0" name=""/>
        <dsp:cNvSpPr/>
      </dsp:nvSpPr>
      <dsp:spPr>
        <a:xfrm>
          <a:off x="3127667" y="3027406"/>
          <a:ext cx="2313617" cy="2313617"/>
        </a:xfrm>
        <a:prstGeom prst="ellipse">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smtClean="0"/>
            <a:t>Elaborar la propuesta de mejora de la calidad de las prestaciones y  servicios del CAA Central del IESS con la finalidad de mejorar la calidad del servicio y su gestión.</a:t>
          </a:r>
          <a:endParaRPr lang="es-EC" sz="1300" kern="1200" dirty="0"/>
        </a:p>
      </dsp:txBody>
      <dsp:txXfrm>
        <a:off x="3466488" y="3366227"/>
        <a:ext cx="1635975" cy="1635975"/>
      </dsp:txXfrm>
    </dsp:sp>
    <dsp:sp modelId="{B2D112CD-8E6B-4D6F-8717-38449AFB9363}">
      <dsp:nvSpPr>
        <dsp:cNvPr id="0" name=""/>
        <dsp:cNvSpPr/>
      </dsp:nvSpPr>
      <dsp:spPr>
        <a:xfrm rot="12900000">
          <a:off x="1396602" y="2542045"/>
          <a:ext cx="2026918" cy="659380"/>
        </a:xfrm>
        <a:prstGeom prst="leftArrow">
          <a:avLst>
            <a:gd name="adj1" fmla="val 60000"/>
            <a:gd name="adj2" fmla="val 5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25D070-A738-4341-A910-42221601F266}">
      <dsp:nvSpPr>
        <dsp:cNvPr id="0" name=""/>
        <dsp:cNvSpPr/>
      </dsp:nvSpPr>
      <dsp:spPr>
        <a:xfrm>
          <a:off x="480916" y="1411265"/>
          <a:ext cx="2197936" cy="1758348"/>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smtClean="0"/>
            <a:t>Determinar y analizar las causas de los problemas identificados en el proyecto I</a:t>
          </a:r>
          <a:endParaRPr lang="es-EC" sz="1400" kern="1200" dirty="0"/>
        </a:p>
      </dsp:txBody>
      <dsp:txXfrm>
        <a:off x="532416" y="1462765"/>
        <a:ext cx="2094936" cy="1655348"/>
      </dsp:txXfrm>
    </dsp:sp>
    <dsp:sp modelId="{03CF0308-B961-48ED-A02E-B525E7CA4608}">
      <dsp:nvSpPr>
        <dsp:cNvPr id="0" name=""/>
        <dsp:cNvSpPr/>
      </dsp:nvSpPr>
      <dsp:spPr>
        <a:xfrm rot="16200000">
          <a:off x="3271016" y="1566287"/>
          <a:ext cx="2026918" cy="659380"/>
        </a:xfrm>
        <a:prstGeom prst="leftArrow">
          <a:avLst>
            <a:gd name="adj1" fmla="val 60000"/>
            <a:gd name="adj2" fmla="val 5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CA87DB-4AD4-41C8-BCB6-EED4CF90F8D3}">
      <dsp:nvSpPr>
        <dsp:cNvPr id="0" name=""/>
        <dsp:cNvSpPr/>
      </dsp:nvSpPr>
      <dsp:spPr>
        <a:xfrm>
          <a:off x="3185507" y="3344"/>
          <a:ext cx="2197936" cy="1758348"/>
        </a:xfrm>
        <a:prstGeom prst="roundRect">
          <a:avLst>
            <a:gd name="adj" fmla="val 1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S" sz="1400" kern="1200" smtClean="0"/>
            <a:t>Desarrollar propuestas de mejora que se enfoquen en </a:t>
          </a:r>
          <a:r>
            <a:rPr lang="es-EC" sz="1400" kern="1200" smtClean="0"/>
            <a:t>las características, cualidades y componentes que espera y percibe el usuario en una atención médica de calidad.</a:t>
          </a:r>
          <a:endParaRPr lang="es-EC" sz="1400" kern="1200" dirty="0"/>
        </a:p>
      </dsp:txBody>
      <dsp:txXfrm>
        <a:off x="3237007" y="54844"/>
        <a:ext cx="2094936" cy="1655348"/>
      </dsp:txXfrm>
    </dsp:sp>
    <dsp:sp modelId="{3BE65567-308F-4C29-8998-01666672C4EB}">
      <dsp:nvSpPr>
        <dsp:cNvPr id="0" name=""/>
        <dsp:cNvSpPr/>
      </dsp:nvSpPr>
      <dsp:spPr>
        <a:xfrm rot="19500000">
          <a:off x="5145430" y="2542045"/>
          <a:ext cx="2026918" cy="659380"/>
        </a:xfrm>
        <a:prstGeom prst="leftArrow">
          <a:avLst>
            <a:gd name="adj1" fmla="val 60000"/>
            <a:gd name="adj2" fmla="val 5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83C0D9-A60D-4A9D-B351-291F9B2D59C0}">
      <dsp:nvSpPr>
        <dsp:cNvPr id="0" name=""/>
        <dsp:cNvSpPr/>
      </dsp:nvSpPr>
      <dsp:spPr>
        <a:xfrm>
          <a:off x="5890098" y="1411265"/>
          <a:ext cx="2197936" cy="175834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EC" sz="1400" kern="1200" smtClean="0"/>
            <a:t>Establecer modelos de ejecución del plan de mejora, formas de evaluación y cumplimiento de las alternativas de mejora.</a:t>
          </a:r>
          <a:endParaRPr lang="es-EC" sz="1400" kern="1200"/>
        </a:p>
      </dsp:txBody>
      <dsp:txXfrm>
        <a:off x="5941598" y="1462765"/>
        <a:ext cx="2094936" cy="1655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36646-6783-4597-8C06-9A84BA809C68}">
      <dsp:nvSpPr>
        <dsp:cNvPr id="0" name=""/>
        <dsp:cNvSpPr/>
      </dsp:nvSpPr>
      <dsp:spPr>
        <a:xfrm>
          <a:off x="824014" y="2816878"/>
          <a:ext cx="535035" cy="1678615"/>
        </a:xfrm>
        <a:custGeom>
          <a:avLst/>
          <a:gdLst/>
          <a:ahLst/>
          <a:cxnLst/>
          <a:rect l="0" t="0" r="0" b="0"/>
          <a:pathLst>
            <a:path>
              <a:moveTo>
                <a:pt x="0" y="0"/>
              </a:moveTo>
              <a:lnTo>
                <a:pt x="267517" y="0"/>
              </a:lnTo>
              <a:lnTo>
                <a:pt x="267517" y="1678615"/>
              </a:lnTo>
              <a:lnTo>
                <a:pt x="535035" y="16786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1047486" y="3612140"/>
        <a:ext cx="88091" cy="88091"/>
      </dsp:txXfrm>
    </dsp:sp>
    <dsp:sp modelId="{F6246AD1-8AD1-43BE-AC4C-E9933EA82C33}">
      <dsp:nvSpPr>
        <dsp:cNvPr id="0" name=""/>
        <dsp:cNvSpPr/>
      </dsp:nvSpPr>
      <dsp:spPr>
        <a:xfrm>
          <a:off x="824014" y="2665070"/>
          <a:ext cx="535035" cy="151808"/>
        </a:xfrm>
        <a:custGeom>
          <a:avLst/>
          <a:gdLst/>
          <a:ahLst/>
          <a:cxnLst/>
          <a:rect l="0" t="0" r="0" b="0"/>
          <a:pathLst>
            <a:path>
              <a:moveTo>
                <a:pt x="0" y="151808"/>
              </a:moveTo>
              <a:lnTo>
                <a:pt x="267517" y="151808"/>
              </a:lnTo>
              <a:lnTo>
                <a:pt x="267517" y="0"/>
              </a:lnTo>
              <a:lnTo>
                <a:pt x="5350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077627" y="2727070"/>
        <a:ext cx="27807" cy="27807"/>
      </dsp:txXfrm>
    </dsp:sp>
    <dsp:sp modelId="{E177823D-DAE6-4184-B461-E64998D3D2AD}">
      <dsp:nvSpPr>
        <dsp:cNvPr id="0" name=""/>
        <dsp:cNvSpPr/>
      </dsp:nvSpPr>
      <dsp:spPr>
        <a:xfrm>
          <a:off x="824014" y="986454"/>
          <a:ext cx="535035" cy="1830423"/>
        </a:xfrm>
        <a:custGeom>
          <a:avLst/>
          <a:gdLst/>
          <a:ahLst/>
          <a:cxnLst/>
          <a:rect l="0" t="0" r="0" b="0"/>
          <a:pathLst>
            <a:path>
              <a:moveTo>
                <a:pt x="0" y="1830423"/>
              </a:moveTo>
              <a:lnTo>
                <a:pt x="267517" y="1830423"/>
              </a:lnTo>
              <a:lnTo>
                <a:pt x="267517" y="0"/>
              </a:lnTo>
              <a:lnTo>
                <a:pt x="5350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043856" y="1853991"/>
        <a:ext cx="95350" cy="95350"/>
      </dsp:txXfrm>
    </dsp:sp>
    <dsp:sp modelId="{232C0E76-3343-4638-84E8-9A05D321E6BF}">
      <dsp:nvSpPr>
        <dsp:cNvPr id="0" name=""/>
        <dsp:cNvSpPr/>
      </dsp:nvSpPr>
      <dsp:spPr>
        <a:xfrm rot="16200000">
          <a:off x="-1730109" y="2409077"/>
          <a:ext cx="4292643" cy="815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C" sz="3300" kern="1200" dirty="0" smtClean="0"/>
            <a:t>Programa de Incentivos</a:t>
          </a:r>
          <a:endParaRPr lang="es-EC" sz="3300" kern="1200" dirty="0"/>
        </a:p>
      </dsp:txBody>
      <dsp:txXfrm>
        <a:off x="-1730109" y="2409077"/>
        <a:ext cx="4292643" cy="815602"/>
      </dsp:txXfrm>
    </dsp:sp>
    <dsp:sp modelId="{09062300-49AE-4D1A-897D-681935AF7F1E}">
      <dsp:nvSpPr>
        <dsp:cNvPr id="0" name=""/>
        <dsp:cNvSpPr/>
      </dsp:nvSpPr>
      <dsp:spPr>
        <a:xfrm>
          <a:off x="1359049" y="332655"/>
          <a:ext cx="7471738" cy="13075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b="1" kern="1200" dirty="0" smtClean="0"/>
            <a:t>Objetivo:</a:t>
          </a:r>
          <a:r>
            <a:rPr lang="es-EC" sz="1500" kern="1200" dirty="0" smtClean="0"/>
            <a:t> Promover que los servidores(as) públicos del Centro de Atención Ambulatoria Central desarrollen sus actividades con los mejores resultados, motivando a que sus acciones sean premiadas con reconocimientos no monetarios.</a:t>
          </a:r>
          <a:endParaRPr lang="es-EC" sz="1500" kern="1200" dirty="0"/>
        </a:p>
      </dsp:txBody>
      <dsp:txXfrm>
        <a:off x="1359049" y="332655"/>
        <a:ext cx="7471738" cy="1307598"/>
      </dsp:txXfrm>
    </dsp:sp>
    <dsp:sp modelId="{F843BD8A-1D43-4321-A223-87743E3C2CCF}">
      <dsp:nvSpPr>
        <dsp:cNvPr id="0" name=""/>
        <dsp:cNvSpPr/>
      </dsp:nvSpPr>
      <dsp:spPr>
        <a:xfrm>
          <a:off x="1359049" y="1844154"/>
          <a:ext cx="7405207" cy="16418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EC" sz="1500" b="1" kern="1200" dirty="0" smtClean="0"/>
            <a:t>Métodos de Reconocimientos no Monetarios, </a:t>
          </a:r>
          <a:r>
            <a:rPr lang="es-EC" sz="1500" kern="1200" dirty="0" smtClean="0"/>
            <a:t>Este método lo considera el Ministerio de trabajo dentro de la Política: Regulación y Control de Gestión Pública para el Talento Humano, publicado en su página web </a:t>
          </a:r>
        </a:p>
        <a:p>
          <a:pPr lvl="0" algn="just" defTabSz="666750">
            <a:lnSpc>
              <a:spcPct val="90000"/>
            </a:lnSpc>
            <a:spcBef>
              <a:spcPct val="0"/>
            </a:spcBef>
            <a:spcAft>
              <a:spcPct val="35000"/>
            </a:spcAft>
          </a:pPr>
          <a:r>
            <a:rPr lang="es-EC" sz="1500" b="1" kern="1200" dirty="0" smtClean="0"/>
            <a:t>Ranking Interno.-</a:t>
          </a:r>
          <a:r>
            <a:rPr lang="es-EC" sz="1500" kern="1200" dirty="0" smtClean="0"/>
            <a:t>Se acoge la buena práctica de la Agencia Nacional de Transito-ANT, sobre establecer un ranking interno entre el mejor desempeño, en este caso se aplicará a las especialidades</a:t>
          </a:r>
          <a:endParaRPr lang="es-EC" sz="1500" kern="1200" dirty="0"/>
        </a:p>
      </dsp:txBody>
      <dsp:txXfrm>
        <a:off x="1359049" y="1844154"/>
        <a:ext cx="7405207" cy="1641831"/>
      </dsp:txXfrm>
    </dsp:sp>
    <dsp:sp modelId="{DF4814C7-F141-415E-8DA3-66EEE3A3DC18}">
      <dsp:nvSpPr>
        <dsp:cNvPr id="0" name=""/>
        <dsp:cNvSpPr/>
      </dsp:nvSpPr>
      <dsp:spPr>
        <a:xfrm>
          <a:off x="1359049" y="3689887"/>
          <a:ext cx="7447234" cy="1611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s-EC" sz="1500" b="1" kern="1200" dirty="0" smtClean="0"/>
            <a:t>Ejemplos de Reconocimientos</a:t>
          </a:r>
        </a:p>
        <a:p>
          <a:pPr lvl="0" algn="just" defTabSz="666750">
            <a:lnSpc>
              <a:spcPct val="90000"/>
            </a:lnSpc>
            <a:spcBef>
              <a:spcPct val="0"/>
            </a:spcBef>
            <a:spcAft>
              <a:spcPct val="35000"/>
            </a:spcAft>
          </a:pPr>
          <a:r>
            <a:rPr lang="es-EC" sz="1500" kern="1200" dirty="0" smtClean="0"/>
            <a:t>Inscribir a los Generadores de Acción, se le tomará una foto a los Generadores de Acción y se publicará en la página web del IESS durante una semana.</a:t>
          </a:r>
        </a:p>
        <a:p>
          <a:pPr lvl="0" algn="just" defTabSz="666750">
            <a:lnSpc>
              <a:spcPct val="90000"/>
            </a:lnSpc>
            <a:spcBef>
              <a:spcPct val="0"/>
            </a:spcBef>
            <a:spcAft>
              <a:spcPct val="35000"/>
            </a:spcAft>
          </a:pPr>
          <a:r>
            <a:rPr lang="es-EC" sz="1500" kern="1200" dirty="0" smtClean="0"/>
            <a:t>Se le entregará una escarapela que diga Generador de Acción y con el logo del IESS.</a:t>
          </a:r>
        </a:p>
      </dsp:txBody>
      <dsp:txXfrm>
        <a:off x="1359049" y="3689887"/>
        <a:ext cx="7447234" cy="1611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88E8A-1071-48D1-89EF-A7E2FC8BB5EB}">
      <dsp:nvSpPr>
        <dsp:cNvPr id="0" name=""/>
        <dsp:cNvSpPr/>
      </dsp:nvSpPr>
      <dsp:spPr>
        <a:xfrm rot="5400000">
          <a:off x="-214196" y="1129100"/>
          <a:ext cx="1764343" cy="212851"/>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A2361-30DC-4F30-9A72-1C6051AB4B39}">
      <dsp:nvSpPr>
        <dsp:cNvPr id="0" name=""/>
        <dsp:cNvSpPr/>
      </dsp:nvSpPr>
      <dsp:spPr>
        <a:xfrm>
          <a:off x="190260" y="1004"/>
          <a:ext cx="2365020" cy="14190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Identifique el servicio, actual o nuevo, para el que se va a realizar el plano.</a:t>
          </a:r>
          <a:endParaRPr lang="es-EC" sz="1500" kern="1200" dirty="0"/>
        </a:p>
      </dsp:txBody>
      <dsp:txXfrm>
        <a:off x="231821" y="42565"/>
        <a:ext cx="2281898" cy="1335890"/>
      </dsp:txXfrm>
    </dsp:sp>
    <dsp:sp modelId="{AA897367-BA6C-41B9-A9EE-296D69CE7FAA}">
      <dsp:nvSpPr>
        <dsp:cNvPr id="0" name=""/>
        <dsp:cNvSpPr/>
      </dsp:nvSpPr>
      <dsp:spPr>
        <a:xfrm rot="5400000">
          <a:off x="-214196" y="2902865"/>
          <a:ext cx="1764343" cy="212851"/>
        </a:xfrm>
        <a:prstGeom prst="rect">
          <a:avLst/>
        </a:prstGeom>
        <a:solidFill>
          <a:schemeClr val="accent2">
            <a:hueOff val="-3360531"/>
            <a:satOff val="1461"/>
            <a:lumOff val="4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FF0A84-F749-433D-AEC2-1B8378536A9F}">
      <dsp:nvSpPr>
        <dsp:cNvPr id="0" name=""/>
        <dsp:cNvSpPr/>
      </dsp:nvSpPr>
      <dsp:spPr>
        <a:xfrm>
          <a:off x="190260" y="1774769"/>
          <a:ext cx="2365020" cy="1419012"/>
        </a:xfrm>
        <a:prstGeom prst="roundRect">
          <a:avLst>
            <a:gd name="adj" fmla="val 10000"/>
          </a:avLst>
        </a:prstGeom>
        <a:solidFill>
          <a:schemeClr val="accent2">
            <a:hueOff val="-2880455"/>
            <a:satOff val="1253"/>
            <a:lumOff val="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Desglose el servicio en todas sus tareas elaborando una “lista de actividades” inicial.</a:t>
          </a:r>
          <a:endParaRPr lang="es-EC" sz="1500" kern="1200" dirty="0"/>
        </a:p>
      </dsp:txBody>
      <dsp:txXfrm>
        <a:off x="231821" y="1816330"/>
        <a:ext cx="2281898" cy="1335890"/>
      </dsp:txXfrm>
    </dsp:sp>
    <dsp:sp modelId="{6F99E8BD-BA2A-48B1-8F7F-1167DC2B363D}">
      <dsp:nvSpPr>
        <dsp:cNvPr id="0" name=""/>
        <dsp:cNvSpPr/>
      </dsp:nvSpPr>
      <dsp:spPr>
        <a:xfrm>
          <a:off x="672686" y="3789748"/>
          <a:ext cx="3136055" cy="212851"/>
        </a:xfrm>
        <a:prstGeom prst="rect">
          <a:avLst/>
        </a:prstGeom>
        <a:solidFill>
          <a:schemeClr val="accent2">
            <a:hueOff val="-6721063"/>
            <a:satOff val="2923"/>
            <a:lumOff val="8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D26E01-477E-4DD8-A9F3-C4CFF0DF6077}">
      <dsp:nvSpPr>
        <dsp:cNvPr id="0" name=""/>
        <dsp:cNvSpPr/>
      </dsp:nvSpPr>
      <dsp:spPr>
        <a:xfrm>
          <a:off x="190260" y="3548535"/>
          <a:ext cx="2365020" cy="1419012"/>
        </a:xfrm>
        <a:prstGeom prst="roundRect">
          <a:avLst>
            <a:gd name="adj" fmla="val 10000"/>
          </a:avLst>
        </a:prstGeom>
        <a:solidFill>
          <a:schemeClr val="accent2">
            <a:hueOff val="-5760911"/>
            <a:satOff val="2505"/>
            <a:lumOff val="7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Distribuya las actividades en un plano comenzando siempre desde el punto de vista de los clientes.</a:t>
          </a:r>
          <a:endParaRPr lang="es-EC" sz="1500" kern="1200" dirty="0"/>
        </a:p>
      </dsp:txBody>
      <dsp:txXfrm>
        <a:off x="231821" y="3590096"/>
        <a:ext cx="2281898" cy="1335890"/>
      </dsp:txXfrm>
    </dsp:sp>
    <dsp:sp modelId="{42F63895-A8E4-4FFD-9965-14CEEA211A5D}">
      <dsp:nvSpPr>
        <dsp:cNvPr id="0" name=""/>
        <dsp:cNvSpPr/>
      </dsp:nvSpPr>
      <dsp:spPr>
        <a:xfrm rot="16200000">
          <a:off x="2931281" y="2902865"/>
          <a:ext cx="1764343" cy="212851"/>
        </a:xfrm>
        <a:prstGeom prst="rect">
          <a:avLst/>
        </a:prstGeom>
        <a:solidFill>
          <a:schemeClr val="accent2">
            <a:hueOff val="-10081594"/>
            <a:satOff val="4384"/>
            <a:lumOff val="1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87DE08-90C2-4F53-9BBC-06016A99ED6E}">
      <dsp:nvSpPr>
        <dsp:cNvPr id="0" name=""/>
        <dsp:cNvSpPr/>
      </dsp:nvSpPr>
      <dsp:spPr>
        <a:xfrm>
          <a:off x="3335737" y="3548535"/>
          <a:ext cx="2365020" cy="1419012"/>
        </a:xfrm>
        <a:prstGeom prst="roundRect">
          <a:avLst>
            <a:gd name="adj" fmla="val 10000"/>
          </a:avLst>
        </a:prstGeom>
        <a:solidFill>
          <a:schemeClr val="accent2">
            <a:hueOff val="-8641366"/>
            <a:satOff val="3758"/>
            <a:lumOff val="1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Luego, una con líneas las actividades de interacción con las tareas y actividades que se producen en la “línea de visibilidad”.</a:t>
          </a:r>
          <a:endParaRPr lang="es-EC" sz="1500" kern="1200" dirty="0"/>
        </a:p>
      </dsp:txBody>
      <dsp:txXfrm>
        <a:off x="3377298" y="3590096"/>
        <a:ext cx="2281898" cy="1335890"/>
      </dsp:txXfrm>
    </dsp:sp>
    <dsp:sp modelId="{37475435-C8DE-4421-96F2-ED051DA4C528}">
      <dsp:nvSpPr>
        <dsp:cNvPr id="0" name=""/>
        <dsp:cNvSpPr/>
      </dsp:nvSpPr>
      <dsp:spPr>
        <a:xfrm rot="16200000">
          <a:off x="2931281" y="1129100"/>
          <a:ext cx="1764343" cy="212851"/>
        </a:xfrm>
        <a:prstGeom prst="rect">
          <a:avLst/>
        </a:prstGeom>
        <a:solidFill>
          <a:schemeClr val="accent2">
            <a:hueOff val="-13442126"/>
            <a:satOff val="5846"/>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ABACC6-3CBC-4DBD-9BF1-BF169F34A90F}">
      <dsp:nvSpPr>
        <dsp:cNvPr id="0" name=""/>
        <dsp:cNvSpPr/>
      </dsp:nvSpPr>
      <dsp:spPr>
        <a:xfrm>
          <a:off x="3335737" y="1774769"/>
          <a:ext cx="2365020" cy="1419012"/>
        </a:xfrm>
        <a:prstGeom prst="roundRect">
          <a:avLst>
            <a:gd name="adj" fmla="val 10000"/>
          </a:avLst>
        </a:prstGeom>
        <a:solidFill>
          <a:schemeClr val="accent2">
            <a:hueOff val="-11521822"/>
            <a:satOff val="5011"/>
            <a:lumOff val="14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Establezca, mediante líneas, los vínculos y relaciones que existen entre las tareas y actividades</a:t>
          </a:r>
          <a:endParaRPr lang="es-EC" sz="1500" kern="1200" dirty="0"/>
        </a:p>
      </dsp:txBody>
      <dsp:txXfrm>
        <a:off x="3377298" y="1816330"/>
        <a:ext cx="2281898" cy="1335890"/>
      </dsp:txXfrm>
    </dsp:sp>
    <dsp:sp modelId="{5CC3FC6E-5494-464E-AE11-09650AC0E678}">
      <dsp:nvSpPr>
        <dsp:cNvPr id="0" name=""/>
        <dsp:cNvSpPr/>
      </dsp:nvSpPr>
      <dsp:spPr>
        <a:xfrm>
          <a:off x="3818163" y="242217"/>
          <a:ext cx="3136055" cy="212851"/>
        </a:xfrm>
        <a:prstGeom prst="rect">
          <a:avLst/>
        </a:prstGeom>
        <a:solidFill>
          <a:schemeClr val="accent2">
            <a:hueOff val="-16802657"/>
            <a:satOff val="7307"/>
            <a:lumOff val="21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A7D8E2-4E76-4317-997F-29DC949AD78C}">
      <dsp:nvSpPr>
        <dsp:cNvPr id="0" name=""/>
        <dsp:cNvSpPr/>
      </dsp:nvSpPr>
      <dsp:spPr>
        <a:xfrm>
          <a:off x="3335737" y="1004"/>
          <a:ext cx="2365020" cy="1419012"/>
        </a:xfrm>
        <a:prstGeom prst="roundRect">
          <a:avLst>
            <a:gd name="adj" fmla="val 10000"/>
          </a:avLst>
        </a:prstGeom>
        <a:solidFill>
          <a:schemeClr val="accent2">
            <a:hueOff val="-14402278"/>
            <a:satOff val="6264"/>
            <a:lumOff val="18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Señale la “línea de interacción” y la “línea de visibilidad”.</a:t>
          </a:r>
          <a:endParaRPr lang="es-EC" sz="1500" kern="1200" dirty="0"/>
        </a:p>
      </dsp:txBody>
      <dsp:txXfrm>
        <a:off x="3377298" y="42565"/>
        <a:ext cx="2281898" cy="1335890"/>
      </dsp:txXfrm>
    </dsp:sp>
    <dsp:sp modelId="{49311C24-A7F0-45B0-8FFC-ADC24D5254CE}">
      <dsp:nvSpPr>
        <dsp:cNvPr id="0" name=""/>
        <dsp:cNvSpPr/>
      </dsp:nvSpPr>
      <dsp:spPr>
        <a:xfrm rot="5400000">
          <a:off x="6076758" y="1129100"/>
          <a:ext cx="1764343" cy="212851"/>
        </a:xfrm>
        <a:prstGeom prst="rect">
          <a:avLst/>
        </a:prstGeom>
        <a:solidFill>
          <a:schemeClr val="accent2">
            <a:hueOff val="-20163188"/>
            <a:satOff val="8769"/>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B9EB7-3FB2-4C3F-A124-DDE084977983}">
      <dsp:nvSpPr>
        <dsp:cNvPr id="0" name=""/>
        <dsp:cNvSpPr/>
      </dsp:nvSpPr>
      <dsp:spPr>
        <a:xfrm>
          <a:off x="6481214" y="1004"/>
          <a:ext cx="2365020" cy="1419012"/>
        </a:xfrm>
        <a:prstGeom prst="roundRect">
          <a:avLst>
            <a:gd name="adj" fmla="val 10000"/>
          </a:avLst>
        </a:prstGeom>
        <a:solidFill>
          <a:schemeClr val="accent2">
            <a:hueOff val="-17282732"/>
            <a:satOff val="7516"/>
            <a:lumOff val="21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Señale la “línea de interacción interna” y establezca el vínculo entre las tareas que se realizan en la misma con las de la “línea de visibilidad”.</a:t>
          </a:r>
          <a:endParaRPr lang="es-EC" sz="1500" kern="1200" dirty="0"/>
        </a:p>
      </dsp:txBody>
      <dsp:txXfrm>
        <a:off x="6522775" y="42565"/>
        <a:ext cx="2281898" cy="1335890"/>
      </dsp:txXfrm>
    </dsp:sp>
    <dsp:sp modelId="{8055DE4E-FC2F-4286-92AA-76F1ED565ECA}">
      <dsp:nvSpPr>
        <dsp:cNvPr id="0" name=""/>
        <dsp:cNvSpPr/>
      </dsp:nvSpPr>
      <dsp:spPr>
        <a:xfrm>
          <a:off x="6481214" y="1774769"/>
          <a:ext cx="2365020" cy="1419012"/>
        </a:xfrm>
        <a:prstGeom prst="roundRect">
          <a:avLst>
            <a:gd name="adj" fmla="val 10000"/>
          </a:avLst>
        </a:prstGeom>
        <a:solidFill>
          <a:schemeClr val="accent2">
            <a:hueOff val="-20163188"/>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Incluya, donde correspondan, la indicación de los elementos físicos que intervienen en la prestación del servicio.”</a:t>
          </a:r>
          <a:endParaRPr lang="es-EC" sz="1500" kern="1200" dirty="0"/>
        </a:p>
      </dsp:txBody>
      <dsp:txXfrm>
        <a:off x="6522775" y="1816330"/>
        <a:ext cx="2281898" cy="13358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47754-160B-444C-B650-8D31743E0663}" type="datetimeFigureOut">
              <a:rPr lang="es-EC" smtClean="0"/>
              <a:pPr/>
              <a:t>02/05/2015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74476-34BA-42D5-B08A-791EDF067E80}" type="slidenum">
              <a:rPr lang="es-EC" smtClean="0"/>
              <a:pPr/>
              <a:t>‹Nº›</a:t>
            </a:fld>
            <a:endParaRPr lang="es-EC"/>
          </a:p>
        </p:txBody>
      </p:sp>
    </p:spTree>
    <p:extLst>
      <p:ext uri="{BB962C8B-B14F-4D97-AF65-F5344CB8AC3E}">
        <p14:creationId xmlns:p14="http://schemas.microsoft.com/office/powerpoint/2010/main" val="320690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43474476-34BA-42D5-B08A-791EDF067E80}" type="slidenum">
              <a:rPr lang="es-EC" smtClean="0"/>
              <a:pPr/>
              <a:t>1</a:t>
            </a:fld>
            <a:endParaRPr lang="es-EC"/>
          </a:p>
        </p:txBody>
      </p:sp>
    </p:spTree>
    <p:extLst>
      <p:ext uri="{BB962C8B-B14F-4D97-AF65-F5344CB8AC3E}">
        <p14:creationId xmlns:p14="http://schemas.microsoft.com/office/powerpoint/2010/main" val="697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43474476-34BA-42D5-B08A-791EDF067E80}" type="slidenum">
              <a:rPr lang="es-EC" smtClean="0"/>
              <a:pPr/>
              <a:t>4</a:t>
            </a:fld>
            <a:endParaRPr lang="es-EC"/>
          </a:p>
        </p:txBody>
      </p:sp>
    </p:spTree>
    <p:extLst>
      <p:ext uri="{BB962C8B-B14F-4D97-AF65-F5344CB8AC3E}">
        <p14:creationId xmlns:p14="http://schemas.microsoft.com/office/powerpoint/2010/main" val="64238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2EDFAA2C-BFAB-40E6-B86F-09700702D36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2EDFAA2C-BFAB-40E6-B86F-09700702D36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2EDFAA2C-BFAB-40E6-B86F-09700702D360}"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C0EA692-70F3-43D9-833E-BF451686056E}" type="datetimeFigureOut">
              <a:rPr lang="es-EC" smtClean="0"/>
              <a:pPr/>
              <a:t>02/05/2015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2EDFAA2C-BFAB-40E6-B86F-09700702D360}"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C0EA692-70F3-43D9-833E-BF451686056E}" type="datetimeFigureOut">
              <a:rPr lang="es-EC" smtClean="0"/>
              <a:pPr/>
              <a:t>02/05/2015</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EDFAA2C-BFAB-40E6-B86F-09700702D360}"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332656"/>
            <a:ext cx="7702624" cy="6120679"/>
          </a:xfrm>
        </p:spPr>
        <p:txBody>
          <a:bodyPr>
            <a:noAutofit/>
          </a:bodyPr>
          <a:lstStyle/>
          <a:p>
            <a:pPr algn="ctr"/>
            <a:r>
              <a:rPr lang="es-ES" sz="2800" b="1" dirty="0" smtClean="0">
                <a:effectLst/>
              </a:rPr>
              <a:t/>
            </a:r>
            <a:br>
              <a:rPr lang="es-ES" sz="2800" b="1" dirty="0" smtClean="0">
                <a:effectLst/>
              </a:rPr>
            </a:br>
            <a:r>
              <a:rPr lang="es-ES" sz="2200" b="1" dirty="0" smtClean="0">
                <a:effectLst/>
              </a:rPr>
              <a:t>UNIVERSIDAD </a:t>
            </a:r>
            <a:r>
              <a:rPr lang="es-ES" sz="2200" b="1" dirty="0">
                <a:effectLst/>
              </a:rPr>
              <a:t>DE LAS FUERZAS ARMADAS</a:t>
            </a:r>
            <a:r>
              <a:rPr lang="es-EC" sz="2200" dirty="0">
                <a:effectLst/>
              </a:rPr>
              <a:t/>
            </a:r>
            <a:br>
              <a:rPr lang="es-EC" sz="2200" dirty="0">
                <a:effectLst/>
              </a:rPr>
            </a:br>
            <a:r>
              <a:rPr lang="es-EC" sz="2500" dirty="0"/>
              <a:t/>
            </a:r>
            <a:br>
              <a:rPr lang="es-EC" sz="2500" dirty="0"/>
            </a:br>
            <a:r>
              <a:rPr lang="es-ES" sz="2200" b="1" dirty="0">
                <a:effectLst/>
              </a:rPr>
              <a:t>MAESTRIA EN GESTIÓN DE LA CALIDAD Y PRODUCTIVIDAD</a:t>
            </a:r>
            <a:r>
              <a:rPr lang="es-EC" sz="2200" b="1" dirty="0">
                <a:effectLst/>
              </a:rPr>
              <a:t/>
            </a:r>
            <a:br>
              <a:rPr lang="es-EC" sz="2200" b="1" dirty="0">
                <a:effectLst/>
              </a:rPr>
            </a:br>
            <a:r>
              <a:rPr lang="es-ES" sz="2200" b="1" dirty="0">
                <a:effectLst/>
              </a:rPr>
              <a:t>PROMOCIÓN XIV</a:t>
            </a:r>
            <a:r>
              <a:rPr lang="es-EC" sz="2200" b="1" dirty="0">
                <a:effectLst/>
              </a:rPr>
              <a:t/>
            </a:r>
            <a:br>
              <a:rPr lang="es-EC" sz="2200" b="1" dirty="0">
                <a:effectLst/>
              </a:rPr>
            </a:br>
            <a:r>
              <a:rPr lang="es-ES" sz="2200" b="1" dirty="0">
                <a:effectLst/>
              </a:rPr>
              <a:t> </a:t>
            </a:r>
            <a:r>
              <a:rPr lang="es-EC" sz="2200" b="1" dirty="0">
                <a:effectLst/>
              </a:rPr>
              <a:t/>
            </a:r>
            <a:br>
              <a:rPr lang="es-EC" sz="2200" b="1" dirty="0">
                <a:effectLst/>
              </a:rPr>
            </a:br>
            <a:r>
              <a:rPr lang="es-ES" sz="2000" b="1" dirty="0">
                <a:effectLst/>
              </a:rPr>
              <a:t>PROYECTO </a:t>
            </a:r>
            <a:r>
              <a:rPr lang="es-ES" sz="2000" b="1" dirty="0" smtClean="0">
                <a:effectLst/>
              </a:rPr>
              <a:t>2 : “</a:t>
            </a:r>
            <a:r>
              <a:rPr lang="es-ES" sz="2000" b="1" cap="none" dirty="0" smtClean="0">
                <a:effectLst/>
              </a:rPr>
              <a:t>Propuesta de Mejora de la Calidad de las Prestaciones y los Servicios para el Centro de Atención Ambulatorio </a:t>
            </a:r>
            <a:r>
              <a:rPr lang="es-ES" sz="2000" b="1" cap="none" dirty="0">
                <a:effectLst/>
              </a:rPr>
              <a:t>C</a:t>
            </a:r>
            <a:r>
              <a:rPr lang="es-ES" sz="2000" b="1" cap="none" dirty="0" smtClean="0">
                <a:effectLst/>
              </a:rPr>
              <a:t>entral del </a:t>
            </a:r>
            <a:r>
              <a:rPr lang="es-ES" sz="2000" b="1" cap="none" dirty="0" smtClean="0">
                <a:effectLst/>
              </a:rPr>
              <a:t>IESS</a:t>
            </a:r>
            <a:r>
              <a:rPr lang="es-ES" sz="2000" b="1" dirty="0" smtClean="0">
                <a:effectLst/>
              </a:rPr>
              <a:t>.”</a:t>
            </a:r>
            <a:r>
              <a:rPr lang="es-EC" sz="2400" dirty="0">
                <a:effectLst/>
              </a:rPr>
              <a:t/>
            </a:r>
            <a:br>
              <a:rPr lang="es-EC" sz="2400" dirty="0">
                <a:effectLst/>
              </a:rPr>
            </a:br>
            <a:r>
              <a:rPr lang="es-ES" sz="2200" b="1" dirty="0">
                <a:effectLst/>
              </a:rPr>
              <a:t> </a:t>
            </a:r>
            <a:r>
              <a:rPr lang="es-EC" sz="2200" b="1" dirty="0">
                <a:effectLst/>
              </a:rPr>
              <a:t/>
            </a:r>
            <a:br>
              <a:rPr lang="es-EC" sz="2200" b="1" dirty="0">
                <a:effectLst/>
              </a:rPr>
            </a:br>
            <a:r>
              <a:rPr lang="es-ES" sz="1800" b="1" dirty="0">
                <a:effectLst/>
              </a:rPr>
              <a:t>Autor:   </a:t>
            </a:r>
            <a:r>
              <a:rPr lang="es-ES" sz="1800" b="1" cap="none" dirty="0" smtClean="0">
                <a:effectLst/>
              </a:rPr>
              <a:t>Andrea </a:t>
            </a:r>
            <a:r>
              <a:rPr lang="es-ES" sz="1800" b="1" cap="none" dirty="0">
                <a:effectLst/>
              </a:rPr>
              <a:t>C</a:t>
            </a:r>
            <a:r>
              <a:rPr lang="es-ES" sz="1800" b="1" cap="none" dirty="0" smtClean="0">
                <a:effectLst/>
              </a:rPr>
              <a:t>arvajal vera</a:t>
            </a:r>
            <a:r>
              <a:rPr lang="es-EC" sz="1800" b="1" cap="none" dirty="0" smtClean="0">
                <a:effectLst/>
              </a:rPr>
              <a:t/>
            </a:r>
            <a:br>
              <a:rPr lang="es-EC" sz="1800" b="1" cap="none" dirty="0" smtClean="0">
                <a:effectLst/>
              </a:rPr>
            </a:br>
            <a:r>
              <a:rPr lang="es-ES" sz="1800" b="1" dirty="0">
                <a:effectLst/>
              </a:rPr>
              <a:t> </a:t>
            </a:r>
            <a:r>
              <a:rPr lang="es-EC" sz="1800" b="1" dirty="0">
                <a:effectLst/>
              </a:rPr>
              <a:t/>
            </a:r>
            <a:br>
              <a:rPr lang="es-EC" sz="1800" b="1" dirty="0">
                <a:effectLst/>
              </a:rPr>
            </a:br>
            <a:r>
              <a:rPr lang="es-EC" sz="1800" b="1" dirty="0">
                <a:effectLst/>
              </a:rPr>
              <a:t>director:  </a:t>
            </a:r>
            <a:r>
              <a:rPr lang="es-EC" sz="1800" b="1" cap="none" dirty="0" smtClean="0">
                <a:effectLst/>
              </a:rPr>
              <a:t>Ing. Santiago </a:t>
            </a:r>
            <a:r>
              <a:rPr lang="es-EC" sz="1800" b="1" cap="none" dirty="0">
                <a:effectLst/>
              </a:rPr>
              <a:t>Q</a:t>
            </a:r>
            <a:r>
              <a:rPr lang="es-EC" sz="1800" b="1" cap="none" dirty="0" smtClean="0">
                <a:effectLst/>
              </a:rPr>
              <a:t>uevedo</a:t>
            </a:r>
            <a:r>
              <a:rPr lang="es-ES" sz="1800" b="1" cap="none" dirty="0" smtClean="0">
                <a:effectLst/>
              </a:rPr>
              <a:t> </a:t>
            </a:r>
            <a:br>
              <a:rPr lang="es-ES" sz="1800" b="1" cap="none" dirty="0" smtClean="0">
                <a:effectLst/>
              </a:rPr>
            </a:br>
            <a:r>
              <a:rPr lang="es-ES" sz="1800" b="1" dirty="0">
                <a:effectLst/>
              </a:rPr>
              <a:t/>
            </a:r>
            <a:br>
              <a:rPr lang="es-ES" sz="1800" b="1" dirty="0">
                <a:effectLst/>
              </a:rPr>
            </a:br>
            <a:r>
              <a:rPr lang="es-ES" sz="1800" b="1" dirty="0">
                <a:effectLst/>
              </a:rPr>
              <a:t>OPONENTE: </a:t>
            </a:r>
            <a:r>
              <a:rPr lang="es-ES" sz="1800" b="1" cap="none" dirty="0" smtClean="0">
                <a:effectLst/>
              </a:rPr>
              <a:t>Eco. Rosa </a:t>
            </a:r>
            <a:r>
              <a:rPr lang="es-ES" sz="1800" b="1" cap="none" dirty="0">
                <a:effectLst/>
              </a:rPr>
              <a:t>L</a:t>
            </a:r>
            <a:r>
              <a:rPr lang="es-ES" sz="1800" b="1" cap="none" dirty="0" smtClean="0">
                <a:effectLst/>
              </a:rPr>
              <a:t>ópez</a:t>
            </a:r>
            <a:r>
              <a:rPr lang="es-EC" sz="1800" b="1" dirty="0">
                <a:effectLst/>
              </a:rPr>
              <a:t/>
            </a:r>
            <a:br>
              <a:rPr lang="es-EC" sz="1800" b="1" dirty="0">
                <a:effectLst/>
              </a:rPr>
            </a:br>
            <a:r>
              <a:rPr lang="es-ES" sz="1800" b="1" dirty="0">
                <a:effectLst/>
              </a:rPr>
              <a:t> </a:t>
            </a:r>
            <a:r>
              <a:rPr lang="es-EC" sz="1800" b="1" dirty="0">
                <a:effectLst/>
              </a:rPr>
              <a:t/>
            </a:r>
            <a:br>
              <a:rPr lang="es-EC" sz="1800" b="1" dirty="0">
                <a:effectLst/>
              </a:rPr>
            </a:br>
            <a:r>
              <a:rPr lang="es-ES" sz="1800" b="1" cap="none" dirty="0" smtClean="0">
                <a:effectLst/>
              </a:rPr>
              <a:t>Quito</a:t>
            </a:r>
            <a:r>
              <a:rPr lang="es-ES" sz="1800" b="1" dirty="0" smtClean="0">
                <a:effectLst/>
              </a:rPr>
              <a:t>, </a:t>
            </a:r>
            <a:r>
              <a:rPr lang="es-ES" sz="1800" b="1" cap="none" dirty="0" smtClean="0">
                <a:effectLst/>
              </a:rPr>
              <a:t>10  de Marzo del 2015</a:t>
            </a:r>
            <a:endParaRPr lang="es-EC" sz="1800" b="1" dirty="0">
              <a:effectLst/>
            </a:endParaRPr>
          </a:p>
        </p:txBody>
      </p:sp>
      <p:pic>
        <p:nvPicPr>
          <p:cNvPr id="5" name="4 Imagen" descr="C:\Users\Daniel\Downloads\ESCUDO U  DE LAS FUERZAS ARMAD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620688"/>
            <a:ext cx="762635" cy="770255"/>
          </a:xfrm>
          <a:prstGeom prst="rect">
            <a:avLst/>
          </a:prstGeom>
          <a:noFill/>
          <a:ln>
            <a:noFill/>
          </a:ln>
        </p:spPr>
      </p:pic>
      <p:sp>
        <p:nvSpPr>
          <p:cNvPr id="6" name="5 CuadroTexto"/>
          <p:cNvSpPr txBox="1"/>
          <p:nvPr/>
        </p:nvSpPr>
        <p:spPr>
          <a:xfrm>
            <a:off x="-396552" y="6227058"/>
            <a:ext cx="9036496" cy="553998"/>
          </a:xfrm>
          <a:prstGeom prst="rect">
            <a:avLst/>
          </a:prstGeom>
          <a:noFill/>
        </p:spPr>
        <p:txBody>
          <a:bodyPr wrap="square" rtlCol="0">
            <a:spAutoFit/>
          </a:bodyPr>
          <a:lstStyle/>
          <a:p>
            <a:pPr algn="r"/>
            <a:r>
              <a:rPr lang="es-EC" sz="1200" b="1" i="1" dirty="0"/>
              <a:t>«Tus clientes </a:t>
            </a:r>
            <a:r>
              <a:rPr lang="es-EC" sz="1200" b="1" i="1" dirty="0" smtClean="0"/>
              <a:t>más </a:t>
            </a:r>
            <a:r>
              <a:rPr lang="es-EC" sz="1200" b="1" i="1" dirty="0"/>
              <a:t>descontentos son tu mayor fuente de aprendizaje» - Bill Gates-</a:t>
            </a:r>
          </a:p>
          <a:p>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5" name="4 CuadroTexto"/>
          <p:cNvSpPr txBox="1"/>
          <p:nvPr/>
        </p:nvSpPr>
        <p:spPr>
          <a:xfrm>
            <a:off x="304800" y="1120699"/>
            <a:ext cx="5688632" cy="369332"/>
          </a:xfrm>
          <a:prstGeom prst="rect">
            <a:avLst/>
          </a:prstGeom>
          <a:noFill/>
        </p:spPr>
        <p:txBody>
          <a:bodyPr wrap="square" rtlCol="0">
            <a:spAutoFit/>
          </a:bodyPr>
          <a:lstStyle/>
          <a:p>
            <a:r>
              <a:rPr lang="es-EC" b="1" dirty="0" smtClean="0"/>
              <a:t>4. Acciones para eliminar las causas</a:t>
            </a:r>
            <a:endParaRPr lang="es-EC" b="1" dirty="0"/>
          </a:p>
        </p:txBody>
      </p:sp>
      <p:sp>
        <p:nvSpPr>
          <p:cNvPr id="8" name="7 Rectángulo"/>
          <p:cNvSpPr/>
          <p:nvPr/>
        </p:nvSpPr>
        <p:spPr>
          <a:xfrm>
            <a:off x="359977" y="1470140"/>
            <a:ext cx="6177345" cy="307777"/>
          </a:xfrm>
          <a:prstGeom prst="rect">
            <a:avLst/>
          </a:prstGeom>
        </p:spPr>
        <p:txBody>
          <a:bodyPr wrap="square">
            <a:spAutoFit/>
          </a:bodyPr>
          <a:lstStyle/>
          <a:p>
            <a:r>
              <a:rPr lang="es-EC" sz="1400" b="1" dirty="0"/>
              <a:t>Plan de Mejora Ba</a:t>
            </a:r>
            <a:r>
              <a:rPr lang="es-ES" sz="1400" b="1" dirty="0" err="1"/>
              <a:t>ños</a:t>
            </a:r>
            <a:r>
              <a:rPr lang="es-ES" sz="1400" b="1" dirty="0"/>
              <a:t> Limpios y en Buen Estado</a:t>
            </a:r>
            <a:endParaRPr lang="es-EC" sz="1400" b="1" dirty="0"/>
          </a:p>
        </p:txBody>
      </p:sp>
      <p:pic>
        <p:nvPicPr>
          <p:cNvPr id="9" name="8 Imagen"/>
          <p:cNvPicPr/>
          <p:nvPr/>
        </p:nvPicPr>
        <p:blipFill>
          <a:blip r:embed="rId2" cstate="print"/>
          <a:srcRect/>
          <a:stretch>
            <a:fillRect/>
          </a:stretch>
        </p:blipFill>
        <p:spPr bwMode="auto">
          <a:xfrm>
            <a:off x="0" y="1916832"/>
            <a:ext cx="8991599" cy="4941168"/>
          </a:xfrm>
          <a:prstGeom prst="rect">
            <a:avLst/>
          </a:prstGeom>
          <a:noFill/>
          <a:ln w="9525">
            <a:noFill/>
            <a:miter lim="800000"/>
            <a:headEnd/>
            <a:tailEnd/>
          </a:ln>
        </p:spPr>
      </p:pic>
    </p:spTree>
    <p:extLst>
      <p:ext uri="{BB962C8B-B14F-4D97-AF65-F5344CB8AC3E}">
        <p14:creationId xmlns:p14="http://schemas.microsoft.com/office/powerpoint/2010/main" val="353080072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5" name="4 CuadroTexto"/>
          <p:cNvSpPr txBox="1"/>
          <p:nvPr/>
        </p:nvSpPr>
        <p:spPr>
          <a:xfrm>
            <a:off x="304800" y="1120699"/>
            <a:ext cx="5688632" cy="369332"/>
          </a:xfrm>
          <a:prstGeom prst="rect">
            <a:avLst/>
          </a:prstGeom>
          <a:noFill/>
        </p:spPr>
        <p:txBody>
          <a:bodyPr wrap="square" rtlCol="0">
            <a:spAutoFit/>
          </a:bodyPr>
          <a:lstStyle/>
          <a:p>
            <a:r>
              <a:rPr lang="es-EC" b="1" dirty="0" smtClean="0"/>
              <a:t>4. Acciones para eliminar las causas</a:t>
            </a:r>
            <a:endParaRPr lang="es-EC" b="1" dirty="0"/>
          </a:p>
        </p:txBody>
      </p:sp>
      <p:sp>
        <p:nvSpPr>
          <p:cNvPr id="8" name="7 Rectángulo"/>
          <p:cNvSpPr/>
          <p:nvPr/>
        </p:nvSpPr>
        <p:spPr>
          <a:xfrm>
            <a:off x="323528" y="1484784"/>
            <a:ext cx="6840760" cy="646331"/>
          </a:xfrm>
          <a:prstGeom prst="rect">
            <a:avLst/>
          </a:prstGeom>
        </p:spPr>
        <p:txBody>
          <a:bodyPr wrap="square">
            <a:spAutoFit/>
          </a:bodyPr>
          <a:lstStyle/>
          <a:p>
            <a:r>
              <a:rPr lang="es-EC" dirty="0" smtClean="0"/>
              <a:t> </a:t>
            </a:r>
            <a:r>
              <a:rPr lang="es-EC" b="1" dirty="0" smtClean="0"/>
              <a:t>Problema: </a:t>
            </a:r>
            <a:r>
              <a:rPr lang="es-EC" dirty="0" smtClean="0"/>
              <a:t>La característica </a:t>
            </a:r>
            <a:r>
              <a:rPr lang="es-EC" dirty="0"/>
              <a:t>de Baños Limpios y en buen estado posee insatisfacción del 37 % del total de pacientes.</a:t>
            </a:r>
          </a:p>
        </p:txBody>
      </p:sp>
      <p:graphicFrame>
        <p:nvGraphicFramePr>
          <p:cNvPr id="9" name="8 Tabla"/>
          <p:cNvGraphicFramePr>
            <a:graphicFrameLocks noGrp="1"/>
          </p:cNvGraphicFramePr>
          <p:nvPr>
            <p:extLst>
              <p:ext uri="{D42A27DB-BD31-4B8C-83A1-F6EECF244321}">
                <p14:modId xmlns:p14="http://schemas.microsoft.com/office/powerpoint/2010/main" val="786284677"/>
              </p:ext>
            </p:extLst>
          </p:nvPr>
        </p:nvGraphicFramePr>
        <p:xfrm>
          <a:off x="543731" y="2204864"/>
          <a:ext cx="8208938" cy="4582270"/>
        </p:xfrm>
        <a:graphic>
          <a:graphicData uri="http://schemas.openxmlformats.org/drawingml/2006/table">
            <a:tbl>
              <a:tblPr>
                <a:tableStyleId>{3C2FFA5D-87B4-456A-9821-1D502468CF0F}</a:tableStyleId>
              </a:tblPr>
              <a:tblGrid>
                <a:gridCol w="4942797"/>
                <a:gridCol w="3266141"/>
              </a:tblGrid>
              <a:tr h="218014">
                <a:tc gridSpan="2">
                  <a:txBody>
                    <a:bodyPr/>
                    <a:lstStyle/>
                    <a:p>
                      <a:pPr algn="ctr" fontAlgn="b"/>
                      <a:r>
                        <a:rPr lang="es-EC" sz="1800" u="none" strike="noStrike" dirty="0">
                          <a:effectLst/>
                        </a:rPr>
                        <a:t>PLAN DE MEJORA</a:t>
                      </a:r>
                      <a:endParaRPr lang="es-EC" sz="1800" b="1" i="0" u="none" strike="noStrike" dirty="0">
                        <a:solidFill>
                          <a:srgbClr val="000000"/>
                        </a:solidFill>
                        <a:effectLst/>
                        <a:latin typeface="Arial"/>
                      </a:endParaRPr>
                    </a:p>
                  </a:txBody>
                  <a:tcPr marL="0" marR="0" marT="0" marB="0" anchor="b"/>
                </a:tc>
                <a:tc hMerge="1">
                  <a:txBody>
                    <a:bodyPr/>
                    <a:lstStyle/>
                    <a:p>
                      <a:endParaRPr lang="es-EC"/>
                    </a:p>
                  </a:txBody>
                  <a:tcPr/>
                </a:tc>
              </a:tr>
              <a:tr h="226734">
                <a:tc rowSpan="2">
                  <a:txBody>
                    <a:bodyPr/>
                    <a:lstStyle/>
                    <a:p>
                      <a:pPr algn="ctr" fontAlgn="b"/>
                      <a:r>
                        <a:rPr lang="es-EC" sz="1400" u="none" strike="noStrike" dirty="0">
                          <a:effectLst/>
                        </a:rPr>
                        <a:t>Causas</a:t>
                      </a:r>
                      <a:endParaRPr lang="es-EC" sz="1400" b="1" i="0" u="none" strike="noStrike" dirty="0">
                        <a:solidFill>
                          <a:srgbClr val="000000"/>
                        </a:solidFill>
                        <a:effectLst/>
                        <a:latin typeface="Arial"/>
                      </a:endParaRPr>
                    </a:p>
                  </a:txBody>
                  <a:tcPr marL="0" marR="0" marT="0" marB="0" anchor="b"/>
                </a:tc>
                <a:tc>
                  <a:txBody>
                    <a:bodyPr/>
                    <a:lstStyle/>
                    <a:p>
                      <a:pPr algn="ctr" fontAlgn="b"/>
                      <a:r>
                        <a:rPr lang="es-EC" sz="1400" u="none" strike="noStrike">
                          <a:effectLst/>
                        </a:rPr>
                        <a:t>¿Qué?</a:t>
                      </a:r>
                      <a:endParaRPr lang="es-EC" sz="1400" b="1" i="0" u="none" strike="noStrike">
                        <a:solidFill>
                          <a:srgbClr val="000000"/>
                        </a:solidFill>
                        <a:effectLst/>
                        <a:latin typeface="Arial"/>
                      </a:endParaRPr>
                    </a:p>
                  </a:txBody>
                  <a:tcPr marL="0" marR="0" marT="0" marB="0" anchor="b"/>
                </a:tc>
              </a:tr>
              <a:tr h="313940">
                <a:tc vMerge="1">
                  <a:txBody>
                    <a:bodyPr/>
                    <a:lstStyle/>
                    <a:p>
                      <a:endParaRPr lang="es-EC"/>
                    </a:p>
                  </a:txBody>
                  <a:tcPr/>
                </a:tc>
                <a:tc>
                  <a:txBody>
                    <a:bodyPr/>
                    <a:lstStyle/>
                    <a:p>
                      <a:pPr algn="ctr" fontAlgn="b"/>
                      <a:r>
                        <a:rPr lang="es-EC" sz="1400" u="none" strike="noStrike">
                          <a:effectLst/>
                        </a:rPr>
                        <a:t>Acción</a:t>
                      </a:r>
                      <a:endParaRPr lang="es-EC" sz="1400" b="1" i="0" u="none" strike="noStrike">
                        <a:solidFill>
                          <a:srgbClr val="000000"/>
                        </a:solidFill>
                        <a:effectLst/>
                        <a:latin typeface="Arial"/>
                      </a:endParaRPr>
                    </a:p>
                  </a:txBody>
                  <a:tcPr marL="0" marR="0" marT="0" marB="0" anchor="b"/>
                </a:tc>
              </a:tr>
              <a:tr h="218014">
                <a:tc>
                  <a:txBody>
                    <a:bodyPr/>
                    <a:lstStyle/>
                    <a:p>
                      <a:pPr algn="l" fontAlgn="ctr"/>
                      <a:r>
                        <a:rPr lang="es-EC" sz="1400" u="none" strike="noStrike">
                          <a:effectLst/>
                        </a:rPr>
                        <a:t>No existen suficientes utiles de limpieza </a:t>
                      </a:r>
                      <a:endParaRPr lang="es-EC" sz="1400" b="0" i="0" u="none" strike="noStrike">
                        <a:solidFill>
                          <a:srgbClr val="000000"/>
                        </a:solidFill>
                        <a:effectLst/>
                        <a:latin typeface="Arial"/>
                      </a:endParaRPr>
                    </a:p>
                  </a:txBody>
                  <a:tcPr marL="0" marR="0" marT="0" marB="0" anchor="ctr"/>
                </a:tc>
                <a:tc rowSpan="6">
                  <a:txBody>
                    <a:bodyPr/>
                    <a:lstStyle/>
                    <a:p>
                      <a:pPr algn="l" fontAlgn="ctr"/>
                      <a:r>
                        <a:rPr lang="es-EC" sz="1400" u="none" strike="noStrike">
                          <a:effectLst/>
                        </a:rPr>
                        <a:t>Determinar el costo de mantenimiento de los baños</a:t>
                      </a:r>
                      <a:endParaRPr lang="es-EC" sz="1400" b="0" i="0" u="none" strike="noStrike">
                        <a:solidFill>
                          <a:srgbClr val="000000"/>
                        </a:solidFill>
                        <a:effectLst/>
                        <a:latin typeface="Arial"/>
                      </a:endParaRPr>
                    </a:p>
                  </a:txBody>
                  <a:tcPr marL="0" marR="0" marT="0" marB="0" anchor="ctr"/>
                </a:tc>
              </a:tr>
              <a:tr h="218014">
                <a:tc>
                  <a:txBody>
                    <a:bodyPr/>
                    <a:lstStyle/>
                    <a:p>
                      <a:pPr algn="l" fontAlgn="ctr"/>
                      <a:r>
                        <a:rPr lang="es-EC" sz="1400" u="none" strike="noStrike" dirty="0">
                          <a:effectLst/>
                        </a:rPr>
                        <a:t>Los </a:t>
                      </a:r>
                      <a:r>
                        <a:rPr lang="es-EC" sz="1400" u="none" strike="noStrike" dirty="0" err="1">
                          <a:effectLst/>
                        </a:rPr>
                        <a:t>utiles</a:t>
                      </a:r>
                      <a:r>
                        <a:rPr lang="es-EC" sz="1400" u="none" strike="noStrike" dirty="0">
                          <a:effectLst/>
                        </a:rPr>
                        <a:t> de limpieza son de mala calidad </a:t>
                      </a:r>
                      <a:endParaRPr lang="es-EC" sz="1400" b="0" i="0" u="none" strike="noStrike" dirty="0">
                        <a:solidFill>
                          <a:srgbClr val="000000"/>
                        </a:solidFill>
                        <a:effectLst/>
                        <a:latin typeface="Arial"/>
                      </a:endParaRPr>
                    </a:p>
                  </a:txBody>
                  <a:tcPr marL="0" marR="0" marT="0" marB="0" anchor="ctr"/>
                </a:tc>
                <a:tc vMerge="1">
                  <a:txBody>
                    <a:bodyPr/>
                    <a:lstStyle/>
                    <a:p>
                      <a:endParaRPr lang="es-EC"/>
                    </a:p>
                  </a:txBody>
                  <a:tcPr/>
                </a:tc>
              </a:tr>
              <a:tr h="436027">
                <a:tc>
                  <a:txBody>
                    <a:bodyPr/>
                    <a:lstStyle/>
                    <a:p>
                      <a:pPr algn="l" fontAlgn="ctr"/>
                      <a:r>
                        <a:rPr lang="es-EC" sz="1400" u="none" strike="noStrike" dirty="0">
                          <a:effectLst/>
                        </a:rPr>
                        <a:t>No existe presupuesto aprobado  para un buen mantenimiento de baños </a:t>
                      </a:r>
                      <a:endParaRPr lang="es-EC" sz="1400" b="0" i="0" u="none" strike="noStrike" dirty="0">
                        <a:solidFill>
                          <a:srgbClr val="000000"/>
                        </a:solidFill>
                        <a:effectLst/>
                        <a:latin typeface="Arial"/>
                      </a:endParaRPr>
                    </a:p>
                  </a:txBody>
                  <a:tcPr marL="0" marR="0" marT="0" marB="0" anchor="ctr"/>
                </a:tc>
                <a:tc vMerge="1">
                  <a:txBody>
                    <a:bodyPr/>
                    <a:lstStyle/>
                    <a:p>
                      <a:endParaRPr lang="es-EC"/>
                    </a:p>
                  </a:txBody>
                  <a:tcPr/>
                </a:tc>
              </a:tr>
              <a:tr h="436027">
                <a:tc>
                  <a:txBody>
                    <a:bodyPr/>
                    <a:lstStyle/>
                    <a:p>
                      <a:pPr algn="l" fontAlgn="ctr"/>
                      <a:r>
                        <a:rPr lang="es-EC" sz="1400" u="none" strike="noStrike">
                          <a:effectLst/>
                        </a:rPr>
                        <a:t>No existe cantidad suficiente de papel higienico, jabon, toallas. </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218014">
                <a:tc>
                  <a:txBody>
                    <a:bodyPr/>
                    <a:lstStyle/>
                    <a:p>
                      <a:pPr algn="l" fontAlgn="ctr"/>
                      <a:r>
                        <a:rPr lang="es-EC" sz="1400" u="none" strike="noStrike">
                          <a:effectLst/>
                        </a:rPr>
                        <a:t>No existe personal designado para la limpieza de los baños </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436027">
                <a:tc>
                  <a:txBody>
                    <a:bodyPr/>
                    <a:lstStyle/>
                    <a:p>
                      <a:pPr algn="l" fontAlgn="ctr"/>
                      <a:r>
                        <a:rPr lang="es-EC" sz="1400" u="none" strike="noStrike">
                          <a:effectLst/>
                        </a:rPr>
                        <a:t>La persona que realiza exporadicamente la limpieza cobra para entrar al baño 25 ctv </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566835">
                <a:tc>
                  <a:txBody>
                    <a:bodyPr/>
                    <a:lstStyle/>
                    <a:p>
                      <a:pPr algn="l" fontAlgn="ctr"/>
                      <a:r>
                        <a:rPr lang="es-EC" sz="1400" u="none" strike="noStrike">
                          <a:effectLst/>
                        </a:rPr>
                        <a:t>No existen Metodos de Control para verificar cada cuanto se realiza la limpieza </a:t>
                      </a:r>
                      <a:endParaRPr lang="es-EC" sz="1400" b="0" i="0" u="none" strike="noStrike">
                        <a:solidFill>
                          <a:srgbClr val="000000"/>
                        </a:solidFill>
                        <a:effectLst/>
                        <a:latin typeface="Arial"/>
                      </a:endParaRPr>
                    </a:p>
                  </a:txBody>
                  <a:tcPr marL="0" marR="0" marT="0" marB="0" anchor="ctr"/>
                </a:tc>
                <a:tc>
                  <a:txBody>
                    <a:bodyPr/>
                    <a:lstStyle/>
                    <a:p>
                      <a:pPr algn="l" fontAlgn="ctr"/>
                      <a:r>
                        <a:rPr lang="es-EC" sz="1400" u="none" strike="noStrike">
                          <a:effectLst/>
                        </a:rPr>
                        <a:t>Elaborar una matriz de control para verificar la limpieza de los mismos.</a:t>
                      </a:r>
                      <a:endParaRPr lang="es-EC" sz="1400" b="0" i="0" u="none" strike="noStrike">
                        <a:solidFill>
                          <a:srgbClr val="000000"/>
                        </a:solidFill>
                        <a:effectLst/>
                        <a:latin typeface="Arial"/>
                      </a:endParaRPr>
                    </a:p>
                  </a:txBody>
                  <a:tcPr marL="0" marR="0" marT="0" marB="0" anchor="ctr"/>
                </a:tc>
              </a:tr>
              <a:tr h="715085">
                <a:tc>
                  <a:txBody>
                    <a:bodyPr/>
                    <a:lstStyle/>
                    <a:p>
                      <a:pPr algn="l" fontAlgn="ctr"/>
                      <a:r>
                        <a:rPr lang="es-EC" sz="1400" u="none" strike="noStrike">
                          <a:effectLst/>
                        </a:rPr>
                        <a:t>Existe una demanda de pacientes  diario promedio de 200, no posee la cantidad de baños suficientes segùn lo que determina la Ordenanza 3457. </a:t>
                      </a:r>
                      <a:endParaRPr lang="es-EC" sz="1400" b="0" i="0" u="none" strike="noStrike">
                        <a:solidFill>
                          <a:srgbClr val="000000"/>
                        </a:solidFill>
                        <a:effectLst/>
                        <a:latin typeface="Arial"/>
                      </a:endParaRPr>
                    </a:p>
                  </a:txBody>
                  <a:tcPr marL="0" marR="0" marT="0" marB="0" anchor="ctr"/>
                </a:tc>
                <a:tc rowSpan="2">
                  <a:txBody>
                    <a:bodyPr/>
                    <a:lstStyle/>
                    <a:p>
                      <a:pPr algn="l" fontAlgn="ctr"/>
                      <a:r>
                        <a:rPr lang="es-EC" sz="1400" u="none" strike="noStrike" dirty="0">
                          <a:effectLst/>
                        </a:rPr>
                        <a:t>Reestructura de los baños propuesta, elaborar un presupuestos de remodelación de los baños nuevos en el dispensario</a:t>
                      </a:r>
                      <a:endParaRPr lang="es-EC" sz="1400" b="0" i="0" u="none" strike="noStrike" dirty="0">
                        <a:solidFill>
                          <a:srgbClr val="000000"/>
                        </a:solidFill>
                        <a:effectLst/>
                        <a:latin typeface="Arial"/>
                      </a:endParaRPr>
                    </a:p>
                  </a:txBody>
                  <a:tcPr marL="0" marR="0" marT="0" marB="0" anchor="ctr"/>
                </a:tc>
              </a:tr>
              <a:tr h="523233">
                <a:tc>
                  <a:txBody>
                    <a:bodyPr/>
                    <a:lstStyle/>
                    <a:p>
                      <a:pPr algn="l" fontAlgn="ctr"/>
                      <a:r>
                        <a:rPr lang="es-EC" sz="1400" u="none" strike="noStrike" dirty="0">
                          <a:effectLst/>
                        </a:rPr>
                        <a:t>Existe 1 baño para hombres y 1 baño para mujeres en el segundo piso </a:t>
                      </a:r>
                      <a:endParaRPr lang="es-EC" sz="1400" b="0" i="0" u="none" strike="noStrike" dirty="0">
                        <a:solidFill>
                          <a:srgbClr val="000000"/>
                        </a:solidFill>
                        <a:effectLst/>
                        <a:latin typeface="Arial"/>
                      </a:endParaRPr>
                    </a:p>
                  </a:txBody>
                  <a:tcPr marL="0" marR="0" marT="0" marB="0" anchor="ctr"/>
                </a:tc>
                <a:tc vMerge="1">
                  <a:txBody>
                    <a:bodyPr/>
                    <a:lstStyle/>
                    <a:p>
                      <a:endParaRPr lang="es-EC"/>
                    </a:p>
                  </a:txBody>
                  <a:tcPr/>
                </a:tc>
              </a:tr>
            </a:tbl>
          </a:graphicData>
        </a:graphic>
      </p:graphicFrame>
      <p:pic>
        <p:nvPicPr>
          <p:cNvPr id="11" name="Picture 2" descr="E:\2013_11_17\Dispensario cent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62973"/>
            <a:ext cx="1602089"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663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7" name="6 CuadroTexto"/>
          <p:cNvSpPr txBox="1"/>
          <p:nvPr/>
        </p:nvSpPr>
        <p:spPr>
          <a:xfrm>
            <a:off x="107504" y="854911"/>
            <a:ext cx="5688632" cy="369332"/>
          </a:xfrm>
          <a:prstGeom prst="rect">
            <a:avLst/>
          </a:prstGeom>
          <a:noFill/>
        </p:spPr>
        <p:txBody>
          <a:bodyPr wrap="square" rtlCol="0">
            <a:spAutoFit/>
          </a:bodyPr>
          <a:lstStyle/>
          <a:p>
            <a:r>
              <a:rPr lang="es-EC" b="1" dirty="0" smtClean="0"/>
              <a:t>4. Acciones para eliminar las causas</a:t>
            </a:r>
            <a:endParaRPr lang="es-EC" b="1" dirty="0"/>
          </a:p>
        </p:txBody>
      </p:sp>
      <p:sp>
        <p:nvSpPr>
          <p:cNvPr id="2" name="1 Rectángulo"/>
          <p:cNvSpPr/>
          <p:nvPr/>
        </p:nvSpPr>
        <p:spPr>
          <a:xfrm>
            <a:off x="251520" y="1268760"/>
            <a:ext cx="7056784" cy="646331"/>
          </a:xfrm>
          <a:prstGeom prst="rect">
            <a:avLst/>
          </a:prstGeom>
        </p:spPr>
        <p:txBody>
          <a:bodyPr wrap="square">
            <a:spAutoFit/>
          </a:bodyPr>
          <a:lstStyle/>
          <a:p>
            <a:r>
              <a:rPr lang="es-EC" b="1" dirty="0" smtClean="0"/>
              <a:t>Problema: </a:t>
            </a:r>
            <a:r>
              <a:rPr lang="es-EC" dirty="0" smtClean="0"/>
              <a:t>La característica </a:t>
            </a:r>
            <a:r>
              <a:rPr lang="es-EC" dirty="0"/>
              <a:t>de Horario de Citas y Tiempo de Espera posee insatisfacción del 36 % del total de pacientes.</a:t>
            </a:r>
          </a:p>
        </p:txBody>
      </p:sp>
      <p:pic>
        <p:nvPicPr>
          <p:cNvPr id="8" name="Picture 3" descr="E:\2013_11_17\foto usuarios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195" y="679748"/>
            <a:ext cx="1913533" cy="15476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Tabla"/>
          <p:cNvGraphicFramePr>
            <a:graphicFrameLocks noGrp="1"/>
          </p:cNvGraphicFramePr>
          <p:nvPr>
            <p:extLst>
              <p:ext uri="{D42A27DB-BD31-4B8C-83A1-F6EECF244321}">
                <p14:modId xmlns:p14="http://schemas.microsoft.com/office/powerpoint/2010/main" val="4185987783"/>
              </p:ext>
            </p:extLst>
          </p:nvPr>
        </p:nvGraphicFramePr>
        <p:xfrm>
          <a:off x="395536" y="2060848"/>
          <a:ext cx="8586192" cy="4785541"/>
        </p:xfrm>
        <a:graphic>
          <a:graphicData uri="http://schemas.openxmlformats.org/drawingml/2006/table">
            <a:tbl>
              <a:tblPr>
                <a:tableStyleId>{3C2FFA5D-87B4-456A-9821-1D502468CF0F}</a:tableStyleId>
              </a:tblPr>
              <a:tblGrid>
                <a:gridCol w="5169951"/>
                <a:gridCol w="3416241"/>
              </a:tblGrid>
              <a:tr h="189847">
                <a:tc gridSpan="2">
                  <a:txBody>
                    <a:bodyPr/>
                    <a:lstStyle/>
                    <a:p>
                      <a:pPr algn="ctr" fontAlgn="b"/>
                      <a:r>
                        <a:rPr lang="es-EC" sz="1800" u="none" strike="noStrike" dirty="0">
                          <a:effectLst/>
                        </a:rPr>
                        <a:t>PLAN DE MEJORA</a:t>
                      </a:r>
                      <a:endParaRPr lang="es-EC" sz="1800" b="1" i="0" u="none" strike="noStrike" dirty="0">
                        <a:solidFill>
                          <a:srgbClr val="000000"/>
                        </a:solidFill>
                        <a:effectLst/>
                        <a:latin typeface="Arial"/>
                      </a:endParaRPr>
                    </a:p>
                  </a:txBody>
                  <a:tcPr marL="7594" marR="7594" marT="7594" marB="0" anchor="b"/>
                </a:tc>
                <a:tc hMerge="1">
                  <a:txBody>
                    <a:bodyPr/>
                    <a:lstStyle/>
                    <a:p>
                      <a:endParaRPr lang="es-EC"/>
                    </a:p>
                  </a:txBody>
                  <a:tcPr/>
                </a:tc>
              </a:tr>
              <a:tr h="197441">
                <a:tc rowSpan="2">
                  <a:txBody>
                    <a:bodyPr/>
                    <a:lstStyle/>
                    <a:p>
                      <a:pPr algn="ctr" fontAlgn="b"/>
                      <a:r>
                        <a:rPr lang="es-EC" sz="1200" u="none" strike="noStrike" dirty="0">
                          <a:effectLst/>
                        </a:rPr>
                        <a:t>Causas</a:t>
                      </a:r>
                      <a:endParaRPr lang="es-EC" sz="1200" b="1" i="0" u="none" strike="noStrike" dirty="0">
                        <a:solidFill>
                          <a:srgbClr val="000000"/>
                        </a:solidFill>
                        <a:effectLst/>
                        <a:latin typeface="Arial"/>
                      </a:endParaRPr>
                    </a:p>
                  </a:txBody>
                  <a:tcPr marL="7594" marR="7594" marT="7594" marB="0" anchor="b"/>
                </a:tc>
                <a:tc>
                  <a:txBody>
                    <a:bodyPr/>
                    <a:lstStyle/>
                    <a:p>
                      <a:pPr algn="ctr" fontAlgn="b"/>
                      <a:r>
                        <a:rPr lang="es-EC" sz="1200" u="none" strike="noStrike" dirty="0">
                          <a:effectLst/>
                        </a:rPr>
                        <a:t>¿Qué?</a:t>
                      </a:r>
                      <a:endParaRPr lang="es-EC" sz="1200" b="1" i="0" u="none" strike="noStrike" dirty="0">
                        <a:solidFill>
                          <a:srgbClr val="000000"/>
                        </a:solidFill>
                        <a:effectLst/>
                        <a:latin typeface="Arial"/>
                      </a:endParaRPr>
                    </a:p>
                  </a:txBody>
                  <a:tcPr marL="7594" marR="7594" marT="7594" marB="0" anchor="b"/>
                </a:tc>
              </a:tr>
              <a:tr h="273380">
                <a:tc vMerge="1">
                  <a:txBody>
                    <a:bodyPr/>
                    <a:lstStyle/>
                    <a:p>
                      <a:endParaRPr lang="es-EC"/>
                    </a:p>
                  </a:txBody>
                  <a:tcPr/>
                </a:tc>
                <a:tc>
                  <a:txBody>
                    <a:bodyPr/>
                    <a:lstStyle/>
                    <a:p>
                      <a:pPr algn="ctr" fontAlgn="b"/>
                      <a:r>
                        <a:rPr lang="es-EC" sz="1200" u="none" strike="noStrike" dirty="0">
                          <a:effectLst/>
                        </a:rPr>
                        <a:t>Acción</a:t>
                      </a:r>
                      <a:endParaRPr lang="es-EC" sz="1200" b="1" i="0" u="none" strike="noStrike" dirty="0">
                        <a:solidFill>
                          <a:srgbClr val="000000"/>
                        </a:solidFill>
                        <a:effectLst/>
                        <a:latin typeface="Arial"/>
                      </a:endParaRPr>
                    </a:p>
                  </a:txBody>
                  <a:tcPr marL="7594" marR="7594" marT="7594" marB="0" anchor="b"/>
                </a:tc>
              </a:tr>
              <a:tr h="630293">
                <a:tc>
                  <a:txBody>
                    <a:bodyPr/>
                    <a:lstStyle/>
                    <a:p>
                      <a:pPr algn="l" fontAlgn="ctr"/>
                      <a:r>
                        <a:rPr lang="es-EC" sz="1400" u="none" strike="noStrike" dirty="0">
                          <a:effectLst/>
                        </a:rPr>
                        <a:t>Existe desorganización entre el espacio </a:t>
                      </a:r>
                      <a:r>
                        <a:rPr lang="es-EC" sz="1400" u="none" strike="noStrike" dirty="0" smtClean="0">
                          <a:effectLst/>
                        </a:rPr>
                        <a:t>físico </a:t>
                      </a:r>
                      <a:r>
                        <a:rPr lang="es-EC" sz="1400" u="none" strike="noStrike" dirty="0">
                          <a:effectLst/>
                        </a:rPr>
                        <a:t>existente y el personal que mantiene el Centro</a:t>
                      </a:r>
                      <a:br>
                        <a:rPr lang="es-EC" sz="1400" u="none" strike="noStrike" dirty="0">
                          <a:effectLst/>
                        </a:rPr>
                      </a:br>
                      <a:endParaRPr lang="es-EC" sz="1400" b="0" i="0" u="none" strike="noStrike" dirty="0">
                        <a:solidFill>
                          <a:srgbClr val="000000"/>
                        </a:solidFill>
                        <a:effectLst/>
                        <a:latin typeface="Arial"/>
                      </a:endParaRPr>
                    </a:p>
                  </a:txBody>
                  <a:tcPr marL="7594" marR="7594" marT="7594" marB="0" anchor="ctr"/>
                </a:tc>
                <a:tc>
                  <a:txBody>
                    <a:bodyPr/>
                    <a:lstStyle/>
                    <a:p>
                      <a:pPr algn="l" fontAlgn="ctr"/>
                      <a:r>
                        <a:rPr lang="es-EC" sz="1400" u="none" strike="noStrike">
                          <a:effectLst/>
                        </a:rPr>
                        <a:t>Realizar un análisis de variables en la atención medica de especialidades del Centro de Atención Ambulatoria Central.</a:t>
                      </a:r>
                      <a:endParaRPr lang="es-EC" sz="1400" b="0" i="0" u="none" strike="noStrike">
                        <a:solidFill>
                          <a:srgbClr val="000000"/>
                        </a:solidFill>
                        <a:effectLst/>
                        <a:latin typeface="Arial"/>
                      </a:endParaRPr>
                    </a:p>
                  </a:txBody>
                  <a:tcPr marL="7594" marR="7594" marT="7594" marB="0" anchor="ctr"/>
                </a:tc>
              </a:tr>
              <a:tr h="410070">
                <a:tc>
                  <a:txBody>
                    <a:bodyPr/>
                    <a:lstStyle/>
                    <a:p>
                      <a:pPr algn="l" fontAlgn="ctr"/>
                      <a:r>
                        <a:rPr lang="es-EC" sz="1400" u="none" strike="noStrike" dirty="0">
                          <a:effectLst/>
                        </a:rPr>
                        <a:t>El CAA Central otorga turnos para las especialidades de </a:t>
                      </a:r>
                      <a:r>
                        <a:rPr lang="es-EC" sz="1400" u="none" strike="noStrike" dirty="0" smtClean="0">
                          <a:effectLst/>
                        </a:rPr>
                        <a:t>Clínica </a:t>
                      </a:r>
                      <a:r>
                        <a:rPr lang="es-EC" sz="1400" u="none" strike="noStrike" dirty="0">
                          <a:effectLst/>
                        </a:rPr>
                        <a:t>de </a:t>
                      </a:r>
                      <a:r>
                        <a:rPr lang="es-EC" sz="1400" u="none" strike="noStrike" dirty="0" err="1">
                          <a:effectLst/>
                        </a:rPr>
                        <a:t>Metabolicos</a:t>
                      </a:r>
                      <a:r>
                        <a:rPr lang="es-EC" sz="1400" u="none" strike="noStrike" dirty="0">
                          <a:effectLst/>
                        </a:rPr>
                        <a:t> sin coordinar con el </a:t>
                      </a:r>
                      <a:r>
                        <a:rPr lang="es-EC" sz="1400" u="none" strike="noStrike" dirty="0" err="1">
                          <a:effectLst/>
                        </a:rPr>
                        <a:t>Call</a:t>
                      </a:r>
                      <a:r>
                        <a:rPr lang="es-EC" sz="1400" u="none" strike="noStrike" dirty="0">
                          <a:effectLst/>
                        </a:rPr>
                        <a:t> Center </a:t>
                      </a:r>
                      <a:endParaRPr lang="es-EC" sz="1400" b="0" i="0" u="none" strike="noStrike" dirty="0">
                        <a:solidFill>
                          <a:srgbClr val="000000"/>
                        </a:solidFill>
                        <a:effectLst/>
                        <a:latin typeface="Arial"/>
                      </a:endParaRPr>
                    </a:p>
                  </a:txBody>
                  <a:tcPr marL="7594" marR="7594" marT="7594" marB="0" anchor="ctr"/>
                </a:tc>
                <a:tc rowSpan="2">
                  <a:txBody>
                    <a:bodyPr/>
                    <a:lstStyle/>
                    <a:p>
                      <a:pPr algn="l" fontAlgn="ctr"/>
                      <a:r>
                        <a:rPr lang="es-EC" sz="1400" u="none" strike="noStrike">
                          <a:effectLst/>
                        </a:rPr>
                        <a:t>Se debe analizar que sea el propio IESS quien maneje el Call Center Directamente y no un ente externo</a:t>
                      </a:r>
                      <a:endParaRPr lang="es-EC" sz="1400" b="0" i="0" u="none" strike="noStrike">
                        <a:solidFill>
                          <a:srgbClr val="000000"/>
                        </a:solidFill>
                        <a:effectLst/>
                        <a:latin typeface="Arial"/>
                      </a:endParaRPr>
                    </a:p>
                  </a:txBody>
                  <a:tcPr marL="7594" marR="7594" marT="7594" marB="0" anchor="ctr"/>
                </a:tc>
              </a:tr>
              <a:tr h="470822">
                <a:tc>
                  <a:txBody>
                    <a:bodyPr/>
                    <a:lstStyle/>
                    <a:p>
                      <a:pPr algn="l" fontAlgn="ctr"/>
                      <a:r>
                        <a:rPr lang="es-EC" sz="1400" u="none" strike="noStrike" dirty="0" err="1">
                          <a:effectLst/>
                        </a:rPr>
                        <a:t>Call</a:t>
                      </a:r>
                      <a:r>
                        <a:rPr lang="es-EC" sz="1400" u="none" strike="noStrike" dirty="0">
                          <a:effectLst/>
                        </a:rPr>
                        <a:t> Center es manejado por un ente Externo del IESS y no es eficiente , existen errores </a:t>
                      </a:r>
                      <a:endParaRPr lang="es-EC" sz="1400" b="0" i="0" u="none" strike="noStrike" dirty="0">
                        <a:solidFill>
                          <a:srgbClr val="000000"/>
                        </a:solidFill>
                        <a:effectLst/>
                        <a:latin typeface="Arial"/>
                      </a:endParaRPr>
                    </a:p>
                  </a:txBody>
                  <a:tcPr marL="7594" marR="7594" marT="7594" marB="0" anchor="ctr"/>
                </a:tc>
                <a:tc vMerge="1">
                  <a:txBody>
                    <a:bodyPr/>
                    <a:lstStyle/>
                    <a:p>
                      <a:endParaRPr lang="es-EC"/>
                    </a:p>
                  </a:txBody>
                  <a:tcPr/>
                </a:tc>
              </a:tr>
              <a:tr h="774577">
                <a:tc>
                  <a:txBody>
                    <a:bodyPr/>
                    <a:lstStyle/>
                    <a:p>
                      <a:pPr algn="l" fontAlgn="ctr"/>
                      <a:r>
                        <a:rPr lang="es-EC" sz="1400" u="none" strike="noStrike" dirty="0" err="1">
                          <a:effectLst/>
                        </a:rPr>
                        <a:t>Call</a:t>
                      </a:r>
                      <a:r>
                        <a:rPr lang="es-EC" sz="1400" u="none" strike="noStrike" dirty="0">
                          <a:effectLst/>
                        </a:rPr>
                        <a:t> Center no contesta, hay que insistir constantemente. </a:t>
                      </a:r>
                      <a:endParaRPr lang="es-EC" sz="1400" b="0" i="0" u="none" strike="noStrike" dirty="0">
                        <a:solidFill>
                          <a:srgbClr val="000000"/>
                        </a:solidFill>
                        <a:effectLst/>
                        <a:latin typeface="Arial"/>
                      </a:endParaRPr>
                    </a:p>
                  </a:txBody>
                  <a:tcPr marL="7594" marR="7594" marT="7594" marB="0" anchor="ctr"/>
                </a:tc>
                <a:tc>
                  <a:txBody>
                    <a:bodyPr/>
                    <a:lstStyle/>
                    <a:p>
                      <a:pPr algn="l" fontAlgn="ctr"/>
                      <a:r>
                        <a:rPr lang="es-EC" sz="1400" u="none" strike="noStrike">
                          <a:effectLst/>
                        </a:rPr>
                        <a:t>Realizar publicidad masiva para que los usuarios conozcan que pueden tomar un turno vía web y sobre la calificaciòn de derecho.</a:t>
                      </a:r>
                      <a:endParaRPr lang="es-EC" sz="1400" b="0" i="0" u="none" strike="noStrike">
                        <a:solidFill>
                          <a:srgbClr val="000000"/>
                        </a:solidFill>
                        <a:effectLst/>
                        <a:latin typeface="Arial"/>
                      </a:endParaRPr>
                    </a:p>
                  </a:txBody>
                  <a:tcPr marL="7594" marR="7594" marT="7594" marB="0" anchor="ctr"/>
                </a:tc>
              </a:tr>
              <a:tr h="303756">
                <a:tc>
                  <a:txBody>
                    <a:bodyPr/>
                    <a:lstStyle/>
                    <a:p>
                      <a:pPr algn="l" fontAlgn="ctr"/>
                      <a:r>
                        <a:rPr lang="es-EC" sz="1400" u="none" strike="noStrike" dirty="0">
                          <a:effectLst/>
                        </a:rPr>
                        <a:t>El proceso de Calificación del Derecho demora la atención. </a:t>
                      </a:r>
                      <a:endParaRPr lang="es-EC" sz="1400" b="0" i="0" u="none" strike="noStrike" dirty="0">
                        <a:solidFill>
                          <a:srgbClr val="000000"/>
                        </a:solidFill>
                        <a:effectLst/>
                        <a:latin typeface="Arial"/>
                      </a:endParaRPr>
                    </a:p>
                  </a:txBody>
                  <a:tcPr marL="7594" marR="7594" marT="7594" marB="0" anchor="ctr"/>
                </a:tc>
                <a:tc>
                  <a:txBody>
                    <a:bodyPr/>
                    <a:lstStyle/>
                    <a:p>
                      <a:pPr algn="l" fontAlgn="ctr"/>
                      <a:r>
                        <a:rPr lang="es-EC" sz="1400" u="none" strike="noStrike">
                          <a:effectLst/>
                        </a:rPr>
                        <a:t>Desarrollo de Metodología Blueprint.</a:t>
                      </a:r>
                      <a:endParaRPr lang="es-EC" sz="1400" b="0" i="0" u="none" strike="noStrike">
                        <a:solidFill>
                          <a:srgbClr val="000000"/>
                        </a:solidFill>
                        <a:effectLst/>
                        <a:latin typeface="Arial"/>
                      </a:endParaRPr>
                    </a:p>
                  </a:txBody>
                  <a:tcPr marL="7594" marR="7594" marT="7594" marB="0" anchor="ctr"/>
                </a:tc>
              </a:tr>
              <a:tr h="394883">
                <a:tc>
                  <a:txBody>
                    <a:bodyPr/>
                    <a:lstStyle/>
                    <a:p>
                      <a:pPr algn="l" fontAlgn="ctr"/>
                      <a:r>
                        <a:rPr lang="es-EC" sz="1400" u="none" strike="noStrike" dirty="0">
                          <a:effectLst/>
                        </a:rPr>
                        <a:t>En el CAA Central no existen </a:t>
                      </a:r>
                      <a:r>
                        <a:rPr lang="es-EC" sz="1400" u="none" strike="noStrike" dirty="0" smtClean="0">
                          <a:effectLst/>
                        </a:rPr>
                        <a:t>Médicos </a:t>
                      </a:r>
                      <a:r>
                        <a:rPr lang="es-EC" sz="1400" u="none" strike="noStrike" dirty="0">
                          <a:effectLst/>
                        </a:rPr>
                        <a:t>Especialistas suficientes para atender la demanda  de los pacientes. </a:t>
                      </a:r>
                      <a:endParaRPr lang="es-EC" sz="1400" b="0" i="0" u="none" strike="noStrike" dirty="0">
                        <a:solidFill>
                          <a:srgbClr val="000000"/>
                        </a:solidFill>
                        <a:effectLst/>
                        <a:latin typeface="Arial"/>
                      </a:endParaRPr>
                    </a:p>
                  </a:txBody>
                  <a:tcPr marL="7594" marR="7594" marT="7594" marB="0" anchor="ctr"/>
                </a:tc>
                <a:tc rowSpan="2">
                  <a:txBody>
                    <a:bodyPr/>
                    <a:lstStyle/>
                    <a:p>
                      <a:pPr algn="l" fontAlgn="ctr"/>
                      <a:r>
                        <a:rPr lang="es-EC" sz="1400" u="none" strike="noStrike">
                          <a:effectLst/>
                        </a:rPr>
                        <a:t>Realizar convenios con Universidades para que los estudiantes realicen sus pasantias en los Centros de Atención Ambulatoria</a:t>
                      </a:r>
                      <a:endParaRPr lang="es-EC" sz="1400" b="0" i="0" u="none" strike="noStrike">
                        <a:solidFill>
                          <a:srgbClr val="000000"/>
                        </a:solidFill>
                        <a:effectLst/>
                        <a:latin typeface="Arial"/>
                      </a:endParaRPr>
                    </a:p>
                  </a:txBody>
                  <a:tcPr marL="7594" marR="7594" marT="7594" marB="0" anchor="ctr"/>
                </a:tc>
              </a:tr>
              <a:tr h="880892">
                <a:tc>
                  <a:txBody>
                    <a:bodyPr/>
                    <a:lstStyle/>
                    <a:p>
                      <a:pPr algn="l" fontAlgn="ctr"/>
                      <a:r>
                        <a:rPr lang="es-EC" sz="1400" u="none" strike="noStrike" dirty="0">
                          <a:effectLst/>
                        </a:rPr>
                        <a:t>Incremento de pacientes, ahora se atienden, los </a:t>
                      </a:r>
                      <a:r>
                        <a:rPr lang="es-EC" sz="1400" u="none" strike="noStrike" dirty="0" smtClean="0">
                          <a:effectLst/>
                        </a:rPr>
                        <a:t>cónyuges </a:t>
                      </a:r>
                      <a:r>
                        <a:rPr lang="es-EC" sz="1400" u="none" strike="noStrike" dirty="0">
                          <a:effectLst/>
                        </a:rPr>
                        <a:t>e hijos  menores de edad, existen más afiliados del Seguro Campesino y no  se han incrementando a los profesionales de la salud </a:t>
                      </a:r>
                      <a:endParaRPr lang="es-EC" sz="1400" b="0" i="0" u="none" strike="noStrike" dirty="0">
                        <a:solidFill>
                          <a:srgbClr val="000000"/>
                        </a:solidFill>
                        <a:effectLst/>
                        <a:latin typeface="Arial"/>
                      </a:endParaRPr>
                    </a:p>
                  </a:txBody>
                  <a:tcPr marL="7594" marR="7594" marT="7594" marB="0" anchor="ctr"/>
                </a:tc>
                <a:tc vMerge="1">
                  <a:txBody>
                    <a:bodyPr/>
                    <a:lstStyle/>
                    <a:p>
                      <a:endParaRPr lang="es-EC"/>
                    </a:p>
                  </a:txBody>
                  <a:tcPr/>
                </a:tc>
              </a:tr>
            </a:tbl>
          </a:graphicData>
        </a:graphic>
      </p:graphicFrame>
      <p:pic>
        <p:nvPicPr>
          <p:cNvPr id="5122" name="Picture 2" descr="http://2.bp.blogspot.com/-4HcpP9Kp1d8/T5o42qtK9uI/AAAAAAAAARY/wQfKZxzBVPM/s1600/sala-de-espe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77" y="1915091"/>
            <a:ext cx="869148" cy="87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99196"/>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7" name="6 CuadroTexto"/>
          <p:cNvSpPr txBox="1"/>
          <p:nvPr/>
        </p:nvSpPr>
        <p:spPr>
          <a:xfrm>
            <a:off x="107504" y="755412"/>
            <a:ext cx="5688632" cy="369332"/>
          </a:xfrm>
          <a:prstGeom prst="rect">
            <a:avLst/>
          </a:prstGeom>
          <a:noFill/>
        </p:spPr>
        <p:txBody>
          <a:bodyPr wrap="square" rtlCol="0">
            <a:spAutoFit/>
          </a:bodyPr>
          <a:lstStyle/>
          <a:p>
            <a:r>
              <a:rPr lang="es-EC" b="1" dirty="0" smtClean="0"/>
              <a:t>4. Acciones para eliminar las causas</a:t>
            </a:r>
            <a:endParaRPr lang="es-EC" b="1" dirty="0"/>
          </a:p>
        </p:txBody>
      </p:sp>
      <p:graphicFrame>
        <p:nvGraphicFramePr>
          <p:cNvPr id="2" name="1 Tabla"/>
          <p:cNvGraphicFramePr>
            <a:graphicFrameLocks noGrp="1"/>
          </p:cNvGraphicFramePr>
          <p:nvPr>
            <p:extLst>
              <p:ext uri="{D42A27DB-BD31-4B8C-83A1-F6EECF244321}">
                <p14:modId xmlns:p14="http://schemas.microsoft.com/office/powerpoint/2010/main" val="455363335"/>
              </p:ext>
            </p:extLst>
          </p:nvPr>
        </p:nvGraphicFramePr>
        <p:xfrm>
          <a:off x="1741224" y="1916832"/>
          <a:ext cx="7295272" cy="4587915"/>
        </p:xfrm>
        <a:graphic>
          <a:graphicData uri="http://schemas.openxmlformats.org/drawingml/2006/table">
            <a:tbl>
              <a:tblPr>
                <a:tableStyleId>{3C2FFA5D-87B4-456A-9821-1D502468CF0F}</a:tableStyleId>
              </a:tblPr>
              <a:tblGrid>
                <a:gridCol w="4392657"/>
                <a:gridCol w="2902615"/>
              </a:tblGrid>
              <a:tr h="243840">
                <a:tc>
                  <a:txBody>
                    <a:bodyPr/>
                    <a:lstStyle/>
                    <a:p>
                      <a:pPr algn="ctr" fontAlgn="b"/>
                      <a:r>
                        <a:rPr lang="es-EC" sz="1600" b="1" u="none" strike="noStrike" dirty="0" smtClean="0">
                          <a:effectLst/>
                        </a:rPr>
                        <a:t>                                                       PLAN </a:t>
                      </a:r>
                      <a:r>
                        <a:rPr lang="es-EC" sz="1600" b="1" u="none" strike="noStrike" dirty="0">
                          <a:effectLst/>
                        </a:rPr>
                        <a:t>DE MEJORA</a:t>
                      </a:r>
                      <a:endParaRPr lang="es-EC" sz="1600" b="1" i="0" u="none" strike="noStrike" dirty="0">
                        <a:solidFill>
                          <a:srgbClr val="000000"/>
                        </a:solidFill>
                        <a:effectLst/>
                        <a:latin typeface="Arial"/>
                      </a:endParaRPr>
                    </a:p>
                  </a:txBody>
                  <a:tcPr marL="0" marR="0" marT="0" marB="0" anchor="ctr"/>
                </a:tc>
                <a:tc>
                  <a:txBody>
                    <a:bodyPr/>
                    <a:lstStyle/>
                    <a:p>
                      <a:pPr algn="ctr" fontAlgn="b"/>
                      <a:r>
                        <a:rPr lang="es-EC" sz="1600" b="1" u="none" strike="noStrike" dirty="0">
                          <a:effectLst/>
                        </a:rPr>
                        <a:t> </a:t>
                      </a:r>
                      <a:endParaRPr lang="es-EC" sz="1600" b="1" i="0" u="none" strike="noStrike" dirty="0">
                        <a:solidFill>
                          <a:srgbClr val="000000"/>
                        </a:solidFill>
                        <a:effectLst/>
                        <a:latin typeface="Arial"/>
                      </a:endParaRPr>
                    </a:p>
                  </a:txBody>
                  <a:tcPr marL="0" marR="0" marT="0" marB="0" anchor="ctr"/>
                </a:tc>
              </a:tr>
              <a:tr h="201498">
                <a:tc rowSpan="2">
                  <a:txBody>
                    <a:bodyPr/>
                    <a:lstStyle/>
                    <a:p>
                      <a:pPr algn="ctr" fontAlgn="b"/>
                      <a:r>
                        <a:rPr lang="es-EC" sz="1400" u="none" strike="noStrike" dirty="0">
                          <a:effectLst/>
                        </a:rPr>
                        <a:t>Causas</a:t>
                      </a:r>
                      <a:endParaRPr lang="es-EC" sz="1400" b="1" i="0" u="none" strike="noStrike" dirty="0">
                        <a:solidFill>
                          <a:srgbClr val="000000"/>
                        </a:solidFill>
                        <a:effectLst/>
                        <a:latin typeface="Arial"/>
                      </a:endParaRPr>
                    </a:p>
                  </a:txBody>
                  <a:tcPr marL="0" marR="0" marT="0" marB="0" anchor="b"/>
                </a:tc>
                <a:tc>
                  <a:txBody>
                    <a:bodyPr/>
                    <a:lstStyle/>
                    <a:p>
                      <a:pPr algn="ctr" fontAlgn="b"/>
                      <a:r>
                        <a:rPr lang="es-EC" sz="1400" u="none" strike="noStrike">
                          <a:effectLst/>
                        </a:rPr>
                        <a:t>¿Qué?</a:t>
                      </a:r>
                      <a:endParaRPr lang="es-EC" sz="1400" b="1" i="0" u="none" strike="noStrike">
                        <a:solidFill>
                          <a:srgbClr val="000000"/>
                        </a:solidFill>
                        <a:effectLst/>
                        <a:latin typeface="Arial"/>
                      </a:endParaRPr>
                    </a:p>
                  </a:txBody>
                  <a:tcPr marL="0" marR="0" marT="0" marB="0" anchor="b"/>
                </a:tc>
              </a:tr>
              <a:tr h="278998">
                <a:tc vMerge="1">
                  <a:txBody>
                    <a:bodyPr/>
                    <a:lstStyle/>
                    <a:p>
                      <a:endParaRPr lang="es-EC"/>
                    </a:p>
                  </a:txBody>
                  <a:tcPr/>
                </a:tc>
                <a:tc>
                  <a:txBody>
                    <a:bodyPr/>
                    <a:lstStyle/>
                    <a:p>
                      <a:pPr algn="ctr" fontAlgn="b"/>
                      <a:r>
                        <a:rPr lang="es-EC" sz="1400" u="none" strike="noStrike" dirty="0">
                          <a:effectLst/>
                        </a:rPr>
                        <a:t>Acción</a:t>
                      </a:r>
                      <a:endParaRPr lang="es-EC" sz="1400" b="1" i="0" u="none" strike="noStrike" dirty="0">
                        <a:solidFill>
                          <a:srgbClr val="000000"/>
                        </a:solidFill>
                        <a:effectLst/>
                        <a:latin typeface="Arial"/>
                      </a:endParaRPr>
                    </a:p>
                  </a:txBody>
                  <a:tcPr marL="0" marR="0" marT="0" marB="0" anchor="b"/>
                </a:tc>
              </a:tr>
              <a:tr h="898992">
                <a:tc>
                  <a:txBody>
                    <a:bodyPr/>
                    <a:lstStyle/>
                    <a:p>
                      <a:pPr algn="l" fontAlgn="ctr"/>
                      <a:r>
                        <a:rPr lang="es-EC" sz="1400" u="none" strike="noStrike">
                          <a:effectLst/>
                        </a:rPr>
                        <a:t>Tiempo de atención muy poco, por paciente 20 minutos  para cumplir normativa vigente, los Medicos deben ingresar la información en el sistema informatico y el contacto con el paciente es menor  </a:t>
                      </a:r>
                      <a:endParaRPr lang="es-EC" sz="1400" b="0" i="0" u="none" strike="noStrike">
                        <a:solidFill>
                          <a:srgbClr val="000000"/>
                        </a:solidFill>
                        <a:effectLst/>
                        <a:latin typeface="Arial"/>
                      </a:endParaRPr>
                    </a:p>
                  </a:txBody>
                  <a:tcPr marL="0" marR="0" marT="0" marB="0" anchor="ctr"/>
                </a:tc>
                <a:tc rowSpan="2">
                  <a:txBody>
                    <a:bodyPr/>
                    <a:lstStyle/>
                    <a:p>
                      <a:pPr algn="l" fontAlgn="ctr"/>
                      <a:r>
                        <a:rPr lang="es-EC" sz="1400" u="none" strike="noStrike">
                          <a:effectLst/>
                        </a:rPr>
                        <a:t>Delegar funciones a enfermeras  que actualmente realiza el medico, como ingreso en el sistema A100 de información general del paciente, preparaciòn de insumos, instrumentos y equipos</a:t>
                      </a:r>
                      <a:endParaRPr lang="es-EC" sz="1400" b="0" i="0" u="none" strike="noStrike">
                        <a:solidFill>
                          <a:srgbClr val="000000"/>
                        </a:solidFill>
                        <a:effectLst/>
                        <a:latin typeface="Arial"/>
                      </a:endParaRPr>
                    </a:p>
                  </a:txBody>
                  <a:tcPr marL="0" marR="0" marT="0" marB="0" anchor="ctr"/>
                </a:tc>
              </a:tr>
              <a:tr h="1030741">
                <a:tc>
                  <a:txBody>
                    <a:bodyPr/>
                    <a:lstStyle/>
                    <a:p>
                      <a:pPr algn="l" fontAlgn="ctr"/>
                      <a:r>
                        <a:rPr lang="es-EC" sz="1400" u="none" strike="noStrike">
                          <a:effectLst/>
                        </a:rPr>
                        <a:t>El Medico realiza actividades que pueden ser atendidas por enfermeras como preparación de instrumentos y equipos, adicional los equipos que usan los Medicos del CAA Central son antiguos, obsoletos, poco confiables.</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720744">
                <a:tc>
                  <a:txBody>
                    <a:bodyPr/>
                    <a:lstStyle/>
                    <a:p>
                      <a:pPr algn="l" fontAlgn="ctr"/>
                      <a:r>
                        <a:rPr lang="es-EC" sz="1400" u="none" strike="noStrike" dirty="0">
                          <a:effectLst/>
                        </a:rPr>
                        <a:t>La calidad de información que existe en el sistema no es la más </a:t>
                      </a:r>
                      <a:r>
                        <a:rPr lang="es-EC" sz="1400" u="none" strike="noStrike" dirty="0" err="1">
                          <a:effectLst/>
                        </a:rPr>
                        <a:t>idonea</a:t>
                      </a:r>
                      <a:r>
                        <a:rPr lang="es-EC" sz="1400" u="none" strike="noStrike" dirty="0">
                          <a:effectLst/>
                        </a:rPr>
                        <a:t> ya que no todo  el personal tiene la suficiente capacitación  </a:t>
                      </a:r>
                      <a:endParaRPr lang="es-EC" sz="1400" b="0" i="0" u="none" strike="noStrike" dirty="0">
                        <a:solidFill>
                          <a:srgbClr val="000000"/>
                        </a:solidFill>
                        <a:effectLst/>
                        <a:latin typeface="Arial"/>
                      </a:endParaRPr>
                    </a:p>
                  </a:txBody>
                  <a:tcPr marL="0" marR="0" marT="0" marB="0" anchor="ctr"/>
                </a:tc>
                <a:tc rowSpan="4">
                  <a:txBody>
                    <a:bodyPr/>
                    <a:lstStyle/>
                    <a:p>
                      <a:pPr algn="l" fontAlgn="ctr"/>
                      <a:r>
                        <a:rPr lang="es-EC" sz="1400" u="none" strike="noStrike" dirty="0">
                          <a:effectLst/>
                        </a:rPr>
                        <a:t>Elaborar un programa de  </a:t>
                      </a:r>
                      <a:r>
                        <a:rPr lang="es-EC" sz="1400" u="none" strike="noStrike" dirty="0" smtClean="0">
                          <a:effectLst/>
                        </a:rPr>
                        <a:t>inducción al </a:t>
                      </a:r>
                      <a:r>
                        <a:rPr lang="es-EC" sz="1400" u="none" strike="noStrike" dirty="0">
                          <a:effectLst/>
                        </a:rPr>
                        <a:t>personal, programa de incentivos</a:t>
                      </a:r>
                      <a:endParaRPr lang="es-EC" sz="1400" b="0" i="0" u="none" strike="noStrike" dirty="0">
                        <a:solidFill>
                          <a:srgbClr val="000000"/>
                        </a:solidFill>
                        <a:effectLst/>
                        <a:latin typeface="Arial"/>
                      </a:endParaRPr>
                    </a:p>
                  </a:txBody>
                  <a:tcPr marL="0" marR="0" marT="0" marB="0" anchor="ctr"/>
                </a:tc>
              </a:tr>
              <a:tr h="480496">
                <a:tc>
                  <a:txBody>
                    <a:bodyPr/>
                    <a:lstStyle/>
                    <a:p>
                      <a:pPr algn="l" fontAlgn="ctr"/>
                      <a:r>
                        <a:rPr lang="es-EC" sz="1400" u="none" strike="noStrike">
                          <a:effectLst/>
                        </a:rPr>
                        <a:t>Personal Administrativo  que tiene contacto con el paciente no tiene capacitación en atención al usuario </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433996">
                <a:tc>
                  <a:txBody>
                    <a:bodyPr/>
                    <a:lstStyle/>
                    <a:p>
                      <a:pPr algn="l" fontAlgn="ctr"/>
                      <a:r>
                        <a:rPr lang="es-EC" sz="1400" u="none" strike="noStrike">
                          <a:effectLst/>
                        </a:rPr>
                        <a:t>No existe un sistema de incentivos  para  aquel personal que cumple las metas trazadas </a:t>
                      </a:r>
                      <a:endParaRPr lang="es-EC" sz="1400" b="0" i="0" u="none" strike="noStrike">
                        <a:solidFill>
                          <a:srgbClr val="000000"/>
                        </a:solidFill>
                        <a:effectLst/>
                        <a:latin typeface="Arial"/>
                      </a:endParaRPr>
                    </a:p>
                  </a:txBody>
                  <a:tcPr marL="0" marR="0" marT="0" marB="0" anchor="ctr"/>
                </a:tc>
                <a:tc vMerge="1">
                  <a:txBody>
                    <a:bodyPr/>
                    <a:lstStyle/>
                    <a:p>
                      <a:endParaRPr lang="es-EC"/>
                    </a:p>
                  </a:txBody>
                  <a:tcPr/>
                </a:tc>
              </a:tr>
              <a:tr h="286748">
                <a:tc>
                  <a:txBody>
                    <a:bodyPr/>
                    <a:lstStyle/>
                    <a:p>
                      <a:pPr algn="l" fontAlgn="ctr"/>
                      <a:r>
                        <a:rPr lang="es-EC" sz="1400" u="none" strike="noStrike" dirty="0">
                          <a:effectLst/>
                        </a:rPr>
                        <a:t>No se realiza inducción al puesto de trabajo  </a:t>
                      </a:r>
                      <a:endParaRPr lang="es-EC" sz="1400" b="0" i="0" u="none" strike="noStrike" dirty="0">
                        <a:solidFill>
                          <a:srgbClr val="000000"/>
                        </a:solidFill>
                        <a:effectLst/>
                        <a:latin typeface="Arial"/>
                      </a:endParaRPr>
                    </a:p>
                  </a:txBody>
                  <a:tcPr marL="0" marR="0" marT="0" marB="0" anchor="ctr"/>
                </a:tc>
                <a:tc vMerge="1">
                  <a:txBody>
                    <a:bodyPr/>
                    <a:lstStyle/>
                    <a:p>
                      <a:endParaRPr lang="es-EC"/>
                    </a:p>
                  </a:txBody>
                  <a:tcPr/>
                </a:tc>
              </a:tr>
            </a:tbl>
          </a:graphicData>
        </a:graphic>
      </p:graphicFrame>
      <p:sp>
        <p:nvSpPr>
          <p:cNvPr id="3" name="2 Rectángulo"/>
          <p:cNvSpPr/>
          <p:nvPr/>
        </p:nvSpPr>
        <p:spPr>
          <a:xfrm>
            <a:off x="179512" y="1124744"/>
            <a:ext cx="8371656" cy="830997"/>
          </a:xfrm>
          <a:prstGeom prst="rect">
            <a:avLst/>
          </a:prstGeom>
        </p:spPr>
        <p:txBody>
          <a:bodyPr wrap="square">
            <a:spAutoFit/>
          </a:bodyPr>
          <a:lstStyle/>
          <a:p>
            <a:r>
              <a:rPr lang="es-EC" sz="1600" b="1" dirty="0" smtClean="0"/>
              <a:t>Problema: </a:t>
            </a:r>
            <a:r>
              <a:rPr lang="es-EC" sz="1600" dirty="0" smtClean="0"/>
              <a:t>La característica </a:t>
            </a:r>
            <a:r>
              <a:rPr lang="es-EC" sz="1600" dirty="0"/>
              <a:t>de Personal Médico Confiable y Profesional posee insatisfacción del 23 % y la </a:t>
            </a:r>
            <a:r>
              <a:rPr lang="es-EC" sz="1600" dirty="0" smtClean="0"/>
              <a:t>característica </a:t>
            </a:r>
            <a:r>
              <a:rPr lang="es-EC" sz="1600" dirty="0"/>
              <a:t>de Cordialidad del Personal Administrativo posee un  31 % de insatisfacción del total de pacientes.</a:t>
            </a:r>
          </a:p>
        </p:txBody>
      </p:sp>
      <p:pic>
        <p:nvPicPr>
          <p:cNvPr id="6146" name="Picture 2" descr="http://3.bp.blogspot.com/-5VG7ffUoq_0/TWlPnTUWMJI/AAAAAAAAC8M/UR5vObBJSPA/s320/doc.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944" y="2636912"/>
            <a:ext cx="1409720" cy="2416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2013_11_17\fotos varias 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21" t="20404" r="66257" b="59798"/>
          <a:stretch/>
        </p:blipFill>
        <p:spPr bwMode="auto">
          <a:xfrm>
            <a:off x="7308304" y="4077072"/>
            <a:ext cx="914935" cy="107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4613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7504" y="854911"/>
            <a:ext cx="5688632" cy="369332"/>
          </a:xfrm>
          <a:prstGeom prst="rect">
            <a:avLst/>
          </a:prstGeom>
          <a:noFill/>
        </p:spPr>
        <p:txBody>
          <a:bodyPr wrap="square" rtlCol="0">
            <a:spAutoFit/>
          </a:bodyPr>
          <a:lstStyle/>
          <a:p>
            <a:r>
              <a:rPr lang="es-EC" b="1" dirty="0" smtClean="0"/>
              <a:t>4. Acciones para eliminar las causas</a:t>
            </a:r>
            <a:endParaRPr lang="es-EC" b="1" dirty="0"/>
          </a:p>
        </p:txBody>
      </p:sp>
      <p:sp>
        <p:nvSpPr>
          <p:cNvPr id="7"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pic>
        <p:nvPicPr>
          <p:cNvPr id="7170" name="Picture 2" descr="https://encrypted-tbn3.gstatic.com/images?q=tbn:ANd9GcSw_HmvL3phuVQMqrma5Uu9-bj3YCa7TPNE3MW1m4qbHbBftD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15978"/>
            <a:ext cx="1971328" cy="1732902"/>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04800" y="1254369"/>
            <a:ext cx="6715472" cy="353943"/>
          </a:xfrm>
          <a:prstGeom prst="rect">
            <a:avLst/>
          </a:prstGeom>
        </p:spPr>
        <p:txBody>
          <a:bodyPr wrap="square">
            <a:spAutoFit/>
          </a:bodyPr>
          <a:lstStyle/>
          <a:p>
            <a:r>
              <a:rPr lang="es-EC" sz="1700" b="1" dirty="0" smtClean="0"/>
              <a:t>Problema: </a:t>
            </a:r>
            <a:r>
              <a:rPr lang="es-EC" sz="1700" dirty="0" smtClean="0"/>
              <a:t>La </a:t>
            </a:r>
            <a:r>
              <a:rPr lang="es-EC" sz="1700" dirty="0"/>
              <a:t>no entrega o entrega parcial de medicamentos  el 27 % </a:t>
            </a:r>
          </a:p>
        </p:txBody>
      </p:sp>
      <p:graphicFrame>
        <p:nvGraphicFramePr>
          <p:cNvPr id="3" name="2 Tabla"/>
          <p:cNvGraphicFramePr>
            <a:graphicFrameLocks noGrp="1"/>
          </p:cNvGraphicFramePr>
          <p:nvPr>
            <p:extLst>
              <p:ext uri="{D42A27DB-BD31-4B8C-83A1-F6EECF244321}">
                <p14:modId xmlns:p14="http://schemas.microsoft.com/office/powerpoint/2010/main" val="2124024321"/>
              </p:ext>
            </p:extLst>
          </p:nvPr>
        </p:nvGraphicFramePr>
        <p:xfrm>
          <a:off x="228600" y="2522272"/>
          <a:ext cx="8686800" cy="3643032"/>
        </p:xfrm>
        <a:graphic>
          <a:graphicData uri="http://schemas.openxmlformats.org/drawingml/2006/table">
            <a:tbl>
              <a:tblPr>
                <a:tableStyleId>{3C2FFA5D-87B4-456A-9821-1D502468CF0F}</a:tableStyleId>
              </a:tblPr>
              <a:tblGrid>
                <a:gridCol w="5230530"/>
                <a:gridCol w="3456270"/>
              </a:tblGrid>
              <a:tr h="259161">
                <a:tc gridSpan="2">
                  <a:txBody>
                    <a:bodyPr/>
                    <a:lstStyle/>
                    <a:p>
                      <a:pPr algn="ctr" fontAlgn="b"/>
                      <a:r>
                        <a:rPr lang="es-EC" sz="1700" u="none" strike="noStrike" dirty="0">
                          <a:effectLst/>
                        </a:rPr>
                        <a:t>PLAN DE MEJORA</a:t>
                      </a:r>
                      <a:endParaRPr lang="es-EC" sz="1700" b="1" i="0" u="none" strike="noStrike" dirty="0">
                        <a:solidFill>
                          <a:srgbClr val="000000"/>
                        </a:solidFill>
                        <a:effectLst/>
                        <a:latin typeface="Arial"/>
                      </a:endParaRPr>
                    </a:p>
                  </a:txBody>
                  <a:tcPr marL="9228" marR="9228" marT="9228" marB="0" anchor="b"/>
                </a:tc>
                <a:tc hMerge="1">
                  <a:txBody>
                    <a:bodyPr/>
                    <a:lstStyle/>
                    <a:p>
                      <a:endParaRPr lang="es-EC"/>
                    </a:p>
                  </a:txBody>
                  <a:tcPr/>
                </a:tc>
              </a:tr>
              <a:tr h="269527">
                <a:tc rowSpan="2">
                  <a:txBody>
                    <a:bodyPr/>
                    <a:lstStyle/>
                    <a:p>
                      <a:pPr algn="ctr" fontAlgn="b"/>
                      <a:r>
                        <a:rPr lang="es-EC" sz="1500" u="none" strike="noStrike" dirty="0">
                          <a:effectLst/>
                        </a:rPr>
                        <a:t>Causas</a:t>
                      </a:r>
                      <a:endParaRPr lang="es-EC" sz="1500" b="1" i="0" u="none" strike="noStrike" dirty="0">
                        <a:solidFill>
                          <a:srgbClr val="000000"/>
                        </a:solidFill>
                        <a:effectLst/>
                        <a:latin typeface="Arial"/>
                      </a:endParaRPr>
                    </a:p>
                  </a:txBody>
                  <a:tcPr marL="9228" marR="9228" marT="9228" marB="0" anchor="b"/>
                </a:tc>
                <a:tc>
                  <a:txBody>
                    <a:bodyPr/>
                    <a:lstStyle/>
                    <a:p>
                      <a:pPr algn="ctr" fontAlgn="b"/>
                      <a:r>
                        <a:rPr lang="es-EC" sz="1500" u="none" strike="noStrike">
                          <a:effectLst/>
                        </a:rPr>
                        <a:t>¿Qué?</a:t>
                      </a:r>
                      <a:endParaRPr lang="es-EC" sz="1500" b="1" i="0" u="none" strike="noStrike">
                        <a:solidFill>
                          <a:srgbClr val="000000"/>
                        </a:solidFill>
                        <a:effectLst/>
                        <a:latin typeface="Arial"/>
                      </a:endParaRPr>
                    </a:p>
                  </a:txBody>
                  <a:tcPr marL="9228" marR="9228" marT="9228" marB="0" anchor="b"/>
                </a:tc>
              </a:tr>
              <a:tr h="373191">
                <a:tc vMerge="1">
                  <a:txBody>
                    <a:bodyPr/>
                    <a:lstStyle/>
                    <a:p>
                      <a:endParaRPr lang="es-EC"/>
                    </a:p>
                  </a:txBody>
                  <a:tcPr/>
                </a:tc>
                <a:tc>
                  <a:txBody>
                    <a:bodyPr/>
                    <a:lstStyle/>
                    <a:p>
                      <a:pPr algn="ctr" fontAlgn="b"/>
                      <a:r>
                        <a:rPr lang="es-EC" sz="1500" u="none" strike="noStrike" dirty="0">
                          <a:effectLst/>
                        </a:rPr>
                        <a:t>Acción</a:t>
                      </a:r>
                      <a:endParaRPr lang="es-EC" sz="1500" b="1" i="0" u="none" strike="noStrike" dirty="0">
                        <a:solidFill>
                          <a:srgbClr val="000000"/>
                        </a:solidFill>
                        <a:effectLst/>
                        <a:latin typeface="Arial"/>
                      </a:endParaRPr>
                    </a:p>
                  </a:txBody>
                  <a:tcPr marL="9228" marR="9228" marT="9228" marB="0" anchor="b"/>
                </a:tc>
              </a:tr>
              <a:tr h="267162">
                <a:tc>
                  <a:txBody>
                    <a:bodyPr/>
                    <a:lstStyle/>
                    <a:p>
                      <a:pPr algn="l" fontAlgn="ctr"/>
                      <a:r>
                        <a:rPr lang="es-EC" sz="1500" u="none" strike="noStrike" dirty="0">
                          <a:effectLst/>
                        </a:rPr>
                        <a:t>Proceso de adquisición complejo </a:t>
                      </a:r>
                      <a:endParaRPr lang="es-EC" sz="1500" b="0" i="0" u="none" strike="noStrike" dirty="0">
                        <a:solidFill>
                          <a:srgbClr val="000000"/>
                        </a:solidFill>
                        <a:effectLst/>
                        <a:latin typeface="Arial"/>
                      </a:endParaRPr>
                    </a:p>
                  </a:txBody>
                  <a:tcPr marL="9228" marR="9228" marT="9228" marB="0" anchor="ctr"/>
                </a:tc>
                <a:tc rowSpan="2">
                  <a:txBody>
                    <a:bodyPr/>
                    <a:lstStyle/>
                    <a:p>
                      <a:pPr algn="l" fontAlgn="ctr"/>
                      <a:r>
                        <a:rPr lang="es-EC" sz="1500" u="none" strike="noStrike" dirty="0">
                          <a:effectLst/>
                        </a:rPr>
                        <a:t>Levantamiento de necesidades por especialidad y servicio médico.</a:t>
                      </a:r>
                      <a:endParaRPr lang="es-EC" sz="1500" b="0" i="0" u="none" strike="noStrike" dirty="0">
                        <a:solidFill>
                          <a:srgbClr val="000000"/>
                        </a:solidFill>
                        <a:effectLst/>
                        <a:latin typeface="Arial"/>
                      </a:endParaRPr>
                    </a:p>
                  </a:txBody>
                  <a:tcPr marL="9228" marR="9228" marT="9228" marB="0" anchor="ctr"/>
                </a:tc>
              </a:tr>
              <a:tr h="267162">
                <a:tc>
                  <a:txBody>
                    <a:bodyPr/>
                    <a:lstStyle/>
                    <a:p>
                      <a:pPr algn="l" fontAlgn="ctr"/>
                      <a:r>
                        <a:rPr lang="es-EC" sz="1500" u="none" strike="noStrike">
                          <a:effectLst/>
                        </a:rPr>
                        <a:t>Desorganización en Bodega </a:t>
                      </a:r>
                      <a:endParaRPr lang="es-EC" sz="1500" b="0" i="0" u="none" strike="noStrike">
                        <a:solidFill>
                          <a:srgbClr val="000000"/>
                        </a:solidFill>
                        <a:effectLst/>
                        <a:latin typeface="Arial"/>
                      </a:endParaRPr>
                    </a:p>
                  </a:txBody>
                  <a:tcPr marL="9228" marR="9228" marT="9228" marB="0" anchor="ctr"/>
                </a:tc>
                <a:tc vMerge="1">
                  <a:txBody>
                    <a:bodyPr/>
                    <a:lstStyle/>
                    <a:p>
                      <a:endParaRPr lang="es-EC"/>
                    </a:p>
                  </a:txBody>
                  <a:tcPr/>
                </a:tc>
              </a:tr>
              <a:tr h="1036642">
                <a:tc>
                  <a:txBody>
                    <a:bodyPr/>
                    <a:lstStyle/>
                    <a:p>
                      <a:pPr algn="l" fontAlgn="ctr"/>
                      <a:r>
                        <a:rPr lang="es-EC" sz="1500" u="none" strike="noStrike">
                          <a:effectLst/>
                        </a:rPr>
                        <a:t>Cuadro Nacional de Medicinas Básico vigente no actualizado </a:t>
                      </a:r>
                      <a:endParaRPr lang="es-EC" sz="1500" b="0" i="0" u="none" strike="noStrike">
                        <a:solidFill>
                          <a:srgbClr val="000000"/>
                        </a:solidFill>
                        <a:effectLst/>
                        <a:latin typeface="Arial"/>
                      </a:endParaRPr>
                    </a:p>
                  </a:txBody>
                  <a:tcPr marL="9228" marR="9228" marT="9228" marB="0" anchor="ctr"/>
                </a:tc>
                <a:tc>
                  <a:txBody>
                    <a:bodyPr/>
                    <a:lstStyle/>
                    <a:p>
                      <a:pPr algn="l" fontAlgn="ctr"/>
                      <a:r>
                        <a:rPr lang="es-EC" sz="1500" u="none" strike="noStrike">
                          <a:effectLst/>
                        </a:rPr>
                        <a:t>Tramitar la autorización para adquirir medicinas que no forman parte del cuadro nacional de medicamentos básico vigente</a:t>
                      </a:r>
                      <a:endParaRPr lang="es-EC" sz="1500" b="0" i="0" u="none" strike="noStrike">
                        <a:solidFill>
                          <a:srgbClr val="000000"/>
                        </a:solidFill>
                        <a:effectLst/>
                        <a:latin typeface="Arial"/>
                      </a:endParaRPr>
                    </a:p>
                  </a:txBody>
                  <a:tcPr marL="9228" marR="9228" marT="9228" marB="0" anchor="ctr"/>
                </a:tc>
              </a:tr>
              <a:tr h="383558">
                <a:tc>
                  <a:txBody>
                    <a:bodyPr/>
                    <a:lstStyle/>
                    <a:p>
                      <a:pPr algn="l" fontAlgn="ctr"/>
                      <a:r>
                        <a:rPr lang="es-EC" sz="1500" u="none" strike="noStrike" dirty="0">
                          <a:effectLst/>
                        </a:rPr>
                        <a:t>No existe un Comité de Farmacia </a:t>
                      </a:r>
                      <a:r>
                        <a:rPr lang="es-EC" sz="1500" u="none" strike="noStrike" dirty="0" smtClean="0">
                          <a:effectLst/>
                        </a:rPr>
                        <a:t> en funcionamiento</a:t>
                      </a:r>
                      <a:endParaRPr lang="es-EC" sz="1500" b="0" i="0" u="none" strike="noStrike" dirty="0">
                        <a:solidFill>
                          <a:srgbClr val="000000"/>
                        </a:solidFill>
                        <a:effectLst/>
                        <a:latin typeface="Arial"/>
                      </a:endParaRPr>
                    </a:p>
                  </a:txBody>
                  <a:tcPr marL="9228" marR="9228" marT="9228" marB="0" anchor="ctr"/>
                </a:tc>
                <a:tc>
                  <a:txBody>
                    <a:bodyPr/>
                    <a:lstStyle/>
                    <a:p>
                      <a:pPr algn="l" fontAlgn="ctr"/>
                      <a:r>
                        <a:rPr lang="es-EC" sz="1500" u="none" strike="noStrike" dirty="0" smtClean="0">
                          <a:effectLst/>
                        </a:rPr>
                        <a:t>Activa</a:t>
                      </a:r>
                      <a:r>
                        <a:rPr lang="es-EC" sz="1500" u="none" strike="noStrike" baseline="0" dirty="0" smtClean="0">
                          <a:effectLst/>
                        </a:rPr>
                        <a:t> al </a:t>
                      </a:r>
                      <a:r>
                        <a:rPr lang="es-EC" sz="1500" u="none" strike="noStrike" dirty="0" smtClean="0">
                          <a:effectLst/>
                        </a:rPr>
                        <a:t>Comité </a:t>
                      </a:r>
                      <a:r>
                        <a:rPr lang="es-EC" sz="1500" u="none" strike="noStrike" dirty="0">
                          <a:effectLst/>
                        </a:rPr>
                        <a:t>de Farmacia </a:t>
                      </a:r>
                      <a:endParaRPr lang="es-EC" sz="1500" b="0" i="0" u="none" strike="noStrike" dirty="0">
                        <a:solidFill>
                          <a:srgbClr val="000000"/>
                        </a:solidFill>
                        <a:effectLst/>
                        <a:latin typeface="Arial"/>
                      </a:endParaRPr>
                    </a:p>
                  </a:txBody>
                  <a:tcPr marL="9228" marR="9228" marT="9228" marB="0" anchor="ctr"/>
                </a:tc>
              </a:tr>
              <a:tr h="777482">
                <a:tc>
                  <a:txBody>
                    <a:bodyPr/>
                    <a:lstStyle/>
                    <a:p>
                      <a:pPr algn="l" fontAlgn="ctr"/>
                      <a:r>
                        <a:rPr lang="es-EC" sz="1500" u="none" strike="noStrike">
                          <a:effectLst/>
                        </a:rPr>
                        <a:t>Delegación de Funciones no claras </a:t>
                      </a:r>
                      <a:endParaRPr lang="es-EC" sz="1500" b="0" i="0" u="none" strike="noStrike">
                        <a:solidFill>
                          <a:srgbClr val="000000"/>
                        </a:solidFill>
                        <a:effectLst/>
                        <a:latin typeface="Arial"/>
                      </a:endParaRPr>
                    </a:p>
                  </a:txBody>
                  <a:tcPr marL="9228" marR="9228" marT="9228" marB="0" anchor="ctr"/>
                </a:tc>
                <a:tc>
                  <a:txBody>
                    <a:bodyPr/>
                    <a:lstStyle/>
                    <a:p>
                      <a:pPr algn="l" fontAlgn="ctr"/>
                      <a:r>
                        <a:rPr lang="es-EC" sz="1500" u="none" strike="noStrike" dirty="0">
                          <a:effectLst/>
                        </a:rPr>
                        <a:t>Establecer las Funciones de los Auxiliares de Farmacia y Funciones del </a:t>
                      </a:r>
                      <a:r>
                        <a:rPr lang="es-EC" sz="1500" u="none" strike="noStrike" dirty="0" err="1">
                          <a:effectLst/>
                        </a:rPr>
                        <a:t>Farmaceutico</a:t>
                      </a:r>
                      <a:endParaRPr lang="es-EC" sz="1500" b="0" i="0" u="none" strike="noStrike" dirty="0">
                        <a:solidFill>
                          <a:srgbClr val="000000"/>
                        </a:solidFill>
                        <a:effectLst/>
                        <a:latin typeface="Arial"/>
                      </a:endParaRPr>
                    </a:p>
                  </a:txBody>
                  <a:tcPr marL="9228" marR="9228" marT="9228" marB="0" anchor="ctr"/>
                </a:tc>
              </a:tr>
            </a:tbl>
          </a:graphicData>
        </a:graphic>
      </p:graphicFrame>
    </p:spTree>
    <p:extLst>
      <p:ext uri="{BB962C8B-B14F-4D97-AF65-F5344CB8AC3E}">
        <p14:creationId xmlns:p14="http://schemas.microsoft.com/office/powerpoint/2010/main" val="44973018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5" name="4 CuadroTexto"/>
          <p:cNvSpPr txBox="1"/>
          <p:nvPr/>
        </p:nvSpPr>
        <p:spPr>
          <a:xfrm>
            <a:off x="107504" y="854911"/>
            <a:ext cx="5688632" cy="369332"/>
          </a:xfrm>
          <a:prstGeom prst="rect">
            <a:avLst/>
          </a:prstGeom>
          <a:noFill/>
        </p:spPr>
        <p:txBody>
          <a:bodyPr wrap="square" rtlCol="0">
            <a:spAutoFit/>
          </a:bodyPr>
          <a:lstStyle/>
          <a:p>
            <a:r>
              <a:rPr lang="es-EC" b="1" dirty="0"/>
              <a:t>5</a:t>
            </a:r>
            <a:r>
              <a:rPr lang="es-EC" b="1" dirty="0" smtClean="0"/>
              <a:t>. Propuesta para ejecutar las acciones</a:t>
            </a:r>
            <a:endParaRPr lang="es-EC" b="1" dirty="0"/>
          </a:p>
        </p:txBody>
      </p:sp>
      <p:graphicFrame>
        <p:nvGraphicFramePr>
          <p:cNvPr id="7" name="6 Diagrama"/>
          <p:cNvGraphicFramePr/>
          <p:nvPr>
            <p:extLst>
              <p:ext uri="{D42A27DB-BD31-4B8C-83A1-F6EECF244321}">
                <p14:modId xmlns:p14="http://schemas.microsoft.com/office/powerpoint/2010/main" val="3914356326"/>
              </p:ext>
            </p:extLst>
          </p:nvPr>
        </p:nvGraphicFramePr>
        <p:xfrm>
          <a:off x="304800" y="1224243"/>
          <a:ext cx="8839200" cy="563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s://encrypted-tbn3.gstatic.com/images?q=tbn:ANd9GcSqXuNqdic67AelIYOmHfdQtRisDBSvW9cnJZU9387mmGaXtWI1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549975"/>
            <a:ext cx="2111177" cy="134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279371"/>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5" name="4 CuadroTexto"/>
          <p:cNvSpPr txBox="1"/>
          <p:nvPr/>
        </p:nvSpPr>
        <p:spPr>
          <a:xfrm>
            <a:off x="107504" y="854911"/>
            <a:ext cx="5688632" cy="369332"/>
          </a:xfrm>
          <a:prstGeom prst="rect">
            <a:avLst/>
          </a:prstGeom>
          <a:noFill/>
        </p:spPr>
        <p:txBody>
          <a:bodyPr wrap="square" rtlCol="0">
            <a:spAutoFit/>
          </a:bodyPr>
          <a:lstStyle/>
          <a:p>
            <a:r>
              <a:rPr lang="es-EC" b="1" dirty="0"/>
              <a:t>5</a:t>
            </a:r>
            <a:r>
              <a:rPr lang="es-EC" b="1" dirty="0" smtClean="0"/>
              <a:t>. Propuesta para ejecutar las acciones</a:t>
            </a:r>
            <a:endParaRPr lang="es-EC" b="1" dirty="0"/>
          </a:p>
        </p:txBody>
      </p:sp>
      <p:pic>
        <p:nvPicPr>
          <p:cNvPr id="6" name="5 Imagen"/>
          <p:cNvPicPr/>
          <p:nvPr/>
        </p:nvPicPr>
        <p:blipFill>
          <a:blip r:embed="rId2" cstate="print"/>
          <a:srcRect/>
          <a:stretch>
            <a:fillRect/>
          </a:stretch>
        </p:blipFill>
        <p:spPr bwMode="auto">
          <a:xfrm>
            <a:off x="755576" y="2114550"/>
            <a:ext cx="7776864" cy="4050754"/>
          </a:xfrm>
          <a:prstGeom prst="rect">
            <a:avLst/>
          </a:prstGeom>
          <a:noFill/>
          <a:ln w="9525">
            <a:noFill/>
            <a:miter lim="800000"/>
            <a:headEnd/>
            <a:tailEnd/>
          </a:ln>
        </p:spPr>
      </p:pic>
      <p:sp>
        <p:nvSpPr>
          <p:cNvPr id="7" name="6 CuadroTexto"/>
          <p:cNvSpPr txBox="1"/>
          <p:nvPr/>
        </p:nvSpPr>
        <p:spPr>
          <a:xfrm>
            <a:off x="259904" y="1259468"/>
            <a:ext cx="5688632" cy="353943"/>
          </a:xfrm>
          <a:prstGeom prst="rect">
            <a:avLst/>
          </a:prstGeom>
          <a:noFill/>
        </p:spPr>
        <p:txBody>
          <a:bodyPr wrap="square" rtlCol="0">
            <a:spAutoFit/>
          </a:bodyPr>
          <a:lstStyle/>
          <a:p>
            <a:r>
              <a:rPr lang="es-EC" sz="1700" b="1" dirty="0" smtClean="0"/>
              <a:t>Ranking Interno</a:t>
            </a:r>
            <a:endParaRPr lang="es-EC" sz="1700" b="1" dirty="0"/>
          </a:p>
        </p:txBody>
      </p:sp>
      <p:pic>
        <p:nvPicPr>
          <p:cNvPr id="10242" name="Picture 2" descr="Resultado de imagen para ranking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620688"/>
            <a:ext cx="2143125" cy="133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4560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4038" y="1196752"/>
            <a:ext cx="7260290" cy="369332"/>
          </a:xfrm>
          <a:prstGeom prst="rect">
            <a:avLst/>
          </a:prstGeom>
        </p:spPr>
        <p:txBody>
          <a:bodyPr wrap="square">
            <a:spAutoFit/>
          </a:bodyPr>
          <a:lstStyle/>
          <a:p>
            <a:r>
              <a:rPr lang="es-EC" b="1" dirty="0" smtClean="0"/>
              <a:t>Metodología </a:t>
            </a:r>
            <a:r>
              <a:rPr lang="es-EC" b="1" dirty="0" err="1" smtClean="0"/>
              <a:t>Blueprint</a:t>
            </a:r>
            <a:endParaRPr lang="es-EC" b="1" dirty="0"/>
          </a:p>
        </p:txBody>
      </p:sp>
      <p:sp>
        <p:nvSpPr>
          <p:cNvPr id="5"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6" name="5 CuadroTexto"/>
          <p:cNvSpPr txBox="1"/>
          <p:nvPr/>
        </p:nvSpPr>
        <p:spPr>
          <a:xfrm>
            <a:off x="107504" y="854911"/>
            <a:ext cx="5688632" cy="369332"/>
          </a:xfrm>
          <a:prstGeom prst="rect">
            <a:avLst/>
          </a:prstGeom>
          <a:noFill/>
        </p:spPr>
        <p:txBody>
          <a:bodyPr wrap="square" rtlCol="0">
            <a:spAutoFit/>
          </a:bodyPr>
          <a:lstStyle/>
          <a:p>
            <a:r>
              <a:rPr lang="es-EC" b="1" dirty="0"/>
              <a:t>5</a:t>
            </a:r>
            <a:r>
              <a:rPr lang="es-EC" b="1" dirty="0" smtClean="0"/>
              <a:t>. Propuesta para ejecutar las acciones</a:t>
            </a:r>
            <a:endParaRPr lang="es-EC" b="1" dirty="0"/>
          </a:p>
        </p:txBody>
      </p:sp>
      <p:graphicFrame>
        <p:nvGraphicFramePr>
          <p:cNvPr id="2" name="1 Diagrama"/>
          <p:cNvGraphicFramePr/>
          <p:nvPr>
            <p:extLst>
              <p:ext uri="{D42A27DB-BD31-4B8C-83A1-F6EECF244321}">
                <p14:modId xmlns:p14="http://schemas.microsoft.com/office/powerpoint/2010/main" val="776253542"/>
              </p:ext>
            </p:extLst>
          </p:nvPr>
        </p:nvGraphicFramePr>
        <p:xfrm>
          <a:off x="107504" y="1700808"/>
          <a:ext cx="90364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69466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4038" y="1196752"/>
            <a:ext cx="7260290" cy="369332"/>
          </a:xfrm>
          <a:prstGeom prst="rect">
            <a:avLst/>
          </a:prstGeom>
        </p:spPr>
        <p:txBody>
          <a:bodyPr wrap="square">
            <a:spAutoFit/>
          </a:bodyPr>
          <a:lstStyle/>
          <a:p>
            <a:r>
              <a:rPr lang="es-EC" b="1" dirty="0"/>
              <a:t>Plano del servicio en atención del paciente en Medicina General</a:t>
            </a:r>
          </a:p>
        </p:txBody>
      </p:sp>
      <p:sp>
        <p:nvSpPr>
          <p:cNvPr id="5"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6" name="5 CuadroTexto"/>
          <p:cNvSpPr txBox="1"/>
          <p:nvPr/>
        </p:nvSpPr>
        <p:spPr>
          <a:xfrm>
            <a:off x="107504" y="854911"/>
            <a:ext cx="5688632" cy="369332"/>
          </a:xfrm>
          <a:prstGeom prst="rect">
            <a:avLst/>
          </a:prstGeom>
          <a:noFill/>
        </p:spPr>
        <p:txBody>
          <a:bodyPr wrap="square" rtlCol="0">
            <a:spAutoFit/>
          </a:bodyPr>
          <a:lstStyle/>
          <a:p>
            <a:r>
              <a:rPr lang="es-EC" b="1" dirty="0"/>
              <a:t>5</a:t>
            </a:r>
            <a:r>
              <a:rPr lang="es-EC" b="1" dirty="0" smtClean="0"/>
              <a:t>. Propuesta para ejecutar las acciones</a:t>
            </a:r>
            <a:endParaRPr lang="es-EC" b="1"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76424"/>
            <a:ext cx="9036496" cy="3856831"/>
          </a:xfrm>
          <a:prstGeom prst="rect">
            <a:avLst/>
          </a:prstGeom>
          <a:noFill/>
          <a:ln>
            <a:noFill/>
          </a:ln>
        </p:spPr>
      </p:pic>
    </p:spTree>
    <p:extLst>
      <p:ext uri="{BB962C8B-B14F-4D97-AF65-F5344CB8AC3E}">
        <p14:creationId xmlns:p14="http://schemas.microsoft.com/office/powerpoint/2010/main" val="2130253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47783273"/>
              </p:ext>
            </p:extLst>
          </p:nvPr>
        </p:nvGraphicFramePr>
        <p:xfrm>
          <a:off x="755576" y="2348880"/>
          <a:ext cx="5400600" cy="1944216"/>
        </p:xfrm>
        <a:graphic>
          <a:graphicData uri="http://schemas.openxmlformats.org/drawingml/2006/table">
            <a:tbl>
              <a:tblPr firstRow="1" firstCol="1" bandRow="1">
                <a:tableStyleId>{00A15C55-8517-42AA-B614-E9B94910E393}</a:tableStyleId>
              </a:tblPr>
              <a:tblGrid>
                <a:gridCol w="4186983"/>
                <a:gridCol w="1213617"/>
              </a:tblGrid>
              <a:tr h="569427">
                <a:tc gridSpan="2">
                  <a:txBody>
                    <a:bodyPr/>
                    <a:lstStyle/>
                    <a:p>
                      <a:pPr algn="ctr">
                        <a:lnSpc>
                          <a:spcPct val="115000"/>
                        </a:lnSpc>
                        <a:spcAft>
                          <a:spcPts val="0"/>
                        </a:spcAft>
                      </a:pPr>
                      <a:r>
                        <a:rPr lang="es-EC" sz="1500" dirty="0">
                          <a:effectLst/>
                        </a:rPr>
                        <a:t>Optimización de tiempo del paciente-Front Office</a:t>
                      </a:r>
                      <a:endParaRPr lang="es-EC" sz="1500" dirty="0">
                        <a:effectLst/>
                        <a:latin typeface="Calibri"/>
                        <a:ea typeface="Calibri"/>
                        <a:cs typeface="Times New Roman"/>
                      </a:endParaRPr>
                    </a:p>
                  </a:txBody>
                  <a:tcPr marL="44450" marR="44450" marT="0" marB="0" anchor="ctr"/>
                </a:tc>
                <a:tc hMerge="1">
                  <a:txBody>
                    <a:bodyPr/>
                    <a:lstStyle/>
                    <a:p>
                      <a:endParaRPr lang="es-EC"/>
                    </a:p>
                  </a:txBody>
                  <a:tcPr/>
                </a:tc>
              </a:tr>
              <a:tr h="586351">
                <a:tc>
                  <a:txBody>
                    <a:bodyPr/>
                    <a:lstStyle/>
                    <a:p>
                      <a:pPr algn="l">
                        <a:lnSpc>
                          <a:spcPct val="115000"/>
                        </a:lnSpc>
                        <a:spcAft>
                          <a:spcPts val="0"/>
                        </a:spcAft>
                      </a:pPr>
                      <a:r>
                        <a:rPr lang="es-EC" sz="1500" dirty="0">
                          <a:effectLst/>
                        </a:rPr>
                        <a:t>Llama al </a:t>
                      </a:r>
                      <a:r>
                        <a:rPr lang="es-EC" sz="1500" dirty="0" err="1">
                          <a:effectLst/>
                        </a:rPr>
                        <a:t>call</a:t>
                      </a:r>
                      <a:r>
                        <a:rPr lang="es-EC" sz="1500" dirty="0">
                          <a:effectLst/>
                        </a:rPr>
                        <a:t> center a pedir turno o lo obtiene vía web</a:t>
                      </a:r>
                      <a:endParaRPr lang="es-EC" sz="15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500" dirty="0">
                          <a:effectLst/>
                        </a:rPr>
                        <a:t>3 horas</a:t>
                      </a:r>
                      <a:endParaRPr lang="es-EC" sz="1500" dirty="0">
                        <a:effectLst/>
                        <a:latin typeface="Calibri"/>
                        <a:ea typeface="Calibri"/>
                        <a:cs typeface="Times New Roman"/>
                      </a:endParaRPr>
                    </a:p>
                  </a:txBody>
                  <a:tcPr marL="44450" marR="44450" marT="0" marB="0" anchor="ctr"/>
                </a:tc>
              </a:tr>
              <a:tr h="496424">
                <a:tc>
                  <a:txBody>
                    <a:bodyPr/>
                    <a:lstStyle/>
                    <a:p>
                      <a:pPr algn="l">
                        <a:lnSpc>
                          <a:spcPct val="115000"/>
                        </a:lnSpc>
                        <a:spcAft>
                          <a:spcPts val="0"/>
                        </a:spcAft>
                      </a:pPr>
                      <a:r>
                        <a:rPr lang="es-EC" sz="1500" dirty="0">
                          <a:effectLst/>
                        </a:rPr>
                        <a:t>Calificar el derecho</a:t>
                      </a:r>
                      <a:endParaRPr lang="es-EC" sz="15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500">
                          <a:effectLst/>
                        </a:rPr>
                        <a:t>15 a 30 min</a:t>
                      </a:r>
                      <a:endParaRPr lang="es-EC" sz="1500">
                        <a:effectLst/>
                        <a:latin typeface="Calibri"/>
                        <a:ea typeface="Calibri"/>
                        <a:cs typeface="Times New Roman"/>
                      </a:endParaRPr>
                    </a:p>
                  </a:txBody>
                  <a:tcPr marL="44450" marR="44450" marT="0" marB="0" anchor="ctr"/>
                </a:tc>
              </a:tr>
              <a:tr h="292014">
                <a:tc>
                  <a:txBody>
                    <a:bodyPr/>
                    <a:lstStyle/>
                    <a:p>
                      <a:pPr algn="l">
                        <a:lnSpc>
                          <a:spcPct val="115000"/>
                        </a:lnSpc>
                        <a:spcAft>
                          <a:spcPts val="0"/>
                        </a:spcAft>
                      </a:pPr>
                      <a:r>
                        <a:rPr lang="es-EC" sz="1500" dirty="0">
                          <a:effectLst/>
                        </a:rPr>
                        <a:t>Ubicación de consultorio y farmacia</a:t>
                      </a:r>
                      <a:endParaRPr lang="es-EC" sz="15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500" dirty="0">
                          <a:effectLst/>
                        </a:rPr>
                        <a:t>5 a 10 min</a:t>
                      </a:r>
                      <a:endParaRPr lang="es-EC" sz="1500" dirty="0">
                        <a:effectLst/>
                        <a:latin typeface="Calibri"/>
                        <a:ea typeface="Calibri"/>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66639061"/>
              </p:ext>
            </p:extLst>
          </p:nvPr>
        </p:nvGraphicFramePr>
        <p:xfrm>
          <a:off x="755576" y="4581128"/>
          <a:ext cx="5472608" cy="1602206"/>
        </p:xfrm>
        <a:graphic>
          <a:graphicData uri="http://schemas.openxmlformats.org/drawingml/2006/table">
            <a:tbl>
              <a:tblPr firstRow="1" firstCol="1" bandRow="1">
                <a:tableStyleId>{00A15C55-8517-42AA-B614-E9B94910E393}</a:tableStyleId>
              </a:tblPr>
              <a:tblGrid>
                <a:gridCol w="3855089"/>
                <a:gridCol w="1617519"/>
              </a:tblGrid>
              <a:tr h="669813">
                <a:tc gridSpan="2">
                  <a:txBody>
                    <a:bodyPr/>
                    <a:lstStyle/>
                    <a:p>
                      <a:pPr algn="ctr">
                        <a:lnSpc>
                          <a:spcPct val="115000"/>
                        </a:lnSpc>
                        <a:spcAft>
                          <a:spcPts val="0"/>
                        </a:spcAft>
                      </a:pPr>
                      <a:r>
                        <a:rPr lang="es-EC" sz="1400" dirty="0">
                          <a:effectLst/>
                        </a:rPr>
                        <a:t>Optimización de tiempo del médico traspasado a la enfermera por paciente –Back Office</a:t>
                      </a:r>
                      <a:endParaRPr lang="es-EC" sz="1400" dirty="0">
                        <a:effectLst/>
                        <a:latin typeface="Calibri"/>
                        <a:ea typeface="Calibri"/>
                        <a:cs typeface="Times New Roman"/>
                      </a:endParaRPr>
                    </a:p>
                  </a:txBody>
                  <a:tcPr marL="44450" marR="44450" marT="0" marB="0" anchor="ctr"/>
                </a:tc>
                <a:tc hMerge="1">
                  <a:txBody>
                    <a:bodyPr/>
                    <a:lstStyle/>
                    <a:p>
                      <a:endParaRPr lang="es-EC"/>
                    </a:p>
                  </a:txBody>
                  <a:tcPr/>
                </a:tc>
              </a:tr>
              <a:tr h="441665">
                <a:tc>
                  <a:txBody>
                    <a:bodyPr/>
                    <a:lstStyle/>
                    <a:p>
                      <a:pPr>
                        <a:lnSpc>
                          <a:spcPct val="115000"/>
                        </a:lnSpc>
                        <a:spcAft>
                          <a:spcPts val="0"/>
                        </a:spcAft>
                      </a:pPr>
                      <a:r>
                        <a:rPr lang="es-EC" sz="1400" dirty="0">
                          <a:effectLst/>
                        </a:rPr>
                        <a:t>Doctor Prepara instrumentos para chequeo medico</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a:effectLst/>
                        </a:rPr>
                        <a:t>5 min</a:t>
                      </a:r>
                      <a:endParaRPr lang="es-EC" sz="1400">
                        <a:effectLst/>
                        <a:latin typeface="Calibri"/>
                        <a:ea typeface="Calibri"/>
                        <a:cs typeface="Times New Roman"/>
                      </a:endParaRPr>
                    </a:p>
                  </a:txBody>
                  <a:tcPr marL="44450" marR="44450" marT="0" marB="0" anchor="ctr"/>
                </a:tc>
              </a:tr>
              <a:tr h="441665">
                <a:tc>
                  <a:txBody>
                    <a:bodyPr/>
                    <a:lstStyle/>
                    <a:p>
                      <a:pPr>
                        <a:lnSpc>
                          <a:spcPct val="115000"/>
                        </a:lnSpc>
                        <a:spcAft>
                          <a:spcPts val="0"/>
                        </a:spcAft>
                      </a:pPr>
                      <a:r>
                        <a:rPr lang="es-EC" sz="1400" dirty="0">
                          <a:effectLst/>
                        </a:rPr>
                        <a:t>Medico realiza toma de signos vitales</a:t>
                      </a:r>
                      <a:endParaRPr lang="es-EC"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3 min</a:t>
                      </a:r>
                      <a:endParaRPr lang="es-EC" sz="1400" dirty="0">
                        <a:effectLst/>
                        <a:latin typeface="Calibri"/>
                        <a:ea typeface="Calibri"/>
                        <a:cs typeface="Times New Roman"/>
                      </a:endParaRPr>
                    </a:p>
                  </a:txBody>
                  <a:tcPr marL="44450" marR="44450" marT="0" marB="0" anchor="ctr"/>
                </a:tc>
              </a:tr>
            </a:tbl>
          </a:graphicData>
        </a:graphic>
      </p:graphicFrame>
      <p:sp>
        <p:nvSpPr>
          <p:cNvPr id="6" name="5 Rectángulo"/>
          <p:cNvSpPr/>
          <p:nvPr/>
        </p:nvSpPr>
        <p:spPr>
          <a:xfrm>
            <a:off x="264038" y="1196752"/>
            <a:ext cx="7260290" cy="646331"/>
          </a:xfrm>
          <a:prstGeom prst="rect">
            <a:avLst/>
          </a:prstGeom>
        </p:spPr>
        <p:txBody>
          <a:bodyPr wrap="square">
            <a:spAutoFit/>
          </a:bodyPr>
          <a:lstStyle/>
          <a:p>
            <a:r>
              <a:rPr lang="es-EC" b="1" dirty="0" smtClean="0"/>
              <a:t>Resultados  de aplicar el Plano </a:t>
            </a:r>
            <a:r>
              <a:rPr lang="es-EC" b="1" dirty="0"/>
              <a:t>del servicio en atención del paciente en Medicina General</a:t>
            </a:r>
          </a:p>
        </p:txBody>
      </p:sp>
      <p:sp>
        <p:nvSpPr>
          <p:cNvPr id="7" name="6 CuadroTexto"/>
          <p:cNvSpPr txBox="1"/>
          <p:nvPr/>
        </p:nvSpPr>
        <p:spPr>
          <a:xfrm>
            <a:off x="107504" y="854911"/>
            <a:ext cx="5688632" cy="369332"/>
          </a:xfrm>
          <a:prstGeom prst="rect">
            <a:avLst/>
          </a:prstGeom>
          <a:noFill/>
        </p:spPr>
        <p:txBody>
          <a:bodyPr wrap="square" rtlCol="0">
            <a:spAutoFit/>
          </a:bodyPr>
          <a:lstStyle/>
          <a:p>
            <a:r>
              <a:rPr lang="es-EC" b="1" dirty="0"/>
              <a:t>5</a:t>
            </a:r>
            <a:r>
              <a:rPr lang="es-EC" b="1" dirty="0" smtClean="0"/>
              <a:t>. Propuesta para ejecutar las acciones</a:t>
            </a:r>
            <a:endParaRPr lang="es-EC" b="1" dirty="0"/>
          </a:p>
        </p:txBody>
      </p:sp>
      <p:sp>
        <p:nvSpPr>
          <p:cNvPr id="8"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9" name="AutoShape 2" descr="data:image/jpeg;base64,/9j/4AAQSkZJRgABAQAAAQABAAD/2wCEAAkGBxQTEhUUEhQUFhUWFxUZFhQYGBQYGBYYFxgYFxgYFRUYHCggGBolHBUUITEhJSkrLi4uGB80ODMsNygtLiwBCgoKDg0OGxAQGy8mICQ3Ky81KywsLCwsLCwsNywsLCwsLywsLC8sLCwsLCwsNiw0LCw4NC8sLCssLCw3LCssLP/AABEIAL0BCwMBIgACEQEDEQH/xAAcAAEAAQUBAQAAAAAAAAAAAAAABQECAwQGBwj/xABFEAACAQIDBQQGBwUHAwUAAAABAgADEQQhMQUSQVFhBhMicQcygZGhsRRCUnLB0fAjM1NigpKissLD4fFDg5MVFmPS4v/EABoBAQADAQEBAAAAAAAAAAAAAAADBAUCAQb/xAArEQEAAQQBAgQEBwAAAAAAAAAAAQIDBBEhEjEFEyJBQlFhcRQjMqGxwdH/2gAMAwEAAhEDEQA/APcYiICIiAiIgIiICIiAia20cclCmalQ2UEAmxPrEKNOpEzo1xcaGBXe4ceUXnIbbdsNjkrXJSoLHpuizL/ZIYDmDOvEDDgsWlVA9M7ym9jmL2NuPlLMdjVpbm9fxuEFuBNznyGUitgfsq+Iw/AN3tP7tTW3k1xNntRQLYapu+slqi+aHe+QMCWmGhilcsFNyjbra5G17Z+cpg64qU0caMoPvF5GYDwYzEJwdadQf4G+IgTUSK7TMRQLAkbrUybcg4vJQGBWJFbD2q1Y1QygbjWFuRvr1ykrAREQEREBERAREQEREBERAREQEREBERARE1MXtCnTamjsFaoSEBv4iBcwNsyO2btZKz1UAZXpOVZWtfow6HUeYkjOZ7T4c0Ki46kLmmN2uo+vS5+a3v5X5CB0GMw61EZHF1cFWHMHIyE7K4hlD4Wqb1MObA/bpnNG93uk3hsQtRFdDdWAIPQyC7R0mR6eLpAs1I7lVQLl6TGxy4lSbjzMDb7UbP77DsF9dfHT+8udvaN4e2Y+yG0RVw6jilh7Pq/DL2SVrC63HmOE5DAN9FxzJpTreJeQ3zmPZUv7GECX23dMRh66gmzd1UsL+GoLqbdGHxk3Vtum4uLG46cZRhZgeeX4iZLQIrszRdKApuCNxnVSfrID4WHQgymLpsMZRcKSClRHIGQGTLvHhneSdDTyy90P6w6giBpdokvhqw/kY+0Zj4gTZwFTepI3NFPvAmTELdSDyMrSAAFgALCwGg8hA5zsrlXxQ5P/AJnH4SV2hVYVqCgkBmfeHOy5XkV2cNsXihzJP99vzkltBh9Iw4uL/tTbn4RpAlJQGaG33th6p/kI9+X4zbw1PdRVHBQPcLQMsSxKgN7EGxsbcDyPWXwEREBERAREQEREBERAREQEREBI7buyUxNJqT3GhVx6yOPVdeo+OY4yI2fterQr/RsYwO+SaFewVagvfdIGSuLgW9vHLpxA5/sxtZ2LYbE2GIo+tyqL9WovMEfjxBk85HHQ5f8AMhO0uyGqha2HIXE0bmmdAw+tTY8jbU6H23kNkYs16KOyMhYZowKkHQ5HOBG9nsBUw1WrRC3w3r0WuPBvHOla98jex5W5ybbI34HI/gfwlaZ4HUfq8udbixgW1ayqCzEKoFySQAANSSdBORq1aG0r/RaysaFSxazWsy+IDmMgQRldNZt9u9gHG4KpSH7xbPTzyZ0zAPMEXHQm/CeM9ge0BwWMVmNqb2p1QcrC+TH7rWPleB9DrTO4ATcgC50uRxtwmVTCm8rAsVbE9YqLe3Qy+IFCJbSGQl8QITZmzXTFVqhZSrg2ABDAkg58Dpr10ktUHiX2/r5Syn65/XKZXXMHleBp7cos9IqguSUvnbw7wJPsGc3S1hfhLcR6vu+csxdMsjKp3SVYBiLgEiwNri/leBqdnx+xDcXZ3P8AUxP5SQ3he3HlMOBp7tNF+yoXz3Ra/ttNTZHiatV+05Vfu0/CPjvQJOIiAiIgIiICIiAiIgIiIGDEYtKdt9lW5sLkC56TNeQfafYRxKqab7lVL7l7lGDWurgcDYZjMfAwewe0T0WNDEqylLAqc2p30II9emeBHL2AOq2xsuniaRpVRdTmCMmVhoyHgw5yF2NtOpRqjCYw+P8A6NfRa6j5MLgEdeoJ6UPvAFSCDmLaEec1dobNpYhAtVd4BgwzIKsvEEWI4jqCRxgbRyz4cfzmQRMYyy4cPygKqnUaj4jlLwZWICeE+l3s59HxXfoP2WIuei1frj+r1va3Ke7Tn+1+yVxuGqUDkSLox+rUX1T5XyPQmBC+iTtF9JwvdOb1cPZTzamf3be4FT93rO6E+a+ye2X2fjVqOCArGnXTju3s4I5qRfzE+kaNQMoZSCCAQRoQcwRAviWCoL2uL2vbjbnblL4CIiBbuC9+MuiIFGW8tqmwPlL4gYgnhsMjbXl1mHZlDu6YS993Le03jxNupJm02kjtqYrucOzcd2w820/XSBpbJY1cVVq38KDu165gn/D8ZPyJ7NYfcoqDqfE3m3PqAAPZNmhii9V1FtxAATxLnMgHoLe+BuxEQEREBERAREQEpeVkHtzZdZnFbDVSlRVt3bH9lUGeRGe4c/WAPUHKwTkidu7Dp4pRveGol+7qr6yE6+amwupyM1tk9ow79zXU0K4tem2h6o2jDqDbreS1RCDvL7RA4nZ20q+Bq9zXXI3tb1Kg4vRJ480Onlme1w2JWooqUzcH49LcDMGPwdLE0zTqrcHPkVI0ZGGakcxOSo4bFYGsqgGqlRrI4GT62WqAP2bgfW0NuGkDvA2Uh9sdpsPhjao/i+wo3m9oGnttI3t5t84akq0zarVuAfsqtt5vPMAefSeZ43DlArMwLOL63OfFjzle7e6eIa/h/hsZEddydU/y79/SRRByo1SOfgHwvJfYvbHC4hgiuUqHRKg3SfunRvIG88aepMFR/wBflykVN+vfK/keE48U+iZifvt9G3mri1t4uHHp1nM+j7tJ32B7yu4DUXam7sQLhbFWJ57pF+oM5/tx2+puvcYck7xszW9YcQOQ6n8ZamuIjbCt4tddzoiO3u4T0i7UonFPWVB47ZDVio3d88t63wnX9gO3CLgnSox36AHdL/ERvVUfdOR5C05TYXZxcfiK5rsUw9KkS76bpZSEsehu39NuM09g7M7qmAxuedrGw0105yLzZinfuvxgUVXumP0x3/x2XZbaNertBHBJeoSKhvkKf1h0Ayt1AnrIoN9s/r2zjPR3s4UaRrEXarax5IDlbzOfunc03BFxJLUTFPKnnXKK7vojURwxYeoblW1HGZ7zBVpG+8pznH+kzb2Iw2DV8Mwpuaqo7bqsQpV81DAgHeC6g8ZIpu4ieA7N9Jm0EZe8rLUXeXe36dO+7cb1igXO1576pvArERATR2vgErIFqAkBlYWJHiXTThmQRxBM3pirpe3nnAsVCEO7beINr5C9sr9JZszD92gUm7auebNmx95my5sPKa2IqMlMlVLNwUcScs+n4CBlp4lWdkF7rbePAX4X5zNNTZuF7tLE3Yks7faY6n8PICbcBERAREQEREBEg9p7Zq0KhL0C1CwtVQ7xGWe+v1Re+elhrwEjs/aVKuu9ScMOmvtEDHtXZFLELu1VvbNW0ZDzRhmp+ehvI7ZOGxdCoKTkV6Fju1iQrpYZB1+sdMxl0WTZBGmY5flLkcHSBgxGHJzXI/OUw2Lv4Wyb5zbmvisKH6Hn+cDzn0vUGVqFax3LNTJ+y195b8rje93lPPWxN+M99qYUVkejiEDoRYhswR+fG4nme2/RgA5+i1yF+xUF7dA66jzF/OQ12YqnbTxfEa7NHR7OIfETVqYgk2QXY6D8SeA6zrqPoxrk+OvSUc1DsfcQvzkBtPYtXZ1U06nipuSUqgGz/wC4GRB08pzNrpjhNRnebXEVTqFBQIo90GNszqbbx9ZrczMVHZ1iCxFwLC02le8uqk5Wyy1/KVefdt6p1Go4+jNTd2C0U3mF/DSUE3PPdHrHXMyR21savQod6wAG8FZb3ZAcgTbLWw1Oond9g62Eanu4dBTqWHeKc3PXfObL8ByEl9r7LFRXQjeVwQy8weXXj5iW7duNbmdsDMzq9zRTHS4v0YbcurYVzmt2p9VPrKPI5+RPKelYA6+yfPGJFXZ+LIJtUouCL/WU5g+TKfjPYX7b4anh1em2+7099UsciRkKhGSWOR4yaZiI3LNot13KummNyxdru3yYSoaNNBUqKLtdrKmVwDYEk2ztOS272ibHbIxlR1UNSeg1lv6pZc8z1M4urSdnqVKj77uWcn+Y3vb3mSHZ2rvYXaFD+JgajgcS1ABx8zK9F2aqvo2crAt2cfcc1cbckfEvQj5ifU+w8T3uGoVPt0qbf2kB/GfKeAa9NfL5f8T6W9HGI39m4U3vanunzQlT8pZYk93SREQ8IiICWVXsPl5y+UIgaWLxQpJ9p2NlXizHQD85k2fhyi+Nizsd5jwueCjgBpMlZVyJAJF93mL62PCWYnFCmm8/lYZksdFUcSYGzEx0XJAJG6SM11t0uJkgIiICIiAMgtodmKbt3lItQq/xKeQJ5umjeeR6ydmHvSPWHtGkCEwWLxdN1p4ikKisbCvS086inNfl1MnWp3z0POXLbhLoFlMnj/zL4iAkFV1N+Z+cnZG7QoWO8NDrA0xMe09l0sTSalWXeRveDwZTwYc5fL0aB4p2h2DV2fV3Xu9Fie7qgZHofsuOI46jpiU3GU9vx+Cp4ik1KsodGGan4EHgRqDPFu0Gw6mBqsAS9C5CuRn91uTfA29gguWonmGphZ00TFNXZXB4lqTiojFXU3Ug5j/aehbF7X/SFC1Du1hw4P1Xr0nmdKoG0tKipY9RxH4SGiuaGlkY1GRG5mPunfSXVpOyOfFVQbr5aUybqGPMEnLkT7eY2fiB6lsibgDW/G0ybSUujZ3Jub8SeshcBVq02U+q6EFSRrbNeGelpLTVFzcSz7uPVhzTctzv5vWti9h6BUNiarFiATSUhVF+BYeJiNMiJ1GydiUEpV0o0URWRlFlFyN0ixY5nIjUzT2FtehXo06oX1l8SjPdb6y68D+E6LBYpbXAIAytYDW+gv0k0UxHZnXb9y5Pql8t4CgUXdJvYn9fOe/+hjEb2zgv8OrVX3kVP9SeIbSo7mIrp9itVUeQdgPgBPWvQVXvRxNO/q1Ea3Rkt/knSJ6hERAREQERECxkub8pqtgx3neO17ZIptZL6kfzHnyym7I/aOOSiN+qfuqNT5DnA37ys5zCYWriXWrXulNSGp0hcHI3Bb9Z9J0QgViIgJF7W2N3zB1q1aTqLAo2XHVTlx4WPWSkQOcL46jqExKc18FT+ycviZnwvaeix3Km9Sf7FRSp9l9R1k3MWKwiVF3aiK68mAYe4wKKoOaHXQg3Bl9MnQj28JWjRVFCqAFAsAMgAOAEvgIiICUIlYgaVbZ4Pqm3ThMI2c3Nf17JJxAhqtMobH2HnITHd2/fpVUOjAAqePLyPG/C07CtSDCxnN4zZNma7HxWztygeRbe2DUwZDgE4dmurakE6K/I6Z5XmolTesVInr9XZQZSjsWQixQ6EciLzgNsdhMTTqE4W9Sk2ilwrJ/Kd61xyPvkNy3vmGlh5s2/TV2c5w9syM5NgefHOSZ7K461hhXP/cpf/aWVezmO44Orkb5NSP8AmkPl1fJp/i7M/ErsLbtXCM3cboBzKlQVvlnbgchpadhs/wBJLWtiKCnrTNv7rX+c8yxWN7qq1OrTqU3BAYMB4b8dcxYib95z5ldPDuMTHvx1a/pGdqayvja9SmCEqNvqCADYgXuBlrvTuPQXiLYnEp9ukjf+NyP9WcVtajdQw+rr5H/gToPQ9iN3aSi9t+lVXz0a392W7dXVG2DmY/k3Jpjs98iInaqREQEREBI/GbPpNVWs63dRZeWRuMuJBvn1khMJoXa590C1KmrMQFtx08/94wuLWpcrcgaNYgN90nUdZTFYNHIL5hdFJ8N+ZXQkdZnW3CBdERAtqVAouxAA1JIAHmTLaVZWF1YEcwQflKYnDpUUpUVXU2urAMDY3FwcjmAZE1ey+H1QPTPNHYe4EkD2QJZ6QOd7HpLbMOR+ciBsaun7rFuRyqqH+ItYeybWz/pQe1buClj4l394nh4SAANeMDfWuOII85llCJWAiIgIiICIiAllWkGFjL4gQ2IoFTn75gk7VphhYyJxFAqflAtptNshSlr568s5oiXFoHHekHsmMXSNWkB9Ipqd3/5VFyaZ66leuXGeVbJxn/TP9P5GfQqHOeKek3Yf0TGCqgtSrkuttFfV06Z5j73SVr1v4obXhmZ0/lVzx7MLoCCDoZb2FqGltPCk/wAXd/8AIGp/55gwWJ3rg6ix81Oh/D2TcpPuulQAb1N1dTyKneHsuBI7VzoldzsT8RG6e8PoqVkX2b2wuLoJVWwJyZb33XHrD8R0IMlJdfMzExOpIiIeEREBERAw1U1JuQB6o6fOaqVKz23VWkvNvE5/pBsvtJ8pvO1heW02J4WHxgZIiICWu9tZHY3b1Gk247HeGoAJt5kTCO0uGP1z7Vb8oEsKo5y4GRP/AKzhT/1F9zD8JVdoYc6VkHmwHzgS0TRo7QpfxqR/rX85uiBWIiAiIgIiICIiAllWkGFjL4gQ1fDMp0y5iYTJ+UtAgVM530lYfD1dn1FxDrTIzosde9AO6FAzJIuMuBM78oOQnzf6Q9unFYypu37qkzJSXhZTZnH3iCb8t2Dbn9j48eq5C1EyzIG8NRY8fL+aSmI2iLeHM/ASEo0FDb9gG5/rjMr1AouxAHMyLyqd7Xoz7sUa/d6x2A9ItCmFw9eilBSbCrTvuFjYXqhiSCbetc+wT1tTfMT5Mp1FYXUgjpae2+hvtGa1BsLUa70AChOppHIDrunLyK+2VSmZnmXo8REPCIiAiIgUM1a+C32uXqWy8Ctuj3rYm/UzbmriXVM3ewJsBz6C2sDJh8MqCyAAam3E8yeJ0zMzTWoYxWICh/Mo4H9oi02YEFjuy1KrUaoXqqWsSFKWvYC4DKbXsJrN2Op8KtT27h+SidNNZ8Qb6QOebsaOFY+1Af8ANLG7GnhW/uf/AKnR/SjyEfSjygcz/wCznv8AvV/sn852E1vpXSX069za0DNERAREQEREBERAREQEREDW2nV3aNRhqqOfcpM+WxVuMwJ9UYulvo6/aVl94t+M+VnpFCVOqkqfNTY/EGBaxluJoMFVz6rFwvUpu73+NffKmK1U7gU5qpYgciwFz/dX3QNWhRAa65cxwPs5/wC87b0V4009p0Bwq95TPkULC/8AUizh6WK323UHhBuzWPDQAnXOdd6OaRbaeFA4VCx6BUdvwA9sD6PiIgIiICIiAlrVANTLpA4843vG7oIUv4b7t7W43IOt4E4jg6S6c4MXjxrSpn9dHnQgwLMTV3UZgC26pO6NTYXsOpkBs7azOf2poneV2Xd303d21t5nNnBuLMLDpJfF7Lp1G3nBJta28wHuBtxmOlsLDLpRp+1QfnAhB2uw1icrDM+IXsbBTujmxYW/lJl9PtPRKht1guha+Q3ADVJuNEub890zoqeDprkqIByCqPkJk7ochx4c9YEZiapCU2Cgbz0g6sTdRUZVIFvreL/malPaDbtRlakd2241smazlkXeqDetugb11Bz5Sf3Rylgw6jIKtjqLDO2kCJ2ftWpVen4UVGSqSbsWJpsiZAgbo3mOtzppKf8Ar43Q24uaGpbvFuEAU2OX7zxjw6ZHOTXdjkP1n85TuV+yNb6DXn5wIqltgk507Lennv52qVGpKbW+0uYvodScpLiU7scpdAREQEREBERAREQKGeCelDs+cPimrKP2VZib/ZqZlgfP1h5nlPfJDdodm06yFKqhkcWZT00PQjnA+aCJSdx2t7CrhiDTrEo2isgLDzcMAfdI/Z/Y01T+/C/9sn/UgcsJ6d6E9iFqtTFsPAqmnT/mYkb5HMAAC44seUv2R6K6ZO9WxDOozKogp30yLFmsPKx8p6hszDJSC06ahEUWVRkABAkYiICIiAiIgJrbz/q02Zay3Fufs+MDHSZr5iZpGDZRH7uvXXoWFQe3vATbyIm8Gtlr15wP/9k="/>
          <p:cNvSpPr>
            <a:spLocks noChangeAspect="1" noChangeArrowheads="1"/>
          </p:cNvSpPr>
          <p:nvPr/>
        </p:nvSpPr>
        <p:spPr bwMode="auto">
          <a:xfrm>
            <a:off x="155575" y="-1295400"/>
            <a:ext cx="3810000"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4" descr="data:image/jpeg;base64,/9j/4AAQSkZJRgABAQAAAQABAAD/2wCEAAkGBxQTEhUUEhQUFhUWFxUZFhQYGBQYGBYYFxgYFxgYFRUYHCggGBolHBUUITEhJSkrLi4uGB80ODMsNygtLiwBCgoKDg0OGxAQGy8mICQ3Ky81KywsLCwsLCwsNywsLCwsLywsLC8sLCwsLCwsNiw0LCw4NC8sLCssLCw3LCssLP/AABEIAL0BCwMBIgACEQEDEQH/xAAcAAEAAQUBAQAAAAAAAAAAAAAABQECAwQGBwj/xABFEAACAQIDBQQGBwUHAwUAAAABAgADEQQhMQUSQVFhBhMicQcygZGhsRRCUnLB0fAjM1NigpKissLD4fFDg5MVFmPS4v/EABoBAQADAQEBAAAAAAAAAAAAAAADBAUCAQb/xAArEQEAAQQBAgQEBwAAAAAAAAAAAQIDBBEhEjEFEyJBQlFhcRQjMqGxwdH/2gAMAwEAAhEDEQA/APcYiICIiAiIgIiICIiAia20cclCmalQ2UEAmxPrEKNOpEzo1xcaGBXe4ceUXnIbbdsNjkrXJSoLHpuizL/ZIYDmDOvEDDgsWlVA9M7ym9jmL2NuPlLMdjVpbm9fxuEFuBNznyGUitgfsq+Iw/AN3tP7tTW3k1xNntRQLYapu+slqi+aHe+QMCWmGhilcsFNyjbra5G17Z+cpg64qU0caMoPvF5GYDwYzEJwdadQf4G+IgTUSK7TMRQLAkbrUybcg4vJQGBWJFbD2q1Y1QygbjWFuRvr1ykrAREQEREBERAREQEREBERAREQEREBERARE1MXtCnTamjsFaoSEBv4iBcwNsyO2btZKz1UAZXpOVZWtfow6HUeYkjOZ7T4c0Ki46kLmmN2uo+vS5+a3v5X5CB0GMw61EZHF1cFWHMHIyE7K4hlD4Wqb1MObA/bpnNG93uk3hsQtRFdDdWAIPQyC7R0mR6eLpAs1I7lVQLl6TGxy4lSbjzMDb7UbP77DsF9dfHT+8udvaN4e2Y+yG0RVw6jilh7Pq/DL2SVrC63HmOE5DAN9FxzJpTreJeQ3zmPZUv7GECX23dMRh66gmzd1UsL+GoLqbdGHxk3Vtum4uLG46cZRhZgeeX4iZLQIrszRdKApuCNxnVSfrID4WHQgymLpsMZRcKSClRHIGQGTLvHhneSdDTyy90P6w6giBpdokvhqw/kY+0Zj4gTZwFTepI3NFPvAmTELdSDyMrSAAFgALCwGg8hA5zsrlXxQ5P/AJnH4SV2hVYVqCgkBmfeHOy5XkV2cNsXihzJP99vzkltBh9Iw4uL/tTbn4RpAlJQGaG33th6p/kI9+X4zbw1PdRVHBQPcLQMsSxKgN7EGxsbcDyPWXwEREBERAREQEREBERAREQEREBI7buyUxNJqT3GhVx6yOPVdeo+OY4yI2fterQr/RsYwO+SaFewVagvfdIGSuLgW9vHLpxA5/sxtZ2LYbE2GIo+tyqL9WovMEfjxBk85HHQ5f8AMhO0uyGqha2HIXE0bmmdAw+tTY8jbU6H23kNkYs16KOyMhYZowKkHQ5HOBG9nsBUw1WrRC3w3r0WuPBvHOla98jex5W5ybbI34HI/gfwlaZ4HUfq8udbixgW1ayqCzEKoFySQAANSSdBORq1aG0r/RaysaFSxazWsy+IDmMgQRldNZt9u9gHG4KpSH7xbPTzyZ0zAPMEXHQm/CeM9ge0BwWMVmNqb2p1QcrC+TH7rWPleB9DrTO4ATcgC50uRxtwmVTCm8rAsVbE9YqLe3Qy+IFCJbSGQl8QITZmzXTFVqhZSrg2ABDAkg58Dpr10ktUHiX2/r5Syn65/XKZXXMHleBp7cos9IqguSUvnbw7wJPsGc3S1hfhLcR6vu+csxdMsjKp3SVYBiLgEiwNri/leBqdnx+xDcXZ3P8AUxP5SQ3he3HlMOBp7tNF+yoXz3Ra/ttNTZHiatV+05Vfu0/CPjvQJOIiAiIgIiICIiAiIgIiIGDEYtKdt9lW5sLkC56TNeQfafYRxKqab7lVL7l7lGDWurgcDYZjMfAwewe0T0WNDEqylLAqc2p30II9emeBHL2AOq2xsuniaRpVRdTmCMmVhoyHgw5yF2NtOpRqjCYw+P8A6NfRa6j5MLgEdeoJ6UPvAFSCDmLaEec1dobNpYhAtVd4BgwzIKsvEEWI4jqCRxgbRyz4cfzmQRMYyy4cPygKqnUaj4jlLwZWICeE+l3s59HxXfoP2WIuei1frj+r1va3Ke7Tn+1+yVxuGqUDkSLox+rUX1T5XyPQmBC+iTtF9JwvdOb1cPZTzamf3be4FT93rO6E+a+ye2X2fjVqOCArGnXTju3s4I5qRfzE+kaNQMoZSCCAQRoQcwRAviWCoL2uL2vbjbnblL4CIiBbuC9+MuiIFGW8tqmwPlL4gYgnhsMjbXl1mHZlDu6YS993Le03jxNupJm02kjtqYrucOzcd2w820/XSBpbJY1cVVq38KDu165gn/D8ZPyJ7NYfcoqDqfE3m3PqAAPZNmhii9V1FtxAATxLnMgHoLe+BuxEQEREBERAREQEpeVkHtzZdZnFbDVSlRVt3bH9lUGeRGe4c/WAPUHKwTkidu7Dp4pRveGol+7qr6yE6+amwupyM1tk9ow79zXU0K4tem2h6o2jDqDbreS1RCDvL7RA4nZ20q+Bq9zXXI3tb1Kg4vRJ480Onlme1w2JWooqUzcH49LcDMGPwdLE0zTqrcHPkVI0ZGGakcxOSo4bFYGsqgGqlRrI4GT62WqAP2bgfW0NuGkDvA2Uh9sdpsPhjao/i+wo3m9oGnttI3t5t84akq0zarVuAfsqtt5vPMAefSeZ43DlArMwLOL63OfFjzle7e6eIa/h/hsZEddydU/y79/SRRByo1SOfgHwvJfYvbHC4hgiuUqHRKg3SfunRvIG88aepMFR/wBflykVN+vfK/keE48U+iZifvt9G3mri1t4uHHp1nM+j7tJ32B7yu4DUXam7sQLhbFWJ57pF+oM5/tx2+puvcYck7xszW9YcQOQ6n8ZamuIjbCt4tddzoiO3u4T0i7UonFPWVB47ZDVio3d88t63wnX9gO3CLgnSox36AHdL/ERvVUfdOR5C05TYXZxcfiK5rsUw9KkS76bpZSEsehu39NuM09g7M7qmAxuedrGw0105yLzZinfuvxgUVXumP0x3/x2XZbaNertBHBJeoSKhvkKf1h0Ayt1AnrIoN9s/r2zjPR3s4UaRrEXarax5IDlbzOfunc03BFxJLUTFPKnnXKK7vojURwxYeoblW1HGZ7zBVpG+8pznH+kzb2Iw2DV8Mwpuaqo7bqsQpV81DAgHeC6g8ZIpu4ieA7N9Jm0EZe8rLUXeXe36dO+7cb1igXO1576pvArERATR2vgErIFqAkBlYWJHiXTThmQRxBM3pirpe3nnAsVCEO7beINr5C9sr9JZszD92gUm7auebNmx95my5sPKa2IqMlMlVLNwUcScs+n4CBlp4lWdkF7rbePAX4X5zNNTZuF7tLE3Yks7faY6n8PICbcBERAREQEREBEg9p7Zq0KhL0C1CwtVQ7xGWe+v1Re+elhrwEjs/aVKuu9ScMOmvtEDHtXZFLELu1VvbNW0ZDzRhmp+ehvI7ZOGxdCoKTkV6Fju1iQrpYZB1+sdMxl0WTZBGmY5flLkcHSBgxGHJzXI/OUw2Lv4Wyb5zbmvisKH6Hn+cDzn0vUGVqFax3LNTJ+y195b8rje93lPPWxN+M99qYUVkejiEDoRYhswR+fG4nme2/RgA5+i1yF+xUF7dA66jzF/OQ12YqnbTxfEa7NHR7OIfETVqYgk2QXY6D8SeA6zrqPoxrk+OvSUc1DsfcQvzkBtPYtXZ1U06nipuSUqgGz/wC4GRB08pzNrpjhNRnebXEVTqFBQIo90GNszqbbx9ZrczMVHZ1iCxFwLC02le8uqk5Wyy1/KVefdt6p1Go4+jNTd2C0U3mF/DSUE3PPdHrHXMyR21savQod6wAG8FZb3ZAcgTbLWw1Oond9g62Eanu4dBTqWHeKc3PXfObL8ByEl9r7LFRXQjeVwQy8weXXj5iW7duNbmdsDMzq9zRTHS4v0YbcurYVzmt2p9VPrKPI5+RPKelYA6+yfPGJFXZ+LIJtUouCL/WU5g+TKfjPYX7b4anh1em2+7099UsciRkKhGSWOR4yaZiI3LNot13KummNyxdru3yYSoaNNBUqKLtdrKmVwDYEk2ztOS272ibHbIxlR1UNSeg1lv6pZc8z1M4urSdnqVKj77uWcn+Y3vb3mSHZ2rvYXaFD+JgajgcS1ABx8zK9F2aqvo2crAt2cfcc1cbckfEvQj5ifU+w8T3uGoVPt0qbf2kB/GfKeAa9NfL5f8T6W9HGI39m4U3vanunzQlT8pZYk93SREQ8IiICWVXsPl5y+UIgaWLxQpJ9p2NlXizHQD85k2fhyi+Nizsd5jwueCjgBpMlZVyJAJF93mL62PCWYnFCmm8/lYZksdFUcSYGzEx0XJAJG6SM11t0uJkgIiICIiAMgtodmKbt3lItQq/xKeQJ5umjeeR6ydmHvSPWHtGkCEwWLxdN1p4ikKisbCvS086inNfl1MnWp3z0POXLbhLoFlMnj/zL4iAkFV1N+Z+cnZG7QoWO8NDrA0xMe09l0sTSalWXeRveDwZTwYc5fL0aB4p2h2DV2fV3Xu9Fie7qgZHofsuOI46jpiU3GU9vx+Cp4ik1KsodGGan4EHgRqDPFu0Gw6mBqsAS9C5CuRn91uTfA29gguWonmGphZ00TFNXZXB4lqTiojFXU3Ug5j/aehbF7X/SFC1Du1hw4P1Xr0nmdKoG0tKipY9RxH4SGiuaGlkY1GRG5mPunfSXVpOyOfFVQbr5aUybqGPMEnLkT7eY2fiB6lsibgDW/G0ybSUujZ3Jub8SeshcBVq02U+q6EFSRrbNeGelpLTVFzcSz7uPVhzTctzv5vWti9h6BUNiarFiATSUhVF+BYeJiNMiJ1GydiUEpV0o0URWRlFlFyN0ixY5nIjUzT2FtehXo06oX1l8SjPdb6y68D+E6LBYpbXAIAytYDW+gv0k0UxHZnXb9y5Pql8t4CgUXdJvYn9fOe/+hjEb2zgv8OrVX3kVP9SeIbSo7mIrp9itVUeQdgPgBPWvQVXvRxNO/q1Ea3Rkt/knSJ6hERAREQERECxkub8pqtgx3neO17ZIptZL6kfzHnyym7I/aOOSiN+qfuqNT5DnA37ys5zCYWriXWrXulNSGp0hcHI3Bb9Z9J0QgViIgJF7W2N3zB1q1aTqLAo2XHVTlx4WPWSkQOcL46jqExKc18FT+ycviZnwvaeix3Km9Sf7FRSp9l9R1k3MWKwiVF3aiK68mAYe4wKKoOaHXQg3Bl9MnQj28JWjRVFCqAFAsAMgAOAEvgIiICUIlYgaVbZ4Pqm3ThMI2c3Nf17JJxAhqtMobH2HnITHd2/fpVUOjAAqePLyPG/C07CtSDCxnN4zZNma7HxWztygeRbe2DUwZDgE4dmurakE6K/I6Z5XmolTesVInr9XZQZSjsWQixQ6EciLzgNsdhMTTqE4W9Sk2ilwrJ/Kd61xyPvkNy3vmGlh5s2/TV2c5w9syM5NgefHOSZ7K461hhXP/cpf/aWVezmO44Orkb5NSP8AmkPl1fJp/i7M/ErsLbtXCM3cboBzKlQVvlnbgchpadhs/wBJLWtiKCnrTNv7rX+c8yxWN7qq1OrTqU3BAYMB4b8dcxYib95z5ldPDuMTHvx1a/pGdqayvja9SmCEqNvqCADYgXuBlrvTuPQXiLYnEp9ukjf+NyP9WcVtajdQw+rr5H/gToPQ9iN3aSi9t+lVXz0a392W7dXVG2DmY/k3Jpjs98iInaqREQEREBI/GbPpNVWs63dRZeWRuMuJBvn1khMJoXa590C1KmrMQFtx08/94wuLWpcrcgaNYgN90nUdZTFYNHIL5hdFJ8N+ZXQkdZnW3CBdERAtqVAouxAA1JIAHmTLaVZWF1YEcwQflKYnDpUUpUVXU2urAMDY3FwcjmAZE1ey+H1QPTPNHYe4EkD2QJZ6QOd7HpLbMOR+ciBsaun7rFuRyqqH+ItYeybWz/pQe1buClj4l394nh4SAANeMDfWuOII85llCJWAiIgIiICIiAllWkGFjL4gQ2IoFTn75gk7VphhYyJxFAqflAtptNshSlr568s5oiXFoHHekHsmMXSNWkB9Ipqd3/5VFyaZ66leuXGeVbJxn/TP9P5GfQqHOeKek3Yf0TGCqgtSrkuttFfV06Z5j73SVr1v4obXhmZ0/lVzx7MLoCCDoZb2FqGltPCk/wAXd/8AIGp/55gwWJ3rg6ix81Oh/D2TcpPuulQAb1N1dTyKneHsuBI7VzoldzsT8RG6e8PoqVkX2b2wuLoJVWwJyZb33XHrD8R0IMlJdfMzExOpIiIeEREBERAw1U1JuQB6o6fOaqVKz23VWkvNvE5/pBsvtJ8pvO1heW02J4WHxgZIiICWu9tZHY3b1Gk247HeGoAJt5kTCO0uGP1z7Vb8oEsKo5y4GRP/AKzhT/1F9zD8JVdoYc6VkHmwHzgS0TRo7QpfxqR/rX85uiBWIiAiIgIiICIiAllWkGFjL4gQ1fDMp0y5iYTJ+UtAgVM530lYfD1dn1FxDrTIzosde9AO6FAzJIuMuBM78oOQnzf6Q9unFYypu37qkzJSXhZTZnH3iCb8t2Dbn9j48eq5C1EyzIG8NRY8fL+aSmI2iLeHM/ASEo0FDb9gG5/rjMr1AouxAHMyLyqd7Xoz7sUa/d6x2A9ItCmFw9eilBSbCrTvuFjYXqhiSCbetc+wT1tTfMT5Mp1FYXUgjpae2+hvtGa1BsLUa70AChOppHIDrunLyK+2VSmZnmXo8REPCIiAiIgUM1a+C32uXqWy8Ctuj3rYm/UzbmriXVM3ewJsBz6C2sDJh8MqCyAAam3E8yeJ0zMzTWoYxWICh/Mo4H9oi02YEFjuy1KrUaoXqqWsSFKWvYC4DKbXsJrN2Op8KtT27h+SidNNZ8Qb6QOebsaOFY+1Af8ANLG7GnhW/uf/AKnR/SjyEfSjygcz/wCznv8AvV/sn852E1vpXSX069za0DNERAREQEREBERAREQEREDW2nV3aNRhqqOfcpM+WxVuMwJ9UYulvo6/aVl94t+M+VnpFCVOqkqfNTY/EGBaxluJoMFVz6rFwvUpu73+NffKmK1U7gU5qpYgciwFz/dX3QNWhRAa65cxwPs5/wC87b0V4009p0Bwq95TPkULC/8AUizh6WK323UHhBuzWPDQAnXOdd6OaRbaeFA4VCx6BUdvwA9sD6PiIgIiICIiAlrVANTLpA4843vG7oIUv4b7t7W43IOt4E4jg6S6c4MXjxrSpn9dHnQgwLMTV3UZgC26pO6NTYXsOpkBs7azOf2poneV2Xd303d21t5nNnBuLMLDpJfF7Lp1G3nBJta28wHuBtxmOlsLDLpRp+1QfnAhB2uw1icrDM+IXsbBTujmxYW/lJl9PtPRKht1guha+Q3ADVJuNEub890zoqeDprkqIByCqPkJk7ochx4c9YEZiapCU2Cgbz0g6sTdRUZVIFvreL/malPaDbtRlakd2241smazlkXeqDetugb11Bz5Sf3Rylgw6jIKtjqLDO2kCJ2ftWpVen4UVGSqSbsWJpsiZAgbo3mOtzppKf8Ar43Q24uaGpbvFuEAU2OX7zxjw6ZHOTXdjkP1n85TuV+yNb6DXn5wIqltgk507Lennv52qVGpKbW+0uYvodScpLiU7scpdAREQEREBERAREQKGeCelDs+cPimrKP2VZib/ZqZlgfP1h5nlPfJDdodm06yFKqhkcWZT00PQjnA+aCJSdx2t7CrhiDTrEo2isgLDzcMAfdI/Z/Y01T+/C/9sn/UgcsJ6d6E9iFqtTFsPAqmnT/mYkb5HMAAC44seUv2R6K6ZO9WxDOozKogp30yLFmsPKx8p6hszDJSC06ahEUWVRkABAkYiICIiAiIgJrbz/q02Zay3Fufs+MDHSZr5iZpGDZRH7uvXXoWFQe3vATbyIm8Gtlr15wP/9k="/>
          <p:cNvSpPr>
            <a:spLocks noChangeAspect="1" noChangeArrowheads="1"/>
          </p:cNvSpPr>
          <p:nvPr/>
        </p:nvSpPr>
        <p:spPr bwMode="auto">
          <a:xfrm>
            <a:off x="307975" y="-1143000"/>
            <a:ext cx="3810000" cy="2705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198" name="Picture 6" descr="http://sinergiainsular.files.wordpress.com/2013/10/ganar-al-tiem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940" y="3356992"/>
            <a:ext cx="2406352" cy="170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91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686800" cy="838200"/>
          </a:xfrm>
        </p:spPr>
        <p:txBody>
          <a:bodyPr>
            <a:normAutofit/>
          </a:bodyPr>
          <a:lstStyle/>
          <a:p>
            <a:pPr algn="ctr"/>
            <a:r>
              <a:rPr lang="es-EC" sz="2400" b="1" dirty="0">
                <a:effectLst/>
              </a:rPr>
              <a:t>antecedentes</a:t>
            </a:r>
            <a:endParaRPr lang="es-EC" sz="2400" dirty="0">
              <a:solidFill>
                <a:schemeClr val="accent1">
                  <a:lumMod val="50000"/>
                </a:schemeClr>
              </a:solidFill>
            </a:endParaRPr>
          </a:p>
        </p:txBody>
      </p:sp>
      <p:sp>
        <p:nvSpPr>
          <p:cNvPr id="3" name="2 Marcador de contenido"/>
          <p:cNvSpPr>
            <a:spLocks noGrp="1"/>
          </p:cNvSpPr>
          <p:nvPr>
            <p:ph idx="1"/>
          </p:nvPr>
        </p:nvSpPr>
        <p:spPr>
          <a:xfrm>
            <a:off x="3635896" y="1340768"/>
            <a:ext cx="5283696" cy="5043190"/>
          </a:xfrm>
        </p:spPr>
        <p:txBody>
          <a:bodyPr>
            <a:noAutofit/>
          </a:bodyPr>
          <a:lstStyle/>
          <a:p>
            <a:pPr algn="just">
              <a:buFont typeface="Arial" pitchFamily="34" charset="0"/>
              <a:buChar char="•"/>
            </a:pPr>
            <a:r>
              <a:rPr lang="es-EC" sz="2200" dirty="0">
                <a:latin typeface="Times New Roman" pitchFamily="18" charset="0"/>
                <a:cs typeface="Times New Roman" pitchFamily="18" charset="0"/>
              </a:rPr>
              <a:t>Fue creado en 1936, como dispensario adscrito al Hospital San Juan de Dios posterior llamado dispensario Central 1.</a:t>
            </a:r>
          </a:p>
          <a:p>
            <a:pPr algn="just">
              <a:buFont typeface="Arial" pitchFamily="34" charset="0"/>
              <a:buChar char="•"/>
            </a:pPr>
            <a:r>
              <a:rPr lang="es-EC" sz="2200" dirty="0">
                <a:latin typeface="Times New Roman" pitchFamily="18" charset="0"/>
                <a:cs typeface="Times New Roman" pitchFamily="18" charset="0"/>
              </a:rPr>
              <a:t>El CAA Central atendió en e año 2012, 158.315 consultas, con un promedio de 64.618,37 afiliados.</a:t>
            </a:r>
          </a:p>
          <a:p>
            <a:pPr algn="just">
              <a:buFont typeface="Arial" pitchFamily="34" charset="0"/>
              <a:buChar char="•"/>
            </a:pPr>
            <a:r>
              <a:rPr lang="es-EC" sz="2200" dirty="0" smtClean="0">
                <a:latin typeface="Times New Roman" pitchFamily="18" charset="0"/>
                <a:cs typeface="Times New Roman" pitchFamily="18" charset="0"/>
              </a:rPr>
              <a:t>Posee </a:t>
            </a:r>
            <a:r>
              <a:rPr lang="es-EC" sz="2200" dirty="0">
                <a:latin typeface="Times New Roman" pitchFamily="18" charset="0"/>
                <a:cs typeface="Times New Roman" pitchFamily="18" charset="0"/>
              </a:rPr>
              <a:t>21 especialidades entre las más frecuentadas por sus afiliados, beneficiarios y pensionistas son Endocrinología, Medicina Interna, </a:t>
            </a:r>
            <a:r>
              <a:rPr lang="es-EC" sz="2200" dirty="0" err="1">
                <a:latin typeface="Times New Roman" pitchFamily="18" charset="0"/>
                <a:cs typeface="Times New Roman" pitchFamily="18" charset="0"/>
              </a:rPr>
              <a:t>Gineco</a:t>
            </a:r>
            <a:r>
              <a:rPr lang="es-EC" sz="2200" dirty="0">
                <a:latin typeface="Times New Roman" pitchFamily="18" charset="0"/>
                <a:cs typeface="Times New Roman" pitchFamily="18" charset="0"/>
              </a:rPr>
              <a:t> Obstetricia, Pediatría, Medicina Familiar y </a:t>
            </a:r>
            <a:r>
              <a:rPr lang="es-EC" sz="2200" dirty="0" smtClean="0">
                <a:latin typeface="Times New Roman" pitchFamily="18" charset="0"/>
                <a:cs typeface="Times New Roman" pitchFamily="18" charset="0"/>
              </a:rPr>
              <a:t>Medicina </a:t>
            </a:r>
            <a:r>
              <a:rPr lang="es-EC" sz="2200" dirty="0">
                <a:latin typeface="Times New Roman" pitchFamily="18" charset="0"/>
                <a:cs typeface="Times New Roman" pitchFamily="18" charset="0"/>
              </a:rPr>
              <a:t>General</a:t>
            </a:r>
            <a:r>
              <a:rPr lang="es-EC" sz="2200" dirty="0" smtClean="0">
                <a:latin typeface="Times New Roman" pitchFamily="18" charset="0"/>
                <a:cs typeface="Times New Roman" pitchFamily="18" charset="0"/>
              </a:rPr>
              <a:t>.</a:t>
            </a:r>
          </a:p>
        </p:txBody>
      </p:sp>
      <p:pic>
        <p:nvPicPr>
          <p:cNvPr id="33794" name="Picture 2" descr="E:\2013_11_17\Dispensario centr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2689847" cy="2492896"/>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E:\2013_11_17\foto usuarios .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89648"/>
            <a:ext cx="2837688" cy="2295144"/>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E:\2013_11_17\fotos varias 02.jpg"/>
          <p:cNvPicPr>
            <a:picLocks noChangeAspect="1" noChangeArrowheads="1"/>
          </p:cNvPicPr>
          <p:nvPr/>
        </p:nvPicPr>
        <p:blipFill rotWithShape="1">
          <a:blip r:embed="rId4">
            <a:extLst>
              <a:ext uri="{28A0092B-C50C-407E-A947-70E740481C1C}">
                <a14:useLocalDpi xmlns:a14="http://schemas.microsoft.com/office/drawing/2010/main" val="0"/>
              </a:ext>
            </a:extLst>
          </a:blip>
          <a:srcRect l="10321" t="20404" r="66257" b="59798"/>
          <a:stretch/>
        </p:blipFill>
        <p:spPr bwMode="auto">
          <a:xfrm>
            <a:off x="2267744" y="2204864"/>
            <a:ext cx="141899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65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5" name="4 CuadroTexto"/>
          <p:cNvSpPr txBox="1"/>
          <p:nvPr/>
        </p:nvSpPr>
        <p:spPr>
          <a:xfrm>
            <a:off x="107504" y="854911"/>
            <a:ext cx="5688632" cy="369332"/>
          </a:xfrm>
          <a:prstGeom prst="rect">
            <a:avLst/>
          </a:prstGeom>
          <a:noFill/>
        </p:spPr>
        <p:txBody>
          <a:bodyPr wrap="square" rtlCol="0">
            <a:spAutoFit/>
          </a:bodyPr>
          <a:lstStyle/>
          <a:p>
            <a:r>
              <a:rPr lang="es-EC" b="1" dirty="0" smtClean="0"/>
              <a:t>6. Verificar los Resultados</a:t>
            </a:r>
            <a:endParaRPr lang="es-EC" b="1" dirty="0"/>
          </a:p>
        </p:txBody>
      </p:sp>
      <p:sp>
        <p:nvSpPr>
          <p:cNvPr id="6" name="5 Rectángulo"/>
          <p:cNvSpPr/>
          <p:nvPr/>
        </p:nvSpPr>
        <p:spPr>
          <a:xfrm>
            <a:off x="304800" y="1197135"/>
            <a:ext cx="6085834" cy="369332"/>
          </a:xfrm>
          <a:prstGeom prst="rect">
            <a:avLst/>
          </a:prstGeom>
        </p:spPr>
        <p:txBody>
          <a:bodyPr wrap="square">
            <a:spAutoFit/>
          </a:bodyPr>
          <a:lstStyle/>
          <a:p>
            <a:r>
              <a:rPr lang="es-EC" b="1" dirty="0"/>
              <a:t>Matriz de indicadores para eliminar Puntos Críticos</a:t>
            </a:r>
          </a:p>
        </p:txBody>
      </p:sp>
      <p:pic>
        <p:nvPicPr>
          <p:cNvPr id="8" name="7 Imagen"/>
          <p:cNvPicPr/>
          <p:nvPr/>
        </p:nvPicPr>
        <p:blipFill>
          <a:blip r:embed="rId2" cstate="print"/>
          <a:srcRect/>
          <a:stretch>
            <a:fillRect/>
          </a:stretch>
        </p:blipFill>
        <p:spPr bwMode="auto">
          <a:xfrm>
            <a:off x="129952" y="1904434"/>
            <a:ext cx="9036496" cy="4680520"/>
          </a:xfrm>
          <a:prstGeom prst="rect">
            <a:avLst/>
          </a:prstGeom>
          <a:noFill/>
          <a:ln w="9525">
            <a:noFill/>
            <a:miter lim="800000"/>
            <a:headEnd/>
            <a:tailEnd/>
          </a:ln>
        </p:spPr>
      </p:pic>
      <p:pic>
        <p:nvPicPr>
          <p:cNvPr id="11266" name="Picture 2" descr="https://encrypted-tbn2.gstatic.com/images?q=tbn:ANd9GcSZBf2en6twESYIc-DXqCwKIRUNfBgy0_6YRa9k6btCbtMRYw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6672"/>
            <a:ext cx="2619400" cy="144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35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473812" y="1844824"/>
            <a:ext cx="6696744" cy="4297065"/>
          </a:xfrm>
          <a:prstGeom prst="rect">
            <a:avLst/>
          </a:prstGeom>
          <a:noFill/>
          <a:ln w="9525">
            <a:noFill/>
            <a:miter lim="800000"/>
            <a:headEnd/>
            <a:tailEnd/>
          </a:ln>
        </p:spPr>
      </p:pic>
      <p:sp>
        <p:nvSpPr>
          <p:cNvPr id="5" name="4 CuadroTexto"/>
          <p:cNvSpPr txBox="1"/>
          <p:nvPr/>
        </p:nvSpPr>
        <p:spPr>
          <a:xfrm>
            <a:off x="446731" y="1245358"/>
            <a:ext cx="5688632" cy="369332"/>
          </a:xfrm>
          <a:prstGeom prst="rect">
            <a:avLst/>
          </a:prstGeom>
          <a:noFill/>
        </p:spPr>
        <p:txBody>
          <a:bodyPr wrap="square" rtlCol="0">
            <a:spAutoFit/>
          </a:bodyPr>
          <a:lstStyle/>
          <a:p>
            <a:r>
              <a:rPr lang="es-EC" b="1" dirty="0"/>
              <a:t>7</a:t>
            </a:r>
            <a:r>
              <a:rPr lang="es-EC" b="1" dirty="0" smtClean="0"/>
              <a:t>. Estandarizar</a:t>
            </a:r>
            <a:endParaRPr lang="es-EC" b="1" dirty="0"/>
          </a:p>
        </p:txBody>
      </p:sp>
      <p:sp>
        <p:nvSpPr>
          <p:cNvPr id="7" name="1 Título"/>
          <p:cNvSpPr txBox="1">
            <a:spLocks/>
          </p:cNvSpPr>
          <p:nvPr/>
        </p:nvSpPr>
        <p:spPr>
          <a:xfrm>
            <a:off x="304800" y="260648"/>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1" algn="ctr" rtl="0">
              <a:spcBef>
                <a:spcPct val="0"/>
              </a:spcBef>
            </a:pPr>
            <a:r>
              <a:rPr lang="es-EC" sz="2500" b="1" kern="1200" cap="all" dirty="0" smtClean="0">
                <a:solidFill>
                  <a:schemeClr val="tx2"/>
                </a:solidFill>
                <a:latin typeface="+mj-lt"/>
                <a:ea typeface="+mj-ea"/>
                <a:cs typeface="+mj-cs"/>
              </a:rPr>
              <a:t>Modelo de ejecución del plan de mejora-ruta de la calidad</a:t>
            </a:r>
            <a:br>
              <a:rPr lang="es-EC" sz="2500" b="1" kern="1200" cap="all" dirty="0" smtClean="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Tree>
    <p:extLst>
      <p:ext uri="{BB962C8B-B14F-4D97-AF65-F5344CB8AC3E}">
        <p14:creationId xmlns:p14="http://schemas.microsoft.com/office/powerpoint/2010/main" val="3501981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86544"/>
            <a:ext cx="8686800" cy="838200"/>
          </a:xfrm>
        </p:spPr>
        <p:txBody>
          <a:bodyPr>
            <a:noAutofit/>
          </a:bodyPr>
          <a:lstStyle/>
          <a:p>
            <a:pPr marL="457200" lvl="1" algn="ctr" rtl="0">
              <a:spcBef>
                <a:spcPct val="0"/>
              </a:spcBef>
            </a:pPr>
            <a:r>
              <a:rPr lang="es-EC" sz="2500" b="1" kern="1200" cap="all" dirty="0">
                <a:solidFill>
                  <a:schemeClr val="tx2"/>
                </a:solidFill>
                <a:latin typeface="+mj-lt"/>
                <a:ea typeface="+mj-ea"/>
                <a:cs typeface="+mj-cs"/>
              </a:rPr>
              <a:t>Mecanismos de Control Continuo</a:t>
            </a:r>
            <a:br>
              <a:rPr lang="es-EC" sz="2500" b="1" kern="1200" cap="all" dirty="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4" name="3 Rectángulo"/>
          <p:cNvSpPr/>
          <p:nvPr/>
        </p:nvSpPr>
        <p:spPr>
          <a:xfrm>
            <a:off x="-324544" y="836712"/>
            <a:ext cx="6264696" cy="369332"/>
          </a:xfrm>
          <a:prstGeom prst="rect">
            <a:avLst/>
          </a:prstGeom>
        </p:spPr>
        <p:txBody>
          <a:bodyPr wrap="square">
            <a:spAutoFit/>
          </a:bodyPr>
          <a:lstStyle/>
          <a:p>
            <a:pPr lvl="2" fontAlgn="base"/>
            <a:r>
              <a:rPr lang="es-EC" b="1" dirty="0">
                <a:effectLst>
                  <a:outerShdw sx="0" sy="0">
                    <a:srgbClr val="000000"/>
                  </a:outerShdw>
                </a:effectLst>
              </a:rPr>
              <a:t> Modelo de Gestión Institucional basado en CAF</a:t>
            </a:r>
          </a:p>
        </p:txBody>
      </p:sp>
      <p:pic>
        <p:nvPicPr>
          <p:cNvPr id="5" name="4 Imagen"/>
          <p:cNvPicPr/>
          <p:nvPr/>
        </p:nvPicPr>
        <p:blipFill rotWithShape="1">
          <a:blip r:embed="rId2" cstate="print"/>
          <a:srcRect l="28485" t="533" b="57866"/>
          <a:stretch/>
        </p:blipFill>
        <p:spPr bwMode="auto">
          <a:xfrm>
            <a:off x="251520" y="2204864"/>
            <a:ext cx="8784976" cy="3600400"/>
          </a:xfrm>
          <a:prstGeom prst="rect">
            <a:avLst/>
          </a:prstGeom>
          <a:ln w="88900" cap="sq" cmpd="thickThin">
            <a:solidFill>
              <a:srgbClr val="000000"/>
            </a:solidFill>
            <a:prstDash val="solid"/>
            <a:miter lim="800000"/>
          </a:ln>
          <a:effectLst>
            <a:innerShdw blurRad="76200">
              <a:srgbClr val="000000"/>
            </a:innerShdw>
          </a:effectLst>
        </p:spPr>
      </p:pic>
      <p:sp>
        <p:nvSpPr>
          <p:cNvPr id="6" name="5 Rectángulo"/>
          <p:cNvSpPr/>
          <p:nvPr/>
        </p:nvSpPr>
        <p:spPr>
          <a:xfrm>
            <a:off x="0" y="6341258"/>
            <a:ext cx="9144000" cy="400110"/>
          </a:xfrm>
          <a:prstGeom prst="rect">
            <a:avLst/>
          </a:prstGeom>
        </p:spPr>
        <p:txBody>
          <a:bodyPr wrap="square">
            <a:spAutoFit/>
          </a:bodyPr>
          <a:lstStyle/>
          <a:p>
            <a:r>
              <a:rPr lang="es-EC" sz="1000" b="1" dirty="0"/>
              <a:t>Fuente: </a:t>
            </a:r>
            <a:r>
              <a:rPr lang="es-EC" sz="1000" dirty="0"/>
              <a:t>AEVAL-Mejora de las Organizaciones públicas por medio de la Autoevaluación CAF</a:t>
            </a:r>
          </a:p>
          <a:p>
            <a:r>
              <a:rPr lang="es-EC" sz="1000" b="1" dirty="0"/>
              <a:t>Elaborado por:</a:t>
            </a:r>
            <a:r>
              <a:rPr lang="es-EC" sz="1000" dirty="0"/>
              <a:t> Dirección Nacional de Gestión de la Calidad de la Secretaria Nacional de Administración Pública</a:t>
            </a:r>
          </a:p>
        </p:txBody>
      </p:sp>
      <p:sp>
        <p:nvSpPr>
          <p:cNvPr id="3" name="2 CuadroTexto"/>
          <p:cNvSpPr txBox="1"/>
          <p:nvPr/>
        </p:nvSpPr>
        <p:spPr>
          <a:xfrm>
            <a:off x="611560" y="1052736"/>
            <a:ext cx="3744416" cy="369332"/>
          </a:xfrm>
          <a:prstGeom prst="rect">
            <a:avLst/>
          </a:prstGeom>
          <a:noFill/>
        </p:spPr>
        <p:txBody>
          <a:bodyPr wrap="square" rtlCol="0">
            <a:spAutoFit/>
          </a:bodyPr>
          <a:lstStyle/>
          <a:p>
            <a:r>
              <a:rPr lang="es-EC" b="1" dirty="0" smtClean="0"/>
              <a:t>Criterio Personas</a:t>
            </a:r>
            <a:endParaRPr lang="es-EC" b="1" dirty="0"/>
          </a:p>
        </p:txBody>
      </p:sp>
      <p:sp>
        <p:nvSpPr>
          <p:cNvPr id="7" name="6 CuadroTexto"/>
          <p:cNvSpPr txBox="1"/>
          <p:nvPr/>
        </p:nvSpPr>
        <p:spPr>
          <a:xfrm>
            <a:off x="611560" y="1345988"/>
            <a:ext cx="8712968" cy="646331"/>
          </a:xfrm>
          <a:prstGeom prst="rect">
            <a:avLst/>
          </a:prstGeom>
          <a:noFill/>
        </p:spPr>
        <p:txBody>
          <a:bodyPr wrap="square" rtlCol="0">
            <a:spAutoFit/>
          </a:bodyPr>
          <a:lstStyle/>
          <a:p>
            <a:r>
              <a:rPr lang="es-EC" dirty="0" err="1" smtClean="0"/>
              <a:t>Subcriterio</a:t>
            </a:r>
            <a:r>
              <a:rPr lang="es-EC" dirty="0" smtClean="0"/>
              <a:t> 3.1 Planificar, gestionar y mejorar los recursos humanos de acuerdo a la estrategia y planificación de forma transparente</a:t>
            </a:r>
            <a:endParaRPr lang="es-EC" dirty="0"/>
          </a:p>
        </p:txBody>
      </p:sp>
    </p:spTree>
    <p:extLst>
      <p:ext uri="{BB962C8B-B14F-4D97-AF65-F5344CB8AC3E}">
        <p14:creationId xmlns:p14="http://schemas.microsoft.com/office/powerpoint/2010/main" val="2402835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04800" y="457200"/>
            <a:ext cx="8686800" cy="838200"/>
          </a:xfrm>
        </p:spPr>
        <p:txBody>
          <a:bodyPr>
            <a:noAutofit/>
          </a:bodyPr>
          <a:lstStyle/>
          <a:p>
            <a:pPr marL="457200" lvl="1" algn="ctr" rtl="0">
              <a:spcBef>
                <a:spcPct val="0"/>
              </a:spcBef>
            </a:pPr>
            <a:r>
              <a:rPr lang="es-EC" sz="2500" b="1" kern="1200" cap="all" dirty="0">
                <a:solidFill>
                  <a:schemeClr val="tx2"/>
                </a:solidFill>
                <a:latin typeface="+mj-lt"/>
                <a:ea typeface="+mj-ea"/>
                <a:cs typeface="+mj-cs"/>
              </a:rPr>
              <a:t>Mecanismos de Control Continuo</a:t>
            </a:r>
            <a:br>
              <a:rPr lang="es-EC" sz="2500" b="1" kern="1200" cap="all" dirty="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6" name="5 Rectángulo"/>
          <p:cNvSpPr/>
          <p:nvPr/>
        </p:nvSpPr>
        <p:spPr>
          <a:xfrm>
            <a:off x="-684584" y="1043444"/>
            <a:ext cx="6264696" cy="369332"/>
          </a:xfrm>
          <a:prstGeom prst="rect">
            <a:avLst/>
          </a:prstGeom>
        </p:spPr>
        <p:txBody>
          <a:bodyPr wrap="square">
            <a:spAutoFit/>
          </a:bodyPr>
          <a:lstStyle/>
          <a:p>
            <a:pPr lvl="2" fontAlgn="base"/>
            <a:r>
              <a:rPr lang="es-EC" b="1" dirty="0">
                <a:effectLst>
                  <a:outerShdw sx="0" sy="0">
                    <a:srgbClr val="000000"/>
                  </a:outerShdw>
                </a:effectLst>
              </a:rPr>
              <a:t> Modelo de Gestión Institucional basado en CAF</a:t>
            </a:r>
          </a:p>
        </p:txBody>
      </p:sp>
      <p:sp>
        <p:nvSpPr>
          <p:cNvPr id="7" name="6 Rectángulo"/>
          <p:cNvSpPr/>
          <p:nvPr/>
        </p:nvSpPr>
        <p:spPr>
          <a:xfrm>
            <a:off x="-684584" y="1331476"/>
            <a:ext cx="6264696" cy="369332"/>
          </a:xfrm>
          <a:prstGeom prst="rect">
            <a:avLst/>
          </a:prstGeom>
        </p:spPr>
        <p:txBody>
          <a:bodyPr wrap="square">
            <a:spAutoFit/>
          </a:bodyPr>
          <a:lstStyle/>
          <a:p>
            <a:pPr lvl="2" fontAlgn="base"/>
            <a:r>
              <a:rPr lang="es-EC" b="1" dirty="0">
                <a:effectLst>
                  <a:outerShdw sx="0" sy="0">
                    <a:srgbClr val="000000"/>
                  </a:outerShdw>
                </a:effectLst>
              </a:rPr>
              <a:t> </a:t>
            </a:r>
            <a:r>
              <a:rPr lang="es-EC" b="1" dirty="0" smtClean="0">
                <a:effectLst>
                  <a:outerShdw sx="0" sy="0">
                    <a:srgbClr val="000000"/>
                  </a:outerShdw>
                </a:effectLst>
              </a:rPr>
              <a:t>Puntuación</a:t>
            </a:r>
            <a:endParaRPr lang="es-EC" b="1" dirty="0">
              <a:effectLst>
                <a:outerShdw sx="0" sy="0">
                  <a:srgbClr val="000000"/>
                </a:outerShdw>
              </a:effectLst>
            </a:endParaRPr>
          </a:p>
        </p:txBody>
      </p:sp>
      <p:pic>
        <p:nvPicPr>
          <p:cNvPr id="8" name="7 Imagen"/>
          <p:cNvPicPr/>
          <p:nvPr/>
        </p:nvPicPr>
        <p:blipFill>
          <a:blip r:embed="rId2" cstate="print"/>
          <a:srcRect l="14652" t="28066" r="10029" b="21226"/>
          <a:stretch>
            <a:fillRect/>
          </a:stretch>
        </p:blipFill>
        <p:spPr bwMode="auto">
          <a:xfrm>
            <a:off x="899592" y="1988840"/>
            <a:ext cx="7488832" cy="2808312"/>
          </a:xfrm>
          <a:prstGeom prst="rect">
            <a:avLst/>
          </a:prstGeom>
          <a:noFill/>
          <a:ln w="9525">
            <a:noFill/>
            <a:miter lim="800000"/>
            <a:headEnd/>
            <a:tailEnd/>
          </a:ln>
        </p:spPr>
      </p:pic>
      <p:sp>
        <p:nvSpPr>
          <p:cNvPr id="9" name="8 Rectángulo"/>
          <p:cNvSpPr/>
          <p:nvPr/>
        </p:nvSpPr>
        <p:spPr>
          <a:xfrm>
            <a:off x="2252026" y="5074151"/>
            <a:ext cx="5344309" cy="553998"/>
          </a:xfrm>
          <a:prstGeom prst="rect">
            <a:avLst/>
          </a:prstGeom>
        </p:spPr>
        <p:txBody>
          <a:bodyPr wrap="square">
            <a:spAutoFit/>
          </a:bodyPr>
          <a:lstStyle/>
          <a:p>
            <a:r>
              <a:rPr lang="es-EC" sz="1000" b="1" dirty="0"/>
              <a:t>Fuente: </a:t>
            </a:r>
            <a:r>
              <a:rPr lang="es-EC" sz="1000" dirty="0"/>
              <a:t>AEVAL-Mejora de las Organizaciones públicas por medio de la Autoevaluación CAF</a:t>
            </a:r>
          </a:p>
          <a:p>
            <a:r>
              <a:rPr lang="es-EC" sz="1000" b="1" dirty="0"/>
              <a:t>Elaborado por:</a:t>
            </a:r>
            <a:r>
              <a:rPr lang="es-EC" sz="1000" dirty="0"/>
              <a:t> AEVAL-Mejora de las Organizaciones públicas por medio de la Autoevaluación CAF</a:t>
            </a:r>
          </a:p>
        </p:txBody>
      </p:sp>
    </p:spTree>
    <p:extLst>
      <p:ext uri="{BB962C8B-B14F-4D97-AF65-F5344CB8AC3E}">
        <p14:creationId xmlns:p14="http://schemas.microsoft.com/office/powerpoint/2010/main" val="140925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500" b="1" dirty="0"/>
              <a:t>CONCLUSIONES</a:t>
            </a:r>
          </a:p>
        </p:txBody>
      </p:sp>
      <p:sp>
        <p:nvSpPr>
          <p:cNvPr id="3" name="2 Marcador de contenido"/>
          <p:cNvSpPr>
            <a:spLocks noGrp="1"/>
          </p:cNvSpPr>
          <p:nvPr>
            <p:ph idx="1"/>
          </p:nvPr>
        </p:nvSpPr>
        <p:spPr>
          <a:xfrm>
            <a:off x="304800" y="1196752"/>
            <a:ext cx="8686800" cy="5472608"/>
          </a:xfrm>
        </p:spPr>
        <p:txBody>
          <a:bodyPr>
            <a:normAutofit fontScale="55000" lnSpcReduction="20000"/>
          </a:bodyPr>
          <a:lstStyle/>
          <a:p>
            <a:pPr lvl="0" algn="just">
              <a:buFont typeface="Wingdings" pitchFamily="2" charset="2"/>
              <a:buChar char="Ø"/>
            </a:pPr>
            <a:r>
              <a:rPr lang="es-EC" dirty="0"/>
              <a:t>En el presente Proyecto con las propuestas de mejora se espera disminuir las causas de los puntos críticos y a su vez orientar las acciones al cumplimiento de los elementos que el paciente del Centro de Atención Ambulatoria Central percibe como una atención medica de calidad, como son:</a:t>
            </a:r>
          </a:p>
          <a:p>
            <a:pPr lvl="1" algn="just">
              <a:buFont typeface="Wingdings" pitchFamily="2" charset="2"/>
              <a:buChar char="Ø"/>
            </a:pPr>
            <a:r>
              <a:rPr lang="es-EC" dirty="0"/>
              <a:t>Reconstrucción de los baños, implementación de  mantenimiento de los baños, control para verificar la limpieza de los mismos.</a:t>
            </a:r>
          </a:p>
          <a:p>
            <a:pPr lvl="1" algn="just">
              <a:buFont typeface="Wingdings" pitchFamily="2" charset="2"/>
              <a:buChar char="Ø"/>
            </a:pPr>
            <a:r>
              <a:rPr lang="es-EC" dirty="0"/>
              <a:t>Análisis de las variables de capacidad de atención de los especialistas que posee, coordinación directamente del IESS sobre el </a:t>
            </a:r>
            <a:r>
              <a:rPr lang="es-EC" dirty="0" err="1"/>
              <a:t>call</a:t>
            </a:r>
            <a:r>
              <a:rPr lang="es-EC" dirty="0"/>
              <a:t> center para evitar cuellos de botella que ocasiona errores y demoras constantes; establecimiento de convenios con Universidades para conseguir pasantes Especialistas Médicos; delegar funciones de los Especialistas a enfermeras capacitadas, desarrollo de la metodología </a:t>
            </a:r>
            <a:r>
              <a:rPr lang="es-EC" dirty="0" err="1"/>
              <a:t>blueprint</a:t>
            </a:r>
            <a:r>
              <a:rPr lang="es-EC" dirty="0"/>
              <a:t>. </a:t>
            </a:r>
          </a:p>
          <a:p>
            <a:pPr lvl="1" algn="just">
              <a:buFont typeface="Wingdings" pitchFamily="2" charset="2"/>
              <a:buChar char="Ø"/>
            </a:pPr>
            <a:r>
              <a:rPr lang="es-EC" dirty="0"/>
              <a:t>Instauración del programa de inducción enfocado en la satisfacción al usuario, desarrollo del plan de capacitación, implementación del programa de incentivos.</a:t>
            </a:r>
          </a:p>
          <a:p>
            <a:pPr algn="just">
              <a:buFont typeface="Wingdings" pitchFamily="2" charset="2"/>
              <a:buChar char="Ø"/>
            </a:pPr>
            <a:endParaRPr lang="es-EC" dirty="0"/>
          </a:p>
          <a:p>
            <a:pPr lvl="0" algn="just">
              <a:buFont typeface="Wingdings" pitchFamily="2" charset="2"/>
              <a:buChar char="Ø"/>
            </a:pPr>
            <a:r>
              <a:rPr lang="es-EC" dirty="0"/>
              <a:t>Se determinó que con la ejecución de la matriz de indicadores y la implementación del Modelo de Gestión Institucional basado en CAF se controlará  el cumplimiento de las propuestas diseñadas para eliminar los puntos críticos y monitorea la ejecución de una gestión integrada eficiente y calidad de los servicios brindados.</a:t>
            </a:r>
          </a:p>
          <a:p>
            <a:pPr algn="just">
              <a:buFont typeface="Wingdings" pitchFamily="2" charset="2"/>
              <a:buChar char="Ø"/>
            </a:pPr>
            <a:endParaRPr lang="es-EC" dirty="0"/>
          </a:p>
          <a:p>
            <a:pPr lvl="0" algn="just">
              <a:buFont typeface="Wingdings" pitchFamily="2" charset="2"/>
              <a:buChar char="Ø"/>
            </a:pPr>
            <a:r>
              <a:rPr lang="es-EC" dirty="0"/>
              <a:t>Se estableció que los  pasos de la Ruta de la Calidad son un modelo de ejecución del plan de mejora que permite determinar acciones para eliminar los puntos críticos.</a:t>
            </a:r>
          </a:p>
          <a:p>
            <a:pPr algn="just">
              <a:buFont typeface="Wingdings" pitchFamily="2" charset="2"/>
              <a:buChar char="Ø"/>
            </a:pPr>
            <a:endParaRPr lang="es-EC" dirty="0"/>
          </a:p>
        </p:txBody>
      </p:sp>
    </p:spTree>
    <p:extLst>
      <p:ext uri="{BB962C8B-B14F-4D97-AF65-F5344CB8AC3E}">
        <p14:creationId xmlns:p14="http://schemas.microsoft.com/office/powerpoint/2010/main" val="395051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500" b="1" dirty="0"/>
              <a:t>RECOMENDACIONES</a:t>
            </a:r>
          </a:p>
        </p:txBody>
      </p:sp>
      <p:sp>
        <p:nvSpPr>
          <p:cNvPr id="3" name="2 Marcador de contenido"/>
          <p:cNvSpPr>
            <a:spLocks noGrp="1"/>
          </p:cNvSpPr>
          <p:nvPr>
            <p:ph idx="1"/>
          </p:nvPr>
        </p:nvSpPr>
        <p:spPr>
          <a:xfrm>
            <a:off x="304800" y="1412776"/>
            <a:ext cx="8686800" cy="4824536"/>
          </a:xfrm>
        </p:spPr>
        <p:txBody>
          <a:bodyPr>
            <a:normAutofit fontScale="70000" lnSpcReduction="20000"/>
          </a:bodyPr>
          <a:lstStyle/>
          <a:p>
            <a:pPr lvl="0" algn="just">
              <a:buFont typeface="Wingdings" pitchFamily="2" charset="2"/>
              <a:buChar char="ü"/>
            </a:pPr>
            <a:r>
              <a:rPr lang="es-EC" dirty="0"/>
              <a:t>Se implemente el plan de mejora propiciado por las Máximas Autoridades del Centro de Atención Ambulatoria Central con la finalidad de viabilizar el cambio positivo en la calidad de la prestación del servicio y de mejora de la gestión </a:t>
            </a:r>
          </a:p>
          <a:p>
            <a:pPr lvl="0" algn="just">
              <a:buFont typeface="Wingdings" pitchFamily="2" charset="2"/>
              <a:buChar char="ü"/>
            </a:pPr>
            <a:r>
              <a:rPr lang="es-EC" dirty="0"/>
              <a:t>Que las Máximas Autoridades dispongan gestionar el  financiamiento para reestructurar y dar el mantenimiento adecuado a los baños del Centro de Atención Ambulatorio Central, adicional conseguir un fondo para el desarrollo de los programas propuestos.</a:t>
            </a:r>
          </a:p>
          <a:p>
            <a:pPr lvl="0" algn="just">
              <a:buFont typeface="Wingdings" pitchFamily="2" charset="2"/>
              <a:buChar char="ü"/>
            </a:pPr>
            <a:r>
              <a:rPr lang="es-EC" dirty="0" smtClean="0"/>
              <a:t>Tratar </a:t>
            </a:r>
            <a:r>
              <a:rPr lang="es-EC" dirty="0"/>
              <a:t>de implementar una buena práctica la autoevaluación mediante el Modelo Institucional basado en CAF en forma continua.</a:t>
            </a:r>
          </a:p>
          <a:p>
            <a:pPr lvl="0" algn="just">
              <a:buFont typeface="Wingdings" pitchFamily="2" charset="2"/>
              <a:buChar char="ü"/>
            </a:pPr>
            <a:r>
              <a:rPr lang="es-EC" dirty="0" smtClean="0"/>
              <a:t>Se </a:t>
            </a:r>
            <a:r>
              <a:rPr lang="es-EC" dirty="0"/>
              <a:t>recomienda implementar el proceso evaluativo en base a la metodología Gobierno por Resultados impulsada por la Secretaria Nacional de Administración Pública</a:t>
            </a:r>
            <a:r>
              <a:rPr lang="es-EC" dirty="0" smtClean="0"/>
              <a:t>.</a:t>
            </a:r>
            <a:endParaRPr lang="es-EC" dirty="0"/>
          </a:p>
        </p:txBody>
      </p:sp>
    </p:spTree>
    <p:extLst>
      <p:ext uri="{BB962C8B-B14F-4D97-AF65-F5344CB8AC3E}">
        <p14:creationId xmlns:p14="http://schemas.microsoft.com/office/powerpoint/2010/main" val="3323235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t3.gstatic.com/images?q=tbn:ANd9GcQjsKz2H7CIZdKyeQ7-iXF2M8e6mg_dbS26Zd68ttqQ4HUfTlA6pw"/>
          <p:cNvPicPr>
            <a:picLocks noChangeAspect="1" noChangeArrowheads="1"/>
          </p:cNvPicPr>
          <p:nvPr/>
        </p:nvPicPr>
        <p:blipFill>
          <a:blip r:embed="rId2" cstate="print"/>
          <a:srcRect/>
          <a:stretch>
            <a:fillRect/>
          </a:stretch>
        </p:blipFill>
        <p:spPr bwMode="auto">
          <a:xfrm>
            <a:off x="592057" y="404664"/>
            <a:ext cx="7992888" cy="4896544"/>
          </a:xfrm>
          <a:prstGeom prst="rect">
            <a:avLst/>
          </a:prstGeom>
          <a:noFill/>
        </p:spPr>
      </p:pic>
      <p:sp>
        <p:nvSpPr>
          <p:cNvPr id="4" name="3 Rectángulo"/>
          <p:cNvSpPr/>
          <p:nvPr/>
        </p:nvSpPr>
        <p:spPr>
          <a:xfrm>
            <a:off x="615721" y="5517232"/>
            <a:ext cx="79928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500" b="1" dirty="0" smtClean="0"/>
              <a:t>«Solo una vida vivida en el servicio a los demás merece ser vivida» -Albert Einstein</a:t>
            </a:r>
          </a:p>
          <a:p>
            <a:pPr algn="ct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686800" cy="838200"/>
          </a:xfrm>
        </p:spPr>
        <p:txBody>
          <a:bodyPr>
            <a:normAutofit/>
          </a:bodyPr>
          <a:lstStyle/>
          <a:p>
            <a:pPr algn="ctr"/>
            <a:r>
              <a:rPr lang="es-EC" sz="2500" b="1" dirty="0">
                <a:effectLst/>
              </a:rPr>
              <a:t>antecedentes</a:t>
            </a:r>
          </a:p>
        </p:txBody>
      </p:sp>
      <p:sp>
        <p:nvSpPr>
          <p:cNvPr id="4" name="3 Pergamino vertical"/>
          <p:cNvSpPr/>
          <p:nvPr/>
        </p:nvSpPr>
        <p:spPr>
          <a:xfrm>
            <a:off x="467544" y="1700808"/>
            <a:ext cx="3816424" cy="33123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rPr>
              <a:t>P</a:t>
            </a:r>
            <a:r>
              <a:rPr lang="es-EC" sz="2000" b="1" dirty="0" smtClean="0">
                <a:solidFill>
                  <a:schemeClr val="tx1"/>
                </a:solidFill>
              </a:rPr>
              <a:t>royecto I</a:t>
            </a:r>
            <a:r>
              <a:rPr lang="es-EC" sz="2000" dirty="0" smtClean="0">
                <a:solidFill>
                  <a:schemeClr val="tx1"/>
                </a:solidFill>
              </a:rPr>
              <a:t> : Diagnóstico </a:t>
            </a:r>
            <a:r>
              <a:rPr lang="es-EC" sz="2000" dirty="0">
                <a:solidFill>
                  <a:schemeClr val="tx1"/>
                </a:solidFill>
              </a:rPr>
              <a:t>de la Calidad en las prestaciones y los servicios del </a:t>
            </a:r>
            <a:r>
              <a:rPr lang="es-EC" sz="2000" dirty="0" smtClean="0">
                <a:solidFill>
                  <a:schemeClr val="tx1"/>
                </a:solidFill>
              </a:rPr>
              <a:t>CCA </a:t>
            </a:r>
            <a:r>
              <a:rPr lang="es-ES" sz="2000" dirty="0" smtClean="0">
                <a:solidFill>
                  <a:schemeClr val="tx1"/>
                </a:solidFill>
              </a:rPr>
              <a:t>Central: encuesta </a:t>
            </a:r>
            <a:r>
              <a:rPr lang="es-ES" sz="2000" dirty="0">
                <a:solidFill>
                  <a:schemeClr val="tx1"/>
                </a:solidFill>
              </a:rPr>
              <a:t>basada en las 5 dimensiones del </a:t>
            </a:r>
            <a:r>
              <a:rPr lang="es-ES" sz="2000" dirty="0" err="1" smtClean="0">
                <a:solidFill>
                  <a:schemeClr val="tx1"/>
                </a:solidFill>
              </a:rPr>
              <a:t>Servqual</a:t>
            </a:r>
            <a:r>
              <a:rPr lang="es-ES" sz="2000" dirty="0" smtClean="0">
                <a:solidFill>
                  <a:schemeClr val="tx1"/>
                </a:solidFill>
              </a:rPr>
              <a:t> y un grupo focal con personal clave.</a:t>
            </a:r>
            <a:endParaRPr lang="es-EC" sz="2000" dirty="0">
              <a:solidFill>
                <a:schemeClr val="tx1"/>
              </a:solidFill>
            </a:endParaRPr>
          </a:p>
        </p:txBody>
      </p:sp>
      <p:graphicFrame>
        <p:nvGraphicFramePr>
          <p:cNvPr id="8" name="7 Diagrama"/>
          <p:cNvGraphicFramePr/>
          <p:nvPr>
            <p:extLst>
              <p:ext uri="{D42A27DB-BD31-4B8C-83A1-F6EECF244321}">
                <p14:modId xmlns:p14="http://schemas.microsoft.com/office/powerpoint/2010/main" val="1517407899"/>
              </p:ext>
            </p:extLst>
          </p:nvPr>
        </p:nvGraphicFramePr>
        <p:xfrm>
          <a:off x="4716016" y="1484784"/>
          <a:ext cx="3984104"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Flecha curvada hacia la derecha"/>
          <p:cNvSpPr/>
          <p:nvPr/>
        </p:nvSpPr>
        <p:spPr>
          <a:xfrm>
            <a:off x="899592" y="5373216"/>
            <a:ext cx="720080" cy="100811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10 Flecha curvada hacia la izquierda"/>
          <p:cNvSpPr/>
          <p:nvPr/>
        </p:nvSpPr>
        <p:spPr>
          <a:xfrm>
            <a:off x="7452320" y="5373216"/>
            <a:ext cx="720080" cy="1008112"/>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CuadroTexto"/>
          <p:cNvSpPr txBox="1"/>
          <p:nvPr/>
        </p:nvSpPr>
        <p:spPr>
          <a:xfrm>
            <a:off x="1753325" y="5688250"/>
            <a:ext cx="2962691" cy="47705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solidFill>
              <a:srgbClr val="00B050"/>
            </a:solidFill>
          </a:ln>
        </p:spPr>
        <p:txBody>
          <a:bodyPr wrap="square" rtlCol="0">
            <a:spAutoFit/>
          </a:bodyPr>
          <a:lstStyle/>
          <a:p>
            <a:pPr algn="ctr"/>
            <a:r>
              <a:rPr lang="es-EC" sz="2500" b="1" dirty="0" smtClean="0">
                <a:effectLst>
                  <a:outerShdw blurRad="38100" dist="38100" dir="2700000" algn="tl">
                    <a:srgbClr val="000000">
                      <a:alpha val="43137"/>
                    </a:srgbClr>
                  </a:outerShdw>
                </a:effectLst>
              </a:rPr>
              <a:t>LINEA BASE </a:t>
            </a:r>
            <a:endParaRPr lang="es-EC" sz="2500" b="1" dirty="0">
              <a:effectLst>
                <a:outerShdw blurRad="38100" dist="38100" dir="2700000" algn="tl">
                  <a:srgbClr val="000000">
                    <a:alpha val="43137"/>
                  </a:srgbClr>
                </a:outerShdw>
              </a:effectLst>
            </a:endParaRPr>
          </a:p>
        </p:txBody>
      </p:sp>
      <p:pic>
        <p:nvPicPr>
          <p:cNvPr id="7170" name="Picture 2" descr="http://www.nerdilandia.com/wp-content/uploads/2014/05/gr%C3%A1ficos-estad%C3%ADsticos.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53" b="95261" l="0" r="100000"/>
                    </a14:imgEffect>
                  </a14:imgLayer>
                </a14:imgProps>
              </a:ext>
              <a:ext uri="{28A0092B-C50C-407E-A947-70E740481C1C}">
                <a14:useLocalDpi xmlns:a14="http://schemas.microsoft.com/office/drawing/2010/main" val="0"/>
              </a:ext>
            </a:extLst>
          </a:blip>
          <a:srcRect/>
          <a:stretch>
            <a:fillRect/>
          </a:stretch>
        </p:blipFill>
        <p:spPr bwMode="auto">
          <a:xfrm>
            <a:off x="5014411" y="5193196"/>
            <a:ext cx="2365901"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97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504056"/>
          </a:xfrm>
        </p:spPr>
        <p:txBody>
          <a:bodyPr>
            <a:normAutofit/>
          </a:bodyPr>
          <a:lstStyle/>
          <a:p>
            <a:pPr algn="ctr"/>
            <a:r>
              <a:rPr lang="es-EC" sz="2500" b="1" dirty="0">
                <a:effectLst/>
              </a:rPr>
              <a:t>Principales problemas identificados: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86" y="1536681"/>
            <a:ext cx="2286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82086" y="3203866"/>
            <a:ext cx="2306604" cy="123324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REQUIERE MEJORAR CALIDAD DE LAS ESPECIALIDADES Y SERVICIOS</a:t>
            </a:r>
            <a:endParaRPr lang="es-EC" dirty="0"/>
          </a:p>
        </p:txBody>
      </p:sp>
      <p:sp>
        <p:nvSpPr>
          <p:cNvPr id="3" name="2 CuadroTexto"/>
          <p:cNvSpPr txBox="1"/>
          <p:nvPr/>
        </p:nvSpPr>
        <p:spPr>
          <a:xfrm>
            <a:off x="3131305" y="1296049"/>
            <a:ext cx="5760640" cy="4985980"/>
          </a:xfrm>
          <a:prstGeom prst="rect">
            <a:avLst/>
          </a:prstGeom>
          <a:noFill/>
        </p:spPr>
        <p:txBody>
          <a:bodyPr wrap="square" rtlCol="0">
            <a:spAutoFit/>
          </a:bodyPr>
          <a:lstStyle/>
          <a:p>
            <a:pPr marL="342900" lvl="0" indent="-342900">
              <a:buFont typeface="Wingdings" pitchFamily="2" charset="2"/>
              <a:buChar char="ü"/>
            </a:pPr>
            <a:r>
              <a:rPr lang="es-EC" sz="2000" dirty="0"/>
              <a:t>Baños en mal </a:t>
            </a:r>
            <a:r>
              <a:rPr lang="es-EC" sz="2000" dirty="0" smtClean="0"/>
              <a:t>estado </a:t>
            </a:r>
            <a:r>
              <a:rPr lang="es-EC" sz="2000" dirty="0"/>
              <a:t>en gastroenterología y laboratorio.</a:t>
            </a:r>
          </a:p>
          <a:p>
            <a:pPr marL="342900" lvl="0" indent="-342900">
              <a:buFont typeface="Wingdings" pitchFamily="2" charset="2"/>
              <a:buChar char="ü"/>
            </a:pPr>
            <a:r>
              <a:rPr lang="es-EC" sz="2000" dirty="0"/>
              <a:t>Consultorio en mal estado psiquiatría, emergencia y laboratorio.</a:t>
            </a:r>
          </a:p>
          <a:p>
            <a:pPr marL="342900" lvl="0" indent="-342900">
              <a:buFont typeface="Wingdings" pitchFamily="2" charset="2"/>
              <a:buChar char="ü"/>
            </a:pPr>
            <a:r>
              <a:rPr lang="es-EC" sz="2000" dirty="0"/>
              <a:t>Salas de Espera en mal estado y sin confort en emergencia y laboratorio.</a:t>
            </a:r>
          </a:p>
          <a:p>
            <a:pPr marL="342900" lvl="0" indent="-342900">
              <a:buFont typeface="Wingdings" pitchFamily="2" charset="2"/>
              <a:buChar char="ü"/>
            </a:pPr>
            <a:r>
              <a:rPr lang="es-EC" sz="2000" dirty="0"/>
              <a:t>Tiempo de espera prolongados  en emergencia</a:t>
            </a:r>
          </a:p>
          <a:p>
            <a:pPr marL="342900" lvl="0" indent="-342900">
              <a:buFont typeface="Wingdings" pitchFamily="2" charset="2"/>
              <a:buChar char="ü"/>
            </a:pPr>
            <a:r>
              <a:rPr lang="es-EC" sz="2000" dirty="0"/>
              <a:t>Personal médico no confiable ni profesional en pediatría</a:t>
            </a:r>
          </a:p>
          <a:p>
            <a:pPr marL="342900" lvl="0" indent="-342900">
              <a:buFont typeface="Wingdings" pitchFamily="2" charset="2"/>
              <a:buChar char="ü"/>
            </a:pPr>
            <a:r>
              <a:rPr lang="es-EC" sz="2000" dirty="0"/>
              <a:t>Médico no cordial en nefrología y pediatría</a:t>
            </a:r>
          </a:p>
          <a:p>
            <a:pPr marL="342900" lvl="0" indent="-342900">
              <a:buFont typeface="Wingdings" pitchFamily="2" charset="2"/>
              <a:buChar char="ü"/>
            </a:pPr>
            <a:r>
              <a:rPr lang="es-EC" sz="2000" dirty="0"/>
              <a:t>Enfermera no cordial en nefrología, pediatría, proctología</a:t>
            </a:r>
          </a:p>
          <a:p>
            <a:pPr marL="342900" lvl="0" indent="-342900">
              <a:buFont typeface="Wingdings" pitchFamily="2" charset="2"/>
              <a:buChar char="ü"/>
            </a:pPr>
            <a:r>
              <a:rPr lang="es-EC" sz="2000" dirty="0"/>
              <a:t>Personal administrativo no cordial en la mayoría de especialidades y servicios.</a:t>
            </a:r>
          </a:p>
          <a:p>
            <a:pPr marL="285750" indent="-285750">
              <a:buFont typeface="Wingdings" pitchFamily="2" charset="2"/>
              <a:buChar char="ü"/>
            </a:pPr>
            <a:endParaRPr lang="es-EC" sz="2000" dirty="0"/>
          </a:p>
          <a:p>
            <a:pPr marL="285750" indent="-285750">
              <a:buFont typeface="Wingdings" pitchFamily="2" charset="2"/>
              <a:buChar char="ü"/>
            </a:pP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500" b="1" dirty="0">
                <a:effectLst/>
              </a:rPr>
              <a:t>OBJETIVO GENERAL Y ESPECIFICOS</a:t>
            </a:r>
          </a:p>
        </p:txBody>
      </p:sp>
      <p:graphicFrame>
        <p:nvGraphicFramePr>
          <p:cNvPr id="4" name="3 Diagrama"/>
          <p:cNvGraphicFramePr/>
          <p:nvPr>
            <p:extLst>
              <p:ext uri="{D42A27DB-BD31-4B8C-83A1-F6EECF244321}">
                <p14:modId xmlns:p14="http://schemas.microsoft.com/office/powerpoint/2010/main" val="2252705608"/>
              </p:ext>
            </p:extLst>
          </p:nvPr>
        </p:nvGraphicFramePr>
        <p:xfrm>
          <a:off x="323528" y="1397000"/>
          <a:ext cx="8568952"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americaeconomia.com/sites/default/files/finanzas_12.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0339" y="4590256"/>
            <a:ext cx="3419500" cy="2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315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2500" b="1" dirty="0" smtClean="0">
                <a:effectLst/>
              </a:rPr>
              <a:t>metodología</a:t>
            </a:r>
            <a:endParaRPr lang="es-EC" sz="2500" b="1" dirty="0">
              <a:effectLst/>
            </a:endParaRPr>
          </a:p>
        </p:txBody>
      </p:sp>
      <p:pic>
        <p:nvPicPr>
          <p:cNvPr id="7" name="6 Imagen"/>
          <p:cNvPicPr/>
          <p:nvPr/>
        </p:nvPicPr>
        <p:blipFill>
          <a:blip r:embed="rId2" cstate="print"/>
          <a:srcRect l="34667" t="60142" r="41497" b="20990"/>
          <a:stretch>
            <a:fillRect/>
          </a:stretch>
        </p:blipFill>
        <p:spPr bwMode="auto">
          <a:xfrm>
            <a:off x="611560" y="2636912"/>
            <a:ext cx="2304256" cy="1152128"/>
          </a:xfrm>
          <a:prstGeom prst="rect">
            <a:avLst/>
          </a:prstGeom>
          <a:noFill/>
          <a:ln w="9525">
            <a:noFill/>
            <a:miter lim="800000"/>
            <a:headEnd/>
            <a:tailEnd/>
          </a:ln>
        </p:spPr>
      </p:pic>
      <p:pic>
        <p:nvPicPr>
          <p:cNvPr id="820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717" t="27179" r="16565" b="26230"/>
          <a:stretch/>
        </p:blipFill>
        <p:spPr bwMode="auto">
          <a:xfrm>
            <a:off x="3275856" y="1748973"/>
            <a:ext cx="5427951" cy="340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275855" y="5333146"/>
            <a:ext cx="5427951" cy="400110"/>
          </a:xfrm>
          <a:prstGeom prst="rect">
            <a:avLst/>
          </a:prstGeom>
          <a:noFill/>
        </p:spPr>
        <p:txBody>
          <a:bodyPr wrap="square" rtlCol="0">
            <a:spAutoFit/>
          </a:bodyPr>
          <a:lstStyle/>
          <a:p>
            <a:r>
              <a:rPr lang="es-EC" sz="1000" b="1" dirty="0" smtClean="0"/>
              <a:t>Fuente: </a:t>
            </a:r>
            <a:r>
              <a:rPr lang="es-EC" sz="1000" dirty="0" smtClean="0"/>
              <a:t>Arenas H</a:t>
            </a:r>
            <a:r>
              <a:rPr lang="es-EC" sz="1000" dirty="0"/>
              <a:t>, Esperanza, http://docencia.udea.edu.co/bacteriologia/gesticallabc/password/mem4.html</a:t>
            </a:r>
          </a:p>
        </p:txBody>
      </p:sp>
      <p:sp>
        <p:nvSpPr>
          <p:cNvPr id="9" name="8 CuadroTexto"/>
          <p:cNvSpPr txBox="1"/>
          <p:nvPr/>
        </p:nvSpPr>
        <p:spPr>
          <a:xfrm>
            <a:off x="3995936" y="1124744"/>
            <a:ext cx="4248472" cy="369332"/>
          </a:xfrm>
          <a:prstGeom prst="rect">
            <a:avLst/>
          </a:prstGeom>
          <a:noFill/>
        </p:spPr>
        <p:txBody>
          <a:bodyPr wrap="square" rtlCol="0">
            <a:spAutoFit/>
          </a:bodyPr>
          <a:lstStyle/>
          <a:p>
            <a:pPr algn="ctr"/>
            <a:r>
              <a:rPr lang="es-EC" b="1" dirty="0" smtClean="0"/>
              <a:t>RUTA DE LA CALIDAD</a:t>
            </a:r>
            <a:endParaRPr lang="es-EC" b="1" dirty="0"/>
          </a:p>
        </p:txBody>
      </p:sp>
    </p:spTree>
    <p:extLst>
      <p:ext uri="{BB962C8B-B14F-4D97-AF65-F5344CB8AC3E}">
        <p14:creationId xmlns:p14="http://schemas.microsoft.com/office/powerpoint/2010/main" val="28239620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18864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C" sz="2500" b="1" dirty="0" smtClean="0">
                <a:effectLst/>
              </a:rPr>
              <a:t>Marco teórico</a:t>
            </a:r>
            <a:endParaRPr lang="es-EC" sz="2500" b="1" dirty="0">
              <a:effectLst/>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25579" t="23566" r="28150" b="36708"/>
          <a:stretch/>
        </p:blipFill>
        <p:spPr bwMode="auto">
          <a:xfrm>
            <a:off x="1259632" y="1369306"/>
            <a:ext cx="7272808" cy="3456384"/>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1473277" y="5013176"/>
            <a:ext cx="5691011" cy="400110"/>
          </a:xfrm>
          <a:prstGeom prst="rect">
            <a:avLst/>
          </a:prstGeom>
        </p:spPr>
        <p:txBody>
          <a:bodyPr wrap="square">
            <a:spAutoFit/>
          </a:bodyPr>
          <a:lstStyle/>
          <a:p>
            <a:r>
              <a:rPr lang="es-ES" sz="1000" b="1" dirty="0"/>
              <a:t>Fuente:</a:t>
            </a:r>
            <a:r>
              <a:rPr lang="es-ES" sz="1000" dirty="0"/>
              <a:t> Guía CAF 2013</a:t>
            </a:r>
            <a:endParaRPr lang="es-EC" sz="1000" dirty="0"/>
          </a:p>
          <a:p>
            <a:r>
              <a:rPr lang="es-EC" sz="1000" b="1" dirty="0"/>
              <a:t>Elaborado por:</a:t>
            </a:r>
            <a:r>
              <a:rPr lang="es-EC" sz="1000" dirty="0"/>
              <a:t> EIPA Instituto Europeo de Administración Pública</a:t>
            </a:r>
          </a:p>
        </p:txBody>
      </p:sp>
      <p:sp>
        <p:nvSpPr>
          <p:cNvPr id="2" name="AutoShape 2" descr="Resultado de imagen para caf modelo de excel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 name="AutoShape 4" descr="Resultado de imagen para caf modelo de excelen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4" name="Picture 6" descr="http://servicios.educarm.es/templates/portal/ficheros/websDinamicas/51/caf20132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956" t="12418" r="11985" b="27595"/>
          <a:stretch/>
        </p:blipFill>
        <p:spPr bwMode="auto">
          <a:xfrm>
            <a:off x="7052613" y="4825690"/>
            <a:ext cx="1525132" cy="158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03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EC" sz="2500" b="1" kern="1200" cap="all" dirty="0" smtClean="0">
                <a:solidFill>
                  <a:schemeClr val="tx2"/>
                </a:solidFill>
                <a:latin typeface="+mj-lt"/>
                <a:ea typeface="+mj-ea"/>
                <a:cs typeface="+mj-cs"/>
              </a:rPr>
              <a:t>Modelo </a:t>
            </a:r>
            <a:r>
              <a:rPr lang="es-EC" sz="2500" b="1" kern="1200" cap="all" dirty="0">
                <a:solidFill>
                  <a:schemeClr val="tx2"/>
                </a:solidFill>
                <a:latin typeface="+mj-lt"/>
                <a:ea typeface="+mj-ea"/>
                <a:cs typeface="+mj-cs"/>
              </a:rPr>
              <a:t>de ejecución del plan de </a:t>
            </a:r>
            <a:r>
              <a:rPr lang="es-EC" sz="2500" b="1" kern="1200" cap="all" dirty="0" smtClean="0">
                <a:solidFill>
                  <a:schemeClr val="tx2"/>
                </a:solidFill>
                <a:latin typeface="+mj-lt"/>
                <a:ea typeface="+mj-ea"/>
                <a:cs typeface="+mj-cs"/>
              </a:rPr>
              <a:t>mejora-ruta de la calidad</a:t>
            </a:r>
            <a:r>
              <a:rPr lang="es-EC" sz="2500" b="1" kern="1200" cap="all" dirty="0">
                <a:solidFill>
                  <a:schemeClr val="tx2"/>
                </a:solidFill>
                <a:latin typeface="+mj-lt"/>
                <a:ea typeface="+mj-ea"/>
                <a:cs typeface="+mj-cs"/>
              </a:rPr>
              <a:t/>
            </a:r>
            <a:br>
              <a:rPr lang="es-EC" sz="2500" b="1" kern="1200" cap="all" dirty="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graphicFrame>
        <p:nvGraphicFramePr>
          <p:cNvPr id="4" name="3 Tabla"/>
          <p:cNvGraphicFramePr>
            <a:graphicFrameLocks noGrp="1"/>
          </p:cNvGraphicFramePr>
          <p:nvPr>
            <p:extLst>
              <p:ext uri="{D42A27DB-BD31-4B8C-83A1-F6EECF244321}">
                <p14:modId xmlns:p14="http://schemas.microsoft.com/office/powerpoint/2010/main" val="1847410241"/>
              </p:ext>
            </p:extLst>
          </p:nvPr>
        </p:nvGraphicFramePr>
        <p:xfrm>
          <a:off x="1187624" y="1700809"/>
          <a:ext cx="6912768" cy="5039343"/>
        </p:xfrm>
        <a:graphic>
          <a:graphicData uri="http://schemas.openxmlformats.org/drawingml/2006/table">
            <a:tbl>
              <a:tblPr firstRow="1" firstCol="1" bandRow="1">
                <a:tableStyleId>{5C22544A-7EE6-4342-B048-85BDC9FD1C3A}</a:tableStyleId>
              </a:tblPr>
              <a:tblGrid>
                <a:gridCol w="2217204"/>
                <a:gridCol w="4695564"/>
              </a:tblGrid>
              <a:tr h="444387">
                <a:tc>
                  <a:txBody>
                    <a:bodyPr/>
                    <a:lstStyle/>
                    <a:p>
                      <a:pPr algn="ctr">
                        <a:lnSpc>
                          <a:spcPct val="200000"/>
                        </a:lnSpc>
                        <a:spcAft>
                          <a:spcPts val="0"/>
                        </a:spcAft>
                      </a:pPr>
                      <a:r>
                        <a:rPr lang="es-EC" sz="1600" dirty="0">
                          <a:effectLst/>
                        </a:rPr>
                        <a:t>DIMENSIONES </a:t>
                      </a:r>
                      <a:endParaRPr lang="es-EC" sz="1600" dirty="0">
                        <a:effectLst/>
                        <a:latin typeface="Calibri"/>
                        <a:ea typeface="Times New Roman"/>
                        <a:cs typeface="Times New Roman"/>
                      </a:endParaRPr>
                    </a:p>
                  </a:txBody>
                  <a:tcPr marL="44450" marR="44450" marT="0" marB="0" anchor="b"/>
                </a:tc>
                <a:tc>
                  <a:txBody>
                    <a:bodyPr/>
                    <a:lstStyle/>
                    <a:p>
                      <a:pPr algn="ctr">
                        <a:lnSpc>
                          <a:spcPct val="200000"/>
                        </a:lnSpc>
                        <a:spcAft>
                          <a:spcPts val="0"/>
                        </a:spcAft>
                      </a:pPr>
                      <a:r>
                        <a:rPr lang="es-EC" sz="1600" dirty="0">
                          <a:effectLst/>
                        </a:rPr>
                        <a:t>FACTORES</a:t>
                      </a:r>
                      <a:endParaRPr lang="es-EC" sz="1600" dirty="0">
                        <a:effectLst/>
                        <a:latin typeface="Calibri"/>
                        <a:ea typeface="Times New Roman"/>
                        <a:cs typeface="Times New Roman"/>
                      </a:endParaRPr>
                    </a:p>
                  </a:txBody>
                  <a:tcPr marL="44450" marR="44450" marT="0" marB="0" anchor="b"/>
                </a:tc>
              </a:tr>
              <a:tr h="499936">
                <a:tc>
                  <a:txBody>
                    <a:bodyPr/>
                    <a:lstStyle/>
                    <a:p>
                      <a:pPr algn="ctr">
                        <a:lnSpc>
                          <a:spcPct val="200000"/>
                        </a:lnSpc>
                        <a:spcAft>
                          <a:spcPts val="0"/>
                        </a:spcAft>
                      </a:pPr>
                      <a:r>
                        <a:rPr lang="es-EC" sz="1800" dirty="0">
                          <a:effectLst/>
                        </a:rPr>
                        <a:t>Elemento Tangible</a:t>
                      </a:r>
                      <a:endParaRPr lang="es-EC" sz="18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Baños Limpios y en buen estado 37 %</a:t>
                      </a:r>
                      <a:endParaRPr lang="es-EC" sz="1800" dirty="0">
                        <a:effectLst/>
                        <a:latin typeface="Calibri"/>
                        <a:ea typeface="Times New Roman"/>
                        <a:cs typeface="Times New Roman"/>
                      </a:endParaRPr>
                    </a:p>
                  </a:txBody>
                  <a:tcPr marL="44450" marR="44450" marT="0" marB="0" anchor="b"/>
                </a:tc>
              </a:tr>
              <a:tr h="565044">
                <a:tc>
                  <a:txBody>
                    <a:bodyPr/>
                    <a:lstStyle/>
                    <a:p>
                      <a:pPr algn="ctr">
                        <a:lnSpc>
                          <a:spcPct val="200000"/>
                        </a:lnSpc>
                        <a:spcAft>
                          <a:spcPts val="0"/>
                        </a:spcAft>
                      </a:pPr>
                      <a:r>
                        <a:rPr lang="es-EC" sz="1800" dirty="0">
                          <a:effectLst/>
                        </a:rPr>
                        <a:t>Confiabilidad</a:t>
                      </a:r>
                      <a:endParaRPr lang="es-EC" sz="18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Horario de Citas 36 %</a:t>
                      </a:r>
                      <a:endParaRPr lang="es-EC" sz="1800" dirty="0">
                        <a:effectLst/>
                        <a:latin typeface="Calibri"/>
                        <a:ea typeface="Times New Roman"/>
                        <a:cs typeface="Times New Roman"/>
                      </a:endParaRPr>
                    </a:p>
                  </a:txBody>
                  <a:tcPr marL="44450" marR="44450" marT="0" marB="0" anchor="b"/>
                </a:tc>
              </a:tr>
              <a:tr h="999871">
                <a:tc>
                  <a:txBody>
                    <a:bodyPr/>
                    <a:lstStyle/>
                    <a:p>
                      <a:pPr algn="ctr">
                        <a:lnSpc>
                          <a:spcPct val="200000"/>
                        </a:lnSpc>
                        <a:spcAft>
                          <a:spcPts val="0"/>
                        </a:spcAft>
                      </a:pPr>
                      <a:r>
                        <a:rPr lang="es-EC" sz="1800" dirty="0">
                          <a:effectLst/>
                        </a:rPr>
                        <a:t>Capacidad de Respuesta</a:t>
                      </a:r>
                      <a:endParaRPr lang="es-EC" sz="18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Tiempo de Espera 36 %</a:t>
                      </a:r>
                      <a:endParaRPr lang="es-EC" sz="1800" dirty="0">
                        <a:effectLst/>
                        <a:latin typeface="Calibri"/>
                        <a:ea typeface="Times New Roman"/>
                        <a:cs typeface="Times New Roman"/>
                      </a:endParaRPr>
                    </a:p>
                  </a:txBody>
                  <a:tcPr marL="44450" marR="44450" marT="0" marB="0" anchor="b"/>
                </a:tc>
              </a:tr>
              <a:tr h="674328">
                <a:tc>
                  <a:txBody>
                    <a:bodyPr/>
                    <a:lstStyle/>
                    <a:p>
                      <a:pPr algn="ctr">
                        <a:lnSpc>
                          <a:spcPct val="200000"/>
                        </a:lnSpc>
                        <a:spcAft>
                          <a:spcPts val="0"/>
                        </a:spcAft>
                      </a:pPr>
                      <a:r>
                        <a:rPr lang="es-EC" sz="1800">
                          <a:effectLst/>
                        </a:rPr>
                        <a:t>Aseguramiento</a:t>
                      </a:r>
                      <a:endParaRPr lang="es-EC" sz="180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Personal Médico Confiable y Profesional 23 %</a:t>
                      </a:r>
                      <a:endParaRPr lang="es-EC" sz="1800" dirty="0">
                        <a:effectLst/>
                        <a:latin typeface="Calibri"/>
                        <a:ea typeface="Times New Roman"/>
                        <a:cs typeface="Times New Roman"/>
                      </a:endParaRPr>
                    </a:p>
                  </a:txBody>
                  <a:tcPr marL="44450" marR="44450" marT="0" marB="0" anchor="b"/>
                </a:tc>
              </a:tr>
              <a:tr h="569091">
                <a:tc>
                  <a:txBody>
                    <a:bodyPr/>
                    <a:lstStyle/>
                    <a:p>
                      <a:pPr algn="ctr">
                        <a:lnSpc>
                          <a:spcPct val="200000"/>
                        </a:lnSpc>
                        <a:spcAft>
                          <a:spcPts val="0"/>
                        </a:spcAft>
                      </a:pPr>
                      <a:r>
                        <a:rPr lang="es-EC" sz="1800">
                          <a:effectLst/>
                        </a:rPr>
                        <a:t>Empatía</a:t>
                      </a:r>
                      <a:endParaRPr lang="es-EC" sz="180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Cordialidad del Personal Administrativo 31 %</a:t>
                      </a:r>
                      <a:endParaRPr lang="es-EC" sz="1800" dirty="0">
                        <a:effectLst/>
                        <a:latin typeface="Calibri"/>
                        <a:ea typeface="Times New Roman"/>
                        <a:cs typeface="Times New Roman"/>
                      </a:endParaRPr>
                    </a:p>
                  </a:txBody>
                  <a:tcPr marL="44450" marR="44450" marT="0" marB="0" anchor="b"/>
                </a:tc>
              </a:tr>
              <a:tr h="999871">
                <a:tc>
                  <a:txBody>
                    <a:bodyPr/>
                    <a:lstStyle/>
                    <a:p>
                      <a:pPr algn="ctr">
                        <a:lnSpc>
                          <a:spcPct val="200000"/>
                        </a:lnSpc>
                        <a:spcAft>
                          <a:spcPts val="0"/>
                        </a:spcAft>
                      </a:pPr>
                      <a:r>
                        <a:rPr lang="es-EC" sz="1800" dirty="0">
                          <a:effectLst/>
                        </a:rPr>
                        <a:t>Insumos</a:t>
                      </a:r>
                      <a:endParaRPr lang="es-EC" sz="1800" dirty="0">
                        <a:effectLst/>
                        <a:latin typeface="Calibri"/>
                        <a:ea typeface="Times New Roman"/>
                        <a:cs typeface="Times New Roman"/>
                      </a:endParaRPr>
                    </a:p>
                  </a:txBody>
                  <a:tcPr marL="44450" marR="44450" marT="0" marB="0" anchor="ctr"/>
                </a:tc>
                <a:tc>
                  <a:txBody>
                    <a:bodyPr/>
                    <a:lstStyle/>
                    <a:p>
                      <a:pPr algn="ctr">
                        <a:lnSpc>
                          <a:spcPct val="200000"/>
                        </a:lnSpc>
                        <a:spcAft>
                          <a:spcPts val="0"/>
                        </a:spcAft>
                      </a:pPr>
                      <a:r>
                        <a:rPr lang="es-EC" sz="1800" dirty="0">
                          <a:effectLst/>
                        </a:rPr>
                        <a:t>La no entrega o entrega parcial de medicamentos  el 27 %</a:t>
                      </a:r>
                      <a:endParaRPr lang="es-EC" sz="1800" dirty="0">
                        <a:effectLst/>
                        <a:latin typeface="Calibri"/>
                        <a:ea typeface="Times New Roman"/>
                        <a:cs typeface="Times New Roman"/>
                      </a:endParaRPr>
                    </a:p>
                  </a:txBody>
                  <a:tcPr marL="44450" marR="44450" marT="0" marB="0" anchor="b"/>
                </a:tc>
              </a:tr>
            </a:tbl>
          </a:graphicData>
        </a:graphic>
      </p:graphicFrame>
      <p:sp>
        <p:nvSpPr>
          <p:cNvPr id="6" name="5 CuadroTexto"/>
          <p:cNvSpPr txBox="1"/>
          <p:nvPr/>
        </p:nvSpPr>
        <p:spPr>
          <a:xfrm>
            <a:off x="1115616" y="1239143"/>
            <a:ext cx="4349143" cy="369332"/>
          </a:xfrm>
          <a:prstGeom prst="rect">
            <a:avLst/>
          </a:prstGeom>
          <a:noFill/>
        </p:spPr>
        <p:txBody>
          <a:bodyPr wrap="square" rtlCol="0">
            <a:spAutoFit/>
          </a:bodyPr>
          <a:lstStyle/>
          <a:p>
            <a:r>
              <a:rPr lang="es-EC" b="1" dirty="0" smtClean="0"/>
              <a:t>1. Identificar Problema – Línea Base </a:t>
            </a:r>
            <a:endParaRPr lang="es-EC" b="1" dirty="0"/>
          </a:p>
        </p:txBody>
      </p:sp>
      <p:pic>
        <p:nvPicPr>
          <p:cNvPr id="3074" name="Picture 2" descr="http://angarmegia.com/carpeta2/estadistic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717619"/>
            <a:ext cx="1672399" cy="141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9521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836712"/>
            <a:ext cx="7560840" cy="369332"/>
          </a:xfrm>
          <a:prstGeom prst="rect">
            <a:avLst/>
          </a:prstGeom>
          <a:noFill/>
        </p:spPr>
        <p:txBody>
          <a:bodyPr wrap="square" rtlCol="0">
            <a:spAutoFit/>
          </a:bodyPr>
          <a:lstStyle/>
          <a:p>
            <a:pPr lvl="1" fontAlgn="base"/>
            <a:r>
              <a:rPr lang="es-EC" b="1" dirty="0"/>
              <a:t>2</a:t>
            </a:r>
            <a:r>
              <a:rPr lang="es-EC" b="1" dirty="0" smtClean="0"/>
              <a:t>. y 3  </a:t>
            </a:r>
            <a:r>
              <a:rPr lang="es-EC" b="1" dirty="0">
                <a:effectLst>
                  <a:outerShdw sx="0" sy="0">
                    <a:srgbClr val="000000"/>
                  </a:outerShdw>
                </a:effectLst>
              </a:rPr>
              <a:t>Describir la Situación Actual y Búsqueda de Principales Causas</a:t>
            </a:r>
          </a:p>
        </p:txBody>
      </p:sp>
      <p:sp>
        <p:nvSpPr>
          <p:cNvPr id="6" name="1 Título"/>
          <p:cNvSpPr>
            <a:spLocks noGrp="1"/>
          </p:cNvSpPr>
          <p:nvPr>
            <p:ph type="title"/>
          </p:nvPr>
        </p:nvSpPr>
        <p:spPr>
          <a:xfrm>
            <a:off x="304800" y="260648"/>
            <a:ext cx="8686800" cy="838200"/>
          </a:xfrm>
        </p:spPr>
        <p:txBody>
          <a:bodyPr>
            <a:noAutofit/>
          </a:bodyPr>
          <a:lstStyle/>
          <a:p>
            <a:pPr lvl="1" algn="ctr" rtl="0">
              <a:spcBef>
                <a:spcPct val="0"/>
              </a:spcBef>
            </a:pPr>
            <a:r>
              <a:rPr lang="es-EC" sz="2500" b="1" kern="1200" cap="all" dirty="0" smtClean="0">
                <a:solidFill>
                  <a:schemeClr val="tx2"/>
                </a:solidFill>
                <a:latin typeface="+mj-lt"/>
                <a:ea typeface="+mj-ea"/>
                <a:cs typeface="+mj-cs"/>
              </a:rPr>
              <a:t>Modelo </a:t>
            </a:r>
            <a:r>
              <a:rPr lang="es-EC" sz="2500" b="1" kern="1200" cap="all" dirty="0">
                <a:solidFill>
                  <a:schemeClr val="tx2"/>
                </a:solidFill>
                <a:latin typeface="+mj-lt"/>
                <a:ea typeface="+mj-ea"/>
                <a:cs typeface="+mj-cs"/>
              </a:rPr>
              <a:t>de ejecución del plan de </a:t>
            </a:r>
            <a:r>
              <a:rPr lang="es-EC" sz="2500" b="1" kern="1200" cap="all" dirty="0" smtClean="0">
                <a:solidFill>
                  <a:schemeClr val="tx2"/>
                </a:solidFill>
                <a:latin typeface="+mj-lt"/>
                <a:ea typeface="+mj-ea"/>
                <a:cs typeface="+mj-cs"/>
              </a:rPr>
              <a:t>mejora-ruta de la calidad</a:t>
            </a:r>
            <a:r>
              <a:rPr lang="es-EC" sz="2500" b="1" kern="1200" cap="all" dirty="0">
                <a:solidFill>
                  <a:schemeClr val="tx2"/>
                </a:solidFill>
                <a:latin typeface="+mj-lt"/>
                <a:ea typeface="+mj-ea"/>
                <a:cs typeface="+mj-cs"/>
              </a:rPr>
              <a:t/>
            </a:r>
            <a:br>
              <a:rPr lang="es-EC" sz="2500" b="1" kern="1200" cap="all" dirty="0">
                <a:solidFill>
                  <a:schemeClr val="tx2"/>
                </a:solidFill>
                <a:latin typeface="+mj-lt"/>
                <a:ea typeface="+mj-ea"/>
                <a:cs typeface="+mj-cs"/>
              </a:rPr>
            </a:br>
            <a:endParaRPr lang="es-EC" sz="2500" b="1" kern="1200" cap="all" dirty="0">
              <a:solidFill>
                <a:schemeClr val="tx2"/>
              </a:solidFill>
              <a:latin typeface="+mj-lt"/>
              <a:ea typeface="+mj-ea"/>
              <a:cs typeface="+mj-cs"/>
            </a:endParaRPr>
          </a:p>
        </p:txBody>
      </p:sp>
      <p:sp>
        <p:nvSpPr>
          <p:cNvPr id="7" name="6 Rectángulo"/>
          <p:cNvSpPr/>
          <p:nvPr/>
        </p:nvSpPr>
        <p:spPr>
          <a:xfrm>
            <a:off x="755576" y="1196752"/>
            <a:ext cx="2256002" cy="323165"/>
          </a:xfrm>
          <a:prstGeom prst="rect">
            <a:avLst/>
          </a:prstGeom>
        </p:spPr>
        <p:txBody>
          <a:bodyPr wrap="none">
            <a:spAutoFit/>
          </a:bodyPr>
          <a:lstStyle/>
          <a:p>
            <a:r>
              <a:rPr lang="es-EC" sz="1500" b="1" dirty="0"/>
              <a:t>Aseguramiento y Empatía</a:t>
            </a:r>
            <a:endParaRPr lang="es-EC" sz="1500" dirty="0"/>
          </a:p>
        </p:txBody>
      </p:sp>
      <p:pic>
        <p:nvPicPr>
          <p:cNvPr id="8" name="7 Imagen"/>
          <p:cNvPicPr/>
          <p:nvPr/>
        </p:nvPicPr>
        <p:blipFill>
          <a:blip r:embed="rId2" cstate="print"/>
          <a:srcRect/>
          <a:stretch>
            <a:fillRect/>
          </a:stretch>
        </p:blipFill>
        <p:spPr bwMode="auto">
          <a:xfrm>
            <a:off x="0" y="1519917"/>
            <a:ext cx="9144000" cy="5338083"/>
          </a:xfrm>
          <a:prstGeom prst="rect">
            <a:avLst/>
          </a:prstGeom>
          <a:noFill/>
          <a:ln w="9525">
            <a:noFill/>
            <a:miter lim="800000"/>
            <a:headEnd/>
            <a:tailEnd/>
          </a:ln>
        </p:spPr>
      </p:pic>
    </p:spTree>
    <p:extLst>
      <p:ext uri="{BB962C8B-B14F-4D97-AF65-F5344CB8AC3E}">
        <p14:creationId xmlns:p14="http://schemas.microsoft.com/office/powerpoint/2010/main" val="4275050047"/>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1517</TotalTime>
  <Words>2265</Words>
  <Application>Microsoft Office PowerPoint</Application>
  <PresentationFormat>Presentación en pantalla (4:3)</PresentationFormat>
  <Paragraphs>198</Paragraphs>
  <Slides>26</Slides>
  <Notes>2</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Viajes</vt:lpstr>
      <vt:lpstr> UNIVERSIDAD DE LAS FUERZAS ARMADAS  MAESTRIA EN GESTIÓN DE LA CALIDAD Y PRODUCTIVIDAD PROMOCIÓN XIV   PROYECTO 2 : “Propuesta de Mejora de la Calidad de las Prestaciones y los Servicios para el Centro de Atención Ambulatorio Central del IESS.”   Autor:   Andrea Carvajal vera   director:  Ing. Santiago Quevedo   OPONENTE: Eco. Rosa López   Quito, 10  de Marzo del 2015</vt:lpstr>
      <vt:lpstr>antecedentes</vt:lpstr>
      <vt:lpstr>antecedentes</vt:lpstr>
      <vt:lpstr>Principales problemas identificados:</vt:lpstr>
      <vt:lpstr>OBJETIVO GENERAL Y ESPECIFICOS</vt:lpstr>
      <vt:lpstr>metodología</vt:lpstr>
      <vt:lpstr>Presentación de PowerPoint</vt:lpstr>
      <vt:lpstr>Modelo de ejecución del plan de mejora-ruta de la calidad </vt:lpstr>
      <vt:lpstr>Modelo de ejecución del plan de mejora-ruta de la calidad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Mecanismos de Control Continuo </vt:lpstr>
      <vt:lpstr>Mecanismos de Control Continuo </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Personal</dc:creator>
  <cp:lastModifiedBy>Daniel</cp:lastModifiedBy>
  <cp:revision>122</cp:revision>
  <dcterms:created xsi:type="dcterms:W3CDTF">2013-05-15T02:32:13Z</dcterms:created>
  <dcterms:modified xsi:type="dcterms:W3CDTF">2015-05-02T21:56:56Z</dcterms:modified>
</cp:coreProperties>
</file>