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8" r:id="rId2"/>
    <p:sldId id="259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336600"/>
    <a:srgbClr val="AAC6B5"/>
    <a:srgbClr val="9EB78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4434" autoAdjust="0"/>
  </p:normalViewPr>
  <p:slideViewPr>
    <p:cSldViewPr>
      <p:cViewPr varScale="1">
        <p:scale>
          <a:sx n="70" d="100"/>
          <a:sy n="70" d="100"/>
        </p:scale>
        <p:origin x="-15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DF7C4-0630-4A44-83F1-CC0755B56D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3BF44E4-F7FE-406B-9C56-D3A8CC25A3C5}">
      <dgm:prSet phldrT="[Texto]" custT="1"/>
      <dgm:spPr>
        <a:noFill/>
        <a:ln w="38100">
          <a:solidFill>
            <a:srgbClr val="CC0000"/>
          </a:solidFill>
          <a:prstDash val="sysDash"/>
        </a:ln>
      </dgm:spPr>
      <dgm:t>
        <a:bodyPr/>
        <a:lstStyle/>
        <a:p>
          <a:pPr algn="l"/>
          <a:r>
            <a:rPr lang="es-EC" sz="3600" b="1" i="0" dirty="0" smtClean="0">
              <a:solidFill>
                <a:srgbClr val="336600"/>
              </a:solidFill>
            </a:rPr>
            <a:t>OBJETIVO GENERAL</a:t>
          </a:r>
          <a:endParaRPr lang="es-EC" sz="3600" b="1" i="0" dirty="0">
            <a:solidFill>
              <a:srgbClr val="336600"/>
            </a:solidFill>
          </a:endParaRPr>
        </a:p>
      </dgm:t>
    </dgm:pt>
    <dgm:pt modelId="{030CE0B8-A1DF-4127-A28A-707B8A710BC9}" type="parTrans" cxnId="{C75B45BD-15EC-458C-BE90-52E466DB7457}">
      <dgm:prSet/>
      <dgm:spPr/>
      <dgm:t>
        <a:bodyPr/>
        <a:lstStyle/>
        <a:p>
          <a:endParaRPr lang="es-EC"/>
        </a:p>
      </dgm:t>
    </dgm:pt>
    <dgm:pt modelId="{45C4F3E8-15D7-467D-B7F9-3D14F4939532}" type="sibTrans" cxnId="{C75B45BD-15EC-458C-BE90-52E466DB7457}">
      <dgm:prSet/>
      <dgm:spPr/>
      <dgm:t>
        <a:bodyPr/>
        <a:lstStyle/>
        <a:p>
          <a:endParaRPr lang="es-EC"/>
        </a:p>
      </dgm:t>
    </dgm:pt>
    <dgm:pt modelId="{F792D9DD-EC93-4579-85BB-D852F043FAF0}">
      <dgm:prSet phldrT="[Texto]" custT="1"/>
      <dgm:spPr/>
      <dgm:t>
        <a:bodyPr/>
        <a:lstStyle/>
        <a:p>
          <a:r>
            <a:rPr lang="es-EC" sz="2800" dirty="0" smtClean="0"/>
            <a:t>Realizar un Plan Financiero para la creación de una Caja de Ahorro y Crédito en la comunidad de Valdivia de la parroquia Manglaralto de la provincia de Santa Elena, orientado a mejorar los niveles económicos y condiciones de vida de las familias participantes.</a:t>
          </a:r>
          <a:endParaRPr lang="es-EC" sz="2800" dirty="0"/>
        </a:p>
      </dgm:t>
    </dgm:pt>
    <dgm:pt modelId="{926017F8-4843-4943-ACEC-D76E0A4E2D26}" type="parTrans" cxnId="{3D62EC56-0F3F-4DBD-9DFE-118B15864E80}">
      <dgm:prSet/>
      <dgm:spPr/>
      <dgm:t>
        <a:bodyPr/>
        <a:lstStyle/>
        <a:p>
          <a:endParaRPr lang="es-EC"/>
        </a:p>
      </dgm:t>
    </dgm:pt>
    <dgm:pt modelId="{18F79ABB-8625-4758-AAF6-3BDDA9E3EDBB}" type="sibTrans" cxnId="{3D62EC56-0F3F-4DBD-9DFE-118B15864E80}">
      <dgm:prSet/>
      <dgm:spPr/>
      <dgm:t>
        <a:bodyPr/>
        <a:lstStyle/>
        <a:p>
          <a:endParaRPr lang="es-EC"/>
        </a:p>
      </dgm:t>
    </dgm:pt>
    <dgm:pt modelId="{50389A74-025F-4A17-9714-BF88D630EADB}">
      <dgm:prSet phldrT="[Texto]"/>
      <dgm:spPr/>
      <dgm:t>
        <a:bodyPr/>
        <a:lstStyle/>
        <a:p>
          <a:endParaRPr lang="es-EC" sz="3200" dirty="0"/>
        </a:p>
      </dgm:t>
    </dgm:pt>
    <dgm:pt modelId="{B1D64ED1-5956-41B7-A443-27C3998FE0A2}" type="parTrans" cxnId="{521ACDFD-29BC-495C-B327-737F5B78A0BE}">
      <dgm:prSet/>
      <dgm:spPr/>
      <dgm:t>
        <a:bodyPr/>
        <a:lstStyle/>
        <a:p>
          <a:endParaRPr lang="es-EC"/>
        </a:p>
      </dgm:t>
    </dgm:pt>
    <dgm:pt modelId="{F7596859-224A-425F-889B-B2DBC6340082}" type="sibTrans" cxnId="{521ACDFD-29BC-495C-B327-737F5B78A0BE}">
      <dgm:prSet/>
      <dgm:spPr/>
      <dgm:t>
        <a:bodyPr/>
        <a:lstStyle/>
        <a:p>
          <a:endParaRPr lang="es-EC"/>
        </a:p>
      </dgm:t>
    </dgm:pt>
    <dgm:pt modelId="{E84612A6-EEE5-46FB-A677-3959ED88E30E}" type="pres">
      <dgm:prSet presAssocID="{934DF7C4-0630-4A44-83F1-CC0755B56D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C7A2FAA-4D3E-4B9F-A98A-886F08264FFD}" type="pres">
      <dgm:prSet presAssocID="{C3BF44E4-F7FE-406B-9C56-D3A8CC25A3C5}" presName="parentText" presStyleLbl="node1" presStyleIdx="0" presStyleCnt="1" custScaleX="85749" custScaleY="8321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D6F3C4-B3F5-4D61-A687-84802D77CAA8}" type="pres">
      <dgm:prSet presAssocID="{C3BF44E4-F7FE-406B-9C56-D3A8CC25A3C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AA27FCB-7676-49B3-8142-3D509BCA36F4}" type="presOf" srcId="{934DF7C4-0630-4A44-83F1-CC0755B56DB0}" destId="{E84612A6-EEE5-46FB-A677-3959ED88E30E}" srcOrd="0" destOrd="0" presId="urn:microsoft.com/office/officeart/2005/8/layout/vList2"/>
    <dgm:cxn modelId="{521ACDFD-29BC-495C-B327-737F5B78A0BE}" srcId="{C3BF44E4-F7FE-406B-9C56-D3A8CC25A3C5}" destId="{50389A74-025F-4A17-9714-BF88D630EADB}" srcOrd="0" destOrd="0" parTransId="{B1D64ED1-5956-41B7-A443-27C3998FE0A2}" sibTransId="{F7596859-224A-425F-889B-B2DBC6340082}"/>
    <dgm:cxn modelId="{295DC446-6F2D-44CA-91B9-785E16D3A7E2}" type="presOf" srcId="{F792D9DD-EC93-4579-85BB-D852F043FAF0}" destId="{6DD6F3C4-B3F5-4D61-A687-84802D77CAA8}" srcOrd="0" destOrd="1" presId="urn:microsoft.com/office/officeart/2005/8/layout/vList2"/>
    <dgm:cxn modelId="{02979A24-4586-4BC1-AACC-730E4F051039}" type="presOf" srcId="{50389A74-025F-4A17-9714-BF88D630EADB}" destId="{6DD6F3C4-B3F5-4D61-A687-84802D77CAA8}" srcOrd="0" destOrd="0" presId="urn:microsoft.com/office/officeart/2005/8/layout/vList2"/>
    <dgm:cxn modelId="{3D62EC56-0F3F-4DBD-9DFE-118B15864E80}" srcId="{C3BF44E4-F7FE-406B-9C56-D3A8CC25A3C5}" destId="{F792D9DD-EC93-4579-85BB-D852F043FAF0}" srcOrd="1" destOrd="0" parTransId="{926017F8-4843-4943-ACEC-D76E0A4E2D26}" sibTransId="{18F79ABB-8625-4758-AAF6-3BDDA9E3EDBB}"/>
    <dgm:cxn modelId="{B4A1212C-CE79-4528-9629-58CFD61461E8}" type="presOf" srcId="{C3BF44E4-F7FE-406B-9C56-D3A8CC25A3C5}" destId="{DC7A2FAA-4D3E-4B9F-A98A-886F08264FFD}" srcOrd="0" destOrd="0" presId="urn:microsoft.com/office/officeart/2005/8/layout/vList2"/>
    <dgm:cxn modelId="{C75B45BD-15EC-458C-BE90-52E466DB7457}" srcId="{934DF7C4-0630-4A44-83F1-CC0755B56DB0}" destId="{C3BF44E4-F7FE-406B-9C56-D3A8CC25A3C5}" srcOrd="0" destOrd="0" parTransId="{030CE0B8-A1DF-4127-A28A-707B8A710BC9}" sibTransId="{45C4F3E8-15D7-467D-B7F9-3D14F4939532}"/>
    <dgm:cxn modelId="{44B8714A-F357-4D81-97D3-69224B823B29}" type="presParOf" srcId="{E84612A6-EEE5-46FB-A677-3959ED88E30E}" destId="{DC7A2FAA-4D3E-4B9F-A98A-886F08264FFD}" srcOrd="0" destOrd="0" presId="urn:microsoft.com/office/officeart/2005/8/layout/vList2"/>
    <dgm:cxn modelId="{1BB5C306-A151-4A4E-92E0-38D7CE5624D4}" type="presParOf" srcId="{E84612A6-EEE5-46FB-A677-3959ED88E30E}" destId="{6DD6F3C4-B3F5-4D61-A687-84802D77CAA8}" srcOrd="1" destOrd="0" presId="urn:microsoft.com/office/officeart/2005/8/layout/vList2"/>
  </dgm:cxnLst>
  <dgm:bg/>
  <dgm:whole>
    <a:ln>
      <a:prstDash val="dash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611D4-2148-4DCE-B969-6B2D65377164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EE686ABA-9385-4338-9A7A-74C2C3E5A32F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dirty="0" smtClean="0"/>
            <a:t>Realizar un diagnóstico de la comunidad Valdivia sobre la situación económica y social.</a:t>
          </a:r>
          <a:endParaRPr lang="es-EC" sz="2000" dirty="0"/>
        </a:p>
      </dgm:t>
    </dgm:pt>
    <dgm:pt modelId="{EF1CF4C9-9FAA-4FF8-B033-BD2F9A7EE48E}" type="parTrans" cxnId="{7BBBA0E7-098B-44DB-9275-77281ADC040F}">
      <dgm:prSet/>
      <dgm:spPr/>
      <dgm:t>
        <a:bodyPr/>
        <a:lstStyle/>
        <a:p>
          <a:endParaRPr lang="es-EC"/>
        </a:p>
      </dgm:t>
    </dgm:pt>
    <dgm:pt modelId="{D88192A4-A2F9-4ED9-9B90-82E777AB770D}" type="sibTrans" cxnId="{7BBBA0E7-098B-44DB-9275-77281ADC040F}">
      <dgm:prSet/>
      <dgm:spPr/>
      <dgm:t>
        <a:bodyPr/>
        <a:lstStyle/>
        <a:p>
          <a:endParaRPr lang="es-EC"/>
        </a:p>
      </dgm:t>
    </dgm:pt>
    <dgm:pt modelId="{C485380E-C14E-4B7F-BB43-C227B260127D}">
      <dgm:prSet custT="1"/>
      <dgm:spPr/>
      <dgm:t>
        <a:bodyPr/>
        <a:lstStyle/>
        <a:p>
          <a:r>
            <a:rPr lang="es-ES" sz="2000" dirty="0" smtClean="0"/>
            <a:t>Elaborar estrategias que ayuden a la creación de un plan financiero y que permita realizar inversiones a corto y largo plazo.</a:t>
          </a:r>
          <a:endParaRPr lang="es-EC" sz="2000" dirty="0"/>
        </a:p>
      </dgm:t>
    </dgm:pt>
    <dgm:pt modelId="{FB4ACDAC-9A4B-4735-9606-113EC68867AC}" type="parTrans" cxnId="{57551469-F007-4ECB-9D1E-FA50A0C7003D}">
      <dgm:prSet/>
      <dgm:spPr/>
      <dgm:t>
        <a:bodyPr/>
        <a:lstStyle/>
        <a:p>
          <a:endParaRPr lang="es-EC"/>
        </a:p>
      </dgm:t>
    </dgm:pt>
    <dgm:pt modelId="{D002785B-3371-4A1D-9B44-88BA03F941F3}" type="sibTrans" cxnId="{57551469-F007-4ECB-9D1E-FA50A0C7003D}">
      <dgm:prSet/>
      <dgm:spPr/>
      <dgm:t>
        <a:bodyPr/>
        <a:lstStyle/>
        <a:p>
          <a:endParaRPr lang="es-EC"/>
        </a:p>
      </dgm:t>
    </dgm:pt>
    <dgm:pt modelId="{26718F9A-46D0-43C2-BA60-2D91A46524E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dirty="0" smtClean="0"/>
            <a:t>Determinar las técnicas que se deberá utilizar para que haya afluencia de socios y poder elaborar propuestas económicas.</a:t>
          </a:r>
          <a:endParaRPr lang="es-EC" sz="2000" dirty="0"/>
        </a:p>
      </dgm:t>
    </dgm:pt>
    <dgm:pt modelId="{0B01117F-656D-4D2A-9CAE-A4C923C32755}" type="parTrans" cxnId="{22539C1F-A6B0-4C41-86F2-3753C456F0E3}">
      <dgm:prSet/>
      <dgm:spPr/>
      <dgm:t>
        <a:bodyPr/>
        <a:lstStyle/>
        <a:p>
          <a:endParaRPr lang="es-EC"/>
        </a:p>
      </dgm:t>
    </dgm:pt>
    <dgm:pt modelId="{491E168E-5EA8-4F2C-A909-CB5CA3218644}" type="sibTrans" cxnId="{22539C1F-A6B0-4C41-86F2-3753C456F0E3}">
      <dgm:prSet/>
      <dgm:spPr/>
      <dgm:t>
        <a:bodyPr/>
        <a:lstStyle/>
        <a:p>
          <a:endParaRPr lang="es-EC"/>
        </a:p>
      </dgm:t>
    </dgm:pt>
    <dgm:pt modelId="{2F2A8AE9-ADBD-44F1-8DB2-F508FA43FCB8}">
      <dgm:prSet custT="1"/>
      <dgm:spPr/>
      <dgm:t>
        <a:bodyPr/>
        <a:lstStyle/>
        <a:p>
          <a:r>
            <a:rPr lang="es-ES" sz="2000" dirty="0" smtClean="0"/>
            <a:t>Seguimiento y evaluación permanente sobre el plan financiero, con el fin de verificar la eficacia de su aplicación y medir el impacto en la población beneficiada.</a:t>
          </a:r>
          <a:endParaRPr lang="es-EC" sz="2000" dirty="0"/>
        </a:p>
      </dgm:t>
    </dgm:pt>
    <dgm:pt modelId="{94998753-E8B5-44D2-A69C-535621E26259}" type="parTrans" cxnId="{67B339E9-1B0E-4BD0-9F3A-A1463CB5CB68}">
      <dgm:prSet/>
      <dgm:spPr/>
      <dgm:t>
        <a:bodyPr/>
        <a:lstStyle/>
        <a:p>
          <a:endParaRPr lang="es-EC"/>
        </a:p>
      </dgm:t>
    </dgm:pt>
    <dgm:pt modelId="{7F7A8A8E-7ADE-4CC4-B391-B65F9F231B24}" type="sibTrans" cxnId="{67B339E9-1B0E-4BD0-9F3A-A1463CB5CB68}">
      <dgm:prSet/>
      <dgm:spPr/>
      <dgm:t>
        <a:bodyPr/>
        <a:lstStyle/>
        <a:p>
          <a:endParaRPr lang="es-EC"/>
        </a:p>
      </dgm:t>
    </dgm:pt>
    <dgm:pt modelId="{F11FAF1C-43DA-49D3-93F4-8E56BB5294EE}" type="pres">
      <dgm:prSet presAssocID="{508611D4-2148-4DCE-B969-6B2D653771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BB9B2E1-C19A-4D86-BCB5-A8EB7BD62536}" type="pres">
      <dgm:prSet presAssocID="{508611D4-2148-4DCE-B969-6B2D65377164}" presName="Name1" presStyleCnt="0"/>
      <dgm:spPr/>
    </dgm:pt>
    <dgm:pt modelId="{E615AD41-A6F4-4DF6-B021-1391E375B76D}" type="pres">
      <dgm:prSet presAssocID="{508611D4-2148-4DCE-B969-6B2D65377164}" presName="cycle" presStyleCnt="0"/>
      <dgm:spPr/>
    </dgm:pt>
    <dgm:pt modelId="{E47BDE13-09F1-40B1-A32D-5B0A1B19BD95}" type="pres">
      <dgm:prSet presAssocID="{508611D4-2148-4DCE-B969-6B2D65377164}" presName="srcNode" presStyleLbl="node1" presStyleIdx="0" presStyleCnt="4"/>
      <dgm:spPr/>
    </dgm:pt>
    <dgm:pt modelId="{71DA6669-8036-4CDE-883F-B13308C6442E}" type="pres">
      <dgm:prSet presAssocID="{508611D4-2148-4DCE-B969-6B2D65377164}" presName="conn" presStyleLbl="parChTrans1D2" presStyleIdx="0" presStyleCnt="1"/>
      <dgm:spPr/>
      <dgm:t>
        <a:bodyPr/>
        <a:lstStyle/>
        <a:p>
          <a:endParaRPr lang="es-EC"/>
        </a:p>
      </dgm:t>
    </dgm:pt>
    <dgm:pt modelId="{0F4EE162-52FC-4FAD-B83B-E78888DEE2E4}" type="pres">
      <dgm:prSet presAssocID="{508611D4-2148-4DCE-B969-6B2D65377164}" presName="extraNode" presStyleLbl="node1" presStyleIdx="0" presStyleCnt="4"/>
      <dgm:spPr/>
    </dgm:pt>
    <dgm:pt modelId="{798BE324-7970-4C02-9BA8-2AD4C78AA7FD}" type="pres">
      <dgm:prSet presAssocID="{508611D4-2148-4DCE-B969-6B2D65377164}" presName="dstNode" presStyleLbl="node1" presStyleIdx="0" presStyleCnt="4"/>
      <dgm:spPr/>
    </dgm:pt>
    <dgm:pt modelId="{89208F92-D629-432C-A02D-A8009EE910D4}" type="pres">
      <dgm:prSet presAssocID="{EE686ABA-9385-4338-9A7A-74C2C3E5A32F}" presName="text_1" presStyleLbl="node1" presStyleIdx="0" presStyleCnt="4" custScaleY="1057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46A118CA-193C-46EB-B9A3-401EDA1C3FA5}" type="pres">
      <dgm:prSet presAssocID="{EE686ABA-9385-4338-9A7A-74C2C3E5A32F}" presName="accent_1" presStyleCnt="0"/>
      <dgm:spPr/>
    </dgm:pt>
    <dgm:pt modelId="{D8B8F301-CA93-4151-886C-EB81CB9BD982}" type="pres">
      <dgm:prSet presAssocID="{EE686ABA-9385-4338-9A7A-74C2C3E5A32F}" presName="accentRepeatNode" presStyleLbl="solidFgAcc1" presStyleIdx="0" presStyleCnt="4"/>
      <dgm:spPr>
        <a:solidFill>
          <a:srgbClr val="FFFF00"/>
        </a:solidFill>
      </dgm:spPr>
    </dgm:pt>
    <dgm:pt modelId="{22418BAD-D5FA-4B04-9E74-E7357CE1597C}" type="pres">
      <dgm:prSet presAssocID="{C485380E-C14E-4B7F-BB43-C227B260127D}" presName="text_2" presStyleLbl="node1" presStyleIdx="1" presStyleCnt="4" custScaleY="1057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7CBA77DF-F71A-42BB-817D-E4CBEA21118F}" type="pres">
      <dgm:prSet presAssocID="{C485380E-C14E-4B7F-BB43-C227B260127D}" presName="accent_2" presStyleCnt="0"/>
      <dgm:spPr/>
    </dgm:pt>
    <dgm:pt modelId="{CCAA76D4-DD00-4000-95F2-13DF2158CC05}" type="pres">
      <dgm:prSet presAssocID="{C485380E-C14E-4B7F-BB43-C227B260127D}" presName="accentRepeatNode" presStyleLbl="solidFgAcc1" presStyleIdx="1" presStyleCnt="4"/>
      <dgm:spPr>
        <a:solidFill>
          <a:srgbClr val="336600"/>
        </a:solidFill>
      </dgm:spPr>
    </dgm:pt>
    <dgm:pt modelId="{254D23B2-EDE9-421A-BAB4-62889A4F1016}" type="pres">
      <dgm:prSet presAssocID="{26718F9A-46D0-43C2-BA60-2D91A46524E0}" presName="text_3" presStyleLbl="node1" presStyleIdx="2" presStyleCnt="4" custScaleY="1057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A5F835EC-CA88-4EDB-9DC8-98E458D3A1C3}" type="pres">
      <dgm:prSet presAssocID="{26718F9A-46D0-43C2-BA60-2D91A46524E0}" presName="accent_3" presStyleCnt="0"/>
      <dgm:spPr/>
    </dgm:pt>
    <dgm:pt modelId="{017F3FC4-632E-4891-9626-24AC27135A9A}" type="pres">
      <dgm:prSet presAssocID="{26718F9A-46D0-43C2-BA60-2D91A46524E0}" presName="accentRepeatNode" presStyleLbl="solidFgAcc1" presStyleIdx="2" presStyleCnt="4"/>
      <dgm:spPr>
        <a:solidFill>
          <a:srgbClr val="FFC000"/>
        </a:solidFill>
      </dgm:spPr>
    </dgm:pt>
    <dgm:pt modelId="{83572A3F-6DE7-41A9-AA9D-B6935015917B}" type="pres">
      <dgm:prSet presAssocID="{2F2A8AE9-ADBD-44F1-8DB2-F508FA43FCB8}" presName="text_4" presStyleLbl="node1" presStyleIdx="3" presStyleCnt="4" custScaleY="1057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C"/>
        </a:p>
      </dgm:t>
    </dgm:pt>
    <dgm:pt modelId="{F9897509-4FD2-4AA3-88E7-DA4295F5B5E9}" type="pres">
      <dgm:prSet presAssocID="{2F2A8AE9-ADBD-44F1-8DB2-F508FA43FCB8}" presName="accent_4" presStyleCnt="0"/>
      <dgm:spPr/>
    </dgm:pt>
    <dgm:pt modelId="{79CBCF89-BED9-439E-8435-8DF0B40E880B}" type="pres">
      <dgm:prSet presAssocID="{2F2A8AE9-ADBD-44F1-8DB2-F508FA43FCB8}" presName="accentRepeatNode" presStyleLbl="solidFgAcc1" presStyleIdx="3" presStyleCnt="4"/>
      <dgm:spPr>
        <a:solidFill>
          <a:srgbClr val="FF0000"/>
        </a:solidFill>
      </dgm:spPr>
    </dgm:pt>
  </dgm:ptLst>
  <dgm:cxnLst>
    <dgm:cxn modelId="{8CA01FC7-70BE-4E66-9288-8AD9B4AC00AE}" type="presOf" srcId="{508611D4-2148-4DCE-B969-6B2D65377164}" destId="{F11FAF1C-43DA-49D3-93F4-8E56BB5294EE}" srcOrd="0" destOrd="0" presId="urn:microsoft.com/office/officeart/2008/layout/VerticalCurvedList"/>
    <dgm:cxn modelId="{E4D51E5F-446F-43B0-A92E-B40F5F8D6FA7}" type="presOf" srcId="{D88192A4-A2F9-4ED9-9B90-82E777AB770D}" destId="{71DA6669-8036-4CDE-883F-B13308C6442E}" srcOrd="0" destOrd="0" presId="urn:microsoft.com/office/officeart/2008/layout/VerticalCurvedList"/>
    <dgm:cxn modelId="{57551469-F007-4ECB-9D1E-FA50A0C7003D}" srcId="{508611D4-2148-4DCE-B969-6B2D65377164}" destId="{C485380E-C14E-4B7F-BB43-C227B260127D}" srcOrd="1" destOrd="0" parTransId="{FB4ACDAC-9A4B-4735-9606-113EC68867AC}" sibTransId="{D002785B-3371-4A1D-9B44-88BA03F941F3}"/>
    <dgm:cxn modelId="{67B339E9-1B0E-4BD0-9F3A-A1463CB5CB68}" srcId="{508611D4-2148-4DCE-B969-6B2D65377164}" destId="{2F2A8AE9-ADBD-44F1-8DB2-F508FA43FCB8}" srcOrd="3" destOrd="0" parTransId="{94998753-E8B5-44D2-A69C-535621E26259}" sibTransId="{7F7A8A8E-7ADE-4CC4-B391-B65F9F231B24}"/>
    <dgm:cxn modelId="{7BBBA0E7-098B-44DB-9275-77281ADC040F}" srcId="{508611D4-2148-4DCE-B969-6B2D65377164}" destId="{EE686ABA-9385-4338-9A7A-74C2C3E5A32F}" srcOrd="0" destOrd="0" parTransId="{EF1CF4C9-9FAA-4FF8-B033-BD2F9A7EE48E}" sibTransId="{D88192A4-A2F9-4ED9-9B90-82E777AB770D}"/>
    <dgm:cxn modelId="{1175C17D-39EB-44D0-A1FF-F3F70A700939}" type="presOf" srcId="{26718F9A-46D0-43C2-BA60-2D91A46524E0}" destId="{254D23B2-EDE9-421A-BAB4-62889A4F1016}" srcOrd="0" destOrd="0" presId="urn:microsoft.com/office/officeart/2008/layout/VerticalCurvedList"/>
    <dgm:cxn modelId="{98D009AE-2437-47D0-B2E0-C326A7A32D78}" type="presOf" srcId="{2F2A8AE9-ADBD-44F1-8DB2-F508FA43FCB8}" destId="{83572A3F-6DE7-41A9-AA9D-B6935015917B}" srcOrd="0" destOrd="0" presId="urn:microsoft.com/office/officeart/2008/layout/VerticalCurvedList"/>
    <dgm:cxn modelId="{22539C1F-A6B0-4C41-86F2-3753C456F0E3}" srcId="{508611D4-2148-4DCE-B969-6B2D65377164}" destId="{26718F9A-46D0-43C2-BA60-2D91A46524E0}" srcOrd="2" destOrd="0" parTransId="{0B01117F-656D-4D2A-9CAE-A4C923C32755}" sibTransId="{491E168E-5EA8-4F2C-A909-CB5CA3218644}"/>
    <dgm:cxn modelId="{202F9693-686A-4864-9192-6D4DC37062A3}" type="presOf" srcId="{C485380E-C14E-4B7F-BB43-C227B260127D}" destId="{22418BAD-D5FA-4B04-9E74-E7357CE1597C}" srcOrd="0" destOrd="0" presId="urn:microsoft.com/office/officeart/2008/layout/VerticalCurvedList"/>
    <dgm:cxn modelId="{2A647ADD-AC82-4936-A9F8-66E00C84A41C}" type="presOf" srcId="{EE686ABA-9385-4338-9A7A-74C2C3E5A32F}" destId="{89208F92-D629-432C-A02D-A8009EE910D4}" srcOrd="0" destOrd="0" presId="urn:microsoft.com/office/officeart/2008/layout/VerticalCurvedList"/>
    <dgm:cxn modelId="{708DD987-8C57-4BFF-8DBA-5105C22C9176}" type="presParOf" srcId="{F11FAF1C-43DA-49D3-93F4-8E56BB5294EE}" destId="{4BB9B2E1-C19A-4D86-BCB5-A8EB7BD62536}" srcOrd="0" destOrd="0" presId="urn:microsoft.com/office/officeart/2008/layout/VerticalCurvedList"/>
    <dgm:cxn modelId="{134DB594-4DF7-480D-BED9-14BC872FA6ED}" type="presParOf" srcId="{4BB9B2E1-C19A-4D86-BCB5-A8EB7BD62536}" destId="{E615AD41-A6F4-4DF6-B021-1391E375B76D}" srcOrd="0" destOrd="0" presId="urn:microsoft.com/office/officeart/2008/layout/VerticalCurvedList"/>
    <dgm:cxn modelId="{C3B0BCDE-D723-482B-8232-B8E79C8E91AA}" type="presParOf" srcId="{E615AD41-A6F4-4DF6-B021-1391E375B76D}" destId="{E47BDE13-09F1-40B1-A32D-5B0A1B19BD95}" srcOrd="0" destOrd="0" presId="urn:microsoft.com/office/officeart/2008/layout/VerticalCurvedList"/>
    <dgm:cxn modelId="{A9A0B207-FB06-4E32-876D-0EC1D34ACBAB}" type="presParOf" srcId="{E615AD41-A6F4-4DF6-B021-1391E375B76D}" destId="{71DA6669-8036-4CDE-883F-B13308C6442E}" srcOrd="1" destOrd="0" presId="urn:microsoft.com/office/officeart/2008/layout/VerticalCurvedList"/>
    <dgm:cxn modelId="{EF87DCEE-0CE8-4653-B5FE-9CFE97D834BC}" type="presParOf" srcId="{E615AD41-A6F4-4DF6-B021-1391E375B76D}" destId="{0F4EE162-52FC-4FAD-B83B-E78888DEE2E4}" srcOrd="2" destOrd="0" presId="urn:microsoft.com/office/officeart/2008/layout/VerticalCurvedList"/>
    <dgm:cxn modelId="{6B5780C3-2880-48A7-B25E-82BDA93468A7}" type="presParOf" srcId="{E615AD41-A6F4-4DF6-B021-1391E375B76D}" destId="{798BE324-7970-4C02-9BA8-2AD4C78AA7FD}" srcOrd="3" destOrd="0" presId="urn:microsoft.com/office/officeart/2008/layout/VerticalCurvedList"/>
    <dgm:cxn modelId="{14B1F3EA-56EA-4898-8A8C-39648C69CF56}" type="presParOf" srcId="{4BB9B2E1-C19A-4D86-BCB5-A8EB7BD62536}" destId="{89208F92-D629-432C-A02D-A8009EE910D4}" srcOrd="1" destOrd="0" presId="urn:microsoft.com/office/officeart/2008/layout/VerticalCurvedList"/>
    <dgm:cxn modelId="{89950951-3C52-4516-9A02-F6D3105DD5CE}" type="presParOf" srcId="{4BB9B2E1-C19A-4D86-BCB5-A8EB7BD62536}" destId="{46A118CA-193C-46EB-B9A3-401EDA1C3FA5}" srcOrd="2" destOrd="0" presId="urn:microsoft.com/office/officeart/2008/layout/VerticalCurvedList"/>
    <dgm:cxn modelId="{DCAE607A-70CF-416E-B0E4-2CC7096A57A0}" type="presParOf" srcId="{46A118CA-193C-46EB-B9A3-401EDA1C3FA5}" destId="{D8B8F301-CA93-4151-886C-EB81CB9BD982}" srcOrd="0" destOrd="0" presId="urn:microsoft.com/office/officeart/2008/layout/VerticalCurvedList"/>
    <dgm:cxn modelId="{0FA21C28-232E-4F64-9368-C3D6D1D93881}" type="presParOf" srcId="{4BB9B2E1-C19A-4D86-BCB5-A8EB7BD62536}" destId="{22418BAD-D5FA-4B04-9E74-E7357CE1597C}" srcOrd="3" destOrd="0" presId="urn:microsoft.com/office/officeart/2008/layout/VerticalCurvedList"/>
    <dgm:cxn modelId="{67AB21D1-E3BF-44AE-B8DF-85F03955A041}" type="presParOf" srcId="{4BB9B2E1-C19A-4D86-BCB5-A8EB7BD62536}" destId="{7CBA77DF-F71A-42BB-817D-E4CBEA21118F}" srcOrd="4" destOrd="0" presId="urn:microsoft.com/office/officeart/2008/layout/VerticalCurvedList"/>
    <dgm:cxn modelId="{6B30C3B7-6983-4D7F-854B-B5E9A4FFE04A}" type="presParOf" srcId="{7CBA77DF-F71A-42BB-817D-E4CBEA21118F}" destId="{CCAA76D4-DD00-4000-95F2-13DF2158CC05}" srcOrd="0" destOrd="0" presId="urn:microsoft.com/office/officeart/2008/layout/VerticalCurvedList"/>
    <dgm:cxn modelId="{F592313B-E419-46B7-A8F6-2393A729C772}" type="presParOf" srcId="{4BB9B2E1-C19A-4D86-BCB5-A8EB7BD62536}" destId="{254D23B2-EDE9-421A-BAB4-62889A4F1016}" srcOrd="5" destOrd="0" presId="urn:microsoft.com/office/officeart/2008/layout/VerticalCurvedList"/>
    <dgm:cxn modelId="{4CE9B434-83B2-4BCE-840F-A8D7637021BB}" type="presParOf" srcId="{4BB9B2E1-C19A-4D86-BCB5-A8EB7BD62536}" destId="{A5F835EC-CA88-4EDB-9DC8-98E458D3A1C3}" srcOrd="6" destOrd="0" presId="urn:microsoft.com/office/officeart/2008/layout/VerticalCurvedList"/>
    <dgm:cxn modelId="{FCB899BE-4737-404B-A162-04EEE50DAC32}" type="presParOf" srcId="{A5F835EC-CA88-4EDB-9DC8-98E458D3A1C3}" destId="{017F3FC4-632E-4891-9626-24AC27135A9A}" srcOrd="0" destOrd="0" presId="urn:microsoft.com/office/officeart/2008/layout/VerticalCurvedList"/>
    <dgm:cxn modelId="{5B7B7D6E-1EF8-4D03-9281-4156E517A58D}" type="presParOf" srcId="{4BB9B2E1-C19A-4D86-BCB5-A8EB7BD62536}" destId="{83572A3F-6DE7-41A9-AA9D-B6935015917B}" srcOrd="7" destOrd="0" presId="urn:microsoft.com/office/officeart/2008/layout/VerticalCurvedList"/>
    <dgm:cxn modelId="{17D106C6-7674-4EAF-8BAE-173944C21605}" type="presParOf" srcId="{4BB9B2E1-C19A-4D86-BCB5-A8EB7BD62536}" destId="{F9897509-4FD2-4AA3-88E7-DA4295F5B5E9}" srcOrd="8" destOrd="0" presId="urn:microsoft.com/office/officeart/2008/layout/VerticalCurvedList"/>
    <dgm:cxn modelId="{FDD89392-EAD3-42CE-8530-2E333B884F7C}" type="presParOf" srcId="{F9897509-4FD2-4AA3-88E7-DA4295F5B5E9}" destId="{79CBCF89-BED9-439E-8435-8DF0B40E88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6E2B7-BBDD-491A-8D61-9D3D6537DF18}" type="doc">
      <dgm:prSet loTypeId="urn:microsoft.com/office/officeart/2005/8/layout/hList3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354BB16A-60AE-46E8-BFF1-ABBF75257D32}">
      <dgm:prSet phldrT="[Texto]" custT="1"/>
      <dgm:spPr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es-EC" sz="2000" dirty="0" smtClean="0">
              <a:solidFill>
                <a:sysClr val="windowText" lastClr="000000"/>
              </a:solidFill>
            </a:rPr>
            <a:t>Son las acciones que deben realizarse para mantener y soportar el logro de los objetivos financieros de la organización y de cada unidad de trabajo y así hacer realidad los resultados esperados al definir los proyectos estratégicos. Las estrategias financieras son</a:t>
          </a:r>
          <a:r>
            <a:rPr lang="es-EC" sz="2300" dirty="0" smtClean="0">
              <a:solidFill>
                <a:sysClr val="windowText" lastClr="000000"/>
              </a:solidFill>
            </a:rPr>
            <a:t>:</a:t>
          </a:r>
          <a:endParaRPr lang="es-EC" sz="2300" dirty="0">
            <a:solidFill>
              <a:sysClr val="windowText" lastClr="000000"/>
            </a:solidFill>
          </a:endParaRPr>
        </a:p>
      </dgm:t>
    </dgm:pt>
    <dgm:pt modelId="{1B4D38F1-AA5A-4F39-829D-9A6B1243151B}" type="parTrans" cxnId="{9DE0A2BE-1DA1-477E-82EF-023A183AF52F}">
      <dgm:prSet/>
      <dgm:spPr/>
      <dgm:t>
        <a:bodyPr/>
        <a:lstStyle/>
        <a:p>
          <a:endParaRPr lang="es-EC"/>
        </a:p>
      </dgm:t>
    </dgm:pt>
    <dgm:pt modelId="{98BE4AD4-D18C-4F52-ABB4-7DA42B442B94}" type="sibTrans" cxnId="{9DE0A2BE-1DA1-477E-82EF-023A183AF52F}">
      <dgm:prSet/>
      <dgm:spPr/>
      <dgm:t>
        <a:bodyPr/>
        <a:lstStyle/>
        <a:p>
          <a:endParaRPr lang="es-EC"/>
        </a:p>
      </dgm:t>
    </dgm:pt>
    <dgm:pt modelId="{CA429761-5938-4BCE-9E86-FBCFF141430F}">
      <dgm:prSet phldrT="[Texto]" custT="1"/>
      <dgm:spPr/>
      <dgm:t>
        <a:bodyPr/>
        <a:lstStyle/>
        <a:p>
          <a:r>
            <a:rPr lang="es-ES" sz="2000" dirty="0" smtClean="0"/>
            <a:t>Se debe implementar capacitaciones para las socias antes de implementar el manual de un plan financiero.</a:t>
          </a:r>
          <a:endParaRPr lang="es-EC" sz="2000" dirty="0"/>
        </a:p>
      </dgm:t>
    </dgm:pt>
    <dgm:pt modelId="{FE495D9D-D793-4F71-94EF-391ABB785DAE}" type="parTrans" cxnId="{4FBD6027-129F-44BE-94D3-031CA4062AC1}">
      <dgm:prSet/>
      <dgm:spPr/>
      <dgm:t>
        <a:bodyPr/>
        <a:lstStyle/>
        <a:p>
          <a:endParaRPr lang="es-EC"/>
        </a:p>
      </dgm:t>
    </dgm:pt>
    <dgm:pt modelId="{F889E92D-409D-4AE3-92FA-A4688CBED96D}" type="sibTrans" cxnId="{4FBD6027-129F-44BE-94D3-031CA4062AC1}">
      <dgm:prSet/>
      <dgm:spPr/>
      <dgm:t>
        <a:bodyPr/>
        <a:lstStyle/>
        <a:p>
          <a:endParaRPr lang="es-EC"/>
        </a:p>
      </dgm:t>
    </dgm:pt>
    <dgm:pt modelId="{B54E806C-B32C-4A67-8F57-1DBC2ABF9159}">
      <dgm:prSet custT="1"/>
      <dgm:spPr/>
      <dgm:t>
        <a:bodyPr/>
        <a:lstStyle/>
        <a:p>
          <a:r>
            <a:rPr lang="es-EC" sz="2000" dirty="0" smtClean="0"/>
            <a:t>Generar un manual didáctico para la elaboración de un plan financiero. </a:t>
          </a:r>
          <a:endParaRPr lang="es-EC" sz="2000" dirty="0"/>
        </a:p>
      </dgm:t>
    </dgm:pt>
    <dgm:pt modelId="{5C693F9E-E096-4360-818A-396FBD2EFB93}" type="parTrans" cxnId="{BD8F31CB-5AB4-45B2-8FF2-BEE6DA1D5F94}">
      <dgm:prSet/>
      <dgm:spPr/>
      <dgm:t>
        <a:bodyPr/>
        <a:lstStyle/>
        <a:p>
          <a:endParaRPr lang="es-EC"/>
        </a:p>
      </dgm:t>
    </dgm:pt>
    <dgm:pt modelId="{1186A244-2812-4B53-A144-B0D89824695E}" type="sibTrans" cxnId="{BD8F31CB-5AB4-45B2-8FF2-BEE6DA1D5F94}">
      <dgm:prSet/>
      <dgm:spPr/>
      <dgm:t>
        <a:bodyPr/>
        <a:lstStyle/>
        <a:p>
          <a:endParaRPr lang="es-EC"/>
        </a:p>
      </dgm:t>
    </dgm:pt>
    <dgm:pt modelId="{58C9B0AD-8C73-4483-834B-9981EF94E595}">
      <dgm:prSet/>
      <dgm:spPr/>
      <dgm:t>
        <a:bodyPr/>
        <a:lstStyle/>
        <a:p>
          <a:r>
            <a:rPr lang="es-ES" dirty="0" smtClean="0"/>
            <a:t>Generar Estados Financieros mensuales, mediante cierres de contabilidad cada 30 días, a fin de disponer de información completa, real, oportuna y confiable para el cálculo e interpretación de las razones o indicadores financieros. </a:t>
          </a:r>
          <a:endParaRPr lang="es-EC" dirty="0"/>
        </a:p>
      </dgm:t>
    </dgm:pt>
    <dgm:pt modelId="{81A98CFA-C93D-423A-B9A5-8368287D26F4}" type="parTrans" cxnId="{F6187D11-FDAA-4899-9BAE-F3A0ED89B7E4}">
      <dgm:prSet/>
      <dgm:spPr/>
      <dgm:t>
        <a:bodyPr/>
        <a:lstStyle/>
        <a:p>
          <a:endParaRPr lang="es-EC"/>
        </a:p>
      </dgm:t>
    </dgm:pt>
    <dgm:pt modelId="{B85A1157-9268-432C-8DEE-994651024D28}" type="sibTrans" cxnId="{F6187D11-FDAA-4899-9BAE-F3A0ED89B7E4}">
      <dgm:prSet/>
      <dgm:spPr/>
      <dgm:t>
        <a:bodyPr/>
        <a:lstStyle/>
        <a:p>
          <a:endParaRPr lang="es-EC"/>
        </a:p>
      </dgm:t>
    </dgm:pt>
    <dgm:pt modelId="{96A9B021-B40B-4210-A211-C49935C0BF6F}">
      <dgm:prSet custT="1"/>
      <dgm:spPr/>
      <dgm:t>
        <a:bodyPr/>
        <a:lstStyle/>
        <a:p>
          <a:r>
            <a:rPr lang="es-ES" sz="1800" dirty="0" smtClean="0"/>
            <a:t>Realizar alianzas con entidades del Estado para obtener apoyo de especialistas que aporten con capacitaciones para los socios de la Caja de Ahorro y Crédito.</a:t>
          </a:r>
          <a:endParaRPr lang="es-EC" sz="1800" dirty="0"/>
        </a:p>
      </dgm:t>
    </dgm:pt>
    <dgm:pt modelId="{5B540DBE-7C50-47C6-88EB-9851DE47251F}" type="parTrans" cxnId="{6E7AE98F-2DB7-4F1D-B0DA-9D7EC6955DA7}">
      <dgm:prSet/>
      <dgm:spPr/>
      <dgm:t>
        <a:bodyPr/>
        <a:lstStyle/>
        <a:p>
          <a:endParaRPr lang="es-EC"/>
        </a:p>
      </dgm:t>
    </dgm:pt>
    <dgm:pt modelId="{F86F2DA3-394F-433E-A2B3-95028898535C}" type="sibTrans" cxnId="{6E7AE98F-2DB7-4F1D-B0DA-9D7EC6955DA7}">
      <dgm:prSet/>
      <dgm:spPr/>
      <dgm:t>
        <a:bodyPr/>
        <a:lstStyle/>
        <a:p>
          <a:endParaRPr lang="es-EC"/>
        </a:p>
      </dgm:t>
    </dgm:pt>
    <dgm:pt modelId="{DC3595B4-6753-4E79-8D49-89B4B94FEACE}">
      <dgm:prSet custT="1"/>
      <dgm:spPr/>
      <dgm:t>
        <a:bodyPr/>
        <a:lstStyle/>
        <a:p>
          <a:r>
            <a:rPr lang="es-ES" sz="2000" dirty="0" smtClean="0"/>
            <a:t>Realizar la ejecución, puesta en marcha y seguimiento del plan financiero de la Caja de Ahorro y Crédito.</a:t>
          </a:r>
          <a:endParaRPr lang="es-EC" sz="2000" dirty="0"/>
        </a:p>
      </dgm:t>
    </dgm:pt>
    <dgm:pt modelId="{3BD9EAA1-F43C-4934-9E34-30F2CE58D015}" type="parTrans" cxnId="{49F61985-5677-4FDA-BC56-754FFFDEFFC1}">
      <dgm:prSet/>
      <dgm:spPr/>
      <dgm:t>
        <a:bodyPr/>
        <a:lstStyle/>
        <a:p>
          <a:endParaRPr lang="es-EC"/>
        </a:p>
      </dgm:t>
    </dgm:pt>
    <dgm:pt modelId="{361A5A93-975F-4B2E-B6CD-46BF6210488C}" type="sibTrans" cxnId="{49F61985-5677-4FDA-BC56-754FFFDEFFC1}">
      <dgm:prSet/>
      <dgm:spPr/>
      <dgm:t>
        <a:bodyPr/>
        <a:lstStyle/>
        <a:p>
          <a:endParaRPr lang="es-EC"/>
        </a:p>
      </dgm:t>
    </dgm:pt>
    <dgm:pt modelId="{A9973358-EBBD-4946-9362-A1A3B600AFE6}" type="pres">
      <dgm:prSet presAssocID="{9376E2B7-BBDD-491A-8D61-9D3D6537DF1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B3C3E7-054A-4407-B74A-B0801B28AAD0}" type="pres">
      <dgm:prSet presAssocID="{354BB16A-60AE-46E8-BFF1-ABBF75257D32}" presName="roof" presStyleLbl="dkBgShp" presStyleIdx="0" presStyleCnt="2" custScaleY="83568"/>
      <dgm:spPr/>
      <dgm:t>
        <a:bodyPr/>
        <a:lstStyle/>
        <a:p>
          <a:endParaRPr lang="es-EC"/>
        </a:p>
      </dgm:t>
    </dgm:pt>
    <dgm:pt modelId="{0545ACDE-4034-40D5-8302-6B1CE612EB1C}" type="pres">
      <dgm:prSet presAssocID="{354BB16A-60AE-46E8-BFF1-ABBF75257D32}" presName="pillars" presStyleCnt="0"/>
      <dgm:spPr/>
    </dgm:pt>
    <dgm:pt modelId="{E7138C9D-30E5-4C23-9B50-4F0F40F381EB}" type="pres">
      <dgm:prSet presAssocID="{354BB16A-60AE-46E8-BFF1-ABBF75257D32}" presName="pillar1" presStyleLbl="node1" presStyleIdx="0" presStyleCnt="5" custScaleX="855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959F86-71A4-4779-B0AF-249FA99233D6}" type="pres">
      <dgm:prSet presAssocID="{B54E806C-B32C-4A67-8F57-1DBC2ABF9159}" presName="pillarX" presStyleLbl="node1" presStyleIdx="1" presStyleCnt="5" custScaleX="961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C4C705-5442-4018-83C1-BC0F2D74912A}" type="pres">
      <dgm:prSet presAssocID="{58C9B0AD-8C73-4483-834B-9981EF94E595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BFF219-1C22-4997-BDC3-0F2B7F7F4929}" type="pres">
      <dgm:prSet presAssocID="{96A9B021-B40B-4210-A211-C49935C0BF6F}" presName="pillarX" presStyleLbl="node1" presStyleIdx="3" presStyleCnt="5" custScaleX="1020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95B60F-A191-4AE4-A223-281390DCD62B}" type="pres">
      <dgm:prSet presAssocID="{DC3595B4-6753-4E79-8D49-89B4B94FEACE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1664F9-FD5D-4002-B9D1-ADF158B9BD8F}" type="pres">
      <dgm:prSet presAssocID="{354BB16A-60AE-46E8-BFF1-ABBF75257D32}" presName="base" presStyleLbl="dkBgShp" presStyleIdx="1" presStyleCnt="2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</dgm:pt>
  </dgm:ptLst>
  <dgm:cxnLst>
    <dgm:cxn modelId="{F6187D11-FDAA-4899-9BAE-F3A0ED89B7E4}" srcId="{354BB16A-60AE-46E8-BFF1-ABBF75257D32}" destId="{58C9B0AD-8C73-4483-834B-9981EF94E595}" srcOrd="2" destOrd="0" parTransId="{81A98CFA-C93D-423A-B9A5-8368287D26F4}" sibTransId="{B85A1157-9268-432C-8DEE-994651024D28}"/>
    <dgm:cxn modelId="{2612933E-5593-40EF-B38E-04C6B258ED28}" type="presOf" srcId="{96A9B021-B40B-4210-A211-C49935C0BF6F}" destId="{41BFF219-1C22-4997-BDC3-0F2B7F7F4929}" srcOrd="0" destOrd="0" presId="urn:microsoft.com/office/officeart/2005/8/layout/hList3"/>
    <dgm:cxn modelId="{EE337533-ED90-4F04-8056-5A8A2436AED6}" type="presOf" srcId="{DC3595B4-6753-4E79-8D49-89B4B94FEACE}" destId="{FC95B60F-A191-4AE4-A223-281390DCD62B}" srcOrd="0" destOrd="0" presId="urn:microsoft.com/office/officeart/2005/8/layout/hList3"/>
    <dgm:cxn modelId="{49F61985-5677-4FDA-BC56-754FFFDEFFC1}" srcId="{354BB16A-60AE-46E8-BFF1-ABBF75257D32}" destId="{DC3595B4-6753-4E79-8D49-89B4B94FEACE}" srcOrd="4" destOrd="0" parTransId="{3BD9EAA1-F43C-4934-9E34-30F2CE58D015}" sibTransId="{361A5A93-975F-4B2E-B6CD-46BF6210488C}"/>
    <dgm:cxn modelId="{4FBD6027-129F-44BE-94D3-031CA4062AC1}" srcId="{354BB16A-60AE-46E8-BFF1-ABBF75257D32}" destId="{CA429761-5938-4BCE-9E86-FBCFF141430F}" srcOrd="0" destOrd="0" parTransId="{FE495D9D-D793-4F71-94EF-391ABB785DAE}" sibTransId="{F889E92D-409D-4AE3-92FA-A4688CBED96D}"/>
    <dgm:cxn modelId="{6E7AE98F-2DB7-4F1D-B0DA-9D7EC6955DA7}" srcId="{354BB16A-60AE-46E8-BFF1-ABBF75257D32}" destId="{96A9B021-B40B-4210-A211-C49935C0BF6F}" srcOrd="3" destOrd="0" parTransId="{5B540DBE-7C50-47C6-88EB-9851DE47251F}" sibTransId="{F86F2DA3-394F-433E-A2B3-95028898535C}"/>
    <dgm:cxn modelId="{1A7A8301-55BF-4A72-A47D-3AD10C394FF5}" type="presOf" srcId="{CA429761-5938-4BCE-9E86-FBCFF141430F}" destId="{E7138C9D-30E5-4C23-9B50-4F0F40F381EB}" srcOrd="0" destOrd="0" presId="urn:microsoft.com/office/officeart/2005/8/layout/hList3"/>
    <dgm:cxn modelId="{9DE0A2BE-1DA1-477E-82EF-023A183AF52F}" srcId="{9376E2B7-BBDD-491A-8D61-9D3D6537DF18}" destId="{354BB16A-60AE-46E8-BFF1-ABBF75257D32}" srcOrd="0" destOrd="0" parTransId="{1B4D38F1-AA5A-4F39-829D-9A6B1243151B}" sibTransId="{98BE4AD4-D18C-4F52-ABB4-7DA42B442B94}"/>
    <dgm:cxn modelId="{5219BADC-62BE-4555-81C8-D8520788E8BE}" type="presOf" srcId="{58C9B0AD-8C73-4483-834B-9981EF94E595}" destId="{F7C4C705-5442-4018-83C1-BC0F2D74912A}" srcOrd="0" destOrd="0" presId="urn:microsoft.com/office/officeart/2005/8/layout/hList3"/>
    <dgm:cxn modelId="{BD8F31CB-5AB4-45B2-8FF2-BEE6DA1D5F94}" srcId="{354BB16A-60AE-46E8-BFF1-ABBF75257D32}" destId="{B54E806C-B32C-4A67-8F57-1DBC2ABF9159}" srcOrd="1" destOrd="0" parTransId="{5C693F9E-E096-4360-818A-396FBD2EFB93}" sibTransId="{1186A244-2812-4B53-A144-B0D89824695E}"/>
    <dgm:cxn modelId="{B38F0C36-8740-4F2A-BDA4-DF1241FF4CC4}" type="presOf" srcId="{354BB16A-60AE-46E8-BFF1-ABBF75257D32}" destId="{A1B3C3E7-054A-4407-B74A-B0801B28AAD0}" srcOrd="0" destOrd="0" presId="urn:microsoft.com/office/officeart/2005/8/layout/hList3"/>
    <dgm:cxn modelId="{8123CB2F-6BA1-40E0-B933-522F0AE44A14}" type="presOf" srcId="{9376E2B7-BBDD-491A-8D61-9D3D6537DF18}" destId="{A9973358-EBBD-4946-9362-A1A3B600AFE6}" srcOrd="0" destOrd="0" presId="urn:microsoft.com/office/officeart/2005/8/layout/hList3"/>
    <dgm:cxn modelId="{B05DA1EE-832A-44D8-9135-DCD29A33EC88}" type="presOf" srcId="{B54E806C-B32C-4A67-8F57-1DBC2ABF9159}" destId="{FB959F86-71A4-4779-B0AF-249FA99233D6}" srcOrd="0" destOrd="0" presId="urn:microsoft.com/office/officeart/2005/8/layout/hList3"/>
    <dgm:cxn modelId="{0BC09D31-FF38-4DFA-AF33-2537B52117DA}" type="presParOf" srcId="{A9973358-EBBD-4946-9362-A1A3B600AFE6}" destId="{A1B3C3E7-054A-4407-B74A-B0801B28AAD0}" srcOrd="0" destOrd="0" presId="urn:microsoft.com/office/officeart/2005/8/layout/hList3"/>
    <dgm:cxn modelId="{5F6B19AB-45D0-4724-8861-C75F5CB1020E}" type="presParOf" srcId="{A9973358-EBBD-4946-9362-A1A3B600AFE6}" destId="{0545ACDE-4034-40D5-8302-6B1CE612EB1C}" srcOrd="1" destOrd="0" presId="urn:microsoft.com/office/officeart/2005/8/layout/hList3"/>
    <dgm:cxn modelId="{39733F53-4FFD-475B-ACF7-C5C99FB03D52}" type="presParOf" srcId="{0545ACDE-4034-40D5-8302-6B1CE612EB1C}" destId="{E7138C9D-30E5-4C23-9B50-4F0F40F381EB}" srcOrd="0" destOrd="0" presId="urn:microsoft.com/office/officeart/2005/8/layout/hList3"/>
    <dgm:cxn modelId="{FB9BC4D0-200D-4CE0-B8EA-A05BAE3CA9D6}" type="presParOf" srcId="{0545ACDE-4034-40D5-8302-6B1CE612EB1C}" destId="{FB959F86-71A4-4779-B0AF-249FA99233D6}" srcOrd="1" destOrd="0" presId="urn:microsoft.com/office/officeart/2005/8/layout/hList3"/>
    <dgm:cxn modelId="{BF7FB543-A557-4E9C-A507-1D0962F967B6}" type="presParOf" srcId="{0545ACDE-4034-40D5-8302-6B1CE612EB1C}" destId="{F7C4C705-5442-4018-83C1-BC0F2D74912A}" srcOrd="2" destOrd="0" presId="urn:microsoft.com/office/officeart/2005/8/layout/hList3"/>
    <dgm:cxn modelId="{2F604F3E-E091-49A4-B244-3EB7C740535B}" type="presParOf" srcId="{0545ACDE-4034-40D5-8302-6B1CE612EB1C}" destId="{41BFF219-1C22-4997-BDC3-0F2B7F7F4929}" srcOrd="3" destOrd="0" presId="urn:microsoft.com/office/officeart/2005/8/layout/hList3"/>
    <dgm:cxn modelId="{8315E28E-A366-4477-914D-F74FCC7AA36D}" type="presParOf" srcId="{0545ACDE-4034-40D5-8302-6B1CE612EB1C}" destId="{FC95B60F-A191-4AE4-A223-281390DCD62B}" srcOrd="4" destOrd="0" presId="urn:microsoft.com/office/officeart/2005/8/layout/hList3"/>
    <dgm:cxn modelId="{3B00528C-2AB3-493B-9D6A-10EF02627607}" type="presParOf" srcId="{A9973358-EBBD-4946-9362-A1A3B600AFE6}" destId="{4C1664F9-FD5D-4002-B9D1-ADF158B9BD8F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1B1DC5-0789-4E9B-A3A1-0E8A2123D4D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0121D15-BA8A-482F-8604-48D6E0D0B386}">
      <dgm:prSet phldrT="[Texto]" custT="1"/>
      <dgm:spPr/>
      <dgm:t>
        <a:bodyPr/>
        <a:lstStyle/>
        <a:p>
          <a:pPr algn="r"/>
          <a:r>
            <a:rPr lang="es-EC" sz="3600" b="1" i="1" dirty="0" smtClean="0">
              <a:solidFill>
                <a:srgbClr val="CC0000"/>
              </a:solidFill>
            </a:rPr>
            <a:t>CONCLUSIONES</a:t>
          </a:r>
          <a:endParaRPr lang="es-EC" sz="3600" b="1" i="1" dirty="0">
            <a:solidFill>
              <a:srgbClr val="CC0000"/>
            </a:solidFill>
          </a:endParaRPr>
        </a:p>
      </dgm:t>
    </dgm:pt>
    <dgm:pt modelId="{CE073986-0FF6-4AD8-98D6-7B6EB4F8578D}" type="parTrans" cxnId="{12461457-3F55-4C34-8C38-00379EE69FDC}">
      <dgm:prSet/>
      <dgm:spPr/>
      <dgm:t>
        <a:bodyPr/>
        <a:lstStyle/>
        <a:p>
          <a:endParaRPr lang="es-EC"/>
        </a:p>
      </dgm:t>
    </dgm:pt>
    <dgm:pt modelId="{BA26B0BF-2E5F-4E49-BC71-72B3F93E5AAE}" type="sibTrans" cxnId="{12461457-3F55-4C34-8C38-00379EE69FDC}">
      <dgm:prSet/>
      <dgm:spPr/>
      <dgm:t>
        <a:bodyPr/>
        <a:lstStyle/>
        <a:p>
          <a:endParaRPr lang="es-EC"/>
        </a:p>
      </dgm:t>
    </dgm:pt>
    <dgm:pt modelId="{AC7C3B31-6139-4962-B267-3D80B483A320}">
      <dgm:prSet phldrT="[Texto]" custT="1"/>
      <dgm:spPr>
        <a:noFill/>
      </dgm:spPr>
      <dgm:t>
        <a:bodyPr/>
        <a:lstStyle/>
        <a:p>
          <a:pPr algn="just"/>
          <a:r>
            <a:rPr lang="es-EC" sz="1800" dirty="0" smtClean="0"/>
            <a:t>El diagnóstico socioeconómico permitió conocer la situación actual  de la comunidad Valdivia.</a:t>
          </a:r>
          <a:endParaRPr lang="es-EC" sz="1800" b="1" i="1" dirty="0">
            <a:solidFill>
              <a:srgbClr val="CC0000"/>
            </a:solidFill>
          </a:endParaRPr>
        </a:p>
      </dgm:t>
    </dgm:pt>
    <dgm:pt modelId="{1DE4A45F-4288-4BEC-BC77-24410DBA6D27}" type="parTrans" cxnId="{1EF88574-4D3B-4330-9B04-7C4A13B5B21E}">
      <dgm:prSet/>
      <dgm:spPr/>
      <dgm:t>
        <a:bodyPr/>
        <a:lstStyle/>
        <a:p>
          <a:endParaRPr lang="es-EC"/>
        </a:p>
      </dgm:t>
    </dgm:pt>
    <dgm:pt modelId="{C2890E24-F34E-4B41-BB6A-4B7E87E301DD}" type="sibTrans" cxnId="{1EF88574-4D3B-4330-9B04-7C4A13B5B21E}">
      <dgm:prSet/>
      <dgm:spPr/>
      <dgm:t>
        <a:bodyPr/>
        <a:lstStyle/>
        <a:p>
          <a:endParaRPr lang="es-EC"/>
        </a:p>
      </dgm:t>
    </dgm:pt>
    <dgm:pt modelId="{82F9A710-E02B-4C69-A7F1-C12FD21E70E3}">
      <dgm:prSet phldrT="[Texto]" custT="1"/>
      <dgm:spPr>
        <a:solidFill>
          <a:schemeClr val="accent5"/>
        </a:solidFill>
      </dgm:spPr>
      <dgm:t>
        <a:bodyPr/>
        <a:lstStyle/>
        <a:p>
          <a:pPr algn="just"/>
          <a:r>
            <a:rPr lang="es-ES" sz="1800" dirty="0" smtClean="0"/>
            <a:t>La actividad económica de la población de Valdivia se sustenta principalmente en la artesanía, pesca, agricultura y en la comercialización.</a:t>
          </a:r>
          <a:endParaRPr lang="es-EC" sz="1800" dirty="0"/>
        </a:p>
      </dgm:t>
    </dgm:pt>
    <dgm:pt modelId="{7F7198DA-7E92-4841-9A52-C0B1CCAA7283}" type="parTrans" cxnId="{F4ED2ECF-A050-4771-8C10-81638BAA77D0}">
      <dgm:prSet/>
      <dgm:spPr/>
      <dgm:t>
        <a:bodyPr/>
        <a:lstStyle/>
        <a:p>
          <a:endParaRPr lang="es-EC"/>
        </a:p>
      </dgm:t>
    </dgm:pt>
    <dgm:pt modelId="{BD043991-BDB5-498F-BDE8-5A4853676346}" type="sibTrans" cxnId="{F4ED2ECF-A050-4771-8C10-81638BAA77D0}">
      <dgm:prSet/>
      <dgm:spPr/>
      <dgm:t>
        <a:bodyPr/>
        <a:lstStyle/>
        <a:p>
          <a:endParaRPr lang="es-EC"/>
        </a:p>
      </dgm:t>
    </dgm:pt>
    <dgm:pt modelId="{544161C5-61E6-4DB8-AB69-A7EF6522F201}">
      <dgm:prSet phldrT="[Texto]" custT="1"/>
      <dgm:spPr>
        <a:noFill/>
      </dgm:spPr>
      <dgm:t>
        <a:bodyPr/>
        <a:lstStyle/>
        <a:p>
          <a:pPr algn="just"/>
          <a:r>
            <a:rPr lang="es-ES" sz="1800" dirty="0" smtClean="0"/>
            <a:t>La elaboración de estrategias permitió crear un plan financiero que ayudará a precisar las inversiones que se deben realizar a corto y largo plazo, logrando una buena productividad en la Caja de Ahorro y Crédito</a:t>
          </a:r>
          <a:endParaRPr lang="es-EC" sz="1800" dirty="0"/>
        </a:p>
      </dgm:t>
    </dgm:pt>
    <dgm:pt modelId="{F8195A35-9B2C-455D-90BC-BFD7664AC15D}" type="parTrans" cxnId="{D0BEE7C1-28A9-44B5-9A02-03436EA87791}">
      <dgm:prSet/>
      <dgm:spPr/>
      <dgm:t>
        <a:bodyPr/>
        <a:lstStyle/>
        <a:p>
          <a:endParaRPr lang="es-EC"/>
        </a:p>
      </dgm:t>
    </dgm:pt>
    <dgm:pt modelId="{1FAA512E-495C-4823-A6F8-65C65E6EF82C}" type="sibTrans" cxnId="{D0BEE7C1-28A9-44B5-9A02-03436EA87791}">
      <dgm:prSet/>
      <dgm:spPr/>
      <dgm:t>
        <a:bodyPr/>
        <a:lstStyle/>
        <a:p>
          <a:endParaRPr lang="es-EC"/>
        </a:p>
      </dgm:t>
    </dgm:pt>
    <dgm:pt modelId="{2EE5CBBA-BBA2-4A96-AA6E-3E00A4709910}">
      <dgm:prSet phldrT="[Texto]" custT="1"/>
      <dgm:spPr>
        <a:solidFill>
          <a:schemeClr val="accent5"/>
        </a:solidFill>
      </dgm:spPr>
      <dgm:t>
        <a:bodyPr/>
        <a:lstStyle/>
        <a:p>
          <a:pPr algn="just"/>
          <a:r>
            <a:rPr lang="es-ES" sz="1800" dirty="0" smtClean="0"/>
            <a:t>Con la implementación de técnicas para que haya afluencia de socios se alcanzó a determinar la importancia de la colaboración de las personas de la comunidad para que la caja de ahorro y crédito posea la acogida necesaria, las técnicas que se utilizaron facilitan las capacitaciones, para mejorar la comprensión de los socios.</a:t>
          </a:r>
          <a:endParaRPr lang="es-EC" sz="1800" dirty="0"/>
        </a:p>
      </dgm:t>
    </dgm:pt>
    <dgm:pt modelId="{8BC5D5C7-B4AD-409E-AD04-0F0E4C28143B}" type="parTrans" cxnId="{BDBCEFA8-32DE-428A-A6C2-39448C5168D0}">
      <dgm:prSet/>
      <dgm:spPr/>
      <dgm:t>
        <a:bodyPr/>
        <a:lstStyle/>
        <a:p>
          <a:endParaRPr lang="es-EC"/>
        </a:p>
      </dgm:t>
    </dgm:pt>
    <dgm:pt modelId="{E87FD9E4-4BFF-4CFC-97B6-F78E8E1D1BC2}" type="sibTrans" cxnId="{BDBCEFA8-32DE-428A-A6C2-39448C5168D0}">
      <dgm:prSet/>
      <dgm:spPr/>
      <dgm:t>
        <a:bodyPr/>
        <a:lstStyle/>
        <a:p>
          <a:endParaRPr lang="es-EC"/>
        </a:p>
      </dgm:t>
    </dgm:pt>
    <dgm:pt modelId="{BDEB45D6-582B-4984-B4A8-B5D8DD62F3E4}" type="pres">
      <dgm:prSet presAssocID="{BB1B1DC5-0789-4E9B-A3A1-0E8A2123D4DB}" presName="layout" presStyleCnt="0">
        <dgm:presLayoutVars>
          <dgm:chMax/>
          <dgm:chPref/>
          <dgm:dir/>
          <dgm:resizeHandles/>
        </dgm:presLayoutVars>
      </dgm:prSet>
      <dgm:spPr/>
    </dgm:pt>
    <dgm:pt modelId="{AB3D53E4-E4AF-4D7A-BA9A-B0CCCE2CBB74}" type="pres">
      <dgm:prSet presAssocID="{D0121D15-BA8A-482F-8604-48D6E0D0B386}" presName="root" presStyleCnt="0">
        <dgm:presLayoutVars>
          <dgm:chMax/>
          <dgm:chPref/>
        </dgm:presLayoutVars>
      </dgm:prSet>
      <dgm:spPr/>
    </dgm:pt>
    <dgm:pt modelId="{3C5374DE-262A-4A58-BA83-AD1C6DC8830E}" type="pres">
      <dgm:prSet presAssocID="{D0121D15-BA8A-482F-8604-48D6E0D0B386}" presName="rootComposite" presStyleCnt="0">
        <dgm:presLayoutVars/>
      </dgm:prSet>
      <dgm:spPr/>
    </dgm:pt>
    <dgm:pt modelId="{353FE7F3-6EC6-4E62-B670-794F068B6424}" type="pres">
      <dgm:prSet presAssocID="{D0121D15-BA8A-482F-8604-48D6E0D0B386}" presName="ParentAccent" presStyleLbl="alignNode1" presStyleIdx="0" presStyleCnt="1" custLinFactY="-20363" custLinFactNeighborX="36681" custLinFactNeighborY="-100000"/>
      <dgm:spPr>
        <a:noFill/>
        <a:ln>
          <a:noFill/>
        </a:ln>
      </dgm:spPr>
    </dgm:pt>
    <dgm:pt modelId="{21125293-9423-470F-811E-4E3160B34B51}" type="pres">
      <dgm:prSet presAssocID="{D0121D15-BA8A-482F-8604-48D6E0D0B386}" presName="ParentSmallAccent" presStyleLbl="fgAcc1" presStyleIdx="0" presStyleCnt="1" custLinFactNeighborX="35553" custLinFactNeighborY="-76991"/>
      <dgm:spPr>
        <a:ln>
          <a:noFill/>
        </a:ln>
      </dgm:spPr>
    </dgm:pt>
    <dgm:pt modelId="{CE6ACA65-C6BA-4ADD-A8CD-B3F908F894F3}" type="pres">
      <dgm:prSet presAssocID="{D0121D15-BA8A-482F-8604-48D6E0D0B386}" presName="Parent" presStyleLbl="revTx" presStyleIdx="0" presStyleCnt="5" custScaleX="76217" custScaleY="34003" custLinFactNeighborX="45723" custLinFactNeighborY="38911">
        <dgm:presLayoutVars>
          <dgm:chMax/>
          <dgm:chPref val="4"/>
          <dgm:bulletEnabled val="1"/>
        </dgm:presLayoutVars>
      </dgm:prSet>
      <dgm:spPr/>
    </dgm:pt>
    <dgm:pt modelId="{A22CF7C4-43FD-4252-9811-FECB5D58DB42}" type="pres">
      <dgm:prSet presAssocID="{D0121D15-BA8A-482F-8604-48D6E0D0B386}" presName="childShape" presStyleCnt="0">
        <dgm:presLayoutVars>
          <dgm:chMax val="0"/>
          <dgm:chPref val="0"/>
        </dgm:presLayoutVars>
      </dgm:prSet>
      <dgm:spPr/>
    </dgm:pt>
    <dgm:pt modelId="{4D762079-FDBB-43B0-8AF9-E3A40C674FC4}" type="pres">
      <dgm:prSet presAssocID="{AC7C3B31-6139-4962-B267-3D80B483A320}" presName="childComposite" presStyleCnt="0">
        <dgm:presLayoutVars>
          <dgm:chMax val="0"/>
          <dgm:chPref val="0"/>
        </dgm:presLayoutVars>
      </dgm:prSet>
      <dgm:spPr/>
    </dgm:pt>
    <dgm:pt modelId="{D2A1BE95-417C-4552-94A0-F21307A646BB}" type="pres">
      <dgm:prSet presAssocID="{AC7C3B31-6139-4962-B267-3D80B483A320}" presName="ChildAccent" presStyleLbl="solidFgAcc1" presStyleIdx="0" presStyleCnt="4" custScaleX="81966" custScaleY="81966" custLinFactX="-100000" custLinFactY="-86106" custLinFactNeighborX="-117413" custLinFactNeighborY="-100000"/>
      <dgm:spPr>
        <a:solidFill>
          <a:srgbClr val="FFC000"/>
        </a:solidFill>
      </dgm:spPr>
    </dgm:pt>
    <dgm:pt modelId="{A4AF2358-7D8D-48D5-9C9B-43DB15822CC9}" type="pres">
      <dgm:prSet presAssocID="{AC7C3B31-6139-4962-B267-3D80B483A320}" presName="Child" presStyleLbl="revTx" presStyleIdx="1" presStyleCnt="5" custScaleX="139833" custScaleY="81466" custLinFactNeighborX="4072" custLinFactNeighborY="-77039">
        <dgm:presLayoutVars>
          <dgm:chMax val="0"/>
          <dgm:chPref val="0"/>
          <dgm:bulletEnabled val="1"/>
        </dgm:presLayoutVars>
      </dgm:prSet>
      <dgm:spPr/>
    </dgm:pt>
    <dgm:pt modelId="{11CBD466-7057-4233-92A9-D9756983978B}" type="pres">
      <dgm:prSet presAssocID="{82F9A710-E02B-4C69-A7F1-C12FD21E70E3}" presName="childComposite" presStyleCnt="0">
        <dgm:presLayoutVars>
          <dgm:chMax val="0"/>
          <dgm:chPref val="0"/>
        </dgm:presLayoutVars>
      </dgm:prSet>
      <dgm:spPr/>
    </dgm:pt>
    <dgm:pt modelId="{39D0C266-D99C-400B-AF18-AD970ACD9A3C}" type="pres">
      <dgm:prSet presAssocID="{82F9A710-E02B-4C69-A7F1-C12FD21E70E3}" presName="ChildAccent" presStyleLbl="solidFgAcc1" presStyleIdx="1" presStyleCnt="4" custScaleX="81966" custScaleY="81966" custLinFactX="-100000" custLinFactY="-79377" custLinFactNeighborX="-117413" custLinFactNeighborY="-100000"/>
      <dgm:spPr>
        <a:solidFill>
          <a:srgbClr val="FFC000"/>
        </a:solidFill>
      </dgm:spPr>
    </dgm:pt>
    <dgm:pt modelId="{3888CE52-165A-4F61-883E-5ABF9C31ED54}" type="pres">
      <dgm:prSet presAssocID="{82F9A710-E02B-4C69-A7F1-C12FD21E70E3}" presName="Child" presStyleLbl="revTx" presStyleIdx="2" presStyleCnt="5" custScaleX="139833" custScaleY="81564" custLinFactNeighborX="4072" custLinFactNeighborY="-76179">
        <dgm:presLayoutVars>
          <dgm:chMax val="0"/>
          <dgm:chPref val="0"/>
          <dgm:bulletEnabled val="1"/>
        </dgm:presLayoutVars>
      </dgm:prSet>
      <dgm:spPr/>
    </dgm:pt>
    <dgm:pt modelId="{E797C2F2-DCB7-4017-B881-B8F6D6942443}" type="pres">
      <dgm:prSet presAssocID="{544161C5-61E6-4DB8-AB69-A7EF6522F201}" presName="childComposite" presStyleCnt="0">
        <dgm:presLayoutVars>
          <dgm:chMax val="0"/>
          <dgm:chPref val="0"/>
        </dgm:presLayoutVars>
      </dgm:prSet>
      <dgm:spPr/>
    </dgm:pt>
    <dgm:pt modelId="{2CDE644A-4A56-48B0-ADC9-165A6AD7F236}" type="pres">
      <dgm:prSet presAssocID="{544161C5-61E6-4DB8-AB69-A7EF6522F201}" presName="ChildAccent" presStyleLbl="solidFgAcc1" presStyleIdx="2" presStyleCnt="4" custScaleX="81966" custScaleY="81966" custLinFactX="-100000" custLinFactY="-87401" custLinFactNeighborX="-117413" custLinFactNeighborY="-100000"/>
      <dgm:spPr>
        <a:solidFill>
          <a:srgbClr val="FFC000"/>
        </a:solidFill>
      </dgm:spPr>
    </dgm:pt>
    <dgm:pt modelId="{CFDE9304-D951-423A-96EE-73553D5DEE65}" type="pres">
      <dgm:prSet presAssocID="{544161C5-61E6-4DB8-AB69-A7EF6522F201}" presName="Child" presStyleLbl="revTx" presStyleIdx="3" presStyleCnt="5" custScaleX="139833" custLinFactNeighborX="4072" custLinFactNeighborY="-68558">
        <dgm:presLayoutVars>
          <dgm:chMax val="0"/>
          <dgm:chPref val="0"/>
          <dgm:bulletEnabled val="1"/>
        </dgm:presLayoutVars>
      </dgm:prSet>
      <dgm:spPr/>
    </dgm:pt>
    <dgm:pt modelId="{72C5B6EA-7450-470C-915B-A519FBE10A19}" type="pres">
      <dgm:prSet presAssocID="{2EE5CBBA-BBA2-4A96-AA6E-3E00A4709910}" presName="childComposite" presStyleCnt="0">
        <dgm:presLayoutVars>
          <dgm:chMax val="0"/>
          <dgm:chPref val="0"/>
        </dgm:presLayoutVars>
      </dgm:prSet>
      <dgm:spPr/>
    </dgm:pt>
    <dgm:pt modelId="{F8DF9744-C8F2-4CC3-B7CD-2C62B9105608}" type="pres">
      <dgm:prSet presAssocID="{2EE5CBBA-BBA2-4A96-AA6E-3E00A4709910}" presName="ChildAccent" presStyleLbl="solidFgAcc1" presStyleIdx="3" presStyleCnt="4" custScaleX="81966" custScaleY="81966" custLinFactX="-100000" custLinFactY="-100000" custLinFactNeighborX="-117413" custLinFactNeighborY="-111142"/>
      <dgm:spPr>
        <a:solidFill>
          <a:srgbClr val="FFC000"/>
        </a:solidFill>
      </dgm:spPr>
    </dgm:pt>
    <dgm:pt modelId="{4E8E28C1-B772-408B-9A7C-0A05FB594C80}" type="pres">
      <dgm:prSet presAssocID="{2EE5CBBA-BBA2-4A96-AA6E-3E00A4709910}" presName="Child" presStyleLbl="revTx" presStyleIdx="4" presStyleCnt="5" custScaleX="139833" custScaleY="126184" custLinFactNeighborX="4877" custLinFactNeighborY="-50081">
        <dgm:presLayoutVars>
          <dgm:chMax val="0"/>
          <dgm:chPref val="0"/>
          <dgm:bulletEnabled val="1"/>
        </dgm:presLayoutVars>
      </dgm:prSet>
      <dgm:spPr/>
    </dgm:pt>
  </dgm:ptLst>
  <dgm:cxnLst>
    <dgm:cxn modelId="{D0BEE7C1-28A9-44B5-9A02-03436EA87791}" srcId="{D0121D15-BA8A-482F-8604-48D6E0D0B386}" destId="{544161C5-61E6-4DB8-AB69-A7EF6522F201}" srcOrd="2" destOrd="0" parTransId="{F8195A35-9B2C-455D-90BC-BFD7664AC15D}" sibTransId="{1FAA512E-495C-4823-A6F8-65C65E6EF82C}"/>
    <dgm:cxn modelId="{1EF88574-4D3B-4330-9B04-7C4A13B5B21E}" srcId="{D0121D15-BA8A-482F-8604-48D6E0D0B386}" destId="{AC7C3B31-6139-4962-B267-3D80B483A320}" srcOrd="0" destOrd="0" parTransId="{1DE4A45F-4288-4BEC-BC77-24410DBA6D27}" sibTransId="{C2890E24-F34E-4B41-BB6A-4B7E87E301DD}"/>
    <dgm:cxn modelId="{3B22272A-37AF-4734-AB2C-E9CE5DC2016E}" type="presOf" srcId="{D0121D15-BA8A-482F-8604-48D6E0D0B386}" destId="{CE6ACA65-C6BA-4ADD-A8CD-B3F908F894F3}" srcOrd="0" destOrd="0" presId="urn:microsoft.com/office/officeart/2008/layout/SquareAccentList"/>
    <dgm:cxn modelId="{7EE407D4-4373-4C56-8EBE-ED9B76E7E626}" type="presOf" srcId="{2EE5CBBA-BBA2-4A96-AA6E-3E00A4709910}" destId="{4E8E28C1-B772-408B-9A7C-0A05FB594C80}" srcOrd="0" destOrd="0" presId="urn:microsoft.com/office/officeart/2008/layout/SquareAccentList"/>
    <dgm:cxn modelId="{12461457-3F55-4C34-8C38-00379EE69FDC}" srcId="{BB1B1DC5-0789-4E9B-A3A1-0E8A2123D4DB}" destId="{D0121D15-BA8A-482F-8604-48D6E0D0B386}" srcOrd="0" destOrd="0" parTransId="{CE073986-0FF6-4AD8-98D6-7B6EB4F8578D}" sibTransId="{BA26B0BF-2E5F-4E49-BC71-72B3F93E5AAE}"/>
    <dgm:cxn modelId="{3A2A6930-FBF5-4A9C-8EB4-13D1A6761791}" type="presOf" srcId="{82F9A710-E02B-4C69-A7F1-C12FD21E70E3}" destId="{3888CE52-165A-4F61-883E-5ABF9C31ED54}" srcOrd="0" destOrd="0" presId="urn:microsoft.com/office/officeart/2008/layout/SquareAccentList"/>
    <dgm:cxn modelId="{BDBCEFA8-32DE-428A-A6C2-39448C5168D0}" srcId="{D0121D15-BA8A-482F-8604-48D6E0D0B386}" destId="{2EE5CBBA-BBA2-4A96-AA6E-3E00A4709910}" srcOrd="3" destOrd="0" parTransId="{8BC5D5C7-B4AD-409E-AD04-0F0E4C28143B}" sibTransId="{E87FD9E4-4BFF-4CFC-97B6-F78E8E1D1BC2}"/>
    <dgm:cxn modelId="{F4ED2ECF-A050-4771-8C10-81638BAA77D0}" srcId="{D0121D15-BA8A-482F-8604-48D6E0D0B386}" destId="{82F9A710-E02B-4C69-A7F1-C12FD21E70E3}" srcOrd="1" destOrd="0" parTransId="{7F7198DA-7E92-4841-9A52-C0B1CCAA7283}" sibTransId="{BD043991-BDB5-498F-BDE8-5A4853676346}"/>
    <dgm:cxn modelId="{E6515B83-EF4E-41E9-80AB-ED95A56D312B}" type="presOf" srcId="{544161C5-61E6-4DB8-AB69-A7EF6522F201}" destId="{CFDE9304-D951-423A-96EE-73553D5DEE65}" srcOrd="0" destOrd="0" presId="urn:microsoft.com/office/officeart/2008/layout/SquareAccentList"/>
    <dgm:cxn modelId="{57939B05-5F61-40EE-96CF-C50F6D035507}" type="presOf" srcId="{BB1B1DC5-0789-4E9B-A3A1-0E8A2123D4DB}" destId="{BDEB45D6-582B-4984-B4A8-B5D8DD62F3E4}" srcOrd="0" destOrd="0" presId="urn:microsoft.com/office/officeart/2008/layout/SquareAccentList"/>
    <dgm:cxn modelId="{98C1ED70-D894-41DD-B9C5-B31BC729A290}" type="presOf" srcId="{AC7C3B31-6139-4962-B267-3D80B483A320}" destId="{A4AF2358-7D8D-48D5-9C9B-43DB15822CC9}" srcOrd="0" destOrd="0" presId="urn:microsoft.com/office/officeart/2008/layout/SquareAccentList"/>
    <dgm:cxn modelId="{2D1A80F1-B990-40A9-92ED-12E541DDAC1A}" type="presParOf" srcId="{BDEB45D6-582B-4984-B4A8-B5D8DD62F3E4}" destId="{AB3D53E4-E4AF-4D7A-BA9A-B0CCCE2CBB74}" srcOrd="0" destOrd="0" presId="urn:microsoft.com/office/officeart/2008/layout/SquareAccentList"/>
    <dgm:cxn modelId="{53186DB0-0E3E-45E5-ADE5-DF0C345521AC}" type="presParOf" srcId="{AB3D53E4-E4AF-4D7A-BA9A-B0CCCE2CBB74}" destId="{3C5374DE-262A-4A58-BA83-AD1C6DC8830E}" srcOrd="0" destOrd="0" presId="urn:microsoft.com/office/officeart/2008/layout/SquareAccentList"/>
    <dgm:cxn modelId="{DBF011FA-C551-42B6-AF98-A5A0135D9E59}" type="presParOf" srcId="{3C5374DE-262A-4A58-BA83-AD1C6DC8830E}" destId="{353FE7F3-6EC6-4E62-B670-794F068B6424}" srcOrd="0" destOrd="0" presId="urn:microsoft.com/office/officeart/2008/layout/SquareAccentList"/>
    <dgm:cxn modelId="{F059DF0C-DF2D-4ED9-A445-2D2CF70265E2}" type="presParOf" srcId="{3C5374DE-262A-4A58-BA83-AD1C6DC8830E}" destId="{21125293-9423-470F-811E-4E3160B34B51}" srcOrd="1" destOrd="0" presId="urn:microsoft.com/office/officeart/2008/layout/SquareAccentList"/>
    <dgm:cxn modelId="{89A0A966-0D25-464A-954A-624CB4C87897}" type="presParOf" srcId="{3C5374DE-262A-4A58-BA83-AD1C6DC8830E}" destId="{CE6ACA65-C6BA-4ADD-A8CD-B3F908F894F3}" srcOrd="2" destOrd="0" presId="urn:microsoft.com/office/officeart/2008/layout/SquareAccentList"/>
    <dgm:cxn modelId="{A2AF6658-AC0F-4874-9688-9BD285CEF225}" type="presParOf" srcId="{AB3D53E4-E4AF-4D7A-BA9A-B0CCCE2CBB74}" destId="{A22CF7C4-43FD-4252-9811-FECB5D58DB42}" srcOrd="1" destOrd="0" presId="urn:microsoft.com/office/officeart/2008/layout/SquareAccentList"/>
    <dgm:cxn modelId="{E98EAD30-36D2-4820-901C-DDBB0F48DF09}" type="presParOf" srcId="{A22CF7C4-43FD-4252-9811-FECB5D58DB42}" destId="{4D762079-FDBB-43B0-8AF9-E3A40C674FC4}" srcOrd="0" destOrd="0" presId="urn:microsoft.com/office/officeart/2008/layout/SquareAccentList"/>
    <dgm:cxn modelId="{E21C20E9-C4A2-48A1-A0D0-9433F9CBBDB1}" type="presParOf" srcId="{4D762079-FDBB-43B0-8AF9-E3A40C674FC4}" destId="{D2A1BE95-417C-4552-94A0-F21307A646BB}" srcOrd="0" destOrd="0" presId="urn:microsoft.com/office/officeart/2008/layout/SquareAccentList"/>
    <dgm:cxn modelId="{8214422D-8292-4833-B586-F88AF30AA15F}" type="presParOf" srcId="{4D762079-FDBB-43B0-8AF9-E3A40C674FC4}" destId="{A4AF2358-7D8D-48D5-9C9B-43DB15822CC9}" srcOrd="1" destOrd="0" presId="urn:microsoft.com/office/officeart/2008/layout/SquareAccentList"/>
    <dgm:cxn modelId="{BCFE216D-0951-45DB-81CD-C24FA7F4A114}" type="presParOf" srcId="{A22CF7C4-43FD-4252-9811-FECB5D58DB42}" destId="{11CBD466-7057-4233-92A9-D9756983978B}" srcOrd="1" destOrd="0" presId="urn:microsoft.com/office/officeart/2008/layout/SquareAccentList"/>
    <dgm:cxn modelId="{F11627FD-49F8-4841-B844-F5C583E0043E}" type="presParOf" srcId="{11CBD466-7057-4233-92A9-D9756983978B}" destId="{39D0C266-D99C-400B-AF18-AD970ACD9A3C}" srcOrd="0" destOrd="0" presId="urn:microsoft.com/office/officeart/2008/layout/SquareAccentList"/>
    <dgm:cxn modelId="{EB0CCC6F-A991-4DA7-B997-7C15C81CF7EB}" type="presParOf" srcId="{11CBD466-7057-4233-92A9-D9756983978B}" destId="{3888CE52-165A-4F61-883E-5ABF9C31ED54}" srcOrd="1" destOrd="0" presId="urn:microsoft.com/office/officeart/2008/layout/SquareAccentList"/>
    <dgm:cxn modelId="{985EEAEA-8BB1-422F-9A4B-A0603E0F1227}" type="presParOf" srcId="{A22CF7C4-43FD-4252-9811-FECB5D58DB42}" destId="{E797C2F2-DCB7-4017-B881-B8F6D6942443}" srcOrd="2" destOrd="0" presId="urn:microsoft.com/office/officeart/2008/layout/SquareAccentList"/>
    <dgm:cxn modelId="{57709465-F50F-4A1E-8842-D1FC8265541F}" type="presParOf" srcId="{E797C2F2-DCB7-4017-B881-B8F6D6942443}" destId="{2CDE644A-4A56-48B0-ADC9-165A6AD7F236}" srcOrd="0" destOrd="0" presId="urn:microsoft.com/office/officeart/2008/layout/SquareAccentList"/>
    <dgm:cxn modelId="{120D8C07-95EC-4039-88D2-A8506670F94A}" type="presParOf" srcId="{E797C2F2-DCB7-4017-B881-B8F6D6942443}" destId="{CFDE9304-D951-423A-96EE-73553D5DEE65}" srcOrd="1" destOrd="0" presId="urn:microsoft.com/office/officeart/2008/layout/SquareAccentList"/>
    <dgm:cxn modelId="{8AC01884-3057-44EB-A48A-FA6150E2BA80}" type="presParOf" srcId="{A22CF7C4-43FD-4252-9811-FECB5D58DB42}" destId="{72C5B6EA-7450-470C-915B-A519FBE10A19}" srcOrd="3" destOrd="0" presId="urn:microsoft.com/office/officeart/2008/layout/SquareAccentList"/>
    <dgm:cxn modelId="{ECB2DE90-FEF0-475C-A675-65C7EB68F825}" type="presParOf" srcId="{72C5B6EA-7450-470C-915B-A519FBE10A19}" destId="{F8DF9744-C8F2-4CC3-B7CD-2C62B9105608}" srcOrd="0" destOrd="0" presId="urn:microsoft.com/office/officeart/2008/layout/SquareAccentList"/>
    <dgm:cxn modelId="{63E132CB-A2BC-41A7-A56B-F41F8756934C}" type="presParOf" srcId="{72C5B6EA-7450-470C-915B-A519FBE10A19}" destId="{4E8E28C1-B772-408B-9A7C-0A05FB594C8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1B1DC5-0789-4E9B-A3A1-0E8A2123D4D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0121D15-BA8A-482F-8604-48D6E0D0B386}">
      <dgm:prSet phldrT="[Texto]" custT="1"/>
      <dgm:spPr/>
      <dgm:t>
        <a:bodyPr/>
        <a:lstStyle/>
        <a:p>
          <a:pPr algn="r"/>
          <a:r>
            <a:rPr lang="es-EC" sz="3600" b="1" i="1" dirty="0" smtClean="0">
              <a:solidFill>
                <a:srgbClr val="CC0000"/>
              </a:solidFill>
            </a:rPr>
            <a:t>CONCLUSIONES</a:t>
          </a:r>
          <a:endParaRPr lang="es-EC" sz="3600" b="1" i="1" dirty="0">
            <a:solidFill>
              <a:srgbClr val="CC0000"/>
            </a:solidFill>
          </a:endParaRPr>
        </a:p>
      </dgm:t>
    </dgm:pt>
    <dgm:pt modelId="{CE073986-0FF6-4AD8-98D6-7B6EB4F8578D}" type="parTrans" cxnId="{12461457-3F55-4C34-8C38-00379EE69FDC}">
      <dgm:prSet/>
      <dgm:spPr/>
      <dgm:t>
        <a:bodyPr/>
        <a:lstStyle/>
        <a:p>
          <a:endParaRPr lang="es-EC"/>
        </a:p>
      </dgm:t>
    </dgm:pt>
    <dgm:pt modelId="{BA26B0BF-2E5F-4E49-BC71-72B3F93E5AAE}" type="sibTrans" cxnId="{12461457-3F55-4C34-8C38-00379EE69FDC}">
      <dgm:prSet/>
      <dgm:spPr/>
      <dgm:t>
        <a:bodyPr/>
        <a:lstStyle/>
        <a:p>
          <a:endParaRPr lang="es-EC"/>
        </a:p>
      </dgm:t>
    </dgm:pt>
    <dgm:pt modelId="{AC7C3B31-6139-4962-B267-3D80B483A320}">
      <dgm:prSet phldrT="[Texto]" custT="1"/>
      <dgm:spPr>
        <a:noFill/>
      </dgm:spPr>
      <dgm:t>
        <a:bodyPr/>
        <a:lstStyle/>
        <a:p>
          <a:pPr algn="just"/>
          <a:r>
            <a:rPr lang="es-ES" sz="1800" dirty="0" smtClean="0"/>
            <a:t>El seguimiento y evaluación permanente sobre el plan implementado si permitió medir la eficacia de su aplicación y el impacto en la población beneficiada para la creación de la Caja de Ahorro y Crédito, además de mejorar la calidad de información financiera y económica de la Caja.</a:t>
          </a:r>
          <a:endParaRPr lang="es-EC" sz="1800" b="1" i="1" dirty="0">
            <a:solidFill>
              <a:srgbClr val="CC0000"/>
            </a:solidFill>
          </a:endParaRPr>
        </a:p>
      </dgm:t>
    </dgm:pt>
    <dgm:pt modelId="{1DE4A45F-4288-4BEC-BC77-24410DBA6D27}" type="parTrans" cxnId="{1EF88574-4D3B-4330-9B04-7C4A13B5B21E}">
      <dgm:prSet/>
      <dgm:spPr/>
      <dgm:t>
        <a:bodyPr/>
        <a:lstStyle/>
        <a:p>
          <a:endParaRPr lang="es-EC"/>
        </a:p>
      </dgm:t>
    </dgm:pt>
    <dgm:pt modelId="{C2890E24-F34E-4B41-BB6A-4B7E87E301DD}" type="sibTrans" cxnId="{1EF88574-4D3B-4330-9B04-7C4A13B5B21E}">
      <dgm:prSet/>
      <dgm:spPr/>
      <dgm:t>
        <a:bodyPr/>
        <a:lstStyle/>
        <a:p>
          <a:endParaRPr lang="es-EC"/>
        </a:p>
      </dgm:t>
    </dgm:pt>
    <dgm:pt modelId="{90D5CB52-A387-48D2-9354-1E5116E073ED}">
      <dgm:prSet phldrT="[Texto]" custT="1"/>
      <dgm:spPr>
        <a:solidFill>
          <a:schemeClr val="accent5"/>
        </a:solidFill>
      </dgm:spPr>
      <dgm:t>
        <a:bodyPr/>
        <a:lstStyle/>
        <a:p>
          <a:pPr algn="just"/>
          <a:r>
            <a:rPr lang="es-ES" sz="1800" dirty="0" smtClean="0"/>
            <a:t>La cobertura crediticia de instituciones financieras públicas y privadas no ha llegado hasta dicha comunidad para solventar las necesidades económicas que requiere las actividades económicas.</a:t>
          </a:r>
          <a:endParaRPr lang="es-EC" sz="1800" dirty="0"/>
        </a:p>
      </dgm:t>
    </dgm:pt>
    <dgm:pt modelId="{12209870-8080-46EF-ABE7-F6985E23A422}" type="parTrans" cxnId="{90FBA874-09CB-4C15-BB7E-8E769EAEEABF}">
      <dgm:prSet/>
      <dgm:spPr/>
      <dgm:t>
        <a:bodyPr/>
        <a:lstStyle/>
        <a:p>
          <a:endParaRPr lang="es-EC"/>
        </a:p>
      </dgm:t>
    </dgm:pt>
    <dgm:pt modelId="{9B843905-8773-4773-8C54-78B565232C47}" type="sibTrans" cxnId="{90FBA874-09CB-4C15-BB7E-8E769EAEEABF}">
      <dgm:prSet/>
      <dgm:spPr/>
      <dgm:t>
        <a:bodyPr/>
        <a:lstStyle/>
        <a:p>
          <a:endParaRPr lang="es-EC"/>
        </a:p>
      </dgm:t>
    </dgm:pt>
    <dgm:pt modelId="{5CEA2F5C-E8F2-4642-AC60-98517E7A4A65}">
      <dgm:prSet phldrT="[Texto]" custT="1"/>
      <dgm:spPr>
        <a:solidFill>
          <a:schemeClr val="accent5"/>
        </a:solidFill>
      </dgm:spPr>
      <dgm:t>
        <a:bodyPr/>
        <a:lstStyle/>
        <a:p>
          <a:pPr algn="just"/>
          <a:r>
            <a:rPr lang="es-ES" sz="1800" dirty="0" smtClean="0"/>
            <a:t>La legislación nacional permite e incentiva el desarrollo de entidades como la Caja Solidaria propuesta, por lo que no se infringe ninguna norma legal sobre el particular.</a:t>
          </a:r>
          <a:endParaRPr lang="es-EC" sz="1800" dirty="0"/>
        </a:p>
      </dgm:t>
    </dgm:pt>
    <dgm:pt modelId="{7DE1E42B-90A0-45FF-8CE4-E536487DD209}" type="parTrans" cxnId="{0FD7B0A3-3513-4E1A-96DF-AD119837E238}">
      <dgm:prSet/>
      <dgm:spPr/>
      <dgm:t>
        <a:bodyPr/>
        <a:lstStyle/>
        <a:p>
          <a:endParaRPr lang="es-EC"/>
        </a:p>
      </dgm:t>
    </dgm:pt>
    <dgm:pt modelId="{4B7E3461-7C4B-48CE-88D4-08889878D3D6}" type="sibTrans" cxnId="{0FD7B0A3-3513-4E1A-96DF-AD119837E238}">
      <dgm:prSet/>
      <dgm:spPr/>
      <dgm:t>
        <a:bodyPr/>
        <a:lstStyle/>
        <a:p>
          <a:endParaRPr lang="es-EC"/>
        </a:p>
      </dgm:t>
    </dgm:pt>
    <dgm:pt modelId="{BB999AA6-B43F-467F-A035-03C5B8DD40F0}">
      <dgm:prSet phldrT="[Texto]" custT="1"/>
      <dgm:spPr>
        <a:noFill/>
      </dgm:spPr>
      <dgm:t>
        <a:bodyPr/>
        <a:lstStyle/>
        <a:p>
          <a:pPr algn="just"/>
          <a:r>
            <a:rPr lang="es-EC" sz="1800" dirty="0" smtClean="0"/>
            <a:t>Con la presencia de las cajas de ahorro y la adquisición de un préstamo a bajo interés elimina la posibilidad de que los miembros de la comunidad se vean expuestos a ser perjudicados por los chulqueros.</a:t>
          </a:r>
          <a:endParaRPr lang="es-EC" sz="1800" dirty="0"/>
        </a:p>
      </dgm:t>
    </dgm:pt>
    <dgm:pt modelId="{8424710C-F262-4170-BFDE-9BE558796732}" type="parTrans" cxnId="{C5E88493-1593-46DE-A9CE-5186BBF01FD1}">
      <dgm:prSet/>
      <dgm:spPr/>
      <dgm:t>
        <a:bodyPr/>
        <a:lstStyle/>
        <a:p>
          <a:endParaRPr lang="es-EC"/>
        </a:p>
      </dgm:t>
    </dgm:pt>
    <dgm:pt modelId="{E8DB55A3-8DDF-4BE8-BC3F-4E18F428E63C}" type="sibTrans" cxnId="{C5E88493-1593-46DE-A9CE-5186BBF01FD1}">
      <dgm:prSet/>
      <dgm:spPr/>
      <dgm:t>
        <a:bodyPr/>
        <a:lstStyle/>
        <a:p>
          <a:endParaRPr lang="es-EC"/>
        </a:p>
      </dgm:t>
    </dgm:pt>
    <dgm:pt modelId="{BDEB45D6-582B-4984-B4A8-B5D8DD62F3E4}" type="pres">
      <dgm:prSet presAssocID="{BB1B1DC5-0789-4E9B-A3A1-0E8A2123D4DB}" presName="layout" presStyleCnt="0">
        <dgm:presLayoutVars>
          <dgm:chMax/>
          <dgm:chPref/>
          <dgm:dir/>
          <dgm:resizeHandles/>
        </dgm:presLayoutVars>
      </dgm:prSet>
      <dgm:spPr/>
    </dgm:pt>
    <dgm:pt modelId="{AB3D53E4-E4AF-4D7A-BA9A-B0CCCE2CBB74}" type="pres">
      <dgm:prSet presAssocID="{D0121D15-BA8A-482F-8604-48D6E0D0B386}" presName="root" presStyleCnt="0">
        <dgm:presLayoutVars>
          <dgm:chMax/>
          <dgm:chPref/>
        </dgm:presLayoutVars>
      </dgm:prSet>
      <dgm:spPr/>
    </dgm:pt>
    <dgm:pt modelId="{3C5374DE-262A-4A58-BA83-AD1C6DC8830E}" type="pres">
      <dgm:prSet presAssocID="{D0121D15-BA8A-482F-8604-48D6E0D0B386}" presName="rootComposite" presStyleCnt="0">
        <dgm:presLayoutVars/>
      </dgm:prSet>
      <dgm:spPr/>
    </dgm:pt>
    <dgm:pt modelId="{353FE7F3-6EC6-4E62-B670-794F068B6424}" type="pres">
      <dgm:prSet presAssocID="{D0121D15-BA8A-482F-8604-48D6E0D0B386}" presName="ParentAccent" presStyleLbl="alignNode1" presStyleIdx="0" presStyleCnt="1" custLinFactY="-20363" custLinFactNeighborX="36681" custLinFactNeighborY="-100000"/>
      <dgm:spPr>
        <a:noFill/>
        <a:ln>
          <a:noFill/>
        </a:ln>
      </dgm:spPr>
    </dgm:pt>
    <dgm:pt modelId="{21125293-9423-470F-811E-4E3160B34B51}" type="pres">
      <dgm:prSet presAssocID="{D0121D15-BA8A-482F-8604-48D6E0D0B386}" presName="ParentSmallAccent" presStyleLbl="fgAcc1" presStyleIdx="0" presStyleCnt="1" custLinFactNeighborX="35553" custLinFactNeighborY="-76991"/>
      <dgm:spPr>
        <a:ln>
          <a:noFill/>
        </a:ln>
      </dgm:spPr>
    </dgm:pt>
    <dgm:pt modelId="{CE6ACA65-C6BA-4ADD-A8CD-B3F908F894F3}" type="pres">
      <dgm:prSet presAssocID="{D0121D15-BA8A-482F-8604-48D6E0D0B386}" presName="Parent" presStyleLbl="revTx" presStyleIdx="0" presStyleCnt="5" custScaleX="76217" custScaleY="34003" custLinFactNeighborX="52858" custLinFactNeighborY="43818">
        <dgm:presLayoutVars>
          <dgm:chMax/>
          <dgm:chPref val="4"/>
          <dgm:bulletEnabled val="1"/>
        </dgm:presLayoutVars>
      </dgm:prSet>
      <dgm:spPr/>
    </dgm:pt>
    <dgm:pt modelId="{A22CF7C4-43FD-4252-9811-FECB5D58DB42}" type="pres">
      <dgm:prSet presAssocID="{D0121D15-BA8A-482F-8604-48D6E0D0B386}" presName="childShape" presStyleCnt="0">
        <dgm:presLayoutVars>
          <dgm:chMax val="0"/>
          <dgm:chPref val="0"/>
        </dgm:presLayoutVars>
      </dgm:prSet>
      <dgm:spPr/>
    </dgm:pt>
    <dgm:pt modelId="{4D762079-FDBB-43B0-8AF9-E3A40C674FC4}" type="pres">
      <dgm:prSet presAssocID="{AC7C3B31-6139-4962-B267-3D80B483A320}" presName="childComposite" presStyleCnt="0">
        <dgm:presLayoutVars>
          <dgm:chMax val="0"/>
          <dgm:chPref val="0"/>
        </dgm:presLayoutVars>
      </dgm:prSet>
      <dgm:spPr/>
    </dgm:pt>
    <dgm:pt modelId="{D2A1BE95-417C-4552-94A0-F21307A646BB}" type="pres">
      <dgm:prSet presAssocID="{AC7C3B31-6139-4962-B267-3D80B483A320}" presName="ChildAccent" presStyleLbl="solidFgAcc1" presStyleIdx="0" presStyleCnt="4" custScaleX="84215" custScaleY="84215" custLinFactX="-100000" custLinFactY="-97177" custLinFactNeighborX="-163843" custLinFactNeighborY="-100000"/>
      <dgm:spPr>
        <a:solidFill>
          <a:srgbClr val="FFC000"/>
        </a:solidFill>
      </dgm:spPr>
    </dgm:pt>
    <dgm:pt modelId="{A4AF2358-7D8D-48D5-9C9B-43DB15822CC9}" type="pres">
      <dgm:prSet presAssocID="{AC7C3B31-6139-4962-B267-3D80B483A320}" presName="Child" presStyleLbl="revTx" presStyleIdx="1" presStyleCnt="5" custScaleX="147281" custScaleY="119055" custLinFactNeighborX="5236" custLinFactNeighborY="-60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AFCC7B-C461-44F1-9B6A-6528B9BAF395}" type="pres">
      <dgm:prSet presAssocID="{90D5CB52-A387-48D2-9354-1E5116E073ED}" presName="childComposite" presStyleCnt="0">
        <dgm:presLayoutVars>
          <dgm:chMax val="0"/>
          <dgm:chPref val="0"/>
        </dgm:presLayoutVars>
      </dgm:prSet>
      <dgm:spPr/>
    </dgm:pt>
    <dgm:pt modelId="{AD312E99-E259-4DFC-BFB8-BB7B73590055}" type="pres">
      <dgm:prSet presAssocID="{90D5CB52-A387-48D2-9354-1E5116E073ED}" presName="ChildAccent" presStyleLbl="solidFgAcc1" presStyleIdx="1" presStyleCnt="4" custScaleX="84215" custScaleY="84215" custLinFactX="-100000" custLinFactY="-48142" custLinFactNeighborX="-163843" custLinFactNeighborY="-100000"/>
      <dgm:spPr>
        <a:solidFill>
          <a:srgbClr val="FFC000"/>
        </a:solidFill>
      </dgm:spPr>
    </dgm:pt>
    <dgm:pt modelId="{15B343D6-D664-43C1-AF39-2C75A68D37AE}" type="pres">
      <dgm:prSet presAssocID="{90D5CB52-A387-48D2-9354-1E5116E073ED}" presName="Child" presStyleLbl="revTx" presStyleIdx="2" presStyleCnt="5" custScaleX="147281" custLinFactNeighborX="4295" custLinFactNeighborY="-46074">
        <dgm:presLayoutVars>
          <dgm:chMax val="0"/>
          <dgm:chPref val="0"/>
          <dgm:bulletEnabled val="1"/>
        </dgm:presLayoutVars>
      </dgm:prSet>
      <dgm:spPr/>
    </dgm:pt>
    <dgm:pt modelId="{3B2792D9-5533-45D9-A415-2CB45B818035}" type="pres">
      <dgm:prSet presAssocID="{BB999AA6-B43F-467F-A035-03C5B8DD40F0}" presName="childComposite" presStyleCnt="0">
        <dgm:presLayoutVars>
          <dgm:chMax val="0"/>
          <dgm:chPref val="0"/>
        </dgm:presLayoutVars>
      </dgm:prSet>
      <dgm:spPr/>
    </dgm:pt>
    <dgm:pt modelId="{CBF0D3D1-8117-4B9E-8016-0254F25B7A5B}" type="pres">
      <dgm:prSet presAssocID="{BB999AA6-B43F-467F-A035-03C5B8DD40F0}" presName="ChildAccent" presStyleLbl="solidFgAcc1" presStyleIdx="2" presStyleCnt="4" custScaleX="84215" custScaleY="84215" custLinFactX="-100000" custLinFactY="-28568" custLinFactNeighborX="-163843" custLinFactNeighborY="-100000"/>
      <dgm:spPr>
        <a:solidFill>
          <a:srgbClr val="FFC000"/>
        </a:solidFill>
      </dgm:spPr>
    </dgm:pt>
    <dgm:pt modelId="{1456772C-E154-4559-84E8-DE94828EB928}" type="pres">
      <dgm:prSet presAssocID="{BB999AA6-B43F-467F-A035-03C5B8DD40F0}" presName="Child" presStyleLbl="revTx" presStyleIdx="3" presStyleCnt="5" custScaleX="147281" custLinFactNeighborX="4295" custLinFactNeighborY="-37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36B338-732C-4BD7-A25D-A781FD2DB80A}" type="pres">
      <dgm:prSet presAssocID="{5CEA2F5C-E8F2-4642-AC60-98517E7A4A65}" presName="childComposite" presStyleCnt="0">
        <dgm:presLayoutVars>
          <dgm:chMax val="0"/>
          <dgm:chPref val="0"/>
        </dgm:presLayoutVars>
      </dgm:prSet>
      <dgm:spPr/>
    </dgm:pt>
    <dgm:pt modelId="{9D052BBF-B587-4986-B07B-F7040ACCE5F1}" type="pres">
      <dgm:prSet presAssocID="{5CEA2F5C-E8F2-4642-AC60-98517E7A4A65}" presName="ChildAccent" presStyleLbl="solidFgAcc1" presStyleIdx="3" presStyleCnt="4" custScaleX="84215" custScaleY="84215" custLinFactX="-100000" custLinFactY="-8994" custLinFactNeighborX="-163843" custLinFactNeighborY="-100000"/>
      <dgm:spPr>
        <a:solidFill>
          <a:srgbClr val="FFC000"/>
        </a:solidFill>
      </dgm:spPr>
    </dgm:pt>
    <dgm:pt modelId="{6A58AA1F-E70C-4358-BCE1-64C719F80346}" type="pres">
      <dgm:prSet presAssocID="{5CEA2F5C-E8F2-4642-AC60-98517E7A4A65}" presName="Child" presStyleLbl="revTx" presStyleIdx="4" presStyleCnt="5" custScaleX="147281" custLinFactNeighborX="4295" custLinFactNeighborY="-28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AF480F-19F5-473B-83D6-9B773EAB0AEA}" type="presOf" srcId="{BB1B1DC5-0789-4E9B-A3A1-0E8A2123D4DB}" destId="{BDEB45D6-582B-4984-B4A8-B5D8DD62F3E4}" srcOrd="0" destOrd="0" presId="urn:microsoft.com/office/officeart/2008/layout/SquareAccentList"/>
    <dgm:cxn modelId="{C5E88493-1593-46DE-A9CE-5186BBF01FD1}" srcId="{D0121D15-BA8A-482F-8604-48D6E0D0B386}" destId="{BB999AA6-B43F-467F-A035-03C5B8DD40F0}" srcOrd="2" destOrd="0" parTransId="{8424710C-F262-4170-BFDE-9BE558796732}" sibTransId="{E8DB55A3-8DDF-4BE8-BC3F-4E18F428E63C}"/>
    <dgm:cxn modelId="{12461457-3F55-4C34-8C38-00379EE69FDC}" srcId="{BB1B1DC5-0789-4E9B-A3A1-0E8A2123D4DB}" destId="{D0121D15-BA8A-482F-8604-48D6E0D0B386}" srcOrd="0" destOrd="0" parTransId="{CE073986-0FF6-4AD8-98D6-7B6EB4F8578D}" sibTransId="{BA26B0BF-2E5F-4E49-BC71-72B3F93E5AAE}"/>
    <dgm:cxn modelId="{F7BBF1BA-946D-4555-BC18-5BFAD23462AD}" type="presOf" srcId="{90D5CB52-A387-48D2-9354-1E5116E073ED}" destId="{15B343D6-D664-43C1-AF39-2C75A68D37AE}" srcOrd="0" destOrd="0" presId="urn:microsoft.com/office/officeart/2008/layout/SquareAccentList"/>
    <dgm:cxn modelId="{408CFEBC-54F8-499D-B734-04ED2D52A5FE}" type="presOf" srcId="{BB999AA6-B43F-467F-A035-03C5B8DD40F0}" destId="{1456772C-E154-4559-84E8-DE94828EB928}" srcOrd="0" destOrd="0" presId="urn:microsoft.com/office/officeart/2008/layout/SquareAccentList"/>
    <dgm:cxn modelId="{1EF88574-4D3B-4330-9B04-7C4A13B5B21E}" srcId="{D0121D15-BA8A-482F-8604-48D6E0D0B386}" destId="{AC7C3B31-6139-4962-B267-3D80B483A320}" srcOrd="0" destOrd="0" parTransId="{1DE4A45F-4288-4BEC-BC77-24410DBA6D27}" sibTransId="{C2890E24-F34E-4B41-BB6A-4B7E87E301DD}"/>
    <dgm:cxn modelId="{FB0C8CB5-4EE0-4230-A0DC-781D458DC06F}" type="presOf" srcId="{5CEA2F5C-E8F2-4642-AC60-98517E7A4A65}" destId="{6A58AA1F-E70C-4358-BCE1-64C719F80346}" srcOrd="0" destOrd="0" presId="urn:microsoft.com/office/officeart/2008/layout/SquareAccentList"/>
    <dgm:cxn modelId="{061C0FAB-EC4D-46E7-B567-AC07750C90ED}" type="presOf" srcId="{D0121D15-BA8A-482F-8604-48D6E0D0B386}" destId="{CE6ACA65-C6BA-4ADD-A8CD-B3F908F894F3}" srcOrd="0" destOrd="0" presId="urn:microsoft.com/office/officeart/2008/layout/SquareAccentList"/>
    <dgm:cxn modelId="{E991CB56-787A-43A5-8925-327B3052D042}" type="presOf" srcId="{AC7C3B31-6139-4962-B267-3D80B483A320}" destId="{A4AF2358-7D8D-48D5-9C9B-43DB15822CC9}" srcOrd="0" destOrd="0" presId="urn:microsoft.com/office/officeart/2008/layout/SquareAccentList"/>
    <dgm:cxn modelId="{90FBA874-09CB-4C15-BB7E-8E769EAEEABF}" srcId="{D0121D15-BA8A-482F-8604-48D6E0D0B386}" destId="{90D5CB52-A387-48D2-9354-1E5116E073ED}" srcOrd="1" destOrd="0" parTransId="{12209870-8080-46EF-ABE7-F6985E23A422}" sibTransId="{9B843905-8773-4773-8C54-78B565232C47}"/>
    <dgm:cxn modelId="{0FD7B0A3-3513-4E1A-96DF-AD119837E238}" srcId="{D0121D15-BA8A-482F-8604-48D6E0D0B386}" destId="{5CEA2F5C-E8F2-4642-AC60-98517E7A4A65}" srcOrd="3" destOrd="0" parTransId="{7DE1E42B-90A0-45FF-8CE4-E536487DD209}" sibTransId="{4B7E3461-7C4B-48CE-88D4-08889878D3D6}"/>
    <dgm:cxn modelId="{2F1668F8-DB1F-4604-A9AF-2EFE1FC1C872}" type="presParOf" srcId="{BDEB45D6-582B-4984-B4A8-B5D8DD62F3E4}" destId="{AB3D53E4-E4AF-4D7A-BA9A-B0CCCE2CBB74}" srcOrd="0" destOrd="0" presId="urn:microsoft.com/office/officeart/2008/layout/SquareAccentList"/>
    <dgm:cxn modelId="{BC384C25-EE6D-4908-8F6B-842DA686FC75}" type="presParOf" srcId="{AB3D53E4-E4AF-4D7A-BA9A-B0CCCE2CBB74}" destId="{3C5374DE-262A-4A58-BA83-AD1C6DC8830E}" srcOrd="0" destOrd="0" presId="urn:microsoft.com/office/officeart/2008/layout/SquareAccentList"/>
    <dgm:cxn modelId="{BB0587CF-E05B-489E-B322-484AD6A3A5C2}" type="presParOf" srcId="{3C5374DE-262A-4A58-BA83-AD1C6DC8830E}" destId="{353FE7F3-6EC6-4E62-B670-794F068B6424}" srcOrd="0" destOrd="0" presId="urn:microsoft.com/office/officeart/2008/layout/SquareAccentList"/>
    <dgm:cxn modelId="{E088D9B8-72EF-4E4C-9687-51CEDC17AD4B}" type="presParOf" srcId="{3C5374DE-262A-4A58-BA83-AD1C6DC8830E}" destId="{21125293-9423-470F-811E-4E3160B34B51}" srcOrd="1" destOrd="0" presId="urn:microsoft.com/office/officeart/2008/layout/SquareAccentList"/>
    <dgm:cxn modelId="{6686EF5B-D0B1-4E70-9DF5-573D0F8C47AB}" type="presParOf" srcId="{3C5374DE-262A-4A58-BA83-AD1C6DC8830E}" destId="{CE6ACA65-C6BA-4ADD-A8CD-B3F908F894F3}" srcOrd="2" destOrd="0" presId="urn:microsoft.com/office/officeart/2008/layout/SquareAccentList"/>
    <dgm:cxn modelId="{DA21684D-DD2E-4EBC-91A5-E89E87A85CEB}" type="presParOf" srcId="{AB3D53E4-E4AF-4D7A-BA9A-B0CCCE2CBB74}" destId="{A22CF7C4-43FD-4252-9811-FECB5D58DB42}" srcOrd="1" destOrd="0" presId="urn:microsoft.com/office/officeart/2008/layout/SquareAccentList"/>
    <dgm:cxn modelId="{2A7FB233-D86B-463F-B1DC-5A0BC9DA8D0C}" type="presParOf" srcId="{A22CF7C4-43FD-4252-9811-FECB5D58DB42}" destId="{4D762079-FDBB-43B0-8AF9-E3A40C674FC4}" srcOrd="0" destOrd="0" presId="urn:microsoft.com/office/officeart/2008/layout/SquareAccentList"/>
    <dgm:cxn modelId="{D55DF53F-1DD2-4C4A-8275-B0B13D948F2B}" type="presParOf" srcId="{4D762079-FDBB-43B0-8AF9-E3A40C674FC4}" destId="{D2A1BE95-417C-4552-94A0-F21307A646BB}" srcOrd="0" destOrd="0" presId="urn:microsoft.com/office/officeart/2008/layout/SquareAccentList"/>
    <dgm:cxn modelId="{F7FA371B-7BCF-4908-A22A-01CFFAEE55F8}" type="presParOf" srcId="{4D762079-FDBB-43B0-8AF9-E3A40C674FC4}" destId="{A4AF2358-7D8D-48D5-9C9B-43DB15822CC9}" srcOrd="1" destOrd="0" presId="urn:microsoft.com/office/officeart/2008/layout/SquareAccentList"/>
    <dgm:cxn modelId="{3FA211A3-DF21-4416-86F2-4E627511EA9C}" type="presParOf" srcId="{A22CF7C4-43FD-4252-9811-FECB5D58DB42}" destId="{2BAFCC7B-C461-44F1-9B6A-6528B9BAF395}" srcOrd="1" destOrd="0" presId="urn:microsoft.com/office/officeart/2008/layout/SquareAccentList"/>
    <dgm:cxn modelId="{709C7EB6-2123-4D7C-A055-6087BE6E8DB2}" type="presParOf" srcId="{2BAFCC7B-C461-44F1-9B6A-6528B9BAF395}" destId="{AD312E99-E259-4DFC-BFB8-BB7B73590055}" srcOrd="0" destOrd="0" presId="urn:microsoft.com/office/officeart/2008/layout/SquareAccentList"/>
    <dgm:cxn modelId="{54F92725-E6F6-46B0-9709-9495FB7BEC85}" type="presParOf" srcId="{2BAFCC7B-C461-44F1-9B6A-6528B9BAF395}" destId="{15B343D6-D664-43C1-AF39-2C75A68D37AE}" srcOrd="1" destOrd="0" presId="urn:microsoft.com/office/officeart/2008/layout/SquareAccentList"/>
    <dgm:cxn modelId="{6DCB87C3-A17E-4AFA-B5B8-87C8D1F73DDF}" type="presParOf" srcId="{A22CF7C4-43FD-4252-9811-FECB5D58DB42}" destId="{3B2792D9-5533-45D9-A415-2CB45B818035}" srcOrd="2" destOrd="0" presId="urn:microsoft.com/office/officeart/2008/layout/SquareAccentList"/>
    <dgm:cxn modelId="{5F4218CD-1CDD-4CEA-A061-D275FABBA86F}" type="presParOf" srcId="{3B2792D9-5533-45D9-A415-2CB45B818035}" destId="{CBF0D3D1-8117-4B9E-8016-0254F25B7A5B}" srcOrd="0" destOrd="0" presId="urn:microsoft.com/office/officeart/2008/layout/SquareAccentList"/>
    <dgm:cxn modelId="{6ED411B8-49BE-4FA2-859B-BE035D726727}" type="presParOf" srcId="{3B2792D9-5533-45D9-A415-2CB45B818035}" destId="{1456772C-E154-4559-84E8-DE94828EB928}" srcOrd="1" destOrd="0" presId="urn:microsoft.com/office/officeart/2008/layout/SquareAccentList"/>
    <dgm:cxn modelId="{5F236C49-C2A6-4B00-86AF-D55412C56E60}" type="presParOf" srcId="{A22CF7C4-43FD-4252-9811-FECB5D58DB42}" destId="{2336B338-732C-4BD7-A25D-A781FD2DB80A}" srcOrd="3" destOrd="0" presId="urn:microsoft.com/office/officeart/2008/layout/SquareAccentList"/>
    <dgm:cxn modelId="{44BB3700-C90D-4BF7-A0EA-13E6F268725C}" type="presParOf" srcId="{2336B338-732C-4BD7-A25D-A781FD2DB80A}" destId="{9D052BBF-B587-4986-B07B-F7040ACCE5F1}" srcOrd="0" destOrd="0" presId="urn:microsoft.com/office/officeart/2008/layout/SquareAccentList"/>
    <dgm:cxn modelId="{A6226E78-F09F-4BF9-AE2C-27E84B1FEFCA}" type="presParOf" srcId="{2336B338-732C-4BD7-A25D-A781FD2DB80A}" destId="{6A58AA1F-E70C-4358-BCE1-64C719F8034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B1DC5-0789-4E9B-A3A1-0E8A2123D4D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0121D15-BA8A-482F-8604-48D6E0D0B386}">
      <dgm:prSet phldrT="[Texto]" custT="1"/>
      <dgm:spPr/>
      <dgm:t>
        <a:bodyPr/>
        <a:lstStyle/>
        <a:p>
          <a:pPr algn="r"/>
          <a:r>
            <a:rPr lang="es-EC" sz="3600" b="1" i="1" dirty="0" smtClean="0">
              <a:solidFill>
                <a:srgbClr val="CC0000"/>
              </a:solidFill>
            </a:rPr>
            <a:t>RECOMENDACIONES</a:t>
          </a:r>
          <a:endParaRPr lang="es-EC" sz="3600" b="1" i="1" dirty="0">
            <a:solidFill>
              <a:srgbClr val="CC0000"/>
            </a:solidFill>
          </a:endParaRPr>
        </a:p>
      </dgm:t>
    </dgm:pt>
    <dgm:pt modelId="{CE073986-0FF6-4AD8-98D6-7B6EB4F8578D}" type="parTrans" cxnId="{12461457-3F55-4C34-8C38-00379EE69FDC}">
      <dgm:prSet/>
      <dgm:spPr/>
      <dgm:t>
        <a:bodyPr/>
        <a:lstStyle/>
        <a:p>
          <a:endParaRPr lang="es-EC"/>
        </a:p>
      </dgm:t>
    </dgm:pt>
    <dgm:pt modelId="{BA26B0BF-2E5F-4E49-BC71-72B3F93E5AAE}" type="sibTrans" cxnId="{12461457-3F55-4C34-8C38-00379EE69FDC}">
      <dgm:prSet/>
      <dgm:spPr/>
      <dgm:t>
        <a:bodyPr/>
        <a:lstStyle/>
        <a:p>
          <a:endParaRPr lang="es-EC"/>
        </a:p>
      </dgm:t>
    </dgm:pt>
    <dgm:pt modelId="{AC7C3B31-6139-4962-B267-3D80B483A320}">
      <dgm:prSet phldrT="[Texto]" custT="1"/>
      <dgm:spPr>
        <a:noFill/>
      </dgm:spPr>
      <dgm:t>
        <a:bodyPr/>
        <a:lstStyle/>
        <a:p>
          <a:pPr algn="just"/>
          <a:r>
            <a:rPr lang="es-ES" sz="1800" dirty="0" smtClean="0"/>
            <a:t>Las autoridades seccionales y nacionales deben poner énfasis especialmente en lo que tiene que ver a las obras de infraestructura, lo que permitirá desarrollar a cabalidad las actividades económicas de la comunidad.</a:t>
          </a:r>
          <a:endParaRPr lang="es-EC" sz="1800" b="1" i="1" dirty="0">
            <a:solidFill>
              <a:srgbClr val="CC0000"/>
            </a:solidFill>
          </a:endParaRPr>
        </a:p>
      </dgm:t>
    </dgm:pt>
    <dgm:pt modelId="{1DE4A45F-4288-4BEC-BC77-24410DBA6D27}" type="parTrans" cxnId="{1EF88574-4D3B-4330-9B04-7C4A13B5B21E}">
      <dgm:prSet/>
      <dgm:spPr/>
      <dgm:t>
        <a:bodyPr/>
        <a:lstStyle/>
        <a:p>
          <a:endParaRPr lang="es-EC"/>
        </a:p>
      </dgm:t>
    </dgm:pt>
    <dgm:pt modelId="{C2890E24-F34E-4B41-BB6A-4B7E87E301DD}" type="sibTrans" cxnId="{1EF88574-4D3B-4330-9B04-7C4A13B5B21E}">
      <dgm:prSet/>
      <dgm:spPr/>
      <dgm:t>
        <a:bodyPr/>
        <a:lstStyle/>
        <a:p>
          <a:endParaRPr lang="es-EC"/>
        </a:p>
      </dgm:t>
    </dgm:pt>
    <dgm:pt modelId="{90D5CB52-A387-48D2-9354-1E5116E073ED}">
      <dgm:prSet phldrT="[Texto]" custT="1"/>
      <dgm:spPr>
        <a:solidFill>
          <a:schemeClr val="accent5"/>
        </a:solidFill>
      </dgm:spPr>
      <dgm:t>
        <a:bodyPr/>
        <a:lstStyle/>
        <a:p>
          <a:pPr algn="just"/>
          <a:r>
            <a:rPr lang="es-ES" sz="1800" dirty="0" smtClean="0"/>
            <a:t>Los pequeños artesanos, pesqueros, agricultores y comerciantes al asociarse y ser parte de la Caja de Ahorros promoverán el crecimiento y solvencia de la misma y a futuro la Caja tenga acceso a créditos y beneficios tanto del sector público como privado.</a:t>
          </a:r>
          <a:endParaRPr lang="es-EC" sz="1800" dirty="0"/>
        </a:p>
      </dgm:t>
    </dgm:pt>
    <dgm:pt modelId="{12209870-8080-46EF-ABE7-F6985E23A422}" type="parTrans" cxnId="{90FBA874-09CB-4C15-BB7E-8E769EAEEABF}">
      <dgm:prSet/>
      <dgm:spPr/>
      <dgm:t>
        <a:bodyPr/>
        <a:lstStyle/>
        <a:p>
          <a:endParaRPr lang="es-EC"/>
        </a:p>
      </dgm:t>
    </dgm:pt>
    <dgm:pt modelId="{9B843905-8773-4773-8C54-78B565232C47}" type="sibTrans" cxnId="{90FBA874-09CB-4C15-BB7E-8E769EAEEABF}">
      <dgm:prSet/>
      <dgm:spPr/>
      <dgm:t>
        <a:bodyPr/>
        <a:lstStyle/>
        <a:p>
          <a:endParaRPr lang="es-EC"/>
        </a:p>
      </dgm:t>
    </dgm:pt>
    <dgm:pt modelId="{5CEA2F5C-E8F2-4642-AC60-98517E7A4A65}">
      <dgm:prSet phldrT="[Texto]" custT="1"/>
      <dgm:spPr>
        <a:solidFill>
          <a:schemeClr val="accent5"/>
        </a:solidFill>
      </dgm:spPr>
      <dgm:t>
        <a:bodyPr/>
        <a:lstStyle/>
        <a:p>
          <a:pPr algn="just"/>
          <a:r>
            <a:rPr lang="es-ES" sz="1800" dirty="0" smtClean="0"/>
            <a:t>Facilitar e implementar el uso de las técnicas que ayuden a la comprensión optima, logrando un mayor grado de conocimiento por parte de las participantes.</a:t>
          </a:r>
          <a:endParaRPr lang="es-EC" sz="1800" dirty="0"/>
        </a:p>
      </dgm:t>
    </dgm:pt>
    <dgm:pt modelId="{7DE1E42B-90A0-45FF-8CE4-E536487DD209}" type="parTrans" cxnId="{0FD7B0A3-3513-4E1A-96DF-AD119837E238}">
      <dgm:prSet/>
      <dgm:spPr/>
      <dgm:t>
        <a:bodyPr/>
        <a:lstStyle/>
        <a:p>
          <a:endParaRPr lang="es-EC"/>
        </a:p>
      </dgm:t>
    </dgm:pt>
    <dgm:pt modelId="{4B7E3461-7C4B-48CE-88D4-08889878D3D6}" type="sibTrans" cxnId="{0FD7B0A3-3513-4E1A-96DF-AD119837E238}">
      <dgm:prSet/>
      <dgm:spPr/>
      <dgm:t>
        <a:bodyPr/>
        <a:lstStyle/>
        <a:p>
          <a:endParaRPr lang="es-EC"/>
        </a:p>
      </dgm:t>
    </dgm:pt>
    <dgm:pt modelId="{BB999AA6-B43F-467F-A035-03C5B8DD40F0}">
      <dgm:prSet phldrT="[Texto]" custT="1"/>
      <dgm:spPr>
        <a:noFill/>
      </dgm:spPr>
      <dgm:t>
        <a:bodyPr/>
        <a:lstStyle/>
        <a:p>
          <a:pPr algn="just"/>
          <a:r>
            <a:rPr lang="es-ES" sz="1800" dirty="0" smtClean="0"/>
            <a:t>La socialización de la propuesta fue fundamental para la aceptación de este sistema de ahorro y crédito. Representando para los habitantes de Valdivia una salida viable a sus necesidades económicas.</a:t>
          </a:r>
          <a:endParaRPr lang="es-EC" sz="1800" dirty="0"/>
        </a:p>
      </dgm:t>
    </dgm:pt>
    <dgm:pt modelId="{8424710C-F262-4170-BFDE-9BE558796732}" type="parTrans" cxnId="{C5E88493-1593-46DE-A9CE-5186BBF01FD1}">
      <dgm:prSet/>
      <dgm:spPr/>
      <dgm:t>
        <a:bodyPr/>
        <a:lstStyle/>
        <a:p>
          <a:endParaRPr lang="es-EC"/>
        </a:p>
      </dgm:t>
    </dgm:pt>
    <dgm:pt modelId="{E8DB55A3-8DDF-4BE8-BC3F-4E18F428E63C}" type="sibTrans" cxnId="{C5E88493-1593-46DE-A9CE-5186BBF01FD1}">
      <dgm:prSet/>
      <dgm:spPr/>
      <dgm:t>
        <a:bodyPr/>
        <a:lstStyle/>
        <a:p>
          <a:endParaRPr lang="es-EC"/>
        </a:p>
      </dgm:t>
    </dgm:pt>
    <dgm:pt modelId="{BDEB45D6-582B-4984-B4A8-B5D8DD62F3E4}" type="pres">
      <dgm:prSet presAssocID="{BB1B1DC5-0789-4E9B-A3A1-0E8A2123D4DB}" presName="layout" presStyleCnt="0">
        <dgm:presLayoutVars>
          <dgm:chMax/>
          <dgm:chPref/>
          <dgm:dir/>
          <dgm:resizeHandles/>
        </dgm:presLayoutVars>
      </dgm:prSet>
      <dgm:spPr/>
    </dgm:pt>
    <dgm:pt modelId="{AB3D53E4-E4AF-4D7A-BA9A-B0CCCE2CBB74}" type="pres">
      <dgm:prSet presAssocID="{D0121D15-BA8A-482F-8604-48D6E0D0B386}" presName="root" presStyleCnt="0">
        <dgm:presLayoutVars>
          <dgm:chMax/>
          <dgm:chPref/>
        </dgm:presLayoutVars>
      </dgm:prSet>
      <dgm:spPr/>
    </dgm:pt>
    <dgm:pt modelId="{3C5374DE-262A-4A58-BA83-AD1C6DC8830E}" type="pres">
      <dgm:prSet presAssocID="{D0121D15-BA8A-482F-8604-48D6E0D0B386}" presName="rootComposite" presStyleCnt="0">
        <dgm:presLayoutVars/>
      </dgm:prSet>
      <dgm:spPr/>
    </dgm:pt>
    <dgm:pt modelId="{353FE7F3-6EC6-4E62-B670-794F068B6424}" type="pres">
      <dgm:prSet presAssocID="{D0121D15-BA8A-482F-8604-48D6E0D0B386}" presName="ParentAccent" presStyleLbl="alignNode1" presStyleIdx="0" presStyleCnt="1" custLinFactY="-20363" custLinFactNeighborX="36681" custLinFactNeighborY="-100000"/>
      <dgm:spPr>
        <a:noFill/>
        <a:ln>
          <a:noFill/>
        </a:ln>
      </dgm:spPr>
    </dgm:pt>
    <dgm:pt modelId="{21125293-9423-470F-811E-4E3160B34B51}" type="pres">
      <dgm:prSet presAssocID="{D0121D15-BA8A-482F-8604-48D6E0D0B386}" presName="ParentSmallAccent" presStyleLbl="fgAcc1" presStyleIdx="0" presStyleCnt="1" custLinFactNeighborX="35553" custLinFactNeighborY="-76991"/>
      <dgm:spPr>
        <a:ln>
          <a:noFill/>
        </a:ln>
      </dgm:spPr>
    </dgm:pt>
    <dgm:pt modelId="{CE6ACA65-C6BA-4ADD-A8CD-B3F908F894F3}" type="pres">
      <dgm:prSet presAssocID="{D0121D15-BA8A-482F-8604-48D6E0D0B386}" presName="Parent" presStyleLbl="revTx" presStyleIdx="0" presStyleCnt="5" custScaleX="92077" custScaleY="34003" custLinFactNeighborX="52858" custLinFactNeighborY="4381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2CF7C4-43FD-4252-9811-FECB5D58DB42}" type="pres">
      <dgm:prSet presAssocID="{D0121D15-BA8A-482F-8604-48D6E0D0B386}" presName="childShape" presStyleCnt="0">
        <dgm:presLayoutVars>
          <dgm:chMax val="0"/>
          <dgm:chPref val="0"/>
        </dgm:presLayoutVars>
      </dgm:prSet>
      <dgm:spPr/>
    </dgm:pt>
    <dgm:pt modelId="{4D762079-FDBB-43B0-8AF9-E3A40C674FC4}" type="pres">
      <dgm:prSet presAssocID="{AC7C3B31-6139-4962-B267-3D80B483A320}" presName="childComposite" presStyleCnt="0">
        <dgm:presLayoutVars>
          <dgm:chMax val="0"/>
          <dgm:chPref val="0"/>
        </dgm:presLayoutVars>
      </dgm:prSet>
      <dgm:spPr/>
    </dgm:pt>
    <dgm:pt modelId="{D2A1BE95-417C-4552-94A0-F21307A646BB}" type="pres">
      <dgm:prSet presAssocID="{AC7C3B31-6139-4962-B267-3D80B483A320}" presName="ChildAccent" presStyleLbl="solidFgAcc1" presStyleIdx="0" presStyleCnt="4" custScaleX="84215" custScaleY="84215" custLinFactX="-100000" custLinFactY="-97177" custLinFactNeighborX="-163843" custLinFactNeighborY="-100000"/>
      <dgm:spPr>
        <a:solidFill>
          <a:srgbClr val="FFC000"/>
        </a:solidFill>
      </dgm:spPr>
    </dgm:pt>
    <dgm:pt modelId="{A4AF2358-7D8D-48D5-9C9B-43DB15822CC9}" type="pres">
      <dgm:prSet presAssocID="{AC7C3B31-6139-4962-B267-3D80B483A320}" presName="Child" presStyleLbl="revTx" presStyleIdx="1" presStyleCnt="5" custScaleX="147281" custScaleY="119055" custLinFactNeighborX="5236" custLinFactNeighborY="-60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AFCC7B-C461-44F1-9B6A-6528B9BAF395}" type="pres">
      <dgm:prSet presAssocID="{90D5CB52-A387-48D2-9354-1E5116E073ED}" presName="childComposite" presStyleCnt="0">
        <dgm:presLayoutVars>
          <dgm:chMax val="0"/>
          <dgm:chPref val="0"/>
        </dgm:presLayoutVars>
      </dgm:prSet>
      <dgm:spPr/>
    </dgm:pt>
    <dgm:pt modelId="{AD312E99-E259-4DFC-BFB8-BB7B73590055}" type="pres">
      <dgm:prSet presAssocID="{90D5CB52-A387-48D2-9354-1E5116E073ED}" presName="ChildAccent" presStyleLbl="solidFgAcc1" presStyleIdx="1" presStyleCnt="4" custScaleX="84215" custScaleY="84215" custLinFactX="-100000" custLinFactY="-48142" custLinFactNeighborX="-163843" custLinFactNeighborY="-100000"/>
      <dgm:spPr>
        <a:solidFill>
          <a:srgbClr val="FFC000"/>
        </a:solidFill>
      </dgm:spPr>
    </dgm:pt>
    <dgm:pt modelId="{15B343D6-D664-43C1-AF39-2C75A68D37AE}" type="pres">
      <dgm:prSet presAssocID="{90D5CB52-A387-48D2-9354-1E5116E073ED}" presName="Child" presStyleLbl="revTx" presStyleIdx="2" presStyleCnt="5" custScaleX="147281" custLinFactNeighborX="4295" custLinFactNeighborY="-46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2792D9-5533-45D9-A415-2CB45B818035}" type="pres">
      <dgm:prSet presAssocID="{BB999AA6-B43F-467F-A035-03C5B8DD40F0}" presName="childComposite" presStyleCnt="0">
        <dgm:presLayoutVars>
          <dgm:chMax val="0"/>
          <dgm:chPref val="0"/>
        </dgm:presLayoutVars>
      </dgm:prSet>
      <dgm:spPr/>
    </dgm:pt>
    <dgm:pt modelId="{CBF0D3D1-8117-4B9E-8016-0254F25B7A5B}" type="pres">
      <dgm:prSet presAssocID="{BB999AA6-B43F-467F-A035-03C5B8DD40F0}" presName="ChildAccent" presStyleLbl="solidFgAcc1" presStyleIdx="2" presStyleCnt="4" custScaleX="84215" custScaleY="84215" custLinFactX="-100000" custLinFactY="-28568" custLinFactNeighborX="-163843" custLinFactNeighborY="-100000"/>
      <dgm:spPr>
        <a:solidFill>
          <a:srgbClr val="FFC000"/>
        </a:solidFill>
      </dgm:spPr>
    </dgm:pt>
    <dgm:pt modelId="{1456772C-E154-4559-84E8-DE94828EB928}" type="pres">
      <dgm:prSet presAssocID="{BB999AA6-B43F-467F-A035-03C5B8DD40F0}" presName="Child" presStyleLbl="revTx" presStyleIdx="3" presStyleCnt="5" custScaleX="147281" custLinFactNeighborX="4295" custLinFactNeighborY="-37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36B338-732C-4BD7-A25D-A781FD2DB80A}" type="pres">
      <dgm:prSet presAssocID="{5CEA2F5C-E8F2-4642-AC60-98517E7A4A65}" presName="childComposite" presStyleCnt="0">
        <dgm:presLayoutVars>
          <dgm:chMax val="0"/>
          <dgm:chPref val="0"/>
        </dgm:presLayoutVars>
      </dgm:prSet>
      <dgm:spPr/>
    </dgm:pt>
    <dgm:pt modelId="{9D052BBF-B587-4986-B07B-F7040ACCE5F1}" type="pres">
      <dgm:prSet presAssocID="{5CEA2F5C-E8F2-4642-AC60-98517E7A4A65}" presName="ChildAccent" presStyleLbl="solidFgAcc1" presStyleIdx="3" presStyleCnt="4" custScaleX="84215" custScaleY="84215" custLinFactX="-100000" custLinFactY="-8994" custLinFactNeighborX="-163843" custLinFactNeighborY="-100000"/>
      <dgm:spPr>
        <a:solidFill>
          <a:srgbClr val="FFC000"/>
        </a:solidFill>
      </dgm:spPr>
    </dgm:pt>
    <dgm:pt modelId="{6A58AA1F-E70C-4358-BCE1-64C719F80346}" type="pres">
      <dgm:prSet presAssocID="{5CEA2F5C-E8F2-4642-AC60-98517E7A4A65}" presName="Child" presStyleLbl="revTx" presStyleIdx="4" presStyleCnt="5" custScaleX="147281" custLinFactNeighborX="4295" custLinFactNeighborY="-28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F88574-4D3B-4330-9B04-7C4A13B5B21E}" srcId="{D0121D15-BA8A-482F-8604-48D6E0D0B386}" destId="{AC7C3B31-6139-4962-B267-3D80B483A320}" srcOrd="0" destOrd="0" parTransId="{1DE4A45F-4288-4BEC-BC77-24410DBA6D27}" sibTransId="{C2890E24-F34E-4B41-BB6A-4B7E87E301DD}"/>
    <dgm:cxn modelId="{C5E88493-1593-46DE-A9CE-5186BBF01FD1}" srcId="{D0121D15-BA8A-482F-8604-48D6E0D0B386}" destId="{BB999AA6-B43F-467F-A035-03C5B8DD40F0}" srcOrd="2" destOrd="0" parTransId="{8424710C-F262-4170-BFDE-9BE558796732}" sibTransId="{E8DB55A3-8DDF-4BE8-BC3F-4E18F428E63C}"/>
    <dgm:cxn modelId="{12461457-3F55-4C34-8C38-00379EE69FDC}" srcId="{BB1B1DC5-0789-4E9B-A3A1-0E8A2123D4DB}" destId="{D0121D15-BA8A-482F-8604-48D6E0D0B386}" srcOrd="0" destOrd="0" parTransId="{CE073986-0FF6-4AD8-98D6-7B6EB4F8578D}" sibTransId="{BA26B0BF-2E5F-4E49-BC71-72B3F93E5AAE}"/>
    <dgm:cxn modelId="{490768DD-5D06-4DCB-A2EA-181EBAEF30A4}" type="presOf" srcId="{5CEA2F5C-E8F2-4642-AC60-98517E7A4A65}" destId="{6A58AA1F-E70C-4358-BCE1-64C719F80346}" srcOrd="0" destOrd="0" presId="urn:microsoft.com/office/officeart/2008/layout/SquareAccentList"/>
    <dgm:cxn modelId="{5F9F10D9-F941-41DA-AD26-46443F7D4D24}" type="presOf" srcId="{D0121D15-BA8A-482F-8604-48D6E0D0B386}" destId="{CE6ACA65-C6BA-4ADD-A8CD-B3F908F894F3}" srcOrd="0" destOrd="0" presId="urn:microsoft.com/office/officeart/2008/layout/SquareAccentList"/>
    <dgm:cxn modelId="{90FBA874-09CB-4C15-BB7E-8E769EAEEABF}" srcId="{D0121D15-BA8A-482F-8604-48D6E0D0B386}" destId="{90D5CB52-A387-48D2-9354-1E5116E073ED}" srcOrd="1" destOrd="0" parTransId="{12209870-8080-46EF-ABE7-F6985E23A422}" sibTransId="{9B843905-8773-4773-8C54-78B565232C47}"/>
    <dgm:cxn modelId="{7A9A5D65-CE02-46BB-863C-0C0D17445FA3}" type="presOf" srcId="{90D5CB52-A387-48D2-9354-1E5116E073ED}" destId="{15B343D6-D664-43C1-AF39-2C75A68D37AE}" srcOrd="0" destOrd="0" presId="urn:microsoft.com/office/officeart/2008/layout/SquareAccentList"/>
    <dgm:cxn modelId="{0BB2810B-5A85-49AA-80AF-68BE044D916E}" type="presOf" srcId="{AC7C3B31-6139-4962-B267-3D80B483A320}" destId="{A4AF2358-7D8D-48D5-9C9B-43DB15822CC9}" srcOrd="0" destOrd="0" presId="urn:microsoft.com/office/officeart/2008/layout/SquareAccentList"/>
    <dgm:cxn modelId="{0FD7B0A3-3513-4E1A-96DF-AD119837E238}" srcId="{D0121D15-BA8A-482F-8604-48D6E0D0B386}" destId="{5CEA2F5C-E8F2-4642-AC60-98517E7A4A65}" srcOrd="3" destOrd="0" parTransId="{7DE1E42B-90A0-45FF-8CE4-E536487DD209}" sibTransId="{4B7E3461-7C4B-48CE-88D4-08889878D3D6}"/>
    <dgm:cxn modelId="{FFB27864-348D-4C1C-8944-BAE37F46F34D}" type="presOf" srcId="{BB999AA6-B43F-467F-A035-03C5B8DD40F0}" destId="{1456772C-E154-4559-84E8-DE94828EB928}" srcOrd="0" destOrd="0" presId="urn:microsoft.com/office/officeart/2008/layout/SquareAccentList"/>
    <dgm:cxn modelId="{E3B91379-8383-4A67-BEBB-B5D5BC7822B0}" type="presOf" srcId="{BB1B1DC5-0789-4E9B-A3A1-0E8A2123D4DB}" destId="{BDEB45D6-582B-4984-B4A8-B5D8DD62F3E4}" srcOrd="0" destOrd="0" presId="urn:microsoft.com/office/officeart/2008/layout/SquareAccentList"/>
    <dgm:cxn modelId="{6F13ED54-720A-483A-8ADD-08CA10F3B267}" type="presParOf" srcId="{BDEB45D6-582B-4984-B4A8-B5D8DD62F3E4}" destId="{AB3D53E4-E4AF-4D7A-BA9A-B0CCCE2CBB74}" srcOrd="0" destOrd="0" presId="urn:microsoft.com/office/officeart/2008/layout/SquareAccentList"/>
    <dgm:cxn modelId="{7968F593-EADB-4970-8F5E-E72A201F643F}" type="presParOf" srcId="{AB3D53E4-E4AF-4D7A-BA9A-B0CCCE2CBB74}" destId="{3C5374DE-262A-4A58-BA83-AD1C6DC8830E}" srcOrd="0" destOrd="0" presId="urn:microsoft.com/office/officeart/2008/layout/SquareAccentList"/>
    <dgm:cxn modelId="{7082A40D-3D64-4103-8239-68F167C1872D}" type="presParOf" srcId="{3C5374DE-262A-4A58-BA83-AD1C6DC8830E}" destId="{353FE7F3-6EC6-4E62-B670-794F068B6424}" srcOrd="0" destOrd="0" presId="urn:microsoft.com/office/officeart/2008/layout/SquareAccentList"/>
    <dgm:cxn modelId="{5A371BA6-0B92-4D13-81C9-30946A83ADB2}" type="presParOf" srcId="{3C5374DE-262A-4A58-BA83-AD1C6DC8830E}" destId="{21125293-9423-470F-811E-4E3160B34B51}" srcOrd="1" destOrd="0" presId="urn:microsoft.com/office/officeart/2008/layout/SquareAccentList"/>
    <dgm:cxn modelId="{E421A48C-A22E-4156-A446-F07F2FD97062}" type="presParOf" srcId="{3C5374DE-262A-4A58-BA83-AD1C6DC8830E}" destId="{CE6ACA65-C6BA-4ADD-A8CD-B3F908F894F3}" srcOrd="2" destOrd="0" presId="urn:microsoft.com/office/officeart/2008/layout/SquareAccentList"/>
    <dgm:cxn modelId="{A9170C3A-1300-4DEA-8DE2-7B83CFB61B4D}" type="presParOf" srcId="{AB3D53E4-E4AF-4D7A-BA9A-B0CCCE2CBB74}" destId="{A22CF7C4-43FD-4252-9811-FECB5D58DB42}" srcOrd="1" destOrd="0" presId="urn:microsoft.com/office/officeart/2008/layout/SquareAccentList"/>
    <dgm:cxn modelId="{731E55B1-2602-4B54-8BB2-EA9479ABA20A}" type="presParOf" srcId="{A22CF7C4-43FD-4252-9811-FECB5D58DB42}" destId="{4D762079-FDBB-43B0-8AF9-E3A40C674FC4}" srcOrd="0" destOrd="0" presId="urn:microsoft.com/office/officeart/2008/layout/SquareAccentList"/>
    <dgm:cxn modelId="{EC1CC4C1-6BB9-4EAC-A896-1336A732C245}" type="presParOf" srcId="{4D762079-FDBB-43B0-8AF9-E3A40C674FC4}" destId="{D2A1BE95-417C-4552-94A0-F21307A646BB}" srcOrd="0" destOrd="0" presId="urn:microsoft.com/office/officeart/2008/layout/SquareAccentList"/>
    <dgm:cxn modelId="{8B6A9E0B-44E6-4934-9574-301834BA8D29}" type="presParOf" srcId="{4D762079-FDBB-43B0-8AF9-E3A40C674FC4}" destId="{A4AF2358-7D8D-48D5-9C9B-43DB15822CC9}" srcOrd="1" destOrd="0" presId="urn:microsoft.com/office/officeart/2008/layout/SquareAccentList"/>
    <dgm:cxn modelId="{6704EE6F-3BF9-4EAA-8EAE-3F33E5B33ECE}" type="presParOf" srcId="{A22CF7C4-43FD-4252-9811-FECB5D58DB42}" destId="{2BAFCC7B-C461-44F1-9B6A-6528B9BAF395}" srcOrd="1" destOrd="0" presId="urn:microsoft.com/office/officeart/2008/layout/SquareAccentList"/>
    <dgm:cxn modelId="{5F819F65-24EA-4A32-995A-93AB5991664D}" type="presParOf" srcId="{2BAFCC7B-C461-44F1-9B6A-6528B9BAF395}" destId="{AD312E99-E259-4DFC-BFB8-BB7B73590055}" srcOrd="0" destOrd="0" presId="urn:microsoft.com/office/officeart/2008/layout/SquareAccentList"/>
    <dgm:cxn modelId="{0E1F0969-F200-43CC-89E1-2755B8A32F1B}" type="presParOf" srcId="{2BAFCC7B-C461-44F1-9B6A-6528B9BAF395}" destId="{15B343D6-D664-43C1-AF39-2C75A68D37AE}" srcOrd="1" destOrd="0" presId="urn:microsoft.com/office/officeart/2008/layout/SquareAccentList"/>
    <dgm:cxn modelId="{8B6EF019-10BA-4687-AF73-C0F4C119AD9E}" type="presParOf" srcId="{A22CF7C4-43FD-4252-9811-FECB5D58DB42}" destId="{3B2792D9-5533-45D9-A415-2CB45B818035}" srcOrd="2" destOrd="0" presId="urn:microsoft.com/office/officeart/2008/layout/SquareAccentList"/>
    <dgm:cxn modelId="{98B4F83E-8182-46C4-AA8A-FBC1360BC171}" type="presParOf" srcId="{3B2792D9-5533-45D9-A415-2CB45B818035}" destId="{CBF0D3D1-8117-4B9E-8016-0254F25B7A5B}" srcOrd="0" destOrd="0" presId="urn:microsoft.com/office/officeart/2008/layout/SquareAccentList"/>
    <dgm:cxn modelId="{D92C1859-97CB-4AAB-91D3-730DFD2E8145}" type="presParOf" srcId="{3B2792D9-5533-45D9-A415-2CB45B818035}" destId="{1456772C-E154-4559-84E8-DE94828EB928}" srcOrd="1" destOrd="0" presId="urn:microsoft.com/office/officeart/2008/layout/SquareAccentList"/>
    <dgm:cxn modelId="{A4478A3D-3360-4503-9F31-33DA2CDCD577}" type="presParOf" srcId="{A22CF7C4-43FD-4252-9811-FECB5D58DB42}" destId="{2336B338-732C-4BD7-A25D-A781FD2DB80A}" srcOrd="3" destOrd="0" presId="urn:microsoft.com/office/officeart/2008/layout/SquareAccentList"/>
    <dgm:cxn modelId="{B769FFCF-EF4D-4338-88B6-6B6D07848D53}" type="presParOf" srcId="{2336B338-732C-4BD7-A25D-A781FD2DB80A}" destId="{9D052BBF-B587-4986-B07B-F7040ACCE5F1}" srcOrd="0" destOrd="0" presId="urn:microsoft.com/office/officeart/2008/layout/SquareAccentList"/>
    <dgm:cxn modelId="{A81E8F0C-C728-49AE-AD87-E0A1C1663E8E}" type="presParOf" srcId="{2336B338-732C-4BD7-A25D-A781FD2DB80A}" destId="{6A58AA1F-E70C-4358-BCE1-64C719F8034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1B1DC5-0789-4E9B-A3A1-0E8A2123D4D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0121D15-BA8A-482F-8604-48D6E0D0B386}">
      <dgm:prSet phldrT="[Texto]" custT="1"/>
      <dgm:spPr/>
      <dgm:t>
        <a:bodyPr/>
        <a:lstStyle/>
        <a:p>
          <a:pPr algn="r"/>
          <a:r>
            <a:rPr lang="es-EC" sz="3600" b="1" i="1" dirty="0" smtClean="0">
              <a:solidFill>
                <a:srgbClr val="CC0000"/>
              </a:solidFill>
            </a:rPr>
            <a:t>RECOMENDACIONES</a:t>
          </a:r>
          <a:endParaRPr lang="es-EC" sz="3600" b="1" i="1" dirty="0">
            <a:solidFill>
              <a:srgbClr val="CC0000"/>
            </a:solidFill>
          </a:endParaRPr>
        </a:p>
      </dgm:t>
    </dgm:pt>
    <dgm:pt modelId="{CE073986-0FF6-4AD8-98D6-7B6EB4F8578D}" type="parTrans" cxnId="{12461457-3F55-4C34-8C38-00379EE69FDC}">
      <dgm:prSet/>
      <dgm:spPr/>
      <dgm:t>
        <a:bodyPr/>
        <a:lstStyle/>
        <a:p>
          <a:endParaRPr lang="es-EC"/>
        </a:p>
      </dgm:t>
    </dgm:pt>
    <dgm:pt modelId="{BA26B0BF-2E5F-4E49-BC71-72B3F93E5AAE}" type="sibTrans" cxnId="{12461457-3F55-4C34-8C38-00379EE69FDC}">
      <dgm:prSet/>
      <dgm:spPr/>
      <dgm:t>
        <a:bodyPr/>
        <a:lstStyle/>
        <a:p>
          <a:endParaRPr lang="es-EC"/>
        </a:p>
      </dgm:t>
    </dgm:pt>
    <dgm:pt modelId="{AC7C3B31-6139-4962-B267-3D80B483A320}">
      <dgm:prSet phldrT="[Texto]" custT="1"/>
      <dgm:spPr>
        <a:noFill/>
      </dgm:spPr>
      <dgm:t>
        <a:bodyPr/>
        <a:lstStyle/>
        <a:p>
          <a:pPr algn="just"/>
          <a:r>
            <a:rPr lang="es-ES" sz="1800" dirty="0" smtClean="0"/>
            <a:t>Administrar de manera correcta los fondos de la Caja provenientes de las captaciones y colocaciones de dinero logrando su fortalecimiento y crecimiento a futuro.</a:t>
          </a:r>
          <a:endParaRPr lang="es-EC" sz="1800" b="1" i="1" dirty="0">
            <a:solidFill>
              <a:srgbClr val="CC0000"/>
            </a:solidFill>
          </a:endParaRPr>
        </a:p>
      </dgm:t>
    </dgm:pt>
    <dgm:pt modelId="{1DE4A45F-4288-4BEC-BC77-24410DBA6D27}" type="parTrans" cxnId="{1EF88574-4D3B-4330-9B04-7C4A13B5B21E}">
      <dgm:prSet/>
      <dgm:spPr/>
      <dgm:t>
        <a:bodyPr/>
        <a:lstStyle/>
        <a:p>
          <a:endParaRPr lang="es-EC"/>
        </a:p>
      </dgm:t>
    </dgm:pt>
    <dgm:pt modelId="{C2890E24-F34E-4B41-BB6A-4B7E87E301DD}" type="sibTrans" cxnId="{1EF88574-4D3B-4330-9B04-7C4A13B5B21E}">
      <dgm:prSet/>
      <dgm:spPr/>
      <dgm:t>
        <a:bodyPr/>
        <a:lstStyle/>
        <a:p>
          <a:endParaRPr lang="es-EC"/>
        </a:p>
      </dgm:t>
    </dgm:pt>
    <dgm:pt modelId="{90D5CB52-A387-48D2-9354-1E5116E073ED}">
      <dgm:prSet phldrT="[Texto]" custT="1"/>
      <dgm:spPr>
        <a:solidFill>
          <a:schemeClr val="accent5"/>
        </a:solidFill>
      </dgm:spPr>
      <dgm:t>
        <a:bodyPr/>
        <a:lstStyle/>
        <a:p>
          <a:pPr algn="just"/>
          <a:r>
            <a:rPr lang="es-ES" sz="1800" dirty="0" smtClean="0"/>
            <a:t>Es necesario para todos y cada uno de los socios de la caja de ahorro y crédito sacar adelante este proyecto, mediante aportes puntuales e incentivar el ahorro para que se cuente con un gran capital que ayude a cumplir con las proyecciones del mismo y beneficiarnos todos.</a:t>
          </a:r>
          <a:endParaRPr lang="es-EC" sz="1800" dirty="0"/>
        </a:p>
      </dgm:t>
    </dgm:pt>
    <dgm:pt modelId="{12209870-8080-46EF-ABE7-F6985E23A422}" type="parTrans" cxnId="{90FBA874-09CB-4C15-BB7E-8E769EAEEABF}">
      <dgm:prSet/>
      <dgm:spPr/>
      <dgm:t>
        <a:bodyPr/>
        <a:lstStyle/>
        <a:p>
          <a:endParaRPr lang="es-EC"/>
        </a:p>
      </dgm:t>
    </dgm:pt>
    <dgm:pt modelId="{9B843905-8773-4773-8C54-78B565232C47}" type="sibTrans" cxnId="{90FBA874-09CB-4C15-BB7E-8E769EAEEABF}">
      <dgm:prSet/>
      <dgm:spPr/>
      <dgm:t>
        <a:bodyPr/>
        <a:lstStyle/>
        <a:p>
          <a:endParaRPr lang="es-EC"/>
        </a:p>
      </dgm:t>
    </dgm:pt>
    <dgm:pt modelId="{BB999AA6-B43F-467F-A035-03C5B8DD40F0}">
      <dgm:prSet phldrT="[Texto]" custT="1"/>
      <dgm:spPr>
        <a:noFill/>
      </dgm:spPr>
      <dgm:t>
        <a:bodyPr/>
        <a:lstStyle/>
        <a:p>
          <a:pPr algn="just"/>
          <a:r>
            <a:rPr lang="es-ES" sz="1800" dirty="0" smtClean="0"/>
            <a:t>Realizar un seguimiento continuo a los Estados Financieros presupuestados para evitar desviaciones y tener los mejores resultados.</a:t>
          </a:r>
          <a:endParaRPr lang="es-EC" sz="1800" dirty="0"/>
        </a:p>
      </dgm:t>
    </dgm:pt>
    <dgm:pt modelId="{8424710C-F262-4170-BFDE-9BE558796732}" type="parTrans" cxnId="{C5E88493-1593-46DE-A9CE-5186BBF01FD1}">
      <dgm:prSet/>
      <dgm:spPr/>
      <dgm:t>
        <a:bodyPr/>
        <a:lstStyle/>
        <a:p>
          <a:endParaRPr lang="es-EC"/>
        </a:p>
      </dgm:t>
    </dgm:pt>
    <dgm:pt modelId="{E8DB55A3-8DDF-4BE8-BC3F-4E18F428E63C}" type="sibTrans" cxnId="{C5E88493-1593-46DE-A9CE-5186BBF01FD1}">
      <dgm:prSet/>
      <dgm:spPr/>
      <dgm:t>
        <a:bodyPr/>
        <a:lstStyle/>
        <a:p>
          <a:endParaRPr lang="es-EC"/>
        </a:p>
      </dgm:t>
    </dgm:pt>
    <dgm:pt modelId="{5CEA2F5C-E8F2-4642-AC60-98517E7A4A65}">
      <dgm:prSet phldrT="[Texto]" custT="1"/>
      <dgm:spPr>
        <a:solidFill>
          <a:schemeClr val="accent5"/>
        </a:solidFill>
      </dgm:spPr>
      <dgm:t>
        <a:bodyPr/>
        <a:lstStyle/>
        <a:p>
          <a:pPr algn="just"/>
          <a:r>
            <a:rPr lang="es-ES" sz="1800" dirty="0" smtClean="0"/>
            <a:t>No cambiar el enfoque por el cual será creada la caja de ahorro y crédito, ya que es por y para la comunidad, misma que busca reactivar la economía en este sector y dar el apoyo necesario para los socios.</a:t>
          </a:r>
          <a:endParaRPr lang="es-EC" sz="1800" dirty="0"/>
        </a:p>
      </dgm:t>
    </dgm:pt>
    <dgm:pt modelId="{4B7E3461-7C4B-48CE-88D4-08889878D3D6}" type="sibTrans" cxnId="{0FD7B0A3-3513-4E1A-96DF-AD119837E238}">
      <dgm:prSet/>
      <dgm:spPr/>
      <dgm:t>
        <a:bodyPr/>
        <a:lstStyle/>
        <a:p>
          <a:endParaRPr lang="es-EC"/>
        </a:p>
      </dgm:t>
    </dgm:pt>
    <dgm:pt modelId="{7DE1E42B-90A0-45FF-8CE4-E536487DD209}" type="parTrans" cxnId="{0FD7B0A3-3513-4E1A-96DF-AD119837E238}">
      <dgm:prSet/>
      <dgm:spPr/>
      <dgm:t>
        <a:bodyPr/>
        <a:lstStyle/>
        <a:p>
          <a:endParaRPr lang="es-EC"/>
        </a:p>
      </dgm:t>
    </dgm:pt>
    <dgm:pt modelId="{BDEB45D6-582B-4984-B4A8-B5D8DD62F3E4}" type="pres">
      <dgm:prSet presAssocID="{BB1B1DC5-0789-4E9B-A3A1-0E8A2123D4DB}" presName="layout" presStyleCnt="0">
        <dgm:presLayoutVars>
          <dgm:chMax/>
          <dgm:chPref/>
          <dgm:dir/>
          <dgm:resizeHandles/>
        </dgm:presLayoutVars>
      </dgm:prSet>
      <dgm:spPr/>
    </dgm:pt>
    <dgm:pt modelId="{AB3D53E4-E4AF-4D7A-BA9A-B0CCCE2CBB74}" type="pres">
      <dgm:prSet presAssocID="{D0121D15-BA8A-482F-8604-48D6E0D0B386}" presName="root" presStyleCnt="0">
        <dgm:presLayoutVars>
          <dgm:chMax/>
          <dgm:chPref/>
        </dgm:presLayoutVars>
      </dgm:prSet>
      <dgm:spPr/>
    </dgm:pt>
    <dgm:pt modelId="{3C5374DE-262A-4A58-BA83-AD1C6DC8830E}" type="pres">
      <dgm:prSet presAssocID="{D0121D15-BA8A-482F-8604-48D6E0D0B386}" presName="rootComposite" presStyleCnt="0">
        <dgm:presLayoutVars/>
      </dgm:prSet>
      <dgm:spPr/>
    </dgm:pt>
    <dgm:pt modelId="{353FE7F3-6EC6-4E62-B670-794F068B6424}" type="pres">
      <dgm:prSet presAssocID="{D0121D15-BA8A-482F-8604-48D6E0D0B386}" presName="ParentAccent" presStyleLbl="alignNode1" presStyleIdx="0" presStyleCnt="1" custLinFactY="-20363" custLinFactNeighborX="36681" custLinFactNeighborY="-100000"/>
      <dgm:spPr>
        <a:noFill/>
        <a:ln>
          <a:noFill/>
        </a:ln>
      </dgm:spPr>
    </dgm:pt>
    <dgm:pt modelId="{21125293-9423-470F-811E-4E3160B34B51}" type="pres">
      <dgm:prSet presAssocID="{D0121D15-BA8A-482F-8604-48D6E0D0B386}" presName="ParentSmallAccent" presStyleLbl="fgAcc1" presStyleIdx="0" presStyleCnt="1" custLinFactNeighborX="35553" custLinFactNeighborY="-76991"/>
      <dgm:spPr>
        <a:ln>
          <a:noFill/>
        </a:ln>
      </dgm:spPr>
    </dgm:pt>
    <dgm:pt modelId="{CE6ACA65-C6BA-4ADD-A8CD-B3F908F894F3}" type="pres">
      <dgm:prSet presAssocID="{D0121D15-BA8A-482F-8604-48D6E0D0B386}" presName="Parent" presStyleLbl="revTx" presStyleIdx="0" presStyleCnt="5" custScaleX="92077" custScaleY="34003" custLinFactNeighborX="52858" custLinFactNeighborY="4381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2CF7C4-43FD-4252-9811-FECB5D58DB42}" type="pres">
      <dgm:prSet presAssocID="{D0121D15-BA8A-482F-8604-48D6E0D0B386}" presName="childShape" presStyleCnt="0">
        <dgm:presLayoutVars>
          <dgm:chMax val="0"/>
          <dgm:chPref val="0"/>
        </dgm:presLayoutVars>
      </dgm:prSet>
      <dgm:spPr/>
    </dgm:pt>
    <dgm:pt modelId="{4D762079-FDBB-43B0-8AF9-E3A40C674FC4}" type="pres">
      <dgm:prSet presAssocID="{AC7C3B31-6139-4962-B267-3D80B483A320}" presName="childComposite" presStyleCnt="0">
        <dgm:presLayoutVars>
          <dgm:chMax val="0"/>
          <dgm:chPref val="0"/>
        </dgm:presLayoutVars>
      </dgm:prSet>
      <dgm:spPr/>
    </dgm:pt>
    <dgm:pt modelId="{D2A1BE95-417C-4552-94A0-F21307A646BB}" type="pres">
      <dgm:prSet presAssocID="{AC7C3B31-6139-4962-B267-3D80B483A320}" presName="ChildAccent" presStyleLbl="solidFgAcc1" presStyleIdx="0" presStyleCnt="4" custScaleX="84215" custScaleY="84215" custLinFactX="-100000" custLinFactY="-97177" custLinFactNeighborX="-163843" custLinFactNeighborY="-100000"/>
      <dgm:spPr>
        <a:solidFill>
          <a:srgbClr val="FFC000"/>
        </a:solidFill>
      </dgm:spPr>
    </dgm:pt>
    <dgm:pt modelId="{A4AF2358-7D8D-48D5-9C9B-43DB15822CC9}" type="pres">
      <dgm:prSet presAssocID="{AC7C3B31-6139-4962-B267-3D80B483A320}" presName="Child" presStyleLbl="revTx" presStyleIdx="1" presStyleCnt="5" custScaleX="147281" custScaleY="119055" custLinFactNeighborX="5236" custLinFactNeighborY="-60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AFCC7B-C461-44F1-9B6A-6528B9BAF395}" type="pres">
      <dgm:prSet presAssocID="{90D5CB52-A387-48D2-9354-1E5116E073ED}" presName="childComposite" presStyleCnt="0">
        <dgm:presLayoutVars>
          <dgm:chMax val="0"/>
          <dgm:chPref val="0"/>
        </dgm:presLayoutVars>
      </dgm:prSet>
      <dgm:spPr/>
    </dgm:pt>
    <dgm:pt modelId="{AD312E99-E259-4DFC-BFB8-BB7B73590055}" type="pres">
      <dgm:prSet presAssocID="{90D5CB52-A387-48D2-9354-1E5116E073ED}" presName="ChildAccent" presStyleLbl="solidFgAcc1" presStyleIdx="1" presStyleCnt="4" custScaleX="84215" custScaleY="84215" custLinFactX="-100000" custLinFactY="-48142" custLinFactNeighborX="-163843" custLinFactNeighborY="-100000"/>
      <dgm:spPr>
        <a:solidFill>
          <a:srgbClr val="FFC000"/>
        </a:solidFill>
      </dgm:spPr>
    </dgm:pt>
    <dgm:pt modelId="{15B343D6-D664-43C1-AF39-2C75A68D37AE}" type="pres">
      <dgm:prSet presAssocID="{90D5CB52-A387-48D2-9354-1E5116E073ED}" presName="Child" presStyleLbl="revTx" presStyleIdx="2" presStyleCnt="5" custScaleX="147281" custLinFactNeighborX="4295" custLinFactNeighborY="-46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2792D9-5533-45D9-A415-2CB45B818035}" type="pres">
      <dgm:prSet presAssocID="{BB999AA6-B43F-467F-A035-03C5B8DD40F0}" presName="childComposite" presStyleCnt="0">
        <dgm:presLayoutVars>
          <dgm:chMax val="0"/>
          <dgm:chPref val="0"/>
        </dgm:presLayoutVars>
      </dgm:prSet>
      <dgm:spPr/>
    </dgm:pt>
    <dgm:pt modelId="{CBF0D3D1-8117-4B9E-8016-0254F25B7A5B}" type="pres">
      <dgm:prSet presAssocID="{BB999AA6-B43F-467F-A035-03C5B8DD40F0}" presName="ChildAccent" presStyleLbl="solidFgAcc1" presStyleIdx="2" presStyleCnt="4" custScaleX="84215" custScaleY="84215" custLinFactX="-100000" custLinFactY="-28568" custLinFactNeighborX="-163843" custLinFactNeighborY="-100000"/>
      <dgm:spPr>
        <a:solidFill>
          <a:srgbClr val="FFC000"/>
        </a:solidFill>
      </dgm:spPr>
    </dgm:pt>
    <dgm:pt modelId="{1456772C-E154-4559-84E8-DE94828EB928}" type="pres">
      <dgm:prSet presAssocID="{BB999AA6-B43F-467F-A035-03C5B8DD40F0}" presName="Child" presStyleLbl="revTx" presStyleIdx="3" presStyleCnt="5" custScaleX="147281" custLinFactNeighborX="4295" custLinFactNeighborY="-37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36B338-732C-4BD7-A25D-A781FD2DB80A}" type="pres">
      <dgm:prSet presAssocID="{5CEA2F5C-E8F2-4642-AC60-98517E7A4A65}" presName="childComposite" presStyleCnt="0">
        <dgm:presLayoutVars>
          <dgm:chMax val="0"/>
          <dgm:chPref val="0"/>
        </dgm:presLayoutVars>
      </dgm:prSet>
      <dgm:spPr/>
    </dgm:pt>
    <dgm:pt modelId="{9D052BBF-B587-4986-B07B-F7040ACCE5F1}" type="pres">
      <dgm:prSet presAssocID="{5CEA2F5C-E8F2-4642-AC60-98517E7A4A65}" presName="ChildAccent" presStyleLbl="solidFgAcc1" presStyleIdx="3" presStyleCnt="4" custScaleX="84215" custScaleY="84215" custLinFactX="-100000" custLinFactY="-8994" custLinFactNeighborX="-163843" custLinFactNeighborY="-100000"/>
      <dgm:spPr>
        <a:solidFill>
          <a:srgbClr val="FFC000"/>
        </a:solidFill>
      </dgm:spPr>
    </dgm:pt>
    <dgm:pt modelId="{6A58AA1F-E70C-4358-BCE1-64C719F80346}" type="pres">
      <dgm:prSet presAssocID="{5CEA2F5C-E8F2-4642-AC60-98517E7A4A65}" presName="Child" presStyleLbl="revTx" presStyleIdx="4" presStyleCnt="5" custScaleX="147281" custLinFactNeighborX="4295" custLinFactNeighborY="-28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E88493-1593-46DE-A9CE-5186BBF01FD1}" srcId="{D0121D15-BA8A-482F-8604-48D6E0D0B386}" destId="{BB999AA6-B43F-467F-A035-03C5B8DD40F0}" srcOrd="2" destOrd="0" parTransId="{8424710C-F262-4170-BFDE-9BE558796732}" sibTransId="{E8DB55A3-8DDF-4BE8-BC3F-4E18F428E63C}"/>
    <dgm:cxn modelId="{B9A46F41-1E69-445E-BB78-571207A3CEA5}" type="presOf" srcId="{D0121D15-BA8A-482F-8604-48D6E0D0B386}" destId="{CE6ACA65-C6BA-4ADD-A8CD-B3F908F894F3}" srcOrd="0" destOrd="0" presId="urn:microsoft.com/office/officeart/2008/layout/SquareAccentList"/>
    <dgm:cxn modelId="{BC645A5F-CEFE-4303-94C6-D31D0374921E}" type="presOf" srcId="{5CEA2F5C-E8F2-4642-AC60-98517E7A4A65}" destId="{6A58AA1F-E70C-4358-BCE1-64C719F80346}" srcOrd="0" destOrd="0" presId="urn:microsoft.com/office/officeart/2008/layout/SquareAccentList"/>
    <dgm:cxn modelId="{0FD7B0A3-3513-4E1A-96DF-AD119837E238}" srcId="{D0121D15-BA8A-482F-8604-48D6E0D0B386}" destId="{5CEA2F5C-E8F2-4642-AC60-98517E7A4A65}" srcOrd="3" destOrd="0" parTransId="{7DE1E42B-90A0-45FF-8CE4-E536487DD209}" sibTransId="{4B7E3461-7C4B-48CE-88D4-08889878D3D6}"/>
    <dgm:cxn modelId="{90FBA874-09CB-4C15-BB7E-8E769EAEEABF}" srcId="{D0121D15-BA8A-482F-8604-48D6E0D0B386}" destId="{90D5CB52-A387-48D2-9354-1E5116E073ED}" srcOrd="1" destOrd="0" parTransId="{12209870-8080-46EF-ABE7-F6985E23A422}" sibTransId="{9B843905-8773-4773-8C54-78B565232C47}"/>
    <dgm:cxn modelId="{12461457-3F55-4C34-8C38-00379EE69FDC}" srcId="{BB1B1DC5-0789-4E9B-A3A1-0E8A2123D4DB}" destId="{D0121D15-BA8A-482F-8604-48D6E0D0B386}" srcOrd="0" destOrd="0" parTransId="{CE073986-0FF6-4AD8-98D6-7B6EB4F8578D}" sibTransId="{BA26B0BF-2E5F-4E49-BC71-72B3F93E5AAE}"/>
    <dgm:cxn modelId="{E9F399A8-B9C1-4FAB-B804-10353E154E93}" type="presOf" srcId="{AC7C3B31-6139-4962-B267-3D80B483A320}" destId="{A4AF2358-7D8D-48D5-9C9B-43DB15822CC9}" srcOrd="0" destOrd="0" presId="urn:microsoft.com/office/officeart/2008/layout/SquareAccentList"/>
    <dgm:cxn modelId="{E86D4284-C8F4-4AF8-A14B-346642CB1D41}" type="presOf" srcId="{BB1B1DC5-0789-4E9B-A3A1-0E8A2123D4DB}" destId="{BDEB45D6-582B-4984-B4A8-B5D8DD62F3E4}" srcOrd="0" destOrd="0" presId="urn:microsoft.com/office/officeart/2008/layout/SquareAccentList"/>
    <dgm:cxn modelId="{3EDBCFA4-635D-4524-9CC7-79A799C56018}" type="presOf" srcId="{BB999AA6-B43F-467F-A035-03C5B8DD40F0}" destId="{1456772C-E154-4559-84E8-DE94828EB928}" srcOrd="0" destOrd="0" presId="urn:microsoft.com/office/officeart/2008/layout/SquareAccentList"/>
    <dgm:cxn modelId="{A5186F1E-99E7-4B0D-86CB-CDAF76C97E41}" type="presOf" srcId="{90D5CB52-A387-48D2-9354-1E5116E073ED}" destId="{15B343D6-D664-43C1-AF39-2C75A68D37AE}" srcOrd="0" destOrd="0" presId="urn:microsoft.com/office/officeart/2008/layout/SquareAccentList"/>
    <dgm:cxn modelId="{1EF88574-4D3B-4330-9B04-7C4A13B5B21E}" srcId="{D0121D15-BA8A-482F-8604-48D6E0D0B386}" destId="{AC7C3B31-6139-4962-B267-3D80B483A320}" srcOrd="0" destOrd="0" parTransId="{1DE4A45F-4288-4BEC-BC77-24410DBA6D27}" sibTransId="{C2890E24-F34E-4B41-BB6A-4B7E87E301DD}"/>
    <dgm:cxn modelId="{8950F50F-8D34-4331-93D7-C1F07DAFAE36}" type="presParOf" srcId="{BDEB45D6-582B-4984-B4A8-B5D8DD62F3E4}" destId="{AB3D53E4-E4AF-4D7A-BA9A-B0CCCE2CBB74}" srcOrd="0" destOrd="0" presId="urn:microsoft.com/office/officeart/2008/layout/SquareAccentList"/>
    <dgm:cxn modelId="{9FAC8814-F6EF-4806-906E-216A8B6A3EBC}" type="presParOf" srcId="{AB3D53E4-E4AF-4D7A-BA9A-B0CCCE2CBB74}" destId="{3C5374DE-262A-4A58-BA83-AD1C6DC8830E}" srcOrd="0" destOrd="0" presId="urn:microsoft.com/office/officeart/2008/layout/SquareAccentList"/>
    <dgm:cxn modelId="{004506D6-820C-4D9A-AEF7-9FE6365263CB}" type="presParOf" srcId="{3C5374DE-262A-4A58-BA83-AD1C6DC8830E}" destId="{353FE7F3-6EC6-4E62-B670-794F068B6424}" srcOrd="0" destOrd="0" presId="urn:microsoft.com/office/officeart/2008/layout/SquareAccentList"/>
    <dgm:cxn modelId="{DBEBB63C-B752-45DD-8424-DA5C923539F9}" type="presParOf" srcId="{3C5374DE-262A-4A58-BA83-AD1C6DC8830E}" destId="{21125293-9423-470F-811E-4E3160B34B51}" srcOrd="1" destOrd="0" presId="urn:microsoft.com/office/officeart/2008/layout/SquareAccentList"/>
    <dgm:cxn modelId="{C89A77C6-8941-4E2D-8039-C0D79532F92A}" type="presParOf" srcId="{3C5374DE-262A-4A58-BA83-AD1C6DC8830E}" destId="{CE6ACA65-C6BA-4ADD-A8CD-B3F908F894F3}" srcOrd="2" destOrd="0" presId="urn:microsoft.com/office/officeart/2008/layout/SquareAccentList"/>
    <dgm:cxn modelId="{1734BFA1-282B-48C1-B385-9028C8DD215B}" type="presParOf" srcId="{AB3D53E4-E4AF-4D7A-BA9A-B0CCCE2CBB74}" destId="{A22CF7C4-43FD-4252-9811-FECB5D58DB42}" srcOrd="1" destOrd="0" presId="urn:microsoft.com/office/officeart/2008/layout/SquareAccentList"/>
    <dgm:cxn modelId="{08D6FF82-D442-4E2B-81B2-227FDF92D455}" type="presParOf" srcId="{A22CF7C4-43FD-4252-9811-FECB5D58DB42}" destId="{4D762079-FDBB-43B0-8AF9-E3A40C674FC4}" srcOrd="0" destOrd="0" presId="urn:microsoft.com/office/officeart/2008/layout/SquareAccentList"/>
    <dgm:cxn modelId="{DBC8BAA4-637B-475D-BE23-08FA47DF4F17}" type="presParOf" srcId="{4D762079-FDBB-43B0-8AF9-E3A40C674FC4}" destId="{D2A1BE95-417C-4552-94A0-F21307A646BB}" srcOrd="0" destOrd="0" presId="urn:microsoft.com/office/officeart/2008/layout/SquareAccentList"/>
    <dgm:cxn modelId="{9D5A7202-B746-4632-8DAD-E22567457929}" type="presParOf" srcId="{4D762079-FDBB-43B0-8AF9-E3A40C674FC4}" destId="{A4AF2358-7D8D-48D5-9C9B-43DB15822CC9}" srcOrd="1" destOrd="0" presId="urn:microsoft.com/office/officeart/2008/layout/SquareAccentList"/>
    <dgm:cxn modelId="{419042DC-9691-4ABB-8BBE-123334274306}" type="presParOf" srcId="{A22CF7C4-43FD-4252-9811-FECB5D58DB42}" destId="{2BAFCC7B-C461-44F1-9B6A-6528B9BAF395}" srcOrd="1" destOrd="0" presId="urn:microsoft.com/office/officeart/2008/layout/SquareAccentList"/>
    <dgm:cxn modelId="{968F47B7-184D-4EA9-A4CF-7B565CB23CE5}" type="presParOf" srcId="{2BAFCC7B-C461-44F1-9B6A-6528B9BAF395}" destId="{AD312E99-E259-4DFC-BFB8-BB7B73590055}" srcOrd="0" destOrd="0" presId="urn:microsoft.com/office/officeart/2008/layout/SquareAccentList"/>
    <dgm:cxn modelId="{BDA549F7-074C-4962-850A-5DC90140C1F1}" type="presParOf" srcId="{2BAFCC7B-C461-44F1-9B6A-6528B9BAF395}" destId="{15B343D6-D664-43C1-AF39-2C75A68D37AE}" srcOrd="1" destOrd="0" presId="urn:microsoft.com/office/officeart/2008/layout/SquareAccentList"/>
    <dgm:cxn modelId="{BBBEE825-1D88-41F2-AA0A-D3910B66698A}" type="presParOf" srcId="{A22CF7C4-43FD-4252-9811-FECB5D58DB42}" destId="{3B2792D9-5533-45D9-A415-2CB45B818035}" srcOrd="2" destOrd="0" presId="urn:microsoft.com/office/officeart/2008/layout/SquareAccentList"/>
    <dgm:cxn modelId="{CA044309-F0BB-456F-91AD-F10D9A438976}" type="presParOf" srcId="{3B2792D9-5533-45D9-A415-2CB45B818035}" destId="{CBF0D3D1-8117-4B9E-8016-0254F25B7A5B}" srcOrd="0" destOrd="0" presId="urn:microsoft.com/office/officeart/2008/layout/SquareAccentList"/>
    <dgm:cxn modelId="{BFC35F02-6B59-4F27-9BA4-F7382FE00101}" type="presParOf" srcId="{3B2792D9-5533-45D9-A415-2CB45B818035}" destId="{1456772C-E154-4559-84E8-DE94828EB928}" srcOrd="1" destOrd="0" presId="urn:microsoft.com/office/officeart/2008/layout/SquareAccentList"/>
    <dgm:cxn modelId="{E4FCFD9C-F5E6-4445-BF53-7CAF9B693536}" type="presParOf" srcId="{A22CF7C4-43FD-4252-9811-FECB5D58DB42}" destId="{2336B338-732C-4BD7-A25D-A781FD2DB80A}" srcOrd="3" destOrd="0" presId="urn:microsoft.com/office/officeart/2008/layout/SquareAccentList"/>
    <dgm:cxn modelId="{6DF6208B-31F3-4D75-940E-7F0022A8C3DC}" type="presParOf" srcId="{2336B338-732C-4BD7-A25D-A781FD2DB80A}" destId="{9D052BBF-B587-4986-B07B-F7040ACCE5F1}" srcOrd="0" destOrd="0" presId="urn:microsoft.com/office/officeart/2008/layout/SquareAccentList"/>
    <dgm:cxn modelId="{088EB990-93C7-47B1-9770-B8DB2E1D6021}" type="presParOf" srcId="{2336B338-732C-4BD7-A25D-A781FD2DB80A}" destId="{6A58AA1F-E70C-4358-BCE1-64C719F8034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A2FAA-4D3E-4B9F-A98A-886F08264FFD}">
      <dsp:nvSpPr>
        <dsp:cNvPr id="0" name=""/>
        <dsp:cNvSpPr/>
      </dsp:nvSpPr>
      <dsp:spPr>
        <a:xfrm>
          <a:off x="586400" y="67546"/>
          <a:ext cx="7056799" cy="1012572"/>
        </a:xfrm>
        <a:prstGeom prst="roundRect">
          <a:avLst/>
        </a:prstGeom>
        <a:noFill/>
        <a:ln w="38100" cap="flat" cmpd="sng" algn="ctr">
          <a:solidFill>
            <a:srgbClr val="CC0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i="0" kern="1200" dirty="0" smtClean="0">
              <a:solidFill>
                <a:srgbClr val="336600"/>
              </a:solidFill>
            </a:rPr>
            <a:t>OBJETIVO GENERAL</a:t>
          </a:r>
          <a:endParaRPr lang="es-EC" sz="3600" b="1" i="0" kern="1200" dirty="0">
            <a:solidFill>
              <a:srgbClr val="336600"/>
            </a:solidFill>
          </a:endParaRPr>
        </a:p>
      </dsp:txBody>
      <dsp:txXfrm>
        <a:off x="635830" y="116976"/>
        <a:ext cx="6957939" cy="913712"/>
      </dsp:txXfrm>
    </dsp:sp>
    <dsp:sp modelId="{6DD6F3C4-B3F5-4D61-A687-84802D77CAA8}">
      <dsp:nvSpPr>
        <dsp:cNvPr id="0" name=""/>
        <dsp:cNvSpPr/>
      </dsp:nvSpPr>
      <dsp:spPr>
        <a:xfrm>
          <a:off x="0" y="1080119"/>
          <a:ext cx="8229600" cy="3161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32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800" kern="1200" dirty="0" smtClean="0"/>
            <a:t>Realizar un Plan Financiero para la creación de una Caja de Ahorro y Crédito en la comunidad de Valdivia de la parroquia Manglaralto de la provincia de Santa Elena, orientado a mejorar los niveles económicos y condiciones de vida de las familias participantes.</a:t>
          </a:r>
          <a:endParaRPr lang="es-EC" sz="2800" kern="1200" dirty="0"/>
        </a:p>
      </dsp:txBody>
      <dsp:txXfrm>
        <a:off x="0" y="1080119"/>
        <a:ext cx="8229600" cy="3161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A6669-8036-4CDE-883F-B13308C6442E}">
      <dsp:nvSpPr>
        <dsp:cNvPr id="0" name=""/>
        <dsp:cNvSpPr/>
      </dsp:nvSpPr>
      <dsp:spPr>
        <a:xfrm>
          <a:off x="-569919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08F92-D629-432C-A02D-A8009EE910D4}">
      <dsp:nvSpPr>
        <dsp:cNvPr id="0" name=""/>
        <dsp:cNvSpPr/>
      </dsp:nvSpPr>
      <dsp:spPr>
        <a:xfrm>
          <a:off x="568532" y="365259"/>
          <a:ext cx="8217840" cy="81995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5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Realizar un diagnóstico de la comunidad Valdivia sobre la situación económica y social.</a:t>
          </a:r>
          <a:endParaRPr lang="es-EC" sz="2000" kern="1200" dirty="0"/>
        </a:p>
      </dsp:txBody>
      <dsp:txXfrm>
        <a:off x="608559" y="405286"/>
        <a:ext cx="8137786" cy="739903"/>
      </dsp:txXfrm>
    </dsp:sp>
    <dsp:sp modelId="{D8B8F301-CA93-4151-886C-EB81CB9BD982}">
      <dsp:nvSpPr>
        <dsp:cNvPr id="0" name=""/>
        <dsp:cNvSpPr/>
      </dsp:nvSpPr>
      <dsp:spPr>
        <a:xfrm>
          <a:off x="83882" y="290588"/>
          <a:ext cx="969299" cy="96929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418BAD-D5FA-4B04-9E74-E7357CE1597C}">
      <dsp:nvSpPr>
        <dsp:cNvPr id="0" name=""/>
        <dsp:cNvSpPr/>
      </dsp:nvSpPr>
      <dsp:spPr>
        <a:xfrm>
          <a:off x="1013110" y="1528620"/>
          <a:ext cx="7773263" cy="8199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5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Elaborar estrategias que ayuden a la creación de un plan financiero y que permita realizar inversiones a corto y largo plazo.</a:t>
          </a:r>
          <a:endParaRPr lang="es-EC" sz="2000" kern="1200" dirty="0"/>
        </a:p>
      </dsp:txBody>
      <dsp:txXfrm>
        <a:off x="1053137" y="1568647"/>
        <a:ext cx="7693209" cy="739903"/>
      </dsp:txXfrm>
    </dsp:sp>
    <dsp:sp modelId="{CCAA76D4-DD00-4000-95F2-13DF2158CC05}">
      <dsp:nvSpPr>
        <dsp:cNvPr id="0" name=""/>
        <dsp:cNvSpPr/>
      </dsp:nvSpPr>
      <dsp:spPr>
        <a:xfrm>
          <a:off x="528460" y="1453949"/>
          <a:ext cx="969299" cy="969299"/>
        </a:xfrm>
        <a:prstGeom prst="ellipse">
          <a:avLst/>
        </a:prstGeom>
        <a:solidFill>
          <a:srgbClr val="336600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54D23B2-EDE9-421A-BAB4-62889A4F1016}">
      <dsp:nvSpPr>
        <dsp:cNvPr id="0" name=""/>
        <dsp:cNvSpPr/>
      </dsp:nvSpPr>
      <dsp:spPr>
        <a:xfrm>
          <a:off x="1013110" y="2691981"/>
          <a:ext cx="7773263" cy="81995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5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Determinar las técnicas que se deberá utilizar para que haya afluencia de socios y poder elaborar propuestas económicas.</a:t>
          </a:r>
          <a:endParaRPr lang="es-EC" sz="2000" kern="1200" dirty="0"/>
        </a:p>
      </dsp:txBody>
      <dsp:txXfrm>
        <a:off x="1053137" y="2732008"/>
        <a:ext cx="7693209" cy="739903"/>
      </dsp:txXfrm>
    </dsp:sp>
    <dsp:sp modelId="{017F3FC4-632E-4891-9626-24AC27135A9A}">
      <dsp:nvSpPr>
        <dsp:cNvPr id="0" name=""/>
        <dsp:cNvSpPr/>
      </dsp:nvSpPr>
      <dsp:spPr>
        <a:xfrm>
          <a:off x="528460" y="2617310"/>
          <a:ext cx="969299" cy="969299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572A3F-6DE7-41A9-AA9D-B6935015917B}">
      <dsp:nvSpPr>
        <dsp:cNvPr id="0" name=""/>
        <dsp:cNvSpPr/>
      </dsp:nvSpPr>
      <dsp:spPr>
        <a:xfrm>
          <a:off x="568532" y="3855342"/>
          <a:ext cx="8217840" cy="8199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55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Seguimiento y evaluación permanente sobre el plan financiero, con el fin de verificar la eficacia de su aplicación y medir el impacto en la población beneficiada.</a:t>
          </a:r>
          <a:endParaRPr lang="es-EC" sz="2000" kern="1200" dirty="0"/>
        </a:p>
      </dsp:txBody>
      <dsp:txXfrm>
        <a:off x="608559" y="3895369"/>
        <a:ext cx="8137786" cy="739903"/>
      </dsp:txXfrm>
    </dsp:sp>
    <dsp:sp modelId="{79CBCF89-BED9-439E-8435-8DF0B40E880B}">
      <dsp:nvSpPr>
        <dsp:cNvPr id="0" name=""/>
        <dsp:cNvSpPr/>
      </dsp:nvSpPr>
      <dsp:spPr>
        <a:xfrm>
          <a:off x="83882" y="3780672"/>
          <a:ext cx="969299" cy="96929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3C3E7-054A-4407-B74A-B0801B28AAD0}">
      <dsp:nvSpPr>
        <dsp:cNvPr id="0" name=""/>
        <dsp:cNvSpPr/>
      </dsp:nvSpPr>
      <dsp:spPr>
        <a:xfrm>
          <a:off x="0" y="61985"/>
          <a:ext cx="8820471" cy="1260958"/>
        </a:xfrm>
        <a:prstGeom prst="rect">
          <a:avLst/>
        </a:prstGeom>
        <a:gradFill flip="none" rotWithShape="0">
          <a:gsLst>
            <a:gs pos="0">
              <a:srgbClr val="FFFF00">
                <a:tint val="66000"/>
                <a:satMod val="160000"/>
              </a:srgbClr>
            </a:gs>
            <a:gs pos="50000">
              <a:srgbClr val="FFFF00">
                <a:tint val="44500"/>
                <a:satMod val="160000"/>
              </a:srgbClr>
            </a:gs>
            <a:gs pos="100000">
              <a:srgbClr val="FFFF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ysClr val="windowText" lastClr="000000"/>
              </a:solidFill>
            </a:rPr>
            <a:t>Son las acciones que deben realizarse para mantener y soportar el logro de los objetivos financieros de la organización y de cada unidad de trabajo y así hacer realidad los resultados esperados al definir los proyectos estratégicos. Las estrategias financieras son</a:t>
          </a:r>
          <a:r>
            <a:rPr lang="es-EC" sz="2300" kern="1200" dirty="0" smtClean="0">
              <a:solidFill>
                <a:sysClr val="windowText" lastClr="000000"/>
              </a:solidFill>
            </a:rPr>
            <a:t>:</a:t>
          </a:r>
          <a:endParaRPr lang="es-EC" sz="2300" kern="1200" dirty="0">
            <a:solidFill>
              <a:sysClr val="windowText" lastClr="000000"/>
            </a:solidFill>
          </a:endParaRPr>
        </a:p>
      </dsp:txBody>
      <dsp:txXfrm>
        <a:off x="0" y="61985"/>
        <a:ext cx="8820471" cy="1260958"/>
      </dsp:txXfrm>
    </dsp:sp>
    <dsp:sp modelId="{E7138C9D-30E5-4C23-9B50-4F0F40F381EB}">
      <dsp:nvSpPr>
        <dsp:cNvPr id="0" name=""/>
        <dsp:cNvSpPr/>
      </dsp:nvSpPr>
      <dsp:spPr>
        <a:xfrm>
          <a:off x="3823" y="1446915"/>
          <a:ext cx="1558209" cy="31686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 debe implementar capacitaciones para las socias antes de implementar el manual de un plan financiero.</a:t>
          </a:r>
          <a:endParaRPr lang="es-EC" sz="2000" kern="1200" dirty="0"/>
        </a:p>
      </dsp:txBody>
      <dsp:txXfrm>
        <a:off x="3823" y="1446915"/>
        <a:ext cx="1558209" cy="3168692"/>
      </dsp:txXfrm>
    </dsp:sp>
    <dsp:sp modelId="{FB959F86-71A4-4779-B0AF-249FA99233D6}">
      <dsp:nvSpPr>
        <dsp:cNvPr id="0" name=""/>
        <dsp:cNvSpPr/>
      </dsp:nvSpPr>
      <dsp:spPr>
        <a:xfrm>
          <a:off x="1562032" y="1446915"/>
          <a:ext cx="1751739" cy="31686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7005"/>
                <a:lumOff val="7938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7005"/>
                <a:lumOff val="7938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7005"/>
                <a:lumOff val="79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Generar un manual didáctico para la elaboración de un plan financiero. </a:t>
          </a:r>
          <a:endParaRPr lang="es-EC" sz="2000" kern="1200" dirty="0"/>
        </a:p>
      </dsp:txBody>
      <dsp:txXfrm>
        <a:off x="1562032" y="1446915"/>
        <a:ext cx="1751739" cy="3168692"/>
      </dsp:txXfrm>
    </dsp:sp>
    <dsp:sp modelId="{F7C4C705-5442-4018-83C1-BC0F2D74912A}">
      <dsp:nvSpPr>
        <dsp:cNvPr id="0" name=""/>
        <dsp:cNvSpPr/>
      </dsp:nvSpPr>
      <dsp:spPr>
        <a:xfrm>
          <a:off x="3313772" y="1446915"/>
          <a:ext cx="1821806" cy="31686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14010"/>
                <a:lumOff val="15876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14010"/>
                <a:lumOff val="15876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14010"/>
                <a:lumOff val="15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Generar Estados Financieros mensuales, mediante cierres de contabilidad cada 30 días, a fin de disponer de información completa, real, oportuna y confiable para el cálculo e interpretación de las razones o indicadores financieros. </a:t>
          </a:r>
          <a:endParaRPr lang="es-EC" sz="1400" kern="1200" dirty="0"/>
        </a:p>
      </dsp:txBody>
      <dsp:txXfrm>
        <a:off x="3313772" y="1446915"/>
        <a:ext cx="1821806" cy="3168692"/>
      </dsp:txXfrm>
    </dsp:sp>
    <dsp:sp modelId="{41BFF219-1C22-4997-BDC3-0F2B7F7F4929}">
      <dsp:nvSpPr>
        <dsp:cNvPr id="0" name=""/>
        <dsp:cNvSpPr/>
      </dsp:nvSpPr>
      <dsp:spPr>
        <a:xfrm>
          <a:off x="5135578" y="1446915"/>
          <a:ext cx="1859262" cy="31686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1014"/>
                <a:lumOff val="23814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21014"/>
                <a:lumOff val="23814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21014"/>
                <a:lumOff val="238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Realizar alianzas con entidades del Estado para obtener apoyo de especialistas que aporten con capacitaciones para los socios de la Caja de Ahorro y Crédito.</a:t>
          </a:r>
          <a:endParaRPr lang="es-EC" sz="1800" kern="1200" dirty="0"/>
        </a:p>
      </dsp:txBody>
      <dsp:txXfrm>
        <a:off x="5135578" y="1446915"/>
        <a:ext cx="1859262" cy="3168692"/>
      </dsp:txXfrm>
    </dsp:sp>
    <dsp:sp modelId="{FC95B60F-A191-4AE4-A223-281390DCD62B}">
      <dsp:nvSpPr>
        <dsp:cNvPr id="0" name=""/>
        <dsp:cNvSpPr/>
      </dsp:nvSpPr>
      <dsp:spPr>
        <a:xfrm>
          <a:off x="6994841" y="1446915"/>
          <a:ext cx="1821806" cy="3168692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-28019"/>
                <a:lumOff val="31752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-28019"/>
                <a:lumOff val="31752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-28019"/>
                <a:lumOff val="31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Realizar la ejecución, puesta en marcha y seguimiento del plan financiero de la Caja de Ahorro y Crédito.</a:t>
          </a:r>
          <a:endParaRPr lang="es-EC" sz="2000" kern="1200" dirty="0"/>
        </a:p>
      </dsp:txBody>
      <dsp:txXfrm>
        <a:off x="6994841" y="1446915"/>
        <a:ext cx="1821806" cy="3168692"/>
      </dsp:txXfrm>
    </dsp:sp>
    <dsp:sp modelId="{4C1664F9-FD5D-4002-B9D1-ADF158B9BD8F}">
      <dsp:nvSpPr>
        <dsp:cNvPr id="0" name=""/>
        <dsp:cNvSpPr/>
      </dsp:nvSpPr>
      <dsp:spPr>
        <a:xfrm>
          <a:off x="0" y="4615608"/>
          <a:ext cx="8820471" cy="352076"/>
        </a:xfrm>
        <a:prstGeom prst="rect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FE7F3-6EC6-4E62-B670-794F068B6424}">
      <dsp:nvSpPr>
        <dsp:cNvPr id="0" name=""/>
        <dsp:cNvSpPr/>
      </dsp:nvSpPr>
      <dsp:spPr>
        <a:xfrm>
          <a:off x="2305803" y="0"/>
          <a:ext cx="6129476" cy="7211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25293-9423-470F-811E-4E3160B34B51}">
      <dsp:nvSpPr>
        <dsp:cNvPr id="0" name=""/>
        <dsp:cNvSpPr/>
      </dsp:nvSpPr>
      <dsp:spPr>
        <a:xfrm>
          <a:off x="392203" y="792090"/>
          <a:ext cx="450293" cy="4502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ACA65-C6BA-4ADD-A8CD-B3F908F894F3}">
      <dsp:nvSpPr>
        <dsp:cNvPr id="0" name=""/>
        <dsp:cNvSpPr/>
      </dsp:nvSpPr>
      <dsp:spPr>
        <a:xfrm>
          <a:off x="3763577" y="504063"/>
          <a:ext cx="4671702" cy="440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i="1" kern="1200" dirty="0" smtClean="0">
              <a:solidFill>
                <a:srgbClr val="CC0000"/>
              </a:solidFill>
            </a:rPr>
            <a:t>CONCLUSIONES</a:t>
          </a:r>
          <a:endParaRPr lang="es-EC" sz="3600" b="1" i="1" kern="1200" dirty="0">
            <a:solidFill>
              <a:srgbClr val="CC0000"/>
            </a:solidFill>
          </a:endParaRPr>
        </a:p>
      </dsp:txBody>
      <dsp:txXfrm>
        <a:off x="3763577" y="504063"/>
        <a:ext cx="4671702" cy="440483"/>
      </dsp:txXfrm>
    </dsp:sp>
    <dsp:sp modelId="{D2A1BE95-417C-4552-94A0-F21307A646BB}">
      <dsp:nvSpPr>
        <dsp:cNvPr id="0" name=""/>
        <dsp:cNvSpPr/>
      </dsp:nvSpPr>
      <dsp:spPr>
        <a:xfrm>
          <a:off x="0" y="1293728"/>
          <a:ext cx="369078" cy="36907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F2358-7D8D-48D5-9C9B-43DB15822CC9}">
      <dsp:nvSpPr>
        <dsp:cNvPr id="0" name=""/>
        <dsp:cNvSpPr/>
      </dsp:nvSpPr>
      <dsp:spPr>
        <a:xfrm>
          <a:off x="464221" y="1080124"/>
          <a:ext cx="7971058" cy="855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diagnóstico socioeconómico permitió conocer la situación actual  de la comunidad Valdivia.</a:t>
          </a:r>
          <a:endParaRPr lang="es-EC" sz="1800" b="1" i="1" kern="1200" dirty="0">
            <a:solidFill>
              <a:srgbClr val="CC0000"/>
            </a:solidFill>
          </a:endParaRPr>
        </a:p>
      </dsp:txBody>
      <dsp:txXfrm>
        <a:off x="464221" y="1080124"/>
        <a:ext cx="7971058" cy="855074"/>
      </dsp:txXfrm>
    </dsp:sp>
    <dsp:sp modelId="{39D0C266-D99C-400B-AF18-AD970ACD9A3C}">
      <dsp:nvSpPr>
        <dsp:cNvPr id="0" name=""/>
        <dsp:cNvSpPr/>
      </dsp:nvSpPr>
      <dsp:spPr>
        <a:xfrm>
          <a:off x="0" y="2179616"/>
          <a:ext cx="369078" cy="36907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8CE52-165A-4F61-883E-5ABF9C31ED54}">
      <dsp:nvSpPr>
        <dsp:cNvPr id="0" name=""/>
        <dsp:cNvSpPr/>
      </dsp:nvSpPr>
      <dsp:spPr>
        <a:xfrm>
          <a:off x="464221" y="1944225"/>
          <a:ext cx="7971058" cy="856103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actividad económica de la población de Valdivia se sustenta principalmente en la artesanía, pesca, agricultura y en la comercialización.</a:t>
          </a:r>
          <a:endParaRPr lang="es-EC" sz="1800" kern="1200" dirty="0"/>
        </a:p>
      </dsp:txBody>
      <dsp:txXfrm>
        <a:off x="464221" y="1944225"/>
        <a:ext cx="7971058" cy="856103"/>
      </dsp:txXfrm>
    </dsp:sp>
    <dsp:sp modelId="{2CDE644A-4A56-48B0-ADC9-165A6AD7F236}">
      <dsp:nvSpPr>
        <dsp:cNvPr id="0" name=""/>
        <dsp:cNvSpPr/>
      </dsp:nvSpPr>
      <dsp:spPr>
        <a:xfrm>
          <a:off x="0" y="3096342"/>
          <a:ext cx="369078" cy="36907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E9304-D951-423A-96EE-73553D5DEE65}">
      <dsp:nvSpPr>
        <dsp:cNvPr id="0" name=""/>
        <dsp:cNvSpPr/>
      </dsp:nvSpPr>
      <dsp:spPr>
        <a:xfrm>
          <a:off x="464221" y="2880319"/>
          <a:ext cx="7971058" cy="104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elaboración de estrategias permitió crear un plan financiero que ayudará a precisar las inversiones que se deben realizar a corto y largo plazo, logrando una buena productividad en la Caja de Ahorro y Crédito</a:t>
          </a:r>
          <a:endParaRPr lang="es-EC" sz="1800" kern="1200" dirty="0"/>
        </a:p>
      </dsp:txBody>
      <dsp:txXfrm>
        <a:off x="464221" y="2880319"/>
        <a:ext cx="7971058" cy="1049609"/>
      </dsp:txXfrm>
    </dsp:sp>
    <dsp:sp modelId="{F8DF9744-C8F2-4CC3-B7CD-2C62B9105608}">
      <dsp:nvSpPr>
        <dsp:cNvPr id="0" name=""/>
        <dsp:cNvSpPr/>
      </dsp:nvSpPr>
      <dsp:spPr>
        <a:xfrm>
          <a:off x="0" y="4176465"/>
          <a:ext cx="369078" cy="36907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E28C1-B772-408B-9A7C-0A05FB594C80}">
      <dsp:nvSpPr>
        <dsp:cNvPr id="0" name=""/>
        <dsp:cNvSpPr/>
      </dsp:nvSpPr>
      <dsp:spPr>
        <a:xfrm>
          <a:off x="464221" y="4123865"/>
          <a:ext cx="7971058" cy="1324438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 la implementación de técnicas para que haya afluencia de socios se alcanzó a determinar la importancia de la colaboración de las personas de la comunidad para que la caja de ahorro y crédito posea la acogida necesaria, las técnicas que se utilizaron facilitan las capacitaciones, para mejorar la comprensión de los socios.</a:t>
          </a:r>
          <a:endParaRPr lang="es-EC" sz="1800" kern="1200" dirty="0"/>
        </a:p>
      </dsp:txBody>
      <dsp:txXfrm>
        <a:off x="464221" y="4123865"/>
        <a:ext cx="7971058" cy="13244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FE7F3-6EC6-4E62-B670-794F068B6424}">
      <dsp:nvSpPr>
        <dsp:cNvPr id="0" name=""/>
        <dsp:cNvSpPr/>
      </dsp:nvSpPr>
      <dsp:spPr>
        <a:xfrm>
          <a:off x="2366923" y="0"/>
          <a:ext cx="5819010" cy="6845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25293-9423-470F-811E-4E3160B34B51}">
      <dsp:nvSpPr>
        <dsp:cNvPr id="0" name=""/>
        <dsp:cNvSpPr/>
      </dsp:nvSpPr>
      <dsp:spPr>
        <a:xfrm>
          <a:off x="384435" y="751970"/>
          <a:ext cx="427485" cy="4274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ACA65-C6BA-4ADD-A8CD-B3F908F894F3}">
      <dsp:nvSpPr>
        <dsp:cNvPr id="0" name=""/>
        <dsp:cNvSpPr/>
      </dsp:nvSpPr>
      <dsp:spPr>
        <a:xfrm>
          <a:off x="4000204" y="538878"/>
          <a:ext cx="4435075" cy="41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i="1" kern="1200" dirty="0" smtClean="0">
              <a:solidFill>
                <a:srgbClr val="CC0000"/>
              </a:solidFill>
            </a:rPr>
            <a:t>CONCLUSIONES</a:t>
          </a:r>
          <a:endParaRPr lang="es-EC" sz="3600" b="1" i="1" kern="1200" dirty="0">
            <a:solidFill>
              <a:srgbClr val="CC0000"/>
            </a:solidFill>
          </a:endParaRPr>
        </a:p>
      </dsp:txBody>
      <dsp:txXfrm>
        <a:off x="4000204" y="538878"/>
        <a:ext cx="4435075" cy="418172"/>
      </dsp:txXfrm>
    </dsp:sp>
    <dsp:sp modelId="{D2A1BE95-417C-4552-94A0-F21307A646BB}">
      <dsp:nvSpPr>
        <dsp:cNvPr id="0" name=""/>
        <dsp:cNvSpPr/>
      </dsp:nvSpPr>
      <dsp:spPr>
        <a:xfrm>
          <a:off x="10344" y="1363343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F2358-7D8D-48D5-9C9B-43DB15822CC9}">
      <dsp:nvSpPr>
        <dsp:cNvPr id="0" name=""/>
        <dsp:cNvSpPr/>
      </dsp:nvSpPr>
      <dsp:spPr>
        <a:xfrm>
          <a:off x="464903" y="1189947"/>
          <a:ext cx="7970376" cy="11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seguimiento y evaluación permanente sobre el plan implementado si permitió medir la eficacia de su aplicación y el impacto en la población beneficiada para la creación de la Caja de Ahorro y Crédito, además de mejorar la calidad de información financiera y económica de la Caja.</a:t>
          </a:r>
          <a:endParaRPr lang="es-EC" sz="1800" b="1" i="1" kern="1200" dirty="0">
            <a:solidFill>
              <a:srgbClr val="CC0000"/>
            </a:solidFill>
          </a:endParaRPr>
        </a:p>
      </dsp:txBody>
      <dsp:txXfrm>
        <a:off x="464903" y="1189947"/>
        <a:ext cx="7970376" cy="1186317"/>
      </dsp:txXfrm>
    </dsp:sp>
    <dsp:sp modelId="{AD312E99-E259-4DFC-BFB8-BB7B73590055}">
      <dsp:nvSpPr>
        <dsp:cNvPr id="0" name=""/>
        <dsp:cNvSpPr/>
      </dsp:nvSpPr>
      <dsp:spPr>
        <a:xfrm>
          <a:off x="10344" y="2664337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343D6-D664-43C1-AF39-2C75A68D37AE}">
      <dsp:nvSpPr>
        <dsp:cNvPr id="0" name=""/>
        <dsp:cNvSpPr/>
      </dsp:nvSpPr>
      <dsp:spPr>
        <a:xfrm>
          <a:off x="464883" y="2520281"/>
          <a:ext cx="7970376" cy="99644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cobertura crediticia de instituciones financieras públicas y privadas no ha llegado hasta dicha comunidad para solventar las necesidades económicas que requiere las actividades económicas.</a:t>
          </a:r>
          <a:endParaRPr lang="es-EC" sz="1800" kern="1200" dirty="0"/>
        </a:p>
      </dsp:txBody>
      <dsp:txXfrm>
        <a:off x="464883" y="2520281"/>
        <a:ext cx="7970376" cy="996445"/>
      </dsp:txXfrm>
    </dsp:sp>
    <dsp:sp modelId="{CBF0D3D1-8117-4B9E-8016-0254F25B7A5B}">
      <dsp:nvSpPr>
        <dsp:cNvPr id="0" name=""/>
        <dsp:cNvSpPr/>
      </dsp:nvSpPr>
      <dsp:spPr>
        <a:xfrm>
          <a:off x="10344" y="3744456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6772C-E154-4559-84E8-DE94828EB928}">
      <dsp:nvSpPr>
        <dsp:cNvPr id="0" name=""/>
        <dsp:cNvSpPr/>
      </dsp:nvSpPr>
      <dsp:spPr>
        <a:xfrm>
          <a:off x="464883" y="3600398"/>
          <a:ext cx="7970376" cy="99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 la presencia de las cajas de ahorro y la adquisición de un préstamo a bajo interés elimina la posibilidad de que los miembros de la comunidad se vean expuestos a ser perjudicados por los chulqueros.</a:t>
          </a:r>
          <a:endParaRPr lang="es-EC" sz="1800" kern="1200" dirty="0"/>
        </a:p>
      </dsp:txBody>
      <dsp:txXfrm>
        <a:off x="464883" y="3600398"/>
        <a:ext cx="7970376" cy="996445"/>
      </dsp:txXfrm>
    </dsp:sp>
    <dsp:sp modelId="{9D052BBF-B587-4986-B07B-F7040ACCE5F1}">
      <dsp:nvSpPr>
        <dsp:cNvPr id="0" name=""/>
        <dsp:cNvSpPr/>
      </dsp:nvSpPr>
      <dsp:spPr>
        <a:xfrm>
          <a:off x="10344" y="4824576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8AA1F-E70C-4358-BCE1-64C719F80346}">
      <dsp:nvSpPr>
        <dsp:cNvPr id="0" name=""/>
        <dsp:cNvSpPr/>
      </dsp:nvSpPr>
      <dsp:spPr>
        <a:xfrm>
          <a:off x="464883" y="4692183"/>
          <a:ext cx="7970376" cy="99644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legislación nacional permite e incentiva el desarrollo de entidades como la Caja Solidaria propuesta, por lo que no se infringe ninguna norma legal sobre el particular.</a:t>
          </a:r>
          <a:endParaRPr lang="es-EC" sz="1800" kern="1200" dirty="0"/>
        </a:p>
      </dsp:txBody>
      <dsp:txXfrm>
        <a:off x="464883" y="4692183"/>
        <a:ext cx="7970376" cy="9964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FE7F3-6EC6-4E62-B670-794F068B6424}">
      <dsp:nvSpPr>
        <dsp:cNvPr id="0" name=""/>
        <dsp:cNvSpPr/>
      </dsp:nvSpPr>
      <dsp:spPr>
        <a:xfrm>
          <a:off x="2366923" y="0"/>
          <a:ext cx="5819010" cy="6845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25293-9423-470F-811E-4E3160B34B51}">
      <dsp:nvSpPr>
        <dsp:cNvPr id="0" name=""/>
        <dsp:cNvSpPr/>
      </dsp:nvSpPr>
      <dsp:spPr>
        <a:xfrm>
          <a:off x="384435" y="751970"/>
          <a:ext cx="427485" cy="4274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ACA65-C6BA-4ADD-A8CD-B3F908F894F3}">
      <dsp:nvSpPr>
        <dsp:cNvPr id="0" name=""/>
        <dsp:cNvSpPr/>
      </dsp:nvSpPr>
      <dsp:spPr>
        <a:xfrm>
          <a:off x="3077309" y="538878"/>
          <a:ext cx="5357970" cy="41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i="1" kern="1200" dirty="0" smtClean="0">
              <a:solidFill>
                <a:srgbClr val="CC0000"/>
              </a:solidFill>
            </a:rPr>
            <a:t>RECOMENDACIONES</a:t>
          </a:r>
          <a:endParaRPr lang="es-EC" sz="3600" b="1" i="1" kern="1200" dirty="0">
            <a:solidFill>
              <a:srgbClr val="CC0000"/>
            </a:solidFill>
          </a:endParaRPr>
        </a:p>
      </dsp:txBody>
      <dsp:txXfrm>
        <a:off x="3077309" y="538878"/>
        <a:ext cx="5357970" cy="418172"/>
      </dsp:txXfrm>
    </dsp:sp>
    <dsp:sp modelId="{D2A1BE95-417C-4552-94A0-F21307A646BB}">
      <dsp:nvSpPr>
        <dsp:cNvPr id="0" name=""/>
        <dsp:cNvSpPr/>
      </dsp:nvSpPr>
      <dsp:spPr>
        <a:xfrm>
          <a:off x="10344" y="1363343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F2358-7D8D-48D5-9C9B-43DB15822CC9}">
      <dsp:nvSpPr>
        <dsp:cNvPr id="0" name=""/>
        <dsp:cNvSpPr/>
      </dsp:nvSpPr>
      <dsp:spPr>
        <a:xfrm>
          <a:off x="464903" y="1189947"/>
          <a:ext cx="7970376" cy="11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Las autoridades seccionales y nacionales deben poner énfasis especialmente en lo que tiene que ver a las obras de infraestructura, lo que permitirá desarrollar a cabalidad las actividades económicas de la comunidad.</a:t>
          </a:r>
          <a:endParaRPr lang="es-EC" sz="1800" b="1" i="1" kern="1200" dirty="0">
            <a:solidFill>
              <a:srgbClr val="CC0000"/>
            </a:solidFill>
          </a:endParaRPr>
        </a:p>
      </dsp:txBody>
      <dsp:txXfrm>
        <a:off x="464903" y="1189947"/>
        <a:ext cx="7970376" cy="1186317"/>
      </dsp:txXfrm>
    </dsp:sp>
    <dsp:sp modelId="{AD312E99-E259-4DFC-BFB8-BB7B73590055}">
      <dsp:nvSpPr>
        <dsp:cNvPr id="0" name=""/>
        <dsp:cNvSpPr/>
      </dsp:nvSpPr>
      <dsp:spPr>
        <a:xfrm>
          <a:off x="10344" y="2664337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343D6-D664-43C1-AF39-2C75A68D37AE}">
      <dsp:nvSpPr>
        <dsp:cNvPr id="0" name=""/>
        <dsp:cNvSpPr/>
      </dsp:nvSpPr>
      <dsp:spPr>
        <a:xfrm>
          <a:off x="464883" y="2520281"/>
          <a:ext cx="7970376" cy="99644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Los pequeños artesanos, pesqueros, agricultores y comerciantes al asociarse y ser parte de la Caja de Ahorros promoverán el crecimiento y solvencia de la misma y a futuro la Caja tenga acceso a créditos y beneficios tanto del sector público como privado.</a:t>
          </a:r>
          <a:endParaRPr lang="es-EC" sz="1800" kern="1200" dirty="0"/>
        </a:p>
      </dsp:txBody>
      <dsp:txXfrm>
        <a:off x="464883" y="2520281"/>
        <a:ext cx="7970376" cy="996445"/>
      </dsp:txXfrm>
    </dsp:sp>
    <dsp:sp modelId="{CBF0D3D1-8117-4B9E-8016-0254F25B7A5B}">
      <dsp:nvSpPr>
        <dsp:cNvPr id="0" name=""/>
        <dsp:cNvSpPr/>
      </dsp:nvSpPr>
      <dsp:spPr>
        <a:xfrm>
          <a:off x="10344" y="3744456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6772C-E154-4559-84E8-DE94828EB928}">
      <dsp:nvSpPr>
        <dsp:cNvPr id="0" name=""/>
        <dsp:cNvSpPr/>
      </dsp:nvSpPr>
      <dsp:spPr>
        <a:xfrm>
          <a:off x="464883" y="3600398"/>
          <a:ext cx="7970376" cy="99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socialización de la propuesta fue fundamental para la aceptación de este sistema de ahorro y crédito. Representando para los habitantes de Valdivia una salida viable a sus necesidades económicas.</a:t>
          </a:r>
          <a:endParaRPr lang="es-EC" sz="1800" kern="1200" dirty="0"/>
        </a:p>
      </dsp:txBody>
      <dsp:txXfrm>
        <a:off x="464883" y="3600398"/>
        <a:ext cx="7970376" cy="996445"/>
      </dsp:txXfrm>
    </dsp:sp>
    <dsp:sp modelId="{9D052BBF-B587-4986-B07B-F7040ACCE5F1}">
      <dsp:nvSpPr>
        <dsp:cNvPr id="0" name=""/>
        <dsp:cNvSpPr/>
      </dsp:nvSpPr>
      <dsp:spPr>
        <a:xfrm>
          <a:off x="10344" y="4824576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8AA1F-E70C-4358-BCE1-64C719F80346}">
      <dsp:nvSpPr>
        <dsp:cNvPr id="0" name=""/>
        <dsp:cNvSpPr/>
      </dsp:nvSpPr>
      <dsp:spPr>
        <a:xfrm>
          <a:off x="464883" y="4692183"/>
          <a:ext cx="7970376" cy="99644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Facilitar e implementar el uso de las técnicas que ayuden a la comprensión optima, logrando un mayor grado de conocimiento por parte de las participantes.</a:t>
          </a:r>
          <a:endParaRPr lang="es-EC" sz="1800" kern="1200" dirty="0"/>
        </a:p>
      </dsp:txBody>
      <dsp:txXfrm>
        <a:off x="464883" y="4692183"/>
        <a:ext cx="7970376" cy="9964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FE7F3-6EC6-4E62-B670-794F068B6424}">
      <dsp:nvSpPr>
        <dsp:cNvPr id="0" name=""/>
        <dsp:cNvSpPr/>
      </dsp:nvSpPr>
      <dsp:spPr>
        <a:xfrm>
          <a:off x="2366923" y="0"/>
          <a:ext cx="5819010" cy="68458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25293-9423-470F-811E-4E3160B34B51}">
      <dsp:nvSpPr>
        <dsp:cNvPr id="0" name=""/>
        <dsp:cNvSpPr/>
      </dsp:nvSpPr>
      <dsp:spPr>
        <a:xfrm>
          <a:off x="384435" y="751970"/>
          <a:ext cx="427485" cy="4274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ACA65-C6BA-4ADD-A8CD-B3F908F894F3}">
      <dsp:nvSpPr>
        <dsp:cNvPr id="0" name=""/>
        <dsp:cNvSpPr/>
      </dsp:nvSpPr>
      <dsp:spPr>
        <a:xfrm>
          <a:off x="3077309" y="538878"/>
          <a:ext cx="5357970" cy="41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i="1" kern="1200" dirty="0" smtClean="0">
              <a:solidFill>
                <a:srgbClr val="CC0000"/>
              </a:solidFill>
            </a:rPr>
            <a:t>RECOMENDACIONES</a:t>
          </a:r>
          <a:endParaRPr lang="es-EC" sz="3600" b="1" i="1" kern="1200" dirty="0">
            <a:solidFill>
              <a:srgbClr val="CC0000"/>
            </a:solidFill>
          </a:endParaRPr>
        </a:p>
      </dsp:txBody>
      <dsp:txXfrm>
        <a:off x="3077309" y="538878"/>
        <a:ext cx="5357970" cy="418172"/>
      </dsp:txXfrm>
    </dsp:sp>
    <dsp:sp modelId="{D2A1BE95-417C-4552-94A0-F21307A646BB}">
      <dsp:nvSpPr>
        <dsp:cNvPr id="0" name=""/>
        <dsp:cNvSpPr/>
      </dsp:nvSpPr>
      <dsp:spPr>
        <a:xfrm>
          <a:off x="10344" y="1363343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F2358-7D8D-48D5-9C9B-43DB15822CC9}">
      <dsp:nvSpPr>
        <dsp:cNvPr id="0" name=""/>
        <dsp:cNvSpPr/>
      </dsp:nvSpPr>
      <dsp:spPr>
        <a:xfrm>
          <a:off x="464903" y="1189947"/>
          <a:ext cx="7970376" cy="118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Administrar de manera correcta los fondos de la Caja provenientes de las captaciones y colocaciones de dinero logrando su fortalecimiento y crecimiento a futuro.</a:t>
          </a:r>
          <a:endParaRPr lang="es-EC" sz="1800" b="1" i="1" kern="1200" dirty="0">
            <a:solidFill>
              <a:srgbClr val="CC0000"/>
            </a:solidFill>
          </a:endParaRPr>
        </a:p>
      </dsp:txBody>
      <dsp:txXfrm>
        <a:off x="464903" y="1189947"/>
        <a:ext cx="7970376" cy="1186317"/>
      </dsp:txXfrm>
    </dsp:sp>
    <dsp:sp modelId="{AD312E99-E259-4DFC-BFB8-BB7B73590055}">
      <dsp:nvSpPr>
        <dsp:cNvPr id="0" name=""/>
        <dsp:cNvSpPr/>
      </dsp:nvSpPr>
      <dsp:spPr>
        <a:xfrm>
          <a:off x="10344" y="2664337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343D6-D664-43C1-AF39-2C75A68D37AE}">
      <dsp:nvSpPr>
        <dsp:cNvPr id="0" name=""/>
        <dsp:cNvSpPr/>
      </dsp:nvSpPr>
      <dsp:spPr>
        <a:xfrm>
          <a:off x="464883" y="2520281"/>
          <a:ext cx="7970376" cy="99644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 necesario para todos y cada uno de los socios de la caja de ahorro y crédito sacar adelante este proyecto, mediante aportes puntuales e incentivar el ahorro para que se cuente con un gran capital que ayude a cumplir con las proyecciones del mismo y beneficiarnos todos.</a:t>
          </a:r>
          <a:endParaRPr lang="es-EC" sz="1800" kern="1200" dirty="0"/>
        </a:p>
      </dsp:txBody>
      <dsp:txXfrm>
        <a:off x="464883" y="2520281"/>
        <a:ext cx="7970376" cy="996445"/>
      </dsp:txXfrm>
    </dsp:sp>
    <dsp:sp modelId="{CBF0D3D1-8117-4B9E-8016-0254F25B7A5B}">
      <dsp:nvSpPr>
        <dsp:cNvPr id="0" name=""/>
        <dsp:cNvSpPr/>
      </dsp:nvSpPr>
      <dsp:spPr>
        <a:xfrm>
          <a:off x="10344" y="3744456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6772C-E154-4559-84E8-DE94828EB928}">
      <dsp:nvSpPr>
        <dsp:cNvPr id="0" name=""/>
        <dsp:cNvSpPr/>
      </dsp:nvSpPr>
      <dsp:spPr>
        <a:xfrm>
          <a:off x="464883" y="3600398"/>
          <a:ext cx="7970376" cy="99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Realizar un seguimiento continuo a los Estados Financieros presupuestados para evitar desviaciones y tener los mejores resultados.</a:t>
          </a:r>
          <a:endParaRPr lang="es-EC" sz="1800" kern="1200" dirty="0"/>
        </a:p>
      </dsp:txBody>
      <dsp:txXfrm>
        <a:off x="464883" y="3600398"/>
        <a:ext cx="7970376" cy="996445"/>
      </dsp:txXfrm>
    </dsp:sp>
    <dsp:sp modelId="{9D052BBF-B587-4986-B07B-F7040ACCE5F1}">
      <dsp:nvSpPr>
        <dsp:cNvPr id="0" name=""/>
        <dsp:cNvSpPr/>
      </dsp:nvSpPr>
      <dsp:spPr>
        <a:xfrm>
          <a:off x="10344" y="4824576"/>
          <a:ext cx="359998" cy="359998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8AA1F-E70C-4358-BCE1-64C719F80346}">
      <dsp:nvSpPr>
        <dsp:cNvPr id="0" name=""/>
        <dsp:cNvSpPr/>
      </dsp:nvSpPr>
      <dsp:spPr>
        <a:xfrm>
          <a:off x="464883" y="4692183"/>
          <a:ext cx="7970376" cy="996445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No cambiar el enfoque por el cual será creada la caja de ahorro y crédito, ya que es por y para la comunidad, misma que busca reactivar la economía en este sector y dar el apoyo necesario para los socios.</a:t>
          </a:r>
          <a:endParaRPr lang="es-EC" sz="1800" kern="1200" dirty="0"/>
        </a:p>
      </dsp:txBody>
      <dsp:txXfrm>
        <a:off x="464883" y="4692183"/>
        <a:ext cx="7970376" cy="99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4A414-2115-4853-B063-F9A738BF00C4}" type="datetimeFigureOut">
              <a:rPr lang="es-EC" smtClean="0"/>
              <a:t>25/10/2015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19D64-F2E2-49E6-B8DF-1F52861EE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4645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C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C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/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38806" r="4990" b="30597"/>
          <a:stretch/>
        </p:blipFill>
        <p:spPr bwMode="auto">
          <a:xfrm>
            <a:off x="138832" y="302323"/>
            <a:ext cx="2560960" cy="621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817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843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940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94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358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873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412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643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25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051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1133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/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C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C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" t="38806" r="7258" b="30597"/>
          <a:stretch/>
        </p:blipFill>
        <p:spPr bwMode="auto">
          <a:xfrm>
            <a:off x="6660232" y="5906861"/>
            <a:ext cx="2452285" cy="62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35696" y="1052736"/>
            <a:ext cx="67687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b="1" kern="0" dirty="0" smtClean="0">
                <a:solidFill>
                  <a:schemeClr val="tx1"/>
                </a:solidFill>
              </a:rPr>
              <a:t>UNIVERSIDAD DE LAS FUERZAS ARMADAS - ESPE </a:t>
            </a:r>
          </a:p>
          <a:p>
            <a:pPr algn="ctr">
              <a:spcAft>
                <a:spcPts val="0"/>
              </a:spcAft>
            </a:pPr>
            <a:endParaRPr lang="es-EC" kern="0" dirty="0" smtClean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s-ES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DEPARTAMENTO </a:t>
            </a:r>
            <a:r>
              <a:rPr lang="es-E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CIENCIAS ECONÓMICAS, ADMINISTRATIVAS Y DE </a:t>
            </a:r>
            <a:r>
              <a:rPr lang="es-ES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COMERCIO</a:t>
            </a:r>
          </a:p>
          <a:p>
            <a:pPr algn="ctr">
              <a:spcAft>
                <a:spcPts val="0"/>
              </a:spcAft>
            </a:pPr>
            <a:endParaRPr lang="es-EC" sz="160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CARRERA </a:t>
            </a:r>
            <a:r>
              <a:rPr lang="es-E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INGENIERÍA EN FINANZAS, CONTADOR PÚBLICO -  </a:t>
            </a:r>
            <a:r>
              <a:rPr lang="es-ES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AUDITOR</a:t>
            </a:r>
          </a:p>
          <a:p>
            <a:pPr algn="ctr">
              <a:spcAft>
                <a:spcPts val="0"/>
              </a:spcAft>
            </a:pPr>
            <a:endParaRPr lang="es-EC" sz="160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TEMA</a:t>
            </a:r>
            <a:r>
              <a:rPr lang="es-E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PLAN FINANCIERO PARA LA CREACIÓN DE UNA CAJA DE AHORRO Y CRÉDITO EN LA COMUNIDAD DE VALDIVIA DE LA PARROQUIA MANGLARALTO DE LA PROVINCIA DE SANTA ELENA</a:t>
            </a:r>
            <a:r>
              <a:rPr lang="es-ES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es-EC" sz="160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C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AUTORA</a:t>
            </a:r>
            <a:r>
              <a:rPr lang="es-EC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CISNEROS GONZÁLEZ, TAMARA </a:t>
            </a:r>
            <a:r>
              <a:rPr lang="es-EC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CAROLINA</a:t>
            </a:r>
          </a:p>
          <a:p>
            <a:pPr algn="ctr">
              <a:spcAft>
                <a:spcPts val="0"/>
              </a:spcAft>
            </a:pPr>
            <a:endParaRPr lang="es-EC" sz="160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r>
              <a:rPr lang="es-ES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ING. LUIS TIPÁN, MBA</a:t>
            </a:r>
            <a:r>
              <a:rPr lang="es-ES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es-EC" sz="160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6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SANGOLQUI, OCTUBRE 2015</a:t>
            </a:r>
            <a:endParaRPr lang="es-EC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4781" y="97968"/>
            <a:ext cx="8229600" cy="7969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kern="0" dirty="0" smtClean="0">
                <a:solidFill>
                  <a:srgbClr val="CC0000"/>
                </a:solidFill>
              </a:rPr>
              <a:t>EVALUACIÓN ECONÓMICA</a:t>
            </a:r>
            <a:endParaRPr lang="es-EC" sz="3600" kern="0" dirty="0">
              <a:solidFill>
                <a:srgbClr val="CC0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b="12821"/>
          <a:stretch/>
        </p:blipFill>
        <p:spPr>
          <a:xfrm>
            <a:off x="772591" y="876233"/>
            <a:ext cx="7759849" cy="26098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459" t="-2107" r="23839" b="13822"/>
          <a:stretch/>
        </p:blipFill>
        <p:spPr>
          <a:xfrm>
            <a:off x="754781" y="3475474"/>
            <a:ext cx="6049467" cy="26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4781" y="97968"/>
            <a:ext cx="8229600" cy="7969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kern="0" dirty="0" smtClean="0">
                <a:solidFill>
                  <a:srgbClr val="CC0000"/>
                </a:solidFill>
              </a:rPr>
              <a:t>EVALUACIÓN ECONÓMICA</a:t>
            </a:r>
            <a:endParaRPr lang="es-EC" sz="3600" kern="0" dirty="0">
              <a:solidFill>
                <a:srgbClr val="CC0000"/>
              </a:solidFill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8804869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21" y="3573016"/>
            <a:ext cx="7632848" cy="183838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67544" y="1077192"/>
            <a:ext cx="3343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>
                <a:ea typeface="Calibri" panose="020F0502020204030204" pitchFamily="34" charset="0"/>
              </a:rPr>
              <a:t>Depreciación </a:t>
            </a:r>
            <a:r>
              <a:rPr lang="es-EC" b="1" dirty="0">
                <a:ea typeface="Calibri" panose="020F0502020204030204" pitchFamily="34" charset="0"/>
              </a:rPr>
              <a:t>y </a:t>
            </a:r>
            <a:r>
              <a:rPr lang="es-EC" b="1" dirty="0" smtClean="0">
                <a:ea typeface="Calibri" panose="020F0502020204030204" pitchFamily="34" charset="0"/>
              </a:rPr>
              <a:t>Amortización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65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4781" y="97968"/>
            <a:ext cx="8229600" cy="7969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kern="0" dirty="0" smtClean="0">
                <a:solidFill>
                  <a:srgbClr val="CC0000"/>
                </a:solidFill>
              </a:rPr>
              <a:t>EVALUACIÓN ECONÓMICA</a:t>
            </a:r>
            <a:endParaRPr lang="es-EC" sz="3600" kern="0" dirty="0">
              <a:solidFill>
                <a:srgbClr val="CC0000"/>
              </a:solidFill>
            </a:endParaRPr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80" y="1412776"/>
            <a:ext cx="7993683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4781" y="97968"/>
            <a:ext cx="8229600" cy="7969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kern="0" dirty="0" smtClean="0">
                <a:solidFill>
                  <a:srgbClr val="CC0000"/>
                </a:solidFill>
              </a:rPr>
              <a:t>EVALUACIÓN ECONÓMICA</a:t>
            </a:r>
            <a:endParaRPr lang="es-EC" sz="3600" kern="0" dirty="0">
              <a:solidFill>
                <a:srgbClr val="CC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5" y="966926"/>
            <a:ext cx="8734491" cy="491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4781" y="97968"/>
            <a:ext cx="8229600" cy="7969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kern="0" dirty="0" smtClean="0">
                <a:solidFill>
                  <a:srgbClr val="CC0000"/>
                </a:solidFill>
              </a:rPr>
              <a:t>EVALUACIÓN ECONÓMICA</a:t>
            </a:r>
            <a:endParaRPr lang="es-EC" sz="3600" kern="0" dirty="0">
              <a:solidFill>
                <a:srgbClr val="CC000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8454" t="24613" r="25591" b="15444"/>
          <a:stretch/>
        </p:blipFill>
        <p:spPr>
          <a:xfrm>
            <a:off x="539552" y="832513"/>
            <a:ext cx="8136904" cy="490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4781" y="97968"/>
            <a:ext cx="8229600" cy="7969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kern="0" dirty="0" smtClean="0">
                <a:solidFill>
                  <a:srgbClr val="CC0000"/>
                </a:solidFill>
              </a:rPr>
              <a:t>EVALUACIÓN ECONÓMICA</a:t>
            </a:r>
            <a:endParaRPr lang="es-EC" sz="3600" kern="0" dirty="0">
              <a:solidFill>
                <a:srgbClr val="CC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208912" cy="462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042030"/>
              </p:ext>
            </p:extLst>
          </p:nvPr>
        </p:nvGraphicFramePr>
        <p:xfrm>
          <a:off x="457200" y="116632"/>
          <a:ext cx="84352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0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505381"/>
              </p:ext>
            </p:extLst>
          </p:nvPr>
        </p:nvGraphicFramePr>
        <p:xfrm>
          <a:off x="457200" y="116632"/>
          <a:ext cx="84352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594942"/>
              </p:ext>
            </p:extLst>
          </p:nvPr>
        </p:nvGraphicFramePr>
        <p:xfrm>
          <a:off x="457200" y="116632"/>
          <a:ext cx="84352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9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365397"/>
              </p:ext>
            </p:extLst>
          </p:nvPr>
        </p:nvGraphicFramePr>
        <p:xfrm>
          <a:off x="457200" y="116632"/>
          <a:ext cx="843528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50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s-EC" sz="3600" dirty="0" smtClean="0">
                <a:solidFill>
                  <a:srgbClr val="CC0000"/>
                </a:solidFill>
              </a:rPr>
              <a:t>DETERMINACIÓN DE OBJETIVOS</a:t>
            </a:r>
            <a:endParaRPr lang="es-EC" sz="3600" dirty="0">
              <a:solidFill>
                <a:srgbClr val="CC000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490968"/>
              </p:ext>
            </p:extLst>
          </p:nvPr>
        </p:nvGraphicFramePr>
        <p:xfrm>
          <a:off x="457200" y="1484783"/>
          <a:ext cx="8229600" cy="4309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688828"/>
              </p:ext>
            </p:extLst>
          </p:nvPr>
        </p:nvGraphicFramePr>
        <p:xfrm>
          <a:off x="107504" y="1196752"/>
          <a:ext cx="885698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827584" y="404664"/>
            <a:ext cx="7128792" cy="864096"/>
          </a:xfrm>
          <a:prstGeom prst="roundRect">
            <a:avLst/>
          </a:prstGeom>
          <a:noFill/>
          <a:ln w="28575">
            <a:solidFill>
              <a:srgbClr val="CC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3600" b="1" dirty="0" smtClean="0">
                <a:solidFill>
                  <a:srgbClr val="336600"/>
                </a:solidFill>
              </a:rPr>
              <a:t>OBJETIVOS ESPECÍFICOS</a:t>
            </a:r>
            <a:endParaRPr lang="es-EC" sz="36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7887" b="8881"/>
          <a:stretch/>
        </p:blipFill>
        <p:spPr>
          <a:xfrm>
            <a:off x="2771800" y="3789040"/>
            <a:ext cx="3726392" cy="2376264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2123728" y="807079"/>
            <a:ext cx="5184576" cy="533689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rgbClr val="336600"/>
                </a:solidFill>
              </a:rPr>
              <a:t>PRINCIPALES RESULTADOS</a:t>
            </a:r>
            <a:endParaRPr lang="es-EC" sz="2800" b="1" dirty="0">
              <a:solidFill>
                <a:srgbClr val="33660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5" y="1220371"/>
            <a:ext cx="3322608" cy="282878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336" y="1226467"/>
            <a:ext cx="3322608" cy="2822693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1619671" y="1700808"/>
            <a:ext cx="604913" cy="194421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redondeado 22"/>
          <p:cNvSpPr/>
          <p:nvPr/>
        </p:nvSpPr>
        <p:spPr>
          <a:xfrm rot="5400000">
            <a:off x="6975278" y="1457771"/>
            <a:ext cx="288032" cy="307836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24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266" y="127004"/>
            <a:ext cx="8229600" cy="735114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2123728" y="807079"/>
            <a:ext cx="5184576" cy="533689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rgbClr val="336600"/>
                </a:solidFill>
              </a:rPr>
              <a:t>PRINCIPALES RESULTADOS</a:t>
            </a:r>
            <a:endParaRPr lang="es-EC" sz="2800" b="1" dirty="0">
              <a:solidFill>
                <a:srgbClr val="3366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528" y="1586425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ea typeface="Calibri" panose="020F0502020204030204" pitchFamily="34" charset="0"/>
              </a:rPr>
              <a:t>¿Qué actividad económica realiza?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6193" t="19065" b="10097"/>
          <a:stretch/>
        </p:blipFill>
        <p:spPr>
          <a:xfrm>
            <a:off x="599267" y="1980356"/>
            <a:ext cx="3468678" cy="159593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12976" y="3501008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ea typeface="Calibri" panose="020F0502020204030204" pitchFamily="34" charset="0"/>
              </a:rPr>
              <a:t>¿Dónde ha solicitado créditos?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4572000" y="13094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>
                <a:ea typeface="Calibri" panose="020F0502020204030204" pitchFamily="34" charset="0"/>
              </a:rPr>
              <a:t>¿Cuál fue la tasa de interés mensual pagada a terceros?</a:t>
            </a:r>
            <a:endParaRPr lang="es-EC" dirty="0"/>
          </a:p>
        </p:txBody>
      </p:sp>
      <p:sp>
        <p:nvSpPr>
          <p:cNvPr id="14" name="Rectángulo 13"/>
          <p:cNvSpPr/>
          <p:nvPr/>
        </p:nvSpPr>
        <p:spPr>
          <a:xfrm>
            <a:off x="4355976" y="3933056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ea typeface="Calibri" panose="020F0502020204030204" pitchFamily="34" charset="0"/>
              </a:rPr>
              <a:t>¿Qué monto solicitaría de crédito?</a:t>
            </a:r>
            <a:endParaRPr lang="es-EC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/>
          <a:srcRect l="6690" t="20463" b="6266"/>
          <a:stretch/>
        </p:blipFill>
        <p:spPr>
          <a:xfrm>
            <a:off x="4572000" y="4238710"/>
            <a:ext cx="3428098" cy="163856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8823"/>
          <a:stretch/>
        </p:blipFill>
        <p:spPr>
          <a:xfrm>
            <a:off x="467544" y="3865587"/>
            <a:ext cx="3317488" cy="2371726"/>
          </a:xfrm>
          <a:prstGeom prst="rect">
            <a:avLst/>
          </a:prstGeom>
        </p:spPr>
      </p:pic>
      <p:sp>
        <p:nvSpPr>
          <p:cNvPr id="19" name="Rectángulo redondeado 18"/>
          <p:cNvSpPr/>
          <p:nvPr/>
        </p:nvSpPr>
        <p:spPr>
          <a:xfrm>
            <a:off x="2051720" y="3828819"/>
            <a:ext cx="720080" cy="204845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1892313"/>
            <a:ext cx="3615241" cy="2112751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 rot="5400000">
            <a:off x="6481396" y="872908"/>
            <a:ext cx="333990" cy="342995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11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266" y="127004"/>
            <a:ext cx="8229600" cy="735114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2123728" y="807079"/>
            <a:ext cx="5184576" cy="533689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b="1" dirty="0" smtClean="0">
                <a:solidFill>
                  <a:srgbClr val="336600"/>
                </a:solidFill>
              </a:rPr>
              <a:t>PRINCIPALES RESULTADOS</a:t>
            </a:r>
            <a:endParaRPr lang="es-EC" sz="2800" b="1" dirty="0">
              <a:solidFill>
                <a:srgbClr val="3366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5536" y="13373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>
                <a:ea typeface="Calibri" panose="020F0502020204030204" pitchFamily="34" charset="0"/>
              </a:rPr>
              <a:t>¿Por cuánto tiempo solicitaría el crédito?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3037" t="19459" b="8561"/>
          <a:stretch/>
        </p:blipFill>
        <p:spPr>
          <a:xfrm>
            <a:off x="407237" y="1916832"/>
            <a:ext cx="3727106" cy="158417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8257" t="17604" b="10376"/>
          <a:stretch/>
        </p:blipFill>
        <p:spPr>
          <a:xfrm>
            <a:off x="395537" y="4202423"/>
            <a:ext cx="3816424" cy="1800200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4597473" y="18448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>
                <a:ea typeface="Calibri" panose="020F0502020204030204" pitchFamily="34" charset="0"/>
              </a:rPr>
              <a:t>¿La entrega de microcréditos a través de la Caja de Ahorro y Crédito, contribuirá </a:t>
            </a:r>
            <a:r>
              <a:rPr lang="es-ES" b="1" dirty="0">
                <a:ea typeface="Calibri" panose="020F0502020204030204" pitchFamily="34" charset="0"/>
              </a:rPr>
              <a:t>a mejorar los niveles económicos y condiciones de vida de las familias participantes</a:t>
            </a:r>
            <a:r>
              <a:rPr lang="es-EC" b="1" dirty="0">
                <a:ea typeface="Calibri" panose="020F0502020204030204" pitchFamily="34" charset="0"/>
              </a:rPr>
              <a:t>?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395536" y="35280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b="1" dirty="0">
                <a:ea typeface="Calibri" panose="020F0502020204030204" pitchFamily="34" charset="0"/>
              </a:rPr>
              <a:t>¿Cuánto aportaría mensualmente para ahorro?</a:t>
            </a:r>
            <a:endParaRPr lang="es-EC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220" y="3173834"/>
            <a:ext cx="3322608" cy="2828789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>
          <a:xfrm>
            <a:off x="5508104" y="3322152"/>
            <a:ext cx="1008112" cy="226708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72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http://www.santaelena.gob.ec/images/stories/RRPP/Boletin/RRPP-251/dsc_008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4704"/>
            <a:ext cx="3341066" cy="299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5780" r="4294" b="15867"/>
          <a:stretch/>
        </p:blipFill>
        <p:spPr bwMode="auto">
          <a:xfrm>
            <a:off x="329735" y="3573016"/>
            <a:ext cx="446449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 descr="C:\Users\Tommy\Desktop\TAMARA\TESIS\Plan de Tesis\Mapa\Provincia de Santa Elen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35" y="764704"/>
            <a:ext cx="3100098" cy="299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016" y="764704"/>
            <a:ext cx="3334488" cy="3146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83260"/>
            <a:ext cx="4392488" cy="246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754781" y="97968"/>
            <a:ext cx="8229600" cy="796950"/>
          </a:xfrm>
        </p:spPr>
        <p:txBody>
          <a:bodyPr/>
          <a:lstStyle/>
          <a:p>
            <a:r>
              <a:rPr lang="es-EC" sz="3600" dirty="0" smtClean="0">
                <a:solidFill>
                  <a:srgbClr val="CC0000"/>
                </a:solidFill>
              </a:rPr>
              <a:t>DIAGNÓSTICO SOCIOECONÓMICO</a:t>
            </a:r>
            <a:endParaRPr lang="es-EC" sz="3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54781" y="97968"/>
            <a:ext cx="8229600" cy="7969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kern="0" dirty="0" smtClean="0">
                <a:solidFill>
                  <a:srgbClr val="CC0000"/>
                </a:solidFill>
              </a:rPr>
              <a:t>ESTRATEGIAS FINANCIERAS</a:t>
            </a:r>
            <a:endParaRPr lang="es-EC" sz="3600" kern="0" dirty="0">
              <a:solidFill>
                <a:srgbClr val="CC0000"/>
              </a:solidFill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19460"/>
              </p:ext>
            </p:extLst>
          </p:nvPr>
        </p:nvGraphicFramePr>
        <p:xfrm>
          <a:off x="216025" y="764704"/>
          <a:ext cx="8820471" cy="502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60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54781" y="97968"/>
            <a:ext cx="8229600" cy="79695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kern="0" dirty="0" smtClean="0">
                <a:solidFill>
                  <a:srgbClr val="CC0000"/>
                </a:solidFill>
              </a:rPr>
              <a:t>EVALUACIÓN ECONÓMICA</a:t>
            </a:r>
            <a:endParaRPr lang="es-EC" sz="3600" kern="0" dirty="0">
              <a:solidFill>
                <a:srgbClr val="CC0000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6109" r="11178" b="21078"/>
          <a:stretch/>
        </p:blipFill>
        <p:spPr>
          <a:xfrm>
            <a:off x="1137580" y="3343190"/>
            <a:ext cx="7464001" cy="188601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/>
          <a:srcRect l="5516" t="-4718" r="37949" b="14406"/>
          <a:stretch/>
        </p:blipFill>
        <p:spPr>
          <a:xfrm>
            <a:off x="2195736" y="894918"/>
            <a:ext cx="4896545" cy="20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948</Words>
  <Application>Microsoft Office PowerPoint</Application>
  <PresentationFormat>Presentación en pantalla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Diseño predeterminado</vt:lpstr>
      <vt:lpstr>CorelDRAW</vt:lpstr>
      <vt:lpstr>Presentación de PowerPoint</vt:lpstr>
      <vt:lpstr>DETERMINACIÓN DE OBJETIVOS</vt:lpstr>
      <vt:lpstr>Presentación de PowerPoint</vt:lpstr>
      <vt:lpstr>Presentación de PowerPoint</vt:lpstr>
      <vt:lpstr>Presentación de PowerPoint</vt:lpstr>
      <vt:lpstr>Presentación de PowerPoint</vt:lpstr>
      <vt:lpstr>DIAGNÓSTICO SOCIOECONÓMICO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Coordinadora</cp:lastModifiedBy>
  <cp:revision>46</cp:revision>
  <dcterms:created xsi:type="dcterms:W3CDTF">2008-02-13T16:07:44Z</dcterms:created>
  <dcterms:modified xsi:type="dcterms:W3CDTF">2015-10-25T20:51:14Z</dcterms:modified>
</cp:coreProperties>
</file>