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4">
  <p:sldMasterIdLst>
    <p:sldMasterId id="2147483816" r:id="rId1"/>
  </p:sldMasterIdLst>
  <p:sldIdLst>
    <p:sldId id="295" r:id="rId2"/>
    <p:sldId id="257" r:id="rId3"/>
    <p:sldId id="258" r:id="rId4"/>
    <p:sldId id="259" r:id="rId5"/>
    <p:sldId id="260" r:id="rId6"/>
    <p:sldId id="262" r:id="rId7"/>
    <p:sldId id="269" r:id="rId8"/>
    <p:sldId id="270" r:id="rId9"/>
    <p:sldId id="271" r:id="rId10"/>
    <p:sldId id="272" r:id="rId11"/>
    <p:sldId id="278" r:id="rId12"/>
    <p:sldId id="273" r:id="rId13"/>
    <p:sldId id="274" r:id="rId14"/>
    <p:sldId id="276" r:id="rId15"/>
    <p:sldId id="277" r:id="rId16"/>
    <p:sldId id="279" r:id="rId17"/>
    <p:sldId id="296" r:id="rId18"/>
    <p:sldId id="297" r:id="rId19"/>
    <p:sldId id="298" r:id="rId20"/>
    <p:sldId id="288" r:id="rId21"/>
    <p:sldId id="299" r:id="rId22"/>
    <p:sldId id="289" r:id="rId23"/>
    <p:sldId id="300" r:id="rId24"/>
    <p:sldId id="290" r:id="rId25"/>
    <p:sldId id="301" r:id="rId26"/>
    <p:sldId id="291" r:id="rId27"/>
    <p:sldId id="302" r:id="rId28"/>
    <p:sldId id="292" r:id="rId29"/>
    <p:sldId id="303" r:id="rId30"/>
    <p:sldId id="283" r:id="rId31"/>
    <p:sldId id="304" r:id="rId32"/>
    <p:sldId id="305" r:id="rId33"/>
    <p:sldId id="306" r:id="rId34"/>
    <p:sldId id="287" r:id="rId3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59" autoAdjust="0"/>
    <p:restoredTop sz="94684" autoAdjust="0"/>
  </p:normalViewPr>
  <p:slideViewPr>
    <p:cSldViewPr>
      <p:cViewPr>
        <p:scale>
          <a:sx n="47" d="100"/>
          <a:sy n="47" d="100"/>
        </p:scale>
        <p:origin x="-14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E0BE-DA19-42AB-8F33-0074F1AFF9F3}" type="datetimeFigureOut">
              <a:rPr lang="es-EC" smtClean="0"/>
              <a:pPr/>
              <a:t>20/06/2015</a:t>
            </a:fld>
            <a:endParaRPr lang="es-EC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0977CD-70F3-49E6-ABCD-EBAC8125E00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E0BE-DA19-42AB-8F33-0074F1AFF9F3}" type="datetimeFigureOut">
              <a:rPr lang="es-EC" smtClean="0"/>
              <a:pPr/>
              <a:t>20/06/2015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77CD-70F3-49E6-ABCD-EBAC8125E00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E0BE-DA19-42AB-8F33-0074F1AFF9F3}" type="datetimeFigureOut">
              <a:rPr lang="es-EC" smtClean="0"/>
              <a:pPr/>
              <a:t>20/06/2015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77CD-70F3-49E6-ABCD-EBAC8125E00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E0BE-DA19-42AB-8F33-0074F1AFF9F3}" type="datetimeFigureOut">
              <a:rPr lang="es-EC" smtClean="0"/>
              <a:pPr/>
              <a:t>20/06/2015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C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0977CD-70F3-49E6-ABCD-EBAC8125E00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E0BE-DA19-42AB-8F33-0074F1AFF9F3}" type="datetimeFigureOut">
              <a:rPr lang="es-EC" smtClean="0"/>
              <a:pPr/>
              <a:t>20/06/2015</a:t>
            </a:fld>
            <a:endParaRPr lang="es-EC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77CD-70F3-49E6-ABCD-EBAC8125E003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E0BE-DA19-42AB-8F33-0074F1AFF9F3}" type="datetimeFigureOut">
              <a:rPr lang="es-EC" smtClean="0"/>
              <a:pPr/>
              <a:t>20/06/2015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77CD-70F3-49E6-ABCD-EBAC8125E00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E0BE-DA19-42AB-8F33-0074F1AFF9F3}" type="datetimeFigureOut">
              <a:rPr lang="es-EC" smtClean="0"/>
              <a:pPr/>
              <a:t>20/06/2015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D0977CD-70F3-49E6-ABCD-EBAC8125E003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E0BE-DA19-42AB-8F33-0074F1AFF9F3}" type="datetimeFigureOut">
              <a:rPr lang="es-EC" smtClean="0"/>
              <a:pPr/>
              <a:t>20/06/2015</a:t>
            </a:fld>
            <a:endParaRPr lang="es-EC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77CD-70F3-49E6-ABCD-EBAC8125E00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E0BE-DA19-42AB-8F33-0074F1AFF9F3}" type="datetimeFigureOut">
              <a:rPr lang="es-EC" smtClean="0"/>
              <a:pPr/>
              <a:t>20/06/2015</a:t>
            </a:fld>
            <a:endParaRPr lang="es-EC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77CD-70F3-49E6-ABCD-EBAC8125E00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E0BE-DA19-42AB-8F33-0074F1AFF9F3}" type="datetimeFigureOut">
              <a:rPr lang="es-EC" smtClean="0"/>
              <a:pPr/>
              <a:t>20/06/2015</a:t>
            </a:fld>
            <a:endParaRPr lang="es-EC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77CD-70F3-49E6-ABCD-EBAC8125E00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E0BE-DA19-42AB-8F33-0074F1AFF9F3}" type="datetimeFigureOut">
              <a:rPr lang="es-EC" smtClean="0"/>
              <a:pPr/>
              <a:t>20/06/2015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77CD-70F3-49E6-ABCD-EBAC8125E003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95E0BE-DA19-42AB-8F33-0074F1AFF9F3}" type="datetimeFigureOut">
              <a:rPr lang="es-EC" smtClean="0"/>
              <a:pPr/>
              <a:t>20/06/2015</a:t>
            </a:fld>
            <a:endParaRPr lang="es-EC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0977CD-70F3-49E6-ABCD-EBAC8125E003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Resultado de imagen para animaciones de imagenes de balonces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619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895" y="476672"/>
            <a:ext cx="5474518" cy="1394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827584" y="2276872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i="1" dirty="0" smtClean="0">
                <a:latin typeface="Arial" pitchFamily="34" charset="0"/>
                <a:cs typeface="Arial" pitchFamily="34" charset="0"/>
              </a:rPr>
              <a:t>ANÁLISIS </a:t>
            </a:r>
            <a:r>
              <a:rPr lang="es-EC" sz="2400" b="1" i="1" dirty="0">
                <a:latin typeface="Arial" pitchFamily="34" charset="0"/>
                <a:cs typeface="Arial" pitchFamily="34" charset="0"/>
              </a:rPr>
              <a:t>DE LOS FUNDAMENTOS TÈCNICOS OFENSIVOS CON BALÓN DE BALONCESTO EN JUGADORES EN EDADES COMPRENDIDAS ENTRE 15 Y 18 AÑOS DEL CLUB DEPORTIVO “100% BASQUETEROS” DE LA URB. “LA LUZ”, DURANTE EL PERÍODO</a:t>
            </a:r>
          </a:p>
          <a:p>
            <a:r>
              <a:rPr lang="es-EC" sz="2400" b="1" i="1" dirty="0">
                <a:latin typeface="Arial" pitchFamily="34" charset="0"/>
                <a:cs typeface="Arial" pitchFamily="34" charset="0"/>
              </a:rPr>
              <a:t>2013-2014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827584" y="522920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AUTOR: PONCE VINUEZA, MILTON DANIEL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89068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of2000.pt/users/ruimarques/ComTecn%20Basq_ficheiros/image02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65104"/>
            <a:ext cx="6552728" cy="206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323528" y="1916832"/>
            <a:ext cx="194421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/>
              <a:t>DRIBLE DE PROGRESIÓN</a:t>
            </a:r>
            <a:endParaRPr lang="es-EC" sz="2000" dirty="0"/>
          </a:p>
        </p:txBody>
      </p:sp>
      <p:sp>
        <p:nvSpPr>
          <p:cNvPr id="12" name="11 Rectángulo"/>
          <p:cNvSpPr/>
          <p:nvPr/>
        </p:nvSpPr>
        <p:spPr>
          <a:xfrm>
            <a:off x="2627784" y="1916832"/>
            <a:ext cx="180020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/>
              <a:t>DRIBLE DE PROTECCIÓN</a:t>
            </a:r>
            <a:endParaRPr lang="es-EC" sz="2000" dirty="0"/>
          </a:p>
        </p:txBody>
      </p:sp>
      <p:sp>
        <p:nvSpPr>
          <p:cNvPr id="13" name="12 Rectángulo"/>
          <p:cNvSpPr/>
          <p:nvPr/>
        </p:nvSpPr>
        <p:spPr>
          <a:xfrm>
            <a:off x="4788024" y="1954064"/>
            <a:ext cx="1584176" cy="1618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/>
              <a:t>DRIBLE DE VELOCIDAD</a:t>
            </a:r>
            <a:endParaRPr lang="es-EC" sz="2000" dirty="0"/>
          </a:p>
        </p:txBody>
      </p:sp>
      <p:sp>
        <p:nvSpPr>
          <p:cNvPr id="14" name="13 Rectángulo"/>
          <p:cNvSpPr/>
          <p:nvPr/>
        </p:nvSpPr>
        <p:spPr>
          <a:xfrm>
            <a:off x="6732240" y="1954064"/>
            <a:ext cx="1584176" cy="1618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/>
              <a:t>DRIBLE CON AMBAS MANOS </a:t>
            </a:r>
            <a:endParaRPr lang="es-EC" sz="2000" dirty="0"/>
          </a:p>
        </p:txBody>
      </p:sp>
      <p:sp>
        <p:nvSpPr>
          <p:cNvPr id="16" name="15 Rectángulo"/>
          <p:cNvSpPr/>
          <p:nvPr/>
        </p:nvSpPr>
        <p:spPr>
          <a:xfrm>
            <a:off x="2627784" y="332656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TIPOS DE DRIBLE</a:t>
            </a:r>
            <a:endParaRPr lang="es-EC" sz="2800" dirty="0"/>
          </a:p>
        </p:txBody>
      </p:sp>
      <p:cxnSp>
        <p:nvCxnSpPr>
          <p:cNvPr id="18" name="17 Conector recto"/>
          <p:cNvCxnSpPr>
            <a:stCxn id="16" idx="2"/>
          </p:cNvCxnSpPr>
          <p:nvPr/>
        </p:nvCxnSpPr>
        <p:spPr>
          <a:xfrm>
            <a:off x="4427984" y="105273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427984" y="1484784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flipH="1">
            <a:off x="1259632" y="1484784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1259632" y="1484784"/>
            <a:ext cx="0" cy="469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3383868" y="1484784"/>
            <a:ext cx="0" cy="469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5508104" y="1484784"/>
            <a:ext cx="0" cy="469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1023 Conector recto"/>
          <p:cNvCxnSpPr>
            <a:endCxn id="14" idx="0"/>
          </p:cNvCxnSpPr>
          <p:nvPr/>
        </p:nvCxnSpPr>
        <p:spPr>
          <a:xfrm>
            <a:off x="7524328" y="1484784"/>
            <a:ext cx="0" cy="469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61915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 smtClean="0"/>
              <a:t>Tiro Y TIPOS DE TIROS</a:t>
            </a:r>
            <a:endParaRPr lang="es-EC" sz="3200" dirty="0"/>
          </a:p>
        </p:txBody>
      </p:sp>
      <p:pic>
        <p:nvPicPr>
          <p:cNvPr id="3074" name="Picture 2" descr="http://www.ctv.es/USERS/tarso/Fig5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36912"/>
            <a:ext cx="2981325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Pentágono"/>
          <p:cNvSpPr/>
          <p:nvPr/>
        </p:nvSpPr>
        <p:spPr>
          <a:xfrm>
            <a:off x="539552" y="3645024"/>
            <a:ext cx="864096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TIRO</a:t>
            </a:r>
            <a:endParaRPr lang="es-EC" dirty="0"/>
          </a:p>
        </p:txBody>
      </p:sp>
      <p:sp>
        <p:nvSpPr>
          <p:cNvPr id="6" name="5 Pentágono"/>
          <p:cNvSpPr/>
          <p:nvPr/>
        </p:nvSpPr>
        <p:spPr>
          <a:xfrm>
            <a:off x="2461694" y="1916832"/>
            <a:ext cx="1224136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LIBRE</a:t>
            </a:r>
            <a:endParaRPr lang="es-EC" dirty="0"/>
          </a:p>
        </p:txBody>
      </p:sp>
      <p:sp>
        <p:nvSpPr>
          <p:cNvPr id="7" name="6 Pentágono"/>
          <p:cNvSpPr/>
          <p:nvPr/>
        </p:nvSpPr>
        <p:spPr>
          <a:xfrm>
            <a:off x="2245670" y="2713647"/>
            <a:ext cx="1440160" cy="95929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ALTO</a:t>
            </a:r>
          </a:p>
          <a:p>
            <a:pPr algn="ctr"/>
            <a:r>
              <a:rPr lang="es-EC" dirty="0" smtClean="0"/>
              <a:t> </a:t>
            </a:r>
          </a:p>
          <a:p>
            <a:pPr algn="ctr"/>
            <a:r>
              <a:rPr lang="es-EC" dirty="0" smtClean="0"/>
              <a:t>BAJO</a:t>
            </a:r>
            <a:endParaRPr lang="es-EC" dirty="0"/>
          </a:p>
        </p:txBody>
      </p:sp>
      <p:sp>
        <p:nvSpPr>
          <p:cNvPr id="8" name="7 Pentágono"/>
          <p:cNvSpPr/>
          <p:nvPr/>
        </p:nvSpPr>
        <p:spPr>
          <a:xfrm>
            <a:off x="2696724" y="3965332"/>
            <a:ext cx="1656184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TRAS PARADA</a:t>
            </a:r>
            <a:endParaRPr lang="es-EC" dirty="0"/>
          </a:p>
        </p:txBody>
      </p:sp>
      <p:sp>
        <p:nvSpPr>
          <p:cNvPr id="9" name="8 Pentágono"/>
          <p:cNvSpPr/>
          <p:nvPr/>
        </p:nvSpPr>
        <p:spPr>
          <a:xfrm>
            <a:off x="2245670" y="4776608"/>
            <a:ext cx="1656184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ENTRADAS A LA CANASTA</a:t>
            </a:r>
            <a:endParaRPr lang="es-EC" dirty="0"/>
          </a:p>
        </p:txBody>
      </p:sp>
      <p:sp>
        <p:nvSpPr>
          <p:cNvPr id="10" name="9 Pentágono"/>
          <p:cNvSpPr/>
          <p:nvPr/>
        </p:nvSpPr>
        <p:spPr>
          <a:xfrm>
            <a:off x="2864288" y="5742696"/>
            <a:ext cx="1938588" cy="48621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TIRO DE GANCHO</a:t>
            </a: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39552" y="126876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E</a:t>
            </a:r>
            <a:r>
              <a:rPr lang="es-EC" dirty="0" smtClean="0"/>
              <a:t>s la culminación de un proceso, depositar  el balón en la canasta.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6452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El pase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30688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C" dirty="0"/>
              <a:t>Consiste en impulsar el balón, con una o dos manos, hacia otro compañero de equipo. </a:t>
            </a:r>
            <a:r>
              <a:rPr lang="es-EC" dirty="0" smtClean="0"/>
              <a:t>El objetivo </a:t>
            </a:r>
            <a:r>
              <a:rPr lang="es-EC" dirty="0"/>
              <a:t>es el avance de la pelota dentro de la cancha, utilizándose este movimiento esencialmente para crear posiciones de tiro a cesta.</a:t>
            </a:r>
          </a:p>
        </p:txBody>
      </p:sp>
      <p:pic>
        <p:nvPicPr>
          <p:cNvPr id="4" name="3 Imagen" descr="el_pas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77072"/>
            <a:ext cx="6120680" cy="2376264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3880931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7236" y="1412776"/>
            <a:ext cx="2736304" cy="827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/>
              <a:t>CON DOS MANOS</a:t>
            </a:r>
            <a:endParaRPr lang="es-EC" sz="2000" dirty="0"/>
          </a:p>
        </p:txBody>
      </p:sp>
      <p:sp>
        <p:nvSpPr>
          <p:cNvPr id="6" name="5 Rectángulo"/>
          <p:cNvSpPr/>
          <p:nvPr/>
        </p:nvSpPr>
        <p:spPr>
          <a:xfrm>
            <a:off x="251520" y="2636912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PECHO</a:t>
            </a:r>
          </a:p>
          <a:p>
            <a:pPr algn="ctr"/>
            <a:r>
              <a:rPr lang="es-EC" sz="2000" dirty="0" smtClean="0"/>
              <a:t>(</a:t>
            </a:r>
            <a:r>
              <a:rPr lang="es-EC" dirty="0" smtClean="0"/>
              <a:t>DIRECTO)</a:t>
            </a: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1619672" y="2654345"/>
            <a:ext cx="1512168" cy="891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PIQUE</a:t>
            </a:r>
          </a:p>
          <a:p>
            <a:pPr algn="ctr"/>
            <a:r>
              <a:rPr lang="es-EC" dirty="0" smtClean="0"/>
              <a:t>(INDIRECTO)</a:t>
            </a:r>
            <a:endParaRPr lang="es-EC" dirty="0"/>
          </a:p>
        </p:txBody>
      </p:sp>
      <p:sp>
        <p:nvSpPr>
          <p:cNvPr id="12" name="11 Rectángulo"/>
          <p:cNvSpPr/>
          <p:nvPr/>
        </p:nvSpPr>
        <p:spPr>
          <a:xfrm>
            <a:off x="3311860" y="2636912"/>
            <a:ext cx="16561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/>
              <a:t>ENTREGADO</a:t>
            </a:r>
            <a:endParaRPr lang="es-EC" sz="2000" dirty="0"/>
          </a:p>
        </p:txBody>
      </p:sp>
      <p:sp>
        <p:nvSpPr>
          <p:cNvPr id="13" name="12 Rectángulo"/>
          <p:cNvSpPr/>
          <p:nvPr/>
        </p:nvSpPr>
        <p:spPr>
          <a:xfrm>
            <a:off x="1905328" y="3789040"/>
            <a:ext cx="108012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/>
              <a:t>CON EFECTO</a:t>
            </a:r>
            <a:endParaRPr lang="es-EC" sz="2000" dirty="0"/>
          </a:p>
        </p:txBody>
      </p:sp>
      <p:sp>
        <p:nvSpPr>
          <p:cNvPr id="2" name="1 Rectángulo"/>
          <p:cNvSpPr/>
          <p:nvPr/>
        </p:nvSpPr>
        <p:spPr>
          <a:xfrm>
            <a:off x="3347864" y="89548"/>
            <a:ext cx="32763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TIPOS DE PASES</a:t>
            </a:r>
            <a:endParaRPr lang="es-EC" sz="2400" dirty="0"/>
          </a:p>
        </p:txBody>
      </p:sp>
      <p:sp>
        <p:nvSpPr>
          <p:cNvPr id="3" name="2 Rectángulo"/>
          <p:cNvSpPr/>
          <p:nvPr/>
        </p:nvSpPr>
        <p:spPr>
          <a:xfrm>
            <a:off x="5940152" y="1412776"/>
            <a:ext cx="23762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/>
              <a:t>CON UNA MANO</a:t>
            </a:r>
            <a:endParaRPr lang="es-EC" sz="2000" dirty="0"/>
          </a:p>
        </p:txBody>
      </p:sp>
      <p:sp>
        <p:nvSpPr>
          <p:cNvPr id="5" name="4 Rectángulo"/>
          <p:cNvSpPr/>
          <p:nvPr/>
        </p:nvSpPr>
        <p:spPr>
          <a:xfrm>
            <a:off x="6296617" y="2671780"/>
            <a:ext cx="1807350" cy="613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/>
              <a:t>BASEBALL</a:t>
            </a:r>
            <a:endParaRPr lang="es-EC" sz="2000" dirty="0"/>
          </a:p>
        </p:txBody>
      </p:sp>
      <p:sp>
        <p:nvSpPr>
          <p:cNvPr id="8" name="7 Rectángulo"/>
          <p:cNvSpPr/>
          <p:nvPr/>
        </p:nvSpPr>
        <p:spPr>
          <a:xfrm>
            <a:off x="6624227" y="4077072"/>
            <a:ext cx="1188133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/>
              <a:t>PICADO</a:t>
            </a:r>
            <a:endParaRPr lang="es-EC" sz="2000" dirty="0"/>
          </a:p>
        </p:txBody>
      </p:sp>
      <p:sp>
        <p:nvSpPr>
          <p:cNvPr id="9" name="8 Rectángulo"/>
          <p:cNvSpPr/>
          <p:nvPr/>
        </p:nvSpPr>
        <p:spPr>
          <a:xfrm>
            <a:off x="6624229" y="5517232"/>
            <a:ext cx="11881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/>
              <a:t>GANCHO</a:t>
            </a:r>
            <a:endParaRPr lang="es-EC" sz="2000" dirty="0"/>
          </a:p>
        </p:txBody>
      </p:sp>
      <p:cxnSp>
        <p:nvCxnSpPr>
          <p:cNvPr id="11" name="10 Conector recto"/>
          <p:cNvCxnSpPr>
            <a:stCxn id="4" idx="3"/>
          </p:cNvCxnSpPr>
          <p:nvPr/>
        </p:nvCxnSpPr>
        <p:spPr>
          <a:xfrm flipV="1">
            <a:off x="3813540" y="1808820"/>
            <a:ext cx="326412" cy="17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4139952" y="1808820"/>
            <a:ext cx="0" cy="862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>
            <a:stCxn id="4" idx="1"/>
          </p:cNvCxnSpPr>
          <p:nvPr/>
        </p:nvCxnSpPr>
        <p:spPr>
          <a:xfrm flipH="1" flipV="1">
            <a:off x="827584" y="1808820"/>
            <a:ext cx="249652" cy="17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827584" y="1808820"/>
            <a:ext cx="0" cy="828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2375756" y="2240300"/>
            <a:ext cx="0" cy="396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>
            <a:stCxn id="7" idx="2"/>
          </p:cNvCxnSpPr>
          <p:nvPr/>
        </p:nvCxnSpPr>
        <p:spPr>
          <a:xfrm>
            <a:off x="2375756" y="3545728"/>
            <a:ext cx="0" cy="243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curvado"/>
          <p:cNvCxnSpPr>
            <a:stCxn id="3" idx="1"/>
            <a:endCxn id="5" idx="1"/>
          </p:cNvCxnSpPr>
          <p:nvPr/>
        </p:nvCxnSpPr>
        <p:spPr>
          <a:xfrm rot="10800000" flipH="1" flipV="1">
            <a:off x="5940151" y="1808820"/>
            <a:ext cx="356465" cy="1169562"/>
          </a:xfrm>
          <a:prstGeom prst="curvedConnector3">
            <a:avLst>
              <a:gd name="adj1" fmla="val -641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curvado"/>
          <p:cNvCxnSpPr>
            <a:stCxn id="5" idx="1"/>
            <a:endCxn id="8" idx="1"/>
          </p:cNvCxnSpPr>
          <p:nvPr/>
        </p:nvCxnSpPr>
        <p:spPr>
          <a:xfrm rot="10800000" flipH="1" flipV="1">
            <a:off x="6296617" y="2978382"/>
            <a:ext cx="327610" cy="1386722"/>
          </a:xfrm>
          <a:prstGeom prst="curvedConnector3">
            <a:avLst>
              <a:gd name="adj1" fmla="val -697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curvado"/>
          <p:cNvCxnSpPr>
            <a:stCxn id="8" idx="1"/>
            <a:endCxn id="9" idx="1"/>
          </p:cNvCxnSpPr>
          <p:nvPr/>
        </p:nvCxnSpPr>
        <p:spPr>
          <a:xfrm rot="10800000" flipH="1" flipV="1">
            <a:off x="6624227" y="4365104"/>
            <a:ext cx="2" cy="1476164"/>
          </a:xfrm>
          <a:prstGeom prst="curvedConnector3">
            <a:avLst>
              <a:gd name="adj1" fmla="val -114300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>
            <a:stCxn id="2" idx="3"/>
          </p:cNvCxnSpPr>
          <p:nvPr/>
        </p:nvCxnSpPr>
        <p:spPr>
          <a:xfrm>
            <a:off x="6624228" y="413584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>
            <a:endCxn id="3" idx="0"/>
          </p:cNvCxnSpPr>
          <p:nvPr/>
        </p:nvCxnSpPr>
        <p:spPr>
          <a:xfrm>
            <a:off x="7128284" y="413584"/>
            <a:ext cx="0" cy="999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>
            <a:stCxn id="2" idx="1"/>
          </p:cNvCxnSpPr>
          <p:nvPr/>
        </p:nvCxnSpPr>
        <p:spPr>
          <a:xfrm flipH="1">
            <a:off x="2445388" y="413584"/>
            <a:ext cx="902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>
            <a:endCxn id="4" idx="0"/>
          </p:cNvCxnSpPr>
          <p:nvPr/>
        </p:nvCxnSpPr>
        <p:spPr>
          <a:xfrm>
            <a:off x="2445388" y="413584"/>
            <a:ext cx="0" cy="999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435239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3.smiletemplates.com/uploads/screenshots/0/0000000571/powerpoint-templates-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" t="5844" r="41014" b="22360"/>
          <a:stretch/>
        </p:blipFill>
        <p:spPr bwMode="auto">
          <a:xfrm>
            <a:off x="18306" y="15602"/>
            <a:ext cx="9125694" cy="687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3794" y="260648"/>
            <a:ext cx="8414717" cy="122237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C" dirty="0" smtClean="0"/>
              <a:t/>
            </a:r>
            <a:br>
              <a:rPr lang="es-EC" dirty="0" smtClean="0"/>
            </a:br>
            <a:r>
              <a:rPr lang="es-EC" b="1" dirty="0" smtClean="0"/>
              <a:t>diseño metodológico</a:t>
            </a:r>
            <a:endParaRPr lang="es-EC" sz="4800" b="1" dirty="0"/>
          </a:p>
        </p:txBody>
      </p:sp>
    </p:spTree>
    <p:extLst>
      <p:ext uri="{BB962C8B-B14F-4D97-AF65-F5344CB8AC3E}">
        <p14:creationId xmlns:p14="http://schemas.microsoft.com/office/powerpoint/2010/main" val="424709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Tipo de investigación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060848"/>
            <a:ext cx="8686800" cy="3459014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/>
              <a:t>Tipo de investigación: Método científico, descriptivo</a:t>
            </a:r>
          </a:p>
          <a:p>
            <a:pPr algn="just">
              <a:buFont typeface="Arial" pitchFamily="34" charset="0"/>
              <a:buChar char="•"/>
            </a:pPr>
            <a:r>
              <a:rPr lang="es-EC" dirty="0" smtClean="0"/>
              <a:t>Población y muestra: 30 jóvenes de 15-18 años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Formulación de hipótesis: </a:t>
            </a:r>
            <a:r>
              <a:rPr lang="es-EC" dirty="0"/>
              <a:t>conocimiento de los fundamentos técnico ofensivos con </a:t>
            </a:r>
            <a:r>
              <a:rPr lang="es-EC" dirty="0" smtClean="0"/>
              <a:t>balón </a:t>
            </a:r>
            <a:r>
              <a:rPr lang="es-EC" dirty="0"/>
              <a:t>mejorará el rendimiento  y autoestima de los </a:t>
            </a:r>
            <a:r>
              <a:rPr lang="es-EC" dirty="0" smtClean="0"/>
              <a:t>jugadores.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Identificación de variables.</a:t>
            </a: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1232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s-EC" dirty="0"/>
              <a:t>Matriz de </a:t>
            </a:r>
            <a:r>
              <a:rPr lang="es-EC" dirty="0" smtClean="0"/>
              <a:t>operacionalización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659298"/>
              </p:ext>
            </p:extLst>
          </p:nvPr>
        </p:nvGraphicFramePr>
        <p:xfrm>
          <a:off x="817288" y="1521536"/>
          <a:ext cx="7661823" cy="390344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69954"/>
                <a:gridCol w="1280371"/>
                <a:gridCol w="1621693"/>
                <a:gridCol w="1291006"/>
                <a:gridCol w="1098799"/>
              </a:tblGrid>
              <a:tr h="405440">
                <a:tc>
                  <a:txBody>
                    <a:bodyPr/>
                    <a:lstStyle/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Definición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Dimensiones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Subdimensiones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Indicadores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Instrumentos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2" marR="59552" marT="0" marB="0"/>
                </a:tc>
              </a:tr>
              <a:tr h="3446240">
                <a:tc>
                  <a:txBody>
                    <a:bodyPr/>
                    <a:lstStyle/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Es el conjunto de gestos técnicos que nos permite realizar las acciones propias de ataque en el juego sin transgredir las reglas del mismo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Drible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000" dirty="0" smtClean="0">
                        <a:effectLst/>
                      </a:endParaRP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00" dirty="0" smtClean="0">
                        <a:effectLst/>
                      </a:endParaRP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effectLst/>
                      </a:endParaRP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Pase 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000" dirty="0" smtClean="0">
                        <a:effectLst/>
                      </a:endParaRP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effectLst/>
                      </a:endParaRP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Tiro 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Alto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Bajo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4870" algn="ctr"/>
                        </a:tabLst>
                      </a:pPr>
                      <a:r>
                        <a:rPr lang="es-EC" sz="1000" dirty="0">
                          <a:effectLst/>
                        </a:rPr>
                        <a:t>Pecho	  directo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64870" algn="ctr"/>
                        </a:tabLst>
                      </a:pPr>
                      <a:r>
                        <a:rPr lang="es-EC" sz="1000" dirty="0">
                          <a:effectLst/>
                        </a:rPr>
                        <a:t>	          </a:t>
                      </a:r>
                      <a:r>
                        <a:rPr lang="es-EC" sz="1000" dirty="0" smtClean="0">
                          <a:effectLst/>
                        </a:rPr>
                        <a:t>  </a:t>
                      </a:r>
                      <a:r>
                        <a:rPr lang="es-EC" sz="1000" dirty="0">
                          <a:effectLst/>
                        </a:rPr>
                        <a:t>indirecto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 smtClean="0">
                          <a:effectLst/>
                        </a:rPr>
                        <a:t>Baseball</a:t>
                      </a:r>
                      <a:endParaRPr lang="es-EC" sz="1000" dirty="0">
                        <a:effectLst/>
                      </a:endParaRP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Tras la cabeza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Por la </a:t>
                      </a:r>
                      <a:r>
                        <a:rPr lang="es-EC" sz="1000" dirty="0" smtClean="0">
                          <a:effectLst/>
                        </a:rPr>
                        <a:t>espalda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effectLst/>
                      </a:endParaRP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Básico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En movimiento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En suspensión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Tiempo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Espacio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Efectividad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Precisión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Efectividad 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Precisión 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2" marR="59552" marT="0" marB="0"/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Test de drible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Test de pase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</a:p>
                    <a:p>
                      <a:pPr marL="449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Test de tiro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52" marR="5955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04062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599" y="254824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s-EC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TESTS</a:t>
            </a:r>
            <a:endParaRPr lang="es-EC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EC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DRIBLE</a:t>
            </a:r>
            <a:r>
              <a:rPr lang="es-EC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s-EC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8"/>
            <a:r>
              <a:rPr lang="es-EC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TIRO</a:t>
            </a:r>
          </a:p>
          <a:p>
            <a:pPr marL="0" indent="0">
              <a:buNone/>
            </a:pPr>
            <a:r>
              <a:rPr lang="es-EC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s-EC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PASE</a:t>
            </a:r>
            <a:r>
              <a:rPr lang="es-EC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C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 descr="Resultado de imagen para baloncesto  pase  jordan drib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653" y="1196752"/>
            <a:ext cx="1182242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Resultado de imagen para baloncesto  tir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48880"/>
            <a:ext cx="144016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Resultado de imagen para imagenes baloncesto pase de pech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890" y="4725144"/>
            <a:ext cx="3268206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84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TEST DE DRIBLE N° 1</a:t>
            </a:r>
            <a:endParaRPr lang="es-EC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552" y="1628800"/>
            <a:ext cx="33337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716016" y="1628800"/>
            <a:ext cx="38164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sz="2800" dirty="0" smtClean="0"/>
              <a:t>Mirada al frente</a:t>
            </a:r>
          </a:p>
          <a:p>
            <a:pPr marL="285750" indent="-285750">
              <a:buFont typeface="Arial" pitchFamily="34" charset="0"/>
              <a:buChar char="•"/>
            </a:pPr>
            <a:endParaRPr lang="es-EC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s-EC" sz="2800" dirty="0" smtClean="0"/>
              <a:t>Boteo a la altura de la cintura</a:t>
            </a:r>
          </a:p>
          <a:p>
            <a:pPr marL="285750" indent="-285750">
              <a:buFont typeface="Arial" pitchFamily="34" charset="0"/>
              <a:buChar char="•"/>
            </a:pPr>
            <a:endParaRPr lang="es-EC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s-EC" sz="2800" dirty="0" smtClean="0"/>
              <a:t>Boteo sin perder el control del balón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144107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8352" y="11663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Resultados del test </a:t>
            </a:r>
            <a:br>
              <a:rPr lang="es-EC" dirty="0" smtClean="0"/>
            </a:br>
            <a:r>
              <a:rPr lang="es-EC" dirty="0" smtClean="0"/>
              <a:t>drible n°1 </a:t>
            </a:r>
            <a:endParaRPr lang="es-EC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695711"/>
              </p:ext>
            </p:extLst>
          </p:nvPr>
        </p:nvGraphicFramePr>
        <p:xfrm>
          <a:off x="3161464" y="2170334"/>
          <a:ext cx="3581400" cy="1156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400"/>
                <a:gridCol w="762000"/>
                <a:gridCol w="724535"/>
                <a:gridCol w="799465"/>
              </a:tblGrid>
              <a:tr h="190500">
                <a:tc>
                  <a:txBody>
                    <a:bodyPr/>
                    <a:lstStyle/>
                    <a:p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BAREMOS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MALO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REGULAR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3,01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BUENO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6,01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MUY BUENO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9,01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SOBRESALIENTE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12,01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15,00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059832" y="1500677"/>
            <a:ext cx="378466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Valorización grupal del test de drible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Gráfico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" b="-201"/>
          <a:stretch>
            <a:fillRect/>
          </a:stretch>
        </p:blipFill>
        <p:spPr bwMode="auto">
          <a:xfrm>
            <a:off x="2627784" y="3706212"/>
            <a:ext cx="52292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857500" y="6086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1.smiletemplates.com/uploads/screenshots/0/0000000333/powerpoint-templates-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0" t="50731" r="26180" b="5957"/>
          <a:stretch/>
        </p:blipFill>
        <p:spPr bwMode="auto">
          <a:xfrm>
            <a:off x="0" y="0"/>
            <a:ext cx="20965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65821" y="404664"/>
            <a:ext cx="6895060" cy="838200"/>
          </a:xfrm>
        </p:spPr>
        <p:txBody>
          <a:bodyPr/>
          <a:lstStyle/>
          <a:p>
            <a:pPr algn="ctr"/>
            <a:r>
              <a:rPr lang="es-EC" dirty="0" smtClean="0"/>
              <a:t>Objetivo General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29941" y="2780928"/>
            <a:ext cx="6795940" cy="28109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sz="2800" dirty="0" smtClean="0"/>
              <a:t>Determinar el nivel técnico de los fundamentos ofensivos con balón de baloncesto mediante la investigación y observación directa, con la aplicación de test.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249884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Test de drible n°2</a:t>
            </a:r>
            <a:endParaRPr lang="es-EC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9592" y="1681128"/>
            <a:ext cx="3048000" cy="4429125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004048" y="1700808"/>
            <a:ext cx="2880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sz="2600" dirty="0" smtClean="0"/>
              <a:t>Vista al frente</a:t>
            </a:r>
          </a:p>
          <a:p>
            <a:endParaRPr lang="es-EC" sz="2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C" sz="2600" dirty="0" smtClean="0"/>
              <a:t>Giro hacia atrás sin perder el control de balón</a:t>
            </a:r>
          </a:p>
          <a:p>
            <a:pPr marL="285750" indent="-285750">
              <a:buFont typeface="Arial" pitchFamily="34" charset="0"/>
              <a:buChar char="•"/>
            </a:pPr>
            <a:endParaRPr lang="es-EC" sz="2600" dirty="0"/>
          </a:p>
          <a:p>
            <a:pPr marL="285750" indent="-285750">
              <a:buFont typeface="Arial" pitchFamily="34" charset="0"/>
              <a:buChar char="•"/>
            </a:pPr>
            <a:r>
              <a:rPr lang="es-EC" sz="2600" dirty="0" smtClean="0"/>
              <a:t>Cambio de mano por encima del balón</a:t>
            </a:r>
          </a:p>
          <a:p>
            <a:pPr marL="285750" indent="-285750">
              <a:buFont typeface="Arial" pitchFamily="34" charset="0"/>
              <a:buChar char="•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4120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RESULTADOS DEL TEST </a:t>
            </a:r>
            <a:br>
              <a:rPr lang="es-EC" dirty="0" smtClean="0"/>
            </a:br>
            <a:r>
              <a:rPr lang="es-EC" dirty="0" smtClean="0"/>
              <a:t>DRIBLE N°2</a:t>
            </a:r>
            <a:endParaRPr lang="es-EC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600178"/>
              </p:ext>
            </p:extLst>
          </p:nvPr>
        </p:nvGraphicFramePr>
        <p:xfrm>
          <a:off x="2952523" y="2372177"/>
          <a:ext cx="3581400" cy="1156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400"/>
                <a:gridCol w="762000"/>
                <a:gridCol w="724535"/>
                <a:gridCol w="799465"/>
              </a:tblGrid>
              <a:tr h="190500">
                <a:tc>
                  <a:txBody>
                    <a:bodyPr/>
                    <a:lstStyle/>
                    <a:p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BAREMOS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MALO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REGULAR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3,01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BUENO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6,01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MUY BUENO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9,01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SOBRESALIENTE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12,01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15,00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25409" y="1340768"/>
            <a:ext cx="1880643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Valorización grupal del test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drible con obstáculos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Gráfico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" b="-201"/>
          <a:stretch>
            <a:fillRect/>
          </a:stretch>
        </p:blipFill>
        <p:spPr bwMode="auto">
          <a:xfrm>
            <a:off x="2411760" y="4163000"/>
            <a:ext cx="52292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857500" y="6086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0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TEST DE TIRO N°1</a:t>
            </a:r>
            <a:endParaRPr lang="es-EC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1988840"/>
            <a:ext cx="4680520" cy="367240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652120" y="1988840"/>
            <a:ext cx="30963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sz="2000" dirty="0" smtClean="0"/>
              <a:t>Separación de los pies al ancho de lo hombros</a:t>
            </a:r>
          </a:p>
          <a:p>
            <a:pPr marL="285750" indent="-285750">
              <a:buFont typeface="Arial" pitchFamily="34" charset="0"/>
              <a:buChar char="•"/>
            </a:pPr>
            <a:endParaRPr lang="es-EC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C" sz="2000" dirty="0" smtClean="0"/>
              <a:t>Flexión de rodillas agarre del balón mano dominante y mano de apoyo</a:t>
            </a:r>
          </a:p>
          <a:p>
            <a:endParaRPr lang="es-EC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C" sz="2000" dirty="0" smtClean="0"/>
              <a:t>Al finalizar codo sobre la oreja y muñequeo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74709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Resultados del Test </a:t>
            </a:r>
            <a:br>
              <a:rPr lang="es-EC" dirty="0" smtClean="0"/>
            </a:br>
            <a:r>
              <a:rPr lang="es-EC" dirty="0" smtClean="0"/>
              <a:t> tiro n°1</a:t>
            </a:r>
            <a:endParaRPr lang="es-EC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700671"/>
              </p:ext>
            </p:extLst>
          </p:nvPr>
        </p:nvGraphicFramePr>
        <p:xfrm>
          <a:off x="3117041" y="2047100"/>
          <a:ext cx="3277235" cy="1156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1235"/>
                <a:gridCol w="762000"/>
                <a:gridCol w="724535"/>
                <a:gridCol w="799465"/>
              </a:tblGrid>
              <a:tr h="190500">
                <a:tc>
                  <a:txBody>
                    <a:bodyPr/>
                    <a:lstStyle/>
                    <a:p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BAREMOS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MALO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REGULAR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3,01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BUENO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6,01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MUY BUENO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23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9,01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SOBRESALIENTE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12,01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15,00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09900" y="1516141"/>
            <a:ext cx="338437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900" b="1" i="0" u="none" strike="noStrike" cap="none" normalizeH="0" baseline="0" dirty="0" smtClean="0" bmk="_Toc42078486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Valorización grupal de test de tiro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Gráfico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" b="-177"/>
          <a:stretch>
            <a:fillRect/>
          </a:stretch>
        </p:blipFill>
        <p:spPr bwMode="auto">
          <a:xfrm>
            <a:off x="2613348" y="3875897"/>
            <a:ext cx="4968552" cy="272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09900" y="650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3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TEST DE TIRO N°2</a:t>
            </a:r>
            <a:endParaRPr lang="es-EC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7664" y="1196752"/>
            <a:ext cx="5904656" cy="266429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591648" y="4077072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sz="2400" dirty="0" smtClean="0"/>
              <a:t>Boteo a un costado</a:t>
            </a:r>
          </a:p>
          <a:p>
            <a:pPr marL="285750" indent="-285750">
              <a:buFont typeface="Arial" pitchFamily="34" charset="0"/>
              <a:buChar char="•"/>
            </a:pPr>
            <a:endParaRPr lang="es-EC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C" sz="2400" dirty="0" smtClean="0"/>
              <a:t>Agarre del balón en el primer paso</a:t>
            </a:r>
          </a:p>
          <a:p>
            <a:pPr marL="285750" indent="-285750">
              <a:buFont typeface="Arial" pitchFamily="34" charset="0"/>
              <a:buChar char="•"/>
            </a:pPr>
            <a:endParaRPr lang="es-EC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C" sz="2400" dirty="0" smtClean="0"/>
              <a:t>Elevación en el segundo paso y extensión del codo  mano en bandeja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13695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5288" y="11663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RESULTADOS DEL TEST </a:t>
            </a:r>
            <a:br>
              <a:rPr lang="es-EC" dirty="0" smtClean="0"/>
            </a:br>
            <a:r>
              <a:rPr lang="es-EC" dirty="0" smtClean="0"/>
              <a:t>TIRO N°2</a:t>
            </a:r>
            <a:endParaRPr lang="es-EC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699279"/>
              </p:ext>
            </p:extLst>
          </p:nvPr>
        </p:nvGraphicFramePr>
        <p:xfrm>
          <a:off x="3040063" y="2007666"/>
          <a:ext cx="3215640" cy="1156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9101"/>
                <a:gridCol w="712539"/>
                <a:gridCol w="724535"/>
                <a:gridCol w="799465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BAREMOS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MALO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15,00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REGULAR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3,01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BUENO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6,01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MUY BUENO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9,01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SOBRESALIENTE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12,01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15,00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05927" y="1499835"/>
            <a:ext cx="45720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900" b="1" i="0" u="none" strike="noStrike" cap="none" normalizeH="0" baseline="0" dirty="0" smtClean="0" bmk="_Toc42078486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Valorización grupal de test de tiro con 2 pasos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Gráfico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" b="-269"/>
          <a:stretch>
            <a:fillRect/>
          </a:stretch>
        </p:blipFill>
        <p:spPr bwMode="auto">
          <a:xfrm>
            <a:off x="2843808" y="3789040"/>
            <a:ext cx="4543743" cy="267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0063" y="6675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8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TEST DE PASE n°1</a:t>
            </a:r>
            <a:endParaRPr lang="es-EC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1772816"/>
            <a:ext cx="381642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788024" y="1772816"/>
            <a:ext cx="3960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sz="2400" dirty="0" smtClean="0"/>
              <a:t>Pie de apoyo adelantado y balance del cuerpo</a:t>
            </a:r>
          </a:p>
          <a:p>
            <a:endParaRPr lang="es-EC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C" sz="2400" dirty="0" smtClean="0"/>
              <a:t>Extensión de codos y brazos a la altura de los hombros</a:t>
            </a:r>
          </a:p>
          <a:p>
            <a:pPr marL="285750" indent="-285750">
              <a:buFont typeface="Arial" pitchFamily="34" charset="0"/>
              <a:buChar char="•"/>
            </a:pPr>
            <a:endParaRPr lang="es-EC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C" sz="2400" dirty="0" smtClean="0"/>
              <a:t>Proyección de los dedos índice y pulgar hacia adelante y muñequeo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04788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RESULTADOS DEL TEST </a:t>
            </a:r>
            <a:br>
              <a:rPr lang="es-EC" dirty="0" smtClean="0"/>
            </a:br>
            <a:r>
              <a:rPr lang="es-EC" dirty="0" smtClean="0"/>
              <a:t> PASE N°1</a:t>
            </a:r>
            <a:endParaRPr lang="es-EC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348000"/>
              </p:ext>
            </p:extLst>
          </p:nvPr>
        </p:nvGraphicFramePr>
        <p:xfrm>
          <a:off x="3158930" y="2208639"/>
          <a:ext cx="3258185" cy="1156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2185"/>
                <a:gridCol w="762000"/>
                <a:gridCol w="724535"/>
                <a:gridCol w="799465"/>
              </a:tblGrid>
              <a:tr h="190500">
                <a:tc>
                  <a:txBody>
                    <a:bodyPr/>
                    <a:lstStyle/>
                    <a:p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BAREMOS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MALO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REGULAR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3,01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BUENO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6,01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MUY BUENO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9,01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SOBRESALIENTE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12,01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15,00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03848" y="1446892"/>
            <a:ext cx="45720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900" b="1" i="0" u="none" strike="noStrike" cap="none" normalizeH="0" baseline="0" dirty="0" smtClean="0" bmk="_Toc42078486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Valorización </a:t>
            </a:r>
            <a:r>
              <a:rPr kumimoji="0" lang="es-EC" sz="900" b="1" i="0" u="none" strike="noStrike" cap="none" normalizeH="0" baseline="0" dirty="0" smtClean="0" bmk="_Toc42078486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grupal de test de pase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Gráfico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" b="-188"/>
          <a:stretch>
            <a:fillRect/>
          </a:stretch>
        </p:blipFill>
        <p:spPr bwMode="auto">
          <a:xfrm>
            <a:off x="2370224" y="3645024"/>
            <a:ext cx="4835599" cy="282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19425" y="6692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49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TEST DE PASE N° 2</a:t>
            </a:r>
            <a:endParaRPr lang="es-EC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3568" y="1988840"/>
            <a:ext cx="3384376" cy="324036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004048" y="1916832"/>
            <a:ext cx="345638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sz="2200" dirty="0" smtClean="0"/>
              <a:t>Postura en balance con pie de apoyo</a:t>
            </a:r>
          </a:p>
          <a:p>
            <a:endParaRPr lang="es-EC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C" sz="2200" dirty="0" smtClean="0"/>
              <a:t>Brazos a la altura de los hombros y extensión de codos</a:t>
            </a:r>
          </a:p>
          <a:p>
            <a:pPr marL="285750" indent="-285750">
              <a:buFont typeface="Arial" pitchFamily="34" charset="0"/>
              <a:buChar char="•"/>
            </a:pPr>
            <a:endParaRPr lang="es-EC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C" sz="2200" dirty="0" smtClean="0"/>
              <a:t>Dedos pulgar e índice hacia abajo y al frente</a:t>
            </a:r>
          </a:p>
          <a:p>
            <a:pPr marL="285750" indent="-285750">
              <a:buFont typeface="Arial" pitchFamily="34" charset="0"/>
              <a:buChar char="•"/>
            </a:pPr>
            <a:endParaRPr lang="es-EC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C" sz="2200" dirty="0" smtClean="0"/>
              <a:t>Balón receptado a la altura del pecho por el compañero</a:t>
            </a:r>
            <a:endParaRPr lang="es-EC" sz="2200" dirty="0"/>
          </a:p>
        </p:txBody>
      </p:sp>
    </p:spTree>
    <p:extLst>
      <p:ext uri="{BB962C8B-B14F-4D97-AF65-F5344CB8AC3E}">
        <p14:creationId xmlns:p14="http://schemas.microsoft.com/office/powerpoint/2010/main" val="83751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RESULTADOS DEL TEST </a:t>
            </a:r>
            <a:br>
              <a:rPr lang="es-EC" dirty="0" smtClean="0"/>
            </a:br>
            <a:r>
              <a:rPr lang="es-EC" dirty="0" smtClean="0"/>
              <a:t> PASE N°2</a:t>
            </a:r>
            <a:endParaRPr lang="es-EC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039918"/>
              </p:ext>
            </p:extLst>
          </p:nvPr>
        </p:nvGraphicFramePr>
        <p:xfrm>
          <a:off x="3054409" y="2132856"/>
          <a:ext cx="3235325" cy="1156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9325"/>
                <a:gridCol w="762000"/>
                <a:gridCol w="724535"/>
                <a:gridCol w="799465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BAREMOS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MALO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REGULAR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4,01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BUENO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8,01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MUY BUENO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19,00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12,01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16,00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SOBRESALIENTE</a:t>
                      </a:r>
                      <a:endParaRPr lang="es-EC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16,01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20,00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955762" y="1424372"/>
            <a:ext cx="45720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900" b="1" i="0" u="none" strike="noStrike" cap="none" normalizeH="0" baseline="0" dirty="0" smtClean="0" bmk="_Toc42078486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Valoración </a:t>
            </a:r>
            <a:r>
              <a:rPr kumimoji="0" lang="es-EC" sz="900" b="1" i="0" u="none" strike="noStrike" cap="none" normalizeH="0" baseline="0" dirty="0" smtClean="0" bmk="_Toc42078486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grupal del test de pase y recepción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Gráfico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" b="-221"/>
          <a:stretch>
            <a:fillRect/>
          </a:stretch>
        </p:blipFill>
        <p:spPr bwMode="auto">
          <a:xfrm>
            <a:off x="2627784" y="3645024"/>
            <a:ext cx="4464495" cy="254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30538" y="6484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36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ree-power-point-templates.com/wp-content/uploads/2011/01/953_exampl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3" y="141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 específicos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1819" y="1916832"/>
            <a:ext cx="8011616" cy="3457699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/>
              <a:t>Aplicar instrumentos de evaluación para determinar el nivel técnico ofensivo del jugador.</a:t>
            </a:r>
          </a:p>
          <a:p>
            <a:pPr algn="just">
              <a:buFont typeface="Arial" pitchFamily="34" charset="0"/>
              <a:buChar char="•"/>
            </a:pPr>
            <a:r>
              <a:rPr lang="es-EC" dirty="0" smtClean="0"/>
              <a:t>Analizar resultados arrojados por los instrumentos de evaluación.</a:t>
            </a:r>
          </a:p>
          <a:p>
            <a:pPr algn="just">
              <a:buFont typeface="Arial" pitchFamily="34" charset="0"/>
              <a:buChar char="•"/>
            </a:pPr>
            <a:r>
              <a:rPr lang="es-EC" dirty="0" smtClean="0"/>
              <a:t>Concluir y recomendar el trabajo para los jugadores  a largo plazo.</a:t>
            </a:r>
          </a:p>
          <a:p>
            <a:pPr algn="just">
              <a:buFont typeface="Arial" pitchFamily="34" charset="0"/>
              <a:buChar char="•"/>
            </a:pPr>
            <a:endParaRPr lang="es-EC" dirty="0" smtClean="0"/>
          </a:p>
          <a:p>
            <a:pPr marL="0" indent="0" algn="just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3224906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Resultado de imagen para baloncesto  pase  jordan drib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8640960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i="1" dirty="0" smtClean="0">
                <a:solidFill>
                  <a:schemeClr val="bg1"/>
                </a:solidFill>
              </a:rPr>
              <a:t>CONCLUSIONES</a:t>
            </a:r>
            <a:endParaRPr lang="es-EC" b="1" i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C" sz="2800" b="1" i="1" dirty="0" smtClean="0">
                <a:solidFill>
                  <a:schemeClr val="bg1"/>
                </a:solidFill>
              </a:rPr>
              <a:t>TEST DE DRIBLE</a:t>
            </a:r>
          </a:p>
          <a:p>
            <a:pPr marL="0" indent="0">
              <a:buNone/>
            </a:pPr>
            <a:r>
              <a:rPr lang="es-EC" sz="2800" i="1" dirty="0" smtClean="0">
                <a:solidFill>
                  <a:schemeClr val="bg1"/>
                </a:solidFill>
              </a:rPr>
              <a:t>Alcanza en su mayoría un muy buen rendimiento, basándose en los resultados arrojados  podremos indicar que:</a:t>
            </a:r>
          </a:p>
          <a:p>
            <a:pPr marL="0" indent="0">
              <a:buNone/>
            </a:pPr>
            <a:r>
              <a:rPr lang="es-EC" sz="2800" b="1" i="1" dirty="0" smtClean="0">
                <a:solidFill>
                  <a:schemeClr val="bg1"/>
                </a:solidFill>
              </a:rPr>
              <a:t>TEST N°1. </a:t>
            </a:r>
            <a:r>
              <a:rPr lang="es-EC" sz="2800" i="1" dirty="0">
                <a:solidFill>
                  <a:schemeClr val="bg1"/>
                </a:solidFill>
              </a:rPr>
              <a:t>S</a:t>
            </a:r>
            <a:r>
              <a:rPr lang="es-EC" sz="2800" i="1" dirty="0" smtClean="0">
                <a:solidFill>
                  <a:schemeClr val="bg1"/>
                </a:solidFill>
              </a:rPr>
              <a:t>e da debido </a:t>
            </a:r>
            <a:r>
              <a:rPr lang="es-EC" sz="2800" i="1" dirty="0">
                <a:solidFill>
                  <a:schemeClr val="bg1"/>
                </a:solidFill>
              </a:rPr>
              <a:t>a que el punto C (no perder el control del balón), es uno de los más altos en el test y el A (mirada al frente) es uno de los más bajos</a:t>
            </a:r>
            <a:r>
              <a:rPr lang="es-EC" sz="2800" i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s-EC" sz="2800" b="1" i="1" dirty="0" smtClean="0">
                <a:solidFill>
                  <a:schemeClr val="bg1"/>
                </a:solidFill>
              </a:rPr>
              <a:t>TEST N°2. </a:t>
            </a:r>
            <a:r>
              <a:rPr lang="es-EC" sz="2800" i="1" dirty="0" smtClean="0">
                <a:solidFill>
                  <a:schemeClr val="bg1"/>
                </a:solidFill>
              </a:rPr>
              <a:t>Se da debido a </a:t>
            </a:r>
            <a:r>
              <a:rPr lang="es-EC" sz="2800" i="1" dirty="0">
                <a:solidFill>
                  <a:schemeClr val="bg1"/>
                </a:solidFill>
              </a:rPr>
              <a:t>que el punto A (mirada al frente), y el punto C (cambio de mano por encima del balón) son los más bajos del test.</a:t>
            </a:r>
          </a:p>
          <a:p>
            <a:pPr marL="0" indent="0">
              <a:buNone/>
            </a:pPr>
            <a:endParaRPr lang="es-EC" sz="2800" dirty="0" smtClean="0"/>
          </a:p>
          <a:p>
            <a:pPr marL="0" indent="0">
              <a:buNone/>
            </a:pPr>
            <a:endParaRPr lang="es-EC" sz="2800" dirty="0" smtClean="0"/>
          </a:p>
        </p:txBody>
      </p:sp>
    </p:spTree>
    <p:extLst>
      <p:ext uri="{BB962C8B-B14F-4D97-AF65-F5344CB8AC3E}">
        <p14:creationId xmlns:p14="http://schemas.microsoft.com/office/powerpoint/2010/main" val="402135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Resultado de imagen para baloncesto  tir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8640960" cy="60486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i="1" dirty="0" smtClean="0">
                <a:solidFill>
                  <a:schemeClr val="bg1"/>
                </a:solidFill>
              </a:rPr>
              <a:t>Test de tiro</a:t>
            </a:r>
            <a:endParaRPr lang="es-EC" sz="3200" b="1" i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C" b="1" i="1" dirty="0" smtClean="0">
                <a:solidFill>
                  <a:schemeClr val="bg1"/>
                </a:solidFill>
              </a:rPr>
              <a:t>TEST N°1</a:t>
            </a:r>
            <a:r>
              <a:rPr lang="es-EC" i="1" dirty="0" smtClean="0">
                <a:solidFill>
                  <a:schemeClr val="bg1"/>
                </a:solidFill>
              </a:rPr>
              <a:t>. Se da debido </a:t>
            </a:r>
            <a:r>
              <a:rPr lang="es-EC" i="1" dirty="0">
                <a:solidFill>
                  <a:schemeClr val="bg1"/>
                </a:solidFill>
              </a:rPr>
              <a:t>a que el punto (flexión de rodillas agarre de balón mano dominante y mano de apoyo) y el punto C (extensión del cuerpo al finalizar codo sobre la oreja y muñequeo) son los más altos del test</a:t>
            </a:r>
            <a:r>
              <a:rPr lang="es-EC" i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s-EC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C" b="1" i="1" dirty="0" smtClean="0">
                <a:solidFill>
                  <a:schemeClr val="bg1"/>
                </a:solidFill>
              </a:rPr>
              <a:t>TEST N°2</a:t>
            </a:r>
            <a:r>
              <a:rPr lang="es-EC" i="1" dirty="0" smtClean="0">
                <a:solidFill>
                  <a:schemeClr val="bg1"/>
                </a:solidFill>
              </a:rPr>
              <a:t>. Se da debido a que el punto </a:t>
            </a:r>
            <a:r>
              <a:rPr lang="es-EC" i="1" dirty="0">
                <a:solidFill>
                  <a:schemeClr val="bg1"/>
                </a:solidFill>
              </a:rPr>
              <a:t>B(agarre del balón en el primer paso) y el punto C(elevación y extensión del brazo en bandeja) son los más altos del test.</a:t>
            </a:r>
          </a:p>
          <a:p>
            <a:pPr marL="0" indent="0">
              <a:buNone/>
            </a:pPr>
            <a:endParaRPr lang="es-EC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r>
              <a:rPr lang="es-EC" dirty="0" smtClean="0"/>
              <a:t> </a:t>
            </a: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4297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Resultado de imagen para imagenes baloncesto pase de pech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i="1" dirty="0" smtClean="0">
                <a:solidFill>
                  <a:schemeClr val="tx1"/>
                </a:solidFill>
              </a:rPr>
              <a:t>TEST DE PASE</a:t>
            </a:r>
            <a:endParaRPr lang="es-EC" b="1" i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C" b="1" i="1" dirty="0" smtClean="0">
                <a:solidFill>
                  <a:schemeClr val="tx1"/>
                </a:solidFill>
              </a:rPr>
              <a:t>TEST N°1</a:t>
            </a:r>
            <a:r>
              <a:rPr lang="es-EC" i="1" dirty="0" smtClean="0">
                <a:solidFill>
                  <a:schemeClr val="tx1"/>
                </a:solidFill>
              </a:rPr>
              <a:t>. Se dan </a:t>
            </a:r>
            <a:r>
              <a:rPr lang="es-EC" i="1" dirty="0">
                <a:solidFill>
                  <a:schemeClr val="tx1"/>
                </a:solidFill>
              </a:rPr>
              <a:t>porque el punto A (pie de apoyo  adelantado y balance el cuerpo) y el punto B (extensión de codos y brazos a la altura de los hombros) son los más altos del test en cuanto a su </a:t>
            </a:r>
            <a:r>
              <a:rPr lang="es-EC" i="1" dirty="0" smtClean="0">
                <a:solidFill>
                  <a:schemeClr val="tx1"/>
                </a:solidFill>
              </a:rPr>
              <a:t>puntuación.</a:t>
            </a:r>
          </a:p>
          <a:p>
            <a:pPr marL="0" indent="0">
              <a:buNone/>
            </a:pPr>
            <a:r>
              <a:rPr lang="es-EC" b="1" i="1" dirty="0" smtClean="0">
                <a:solidFill>
                  <a:schemeClr val="tx1"/>
                </a:solidFill>
              </a:rPr>
              <a:t>TEST N°2. </a:t>
            </a:r>
            <a:r>
              <a:rPr lang="es-EC" i="1" dirty="0" smtClean="0">
                <a:solidFill>
                  <a:schemeClr val="tx1"/>
                </a:solidFill>
              </a:rPr>
              <a:t>Se da debido a que el punto </a:t>
            </a:r>
            <a:r>
              <a:rPr lang="es-EC" i="1" dirty="0">
                <a:solidFill>
                  <a:schemeClr val="tx1"/>
                </a:solidFill>
              </a:rPr>
              <a:t>porque la técnica en los puntos B (brazos a la altura de los hombros y extensión de codos), C (dedos pulgar e índice hacia el frente), y D </a:t>
            </a:r>
            <a:r>
              <a:rPr lang="es-EC" i="1" dirty="0" smtClean="0">
                <a:solidFill>
                  <a:schemeClr val="tx1"/>
                </a:solidFill>
              </a:rPr>
              <a:t>(balón receptado a la atura del pecho) </a:t>
            </a:r>
            <a:r>
              <a:rPr lang="es-EC" i="1" dirty="0">
                <a:solidFill>
                  <a:schemeClr val="tx1"/>
                </a:solidFill>
              </a:rPr>
              <a:t>son altos en el test.</a:t>
            </a:r>
          </a:p>
          <a:p>
            <a:pPr marL="0" indent="0">
              <a:buNone/>
            </a:pPr>
            <a:endParaRPr lang="es-EC" i="1" dirty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2061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Resultado de imagen para balonces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8712968" cy="64087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i="1" dirty="0" smtClean="0">
                <a:solidFill>
                  <a:schemeClr val="tx1"/>
                </a:solidFill>
              </a:rPr>
              <a:t>RECOMENDACIONES GENERALES</a:t>
            </a:r>
            <a:endParaRPr lang="es-EC" i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s-EC" i="1" dirty="0" smtClean="0">
                <a:solidFill>
                  <a:schemeClr val="tx1"/>
                </a:solidFill>
              </a:rPr>
              <a:t>Recomendar dentro de la planificación objetivos de corto plazo, incluyendo trabajo de 15 a 20 min. de técnica como calentamiento.</a:t>
            </a:r>
          </a:p>
          <a:p>
            <a:pPr>
              <a:buFont typeface="Wingdings" pitchFamily="2" charset="2"/>
              <a:buChar char="q"/>
            </a:pPr>
            <a:r>
              <a:rPr lang="es-EC" i="1" dirty="0" smtClean="0">
                <a:solidFill>
                  <a:schemeClr val="tx1"/>
                </a:solidFill>
              </a:rPr>
              <a:t>Observar errores y corregirlos al instante, sin importar  si nos encontramos en la parte táctica del entrenamiento.</a:t>
            </a:r>
          </a:p>
          <a:p>
            <a:pPr>
              <a:buFont typeface="Wingdings" pitchFamily="2" charset="2"/>
              <a:buChar char="q"/>
            </a:pPr>
            <a:r>
              <a:rPr lang="es-EC" i="1" dirty="0" smtClean="0">
                <a:solidFill>
                  <a:schemeClr val="tx1"/>
                </a:solidFill>
              </a:rPr>
              <a:t>Utilizar a los jugadores con técnica más depurada, para que sirvan de ejemplo y el resto los imite.</a:t>
            </a:r>
          </a:p>
          <a:p>
            <a:pPr>
              <a:buFont typeface="Wingdings" pitchFamily="2" charset="2"/>
              <a:buChar char="q"/>
            </a:pPr>
            <a:r>
              <a:rPr lang="es-EC" i="1" dirty="0" smtClean="0">
                <a:solidFill>
                  <a:schemeClr val="tx1"/>
                </a:solidFill>
              </a:rPr>
              <a:t>Lograr motivar día a día para que los jóvenes mantengan el interés en el baloncesto, lo disfruten, promocionen.</a:t>
            </a:r>
          </a:p>
          <a:p>
            <a:pPr>
              <a:buFont typeface="Wingdings" pitchFamily="2" charset="2"/>
              <a:buChar char="q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1795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Resultado de imagen para imagenes  de baloncesto para diapositiva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9"/>
            <a:ext cx="8640960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C" sz="4400" dirty="0"/>
              <a:t>EL TALENTO GANA PARTIDOS, PERO EL TRABAJO EN EQUIPO Y LA INTELIGENCIA GANAN CAMPEONATOS</a:t>
            </a:r>
          </a:p>
          <a:p>
            <a:pPr marL="0" indent="0" algn="ctr">
              <a:buNone/>
            </a:pPr>
            <a:r>
              <a:rPr lang="es-EC" sz="4400" b="1" i="1" dirty="0">
                <a:latin typeface="Aparajita" pitchFamily="34" charset="0"/>
                <a:cs typeface="Aparajita" pitchFamily="34" charset="0"/>
              </a:rPr>
              <a:t>MICHAEL JORDAN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3958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1.smiletemplates.com/uploads/screenshots/0/0000000333/powerpoint-templates-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1" t="50732" r="26691" b="6736"/>
          <a:stretch/>
        </p:blipFill>
        <p:spPr bwMode="auto">
          <a:xfrm>
            <a:off x="7334544" y="1"/>
            <a:ext cx="1843314" cy="682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7029744" cy="838200"/>
          </a:xfrm>
        </p:spPr>
        <p:txBody>
          <a:bodyPr/>
          <a:lstStyle/>
          <a:p>
            <a:r>
              <a:rPr lang="es-EC" dirty="0" smtClean="0"/>
              <a:t>Justificación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7029744" cy="4525963"/>
          </a:xfrm>
        </p:spPr>
        <p:txBody>
          <a:bodyPr/>
          <a:lstStyle/>
          <a:p>
            <a:pPr marL="0" indent="0" algn="ctr">
              <a:buNone/>
            </a:pPr>
            <a:endParaRPr lang="es-EC" dirty="0" smtClean="0"/>
          </a:p>
          <a:p>
            <a:pPr marL="0" indent="0" algn="just">
              <a:buNone/>
            </a:pPr>
            <a:r>
              <a:rPr lang="es-EC" dirty="0" smtClean="0"/>
              <a:t>El avance científico y tecnológico ha hecho de la metodología tradicional innecesario para el aprendizaje de los deportes, y por eso es indispensable utilizar nuevas estrategias que permitan aprovechar las capacidades de los adolescentes.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1687625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-power-point-templates.com/wp-content/uploads/2011/01/953_exampl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3" y="141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Interrogantes de investigación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4227" y="1844824"/>
            <a:ext cx="8686800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C" sz="2800" dirty="0" smtClean="0"/>
              <a:t>¿Cuáles son los fundamentos que deben conocer los jugadores? </a:t>
            </a:r>
          </a:p>
          <a:p>
            <a:pPr algn="just">
              <a:buFont typeface="Arial" pitchFamily="34" charset="0"/>
              <a:buChar char="•"/>
            </a:pPr>
            <a:r>
              <a:rPr lang="es-EC" sz="2800" dirty="0" smtClean="0"/>
              <a:t>¿Qué consecuencias traerá la aplicación de técnicas ofensivas en los encuentros deportivos?</a:t>
            </a:r>
          </a:p>
          <a:p>
            <a:pPr>
              <a:buFont typeface="Arial" pitchFamily="34" charset="0"/>
              <a:buChar char="•"/>
            </a:pPr>
            <a:r>
              <a:rPr lang="es-EC" sz="2800" dirty="0" smtClean="0"/>
              <a:t>¿Cómo se realizará el aprendizaje y preparación de estas técnicas en los jugadores?</a:t>
            </a:r>
          </a:p>
          <a:p>
            <a:pPr>
              <a:buFont typeface="Arial" pitchFamily="34" charset="0"/>
              <a:buChar char="•"/>
            </a:pPr>
            <a:r>
              <a:rPr lang="es-EC" sz="2800" dirty="0" smtClean="0"/>
              <a:t>¿Mejorará el rendimiento y autoestima </a:t>
            </a:r>
          </a:p>
          <a:p>
            <a:pPr marL="0" indent="0">
              <a:buNone/>
            </a:pPr>
            <a:r>
              <a:rPr lang="es-EC" sz="2800" dirty="0"/>
              <a:t> </a:t>
            </a:r>
            <a:r>
              <a:rPr lang="es-EC" sz="2800" dirty="0" smtClean="0"/>
              <a:t>    de los jugadores?</a:t>
            </a:r>
          </a:p>
          <a:p>
            <a:pPr>
              <a:buFont typeface="Arial" pitchFamily="34" charset="0"/>
              <a:buChar char="•"/>
            </a:pP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264762970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3.smiletemplates.com/uploads/screenshots/0/0000000571/powerpoint-templates-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" t="5844" r="41014" b="22360"/>
          <a:stretch/>
        </p:blipFill>
        <p:spPr bwMode="auto">
          <a:xfrm>
            <a:off x="18306" y="15602"/>
            <a:ext cx="9125694" cy="687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14717" cy="122237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EC" dirty="0" smtClean="0"/>
              <a:t/>
            </a:r>
            <a:br>
              <a:rPr lang="es-EC" dirty="0" smtClean="0"/>
            </a:br>
            <a:r>
              <a:rPr lang="es-EC" sz="4800" b="1" dirty="0" smtClean="0"/>
              <a:t>Marco teórico </a:t>
            </a:r>
            <a:endParaRPr lang="es-EC" sz="4800" b="1" dirty="0"/>
          </a:p>
        </p:txBody>
      </p:sp>
    </p:spTree>
    <p:extLst>
      <p:ext uri="{BB962C8B-B14F-4D97-AF65-F5344CB8AC3E}">
        <p14:creationId xmlns:p14="http://schemas.microsoft.com/office/powerpoint/2010/main" val="122347477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Resultado de imagen para animaciones de imagenes de balonces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96944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000" dirty="0" smtClean="0"/>
              <a:t>Fundamentos técnicos ofensivos con balón</a:t>
            </a:r>
            <a:endParaRPr lang="es-EC" sz="3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dirty="0"/>
              <a:t>Es el conjunto de gestos técnicos que nos permite realizar las acciones propias de ataque en el juego sin transgredir las reglas del mismo".</a:t>
            </a:r>
          </a:p>
          <a:p>
            <a:pPr marL="0" indent="0" algn="ctr">
              <a:buNone/>
            </a:pPr>
            <a:r>
              <a:rPr lang="es-EC" dirty="0"/>
              <a:t>El propio nombre, como lo indica, con el que se conoce a la Técnica Individual, FUNDAMENTOS, ya muestra su importancia: es la base, el origen de donde debe partir cualquier jugada ofensiva que pretenda terminar en canasta. (FIBA, 2014)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292681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El drible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4411216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C" dirty="0"/>
              <a:t>Debemos lograr que el balón sea una prolongación del propio cuerpo. Es fundamental, familiarizar al jugador con una serie de sensaciones respecto al peso, dimensión, tacto y evoluciones del balón, decisivo en el desarrollo de las siguientes etapas: Pase, Tiro, etc.</a:t>
            </a:r>
          </a:p>
        </p:txBody>
      </p:sp>
      <p:pic>
        <p:nvPicPr>
          <p:cNvPr id="5" name="4 Imagen" descr="bote_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2952328" cy="4032448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0196088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Resultado de imagen para imagenes  de baloncesto  diapositiva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8640960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Aspectos técnicos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es-EC" b="1" dirty="0" smtClean="0"/>
              <a:t>Nunca se debe mirar el balón</a:t>
            </a:r>
          </a:p>
          <a:p>
            <a:pPr algn="just">
              <a:buFont typeface="Arial" pitchFamily="34" charset="0"/>
              <a:buChar char="•"/>
            </a:pPr>
            <a:r>
              <a:rPr lang="es-EC" b="1" dirty="0" smtClean="0"/>
              <a:t>Usar indistintamente ambas manos</a:t>
            </a:r>
          </a:p>
          <a:p>
            <a:pPr algn="just">
              <a:buFont typeface="Arial" pitchFamily="34" charset="0"/>
              <a:buChar char="•"/>
            </a:pPr>
            <a:r>
              <a:rPr lang="es-EC" b="1" dirty="0"/>
              <a:t>Es preciso no abusar de él, no botar por "vicio" </a:t>
            </a:r>
            <a:endParaRPr lang="es-EC" b="1" dirty="0" smtClean="0"/>
          </a:p>
          <a:p>
            <a:pPr marL="0" lvl="0" indent="0" algn="just">
              <a:buNone/>
            </a:pPr>
            <a:r>
              <a:rPr lang="es-EC" b="1" dirty="0"/>
              <a:t>P</a:t>
            </a:r>
            <a:r>
              <a:rPr lang="es-EC" b="1" dirty="0" smtClean="0"/>
              <a:t>ara </a:t>
            </a:r>
            <a:r>
              <a:rPr lang="es-EC" b="1" dirty="0"/>
              <a:t>qué sirve el bote</a:t>
            </a:r>
            <a:r>
              <a:rPr lang="es-EC" b="1" dirty="0" smtClean="0"/>
              <a:t>: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EC" b="1" dirty="0"/>
              <a:t>Para penetrar a canasta.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EC" b="1" dirty="0"/>
              <a:t>Para salir de una situación de presión.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EC" b="1" dirty="0"/>
              <a:t>Para cambiar el balón de lado, si no es posible el pase.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EC" b="1" dirty="0"/>
              <a:t>Para mejorar ángulos de pase.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b="1" dirty="0"/>
              <a:t>Nunca debe usarse por usarse y nunca se debe finalizar el bote hasta haber conseguido el objetivo previsto.</a:t>
            </a:r>
          </a:p>
          <a:p>
            <a:pPr marL="514350" lvl="0" indent="-514350">
              <a:buFont typeface="+mj-lt"/>
              <a:buAutoNum type="arabicPeriod"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35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1367</TotalTime>
  <Words>1397</Words>
  <Application>Microsoft Office PowerPoint</Application>
  <PresentationFormat>Presentación en pantalla (4:3)</PresentationFormat>
  <Paragraphs>338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Viajes</vt:lpstr>
      <vt:lpstr>Presentación de PowerPoint</vt:lpstr>
      <vt:lpstr>Objetivo General</vt:lpstr>
      <vt:lpstr>Objetivos específicos</vt:lpstr>
      <vt:lpstr>Justificación</vt:lpstr>
      <vt:lpstr>Interrogantes de investigación</vt:lpstr>
      <vt:lpstr> Marco teórico </vt:lpstr>
      <vt:lpstr>Fundamentos técnicos ofensivos con balón</vt:lpstr>
      <vt:lpstr>El drible</vt:lpstr>
      <vt:lpstr>Aspectos técnicos</vt:lpstr>
      <vt:lpstr>Presentación de PowerPoint</vt:lpstr>
      <vt:lpstr>Tiro Y TIPOS DE TIROS</vt:lpstr>
      <vt:lpstr>El pase</vt:lpstr>
      <vt:lpstr>Presentación de PowerPoint</vt:lpstr>
      <vt:lpstr> diseño metodológico</vt:lpstr>
      <vt:lpstr>Tipo de investigación</vt:lpstr>
      <vt:lpstr>Matriz de operacionalización </vt:lpstr>
      <vt:lpstr>TESTS</vt:lpstr>
      <vt:lpstr>TEST DE DRIBLE N° 1</vt:lpstr>
      <vt:lpstr>Resultados del test  drible n°1 </vt:lpstr>
      <vt:lpstr>Test de drible n°2</vt:lpstr>
      <vt:lpstr>RESULTADOS DEL TEST  DRIBLE N°2</vt:lpstr>
      <vt:lpstr>TEST DE TIRO N°1</vt:lpstr>
      <vt:lpstr>Resultados del Test   tiro n°1</vt:lpstr>
      <vt:lpstr>TEST DE TIRO N°2</vt:lpstr>
      <vt:lpstr>RESULTADOS DEL TEST  TIRO N°2</vt:lpstr>
      <vt:lpstr>TEST DE PASE n°1</vt:lpstr>
      <vt:lpstr>RESULTADOS DEL TEST   PASE N°1</vt:lpstr>
      <vt:lpstr>TEST DE PASE N° 2</vt:lpstr>
      <vt:lpstr>RESULTADOS DEL TEST   PASE N°2</vt:lpstr>
      <vt:lpstr>CONCLUSIONES</vt:lpstr>
      <vt:lpstr>Test de tiro</vt:lpstr>
      <vt:lpstr>TEST DE PASE</vt:lpstr>
      <vt:lpstr>RECOMENDACIONES GENERALES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de los fundamentos ofensivos con balón de baloncesto</dc:title>
  <dc:creator>TRIBILINOX</dc:creator>
  <cp:lastModifiedBy>User</cp:lastModifiedBy>
  <cp:revision>102</cp:revision>
  <dcterms:created xsi:type="dcterms:W3CDTF">2014-09-22T16:52:15Z</dcterms:created>
  <dcterms:modified xsi:type="dcterms:W3CDTF">2015-06-21T03:32:06Z</dcterms:modified>
</cp:coreProperties>
</file>