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2"/>
  </p:sldMasterIdLst>
  <p:notesMasterIdLst>
    <p:notesMasterId r:id="rId69"/>
  </p:notesMasterIdLst>
  <p:sldIdLst>
    <p:sldId id="362" r:id="rId3"/>
    <p:sldId id="330" r:id="rId4"/>
    <p:sldId id="367" r:id="rId5"/>
    <p:sldId id="368" r:id="rId6"/>
    <p:sldId id="370" r:id="rId7"/>
    <p:sldId id="369" r:id="rId8"/>
    <p:sldId id="372" r:id="rId9"/>
    <p:sldId id="371" r:id="rId10"/>
    <p:sldId id="278" r:id="rId11"/>
    <p:sldId id="311" r:id="rId12"/>
    <p:sldId id="411" r:id="rId13"/>
    <p:sldId id="339" r:id="rId14"/>
    <p:sldId id="310" r:id="rId15"/>
    <p:sldId id="260" r:id="rId16"/>
    <p:sldId id="375" r:id="rId17"/>
    <p:sldId id="312" r:id="rId18"/>
    <p:sldId id="377" r:id="rId19"/>
    <p:sldId id="334" r:id="rId20"/>
    <p:sldId id="412" r:id="rId21"/>
    <p:sldId id="413" r:id="rId22"/>
    <p:sldId id="320" r:id="rId23"/>
    <p:sldId id="263" r:id="rId24"/>
    <p:sldId id="414" r:id="rId25"/>
    <p:sldId id="415" r:id="rId26"/>
    <p:sldId id="416" r:id="rId27"/>
    <p:sldId id="417" r:id="rId28"/>
    <p:sldId id="418" r:id="rId29"/>
    <p:sldId id="419" r:id="rId30"/>
    <p:sldId id="420" r:id="rId31"/>
    <p:sldId id="421" r:id="rId32"/>
    <p:sldId id="422" r:id="rId33"/>
    <p:sldId id="405" r:id="rId34"/>
    <p:sldId id="406" r:id="rId35"/>
    <p:sldId id="407" r:id="rId36"/>
    <p:sldId id="307" r:id="rId37"/>
    <p:sldId id="403" r:id="rId38"/>
    <p:sldId id="401" r:id="rId39"/>
    <p:sldId id="400" r:id="rId40"/>
    <p:sldId id="395" r:id="rId41"/>
    <p:sldId id="396" r:id="rId42"/>
    <p:sldId id="408" r:id="rId43"/>
    <p:sldId id="340" r:id="rId44"/>
    <p:sldId id="399" r:id="rId45"/>
    <p:sldId id="398" r:id="rId46"/>
    <p:sldId id="314" r:id="rId47"/>
    <p:sldId id="388" r:id="rId48"/>
    <p:sldId id="389" r:id="rId49"/>
    <p:sldId id="390" r:id="rId50"/>
    <p:sldId id="391" r:id="rId51"/>
    <p:sldId id="392" r:id="rId52"/>
    <p:sldId id="393" r:id="rId53"/>
    <p:sldId id="394" r:id="rId54"/>
    <p:sldId id="308" r:id="rId55"/>
    <p:sldId id="379" r:id="rId56"/>
    <p:sldId id="387" r:id="rId57"/>
    <p:sldId id="380" r:id="rId58"/>
    <p:sldId id="381" r:id="rId59"/>
    <p:sldId id="382" r:id="rId60"/>
    <p:sldId id="383" r:id="rId61"/>
    <p:sldId id="384" r:id="rId62"/>
    <p:sldId id="385" r:id="rId63"/>
    <p:sldId id="274" r:id="rId64"/>
    <p:sldId id="325" r:id="rId65"/>
    <p:sldId id="386" r:id="rId66"/>
    <p:sldId id="361" r:id="rId67"/>
    <p:sldId id="276" r:id="rId68"/>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362"/>
            <p14:sldId id="330"/>
            <p14:sldId id="367"/>
            <p14:sldId id="368"/>
            <p14:sldId id="370"/>
            <p14:sldId id="369"/>
            <p14:sldId id="372"/>
            <p14:sldId id="371"/>
          </p14:sldIdLst>
        </p14:section>
        <p14:section name="Cree su presentación" id="{16378913-E5ED-4281-BAF5-F1F938CB0BED}">
          <p14:sldIdLst>
            <p14:sldId id="278"/>
            <p14:sldId id="311"/>
            <p14:sldId id="411"/>
            <p14:sldId id="339"/>
            <p14:sldId id="310"/>
            <p14:sldId id="260"/>
            <p14:sldId id="375"/>
            <p14:sldId id="312"/>
            <p14:sldId id="377"/>
            <p14:sldId id="334"/>
            <p14:sldId id="412"/>
            <p14:sldId id="413"/>
            <p14:sldId id="320"/>
          </p14:sldIdLst>
        </p14:section>
        <p14:section name="Enriquezca su presentación" id="{E2D565D1-BA5E-44E6-A40E-50A644912248}">
          <p14:sldIdLst>
            <p14:sldId id="263"/>
            <p14:sldId id="414"/>
            <p14:sldId id="415"/>
            <p14:sldId id="416"/>
            <p14:sldId id="417"/>
            <p14:sldId id="418"/>
            <p14:sldId id="419"/>
            <p14:sldId id="420"/>
            <p14:sldId id="421"/>
            <p14:sldId id="422"/>
          </p14:sldIdLst>
        </p14:section>
        <p14:section name="Entregue su presentación" id="{71D59651-8EFA-4415-9623-98B4C4A8699C}">
          <p14:sldIdLst>
            <p14:sldId id="405"/>
            <p14:sldId id="406"/>
            <p14:sldId id="407"/>
            <p14:sldId id="307"/>
            <p14:sldId id="403"/>
            <p14:sldId id="401"/>
            <p14:sldId id="400"/>
            <p14:sldId id="395"/>
            <p14:sldId id="396"/>
            <p14:sldId id="408"/>
            <p14:sldId id="340"/>
            <p14:sldId id="399"/>
            <p14:sldId id="398"/>
            <p14:sldId id="314"/>
            <p14:sldId id="388"/>
            <p14:sldId id="389"/>
            <p14:sldId id="390"/>
            <p14:sldId id="391"/>
            <p14:sldId id="392"/>
            <p14:sldId id="393"/>
            <p14:sldId id="394"/>
            <p14:sldId id="308"/>
            <p14:sldId id="379"/>
            <p14:sldId id="387"/>
            <p14:sldId id="380"/>
            <p14:sldId id="381"/>
            <p14:sldId id="382"/>
            <p14:sldId id="383"/>
            <p14:sldId id="384"/>
            <p14:sldId id="385"/>
          </p14:sldIdLst>
        </p14:section>
        <p14:section name="¡Hay más!" id="{2E16B512-814A-4DC1-A986-25475E10E0EF}">
          <p14:sldIdLst>
            <p14:sldId id="274"/>
            <p14:sldId id="325"/>
            <p14:sldId id="386"/>
            <p14:sldId id="361"/>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FB7"/>
    <a:srgbClr val="000000"/>
    <a:srgbClr val="FF9933"/>
    <a:srgbClr val="FFFF00"/>
    <a:srgbClr val="FFFFFF"/>
    <a:srgbClr val="99FF66"/>
    <a:srgbClr val="CCFF33"/>
    <a:srgbClr val="FFFFCC"/>
    <a:srgbClr val="E6EF8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2" autoAdjust="0"/>
    <p:restoredTop sz="89825" autoAdjust="0"/>
  </p:normalViewPr>
  <p:slideViewPr>
    <p:cSldViewPr>
      <p:cViewPr>
        <p:scale>
          <a:sx n="60" d="100"/>
          <a:sy n="60" d="100"/>
        </p:scale>
        <p:origin x="-1752" y="-216"/>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F:\formatos%20pasantias\pasantias%20andres\tabul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formatos%20pasantias\pasantias%20andres\tabulac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formatos%20pasantias\pasantias%20andres\tabulac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formatos%20pasantias\pasantias%20andres\tabulac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formatos%20pasantias\pasantias%20andres\tabulac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formatos%20pasantias\pasantias%20andres\tabul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Hoja4!$G$5:$G$8</c:f>
              <c:strCache>
                <c:ptCount val="4"/>
                <c:pt idx="0">
                  <c:v>Anual</c:v>
                </c:pt>
                <c:pt idx="1">
                  <c:v>Semestral</c:v>
                </c:pt>
                <c:pt idx="2">
                  <c:v>Trimestral</c:v>
                </c:pt>
                <c:pt idx="3">
                  <c:v>Eventual</c:v>
                </c:pt>
              </c:strCache>
            </c:strRef>
          </c:cat>
          <c:val>
            <c:numRef>
              <c:f>Hoja4!$I$5:$I$8</c:f>
              <c:numCache>
                <c:formatCode>0.00</c:formatCode>
                <c:ptCount val="4"/>
                <c:pt idx="0">
                  <c:v>54.847645429362878</c:v>
                </c:pt>
                <c:pt idx="1">
                  <c:v>8.0332409972299157</c:v>
                </c:pt>
                <c:pt idx="2">
                  <c:v>10.249307479224377</c:v>
                </c:pt>
                <c:pt idx="3">
                  <c:v>26.869806094182824</c:v>
                </c:pt>
              </c:numCache>
            </c:numRef>
          </c:val>
        </c:ser>
        <c:dLbls>
          <c:showLegendKey val="0"/>
          <c:showVal val="1"/>
          <c:showCatName val="0"/>
          <c:showSerName val="0"/>
          <c:showPercent val="0"/>
          <c:showBubbleSize val="0"/>
        </c:dLbls>
        <c:gapWidth val="75"/>
        <c:axId val="79273344"/>
        <c:axId val="79795328"/>
      </c:barChart>
      <c:catAx>
        <c:axId val="79273344"/>
        <c:scaling>
          <c:orientation val="minMax"/>
        </c:scaling>
        <c:delete val="0"/>
        <c:axPos val="b"/>
        <c:majorTickMark val="none"/>
        <c:minorTickMark val="none"/>
        <c:tickLblPos val="nextTo"/>
        <c:crossAx val="79795328"/>
        <c:crosses val="autoZero"/>
        <c:auto val="1"/>
        <c:lblAlgn val="ctr"/>
        <c:lblOffset val="100"/>
        <c:noMultiLvlLbl val="0"/>
      </c:catAx>
      <c:valAx>
        <c:axId val="79795328"/>
        <c:scaling>
          <c:orientation val="minMax"/>
        </c:scaling>
        <c:delete val="0"/>
        <c:axPos val="l"/>
        <c:numFmt formatCode="0.00" sourceLinked="1"/>
        <c:majorTickMark val="none"/>
        <c:minorTickMark val="none"/>
        <c:tickLblPos val="nextTo"/>
        <c:crossAx val="79273344"/>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Hoja5!$V$7:$V$11</c:f>
              <c:strCache>
                <c:ptCount val="5"/>
                <c:pt idx="0">
                  <c:v>Beneficios</c:v>
                </c:pt>
                <c:pt idx="1">
                  <c:v>Coberturas</c:v>
                </c:pt>
                <c:pt idx="2">
                  <c:v>Precio</c:v>
                </c:pt>
                <c:pt idx="3">
                  <c:v>Reputación</c:v>
                </c:pt>
                <c:pt idx="4">
                  <c:v>Servicio</c:v>
                </c:pt>
              </c:strCache>
            </c:strRef>
          </c:cat>
          <c:val>
            <c:numRef>
              <c:f>Hoja5!$X$7:$X$11</c:f>
              <c:numCache>
                <c:formatCode>0.00</c:formatCode>
                <c:ptCount val="5"/>
                <c:pt idx="0">
                  <c:v>26.59279778393352</c:v>
                </c:pt>
                <c:pt idx="1">
                  <c:v>25.207756232686979</c:v>
                </c:pt>
                <c:pt idx="2">
                  <c:v>27.146814404432135</c:v>
                </c:pt>
                <c:pt idx="3">
                  <c:v>10.526315789473683</c:v>
                </c:pt>
                <c:pt idx="4">
                  <c:v>10.526315789473683</c:v>
                </c:pt>
              </c:numCache>
            </c:numRef>
          </c:val>
        </c:ser>
        <c:dLbls>
          <c:showLegendKey val="0"/>
          <c:showVal val="1"/>
          <c:showCatName val="0"/>
          <c:showSerName val="0"/>
          <c:showPercent val="0"/>
          <c:showBubbleSize val="0"/>
        </c:dLbls>
        <c:gapWidth val="75"/>
        <c:axId val="81157120"/>
        <c:axId val="81175296"/>
      </c:barChart>
      <c:catAx>
        <c:axId val="81157120"/>
        <c:scaling>
          <c:orientation val="minMax"/>
        </c:scaling>
        <c:delete val="0"/>
        <c:axPos val="b"/>
        <c:majorTickMark val="none"/>
        <c:minorTickMark val="none"/>
        <c:tickLblPos val="nextTo"/>
        <c:crossAx val="81175296"/>
        <c:crosses val="autoZero"/>
        <c:auto val="1"/>
        <c:lblAlgn val="ctr"/>
        <c:lblOffset val="100"/>
        <c:noMultiLvlLbl val="0"/>
      </c:catAx>
      <c:valAx>
        <c:axId val="81175296"/>
        <c:scaling>
          <c:orientation val="minMax"/>
        </c:scaling>
        <c:delete val="0"/>
        <c:axPos val="l"/>
        <c:numFmt formatCode="0.00" sourceLinked="1"/>
        <c:majorTickMark val="none"/>
        <c:minorTickMark val="none"/>
        <c:tickLblPos val="nextTo"/>
        <c:crossAx val="8115712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Hoja8!$H$5:$H$9</c:f>
              <c:strCache>
                <c:ptCount val="5"/>
                <c:pt idx="0">
                  <c:v>Efectivo</c:v>
                </c:pt>
                <c:pt idx="1">
                  <c:v>Débito Automático</c:v>
                </c:pt>
                <c:pt idx="2">
                  <c:v>Transferencia</c:v>
                </c:pt>
                <c:pt idx="3">
                  <c:v>Cheque</c:v>
                </c:pt>
                <c:pt idx="4">
                  <c:v>Tarjeta de Crédito</c:v>
                </c:pt>
              </c:strCache>
            </c:strRef>
          </c:cat>
          <c:val>
            <c:numRef>
              <c:f>Hoja8!$J$5:$J$9</c:f>
              <c:numCache>
                <c:formatCode>0.00</c:formatCode>
                <c:ptCount val="5"/>
                <c:pt idx="0">
                  <c:v>9.418282548476455</c:v>
                </c:pt>
                <c:pt idx="1">
                  <c:v>14.681440443213297</c:v>
                </c:pt>
                <c:pt idx="2">
                  <c:v>27.70083102493075</c:v>
                </c:pt>
                <c:pt idx="3">
                  <c:v>27.146814404432135</c:v>
                </c:pt>
                <c:pt idx="4">
                  <c:v>21.052631578947366</c:v>
                </c:pt>
              </c:numCache>
            </c:numRef>
          </c:val>
        </c:ser>
        <c:dLbls>
          <c:showLegendKey val="0"/>
          <c:showVal val="1"/>
          <c:showCatName val="0"/>
          <c:showSerName val="0"/>
          <c:showPercent val="0"/>
          <c:showBubbleSize val="0"/>
        </c:dLbls>
        <c:gapWidth val="75"/>
        <c:axId val="93661440"/>
        <c:axId val="93683712"/>
      </c:barChart>
      <c:catAx>
        <c:axId val="93661440"/>
        <c:scaling>
          <c:orientation val="minMax"/>
        </c:scaling>
        <c:delete val="0"/>
        <c:axPos val="b"/>
        <c:majorTickMark val="none"/>
        <c:minorTickMark val="none"/>
        <c:tickLblPos val="nextTo"/>
        <c:crossAx val="93683712"/>
        <c:crosses val="autoZero"/>
        <c:auto val="1"/>
        <c:lblAlgn val="ctr"/>
        <c:lblOffset val="100"/>
        <c:noMultiLvlLbl val="0"/>
      </c:catAx>
      <c:valAx>
        <c:axId val="93683712"/>
        <c:scaling>
          <c:orientation val="minMax"/>
        </c:scaling>
        <c:delete val="0"/>
        <c:axPos val="l"/>
        <c:numFmt formatCode="0.00" sourceLinked="1"/>
        <c:majorTickMark val="none"/>
        <c:minorTickMark val="none"/>
        <c:tickLblPos val="nextTo"/>
        <c:crossAx val="93661440"/>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Hoja10!$I$5:$I$10</c:f>
              <c:strCache>
                <c:ptCount val="6"/>
                <c:pt idx="0">
                  <c:v>Internet</c:v>
                </c:pt>
                <c:pt idx="1">
                  <c:v>Radio</c:v>
                </c:pt>
                <c:pt idx="2">
                  <c:v>Revistas</c:v>
                </c:pt>
                <c:pt idx="3">
                  <c:v>Televisión</c:v>
                </c:pt>
                <c:pt idx="4">
                  <c:v>Prensa Escrita</c:v>
                </c:pt>
                <c:pt idx="5">
                  <c:v>Otro</c:v>
                </c:pt>
              </c:strCache>
            </c:strRef>
          </c:cat>
          <c:val>
            <c:numRef>
              <c:f>Hoja10!$K$5:$K$10</c:f>
              <c:numCache>
                <c:formatCode>0.00</c:formatCode>
                <c:ptCount val="6"/>
                <c:pt idx="0">
                  <c:v>68.421052631578945</c:v>
                </c:pt>
                <c:pt idx="1">
                  <c:v>5.5401662049861491</c:v>
                </c:pt>
                <c:pt idx="2">
                  <c:v>2.7700831024930745</c:v>
                </c:pt>
                <c:pt idx="3">
                  <c:v>21.883656509695289</c:v>
                </c:pt>
                <c:pt idx="4">
                  <c:v>0.8310249307479225</c:v>
                </c:pt>
                <c:pt idx="5">
                  <c:v>0.554016620498615</c:v>
                </c:pt>
              </c:numCache>
            </c:numRef>
          </c:val>
        </c:ser>
        <c:dLbls>
          <c:showLegendKey val="0"/>
          <c:showVal val="1"/>
          <c:showCatName val="0"/>
          <c:showSerName val="0"/>
          <c:showPercent val="0"/>
          <c:showBubbleSize val="0"/>
        </c:dLbls>
        <c:gapWidth val="75"/>
        <c:axId val="93714688"/>
        <c:axId val="93728768"/>
      </c:barChart>
      <c:catAx>
        <c:axId val="93714688"/>
        <c:scaling>
          <c:orientation val="minMax"/>
        </c:scaling>
        <c:delete val="0"/>
        <c:axPos val="b"/>
        <c:majorTickMark val="none"/>
        <c:minorTickMark val="none"/>
        <c:tickLblPos val="nextTo"/>
        <c:crossAx val="93728768"/>
        <c:crosses val="autoZero"/>
        <c:auto val="1"/>
        <c:lblAlgn val="ctr"/>
        <c:lblOffset val="100"/>
        <c:noMultiLvlLbl val="0"/>
      </c:catAx>
      <c:valAx>
        <c:axId val="93728768"/>
        <c:scaling>
          <c:orientation val="minMax"/>
        </c:scaling>
        <c:delete val="0"/>
        <c:axPos val="l"/>
        <c:numFmt formatCode="0.00" sourceLinked="1"/>
        <c:majorTickMark val="none"/>
        <c:minorTickMark val="none"/>
        <c:tickLblPos val="nextTo"/>
        <c:crossAx val="93714688"/>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003160319246"/>
          <c:y val="3.2288463942007246E-2"/>
          <c:w val="0.86516771117895974"/>
          <c:h val="0.67955422238886809"/>
        </c:manualLayout>
      </c:layout>
      <c:barChart>
        <c:barDir val="col"/>
        <c:grouping val="clustered"/>
        <c:varyColors val="0"/>
        <c:ser>
          <c:idx val="0"/>
          <c:order val="0"/>
          <c:invertIfNegative val="0"/>
          <c:cat>
            <c:strRef>
              <c:f>Hoja12!$H$5:$H$9</c:f>
              <c:strCache>
                <c:ptCount val="5"/>
                <c:pt idx="0">
                  <c:v>Demora en pago de indemnización </c:v>
                </c:pt>
                <c:pt idx="1">
                  <c:v>Inconformidad con el bien reparado</c:v>
                </c:pt>
                <c:pt idx="2">
                  <c:v>Mala Asesoria de la aseguradora</c:v>
                </c:pt>
                <c:pt idx="3">
                  <c:v>Excesivo papeleo</c:v>
                </c:pt>
                <c:pt idx="4">
                  <c:v>Trámites numerosos</c:v>
                </c:pt>
              </c:strCache>
            </c:strRef>
          </c:cat>
          <c:val>
            <c:numRef>
              <c:f>Hoja12!$J$5:$J$9</c:f>
              <c:numCache>
                <c:formatCode>0.00</c:formatCode>
                <c:ptCount val="5"/>
                <c:pt idx="0">
                  <c:v>21.621621621621621</c:v>
                </c:pt>
                <c:pt idx="1">
                  <c:v>10.810810810810811</c:v>
                </c:pt>
                <c:pt idx="2">
                  <c:v>27.027027027027028</c:v>
                </c:pt>
                <c:pt idx="3">
                  <c:v>32.432432432432435</c:v>
                </c:pt>
                <c:pt idx="4">
                  <c:v>8.1081081081081088</c:v>
                </c:pt>
              </c:numCache>
            </c:numRef>
          </c:val>
        </c:ser>
        <c:dLbls>
          <c:showLegendKey val="0"/>
          <c:showVal val="1"/>
          <c:showCatName val="0"/>
          <c:showSerName val="0"/>
          <c:showPercent val="0"/>
          <c:showBubbleSize val="0"/>
        </c:dLbls>
        <c:gapWidth val="75"/>
        <c:axId val="93758976"/>
        <c:axId val="93760512"/>
      </c:barChart>
      <c:catAx>
        <c:axId val="93758976"/>
        <c:scaling>
          <c:orientation val="minMax"/>
        </c:scaling>
        <c:delete val="0"/>
        <c:axPos val="b"/>
        <c:majorTickMark val="none"/>
        <c:minorTickMark val="none"/>
        <c:tickLblPos val="nextTo"/>
        <c:crossAx val="93760512"/>
        <c:crosses val="autoZero"/>
        <c:auto val="1"/>
        <c:lblAlgn val="ctr"/>
        <c:lblOffset val="100"/>
        <c:noMultiLvlLbl val="0"/>
      </c:catAx>
      <c:valAx>
        <c:axId val="93760512"/>
        <c:scaling>
          <c:orientation val="minMax"/>
        </c:scaling>
        <c:delete val="0"/>
        <c:axPos val="l"/>
        <c:numFmt formatCode="0.00" sourceLinked="1"/>
        <c:majorTickMark val="none"/>
        <c:minorTickMark val="none"/>
        <c:tickLblPos val="nextTo"/>
        <c:crossAx val="93758976"/>
        <c:crosses val="autoZero"/>
        <c:crossBetween val="between"/>
      </c:valAx>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howLegendKey val="0"/>
            <c:showVal val="0"/>
            <c:showCatName val="0"/>
            <c:showSerName val="0"/>
            <c:showPercent val="1"/>
            <c:showBubbleSize val="0"/>
            <c:showLeaderLines val="1"/>
          </c:dLbls>
          <c:cat>
            <c:strRef>
              <c:f>Hoja15!$E$5:$E$6</c:f>
              <c:strCache>
                <c:ptCount val="2"/>
                <c:pt idx="0">
                  <c:v>Si</c:v>
                </c:pt>
                <c:pt idx="1">
                  <c:v>No</c:v>
                </c:pt>
              </c:strCache>
            </c:strRef>
          </c:cat>
          <c:val>
            <c:numRef>
              <c:f>Hoja15!$G$5:$G$6</c:f>
              <c:numCache>
                <c:formatCode>0.00</c:formatCode>
                <c:ptCount val="2"/>
                <c:pt idx="0">
                  <c:v>23.822714681440445</c:v>
                </c:pt>
                <c:pt idx="1">
                  <c:v>76.177285318559569</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ata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9F152-141F-4BB4-A944-A341BC9508F4}" type="doc">
      <dgm:prSet loTypeId="urn:microsoft.com/office/officeart/2005/8/layout/StepDownProcess" loCatId="process" qsTypeId="urn:microsoft.com/office/officeart/2005/8/quickstyle/simple2" qsCatId="simple" csTypeId="urn:microsoft.com/office/officeart/2005/8/colors/accent1_2" csCatId="accent1" phldr="1"/>
      <dgm:spPr/>
      <dgm:t>
        <a:bodyPr/>
        <a:lstStyle/>
        <a:p>
          <a:endParaRPr lang="en-US"/>
        </a:p>
      </dgm:t>
    </dgm:pt>
    <dgm:pt modelId="{198BDC99-BC01-44D6-BAAC-32C5C920CE16}">
      <dgm:prSet phldrT="[Texto]" custT="1"/>
      <dgm:spPr/>
      <dgm:t>
        <a:bodyPr/>
        <a:lstStyle/>
        <a:p>
          <a:r>
            <a:rPr lang="en-US" sz="1600" b="0" i="0" dirty="0" err="1" smtClean="0"/>
            <a:t>Apertura</a:t>
          </a:r>
          <a:r>
            <a:rPr lang="en-US" sz="1600" b="0" i="0" dirty="0" smtClean="0"/>
            <a:t> de Top Seg S.A. </a:t>
          </a:r>
          <a:r>
            <a:rPr lang="en-US" sz="1600" b="0" i="0" dirty="0" err="1" smtClean="0"/>
            <a:t>credencial</a:t>
          </a:r>
          <a:r>
            <a:rPr lang="en-US" sz="1600" b="0" i="0" dirty="0" smtClean="0"/>
            <a:t> No. 0697</a:t>
          </a:r>
          <a:endParaRPr lang="en-US" sz="1600" dirty="0"/>
        </a:p>
      </dgm:t>
    </dgm:pt>
    <dgm:pt modelId="{8CD7AFEA-C713-4DDB-9A62-6D5BBF8CC70D}" type="parTrans" cxnId="{8F2376B5-9EF8-419E-97FC-FAE479C80888}">
      <dgm:prSet/>
      <dgm:spPr/>
      <dgm:t>
        <a:bodyPr/>
        <a:lstStyle/>
        <a:p>
          <a:endParaRPr lang="en-US"/>
        </a:p>
      </dgm:t>
    </dgm:pt>
    <dgm:pt modelId="{AD113E85-EEAC-4952-9818-A8595DEA05BE}" type="sibTrans" cxnId="{8F2376B5-9EF8-419E-97FC-FAE479C80888}">
      <dgm:prSet/>
      <dgm:spPr/>
      <dgm:t>
        <a:bodyPr/>
        <a:lstStyle/>
        <a:p>
          <a:endParaRPr lang="en-US"/>
        </a:p>
      </dgm:t>
    </dgm:pt>
    <dgm:pt modelId="{A933982C-2307-4E58-A93F-F01664C32D31}">
      <dgm:prSet phldrT="[Texto]" custT="1"/>
      <dgm:spPr/>
      <dgm:t>
        <a:bodyPr/>
        <a:lstStyle/>
        <a:p>
          <a:r>
            <a:rPr lang="es-EC" sz="2400" dirty="0" smtClean="0"/>
            <a:t>2005</a:t>
          </a:r>
          <a:endParaRPr lang="en-US" sz="2400" dirty="0"/>
        </a:p>
      </dgm:t>
    </dgm:pt>
    <dgm:pt modelId="{458ED1D1-9043-44E7-99A4-61DB109323C5}" type="parTrans" cxnId="{F73CAB02-47CB-4626-9654-414FDEE6F49B}">
      <dgm:prSet/>
      <dgm:spPr/>
      <dgm:t>
        <a:bodyPr/>
        <a:lstStyle/>
        <a:p>
          <a:endParaRPr lang="en-US"/>
        </a:p>
      </dgm:t>
    </dgm:pt>
    <dgm:pt modelId="{C8CC7C28-BD63-4903-A5A2-D51EF9F828DC}" type="sibTrans" cxnId="{F73CAB02-47CB-4626-9654-414FDEE6F49B}">
      <dgm:prSet/>
      <dgm:spPr/>
      <dgm:t>
        <a:bodyPr/>
        <a:lstStyle/>
        <a:p>
          <a:endParaRPr lang="en-US"/>
        </a:p>
      </dgm:t>
    </dgm:pt>
    <dgm:pt modelId="{4D7AC7BF-3CFF-4585-B22F-529A170EA899}">
      <dgm:prSet phldrT="[Texto]" custT="1"/>
      <dgm:spPr/>
      <dgm:t>
        <a:bodyPr/>
        <a:lstStyle/>
        <a:p>
          <a:r>
            <a:rPr lang="es-EC" sz="1600" dirty="0" smtClean="0"/>
            <a:t>Expansión Loja y Portoviejo</a:t>
          </a:r>
          <a:endParaRPr lang="en-US" sz="1600" dirty="0"/>
        </a:p>
      </dgm:t>
    </dgm:pt>
    <dgm:pt modelId="{458A4B9A-AC49-47CB-8CF2-C1B22D3F08D6}" type="parTrans" cxnId="{9362C52B-A315-4B85-812B-1F7E4CAAE7B6}">
      <dgm:prSet/>
      <dgm:spPr/>
      <dgm:t>
        <a:bodyPr/>
        <a:lstStyle/>
        <a:p>
          <a:endParaRPr lang="en-US"/>
        </a:p>
      </dgm:t>
    </dgm:pt>
    <dgm:pt modelId="{069AA707-0990-4518-8904-3D3C3F003768}" type="sibTrans" cxnId="{9362C52B-A315-4B85-812B-1F7E4CAAE7B6}">
      <dgm:prSet/>
      <dgm:spPr/>
      <dgm:t>
        <a:bodyPr/>
        <a:lstStyle/>
        <a:p>
          <a:endParaRPr lang="en-US"/>
        </a:p>
      </dgm:t>
    </dgm:pt>
    <dgm:pt modelId="{C96117FC-DCB6-49C4-96CF-E0F54CE10C6F}">
      <dgm:prSet phldrT="[Texto]" custT="1"/>
      <dgm:spPr/>
      <dgm:t>
        <a:bodyPr/>
        <a:lstStyle/>
        <a:p>
          <a:r>
            <a:rPr lang="es-EC" sz="2400" dirty="0" smtClean="0"/>
            <a:t>2008</a:t>
          </a:r>
          <a:endParaRPr lang="en-US" sz="2400" dirty="0"/>
        </a:p>
      </dgm:t>
    </dgm:pt>
    <dgm:pt modelId="{B271E33D-6EFD-4585-BF0B-64F20B8CBA38}" type="parTrans" cxnId="{C47F82AD-DF70-4790-9174-610E8CA9CB70}">
      <dgm:prSet/>
      <dgm:spPr/>
      <dgm:t>
        <a:bodyPr/>
        <a:lstStyle/>
        <a:p>
          <a:endParaRPr lang="en-US"/>
        </a:p>
      </dgm:t>
    </dgm:pt>
    <dgm:pt modelId="{B35DDDB5-6CDA-4754-9D8E-CB16FD55E222}" type="sibTrans" cxnId="{C47F82AD-DF70-4790-9174-610E8CA9CB70}">
      <dgm:prSet/>
      <dgm:spPr/>
      <dgm:t>
        <a:bodyPr/>
        <a:lstStyle/>
        <a:p>
          <a:endParaRPr lang="en-US"/>
        </a:p>
      </dgm:t>
    </dgm:pt>
    <dgm:pt modelId="{5F01A517-AEF9-410C-8A28-DAA6B5AA3317}">
      <dgm:prSet phldrT="[Texto]" custT="1"/>
      <dgm:spPr/>
      <dgm:t>
        <a:bodyPr/>
        <a:lstStyle/>
        <a:p>
          <a:r>
            <a:rPr lang="es-EC" sz="1600" dirty="0" smtClean="0"/>
            <a:t>Expansión Ambato</a:t>
          </a:r>
          <a:endParaRPr lang="en-US" sz="1600" dirty="0"/>
        </a:p>
      </dgm:t>
    </dgm:pt>
    <dgm:pt modelId="{74D7892A-65E5-41AC-8323-47BF7029D659}" type="parTrans" cxnId="{7F5DF17C-1274-451C-AD26-CC5B926088D2}">
      <dgm:prSet/>
      <dgm:spPr/>
      <dgm:t>
        <a:bodyPr/>
        <a:lstStyle/>
        <a:p>
          <a:endParaRPr lang="en-US"/>
        </a:p>
      </dgm:t>
    </dgm:pt>
    <dgm:pt modelId="{23F180DA-00CF-493C-A5B7-F6614AB49D93}" type="sibTrans" cxnId="{7F5DF17C-1274-451C-AD26-CC5B926088D2}">
      <dgm:prSet/>
      <dgm:spPr/>
      <dgm:t>
        <a:bodyPr/>
        <a:lstStyle/>
        <a:p>
          <a:endParaRPr lang="en-US"/>
        </a:p>
      </dgm:t>
    </dgm:pt>
    <dgm:pt modelId="{2D6B846C-127E-4C0C-A8AF-E5B58519B11F}">
      <dgm:prSet phldrT="[Texto]" custT="1"/>
      <dgm:spPr/>
      <dgm:t>
        <a:bodyPr/>
        <a:lstStyle/>
        <a:p>
          <a:r>
            <a:rPr lang="es-EC" sz="2400" dirty="0" smtClean="0"/>
            <a:t>2010</a:t>
          </a:r>
          <a:endParaRPr lang="en-US" sz="2400" dirty="0"/>
        </a:p>
      </dgm:t>
    </dgm:pt>
    <dgm:pt modelId="{B950ECE7-AA82-4C03-B88B-CD7B928227DA}" type="parTrans" cxnId="{F91C2E05-1E70-430C-ACA8-3D949725E93E}">
      <dgm:prSet/>
      <dgm:spPr/>
      <dgm:t>
        <a:bodyPr/>
        <a:lstStyle/>
        <a:p>
          <a:endParaRPr lang="en-US"/>
        </a:p>
      </dgm:t>
    </dgm:pt>
    <dgm:pt modelId="{87280463-BDD7-42BC-9E1C-2E135BFC99DA}" type="sibTrans" cxnId="{F91C2E05-1E70-430C-ACA8-3D949725E93E}">
      <dgm:prSet/>
      <dgm:spPr/>
      <dgm:t>
        <a:bodyPr/>
        <a:lstStyle/>
        <a:p>
          <a:endParaRPr lang="en-US"/>
        </a:p>
      </dgm:t>
    </dgm:pt>
    <dgm:pt modelId="{FE234DEE-2F15-4BAC-BFC1-EE6CA4801CDF}">
      <dgm:prSet phldrT="[Texto]" custT="1"/>
      <dgm:spPr/>
      <dgm:t>
        <a:bodyPr/>
        <a:lstStyle/>
        <a:p>
          <a:r>
            <a:rPr lang="es-EC" sz="2400" dirty="0" smtClean="0"/>
            <a:t>2014</a:t>
          </a:r>
          <a:endParaRPr lang="en-US" sz="2400" dirty="0"/>
        </a:p>
      </dgm:t>
    </dgm:pt>
    <dgm:pt modelId="{3D36A100-A671-43BF-854E-F08113DB3630}" type="parTrans" cxnId="{1544C705-48AD-4452-912E-3C2E225D8439}">
      <dgm:prSet/>
      <dgm:spPr/>
      <dgm:t>
        <a:bodyPr/>
        <a:lstStyle/>
        <a:p>
          <a:endParaRPr lang="en-US"/>
        </a:p>
      </dgm:t>
    </dgm:pt>
    <dgm:pt modelId="{6735CBEE-1A7F-4037-90B9-C1ED09651F64}" type="sibTrans" cxnId="{1544C705-48AD-4452-912E-3C2E225D8439}">
      <dgm:prSet/>
      <dgm:spPr/>
      <dgm:t>
        <a:bodyPr/>
        <a:lstStyle/>
        <a:p>
          <a:endParaRPr lang="en-US"/>
        </a:p>
      </dgm:t>
    </dgm:pt>
    <dgm:pt modelId="{6DADB188-3868-4A2C-8122-D3EB980BD3A7}">
      <dgm:prSet phldrT="[Texto]" custT="1"/>
      <dgm:spPr/>
      <dgm:t>
        <a:bodyPr/>
        <a:lstStyle/>
        <a:p>
          <a:r>
            <a:rPr lang="es-EC" sz="1600" dirty="0" smtClean="0"/>
            <a:t>Expansión Puyo</a:t>
          </a:r>
          <a:endParaRPr lang="en-US" sz="1600" dirty="0"/>
        </a:p>
      </dgm:t>
    </dgm:pt>
    <dgm:pt modelId="{E0D3612B-FABB-4661-B7E1-63DF2944A5D8}" type="parTrans" cxnId="{4FFC6A9C-A93D-4F51-A53A-84A63B5C2482}">
      <dgm:prSet/>
      <dgm:spPr/>
      <dgm:t>
        <a:bodyPr/>
        <a:lstStyle/>
        <a:p>
          <a:endParaRPr lang="en-US"/>
        </a:p>
      </dgm:t>
    </dgm:pt>
    <dgm:pt modelId="{8FD584C8-D07C-45CE-9CFD-F083A51E04AC}" type="sibTrans" cxnId="{4FFC6A9C-A93D-4F51-A53A-84A63B5C2482}">
      <dgm:prSet/>
      <dgm:spPr/>
      <dgm:t>
        <a:bodyPr/>
        <a:lstStyle/>
        <a:p>
          <a:endParaRPr lang="en-US"/>
        </a:p>
      </dgm:t>
    </dgm:pt>
    <dgm:pt modelId="{529F671B-B9F0-49FE-B74B-70B7C1914D93}">
      <dgm:prSet phldrT="[Texto]" custT="1"/>
      <dgm:spPr/>
      <dgm:t>
        <a:bodyPr/>
        <a:lstStyle/>
        <a:p>
          <a:r>
            <a:rPr lang="es-EC" sz="2400" dirty="0" smtClean="0"/>
            <a:t>2012</a:t>
          </a:r>
          <a:endParaRPr lang="en-US" sz="2400" dirty="0"/>
        </a:p>
      </dgm:t>
    </dgm:pt>
    <dgm:pt modelId="{3DFE0A88-4333-488F-9DC6-742B6972AA9B}" type="parTrans" cxnId="{86B32118-932D-42ED-BD2C-DC9BE9302D4E}">
      <dgm:prSet/>
      <dgm:spPr/>
      <dgm:t>
        <a:bodyPr/>
        <a:lstStyle/>
        <a:p>
          <a:endParaRPr lang="en-US"/>
        </a:p>
      </dgm:t>
    </dgm:pt>
    <dgm:pt modelId="{F73DA02A-5E3A-4ACA-8EDF-9DD6BAB65392}" type="sibTrans" cxnId="{86B32118-932D-42ED-BD2C-DC9BE9302D4E}">
      <dgm:prSet/>
      <dgm:spPr/>
      <dgm:t>
        <a:bodyPr/>
        <a:lstStyle/>
        <a:p>
          <a:endParaRPr lang="en-US"/>
        </a:p>
      </dgm:t>
    </dgm:pt>
    <dgm:pt modelId="{958E0972-FC5C-401D-8805-DE3C108026EC}">
      <dgm:prSet phldrT="[Texto]" custT="1"/>
      <dgm:spPr/>
      <dgm:t>
        <a:bodyPr/>
        <a:lstStyle/>
        <a:p>
          <a:r>
            <a:rPr lang="es-EC" sz="1600" dirty="0" smtClean="0"/>
            <a:t>Inicia su gestión en ramos generales</a:t>
          </a:r>
          <a:endParaRPr lang="en-US" sz="1600" dirty="0"/>
        </a:p>
      </dgm:t>
    </dgm:pt>
    <dgm:pt modelId="{938026D6-AD6A-414F-8C2E-86FB935561CA}" type="parTrans" cxnId="{5BF4E75F-BA88-4FFE-AE6A-1A9DC099FF7C}">
      <dgm:prSet/>
      <dgm:spPr/>
      <dgm:t>
        <a:bodyPr/>
        <a:lstStyle/>
        <a:p>
          <a:endParaRPr lang="en-US"/>
        </a:p>
      </dgm:t>
    </dgm:pt>
    <dgm:pt modelId="{7FBEF23C-02B3-4430-8171-98FE009BC5E4}" type="sibTrans" cxnId="{5BF4E75F-BA88-4FFE-AE6A-1A9DC099FF7C}">
      <dgm:prSet/>
      <dgm:spPr/>
      <dgm:t>
        <a:bodyPr/>
        <a:lstStyle/>
        <a:p>
          <a:endParaRPr lang="en-US"/>
        </a:p>
      </dgm:t>
    </dgm:pt>
    <dgm:pt modelId="{E3A12D7C-C8E2-4C89-832B-7114B7EE3EC5}" type="pres">
      <dgm:prSet presAssocID="{BD79F152-141F-4BB4-A944-A341BC9508F4}" presName="rootnode" presStyleCnt="0">
        <dgm:presLayoutVars>
          <dgm:chMax/>
          <dgm:chPref/>
          <dgm:dir/>
          <dgm:animLvl val="lvl"/>
        </dgm:presLayoutVars>
      </dgm:prSet>
      <dgm:spPr/>
      <dgm:t>
        <a:bodyPr/>
        <a:lstStyle/>
        <a:p>
          <a:endParaRPr lang="en-US"/>
        </a:p>
      </dgm:t>
    </dgm:pt>
    <dgm:pt modelId="{E51BA50D-F5A8-42FE-88F9-766ED6FFD5F5}" type="pres">
      <dgm:prSet presAssocID="{198BDC99-BC01-44D6-BAAC-32C5C920CE16}" presName="composite" presStyleCnt="0"/>
      <dgm:spPr/>
    </dgm:pt>
    <dgm:pt modelId="{2BCB2237-01AB-43CE-B097-4B386EDE0A11}" type="pres">
      <dgm:prSet presAssocID="{198BDC99-BC01-44D6-BAAC-32C5C920CE16}" presName="bentUpArrow1" presStyleLbl="alignImgPlace1" presStyleIdx="0" presStyleCnt="4"/>
      <dgm:spPr/>
    </dgm:pt>
    <dgm:pt modelId="{D38933E9-A1EE-4CE4-8A33-EA81DA1C13C1}" type="pres">
      <dgm:prSet presAssocID="{198BDC99-BC01-44D6-BAAC-32C5C920CE16}" presName="ParentText" presStyleLbl="node1" presStyleIdx="0" presStyleCnt="5">
        <dgm:presLayoutVars>
          <dgm:chMax val="1"/>
          <dgm:chPref val="1"/>
          <dgm:bulletEnabled val="1"/>
        </dgm:presLayoutVars>
      </dgm:prSet>
      <dgm:spPr/>
      <dgm:t>
        <a:bodyPr/>
        <a:lstStyle/>
        <a:p>
          <a:endParaRPr lang="en-US"/>
        </a:p>
      </dgm:t>
    </dgm:pt>
    <dgm:pt modelId="{48AAACAD-4E6A-4A19-8272-56809B232A29}" type="pres">
      <dgm:prSet presAssocID="{198BDC99-BC01-44D6-BAAC-32C5C920CE16}" presName="ChildText" presStyleLbl="revTx" presStyleIdx="0" presStyleCnt="5">
        <dgm:presLayoutVars>
          <dgm:chMax val="0"/>
          <dgm:chPref val="0"/>
          <dgm:bulletEnabled val="1"/>
        </dgm:presLayoutVars>
      </dgm:prSet>
      <dgm:spPr/>
      <dgm:t>
        <a:bodyPr/>
        <a:lstStyle/>
        <a:p>
          <a:endParaRPr lang="en-US"/>
        </a:p>
      </dgm:t>
    </dgm:pt>
    <dgm:pt modelId="{08ECA9EF-E8FB-427D-A771-62B254E06B5F}" type="pres">
      <dgm:prSet presAssocID="{AD113E85-EEAC-4952-9818-A8595DEA05BE}" presName="sibTrans" presStyleCnt="0"/>
      <dgm:spPr/>
    </dgm:pt>
    <dgm:pt modelId="{D4AFA48A-3DFC-4BE3-A4C6-307C74B48FD6}" type="pres">
      <dgm:prSet presAssocID="{4D7AC7BF-3CFF-4585-B22F-529A170EA899}" presName="composite" presStyleCnt="0"/>
      <dgm:spPr/>
    </dgm:pt>
    <dgm:pt modelId="{3C3E4F49-E4B2-4D0E-9DAF-B0482B7EAE23}" type="pres">
      <dgm:prSet presAssocID="{4D7AC7BF-3CFF-4585-B22F-529A170EA899}" presName="bentUpArrow1" presStyleLbl="alignImgPlace1" presStyleIdx="1" presStyleCnt="4"/>
      <dgm:spPr/>
    </dgm:pt>
    <dgm:pt modelId="{5A419AA0-3BB1-4DCE-A811-32522C6991BB}" type="pres">
      <dgm:prSet presAssocID="{4D7AC7BF-3CFF-4585-B22F-529A170EA899}" presName="ParentText" presStyleLbl="node1" presStyleIdx="1" presStyleCnt="5">
        <dgm:presLayoutVars>
          <dgm:chMax val="1"/>
          <dgm:chPref val="1"/>
          <dgm:bulletEnabled val="1"/>
        </dgm:presLayoutVars>
      </dgm:prSet>
      <dgm:spPr/>
      <dgm:t>
        <a:bodyPr/>
        <a:lstStyle/>
        <a:p>
          <a:endParaRPr lang="en-US"/>
        </a:p>
      </dgm:t>
    </dgm:pt>
    <dgm:pt modelId="{E3B91102-777E-4642-AE79-0C6B0485A3B6}" type="pres">
      <dgm:prSet presAssocID="{4D7AC7BF-3CFF-4585-B22F-529A170EA899}" presName="ChildText" presStyleLbl="revTx" presStyleIdx="1" presStyleCnt="5">
        <dgm:presLayoutVars>
          <dgm:chMax val="0"/>
          <dgm:chPref val="0"/>
          <dgm:bulletEnabled val="1"/>
        </dgm:presLayoutVars>
      </dgm:prSet>
      <dgm:spPr/>
      <dgm:t>
        <a:bodyPr/>
        <a:lstStyle/>
        <a:p>
          <a:endParaRPr lang="en-US"/>
        </a:p>
      </dgm:t>
    </dgm:pt>
    <dgm:pt modelId="{86C9B865-98B1-4177-9E7A-4FE5D6F462B9}" type="pres">
      <dgm:prSet presAssocID="{069AA707-0990-4518-8904-3D3C3F003768}" presName="sibTrans" presStyleCnt="0"/>
      <dgm:spPr/>
    </dgm:pt>
    <dgm:pt modelId="{F4BDC876-3563-4511-BD97-DAC9902006E0}" type="pres">
      <dgm:prSet presAssocID="{5F01A517-AEF9-410C-8A28-DAA6B5AA3317}" presName="composite" presStyleCnt="0"/>
      <dgm:spPr/>
    </dgm:pt>
    <dgm:pt modelId="{47EA68C8-BEB9-43F0-B5C5-D7630333D0E0}" type="pres">
      <dgm:prSet presAssocID="{5F01A517-AEF9-410C-8A28-DAA6B5AA3317}" presName="bentUpArrow1" presStyleLbl="alignImgPlace1" presStyleIdx="2" presStyleCnt="4"/>
      <dgm:spPr/>
    </dgm:pt>
    <dgm:pt modelId="{F660F41F-1BB1-46DE-B947-8CF3D3306ADF}" type="pres">
      <dgm:prSet presAssocID="{5F01A517-AEF9-410C-8A28-DAA6B5AA3317}" presName="ParentText" presStyleLbl="node1" presStyleIdx="2" presStyleCnt="5">
        <dgm:presLayoutVars>
          <dgm:chMax val="1"/>
          <dgm:chPref val="1"/>
          <dgm:bulletEnabled val="1"/>
        </dgm:presLayoutVars>
      </dgm:prSet>
      <dgm:spPr/>
      <dgm:t>
        <a:bodyPr/>
        <a:lstStyle/>
        <a:p>
          <a:endParaRPr lang="en-US"/>
        </a:p>
      </dgm:t>
    </dgm:pt>
    <dgm:pt modelId="{2AAD28D9-BAA2-478B-9ED4-C6C23F767DC9}" type="pres">
      <dgm:prSet presAssocID="{5F01A517-AEF9-410C-8A28-DAA6B5AA3317}" presName="ChildText" presStyleLbl="revTx" presStyleIdx="2" presStyleCnt="5">
        <dgm:presLayoutVars>
          <dgm:chMax val="0"/>
          <dgm:chPref val="0"/>
          <dgm:bulletEnabled val="1"/>
        </dgm:presLayoutVars>
      </dgm:prSet>
      <dgm:spPr/>
      <dgm:t>
        <a:bodyPr/>
        <a:lstStyle/>
        <a:p>
          <a:endParaRPr lang="en-US"/>
        </a:p>
      </dgm:t>
    </dgm:pt>
    <dgm:pt modelId="{81B04E37-8D52-4117-B332-060309FCD7FE}" type="pres">
      <dgm:prSet presAssocID="{23F180DA-00CF-493C-A5B7-F6614AB49D93}" presName="sibTrans" presStyleCnt="0"/>
      <dgm:spPr/>
    </dgm:pt>
    <dgm:pt modelId="{E2A7A070-133D-4A2F-AFFB-2EA4AAF579B1}" type="pres">
      <dgm:prSet presAssocID="{6DADB188-3868-4A2C-8122-D3EB980BD3A7}" presName="composite" presStyleCnt="0"/>
      <dgm:spPr/>
    </dgm:pt>
    <dgm:pt modelId="{098A3B05-1141-42CD-A383-01AD62D0ADD2}" type="pres">
      <dgm:prSet presAssocID="{6DADB188-3868-4A2C-8122-D3EB980BD3A7}" presName="bentUpArrow1" presStyleLbl="alignImgPlace1" presStyleIdx="3" presStyleCnt="4"/>
      <dgm:spPr/>
    </dgm:pt>
    <dgm:pt modelId="{DBA2273A-B240-4D2B-8AA1-C5884B286E76}" type="pres">
      <dgm:prSet presAssocID="{6DADB188-3868-4A2C-8122-D3EB980BD3A7}" presName="ParentText" presStyleLbl="node1" presStyleIdx="3" presStyleCnt="5">
        <dgm:presLayoutVars>
          <dgm:chMax val="1"/>
          <dgm:chPref val="1"/>
          <dgm:bulletEnabled val="1"/>
        </dgm:presLayoutVars>
      </dgm:prSet>
      <dgm:spPr/>
      <dgm:t>
        <a:bodyPr/>
        <a:lstStyle/>
        <a:p>
          <a:endParaRPr lang="en-US"/>
        </a:p>
      </dgm:t>
    </dgm:pt>
    <dgm:pt modelId="{F930DD60-FBAF-4350-97A3-A5B19C56DF43}" type="pres">
      <dgm:prSet presAssocID="{6DADB188-3868-4A2C-8122-D3EB980BD3A7}" presName="ChildText" presStyleLbl="revTx" presStyleIdx="3" presStyleCnt="5">
        <dgm:presLayoutVars>
          <dgm:chMax val="0"/>
          <dgm:chPref val="0"/>
          <dgm:bulletEnabled val="1"/>
        </dgm:presLayoutVars>
      </dgm:prSet>
      <dgm:spPr/>
      <dgm:t>
        <a:bodyPr/>
        <a:lstStyle/>
        <a:p>
          <a:endParaRPr lang="en-US"/>
        </a:p>
      </dgm:t>
    </dgm:pt>
    <dgm:pt modelId="{8E9916E8-A955-4B94-AE59-CE2ACD14D943}" type="pres">
      <dgm:prSet presAssocID="{8FD584C8-D07C-45CE-9CFD-F083A51E04AC}" presName="sibTrans" presStyleCnt="0"/>
      <dgm:spPr/>
    </dgm:pt>
    <dgm:pt modelId="{CDF12257-EB49-456C-9DF5-3B198C6BDCDD}" type="pres">
      <dgm:prSet presAssocID="{958E0972-FC5C-401D-8805-DE3C108026EC}" presName="composite" presStyleCnt="0"/>
      <dgm:spPr/>
    </dgm:pt>
    <dgm:pt modelId="{E0FF6571-5B7D-413F-87EB-EF39ADB6D675}" type="pres">
      <dgm:prSet presAssocID="{958E0972-FC5C-401D-8805-DE3C108026EC}" presName="ParentText" presStyleLbl="node1" presStyleIdx="4" presStyleCnt="5">
        <dgm:presLayoutVars>
          <dgm:chMax val="1"/>
          <dgm:chPref val="1"/>
          <dgm:bulletEnabled val="1"/>
        </dgm:presLayoutVars>
      </dgm:prSet>
      <dgm:spPr/>
      <dgm:t>
        <a:bodyPr/>
        <a:lstStyle/>
        <a:p>
          <a:endParaRPr lang="en-US"/>
        </a:p>
      </dgm:t>
    </dgm:pt>
    <dgm:pt modelId="{F5043122-335E-477F-B72B-E6A56F7A4377}" type="pres">
      <dgm:prSet presAssocID="{958E0972-FC5C-401D-8805-DE3C108026EC}" presName="FinalChildText" presStyleLbl="revTx" presStyleIdx="4" presStyleCnt="5">
        <dgm:presLayoutVars>
          <dgm:chMax val="0"/>
          <dgm:chPref val="0"/>
          <dgm:bulletEnabled val="1"/>
        </dgm:presLayoutVars>
      </dgm:prSet>
      <dgm:spPr/>
      <dgm:t>
        <a:bodyPr/>
        <a:lstStyle/>
        <a:p>
          <a:endParaRPr lang="en-US"/>
        </a:p>
      </dgm:t>
    </dgm:pt>
  </dgm:ptLst>
  <dgm:cxnLst>
    <dgm:cxn modelId="{C84C85CD-9F87-4946-9ED3-6EF101C8BCB7}" type="presOf" srcId="{C96117FC-DCB6-49C4-96CF-E0F54CE10C6F}" destId="{E3B91102-777E-4642-AE79-0C6B0485A3B6}" srcOrd="0" destOrd="0" presId="urn:microsoft.com/office/officeart/2005/8/layout/StepDownProcess"/>
    <dgm:cxn modelId="{C9F57F29-4DA3-4602-97F1-F7C6DCCF1FA8}" type="presOf" srcId="{FE234DEE-2F15-4BAC-BFC1-EE6CA4801CDF}" destId="{F5043122-335E-477F-B72B-E6A56F7A4377}" srcOrd="0" destOrd="0" presId="urn:microsoft.com/office/officeart/2005/8/layout/StepDownProcess"/>
    <dgm:cxn modelId="{C9055F51-EFC2-4AFD-8CC8-A463C47F3D7D}" type="presOf" srcId="{BD79F152-141F-4BB4-A944-A341BC9508F4}" destId="{E3A12D7C-C8E2-4C89-832B-7114B7EE3EC5}" srcOrd="0" destOrd="0" presId="urn:microsoft.com/office/officeart/2005/8/layout/StepDownProcess"/>
    <dgm:cxn modelId="{6887D63A-C5A5-4DE1-9BD3-7A16C5D21DFE}" type="presOf" srcId="{4D7AC7BF-3CFF-4585-B22F-529A170EA899}" destId="{5A419AA0-3BB1-4DCE-A811-32522C6991BB}" srcOrd="0" destOrd="0" presId="urn:microsoft.com/office/officeart/2005/8/layout/StepDownProcess"/>
    <dgm:cxn modelId="{9362C52B-A315-4B85-812B-1F7E4CAAE7B6}" srcId="{BD79F152-141F-4BB4-A944-A341BC9508F4}" destId="{4D7AC7BF-3CFF-4585-B22F-529A170EA899}" srcOrd="1" destOrd="0" parTransId="{458A4B9A-AC49-47CB-8CF2-C1B22D3F08D6}" sibTransId="{069AA707-0990-4518-8904-3D3C3F003768}"/>
    <dgm:cxn modelId="{EAF05402-E517-4C2E-BB87-18CBACF36E3A}" type="presOf" srcId="{5F01A517-AEF9-410C-8A28-DAA6B5AA3317}" destId="{F660F41F-1BB1-46DE-B947-8CF3D3306ADF}" srcOrd="0" destOrd="0" presId="urn:microsoft.com/office/officeart/2005/8/layout/StepDownProcess"/>
    <dgm:cxn modelId="{CF79BAAA-3331-4205-AFF0-5496F0255EC3}" type="presOf" srcId="{958E0972-FC5C-401D-8805-DE3C108026EC}" destId="{E0FF6571-5B7D-413F-87EB-EF39ADB6D675}" srcOrd="0" destOrd="0" presId="urn:microsoft.com/office/officeart/2005/8/layout/StepDownProcess"/>
    <dgm:cxn modelId="{05733B2B-5971-43A4-9D76-F4728A1A0843}" type="presOf" srcId="{529F671B-B9F0-49FE-B74B-70B7C1914D93}" destId="{F930DD60-FBAF-4350-97A3-A5B19C56DF43}" srcOrd="0" destOrd="0" presId="urn:microsoft.com/office/officeart/2005/8/layout/StepDownProcess"/>
    <dgm:cxn modelId="{8F2376B5-9EF8-419E-97FC-FAE479C80888}" srcId="{BD79F152-141F-4BB4-A944-A341BC9508F4}" destId="{198BDC99-BC01-44D6-BAAC-32C5C920CE16}" srcOrd="0" destOrd="0" parTransId="{8CD7AFEA-C713-4DDB-9A62-6D5BBF8CC70D}" sibTransId="{AD113E85-EEAC-4952-9818-A8595DEA05BE}"/>
    <dgm:cxn modelId="{86B32118-932D-42ED-BD2C-DC9BE9302D4E}" srcId="{6DADB188-3868-4A2C-8122-D3EB980BD3A7}" destId="{529F671B-B9F0-49FE-B74B-70B7C1914D93}" srcOrd="0" destOrd="0" parTransId="{3DFE0A88-4333-488F-9DC6-742B6972AA9B}" sibTransId="{F73DA02A-5E3A-4ACA-8EDF-9DD6BAB65392}"/>
    <dgm:cxn modelId="{A25E25BD-B82C-4F29-8C15-F6166F9647C3}" type="presOf" srcId="{198BDC99-BC01-44D6-BAAC-32C5C920CE16}" destId="{D38933E9-A1EE-4CE4-8A33-EA81DA1C13C1}" srcOrd="0" destOrd="0" presId="urn:microsoft.com/office/officeart/2005/8/layout/StepDownProcess"/>
    <dgm:cxn modelId="{7F5DF17C-1274-451C-AD26-CC5B926088D2}" srcId="{BD79F152-141F-4BB4-A944-A341BC9508F4}" destId="{5F01A517-AEF9-410C-8A28-DAA6B5AA3317}" srcOrd="2" destOrd="0" parTransId="{74D7892A-65E5-41AC-8323-47BF7029D659}" sibTransId="{23F180DA-00CF-493C-A5B7-F6614AB49D93}"/>
    <dgm:cxn modelId="{013673BD-CC72-4A52-A1FE-D15BDDD2FD01}" type="presOf" srcId="{6DADB188-3868-4A2C-8122-D3EB980BD3A7}" destId="{DBA2273A-B240-4D2B-8AA1-C5884B286E76}" srcOrd="0" destOrd="0" presId="urn:microsoft.com/office/officeart/2005/8/layout/StepDownProcess"/>
    <dgm:cxn modelId="{B35AA9DB-9446-47BA-8D70-A5F53A442136}" type="presOf" srcId="{A933982C-2307-4E58-A93F-F01664C32D31}" destId="{48AAACAD-4E6A-4A19-8272-56809B232A29}" srcOrd="0" destOrd="0" presId="urn:microsoft.com/office/officeart/2005/8/layout/StepDownProcess"/>
    <dgm:cxn modelId="{F91C2E05-1E70-430C-ACA8-3D949725E93E}" srcId="{5F01A517-AEF9-410C-8A28-DAA6B5AA3317}" destId="{2D6B846C-127E-4C0C-A8AF-E5B58519B11F}" srcOrd="0" destOrd="0" parTransId="{B950ECE7-AA82-4C03-B88B-CD7B928227DA}" sibTransId="{87280463-BDD7-42BC-9E1C-2E135BFC99DA}"/>
    <dgm:cxn modelId="{4FFC6A9C-A93D-4F51-A53A-84A63B5C2482}" srcId="{BD79F152-141F-4BB4-A944-A341BC9508F4}" destId="{6DADB188-3868-4A2C-8122-D3EB980BD3A7}" srcOrd="3" destOrd="0" parTransId="{E0D3612B-FABB-4661-B7E1-63DF2944A5D8}" sibTransId="{8FD584C8-D07C-45CE-9CFD-F083A51E04AC}"/>
    <dgm:cxn modelId="{1544C705-48AD-4452-912E-3C2E225D8439}" srcId="{958E0972-FC5C-401D-8805-DE3C108026EC}" destId="{FE234DEE-2F15-4BAC-BFC1-EE6CA4801CDF}" srcOrd="0" destOrd="0" parTransId="{3D36A100-A671-43BF-854E-F08113DB3630}" sibTransId="{6735CBEE-1A7F-4037-90B9-C1ED09651F64}"/>
    <dgm:cxn modelId="{C47F82AD-DF70-4790-9174-610E8CA9CB70}" srcId="{4D7AC7BF-3CFF-4585-B22F-529A170EA899}" destId="{C96117FC-DCB6-49C4-96CF-E0F54CE10C6F}" srcOrd="0" destOrd="0" parTransId="{B271E33D-6EFD-4585-BF0B-64F20B8CBA38}" sibTransId="{B35DDDB5-6CDA-4754-9D8E-CB16FD55E222}"/>
    <dgm:cxn modelId="{82C17A64-425B-462C-B930-642DDEB41AB8}" type="presOf" srcId="{2D6B846C-127E-4C0C-A8AF-E5B58519B11F}" destId="{2AAD28D9-BAA2-478B-9ED4-C6C23F767DC9}" srcOrd="0" destOrd="0" presId="urn:microsoft.com/office/officeart/2005/8/layout/StepDownProcess"/>
    <dgm:cxn modelId="{5BF4E75F-BA88-4FFE-AE6A-1A9DC099FF7C}" srcId="{BD79F152-141F-4BB4-A944-A341BC9508F4}" destId="{958E0972-FC5C-401D-8805-DE3C108026EC}" srcOrd="4" destOrd="0" parTransId="{938026D6-AD6A-414F-8C2E-86FB935561CA}" sibTransId="{7FBEF23C-02B3-4430-8171-98FE009BC5E4}"/>
    <dgm:cxn modelId="{F73CAB02-47CB-4626-9654-414FDEE6F49B}" srcId="{198BDC99-BC01-44D6-BAAC-32C5C920CE16}" destId="{A933982C-2307-4E58-A93F-F01664C32D31}" srcOrd="0" destOrd="0" parTransId="{458ED1D1-9043-44E7-99A4-61DB109323C5}" sibTransId="{C8CC7C28-BD63-4903-A5A2-D51EF9F828DC}"/>
    <dgm:cxn modelId="{47F80483-ADDE-4193-87DF-4108A42DC6F0}" type="presParOf" srcId="{E3A12D7C-C8E2-4C89-832B-7114B7EE3EC5}" destId="{E51BA50D-F5A8-42FE-88F9-766ED6FFD5F5}" srcOrd="0" destOrd="0" presId="urn:microsoft.com/office/officeart/2005/8/layout/StepDownProcess"/>
    <dgm:cxn modelId="{0614B4E0-703B-41A0-B1F7-05AFA0252B74}" type="presParOf" srcId="{E51BA50D-F5A8-42FE-88F9-766ED6FFD5F5}" destId="{2BCB2237-01AB-43CE-B097-4B386EDE0A11}" srcOrd="0" destOrd="0" presId="urn:microsoft.com/office/officeart/2005/8/layout/StepDownProcess"/>
    <dgm:cxn modelId="{CAD69E83-0A80-409F-B969-880E4049EC9A}" type="presParOf" srcId="{E51BA50D-F5A8-42FE-88F9-766ED6FFD5F5}" destId="{D38933E9-A1EE-4CE4-8A33-EA81DA1C13C1}" srcOrd="1" destOrd="0" presId="urn:microsoft.com/office/officeart/2005/8/layout/StepDownProcess"/>
    <dgm:cxn modelId="{6CB0DDE5-0A3F-4EFF-AD4C-13185204ED07}" type="presParOf" srcId="{E51BA50D-F5A8-42FE-88F9-766ED6FFD5F5}" destId="{48AAACAD-4E6A-4A19-8272-56809B232A29}" srcOrd="2" destOrd="0" presId="urn:microsoft.com/office/officeart/2005/8/layout/StepDownProcess"/>
    <dgm:cxn modelId="{A3BA135E-A5EE-49A7-9503-D7366CA3D708}" type="presParOf" srcId="{E3A12D7C-C8E2-4C89-832B-7114B7EE3EC5}" destId="{08ECA9EF-E8FB-427D-A771-62B254E06B5F}" srcOrd="1" destOrd="0" presId="urn:microsoft.com/office/officeart/2005/8/layout/StepDownProcess"/>
    <dgm:cxn modelId="{89979368-D3D2-4D25-BBD9-E027F11162C4}" type="presParOf" srcId="{E3A12D7C-C8E2-4C89-832B-7114B7EE3EC5}" destId="{D4AFA48A-3DFC-4BE3-A4C6-307C74B48FD6}" srcOrd="2" destOrd="0" presId="urn:microsoft.com/office/officeart/2005/8/layout/StepDownProcess"/>
    <dgm:cxn modelId="{9E43F004-25CC-47C1-A2B7-0191FD0B098E}" type="presParOf" srcId="{D4AFA48A-3DFC-4BE3-A4C6-307C74B48FD6}" destId="{3C3E4F49-E4B2-4D0E-9DAF-B0482B7EAE23}" srcOrd="0" destOrd="0" presId="urn:microsoft.com/office/officeart/2005/8/layout/StepDownProcess"/>
    <dgm:cxn modelId="{75C76D95-0587-4386-9EA4-52E80A95F767}" type="presParOf" srcId="{D4AFA48A-3DFC-4BE3-A4C6-307C74B48FD6}" destId="{5A419AA0-3BB1-4DCE-A811-32522C6991BB}" srcOrd="1" destOrd="0" presId="urn:microsoft.com/office/officeart/2005/8/layout/StepDownProcess"/>
    <dgm:cxn modelId="{0BEA5482-57F8-43DB-96AE-0B0776A2C624}" type="presParOf" srcId="{D4AFA48A-3DFC-4BE3-A4C6-307C74B48FD6}" destId="{E3B91102-777E-4642-AE79-0C6B0485A3B6}" srcOrd="2" destOrd="0" presId="urn:microsoft.com/office/officeart/2005/8/layout/StepDownProcess"/>
    <dgm:cxn modelId="{996967CE-C128-45C1-8844-27B75AB456B3}" type="presParOf" srcId="{E3A12D7C-C8E2-4C89-832B-7114B7EE3EC5}" destId="{86C9B865-98B1-4177-9E7A-4FE5D6F462B9}" srcOrd="3" destOrd="0" presId="urn:microsoft.com/office/officeart/2005/8/layout/StepDownProcess"/>
    <dgm:cxn modelId="{EB5F9F27-DF51-4AAA-85E0-C2C85CFDC76C}" type="presParOf" srcId="{E3A12D7C-C8E2-4C89-832B-7114B7EE3EC5}" destId="{F4BDC876-3563-4511-BD97-DAC9902006E0}" srcOrd="4" destOrd="0" presId="urn:microsoft.com/office/officeart/2005/8/layout/StepDownProcess"/>
    <dgm:cxn modelId="{C483B2D9-C4EA-4AC8-8CDE-6825A6D9068C}" type="presParOf" srcId="{F4BDC876-3563-4511-BD97-DAC9902006E0}" destId="{47EA68C8-BEB9-43F0-B5C5-D7630333D0E0}" srcOrd="0" destOrd="0" presId="urn:microsoft.com/office/officeart/2005/8/layout/StepDownProcess"/>
    <dgm:cxn modelId="{67A7B9D1-E500-43F8-B9D4-42FA7030DB6C}" type="presParOf" srcId="{F4BDC876-3563-4511-BD97-DAC9902006E0}" destId="{F660F41F-1BB1-46DE-B947-8CF3D3306ADF}" srcOrd="1" destOrd="0" presId="urn:microsoft.com/office/officeart/2005/8/layout/StepDownProcess"/>
    <dgm:cxn modelId="{A158ED06-D6D6-45AF-A281-AF333EE6CDE7}" type="presParOf" srcId="{F4BDC876-3563-4511-BD97-DAC9902006E0}" destId="{2AAD28D9-BAA2-478B-9ED4-C6C23F767DC9}" srcOrd="2" destOrd="0" presId="urn:microsoft.com/office/officeart/2005/8/layout/StepDownProcess"/>
    <dgm:cxn modelId="{E55BC9BB-96A8-4D29-BC88-9DDFB9E2332A}" type="presParOf" srcId="{E3A12D7C-C8E2-4C89-832B-7114B7EE3EC5}" destId="{81B04E37-8D52-4117-B332-060309FCD7FE}" srcOrd="5" destOrd="0" presId="urn:microsoft.com/office/officeart/2005/8/layout/StepDownProcess"/>
    <dgm:cxn modelId="{AE9066D1-7536-4A1F-80AF-5311A75AC07C}" type="presParOf" srcId="{E3A12D7C-C8E2-4C89-832B-7114B7EE3EC5}" destId="{E2A7A070-133D-4A2F-AFFB-2EA4AAF579B1}" srcOrd="6" destOrd="0" presId="urn:microsoft.com/office/officeart/2005/8/layout/StepDownProcess"/>
    <dgm:cxn modelId="{AAC93EFF-7CCE-4CE7-A46E-0DD2B5AE2386}" type="presParOf" srcId="{E2A7A070-133D-4A2F-AFFB-2EA4AAF579B1}" destId="{098A3B05-1141-42CD-A383-01AD62D0ADD2}" srcOrd="0" destOrd="0" presId="urn:microsoft.com/office/officeart/2005/8/layout/StepDownProcess"/>
    <dgm:cxn modelId="{CD0FFD1A-22CE-45A4-B95B-9C73302EDCEC}" type="presParOf" srcId="{E2A7A070-133D-4A2F-AFFB-2EA4AAF579B1}" destId="{DBA2273A-B240-4D2B-8AA1-C5884B286E76}" srcOrd="1" destOrd="0" presId="urn:microsoft.com/office/officeart/2005/8/layout/StepDownProcess"/>
    <dgm:cxn modelId="{D8A4A1BD-7138-477E-BD5C-4A9F29EBD12D}" type="presParOf" srcId="{E2A7A070-133D-4A2F-AFFB-2EA4AAF579B1}" destId="{F930DD60-FBAF-4350-97A3-A5B19C56DF43}" srcOrd="2" destOrd="0" presId="urn:microsoft.com/office/officeart/2005/8/layout/StepDownProcess"/>
    <dgm:cxn modelId="{4F48F4DA-3C6F-47B0-BFCA-AF8E1479D222}" type="presParOf" srcId="{E3A12D7C-C8E2-4C89-832B-7114B7EE3EC5}" destId="{8E9916E8-A955-4B94-AE59-CE2ACD14D943}" srcOrd="7" destOrd="0" presId="urn:microsoft.com/office/officeart/2005/8/layout/StepDownProcess"/>
    <dgm:cxn modelId="{F6A6CBB7-DE97-4A5B-8150-077042842484}" type="presParOf" srcId="{E3A12D7C-C8E2-4C89-832B-7114B7EE3EC5}" destId="{CDF12257-EB49-456C-9DF5-3B198C6BDCDD}" srcOrd="8" destOrd="0" presId="urn:microsoft.com/office/officeart/2005/8/layout/StepDownProcess"/>
    <dgm:cxn modelId="{FEBC80DA-40B5-4FE9-BE41-B7C2EE9A28FF}" type="presParOf" srcId="{CDF12257-EB49-456C-9DF5-3B198C6BDCDD}" destId="{E0FF6571-5B7D-413F-87EB-EF39ADB6D675}" srcOrd="0" destOrd="0" presId="urn:microsoft.com/office/officeart/2005/8/layout/StepDownProcess"/>
    <dgm:cxn modelId="{519597C3-1AD9-45D6-8CF2-02096192ED5F}" type="presParOf" srcId="{CDF12257-EB49-456C-9DF5-3B198C6BDCDD}" destId="{F5043122-335E-477F-B72B-E6A56F7A4377}"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C3BC1-459E-4BCF-B42A-F3BA32B8E5F4}"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B5D4FB20-E197-4319-9470-56B2C5A57F71}">
      <dgm:prSet phldrT="[Texto]"/>
      <dgm:spPr/>
      <dgm:t>
        <a:bodyPr/>
        <a:lstStyle/>
        <a:p>
          <a:r>
            <a:rPr lang="es-EC" dirty="0" smtClean="0"/>
            <a:t>Top Seg S.A.</a:t>
          </a:r>
          <a:endParaRPr lang="en-US" dirty="0"/>
        </a:p>
      </dgm:t>
    </dgm:pt>
    <dgm:pt modelId="{CA061203-A08A-40FC-9416-1992CB609CA7}" type="parTrans" cxnId="{14B87F26-EC60-4DBF-81B7-DB5B578E711D}">
      <dgm:prSet/>
      <dgm:spPr/>
      <dgm:t>
        <a:bodyPr/>
        <a:lstStyle/>
        <a:p>
          <a:endParaRPr lang="en-US"/>
        </a:p>
      </dgm:t>
    </dgm:pt>
    <dgm:pt modelId="{4912660F-299F-403F-8DCB-6B5D1BBBE739}" type="sibTrans" cxnId="{14B87F26-EC60-4DBF-81B7-DB5B578E711D}">
      <dgm:prSet/>
      <dgm:spPr/>
      <dgm:t>
        <a:bodyPr/>
        <a:lstStyle/>
        <a:p>
          <a:endParaRPr lang="en-US"/>
        </a:p>
      </dgm:t>
    </dgm:pt>
    <dgm:pt modelId="{9C0FA7C6-B7FF-47BA-BB89-D282443921D8}">
      <dgm:prSet phldrT="[Texto]"/>
      <dgm:spPr/>
      <dgm:t>
        <a:bodyPr/>
        <a:lstStyle/>
        <a:p>
          <a:r>
            <a:rPr lang="es-EC" dirty="0" smtClean="0"/>
            <a:t>Sector Terciario</a:t>
          </a:r>
          <a:endParaRPr lang="en-US" dirty="0"/>
        </a:p>
      </dgm:t>
    </dgm:pt>
    <dgm:pt modelId="{47E0A643-C679-4C36-B5A1-E81D513B74F3}" type="parTrans" cxnId="{AA05D60E-D12F-40A0-A246-229415424E5D}">
      <dgm:prSet/>
      <dgm:spPr/>
      <dgm:t>
        <a:bodyPr/>
        <a:lstStyle/>
        <a:p>
          <a:endParaRPr lang="en-US"/>
        </a:p>
      </dgm:t>
    </dgm:pt>
    <dgm:pt modelId="{94D81FAA-283F-4F7A-ADBF-2A74A644DD8C}" type="sibTrans" cxnId="{AA05D60E-D12F-40A0-A246-229415424E5D}">
      <dgm:prSet/>
      <dgm:spPr/>
      <dgm:t>
        <a:bodyPr/>
        <a:lstStyle/>
        <a:p>
          <a:endParaRPr lang="en-US"/>
        </a:p>
      </dgm:t>
    </dgm:pt>
    <dgm:pt modelId="{55B66910-B453-494A-A842-4461FCC09956}">
      <dgm:prSet phldrT="[Texto]"/>
      <dgm:spPr/>
      <dgm:t>
        <a:bodyPr/>
        <a:lstStyle/>
        <a:p>
          <a:r>
            <a:rPr lang="es-EC" dirty="0" smtClean="0"/>
            <a:t>Seguros </a:t>
          </a:r>
          <a:endParaRPr lang="en-US" dirty="0"/>
        </a:p>
      </dgm:t>
    </dgm:pt>
    <dgm:pt modelId="{B23F0238-9900-484F-9F89-729DB1BF4783}" type="parTrans" cxnId="{7A46B9A1-9BAE-409F-80BA-C7BFF2272758}">
      <dgm:prSet/>
      <dgm:spPr/>
      <dgm:t>
        <a:bodyPr/>
        <a:lstStyle/>
        <a:p>
          <a:endParaRPr lang="en-US"/>
        </a:p>
      </dgm:t>
    </dgm:pt>
    <dgm:pt modelId="{45A4706D-15CB-48EE-8A37-0AE0D8E0FF8A}" type="sibTrans" cxnId="{7A46B9A1-9BAE-409F-80BA-C7BFF2272758}">
      <dgm:prSet/>
      <dgm:spPr/>
      <dgm:t>
        <a:bodyPr/>
        <a:lstStyle/>
        <a:p>
          <a:endParaRPr lang="en-US"/>
        </a:p>
      </dgm:t>
    </dgm:pt>
    <dgm:pt modelId="{A8A82733-053D-46C3-8AB1-9C9DA6F03B67}">
      <dgm:prSet phldrT="[Texto]"/>
      <dgm:spPr/>
      <dgm:t>
        <a:bodyPr/>
        <a:lstStyle/>
        <a:p>
          <a:r>
            <a:rPr lang="es-EC" dirty="0" smtClean="0"/>
            <a:t>Reaseguros</a:t>
          </a:r>
          <a:endParaRPr lang="en-US" dirty="0"/>
        </a:p>
      </dgm:t>
    </dgm:pt>
    <dgm:pt modelId="{CD07510F-2C01-47A8-8D2B-FFEBC461270E}" type="parTrans" cxnId="{ECC3EBB7-0AFD-4592-AECC-5291A18BC029}">
      <dgm:prSet/>
      <dgm:spPr/>
      <dgm:t>
        <a:bodyPr/>
        <a:lstStyle/>
        <a:p>
          <a:endParaRPr lang="en-US"/>
        </a:p>
      </dgm:t>
    </dgm:pt>
    <dgm:pt modelId="{165600D7-F56E-4231-9CAB-D7A3174B9E26}" type="sibTrans" cxnId="{ECC3EBB7-0AFD-4592-AECC-5291A18BC029}">
      <dgm:prSet/>
      <dgm:spPr/>
      <dgm:t>
        <a:bodyPr/>
        <a:lstStyle/>
        <a:p>
          <a:endParaRPr lang="en-US"/>
        </a:p>
      </dgm:t>
    </dgm:pt>
    <dgm:pt modelId="{455B3329-7D19-46EF-8A57-842016DE8648}" type="pres">
      <dgm:prSet presAssocID="{255C3BC1-459E-4BCF-B42A-F3BA32B8E5F4}" presName="composite" presStyleCnt="0">
        <dgm:presLayoutVars>
          <dgm:chMax val="1"/>
          <dgm:dir/>
          <dgm:resizeHandles val="exact"/>
        </dgm:presLayoutVars>
      </dgm:prSet>
      <dgm:spPr/>
      <dgm:t>
        <a:bodyPr/>
        <a:lstStyle/>
        <a:p>
          <a:endParaRPr lang="en-US"/>
        </a:p>
      </dgm:t>
    </dgm:pt>
    <dgm:pt modelId="{8587D0DD-67C7-4DAA-B09A-D2E0BDB51A3C}" type="pres">
      <dgm:prSet presAssocID="{B5D4FB20-E197-4319-9470-56B2C5A57F71}" presName="roof" presStyleLbl="dkBgShp" presStyleIdx="0" presStyleCnt="2"/>
      <dgm:spPr/>
      <dgm:t>
        <a:bodyPr/>
        <a:lstStyle/>
        <a:p>
          <a:endParaRPr lang="en-US"/>
        </a:p>
      </dgm:t>
    </dgm:pt>
    <dgm:pt modelId="{75149FDC-03F8-4D6B-B2DC-03831A9F2192}" type="pres">
      <dgm:prSet presAssocID="{B5D4FB20-E197-4319-9470-56B2C5A57F71}" presName="pillars" presStyleCnt="0"/>
      <dgm:spPr/>
    </dgm:pt>
    <dgm:pt modelId="{64A561C1-DB95-4DA8-8A35-AB5B41177E5C}" type="pres">
      <dgm:prSet presAssocID="{B5D4FB20-E197-4319-9470-56B2C5A57F71}" presName="pillar1" presStyleLbl="node1" presStyleIdx="0" presStyleCnt="3">
        <dgm:presLayoutVars>
          <dgm:bulletEnabled val="1"/>
        </dgm:presLayoutVars>
      </dgm:prSet>
      <dgm:spPr/>
      <dgm:t>
        <a:bodyPr/>
        <a:lstStyle/>
        <a:p>
          <a:endParaRPr lang="en-US"/>
        </a:p>
      </dgm:t>
    </dgm:pt>
    <dgm:pt modelId="{089A7BDE-C2F5-41DA-A5F8-673109D53F32}" type="pres">
      <dgm:prSet presAssocID="{55B66910-B453-494A-A842-4461FCC09956}" presName="pillarX" presStyleLbl="node1" presStyleIdx="1" presStyleCnt="3">
        <dgm:presLayoutVars>
          <dgm:bulletEnabled val="1"/>
        </dgm:presLayoutVars>
      </dgm:prSet>
      <dgm:spPr/>
      <dgm:t>
        <a:bodyPr/>
        <a:lstStyle/>
        <a:p>
          <a:endParaRPr lang="en-US"/>
        </a:p>
      </dgm:t>
    </dgm:pt>
    <dgm:pt modelId="{9680FB92-C870-45BC-A415-D3611A49DEC0}" type="pres">
      <dgm:prSet presAssocID="{A8A82733-053D-46C3-8AB1-9C9DA6F03B67}" presName="pillarX" presStyleLbl="node1" presStyleIdx="2" presStyleCnt="3">
        <dgm:presLayoutVars>
          <dgm:bulletEnabled val="1"/>
        </dgm:presLayoutVars>
      </dgm:prSet>
      <dgm:spPr/>
      <dgm:t>
        <a:bodyPr/>
        <a:lstStyle/>
        <a:p>
          <a:endParaRPr lang="en-US"/>
        </a:p>
      </dgm:t>
    </dgm:pt>
    <dgm:pt modelId="{2DAC9257-836C-45F1-A6FB-0C2D2E291CD4}" type="pres">
      <dgm:prSet presAssocID="{B5D4FB20-E197-4319-9470-56B2C5A57F71}" presName="base" presStyleLbl="dkBgShp" presStyleIdx="1" presStyleCnt="2"/>
      <dgm:spPr/>
    </dgm:pt>
  </dgm:ptLst>
  <dgm:cxnLst>
    <dgm:cxn modelId="{6054A196-372B-4FDF-9B32-1373979E907A}" type="presOf" srcId="{B5D4FB20-E197-4319-9470-56B2C5A57F71}" destId="{8587D0DD-67C7-4DAA-B09A-D2E0BDB51A3C}" srcOrd="0" destOrd="0" presId="urn:microsoft.com/office/officeart/2005/8/layout/hList3"/>
    <dgm:cxn modelId="{AA05D60E-D12F-40A0-A246-229415424E5D}" srcId="{B5D4FB20-E197-4319-9470-56B2C5A57F71}" destId="{9C0FA7C6-B7FF-47BA-BB89-D282443921D8}" srcOrd="0" destOrd="0" parTransId="{47E0A643-C679-4C36-B5A1-E81D513B74F3}" sibTransId="{94D81FAA-283F-4F7A-ADBF-2A74A644DD8C}"/>
    <dgm:cxn modelId="{7A46B9A1-9BAE-409F-80BA-C7BFF2272758}" srcId="{B5D4FB20-E197-4319-9470-56B2C5A57F71}" destId="{55B66910-B453-494A-A842-4461FCC09956}" srcOrd="1" destOrd="0" parTransId="{B23F0238-9900-484F-9F89-729DB1BF4783}" sibTransId="{45A4706D-15CB-48EE-8A37-0AE0D8E0FF8A}"/>
    <dgm:cxn modelId="{D42436B7-D6DE-4345-A947-E1EE46F691F1}" type="presOf" srcId="{A8A82733-053D-46C3-8AB1-9C9DA6F03B67}" destId="{9680FB92-C870-45BC-A415-D3611A49DEC0}" srcOrd="0" destOrd="0" presId="urn:microsoft.com/office/officeart/2005/8/layout/hList3"/>
    <dgm:cxn modelId="{FB915602-920D-4F4B-9534-D95F3CA23425}" type="presOf" srcId="{255C3BC1-459E-4BCF-B42A-F3BA32B8E5F4}" destId="{455B3329-7D19-46EF-8A57-842016DE8648}" srcOrd="0" destOrd="0" presId="urn:microsoft.com/office/officeart/2005/8/layout/hList3"/>
    <dgm:cxn modelId="{ECC3EBB7-0AFD-4592-AECC-5291A18BC029}" srcId="{B5D4FB20-E197-4319-9470-56B2C5A57F71}" destId="{A8A82733-053D-46C3-8AB1-9C9DA6F03B67}" srcOrd="2" destOrd="0" parTransId="{CD07510F-2C01-47A8-8D2B-FFEBC461270E}" sibTransId="{165600D7-F56E-4231-9CAB-D7A3174B9E26}"/>
    <dgm:cxn modelId="{22D5988F-265F-4DA2-8A5A-BEAE9259BC2D}" type="presOf" srcId="{9C0FA7C6-B7FF-47BA-BB89-D282443921D8}" destId="{64A561C1-DB95-4DA8-8A35-AB5B41177E5C}" srcOrd="0" destOrd="0" presId="urn:microsoft.com/office/officeart/2005/8/layout/hList3"/>
    <dgm:cxn modelId="{14B87F26-EC60-4DBF-81B7-DB5B578E711D}" srcId="{255C3BC1-459E-4BCF-B42A-F3BA32B8E5F4}" destId="{B5D4FB20-E197-4319-9470-56B2C5A57F71}" srcOrd="0" destOrd="0" parTransId="{CA061203-A08A-40FC-9416-1992CB609CA7}" sibTransId="{4912660F-299F-403F-8DCB-6B5D1BBBE739}"/>
    <dgm:cxn modelId="{411F728F-3083-477F-AC94-6F1EC915AA6F}" type="presOf" srcId="{55B66910-B453-494A-A842-4461FCC09956}" destId="{089A7BDE-C2F5-41DA-A5F8-673109D53F32}" srcOrd="0" destOrd="0" presId="urn:microsoft.com/office/officeart/2005/8/layout/hList3"/>
    <dgm:cxn modelId="{8B61AFFA-67C6-4C86-B7A4-E72FE3FFBA70}" type="presParOf" srcId="{455B3329-7D19-46EF-8A57-842016DE8648}" destId="{8587D0DD-67C7-4DAA-B09A-D2E0BDB51A3C}" srcOrd="0" destOrd="0" presId="urn:microsoft.com/office/officeart/2005/8/layout/hList3"/>
    <dgm:cxn modelId="{AAF072FF-73BE-45D4-ACE0-0356787D856B}" type="presParOf" srcId="{455B3329-7D19-46EF-8A57-842016DE8648}" destId="{75149FDC-03F8-4D6B-B2DC-03831A9F2192}" srcOrd="1" destOrd="0" presId="urn:microsoft.com/office/officeart/2005/8/layout/hList3"/>
    <dgm:cxn modelId="{3FB6E5CB-014A-4075-9531-79E96BFE1B77}" type="presParOf" srcId="{75149FDC-03F8-4D6B-B2DC-03831A9F2192}" destId="{64A561C1-DB95-4DA8-8A35-AB5B41177E5C}" srcOrd="0" destOrd="0" presId="urn:microsoft.com/office/officeart/2005/8/layout/hList3"/>
    <dgm:cxn modelId="{14A52CBE-287D-4A11-8359-80029ED19814}" type="presParOf" srcId="{75149FDC-03F8-4D6B-B2DC-03831A9F2192}" destId="{089A7BDE-C2F5-41DA-A5F8-673109D53F32}" srcOrd="1" destOrd="0" presId="urn:microsoft.com/office/officeart/2005/8/layout/hList3"/>
    <dgm:cxn modelId="{CD4B4C40-781B-4CA2-A369-5951159466F0}" type="presParOf" srcId="{75149FDC-03F8-4D6B-B2DC-03831A9F2192}" destId="{9680FB92-C870-45BC-A415-D3611A49DEC0}" srcOrd="2" destOrd="0" presId="urn:microsoft.com/office/officeart/2005/8/layout/hList3"/>
    <dgm:cxn modelId="{77623E4E-7F10-44A0-A51E-F0AA0F5E5FCB}" type="presParOf" srcId="{455B3329-7D19-46EF-8A57-842016DE8648}" destId="{2DAC9257-836C-45F1-A6FB-0C2D2E291CD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504E8E-A341-4442-8343-7ABC01ADA2F6}"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B3FE78CA-8E17-4973-AFA9-077A5C2939F6}">
      <dgm:prSet phldrT="[Texto]" custT="1"/>
      <dgm:spPr/>
      <dgm:t>
        <a:bodyPr/>
        <a:lstStyle/>
        <a:p>
          <a:pPr algn="just"/>
          <a:r>
            <a:rPr lang="es-EC" sz="1600" dirty="0" smtClean="0"/>
            <a:t>Generar un análisis global de la empresa y su entorno, para definir estrategias a partir del estudio de factores internos y externos que la afectan</a:t>
          </a:r>
          <a:r>
            <a:rPr lang="es-EC" sz="1400" dirty="0" smtClean="0"/>
            <a:t>.</a:t>
          </a:r>
          <a:endParaRPr lang="en-US" sz="1400" dirty="0"/>
        </a:p>
      </dgm:t>
    </dgm:pt>
    <dgm:pt modelId="{DCA9277A-1553-472B-90E5-886D8D852611}" type="parTrans" cxnId="{905774F5-D919-4773-9B4F-9C1B1D191A5E}">
      <dgm:prSet/>
      <dgm:spPr/>
      <dgm:t>
        <a:bodyPr/>
        <a:lstStyle/>
        <a:p>
          <a:endParaRPr lang="en-US"/>
        </a:p>
      </dgm:t>
    </dgm:pt>
    <dgm:pt modelId="{F7E5E7B8-6839-4F16-89C1-084340061466}" type="sibTrans" cxnId="{905774F5-D919-4773-9B4F-9C1B1D191A5E}">
      <dgm:prSet/>
      <dgm:spPr/>
      <dgm:t>
        <a:bodyPr/>
        <a:lstStyle/>
        <a:p>
          <a:endParaRPr lang="en-US"/>
        </a:p>
      </dgm:t>
    </dgm:pt>
    <dgm:pt modelId="{40E07A21-60C0-4641-880F-41BC2BF98B48}">
      <dgm:prSet phldrT="[Texto]" custT="1"/>
      <dgm:spPr/>
      <dgm:t>
        <a:bodyPr/>
        <a:lstStyle/>
        <a:p>
          <a:pPr algn="just"/>
          <a:r>
            <a:rPr lang="es-EC" sz="1600" dirty="0" smtClean="0"/>
            <a:t>Identificar y analizar las necesidades insatisfechas de los clientes actuales y la demanda del mercado potencial, de los servicios que ofrece la empresa al mercado</a:t>
          </a:r>
          <a:r>
            <a:rPr lang="es-EC" sz="1400" dirty="0" smtClean="0"/>
            <a:t>.</a:t>
          </a:r>
          <a:endParaRPr lang="en-US" sz="1400" dirty="0"/>
        </a:p>
      </dgm:t>
    </dgm:pt>
    <dgm:pt modelId="{9BA6B20A-8071-4B1A-988F-A05E527B923A}" type="parTrans" cxnId="{2D9BAC81-5359-4E5A-892D-5785E41676B5}">
      <dgm:prSet/>
      <dgm:spPr/>
      <dgm:t>
        <a:bodyPr/>
        <a:lstStyle/>
        <a:p>
          <a:endParaRPr lang="en-US"/>
        </a:p>
      </dgm:t>
    </dgm:pt>
    <dgm:pt modelId="{F46A1AB9-1A6C-4A82-BA13-791C0B83D8EE}" type="sibTrans" cxnId="{2D9BAC81-5359-4E5A-892D-5785E41676B5}">
      <dgm:prSet/>
      <dgm:spPr/>
      <dgm:t>
        <a:bodyPr/>
        <a:lstStyle/>
        <a:p>
          <a:endParaRPr lang="en-US"/>
        </a:p>
      </dgm:t>
    </dgm:pt>
    <dgm:pt modelId="{FF0E8AE4-1325-4EC2-B981-9F6551B8E998}">
      <dgm:prSet phldrT="[Texto]" custT="1"/>
      <dgm:spPr/>
      <dgm:t>
        <a:bodyPr/>
        <a:lstStyle/>
        <a:p>
          <a:pPr algn="just"/>
          <a:r>
            <a:rPr lang="es-EC" sz="1800" dirty="0" smtClean="0"/>
            <a:t>Diseñar un plan CRM, para  brindar una mejor atención y construir relaciones más estrechas y duraderas con el cliente</a:t>
          </a:r>
          <a:r>
            <a:rPr lang="es-EC" sz="1600" dirty="0" smtClean="0"/>
            <a:t>.</a:t>
          </a:r>
          <a:endParaRPr lang="en-US" sz="1600" dirty="0"/>
        </a:p>
      </dgm:t>
    </dgm:pt>
    <dgm:pt modelId="{CA0308E4-3F6E-41FC-A000-066F442EC10F}" type="parTrans" cxnId="{DCEC33B0-F816-4EDD-BF4B-0DA8FE2F5226}">
      <dgm:prSet/>
      <dgm:spPr/>
      <dgm:t>
        <a:bodyPr/>
        <a:lstStyle/>
        <a:p>
          <a:endParaRPr lang="en-US"/>
        </a:p>
      </dgm:t>
    </dgm:pt>
    <dgm:pt modelId="{0DDE6C76-54CD-4895-A073-523274F9A47F}" type="sibTrans" cxnId="{DCEC33B0-F816-4EDD-BF4B-0DA8FE2F5226}">
      <dgm:prSet/>
      <dgm:spPr/>
      <dgm:t>
        <a:bodyPr/>
        <a:lstStyle/>
        <a:p>
          <a:endParaRPr lang="en-US"/>
        </a:p>
      </dgm:t>
    </dgm:pt>
    <dgm:pt modelId="{AD47154D-B071-4441-99A7-89B3B4CA3773}">
      <dgm:prSet phldrT="[Texto]" custT="1"/>
      <dgm:spPr/>
      <dgm:t>
        <a:bodyPr/>
        <a:lstStyle/>
        <a:p>
          <a:pPr algn="just"/>
          <a:r>
            <a:rPr lang="es-EC" sz="1800" dirty="0" smtClean="0"/>
            <a:t>Analizar financieramente la vialidad de la propuesta</a:t>
          </a:r>
          <a:endParaRPr lang="en-US" sz="1800" dirty="0"/>
        </a:p>
      </dgm:t>
    </dgm:pt>
    <dgm:pt modelId="{201E17EC-4857-4D44-9749-A0D992F3EAA9}" type="parTrans" cxnId="{043ACDA8-623C-4004-97CF-C72AD8545293}">
      <dgm:prSet/>
      <dgm:spPr/>
      <dgm:t>
        <a:bodyPr/>
        <a:lstStyle/>
        <a:p>
          <a:endParaRPr lang="en-US"/>
        </a:p>
      </dgm:t>
    </dgm:pt>
    <dgm:pt modelId="{D2E584E0-9442-4A67-817B-A0E8FD91780B}" type="sibTrans" cxnId="{043ACDA8-623C-4004-97CF-C72AD8545293}">
      <dgm:prSet/>
      <dgm:spPr/>
      <dgm:t>
        <a:bodyPr/>
        <a:lstStyle/>
        <a:p>
          <a:endParaRPr lang="en-US"/>
        </a:p>
      </dgm:t>
    </dgm:pt>
    <dgm:pt modelId="{107BB5ED-D4C0-4C30-92C1-2324D0D5AB49}">
      <dgm:prSet phldrT="[Texto]" custT="1"/>
      <dgm:spPr/>
      <dgm:t>
        <a:bodyPr/>
        <a:lstStyle/>
        <a:p>
          <a:pPr algn="just"/>
          <a:r>
            <a:rPr lang="es-EC" sz="1800" b="1" dirty="0" smtClean="0"/>
            <a:t>Diseñar un  plan en el cual se creen acciones que se puedan aplicar a Top Seg S.A. y en donde se logre un mejoramiento tanto en los índices de retención como en los de fidelización de sus clientes mediante la aplicación de la estrategia Gestión de Relaciones con el Cliente (CRM) para el periodo 2015.</a:t>
          </a:r>
          <a:endParaRPr lang="en-US" sz="1800" b="1" dirty="0"/>
        </a:p>
      </dgm:t>
    </dgm:pt>
    <dgm:pt modelId="{5548F52B-1133-40D0-9E5A-72037C7A4812}" type="parTrans" cxnId="{9AA4F3B6-CE87-4F86-86D1-F99625D7D042}">
      <dgm:prSet/>
      <dgm:spPr/>
      <dgm:t>
        <a:bodyPr/>
        <a:lstStyle/>
        <a:p>
          <a:endParaRPr lang="en-US"/>
        </a:p>
      </dgm:t>
    </dgm:pt>
    <dgm:pt modelId="{869359D4-299A-4CF5-8879-1B17D0E97E9E}" type="sibTrans" cxnId="{9AA4F3B6-CE87-4F86-86D1-F99625D7D042}">
      <dgm:prSet/>
      <dgm:spPr/>
      <dgm:t>
        <a:bodyPr/>
        <a:lstStyle/>
        <a:p>
          <a:endParaRPr lang="en-US"/>
        </a:p>
      </dgm:t>
    </dgm:pt>
    <dgm:pt modelId="{F0C8F1D0-2403-47F7-87C8-4CFF331F44C6}" type="pres">
      <dgm:prSet presAssocID="{3D504E8E-A341-4442-8343-7ABC01ADA2F6}" presName="diagram" presStyleCnt="0">
        <dgm:presLayoutVars>
          <dgm:dir/>
          <dgm:resizeHandles val="exact"/>
        </dgm:presLayoutVars>
      </dgm:prSet>
      <dgm:spPr/>
      <dgm:t>
        <a:bodyPr/>
        <a:lstStyle/>
        <a:p>
          <a:endParaRPr lang="en-US"/>
        </a:p>
      </dgm:t>
    </dgm:pt>
    <dgm:pt modelId="{D0BFA4D7-EEB9-4B07-8648-CE0806FADD3C}" type="pres">
      <dgm:prSet presAssocID="{B3FE78CA-8E17-4973-AFA9-077A5C2939F6}" presName="node" presStyleLbl="node1" presStyleIdx="0" presStyleCnt="5" custScaleX="102362" custLinFactY="34584" custLinFactNeighborX="44125" custLinFactNeighborY="100000">
        <dgm:presLayoutVars>
          <dgm:bulletEnabled val="1"/>
        </dgm:presLayoutVars>
      </dgm:prSet>
      <dgm:spPr/>
      <dgm:t>
        <a:bodyPr/>
        <a:lstStyle/>
        <a:p>
          <a:endParaRPr lang="en-US"/>
        </a:p>
      </dgm:t>
    </dgm:pt>
    <dgm:pt modelId="{B4BA1D0A-9246-47EB-8EE3-93748A052E0B}" type="pres">
      <dgm:prSet presAssocID="{F7E5E7B8-6839-4F16-89C1-084340061466}" presName="sibTrans" presStyleCnt="0"/>
      <dgm:spPr/>
    </dgm:pt>
    <dgm:pt modelId="{22569597-AB6D-4943-BAAF-EE6E836B8568}" type="pres">
      <dgm:prSet presAssocID="{40E07A21-60C0-4641-880F-41BC2BF98B48}" presName="node" presStyleLbl="node1" presStyleIdx="1" presStyleCnt="5" custLinFactY="34584" custLinFactNeighborX="70467" custLinFactNeighborY="100000">
        <dgm:presLayoutVars>
          <dgm:bulletEnabled val="1"/>
        </dgm:presLayoutVars>
      </dgm:prSet>
      <dgm:spPr/>
      <dgm:t>
        <a:bodyPr/>
        <a:lstStyle/>
        <a:p>
          <a:endParaRPr lang="en-US"/>
        </a:p>
      </dgm:t>
    </dgm:pt>
    <dgm:pt modelId="{1152AA52-2C0B-4859-840D-8CD8F9DA6632}" type="pres">
      <dgm:prSet presAssocID="{F46A1AB9-1A6C-4A82-BA13-791C0B83D8EE}" presName="sibTrans" presStyleCnt="0"/>
      <dgm:spPr/>
    </dgm:pt>
    <dgm:pt modelId="{40B5B26A-1FA8-4641-8E5B-8A730CD0BB54}" type="pres">
      <dgm:prSet presAssocID="{FF0E8AE4-1325-4EC2-B981-9F6551B8E998}" presName="node" presStyleLbl="node1" presStyleIdx="2" presStyleCnt="5" custScaleX="98633" custLinFactX="-75875" custLinFactY="100000" custLinFactNeighborX="-100000" custLinFactNeighborY="146249">
        <dgm:presLayoutVars>
          <dgm:bulletEnabled val="1"/>
        </dgm:presLayoutVars>
      </dgm:prSet>
      <dgm:spPr/>
      <dgm:t>
        <a:bodyPr/>
        <a:lstStyle/>
        <a:p>
          <a:endParaRPr lang="en-US"/>
        </a:p>
      </dgm:t>
    </dgm:pt>
    <dgm:pt modelId="{D7DEBC22-D8F6-433B-BC9C-DA788FD2DD95}" type="pres">
      <dgm:prSet presAssocID="{0DDE6C76-54CD-4895-A073-523274F9A47F}" presName="sibTrans" presStyleCnt="0"/>
      <dgm:spPr/>
    </dgm:pt>
    <dgm:pt modelId="{9ABECBEB-CFB2-46F6-B376-747CC82DBD33}" type="pres">
      <dgm:prSet presAssocID="{AD47154D-B071-4441-99A7-89B3B4CA3773}" presName="node" presStyleLbl="node1" presStyleIdx="3" presStyleCnt="5" custLinFactY="28560" custLinFactNeighborX="71648" custLinFactNeighborY="100000">
        <dgm:presLayoutVars>
          <dgm:bulletEnabled val="1"/>
        </dgm:presLayoutVars>
      </dgm:prSet>
      <dgm:spPr/>
      <dgm:t>
        <a:bodyPr/>
        <a:lstStyle/>
        <a:p>
          <a:endParaRPr lang="en-US"/>
        </a:p>
      </dgm:t>
    </dgm:pt>
    <dgm:pt modelId="{CDE5C856-275B-4956-B755-C249B9BDECD9}" type="pres">
      <dgm:prSet presAssocID="{D2E584E0-9442-4A67-817B-A0E8FD91780B}" presName="sibTrans" presStyleCnt="0"/>
      <dgm:spPr/>
    </dgm:pt>
    <dgm:pt modelId="{08F24DAE-FDA2-433B-AF35-28F4FF947068}" type="pres">
      <dgm:prSet presAssocID="{107BB5ED-D4C0-4C30-92C1-2324D0D5AB49}" presName="node" presStyleLbl="node1" presStyleIdx="4" presStyleCnt="5" custScaleX="269783" custScaleY="127235" custLinFactY="-100000" custLinFactNeighborX="3563" custLinFactNeighborY="-133445">
        <dgm:presLayoutVars>
          <dgm:bulletEnabled val="1"/>
        </dgm:presLayoutVars>
      </dgm:prSet>
      <dgm:spPr/>
      <dgm:t>
        <a:bodyPr/>
        <a:lstStyle/>
        <a:p>
          <a:endParaRPr lang="en-US"/>
        </a:p>
      </dgm:t>
    </dgm:pt>
  </dgm:ptLst>
  <dgm:cxnLst>
    <dgm:cxn modelId="{4440E1DE-D7AA-43F8-A4D7-BC75FEF81D70}" type="presOf" srcId="{3D504E8E-A341-4442-8343-7ABC01ADA2F6}" destId="{F0C8F1D0-2403-47F7-87C8-4CFF331F44C6}" srcOrd="0" destOrd="0" presId="urn:microsoft.com/office/officeart/2005/8/layout/default"/>
    <dgm:cxn modelId="{043ACDA8-623C-4004-97CF-C72AD8545293}" srcId="{3D504E8E-A341-4442-8343-7ABC01ADA2F6}" destId="{AD47154D-B071-4441-99A7-89B3B4CA3773}" srcOrd="3" destOrd="0" parTransId="{201E17EC-4857-4D44-9749-A0D992F3EAA9}" sibTransId="{D2E584E0-9442-4A67-817B-A0E8FD91780B}"/>
    <dgm:cxn modelId="{4640868F-DEFD-4EE9-AB83-1808593F2E6B}" type="presOf" srcId="{AD47154D-B071-4441-99A7-89B3B4CA3773}" destId="{9ABECBEB-CFB2-46F6-B376-747CC82DBD33}" srcOrd="0" destOrd="0" presId="urn:microsoft.com/office/officeart/2005/8/layout/default"/>
    <dgm:cxn modelId="{2D9BAC81-5359-4E5A-892D-5785E41676B5}" srcId="{3D504E8E-A341-4442-8343-7ABC01ADA2F6}" destId="{40E07A21-60C0-4641-880F-41BC2BF98B48}" srcOrd="1" destOrd="0" parTransId="{9BA6B20A-8071-4B1A-988F-A05E527B923A}" sibTransId="{F46A1AB9-1A6C-4A82-BA13-791C0B83D8EE}"/>
    <dgm:cxn modelId="{50FBFF72-5012-4150-9807-22F1A6CECCDC}" type="presOf" srcId="{40E07A21-60C0-4641-880F-41BC2BF98B48}" destId="{22569597-AB6D-4943-BAAF-EE6E836B8568}" srcOrd="0" destOrd="0" presId="urn:microsoft.com/office/officeart/2005/8/layout/default"/>
    <dgm:cxn modelId="{BB72C195-690B-4201-8BCD-7AD729FB91ED}" type="presOf" srcId="{107BB5ED-D4C0-4C30-92C1-2324D0D5AB49}" destId="{08F24DAE-FDA2-433B-AF35-28F4FF947068}" srcOrd="0" destOrd="0" presId="urn:microsoft.com/office/officeart/2005/8/layout/default"/>
    <dgm:cxn modelId="{D5B45308-DDEC-45AD-9D7E-96613ED4DC9D}" type="presOf" srcId="{B3FE78CA-8E17-4973-AFA9-077A5C2939F6}" destId="{D0BFA4D7-EEB9-4B07-8648-CE0806FADD3C}" srcOrd="0" destOrd="0" presId="urn:microsoft.com/office/officeart/2005/8/layout/default"/>
    <dgm:cxn modelId="{9AA4F3B6-CE87-4F86-86D1-F99625D7D042}" srcId="{3D504E8E-A341-4442-8343-7ABC01ADA2F6}" destId="{107BB5ED-D4C0-4C30-92C1-2324D0D5AB49}" srcOrd="4" destOrd="0" parTransId="{5548F52B-1133-40D0-9E5A-72037C7A4812}" sibTransId="{869359D4-299A-4CF5-8879-1B17D0E97E9E}"/>
    <dgm:cxn modelId="{905774F5-D919-4773-9B4F-9C1B1D191A5E}" srcId="{3D504E8E-A341-4442-8343-7ABC01ADA2F6}" destId="{B3FE78CA-8E17-4973-AFA9-077A5C2939F6}" srcOrd="0" destOrd="0" parTransId="{DCA9277A-1553-472B-90E5-886D8D852611}" sibTransId="{F7E5E7B8-6839-4F16-89C1-084340061466}"/>
    <dgm:cxn modelId="{DCEC33B0-F816-4EDD-BF4B-0DA8FE2F5226}" srcId="{3D504E8E-A341-4442-8343-7ABC01ADA2F6}" destId="{FF0E8AE4-1325-4EC2-B981-9F6551B8E998}" srcOrd="2" destOrd="0" parTransId="{CA0308E4-3F6E-41FC-A000-066F442EC10F}" sibTransId="{0DDE6C76-54CD-4895-A073-523274F9A47F}"/>
    <dgm:cxn modelId="{D538E1D0-C92A-48C8-9567-E0BB8060B2AD}" type="presOf" srcId="{FF0E8AE4-1325-4EC2-B981-9F6551B8E998}" destId="{40B5B26A-1FA8-4641-8E5B-8A730CD0BB54}" srcOrd="0" destOrd="0" presId="urn:microsoft.com/office/officeart/2005/8/layout/default"/>
    <dgm:cxn modelId="{1CEF2A83-5AC6-4531-A151-E54E3C43E77B}" type="presParOf" srcId="{F0C8F1D0-2403-47F7-87C8-4CFF331F44C6}" destId="{D0BFA4D7-EEB9-4B07-8648-CE0806FADD3C}" srcOrd="0" destOrd="0" presId="urn:microsoft.com/office/officeart/2005/8/layout/default"/>
    <dgm:cxn modelId="{57909E7A-1BD7-4591-A2F3-3EFDD9E51CD0}" type="presParOf" srcId="{F0C8F1D0-2403-47F7-87C8-4CFF331F44C6}" destId="{B4BA1D0A-9246-47EB-8EE3-93748A052E0B}" srcOrd="1" destOrd="0" presId="urn:microsoft.com/office/officeart/2005/8/layout/default"/>
    <dgm:cxn modelId="{9C2A6B70-D740-4DB5-A9E3-D96E063DACDD}" type="presParOf" srcId="{F0C8F1D0-2403-47F7-87C8-4CFF331F44C6}" destId="{22569597-AB6D-4943-BAAF-EE6E836B8568}" srcOrd="2" destOrd="0" presId="urn:microsoft.com/office/officeart/2005/8/layout/default"/>
    <dgm:cxn modelId="{09A56B09-656A-4648-921A-ADB932CF4B80}" type="presParOf" srcId="{F0C8F1D0-2403-47F7-87C8-4CFF331F44C6}" destId="{1152AA52-2C0B-4859-840D-8CD8F9DA6632}" srcOrd="3" destOrd="0" presId="urn:microsoft.com/office/officeart/2005/8/layout/default"/>
    <dgm:cxn modelId="{57031E7C-C4D8-40CE-BB32-98BA33AF218A}" type="presParOf" srcId="{F0C8F1D0-2403-47F7-87C8-4CFF331F44C6}" destId="{40B5B26A-1FA8-4641-8E5B-8A730CD0BB54}" srcOrd="4" destOrd="0" presId="urn:microsoft.com/office/officeart/2005/8/layout/default"/>
    <dgm:cxn modelId="{1F64DFAB-534B-4E76-8933-920B3718DE63}" type="presParOf" srcId="{F0C8F1D0-2403-47F7-87C8-4CFF331F44C6}" destId="{D7DEBC22-D8F6-433B-BC9C-DA788FD2DD95}" srcOrd="5" destOrd="0" presId="urn:microsoft.com/office/officeart/2005/8/layout/default"/>
    <dgm:cxn modelId="{C53392FD-4478-494A-9D34-9EA31C6DDC37}" type="presParOf" srcId="{F0C8F1D0-2403-47F7-87C8-4CFF331F44C6}" destId="{9ABECBEB-CFB2-46F6-B376-747CC82DBD33}" srcOrd="6" destOrd="0" presId="urn:microsoft.com/office/officeart/2005/8/layout/default"/>
    <dgm:cxn modelId="{7B7866A6-A927-4BE4-BE14-0928A0B6F454}" type="presParOf" srcId="{F0C8F1D0-2403-47F7-87C8-4CFF331F44C6}" destId="{CDE5C856-275B-4956-B755-C249B9BDECD9}" srcOrd="7" destOrd="0" presId="urn:microsoft.com/office/officeart/2005/8/layout/default"/>
    <dgm:cxn modelId="{C94B816C-A582-4217-817E-80899CDFFCE9}" type="presParOf" srcId="{F0C8F1D0-2403-47F7-87C8-4CFF331F44C6}" destId="{08F24DAE-FDA2-433B-AF35-28F4FF94706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83D934-A8E3-482F-AB3F-85CFE759270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29AE403-AB46-4FFA-B1DA-75F0352BDF6F}">
      <dgm:prSet phldrT="[Texto]" custT="1"/>
      <dgm:spPr/>
      <dgm:t>
        <a:bodyPr/>
        <a:lstStyle/>
        <a:p>
          <a:pPr algn="ctr"/>
          <a:r>
            <a:rPr lang="en-US" sz="1800" dirty="0" err="1">
              <a:latin typeface="Times New Roman" pitchFamily="18" charset="0"/>
              <a:cs typeface="Times New Roman" pitchFamily="18" charset="0"/>
            </a:rPr>
            <a:t>Factores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Económicos</a:t>
          </a:r>
          <a:endParaRPr lang="en-US" sz="1800" dirty="0">
            <a:latin typeface="Times New Roman" pitchFamily="18" charset="0"/>
            <a:cs typeface="Times New Roman" pitchFamily="18" charset="0"/>
          </a:endParaRPr>
        </a:p>
      </dgm:t>
    </dgm:pt>
    <dgm:pt modelId="{CFB7A1B4-7BE5-4923-A8F3-B86058DC9DBD}" type="parTrans" cxnId="{4BD6BA2B-F7DE-4B63-BF16-2489DE622F2D}">
      <dgm:prSet/>
      <dgm:spPr/>
      <dgm:t>
        <a:bodyPr/>
        <a:lstStyle/>
        <a:p>
          <a:endParaRPr lang="en-US"/>
        </a:p>
      </dgm:t>
    </dgm:pt>
    <dgm:pt modelId="{1842C2B7-0A98-44A9-B550-C96DD7DCD9C1}" type="sibTrans" cxnId="{4BD6BA2B-F7DE-4B63-BF16-2489DE622F2D}">
      <dgm:prSet/>
      <dgm:spPr/>
      <dgm:t>
        <a:bodyPr/>
        <a:lstStyle/>
        <a:p>
          <a:endParaRPr lang="en-US"/>
        </a:p>
      </dgm:t>
    </dgm:pt>
    <dgm:pt modelId="{DFC2DB94-9639-45F6-92CB-71F1FDDB987A}">
      <dgm:prSet phldrT="[Texto]" custT="1"/>
      <dgm:spPr/>
      <dgm:t>
        <a:bodyPr/>
        <a:lstStyle/>
        <a:p>
          <a:pPr algn="ctr"/>
          <a:r>
            <a:rPr lang="en-US" sz="1800" dirty="0" err="1">
              <a:latin typeface="Times New Roman" pitchFamily="18" charset="0"/>
              <a:cs typeface="Times New Roman" pitchFamily="18" charset="0"/>
            </a:rPr>
            <a:t>Factores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políticos</a:t>
          </a:r>
          <a:endParaRPr lang="en-US" sz="1800" dirty="0">
            <a:latin typeface="Times New Roman" pitchFamily="18" charset="0"/>
            <a:cs typeface="Times New Roman" pitchFamily="18" charset="0"/>
          </a:endParaRPr>
        </a:p>
      </dgm:t>
    </dgm:pt>
    <dgm:pt modelId="{8055DF45-3995-41C2-AC3E-559FB2E2824B}" type="parTrans" cxnId="{BAA3056A-8198-423D-9785-7AF813247C5A}">
      <dgm:prSet/>
      <dgm:spPr/>
      <dgm:t>
        <a:bodyPr/>
        <a:lstStyle/>
        <a:p>
          <a:endParaRPr lang="en-US"/>
        </a:p>
      </dgm:t>
    </dgm:pt>
    <dgm:pt modelId="{74447022-0398-4CF1-BEE5-CC80858E4FE3}" type="sibTrans" cxnId="{BAA3056A-8198-423D-9785-7AF813247C5A}">
      <dgm:prSet/>
      <dgm:spPr/>
      <dgm:t>
        <a:bodyPr/>
        <a:lstStyle/>
        <a:p>
          <a:endParaRPr lang="en-US"/>
        </a:p>
      </dgm:t>
    </dgm:pt>
    <dgm:pt modelId="{EE1E4CD9-1513-4E73-85C9-9E6757BA81EE}">
      <dgm:prSet phldrT="[Texto]" custT="1"/>
      <dgm:spPr/>
      <dgm:t>
        <a:bodyPr/>
        <a:lstStyle/>
        <a:p>
          <a:pPr algn="ctr"/>
          <a:r>
            <a:rPr lang="en-US" sz="1800" dirty="0" err="1">
              <a:latin typeface="Times New Roman" pitchFamily="18" charset="0"/>
              <a:cs typeface="Times New Roman" pitchFamily="18" charset="0"/>
            </a:rPr>
            <a:t>Factores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Legales</a:t>
          </a:r>
          <a:endParaRPr lang="en-US" sz="1800" dirty="0">
            <a:latin typeface="Times New Roman" pitchFamily="18" charset="0"/>
            <a:cs typeface="Times New Roman" pitchFamily="18" charset="0"/>
          </a:endParaRPr>
        </a:p>
      </dgm:t>
    </dgm:pt>
    <dgm:pt modelId="{4612875D-790B-4778-B34C-ACC3CF90B678}" type="parTrans" cxnId="{6D1D796A-8ABF-4C71-B312-0539AD5BC471}">
      <dgm:prSet/>
      <dgm:spPr/>
      <dgm:t>
        <a:bodyPr/>
        <a:lstStyle/>
        <a:p>
          <a:endParaRPr lang="en-US"/>
        </a:p>
      </dgm:t>
    </dgm:pt>
    <dgm:pt modelId="{AAB28CB7-7811-4C48-B69F-3156C024A7C2}" type="sibTrans" cxnId="{6D1D796A-8ABF-4C71-B312-0539AD5BC471}">
      <dgm:prSet/>
      <dgm:spPr/>
      <dgm:t>
        <a:bodyPr/>
        <a:lstStyle/>
        <a:p>
          <a:endParaRPr lang="en-US"/>
        </a:p>
      </dgm:t>
    </dgm:pt>
    <dgm:pt modelId="{BF65CF4C-F0D0-4194-9087-4DF213CA7F88}">
      <dgm:prSet phldrT="[Texto]" custT="1"/>
      <dgm:spPr/>
      <dgm:t>
        <a:bodyPr/>
        <a:lstStyle/>
        <a:p>
          <a:pPr algn="ctr"/>
          <a:r>
            <a:rPr lang="en-US" sz="1800" dirty="0" err="1">
              <a:latin typeface="Times New Roman" pitchFamily="18" charset="0"/>
              <a:cs typeface="Times New Roman" pitchFamily="18" charset="0"/>
            </a:rPr>
            <a:t>Factores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Tecnológicos</a:t>
          </a:r>
          <a:endParaRPr lang="en-US" sz="1800" dirty="0">
            <a:latin typeface="Times New Roman" pitchFamily="18" charset="0"/>
            <a:cs typeface="Times New Roman" pitchFamily="18" charset="0"/>
          </a:endParaRPr>
        </a:p>
      </dgm:t>
    </dgm:pt>
    <dgm:pt modelId="{BB887B47-8F9D-4D14-8EA4-5F662A585A64}" type="parTrans" cxnId="{C111D293-579D-4346-B31A-355D8A21A976}">
      <dgm:prSet/>
      <dgm:spPr/>
      <dgm:t>
        <a:bodyPr/>
        <a:lstStyle/>
        <a:p>
          <a:endParaRPr lang="es-EC"/>
        </a:p>
      </dgm:t>
    </dgm:pt>
    <dgm:pt modelId="{4E44EF82-A894-4681-9FFD-2AC8ED1CBF9C}" type="sibTrans" cxnId="{C111D293-579D-4346-B31A-355D8A21A976}">
      <dgm:prSet/>
      <dgm:spPr/>
      <dgm:t>
        <a:bodyPr/>
        <a:lstStyle/>
        <a:p>
          <a:endParaRPr lang="es-EC"/>
        </a:p>
      </dgm:t>
    </dgm:pt>
    <dgm:pt modelId="{E4CED79B-4BB7-40B3-93A0-20580B571772}">
      <dgm:prSet phldrT="[Texto]" custT="1"/>
      <dgm:spPr/>
      <dgm:t>
        <a:bodyPr/>
        <a:lstStyle/>
        <a:p>
          <a:pPr algn="ctr"/>
          <a:r>
            <a:rPr lang="en-US" sz="1800" dirty="0" err="1">
              <a:latin typeface="Times New Roman" pitchFamily="18" charset="0"/>
              <a:cs typeface="Times New Roman" pitchFamily="18" charset="0"/>
            </a:rPr>
            <a:t>Factores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Ambientales</a:t>
          </a:r>
          <a:endParaRPr lang="en-US" sz="1800" dirty="0">
            <a:latin typeface="Times New Roman" pitchFamily="18" charset="0"/>
            <a:cs typeface="Times New Roman" pitchFamily="18" charset="0"/>
          </a:endParaRPr>
        </a:p>
      </dgm:t>
    </dgm:pt>
    <dgm:pt modelId="{B41F3458-4D5A-4771-B318-C976CAA3C5C0}" type="parTrans" cxnId="{D0F18F26-8567-4032-8F89-583EA89DFDF0}">
      <dgm:prSet/>
      <dgm:spPr/>
      <dgm:t>
        <a:bodyPr/>
        <a:lstStyle/>
        <a:p>
          <a:endParaRPr lang="es-EC"/>
        </a:p>
      </dgm:t>
    </dgm:pt>
    <dgm:pt modelId="{ED74D114-912F-4DDC-8D98-F061C42FA08B}" type="sibTrans" cxnId="{D0F18F26-8567-4032-8F89-583EA89DFDF0}">
      <dgm:prSet/>
      <dgm:spPr/>
      <dgm:t>
        <a:bodyPr/>
        <a:lstStyle/>
        <a:p>
          <a:endParaRPr lang="es-EC"/>
        </a:p>
      </dgm:t>
    </dgm:pt>
    <dgm:pt modelId="{174C1A2A-81C1-4BC8-BDFA-32BB2E5E7921}" type="pres">
      <dgm:prSet presAssocID="{1583D934-A8E3-482F-AB3F-85CFE7592702}" presName="linear" presStyleCnt="0">
        <dgm:presLayoutVars>
          <dgm:dir/>
          <dgm:resizeHandles val="exact"/>
        </dgm:presLayoutVars>
      </dgm:prSet>
      <dgm:spPr/>
      <dgm:t>
        <a:bodyPr/>
        <a:lstStyle/>
        <a:p>
          <a:endParaRPr lang="en-US"/>
        </a:p>
      </dgm:t>
    </dgm:pt>
    <dgm:pt modelId="{FF0E3E55-72B7-48A7-A0A1-7BE610CAAAB3}" type="pres">
      <dgm:prSet presAssocID="{629AE403-AB46-4FFA-B1DA-75F0352BDF6F}" presName="comp" presStyleCnt="0"/>
      <dgm:spPr/>
    </dgm:pt>
    <dgm:pt modelId="{EF723142-56D5-404C-9462-81EF6565BEB7}" type="pres">
      <dgm:prSet presAssocID="{629AE403-AB46-4FFA-B1DA-75F0352BDF6F}" presName="box" presStyleLbl="node1" presStyleIdx="0" presStyleCnt="5"/>
      <dgm:spPr/>
      <dgm:t>
        <a:bodyPr/>
        <a:lstStyle/>
        <a:p>
          <a:endParaRPr lang="en-US"/>
        </a:p>
      </dgm:t>
    </dgm:pt>
    <dgm:pt modelId="{8AB6E93E-EDCF-4F43-8C94-E03F2B29FFDA}" type="pres">
      <dgm:prSet presAssocID="{629AE403-AB46-4FFA-B1DA-75F0352BDF6F}" presName="img" presStyleLbl="fgImgPlace1" presStyleIdx="0" presStyleCnt="5"/>
      <dgm:spPr>
        <a:blipFill rotWithShape="1">
          <a:blip xmlns:r="http://schemas.openxmlformats.org/officeDocument/2006/relationships" r:embed="rId1"/>
          <a:stretch>
            <a:fillRect/>
          </a:stretch>
        </a:blipFill>
      </dgm:spPr>
      <dgm:t>
        <a:bodyPr/>
        <a:lstStyle/>
        <a:p>
          <a:endParaRPr lang="en-US"/>
        </a:p>
      </dgm:t>
    </dgm:pt>
    <dgm:pt modelId="{AC2D31CE-1D03-43CA-83ED-57D4C881222D}" type="pres">
      <dgm:prSet presAssocID="{629AE403-AB46-4FFA-B1DA-75F0352BDF6F}" presName="text" presStyleLbl="node1" presStyleIdx="0" presStyleCnt="5">
        <dgm:presLayoutVars>
          <dgm:bulletEnabled val="1"/>
        </dgm:presLayoutVars>
      </dgm:prSet>
      <dgm:spPr/>
      <dgm:t>
        <a:bodyPr/>
        <a:lstStyle/>
        <a:p>
          <a:endParaRPr lang="en-US"/>
        </a:p>
      </dgm:t>
    </dgm:pt>
    <dgm:pt modelId="{8D838574-5BB2-436F-9404-391BCEEF406B}" type="pres">
      <dgm:prSet presAssocID="{1842C2B7-0A98-44A9-B550-C96DD7DCD9C1}" presName="spacer" presStyleCnt="0"/>
      <dgm:spPr/>
    </dgm:pt>
    <dgm:pt modelId="{FA00E3B2-BC03-495F-A054-F062A2646D5F}" type="pres">
      <dgm:prSet presAssocID="{DFC2DB94-9639-45F6-92CB-71F1FDDB987A}" presName="comp" presStyleCnt="0"/>
      <dgm:spPr/>
    </dgm:pt>
    <dgm:pt modelId="{07ED468F-E30D-4A89-8C15-C1E96D59A2AD}" type="pres">
      <dgm:prSet presAssocID="{DFC2DB94-9639-45F6-92CB-71F1FDDB987A}" presName="box" presStyleLbl="node1" presStyleIdx="1" presStyleCnt="5"/>
      <dgm:spPr/>
      <dgm:t>
        <a:bodyPr/>
        <a:lstStyle/>
        <a:p>
          <a:endParaRPr lang="en-US"/>
        </a:p>
      </dgm:t>
    </dgm:pt>
    <dgm:pt modelId="{E553C76E-36CC-479E-830A-BA46D0AB6D96}" type="pres">
      <dgm:prSet presAssocID="{DFC2DB94-9639-45F6-92CB-71F1FDDB987A}" presName="img" presStyleLbl="fgImgPlace1" presStyleIdx="1" presStyleCnt="5"/>
      <dgm:spPr>
        <a:blipFill rotWithShape="1">
          <a:blip xmlns:r="http://schemas.openxmlformats.org/officeDocument/2006/relationships" r:embed="rId2"/>
          <a:stretch>
            <a:fillRect/>
          </a:stretch>
        </a:blipFill>
      </dgm:spPr>
      <dgm:t>
        <a:bodyPr/>
        <a:lstStyle/>
        <a:p>
          <a:endParaRPr lang="en-US"/>
        </a:p>
      </dgm:t>
    </dgm:pt>
    <dgm:pt modelId="{8434A4F4-FC91-440D-A191-D4455FC35EE1}" type="pres">
      <dgm:prSet presAssocID="{DFC2DB94-9639-45F6-92CB-71F1FDDB987A}" presName="text" presStyleLbl="node1" presStyleIdx="1" presStyleCnt="5">
        <dgm:presLayoutVars>
          <dgm:bulletEnabled val="1"/>
        </dgm:presLayoutVars>
      </dgm:prSet>
      <dgm:spPr/>
      <dgm:t>
        <a:bodyPr/>
        <a:lstStyle/>
        <a:p>
          <a:endParaRPr lang="en-US"/>
        </a:p>
      </dgm:t>
    </dgm:pt>
    <dgm:pt modelId="{20298C45-EF64-4268-8422-8BC5F02037D4}" type="pres">
      <dgm:prSet presAssocID="{74447022-0398-4CF1-BEE5-CC80858E4FE3}" presName="spacer" presStyleCnt="0"/>
      <dgm:spPr/>
    </dgm:pt>
    <dgm:pt modelId="{EA39F242-AF91-4E76-B1A8-377F160DB6AC}" type="pres">
      <dgm:prSet presAssocID="{EE1E4CD9-1513-4E73-85C9-9E6757BA81EE}" presName="comp" presStyleCnt="0"/>
      <dgm:spPr/>
    </dgm:pt>
    <dgm:pt modelId="{B8E261C1-B178-47EF-903F-E66A7C8CFD67}" type="pres">
      <dgm:prSet presAssocID="{EE1E4CD9-1513-4E73-85C9-9E6757BA81EE}" presName="box" presStyleLbl="node1" presStyleIdx="2" presStyleCnt="5"/>
      <dgm:spPr/>
      <dgm:t>
        <a:bodyPr/>
        <a:lstStyle/>
        <a:p>
          <a:endParaRPr lang="en-US"/>
        </a:p>
      </dgm:t>
    </dgm:pt>
    <dgm:pt modelId="{5525778D-07E0-4352-AE6E-B83568A99A64}" type="pres">
      <dgm:prSet presAssocID="{EE1E4CD9-1513-4E73-85C9-9E6757BA81EE}" presName="img" presStyleLbl="fgImgPlace1" presStyleIdx="2" presStyleCnt="5"/>
      <dgm:spPr>
        <a:blipFill rotWithShape="1">
          <a:blip xmlns:r="http://schemas.openxmlformats.org/officeDocument/2006/relationships" r:embed="rId3"/>
          <a:stretch>
            <a:fillRect/>
          </a:stretch>
        </a:blipFill>
      </dgm:spPr>
      <dgm:t>
        <a:bodyPr/>
        <a:lstStyle/>
        <a:p>
          <a:endParaRPr lang="en-US"/>
        </a:p>
      </dgm:t>
    </dgm:pt>
    <dgm:pt modelId="{EC87D27B-9512-4EF4-82D6-0079D5035F6D}" type="pres">
      <dgm:prSet presAssocID="{EE1E4CD9-1513-4E73-85C9-9E6757BA81EE}" presName="text" presStyleLbl="node1" presStyleIdx="2" presStyleCnt="5">
        <dgm:presLayoutVars>
          <dgm:bulletEnabled val="1"/>
        </dgm:presLayoutVars>
      </dgm:prSet>
      <dgm:spPr/>
      <dgm:t>
        <a:bodyPr/>
        <a:lstStyle/>
        <a:p>
          <a:endParaRPr lang="en-US"/>
        </a:p>
      </dgm:t>
    </dgm:pt>
    <dgm:pt modelId="{A45E50A0-14A7-464E-927F-8C0E03B19AAE}" type="pres">
      <dgm:prSet presAssocID="{AAB28CB7-7811-4C48-B69F-3156C024A7C2}" presName="spacer" presStyleCnt="0"/>
      <dgm:spPr/>
    </dgm:pt>
    <dgm:pt modelId="{79EB33F7-A794-4098-9010-0D8364F22298}" type="pres">
      <dgm:prSet presAssocID="{BF65CF4C-F0D0-4194-9087-4DF213CA7F88}" presName="comp" presStyleCnt="0"/>
      <dgm:spPr/>
    </dgm:pt>
    <dgm:pt modelId="{E686F16B-E839-4894-86D3-099440C9E86D}" type="pres">
      <dgm:prSet presAssocID="{BF65CF4C-F0D0-4194-9087-4DF213CA7F88}" presName="box" presStyleLbl="node1" presStyleIdx="3" presStyleCnt="5"/>
      <dgm:spPr/>
      <dgm:t>
        <a:bodyPr/>
        <a:lstStyle/>
        <a:p>
          <a:endParaRPr lang="en-US"/>
        </a:p>
      </dgm:t>
    </dgm:pt>
    <dgm:pt modelId="{D5E92622-71D3-4D51-8087-08A02473E536}" type="pres">
      <dgm:prSet presAssocID="{BF65CF4C-F0D0-4194-9087-4DF213CA7F88}" presName="img" presStyleLbl="fgImgPlace1" presStyleIdx="3" presStyleCnt="5"/>
      <dgm:spPr>
        <a:blipFill rotWithShape="1">
          <a:blip xmlns:r="http://schemas.openxmlformats.org/officeDocument/2006/relationships" r:embed="rId4"/>
          <a:stretch>
            <a:fillRect/>
          </a:stretch>
        </a:blipFill>
      </dgm:spPr>
      <dgm:t>
        <a:bodyPr/>
        <a:lstStyle/>
        <a:p>
          <a:endParaRPr lang="en-US"/>
        </a:p>
      </dgm:t>
    </dgm:pt>
    <dgm:pt modelId="{F1C01B46-39AB-4F22-BF61-CBF587007FFD}" type="pres">
      <dgm:prSet presAssocID="{BF65CF4C-F0D0-4194-9087-4DF213CA7F88}" presName="text" presStyleLbl="node1" presStyleIdx="3" presStyleCnt="5">
        <dgm:presLayoutVars>
          <dgm:bulletEnabled val="1"/>
        </dgm:presLayoutVars>
      </dgm:prSet>
      <dgm:spPr/>
      <dgm:t>
        <a:bodyPr/>
        <a:lstStyle/>
        <a:p>
          <a:endParaRPr lang="en-US"/>
        </a:p>
      </dgm:t>
    </dgm:pt>
    <dgm:pt modelId="{DEC8CCFF-2A2D-4CEC-BC52-829FF3D2E690}" type="pres">
      <dgm:prSet presAssocID="{4E44EF82-A894-4681-9FFD-2AC8ED1CBF9C}" presName="spacer" presStyleCnt="0"/>
      <dgm:spPr/>
    </dgm:pt>
    <dgm:pt modelId="{8A69AE70-F03B-4BFB-BF2D-D69A964807E4}" type="pres">
      <dgm:prSet presAssocID="{E4CED79B-4BB7-40B3-93A0-20580B571772}" presName="comp" presStyleCnt="0"/>
      <dgm:spPr/>
    </dgm:pt>
    <dgm:pt modelId="{ACAEEDEB-467D-4E5F-AD52-080E966FA686}" type="pres">
      <dgm:prSet presAssocID="{E4CED79B-4BB7-40B3-93A0-20580B571772}" presName="box" presStyleLbl="node1" presStyleIdx="4" presStyleCnt="5"/>
      <dgm:spPr/>
      <dgm:t>
        <a:bodyPr/>
        <a:lstStyle/>
        <a:p>
          <a:endParaRPr lang="en-US"/>
        </a:p>
      </dgm:t>
    </dgm:pt>
    <dgm:pt modelId="{EA95CB8E-03E3-4494-AF3C-0A81C00D7D8F}" type="pres">
      <dgm:prSet presAssocID="{E4CED79B-4BB7-40B3-93A0-20580B571772}" presName="img" presStyleLbl="fgImgPlace1" presStyleIdx="4" presStyleCnt="5"/>
      <dgm:spPr>
        <a:blipFill rotWithShape="1">
          <a:blip xmlns:r="http://schemas.openxmlformats.org/officeDocument/2006/relationships" r:embed="rId5"/>
          <a:stretch>
            <a:fillRect/>
          </a:stretch>
        </a:blipFill>
      </dgm:spPr>
      <dgm:t>
        <a:bodyPr/>
        <a:lstStyle/>
        <a:p>
          <a:endParaRPr lang="en-US"/>
        </a:p>
      </dgm:t>
    </dgm:pt>
    <dgm:pt modelId="{97ACA2A4-8AB6-4E4E-862B-DECC88BBCD0C}" type="pres">
      <dgm:prSet presAssocID="{E4CED79B-4BB7-40B3-93A0-20580B571772}" presName="text" presStyleLbl="node1" presStyleIdx="4" presStyleCnt="5">
        <dgm:presLayoutVars>
          <dgm:bulletEnabled val="1"/>
        </dgm:presLayoutVars>
      </dgm:prSet>
      <dgm:spPr/>
      <dgm:t>
        <a:bodyPr/>
        <a:lstStyle/>
        <a:p>
          <a:endParaRPr lang="en-US"/>
        </a:p>
      </dgm:t>
    </dgm:pt>
  </dgm:ptLst>
  <dgm:cxnLst>
    <dgm:cxn modelId="{14F80320-1AAA-44CC-A5A4-BCE0DF8D1BAF}" type="presOf" srcId="{EE1E4CD9-1513-4E73-85C9-9E6757BA81EE}" destId="{EC87D27B-9512-4EF4-82D6-0079D5035F6D}" srcOrd="1" destOrd="0" presId="urn:microsoft.com/office/officeart/2005/8/layout/vList4"/>
    <dgm:cxn modelId="{0A54CAF6-D0D1-415C-94DF-B7865658AEC6}" type="presOf" srcId="{629AE403-AB46-4FFA-B1DA-75F0352BDF6F}" destId="{EF723142-56D5-404C-9462-81EF6565BEB7}" srcOrd="0" destOrd="0" presId="urn:microsoft.com/office/officeart/2005/8/layout/vList4"/>
    <dgm:cxn modelId="{4BB25362-233D-4E95-B248-1C547CA548B9}" type="presOf" srcId="{BF65CF4C-F0D0-4194-9087-4DF213CA7F88}" destId="{E686F16B-E839-4894-86D3-099440C9E86D}" srcOrd="0" destOrd="0" presId="urn:microsoft.com/office/officeart/2005/8/layout/vList4"/>
    <dgm:cxn modelId="{E1265DC7-9B78-4AF3-B25F-FD0094AF8CB2}" type="presOf" srcId="{1583D934-A8E3-482F-AB3F-85CFE7592702}" destId="{174C1A2A-81C1-4BC8-BDFA-32BB2E5E7921}" srcOrd="0" destOrd="0" presId="urn:microsoft.com/office/officeart/2005/8/layout/vList4"/>
    <dgm:cxn modelId="{1EBBA994-8BD2-4C92-91C1-A4F9A121FAF9}" type="presOf" srcId="{E4CED79B-4BB7-40B3-93A0-20580B571772}" destId="{97ACA2A4-8AB6-4E4E-862B-DECC88BBCD0C}" srcOrd="1" destOrd="0" presId="urn:microsoft.com/office/officeart/2005/8/layout/vList4"/>
    <dgm:cxn modelId="{E2591E6B-7C4F-4825-8CA6-8C1404EA33A4}" type="presOf" srcId="{DFC2DB94-9639-45F6-92CB-71F1FDDB987A}" destId="{8434A4F4-FC91-440D-A191-D4455FC35EE1}" srcOrd="1" destOrd="0" presId="urn:microsoft.com/office/officeart/2005/8/layout/vList4"/>
    <dgm:cxn modelId="{C111D293-579D-4346-B31A-355D8A21A976}" srcId="{1583D934-A8E3-482F-AB3F-85CFE7592702}" destId="{BF65CF4C-F0D0-4194-9087-4DF213CA7F88}" srcOrd="3" destOrd="0" parTransId="{BB887B47-8F9D-4D14-8EA4-5F662A585A64}" sibTransId="{4E44EF82-A894-4681-9FFD-2AC8ED1CBF9C}"/>
    <dgm:cxn modelId="{A60AF289-BAA6-42A2-A232-FD11487DF073}" type="presOf" srcId="{BF65CF4C-F0D0-4194-9087-4DF213CA7F88}" destId="{F1C01B46-39AB-4F22-BF61-CBF587007FFD}" srcOrd="1" destOrd="0" presId="urn:microsoft.com/office/officeart/2005/8/layout/vList4"/>
    <dgm:cxn modelId="{6D1D796A-8ABF-4C71-B312-0539AD5BC471}" srcId="{1583D934-A8E3-482F-AB3F-85CFE7592702}" destId="{EE1E4CD9-1513-4E73-85C9-9E6757BA81EE}" srcOrd="2" destOrd="0" parTransId="{4612875D-790B-4778-B34C-ACC3CF90B678}" sibTransId="{AAB28CB7-7811-4C48-B69F-3156C024A7C2}"/>
    <dgm:cxn modelId="{77E7ADFB-834F-44BD-8DEE-D2F3035AB9A7}" type="presOf" srcId="{E4CED79B-4BB7-40B3-93A0-20580B571772}" destId="{ACAEEDEB-467D-4E5F-AD52-080E966FA686}" srcOrd="0" destOrd="0" presId="urn:microsoft.com/office/officeart/2005/8/layout/vList4"/>
    <dgm:cxn modelId="{4DFB08BC-526F-4690-8AD3-7D20D47110DA}" type="presOf" srcId="{EE1E4CD9-1513-4E73-85C9-9E6757BA81EE}" destId="{B8E261C1-B178-47EF-903F-E66A7C8CFD67}" srcOrd="0" destOrd="0" presId="urn:microsoft.com/office/officeart/2005/8/layout/vList4"/>
    <dgm:cxn modelId="{4BD6BA2B-F7DE-4B63-BF16-2489DE622F2D}" srcId="{1583D934-A8E3-482F-AB3F-85CFE7592702}" destId="{629AE403-AB46-4FFA-B1DA-75F0352BDF6F}" srcOrd="0" destOrd="0" parTransId="{CFB7A1B4-7BE5-4923-A8F3-B86058DC9DBD}" sibTransId="{1842C2B7-0A98-44A9-B550-C96DD7DCD9C1}"/>
    <dgm:cxn modelId="{009DD671-432A-45D8-845D-618FC085BFBB}" type="presOf" srcId="{629AE403-AB46-4FFA-B1DA-75F0352BDF6F}" destId="{AC2D31CE-1D03-43CA-83ED-57D4C881222D}" srcOrd="1" destOrd="0" presId="urn:microsoft.com/office/officeart/2005/8/layout/vList4"/>
    <dgm:cxn modelId="{D0F18F26-8567-4032-8F89-583EA89DFDF0}" srcId="{1583D934-A8E3-482F-AB3F-85CFE7592702}" destId="{E4CED79B-4BB7-40B3-93A0-20580B571772}" srcOrd="4" destOrd="0" parTransId="{B41F3458-4D5A-4771-B318-C976CAA3C5C0}" sibTransId="{ED74D114-912F-4DDC-8D98-F061C42FA08B}"/>
    <dgm:cxn modelId="{3C979FB1-D17E-4586-9D48-14AD643B59D4}" type="presOf" srcId="{DFC2DB94-9639-45F6-92CB-71F1FDDB987A}" destId="{07ED468F-E30D-4A89-8C15-C1E96D59A2AD}" srcOrd="0" destOrd="0" presId="urn:microsoft.com/office/officeart/2005/8/layout/vList4"/>
    <dgm:cxn modelId="{BAA3056A-8198-423D-9785-7AF813247C5A}" srcId="{1583D934-A8E3-482F-AB3F-85CFE7592702}" destId="{DFC2DB94-9639-45F6-92CB-71F1FDDB987A}" srcOrd="1" destOrd="0" parTransId="{8055DF45-3995-41C2-AC3E-559FB2E2824B}" sibTransId="{74447022-0398-4CF1-BEE5-CC80858E4FE3}"/>
    <dgm:cxn modelId="{3C906B49-08F6-4FE0-94CA-3C885FCD0DB7}" type="presParOf" srcId="{174C1A2A-81C1-4BC8-BDFA-32BB2E5E7921}" destId="{FF0E3E55-72B7-48A7-A0A1-7BE610CAAAB3}" srcOrd="0" destOrd="0" presId="urn:microsoft.com/office/officeart/2005/8/layout/vList4"/>
    <dgm:cxn modelId="{FE7AB136-149E-4F70-9F16-72ABFBD575A2}" type="presParOf" srcId="{FF0E3E55-72B7-48A7-A0A1-7BE610CAAAB3}" destId="{EF723142-56D5-404C-9462-81EF6565BEB7}" srcOrd="0" destOrd="0" presId="urn:microsoft.com/office/officeart/2005/8/layout/vList4"/>
    <dgm:cxn modelId="{64B09A84-AC89-44B2-9062-2652F0A2B119}" type="presParOf" srcId="{FF0E3E55-72B7-48A7-A0A1-7BE610CAAAB3}" destId="{8AB6E93E-EDCF-4F43-8C94-E03F2B29FFDA}" srcOrd="1" destOrd="0" presId="urn:microsoft.com/office/officeart/2005/8/layout/vList4"/>
    <dgm:cxn modelId="{6111B841-73EB-4EBC-BAEE-1C1F10932A34}" type="presParOf" srcId="{FF0E3E55-72B7-48A7-A0A1-7BE610CAAAB3}" destId="{AC2D31CE-1D03-43CA-83ED-57D4C881222D}" srcOrd="2" destOrd="0" presId="urn:microsoft.com/office/officeart/2005/8/layout/vList4"/>
    <dgm:cxn modelId="{CD204CC0-8A93-4394-B019-9CE9E855D805}" type="presParOf" srcId="{174C1A2A-81C1-4BC8-BDFA-32BB2E5E7921}" destId="{8D838574-5BB2-436F-9404-391BCEEF406B}" srcOrd="1" destOrd="0" presId="urn:microsoft.com/office/officeart/2005/8/layout/vList4"/>
    <dgm:cxn modelId="{D91E5D76-33B6-434A-A019-98A7525E75AF}" type="presParOf" srcId="{174C1A2A-81C1-4BC8-BDFA-32BB2E5E7921}" destId="{FA00E3B2-BC03-495F-A054-F062A2646D5F}" srcOrd="2" destOrd="0" presId="urn:microsoft.com/office/officeart/2005/8/layout/vList4"/>
    <dgm:cxn modelId="{E5FEDF78-5B96-46FF-BF13-12558BB9CDC1}" type="presParOf" srcId="{FA00E3B2-BC03-495F-A054-F062A2646D5F}" destId="{07ED468F-E30D-4A89-8C15-C1E96D59A2AD}" srcOrd="0" destOrd="0" presId="urn:microsoft.com/office/officeart/2005/8/layout/vList4"/>
    <dgm:cxn modelId="{EDAE75F4-0D7B-4B34-93BC-610E1332CBE4}" type="presParOf" srcId="{FA00E3B2-BC03-495F-A054-F062A2646D5F}" destId="{E553C76E-36CC-479E-830A-BA46D0AB6D96}" srcOrd="1" destOrd="0" presId="urn:microsoft.com/office/officeart/2005/8/layout/vList4"/>
    <dgm:cxn modelId="{68EA3ECC-62CB-4199-BECB-92EE691CB270}" type="presParOf" srcId="{FA00E3B2-BC03-495F-A054-F062A2646D5F}" destId="{8434A4F4-FC91-440D-A191-D4455FC35EE1}" srcOrd="2" destOrd="0" presId="urn:microsoft.com/office/officeart/2005/8/layout/vList4"/>
    <dgm:cxn modelId="{5D69B938-D07B-43A2-AE97-C87F7B092BE6}" type="presParOf" srcId="{174C1A2A-81C1-4BC8-BDFA-32BB2E5E7921}" destId="{20298C45-EF64-4268-8422-8BC5F02037D4}" srcOrd="3" destOrd="0" presId="urn:microsoft.com/office/officeart/2005/8/layout/vList4"/>
    <dgm:cxn modelId="{8DDDDD9C-665A-4C36-8022-7710D502E600}" type="presParOf" srcId="{174C1A2A-81C1-4BC8-BDFA-32BB2E5E7921}" destId="{EA39F242-AF91-4E76-B1A8-377F160DB6AC}" srcOrd="4" destOrd="0" presId="urn:microsoft.com/office/officeart/2005/8/layout/vList4"/>
    <dgm:cxn modelId="{D470637B-1649-4CBC-AD25-AE04B894583A}" type="presParOf" srcId="{EA39F242-AF91-4E76-B1A8-377F160DB6AC}" destId="{B8E261C1-B178-47EF-903F-E66A7C8CFD67}" srcOrd="0" destOrd="0" presId="urn:microsoft.com/office/officeart/2005/8/layout/vList4"/>
    <dgm:cxn modelId="{434B992C-8E8B-471E-BE5A-3259EE0E26CA}" type="presParOf" srcId="{EA39F242-AF91-4E76-B1A8-377F160DB6AC}" destId="{5525778D-07E0-4352-AE6E-B83568A99A64}" srcOrd="1" destOrd="0" presId="urn:microsoft.com/office/officeart/2005/8/layout/vList4"/>
    <dgm:cxn modelId="{E525399E-EACA-4E4B-A82B-DAF73CF094AD}" type="presParOf" srcId="{EA39F242-AF91-4E76-B1A8-377F160DB6AC}" destId="{EC87D27B-9512-4EF4-82D6-0079D5035F6D}" srcOrd="2" destOrd="0" presId="urn:microsoft.com/office/officeart/2005/8/layout/vList4"/>
    <dgm:cxn modelId="{D479B324-375C-4A97-883B-449CCB438A65}" type="presParOf" srcId="{174C1A2A-81C1-4BC8-BDFA-32BB2E5E7921}" destId="{A45E50A0-14A7-464E-927F-8C0E03B19AAE}" srcOrd="5" destOrd="0" presId="urn:microsoft.com/office/officeart/2005/8/layout/vList4"/>
    <dgm:cxn modelId="{D6821DE8-149F-4A5F-8941-3A38C3465718}" type="presParOf" srcId="{174C1A2A-81C1-4BC8-BDFA-32BB2E5E7921}" destId="{79EB33F7-A794-4098-9010-0D8364F22298}" srcOrd="6" destOrd="0" presId="urn:microsoft.com/office/officeart/2005/8/layout/vList4"/>
    <dgm:cxn modelId="{519818D3-9E0D-43DB-9331-95F2FA7127CA}" type="presParOf" srcId="{79EB33F7-A794-4098-9010-0D8364F22298}" destId="{E686F16B-E839-4894-86D3-099440C9E86D}" srcOrd="0" destOrd="0" presId="urn:microsoft.com/office/officeart/2005/8/layout/vList4"/>
    <dgm:cxn modelId="{5C6F649D-9429-4D9C-AB4F-E08B239C827B}" type="presParOf" srcId="{79EB33F7-A794-4098-9010-0D8364F22298}" destId="{D5E92622-71D3-4D51-8087-08A02473E536}" srcOrd="1" destOrd="0" presId="urn:microsoft.com/office/officeart/2005/8/layout/vList4"/>
    <dgm:cxn modelId="{76B72FF3-540A-4919-AD10-3FDD71FC2406}" type="presParOf" srcId="{79EB33F7-A794-4098-9010-0D8364F22298}" destId="{F1C01B46-39AB-4F22-BF61-CBF587007FFD}" srcOrd="2" destOrd="0" presId="urn:microsoft.com/office/officeart/2005/8/layout/vList4"/>
    <dgm:cxn modelId="{8577196B-BE27-431B-A985-FA4502A3261D}" type="presParOf" srcId="{174C1A2A-81C1-4BC8-BDFA-32BB2E5E7921}" destId="{DEC8CCFF-2A2D-4CEC-BC52-829FF3D2E690}" srcOrd="7" destOrd="0" presId="urn:microsoft.com/office/officeart/2005/8/layout/vList4"/>
    <dgm:cxn modelId="{1A5F4DD8-D62A-485E-8248-EEF2C20F663C}" type="presParOf" srcId="{174C1A2A-81C1-4BC8-BDFA-32BB2E5E7921}" destId="{8A69AE70-F03B-4BFB-BF2D-D69A964807E4}" srcOrd="8" destOrd="0" presId="urn:microsoft.com/office/officeart/2005/8/layout/vList4"/>
    <dgm:cxn modelId="{66E61CE1-F62A-4AC5-9C1F-A76871163572}" type="presParOf" srcId="{8A69AE70-F03B-4BFB-BF2D-D69A964807E4}" destId="{ACAEEDEB-467D-4E5F-AD52-080E966FA686}" srcOrd="0" destOrd="0" presId="urn:microsoft.com/office/officeart/2005/8/layout/vList4"/>
    <dgm:cxn modelId="{350FCE54-CDED-46B0-8EEE-F08D7E772CBE}" type="presParOf" srcId="{8A69AE70-F03B-4BFB-BF2D-D69A964807E4}" destId="{EA95CB8E-03E3-4494-AF3C-0A81C00D7D8F}" srcOrd="1" destOrd="0" presId="urn:microsoft.com/office/officeart/2005/8/layout/vList4"/>
    <dgm:cxn modelId="{B1376840-8A17-4D02-A3B4-BBD1CDE97EB5}" type="presParOf" srcId="{8A69AE70-F03B-4BFB-BF2D-D69A964807E4}" destId="{97ACA2A4-8AB6-4E4E-862B-DECC88BBCD0C}"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C432C4-ED99-43DE-AB98-16B24DB1A4C9}" type="doc">
      <dgm:prSet loTypeId="urn:microsoft.com/office/officeart/2005/8/layout/pList2" loCatId="list" qsTypeId="urn:microsoft.com/office/officeart/2005/8/quickstyle/simple1" qsCatId="simple" csTypeId="urn:microsoft.com/office/officeart/2005/8/colors/accent1_2" csCatId="accent1" phldr="1"/>
      <dgm:spPr/>
    </dgm:pt>
    <dgm:pt modelId="{269C995E-8237-4A75-8BD8-C793887BE768}">
      <dgm:prSet phldrT="[Texto]"/>
      <dgm:spPr/>
      <dgm:t>
        <a:bodyPr/>
        <a:lstStyle/>
        <a:p>
          <a:r>
            <a:rPr lang="es-EC" dirty="0" smtClean="0"/>
            <a:t>PIB crecimiento 3,4%</a:t>
          </a:r>
          <a:endParaRPr lang="en-US" dirty="0"/>
        </a:p>
      </dgm:t>
    </dgm:pt>
    <dgm:pt modelId="{7E5B907B-4FF6-4981-9C3B-572B24E7B755}" type="parTrans" cxnId="{91ADD936-7D06-4B43-8273-F07B48179B25}">
      <dgm:prSet/>
      <dgm:spPr/>
      <dgm:t>
        <a:bodyPr/>
        <a:lstStyle/>
        <a:p>
          <a:endParaRPr lang="en-US"/>
        </a:p>
      </dgm:t>
    </dgm:pt>
    <dgm:pt modelId="{2514D46B-8F6B-4EFA-83BF-18218133BAAD}" type="sibTrans" cxnId="{91ADD936-7D06-4B43-8273-F07B48179B25}">
      <dgm:prSet/>
      <dgm:spPr/>
      <dgm:t>
        <a:bodyPr/>
        <a:lstStyle/>
        <a:p>
          <a:endParaRPr lang="en-US"/>
        </a:p>
      </dgm:t>
    </dgm:pt>
    <dgm:pt modelId="{37851F39-B450-4CA7-A0A9-C5260AE1718D}">
      <dgm:prSet phldrT="[Texto]"/>
      <dgm:spPr/>
      <dgm:t>
        <a:bodyPr/>
        <a:lstStyle/>
        <a:p>
          <a:r>
            <a:rPr lang="es-EC" dirty="0" smtClean="0"/>
            <a:t>Inflación 3,53%</a:t>
          </a:r>
          <a:endParaRPr lang="en-US" dirty="0"/>
        </a:p>
      </dgm:t>
    </dgm:pt>
    <dgm:pt modelId="{84138777-C538-45ED-B72C-C107DF1447CD}" type="parTrans" cxnId="{4ACA2797-FBFB-4934-907C-A83AF21CBCA2}">
      <dgm:prSet/>
      <dgm:spPr/>
      <dgm:t>
        <a:bodyPr/>
        <a:lstStyle/>
        <a:p>
          <a:endParaRPr lang="en-US"/>
        </a:p>
      </dgm:t>
    </dgm:pt>
    <dgm:pt modelId="{21E40902-2B5C-43B8-8D02-2E6E933CFBFF}" type="sibTrans" cxnId="{4ACA2797-FBFB-4934-907C-A83AF21CBCA2}">
      <dgm:prSet/>
      <dgm:spPr/>
      <dgm:t>
        <a:bodyPr/>
        <a:lstStyle/>
        <a:p>
          <a:endParaRPr lang="en-US"/>
        </a:p>
      </dgm:t>
    </dgm:pt>
    <dgm:pt modelId="{633FD960-C6D4-41B3-B1ED-23C2E4B49821}">
      <dgm:prSet phldrT="[Texto]"/>
      <dgm:spPr/>
      <dgm:t>
        <a:bodyPr/>
        <a:lstStyle/>
        <a:p>
          <a:r>
            <a:rPr lang="es-EC" dirty="0" smtClean="0"/>
            <a:t>Riesgo País 569 puntos </a:t>
          </a:r>
          <a:endParaRPr lang="en-US" dirty="0"/>
        </a:p>
      </dgm:t>
    </dgm:pt>
    <dgm:pt modelId="{33770770-BCF8-41B4-8665-112EC42EE542}" type="parTrans" cxnId="{6A4F718B-A701-4649-8BFE-BC6E8B16406A}">
      <dgm:prSet/>
      <dgm:spPr/>
      <dgm:t>
        <a:bodyPr/>
        <a:lstStyle/>
        <a:p>
          <a:endParaRPr lang="en-US"/>
        </a:p>
      </dgm:t>
    </dgm:pt>
    <dgm:pt modelId="{B0BC4F60-1297-41E1-A894-49C6F11FBCF1}" type="sibTrans" cxnId="{6A4F718B-A701-4649-8BFE-BC6E8B16406A}">
      <dgm:prSet/>
      <dgm:spPr/>
      <dgm:t>
        <a:bodyPr/>
        <a:lstStyle/>
        <a:p>
          <a:endParaRPr lang="en-US"/>
        </a:p>
      </dgm:t>
    </dgm:pt>
    <dgm:pt modelId="{11860027-9945-4C80-AC95-6A36DE8462F7}">
      <dgm:prSet phldrT="[Texto]"/>
      <dgm:spPr/>
      <dgm:t>
        <a:bodyPr/>
        <a:lstStyle/>
        <a:p>
          <a:r>
            <a:rPr lang="es-EC" dirty="0" smtClean="0"/>
            <a:t>Decrece las exportaciones del petróleo</a:t>
          </a:r>
          <a:endParaRPr lang="en-US" dirty="0"/>
        </a:p>
      </dgm:t>
    </dgm:pt>
    <dgm:pt modelId="{D61317F8-589C-4191-BFEF-94985FD3382B}" type="parTrans" cxnId="{DBE1D026-A68A-40FF-8560-C0AE6799B878}">
      <dgm:prSet/>
      <dgm:spPr/>
      <dgm:t>
        <a:bodyPr/>
        <a:lstStyle/>
        <a:p>
          <a:endParaRPr lang="en-US"/>
        </a:p>
      </dgm:t>
    </dgm:pt>
    <dgm:pt modelId="{B559C849-8903-47F4-A2B3-2E4DA9CCA5F3}" type="sibTrans" cxnId="{DBE1D026-A68A-40FF-8560-C0AE6799B878}">
      <dgm:prSet/>
      <dgm:spPr/>
      <dgm:t>
        <a:bodyPr/>
        <a:lstStyle/>
        <a:p>
          <a:endParaRPr lang="en-US"/>
        </a:p>
      </dgm:t>
    </dgm:pt>
    <dgm:pt modelId="{DB2B0343-185B-47E8-9F67-2BFBCC9F95C7}" type="pres">
      <dgm:prSet presAssocID="{CCC432C4-ED99-43DE-AB98-16B24DB1A4C9}" presName="Name0" presStyleCnt="0">
        <dgm:presLayoutVars>
          <dgm:dir/>
          <dgm:resizeHandles val="exact"/>
        </dgm:presLayoutVars>
      </dgm:prSet>
      <dgm:spPr/>
    </dgm:pt>
    <dgm:pt modelId="{B81C5BC7-6E2B-4F96-A382-8BCE38615533}" type="pres">
      <dgm:prSet presAssocID="{CCC432C4-ED99-43DE-AB98-16B24DB1A4C9}" presName="bkgdShp" presStyleLbl="alignAccFollowNode1" presStyleIdx="0" presStyleCnt="1"/>
      <dgm:spPr/>
    </dgm:pt>
    <dgm:pt modelId="{921CF5A7-7ECF-4E4B-98F2-C40A142A29F4}" type="pres">
      <dgm:prSet presAssocID="{CCC432C4-ED99-43DE-AB98-16B24DB1A4C9}" presName="linComp" presStyleCnt="0"/>
      <dgm:spPr/>
    </dgm:pt>
    <dgm:pt modelId="{70B043E8-EF5F-4E3D-8288-AA038D83DAEB}" type="pres">
      <dgm:prSet presAssocID="{269C995E-8237-4A75-8BD8-C793887BE768}" presName="compNode" presStyleCnt="0"/>
      <dgm:spPr/>
    </dgm:pt>
    <dgm:pt modelId="{15AB6315-6A9C-4329-92D8-3C15913D4C51}" type="pres">
      <dgm:prSet presAssocID="{269C995E-8237-4A75-8BD8-C793887BE768}" presName="node" presStyleLbl="node1" presStyleIdx="0" presStyleCnt="4" custScaleY="40601">
        <dgm:presLayoutVars>
          <dgm:bulletEnabled val="1"/>
        </dgm:presLayoutVars>
      </dgm:prSet>
      <dgm:spPr/>
      <dgm:t>
        <a:bodyPr/>
        <a:lstStyle/>
        <a:p>
          <a:endParaRPr lang="en-US"/>
        </a:p>
      </dgm:t>
    </dgm:pt>
    <dgm:pt modelId="{A2E9C2BF-B978-4CCF-B433-633BFB0E5C94}" type="pres">
      <dgm:prSet presAssocID="{269C995E-8237-4A75-8BD8-C793887BE768}" presName="invisiNode" presStyleLbl="node1" presStyleIdx="0" presStyleCnt="4"/>
      <dgm:spPr/>
    </dgm:pt>
    <dgm:pt modelId="{2173F325-3A82-42E2-855A-22C840ED261D}" type="pres">
      <dgm:prSet presAssocID="{269C995E-8237-4A75-8BD8-C793887BE768}" presName="imagNode" presStyleLbl="fgImgPlace1" presStyleIdx="0" presStyleCnt="4"/>
      <dgm:spPr>
        <a:blipFill rotWithShape="1">
          <a:blip xmlns:r="http://schemas.openxmlformats.org/officeDocument/2006/relationships" r:embed="rId1"/>
          <a:stretch>
            <a:fillRect/>
          </a:stretch>
        </a:blipFill>
      </dgm:spPr>
    </dgm:pt>
    <dgm:pt modelId="{0A14C8F2-11F0-4E58-8698-971938EE3FCD}" type="pres">
      <dgm:prSet presAssocID="{2514D46B-8F6B-4EFA-83BF-18218133BAAD}" presName="sibTrans" presStyleLbl="sibTrans2D1" presStyleIdx="0" presStyleCnt="0"/>
      <dgm:spPr/>
      <dgm:t>
        <a:bodyPr/>
        <a:lstStyle/>
        <a:p>
          <a:endParaRPr lang="en-US"/>
        </a:p>
      </dgm:t>
    </dgm:pt>
    <dgm:pt modelId="{CFC2D5FA-84B3-4760-8B95-DF30858CFBA6}" type="pres">
      <dgm:prSet presAssocID="{37851F39-B450-4CA7-A0A9-C5260AE1718D}" presName="compNode" presStyleCnt="0"/>
      <dgm:spPr/>
    </dgm:pt>
    <dgm:pt modelId="{20BF1E94-1A1F-4196-9688-2A98E620868E}" type="pres">
      <dgm:prSet presAssocID="{37851F39-B450-4CA7-A0A9-C5260AE1718D}" presName="node" presStyleLbl="node1" presStyleIdx="1" presStyleCnt="4" custScaleY="39366">
        <dgm:presLayoutVars>
          <dgm:bulletEnabled val="1"/>
        </dgm:presLayoutVars>
      </dgm:prSet>
      <dgm:spPr/>
      <dgm:t>
        <a:bodyPr/>
        <a:lstStyle/>
        <a:p>
          <a:endParaRPr lang="en-US"/>
        </a:p>
      </dgm:t>
    </dgm:pt>
    <dgm:pt modelId="{1E26FDB6-4E4D-4374-865D-C083575A7C34}" type="pres">
      <dgm:prSet presAssocID="{37851F39-B450-4CA7-A0A9-C5260AE1718D}" presName="invisiNode" presStyleLbl="node1" presStyleIdx="1" presStyleCnt="4"/>
      <dgm:spPr/>
    </dgm:pt>
    <dgm:pt modelId="{0DCDB793-1E2E-4328-8407-1135115D4A8C}" type="pres">
      <dgm:prSet presAssocID="{37851F39-B450-4CA7-A0A9-C5260AE1718D}" presName="imagNode" presStyleLbl="fgImgPlace1" presStyleIdx="1" presStyleCnt="4"/>
      <dgm:spPr>
        <a:blipFill rotWithShape="1">
          <a:blip xmlns:r="http://schemas.openxmlformats.org/officeDocument/2006/relationships" r:embed="rId2"/>
          <a:stretch>
            <a:fillRect/>
          </a:stretch>
        </a:blipFill>
      </dgm:spPr>
    </dgm:pt>
    <dgm:pt modelId="{AC62D788-4102-497B-AC8E-34A53A2857E0}" type="pres">
      <dgm:prSet presAssocID="{21E40902-2B5C-43B8-8D02-2E6E933CFBFF}" presName="sibTrans" presStyleLbl="sibTrans2D1" presStyleIdx="0" presStyleCnt="0"/>
      <dgm:spPr/>
      <dgm:t>
        <a:bodyPr/>
        <a:lstStyle/>
        <a:p>
          <a:endParaRPr lang="en-US"/>
        </a:p>
      </dgm:t>
    </dgm:pt>
    <dgm:pt modelId="{30EE6A30-9DD7-45F6-AEE1-59340C44B45A}" type="pres">
      <dgm:prSet presAssocID="{633FD960-C6D4-41B3-B1ED-23C2E4B49821}" presName="compNode" presStyleCnt="0"/>
      <dgm:spPr/>
    </dgm:pt>
    <dgm:pt modelId="{19EB53B0-EE86-4871-BF2F-43EE88235102}" type="pres">
      <dgm:prSet presAssocID="{633FD960-C6D4-41B3-B1ED-23C2E4B49821}" presName="node" presStyleLbl="node1" presStyleIdx="2" presStyleCnt="4" custScaleY="39895">
        <dgm:presLayoutVars>
          <dgm:bulletEnabled val="1"/>
        </dgm:presLayoutVars>
      </dgm:prSet>
      <dgm:spPr/>
      <dgm:t>
        <a:bodyPr/>
        <a:lstStyle/>
        <a:p>
          <a:endParaRPr lang="en-US"/>
        </a:p>
      </dgm:t>
    </dgm:pt>
    <dgm:pt modelId="{C4E7C966-AA9F-4964-B43E-3137EFF01011}" type="pres">
      <dgm:prSet presAssocID="{633FD960-C6D4-41B3-B1ED-23C2E4B49821}" presName="invisiNode" presStyleLbl="node1" presStyleIdx="2" presStyleCnt="4"/>
      <dgm:spPr/>
    </dgm:pt>
    <dgm:pt modelId="{5125B12B-FC28-45B8-85F4-1083E6F14651}" type="pres">
      <dgm:prSet presAssocID="{633FD960-C6D4-41B3-B1ED-23C2E4B49821}" presName="imagNode" presStyleLbl="fgImgPlace1" presStyleIdx="2" presStyleCnt="4"/>
      <dgm:spPr>
        <a:blipFill rotWithShape="1">
          <a:blip xmlns:r="http://schemas.openxmlformats.org/officeDocument/2006/relationships" r:embed="rId3"/>
          <a:stretch>
            <a:fillRect/>
          </a:stretch>
        </a:blipFill>
      </dgm:spPr>
    </dgm:pt>
    <dgm:pt modelId="{2AE48B55-EB44-43FA-B523-95EA2BFE7685}" type="pres">
      <dgm:prSet presAssocID="{B0BC4F60-1297-41E1-A894-49C6F11FBCF1}" presName="sibTrans" presStyleLbl="sibTrans2D1" presStyleIdx="0" presStyleCnt="0"/>
      <dgm:spPr/>
      <dgm:t>
        <a:bodyPr/>
        <a:lstStyle/>
        <a:p>
          <a:endParaRPr lang="en-US"/>
        </a:p>
      </dgm:t>
    </dgm:pt>
    <dgm:pt modelId="{D9D02772-19D4-409E-9982-7733941AA9E1}" type="pres">
      <dgm:prSet presAssocID="{11860027-9945-4C80-AC95-6A36DE8462F7}" presName="compNode" presStyleCnt="0"/>
      <dgm:spPr/>
    </dgm:pt>
    <dgm:pt modelId="{799A2C73-029B-4961-B20C-71F593F9E333}" type="pres">
      <dgm:prSet presAssocID="{11860027-9945-4C80-AC95-6A36DE8462F7}" presName="node" presStyleLbl="node1" presStyleIdx="3" presStyleCnt="4" custScaleY="48347">
        <dgm:presLayoutVars>
          <dgm:bulletEnabled val="1"/>
        </dgm:presLayoutVars>
      </dgm:prSet>
      <dgm:spPr/>
      <dgm:t>
        <a:bodyPr/>
        <a:lstStyle/>
        <a:p>
          <a:endParaRPr lang="en-US"/>
        </a:p>
      </dgm:t>
    </dgm:pt>
    <dgm:pt modelId="{13D2A515-D9AF-445E-AC17-772BD81B0FB9}" type="pres">
      <dgm:prSet presAssocID="{11860027-9945-4C80-AC95-6A36DE8462F7}" presName="invisiNode" presStyleLbl="node1" presStyleIdx="3" presStyleCnt="4"/>
      <dgm:spPr/>
    </dgm:pt>
    <dgm:pt modelId="{62BED240-598C-461E-A288-73E77D110960}" type="pres">
      <dgm:prSet presAssocID="{11860027-9945-4C80-AC95-6A36DE8462F7}" presName="imagNode"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Lst>
  <dgm:cxnLst>
    <dgm:cxn modelId="{CACACEBD-4BB6-414C-B1F8-FF97BC4BC8AC}" type="presOf" srcId="{2514D46B-8F6B-4EFA-83BF-18218133BAAD}" destId="{0A14C8F2-11F0-4E58-8698-971938EE3FCD}" srcOrd="0" destOrd="0" presId="urn:microsoft.com/office/officeart/2005/8/layout/pList2"/>
    <dgm:cxn modelId="{A6DE0BA9-B602-4C4B-A349-145420478992}" type="presOf" srcId="{269C995E-8237-4A75-8BD8-C793887BE768}" destId="{15AB6315-6A9C-4329-92D8-3C15913D4C51}" srcOrd="0" destOrd="0" presId="urn:microsoft.com/office/officeart/2005/8/layout/pList2"/>
    <dgm:cxn modelId="{91ADD936-7D06-4B43-8273-F07B48179B25}" srcId="{CCC432C4-ED99-43DE-AB98-16B24DB1A4C9}" destId="{269C995E-8237-4A75-8BD8-C793887BE768}" srcOrd="0" destOrd="0" parTransId="{7E5B907B-4FF6-4981-9C3B-572B24E7B755}" sibTransId="{2514D46B-8F6B-4EFA-83BF-18218133BAAD}"/>
    <dgm:cxn modelId="{E3E9C250-5B3E-4DF3-BA33-F9E30F5C8A72}" type="presOf" srcId="{21E40902-2B5C-43B8-8D02-2E6E933CFBFF}" destId="{AC62D788-4102-497B-AC8E-34A53A2857E0}" srcOrd="0" destOrd="0" presId="urn:microsoft.com/office/officeart/2005/8/layout/pList2"/>
    <dgm:cxn modelId="{76673BBE-D79C-479F-802F-37C30A6FE8B7}" type="presOf" srcId="{633FD960-C6D4-41B3-B1ED-23C2E4B49821}" destId="{19EB53B0-EE86-4871-BF2F-43EE88235102}" srcOrd="0" destOrd="0" presId="urn:microsoft.com/office/officeart/2005/8/layout/pList2"/>
    <dgm:cxn modelId="{DBE1D026-A68A-40FF-8560-C0AE6799B878}" srcId="{CCC432C4-ED99-43DE-AB98-16B24DB1A4C9}" destId="{11860027-9945-4C80-AC95-6A36DE8462F7}" srcOrd="3" destOrd="0" parTransId="{D61317F8-589C-4191-BFEF-94985FD3382B}" sibTransId="{B559C849-8903-47F4-A2B3-2E4DA9CCA5F3}"/>
    <dgm:cxn modelId="{4B0B3A82-71D9-4DAA-8AA3-B138CCAA0CBE}" type="presOf" srcId="{CCC432C4-ED99-43DE-AB98-16B24DB1A4C9}" destId="{DB2B0343-185B-47E8-9F67-2BFBCC9F95C7}" srcOrd="0" destOrd="0" presId="urn:microsoft.com/office/officeart/2005/8/layout/pList2"/>
    <dgm:cxn modelId="{BD922142-249C-4B35-8AC8-82E7FCE1E841}" type="presOf" srcId="{B0BC4F60-1297-41E1-A894-49C6F11FBCF1}" destId="{2AE48B55-EB44-43FA-B523-95EA2BFE7685}" srcOrd="0" destOrd="0" presId="urn:microsoft.com/office/officeart/2005/8/layout/pList2"/>
    <dgm:cxn modelId="{6A4F718B-A701-4649-8BFE-BC6E8B16406A}" srcId="{CCC432C4-ED99-43DE-AB98-16B24DB1A4C9}" destId="{633FD960-C6D4-41B3-B1ED-23C2E4B49821}" srcOrd="2" destOrd="0" parTransId="{33770770-BCF8-41B4-8665-112EC42EE542}" sibTransId="{B0BC4F60-1297-41E1-A894-49C6F11FBCF1}"/>
    <dgm:cxn modelId="{43877F6D-2647-432D-B8E3-47CFBB758EA8}" type="presOf" srcId="{37851F39-B450-4CA7-A0A9-C5260AE1718D}" destId="{20BF1E94-1A1F-4196-9688-2A98E620868E}" srcOrd="0" destOrd="0" presId="urn:microsoft.com/office/officeart/2005/8/layout/pList2"/>
    <dgm:cxn modelId="{ED1AFA57-DDAD-450C-B126-F8BB25D86A93}" type="presOf" srcId="{11860027-9945-4C80-AC95-6A36DE8462F7}" destId="{799A2C73-029B-4961-B20C-71F593F9E333}" srcOrd="0" destOrd="0" presId="urn:microsoft.com/office/officeart/2005/8/layout/pList2"/>
    <dgm:cxn modelId="{4ACA2797-FBFB-4934-907C-A83AF21CBCA2}" srcId="{CCC432C4-ED99-43DE-AB98-16B24DB1A4C9}" destId="{37851F39-B450-4CA7-A0A9-C5260AE1718D}" srcOrd="1" destOrd="0" parTransId="{84138777-C538-45ED-B72C-C107DF1447CD}" sibTransId="{21E40902-2B5C-43B8-8D02-2E6E933CFBFF}"/>
    <dgm:cxn modelId="{3AFE7533-2F96-45B1-8C23-7FBDBDA46477}" type="presParOf" srcId="{DB2B0343-185B-47E8-9F67-2BFBCC9F95C7}" destId="{B81C5BC7-6E2B-4F96-A382-8BCE38615533}" srcOrd="0" destOrd="0" presId="urn:microsoft.com/office/officeart/2005/8/layout/pList2"/>
    <dgm:cxn modelId="{D61B1B6D-8C1C-49C1-A8E2-A3DD986D9701}" type="presParOf" srcId="{DB2B0343-185B-47E8-9F67-2BFBCC9F95C7}" destId="{921CF5A7-7ECF-4E4B-98F2-C40A142A29F4}" srcOrd="1" destOrd="0" presId="urn:microsoft.com/office/officeart/2005/8/layout/pList2"/>
    <dgm:cxn modelId="{5AF42BF3-16AD-40A2-B385-3F0B8E6228F3}" type="presParOf" srcId="{921CF5A7-7ECF-4E4B-98F2-C40A142A29F4}" destId="{70B043E8-EF5F-4E3D-8288-AA038D83DAEB}" srcOrd="0" destOrd="0" presId="urn:microsoft.com/office/officeart/2005/8/layout/pList2"/>
    <dgm:cxn modelId="{56D6FA54-9327-4A0E-B798-096833146B99}" type="presParOf" srcId="{70B043E8-EF5F-4E3D-8288-AA038D83DAEB}" destId="{15AB6315-6A9C-4329-92D8-3C15913D4C51}" srcOrd="0" destOrd="0" presId="urn:microsoft.com/office/officeart/2005/8/layout/pList2"/>
    <dgm:cxn modelId="{4E5D6BB3-126B-4B49-B9BF-6E8A52BFE25A}" type="presParOf" srcId="{70B043E8-EF5F-4E3D-8288-AA038D83DAEB}" destId="{A2E9C2BF-B978-4CCF-B433-633BFB0E5C94}" srcOrd="1" destOrd="0" presId="urn:microsoft.com/office/officeart/2005/8/layout/pList2"/>
    <dgm:cxn modelId="{19A59EF9-072E-452B-9B56-C7BB31BC2EDF}" type="presParOf" srcId="{70B043E8-EF5F-4E3D-8288-AA038D83DAEB}" destId="{2173F325-3A82-42E2-855A-22C840ED261D}" srcOrd="2" destOrd="0" presId="urn:microsoft.com/office/officeart/2005/8/layout/pList2"/>
    <dgm:cxn modelId="{EFA6A417-BE89-4B72-A5FA-3704F2F2E26D}" type="presParOf" srcId="{921CF5A7-7ECF-4E4B-98F2-C40A142A29F4}" destId="{0A14C8F2-11F0-4E58-8698-971938EE3FCD}" srcOrd="1" destOrd="0" presId="urn:microsoft.com/office/officeart/2005/8/layout/pList2"/>
    <dgm:cxn modelId="{77D61AA1-D10A-445B-BE1A-100D15F30A79}" type="presParOf" srcId="{921CF5A7-7ECF-4E4B-98F2-C40A142A29F4}" destId="{CFC2D5FA-84B3-4760-8B95-DF30858CFBA6}" srcOrd="2" destOrd="0" presId="urn:microsoft.com/office/officeart/2005/8/layout/pList2"/>
    <dgm:cxn modelId="{2401F637-A5CC-46C8-A233-2195A5D9FCE7}" type="presParOf" srcId="{CFC2D5FA-84B3-4760-8B95-DF30858CFBA6}" destId="{20BF1E94-1A1F-4196-9688-2A98E620868E}" srcOrd="0" destOrd="0" presId="urn:microsoft.com/office/officeart/2005/8/layout/pList2"/>
    <dgm:cxn modelId="{CC4496FF-4AFF-412C-8314-6BAE94AD8211}" type="presParOf" srcId="{CFC2D5FA-84B3-4760-8B95-DF30858CFBA6}" destId="{1E26FDB6-4E4D-4374-865D-C083575A7C34}" srcOrd="1" destOrd="0" presId="urn:microsoft.com/office/officeart/2005/8/layout/pList2"/>
    <dgm:cxn modelId="{5EC590C3-326A-4A92-BC69-0409B5C57448}" type="presParOf" srcId="{CFC2D5FA-84B3-4760-8B95-DF30858CFBA6}" destId="{0DCDB793-1E2E-4328-8407-1135115D4A8C}" srcOrd="2" destOrd="0" presId="urn:microsoft.com/office/officeart/2005/8/layout/pList2"/>
    <dgm:cxn modelId="{4FEBBA41-B29A-4D7F-A199-33D9A5C79D6D}" type="presParOf" srcId="{921CF5A7-7ECF-4E4B-98F2-C40A142A29F4}" destId="{AC62D788-4102-497B-AC8E-34A53A2857E0}" srcOrd="3" destOrd="0" presId="urn:microsoft.com/office/officeart/2005/8/layout/pList2"/>
    <dgm:cxn modelId="{17E749F2-D525-493B-A3A2-87E9B5B38ED2}" type="presParOf" srcId="{921CF5A7-7ECF-4E4B-98F2-C40A142A29F4}" destId="{30EE6A30-9DD7-45F6-AEE1-59340C44B45A}" srcOrd="4" destOrd="0" presId="urn:microsoft.com/office/officeart/2005/8/layout/pList2"/>
    <dgm:cxn modelId="{911DE8E6-4E4B-41E7-A9CD-09587D979ADB}" type="presParOf" srcId="{30EE6A30-9DD7-45F6-AEE1-59340C44B45A}" destId="{19EB53B0-EE86-4871-BF2F-43EE88235102}" srcOrd="0" destOrd="0" presId="urn:microsoft.com/office/officeart/2005/8/layout/pList2"/>
    <dgm:cxn modelId="{F3E2A119-DD3D-4F5E-9ED8-6053E06E5D45}" type="presParOf" srcId="{30EE6A30-9DD7-45F6-AEE1-59340C44B45A}" destId="{C4E7C966-AA9F-4964-B43E-3137EFF01011}" srcOrd="1" destOrd="0" presId="urn:microsoft.com/office/officeart/2005/8/layout/pList2"/>
    <dgm:cxn modelId="{A9DC2D24-5C1D-4A46-A06F-B71E3F0B73CB}" type="presParOf" srcId="{30EE6A30-9DD7-45F6-AEE1-59340C44B45A}" destId="{5125B12B-FC28-45B8-85F4-1083E6F14651}" srcOrd="2" destOrd="0" presId="urn:microsoft.com/office/officeart/2005/8/layout/pList2"/>
    <dgm:cxn modelId="{1EB19893-F56B-49F0-A700-8D8F242EBD1D}" type="presParOf" srcId="{921CF5A7-7ECF-4E4B-98F2-C40A142A29F4}" destId="{2AE48B55-EB44-43FA-B523-95EA2BFE7685}" srcOrd="5" destOrd="0" presId="urn:microsoft.com/office/officeart/2005/8/layout/pList2"/>
    <dgm:cxn modelId="{9BB78F3C-3BC1-4730-ACE1-6213190F4F78}" type="presParOf" srcId="{921CF5A7-7ECF-4E4B-98F2-C40A142A29F4}" destId="{D9D02772-19D4-409E-9982-7733941AA9E1}" srcOrd="6" destOrd="0" presId="urn:microsoft.com/office/officeart/2005/8/layout/pList2"/>
    <dgm:cxn modelId="{4C5B3285-1BFE-4607-AEE1-507C748342BB}" type="presParOf" srcId="{D9D02772-19D4-409E-9982-7733941AA9E1}" destId="{799A2C73-029B-4961-B20C-71F593F9E333}" srcOrd="0" destOrd="0" presId="urn:microsoft.com/office/officeart/2005/8/layout/pList2"/>
    <dgm:cxn modelId="{51E9AF9F-9527-4CA3-817E-F7D338B68EF8}" type="presParOf" srcId="{D9D02772-19D4-409E-9982-7733941AA9E1}" destId="{13D2A515-D9AF-445E-AC17-772BD81B0FB9}" srcOrd="1" destOrd="0" presId="urn:microsoft.com/office/officeart/2005/8/layout/pList2"/>
    <dgm:cxn modelId="{5D8B3FB9-191A-408E-9760-0BAC6AE4C7E2}" type="presParOf" srcId="{D9D02772-19D4-409E-9982-7733941AA9E1}" destId="{62BED240-598C-461E-A288-73E77D11096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D47BE0-6BC0-4404-858F-0F570A8CEB8A}" type="doc">
      <dgm:prSet loTypeId="urn:microsoft.com/office/officeart/2005/8/layout/pyramid1" loCatId="pyramid" qsTypeId="urn:microsoft.com/office/officeart/2005/8/quickstyle/simple1" qsCatId="simple" csTypeId="urn:microsoft.com/office/officeart/2005/8/colors/colorful1#2" csCatId="colorful" phldr="1"/>
      <dgm:spPr/>
    </dgm:pt>
    <dgm:pt modelId="{3A7B32D9-06E1-4EB5-9E95-D5DF61B0A458}">
      <dgm:prSet phldrT="[Texto]"/>
      <dgm:spPr/>
      <dgm:t>
        <a:bodyPr/>
        <a:lstStyle/>
        <a:p>
          <a:r>
            <a:rPr lang="es-EC" b="1" dirty="0" smtClean="0">
              <a:effectLst>
                <a:outerShdw blurRad="38100" dist="38100" dir="2700000" algn="tl">
                  <a:srgbClr val="000000">
                    <a:alpha val="43137"/>
                  </a:srgbClr>
                </a:outerShdw>
              </a:effectLst>
            </a:rPr>
            <a:t>Beneficio</a:t>
          </a:r>
          <a:endParaRPr lang="es-EC" b="1" dirty="0">
            <a:effectLst>
              <a:outerShdw blurRad="38100" dist="38100" dir="2700000" algn="tl">
                <a:srgbClr val="000000">
                  <a:alpha val="43137"/>
                </a:srgbClr>
              </a:outerShdw>
            </a:effectLst>
          </a:endParaRPr>
        </a:p>
      </dgm:t>
    </dgm:pt>
    <dgm:pt modelId="{60898C64-3424-4219-891B-699400A4AD60}" type="parTrans" cxnId="{499A6BDE-8C26-4CA2-B6F9-6142F836E53A}">
      <dgm:prSet/>
      <dgm:spPr/>
      <dgm:t>
        <a:bodyPr/>
        <a:lstStyle/>
        <a:p>
          <a:endParaRPr lang="es-EC"/>
        </a:p>
      </dgm:t>
    </dgm:pt>
    <dgm:pt modelId="{4277100B-E502-4DE9-A590-2660ED50C474}" type="sibTrans" cxnId="{499A6BDE-8C26-4CA2-B6F9-6142F836E53A}">
      <dgm:prSet/>
      <dgm:spPr/>
      <dgm:t>
        <a:bodyPr/>
        <a:lstStyle/>
        <a:p>
          <a:endParaRPr lang="es-EC"/>
        </a:p>
      </dgm:t>
    </dgm:pt>
    <dgm:pt modelId="{86486AF6-8152-4D63-9600-2575F9ED107C}">
      <dgm:prSet phldrT="[Texto]"/>
      <dgm:spPr/>
      <dgm:t>
        <a:bodyPr/>
        <a:lstStyle/>
        <a:p>
          <a:r>
            <a:rPr lang="es-EC" b="1" dirty="0" smtClean="0">
              <a:effectLst>
                <a:outerShdw blurRad="38100" dist="38100" dir="2700000" algn="tl">
                  <a:srgbClr val="000000">
                    <a:alpha val="43137"/>
                  </a:srgbClr>
                </a:outerShdw>
              </a:effectLst>
            </a:rPr>
            <a:t>Actitud del Cliente</a:t>
          </a:r>
          <a:endParaRPr lang="es-EC" b="1" dirty="0">
            <a:effectLst>
              <a:outerShdw blurRad="38100" dist="38100" dir="2700000" algn="tl">
                <a:srgbClr val="000000">
                  <a:alpha val="43137"/>
                </a:srgbClr>
              </a:outerShdw>
            </a:effectLst>
          </a:endParaRPr>
        </a:p>
      </dgm:t>
    </dgm:pt>
    <dgm:pt modelId="{7F6A618B-71AC-4561-AFE5-AF2D6DFB8CE6}" type="parTrans" cxnId="{F29FF22C-7128-4A33-A598-19C7ADCB6AD7}">
      <dgm:prSet/>
      <dgm:spPr/>
      <dgm:t>
        <a:bodyPr/>
        <a:lstStyle/>
        <a:p>
          <a:endParaRPr lang="es-EC"/>
        </a:p>
      </dgm:t>
    </dgm:pt>
    <dgm:pt modelId="{5628DA38-895F-4BEF-B16A-802CC71CFF76}" type="sibTrans" cxnId="{F29FF22C-7128-4A33-A598-19C7ADCB6AD7}">
      <dgm:prSet/>
      <dgm:spPr/>
      <dgm:t>
        <a:bodyPr/>
        <a:lstStyle/>
        <a:p>
          <a:endParaRPr lang="es-EC"/>
        </a:p>
      </dgm:t>
    </dgm:pt>
    <dgm:pt modelId="{2721B61E-995C-43DB-8F37-08B3240E3730}">
      <dgm:prSet phldrT="[Texto]"/>
      <dgm:spPr/>
      <dgm:t>
        <a:bodyPr/>
        <a:lstStyle/>
        <a:p>
          <a:r>
            <a:rPr lang="es-EC" b="1" dirty="0" smtClean="0"/>
            <a:t>Valor del Cliente</a:t>
          </a:r>
          <a:endParaRPr lang="es-EC" b="1" dirty="0"/>
        </a:p>
      </dgm:t>
    </dgm:pt>
    <dgm:pt modelId="{37D678A1-4C33-4DF1-BC3D-79CF24148D85}" type="parTrans" cxnId="{DCE307DD-1F99-403B-AB0E-02D4CB1188EF}">
      <dgm:prSet/>
      <dgm:spPr/>
      <dgm:t>
        <a:bodyPr/>
        <a:lstStyle/>
        <a:p>
          <a:endParaRPr lang="es-EC"/>
        </a:p>
      </dgm:t>
    </dgm:pt>
    <dgm:pt modelId="{91BFED01-030B-41C0-BAD0-4C84EAE7E168}" type="sibTrans" cxnId="{DCE307DD-1F99-403B-AB0E-02D4CB1188EF}">
      <dgm:prSet/>
      <dgm:spPr/>
      <dgm:t>
        <a:bodyPr/>
        <a:lstStyle/>
        <a:p>
          <a:endParaRPr lang="es-EC"/>
        </a:p>
      </dgm:t>
    </dgm:pt>
    <dgm:pt modelId="{A5253C7B-15CA-4A1A-AA69-A07AD0F1BFBB}">
      <dgm:prSet/>
      <dgm:spPr/>
      <dgm:t>
        <a:bodyPr/>
        <a:lstStyle/>
        <a:p>
          <a:r>
            <a:rPr lang="es-EC" b="1" dirty="0" smtClean="0"/>
            <a:t>Comportamiento del Cliente</a:t>
          </a:r>
          <a:endParaRPr lang="es-EC" b="1" dirty="0"/>
        </a:p>
      </dgm:t>
    </dgm:pt>
    <dgm:pt modelId="{8EDAC351-FAC3-441B-8CD4-A7AA9FF39439}" type="parTrans" cxnId="{2F4AEF69-598D-4366-AE49-73E9612C101E}">
      <dgm:prSet/>
      <dgm:spPr/>
      <dgm:t>
        <a:bodyPr/>
        <a:lstStyle/>
        <a:p>
          <a:endParaRPr lang="es-EC"/>
        </a:p>
      </dgm:t>
    </dgm:pt>
    <dgm:pt modelId="{409E2D9D-D2FC-4990-B843-5995C3FB1C29}" type="sibTrans" cxnId="{2F4AEF69-598D-4366-AE49-73E9612C101E}">
      <dgm:prSet/>
      <dgm:spPr/>
      <dgm:t>
        <a:bodyPr/>
        <a:lstStyle/>
        <a:p>
          <a:endParaRPr lang="es-EC"/>
        </a:p>
      </dgm:t>
    </dgm:pt>
    <dgm:pt modelId="{8E163790-66FD-42F7-AE21-48B7509D9F2B}">
      <dgm:prSet/>
      <dgm:spPr/>
      <dgm:t>
        <a:bodyPr/>
        <a:lstStyle/>
        <a:p>
          <a:r>
            <a:rPr lang="es-EC" b="1" dirty="0" smtClean="0"/>
            <a:t>Satisfacción del Cliente</a:t>
          </a:r>
          <a:endParaRPr lang="es-EC" b="1" dirty="0"/>
        </a:p>
      </dgm:t>
    </dgm:pt>
    <dgm:pt modelId="{1CAF0B53-00FF-4927-8382-FE724935E6FB}" type="parTrans" cxnId="{30757C3B-32B6-49EA-A0FC-AC7BFB7C790C}">
      <dgm:prSet/>
      <dgm:spPr/>
      <dgm:t>
        <a:bodyPr/>
        <a:lstStyle/>
        <a:p>
          <a:endParaRPr lang="es-EC"/>
        </a:p>
      </dgm:t>
    </dgm:pt>
    <dgm:pt modelId="{557459EA-0CAF-4343-BD2B-3E8C8E42B66C}" type="sibTrans" cxnId="{30757C3B-32B6-49EA-A0FC-AC7BFB7C790C}">
      <dgm:prSet/>
      <dgm:spPr/>
      <dgm:t>
        <a:bodyPr/>
        <a:lstStyle/>
        <a:p>
          <a:endParaRPr lang="es-EC"/>
        </a:p>
      </dgm:t>
    </dgm:pt>
    <dgm:pt modelId="{5C9F31E5-025B-41EE-AB82-E3C8B101B8D3}">
      <dgm:prSet/>
      <dgm:spPr/>
      <dgm:t>
        <a:bodyPr/>
        <a:lstStyle/>
        <a:p>
          <a:r>
            <a:rPr lang="es-EC" b="1" dirty="0" smtClean="0"/>
            <a:t>Atención prestada al cliente</a:t>
          </a:r>
        </a:p>
        <a:p>
          <a:r>
            <a:rPr lang="es-EC" i="1" dirty="0" smtClean="0"/>
            <a:t>Organización     Comunicación    Información </a:t>
          </a:r>
          <a:endParaRPr lang="es-EC" i="1" dirty="0"/>
        </a:p>
      </dgm:t>
    </dgm:pt>
    <dgm:pt modelId="{BB784A8D-EDFC-4726-86F2-CDAF6EB16169}" type="parTrans" cxnId="{8CEF7F04-EC01-4466-9398-F0EADEB6FC57}">
      <dgm:prSet/>
      <dgm:spPr/>
      <dgm:t>
        <a:bodyPr/>
        <a:lstStyle/>
        <a:p>
          <a:endParaRPr lang="es-EC"/>
        </a:p>
      </dgm:t>
    </dgm:pt>
    <dgm:pt modelId="{1AAC3960-99BA-47D0-8467-512A98932CD6}" type="sibTrans" cxnId="{8CEF7F04-EC01-4466-9398-F0EADEB6FC57}">
      <dgm:prSet/>
      <dgm:spPr/>
      <dgm:t>
        <a:bodyPr/>
        <a:lstStyle/>
        <a:p>
          <a:endParaRPr lang="es-EC"/>
        </a:p>
      </dgm:t>
    </dgm:pt>
    <dgm:pt modelId="{C69937D0-2E38-489E-8B77-A17A7693DC24}" type="pres">
      <dgm:prSet presAssocID="{94D47BE0-6BC0-4404-858F-0F570A8CEB8A}" presName="Name0" presStyleCnt="0">
        <dgm:presLayoutVars>
          <dgm:dir/>
          <dgm:animLvl val="lvl"/>
          <dgm:resizeHandles val="exact"/>
        </dgm:presLayoutVars>
      </dgm:prSet>
      <dgm:spPr/>
    </dgm:pt>
    <dgm:pt modelId="{C434D8D1-B7B5-4590-BB4B-0EC8F027C0FD}" type="pres">
      <dgm:prSet presAssocID="{3A7B32D9-06E1-4EB5-9E95-D5DF61B0A458}" presName="Name8" presStyleCnt="0"/>
      <dgm:spPr/>
    </dgm:pt>
    <dgm:pt modelId="{A3FBE0DC-CA54-4A8E-A156-A135BC2AEEF6}" type="pres">
      <dgm:prSet presAssocID="{3A7B32D9-06E1-4EB5-9E95-D5DF61B0A458}" presName="level" presStyleLbl="node1" presStyleIdx="0" presStyleCnt="6">
        <dgm:presLayoutVars>
          <dgm:chMax val="1"/>
          <dgm:bulletEnabled val="1"/>
        </dgm:presLayoutVars>
      </dgm:prSet>
      <dgm:spPr/>
      <dgm:t>
        <a:bodyPr/>
        <a:lstStyle/>
        <a:p>
          <a:endParaRPr lang="es-EC"/>
        </a:p>
      </dgm:t>
    </dgm:pt>
    <dgm:pt modelId="{D443C990-A72B-41EC-A80E-592F59E6ED43}" type="pres">
      <dgm:prSet presAssocID="{3A7B32D9-06E1-4EB5-9E95-D5DF61B0A458}" presName="levelTx" presStyleLbl="revTx" presStyleIdx="0" presStyleCnt="0">
        <dgm:presLayoutVars>
          <dgm:chMax val="1"/>
          <dgm:bulletEnabled val="1"/>
        </dgm:presLayoutVars>
      </dgm:prSet>
      <dgm:spPr/>
      <dgm:t>
        <a:bodyPr/>
        <a:lstStyle/>
        <a:p>
          <a:endParaRPr lang="es-EC"/>
        </a:p>
      </dgm:t>
    </dgm:pt>
    <dgm:pt modelId="{D038F84A-4CC6-4A7E-9383-D2B615E146CA}" type="pres">
      <dgm:prSet presAssocID="{86486AF6-8152-4D63-9600-2575F9ED107C}" presName="Name8" presStyleCnt="0"/>
      <dgm:spPr/>
    </dgm:pt>
    <dgm:pt modelId="{B0581653-CE13-4B7C-9E1A-CC7A33014E8A}" type="pres">
      <dgm:prSet presAssocID="{86486AF6-8152-4D63-9600-2575F9ED107C}" presName="level" presStyleLbl="node1" presStyleIdx="1" presStyleCnt="6">
        <dgm:presLayoutVars>
          <dgm:chMax val="1"/>
          <dgm:bulletEnabled val="1"/>
        </dgm:presLayoutVars>
      </dgm:prSet>
      <dgm:spPr/>
      <dgm:t>
        <a:bodyPr/>
        <a:lstStyle/>
        <a:p>
          <a:endParaRPr lang="es-EC"/>
        </a:p>
      </dgm:t>
    </dgm:pt>
    <dgm:pt modelId="{8AC4DB21-5812-42CE-A22F-5FB5C4DB86F5}" type="pres">
      <dgm:prSet presAssocID="{86486AF6-8152-4D63-9600-2575F9ED107C}" presName="levelTx" presStyleLbl="revTx" presStyleIdx="0" presStyleCnt="0">
        <dgm:presLayoutVars>
          <dgm:chMax val="1"/>
          <dgm:bulletEnabled val="1"/>
        </dgm:presLayoutVars>
      </dgm:prSet>
      <dgm:spPr/>
      <dgm:t>
        <a:bodyPr/>
        <a:lstStyle/>
        <a:p>
          <a:endParaRPr lang="es-EC"/>
        </a:p>
      </dgm:t>
    </dgm:pt>
    <dgm:pt modelId="{DF9697EC-B607-4180-94BA-3FF880F2512D}" type="pres">
      <dgm:prSet presAssocID="{2721B61E-995C-43DB-8F37-08B3240E3730}" presName="Name8" presStyleCnt="0"/>
      <dgm:spPr/>
    </dgm:pt>
    <dgm:pt modelId="{EE7B139A-E3CB-43D3-947B-80A9942191A9}" type="pres">
      <dgm:prSet presAssocID="{2721B61E-995C-43DB-8F37-08B3240E3730}" presName="level" presStyleLbl="node1" presStyleIdx="2" presStyleCnt="6">
        <dgm:presLayoutVars>
          <dgm:chMax val="1"/>
          <dgm:bulletEnabled val="1"/>
        </dgm:presLayoutVars>
      </dgm:prSet>
      <dgm:spPr/>
      <dgm:t>
        <a:bodyPr/>
        <a:lstStyle/>
        <a:p>
          <a:endParaRPr lang="es-EC"/>
        </a:p>
      </dgm:t>
    </dgm:pt>
    <dgm:pt modelId="{0F3FAC73-2694-480D-A363-011C8138602A}" type="pres">
      <dgm:prSet presAssocID="{2721B61E-995C-43DB-8F37-08B3240E3730}" presName="levelTx" presStyleLbl="revTx" presStyleIdx="0" presStyleCnt="0">
        <dgm:presLayoutVars>
          <dgm:chMax val="1"/>
          <dgm:bulletEnabled val="1"/>
        </dgm:presLayoutVars>
      </dgm:prSet>
      <dgm:spPr/>
      <dgm:t>
        <a:bodyPr/>
        <a:lstStyle/>
        <a:p>
          <a:endParaRPr lang="es-EC"/>
        </a:p>
      </dgm:t>
    </dgm:pt>
    <dgm:pt modelId="{76F22D93-0E54-4EB6-98C2-96B2E0ADD976}" type="pres">
      <dgm:prSet presAssocID="{A5253C7B-15CA-4A1A-AA69-A07AD0F1BFBB}" presName="Name8" presStyleCnt="0"/>
      <dgm:spPr/>
    </dgm:pt>
    <dgm:pt modelId="{0FD01CE4-6E7B-40D2-8419-7D03E55C23DB}" type="pres">
      <dgm:prSet presAssocID="{A5253C7B-15CA-4A1A-AA69-A07AD0F1BFBB}" presName="level" presStyleLbl="node1" presStyleIdx="3" presStyleCnt="6">
        <dgm:presLayoutVars>
          <dgm:chMax val="1"/>
          <dgm:bulletEnabled val="1"/>
        </dgm:presLayoutVars>
      </dgm:prSet>
      <dgm:spPr/>
      <dgm:t>
        <a:bodyPr/>
        <a:lstStyle/>
        <a:p>
          <a:endParaRPr lang="es-EC"/>
        </a:p>
      </dgm:t>
    </dgm:pt>
    <dgm:pt modelId="{639F3C3B-F41E-49B6-ABEC-B00E710287AC}" type="pres">
      <dgm:prSet presAssocID="{A5253C7B-15CA-4A1A-AA69-A07AD0F1BFBB}" presName="levelTx" presStyleLbl="revTx" presStyleIdx="0" presStyleCnt="0">
        <dgm:presLayoutVars>
          <dgm:chMax val="1"/>
          <dgm:bulletEnabled val="1"/>
        </dgm:presLayoutVars>
      </dgm:prSet>
      <dgm:spPr/>
      <dgm:t>
        <a:bodyPr/>
        <a:lstStyle/>
        <a:p>
          <a:endParaRPr lang="es-EC"/>
        </a:p>
      </dgm:t>
    </dgm:pt>
    <dgm:pt modelId="{EB3BFB57-0275-43FF-8B1E-A33FE719B5A1}" type="pres">
      <dgm:prSet presAssocID="{8E163790-66FD-42F7-AE21-48B7509D9F2B}" presName="Name8" presStyleCnt="0"/>
      <dgm:spPr/>
    </dgm:pt>
    <dgm:pt modelId="{EE211D56-98C7-45B5-A9C1-53C2987E9873}" type="pres">
      <dgm:prSet presAssocID="{8E163790-66FD-42F7-AE21-48B7509D9F2B}" presName="level" presStyleLbl="node1" presStyleIdx="4" presStyleCnt="6">
        <dgm:presLayoutVars>
          <dgm:chMax val="1"/>
          <dgm:bulletEnabled val="1"/>
        </dgm:presLayoutVars>
      </dgm:prSet>
      <dgm:spPr/>
      <dgm:t>
        <a:bodyPr/>
        <a:lstStyle/>
        <a:p>
          <a:endParaRPr lang="es-EC"/>
        </a:p>
      </dgm:t>
    </dgm:pt>
    <dgm:pt modelId="{9642BC9D-F245-4B67-9E27-21AF383F066F}" type="pres">
      <dgm:prSet presAssocID="{8E163790-66FD-42F7-AE21-48B7509D9F2B}" presName="levelTx" presStyleLbl="revTx" presStyleIdx="0" presStyleCnt="0">
        <dgm:presLayoutVars>
          <dgm:chMax val="1"/>
          <dgm:bulletEnabled val="1"/>
        </dgm:presLayoutVars>
      </dgm:prSet>
      <dgm:spPr/>
      <dgm:t>
        <a:bodyPr/>
        <a:lstStyle/>
        <a:p>
          <a:endParaRPr lang="es-EC"/>
        </a:p>
      </dgm:t>
    </dgm:pt>
    <dgm:pt modelId="{480D3C4C-090C-4A7D-BAE3-8260064E7454}" type="pres">
      <dgm:prSet presAssocID="{5C9F31E5-025B-41EE-AB82-E3C8B101B8D3}" presName="Name8" presStyleCnt="0"/>
      <dgm:spPr/>
    </dgm:pt>
    <dgm:pt modelId="{5EB30CFF-CAB6-4F45-8135-1308CF20B4A6}" type="pres">
      <dgm:prSet presAssocID="{5C9F31E5-025B-41EE-AB82-E3C8B101B8D3}" presName="level" presStyleLbl="node1" presStyleIdx="5" presStyleCnt="6">
        <dgm:presLayoutVars>
          <dgm:chMax val="1"/>
          <dgm:bulletEnabled val="1"/>
        </dgm:presLayoutVars>
      </dgm:prSet>
      <dgm:spPr/>
      <dgm:t>
        <a:bodyPr/>
        <a:lstStyle/>
        <a:p>
          <a:endParaRPr lang="es-EC"/>
        </a:p>
      </dgm:t>
    </dgm:pt>
    <dgm:pt modelId="{12A30AC4-3A72-49E1-9947-1F7C6708AEEA}" type="pres">
      <dgm:prSet presAssocID="{5C9F31E5-025B-41EE-AB82-E3C8B101B8D3}" presName="levelTx" presStyleLbl="revTx" presStyleIdx="0" presStyleCnt="0">
        <dgm:presLayoutVars>
          <dgm:chMax val="1"/>
          <dgm:bulletEnabled val="1"/>
        </dgm:presLayoutVars>
      </dgm:prSet>
      <dgm:spPr/>
      <dgm:t>
        <a:bodyPr/>
        <a:lstStyle/>
        <a:p>
          <a:endParaRPr lang="es-EC"/>
        </a:p>
      </dgm:t>
    </dgm:pt>
  </dgm:ptLst>
  <dgm:cxnLst>
    <dgm:cxn modelId="{DCE307DD-1F99-403B-AB0E-02D4CB1188EF}" srcId="{94D47BE0-6BC0-4404-858F-0F570A8CEB8A}" destId="{2721B61E-995C-43DB-8F37-08B3240E3730}" srcOrd="2" destOrd="0" parTransId="{37D678A1-4C33-4DF1-BC3D-79CF24148D85}" sibTransId="{91BFED01-030B-41C0-BAD0-4C84EAE7E168}"/>
    <dgm:cxn modelId="{70794C37-9106-456D-A3E2-BC51CED77E95}" type="presOf" srcId="{8E163790-66FD-42F7-AE21-48B7509D9F2B}" destId="{9642BC9D-F245-4B67-9E27-21AF383F066F}" srcOrd="1" destOrd="0" presId="urn:microsoft.com/office/officeart/2005/8/layout/pyramid1"/>
    <dgm:cxn modelId="{B02FD9C9-0775-4250-8FBB-6A3AFD7D0B9A}" type="presOf" srcId="{2721B61E-995C-43DB-8F37-08B3240E3730}" destId="{EE7B139A-E3CB-43D3-947B-80A9942191A9}" srcOrd="0" destOrd="0" presId="urn:microsoft.com/office/officeart/2005/8/layout/pyramid1"/>
    <dgm:cxn modelId="{29D7DF0A-DD56-4BE5-9953-FA9975007297}" type="presOf" srcId="{94D47BE0-6BC0-4404-858F-0F570A8CEB8A}" destId="{C69937D0-2E38-489E-8B77-A17A7693DC24}" srcOrd="0" destOrd="0" presId="urn:microsoft.com/office/officeart/2005/8/layout/pyramid1"/>
    <dgm:cxn modelId="{16769C47-43BD-40EA-B99E-CBF80A106E3A}" type="presOf" srcId="{5C9F31E5-025B-41EE-AB82-E3C8B101B8D3}" destId="{5EB30CFF-CAB6-4F45-8135-1308CF20B4A6}" srcOrd="0" destOrd="0" presId="urn:microsoft.com/office/officeart/2005/8/layout/pyramid1"/>
    <dgm:cxn modelId="{31CD6708-7BDE-4985-BE6A-2B398D4A9589}" type="presOf" srcId="{A5253C7B-15CA-4A1A-AA69-A07AD0F1BFBB}" destId="{639F3C3B-F41E-49B6-ABEC-B00E710287AC}" srcOrd="1" destOrd="0" presId="urn:microsoft.com/office/officeart/2005/8/layout/pyramid1"/>
    <dgm:cxn modelId="{F656B598-DAC3-4D75-BF28-9BCF194C9AA9}" type="presOf" srcId="{5C9F31E5-025B-41EE-AB82-E3C8B101B8D3}" destId="{12A30AC4-3A72-49E1-9947-1F7C6708AEEA}" srcOrd="1" destOrd="0" presId="urn:microsoft.com/office/officeart/2005/8/layout/pyramid1"/>
    <dgm:cxn modelId="{8CEF7F04-EC01-4466-9398-F0EADEB6FC57}" srcId="{94D47BE0-6BC0-4404-858F-0F570A8CEB8A}" destId="{5C9F31E5-025B-41EE-AB82-E3C8B101B8D3}" srcOrd="5" destOrd="0" parTransId="{BB784A8D-EDFC-4726-86F2-CDAF6EB16169}" sibTransId="{1AAC3960-99BA-47D0-8467-512A98932CD6}"/>
    <dgm:cxn modelId="{2F4AEF69-598D-4366-AE49-73E9612C101E}" srcId="{94D47BE0-6BC0-4404-858F-0F570A8CEB8A}" destId="{A5253C7B-15CA-4A1A-AA69-A07AD0F1BFBB}" srcOrd="3" destOrd="0" parTransId="{8EDAC351-FAC3-441B-8CD4-A7AA9FF39439}" sibTransId="{409E2D9D-D2FC-4990-B843-5995C3FB1C29}"/>
    <dgm:cxn modelId="{F29FF22C-7128-4A33-A598-19C7ADCB6AD7}" srcId="{94D47BE0-6BC0-4404-858F-0F570A8CEB8A}" destId="{86486AF6-8152-4D63-9600-2575F9ED107C}" srcOrd="1" destOrd="0" parTransId="{7F6A618B-71AC-4561-AFE5-AF2D6DFB8CE6}" sibTransId="{5628DA38-895F-4BEF-B16A-802CC71CFF76}"/>
    <dgm:cxn modelId="{30757C3B-32B6-49EA-A0FC-AC7BFB7C790C}" srcId="{94D47BE0-6BC0-4404-858F-0F570A8CEB8A}" destId="{8E163790-66FD-42F7-AE21-48B7509D9F2B}" srcOrd="4" destOrd="0" parTransId="{1CAF0B53-00FF-4927-8382-FE724935E6FB}" sibTransId="{557459EA-0CAF-4343-BD2B-3E8C8E42B66C}"/>
    <dgm:cxn modelId="{74EDD2D2-C6A4-4040-83D2-E7C695147279}" type="presOf" srcId="{86486AF6-8152-4D63-9600-2575F9ED107C}" destId="{B0581653-CE13-4B7C-9E1A-CC7A33014E8A}" srcOrd="0" destOrd="0" presId="urn:microsoft.com/office/officeart/2005/8/layout/pyramid1"/>
    <dgm:cxn modelId="{91F99E77-D340-4325-AB71-377D8D3F3296}" type="presOf" srcId="{2721B61E-995C-43DB-8F37-08B3240E3730}" destId="{0F3FAC73-2694-480D-A363-011C8138602A}" srcOrd="1" destOrd="0" presId="urn:microsoft.com/office/officeart/2005/8/layout/pyramid1"/>
    <dgm:cxn modelId="{444E4713-EF1F-43AF-A5E4-A1FE53099D90}" type="presOf" srcId="{A5253C7B-15CA-4A1A-AA69-A07AD0F1BFBB}" destId="{0FD01CE4-6E7B-40D2-8419-7D03E55C23DB}" srcOrd="0" destOrd="0" presId="urn:microsoft.com/office/officeart/2005/8/layout/pyramid1"/>
    <dgm:cxn modelId="{3197ECA4-1095-4CD8-8E6C-EF99FEACA06B}" type="presOf" srcId="{3A7B32D9-06E1-4EB5-9E95-D5DF61B0A458}" destId="{D443C990-A72B-41EC-A80E-592F59E6ED43}" srcOrd="1" destOrd="0" presId="urn:microsoft.com/office/officeart/2005/8/layout/pyramid1"/>
    <dgm:cxn modelId="{C3084924-063F-49D8-B599-AE516A7027C3}" type="presOf" srcId="{8E163790-66FD-42F7-AE21-48B7509D9F2B}" destId="{EE211D56-98C7-45B5-A9C1-53C2987E9873}" srcOrd="0" destOrd="0" presId="urn:microsoft.com/office/officeart/2005/8/layout/pyramid1"/>
    <dgm:cxn modelId="{8008F133-23A4-4CC1-8E74-DEB2904C3C76}" type="presOf" srcId="{3A7B32D9-06E1-4EB5-9E95-D5DF61B0A458}" destId="{A3FBE0DC-CA54-4A8E-A156-A135BC2AEEF6}" srcOrd="0" destOrd="0" presId="urn:microsoft.com/office/officeart/2005/8/layout/pyramid1"/>
    <dgm:cxn modelId="{499A6BDE-8C26-4CA2-B6F9-6142F836E53A}" srcId="{94D47BE0-6BC0-4404-858F-0F570A8CEB8A}" destId="{3A7B32D9-06E1-4EB5-9E95-D5DF61B0A458}" srcOrd="0" destOrd="0" parTransId="{60898C64-3424-4219-891B-699400A4AD60}" sibTransId="{4277100B-E502-4DE9-A590-2660ED50C474}"/>
    <dgm:cxn modelId="{149D53A8-0559-42D9-9D1F-5754C7ADCA52}" type="presOf" srcId="{86486AF6-8152-4D63-9600-2575F9ED107C}" destId="{8AC4DB21-5812-42CE-A22F-5FB5C4DB86F5}" srcOrd="1" destOrd="0" presId="urn:microsoft.com/office/officeart/2005/8/layout/pyramid1"/>
    <dgm:cxn modelId="{AD5181AB-04A6-4D8F-848B-D3FBC3B081B8}" type="presParOf" srcId="{C69937D0-2E38-489E-8B77-A17A7693DC24}" destId="{C434D8D1-B7B5-4590-BB4B-0EC8F027C0FD}" srcOrd="0" destOrd="0" presId="urn:microsoft.com/office/officeart/2005/8/layout/pyramid1"/>
    <dgm:cxn modelId="{CE6C5A24-2C07-467E-A39A-502F8A0C0A9D}" type="presParOf" srcId="{C434D8D1-B7B5-4590-BB4B-0EC8F027C0FD}" destId="{A3FBE0DC-CA54-4A8E-A156-A135BC2AEEF6}" srcOrd="0" destOrd="0" presId="urn:microsoft.com/office/officeart/2005/8/layout/pyramid1"/>
    <dgm:cxn modelId="{51C7B077-C601-4F66-B107-6AC3E21EEBBF}" type="presParOf" srcId="{C434D8D1-B7B5-4590-BB4B-0EC8F027C0FD}" destId="{D443C990-A72B-41EC-A80E-592F59E6ED43}" srcOrd="1" destOrd="0" presId="urn:microsoft.com/office/officeart/2005/8/layout/pyramid1"/>
    <dgm:cxn modelId="{E7E09583-54CB-4636-975E-CECA98149F78}" type="presParOf" srcId="{C69937D0-2E38-489E-8B77-A17A7693DC24}" destId="{D038F84A-4CC6-4A7E-9383-D2B615E146CA}" srcOrd="1" destOrd="0" presId="urn:microsoft.com/office/officeart/2005/8/layout/pyramid1"/>
    <dgm:cxn modelId="{A78F6315-7183-468E-8C33-ECAB7DCA4FD9}" type="presParOf" srcId="{D038F84A-4CC6-4A7E-9383-D2B615E146CA}" destId="{B0581653-CE13-4B7C-9E1A-CC7A33014E8A}" srcOrd="0" destOrd="0" presId="urn:microsoft.com/office/officeart/2005/8/layout/pyramid1"/>
    <dgm:cxn modelId="{5E20FA78-FC19-4C91-A3A2-71CC0460175E}" type="presParOf" srcId="{D038F84A-4CC6-4A7E-9383-D2B615E146CA}" destId="{8AC4DB21-5812-42CE-A22F-5FB5C4DB86F5}" srcOrd="1" destOrd="0" presId="urn:microsoft.com/office/officeart/2005/8/layout/pyramid1"/>
    <dgm:cxn modelId="{1FCFA592-2DBC-4C5C-AAB2-087B7A2C4223}" type="presParOf" srcId="{C69937D0-2E38-489E-8B77-A17A7693DC24}" destId="{DF9697EC-B607-4180-94BA-3FF880F2512D}" srcOrd="2" destOrd="0" presId="urn:microsoft.com/office/officeart/2005/8/layout/pyramid1"/>
    <dgm:cxn modelId="{9D69C8FD-F9DE-4FA7-8BAD-D7FC96CF5590}" type="presParOf" srcId="{DF9697EC-B607-4180-94BA-3FF880F2512D}" destId="{EE7B139A-E3CB-43D3-947B-80A9942191A9}" srcOrd="0" destOrd="0" presId="urn:microsoft.com/office/officeart/2005/8/layout/pyramid1"/>
    <dgm:cxn modelId="{49F1CC25-7DDC-46F4-975E-36FC7F984218}" type="presParOf" srcId="{DF9697EC-B607-4180-94BA-3FF880F2512D}" destId="{0F3FAC73-2694-480D-A363-011C8138602A}" srcOrd="1" destOrd="0" presId="urn:microsoft.com/office/officeart/2005/8/layout/pyramid1"/>
    <dgm:cxn modelId="{B7757DA3-87BE-446F-AF73-B1A4FC84AA37}" type="presParOf" srcId="{C69937D0-2E38-489E-8B77-A17A7693DC24}" destId="{76F22D93-0E54-4EB6-98C2-96B2E0ADD976}" srcOrd="3" destOrd="0" presId="urn:microsoft.com/office/officeart/2005/8/layout/pyramid1"/>
    <dgm:cxn modelId="{48B0A5F0-B2A6-4897-9082-C9BEF47CF2FC}" type="presParOf" srcId="{76F22D93-0E54-4EB6-98C2-96B2E0ADD976}" destId="{0FD01CE4-6E7B-40D2-8419-7D03E55C23DB}" srcOrd="0" destOrd="0" presId="urn:microsoft.com/office/officeart/2005/8/layout/pyramid1"/>
    <dgm:cxn modelId="{BB262FD3-5592-4946-A4B2-2A232D2835BE}" type="presParOf" srcId="{76F22D93-0E54-4EB6-98C2-96B2E0ADD976}" destId="{639F3C3B-F41E-49B6-ABEC-B00E710287AC}" srcOrd="1" destOrd="0" presId="urn:microsoft.com/office/officeart/2005/8/layout/pyramid1"/>
    <dgm:cxn modelId="{2163115E-1A6A-4BC8-A3BA-049D8470AD05}" type="presParOf" srcId="{C69937D0-2E38-489E-8B77-A17A7693DC24}" destId="{EB3BFB57-0275-43FF-8B1E-A33FE719B5A1}" srcOrd="4" destOrd="0" presId="urn:microsoft.com/office/officeart/2005/8/layout/pyramid1"/>
    <dgm:cxn modelId="{0E7789F2-68C2-44BE-B835-C9E1F006A497}" type="presParOf" srcId="{EB3BFB57-0275-43FF-8B1E-A33FE719B5A1}" destId="{EE211D56-98C7-45B5-A9C1-53C2987E9873}" srcOrd="0" destOrd="0" presId="urn:microsoft.com/office/officeart/2005/8/layout/pyramid1"/>
    <dgm:cxn modelId="{28464A55-B98B-4030-A83B-8AC89F57EE6E}" type="presParOf" srcId="{EB3BFB57-0275-43FF-8B1E-A33FE719B5A1}" destId="{9642BC9D-F245-4B67-9E27-21AF383F066F}" srcOrd="1" destOrd="0" presId="urn:microsoft.com/office/officeart/2005/8/layout/pyramid1"/>
    <dgm:cxn modelId="{E7E86EA4-F053-4BDF-B1CD-99102C492363}" type="presParOf" srcId="{C69937D0-2E38-489E-8B77-A17A7693DC24}" destId="{480D3C4C-090C-4A7D-BAE3-8260064E7454}" srcOrd="5" destOrd="0" presId="urn:microsoft.com/office/officeart/2005/8/layout/pyramid1"/>
    <dgm:cxn modelId="{CAC9F5BB-DB8D-48F8-9F28-43383B960A93}" type="presParOf" srcId="{480D3C4C-090C-4A7D-BAE3-8260064E7454}" destId="{5EB30CFF-CAB6-4F45-8135-1308CF20B4A6}" srcOrd="0" destOrd="0" presId="urn:microsoft.com/office/officeart/2005/8/layout/pyramid1"/>
    <dgm:cxn modelId="{851C61F5-04BB-4B6D-B404-35D71A626A25}" type="presParOf" srcId="{480D3C4C-090C-4A7D-BAE3-8260064E7454}" destId="{12A30AC4-3A72-49E1-9947-1F7C6708AEEA}"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B2237-01AB-43CE-B097-4B386EDE0A11}">
      <dsp:nvSpPr>
        <dsp:cNvPr id="0" name=""/>
        <dsp:cNvSpPr/>
      </dsp:nvSpPr>
      <dsp:spPr>
        <a:xfrm rot="5400000">
          <a:off x="231718" y="1286594"/>
          <a:ext cx="867381" cy="987482"/>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38933E9-A1EE-4CE4-8A33-EA81DA1C13C1}">
      <dsp:nvSpPr>
        <dsp:cNvPr id="0" name=""/>
        <dsp:cNvSpPr/>
      </dsp:nvSpPr>
      <dsp:spPr>
        <a:xfrm>
          <a:off x="1915" y="325085"/>
          <a:ext cx="1460159" cy="1022064"/>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err="1" smtClean="0"/>
            <a:t>Apertura</a:t>
          </a:r>
          <a:r>
            <a:rPr lang="en-US" sz="1600" b="0" i="0" kern="1200" dirty="0" smtClean="0"/>
            <a:t> de Top Seg S.A. </a:t>
          </a:r>
          <a:r>
            <a:rPr lang="en-US" sz="1600" b="0" i="0" kern="1200" dirty="0" err="1" smtClean="0"/>
            <a:t>credencial</a:t>
          </a:r>
          <a:r>
            <a:rPr lang="en-US" sz="1600" b="0" i="0" kern="1200" dirty="0" smtClean="0"/>
            <a:t> No. 0697</a:t>
          </a:r>
          <a:endParaRPr lang="en-US" sz="1600" kern="1200" dirty="0"/>
        </a:p>
      </dsp:txBody>
      <dsp:txXfrm>
        <a:off x="51817" y="374987"/>
        <a:ext cx="1360355" cy="922260"/>
      </dsp:txXfrm>
    </dsp:sp>
    <dsp:sp modelId="{48AAACAD-4E6A-4A19-8272-56809B232A29}">
      <dsp:nvSpPr>
        <dsp:cNvPr id="0" name=""/>
        <dsp:cNvSpPr/>
      </dsp:nvSpPr>
      <dsp:spPr>
        <a:xfrm>
          <a:off x="1462074" y="422562"/>
          <a:ext cx="1061980" cy="8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2005</a:t>
          </a:r>
          <a:endParaRPr lang="en-US" sz="2400" kern="1200" dirty="0"/>
        </a:p>
      </dsp:txBody>
      <dsp:txXfrm>
        <a:off x="1462074" y="422562"/>
        <a:ext cx="1061980" cy="826077"/>
      </dsp:txXfrm>
    </dsp:sp>
    <dsp:sp modelId="{3C3E4F49-E4B2-4D0E-9DAF-B0482B7EAE23}">
      <dsp:nvSpPr>
        <dsp:cNvPr id="0" name=""/>
        <dsp:cNvSpPr/>
      </dsp:nvSpPr>
      <dsp:spPr>
        <a:xfrm rot="5400000">
          <a:off x="1442346" y="2434710"/>
          <a:ext cx="867381" cy="987482"/>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A419AA0-3BB1-4DCE-A811-32522C6991BB}">
      <dsp:nvSpPr>
        <dsp:cNvPr id="0" name=""/>
        <dsp:cNvSpPr/>
      </dsp:nvSpPr>
      <dsp:spPr>
        <a:xfrm>
          <a:off x="1212542" y="1473200"/>
          <a:ext cx="1460159" cy="1022064"/>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Expansión Loja y Portoviejo</a:t>
          </a:r>
          <a:endParaRPr lang="en-US" sz="1600" kern="1200" dirty="0"/>
        </a:p>
      </dsp:txBody>
      <dsp:txXfrm>
        <a:off x="1262444" y="1523102"/>
        <a:ext cx="1360355" cy="922260"/>
      </dsp:txXfrm>
    </dsp:sp>
    <dsp:sp modelId="{E3B91102-777E-4642-AE79-0C6B0485A3B6}">
      <dsp:nvSpPr>
        <dsp:cNvPr id="0" name=""/>
        <dsp:cNvSpPr/>
      </dsp:nvSpPr>
      <dsp:spPr>
        <a:xfrm>
          <a:off x="2672702" y="1570677"/>
          <a:ext cx="1061980" cy="8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2008</a:t>
          </a:r>
          <a:endParaRPr lang="en-US" sz="2400" kern="1200" dirty="0"/>
        </a:p>
      </dsp:txBody>
      <dsp:txXfrm>
        <a:off x="2672702" y="1570677"/>
        <a:ext cx="1061980" cy="826077"/>
      </dsp:txXfrm>
    </dsp:sp>
    <dsp:sp modelId="{47EA68C8-BEB9-43F0-B5C5-D7630333D0E0}">
      <dsp:nvSpPr>
        <dsp:cNvPr id="0" name=""/>
        <dsp:cNvSpPr/>
      </dsp:nvSpPr>
      <dsp:spPr>
        <a:xfrm rot="5400000">
          <a:off x="2652973" y="3582825"/>
          <a:ext cx="867381" cy="987482"/>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660F41F-1BB1-46DE-B947-8CF3D3306ADF}">
      <dsp:nvSpPr>
        <dsp:cNvPr id="0" name=""/>
        <dsp:cNvSpPr/>
      </dsp:nvSpPr>
      <dsp:spPr>
        <a:xfrm>
          <a:off x="2423169" y="2621315"/>
          <a:ext cx="1460159" cy="1022064"/>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Expansión Ambato</a:t>
          </a:r>
          <a:endParaRPr lang="en-US" sz="1600" kern="1200" dirty="0"/>
        </a:p>
      </dsp:txBody>
      <dsp:txXfrm>
        <a:off x="2473071" y="2671217"/>
        <a:ext cx="1360355" cy="922260"/>
      </dsp:txXfrm>
    </dsp:sp>
    <dsp:sp modelId="{2AAD28D9-BAA2-478B-9ED4-C6C23F767DC9}">
      <dsp:nvSpPr>
        <dsp:cNvPr id="0" name=""/>
        <dsp:cNvSpPr/>
      </dsp:nvSpPr>
      <dsp:spPr>
        <a:xfrm>
          <a:off x="3883329" y="2718793"/>
          <a:ext cx="1061980" cy="8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2010</a:t>
          </a:r>
          <a:endParaRPr lang="en-US" sz="2400" kern="1200" dirty="0"/>
        </a:p>
      </dsp:txBody>
      <dsp:txXfrm>
        <a:off x="3883329" y="2718793"/>
        <a:ext cx="1061980" cy="826077"/>
      </dsp:txXfrm>
    </dsp:sp>
    <dsp:sp modelId="{098A3B05-1141-42CD-A383-01AD62D0ADD2}">
      <dsp:nvSpPr>
        <dsp:cNvPr id="0" name=""/>
        <dsp:cNvSpPr/>
      </dsp:nvSpPr>
      <dsp:spPr>
        <a:xfrm rot="5400000">
          <a:off x="3863600" y="4730940"/>
          <a:ext cx="867381" cy="987482"/>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BA2273A-B240-4D2B-8AA1-C5884B286E76}">
      <dsp:nvSpPr>
        <dsp:cNvPr id="0" name=""/>
        <dsp:cNvSpPr/>
      </dsp:nvSpPr>
      <dsp:spPr>
        <a:xfrm>
          <a:off x="3633797" y="3769431"/>
          <a:ext cx="1460159" cy="1022064"/>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Expansión Puyo</a:t>
          </a:r>
          <a:endParaRPr lang="en-US" sz="1600" kern="1200" dirty="0"/>
        </a:p>
      </dsp:txBody>
      <dsp:txXfrm>
        <a:off x="3683699" y="3819333"/>
        <a:ext cx="1360355" cy="922260"/>
      </dsp:txXfrm>
    </dsp:sp>
    <dsp:sp modelId="{F930DD60-FBAF-4350-97A3-A5B19C56DF43}">
      <dsp:nvSpPr>
        <dsp:cNvPr id="0" name=""/>
        <dsp:cNvSpPr/>
      </dsp:nvSpPr>
      <dsp:spPr>
        <a:xfrm>
          <a:off x="5093956" y="3866908"/>
          <a:ext cx="1061980" cy="8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2012</a:t>
          </a:r>
          <a:endParaRPr lang="en-US" sz="2400" kern="1200" dirty="0"/>
        </a:p>
      </dsp:txBody>
      <dsp:txXfrm>
        <a:off x="5093956" y="3866908"/>
        <a:ext cx="1061980" cy="826077"/>
      </dsp:txXfrm>
    </dsp:sp>
    <dsp:sp modelId="{E0FF6571-5B7D-413F-87EB-EF39ADB6D675}">
      <dsp:nvSpPr>
        <dsp:cNvPr id="0" name=""/>
        <dsp:cNvSpPr/>
      </dsp:nvSpPr>
      <dsp:spPr>
        <a:xfrm>
          <a:off x="4844424" y="4917546"/>
          <a:ext cx="1460159" cy="1022064"/>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Inicia su gestión en ramos generales</a:t>
          </a:r>
          <a:endParaRPr lang="en-US" sz="1600" kern="1200" dirty="0"/>
        </a:p>
      </dsp:txBody>
      <dsp:txXfrm>
        <a:off x="4894326" y="4967448"/>
        <a:ext cx="1360355" cy="922260"/>
      </dsp:txXfrm>
    </dsp:sp>
    <dsp:sp modelId="{F5043122-335E-477F-B72B-E6A56F7A4377}">
      <dsp:nvSpPr>
        <dsp:cNvPr id="0" name=""/>
        <dsp:cNvSpPr/>
      </dsp:nvSpPr>
      <dsp:spPr>
        <a:xfrm>
          <a:off x="6304583" y="5015023"/>
          <a:ext cx="1061980" cy="82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smtClean="0"/>
            <a:t>2014</a:t>
          </a:r>
          <a:endParaRPr lang="en-US" sz="2400" kern="1200" dirty="0"/>
        </a:p>
      </dsp:txBody>
      <dsp:txXfrm>
        <a:off x="6304583" y="5015023"/>
        <a:ext cx="1061980" cy="826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7D0DD-67C7-4DAA-B09A-D2E0BDB51A3C}">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EC" sz="5600" kern="1200" dirty="0" smtClean="0"/>
            <a:t>Top Seg S.A.</a:t>
          </a:r>
          <a:endParaRPr lang="en-US" sz="5600" kern="1200" dirty="0"/>
        </a:p>
      </dsp:txBody>
      <dsp:txXfrm>
        <a:off x="0" y="0"/>
        <a:ext cx="6096000" cy="1219200"/>
      </dsp:txXfrm>
    </dsp:sp>
    <dsp:sp modelId="{64A561C1-DB95-4DA8-8A35-AB5B41177E5C}">
      <dsp:nvSpPr>
        <dsp:cNvPr id="0" name=""/>
        <dsp:cNvSpPr/>
      </dsp:nvSpPr>
      <dsp:spPr>
        <a:xfrm>
          <a:off x="2976" y="1219200"/>
          <a:ext cx="2030015" cy="25603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Sector Terciario</a:t>
          </a:r>
          <a:endParaRPr lang="en-US" sz="3000" kern="1200" dirty="0"/>
        </a:p>
      </dsp:txBody>
      <dsp:txXfrm>
        <a:off x="2976" y="1219200"/>
        <a:ext cx="2030015" cy="2560320"/>
      </dsp:txXfrm>
    </dsp:sp>
    <dsp:sp modelId="{089A7BDE-C2F5-41DA-A5F8-673109D53F32}">
      <dsp:nvSpPr>
        <dsp:cNvPr id="0" name=""/>
        <dsp:cNvSpPr/>
      </dsp:nvSpPr>
      <dsp:spPr>
        <a:xfrm>
          <a:off x="2032992" y="1219200"/>
          <a:ext cx="2030015" cy="25603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Seguros </a:t>
          </a:r>
          <a:endParaRPr lang="en-US" sz="3000" kern="1200" dirty="0"/>
        </a:p>
      </dsp:txBody>
      <dsp:txXfrm>
        <a:off x="2032992" y="1219200"/>
        <a:ext cx="2030015" cy="2560320"/>
      </dsp:txXfrm>
    </dsp:sp>
    <dsp:sp modelId="{9680FB92-C870-45BC-A415-D3611A49DEC0}">
      <dsp:nvSpPr>
        <dsp:cNvPr id="0" name=""/>
        <dsp:cNvSpPr/>
      </dsp:nvSpPr>
      <dsp:spPr>
        <a:xfrm>
          <a:off x="4063007" y="1219200"/>
          <a:ext cx="2030015" cy="25603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Reaseguros</a:t>
          </a:r>
          <a:endParaRPr lang="en-US" sz="3000" kern="1200" dirty="0"/>
        </a:p>
      </dsp:txBody>
      <dsp:txXfrm>
        <a:off x="4063007" y="1219200"/>
        <a:ext cx="2030015" cy="2560320"/>
      </dsp:txXfrm>
    </dsp:sp>
    <dsp:sp modelId="{2DAC9257-836C-45F1-A6FB-0C2D2E291CD4}">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FA4D7-EEB9-4B07-8648-CE0806FADD3C}">
      <dsp:nvSpPr>
        <dsp:cNvPr id="0" name=""/>
        <dsp:cNvSpPr/>
      </dsp:nvSpPr>
      <dsp:spPr>
        <a:xfrm>
          <a:off x="1237211" y="2016226"/>
          <a:ext cx="2553715" cy="14968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Generar un análisis global de la empresa y su entorno, para definir estrategias a partir del estudio de factores internos y externos que la afectan</a:t>
          </a:r>
          <a:r>
            <a:rPr lang="es-EC" sz="1400" kern="1200" dirty="0" smtClean="0"/>
            <a:t>.</a:t>
          </a:r>
          <a:endParaRPr lang="en-US" sz="1400" kern="1200" dirty="0"/>
        </a:p>
      </dsp:txBody>
      <dsp:txXfrm>
        <a:off x="1237211" y="2016226"/>
        <a:ext cx="2553715" cy="1496873"/>
      </dsp:txXfrm>
    </dsp:sp>
    <dsp:sp modelId="{22569597-AB6D-4943-BAAF-EE6E836B8568}">
      <dsp:nvSpPr>
        <dsp:cNvPr id="0" name=""/>
        <dsp:cNvSpPr/>
      </dsp:nvSpPr>
      <dsp:spPr>
        <a:xfrm>
          <a:off x="4697583" y="2016226"/>
          <a:ext cx="2494788" cy="14968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Identificar y analizar las necesidades insatisfechas de los clientes actuales y la demanda del mercado potencial, de los servicios que ofrece la empresa al mercado</a:t>
          </a:r>
          <a:r>
            <a:rPr lang="es-EC" sz="1400" kern="1200" dirty="0" smtClean="0"/>
            <a:t>.</a:t>
          </a:r>
          <a:endParaRPr lang="en-US" sz="1400" kern="1200" dirty="0"/>
        </a:p>
      </dsp:txBody>
      <dsp:txXfrm>
        <a:off x="4697583" y="2016226"/>
        <a:ext cx="2494788" cy="1496873"/>
      </dsp:txXfrm>
    </dsp:sp>
    <dsp:sp modelId="{40B5B26A-1FA8-4641-8E5B-8A730CD0BB54}">
      <dsp:nvSpPr>
        <dsp:cNvPr id="0" name=""/>
        <dsp:cNvSpPr/>
      </dsp:nvSpPr>
      <dsp:spPr>
        <a:xfrm>
          <a:off x="1296138" y="3687709"/>
          <a:ext cx="2460685" cy="14968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Diseñar un plan CRM, para  brindar una mejor atención y construir relaciones más estrechas y duraderas con el cliente</a:t>
          </a:r>
          <a:r>
            <a:rPr lang="es-EC" sz="1600" kern="1200" dirty="0" smtClean="0"/>
            <a:t>.</a:t>
          </a:r>
          <a:endParaRPr lang="en-US" sz="1600" kern="1200" dirty="0"/>
        </a:p>
      </dsp:txBody>
      <dsp:txXfrm>
        <a:off x="1296138" y="3687709"/>
        <a:ext cx="2460685" cy="1496873"/>
      </dsp:txXfrm>
    </dsp:sp>
    <dsp:sp modelId="{9ABECBEB-CFB2-46F6-B376-747CC82DBD33}">
      <dsp:nvSpPr>
        <dsp:cNvPr id="0" name=""/>
        <dsp:cNvSpPr/>
      </dsp:nvSpPr>
      <dsp:spPr>
        <a:xfrm>
          <a:off x="4680531" y="3672406"/>
          <a:ext cx="2494788" cy="14968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Analizar financieramente la vialidad de la propuesta</a:t>
          </a:r>
          <a:endParaRPr lang="en-US" sz="1800" kern="1200" dirty="0"/>
        </a:p>
      </dsp:txBody>
      <dsp:txXfrm>
        <a:off x="4680531" y="3672406"/>
        <a:ext cx="2494788" cy="1496873"/>
      </dsp:txXfrm>
    </dsp:sp>
    <dsp:sp modelId="{08F24DAE-FDA2-433B-AF35-28F4FF947068}">
      <dsp:nvSpPr>
        <dsp:cNvPr id="0" name=""/>
        <dsp:cNvSpPr/>
      </dsp:nvSpPr>
      <dsp:spPr>
        <a:xfrm>
          <a:off x="864091" y="2"/>
          <a:ext cx="6730516" cy="190454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b="1" kern="1200" dirty="0" smtClean="0"/>
            <a:t>Diseñar un  plan en el cual se creen acciones que se puedan aplicar a Top Seg S.A. y en donde se logre un mejoramiento tanto en los índices de retención como en los de fidelización de sus clientes mediante la aplicación de la estrategia Gestión de Relaciones con el Cliente (CRM) para el periodo 2015.</a:t>
          </a:r>
          <a:endParaRPr lang="en-US" sz="1800" b="1" kern="1200" dirty="0"/>
        </a:p>
      </dsp:txBody>
      <dsp:txXfrm>
        <a:off x="864091" y="2"/>
        <a:ext cx="6730516" cy="1904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23142-56D5-404C-9462-81EF6565BEB7}">
      <dsp:nvSpPr>
        <dsp:cNvPr id="0" name=""/>
        <dsp:cNvSpPr/>
      </dsp:nvSpPr>
      <dsp:spPr>
        <a:xfrm>
          <a:off x="0" y="0"/>
          <a:ext cx="3312368" cy="692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itchFamily="18" charset="0"/>
              <a:cs typeface="Times New Roman" pitchFamily="18" charset="0"/>
            </a:rPr>
            <a:t>Factores</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Económicos</a:t>
          </a:r>
          <a:endParaRPr lang="en-US" sz="1800" kern="1200" dirty="0">
            <a:latin typeface="Times New Roman" pitchFamily="18" charset="0"/>
            <a:cs typeface="Times New Roman" pitchFamily="18" charset="0"/>
          </a:endParaRPr>
        </a:p>
      </dsp:txBody>
      <dsp:txXfrm>
        <a:off x="731767" y="0"/>
        <a:ext cx="2580600" cy="692936"/>
      </dsp:txXfrm>
    </dsp:sp>
    <dsp:sp modelId="{8AB6E93E-EDCF-4F43-8C94-E03F2B29FFDA}">
      <dsp:nvSpPr>
        <dsp:cNvPr id="0" name=""/>
        <dsp:cNvSpPr/>
      </dsp:nvSpPr>
      <dsp:spPr>
        <a:xfrm>
          <a:off x="69293" y="69293"/>
          <a:ext cx="662473" cy="55434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ED468F-E30D-4A89-8C15-C1E96D59A2AD}">
      <dsp:nvSpPr>
        <dsp:cNvPr id="0" name=""/>
        <dsp:cNvSpPr/>
      </dsp:nvSpPr>
      <dsp:spPr>
        <a:xfrm>
          <a:off x="0" y="762229"/>
          <a:ext cx="3312368" cy="692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itchFamily="18" charset="0"/>
              <a:cs typeface="Times New Roman" pitchFamily="18" charset="0"/>
            </a:rPr>
            <a:t>Factores</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políticos</a:t>
          </a:r>
          <a:endParaRPr lang="en-US" sz="1800" kern="1200" dirty="0">
            <a:latin typeface="Times New Roman" pitchFamily="18" charset="0"/>
            <a:cs typeface="Times New Roman" pitchFamily="18" charset="0"/>
          </a:endParaRPr>
        </a:p>
      </dsp:txBody>
      <dsp:txXfrm>
        <a:off x="731767" y="762229"/>
        <a:ext cx="2580600" cy="692936"/>
      </dsp:txXfrm>
    </dsp:sp>
    <dsp:sp modelId="{E553C76E-36CC-479E-830A-BA46D0AB6D96}">
      <dsp:nvSpPr>
        <dsp:cNvPr id="0" name=""/>
        <dsp:cNvSpPr/>
      </dsp:nvSpPr>
      <dsp:spPr>
        <a:xfrm>
          <a:off x="69293" y="831523"/>
          <a:ext cx="662473" cy="5543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E261C1-B178-47EF-903F-E66A7C8CFD67}">
      <dsp:nvSpPr>
        <dsp:cNvPr id="0" name=""/>
        <dsp:cNvSpPr/>
      </dsp:nvSpPr>
      <dsp:spPr>
        <a:xfrm>
          <a:off x="0" y="1524459"/>
          <a:ext cx="3312368" cy="692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itchFamily="18" charset="0"/>
              <a:cs typeface="Times New Roman" pitchFamily="18" charset="0"/>
            </a:rPr>
            <a:t>Factores</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Legales</a:t>
          </a:r>
          <a:endParaRPr lang="en-US" sz="1800" kern="1200" dirty="0">
            <a:latin typeface="Times New Roman" pitchFamily="18" charset="0"/>
            <a:cs typeface="Times New Roman" pitchFamily="18" charset="0"/>
          </a:endParaRPr>
        </a:p>
      </dsp:txBody>
      <dsp:txXfrm>
        <a:off x="731767" y="1524459"/>
        <a:ext cx="2580600" cy="692936"/>
      </dsp:txXfrm>
    </dsp:sp>
    <dsp:sp modelId="{5525778D-07E0-4352-AE6E-B83568A99A64}">
      <dsp:nvSpPr>
        <dsp:cNvPr id="0" name=""/>
        <dsp:cNvSpPr/>
      </dsp:nvSpPr>
      <dsp:spPr>
        <a:xfrm>
          <a:off x="69293" y="1593753"/>
          <a:ext cx="662473" cy="55434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86F16B-E839-4894-86D3-099440C9E86D}">
      <dsp:nvSpPr>
        <dsp:cNvPr id="0" name=""/>
        <dsp:cNvSpPr/>
      </dsp:nvSpPr>
      <dsp:spPr>
        <a:xfrm>
          <a:off x="0" y="2286689"/>
          <a:ext cx="3312368" cy="692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itchFamily="18" charset="0"/>
              <a:cs typeface="Times New Roman" pitchFamily="18" charset="0"/>
            </a:rPr>
            <a:t>Factores</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Tecnológicos</a:t>
          </a:r>
          <a:endParaRPr lang="en-US" sz="1800" kern="1200" dirty="0">
            <a:latin typeface="Times New Roman" pitchFamily="18" charset="0"/>
            <a:cs typeface="Times New Roman" pitchFamily="18" charset="0"/>
          </a:endParaRPr>
        </a:p>
      </dsp:txBody>
      <dsp:txXfrm>
        <a:off x="731767" y="2286689"/>
        <a:ext cx="2580600" cy="692936"/>
      </dsp:txXfrm>
    </dsp:sp>
    <dsp:sp modelId="{D5E92622-71D3-4D51-8087-08A02473E536}">
      <dsp:nvSpPr>
        <dsp:cNvPr id="0" name=""/>
        <dsp:cNvSpPr/>
      </dsp:nvSpPr>
      <dsp:spPr>
        <a:xfrm>
          <a:off x="69293" y="2355983"/>
          <a:ext cx="662473" cy="55434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EEDEB-467D-4E5F-AD52-080E966FA686}">
      <dsp:nvSpPr>
        <dsp:cNvPr id="0" name=""/>
        <dsp:cNvSpPr/>
      </dsp:nvSpPr>
      <dsp:spPr>
        <a:xfrm>
          <a:off x="0" y="3048919"/>
          <a:ext cx="3312368" cy="692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a:latin typeface="Times New Roman" pitchFamily="18" charset="0"/>
              <a:cs typeface="Times New Roman" pitchFamily="18" charset="0"/>
            </a:rPr>
            <a:t>Factores</a:t>
          </a:r>
          <a:r>
            <a:rPr lang="en-US" sz="1800" kern="1200" dirty="0">
              <a:latin typeface="Times New Roman" pitchFamily="18" charset="0"/>
              <a:cs typeface="Times New Roman" pitchFamily="18" charset="0"/>
            </a:rPr>
            <a:t> </a:t>
          </a:r>
          <a:r>
            <a:rPr lang="en-US" sz="1800" kern="1200" dirty="0" err="1">
              <a:latin typeface="Times New Roman" pitchFamily="18" charset="0"/>
              <a:cs typeface="Times New Roman" pitchFamily="18" charset="0"/>
            </a:rPr>
            <a:t>Ambientales</a:t>
          </a:r>
          <a:endParaRPr lang="en-US" sz="1800" kern="1200" dirty="0">
            <a:latin typeface="Times New Roman" pitchFamily="18" charset="0"/>
            <a:cs typeface="Times New Roman" pitchFamily="18" charset="0"/>
          </a:endParaRPr>
        </a:p>
      </dsp:txBody>
      <dsp:txXfrm>
        <a:off x="731767" y="3048919"/>
        <a:ext cx="2580600" cy="692936"/>
      </dsp:txXfrm>
    </dsp:sp>
    <dsp:sp modelId="{EA95CB8E-03E3-4494-AF3C-0A81C00D7D8F}">
      <dsp:nvSpPr>
        <dsp:cNvPr id="0" name=""/>
        <dsp:cNvSpPr/>
      </dsp:nvSpPr>
      <dsp:spPr>
        <a:xfrm>
          <a:off x="69293" y="3118213"/>
          <a:ext cx="662473" cy="55434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C5BC7-6E2B-4F96-A382-8BCE38615533}">
      <dsp:nvSpPr>
        <dsp:cNvPr id="0" name=""/>
        <dsp:cNvSpPr/>
      </dsp:nvSpPr>
      <dsp:spPr>
        <a:xfrm>
          <a:off x="0" y="202011"/>
          <a:ext cx="8640960" cy="255988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3F325-3A82-42E2-855A-22C840ED261D}">
      <dsp:nvSpPr>
        <dsp:cNvPr id="0" name=""/>
        <dsp:cNvSpPr/>
      </dsp:nvSpPr>
      <dsp:spPr>
        <a:xfrm>
          <a:off x="261608" y="1007940"/>
          <a:ext cx="1887847" cy="187724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AB6315-6A9C-4329-92D8-3C15913D4C51}">
      <dsp:nvSpPr>
        <dsp:cNvPr id="0" name=""/>
        <dsp:cNvSpPr/>
      </dsp:nvSpPr>
      <dsp:spPr>
        <a:xfrm rot="10800000">
          <a:off x="261608" y="4155729"/>
          <a:ext cx="1887847" cy="127030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PIB crecimiento 3,4%</a:t>
          </a:r>
          <a:endParaRPr lang="en-US" sz="2000" kern="1200" dirty="0"/>
        </a:p>
      </dsp:txBody>
      <dsp:txXfrm rot="10800000">
        <a:off x="300674" y="4155729"/>
        <a:ext cx="1809715" cy="1231236"/>
      </dsp:txXfrm>
    </dsp:sp>
    <dsp:sp modelId="{0DCDB793-1E2E-4328-8407-1135115D4A8C}">
      <dsp:nvSpPr>
        <dsp:cNvPr id="0" name=""/>
        <dsp:cNvSpPr/>
      </dsp:nvSpPr>
      <dsp:spPr>
        <a:xfrm>
          <a:off x="2338240" y="1017600"/>
          <a:ext cx="1887847" cy="187724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F1E94-1A1F-4196-9688-2A98E620868E}">
      <dsp:nvSpPr>
        <dsp:cNvPr id="0" name=""/>
        <dsp:cNvSpPr/>
      </dsp:nvSpPr>
      <dsp:spPr>
        <a:xfrm rot="10800000">
          <a:off x="2338240" y="4184709"/>
          <a:ext cx="1887847" cy="123166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Inflación 3,53%</a:t>
          </a:r>
          <a:endParaRPr lang="en-US" sz="2000" kern="1200" dirty="0"/>
        </a:p>
      </dsp:txBody>
      <dsp:txXfrm rot="10800000">
        <a:off x="2376118" y="4184709"/>
        <a:ext cx="1812091" cy="1193784"/>
      </dsp:txXfrm>
    </dsp:sp>
    <dsp:sp modelId="{5125B12B-FC28-45B8-85F4-1083E6F14651}">
      <dsp:nvSpPr>
        <dsp:cNvPr id="0" name=""/>
        <dsp:cNvSpPr/>
      </dsp:nvSpPr>
      <dsp:spPr>
        <a:xfrm>
          <a:off x="4414872" y="1013462"/>
          <a:ext cx="1887847" cy="187724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B53B0-EE86-4871-BF2F-43EE88235102}">
      <dsp:nvSpPr>
        <dsp:cNvPr id="0" name=""/>
        <dsp:cNvSpPr/>
      </dsp:nvSpPr>
      <dsp:spPr>
        <a:xfrm rot="10800000">
          <a:off x="4414872" y="4172296"/>
          <a:ext cx="1887847" cy="124821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Riesgo País 569 puntos </a:t>
          </a:r>
          <a:endParaRPr lang="en-US" sz="2000" kern="1200" dirty="0"/>
        </a:p>
      </dsp:txBody>
      <dsp:txXfrm rot="10800000">
        <a:off x="4453259" y="4172296"/>
        <a:ext cx="1811073" cy="1209826"/>
      </dsp:txXfrm>
    </dsp:sp>
    <dsp:sp modelId="{62BED240-598C-461E-A288-73E77D110960}">
      <dsp:nvSpPr>
        <dsp:cNvPr id="0" name=""/>
        <dsp:cNvSpPr/>
      </dsp:nvSpPr>
      <dsp:spPr>
        <a:xfrm>
          <a:off x="6491504" y="947352"/>
          <a:ext cx="1887847" cy="1877248"/>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9A2C73-029B-4961-B20C-71F593F9E333}">
      <dsp:nvSpPr>
        <dsp:cNvPr id="0" name=""/>
        <dsp:cNvSpPr/>
      </dsp:nvSpPr>
      <dsp:spPr>
        <a:xfrm rot="10800000">
          <a:off x="6491504" y="3973964"/>
          <a:ext cx="1887847" cy="151265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C" sz="2000" kern="1200" dirty="0" smtClean="0"/>
            <a:t>Decrece las exportaciones del petróleo</a:t>
          </a:r>
          <a:endParaRPr lang="en-US" sz="2000" kern="1200" dirty="0"/>
        </a:p>
      </dsp:txBody>
      <dsp:txXfrm rot="10800000">
        <a:off x="6538023" y="3973964"/>
        <a:ext cx="1794809" cy="1466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BE0DC-CA54-4A8E-A156-A135BC2AEEF6}">
      <dsp:nvSpPr>
        <dsp:cNvPr id="0" name=""/>
        <dsp:cNvSpPr/>
      </dsp:nvSpPr>
      <dsp:spPr>
        <a:xfrm>
          <a:off x="2540000" y="0"/>
          <a:ext cx="1016000" cy="888098"/>
        </a:xfrm>
        <a:prstGeom prst="trapezoid">
          <a:avLst>
            <a:gd name="adj" fmla="val 5720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effectLst>
                <a:outerShdw blurRad="38100" dist="38100" dir="2700000" algn="tl">
                  <a:srgbClr val="000000">
                    <a:alpha val="43137"/>
                  </a:srgbClr>
                </a:outerShdw>
              </a:effectLst>
            </a:rPr>
            <a:t>Beneficio</a:t>
          </a:r>
          <a:endParaRPr lang="es-EC" sz="1700" b="1" kern="1200" dirty="0">
            <a:effectLst>
              <a:outerShdw blurRad="38100" dist="38100" dir="2700000" algn="tl">
                <a:srgbClr val="000000">
                  <a:alpha val="43137"/>
                </a:srgbClr>
              </a:outerShdw>
            </a:effectLst>
          </a:endParaRPr>
        </a:p>
      </dsp:txBody>
      <dsp:txXfrm>
        <a:off x="2540000" y="0"/>
        <a:ext cx="1016000" cy="888098"/>
      </dsp:txXfrm>
    </dsp:sp>
    <dsp:sp modelId="{B0581653-CE13-4B7C-9E1A-CC7A33014E8A}">
      <dsp:nvSpPr>
        <dsp:cNvPr id="0" name=""/>
        <dsp:cNvSpPr/>
      </dsp:nvSpPr>
      <dsp:spPr>
        <a:xfrm>
          <a:off x="2032000" y="888098"/>
          <a:ext cx="2032000" cy="888098"/>
        </a:xfrm>
        <a:prstGeom prst="trapezoid">
          <a:avLst>
            <a:gd name="adj" fmla="val 5720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effectLst>
                <a:outerShdw blurRad="38100" dist="38100" dir="2700000" algn="tl">
                  <a:srgbClr val="000000">
                    <a:alpha val="43137"/>
                  </a:srgbClr>
                </a:outerShdw>
              </a:effectLst>
            </a:rPr>
            <a:t>Actitud del Cliente</a:t>
          </a:r>
          <a:endParaRPr lang="es-EC" sz="1700" b="1" kern="1200" dirty="0">
            <a:effectLst>
              <a:outerShdw blurRad="38100" dist="38100" dir="2700000" algn="tl">
                <a:srgbClr val="000000">
                  <a:alpha val="43137"/>
                </a:srgbClr>
              </a:outerShdw>
            </a:effectLst>
          </a:endParaRPr>
        </a:p>
      </dsp:txBody>
      <dsp:txXfrm>
        <a:off x="2387600" y="888098"/>
        <a:ext cx="1320800" cy="888098"/>
      </dsp:txXfrm>
    </dsp:sp>
    <dsp:sp modelId="{EE7B139A-E3CB-43D3-947B-80A9942191A9}">
      <dsp:nvSpPr>
        <dsp:cNvPr id="0" name=""/>
        <dsp:cNvSpPr/>
      </dsp:nvSpPr>
      <dsp:spPr>
        <a:xfrm>
          <a:off x="1524000" y="1776197"/>
          <a:ext cx="3048000" cy="888098"/>
        </a:xfrm>
        <a:prstGeom prst="trapezoid">
          <a:avLst>
            <a:gd name="adj" fmla="val 5720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t>Valor del Cliente</a:t>
          </a:r>
          <a:endParaRPr lang="es-EC" sz="1700" b="1" kern="1200" dirty="0"/>
        </a:p>
      </dsp:txBody>
      <dsp:txXfrm>
        <a:off x="2057400" y="1776197"/>
        <a:ext cx="1981200" cy="888098"/>
      </dsp:txXfrm>
    </dsp:sp>
    <dsp:sp modelId="{0FD01CE4-6E7B-40D2-8419-7D03E55C23DB}">
      <dsp:nvSpPr>
        <dsp:cNvPr id="0" name=""/>
        <dsp:cNvSpPr/>
      </dsp:nvSpPr>
      <dsp:spPr>
        <a:xfrm>
          <a:off x="1016000" y="2664296"/>
          <a:ext cx="4064000" cy="888098"/>
        </a:xfrm>
        <a:prstGeom prst="trapezoid">
          <a:avLst>
            <a:gd name="adj" fmla="val 5720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t>Comportamiento del Cliente</a:t>
          </a:r>
          <a:endParaRPr lang="es-EC" sz="1700" b="1" kern="1200" dirty="0"/>
        </a:p>
      </dsp:txBody>
      <dsp:txXfrm>
        <a:off x="1727200" y="2664296"/>
        <a:ext cx="2641600" cy="888098"/>
      </dsp:txXfrm>
    </dsp:sp>
    <dsp:sp modelId="{EE211D56-98C7-45B5-A9C1-53C2987E9873}">
      <dsp:nvSpPr>
        <dsp:cNvPr id="0" name=""/>
        <dsp:cNvSpPr/>
      </dsp:nvSpPr>
      <dsp:spPr>
        <a:xfrm>
          <a:off x="507999" y="3552394"/>
          <a:ext cx="5080000" cy="888098"/>
        </a:xfrm>
        <a:prstGeom prst="trapezoid">
          <a:avLst>
            <a:gd name="adj" fmla="val 57201"/>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t>Satisfacción del Cliente</a:t>
          </a:r>
          <a:endParaRPr lang="es-EC" sz="1700" b="1" kern="1200" dirty="0"/>
        </a:p>
      </dsp:txBody>
      <dsp:txXfrm>
        <a:off x="1396999" y="3552394"/>
        <a:ext cx="3302000" cy="888098"/>
      </dsp:txXfrm>
    </dsp:sp>
    <dsp:sp modelId="{5EB30CFF-CAB6-4F45-8135-1308CF20B4A6}">
      <dsp:nvSpPr>
        <dsp:cNvPr id="0" name=""/>
        <dsp:cNvSpPr/>
      </dsp:nvSpPr>
      <dsp:spPr>
        <a:xfrm>
          <a:off x="0" y="4440493"/>
          <a:ext cx="6096000" cy="888098"/>
        </a:xfrm>
        <a:prstGeom prst="trapezoid">
          <a:avLst>
            <a:gd name="adj" fmla="val 5720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b="1" kern="1200" dirty="0" smtClean="0"/>
            <a:t>Atención prestada al cliente</a:t>
          </a:r>
        </a:p>
        <a:p>
          <a:pPr lvl="0" algn="ctr" defTabSz="755650">
            <a:lnSpc>
              <a:spcPct val="90000"/>
            </a:lnSpc>
            <a:spcBef>
              <a:spcPct val="0"/>
            </a:spcBef>
            <a:spcAft>
              <a:spcPct val="35000"/>
            </a:spcAft>
          </a:pPr>
          <a:r>
            <a:rPr lang="es-EC" sz="1700" i="1" kern="1200" dirty="0" smtClean="0"/>
            <a:t>Organización     Comunicación    Información </a:t>
          </a:r>
          <a:endParaRPr lang="es-EC" sz="1700" i="1" kern="1200" dirty="0"/>
        </a:p>
      </dsp:txBody>
      <dsp:txXfrm>
        <a:off x="1066799" y="4440493"/>
        <a:ext cx="3962400" cy="88809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00F830A1-3891-4B82-A120-081866556DA0}" type="datetimeFigureOut">
              <a:rPr lang="es-EC"/>
              <a:pPr/>
              <a:t>20/04/2015</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58CC9574-A819-4FE4-99A7-1E27AD09ADC2}" type="slidenum">
              <a:rPr/>
              <a:pPr/>
              <a:t>‹Nº›</a:t>
            </a:fld>
            <a:endParaRPr lang="es-ES"/>
          </a:p>
        </p:txBody>
      </p:sp>
    </p:spTree>
    <p:extLst>
      <p:ext uri="{BB962C8B-B14F-4D97-AF65-F5344CB8AC3E}">
        <p14:creationId xmlns:p14="http://schemas.microsoft.com/office/powerpoint/2010/main" val="2560945846"/>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a:t>
            </a:fld>
            <a:endParaRPr lang="es-E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21</a:t>
            </a:fld>
            <a:endParaRPr lang="es-E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22</a:t>
            </a:fld>
            <a:endParaRPr lang="es-E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32</a:t>
            </a:fld>
            <a:endParaRPr lang="es-E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35</a:t>
            </a:fld>
            <a:endParaRPr lang="es-E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41</a:t>
            </a:fld>
            <a:endParaRPr lang="es-E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42</a:t>
            </a:fld>
            <a:endParaRPr lang="es-E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45</a:t>
            </a:fld>
            <a:endParaRPr lang="es-E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53</a:t>
            </a:fld>
            <a:endParaRPr lang="es-E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62</a:t>
            </a:fld>
            <a:endParaRPr lang="es-E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63</a:t>
            </a:fld>
            <a:endParaRPr lang="es-E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3</a:t>
            </a:fld>
            <a:endParaRPr lang="es-E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65</a:t>
            </a:fld>
            <a:endParaRPr lang="es-E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66</a:t>
            </a:fld>
            <a:endParaRPr lang="es-E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5</a:t>
            </a:fld>
            <a:endParaRPr lang="es-E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9</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10</a:t>
            </a:fld>
            <a:endParaRPr lang="es-E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12</a:t>
            </a:fld>
            <a:endParaRPr lang="es-E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13</a:t>
            </a:fld>
            <a:endParaRPr lang="es-E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14</a:t>
            </a:fld>
            <a:endParaRPr lang="es-E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smtClean="0"/>
          </a:p>
        </p:txBody>
      </p:sp>
      <p:sp>
        <p:nvSpPr>
          <p:cNvPr id="4" name="Slide Number Placeholder 3"/>
          <p:cNvSpPr>
            <a:spLocks noGrp="1"/>
          </p:cNvSpPr>
          <p:nvPr>
            <p:ph type="sldNum" sz="quarter" idx="10"/>
          </p:nvPr>
        </p:nvSpPr>
        <p:spPr/>
        <p:txBody>
          <a:bodyPr/>
          <a:lstStyle/>
          <a:p>
            <a:fld id="{2B891980-0BF3-461C-95D4-87E094E9751C}" type="slidenum">
              <a:rPr lang="es-ES" smtClean="0">
                <a:solidFill>
                  <a:prstClr val="black"/>
                </a:solidFill>
              </a:rPr>
              <a:pPr/>
              <a:t>16</a:t>
            </a:fld>
            <a:endParaRPr lang="es-E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bg1"/>
                </a:solidFill>
              </a:defRPr>
            </a:lvl1pPr>
          </a:lstStyle>
          <a:p>
            <a:r>
              <a:rPr lang="es-ES" smtClean="0"/>
              <a:t>12/17/2009</a:t>
            </a:r>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es-ES" sz="2200" kern="1200">
                <a:solidFill>
                  <a:schemeClr val="tx1">
                    <a:lumMod val="75000"/>
                    <a:lumOff val="25000"/>
                  </a:schemeClr>
                </a:solidFill>
                <a:latin typeface="Calibri" pitchFamily="34" charset="0"/>
                <a:ea typeface="+mn-ea"/>
                <a:cs typeface="+mn-cs"/>
              </a:defRPr>
            </a:lvl1pPr>
          </a:lstStyle>
          <a:p>
            <a:pPr lvl="0"/>
            <a:r>
              <a:rPr kumimoji="0" lang="es-ES"/>
              <a:t>Haga clic para modificar el estilo de subtítulo del patrón</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es-ES"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es-ES" smtClean="0"/>
              <a:t>Haga clic para modificar el estilo de título del patrón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ido multimedia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 smtClean="0"/>
              <a:t>12/17/2009</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es-ES"/>
            </a:lvl1pPr>
          </a:lstStyle>
          <a:p>
            <a:pPr eaLnBrk="1" latinLnBrk="0" hangingPunct="1"/>
            <a:r>
              <a:rPr lang="es-ES" smtClean="0"/>
              <a:t>Haga clic en el icno para agregar medios</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es-ES" sz="2400">
                <a:solidFill>
                  <a:schemeClr val="bg1"/>
                </a:solidFill>
              </a:defRPr>
            </a:lvl1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es-ES" sz="1800" b="0" i="1">
                <a:solidFill>
                  <a:schemeClr val="bg1">
                    <a:lumMod val="85000"/>
                  </a:schemeClr>
                </a:solidFill>
                <a:latin typeface="Georgia" pitchFamily="18" charset="0"/>
              </a:defRPr>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r>
              <a:rPr lang="es-ES" smtClean="0"/>
              <a:t>12/17/2009</a:t>
            </a:r>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y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r>
              <a:rPr lang="es-ES" smtClean="0"/>
              <a:t>12/17/2009</a:t>
            </a:r>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240D5ECE-8B49-45CD-BE81-EF81920D1969}" type="slidenum">
              <a:rPr/>
              <a:pPr/>
              <a:t>‹Nº›</a:t>
            </a:fld>
            <a:endParaRPr kumimoji="0" lang="es-ES"/>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es-ES" sz="2800" b="1" kern="1200" baseline="0">
                <a:solidFill>
                  <a:schemeClr val="bg1"/>
                </a:solidFill>
                <a:latin typeface="+mn-lt"/>
                <a:ea typeface="+mn-ea"/>
                <a:cs typeface="+mn-cs"/>
              </a:defRPr>
            </a:lvl1pPr>
          </a:lstStyle>
          <a:p>
            <a:r>
              <a:rPr kumimoji="0" lang="es-ES"/>
              <a:t>    Haga clic para modificar el estilo de título del patrón</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exto y títul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 smtClean="0"/>
              <a:t>12/17/2009</a:t>
            </a:r>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 bl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r>
              <a:rPr lang="es-ES" smtClean="0"/>
              <a:t>12/17/2009</a:t>
            </a:r>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73820FCD-5F4C-4989-BE05-0A8208BCBC21}" type="slidenum">
              <a:rPr/>
              <a:pPr/>
              <a:t>‹Nº›</a:t>
            </a:fld>
            <a:endParaRPr kumimoji="0"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es-ES" sz="3000" b="1" cap="all"/>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es-ES" sz="1800">
                <a:solidFill>
                  <a:schemeClr val="tx1">
                    <a:lumMod val="65000"/>
                    <a:lumOff val="35000"/>
                  </a:schemeClr>
                </a:solidFill>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es-ES" sz="3000" b="0">
                <a:solidFill>
                  <a:schemeClr val="tx1">
                    <a:lumMod val="85000"/>
                    <a:lumOff val="15000"/>
                  </a:schemeClr>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 smtClean="0"/>
              <a:t>12/17/2009</a:t>
            </a:r>
            <a:endParaRPr kumimoji="0" lang="es-ES"/>
          </a:p>
        </p:txBody>
      </p:sp>
      <p:sp>
        <p:nvSpPr>
          <p:cNvPr id="5" name="Footer Placeholder 4"/>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6" name="Slide Number Placeholder 5"/>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lvl1pPr eaLnBrk="1" latinLnBrk="0" hangingPunct="1">
              <a:defRPr kumimoji="0" lang="es-ES">
                <a:solidFill>
                  <a:schemeClr val="tx1">
                    <a:lumMod val="85000"/>
                    <a:lumOff val="15000"/>
                  </a:schemeClr>
                </a:solidFill>
              </a:defRPr>
            </a:lvl1pPr>
          </a:lstStyle>
          <a:p>
            <a:r>
              <a:rPr lang="es-ES" smtClean="0"/>
              <a:t>12/17/2009</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tx1">
                    <a:lumMod val="85000"/>
                    <a:lumOff val="15000"/>
                  </a:schemeClr>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tx1">
                    <a:lumMod val="85000"/>
                    <a:lumOff val="15000"/>
                  </a:schemeClr>
                </a:solidFill>
              </a:defRPr>
            </a:lvl1pPr>
          </a:lstStyle>
          <a:p>
            <a:fld id="{240D5ECE-8B49-45CD-BE81-EF81920D1969}" type="slidenum">
              <a:rPr/>
              <a:pPr/>
              <a:t>‹Nº›</a:t>
            </a:fld>
            <a:endParaRPr kumimoji="0" lang="es-ES"/>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es-ES">
                <a:solidFill>
                  <a:schemeClr val="tx1">
                    <a:lumMod val="85000"/>
                    <a:lumOff val="15000"/>
                  </a:schemeClr>
                </a:solidFill>
              </a:defRPr>
            </a:lvl1pPr>
            <a:lvl2pPr eaLnBrk="1" latinLnBrk="0" hangingPunct="1">
              <a:defRPr kumimoji="0" lang="es-ES">
                <a:solidFill>
                  <a:schemeClr val="tx1">
                    <a:lumMod val="85000"/>
                    <a:lumOff val="15000"/>
                  </a:schemeClr>
                </a:solidFill>
              </a:defRPr>
            </a:lvl2pPr>
            <a:lvl3pPr eaLnBrk="1" latinLnBrk="0" hangingPunct="1">
              <a:defRPr kumimoji="0" lang="es-ES">
                <a:solidFill>
                  <a:schemeClr val="tx1">
                    <a:lumMod val="85000"/>
                    <a:lumOff val="15000"/>
                  </a:schemeClr>
                </a:solidFill>
              </a:defRPr>
            </a:lvl3pPr>
            <a:lvl4pPr eaLnBrk="1" latinLnBrk="0" hangingPunct="1">
              <a:defRPr kumimoji="0" lang="es-ES">
                <a:solidFill>
                  <a:schemeClr val="tx1">
                    <a:lumMod val="85000"/>
                    <a:lumOff val="15000"/>
                  </a:schemeClr>
                </a:solidFill>
              </a:defRPr>
            </a:lvl4pPr>
            <a:lvl5pPr eaLnBrk="1" latinLnBrk="0" hangingPunct="1">
              <a:defRPr kumimoji="0" lang="es-ES">
                <a:solidFill>
                  <a:schemeClr val="tx1">
                    <a:lumMod val="85000"/>
                    <a:lumOff val="15000"/>
                  </a:schemeClr>
                </a:solidFill>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os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es-ES" sz="2800">
                <a:solidFill>
                  <a:schemeClr val="bg1"/>
                </a:solidFill>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es-ES" sz="2800">
                <a:solidFill>
                  <a:schemeClr val="tx1">
                    <a:lumMod val="85000"/>
                    <a:lumOff val="15000"/>
                  </a:schemeClr>
                </a:solidFill>
              </a:defRPr>
            </a:lvl1pPr>
            <a:lvl2pPr eaLnBrk="1" latinLnBrk="0" hangingPunct="1">
              <a:defRPr kumimoji="0" lang="es-ES" sz="2400">
                <a:solidFill>
                  <a:schemeClr val="tx1">
                    <a:lumMod val="85000"/>
                    <a:lumOff val="15000"/>
                  </a:schemeClr>
                </a:solidFill>
              </a:defRPr>
            </a:lvl2pPr>
            <a:lvl3pPr eaLnBrk="1" latinLnBrk="0" hangingPunct="1">
              <a:defRPr kumimoji="0" lang="es-ES" sz="2000">
                <a:solidFill>
                  <a:schemeClr val="tx1">
                    <a:lumMod val="85000"/>
                    <a:lumOff val="15000"/>
                  </a:schemeClr>
                </a:solidFill>
              </a:defRPr>
            </a:lvl3pPr>
            <a:lvl4pPr eaLnBrk="1" latinLnBrk="0" hangingPunct="1">
              <a:defRPr kumimoji="0" lang="es-ES" sz="1800">
                <a:solidFill>
                  <a:schemeClr val="tx1">
                    <a:lumMod val="85000"/>
                    <a:lumOff val="15000"/>
                  </a:schemeClr>
                </a:solidFill>
              </a:defRPr>
            </a:lvl4pPr>
            <a:lvl5pPr eaLnBrk="1" latinLnBrk="0" hangingPunct="1">
              <a:defRPr kumimoji="0" lang="es-ES" sz="1800">
                <a:solidFill>
                  <a:schemeClr val="tx1">
                    <a:lumMod val="85000"/>
                    <a:lumOff val="15000"/>
                  </a:schemeClr>
                </a:solidFill>
              </a:defRPr>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r>
              <a:rPr lang="es-ES" smtClean="0"/>
              <a:t>12/17/2009</a:t>
            </a:r>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 smtClean="0"/>
              <a:t>12/17/2009</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es-ES"/>
            </a:lvl1pPr>
          </a:lstStyle>
          <a:p>
            <a:pPr eaLnBrk="1" latinLnBrk="0" hangingPunct="1"/>
            <a:r>
              <a:rPr lang="es-ES" smtClean="0"/>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ólo el título: Énf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S" smtClean="0"/>
              <a:t>12/17/2009</a:t>
            </a:r>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240D5ECE-8B49-45CD-BE81-EF81920D1969}" type="slidenum">
              <a:rPr/>
              <a:pPr/>
              <a:t>‹Nº›</a:t>
            </a:fld>
            <a:endParaRPr kumimoji="0" lang="es-ES"/>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es-ES"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es-ES"/>
              <a:t>Haga clic para modificar el estilo de título del patrón</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es-ES" sz="2800" kern="1200">
                <a:solidFill>
                  <a:srgbClr val="2E507A">
                    <a:alpha val="81000"/>
                  </a:srgbClr>
                </a:solidFill>
                <a:latin typeface="+mn-lt"/>
                <a:ea typeface="+mn-ea"/>
                <a:cs typeface="+mn-cs"/>
              </a:defRPr>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n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r>
              <a:rPr lang="es-ES" smtClean="0"/>
              <a:t>12/17/2009</a:t>
            </a:r>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smtClean="0"/>
              <a:t>Haga clic para modificar el estilo de título del patrón</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es-ES" sz="2800">
                <a:solidFill>
                  <a:schemeClr val="bg1"/>
                </a:solidFill>
              </a:defRPr>
            </a:lvl1pPr>
            <a:lvl2pPr eaLnBrk="1" latinLnBrk="0" hangingPunct="1">
              <a:defRPr kumimoji="0" lang="es-ES" sz="2800">
                <a:solidFill>
                  <a:schemeClr val="bg1"/>
                </a:solidFill>
              </a:defRPr>
            </a:lvl2pPr>
            <a:lvl3pPr eaLnBrk="1" latinLnBrk="0" hangingPunct="1">
              <a:defRPr kumimoji="0" lang="es-ES" sz="2400">
                <a:solidFill>
                  <a:schemeClr val="bg1"/>
                </a:solidFill>
              </a:defRPr>
            </a:lvl3pPr>
            <a:lvl4pPr eaLnBrk="1" latinLnBrk="0" hangingPunct="1">
              <a:defRPr kumimoji="0" lang="es-ES" sz="2000">
                <a:solidFill>
                  <a:schemeClr val="bg1"/>
                </a:solidFill>
              </a:defRPr>
            </a:lvl4pPr>
            <a:lvl5pPr eaLnBrk="1" latinLnBrk="0" hangingPunct="1">
              <a:defRPr kumimoji="0" lang="es-ES" sz="2000">
                <a:solidFill>
                  <a:schemeClr val="bg1"/>
                </a:solidFill>
              </a:defRPr>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es-ES" sz="1400">
                <a:solidFill>
                  <a:schemeClr val="tx1">
                    <a:lumMod val="75000"/>
                    <a:lumOff val="25000"/>
                  </a:schemeClr>
                </a:solidFill>
              </a:defRPr>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lvl1pPr eaLnBrk="1" latinLnBrk="0" hangingPunct="1">
              <a:defRPr kumimoji="0" lang="es-ES">
                <a:solidFill>
                  <a:schemeClr val="bg1"/>
                </a:solidFill>
              </a:defRPr>
            </a:lvl1pPr>
          </a:lstStyle>
          <a:p>
            <a:r>
              <a:rPr lang="es-ES" smtClean="0"/>
              <a:t>12/17/2009</a:t>
            </a:r>
            <a:endParaRPr kumimoji="0" lang="es-ES"/>
          </a:p>
        </p:txBody>
      </p:sp>
      <p:sp>
        <p:nvSpPr>
          <p:cNvPr id="6" name="Footer Placeholder 5"/>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r>
              <a:rPr lang="es-ES" smtClean="0"/>
              <a:t>12/17/2009</a:t>
            </a:r>
            <a:endParaRPr kumimoji="0"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240D5ECE-8B49-45CD-BE81-EF81920D1969}" type="slidenum">
              <a:rPr/>
              <a:pPr/>
              <a:t>‹Nº›</a:t>
            </a:fld>
            <a:endParaRPr kumimoji="0"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hf hdr="0" ftr="0" dt="0"/>
  <p:txStyles>
    <p:titleStyle>
      <a:lvl1pPr algn="ctr"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14.xml"/><Relationship Id="rId5" Type="http://schemas.openxmlformats.org/officeDocument/2006/relationships/image" Target="../media/image60.emf"/><Relationship Id="rId4" Type="http://schemas.openxmlformats.org/officeDocument/2006/relationships/image" Target="../media/image59.emf"/></Relationships>
</file>

<file path=ppt/slides/_rels/slide2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63.emf"/></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4.emf"/><Relationship Id="rId1" Type="http://schemas.openxmlformats.org/officeDocument/2006/relationships/slideLayout" Target="../slideLayouts/slideLayout14.xml"/><Relationship Id="rId5" Type="http://schemas.openxmlformats.org/officeDocument/2006/relationships/image" Target="../media/image66.emf"/><Relationship Id="rId4" Type="http://schemas.openxmlformats.org/officeDocument/2006/relationships/image" Target="../media/image65.emf"/></Relationships>
</file>

<file path=ppt/slides/_rels/slide2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image" Target="../media/image69.emf"/></Relationships>
</file>

<file path=ppt/slides/_rels/slide2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image" Target="../media/image72.emf"/></Relationships>
</file>

<file path=ppt/slides/_rels/slide2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14.xml"/><Relationship Id="rId5" Type="http://schemas.openxmlformats.org/officeDocument/2006/relationships/image" Target="../media/image76.emf"/><Relationship Id="rId4" Type="http://schemas.openxmlformats.org/officeDocument/2006/relationships/image" Target="../media/image75.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7.emf"/><Relationship Id="rId1" Type="http://schemas.openxmlformats.org/officeDocument/2006/relationships/slideLayout" Target="../slideLayouts/slideLayout14.xml"/><Relationship Id="rId5" Type="http://schemas.openxmlformats.org/officeDocument/2006/relationships/image" Target="../media/image79.emf"/><Relationship Id="rId4" Type="http://schemas.openxmlformats.org/officeDocument/2006/relationships/image" Target="../media/image78.emf"/></Relationships>
</file>

<file path=ppt/slides/_rels/slide3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14.xml"/><Relationship Id="rId5" Type="http://schemas.openxmlformats.org/officeDocument/2006/relationships/chart" Target="../charts/chart6.xml"/><Relationship Id="rId4" Type="http://schemas.openxmlformats.org/officeDocument/2006/relationships/image" Target="../media/image82.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e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slideLayout" Target="../slideLayouts/slideLayout3.xml"/><Relationship Id="rId5" Type="http://schemas.openxmlformats.org/officeDocument/2006/relationships/image" Target="../media/image119.emf"/><Relationship Id="rId4" Type="http://schemas.openxmlformats.org/officeDocument/2006/relationships/image" Target="../media/image118.emf"/></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1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6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1.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240D5ECE-8B49-45CD-BE81-EF81920D1969}" type="slidenum">
              <a:rPr lang="es-ES" smtClean="0"/>
              <a:pPr/>
              <a:t>1</a:t>
            </a:fld>
            <a:endParaRPr kumimoji="0" lang="es-ES"/>
          </a:p>
        </p:txBody>
      </p:sp>
      <p:pic>
        <p:nvPicPr>
          <p:cNvPr id="4" name="8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8640"/>
            <a:ext cx="45370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3419872" y="2132856"/>
            <a:ext cx="3888432" cy="369332"/>
          </a:xfrm>
          <a:prstGeom prst="rect">
            <a:avLst/>
          </a:prstGeom>
          <a:noFill/>
        </p:spPr>
        <p:txBody>
          <a:bodyPr wrap="square" rtlCol="0">
            <a:spAutoFit/>
          </a:bodyPr>
          <a:lstStyle/>
          <a:p>
            <a:endParaRPr lang="en-US" dirty="0"/>
          </a:p>
        </p:txBody>
      </p:sp>
      <p:sp>
        <p:nvSpPr>
          <p:cNvPr id="7" name="4 Rectángulo"/>
          <p:cNvSpPr>
            <a:spLocks noChangeArrowheads="1"/>
          </p:cNvSpPr>
          <p:nvPr/>
        </p:nvSpPr>
        <p:spPr bwMode="auto">
          <a:xfrm>
            <a:off x="993775" y="1501547"/>
            <a:ext cx="7515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_tradnl" altLang="es-EC" sz="2400" dirty="0">
                <a:latin typeface="Perpetua" pitchFamily="18" charset="0"/>
              </a:rPr>
              <a:t>CARRERA DE CIENCIAS ECONOMICAS, ADMINISTRATIVAS</a:t>
            </a:r>
          </a:p>
          <a:p>
            <a:pPr algn="ctr"/>
            <a:r>
              <a:rPr lang="es-ES_tradnl" altLang="es-EC" sz="2400" dirty="0">
                <a:latin typeface="Perpetua" pitchFamily="18" charset="0"/>
              </a:rPr>
              <a:t> Y DE COMERCIO</a:t>
            </a:r>
            <a:endParaRPr lang="es-EC" altLang="es-EC" sz="2400" dirty="0">
              <a:latin typeface="Perpetua" pitchFamily="18" charset="0"/>
            </a:endParaRPr>
          </a:p>
        </p:txBody>
      </p:sp>
      <p:sp>
        <p:nvSpPr>
          <p:cNvPr id="8" name="Rectangle 3"/>
          <p:cNvSpPr>
            <a:spLocks noChangeArrowheads="1"/>
          </p:cNvSpPr>
          <p:nvPr/>
        </p:nvSpPr>
        <p:spPr bwMode="auto">
          <a:xfrm>
            <a:off x="971550" y="2683366"/>
            <a:ext cx="73453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2806700" algn="ctr"/>
                <a:tab pos="5611813" algn="r"/>
              </a:tabLst>
            </a:pPr>
            <a:r>
              <a:rPr lang="es-EC" sz="2000" b="1" dirty="0"/>
              <a:t>APLICACIÓN DEL CUSTOMER RELATIONSHIP MANAGAMENT – CRM  PARA EL MEJORAMIENTO DE SISTEMAS DE FIDELIZACIÓN Y RETENCIÓN DE CLIENTES EN EL SECTOR DE SEGUROS, EN EL DISTRITO METROPOLITANO DE QUITO, CASO PRÁCTICO: TOP SEG COMPAÑÍA DE SEGUROS.</a:t>
            </a:r>
            <a:endParaRPr lang="es-EC" altLang="es-EC" sz="2000" b="1" dirty="0">
              <a:latin typeface="Algerian" pitchFamily="82" charset="0"/>
            </a:endParaRPr>
          </a:p>
        </p:txBody>
      </p:sp>
      <p:sp>
        <p:nvSpPr>
          <p:cNvPr id="9" name="4 Rectángulo"/>
          <p:cNvSpPr>
            <a:spLocks noChangeArrowheads="1"/>
          </p:cNvSpPr>
          <p:nvPr/>
        </p:nvSpPr>
        <p:spPr bwMode="auto">
          <a:xfrm>
            <a:off x="3132138" y="4643438"/>
            <a:ext cx="2581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_tradnl" altLang="es-EC" dirty="0" smtClean="0">
                <a:latin typeface="Perpetua" pitchFamily="18" charset="0"/>
              </a:rPr>
              <a:t>INGENIERÍA COMERCIAL</a:t>
            </a:r>
            <a:endParaRPr lang="es-EC" altLang="es-EC" dirty="0">
              <a:latin typeface="Perpetua" pitchFamily="18" charset="0"/>
            </a:endParaRPr>
          </a:p>
        </p:txBody>
      </p:sp>
      <p:sp>
        <p:nvSpPr>
          <p:cNvPr id="10" name="Rectangle 5"/>
          <p:cNvSpPr>
            <a:spLocks noChangeArrowheads="1"/>
          </p:cNvSpPr>
          <p:nvPr/>
        </p:nvSpPr>
        <p:spPr bwMode="auto">
          <a:xfrm>
            <a:off x="0" y="5260975"/>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781050" algn="l"/>
              </a:tabLst>
            </a:pPr>
            <a:r>
              <a:rPr lang="es-ES_tradnl" altLang="es-EC" sz="2000" dirty="0" smtClean="0">
                <a:latin typeface="Comic Sans MS" pitchFamily="66" charset="0"/>
                <a:cs typeface="Times New Roman" pitchFamily="18" charset="0"/>
              </a:rPr>
              <a:t>CHRISTIAN HEREDIA</a:t>
            </a:r>
            <a:endParaRPr lang="es-ES_tradnl" altLang="es-EC" sz="2000" dirty="0">
              <a:latin typeface="Comic Sans MS" pitchFamily="66" charset="0"/>
              <a:cs typeface="Times New Roman" pitchFamily="18" charset="0"/>
            </a:endParaRPr>
          </a:p>
        </p:txBody>
      </p:sp>
      <p:sp>
        <p:nvSpPr>
          <p:cNvPr id="11" name="Rectangle 6"/>
          <p:cNvSpPr>
            <a:spLocks noChangeArrowheads="1"/>
          </p:cNvSpPr>
          <p:nvPr/>
        </p:nvSpPr>
        <p:spPr bwMode="auto">
          <a:xfrm>
            <a:off x="4209113" y="6125264"/>
            <a:ext cx="1258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tabLst>
                <a:tab pos="781050" algn="l"/>
              </a:tabLst>
            </a:pPr>
            <a:r>
              <a:rPr lang="es-ES_tradnl" altLang="es-EC" sz="2000" b="1" dirty="0">
                <a:cs typeface="Times New Roman" pitchFamily="18" charset="0"/>
              </a:rPr>
              <a:t>AÑO </a:t>
            </a:r>
            <a:r>
              <a:rPr lang="es-ES_tradnl" altLang="es-EC" sz="2000" b="1" dirty="0" smtClean="0">
                <a:cs typeface="Times New Roman" pitchFamily="18" charset="0"/>
              </a:rPr>
              <a:t>2015</a:t>
            </a:r>
            <a:endParaRPr lang="es-ES_tradnl" altLang="es-EC" sz="2000" dirty="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9588" y="1524000"/>
            <a:ext cx="4648200" cy="2369641"/>
          </a:xfrm>
          <a:prstGeom prst="rect">
            <a:avLst/>
          </a:prstGeom>
          <a:noFill/>
        </p:spPr>
        <p:txBody>
          <a:bodyPr wrap="square" rtlCol="0" anchor="b">
            <a:normAutofit/>
          </a:bodyPr>
          <a:lstStyle/>
          <a:p>
            <a:pPr algn="ctr"/>
            <a:r>
              <a:rPr lang="es-ES" sz="4800" b="1" dirty="0" smtClean="0">
                <a:solidFill>
                  <a:srgbClr val="7BCF27"/>
                </a:solidFill>
              </a:rPr>
              <a:t>Análisis Macro ambiente</a:t>
            </a:r>
            <a:endParaRPr lang="es-ES" sz="4800" b="1" dirty="0">
              <a:solidFill>
                <a:srgbClr val="7BCF27"/>
              </a:solidFill>
            </a:endParaRPr>
          </a:p>
        </p:txBody>
      </p:sp>
      <p:sp>
        <p:nvSpPr>
          <p:cNvPr id="3" name="2 Marcador de número de diapositiva"/>
          <p:cNvSpPr>
            <a:spLocks noGrp="1"/>
          </p:cNvSpPr>
          <p:nvPr>
            <p:ph type="sldNum" sz="quarter" idx="12"/>
          </p:nvPr>
        </p:nvSpPr>
        <p:spPr/>
        <p:txBody>
          <a:bodyPr/>
          <a:lstStyle/>
          <a:p>
            <a:fld id="{73820FCD-5F4C-4989-BE05-0A8208BCBC21}" type="slidenum">
              <a:rPr lang="es-ES" smtClean="0"/>
              <a:pPr/>
              <a:t>10</a:t>
            </a:fld>
            <a:endParaRPr kumimoji="0" lang="es-ES"/>
          </a:p>
        </p:txBody>
      </p:sp>
      <p:graphicFrame>
        <p:nvGraphicFramePr>
          <p:cNvPr id="6" name="5 Diagrama"/>
          <p:cNvGraphicFramePr/>
          <p:nvPr>
            <p:extLst>
              <p:ext uri="{D42A27DB-BD31-4B8C-83A1-F6EECF244321}">
                <p14:modId xmlns:p14="http://schemas.microsoft.com/office/powerpoint/2010/main" val="2897693670"/>
              </p:ext>
            </p:extLst>
          </p:nvPr>
        </p:nvGraphicFramePr>
        <p:xfrm>
          <a:off x="5724128" y="692696"/>
          <a:ext cx="3312368"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1 CuadroTexto"/>
          <p:cNvSpPr txBox="1"/>
          <p:nvPr/>
        </p:nvSpPr>
        <p:spPr>
          <a:xfrm>
            <a:off x="5940152" y="5509540"/>
            <a:ext cx="2952328" cy="584775"/>
          </a:xfrm>
          <a:prstGeom prst="rect">
            <a:avLst/>
          </a:prstGeom>
          <a:noFill/>
        </p:spPr>
        <p:txBody>
          <a:bodyPr wrap="square" rtlCol="0">
            <a:spAutoFit/>
          </a:bodyPr>
          <a:lstStyle/>
          <a:p>
            <a:pPr algn="ctr"/>
            <a:r>
              <a:rPr lang="es-EC" sz="3200" b="1" dirty="0" smtClean="0"/>
              <a:t>O y A</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11</a:t>
            </a:fld>
            <a:endParaRPr kumimoji="0" lang="en-US"/>
          </a:p>
        </p:txBody>
      </p:sp>
      <p:graphicFrame>
        <p:nvGraphicFramePr>
          <p:cNvPr id="3" name="2 Diagrama"/>
          <p:cNvGraphicFramePr/>
          <p:nvPr>
            <p:extLst>
              <p:ext uri="{D42A27DB-BD31-4B8C-83A1-F6EECF244321}">
                <p14:modId xmlns:p14="http://schemas.microsoft.com/office/powerpoint/2010/main" val="1077231901"/>
              </p:ext>
            </p:extLst>
          </p:nvPr>
        </p:nvGraphicFramePr>
        <p:xfrm>
          <a:off x="251520" y="188640"/>
          <a:ext cx="86409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96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57158" y="4020588"/>
            <a:ext cx="3946416" cy="2194494"/>
          </a:xfrm>
          <a:prstGeom prst="rect">
            <a:avLst/>
          </a:prstGeom>
          <a:noFill/>
        </p:spPr>
        <p:txBody>
          <a:bodyPr wrap="square" rtlCol="0">
            <a:normAutofit/>
          </a:bodyPr>
          <a:lstStyle/>
          <a:p>
            <a:pPr algn="just">
              <a:lnSpc>
                <a:spcPct val="114000"/>
              </a:lnSpc>
            </a:pPr>
            <a:r>
              <a:rPr lang="es-EC" sz="2000" dirty="0"/>
              <a:t>Se refiere a los factores ambientales, recursos naturales y climatológicos que pueden ejercer influencia en un país, región o en la empresa.</a:t>
            </a:r>
            <a:endParaRPr lang="es-ES" dirty="0">
              <a:solidFill>
                <a:prstClr val="black">
                  <a:lumMod val="85000"/>
                  <a:lumOff val="15000"/>
                </a:prstClr>
              </a:solidFill>
            </a:endParaRPr>
          </a:p>
        </p:txBody>
      </p:sp>
      <p:sp>
        <p:nvSpPr>
          <p:cNvPr id="11" name="TextBox 10"/>
          <p:cNvSpPr txBox="1"/>
          <p:nvPr/>
        </p:nvSpPr>
        <p:spPr>
          <a:xfrm>
            <a:off x="4373880" y="1219200"/>
            <a:ext cx="3962400" cy="1924048"/>
          </a:xfrm>
          <a:prstGeom prst="rect">
            <a:avLst/>
          </a:prstGeom>
          <a:noFill/>
        </p:spPr>
        <p:txBody>
          <a:bodyPr wrap="square" rtlCol="0">
            <a:normAutofit/>
          </a:bodyPr>
          <a:lstStyle/>
          <a:p>
            <a:pPr algn="just">
              <a:lnSpc>
                <a:spcPct val="114000"/>
              </a:lnSpc>
            </a:pPr>
            <a:r>
              <a:rPr lang="es-EC" sz="2000" dirty="0" smtClean="0"/>
              <a:t>La masificación de las telecomunicaciones permiten relaciones más directas con los clientes. </a:t>
            </a:r>
            <a:endParaRPr lang="es-ES" dirty="0">
              <a:solidFill>
                <a:prstClr val="black"/>
              </a:solidFill>
            </a:endParaRPr>
          </a:p>
        </p:txBody>
      </p:sp>
      <p:sp>
        <p:nvSpPr>
          <p:cNvPr id="9" name="Title 8"/>
          <p:cNvSpPr>
            <a:spLocks noGrp="1"/>
          </p:cNvSpPr>
          <p:nvPr>
            <p:ph type="title"/>
          </p:nvPr>
        </p:nvSpPr>
        <p:spPr>
          <a:xfrm>
            <a:off x="785786" y="76200"/>
            <a:ext cx="8053414" cy="685800"/>
          </a:xfrm>
        </p:spPr>
        <p:txBody>
          <a:bodyPr>
            <a:normAutofit/>
          </a:bodyPr>
          <a:lstStyle/>
          <a:p>
            <a:pPr lvl="0">
              <a:spcBef>
                <a:spcPts val="0"/>
              </a:spcBef>
            </a:pPr>
            <a:r>
              <a:rPr lang="es-ES" sz="3200" b="1" dirty="0" smtClean="0">
                <a:solidFill>
                  <a:prstClr val="black">
                    <a:lumMod val="85000"/>
                    <a:lumOff val="15000"/>
                  </a:prstClr>
                </a:solidFill>
                <a:latin typeface="+mn-lt"/>
                <a:ea typeface="+mn-ea"/>
                <a:cs typeface="+mn-cs"/>
              </a:rPr>
              <a:t>Tecnológico y Ambiental</a:t>
            </a:r>
            <a:endParaRPr lang="es-ES" sz="3200" dirty="0">
              <a:latin typeface="+mn-lt"/>
            </a:endParaRPr>
          </a:p>
        </p:txBody>
      </p:sp>
      <p:sp>
        <p:nvSpPr>
          <p:cNvPr id="12" name="11 Marcador de número de diapositiva"/>
          <p:cNvSpPr>
            <a:spLocks noGrp="1"/>
          </p:cNvSpPr>
          <p:nvPr>
            <p:ph type="sldNum" sz="quarter" idx="12"/>
          </p:nvPr>
        </p:nvSpPr>
        <p:spPr/>
        <p:txBody>
          <a:bodyPr/>
          <a:lstStyle/>
          <a:p>
            <a:fld id="{240D5ECE-8B49-45CD-BE81-EF81920D1969}" type="slidenum">
              <a:rPr lang="es-ES" smtClean="0"/>
              <a:pPr/>
              <a:t>12</a:t>
            </a:fld>
            <a:endParaRPr kumimoji="0" lang="es-ES"/>
          </a:p>
        </p:txBody>
      </p:sp>
      <p:sp>
        <p:nvSpPr>
          <p:cNvPr id="2050" name="AutoShape 2"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BQYDBAECBwAI/8QAQxAAAgEDAgQEAwUFBAgHAAAAAQIDAAQRBSEGEjFBEyJRYXGBkQcUMqHBI1JisdEVM3LwFiQ1QkOCovEXNEWSk7Lh/8QAGgEAAgMBAQAAAAAAAAAAAAAAAwQBAgUABv/EACQRAAIDAAMAAgIDAQEAAAAAAAECAAMRBBIhMUETIgUjUTJh/9oADAMBAAIRAxEAPwDuORWKUBq91zY8X8qj0XUtSu7yUyTHwgxCj0Aqnf2Rsc6zkUEvNW+5BEaeNppDiKNurn2xVpLkSoHDOCe4q3YSYRzWM0L57gzGSOZZY1BXl6b/ABraS8MSM0wdMAncZH1rtnQnWKF2s07w+LI3mc82Afw+1V7y8nWSKOB8SMcsevKo61MgmHKzQIarLCB43mz3ojZ30dzsueb3qNnBgZcr1YNRMxFTsmTVjNU5rxIB5jluygb0t8TcVvpX3dPu0jSXIbw1J5RtjPv3FQSB6ZwBJwCNjzInVhn0qB7z9xM/GuaxcaajMzfsYIsZ6qT0oppevX93IEDQO5yQDGwB+eaCeVSpwmGPE5HXtkcmuZT0OPgKx48v7/5UIgvZZZGgnjMM6jmK5yGHqDV1XblG9ODqRoiJ7A4ZejumyA4BHrVtWDKCOh6UH527mptLlke1POclXYD4ZodhCkQtemFM16oI8lxk1PVdl5zp+ZWY+npRPTnhtrGS7aIoyqzHkbqAM9PlUMsOS2K3gn+7BfEZSoz5WoWQegGKOlcOya3G+va/rE1tFNM4t4o3O2GPVvTIPTsOtVtY1HiHg/VLbkv3ubBnBjL+ZXTbIPrj603cPwWWnW4gLQzW88rsIuUvyAHKjAHqTufQUW1JQLSS4niScwAyRR7DBA7ZGx98Usz9WjqjRJeH7+21XTIry0OQxPNvkhh1zVtJJWmcq2Y18uG7n40lfZxqAm066KxRpLNdtIUj2WMEDGMddqcPvEMahQSuOgO9NKfIuwAOTNxPbRFfGRoyxxzJWkcKOzz2tykxfY82M4HbNQX1u8yPIoWTbYBugpfjt5kuOWZJIwPMQds+gFTsCzYYU1KK78QZgcjOxHSiegK4fzqQcdxQqC/uIjhXBHo29HbK/LjDBS2Ow6VbNPk5WHzCxqBzjrVSZpnTxCxC9lHelXWr6ZQ+cgChXWfjjNSF403l7a2UD3FxIiKo3Odz8K5rxhdrq2q295+GFbQCEZ7liT/LB+FVL+aO+t1YPy3AbZCdpfYZ/wB7H1rOmWZ1exm00NiZQZbZs4z++h+OAfiDST3lhnxHaqxW2mUGk8GRGZ1MQXlKr7kmi9jZxyS2c0V6FVpRszdcdh26n40uW3DetXRuTaQtKkBwQWClj3UA9WHcD+lMWkaVey6PNE0csM3KUEUilTnvgEemd6G1ZwdTGWvB0GN1vqNtqWowy25GYoWB36kkD9CflRVT29KWdGsIbR43tXPlPnRtjn/Par2u602jW9u6Wr3JmcoFVsEHGfQ1pcWw9Mb6mNyEHf8AX7htVLEAdSauwsvmjXH7M4NJtpxLrD4MegxxEjpcXoU4/wAPLn64q1wrxBc6pqM8NxHZRME8WSOCQysu4G7Dy9fTNQ96uwCy60lBrRuhXz55m+u1WKgj/HvU9FEoYoTRScwUAEsdsGq+oacxtyxm5WbyjbuaJmxhF14kt2qoBsgYD9auctuQkkao6j8Dg5x7ihswVdMGE7HIkcVavqHDL6WtnaIbJ7cq0ix5CSD97b3zn4+ho1pRluIluLiRmkYeYN0HqBRu9hQ2YEhBBYHz77k9PzoXZaNJbjAlHhA8qgHovb8tqQ5CksME0qmUJhkPDfDMejQTeDcM5mfnHMAAB2FFTYuZA5cEgdPerXixxlU5gPLnHoBWqTcwBJ69KOLFAwxVk07IDZsxwxAXvVhlijiImGR/EM1rJdIg28z9gKpSeJKeYvg/Dp8KIhLHyDbqshuLW1kk5ivhj0DdaIabbxg4jIKjrk0O/spbmQeJLIR3wcULveIILCWS1scKIzytKWyW9eXfbfbJol3IFK5Io45ubQI43TrycjFAPc4pc1LTY51Y4jOfc0ItdZEMImljMshZv7wnOM4Gfj60X03WDdD9sIY1PTmbfHwHQe5NZb8sWH2aI4z1jYqatoLx2kr29k0j42SKXcnscEb/ACOa2ggmt2hvbeQJKwwWxnlY7BiD7nBFOszW6qGDo4bpynIPwoPd2/hyc0UQ+7uT4sY6jJzkfEk59Dv60PLNwSS657FLhzVry01PN+ZXM6Pz87MQJA2WIB6YOQQPSnm2uxKR+05w+MPnOfQUq6jo0kerRXECKYW877jORkbbZwR2B3Jz2q9pqRwQFZbkhJHLJjysF+fTvTJZKz3B9gWDWHAPJ7UdSW24j+7opMjRrkICSzdR09sb/Cp5b+WNU55DIyE7NvjJ+h9K2Gq6bEzfdniEr4DSsMs3pk9TQG/1WCPTJtStYmlVbgQgOOVcsGOcDfG3TbrS1lj3NijBG6ErQbZ8wtf6Jba/p2Ibma0SEtIQikiRfQgtjO1Wfs20hdNu9bVXMixzRwo7AAkBOY//AHFc7i4v1uBZUjuvJKfwvGDyjpyjbYY7V1H7N2mudAOoXJBluriSQkKFzgBOg/wGm6EdGG/EWvIIORwT8e1T1Whb9pirNaKsCIkYqXGgadPyzXMzgxhlBDgDB671a0+209bVYrF1kghYjIk5sHOcZzVWC3t31SZbiGOVxGrKZBzAdQcA7elX55AiMqABFOMAYA26UtZ4vsuir28g3Wr0G7tYOoacBRnuFZifoBRCOQmHOe9Jk+oRzcW2dso/BBLIWPRWJUD8g31o1b6vC4uYI/PNDNycuepIBG/p1zWeWIYk/wCRzp4MhC8nKRsq7nlyfYdB9f0qol1zMyKSWQ49l+NLusXbi+W3EjGRVzIwONzuT/IY7VvZSEY8x+tWrqLfsYGxwP1EZgQMnJJO5Y9TUloS+e5ztVG3clNz+dE9IQBXkPUnAp5HC+RUoWkXENw2m8PXk8LcsojIVj2Y7D+dchuTJc6jBah1JwNlG427mus8aQtPw3doiB28hA/5hvSvovDSW0xvpmLzyDcdhSnIcK2n5+pp8TBXJLbSwYIVkP4F7n6UVgtrcwmL7vMxO5KxnDH39akMTx1PaXMvMEBrNqIV9cbD3F3H6mQ2pnT/AFf7qwXs7uB/WpktzdeLAlzGTGcMsO+DgHBJ+IooLXxEPP5X7HtSXxLff2Vqym6aeCOfw0S5iOAknKwBb2OFrSRnA9HkRCKzeTTWobqzdnjJ5c567n50p3V9PjmkLAnIXJ/lXYntI7u3jkdQedQxGPUVVbQdPZmju7aGaOUAYdfw49+oo7UAYROW7PJx2G4Z51GF5idgTimfXtNNvwJJMFIEt6jgZ6eVv1OPlTbF9nGgR3ouo4rjAORF4x5M/wA/lmmVLaC3t0g5F8JBhUIyB9alaTu/UhrgR5OBWXDGu6hAJ7bTLqSNsEOU2Yeoz1pr0fijWuEILfS9b0vmtlX9iDhHC57EZDd/f3rqL3cCZ5nBx1CjJ/KqNzPp+pf6vcWbXKZ/4lvlV+bCrMVX79kdi3yPJDwxxNpuvORZu6zKPNDKMOPfuCPcGmSgdpb6ZZXcSWiW0EjHZI4lDMPTYZo3mi0f8mBs+Yq3olt5GuUVnYQuAvqQMgfUUSsxJDZqbyVJbhhl2VcLn0X2HQeuM1ZktRJGVYEg7da1u4OZAoAFcwP+SEGTnXF9la2epjU7CSOC7lIyrnYld8L2Unv677ihfDGum0tfBvo3NxPMzvISGClj127DamXi/SZLglghIjYE4HqtLx4emjt1lMZDcw6dvahCjv8APxCtd1XBKq3AuL2Qpks8hxvuaMReJAwEn1ByKoWOjvDNzOhxnNGI7Xm6qRTDV/Qimn5hGymD4AORR/TnHhnHrQXTNMl8IHuTRjT4SoKnqDShQl4yuBZfZFljZHUMjDBB7ihMMLQuYZASV6H94etGAMCq+p2rXlq0aSmJzjDjqPX8s1F9PbD9iWqszz6MHz+GY3I8xX/dHWk/UdYnhuvDjSWSRshIYF7fxMelWtOtdWttQZrl44YFJCW8Z5sj1dj39h9asT28MU7SOpcd1AzWfZgI2aVQC7CnDeoT8iLejBcbqrc3Kfj3ovd6fDeSxSuqlonBBI22pTOoxQsjK3hliAobAyfSiMWs3bqwjACZOWYb++1XrvCjq40QdtDlu6eRkhUxmRMHlB5l26A9h8wfyqQqGIz2NL8eoSRETTt5T5fvEZJX4OvajVnP48Kv5N/3W5gfnWnTyUt/WIPSyewjGRjFbMqt1ANV4yT1IHzreCUvlSMEUbsB5BYZs9ujdsVX+5APzA1drNQ1SN8icHYQMli66mJeQY9aL4rNeqyoF+JxbZGZYxuSBXmkj7kGkiPV5p5UiTLMz9B1rbUtXkgsnbmw/QA+tGFZMTPLQDYwXE8VzckLgxxHH+JsfpWrLAR5kQj3FKB1RbK4tHZ8wOAHI339aNatdpBEjKwGem/UUwtJHkWPMRtIPxCXh2/ZEHyrMUVs8irhNz7VzS44m1HW9QfS+Ht1i/v5z0HqfYZ29TVl9F4hUZtryKRx1yStL22JX4TG6FewAzqwSADZV+lY/YA7BQfhXINQ13irhmCJ72NZbZWCBgAynPYsNwaP2fEzXtpHdQseRxnBO4PcH3oKMrDRC3Mav+o/kpjaoiRnala31x/97NXV1dW7mqWHZKWgybVrabDy2qBmKk4HUGlu/u+eaO3dBE7DaSVuVGPpn19tqcrOUXEXOu9RahpcF7GwmjU98kUnZx+3omhTyAvjTlOu2V3dalZW9i3ijn5prxDtEPRR8Nsjufajs1ozqjvdzQ7AAI5wTRiW1gtVY8oAB6qM5oNe3IY/hc4GBlcAfWkbA3gAmklgJ+ZfjuLmB/OFxy45lOQ/xFX9GnU3wMA5EkUh4wfLzYyCKCaZK08MsZO6n/OKI6QPBvUZvwnrntQv2VhKuqlSIbbVFNhJIp5JUwcYGCD0qW01g3F1DHbjm8VWbJ7Abf1pX1IyRvPBGG5FQJzY6gHY1b4VlEerW0beVVjlAz/yn9aboaz8gL+RG2tOh6x+jBAAOc9zW9Rq2VBxXuetkkTPyb71mtA26+9bZqdnTnvCpVNXiaRC2InII7Hbf+YoXxCBIromcKvNuejHp+VMnDEQWe7mKgeHb7fP/tS3q4LWNxJ3ebAPoBt+lP0+2Tz1468XYo6Ndyy3MmmXbc0qnCn1BOxo1eNcCwnsrgsJYYm8PffGD0odDo8/3j+07JGaSDBbAznenria803RdOOpatbg4VYn5IudiTsQPzq1t/4VxhsW4vEHKbuhz42KH2NFYdE1W+mwIzOF5icE4XO+fjTro+sW+pTyRxwToFHMJSyMjj+EhiaWeE9T006rNp+kNbPptzEl3HHBGFELnysrfxbZ/Sm+NBHcBo7cyBt3YMM/DBNYHLbuDons+MnX7kayaVxNomo2qiZonidGLxlcEDqD6gjIrmXA9zPcafILiQMUYjmxjoT19+n5V1+30y2trG5aGJYg0Um6r5sEb/pXKeGNHfS7fUo8SvEL+WOF33LIh5c/Mg/Sr8EfQiX8mf6yYY+8FDgHPzrK3j5AFUZGIJzkH3rET+cU46CYVd7aBOncJN4tiWxRl4iwK42NBOCjnT6YxQwoIm/Ux6AwZPpaSrhloVc8OIxz0FM0jqgyxAHqapXF5zKyxfAEihmhT9Q35mX7ibNpwsJiVOx7Y61NbxlnBZQB1ojcwiWTmbqTUkNsi7sVUDcs3QD1qRxq19ME3IsY4DOY/aHq99Nrkmm26SGO3gRysYOWyAcnHXGcU3fZ5HA1taTMk6zSxZwzM6bj16D61X1qxsNb4kiOnM8d7DbmNZZFxHcb5KnbqOoPxq3whZ31rIwltWWG2dl5VlUAuB0xntn4UvaxawYPBHalVajp9j67qCqnqdq53xjqmu/f520u+KQWZ89tCp8Rl7tkZJ77dhT5cPiaEeAX38zbDwwO+9JGoa5pn+l729pew3EskPnSIBhHvgguO/t1+FX5DMo7CD46qzdTL3B3Fs+rX66XeQstxFEJjL+8rA8vMANjjHxp4zSTw7JoNlrVxFBKV1S7lUymTPm5U2VT2AB6etOu3qKNV+y7BOAGIiro6mOz1F/4FX8j/WlW/IbR4x3LZ/M0Q1/im14W4cmmliM9zdXBjhgBxzEKMknsB+orks32g6ncWywrbWkaIxI8jMRv65rRqYB9MxL+O9nGCpO28IQRx6MrgAs7sxOO4OB/Khf2laVd6xwtcWlhEkk5dX5WbBIU5PL77d8Vx+8404hnhtVF9JbJbktELf8AZZJ7nH4vnTdJ9qVzNwbIvJAutGTwHYDA5Cp/aqvrtgjoDg98VS4F37CM8ZBVUEP1NuGNI/0cNhJcsgM8eJJFOVDk5wSNtumfUGuh2sYLKVK8shyctk/InOKCcM2seo8HabMFEiG3AYEZ6bH8wat6VocUF4skU04RdxH4h5PkKzbx/bjTVpb+kERg1GW/SG0t9MnjSQz5mlnTn5YgCWGMjLE4A+Z7UD1KMoeVWGAKITXdpJffcku4PvMaZ8LnHPg98de1DdR5lyPErR4/HAExOddu78QBdxnmORmqyx4YEptWLueTxWHiGqpd2O7tTJ4h+zME8xQfBOncISxx6fufkKNPdnBCDHvSvwf/ALOo72pQ1hTk9NRaWrUz0kjMcsxY+9RE+tbP0qHnDZ5ThR1YUN2C/MYVSxkZUvMEWlvWdSkg4kW3Eha1jCxsh6ZIyW+I/Sj11KFikETMCpByOvWlWSBbjWZonblLRqyt6kHGP51n23FzgjtdARSTDyLCbiOUDlVwORsDAbO2/Y5yPlj0qXT7owatqMTbI86SBcYA50Ab/rH5mgcNy1td39pcZ5El8SPPdWGT8sk/Ss6vevAZIyGEzQF7ebP4wu+G/iU9+4Prmq9yJAw+GCftV12VOG4LO3mdfF1CeOQK2OZEGQp9R5129q5/pBW3u0kgkaOZowUZdtiN8GteOdZOpanKiDEBk+8oufwtIicw/wCkUNsZwY4+dS3Iw5cHBHwpwrqewVbZaCP9jtwndTzcX2Nw8zy89wCSxyd8jqfgK71z+xr5++z51m4gsSu2JTtjpg19A4NSvgycx1jv+z50+1a7ll1y3tS8DR28RZFjfLKWPm5x2PlG3pj3pEB5XZeituD704v9n/FssjSyaVcNI5LO7HJYnqTWD9m/FDKM6VMCNx060cvh2UFYFYSK3Kzbt1G/XtUZxnb5UzPwVxEJBbSaZKk/UKSBke3rWf8Aw/4m76ZL9RRwwMV6kTpv2L3Rk4OaM8zG3upE5R3yAwx/7jVrg/ir+3tWkgaw8FCrMORiQhU4w23/AOZB98U/sx0nVtA4c1WK5tHiuTKZYEJGWPIAMZ26gdaL8A6TcaXaXaXlv4UkkqsDgbjG3+fTA7UNlVj6J3Zh8Tm/2zWUlnxZDfI7A3UAZWGxVk8ux+lCdM491i1Twr+T7/DjH7ZvOPg3X65roX2u8O6jrculS6ZbNOYVlWTl7A8pH8jXOTwDxMP/AEuX6irqxHxKNWrjGGxksdZs9WBNu3LLjLQt+Jf6j3qwQc0vWnBHE0F1DLHp0ylXU5B6DvT43DepK/KIQTnYA5NO13Bh+xnneZ/HNW4/ECQYy8G/7P3o8XA2Oeb0A3ofwxpN5a2nJdL4P5k/0o3925EIjj3PcnrWda47Eiej4lJFShvPIKupAiEynHqg3z8aGyakMlUyB6AVc1HTr2UkxxEn40Lj0TUQ5LWzfWsq42MZtUrWolmCQyxzMxbYZ6dP84oZqEaI8N28TuGHhkqNwSeYbfWjtlpd0kcyyxleaMgdDvg/1qPVNJvBw/eJbI7XTACFR1GGB29KGtTk/Es7rhGxS4il/wBZtbi3ZTbyxeGAM5Vg2SDn2O3zoreTI1tFFN4QiKgtLI4UICpGcn5VYj0zU9U0aa1v7MxXS4aOTGAzD+Wdxt65rW+4cvLy3gSS2LIsRDRnGCeXy59gcH5UQoT9RXcM4dr1tCVN1aSJNFFM1u0ke6sATykHvtt8hQ62Zii8hIJ9K6bxBwLdwvd21havLHdxc4PLyhZMkfoKUrHgviB1kYafKjIMgOnX2p1Dq4YHCDCP2V5biuOJ26SBs/L/ALV9GZFcI+zThnWbTi2G5vLGWGBUPMz7b7YrvHJ71OTh/wCzfFexWa9UyZVvrCC+j5LiMNjoc4IPqDQ06ff23/l5kuI+yTbMB/i/rRysGpByQQD8wEZrhP7+xuFP8ADj8t/yrwulP/BuP/hajo3FYq3cynQQMsjt+C1nb4pgfnUqQ3knSJIwe7t+g/rRT0r1R3MkIJSTT2P99OzfwoOUf1q1FBHEMRoq/Cpa9VSdlgAJivVmvV0merGKzXq6dMYr2KzXq6dMYr2KzXq6dNSoJzgfSvcig5CrW1erp00CKOigfCtsVmvV06f/2Q=="/>
          <p:cNvSpPr>
            <a:spLocks noChangeAspect="1" noChangeArrowheads="1"/>
          </p:cNvSpPr>
          <p:nvPr/>
        </p:nvSpPr>
        <p:spPr bwMode="auto">
          <a:xfrm>
            <a:off x="80963" y="-517525"/>
            <a:ext cx="1190625" cy="10858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CaAKkDASIAAhEBAxEB/8QAHAAAAgIDAQEAAAAAAAAAAAAABQYDBAECBwAI/8QAQxAAAgEDAgQEAwUFBAgHAAAAAQIDAAQRBSEGEjFBEyJRYXGBkQcUMqHBI1JisdEVM3LwFiQ1QkOCovEXNEWSk7Lh/8QAGgEAAgMBAQAAAAAAAAAAAAAAAwQBAgUABv/EACQRAAIDAAMAAgIDAQEAAAAAAAECAAMRBBIhMUETIgUjUTJh/9oADAMBAAIRAxEAPwDuORWKUBq91zY8X8qj0XUtSu7yUyTHwgxCj0Aqnf2Rsc6zkUEvNW+5BEaeNppDiKNurn2xVpLkSoHDOCe4q3YSYRzWM0L57gzGSOZZY1BXl6b/ABraS8MSM0wdMAncZH1rtnQnWKF2s07w+LI3mc82Afw+1V7y8nWSKOB8SMcsevKo61MgmHKzQIarLCB43mz3ojZ30dzsueb3qNnBgZcr1YNRMxFTsmTVjNU5rxIB5jluygb0t8TcVvpX3dPu0jSXIbw1J5RtjPv3FQSB6ZwBJwCNjzInVhn0qB7z9xM/GuaxcaajMzfsYIsZ6qT0oppevX93IEDQO5yQDGwB+eaCeVSpwmGPE5HXtkcmuZT0OPgKx48v7/5UIgvZZZGgnjMM6jmK5yGHqDV1XblG9ODqRoiJ7A4ZejumyA4BHrVtWDKCOh6UH527mptLlke1POclXYD4ZodhCkQtemFM16oI8lxk1PVdl5zp+ZWY+npRPTnhtrGS7aIoyqzHkbqAM9PlUMsOS2K3gn+7BfEZSoz5WoWQegGKOlcOya3G+va/rE1tFNM4t4o3O2GPVvTIPTsOtVtY1HiHg/VLbkv3ubBnBjL+ZXTbIPrj603cPwWWnW4gLQzW88rsIuUvyAHKjAHqTufQUW1JQLSS4niScwAyRR7DBA7ZGx98Usz9WjqjRJeH7+21XTIry0OQxPNvkhh1zVtJJWmcq2Y18uG7n40lfZxqAm066KxRpLNdtIUj2WMEDGMddqcPvEMahQSuOgO9NKfIuwAOTNxPbRFfGRoyxxzJWkcKOzz2tykxfY82M4HbNQX1u8yPIoWTbYBugpfjt5kuOWZJIwPMQds+gFTsCzYYU1KK78QZgcjOxHSiegK4fzqQcdxQqC/uIjhXBHo29HbK/LjDBS2Ow6VbNPk5WHzCxqBzjrVSZpnTxCxC9lHelXWr6ZQ+cgChXWfjjNSF403l7a2UD3FxIiKo3Odz8K5rxhdrq2q295+GFbQCEZ7liT/LB+FVL+aO+t1YPy3AbZCdpfYZ/wB7H1rOmWZ1exm00NiZQZbZs4z++h+OAfiDST3lhnxHaqxW2mUGk8GRGZ1MQXlKr7kmi9jZxyS2c0V6FVpRszdcdh26n40uW3DetXRuTaQtKkBwQWClj3UA9WHcD+lMWkaVey6PNE0csM3KUEUilTnvgEemd6G1ZwdTGWvB0GN1vqNtqWowy25GYoWB36kkD9CflRVT29KWdGsIbR43tXPlPnRtjn/Par2u602jW9u6Wr3JmcoFVsEHGfQ1pcWw9Mb6mNyEHf8AX7htVLEAdSauwsvmjXH7M4NJtpxLrD4MegxxEjpcXoU4/wAPLn64q1wrxBc6pqM8NxHZRME8WSOCQysu4G7Dy9fTNQ96uwCy60lBrRuhXz55m+u1WKgj/HvU9FEoYoTRScwUAEsdsGq+oacxtyxm5WbyjbuaJmxhF14kt2qoBsgYD9auctuQkkao6j8Dg5x7ihswVdMGE7HIkcVavqHDL6WtnaIbJ7cq0ix5CSD97b3zn4+ho1pRluIluLiRmkYeYN0HqBRu9hQ2YEhBBYHz77k9PzoXZaNJbjAlHhA8qgHovb8tqQ5CksME0qmUJhkPDfDMejQTeDcM5mfnHMAAB2FFTYuZA5cEgdPerXixxlU5gPLnHoBWqTcwBJ69KOLFAwxVk07IDZsxwxAXvVhlijiImGR/EM1rJdIg28z9gKpSeJKeYvg/Dp8KIhLHyDbqshuLW1kk5ivhj0DdaIabbxg4jIKjrk0O/spbmQeJLIR3wcULveIILCWS1scKIzytKWyW9eXfbfbJol3IFK5Io45ubQI43TrycjFAPc4pc1LTY51Y4jOfc0ItdZEMImljMshZv7wnOM4Gfj60X03WDdD9sIY1PTmbfHwHQe5NZb8sWH2aI4z1jYqatoLx2kr29k0j42SKXcnscEb/ACOa2ggmt2hvbeQJKwwWxnlY7BiD7nBFOszW6qGDo4bpynIPwoPd2/hyc0UQ+7uT4sY6jJzkfEk59Dv60PLNwSS657FLhzVry01PN+ZXM6Pz87MQJA2WIB6YOQQPSnm2uxKR+05w+MPnOfQUq6jo0kerRXECKYW877jORkbbZwR2B3Jz2q9pqRwQFZbkhJHLJjysF+fTvTJZKz3B9gWDWHAPJ7UdSW24j+7opMjRrkICSzdR09sb/Cp5b+WNU55DIyE7NvjJ+h9K2Gq6bEzfdniEr4DSsMs3pk9TQG/1WCPTJtStYmlVbgQgOOVcsGOcDfG3TbrS1lj3NijBG6ErQbZ8wtf6Jba/p2Ibma0SEtIQikiRfQgtjO1Wfs20hdNu9bVXMixzRwo7AAkBOY//AHFc7i4v1uBZUjuvJKfwvGDyjpyjbYY7V1H7N2mudAOoXJBluriSQkKFzgBOg/wGm6EdGG/EWvIIORwT8e1T1Whb9pirNaKsCIkYqXGgadPyzXMzgxhlBDgDB671a0+209bVYrF1kghYjIk5sHOcZzVWC3t31SZbiGOVxGrKZBzAdQcA7elX55AiMqABFOMAYA26UtZ4vsuir28g3Wr0G7tYOoacBRnuFZifoBRCOQmHOe9Jk+oRzcW2dso/BBLIWPRWJUD8g31o1b6vC4uYI/PNDNycuepIBG/p1zWeWIYk/wCRzp4MhC8nKRsq7nlyfYdB9f0qol1zMyKSWQ49l+NLusXbi+W3EjGRVzIwONzuT/IY7VvZSEY8x+tWrqLfsYGxwP1EZgQMnJJO5Y9TUloS+e5ztVG3clNz+dE9IQBXkPUnAp5HC+RUoWkXENw2m8PXk8LcsojIVj2Y7D+dchuTJc6jBah1JwNlG427mus8aQtPw3doiB28hA/5hvSvovDSW0xvpmLzyDcdhSnIcK2n5+pp8TBXJLbSwYIVkP4F7n6UVgtrcwmL7vMxO5KxnDH39akMTx1PaXMvMEBrNqIV9cbD3F3H6mQ2pnT/AFf7qwXs7uB/WpktzdeLAlzGTGcMsO+DgHBJ+IooLXxEPP5X7HtSXxLff2Vqym6aeCOfw0S5iOAknKwBb2OFrSRnA9HkRCKzeTTWobqzdnjJ5c567n50p3V9PjmkLAnIXJ/lXYntI7u3jkdQedQxGPUVVbQdPZmju7aGaOUAYdfw49+oo7UAYROW7PJx2G4Z51GF5idgTimfXtNNvwJJMFIEt6jgZ6eVv1OPlTbF9nGgR3ouo4rjAORF4x5M/wA/lmmVLaC3t0g5F8JBhUIyB9alaTu/UhrgR5OBWXDGu6hAJ7bTLqSNsEOU2Yeoz1pr0fijWuEILfS9b0vmtlX9iDhHC57EZDd/f3rqL3cCZ5nBx1CjJ/KqNzPp+pf6vcWbXKZ/4lvlV+bCrMVX79kdi3yPJDwxxNpuvORZu6zKPNDKMOPfuCPcGmSgdpb6ZZXcSWiW0EjHZI4lDMPTYZo3mi0f8mBs+Yq3olt5GuUVnYQuAvqQMgfUUSsxJDZqbyVJbhhl2VcLn0X2HQeuM1ZktRJGVYEg7da1u4OZAoAFcwP+SEGTnXF9la2epjU7CSOC7lIyrnYld8L2Unv677ihfDGum0tfBvo3NxPMzvISGClj127DamXi/SZLglghIjYE4HqtLx4emjt1lMZDcw6dvahCjv8APxCtd1XBKq3AuL2Qpks8hxvuaMReJAwEn1ByKoWOjvDNzOhxnNGI7Xm6qRTDV/Qimn5hGymD4AORR/TnHhnHrQXTNMl8IHuTRjT4SoKnqDShQl4yuBZfZFljZHUMjDBB7ihMMLQuYZASV6H94etGAMCq+p2rXlq0aSmJzjDjqPX8s1F9PbD9iWqszz6MHz+GY3I8xX/dHWk/UdYnhuvDjSWSRshIYF7fxMelWtOtdWttQZrl44YFJCW8Z5sj1dj39h9asT28MU7SOpcd1AzWfZgI2aVQC7CnDeoT8iLejBcbqrc3Kfj3ovd6fDeSxSuqlonBBI22pTOoxQsjK3hliAobAyfSiMWs3bqwjACZOWYb++1XrvCjq40QdtDlu6eRkhUxmRMHlB5l26A9h8wfyqQqGIz2NL8eoSRETTt5T5fvEZJX4OvajVnP48Kv5N/3W5gfnWnTyUt/WIPSyewjGRjFbMqt1ANV4yT1IHzreCUvlSMEUbsB5BYZs9ujdsVX+5APzA1drNQ1SN8icHYQMli66mJeQY9aL4rNeqyoF+JxbZGZYxuSBXmkj7kGkiPV5p5UiTLMz9B1rbUtXkgsnbmw/QA+tGFZMTPLQDYwXE8VzckLgxxHH+JsfpWrLAR5kQj3FKB1RbK4tHZ8wOAHI339aNatdpBEjKwGem/UUwtJHkWPMRtIPxCXh2/ZEHyrMUVs8irhNz7VzS44m1HW9QfS+Ht1i/v5z0HqfYZ29TVl9F4hUZtryKRx1yStL22JX4TG6FewAzqwSADZV+lY/YA7BQfhXINQ13irhmCJ72NZbZWCBgAynPYsNwaP2fEzXtpHdQseRxnBO4PcH3oKMrDRC3Mav+o/kpjaoiRnala31x/97NXV1dW7mqWHZKWgybVrabDy2qBmKk4HUGlu/u+eaO3dBE7DaSVuVGPpn19tqcrOUXEXOu9RahpcF7GwmjU98kUnZx+3omhTyAvjTlOu2V3dalZW9i3ijn5prxDtEPRR8Nsjufajs1ozqjvdzQ7AAI5wTRiW1gtVY8oAB6qM5oNe3IY/hc4GBlcAfWkbA3gAmklgJ+ZfjuLmB/OFxy45lOQ/xFX9GnU3wMA5EkUh4wfLzYyCKCaZK08MsZO6n/OKI6QPBvUZvwnrntQv2VhKuqlSIbbVFNhJIp5JUwcYGCD0qW01g3F1DHbjm8VWbJ7Abf1pX1IyRvPBGG5FQJzY6gHY1b4VlEerW0beVVjlAz/yn9aboaz8gL+RG2tOh6x+jBAAOc9zW9Rq2VBxXuetkkTPyb71mtA26+9bZqdnTnvCpVNXiaRC2InII7Hbf+YoXxCBIromcKvNuejHp+VMnDEQWe7mKgeHb7fP/tS3q4LWNxJ3ebAPoBt+lP0+2Tz1468XYo6Ndyy3MmmXbc0qnCn1BOxo1eNcCwnsrgsJYYm8PffGD0odDo8/3j+07JGaSDBbAznenria803RdOOpatbg4VYn5IudiTsQPzq1t/4VxhsW4vEHKbuhz42KH2NFYdE1W+mwIzOF5icE4XO+fjTro+sW+pTyRxwToFHMJSyMjj+EhiaWeE9T006rNp+kNbPptzEl3HHBGFELnysrfxbZ/Sm+NBHcBo7cyBt3YMM/DBNYHLbuDons+MnX7kayaVxNomo2qiZonidGLxlcEDqD6gjIrmXA9zPcafILiQMUYjmxjoT19+n5V1+30y2trG5aGJYg0Um6r5sEb/pXKeGNHfS7fUo8SvEL+WOF33LIh5c/Mg/Sr8EfQiX8mf6yYY+8FDgHPzrK3j5AFUZGIJzkH3rET+cU46CYVd7aBOncJN4tiWxRl4iwK42NBOCjnT6YxQwoIm/Ux6AwZPpaSrhloVc8OIxz0FM0jqgyxAHqapXF5zKyxfAEihmhT9Q35mX7ibNpwsJiVOx7Y61NbxlnBZQB1ojcwiWTmbqTUkNsi7sVUDcs3QD1qRxq19ME3IsY4DOY/aHq99Nrkmm26SGO3gRysYOWyAcnHXGcU3fZ5HA1taTMk6zSxZwzM6bj16D61X1qxsNb4kiOnM8d7DbmNZZFxHcb5KnbqOoPxq3whZ31rIwltWWG2dl5VlUAuB0xntn4UvaxawYPBHalVajp9j67qCqnqdq53xjqmu/f520u+KQWZ89tCp8Rl7tkZJ77dhT5cPiaEeAX38zbDwwO+9JGoa5pn+l729pew3EskPnSIBhHvgguO/t1+FX5DMo7CD46qzdTL3B3Fs+rX66XeQstxFEJjL+8rA8vMANjjHxp4zSTw7JoNlrVxFBKV1S7lUymTPm5U2VT2AB6etOu3qKNV+y7BOAGIiro6mOz1F/4FX8j/WlW/IbR4x3LZ/M0Q1/im14W4cmmliM9zdXBjhgBxzEKMknsB+orks32g6ncWywrbWkaIxI8jMRv65rRqYB9MxL+O9nGCpO28IQRx6MrgAs7sxOO4OB/Khf2laVd6xwtcWlhEkk5dX5WbBIU5PL77d8Vx+8404hnhtVF9JbJbktELf8AZZJ7nH4vnTdJ9qVzNwbIvJAutGTwHYDA5Cp/aqvrtgjoDg98VS4F37CM8ZBVUEP1NuGNI/0cNhJcsgM8eJJFOVDk5wSNtumfUGuh2sYLKVK8shyctk/InOKCcM2seo8HabMFEiG3AYEZ6bH8wat6VocUF4skU04RdxH4h5PkKzbx/bjTVpb+kERg1GW/SG0t9MnjSQz5mlnTn5YgCWGMjLE4A+Z7UD1KMoeVWGAKITXdpJffcku4PvMaZ8LnHPg98de1DdR5lyPErR4/HAExOddu78QBdxnmORmqyx4YEptWLueTxWHiGqpd2O7tTJ4h+zME8xQfBOncISxx6fufkKNPdnBCDHvSvwf/ALOo72pQ1hTk9NRaWrUz0kjMcsxY+9RE+tbP0qHnDZ5ThR1YUN2C/MYVSxkZUvMEWlvWdSkg4kW3Eha1jCxsh6ZIyW+I/Sj11KFikETMCpByOvWlWSBbjWZonblLRqyt6kHGP51n23FzgjtdARSTDyLCbiOUDlVwORsDAbO2/Y5yPlj0qXT7owatqMTbI86SBcYA50Ab/rH5mgcNy1td39pcZ5El8SPPdWGT8sk/Ss6vevAZIyGEzQF7ebP4wu+G/iU9+4Prmq9yJAw+GCftV12VOG4LO3mdfF1CeOQK2OZEGQp9R5129q5/pBW3u0kgkaOZowUZdtiN8GteOdZOpanKiDEBk+8oufwtIicw/wCkUNsZwY4+dS3Iw5cHBHwpwrqewVbZaCP9jtwndTzcX2Nw8zy89wCSxyd8jqfgK71z+xr5++z51m4gsSu2JTtjpg19A4NSvgycx1jv+z50+1a7ll1y3tS8DR28RZFjfLKWPm5x2PlG3pj3pEB5XZeituD704v9n/FssjSyaVcNI5LO7HJYnqTWD9m/FDKM6VMCNx060cvh2UFYFYSK3Kzbt1G/XtUZxnb5UzPwVxEJBbSaZKk/UKSBke3rWf8Aw/4m76ZL9RRwwMV6kTpv2L3Rk4OaM8zG3upE5R3yAwx/7jVrg/ir+3tWkgaw8FCrMORiQhU4w23/AOZB98U/sx0nVtA4c1WK5tHiuTKZYEJGWPIAMZ26gdaL8A6TcaXaXaXlv4UkkqsDgbjG3+fTA7UNlVj6J3Zh8Tm/2zWUlnxZDfI7A3UAZWGxVk8ux+lCdM491i1Twr+T7/DjH7ZvOPg3X65roX2u8O6jrculS6ZbNOYVlWTl7A8pH8jXOTwDxMP/AEuX6irqxHxKNWrjGGxksdZs9WBNu3LLjLQt+Jf6j3qwQc0vWnBHE0F1DLHp0ylXU5B6DvT43DepK/KIQTnYA5NO13Bh+xnneZ/HNW4/ECQYy8G/7P3o8XA2Oeb0A3ofwxpN5a2nJdL4P5k/0o3925EIjj3PcnrWda47Eiej4lJFShvPIKupAiEynHqg3z8aGyakMlUyB6AVc1HTr2UkxxEn40Lj0TUQ5LWzfWsq42MZtUrWolmCQyxzMxbYZ6dP84oZqEaI8N28TuGHhkqNwSeYbfWjtlpd0kcyyxleaMgdDvg/1qPVNJvBw/eJbI7XTACFR1GGB29KGtTk/Es7rhGxS4il/wBZtbi3ZTbyxeGAM5Vg2SDn2O3zoreTI1tFFN4QiKgtLI4UICpGcn5VYj0zU9U0aa1v7MxXS4aOTGAzD+Wdxt65rW+4cvLy3gSS2LIsRDRnGCeXy59gcH5UQoT9RXcM4dr1tCVN1aSJNFFM1u0ke6sATykHvtt8hQ62Zii8hIJ9K6bxBwLdwvd21havLHdxc4PLyhZMkfoKUrHgviB1kYafKjIMgOnX2p1Dq4YHCDCP2V5biuOJ26SBs/L/ALV9GZFcI+zThnWbTi2G5vLGWGBUPMz7b7YrvHJ71OTh/wCzfFexWa9UyZVvrCC+j5LiMNjoc4IPqDQ06ff23/l5kuI+yTbMB/i/rRysGpByQQD8wEZrhP7+xuFP8ADj8t/yrwulP/BuP/hajo3FYq3cynQQMsjt+C1nb4pgfnUqQ3knSJIwe7t+g/rRT0r1R3MkIJSTT2P99OzfwoOUf1q1FBHEMRoq/Cpa9VSdlgAJivVmvV0merGKzXq6dMYr2KzXq6dMYr2KzXq6dNSoJzgfSvcig5CrW1erp00CKOigfCtsVmvV06f/2Q=="/>
          <p:cNvSpPr>
            <a:spLocks noChangeAspect="1" noChangeArrowheads="1"/>
          </p:cNvSpPr>
          <p:nvPr/>
        </p:nvSpPr>
        <p:spPr bwMode="auto">
          <a:xfrm>
            <a:off x="80963" y="-517525"/>
            <a:ext cx="1190625" cy="108585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7170" name="Picture 2" descr="http://1.bp.blogspot.com/-TXX8aspVFDo/U1nraQzmozI/AAAAAAAAAks/mud19Zt3VW0/s1600/medio-ambient-mita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35023" y="3205387"/>
            <a:ext cx="2966040" cy="26525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0.gstatic.com/images?q=tbn:ANd9GcR78tK4fvJm0y_NI7XOXjD5a_mNCxXvN35M1RrnQiREAmXmoOCyi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1219200"/>
            <a:ext cx="3334733" cy="2497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9588" y="1524000"/>
            <a:ext cx="4648200" cy="2369641"/>
          </a:xfrm>
          <a:prstGeom prst="rect">
            <a:avLst/>
          </a:prstGeom>
          <a:noFill/>
        </p:spPr>
        <p:txBody>
          <a:bodyPr wrap="square" rtlCol="0" anchor="b">
            <a:normAutofit/>
          </a:bodyPr>
          <a:lstStyle/>
          <a:p>
            <a:pPr algn="ctr"/>
            <a:r>
              <a:rPr lang="es-ES" sz="4800" b="1" dirty="0" smtClean="0">
                <a:solidFill>
                  <a:srgbClr val="7BCF27"/>
                </a:solidFill>
              </a:rPr>
              <a:t>Análisis Microambiental</a:t>
            </a:r>
            <a:endParaRPr lang="es-ES" sz="4800" b="1" dirty="0">
              <a:solidFill>
                <a:srgbClr val="7BCF27"/>
              </a:solidFill>
            </a:endParaRPr>
          </a:p>
        </p:txBody>
      </p:sp>
      <p:sp>
        <p:nvSpPr>
          <p:cNvPr id="4" name="3 Marcador de número de diapositiva"/>
          <p:cNvSpPr>
            <a:spLocks noGrp="1"/>
          </p:cNvSpPr>
          <p:nvPr>
            <p:ph type="sldNum" sz="quarter" idx="12"/>
          </p:nvPr>
        </p:nvSpPr>
        <p:spPr/>
        <p:txBody>
          <a:bodyPr/>
          <a:lstStyle/>
          <a:p>
            <a:fld id="{73820FCD-5F4C-4989-BE05-0A8208BCBC21}" type="slidenum">
              <a:rPr lang="es-ES" smtClean="0"/>
              <a:pPr/>
              <a:t>13</a:t>
            </a:fld>
            <a:endParaRPr kumimoji="0" lang="es-ES"/>
          </a:p>
        </p:txBody>
      </p:sp>
      <p:pic>
        <p:nvPicPr>
          <p:cNvPr id="6" name="5 Imagen" descr="http://s3-eu-west-1.amazonaws.com/rankia/blog/upload/images/blogs/acciones-valor/5%20fuerzas.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24128" y="1027980"/>
            <a:ext cx="3434756" cy="31931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CuadroTexto"/>
          <p:cNvSpPr txBox="1"/>
          <p:nvPr/>
        </p:nvSpPr>
        <p:spPr>
          <a:xfrm>
            <a:off x="5940152" y="5509540"/>
            <a:ext cx="2952328" cy="584775"/>
          </a:xfrm>
          <a:prstGeom prst="rect">
            <a:avLst/>
          </a:prstGeom>
          <a:noFill/>
        </p:spPr>
        <p:txBody>
          <a:bodyPr wrap="square" rtlCol="0">
            <a:spAutoFit/>
          </a:bodyPr>
          <a:lstStyle/>
          <a:p>
            <a:pPr algn="ctr"/>
            <a:r>
              <a:rPr lang="es-EC" sz="3200" b="1" dirty="0" smtClean="0"/>
              <a:t>O y A</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spcBef>
                <a:spcPts val="0"/>
              </a:spcBef>
            </a:pPr>
            <a:r>
              <a:rPr lang="es-ES" sz="3600" b="1" dirty="0" smtClean="0">
                <a:solidFill>
                  <a:prstClr val="black">
                    <a:lumMod val="85000"/>
                    <a:lumOff val="15000"/>
                  </a:prstClr>
                </a:solidFill>
                <a:latin typeface="+mn-lt"/>
                <a:ea typeface="+mn-ea"/>
                <a:cs typeface="+mn-cs"/>
              </a:rPr>
              <a:t>Clientes y Proveedores</a:t>
            </a:r>
            <a:endParaRPr lang="es-ES" sz="3600" dirty="0">
              <a:latin typeface="+mn-lt"/>
            </a:endParaRPr>
          </a:p>
        </p:txBody>
      </p:sp>
      <p:sp>
        <p:nvSpPr>
          <p:cNvPr id="3" name="2 Marcador de contenido"/>
          <p:cNvSpPr>
            <a:spLocks noGrp="1"/>
          </p:cNvSpPr>
          <p:nvPr>
            <p:ph sz="half" idx="1"/>
          </p:nvPr>
        </p:nvSpPr>
        <p:spPr/>
        <p:txBody>
          <a:bodyPr/>
          <a:lstStyle/>
          <a:p>
            <a:r>
              <a:rPr lang="es-EC" dirty="0" smtClean="0"/>
              <a:t>Personas Naturales y Jurídicas</a:t>
            </a:r>
            <a:endParaRPr lang="en-US" dirty="0"/>
          </a:p>
        </p:txBody>
      </p:sp>
      <p:sp>
        <p:nvSpPr>
          <p:cNvPr id="4" name="3 Marcador de contenido"/>
          <p:cNvSpPr>
            <a:spLocks noGrp="1"/>
          </p:cNvSpPr>
          <p:nvPr>
            <p:ph sz="half" idx="2"/>
          </p:nvPr>
        </p:nvSpPr>
        <p:spPr/>
        <p:txBody>
          <a:bodyPr/>
          <a:lstStyle/>
          <a:p>
            <a:r>
              <a:rPr lang="es-EC" dirty="0" smtClean="0"/>
              <a:t>Reaseguradoras y concesionarios, talleres o clínicas, etc.</a:t>
            </a:r>
            <a:endParaRPr lang="en-US" dirty="0"/>
          </a:p>
        </p:txBody>
      </p:sp>
      <p:sp>
        <p:nvSpPr>
          <p:cNvPr id="12" name="11 Marcador de número de diapositiva"/>
          <p:cNvSpPr>
            <a:spLocks noGrp="1"/>
          </p:cNvSpPr>
          <p:nvPr>
            <p:ph type="sldNum" sz="quarter" idx="12"/>
          </p:nvPr>
        </p:nvSpPr>
        <p:spPr/>
        <p:txBody>
          <a:bodyPr/>
          <a:lstStyle/>
          <a:p>
            <a:fld id="{240D5ECE-8B49-45CD-BE81-EF81920D1969}" type="slidenum">
              <a:rPr lang="es-ES" smtClean="0"/>
              <a:pPr/>
              <a:t>14</a:t>
            </a:fld>
            <a:endParaRPr kumimoji="0" lang="es-ES"/>
          </a:p>
        </p:txBody>
      </p:sp>
      <p:sp>
        <p:nvSpPr>
          <p:cNvPr id="109570" name="AutoShape 2" descr="data:image/jpg;base64,/9j/4AAQSkZJRgABAQAAAQABAAD/2wCEAAkGBhQSEBQUExQVFRUVFBQVFRcXFxsaFxYXFhcVFRQXGhcXHSYfGBwjGRcUHy8gJCcpLCwtFh4xNTAqNSYsLCkBCQoKDgwOGg8PGikkHCQqKS4pLCwqKSksLCwqLCwsLCkpLCkpKSksKSksLCwpKiksKSksLCwpKSwpLCksLCwsLP/AABEIAFcAuAMBIgACEQEDEQH/xAAbAAACAwEBAQAAAAAAAAAAAAAAAQQFBgIDB//EAEAQAAIBAgIGCAMHAgQHAQAAAAECAAMREiEEBQYxUfATIkFhcYGRobHR4RUjMkJiovFSgjNDcnMWJTVjkrLBFP/EABcBAQEBAQAAAAAAAAAAAAAAAAACAQP/xAAiEQACAwABBAIDAAAAAAAAAAAAAQIREjEDEyFBUWFxobH/2gAMAwEAAhEDEQA/APtwEIRHzgDA8IXi8vWB8IAYjz/EWfdz5RlYZCAGfP8AELc3nFSoo3m3C+XxlPp22Oj0sseM8Ezt5iak3wS5Jcl4YrTH1tuajf4Wjv4sTb0UX95FbWemVG62NVP5VGEH1Ib3l9t+zm+tH0bXSdLSmLuyqOLEAe8hvrxfyJUfvCELbjjcATLUtDcHEFwniWz9UplvRpKTQVvdgt+PRlz61mb4RgzuN8E6rr6oxKh6FM7hYtWe/Z1UUAepk3UuuOmUBlYOEBa6lQTcq2G47GBlfTVRkale3AFUHpTUSh0sUqdU2VxhcuCSxyOCoN/elTxxRmw5uPJ9CsefpOrSsGuBfJWt2SytzeRVHZOxkQtF6w8vaYaO/PIiuef4h5QKjhADPn+IZ8/xDnd9IiO/2+kA6Qc/zCNYQBe3nEfH3jheAKFu6PnfFaAMxXMdoW8YBidodDBqVcYxG5w4jisr0yygA5LZ6Tj+6XWsaCqqdGiKDn1bDeAdwkXaxMJWpmbqU81IqD9oqDzneMto2jn9AHoAOHdOnpHD20R8Xj4kwsfHuvC/Nx/9hlyfrKMAjz8YdwAgBwJ8z9YW4wAufDnwlPtCCMLcRhOfDMXuM8iw85cHz9ZB11SxUHzNwMQ8VzOduF5UeSZq0S9CclUItmEO+3DKa3nfMTqBy1CkRn2cdxt2jwm3vOU+Tr034FeO3PZC8RHj6yDqPyihhjtADOAEPWK3N4A1J7fjCMQgCvAkzkHnKMc8iAMGEAe+F4AQvAGF+bwCr2loYtGcgXKDGB/p3j/xxDzlDqnSg+h0juwvUX0N+2/YRNe6ggg9oI38ZiNRr0dOpSb8VLSHXeDkVFjmMt06R8qjhPxJMsLnuiLkb7D3+BhccefSAbgbSjAJ5uI+T2W9TDF3++73iZ7C5OXG9vPMwBXt8xf5xsMs+3zGfnIzazT8rFzwS7HzIy955VNZNu6if7lUAj+1ST7zaZlo42dXCrUyM0qsO3dcEcZu1mD1U/3tW7YsWBrgFQTmpsGvfcM5uw3Z8vlI6nJfR4Hc93PnGGijvOZ2CEIXgAGgRFfm8BznAOlhEhhAFi5y+ULwBPJgTzn8YA8UCYhC/N4A4Yubzi44+/1jxjj7/WAGId3rMpp1Lo9Nqm/Vq00fuupwN2Hu9Zq79/ofrIWn6opVipqLiw3t1iN++9vCVF0yJRszeka0pp+NwD6keSiV1XahP8tHfsF8h8LzYUtm9HXdSUeskDVlMdlv7j85e4nJwl8mEOm6S4yXCP0qf/Zo11fUY3IJP62W3oxf4TdHVVP+n9zfOI6qpcP3H5ze59Ds/LMcuq3/ADFB3F3P7bhfae1PV9tzhe5FRfcgn3mq+y6XD9x+cPsylw/cfnM7hq6Rn9H0UK2IMzNkOs4Jte9uG/umsU88iQ/syn2A93WPzk3nfIk7OkY5C8YMUJJYzCLLkzkEcfeAd4ubxYh3esWMcff6wxDj7wDsGKCGEA8dM0sUkZ2/CoLHwEqdG2touyCzr0mVNmWyub2yPbnJe0Nv/wAlft+6f4GZnUeonr0dFZ2UUqRLKq3DE4r9Y3tvEtRVWzlKT1SL/TtqKVJ2Q42NMBqmBcWAfqIOU60zaSjTpJVxFkqGylRfjvF+6ZN9HZq+sStR1ChiQLdYZ5Z7h4Ty0w/8s0Sxt98bZnLN++WoI591+TZ6Br+lWZ0Usr0xdlcFSAN58JxoG0iVmAprUYElcYQ4Lj9RkKhqR0qaRpFR1Z3psAEBCjqjif0iQthNFY0EfpnCBnHR5YT2b9/fJajVorUrSNDq3XSV2qBMX3bYWuLZ5jLPuM8tL2jp06vRWd6gGIqiliBxMp9iv8XTP97j3v35SKNHNTWtdUqtSbADiXCTa1PKzAxlWxt5X5NBp+01KlhDByzLjwqLsq9pYflk7QdPWtTFSmbowyPxHlM/r3U9TpBXoOOnRLOpsTUUcR38N0stm9aLpGjhwoQ3Kso3Bhvt3Z3ktKrRak9Uwr7S01qNSAqVHX8QpoTbxznOsNqaNFsLli2EOwVSSim2bf075Q6u0R6mn6YErNRIfMixxC5ys27y4yVtBq96dVtJoOGcIOlpNmGUAXyvwtcSsq6I3KrLXS9p6VMUjdnFYXTApN93f37p3oW0VKqlRlYjor9IGBDLa97jymW11rHpjoFRAFLMbDeoONRnhO6/CWFbUTUaGm1ajhnrIxOG4VRmcrm/bDgqG5X9F1qzaBa5GBKuE365QhDbvJkcbYaOamDEfxYMVupi/pxcZB2V0Rxoq1OmYqaT4aZthBubEHfe4954bDaNTfRPvFVrVmIxWNmsu6/bDilZqlJ0jQ0dco1d6Av0iKGPC2W4+YkJ9saAJzbAHwGoEOANwxSu0Ej7W0of9odpvup9ky/QN9n1H6RsPT2wflJIHWJ337pS6a/hL6sl+z6LW13TWulEk43GJeFs+2+W4zrWmuE0dQ1QkXNgACxJ4ACZzSf+p6Jn/kjjwbvne3ebaLnb70i47D1M7ScK0je46bLp9oUWkarrUpqCFs6EMxOYwjtnWq9f065YJiDJbErDCwvuOZkDWeoek0c06tdmbHiR2suFhkBYWBG/1nls1rSp0r6PXA6VFvjFuuota5G/eM++ZlNG6akkzULCJCOyEg7HhpWiLUptTYHC4Km2WR3znV2rloU1ppfCuQubnfff2xQgyvZGXZ2kGrNY3rgh+tx324b55VdmKLUadEhsFNsS9Y3vmcz274oTdMzKLc07ixGRlToey9OkwNM1VAbEEFVsF/8ATw+UITLaNaQPsxT6RnQ1aZc3bo6hUE8bCd6Xs9TqVBU66VMOHEjYWI3Zkb4Qm6ZmEcaVstSdlYtUV1TBjV7Oy8GbtPfJur9WJRpinTHVHHeb7yT2mOEy2MpeSHpGzdNqrVB0iOwsxp1CuLxE89K2UpVHxnGGKBGKuQXAFhi4whN0xiL9Ho+zFH7kBWAoG6AMeIOfHMSxr0Q6lWFwQQRxByMcJls1RSK3QNnUokYGq4ReyGpdM+zCZ4/8HUMYaz4Q/SdHi+7DccEITdMzKJtHUqLXesMWOooVs8rZbhbLcJDGyNEUGogNgZ8Z62eLxtHCNMZR7afs9TqlGYMGpiyMrFWA4XEWk7OU6lIU6mNwrYlYucYPc2+EI0xlHFXZmm9M03NVwWDAvULMpXcVJ3T21ZqJKDs4xs7WBZ2xGw7O6EItjKss1hCEwo//2Q=="/>
          <p:cNvSpPr>
            <a:spLocks noChangeAspect="1" noChangeArrowheads="1"/>
          </p:cNvSpPr>
          <p:nvPr/>
        </p:nvSpPr>
        <p:spPr bwMode="auto">
          <a:xfrm>
            <a:off x="80963" y="-395288"/>
            <a:ext cx="1752600" cy="8286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9572" name="AutoShape 4" descr="data:image/jpg;base64,/9j/4AAQSkZJRgABAQAAAQABAAD/2wCEAAkGBhQSEBQUExQVFRUVFBQVFRcXFxsaFxYXFhcVFRQXGhcXHSYfGBwjGRcUHy8gJCcpLCwtFh4xNTAqNSYsLCkBCQoKDgwOGg8PGikkHCQqKS4pLCwqKSksLCwqLCwsLCkpLCkpKSksKSksLCwpKiksKSksLCwpKSwpLCksLCwsLP/AABEIAFcAuAMBIgACEQEDEQH/xAAbAAACAwEBAQAAAAAAAAAAAAAAAQQFBgIDB//EAEAQAAIBAgIGCAMHAgQHAQAAAAECAAMREiEEBQYxUfATIkFhcYGRobHR4RUjMkJiovFSgjNDcnMWJTVjkrLBFP/EABcBAQEBAQAAAAAAAAAAAAAAAAACAQP/xAAiEQACAwABBAIDAAAAAAAAAAAAAQIREjEDEyFBUWFxobH/2gAMAwEAAhEDEQA/APtwEIRHzgDA8IXi8vWB8IAYjz/EWfdz5RlYZCAGfP8AELc3nFSoo3m3C+XxlPp22Oj0sseM8Ezt5iak3wS5Jcl4YrTH1tuajf4Wjv4sTb0UX95FbWemVG62NVP5VGEH1Ib3l9t+zm+tH0bXSdLSmLuyqOLEAe8hvrxfyJUfvCELbjjcATLUtDcHEFwniWz9UplvRpKTQVvdgt+PRlz61mb4RgzuN8E6rr6oxKh6FM7hYtWe/Z1UUAepk3UuuOmUBlYOEBa6lQTcq2G47GBlfTVRkale3AFUHpTUSh0sUqdU2VxhcuCSxyOCoN/elTxxRmw5uPJ9CsefpOrSsGuBfJWt2SytzeRVHZOxkQtF6w8vaYaO/PIiuef4h5QKjhADPn+IZ8/xDnd9IiO/2+kA6Qc/zCNYQBe3nEfH3jheAKFu6PnfFaAMxXMdoW8YBidodDBqVcYxG5w4jisr0yygA5LZ6Tj+6XWsaCqqdGiKDn1bDeAdwkXaxMJWpmbqU81IqD9oqDzneMto2jn9AHoAOHdOnpHD20R8Xj4kwsfHuvC/Nx/9hlyfrKMAjz8YdwAgBwJ8z9YW4wAufDnwlPtCCMLcRhOfDMXuM8iw85cHz9ZB11SxUHzNwMQ8VzOduF5UeSZq0S9CclUItmEO+3DKa3nfMTqBy1CkRn2cdxt2jwm3vOU+Tr034FeO3PZC8RHj6yDqPyihhjtADOAEPWK3N4A1J7fjCMQgCvAkzkHnKMc8iAMGEAe+F4AQvAGF+bwCr2loYtGcgXKDGB/p3j/xxDzlDqnSg+h0juwvUX0N+2/YRNe6ggg9oI38ZiNRr0dOpSb8VLSHXeDkVFjmMt06R8qjhPxJMsLnuiLkb7D3+BhccefSAbgbSjAJ5uI+T2W9TDF3++73iZ7C5OXG9vPMwBXt8xf5xsMs+3zGfnIzazT8rFzwS7HzIy955VNZNu6if7lUAj+1ST7zaZlo42dXCrUyM0qsO3dcEcZu1mD1U/3tW7YsWBrgFQTmpsGvfcM5uw3Z8vlI6nJfR4Hc93PnGGijvOZ2CEIXgAGgRFfm8BznAOlhEhhAFi5y+ULwBPJgTzn8YA8UCYhC/N4A4Yubzi44+/1jxjj7/WAGId3rMpp1Lo9Nqm/Vq00fuupwN2Hu9Zq79/ofrIWn6opVipqLiw3t1iN++9vCVF0yJRszeka0pp+NwD6keSiV1XahP8tHfsF8h8LzYUtm9HXdSUeskDVlMdlv7j85e4nJwl8mEOm6S4yXCP0qf/Zo11fUY3IJP62W3oxf4TdHVVP+n9zfOI6qpcP3H5ze59Ds/LMcuq3/ADFB3F3P7bhfae1PV9tzhe5FRfcgn3mq+y6XD9x+cPsylw/cfnM7hq6Rn9H0UK2IMzNkOs4Jte9uG/umsU88iQ/syn2A93WPzk3nfIk7OkY5C8YMUJJYzCLLkzkEcfeAd4ubxYh3esWMcff6wxDj7wDsGKCGEA8dM0sUkZ2/CoLHwEqdG2touyCzr0mVNmWyub2yPbnJe0Nv/wAlft+6f4GZnUeonr0dFZ2UUqRLKq3DE4r9Y3tvEtRVWzlKT1SL/TtqKVJ2Q42NMBqmBcWAfqIOU60zaSjTpJVxFkqGylRfjvF+6ZN9HZq+sStR1ChiQLdYZ5Z7h4Ty0w/8s0Sxt98bZnLN++WoI591+TZ6Br+lWZ0Usr0xdlcFSAN58JxoG0iVmAprUYElcYQ4Lj9RkKhqR0qaRpFR1Z3psAEBCjqjif0iQthNFY0EfpnCBnHR5YT2b9/fJajVorUrSNDq3XSV2qBMX3bYWuLZ5jLPuM8tL2jp06vRWd6gGIqiliBxMp9iv8XTP97j3v35SKNHNTWtdUqtSbADiXCTa1PKzAxlWxt5X5NBp+01KlhDByzLjwqLsq9pYflk7QdPWtTFSmbowyPxHlM/r3U9TpBXoOOnRLOpsTUUcR38N0stm9aLpGjhwoQ3Kso3Bhvt3Z3ktKrRak9Uwr7S01qNSAqVHX8QpoTbxznOsNqaNFsLli2EOwVSSim2bf075Q6u0R6mn6YErNRIfMixxC5ys27y4yVtBq96dVtJoOGcIOlpNmGUAXyvwtcSsq6I3KrLXS9p6VMUjdnFYXTApN93f37p3oW0VKqlRlYjor9IGBDLa97jymW11rHpjoFRAFLMbDeoONRnhO6/CWFbUTUaGm1ajhnrIxOG4VRmcrm/bDgqG5X9F1qzaBa5GBKuE365QhDbvJkcbYaOamDEfxYMVupi/pxcZB2V0Rxoq1OmYqaT4aZthBubEHfe4954bDaNTfRPvFVrVmIxWNmsu6/bDilZqlJ0jQ0dco1d6Av0iKGPC2W4+YkJ9saAJzbAHwGoEOANwxSu0Ej7W0of9odpvup9ky/QN9n1H6RsPT2wflJIHWJ337pS6a/hL6sl+z6LW13TWulEk43GJeFs+2+W4zrWmuE0dQ1QkXNgACxJ4ACZzSf+p6Jn/kjjwbvne3ebaLnb70i47D1M7ScK0je46bLp9oUWkarrUpqCFs6EMxOYwjtnWq9f065YJiDJbErDCwvuOZkDWeoek0c06tdmbHiR2suFhkBYWBG/1nls1rSp0r6PXA6VFvjFuuota5G/eM++ZlNG6akkzULCJCOyEg7HhpWiLUptTYHC4Km2WR3znV2rloU1ppfCuQubnfff2xQgyvZGXZ2kGrNY3rgh+tx324b55VdmKLUadEhsFNsS9Y3vmcz274oTdMzKLc07ixGRlToey9OkwNM1VAbEEFVsF/8ATw+UITLaNaQPsxT6RnQ1aZc3bo6hUE8bCd6Xs9TqVBU66VMOHEjYWI3Zkb4Qm6ZmEcaVstSdlYtUV1TBjV7Oy8GbtPfJur9WJRpinTHVHHeb7yT2mOEy2MpeSHpGzdNqrVB0iOwsxp1CuLxE89K2UpVHxnGGKBGKuQXAFhi4whN0xiL9Ho+zFH7kBWAoG6AMeIOfHMSxr0Q6lWFwQQRxByMcJls1RSK3QNnUokYGq4ReyGpdM+zCZ4/8HUMYaz4Q/SdHi+7DccEITdMzKJtHUqLXesMWOooVs8rZbhbLcJDGyNEUGogNgZ8Z62eLxtHCNMZR7afs9TqlGYMGpiyMrFWA4XEWk7OU6lIU6mNwrYlYucYPc2+EI0xlHFXZmm9M03NVwWDAvULMpXcVJ3T21ZqJKDs4xs7WBZ2xGw7O6EItjKss1hCEwo//2Q=="/>
          <p:cNvSpPr>
            <a:spLocks noChangeAspect="1" noChangeArrowheads="1"/>
          </p:cNvSpPr>
          <p:nvPr/>
        </p:nvSpPr>
        <p:spPr bwMode="auto">
          <a:xfrm>
            <a:off x="80963" y="-395288"/>
            <a:ext cx="1752600" cy="8286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9574" name="AutoShape 6" descr="data:image/jpg;base64,/9j/4AAQSkZJRgABAQAAAQABAAD/2wCEAAkGBhQSEBQUExQVFRUVFBQVFRcXFxsaFxYXFhcVFRQXGhcXHSYfGBwjGRcUHy8gJCcpLCwtFh4xNTAqNSYsLCkBCQoKDgwOGg8PGikkHCQqKS4pLCwqKSksLCwqLCwsLCkpLCkpKSksKSksLCwpKiksKSksLCwpKSwpLCksLCwsLP/AABEIAFcAuAMBIgACEQEDEQH/xAAbAAACAwEBAQAAAAAAAAAAAAAAAQQFBgIDB//EAEAQAAIBAgIGCAMHAgQHAQAAAAECAAMREiEEBQYxUfATIkFhcYGRobHR4RUjMkJiovFSgjNDcnMWJTVjkrLBFP/EABcBAQEBAQAAAAAAAAAAAAAAAAACAQP/xAAiEQACAwABBAIDAAAAAAAAAAAAAQIREjEDEyFBUWFxobH/2gAMAwEAAhEDEQA/APtwEIRHzgDA8IXi8vWB8IAYjz/EWfdz5RlYZCAGfP8AELc3nFSoo3m3C+XxlPp22Oj0sseM8Ezt5iak3wS5Jcl4YrTH1tuajf4Wjv4sTb0UX95FbWemVG62NVP5VGEH1Ib3l9t+zm+tH0bXSdLSmLuyqOLEAe8hvrxfyJUfvCELbjjcATLUtDcHEFwniWz9UplvRpKTQVvdgt+PRlz61mb4RgzuN8E6rr6oxKh6FM7hYtWe/Z1UUAepk3UuuOmUBlYOEBa6lQTcq2G47GBlfTVRkale3AFUHpTUSh0sUqdU2VxhcuCSxyOCoN/elTxxRmw5uPJ9CsefpOrSsGuBfJWt2SytzeRVHZOxkQtF6w8vaYaO/PIiuef4h5QKjhADPn+IZ8/xDnd9IiO/2+kA6Qc/zCNYQBe3nEfH3jheAKFu6PnfFaAMxXMdoW8YBidodDBqVcYxG5w4jisr0yygA5LZ6Tj+6XWsaCqqdGiKDn1bDeAdwkXaxMJWpmbqU81IqD9oqDzneMto2jn9AHoAOHdOnpHD20R8Xj4kwsfHuvC/Nx/9hlyfrKMAjz8YdwAgBwJ8z9YW4wAufDnwlPtCCMLcRhOfDMXuM8iw85cHz9ZB11SxUHzNwMQ8VzOduF5UeSZq0S9CclUItmEO+3DKa3nfMTqBy1CkRn2cdxt2jwm3vOU+Tr034FeO3PZC8RHj6yDqPyihhjtADOAEPWK3N4A1J7fjCMQgCvAkzkHnKMc8iAMGEAe+F4AQvAGF+bwCr2loYtGcgXKDGB/p3j/xxDzlDqnSg+h0juwvUX0N+2/YRNe6ggg9oI38ZiNRr0dOpSb8VLSHXeDkVFjmMt06R8qjhPxJMsLnuiLkb7D3+BhccefSAbgbSjAJ5uI+T2W9TDF3++73iZ7C5OXG9vPMwBXt8xf5xsMs+3zGfnIzazT8rFzwS7HzIy955VNZNu6if7lUAj+1ST7zaZlo42dXCrUyM0qsO3dcEcZu1mD1U/3tW7YsWBrgFQTmpsGvfcM5uw3Z8vlI6nJfR4Hc93PnGGijvOZ2CEIXgAGgRFfm8BznAOlhEhhAFi5y+ULwBPJgTzn8YA8UCYhC/N4A4Yubzi44+/1jxjj7/WAGId3rMpp1Lo9Nqm/Vq00fuupwN2Hu9Zq79/ofrIWn6opVipqLiw3t1iN++9vCVF0yJRszeka0pp+NwD6keSiV1XahP8tHfsF8h8LzYUtm9HXdSUeskDVlMdlv7j85e4nJwl8mEOm6S4yXCP0qf/Zo11fUY3IJP62W3oxf4TdHVVP+n9zfOI6qpcP3H5ze59Ds/LMcuq3/ADFB3F3P7bhfae1PV9tzhe5FRfcgn3mq+y6XD9x+cPsylw/cfnM7hq6Rn9H0UK2IMzNkOs4Jte9uG/umsU88iQ/syn2A93WPzk3nfIk7OkY5C8YMUJJYzCLLkzkEcfeAd4ubxYh3esWMcff6wxDj7wDsGKCGEA8dM0sUkZ2/CoLHwEqdG2touyCzr0mVNmWyub2yPbnJe0Nv/wAlft+6f4GZnUeonr0dFZ2UUqRLKq3DE4r9Y3tvEtRVWzlKT1SL/TtqKVJ2Q42NMBqmBcWAfqIOU60zaSjTpJVxFkqGylRfjvF+6ZN9HZq+sStR1ChiQLdYZ5Z7h4Ty0w/8s0Sxt98bZnLN++WoI591+TZ6Br+lWZ0Usr0xdlcFSAN58JxoG0iVmAprUYElcYQ4Lj9RkKhqR0qaRpFR1Z3psAEBCjqjif0iQthNFY0EfpnCBnHR5YT2b9/fJajVorUrSNDq3XSV2qBMX3bYWuLZ5jLPuM8tL2jp06vRWd6gGIqiliBxMp9iv8XTP97j3v35SKNHNTWtdUqtSbADiXCTa1PKzAxlWxt5X5NBp+01KlhDByzLjwqLsq9pYflk7QdPWtTFSmbowyPxHlM/r3U9TpBXoOOnRLOpsTUUcR38N0stm9aLpGjhwoQ3Kso3Bhvt3Z3ktKrRak9Uwr7S01qNSAqVHX8QpoTbxznOsNqaNFsLli2EOwVSSim2bf075Q6u0R6mn6YErNRIfMixxC5ys27y4yVtBq96dVtJoOGcIOlpNmGUAXyvwtcSsq6I3KrLXS9p6VMUjdnFYXTApN93f37p3oW0VKqlRlYjor9IGBDLa97jymW11rHpjoFRAFLMbDeoONRnhO6/CWFbUTUaGm1ajhnrIxOG4VRmcrm/bDgqG5X9F1qzaBa5GBKuE365QhDbvJkcbYaOamDEfxYMVupi/pxcZB2V0Rxoq1OmYqaT4aZthBubEHfe4954bDaNTfRPvFVrVmIxWNmsu6/bDilZqlJ0jQ0dco1d6Av0iKGPC2W4+YkJ9saAJzbAHwGoEOANwxSu0Ej7W0of9odpvup9ky/QN9n1H6RsPT2wflJIHWJ337pS6a/hL6sl+z6LW13TWulEk43GJeFs+2+W4zrWmuE0dQ1QkXNgACxJ4ACZzSf+p6Jn/kjjwbvne3ebaLnb70i47D1M7ScK0je46bLp9oUWkarrUpqCFs6EMxOYwjtnWq9f065YJiDJbErDCwvuOZkDWeoek0c06tdmbHiR2suFhkBYWBG/1nls1rSp0r6PXA6VFvjFuuota5G/eM++ZlNG6akkzULCJCOyEg7HhpWiLUptTYHC4Km2WR3znV2rloU1ppfCuQubnfff2xQgyvZGXZ2kGrNY3rgh+tx324b55VdmKLUadEhsFNsS9Y3vmcz274oTdMzKLc07ixGRlToey9OkwNM1VAbEEFVsF/8ATw+UITLaNaQPsxT6RnQ1aZc3bo6hUE8bCd6Xs9TqVBU66VMOHEjYWI3Zkb4Qm6ZmEcaVstSdlYtUV1TBjV7Oy8GbtPfJur9WJRpinTHVHHeb7yT2mOEy2MpeSHpGzdNqrVB0iOwsxp1CuLxE89K2UpVHxnGGKBGKuQXAFhi4whN0xiL9Ho+zFH7kBWAoG6AMeIOfHMSxr0Q6lWFwQQRxByMcJls1RSK3QNnUokYGq4ReyGpdM+zCZ4/8HUMYaz4Q/SdHi+7DccEITdMzKJtHUqLXesMWOooVs8rZbhbLcJDGyNEUGogNgZ8Z62eLxtHCNMZR7afs9TqlGYMGpiyMrFWA4XEWk7OU6lIU6mNwrYlYucYPc2+EI0xlHFXZmm9M03NVwWDAvULMpXcVJ3T21ZqJKDs4xs7WBZ2xGw7O6EItjKss1hCEwo//2Q=="/>
          <p:cNvSpPr>
            <a:spLocks noChangeAspect="1" noChangeArrowheads="1"/>
          </p:cNvSpPr>
          <p:nvPr/>
        </p:nvSpPr>
        <p:spPr bwMode="auto">
          <a:xfrm>
            <a:off x="80963" y="-395288"/>
            <a:ext cx="1752600" cy="8286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9576" name="AutoShape 8" descr="data:image/jpg;base64,/9j/4AAQSkZJRgABAQAAAQABAAD/2wCEAAkGBhQSEBQUExQVFRUVFBQVFRcXFxsaFxYXFhcVFRQXGhcXHSYfGBwjGRcUHy8gJCcpLCwtFh4xNTAqNSYsLCkBCQoKDgwOGg8PGikkHCQqKS4pLCwqKSksLCwqLCwsLCkpLCkpKSksKSksLCwpKiksKSksLCwpKSwpLCksLCwsLP/AABEIAFcAuAMBIgACEQEDEQH/xAAbAAACAwEBAQAAAAAAAAAAAAAAAQQFBgIDB//EAEAQAAIBAgIGCAMHAgQHAQAAAAECAAMREiEEBQYxUfATIkFhcYGRobHR4RUjMkJiovFSgjNDcnMWJTVjkrLBFP/EABcBAQEBAQAAAAAAAAAAAAAAAAACAQP/xAAiEQACAwABBAIDAAAAAAAAAAAAAQIREjEDEyFBUWFxobH/2gAMAwEAAhEDEQA/APtwEIRHzgDA8IXi8vWB8IAYjz/EWfdz5RlYZCAGfP8AELc3nFSoo3m3C+XxlPp22Oj0sseM8Ezt5iak3wS5Jcl4YrTH1tuajf4Wjv4sTb0UX95FbWemVG62NVP5VGEH1Ib3l9t+zm+tH0bXSdLSmLuyqOLEAe8hvrxfyJUfvCELbjjcATLUtDcHEFwniWz9UplvRpKTQVvdgt+PRlz61mb4RgzuN8E6rr6oxKh6FM7hYtWe/Z1UUAepk3UuuOmUBlYOEBa6lQTcq2G47GBlfTVRkale3AFUHpTUSh0sUqdU2VxhcuCSxyOCoN/elTxxRmw5uPJ9CsefpOrSsGuBfJWt2SytzeRVHZOxkQtF6w8vaYaO/PIiuef4h5QKjhADPn+IZ8/xDnd9IiO/2+kA6Qc/zCNYQBe3nEfH3jheAKFu6PnfFaAMxXMdoW8YBidodDBqVcYxG5w4jisr0yygA5LZ6Tj+6XWsaCqqdGiKDn1bDeAdwkXaxMJWpmbqU81IqD9oqDzneMto2jn9AHoAOHdOnpHD20R8Xj4kwsfHuvC/Nx/9hlyfrKMAjz8YdwAgBwJ8z9YW4wAufDnwlPtCCMLcRhOfDMXuM8iw85cHz9ZB11SxUHzNwMQ8VzOduF5UeSZq0S9CclUItmEO+3DKa3nfMTqBy1CkRn2cdxt2jwm3vOU+Tr034FeO3PZC8RHj6yDqPyihhjtADOAEPWK3N4A1J7fjCMQgCvAkzkHnKMc8iAMGEAe+F4AQvAGF+bwCr2loYtGcgXKDGB/p3j/xxDzlDqnSg+h0juwvUX0N+2/YRNe6ggg9oI38ZiNRr0dOpSb8VLSHXeDkVFjmMt06R8qjhPxJMsLnuiLkb7D3+BhccefSAbgbSjAJ5uI+T2W9TDF3++73iZ7C5OXG9vPMwBXt8xf5xsMs+3zGfnIzazT8rFzwS7HzIy955VNZNu6if7lUAj+1ST7zaZlo42dXCrUyM0qsO3dcEcZu1mD1U/3tW7YsWBrgFQTmpsGvfcM5uw3Z8vlI6nJfR4Hc93PnGGijvOZ2CEIXgAGgRFfm8BznAOlhEhhAFi5y+ULwBPJgTzn8YA8UCYhC/N4A4Yubzi44+/1jxjj7/WAGId3rMpp1Lo9Nqm/Vq00fuupwN2Hu9Zq79/ofrIWn6opVipqLiw3t1iN++9vCVF0yJRszeka0pp+NwD6keSiV1XahP8tHfsF8h8LzYUtm9HXdSUeskDVlMdlv7j85e4nJwl8mEOm6S4yXCP0qf/Zo11fUY3IJP62W3oxf4TdHVVP+n9zfOI6qpcP3H5ze59Ds/LMcuq3/ADFB3F3P7bhfae1PV9tzhe5FRfcgn3mq+y6XD9x+cPsylw/cfnM7hq6Rn9H0UK2IMzNkOs4Jte9uG/umsU88iQ/syn2A93WPzk3nfIk7OkY5C8YMUJJYzCLLkzkEcfeAd4ubxYh3esWMcff6wxDj7wDsGKCGEA8dM0sUkZ2/CoLHwEqdG2touyCzr0mVNmWyub2yPbnJe0Nv/wAlft+6f4GZnUeonr0dFZ2UUqRLKq3DE4r9Y3tvEtRVWzlKT1SL/TtqKVJ2Q42NMBqmBcWAfqIOU60zaSjTpJVxFkqGylRfjvF+6ZN9HZq+sStR1ChiQLdYZ5Z7h4Ty0w/8s0Sxt98bZnLN++WoI591+TZ6Br+lWZ0Usr0xdlcFSAN58JxoG0iVmAprUYElcYQ4Lj9RkKhqR0qaRpFR1Z3psAEBCjqjif0iQthNFY0EfpnCBnHR5YT2b9/fJajVorUrSNDq3XSV2qBMX3bYWuLZ5jLPuM8tL2jp06vRWd6gGIqiliBxMp9iv8XTP97j3v35SKNHNTWtdUqtSbADiXCTa1PKzAxlWxt5X5NBp+01KlhDByzLjwqLsq9pYflk7QdPWtTFSmbowyPxHlM/r3U9TpBXoOOnRLOpsTUUcR38N0stm9aLpGjhwoQ3Kso3Bhvt3Z3ktKrRak9Uwr7S01qNSAqVHX8QpoTbxznOsNqaNFsLli2EOwVSSim2bf075Q6u0R6mn6YErNRIfMixxC5ys27y4yVtBq96dVtJoOGcIOlpNmGUAXyvwtcSsq6I3KrLXS9p6VMUjdnFYXTApN93f37p3oW0VKqlRlYjor9IGBDLa97jymW11rHpjoFRAFLMbDeoONRnhO6/CWFbUTUaGm1ajhnrIxOG4VRmcrm/bDgqG5X9F1qzaBa5GBKuE365QhDbvJkcbYaOamDEfxYMVupi/pxcZB2V0Rxoq1OmYqaT4aZthBubEHfe4954bDaNTfRPvFVrVmIxWNmsu6/bDilZqlJ0jQ0dco1d6Av0iKGPC2W4+YkJ9saAJzbAHwGoEOANwxSu0Ej7W0of9odpvup9ky/QN9n1H6RsPT2wflJIHWJ337pS6a/hL6sl+z6LW13TWulEk43GJeFs+2+W4zrWmuE0dQ1QkXNgACxJ4ACZzSf+p6Jn/kjjwbvne3ebaLnb70i47D1M7ScK0je46bLp9oUWkarrUpqCFs6EMxOYwjtnWq9f065YJiDJbErDCwvuOZkDWeoek0c06tdmbHiR2suFhkBYWBG/1nls1rSp0r6PXA6VFvjFuuota5G/eM++ZlNG6akkzULCJCOyEg7HhpWiLUptTYHC4Km2WR3znV2rloU1ppfCuQubnfff2xQgyvZGXZ2kGrNY3rgh+tx324b55VdmKLUadEhsFNsS9Y3vmcz274oTdMzKLc07ixGRlToey9OkwNM1VAbEEFVsF/8ATw+UITLaNaQPsxT6RnQ1aZc3bo6hUE8bCd6Xs9TqVBU66VMOHEjYWI3Zkb4Qm6ZmEcaVstSdlYtUV1TBjV7Oy8GbtPfJur9WJRpinTHVHHeb7yT2mOEy2MpeSHpGzdNqrVB0iOwsxp1CuLxE89K2UpVHxnGGKBGKuQXAFhi4whN0xiL9Ho+zFH7kBWAoG6AMeIOfHMSxr0Q6lWFwQQRxByMcJls1RSK3QNnUokYGq4ReyGpdM+zCZ4/8HUMYaz4Q/SdHi+7DccEITdMzKJtHUqLXesMWOooVs8rZbhbLcJDGyNEUGogNgZ8Z62eLxtHCNMZR7afs9TqlGYMGpiyMrFWA4XEWk7OU6lIU6mNwrYlYucYPc2+EI0xlHFXZmm9M03NVwWDAvULMpXcVJ3T21ZqJKDs4xs7WBZ2xGw7O6EItjKss1hCEwo//2Q=="/>
          <p:cNvSpPr>
            <a:spLocks noChangeAspect="1" noChangeArrowheads="1"/>
          </p:cNvSpPr>
          <p:nvPr/>
        </p:nvSpPr>
        <p:spPr bwMode="auto">
          <a:xfrm>
            <a:off x="80963" y="-395288"/>
            <a:ext cx="1752600" cy="8286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9580" name="AutoShape 12" descr="data:image/jpg;base64,/9j/4AAQSkZJRgABAQAAAQABAAD/2wCEAAkGBhMPEBESEAgWExUWFhgSFhQRGBoUGBgZHxwhFh8YFx0XJyYqIyAjHRMfIjshJDM1LDg4ISo9QTA2NSYrOCoBCQoKDQsNGQ4OGTUkHiQtNTIyNTUzNDU0NTU1MTU0NDU1NTQ1NDU1MTQ0MzI0LjUzMTQ1NTUyMTY1NCs0NS01NP/AABEIADEAWAMBIgACEQEDEQH/xAAbAAABBQEBAAAAAAAAAAAAAAAAAwQFBgcBAv/EADsQAAIBAwIEAgcDCwUAAAAAAAECAwAEERIhBQYTMUFRFCIyYYGS0gcWcSNCU1RicoKRocLRJENSsfD/xAAaAQACAwEBAAAAAAAAAAAAAAAAAwIEBQEG/8QAKREAAQMDAgQGAwAAAAAAAAAAAQACAwQRIRJREzFBcQUUIlNh8KHh8f/aAAwDAQACEQMRAD8AvJ53n/QxfK31V6TnO5Y4FvGf4W+qo624cZG0haR4rzJHaZjtgrOPblbdVPjp8yPPtXozDCTpYwErzPmJmjU95A+8lZ4uL3jDJgiUftBh/dXpuKXnhHC37oY/3VinFPtBRny9y87DxxqUfhq2/lUhwHnmGZgvo4DdxpHQl/FGj2P4EGk8GEu0tLSdvpTePOG6nNcBuf4tLk5uuVODbx5/db6q6/Nt0ve3j+VvqptwLiS3hMbSa3Ua0cjSzL2IcD85fdsaSaUwWvEJVUMyXbqocFxu0aeyNzjX2FKldDC7S6MXT4RNM3UyQ2Tr76XH6vH8rfVR987n9Xj+VvqqJ4lzM8BnQ2cbOsMbwlkeLVIzEMroxJACYbHfY1wczynUVtE0dXpaxDI3TPU0AYB/KFl3wuMUrzFN7ad5aq9xS/3zuf1eP5W+qg863H6CP5W+qo2x5gmm9iyj2g6ukRuVdjqABkziPOkeq2/hXibmBVFsshiLPM0cuVeFkTKpgxturh5RtuMAmuiopusa4aaq6SKT++9x+hi+VvqoplfWGiQriitEQU5Fw0LNM9QDYuKW5ivvRLUBDiSYlQR3CfnEe/cD41jvFbj0q5Fp6R00Ay2O7tjOmtX+0WA/6VserpZfjkH/AKP9KxDmWyeG5aTBAZtaP4Z8s+YIpD3FlKHgXBPq7bJjGCSsdGTYhvp74ykOIcBlhlEYjL6vYKj2v8EU5m5euLOa1MkWOoylGQ6gd9xkeI8ql05xVol0wM8xGNAG2fPI8DVlsLovEqzQaQ2H0ncxv21L/wC7VxlFTyOvC7Y9v2pSV9TE0NnYBzHc79vwrL9n0JN5qHZUcn47D+pqbnmRLPijS2/UQXcmULGPOWjAJYdsEg591OeR7BI7TXHIGdz+UI/Nx2T4d/jSRSM2nE+s7qnpchzEMvkNGVCg9yWAGPfVTxGTiTkjphXPDIuFTgHrlNXltehcyvwlXa3iSXV1WkDalkQYdt9lLDJ8/dS/Cr4lIYI+EpP0ytxI0UnqqzOdLx574IJI8BTSQW8i3Bk4jdKTDouYyqA+oxj3xtqBlB22xij0y36qO9zeHTH1JH0oqTJHIQurTg7SbYHfPlWctRMri/hjy8vAEXJmjZfSSFcIcMMdmYmTYGpGw6Ds8MPL5lGOnO0kmZAhlZARq3JBUsfIAeQpxJHaNbyyyQzAh5oGhfT1BJORlRnYHJBBzivF3wy2ggjumurmFGZQ6EYdiZC6hx3GhyWJHgPKhCVhvUvBOyRFelIYxk51pjKyDHg2/wDKu09teXobTIgjK6kSNt86tGrDn9o6zk/hRWnBK4MsVlTxNL7tUnxDhCXMRilXY7gjup8CKpN99m8wJCMkq+84PxBrTNNc0VXhrJIcNOFYnoYp8vGd1mVh9mUufW6cQ8x6x/kP81aLPki1jiaNoS5YYMje1/D5VZdFGipSV0z8XsPjCjH4dBHm1z85VO5b5ansrlwJAYGByc9/+O3gwpzBwgzQ30WvQXunkViMgFSjqceIygq0aKNFImmdM7U7mrEEDYG6GclTByTM3UMnEkJmL9YrGR6rMr+pvsR09OTnb306PJuUKm7/ANl4chexaXrhvwBGMVadFd00nCflVscvOYJ1a4jMk0nVkzHmJuw0FSc6SF880hLycZYIbea/JijDbR6kYlkKY1Z9lQ7YHlirXpo00YRlRdpZuqKskwcqAoYDTkAAb7nckE/GipTTRUw8hQLAcrtFFFLTEUUUUIRRRRQhFFFFCEUUUUIRRRRQhf/Z"/>
          <p:cNvSpPr>
            <a:spLocks noChangeAspect="1" noChangeArrowheads="1"/>
          </p:cNvSpPr>
          <p:nvPr/>
        </p:nvSpPr>
        <p:spPr bwMode="auto">
          <a:xfrm>
            <a:off x="80963" y="-220663"/>
            <a:ext cx="838200" cy="4667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194" name="Picture 2" descr="http://1.bp.blogspot.com/-I_bLBsBBEuc/U_e8IM4gXwI/AAAAAAAAASk/_PYcY-NHck0/s1600/Dibujos-de-profesiones-y-oficios-en-ingl%C3%A9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1560" y="3789040"/>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560" y="3926929"/>
            <a:ext cx="45529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b">
            <a:normAutofit/>
          </a:bodyPr>
          <a:lstStyle/>
          <a:p>
            <a:pPr>
              <a:spcBef>
                <a:spcPts val="0"/>
              </a:spcBef>
            </a:pPr>
            <a:r>
              <a:rPr lang="es-EC" sz="3600" b="1" dirty="0">
                <a:solidFill>
                  <a:prstClr val="black">
                    <a:lumMod val="85000"/>
                    <a:lumOff val="15000"/>
                  </a:prstClr>
                </a:solidFill>
                <a:latin typeface="+mn-lt"/>
                <a:ea typeface="+mn-ea"/>
                <a:cs typeface="+mn-cs"/>
              </a:rPr>
              <a:t>Competidores  </a:t>
            </a:r>
            <a:r>
              <a:rPr lang="es-EC" sz="3600" b="1" dirty="0" smtClean="0">
                <a:solidFill>
                  <a:prstClr val="black">
                    <a:lumMod val="85000"/>
                    <a:lumOff val="15000"/>
                  </a:prstClr>
                </a:solidFill>
                <a:latin typeface="+mn-lt"/>
                <a:ea typeface="+mn-ea"/>
                <a:cs typeface="+mn-cs"/>
              </a:rPr>
              <a:t>y Productos </a:t>
            </a:r>
            <a:r>
              <a:rPr lang="es-EC" sz="3600" b="1" dirty="0">
                <a:solidFill>
                  <a:prstClr val="black">
                    <a:lumMod val="85000"/>
                    <a:lumOff val="15000"/>
                  </a:prstClr>
                </a:solidFill>
                <a:latin typeface="+mn-lt"/>
                <a:ea typeface="+mn-ea"/>
                <a:cs typeface="+mn-cs"/>
              </a:rPr>
              <a:t>Sustitutos</a:t>
            </a:r>
            <a:endParaRPr lang="en-US" sz="3600" b="1" dirty="0">
              <a:solidFill>
                <a:prstClr val="black">
                  <a:lumMod val="85000"/>
                  <a:lumOff val="15000"/>
                </a:prstClr>
              </a:solidFill>
              <a:latin typeface="+mn-lt"/>
              <a:ea typeface="+mn-ea"/>
              <a:cs typeface="+mn-cs"/>
            </a:endParaRPr>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15</a:t>
            </a:fld>
            <a:endParaRPr kumimoji="0"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99178"/>
            <a:ext cx="427672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6228184" y="1855502"/>
            <a:ext cx="194421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t>Medicina Pre pagada</a:t>
            </a:r>
          </a:p>
          <a:p>
            <a:endParaRPr lang="es-EC" dirty="0"/>
          </a:p>
        </p:txBody>
      </p:sp>
      <p:sp>
        <p:nvSpPr>
          <p:cNvPr id="8" name="7 CuadroTexto"/>
          <p:cNvSpPr txBox="1"/>
          <p:nvPr/>
        </p:nvSpPr>
        <p:spPr>
          <a:xfrm>
            <a:off x="6223414" y="4005064"/>
            <a:ext cx="194421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t>Fondos Administrativos de Salud</a:t>
            </a:r>
            <a:endParaRPr lang="es-EC" b="1" dirty="0"/>
          </a:p>
        </p:txBody>
      </p:sp>
    </p:spTree>
    <p:extLst>
      <p:ext uri="{BB962C8B-B14F-4D97-AF65-F5344CB8AC3E}">
        <p14:creationId xmlns:p14="http://schemas.microsoft.com/office/powerpoint/2010/main" val="3574670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9588" y="1524000"/>
            <a:ext cx="4648200" cy="2369641"/>
          </a:xfrm>
          <a:prstGeom prst="rect">
            <a:avLst/>
          </a:prstGeom>
          <a:noFill/>
        </p:spPr>
        <p:txBody>
          <a:bodyPr wrap="square" rtlCol="0" anchor="b">
            <a:normAutofit/>
          </a:bodyPr>
          <a:lstStyle/>
          <a:p>
            <a:pPr algn="ctr"/>
            <a:r>
              <a:rPr lang="es-ES" sz="4800" b="1" dirty="0" smtClean="0">
                <a:solidFill>
                  <a:srgbClr val="7BCF27"/>
                </a:solidFill>
              </a:rPr>
              <a:t>Análisis Interno</a:t>
            </a:r>
            <a:endParaRPr lang="es-ES" sz="4800" b="1" dirty="0">
              <a:solidFill>
                <a:srgbClr val="7BCF27"/>
              </a:solidFill>
            </a:endParaRPr>
          </a:p>
        </p:txBody>
      </p:sp>
      <p:sp>
        <p:nvSpPr>
          <p:cNvPr id="3" name="2 Marcador de número de diapositiva"/>
          <p:cNvSpPr>
            <a:spLocks noGrp="1"/>
          </p:cNvSpPr>
          <p:nvPr>
            <p:ph type="sldNum" sz="quarter" idx="12"/>
          </p:nvPr>
        </p:nvSpPr>
        <p:spPr/>
        <p:txBody>
          <a:bodyPr/>
          <a:lstStyle/>
          <a:p>
            <a:fld id="{73820FCD-5F4C-4989-BE05-0A8208BCBC21}" type="slidenum">
              <a:rPr lang="es-ES" smtClean="0"/>
              <a:pPr/>
              <a:t>16</a:t>
            </a:fld>
            <a:endParaRPr kumimoji="0" lang="es-ES"/>
          </a:p>
        </p:txBody>
      </p:sp>
      <p:sp>
        <p:nvSpPr>
          <p:cNvPr id="2" name="AutoShape 2" descr="data:image/jpeg;base64,/9j/4AAQSkZJRgABAQAAAQABAAD/2wCEAAkGBxITEhQTExMVExMWFRoaGBcYGBwaGRsYGR4WGBgaHxccHCggGxonHBUYITEhJSkrMC4vFyAzODMsNygtLiwBCgoKDg0OGxAQGywlICQsLC0vNCwsLCwvLywsLC0sLCwrLCwvLywsNCw0LCw0LCwsLC8sLC0sLCwsLCwsLCwsLP/AABEIALYBFgMBIgACEQEDEQH/xAAcAAEAAQUBAQAAAAAAAAAAAAAABgECBAUHCAP/xABFEAACAQIDBAcECAMGBgMBAAABAgMAEQQSIQUGMVEHEyJBYXGRIzKB0RQVQlJicpKhU4KxM3ODorLSJDRDY5PCFqPwRP/EABoBAQADAQEBAAAAAAAAAAAAAAABAgMFBAb/xAAxEQACAQMCBAIJBQEBAAAAAAAAAQIDBBESIQUxQVGR8BMiMmFxgaGx0UJSweHxFBX/2gAMAwEAAhEDEQA/AO3hRyFMg5Cqiq0BbkHIUyDkKupQFuQchTIOQq6lAW5ByFMg5CrqUBbkHIUyDkKupQFuQchTIOQq6lAW5ByFMg5Crq550n77Nhh9Fw5tOy3dx/00PC34z+w17xV6dOVSWmJDeDdb0774PBXRj1s38KOxI5ZjwTiOOtuANc12v0oY2UkRCPDL3ZVDv8XcWPwUVCCb3JJJJuSdSSeJJ7zVK7VKxpwW+789CjkzZ4reHGSG74qc/wCIwH6QQP2rFG0Zv40oP943zrGpXpVOC5JFcm5wW9ePi9zFzeTN1g9JMwqWbF6WJ0IGJhSZfvRjI/nY3Vj4dmudUrOdtSnziics9J7vbw4XGJmgcMR7yEWdfzIdRwOvA20JrbZByFeX9nY+WCRZYXMci8GH7gjgQe8HQ13/AHG3pXH4fPYLKhCyoOAbuYfhbiPIjurk3Vo6W63ReMskhyDkKZByFXUrxli3IOQpkHIVdSgLcg5CmQchV1KAtyDkKZByFXUoC3IOQpkHIVdSgLcg5CmQchV1KAtKDkKVcaUBQVWqCq0ApSlAKUpQClKUApSlAKUpQCvMe3sY02JnlY3LyufIXIUfBQo+FenK82b37LbDYyeJhYdYWTxjclkPjobeamujw5rW++Cky7CbvM+FbFZ7KC4sI3YDIFJLOBlQHONW5HlWbJueyzxwNiEBlVijBJCrFNWscoDLbUODY27jWmh2q6xCLLEygsyl41Z0ZwoYo5F1PYXUd6isiTeLEF0kugaNnYZY0UZ5BaRyqqAzsLXJ5V0Wqudn3/orsZM+7JGF+lLKGjyF19nIoZRIYgAxFusJFwh1tV43VIxC4d50VnRmVgrMuaMyCWO4GjIYnB8hzFa/CbcnjChSpVEVArKGXKshmW4I1IkJIJ1FyKvbePFFkd5WkeMyFGftkdaoRxdvs2Gi8B3UxV337/10Gxnx7ou8cUkUnWCYgR+ykVLGRowWkIyp7pax1t3XrGn3dYRmSOQSp1XWIQkiF/aRxWUOovcyqQRcEVix7alVYlAjDQgCOTq061AGMgCy2zAZmPqR31krvRiQVKmNQvuqsUaqDnjlvlVQLl4kN/w24UxVzz8+A2MXbuymw0vVl0k7NwyaqbFkYfB0dfNTUm6IMaybQCA9mWN1I7rqM6nzGVh/MaiuP2pNOEE0jS5M2VnOZrMQSCx1IuNAeFzU06Gdls+Mee3YhjIv/wBx9AP05yeV151S42oPX2/wLmdrpSlcA1FKUoBSlKAUpSgFKUoBSlKAGlDSgKCq1QVWgFafb+8+EwY9vMqseCC7OfJFubePDxqI9I+/5w5OFwpHX29pJoRHf7IB0L2110GnE8OOzSs7F3ZndjdmYlmJ5ljqT5177eydRapbIq5YOp7T6YRww+FJH3pWt/kS/wDqrQzdKm0W4dQn5Yz/AOzmoPSuhGzox/SU1MmsfSjtIfahbwMfyYVttn9L84t1+Gjcd5jZkP6WzX9RXNKVMrSi/wBI1M9A7v8ASBgcUQgkMMp4RyjKSeQa5Rj4A38KlVeVCKnm4fSFJhmWHEs0mGJsGYkvF4g8WT8PcOHDKfDXsNK1U9/cWUu52+lWxuGAIIIIuCNQQeBB5VdXNLiorv7ucmPjBUhMRGD1bngQeKNb7J58QdeYMqpVoTcJao8weXtp7Omw8hinjaOQdx7xzB4MviLisWvTu19j4fFJ1c8Syr3ZhqDwurDVT4gg1z7a/RDGSThsQ0f4JBnHkGBBA881dalxCDWJ7fYzcTkdKm2I6LNorwEMn5JP96rWDF0fbRZ3QQjMls3tEt2hcfar1K5pP9SIwyL0qeYPonx7EZ2giXv7TM36Qtj+qpdsTonwsZDYh3xLDu9yO/5Qcx8i1vCs53tGPXPwGlnL92N2MRjpMsK2QHtysOwn+5vwjXUXsNa79u7sSLBwJBEDlXUsfeZj7zMeZ/YWA0ArOwuGSNFSNFjRRZVUBVA5ADQV9a5VxdSrPsjRLApSleYkVZNKqqWZgqgXJJsAB3kngKxNt7WiwsLzzNZEHdxJOgUDvYnQVwLe3e3EY9yZDkhB7EKnsjkW++3ieHcBXot7aVZ7cu5DeDp+2ulPBRErCHxLDvTsx3/vG4jxUMKiON6W8Yx9nFBEPENIf1ZlH7Vz6ldWFjRjzWfiZ6mTI9J20v4kf/jWsjDdK20F94QSDxRgfVXA/aoLStP+Wj+1DUzr+yel6FiBiYHi/FGesUeJFgw+Aap/sna0GJTrIJVlTmp4HkRxU+BANeYay9l7Smw8glgkaNx3jgRyYcGXwN681Xh8Gsw2JUj1BSoruFvimPjIYBMQg9og4EcA63+yeXcdNdCZVXJnBwemXM0BpQ0qoKCtdvJtL6NhZ5xqY42ZRza3ZH6rVsRWj36wTTbPxSKLsYiQBxJSzgeZy2q0MOSyDzm7liWYlmYksx4libsT4kkn41vdzsLDJI4lRZOwMoZgLEsoZshkjz2W9+2CBrY2pu5seCaNpZpJERHIYpY2QQYmctYqbm8A+BPfYjYbR3Vgw8DPO7dYuUW60Ihco7nKeofMCV0BK6H3q+gqVI+x1MkjK2RsnBmyssL3zAv1vZCjE4pOssZYyU6pIu2CSoynK2Y1jbDhwz/QkeGA52xKyPd8x6mMGI6yqLsxufdDd2WvrHufAZmjYzosUoRncqFl9lNJmi9mctjCDY5+w1+NU/8Ah+HbPllfsjDtfMrIUkBkmZX6tesCxKzqwAHZYEG1YuUd/Wf4z/pJk4bZOE166OONlmL2v1eaJI4fZ5RPLbM8p1Dk9k8OFfJ9h4MAKWhMon61l61lvhmmaPq89sigRmJ73ze93C9fDHbppFBiXGZskzFATHnOHhdUc+7cMS8huot7A3Gtqph918NK4SNpoz1eFe7vG4/4lohlsIk1Acga6nLw4GE1z1Pz/oNVvbhI45lEYVA0QZkU+62ZxZgJZArZQpsHOhB0vatJUkTYcXVvN1GOCqI7QnJ1pLvKpYN1eqDqwCOrBzOBfvrK2tunHFDOyvK8kRc30VCiyiK9ilmsL3tJcMLZCNa3jVjHEW/cRgn/AEN7WaXBtCxucO+Vf7thmQfA5lHgoqfVzToQwTLBiJiLCSRVXx6sEkj4yEfymul1xLlJVZY7mi5ClKVgSKUpQCtXgP8AmcV/hf6TW0rV4D/mcV/hf6TQG0pSlAKUpQClKUBxrpq2qz4mLDA9iJM5HcZHuAfMKNP7w1zmp10x4Nkx4cjsywqQfFLqw+Ayn+YVBa+gtElRjgylzMrAbPlmYrEhcgXNrAAcLliQBqQNT31kHYOKClzCwUFlN7BsynKwyE5iQdLAU2TtJYlkR4+sjkMZIBUMGiJZCM6OhHaYFWUg38K22N3rWSPJ1Bjs7sFjdAnbYOFPsc4AI4xuh1PDuvJ1NWy28+8jY1o3ZxmfJ1DZsuaxKjQEg2JaxsVNwDcW1tVqbu4skqIHJAB0sfezBbG9mJytYC5NtBWfjd5w88cwhIKJMpLOGduuV07TiNbhM+lwWOt2N9Ee8qGOCOSAuuH6po8smQ9ZECLt2DdGGXQWItodajVVxyXn5k7Gnk2bMqhmjYKY+sBP8PMI83lnZRz1FYlSTHb2NLFJG8SkvGFDA2yMZFllIFvdfJGMt9OrGpqN1pBya9ZEG23V2s2FxcM4NgrgP4xscrg/A38wOVela8u7NwRnmihXjI6p+ogE/AXPwr1FXL4klqi+uC8AaUNK5pcoKrVBVaA4f0i7oS4N3mgzfRJCSwUm0TNcFWA+wQzAHgAxU20zQmTEOwszswFrAsSNBYaE9w0HhXqR0BBBAIIsQeBB4i1c83k6KYJSXwr/AEZv4ZGaI+Q4p8Lgdy11La+SWmp4/ko49jj5xcnZHWPZAQvabsgixC69kEaWFU+kPbLnfKBa2Y2tZha1+FnYW/EeZqQ7U3B2jBe+HaVR9qE9YD5KO3/lrQzYCZPfhlQ8mjZT6EV0I1KcuTRTDLHxLk5i7lrEXLEnKb5he/A5muO/MeZqhnfUZmsQAe0dQtso8hYWHdaro8LI3uo7eSk/0FbXZ26OPm/s8JN5uvVjzvJluPK9S5wjzaBrPp0ufrOtkz2tnztmtyzXvbwrY7u7GxeNY4fD3K+8+ZmEKnuZ7XFyRYWBPwBInGwOiNiQ2MmAH8OLUnzkI08QB5Gun7L2bDh4xFBGscY+yo7+8k8STzOprw176CWKe7LKPc0uyMdBgoUgkikwkca2DyWaI21ZzOl0W5JN3yEknSpHHIGAZSGUi4INwR4Grq1Eu70Ny0ObCyEkloCEuTxZoyDG7eLqa5DedzQ29K03WY2L3kTFpzT2Utu4ZHPVueZzp5UbefDgEMWSQA+xdCkptYHKjWzi5HaW668ahtJZZKTbwjc1rMXt3Dx6F8x5J2teRI0B8yKiu0tqyz3DHKn8NT2f5j9v46eFYQFcevxZJ4pLPvf4OrR4Y2s1Hj3Ik8m9i/Zhf+YqP6ZqwMPvCyyyydUD1mTTPwygj7njWnpXjfE7juvA9a4dQ7PxJTFvXHwaN18RlYf1B/atrgtqQy6I4J+6dG/SbGoDVGUHjWtPi1RP10n9DKpwum/ZbX1Ol0qG7K3gkjIWQmSPmdXXxvxceB18ToK3R3ijfTDq+Kb/ALQGQEGxBmYiMEHiuYsLcK7Fvc068cwOVXt50XiRuKxsftCKFc00iRqSACzAXJ0AF+JPcBqa1/0bGS/2kq4ZfuQDO/xmkW1iO4RgjubvrJwGxYImzol5SLGVyXlI5GVyWtqdL2F69BgRffLZrbUhEcUDqUYNHPNeFR3MAhBla47igB7JB0rim0MFJBI0UqGORT2lPHwPIg9xGhr1HWn3j3Zw2NTLPHcj3XXR18m5eBuDbUV7LW7dL1Xuirjk82Uroe2+ibFRknDSJOncrdiTy17Led18qiGN3bxsRtJhZ18RGzL+tQV/euvC4pT5SRTDNXSvqcNJ9x/0n5VkYfZGJe2TDzvf7sTt+4XQeNaa49yDCpUz2R0Z7QmIzouHXnIwJt4ItzfwJWuk7q9H2FwZEhvPONRI4FlP4E4L5m51415at7Sgtnl+78kqLNH0WblNCfpmJXLKQRFGRqgOhdh3ORoB3Am+psOl0pXGq1ZVJapGiWAaUNKzJKCq1QVWgFKUoBSlKAUpSgFKUoBSlKAVA9tY0yzMfsqSqDwBsT/MRe/ILyqeVzRVI0PEaHzGhHqK5PFpyVNRXVnT4ZBOo2+iK1shso9gsxUMpJJXRSFzjzFjx8DyrW1nLDKyM+a4ILEX1I7SHS3IN8K4tFJt5jnzudas5LGHgvTZLHMNbqoNrX7RBOXwHZIv5c6+H0TtZb/9PPw/Bntb9qyThpSR7VSwkyDVr51sOOXuFtavXCzt2es4ZRqHHvBgB7lwLA6nTxrd04vCUX+fdzMVVkt3JefkfN9mC+jkix1sDqGRToCT9u9jrpwrGxuGCEWOZSLg6dxI4gkd1ZLQ4hspzliy6do97ILX53ZD6G9Y+NDmzM4kBuAwJIuLEjUD7wPjeq1YxSeItefiWpSk2syT8/Axa3+6WNIcwk9lgWXwYe8PiDe34WPfWgrYbvKTiYrdxYnyyMP6ketTYzca8cddhewUqMs9NydUpSvqj5oUpSgFKUoBSlKAUpSgFKUoAaUNKAoKrVBVaAUrX7b2zBhIjLO4RBoO8se5VXiT4fHhXH95Ok/FTkrh/wDhYvCxlPm3BfJdR941vRt51fZIbwdnx20IYVzTSxxL953Cj1YitJNv5s1eOLjP5cz/ALqDXnuaVnYu7M7nizEsx82OpqyvfHhq/VIrrPQcfSFsw/8A9SjzSQf1Wtts7b+EnNocRDKfupIpYeag3FeZqoRUvhsekmRrPVlK88bB35x2FIyzGWMf9OW7rbwY9pfCxtrwNdg3P32w+PGVfZTgXaJjrbmrfbX9x3gXFeGtaVKW73RdSTJPStfj9swQnI73kIuI0BeUjmIkBcjxtasb6VjJf7OFcMv35znfzEMbWsR3tICO9e6vMSbgmoBtmaFpmaB+tRrlmQFo0kBCsplAyBiT7t73zVJxu9G+uIeTFHlKR1fG49goEZt3FlLDnW2aFSuQqCtrZbaW4Wtwt4Vhc28a8ND8s2oV5UZ6kc4rJixrqFAtZeGnizel2NbfaW7LC7QHMPuMdR+Vjx8m9a0M8bIbOpQ8mFvQ8D8L183Vtq1u9181yO/TuKNdfwz7rjnBzaX6wycPtG1/hpVVx7D3Qq6g2A0Nsw1ueFmIIrFpWCqz7m/oodjKTaEgFgQB2bWHDKbi3oPSvnPiC1hZQBcgKLC5tc+eg9K+JNfbCYSSX+zRnHPgv6jp6a1aLq1PVWWVkqVP1nhHwJtqeFbzdKaFZCHcJO11SKQGNygIuVVwC4Jym63FgvfcVsNk7uKhDykO41Cj3FPPX3j4nw0uL1ucXhI5UKSosiHirqGU+YOlduwsHSfpKnPouxyL29VRaIcvufalaY7EePXDYh4uPs39tDfu7LHOoHcqOg8KHak8X9vhmKi/tcPeVbDnFYSgn7qK/DjXVOYbmlYuA2lDMCYpFexswB1U8mXip8DY1Ct8+kqLDFocMBNOLhmP9mh5G2rsOQItrcgi1Xp05VHiKDeCfE1pcbvdgIiVfFwBhxUOGYearciuB7a3ixWKJ6+d3H3L5Yx/hrZfiQT41qwK6MOG/ul4FNZ39ukjZYNvpPpFKR6hKycPv3s1+GLiX85Mf7uBXnelaf8Amw7sjWep8PiEdQyMrqeBUgj1FfSvLmAxssLZ4ZHibmjFSfO3EeBrou6vSrIpEeOGdOHXItnHiyLo3moB8DXmq2E4rMd/uWUkdepXywuJSRFkjYOjC6spuCDwINfWvAWBpQ0oCgq2aUKpZiAqgkk8ABqT6VcKj/SC5GzcXb+Cw+BsG/YmrRWppA4hvfvJJjsQ0rXEYuIk+6ndp95rAt46cAK0lbXdzBpLI6snWMsLNHFmK9ZICgCXBBPZLtZSCclhxqQ4nZez4oWeZcrFgrIHkd43MCyGJCrZSyyHjJcdxNxX0GqFLEEvAy5kJpXQcXu7hI5O1CVhELuXInsWWHrB2+us/aucqBTpasaTdrDE4gKVUuAuDvIQHcQiVnS7MXRnkiUBiSBIb6ioVzB9xgg9KmT7DgzIBDeEoxTEdefbEYaSW/V37pFHu2y2yte9ZUW7+ED9uL2IZOqk64/8Upjdn4NZbZQboBl903NS7iK8r8jBA6uikZSGRmRhwZWKsDqLhgbg2JGnOp1hN2MNZrIcR7KB0IErkrLJjrMUikQgmOKC+tlIOlya1W29jwpg4pUTJITGGLOSXLIxfL2mVgGXUAIU4EE609PCT0/IYOu9He0IZ8GskUSQtciVUUAdaPeJtxzXDXJJswvrUnrlnQZI2XFr9kNER+YiQN+yrXU64dxBQqOKNFyFKUrEkVR1BFiAQe41WlAa+TYeGP8A0UH5Rl/02rV4TY0BxM6FCVVYiozvoWz3+14D0qSVqsD/AM3ifyQ/0krN0oPnFeBdVJrk34mRDsmBTdYoweeUE/qOtZtKVdJLZFW2+YpSlSQKUpQHNumHascKxIiL9KcG0w0kiiBGbLIO0pY2Gh4BuQrjoFTTpeYnaTX7oowvl2j/AKi1Quu9ZU1Gkmuu5lJ7ilSzZOzsG0eBWRQZcRIA+sl8v0hozZhIETsLb3Se+4OtZUe7GHljXqjlfq8KJLv7jS9VI8oBPumN5NOAMJ51q68U98+XgYITSp1/8dwbu+S3VzHD/R2EpZVdjiOtiLE9rMcPlBOoMi1XEbrR+yT6NkzzEtOHkKR4VWY3ZmcoZGRS2g7ItfU6V/6IDBBKVPcNu1hXaUqqtG6o8TCYtHGCkgkBcMGAEqEdY6utlAIBN6gKmtIVFPOOhDRPeijedsPiFwrkmCdrKDwSU8COQY6EcyDzv2+vK8LsrKye+rAr+YEFf3Ar1RXK4hTUZqS6mkWDSqGlc8sBXw2jg1mikicXSRGRvJgQf619xVaA8wbZ2VJhppMPKO2htw0YfZcfhYaj04g1hgV6I3z3Qhx8YDezmUezlAuR4EfaTw9CK4jvHuvisET18fYvpKvajPLtW7J8Gsa7ttdxqLD2fnkZOODSBByFMo5VWlewgplHKmUcqrSgKFByFLDlWVs7Z8s79XBG0r/dUXt4k8FHiSBXXtxOjcYdlxGKyyTg3RBqkZ7iT9tx6A8LkA1569zCkt+fYlLJuOjPd9sJgwJBlmlbrHB4rcAKvmFAuOZNSylK4E5ucnJ9TUUpSqgUqG72dImGwZaNB9InGhRTZVPJ5NbeQBI7wK5ptfpG2hOTaUQJ92IWP6zdr+RFeqlaVaiylhe8hySO+1qcCw+l4nX7EP8ASSvOOJxssn9pLJJ+d2c+rE1jCNeQ9K9K4a+svoV1nq2leYcHtbEREGKeaO33ZGA+IBsfI1LNi9KWNiIE2XEp35gEf4Oot6qfOs58PqL2WmTrR3KlR/dbfDC44eyYrIBdon0ceNr2YeIJ462qQV4pRcXhlhSlKqDl3TRu+zCPGoL5FyS24hLko/kCWB/ODwBrkteqZEDAggEEWIOoIPEEd4rkW+XRe6FpcCM6HUwE9pfyE+8v4TqO6/AdSzu4xXo5/IpKPU5naqZRyr6TRMjFHUo66MrAqwPip1FWV1clCmUVTIOQ9KupQFCo5VWqMQNToKl+6vR/i8WQzKcPB3u4sxH4EOp8zYa314VSpUjBZkwlk+fRvu+2LxiEg9TCwkkbuupuieZYcOSt4V6BrX7C2NDhIVhgXKg1PezMeLMe9j8gLAAVsK4NzX9NPPToapYBpQ0rzklBVaoKrQCqMoIsRcHiKrSgIvtPo/2dMSTh1jY98RMevPKvZJ8xWgm6IMKfdxGIXzyN/wCgro9K2jcVY8pMjCOax9D2H+1iZj5BB/VTW22f0YbOjsWSSYj+I5t+lMqn4ippSpdzVfOTGEY+BwMUKBIo0iQcFRQq+gFqyKUrAkUpSgFc06Vt83h/4PDtlkZbyyA9pFPBFPc5GpPEAi2puOl15i27imlxM8jG5eZz8MxyjyAsPhXtsaKqVMy6FZPCMEClbjYGwWxSzZHAdDGFUj3y5e4vfSyxs3A3t3Vn4zdBljxUiSF0gtlPVkCRckckjXuQmVJVOt72PKuw6sE9Le/n8meCMUqZYzcXK/VriBmtPbrAig9QoJbMsrBY7nKS2Vl+7WDid2kRMQxlf2M0kNisSFmjRHLWknU5SX0ChmtY21tUKvB8mMEbpUmw+7UMnViOeW74czjPCoAUSdTbSU9rMCeVu/uquL3R6ssXlJiXrTnVLlkT6MEKqXHaZsUFIJAUo1zT00M4yMEcw87RuroxR0N1ZTYg8wf/ANxrvfR5vZ9OgOewxEVhIBwIN8rgdwNjp3EHutXDttbPOHmaIkmwUglcpIZQwutzY69xI00JFSTolxZTaUajhKkiEd1gvWDTzjHqedee8pRqUta6blovDO80pSuGaClKUBgbV2Nh8SLTwxygcMygkeTcV+FRTHdFOz31TrofyPcf/YGqdUrSFWcPZbRGDmp6HsP3Yme3kn+2snC9EeCU3eXESeBZFH+VAf3roNKu7qt+5jSjR7H3RwOGIaHDoHHB2u7jydyWHwNbylKxcnJ5bJFKUqADShpQFBVaoKrQClKUApSlAKUpQClKUApSlAK8579bHbC46dCOyzmSM9xSQlhbyN1/lr0ZUd303Uix8OVjklS5iktcqTxBHehsLjwB4gV6rSv6KeXyZElk8/4LaEsV+qdkuQTbmAyj9nYfzGvs22sQcpMz9lSq8grLkYW4G66a91Xbd2HiMJJ1eIjKHubij+KvazeXEd4Fa6u4tEvWWGZGc+2MQQ4MrESFy97doyDLIeH2l0NuNhyr6rvBigpXrjlNrghTeyrGNSpN8iKt+NlFaylToj2QMyDacyZcsjDLH1YtbRM2fLw4Zta+ibbxIKETOChky8NOtIaUWtqGIBIOla+lNMewPti8U8rl5GLueLHjoLDyAAAA7rVPOhjZDSYp8SR7OFCoPOR7aDyTNf8AOtR/dHc/EY5hkBSC/amYdnxC/fbwGg7yK73sTZMWFhSCFcqKPiSeLE97E6mvBe3EYx9HHn9i0V1M6lKVxzQUpSgFKUoBSlKAUpSgFKUoAaUNKA1w2vHyb0Hzqv1vHyb0HzpSgH1vHyb0Hzp9bx8m9B86UoB9bx8m9B86fW8fJvQfOlKAfW8fJvQfOn1vHyb0HzpSgH1vHyb0Hzp9bx8m9B86UoB9bx8m9B86fW8fJvQfOlKAfW8fJvQfOn1vHyb0HzpSgMfHYvDzIY5YusQ8VZVYH4E1Bdr9HuAkJaB5sOfu6SJ6M2b/ADWpStIVZw9l4IayRnH9Hc6C6zROvMhkPoM39a1i7n4gm2aH9Tf7KUr0K/rd/oRpRusH0bSmxlxCIPwIXNviUqV7E3I2bAQ0iS4lx/Fy5P8AxiwI/NmpSs53daa3l/BOlE0TasQAAVgALAAAADla9XfW8fJvQfOlK85I+t4+Teg+dPrePk3oPnSlAPrePk3oPnT63j5N6D50pQD63j5N6D50+t4+Teg+dKUA+t4+Teg+dPrePk3oPnSlAPrePk3oPnT63j5N6D50pQD63j5N6D50+t4+Teg+dKUBQ7Yj5N6D50p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8" name="Picture 4" descr="http://2.bp.blogspot.com/-2deACiAeNeQ/UObbtdZkPYI/AAAAAAAAU74/9Dhyw8GyqCY/s1600/AnalisisAreasFuncionale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8144" y="1060958"/>
            <a:ext cx="3048231" cy="3304146"/>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940152" y="5509540"/>
            <a:ext cx="2952328" cy="584775"/>
          </a:xfrm>
          <a:prstGeom prst="rect">
            <a:avLst/>
          </a:prstGeom>
          <a:noFill/>
        </p:spPr>
        <p:txBody>
          <a:bodyPr wrap="square" rtlCol="0">
            <a:spAutoFit/>
          </a:bodyPr>
          <a:lstStyle/>
          <a:p>
            <a:pPr algn="ctr"/>
            <a:r>
              <a:rPr lang="es-EC" sz="3200" b="1" dirty="0"/>
              <a:t>F</a:t>
            </a:r>
            <a:r>
              <a:rPr lang="es-EC" sz="3200" b="1" dirty="0" smtClean="0"/>
              <a:t> y D</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17</a:t>
            </a:fld>
            <a:endParaRPr kumimoji="0" lang="en-US"/>
          </a:p>
        </p:txBody>
      </p:sp>
      <p:pic>
        <p:nvPicPr>
          <p:cNvPr id="3" name="2 Imagen"/>
          <p:cNvPicPr/>
          <p:nvPr/>
        </p:nvPicPr>
        <p:blipFill rotWithShape="1">
          <a:blip r:embed="rId2" cstate="email">
            <a:extLst>
              <a:ext uri="{28A0092B-C50C-407E-A947-70E740481C1C}">
                <a14:useLocalDpi xmlns:a14="http://schemas.microsoft.com/office/drawing/2010/main" val="0"/>
              </a:ext>
            </a:extLst>
          </a:blip>
          <a:srcRect/>
          <a:stretch/>
        </p:blipFill>
        <p:spPr bwMode="auto">
          <a:xfrm>
            <a:off x="395536" y="332656"/>
            <a:ext cx="3657600" cy="1970405"/>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 name="3 Imagen"/>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3" y="2564904"/>
            <a:ext cx="4032448" cy="3483610"/>
          </a:xfrm>
          <a:prstGeom prst="rect">
            <a:avLst/>
          </a:prstGeom>
          <a:noFill/>
          <a:ln>
            <a:noFill/>
          </a:ln>
        </p:spPr>
      </p:pic>
      <p:pic>
        <p:nvPicPr>
          <p:cNvPr id="5" name="4 Imagen"/>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55976" y="332656"/>
            <a:ext cx="4502150" cy="2600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141083"/>
            <a:ext cx="4502150" cy="2907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1586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1428736"/>
            <a:ext cx="3000397" cy="2962276"/>
          </a:xfrm>
        </p:spPr>
        <p:txBody>
          <a:bodyPr>
            <a:normAutofit/>
          </a:bodyPr>
          <a:lstStyle/>
          <a:p>
            <a:pPr algn="ctr"/>
            <a:r>
              <a:rPr lang="es-EC" sz="4800" dirty="0" smtClean="0"/>
              <a:t>ANÁLISIS MATRICIAL FODA</a:t>
            </a:r>
            <a:endParaRPr lang="es-ES" sz="4800" dirty="0"/>
          </a:p>
        </p:txBody>
      </p:sp>
      <p:sp>
        <p:nvSpPr>
          <p:cNvPr id="5" name="4 Marcador de número de diapositiva"/>
          <p:cNvSpPr>
            <a:spLocks noGrp="1"/>
          </p:cNvSpPr>
          <p:nvPr>
            <p:ph type="sldNum" sz="quarter" idx="12"/>
          </p:nvPr>
        </p:nvSpPr>
        <p:spPr/>
        <p:txBody>
          <a:bodyPr/>
          <a:lstStyle/>
          <a:p>
            <a:fld id="{240D5ECE-8B49-45CD-BE81-EF81920D1969}" type="slidenum">
              <a:rPr lang="es-ES" smtClean="0"/>
              <a:pPr/>
              <a:t>18</a:t>
            </a:fld>
            <a:endParaRPr kumimoji="0" lang="es-ES"/>
          </a:p>
        </p:txBody>
      </p:sp>
      <p:pic>
        <p:nvPicPr>
          <p:cNvPr id="111620" name="Picture 4" descr="http://1.bp.blogspot.com/_34jQEhsCC5Y/Su_4clg1HfI/AAAAAAAAAA0/COriDlyoOU0/s320/analisis_dafo1.jpg"/>
          <p:cNvPicPr>
            <a:picLocks noChangeAspect="1" noChangeArrowheads="1"/>
          </p:cNvPicPr>
          <p:nvPr/>
        </p:nvPicPr>
        <p:blipFill>
          <a:blip r:embed="rId2"/>
          <a:srcRect/>
          <a:stretch>
            <a:fillRect/>
          </a:stretch>
        </p:blipFill>
        <p:spPr bwMode="auto">
          <a:xfrm>
            <a:off x="3643305" y="928670"/>
            <a:ext cx="5383589" cy="528641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240D5ECE-8B49-45CD-BE81-EF81920D1969}" type="slidenum">
              <a:rPr lang="en-US" smtClean="0"/>
              <a:pPr/>
              <a:t>19</a:t>
            </a:fld>
            <a:endParaRPr kumimoji="0"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676275"/>
            <a:ext cx="7934325"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844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205048" y="2509851"/>
            <a:ext cx="5486400" cy="923897"/>
          </a:xfrm>
          <a:prstGeom prst="rect">
            <a:avLst/>
          </a:prstGeom>
          <a:noFill/>
        </p:spPr>
        <p:txBody>
          <a:bodyPr wrap="square" rtlCol="0" anchor="b" anchorCtr="0">
            <a:normAutofit/>
          </a:bodyPr>
          <a:lstStyle/>
          <a:p>
            <a:pPr algn="ctr"/>
            <a:r>
              <a:rPr lang="es-ES" sz="3600" b="1" dirty="0" smtClean="0">
                <a:solidFill>
                  <a:prstClr val="white"/>
                </a:solidFill>
              </a:rPr>
              <a:t>Antecedentes </a:t>
            </a:r>
            <a:endParaRPr lang="es-ES" sz="3600" dirty="0">
              <a:solidFill>
                <a:prstClr val="white"/>
              </a:solidFill>
            </a:endParaRPr>
          </a:p>
        </p:txBody>
      </p:sp>
      <p:sp>
        <p:nvSpPr>
          <p:cNvPr id="10" name="9 Marcador de número de diapositiva"/>
          <p:cNvSpPr>
            <a:spLocks noGrp="1"/>
          </p:cNvSpPr>
          <p:nvPr>
            <p:ph type="sldNum" sz="quarter" idx="12"/>
          </p:nvPr>
        </p:nvSpPr>
        <p:spPr/>
        <p:txBody>
          <a:bodyPr/>
          <a:lstStyle/>
          <a:p>
            <a:fld id="{73820FCD-5F4C-4989-BE05-0A8208BCBC21}" type="slidenum">
              <a:rPr lang="es-ES" smtClean="0"/>
              <a:pPr/>
              <a:t>2</a:t>
            </a:fld>
            <a:endParaRPr kumimoji="0" lang="es-ES"/>
          </a:p>
        </p:txBody>
      </p:sp>
      <p:graphicFrame>
        <p:nvGraphicFramePr>
          <p:cNvPr id="5" name="4 Diagrama"/>
          <p:cNvGraphicFramePr/>
          <p:nvPr>
            <p:extLst>
              <p:ext uri="{D42A27DB-BD31-4B8C-83A1-F6EECF244321}">
                <p14:modId xmlns:p14="http://schemas.microsoft.com/office/powerpoint/2010/main" val="548067329"/>
              </p:ext>
            </p:extLst>
          </p:nvPr>
        </p:nvGraphicFramePr>
        <p:xfrm>
          <a:off x="1619672" y="188640"/>
          <a:ext cx="7368480" cy="6264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5024" y="476672"/>
            <a:ext cx="2664296"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4365104"/>
            <a:ext cx="2667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0192" y="368288"/>
            <a:ext cx="2667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20</a:t>
            </a:fld>
            <a:endParaRPr kumimoji="0"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2152650"/>
            <a:ext cx="793432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341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1"/>
          <p:cNvSpPr/>
          <p:nvPr/>
        </p:nvSpPr>
        <p:spPr>
          <a:xfrm>
            <a:off x="0" y="908720"/>
            <a:ext cx="9144000" cy="592933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8" name="TextBox 7"/>
          <p:cNvSpPr txBox="1"/>
          <p:nvPr/>
        </p:nvSpPr>
        <p:spPr>
          <a:xfrm>
            <a:off x="4411798" y="3714752"/>
            <a:ext cx="4303606" cy="2337370"/>
          </a:xfrm>
          <a:prstGeom prst="rect">
            <a:avLst/>
          </a:prstGeom>
          <a:noFill/>
        </p:spPr>
        <p:txBody>
          <a:bodyPr wrap="square" rtlCol="0">
            <a:normAutofit/>
          </a:bodyPr>
          <a:lstStyle/>
          <a:p>
            <a:pPr marL="457200" lvl="0" indent="-457200" algn="just"/>
            <a:r>
              <a:rPr lang="es-EC" sz="2400" b="1" dirty="0" smtClean="0"/>
              <a:t>3. Las Fortalezas: </a:t>
            </a:r>
            <a:r>
              <a:rPr lang="es-EC" sz="2400" dirty="0" smtClean="0"/>
              <a:t>Ayudaran en un 62,08% a minimizar el efecto de las amenazas.</a:t>
            </a:r>
          </a:p>
          <a:p>
            <a:pPr marL="457200" lvl="0" indent="-457200" algn="just"/>
            <a:r>
              <a:rPr lang="es-EC" sz="2400" b="1" dirty="0" smtClean="0"/>
              <a:t>4. Las Debilidades: </a:t>
            </a:r>
            <a:r>
              <a:rPr lang="es-EC" sz="2400" dirty="0" smtClean="0"/>
              <a:t>Limitaran en una 56,11% el obtener las oportunidades.</a:t>
            </a:r>
            <a:endParaRPr sz="2400" dirty="0" smtClean="0"/>
          </a:p>
          <a:p>
            <a:pPr algn="just"/>
            <a:endParaRPr lang="es-ES" sz="2400" dirty="0">
              <a:solidFill>
                <a:prstClr val="black">
                  <a:lumMod val="85000"/>
                  <a:lumOff val="15000"/>
                </a:prstClr>
              </a:solidFill>
            </a:endParaRPr>
          </a:p>
        </p:txBody>
      </p:sp>
      <p:sp>
        <p:nvSpPr>
          <p:cNvPr id="11" name="TextBox 10"/>
          <p:cNvSpPr txBox="1"/>
          <p:nvPr/>
        </p:nvSpPr>
        <p:spPr>
          <a:xfrm>
            <a:off x="4373880" y="1219200"/>
            <a:ext cx="4270086" cy="2474524"/>
          </a:xfrm>
          <a:prstGeom prst="rect">
            <a:avLst/>
          </a:prstGeom>
          <a:noFill/>
        </p:spPr>
        <p:txBody>
          <a:bodyPr wrap="square" rtlCol="0">
            <a:normAutofit/>
          </a:bodyPr>
          <a:lstStyle/>
          <a:p>
            <a:pPr marL="457200" lvl="0" indent="-457200" algn="just">
              <a:buFont typeface="+mj-lt"/>
              <a:buAutoNum type="arabicPeriod"/>
            </a:pPr>
            <a:r>
              <a:rPr lang="es-EC" sz="2400" b="1" dirty="0" smtClean="0"/>
              <a:t>Las Fortalezas: </a:t>
            </a:r>
            <a:r>
              <a:rPr lang="es-EC" sz="2400" dirty="0" smtClean="0"/>
              <a:t>Ayudarán en un 65,55%  a conseguir las oportunidades.</a:t>
            </a:r>
          </a:p>
          <a:p>
            <a:pPr marL="457200" lvl="0" indent="-457200" algn="just">
              <a:buFont typeface="+mj-lt"/>
              <a:buAutoNum type="arabicPeriod"/>
            </a:pPr>
            <a:r>
              <a:rPr lang="es-EC" sz="2400" b="1" dirty="0" smtClean="0"/>
              <a:t>Las Debilidades: </a:t>
            </a:r>
            <a:r>
              <a:rPr lang="es-EC" sz="2400" dirty="0" smtClean="0"/>
              <a:t>Permitirán en un 58,12%  incrementar las amenazas.</a:t>
            </a:r>
            <a:endParaRPr sz="2400" dirty="0" smtClean="0"/>
          </a:p>
        </p:txBody>
      </p:sp>
      <p:sp>
        <p:nvSpPr>
          <p:cNvPr id="9" name="Title 8"/>
          <p:cNvSpPr>
            <a:spLocks noGrp="1"/>
          </p:cNvSpPr>
          <p:nvPr>
            <p:ph type="title"/>
          </p:nvPr>
        </p:nvSpPr>
        <p:spPr/>
        <p:txBody>
          <a:bodyPr/>
          <a:lstStyle/>
          <a:p>
            <a:pPr lvl="0">
              <a:spcBef>
                <a:spcPts val="0"/>
              </a:spcBef>
            </a:pPr>
            <a:r>
              <a:rPr lang="es-ES" sz="2800" b="1" dirty="0" smtClean="0">
                <a:solidFill>
                  <a:prstClr val="black">
                    <a:lumMod val="85000"/>
                    <a:lumOff val="15000"/>
                  </a:prstClr>
                </a:solidFill>
                <a:latin typeface="+mn-lt"/>
                <a:ea typeface="+mn-ea"/>
                <a:cs typeface="+mn-cs"/>
              </a:rPr>
              <a:t>Matriz de Síntesis Valorada</a:t>
            </a:r>
            <a:endParaRPr lang="es-ES" dirty="0">
              <a:latin typeface="+mn-lt"/>
            </a:endParaRPr>
          </a:p>
        </p:txBody>
      </p:sp>
      <p:sp>
        <p:nvSpPr>
          <p:cNvPr id="12" name="11 Marcador de número de diapositiva"/>
          <p:cNvSpPr>
            <a:spLocks noGrp="1"/>
          </p:cNvSpPr>
          <p:nvPr>
            <p:ph type="sldNum" sz="quarter" idx="12"/>
          </p:nvPr>
        </p:nvSpPr>
        <p:spPr/>
        <p:txBody>
          <a:bodyPr/>
          <a:lstStyle/>
          <a:p>
            <a:fld id="{240D5ECE-8B49-45CD-BE81-EF81920D1969}" type="slidenum">
              <a:rPr lang="es-ES" smtClean="0"/>
              <a:pPr/>
              <a:t>21</a:t>
            </a:fld>
            <a:endParaRPr kumimoji="0" lang="es-E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21741"/>
            <a:ext cx="3605473" cy="208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s-ES" sz="17000" b="1" dirty="0">
                <a:solidFill>
                  <a:schemeClr val="accent5">
                    <a:lumMod val="75000"/>
                  </a:schemeClr>
                </a:solidFill>
                <a:cs typeface="Arial" pitchFamily="34" charset="0"/>
              </a:rPr>
              <a:t>2</a:t>
            </a:r>
          </a:p>
        </p:txBody>
      </p:sp>
      <p:sp>
        <p:nvSpPr>
          <p:cNvPr id="9" name="Title 8"/>
          <p:cNvSpPr>
            <a:spLocks noGrp="1"/>
          </p:cNvSpPr>
          <p:nvPr>
            <p:ph type="title"/>
          </p:nvPr>
        </p:nvSpPr>
        <p:spPr>
          <a:xfrm>
            <a:off x="2971800" y="1992354"/>
            <a:ext cx="5457852" cy="1970046"/>
          </a:xfrm>
        </p:spPr>
        <p:txBody>
          <a:bodyPr>
            <a:noAutofit/>
          </a:bodyPr>
          <a:lstStyle/>
          <a:p>
            <a:pPr lvl="0" algn="ctr">
              <a:spcBef>
                <a:spcPts val="0"/>
              </a:spcBef>
            </a:pPr>
            <a:r>
              <a:rPr lang="es-ES" sz="4000" cap="none" dirty="0" smtClean="0">
                <a:solidFill>
                  <a:prstClr val="black">
                    <a:lumMod val="85000"/>
                    <a:lumOff val="15000"/>
                  </a:prstClr>
                </a:solidFill>
                <a:ea typeface="+mn-ea"/>
                <a:cs typeface="+mn-cs"/>
              </a:rPr>
              <a:t>INVESTIGACIÓN DE MERCADOS</a:t>
            </a:r>
            <a:endParaRPr lang="es-E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s-ES" sz="1700" b="1" i="1" dirty="0" smtClean="0">
                <a:solidFill>
                  <a:prstClr val="black">
                    <a:lumMod val="75000"/>
                    <a:lumOff val="25000"/>
                  </a:prstClr>
                </a:solidFill>
              </a:rPr>
              <a:t>Qué Desea el mercado?</a:t>
            </a:r>
            <a:endParaRPr lang="es-ES" sz="1700" b="1" i="1" dirty="0">
              <a:solidFill>
                <a:prstClr val="black">
                  <a:lumMod val="75000"/>
                  <a:lumOff val="25000"/>
                </a:prstClr>
              </a:solidFill>
            </a:endParaRPr>
          </a:p>
        </p:txBody>
      </p:sp>
      <p:sp>
        <p:nvSpPr>
          <p:cNvPr id="12" name="11 Marcador de número de diapositiva"/>
          <p:cNvSpPr>
            <a:spLocks noGrp="1"/>
          </p:cNvSpPr>
          <p:nvPr>
            <p:ph type="sldNum" sz="quarter" idx="12"/>
          </p:nvPr>
        </p:nvSpPr>
        <p:spPr/>
        <p:txBody>
          <a:bodyPr/>
          <a:lstStyle/>
          <a:p>
            <a:fld id="{240D5ECE-8B49-45CD-BE81-EF81920D1969}" type="slidenum">
              <a:rPr lang="es-ES" smtClean="0"/>
              <a:pPr/>
              <a:t>22</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C" sz="3600" b="1" dirty="0" smtClean="0"/>
              <a:t>Muestra</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23</a:t>
            </a:fld>
            <a:endParaRPr kumimoji="0" lang="en-US"/>
          </a:p>
        </p:txBody>
      </p:sp>
      <mc:AlternateContent xmlns:mc="http://schemas.openxmlformats.org/markup-compatibility/2006" xmlns:a14="http://schemas.microsoft.com/office/drawing/2010/main">
        <mc:Choice Requires="a14">
          <p:sp>
            <p:nvSpPr>
              <p:cNvPr id="7" name="6 Rectángulo"/>
              <p:cNvSpPr/>
              <p:nvPr/>
            </p:nvSpPr>
            <p:spPr>
              <a:xfrm>
                <a:off x="395536" y="492984"/>
                <a:ext cx="8424936" cy="5816336"/>
              </a:xfrm>
              <a:prstGeom prst="rect">
                <a:avLst/>
              </a:prstGeom>
            </p:spPr>
            <p:txBody>
              <a:bodyPr wrap="square">
                <a:spAutoFit/>
              </a:bodyPr>
              <a:lstStyle/>
              <a:p>
                <a:pPr lvl="2"/>
                <a:endParaRPr lang="en-US" b="1" dirty="0"/>
              </a:p>
              <a:p>
                <a:r>
                  <a:rPr lang="es-EC" b="1" dirty="0"/>
                  <a:t> </a:t>
                </a:r>
                <a:endParaRPr lang="en-US" sz="1600" dirty="0"/>
              </a:p>
              <a:p>
                <a:pPr/>
                <a14:m>
                  <m:oMathPara xmlns:m="http://schemas.openxmlformats.org/officeDocument/2006/math">
                    <m:oMathParaPr>
                      <m:jc m:val="centerGroup"/>
                    </m:oMathParaPr>
                    <m:oMath xmlns:m="http://schemas.openxmlformats.org/officeDocument/2006/math">
                      <m:r>
                        <a:rPr lang="es-EC" b="1" i="1">
                          <a:latin typeface="Cambria Math"/>
                        </a:rPr>
                        <m:t>𝒏</m:t>
                      </m:r>
                      <m:r>
                        <a:rPr lang="es-EC" b="1" i="1">
                          <a:latin typeface="Cambria Math"/>
                        </a:rPr>
                        <m:t>=</m:t>
                      </m:r>
                      <m:f>
                        <m:fPr>
                          <m:ctrlPr>
                            <a:rPr lang="en-US" b="1" i="1">
                              <a:latin typeface="Cambria Math"/>
                            </a:rPr>
                          </m:ctrlPr>
                        </m:fPr>
                        <m:num>
                          <m:sSup>
                            <m:sSupPr>
                              <m:ctrlPr>
                                <a:rPr lang="en-US" b="1" i="1">
                                  <a:latin typeface="Cambria Math"/>
                                </a:rPr>
                              </m:ctrlPr>
                            </m:sSupPr>
                            <m:e>
                              <m:r>
                                <a:rPr lang="es-EC" b="1" i="1">
                                  <a:latin typeface="Cambria Math"/>
                                </a:rPr>
                                <m:t>𝒁</m:t>
                              </m:r>
                            </m:e>
                            <m:sup>
                              <m:r>
                                <a:rPr lang="es-EC" b="1" i="1">
                                  <a:latin typeface="Cambria Math"/>
                                </a:rPr>
                                <m:t>𝟐</m:t>
                              </m:r>
                            </m:sup>
                          </m:sSup>
                          <m:r>
                            <a:rPr lang="es-EC" b="1" i="1">
                              <a:latin typeface="Cambria Math"/>
                            </a:rPr>
                            <m:t>∗</m:t>
                          </m:r>
                          <m:r>
                            <a:rPr lang="es-EC" b="1" i="1">
                              <a:latin typeface="Cambria Math"/>
                            </a:rPr>
                            <m:t>𝑵</m:t>
                          </m:r>
                          <m:r>
                            <a:rPr lang="es-EC" b="1" i="1">
                              <a:latin typeface="Cambria Math"/>
                            </a:rPr>
                            <m:t>∗</m:t>
                          </m:r>
                          <m:r>
                            <a:rPr lang="es-EC" b="1" i="1">
                              <a:latin typeface="Cambria Math"/>
                            </a:rPr>
                            <m:t>𝒑</m:t>
                          </m:r>
                          <m:r>
                            <a:rPr lang="es-EC" b="1" i="1">
                              <a:latin typeface="Cambria Math"/>
                            </a:rPr>
                            <m:t>∗</m:t>
                          </m:r>
                          <m:r>
                            <a:rPr lang="es-EC" b="1" i="1">
                              <a:latin typeface="Cambria Math"/>
                            </a:rPr>
                            <m:t>𝒒</m:t>
                          </m:r>
                        </m:num>
                        <m:den>
                          <m:sSup>
                            <m:sSupPr>
                              <m:ctrlPr>
                                <a:rPr lang="en-US" b="1" i="1">
                                  <a:latin typeface="Cambria Math"/>
                                </a:rPr>
                              </m:ctrlPr>
                            </m:sSupPr>
                            <m:e>
                              <m:r>
                                <a:rPr lang="es-EC" b="1" i="1">
                                  <a:latin typeface="Cambria Math"/>
                                </a:rPr>
                                <m:t>𝑲</m:t>
                              </m:r>
                            </m:e>
                            <m:sup>
                              <m:r>
                                <a:rPr lang="es-EC" b="1" i="1">
                                  <a:latin typeface="Cambria Math"/>
                                </a:rPr>
                                <m:t>𝟐</m:t>
                              </m:r>
                            </m:sup>
                          </m:sSup>
                          <m:r>
                            <a:rPr lang="es-EC" b="1" i="1">
                              <a:latin typeface="Cambria Math"/>
                            </a:rPr>
                            <m:t>∗</m:t>
                          </m:r>
                          <m:d>
                            <m:dPr>
                              <m:ctrlPr>
                                <a:rPr lang="en-US" b="1" i="1">
                                  <a:latin typeface="Cambria Math"/>
                                </a:rPr>
                              </m:ctrlPr>
                            </m:dPr>
                            <m:e>
                              <m:r>
                                <a:rPr lang="es-EC" b="1" i="1">
                                  <a:latin typeface="Cambria Math"/>
                                </a:rPr>
                                <m:t>𝑵</m:t>
                              </m:r>
                              <m:r>
                                <a:rPr lang="es-EC" b="1" i="1">
                                  <a:latin typeface="Cambria Math"/>
                                </a:rPr>
                                <m:t>−</m:t>
                              </m:r>
                              <m:r>
                                <a:rPr lang="es-EC" b="1" i="1">
                                  <a:latin typeface="Cambria Math"/>
                                </a:rPr>
                                <m:t>𝟏</m:t>
                              </m:r>
                            </m:e>
                          </m:d>
                          <m:r>
                            <a:rPr lang="es-EC" b="1" i="1">
                              <a:latin typeface="Cambria Math"/>
                            </a:rPr>
                            <m:t>+</m:t>
                          </m:r>
                          <m:sSup>
                            <m:sSupPr>
                              <m:ctrlPr>
                                <a:rPr lang="en-US" b="1" i="1">
                                  <a:latin typeface="Cambria Math"/>
                                </a:rPr>
                              </m:ctrlPr>
                            </m:sSupPr>
                            <m:e>
                              <m:r>
                                <a:rPr lang="es-EC" b="1" i="1">
                                  <a:latin typeface="Cambria Math"/>
                                </a:rPr>
                                <m:t>𝒁</m:t>
                              </m:r>
                            </m:e>
                            <m:sup>
                              <m:r>
                                <a:rPr lang="es-EC" b="1" i="1">
                                  <a:latin typeface="Cambria Math"/>
                                </a:rPr>
                                <m:t>𝟐</m:t>
                              </m:r>
                            </m:sup>
                          </m:sSup>
                          <m:r>
                            <a:rPr lang="es-EC" b="1" i="1">
                              <a:latin typeface="Cambria Math"/>
                            </a:rPr>
                            <m:t>∗</m:t>
                          </m:r>
                          <m:r>
                            <a:rPr lang="es-EC" b="1" i="1">
                              <a:latin typeface="Cambria Math"/>
                            </a:rPr>
                            <m:t>𝒑</m:t>
                          </m:r>
                          <m:r>
                            <a:rPr lang="es-EC" b="1" i="1">
                              <a:latin typeface="Cambria Math"/>
                            </a:rPr>
                            <m:t>∗</m:t>
                          </m:r>
                          <m:r>
                            <a:rPr lang="es-EC" b="1" i="1">
                              <a:latin typeface="Cambria Math"/>
                            </a:rPr>
                            <m:t>𝒒</m:t>
                          </m:r>
                        </m:den>
                      </m:f>
                    </m:oMath>
                  </m:oMathPara>
                </a14:m>
                <a:endParaRPr lang="en-US" sz="1600" dirty="0"/>
              </a:p>
              <a:p>
                <a:r>
                  <a:rPr lang="es-EC" b="1" dirty="0"/>
                  <a:t>Dónde:</a:t>
                </a:r>
                <a:endParaRPr lang="en-US" sz="1600" dirty="0"/>
              </a:p>
              <a:p>
                <a:r>
                  <a:rPr lang="es-EC" b="1" dirty="0"/>
                  <a:t>Z= </a:t>
                </a:r>
                <a:r>
                  <a:rPr lang="es-EC" dirty="0"/>
                  <a:t>Grado de Confianza</a:t>
                </a:r>
                <a:endParaRPr lang="en-US" sz="1600" dirty="0"/>
              </a:p>
              <a:p>
                <a:r>
                  <a:rPr lang="es-EC" b="1" dirty="0"/>
                  <a:t>K= </a:t>
                </a:r>
                <a:r>
                  <a:rPr lang="es-EC" dirty="0"/>
                  <a:t>grado de error</a:t>
                </a:r>
                <a:endParaRPr lang="en-US" sz="1600" dirty="0"/>
              </a:p>
              <a:p>
                <a:r>
                  <a:rPr lang="es-EC" b="1" dirty="0"/>
                  <a:t>N= </a:t>
                </a:r>
                <a:r>
                  <a:rPr lang="es-EC" dirty="0"/>
                  <a:t>Universo o población</a:t>
                </a:r>
                <a:r>
                  <a:rPr lang="es-EC" b="1" dirty="0"/>
                  <a:t> </a:t>
                </a:r>
                <a:endParaRPr lang="en-US" sz="1600" dirty="0"/>
              </a:p>
              <a:p>
                <a:r>
                  <a:rPr lang="es-EC" b="1" dirty="0"/>
                  <a:t>q= </a:t>
                </a:r>
                <a:r>
                  <a:rPr lang="es-EC" dirty="0"/>
                  <a:t>No ocurrencia</a:t>
                </a:r>
                <a:endParaRPr lang="en-US" sz="1600" dirty="0"/>
              </a:p>
              <a:p>
                <a:r>
                  <a:rPr lang="es-EC" b="1" dirty="0"/>
                  <a:t>p= </a:t>
                </a:r>
                <a:r>
                  <a:rPr lang="es-EC" dirty="0"/>
                  <a:t>Ocurrencia</a:t>
                </a:r>
                <a:endParaRPr lang="en-US" sz="1600" dirty="0"/>
              </a:p>
              <a:p>
                <a:r>
                  <a:rPr lang="es-EC" b="1" dirty="0"/>
                  <a:t>n= </a:t>
                </a:r>
                <a:r>
                  <a:rPr lang="es-EC" dirty="0"/>
                  <a:t>Muestra</a:t>
                </a:r>
                <a:endParaRPr lang="en-US" sz="1600" dirty="0"/>
              </a:p>
              <a:p>
                <a:r>
                  <a:rPr lang="es-EC" dirty="0"/>
                  <a:t>Para el caso de Top Seg S.A. la ecuación genera:</a:t>
                </a:r>
                <a:endParaRPr lang="en-US" sz="1600" dirty="0"/>
              </a:p>
              <a:p>
                <a:r>
                  <a:rPr lang="es-EC" dirty="0"/>
                  <a:t> </a:t>
                </a:r>
                <a:endParaRPr lang="en-US" sz="1600" dirty="0"/>
              </a:p>
              <a:p>
                <a:pPr/>
                <a14:m>
                  <m:oMathPara xmlns:m="http://schemas.openxmlformats.org/officeDocument/2006/math">
                    <m:oMathParaPr>
                      <m:jc m:val="centerGroup"/>
                    </m:oMathParaPr>
                    <m:oMath xmlns:m="http://schemas.openxmlformats.org/officeDocument/2006/math">
                      <m:r>
                        <a:rPr lang="es-EC" b="1" i="1">
                          <a:latin typeface="Cambria Math"/>
                        </a:rPr>
                        <m:t>𝒏</m:t>
                      </m:r>
                      <m:r>
                        <a:rPr lang="es-EC" b="1" i="1">
                          <a:latin typeface="Cambria Math"/>
                        </a:rPr>
                        <m:t>=</m:t>
                      </m:r>
                      <m:f>
                        <m:fPr>
                          <m:ctrlPr>
                            <a:rPr lang="en-US" b="1" i="1">
                              <a:latin typeface="Cambria Math"/>
                            </a:rPr>
                          </m:ctrlPr>
                        </m:fPr>
                        <m:num>
                          <m:sSup>
                            <m:sSupPr>
                              <m:ctrlPr>
                                <a:rPr lang="en-US" b="1" i="1">
                                  <a:latin typeface="Cambria Math"/>
                                </a:rPr>
                              </m:ctrlPr>
                            </m:sSupPr>
                            <m:e>
                              <m:r>
                                <a:rPr lang="es-EC" b="1" i="1">
                                  <a:latin typeface="Cambria Math"/>
                                </a:rPr>
                                <m:t>𝟏</m:t>
                              </m:r>
                              <m:r>
                                <a:rPr lang="es-EC" b="1" i="1">
                                  <a:latin typeface="Cambria Math"/>
                                </a:rPr>
                                <m:t>,</m:t>
                              </m:r>
                              <m:r>
                                <a:rPr lang="es-EC" b="1" i="1">
                                  <a:latin typeface="Cambria Math"/>
                                </a:rPr>
                                <m:t>𝟗𝟔</m:t>
                              </m:r>
                            </m:e>
                            <m:sup>
                              <m:r>
                                <a:rPr lang="es-EC" b="1" i="1">
                                  <a:latin typeface="Cambria Math"/>
                                </a:rPr>
                                <m:t>𝟐</m:t>
                              </m:r>
                            </m:sup>
                          </m:sSup>
                          <m:r>
                            <a:rPr lang="es-EC" b="1" i="1">
                              <a:latin typeface="Cambria Math"/>
                            </a:rPr>
                            <m:t>∗</m:t>
                          </m:r>
                          <m:r>
                            <a:rPr lang="es-EC" b="1" i="1">
                              <a:latin typeface="Cambria Math"/>
                            </a:rPr>
                            <m:t>𝟔𝟎𝟎𝟎</m:t>
                          </m:r>
                          <m:r>
                            <a:rPr lang="es-EC" b="1" i="1">
                              <a:latin typeface="Cambria Math"/>
                            </a:rPr>
                            <m:t>∗</m:t>
                          </m:r>
                          <m:r>
                            <a:rPr lang="es-EC" b="1" i="1">
                              <a:latin typeface="Cambria Math"/>
                            </a:rPr>
                            <m:t>𝟎</m:t>
                          </m:r>
                          <m:r>
                            <a:rPr lang="es-EC" b="1" i="1">
                              <a:latin typeface="Cambria Math"/>
                            </a:rPr>
                            <m:t>,</m:t>
                          </m:r>
                          <m:r>
                            <a:rPr lang="es-EC" b="1" i="1">
                              <a:latin typeface="Cambria Math"/>
                            </a:rPr>
                            <m:t>𝟓</m:t>
                          </m:r>
                          <m:r>
                            <a:rPr lang="es-EC" b="1" i="1">
                              <a:latin typeface="Cambria Math"/>
                            </a:rPr>
                            <m:t>∗</m:t>
                          </m:r>
                          <m:r>
                            <a:rPr lang="es-EC" b="1" i="1">
                              <a:latin typeface="Cambria Math"/>
                            </a:rPr>
                            <m:t>𝟎</m:t>
                          </m:r>
                          <m:r>
                            <a:rPr lang="es-EC" b="1" i="1">
                              <a:latin typeface="Cambria Math"/>
                            </a:rPr>
                            <m:t>,</m:t>
                          </m:r>
                          <m:r>
                            <a:rPr lang="es-EC" b="1" i="1">
                              <a:latin typeface="Cambria Math"/>
                            </a:rPr>
                            <m:t>𝟓</m:t>
                          </m:r>
                        </m:num>
                        <m:den>
                          <m:sSup>
                            <m:sSupPr>
                              <m:ctrlPr>
                                <a:rPr lang="en-US" b="1" i="1">
                                  <a:latin typeface="Cambria Math"/>
                                </a:rPr>
                              </m:ctrlPr>
                            </m:sSupPr>
                            <m:e>
                              <m:r>
                                <a:rPr lang="es-EC" b="1" i="1">
                                  <a:latin typeface="Cambria Math"/>
                                </a:rPr>
                                <m:t>𝟎</m:t>
                              </m:r>
                              <m:r>
                                <a:rPr lang="es-EC" b="1" i="1">
                                  <a:latin typeface="Cambria Math"/>
                                </a:rPr>
                                <m:t>,</m:t>
                              </m:r>
                              <m:r>
                                <a:rPr lang="es-EC" b="1" i="1">
                                  <a:latin typeface="Cambria Math"/>
                                </a:rPr>
                                <m:t>𝟎𝟓</m:t>
                              </m:r>
                            </m:e>
                            <m:sup>
                              <m:r>
                                <a:rPr lang="es-EC" b="1" i="1">
                                  <a:latin typeface="Cambria Math"/>
                                </a:rPr>
                                <m:t>𝟐</m:t>
                              </m:r>
                            </m:sup>
                          </m:sSup>
                          <m:r>
                            <a:rPr lang="es-EC" b="1" i="1">
                              <a:latin typeface="Cambria Math"/>
                            </a:rPr>
                            <m:t>∗</m:t>
                          </m:r>
                          <m:d>
                            <m:dPr>
                              <m:ctrlPr>
                                <a:rPr lang="en-US" b="1" i="1">
                                  <a:latin typeface="Cambria Math"/>
                                </a:rPr>
                              </m:ctrlPr>
                            </m:dPr>
                            <m:e>
                              <m:r>
                                <a:rPr lang="es-EC" b="1" i="1">
                                  <a:latin typeface="Cambria Math"/>
                                </a:rPr>
                                <m:t>𝟔𝟎𝟎𝟎</m:t>
                              </m:r>
                              <m:r>
                                <a:rPr lang="es-EC" b="1" i="1">
                                  <a:latin typeface="Cambria Math"/>
                                </a:rPr>
                                <m:t>−</m:t>
                              </m:r>
                              <m:r>
                                <a:rPr lang="es-EC" b="1" i="1">
                                  <a:latin typeface="Cambria Math"/>
                                </a:rPr>
                                <m:t>𝟏</m:t>
                              </m:r>
                            </m:e>
                          </m:d>
                          <m:r>
                            <a:rPr lang="es-EC" b="1" i="1">
                              <a:latin typeface="Cambria Math"/>
                            </a:rPr>
                            <m:t>+</m:t>
                          </m:r>
                          <m:sSup>
                            <m:sSupPr>
                              <m:ctrlPr>
                                <a:rPr lang="en-US" b="1" i="1">
                                  <a:latin typeface="Cambria Math"/>
                                </a:rPr>
                              </m:ctrlPr>
                            </m:sSupPr>
                            <m:e>
                              <m:r>
                                <a:rPr lang="es-EC" b="1" i="1">
                                  <a:latin typeface="Cambria Math"/>
                                </a:rPr>
                                <m:t>𝟏</m:t>
                              </m:r>
                              <m:r>
                                <a:rPr lang="es-EC" b="1" i="1">
                                  <a:latin typeface="Cambria Math"/>
                                </a:rPr>
                                <m:t>,</m:t>
                              </m:r>
                              <m:r>
                                <a:rPr lang="es-EC" b="1" i="1">
                                  <a:latin typeface="Cambria Math"/>
                                </a:rPr>
                                <m:t>𝟗𝟔</m:t>
                              </m:r>
                            </m:e>
                            <m:sup>
                              <m:r>
                                <a:rPr lang="es-EC" b="1" i="1">
                                  <a:latin typeface="Cambria Math"/>
                                </a:rPr>
                                <m:t>𝟐</m:t>
                              </m:r>
                            </m:sup>
                          </m:sSup>
                          <m:r>
                            <a:rPr lang="es-EC" b="1" i="1">
                              <a:latin typeface="Cambria Math"/>
                            </a:rPr>
                            <m:t>∗</m:t>
                          </m:r>
                          <m:r>
                            <a:rPr lang="es-EC" b="1" i="1">
                              <a:latin typeface="Cambria Math"/>
                            </a:rPr>
                            <m:t>𝟎</m:t>
                          </m:r>
                          <m:r>
                            <a:rPr lang="es-EC" b="1" i="1">
                              <a:latin typeface="Cambria Math"/>
                            </a:rPr>
                            <m:t>,</m:t>
                          </m:r>
                          <m:r>
                            <a:rPr lang="es-EC" b="1" i="1">
                              <a:latin typeface="Cambria Math"/>
                            </a:rPr>
                            <m:t>𝟓</m:t>
                          </m:r>
                          <m:r>
                            <a:rPr lang="es-EC" b="1" i="1">
                              <a:latin typeface="Cambria Math"/>
                            </a:rPr>
                            <m:t>∗</m:t>
                          </m:r>
                          <m:r>
                            <a:rPr lang="es-EC" b="1" i="1">
                              <a:latin typeface="Cambria Math"/>
                            </a:rPr>
                            <m:t>𝟎</m:t>
                          </m:r>
                          <m:r>
                            <a:rPr lang="es-EC" b="1" i="1">
                              <a:latin typeface="Cambria Math"/>
                            </a:rPr>
                            <m:t>,</m:t>
                          </m:r>
                          <m:r>
                            <a:rPr lang="es-EC" b="1" i="1">
                              <a:latin typeface="Cambria Math"/>
                            </a:rPr>
                            <m:t>𝟓</m:t>
                          </m:r>
                        </m:den>
                      </m:f>
                    </m:oMath>
                  </m:oMathPara>
                </a14:m>
                <a:endParaRPr lang="en-US" sz="1600" dirty="0"/>
              </a:p>
              <a:p>
                <a:r>
                  <a:rPr lang="es-EC" b="1" dirty="0"/>
                  <a:t> </a:t>
                </a:r>
                <a:endParaRPr lang="en-US" sz="1600" dirty="0"/>
              </a:p>
              <a:p>
                <a:pPr/>
                <a14:m>
                  <m:oMathPara xmlns:m="http://schemas.openxmlformats.org/officeDocument/2006/math">
                    <m:oMathParaPr>
                      <m:jc m:val="centerGroup"/>
                    </m:oMathParaPr>
                    <m:oMath xmlns:m="http://schemas.openxmlformats.org/officeDocument/2006/math">
                      <m:f>
                        <m:fPr>
                          <m:ctrlPr>
                            <a:rPr lang="en-US" b="1" i="1">
                              <a:latin typeface="Cambria Math"/>
                            </a:rPr>
                          </m:ctrlPr>
                        </m:fPr>
                        <m:num>
                          <m:r>
                            <a:rPr lang="es-EC" b="1" i="1">
                              <a:latin typeface="Cambria Math"/>
                            </a:rPr>
                            <m:t>𝟓𝟕𝟔𝟎</m:t>
                          </m:r>
                        </m:num>
                        <m:den>
                          <m:r>
                            <a:rPr lang="es-EC" b="1" i="1">
                              <a:latin typeface="Cambria Math"/>
                            </a:rPr>
                            <m:t>𝟏𝟓</m:t>
                          </m:r>
                          <m:r>
                            <a:rPr lang="es-EC" b="1" i="1">
                              <a:latin typeface="Cambria Math"/>
                            </a:rPr>
                            <m:t>.</m:t>
                          </m:r>
                          <m:r>
                            <a:rPr lang="es-EC" b="1" i="1">
                              <a:latin typeface="Cambria Math"/>
                            </a:rPr>
                            <m:t>𝟗𝟓𝟕𝟓</m:t>
                          </m:r>
                        </m:den>
                      </m:f>
                    </m:oMath>
                  </m:oMathPara>
                </a14:m>
                <a:endParaRPr lang="en-US" sz="1600" dirty="0"/>
              </a:p>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=360,958</m:t>
                      </m:r>
                    </m:oMath>
                  </m:oMathPara>
                </a14:m>
                <a:endParaRPr lang="en-US" sz="1600" dirty="0"/>
              </a:p>
              <a:p>
                <a:pPr/>
                <a14:m>
                  <m:oMathPara xmlns:m="http://schemas.openxmlformats.org/officeDocument/2006/math">
                    <m:oMathParaPr>
                      <m:jc m:val="centerGroup"/>
                    </m:oMathParaPr>
                    <m:oMath xmlns:m="http://schemas.openxmlformats.org/officeDocument/2006/math">
                      <m:r>
                        <a:rPr lang="es-EC" i="1">
                          <a:latin typeface="Cambria Math"/>
                        </a:rPr>
                        <m:t>𝑛</m:t>
                      </m:r>
                      <m:r>
                        <a:rPr lang="es-EC" i="1">
                          <a:latin typeface="Cambria Math"/>
                        </a:rPr>
                        <m:t>=361</m:t>
                      </m:r>
                    </m:oMath>
                  </m:oMathPara>
                </a14:m>
                <a:endParaRPr lang="en-US" sz="1600" dirty="0"/>
              </a:p>
            </p:txBody>
          </p:sp>
        </mc:Choice>
        <mc:Fallback xmlns="">
          <p:sp>
            <p:nvSpPr>
              <p:cNvPr id="7" name="6 Rectángulo"/>
              <p:cNvSpPr>
                <a:spLocks noRot="1" noChangeAspect="1" noMove="1" noResize="1" noEditPoints="1" noAdjustHandles="1" noChangeArrowheads="1" noChangeShapeType="1" noTextEdit="1"/>
              </p:cNvSpPr>
              <p:nvPr/>
            </p:nvSpPr>
            <p:spPr>
              <a:xfrm>
                <a:off x="395536" y="492984"/>
                <a:ext cx="8424936" cy="5816336"/>
              </a:xfrm>
              <a:prstGeom prst="rect">
                <a:avLst/>
              </a:prstGeom>
              <a:blipFill rotWithShape="1">
                <a:blip r:embed="rId2"/>
                <a:stretch>
                  <a:fillRect l="-651"/>
                </a:stretch>
              </a:blipFill>
            </p:spPr>
            <p:txBody>
              <a:bodyPr/>
              <a:lstStyle/>
              <a:p>
                <a:r>
                  <a:rPr lang="en-US">
                    <a:noFill/>
                  </a:rPr>
                  <a:t> </a:t>
                </a:r>
              </a:p>
            </p:txBody>
          </p:sp>
        </mc:Fallback>
      </mc:AlternateContent>
    </p:spTree>
    <p:extLst>
      <p:ext uri="{BB962C8B-B14F-4D97-AF65-F5344CB8AC3E}">
        <p14:creationId xmlns:p14="http://schemas.microsoft.com/office/powerpoint/2010/main" val="2002067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40D5ECE-8B49-45CD-BE81-EF81920D1969}" type="slidenum">
              <a:rPr lang="en-US" smtClean="0"/>
              <a:pPr/>
              <a:t>24</a:t>
            </a:fld>
            <a:endParaRPr kumimoji="0" lang="en-US"/>
          </a:p>
        </p:txBody>
      </p:sp>
      <p:sp>
        <p:nvSpPr>
          <p:cNvPr id="10" name="Rectangle 5"/>
          <p:cNvSpPr>
            <a:spLocks noChangeArrowheads="1"/>
          </p:cNvSpPr>
          <p:nvPr/>
        </p:nvSpPr>
        <p:spPr bwMode="auto">
          <a:xfrm>
            <a:off x="305694" y="260648"/>
            <a:ext cx="261321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¿Cuál es su actividad económica?</a:t>
            </a:r>
            <a:endParaRPr kumimoji="0" lang="en-US" sz="800" b="1"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6"/>
          <p:cNvSpPr>
            <a:spLocks noChangeArrowheads="1"/>
          </p:cNvSpPr>
          <p:nvPr/>
        </p:nvSpPr>
        <p:spPr bwMode="auto">
          <a:xfrm>
            <a:off x="2806700" y="418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3"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536" y="714375"/>
            <a:ext cx="35337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9615" y="3173387"/>
            <a:ext cx="3970337" cy="205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5805284" y="229870"/>
            <a:ext cx="2799164" cy="276999"/>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28600" fontAlgn="base">
              <a:spcBef>
                <a:spcPct val="0"/>
              </a:spcBef>
              <a:spcAft>
                <a:spcPct val="0"/>
              </a:spcAft>
            </a:pPr>
            <a:r>
              <a:rPr lang="es-EC" sz="1200" b="1" dirty="0">
                <a:latin typeface="Times New Roman" pitchFamily="18" charset="0"/>
                <a:ea typeface="Calibri" pitchFamily="34" charset="0"/>
                <a:cs typeface="Times New Roman" pitchFamily="18" charset="0"/>
              </a:rPr>
              <a:t>¿Qué tipo de personería jurídica es?</a:t>
            </a:r>
            <a:endParaRPr lang="en-US" sz="1200" b="1" dirty="0">
              <a:latin typeface="Times New Roman" pitchFamily="18" charset="0"/>
              <a:ea typeface="Calibri" pitchFamily="34" charset="0"/>
              <a:cs typeface="Times New Roman" pitchFamily="18" charset="0"/>
            </a:endParaRPr>
          </a:p>
        </p:txBody>
      </p:sp>
      <p:pic>
        <p:nvPicPr>
          <p:cNvPr id="4105"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67299" y="714375"/>
            <a:ext cx="401955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99992" y="3014803"/>
            <a:ext cx="4398321" cy="23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19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25</a:t>
            </a:fld>
            <a:endParaRPr kumimoji="0" lang="en-US"/>
          </a:p>
        </p:txBody>
      </p:sp>
      <p:sp>
        <p:nvSpPr>
          <p:cNvPr id="3" name="2 Rectángulo"/>
          <p:cNvSpPr/>
          <p:nvPr/>
        </p:nvSpPr>
        <p:spPr>
          <a:xfrm>
            <a:off x="395536" y="260648"/>
            <a:ext cx="4572000" cy="646331"/>
          </a:xfrm>
          <a:prstGeom prst="rect">
            <a:avLst/>
          </a:prstGeom>
        </p:spPr>
        <p:txBody>
          <a:bodyPr>
            <a:spAutoFit/>
          </a:bodyPr>
          <a:lstStyle/>
          <a:p>
            <a:r>
              <a:rPr lang="es-EC" sz="1200" b="1" dirty="0">
                <a:latin typeface="Times New Roman" pitchFamily="18" charset="0"/>
                <a:cs typeface="Times New Roman" pitchFamily="18" charset="0"/>
              </a:rPr>
              <a:t>En orden de prioridad (1,2 o 3), siendo 1 muy importante, 2 importante y 3 nada importante, señale los principales tipos de seguros que contrata.</a:t>
            </a:r>
            <a:endParaRPr lang="en-US" sz="12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4539" y="1032520"/>
            <a:ext cx="42957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8499" y="3090394"/>
            <a:ext cx="4401815" cy="300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436096" y="188640"/>
            <a:ext cx="4572000" cy="276999"/>
          </a:xfrm>
          <a:prstGeom prst="rect">
            <a:avLst/>
          </a:prstGeom>
        </p:spPr>
        <p:txBody>
          <a:bodyPr>
            <a:spAutoFit/>
          </a:bodyPr>
          <a:lstStyle/>
          <a:p>
            <a:r>
              <a:rPr lang="es-EC" sz="1200" b="1" dirty="0">
                <a:latin typeface="Times New Roman" pitchFamily="18" charset="0"/>
                <a:cs typeface="Times New Roman" pitchFamily="18" charset="0"/>
              </a:rPr>
              <a:t>Con qué frecuencia contrata una póliza de seguro</a:t>
            </a:r>
            <a:endParaRPr lang="en-US" sz="1200" b="1"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2120" y="1032520"/>
            <a:ext cx="28956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4 Gráfico"/>
          <p:cNvGraphicFramePr>
            <a:graphicFrameLocks/>
          </p:cNvGraphicFramePr>
          <p:nvPr>
            <p:extLst>
              <p:ext uri="{D42A27DB-BD31-4B8C-83A1-F6EECF244321}">
                <p14:modId xmlns:p14="http://schemas.microsoft.com/office/powerpoint/2010/main" val="846110256"/>
              </p:ext>
            </p:extLst>
          </p:nvPr>
        </p:nvGraphicFramePr>
        <p:xfrm>
          <a:off x="4857356" y="3455989"/>
          <a:ext cx="3676648" cy="2271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0436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26</a:t>
            </a:fld>
            <a:endParaRPr kumimoji="0" lang="en-US"/>
          </a:p>
        </p:txBody>
      </p:sp>
      <p:sp>
        <p:nvSpPr>
          <p:cNvPr id="3" name="2 Rectángulo"/>
          <p:cNvSpPr/>
          <p:nvPr/>
        </p:nvSpPr>
        <p:spPr>
          <a:xfrm>
            <a:off x="179512" y="188640"/>
            <a:ext cx="4572000" cy="646331"/>
          </a:xfrm>
          <a:prstGeom prst="rect">
            <a:avLst/>
          </a:prstGeom>
        </p:spPr>
        <p:txBody>
          <a:bodyPr>
            <a:spAutoFit/>
          </a:bodyPr>
          <a:lstStyle/>
          <a:p>
            <a:r>
              <a:rPr lang="es-EC" sz="1200" b="1" dirty="0">
                <a:latin typeface="Times New Roman" pitchFamily="18" charset="0"/>
                <a:cs typeface="Times New Roman" pitchFamily="18" charset="0"/>
              </a:rPr>
              <a:t>En orden de prioridad (1, 2, o 3) siendo 1 Muy importante, 2 Importante y 3 Nada Importante. Señale los principales factores que toma en cuenta al seleccionar una aseguradora.</a:t>
            </a:r>
            <a:endParaRPr lang="en-US" sz="12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7544" y="1279634"/>
            <a:ext cx="30194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1 Gráfico"/>
          <p:cNvGraphicFramePr>
            <a:graphicFrameLocks/>
          </p:cNvGraphicFramePr>
          <p:nvPr>
            <p:extLst>
              <p:ext uri="{D42A27DB-BD31-4B8C-83A1-F6EECF244321}">
                <p14:modId xmlns:p14="http://schemas.microsoft.com/office/powerpoint/2010/main" val="2157008475"/>
              </p:ext>
            </p:extLst>
          </p:nvPr>
        </p:nvGraphicFramePr>
        <p:xfrm>
          <a:off x="214855" y="3573016"/>
          <a:ext cx="4069113" cy="2455168"/>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5076056" y="188640"/>
            <a:ext cx="4572000" cy="276999"/>
          </a:xfrm>
          <a:prstGeom prst="rect">
            <a:avLst/>
          </a:prstGeom>
        </p:spPr>
        <p:txBody>
          <a:bodyPr>
            <a:spAutoFit/>
          </a:bodyPr>
          <a:lstStyle/>
          <a:p>
            <a:r>
              <a:rPr lang="es-EC" sz="1200" b="1" dirty="0">
                <a:latin typeface="Times New Roman" pitchFamily="18" charset="0"/>
                <a:cs typeface="Times New Roman" pitchFamily="18" charset="0"/>
              </a:rPr>
              <a:t>¿Cómo califica los servicios brindados por Top Seg S.A.?</a:t>
            </a:r>
            <a:endParaRPr lang="en-US" sz="1200"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80112" y="1276350"/>
            <a:ext cx="28956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43363" y="3367307"/>
            <a:ext cx="3921125"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771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27</a:t>
            </a:fld>
            <a:endParaRPr kumimoji="0" lang="en-US"/>
          </a:p>
        </p:txBody>
      </p:sp>
      <p:sp>
        <p:nvSpPr>
          <p:cNvPr id="3" name="2 Rectángulo"/>
          <p:cNvSpPr/>
          <p:nvPr/>
        </p:nvSpPr>
        <p:spPr>
          <a:xfrm>
            <a:off x="179512" y="116632"/>
            <a:ext cx="4572000" cy="461665"/>
          </a:xfrm>
          <a:prstGeom prst="rect">
            <a:avLst/>
          </a:prstGeom>
        </p:spPr>
        <p:txBody>
          <a:bodyPr>
            <a:spAutoFit/>
          </a:bodyPr>
          <a:lstStyle/>
          <a:p>
            <a:r>
              <a:rPr lang="es-EC" sz="1200" b="1" dirty="0">
                <a:latin typeface="Times New Roman" pitchFamily="18" charset="0"/>
                <a:cs typeface="Times New Roman" pitchFamily="18" charset="0"/>
              </a:rPr>
              <a:t>¿Cuál de los siguientes servicios complementarios desearía que Top Seg S.A. sume a su gama de servicios?</a:t>
            </a:r>
            <a:endParaRPr lang="en-US" sz="1200" b="1"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0411" y="980728"/>
            <a:ext cx="41624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3" y="2924944"/>
            <a:ext cx="4183324"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824536" y="116660"/>
            <a:ext cx="4572000" cy="276999"/>
          </a:xfrm>
          <a:prstGeom prst="rect">
            <a:avLst/>
          </a:prstGeom>
        </p:spPr>
        <p:txBody>
          <a:bodyPr>
            <a:spAutoFit/>
          </a:bodyPr>
          <a:lstStyle/>
          <a:p>
            <a:r>
              <a:rPr lang="es-EC" sz="1200" b="1" dirty="0">
                <a:latin typeface="Times New Roman" pitchFamily="18" charset="0"/>
                <a:cs typeface="Times New Roman" pitchFamily="18" charset="0"/>
              </a:rPr>
              <a:t>De las siguientes formas de pago ¿Cuál sería de su preferencia?</a:t>
            </a:r>
            <a:endParaRPr lang="en-US" sz="1200" b="1" dirty="0">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48423" y="780703"/>
            <a:ext cx="33242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1 Gráfico"/>
          <p:cNvGraphicFramePr>
            <a:graphicFrameLocks/>
          </p:cNvGraphicFramePr>
          <p:nvPr>
            <p:extLst>
              <p:ext uri="{D42A27DB-BD31-4B8C-83A1-F6EECF244321}">
                <p14:modId xmlns:p14="http://schemas.microsoft.com/office/powerpoint/2010/main" val="3654660216"/>
              </p:ext>
            </p:extLst>
          </p:nvPr>
        </p:nvGraphicFramePr>
        <p:xfrm>
          <a:off x="4705473" y="3124176"/>
          <a:ext cx="4067175" cy="23764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3748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28</a:t>
            </a:fld>
            <a:endParaRPr kumimoji="0" lang="en-US"/>
          </a:p>
        </p:txBody>
      </p:sp>
      <p:sp>
        <p:nvSpPr>
          <p:cNvPr id="3" name="2 Rectángulo"/>
          <p:cNvSpPr/>
          <p:nvPr/>
        </p:nvSpPr>
        <p:spPr>
          <a:xfrm>
            <a:off x="251520" y="188640"/>
            <a:ext cx="3271217" cy="276999"/>
          </a:xfrm>
          <a:prstGeom prst="rect">
            <a:avLst/>
          </a:prstGeom>
        </p:spPr>
        <p:txBody>
          <a:bodyPr wrap="none">
            <a:spAutoFit/>
          </a:bodyPr>
          <a:lstStyle/>
          <a:p>
            <a:r>
              <a:rPr lang="es-EC" sz="1200" b="1" dirty="0">
                <a:latin typeface="Times New Roman" pitchFamily="18" charset="0"/>
                <a:cs typeface="Times New Roman" pitchFamily="18" charset="0"/>
              </a:rPr>
              <a:t>¿Cómo le gustaría la atención de Top Seg S.A.?</a:t>
            </a:r>
            <a:endParaRPr lang="en-US" sz="12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1124744"/>
            <a:ext cx="34385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4544" y="3356992"/>
            <a:ext cx="3292475"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211961" y="204434"/>
            <a:ext cx="4608512" cy="461665"/>
          </a:xfrm>
          <a:prstGeom prst="rect">
            <a:avLst/>
          </a:prstGeom>
        </p:spPr>
        <p:txBody>
          <a:bodyPr wrap="square">
            <a:spAutoFit/>
          </a:bodyPr>
          <a:lstStyle/>
          <a:p>
            <a:r>
              <a:rPr lang="es-EC" sz="1200" b="1" dirty="0">
                <a:latin typeface="Times New Roman" pitchFamily="18" charset="0"/>
                <a:cs typeface="Times New Roman" pitchFamily="18" charset="0"/>
              </a:rPr>
              <a:t>¿Por qué medio publicitario desearía obtener información de los servicios de Top Seg S.A.?</a:t>
            </a:r>
            <a:endParaRPr lang="en-US" sz="1200" b="1" dirty="0">
              <a:latin typeface="Times New Roman" pitchFamily="18" charset="0"/>
              <a:cs typeface="Times New Roman" pitchFamily="18" charset="0"/>
            </a:endParaRPr>
          </a:p>
        </p:txBody>
      </p:sp>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4117" y="1116041"/>
            <a:ext cx="31242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1 Gráfico"/>
          <p:cNvGraphicFramePr>
            <a:graphicFrameLocks/>
          </p:cNvGraphicFramePr>
          <p:nvPr>
            <p:extLst>
              <p:ext uri="{D42A27DB-BD31-4B8C-83A1-F6EECF244321}">
                <p14:modId xmlns:p14="http://schemas.microsoft.com/office/powerpoint/2010/main" val="2667025922"/>
              </p:ext>
            </p:extLst>
          </p:nvPr>
        </p:nvGraphicFramePr>
        <p:xfrm>
          <a:off x="4477867" y="3179986"/>
          <a:ext cx="4076700" cy="24526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3205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29</a:t>
            </a:fld>
            <a:endParaRPr kumimoji="0" lang="en-US"/>
          </a:p>
        </p:txBody>
      </p:sp>
      <p:sp>
        <p:nvSpPr>
          <p:cNvPr id="3" name="2 Rectángulo"/>
          <p:cNvSpPr/>
          <p:nvPr/>
        </p:nvSpPr>
        <p:spPr>
          <a:xfrm>
            <a:off x="251520" y="260648"/>
            <a:ext cx="4572000" cy="461665"/>
          </a:xfrm>
          <a:prstGeom prst="rect">
            <a:avLst/>
          </a:prstGeom>
        </p:spPr>
        <p:txBody>
          <a:bodyPr>
            <a:spAutoFit/>
          </a:bodyPr>
          <a:lstStyle/>
          <a:p>
            <a:r>
              <a:rPr lang="es-EC" sz="1200" b="1" dirty="0">
                <a:latin typeface="Times New Roman" pitchFamily="18" charset="0"/>
                <a:cs typeface="Times New Roman" pitchFamily="18" charset="0"/>
              </a:rPr>
              <a:t>En caso el caso de haber incurrido en un siniestro. ¿Cuál ha sido su experiencia con Top Seg S.A.?</a:t>
            </a:r>
            <a:endParaRPr lang="en-US" sz="1200"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908720"/>
            <a:ext cx="28956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683" y="2996952"/>
            <a:ext cx="2865437"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25206" y="886386"/>
            <a:ext cx="30765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93393" y="2983131"/>
            <a:ext cx="4140200"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386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85786" y="76200"/>
            <a:ext cx="8053414" cy="685800"/>
          </a:xfrm>
        </p:spPr>
        <p:txBody>
          <a:bodyPr>
            <a:normAutofit/>
          </a:bodyPr>
          <a:lstStyle/>
          <a:p>
            <a:pPr lvl="0">
              <a:spcBef>
                <a:spcPts val="0"/>
              </a:spcBef>
            </a:pPr>
            <a:r>
              <a:rPr lang="es-ES" sz="3600" b="1" dirty="0" smtClean="0">
                <a:solidFill>
                  <a:prstClr val="black">
                    <a:lumMod val="85000"/>
                    <a:lumOff val="15000"/>
                  </a:prstClr>
                </a:solidFill>
                <a:latin typeface="+mn-lt"/>
                <a:ea typeface="+mn-ea"/>
                <a:cs typeface="+mn-cs"/>
              </a:rPr>
              <a:t>Giro del Negocio</a:t>
            </a:r>
            <a:endParaRPr lang="es-ES" sz="3600" dirty="0">
              <a:latin typeface="+mn-lt"/>
            </a:endParaRPr>
          </a:p>
        </p:txBody>
      </p:sp>
      <p:sp>
        <p:nvSpPr>
          <p:cNvPr id="12" name="11 Marcador de número de diapositiva"/>
          <p:cNvSpPr>
            <a:spLocks noGrp="1"/>
          </p:cNvSpPr>
          <p:nvPr>
            <p:ph type="sldNum" sz="quarter" idx="12"/>
          </p:nvPr>
        </p:nvSpPr>
        <p:spPr/>
        <p:txBody>
          <a:bodyPr/>
          <a:lstStyle/>
          <a:p>
            <a:fld id="{240D5ECE-8B49-45CD-BE81-EF81920D1969}" type="slidenum">
              <a:rPr lang="es-ES" smtClean="0"/>
              <a:pPr/>
              <a:t>3</a:t>
            </a:fld>
            <a:endParaRPr kumimoji="0" lang="es-ES"/>
          </a:p>
        </p:txBody>
      </p:sp>
      <p:sp>
        <p:nvSpPr>
          <p:cNvPr id="109570" name="AutoShape 2" descr="data:image/jpg;base64,/9j/4AAQSkZJRgABAQAAAQABAAD/2wCEAAkGBhQSEBQUExQVFRUVFBQVFRcXFxsaFxYXFhcVFRQXGhcXHSYfGBwjGRcUHy8gJCcpLCwtFh4xNTAqNSYsLCkBCQoKDgwOGg8PGikkHCQqKS4pLCwqKSksLCwqLCwsLCkpLCkpKSksKSksLCwpKiksKSksLCwpKSwpLCksLCwsLP/AABEIAFcAuAMBIgACEQEDEQH/xAAbAAACAwEBAQAAAAAAAAAAAAAAAQQFBgIDB//EAEAQAAIBAgIGCAMHAgQHAQAAAAECAAMREiEEBQYxUfATIkFhcYGRobHR4RUjMkJiovFSgjNDcnMWJTVjkrLBFP/EABcBAQEBAQAAAAAAAAAAAAAAAAACAQP/xAAiEQACAwABBAIDAAAAAAAAAAAAAQIREjEDEyFBUWFxobH/2gAMAwEAAhEDEQA/APtwEIRHzgDA8IXi8vWB8IAYjz/EWfdz5RlYZCAGfP8AELc3nFSoo3m3C+XxlPp22Oj0sseM8Ezt5iak3wS5Jcl4YrTH1tuajf4Wjv4sTb0UX95FbWemVG62NVP5VGEH1Ib3l9t+zm+tH0bXSdLSmLuyqOLEAe8hvrxfyJUfvCELbjjcATLUtDcHEFwniWz9UplvRpKTQVvdgt+PRlz61mb4RgzuN8E6rr6oxKh6FM7hYtWe/Z1UUAepk3UuuOmUBlYOEBa6lQTcq2G47GBlfTVRkale3AFUHpTUSh0sUqdU2VxhcuCSxyOCoN/elTxxRmw5uPJ9CsefpOrSsGuBfJWt2SytzeRVHZOxkQtF6w8vaYaO/PIiuef4h5QKjhADPn+IZ8/xDnd9IiO/2+kA6Qc/zCNYQBe3nEfH3jheAKFu6PnfFaAMxXMdoW8YBidodDBqVcYxG5w4jisr0yygA5LZ6Tj+6XWsaCqqdGiKDn1bDeAdwkXaxMJWpmbqU81IqD9oqDzneMto2jn9AHoAOHdOnpHD20R8Xj4kwsfHuvC/Nx/9hlyfrKMAjz8YdwAgBwJ8z9YW4wAufDnwlPtCCMLcRhOfDMXuM8iw85cHz9ZB11SxUHzNwMQ8VzOduF5UeSZq0S9CclUItmEO+3DKa3nfMTqBy1CkRn2cdxt2jwm3vOU+Tr034FeO3PZC8RHj6yDqPyihhjtADOAEPWK3N4A1J7fjCMQgCvAkzkHnKMc8iAMGEAe+F4AQvAGF+bwCr2loYtGcgXKDGB/p3j/xxDzlDqnSg+h0juwvUX0N+2/YRNe6ggg9oI38ZiNRr0dOpSb8VLSHXeDkVFjmMt06R8qjhPxJMsLnuiLkb7D3+BhccefSAbgbSjAJ5uI+T2W9TDF3++73iZ7C5OXG9vPMwBXt8xf5xsMs+3zGfnIzazT8rFzwS7HzIy955VNZNu6if7lUAj+1ST7zaZlo42dXCrUyM0qsO3dcEcZu1mD1U/3tW7YsWBrgFQTmpsGvfcM5uw3Z8vlI6nJfR4Hc93PnGGijvOZ2CEIXgAGgRFfm8BznAOlhEhhAFi5y+ULwBPJgTzn8YA8UCYhC/N4A4Yubzi44+/1jxjj7/WAGId3rMpp1Lo9Nqm/Vq00fuupwN2Hu9Zq79/ofrIWn6opVipqLiw3t1iN++9vCVF0yJRszeka0pp+NwD6keSiV1XahP8tHfsF8h8LzYUtm9HXdSUeskDVlMdlv7j85e4nJwl8mEOm6S4yXCP0qf/Zo11fUY3IJP62W3oxf4TdHVVP+n9zfOI6qpcP3H5ze59Ds/LMcuq3/ADFB3F3P7bhfae1PV9tzhe5FRfcgn3mq+y6XD9x+cPsylw/cfnM7hq6Rn9H0UK2IMzNkOs4Jte9uG/umsU88iQ/syn2A93WPzk3nfIk7OkY5C8YMUJJYzCLLkzkEcfeAd4ubxYh3esWMcff6wxDj7wDsGKCGEA8dM0sUkZ2/CoLHwEqdG2touyCzr0mVNmWyub2yPbnJe0Nv/wAlft+6f4GZnUeonr0dFZ2UUqRLKq3DE4r9Y3tvEtRVWzlKT1SL/TtqKVJ2Q42NMBqmBcWAfqIOU60zaSjTpJVxFkqGylRfjvF+6ZN9HZq+sStR1ChiQLdYZ5Z7h4Ty0w/8s0Sxt98bZnLN++WoI591+TZ6Br+lWZ0Usr0xdlcFSAN58JxoG0iVmAprUYElcYQ4Lj9RkKhqR0qaRpFR1Z3psAEBCjqjif0iQthNFY0EfpnCBnHR5YT2b9/fJajVorUrSNDq3XSV2qBMX3bYWuLZ5jLPuM8tL2jp06vRWd6gGIqiliBxMp9iv8XTP97j3v35SKNHNTWtdUqtSbADiXCTa1PKzAxlWxt5X5NBp+01KlhDByzLjwqLsq9pYflk7QdPWtTFSmbowyPxHlM/r3U9TpBXoOOnRLOpsTUUcR38N0stm9aLpGjhwoQ3Kso3Bhvt3Z3ktKrRak9Uwr7S01qNSAqVHX8QpoTbxznOsNqaNFsLli2EOwVSSim2bf075Q6u0R6mn6YErNRIfMixxC5ys27y4yVtBq96dVtJoOGcIOlpNmGUAXyvwtcSsq6I3KrLXS9p6VMUjdnFYXTApN93f37p3oW0VKqlRlYjor9IGBDLa97jymW11rHpjoFRAFLMbDeoONRnhO6/CWFbUTUaGm1ajhnrIxOG4VRmcrm/bDgqG5X9F1qzaBa5GBKuE365QhDbvJkcbYaOamDEfxYMVupi/pxcZB2V0Rxoq1OmYqaT4aZthBubEHfe4954bDaNTfRPvFVrVmIxWNmsu6/bDilZqlJ0jQ0dco1d6Av0iKGPC2W4+YkJ9saAJzbAHwGoEOANwxSu0Ej7W0of9odpvup9ky/QN9n1H6RsPT2wflJIHWJ337pS6a/hL6sl+z6LW13TWulEk43GJeFs+2+W4zrWmuE0dQ1QkXNgACxJ4ACZzSf+p6Jn/kjjwbvne3ebaLnb70i47D1M7ScK0je46bLp9oUWkarrUpqCFs6EMxOYwjtnWq9f065YJiDJbErDCwvuOZkDWeoek0c06tdmbHiR2suFhkBYWBG/1nls1rSp0r6PXA6VFvjFuuota5G/eM++ZlNG6akkzULCJCOyEg7HhpWiLUptTYHC4Km2WR3znV2rloU1ppfCuQubnfff2xQgyvZGXZ2kGrNY3rgh+tx324b55VdmKLUadEhsFNsS9Y3vmcz274oTdMzKLc07ixGRlToey9OkwNM1VAbEEFVsF/8ATw+UITLaNaQPsxT6RnQ1aZc3bo6hUE8bCd6Xs9TqVBU66VMOHEjYWI3Zkb4Qm6ZmEcaVstSdlYtUV1TBjV7Oy8GbtPfJur9WJRpinTHVHHeb7yT2mOEy2MpeSHpGzdNqrVB0iOwsxp1CuLxE89K2UpVHxnGGKBGKuQXAFhi4whN0xiL9Ho+zFH7kBWAoG6AMeIOfHMSxr0Q6lWFwQQRxByMcJls1RSK3QNnUokYGq4ReyGpdM+zCZ4/8HUMYaz4Q/SdHi+7DccEITdMzKJtHUqLXesMWOooVs8rZbhbLcJDGyNEUGogNgZ8Z62eLxtHCNMZR7afs9TqlGYMGpiyMrFWA4XEWk7OU6lIU6mNwrYlYucYPc2+EI0xlHFXZmm9M03NVwWDAvULMpXcVJ3T21ZqJKDs4xs7WBZ2xGw7O6EItjKss1hCEwo//2Q=="/>
          <p:cNvSpPr>
            <a:spLocks noChangeAspect="1" noChangeArrowheads="1"/>
          </p:cNvSpPr>
          <p:nvPr/>
        </p:nvSpPr>
        <p:spPr bwMode="auto">
          <a:xfrm>
            <a:off x="80963" y="-395288"/>
            <a:ext cx="1752600" cy="8286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9572" name="AutoShape 4" descr="data:image/jpg;base64,/9j/4AAQSkZJRgABAQAAAQABAAD/2wCEAAkGBhQSEBQUExQVFRUVFBQVFRcXFxsaFxYXFhcVFRQXGhcXHSYfGBwjGRcUHy8gJCcpLCwtFh4xNTAqNSYsLCkBCQoKDgwOGg8PGikkHCQqKS4pLCwqKSksLCwqLCwsLCkpLCkpKSksKSksLCwpKiksKSksLCwpKSwpLCksLCwsLP/AABEIAFcAuAMBIgACEQEDEQH/xAAbAAACAwEBAQAAAAAAAAAAAAAAAQQFBgIDB//EAEAQAAIBAgIGCAMHAgQHAQAAAAECAAMREiEEBQYxUfATIkFhcYGRobHR4RUjMkJiovFSgjNDcnMWJTVjkrLBFP/EABcBAQEBAQAAAAAAAAAAAAAAAAACAQP/xAAiEQACAwABBAIDAAAAAAAAAAAAAQIREjEDEyFBUWFxobH/2gAMAwEAAhEDEQA/APtwEIRHzgDA8IXi8vWB8IAYjz/EWfdz5RlYZCAGfP8AELc3nFSoo3m3C+XxlPp22Oj0sseM8Ezt5iak3wS5Jcl4YrTH1tuajf4Wjv4sTb0UX95FbWemVG62NVP5VGEH1Ib3l9t+zm+tH0bXSdLSmLuyqOLEAe8hvrxfyJUfvCELbjjcATLUtDcHEFwniWz9UplvRpKTQVvdgt+PRlz61mb4RgzuN8E6rr6oxKh6FM7hYtWe/Z1UUAepk3UuuOmUBlYOEBa6lQTcq2G47GBlfTVRkale3AFUHpTUSh0sUqdU2VxhcuCSxyOCoN/elTxxRmw5uPJ9CsefpOrSsGuBfJWt2SytzeRVHZOxkQtF6w8vaYaO/PIiuef4h5QKjhADPn+IZ8/xDnd9IiO/2+kA6Qc/zCNYQBe3nEfH3jheAKFu6PnfFaAMxXMdoW8YBidodDBqVcYxG5w4jisr0yygA5LZ6Tj+6XWsaCqqdGiKDn1bDeAdwkXaxMJWpmbqU81IqD9oqDzneMto2jn9AHoAOHdOnpHD20R8Xj4kwsfHuvC/Nx/9hlyfrKMAjz8YdwAgBwJ8z9YW4wAufDnwlPtCCMLcRhOfDMXuM8iw85cHz9ZB11SxUHzNwMQ8VzOduF5UeSZq0S9CclUItmEO+3DKa3nfMTqBy1CkRn2cdxt2jwm3vOU+Tr034FeO3PZC8RHj6yDqPyihhjtADOAEPWK3N4A1J7fjCMQgCvAkzkHnKMc8iAMGEAe+F4AQvAGF+bwCr2loYtGcgXKDGB/p3j/xxDzlDqnSg+h0juwvUX0N+2/YRNe6ggg9oI38ZiNRr0dOpSb8VLSHXeDkVFjmMt06R8qjhPxJMsLnuiLkb7D3+BhccefSAbgbSjAJ5uI+T2W9TDF3++73iZ7C5OXG9vPMwBXt8xf5xsMs+3zGfnIzazT8rFzwS7HzIy955VNZNu6if7lUAj+1ST7zaZlo42dXCrUyM0qsO3dcEcZu1mD1U/3tW7YsWBrgFQTmpsGvfcM5uw3Z8vlI6nJfR4Hc93PnGGijvOZ2CEIXgAGgRFfm8BznAOlhEhhAFi5y+ULwBPJgTzn8YA8UCYhC/N4A4Yubzi44+/1jxjj7/WAGId3rMpp1Lo9Nqm/Vq00fuupwN2Hu9Zq79/ofrIWn6opVipqLiw3t1iN++9vCVF0yJRszeka0pp+NwD6keSiV1XahP8tHfsF8h8LzYUtm9HXdSUeskDVlMdlv7j85e4nJwl8mEOm6S4yXCP0qf/Zo11fUY3IJP62W3oxf4TdHVVP+n9zfOI6qpcP3H5ze59Ds/LMcuq3/ADFB3F3P7bhfae1PV9tzhe5FRfcgn3mq+y6XD9x+cPsylw/cfnM7hq6Rn9H0UK2IMzNkOs4Jte9uG/umsU88iQ/syn2A93WPzk3nfIk7OkY5C8YMUJJYzCLLkzkEcfeAd4ubxYh3esWMcff6wxDj7wDsGKCGEA8dM0sUkZ2/CoLHwEqdG2touyCzr0mVNmWyub2yPbnJe0Nv/wAlft+6f4GZnUeonr0dFZ2UUqRLKq3DE4r9Y3tvEtRVWzlKT1SL/TtqKVJ2Q42NMBqmBcWAfqIOU60zaSjTpJVxFkqGylRfjvF+6ZN9HZq+sStR1ChiQLdYZ5Z7h4Ty0w/8s0Sxt98bZnLN++WoI591+TZ6Br+lWZ0Usr0xdlcFSAN58JxoG0iVmAprUYElcYQ4Lj9RkKhqR0qaRpFR1Z3psAEBCjqjif0iQthNFY0EfpnCBnHR5YT2b9/fJajVorUrSNDq3XSV2qBMX3bYWuLZ5jLPuM8tL2jp06vRWd6gGIqiliBxMp9iv8XTP97j3v35SKNHNTWtdUqtSbADiXCTa1PKzAxlWxt5X5NBp+01KlhDByzLjwqLsq9pYflk7QdPWtTFSmbowyPxHlM/r3U9TpBXoOOnRLOpsTUUcR38N0stm9aLpGjhwoQ3Kso3Bhvt3Z3ktKrRak9Uwr7S01qNSAqVHX8QpoTbxznOsNqaNFsLli2EOwVSSim2bf075Q6u0R6mn6YErNRIfMixxC5ys27y4yVtBq96dVtJoOGcIOlpNmGUAXyvwtcSsq6I3KrLXS9p6VMUjdnFYXTApN93f37p3oW0VKqlRlYjor9IGBDLa97jymW11rHpjoFRAFLMbDeoONRnhO6/CWFbUTUaGm1ajhnrIxOG4VRmcrm/bDgqG5X9F1qzaBa5GBKuE365QhDbvJkcbYaOamDEfxYMVupi/pxcZB2V0Rxoq1OmYqaT4aZthBubEHfe4954bDaNTfRPvFVrVmIxWNmsu6/bDilZqlJ0jQ0dco1d6Av0iKGPC2W4+YkJ9saAJzbAHwGoEOANwxSu0Ej7W0of9odpvup9ky/QN9n1H6RsPT2wflJIHWJ337pS6a/hL6sl+z6LW13TWulEk43GJeFs+2+W4zrWmuE0dQ1QkXNgACxJ4ACZzSf+p6Jn/kjjwbvne3ebaLnb70i47D1M7ScK0je46bLp9oUWkarrUpqCFs6EMxOYwjtnWq9f065YJiDJbErDCwvuOZkDWeoek0c06tdmbHiR2suFhkBYWBG/1nls1rSp0r6PXA6VFvjFuuota5G/eM++ZlNG6akkzULCJCOyEg7HhpWiLUptTYHC4Km2WR3znV2rloU1ppfCuQubnfff2xQgyvZGXZ2kGrNY3rgh+tx324b55VdmKLUadEhsFNsS9Y3vmcz274oTdMzKLc07ixGRlToey9OkwNM1VAbEEFVsF/8ATw+UITLaNaQPsxT6RnQ1aZc3bo6hUE8bCd6Xs9TqVBU66VMOHEjYWI3Zkb4Qm6ZmEcaVstSdlYtUV1TBjV7Oy8GbtPfJur9WJRpinTHVHHeb7yT2mOEy2MpeSHpGzdNqrVB0iOwsxp1CuLxE89K2UpVHxnGGKBGKuQXAFhi4whN0xiL9Ho+zFH7kBWAoG6AMeIOfHMSxr0Q6lWFwQQRxByMcJls1RSK3QNnUokYGq4ReyGpdM+zCZ4/8HUMYaz4Q/SdHi+7DccEITdMzKJtHUqLXesMWOooVs8rZbhbLcJDGyNEUGogNgZ8Z62eLxtHCNMZR7afs9TqlGYMGpiyMrFWA4XEWk7OU6lIU6mNwrYlYucYPc2+EI0xlHFXZmm9M03NVwWDAvULMpXcVJ3T21ZqJKDs4xs7WBZ2xGw7O6EItjKss1hCEwo//2Q=="/>
          <p:cNvSpPr>
            <a:spLocks noChangeAspect="1" noChangeArrowheads="1"/>
          </p:cNvSpPr>
          <p:nvPr/>
        </p:nvSpPr>
        <p:spPr bwMode="auto">
          <a:xfrm>
            <a:off x="80963" y="-395288"/>
            <a:ext cx="1752600" cy="8286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9574" name="AutoShape 6" descr="data:image/jpg;base64,/9j/4AAQSkZJRgABAQAAAQABAAD/2wCEAAkGBhQSEBQUExQVFRUVFBQVFRcXFxsaFxYXFhcVFRQXGhcXHSYfGBwjGRcUHy8gJCcpLCwtFh4xNTAqNSYsLCkBCQoKDgwOGg8PGikkHCQqKS4pLCwqKSksLCwqLCwsLCkpLCkpKSksKSksLCwpKiksKSksLCwpKSwpLCksLCwsLP/AABEIAFcAuAMBIgACEQEDEQH/xAAbAAACAwEBAQAAAAAAAAAAAAAAAQQFBgIDB//EAEAQAAIBAgIGCAMHAgQHAQAAAAECAAMREiEEBQYxUfATIkFhcYGRobHR4RUjMkJiovFSgjNDcnMWJTVjkrLBFP/EABcBAQEBAQAAAAAAAAAAAAAAAAACAQP/xAAiEQACAwABBAIDAAAAAAAAAAAAAQIREjEDEyFBUWFxobH/2gAMAwEAAhEDEQA/APtwEIRHzgDA8IXi8vWB8IAYjz/EWfdz5RlYZCAGfP8AELc3nFSoo3m3C+XxlPp22Oj0sseM8Ezt5iak3wS5Jcl4YrTH1tuajf4Wjv4sTb0UX95FbWemVG62NVP5VGEH1Ib3l9t+zm+tH0bXSdLSmLuyqOLEAe8hvrxfyJUfvCELbjjcATLUtDcHEFwniWz9UplvRpKTQVvdgt+PRlz61mb4RgzuN8E6rr6oxKh6FM7hYtWe/Z1UUAepk3UuuOmUBlYOEBa6lQTcq2G47GBlfTVRkale3AFUHpTUSh0sUqdU2VxhcuCSxyOCoN/elTxxRmw5uPJ9CsefpOrSsGuBfJWt2SytzeRVHZOxkQtF6w8vaYaO/PIiuef4h5QKjhADPn+IZ8/xDnd9IiO/2+kA6Qc/zCNYQBe3nEfH3jheAKFu6PnfFaAMxXMdoW8YBidodDBqVcYxG5w4jisr0yygA5LZ6Tj+6XWsaCqqdGiKDn1bDeAdwkXaxMJWpmbqU81IqD9oqDzneMto2jn9AHoAOHdOnpHD20R8Xj4kwsfHuvC/Nx/9hlyfrKMAjz8YdwAgBwJ8z9YW4wAufDnwlPtCCMLcRhOfDMXuM8iw85cHz9ZB11SxUHzNwMQ8VzOduF5UeSZq0S9CclUItmEO+3DKa3nfMTqBy1CkRn2cdxt2jwm3vOU+Tr034FeO3PZC8RHj6yDqPyihhjtADOAEPWK3N4A1J7fjCMQgCvAkzkHnKMc8iAMGEAe+F4AQvAGF+bwCr2loYtGcgXKDGB/p3j/xxDzlDqnSg+h0juwvUX0N+2/YRNe6ggg9oI38ZiNRr0dOpSb8VLSHXeDkVFjmMt06R8qjhPxJMsLnuiLkb7D3+BhccefSAbgbSjAJ5uI+T2W9TDF3++73iZ7C5OXG9vPMwBXt8xf5xsMs+3zGfnIzazT8rFzwS7HzIy955VNZNu6if7lUAj+1ST7zaZlo42dXCrUyM0qsO3dcEcZu1mD1U/3tW7YsWBrgFQTmpsGvfcM5uw3Z8vlI6nJfR4Hc93PnGGijvOZ2CEIXgAGgRFfm8BznAOlhEhhAFi5y+ULwBPJgTzn8YA8UCYhC/N4A4Yubzi44+/1jxjj7/WAGId3rMpp1Lo9Nqm/Vq00fuupwN2Hu9Zq79/ofrIWn6opVipqLiw3t1iN++9vCVF0yJRszeka0pp+NwD6keSiV1XahP8tHfsF8h8LzYUtm9HXdSUeskDVlMdlv7j85e4nJwl8mEOm6S4yXCP0qf/Zo11fUY3IJP62W3oxf4TdHVVP+n9zfOI6qpcP3H5ze59Ds/LMcuq3/ADFB3F3P7bhfae1PV9tzhe5FRfcgn3mq+y6XD9x+cPsylw/cfnM7hq6Rn9H0UK2IMzNkOs4Jte9uG/umsU88iQ/syn2A93WPzk3nfIk7OkY5C8YMUJJYzCLLkzkEcfeAd4ubxYh3esWMcff6wxDj7wDsGKCGEA8dM0sUkZ2/CoLHwEqdG2touyCzr0mVNmWyub2yPbnJe0Nv/wAlft+6f4GZnUeonr0dFZ2UUqRLKq3DE4r9Y3tvEtRVWzlKT1SL/TtqKVJ2Q42NMBqmBcWAfqIOU60zaSjTpJVxFkqGylRfjvF+6ZN9HZq+sStR1ChiQLdYZ5Z7h4Ty0w/8s0Sxt98bZnLN++WoI591+TZ6Br+lWZ0Usr0xdlcFSAN58JxoG0iVmAprUYElcYQ4Lj9RkKhqR0qaRpFR1Z3psAEBCjqjif0iQthNFY0EfpnCBnHR5YT2b9/fJajVorUrSNDq3XSV2qBMX3bYWuLZ5jLPuM8tL2jp06vRWd6gGIqiliBxMp9iv8XTP97j3v35SKNHNTWtdUqtSbADiXCTa1PKzAxlWxt5X5NBp+01KlhDByzLjwqLsq9pYflk7QdPWtTFSmbowyPxHlM/r3U9TpBXoOOnRLOpsTUUcR38N0stm9aLpGjhwoQ3Kso3Bhvt3Z3ktKrRak9Uwr7S01qNSAqVHX8QpoTbxznOsNqaNFsLli2EOwVSSim2bf075Q6u0R6mn6YErNRIfMixxC5ys27y4yVtBq96dVtJoOGcIOlpNmGUAXyvwtcSsq6I3KrLXS9p6VMUjdnFYXTApN93f37p3oW0VKqlRlYjor9IGBDLa97jymW11rHpjoFRAFLMbDeoONRnhO6/CWFbUTUaGm1ajhnrIxOG4VRmcrm/bDgqG5X9F1qzaBa5GBKuE365QhDbvJkcbYaOamDEfxYMVupi/pxcZB2V0Rxoq1OmYqaT4aZthBubEHfe4954bDaNTfRPvFVrVmIxWNmsu6/bDilZqlJ0jQ0dco1d6Av0iKGPC2W4+YkJ9saAJzbAHwGoEOANwxSu0Ej7W0of9odpvup9ky/QN9n1H6RsPT2wflJIHWJ337pS6a/hL6sl+z6LW13TWulEk43GJeFs+2+W4zrWmuE0dQ1QkXNgACxJ4ACZzSf+p6Jn/kjjwbvne3ebaLnb70i47D1M7ScK0je46bLp9oUWkarrUpqCFs6EMxOYwjtnWq9f065YJiDJbErDCwvuOZkDWeoek0c06tdmbHiR2suFhkBYWBG/1nls1rSp0r6PXA6VFvjFuuota5G/eM++ZlNG6akkzULCJCOyEg7HhpWiLUptTYHC4Km2WR3znV2rloU1ppfCuQubnfff2xQgyvZGXZ2kGrNY3rgh+tx324b55VdmKLUadEhsFNsS9Y3vmcz274oTdMzKLc07ixGRlToey9OkwNM1VAbEEFVsF/8ATw+UITLaNaQPsxT6RnQ1aZc3bo6hUE8bCd6Xs9TqVBU66VMOHEjYWI3Zkb4Qm6ZmEcaVstSdlYtUV1TBjV7Oy8GbtPfJur9WJRpinTHVHHeb7yT2mOEy2MpeSHpGzdNqrVB0iOwsxp1CuLxE89K2UpVHxnGGKBGKuQXAFhi4whN0xiL9Ho+zFH7kBWAoG6AMeIOfHMSxr0Q6lWFwQQRxByMcJls1RSK3QNnUokYGq4ReyGpdM+zCZ4/8HUMYaz4Q/SdHi+7DccEITdMzKJtHUqLXesMWOooVs8rZbhbLcJDGyNEUGogNgZ8Z62eLxtHCNMZR7afs9TqlGYMGpiyMrFWA4XEWk7OU6lIU6mNwrYlYucYPc2+EI0xlHFXZmm9M03NVwWDAvULMpXcVJ3T21ZqJKDs4xs7WBZ2xGw7O6EItjKss1hCEwo//2Q=="/>
          <p:cNvSpPr>
            <a:spLocks noChangeAspect="1" noChangeArrowheads="1"/>
          </p:cNvSpPr>
          <p:nvPr/>
        </p:nvSpPr>
        <p:spPr bwMode="auto">
          <a:xfrm>
            <a:off x="80963" y="-395288"/>
            <a:ext cx="1752600" cy="8286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9576" name="AutoShape 8" descr="data:image/jpg;base64,/9j/4AAQSkZJRgABAQAAAQABAAD/2wCEAAkGBhQSEBQUExQVFRUVFBQVFRcXFxsaFxYXFhcVFRQXGhcXHSYfGBwjGRcUHy8gJCcpLCwtFh4xNTAqNSYsLCkBCQoKDgwOGg8PGikkHCQqKS4pLCwqKSksLCwqLCwsLCkpLCkpKSksKSksLCwpKiksKSksLCwpKSwpLCksLCwsLP/AABEIAFcAuAMBIgACEQEDEQH/xAAbAAACAwEBAQAAAAAAAAAAAAAAAQQFBgIDB//EAEAQAAIBAgIGCAMHAgQHAQAAAAECAAMREiEEBQYxUfATIkFhcYGRobHR4RUjMkJiovFSgjNDcnMWJTVjkrLBFP/EABcBAQEBAQAAAAAAAAAAAAAAAAACAQP/xAAiEQACAwABBAIDAAAAAAAAAAAAAQIREjEDEyFBUWFxobH/2gAMAwEAAhEDEQA/APtwEIRHzgDA8IXi8vWB8IAYjz/EWfdz5RlYZCAGfP8AELc3nFSoo3m3C+XxlPp22Oj0sseM8Ezt5iak3wS5Jcl4YrTH1tuajf4Wjv4sTb0UX95FbWemVG62NVP5VGEH1Ib3l9t+zm+tH0bXSdLSmLuyqOLEAe8hvrxfyJUfvCELbjjcATLUtDcHEFwniWz9UplvRpKTQVvdgt+PRlz61mb4RgzuN8E6rr6oxKh6FM7hYtWe/Z1UUAepk3UuuOmUBlYOEBa6lQTcq2G47GBlfTVRkale3AFUHpTUSh0sUqdU2VxhcuCSxyOCoN/elTxxRmw5uPJ9CsefpOrSsGuBfJWt2SytzeRVHZOxkQtF6w8vaYaO/PIiuef4h5QKjhADPn+IZ8/xDnd9IiO/2+kA6Qc/zCNYQBe3nEfH3jheAKFu6PnfFaAMxXMdoW8YBidodDBqVcYxG5w4jisr0yygA5LZ6Tj+6XWsaCqqdGiKDn1bDeAdwkXaxMJWpmbqU81IqD9oqDzneMto2jn9AHoAOHdOnpHD20R8Xj4kwsfHuvC/Nx/9hlyfrKMAjz8YdwAgBwJ8z9YW4wAufDnwlPtCCMLcRhOfDMXuM8iw85cHz9ZB11SxUHzNwMQ8VzOduF5UeSZq0S9CclUItmEO+3DKa3nfMTqBy1CkRn2cdxt2jwm3vOU+Tr034FeO3PZC8RHj6yDqPyihhjtADOAEPWK3N4A1J7fjCMQgCvAkzkHnKMc8iAMGEAe+F4AQvAGF+bwCr2loYtGcgXKDGB/p3j/xxDzlDqnSg+h0juwvUX0N+2/YRNe6ggg9oI38ZiNRr0dOpSb8VLSHXeDkVFjmMt06R8qjhPxJMsLnuiLkb7D3+BhccefSAbgbSjAJ5uI+T2W9TDF3++73iZ7C5OXG9vPMwBXt8xf5xsMs+3zGfnIzazT8rFzwS7HzIy955VNZNu6if7lUAj+1ST7zaZlo42dXCrUyM0qsO3dcEcZu1mD1U/3tW7YsWBrgFQTmpsGvfcM5uw3Z8vlI6nJfR4Hc93PnGGijvOZ2CEIXgAGgRFfm8BznAOlhEhhAFi5y+ULwBPJgTzn8YA8UCYhC/N4A4Yubzi44+/1jxjj7/WAGId3rMpp1Lo9Nqm/Vq00fuupwN2Hu9Zq79/ofrIWn6opVipqLiw3t1iN++9vCVF0yJRszeka0pp+NwD6keSiV1XahP8tHfsF8h8LzYUtm9HXdSUeskDVlMdlv7j85e4nJwl8mEOm6S4yXCP0qf/Zo11fUY3IJP62W3oxf4TdHVVP+n9zfOI6qpcP3H5ze59Ds/LMcuq3/ADFB3F3P7bhfae1PV9tzhe5FRfcgn3mq+y6XD9x+cPsylw/cfnM7hq6Rn9H0UK2IMzNkOs4Jte9uG/umsU88iQ/syn2A93WPzk3nfIk7OkY5C8YMUJJYzCLLkzkEcfeAd4ubxYh3esWMcff6wxDj7wDsGKCGEA8dM0sUkZ2/CoLHwEqdG2touyCzr0mVNmWyub2yPbnJe0Nv/wAlft+6f4GZnUeonr0dFZ2UUqRLKq3DE4r9Y3tvEtRVWzlKT1SL/TtqKVJ2Q42NMBqmBcWAfqIOU60zaSjTpJVxFkqGylRfjvF+6ZN9HZq+sStR1ChiQLdYZ5Z7h4Ty0w/8s0Sxt98bZnLN++WoI591+TZ6Br+lWZ0Usr0xdlcFSAN58JxoG0iVmAprUYElcYQ4Lj9RkKhqR0qaRpFR1Z3psAEBCjqjif0iQthNFY0EfpnCBnHR5YT2b9/fJajVorUrSNDq3XSV2qBMX3bYWuLZ5jLPuM8tL2jp06vRWd6gGIqiliBxMp9iv8XTP97j3v35SKNHNTWtdUqtSbADiXCTa1PKzAxlWxt5X5NBp+01KlhDByzLjwqLsq9pYflk7QdPWtTFSmbowyPxHlM/r3U9TpBXoOOnRLOpsTUUcR38N0stm9aLpGjhwoQ3Kso3Bhvt3Z3ktKrRak9Uwr7S01qNSAqVHX8QpoTbxznOsNqaNFsLli2EOwVSSim2bf075Q6u0R6mn6YErNRIfMixxC5ys27y4yVtBq96dVtJoOGcIOlpNmGUAXyvwtcSsq6I3KrLXS9p6VMUjdnFYXTApN93f37p3oW0VKqlRlYjor9IGBDLa97jymW11rHpjoFRAFLMbDeoONRnhO6/CWFbUTUaGm1ajhnrIxOG4VRmcrm/bDgqG5X9F1qzaBa5GBKuE365QhDbvJkcbYaOamDEfxYMVupi/pxcZB2V0Rxoq1OmYqaT4aZthBubEHfe4954bDaNTfRPvFVrVmIxWNmsu6/bDilZqlJ0jQ0dco1d6Av0iKGPC2W4+YkJ9saAJzbAHwGoEOANwxSu0Ej7W0of9odpvup9ky/QN9n1H6RsPT2wflJIHWJ337pS6a/hL6sl+z6LW13TWulEk43GJeFs+2+W4zrWmuE0dQ1QkXNgACxJ4ACZzSf+p6Jn/kjjwbvne3ebaLnb70i47D1M7ScK0je46bLp9oUWkarrUpqCFs6EMxOYwjtnWq9f065YJiDJbErDCwvuOZkDWeoek0c06tdmbHiR2suFhkBYWBG/1nls1rSp0r6PXA6VFvjFuuota5G/eM++ZlNG6akkzULCJCOyEg7HhpWiLUptTYHC4Km2WR3znV2rloU1ppfCuQubnfff2xQgyvZGXZ2kGrNY3rgh+tx324b55VdmKLUadEhsFNsS9Y3vmcz274oTdMzKLc07ixGRlToey9OkwNM1VAbEEFVsF/8ATw+UITLaNaQPsxT6RnQ1aZc3bo6hUE8bCd6Xs9TqVBU66VMOHEjYWI3Zkb4Qm6ZmEcaVstSdlYtUV1TBjV7Oy8GbtPfJur9WJRpinTHVHHeb7yT2mOEy2MpeSHpGzdNqrVB0iOwsxp1CuLxE89K2UpVHxnGGKBGKuQXAFhi4whN0xiL9Ho+zFH7kBWAoG6AMeIOfHMSxr0Q6lWFwQQRxByMcJls1RSK3QNnUokYGq4ReyGpdM+zCZ4/8HUMYaz4Q/SdHi+7DccEITdMzKJtHUqLXesMWOooVs8rZbhbLcJDGyNEUGogNgZ8Z62eLxtHCNMZR7afs9TqlGYMGpiyMrFWA4XEWk7OU6lIU6mNwrYlYucYPc2+EI0xlHFXZmm9M03NVwWDAvULMpXcVJ3T21ZqJKDs4xs7WBZ2xGw7O6EItjKss1hCEwo//2Q=="/>
          <p:cNvSpPr>
            <a:spLocks noChangeAspect="1" noChangeArrowheads="1"/>
          </p:cNvSpPr>
          <p:nvPr/>
        </p:nvSpPr>
        <p:spPr bwMode="auto">
          <a:xfrm>
            <a:off x="80963" y="-395288"/>
            <a:ext cx="1752600" cy="8286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9580" name="AutoShape 12" descr="data:image/jpg;base64,/9j/4AAQSkZJRgABAQAAAQABAAD/2wCEAAkGBhMPEBESEAgWExUWFhgSFhQRGBoUGBgZHxwhFh8YFx0XJyYqIyAjHRMfIjshJDM1LDg4ISo9QTA2NSYrOCoBCQoKDQsNGQ4OGTUkHiQtNTIyNTUzNDU0NTU1MTU0NDU1NTQ1NDU1MTQ0MzI0LjUzMTQ1NTUyMTY1NCs0NS01NP/AABEIADEAWAMBIgACEQEDEQH/xAAbAAABBQEBAAAAAAAAAAAAAAAAAwQFBgcBAv/EADsQAAIBAwIEAgcDCwUAAAAAAAECAwAEERIhBQYTMUFRFCIyYYGS0gcWcSNCU1RicoKRocLRJENSsfD/xAAaAQACAwEBAAAAAAAAAAAAAAAAAwIEBQEG/8QAKREAAQMDAgQGAwAAAAAAAAAAAQACAwQRIRJREzFBcQUUIlNh8KHh8f/aAAwDAQACEQMRAD8AvJ53n/QxfK31V6TnO5Y4FvGf4W+qo624cZG0haR4rzJHaZjtgrOPblbdVPjp8yPPtXozDCTpYwErzPmJmjU95A+8lZ4uL3jDJgiUftBh/dXpuKXnhHC37oY/3VinFPtBRny9y87DxxqUfhq2/lUhwHnmGZgvo4DdxpHQl/FGj2P4EGk8GEu0tLSdvpTePOG6nNcBuf4tLk5uuVODbx5/db6q6/Nt0ve3j+VvqptwLiS3hMbSa3Ua0cjSzL2IcD85fdsaSaUwWvEJVUMyXbqocFxu0aeyNzjX2FKldDC7S6MXT4RNM3UyQ2Tr76XH6vH8rfVR987n9Xj+VvqqJ4lzM8BnQ2cbOsMbwlkeLVIzEMroxJACYbHfY1wczynUVtE0dXpaxDI3TPU0AYB/KFl3wuMUrzFN7ad5aq9xS/3zuf1eP5W+qg863H6CP5W+qo2x5gmm9iyj2g6ukRuVdjqABkziPOkeq2/hXibmBVFsshiLPM0cuVeFkTKpgxturh5RtuMAmuiopusa4aaq6SKT++9x+hi+VvqoplfWGiQriitEQU5Fw0LNM9QDYuKW5ivvRLUBDiSYlQR3CfnEe/cD41jvFbj0q5Fp6R00Ay2O7tjOmtX+0WA/6VserpZfjkH/AKP9KxDmWyeG5aTBAZtaP4Z8s+YIpD3FlKHgXBPq7bJjGCSsdGTYhvp74ykOIcBlhlEYjL6vYKj2v8EU5m5euLOa1MkWOoylGQ6gd9xkeI8ql05xVol0wM8xGNAG2fPI8DVlsLovEqzQaQ2H0ncxv21L/wC7VxlFTyOvC7Y9v2pSV9TE0NnYBzHc79vwrL9n0JN5qHZUcn47D+pqbnmRLPijS2/UQXcmULGPOWjAJYdsEg591OeR7BI7TXHIGdz+UI/Nx2T4d/jSRSM2nE+s7qnpchzEMvkNGVCg9yWAGPfVTxGTiTkjphXPDIuFTgHrlNXltehcyvwlXa3iSXV1WkDalkQYdt9lLDJ8/dS/Cr4lIYI+EpP0ytxI0UnqqzOdLx574IJI8BTSQW8i3Bk4jdKTDouYyqA+oxj3xtqBlB22xij0y36qO9zeHTH1JH0oqTJHIQurTg7SbYHfPlWctRMri/hjy8vAEXJmjZfSSFcIcMMdmYmTYGpGw6Ds8MPL5lGOnO0kmZAhlZARq3JBUsfIAeQpxJHaNbyyyQzAh5oGhfT1BJORlRnYHJBBzivF3wy2ggjumurmFGZQ6EYdiZC6hx3GhyWJHgPKhCVhvUvBOyRFelIYxk51pjKyDHg2/wDKu09teXobTIgjK6kSNt86tGrDn9o6zk/hRWnBK4MsVlTxNL7tUnxDhCXMRilXY7gjup8CKpN99m8wJCMkq+84PxBrTNNc0VXhrJIcNOFYnoYp8vGd1mVh9mUufW6cQ8x6x/kP81aLPki1jiaNoS5YYMje1/D5VZdFGipSV0z8XsPjCjH4dBHm1z85VO5b5ansrlwJAYGByc9/+O3gwpzBwgzQ30WvQXunkViMgFSjqceIygq0aKNFImmdM7U7mrEEDYG6GclTByTM3UMnEkJmL9YrGR6rMr+pvsR09OTnb306PJuUKm7/ANl4chexaXrhvwBGMVadFd00nCflVscvOYJ1a4jMk0nVkzHmJuw0FSc6SF880hLycZYIbea/JijDbR6kYlkKY1Z9lQ7YHlirXpo00YRlRdpZuqKskwcqAoYDTkAAb7nckE/GipTTRUw8hQLAcrtFFFLTEUUUUIRRRRQhFFFFCEUUUUIRRRRQhf/Z"/>
          <p:cNvSpPr>
            <a:spLocks noChangeAspect="1" noChangeArrowheads="1"/>
          </p:cNvSpPr>
          <p:nvPr/>
        </p:nvSpPr>
        <p:spPr bwMode="auto">
          <a:xfrm>
            <a:off x="80963" y="-220663"/>
            <a:ext cx="838200" cy="4667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9" name="18 CuadroTexto"/>
          <p:cNvSpPr txBox="1"/>
          <p:nvPr/>
        </p:nvSpPr>
        <p:spPr>
          <a:xfrm>
            <a:off x="6300192" y="2110204"/>
            <a:ext cx="2808312"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itchFamily="2" charset="2"/>
              <a:buChar char="ü"/>
            </a:pPr>
            <a:r>
              <a:rPr lang="es-EC" sz="1600" dirty="0" smtClean="0">
                <a:latin typeface="Times New Roman" pitchFamily="18" charset="0"/>
                <a:cs typeface="Times New Roman" pitchFamily="18" charset="0"/>
              </a:rPr>
              <a:t>Calidad </a:t>
            </a:r>
          </a:p>
          <a:p>
            <a:pPr marL="285750" indent="-285750">
              <a:buFont typeface="Wingdings" pitchFamily="2" charset="2"/>
              <a:buChar char="ü"/>
            </a:pPr>
            <a:r>
              <a:rPr lang="es-EC" sz="1600" dirty="0" smtClean="0">
                <a:latin typeface="Times New Roman" pitchFamily="18" charset="0"/>
                <a:cs typeface="Times New Roman" pitchFamily="18" charset="0"/>
              </a:rPr>
              <a:t>Voluntad de Cooperación</a:t>
            </a:r>
          </a:p>
          <a:p>
            <a:pPr marL="285750" indent="-285750">
              <a:buFont typeface="Wingdings" pitchFamily="2" charset="2"/>
              <a:buChar char="ü"/>
            </a:pPr>
            <a:r>
              <a:rPr lang="es-EC" sz="1600" dirty="0" smtClean="0">
                <a:latin typeface="Times New Roman" pitchFamily="18" charset="0"/>
                <a:cs typeface="Times New Roman" pitchFamily="18" charset="0"/>
              </a:rPr>
              <a:t>Asesoramiento</a:t>
            </a:r>
          </a:p>
          <a:p>
            <a:pPr marL="285750" indent="-285750">
              <a:buFont typeface="Wingdings" pitchFamily="2" charset="2"/>
              <a:buChar char="ü"/>
            </a:pPr>
            <a:r>
              <a:rPr lang="es-EC" sz="1600" dirty="0" smtClean="0">
                <a:latin typeface="Times New Roman" pitchFamily="18" charset="0"/>
                <a:cs typeface="Times New Roman" pitchFamily="18" charset="0"/>
              </a:rPr>
              <a:t>Soluciones Oportunas</a:t>
            </a:r>
          </a:p>
          <a:p>
            <a:pPr marL="285750" indent="-285750">
              <a:buFont typeface="Wingdings" pitchFamily="2" charset="2"/>
              <a:buChar char="ü"/>
            </a:pPr>
            <a:r>
              <a:rPr lang="es-EC" sz="1600" dirty="0" smtClean="0">
                <a:latin typeface="Times New Roman" pitchFamily="18" charset="0"/>
                <a:cs typeface="Times New Roman" pitchFamily="18" charset="0"/>
              </a:rPr>
              <a:t>Atención y pago oportuno de siniestros </a:t>
            </a:r>
          </a:p>
          <a:p>
            <a:pPr marL="285750" indent="-285750">
              <a:buFont typeface="Wingdings" pitchFamily="2" charset="2"/>
              <a:buChar char="ü"/>
            </a:pPr>
            <a:r>
              <a:rPr lang="es-EC" sz="1600" dirty="0" smtClean="0">
                <a:latin typeface="Times New Roman" pitchFamily="18" charset="0"/>
                <a:cs typeface="Times New Roman" pitchFamily="18" charset="0"/>
              </a:rPr>
              <a:t>Exploración de mercados de reaseguro a nivel nacional e internacional</a:t>
            </a:r>
          </a:p>
          <a:p>
            <a:pPr marL="285750" indent="-285750">
              <a:buFont typeface="Wingdings" pitchFamily="2" charset="2"/>
              <a:buChar char="ü"/>
            </a:pPr>
            <a:r>
              <a:rPr lang="es-EC" sz="1600" dirty="0" smtClean="0">
                <a:latin typeface="Times New Roman" pitchFamily="18" charset="0"/>
                <a:cs typeface="Times New Roman" pitchFamily="18" charset="0"/>
              </a:rPr>
              <a:t>Se vincula comercialmente a las cedentes con los reaseguradores</a:t>
            </a:r>
            <a:endParaRPr lang="es-EC" sz="1600" dirty="0">
              <a:latin typeface="Times New Roman" pitchFamily="18" charset="0"/>
              <a:cs typeface="Times New Roman" pitchFamily="18" charset="0"/>
            </a:endParaRPr>
          </a:p>
        </p:txBody>
      </p:sp>
      <p:graphicFrame>
        <p:nvGraphicFramePr>
          <p:cNvPr id="3" name="2 Diagrama"/>
          <p:cNvGraphicFramePr/>
          <p:nvPr>
            <p:extLst>
              <p:ext uri="{D42A27DB-BD31-4B8C-83A1-F6EECF244321}">
                <p14:modId xmlns:p14="http://schemas.microsoft.com/office/powerpoint/2010/main" val="2191186895"/>
              </p:ext>
            </p:extLst>
          </p:nvPr>
        </p:nvGraphicFramePr>
        <p:xfrm>
          <a:off x="107504" y="157121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042842"/>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30</a:t>
            </a:fld>
            <a:endParaRPr kumimoji="0" lang="en-US"/>
          </a:p>
        </p:txBody>
      </p:sp>
      <p:sp>
        <p:nvSpPr>
          <p:cNvPr id="3" name="2 Rectángulo"/>
          <p:cNvSpPr/>
          <p:nvPr/>
        </p:nvSpPr>
        <p:spPr>
          <a:xfrm>
            <a:off x="179512" y="188640"/>
            <a:ext cx="4572000" cy="461665"/>
          </a:xfrm>
          <a:prstGeom prst="rect">
            <a:avLst/>
          </a:prstGeom>
        </p:spPr>
        <p:txBody>
          <a:bodyPr>
            <a:spAutoFit/>
          </a:bodyPr>
          <a:lstStyle/>
          <a:p>
            <a:r>
              <a:rPr lang="es-EC" sz="1200" b="1" dirty="0">
                <a:latin typeface="Times New Roman" pitchFamily="18" charset="0"/>
                <a:cs typeface="Times New Roman" pitchFamily="18" charset="0"/>
              </a:rPr>
              <a:t>Si su experiencia fue insatisfactoria o parcialmente satisfactoria, señale la causa principal</a:t>
            </a:r>
            <a:endParaRPr lang="en-US" sz="1200"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052736"/>
            <a:ext cx="42005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1 Gráfico"/>
          <p:cNvGraphicFramePr>
            <a:graphicFrameLocks/>
          </p:cNvGraphicFramePr>
          <p:nvPr>
            <p:extLst>
              <p:ext uri="{D42A27DB-BD31-4B8C-83A1-F6EECF244321}">
                <p14:modId xmlns:p14="http://schemas.microsoft.com/office/powerpoint/2010/main" val="3337294195"/>
              </p:ext>
            </p:extLst>
          </p:nvPr>
        </p:nvGraphicFramePr>
        <p:xfrm>
          <a:off x="207595" y="3284984"/>
          <a:ext cx="4667250" cy="2400300"/>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4748064" y="188640"/>
            <a:ext cx="4572000" cy="461665"/>
          </a:xfrm>
          <a:prstGeom prst="rect">
            <a:avLst/>
          </a:prstGeom>
        </p:spPr>
        <p:txBody>
          <a:bodyPr>
            <a:spAutoFit/>
          </a:bodyPr>
          <a:lstStyle/>
          <a:p>
            <a:r>
              <a:rPr lang="es-EC" sz="1200" b="1" dirty="0">
                <a:latin typeface="Times New Roman" pitchFamily="18" charset="0"/>
                <a:cs typeface="Times New Roman" pitchFamily="18" charset="0"/>
              </a:rPr>
              <a:t>Califique nuestro nivel de comprensión con sus necesidades empresariales o personales</a:t>
            </a:r>
            <a:endParaRPr lang="en-US" sz="1200" b="1" dirty="0">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86264" y="1054871"/>
            <a:ext cx="28956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10832" y="3429000"/>
            <a:ext cx="344646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824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31</a:t>
            </a:fld>
            <a:endParaRPr kumimoji="0" lang="en-US"/>
          </a:p>
        </p:txBody>
      </p:sp>
      <p:sp>
        <p:nvSpPr>
          <p:cNvPr id="3" name="2 Rectángulo"/>
          <p:cNvSpPr/>
          <p:nvPr/>
        </p:nvSpPr>
        <p:spPr>
          <a:xfrm>
            <a:off x="239082" y="487705"/>
            <a:ext cx="3094886" cy="276999"/>
          </a:xfrm>
          <a:prstGeom prst="rect">
            <a:avLst/>
          </a:prstGeom>
        </p:spPr>
        <p:txBody>
          <a:bodyPr wrap="none">
            <a:spAutoFit/>
          </a:bodyPr>
          <a:lstStyle/>
          <a:p>
            <a:r>
              <a:rPr lang="es-EC" sz="1200" b="1" dirty="0">
                <a:latin typeface="Times New Roman" pitchFamily="18" charset="0"/>
                <a:cs typeface="Times New Roman" pitchFamily="18" charset="0"/>
              </a:rPr>
              <a:t>¿Conoce todos los servicios de Top Seg S.A.?</a:t>
            </a:r>
            <a:endParaRPr lang="en-US" sz="1200" b="1"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0917" y="1052736"/>
            <a:ext cx="28956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993" y="2780928"/>
            <a:ext cx="283686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226966" y="548680"/>
            <a:ext cx="2857770" cy="276999"/>
          </a:xfrm>
          <a:prstGeom prst="rect">
            <a:avLst/>
          </a:prstGeom>
        </p:spPr>
        <p:txBody>
          <a:bodyPr wrap="none">
            <a:spAutoFit/>
          </a:bodyPr>
          <a:lstStyle/>
          <a:p>
            <a:r>
              <a:rPr lang="es-EC" sz="1200" b="1" dirty="0">
                <a:latin typeface="Times New Roman" pitchFamily="18" charset="0"/>
                <a:cs typeface="Times New Roman" pitchFamily="18" charset="0"/>
              </a:rPr>
              <a:t>Le gustaría compartir alguna sugerencia</a:t>
            </a:r>
            <a:endParaRPr lang="en-US" sz="1200" b="1" dirty="0">
              <a:latin typeface="Times New Roman" pitchFamily="18" charset="0"/>
              <a:cs typeface="Times New Roman" pitchFamily="18" charset="0"/>
            </a:endParaRPr>
          </a:p>
        </p:txBody>
      </p:sp>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89136" y="1196752"/>
            <a:ext cx="28956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1 Gráfico"/>
          <p:cNvGraphicFramePr>
            <a:graphicFrameLocks/>
          </p:cNvGraphicFramePr>
          <p:nvPr>
            <p:extLst>
              <p:ext uri="{D42A27DB-BD31-4B8C-83A1-F6EECF244321}">
                <p14:modId xmlns:p14="http://schemas.microsoft.com/office/powerpoint/2010/main" val="1960639725"/>
              </p:ext>
            </p:extLst>
          </p:nvPr>
        </p:nvGraphicFramePr>
        <p:xfrm>
          <a:off x="5310444" y="2560083"/>
          <a:ext cx="2690813" cy="20240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91560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es-ES" sz="17000" b="1" dirty="0">
                <a:solidFill>
                  <a:schemeClr val="accent5">
                    <a:lumMod val="75000"/>
                  </a:schemeClr>
                </a:solidFill>
                <a:cs typeface="Arial" pitchFamily="34" charset="0"/>
              </a:rPr>
              <a:t>3</a:t>
            </a:r>
          </a:p>
        </p:txBody>
      </p:sp>
      <p:sp>
        <p:nvSpPr>
          <p:cNvPr id="9" name="Title 8"/>
          <p:cNvSpPr>
            <a:spLocks noGrp="1"/>
          </p:cNvSpPr>
          <p:nvPr>
            <p:ph type="title"/>
          </p:nvPr>
        </p:nvSpPr>
        <p:spPr>
          <a:xfrm>
            <a:off x="2971800" y="1992354"/>
            <a:ext cx="5457852" cy="1970046"/>
          </a:xfrm>
        </p:spPr>
        <p:txBody>
          <a:bodyPr>
            <a:noAutofit/>
          </a:bodyPr>
          <a:lstStyle/>
          <a:p>
            <a:pPr lvl="0" algn="ctr">
              <a:spcBef>
                <a:spcPts val="0"/>
              </a:spcBef>
            </a:pPr>
            <a:r>
              <a:rPr lang="es-ES" sz="4000" cap="none" dirty="0" smtClean="0">
                <a:solidFill>
                  <a:prstClr val="black">
                    <a:lumMod val="85000"/>
                    <a:lumOff val="15000"/>
                  </a:prstClr>
                </a:solidFill>
                <a:ea typeface="+mn-ea"/>
                <a:cs typeface="+mn-cs"/>
              </a:rPr>
              <a:t>DIRECCIONAMIENTO ESTRATÉGICO</a:t>
            </a:r>
            <a:endParaRPr lang="es-E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sz="1700" b="1" i="1" smtClean="0">
                <a:solidFill>
                  <a:prstClr val="black">
                    <a:lumMod val="75000"/>
                    <a:lumOff val="25000"/>
                  </a:prstClr>
                </a:solidFill>
              </a:rPr>
              <a:t>Hacia</a:t>
            </a:r>
            <a:r>
              <a:rPr lang="es-ES" sz="1700" b="1" i="1" dirty="0" smtClean="0">
                <a:solidFill>
                  <a:prstClr val="black">
                    <a:lumMod val="75000"/>
                    <a:lumOff val="25000"/>
                  </a:prstClr>
                </a:solidFill>
              </a:rPr>
              <a:t> donde vamos!!!</a:t>
            </a:r>
            <a:endParaRPr lang="es-ES" sz="1700" b="1" i="1" dirty="0">
              <a:solidFill>
                <a:prstClr val="black">
                  <a:lumMod val="75000"/>
                  <a:lumOff val="25000"/>
                </a:prstClr>
              </a:solidFill>
            </a:endParaRPr>
          </a:p>
        </p:txBody>
      </p:sp>
      <p:sp>
        <p:nvSpPr>
          <p:cNvPr id="12" name="11 Marcador de número de diapositiva"/>
          <p:cNvSpPr>
            <a:spLocks noGrp="1"/>
          </p:cNvSpPr>
          <p:nvPr>
            <p:ph type="sldNum" sz="quarter" idx="12"/>
          </p:nvPr>
        </p:nvSpPr>
        <p:spPr/>
        <p:txBody>
          <a:bodyPr/>
          <a:lstStyle/>
          <a:p>
            <a:fld id="{240D5ECE-8B49-45CD-BE81-EF81920D1969}" type="slidenum">
              <a:rPr lang="es-ES" smtClean="0"/>
              <a:pPr/>
              <a:t>32</a:t>
            </a:fld>
            <a:endParaRPr kumimoji="0" lang="es-ES"/>
          </a:p>
        </p:txBody>
      </p:sp>
    </p:spTree>
    <p:extLst>
      <p:ext uri="{BB962C8B-B14F-4D97-AF65-F5344CB8AC3E}">
        <p14:creationId xmlns:p14="http://schemas.microsoft.com/office/powerpoint/2010/main" val="151478775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C" sz="3600" b="1" dirty="0" smtClean="0"/>
              <a:t>Definición del Negocio</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33</a:t>
            </a:fld>
            <a:endParaRPr kumimoji="0"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00175"/>
            <a:ext cx="6192687"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888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Filosofía Corporativa</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34</a:t>
            </a:fld>
            <a:endParaRPr kumimoji="0" lang="en-US"/>
          </a:p>
        </p:txBody>
      </p:sp>
      <p:pic>
        <p:nvPicPr>
          <p:cNvPr id="23554"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115616" y="1052736"/>
            <a:ext cx="6716110" cy="54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31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PLAN DE MARKETING</a:t>
            </a:r>
            <a:endParaRPr lang="es-E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s-ES" sz="1700" b="1" i="1" dirty="0" smtClean="0">
                <a:solidFill>
                  <a:prstClr val="black">
                    <a:lumMod val="75000"/>
                    <a:lumOff val="25000"/>
                  </a:prstClr>
                </a:solidFill>
              </a:rPr>
              <a:t>	Quienes son nuestros clientes?</a:t>
            </a:r>
            <a:endParaRPr lang="es-ES" sz="1700" b="1" i="1" dirty="0">
              <a:solidFill>
                <a:prstClr val="black">
                  <a:lumMod val="75000"/>
                  <a:lumOff val="25000"/>
                </a:prstClr>
              </a:solidFill>
            </a:endParaRPr>
          </a:p>
        </p:txBody>
      </p:sp>
      <p:sp>
        <p:nvSpPr>
          <p:cNvPr id="7" name="Oval 18"/>
          <p:cNvSpPr>
            <a:spLocks noChangeArrowheads="1"/>
          </p:cNvSpPr>
          <p:nvPr/>
        </p:nvSpPr>
        <p:spPr bwMode="auto">
          <a:xfrm>
            <a:off x="8378825" y="71438"/>
            <a:ext cx="622300" cy="646112"/>
          </a:xfrm>
          <a:prstGeom prst="ellipse">
            <a:avLst/>
          </a:prstGeom>
          <a:solidFill>
            <a:srgbClr val="FFFFFF"/>
          </a:solidFill>
          <a:ln w="25400" cap="sq">
            <a:solidFill>
              <a:srgbClr val="C0C0C0"/>
            </a:solidFill>
            <a:round/>
            <a:headEnd type="none" w="sm" len="sm"/>
            <a:tailEnd type="none" w="sm" len="sm"/>
          </a:ln>
        </p:spPr>
        <p:txBody>
          <a:bodyPr wrap="none" anchor="ctr"/>
          <a:lstStyle/>
          <a:p>
            <a:endParaRPr lang="es-EC">
              <a:latin typeface="Tw Cen MT" pitchFamily="34" charset="0"/>
            </a:endParaRPr>
          </a:p>
        </p:txBody>
      </p:sp>
      <p:pic>
        <p:nvPicPr>
          <p:cNvPr id="10" name="Picture 20" descr="EAGLE"/>
          <p:cNvPicPr>
            <a:picLocks noChangeAspect="1" noChangeArrowheads="1"/>
          </p:cNvPicPr>
          <p:nvPr/>
        </p:nvPicPr>
        <p:blipFill>
          <a:blip r:embed="rId3"/>
          <a:srcRect/>
          <a:stretch>
            <a:fillRect/>
          </a:stretch>
        </p:blipFill>
        <p:spPr bwMode="auto">
          <a:xfrm>
            <a:off x="8501063" y="168275"/>
            <a:ext cx="347662" cy="404813"/>
          </a:xfrm>
          <a:prstGeom prst="rect">
            <a:avLst/>
          </a:prstGeom>
          <a:noFill/>
          <a:ln w="9525">
            <a:noFill/>
            <a:miter lim="800000"/>
            <a:headEnd/>
            <a:tailEnd/>
          </a:ln>
        </p:spPr>
      </p:pic>
      <p:grpSp>
        <p:nvGrpSpPr>
          <p:cNvPr id="11" name="Group 25"/>
          <p:cNvGrpSpPr/>
          <p:nvPr/>
        </p:nvGrpSpPr>
        <p:grpSpPr>
          <a:xfrm>
            <a:off x="728650" y="1577822"/>
            <a:ext cx="2128838" cy="2708434"/>
            <a:chOff x="428596" y="1557456"/>
            <a:chExt cx="2128838" cy="2708434"/>
          </a:xfrm>
        </p:grpSpPr>
        <p:sp>
          <p:nvSpPr>
            <p:cNvPr id="12" name="Oval 5"/>
            <p:cNvSpPr/>
            <p:nvPr/>
          </p:nvSpPr>
          <p:spPr>
            <a:xfrm>
              <a:off x="428596" y="1908436"/>
              <a:ext cx="2128838" cy="2095173"/>
            </a:xfrm>
            <a:prstGeom prst="ellipse">
              <a:avLst/>
            </a:prstGeom>
            <a:solidFill>
              <a:srgbClr val="E6EF8F"/>
            </a:soli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857224" y="1557456"/>
              <a:ext cx="1219200" cy="2708434"/>
            </a:xfrm>
            <a:prstGeom prst="rect">
              <a:avLst/>
            </a:prstGeom>
            <a:noFill/>
          </p:spPr>
          <p:txBody>
            <a:bodyPr wrap="square" rtlCol="0">
              <a:spAutoFit/>
            </a:bodyPr>
            <a:lstStyle/>
            <a:p>
              <a:r>
                <a:rPr lang="es-ES" sz="17000" b="1" dirty="0">
                  <a:solidFill>
                    <a:schemeClr val="tx1">
                      <a:lumMod val="50000"/>
                      <a:lumOff val="50000"/>
                    </a:schemeClr>
                  </a:solidFill>
                  <a:latin typeface="+mj-lt"/>
                  <a:cs typeface="Arial" pitchFamily="34" charset="0"/>
                </a:rPr>
                <a:t>4</a:t>
              </a:r>
            </a:p>
          </p:txBody>
        </p:sp>
        <p:sp>
          <p:nvSpPr>
            <p:cNvPr id="15" name="TextBox 12"/>
            <p:cNvSpPr txBox="1"/>
            <p:nvPr/>
          </p:nvSpPr>
          <p:spPr>
            <a:xfrm>
              <a:off x="500034" y="2660142"/>
              <a:ext cx="1931160" cy="683264"/>
            </a:xfrm>
            <a:prstGeom prst="rect">
              <a:avLst/>
            </a:prstGeom>
            <a:noFill/>
          </p:spPr>
          <p:txBody>
            <a:bodyPr wrap="square" rtlCol="0">
              <a:normAutofit/>
            </a:bodyPr>
            <a:lstStyle/>
            <a:p>
              <a:pPr algn="ctr">
                <a:lnSpc>
                  <a:spcPct val="80000"/>
                </a:lnSpc>
              </a:pPr>
              <a:endParaRPr lang="es-ES" sz="2400" b="1" dirty="0">
                <a:effectLst>
                  <a:outerShdw blurRad="50800" dist="25400" dir="5400000" algn="t" rotWithShape="0">
                    <a:prstClr val="black">
                      <a:alpha val="15000"/>
                    </a:prstClr>
                  </a:outerShdw>
                </a:effectLst>
              </a:endParaRPr>
            </a:p>
          </p:txBody>
        </p:sp>
      </p:grpSp>
      <p:sp>
        <p:nvSpPr>
          <p:cNvPr id="16" name="Oval 19"/>
          <p:cNvSpPr/>
          <p:nvPr/>
        </p:nvSpPr>
        <p:spPr>
          <a:xfrm>
            <a:off x="928662" y="2071678"/>
            <a:ext cx="1689036" cy="1400873"/>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3" name="12 Marcador de número de diapositiva"/>
          <p:cNvSpPr>
            <a:spLocks noGrp="1"/>
          </p:cNvSpPr>
          <p:nvPr>
            <p:ph type="sldNum" sz="quarter" idx="12"/>
          </p:nvPr>
        </p:nvSpPr>
        <p:spPr/>
        <p:txBody>
          <a:bodyPr/>
          <a:lstStyle/>
          <a:p>
            <a:fld id="{240D5ECE-8B49-45CD-BE81-EF81920D1969}" type="slidenum">
              <a:rPr lang="es-ES" smtClean="0"/>
              <a:pPr/>
              <a:t>35</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Segmentación de Mercados y de Clientes</a:t>
            </a:r>
            <a:endParaRPr lang="en-US"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36</a:t>
            </a:fld>
            <a:endParaRPr kumimoji="0" lang="en-US"/>
          </a:p>
        </p:txBody>
      </p:sp>
      <p:graphicFrame>
        <p:nvGraphicFramePr>
          <p:cNvPr id="5" name="4 Tabla"/>
          <p:cNvGraphicFramePr>
            <a:graphicFrameLocks noGrp="1"/>
          </p:cNvGraphicFramePr>
          <p:nvPr>
            <p:extLst>
              <p:ext uri="{D42A27DB-BD31-4B8C-83A1-F6EECF244321}">
                <p14:modId xmlns:p14="http://schemas.microsoft.com/office/powerpoint/2010/main" val="3417792739"/>
              </p:ext>
            </p:extLst>
          </p:nvPr>
        </p:nvGraphicFramePr>
        <p:xfrm>
          <a:off x="35496" y="2453614"/>
          <a:ext cx="5562600" cy="3017520"/>
        </p:xfrm>
        <a:graphic>
          <a:graphicData uri="http://schemas.openxmlformats.org/drawingml/2006/table">
            <a:tbl>
              <a:tblPr firstRow="1" firstCol="1" bandRow="1">
                <a:tableStyleId>{5C22544A-7EE6-4342-B048-85BDC9FD1C3A}</a:tableStyleId>
              </a:tblPr>
              <a:tblGrid>
                <a:gridCol w="1854200"/>
                <a:gridCol w="1854200"/>
                <a:gridCol w="1854200"/>
              </a:tblGrid>
              <a:tr h="200025">
                <a:tc>
                  <a:txBody>
                    <a:bodyPr/>
                    <a:lstStyle/>
                    <a:p>
                      <a:pPr indent="252095" algn="just">
                        <a:lnSpc>
                          <a:spcPct val="150000"/>
                        </a:lnSpc>
                        <a:spcAft>
                          <a:spcPts val="1000"/>
                        </a:spcAft>
                      </a:pPr>
                      <a:r>
                        <a:rPr lang="es-EC" sz="1200" dirty="0">
                          <a:effectLst/>
                        </a:rPr>
                        <a:t>CRITERIOS DE SEGMENTACIÓN</a:t>
                      </a:r>
                      <a:endParaRPr lang="en-US" sz="1100" dirty="0">
                        <a:solidFill>
                          <a:srgbClr val="365F91"/>
                        </a:solidFill>
                        <a:effectLst/>
                        <a:latin typeface="Calibri"/>
                        <a:ea typeface="Calibri"/>
                        <a:cs typeface="Times New Roman"/>
                      </a:endParaRPr>
                    </a:p>
                  </a:txBody>
                  <a:tcPr marL="68580" marR="68580" marT="0" marB="0"/>
                </a:tc>
                <a:tc>
                  <a:txBody>
                    <a:bodyPr/>
                    <a:lstStyle/>
                    <a:p>
                      <a:pPr indent="252095" algn="ctr">
                        <a:lnSpc>
                          <a:spcPct val="150000"/>
                        </a:lnSpc>
                        <a:spcAft>
                          <a:spcPts val="1000"/>
                        </a:spcAft>
                      </a:pPr>
                      <a:r>
                        <a:rPr lang="es-EC" sz="1200" dirty="0">
                          <a:effectLst/>
                        </a:rPr>
                        <a:t>PERSONAS NATURALES</a:t>
                      </a:r>
                      <a:endParaRPr lang="en-US" sz="1100" dirty="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PERSONERÍA JURÍDICA</a:t>
                      </a:r>
                      <a:endParaRPr lang="en-US" sz="1100">
                        <a:solidFill>
                          <a:srgbClr val="365F91"/>
                        </a:solidFill>
                        <a:effectLst/>
                        <a:latin typeface="Calibri"/>
                        <a:ea typeface="Calibri"/>
                        <a:cs typeface="Times New Roman"/>
                      </a:endParaRPr>
                    </a:p>
                  </a:txBody>
                  <a:tcPr marL="68580" marR="68580" marT="0" marB="0"/>
                </a:tc>
              </a:tr>
              <a:tr h="200025">
                <a:tc>
                  <a:txBody>
                    <a:bodyPr/>
                    <a:lstStyle/>
                    <a:p>
                      <a:pPr indent="252095" algn="just">
                        <a:lnSpc>
                          <a:spcPct val="150000"/>
                        </a:lnSpc>
                        <a:spcAft>
                          <a:spcPts val="1000"/>
                        </a:spcAft>
                      </a:pPr>
                      <a:r>
                        <a:rPr lang="es-EC" sz="1200">
                          <a:effectLst/>
                        </a:rPr>
                        <a:t>% de consumo</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dirty="0">
                          <a:effectLst/>
                        </a:rPr>
                        <a:t>70%</a:t>
                      </a:r>
                      <a:endParaRPr lang="en-US" sz="1100" dirty="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30%</a:t>
                      </a:r>
                      <a:endParaRPr lang="en-US" sz="1100">
                        <a:solidFill>
                          <a:srgbClr val="365F91"/>
                        </a:solidFill>
                        <a:effectLst/>
                        <a:latin typeface="Calibri"/>
                        <a:ea typeface="Calibri"/>
                        <a:cs typeface="Times New Roman"/>
                      </a:endParaRPr>
                    </a:p>
                  </a:txBody>
                  <a:tcPr marL="68580" marR="68580" marT="0" marB="0"/>
                </a:tc>
              </a:tr>
              <a:tr h="600075">
                <a:tc>
                  <a:txBody>
                    <a:bodyPr/>
                    <a:lstStyle/>
                    <a:p>
                      <a:pPr indent="252095" algn="ctr">
                        <a:lnSpc>
                          <a:spcPct val="150000"/>
                        </a:lnSpc>
                        <a:spcAft>
                          <a:spcPts val="1000"/>
                        </a:spcAft>
                      </a:pPr>
                      <a:r>
                        <a:rPr lang="es-EC" sz="1200">
                          <a:effectLst/>
                        </a:rPr>
                        <a:t>Características del consumidor</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Persona humana que ejerce derechos y cumple obligaciones a título personal</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Es una empresa que ejerce derechos y cumple obligaciones a nombre de ésta</a:t>
                      </a:r>
                      <a:endParaRPr lang="en-US" sz="1100">
                        <a:solidFill>
                          <a:srgbClr val="365F91"/>
                        </a:solidFill>
                        <a:effectLst/>
                        <a:latin typeface="Calibri"/>
                        <a:ea typeface="Calibri"/>
                        <a:cs typeface="Times New Roman"/>
                      </a:endParaRPr>
                    </a:p>
                  </a:txBody>
                  <a:tcPr marL="68580" marR="68580" marT="0" marB="0"/>
                </a:tc>
              </a:tr>
              <a:tr h="200025">
                <a:tc>
                  <a:txBody>
                    <a:bodyPr/>
                    <a:lstStyle/>
                    <a:p>
                      <a:pPr indent="252095" algn="just">
                        <a:lnSpc>
                          <a:spcPct val="150000"/>
                        </a:lnSpc>
                        <a:spcAft>
                          <a:spcPts val="1000"/>
                        </a:spcAft>
                      </a:pPr>
                      <a:r>
                        <a:rPr lang="es-EC" sz="1200">
                          <a:effectLst/>
                        </a:rPr>
                        <a:t>Beneficios buscados</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Cubrir un riesgo</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Cubrir un riesgo</a:t>
                      </a:r>
                      <a:endParaRPr lang="en-US" sz="1100">
                        <a:solidFill>
                          <a:srgbClr val="365F91"/>
                        </a:solidFill>
                        <a:effectLst/>
                        <a:latin typeface="Calibri"/>
                        <a:ea typeface="Calibri"/>
                        <a:cs typeface="Times New Roman"/>
                      </a:endParaRPr>
                    </a:p>
                  </a:txBody>
                  <a:tcPr marL="68580" marR="68580" marT="0" marB="0"/>
                </a:tc>
              </a:tr>
              <a:tr h="400050">
                <a:tc>
                  <a:txBody>
                    <a:bodyPr/>
                    <a:lstStyle/>
                    <a:p>
                      <a:pPr indent="252095" algn="ctr">
                        <a:lnSpc>
                          <a:spcPct val="150000"/>
                        </a:lnSpc>
                        <a:spcAft>
                          <a:spcPts val="1000"/>
                        </a:spcAft>
                      </a:pPr>
                      <a:r>
                        <a:rPr lang="es-EC" sz="1200">
                          <a:effectLst/>
                        </a:rPr>
                        <a:t>Tipos de productos y servicios</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Seguros Generales, Fianzas, Seguros Técnicos</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Seguros Generales, Fianzas, Seguros Técnicos</a:t>
                      </a:r>
                      <a:endParaRPr lang="en-US" sz="1100">
                        <a:solidFill>
                          <a:srgbClr val="365F91"/>
                        </a:solidFill>
                        <a:effectLst/>
                        <a:latin typeface="Calibri"/>
                        <a:ea typeface="Calibri"/>
                        <a:cs typeface="Times New Roman"/>
                      </a:endParaRPr>
                    </a:p>
                  </a:txBody>
                  <a:tcPr marL="68580" marR="68580" marT="0" marB="0"/>
                </a:tc>
              </a:tr>
              <a:tr h="200025">
                <a:tc>
                  <a:txBody>
                    <a:bodyPr/>
                    <a:lstStyle/>
                    <a:p>
                      <a:pPr indent="252095" algn="just">
                        <a:lnSpc>
                          <a:spcPct val="150000"/>
                        </a:lnSpc>
                        <a:spcAft>
                          <a:spcPts val="1000"/>
                        </a:spcAft>
                      </a:pPr>
                      <a:r>
                        <a:rPr lang="es-EC" sz="1200">
                          <a:effectLst/>
                        </a:rPr>
                        <a:t>Nivel de consumo</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a:effectLst/>
                        </a:rPr>
                        <a:t>Alto</a:t>
                      </a:r>
                      <a:endParaRPr lang="en-US" sz="1100">
                        <a:solidFill>
                          <a:srgbClr val="365F91"/>
                        </a:solidFill>
                        <a:effectLst/>
                        <a:latin typeface="Calibri"/>
                        <a:ea typeface="Calibri"/>
                        <a:cs typeface="Times New Roman"/>
                      </a:endParaRPr>
                    </a:p>
                  </a:txBody>
                  <a:tcPr marL="68580" marR="68580" marT="0" marB="0"/>
                </a:tc>
                <a:tc>
                  <a:txBody>
                    <a:bodyPr/>
                    <a:lstStyle/>
                    <a:p>
                      <a:pPr indent="252095" algn="just">
                        <a:lnSpc>
                          <a:spcPct val="150000"/>
                        </a:lnSpc>
                        <a:spcAft>
                          <a:spcPts val="1000"/>
                        </a:spcAft>
                      </a:pPr>
                      <a:r>
                        <a:rPr lang="es-EC" sz="1200" dirty="0">
                          <a:effectLst/>
                        </a:rPr>
                        <a:t>Alto</a:t>
                      </a:r>
                      <a:endParaRPr lang="en-US" sz="11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132041405"/>
              </p:ext>
            </p:extLst>
          </p:nvPr>
        </p:nvGraphicFramePr>
        <p:xfrm>
          <a:off x="5868144" y="980728"/>
          <a:ext cx="3024336" cy="5212080"/>
        </p:xfrm>
        <a:graphic>
          <a:graphicData uri="http://schemas.openxmlformats.org/drawingml/2006/table">
            <a:tbl>
              <a:tblPr firstRow="1" firstCol="1" bandRow="1">
                <a:tableStyleId>{5C22544A-7EE6-4342-B048-85BDC9FD1C3A}</a:tableStyleId>
              </a:tblPr>
              <a:tblGrid>
                <a:gridCol w="1512168"/>
                <a:gridCol w="1512168"/>
              </a:tblGrid>
              <a:tr h="1134139">
                <a:tc>
                  <a:txBody>
                    <a:bodyPr/>
                    <a:lstStyle/>
                    <a:p>
                      <a:pPr indent="252095" algn="ctr">
                        <a:lnSpc>
                          <a:spcPct val="150000"/>
                        </a:lnSpc>
                        <a:spcAft>
                          <a:spcPts val="1000"/>
                        </a:spcAft>
                      </a:pPr>
                      <a:r>
                        <a:rPr lang="es-EC" sz="1200" dirty="0">
                          <a:effectLst/>
                        </a:rPr>
                        <a:t>PERFIL DEL CLIENTE</a:t>
                      </a:r>
                      <a:endParaRPr lang="en-US" sz="1100" dirty="0">
                        <a:effectLst/>
                        <a:latin typeface="Calibri"/>
                        <a:ea typeface="Calibri"/>
                        <a:cs typeface="Times New Roman"/>
                      </a:endParaRPr>
                    </a:p>
                  </a:txBody>
                  <a:tcPr marL="66558" marR="66558" marT="0" marB="0" anchor="ctr"/>
                </a:tc>
                <a:tc>
                  <a:txBody>
                    <a:bodyPr/>
                    <a:lstStyle/>
                    <a:p>
                      <a:pPr indent="252095" algn="just">
                        <a:lnSpc>
                          <a:spcPct val="150000"/>
                        </a:lnSpc>
                        <a:spcAft>
                          <a:spcPts val="1000"/>
                        </a:spcAft>
                      </a:pPr>
                      <a:r>
                        <a:rPr lang="es-EC" sz="1200">
                          <a:effectLst/>
                        </a:rPr>
                        <a:t>Personas naturales o jurídicas que buscan cubrir riesgos en las diferentes actividades que desempeñan </a:t>
                      </a:r>
                      <a:endParaRPr lang="en-US" sz="1100">
                        <a:effectLst/>
                        <a:latin typeface="Calibri"/>
                        <a:ea typeface="Calibri"/>
                        <a:cs typeface="Times New Roman"/>
                      </a:endParaRPr>
                    </a:p>
                  </a:txBody>
                  <a:tcPr marL="66558" marR="66558" marT="0" marB="0" anchor="b"/>
                </a:tc>
              </a:tr>
              <a:tr h="449564">
                <a:tc rowSpan="4">
                  <a:txBody>
                    <a:bodyPr/>
                    <a:lstStyle/>
                    <a:p>
                      <a:pPr indent="252095" algn="ctr">
                        <a:lnSpc>
                          <a:spcPct val="150000"/>
                        </a:lnSpc>
                        <a:spcAft>
                          <a:spcPts val="1000"/>
                        </a:spcAft>
                      </a:pPr>
                      <a:r>
                        <a:rPr lang="es-EC" sz="1200">
                          <a:effectLst/>
                        </a:rPr>
                        <a:t>LOS CLIENTES IDEALES DEBEN POSEER</a:t>
                      </a:r>
                      <a:endParaRPr lang="en-US" sz="1100">
                        <a:effectLst/>
                        <a:latin typeface="Calibri"/>
                        <a:ea typeface="Calibri"/>
                        <a:cs typeface="Times New Roman"/>
                      </a:endParaRPr>
                    </a:p>
                  </a:txBody>
                  <a:tcPr marL="66558" marR="66558" marT="0" marB="0" anchor="ctr"/>
                </a:tc>
                <a:tc>
                  <a:txBody>
                    <a:bodyPr/>
                    <a:lstStyle/>
                    <a:p>
                      <a:pPr indent="252095" algn="just">
                        <a:lnSpc>
                          <a:spcPct val="150000"/>
                        </a:lnSpc>
                        <a:spcAft>
                          <a:spcPts val="1000"/>
                        </a:spcAft>
                      </a:pPr>
                      <a:r>
                        <a:rPr lang="es-EC" sz="1200">
                          <a:effectLst/>
                        </a:rPr>
                        <a:t>Capacidad de compra alta</a:t>
                      </a:r>
                      <a:endParaRPr lang="en-US" sz="1100">
                        <a:effectLst/>
                        <a:latin typeface="Calibri"/>
                        <a:ea typeface="Calibri"/>
                        <a:cs typeface="Times New Roman"/>
                      </a:endParaRPr>
                    </a:p>
                  </a:txBody>
                  <a:tcPr marL="66558" marR="66558" marT="0" marB="0" anchor="b"/>
                </a:tc>
              </a:tr>
              <a:tr h="674347">
                <a:tc vMerge="1">
                  <a:txBody>
                    <a:bodyPr/>
                    <a:lstStyle/>
                    <a:p>
                      <a:endParaRPr lang="en-US"/>
                    </a:p>
                  </a:txBody>
                  <a:tcPr/>
                </a:tc>
                <a:tc>
                  <a:txBody>
                    <a:bodyPr/>
                    <a:lstStyle/>
                    <a:p>
                      <a:pPr indent="252095" algn="just">
                        <a:lnSpc>
                          <a:spcPct val="150000"/>
                        </a:lnSpc>
                        <a:spcAft>
                          <a:spcPts val="1000"/>
                        </a:spcAft>
                      </a:pPr>
                      <a:r>
                        <a:rPr lang="es-EC" sz="1200">
                          <a:effectLst/>
                        </a:rPr>
                        <a:t>Personal con conocimientos de segundo y tercer nivel</a:t>
                      </a:r>
                      <a:endParaRPr lang="en-US" sz="1100">
                        <a:effectLst/>
                        <a:latin typeface="Calibri"/>
                        <a:ea typeface="Calibri"/>
                        <a:cs typeface="Times New Roman"/>
                      </a:endParaRPr>
                    </a:p>
                  </a:txBody>
                  <a:tcPr marL="66558" marR="66558" marT="0" marB="0" anchor="b"/>
                </a:tc>
              </a:tr>
              <a:tr h="449564">
                <a:tc vMerge="1">
                  <a:txBody>
                    <a:bodyPr/>
                    <a:lstStyle/>
                    <a:p>
                      <a:endParaRPr lang="en-US"/>
                    </a:p>
                  </a:txBody>
                  <a:tcPr/>
                </a:tc>
                <a:tc>
                  <a:txBody>
                    <a:bodyPr/>
                    <a:lstStyle/>
                    <a:p>
                      <a:pPr indent="252095" algn="just">
                        <a:lnSpc>
                          <a:spcPct val="150000"/>
                        </a:lnSpc>
                        <a:spcAft>
                          <a:spcPts val="1000"/>
                        </a:spcAft>
                      </a:pPr>
                      <a:r>
                        <a:rPr lang="es-EC" sz="1200">
                          <a:effectLst/>
                        </a:rPr>
                        <a:t>Poseer una sólida situación económica</a:t>
                      </a:r>
                      <a:endParaRPr lang="en-US" sz="1100">
                        <a:effectLst/>
                        <a:latin typeface="Calibri"/>
                        <a:ea typeface="Calibri"/>
                        <a:cs typeface="Times New Roman"/>
                      </a:endParaRPr>
                    </a:p>
                  </a:txBody>
                  <a:tcPr marL="66558" marR="66558" marT="0" marB="0" anchor="b"/>
                </a:tc>
              </a:tr>
              <a:tr h="1134139">
                <a:tc vMerge="1">
                  <a:txBody>
                    <a:bodyPr/>
                    <a:lstStyle/>
                    <a:p>
                      <a:endParaRPr lang="en-US"/>
                    </a:p>
                  </a:txBody>
                  <a:tcPr/>
                </a:tc>
                <a:tc>
                  <a:txBody>
                    <a:bodyPr/>
                    <a:lstStyle/>
                    <a:p>
                      <a:pPr indent="252095" algn="just">
                        <a:lnSpc>
                          <a:spcPct val="150000"/>
                        </a:lnSpc>
                        <a:spcAft>
                          <a:spcPts val="1000"/>
                        </a:spcAft>
                      </a:pPr>
                      <a:r>
                        <a:rPr lang="es-EC" sz="1200" dirty="0">
                          <a:effectLst/>
                        </a:rPr>
                        <a:t>Estar dispuesto a aceptar cambios en el servicio y adaptarse a los mismos si  la situación lo amerita</a:t>
                      </a:r>
                      <a:endParaRPr lang="en-US" sz="1100" dirty="0">
                        <a:effectLst/>
                        <a:latin typeface="Calibri"/>
                        <a:ea typeface="Calibri"/>
                        <a:cs typeface="Times New Roman"/>
                      </a:endParaRPr>
                    </a:p>
                  </a:txBody>
                  <a:tcPr marL="66558" marR="66558" marT="0" marB="0" anchor="b"/>
                </a:tc>
              </a:tr>
            </a:tbl>
          </a:graphicData>
        </a:graphic>
      </p:graphicFrame>
    </p:spTree>
    <p:extLst>
      <p:ext uri="{BB962C8B-B14F-4D97-AF65-F5344CB8AC3E}">
        <p14:creationId xmlns:p14="http://schemas.microsoft.com/office/powerpoint/2010/main" val="187611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C" sz="2800" b="1" dirty="0" smtClean="0"/>
              <a:t>Propuesta de valor enfocado al servicio y al cliente</a:t>
            </a:r>
            <a:endParaRPr lang="en-US" sz="28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37</a:t>
            </a:fld>
            <a:endParaRPr kumimoji="0" lang="en-US"/>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6031"/>
            <a:ext cx="38671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414" y="1394048"/>
            <a:ext cx="38290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238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Marketing </a:t>
            </a:r>
            <a:r>
              <a:rPr lang="es-EC" sz="3600" b="1" dirty="0" err="1" smtClean="0"/>
              <a:t>Mix</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38</a:t>
            </a:fld>
            <a:endParaRPr kumimoji="0" lang="en-US"/>
          </a:p>
        </p:txBody>
      </p:sp>
      <p:pic>
        <p:nvPicPr>
          <p:cNvPr id="19458" name="Picture 2" descr="http://1.bp.blogspot.com/-fQT8rhPcIG0/TpNSemcdkeI/AAAAAAAAAW8/QbPRYiS6T_I/s1600/las-4ps-marketing-mix-pixel-creati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81733"/>
            <a:ext cx="57150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90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Estrategias del Marketing </a:t>
            </a:r>
            <a:r>
              <a:rPr lang="es-EC" sz="3600" b="1" dirty="0" err="1" smtClean="0"/>
              <a:t>Mix</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39</a:t>
            </a:fld>
            <a:endParaRPr kumimoji="0" lang="en-US"/>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524000"/>
            <a:ext cx="78771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06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Ramos de Operación</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4</a:t>
            </a:fld>
            <a:endParaRPr kumimoji="0"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040" y="1196753"/>
            <a:ext cx="797240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217" y="2708920"/>
            <a:ext cx="799322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217" y="4581128"/>
            <a:ext cx="7993223" cy="16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37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40D5ECE-8B49-45CD-BE81-EF81920D1969}" type="slidenum">
              <a:rPr lang="en-US" smtClean="0"/>
              <a:pPr/>
              <a:t>40</a:t>
            </a:fld>
            <a:endParaRPr kumimoji="0"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539080"/>
            <a:ext cx="78771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99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DISEÑO SISTEMA CRM</a:t>
            </a:r>
            <a:endParaRPr lang="es-E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s-ES" sz="1700" b="1" i="1" dirty="0" smtClean="0">
                <a:solidFill>
                  <a:prstClr val="black">
                    <a:lumMod val="75000"/>
                    <a:lumOff val="25000"/>
                  </a:prstClr>
                </a:solidFill>
              </a:rPr>
              <a:t>Fidelización clientes</a:t>
            </a:r>
            <a:endParaRPr lang="es-ES" sz="1700" b="1" i="1" dirty="0">
              <a:solidFill>
                <a:prstClr val="black">
                  <a:lumMod val="75000"/>
                  <a:lumOff val="25000"/>
                </a:prstClr>
              </a:solidFill>
            </a:endParaRPr>
          </a:p>
        </p:txBody>
      </p:sp>
      <p:grpSp>
        <p:nvGrpSpPr>
          <p:cNvPr id="11" name="Group 25"/>
          <p:cNvGrpSpPr/>
          <p:nvPr/>
        </p:nvGrpSpPr>
        <p:grpSpPr>
          <a:xfrm>
            <a:off x="728650" y="1577822"/>
            <a:ext cx="2128838" cy="2708434"/>
            <a:chOff x="428596" y="1557456"/>
            <a:chExt cx="2128838" cy="2708434"/>
          </a:xfrm>
        </p:grpSpPr>
        <p:sp>
          <p:nvSpPr>
            <p:cNvPr id="12" name="Oval 5"/>
            <p:cNvSpPr/>
            <p:nvPr/>
          </p:nvSpPr>
          <p:spPr>
            <a:xfrm>
              <a:off x="428596" y="1908436"/>
              <a:ext cx="2128838" cy="2095173"/>
            </a:xfrm>
            <a:prstGeom prst="ellipse">
              <a:avLst/>
            </a:prstGeom>
            <a:solidFill>
              <a:srgbClr val="E6EF8F"/>
            </a:soli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4" name="TextBox 13"/>
            <p:cNvSpPr txBox="1"/>
            <p:nvPr/>
          </p:nvSpPr>
          <p:spPr>
            <a:xfrm>
              <a:off x="857224" y="1557456"/>
              <a:ext cx="1219200" cy="2708434"/>
            </a:xfrm>
            <a:prstGeom prst="rect">
              <a:avLst/>
            </a:prstGeom>
            <a:noFill/>
          </p:spPr>
          <p:txBody>
            <a:bodyPr wrap="square" rtlCol="0">
              <a:spAutoFit/>
            </a:bodyPr>
            <a:lstStyle/>
            <a:p>
              <a:r>
                <a:rPr lang="es-ES" sz="17000" b="1" dirty="0" smtClean="0">
                  <a:solidFill>
                    <a:schemeClr val="tx1">
                      <a:lumMod val="50000"/>
                      <a:lumOff val="50000"/>
                    </a:schemeClr>
                  </a:solidFill>
                  <a:latin typeface="+mj-lt"/>
                  <a:cs typeface="Arial" pitchFamily="34" charset="0"/>
                </a:rPr>
                <a:t>5</a:t>
              </a:r>
              <a:endParaRPr lang="es-ES" sz="17000" b="1" dirty="0">
                <a:solidFill>
                  <a:schemeClr val="tx1">
                    <a:lumMod val="50000"/>
                    <a:lumOff val="50000"/>
                  </a:schemeClr>
                </a:solidFill>
                <a:latin typeface="+mj-lt"/>
                <a:cs typeface="Arial" pitchFamily="34" charset="0"/>
              </a:endParaRPr>
            </a:p>
          </p:txBody>
        </p:sp>
        <p:sp>
          <p:nvSpPr>
            <p:cNvPr id="15" name="TextBox 12"/>
            <p:cNvSpPr txBox="1"/>
            <p:nvPr/>
          </p:nvSpPr>
          <p:spPr>
            <a:xfrm>
              <a:off x="500034" y="2660142"/>
              <a:ext cx="1931160" cy="683264"/>
            </a:xfrm>
            <a:prstGeom prst="rect">
              <a:avLst/>
            </a:prstGeom>
            <a:noFill/>
          </p:spPr>
          <p:txBody>
            <a:bodyPr wrap="square" rtlCol="0">
              <a:normAutofit/>
            </a:bodyPr>
            <a:lstStyle/>
            <a:p>
              <a:pPr algn="ctr">
                <a:lnSpc>
                  <a:spcPct val="80000"/>
                </a:lnSpc>
              </a:pPr>
              <a:endParaRPr lang="es-ES" sz="2400" b="1" dirty="0">
                <a:effectLst>
                  <a:outerShdw blurRad="50800" dist="25400" dir="5400000" algn="t" rotWithShape="0">
                    <a:prstClr val="black">
                      <a:alpha val="15000"/>
                    </a:prstClr>
                  </a:outerShdw>
                </a:effectLst>
              </a:endParaRPr>
            </a:p>
          </p:txBody>
        </p:sp>
      </p:grpSp>
      <p:sp>
        <p:nvSpPr>
          <p:cNvPr id="16" name="Oval 19"/>
          <p:cNvSpPr/>
          <p:nvPr/>
        </p:nvSpPr>
        <p:spPr>
          <a:xfrm>
            <a:off x="928662" y="2071678"/>
            <a:ext cx="1689036" cy="1400873"/>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t>       </a:t>
            </a:r>
          </a:p>
        </p:txBody>
      </p:sp>
      <p:sp>
        <p:nvSpPr>
          <p:cNvPr id="13" name="12 Marcador de número de diapositiva"/>
          <p:cNvSpPr>
            <a:spLocks noGrp="1"/>
          </p:cNvSpPr>
          <p:nvPr>
            <p:ph type="sldNum" sz="quarter" idx="12"/>
          </p:nvPr>
        </p:nvSpPr>
        <p:spPr/>
        <p:txBody>
          <a:bodyPr/>
          <a:lstStyle/>
          <a:p>
            <a:fld id="{240D5ECE-8B49-45CD-BE81-EF81920D1969}" type="slidenum">
              <a:rPr lang="es-ES" smtClean="0"/>
              <a:pPr/>
              <a:t>41</a:t>
            </a:fld>
            <a:endParaRPr kumimoji="0" lang="es-ES"/>
          </a:p>
        </p:txBody>
      </p:sp>
    </p:spTree>
    <p:extLst>
      <p:ext uri="{BB962C8B-B14F-4D97-AF65-F5344CB8AC3E}">
        <p14:creationId xmlns:p14="http://schemas.microsoft.com/office/powerpoint/2010/main" val="3746499686"/>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5" name="14 Triángulo rectángulo"/>
          <p:cNvSpPr/>
          <p:nvPr/>
        </p:nvSpPr>
        <p:spPr>
          <a:xfrm rot="5400000">
            <a:off x="1750206" y="-535793"/>
            <a:ext cx="6858001" cy="7929584"/>
          </a:xfrm>
          <a:prstGeom prst="r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glow rad="228600">
                  <a:schemeClr val="accent2">
                    <a:satMod val="175000"/>
                    <a:alpha val="40000"/>
                  </a:schemeClr>
                </a:glow>
              </a:effectLst>
            </a:endParaRPr>
          </a:p>
        </p:txBody>
      </p:sp>
      <p:sp>
        <p:nvSpPr>
          <p:cNvPr id="2" name="TextBox 1"/>
          <p:cNvSpPr txBox="1"/>
          <p:nvPr/>
        </p:nvSpPr>
        <p:spPr>
          <a:xfrm rot="16200000">
            <a:off x="-2205047" y="2509850"/>
            <a:ext cx="5486400" cy="923900"/>
          </a:xfrm>
          <a:prstGeom prst="rect">
            <a:avLst/>
          </a:prstGeom>
          <a:noFill/>
        </p:spPr>
        <p:txBody>
          <a:bodyPr wrap="square" rtlCol="0" anchor="b" anchorCtr="0">
            <a:normAutofit/>
          </a:bodyPr>
          <a:lstStyle/>
          <a:p>
            <a:pPr algn="ctr"/>
            <a:r>
              <a:rPr lang="es-ES" sz="4000" b="1" dirty="0" smtClean="0">
                <a:solidFill>
                  <a:prstClr val="white"/>
                </a:solidFill>
              </a:rPr>
              <a:t>El Modelo CRM</a:t>
            </a:r>
            <a:endParaRPr lang="es-ES" sz="4000" dirty="0">
              <a:solidFill>
                <a:prstClr val="white"/>
              </a:solidFill>
            </a:endParaRPr>
          </a:p>
        </p:txBody>
      </p:sp>
      <p:sp>
        <p:nvSpPr>
          <p:cNvPr id="10" name="9 Marcador de número de diapositiva"/>
          <p:cNvSpPr>
            <a:spLocks noGrp="1"/>
          </p:cNvSpPr>
          <p:nvPr>
            <p:ph type="sldNum" sz="quarter" idx="12"/>
          </p:nvPr>
        </p:nvSpPr>
        <p:spPr/>
        <p:txBody>
          <a:bodyPr/>
          <a:lstStyle/>
          <a:p>
            <a:fld id="{73820FCD-5F4C-4989-BE05-0A8208BCBC21}" type="slidenum">
              <a:rPr lang="es-ES" smtClean="0"/>
              <a:pPr/>
              <a:t>42</a:t>
            </a:fld>
            <a:endParaRPr kumimoji="0" lang="es-ES"/>
          </a:p>
        </p:txBody>
      </p:sp>
      <p:graphicFrame>
        <p:nvGraphicFramePr>
          <p:cNvPr id="11" name="4 Diagrama"/>
          <p:cNvGraphicFramePr/>
          <p:nvPr/>
        </p:nvGraphicFramePr>
        <p:xfrm>
          <a:off x="1995566" y="357166"/>
          <a:ext cx="6096000"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6 Flecha doblada"/>
          <p:cNvSpPr/>
          <p:nvPr/>
        </p:nvSpPr>
        <p:spPr>
          <a:xfrm rot="5400000">
            <a:off x="6087682" y="609194"/>
            <a:ext cx="1584176" cy="1800200"/>
          </a:xfrm>
          <a:prstGeom prst="ben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C" dirty="0">
              <a:solidFill>
                <a:schemeClr val="tx1"/>
              </a:solidFill>
            </a:endParaRPr>
          </a:p>
        </p:txBody>
      </p:sp>
      <p:sp>
        <p:nvSpPr>
          <p:cNvPr id="13" name="7 Flecha doblada"/>
          <p:cNvSpPr/>
          <p:nvPr/>
        </p:nvSpPr>
        <p:spPr>
          <a:xfrm rot="10800000">
            <a:off x="6771758" y="4857760"/>
            <a:ext cx="1872208" cy="1700808"/>
          </a:xfrm>
          <a:prstGeom prst="ben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C" dirty="0">
              <a:solidFill>
                <a:schemeClr val="tx1"/>
              </a:solidFill>
            </a:endParaRPr>
          </a:p>
        </p:txBody>
      </p:sp>
      <p:sp>
        <p:nvSpPr>
          <p:cNvPr id="14" name="8 Flecha doblada"/>
          <p:cNvSpPr/>
          <p:nvPr/>
        </p:nvSpPr>
        <p:spPr>
          <a:xfrm rot="16200000">
            <a:off x="1479170" y="4749748"/>
            <a:ext cx="1584176" cy="1800200"/>
          </a:xfrm>
          <a:prstGeom prst="ben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C" dirty="0">
              <a:solidFill>
                <a:schemeClr val="tx1"/>
              </a:solidFill>
            </a:endParaRPr>
          </a:p>
        </p:txBody>
      </p:sp>
      <p:sp>
        <p:nvSpPr>
          <p:cNvPr id="16" name="9 Flecha doblada"/>
          <p:cNvSpPr/>
          <p:nvPr/>
        </p:nvSpPr>
        <p:spPr>
          <a:xfrm>
            <a:off x="2739310" y="501182"/>
            <a:ext cx="1584176" cy="1800200"/>
          </a:xfrm>
          <a:prstGeom prst="ben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C" dirty="0">
              <a:solidFill>
                <a:schemeClr val="tx1"/>
              </a:solidFill>
            </a:endParaRPr>
          </a:p>
        </p:txBody>
      </p:sp>
      <p:sp>
        <p:nvSpPr>
          <p:cNvPr id="17" name="10 CuadroTexto"/>
          <p:cNvSpPr txBox="1"/>
          <p:nvPr/>
        </p:nvSpPr>
        <p:spPr>
          <a:xfrm>
            <a:off x="5979670" y="717206"/>
            <a:ext cx="1152128" cy="369332"/>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Análisis</a:t>
            </a:r>
            <a:endParaRPr lang="es-EC" dirty="0"/>
          </a:p>
        </p:txBody>
      </p:sp>
      <p:sp>
        <p:nvSpPr>
          <p:cNvPr id="18" name="11 CuadroTexto"/>
          <p:cNvSpPr txBox="1"/>
          <p:nvPr/>
        </p:nvSpPr>
        <p:spPr>
          <a:xfrm>
            <a:off x="6987782" y="5988056"/>
            <a:ext cx="1368152" cy="369332"/>
          </a:xfrm>
          <a:prstGeom prst="rect">
            <a:avLst/>
          </a:prstGeom>
          <a:noFill/>
          <a:ln>
            <a:noFill/>
          </a:ln>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Planificación</a:t>
            </a:r>
            <a:endParaRPr lang="es-EC" dirty="0"/>
          </a:p>
        </p:txBody>
      </p:sp>
      <p:sp>
        <p:nvSpPr>
          <p:cNvPr id="20" name="12 CuadroTexto"/>
          <p:cNvSpPr txBox="1"/>
          <p:nvPr/>
        </p:nvSpPr>
        <p:spPr>
          <a:xfrm>
            <a:off x="1947222" y="6060064"/>
            <a:ext cx="1224136" cy="369332"/>
          </a:xfrm>
          <a:prstGeom prst="rect">
            <a:avLst/>
          </a:prstGeom>
          <a:noFill/>
          <a:ln>
            <a:noFill/>
          </a:ln>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Realización</a:t>
            </a:r>
            <a:endParaRPr lang="es-EC" dirty="0"/>
          </a:p>
        </p:txBody>
      </p:sp>
      <p:sp>
        <p:nvSpPr>
          <p:cNvPr id="21" name="13 CuadroTexto"/>
          <p:cNvSpPr txBox="1"/>
          <p:nvPr/>
        </p:nvSpPr>
        <p:spPr>
          <a:xfrm>
            <a:off x="3171358" y="717206"/>
            <a:ext cx="1152128" cy="369332"/>
          </a:xfrm>
          <a:prstGeom prst="rect">
            <a:avLst/>
          </a:prstGeom>
          <a:noFill/>
        </p:spPr>
        <p:txBody>
          <a:bodyPr wrap="square" rtlCol="0">
            <a:sp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Registro</a:t>
            </a:r>
            <a:endParaRPr lang="es-EC" dirty="0"/>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ppt_x</p:attrName>
                                        </p:attrNameLst>
                                      </p:cBhvr>
                                      <p:tavLst>
                                        <p:tav tm="0">
                                          <p:val>
                                            <p:strVal val="#ppt_x-.2"/>
                                          </p:val>
                                        </p:tav>
                                        <p:tav tm="100000">
                                          <p:val>
                                            <p:strVal val="#ppt_x"/>
                                          </p:val>
                                        </p:tav>
                                      </p:tavLst>
                                    </p:anim>
                                    <p:anim calcmode="lin" valueType="num">
                                      <p:cBhvr>
                                        <p:cTn id="2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3"/>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ppt_x</p:attrName>
                                        </p:attrNameLst>
                                      </p:cBhvr>
                                      <p:tavLst>
                                        <p:tav tm="0">
                                          <p:val>
                                            <p:strVal val="#ppt_x-.2"/>
                                          </p:val>
                                        </p:tav>
                                        <p:tav tm="100000">
                                          <p:val>
                                            <p:strVal val="#ppt_x"/>
                                          </p:val>
                                        </p:tav>
                                      </p:tavLst>
                                    </p:anim>
                                    <p:anim calcmode="lin" valueType="num">
                                      <p:cBhvr>
                                        <p:cTn id="2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0"/>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ppt_x</p:attrName>
                                        </p:attrNameLst>
                                      </p:cBhvr>
                                      <p:tavLst>
                                        <p:tav tm="0">
                                          <p:val>
                                            <p:strVal val="#ppt_x-.2"/>
                                          </p:val>
                                        </p:tav>
                                        <p:tav tm="100000">
                                          <p:val>
                                            <p:strVal val="#ppt_x"/>
                                          </p:val>
                                        </p:tav>
                                      </p:tavLst>
                                    </p:anim>
                                    <p:anim calcmode="lin" valueType="num">
                                      <p:cBhvr>
                                        <p:cTn id="3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1"/>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1000" fill="hold"/>
                                        <p:tgtEl>
                                          <p:spTgt spid="17"/>
                                        </p:tgtEl>
                                        <p:attrNameLst>
                                          <p:attrName>ppt_x</p:attrName>
                                        </p:attrNameLst>
                                      </p:cBhvr>
                                      <p:tavLst>
                                        <p:tav tm="0">
                                          <p:val>
                                            <p:strVal val="#ppt_x-.2"/>
                                          </p:val>
                                        </p:tav>
                                        <p:tav tm="100000">
                                          <p:val>
                                            <p:strVal val="#ppt_x"/>
                                          </p:val>
                                        </p:tav>
                                      </p:tavLst>
                                    </p:anim>
                                    <p:anim calcmode="lin" valueType="num">
                                      <p:cBhvr>
                                        <p:cTn id="4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7"/>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ppt_x</p:attrName>
                                        </p:attrNameLst>
                                      </p:cBhvr>
                                      <p:tavLst>
                                        <p:tav tm="0">
                                          <p:val>
                                            <p:strVal val="#ppt_x-.2"/>
                                          </p:val>
                                        </p:tav>
                                        <p:tav tm="100000">
                                          <p:val>
                                            <p:strVal val="#ppt_x"/>
                                          </p:val>
                                        </p:tav>
                                      </p:tavLst>
                                    </p:anim>
                                    <p:anim calcmode="lin" valueType="num">
                                      <p:cBhvr>
                                        <p:cTn id="48"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animBg="1"/>
      <p:bldP spid="13" grpId="0" animBg="1"/>
      <p:bldP spid="14" grpId="0" animBg="1"/>
      <p:bldP spid="16" grpId="0" animBg="1"/>
      <p:bldP spid="17" grpId="0"/>
      <p:bldP spid="18" grpId="0"/>
      <p:bldP spid="20" grpId="0"/>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3600" b="1" dirty="0" smtClean="0"/>
              <a:t>Elaboración plataforma CRM</a:t>
            </a:r>
            <a:endParaRPr lang="en-US" sz="3600" b="1" dirty="0"/>
          </a:p>
        </p:txBody>
      </p:sp>
      <p:sp>
        <p:nvSpPr>
          <p:cNvPr id="2" name="1 Marcador de número de diapositiva"/>
          <p:cNvSpPr>
            <a:spLocks noGrp="1"/>
          </p:cNvSpPr>
          <p:nvPr>
            <p:ph type="sldNum" sz="quarter" idx="12"/>
          </p:nvPr>
        </p:nvSpPr>
        <p:spPr/>
        <p:txBody>
          <a:bodyPr/>
          <a:lstStyle/>
          <a:p>
            <a:fld id="{73820FCD-5F4C-4989-BE05-0A8208BCBC21}" type="slidenum">
              <a:rPr lang="en-US" smtClean="0"/>
              <a:pPr/>
              <a:t>43</a:t>
            </a:fld>
            <a:endParaRPr kumimoji="0" lang="en-US"/>
          </a:p>
        </p:txBody>
      </p:sp>
      <p:pic>
        <p:nvPicPr>
          <p:cNvPr id="184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3196"/>
            <a:ext cx="40481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188" y="1835249"/>
            <a:ext cx="392430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115616" y="908720"/>
            <a:ext cx="7417030" cy="369332"/>
          </a:xfrm>
          <a:prstGeom prst="rect">
            <a:avLst/>
          </a:prstGeom>
          <a:noFill/>
        </p:spPr>
        <p:txBody>
          <a:bodyPr vert="wordArtVert" wrap="square" rtlCol="0">
            <a:spAutoFit/>
          </a:bodyPr>
          <a:lstStyle/>
          <a:p>
            <a:r>
              <a:rPr lang="es-EC" dirty="0" smtClean="0"/>
              <a:t>CAMPOS DE INFORMACIÓN </a:t>
            </a:r>
            <a:endParaRPr lang="en-US" dirty="0"/>
          </a:p>
        </p:txBody>
      </p:sp>
    </p:spTree>
    <p:extLst>
      <p:ext uri="{BB962C8B-B14F-4D97-AF65-F5344CB8AC3E}">
        <p14:creationId xmlns:p14="http://schemas.microsoft.com/office/powerpoint/2010/main" val="3355733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3600" b="1" dirty="0" smtClean="0"/>
              <a:t>Diseño del Modelo de Datos Requerido</a:t>
            </a:r>
            <a:endParaRPr lang="en-US" sz="3600" b="1" dirty="0"/>
          </a:p>
        </p:txBody>
      </p:sp>
      <p:sp>
        <p:nvSpPr>
          <p:cNvPr id="2" name="1 Marcador de número de diapositiva"/>
          <p:cNvSpPr>
            <a:spLocks noGrp="1"/>
          </p:cNvSpPr>
          <p:nvPr>
            <p:ph type="sldNum" sz="quarter" idx="12"/>
          </p:nvPr>
        </p:nvSpPr>
        <p:spPr/>
        <p:txBody>
          <a:bodyPr/>
          <a:lstStyle/>
          <a:p>
            <a:fld id="{73820FCD-5F4C-4989-BE05-0A8208BCBC21}" type="slidenum">
              <a:rPr lang="en-US" smtClean="0"/>
              <a:pPr/>
              <a:t>44</a:t>
            </a:fld>
            <a:endParaRPr kumimoji="0" lang="en-US"/>
          </a:p>
        </p:txBody>
      </p:sp>
      <p:pic>
        <p:nvPicPr>
          <p:cNvPr id="5" name="4 Imagen"/>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7704" y="2853273"/>
            <a:ext cx="5076190" cy="3168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CuadroTexto"/>
          <p:cNvSpPr txBox="1"/>
          <p:nvPr/>
        </p:nvSpPr>
        <p:spPr>
          <a:xfrm>
            <a:off x="755576" y="1340768"/>
            <a:ext cx="7056784" cy="1631216"/>
          </a:xfrm>
          <a:prstGeom prst="rect">
            <a:avLst/>
          </a:prstGeom>
          <a:noFill/>
        </p:spPr>
        <p:txBody>
          <a:bodyPr wrap="square" rtlCol="0">
            <a:spAutoFit/>
          </a:bodyPr>
          <a:lstStyle/>
          <a:p>
            <a:pPr algn="just"/>
            <a:r>
              <a:rPr lang="es-EC" sz="2000" dirty="0"/>
              <a:t>El presente modelo de datos permite visualizar la relación que existe entre las estructuras que han sido revisadas con anterioridad y como la empresa debe  organizar su información en la base de datos propuesta</a:t>
            </a:r>
            <a:endParaRPr lang="en-US" sz="2000" dirty="0"/>
          </a:p>
          <a:p>
            <a:pPr algn="just"/>
            <a:endParaRPr lang="en-US" sz="2000" dirty="0"/>
          </a:p>
        </p:txBody>
      </p:sp>
    </p:spTree>
    <p:extLst>
      <p:ext uri="{BB962C8B-B14F-4D97-AF65-F5344CB8AC3E}">
        <p14:creationId xmlns:p14="http://schemas.microsoft.com/office/powerpoint/2010/main" val="41781585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44098" y="1714488"/>
            <a:ext cx="559337" cy="452296"/>
          </a:xfrm>
          <a:prstGeom prst="rect">
            <a:avLst/>
          </a:prstGeom>
          <a:extLst>
            <a:ext uri="{53640926-AAD7-44D8-BBD7-CCE9431645EC}">
              <a14:shadowObscured xmlns:a14="http://schemas.microsoft.com/office/drawing/2010/main" val="1"/>
            </a:ext>
          </a:extLst>
        </p:spPr>
      </p:pic>
      <p:sp>
        <p:nvSpPr>
          <p:cNvPr id="2" name="1 Título"/>
          <p:cNvSpPr>
            <a:spLocks noGrp="1"/>
          </p:cNvSpPr>
          <p:nvPr>
            <p:ph type="title"/>
          </p:nvPr>
        </p:nvSpPr>
        <p:spPr>
          <a:xfrm>
            <a:off x="457200" y="-171400"/>
            <a:ext cx="8229600" cy="1143000"/>
          </a:xfrm>
        </p:spPr>
        <p:txBody>
          <a:bodyPr/>
          <a:lstStyle/>
          <a:p>
            <a:r>
              <a:rPr lang="es-EC" b="1" dirty="0" smtClean="0"/>
              <a:t>Diseño de la solución</a:t>
            </a:r>
            <a:endParaRPr lang="en-US" b="1" dirty="0"/>
          </a:p>
        </p:txBody>
      </p:sp>
      <p:sp>
        <p:nvSpPr>
          <p:cNvPr id="4" name="3 Marcador de número de diapositiva"/>
          <p:cNvSpPr>
            <a:spLocks noGrp="1"/>
          </p:cNvSpPr>
          <p:nvPr>
            <p:ph type="sldNum" sz="quarter" idx="12"/>
          </p:nvPr>
        </p:nvSpPr>
        <p:spPr/>
        <p:txBody>
          <a:bodyPr/>
          <a:lstStyle/>
          <a:p>
            <a:fld id="{240D5ECE-8B49-45CD-BE81-EF81920D1969}" type="slidenum">
              <a:rPr lang="es-ES" smtClean="0"/>
              <a:pPr/>
              <a:t>45</a:t>
            </a:fld>
            <a:endParaRPr kumimoji="0" lang="es-ES"/>
          </a:p>
        </p:txBody>
      </p:sp>
      <p:sp>
        <p:nvSpPr>
          <p:cNvPr id="3" name="2 Marcador de contenido"/>
          <p:cNvSpPr>
            <a:spLocks noGrp="1"/>
          </p:cNvSpPr>
          <p:nvPr>
            <p:ph idx="1"/>
          </p:nvPr>
        </p:nvSpPr>
        <p:spPr>
          <a:xfrm>
            <a:off x="457200" y="2215405"/>
            <a:ext cx="8229600" cy="4525963"/>
          </a:xfrm>
        </p:spPr>
        <p:txBody>
          <a:bodyPr>
            <a:noAutofit/>
          </a:bodyPr>
          <a:lstStyle/>
          <a:p>
            <a:pPr marL="0" indent="0" algn="ctr">
              <a:buNone/>
            </a:pPr>
            <a:r>
              <a:rPr lang="es-EC" sz="2000" dirty="0"/>
              <a:t>XPERT-INSURANCE está diseñado para automatizar y simplificar el flujo de trabajo de seguros. A partir de la generación de prospectos y pasar a la aplicación, calificación, política, emisión y luego la presentación de informes y gestión de referencia.</a:t>
            </a:r>
            <a:endParaRPr lang="en-US" sz="2000" dirty="0"/>
          </a:p>
          <a:p>
            <a:pPr marL="0" indent="0" algn="ctr">
              <a:buNone/>
            </a:pPr>
            <a:r>
              <a:rPr lang="es-EC" sz="2000" b="1" dirty="0"/>
              <a:t>Características:</a:t>
            </a:r>
            <a:endParaRPr lang="en-US" sz="2000" dirty="0"/>
          </a:p>
          <a:p>
            <a:pPr lvl="0" algn="ctr"/>
            <a:r>
              <a:rPr lang="es-EC" sz="2000" dirty="0"/>
              <a:t>Automatización del flujo de trabajo de seguros</a:t>
            </a:r>
            <a:endParaRPr lang="en-US" sz="2000" dirty="0"/>
          </a:p>
          <a:p>
            <a:pPr lvl="0" algn="ctr"/>
            <a:r>
              <a:rPr lang="es-EC" sz="2000" dirty="0"/>
              <a:t>Seguimiento de políticas</a:t>
            </a:r>
            <a:endParaRPr lang="en-US" sz="2000" dirty="0"/>
          </a:p>
          <a:p>
            <a:pPr lvl="0" algn="ctr"/>
            <a:r>
              <a:rPr lang="es-EC" sz="2000" dirty="0"/>
              <a:t>Informes periódicos</a:t>
            </a:r>
            <a:endParaRPr lang="en-US" sz="2000" dirty="0"/>
          </a:p>
          <a:p>
            <a:pPr lvl="0" algn="ctr"/>
            <a:r>
              <a:rPr lang="es-EC" sz="2000" dirty="0"/>
              <a:t>Seguimiento de actividades</a:t>
            </a:r>
            <a:endParaRPr lang="en-US" sz="2000" dirty="0"/>
          </a:p>
          <a:p>
            <a:pPr lvl="0" algn="ctr"/>
            <a:r>
              <a:rPr lang="es-EC" sz="2000" dirty="0"/>
              <a:t>Interacción con el Cliente</a:t>
            </a:r>
            <a:endParaRPr lang="en-US" sz="2000" dirty="0"/>
          </a:p>
          <a:p>
            <a:pPr lvl="0" algn="ctr"/>
            <a:r>
              <a:rPr lang="es-EC" sz="2000" dirty="0"/>
              <a:t>Seguimiento de ventas</a:t>
            </a:r>
            <a:endParaRPr lang="en-US" sz="2000" dirty="0"/>
          </a:p>
          <a:p>
            <a:endParaRPr lang="en-US" sz="2000" dirty="0"/>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3665537" y="980728"/>
            <a:ext cx="1812925" cy="862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C" sz="3600" b="1" dirty="0" smtClean="0"/>
              <a:t>Estructura de Clientes</a:t>
            </a:r>
            <a:endParaRPr lang="en-US" sz="3600" b="1" dirty="0"/>
          </a:p>
        </p:txBody>
      </p:sp>
      <p:sp>
        <p:nvSpPr>
          <p:cNvPr id="3" name="2 Marcador de número de diapositiva"/>
          <p:cNvSpPr>
            <a:spLocks noGrp="1"/>
          </p:cNvSpPr>
          <p:nvPr>
            <p:ph type="sldNum" sz="quarter" idx="12"/>
          </p:nvPr>
        </p:nvSpPr>
        <p:spPr/>
        <p:txBody>
          <a:bodyPr/>
          <a:lstStyle/>
          <a:p>
            <a:fld id="{240D5ECE-8B49-45CD-BE81-EF81920D1969}" type="slidenum">
              <a:rPr lang="en-US" smtClean="0"/>
              <a:pPr/>
              <a:t>46</a:t>
            </a:fld>
            <a:endParaRPr kumimoji="0" lang="en-US"/>
          </a:p>
        </p:txBody>
      </p:sp>
      <p:pic>
        <p:nvPicPr>
          <p:cNvPr id="9" name="8 Imagen"/>
          <p:cNvPicPr/>
          <p:nvPr/>
        </p:nvPicPr>
        <p:blipFill rotWithShape="1">
          <a:blip r:embed="rId2" cstate="email">
            <a:extLst>
              <a:ext uri="{28A0092B-C50C-407E-A947-70E740481C1C}">
                <a14:useLocalDpi xmlns:a14="http://schemas.microsoft.com/office/drawing/2010/main" val="0"/>
              </a:ext>
            </a:extLst>
          </a:blip>
          <a:srcRect/>
          <a:stretch/>
        </p:blipFill>
        <p:spPr bwMode="auto">
          <a:xfrm>
            <a:off x="3872423" y="1268760"/>
            <a:ext cx="5092065" cy="2569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9 Imagen"/>
          <p:cNvPicPr/>
          <p:nvPr/>
        </p:nvPicPr>
        <p:blipFill>
          <a:blip r:embed="rId3"/>
          <a:stretch>
            <a:fillRect/>
          </a:stretch>
        </p:blipFill>
        <p:spPr>
          <a:xfrm>
            <a:off x="3872423" y="4716368"/>
            <a:ext cx="5092065" cy="944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CuadroTexto"/>
          <p:cNvSpPr txBox="1"/>
          <p:nvPr/>
        </p:nvSpPr>
        <p:spPr>
          <a:xfrm>
            <a:off x="0" y="1081767"/>
            <a:ext cx="3707904" cy="3477875"/>
          </a:xfrm>
          <a:prstGeom prst="rect">
            <a:avLst/>
          </a:prstGeom>
          <a:noFill/>
        </p:spPr>
        <p:txBody>
          <a:bodyPr wrap="square" rtlCol="0">
            <a:spAutoFit/>
          </a:bodyPr>
          <a:lstStyle/>
          <a:p>
            <a:pPr algn="just"/>
            <a:r>
              <a:rPr lang="es-EC" sz="2000" dirty="0"/>
              <a:t>En el menú principal se tiene la opción de USUARIOS -&gt; ADMINISTRACIÓN DE USUARIOS.</a:t>
            </a:r>
            <a:endParaRPr lang="en-US" sz="2000" dirty="0"/>
          </a:p>
          <a:p>
            <a:pPr algn="just"/>
            <a:r>
              <a:rPr lang="es-EC" sz="2000" dirty="0"/>
              <a:t>En esa opción se muestran todos los clientes existentes en el sistema y se los puede buscar por filtros de nombres, identificación, códigos o rol en el sistema.</a:t>
            </a:r>
            <a:endParaRPr lang="en-US" sz="2000" dirty="0"/>
          </a:p>
          <a:p>
            <a:pPr algn="just"/>
            <a:r>
              <a:rPr lang="es-EC" sz="2000" dirty="0"/>
              <a:t>Para crear uno nuevo se presiona el botón nuevo</a:t>
            </a:r>
            <a:endParaRPr lang="en-US" sz="2000" dirty="0"/>
          </a:p>
          <a:p>
            <a:pPr algn="just"/>
            <a:endParaRPr lang="en-US" sz="2000" dirty="0"/>
          </a:p>
        </p:txBody>
      </p:sp>
      <p:sp>
        <p:nvSpPr>
          <p:cNvPr id="12" name="11 CuadroTexto"/>
          <p:cNvSpPr txBox="1"/>
          <p:nvPr/>
        </p:nvSpPr>
        <p:spPr>
          <a:xfrm>
            <a:off x="179512" y="4725144"/>
            <a:ext cx="3240360" cy="1015663"/>
          </a:xfrm>
          <a:prstGeom prst="rect">
            <a:avLst/>
          </a:prstGeom>
          <a:noFill/>
        </p:spPr>
        <p:txBody>
          <a:bodyPr wrap="square" rtlCol="0">
            <a:spAutoFit/>
          </a:bodyPr>
          <a:lstStyle/>
          <a:p>
            <a:pPr algn="just"/>
            <a:r>
              <a:rPr lang="es-EC" sz="2000" dirty="0"/>
              <a:t>En la ventana siguiente se ingresa la identificación del cliente que se va a registrar</a:t>
            </a:r>
            <a:endParaRPr lang="en-US" sz="2000" dirty="0"/>
          </a:p>
        </p:txBody>
      </p:sp>
    </p:spTree>
    <p:extLst>
      <p:ext uri="{BB962C8B-B14F-4D97-AF65-F5344CB8AC3E}">
        <p14:creationId xmlns:p14="http://schemas.microsoft.com/office/powerpoint/2010/main" val="4056558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40D5ECE-8B49-45CD-BE81-EF81920D1969}" type="slidenum">
              <a:rPr lang="en-US" smtClean="0"/>
              <a:pPr/>
              <a:t>47</a:t>
            </a:fld>
            <a:endParaRPr kumimoji="0" lang="en-US"/>
          </a:p>
        </p:txBody>
      </p:sp>
      <p:pic>
        <p:nvPicPr>
          <p:cNvPr id="5" name="4 Imagen"/>
          <p:cNvPicPr/>
          <p:nvPr/>
        </p:nvPicPr>
        <p:blipFill>
          <a:blip r:embed="rId2"/>
          <a:stretch>
            <a:fillRect/>
          </a:stretch>
        </p:blipFill>
        <p:spPr>
          <a:xfrm>
            <a:off x="179512" y="499502"/>
            <a:ext cx="5248275" cy="2137410"/>
          </a:xfrm>
          <a:prstGeom prst="rect">
            <a:avLst/>
          </a:prstGeom>
        </p:spPr>
      </p:pic>
      <p:pic>
        <p:nvPicPr>
          <p:cNvPr id="6" name="5 Imagen"/>
          <p:cNvPicPr/>
          <p:nvPr/>
        </p:nvPicPr>
        <p:blipFill>
          <a:blip r:embed="rId3"/>
          <a:stretch>
            <a:fillRect/>
          </a:stretch>
        </p:blipFill>
        <p:spPr>
          <a:xfrm>
            <a:off x="182519" y="3284984"/>
            <a:ext cx="5249545" cy="2263140"/>
          </a:xfrm>
          <a:prstGeom prst="rect">
            <a:avLst/>
          </a:prstGeom>
        </p:spPr>
      </p:pic>
      <p:sp>
        <p:nvSpPr>
          <p:cNvPr id="7" name="6 CuadroTexto"/>
          <p:cNvSpPr txBox="1"/>
          <p:nvPr/>
        </p:nvSpPr>
        <p:spPr>
          <a:xfrm>
            <a:off x="5580112" y="499502"/>
            <a:ext cx="3312368" cy="1477328"/>
          </a:xfrm>
          <a:prstGeom prst="rect">
            <a:avLst/>
          </a:prstGeom>
          <a:noFill/>
        </p:spPr>
        <p:txBody>
          <a:bodyPr wrap="square" rtlCol="0">
            <a:spAutoFit/>
          </a:bodyPr>
          <a:lstStyle/>
          <a:p>
            <a:pPr algn="just"/>
            <a:r>
              <a:rPr lang="es-EC" dirty="0"/>
              <a:t>En caso de ya existir se muestra la pantalla siguiente con la advertencia, si no existe se debe registrar la información del nuevo cliente.</a:t>
            </a:r>
            <a:endParaRPr lang="en-US" dirty="0"/>
          </a:p>
        </p:txBody>
      </p:sp>
      <p:sp>
        <p:nvSpPr>
          <p:cNvPr id="8" name="7 CuadroTexto"/>
          <p:cNvSpPr txBox="1"/>
          <p:nvPr/>
        </p:nvSpPr>
        <p:spPr>
          <a:xfrm>
            <a:off x="5724128" y="2420888"/>
            <a:ext cx="3168352" cy="2862322"/>
          </a:xfrm>
          <a:prstGeom prst="rect">
            <a:avLst/>
          </a:prstGeom>
          <a:noFill/>
        </p:spPr>
        <p:txBody>
          <a:bodyPr wrap="square" rtlCol="0">
            <a:spAutoFit/>
          </a:bodyPr>
          <a:lstStyle/>
          <a:p>
            <a:pPr algn="just"/>
            <a:r>
              <a:rPr lang="es-EC" dirty="0"/>
              <a:t>La primera información que se debe registrar son los datos de la Persona natural o jurídica</a:t>
            </a:r>
            <a:r>
              <a:rPr lang="es-EC" dirty="0" smtClean="0"/>
              <a:t>.</a:t>
            </a:r>
          </a:p>
          <a:p>
            <a:pPr algn="just"/>
            <a:endParaRPr lang="en-US" dirty="0"/>
          </a:p>
          <a:p>
            <a:pPr algn="just"/>
            <a:r>
              <a:rPr lang="es-EC" dirty="0"/>
              <a:t>Luego de eso se procede con la pestaña de INFORMACIÓN en la cual se ingresa datos que alimentan el módulo de lavado de activos.</a:t>
            </a:r>
            <a:endParaRPr lang="en-US" dirty="0"/>
          </a:p>
          <a:p>
            <a:pPr algn="just"/>
            <a:endParaRPr lang="en-US" dirty="0"/>
          </a:p>
        </p:txBody>
      </p:sp>
    </p:spTree>
    <p:extLst>
      <p:ext uri="{BB962C8B-B14F-4D97-AF65-F5344CB8AC3E}">
        <p14:creationId xmlns:p14="http://schemas.microsoft.com/office/powerpoint/2010/main" val="381377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48</a:t>
            </a:fld>
            <a:endParaRPr kumimoji="0" lang="en-US"/>
          </a:p>
        </p:txBody>
      </p:sp>
      <p:pic>
        <p:nvPicPr>
          <p:cNvPr id="3" name="2 Imagen"/>
          <p:cNvPicPr/>
          <p:nvPr/>
        </p:nvPicPr>
        <p:blipFill>
          <a:blip r:embed="rId2"/>
          <a:stretch>
            <a:fillRect/>
          </a:stretch>
        </p:blipFill>
        <p:spPr>
          <a:xfrm>
            <a:off x="3635896" y="373519"/>
            <a:ext cx="5217795" cy="2191385"/>
          </a:xfrm>
          <a:prstGeom prst="rect">
            <a:avLst/>
          </a:prstGeom>
        </p:spPr>
      </p:pic>
      <p:pic>
        <p:nvPicPr>
          <p:cNvPr id="4" name="3 Imagen"/>
          <p:cNvPicPr/>
          <p:nvPr/>
        </p:nvPicPr>
        <p:blipFill>
          <a:blip r:embed="rId3"/>
          <a:stretch>
            <a:fillRect/>
          </a:stretch>
        </p:blipFill>
        <p:spPr>
          <a:xfrm>
            <a:off x="3662680" y="2924279"/>
            <a:ext cx="5212715" cy="2160905"/>
          </a:xfrm>
          <a:prstGeom prst="rect">
            <a:avLst/>
          </a:prstGeom>
        </p:spPr>
      </p:pic>
      <p:sp>
        <p:nvSpPr>
          <p:cNvPr id="5" name="4 CuadroTexto"/>
          <p:cNvSpPr txBox="1"/>
          <p:nvPr/>
        </p:nvSpPr>
        <p:spPr>
          <a:xfrm>
            <a:off x="179512" y="548680"/>
            <a:ext cx="3240360" cy="1477328"/>
          </a:xfrm>
          <a:prstGeom prst="rect">
            <a:avLst/>
          </a:prstGeom>
          <a:noFill/>
        </p:spPr>
        <p:txBody>
          <a:bodyPr wrap="square" rtlCol="0">
            <a:spAutoFit/>
          </a:bodyPr>
          <a:lstStyle/>
          <a:p>
            <a:pPr algn="just"/>
            <a:r>
              <a:rPr lang="es-EC" dirty="0"/>
              <a:t>La segunda pestaña sirve para ingresar la NACIONALIDAD, en la cual se puede agregar varias nacionalidades.</a:t>
            </a:r>
            <a:endParaRPr lang="en-US" dirty="0"/>
          </a:p>
          <a:p>
            <a:pPr algn="just"/>
            <a:endParaRPr lang="en-US" dirty="0"/>
          </a:p>
        </p:txBody>
      </p:sp>
      <p:sp>
        <p:nvSpPr>
          <p:cNvPr id="6" name="5 CuadroTexto"/>
          <p:cNvSpPr txBox="1"/>
          <p:nvPr/>
        </p:nvSpPr>
        <p:spPr>
          <a:xfrm>
            <a:off x="179512" y="3114834"/>
            <a:ext cx="3240360" cy="1754326"/>
          </a:xfrm>
          <a:prstGeom prst="rect">
            <a:avLst/>
          </a:prstGeom>
          <a:noFill/>
        </p:spPr>
        <p:txBody>
          <a:bodyPr wrap="square" rtlCol="0">
            <a:spAutoFit/>
          </a:bodyPr>
          <a:lstStyle/>
          <a:p>
            <a:pPr algn="just"/>
            <a:r>
              <a:rPr lang="es-EC" dirty="0"/>
              <a:t>En la pestaña de DIRECCIÓN se procede de la misma manera con el número de direcciones que la empresa requiera registrar.</a:t>
            </a:r>
            <a:endParaRPr lang="en-US" dirty="0"/>
          </a:p>
          <a:p>
            <a:pPr algn="just"/>
            <a:endParaRPr lang="en-US" dirty="0"/>
          </a:p>
        </p:txBody>
      </p:sp>
    </p:spTree>
    <p:extLst>
      <p:ext uri="{BB962C8B-B14F-4D97-AF65-F5344CB8AC3E}">
        <p14:creationId xmlns:p14="http://schemas.microsoft.com/office/powerpoint/2010/main" val="494834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49</a:t>
            </a:fld>
            <a:endParaRPr kumimoji="0" lang="en-US"/>
          </a:p>
        </p:txBody>
      </p:sp>
      <p:pic>
        <p:nvPicPr>
          <p:cNvPr id="3" name="2 Imagen"/>
          <p:cNvPicPr/>
          <p:nvPr/>
        </p:nvPicPr>
        <p:blipFill>
          <a:blip r:embed="rId2"/>
          <a:stretch>
            <a:fillRect/>
          </a:stretch>
        </p:blipFill>
        <p:spPr>
          <a:xfrm>
            <a:off x="179512" y="403999"/>
            <a:ext cx="5212715" cy="2160905"/>
          </a:xfrm>
          <a:prstGeom prst="rect">
            <a:avLst/>
          </a:prstGeom>
        </p:spPr>
      </p:pic>
      <p:pic>
        <p:nvPicPr>
          <p:cNvPr id="4" name="3 Imagen"/>
          <p:cNvPicPr/>
          <p:nvPr/>
        </p:nvPicPr>
        <p:blipFill>
          <a:blip r:embed="rId3"/>
          <a:stretch>
            <a:fillRect/>
          </a:stretch>
        </p:blipFill>
        <p:spPr>
          <a:xfrm>
            <a:off x="179512" y="2996287"/>
            <a:ext cx="5212715" cy="2160905"/>
          </a:xfrm>
          <a:prstGeom prst="rect">
            <a:avLst/>
          </a:prstGeom>
        </p:spPr>
      </p:pic>
      <p:sp>
        <p:nvSpPr>
          <p:cNvPr id="5" name="4 CuadroTexto"/>
          <p:cNvSpPr txBox="1"/>
          <p:nvPr/>
        </p:nvSpPr>
        <p:spPr>
          <a:xfrm>
            <a:off x="5652120" y="932527"/>
            <a:ext cx="3024336" cy="1200329"/>
          </a:xfrm>
          <a:prstGeom prst="rect">
            <a:avLst/>
          </a:prstGeom>
          <a:noFill/>
        </p:spPr>
        <p:txBody>
          <a:bodyPr wrap="square" rtlCol="0">
            <a:spAutoFit/>
          </a:bodyPr>
          <a:lstStyle/>
          <a:p>
            <a:pPr algn="just"/>
            <a:r>
              <a:rPr lang="es-EC" dirty="0"/>
              <a:t>La pestaña de teléfono permite ingresar números celulares y convencionales.</a:t>
            </a:r>
            <a:endParaRPr lang="en-US" dirty="0"/>
          </a:p>
          <a:p>
            <a:pPr algn="just"/>
            <a:endParaRPr lang="en-US" dirty="0"/>
          </a:p>
        </p:txBody>
      </p:sp>
      <p:sp>
        <p:nvSpPr>
          <p:cNvPr id="6" name="5 CuadroTexto"/>
          <p:cNvSpPr txBox="1"/>
          <p:nvPr/>
        </p:nvSpPr>
        <p:spPr>
          <a:xfrm>
            <a:off x="5652120" y="3247816"/>
            <a:ext cx="3024336" cy="1477328"/>
          </a:xfrm>
          <a:prstGeom prst="rect">
            <a:avLst/>
          </a:prstGeom>
          <a:noFill/>
        </p:spPr>
        <p:txBody>
          <a:bodyPr wrap="square" rtlCol="0">
            <a:spAutoFit/>
          </a:bodyPr>
          <a:lstStyle/>
          <a:p>
            <a:pPr algn="just"/>
            <a:r>
              <a:rPr lang="es-EC" dirty="0"/>
              <a:t>El correo electrónico debe respetar el formato de validación requerido para que sea un mail valido.</a:t>
            </a:r>
            <a:endParaRPr lang="en-US" dirty="0"/>
          </a:p>
          <a:p>
            <a:pPr algn="just"/>
            <a:endParaRPr lang="en-US" dirty="0"/>
          </a:p>
        </p:txBody>
      </p:sp>
    </p:spTree>
    <p:extLst>
      <p:ext uri="{BB962C8B-B14F-4D97-AF65-F5344CB8AC3E}">
        <p14:creationId xmlns:p14="http://schemas.microsoft.com/office/powerpoint/2010/main" val="414699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69328" y="2474131"/>
            <a:ext cx="5486400" cy="995338"/>
          </a:xfrm>
          <a:prstGeom prst="rect">
            <a:avLst/>
          </a:prstGeom>
          <a:noFill/>
        </p:spPr>
        <p:txBody>
          <a:bodyPr wrap="square" rtlCol="0" anchor="b" anchorCtr="0">
            <a:normAutofit/>
          </a:bodyPr>
          <a:lstStyle/>
          <a:p>
            <a:pPr algn="ctr"/>
            <a:r>
              <a:rPr lang="es-ES" sz="4400" b="1" dirty="0" smtClean="0">
                <a:solidFill>
                  <a:prstClr val="white"/>
                </a:solidFill>
              </a:rPr>
              <a:t>Clientes</a:t>
            </a:r>
            <a:endParaRPr lang="es-ES" sz="4400" dirty="0">
              <a:solidFill>
                <a:prstClr val="white"/>
              </a:solidFill>
            </a:endParaRPr>
          </a:p>
        </p:txBody>
      </p:sp>
      <p:sp>
        <p:nvSpPr>
          <p:cNvPr id="10" name="9 Marcador de número de diapositiva"/>
          <p:cNvSpPr>
            <a:spLocks noGrp="1"/>
          </p:cNvSpPr>
          <p:nvPr>
            <p:ph type="sldNum" sz="quarter" idx="12"/>
          </p:nvPr>
        </p:nvSpPr>
        <p:spPr/>
        <p:txBody>
          <a:bodyPr/>
          <a:lstStyle/>
          <a:p>
            <a:fld id="{73820FCD-5F4C-4989-BE05-0A8208BCBC21}" type="slidenum">
              <a:rPr lang="es-ES" smtClean="0"/>
              <a:pPr/>
              <a:t>5</a:t>
            </a:fld>
            <a:endParaRPr kumimoji="0" lang="es-ES"/>
          </a:p>
        </p:txBody>
      </p:sp>
      <p:sp>
        <p:nvSpPr>
          <p:cNvPr id="146437" name="AutoShape 5" descr="data:image/jpg;base64,/9j/4AAQSkZJRgABAQAAAQABAAD/2wCEAAkGBhQSEBUUEBIVFRUUFxUXFRUVFBUUFhoYGRcXFRUYFRYYHSgeGBkjHBUYHy8hJCcpLCw4Fx4xNjAqNSYsLCkBCQoKDgwNGg8PGiwkHB4uLCwwKiopLCkpLiwpKSopLCkpKSwpKSktKSwpKSksNS0sLCwpKSkpKSkuLCwpLCwsLP/AABEIAHkAyAMBIgACEQEDEQH/xAAcAAEAAgMBAQEAAAAAAAAAAAAABgcBBAUCAwj/xABFEAACAQMBBgMFBAUICwEAAAABAgMABBESBQYTITFBByJRIzJhcYEUQlKRCDNiobEVQ3OCkrLR8BYkJTQ1U3KTweHxF//EABoBAQADAQEBAAAAAAAAAAAAAAADBAUBBgL/xAAlEQEAAgICAQIHAQAAAAAAAAAAAQIDBBExIQUSIiNBUWFxgUL/2gAMAwEAAhEDEQA/ALxrBrNeTQa97fJDG0krqiKMszEKoHqSelVjtr9IOziYrbxSz4+9yjT6avMfyqB+Mm/El5eNaRMeBAxTSPvyjkzN64PIemD61xNnbCSMAsAz988wPUAVHfJFI8rWtq32J4qtTZP6Q1o7YuIJoc/eBWRR88YP7qszZm1I7iNZYJFkjcZV1OQf8D8K/NktmjDDIp+g/wAipL4fbfNjOiAngOwV1JzjJ5OPQgnr6VFXYrPiVzL6XkpWZieV+Cs15Ws1ZZLNKUoFKUoFKUoFKUoFKUoFKUoFKUoFKUoFKUoFfOXpyr6Vg0H442fk3vtPe1uTn8WSf41K6x4tbovYbRadFPBncyRsByDk5dD6EE5A9DWns7aySjkcN3U/+PUVT2aTPEw3vSs1KxNJ7b1YPQ1mu7ubu613dKuPZoQ0rdgoOQPmcVVrWZtw2cuStMc2mfC89lk8GPV72hM/PSM/vrbryoxXqtWOniZnmeWaUpXXClKUClKUClKUClKUClKUClKUClKUClKUCsGhrBNBobY2PFdQtDcRiSN+qn9xB6gjsRVS7Y/R1QsWtLtkBPJJU14/rLzP5Vau3N4IrSIyTtgdAPvMfRR3NVHvB4jXNwSI2MMfZUPmx+0/+FRXyVr2ua+pkz+a9fdt7u+BHClDXN6H6gpGukn6sev0qzEhttnWxPlhhjGpmP8AFj1Ynp8aoEXDZzrbPrrbPzznNfbeLb9zc2ItWkLKrq41HzkKDhS3cZOefoKhpnrM+YXs/p+amPxbmI+ixD47WzMwgtLyZV6skYx8MgnIz8a1T+kPag4a1uh8CIwfyLVveA0IXZZIXDNPLq5YJxpAz8ulTjam71vcqVuIIpAfxop/f1q2xZjjw97F2zHdQJPA2qORQynGDjocjsQRgit/NRPejeS22PZKeGAo9nBDHgajzOB6L3JqI7qbT21tT2/Gis7Zj5SIgzsAf5sNzYdtRwDg4oLazTNQTb0O1bWJpre6ju9ALNDLbrGxAGTw2jPM4ycEVwfDTxNuto3son4UcEUBkIRSOepQCzsc4xk0Fs5pmqi//Sr3ad4bfYyxxxpza4mUt5c4146AHsOpqYjd7aGj/ip1+v2SLT8tOc4+tBLM0zUI2DFtcXum9lt3tVUkSRRhS7dFXGcoeeT8qiu2/FC7u737HsRFOCQ07DUDg4ZlzyWMfiPM0Fw6qZqG2O592Ijx9rXTSsB5oxEiKe+lCpyPnUE3A8Sbz+VPsN1KLlGkljEmkBgULYdSvVTp6Ed6C7c0zVbbS8TpJdo/yfsyFHkBZZJpmYRqU/WEKvMheme/QVs71XW1bS1a4int5imC8QtWBOSB7MhyT17igsDNZqKeH+8897bl7q2a3kRtJBDBXGM6lDcwO2O1SoUGaUpQKUpQeTUW3x36hsIyWIaTHJAeQz0Ln7o/eewqUmofH4exTTGe/wBM7liyRhSsCZPLCdXf1Zs/DArkw+qzETzKlNpb1T30pkWKa4boNCNoXnyCgDyiufdX08P+8WksY7llYD8yMV+pbe1WNQsaqijoqgKB9BXB3z2DdXUaJaXf2bDEudHE1jGAuDy686inDWe1yu/mrxFZ4j7KBs75JRlDn1Hf6itiu3vB4M3dqj3UM63DqSzxrFwyy9WKgHBx10io3Y3yypqX6j0PoaqZcPs8x03NLdjPHtt4snvh1voLVuBMAIZGJD/gdupPqp5fKrX/AJbg/wCfD/3U/wAa/OletlbtWdxcAXbvEr4GuPTpzn7+egPqKkw5v8yqb+h3kx/2HY8d7nibQtlLZh4KlSpyvnkIdhj4Ac/hV9WluqIqRgBFAVQOgUAAAfSobvv4YQbQgiRCIXgXTC6rqAjwBoZe69D8PzrG7exNrWsXBe5tZ1QYjeRZuIAOSg494D48+VXWA6m/+9KWFlJKzDWVKQr3aQghQB3x1Pyqh9wVcWG1ynvC1QfHBZi5/s5q3Ljwt+1zifa1ybkqNKRIvBhQfBQSTWp4b+FkuzpZ2nmiljmj4ZjVW7NkatXIjBII+NBofo8xx/ZLkqRxDMuodwoQaD8jlv31beKqq08I7ixvPtGyrtEU5BinRiug89BK++B2zzFTH/aZUjFirY97M7L/AGeX8aDe3sLfYbnhnD8CbSfQ6G71TvgKsmm6a2WEy+yBMrupCYYgDSCcZzn44q0t3t37lXkk2hcrcO40KqIUhRPvqqZ5lu5PPkKhA8G7m0vPtGyb1YlycJKrHC5yYzjk6fPnQd7ePYm2rmNo47mzt1YYPCExcg5yOIw5Z+GK4e6Ph9ebOKtHFs8yHymeSSZn59Qg6Ly7DrUxZdraMD+Tw2Pe/wBYIz66f/da+7G6Vytw1ztO5FxMOUKoCsMSn3iqHlrPTPYfOgiu0vCNmvjdbN2gkEpYvpwG0sf1hQg50kknBHLOK++9UG3LO2a4XaEUywjU6iAI2nuefJsdccq+Nt4U3dltI3mz5YGQs54UutTockshYZyOfI/AV3969hbSv7drfVa28cmBIQ0ksjLyJA5AAZH1/Og9eE++8u0rWRrgLxIpAhZAVVgVDKcdj64qeCo7uRufHs61EEZLHJeRyMF3IAJx2GAAB8KkVApSlApSlArGKzSgxilZpQeTVCeMe7cdhcx3VsNP2lnEkQGE1KAxZfTOenrzq+6pv9Iz9VZ/0kv90VyY5jiX1S80t7o7hA7W5WRdSnkfzB7g19q+Ee6U8Ozodow5eKQMLhMc0w7Krj9ggDn2+Rr3BOHUMpyD/n86zsuKaTzHT1ent1z14nuFkeHu/wBoK2103l6RSMfd9Ec+noe1WqDX5mqzvDvfzOm2umy3IRSHv6I59fQ98VNhzc/DLO9Q0ePmY4/aw9oX6QxtJKwVF5sxzgc8c8fOvVtdq+dOTpODkEYOAe/wINc/enZz3FnLFFjW64Go4HUHme3SuPtnYVyZNVs50sseVeZl0ss6SMc4OQyak/KrjDS8mtexvkmQPGdSnODgjocHkfiKiFtu3doxbiZ1DzqZnOvF0ZAuSPLmI6M/SvMW716ohWJ1iVBNkiUsdUgl0eXHMKShPr9BQTKW7VThiAQC2D+EdTXu3nDqrLnDAEZBBwemQelRSbY927K4Kx+yAdBMWBfjRvIFYj7yqy6v2q+J3duyQxk8waJl9s3kUXLSNGcDDeyITJ69KCW7Q2gkMZklbSi41HBOMnA6fE1sA1Fd8Nhz3AxEVZShXQzlAr8RHDnA83lUjHUZ5dTXQ2NYypJMZiTqclWEpKspJK+zI9mwGF5dcUHTjvEMjRhgXQKWUHmA2dJI7A4P5VsZqB73bKmWOe5jyrPbXCTaJDqyMNbmPSMkqQR/Xr7ybCuyraJSA+oxKZT7EkxsG1Y9p7rHHbVjpQTSs5qG2uypypKScSMTuVHEZTJAQxVdZ7rI/XuEX0qS7HgkS3iWZ+JIqKJH/EwHM/nQb1KUoFKUoFKUoFKUoMGqa/SM/VWf9JL/AHRVymq78Zdy5b61Rrfm9uXfh93BGGCn8QxkDvQbHg7GG2JbhhkHigg8wRxHGCD2xVceIW4jbLlM9upaykbzr1MLHt/0nsfoe1Wh4QrjY1r28r5+fEbNSq7s1lRkkUOjgqysMgg8iCPSuWiJjiUmPJbHb3V7fmqOQMAVOQeYNexW9vruY+yJ8pqeylbyN1MTfgY/wPcfEVoK2RkcwehrNyY5pL1mrtV2Kfn6rY8PN++MBb3Le1A9m5Pvgdj+2B+dS6bbftnhhQySRoryDUECh86AWP3m0sQPhzqjN0dlyXd4iQxF443UzyaiiIo5kax9/wBAOf51d8m7/t3nhlaJ5I1SQBVdW0Z4bEN99dR59++cVdwzb2/E87vVxVy/LluHa8IBzKg0kKcuowxIAU/HPLFYTbUB6TRn3RydTzYkKMepIIHyrjvuNGQmZZMxvrUnSxJM6XDasjzEtGvM9BnHWvB3ETORKwI4ekhI+RS4a5U9OfmYj5VMouwm37dmCrPES2MAOMnJIGPXJVh9DXztt5oH5cQKdCOVYgEK+QpJBI547E1x7bw9RNOJ3JVoSDojH6qaWdRyHQmZgfgBWwm5gWIRrMy+zjjJ4cZJWMuRyIwuQ5BxQdKbeCFTpEis2tE0qykhnI055/EdMmtqLaEbKWR1YLnJDAgY65x8qjtruAiJo4zn2lq+dEYP+rqqKAQOWQgyevpXS2Tu8ltllZnPDjiGQB5ItRUYHIt5jz70G2drRmNnVg4VNZ4fnJXBZSAOuQOWK+Gz94YpYlk1IEc+RtakMMAnB7EZwQemK+Gw9jcO1Mal49ZkZfd1xBySijHLyAgDtWodxYyZGLsGlEiuVVFUiRUVzoAwHPDB1DnzNB15tsRIypqGokLpBXI65JyRyGDnHOsRbdiaZYkbUzo7qV5phGCsNXrlhyrmf6FIERFlYLHMZowVRypIcFcsMsMuTzrOyNzuBPxuO7n2xZSkagmXQWPlHLnGMY9TQSUUrArNApSlApSlApSlArBrNKDWsrFIl0xqFXLNgdMsxZj9SSa2KzSg0NqbKjuInhnQPG4wysORHb5Edc1UGz/BGdbp4nuMWQOVcfrmB/mwPunsW/Lryu01iuTET2+q3tXqWjsjYsVrCsNvGscadFUfmSe5PcnnW6zYFeq8lc118o9Dvahlk1H2QWBoyFcs/E4nRRnUMR5yB0619Yd4C8V06pj7OzquScNpiWUE9NIOrGOtZj3PgUYTiLgRhCsrgoI9egRnPlAEjD5HFbcWwo1EygNi4ZmkyzHJZQhwT7vlAHKg0Njbx8SJHl0jiJGVVVcEu0fEZV1e9y7j0NbMe88DHCsxIMgxobrGVEg6di4H1rz/AKKQ6YhmT2OnhHivlNIwNJz3BwfUcjXyl3MgZmb2qli5OmaRRlyhk5A/e4a5Hz9aD5T73RloDCytHIw4jkHCoYnlB1dAcJnB7Gtld7LcukYZi7tpChGzzUOMjsCrA/8AyvjDuNaqFUI2lQBoMjFWwjRjWM+bCMV59selbFrurBHIsqhjIpyGZ2J9zhgH1ULyA+dB2BXqsAVmgUpSgUpSgUpSgUpSgUpSgUpSgUpSgUpSgUpSgUpSgUpSgUpSgUpSgUpSgUpSgUpSg//Z"/>
          <p:cNvSpPr>
            <a:spLocks noChangeAspect="1" noChangeArrowheads="1"/>
          </p:cNvSpPr>
          <p:nvPr/>
        </p:nvSpPr>
        <p:spPr bwMode="auto">
          <a:xfrm>
            <a:off x="80963" y="-547688"/>
            <a:ext cx="1905000" cy="11525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6441" name="AutoShape 9" descr="data:image/jpg;base64,/9j/4AAQSkZJRgABAQAAAQABAAD/2wCEAAkGBhQSEBQUEhESFRQUGRkXGBcVEBgWFBYVHxwVFRgbFBsdHigeFxkjGxcUHzIsIygpLCwuFR4yNTEqNTIsLjUBCQoKDgwOGg8PGi0lHyA1LCwtLCwpKywvLSkqLC0vMCk1LCkqKik0KSwsNCkpNCwpLCksLDQsLCksLCwsLCksLP/AABEIAGAAqgMBIgACEQEDEQH/xAAcAAEAAgIDAQAAAAAAAAAAAAAABAcFBgECAwj/xABMEAACAQIDBAQGDAsHBQAAAAABAgMAEQQSIQUGEzEHIkFRFzJhcXORI0JTVGKBk7Gys9HSFiQlM1J1gpKUocMVNDVDcnTBFCY2osL/xAAaAQEAAgMBAAAAAAAAAAAAAAAAAQIDBAUG/8QALhEAAgEDAQYEBQUAAAAAAAAAAAECAxESMQQTIUFRcQUiYdEUMjPB8AY0NYGx/9oADAMBAAIRAxEAPwDeaUpXcOWKUpQClKUApSlAKUpQClKUApSlAKUpQClKUApSlAKUpQHOWmWpfCpwqpmWxImWmWpfCpwqZjEiZaZal8Kte3128+CgSSNEYs+Wz5rWsT2Ed1SpXdkGrGWy0y1q2yd9nkwGIxMkSXhbKFTMAbhLXuT2tTdPpAXEvwplWOQ+IQTkc92uob49atZlbo2nLTLUvhU4VUzLYkTLTLWE343kkwSRNGkbF2IOfNpYX0sRUnc3bT4zDmWRUUh2Wy3tYBT2k99Wu7XI52MllplqBvDvPBgx7KxLnlGurnynuHlP860vE9LEhPseGjA+G7Mf5ZbVaKctEQ2kWHlplqtvCtiPcMP6pPv1sW5G+EuNlkSSOJQiBgUzXve2t2NGpJXYTTNny0y102vtWHCx55nCryHazHuUcya0XHdK+vsOHFu+Rzc/sry9dRG8tCXZam+5aZarXwrYj3DD+qT79PCtiPcMP6pPv1bCXQrkiystMtaRu10gzYnFRQtFCquSCVD3FlZtLsR2VYXC8lUk3HUsuOhN4VOFUzhU4VaO8NrEh8KnCqWYq+czvpjQLjGT3AJ8fttftrLTTqXs9Ck3ja/M3/eferEQ4uSONwFW1gUB7AawG8G35cXssPLlzR4towVW1wI8wJHf1rad1RtpYxpXWSQ3eSOJmNrXYopJt2V4OPyO/wCsH+qWudsdSb2pxb4XZ6rxbZaMPDqc4xSbS4pcdET9iL+Qsd6VP6VaYqGxIBstrm3K+gv3Vu+wl/IGP9Kn9GpHRBgEmkxccihkaJQykaEZq72eClLo/Y8Zjk0jK9H+/gmy4fEtaXkkhP5z4LH9P5/PzsHhVSe/O40mAkzrdsOx6j9qHsV+49x7a3Po43/4+XDYlvZuUbn/ADAOxvh/P5+eCpFNZw0MsJWeMiJ0yJaHDekb6Nee5W1xhdjTTkXKyOFH6TkRhR5r6/Eal9NiWhw3pH+jWoSuRsJAOTYxr/FGpHz1aHmpx7lZcJsxmytmT7RxZUNmkclnduSr2k+QaADzCrS2d0W4ONQHRpW7WdiPUBoBWr7iSth9l4/FR5RKpRVJUGwGXmD2HOfVWM8K+P8AdIv4dKtPeTbUNEVjjFXlzLH8HWB96r+833qlYDdrC4PPJFEsfVOcgk9UdY3ufJVXeFfH+6Rfw6VsOyt68Ri9lbSeZlJjQKuVAlg4cNe1YpQqJeZ8O5kUoPQ0rbW1ZdoYu4BYu2SJB7VSbKB3d5NWJsLongRAcTeWTtAJWNT3C2rec1rPRBgw+0Cx5xxsy+clVuPiJ9dXVwqmvVcHhEUqeSyZqPg6wPvVf3n+9XPg6wPvVf3n+2tt4VOFWtvpdTNu10NZwO5OEhkWSKBVdeRBbTQjtPcTWa4NTOFThVDqN6kqFj2xEqpbMbXqDitpROrokil1AJXk1iRrburvvByT4/8AitPw3+Iyf7f/AJWvF7d4nV39XZbLFRff5Tq0qEcYz53+532ziGWXCZWYXnRTZiLqSAQe8EVRcniH/Sfomrw27+dwf+5j+kKo9z1D/pP0TXW/SDb2Sd/zU0/FPqxNqmHVh9DD9WtdpB+RX/WL/UrXE/KH0MP1a12l/wAEf9Yv9Stbmx/vP7f3PTeMfxlLtH/EZPYC/wDb20PSp/Rqf0GL+MYn0a/SqFu//wCO7R9Kn9Gp/QT/AHjE+jX6Vdyr9Op39jxMPngW3jtmJNG0cqB0cWZTyIqhN/Nw5NnS50zNh2PUk9sh7Fc9jDsPbbvr6IqLtLZsc8TRSoHRxZlPb9h8tc+jtEqT9DaqUlNep877wb6PjMJBFMCZYWJ4n6aFbDN8MfzrP7L2KcRu5MUF2hxDSgW5qqoH/wDUk/s1ht+9w5Nny3F3w7nqSd3wX7m+f11ZfQqn5Na45zSfH1YxXQqzjGkpU9LmpTi3Nxl0NI6KNvQxyS4XE5OFictuIAU4g5Br6Wb5wKtz8EMH7zw3yCfZVX7+9FEkbtNgkMkTamJdXjPbkHtk82orWdm7/wCPwo4aYhwF0ySKHy+TrC481UnT3/npS7otGe78s0Xv+B2D954b5BPsrpjd1YThZ4Ioo4hMjKciBdbEKTbuvVM+F7aXu6fIJ9lbr0Vb74rG4mZMRIrKkYYARqtjmA7PJWGdCrCOTenqZY1acnZIr3crbf8AZ+0FaYFVBaKUdqg6E/ssAfMK+hsOyuodGDKwuGU3BHYQar7pJ6MTiWOJwgHGP5yPkJPhKex/n89Vpgd4sfs9jGkk0Njcxuul+/KwNr+TnWWUVtKUoOz5oxxk6LxkuB9I8GnBqgfC7tL3dPkE+yuPC9tL3dPkE+ysfwdXqjJ8TAv/AINODVPbjdJOOxO0IIZplaNywYCJFJsjsNQL8wKuatatCVJ2kZYTjNXR4z5eqGANzYXW+tie7TQGuFgQclTXTxRr9teO1NlicKCxXKWOgvzR4/8A6v8AFWKbc1OrlcLldXHsQOWyxIcgvYE8MG5B8Y6cjWru43vYzXZk454LoQY7t4pAGpOYWU259VuXdUf+wsEhX8Wwqkmy+wRgljci2nOwPqrpDuwqmIhl9iIsOELWDSNoL6G0lrju5V4fgjcdaW9gigiMAqirMgsb6PaY9bvUaVaKUFaPAh8dTJTbIw7ks8ELE82aJCdNNSRXabZcDoqPDCyA9VWiQqDy6oIsDz5VEw+7aiGSIlbSsCwSMJGABGtlS5ABEYvrzY1Fx+54kQIJcqhpWA4SnLnIYZOWUqeXn5cqlcNCzk2rNmRXZWHVDEIIQjnrIIVyMbX6ygWvYDn3V3wWy4ISTDDDGW0JjjRCfIco11qCN1hd7yaNxNVjCydcSA5nuSxHENuVrDQ868huahVgSoLZ7ZIVVI2ZYlDRLc5COEDz5sTpU3ZSyM7JiVW12AuQv7R5CuZMQoKgkAsbAd5sT8wPqrC4bdbLO0plvmbNYRhfbmQZrcyLkX008tye+O3ZEkrOXtmBuQg4gJjMPUkvdVsb2tz176gkyuIgSRSrqrqdCrAMp84OhrphMPHEgSNURByVAFXtJsBp31j9nbuCLDyQ59JM1yi5MuZQnUFzY2APPneoUO5YUR2kUZHz6Qi3OM2QFiFvwxe99STobWA2GLEq6qysCG1Ug3BHk76h4uLDytlkSKRrgWaMPa4Yi9wbaK3qrHLujbgeygCAIotEAeqxOhv1bqbHn3i2tc4fdFVQpnWx06sQUECN4QWF+sxD3J7SOymgPVtiYEG3/TYTNYNYYeMnKTlBsFva+lTcHsvDwkmKGGMnQlI0Q+QEgCsdgt0xHrxAdAptEALCUzgDW9rkjUkm97154rc7OpXiIAST/d1LMDm1ka93cFjY6DvB1qcm+ZFkbEXHeK8sVhkkssio47Ayhh8QNY7HbGMkmH16sfjm/jqMrKpHb7IqNz9qR217YnY2acS5l8UKbxhmFs9jG1/Yyc5vob2HKoJPI7tYPmcJhf4ePn+7Q7tYPX8UwunP8Xi08/VqDhNyY0QozBhr/li3icMMQSevbUnS+mgrs+6ALs/EU3YNlaEMjN1vzozdcdYnTLqAdSL1bJ9SLIyWG2Dho3DR4bDo66grAisL3GhAuNLishasLszdkQzLIJL5UCWyAM1lRbs1+VkGgA58zpWbqG29SbWFKUqAKUpQClKUApSlAKUpQClKUApSlAKUpQClKUApSlAKUpQH/9k="/>
          <p:cNvSpPr>
            <a:spLocks noChangeAspect="1" noChangeArrowheads="1"/>
          </p:cNvSpPr>
          <p:nvPr/>
        </p:nvSpPr>
        <p:spPr bwMode="auto">
          <a:xfrm>
            <a:off x="80963" y="-433388"/>
            <a:ext cx="1619250" cy="9144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6443" name="AutoShape 11" descr="http://www.inec.gob.ec/inec_theme/images/inec/head_logo.jpg"/>
          <p:cNvSpPr>
            <a:spLocks noChangeAspect="1" noChangeArrowheads="1"/>
          </p:cNvSpPr>
          <p:nvPr/>
        </p:nvSpPr>
        <p:spPr bwMode="auto">
          <a:xfrm>
            <a:off x="155575" y="-547688"/>
            <a:ext cx="2028825" cy="11430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6447" name="AutoShape 15" descr="data:image/jpg;base64,/9j/4AAQSkZJRgABAQAAAQABAAD/2wCEAAkGBhQQEBQUEBQVFBUWFhQXFRgYFBYcHBcbHR0VGxgXFRoYHSceHRkkGhUVHzIgIycpLiwtFx4zOTArNicrLCkBCQoKDgwOGg8PGiwkHSUpLC0sKik1LCoqKSwpLCkpLCkpLDQpLCwsLCkpKSopLDUpKTUsLjQsKS81LCwpKiwpLP/AABEIAFUBMAMBIgACEQEDEQH/xAAcAAABBQEBAQAAAAAAAAAAAAAAAQQFBgcDAgj/xABGEAACAQMCBAMEBQcKBQUAAAABAgMABBESIQUGEzEiQVEHYXGBFCMyUpEzQlNzobLRFzQ1YoKSk7GzwRUWJdLwVGNyo8L/xAAaAQEAAwEBAQAAAAAAAAAAAAAAAQMEAgUG/8QAKxEAAgIBAwMDBAIDAQAAAAAAAAECEQMSIjEhQVEEE3EUYZGxocGB0fAF/9oADAMBAAIRAxEAPwDcMUYpaKAKKKZ8U4qltGXkPwG2WPoM/jk7AAk0A5kkCgliABuSTgD3k1A3nOkSnTErSn+qMD45O5HvAx76pXM3M0kjhHVzI6NJBAqthgM7se/5p8tRIH2AQTDwxy30Yjlj0xu0hAUN9ZG6NGwWHHUYq6rLHJINskFqAuU/tBYHvAmXEe7azrP5pw43wRnbbzptH7SSQT1rYgAk5BwMaifzh91ts+XwprZ+z2ZiW+sQlxLnqLFh9ASQqIw5CvvkZGMmvT+yfAJRVUkg5W4fIYYw2HjIJ2HxoCetOeWIBeIOpVXDRPnKns2NwFPqWqe4bx6G4/JvvjOk7H4geY94yKzmblu4szdTAy9aaARI8mgqm48XViHhwucalA1bnG9RPCJ5+qkMw8eoLEQcyN3dp+oDpeGNCB1O7aftAnFAbbmiqpwfmVo36N2QSDpEgIxnbZz813OCNQ1DcE2rNALSYpaQ0AhFFV/inPlpbStFNIVdcZGlj3AYbgehFNf5ULD9Mf8ADf8AhXGuK7nOuPktdGKrfD/aBZzyrFFKS7nCjQwyfiR7qsgrpNPglNPgMUYpaSpJCjFQnHOb7ay/LyAE9lAyx+Q/3qCX2v2WcYmx69P/AGBzXDnFcs5c4rll4xRioPg/OdpdkLDMpY9kbwt8g3f5ZqcFdJp8Epp8BiilrjeXSxIzucKoLMfcNzUknSiqoPahYfpj/hv/AApf5ULD9Mf8N/4Vxrj5ONcfJa8UYqJ4VzVa3RxBMjn7ucN/dbBPyqWBrpNPg6TT4DFGKWg1JImKKrV77Q7KGR45JSHQlWGhtj+Fcf5ULD9Mf7j/AMK41x8nGuPkteKMVX+Fc92l1KIoZCznOBoYdhk7kYqw10mnwdJp8CYoxS0VJIUUUUB4mlCKWY4ABJPoB3NZnxrmNZJ9coZhglYkI1rHuDKqn7ZVgW0jdihxkR4Ns5yujoSFPtSt+wY/Zkr8QCKy/h9qL67DDDKAmmGQNqjZiUijkxtldHUcArqAwVbOaAsPKfDJ5kU3EpfoszRzumJIUIIGSTlpJEKtoceAEZydIqavOcLfh6sILW7lbuzi3l8Z9XlkALfHf3VY5VWytHIbARGYu3m25Z3J7knLE/GqbzJzXdx2sDwnpvPMAGZQw0tsB6DuCO+wO4qjJmUZae9WWQhqZG2/t0zOEa0YKTggPlx6+Egb+6pfjHtlt4I1IhmLuMxqwRQwBwSWDEAg7FTuD5U543b2d4gF3AXkC46iAK+exKMDnGQdjVQ4JyNbrNqvOvcIo+qRhgINTHS+++xXbzIY7gisa9bgXRZEzt4/sSvBvbZ1mw1lM2/eHMmPiMCpzpQ3f1tpHLDKNTCOWB4ssQQWjLrpSXBPjXI+8CKj+NcxyWs1mtkFit2kEbxLEuTnzXG3YADtufOrnwriZkkkik2eMjvtqH3sema0Yc+OVaZWn0RE4UrMkilNmRbi3MhkkZjKMtNKRgOSrHEciyOwbWSCG0jUHXGk8n8a1r0XILKMo2ftLt2PuyPkR5g1H+0Hl0SxllBHU8DY8nwRE3cfa2iYE4IZc5CgVTeT+IGIIF0aoNDaFLF1DFtcU2dg6uWTsu8owuBWspNopDXmOQMAVOQQCD6g9jXqgMG9pn9KT/CL/TjrnyryNLxFHaKSNAjBTqDb5GdsCuntM/pSf4Rf6cdQ/DePXFsCLeaSME5YKe59T8q8yVe49R50q1vUaFy37LZ7W7imeaJljbUQA+TsRtkY8605axrkLmi7m4jAk1xK6N1NSsdjiOQjO3qAflWzCtmHTp2o2YtNbRaYcbv/AKPbTS/o43f8ATT+mvEbITRSRN9l1ZT8CCKufBY+D5tvLx5XaSVizscsT5n/AM2q98I9khnt0lNyoLqGAVNSjPYFtQ/YKr3HORLu0Y6o2kQdpEGoEerAbqfiPOo7h/HLi2P1EskfuDED5r2rzFUXvR5yqL3o1LkP2dtZTvLcFGZfDFpORg/affsT2/GtAFZRyj7VJDKkV5hg5CiQDBUnAGsDYj37Vq4rfica2m3E41tFqL5n/mVx+pk/dNSlRfM/8yuP1Mn7pqyXDLHwfOAO3yq+x+yKd4lkSaMllDBSGHcA4z671Qh2q/J7XpkiWOOGNSqKoYuzdhjOABvt615ePR11HnQ0ddRRgWjfbKup8jgqR6Eeea37kXjLXdjFLJu+Crn1KkjPzGDWAHVI3mzMfLcsSfIeuTW/cjcGa0sYo3GHwWcehYk4+QwPiDV/pr1OuC70/LrgsNFIKWtxsPnfnT+kbr9a1SPLPs8mv4OtHLGg1MuGDZyMegx51Hc6f0jdfrWpvw/mK6t00QTyRpknSp2ye5ry9qm9R5u3U9RpPJ/s2msrtJ5JYnVVcYUNnxAjzGK0YVk3sz5jup73RPPJIvTc4Y7ZBXBrWq3YdOnajbirTtCiiiri0KKKKAz3nzMssqLHJLiHQUjID4bAdkJ2zpmU+/SK5+zqwIlywnXHUl0z/bUkJEufkkm/v2AFS1yf+oTe9P8Aa1qP45xiSzS5nh06khtz4hkaeqyvtkeRoSlbpErzzcYWJc/aZvxwcEjB8PfOdqYc5cGYw2QjUukcymQjOcEbsfLTnJOa8cflMoR2wcSGJjgeEZDByPuY7/AVbuJ/kHx93avIhNZo5MiunFVfx2/svjJ45KuTDOajJLK5DYEbsqoCRnJ7gDzON96g47CUsqnUhb7OosAfPy38qtF5Gpmm1Oq/XE4O/bI7fP8AZXa9vI5HR+pGNDMfU4OMgEdu1ZPrMmLZFdOv+PH8lnq//NWXJrjF9uOH0QvLnVvI4cDXJHdxLq33QYYmQjfHhUA+4Vo3MDNFdRSR7MylM4zncbH3dt6qPsgTSZACGAlbBHY+DuKtPM9qXuoV1Y1EADfyP8f8qv8AUWsM3HnVGvxH93/JRhm5QjGXZP8AbLBxW061vIh7sjAe44yPwIFZSLedrvUsEpiKOwkMjdNQ8YcmNFIjA6qqNOkscbmrlJzLN9NtoAV0yNOJMrviNASVOfvEb144btapn9ET8sE/5V62HLHLHVHjqvw6/o4lFx5LDy1NqtYj6DT+BIH7AKkzUNygMWcf9v8AeNTDVacmD+0z+lJ/hF/px0+5A5vtrGOVbhWYu6kaUVtgCD3Iq18yezdL27km+k6C+nwBVbGlVX72fzc1GfyNpjV9M29emuPx14rC8c1NySMbhNTckif4P7RrO4nSKKOQO5wpMagA4PmD6A1c1rPOB+y5bS5jm+k6umwbSUAz3G51bd6vy3K5I1Lkd/EP41px6q3GiGqtx3ptf36QRvJIdKoCzH3CuzSAdyB8TUfxzhsNzEYrjGhvLVpO3Yg5HarGdspPCPbDEzMLmNoxqOllywxnbWO+rHfH7KjvaBzXYXVvphUSTZBV+mylNxnLEAnIyMb9/dXXiXsdGrEFyBncLIu/yKnf44ppH7HJdi1zCFzjIVj/AA3z76xv3mqaMr91qmij8LtWlnijQEszoBj4j/Ib19LKO1VHlbku1sDrVxLLjHUZl2B76ADgZ/8ADVrWdcDDLvsNxv8ACrsGNwXUsw49C6nWovmf+ZXH6mT901IGdfUd8dx39KacTiE8LxBgOojKDsTggjUB5irnwXPg+a87fKtws/ZlYNGjGEklVJ+ul7kA/eqvr7F1OQLs7bHEQ228/F3rSrWRVjADAhFUE5HkMZO+3asuHC1epGbFiq9SGHC+U7W1OqCBEb72Mt+JyalgK8JOp7EH4EGiS4VftMo+JA/zrUklwaUkuDrQa5tOo7kDbO5Hb1rybtPvL/eFSSfPvOh/6jdfrWqzcjc82tla9KdHZ9btkIrDBxjcmpvjXspW4uZJTc6TIxfT0wcfDxZNMP5H4/8A1o/uL/31hWPJGTaRi9ucZNpFm5f5+tLucQwI6uwYgmNQNhk7g+lW8VQuVPZutldCZbjqFAyldAH2gRvhjir6K1Y9VbuTVDVW4WiiirDsKQ0tFAVPj0fTvon8pE0fPxD/APUf92vLxIZouqoaOQNBIGGVIbDJkHuNSkf2hUpzXw0zQEr9tDrXHfbvj343HvUVDwyrcw77ahhtP5rDByvwOll92KArHAgWjmgRTJ9HmuCFYHXp1HwspO50v5Z8JHpVv4FxP6RatHvrA8IcFSwJONj/APFh8qqnFraWGf6dbgmaPSL2JPzwNluIx5qw7j4juNu0PF1lTqWPibDOEDYIYeWptsfLIwQcefg+ox/SzeRJvV0fVJVJ3+b4/Pmtb39f++BlzLw9IrmHrfZMhEp7eHIIG3kAe/fGair4S9KT6WIVbqL9H6XTzpy2vHTO8WnTgtvmrPx6QXcQMoVGIzqGdIYbA79gfs9/SoOw5dVHDuQyocOoBH1g/N38vP5fKsTnit7lUXXXno+lPpytr88fc9j03qIKEJTk04X08918ePgu3KPCOlpKACMD3DB0748zknO/vrncXZupZpFA0QIdLZHkc5ydhkBjTKa4klBAYxRKpzv39SAO5OfhUbxXirXJ+gcNXLNgzSafCg2yzZ3GB2Dbk+XbOjE/fSxri7f3dcrxFPv8dzxmnd9zry7Mjpf3IGuZ5uhA2n7OpUQLGTvnJy2PNamuJERW7KO2kRqfjhM/JdTf2a4cI4fHGkUcP5CAMIz+lkORJOfUblVPnlj6V1MP0q6SEbpGdUv7Mr+Hh/tsPLb6DFBY4KK7KiictUrLPwO36dvEp2OkEj0J3I/binrV6ry5xXZwZRFydcia/LWrHrm+6bg2a5WTOnE2ozqSNsacAkZGM004dybdJHH1bPrW8dyzm2Jt0eUNDoDvGj9DwSYxjGd2xmtVsuKLMToD48nKEK3l4WPce+vVtxKOSSSNGy0RUOPTIyP2f5GosGacS5VuyjxRWhVbm3so/DcI62ximZ3WRpG1MAjbFc77Cmjck3QS+H0Vi8ovek2mx8QdyY/rA/WyVwMEYGa1Ecbi1Y1jPW6OP/cxq0/gM13N6ut080VXbbybXj9xqWDOub+G3/FkhhitntVi1SM00iDVIF0w6OizHwlmffAyoztTrmnlG54o1gZUWLEE4uC6xSiJ3VB4V14LZDYZc471dLPjUU3T6bauorspHomnVn0ILDavP/Ho9enxY1mMPobRrzjQH7Z1ZX0zt3pYM4vORblZ3RbdppDLZG2v2lTMEUQiDq2o6w2EfIUEN1KfW/BLtrFbN7RwUu1lLmW3KOhuzKcASFvyb5wR5Ed60zFcL27WGNpJDhUBZj6AbmpBl3GPZ0/Sn6FogLcSSVQgtsm3CjsJGCFdWrwNjfyrzNyjNqjL8P8ApKfRzFGhkt4fo8vVdjIRA+lNSlfHES3g7ZNarbzCRFZd1YAg+oIyK8fS16vT/O0a+3lnHf1zQGVy8j34u5JFGqGS7u5WQyR+H6mWOGVDq7P1SCDv4VJA3rpy9ylcQSxG4sOvIBZFJ/pCL0FjgRHiGH1ZDqw0jKNqyTitNHEo+t0dQ16Nen+rnGfxrvNIFUsewBJ+AGaAz/kPgXELW8klu1UpeKZZtMobpTBiyhgT9xzH4NQ+rFVaP2f3n0Xpx2fQkFrcRTN1bc/SmeRGjGFkI8IBOp8dsVrVvxpHgaYK4RQW3QgkAZJA89q9xcZjaJpQ31alhqwcHGx0/eGdtu5FRYM+4VwO5tprWWOxkIie76ij/h8RPUjhVCBFKIzurDJ32pxz5y1cXd3bTLbM6LbyK66bOQo7MrBSlw4QkYPiXPbbvV4PF1WF5WWRFQEkMhVse4HvXocWTprIwZQWVQGXByzBRt8SKWDO+aeAXt802LQxhbXoRjqwHqZubeQFRq0jEcTZDYGcAZFMeIez65nijWO3WMol7+VhsQC7iHpjRA5UE6XAcZKkb1qN/wAXWF40ZXZpNWkKufs6QSfQeNa9TcWjWXpM2H6ZkA9VGQSPU+E7UtEWZ5wvlaZLpGlsHl/mJhmkuU1WqRIiyIzI+osGVmwgKvr32zXHgfs5kVOG9W3jSWKC9WZz0mKSkqbZiVJ1FTkgrnT7q0aTjEYSN/E3VAMaqpLNkatlHou59K7fT1+qyGHVOFBUg50s+G9NkalkmecjcqzwXVsxtTa9G3lju5OojfTJG06X8JLHBDPqbBGrFacKZniUYmEOodQp1AP6ucZ/GngqQLRRRQBRRRQCGqdxiwazlMsYzC58aj80+703O3luVPdcXKvEkQYEMAQRggjII8wR6UBU8CQLJE+lhkpIo7feUg91OMFD6eRGajLzgdpLrNzD9GmYhhcRM6prAIDh1/JnfcOB8T3qUvuWpbdi9mdSndojv+GTvt7w3vOwqrcbd7i4tzkxLD1C8ZdkJcjCksAPBgacNpI1Z3qGk+SVJrg4y2d/4ke0iukOCZImDBh2yC/dvDnc7e6nAueIZUx8OkDDI8ZQqBj7I1O2QDvnGff5VBJfXkcaN0mkkk1hvqQuJcRAKptW/JlncgsAcRnevV3zJdESdOCTwysI9a3bBo9M/TJGoZLSRBSRthxWP6HCqpcfP+/0W+79if4bwcynqcYYDfVHbo76mbOSZIk7kHGABtU1a2CqhjihFtbkktGPykvvmYElV/q5LHzI7VQLqxu5jJG7dCMkMQpRAVJHhUx5kY9J2Pjzh4x8rpwc3MsMcUQ1MihHnK6QcbalByAcAebHPktaYY441UUcSm5DziHEChEcQzK2AAAPB6HHbOOy9tsnCirBy/wUW0eDu7buc538gCe4Hr5kk+dJwPlxLYZzrkP2nPv76c9s+Z7nzPbEvVhwFeJFyMV7pKAjOF8MeAaeprjVdMalACoHbUwPiwMDsKb8N5bEEgkV3LEOJcnPULHUTjOFOrJ2+9ipuiopEUVv/k5Op1NZ16tecDGvqiXXj72Mpn7tSv8Aw36yV8/lI0jxjtp6m/8A9n7Kf0UpCkiGtOXEimSVSQyxlGH5rk9MayPJ8RgZ8x37Ui8AIIHUPREnUEelc519QLr76A++MZ8s4qaopSFBTHi3DBcKqszKodWYKcFtO4GRuBqCnb7uKf0lSSMuEcO+jxdMMWUM2jO5VSchc+eMkA+mK5zcOY3KzK+AEKMunOoZ1bHI0nPuNSQpKAhRy4Ot19b9TqF85ONONPT05xjRtn1Gak7iDWjL95SPxGK70VFIiiGsuBtFbGESAHGkOkYQgYAzjJBbGfFSw8vKlubcM3TzmPtmMZDKAT30sMjPuFTFGKUhRFT8KeW3killDFwRqEYUAHH5uTn1715l4KzW4i1qrKyMGWIBcqwYeDV7vWpfFFKFEPxDgrSvC+tNUQYHVEGDaumSQC3hOY9jv3r1xHl9J2cuT4kRQRsUKmQh0buG+sP4e81LUUpCkRDcEISERyFHhUKraQwYaQrBlyNjpB77ECnEnDixgLPlomLE4A1ko6Hby+3n5U/xRShRCNy2DN1tb9TqBwcnSFA06NOcY0lhnv4qmxRS0SoUFFFFSSeaUUUUIFooooSFN7vh0cwxKiv8QD+HpRRQERPyXbscgOv9rV/qBsVz/wCSIPvP+Ef/AGUUUA9teVrePBEYYjzclvwB2HyFSioAMAYFFFAeqKKKAKSiigCiiigCiiigCiiigCiiigCiiigCiiigCiiigCiiigCiiigCiiigCiiigCiiigP/2Q=="/>
          <p:cNvSpPr>
            <a:spLocks noChangeAspect="1" noChangeArrowheads="1"/>
          </p:cNvSpPr>
          <p:nvPr/>
        </p:nvSpPr>
        <p:spPr bwMode="auto">
          <a:xfrm>
            <a:off x="80963" y="-388938"/>
            <a:ext cx="2895600" cy="8096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46451" name="AutoShape 19" descr="data:image/jpg;base64,/9j/4AAQSkZJRgABAQAAAQABAAD/2wCEAAkGBhQQEBQUEBQVFBUWFhQXFRgYFBYcHBcbHR0VGxgXFRoYHSceHRkkGhUVHzIgIycpLiwtFx4zOTArNicrLCkBCQoKDgwOGg8PGiwkHSUpLC0sKik1LCoqKSwpLCkpLCkpLDQpLCwsLCkpKSopLDUpKTUsLjQsKS81LCwpKiwpLP/AABEIAFUBMAMBIgACEQEDEQH/xAAcAAABBQEBAQAAAAAAAAAAAAAAAQQFBgcDAgj/xABGEAACAQMCBAMEBQcKBQUAAAABAgMABBESIQUGEzEiQVEHYXGBFCMyUpEzQlNzobLRFzQ1YoKSk7GzwRUWJdLwVGNyo8L/xAAaAQEAAwEBAQAAAAAAAAAAAAAAAQMEAgUG/8QAKxEAAgIBAwMDBAIDAQAAAAAAAAECEQMSIjEhQVEEE3EUYZGxocGB0fAF/9oADAMBAAIRAxEAPwDcMUYpaKAKKKZ8U4qltGXkPwG2WPoM/jk7AAk0A5kkCgliABuSTgD3k1A3nOkSnTErSn+qMD45O5HvAx76pXM3M0kjhHVzI6NJBAqthgM7se/5p8tRIH2AQTDwxy30Yjlj0xu0hAUN9ZG6NGwWHHUYq6rLHJINskFqAuU/tBYHvAmXEe7azrP5pw43wRnbbzptH7SSQT1rYgAk5BwMaifzh91ts+XwprZ+z2ZiW+sQlxLnqLFh9ASQqIw5CvvkZGMmvT+yfAJRVUkg5W4fIYYw2HjIJ2HxoCetOeWIBeIOpVXDRPnKns2NwFPqWqe4bx6G4/JvvjOk7H4geY94yKzmblu4szdTAy9aaARI8mgqm48XViHhwucalA1bnG9RPCJ5+qkMw8eoLEQcyN3dp+oDpeGNCB1O7aftAnFAbbmiqpwfmVo36N2QSDpEgIxnbZz813OCNQ1DcE2rNALSYpaQ0AhFFV/inPlpbStFNIVdcZGlj3AYbgehFNf5ULD9Mf8ADf8AhXGuK7nOuPktdGKrfD/aBZzyrFFKS7nCjQwyfiR7qsgrpNPglNPgMUYpaSpJCjFQnHOb7ay/LyAE9lAyx+Q/3qCX2v2WcYmx69P/AGBzXDnFcs5c4rll4xRioPg/OdpdkLDMpY9kbwt8g3f5ZqcFdJp8Epp8BiilrjeXSxIzucKoLMfcNzUknSiqoPahYfpj/hv/AApf5ULD9Mf8N/4Vxrj5ONcfJa8UYqJ4VzVa3RxBMjn7ucN/dbBPyqWBrpNPg6TT4DFGKWg1JImKKrV77Q7KGR45JSHQlWGhtj+Fcf5ULD9Mf7j/AMK41x8nGuPkteKMVX+Fc92l1KIoZCznOBoYdhk7kYqw10mnwdJp8CYoxS0VJIUUUUB4mlCKWY4ABJPoB3NZnxrmNZJ9coZhglYkI1rHuDKqn7ZVgW0jdihxkR4Ns5yujoSFPtSt+wY/Zkr8QCKy/h9qL67DDDKAmmGQNqjZiUijkxtldHUcArqAwVbOaAsPKfDJ5kU3EpfoszRzumJIUIIGSTlpJEKtoceAEZydIqavOcLfh6sILW7lbuzi3l8Z9XlkALfHf3VY5VWytHIbARGYu3m25Z3J7knLE/GqbzJzXdx2sDwnpvPMAGZQw0tsB6DuCO+wO4qjJmUZae9WWQhqZG2/t0zOEa0YKTggPlx6+Egb+6pfjHtlt4I1IhmLuMxqwRQwBwSWDEAg7FTuD5U543b2d4gF3AXkC46iAK+exKMDnGQdjVQ4JyNbrNqvOvcIo+qRhgINTHS+++xXbzIY7gisa9bgXRZEzt4/sSvBvbZ1mw1lM2/eHMmPiMCpzpQ3f1tpHLDKNTCOWB4ssQQWjLrpSXBPjXI+8CKj+NcxyWs1mtkFit2kEbxLEuTnzXG3YADtufOrnwriZkkkik2eMjvtqH3sema0Yc+OVaZWn0RE4UrMkilNmRbi3MhkkZjKMtNKRgOSrHEciyOwbWSCG0jUHXGk8n8a1r0XILKMo2ftLt2PuyPkR5g1H+0Hl0SxllBHU8DY8nwRE3cfa2iYE4IZc5CgVTeT+IGIIF0aoNDaFLF1DFtcU2dg6uWTsu8owuBWspNopDXmOQMAVOQQCD6g9jXqgMG9pn9KT/CL/TjrnyryNLxFHaKSNAjBTqDb5GdsCuntM/pSf4Rf6cdQ/DePXFsCLeaSME5YKe59T8q8yVe49R50q1vUaFy37LZ7W7imeaJljbUQA+TsRtkY8605axrkLmi7m4jAk1xK6N1NSsdjiOQjO3qAflWzCtmHTp2o2YtNbRaYcbv/AKPbTS/o43f8ATT+mvEbITRSRN9l1ZT8CCKufBY+D5tvLx5XaSVizscsT5n/AM2q98I9khnt0lNyoLqGAVNSjPYFtQ/YKr3HORLu0Y6o2kQdpEGoEerAbqfiPOo7h/HLi2P1EskfuDED5r2rzFUXvR5yqL3o1LkP2dtZTvLcFGZfDFpORg/affsT2/GtAFZRyj7VJDKkV5hg5CiQDBUnAGsDYj37Vq4rfica2m3E41tFqL5n/mVx+pk/dNSlRfM/8yuP1Mn7pqyXDLHwfOAO3yq+x+yKd4lkSaMllDBSGHcA4z671Qh2q/J7XpkiWOOGNSqKoYuzdhjOABvt615ePR11HnQ0ddRRgWjfbKup8jgqR6Eeea37kXjLXdjFLJu+Crn1KkjPzGDWAHVI3mzMfLcsSfIeuTW/cjcGa0sYo3GHwWcehYk4+QwPiDV/pr1OuC70/LrgsNFIKWtxsPnfnT+kbr9a1SPLPs8mv4OtHLGg1MuGDZyMegx51Hc6f0jdfrWpvw/mK6t00QTyRpknSp2ye5ry9qm9R5u3U9RpPJ/s2msrtJ5JYnVVcYUNnxAjzGK0YVk3sz5jup73RPPJIvTc4Y7ZBXBrWq3YdOnajbirTtCiiiri0KKKKAz3nzMssqLHJLiHQUjID4bAdkJ2zpmU+/SK5+zqwIlywnXHUl0z/bUkJEufkkm/v2AFS1yf+oTe9P8Aa1qP45xiSzS5nh06khtz4hkaeqyvtkeRoSlbpErzzcYWJc/aZvxwcEjB8PfOdqYc5cGYw2QjUukcymQjOcEbsfLTnJOa8cflMoR2wcSGJjgeEZDByPuY7/AVbuJ/kHx93avIhNZo5MiunFVfx2/svjJ45KuTDOajJLK5DYEbsqoCRnJ7gDzON96g47CUsqnUhb7OosAfPy38qtF5Gpmm1Oq/XE4O/bI7fP8AZXa9vI5HR+pGNDMfU4OMgEdu1ZPrMmLZFdOv+PH8lnq//NWXJrjF9uOH0QvLnVvI4cDXJHdxLq33QYYmQjfHhUA+4Vo3MDNFdRSR7MylM4zncbH3dt6qPsgTSZACGAlbBHY+DuKtPM9qXuoV1Y1EADfyP8f8qv8AUWsM3HnVGvxH93/JRhm5QjGXZP8AbLBxW061vIh7sjAe44yPwIFZSLedrvUsEpiKOwkMjdNQ8YcmNFIjA6qqNOkscbmrlJzLN9NtoAV0yNOJMrviNASVOfvEb144btapn9ET8sE/5V62HLHLHVHjqvw6/o4lFx5LDy1NqtYj6DT+BIH7AKkzUNygMWcf9v8AeNTDVacmD+0z+lJ/hF/px0+5A5vtrGOVbhWYu6kaUVtgCD3Iq18yezdL27km+k6C+nwBVbGlVX72fzc1GfyNpjV9M29emuPx14rC8c1NySMbhNTckif4P7RrO4nSKKOQO5wpMagA4PmD6A1c1rPOB+y5bS5jm+k6umwbSUAz3G51bd6vy3K5I1Lkd/EP41px6q3GiGqtx3ptf36QRvJIdKoCzH3CuzSAdyB8TUfxzhsNzEYrjGhvLVpO3Yg5HarGdspPCPbDEzMLmNoxqOllywxnbWO+rHfH7KjvaBzXYXVvphUSTZBV+mylNxnLEAnIyMb9/dXXiXsdGrEFyBncLIu/yKnf44ppH7HJdi1zCFzjIVj/AA3z76xv3mqaMr91qmij8LtWlnijQEszoBj4j/Ib19LKO1VHlbku1sDrVxLLjHUZl2B76ADgZ/8ADVrWdcDDLvsNxv8ACrsGNwXUsw49C6nWovmf+ZXH6mT901IGdfUd8dx39KacTiE8LxBgOojKDsTggjUB5irnwXPg+a87fKtws/ZlYNGjGEklVJ+ul7kA/eqvr7F1OQLs7bHEQ228/F3rSrWRVjADAhFUE5HkMZO+3asuHC1epGbFiq9SGHC+U7W1OqCBEb72Mt+JyalgK8JOp7EH4EGiS4VftMo+JA/zrUklwaUkuDrQa5tOo7kDbO5Hb1rybtPvL/eFSSfPvOh/6jdfrWqzcjc82tla9KdHZ9btkIrDBxjcmpvjXspW4uZJTc6TIxfT0wcfDxZNMP5H4/8A1o/uL/31hWPJGTaRi9ucZNpFm5f5+tLucQwI6uwYgmNQNhk7g+lW8VQuVPZutldCZbjqFAyldAH2gRvhjir6K1Y9VbuTVDVW4WiiirDsKQ0tFAVPj0fTvon8pE0fPxD/APUf92vLxIZouqoaOQNBIGGVIbDJkHuNSkf2hUpzXw0zQEr9tDrXHfbvj343HvUVDwyrcw77ahhtP5rDByvwOll92KArHAgWjmgRTJ9HmuCFYHXp1HwspO50v5Z8JHpVv4FxP6RatHvrA8IcFSwJONj/APFh8qqnFraWGf6dbgmaPSL2JPzwNluIx5qw7j4juNu0PF1lTqWPibDOEDYIYeWptsfLIwQcefg+ox/SzeRJvV0fVJVJ3+b4/Pmtb39f++BlzLw9IrmHrfZMhEp7eHIIG3kAe/fGair4S9KT6WIVbqL9H6XTzpy2vHTO8WnTgtvmrPx6QXcQMoVGIzqGdIYbA79gfs9/SoOw5dVHDuQyocOoBH1g/N38vP5fKsTnit7lUXXXno+lPpytr88fc9j03qIKEJTk04X08918ePgu3KPCOlpKACMD3DB0748zknO/vrncXZupZpFA0QIdLZHkc5ydhkBjTKa4klBAYxRKpzv39SAO5OfhUbxXirXJ+gcNXLNgzSafCg2yzZ3GB2Dbk+XbOjE/fSxri7f3dcrxFPv8dzxmnd9zry7Mjpf3IGuZ5uhA2n7OpUQLGTvnJy2PNamuJERW7KO2kRqfjhM/JdTf2a4cI4fHGkUcP5CAMIz+lkORJOfUblVPnlj6V1MP0q6SEbpGdUv7Mr+Hh/tsPLb6DFBY4KK7KiictUrLPwO36dvEp2OkEj0J3I/binrV6ry5xXZwZRFydcia/LWrHrm+6bg2a5WTOnE2ozqSNsacAkZGM004dybdJHH1bPrW8dyzm2Jt0eUNDoDvGj9DwSYxjGd2xmtVsuKLMToD48nKEK3l4WPce+vVtxKOSSSNGy0RUOPTIyP2f5GosGacS5VuyjxRWhVbm3so/DcI62ximZ3WRpG1MAjbFc77Cmjck3QS+H0Vi8ovek2mx8QdyY/rA/WyVwMEYGa1Ecbi1Y1jPW6OP/cxq0/gM13N6ut080VXbbybXj9xqWDOub+G3/FkhhitntVi1SM00iDVIF0w6OizHwlmffAyoztTrmnlG54o1gZUWLEE4uC6xSiJ3VB4V14LZDYZc471dLPjUU3T6bauorspHomnVn0ILDavP/Ho9enxY1mMPobRrzjQH7Z1ZX0zt3pYM4vORblZ3RbdppDLZG2v2lTMEUQiDq2o6w2EfIUEN1KfW/BLtrFbN7RwUu1lLmW3KOhuzKcASFvyb5wR5Ed60zFcL27WGNpJDhUBZj6AbmpBl3GPZ0/Sn6FogLcSSVQgtsm3CjsJGCFdWrwNjfyrzNyjNqjL8P8ApKfRzFGhkt4fo8vVdjIRA+lNSlfHES3g7ZNarbzCRFZd1YAg+oIyK8fS16vT/O0a+3lnHf1zQGVy8j34u5JFGqGS7u5WQyR+H6mWOGVDq7P1SCDv4VJA3rpy9ylcQSxG4sOvIBZFJ/pCL0FjgRHiGH1ZDqw0jKNqyTitNHEo+t0dQ16Nen+rnGfxrvNIFUsewBJ+AGaAz/kPgXELW8klu1UpeKZZtMobpTBiyhgT9xzH4NQ+rFVaP2f3n0Xpx2fQkFrcRTN1bc/SmeRGjGFkI8IBOp8dsVrVvxpHgaYK4RQW3QgkAZJA89q9xcZjaJpQ31alhqwcHGx0/eGdtu5FRYM+4VwO5tprWWOxkIie76ij/h8RPUjhVCBFKIzurDJ32pxz5y1cXd3bTLbM6LbyK66bOQo7MrBSlw4QkYPiXPbbvV4PF1WF5WWRFQEkMhVse4HvXocWTprIwZQWVQGXByzBRt8SKWDO+aeAXt802LQxhbXoRjqwHqZubeQFRq0jEcTZDYGcAZFMeIez65nijWO3WMol7+VhsQC7iHpjRA5UE6XAcZKkb1qN/wAXWF40ZXZpNWkKufs6QSfQeNa9TcWjWXpM2H6ZkA9VGQSPU+E7UtEWZ5wvlaZLpGlsHl/mJhmkuU1WqRIiyIzI+osGVmwgKvr32zXHgfs5kVOG9W3jSWKC9WZz0mKSkqbZiVJ1FTkgrnT7q0aTjEYSN/E3VAMaqpLNkatlHou59K7fT1+qyGHVOFBUg50s+G9NkalkmecjcqzwXVsxtTa9G3lju5OojfTJG06X8JLHBDPqbBGrFacKZniUYmEOodQp1AP6ucZ/GngqQLRRRQBRRRQCGqdxiwazlMsYzC58aj80+703O3luVPdcXKvEkQYEMAQRggjII8wR6UBU8CQLJE+lhkpIo7feUg91OMFD6eRGajLzgdpLrNzD9GmYhhcRM6prAIDh1/JnfcOB8T3qUvuWpbdi9mdSndojv+GTvt7w3vOwqrcbd7i4tzkxLD1C8ZdkJcjCksAPBgacNpI1Z3qGk+SVJrg4y2d/4ke0iukOCZImDBh2yC/dvDnc7e6nAueIZUx8OkDDI8ZQqBj7I1O2QDvnGff5VBJfXkcaN0mkkk1hvqQuJcRAKptW/JlncgsAcRnevV3zJdESdOCTwysI9a3bBo9M/TJGoZLSRBSRthxWP6HCqpcfP+/0W+79if4bwcynqcYYDfVHbo76mbOSZIk7kHGABtU1a2CqhjihFtbkktGPykvvmYElV/q5LHzI7VQLqxu5jJG7dCMkMQpRAVJHhUx5kY9J2Pjzh4x8rpwc3MsMcUQ1MihHnK6QcbalByAcAebHPktaYY441UUcSm5DziHEChEcQzK2AAAPB6HHbOOy9tsnCirBy/wUW0eDu7buc538gCe4Hr5kk+dJwPlxLYZzrkP2nPv76c9s+Z7nzPbEvVhwFeJFyMV7pKAjOF8MeAaeprjVdMalACoHbUwPiwMDsKb8N5bEEgkV3LEOJcnPULHUTjOFOrJ2+9ipuiopEUVv/k5Op1NZ16tecDGvqiXXj72Mpn7tSv8Aw36yV8/lI0jxjtp6m/8A9n7Kf0UpCkiGtOXEimSVSQyxlGH5rk9MayPJ8RgZ8x37Ui8AIIHUPREnUEelc519QLr76A++MZ8s4qaopSFBTHi3DBcKqszKodWYKcFtO4GRuBqCnb7uKf0lSSMuEcO+jxdMMWUM2jO5VSchc+eMkA+mK5zcOY3KzK+AEKMunOoZ1bHI0nPuNSQpKAhRy4Ot19b9TqF85ONONPT05xjRtn1Gak7iDWjL95SPxGK70VFIiiGsuBtFbGESAHGkOkYQgYAzjJBbGfFSw8vKlubcM3TzmPtmMZDKAT30sMjPuFTFGKUhRFT8KeW3killDFwRqEYUAHH5uTn1715l4KzW4i1qrKyMGWIBcqwYeDV7vWpfFFKFEPxDgrSvC+tNUQYHVEGDaumSQC3hOY9jv3r1xHl9J2cuT4kRQRsUKmQh0buG+sP4e81LUUpCkRDcEISERyFHhUKraQwYaQrBlyNjpB77ECnEnDixgLPlomLE4A1ko6Hby+3n5U/xRShRCNy2DN1tb9TqBwcnSFA06NOcY0lhnv4qmxRS0SoUFFFFSSeaUUUUIFooooSFN7vh0cwxKiv8QD+HpRRQERPyXbscgOv9rV/qBsVz/wCSIPvP+Ef/AGUUUA9teVrePBEYYjzclvwB2HyFSioAMAYFFFAeqKKKAKSiigCiiigCiiigCiiigCiiigCiiigCiiigCiiigCiiigCiiigCiiigCiiigCiiigP/2Q=="/>
          <p:cNvSpPr>
            <a:spLocks noChangeAspect="1" noChangeArrowheads="1"/>
          </p:cNvSpPr>
          <p:nvPr/>
        </p:nvSpPr>
        <p:spPr bwMode="auto">
          <a:xfrm>
            <a:off x="80963" y="-388938"/>
            <a:ext cx="2895600" cy="80962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050" y="260648"/>
            <a:ext cx="8149406" cy="167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536" y="2132856"/>
            <a:ext cx="8280920" cy="202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00056" y="4215962"/>
            <a:ext cx="7153275" cy="20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361141"/>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73820FCD-5F4C-4989-BE05-0A8208BCBC21}" type="slidenum">
              <a:rPr lang="en-US" smtClean="0"/>
              <a:pPr/>
              <a:t>50</a:t>
            </a:fld>
            <a:endParaRPr kumimoji="0" lang="en-US"/>
          </a:p>
        </p:txBody>
      </p:sp>
      <p:pic>
        <p:nvPicPr>
          <p:cNvPr id="3" name="2 Imagen"/>
          <p:cNvPicPr/>
          <p:nvPr/>
        </p:nvPicPr>
        <p:blipFill>
          <a:blip r:embed="rId2"/>
          <a:stretch>
            <a:fillRect/>
          </a:stretch>
        </p:blipFill>
        <p:spPr>
          <a:xfrm>
            <a:off x="251520" y="486688"/>
            <a:ext cx="5248275" cy="1214120"/>
          </a:xfrm>
          <a:prstGeom prst="rect">
            <a:avLst/>
          </a:prstGeom>
        </p:spPr>
      </p:pic>
      <p:pic>
        <p:nvPicPr>
          <p:cNvPr id="4" name="3 Imagen"/>
          <p:cNvPicPr/>
          <p:nvPr/>
        </p:nvPicPr>
        <p:blipFill>
          <a:blip r:embed="rId3"/>
          <a:stretch>
            <a:fillRect/>
          </a:stretch>
        </p:blipFill>
        <p:spPr>
          <a:xfrm>
            <a:off x="272860" y="2263110"/>
            <a:ext cx="4742815" cy="3326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5796136" y="472604"/>
            <a:ext cx="3240360" cy="2308324"/>
          </a:xfrm>
          <a:prstGeom prst="rect">
            <a:avLst/>
          </a:prstGeom>
          <a:noFill/>
        </p:spPr>
        <p:txBody>
          <a:bodyPr wrap="square" rtlCol="0">
            <a:spAutoFit/>
          </a:bodyPr>
          <a:lstStyle/>
          <a:p>
            <a:pPr algn="just"/>
            <a:r>
              <a:rPr lang="es-EC" dirty="0"/>
              <a:t>Una vez terminado el proceso de creación del cliente se lo puede revisar en la bandeja de usuarios y se puede iniciar la asignación de roles en el sistema presionando el icono del mouse señalado en amarillo.</a:t>
            </a:r>
            <a:endParaRPr lang="en-US" dirty="0"/>
          </a:p>
          <a:p>
            <a:pPr algn="just"/>
            <a:endParaRPr lang="en-US" dirty="0"/>
          </a:p>
        </p:txBody>
      </p:sp>
      <p:sp>
        <p:nvSpPr>
          <p:cNvPr id="7" name="6 CuadroTexto"/>
          <p:cNvSpPr txBox="1"/>
          <p:nvPr/>
        </p:nvSpPr>
        <p:spPr>
          <a:xfrm>
            <a:off x="6012160" y="3330858"/>
            <a:ext cx="2880320" cy="1754326"/>
          </a:xfrm>
          <a:prstGeom prst="rect">
            <a:avLst/>
          </a:prstGeom>
          <a:noFill/>
        </p:spPr>
        <p:txBody>
          <a:bodyPr wrap="square" rtlCol="0">
            <a:spAutoFit/>
          </a:bodyPr>
          <a:lstStyle/>
          <a:p>
            <a:pPr algn="just"/>
            <a:r>
              <a:rPr lang="es-EC" dirty="0"/>
              <a:t>En la siguiente pantalla se configuran los perfiles de los usuarios, se les asigna a un grupo de acceso y se asigna los roles por agencia.</a:t>
            </a:r>
            <a:endParaRPr lang="en-US" dirty="0"/>
          </a:p>
          <a:p>
            <a:pPr algn="just"/>
            <a:endParaRPr lang="en-US" dirty="0"/>
          </a:p>
        </p:txBody>
      </p:sp>
    </p:spTree>
    <p:extLst>
      <p:ext uri="{BB962C8B-B14F-4D97-AF65-F5344CB8AC3E}">
        <p14:creationId xmlns:p14="http://schemas.microsoft.com/office/powerpoint/2010/main" val="38737630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3600" b="1" dirty="0" smtClean="0"/>
              <a:t>Estructura de Servicio</a:t>
            </a:r>
            <a:endParaRPr lang="en-US" sz="3600" b="1" dirty="0"/>
          </a:p>
        </p:txBody>
      </p:sp>
      <p:sp>
        <p:nvSpPr>
          <p:cNvPr id="2" name="1 Marcador de número de diapositiva"/>
          <p:cNvSpPr>
            <a:spLocks noGrp="1"/>
          </p:cNvSpPr>
          <p:nvPr>
            <p:ph type="sldNum" sz="quarter" idx="12"/>
          </p:nvPr>
        </p:nvSpPr>
        <p:spPr/>
        <p:txBody>
          <a:bodyPr/>
          <a:lstStyle/>
          <a:p>
            <a:fld id="{73820FCD-5F4C-4989-BE05-0A8208BCBC21}" type="slidenum">
              <a:rPr lang="en-US" smtClean="0"/>
              <a:pPr/>
              <a:t>51</a:t>
            </a:fld>
            <a:endParaRPr kumimoji="0" lang="en-US"/>
          </a:p>
        </p:txBody>
      </p:sp>
      <p:pic>
        <p:nvPicPr>
          <p:cNvPr id="5" name="4 Imagen"/>
          <p:cNvPicPr/>
          <p:nvPr/>
        </p:nvPicPr>
        <p:blipFill rotWithShape="1">
          <a:blip r:embed="rId2"/>
          <a:srcRect l="5045" t="18269" r="39994" b="3846"/>
          <a:stretch/>
        </p:blipFill>
        <p:spPr bwMode="auto">
          <a:xfrm>
            <a:off x="467544" y="971892"/>
            <a:ext cx="5184140" cy="5265420"/>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6228184" y="2996952"/>
            <a:ext cx="2520280" cy="1477328"/>
          </a:xfrm>
          <a:prstGeom prst="rect">
            <a:avLst/>
          </a:prstGeom>
          <a:noFill/>
        </p:spPr>
        <p:txBody>
          <a:bodyPr wrap="square" rtlCol="0">
            <a:spAutoFit/>
          </a:bodyPr>
          <a:lstStyle/>
          <a:p>
            <a:pPr algn="just"/>
            <a:r>
              <a:rPr lang="es-EC" dirty="0"/>
              <a:t>En la siguiente pantalla se proporciona toda la información respecto a la emisión de una póliza</a:t>
            </a:r>
            <a:endParaRPr lang="en-US" dirty="0"/>
          </a:p>
          <a:p>
            <a:pPr algn="just"/>
            <a:endParaRPr lang="en-US" dirty="0"/>
          </a:p>
        </p:txBody>
      </p:sp>
    </p:spTree>
    <p:extLst>
      <p:ext uri="{BB962C8B-B14F-4D97-AF65-F5344CB8AC3E}">
        <p14:creationId xmlns:p14="http://schemas.microsoft.com/office/powerpoint/2010/main" val="4004628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40D5ECE-8B49-45CD-BE81-EF81920D1969}" type="slidenum">
              <a:rPr lang="en-US" smtClean="0"/>
              <a:pPr/>
              <a:t>52</a:t>
            </a:fld>
            <a:endParaRPr kumimoji="0" lang="en-US"/>
          </a:p>
        </p:txBody>
      </p:sp>
      <p:pic>
        <p:nvPicPr>
          <p:cNvPr id="5" name="4 Imagen"/>
          <p:cNvPicPr/>
          <p:nvPr/>
        </p:nvPicPr>
        <p:blipFill rotWithShape="1">
          <a:blip r:embed="rId2"/>
          <a:srcRect l="5947" t="20193" r="39272" b="13782"/>
          <a:stretch/>
        </p:blipFill>
        <p:spPr bwMode="auto">
          <a:xfrm>
            <a:off x="395536" y="1124744"/>
            <a:ext cx="5202555" cy="3717290"/>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5940152" y="2420888"/>
            <a:ext cx="2664296" cy="2031325"/>
          </a:xfrm>
          <a:prstGeom prst="rect">
            <a:avLst/>
          </a:prstGeom>
          <a:noFill/>
        </p:spPr>
        <p:txBody>
          <a:bodyPr wrap="square" rtlCol="0">
            <a:spAutoFit/>
          </a:bodyPr>
          <a:lstStyle/>
          <a:p>
            <a:pPr algn="just"/>
            <a:r>
              <a:rPr lang="es-EC" dirty="0"/>
              <a:t>En la siguiente pantalla podemos revisar las pólizas emitidas de todos los clientes y de </a:t>
            </a:r>
            <a:r>
              <a:rPr lang="es-EC" dirty="0" smtClean="0"/>
              <a:t>los </a:t>
            </a:r>
            <a:r>
              <a:rPr lang="es-EC" dirty="0"/>
              <a:t>distintos ramos de seguros.</a:t>
            </a:r>
            <a:endParaRPr lang="en-US" dirty="0"/>
          </a:p>
          <a:p>
            <a:pPr algn="just"/>
            <a:endParaRPr lang="en-US" dirty="0"/>
          </a:p>
        </p:txBody>
      </p:sp>
    </p:spTree>
    <p:extLst>
      <p:ext uri="{BB962C8B-B14F-4D97-AF65-F5344CB8AC3E}">
        <p14:creationId xmlns:p14="http://schemas.microsoft.com/office/powerpoint/2010/main" val="249872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1"/>
          <p:cNvSpPr/>
          <p:nvPr/>
        </p:nvSpPr>
        <p:spPr>
          <a:xfrm>
            <a:off x="0" y="857232"/>
            <a:ext cx="9144032" cy="6000768"/>
          </a:xfrm>
          <a:prstGeom prst="rect">
            <a:avLst/>
          </a:prstGeom>
          <a:solidFill>
            <a:srgbClr val="ECEC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8" name="Title 7"/>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ANÁLISIS FINANCIERO</a:t>
            </a:r>
            <a:endParaRPr lang="es-ES" sz="2800" dirty="0"/>
          </a:p>
        </p:txBody>
      </p:sp>
      <p:sp>
        <p:nvSpPr>
          <p:cNvPr id="9" name="Text Placeholder 8"/>
          <p:cNvSpPr>
            <a:spLocks noGrp="1"/>
          </p:cNvSpPr>
          <p:nvPr>
            <p:ph type="body" idx="1"/>
          </p:nvPr>
        </p:nvSpPr>
        <p:spPr/>
        <p:txBody>
          <a:bodyPr vert="horz" lIns="91440" tIns="45720" rIns="91440" bIns="45720" rtlCol="0" anchor="b">
            <a:normAutofit/>
          </a:bodyPr>
          <a:lstStyle/>
          <a:p>
            <a:pPr>
              <a:spcBef>
                <a:spcPts val="0"/>
              </a:spcBef>
            </a:pPr>
            <a:r>
              <a:rPr lang="es-ES" sz="1700" b="1" i="1" dirty="0" smtClean="0">
                <a:solidFill>
                  <a:prstClr val="black">
                    <a:lumMod val="75000"/>
                    <a:lumOff val="25000"/>
                  </a:prstClr>
                </a:solidFill>
              </a:rPr>
              <a:t>¿Qué tan rentable es lo que proponemos?</a:t>
            </a:r>
            <a:endParaRPr lang="es-ES" sz="1700" b="1" i="1" dirty="0">
              <a:solidFill>
                <a:prstClr val="black">
                  <a:lumMod val="75000"/>
                  <a:lumOff val="25000"/>
                </a:prstClr>
              </a:solidFill>
            </a:endParaRPr>
          </a:p>
        </p:txBody>
      </p:sp>
      <p:grpSp>
        <p:nvGrpSpPr>
          <p:cNvPr id="14" name="Group 23"/>
          <p:cNvGrpSpPr/>
          <p:nvPr/>
        </p:nvGrpSpPr>
        <p:grpSpPr>
          <a:xfrm>
            <a:off x="643391" y="1571612"/>
            <a:ext cx="2285534" cy="2708434"/>
            <a:chOff x="6389341" y="1587511"/>
            <a:chExt cx="2057400" cy="2567126"/>
          </a:xfrm>
        </p:grpSpPr>
        <p:sp>
          <p:nvSpPr>
            <p:cNvPr id="15" name="Oval 4"/>
            <p:cNvSpPr/>
            <p:nvPr/>
          </p:nvSpPr>
          <p:spPr>
            <a:xfrm>
              <a:off x="6389341" y="1944701"/>
              <a:ext cx="2057400" cy="2057400"/>
            </a:xfrm>
            <a:prstGeom prst="ellipse">
              <a:avLst/>
            </a:prstGeom>
            <a:solidFill>
              <a:srgbClr val="99FF66"/>
            </a:soli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t>
              </a:r>
            </a:p>
          </p:txBody>
        </p:sp>
        <p:sp>
          <p:nvSpPr>
            <p:cNvPr id="16" name="TextBox 16"/>
            <p:cNvSpPr txBox="1"/>
            <p:nvPr/>
          </p:nvSpPr>
          <p:spPr>
            <a:xfrm>
              <a:off x="6721604" y="1587511"/>
              <a:ext cx="1219200" cy="2567126"/>
            </a:xfrm>
            <a:prstGeom prst="rect">
              <a:avLst/>
            </a:prstGeom>
            <a:noFill/>
          </p:spPr>
          <p:txBody>
            <a:bodyPr wrap="square" rtlCol="0">
              <a:spAutoFit/>
            </a:bodyPr>
            <a:lstStyle/>
            <a:p>
              <a:r>
                <a:rPr lang="es-ES" sz="17000" b="1" dirty="0" smtClean="0">
                  <a:solidFill>
                    <a:schemeClr val="accent3">
                      <a:lumMod val="75000"/>
                    </a:schemeClr>
                  </a:solidFill>
                  <a:latin typeface="+mj-lt"/>
                  <a:cs typeface="Arial" pitchFamily="34" charset="0"/>
                </a:rPr>
                <a:t>6</a:t>
              </a:r>
              <a:endParaRPr lang="es-ES" sz="17000" b="1" dirty="0">
                <a:solidFill>
                  <a:schemeClr val="accent3">
                    <a:lumMod val="75000"/>
                  </a:schemeClr>
                </a:solidFill>
                <a:latin typeface="+mj-lt"/>
                <a:cs typeface="Arial" pitchFamily="34" charset="0"/>
              </a:endParaRPr>
            </a:p>
          </p:txBody>
        </p:sp>
        <p:sp>
          <p:nvSpPr>
            <p:cNvPr id="18" name="Oval 20"/>
            <p:cNvSpPr/>
            <p:nvPr/>
          </p:nvSpPr>
          <p:spPr>
            <a:xfrm>
              <a:off x="6670349" y="2112850"/>
              <a:ext cx="1583470" cy="1438276"/>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schemeClr val="accent3">
                      <a:lumMod val="75000"/>
                    </a:schemeClr>
                  </a:solidFill>
                </a:rPr>
                <a:t>       </a:t>
              </a:r>
            </a:p>
          </p:txBody>
        </p:sp>
      </p:grpSp>
      <p:sp>
        <p:nvSpPr>
          <p:cNvPr id="11" name="10 Marcador de número de diapositiva"/>
          <p:cNvSpPr>
            <a:spLocks noGrp="1"/>
          </p:cNvSpPr>
          <p:nvPr>
            <p:ph type="sldNum" sz="quarter" idx="12"/>
          </p:nvPr>
        </p:nvSpPr>
        <p:spPr/>
        <p:txBody>
          <a:bodyPr/>
          <a:lstStyle/>
          <a:p>
            <a:fld id="{240D5ECE-8B49-45CD-BE81-EF81920D1969}" type="slidenum">
              <a:rPr lang="es-ES" smtClean="0"/>
              <a:pPr/>
              <a:t>53</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Presupuesto del Plan de Marketing</a:t>
            </a:r>
            <a:endParaRPr lang="en-US" sz="3600" b="1" dirty="0"/>
          </a:p>
        </p:txBody>
      </p:sp>
      <p:sp>
        <p:nvSpPr>
          <p:cNvPr id="5" name="4 Marcador de número de diapositiva"/>
          <p:cNvSpPr>
            <a:spLocks noGrp="1"/>
          </p:cNvSpPr>
          <p:nvPr>
            <p:ph type="sldNum" sz="quarter" idx="12"/>
          </p:nvPr>
        </p:nvSpPr>
        <p:spPr/>
        <p:txBody>
          <a:bodyPr/>
          <a:lstStyle/>
          <a:p>
            <a:fld id="{240D5ECE-8B49-45CD-BE81-EF81920D1969}" type="slidenum">
              <a:rPr lang="en-US" smtClean="0"/>
              <a:pPr/>
              <a:t>54</a:t>
            </a:fld>
            <a:endParaRPr kumimoji="0"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423988"/>
            <a:ext cx="86201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0790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40D5ECE-8B49-45CD-BE81-EF81920D1969}" type="slidenum">
              <a:rPr lang="en-US" smtClean="0"/>
              <a:pPr/>
              <a:t>55</a:t>
            </a:fld>
            <a:endParaRPr kumimoji="0"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566539"/>
            <a:ext cx="862012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938" y="4127723"/>
            <a:ext cx="862012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101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Presupuesto de Inversión</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56</a:t>
            </a:fld>
            <a:endParaRPr kumimoji="0" lang="en-US"/>
          </a:p>
        </p:txBody>
      </p:sp>
      <p:pic>
        <p:nvPicPr>
          <p:cNvPr id="5" name="4 Imagen"/>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63581" y="1833002"/>
            <a:ext cx="2616835" cy="803910"/>
          </a:xfrm>
          <a:prstGeom prst="rect">
            <a:avLst/>
          </a:prstGeom>
          <a:noFill/>
          <a:ln>
            <a:noFill/>
          </a:ln>
        </p:spPr>
      </p:pic>
      <p:pic>
        <p:nvPicPr>
          <p:cNvPr id="6" name="5 Imagen"/>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89430" y="3239996"/>
            <a:ext cx="5565140" cy="2112010"/>
          </a:xfrm>
          <a:prstGeom prst="rect">
            <a:avLst/>
          </a:prstGeom>
          <a:noFill/>
          <a:ln>
            <a:noFill/>
          </a:ln>
        </p:spPr>
      </p:pic>
    </p:spTree>
    <p:extLst>
      <p:ext uri="{BB962C8B-B14F-4D97-AF65-F5344CB8AC3E}">
        <p14:creationId xmlns:p14="http://schemas.microsoft.com/office/powerpoint/2010/main" val="1170288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Proyección de Gastos del Proyecto</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57</a:t>
            </a:fld>
            <a:endParaRPr kumimoji="0" lang="en-US"/>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359367"/>
            <a:ext cx="6264696" cy="3877945"/>
          </a:xfrm>
          <a:prstGeom prst="rect">
            <a:avLst/>
          </a:prstGeom>
          <a:noFill/>
          <a:ln>
            <a:noFill/>
          </a:ln>
        </p:spPr>
      </p:pic>
      <p:sp>
        <p:nvSpPr>
          <p:cNvPr id="6" name="5 CuadroTexto"/>
          <p:cNvSpPr txBox="1"/>
          <p:nvPr/>
        </p:nvSpPr>
        <p:spPr>
          <a:xfrm>
            <a:off x="539552" y="1196752"/>
            <a:ext cx="8064896" cy="1015663"/>
          </a:xfrm>
          <a:prstGeom prst="rect">
            <a:avLst/>
          </a:prstGeom>
          <a:noFill/>
        </p:spPr>
        <p:txBody>
          <a:bodyPr wrap="square" rtlCol="0">
            <a:spAutoFit/>
          </a:bodyPr>
          <a:lstStyle/>
          <a:p>
            <a:pPr algn="ctr"/>
            <a:r>
              <a:rPr lang="es-EC" sz="2000" dirty="0"/>
              <a:t>Las proyecciones se las realizara utilizando el un crecimiento de 3,76%, correspondiente a la inflación anual según Banco Central del Ecuador.</a:t>
            </a:r>
            <a:endParaRPr lang="en-US" sz="2000" dirty="0"/>
          </a:p>
          <a:p>
            <a:endParaRPr lang="en-US" sz="2000" dirty="0"/>
          </a:p>
        </p:txBody>
      </p:sp>
    </p:spTree>
    <p:extLst>
      <p:ext uri="{BB962C8B-B14F-4D97-AF65-F5344CB8AC3E}">
        <p14:creationId xmlns:p14="http://schemas.microsoft.com/office/powerpoint/2010/main" val="159166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Proyección de Ingresos</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58</a:t>
            </a:fld>
            <a:endParaRPr kumimoji="0" lang="en-US"/>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970721" y="3717032"/>
            <a:ext cx="5202555" cy="1292225"/>
          </a:xfrm>
          <a:prstGeom prst="rect">
            <a:avLst/>
          </a:prstGeom>
          <a:noFill/>
          <a:ln>
            <a:noFill/>
          </a:ln>
        </p:spPr>
      </p:pic>
      <p:sp>
        <p:nvSpPr>
          <p:cNvPr id="6" name="5 CuadroTexto"/>
          <p:cNvSpPr txBox="1"/>
          <p:nvPr/>
        </p:nvSpPr>
        <p:spPr>
          <a:xfrm>
            <a:off x="971600" y="1484784"/>
            <a:ext cx="7560840" cy="1323439"/>
          </a:xfrm>
          <a:prstGeom prst="rect">
            <a:avLst/>
          </a:prstGeom>
          <a:noFill/>
        </p:spPr>
        <p:txBody>
          <a:bodyPr wrap="square" rtlCol="0">
            <a:spAutoFit/>
          </a:bodyPr>
          <a:lstStyle/>
          <a:p>
            <a:r>
              <a:rPr lang="es-EC" sz="2000" dirty="0" smtClean="0"/>
              <a:t>Se </a:t>
            </a:r>
            <a:r>
              <a:rPr lang="es-EC" sz="2000" dirty="0"/>
              <a:t>proyectaran con un incremento de 2,60% correspondiente al crecimiento anual del sector de seguros según la Superintendencia de Bancos y Seguros.</a:t>
            </a:r>
            <a:endParaRPr lang="en-US" sz="2000" dirty="0"/>
          </a:p>
          <a:p>
            <a:endParaRPr lang="en-US" sz="2000" dirty="0"/>
          </a:p>
        </p:txBody>
      </p:sp>
    </p:spTree>
    <p:extLst>
      <p:ext uri="{BB962C8B-B14F-4D97-AF65-F5344CB8AC3E}">
        <p14:creationId xmlns:p14="http://schemas.microsoft.com/office/powerpoint/2010/main" val="278708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Estado de Resultados</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59</a:t>
            </a:fld>
            <a:endParaRPr kumimoji="0" lang="en-US"/>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064896" cy="4949825"/>
          </a:xfrm>
          <a:prstGeom prst="rect">
            <a:avLst/>
          </a:prstGeom>
          <a:noFill/>
          <a:ln>
            <a:noFill/>
          </a:ln>
        </p:spPr>
      </p:pic>
    </p:spTree>
    <p:extLst>
      <p:ext uri="{BB962C8B-B14F-4D97-AF65-F5344CB8AC3E}">
        <p14:creationId xmlns:p14="http://schemas.microsoft.com/office/powerpoint/2010/main" val="1207549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3600" b="1" dirty="0" smtClean="0"/>
              <a:t>Problema</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6</a:t>
            </a:fld>
            <a:endParaRPr kumimoji="0" lang="en-US"/>
          </a:p>
        </p:txBody>
      </p:sp>
      <p:pic>
        <p:nvPicPr>
          <p:cNvPr id="4099"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27584" y="1052736"/>
            <a:ext cx="7457089" cy="501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47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Flujo de Efectivo</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60</a:t>
            </a:fld>
            <a:endParaRPr kumimoji="0" lang="en-US"/>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64894"/>
            <a:ext cx="8640959" cy="4956393"/>
          </a:xfrm>
          <a:prstGeom prst="rect">
            <a:avLst/>
          </a:prstGeom>
          <a:noFill/>
          <a:ln>
            <a:noFill/>
          </a:ln>
        </p:spPr>
      </p:pic>
    </p:spTree>
    <p:extLst>
      <p:ext uri="{BB962C8B-B14F-4D97-AF65-F5344CB8AC3E}">
        <p14:creationId xmlns:p14="http://schemas.microsoft.com/office/powerpoint/2010/main" val="3598962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INDICADORES DE RENTABILIDAD</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61</a:t>
            </a:fld>
            <a:endParaRPr kumimoji="0" lang="en-US"/>
          </a:p>
        </p:txBody>
      </p:sp>
      <p:pic>
        <p:nvPicPr>
          <p:cNvPr id="5" name="4 Imagen"/>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0842" y="1340768"/>
            <a:ext cx="3988435" cy="1339850"/>
          </a:xfrm>
          <a:prstGeom prst="rect">
            <a:avLst/>
          </a:prstGeom>
          <a:noFill/>
          <a:ln>
            <a:noFill/>
          </a:ln>
        </p:spPr>
      </p:pic>
      <p:pic>
        <p:nvPicPr>
          <p:cNvPr id="6" name="5 Imagen"/>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0842" y="3025254"/>
            <a:ext cx="3988435" cy="1339850"/>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432426"/>
            <a:ext cx="3625850" cy="2500630"/>
          </a:xfrm>
          <a:prstGeom prst="rect">
            <a:avLst/>
          </a:prstGeom>
          <a:noFill/>
          <a:ln>
            <a:noFill/>
          </a:ln>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627623" y="5088334"/>
            <a:ext cx="4736465" cy="1797050"/>
          </a:xfrm>
          <a:prstGeom prst="rect">
            <a:avLst/>
          </a:prstGeom>
          <a:noFill/>
          <a:ln>
            <a:noFill/>
          </a:ln>
        </p:spPr>
      </p:pic>
      <p:sp>
        <p:nvSpPr>
          <p:cNvPr id="10" name="9 CuadroTexto"/>
          <p:cNvSpPr txBox="1"/>
          <p:nvPr/>
        </p:nvSpPr>
        <p:spPr>
          <a:xfrm>
            <a:off x="610841" y="980728"/>
            <a:ext cx="3988435" cy="369332"/>
          </a:xfrm>
          <a:prstGeom prst="rect">
            <a:avLst/>
          </a:prstGeom>
          <a:noFill/>
        </p:spPr>
        <p:txBody>
          <a:bodyPr wrap="square" rtlCol="0">
            <a:spAutoFit/>
          </a:bodyPr>
          <a:lstStyle/>
          <a:p>
            <a:pPr algn="ctr"/>
            <a:r>
              <a:rPr lang="es-EC" b="1" dirty="0" smtClean="0"/>
              <a:t>VAN</a:t>
            </a:r>
            <a:endParaRPr lang="en-US" b="1" dirty="0"/>
          </a:p>
        </p:txBody>
      </p:sp>
      <p:sp>
        <p:nvSpPr>
          <p:cNvPr id="11" name="10 CuadroTexto"/>
          <p:cNvSpPr txBox="1"/>
          <p:nvPr/>
        </p:nvSpPr>
        <p:spPr>
          <a:xfrm>
            <a:off x="610841" y="2708920"/>
            <a:ext cx="3988436" cy="369332"/>
          </a:xfrm>
          <a:prstGeom prst="rect">
            <a:avLst/>
          </a:prstGeom>
          <a:noFill/>
        </p:spPr>
        <p:txBody>
          <a:bodyPr wrap="square" rtlCol="0">
            <a:spAutoFit/>
          </a:bodyPr>
          <a:lstStyle/>
          <a:p>
            <a:pPr algn="ctr"/>
            <a:r>
              <a:rPr lang="es-EC" b="1" dirty="0" smtClean="0"/>
              <a:t>TIR</a:t>
            </a:r>
            <a:endParaRPr lang="en-US" b="1" dirty="0"/>
          </a:p>
        </p:txBody>
      </p:sp>
      <p:sp>
        <p:nvSpPr>
          <p:cNvPr id="12" name="11 CuadroTexto"/>
          <p:cNvSpPr txBox="1"/>
          <p:nvPr/>
        </p:nvSpPr>
        <p:spPr>
          <a:xfrm>
            <a:off x="5844865" y="994504"/>
            <a:ext cx="2376264" cy="369332"/>
          </a:xfrm>
          <a:prstGeom prst="rect">
            <a:avLst/>
          </a:prstGeom>
          <a:noFill/>
        </p:spPr>
        <p:txBody>
          <a:bodyPr wrap="square" rtlCol="0">
            <a:spAutoFit/>
          </a:bodyPr>
          <a:lstStyle/>
          <a:p>
            <a:pPr algn="ctr"/>
            <a:r>
              <a:rPr lang="es-EC" b="1" dirty="0" smtClean="0"/>
              <a:t>RELACIÓN C/B</a:t>
            </a:r>
            <a:endParaRPr lang="en-US" b="1" dirty="0"/>
          </a:p>
        </p:txBody>
      </p:sp>
      <p:sp>
        <p:nvSpPr>
          <p:cNvPr id="13" name="12 CuadroTexto"/>
          <p:cNvSpPr txBox="1"/>
          <p:nvPr/>
        </p:nvSpPr>
        <p:spPr>
          <a:xfrm>
            <a:off x="610840" y="4581128"/>
            <a:ext cx="4753248" cy="369332"/>
          </a:xfrm>
          <a:prstGeom prst="rect">
            <a:avLst/>
          </a:prstGeom>
          <a:noFill/>
        </p:spPr>
        <p:txBody>
          <a:bodyPr wrap="square" rtlCol="0">
            <a:spAutoFit/>
          </a:bodyPr>
          <a:lstStyle/>
          <a:p>
            <a:pPr algn="ctr"/>
            <a:r>
              <a:rPr lang="es-EC" b="1" dirty="0" smtClean="0"/>
              <a:t>PERÍODO DE RECUPERACIÓN</a:t>
            </a:r>
            <a:endParaRPr lang="en-US" b="1" dirty="0"/>
          </a:p>
        </p:txBody>
      </p:sp>
      <p:sp>
        <p:nvSpPr>
          <p:cNvPr id="14" name="13 CuadroTexto"/>
          <p:cNvSpPr txBox="1"/>
          <p:nvPr/>
        </p:nvSpPr>
        <p:spPr>
          <a:xfrm>
            <a:off x="6012160" y="4581128"/>
            <a:ext cx="2833762" cy="1107996"/>
          </a:xfrm>
          <a:prstGeom prst="rect">
            <a:avLst/>
          </a:prstGeom>
          <a:noFill/>
        </p:spPr>
        <p:txBody>
          <a:bodyPr wrap="square" rtlCol="0">
            <a:spAutoFit/>
          </a:bodyPr>
          <a:lstStyle/>
          <a:p>
            <a:r>
              <a:rPr lang="es-EC" sz="6600" b="1" dirty="0" smtClean="0"/>
              <a:t>VIABLE</a:t>
            </a:r>
            <a:endParaRPr lang="en-US" sz="6600" b="1" dirty="0"/>
          </a:p>
        </p:txBody>
      </p:sp>
    </p:spTree>
    <p:extLst>
      <p:ext uri="{BB962C8B-B14F-4D97-AF65-F5344CB8AC3E}">
        <p14:creationId xmlns:p14="http://schemas.microsoft.com/office/powerpoint/2010/main" val="6473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762000" y="1946209"/>
            <a:ext cx="2057400" cy="2057400"/>
          </a:xfrm>
          <a:prstGeom prst="ellipse">
            <a:avLst/>
          </a:prstGeom>
          <a:gradFill>
            <a:gsLst>
              <a:gs pos="0">
                <a:schemeClr val="bg1">
                  <a:lumMod val="95000"/>
                </a:schemeClr>
              </a:gs>
              <a:gs pos="50000">
                <a:schemeClr val="bg1">
                  <a:lumMod val="75000"/>
                </a:schemeClr>
              </a:gs>
              <a:gs pos="100000">
                <a:schemeClr val="tx1">
                  <a:lumMod val="65000"/>
                  <a:lumOff val="35000"/>
                </a:schemeClr>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3" name="Oval 2"/>
          <p:cNvSpPr/>
          <p:nvPr/>
        </p:nvSpPr>
        <p:spPr>
          <a:xfrm>
            <a:off x="988264" y="2276476"/>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solidFill>
                  <a:prstClr val="white"/>
                </a:solidFill>
              </a:rPr>
              <a:t>       </a:t>
            </a:r>
          </a:p>
        </p:txBody>
      </p:sp>
      <p:sp>
        <p:nvSpPr>
          <p:cNvPr id="9" name="Title 8"/>
          <p:cNvSpPr>
            <a:spLocks noGrp="1"/>
          </p:cNvSpPr>
          <p:nvPr>
            <p:ph type="title"/>
          </p:nvPr>
        </p:nvSpPr>
        <p:spPr/>
        <p:txBody>
          <a:bodyPr>
            <a:normAutofit/>
          </a:bodyPr>
          <a:lstStyle/>
          <a:p>
            <a:pPr lvl="0">
              <a:spcBef>
                <a:spcPts val="0"/>
              </a:spcBef>
            </a:pPr>
            <a:r>
              <a:rPr sz="4000" cap="none" dirty="0" smtClean="0">
                <a:solidFill>
                  <a:prstClr val="black">
                    <a:lumMod val="85000"/>
                    <a:lumOff val="15000"/>
                  </a:prstClr>
                </a:solidFill>
                <a:ea typeface="+mn-ea"/>
                <a:cs typeface="+mn-cs"/>
              </a:rPr>
              <a:t>CONCLUSIONES Y</a:t>
            </a:r>
            <a:r>
              <a:rPr lang="es-ES" sz="4000" b="0" cap="none" dirty="0" smtClean="0">
                <a:solidFill>
                  <a:prstClr val="black"/>
                </a:solidFill>
                <a:ea typeface="+mn-ea"/>
                <a:cs typeface="+mn-cs"/>
              </a:rPr>
              <a:t> </a:t>
            </a:r>
            <a:r>
              <a:rPr lang="es-ES" sz="4000" b="0" cap="none" dirty="0">
                <a:solidFill>
                  <a:prstClr val="black"/>
                </a:solidFill>
                <a:ea typeface="+mn-ea"/>
                <a:cs typeface="+mn-cs"/>
              </a:rPr>
              <a:t/>
            </a:r>
            <a:br>
              <a:rPr lang="es-ES" sz="4000" b="0" cap="none" dirty="0">
                <a:solidFill>
                  <a:prstClr val="black"/>
                </a:solidFill>
                <a:ea typeface="+mn-ea"/>
                <a:cs typeface="+mn-cs"/>
              </a:rPr>
            </a:br>
            <a:r>
              <a:rPr lang="es-ES" sz="4000" cap="none" dirty="0" smtClean="0">
                <a:solidFill>
                  <a:prstClr val="black">
                    <a:lumMod val="50000"/>
                    <a:lumOff val="50000"/>
                  </a:prstClr>
                </a:solidFill>
                <a:ea typeface="+mn-ea"/>
                <a:cs typeface="+mn-cs"/>
              </a:rPr>
              <a:t>RECOMENDACIONES</a:t>
            </a:r>
            <a:r>
              <a:rPr lang="es-ES" sz="4000" b="0" cap="none" dirty="0">
                <a:solidFill>
                  <a:prstClr val="black">
                    <a:lumMod val="50000"/>
                    <a:lumOff val="50000"/>
                  </a:prstClr>
                </a:solidFill>
                <a:ea typeface="+mn-ea"/>
                <a:cs typeface="Arial" pitchFamily="34" charset="0"/>
              </a:rPr>
              <a:t/>
            </a:r>
            <a:br>
              <a:rPr lang="es-ES" sz="4000" b="0" cap="none" dirty="0">
                <a:solidFill>
                  <a:prstClr val="black">
                    <a:lumMod val="50000"/>
                    <a:lumOff val="50000"/>
                  </a:prstClr>
                </a:solidFill>
                <a:ea typeface="+mn-ea"/>
                <a:cs typeface="Arial" pitchFamily="34" charset="0"/>
              </a:rPr>
            </a:br>
            <a:endParaRPr lang="es-ES" sz="2800" dirty="0"/>
          </a:p>
        </p:txBody>
      </p:sp>
      <p:sp>
        <p:nvSpPr>
          <p:cNvPr id="10" name="Text Placeholder 9"/>
          <p:cNvSpPr>
            <a:spLocks noGrp="1"/>
          </p:cNvSpPr>
          <p:nvPr>
            <p:ph type="body" idx="1"/>
          </p:nvPr>
        </p:nvSpPr>
        <p:spPr/>
        <p:txBody>
          <a:bodyPr/>
          <a:lstStyle/>
          <a:p>
            <a:pPr lvl="0">
              <a:spcBef>
                <a:spcPts val="0"/>
              </a:spcBef>
            </a:pPr>
            <a:r>
              <a:rPr lang="es-ES" sz="1700" b="1" i="1" dirty="0" smtClean="0">
                <a:solidFill>
                  <a:prstClr val="black">
                    <a:lumMod val="75000"/>
                    <a:lumOff val="25000"/>
                  </a:prstClr>
                </a:solidFill>
              </a:rPr>
              <a:t>¡Resultados del estudio!</a:t>
            </a:r>
            <a:endParaRPr lang="es-ES" sz="1700" b="1" i="1" dirty="0">
              <a:solidFill>
                <a:prstClr val="black">
                  <a:lumMod val="75000"/>
                  <a:lumOff val="25000"/>
                </a:prstClr>
              </a:solidFill>
            </a:endParaRPr>
          </a:p>
        </p:txBody>
      </p:sp>
      <p:sp>
        <p:nvSpPr>
          <p:cNvPr id="7" name="6 Marcador de número de diapositiva"/>
          <p:cNvSpPr>
            <a:spLocks noGrp="1"/>
          </p:cNvSpPr>
          <p:nvPr>
            <p:ph type="sldNum" sz="quarter" idx="12"/>
          </p:nvPr>
        </p:nvSpPr>
        <p:spPr/>
        <p:txBody>
          <a:bodyPr/>
          <a:lstStyle/>
          <a:p>
            <a:fld id="{240D5ECE-8B49-45CD-BE81-EF81920D1969}" type="slidenum">
              <a:rPr lang="es-ES" smtClean="0"/>
              <a:pPr/>
              <a:t>62</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20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0" name="Right Arrow 19"/>
          <p:cNvSpPr/>
          <p:nvPr/>
        </p:nvSpPr>
        <p:spPr>
          <a:xfrm>
            <a:off x="107516" y="2000240"/>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Right Arrow 20"/>
          <p:cNvSpPr/>
          <p:nvPr/>
        </p:nvSpPr>
        <p:spPr>
          <a:xfrm>
            <a:off x="160899" y="4714884"/>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Title 8"/>
          <p:cNvSpPr>
            <a:spLocks noGrp="1"/>
          </p:cNvSpPr>
          <p:nvPr>
            <p:ph type="title"/>
          </p:nvPr>
        </p:nvSpPr>
        <p:spPr>
          <a:xfrm>
            <a:off x="434622" y="76200"/>
            <a:ext cx="6651978" cy="734291"/>
          </a:xfrm>
        </p:spPr>
        <p:txBody>
          <a:bodyPr anchor="b">
            <a:normAutofit/>
          </a:bodyPr>
          <a:lstStyle/>
          <a:p>
            <a:pPr lvl="0" algn="ctr">
              <a:spcBef>
                <a:spcPts val="0"/>
              </a:spcBef>
            </a:pPr>
            <a:r>
              <a:rPr lang="es-ES" b="1" dirty="0" smtClean="0">
                <a:solidFill>
                  <a:prstClr val="white"/>
                </a:solidFill>
                <a:ea typeface="+mn-ea"/>
                <a:cs typeface="+mn-cs"/>
              </a:rPr>
              <a:t>Conclusiones</a:t>
            </a:r>
            <a:endParaRPr lang="es-ES" dirty="0"/>
          </a:p>
        </p:txBody>
      </p:sp>
      <p:sp>
        <p:nvSpPr>
          <p:cNvPr id="8" name="7 Marcador de número de diapositiva"/>
          <p:cNvSpPr>
            <a:spLocks noGrp="1"/>
          </p:cNvSpPr>
          <p:nvPr>
            <p:ph type="sldNum" sz="quarter" idx="12"/>
          </p:nvPr>
        </p:nvSpPr>
        <p:spPr/>
        <p:txBody>
          <a:bodyPr/>
          <a:lstStyle/>
          <a:p>
            <a:fld id="{240D5ECE-8B49-45CD-BE81-EF81920D1969}" type="slidenum">
              <a:rPr lang="es-ES" smtClean="0"/>
              <a:pPr/>
              <a:t>63</a:t>
            </a:fld>
            <a:endParaRPr kumimoji="0" lang="es-ES"/>
          </a:p>
        </p:txBody>
      </p:sp>
      <p:sp>
        <p:nvSpPr>
          <p:cNvPr id="7" name="6 CuadroTexto"/>
          <p:cNvSpPr txBox="1"/>
          <p:nvPr/>
        </p:nvSpPr>
        <p:spPr>
          <a:xfrm>
            <a:off x="1403648" y="1141576"/>
            <a:ext cx="7488832" cy="6247864"/>
          </a:xfrm>
          <a:prstGeom prst="rect">
            <a:avLst/>
          </a:prstGeom>
          <a:noFill/>
        </p:spPr>
        <p:txBody>
          <a:bodyPr wrap="square" rtlCol="0">
            <a:spAutoFit/>
          </a:bodyPr>
          <a:lstStyle/>
          <a:p>
            <a:pPr marL="285750" lvl="0" indent="-285750" algn="just">
              <a:buFont typeface="Arial" pitchFamily="34" charset="0"/>
              <a:buChar char="•"/>
            </a:pPr>
            <a:r>
              <a:rPr lang="es-EC" sz="2000" dirty="0"/>
              <a:t>El sector de seguros ha tenido un crecimiento en el transcurso de los últimos años debido al desarrollo de la economía del país, lo cual lo convierte en un mercado bastante atractivo</a:t>
            </a:r>
            <a:r>
              <a:rPr lang="es-EC" sz="2000" dirty="0" smtClean="0"/>
              <a:t>.</a:t>
            </a:r>
          </a:p>
          <a:p>
            <a:pPr lvl="0" algn="just"/>
            <a:endParaRPr lang="en-US" sz="2000" dirty="0"/>
          </a:p>
          <a:p>
            <a:pPr marL="285750" lvl="0" indent="-285750" algn="just">
              <a:buFont typeface="Arial" pitchFamily="34" charset="0"/>
              <a:buChar char="•"/>
            </a:pPr>
            <a:r>
              <a:rPr lang="es-EC" sz="2000" dirty="0" smtClean="0"/>
              <a:t>La </a:t>
            </a:r>
            <a:r>
              <a:rPr lang="es-EC" sz="2000" dirty="0"/>
              <a:t>innovación tecnológica genera que los productos y servicios sean de calidad y adaptables a satisfacer las exigencias del mercado</a:t>
            </a:r>
            <a:r>
              <a:rPr lang="es-EC" sz="2000" dirty="0" smtClean="0"/>
              <a:t>.</a:t>
            </a:r>
          </a:p>
          <a:p>
            <a:pPr lvl="0" algn="just"/>
            <a:endParaRPr lang="en-US" sz="2000" dirty="0"/>
          </a:p>
          <a:p>
            <a:pPr marL="285750" lvl="0" indent="-285750" algn="just">
              <a:buFont typeface="Arial" pitchFamily="34" charset="0"/>
              <a:buChar char="•"/>
            </a:pPr>
            <a:r>
              <a:rPr lang="es-EC" sz="2000" dirty="0" smtClean="0"/>
              <a:t>Las </a:t>
            </a:r>
            <a:r>
              <a:rPr lang="es-EC" sz="2000" dirty="0"/>
              <a:t>encuestas realizadas fueron positivas, ya que por medio de ellas se pudo identificar el segmento adecuado de mercado; también la </a:t>
            </a:r>
            <a:r>
              <a:rPr lang="es-EC" sz="2000" dirty="0" smtClean="0"/>
              <a:t>mayoría </a:t>
            </a:r>
            <a:r>
              <a:rPr lang="es-EC" sz="2000" dirty="0"/>
              <a:t>de los clientes apuntalaron a  un servicio más tecnológico y que genere interacciones de empresa- cliente</a:t>
            </a:r>
            <a:r>
              <a:rPr lang="es-EC" sz="2000" dirty="0" smtClean="0"/>
              <a:t>.</a:t>
            </a:r>
          </a:p>
          <a:p>
            <a:pPr lvl="0" algn="just"/>
            <a:endParaRPr lang="en-US" sz="2000" dirty="0"/>
          </a:p>
          <a:p>
            <a:pPr marL="285750" lvl="0" indent="-285750" algn="just">
              <a:buFont typeface="Arial" pitchFamily="34" charset="0"/>
              <a:buChar char="•"/>
            </a:pPr>
            <a:r>
              <a:rPr lang="es-EC" sz="2000" dirty="0"/>
              <a:t>El direccionamiento estratégico se enfoca a la implementación de estrategias CRM para fidelizar y retener a los clientes</a:t>
            </a:r>
            <a:r>
              <a:rPr lang="es-EC" sz="2000" dirty="0" smtClean="0"/>
              <a:t>.</a:t>
            </a:r>
          </a:p>
          <a:p>
            <a:pPr lvl="0" algn="just"/>
            <a:endParaRPr lang="en-US" sz="2000" dirty="0"/>
          </a:p>
          <a:p>
            <a:pPr marL="285750" lvl="0" indent="-285750" algn="just">
              <a:buFont typeface="Arial" pitchFamily="34" charset="0"/>
              <a:buChar char="•"/>
            </a:pPr>
            <a:r>
              <a:rPr lang="es-EC" sz="2000" dirty="0"/>
              <a:t>Previo a la implementación del CRM, se realizo el marketing mix, que ayudo con una base sólida de estrategias que fortalecen la dirección hacia el mercado objetivo ganando </a:t>
            </a:r>
            <a:r>
              <a:rPr lang="es-EC" sz="2000" dirty="0" smtClean="0"/>
              <a:t>posicionamiento</a:t>
            </a:r>
          </a:p>
          <a:p>
            <a:pPr lvl="0"/>
            <a:endParaRPr lang="en-US" sz="2000" dirty="0"/>
          </a:p>
          <a:p>
            <a:endParaRPr lang="en-US" sz="20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240D5ECE-8B49-45CD-BE81-EF81920D1969}" type="slidenum">
              <a:rPr lang="en-US" smtClean="0"/>
              <a:pPr/>
              <a:t>64</a:t>
            </a:fld>
            <a:endParaRPr kumimoji="0" lang="en-US"/>
          </a:p>
        </p:txBody>
      </p:sp>
      <p:sp>
        <p:nvSpPr>
          <p:cNvPr id="6" name="5 Rectángulo"/>
          <p:cNvSpPr/>
          <p:nvPr/>
        </p:nvSpPr>
        <p:spPr>
          <a:xfrm>
            <a:off x="1331640" y="889844"/>
            <a:ext cx="6840760" cy="4401205"/>
          </a:xfrm>
          <a:prstGeom prst="rect">
            <a:avLst/>
          </a:prstGeom>
        </p:spPr>
        <p:txBody>
          <a:bodyPr wrap="square">
            <a:spAutoFit/>
          </a:bodyPr>
          <a:lstStyle/>
          <a:p>
            <a:pPr marL="285750" lvl="0" indent="-285750" algn="just">
              <a:buFont typeface="Arial" pitchFamily="34" charset="0"/>
              <a:buChar char="•"/>
            </a:pPr>
            <a:r>
              <a:rPr lang="es-EC" sz="2000" dirty="0"/>
              <a:t>Se propone la aplicación de un sistema CRM denominado  Xpert-Insurance, el mismo que cumple con todas las especificaciones que se detallaron en el estudio del marketing relacional.</a:t>
            </a:r>
          </a:p>
          <a:p>
            <a:pPr lvl="0" algn="just"/>
            <a:endParaRPr lang="en-US" sz="2000" dirty="0"/>
          </a:p>
          <a:p>
            <a:pPr marL="285750" lvl="0" indent="-285750" algn="just">
              <a:buFont typeface="Arial" pitchFamily="34" charset="0"/>
              <a:buChar char="•"/>
            </a:pPr>
            <a:r>
              <a:rPr lang="es-EC" sz="2000" dirty="0"/>
              <a:t>La proyección del mercado para los próximos 5 años es optimista, debido al crecimiento del sector asegurador que.</a:t>
            </a:r>
          </a:p>
          <a:p>
            <a:pPr lvl="0" algn="just"/>
            <a:endParaRPr lang="en-US" sz="2000" dirty="0"/>
          </a:p>
          <a:p>
            <a:pPr marL="285750" lvl="0" indent="-285750" algn="just">
              <a:buFont typeface="Arial" pitchFamily="34" charset="0"/>
              <a:buChar char="•"/>
            </a:pPr>
            <a:r>
              <a:rPr lang="es-EC" sz="2000" dirty="0"/>
              <a:t>Los flujos de caja proyectados, demuestran que el proyecto tiene liquidez para cubrir sus costos y gastos.</a:t>
            </a:r>
          </a:p>
          <a:p>
            <a:pPr lvl="0" algn="just"/>
            <a:endParaRPr lang="en-US" sz="2000" dirty="0"/>
          </a:p>
          <a:p>
            <a:pPr marL="285750" lvl="0" indent="-285750" algn="just">
              <a:buFont typeface="Arial" pitchFamily="34" charset="0"/>
              <a:buChar char="•"/>
            </a:pPr>
            <a:r>
              <a:rPr lang="es-EC" sz="2000" dirty="0"/>
              <a:t>Se evaluó financieramente el proyecto, y se concluyo que es factible debido a que el VAN y la TIR son positivos y se concluye que si existe recuperación de la inversión.</a:t>
            </a:r>
            <a:endParaRPr lang="en-US" sz="2000" dirty="0"/>
          </a:p>
        </p:txBody>
      </p:sp>
    </p:spTree>
    <p:extLst>
      <p:ext uri="{BB962C8B-B14F-4D97-AF65-F5344CB8AC3E}">
        <p14:creationId xmlns:p14="http://schemas.microsoft.com/office/powerpoint/2010/main" val="39839223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71406" y="2000240"/>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Right Arrow 20"/>
          <p:cNvSpPr/>
          <p:nvPr/>
        </p:nvSpPr>
        <p:spPr>
          <a:xfrm>
            <a:off x="124789" y="4714884"/>
            <a:ext cx="1053515" cy="490290"/>
          </a:xfrm>
          <a:prstGeom prst="leftArrow">
            <a:avLst/>
          </a:prstGeom>
          <a:gradFill flip="none" rotWithShape="1">
            <a:gsLst>
              <a:gs pos="15000">
                <a:schemeClr val="tx1">
                  <a:lumMod val="75000"/>
                  <a:lumOff val="25000"/>
                  <a:alpha val="18000"/>
                </a:schemeClr>
              </a:gs>
              <a:gs pos="48000">
                <a:schemeClr val="tx1">
                  <a:lumMod val="65000"/>
                  <a:lumOff val="35000"/>
                  <a:alpha val="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9" name="Title 8"/>
          <p:cNvSpPr>
            <a:spLocks noGrp="1"/>
          </p:cNvSpPr>
          <p:nvPr>
            <p:ph type="title"/>
          </p:nvPr>
        </p:nvSpPr>
        <p:spPr>
          <a:xfrm>
            <a:off x="434622" y="76200"/>
            <a:ext cx="6651978" cy="734291"/>
          </a:xfrm>
        </p:spPr>
        <p:txBody>
          <a:bodyPr anchor="b">
            <a:normAutofit/>
          </a:bodyPr>
          <a:lstStyle/>
          <a:p>
            <a:pPr lvl="0" algn="ctr">
              <a:spcBef>
                <a:spcPts val="0"/>
              </a:spcBef>
            </a:pPr>
            <a:r>
              <a:rPr lang="es-ES" b="1" dirty="0" smtClean="0">
                <a:solidFill>
                  <a:prstClr val="white"/>
                </a:solidFill>
                <a:ea typeface="+mn-ea"/>
                <a:cs typeface="+mn-cs"/>
              </a:rPr>
              <a:t>Recomendaciones</a:t>
            </a:r>
            <a:endParaRPr lang="es-ES" dirty="0"/>
          </a:p>
        </p:txBody>
      </p:sp>
      <p:sp>
        <p:nvSpPr>
          <p:cNvPr id="8" name="7 Marcador de número de diapositiva"/>
          <p:cNvSpPr>
            <a:spLocks noGrp="1"/>
          </p:cNvSpPr>
          <p:nvPr>
            <p:ph type="sldNum" sz="quarter" idx="12"/>
          </p:nvPr>
        </p:nvSpPr>
        <p:spPr/>
        <p:txBody>
          <a:bodyPr/>
          <a:lstStyle/>
          <a:p>
            <a:fld id="{240D5ECE-8B49-45CD-BE81-EF81920D1969}" type="slidenum">
              <a:rPr lang="es-ES" smtClean="0"/>
              <a:pPr/>
              <a:t>65</a:t>
            </a:fld>
            <a:endParaRPr kumimoji="0" lang="es-ES"/>
          </a:p>
        </p:txBody>
      </p:sp>
      <p:sp>
        <p:nvSpPr>
          <p:cNvPr id="4" name="3 CuadroTexto"/>
          <p:cNvSpPr txBox="1"/>
          <p:nvPr/>
        </p:nvSpPr>
        <p:spPr>
          <a:xfrm>
            <a:off x="1619672" y="1196752"/>
            <a:ext cx="7056784" cy="5601533"/>
          </a:xfrm>
          <a:prstGeom prst="rect">
            <a:avLst/>
          </a:prstGeom>
          <a:noFill/>
        </p:spPr>
        <p:txBody>
          <a:bodyPr wrap="square" rtlCol="0">
            <a:spAutoFit/>
          </a:bodyPr>
          <a:lstStyle/>
          <a:p>
            <a:pPr marL="285750" lvl="0" indent="-285750" algn="just">
              <a:buFont typeface="Arial" pitchFamily="34" charset="0"/>
              <a:buChar char="•"/>
            </a:pPr>
            <a:r>
              <a:rPr lang="es-EC" sz="2000" dirty="0"/>
              <a:t>Se requiere de la integración y apoyo de todo el equipo de Top Seg S.A. para llevar acabo la ejecución del proyecto, mediante la información oportuna de objetivos planteados y beneficios buscados</a:t>
            </a:r>
            <a:r>
              <a:rPr lang="es-EC" sz="2000" dirty="0" smtClean="0"/>
              <a:t>.</a:t>
            </a:r>
          </a:p>
          <a:p>
            <a:pPr lvl="0" algn="just"/>
            <a:endParaRPr lang="en-US" sz="2000" dirty="0"/>
          </a:p>
          <a:p>
            <a:pPr marL="285750" lvl="0" indent="-285750" algn="just">
              <a:buFont typeface="Arial" pitchFamily="34" charset="0"/>
              <a:buChar char="•"/>
            </a:pPr>
            <a:r>
              <a:rPr lang="es-EC" sz="2000" dirty="0"/>
              <a:t>Se debe capacitar al personal en temas tecnológicos, servicio al cliente,  productos y servicios para generar satisfacción en los </a:t>
            </a:r>
            <a:r>
              <a:rPr lang="es-EC" sz="2000" dirty="0" err="1"/>
              <a:t>ckientes</a:t>
            </a:r>
            <a:r>
              <a:rPr lang="es-EC" sz="2000" dirty="0"/>
              <a:t> y por ende fidelización</a:t>
            </a:r>
            <a:r>
              <a:rPr lang="es-EC" sz="2000" dirty="0" smtClean="0"/>
              <a:t>.</a:t>
            </a:r>
          </a:p>
          <a:p>
            <a:pPr lvl="0" algn="just"/>
            <a:endParaRPr lang="en-US" sz="2000" dirty="0"/>
          </a:p>
          <a:p>
            <a:pPr marL="285750" lvl="0" indent="-285750" algn="just">
              <a:buFont typeface="Arial" pitchFamily="34" charset="0"/>
              <a:buChar char="•"/>
            </a:pPr>
            <a:r>
              <a:rPr lang="es-EC" sz="2000" dirty="0"/>
              <a:t>Se debe generar valor a los clientes, mediante servicio personalizado, asesoramiento oportuno y veraz acerca de productos y </a:t>
            </a:r>
            <a:r>
              <a:rPr lang="es-EC" sz="2000" dirty="0" err="1"/>
              <a:t>servicos</a:t>
            </a:r>
            <a:r>
              <a:rPr lang="es-EC" sz="2000" dirty="0"/>
              <a:t>.</a:t>
            </a:r>
            <a:endParaRPr lang="en-US" sz="2000" dirty="0"/>
          </a:p>
          <a:p>
            <a:pPr lvl="0" algn="just"/>
            <a:r>
              <a:rPr lang="es-EC" sz="2000" dirty="0"/>
              <a:t>Se requiere interactuar e involucrase más con el cliente mediante el uso de la tecnología</a:t>
            </a:r>
            <a:r>
              <a:rPr lang="es-EC" sz="2000" dirty="0" smtClean="0"/>
              <a:t>.</a:t>
            </a:r>
          </a:p>
          <a:p>
            <a:pPr lvl="0" algn="just"/>
            <a:endParaRPr lang="en-US" sz="2000" dirty="0"/>
          </a:p>
          <a:p>
            <a:pPr marL="285750" lvl="0" indent="-285750" algn="just">
              <a:buFont typeface="Arial" pitchFamily="34" charset="0"/>
              <a:buChar char="•"/>
            </a:pPr>
            <a:r>
              <a:rPr lang="es-EC" sz="2000" dirty="0"/>
              <a:t>Se recomienda implementar el Sistema CRM Xpert-Insurance en el futuro inmediato</a:t>
            </a:r>
            <a:endParaRPr lang="en-US" sz="2000" dirty="0"/>
          </a:p>
          <a:p>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lnSpcReduction="10000"/>
            <a:scene3d>
              <a:camera prst="orthographicFront"/>
              <a:lightRig rig="soft" dir="t">
                <a:rot lat="0" lon="0" rev="17220000"/>
              </a:lightRig>
            </a:scene3d>
            <a:sp3d prstMaterial="softEdge"/>
          </a:bodyPr>
          <a:lstStyle/>
          <a:p>
            <a:pPr>
              <a:lnSpc>
                <a:spcPct val="87000"/>
              </a:lnSpc>
              <a:spcBef>
                <a:spcPct val="0"/>
              </a:spcBef>
              <a:defRPr lang="es-ES"/>
            </a:pPr>
            <a:r>
              <a:rPr lang="es-ES" sz="4400" dirty="0">
                <a:solidFill>
                  <a:srgbClr val="92D050"/>
                </a:solidFill>
              </a:rPr>
              <a:t/>
            </a:r>
            <a:br>
              <a:rPr lang="es-ES" sz="4400" dirty="0">
                <a:solidFill>
                  <a:srgbClr val="92D050"/>
                </a:solidFill>
              </a:rPr>
            </a:br>
            <a:r>
              <a:rPr lang="es-ES" sz="5600" b="1" dirty="0" smtClean="0">
                <a:solidFill>
                  <a:srgbClr val="92D050"/>
                </a:solidFill>
                <a:latin typeface="Arial" pitchFamily="34" charset="0"/>
                <a:cs typeface="Arial" pitchFamily="34" charset="0"/>
              </a:rPr>
              <a:t>Gracias</a:t>
            </a:r>
            <a:endParaRPr lang="es-E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786058"/>
            <a:ext cx="7668994" cy="2357454"/>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4" name="Title 3"/>
          <p:cNvSpPr txBox="1">
            <a:spLocks/>
          </p:cNvSpPr>
          <p:nvPr/>
        </p:nvSpPr>
        <p:spPr>
          <a:xfrm>
            <a:off x="126382" y="3036091"/>
            <a:ext cx="7458076" cy="1857388"/>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es-ES" sz="4400" kern="1200">
                <a:solidFill>
                  <a:schemeClr val="tx1"/>
                </a:solidFill>
                <a:latin typeface="+mj-lt"/>
                <a:ea typeface="+mj-ea"/>
                <a:cs typeface="+mj-cs"/>
              </a:defRPr>
            </a:lvl1pPr>
          </a:lstStyle>
          <a:p>
            <a:r>
              <a:rPr lang="es-MX" sz="2400" b="1" dirty="0" smtClean="0">
                <a:solidFill>
                  <a:schemeClr val="bg1"/>
                </a:solidFill>
              </a:rPr>
              <a:t> </a:t>
            </a:r>
            <a:r>
              <a:rPr lang="es-EC" sz="2400" b="1" dirty="0">
                <a:solidFill>
                  <a:schemeClr val="bg1"/>
                </a:solidFill>
              </a:rPr>
              <a:t>Per Áspera, Ad Astra</a:t>
            </a:r>
          </a:p>
          <a:p>
            <a:r>
              <a:rPr lang="es-EC" sz="2400" dirty="0">
                <a:solidFill>
                  <a:schemeClr val="bg1"/>
                </a:solidFill>
              </a:rPr>
              <a:t>Por la áspera pendiente hacia la cumbre, cuando el sendero de la vida es difícil se aprende a templar más el alma, y los mejías tenemos el alma de acero para elevarnos hacia las estrellas. </a:t>
            </a:r>
            <a:endParaRPr lang="en-US" sz="2400" dirty="0">
              <a:solidFill>
                <a:schemeClr val="bg1"/>
              </a:solidFill>
            </a:endParaRPr>
          </a:p>
        </p:txBody>
      </p:sp>
      <p:sp>
        <p:nvSpPr>
          <p:cNvPr id="15" name="14 Marcador de número de diapositiva"/>
          <p:cNvSpPr>
            <a:spLocks noGrp="1"/>
          </p:cNvSpPr>
          <p:nvPr>
            <p:ph type="sldNum" sz="quarter" idx="12"/>
          </p:nvPr>
        </p:nvSpPr>
        <p:spPr/>
        <p:txBody>
          <a:bodyPr/>
          <a:lstStyle/>
          <a:p>
            <a:fld id="{73820FCD-5F4C-4989-BE05-0A8208BCBC21}" type="slidenum">
              <a:rPr lang="es-ES" smtClean="0"/>
              <a:pPr/>
              <a:t>66</a:t>
            </a:fld>
            <a:endParaRPr kumimoji="0" lang="es-E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9" fill="hold" nodeType="withEffect">
                                  <p:stCondLst>
                                    <p:cond delay="0"/>
                                  </p:stCondLst>
                                  <p:childTnLst>
                                    <p:anim calcmode="lin" valueType="num">
                                      <p:cBhvr additive="base">
                                        <p:cTn id="6" dur="750"/>
                                        <p:tgtEl>
                                          <p:spTgt spid="7"/>
                                        </p:tgtEl>
                                        <p:attrNameLst>
                                          <p:attrName>ppt_x</p:attrName>
                                        </p:attrNameLst>
                                      </p:cBhvr>
                                      <p:tavLst>
                                        <p:tav tm="0">
                                          <p:val>
                                            <p:strVal val="ppt_x"/>
                                          </p:val>
                                        </p:tav>
                                        <p:tav tm="100000">
                                          <p:val>
                                            <p:strVal val="0-ppt_w/2"/>
                                          </p:val>
                                        </p:tav>
                                      </p:tavLst>
                                    </p:anim>
                                    <p:anim calcmode="lin" valueType="num">
                                      <p:cBhvr additive="base">
                                        <p:cTn id="7" dur="750"/>
                                        <p:tgtEl>
                                          <p:spTgt spid="7"/>
                                        </p:tgtEl>
                                        <p:attrNameLst>
                                          <p:attrName>ppt_y</p:attrName>
                                        </p:attrNameLst>
                                      </p:cBhvr>
                                      <p:tavLst>
                                        <p:tav tm="0">
                                          <p:val>
                                            <p:strVal val="ppt_y"/>
                                          </p:val>
                                        </p:tav>
                                        <p:tav tm="100000">
                                          <p:val>
                                            <p:strVal val="0-ppt_h/2"/>
                                          </p:val>
                                        </p:tav>
                                      </p:tavLst>
                                    </p:anim>
                                    <p:set>
                                      <p:cBhvr>
                                        <p:cTn id="8" dur="1" fill="hold">
                                          <p:stCondLst>
                                            <p:cond delay="749"/>
                                          </p:stCondLst>
                                        </p:cTn>
                                        <p:tgtEl>
                                          <p:spTgt spid="7"/>
                                        </p:tgtEl>
                                        <p:attrNameLst>
                                          <p:attrName>style.visibility</p:attrName>
                                        </p:attrNameLst>
                                      </p:cBhvr>
                                      <p:to>
                                        <p:strVal val="hidden"/>
                                      </p:to>
                                    </p:set>
                                  </p:childTnLst>
                                </p:cTn>
                              </p:par>
                              <p:par>
                                <p:cTn id="9" presetID="2" presetClass="exit" presetSubtype="3" fill="hold" nodeType="withEffect">
                                  <p:stCondLst>
                                    <p:cond delay="0"/>
                                  </p:stCondLst>
                                  <p:childTnLst>
                                    <p:anim calcmode="lin" valueType="num">
                                      <p:cBhvr additive="base">
                                        <p:cTn id="10" dur="750"/>
                                        <p:tgtEl>
                                          <p:spTgt spid="8"/>
                                        </p:tgtEl>
                                        <p:attrNameLst>
                                          <p:attrName>ppt_x</p:attrName>
                                        </p:attrNameLst>
                                      </p:cBhvr>
                                      <p:tavLst>
                                        <p:tav tm="0">
                                          <p:val>
                                            <p:strVal val="ppt_x"/>
                                          </p:val>
                                        </p:tav>
                                        <p:tav tm="100000">
                                          <p:val>
                                            <p:strVal val="1+ppt_w/2"/>
                                          </p:val>
                                        </p:tav>
                                      </p:tavLst>
                                    </p:anim>
                                    <p:anim calcmode="lin" valueType="num">
                                      <p:cBhvr additive="base">
                                        <p:cTn id="11" dur="750"/>
                                        <p:tgtEl>
                                          <p:spTgt spid="8"/>
                                        </p:tgtEl>
                                        <p:attrNameLst>
                                          <p:attrName>ppt_y</p:attrName>
                                        </p:attrNameLst>
                                      </p:cBhvr>
                                      <p:tavLst>
                                        <p:tav tm="0">
                                          <p:val>
                                            <p:strVal val="ppt_y"/>
                                          </p:val>
                                        </p:tav>
                                        <p:tav tm="100000">
                                          <p:val>
                                            <p:strVal val="0-ppt_h/2"/>
                                          </p:val>
                                        </p:tav>
                                      </p:tavLst>
                                    </p:anim>
                                    <p:set>
                                      <p:cBhvr>
                                        <p:cTn id="12" dur="1" fill="hold">
                                          <p:stCondLst>
                                            <p:cond delay="749"/>
                                          </p:stCondLst>
                                        </p:cTn>
                                        <p:tgtEl>
                                          <p:spTgt spid="8"/>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750"/>
                                        <p:tgtEl>
                                          <p:spTgt spid="9"/>
                                        </p:tgtEl>
                                        <p:attrNameLst>
                                          <p:attrName>ppt_x</p:attrName>
                                        </p:attrNameLst>
                                      </p:cBhvr>
                                      <p:tavLst>
                                        <p:tav tm="0">
                                          <p:val>
                                            <p:strVal val="ppt_x"/>
                                          </p:val>
                                        </p:tav>
                                        <p:tav tm="100000">
                                          <p:val>
                                            <p:strVal val="0-ppt_w/2"/>
                                          </p:val>
                                        </p:tav>
                                      </p:tavLst>
                                    </p:anim>
                                    <p:anim calcmode="lin" valueType="num">
                                      <p:cBhvr additive="base">
                                        <p:cTn id="15" dur="750"/>
                                        <p:tgtEl>
                                          <p:spTgt spid="9"/>
                                        </p:tgtEl>
                                        <p:attrNameLst>
                                          <p:attrName>ppt_y</p:attrName>
                                        </p:attrNameLst>
                                      </p:cBhvr>
                                      <p:tavLst>
                                        <p:tav tm="0">
                                          <p:val>
                                            <p:strVal val="ppt_y"/>
                                          </p:val>
                                        </p:tav>
                                        <p:tav tm="100000">
                                          <p:val>
                                            <p:strVal val="ppt_y"/>
                                          </p:val>
                                        </p:tav>
                                      </p:tavLst>
                                    </p:anim>
                                    <p:set>
                                      <p:cBhvr>
                                        <p:cTn id="16" dur="1" fill="hold">
                                          <p:stCondLst>
                                            <p:cond delay="749"/>
                                          </p:stCondLst>
                                        </p:cTn>
                                        <p:tgtEl>
                                          <p:spTgt spid="9"/>
                                        </p:tgtEl>
                                        <p:attrNameLst>
                                          <p:attrName>style.visibility</p:attrName>
                                        </p:attrNameLst>
                                      </p:cBhvr>
                                      <p:to>
                                        <p:strVal val="hidden"/>
                                      </p:to>
                                    </p:set>
                                  </p:childTnLst>
                                </p:cTn>
                              </p:par>
                              <p:par>
                                <p:cTn id="17" presetID="2" presetClass="exit" presetSubtype="2" fill="hold" nodeType="withEffect">
                                  <p:stCondLst>
                                    <p:cond delay="0"/>
                                  </p:stCondLst>
                                  <p:childTnLst>
                                    <p:anim calcmode="lin" valueType="num">
                                      <p:cBhvr additive="base">
                                        <p:cTn id="18" dur="750"/>
                                        <p:tgtEl>
                                          <p:spTgt spid="10"/>
                                        </p:tgtEl>
                                        <p:attrNameLst>
                                          <p:attrName>ppt_x</p:attrName>
                                        </p:attrNameLst>
                                      </p:cBhvr>
                                      <p:tavLst>
                                        <p:tav tm="0">
                                          <p:val>
                                            <p:strVal val="ppt_x"/>
                                          </p:val>
                                        </p:tav>
                                        <p:tav tm="100000">
                                          <p:val>
                                            <p:strVal val="1+ppt_w/2"/>
                                          </p:val>
                                        </p:tav>
                                      </p:tavLst>
                                    </p:anim>
                                    <p:anim calcmode="lin" valueType="num">
                                      <p:cBhvr additive="base">
                                        <p:cTn id="19" dur="750"/>
                                        <p:tgtEl>
                                          <p:spTgt spid="10"/>
                                        </p:tgtEl>
                                        <p:attrNameLst>
                                          <p:attrName>ppt_y</p:attrName>
                                        </p:attrNameLst>
                                      </p:cBhvr>
                                      <p:tavLst>
                                        <p:tav tm="0">
                                          <p:val>
                                            <p:strVal val="ppt_y"/>
                                          </p:val>
                                        </p:tav>
                                        <p:tav tm="100000">
                                          <p:val>
                                            <p:strVal val="ppt_y"/>
                                          </p:val>
                                        </p:tav>
                                      </p:tavLst>
                                    </p:anim>
                                    <p:set>
                                      <p:cBhvr>
                                        <p:cTn id="20" dur="1" fill="hold">
                                          <p:stCondLst>
                                            <p:cond delay="749"/>
                                          </p:stCondLst>
                                        </p:cTn>
                                        <p:tgtEl>
                                          <p:spTgt spid="1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50"/>
                                        <p:tgtEl>
                                          <p:spTgt spid="14"/>
                                        </p:tgtEl>
                                      </p:cBhvr>
                                    </p:animEffect>
                                    <p:set>
                                      <p:cBhvr>
                                        <p:cTn id="23"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Objetivos</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7</a:t>
            </a:fld>
            <a:endParaRPr kumimoji="0" lang="en-US"/>
          </a:p>
        </p:txBody>
      </p:sp>
      <p:graphicFrame>
        <p:nvGraphicFramePr>
          <p:cNvPr id="5" name="4 Diagrama"/>
          <p:cNvGraphicFramePr/>
          <p:nvPr>
            <p:extLst>
              <p:ext uri="{D42A27DB-BD31-4B8C-83A1-F6EECF244321}">
                <p14:modId xmlns:p14="http://schemas.microsoft.com/office/powerpoint/2010/main" val="2822969155"/>
              </p:ext>
            </p:extLst>
          </p:nvPr>
        </p:nvGraphicFramePr>
        <p:xfrm>
          <a:off x="395536" y="980728"/>
          <a:ext cx="828092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09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3600" b="1" dirty="0" smtClean="0"/>
              <a:t>CRM</a:t>
            </a:r>
            <a:endParaRPr lang="en-US" sz="3600" b="1" dirty="0"/>
          </a:p>
        </p:txBody>
      </p:sp>
      <p:sp>
        <p:nvSpPr>
          <p:cNvPr id="4" name="3 Marcador de número de diapositiva"/>
          <p:cNvSpPr>
            <a:spLocks noGrp="1"/>
          </p:cNvSpPr>
          <p:nvPr>
            <p:ph type="sldNum" sz="quarter" idx="12"/>
          </p:nvPr>
        </p:nvSpPr>
        <p:spPr/>
        <p:txBody>
          <a:bodyPr/>
          <a:lstStyle/>
          <a:p>
            <a:fld id="{240D5ECE-8B49-45CD-BE81-EF81920D1969}" type="slidenum">
              <a:rPr lang="en-US" smtClean="0"/>
              <a:pPr/>
              <a:t>8</a:t>
            </a:fld>
            <a:endParaRPr kumimoji="0" lang="en-US"/>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016" y="980728"/>
            <a:ext cx="8892480" cy="5877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803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spcBef>
                <a:spcPts val="0"/>
              </a:spcBef>
            </a:pPr>
            <a:r>
              <a:rPr lang="es-ES" sz="4000" cap="none" dirty="0" smtClean="0">
                <a:solidFill>
                  <a:prstClr val="black">
                    <a:lumMod val="85000"/>
                    <a:lumOff val="15000"/>
                  </a:prstClr>
                </a:solidFill>
                <a:ea typeface="+mn-ea"/>
                <a:cs typeface="+mn-cs"/>
              </a:rPr>
              <a:t>ANÁLISIS SITUACIONAL</a:t>
            </a:r>
            <a:endParaRPr lang="es-ES" sz="2800" dirty="0"/>
          </a:p>
        </p:txBody>
      </p:sp>
      <p:sp>
        <p:nvSpPr>
          <p:cNvPr id="5" name="Text Placeholder 4"/>
          <p:cNvSpPr>
            <a:spLocks noGrp="1"/>
          </p:cNvSpPr>
          <p:nvPr>
            <p:ph type="body" idx="1"/>
          </p:nvPr>
        </p:nvSpPr>
        <p:spPr/>
        <p:txBody>
          <a:bodyPr>
            <a:noAutofit/>
          </a:bodyPr>
          <a:lstStyle/>
          <a:p>
            <a:pPr lvl="0">
              <a:spcBef>
                <a:spcPts val="0"/>
              </a:spcBef>
            </a:pPr>
            <a:r>
              <a:rPr sz="2000" b="1" i="1" dirty="0" smtClean="0">
                <a:solidFill>
                  <a:prstClr val="black">
                    <a:lumMod val="75000"/>
                    <a:lumOff val="25000"/>
                  </a:prstClr>
                </a:solidFill>
                <a:effectLst>
                  <a:outerShdw blurRad="38100" dist="38100" dir="2700000" algn="tl">
                    <a:srgbClr val="000000">
                      <a:alpha val="43137"/>
                    </a:srgbClr>
                  </a:outerShdw>
                </a:effectLst>
              </a:rPr>
              <a:t>¿</a:t>
            </a:r>
            <a:r>
              <a:rPr lang="es-ES" sz="2000" b="1" i="1" dirty="0" smtClean="0">
                <a:solidFill>
                  <a:prstClr val="black">
                    <a:lumMod val="75000"/>
                    <a:lumOff val="25000"/>
                  </a:prstClr>
                </a:solidFill>
                <a:effectLst>
                  <a:outerShdw blurRad="38100" dist="38100" dir="2700000" algn="tl">
                    <a:srgbClr val="000000">
                      <a:alpha val="43137"/>
                    </a:srgbClr>
                  </a:outerShdw>
                </a:effectLst>
              </a:rPr>
              <a:t>Cómo se ve la empresa?</a:t>
            </a:r>
            <a:endParaRPr lang="es-ES" sz="2000" b="1" i="1" dirty="0">
              <a:solidFill>
                <a:prstClr val="black">
                  <a:lumMod val="75000"/>
                  <a:lumOff val="25000"/>
                </a:prstClr>
              </a:solidFill>
              <a:effectLst>
                <a:outerShdw blurRad="38100" dist="38100" dir="2700000" algn="tl">
                  <a:srgbClr val="000000">
                    <a:alpha val="43137"/>
                  </a:srgbClr>
                </a:outerShdw>
              </a:effectLst>
            </a:endParaRPr>
          </a:p>
        </p:txBody>
      </p:sp>
      <p:sp>
        <p:nvSpPr>
          <p:cNvPr id="6" name="TextBox 5"/>
          <p:cNvSpPr txBox="1"/>
          <p:nvPr/>
        </p:nvSpPr>
        <p:spPr>
          <a:xfrm>
            <a:off x="1121392" y="1557456"/>
            <a:ext cx="1219200" cy="2708434"/>
          </a:xfrm>
          <a:prstGeom prst="rect">
            <a:avLst/>
          </a:prstGeom>
          <a:noFill/>
        </p:spPr>
        <p:txBody>
          <a:bodyPr wrap="square" rtlCol="0">
            <a:spAutoFit/>
          </a:bodyPr>
          <a:lstStyle/>
          <a:p>
            <a:r>
              <a:rPr lang="es-ES" sz="17000" b="1">
                <a:solidFill>
                  <a:srgbClr val="F26200">
                    <a:alpha val="40000"/>
                  </a:srgbClr>
                </a:solidFill>
                <a:cs typeface="Arial" pitchFamily="34" charset="0"/>
              </a:rPr>
              <a:t>1</a:t>
            </a:r>
          </a:p>
        </p:txBody>
      </p:sp>
      <p:sp>
        <p:nvSpPr>
          <p:cNvPr id="7" name="Oval 18"/>
          <p:cNvSpPr>
            <a:spLocks noChangeArrowheads="1"/>
          </p:cNvSpPr>
          <p:nvPr/>
        </p:nvSpPr>
        <p:spPr bwMode="auto">
          <a:xfrm>
            <a:off x="8378825" y="71438"/>
            <a:ext cx="622300" cy="646112"/>
          </a:xfrm>
          <a:prstGeom prst="ellipse">
            <a:avLst/>
          </a:prstGeom>
          <a:solidFill>
            <a:srgbClr val="FFFFFF"/>
          </a:solidFill>
          <a:ln w="25400" cap="sq">
            <a:solidFill>
              <a:srgbClr val="C0C0C0"/>
            </a:solidFill>
            <a:round/>
            <a:headEnd type="none" w="sm" len="sm"/>
            <a:tailEnd type="none" w="sm" len="sm"/>
          </a:ln>
        </p:spPr>
        <p:txBody>
          <a:bodyPr wrap="none" anchor="ctr"/>
          <a:lstStyle/>
          <a:p>
            <a:endParaRPr lang="es-EC">
              <a:latin typeface="Tw Cen MT" pitchFamily="34" charset="0"/>
            </a:endParaRPr>
          </a:p>
        </p:txBody>
      </p:sp>
      <p:pic>
        <p:nvPicPr>
          <p:cNvPr id="8" name="Picture 20" descr="EAGLE"/>
          <p:cNvPicPr>
            <a:picLocks noChangeAspect="1" noChangeArrowheads="1"/>
          </p:cNvPicPr>
          <p:nvPr/>
        </p:nvPicPr>
        <p:blipFill>
          <a:blip r:embed="rId3"/>
          <a:srcRect/>
          <a:stretch>
            <a:fillRect/>
          </a:stretch>
        </p:blipFill>
        <p:spPr bwMode="auto">
          <a:xfrm>
            <a:off x="8501063" y="168275"/>
            <a:ext cx="347662" cy="404813"/>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fld id="{240D5ECE-8B49-45CD-BE81-EF81920D1969}" type="slidenum">
              <a:rPr lang="es-ES" smtClean="0"/>
              <a:pPr/>
              <a:t>9</a:t>
            </a:fld>
            <a:endParaRPr kumimoji="0" lang="es-ES"/>
          </a:p>
        </p:txBody>
      </p:sp>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TS10167455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7C7662-3127-4803-8D96-C63E399475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TS101674551</Template>
  <TotalTime>0</TotalTime>
  <Words>1932</Words>
  <Application>Microsoft Office PowerPoint</Application>
  <PresentationFormat>Presentación en pantalla (4:3)</PresentationFormat>
  <Paragraphs>341</Paragraphs>
  <Slides>66</Slides>
  <Notes>21</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TS101674551</vt:lpstr>
      <vt:lpstr>Presentación de PowerPoint</vt:lpstr>
      <vt:lpstr>Presentación de PowerPoint</vt:lpstr>
      <vt:lpstr>Giro del Negocio</vt:lpstr>
      <vt:lpstr>Ramos de Operación</vt:lpstr>
      <vt:lpstr>Presentación de PowerPoint</vt:lpstr>
      <vt:lpstr>Problema</vt:lpstr>
      <vt:lpstr>Objetivos</vt:lpstr>
      <vt:lpstr>CRM</vt:lpstr>
      <vt:lpstr>ANÁLISIS SITUACIONAL</vt:lpstr>
      <vt:lpstr>Presentación de PowerPoint</vt:lpstr>
      <vt:lpstr>Presentación de PowerPoint</vt:lpstr>
      <vt:lpstr>Tecnológico y Ambiental</vt:lpstr>
      <vt:lpstr>Presentación de PowerPoint</vt:lpstr>
      <vt:lpstr>Clientes y Proveedores</vt:lpstr>
      <vt:lpstr>Competidores  y Productos Sustitutos</vt:lpstr>
      <vt:lpstr>Presentación de PowerPoint</vt:lpstr>
      <vt:lpstr>Presentación de PowerPoint</vt:lpstr>
      <vt:lpstr>ANÁLISIS MATRICIAL FODA</vt:lpstr>
      <vt:lpstr>Presentación de PowerPoint</vt:lpstr>
      <vt:lpstr>Presentación de PowerPoint</vt:lpstr>
      <vt:lpstr>Matriz de Síntesis Valorada</vt:lpstr>
      <vt:lpstr>INVESTIGACIÓN DE MERCADOS</vt:lpstr>
      <vt:lpstr>Muestra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DIRECCIONAMIENTO ESTRATÉGICO</vt:lpstr>
      <vt:lpstr>Definición del Negocio</vt:lpstr>
      <vt:lpstr>Filosofía Corporativa</vt:lpstr>
      <vt:lpstr>PLAN DE MARKETING</vt:lpstr>
      <vt:lpstr>Segmentación de Mercados y de Clientes</vt:lpstr>
      <vt:lpstr>Propuesta de valor enfocado al servicio y al cliente</vt:lpstr>
      <vt:lpstr>Marketing Mix</vt:lpstr>
      <vt:lpstr>Estrategias del Marketing Mix</vt:lpstr>
      <vt:lpstr>Presentación de PowerPoint</vt:lpstr>
      <vt:lpstr>DISEÑO SISTEMA CRM</vt:lpstr>
      <vt:lpstr>Presentación de PowerPoint</vt:lpstr>
      <vt:lpstr>Elaboración plataforma CRM</vt:lpstr>
      <vt:lpstr>Diseño del Modelo de Datos Requerido</vt:lpstr>
      <vt:lpstr>Diseño de la solución</vt:lpstr>
      <vt:lpstr>Estructura de Clientes</vt:lpstr>
      <vt:lpstr>Presentación de PowerPoint</vt:lpstr>
      <vt:lpstr>Presentación de PowerPoint</vt:lpstr>
      <vt:lpstr>Presentación de PowerPoint</vt:lpstr>
      <vt:lpstr>Presentación de PowerPoint</vt:lpstr>
      <vt:lpstr>Estructura de Servicio</vt:lpstr>
      <vt:lpstr>Presentación de PowerPoint</vt:lpstr>
      <vt:lpstr>ANÁLISIS FINANCIERO</vt:lpstr>
      <vt:lpstr>Presupuesto del Plan de Marketing</vt:lpstr>
      <vt:lpstr>Presentación de PowerPoint</vt:lpstr>
      <vt:lpstr>Presupuesto de Inversión</vt:lpstr>
      <vt:lpstr>Proyección de Gastos del Proyecto</vt:lpstr>
      <vt:lpstr>Proyección de Ingresos</vt:lpstr>
      <vt:lpstr>Estado de Resultados</vt:lpstr>
      <vt:lpstr>Flujo de Efectivo</vt:lpstr>
      <vt:lpstr>INDICADORES DE RENTABILIDAD</vt:lpstr>
      <vt:lpstr>CONCLUSIONES Y  RECOMENDACIONES </vt:lpstr>
      <vt:lpstr>Conclusiones</vt:lpstr>
      <vt:lpstr>Presentación de PowerPoint</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2011-03-02T00:45:31Z</dcterms:created>
  <dcterms:modified xsi:type="dcterms:W3CDTF">2015-04-20T16:29:43Z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TC016745519991</vt:lpwstr>
  </property>
</Properties>
</file>