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60" r:id="rId6"/>
    <p:sldId id="261" r:id="rId7"/>
    <p:sldId id="264" r:id="rId8"/>
    <p:sldId id="265" r:id="rId9"/>
    <p:sldId id="266" r:id="rId10"/>
    <p:sldId id="272" r:id="rId11"/>
    <p:sldId id="267" r:id="rId12"/>
    <p:sldId id="269" r:id="rId13"/>
    <p:sldId id="270" r:id="rId14"/>
    <p:sldId id="282" r:id="rId15"/>
    <p:sldId id="283" r:id="rId16"/>
    <p:sldId id="284" r:id="rId17"/>
    <p:sldId id="285" r:id="rId18"/>
    <p:sldId id="290" r:id="rId19"/>
    <p:sldId id="291" r:id="rId20"/>
    <p:sldId id="292" r:id="rId21"/>
    <p:sldId id="295" r:id="rId22"/>
    <p:sldId id="296" r:id="rId23"/>
    <p:sldId id="300" r:id="rId24"/>
    <p:sldId id="301" r:id="rId25"/>
    <p:sldId id="303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45" d="100"/>
          <a:sy n="45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F8403A-A828-4E5C-BDE6-CB124CB6008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AD83051-57BF-43AA-B18A-3F554946A977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Mejoramiento de Procesos</a:t>
          </a:r>
          <a:endParaRPr lang="es-ES" b="1" dirty="0">
            <a:solidFill>
              <a:schemeClr val="tx1"/>
            </a:solidFill>
          </a:endParaRPr>
        </a:p>
      </dgm:t>
    </dgm:pt>
    <dgm:pt modelId="{5D9E4C6C-FD5A-4A76-AF27-ACCD142C2DD0}" type="parTrans" cxnId="{FD3BBC77-6A50-420B-931E-A925F2245D24}">
      <dgm:prSet/>
      <dgm:spPr/>
      <dgm:t>
        <a:bodyPr/>
        <a:lstStyle/>
        <a:p>
          <a:endParaRPr lang="es-ES"/>
        </a:p>
      </dgm:t>
    </dgm:pt>
    <dgm:pt modelId="{766CE8B8-5CB4-4DCF-A5D5-71BD2E2C4111}" type="sibTrans" cxnId="{FD3BBC77-6A50-420B-931E-A925F2245D24}">
      <dgm:prSet/>
      <dgm:spPr/>
      <dgm:t>
        <a:bodyPr/>
        <a:lstStyle/>
        <a:p>
          <a:endParaRPr lang="es-ES"/>
        </a:p>
      </dgm:t>
    </dgm:pt>
    <dgm:pt modelId="{A07EA184-D8E7-4228-A381-1CB2AA98A14B}">
      <dgm:prSet phldrT="[Texto]"/>
      <dgm:spPr/>
      <dgm:t>
        <a:bodyPr/>
        <a:lstStyle/>
        <a:p>
          <a:r>
            <a:rPr lang="es-ES" dirty="0" smtClean="0"/>
            <a:t>Estudio sistemático de las actividades y los flujos de cada proceso a fin de mejorarlo.</a:t>
          </a:r>
          <a:endParaRPr lang="es-ES" dirty="0"/>
        </a:p>
      </dgm:t>
    </dgm:pt>
    <dgm:pt modelId="{3BC0F9C6-0F77-4FC7-8E2F-8B3EAD514AE0}" type="parTrans" cxnId="{ED193E21-D58A-4DE8-8950-46EAA2110B3D}">
      <dgm:prSet/>
      <dgm:spPr/>
      <dgm:t>
        <a:bodyPr/>
        <a:lstStyle/>
        <a:p>
          <a:endParaRPr lang="es-ES"/>
        </a:p>
      </dgm:t>
    </dgm:pt>
    <dgm:pt modelId="{49F4C2B0-98AF-4B66-A2B2-897794149480}" type="sibTrans" cxnId="{ED193E21-D58A-4DE8-8950-46EAA2110B3D}">
      <dgm:prSet/>
      <dgm:spPr/>
      <dgm:t>
        <a:bodyPr/>
        <a:lstStyle/>
        <a:p>
          <a:endParaRPr lang="es-ES"/>
        </a:p>
      </dgm:t>
    </dgm:pt>
    <dgm:pt modelId="{E3A59D62-995D-4868-9C95-48A90F091025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Proceso</a:t>
          </a:r>
          <a:endParaRPr lang="es-ES" b="1" dirty="0">
            <a:solidFill>
              <a:schemeClr val="tx1"/>
            </a:solidFill>
          </a:endParaRPr>
        </a:p>
      </dgm:t>
    </dgm:pt>
    <dgm:pt modelId="{2A3729C2-7B71-440A-A23B-4F88D6DB24EE}" type="parTrans" cxnId="{F75F3B7E-97D1-4F15-86C7-966527D1294D}">
      <dgm:prSet/>
      <dgm:spPr/>
      <dgm:t>
        <a:bodyPr/>
        <a:lstStyle/>
        <a:p>
          <a:endParaRPr lang="es-ES"/>
        </a:p>
      </dgm:t>
    </dgm:pt>
    <dgm:pt modelId="{79F1F7D9-9E0F-47BF-A38C-B826E5C86DAE}" type="sibTrans" cxnId="{F75F3B7E-97D1-4F15-86C7-966527D1294D}">
      <dgm:prSet/>
      <dgm:spPr/>
      <dgm:t>
        <a:bodyPr/>
        <a:lstStyle/>
        <a:p>
          <a:endParaRPr lang="es-ES"/>
        </a:p>
      </dgm:t>
    </dgm:pt>
    <dgm:pt modelId="{9DD3F58E-2A09-4580-929D-D8D5633FA2B9}">
      <dgm:prSet phldrT="[Texto]"/>
      <dgm:spPr/>
      <dgm:t>
        <a:bodyPr/>
        <a:lstStyle/>
        <a:p>
          <a:r>
            <a:rPr lang="es-ES" dirty="0" smtClean="0"/>
            <a:t>Conjunto de actividades mutuamente relacionadas o que interactúan, las cuales transforman elementos de entrada en resultados</a:t>
          </a:r>
          <a:endParaRPr lang="es-ES" dirty="0"/>
        </a:p>
      </dgm:t>
    </dgm:pt>
    <dgm:pt modelId="{689527F2-FCF5-408E-A111-7DF019E13480}" type="parTrans" cxnId="{764A10CA-968E-4379-90E0-B6821295DF6E}">
      <dgm:prSet/>
      <dgm:spPr/>
      <dgm:t>
        <a:bodyPr/>
        <a:lstStyle/>
        <a:p>
          <a:endParaRPr lang="es-ES"/>
        </a:p>
      </dgm:t>
    </dgm:pt>
    <dgm:pt modelId="{D0BDB5AF-7DCE-48CB-98AD-4700B76A7964}" type="sibTrans" cxnId="{764A10CA-968E-4379-90E0-B6821295DF6E}">
      <dgm:prSet/>
      <dgm:spPr/>
      <dgm:t>
        <a:bodyPr/>
        <a:lstStyle/>
        <a:p>
          <a:endParaRPr lang="es-ES"/>
        </a:p>
      </dgm:t>
    </dgm:pt>
    <dgm:pt modelId="{8EF2311E-7E36-47C0-B485-844B6239E6E2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Tipos de un proceso</a:t>
          </a:r>
          <a:endParaRPr lang="es-ES" dirty="0">
            <a:solidFill>
              <a:schemeClr val="tx1"/>
            </a:solidFill>
          </a:endParaRPr>
        </a:p>
      </dgm:t>
    </dgm:pt>
    <dgm:pt modelId="{C6EAD6B3-61A8-4961-B7D0-3872BA0DD8A0}" type="parTrans" cxnId="{1E48E8DA-556D-48B1-94A7-EC3B07CF118C}">
      <dgm:prSet/>
      <dgm:spPr/>
      <dgm:t>
        <a:bodyPr/>
        <a:lstStyle/>
        <a:p>
          <a:endParaRPr lang="es-ES"/>
        </a:p>
      </dgm:t>
    </dgm:pt>
    <dgm:pt modelId="{E0D1AD68-BFA3-4424-A22B-C3D9C702D8A5}" type="sibTrans" cxnId="{1E48E8DA-556D-48B1-94A7-EC3B07CF118C}">
      <dgm:prSet/>
      <dgm:spPr/>
      <dgm:t>
        <a:bodyPr/>
        <a:lstStyle/>
        <a:p>
          <a:endParaRPr lang="es-ES"/>
        </a:p>
      </dgm:t>
    </dgm:pt>
    <dgm:pt modelId="{EF56B68B-6488-4309-8E4D-58B94121779A}">
      <dgm:prSet phldrT="[Texto]"/>
      <dgm:spPr/>
      <dgm:t>
        <a:bodyPr/>
        <a:lstStyle/>
        <a:p>
          <a:r>
            <a:rPr lang="es-ES" dirty="0" smtClean="0"/>
            <a:t>Operativo</a:t>
          </a:r>
          <a:endParaRPr lang="es-ES" dirty="0"/>
        </a:p>
      </dgm:t>
    </dgm:pt>
    <dgm:pt modelId="{C99AEB44-7526-420A-ADE2-DAD7CF0B7490}" type="parTrans" cxnId="{4A5B6173-CA84-43D8-A87D-5DACEBF0C698}">
      <dgm:prSet/>
      <dgm:spPr/>
      <dgm:t>
        <a:bodyPr/>
        <a:lstStyle/>
        <a:p>
          <a:endParaRPr lang="es-ES"/>
        </a:p>
      </dgm:t>
    </dgm:pt>
    <dgm:pt modelId="{C0859BED-9B40-4B03-8E09-298ED02100D1}" type="sibTrans" cxnId="{4A5B6173-CA84-43D8-A87D-5DACEBF0C698}">
      <dgm:prSet/>
      <dgm:spPr/>
      <dgm:t>
        <a:bodyPr/>
        <a:lstStyle/>
        <a:p>
          <a:endParaRPr lang="es-ES"/>
        </a:p>
      </dgm:t>
    </dgm:pt>
    <dgm:pt modelId="{EB8E90DB-0585-4899-B545-46152A2DB6F7}">
      <dgm:prSet phldrT="[Texto]"/>
      <dgm:spPr/>
      <dgm:t>
        <a:bodyPr/>
        <a:lstStyle/>
        <a:p>
          <a:r>
            <a:rPr lang="es-ES" dirty="0" smtClean="0"/>
            <a:t>Apoyo</a:t>
          </a:r>
          <a:endParaRPr lang="es-ES" dirty="0"/>
        </a:p>
      </dgm:t>
    </dgm:pt>
    <dgm:pt modelId="{72353152-CE8C-48C0-9AC8-560DA1607F03}" type="parTrans" cxnId="{48B68EEA-2A72-4B88-8ABA-A9F4E8021E2C}">
      <dgm:prSet/>
      <dgm:spPr/>
      <dgm:t>
        <a:bodyPr/>
        <a:lstStyle/>
        <a:p>
          <a:endParaRPr lang="es-ES"/>
        </a:p>
      </dgm:t>
    </dgm:pt>
    <dgm:pt modelId="{36A338C3-C492-4635-AA64-A3FFF1389622}" type="sibTrans" cxnId="{48B68EEA-2A72-4B88-8ABA-A9F4E8021E2C}">
      <dgm:prSet/>
      <dgm:spPr/>
      <dgm:t>
        <a:bodyPr/>
        <a:lstStyle/>
        <a:p>
          <a:endParaRPr lang="es-ES"/>
        </a:p>
      </dgm:t>
    </dgm:pt>
    <dgm:pt modelId="{652571AC-395E-4BB1-8E1E-09D8978116FE}">
      <dgm:prSet phldrT="[Texto]"/>
      <dgm:spPr/>
      <dgm:t>
        <a:bodyPr/>
        <a:lstStyle/>
        <a:p>
          <a:endParaRPr lang="es-ES" dirty="0"/>
        </a:p>
      </dgm:t>
    </dgm:pt>
    <dgm:pt modelId="{E76082A7-9211-4145-A54B-7E751C570396}" type="parTrans" cxnId="{097F659C-6634-4E40-8652-9223E1790299}">
      <dgm:prSet/>
      <dgm:spPr/>
    </dgm:pt>
    <dgm:pt modelId="{E1A5DDA6-E98D-4350-9F96-DEFC61410B8A}" type="sibTrans" cxnId="{097F659C-6634-4E40-8652-9223E1790299}">
      <dgm:prSet/>
      <dgm:spPr/>
    </dgm:pt>
    <dgm:pt modelId="{23E3F120-8019-4E8D-A49D-23AF19B92CD3}">
      <dgm:prSet phldrT="[Texto]"/>
      <dgm:spPr/>
      <dgm:t>
        <a:bodyPr/>
        <a:lstStyle/>
        <a:p>
          <a:r>
            <a:rPr lang="es-ES" dirty="0" smtClean="0"/>
            <a:t>Gestión</a:t>
          </a:r>
          <a:endParaRPr lang="es-ES" dirty="0"/>
        </a:p>
      </dgm:t>
    </dgm:pt>
    <dgm:pt modelId="{DE87E77E-F404-4F37-BBC0-794C6ECC6024}" type="parTrans" cxnId="{8EECC20A-9C69-4E63-9E85-A5EE56100659}">
      <dgm:prSet/>
      <dgm:spPr/>
    </dgm:pt>
    <dgm:pt modelId="{2036B462-F1F5-46E8-AB88-ABCDB8F7710B}" type="sibTrans" cxnId="{8EECC20A-9C69-4E63-9E85-A5EE56100659}">
      <dgm:prSet/>
      <dgm:spPr/>
    </dgm:pt>
    <dgm:pt modelId="{9DBEB54B-1FA5-4BF1-ABBA-1AC98E8BEF49}">
      <dgm:prSet phldrT="[Texto]"/>
      <dgm:spPr/>
      <dgm:t>
        <a:bodyPr/>
        <a:lstStyle/>
        <a:p>
          <a:r>
            <a:rPr lang="es-ES" dirty="0" smtClean="0"/>
            <a:t>Dirección</a:t>
          </a:r>
          <a:endParaRPr lang="es-ES" dirty="0"/>
        </a:p>
      </dgm:t>
    </dgm:pt>
    <dgm:pt modelId="{A1C8534E-7DAC-4B77-99B4-58719E35E54E}" type="parTrans" cxnId="{31D477CA-C8BE-4755-85C5-B8013A68CEC9}">
      <dgm:prSet/>
      <dgm:spPr/>
    </dgm:pt>
    <dgm:pt modelId="{5058713E-77F4-4945-A3B1-A0CCA3AA13AE}" type="sibTrans" cxnId="{31D477CA-C8BE-4755-85C5-B8013A68CEC9}">
      <dgm:prSet/>
      <dgm:spPr/>
    </dgm:pt>
    <dgm:pt modelId="{9DA7D58C-F7A3-4CF8-A6CE-693BA356FCEE}">
      <dgm:prSet phldrT="[Texto]"/>
      <dgm:spPr/>
      <dgm:t>
        <a:bodyPr/>
        <a:lstStyle/>
        <a:p>
          <a:endParaRPr lang="es-ES" dirty="0"/>
        </a:p>
      </dgm:t>
    </dgm:pt>
    <dgm:pt modelId="{14576184-72E7-4467-B75C-9DAE2149616F}" type="parTrans" cxnId="{617D1EA9-580B-4ED2-B2DF-5B381F340CA6}">
      <dgm:prSet/>
      <dgm:spPr/>
    </dgm:pt>
    <dgm:pt modelId="{F401BFED-6DBA-495E-A745-81674A674740}" type="sibTrans" cxnId="{617D1EA9-580B-4ED2-B2DF-5B381F340CA6}">
      <dgm:prSet/>
      <dgm:spPr/>
    </dgm:pt>
    <dgm:pt modelId="{89FCD4B3-4F68-4178-86B1-E1A74AEAB367}" type="pres">
      <dgm:prSet presAssocID="{ADF8403A-A828-4E5C-BDE6-CB124CB600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82F06A-627D-4C80-B53F-0D83F1F74AB5}" type="pres">
      <dgm:prSet presAssocID="{CAD83051-57BF-43AA-B18A-3F554946A977}" presName="composite" presStyleCnt="0"/>
      <dgm:spPr/>
    </dgm:pt>
    <dgm:pt modelId="{22DF8904-B60B-49B4-AE24-544982C8D6AB}" type="pres">
      <dgm:prSet presAssocID="{CAD83051-57BF-43AA-B18A-3F554946A97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A33755-C0FA-4507-B149-8ECE3C664037}" type="pres">
      <dgm:prSet presAssocID="{CAD83051-57BF-43AA-B18A-3F554946A97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F48B6C-0A8F-4F90-A683-28B48865E4EC}" type="pres">
      <dgm:prSet presAssocID="{766CE8B8-5CB4-4DCF-A5D5-71BD2E2C4111}" presName="space" presStyleCnt="0"/>
      <dgm:spPr/>
    </dgm:pt>
    <dgm:pt modelId="{3CB2FE5D-99E8-485C-B32B-96FBC19B04C5}" type="pres">
      <dgm:prSet presAssocID="{E3A59D62-995D-4868-9C95-48A90F091025}" presName="composite" presStyleCnt="0"/>
      <dgm:spPr/>
    </dgm:pt>
    <dgm:pt modelId="{83DC692D-D93A-467B-9F41-BE0CD1ABBA9B}" type="pres">
      <dgm:prSet presAssocID="{E3A59D62-995D-4868-9C95-48A90F09102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B98972-9A71-4D01-9CA5-F0FFAB04E057}" type="pres">
      <dgm:prSet presAssocID="{E3A59D62-995D-4868-9C95-48A90F09102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46B86B-DDE9-4F0E-AF81-FAA908449901}" type="pres">
      <dgm:prSet presAssocID="{79F1F7D9-9E0F-47BF-A38C-B826E5C86DAE}" presName="space" presStyleCnt="0"/>
      <dgm:spPr/>
    </dgm:pt>
    <dgm:pt modelId="{16ABAD1E-E745-4B27-B064-E9E9520FED67}" type="pres">
      <dgm:prSet presAssocID="{8EF2311E-7E36-47C0-B485-844B6239E6E2}" presName="composite" presStyleCnt="0"/>
      <dgm:spPr/>
    </dgm:pt>
    <dgm:pt modelId="{FF44D340-A65D-4F49-855B-0C95130981D7}" type="pres">
      <dgm:prSet presAssocID="{8EF2311E-7E36-47C0-B485-844B6239E6E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22F87A-2A74-411C-B47F-D35697058256}" type="pres">
      <dgm:prSet presAssocID="{8EF2311E-7E36-47C0-B485-844B6239E6E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5F3B7E-97D1-4F15-86C7-966527D1294D}" srcId="{ADF8403A-A828-4E5C-BDE6-CB124CB6008F}" destId="{E3A59D62-995D-4868-9C95-48A90F091025}" srcOrd="1" destOrd="0" parTransId="{2A3729C2-7B71-440A-A23B-4F88D6DB24EE}" sibTransId="{79F1F7D9-9E0F-47BF-A38C-B826E5C86DAE}"/>
    <dgm:cxn modelId="{097F659C-6634-4E40-8652-9223E1790299}" srcId="{E3A59D62-995D-4868-9C95-48A90F091025}" destId="{652571AC-395E-4BB1-8E1E-09D8978116FE}" srcOrd="1" destOrd="0" parTransId="{E76082A7-9211-4145-A54B-7E751C570396}" sibTransId="{E1A5DDA6-E98D-4350-9F96-DEFC61410B8A}"/>
    <dgm:cxn modelId="{58C69C8E-6623-4A54-9EAC-CF76C3D1BA1E}" type="presOf" srcId="{A07EA184-D8E7-4228-A381-1CB2AA98A14B}" destId="{14A33755-C0FA-4507-B149-8ECE3C664037}" srcOrd="0" destOrd="0" presId="urn:microsoft.com/office/officeart/2005/8/layout/hList1"/>
    <dgm:cxn modelId="{EC011220-FAE5-4CB1-9B12-7CF4E6032EBC}" type="presOf" srcId="{E3A59D62-995D-4868-9C95-48A90F091025}" destId="{83DC692D-D93A-467B-9F41-BE0CD1ABBA9B}" srcOrd="0" destOrd="0" presId="urn:microsoft.com/office/officeart/2005/8/layout/hList1"/>
    <dgm:cxn modelId="{617D1EA9-580B-4ED2-B2DF-5B381F340CA6}" srcId="{8EF2311E-7E36-47C0-B485-844B6239E6E2}" destId="{9DA7D58C-F7A3-4CF8-A6CE-693BA356FCEE}" srcOrd="4" destOrd="0" parTransId="{14576184-72E7-4467-B75C-9DAE2149616F}" sibTransId="{F401BFED-6DBA-495E-A745-81674A674740}"/>
    <dgm:cxn modelId="{ED193E21-D58A-4DE8-8950-46EAA2110B3D}" srcId="{CAD83051-57BF-43AA-B18A-3F554946A977}" destId="{A07EA184-D8E7-4228-A381-1CB2AA98A14B}" srcOrd="0" destOrd="0" parTransId="{3BC0F9C6-0F77-4FC7-8E2F-8B3EAD514AE0}" sibTransId="{49F4C2B0-98AF-4B66-A2B2-897794149480}"/>
    <dgm:cxn modelId="{3FB94D60-23A4-44B9-BAA1-2FEA7607D1DD}" type="presOf" srcId="{ADF8403A-A828-4E5C-BDE6-CB124CB6008F}" destId="{89FCD4B3-4F68-4178-86B1-E1A74AEAB367}" srcOrd="0" destOrd="0" presId="urn:microsoft.com/office/officeart/2005/8/layout/hList1"/>
    <dgm:cxn modelId="{3EAA1BDF-E220-45F3-B9EF-84AB81198C2A}" type="presOf" srcId="{EB8E90DB-0585-4899-B545-46152A2DB6F7}" destId="{6222F87A-2A74-411C-B47F-D35697058256}" srcOrd="0" destOrd="1" presId="urn:microsoft.com/office/officeart/2005/8/layout/hList1"/>
    <dgm:cxn modelId="{48B68EEA-2A72-4B88-8ABA-A9F4E8021E2C}" srcId="{8EF2311E-7E36-47C0-B485-844B6239E6E2}" destId="{EB8E90DB-0585-4899-B545-46152A2DB6F7}" srcOrd="1" destOrd="0" parTransId="{72353152-CE8C-48C0-9AC8-560DA1607F03}" sibTransId="{36A338C3-C492-4635-AA64-A3FFF1389622}"/>
    <dgm:cxn modelId="{8B4CAF0D-3ECB-4A7F-A355-9F6D9745E4C0}" type="presOf" srcId="{8EF2311E-7E36-47C0-B485-844B6239E6E2}" destId="{FF44D340-A65D-4F49-855B-0C95130981D7}" srcOrd="0" destOrd="0" presId="urn:microsoft.com/office/officeart/2005/8/layout/hList1"/>
    <dgm:cxn modelId="{32F3F1E3-9874-4846-913A-3AFFE1D4E6F9}" type="presOf" srcId="{9DD3F58E-2A09-4580-929D-D8D5633FA2B9}" destId="{B9B98972-9A71-4D01-9CA5-F0FFAB04E057}" srcOrd="0" destOrd="0" presId="urn:microsoft.com/office/officeart/2005/8/layout/hList1"/>
    <dgm:cxn modelId="{1E48E8DA-556D-48B1-94A7-EC3B07CF118C}" srcId="{ADF8403A-A828-4E5C-BDE6-CB124CB6008F}" destId="{8EF2311E-7E36-47C0-B485-844B6239E6E2}" srcOrd="2" destOrd="0" parTransId="{C6EAD6B3-61A8-4961-B7D0-3872BA0DD8A0}" sibTransId="{E0D1AD68-BFA3-4424-A22B-C3D9C702D8A5}"/>
    <dgm:cxn modelId="{FD3BBC77-6A50-420B-931E-A925F2245D24}" srcId="{ADF8403A-A828-4E5C-BDE6-CB124CB6008F}" destId="{CAD83051-57BF-43AA-B18A-3F554946A977}" srcOrd="0" destOrd="0" parTransId="{5D9E4C6C-FD5A-4A76-AF27-ACCD142C2DD0}" sibTransId="{766CE8B8-5CB4-4DCF-A5D5-71BD2E2C4111}"/>
    <dgm:cxn modelId="{806953E6-15BD-46DC-B559-5161E3FBA00D}" type="presOf" srcId="{9DBEB54B-1FA5-4BF1-ABBA-1AC98E8BEF49}" destId="{6222F87A-2A74-411C-B47F-D35697058256}" srcOrd="0" destOrd="3" presId="urn:microsoft.com/office/officeart/2005/8/layout/hList1"/>
    <dgm:cxn modelId="{A12B7DE1-8AFA-49E3-B691-202D4FA5AE35}" type="presOf" srcId="{23E3F120-8019-4E8D-A49D-23AF19B92CD3}" destId="{6222F87A-2A74-411C-B47F-D35697058256}" srcOrd="0" destOrd="2" presId="urn:microsoft.com/office/officeart/2005/8/layout/hList1"/>
    <dgm:cxn modelId="{49F40855-E907-4BBC-A636-3CBC979666D0}" type="presOf" srcId="{EF56B68B-6488-4309-8E4D-58B94121779A}" destId="{6222F87A-2A74-411C-B47F-D35697058256}" srcOrd="0" destOrd="0" presId="urn:microsoft.com/office/officeart/2005/8/layout/hList1"/>
    <dgm:cxn modelId="{8EECC20A-9C69-4E63-9E85-A5EE56100659}" srcId="{8EF2311E-7E36-47C0-B485-844B6239E6E2}" destId="{23E3F120-8019-4E8D-A49D-23AF19B92CD3}" srcOrd="2" destOrd="0" parTransId="{DE87E77E-F404-4F37-BBC0-794C6ECC6024}" sibTransId="{2036B462-F1F5-46E8-AB88-ABCDB8F7710B}"/>
    <dgm:cxn modelId="{31D477CA-C8BE-4755-85C5-B8013A68CEC9}" srcId="{8EF2311E-7E36-47C0-B485-844B6239E6E2}" destId="{9DBEB54B-1FA5-4BF1-ABBA-1AC98E8BEF49}" srcOrd="3" destOrd="0" parTransId="{A1C8534E-7DAC-4B77-99B4-58719E35E54E}" sibTransId="{5058713E-77F4-4945-A3B1-A0CCA3AA13AE}"/>
    <dgm:cxn modelId="{4A5B6173-CA84-43D8-A87D-5DACEBF0C698}" srcId="{8EF2311E-7E36-47C0-B485-844B6239E6E2}" destId="{EF56B68B-6488-4309-8E4D-58B94121779A}" srcOrd="0" destOrd="0" parTransId="{C99AEB44-7526-420A-ADE2-DAD7CF0B7490}" sibTransId="{C0859BED-9B40-4B03-8E09-298ED02100D1}"/>
    <dgm:cxn modelId="{764A10CA-968E-4379-90E0-B6821295DF6E}" srcId="{E3A59D62-995D-4868-9C95-48A90F091025}" destId="{9DD3F58E-2A09-4580-929D-D8D5633FA2B9}" srcOrd="0" destOrd="0" parTransId="{689527F2-FCF5-408E-A111-7DF019E13480}" sibTransId="{D0BDB5AF-7DCE-48CB-98AD-4700B76A7964}"/>
    <dgm:cxn modelId="{1D0A6E95-EC37-44D8-8E5B-E0D115B669D4}" type="presOf" srcId="{CAD83051-57BF-43AA-B18A-3F554946A977}" destId="{22DF8904-B60B-49B4-AE24-544982C8D6AB}" srcOrd="0" destOrd="0" presId="urn:microsoft.com/office/officeart/2005/8/layout/hList1"/>
    <dgm:cxn modelId="{AAF9CBA6-E5D7-4277-82AF-59BE6344BB02}" type="presOf" srcId="{9DA7D58C-F7A3-4CF8-A6CE-693BA356FCEE}" destId="{6222F87A-2A74-411C-B47F-D35697058256}" srcOrd="0" destOrd="4" presId="urn:microsoft.com/office/officeart/2005/8/layout/hList1"/>
    <dgm:cxn modelId="{BBB21533-2804-4CD8-AFF5-97FA2807F407}" type="presOf" srcId="{652571AC-395E-4BB1-8E1E-09D8978116FE}" destId="{B9B98972-9A71-4D01-9CA5-F0FFAB04E057}" srcOrd="0" destOrd="1" presId="urn:microsoft.com/office/officeart/2005/8/layout/hList1"/>
    <dgm:cxn modelId="{27C00D02-919E-4146-BD4C-9CB43E8E1E50}" type="presParOf" srcId="{89FCD4B3-4F68-4178-86B1-E1A74AEAB367}" destId="{1882F06A-627D-4C80-B53F-0D83F1F74AB5}" srcOrd="0" destOrd="0" presId="urn:microsoft.com/office/officeart/2005/8/layout/hList1"/>
    <dgm:cxn modelId="{B8E7FA52-3D09-455F-9218-550100576FB0}" type="presParOf" srcId="{1882F06A-627D-4C80-B53F-0D83F1F74AB5}" destId="{22DF8904-B60B-49B4-AE24-544982C8D6AB}" srcOrd="0" destOrd="0" presId="urn:microsoft.com/office/officeart/2005/8/layout/hList1"/>
    <dgm:cxn modelId="{0C50BE0E-2939-4B51-A6BE-BC32C72F3278}" type="presParOf" srcId="{1882F06A-627D-4C80-B53F-0D83F1F74AB5}" destId="{14A33755-C0FA-4507-B149-8ECE3C664037}" srcOrd="1" destOrd="0" presId="urn:microsoft.com/office/officeart/2005/8/layout/hList1"/>
    <dgm:cxn modelId="{8F88A61F-89D5-4FB7-BC47-D9DAEC425374}" type="presParOf" srcId="{89FCD4B3-4F68-4178-86B1-E1A74AEAB367}" destId="{7CF48B6C-0A8F-4F90-A683-28B48865E4EC}" srcOrd="1" destOrd="0" presId="urn:microsoft.com/office/officeart/2005/8/layout/hList1"/>
    <dgm:cxn modelId="{5078C163-9612-45FB-A512-F9C1B41B0AE4}" type="presParOf" srcId="{89FCD4B3-4F68-4178-86B1-E1A74AEAB367}" destId="{3CB2FE5D-99E8-485C-B32B-96FBC19B04C5}" srcOrd="2" destOrd="0" presId="urn:microsoft.com/office/officeart/2005/8/layout/hList1"/>
    <dgm:cxn modelId="{09D7D1F4-D3F5-4B88-9059-036916E0483F}" type="presParOf" srcId="{3CB2FE5D-99E8-485C-B32B-96FBC19B04C5}" destId="{83DC692D-D93A-467B-9F41-BE0CD1ABBA9B}" srcOrd="0" destOrd="0" presId="urn:microsoft.com/office/officeart/2005/8/layout/hList1"/>
    <dgm:cxn modelId="{DB65AFB5-F94B-49BC-908E-7427D9CFA3DC}" type="presParOf" srcId="{3CB2FE5D-99E8-485C-B32B-96FBC19B04C5}" destId="{B9B98972-9A71-4D01-9CA5-F0FFAB04E057}" srcOrd="1" destOrd="0" presId="urn:microsoft.com/office/officeart/2005/8/layout/hList1"/>
    <dgm:cxn modelId="{6CC8A523-F2CE-4518-9C2B-326E307C8952}" type="presParOf" srcId="{89FCD4B3-4F68-4178-86B1-E1A74AEAB367}" destId="{8346B86B-DDE9-4F0E-AF81-FAA908449901}" srcOrd="3" destOrd="0" presId="urn:microsoft.com/office/officeart/2005/8/layout/hList1"/>
    <dgm:cxn modelId="{FBA48DB9-D38F-4C5D-B6CA-F8E9943E6973}" type="presParOf" srcId="{89FCD4B3-4F68-4178-86B1-E1A74AEAB367}" destId="{16ABAD1E-E745-4B27-B064-E9E9520FED67}" srcOrd="4" destOrd="0" presId="urn:microsoft.com/office/officeart/2005/8/layout/hList1"/>
    <dgm:cxn modelId="{A94D0778-25B1-4059-A3D6-6B40AB939067}" type="presParOf" srcId="{16ABAD1E-E745-4B27-B064-E9E9520FED67}" destId="{FF44D340-A65D-4F49-855B-0C95130981D7}" srcOrd="0" destOrd="0" presId="urn:microsoft.com/office/officeart/2005/8/layout/hList1"/>
    <dgm:cxn modelId="{9F84795C-FC94-4F50-9471-E2B168D502CC}" type="presParOf" srcId="{16ABAD1E-E745-4B27-B064-E9E9520FED67}" destId="{6222F87A-2A74-411C-B47F-D356970582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F8904-B60B-49B4-AE24-544982C8D6AB}">
      <dsp:nvSpPr>
        <dsp:cNvPr id="0" name=""/>
        <dsp:cNvSpPr/>
      </dsp:nvSpPr>
      <dsp:spPr>
        <a:xfrm>
          <a:off x="2714" y="33849"/>
          <a:ext cx="2646759" cy="926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Mejoramiento de Procesos</a:t>
          </a:r>
          <a:endParaRPr lang="es-ES" sz="2700" b="1" kern="1200" dirty="0">
            <a:solidFill>
              <a:schemeClr val="tx1"/>
            </a:solidFill>
          </a:endParaRPr>
        </a:p>
      </dsp:txBody>
      <dsp:txXfrm>
        <a:off x="2714" y="33849"/>
        <a:ext cx="2646759" cy="926936"/>
      </dsp:txXfrm>
    </dsp:sp>
    <dsp:sp modelId="{14A33755-C0FA-4507-B149-8ECE3C664037}">
      <dsp:nvSpPr>
        <dsp:cNvPr id="0" name=""/>
        <dsp:cNvSpPr/>
      </dsp:nvSpPr>
      <dsp:spPr>
        <a:xfrm>
          <a:off x="2714" y="960785"/>
          <a:ext cx="2646759" cy="46808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Estudio sistemático de las actividades y los flujos de cada proceso a fin de mejorarlo.</a:t>
          </a:r>
          <a:endParaRPr lang="es-ES" sz="2700" kern="1200" dirty="0"/>
        </a:p>
      </dsp:txBody>
      <dsp:txXfrm>
        <a:off x="2714" y="960785"/>
        <a:ext cx="2646759" cy="4680825"/>
      </dsp:txXfrm>
    </dsp:sp>
    <dsp:sp modelId="{83DC692D-D93A-467B-9F41-BE0CD1ABBA9B}">
      <dsp:nvSpPr>
        <dsp:cNvPr id="0" name=""/>
        <dsp:cNvSpPr/>
      </dsp:nvSpPr>
      <dsp:spPr>
        <a:xfrm>
          <a:off x="3020020" y="33849"/>
          <a:ext cx="2646759" cy="926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Proceso</a:t>
          </a:r>
          <a:endParaRPr lang="es-ES" sz="2700" b="1" kern="1200" dirty="0">
            <a:solidFill>
              <a:schemeClr val="tx1"/>
            </a:solidFill>
          </a:endParaRPr>
        </a:p>
      </dsp:txBody>
      <dsp:txXfrm>
        <a:off x="3020020" y="33849"/>
        <a:ext cx="2646759" cy="926936"/>
      </dsp:txXfrm>
    </dsp:sp>
    <dsp:sp modelId="{B9B98972-9A71-4D01-9CA5-F0FFAB04E057}">
      <dsp:nvSpPr>
        <dsp:cNvPr id="0" name=""/>
        <dsp:cNvSpPr/>
      </dsp:nvSpPr>
      <dsp:spPr>
        <a:xfrm>
          <a:off x="3020020" y="960785"/>
          <a:ext cx="2646759" cy="46808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Conjunto de actividades mutuamente relacionadas o que interactúan, las cuales transforman elementos de entrada en resultados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700" kern="1200" dirty="0"/>
        </a:p>
      </dsp:txBody>
      <dsp:txXfrm>
        <a:off x="3020020" y="960785"/>
        <a:ext cx="2646759" cy="4680825"/>
      </dsp:txXfrm>
    </dsp:sp>
    <dsp:sp modelId="{FF44D340-A65D-4F49-855B-0C95130981D7}">
      <dsp:nvSpPr>
        <dsp:cNvPr id="0" name=""/>
        <dsp:cNvSpPr/>
      </dsp:nvSpPr>
      <dsp:spPr>
        <a:xfrm>
          <a:off x="6037326" y="33849"/>
          <a:ext cx="2646759" cy="926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>
              <a:solidFill>
                <a:schemeClr val="tx1"/>
              </a:solidFill>
            </a:rPr>
            <a:t>Tipos de un proceso</a:t>
          </a:r>
          <a:endParaRPr lang="es-ES" sz="2700" kern="1200" dirty="0">
            <a:solidFill>
              <a:schemeClr val="tx1"/>
            </a:solidFill>
          </a:endParaRPr>
        </a:p>
      </dsp:txBody>
      <dsp:txXfrm>
        <a:off x="6037326" y="33849"/>
        <a:ext cx="2646759" cy="926936"/>
      </dsp:txXfrm>
    </dsp:sp>
    <dsp:sp modelId="{6222F87A-2A74-411C-B47F-D35697058256}">
      <dsp:nvSpPr>
        <dsp:cNvPr id="0" name=""/>
        <dsp:cNvSpPr/>
      </dsp:nvSpPr>
      <dsp:spPr>
        <a:xfrm>
          <a:off x="6037326" y="960785"/>
          <a:ext cx="2646759" cy="46808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Operativo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Apoyo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Gestión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dirty="0" smtClean="0"/>
            <a:t>Dirección</a:t>
          </a:r>
          <a:endParaRPr lang="es-E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700" kern="1200" dirty="0"/>
        </a:p>
      </dsp:txBody>
      <dsp:txXfrm>
        <a:off x="6037326" y="960785"/>
        <a:ext cx="2646759" cy="4680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2C723A-844B-47DF-9CBC-AC8A6209681C}" type="datetimeFigureOut">
              <a:rPr lang="es-ES" smtClean="0"/>
              <a:t>09/03/2015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C2296A-CF50-46E1-BA47-78EBC03F012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028354"/>
            <a:ext cx="7704856" cy="4641006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>
                <a:latin typeface="Bauhaus 93" pitchFamily="82" charset="0"/>
              </a:rPr>
              <a:t>INGENIERÍA </a:t>
            </a:r>
            <a:r>
              <a:rPr lang="es-ES" sz="3800" b="1" dirty="0">
                <a:latin typeface="Bauhaus 93" pitchFamily="82" charset="0"/>
              </a:rPr>
              <a:t>COMERCIAL</a:t>
            </a:r>
            <a:endParaRPr lang="es-ES" sz="3800" dirty="0">
              <a:latin typeface="Bauhaus 93" pitchFamily="82" charset="0"/>
            </a:endParaRPr>
          </a:p>
          <a:p>
            <a:pPr algn="ctr"/>
            <a:r>
              <a:rPr lang="es-ES" b="1" dirty="0"/>
              <a:t> </a:t>
            </a:r>
            <a:r>
              <a:rPr lang="es-ES" b="1" dirty="0" smtClean="0"/>
              <a:t>MEJORAMIENTO </a:t>
            </a:r>
            <a:r>
              <a:rPr lang="es-ES" b="1" dirty="0"/>
              <a:t>DE PROCESOS EN EMPRESA  AVICOLA “AVE-PROD” EN LA CIUDAD DE LATACUNGA, PROVINCIA DE COTOPAXI</a:t>
            </a:r>
            <a:r>
              <a:rPr lang="es-ES" b="1" dirty="0" smtClean="0"/>
              <a:t>.</a:t>
            </a:r>
          </a:p>
          <a:p>
            <a:endParaRPr lang="es-ES" b="1" dirty="0" smtClean="0"/>
          </a:p>
          <a:p>
            <a:pPr algn="ctr"/>
            <a:r>
              <a:rPr lang="es-ES" b="1" dirty="0" smtClean="0"/>
              <a:t>PULLOTASIG </a:t>
            </a:r>
            <a:r>
              <a:rPr lang="es-ES" b="1" dirty="0"/>
              <a:t>AREQUIPA EVELYN MARITZA</a:t>
            </a:r>
            <a:endParaRPr lang="es-ES" dirty="0"/>
          </a:p>
          <a:p>
            <a:pPr algn="ctr"/>
            <a:r>
              <a:rPr lang="es-ES" b="1" dirty="0"/>
              <a:t> </a:t>
            </a:r>
            <a:endParaRPr lang="es-ES" dirty="0"/>
          </a:p>
          <a:p>
            <a:pPr algn="ctr"/>
            <a:r>
              <a:rPr lang="es-ES" b="1" dirty="0"/>
              <a:t>DIRECTOR: ING. CHIRIBOGA JAIME</a:t>
            </a:r>
            <a:endParaRPr lang="es-ES" dirty="0"/>
          </a:p>
          <a:p>
            <a:pPr algn="ctr"/>
            <a:r>
              <a:rPr lang="es-ES" b="1" dirty="0"/>
              <a:t> </a:t>
            </a:r>
            <a:endParaRPr lang="es-ES" dirty="0"/>
          </a:p>
          <a:p>
            <a:pPr algn="ctr"/>
            <a:r>
              <a:rPr lang="es-ES" b="1" dirty="0"/>
              <a:t>CODIRECTOR: ECO. ROMO GUILLERMO</a:t>
            </a:r>
            <a:endParaRPr lang="es-ES" dirty="0"/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908" y="476672"/>
            <a:ext cx="5551420" cy="1263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8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El capítulo tiene como finalidad conocer cuáles son las teorías de soporte que ayudarán al desarrollo de la investigación, así como también saber si se llevaron a cabo otros procesos en la avícola, el cual permita saber si se aplicaron o no procesos de mejoramiento.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67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149015"/>
              </p:ext>
            </p:extLst>
          </p:nvPr>
        </p:nvGraphicFramePr>
        <p:xfrm>
          <a:off x="304800" y="404664"/>
          <a:ext cx="8686800" cy="5675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0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5600" b="1" dirty="0">
                <a:effectLst/>
              </a:rPr>
              <a:t>CAPÍTULO III</a:t>
            </a:r>
            <a:r>
              <a:rPr lang="es-ES" b="1" dirty="0">
                <a:effectLst/>
              </a:rPr>
              <a:t/>
            </a:r>
            <a:br>
              <a:rPr lang="es-ES" b="1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7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pPr algn="just"/>
            <a:r>
              <a:rPr lang="es-EC" dirty="0"/>
              <a:t>En este capítulo se mostrará todos los procesos, subprocesos y las actividades que involucran la producción de huevos así como el levantamiento o crianza de las aves y lo relacionado con los aspectos administrativos de la </a:t>
            </a:r>
            <a:r>
              <a:rPr lang="es-EC" dirty="0" smtClean="0"/>
              <a:t>avícola, </a:t>
            </a:r>
            <a:r>
              <a:rPr lang="es-EC" dirty="0"/>
              <a:t>de los cuales se seleccionará los más fundamentales o que generan valor a la empresa.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0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Formas</a:t>
            </a:r>
            <a:endParaRPr lang="es-E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40768"/>
                <a:ext cx="8686800" cy="525658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s-ES" dirty="0"/>
                  <a:t>La Fórmula para determinar el </a:t>
                </a:r>
                <a:r>
                  <a:rPr lang="es-ES" b="1" dirty="0"/>
                  <a:t>tiempo total</a:t>
                </a:r>
                <a:r>
                  <a:rPr lang="es-ES" dirty="0"/>
                  <a:t>:</a:t>
                </a:r>
              </a:p>
              <a:p>
                <a:r>
                  <a:rPr lang="es-E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ES" b="1" i="1">
                        <a:latin typeface="Cambria Math"/>
                      </a:rPr>
                      <m:t>𝑻𝑰𝑬𝑴𝑷𝑶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𝑻𝑶𝑻𝑨𝑳</m:t>
                    </m:r>
                    <m:r>
                      <a:rPr lang="es-E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E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i="1">
                            <a:latin typeface="Cambria Math"/>
                          </a:rPr>
                          <m:t>𝑇𝑖𝑒𝑚𝑝𝑜</m:t>
                        </m:r>
                      </m:e>
                    </m:nary>
                    <m:r>
                      <a:rPr lang="es-ES" i="1">
                        <a:latin typeface="Cambria Math"/>
                      </a:rPr>
                      <m:t> </m:t>
                    </m:r>
                    <m:r>
                      <a:rPr lang="es-ES" i="1">
                        <a:latin typeface="Cambria Math"/>
                      </a:rPr>
                      <m:t>𝐴𝑉</m:t>
                    </m:r>
                    <m:r>
                      <a:rPr lang="es-ES" i="1">
                        <a:latin typeface="Cambria Math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E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i="1">
                            <a:latin typeface="Cambria Math"/>
                          </a:rPr>
                          <m:t>𝑇𝑖𝑒𝑚𝑝𝑜</m:t>
                        </m:r>
                      </m:e>
                    </m:nary>
                    <m:r>
                      <a:rPr lang="es-ES" i="1">
                        <a:latin typeface="Cambria Math"/>
                      </a:rPr>
                      <m:t> </m:t>
                    </m:r>
                    <m:r>
                      <a:rPr lang="es-ES" i="1">
                        <a:latin typeface="Cambria Math"/>
                      </a:rPr>
                      <m:t>𝑁𝐴𝑉</m:t>
                    </m:r>
                  </m:oMath>
                </a14:m>
                <a:endParaRPr lang="es-ES" dirty="0"/>
              </a:p>
              <a:p>
                <a:r>
                  <a:rPr lang="es-ES" dirty="0"/>
                  <a:t> </a:t>
                </a:r>
              </a:p>
              <a:p>
                <a:r>
                  <a:rPr lang="es-ES" dirty="0"/>
                  <a:t>La Fórmula para determinar el </a:t>
                </a:r>
                <a:r>
                  <a:rPr lang="es-ES" b="1" dirty="0"/>
                  <a:t>costo total</a:t>
                </a:r>
                <a:r>
                  <a:rPr lang="es-ES" dirty="0"/>
                  <a:t>:</a:t>
                </a:r>
              </a:p>
              <a:p>
                <a:r>
                  <a:rPr lang="es-E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ES" b="1" i="1">
                        <a:latin typeface="Cambria Math"/>
                      </a:rPr>
                      <m:t>𝑪𝑶𝑺𝑻𝑶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𝑻𝑶𝑻𝑨𝑳</m:t>
                    </m:r>
                    <m:r>
                      <a:rPr lang="es-ES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E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i="1">
                            <a:latin typeface="Cambria Math"/>
                          </a:rPr>
                          <m:t>𝐶𝑜𝑠𝑡𝑜</m:t>
                        </m:r>
                      </m:e>
                    </m:nary>
                    <m:r>
                      <a:rPr lang="es-ES" i="1">
                        <a:latin typeface="Cambria Math"/>
                      </a:rPr>
                      <m:t> </m:t>
                    </m:r>
                    <m:r>
                      <a:rPr lang="es-ES" i="1">
                        <a:latin typeface="Cambria Math"/>
                      </a:rPr>
                      <m:t>𝐴𝑉</m:t>
                    </m:r>
                    <m:r>
                      <a:rPr lang="es-ES" i="1">
                        <a:latin typeface="Cambria Math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E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i="1">
                            <a:latin typeface="Cambria Math"/>
                          </a:rPr>
                          <m:t>𝐶𝑜𝑠𝑡𝑜</m:t>
                        </m:r>
                      </m:e>
                    </m:nary>
                    <m:r>
                      <a:rPr lang="es-ES" i="1">
                        <a:latin typeface="Cambria Math"/>
                      </a:rPr>
                      <m:t> </m:t>
                    </m:r>
                    <m:r>
                      <a:rPr lang="es-ES" i="1">
                        <a:latin typeface="Cambria Math"/>
                      </a:rPr>
                      <m:t>𝑁𝐴𝑉</m:t>
                    </m:r>
                  </m:oMath>
                </a14:m>
                <a:endParaRPr lang="es-ES" dirty="0"/>
              </a:p>
              <a:p>
                <a:r>
                  <a:rPr lang="es-ES" dirty="0"/>
                  <a:t> </a:t>
                </a:r>
              </a:p>
              <a:p>
                <a:r>
                  <a:rPr lang="es-ES" dirty="0"/>
                  <a:t>La Fórmula para determinar la </a:t>
                </a:r>
                <a:r>
                  <a:rPr lang="es-ES" b="1" dirty="0"/>
                  <a:t>eficiencia en tiempo</a:t>
                </a:r>
                <a:r>
                  <a:rPr lang="es-ES" dirty="0"/>
                  <a:t>:</a:t>
                </a:r>
              </a:p>
              <a:p>
                <a:r>
                  <a:rPr lang="es-E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ES" b="1" i="1">
                        <a:latin typeface="Cambria Math"/>
                      </a:rPr>
                      <m:t>𝑬𝑭𝑰𝑪𝑰𝑬𝑵𝑪𝑰𝑨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𝑬𝑵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𝑻𝑰𝑬𝑴𝑷𝑶</m:t>
                    </m:r>
                    <m:r>
                      <a:rPr lang="es-E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ES" i="1">
                                <a:latin typeface="Cambria Math"/>
                              </a:rPr>
                              <m:t>𝑇𝑖𝑒𝑚𝑝𝑜</m:t>
                            </m:r>
                            <m:r>
                              <a:rPr lang="es-ES" i="1">
                                <a:latin typeface="Cambria Math"/>
                              </a:rPr>
                              <m:t> </m:t>
                            </m:r>
                            <m:r>
                              <a:rPr lang="es-ES" i="1">
                                <a:latin typeface="Cambria Math"/>
                              </a:rPr>
                              <m:t>𝐴𝑉</m:t>
                            </m:r>
                          </m:e>
                        </m:nary>
                      </m:num>
                      <m:den>
                        <m:r>
                          <a:rPr lang="es-ES" i="1">
                            <a:latin typeface="Cambria Math"/>
                          </a:rPr>
                          <m:t>𝑇𝑖𝑒𝑚𝑝𝑜</m:t>
                        </m:r>
                        <m:r>
                          <a:rPr lang="es-ES" i="1">
                            <a:latin typeface="Cambria Math"/>
                          </a:rPr>
                          <m:t> </m:t>
                        </m:r>
                        <m:r>
                          <a:rPr lang="es-ES" i="1">
                            <a:latin typeface="Cambria Math"/>
                          </a:rPr>
                          <m:t>𝑇𝑜𝑡𝑎𝑙</m:t>
                        </m:r>
                      </m:den>
                    </m:f>
                    <m:r>
                      <a:rPr lang="es-ES" i="1">
                        <a:latin typeface="Cambria Math"/>
                      </a:rPr>
                      <m:t>𝑥</m:t>
                    </m:r>
                    <m:r>
                      <a:rPr lang="es-ES" i="1">
                        <a:latin typeface="Cambria Math"/>
                      </a:rPr>
                      <m:t>100=%</m:t>
                    </m:r>
                  </m:oMath>
                </a14:m>
                <a:endParaRPr lang="es-ES" dirty="0"/>
              </a:p>
              <a:p>
                <a:r>
                  <a:rPr lang="es-ES" dirty="0"/>
                  <a:t> </a:t>
                </a:r>
              </a:p>
              <a:p>
                <a:r>
                  <a:rPr lang="es-ES" dirty="0"/>
                  <a:t>La Fórmula para determinar la </a:t>
                </a:r>
                <a:r>
                  <a:rPr lang="es-ES" b="1" dirty="0"/>
                  <a:t>eficiencia en costo</a:t>
                </a:r>
                <a:r>
                  <a:rPr lang="es-ES" dirty="0"/>
                  <a:t>:</a:t>
                </a:r>
              </a:p>
              <a:p>
                <a:r>
                  <a:rPr lang="es-ES" b="1" dirty="0"/>
                  <a:t> </a:t>
                </a:r>
                <a:endParaRPr lang="es-ES" dirty="0"/>
              </a:p>
              <a:p>
                <a14:m>
                  <m:oMath xmlns:m="http://schemas.openxmlformats.org/officeDocument/2006/math">
                    <m:r>
                      <a:rPr lang="es-ES" b="1" i="1">
                        <a:latin typeface="Cambria Math"/>
                      </a:rPr>
                      <m:t>𝑬𝑭𝑰𝑪𝑰𝑬𝑵𝑪𝑰𝑨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𝑬𝑵</m:t>
                    </m:r>
                    <m:r>
                      <a:rPr lang="es-ES" b="1" i="1">
                        <a:latin typeface="Cambria Math"/>
                      </a:rPr>
                      <m:t> </m:t>
                    </m:r>
                    <m:r>
                      <a:rPr lang="es-ES" b="1" i="1">
                        <a:latin typeface="Cambria Math"/>
                      </a:rPr>
                      <m:t>𝑪𝑶𝑺𝑻𝑶</m:t>
                    </m:r>
                    <m:r>
                      <a:rPr lang="es-E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s-ES" i="1">
                                <a:latin typeface="Cambria Math"/>
                              </a:rPr>
                              <m:t>𝐶𝑜𝑠𝑡𝑜</m:t>
                            </m:r>
                            <m:r>
                              <a:rPr lang="es-ES" i="1">
                                <a:latin typeface="Cambria Math"/>
                              </a:rPr>
                              <m:t> </m:t>
                            </m:r>
                            <m:r>
                              <a:rPr lang="es-ES" i="1">
                                <a:latin typeface="Cambria Math"/>
                              </a:rPr>
                              <m:t>𝐴𝑉</m:t>
                            </m:r>
                          </m:e>
                        </m:nary>
                      </m:num>
                      <m:den>
                        <m:r>
                          <a:rPr lang="es-ES" i="1">
                            <a:latin typeface="Cambria Math"/>
                          </a:rPr>
                          <m:t>𝐶𝑜𝑠𝑡𝑜</m:t>
                        </m:r>
                        <m:r>
                          <a:rPr lang="es-ES" i="1">
                            <a:latin typeface="Cambria Math"/>
                          </a:rPr>
                          <m:t> </m:t>
                        </m:r>
                        <m:r>
                          <a:rPr lang="es-ES" i="1">
                            <a:latin typeface="Cambria Math"/>
                          </a:rPr>
                          <m:t>𝑇𝑜𝑡𝑎𝑙</m:t>
                        </m:r>
                      </m:den>
                    </m:f>
                    <m:r>
                      <a:rPr lang="es-ES" i="1">
                        <a:latin typeface="Cambria Math"/>
                      </a:rPr>
                      <m:t>𝑥</m:t>
                    </m:r>
                    <m:r>
                      <a:rPr lang="es-ES" i="1">
                        <a:latin typeface="Cambria Math"/>
                      </a:rPr>
                      <m:t>100=%</m:t>
                    </m:r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40768"/>
                <a:ext cx="8686800" cy="5256584"/>
              </a:xfrm>
              <a:blipFill rotWithShape="1">
                <a:blip r:embed="rId2"/>
                <a:stretch>
                  <a:fillRect t="-174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Ventas  (avícola ave -prod)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" y="1366837"/>
            <a:ext cx="8886825" cy="5302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32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54162"/>
                <a:ext cx="8686800" cy="4899174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𝑻𝑰𝑬𝑴𝑷𝑶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/>
                            </m:ctrlPr>
                          </m:naryPr>
                          <m:sub/>
                          <m:sup/>
                          <m:e>
                            <m:r>
                              <a:rPr lang="es-ES" i="1"/>
                              <m:t>𝑇𝑖𝑒𝑚𝑝𝑜𝐴𝑉</m:t>
                            </m:r>
                          </m:e>
                        </m:nary>
                      </m:num>
                      <m:den>
                        <m:r>
                          <a:rPr lang="es-ES" i="1"/>
                          <m:t>𝑇𝑖𝑒𝑚𝑝𝑜𝑇𝑜𝑡𝑎𝑙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100=%</m:t>
                    </m:r>
                  </m:oMath>
                </a14:m>
                <a:endParaRPr lang="es-ES" dirty="0"/>
              </a:p>
              <a:p>
                <a:r>
                  <a:rPr lang="es-E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𝑻𝑰𝑬𝑴𝑷𝑶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r>
                          <a:rPr lang="es-ES" i="1"/>
                          <m:t>60</m:t>
                        </m:r>
                      </m:num>
                      <m:den>
                        <m:r>
                          <a:rPr lang="es-ES" i="1"/>
                          <m:t>650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100=10,90 %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𝑪𝑶𝑺𝑻𝑶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/>
                            </m:ctrlPr>
                          </m:naryPr>
                          <m:sub/>
                          <m:sup/>
                          <m:e>
                            <m:r>
                              <a:rPr lang="es-ES" i="1"/>
                              <m:t>𝐶𝑜𝑠𝑡𝑜𝐴𝑉</m:t>
                            </m:r>
                          </m:e>
                        </m:nary>
                      </m:num>
                      <m:den>
                        <m:r>
                          <a:rPr lang="es-ES" i="1"/>
                          <m:t>𝐶𝑜𝑠𝑡𝑜𝑇𝑜𝑡𝑎𝑙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100=%</m:t>
                    </m:r>
                  </m:oMath>
                </a14:m>
                <a:endParaRPr lang="es-ES" dirty="0"/>
              </a:p>
              <a:p>
                <a:r>
                  <a:rPr lang="es-ES" b="1" dirty="0"/>
                  <a:t> </a:t>
                </a:r>
                <a:endParaRPr lang="es-ES" dirty="0"/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𝑪𝑶𝑺𝑻𝑶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r>
                          <a:rPr lang="es-ES" i="1"/>
                          <m:t>2,58</m:t>
                        </m:r>
                      </m:num>
                      <m:den>
                        <m:r>
                          <a:rPr lang="es-ES" i="1"/>
                          <m:t>33,85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100=7,62%</m:t>
                    </m:r>
                  </m:oMath>
                </a14:m>
                <a:r>
                  <a:rPr lang="es-ES" dirty="0"/>
                  <a:t/>
                </a:r>
                <a:br>
                  <a:rPr lang="es-ES" dirty="0"/>
                </a:br>
                <a:r>
                  <a:rPr lang="es-ES" dirty="0"/>
                  <a:t/>
                </a:r>
                <a:br>
                  <a:rPr lang="es-ES" dirty="0"/>
                </a:br>
                <a:endParaRPr lang="es-E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54162"/>
                <a:ext cx="8686800" cy="4899174"/>
              </a:xfrm>
              <a:blipFill rotWithShape="1">
                <a:blip r:embed="rId2"/>
                <a:stretch>
                  <a:fillRect l="-14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algn="ctr"/>
            <a:r>
              <a:rPr lang="es-ES" dirty="0" smtClean="0"/>
              <a:t>Eficiencia en tiempo y costo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991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3200" b="1" dirty="0">
                <a:latin typeface="+mj-lt"/>
              </a:rPr>
              <a:t>PROPUESTA DE MEJORAMIENTO DE PROCESOS </a:t>
            </a:r>
            <a:endParaRPr lang="es-ES" sz="3200" dirty="0"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algn="just"/>
            <a:r>
              <a:rPr lang="es-ES" dirty="0"/>
              <a:t>En esta parte se propone soluciones ante las observaciones encontradas en cada proceso tanto en eficiencia de tiempos y costos, o a la vez la mejora, creación, fusión o eliminación en ciertas actividades que permitan a través de la matriz de análisis comparar cual fue el resultado de hacer dichas mejoras</a:t>
            </a:r>
          </a:p>
        </p:txBody>
      </p:sp>
    </p:spTree>
    <p:extLst>
      <p:ext uri="{BB962C8B-B14F-4D97-AF65-F5344CB8AC3E}">
        <p14:creationId xmlns:p14="http://schemas.microsoft.com/office/powerpoint/2010/main" val="39733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VENTAS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3" y="1268760"/>
            <a:ext cx="8886825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3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86800" cy="5315421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s-ES" b="1" i="1" smtClean="0"/>
                      <m:t>𝑬𝑭𝑰𝑪𝑰𝑬𝑵𝑪𝑰𝑨</m:t>
                    </m:r>
                    <m:r>
                      <a:rPr lang="es-ES" b="1" i="1" smtClean="0"/>
                      <m:t> </m:t>
                    </m:r>
                    <m:r>
                      <a:rPr lang="es-ES" b="1" i="1" smtClean="0"/>
                      <m:t>𝑬𝑵</m:t>
                    </m:r>
                    <m:r>
                      <a:rPr lang="es-ES" b="1" i="1" smtClean="0"/>
                      <m:t> </m:t>
                    </m:r>
                    <m:r>
                      <a:rPr lang="es-ES" b="1" i="1" smtClean="0"/>
                      <m:t>𝑻𝑰𝑬𝑴𝑷𝑶</m:t>
                    </m:r>
                    <m:r>
                      <a:rPr lang="es-ES" b="1" i="1" smtClean="0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/>
                            </m:ctrlPr>
                          </m:naryPr>
                          <m:sub/>
                          <m:sup/>
                          <m:e>
                            <m:r>
                              <a:rPr lang="es-ES" i="1"/>
                              <m:t>𝑇𝑖𝑒𝑚𝑝𝑜𝐴𝑉</m:t>
                            </m:r>
                          </m:e>
                        </m:nary>
                      </m:num>
                      <m:den>
                        <m:r>
                          <a:rPr lang="es-ES" i="1"/>
                          <m:t>𝑇𝑖𝑒𝑚𝑝𝑜𝑇𝑜𝑡𝑎𝑙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100=%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endParaRPr lang="es-ES" dirty="0" smtClean="0"/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𝑻𝑰𝑬𝑴𝑷𝑶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r>
                          <a:rPr lang="es-ES" i="1"/>
                          <m:t>480</m:t>
                        </m:r>
                      </m:num>
                      <m:den>
                        <m:r>
                          <a:rPr lang="es-ES" i="1"/>
                          <m:t>580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100=82,75%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 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𝑪𝑶𝑺𝑻𝑶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s-ES" i="1"/>
                            </m:ctrlPr>
                          </m:naryPr>
                          <m:sub/>
                          <m:sup/>
                          <m:e>
                            <m:r>
                              <a:rPr lang="es-ES" i="1"/>
                              <m:t>𝐶𝑜𝑠𝑡𝑜𝐴𝑉</m:t>
                            </m:r>
                          </m:e>
                        </m:nary>
                      </m:num>
                      <m:den>
                        <m:r>
                          <a:rPr lang="es-ES" i="1"/>
                          <m:t>𝐶𝑜𝑠𝑡𝑜𝑇𝑜𝑡𝑎𝑙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100=%</m:t>
                    </m:r>
                  </m:oMath>
                </a14:m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14:m>
                  <m:oMath xmlns:m="http://schemas.openxmlformats.org/officeDocument/2006/math">
                    <m:r>
                      <a:rPr lang="es-ES" b="1" i="1"/>
                      <m:t>𝑬𝑭𝑰𝑪𝑰𝑬𝑵𝑪𝑰𝑨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𝑬𝑵</m:t>
                    </m:r>
                    <m:r>
                      <a:rPr lang="es-ES" b="1" i="1"/>
                      <m:t> </m:t>
                    </m:r>
                    <m:r>
                      <a:rPr lang="es-ES" b="1" i="1"/>
                      <m:t>𝑪𝑶𝑺𝑻𝑶</m:t>
                    </m:r>
                    <m:r>
                      <a:rPr lang="es-ES" b="1" i="1"/>
                      <m:t>=</m:t>
                    </m:r>
                    <m:f>
                      <m:fPr>
                        <m:ctrlPr>
                          <a:rPr lang="es-ES" i="1"/>
                        </m:ctrlPr>
                      </m:fPr>
                      <m:num>
                        <m:r>
                          <a:rPr lang="es-ES" i="1"/>
                          <m:t>25,44</m:t>
                        </m:r>
                      </m:num>
                      <m:den>
                        <m:r>
                          <a:rPr lang="es-ES" i="1"/>
                          <m:t>30.53</m:t>
                        </m:r>
                      </m:den>
                    </m:f>
                    <m:r>
                      <a:rPr lang="es-ES" i="1"/>
                      <m:t>𝑥</m:t>
                    </m:r>
                    <m:r>
                      <a:rPr lang="es-ES" i="1"/>
                      <m:t>100=83,32%</m:t>
                    </m:r>
                  </m:oMath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/>
                </a:r>
                <a:br>
                  <a:rPr lang="es-ES" dirty="0"/>
                </a:br>
                <a:endParaRPr lang="es-E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86800" cy="531542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1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686800" cy="1054224"/>
          </a:xfrm>
        </p:spPr>
        <p:txBody>
          <a:bodyPr>
            <a:normAutofit fontScale="90000"/>
          </a:bodyPr>
          <a:lstStyle/>
          <a:p>
            <a:pPr algn="ctr"/>
            <a:r>
              <a:rPr lang="es-EC" sz="5600" b="1" dirty="0">
                <a:effectLst/>
              </a:rPr>
              <a:t>CAPÍTULO I</a:t>
            </a:r>
            <a:r>
              <a:rPr lang="es-ES" b="1" dirty="0">
                <a:effectLst/>
              </a:rPr>
              <a:t/>
            </a:r>
            <a:br>
              <a:rPr lang="es-ES" b="1" dirty="0">
                <a:effectLst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1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b="1" dirty="0">
                <a:effectLst/>
              </a:rPr>
              <a:t>Hoja de Mejoramiento 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0" y="1196753"/>
            <a:ext cx="8257540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1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effectLst/>
              </a:rPr>
              <a:t>Matriz Análisis Comparativo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" y="1412776"/>
            <a:ext cx="878713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effectLst/>
              </a:rPr>
              <a:t>Informe de beneficio esperado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/>
          <a:lstStyle/>
          <a:p>
            <a:pPr algn="just"/>
            <a:r>
              <a:rPr lang="es-EC" dirty="0"/>
              <a:t>Luego de haber realizado la mejora en tiempos y costos de los procesos seleccionados el beneficio anual esperado sería de 168725 minutos y un ahorro de $14519.56 dólares</a:t>
            </a:r>
            <a:r>
              <a:rPr lang="es-EC" dirty="0" smtClean="0"/>
              <a:t>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52248"/>
              </p:ext>
            </p:extLst>
          </p:nvPr>
        </p:nvGraphicFramePr>
        <p:xfrm>
          <a:off x="1475656" y="3501008"/>
          <a:ext cx="6552728" cy="309634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276364"/>
                <a:gridCol w="3276364"/>
              </a:tblGrid>
              <a:tr h="444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Costo 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Equipo de computo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$1100.00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Pistola para vacunar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    $500.00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Despicadora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$1400.00</a:t>
                      </a:r>
                      <a:endParaRPr lang="es-E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Calefactor a diésel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$2500.00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Bombas de fumigación a motor 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$850.00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Silo de almacenaje </a:t>
                      </a:r>
                      <a:endParaRPr lang="es-E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$8000.00</a:t>
                      </a:r>
                      <a:endParaRPr lang="es-E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4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686800" cy="838200"/>
          </a:xfrm>
        </p:spPr>
        <p:txBody>
          <a:bodyPr>
            <a:normAutofit/>
          </a:bodyPr>
          <a:lstStyle/>
          <a:p>
            <a:pPr lvl="0" algn="ctr"/>
            <a:r>
              <a:rPr lang="es-EC" b="1" dirty="0">
                <a:effectLst/>
              </a:rPr>
              <a:t>CONCLUSIONES Y </a:t>
            </a:r>
            <a:r>
              <a:rPr lang="es-EC" b="1" dirty="0" smtClean="0">
                <a:effectLst/>
              </a:rPr>
              <a:t>RECOMENDACIONES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25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effectLst/>
              </a:rPr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s-EC" dirty="0" smtClean="0"/>
              <a:t>La </a:t>
            </a:r>
            <a:r>
              <a:rPr lang="es-EC" dirty="0"/>
              <a:t>presente tesis tiene como objetivo desarrollar un nivel de competitividad mediante el continuo mejoramiento de procesos, ayudando a optimizar costos y tiempos permitido tener mayor rentabilidad y mejor imagen para la empresa. </a:t>
            </a:r>
            <a:endParaRPr lang="es-EC" dirty="0" smtClean="0"/>
          </a:p>
          <a:p>
            <a:pPr algn="just"/>
            <a:r>
              <a:rPr lang="es-EC" dirty="0"/>
              <a:t>Los organigramas propuestos para la avícola AVE - PROD facilitan la designación de tareas para cada trabajador, permitiendo llevar un mayor control de cada una de ellas lo que aumentaría su efectividad productiva</a:t>
            </a:r>
            <a:r>
              <a:rPr lang="es-EC" dirty="0" smtClean="0"/>
              <a:t>.</a:t>
            </a:r>
          </a:p>
          <a:p>
            <a:pPr lvl="0" algn="just"/>
            <a:r>
              <a:rPr lang="es-ES" dirty="0"/>
              <a:t>La implementación del organigrama estructural y posicional  permitirá a conocer definir a los responsables de las diferentes actividades y evaluar su desempeño y metas alcanzadas</a:t>
            </a:r>
            <a:r>
              <a:rPr lang="es-ES" dirty="0" smtClean="0"/>
              <a:t>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64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RECOMENDACIONES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EC" sz="3300" dirty="0"/>
              <a:t>Implementar el presente estudio, tomando en cuenta como parte fundamental la participación del área de producción, gestión administrativa y asesoría técnica para la adaptación a un cambio que permita la mejora continua.</a:t>
            </a:r>
            <a:endParaRPr lang="es-ES" sz="3300" dirty="0"/>
          </a:p>
          <a:p>
            <a:pPr lvl="0" algn="just"/>
            <a:r>
              <a:rPr lang="es-EC" sz="3300" dirty="0"/>
              <a:t>Dar el seguimiento correspondiente a cada uno de los procesos de la avícola AVE - PROD, para verificar su eficacia y de ser necesario realizar mejoras que ayuden a su funcionamiento</a:t>
            </a:r>
            <a:r>
              <a:rPr lang="es-EC" sz="3300" dirty="0" smtClean="0"/>
              <a:t>.</a:t>
            </a:r>
          </a:p>
          <a:p>
            <a:pPr algn="just"/>
            <a:r>
              <a:rPr lang="es-EC" sz="3600" dirty="0"/>
              <a:t>Realizar capacitaciones que permita conocer a cada uno de los miembros de la empresa los grandes cambios que tiene el mercado. </a:t>
            </a:r>
            <a:endParaRPr lang="es-ES" sz="3600" dirty="0"/>
          </a:p>
          <a:p>
            <a:pPr lvl="0" algn="just"/>
            <a:endParaRPr lang="es-ES" sz="33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2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027389"/>
          </a:xfrm>
        </p:spPr>
        <p:txBody>
          <a:bodyPr/>
          <a:lstStyle/>
          <a:p>
            <a:pPr algn="just"/>
            <a:endParaRPr lang="es-EC" dirty="0" smtClean="0"/>
          </a:p>
          <a:p>
            <a:pPr algn="just"/>
            <a:r>
              <a:rPr lang="es-EC" dirty="0" smtClean="0"/>
              <a:t>Este </a:t>
            </a:r>
            <a:r>
              <a:rPr lang="es-EC" dirty="0"/>
              <a:t>capítulo se centrará en descubrir el problema fundamental que generan ciertos procesos de la empresa, mediante los cuales se han retardado tiempos y eficiencia, en donde se formulara objetivos para desarrollar la investigación y éstos serán evaluados al final del proyecto.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9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Planteamiento del problema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En la actualidad el desarrollo global de la económico y de los mercados exige una mejor competitividad  por lo cual el sector de la avicultura como lo es Avícola “AVE-PROD”, se ve en la necesidad de realizar una estructura de mejoramiento en cada uno de sus procesos tanto administrativos como productivos. </a:t>
            </a:r>
          </a:p>
        </p:txBody>
      </p:sp>
    </p:spTree>
    <p:extLst>
      <p:ext uri="{BB962C8B-B14F-4D97-AF65-F5344CB8AC3E}">
        <p14:creationId xmlns:p14="http://schemas.microsoft.com/office/powerpoint/2010/main" val="38333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02568"/>
            <a:ext cx="8686800" cy="838200"/>
          </a:xfrm>
        </p:spPr>
        <p:txBody>
          <a:bodyPr/>
          <a:lstStyle/>
          <a:p>
            <a:pPr algn="ctr"/>
            <a:r>
              <a:rPr lang="es-ES" dirty="0">
                <a:effectLst/>
              </a:rPr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/>
              <a:t>Objetivo General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C" dirty="0"/>
              <a:t>Efectuar el mejoramiento de los procesos en la empresa avícola  “AVE-PROD en la ciudad de Latacunga” de la provincia de  Cotopaxi, mediante el estudio de cada uno de los procesos que se efectúa para obtener una reducción de tiempos y mejora en la eficiencia.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/>
              </a:rPr>
              <a:t>Objetivos Específicos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EC" sz="4700" dirty="0"/>
              <a:t>Realizar un análisis que ayude a determinar de manera más amplia y completa la situación de la empresa, y de esta manera la consolidación de las relaciones comerciales con los clientes.</a:t>
            </a:r>
            <a:endParaRPr lang="es-ES" sz="4700" dirty="0"/>
          </a:p>
          <a:p>
            <a:pPr lvl="0" algn="just"/>
            <a:r>
              <a:rPr lang="es-EC" sz="4700" dirty="0"/>
              <a:t>Elaborar un mejor direccionamiento estratégico que ayude a mejorar la filosofía corporativa y viabilizar  de forma correcta el manejo de los procesos.</a:t>
            </a:r>
            <a:endParaRPr lang="es-ES" sz="47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31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Estructura orgánica 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6" t="32046" r="6250" b="12884"/>
          <a:stretch/>
        </p:blipFill>
        <p:spPr bwMode="auto">
          <a:xfrm>
            <a:off x="230545" y="1412777"/>
            <a:ext cx="866193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0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/>
              </a:rPr>
              <a:t>Metodología de Investigación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es-ES" sz="2800" dirty="0"/>
              <a:t>Para realizar el presente proyecto se utilizará la metodología de observación </a:t>
            </a:r>
            <a:endParaRPr lang="es-ES" sz="2800" dirty="0" smtClean="0"/>
          </a:p>
          <a:p>
            <a:pPr algn="just"/>
            <a:r>
              <a:rPr lang="es-ES" sz="2800" dirty="0"/>
              <a:t>Se aplicará la técnica de la entrevista hacia sus principales </a:t>
            </a:r>
            <a:r>
              <a:rPr lang="es-ES" sz="2800" dirty="0" smtClean="0"/>
              <a:t>funcionarios</a:t>
            </a:r>
          </a:p>
          <a:p>
            <a:pPr algn="just"/>
            <a:r>
              <a:rPr lang="es-EC" sz="2800" dirty="0"/>
              <a:t> </a:t>
            </a:r>
            <a:r>
              <a:rPr lang="es-ES" sz="2800" dirty="0" smtClean="0"/>
              <a:t>Las </a:t>
            </a:r>
            <a:r>
              <a:rPr lang="es-ES" sz="2800" dirty="0"/>
              <a:t>fuentes de información que se utilizará son las primarias y </a:t>
            </a:r>
            <a:r>
              <a:rPr lang="es-ES" sz="2800" dirty="0" smtClean="0"/>
              <a:t>secundarias</a:t>
            </a:r>
          </a:p>
          <a:p>
            <a:pPr algn="just"/>
            <a:r>
              <a:rPr lang="es-ES" sz="2800" dirty="0"/>
              <a:t>L</a:t>
            </a:r>
            <a:r>
              <a:rPr lang="es-ES" sz="2800" dirty="0" smtClean="0"/>
              <a:t>os resultados se presentaran </a:t>
            </a:r>
            <a:r>
              <a:rPr lang="es-ES" sz="2800" dirty="0"/>
              <a:t>a través de matrices comparativas </a:t>
            </a:r>
            <a:endParaRPr lang="es-ES" sz="2800" dirty="0" smtClean="0"/>
          </a:p>
          <a:p>
            <a:pPr algn="just"/>
            <a:r>
              <a:rPr lang="es-ES" sz="2800" dirty="0" smtClean="0"/>
              <a:t>Finalmente la mejora </a:t>
            </a:r>
            <a:r>
              <a:rPr lang="es-ES" sz="2800" dirty="0"/>
              <a:t>será a través del levantamiento de información de todos los procesos tanto productivos, administrativos, contables y demás con los que cuenta la avícola</a:t>
            </a:r>
          </a:p>
        </p:txBody>
      </p:sp>
    </p:spTree>
    <p:extLst>
      <p:ext uri="{BB962C8B-B14F-4D97-AF65-F5344CB8AC3E}">
        <p14:creationId xmlns:p14="http://schemas.microsoft.com/office/powerpoint/2010/main" val="1978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27809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C" sz="5000" b="1" dirty="0">
                <a:effectLst/>
              </a:rPr>
              <a:t>CAPÍTULO </a:t>
            </a:r>
            <a:r>
              <a:rPr lang="es-EC" sz="5000" b="1" dirty="0" smtClean="0">
                <a:effectLst/>
              </a:rPr>
              <a:t>II</a:t>
            </a:r>
            <a:endParaRPr lang="es-ES" sz="5000" dirty="0"/>
          </a:p>
        </p:txBody>
      </p:sp>
    </p:spTree>
    <p:extLst>
      <p:ext uri="{BB962C8B-B14F-4D97-AF65-F5344CB8AC3E}">
        <p14:creationId xmlns:p14="http://schemas.microsoft.com/office/powerpoint/2010/main" val="21711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1917</TotalTime>
  <Words>771</Words>
  <Application>Microsoft Office PowerPoint</Application>
  <PresentationFormat>Presentación en pantalla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Viajes</vt:lpstr>
      <vt:lpstr>Presentación de PowerPoint</vt:lpstr>
      <vt:lpstr>CAPÍTULO I </vt:lpstr>
      <vt:lpstr>Presentación de PowerPoint</vt:lpstr>
      <vt:lpstr>Planteamiento del problema</vt:lpstr>
      <vt:lpstr>Objetivos</vt:lpstr>
      <vt:lpstr>Objetivos Específicos</vt:lpstr>
      <vt:lpstr>Estructura orgánica </vt:lpstr>
      <vt:lpstr>Metodología de Investigación</vt:lpstr>
      <vt:lpstr>CAPÍTULO II</vt:lpstr>
      <vt:lpstr>Presentación de PowerPoint</vt:lpstr>
      <vt:lpstr>Presentación de PowerPoint</vt:lpstr>
      <vt:lpstr>CAPÍTULO III </vt:lpstr>
      <vt:lpstr>Presentación de PowerPoint</vt:lpstr>
      <vt:lpstr>Formas</vt:lpstr>
      <vt:lpstr>Ventas  (avícola ave -prod)</vt:lpstr>
      <vt:lpstr>Eficiencia en tiempo y costo </vt:lpstr>
      <vt:lpstr>PROPUESTA DE MEJORAMIENTO DE PROCESOS </vt:lpstr>
      <vt:lpstr>VENTAS</vt:lpstr>
      <vt:lpstr>Presentación de PowerPoint</vt:lpstr>
      <vt:lpstr>Hoja de Mejoramiento </vt:lpstr>
      <vt:lpstr>Matriz Análisis Comparativo</vt:lpstr>
      <vt:lpstr>Informe de beneficio esperado </vt:lpstr>
      <vt:lpstr>CONCLUSIONES Y RECOMENDACIONES</vt:lpstr>
      <vt:lpstr>CONCLUSIONES</vt:lpstr>
      <vt:lpstr>RECOMENDACIONES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49</cp:revision>
  <dcterms:created xsi:type="dcterms:W3CDTF">2015-02-11T21:20:09Z</dcterms:created>
  <dcterms:modified xsi:type="dcterms:W3CDTF">2015-03-10T03:31:20Z</dcterms:modified>
</cp:coreProperties>
</file>