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9" r:id="rId1"/>
  </p:sldMasterIdLst>
  <p:notesMasterIdLst>
    <p:notesMasterId r:id="rId54"/>
  </p:notesMasterIdLst>
  <p:sldIdLst>
    <p:sldId id="256" r:id="rId2"/>
    <p:sldId id="258" r:id="rId3"/>
    <p:sldId id="292" r:id="rId4"/>
    <p:sldId id="261" r:id="rId5"/>
    <p:sldId id="262" r:id="rId6"/>
    <p:sldId id="268" r:id="rId7"/>
    <p:sldId id="263" r:id="rId8"/>
    <p:sldId id="267" r:id="rId9"/>
    <p:sldId id="269" r:id="rId10"/>
    <p:sldId id="264" r:id="rId11"/>
    <p:sldId id="270" r:id="rId12"/>
    <p:sldId id="265" r:id="rId13"/>
    <p:sldId id="294" r:id="rId14"/>
    <p:sldId id="271" r:id="rId15"/>
    <p:sldId id="273" r:id="rId16"/>
    <p:sldId id="274" r:id="rId17"/>
    <p:sldId id="275" r:id="rId18"/>
    <p:sldId id="276" r:id="rId19"/>
    <p:sldId id="278" r:id="rId20"/>
    <p:sldId id="295" r:id="rId21"/>
    <p:sldId id="279" r:id="rId22"/>
    <p:sldId id="280" r:id="rId23"/>
    <p:sldId id="281" r:id="rId24"/>
    <p:sldId id="282" r:id="rId25"/>
    <p:sldId id="283" r:id="rId26"/>
    <p:sldId id="296" r:id="rId27"/>
    <p:sldId id="284" r:id="rId28"/>
    <p:sldId id="286" r:id="rId29"/>
    <p:sldId id="287" r:id="rId30"/>
    <p:sldId id="288" r:id="rId31"/>
    <p:sldId id="297" r:id="rId32"/>
    <p:sldId id="289" r:id="rId33"/>
    <p:sldId id="299" r:id="rId34"/>
    <p:sldId id="307" r:id="rId35"/>
    <p:sldId id="303" r:id="rId36"/>
    <p:sldId id="304" r:id="rId37"/>
    <p:sldId id="308" r:id="rId38"/>
    <p:sldId id="309" r:id="rId39"/>
    <p:sldId id="310" r:id="rId40"/>
    <p:sldId id="318" r:id="rId41"/>
    <p:sldId id="311" r:id="rId42"/>
    <p:sldId id="312" r:id="rId43"/>
    <p:sldId id="302" r:id="rId44"/>
    <p:sldId id="315" r:id="rId45"/>
    <p:sldId id="301" r:id="rId46"/>
    <p:sldId id="319" r:id="rId47"/>
    <p:sldId id="305" r:id="rId48"/>
    <p:sldId id="306" r:id="rId49"/>
    <p:sldId id="314" r:id="rId50"/>
    <p:sldId id="316" r:id="rId51"/>
    <p:sldId id="317" r:id="rId52"/>
    <p:sldId id="32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443"/>
    <a:srgbClr val="FFEACF"/>
    <a:srgbClr val="CACACA"/>
    <a:srgbClr val="0077EE"/>
    <a:srgbClr val="0066CC"/>
    <a:srgbClr val="A132C8"/>
    <a:srgbClr val="8F2CB1"/>
    <a:srgbClr val="1B75BB"/>
    <a:srgbClr val="9CDA02"/>
    <a:srgbClr val="EB0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28546" autoAdjust="0"/>
  </p:normalViewPr>
  <p:slideViewPr>
    <p:cSldViewPr snapToGrid="0">
      <p:cViewPr varScale="1">
        <p:scale>
          <a:sx n="21" d="100"/>
          <a:sy n="21" d="100"/>
        </p:scale>
        <p:origin x="2586"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Hoja11!$C$21</c:f>
              <c:strCache>
                <c:ptCount val="1"/>
                <c:pt idx="0">
                  <c:v>Porcentaje</c:v>
                </c:pt>
              </c:strCache>
            </c:strRef>
          </c:tx>
          <c:explosion val="4"/>
          <c:dPt>
            <c:idx val="0"/>
            <c:bubble3D val="0"/>
            <c:spPr>
              <a:solidFill>
                <a:schemeClr val="accent1"/>
              </a:solidFill>
              <a:ln w="19050">
                <a:solidFill>
                  <a:schemeClr val="accent1">
                    <a:lumMod val="75000"/>
                  </a:schemeClr>
                </a:solidFill>
              </a:ln>
              <a:effectLst/>
            </c:spPr>
          </c:dPt>
          <c:dPt>
            <c:idx val="1"/>
            <c:bubble3D val="0"/>
            <c:spPr>
              <a:solidFill>
                <a:schemeClr val="accent3"/>
              </a:solidFill>
              <a:ln w="19050">
                <a:solidFill>
                  <a:schemeClr val="accent3">
                    <a:lumMod val="75000"/>
                  </a:schemeClr>
                </a:solidFill>
              </a:ln>
              <a:effectLst>
                <a:outerShdw blurRad="50800" dist="38100" dir="10800000" algn="r" rotWithShape="0">
                  <a:prstClr val="black">
                    <a:alpha val="40000"/>
                  </a:prstClr>
                </a:outerShdw>
              </a:effectLst>
            </c:spPr>
          </c:dPt>
          <c:cat>
            <c:strRef>
              <c:f>Hoja11!$A$22:$A$23</c:f>
              <c:strCache>
                <c:ptCount val="2"/>
                <c:pt idx="0">
                  <c:v>CONTADO</c:v>
                </c:pt>
                <c:pt idx="1">
                  <c:v>CREDITO</c:v>
                </c:pt>
              </c:strCache>
            </c:strRef>
          </c:cat>
          <c:val>
            <c:numRef>
              <c:f>Hoja11!$C$22:$C$23</c:f>
              <c:numCache>
                <c:formatCode>0.0%</c:formatCode>
                <c:ptCount val="2"/>
                <c:pt idx="0">
                  <c:v>0.38200000000000001</c:v>
                </c:pt>
                <c:pt idx="1">
                  <c:v>0.61799999999999999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50000"/>
                </a:schemeClr>
              </a:solidFill>
              <a:latin typeface="+mn-lt"/>
              <a:ea typeface="+mn-ea"/>
              <a:cs typeface="+mn-cs"/>
            </a:defRPr>
          </a:pPr>
          <a:endParaRPr lang="en-US"/>
        </a:p>
      </c:txPr>
    </c:legend>
    <c:plotVisOnly val="1"/>
    <c:dispBlanksAs val="gap"/>
    <c:showDLblsOverMax val="0"/>
  </c:chart>
  <c:spPr>
    <a:solidFill>
      <a:sysClr val="window" lastClr="FFFFFF"/>
    </a:solidFill>
    <a:ln w="9525" cap="flat" cmpd="sng" algn="ctr">
      <a:solidFill>
        <a:sysClr val="window" lastClr="FFFFFF"/>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Hoja6!$C$1</c:f>
              <c:strCache>
                <c:ptCount val="1"/>
                <c:pt idx="0">
                  <c:v>Porcentaje</c:v>
                </c:pt>
              </c:strCache>
            </c:strRef>
          </c:tx>
          <c:explosion val="3"/>
          <c:dPt>
            <c:idx val="0"/>
            <c:bubble3D val="0"/>
            <c:spPr>
              <a:solidFill>
                <a:schemeClr val="accent1"/>
              </a:solidFill>
              <a:ln>
                <a:solidFill>
                  <a:schemeClr val="tx2">
                    <a:lumMod val="75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3"/>
              </a:solidFill>
              <a:ln>
                <a:solidFill>
                  <a:schemeClr val="tx2">
                    <a:lumMod val="75000"/>
                  </a:schemeClr>
                </a:solidFill>
              </a:ln>
              <a:effectLst/>
              <a:scene3d>
                <a:camera prst="orthographicFront"/>
                <a:lightRig rig="brightRoom" dir="t"/>
              </a:scene3d>
              <a:sp3d prstMaterial="flat">
                <a:bevelT w="50800" h="101600" prst="angle"/>
                <a:contourClr>
                  <a:srgbClr val="000000"/>
                </a:contourClr>
              </a:sp3d>
            </c:spPr>
          </c:dPt>
          <c:dLbls>
            <c:spPr>
              <a:noFill/>
              <a:ln>
                <a:solidFill>
                  <a:schemeClr val="bg1"/>
                </a:solidFill>
              </a:ln>
              <a:effectLst>
                <a:outerShdw blurRad="50800" dist="50800" dir="2700000" algn="tl" rotWithShape="0">
                  <a:prstClr val="black">
                    <a:alpha val="32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Hoja6!$A$2:$A$3</c:f>
              <c:strCache>
                <c:ptCount val="2"/>
                <c:pt idx="0">
                  <c:v>SI</c:v>
                </c:pt>
                <c:pt idx="1">
                  <c:v>NO</c:v>
                </c:pt>
              </c:strCache>
            </c:strRef>
          </c:cat>
          <c:val>
            <c:numRef>
              <c:f>Hoja6!$C$2:$C$3</c:f>
              <c:numCache>
                <c:formatCode>0.0%</c:formatCode>
                <c:ptCount val="2"/>
                <c:pt idx="0">
                  <c:v>0.33300000000000002</c:v>
                </c:pt>
                <c:pt idx="1">
                  <c:v>0.66700000000000004</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Hoja7!$C$1</c:f>
              <c:strCache>
                <c:ptCount val="1"/>
                <c:pt idx="0">
                  <c:v>Porcentaje</c:v>
                </c:pt>
              </c:strCache>
            </c:strRef>
          </c:tx>
          <c:explosion val="5"/>
          <c:dPt>
            <c:idx val="0"/>
            <c:bubble3D val="0"/>
            <c:spPr>
              <a:solidFill>
                <a:schemeClr val="accent1"/>
              </a:solidFill>
              <a:ln w="19050">
                <a:solidFill>
                  <a:schemeClr val="accent1">
                    <a:lumMod val="75000"/>
                  </a:schemeClr>
                </a:solidFill>
              </a:ln>
              <a:effectLst/>
            </c:spPr>
          </c:dPt>
          <c:dPt>
            <c:idx val="1"/>
            <c:bubble3D val="0"/>
            <c:spPr>
              <a:solidFill>
                <a:schemeClr val="accent3"/>
              </a:solidFill>
              <a:ln w="19050">
                <a:solidFill>
                  <a:schemeClr val="accent3">
                    <a:lumMod val="75000"/>
                  </a:schemeClr>
                </a:solidFill>
              </a:ln>
              <a:effectLst/>
            </c:spPr>
          </c:dPt>
          <c:cat>
            <c:strRef>
              <c:f>Hoja7!$A$2:$A$3</c:f>
              <c:strCache>
                <c:ptCount val="2"/>
                <c:pt idx="0">
                  <c:v>PERMANECER EN SU OFICINA/ CONSULTORIO/ DEPARTAMENTO/ AGENCIA</c:v>
                </c:pt>
                <c:pt idx="1">
                  <c:v>MOVILIZARSE A OTROS LUGARES FUERA DE SU SITIO DE TRABAJO</c:v>
                </c:pt>
              </c:strCache>
            </c:strRef>
          </c:cat>
          <c:val>
            <c:numRef>
              <c:f>Hoja7!$C$2:$C$3</c:f>
              <c:numCache>
                <c:formatCode>0.0%</c:formatCode>
                <c:ptCount val="2"/>
                <c:pt idx="0">
                  <c:v>0.68899999999999995</c:v>
                </c:pt>
                <c:pt idx="1">
                  <c:v>0.311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Hoja19!$C$2</c:f>
              <c:strCache>
                <c:ptCount val="1"/>
                <c:pt idx="0">
                  <c:v>porcentaje </c:v>
                </c:pt>
              </c:strCache>
            </c:strRef>
          </c:tx>
          <c:explosion val="3"/>
          <c:dPt>
            <c:idx val="0"/>
            <c:bubble3D val="0"/>
            <c:spPr>
              <a:solidFill>
                <a:schemeClr val="accent6"/>
              </a:solidFill>
              <a:ln w="19050">
                <a:solidFill>
                  <a:schemeClr val="lt1"/>
                </a:solidFill>
              </a:ln>
              <a:effectLst/>
            </c:spPr>
          </c:dPt>
          <c:dPt>
            <c:idx val="1"/>
            <c:bubble3D val="0"/>
            <c:spPr>
              <a:solidFill>
                <a:schemeClr val="accent5"/>
              </a:solidFill>
              <a:ln w="19050">
                <a:solidFill>
                  <a:schemeClr val="lt1"/>
                </a:solidFill>
              </a:ln>
              <a:effectLst/>
            </c:spPr>
          </c:dPt>
          <c:dPt>
            <c:idx val="2"/>
            <c:bubble3D val="0"/>
            <c:spPr>
              <a:solidFill>
                <a:schemeClr val="accent4"/>
              </a:solidFill>
              <a:ln w="19050">
                <a:solidFill>
                  <a:schemeClr val="lt1"/>
                </a:solidFill>
              </a:ln>
              <a:effectLst/>
            </c:spPr>
          </c:dPt>
          <c:dPt>
            <c:idx val="3"/>
            <c:bubble3D val="0"/>
            <c:spPr>
              <a:solidFill>
                <a:schemeClr val="accent6">
                  <a:lumMod val="60000"/>
                </a:schemeClr>
              </a:solidFill>
              <a:ln w="19050">
                <a:solidFill>
                  <a:schemeClr val="lt1"/>
                </a:solidFill>
              </a:ln>
              <a:effectLst/>
            </c:spPr>
          </c:dPt>
          <c:dPt>
            <c:idx val="4"/>
            <c:bubble3D val="0"/>
            <c:spPr>
              <a:solidFill>
                <a:schemeClr val="accent1"/>
              </a:solidFill>
              <a:ln w="19050">
                <a:solidFill>
                  <a:schemeClr val="lt1"/>
                </a:solidFill>
              </a:ln>
              <a:effectLst/>
            </c:spPr>
          </c:dPt>
          <c:dLbls>
            <c:dLbl>
              <c:idx val="0"/>
              <c:layout/>
              <c:tx>
                <c:rich>
                  <a:bodyPr/>
                  <a:lstStyle/>
                  <a:p>
                    <a:fld id="{389724AC-F23D-4D67-8CAE-343DC32F82C5}" type="VALUE">
                      <a:rPr lang="en-US" smtClean="0"/>
                      <a:pPr/>
                      <a:t>[VALOR]</a:t>
                    </a:fld>
                    <a:r>
                      <a:rPr lang="en-US" smtClean="0"/>
                      <a:t>%</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DEE7B9A0-0F44-49DC-A950-AE97D3ADA966}" type="VALUE">
                      <a:rPr lang="en-US" smtClean="0"/>
                      <a:pPr/>
                      <a:t>[VALOR]</a:t>
                    </a:fld>
                    <a:r>
                      <a:rPr lang="en-US" smtClean="0"/>
                      <a:t>%</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02AFC47D-0843-4313-8922-6F8AFB4BD66F}" type="VALUE">
                      <a:rPr lang="en-US" smtClean="0"/>
                      <a:pPr/>
                      <a:t>[VALOR]</a:t>
                    </a:fld>
                    <a:r>
                      <a:rPr lang="en-US" smtClean="0"/>
                      <a:t>%</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tx>
                <c:rich>
                  <a:bodyPr/>
                  <a:lstStyle/>
                  <a:p>
                    <a:fld id="{7287160B-A5E6-41BF-982F-EADAF570985E}" type="VALUE">
                      <a:rPr lang="en-US" smtClean="0">
                        <a:solidFill>
                          <a:schemeClr val="bg1"/>
                        </a:solidFill>
                      </a:rPr>
                      <a:pPr/>
                      <a:t>[VALOR]</a:t>
                    </a:fld>
                    <a:r>
                      <a:rPr lang="en-US" dirty="0" smtClean="0">
                        <a:solidFill>
                          <a:schemeClr val="bg1"/>
                        </a:solidFill>
                      </a:rPr>
                      <a:t>%</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tx>
                <c:rich>
                  <a:bodyPr rot="0" spcFirstLastPara="1" vertOverflow="ellipsis" vert="horz" wrap="square" lIns="38100" tIns="19050" rIns="38100" bIns="19050" anchor="ctr" anchorCtr="1">
                    <a:spAutoFit/>
                  </a:bodyPr>
                  <a:lstStyle/>
                  <a:p>
                    <a:pPr>
                      <a:defRPr sz="1600" b="1" i="0" u="none" strike="noStrike" kern="1200" baseline="0">
                        <a:solidFill>
                          <a:schemeClr val="bg2">
                            <a:lumMod val="50000"/>
                          </a:schemeClr>
                        </a:solidFill>
                        <a:effectLst>
                          <a:outerShdw blurRad="50800" dist="38100" dir="2700000" algn="tl" rotWithShape="0">
                            <a:prstClr val="black">
                              <a:alpha val="40000"/>
                            </a:prstClr>
                          </a:outerShdw>
                        </a:effectLst>
                        <a:latin typeface="+mn-lt"/>
                        <a:ea typeface="+mn-ea"/>
                        <a:cs typeface="+mn-cs"/>
                      </a:defRPr>
                    </a:pPr>
                    <a:fld id="{1181B9DF-9E90-4DE6-BBC6-AF07DAA6CDEE}" type="VALUE">
                      <a:rPr lang="en-US" sz="1600" smtClean="0">
                        <a:solidFill>
                          <a:schemeClr val="bg2">
                            <a:lumMod val="50000"/>
                          </a:schemeClr>
                        </a:solidFill>
                      </a:rPr>
                      <a:pPr>
                        <a:defRPr sz="1600" b="1">
                          <a:solidFill>
                            <a:schemeClr val="bg2">
                              <a:lumMod val="50000"/>
                            </a:schemeClr>
                          </a:solidFill>
                          <a:effectLst>
                            <a:outerShdw blurRad="50800" dist="38100" dir="2700000" algn="tl" rotWithShape="0">
                              <a:prstClr val="black">
                                <a:alpha val="40000"/>
                              </a:prstClr>
                            </a:outerShdw>
                          </a:effectLst>
                        </a:defRPr>
                      </a:pPr>
                      <a:t>[VALOR]</a:t>
                    </a:fld>
                    <a:r>
                      <a:rPr lang="en-US" sz="1600" dirty="0" smtClean="0">
                        <a:solidFill>
                          <a:schemeClr val="bg2">
                            <a:lumMod val="50000"/>
                          </a:schemeClr>
                        </a:solidFill>
                      </a:rPr>
                      <a:t>%</a:t>
                    </a:r>
                  </a:p>
                </c:rich>
              </c:tx>
              <c:spPr>
                <a:noFill/>
                <a:ln>
                  <a:solidFill>
                    <a:schemeClr val="bg1"/>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lumMod val="50000"/>
                        </a:schemeClr>
                      </a:solidFill>
                      <a:effectLst>
                        <a:outerShdw blurRad="50800" dist="38100" dir="2700000" algn="tl" rotWithShape="0">
                          <a:prstClr val="black">
                            <a:alpha val="40000"/>
                          </a:prstClr>
                        </a:outerShdw>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solidFill>
                  <a:schemeClr val="bg1"/>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Hoja19!$A$3:$A$7</c:f>
              <c:strCache>
                <c:ptCount val="5"/>
                <c:pt idx="0">
                  <c:v> 5-15km</c:v>
                </c:pt>
                <c:pt idx="1">
                  <c:v>16-30km</c:v>
                </c:pt>
                <c:pt idx="2">
                  <c:v>31-50km</c:v>
                </c:pt>
                <c:pt idx="3">
                  <c:v>51-80km</c:v>
                </c:pt>
                <c:pt idx="4">
                  <c:v>MAS DE 80km</c:v>
                </c:pt>
              </c:strCache>
            </c:strRef>
          </c:cat>
          <c:val>
            <c:numRef>
              <c:f>Hoja19!$C$3:$C$7</c:f>
              <c:numCache>
                <c:formatCode>0.00</c:formatCode>
                <c:ptCount val="5"/>
                <c:pt idx="0">
                  <c:v>23.529411764705884</c:v>
                </c:pt>
                <c:pt idx="1">
                  <c:v>34.117647058823529</c:v>
                </c:pt>
                <c:pt idx="2">
                  <c:v>25.294117647058822</c:v>
                </c:pt>
                <c:pt idx="3" formatCode="0">
                  <c:v>10</c:v>
                </c:pt>
                <c:pt idx="4">
                  <c:v>7.0588235294117645</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'aspecto negativo'!$G$1</c:f>
              <c:strCache>
                <c:ptCount val="1"/>
                <c:pt idx="0">
                  <c:v>Porcentaje</c:v>
                </c:pt>
              </c:strCache>
            </c:strRef>
          </c:tx>
          <c:spPr>
            <a:ln>
              <a:noFill/>
            </a:ln>
          </c:spPr>
          <c:explosion val="2"/>
          <c:dPt>
            <c:idx val="0"/>
            <c:bubble3D val="0"/>
            <c:spPr>
              <a:solidFill>
                <a:srgbClr val="90C226"/>
              </a:solidFill>
              <a:ln w="19050">
                <a:noFill/>
              </a:ln>
              <a:effectLst/>
            </c:spPr>
          </c:dPt>
          <c:dPt>
            <c:idx val="1"/>
            <c:bubble3D val="0"/>
            <c:spPr>
              <a:solidFill>
                <a:srgbClr val="1AA4DE"/>
              </a:solidFill>
              <a:ln w="19050">
                <a:noFill/>
              </a:ln>
              <a:effectLst/>
            </c:spPr>
          </c:dPt>
          <c:dPt>
            <c:idx val="2"/>
            <c:bubble3D val="0"/>
            <c:explosion val="6"/>
            <c:spPr>
              <a:solidFill>
                <a:srgbClr val="BFBFBF">
                  <a:lumMod val="75000"/>
                </a:srgbClr>
              </a:solidFill>
              <a:ln w="19050">
                <a:noFill/>
              </a:ln>
              <a:effectLst/>
            </c:spPr>
          </c:dPt>
          <c:dPt>
            <c:idx val="3"/>
            <c:bubble3D val="0"/>
            <c:spPr>
              <a:solidFill>
                <a:srgbClr val="F3662E"/>
              </a:solidFill>
              <a:ln w="19050">
                <a:noFill/>
              </a:ln>
              <a:effectLst/>
            </c:spPr>
          </c:dPt>
          <c:dPt>
            <c:idx val="4"/>
            <c:bubble3D val="0"/>
            <c:spPr>
              <a:solidFill>
                <a:srgbClr val="90278E"/>
              </a:solidFill>
              <a:ln w="19050">
                <a:noFill/>
              </a:ln>
              <a:effectLst/>
            </c:spPr>
          </c:dPt>
          <c:dLbls>
            <c:spPr>
              <a:noFill/>
              <a:ln>
                <a:solidFill>
                  <a:schemeClr val="bg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'aspecto negativo'!$E$2:$E$6</c:f>
              <c:strCache>
                <c:ptCount val="5"/>
                <c:pt idx="0">
                  <c:v>PRECIO</c:v>
                </c:pt>
                <c:pt idx="1">
                  <c:v>FALTA DE INFROMACION DE LOS VE</c:v>
                </c:pt>
                <c:pt idx="2">
                  <c:v>LAS BATERIAS CONTAMINAN MAS DESPUES DE SU USO</c:v>
                </c:pt>
                <c:pt idx="3">
                  <c:v>POCA AUTONOMIA</c:v>
                </c:pt>
                <c:pt idx="4">
                  <c:v>Otros </c:v>
                </c:pt>
              </c:strCache>
            </c:strRef>
          </c:cat>
          <c:val>
            <c:numRef>
              <c:f>'aspecto negativo'!$G$2:$G$6</c:f>
              <c:numCache>
                <c:formatCode>0.0%</c:formatCode>
                <c:ptCount val="5"/>
                <c:pt idx="0">
                  <c:v>0.29799999999999999</c:v>
                </c:pt>
                <c:pt idx="1">
                  <c:v>0.152</c:v>
                </c:pt>
                <c:pt idx="2">
                  <c:v>7.9000000000000001E-2</c:v>
                </c:pt>
                <c:pt idx="3">
                  <c:v>7.9000000000000001E-2</c:v>
                </c:pt>
                <c:pt idx="4">
                  <c:v>0.39100000000000001</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050" b="0" i="0" u="none" strike="noStrike" kern="1200" baseline="0">
              <a:solidFill>
                <a:schemeClr val="bg2">
                  <a:lumMod val="50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1.jpg"/></Relationships>
</file>

<file path=ppt/diagrams/_rels/data2.xml.rels><?xml version="1.0" encoding="UTF-8" standalone="yes"?>
<Relationships xmlns="http://schemas.openxmlformats.org/package/2006/relationships"><Relationship Id="rId1" Type="http://schemas.openxmlformats.org/officeDocument/2006/relationships/image" Target="../media/image12.jpg"/></Relationships>
</file>

<file path=ppt/diagrams/_rels/data5.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5.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9ADB1-CDC3-4B3E-ADAF-4057A3E719B2}" type="doc">
      <dgm:prSet loTypeId="urn:microsoft.com/office/officeart/2008/layout/BendingPictureBlocks" loCatId="picture" qsTypeId="urn:microsoft.com/office/officeart/2005/8/quickstyle/simple2" qsCatId="simple" csTypeId="urn:microsoft.com/office/officeart/2005/8/colors/colorful5" csCatId="colorful" phldr="1"/>
      <dgm:spPr/>
    </dgm:pt>
    <dgm:pt modelId="{048AF787-331F-4877-B41E-F2A8F8BC6DD4}">
      <dgm:prSet phldrT="[Texto]"/>
      <dgm:spPr/>
      <dgm:t>
        <a:bodyPr/>
        <a:lstStyle/>
        <a:p>
          <a:r>
            <a:rPr lang="es-EC" dirty="0" smtClean="0">
              <a:effectLst/>
              <a:latin typeface="+mn-lt"/>
              <a:ea typeface="+mn-ea"/>
              <a:cs typeface="+mn-cs"/>
            </a:rPr>
            <a:t>Principio:</a:t>
          </a:r>
          <a:r>
            <a:rPr lang="es-ES" dirty="0" smtClean="0">
              <a:effectLst/>
              <a:latin typeface="+mn-lt"/>
              <a:ea typeface="+mn-ea"/>
              <a:cs typeface="+mn-cs"/>
            </a:rPr>
            <a:t> reducir los efectos negativos que ocasiona el uso de vehículos, como medio de movilización, al medioambiente</a:t>
          </a:r>
          <a:endParaRPr lang="en-US" dirty="0"/>
        </a:p>
      </dgm:t>
    </dgm:pt>
    <dgm:pt modelId="{9E0E8042-C4C2-42F7-A28A-3E44621E2B09}" type="parTrans" cxnId="{6CDCC493-FE04-46D0-8D20-9C2B70385840}">
      <dgm:prSet/>
      <dgm:spPr/>
      <dgm:t>
        <a:bodyPr/>
        <a:lstStyle/>
        <a:p>
          <a:endParaRPr lang="en-US"/>
        </a:p>
      </dgm:t>
    </dgm:pt>
    <dgm:pt modelId="{693758B1-04CD-4AA7-A935-323775316F91}" type="sibTrans" cxnId="{6CDCC493-FE04-46D0-8D20-9C2B70385840}">
      <dgm:prSet/>
      <dgm:spPr/>
      <dgm:t>
        <a:bodyPr/>
        <a:lstStyle/>
        <a:p>
          <a:endParaRPr lang="en-US"/>
        </a:p>
      </dgm:t>
    </dgm:pt>
    <dgm:pt modelId="{56F3247E-B578-43C1-A245-31E744824671}" type="pres">
      <dgm:prSet presAssocID="{7779ADB1-CDC3-4B3E-ADAF-4057A3E719B2}" presName="Name0" presStyleCnt="0">
        <dgm:presLayoutVars>
          <dgm:dir/>
          <dgm:resizeHandles/>
        </dgm:presLayoutVars>
      </dgm:prSet>
      <dgm:spPr/>
    </dgm:pt>
    <dgm:pt modelId="{F00D02CD-2A28-415A-B02F-9BC950C9C381}" type="pres">
      <dgm:prSet presAssocID="{048AF787-331F-4877-B41E-F2A8F8BC6DD4}" presName="composite" presStyleCnt="0"/>
      <dgm:spPr/>
    </dgm:pt>
    <dgm:pt modelId="{2A9EB595-FAAB-46D8-ACF0-803296D2DCF2}" type="pres">
      <dgm:prSet presAssocID="{048AF787-331F-4877-B41E-F2A8F8BC6DD4}" presName="rect1"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scene3d>
          <a:camera prst="orthographicFront"/>
          <a:lightRig rig="threePt" dir="t"/>
        </a:scene3d>
        <a:sp3d>
          <a:bevelT/>
        </a:sp3d>
      </dgm:spPr>
    </dgm:pt>
    <dgm:pt modelId="{D0515122-1E16-4648-BB56-1CCE744FC305}" type="pres">
      <dgm:prSet presAssocID="{048AF787-331F-4877-B41E-F2A8F8BC6DD4}" presName="rect2" presStyleLbl="node1" presStyleIdx="0" presStyleCnt="1" custScaleX="106505">
        <dgm:presLayoutVars>
          <dgm:bulletEnabled val="1"/>
        </dgm:presLayoutVars>
      </dgm:prSet>
      <dgm:spPr/>
      <dgm:t>
        <a:bodyPr/>
        <a:lstStyle/>
        <a:p>
          <a:endParaRPr lang="en-US"/>
        </a:p>
      </dgm:t>
    </dgm:pt>
  </dgm:ptLst>
  <dgm:cxnLst>
    <dgm:cxn modelId="{48588E50-98E8-4ABB-A88C-03B50EFECEBC}" type="presOf" srcId="{048AF787-331F-4877-B41E-F2A8F8BC6DD4}" destId="{D0515122-1E16-4648-BB56-1CCE744FC305}" srcOrd="0" destOrd="0" presId="urn:microsoft.com/office/officeart/2008/layout/BendingPictureBlocks"/>
    <dgm:cxn modelId="{6CDCC493-FE04-46D0-8D20-9C2B70385840}" srcId="{7779ADB1-CDC3-4B3E-ADAF-4057A3E719B2}" destId="{048AF787-331F-4877-B41E-F2A8F8BC6DD4}" srcOrd="0" destOrd="0" parTransId="{9E0E8042-C4C2-42F7-A28A-3E44621E2B09}" sibTransId="{693758B1-04CD-4AA7-A935-323775316F91}"/>
    <dgm:cxn modelId="{032D482C-F7BA-4CB4-B2EE-F585B2A3421E}" type="presOf" srcId="{7779ADB1-CDC3-4B3E-ADAF-4057A3E719B2}" destId="{56F3247E-B578-43C1-A245-31E744824671}" srcOrd="0" destOrd="0" presId="urn:microsoft.com/office/officeart/2008/layout/BendingPictureBlocks"/>
    <dgm:cxn modelId="{9A107EAF-B711-4C4A-BA82-BF79D8DDC81B}" type="presParOf" srcId="{56F3247E-B578-43C1-A245-31E744824671}" destId="{F00D02CD-2A28-415A-B02F-9BC950C9C381}" srcOrd="0" destOrd="0" presId="urn:microsoft.com/office/officeart/2008/layout/BendingPictureBlocks"/>
    <dgm:cxn modelId="{3DD9903E-BBEF-463F-ABF9-31EF301459DA}" type="presParOf" srcId="{F00D02CD-2A28-415A-B02F-9BC950C9C381}" destId="{2A9EB595-FAAB-46D8-ACF0-803296D2DCF2}" srcOrd="0" destOrd="0" presId="urn:microsoft.com/office/officeart/2008/layout/BendingPictureBlocks"/>
    <dgm:cxn modelId="{5700902A-079B-4773-AC40-94FDCBDEAF31}" type="presParOf" srcId="{F00D02CD-2A28-415A-B02F-9BC950C9C381}" destId="{D0515122-1E16-4648-BB56-1CCE744FC305}"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46A9E6-C71A-476D-8C3A-26ED8BE7AEDF}" type="doc">
      <dgm:prSet loTypeId="urn:microsoft.com/office/officeart/2008/layout/BendingPictureBlocks" loCatId="picture" qsTypeId="urn:microsoft.com/office/officeart/2005/8/quickstyle/simple1" qsCatId="simple" csTypeId="urn:microsoft.com/office/officeart/2005/8/colors/accent3_2" csCatId="accent3" phldr="1"/>
      <dgm:spPr/>
    </dgm:pt>
    <dgm:pt modelId="{22CDE09B-98FD-44EA-9F19-64305A746898}">
      <dgm:prSet phldrT="[Texto]"/>
      <dgm:spPr/>
      <dgm:t>
        <a:bodyPr/>
        <a:lstStyle/>
        <a:p>
          <a:r>
            <a:rPr lang="en-US" dirty="0" err="1" smtClean="0"/>
            <a:t>Objetivo</a:t>
          </a:r>
          <a:r>
            <a:rPr lang="en-US" dirty="0" smtClean="0"/>
            <a:t>: el </a:t>
          </a:r>
          <a:r>
            <a:rPr lang="en-US" dirty="0" err="1" smtClean="0"/>
            <a:t>uso</a:t>
          </a:r>
          <a:r>
            <a:rPr lang="en-US" dirty="0" smtClean="0"/>
            <a:t> </a:t>
          </a:r>
          <a:r>
            <a:rPr lang="en-US" dirty="0" err="1" smtClean="0"/>
            <a:t>racional</a:t>
          </a:r>
          <a:r>
            <a:rPr lang="en-US" dirty="0" smtClean="0"/>
            <a:t> de los </a:t>
          </a:r>
          <a:r>
            <a:rPr lang="en-US" dirty="0" err="1" smtClean="0"/>
            <a:t>medios</a:t>
          </a:r>
          <a:r>
            <a:rPr lang="en-US" dirty="0" smtClean="0"/>
            <a:t> de </a:t>
          </a:r>
          <a:r>
            <a:rPr lang="en-US" dirty="0" err="1" smtClean="0"/>
            <a:t>transpote</a:t>
          </a:r>
          <a:endParaRPr lang="en-US" dirty="0"/>
        </a:p>
      </dgm:t>
    </dgm:pt>
    <dgm:pt modelId="{41D0443B-50BE-41AF-BF69-F9788E18247C}" type="parTrans" cxnId="{8EE3C5F8-53E3-47C3-B1F3-DDCE9E952B75}">
      <dgm:prSet/>
      <dgm:spPr/>
      <dgm:t>
        <a:bodyPr/>
        <a:lstStyle/>
        <a:p>
          <a:endParaRPr lang="en-US"/>
        </a:p>
      </dgm:t>
    </dgm:pt>
    <dgm:pt modelId="{75A1160B-AD5C-4A21-8F6B-10F3A9107494}" type="sibTrans" cxnId="{8EE3C5F8-53E3-47C3-B1F3-DDCE9E952B75}">
      <dgm:prSet/>
      <dgm:spPr/>
      <dgm:t>
        <a:bodyPr/>
        <a:lstStyle/>
        <a:p>
          <a:endParaRPr lang="en-US"/>
        </a:p>
      </dgm:t>
    </dgm:pt>
    <dgm:pt modelId="{4CC66D9A-4329-48BA-B928-92D1E8022D87}" type="pres">
      <dgm:prSet presAssocID="{9246A9E6-C71A-476D-8C3A-26ED8BE7AEDF}" presName="Name0" presStyleCnt="0">
        <dgm:presLayoutVars>
          <dgm:dir val="rev"/>
          <dgm:resizeHandles/>
        </dgm:presLayoutVars>
      </dgm:prSet>
      <dgm:spPr/>
    </dgm:pt>
    <dgm:pt modelId="{6801AC13-0A62-4621-8144-34FFCF3CFC19}" type="pres">
      <dgm:prSet presAssocID="{22CDE09B-98FD-44EA-9F19-64305A746898}" presName="composite" presStyleCnt="0"/>
      <dgm:spPr/>
    </dgm:pt>
    <dgm:pt modelId="{ACD0AE65-9D5E-40C3-882A-F07BBAC33BCD}" type="pres">
      <dgm:prSet presAssocID="{22CDE09B-98FD-44EA-9F19-64305A746898}" presName="rect1" presStyleLbl="bgImgPlace1" presStyleIdx="0" presStyleCnt="1" custScaleX="108900" custScaleY="10507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scene3d>
          <a:camera prst="orthographicFront"/>
          <a:lightRig rig="threePt" dir="t"/>
        </a:scene3d>
        <a:sp3d>
          <a:bevelT/>
        </a:sp3d>
      </dgm:spPr>
    </dgm:pt>
    <dgm:pt modelId="{DB03C9BB-8D64-42E6-B1CF-C04B7EFD229B}" type="pres">
      <dgm:prSet presAssocID="{22CDE09B-98FD-44EA-9F19-64305A746898}" presName="rect2" presStyleLbl="node1" presStyleIdx="0" presStyleCnt="1">
        <dgm:presLayoutVars>
          <dgm:bulletEnabled val="1"/>
        </dgm:presLayoutVars>
      </dgm:prSet>
      <dgm:spPr/>
      <dgm:t>
        <a:bodyPr/>
        <a:lstStyle/>
        <a:p>
          <a:endParaRPr lang="en-US"/>
        </a:p>
      </dgm:t>
    </dgm:pt>
  </dgm:ptLst>
  <dgm:cxnLst>
    <dgm:cxn modelId="{8EE3C5F8-53E3-47C3-B1F3-DDCE9E952B75}" srcId="{9246A9E6-C71A-476D-8C3A-26ED8BE7AEDF}" destId="{22CDE09B-98FD-44EA-9F19-64305A746898}" srcOrd="0" destOrd="0" parTransId="{41D0443B-50BE-41AF-BF69-F9788E18247C}" sibTransId="{75A1160B-AD5C-4A21-8F6B-10F3A9107494}"/>
    <dgm:cxn modelId="{AB9ECDEA-8359-4302-8121-39578FF864CD}" type="presOf" srcId="{22CDE09B-98FD-44EA-9F19-64305A746898}" destId="{DB03C9BB-8D64-42E6-B1CF-C04B7EFD229B}" srcOrd="0" destOrd="0" presId="urn:microsoft.com/office/officeart/2008/layout/BendingPictureBlocks"/>
    <dgm:cxn modelId="{AE6D8F06-E829-4CF8-93B7-E5A91E9660A6}" type="presOf" srcId="{9246A9E6-C71A-476D-8C3A-26ED8BE7AEDF}" destId="{4CC66D9A-4329-48BA-B928-92D1E8022D87}" srcOrd="0" destOrd="0" presId="urn:microsoft.com/office/officeart/2008/layout/BendingPictureBlocks"/>
    <dgm:cxn modelId="{2CACEB2C-FDEE-4878-9764-19ABED882EF9}" type="presParOf" srcId="{4CC66D9A-4329-48BA-B928-92D1E8022D87}" destId="{6801AC13-0A62-4621-8144-34FFCF3CFC19}" srcOrd="0" destOrd="0" presId="urn:microsoft.com/office/officeart/2008/layout/BendingPictureBlocks"/>
    <dgm:cxn modelId="{0D7F879E-99C6-4BA0-96D9-E5BAC0A1835D}" type="presParOf" srcId="{6801AC13-0A62-4621-8144-34FFCF3CFC19}" destId="{ACD0AE65-9D5E-40C3-882A-F07BBAC33BCD}" srcOrd="0" destOrd="0" presId="urn:microsoft.com/office/officeart/2008/layout/BendingPictureBlocks"/>
    <dgm:cxn modelId="{44B94531-D848-41FA-80BE-7CBD8CA8C87F}" type="presParOf" srcId="{6801AC13-0A62-4621-8144-34FFCF3CFC19}" destId="{DB03C9BB-8D64-42E6-B1CF-C04B7EFD229B}" srcOrd="1" destOrd="0" presId="urn:microsoft.com/office/officeart/2008/layout/Bend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546BC0-A9F3-4C2F-8BCA-823E5D7440CD}" type="doc">
      <dgm:prSet loTypeId="urn:microsoft.com/office/officeart/2008/layout/VerticalCurvedList" loCatId="list" qsTypeId="urn:microsoft.com/office/officeart/2005/8/quickstyle/simple4" qsCatId="simple" csTypeId="urn:microsoft.com/office/officeart/2005/8/colors/colorful5" csCatId="colorful" phldr="1"/>
      <dgm:spPr/>
      <dgm:t>
        <a:bodyPr/>
        <a:lstStyle/>
        <a:p>
          <a:endParaRPr lang="en-US"/>
        </a:p>
      </dgm:t>
    </dgm:pt>
    <dgm:pt modelId="{B54A382B-35F6-4279-A7F2-3E9B26FB5480}">
      <dgm:prSet phldrT="[Texto]" custT="1"/>
      <dgm:spPr>
        <a:solidFill>
          <a:srgbClr val="FBBB05"/>
        </a:solidFill>
      </dgm:spPr>
      <dgm:t>
        <a:bodyPr/>
        <a:lstStyle/>
        <a:p>
          <a:pPr algn="l"/>
          <a:r>
            <a:rPr lang="es-EC" sz="1800" noProof="0" dirty="0" smtClean="0"/>
            <a:t>Se impulsa con la fuerza que produce un motor alimentado por electricidad</a:t>
          </a:r>
          <a:endParaRPr lang="es-EC" sz="1800" noProof="0" dirty="0"/>
        </a:p>
      </dgm:t>
    </dgm:pt>
    <dgm:pt modelId="{E5526772-1034-4076-B834-01E6A80528D9}" type="parTrans" cxnId="{8B66DB66-90E3-4CBF-ACD7-56AA120999A2}">
      <dgm:prSet/>
      <dgm:spPr/>
      <dgm:t>
        <a:bodyPr/>
        <a:lstStyle/>
        <a:p>
          <a:endParaRPr lang="en-US"/>
        </a:p>
      </dgm:t>
    </dgm:pt>
    <dgm:pt modelId="{E70E22D4-1EC6-4091-9305-848BCD996259}" type="sibTrans" cxnId="{8B66DB66-90E3-4CBF-ACD7-56AA120999A2}">
      <dgm:prSet/>
      <dgm:spPr/>
      <dgm:t>
        <a:bodyPr/>
        <a:lstStyle/>
        <a:p>
          <a:endParaRPr lang="en-US"/>
        </a:p>
      </dgm:t>
    </dgm:pt>
    <dgm:pt modelId="{39E7792B-FCEB-4A5A-A279-82D30DC703BA}">
      <dgm:prSet phldrT="[Texto]" custT="1"/>
      <dgm:spPr>
        <a:solidFill>
          <a:srgbClr val="0070C0"/>
        </a:solidFill>
      </dgm:spPr>
      <dgm:t>
        <a:bodyPr/>
        <a:lstStyle/>
        <a:p>
          <a:pPr algn="l"/>
          <a:r>
            <a:rPr lang="es-EC" sz="1600" noProof="0" dirty="0" smtClean="0">
              <a:effectLst/>
              <a:latin typeface="+mn-lt"/>
              <a:ea typeface="+mn-ea"/>
              <a:cs typeface="+mn-cs"/>
            </a:rPr>
            <a:t>El motor eléctrico se encuentra  acoplado a un eje motriz mismo que esta conectado a sus ruedas o pueden ser motores independientes acoplados a cada una de las ruedas para proporcionar su movimiento</a:t>
          </a:r>
          <a:endParaRPr lang="es-EC" sz="1600" noProof="0" dirty="0"/>
        </a:p>
      </dgm:t>
    </dgm:pt>
    <dgm:pt modelId="{5F0AD32E-AA5C-4C44-9A5A-26C0F544AD6A}" type="parTrans" cxnId="{EC39CA05-E6C7-4FEE-8863-DACDB6AC8412}">
      <dgm:prSet/>
      <dgm:spPr/>
      <dgm:t>
        <a:bodyPr/>
        <a:lstStyle/>
        <a:p>
          <a:endParaRPr lang="en-US"/>
        </a:p>
      </dgm:t>
    </dgm:pt>
    <dgm:pt modelId="{A44ACE02-F9ED-47B2-828D-05DAAFCD1D0A}" type="sibTrans" cxnId="{EC39CA05-E6C7-4FEE-8863-DACDB6AC8412}">
      <dgm:prSet/>
      <dgm:spPr/>
      <dgm:t>
        <a:bodyPr/>
        <a:lstStyle/>
        <a:p>
          <a:endParaRPr lang="en-US"/>
        </a:p>
      </dgm:t>
    </dgm:pt>
    <dgm:pt modelId="{63FEFBD1-D457-4A7C-8BFF-C520A278D52E}">
      <dgm:prSet phldrT="[Texto]" custT="1"/>
      <dgm:spPr/>
      <dgm:t>
        <a:bodyPr/>
        <a:lstStyle/>
        <a:p>
          <a:r>
            <a:rPr lang="es-ES" sz="1800" dirty="0" smtClean="0">
              <a:effectLst/>
              <a:latin typeface="+mn-lt"/>
              <a:ea typeface="+mn-ea"/>
              <a:cs typeface="+mn-cs"/>
            </a:rPr>
            <a:t>Presenta ventajas desde el punto de vista medioambiental</a:t>
          </a:r>
          <a:endParaRPr lang="en-US" sz="1800" dirty="0"/>
        </a:p>
      </dgm:t>
    </dgm:pt>
    <dgm:pt modelId="{2CED85A0-59D0-4406-BC9F-4CDDF0E8F693}" type="parTrans" cxnId="{38546DCE-2002-4AFD-8BD1-9AA373036764}">
      <dgm:prSet/>
      <dgm:spPr/>
      <dgm:t>
        <a:bodyPr/>
        <a:lstStyle/>
        <a:p>
          <a:endParaRPr lang="en-US"/>
        </a:p>
      </dgm:t>
    </dgm:pt>
    <dgm:pt modelId="{EF6ED596-1E76-42A4-BC18-E5EAE577B7E2}" type="sibTrans" cxnId="{38546DCE-2002-4AFD-8BD1-9AA373036764}">
      <dgm:prSet/>
      <dgm:spPr/>
      <dgm:t>
        <a:bodyPr/>
        <a:lstStyle/>
        <a:p>
          <a:endParaRPr lang="en-US"/>
        </a:p>
      </dgm:t>
    </dgm:pt>
    <dgm:pt modelId="{BCAC368D-D82E-46DB-88AE-843E6207F872}" type="pres">
      <dgm:prSet presAssocID="{CE546BC0-A9F3-4C2F-8BCA-823E5D7440CD}" presName="Name0" presStyleCnt="0">
        <dgm:presLayoutVars>
          <dgm:chMax val="7"/>
          <dgm:chPref val="7"/>
          <dgm:dir/>
        </dgm:presLayoutVars>
      </dgm:prSet>
      <dgm:spPr/>
      <dgm:t>
        <a:bodyPr/>
        <a:lstStyle/>
        <a:p>
          <a:endParaRPr lang="en-US"/>
        </a:p>
      </dgm:t>
    </dgm:pt>
    <dgm:pt modelId="{0AC0CF28-49F2-4A8B-B0CA-C662441F8174}" type="pres">
      <dgm:prSet presAssocID="{CE546BC0-A9F3-4C2F-8BCA-823E5D7440CD}" presName="Name1" presStyleCnt="0"/>
      <dgm:spPr/>
      <dgm:t>
        <a:bodyPr/>
        <a:lstStyle/>
        <a:p>
          <a:endParaRPr lang="en-US"/>
        </a:p>
      </dgm:t>
    </dgm:pt>
    <dgm:pt modelId="{C900A14F-59CA-4B1C-87CC-F8CBF0E0BBE8}" type="pres">
      <dgm:prSet presAssocID="{CE546BC0-A9F3-4C2F-8BCA-823E5D7440CD}" presName="cycle" presStyleCnt="0"/>
      <dgm:spPr/>
      <dgm:t>
        <a:bodyPr/>
        <a:lstStyle/>
        <a:p>
          <a:endParaRPr lang="en-US"/>
        </a:p>
      </dgm:t>
    </dgm:pt>
    <dgm:pt modelId="{9A655569-A76A-454C-8893-E2CC858AC906}" type="pres">
      <dgm:prSet presAssocID="{CE546BC0-A9F3-4C2F-8BCA-823E5D7440CD}" presName="srcNode" presStyleLbl="node1" presStyleIdx="0" presStyleCnt="3"/>
      <dgm:spPr/>
      <dgm:t>
        <a:bodyPr/>
        <a:lstStyle/>
        <a:p>
          <a:endParaRPr lang="en-US"/>
        </a:p>
      </dgm:t>
    </dgm:pt>
    <dgm:pt modelId="{BACB8265-E499-4673-96C0-997175CE576A}" type="pres">
      <dgm:prSet presAssocID="{CE546BC0-A9F3-4C2F-8BCA-823E5D7440CD}" presName="conn" presStyleLbl="parChTrans1D2" presStyleIdx="0" presStyleCnt="1"/>
      <dgm:spPr/>
      <dgm:t>
        <a:bodyPr/>
        <a:lstStyle/>
        <a:p>
          <a:endParaRPr lang="en-US"/>
        </a:p>
      </dgm:t>
    </dgm:pt>
    <dgm:pt modelId="{A4633DAF-C588-4999-A02F-FBC2D65E86C0}" type="pres">
      <dgm:prSet presAssocID="{CE546BC0-A9F3-4C2F-8BCA-823E5D7440CD}" presName="extraNode" presStyleLbl="node1" presStyleIdx="0" presStyleCnt="3"/>
      <dgm:spPr/>
      <dgm:t>
        <a:bodyPr/>
        <a:lstStyle/>
        <a:p>
          <a:endParaRPr lang="en-US"/>
        </a:p>
      </dgm:t>
    </dgm:pt>
    <dgm:pt modelId="{7CE00380-4EE8-4ABA-91AF-E967489E86EC}" type="pres">
      <dgm:prSet presAssocID="{CE546BC0-A9F3-4C2F-8BCA-823E5D7440CD}" presName="dstNode" presStyleLbl="node1" presStyleIdx="0" presStyleCnt="3"/>
      <dgm:spPr/>
      <dgm:t>
        <a:bodyPr/>
        <a:lstStyle/>
        <a:p>
          <a:endParaRPr lang="en-US"/>
        </a:p>
      </dgm:t>
    </dgm:pt>
    <dgm:pt modelId="{8A1DB17A-D672-41DE-9982-6A4679A4CB68}" type="pres">
      <dgm:prSet presAssocID="{B54A382B-35F6-4279-A7F2-3E9B26FB5480}" presName="text_1" presStyleLbl="node1" presStyleIdx="0" presStyleCnt="3" custLinFactNeighborX="680" custLinFactNeighborY="3307">
        <dgm:presLayoutVars>
          <dgm:bulletEnabled val="1"/>
        </dgm:presLayoutVars>
      </dgm:prSet>
      <dgm:spPr/>
      <dgm:t>
        <a:bodyPr/>
        <a:lstStyle/>
        <a:p>
          <a:endParaRPr lang="en-US"/>
        </a:p>
      </dgm:t>
    </dgm:pt>
    <dgm:pt modelId="{5BD32AF4-B626-40A8-BDBC-F7E3E44D9EC6}" type="pres">
      <dgm:prSet presAssocID="{B54A382B-35F6-4279-A7F2-3E9B26FB5480}" presName="accent_1" presStyleCnt="0"/>
      <dgm:spPr/>
      <dgm:t>
        <a:bodyPr/>
        <a:lstStyle/>
        <a:p>
          <a:endParaRPr lang="en-US"/>
        </a:p>
      </dgm:t>
    </dgm:pt>
    <dgm:pt modelId="{B1905837-2F72-4767-BD4F-40AB517C73D0}" type="pres">
      <dgm:prSet presAssocID="{B54A382B-35F6-4279-A7F2-3E9B26FB5480}" presName="accentRepeatNode" presStyleLbl="solidFgAcc1" presStyleIdx="0" presStyleCnt="3"/>
      <dgm:spPr>
        <a:ln>
          <a:solidFill>
            <a:schemeClr val="accent3"/>
          </a:solidFill>
        </a:ln>
      </dgm:spPr>
      <dgm:t>
        <a:bodyPr/>
        <a:lstStyle/>
        <a:p>
          <a:endParaRPr lang="en-US"/>
        </a:p>
      </dgm:t>
    </dgm:pt>
    <dgm:pt modelId="{84AA46D3-83A8-44E2-9C05-A95EDD975ABC}" type="pres">
      <dgm:prSet presAssocID="{39E7792B-FCEB-4A5A-A279-82D30DC703BA}" presName="text_2" presStyleLbl="node1" presStyleIdx="1" presStyleCnt="3" custScaleY="156554">
        <dgm:presLayoutVars>
          <dgm:bulletEnabled val="1"/>
        </dgm:presLayoutVars>
      </dgm:prSet>
      <dgm:spPr/>
      <dgm:t>
        <a:bodyPr/>
        <a:lstStyle/>
        <a:p>
          <a:endParaRPr lang="en-US"/>
        </a:p>
      </dgm:t>
    </dgm:pt>
    <dgm:pt modelId="{C02A7CDD-6AD6-4DA6-980A-D1FFBA71591B}" type="pres">
      <dgm:prSet presAssocID="{39E7792B-FCEB-4A5A-A279-82D30DC703BA}" presName="accent_2" presStyleCnt="0"/>
      <dgm:spPr/>
      <dgm:t>
        <a:bodyPr/>
        <a:lstStyle/>
        <a:p>
          <a:endParaRPr lang="en-US"/>
        </a:p>
      </dgm:t>
    </dgm:pt>
    <dgm:pt modelId="{7897A42C-0D00-4971-9A69-971D8B2332AC}" type="pres">
      <dgm:prSet presAssocID="{39E7792B-FCEB-4A5A-A279-82D30DC703BA}" presName="accentRepeatNode" presStyleLbl="solidFgAcc1" presStyleIdx="1" presStyleCnt="3" custScaleY="110280"/>
      <dgm:spPr/>
      <dgm:t>
        <a:bodyPr/>
        <a:lstStyle/>
        <a:p>
          <a:endParaRPr lang="en-US"/>
        </a:p>
      </dgm:t>
    </dgm:pt>
    <dgm:pt modelId="{2E3BF392-87A4-41EC-880F-A915A3CFB438}" type="pres">
      <dgm:prSet presAssocID="{63FEFBD1-D457-4A7C-8BFF-C520A278D52E}" presName="text_3" presStyleLbl="node1" presStyleIdx="2" presStyleCnt="3">
        <dgm:presLayoutVars>
          <dgm:bulletEnabled val="1"/>
        </dgm:presLayoutVars>
      </dgm:prSet>
      <dgm:spPr/>
      <dgm:t>
        <a:bodyPr/>
        <a:lstStyle/>
        <a:p>
          <a:endParaRPr lang="en-US"/>
        </a:p>
      </dgm:t>
    </dgm:pt>
    <dgm:pt modelId="{0E856C82-5F1D-473D-9FE5-011A17BE33C1}" type="pres">
      <dgm:prSet presAssocID="{63FEFBD1-D457-4A7C-8BFF-C520A278D52E}" presName="accent_3" presStyleCnt="0"/>
      <dgm:spPr/>
      <dgm:t>
        <a:bodyPr/>
        <a:lstStyle/>
        <a:p>
          <a:endParaRPr lang="en-US"/>
        </a:p>
      </dgm:t>
    </dgm:pt>
    <dgm:pt modelId="{A9D14086-8983-4ADF-BF92-D7D1EB3C6E1C}" type="pres">
      <dgm:prSet presAssocID="{63FEFBD1-D457-4A7C-8BFF-C520A278D52E}" presName="accentRepeatNode" presStyleLbl="solidFgAcc1" presStyleIdx="2" presStyleCnt="3"/>
      <dgm:spPr/>
      <dgm:t>
        <a:bodyPr/>
        <a:lstStyle/>
        <a:p>
          <a:endParaRPr lang="en-US"/>
        </a:p>
      </dgm:t>
    </dgm:pt>
  </dgm:ptLst>
  <dgm:cxnLst>
    <dgm:cxn modelId="{FB7BC8F3-79B6-4A9A-9D77-77D69C4E1057}" type="presOf" srcId="{CE546BC0-A9F3-4C2F-8BCA-823E5D7440CD}" destId="{BCAC368D-D82E-46DB-88AE-843E6207F872}" srcOrd="0" destOrd="0" presId="urn:microsoft.com/office/officeart/2008/layout/VerticalCurvedList"/>
    <dgm:cxn modelId="{87E6EFE9-9AE8-414B-856B-FF8613C9924B}" type="presOf" srcId="{63FEFBD1-D457-4A7C-8BFF-C520A278D52E}" destId="{2E3BF392-87A4-41EC-880F-A915A3CFB438}" srcOrd="0" destOrd="0" presId="urn:microsoft.com/office/officeart/2008/layout/VerticalCurvedList"/>
    <dgm:cxn modelId="{EC39CA05-E6C7-4FEE-8863-DACDB6AC8412}" srcId="{CE546BC0-A9F3-4C2F-8BCA-823E5D7440CD}" destId="{39E7792B-FCEB-4A5A-A279-82D30DC703BA}" srcOrd="1" destOrd="0" parTransId="{5F0AD32E-AA5C-4C44-9A5A-26C0F544AD6A}" sibTransId="{A44ACE02-F9ED-47B2-828D-05DAAFCD1D0A}"/>
    <dgm:cxn modelId="{5D5270FD-45EF-4E90-8F6A-65E4D20F0C70}" type="presOf" srcId="{E70E22D4-1EC6-4091-9305-848BCD996259}" destId="{BACB8265-E499-4673-96C0-997175CE576A}" srcOrd="0" destOrd="0" presId="urn:microsoft.com/office/officeart/2008/layout/VerticalCurvedList"/>
    <dgm:cxn modelId="{38546DCE-2002-4AFD-8BD1-9AA373036764}" srcId="{CE546BC0-A9F3-4C2F-8BCA-823E5D7440CD}" destId="{63FEFBD1-D457-4A7C-8BFF-C520A278D52E}" srcOrd="2" destOrd="0" parTransId="{2CED85A0-59D0-4406-BC9F-4CDDF0E8F693}" sibTransId="{EF6ED596-1E76-42A4-BC18-E5EAE577B7E2}"/>
    <dgm:cxn modelId="{BDE75EB6-7DFA-44A7-B43C-A9AB9EA2D420}" type="presOf" srcId="{39E7792B-FCEB-4A5A-A279-82D30DC703BA}" destId="{84AA46D3-83A8-44E2-9C05-A95EDD975ABC}" srcOrd="0" destOrd="0" presId="urn:microsoft.com/office/officeart/2008/layout/VerticalCurvedList"/>
    <dgm:cxn modelId="{8B66DB66-90E3-4CBF-ACD7-56AA120999A2}" srcId="{CE546BC0-A9F3-4C2F-8BCA-823E5D7440CD}" destId="{B54A382B-35F6-4279-A7F2-3E9B26FB5480}" srcOrd="0" destOrd="0" parTransId="{E5526772-1034-4076-B834-01E6A80528D9}" sibTransId="{E70E22D4-1EC6-4091-9305-848BCD996259}"/>
    <dgm:cxn modelId="{EA008A7C-75EA-43E3-B877-5061B793CEDA}" type="presOf" srcId="{B54A382B-35F6-4279-A7F2-3E9B26FB5480}" destId="{8A1DB17A-D672-41DE-9982-6A4679A4CB68}" srcOrd="0" destOrd="0" presId="urn:microsoft.com/office/officeart/2008/layout/VerticalCurvedList"/>
    <dgm:cxn modelId="{182553D7-3F99-491D-903B-6FA13E6D20B4}" type="presParOf" srcId="{BCAC368D-D82E-46DB-88AE-843E6207F872}" destId="{0AC0CF28-49F2-4A8B-B0CA-C662441F8174}" srcOrd="0" destOrd="0" presId="urn:microsoft.com/office/officeart/2008/layout/VerticalCurvedList"/>
    <dgm:cxn modelId="{D8273AD5-D98D-4181-AEF6-C86A9123EB0D}" type="presParOf" srcId="{0AC0CF28-49F2-4A8B-B0CA-C662441F8174}" destId="{C900A14F-59CA-4B1C-87CC-F8CBF0E0BBE8}" srcOrd="0" destOrd="0" presId="urn:microsoft.com/office/officeart/2008/layout/VerticalCurvedList"/>
    <dgm:cxn modelId="{16E3BC68-0CB0-4227-B8D4-5AD68E9B77BD}" type="presParOf" srcId="{C900A14F-59CA-4B1C-87CC-F8CBF0E0BBE8}" destId="{9A655569-A76A-454C-8893-E2CC858AC906}" srcOrd="0" destOrd="0" presId="urn:microsoft.com/office/officeart/2008/layout/VerticalCurvedList"/>
    <dgm:cxn modelId="{A62A0B35-95A8-4C62-B3C6-132C899FA030}" type="presParOf" srcId="{C900A14F-59CA-4B1C-87CC-F8CBF0E0BBE8}" destId="{BACB8265-E499-4673-96C0-997175CE576A}" srcOrd="1" destOrd="0" presId="urn:microsoft.com/office/officeart/2008/layout/VerticalCurvedList"/>
    <dgm:cxn modelId="{A2431651-2183-4D01-AD75-130722601196}" type="presParOf" srcId="{C900A14F-59CA-4B1C-87CC-F8CBF0E0BBE8}" destId="{A4633DAF-C588-4999-A02F-FBC2D65E86C0}" srcOrd="2" destOrd="0" presId="urn:microsoft.com/office/officeart/2008/layout/VerticalCurvedList"/>
    <dgm:cxn modelId="{A89B9CA2-212B-4D51-B920-AE24D7E25B38}" type="presParOf" srcId="{C900A14F-59CA-4B1C-87CC-F8CBF0E0BBE8}" destId="{7CE00380-4EE8-4ABA-91AF-E967489E86EC}" srcOrd="3" destOrd="0" presId="urn:microsoft.com/office/officeart/2008/layout/VerticalCurvedList"/>
    <dgm:cxn modelId="{78ABC621-E71D-44AB-9AE7-84D26BB05251}" type="presParOf" srcId="{0AC0CF28-49F2-4A8B-B0CA-C662441F8174}" destId="{8A1DB17A-D672-41DE-9982-6A4679A4CB68}" srcOrd="1" destOrd="0" presId="urn:microsoft.com/office/officeart/2008/layout/VerticalCurvedList"/>
    <dgm:cxn modelId="{5CEED962-5D0B-4F89-BC07-ED35F7F6388A}" type="presParOf" srcId="{0AC0CF28-49F2-4A8B-B0CA-C662441F8174}" destId="{5BD32AF4-B626-40A8-BDBC-F7E3E44D9EC6}" srcOrd="2" destOrd="0" presId="urn:microsoft.com/office/officeart/2008/layout/VerticalCurvedList"/>
    <dgm:cxn modelId="{DB168ADF-4D00-41B8-A1EA-5EB5DBFC97AB}" type="presParOf" srcId="{5BD32AF4-B626-40A8-BDBC-F7E3E44D9EC6}" destId="{B1905837-2F72-4767-BD4F-40AB517C73D0}" srcOrd="0" destOrd="0" presId="urn:microsoft.com/office/officeart/2008/layout/VerticalCurvedList"/>
    <dgm:cxn modelId="{BB6F29D5-2376-41C8-8470-A5D6FB8809BF}" type="presParOf" srcId="{0AC0CF28-49F2-4A8B-B0CA-C662441F8174}" destId="{84AA46D3-83A8-44E2-9C05-A95EDD975ABC}" srcOrd="3" destOrd="0" presId="urn:microsoft.com/office/officeart/2008/layout/VerticalCurvedList"/>
    <dgm:cxn modelId="{2D377E11-B7B5-43BA-89F2-DA0E40CA8AF2}" type="presParOf" srcId="{0AC0CF28-49F2-4A8B-B0CA-C662441F8174}" destId="{C02A7CDD-6AD6-4DA6-980A-D1FFBA71591B}" srcOrd="4" destOrd="0" presId="urn:microsoft.com/office/officeart/2008/layout/VerticalCurvedList"/>
    <dgm:cxn modelId="{D8C6B87E-2684-4D36-B03E-53CB0CDB5E9B}" type="presParOf" srcId="{C02A7CDD-6AD6-4DA6-980A-D1FFBA71591B}" destId="{7897A42C-0D00-4971-9A69-971D8B2332AC}" srcOrd="0" destOrd="0" presId="urn:microsoft.com/office/officeart/2008/layout/VerticalCurvedList"/>
    <dgm:cxn modelId="{DF4B4169-94C7-468B-8D6F-8A511513B00B}" type="presParOf" srcId="{0AC0CF28-49F2-4A8B-B0CA-C662441F8174}" destId="{2E3BF392-87A4-41EC-880F-A915A3CFB438}" srcOrd="5" destOrd="0" presId="urn:microsoft.com/office/officeart/2008/layout/VerticalCurvedList"/>
    <dgm:cxn modelId="{06011B92-692C-45F9-A36D-2D575EFAFDD2}" type="presParOf" srcId="{0AC0CF28-49F2-4A8B-B0CA-C662441F8174}" destId="{0E856C82-5F1D-473D-9FE5-011A17BE33C1}" srcOrd="6" destOrd="0" presId="urn:microsoft.com/office/officeart/2008/layout/VerticalCurvedList"/>
    <dgm:cxn modelId="{08A09B76-C34F-45D1-BF3E-ABD9B030DB47}" type="presParOf" srcId="{0E856C82-5F1D-473D-9FE5-011A17BE33C1}" destId="{A9D14086-8983-4ADF-BF92-D7D1EB3C6E1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41A5FF-B9B9-4455-ADEB-93C8A9EAEFBF}" type="doc">
      <dgm:prSet loTypeId="urn:microsoft.com/office/officeart/2005/8/layout/orgChart1" loCatId="hierarchy" qsTypeId="urn:microsoft.com/office/officeart/2005/8/quickstyle/simple4" qsCatId="simple" csTypeId="urn:microsoft.com/office/officeart/2005/8/colors/colorful4" csCatId="colorful" phldr="1"/>
      <dgm:spPr/>
      <dgm:t>
        <a:bodyPr/>
        <a:lstStyle/>
        <a:p>
          <a:endParaRPr lang="en-US"/>
        </a:p>
      </dgm:t>
    </dgm:pt>
    <dgm:pt modelId="{9AFD95A7-6B11-4177-9567-72045ECE1B2D}">
      <dgm:prSet phldrT="[Texto]"/>
      <dgm:spPr/>
      <dgm:t>
        <a:bodyPr/>
        <a:lstStyle/>
        <a:p>
          <a:pPr algn="ctr"/>
          <a:r>
            <a:rPr lang="es-EC" b="1" smtClean="0"/>
            <a:t>Vehículos livianos  </a:t>
          </a:r>
          <a:endParaRPr lang="en-US"/>
        </a:p>
      </dgm:t>
    </dgm:pt>
    <dgm:pt modelId="{BAC1EA21-03A2-4729-B889-413AB98E29D2}" type="parTrans" cxnId="{27447890-2A7F-440E-862C-852AF0934769}">
      <dgm:prSet/>
      <dgm:spPr/>
      <dgm:t>
        <a:bodyPr/>
        <a:lstStyle/>
        <a:p>
          <a:pPr algn="ctr"/>
          <a:endParaRPr lang="en-US">
            <a:solidFill>
              <a:schemeClr val="tx1"/>
            </a:solidFill>
          </a:endParaRPr>
        </a:p>
      </dgm:t>
    </dgm:pt>
    <dgm:pt modelId="{741595EE-8C04-4840-A6C3-13FF1AC7A6A0}" type="sibTrans" cxnId="{27447890-2A7F-440E-862C-852AF0934769}">
      <dgm:prSet/>
      <dgm:spPr/>
      <dgm:t>
        <a:bodyPr/>
        <a:lstStyle/>
        <a:p>
          <a:pPr algn="ctr"/>
          <a:endParaRPr lang="en-US">
            <a:solidFill>
              <a:schemeClr val="tx1"/>
            </a:solidFill>
          </a:endParaRPr>
        </a:p>
      </dgm:t>
    </dgm:pt>
    <dgm:pt modelId="{89DCC4D6-60AF-40AD-81B3-CCA81DB75E5A}">
      <dgm:prSet phldrT="[Texto]"/>
      <dgm:spPr/>
      <dgm:t>
        <a:bodyPr/>
        <a:lstStyle/>
        <a:p>
          <a:pPr algn="ctr"/>
          <a:r>
            <a:rPr lang="es-EC" b="0" dirty="0" smtClean="0"/>
            <a:t>Vehículo</a:t>
          </a:r>
          <a:r>
            <a:rPr lang="en-US" dirty="0" smtClean="0"/>
            <a:t> </a:t>
          </a:r>
          <a:r>
            <a:rPr lang="en-US" dirty="0" err="1" smtClean="0"/>
            <a:t>Particulares</a:t>
          </a:r>
          <a:r>
            <a:rPr lang="en-US" dirty="0" smtClean="0"/>
            <a:t>  </a:t>
          </a:r>
          <a:endParaRPr lang="en-US" dirty="0"/>
        </a:p>
      </dgm:t>
    </dgm:pt>
    <dgm:pt modelId="{6CAF6C02-4C48-4692-9769-825EA411F5E9}" type="parTrans" cxnId="{57BF1AB5-2A34-4938-AD6C-1C27BFF0CBB0}">
      <dgm:prSet/>
      <dgm:spPr/>
      <dgm:t>
        <a:bodyPr/>
        <a:lstStyle/>
        <a:p>
          <a:pPr algn="ctr"/>
          <a:endParaRPr lang="en-US">
            <a:solidFill>
              <a:schemeClr val="tx1"/>
            </a:solidFill>
          </a:endParaRPr>
        </a:p>
      </dgm:t>
    </dgm:pt>
    <dgm:pt modelId="{8214F938-7197-440D-A374-5D8BAC19A69D}" type="sibTrans" cxnId="{57BF1AB5-2A34-4938-AD6C-1C27BFF0CBB0}">
      <dgm:prSet/>
      <dgm:spPr/>
      <dgm:t>
        <a:bodyPr/>
        <a:lstStyle/>
        <a:p>
          <a:pPr algn="ctr"/>
          <a:endParaRPr lang="en-US">
            <a:solidFill>
              <a:schemeClr val="tx1"/>
            </a:solidFill>
          </a:endParaRPr>
        </a:p>
      </dgm:t>
    </dgm:pt>
    <dgm:pt modelId="{A5F32DD2-50ED-4626-BDC7-A7CD24B7E0BD}">
      <dgm:prSet phldrT="[Texto]"/>
      <dgm:spPr/>
      <dgm:t>
        <a:bodyPr/>
        <a:lstStyle/>
        <a:p>
          <a:pPr algn="ctr"/>
          <a:r>
            <a:rPr lang="es-EC" b="0" smtClean="0"/>
            <a:t>Vehículo</a:t>
          </a:r>
          <a:r>
            <a:rPr lang="es-EC" smtClean="0"/>
            <a:t> Público </a:t>
          </a:r>
          <a:r>
            <a:rPr lang="en-US" smtClean="0"/>
            <a:t> </a:t>
          </a:r>
          <a:endParaRPr lang="en-US"/>
        </a:p>
      </dgm:t>
    </dgm:pt>
    <dgm:pt modelId="{3CE99E8D-2B63-42CE-93CA-5C49C000B989}" type="parTrans" cxnId="{DF08C3F2-AABB-4208-A542-0B42355E886C}">
      <dgm:prSet/>
      <dgm:spPr/>
      <dgm:t>
        <a:bodyPr/>
        <a:lstStyle/>
        <a:p>
          <a:pPr algn="ctr"/>
          <a:endParaRPr lang="en-US">
            <a:solidFill>
              <a:schemeClr val="tx1"/>
            </a:solidFill>
          </a:endParaRPr>
        </a:p>
      </dgm:t>
    </dgm:pt>
    <dgm:pt modelId="{A82F7896-A3CE-430C-A0F7-3B51AAD2AB00}" type="sibTrans" cxnId="{DF08C3F2-AABB-4208-A542-0B42355E886C}">
      <dgm:prSet/>
      <dgm:spPr/>
      <dgm:t>
        <a:bodyPr/>
        <a:lstStyle/>
        <a:p>
          <a:pPr algn="ctr"/>
          <a:endParaRPr lang="en-US">
            <a:solidFill>
              <a:schemeClr val="tx1"/>
            </a:solidFill>
          </a:endParaRPr>
        </a:p>
      </dgm:t>
    </dgm:pt>
    <dgm:pt modelId="{D4596CC5-C28D-4C0B-B20C-98B225461693}">
      <dgm:prSet/>
      <dgm:spPr/>
      <dgm:t>
        <a:bodyPr/>
        <a:lstStyle/>
        <a:p>
          <a:pPr algn="ctr"/>
          <a:r>
            <a:rPr lang="en-US" smtClean="0"/>
            <a:t>Taxis</a:t>
          </a:r>
          <a:endParaRPr lang="en-US"/>
        </a:p>
      </dgm:t>
    </dgm:pt>
    <dgm:pt modelId="{AD34B506-20E7-49FF-AC61-817E0C18F13C}" type="parTrans" cxnId="{D763A2A7-858A-414F-86E7-0E65DC0134DC}">
      <dgm:prSet/>
      <dgm:spPr/>
      <dgm:t>
        <a:bodyPr/>
        <a:lstStyle/>
        <a:p>
          <a:pPr algn="ctr"/>
          <a:endParaRPr lang="en-US">
            <a:solidFill>
              <a:schemeClr val="tx1"/>
            </a:solidFill>
          </a:endParaRPr>
        </a:p>
      </dgm:t>
    </dgm:pt>
    <dgm:pt modelId="{FAB87DEF-DE21-49A7-AB20-C7F0FEA8B339}" type="sibTrans" cxnId="{D763A2A7-858A-414F-86E7-0E65DC0134DC}">
      <dgm:prSet/>
      <dgm:spPr/>
      <dgm:t>
        <a:bodyPr/>
        <a:lstStyle/>
        <a:p>
          <a:pPr algn="ctr"/>
          <a:endParaRPr lang="en-US">
            <a:solidFill>
              <a:schemeClr val="tx1"/>
            </a:solidFill>
          </a:endParaRPr>
        </a:p>
      </dgm:t>
    </dgm:pt>
    <dgm:pt modelId="{EE44E4B1-C977-4BB8-85ED-E780E5E5DEF7}">
      <dgm:prSet/>
      <dgm:spPr/>
      <dgm:t>
        <a:bodyPr/>
        <a:lstStyle/>
        <a:p>
          <a:pPr algn="ctr"/>
          <a:r>
            <a:rPr lang="en-US" smtClean="0"/>
            <a:t>Automovil</a:t>
          </a:r>
          <a:endParaRPr lang="en-US"/>
        </a:p>
      </dgm:t>
    </dgm:pt>
    <dgm:pt modelId="{23AA386D-FE15-4BA4-85A6-C0619A4C11E0}" type="parTrans" cxnId="{3DA777E0-F86A-43DC-BEAE-09A921137780}">
      <dgm:prSet/>
      <dgm:spPr/>
      <dgm:t>
        <a:bodyPr/>
        <a:lstStyle/>
        <a:p>
          <a:pPr algn="ctr"/>
          <a:endParaRPr lang="en-US">
            <a:solidFill>
              <a:schemeClr val="tx1"/>
            </a:solidFill>
          </a:endParaRPr>
        </a:p>
      </dgm:t>
    </dgm:pt>
    <dgm:pt modelId="{86774F49-D7BF-4D86-B89D-5B58DFAF9E13}" type="sibTrans" cxnId="{3DA777E0-F86A-43DC-BEAE-09A921137780}">
      <dgm:prSet/>
      <dgm:spPr/>
      <dgm:t>
        <a:bodyPr/>
        <a:lstStyle/>
        <a:p>
          <a:pPr algn="ctr"/>
          <a:endParaRPr lang="en-US">
            <a:solidFill>
              <a:schemeClr val="tx1"/>
            </a:solidFill>
          </a:endParaRPr>
        </a:p>
      </dgm:t>
    </dgm:pt>
    <dgm:pt modelId="{161E2963-116C-425D-AD28-27255A0D719C}">
      <dgm:prSet/>
      <dgm:spPr/>
      <dgm:t>
        <a:bodyPr/>
        <a:lstStyle/>
        <a:p>
          <a:pPr algn="ctr"/>
          <a:r>
            <a:rPr lang="en-US" smtClean="0"/>
            <a:t>Van's</a:t>
          </a:r>
          <a:endParaRPr lang="en-US"/>
        </a:p>
      </dgm:t>
    </dgm:pt>
    <dgm:pt modelId="{13526060-5429-49B2-B1DC-E45BC22CB88D}" type="parTrans" cxnId="{BFF83F43-D149-4E0A-95F6-2307F87686F5}">
      <dgm:prSet/>
      <dgm:spPr/>
      <dgm:t>
        <a:bodyPr/>
        <a:lstStyle/>
        <a:p>
          <a:pPr algn="ctr"/>
          <a:endParaRPr lang="en-US">
            <a:solidFill>
              <a:schemeClr val="tx1"/>
            </a:solidFill>
          </a:endParaRPr>
        </a:p>
      </dgm:t>
    </dgm:pt>
    <dgm:pt modelId="{439FD410-0119-4E78-A0E9-F6F0EED600D2}" type="sibTrans" cxnId="{BFF83F43-D149-4E0A-95F6-2307F87686F5}">
      <dgm:prSet/>
      <dgm:spPr/>
      <dgm:t>
        <a:bodyPr/>
        <a:lstStyle/>
        <a:p>
          <a:pPr algn="ctr"/>
          <a:endParaRPr lang="en-US">
            <a:solidFill>
              <a:schemeClr val="tx1"/>
            </a:solidFill>
          </a:endParaRPr>
        </a:p>
      </dgm:t>
    </dgm:pt>
    <dgm:pt modelId="{14FF756E-2FC7-4491-8166-C5B4A9B62CE2}">
      <dgm:prSet/>
      <dgm:spPr/>
      <dgm:t>
        <a:bodyPr/>
        <a:lstStyle/>
        <a:p>
          <a:pPr algn="ctr"/>
          <a:r>
            <a:rPr lang="en-US" smtClean="0"/>
            <a:t>Suv's</a:t>
          </a:r>
          <a:endParaRPr lang="en-US"/>
        </a:p>
      </dgm:t>
    </dgm:pt>
    <dgm:pt modelId="{3B9AA75F-EEC5-4F55-B940-5B838969739F}" type="parTrans" cxnId="{28B3C3C0-EFB0-453F-9CD8-1B67D9A995CD}">
      <dgm:prSet/>
      <dgm:spPr/>
      <dgm:t>
        <a:bodyPr/>
        <a:lstStyle/>
        <a:p>
          <a:pPr algn="ctr"/>
          <a:endParaRPr lang="en-US">
            <a:solidFill>
              <a:schemeClr val="tx1"/>
            </a:solidFill>
          </a:endParaRPr>
        </a:p>
      </dgm:t>
    </dgm:pt>
    <dgm:pt modelId="{DF692AC5-DCFF-4DB5-90D9-5E78E9555949}" type="sibTrans" cxnId="{28B3C3C0-EFB0-453F-9CD8-1B67D9A995CD}">
      <dgm:prSet/>
      <dgm:spPr/>
      <dgm:t>
        <a:bodyPr/>
        <a:lstStyle/>
        <a:p>
          <a:pPr algn="ctr"/>
          <a:endParaRPr lang="en-US">
            <a:solidFill>
              <a:schemeClr val="tx1"/>
            </a:solidFill>
          </a:endParaRPr>
        </a:p>
      </dgm:t>
    </dgm:pt>
    <dgm:pt modelId="{421D5794-B594-45FF-827D-7781698DA80E}">
      <dgm:prSet/>
      <dgm:spPr/>
      <dgm:t>
        <a:bodyPr/>
        <a:lstStyle/>
        <a:p>
          <a:pPr algn="ctr"/>
          <a:r>
            <a:rPr lang="en-US" smtClean="0"/>
            <a:t>Camionetas</a:t>
          </a:r>
          <a:endParaRPr lang="en-US"/>
        </a:p>
      </dgm:t>
    </dgm:pt>
    <dgm:pt modelId="{CCA1D7E9-6F8C-48AE-8610-A79F26EB708C}" type="parTrans" cxnId="{1EA57A37-611F-4659-B9E4-2BB6F03E693D}">
      <dgm:prSet/>
      <dgm:spPr/>
      <dgm:t>
        <a:bodyPr/>
        <a:lstStyle/>
        <a:p>
          <a:pPr algn="ctr"/>
          <a:endParaRPr lang="en-US">
            <a:solidFill>
              <a:schemeClr val="tx1"/>
            </a:solidFill>
          </a:endParaRPr>
        </a:p>
      </dgm:t>
    </dgm:pt>
    <dgm:pt modelId="{042BB800-3610-4E75-B5EE-2DCEEB875021}" type="sibTrans" cxnId="{1EA57A37-611F-4659-B9E4-2BB6F03E693D}">
      <dgm:prSet/>
      <dgm:spPr/>
      <dgm:t>
        <a:bodyPr/>
        <a:lstStyle/>
        <a:p>
          <a:pPr algn="ctr"/>
          <a:endParaRPr lang="en-US">
            <a:solidFill>
              <a:schemeClr val="tx1"/>
            </a:solidFill>
          </a:endParaRPr>
        </a:p>
      </dgm:t>
    </dgm:pt>
    <dgm:pt modelId="{E3B9F41B-6979-41CF-9516-90C9E32C316C}">
      <dgm:prSet/>
      <dgm:spPr/>
      <dgm:t>
        <a:bodyPr/>
        <a:lstStyle/>
        <a:p>
          <a:pPr algn="ctr"/>
          <a:r>
            <a:rPr lang="en-US" smtClean="0"/>
            <a:t>Camionetas</a:t>
          </a:r>
          <a:endParaRPr lang="en-US"/>
        </a:p>
      </dgm:t>
    </dgm:pt>
    <dgm:pt modelId="{C85AB261-95A1-42A3-A66F-3BFD566D7049}" type="parTrans" cxnId="{E4016FC3-0F09-4598-863D-A986022CE46C}">
      <dgm:prSet/>
      <dgm:spPr/>
      <dgm:t>
        <a:bodyPr/>
        <a:lstStyle/>
        <a:p>
          <a:pPr algn="ctr"/>
          <a:endParaRPr lang="en-US">
            <a:solidFill>
              <a:schemeClr val="tx1"/>
            </a:solidFill>
          </a:endParaRPr>
        </a:p>
      </dgm:t>
    </dgm:pt>
    <dgm:pt modelId="{7EFA2D7F-AC47-483F-A80E-93E7391C2787}" type="sibTrans" cxnId="{E4016FC3-0F09-4598-863D-A986022CE46C}">
      <dgm:prSet/>
      <dgm:spPr/>
      <dgm:t>
        <a:bodyPr/>
        <a:lstStyle/>
        <a:p>
          <a:pPr algn="ctr"/>
          <a:endParaRPr lang="en-US">
            <a:solidFill>
              <a:schemeClr val="tx1"/>
            </a:solidFill>
          </a:endParaRPr>
        </a:p>
      </dgm:t>
    </dgm:pt>
    <dgm:pt modelId="{F8507459-3DFB-45F3-BB09-D1EE7443BE30}" type="pres">
      <dgm:prSet presAssocID="{6441A5FF-B9B9-4455-ADEB-93C8A9EAEFBF}" presName="hierChild1" presStyleCnt="0">
        <dgm:presLayoutVars>
          <dgm:orgChart val="1"/>
          <dgm:chPref val="1"/>
          <dgm:dir/>
          <dgm:animOne val="branch"/>
          <dgm:animLvl val="lvl"/>
          <dgm:resizeHandles/>
        </dgm:presLayoutVars>
      </dgm:prSet>
      <dgm:spPr/>
      <dgm:t>
        <a:bodyPr/>
        <a:lstStyle/>
        <a:p>
          <a:endParaRPr lang="en-US"/>
        </a:p>
      </dgm:t>
    </dgm:pt>
    <dgm:pt modelId="{66ED296D-671F-4F9D-89CB-65C207047F72}" type="pres">
      <dgm:prSet presAssocID="{9AFD95A7-6B11-4177-9567-72045ECE1B2D}" presName="hierRoot1" presStyleCnt="0">
        <dgm:presLayoutVars>
          <dgm:hierBranch val="init"/>
        </dgm:presLayoutVars>
      </dgm:prSet>
      <dgm:spPr/>
      <dgm:t>
        <a:bodyPr/>
        <a:lstStyle/>
        <a:p>
          <a:endParaRPr lang="en-US"/>
        </a:p>
      </dgm:t>
    </dgm:pt>
    <dgm:pt modelId="{008FD623-FE04-402A-958C-D016ECCD1C66}" type="pres">
      <dgm:prSet presAssocID="{9AFD95A7-6B11-4177-9567-72045ECE1B2D}" presName="rootComposite1" presStyleCnt="0"/>
      <dgm:spPr/>
      <dgm:t>
        <a:bodyPr/>
        <a:lstStyle/>
        <a:p>
          <a:endParaRPr lang="en-US"/>
        </a:p>
      </dgm:t>
    </dgm:pt>
    <dgm:pt modelId="{3FC8959C-92F3-40E7-8754-F0C7CA692947}" type="pres">
      <dgm:prSet presAssocID="{9AFD95A7-6B11-4177-9567-72045ECE1B2D}" presName="rootText1" presStyleLbl="node0" presStyleIdx="0" presStyleCnt="1">
        <dgm:presLayoutVars>
          <dgm:chPref val="3"/>
        </dgm:presLayoutVars>
      </dgm:prSet>
      <dgm:spPr/>
      <dgm:t>
        <a:bodyPr/>
        <a:lstStyle/>
        <a:p>
          <a:endParaRPr lang="en-US"/>
        </a:p>
      </dgm:t>
    </dgm:pt>
    <dgm:pt modelId="{26F3549A-B51F-46D6-9AA7-3F7FCC90DB04}" type="pres">
      <dgm:prSet presAssocID="{9AFD95A7-6B11-4177-9567-72045ECE1B2D}" presName="rootConnector1" presStyleLbl="node1" presStyleIdx="0" presStyleCnt="0"/>
      <dgm:spPr/>
      <dgm:t>
        <a:bodyPr/>
        <a:lstStyle/>
        <a:p>
          <a:endParaRPr lang="en-US"/>
        </a:p>
      </dgm:t>
    </dgm:pt>
    <dgm:pt modelId="{31102D84-EB3E-4EEA-937D-82EA745330D1}" type="pres">
      <dgm:prSet presAssocID="{9AFD95A7-6B11-4177-9567-72045ECE1B2D}" presName="hierChild2" presStyleCnt="0"/>
      <dgm:spPr/>
      <dgm:t>
        <a:bodyPr/>
        <a:lstStyle/>
        <a:p>
          <a:endParaRPr lang="en-US"/>
        </a:p>
      </dgm:t>
    </dgm:pt>
    <dgm:pt modelId="{341B7669-BB6C-4902-9A8A-8B264AFCF226}" type="pres">
      <dgm:prSet presAssocID="{6CAF6C02-4C48-4692-9769-825EA411F5E9}" presName="Name37" presStyleLbl="parChTrans1D2" presStyleIdx="0" presStyleCnt="2"/>
      <dgm:spPr/>
      <dgm:t>
        <a:bodyPr/>
        <a:lstStyle/>
        <a:p>
          <a:endParaRPr lang="en-US"/>
        </a:p>
      </dgm:t>
    </dgm:pt>
    <dgm:pt modelId="{AD3E5E76-633F-4D3A-96DE-C3C128163484}" type="pres">
      <dgm:prSet presAssocID="{89DCC4D6-60AF-40AD-81B3-CCA81DB75E5A}" presName="hierRoot2" presStyleCnt="0">
        <dgm:presLayoutVars>
          <dgm:hierBranch val="init"/>
        </dgm:presLayoutVars>
      </dgm:prSet>
      <dgm:spPr/>
      <dgm:t>
        <a:bodyPr/>
        <a:lstStyle/>
        <a:p>
          <a:endParaRPr lang="en-US"/>
        </a:p>
      </dgm:t>
    </dgm:pt>
    <dgm:pt modelId="{AEED1BAA-8240-4285-96D8-6BC8B8594326}" type="pres">
      <dgm:prSet presAssocID="{89DCC4D6-60AF-40AD-81B3-CCA81DB75E5A}" presName="rootComposite" presStyleCnt="0"/>
      <dgm:spPr/>
      <dgm:t>
        <a:bodyPr/>
        <a:lstStyle/>
        <a:p>
          <a:endParaRPr lang="en-US"/>
        </a:p>
      </dgm:t>
    </dgm:pt>
    <dgm:pt modelId="{09CF89D7-82DB-4055-BC94-30E7DB04FBB0}" type="pres">
      <dgm:prSet presAssocID="{89DCC4D6-60AF-40AD-81B3-CCA81DB75E5A}" presName="rootText" presStyleLbl="node2" presStyleIdx="0" presStyleCnt="2" custLinFactNeighborX="-20459" custLinFactNeighborY="-959">
        <dgm:presLayoutVars>
          <dgm:chPref val="3"/>
        </dgm:presLayoutVars>
      </dgm:prSet>
      <dgm:spPr/>
      <dgm:t>
        <a:bodyPr/>
        <a:lstStyle/>
        <a:p>
          <a:endParaRPr lang="en-US"/>
        </a:p>
      </dgm:t>
    </dgm:pt>
    <dgm:pt modelId="{3041CFD2-133B-439F-997D-630FA68BB14A}" type="pres">
      <dgm:prSet presAssocID="{89DCC4D6-60AF-40AD-81B3-CCA81DB75E5A}" presName="rootConnector" presStyleLbl="node2" presStyleIdx="0" presStyleCnt="2"/>
      <dgm:spPr/>
      <dgm:t>
        <a:bodyPr/>
        <a:lstStyle/>
        <a:p>
          <a:endParaRPr lang="en-US"/>
        </a:p>
      </dgm:t>
    </dgm:pt>
    <dgm:pt modelId="{4B5BF37F-3E55-48E3-AC22-825EE42A2E50}" type="pres">
      <dgm:prSet presAssocID="{89DCC4D6-60AF-40AD-81B3-CCA81DB75E5A}" presName="hierChild4" presStyleCnt="0"/>
      <dgm:spPr/>
      <dgm:t>
        <a:bodyPr/>
        <a:lstStyle/>
        <a:p>
          <a:endParaRPr lang="en-US"/>
        </a:p>
      </dgm:t>
    </dgm:pt>
    <dgm:pt modelId="{6AA39641-1A5B-41C3-B7F2-F22782FA73E5}" type="pres">
      <dgm:prSet presAssocID="{23AA386D-FE15-4BA4-85A6-C0619A4C11E0}" presName="Name37" presStyleLbl="parChTrans1D3" presStyleIdx="0" presStyleCnt="6"/>
      <dgm:spPr/>
      <dgm:t>
        <a:bodyPr/>
        <a:lstStyle/>
        <a:p>
          <a:endParaRPr lang="en-US"/>
        </a:p>
      </dgm:t>
    </dgm:pt>
    <dgm:pt modelId="{BEECE142-5CD8-4F43-8E2C-DC49184F38FA}" type="pres">
      <dgm:prSet presAssocID="{EE44E4B1-C977-4BB8-85ED-E780E5E5DEF7}" presName="hierRoot2" presStyleCnt="0">
        <dgm:presLayoutVars>
          <dgm:hierBranch val="init"/>
        </dgm:presLayoutVars>
      </dgm:prSet>
      <dgm:spPr/>
      <dgm:t>
        <a:bodyPr/>
        <a:lstStyle/>
        <a:p>
          <a:endParaRPr lang="en-US"/>
        </a:p>
      </dgm:t>
    </dgm:pt>
    <dgm:pt modelId="{AC973BB4-9EA1-48B7-B081-603086EF84FD}" type="pres">
      <dgm:prSet presAssocID="{EE44E4B1-C977-4BB8-85ED-E780E5E5DEF7}" presName="rootComposite" presStyleCnt="0"/>
      <dgm:spPr/>
      <dgm:t>
        <a:bodyPr/>
        <a:lstStyle/>
        <a:p>
          <a:endParaRPr lang="en-US"/>
        </a:p>
      </dgm:t>
    </dgm:pt>
    <dgm:pt modelId="{F59190E4-833D-497F-B565-B504137BC255}" type="pres">
      <dgm:prSet presAssocID="{EE44E4B1-C977-4BB8-85ED-E780E5E5DEF7}" presName="rootText" presStyleLbl="node3" presStyleIdx="0" presStyleCnt="6">
        <dgm:presLayoutVars>
          <dgm:chPref val="3"/>
        </dgm:presLayoutVars>
      </dgm:prSet>
      <dgm:spPr/>
      <dgm:t>
        <a:bodyPr/>
        <a:lstStyle/>
        <a:p>
          <a:endParaRPr lang="en-US"/>
        </a:p>
      </dgm:t>
    </dgm:pt>
    <dgm:pt modelId="{0CAA7AA8-3DFC-4DB1-8AF6-541816614E9F}" type="pres">
      <dgm:prSet presAssocID="{EE44E4B1-C977-4BB8-85ED-E780E5E5DEF7}" presName="rootConnector" presStyleLbl="node3" presStyleIdx="0" presStyleCnt="6"/>
      <dgm:spPr/>
      <dgm:t>
        <a:bodyPr/>
        <a:lstStyle/>
        <a:p>
          <a:endParaRPr lang="en-US"/>
        </a:p>
      </dgm:t>
    </dgm:pt>
    <dgm:pt modelId="{A5D29E9F-E429-48BE-A951-2CB89B765F1E}" type="pres">
      <dgm:prSet presAssocID="{EE44E4B1-C977-4BB8-85ED-E780E5E5DEF7}" presName="hierChild4" presStyleCnt="0"/>
      <dgm:spPr/>
      <dgm:t>
        <a:bodyPr/>
        <a:lstStyle/>
        <a:p>
          <a:endParaRPr lang="en-US"/>
        </a:p>
      </dgm:t>
    </dgm:pt>
    <dgm:pt modelId="{80D52B1B-7D66-4023-9B79-01196FEF2812}" type="pres">
      <dgm:prSet presAssocID="{EE44E4B1-C977-4BB8-85ED-E780E5E5DEF7}" presName="hierChild5" presStyleCnt="0"/>
      <dgm:spPr/>
      <dgm:t>
        <a:bodyPr/>
        <a:lstStyle/>
        <a:p>
          <a:endParaRPr lang="en-US"/>
        </a:p>
      </dgm:t>
    </dgm:pt>
    <dgm:pt modelId="{7886F4DC-8AEC-4F0F-8796-9A590C4EA223}" type="pres">
      <dgm:prSet presAssocID="{13526060-5429-49B2-B1DC-E45BC22CB88D}" presName="Name37" presStyleLbl="parChTrans1D3" presStyleIdx="1" presStyleCnt="6"/>
      <dgm:spPr/>
      <dgm:t>
        <a:bodyPr/>
        <a:lstStyle/>
        <a:p>
          <a:endParaRPr lang="en-US"/>
        </a:p>
      </dgm:t>
    </dgm:pt>
    <dgm:pt modelId="{A3432F1B-B19B-4780-BC23-C35D06C63C71}" type="pres">
      <dgm:prSet presAssocID="{161E2963-116C-425D-AD28-27255A0D719C}" presName="hierRoot2" presStyleCnt="0">
        <dgm:presLayoutVars>
          <dgm:hierBranch val="init"/>
        </dgm:presLayoutVars>
      </dgm:prSet>
      <dgm:spPr/>
      <dgm:t>
        <a:bodyPr/>
        <a:lstStyle/>
        <a:p>
          <a:endParaRPr lang="en-US"/>
        </a:p>
      </dgm:t>
    </dgm:pt>
    <dgm:pt modelId="{F9F18E57-9809-4208-B90C-A772218065C9}" type="pres">
      <dgm:prSet presAssocID="{161E2963-116C-425D-AD28-27255A0D719C}" presName="rootComposite" presStyleCnt="0"/>
      <dgm:spPr/>
      <dgm:t>
        <a:bodyPr/>
        <a:lstStyle/>
        <a:p>
          <a:endParaRPr lang="en-US"/>
        </a:p>
      </dgm:t>
    </dgm:pt>
    <dgm:pt modelId="{BC13ADC5-0C18-4DE4-9543-202DF278BDE1}" type="pres">
      <dgm:prSet presAssocID="{161E2963-116C-425D-AD28-27255A0D719C}" presName="rootText" presStyleLbl="node3" presStyleIdx="1" presStyleCnt="6">
        <dgm:presLayoutVars>
          <dgm:chPref val="3"/>
        </dgm:presLayoutVars>
      </dgm:prSet>
      <dgm:spPr/>
      <dgm:t>
        <a:bodyPr/>
        <a:lstStyle/>
        <a:p>
          <a:endParaRPr lang="en-US"/>
        </a:p>
      </dgm:t>
    </dgm:pt>
    <dgm:pt modelId="{56E65A3E-7837-4E72-9249-6A13D1DF6A4C}" type="pres">
      <dgm:prSet presAssocID="{161E2963-116C-425D-AD28-27255A0D719C}" presName="rootConnector" presStyleLbl="node3" presStyleIdx="1" presStyleCnt="6"/>
      <dgm:spPr/>
      <dgm:t>
        <a:bodyPr/>
        <a:lstStyle/>
        <a:p>
          <a:endParaRPr lang="en-US"/>
        </a:p>
      </dgm:t>
    </dgm:pt>
    <dgm:pt modelId="{B0FD05CB-95B0-4948-B482-0ACC45141A13}" type="pres">
      <dgm:prSet presAssocID="{161E2963-116C-425D-AD28-27255A0D719C}" presName="hierChild4" presStyleCnt="0"/>
      <dgm:spPr/>
      <dgm:t>
        <a:bodyPr/>
        <a:lstStyle/>
        <a:p>
          <a:endParaRPr lang="en-US"/>
        </a:p>
      </dgm:t>
    </dgm:pt>
    <dgm:pt modelId="{B74B73A1-8E36-47AA-8D4D-C0C3D3778C24}" type="pres">
      <dgm:prSet presAssocID="{161E2963-116C-425D-AD28-27255A0D719C}" presName="hierChild5" presStyleCnt="0"/>
      <dgm:spPr/>
      <dgm:t>
        <a:bodyPr/>
        <a:lstStyle/>
        <a:p>
          <a:endParaRPr lang="en-US"/>
        </a:p>
      </dgm:t>
    </dgm:pt>
    <dgm:pt modelId="{C258F6A7-4E7F-45FB-9A63-E9D6B7B59842}" type="pres">
      <dgm:prSet presAssocID="{3B9AA75F-EEC5-4F55-B940-5B838969739F}" presName="Name37" presStyleLbl="parChTrans1D3" presStyleIdx="2" presStyleCnt="6"/>
      <dgm:spPr/>
      <dgm:t>
        <a:bodyPr/>
        <a:lstStyle/>
        <a:p>
          <a:endParaRPr lang="en-US"/>
        </a:p>
      </dgm:t>
    </dgm:pt>
    <dgm:pt modelId="{D2F1E8D8-3508-4B76-9789-C7BB31854D0A}" type="pres">
      <dgm:prSet presAssocID="{14FF756E-2FC7-4491-8166-C5B4A9B62CE2}" presName="hierRoot2" presStyleCnt="0">
        <dgm:presLayoutVars>
          <dgm:hierBranch val="init"/>
        </dgm:presLayoutVars>
      </dgm:prSet>
      <dgm:spPr/>
      <dgm:t>
        <a:bodyPr/>
        <a:lstStyle/>
        <a:p>
          <a:endParaRPr lang="en-US"/>
        </a:p>
      </dgm:t>
    </dgm:pt>
    <dgm:pt modelId="{730D1667-634D-4793-99C4-52121861C954}" type="pres">
      <dgm:prSet presAssocID="{14FF756E-2FC7-4491-8166-C5B4A9B62CE2}" presName="rootComposite" presStyleCnt="0"/>
      <dgm:spPr/>
      <dgm:t>
        <a:bodyPr/>
        <a:lstStyle/>
        <a:p>
          <a:endParaRPr lang="en-US"/>
        </a:p>
      </dgm:t>
    </dgm:pt>
    <dgm:pt modelId="{559F598E-AA2D-486E-A004-025BE910845A}" type="pres">
      <dgm:prSet presAssocID="{14FF756E-2FC7-4491-8166-C5B4A9B62CE2}" presName="rootText" presStyleLbl="node3" presStyleIdx="2" presStyleCnt="6">
        <dgm:presLayoutVars>
          <dgm:chPref val="3"/>
        </dgm:presLayoutVars>
      </dgm:prSet>
      <dgm:spPr/>
      <dgm:t>
        <a:bodyPr/>
        <a:lstStyle/>
        <a:p>
          <a:endParaRPr lang="en-US"/>
        </a:p>
      </dgm:t>
    </dgm:pt>
    <dgm:pt modelId="{F61D9A3D-73F2-4DE7-9504-EEC649D88B06}" type="pres">
      <dgm:prSet presAssocID="{14FF756E-2FC7-4491-8166-C5B4A9B62CE2}" presName="rootConnector" presStyleLbl="node3" presStyleIdx="2" presStyleCnt="6"/>
      <dgm:spPr/>
      <dgm:t>
        <a:bodyPr/>
        <a:lstStyle/>
        <a:p>
          <a:endParaRPr lang="en-US"/>
        </a:p>
      </dgm:t>
    </dgm:pt>
    <dgm:pt modelId="{866A5457-BF81-42E9-8AE1-FE670DB1FB30}" type="pres">
      <dgm:prSet presAssocID="{14FF756E-2FC7-4491-8166-C5B4A9B62CE2}" presName="hierChild4" presStyleCnt="0"/>
      <dgm:spPr/>
      <dgm:t>
        <a:bodyPr/>
        <a:lstStyle/>
        <a:p>
          <a:endParaRPr lang="en-US"/>
        </a:p>
      </dgm:t>
    </dgm:pt>
    <dgm:pt modelId="{557313AE-DFFD-4326-909E-FCB1D9380CCA}" type="pres">
      <dgm:prSet presAssocID="{14FF756E-2FC7-4491-8166-C5B4A9B62CE2}" presName="hierChild5" presStyleCnt="0"/>
      <dgm:spPr/>
      <dgm:t>
        <a:bodyPr/>
        <a:lstStyle/>
        <a:p>
          <a:endParaRPr lang="en-US"/>
        </a:p>
      </dgm:t>
    </dgm:pt>
    <dgm:pt modelId="{EE605B6C-C523-4274-B3D6-EC35F413C30F}" type="pres">
      <dgm:prSet presAssocID="{C85AB261-95A1-42A3-A66F-3BFD566D7049}" presName="Name37" presStyleLbl="parChTrans1D3" presStyleIdx="3" presStyleCnt="6"/>
      <dgm:spPr/>
      <dgm:t>
        <a:bodyPr/>
        <a:lstStyle/>
        <a:p>
          <a:endParaRPr lang="en-US"/>
        </a:p>
      </dgm:t>
    </dgm:pt>
    <dgm:pt modelId="{43C896DE-162D-4587-841E-A226480BB5D2}" type="pres">
      <dgm:prSet presAssocID="{E3B9F41B-6979-41CF-9516-90C9E32C316C}" presName="hierRoot2" presStyleCnt="0">
        <dgm:presLayoutVars>
          <dgm:hierBranch val="init"/>
        </dgm:presLayoutVars>
      </dgm:prSet>
      <dgm:spPr/>
      <dgm:t>
        <a:bodyPr/>
        <a:lstStyle/>
        <a:p>
          <a:endParaRPr lang="en-US"/>
        </a:p>
      </dgm:t>
    </dgm:pt>
    <dgm:pt modelId="{1CF8802F-80B1-43CF-ABE8-AC22713DF45E}" type="pres">
      <dgm:prSet presAssocID="{E3B9F41B-6979-41CF-9516-90C9E32C316C}" presName="rootComposite" presStyleCnt="0"/>
      <dgm:spPr/>
      <dgm:t>
        <a:bodyPr/>
        <a:lstStyle/>
        <a:p>
          <a:endParaRPr lang="en-US"/>
        </a:p>
      </dgm:t>
    </dgm:pt>
    <dgm:pt modelId="{6FD9F5A8-59AE-492E-ACF3-55A03E769282}" type="pres">
      <dgm:prSet presAssocID="{E3B9F41B-6979-41CF-9516-90C9E32C316C}" presName="rootText" presStyleLbl="node3" presStyleIdx="3" presStyleCnt="6">
        <dgm:presLayoutVars>
          <dgm:chPref val="3"/>
        </dgm:presLayoutVars>
      </dgm:prSet>
      <dgm:spPr/>
      <dgm:t>
        <a:bodyPr/>
        <a:lstStyle/>
        <a:p>
          <a:endParaRPr lang="en-US"/>
        </a:p>
      </dgm:t>
    </dgm:pt>
    <dgm:pt modelId="{C9C78FF5-B8AB-48AB-BA8F-BA7CE9B2C7CE}" type="pres">
      <dgm:prSet presAssocID="{E3B9F41B-6979-41CF-9516-90C9E32C316C}" presName="rootConnector" presStyleLbl="node3" presStyleIdx="3" presStyleCnt="6"/>
      <dgm:spPr/>
      <dgm:t>
        <a:bodyPr/>
        <a:lstStyle/>
        <a:p>
          <a:endParaRPr lang="en-US"/>
        </a:p>
      </dgm:t>
    </dgm:pt>
    <dgm:pt modelId="{0D9D501C-FDBD-4B19-B8E2-C933963FC657}" type="pres">
      <dgm:prSet presAssocID="{E3B9F41B-6979-41CF-9516-90C9E32C316C}" presName="hierChild4" presStyleCnt="0"/>
      <dgm:spPr/>
      <dgm:t>
        <a:bodyPr/>
        <a:lstStyle/>
        <a:p>
          <a:endParaRPr lang="en-US"/>
        </a:p>
      </dgm:t>
    </dgm:pt>
    <dgm:pt modelId="{63FDEA15-676D-4A86-96DE-26C3DDF767C9}" type="pres">
      <dgm:prSet presAssocID="{E3B9F41B-6979-41CF-9516-90C9E32C316C}" presName="hierChild5" presStyleCnt="0"/>
      <dgm:spPr/>
      <dgm:t>
        <a:bodyPr/>
        <a:lstStyle/>
        <a:p>
          <a:endParaRPr lang="en-US"/>
        </a:p>
      </dgm:t>
    </dgm:pt>
    <dgm:pt modelId="{D0EF2ED4-CEBE-43CD-82E5-F2A211F94551}" type="pres">
      <dgm:prSet presAssocID="{89DCC4D6-60AF-40AD-81B3-CCA81DB75E5A}" presName="hierChild5" presStyleCnt="0"/>
      <dgm:spPr/>
      <dgm:t>
        <a:bodyPr/>
        <a:lstStyle/>
        <a:p>
          <a:endParaRPr lang="en-US"/>
        </a:p>
      </dgm:t>
    </dgm:pt>
    <dgm:pt modelId="{E3EA9081-7BFC-4FEA-B125-8D6ADA34C61D}" type="pres">
      <dgm:prSet presAssocID="{3CE99E8D-2B63-42CE-93CA-5C49C000B989}" presName="Name37" presStyleLbl="parChTrans1D2" presStyleIdx="1" presStyleCnt="2"/>
      <dgm:spPr/>
      <dgm:t>
        <a:bodyPr/>
        <a:lstStyle/>
        <a:p>
          <a:endParaRPr lang="en-US"/>
        </a:p>
      </dgm:t>
    </dgm:pt>
    <dgm:pt modelId="{9A11BC0B-0687-4E24-9B7E-DA4E1CE32F54}" type="pres">
      <dgm:prSet presAssocID="{A5F32DD2-50ED-4626-BDC7-A7CD24B7E0BD}" presName="hierRoot2" presStyleCnt="0">
        <dgm:presLayoutVars>
          <dgm:hierBranch val="init"/>
        </dgm:presLayoutVars>
      </dgm:prSet>
      <dgm:spPr/>
      <dgm:t>
        <a:bodyPr/>
        <a:lstStyle/>
        <a:p>
          <a:endParaRPr lang="en-US"/>
        </a:p>
      </dgm:t>
    </dgm:pt>
    <dgm:pt modelId="{AE12DEDB-9AB1-4EAA-A911-504F0040B60B}" type="pres">
      <dgm:prSet presAssocID="{A5F32DD2-50ED-4626-BDC7-A7CD24B7E0BD}" presName="rootComposite" presStyleCnt="0"/>
      <dgm:spPr/>
      <dgm:t>
        <a:bodyPr/>
        <a:lstStyle/>
        <a:p>
          <a:endParaRPr lang="en-US"/>
        </a:p>
      </dgm:t>
    </dgm:pt>
    <dgm:pt modelId="{80964350-05D9-446F-B950-CF3DDC3EDA98}" type="pres">
      <dgm:prSet presAssocID="{A5F32DD2-50ED-4626-BDC7-A7CD24B7E0BD}" presName="rootText" presStyleLbl="node2" presStyleIdx="1" presStyleCnt="2" custLinFactNeighborX="56889" custLinFactNeighborY="8127">
        <dgm:presLayoutVars>
          <dgm:chPref val="3"/>
        </dgm:presLayoutVars>
      </dgm:prSet>
      <dgm:spPr/>
      <dgm:t>
        <a:bodyPr/>
        <a:lstStyle/>
        <a:p>
          <a:endParaRPr lang="en-US"/>
        </a:p>
      </dgm:t>
    </dgm:pt>
    <dgm:pt modelId="{9487BFE3-25E3-4D4F-AAB8-7B5FEA50F175}" type="pres">
      <dgm:prSet presAssocID="{A5F32DD2-50ED-4626-BDC7-A7CD24B7E0BD}" presName="rootConnector" presStyleLbl="node2" presStyleIdx="1" presStyleCnt="2"/>
      <dgm:spPr/>
      <dgm:t>
        <a:bodyPr/>
        <a:lstStyle/>
        <a:p>
          <a:endParaRPr lang="en-US"/>
        </a:p>
      </dgm:t>
    </dgm:pt>
    <dgm:pt modelId="{0EA7574B-BF56-4A16-B71B-FBDBD274C4BD}" type="pres">
      <dgm:prSet presAssocID="{A5F32DD2-50ED-4626-BDC7-A7CD24B7E0BD}" presName="hierChild4" presStyleCnt="0"/>
      <dgm:spPr/>
      <dgm:t>
        <a:bodyPr/>
        <a:lstStyle/>
        <a:p>
          <a:endParaRPr lang="en-US"/>
        </a:p>
      </dgm:t>
    </dgm:pt>
    <dgm:pt modelId="{BFD80DAC-51B5-4746-A091-08D91EB8844A}" type="pres">
      <dgm:prSet presAssocID="{AD34B506-20E7-49FF-AC61-817E0C18F13C}" presName="Name37" presStyleLbl="parChTrans1D3" presStyleIdx="4" presStyleCnt="6"/>
      <dgm:spPr/>
      <dgm:t>
        <a:bodyPr/>
        <a:lstStyle/>
        <a:p>
          <a:endParaRPr lang="en-US"/>
        </a:p>
      </dgm:t>
    </dgm:pt>
    <dgm:pt modelId="{F73108C2-430F-40E6-A5A1-1840FD84F1BA}" type="pres">
      <dgm:prSet presAssocID="{D4596CC5-C28D-4C0B-B20C-98B225461693}" presName="hierRoot2" presStyleCnt="0">
        <dgm:presLayoutVars>
          <dgm:hierBranch val="init"/>
        </dgm:presLayoutVars>
      </dgm:prSet>
      <dgm:spPr/>
      <dgm:t>
        <a:bodyPr/>
        <a:lstStyle/>
        <a:p>
          <a:endParaRPr lang="en-US"/>
        </a:p>
      </dgm:t>
    </dgm:pt>
    <dgm:pt modelId="{50FC8393-58D7-415C-AF9C-115CA8D1E6F6}" type="pres">
      <dgm:prSet presAssocID="{D4596CC5-C28D-4C0B-B20C-98B225461693}" presName="rootComposite" presStyleCnt="0"/>
      <dgm:spPr/>
      <dgm:t>
        <a:bodyPr/>
        <a:lstStyle/>
        <a:p>
          <a:endParaRPr lang="en-US"/>
        </a:p>
      </dgm:t>
    </dgm:pt>
    <dgm:pt modelId="{D7C2E6BF-04BA-4B4B-8DA4-AD26D3DAED57}" type="pres">
      <dgm:prSet presAssocID="{D4596CC5-C28D-4C0B-B20C-98B225461693}" presName="rootText" presStyleLbl="node3" presStyleIdx="4" presStyleCnt="6" custLinFactNeighborX="59946" custLinFactNeighborY="6096">
        <dgm:presLayoutVars>
          <dgm:chPref val="3"/>
        </dgm:presLayoutVars>
      </dgm:prSet>
      <dgm:spPr/>
      <dgm:t>
        <a:bodyPr/>
        <a:lstStyle/>
        <a:p>
          <a:endParaRPr lang="en-US"/>
        </a:p>
      </dgm:t>
    </dgm:pt>
    <dgm:pt modelId="{823C1A6F-CD3F-4EFD-901F-F310B273301C}" type="pres">
      <dgm:prSet presAssocID="{D4596CC5-C28D-4C0B-B20C-98B225461693}" presName="rootConnector" presStyleLbl="node3" presStyleIdx="4" presStyleCnt="6"/>
      <dgm:spPr/>
      <dgm:t>
        <a:bodyPr/>
        <a:lstStyle/>
        <a:p>
          <a:endParaRPr lang="en-US"/>
        </a:p>
      </dgm:t>
    </dgm:pt>
    <dgm:pt modelId="{5490A7B3-8FD0-4C5B-87AE-A9E58C7F9583}" type="pres">
      <dgm:prSet presAssocID="{D4596CC5-C28D-4C0B-B20C-98B225461693}" presName="hierChild4" presStyleCnt="0"/>
      <dgm:spPr/>
      <dgm:t>
        <a:bodyPr/>
        <a:lstStyle/>
        <a:p>
          <a:endParaRPr lang="en-US"/>
        </a:p>
      </dgm:t>
    </dgm:pt>
    <dgm:pt modelId="{0181C528-7500-475C-809F-97A8487040F8}" type="pres">
      <dgm:prSet presAssocID="{D4596CC5-C28D-4C0B-B20C-98B225461693}" presName="hierChild5" presStyleCnt="0"/>
      <dgm:spPr/>
      <dgm:t>
        <a:bodyPr/>
        <a:lstStyle/>
        <a:p>
          <a:endParaRPr lang="en-US"/>
        </a:p>
      </dgm:t>
    </dgm:pt>
    <dgm:pt modelId="{17854454-F235-46E7-A9E2-83F226D2D07D}" type="pres">
      <dgm:prSet presAssocID="{CCA1D7E9-6F8C-48AE-8610-A79F26EB708C}" presName="Name37" presStyleLbl="parChTrans1D3" presStyleIdx="5" presStyleCnt="6"/>
      <dgm:spPr/>
      <dgm:t>
        <a:bodyPr/>
        <a:lstStyle/>
        <a:p>
          <a:endParaRPr lang="en-US"/>
        </a:p>
      </dgm:t>
    </dgm:pt>
    <dgm:pt modelId="{8E844B72-42A4-414B-8C07-770DAAB36B36}" type="pres">
      <dgm:prSet presAssocID="{421D5794-B594-45FF-827D-7781698DA80E}" presName="hierRoot2" presStyleCnt="0">
        <dgm:presLayoutVars>
          <dgm:hierBranch val="init"/>
        </dgm:presLayoutVars>
      </dgm:prSet>
      <dgm:spPr/>
      <dgm:t>
        <a:bodyPr/>
        <a:lstStyle/>
        <a:p>
          <a:endParaRPr lang="en-US"/>
        </a:p>
      </dgm:t>
    </dgm:pt>
    <dgm:pt modelId="{9929FCDE-1A3C-4F5E-8584-BCE88DBE6B4C}" type="pres">
      <dgm:prSet presAssocID="{421D5794-B594-45FF-827D-7781698DA80E}" presName="rootComposite" presStyleCnt="0"/>
      <dgm:spPr/>
      <dgm:t>
        <a:bodyPr/>
        <a:lstStyle/>
        <a:p>
          <a:endParaRPr lang="en-US"/>
        </a:p>
      </dgm:t>
    </dgm:pt>
    <dgm:pt modelId="{A462EFCD-696E-4CDC-AFEB-06D536928719}" type="pres">
      <dgm:prSet presAssocID="{421D5794-B594-45FF-827D-7781698DA80E}" presName="rootText" presStyleLbl="node3" presStyleIdx="5" presStyleCnt="6" custScaleX="115340" custLinFactNeighborX="59947" custLinFactNeighborY="6092">
        <dgm:presLayoutVars>
          <dgm:chPref val="3"/>
        </dgm:presLayoutVars>
      </dgm:prSet>
      <dgm:spPr/>
      <dgm:t>
        <a:bodyPr/>
        <a:lstStyle/>
        <a:p>
          <a:endParaRPr lang="en-US"/>
        </a:p>
      </dgm:t>
    </dgm:pt>
    <dgm:pt modelId="{0E7615EA-6E13-4DCF-ABB8-666EFF08EEFA}" type="pres">
      <dgm:prSet presAssocID="{421D5794-B594-45FF-827D-7781698DA80E}" presName="rootConnector" presStyleLbl="node3" presStyleIdx="5" presStyleCnt="6"/>
      <dgm:spPr/>
      <dgm:t>
        <a:bodyPr/>
        <a:lstStyle/>
        <a:p>
          <a:endParaRPr lang="en-US"/>
        </a:p>
      </dgm:t>
    </dgm:pt>
    <dgm:pt modelId="{2BAC2C5D-AA43-41C8-B844-0D6C356A07A9}" type="pres">
      <dgm:prSet presAssocID="{421D5794-B594-45FF-827D-7781698DA80E}" presName="hierChild4" presStyleCnt="0"/>
      <dgm:spPr/>
      <dgm:t>
        <a:bodyPr/>
        <a:lstStyle/>
        <a:p>
          <a:endParaRPr lang="en-US"/>
        </a:p>
      </dgm:t>
    </dgm:pt>
    <dgm:pt modelId="{4D2134C3-8EB9-48AE-82F0-3D3A2770AC6C}" type="pres">
      <dgm:prSet presAssocID="{421D5794-B594-45FF-827D-7781698DA80E}" presName="hierChild5" presStyleCnt="0"/>
      <dgm:spPr/>
      <dgm:t>
        <a:bodyPr/>
        <a:lstStyle/>
        <a:p>
          <a:endParaRPr lang="en-US"/>
        </a:p>
      </dgm:t>
    </dgm:pt>
    <dgm:pt modelId="{7D288482-8A71-4CA2-B7B2-2D1BDE66AFAB}" type="pres">
      <dgm:prSet presAssocID="{A5F32DD2-50ED-4626-BDC7-A7CD24B7E0BD}" presName="hierChild5" presStyleCnt="0"/>
      <dgm:spPr/>
      <dgm:t>
        <a:bodyPr/>
        <a:lstStyle/>
        <a:p>
          <a:endParaRPr lang="en-US"/>
        </a:p>
      </dgm:t>
    </dgm:pt>
    <dgm:pt modelId="{9ED15D3D-56D2-4124-956A-C2B2452E121D}" type="pres">
      <dgm:prSet presAssocID="{9AFD95A7-6B11-4177-9567-72045ECE1B2D}" presName="hierChild3" presStyleCnt="0"/>
      <dgm:spPr/>
      <dgm:t>
        <a:bodyPr/>
        <a:lstStyle/>
        <a:p>
          <a:endParaRPr lang="en-US"/>
        </a:p>
      </dgm:t>
    </dgm:pt>
  </dgm:ptLst>
  <dgm:cxnLst>
    <dgm:cxn modelId="{27447890-2A7F-440E-862C-852AF0934769}" srcId="{6441A5FF-B9B9-4455-ADEB-93C8A9EAEFBF}" destId="{9AFD95A7-6B11-4177-9567-72045ECE1B2D}" srcOrd="0" destOrd="0" parTransId="{BAC1EA21-03A2-4729-B889-413AB98E29D2}" sibTransId="{741595EE-8C04-4840-A6C3-13FF1AC7A6A0}"/>
    <dgm:cxn modelId="{57BF1AB5-2A34-4938-AD6C-1C27BFF0CBB0}" srcId="{9AFD95A7-6B11-4177-9567-72045ECE1B2D}" destId="{89DCC4D6-60AF-40AD-81B3-CCA81DB75E5A}" srcOrd="0" destOrd="0" parTransId="{6CAF6C02-4C48-4692-9769-825EA411F5E9}" sibTransId="{8214F938-7197-440D-A374-5D8BAC19A69D}"/>
    <dgm:cxn modelId="{55EED8CA-7FD8-4E75-B4E1-22959FCAD006}" type="presOf" srcId="{A5F32DD2-50ED-4626-BDC7-A7CD24B7E0BD}" destId="{9487BFE3-25E3-4D4F-AAB8-7B5FEA50F175}" srcOrd="1" destOrd="0" presId="urn:microsoft.com/office/officeart/2005/8/layout/orgChart1"/>
    <dgm:cxn modelId="{57A579FE-7BC0-4F30-8B86-A5E72A1CD48C}" type="presOf" srcId="{89DCC4D6-60AF-40AD-81B3-CCA81DB75E5A}" destId="{3041CFD2-133B-439F-997D-630FA68BB14A}" srcOrd="1" destOrd="0" presId="urn:microsoft.com/office/officeart/2005/8/layout/orgChart1"/>
    <dgm:cxn modelId="{C68FA4B3-9F81-4F31-97CA-0DA604BCDF3B}" type="presOf" srcId="{3CE99E8D-2B63-42CE-93CA-5C49C000B989}" destId="{E3EA9081-7BFC-4FEA-B125-8D6ADA34C61D}" srcOrd="0" destOrd="0" presId="urn:microsoft.com/office/officeart/2005/8/layout/orgChart1"/>
    <dgm:cxn modelId="{E7157516-F876-4A67-818D-82089E5D2484}" type="presOf" srcId="{AD34B506-20E7-49FF-AC61-817E0C18F13C}" destId="{BFD80DAC-51B5-4746-A091-08D91EB8844A}" srcOrd="0" destOrd="0" presId="urn:microsoft.com/office/officeart/2005/8/layout/orgChart1"/>
    <dgm:cxn modelId="{52475ED8-6E4C-427A-B6F0-48777212FCBA}" type="presOf" srcId="{161E2963-116C-425D-AD28-27255A0D719C}" destId="{56E65A3E-7837-4E72-9249-6A13D1DF6A4C}" srcOrd="1" destOrd="0" presId="urn:microsoft.com/office/officeart/2005/8/layout/orgChart1"/>
    <dgm:cxn modelId="{DB95DC06-C828-4C93-B2C1-0944CAE2576E}" type="presOf" srcId="{13526060-5429-49B2-B1DC-E45BC22CB88D}" destId="{7886F4DC-8AEC-4F0F-8796-9A590C4EA223}" srcOrd="0" destOrd="0" presId="urn:microsoft.com/office/officeart/2005/8/layout/orgChart1"/>
    <dgm:cxn modelId="{D763A2A7-858A-414F-86E7-0E65DC0134DC}" srcId="{A5F32DD2-50ED-4626-BDC7-A7CD24B7E0BD}" destId="{D4596CC5-C28D-4C0B-B20C-98B225461693}" srcOrd="0" destOrd="0" parTransId="{AD34B506-20E7-49FF-AC61-817E0C18F13C}" sibTransId="{FAB87DEF-DE21-49A7-AB20-C7F0FEA8B339}"/>
    <dgm:cxn modelId="{1EA57A37-611F-4659-B9E4-2BB6F03E693D}" srcId="{A5F32DD2-50ED-4626-BDC7-A7CD24B7E0BD}" destId="{421D5794-B594-45FF-827D-7781698DA80E}" srcOrd="1" destOrd="0" parTransId="{CCA1D7E9-6F8C-48AE-8610-A79F26EB708C}" sibTransId="{042BB800-3610-4E75-B5EE-2DCEEB875021}"/>
    <dgm:cxn modelId="{6BB4A0E6-2930-4CC6-BC54-6F6D45D7D500}" type="presOf" srcId="{14FF756E-2FC7-4491-8166-C5B4A9B62CE2}" destId="{559F598E-AA2D-486E-A004-025BE910845A}" srcOrd="0" destOrd="0" presId="urn:microsoft.com/office/officeart/2005/8/layout/orgChart1"/>
    <dgm:cxn modelId="{8A7C87CD-CCFF-4F04-B870-DBECEEFE6D72}" type="presOf" srcId="{89DCC4D6-60AF-40AD-81B3-CCA81DB75E5A}" destId="{09CF89D7-82DB-4055-BC94-30E7DB04FBB0}" srcOrd="0" destOrd="0" presId="urn:microsoft.com/office/officeart/2005/8/layout/orgChart1"/>
    <dgm:cxn modelId="{6EDE3069-3206-422A-8517-8FAE4CF3369A}" type="presOf" srcId="{3B9AA75F-EEC5-4F55-B940-5B838969739F}" destId="{C258F6A7-4E7F-45FB-9A63-E9D6B7B59842}" srcOrd="0" destOrd="0" presId="urn:microsoft.com/office/officeart/2005/8/layout/orgChart1"/>
    <dgm:cxn modelId="{447D433F-7431-4A3D-B91B-79CB298A43C5}" type="presOf" srcId="{CCA1D7E9-6F8C-48AE-8610-A79F26EB708C}" destId="{17854454-F235-46E7-A9E2-83F226D2D07D}" srcOrd="0" destOrd="0" presId="urn:microsoft.com/office/officeart/2005/8/layout/orgChart1"/>
    <dgm:cxn modelId="{51E5A596-F970-4B08-898A-307851B9D53D}" type="presOf" srcId="{A5F32DD2-50ED-4626-BDC7-A7CD24B7E0BD}" destId="{80964350-05D9-446F-B950-CF3DDC3EDA98}" srcOrd="0" destOrd="0" presId="urn:microsoft.com/office/officeart/2005/8/layout/orgChart1"/>
    <dgm:cxn modelId="{BFF83F43-D149-4E0A-95F6-2307F87686F5}" srcId="{89DCC4D6-60AF-40AD-81B3-CCA81DB75E5A}" destId="{161E2963-116C-425D-AD28-27255A0D719C}" srcOrd="1" destOrd="0" parTransId="{13526060-5429-49B2-B1DC-E45BC22CB88D}" sibTransId="{439FD410-0119-4E78-A0E9-F6F0EED600D2}"/>
    <dgm:cxn modelId="{FFAD3D0F-2620-4308-96DA-40A760EBB462}" type="presOf" srcId="{421D5794-B594-45FF-827D-7781698DA80E}" destId="{0E7615EA-6E13-4DCF-ABB8-666EFF08EEFA}" srcOrd="1" destOrd="0" presId="urn:microsoft.com/office/officeart/2005/8/layout/orgChart1"/>
    <dgm:cxn modelId="{CE2AE6D4-F768-4340-BCAE-B5F9E5A38EBC}" type="presOf" srcId="{D4596CC5-C28D-4C0B-B20C-98B225461693}" destId="{823C1A6F-CD3F-4EFD-901F-F310B273301C}" srcOrd="1" destOrd="0" presId="urn:microsoft.com/office/officeart/2005/8/layout/orgChart1"/>
    <dgm:cxn modelId="{E4016FC3-0F09-4598-863D-A986022CE46C}" srcId="{89DCC4D6-60AF-40AD-81B3-CCA81DB75E5A}" destId="{E3B9F41B-6979-41CF-9516-90C9E32C316C}" srcOrd="3" destOrd="0" parTransId="{C85AB261-95A1-42A3-A66F-3BFD566D7049}" sibTransId="{7EFA2D7F-AC47-483F-A80E-93E7391C2787}"/>
    <dgm:cxn modelId="{397C9EF5-BF17-49CC-B395-B8E1CD2AAF9A}" type="presOf" srcId="{D4596CC5-C28D-4C0B-B20C-98B225461693}" destId="{D7C2E6BF-04BA-4B4B-8DA4-AD26D3DAED57}" srcOrd="0" destOrd="0" presId="urn:microsoft.com/office/officeart/2005/8/layout/orgChart1"/>
    <dgm:cxn modelId="{69425301-897E-43BD-ACBC-CB04371FCA8A}" type="presOf" srcId="{E3B9F41B-6979-41CF-9516-90C9E32C316C}" destId="{6FD9F5A8-59AE-492E-ACF3-55A03E769282}" srcOrd="0" destOrd="0" presId="urn:microsoft.com/office/officeart/2005/8/layout/orgChart1"/>
    <dgm:cxn modelId="{08D629DC-A64F-4E68-9779-5DF2DABAFD2E}" type="presOf" srcId="{161E2963-116C-425D-AD28-27255A0D719C}" destId="{BC13ADC5-0C18-4DE4-9543-202DF278BDE1}" srcOrd="0" destOrd="0" presId="urn:microsoft.com/office/officeart/2005/8/layout/orgChart1"/>
    <dgm:cxn modelId="{FF9EC4B3-936C-4D00-BBE1-C0C2363F864F}" type="presOf" srcId="{421D5794-B594-45FF-827D-7781698DA80E}" destId="{A462EFCD-696E-4CDC-AFEB-06D536928719}" srcOrd="0" destOrd="0" presId="urn:microsoft.com/office/officeart/2005/8/layout/orgChart1"/>
    <dgm:cxn modelId="{3DA777E0-F86A-43DC-BEAE-09A921137780}" srcId="{89DCC4D6-60AF-40AD-81B3-CCA81DB75E5A}" destId="{EE44E4B1-C977-4BB8-85ED-E780E5E5DEF7}" srcOrd="0" destOrd="0" parTransId="{23AA386D-FE15-4BA4-85A6-C0619A4C11E0}" sibTransId="{86774F49-D7BF-4D86-B89D-5B58DFAF9E13}"/>
    <dgm:cxn modelId="{589DC177-18C2-4F46-83BF-8F0531DA7ACF}" type="presOf" srcId="{EE44E4B1-C977-4BB8-85ED-E780E5E5DEF7}" destId="{F59190E4-833D-497F-B565-B504137BC255}" srcOrd="0" destOrd="0" presId="urn:microsoft.com/office/officeart/2005/8/layout/orgChart1"/>
    <dgm:cxn modelId="{DF08C3F2-AABB-4208-A542-0B42355E886C}" srcId="{9AFD95A7-6B11-4177-9567-72045ECE1B2D}" destId="{A5F32DD2-50ED-4626-BDC7-A7CD24B7E0BD}" srcOrd="1" destOrd="0" parTransId="{3CE99E8D-2B63-42CE-93CA-5C49C000B989}" sibTransId="{A82F7896-A3CE-430C-A0F7-3B51AAD2AB00}"/>
    <dgm:cxn modelId="{CD24CE22-1B5A-4618-9A5E-4EAC3B39D283}" type="presOf" srcId="{EE44E4B1-C977-4BB8-85ED-E780E5E5DEF7}" destId="{0CAA7AA8-3DFC-4DB1-8AF6-541816614E9F}" srcOrd="1" destOrd="0" presId="urn:microsoft.com/office/officeart/2005/8/layout/orgChart1"/>
    <dgm:cxn modelId="{DD414EC3-DB81-4ABD-898E-D57B7EBAED31}" type="presOf" srcId="{14FF756E-2FC7-4491-8166-C5B4A9B62CE2}" destId="{F61D9A3D-73F2-4DE7-9504-EEC649D88B06}" srcOrd="1" destOrd="0" presId="urn:microsoft.com/office/officeart/2005/8/layout/orgChart1"/>
    <dgm:cxn modelId="{28B3C3C0-EFB0-453F-9CD8-1B67D9A995CD}" srcId="{89DCC4D6-60AF-40AD-81B3-CCA81DB75E5A}" destId="{14FF756E-2FC7-4491-8166-C5B4A9B62CE2}" srcOrd="2" destOrd="0" parTransId="{3B9AA75F-EEC5-4F55-B940-5B838969739F}" sibTransId="{DF692AC5-DCFF-4DB5-90D9-5E78E9555949}"/>
    <dgm:cxn modelId="{8EC10585-95D3-41D4-930C-ACA14043AF8C}" type="presOf" srcId="{E3B9F41B-6979-41CF-9516-90C9E32C316C}" destId="{C9C78FF5-B8AB-48AB-BA8F-BA7CE9B2C7CE}" srcOrd="1" destOrd="0" presId="urn:microsoft.com/office/officeart/2005/8/layout/orgChart1"/>
    <dgm:cxn modelId="{C19FCD88-B5F6-470B-981A-E4C114706B54}" type="presOf" srcId="{23AA386D-FE15-4BA4-85A6-C0619A4C11E0}" destId="{6AA39641-1A5B-41C3-B7F2-F22782FA73E5}" srcOrd="0" destOrd="0" presId="urn:microsoft.com/office/officeart/2005/8/layout/orgChart1"/>
    <dgm:cxn modelId="{26B08E12-5F87-4B86-8314-146C1CEEEFE1}" type="presOf" srcId="{6CAF6C02-4C48-4692-9769-825EA411F5E9}" destId="{341B7669-BB6C-4902-9A8A-8B264AFCF226}" srcOrd="0" destOrd="0" presId="urn:microsoft.com/office/officeart/2005/8/layout/orgChart1"/>
    <dgm:cxn modelId="{24D6E55A-C5E0-466F-B4CB-B0E9B1D90A37}" type="presOf" srcId="{6441A5FF-B9B9-4455-ADEB-93C8A9EAEFBF}" destId="{F8507459-3DFB-45F3-BB09-D1EE7443BE30}" srcOrd="0" destOrd="0" presId="urn:microsoft.com/office/officeart/2005/8/layout/orgChart1"/>
    <dgm:cxn modelId="{60CFBC10-F338-4EC9-BDCF-98DBA5D9E11E}" type="presOf" srcId="{9AFD95A7-6B11-4177-9567-72045ECE1B2D}" destId="{26F3549A-B51F-46D6-9AA7-3F7FCC90DB04}" srcOrd="1" destOrd="0" presId="urn:microsoft.com/office/officeart/2005/8/layout/orgChart1"/>
    <dgm:cxn modelId="{E7195583-119A-4851-8A06-23206F44E393}" type="presOf" srcId="{9AFD95A7-6B11-4177-9567-72045ECE1B2D}" destId="{3FC8959C-92F3-40E7-8754-F0C7CA692947}" srcOrd="0" destOrd="0" presId="urn:microsoft.com/office/officeart/2005/8/layout/orgChart1"/>
    <dgm:cxn modelId="{59B2C119-49D7-44F9-8200-391ACF59501C}" type="presOf" srcId="{C85AB261-95A1-42A3-A66F-3BFD566D7049}" destId="{EE605B6C-C523-4274-B3D6-EC35F413C30F}" srcOrd="0" destOrd="0" presId="urn:microsoft.com/office/officeart/2005/8/layout/orgChart1"/>
    <dgm:cxn modelId="{FAF62A87-1971-41E0-A824-1676646A851A}" type="presParOf" srcId="{F8507459-3DFB-45F3-BB09-D1EE7443BE30}" destId="{66ED296D-671F-4F9D-89CB-65C207047F72}" srcOrd="0" destOrd="0" presId="urn:microsoft.com/office/officeart/2005/8/layout/orgChart1"/>
    <dgm:cxn modelId="{3C7B9E73-F06C-4283-9993-FEFB119AA19A}" type="presParOf" srcId="{66ED296D-671F-4F9D-89CB-65C207047F72}" destId="{008FD623-FE04-402A-958C-D016ECCD1C66}" srcOrd="0" destOrd="0" presId="urn:microsoft.com/office/officeart/2005/8/layout/orgChart1"/>
    <dgm:cxn modelId="{1433D5F2-2D0F-444B-AA7C-272C5E9A6BA9}" type="presParOf" srcId="{008FD623-FE04-402A-958C-D016ECCD1C66}" destId="{3FC8959C-92F3-40E7-8754-F0C7CA692947}" srcOrd="0" destOrd="0" presId="urn:microsoft.com/office/officeart/2005/8/layout/orgChart1"/>
    <dgm:cxn modelId="{D4DF50B0-7986-40BC-A806-1997FD7D2224}" type="presParOf" srcId="{008FD623-FE04-402A-958C-D016ECCD1C66}" destId="{26F3549A-B51F-46D6-9AA7-3F7FCC90DB04}" srcOrd="1" destOrd="0" presId="urn:microsoft.com/office/officeart/2005/8/layout/orgChart1"/>
    <dgm:cxn modelId="{595D384E-8A16-40C6-8854-1D36832CE3A5}" type="presParOf" srcId="{66ED296D-671F-4F9D-89CB-65C207047F72}" destId="{31102D84-EB3E-4EEA-937D-82EA745330D1}" srcOrd="1" destOrd="0" presId="urn:microsoft.com/office/officeart/2005/8/layout/orgChart1"/>
    <dgm:cxn modelId="{11968EA0-DD5D-46C3-82BF-431A3067E942}" type="presParOf" srcId="{31102D84-EB3E-4EEA-937D-82EA745330D1}" destId="{341B7669-BB6C-4902-9A8A-8B264AFCF226}" srcOrd="0" destOrd="0" presId="urn:microsoft.com/office/officeart/2005/8/layout/orgChart1"/>
    <dgm:cxn modelId="{69B198BF-7C57-479A-B1AF-DE27FA6AC5E6}" type="presParOf" srcId="{31102D84-EB3E-4EEA-937D-82EA745330D1}" destId="{AD3E5E76-633F-4D3A-96DE-C3C128163484}" srcOrd="1" destOrd="0" presId="urn:microsoft.com/office/officeart/2005/8/layout/orgChart1"/>
    <dgm:cxn modelId="{71FAC1E6-A4DE-4EC0-BAAC-D46AE2A98364}" type="presParOf" srcId="{AD3E5E76-633F-4D3A-96DE-C3C128163484}" destId="{AEED1BAA-8240-4285-96D8-6BC8B8594326}" srcOrd="0" destOrd="0" presId="urn:microsoft.com/office/officeart/2005/8/layout/orgChart1"/>
    <dgm:cxn modelId="{1B867940-37C8-47FE-996C-369933A3D6CC}" type="presParOf" srcId="{AEED1BAA-8240-4285-96D8-6BC8B8594326}" destId="{09CF89D7-82DB-4055-BC94-30E7DB04FBB0}" srcOrd="0" destOrd="0" presId="urn:microsoft.com/office/officeart/2005/8/layout/orgChart1"/>
    <dgm:cxn modelId="{504C383C-A44C-45CA-A74B-16F825A223AA}" type="presParOf" srcId="{AEED1BAA-8240-4285-96D8-6BC8B8594326}" destId="{3041CFD2-133B-439F-997D-630FA68BB14A}" srcOrd="1" destOrd="0" presId="urn:microsoft.com/office/officeart/2005/8/layout/orgChart1"/>
    <dgm:cxn modelId="{6A5901FD-6F60-4EC3-A322-899A7E5E11F5}" type="presParOf" srcId="{AD3E5E76-633F-4D3A-96DE-C3C128163484}" destId="{4B5BF37F-3E55-48E3-AC22-825EE42A2E50}" srcOrd="1" destOrd="0" presId="urn:microsoft.com/office/officeart/2005/8/layout/orgChart1"/>
    <dgm:cxn modelId="{CFD19B64-A17C-4E1C-A9EE-5096E04EE390}" type="presParOf" srcId="{4B5BF37F-3E55-48E3-AC22-825EE42A2E50}" destId="{6AA39641-1A5B-41C3-B7F2-F22782FA73E5}" srcOrd="0" destOrd="0" presId="urn:microsoft.com/office/officeart/2005/8/layout/orgChart1"/>
    <dgm:cxn modelId="{C53DF921-7198-4A39-BD1F-DE25772DB340}" type="presParOf" srcId="{4B5BF37F-3E55-48E3-AC22-825EE42A2E50}" destId="{BEECE142-5CD8-4F43-8E2C-DC49184F38FA}" srcOrd="1" destOrd="0" presId="urn:microsoft.com/office/officeart/2005/8/layout/orgChart1"/>
    <dgm:cxn modelId="{09545E8B-D417-4A41-8086-DE94D27A8224}" type="presParOf" srcId="{BEECE142-5CD8-4F43-8E2C-DC49184F38FA}" destId="{AC973BB4-9EA1-48B7-B081-603086EF84FD}" srcOrd="0" destOrd="0" presId="urn:microsoft.com/office/officeart/2005/8/layout/orgChart1"/>
    <dgm:cxn modelId="{C01CC438-D271-41AA-8912-A1ED5B7797EA}" type="presParOf" srcId="{AC973BB4-9EA1-48B7-B081-603086EF84FD}" destId="{F59190E4-833D-497F-B565-B504137BC255}" srcOrd="0" destOrd="0" presId="urn:microsoft.com/office/officeart/2005/8/layout/orgChart1"/>
    <dgm:cxn modelId="{9BC4F479-BACA-47B3-AA88-B01F3DACA62F}" type="presParOf" srcId="{AC973BB4-9EA1-48B7-B081-603086EF84FD}" destId="{0CAA7AA8-3DFC-4DB1-8AF6-541816614E9F}" srcOrd="1" destOrd="0" presId="urn:microsoft.com/office/officeart/2005/8/layout/orgChart1"/>
    <dgm:cxn modelId="{E38ED316-2E97-41E8-B807-BCA531A1F66E}" type="presParOf" srcId="{BEECE142-5CD8-4F43-8E2C-DC49184F38FA}" destId="{A5D29E9F-E429-48BE-A951-2CB89B765F1E}" srcOrd="1" destOrd="0" presId="urn:microsoft.com/office/officeart/2005/8/layout/orgChart1"/>
    <dgm:cxn modelId="{319336CA-0C1E-45FD-974B-7A95DBABFA44}" type="presParOf" srcId="{BEECE142-5CD8-4F43-8E2C-DC49184F38FA}" destId="{80D52B1B-7D66-4023-9B79-01196FEF2812}" srcOrd="2" destOrd="0" presId="urn:microsoft.com/office/officeart/2005/8/layout/orgChart1"/>
    <dgm:cxn modelId="{2FBA608E-66A9-4D6B-BF96-26F7D1D5772F}" type="presParOf" srcId="{4B5BF37F-3E55-48E3-AC22-825EE42A2E50}" destId="{7886F4DC-8AEC-4F0F-8796-9A590C4EA223}" srcOrd="2" destOrd="0" presId="urn:microsoft.com/office/officeart/2005/8/layout/orgChart1"/>
    <dgm:cxn modelId="{2B1E1D75-9B00-4719-BA06-199B9E0F0432}" type="presParOf" srcId="{4B5BF37F-3E55-48E3-AC22-825EE42A2E50}" destId="{A3432F1B-B19B-4780-BC23-C35D06C63C71}" srcOrd="3" destOrd="0" presId="urn:microsoft.com/office/officeart/2005/8/layout/orgChart1"/>
    <dgm:cxn modelId="{90B65B87-7771-4A0E-B343-32034968CF5D}" type="presParOf" srcId="{A3432F1B-B19B-4780-BC23-C35D06C63C71}" destId="{F9F18E57-9809-4208-B90C-A772218065C9}" srcOrd="0" destOrd="0" presId="urn:microsoft.com/office/officeart/2005/8/layout/orgChart1"/>
    <dgm:cxn modelId="{6C06865D-5BBA-4682-90A7-FF79D4D5D29E}" type="presParOf" srcId="{F9F18E57-9809-4208-B90C-A772218065C9}" destId="{BC13ADC5-0C18-4DE4-9543-202DF278BDE1}" srcOrd="0" destOrd="0" presId="urn:microsoft.com/office/officeart/2005/8/layout/orgChart1"/>
    <dgm:cxn modelId="{A1236F8E-FA65-418F-8F3A-12D7D1122E34}" type="presParOf" srcId="{F9F18E57-9809-4208-B90C-A772218065C9}" destId="{56E65A3E-7837-4E72-9249-6A13D1DF6A4C}" srcOrd="1" destOrd="0" presId="urn:microsoft.com/office/officeart/2005/8/layout/orgChart1"/>
    <dgm:cxn modelId="{004DFD42-1F9C-4B68-A9D8-7BFBF0EE2519}" type="presParOf" srcId="{A3432F1B-B19B-4780-BC23-C35D06C63C71}" destId="{B0FD05CB-95B0-4948-B482-0ACC45141A13}" srcOrd="1" destOrd="0" presId="urn:microsoft.com/office/officeart/2005/8/layout/orgChart1"/>
    <dgm:cxn modelId="{43FA7746-0E02-4490-A539-25DF87035BA8}" type="presParOf" srcId="{A3432F1B-B19B-4780-BC23-C35D06C63C71}" destId="{B74B73A1-8E36-47AA-8D4D-C0C3D3778C24}" srcOrd="2" destOrd="0" presId="urn:microsoft.com/office/officeart/2005/8/layout/orgChart1"/>
    <dgm:cxn modelId="{F209AA5E-2127-4C5B-B97F-C02B2252675A}" type="presParOf" srcId="{4B5BF37F-3E55-48E3-AC22-825EE42A2E50}" destId="{C258F6A7-4E7F-45FB-9A63-E9D6B7B59842}" srcOrd="4" destOrd="0" presId="urn:microsoft.com/office/officeart/2005/8/layout/orgChart1"/>
    <dgm:cxn modelId="{877A5CE7-B78D-42CA-BEE2-F85B0F92EA8E}" type="presParOf" srcId="{4B5BF37F-3E55-48E3-AC22-825EE42A2E50}" destId="{D2F1E8D8-3508-4B76-9789-C7BB31854D0A}" srcOrd="5" destOrd="0" presId="urn:microsoft.com/office/officeart/2005/8/layout/orgChart1"/>
    <dgm:cxn modelId="{36F6E4BF-D6FE-4C2C-9B33-34DD6C0E1BA7}" type="presParOf" srcId="{D2F1E8D8-3508-4B76-9789-C7BB31854D0A}" destId="{730D1667-634D-4793-99C4-52121861C954}" srcOrd="0" destOrd="0" presId="urn:microsoft.com/office/officeart/2005/8/layout/orgChart1"/>
    <dgm:cxn modelId="{C14442CA-CBF1-45F6-9AAE-D6331AC75D34}" type="presParOf" srcId="{730D1667-634D-4793-99C4-52121861C954}" destId="{559F598E-AA2D-486E-A004-025BE910845A}" srcOrd="0" destOrd="0" presId="urn:microsoft.com/office/officeart/2005/8/layout/orgChart1"/>
    <dgm:cxn modelId="{4D09850C-B4E0-49B8-B03F-DCC763FDB042}" type="presParOf" srcId="{730D1667-634D-4793-99C4-52121861C954}" destId="{F61D9A3D-73F2-4DE7-9504-EEC649D88B06}" srcOrd="1" destOrd="0" presId="urn:microsoft.com/office/officeart/2005/8/layout/orgChart1"/>
    <dgm:cxn modelId="{98D0B072-B736-4E7D-AC5C-3EEF82EF10FD}" type="presParOf" srcId="{D2F1E8D8-3508-4B76-9789-C7BB31854D0A}" destId="{866A5457-BF81-42E9-8AE1-FE670DB1FB30}" srcOrd="1" destOrd="0" presId="urn:microsoft.com/office/officeart/2005/8/layout/orgChart1"/>
    <dgm:cxn modelId="{CABF70D7-9672-45A5-BC9C-E668C75FD3C9}" type="presParOf" srcId="{D2F1E8D8-3508-4B76-9789-C7BB31854D0A}" destId="{557313AE-DFFD-4326-909E-FCB1D9380CCA}" srcOrd="2" destOrd="0" presId="urn:microsoft.com/office/officeart/2005/8/layout/orgChart1"/>
    <dgm:cxn modelId="{43FBDA87-CA6B-4AE0-B661-2B19BA1D06EE}" type="presParOf" srcId="{4B5BF37F-3E55-48E3-AC22-825EE42A2E50}" destId="{EE605B6C-C523-4274-B3D6-EC35F413C30F}" srcOrd="6" destOrd="0" presId="urn:microsoft.com/office/officeart/2005/8/layout/orgChart1"/>
    <dgm:cxn modelId="{D7603226-65E8-4DB7-8FB8-B341C43CDA06}" type="presParOf" srcId="{4B5BF37F-3E55-48E3-AC22-825EE42A2E50}" destId="{43C896DE-162D-4587-841E-A226480BB5D2}" srcOrd="7" destOrd="0" presId="urn:microsoft.com/office/officeart/2005/8/layout/orgChart1"/>
    <dgm:cxn modelId="{AF37B1AA-3B52-4E3A-9845-495965AA0DEF}" type="presParOf" srcId="{43C896DE-162D-4587-841E-A226480BB5D2}" destId="{1CF8802F-80B1-43CF-ABE8-AC22713DF45E}" srcOrd="0" destOrd="0" presId="urn:microsoft.com/office/officeart/2005/8/layout/orgChart1"/>
    <dgm:cxn modelId="{31F27D4C-B520-4DEE-AC8C-B0D102DFDB08}" type="presParOf" srcId="{1CF8802F-80B1-43CF-ABE8-AC22713DF45E}" destId="{6FD9F5A8-59AE-492E-ACF3-55A03E769282}" srcOrd="0" destOrd="0" presId="urn:microsoft.com/office/officeart/2005/8/layout/orgChart1"/>
    <dgm:cxn modelId="{17250DF8-E7C2-4F77-B20F-C91492589967}" type="presParOf" srcId="{1CF8802F-80B1-43CF-ABE8-AC22713DF45E}" destId="{C9C78FF5-B8AB-48AB-BA8F-BA7CE9B2C7CE}" srcOrd="1" destOrd="0" presId="urn:microsoft.com/office/officeart/2005/8/layout/orgChart1"/>
    <dgm:cxn modelId="{0CEA4FE5-DE2B-477E-B79C-63F46B381AD1}" type="presParOf" srcId="{43C896DE-162D-4587-841E-A226480BB5D2}" destId="{0D9D501C-FDBD-4B19-B8E2-C933963FC657}" srcOrd="1" destOrd="0" presId="urn:microsoft.com/office/officeart/2005/8/layout/orgChart1"/>
    <dgm:cxn modelId="{F4C8F670-6840-4DC0-9CEC-6033D850BDF1}" type="presParOf" srcId="{43C896DE-162D-4587-841E-A226480BB5D2}" destId="{63FDEA15-676D-4A86-96DE-26C3DDF767C9}" srcOrd="2" destOrd="0" presId="urn:microsoft.com/office/officeart/2005/8/layout/orgChart1"/>
    <dgm:cxn modelId="{E9D3CFBE-F5A0-41C2-9103-46FD4CDEC9BC}" type="presParOf" srcId="{AD3E5E76-633F-4D3A-96DE-C3C128163484}" destId="{D0EF2ED4-CEBE-43CD-82E5-F2A211F94551}" srcOrd="2" destOrd="0" presId="urn:microsoft.com/office/officeart/2005/8/layout/orgChart1"/>
    <dgm:cxn modelId="{C35543FA-8C4E-4479-A3A8-90A482709420}" type="presParOf" srcId="{31102D84-EB3E-4EEA-937D-82EA745330D1}" destId="{E3EA9081-7BFC-4FEA-B125-8D6ADA34C61D}" srcOrd="2" destOrd="0" presId="urn:microsoft.com/office/officeart/2005/8/layout/orgChart1"/>
    <dgm:cxn modelId="{7456B4D1-EAFD-4484-BBA6-C6030C5CCD30}" type="presParOf" srcId="{31102D84-EB3E-4EEA-937D-82EA745330D1}" destId="{9A11BC0B-0687-4E24-9B7E-DA4E1CE32F54}" srcOrd="3" destOrd="0" presId="urn:microsoft.com/office/officeart/2005/8/layout/orgChart1"/>
    <dgm:cxn modelId="{6E448CC8-7E4D-4B90-8C67-294BDB86D95B}" type="presParOf" srcId="{9A11BC0B-0687-4E24-9B7E-DA4E1CE32F54}" destId="{AE12DEDB-9AB1-4EAA-A911-504F0040B60B}" srcOrd="0" destOrd="0" presId="urn:microsoft.com/office/officeart/2005/8/layout/orgChart1"/>
    <dgm:cxn modelId="{46BEE030-DA6B-422D-BADD-5D094411A40F}" type="presParOf" srcId="{AE12DEDB-9AB1-4EAA-A911-504F0040B60B}" destId="{80964350-05D9-446F-B950-CF3DDC3EDA98}" srcOrd="0" destOrd="0" presId="urn:microsoft.com/office/officeart/2005/8/layout/orgChart1"/>
    <dgm:cxn modelId="{A216F6F9-3676-4118-9B0F-D41D7E731CE6}" type="presParOf" srcId="{AE12DEDB-9AB1-4EAA-A911-504F0040B60B}" destId="{9487BFE3-25E3-4D4F-AAB8-7B5FEA50F175}" srcOrd="1" destOrd="0" presId="urn:microsoft.com/office/officeart/2005/8/layout/orgChart1"/>
    <dgm:cxn modelId="{30825982-1DC8-400B-95E4-6F3FF0A527C5}" type="presParOf" srcId="{9A11BC0B-0687-4E24-9B7E-DA4E1CE32F54}" destId="{0EA7574B-BF56-4A16-B71B-FBDBD274C4BD}" srcOrd="1" destOrd="0" presId="urn:microsoft.com/office/officeart/2005/8/layout/orgChart1"/>
    <dgm:cxn modelId="{BBE04035-379A-44A8-A496-F03297A52705}" type="presParOf" srcId="{0EA7574B-BF56-4A16-B71B-FBDBD274C4BD}" destId="{BFD80DAC-51B5-4746-A091-08D91EB8844A}" srcOrd="0" destOrd="0" presId="urn:microsoft.com/office/officeart/2005/8/layout/orgChart1"/>
    <dgm:cxn modelId="{A1F4D6B1-01ED-4DA4-9F27-1B53921231D2}" type="presParOf" srcId="{0EA7574B-BF56-4A16-B71B-FBDBD274C4BD}" destId="{F73108C2-430F-40E6-A5A1-1840FD84F1BA}" srcOrd="1" destOrd="0" presId="urn:microsoft.com/office/officeart/2005/8/layout/orgChart1"/>
    <dgm:cxn modelId="{64B3939C-7C73-412F-9425-D83F748B48B9}" type="presParOf" srcId="{F73108C2-430F-40E6-A5A1-1840FD84F1BA}" destId="{50FC8393-58D7-415C-AF9C-115CA8D1E6F6}" srcOrd="0" destOrd="0" presId="urn:microsoft.com/office/officeart/2005/8/layout/orgChart1"/>
    <dgm:cxn modelId="{CA1971B2-CDC7-4D80-8568-58FC613E2571}" type="presParOf" srcId="{50FC8393-58D7-415C-AF9C-115CA8D1E6F6}" destId="{D7C2E6BF-04BA-4B4B-8DA4-AD26D3DAED57}" srcOrd="0" destOrd="0" presId="urn:microsoft.com/office/officeart/2005/8/layout/orgChart1"/>
    <dgm:cxn modelId="{FCC9E4A6-EB26-4F0B-9145-8D1870F92561}" type="presParOf" srcId="{50FC8393-58D7-415C-AF9C-115CA8D1E6F6}" destId="{823C1A6F-CD3F-4EFD-901F-F310B273301C}" srcOrd="1" destOrd="0" presId="urn:microsoft.com/office/officeart/2005/8/layout/orgChart1"/>
    <dgm:cxn modelId="{13C41CFA-03B5-4C63-8378-769B7B58A8BF}" type="presParOf" srcId="{F73108C2-430F-40E6-A5A1-1840FD84F1BA}" destId="{5490A7B3-8FD0-4C5B-87AE-A9E58C7F9583}" srcOrd="1" destOrd="0" presId="urn:microsoft.com/office/officeart/2005/8/layout/orgChart1"/>
    <dgm:cxn modelId="{F37323AE-DFD3-494A-B39C-5B0885945E48}" type="presParOf" srcId="{F73108C2-430F-40E6-A5A1-1840FD84F1BA}" destId="{0181C528-7500-475C-809F-97A8487040F8}" srcOrd="2" destOrd="0" presId="urn:microsoft.com/office/officeart/2005/8/layout/orgChart1"/>
    <dgm:cxn modelId="{6B5894B2-6C32-409A-85E2-EA711DAC7CE4}" type="presParOf" srcId="{0EA7574B-BF56-4A16-B71B-FBDBD274C4BD}" destId="{17854454-F235-46E7-A9E2-83F226D2D07D}" srcOrd="2" destOrd="0" presId="urn:microsoft.com/office/officeart/2005/8/layout/orgChart1"/>
    <dgm:cxn modelId="{B6EE49FD-B48C-4C91-AEA2-A2C37CBF07CB}" type="presParOf" srcId="{0EA7574B-BF56-4A16-B71B-FBDBD274C4BD}" destId="{8E844B72-42A4-414B-8C07-770DAAB36B36}" srcOrd="3" destOrd="0" presId="urn:microsoft.com/office/officeart/2005/8/layout/orgChart1"/>
    <dgm:cxn modelId="{DEC9ADC3-EE40-4229-B4EA-D71D49BAC3A7}" type="presParOf" srcId="{8E844B72-42A4-414B-8C07-770DAAB36B36}" destId="{9929FCDE-1A3C-4F5E-8584-BCE88DBE6B4C}" srcOrd="0" destOrd="0" presId="urn:microsoft.com/office/officeart/2005/8/layout/orgChart1"/>
    <dgm:cxn modelId="{689FFF56-4663-4D1F-8E9F-33F1982DE82C}" type="presParOf" srcId="{9929FCDE-1A3C-4F5E-8584-BCE88DBE6B4C}" destId="{A462EFCD-696E-4CDC-AFEB-06D536928719}" srcOrd="0" destOrd="0" presId="urn:microsoft.com/office/officeart/2005/8/layout/orgChart1"/>
    <dgm:cxn modelId="{BA0DFF91-4383-4975-8B3F-7BE9DE8E498D}" type="presParOf" srcId="{9929FCDE-1A3C-4F5E-8584-BCE88DBE6B4C}" destId="{0E7615EA-6E13-4DCF-ABB8-666EFF08EEFA}" srcOrd="1" destOrd="0" presId="urn:microsoft.com/office/officeart/2005/8/layout/orgChart1"/>
    <dgm:cxn modelId="{6A238E9E-AB98-49FE-A5D7-BB4BC8D14BCE}" type="presParOf" srcId="{8E844B72-42A4-414B-8C07-770DAAB36B36}" destId="{2BAC2C5D-AA43-41C8-B844-0D6C356A07A9}" srcOrd="1" destOrd="0" presId="urn:microsoft.com/office/officeart/2005/8/layout/orgChart1"/>
    <dgm:cxn modelId="{D33E20C9-C2DC-4A69-926B-0360EE08B685}" type="presParOf" srcId="{8E844B72-42A4-414B-8C07-770DAAB36B36}" destId="{4D2134C3-8EB9-48AE-82F0-3D3A2770AC6C}" srcOrd="2" destOrd="0" presId="urn:microsoft.com/office/officeart/2005/8/layout/orgChart1"/>
    <dgm:cxn modelId="{8804EC8A-9B53-4F9B-A690-CCE29F378DD4}" type="presParOf" srcId="{9A11BC0B-0687-4E24-9B7E-DA4E1CE32F54}" destId="{7D288482-8A71-4CA2-B7B2-2D1BDE66AFAB}" srcOrd="2" destOrd="0" presId="urn:microsoft.com/office/officeart/2005/8/layout/orgChart1"/>
    <dgm:cxn modelId="{9ECD52F6-69CA-45B4-8C2A-4E7084931775}" type="presParOf" srcId="{66ED296D-671F-4F9D-89CB-65C207047F72}" destId="{9ED15D3D-56D2-4124-956A-C2B2452E121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C00DD0-5E71-40B3-9F5D-5D643D9A4A21}" type="doc">
      <dgm:prSet loTypeId="urn:microsoft.com/office/officeart/2008/layout/PictureStrips" loCatId="list" qsTypeId="urn:microsoft.com/office/officeart/2005/8/quickstyle/simple4" qsCatId="simple" csTypeId="urn:microsoft.com/office/officeart/2005/8/colors/colorful4" csCatId="colorful" phldr="1"/>
      <dgm:spPr/>
    </dgm:pt>
    <dgm:pt modelId="{FC66AB99-FD6E-4E49-A59C-EE8D6EF16EE2}">
      <dgm:prSet phldrT="[Texto]"/>
      <dgm:spPr/>
      <dgm:t>
        <a:bodyPr/>
        <a:lstStyle/>
        <a:p>
          <a:r>
            <a:rPr lang="es-EC" b="1" noProof="0" dirty="0" smtClean="0"/>
            <a:t>Vallejo Araujo: </a:t>
          </a:r>
          <a:r>
            <a:rPr lang="es-EC" b="0" noProof="0" dirty="0" smtClean="0"/>
            <a:t>2 concesionarios.</a:t>
          </a:r>
        </a:p>
        <a:p>
          <a:r>
            <a:rPr lang="es-EC" b="1" dirty="0" err="1" smtClean="0"/>
            <a:t>Autolandia</a:t>
          </a:r>
          <a:r>
            <a:rPr lang="es-EC" b="1" dirty="0" smtClean="0"/>
            <a:t>: </a:t>
          </a:r>
          <a:r>
            <a:rPr lang="es-EC" b="0" dirty="0" smtClean="0"/>
            <a:t>2 concesionarios.</a:t>
          </a:r>
          <a:endParaRPr lang="en-US" b="0" dirty="0" smtClean="0"/>
        </a:p>
        <a:p>
          <a:r>
            <a:rPr lang="es-EC" b="1" dirty="0" err="1" smtClean="0"/>
            <a:t>Metrocar</a:t>
          </a:r>
          <a:r>
            <a:rPr lang="es-EC" b="1" dirty="0" smtClean="0"/>
            <a:t>: </a:t>
          </a:r>
          <a:r>
            <a:rPr lang="es-EC" b="0" dirty="0" smtClean="0"/>
            <a:t>2 concesionarios.</a:t>
          </a:r>
        </a:p>
        <a:p>
          <a:r>
            <a:rPr lang="es-EC" b="1" dirty="0" smtClean="0"/>
            <a:t>Automotores Continental: </a:t>
          </a:r>
          <a:r>
            <a:rPr lang="es-EC" b="0" dirty="0" smtClean="0"/>
            <a:t>4 concesionarios.</a:t>
          </a:r>
          <a:endParaRPr lang="en-US" b="0" dirty="0" smtClean="0"/>
        </a:p>
        <a:p>
          <a:r>
            <a:rPr lang="es-EC" b="1" dirty="0" err="1" smtClean="0"/>
            <a:t>Lavca</a:t>
          </a:r>
          <a:r>
            <a:rPr lang="es-EC" b="1" dirty="0" smtClean="0"/>
            <a:t>: </a:t>
          </a:r>
          <a:r>
            <a:rPr lang="es-EC" b="0" dirty="0" smtClean="0"/>
            <a:t>3 concesionarios.</a:t>
          </a:r>
          <a:endParaRPr lang="en-US" b="0" dirty="0" smtClean="0"/>
        </a:p>
        <a:p>
          <a:r>
            <a:rPr lang="es-EC" b="1" dirty="0" smtClean="0"/>
            <a:t>Ecua auto: </a:t>
          </a:r>
          <a:r>
            <a:rPr lang="es-EC" b="0" dirty="0" smtClean="0"/>
            <a:t>4 concesionarios.</a:t>
          </a:r>
          <a:endParaRPr lang="en-US" b="0" dirty="0" smtClean="0"/>
        </a:p>
        <a:p>
          <a:r>
            <a:rPr lang="es-EC" b="1" dirty="0" err="1" smtClean="0"/>
            <a:t>Proauto</a:t>
          </a:r>
          <a:r>
            <a:rPr lang="es-EC" b="1" dirty="0" smtClean="0"/>
            <a:t>: </a:t>
          </a:r>
          <a:r>
            <a:rPr lang="es-EC" b="0" dirty="0" smtClean="0"/>
            <a:t>2 concesionarios.</a:t>
          </a:r>
          <a:endParaRPr lang="en-US" b="0" dirty="0" smtClean="0"/>
        </a:p>
      </dgm:t>
    </dgm:pt>
    <dgm:pt modelId="{1E18CB8B-827B-4044-94FA-A6A54A5BBA82}" type="parTrans" cxnId="{CC611D8A-8471-4708-A3CC-BF6A0910D13F}">
      <dgm:prSet/>
      <dgm:spPr/>
      <dgm:t>
        <a:bodyPr/>
        <a:lstStyle/>
        <a:p>
          <a:endParaRPr lang="en-US"/>
        </a:p>
      </dgm:t>
    </dgm:pt>
    <dgm:pt modelId="{510F4288-3275-4B51-82A2-0AE7B8E459E9}" type="sibTrans" cxnId="{CC611D8A-8471-4708-A3CC-BF6A0910D13F}">
      <dgm:prSet/>
      <dgm:spPr/>
      <dgm:t>
        <a:bodyPr/>
        <a:lstStyle/>
        <a:p>
          <a:endParaRPr lang="en-US"/>
        </a:p>
      </dgm:t>
    </dgm:pt>
    <dgm:pt modelId="{F5C0D542-2DCC-4A51-8A0E-FDA59B4DB6DF}" type="pres">
      <dgm:prSet presAssocID="{33C00DD0-5E71-40B3-9F5D-5D643D9A4A21}" presName="Name0" presStyleCnt="0">
        <dgm:presLayoutVars>
          <dgm:dir/>
          <dgm:resizeHandles val="exact"/>
        </dgm:presLayoutVars>
      </dgm:prSet>
      <dgm:spPr/>
    </dgm:pt>
    <dgm:pt modelId="{ABA9F5E1-00BD-4935-B6B0-DB29E3B25AF4}" type="pres">
      <dgm:prSet presAssocID="{FC66AB99-FD6E-4E49-A59C-EE8D6EF16EE2}" presName="composite" presStyleCnt="0"/>
      <dgm:spPr/>
    </dgm:pt>
    <dgm:pt modelId="{A2934AF0-23DC-468C-886D-E4638AC229D6}" type="pres">
      <dgm:prSet presAssocID="{FC66AB99-FD6E-4E49-A59C-EE8D6EF16EE2}" presName="rect1" presStyleLbl="trAlignAcc1" presStyleIdx="0" presStyleCnt="1" custScaleX="80971" custScaleY="97508" custLinFactNeighborX="-8915" custLinFactNeighborY="984">
        <dgm:presLayoutVars>
          <dgm:bulletEnabled val="1"/>
        </dgm:presLayoutVars>
      </dgm:prSet>
      <dgm:spPr/>
      <dgm:t>
        <a:bodyPr/>
        <a:lstStyle/>
        <a:p>
          <a:endParaRPr lang="en-US"/>
        </a:p>
      </dgm:t>
    </dgm:pt>
    <dgm:pt modelId="{FFAD3BA6-EA49-4C37-9864-8488FDE1EBF8}" type="pres">
      <dgm:prSet presAssocID="{FC66AB99-FD6E-4E49-A59C-EE8D6EF16EE2}"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Lst>
  <dgm:cxnLst>
    <dgm:cxn modelId="{CC611D8A-8471-4708-A3CC-BF6A0910D13F}" srcId="{33C00DD0-5E71-40B3-9F5D-5D643D9A4A21}" destId="{FC66AB99-FD6E-4E49-A59C-EE8D6EF16EE2}" srcOrd="0" destOrd="0" parTransId="{1E18CB8B-827B-4044-94FA-A6A54A5BBA82}" sibTransId="{510F4288-3275-4B51-82A2-0AE7B8E459E9}"/>
    <dgm:cxn modelId="{FBDB929D-F727-4F70-90E9-7FB5E388FDC2}" type="presOf" srcId="{FC66AB99-FD6E-4E49-A59C-EE8D6EF16EE2}" destId="{A2934AF0-23DC-468C-886D-E4638AC229D6}" srcOrd="0" destOrd="0" presId="urn:microsoft.com/office/officeart/2008/layout/PictureStrips"/>
    <dgm:cxn modelId="{652A554C-E3C0-476B-B3C8-85B3476CC24C}" type="presOf" srcId="{33C00DD0-5E71-40B3-9F5D-5D643D9A4A21}" destId="{F5C0D542-2DCC-4A51-8A0E-FDA59B4DB6DF}" srcOrd="0" destOrd="0" presId="urn:microsoft.com/office/officeart/2008/layout/PictureStrips"/>
    <dgm:cxn modelId="{4B1EFF7A-F846-4D18-AE72-7C9ADBEE3528}" type="presParOf" srcId="{F5C0D542-2DCC-4A51-8A0E-FDA59B4DB6DF}" destId="{ABA9F5E1-00BD-4935-B6B0-DB29E3B25AF4}" srcOrd="0" destOrd="0" presId="urn:microsoft.com/office/officeart/2008/layout/PictureStrips"/>
    <dgm:cxn modelId="{6DA087E0-FD6B-44AE-A47E-8B59699DC331}" type="presParOf" srcId="{ABA9F5E1-00BD-4935-B6B0-DB29E3B25AF4}" destId="{A2934AF0-23DC-468C-886D-E4638AC229D6}" srcOrd="0" destOrd="0" presId="urn:microsoft.com/office/officeart/2008/layout/PictureStrips"/>
    <dgm:cxn modelId="{DB399851-1872-43C7-9418-D014C6CFAA2E}" type="presParOf" srcId="{ABA9F5E1-00BD-4935-B6B0-DB29E3B25AF4}" destId="{FFAD3BA6-EA49-4C37-9864-8488FDE1EBF8}"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F12911-A557-4AB1-AAE0-AF844654F146}" type="doc">
      <dgm:prSet loTypeId="urn:microsoft.com/office/officeart/2005/8/layout/hierarchy4" loCatId="hierarchy" qsTypeId="urn:microsoft.com/office/officeart/2005/8/quickstyle/3d4" qsCatId="3D" csTypeId="urn:microsoft.com/office/officeart/2005/8/colors/colorful3" csCatId="colorful" phldr="1"/>
      <dgm:spPr/>
      <dgm:t>
        <a:bodyPr/>
        <a:lstStyle/>
        <a:p>
          <a:endParaRPr lang="en-US"/>
        </a:p>
      </dgm:t>
    </dgm:pt>
    <dgm:pt modelId="{32BF984C-E2C9-407B-A8FF-574852F52269}">
      <dgm:prSet phldrT="[Texto]"/>
      <dgm:spPr/>
      <dgm:t>
        <a:bodyPr/>
        <a:lstStyle/>
        <a:p>
          <a:r>
            <a:rPr lang="es-ES" dirty="0" smtClean="0"/>
            <a:t>“Convenio Macro para la Promoción, Comercialización y Perspectivas de Fabricación de Baterías y Vehículos Eléctricos en la República del Ecuador” </a:t>
          </a:r>
          <a:endParaRPr lang="en-US" dirty="0"/>
        </a:p>
      </dgm:t>
    </dgm:pt>
    <dgm:pt modelId="{9021CCCF-7B7B-4945-A52B-9EC3F6257F81}" type="parTrans" cxnId="{8A36518A-CA83-4274-B735-061E38AD3E72}">
      <dgm:prSet/>
      <dgm:spPr/>
      <dgm:t>
        <a:bodyPr/>
        <a:lstStyle/>
        <a:p>
          <a:endParaRPr lang="en-US"/>
        </a:p>
      </dgm:t>
    </dgm:pt>
    <dgm:pt modelId="{CA945698-DD87-470D-9D7D-85698EB0B16F}" type="sibTrans" cxnId="{8A36518A-CA83-4274-B735-061E38AD3E72}">
      <dgm:prSet/>
      <dgm:spPr/>
      <dgm:t>
        <a:bodyPr/>
        <a:lstStyle/>
        <a:p>
          <a:endParaRPr lang="en-US"/>
        </a:p>
      </dgm:t>
    </dgm:pt>
    <dgm:pt modelId="{4A5514FB-B6D8-4790-9E59-AA16C75B6785}">
      <dgm:prSet phldrT="[Texto]"/>
      <dgm:spPr/>
      <dgm:t>
        <a:bodyPr/>
        <a:lstStyle/>
        <a:p>
          <a:r>
            <a:rPr lang="es-ES" smtClean="0"/>
            <a:t>Introducir vehículos eléctricos en el mercado ecuatoriano </a:t>
          </a:r>
          <a:endParaRPr lang="en-US" dirty="0"/>
        </a:p>
      </dgm:t>
    </dgm:pt>
    <dgm:pt modelId="{D69FF553-90E0-4917-9F88-C3DE7C755F6D}" type="parTrans" cxnId="{EFB6A021-3A42-443F-8A40-4146DA99F91B}">
      <dgm:prSet/>
      <dgm:spPr/>
      <dgm:t>
        <a:bodyPr/>
        <a:lstStyle/>
        <a:p>
          <a:endParaRPr lang="en-US"/>
        </a:p>
      </dgm:t>
    </dgm:pt>
    <dgm:pt modelId="{46099C3D-023E-4C28-BB68-575B4F98A0D0}" type="sibTrans" cxnId="{EFB6A021-3A42-443F-8A40-4146DA99F91B}">
      <dgm:prSet/>
      <dgm:spPr/>
      <dgm:t>
        <a:bodyPr/>
        <a:lstStyle/>
        <a:p>
          <a:endParaRPr lang="en-US"/>
        </a:p>
      </dgm:t>
    </dgm:pt>
    <dgm:pt modelId="{4D77C85D-9233-42E3-AF96-BCB215D6B1E9}">
      <dgm:prSet phldrT="[Texto]"/>
      <dgm:spPr/>
      <dgm:t>
        <a:bodyPr/>
        <a:lstStyle/>
        <a:p>
          <a:r>
            <a:rPr lang="es-ES" smtClean="0"/>
            <a:t>Servicio post-venta</a:t>
          </a:r>
          <a:endParaRPr lang="en-US" dirty="0"/>
        </a:p>
      </dgm:t>
    </dgm:pt>
    <dgm:pt modelId="{DDC226E7-09D9-4561-83A9-5D624B60ECE2}" type="parTrans" cxnId="{41FC6B41-748B-4EF0-AF8C-BB7674C7DE18}">
      <dgm:prSet/>
      <dgm:spPr/>
      <dgm:t>
        <a:bodyPr/>
        <a:lstStyle/>
        <a:p>
          <a:endParaRPr lang="en-US"/>
        </a:p>
      </dgm:t>
    </dgm:pt>
    <dgm:pt modelId="{F1CF73FE-4B35-431E-93FF-13833C4FC202}" type="sibTrans" cxnId="{41FC6B41-748B-4EF0-AF8C-BB7674C7DE18}">
      <dgm:prSet/>
      <dgm:spPr/>
      <dgm:t>
        <a:bodyPr/>
        <a:lstStyle/>
        <a:p>
          <a:endParaRPr lang="en-US"/>
        </a:p>
      </dgm:t>
    </dgm:pt>
    <dgm:pt modelId="{21C72DE9-CA3D-4D38-B9C9-9D536F5882F9}">
      <dgm:prSet phldrT="[Texto]"/>
      <dgm:spPr/>
      <dgm:t>
        <a:bodyPr/>
        <a:lstStyle/>
        <a:p>
          <a:r>
            <a:rPr lang="es-ES" smtClean="0"/>
            <a:t>Manejo de las baterías recargables de los VE</a:t>
          </a:r>
          <a:endParaRPr lang="en-US" dirty="0"/>
        </a:p>
      </dgm:t>
    </dgm:pt>
    <dgm:pt modelId="{B51F65E1-8559-4587-B909-76A23DF175AB}" type="parTrans" cxnId="{84DB56E5-6A63-4AF2-9012-CFB203254A2A}">
      <dgm:prSet/>
      <dgm:spPr/>
      <dgm:t>
        <a:bodyPr/>
        <a:lstStyle/>
        <a:p>
          <a:endParaRPr lang="en-US"/>
        </a:p>
      </dgm:t>
    </dgm:pt>
    <dgm:pt modelId="{A55683D4-2AEA-4FF5-A78C-083BDDE1B34B}" type="sibTrans" cxnId="{84DB56E5-6A63-4AF2-9012-CFB203254A2A}">
      <dgm:prSet/>
      <dgm:spPr/>
      <dgm:t>
        <a:bodyPr/>
        <a:lstStyle/>
        <a:p>
          <a:endParaRPr lang="en-US"/>
        </a:p>
      </dgm:t>
    </dgm:pt>
    <dgm:pt modelId="{810DF6F7-1B7E-476D-993A-0439FF1911B8}">
      <dgm:prSet phldrT="[Texto]"/>
      <dgm:spPr/>
      <dgm:t>
        <a:bodyPr/>
        <a:lstStyle/>
        <a:p>
          <a:r>
            <a:rPr lang="es-ES" dirty="0" smtClean="0"/>
            <a:t>Aporten al desarrollo de la infraestructura</a:t>
          </a:r>
          <a:endParaRPr lang="en-US" dirty="0"/>
        </a:p>
      </dgm:t>
    </dgm:pt>
    <dgm:pt modelId="{27E8828E-2189-4711-81F3-A59E21963D31}" type="parTrans" cxnId="{293DE899-15B1-4CE2-A72D-403E08C7BB7A}">
      <dgm:prSet/>
      <dgm:spPr/>
      <dgm:t>
        <a:bodyPr/>
        <a:lstStyle/>
        <a:p>
          <a:endParaRPr lang="en-US"/>
        </a:p>
      </dgm:t>
    </dgm:pt>
    <dgm:pt modelId="{1C46A9B0-61A8-4272-B3CD-476A53E34DFC}" type="sibTrans" cxnId="{293DE899-15B1-4CE2-A72D-403E08C7BB7A}">
      <dgm:prSet/>
      <dgm:spPr/>
      <dgm:t>
        <a:bodyPr/>
        <a:lstStyle/>
        <a:p>
          <a:endParaRPr lang="en-US"/>
        </a:p>
      </dgm:t>
    </dgm:pt>
    <dgm:pt modelId="{659AC3E6-1C02-4BAC-BA2E-F5BBA70FB8D7}" type="pres">
      <dgm:prSet presAssocID="{FBF12911-A557-4AB1-AAE0-AF844654F146}" presName="Name0" presStyleCnt="0">
        <dgm:presLayoutVars>
          <dgm:chPref val="1"/>
          <dgm:dir/>
          <dgm:animOne val="branch"/>
          <dgm:animLvl val="lvl"/>
          <dgm:resizeHandles/>
        </dgm:presLayoutVars>
      </dgm:prSet>
      <dgm:spPr/>
      <dgm:t>
        <a:bodyPr/>
        <a:lstStyle/>
        <a:p>
          <a:endParaRPr lang="en-US"/>
        </a:p>
      </dgm:t>
    </dgm:pt>
    <dgm:pt modelId="{7620B37C-836C-4E6F-A34D-816B61023881}" type="pres">
      <dgm:prSet presAssocID="{32BF984C-E2C9-407B-A8FF-574852F52269}" presName="vertOne" presStyleCnt="0"/>
      <dgm:spPr/>
      <dgm:t>
        <a:bodyPr/>
        <a:lstStyle/>
        <a:p>
          <a:endParaRPr lang="en-US"/>
        </a:p>
      </dgm:t>
    </dgm:pt>
    <dgm:pt modelId="{49A49D14-D80C-4BAA-8D47-E0F36A600A47}" type="pres">
      <dgm:prSet presAssocID="{32BF984C-E2C9-407B-A8FF-574852F52269}" presName="txOne" presStyleLbl="node0" presStyleIdx="0" presStyleCnt="1">
        <dgm:presLayoutVars>
          <dgm:chPref val="3"/>
        </dgm:presLayoutVars>
      </dgm:prSet>
      <dgm:spPr/>
      <dgm:t>
        <a:bodyPr/>
        <a:lstStyle/>
        <a:p>
          <a:endParaRPr lang="en-US"/>
        </a:p>
      </dgm:t>
    </dgm:pt>
    <dgm:pt modelId="{E846B26E-B76B-4DF9-B8B9-D1B0242D3956}" type="pres">
      <dgm:prSet presAssocID="{32BF984C-E2C9-407B-A8FF-574852F52269}" presName="parTransOne" presStyleCnt="0"/>
      <dgm:spPr/>
      <dgm:t>
        <a:bodyPr/>
        <a:lstStyle/>
        <a:p>
          <a:endParaRPr lang="en-US"/>
        </a:p>
      </dgm:t>
    </dgm:pt>
    <dgm:pt modelId="{DB9A4000-FE9E-47B4-BCEF-2BC82D1869AD}" type="pres">
      <dgm:prSet presAssocID="{32BF984C-E2C9-407B-A8FF-574852F52269}" presName="horzOne" presStyleCnt="0"/>
      <dgm:spPr/>
      <dgm:t>
        <a:bodyPr/>
        <a:lstStyle/>
        <a:p>
          <a:endParaRPr lang="en-US"/>
        </a:p>
      </dgm:t>
    </dgm:pt>
    <dgm:pt modelId="{A20DA2E8-95B5-4644-A7DC-3AD90D7E20BA}" type="pres">
      <dgm:prSet presAssocID="{4A5514FB-B6D8-4790-9E59-AA16C75B6785}" presName="vertTwo" presStyleCnt="0"/>
      <dgm:spPr/>
      <dgm:t>
        <a:bodyPr/>
        <a:lstStyle/>
        <a:p>
          <a:endParaRPr lang="en-US"/>
        </a:p>
      </dgm:t>
    </dgm:pt>
    <dgm:pt modelId="{E03403B2-5BFE-49CA-B984-E3878C0F3EE3}" type="pres">
      <dgm:prSet presAssocID="{4A5514FB-B6D8-4790-9E59-AA16C75B6785}" presName="txTwo" presStyleLbl="node2" presStyleIdx="0" presStyleCnt="2">
        <dgm:presLayoutVars>
          <dgm:chPref val="3"/>
        </dgm:presLayoutVars>
      </dgm:prSet>
      <dgm:spPr/>
      <dgm:t>
        <a:bodyPr/>
        <a:lstStyle/>
        <a:p>
          <a:endParaRPr lang="en-US"/>
        </a:p>
      </dgm:t>
    </dgm:pt>
    <dgm:pt modelId="{4E608B98-342C-460E-ACF1-C39379D9CF1A}" type="pres">
      <dgm:prSet presAssocID="{4A5514FB-B6D8-4790-9E59-AA16C75B6785}" presName="parTransTwo" presStyleCnt="0"/>
      <dgm:spPr/>
      <dgm:t>
        <a:bodyPr/>
        <a:lstStyle/>
        <a:p>
          <a:endParaRPr lang="en-US"/>
        </a:p>
      </dgm:t>
    </dgm:pt>
    <dgm:pt modelId="{C04C005C-277C-4B35-BEA7-D9EA20CE3302}" type="pres">
      <dgm:prSet presAssocID="{4A5514FB-B6D8-4790-9E59-AA16C75B6785}" presName="horzTwo" presStyleCnt="0"/>
      <dgm:spPr/>
      <dgm:t>
        <a:bodyPr/>
        <a:lstStyle/>
        <a:p>
          <a:endParaRPr lang="en-US"/>
        </a:p>
      </dgm:t>
    </dgm:pt>
    <dgm:pt modelId="{04C7DED3-2A8F-43E8-A1EE-9A75FD3B3A2D}" type="pres">
      <dgm:prSet presAssocID="{4D77C85D-9233-42E3-AF96-BCB215D6B1E9}" presName="vertThree" presStyleCnt="0"/>
      <dgm:spPr/>
      <dgm:t>
        <a:bodyPr/>
        <a:lstStyle/>
        <a:p>
          <a:endParaRPr lang="en-US"/>
        </a:p>
      </dgm:t>
    </dgm:pt>
    <dgm:pt modelId="{D4110000-B2E4-494A-8D45-3E2B5C7CBD6C}" type="pres">
      <dgm:prSet presAssocID="{4D77C85D-9233-42E3-AF96-BCB215D6B1E9}" presName="txThree" presStyleLbl="node3" presStyleIdx="0" presStyleCnt="2">
        <dgm:presLayoutVars>
          <dgm:chPref val="3"/>
        </dgm:presLayoutVars>
      </dgm:prSet>
      <dgm:spPr/>
      <dgm:t>
        <a:bodyPr/>
        <a:lstStyle/>
        <a:p>
          <a:endParaRPr lang="en-US"/>
        </a:p>
      </dgm:t>
    </dgm:pt>
    <dgm:pt modelId="{8EDB7111-C99A-42C3-8AC4-07937924CE65}" type="pres">
      <dgm:prSet presAssocID="{4D77C85D-9233-42E3-AF96-BCB215D6B1E9}" presName="horzThree" presStyleCnt="0"/>
      <dgm:spPr/>
      <dgm:t>
        <a:bodyPr/>
        <a:lstStyle/>
        <a:p>
          <a:endParaRPr lang="en-US"/>
        </a:p>
      </dgm:t>
    </dgm:pt>
    <dgm:pt modelId="{ED655895-16DD-4D09-A022-A79CF47142CB}" type="pres">
      <dgm:prSet presAssocID="{F1CF73FE-4B35-431E-93FF-13833C4FC202}" presName="sibSpaceThree" presStyleCnt="0"/>
      <dgm:spPr/>
      <dgm:t>
        <a:bodyPr/>
        <a:lstStyle/>
        <a:p>
          <a:endParaRPr lang="en-US"/>
        </a:p>
      </dgm:t>
    </dgm:pt>
    <dgm:pt modelId="{CF8D308A-C1ED-4F71-8849-AAC681976F40}" type="pres">
      <dgm:prSet presAssocID="{21C72DE9-CA3D-4D38-B9C9-9D536F5882F9}" presName="vertThree" presStyleCnt="0"/>
      <dgm:spPr/>
      <dgm:t>
        <a:bodyPr/>
        <a:lstStyle/>
        <a:p>
          <a:endParaRPr lang="en-US"/>
        </a:p>
      </dgm:t>
    </dgm:pt>
    <dgm:pt modelId="{4C829515-0271-4C25-AD24-C8A33D22AB8C}" type="pres">
      <dgm:prSet presAssocID="{21C72DE9-CA3D-4D38-B9C9-9D536F5882F9}" presName="txThree" presStyleLbl="node3" presStyleIdx="1" presStyleCnt="2">
        <dgm:presLayoutVars>
          <dgm:chPref val="3"/>
        </dgm:presLayoutVars>
      </dgm:prSet>
      <dgm:spPr/>
      <dgm:t>
        <a:bodyPr/>
        <a:lstStyle/>
        <a:p>
          <a:endParaRPr lang="en-US"/>
        </a:p>
      </dgm:t>
    </dgm:pt>
    <dgm:pt modelId="{A5E527BC-378D-4163-A490-0918483E44C7}" type="pres">
      <dgm:prSet presAssocID="{21C72DE9-CA3D-4D38-B9C9-9D536F5882F9}" presName="horzThree" presStyleCnt="0"/>
      <dgm:spPr/>
      <dgm:t>
        <a:bodyPr/>
        <a:lstStyle/>
        <a:p>
          <a:endParaRPr lang="en-US"/>
        </a:p>
      </dgm:t>
    </dgm:pt>
    <dgm:pt modelId="{37F4D17B-5E9F-493D-8C78-CB774E2E2154}" type="pres">
      <dgm:prSet presAssocID="{46099C3D-023E-4C28-BB68-575B4F98A0D0}" presName="sibSpaceTwo" presStyleCnt="0"/>
      <dgm:spPr/>
      <dgm:t>
        <a:bodyPr/>
        <a:lstStyle/>
        <a:p>
          <a:endParaRPr lang="en-US"/>
        </a:p>
      </dgm:t>
    </dgm:pt>
    <dgm:pt modelId="{8FE03535-B2FD-492C-AC8A-D231C93887FE}" type="pres">
      <dgm:prSet presAssocID="{810DF6F7-1B7E-476D-993A-0439FF1911B8}" presName="vertTwo" presStyleCnt="0"/>
      <dgm:spPr/>
      <dgm:t>
        <a:bodyPr/>
        <a:lstStyle/>
        <a:p>
          <a:endParaRPr lang="en-US"/>
        </a:p>
      </dgm:t>
    </dgm:pt>
    <dgm:pt modelId="{4D9C79BC-3770-41E6-AD6A-3BC9582E3DE2}" type="pres">
      <dgm:prSet presAssocID="{810DF6F7-1B7E-476D-993A-0439FF1911B8}" presName="txTwo" presStyleLbl="node2" presStyleIdx="1" presStyleCnt="2">
        <dgm:presLayoutVars>
          <dgm:chPref val="3"/>
        </dgm:presLayoutVars>
      </dgm:prSet>
      <dgm:spPr/>
      <dgm:t>
        <a:bodyPr/>
        <a:lstStyle/>
        <a:p>
          <a:endParaRPr lang="en-US"/>
        </a:p>
      </dgm:t>
    </dgm:pt>
    <dgm:pt modelId="{492AACF0-86BC-4468-8C6E-35DF4002124B}" type="pres">
      <dgm:prSet presAssocID="{810DF6F7-1B7E-476D-993A-0439FF1911B8}" presName="horzTwo" presStyleCnt="0"/>
      <dgm:spPr/>
      <dgm:t>
        <a:bodyPr/>
        <a:lstStyle/>
        <a:p>
          <a:endParaRPr lang="en-US"/>
        </a:p>
      </dgm:t>
    </dgm:pt>
  </dgm:ptLst>
  <dgm:cxnLst>
    <dgm:cxn modelId="{84DB56E5-6A63-4AF2-9012-CFB203254A2A}" srcId="{4A5514FB-B6D8-4790-9E59-AA16C75B6785}" destId="{21C72DE9-CA3D-4D38-B9C9-9D536F5882F9}" srcOrd="1" destOrd="0" parTransId="{B51F65E1-8559-4587-B909-76A23DF175AB}" sibTransId="{A55683D4-2AEA-4FF5-A78C-083BDDE1B34B}"/>
    <dgm:cxn modelId="{2779DFF6-A766-453B-A58A-62E9429D3B2F}" type="presOf" srcId="{32BF984C-E2C9-407B-A8FF-574852F52269}" destId="{49A49D14-D80C-4BAA-8D47-E0F36A600A47}" srcOrd="0" destOrd="0" presId="urn:microsoft.com/office/officeart/2005/8/layout/hierarchy4"/>
    <dgm:cxn modelId="{655A09E5-2E24-4C8F-A710-9738E9DD80BD}" type="presOf" srcId="{4D77C85D-9233-42E3-AF96-BCB215D6B1E9}" destId="{D4110000-B2E4-494A-8D45-3E2B5C7CBD6C}" srcOrd="0" destOrd="0" presId="urn:microsoft.com/office/officeart/2005/8/layout/hierarchy4"/>
    <dgm:cxn modelId="{0D60190B-F4EE-49CC-8870-2F8A773B5DB8}" type="presOf" srcId="{FBF12911-A557-4AB1-AAE0-AF844654F146}" destId="{659AC3E6-1C02-4BAC-BA2E-F5BBA70FB8D7}" srcOrd="0" destOrd="0" presId="urn:microsoft.com/office/officeart/2005/8/layout/hierarchy4"/>
    <dgm:cxn modelId="{C961DD8C-1B06-4A85-AA7B-FB8801C80D8B}" type="presOf" srcId="{21C72DE9-CA3D-4D38-B9C9-9D536F5882F9}" destId="{4C829515-0271-4C25-AD24-C8A33D22AB8C}" srcOrd="0" destOrd="0" presId="urn:microsoft.com/office/officeart/2005/8/layout/hierarchy4"/>
    <dgm:cxn modelId="{9B07EF29-0143-4278-A66A-AB8B724E942F}" type="presOf" srcId="{4A5514FB-B6D8-4790-9E59-AA16C75B6785}" destId="{E03403B2-5BFE-49CA-B984-E3878C0F3EE3}" srcOrd="0" destOrd="0" presId="urn:microsoft.com/office/officeart/2005/8/layout/hierarchy4"/>
    <dgm:cxn modelId="{8E29B8A4-C334-418B-A38E-F02CADDB037F}" type="presOf" srcId="{810DF6F7-1B7E-476D-993A-0439FF1911B8}" destId="{4D9C79BC-3770-41E6-AD6A-3BC9582E3DE2}" srcOrd="0" destOrd="0" presId="urn:microsoft.com/office/officeart/2005/8/layout/hierarchy4"/>
    <dgm:cxn modelId="{EFB6A021-3A42-443F-8A40-4146DA99F91B}" srcId="{32BF984C-E2C9-407B-A8FF-574852F52269}" destId="{4A5514FB-B6D8-4790-9E59-AA16C75B6785}" srcOrd="0" destOrd="0" parTransId="{D69FF553-90E0-4917-9F88-C3DE7C755F6D}" sibTransId="{46099C3D-023E-4C28-BB68-575B4F98A0D0}"/>
    <dgm:cxn modelId="{8A36518A-CA83-4274-B735-061E38AD3E72}" srcId="{FBF12911-A557-4AB1-AAE0-AF844654F146}" destId="{32BF984C-E2C9-407B-A8FF-574852F52269}" srcOrd="0" destOrd="0" parTransId="{9021CCCF-7B7B-4945-A52B-9EC3F6257F81}" sibTransId="{CA945698-DD87-470D-9D7D-85698EB0B16F}"/>
    <dgm:cxn modelId="{293DE899-15B1-4CE2-A72D-403E08C7BB7A}" srcId="{32BF984C-E2C9-407B-A8FF-574852F52269}" destId="{810DF6F7-1B7E-476D-993A-0439FF1911B8}" srcOrd="1" destOrd="0" parTransId="{27E8828E-2189-4711-81F3-A59E21963D31}" sibTransId="{1C46A9B0-61A8-4272-B3CD-476A53E34DFC}"/>
    <dgm:cxn modelId="{41FC6B41-748B-4EF0-AF8C-BB7674C7DE18}" srcId="{4A5514FB-B6D8-4790-9E59-AA16C75B6785}" destId="{4D77C85D-9233-42E3-AF96-BCB215D6B1E9}" srcOrd="0" destOrd="0" parTransId="{DDC226E7-09D9-4561-83A9-5D624B60ECE2}" sibTransId="{F1CF73FE-4B35-431E-93FF-13833C4FC202}"/>
    <dgm:cxn modelId="{1E654DB8-3696-4408-B59A-5FB46B0BD169}" type="presParOf" srcId="{659AC3E6-1C02-4BAC-BA2E-F5BBA70FB8D7}" destId="{7620B37C-836C-4E6F-A34D-816B61023881}" srcOrd="0" destOrd="0" presId="urn:microsoft.com/office/officeart/2005/8/layout/hierarchy4"/>
    <dgm:cxn modelId="{9F9228ED-A899-47C3-8DA7-4DBA0090CF4B}" type="presParOf" srcId="{7620B37C-836C-4E6F-A34D-816B61023881}" destId="{49A49D14-D80C-4BAA-8D47-E0F36A600A47}" srcOrd="0" destOrd="0" presId="urn:microsoft.com/office/officeart/2005/8/layout/hierarchy4"/>
    <dgm:cxn modelId="{4B093E7C-171B-48D4-9968-7E73288C8497}" type="presParOf" srcId="{7620B37C-836C-4E6F-A34D-816B61023881}" destId="{E846B26E-B76B-4DF9-B8B9-D1B0242D3956}" srcOrd="1" destOrd="0" presId="urn:microsoft.com/office/officeart/2005/8/layout/hierarchy4"/>
    <dgm:cxn modelId="{C52C31F2-47DF-45E0-9937-0CC99EC04107}" type="presParOf" srcId="{7620B37C-836C-4E6F-A34D-816B61023881}" destId="{DB9A4000-FE9E-47B4-BCEF-2BC82D1869AD}" srcOrd="2" destOrd="0" presId="urn:microsoft.com/office/officeart/2005/8/layout/hierarchy4"/>
    <dgm:cxn modelId="{038BB926-C79A-4719-B518-CAE0B735CADC}" type="presParOf" srcId="{DB9A4000-FE9E-47B4-BCEF-2BC82D1869AD}" destId="{A20DA2E8-95B5-4644-A7DC-3AD90D7E20BA}" srcOrd="0" destOrd="0" presId="urn:microsoft.com/office/officeart/2005/8/layout/hierarchy4"/>
    <dgm:cxn modelId="{4DFB0D7C-C121-483C-970C-192E2DAC70F2}" type="presParOf" srcId="{A20DA2E8-95B5-4644-A7DC-3AD90D7E20BA}" destId="{E03403B2-5BFE-49CA-B984-E3878C0F3EE3}" srcOrd="0" destOrd="0" presId="urn:microsoft.com/office/officeart/2005/8/layout/hierarchy4"/>
    <dgm:cxn modelId="{4B987AF0-732F-42B0-8E6D-E3A5DC15D5B3}" type="presParOf" srcId="{A20DA2E8-95B5-4644-A7DC-3AD90D7E20BA}" destId="{4E608B98-342C-460E-ACF1-C39379D9CF1A}" srcOrd="1" destOrd="0" presId="urn:microsoft.com/office/officeart/2005/8/layout/hierarchy4"/>
    <dgm:cxn modelId="{18BBA4D9-1B19-4CFB-AB24-663BF7BB7A23}" type="presParOf" srcId="{A20DA2E8-95B5-4644-A7DC-3AD90D7E20BA}" destId="{C04C005C-277C-4B35-BEA7-D9EA20CE3302}" srcOrd="2" destOrd="0" presId="urn:microsoft.com/office/officeart/2005/8/layout/hierarchy4"/>
    <dgm:cxn modelId="{075D7334-7651-4D7C-9812-D70A1202D5BB}" type="presParOf" srcId="{C04C005C-277C-4B35-BEA7-D9EA20CE3302}" destId="{04C7DED3-2A8F-43E8-A1EE-9A75FD3B3A2D}" srcOrd="0" destOrd="0" presId="urn:microsoft.com/office/officeart/2005/8/layout/hierarchy4"/>
    <dgm:cxn modelId="{43B0457B-C1D5-4732-9881-72BDE1CAF819}" type="presParOf" srcId="{04C7DED3-2A8F-43E8-A1EE-9A75FD3B3A2D}" destId="{D4110000-B2E4-494A-8D45-3E2B5C7CBD6C}" srcOrd="0" destOrd="0" presId="urn:microsoft.com/office/officeart/2005/8/layout/hierarchy4"/>
    <dgm:cxn modelId="{FD70E709-CF80-414A-AF97-4823CE038348}" type="presParOf" srcId="{04C7DED3-2A8F-43E8-A1EE-9A75FD3B3A2D}" destId="{8EDB7111-C99A-42C3-8AC4-07937924CE65}" srcOrd="1" destOrd="0" presId="urn:microsoft.com/office/officeart/2005/8/layout/hierarchy4"/>
    <dgm:cxn modelId="{5D68FE31-415B-4C24-8532-7149212A7A59}" type="presParOf" srcId="{C04C005C-277C-4B35-BEA7-D9EA20CE3302}" destId="{ED655895-16DD-4D09-A022-A79CF47142CB}" srcOrd="1" destOrd="0" presId="urn:microsoft.com/office/officeart/2005/8/layout/hierarchy4"/>
    <dgm:cxn modelId="{AFE471C0-10FF-4D13-8264-8557EE9BDF34}" type="presParOf" srcId="{C04C005C-277C-4B35-BEA7-D9EA20CE3302}" destId="{CF8D308A-C1ED-4F71-8849-AAC681976F40}" srcOrd="2" destOrd="0" presId="urn:microsoft.com/office/officeart/2005/8/layout/hierarchy4"/>
    <dgm:cxn modelId="{3EC1668E-0C39-4275-AB55-97112616EFCE}" type="presParOf" srcId="{CF8D308A-C1ED-4F71-8849-AAC681976F40}" destId="{4C829515-0271-4C25-AD24-C8A33D22AB8C}" srcOrd="0" destOrd="0" presId="urn:microsoft.com/office/officeart/2005/8/layout/hierarchy4"/>
    <dgm:cxn modelId="{CA772E3F-14A9-4494-9088-79B97157E302}" type="presParOf" srcId="{CF8D308A-C1ED-4F71-8849-AAC681976F40}" destId="{A5E527BC-378D-4163-A490-0918483E44C7}" srcOrd="1" destOrd="0" presId="urn:microsoft.com/office/officeart/2005/8/layout/hierarchy4"/>
    <dgm:cxn modelId="{D19443B2-0268-46B4-9E53-A864B46E6980}" type="presParOf" srcId="{DB9A4000-FE9E-47B4-BCEF-2BC82D1869AD}" destId="{37F4D17B-5E9F-493D-8C78-CB774E2E2154}" srcOrd="1" destOrd="0" presId="urn:microsoft.com/office/officeart/2005/8/layout/hierarchy4"/>
    <dgm:cxn modelId="{28491CFA-ACCB-4AE6-B986-818011A5D98C}" type="presParOf" srcId="{DB9A4000-FE9E-47B4-BCEF-2BC82D1869AD}" destId="{8FE03535-B2FD-492C-AC8A-D231C93887FE}" srcOrd="2" destOrd="0" presId="urn:microsoft.com/office/officeart/2005/8/layout/hierarchy4"/>
    <dgm:cxn modelId="{F5B58EC5-D94A-4D5E-9DC5-58E1BE63E3D0}" type="presParOf" srcId="{8FE03535-B2FD-492C-AC8A-D231C93887FE}" destId="{4D9C79BC-3770-41E6-AD6A-3BC9582E3DE2}" srcOrd="0" destOrd="0" presId="urn:microsoft.com/office/officeart/2005/8/layout/hierarchy4"/>
    <dgm:cxn modelId="{8A104472-723F-42E4-B031-DA2EF86FD7A6}" type="presParOf" srcId="{8FE03535-B2FD-492C-AC8A-D231C93887FE}" destId="{492AACF0-86BC-4468-8C6E-35DF4002124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EB595-FAAB-46D8-ACF0-803296D2DCF2}">
      <dsp:nvSpPr>
        <dsp:cNvPr id="0" name=""/>
        <dsp:cNvSpPr/>
      </dsp:nvSpPr>
      <dsp:spPr>
        <a:xfrm>
          <a:off x="1563770" y="574870"/>
          <a:ext cx="3379002" cy="28419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2540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3">
          <a:scrgbClr r="0" g="0" b="0"/>
        </a:lnRef>
        <a:fillRef idx="1">
          <a:scrgbClr r="0" g="0" b="0"/>
        </a:fillRef>
        <a:effectRef idx="1">
          <a:scrgbClr r="0" g="0" b="0"/>
        </a:effectRef>
        <a:fontRef idx="minor"/>
      </dsp:style>
    </dsp:sp>
    <dsp:sp modelId="{D0515122-1E16-4648-BB56-1CCE744FC305}">
      <dsp:nvSpPr>
        <dsp:cNvPr id="0" name=""/>
        <dsp:cNvSpPr/>
      </dsp:nvSpPr>
      <dsp:spPr>
        <a:xfrm>
          <a:off x="245408" y="1769589"/>
          <a:ext cx="1950424" cy="1831298"/>
        </a:xfrm>
        <a:prstGeom prst="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effectLst/>
              <a:latin typeface="+mn-lt"/>
              <a:ea typeface="+mn-ea"/>
              <a:cs typeface="+mn-cs"/>
            </a:rPr>
            <a:t>Principio:</a:t>
          </a:r>
          <a:r>
            <a:rPr lang="es-ES" sz="1600" kern="1200" dirty="0" smtClean="0">
              <a:effectLst/>
              <a:latin typeface="+mn-lt"/>
              <a:ea typeface="+mn-ea"/>
              <a:cs typeface="+mn-cs"/>
            </a:rPr>
            <a:t> reducir los efectos negativos que ocasiona el uso de vehículos, como medio de movilización, al medioambiente</a:t>
          </a:r>
          <a:endParaRPr lang="en-US" sz="1600" kern="1200" dirty="0"/>
        </a:p>
      </dsp:txBody>
      <dsp:txXfrm>
        <a:off x="245408" y="1769589"/>
        <a:ext cx="1950424" cy="1831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0AE65-9D5E-40C3-882A-F07BBAC33BCD}">
      <dsp:nvSpPr>
        <dsp:cNvPr id="0" name=""/>
        <dsp:cNvSpPr/>
      </dsp:nvSpPr>
      <dsp:spPr>
        <a:xfrm>
          <a:off x="151219" y="231767"/>
          <a:ext cx="3585596" cy="290967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DB03C9BB-8D64-42E6-B1CF-C04B7EFD229B}">
      <dsp:nvSpPr>
        <dsp:cNvPr id="0" name=""/>
        <dsp:cNvSpPr/>
      </dsp:nvSpPr>
      <dsp:spPr>
        <a:xfrm>
          <a:off x="2873589" y="1466123"/>
          <a:ext cx="1784449" cy="1784449"/>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t>Objetivo</a:t>
          </a:r>
          <a:r>
            <a:rPr lang="en-US" sz="2300" kern="1200" dirty="0" smtClean="0"/>
            <a:t>: el </a:t>
          </a:r>
          <a:r>
            <a:rPr lang="en-US" sz="2300" kern="1200" dirty="0" err="1" smtClean="0"/>
            <a:t>uso</a:t>
          </a:r>
          <a:r>
            <a:rPr lang="en-US" sz="2300" kern="1200" dirty="0" smtClean="0"/>
            <a:t> </a:t>
          </a:r>
          <a:r>
            <a:rPr lang="en-US" sz="2300" kern="1200" dirty="0" err="1" smtClean="0"/>
            <a:t>racional</a:t>
          </a:r>
          <a:r>
            <a:rPr lang="en-US" sz="2300" kern="1200" dirty="0" smtClean="0"/>
            <a:t> de los </a:t>
          </a:r>
          <a:r>
            <a:rPr lang="en-US" sz="2300" kern="1200" dirty="0" err="1" smtClean="0"/>
            <a:t>medios</a:t>
          </a:r>
          <a:r>
            <a:rPr lang="en-US" sz="2300" kern="1200" dirty="0" smtClean="0"/>
            <a:t> de </a:t>
          </a:r>
          <a:r>
            <a:rPr lang="en-US" sz="2300" kern="1200" dirty="0" err="1" smtClean="0"/>
            <a:t>transpote</a:t>
          </a:r>
          <a:endParaRPr lang="en-US" sz="2300" kern="1200" dirty="0"/>
        </a:p>
      </dsp:txBody>
      <dsp:txXfrm>
        <a:off x="2873589" y="1466123"/>
        <a:ext cx="1784449" cy="1784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B8265-E499-4673-96C0-997175CE576A}">
      <dsp:nvSpPr>
        <dsp:cNvPr id="0" name=""/>
        <dsp:cNvSpPr/>
      </dsp:nvSpPr>
      <dsp:spPr>
        <a:xfrm>
          <a:off x="-5705577" y="-873507"/>
          <a:ext cx="6794154" cy="6794154"/>
        </a:xfrm>
        <a:prstGeom prst="blockArc">
          <a:avLst>
            <a:gd name="adj1" fmla="val 18900000"/>
            <a:gd name="adj2" fmla="val 2700000"/>
            <a:gd name="adj3" fmla="val 318"/>
          </a:avLst>
        </a:pr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1DB17A-D672-41DE-9982-6A4679A4CB68}">
      <dsp:nvSpPr>
        <dsp:cNvPr id="0" name=""/>
        <dsp:cNvSpPr/>
      </dsp:nvSpPr>
      <dsp:spPr>
        <a:xfrm>
          <a:off x="729523" y="538095"/>
          <a:ext cx="4261829" cy="1009427"/>
        </a:xfrm>
        <a:prstGeom prst="rect">
          <a:avLst/>
        </a:prstGeom>
        <a:solidFill>
          <a:srgbClr val="FBBB05"/>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1233" tIns="45720" rIns="45720" bIns="45720" numCol="1" spcCol="1270" anchor="ctr" anchorCtr="0">
          <a:noAutofit/>
        </a:bodyPr>
        <a:lstStyle/>
        <a:p>
          <a:pPr lvl="0" algn="l" defTabSz="800100">
            <a:lnSpc>
              <a:spcPct val="90000"/>
            </a:lnSpc>
            <a:spcBef>
              <a:spcPct val="0"/>
            </a:spcBef>
            <a:spcAft>
              <a:spcPct val="35000"/>
            </a:spcAft>
          </a:pPr>
          <a:r>
            <a:rPr lang="es-EC" sz="1800" kern="1200" noProof="0" dirty="0" smtClean="0"/>
            <a:t>Se impulsa con la fuerza que produce un motor alimentado por electricidad</a:t>
          </a:r>
          <a:endParaRPr lang="es-EC" sz="1800" kern="1200" noProof="0" dirty="0"/>
        </a:p>
      </dsp:txBody>
      <dsp:txXfrm>
        <a:off x="729523" y="538095"/>
        <a:ext cx="4261829" cy="1009427"/>
      </dsp:txXfrm>
    </dsp:sp>
    <dsp:sp modelId="{B1905837-2F72-4767-BD4F-40AB517C73D0}">
      <dsp:nvSpPr>
        <dsp:cNvPr id="0" name=""/>
        <dsp:cNvSpPr/>
      </dsp:nvSpPr>
      <dsp:spPr>
        <a:xfrm>
          <a:off x="69650" y="378535"/>
          <a:ext cx="1261784" cy="1261784"/>
        </a:xfrm>
        <a:prstGeom prst="ellipse">
          <a:avLst/>
        </a:prstGeom>
        <a:solidFill>
          <a:schemeClr val="lt1">
            <a:hueOff val="0"/>
            <a:satOff val="0"/>
            <a:lumOff val="0"/>
            <a:alphaOff val="0"/>
          </a:schemeClr>
        </a:solidFill>
        <a:ln w="12700" cap="rnd" cmpd="sng" algn="ctr">
          <a:solidFill>
            <a:schemeClr val="accent3"/>
          </a:solidFill>
          <a:prstDash val="solid"/>
        </a:ln>
        <a:effectLst/>
      </dsp:spPr>
      <dsp:style>
        <a:lnRef idx="1">
          <a:scrgbClr r="0" g="0" b="0"/>
        </a:lnRef>
        <a:fillRef idx="1">
          <a:scrgbClr r="0" g="0" b="0"/>
        </a:fillRef>
        <a:effectRef idx="0">
          <a:scrgbClr r="0" g="0" b="0"/>
        </a:effectRef>
        <a:fontRef idx="minor"/>
      </dsp:style>
    </dsp:sp>
    <dsp:sp modelId="{84AA46D3-83A8-44E2-9C05-A95EDD975ABC}">
      <dsp:nvSpPr>
        <dsp:cNvPr id="0" name=""/>
        <dsp:cNvSpPr/>
      </dsp:nvSpPr>
      <dsp:spPr>
        <a:xfrm>
          <a:off x="1067469" y="1733419"/>
          <a:ext cx="3894902" cy="1580299"/>
        </a:xfrm>
        <a:prstGeom prst="rect">
          <a:avLst/>
        </a:prstGeom>
        <a:solidFill>
          <a:srgbClr val="0070C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1233" tIns="40640" rIns="40640" bIns="40640" numCol="1" spcCol="1270" anchor="ctr" anchorCtr="0">
          <a:noAutofit/>
        </a:bodyPr>
        <a:lstStyle/>
        <a:p>
          <a:pPr lvl="0" algn="l" defTabSz="711200">
            <a:lnSpc>
              <a:spcPct val="90000"/>
            </a:lnSpc>
            <a:spcBef>
              <a:spcPct val="0"/>
            </a:spcBef>
            <a:spcAft>
              <a:spcPct val="35000"/>
            </a:spcAft>
          </a:pPr>
          <a:r>
            <a:rPr lang="es-EC" sz="1600" kern="1200" noProof="0" dirty="0" smtClean="0">
              <a:effectLst/>
              <a:latin typeface="+mn-lt"/>
              <a:ea typeface="+mn-ea"/>
              <a:cs typeface="+mn-cs"/>
            </a:rPr>
            <a:t>El motor eléctrico se encuentra  acoplado a un eje motriz mismo que esta conectado a sus ruedas o pueden ser motores independientes acoplados a cada una de las ruedas para proporcionar su movimiento</a:t>
          </a:r>
          <a:endParaRPr lang="es-EC" sz="1600" kern="1200" noProof="0" dirty="0"/>
        </a:p>
      </dsp:txBody>
      <dsp:txXfrm>
        <a:off x="1067469" y="1733419"/>
        <a:ext cx="3894902" cy="1580299"/>
      </dsp:txXfrm>
    </dsp:sp>
    <dsp:sp modelId="{7897A42C-0D00-4971-9A69-971D8B2332AC}">
      <dsp:nvSpPr>
        <dsp:cNvPr id="0" name=""/>
        <dsp:cNvSpPr/>
      </dsp:nvSpPr>
      <dsp:spPr>
        <a:xfrm>
          <a:off x="436577" y="1827821"/>
          <a:ext cx="1261784" cy="1391496"/>
        </a:xfrm>
        <a:prstGeom prst="ellipse">
          <a:avLst/>
        </a:prstGeom>
        <a:solidFill>
          <a:schemeClr val="lt1">
            <a:hueOff val="0"/>
            <a:satOff val="0"/>
            <a:lumOff val="0"/>
            <a:alphaOff val="0"/>
          </a:schemeClr>
        </a:solidFill>
        <a:ln w="12700" cap="rnd" cmpd="sng" algn="ctr">
          <a:solidFill>
            <a:schemeClr val="accent5">
              <a:hueOff val="-3172511"/>
              <a:satOff val="-9217"/>
              <a:lumOff val="5000"/>
              <a:alphaOff val="0"/>
            </a:schemeClr>
          </a:solidFill>
          <a:prstDash val="solid"/>
        </a:ln>
        <a:effectLst/>
      </dsp:spPr>
      <dsp:style>
        <a:lnRef idx="1">
          <a:scrgbClr r="0" g="0" b="0"/>
        </a:lnRef>
        <a:fillRef idx="1">
          <a:scrgbClr r="0" g="0" b="0"/>
        </a:fillRef>
        <a:effectRef idx="0">
          <a:scrgbClr r="0" g="0" b="0"/>
        </a:effectRef>
        <a:fontRef idx="minor"/>
      </dsp:style>
    </dsp:sp>
    <dsp:sp modelId="{2E3BF392-87A4-41EC-880F-A915A3CFB438}">
      <dsp:nvSpPr>
        <dsp:cNvPr id="0" name=""/>
        <dsp:cNvSpPr/>
      </dsp:nvSpPr>
      <dsp:spPr>
        <a:xfrm>
          <a:off x="700542" y="3532997"/>
          <a:ext cx="4261829" cy="1009427"/>
        </a:xfrm>
        <a:prstGeom prst="rect">
          <a:avLst/>
        </a:prstGeom>
        <a:gradFill rotWithShape="0">
          <a:gsLst>
            <a:gs pos="0">
              <a:schemeClr val="accent5">
                <a:hueOff val="-6345022"/>
                <a:satOff val="-18434"/>
                <a:lumOff val="10000"/>
                <a:alphaOff val="0"/>
                <a:tint val="96000"/>
                <a:lumMod val="100000"/>
              </a:schemeClr>
            </a:gs>
            <a:gs pos="78000">
              <a:schemeClr val="accent5">
                <a:hueOff val="-6345022"/>
                <a:satOff val="-18434"/>
                <a:lumOff val="1000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1233"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effectLst/>
              <a:latin typeface="+mn-lt"/>
              <a:ea typeface="+mn-ea"/>
              <a:cs typeface="+mn-cs"/>
            </a:rPr>
            <a:t>Presenta ventajas desde el punto de vista medioambiental</a:t>
          </a:r>
          <a:endParaRPr lang="en-US" sz="1800" kern="1200" dirty="0"/>
        </a:p>
      </dsp:txBody>
      <dsp:txXfrm>
        <a:off x="700542" y="3532997"/>
        <a:ext cx="4261829" cy="1009427"/>
      </dsp:txXfrm>
    </dsp:sp>
    <dsp:sp modelId="{A9D14086-8983-4ADF-BF92-D7D1EB3C6E1C}">
      <dsp:nvSpPr>
        <dsp:cNvPr id="0" name=""/>
        <dsp:cNvSpPr/>
      </dsp:nvSpPr>
      <dsp:spPr>
        <a:xfrm>
          <a:off x="69650" y="3406818"/>
          <a:ext cx="1261784" cy="1261784"/>
        </a:xfrm>
        <a:prstGeom prst="ellipse">
          <a:avLst/>
        </a:prstGeom>
        <a:solidFill>
          <a:schemeClr val="lt1">
            <a:hueOff val="0"/>
            <a:satOff val="0"/>
            <a:lumOff val="0"/>
            <a:alphaOff val="0"/>
          </a:schemeClr>
        </a:solidFill>
        <a:ln w="12700" cap="rnd" cmpd="sng" algn="ctr">
          <a:solidFill>
            <a:schemeClr val="accent5">
              <a:hueOff val="-6345022"/>
              <a:satOff val="-18434"/>
              <a:lumOff val="1000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54454-F235-46E7-A9E2-83F226D2D07D}">
      <dsp:nvSpPr>
        <dsp:cNvPr id="0" name=""/>
        <dsp:cNvSpPr/>
      </dsp:nvSpPr>
      <dsp:spPr>
        <a:xfrm>
          <a:off x="2741494" y="1159878"/>
          <a:ext cx="167219" cy="1074015"/>
        </a:xfrm>
        <a:custGeom>
          <a:avLst/>
          <a:gdLst/>
          <a:ahLst/>
          <a:cxnLst/>
          <a:rect l="0" t="0" r="0" b="0"/>
          <a:pathLst>
            <a:path>
              <a:moveTo>
                <a:pt x="0" y="0"/>
              </a:moveTo>
              <a:lnTo>
                <a:pt x="0" y="1074015"/>
              </a:lnTo>
              <a:lnTo>
                <a:pt x="167219" y="1074015"/>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D80DAC-51B5-4746-A091-08D91EB8844A}">
      <dsp:nvSpPr>
        <dsp:cNvPr id="0" name=""/>
        <dsp:cNvSpPr/>
      </dsp:nvSpPr>
      <dsp:spPr>
        <a:xfrm>
          <a:off x="2741494" y="1159878"/>
          <a:ext cx="167210" cy="416563"/>
        </a:xfrm>
        <a:custGeom>
          <a:avLst/>
          <a:gdLst/>
          <a:ahLst/>
          <a:cxnLst/>
          <a:rect l="0" t="0" r="0" b="0"/>
          <a:pathLst>
            <a:path>
              <a:moveTo>
                <a:pt x="0" y="0"/>
              </a:moveTo>
              <a:lnTo>
                <a:pt x="0" y="416563"/>
              </a:lnTo>
              <a:lnTo>
                <a:pt x="167210" y="416563"/>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EA9081-7BFC-4FEA-B125-8D6ADA34C61D}">
      <dsp:nvSpPr>
        <dsp:cNvPr id="0" name=""/>
        <dsp:cNvSpPr/>
      </dsp:nvSpPr>
      <dsp:spPr>
        <a:xfrm>
          <a:off x="2024860" y="464778"/>
          <a:ext cx="1087040" cy="232091"/>
        </a:xfrm>
        <a:custGeom>
          <a:avLst/>
          <a:gdLst/>
          <a:ahLst/>
          <a:cxnLst/>
          <a:rect l="0" t="0" r="0" b="0"/>
          <a:pathLst>
            <a:path>
              <a:moveTo>
                <a:pt x="0" y="0"/>
              </a:moveTo>
              <a:lnTo>
                <a:pt x="0" y="134860"/>
              </a:lnTo>
              <a:lnTo>
                <a:pt x="1087040" y="134860"/>
              </a:lnTo>
              <a:lnTo>
                <a:pt x="1087040" y="232091"/>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605B6C-C523-4274-B3D6-EC35F413C30F}">
      <dsp:nvSpPr>
        <dsp:cNvPr id="0" name=""/>
        <dsp:cNvSpPr/>
      </dsp:nvSpPr>
      <dsp:spPr>
        <a:xfrm>
          <a:off x="904761" y="1117809"/>
          <a:ext cx="328355" cy="2402820"/>
        </a:xfrm>
        <a:custGeom>
          <a:avLst/>
          <a:gdLst/>
          <a:ahLst/>
          <a:cxnLst/>
          <a:rect l="0" t="0" r="0" b="0"/>
          <a:pathLst>
            <a:path>
              <a:moveTo>
                <a:pt x="0" y="0"/>
              </a:moveTo>
              <a:lnTo>
                <a:pt x="0" y="2402820"/>
              </a:lnTo>
              <a:lnTo>
                <a:pt x="328355" y="2402820"/>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58F6A7-4E7F-45FB-9A63-E9D6B7B59842}">
      <dsp:nvSpPr>
        <dsp:cNvPr id="0" name=""/>
        <dsp:cNvSpPr/>
      </dsp:nvSpPr>
      <dsp:spPr>
        <a:xfrm>
          <a:off x="904761" y="1117809"/>
          <a:ext cx="328355" cy="1745349"/>
        </a:xfrm>
        <a:custGeom>
          <a:avLst/>
          <a:gdLst/>
          <a:ahLst/>
          <a:cxnLst/>
          <a:rect l="0" t="0" r="0" b="0"/>
          <a:pathLst>
            <a:path>
              <a:moveTo>
                <a:pt x="0" y="0"/>
              </a:moveTo>
              <a:lnTo>
                <a:pt x="0" y="1745349"/>
              </a:lnTo>
              <a:lnTo>
                <a:pt x="328355" y="1745349"/>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86F4DC-8AEC-4F0F-8796-9A590C4EA223}">
      <dsp:nvSpPr>
        <dsp:cNvPr id="0" name=""/>
        <dsp:cNvSpPr/>
      </dsp:nvSpPr>
      <dsp:spPr>
        <a:xfrm>
          <a:off x="904761" y="1117809"/>
          <a:ext cx="328355" cy="1087878"/>
        </a:xfrm>
        <a:custGeom>
          <a:avLst/>
          <a:gdLst/>
          <a:ahLst/>
          <a:cxnLst/>
          <a:rect l="0" t="0" r="0" b="0"/>
          <a:pathLst>
            <a:path>
              <a:moveTo>
                <a:pt x="0" y="0"/>
              </a:moveTo>
              <a:lnTo>
                <a:pt x="0" y="1087878"/>
              </a:lnTo>
              <a:lnTo>
                <a:pt x="328355" y="1087878"/>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A39641-1A5B-41C3-B7F2-F22782FA73E5}">
      <dsp:nvSpPr>
        <dsp:cNvPr id="0" name=""/>
        <dsp:cNvSpPr/>
      </dsp:nvSpPr>
      <dsp:spPr>
        <a:xfrm>
          <a:off x="904761" y="1117809"/>
          <a:ext cx="328355" cy="430407"/>
        </a:xfrm>
        <a:custGeom>
          <a:avLst/>
          <a:gdLst/>
          <a:ahLst/>
          <a:cxnLst/>
          <a:rect l="0" t="0" r="0" b="0"/>
          <a:pathLst>
            <a:path>
              <a:moveTo>
                <a:pt x="0" y="0"/>
              </a:moveTo>
              <a:lnTo>
                <a:pt x="0" y="430407"/>
              </a:lnTo>
              <a:lnTo>
                <a:pt x="328355" y="430407"/>
              </a:lnTo>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B7669-BB6C-4902-9A8A-8B264AFCF226}">
      <dsp:nvSpPr>
        <dsp:cNvPr id="0" name=""/>
        <dsp:cNvSpPr/>
      </dsp:nvSpPr>
      <dsp:spPr>
        <a:xfrm>
          <a:off x="1275167" y="464778"/>
          <a:ext cx="749692" cy="190022"/>
        </a:xfrm>
        <a:custGeom>
          <a:avLst/>
          <a:gdLst/>
          <a:ahLst/>
          <a:cxnLst/>
          <a:rect l="0" t="0" r="0" b="0"/>
          <a:pathLst>
            <a:path>
              <a:moveTo>
                <a:pt x="749692" y="0"/>
              </a:moveTo>
              <a:lnTo>
                <a:pt x="749692" y="92791"/>
              </a:lnTo>
              <a:lnTo>
                <a:pt x="0" y="92791"/>
              </a:lnTo>
              <a:lnTo>
                <a:pt x="0" y="190022"/>
              </a:lnTo>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C8959C-92F3-40E7-8754-F0C7CA692947}">
      <dsp:nvSpPr>
        <dsp:cNvPr id="0" name=""/>
        <dsp:cNvSpPr/>
      </dsp:nvSpPr>
      <dsp:spPr>
        <a:xfrm>
          <a:off x="1561852" y="1770"/>
          <a:ext cx="926015" cy="463007"/>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1" kern="1200" smtClean="0"/>
            <a:t>Vehículos livianos  </a:t>
          </a:r>
          <a:endParaRPr lang="en-US" sz="1300" kern="1200"/>
        </a:p>
      </dsp:txBody>
      <dsp:txXfrm>
        <a:off x="1561852" y="1770"/>
        <a:ext cx="926015" cy="463007"/>
      </dsp:txXfrm>
    </dsp:sp>
    <dsp:sp modelId="{09CF89D7-82DB-4055-BC94-30E7DB04FBB0}">
      <dsp:nvSpPr>
        <dsp:cNvPr id="0" name=""/>
        <dsp:cNvSpPr/>
      </dsp:nvSpPr>
      <dsp:spPr>
        <a:xfrm>
          <a:off x="812160" y="654801"/>
          <a:ext cx="926015" cy="463007"/>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0" kern="1200" dirty="0" smtClean="0"/>
            <a:t>Vehículo</a:t>
          </a:r>
          <a:r>
            <a:rPr lang="en-US" sz="1300" kern="1200" dirty="0" smtClean="0"/>
            <a:t> </a:t>
          </a:r>
          <a:r>
            <a:rPr lang="en-US" sz="1300" kern="1200" dirty="0" err="1" smtClean="0"/>
            <a:t>Particulares</a:t>
          </a:r>
          <a:r>
            <a:rPr lang="en-US" sz="1300" kern="1200" dirty="0" smtClean="0"/>
            <a:t>  </a:t>
          </a:r>
          <a:endParaRPr lang="en-US" sz="1300" kern="1200" dirty="0"/>
        </a:p>
      </dsp:txBody>
      <dsp:txXfrm>
        <a:off x="812160" y="654801"/>
        <a:ext cx="926015" cy="463007"/>
      </dsp:txXfrm>
    </dsp:sp>
    <dsp:sp modelId="{F59190E4-833D-497F-B565-B504137BC255}">
      <dsp:nvSpPr>
        <dsp:cNvPr id="0" name=""/>
        <dsp:cNvSpPr/>
      </dsp:nvSpPr>
      <dsp:spPr>
        <a:xfrm>
          <a:off x="1233117" y="1316712"/>
          <a:ext cx="926015"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Automovil</a:t>
          </a:r>
          <a:endParaRPr lang="en-US" sz="1300" kern="1200"/>
        </a:p>
      </dsp:txBody>
      <dsp:txXfrm>
        <a:off x="1233117" y="1316712"/>
        <a:ext cx="926015" cy="463007"/>
      </dsp:txXfrm>
    </dsp:sp>
    <dsp:sp modelId="{BC13ADC5-0C18-4DE4-9543-202DF278BDE1}">
      <dsp:nvSpPr>
        <dsp:cNvPr id="0" name=""/>
        <dsp:cNvSpPr/>
      </dsp:nvSpPr>
      <dsp:spPr>
        <a:xfrm>
          <a:off x="1233117" y="1974183"/>
          <a:ext cx="926015"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Van's</a:t>
          </a:r>
          <a:endParaRPr lang="en-US" sz="1300" kern="1200"/>
        </a:p>
      </dsp:txBody>
      <dsp:txXfrm>
        <a:off x="1233117" y="1974183"/>
        <a:ext cx="926015" cy="463007"/>
      </dsp:txXfrm>
    </dsp:sp>
    <dsp:sp modelId="{559F598E-AA2D-486E-A004-025BE910845A}">
      <dsp:nvSpPr>
        <dsp:cNvPr id="0" name=""/>
        <dsp:cNvSpPr/>
      </dsp:nvSpPr>
      <dsp:spPr>
        <a:xfrm>
          <a:off x="1233117" y="2631654"/>
          <a:ext cx="926015"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Suv's</a:t>
          </a:r>
          <a:endParaRPr lang="en-US" sz="1300" kern="1200"/>
        </a:p>
      </dsp:txBody>
      <dsp:txXfrm>
        <a:off x="1233117" y="2631654"/>
        <a:ext cx="926015" cy="463007"/>
      </dsp:txXfrm>
    </dsp:sp>
    <dsp:sp modelId="{6FD9F5A8-59AE-492E-ACF3-55A03E769282}">
      <dsp:nvSpPr>
        <dsp:cNvPr id="0" name=""/>
        <dsp:cNvSpPr/>
      </dsp:nvSpPr>
      <dsp:spPr>
        <a:xfrm>
          <a:off x="1233117" y="3289125"/>
          <a:ext cx="926015"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Camionetas</a:t>
          </a:r>
          <a:endParaRPr lang="en-US" sz="1300" kern="1200"/>
        </a:p>
      </dsp:txBody>
      <dsp:txXfrm>
        <a:off x="1233117" y="3289125"/>
        <a:ext cx="926015" cy="463007"/>
      </dsp:txXfrm>
    </dsp:sp>
    <dsp:sp modelId="{80964350-05D9-446F-B950-CF3DDC3EDA98}">
      <dsp:nvSpPr>
        <dsp:cNvPr id="0" name=""/>
        <dsp:cNvSpPr/>
      </dsp:nvSpPr>
      <dsp:spPr>
        <a:xfrm>
          <a:off x="2648893" y="696870"/>
          <a:ext cx="926015" cy="463007"/>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b="0" kern="1200" smtClean="0"/>
            <a:t>Vehículo</a:t>
          </a:r>
          <a:r>
            <a:rPr lang="es-EC" sz="1300" kern="1200" smtClean="0"/>
            <a:t> Público </a:t>
          </a:r>
          <a:r>
            <a:rPr lang="en-US" sz="1300" kern="1200" smtClean="0"/>
            <a:t> </a:t>
          </a:r>
          <a:endParaRPr lang="en-US" sz="1300" kern="1200"/>
        </a:p>
      </dsp:txBody>
      <dsp:txXfrm>
        <a:off x="2648893" y="696870"/>
        <a:ext cx="926015" cy="463007"/>
      </dsp:txXfrm>
    </dsp:sp>
    <dsp:sp modelId="{D7C2E6BF-04BA-4B4B-8DA4-AD26D3DAED57}">
      <dsp:nvSpPr>
        <dsp:cNvPr id="0" name=""/>
        <dsp:cNvSpPr/>
      </dsp:nvSpPr>
      <dsp:spPr>
        <a:xfrm>
          <a:off x="2908705" y="1344937"/>
          <a:ext cx="926015"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Taxis</a:t>
          </a:r>
          <a:endParaRPr lang="en-US" sz="1300" kern="1200"/>
        </a:p>
      </dsp:txBody>
      <dsp:txXfrm>
        <a:off x="2908705" y="1344937"/>
        <a:ext cx="926015" cy="463007"/>
      </dsp:txXfrm>
    </dsp:sp>
    <dsp:sp modelId="{A462EFCD-696E-4CDC-AFEB-06D536928719}">
      <dsp:nvSpPr>
        <dsp:cNvPr id="0" name=""/>
        <dsp:cNvSpPr/>
      </dsp:nvSpPr>
      <dsp:spPr>
        <a:xfrm>
          <a:off x="2908714" y="2002390"/>
          <a:ext cx="1068066" cy="463007"/>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smtClean="0"/>
            <a:t>Camionetas</a:t>
          </a:r>
          <a:endParaRPr lang="en-US" sz="1300" kern="1200"/>
        </a:p>
      </dsp:txBody>
      <dsp:txXfrm>
        <a:off x="2908714" y="2002390"/>
        <a:ext cx="1068066" cy="463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34AF0-23DC-468C-886D-E4638AC229D6}">
      <dsp:nvSpPr>
        <dsp:cNvPr id="0" name=""/>
        <dsp:cNvSpPr/>
      </dsp:nvSpPr>
      <dsp:spPr>
        <a:xfrm>
          <a:off x="496928" y="375452"/>
          <a:ext cx="4225042" cy="1589980"/>
        </a:xfrm>
        <a:prstGeom prst="rect">
          <a:avLst/>
        </a:prstGeom>
        <a:solidFill>
          <a:schemeClr val="lt1">
            <a:alpha val="4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470" tIns="45720" rIns="45720" bIns="45720" numCol="1" spcCol="1270" anchor="ctr" anchorCtr="0">
          <a:noAutofit/>
        </a:bodyPr>
        <a:lstStyle/>
        <a:p>
          <a:pPr lvl="0" algn="l" defTabSz="533400">
            <a:lnSpc>
              <a:spcPct val="90000"/>
            </a:lnSpc>
            <a:spcBef>
              <a:spcPct val="0"/>
            </a:spcBef>
            <a:spcAft>
              <a:spcPct val="35000"/>
            </a:spcAft>
          </a:pPr>
          <a:r>
            <a:rPr lang="es-EC" sz="1200" b="1" kern="1200" noProof="0" dirty="0" smtClean="0"/>
            <a:t>Vallejo Araujo: </a:t>
          </a:r>
          <a:r>
            <a:rPr lang="es-EC" sz="1200" b="0" kern="1200" noProof="0" dirty="0" smtClean="0"/>
            <a:t>2 concesionarios.</a:t>
          </a:r>
        </a:p>
        <a:p>
          <a:pPr lvl="0" algn="l" defTabSz="533400">
            <a:lnSpc>
              <a:spcPct val="90000"/>
            </a:lnSpc>
            <a:spcBef>
              <a:spcPct val="0"/>
            </a:spcBef>
            <a:spcAft>
              <a:spcPct val="35000"/>
            </a:spcAft>
          </a:pPr>
          <a:r>
            <a:rPr lang="es-EC" sz="1200" b="1" kern="1200" dirty="0" err="1" smtClean="0"/>
            <a:t>Autolandia</a:t>
          </a:r>
          <a:r>
            <a:rPr lang="es-EC" sz="1200" b="1" kern="1200" dirty="0" smtClean="0"/>
            <a:t>: </a:t>
          </a:r>
          <a:r>
            <a:rPr lang="es-EC" sz="1200" b="0" kern="1200" dirty="0" smtClean="0"/>
            <a:t>2 concesionarios.</a:t>
          </a:r>
          <a:endParaRPr lang="en-US" sz="1200" b="0" kern="1200" dirty="0" smtClean="0"/>
        </a:p>
        <a:p>
          <a:pPr lvl="0" algn="l" defTabSz="533400">
            <a:lnSpc>
              <a:spcPct val="90000"/>
            </a:lnSpc>
            <a:spcBef>
              <a:spcPct val="0"/>
            </a:spcBef>
            <a:spcAft>
              <a:spcPct val="35000"/>
            </a:spcAft>
          </a:pPr>
          <a:r>
            <a:rPr lang="es-EC" sz="1200" b="1" kern="1200" dirty="0" err="1" smtClean="0"/>
            <a:t>Metrocar</a:t>
          </a:r>
          <a:r>
            <a:rPr lang="es-EC" sz="1200" b="1" kern="1200" dirty="0" smtClean="0"/>
            <a:t>: </a:t>
          </a:r>
          <a:r>
            <a:rPr lang="es-EC" sz="1200" b="0" kern="1200" dirty="0" smtClean="0"/>
            <a:t>2 concesionarios.</a:t>
          </a:r>
        </a:p>
        <a:p>
          <a:pPr lvl="0" algn="l" defTabSz="533400">
            <a:lnSpc>
              <a:spcPct val="90000"/>
            </a:lnSpc>
            <a:spcBef>
              <a:spcPct val="0"/>
            </a:spcBef>
            <a:spcAft>
              <a:spcPct val="35000"/>
            </a:spcAft>
          </a:pPr>
          <a:r>
            <a:rPr lang="es-EC" sz="1200" b="1" kern="1200" dirty="0" smtClean="0"/>
            <a:t>Automotores Continental: </a:t>
          </a:r>
          <a:r>
            <a:rPr lang="es-EC" sz="1200" b="0" kern="1200" dirty="0" smtClean="0"/>
            <a:t>4 concesionarios.</a:t>
          </a:r>
          <a:endParaRPr lang="en-US" sz="1200" b="0" kern="1200" dirty="0" smtClean="0"/>
        </a:p>
        <a:p>
          <a:pPr lvl="0" algn="l" defTabSz="533400">
            <a:lnSpc>
              <a:spcPct val="90000"/>
            </a:lnSpc>
            <a:spcBef>
              <a:spcPct val="0"/>
            </a:spcBef>
            <a:spcAft>
              <a:spcPct val="35000"/>
            </a:spcAft>
          </a:pPr>
          <a:r>
            <a:rPr lang="es-EC" sz="1200" b="1" kern="1200" dirty="0" err="1" smtClean="0"/>
            <a:t>Lavca</a:t>
          </a:r>
          <a:r>
            <a:rPr lang="es-EC" sz="1200" b="1" kern="1200" dirty="0" smtClean="0"/>
            <a:t>: </a:t>
          </a:r>
          <a:r>
            <a:rPr lang="es-EC" sz="1200" b="0" kern="1200" dirty="0" smtClean="0"/>
            <a:t>3 concesionarios.</a:t>
          </a:r>
          <a:endParaRPr lang="en-US" sz="1200" b="0" kern="1200" dirty="0" smtClean="0"/>
        </a:p>
        <a:p>
          <a:pPr lvl="0" algn="l" defTabSz="533400">
            <a:lnSpc>
              <a:spcPct val="90000"/>
            </a:lnSpc>
            <a:spcBef>
              <a:spcPct val="0"/>
            </a:spcBef>
            <a:spcAft>
              <a:spcPct val="35000"/>
            </a:spcAft>
          </a:pPr>
          <a:r>
            <a:rPr lang="es-EC" sz="1200" b="1" kern="1200" dirty="0" smtClean="0"/>
            <a:t>Ecua auto: </a:t>
          </a:r>
          <a:r>
            <a:rPr lang="es-EC" sz="1200" b="0" kern="1200" dirty="0" smtClean="0"/>
            <a:t>4 concesionarios.</a:t>
          </a:r>
          <a:endParaRPr lang="en-US" sz="1200" b="0" kern="1200" dirty="0" smtClean="0"/>
        </a:p>
        <a:p>
          <a:pPr lvl="0" algn="l" defTabSz="533400">
            <a:lnSpc>
              <a:spcPct val="90000"/>
            </a:lnSpc>
            <a:spcBef>
              <a:spcPct val="0"/>
            </a:spcBef>
            <a:spcAft>
              <a:spcPct val="35000"/>
            </a:spcAft>
          </a:pPr>
          <a:r>
            <a:rPr lang="es-EC" sz="1200" b="1" kern="1200" dirty="0" err="1" smtClean="0"/>
            <a:t>Proauto</a:t>
          </a:r>
          <a:r>
            <a:rPr lang="es-EC" sz="1200" b="1" kern="1200" dirty="0" smtClean="0"/>
            <a:t>: </a:t>
          </a:r>
          <a:r>
            <a:rPr lang="es-EC" sz="1200" b="0" kern="1200" dirty="0" smtClean="0"/>
            <a:t>2 concesionarios.</a:t>
          </a:r>
          <a:endParaRPr lang="en-US" sz="1200" b="0" kern="1200" dirty="0" smtClean="0"/>
        </a:p>
      </dsp:txBody>
      <dsp:txXfrm>
        <a:off x="496928" y="375452"/>
        <a:ext cx="4225042" cy="1589980"/>
      </dsp:txXfrm>
    </dsp:sp>
    <dsp:sp modelId="{FFAD3BA6-EA49-4C37-9864-8488FDE1EBF8}">
      <dsp:nvSpPr>
        <dsp:cNvPr id="0" name=""/>
        <dsp:cNvSpPr/>
      </dsp:nvSpPr>
      <dsp:spPr>
        <a:xfrm>
          <a:off x="248231" y="103556"/>
          <a:ext cx="1141430" cy="171214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49D14-D80C-4BAA-8D47-E0F36A600A47}">
      <dsp:nvSpPr>
        <dsp:cNvPr id="0" name=""/>
        <dsp:cNvSpPr/>
      </dsp:nvSpPr>
      <dsp:spPr>
        <a:xfrm>
          <a:off x="744" y="1472"/>
          <a:ext cx="6483736" cy="121368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“Convenio Macro para la Promoción, Comercialización y Perspectivas de Fabricación de Baterías y Vehículos Eléctricos en la República del Ecuador” </a:t>
          </a:r>
          <a:endParaRPr lang="en-US" sz="2000" kern="1200" dirty="0"/>
        </a:p>
      </dsp:txBody>
      <dsp:txXfrm>
        <a:off x="36292" y="37020"/>
        <a:ext cx="6412640" cy="1142588"/>
      </dsp:txXfrm>
    </dsp:sp>
    <dsp:sp modelId="{E03403B2-5BFE-49CA-B984-E3878C0F3EE3}">
      <dsp:nvSpPr>
        <dsp:cNvPr id="0" name=""/>
        <dsp:cNvSpPr/>
      </dsp:nvSpPr>
      <dsp:spPr>
        <a:xfrm>
          <a:off x="744" y="1329002"/>
          <a:ext cx="4235377" cy="121368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smtClean="0"/>
            <a:t>Introducir vehículos eléctricos en el mercado ecuatoriano </a:t>
          </a:r>
          <a:endParaRPr lang="en-US" sz="2000" kern="1200" dirty="0"/>
        </a:p>
      </dsp:txBody>
      <dsp:txXfrm>
        <a:off x="36292" y="1364550"/>
        <a:ext cx="4164281" cy="1142588"/>
      </dsp:txXfrm>
    </dsp:sp>
    <dsp:sp modelId="{D4110000-B2E4-494A-8D45-3E2B5C7CBD6C}">
      <dsp:nvSpPr>
        <dsp:cNvPr id="0" name=""/>
        <dsp:cNvSpPr/>
      </dsp:nvSpPr>
      <dsp:spPr>
        <a:xfrm>
          <a:off x="744" y="2656533"/>
          <a:ext cx="2074132" cy="121368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t>Servicio post-venta</a:t>
          </a:r>
          <a:endParaRPr lang="en-US" sz="1800" kern="1200" dirty="0"/>
        </a:p>
      </dsp:txBody>
      <dsp:txXfrm>
        <a:off x="36292" y="2692081"/>
        <a:ext cx="2003036" cy="1142588"/>
      </dsp:txXfrm>
    </dsp:sp>
    <dsp:sp modelId="{4C829515-0271-4C25-AD24-C8A33D22AB8C}">
      <dsp:nvSpPr>
        <dsp:cNvPr id="0" name=""/>
        <dsp:cNvSpPr/>
      </dsp:nvSpPr>
      <dsp:spPr>
        <a:xfrm>
          <a:off x="2161989" y="2656533"/>
          <a:ext cx="2074132" cy="121368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t>Manejo de las baterías recargables de los VE</a:t>
          </a:r>
          <a:endParaRPr lang="en-US" sz="1800" kern="1200" dirty="0"/>
        </a:p>
      </dsp:txBody>
      <dsp:txXfrm>
        <a:off x="2197537" y="2692081"/>
        <a:ext cx="2003036" cy="1142588"/>
      </dsp:txXfrm>
    </dsp:sp>
    <dsp:sp modelId="{4D9C79BC-3770-41E6-AD6A-3BC9582E3DE2}">
      <dsp:nvSpPr>
        <dsp:cNvPr id="0" name=""/>
        <dsp:cNvSpPr/>
      </dsp:nvSpPr>
      <dsp:spPr>
        <a:xfrm>
          <a:off x="4410348" y="1329002"/>
          <a:ext cx="2074132" cy="121368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Aporten al desarrollo de la infraestructura</a:t>
          </a:r>
          <a:endParaRPr lang="en-US" sz="2000" kern="1200" dirty="0"/>
        </a:p>
      </dsp:txBody>
      <dsp:txXfrm>
        <a:off x="4445896" y="1364550"/>
        <a:ext cx="2003036" cy="114258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ABC72-0747-4971-BDED-A2E559C57B8F}" type="datetimeFigureOut">
              <a:rPr lang="en-US" smtClean="0"/>
              <a:t>23-Aug-15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D10F2-953F-4E00-9752-0210C8A2644F}" type="slidenum">
              <a:rPr lang="en-US" smtClean="0"/>
              <a:t>‹Nº›</a:t>
            </a:fld>
            <a:endParaRPr lang="en-US"/>
          </a:p>
        </p:txBody>
      </p:sp>
    </p:spTree>
    <p:extLst>
      <p:ext uri="{BB962C8B-B14F-4D97-AF65-F5344CB8AC3E}">
        <p14:creationId xmlns:p14="http://schemas.microsoft.com/office/powerpoint/2010/main" val="151038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a:t>
            </a:fld>
            <a:endParaRPr lang="en-US"/>
          </a:p>
        </p:txBody>
      </p:sp>
    </p:spTree>
    <p:extLst>
      <p:ext uri="{BB962C8B-B14F-4D97-AF65-F5344CB8AC3E}">
        <p14:creationId xmlns:p14="http://schemas.microsoft.com/office/powerpoint/2010/main" val="92150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12</a:t>
            </a:fld>
            <a:endParaRPr lang="en-US"/>
          </a:p>
        </p:txBody>
      </p:sp>
    </p:spTree>
    <p:extLst>
      <p:ext uri="{BB962C8B-B14F-4D97-AF65-F5344CB8AC3E}">
        <p14:creationId xmlns:p14="http://schemas.microsoft.com/office/powerpoint/2010/main" val="31904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14</a:t>
            </a:fld>
            <a:endParaRPr lang="en-US"/>
          </a:p>
        </p:txBody>
      </p:sp>
    </p:spTree>
    <p:extLst>
      <p:ext uri="{BB962C8B-B14F-4D97-AF65-F5344CB8AC3E}">
        <p14:creationId xmlns:p14="http://schemas.microsoft.com/office/powerpoint/2010/main" val="241066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15</a:t>
            </a:fld>
            <a:endParaRPr lang="en-US"/>
          </a:p>
        </p:txBody>
      </p:sp>
    </p:spTree>
    <p:extLst>
      <p:ext uri="{BB962C8B-B14F-4D97-AF65-F5344CB8AC3E}">
        <p14:creationId xmlns:p14="http://schemas.microsoft.com/office/powerpoint/2010/main" val="329695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16</a:t>
            </a:fld>
            <a:endParaRPr lang="en-US"/>
          </a:p>
        </p:txBody>
      </p:sp>
    </p:spTree>
    <p:extLst>
      <p:ext uri="{BB962C8B-B14F-4D97-AF65-F5344CB8AC3E}">
        <p14:creationId xmlns:p14="http://schemas.microsoft.com/office/powerpoint/2010/main" val="361837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17</a:t>
            </a:fld>
            <a:endParaRPr lang="en-US"/>
          </a:p>
        </p:txBody>
      </p:sp>
    </p:spTree>
    <p:extLst>
      <p:ext uri="{BB962C8B-B14F-4D97-AF65-F5344CB8AC3E}">
        <p14:creationId xmlns:p14="http://schemas.microsoft.com/office/powerpoint/2010/main" val="1990793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18</a:t>
            </a:fld>
            <a:endParaRPr lang="en-US"/>
          </a:p>
        </p:txBody>
      </p:sp>
    </p:spTree>
    <p:extLst>
      <p:ext uri="{BB962C8B-B14F-4D97-AF65-F5344CB8AC3E}">
        <p14:creationId xmlns:p14="http://schemas.microsoft.com/office/powerpoint/2010/main" val="362045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dirty="0"/>
              </a:p>
            </p:txBody>
          </p:sp>
        </mc:Choice>
        <mc:Fallback xmlns="">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mercado analizado está dentro de la ciudad de Quito, tiene una superficie total de 352 </a:t>
                </a:r>
                <a:r>
                  <a:rPr lang="es-ES" sz="1200" i="0" kern="1200">
                    <a:solidFill>
                      <a:schemeClr val="tx1"/>
                    </a:solidFill>
                    <a:effectLst/>
                    <a:latin typeface="+mn-lt"/>
                    <a:ea typeface="+mn-ea"/>
                    <a:cs typeface="+mn-cs"/>
                  </a:rPr>
                  <a:t>km</a:t>
                </a:r>
                <a:r>
                  <a:rPr lang="en-US" sz="1200" i="0" kern="1200">
                    <a:solidFill>
                      <a:schemeClr val="tx1"/>
                    </a:solidFill>
                    <a:effectLst/>
                    <a:latin typeface="+mn-lt"/>
                    <a:ea typeface="+mn-ea"/>
                    <a:cs typeface="+mn-cs"/>
                  </a:rPr>
                  <a:t>^</a:t>
                </a:r>
                <a:r>
                  <a:rPr lang="es-ES" sz="1200" i="0" kern="1200">
                    <a:solidFill>
                      <a:schemeClr val="tx1"/>
                    </a:solidFill>
                    <a:effectLst/>
                    <a:latin typeface="+mn-lt"/>
                    <a:ea typeface="+mn-ea"/>
                    <a:cs typeface="+mn-cs"/>
                  </a:rPr>
                  <a:t>2</a:t>
                </a:r>
                <a:r>
                  <a:rPr lang="es-ES" sz="1200" kern="1200" dirty="0">
                    <a:solidFill>
                      <a:schemeClr val="tx1"/>
                    </a:solidFill>
                    <a:effectLst/>
                    <a:latin typeface="+mn-lt"/>
                    <a:ea typeface="+mn-ea"/>
                    <a:cs typeface="+mn-cs"/>
                  </a:rPr>
                  <a:t>, es una ciudad larga: 80 km de largo por 5km de ancho. Su división política está compuesta por 5 administraciones y 32 parroquias urbanas  como se puede observar en la figura 18. </a:t>
                </a:r>
                <a:endParaRPr lang="en-US" sz="1200" kern="1200" dirty="0">
                  <a:solidFill>
                    <a:schemeClr val="tx1"/>
                  </a:solidFill>
                  <a:effectLst/>
                  <a:latin typeface="+mn-lt"/>
                  <a:ea typeface="+mn-ea"/>
                  <a:cs typeface="+mn-cs"/>
                </a:endParaRPr>
              </a:p>
              <a:p>
                <a:endParaRPr lang="en-US" dirty="0"/>
              </a:p>
            </p:txBody>
          </p:sp>
        </mc:Fallback>
      </mc:AlternateContent>
      <p:sp>
        <p:nvSpPr>
          <p:cNvPr id="4" name="Marcador de número de diapositiva 3"/>
          <p:cNvSpPr>
            <a:spLocks noGrp="1"/>
          </p:cNvSpPr>
          <p:nvPr>
            <p:ph type="sldNum" sz="quarter" idx="10"/>
          </p:nvPr>
        </p:nvSpPr>
        <p:spPr/>
        <p:txBody>
          <a:bodyPr/>
          <a:lstStyle/>
          <a:p>
            <a:fld id="{C2BD10F2-953F-4E00-9752-0210C8A2644F}" type="slidenum">
              <a:rPr lang="en-US" smtClean="0"/>
              <a:t>19</a:t>
            </a:fld>
            <a:endParaRPr lang="en-US"/>
          </a:p>
        </p:txBody>
      </p:sp>
    </p:spTree>
    <p:extLst>
      <p:ext uri="{BB962C8B-B14F-4D97-AF65-F5344CB8AC3E}">
        <p14:creationId xmlns:p14="http://schemas.microsoft.com/office/powerpoint/2010/main" val="396163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21</a:t>
            </a:fld>
            <a:endParaRPr lang="en-US"/>
          </a:p>
        </p:txBody>
      </p:sp>
    </p:spTree>
    <p:extLst>
      <p:ext uri="{BB962C8B-B14F-4D97-AF65-F5344CB8AC3E}">
        <p14:creationId xmlns:p14="http://schemas.microsoft.com/office/powerpoint/2010/main" val="1995114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22</a:t>
            </a:fld>
            <a:endParaRPr lang="en-US"/>
          </a:p>
        </p:txBody>
      </p:sp>
    </p:spTree>
    <p:extLst>
      <p:ext uri="{BB962C8B-B14F-4D97-AF65-F5344CB8AC3E}">
        <p14:creationId xmlns:p14="http://schemas.microsoft.com/office/powerpoint/2010/main" val="17633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23</a:t>
            </a:fld>
            <a:endParaRPr lang="en-US"/>
          </a:p>
        </p:txBody>
      </p:sp>
    </p:spTree>
    <p:extLst>
      <p:ext uri="{BB962C8B-B14F-4D97-AF65-F5344CB8AC3E}">
        <p14:creationId xmlns:p14="http://schemas.microsoft.com/office/powerpoint/2010/main" val="67687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a:t>
            </a:fld>
            <a:endParaRPr lang="en-US"/>
          </a:p>
        </p:txBody>
      </p:sp>
    </p:spTree>
    <p:extLst>
      <p:ext uri="{BB962C8B-B14F-4D97-AF65-F5344CB8AC3E}">
        <p14:creationId xmlns:p14="http://schemas.microsoft.com/office/powerpoint/2010/main" val="90229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24</a:t>
            </a:fld>
            <a:endParaRPr lang="en-US"/>
          </a:p>
        </p:txBody>
      </p:sp>
    </p:spTree>
    <p:extLst>
      <p:ext uri="{BB962C8B-B14F-4D97-AF65-F5344CB8AC3E}">
        <p14:creationId xmlns:p14="http://schemas.microsoft.com/office/powerpoint/2010/main" val="3495612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25</a:t>
            </a:fld>
            <a:endParaRPr lang="en-US"/>
          </a:p>
        </p:txBody>
      </p:sp>
    </p:spTree>
    <p:extLst>
      <p:ext uri="{BB962C8B-B14F-4D97-AF65-F5344CB8AC3E}">
        <p14:creationId xmlns:p14="http://schemas.microsoft.com/office/powerpoint/2010/main" val="709398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27</a:t>
            </a:fld>
            <a:endParaRPr lang="en-US"/>
          </a:p>
        </p:txBody>
      </p:sp>
    </p:spTree>
    <p:extLst>
      <p:ext uri="{BB962C8B-B14F-4D97-AF65-F5344CB8AC3E}">
        <p14:creationId xmlns:p14="http://schemas.microsoft.com/office/powerpoint/2010/main" val="2312134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28</a:t>
            </a:fld>
            <a:endParaRPr lang="en-US"/>
          </a:p>
        </p:txBody>
      </p:sp>
    </p:spTree>
    <p:extLst>
      <p:ext uri="{BB962C8B-B14F-4D97-AF65-F5344CB8AC3E}">
        <p14:creationId xmlns:p14="http://schemas.microsoft.com/office/powerpoint/2010/main" val="4161271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29</a:t>
            </a:fld>
            <a:endParaRPr lang="en-US"/>
          </a:p>
        </p:txBody>
      </p:sp>
    </p:spTree>
    <p:extLst>
      <p:ext uri="{BB962C8B-B14F-4D97-AF65-F5344CB8AC3E}">
        <p14:creationId xmlns:p14="http://schemas.microsoft.com/office/powerpoint/2010/main" val="82873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30</a:t>
            </a:fld>
            <a:endParaRPr lang="en-US"/>
          </a:p>
        </p:txBody>
      </p:sp>
    </p:spTree>
    <p:extLst>
      <p:ext uri="{BB962C8B-B14F-4D97-AF65-F5344CB8AC3E}">
        <p14:creationId xmlns:p14="http://schemas.microsoft.com/office/powerpoint/2010/main" val="3392970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32</a:t>
            </a:fld>
            <a:endParaRPr lang="en-US"/>
          </a:p>
        </p:txBody>
      </p:sp>
    </p:spTree>
    <p:extLst>
      <p:ext uri="{BB962C8B-B14F-4D97-AF65-F5344CB8AC3E}">
        <p14:creationId xmlns:p14="http://schemas.microsoft.com/office/powerpoint/2010/main" val="3660399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34</a:t>
            </a:fld>
            <a:endParaRPr lang="en-US"/>
          </a:p>
        </p:txBody>
      </p:sp>
    </p:spTree>
    <p:extLst>
      <p:ext uri="{BB962C8B-B14F-4D97-AF65-F5344CB8AC3E}">
        <p14:creationId xmlns:p14="http://schemas.microsoft.com/office/powerpoint/2010/main" val="60684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35</a:t>
            </a:fld>
            <a:endParaRPr lang="en-US"/>
          </a:p>
        </p:txBody>
      </p:sp>
    </p:spTree>
    <p:extLst>
      <p:ext uri="{BB962C8B-B14F-4D97-AF65-F5344CB8AC3E}">
        <p14:creationId xmlns:p14="http://schemas.microsoft.com/office/powerpoint/2010/main" val="196831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36</a:t>
            </a:fld>
            <a:endParaRPr lang="en-US"/>
          </a:p>
        </p:txBody>
      </p:sp>
    </p:spTree>
    <p:extLst>
      <p:ext uri="{BB962C8B-B14F-4D97-AF65-F5344CB8AC3E}">
        <p14:creationId xmlns:p14="http://schemas.microsoft.com/office/powerpoint/2010/main" val="81493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5</a:t>
            </a:fld>
            <a:endParaRPr lang="en-US"/>
          </a:p>
        </p:txBody>
      </p:sp>
    </p:spTree>
    <p:extLst>
      <p:ext uri="{BB962C8B-B14F-4D97-AF65-F5344CB8AC3E}">
        <p14:creationId xmlns:p14="http://schemas.microsoft.com/office/powerpoint/2010/main" val="245143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37</a:t>
            </a:fld>
            <a:endParaRPr lang="en-US"/>
          </a:p>
        </p:txBody>
      </p:sp>
    </p:spTree>
    <p:extLst>
      <p:ext uri="{BB962C8B-B14F-4D97-AF65-F5344CB8AC3E}">
        <p14:creationId xmlns:p14="http://schemas.microsoft.com/office/powerpoint/2010/main" val="43618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39</a:t>
            </a:fld>
            <a:endParaRPr lang="en-US"/>
          </a:p>
        </p:txBody>
      </p:sp>
    </p:spTree>
    <p:extLst>
      <p:ext uri="{BB962C8B-B14F-4D97-AF65-F5344CB8AC3E}">
        <p14:creationId xmlns:p14="http://schemas.microsoft.com/office/powerpoint/2010/main" val="1280518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40</a:t>
            </a:fld>
            <a:endParaRPr lang="en-US"/>
          </a:p>
        </p:txBody>
      </p:sp>
    </p:spTree>
    <p:extLst>
      <p:ext uri="{BB962C8B-B14F-4D97-AF65-F5344CB8AC3E}">
        <p14:creationId xmlns:p14="http://schemas.microsoft.com/office/powerpoint/2010/main" val="98855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41</a:t>
            </a:fld>
            <a:endParaRPr lang="en-US"/>
          </a:p>
        </p:txBody>
      </p:sp>
    </p:spTree>
    <p:extLst>
      <p:ext uri="{BB962C8B-B14F-4D97-AF65-F5344CB8AC3E}">
        <p14:creationId xmlns:p14="http://schemas.microsoft.com/office/powerpoint/2010/main" val="3259033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43</a:t>
            </a:fld>
            <a:endParaRPr lang="en-US"/>
          </a:p>
        </p:txBody>
      </p:sp>
    </p:spTree>
    <p:extLst>
      <p:ext uri="{BB962C8B-B14F-4D97-AF65-F5344CB8AC3E}">
        <p14:creationId xmlns:p14="http://schemas.microsoft.com/office/powerpoint/2010/main" val="168807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46</a:t>
            </a:fld>
            <a:endParaRPr lang="en-US"/>
          </a:p>
        </p:txBody>
      </p:sp>
    </p:spTree>
    <p:extLst>
      <p:ext uri="{BB962C8B-B14F-4D97-AF65-F5344CB8AC3E}">
        <p14:creationId xmlns:p14="http://schemas.microsoft.com/office/powerpoint/2010/main" val="2784668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49</a:t>
            </a:fld>
            <a:endParaRPr lang="en-US"/>
          </a:p>
        </p:txBody>
      </p:sp>
    </p:spTree>
    <p:extLst>
      <p:ext uri="{BB962C8B-B14F-4D97-AF65-F5344CB8AC3E}">
        <p14:creationId xmlns:p14="http://schemas.microsoft.com/office/powerpoint/2010/main" val="2668805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50</a:t>
            </a:fld>
            <a:endParaRPr lang="en-US"/>
          </a:p>
        </p:txBody>
      </p:sp>
    </p:spTree>
    <p:extLst>
      <p:ext uri="{BB962C8B-B14F-4D97-AF65-F5344CB8AC3E}">
        <p14:creationId xmlns:p14="http://schemas.microsoft.com/office/powerpoint/2010/main" val="501348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51</a:t>
            </a:fld>
            <a:endParaRPr lang="en-US"/>
          </a:p>
        </p:txBody>
      </p:sp>
    </p:spTree>
    <p:extLst>
      <p:ext uri="{BB962C8B-B14F-4D97-AF65-F5344CB8AC3E}">
        <p14:creationId xmlns:p14="http://schemas.microsoft.com/office/powerpoint/2010/main" val="262436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6</a:t>
            </a:fld>
            <a:endParaRPr lang="en-US"/>
          </a:p>
        </p:txBody>
      </p:sp>
    </p:spTree>
    <p:extLst>
      <p:ext uri="{BB962C8B-B14F-4D97-AF65-F5344CB8AC3E}">
        <p14:creationId xmlns:p14="http://schemas.microsoft.com/office/powerpoint/2010/main" val="204266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7</a:t>
            </a:fld>
            <a:endParaRPr lang="en-US"/>
          </a:p>
        </p:txBody>
      </p:sp>
    </p:spTree>
    <p:extLst>
      <p:ext uri="{BB962C8B-B14F-4D97-AF65-F5344CB8AC3E}">
        <p14:creationId xmlns:p14="http://schemas.microsoft.com/office/powerpoint/2010/main" val="216745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dirty="0"/>
              </a:p>
            </p:txBody>
          </p:sp>
        </mc:Choice>
        <mc:Fallback xmlns="">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2.1.4.1. Vehículos híbridos eléctricos (HEV)</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propulsión es el resultado de la acción combinada del motor eléctrico y del motor de combustión interna, lo que permite reducir el consumo y las emisiones de </a:t>
                </a:r>
                <a:r>
                  <a:rPr lang="es-ES" sz="1200" i="0" kern="1200">
                    <a:solidFill>
                      <a:schemeClr val="tx1"/>
                    </a:solidFill>
                    <a:effectLst/>
                    <a:latin typeface="+mn-lt"/>
                    <a:ea typeface="+mn-ea"/>
                    <a:cs typeface="+mn-cs"/>
                  </a:rPr>
                  <a:t>CO</a:t>
                </a:r>
                <a:r>
                  <a:rPr lang="en-US"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2</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En </a:t>
                </a:r>
                <a:r>
                  <a:rPr lang="es-EC" sz="1200" kern="1200" dirty="0">
                    <a:solidFill>
                      <a:schemeClr val="tx1"/>
                    </a:solidFill>
                    <a:effectLst/>
                    <a:latin typeface="+mn-lt"/>
                    <a:ea typeface="+mn-ea"/>
                    <a:cs typeface="+mn-cs"/>
                  </a:rPr>
                  <a:t>los aceleramientos se obtiene potencia adicional del motor eléctrico, alimentado por las baterías. En la frenada, el motor eléctrico actúa como generador, recuperando parte de la energía cinética. (Endesa Educa , 2014)</a:t>
                </a:r>
                <a:endParaRPr lang="en-US" sz="1200" kern="1200" dirty="0">
                  <a:solidFill>
                    <a:schemeClr val="tx1"/>
                  </a:solidFill>
                  <a:effectLst/>
                  <a:latin typeface="+mn-lt"/>
                  <a:ea typeface="+mn-ea"/>
                  <a:cs typeface="+mn-cs"/>
                </a:endParaRPr>
              </a:p>
              <a:p>
                <a:pPr lvl="0"/>
                <a:r>
                  <a:rPr lang="es-EC" sz="1200" kern="1200" dirty="0">
                    <a:solidFill>
                      <a:schemeClr val="tx1"/>
                    </a:solidFill>
                    <a:effectLst/>
                    <a:latin typeface="+mn-lt"/>
                    <a:ea typeface="+mn-ea"/>
                    <a:cs typeface="+mn-cs"/>
                  </a:rPr>
                  <a:t>A bajas velocidades sólo el motor eléctrico impulsa el vehículo, con cero emisiones. Al parar, el motor de combustión se apaga, no consumiendo combustible. (Endesa Educa , 2014</a:t>
                </a:r>
                <a:r>
                  <a:rPr lang="es-EC"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2.1.4.2. Vehículos híbridos </a:t>
                </a:r>
                <a:r>
                  <a:rPr lang="es-ES" sz="1200" b="1" kern="1200" dirty="0" err="1" smtClean="0">
                    <a:solidFill>
                      <a:schemeClr val="tx1"/>
                    </a:solidFill>
                    <a:effectLst/>
                    <a:latin typeface="+mn-lt"/>
                    <a:ea typeface="+mn-ea"/>
                    <a:cs typeface="+mn-cs"/>
                  </a:rPr>
                  <a:t>enchufables</a:t>
                </a:r>
                <a:r>
                  <a:rPr lang="es-ES" sz="1200" b="1" kern="1200" dirty="0" smtClean="0">
                    <a:solidFill>
                      <a:schemeClr val="tx1"/>
                    </a:solidFill>
                    <a:effectLst/>
                    <a:latin typeface="+mn-lt"/>
                    <a:ea typeface="+mn-ea"/>
                    <a:cs typeface="+mn-cs"/>
                  </a:rPr>
                  <a:t> (PHEV)</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es un vehículo con motor de combustión, pero este motor es solo para generar energía para recargar las baterías, ayudando así a una mejor autonomía del motor eléctrico. Adicional, este tipo de vehículo tiene la posibilidad de recarga eléctrica por lo que puede ser enchufado a una corriente eléctrica.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2.1.4.3. Vehículos totalmente eléctricos </a:t>
                </a:r>
                <a:endParaRPr lang="en-US"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Estos vehículos utilizan un motor eléctrico en vez de uno de combustión. Cuentan con una serie de baterías de iones de litio, estas baterías alimentan al motor eléctrico y para recargarlos se necesita enchufarlos a una red eléctrica. Una carga completa tarda entre 3 y 10 horas dependiendo del vehículo, se estima que en una electrolinera tomara entre 25 y 33min la recarga de un 80% de la capacidad total de la batería. </a:t>
                </a:r>
                <a:endParaRPr lang="en-U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actuales capacidades de las baterías hacen que los Vehículos Totalmente Eléctricos (EV) se perciban como de limitada utilidad por su autonomía y tiempos de recarga necesarios. </a:t>
                </a:r>
                <a:endParaRPr lang="en-US" sz="1200" kern="1200" dirty="0">
                  <a:solidFill>
                    <a:schemeClr val="tx1"/>
                  </a:solidFill>
                  <a:effectLst/>
                  <a:latin typeface="+mn-lt"/>
                  <a:ea typeface="+mn-ea"/>
                  <a:cs typeface="+mn-cs"/>
                </a:endParaRPr>
              </a:p>
              <a:p>
                <a:endParaRPr lang="en-US" dirty="0"/>
              </a:p>
            </p:txBody>
          </p:sp>
        </mc:Fallback>
      </mc:AlternateContent>
      <p:sp>
        <p:nvSpPr>
          <p:cNvPr id="4" name="Marcador de número de diapositiva 3"/>
          <p:cNvSpPr>
            <a:spLocks noGrp="1"/>
          </p:cNvSpPr>
          <p:nvPr>
            <p:ph type="sldNum" sz="quarter" idx="10"/>
          </p:nvPr>
        </p:nvSpPr>
        <p:spPr/>
        <p:txBody>
          <a:bodyPr/>
          <a:lstStyle/>
          <a:p>
            <a:fld id="{C2BD10F2-953F-4E00-9752-0210C8A2644F}" type="slidenum">
              <a:rPr lang="en-US" smtClean="0"/>
              <a:t>8</a:t>
            </a:fld>
            <a:endParaRPr lang="en-US"/>
          </a:p>
        </p:txBody>
      </p:sp>
    </p:spTree>
    <p:extLst>
      <p:ext uri="{BB962C8B-B14F-4D97-AF65-F5344CB8AC3E}">
        <p14:creationId xmlns:p14="http://schemas.microsoft.com/office/powerpoint/2010/main" val="222849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9</a:t>
            </a:fld>
            <a:endParaRPr lang="en-US"/>
          </a:p>
        </p:txBody>
      </p:sp>
    </p:spTree>
    <p:extLst>
      <p:ext uri="{BB962C8B-B14F-4D97-AF65-F5344CB8AC3E}">
        <p14:creationId xmlns:p14="http://schemas.microsoft.com/office/powerpoint/2010/main" val="47340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10</a:t>
            </a:fld>
            <a:endParaRPr lang="en-US"/>
          </a:p>
        </p:txBody>
      </p:sp>
    </p:spTree>
    <p:extLst>
      <p:ext uri="{BB962C8B-B14F-4D97-AF65-F5344CB8AC3E}">
        <p14:creationId xmlns:p14="http://schemas.microsoft.com/office/powerpoint/2010/main" val="3833892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2BD10F2-953F-4E00-9752-0210C8A2644F}" type="slidenum">
              <a:rPr lang="en-US" smtClean="0"/>
              <a:t>11</a:t>
            </a:fld>
            <a:endParaRPr lang="en-US"/>
          </a:p>
        </p:txBody>
      </p:sp>
    </p:spTree>
    <p:extLst>
      <p:ext uri="{BB962C8B-B14F-4D97-AF65-F5344CB8AC3E}">
        <p14:creationId xmlns:p14="http://schemas.microsoft.com/office/powerpoint/2010/main" val="358018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424115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C5B261-8843-42D1-AAFC-05E20E2D9B97}"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0011287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C5B261-8843-42D1-AAFC-05E20E2D9B97}"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60427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C5B261-8843-42D1-AAFC-05E20E2D9B97}"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3529144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C5B261-8843-42D1-AAFC-05E20E2D9B97}"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3421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DC5B261-8843-42D1-AAFC-05E20E2D9B97}"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350087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026267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79561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‹Nº›</a:t>
            </a:fld>
            <a:endParaRPr lang="en-US" dirty="0"/>
          </a:p>
        </p:txBody>
      </p:sp>
    </p:spTree>
    <p:extLst>
      <p:ext uri="{BB962C8B-B14F-4D97-AF65-F5344CB8AC3E}">
        <p14:creationId xmlns:p14="http://schemas.microsoft.com/office/powerpoint/2010/main" val="166620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6F077B-A50F-4D64-8574-E2D6A98A5553}" type="datetimeFigureOut">
              <a:rPr lang="en-US" smtClean="0"/>
              <a:t>23-Aug-15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81723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23-Aug-15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25565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23-Aug-15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03959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23-Aug-15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36541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02C1E-28F2-47E9-802D-339E64E2F920}" type="datetimeFigureOut">
              <a:rPr lang="en-US" smtClean="0"/>
              <a:t>23-Aug-15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55020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4271A48-F18A-45B3-BC05-1E27DA3F88AF}" type="datetimeFigureOut">
              <a:rPr lang="en-US" smtClean="0"/>
              <a:t>23-Aug-15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6563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B747F8-9654-4282-85D2-65F41AAE7A75}" type="datetimeFigureOut">
              <a:rPr lang="en-US" smtClean="0"/>
              <a:t>23-Aug-15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591237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C5B261-8843-42D1-AAFC-05E20E2D9B97}" type="datetimeFigureOut">
              <a:rPr lang="en-US" smtClean="0"/>
              <a:t>23-Aug-15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8860038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9.xml"/><Relationship Id="rId16"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e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4.jpg"/><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58.png"/><Relationship Id="rId5" Type="http://schemas.microsoft.com/office/2007/relationships/hdphoto" Target="../media/hdphoto1.wdp"/><Relationship Id="rId10" Type="http://schemas.openxmlformats.org/officeDocument/2006/relationships/image" Target="../media/image57.gif"/><Relationship Id="rId4" Type="http://schemas.openxmlformats.org/officeDocument/2006/relationships/image" Target="../media/image52.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26.xml"/><Relationship Id="rId4"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gif"/><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70.jpg"/><Relationship Id="rId12"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g"/><Relationship Id="rId5" Type="http://schemas.openxmlformats.org/officeDocument/2006/relationships/image" Target="../media/image68.pn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64.jpg"/><Relationship Id="rId7" Type="http://schemas.openxmlformats.org/officeDocument/2006/relationships/image" Target="../media/image81.jpg"/><Relationship Id="rId12"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jp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7.jpg"/><Relationship Id="rId7" Type="http://schemas.openxmlformats.org/officeDocument/2006/relationships/image" Target="../media/image9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9.jpg"/><Relationship Id="rId11" Type="http://schemas.openxmlformats.org/officeDocument/2006/relationships/image" Target="../media/image94.jpeg"/><Relationship Id="rId5" Type="http://schemas.openxmlformats.org/officeDocument/2006/relationships/image" Target="../media/image65.png"/><Relationship Id="rId10" Type="http://schemas.openxmlformats.org/officeDocument/2006/relationships/image" Target="../media/image93.jpg"/><Relationship Id="rId4" Type="http://schemas.openxmlformats.org/officeDocument/2006/relationships/image" Target="../media/image88.png"/><Relationship Id="rId9" Type="http://schemas.openxmlformats.org/officeDocument/2006/relationships/image" Target="../media/image92.jpeg"/></Relationships>
</file>

<file path=ppt/slides/_rels/slide24.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66.gif"/><Relationship Id="rId7" Type="http://schemas.openxmlformats.org/officeDocument/2006/relationships/image" Target="../media/image9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eg"/><Relationship Id="rId9" Type="http://schemas.openxmlformats.org/officeDocument/2006/relationships/image" Target="../media/image100.jpg"/></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1.jpe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02.jpg"/></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61.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png"/><Relationship Id="rId3" Type="http://schemas.openxmlformats.org/officeDocument/2006/relationships/image" Target="../media/image120.jpeg"/><Relationship Id="rId7" Type="http://schemas.openxmlformats.org/officeDocument/2006/relationships/image" Target="../media/image124.png"/><Relationship Id="rId12" Type="http://schemas.openxmlformats.org/officeDocument/2006/relationships/image" Target="../media/image12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3.jpg"/><Relationship Id="rId11" Type="http://schemas.openxmlformats.org/officeDocument/2006/relationships/image" Target="../media/image128.pn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2.jp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4.jpeg"/><Relationship Id="rId7" Type="http://schemas.openxmlformats.org/officeDocument/2006/relationships/image" Target="../media/image136.png"/><Relationship Id="rId12" Type="http://schemas.openxmlformats.org/officeDocument/2006/relationships/image" Target="../media/image129.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40.png"/><Relationship Id="rId5" Type="http://schemas.openxmlformats.org/officeDocument/2006/relationships/image" Target="../media/image128.png"/><Relationship Id="rId10" Type="http://schemas.openxmlformats.org/officeDocument/2006/relationships/image" Target="../media/image139.png"/><Relationship Id="rId4" Type="http://schemas.openxmlformats.org/officeDocument/2006/relationships/image" Target="../media/image135.png"/><Relationship Id="rId9" Type="http://schemas.openxmlformats.org/officeDocument/2006/relationships/image" Target="../media/image138.png"/></Relationships>
</file>

<file path=ppt/slides/_rels/slide3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2.png"/><Relationship Id="rId7" Type="http://schemas.openxmlformats.org/officeDocument/2006/relationships/image" Target="../media/image130.png"/><Relationship Id="rId12" Type="http://schemas.openxmlformats.org/officeDocument/2006/relationships/image" Target="../media/image149.png"/><Relationship Id="rId2" Type="http://schemas.openxmlformats.org/officeDocument/2006/relationships/image" Target="../media/image141.jp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38.jp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jpg"/></Relationships>
</file>

<file path=ppt/slides/_rels/slide3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40.png"/><Relationship Id="rId3" Type="http://schemas.openxmlformats.org/officeDocument/2006/relationships/image" Target="../media/image153.png"/><Relationship Id="rId7" Type="http://schemas.openxmlformats.org/officeDocument/2006/relationships/image" Target="../media/image128.png"/><Relationship Id="rId12" Type="http://schemas.openxmlformats.org/officeDocument/2006/relationships/image" Target="../media/image139.png"/><Relationship Id="rId2" Type="http://schemas.openxmlformats.org/officeDocument/2006/relationships/notesSlide" Target="../notesSlides/notesSlide33.xml"/><Relationship Id="rId16"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38.png"/><Relationship Id="rId5" Type="http://schemas.openxmlformats.org/officeDocument/2006/relationships/image" Target="../media/image155.png"/><Relationship Id="rId15" Type="http://schemas.openxmlformats.org/officeDocument/2006/relationships/image" Target="../media/image157.png"/><Relationship Id="rId10" Type="http://schemas.openxmlformats.org/officeDocument/2006/relationships/image" Target="../media/image137.png"/><Relationship Id="rId4" Type="http://schemas.openxmlformats.org/officeDocument/2006/relationships/image" Target="../media/image154.png"/><Relationship Id="rId9" Type="http://schemas.openxmlformats.org/officeDocument/2006/relationships/image" Target="../media/image136.png"/><Relationship Id="rId14" Type="http://schemas.openxmlformats.org/officeDocument/2006/relationships/image" Target="../media/image156.png"/></Relationships>
</file>

<file path=ppt/slides/_rels/slide4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6.xml.rels><?xml version="1.0" encoding="UTF-8" standalone="yes"?>
<Relationships xmlns="http://schemas.openxmlformats.org/package/2006/relationships"><Relationship Id="rId8" Type="http://schemas.openxmlformats.org/officeDocument/2006/relationships/image" Target="../media/image171.gif"/><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chart" Target="../charts/chart5.xml"/><Relationship Id="rId10" Type="http://schemas.openxmlformats.org/officeDocument/2006/relationships/image" Target="../media/image148.png"/><Relationship Id="rId4" Type="http://schemas.openxmlformats.org/officeDocument/2006/relationships/image" Target="../media/image168.png"/><Relationship Id="rId9" Type="http://schemas.openxmlformats.org/officeDocument/2006/relationships/image" Target="../media/image172.jpg"/></Relationships>
</file>

<file path=ppt/slides/_rels/slide4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4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 Id="rId5" Type="http://schemas.openxmlformats.org/officeDocument/2006/relationships/image" Target="../media/image182.jpg"/><Relationship Id="rId4" Type="http://schemas.openxmlformats.org/officeDocument/2006/relationships/image" Target="../media/image181.jp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5.jpg"/><Relationship Id="rId4" Type="http://schemas.openxmlformats.org/officeDocument/2006/relationships/diagramData" Target="../diagrams/data3.xm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6000" b="-6000"/>
          </a:stretch>
        </a:blipFill>
        <a:effectLst/>
      </p:bgPr>
    </p:bg>
    <p:spTree>
      <p:nvGrpSpPr>
        <p:cNvPr id="1" name=""/>
        <p:cNvGrpSpPr/>
        <p:nvPr/>
      </p:nvGrpSpPr>
      <p:grpSpPr>
        <a:xfrm>
          <a:off x="0" y="0"/>
          <a:ext cx="0" cy="0"/>
          <a:chOff x="0" y="0"/>
          <a:chExt cx="0" cy="0"/>
        </a:xfrm>
      </p:grpSpPr>
      <p:pic>
        <p:nvPicPr>
          <p:cNvPr id="51" name="Imagen 50"/>
          <p:cNvPicPr>
            <a:picLocks noChangeAspect="1"/>
          </p:cNvPicPr>
          <p:nvPr/>
        </p:nvPicPr>
        <p:blipFill rotWithShape="1">
          <a:blip r:embed="rId3">
            <a:extLst>
              <a:ext uri="{28A0092B-C50C-407E-A947-70E740481C1C}">
                <a14:useLocalDpi xmlns:a14="http://schemas.microsoft.com/office/drawing/2010/main" val="0"/>
              </a:ext>
            </a:extLst>
          </a:blip>
          <a:srcRect b="3854"/>
          <a:stretch/>
        </p:blipFill>
        <p:spPr>
          <a:xfrm>
            <a:off x="-333275" y="4287166"/>
            <a:ext cx="3288880" cy="2727340"/>
          </a:xfrm>
          <a:prstGeom prst="rect">
            <a:avLst/>
          </a:prstGeom>
        </p:spPr>
      </p:pic>
      <p:pic>
        <p:nvPicPr>
          <p:cNvPr id="86" name="Imagen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606" y="2200483"/>
            <a:ext cx="6265483" cy="4091019"/>
          </a:xfrm>
          <a:prstGeom prst="rect">
            <a:avLst/>
          </a:prstGeom>
        </p:spPr>
      </p:pic>
      <p:sp>
        <p:nvSpPr>
          <p:cNvPr id="21" name="CuadroTexto 20"/>
          <p:cNvSpPr txBox="1"/>
          <p:nvPr/>
        </p:nvSpPr>
        <p:spPr>
          <a:xfrm>
            <a:off x="3353113" y="1430540"/>
            <a:ext cx="5687430" cy="1200329"/>
          </a:xfrm>
          <a:prstGeom prst="rect">
            <a:avLst/>
          </a:prstGeom>
          <a:noFill/>
          <a:ln>
            <a:noFill/>
          </a:ln>
          <a:effectLst/>
        </p:spPr>
        <p:txBody>
          <a:bodyPr wrap="square" rtlCol="0">
            <a:spAutoFit/>
          </a:bodyPr>
          <a:lstStyle/>
          <a:p>
            <a:pPr algn="ctr"/>
            <a:r>
              <a:rPr lang="es-EC"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DEPARTAMENTO DE CIENCIAS ECONÓMICAS, ADMINISTRATIVAS Y DE </a:t>
            </a:r>
            <a:r>
              <a:rPr lang="es-EC" dirty="0" smtClean="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COMERCIO</a:t>
            </a:r>
          </a:p>
          <a:p>
            <a:pPr algn="ctr"/>
            <a:endParaRPr lang="en-US"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endParaRPr>
          </a:p>
          <a:p>
            <a:pPr algn="ctr"/>
            <a:r>
              <a:rPr lang="es-EC" dirty="0" smtClean="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Carrera de Ingeniería en Mercadotecnia </a:t>
            </a:r>
            <a:endParaRPr lang="es-EC"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endParaRPr>
          </a:p>
        </p:txBody>
      </p:sp>
      <p:cxnSp>
        <p:nvCxnSpPr>
          <p:cNvPr id="55" name="Conector recto 54"/>
          <p:cNvCxnSpPr/>
          <p:nvPr/>
        </p:nvCxnSpPr>
        <p:spPr>
          <a:xfrm>
            <a:off x="3353113" y="1247912"/>
            <a:ext cx="5662863" cy="0"/>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56" name="CuadroTexto 55"/>
          <p:cNvSpPr txBox="1"/>
          <p:nvPr/>
        </p:nvSpPr>
        <p:spPr>
          <a:xfrm>
            <a:off x="4700705" y="6004833"/>
            <a:ext cx="2775284" cy="646331"/>
          </a:xfrm>
          <a:prstGeom prst="rect">
            <a:avLst/>
          </a:prstGeom>
          <a:noFill/>
        </p:spPr>
        <p:txBody>
          <a:bodyPr wrap="square" rtlCol="0">
            <a:spAutoFit/>
          </a:bodyPr>
          <a:lstStyle/>
          <a:p>
            <a:pPr algn="ctr"/>
            <a:r>
              <a:rPr lang="es-EC" dirty="0" smtClean="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Sangolquí</a:t>
            </a:r>
            <a:endParaRPr lang="es-EC"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endParaRPr>
          </a:p>
          <a:p>
            <a:pPr algn="ctr"/>
            <a:r>
              <a:rPr lang="es-EC" dirty="0" smtClean="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 </a:t>
            </a:r>
            <a:r>
              <a:rPr lang="es-EC"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2015 </a:t>
            </a:r>
          </a:p>
        </p:txBody>
      </p:sp>
      <p:cxnSp>
        <p:nvCxnSpPr>
          <p:cNvPr id="62" name="Conector recto 61"/>
          <p:cNvCxnSpPr/>
          <p:nvPr/>
        </p:nvCxnSpPr>
        <p:spPr>
          <a:xfrm flipV="1">
            <a:off x="614149" y="777140"/>
            <a:ext cx="0" cy="3570272"/>
          </a:xfrm>
          <a:prstGeom prst="line">
            <a:avLst/>
          </a:prstGeom>
          <a:ln w="76200">
            <a:solidFill>
              <a:srgbClr val="F57190"/>
            </a:solidFill>
          </a:ln>
        </p:spPr>
        <p:style>
          <a:lnRef idx="3">
            <a:schemeClr val="accent3"/>
          </a:lnRef>
          <a:fillRef idx="0">
            <a:schemeClr val="accent3"/>
          </a:fillRef>
          <a:effectRef idx="2">
            <a:schemeClr val="accent3"/>
          </a:effectRef>
          <a:fontRef idx="minor">
            <a:schemeClr val="tx1"/>
          </a:fontRef>
        </p:style>
      </p:cxnSp>
      <p:cxnSp>
        <p:nvCxnSpPr>
          <p:cNvPr id="65" name="Conector recto 64"/>
          <p:cNvCxnSpPr/>
          <p:nvPr/>
        </p:nvCxnSpPr>
        <p:spPr>
          <a:xfrm flipV="1">
            <a:off x="11482902" y="777142"/>
            <a:ext cx="0" cy="3570270"/>
          </a:xfrm>
          <a:prstGeom prst="line">
            <a:avLst/>
          </a:prstGeom>
          <a:ln w="76200">
            <a:solidFill>
              <a:srgbClr val="F57190"/>
            </a:solidFill>
          </a:ln>
        </p:spPr>
        <p:style>
          <a:lnRef idx="3">
            <a:schemeClr val="accent3"/>
          </a:lnRef>
          <a:fillRef idx="0">
            <a:schemeClr val="accent3"/>
          </a:fillRef>
          <a:effectRef idx="2">
            <a:schemeClr val="accent3"/>
          </a:effectRef>
          <a:fontRef idx="minor">
            <a:schemeClr val="tx1"/>
          </a:fontRef>
        </p:style>
      </p:cxnSp>
      <p:cxnSp>
        <p:nvCxnSpPr>
          <p:cNvPr id="72" name="Conector recto 71"/>
          <p:cNvCxnSpPr/>
          <p:nvPr/>
        </p:nvCxnSpPr>
        <p:spPr>
          <a:xfrm>
            <a:off x="614149" y="778828"/>
            <a:ext cx="3439236" cy="5495"/>
          </a:xfrm>
          <a:prstGeom prst="line">
            <a:avLst/>
          </a:prstGeom>
          <a:ln w="76200">
            <a:solidFill>
              <a:srgbClr val="F57190"/>
            </a:solidFill>
          </a:ln>
        </p:spPr>
        <p:style>
          <a:lnRef idx="3">
            <a:schemeClr val="accent3"/>
          </a:lnRef>
          <a:fillRef idx="0">
            <a:schemeClr val="accent3"/>
          </a:fillRef>
          <a:effectRef idx="2">
            <a:schemeClr val="accent3"/>
          </a:effectRef>
          <a:fontRef idx="minor">
            <a:schemeClr val="tx1"/>
          </a:fontRef>
        </p:style>
      </p:cxnSp>
      <p:cxnSp>
        <p:nvCxnSpPr>
          <p:cNvPr id="78" name="Conector recto 77"/>
          <p:cNvCxnSpPr/>
          <p:nvPr/>
        </p:nvCxnSpPr>
        <p:spPr>
          <a:xfrm>
            <a:off x="7908758" y="784323"/>
            <a:ext cx="3574144" cy="0"/>
          </a:xfrm>
          <a:prstGeom prst="line">
            <a:avLst/>
          </a:prstGeom>
          <a:ln w="76200">
            <a:solidFill>
              <a:srgbClr val="F57190"/>
            </a:solidFill>
          </a:ln>
        </p:spPr>
        <p:style>
          <a:lnRef idx="3">
            <a:schemeClr val="accent3"/>
          </a:lnRef>
          <a:fillRef idx="0">
            <a:schemeClr val="accent3"/>
          </a:fillRef>
          <a:effectRef idx="2">
            <a:schemeClr val="accent3"/>
          </a:effectRef>
          <a:fontRef idx="minor">
            <a:schemeClr val="tx1"/>
          </a:fontRef>
        </p:style>
      </p:cxnSp>
      <p:sp>
        <p:nvSpPr>
          <p:cNvPr id="13" name="CuadroTexto 12"/>
          <p:cNvSpPr txBox="1"/>
          <p:nvPr/>
        </p:nvSpPr>
        <p:spPr>
          <a:xfrm>
            <a:off x="4700705" y="5439461"/>
            <a:ext cx="2775284" cy="400110"/>
          </a:xfrm>
          <a:prstGeom prst="rect">
            <a:avLst/>
          </a:prstGeom>
          <a:noFill/>
        </p:spPr>
        <p:txBody>
          <a:bodyPr wrap="square" rtlCol="0">
            <a:spAutoFit/>
          </a:bodyPr>
          <a:lstStyle/>
          <a:p>
            <a:pPr algn="ctr"/>
            <a:r>
              <a:rPr lang="es-EC" sz="2000" dirty="0" smtClean="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rPr>
              <a:t>VICTORIA ANDRADE</a:t>
            </a:r>
            <a:endParaRPr lang="es-EC" sz="2000" dirty="0">
              <a:ln w="0"/>
              <a:effectLst>
                <a:outerShdw blurRad="38100" dist="19050" dir="2700000" algn="tl" rotWithShape="0">
                  <a:schemeClr val="dk1">
                    <a:alpha val="40000"/>
                  </a:schemeClr>
                </a:outerShdw>
              </a:effectLst>
              <a:latin typeface="Berlin Sans FB" panose="020E0602020502020306" pitchFamily="34" charset="0"/>
              <a:cs typeface="Kokila" panose="020B0604020202020204" pitchFamily="34" charset="0"/>
            </a:endParaRPr>
          </a:p>
        </p:txBody>
      </p:sp>
      <p:pic>
        <p:nvPicPr>
          <p:cNvPr id="15" name="Imagen 14"/>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b="3854"/>
          <a:stretch/>
        </p:blipFill>
        <p:spPr>
          <a:xfrm flipH="1">
            <a:off x="9221088" y="4283488"/>
            <a:ext cx="3288880" cy="2727340"/>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8294" y="218941"/>
            <a:ext cx="3450451" cy="888491"/>
          </a:xfrm>
          <a:prstGeom prst="rect">
            <a:avLst/>
          </a:prstGeom>
        </p:spPr>
      </p:pic>
    </p:spTree>
    <p:extLst>
      <p:ext uri="{BB962C8B-B14F-4D97-AF65-F5344CB8AC3E}">
        <p14:creationId xmlns:p14="http://schemas.microsoft.com/office/powerpoint/2010/main" val="1363012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Tori\AppData\Local\Microsoft\Windows\INetCache\Content.Word\stock EV1.jpg"/>
          <p:cNvPicPr/>
          <p:nvPr/>
        </p:nvPicPr>
        <p:blipFill>
          <a:blip r:embed="rId3">
            <a:extLst>
              <a:ext uri="{28A0092B-C50C-407E-A947-70E740481C1C}">
                <a14:useLocalDpi xmlns:a14="http://schemas.microsoft.com/office/drawing/2010/main" val="0"/>
              </a:ext>
            </a:extLst>
          </a:blip>
          <a:srcRect/>
          <a:stretch>
            <a:fillRect/>
          </a:stretch>
        </p:blipFill>
        <p:spPr bwMode="auto">
          <a:xfrm>
            <a:off x="559559" y="1719618"/>
            <a:ext cx="8843748" cy="4984450"/>
          </a:xfrm>
          <a:prstGeom prst="rect">
            <a:avLst/>
          </a:prstGeom>
          <a:noFill/>
          <a:ln>
            <a:noFill/>
          </a:ln>
        </p:spPr>
      </p:pic>
      <p:sp>
        <p:nvSpPr>
          <p:cNvPr id="8" name="Título 1"/>
          <p:cNvSpPr>
            <a:spLocks noGrp="1"/>
          </p:cNvSpPr>
          <p:nvPr>
            <p:ph type="title"/>
          </p:nvPr>
        </p:nvSpPr>
        <p:spPr>
          <a:xfrm>
            <a:off x="360886" y="516820"/>
            <a:ext cx="7628082" cy="631891"/>
          </a:xfrm>
        </p:spPr>
        <p:txBody>
          <a:bodyPr>
            <a:noAutofit/>
          </a:bodyPr>
          <a:lstStyle/>
          <a:p>
            <a:pPr lvl="1"/>
            <a:r>
              <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Vehículos eléctricos en el mundo </a:t>
            </a:r>
            <a:endPar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0600" y="462575"/>
            <a:ext cx="987173" cy="740380"/>
          </a:xfrm>
          <a:prstGeom prst="rect">
            <a:avLst/>
          </a:prstGeom>
        </p:spPr>
      </p:pic>
      <p:sp>
        <p:nvSpPr>
          <p:cNvPr id="5" name="Triángulo isósceles 4"/>
          <p:cNvSpPr/>
          <p:nvPr/>
        </p:nvSpPr>
        <p:spPr>
          <a:xfrm rot="20999837" flipH="1">
            <a:off x="8888876" y="6359097"/>
            <a:ext cx="570687" cy="452781"/>
          </a:xfrm>
          <a:prstGeom prst="triangle">
            <a:avLst>
              <a:gd name="adj" fmla="val 0"/>
            </a:avLst>
          </a:prstGeom>
          <a:solidFill>
            <a:srgbClr val="7BB54D"/>
          </a:solidFill>
          <a:ln>
            <a:solidFill>
              <a:srgbClr val="7BB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574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12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93648" y="831354"/>
            <a:ext cx="8596668" cy="852012"/>
          </a:xfrm>
        </p:spPr>
        <p:txBody>
          <a:bodyPr>
            <a:normAutofit/>
          </a:bodyPr>
          <a:lstStyle/>
          <a:p>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Marketing</a:t>
            </a: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a:t>
            </a:r>
            <a:r>
              <a:rPr lang="es-EC"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ecológico </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01024"/>
            <a:ext cx="2677218" cy="230197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03003"/>
            <a:ext cx="2677218" cy="683396"/>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5020" y="2505294"/>
            <a:ext cx="2502090" cy="1708920"/>
          </a:xfrm>
          <a:prstGeom prst="rect">
            <a:avLst/>
          </a:prstGeom>
          <a:ln w="127000" cap="sq">
            <a:noFill/>
            <a:miter lim="800000"/>
          </a:ln>
          <a:effectLst/>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86399"/>
            <a:ext cx="1004722" cy="1377671"/>
          </a:xfrm>
          <a:prstGeom prst="rect">
            <a:avLst/>
          </a:prstGeom>
        </p:spPr>
      </p:pic>
      <p:pic>
        <p:nvPicPr>
          <p:cNvPr id="6" name="Imagen 5"/>
          <p:cNvPicPr>
            <a:picLocks noChangeAspect="1"/>
          </p:cNvPicPr>
          <p:nvPr/>
        </p:nvPicPr>
        <p:blipFill rotWithShape="1">
          <a:blip r:embed="rId8">
            <a:extLst>
              <a:ext uri="{28A0092B-C50C-407E-A947-70E740481C1C}">
                <a14:useLocalDpi xmlns:a14="http://schemas.microsoft.com/office/drawing/2010/main" val="0"/>
              </a:ext>
            </a:extLst>
          </a:blip>
          <a:srcRect l="13457" r="5347"/>
          <a:stretch/>
        </p:blipFill>
        <p:spPr>
          <a:xfrm>
            <a:off x="9033126" y="4203508"/>
            <a:ext cx="1311554" cy="1316573"/>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5912" y="5495109"/>
            <a:ext cx="2185817" cy="1368961"/>
          </a:xfrm>
          <a:prstGeom prst="rect">
            <a:avLst/>
          </a:prstGeom>
        </p:spPr>
      </p:pic>
      <p:pic>
        <p:nvPicPr>
          <p:cNvPr id="13" name="Imagen 12"/>
          <p:cNvPicPr>
            <a:picLocks noChangeAspect="1"/>
          </p:cNvPicPr>
          <p:nvPr/>
        </p:nvPicPr>
        <p:blipFill rotWithShape="1">
          <a:blip r:embed="rId10">
            <a:extLst>
              <a:ext uri="{28A0092B-C50C-407E-A947-70E740481C1C}">
                <a14:useLocalDpi xmlns:a14="http://schemas.microsoft.com/office/drawing/2010/main" val="0"/>
              </a:ext>
            </a:extLst>
          </a:blip>
          <a:srcRect l="14158" r="13202"/>
          <a:stretch/>
        </p:blipFill>
        <p:spPr>
          <a:xfrm>
            <a:off x="6837922" y="5486399"/>
            <a:ext cx="1436356" cy="1371601"/>
          </a:xfrm>
          <a:prstGeom prst="rect">
            <a:avLst/>
          </a:prstGeom>
        </p:spPr>
      </p:pic>
      <p:pic>
        <p:nvPicPr>
          <p:cNvPr id="14" name="Imagen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723" y="5499537"/>
            <a:ext cx="1672496" cy="1324345"/>
          </a:xfrm>
          <a:prstGeom prst="rect">
            <a:avLst/>
          </a:prstGeom>
        </p:spPr>
      </p:pic>
      <p:pic>
        <p:nvPicPr>
          <p:cNvPr id="15" name="Imagen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1729" y="4218485"/>
            <a:ext cx="1865381" cy="2639515"/>
          </a:xfrm>
          <a:prstGeom prst="rect">
            <a:avLst/>
          </a:prstGeom>
        </p:spPr>
      </p:pic>
      <p:pic>
        <p:nvPicPr>
          <p:cNvPr id="16" name="Imagen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49670" y="5486399"/>
            <a:ext cx="2896817" cy="1377671"/>
          </a:xfrm>
          <a:prstGeom prst="rect">
            <a:avLst/>
          </a:prstGeom>
        </p:spPr>
      </p:pic>
      <p:pic>
        <p:nvPicPr>
          <p:cNvPr id="17" name="Imagen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71999" y="5486399"/>
            <a:ext cx="1377671" cy="1377671"/>
          </a:xfrm>
          <a:prstGeom prst="rect">
            <a:avLst/>
          </a:prstGeom>
        </p:spPr>
      </p:pic>
      <p:pic>
        <p:nvPicPr>
          <p:cNvPr id="18" name="Imagen 17"/>
          <p:cNvPicPr>
            <a:picLocks noChangeAspect="1"/>
          </p:cNvPicPr>
          <p:nvPr/>
        </p:nvPicPr>
        <p:blipFill rotWithShape="1">
          <a:blip r:embed="rId15">
            <a:extLst>
              <a:ext uri="{28A0092B-C50C-407E-A947-70E740481C1C}">
                <a14:useLocalDpi xmlns:a14="http://schemas.microsoft.com/office/drawing/2010/main" val="0"/>
              </a:ext>
            </a:extLst>
          </a:blip>
          <a:srcRect l="6338" r="9861"/>
          <a:stretch/>
        </p:blipFill>
        <p:spPr>
          <a:xfrm>
            <a:off x="10085696" y="1015814"/>
            <a:ext cx="2121414" cy="1485125"/>
          </a:xfrm>
          <a:prstGeom prst="rect">
            <a:avLst/>
          </a:prstGeom>
        </p:spPr>
      </p:pic>
      <p:pic>
        <p:nvPicPr>
          <p:cNvPr id="20" name="Imagen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1999" y="4136341"/>
            <a:ext cx="1919983" cy="1343988"/>
          </a:xfrm>
          <a:prstGeom prst="rect">
            <a:avLst/>
          </a:prstGeom>
        </p:spPr>
      </p:pic>
    </p:spTree>
    <p:extLst>
      <p:ext uri="{BB962C8B-B14F-4D97-AF65-F5344CB8AC3E}">
        <p14:creationId xmlns:p14="http://schemas.microsoft.com/office/powerpoint/2010/main" val="11287639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2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nodeType="afterEffect">
                                  <p:stCondLst>
                                    <p:cond delay="1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65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42"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8500"/>
                            </p:stCondLst>
                            <p:childTnLst>
                              <p:par>
                                <p:cTn id="47" presetID="42"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9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10500"/>
                            </p:stCondLst>
                            <p:childTnLst>
                              <p:par>
                                <p:cTn id="59" presetID="42" presetClass="entr" presetSubtype="0"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11500"/>
                            </p:stCondLst>
                            <p:childTnLst>
                              <p:par>
                                <p:cTn id="65" presetID="42" presetClass="entr" presetSubtype="0"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par>
                          <p:cTn id="70" fill="hold">
                            <p:stCondLst>
                              <p:cond delay="12500"/>
                            </p:stCondLst>
                            <p:childTnLst>
                              <p:par>
                                <p:cTn id="71" presetID="42"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13500"/>
                            </p:stCondLst>
                            <p:childTnLst>
                              <p:par>
                                <p:cTn id="77" presetID="42" presetClass="entr" presetSubtype="0"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790461" y="4267324"/>
            <a:ext cx="2491671" cy="18424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dirty="0">
                <a:solidFill>
                  <a:schemeClr val="tx1"/>
                </a:solidFill>
              </a:rPr>
              <a:t>E</a:t>
            </a:r>
            <a:r>
              <a:rPr lang="es-ES" sz="1600" dirty="0" smtClean="0">
                <a:solidFill>
                  <a:schemeClr val="tx1"/>
                </a:solidFill>
              </a:rPr>
              <a:t>s importante </a:t>
            </a:r>
            <a:r>
              <a:rPr lang="es-ES" sz="1600" dirty="0">
                <a:solidFill>
                  <a:schemeClr val="tx1"/>
                </a:solidFill>
              </a:rPr>
              <a:t>analizar de qué forma percibe los acontecimiento que ocurren en el exterior y </a:t>
            </a:r>
            <a:r>
              <a:rPr lang="es-ES" sz="1600" dirty="0" smtClean="0">
                <a:solidFill>
                  <a:schemeClr val="tx1"/>
                </a:solidFill>
              </a:rPr>
              <a:t>como los </a:t>
            </a:r>
            <a:r>
              <a:rPr lang="es-ES" sz="1600" dirty="0">
                <a:solidFill>
                  <a:schemeClr val="tx1"/>
                </a:solidFill>
              </a:rPr>
              <a:t>integra con la información que posee en su interior.</a:t>
            </a:r>
            <a:endParaRPr lang="en-US" sz="1600"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6357">
            <a:off x="3933768" y="403704"/>
            <a:ext cx="2499212" cy="1281439"/>
          </a:xfrm>
          <a:prstGeom prst="rect">
            <a:avLst/>
          </a:prstGeom>
        </p:spPr>
      </p:pic>
      <p:sp>
        <p:nvSpPr>
          <p:cNvPr id="4" name="Título 3"/>
          <p:cNvSpPr>
            <a:spLocks noGrp="1"/>
          </p:cNvSpPr>
          <p:nvPr>
            <p:ph type="title"/>
          </p:nvPr>
        </p:nvSpPr>
        <p:spPr>
          <a:xfrm>
            <a:off x="585480" y="471471"/>
            <a:ext cx="3131820" cy="787021"/>
          </a:xfrm>
        </p:spPr>
        <p:txBody>
          <a:bodyPr/>
          <a:lstStyle/>
          <a:p>
            <a:r>
              <a:rPr lang="es-EC"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Percepción</a:t>
            </a:r>
            <a:r>
              <a:rPr lang="es-EC" dirty="0" smtClean="0"/>
              <a:t> </a:t>
            </a:r>
            <a:endParaRPr lang="es-EC" dirty="0"/>
          </a:p>
        </p:txBody>
      </p:sp>
      <p:sp>
        <p:nvSpPr>
          <p:cNvPr id="3" name="Rectángulo redondeado 2"/>
          <p:cNvSpPr/>
          <p:nvPr/>
        </p:nvSpPr>
        <p:spPr>
          <a:xfrm>
            <a:off x="7484552" y="1589018"/>
            <a:ext cx="2204880" cy="17542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600" dirty="0">
                <a:solidFill>
                  <a:schemeClr val="tx1"/>
                </a:solidFill>
              </a:rPr>
              <a:t>Las empresas deben conseguir  que su comunicación capte la atención de los consumidores y que sea interpretada correctamente</a:t>
            </a:r>
            <a:endParaRPr lang="en-US" sz="1600" dirty="0"/>
          </a:p>
        </p:txBody>
      </p:sp>
      <p:sp>
        <p:nvSpPr>
          <p:cNvPr id="6" name="Rectángulo 5"/>
          <p:cNvSpPr/>
          <p:nvPr/>
        </p:nvSpPr>
        <p:spPr>
          <a:xfrm>
            <a:off x="200525" y="1589018"/>
            <a:ext cx="4333523" cy="584775"/>
          </a:xfrm>
          <a:prstGeom prst="rect">
            <a:avLst/>
          </a:prstGeom>
          <a:solidFill>
            <a:srgbClr val="FBBB05"/>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ES" sz="1600" dirty="0" smtClean="0"/>
              <a:t>Es </a:t>
            </a:r>
            <a:r>
              <a:rPr lang="es-ES" sz="1600" dirty="0"/>
              <a:t>un factor psicológico que influye en la conducta del consumidor </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26" y="3709917"/>
            <a:ext cx="4387516" cy="20358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4550" y="3513221"/>
            <a:ext cx="2204881" cy="2699571"/>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0461" y="1625581"/>
            <a:ext cx="2491671" cy="2529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ángulo 11"/>
          <p:cNvSpPr/>
          <p:nvPr/>
        </p:nvSpPr>
        <p:spPr>
          <a:xfrm>
            <a:off x="81763" y="2332637"/>
            <a:ext cx="4452286" cy="1323439"/>
          </a:xfrm>
          <a:prstGeom prst="rect">
            <a:avLst/>
          </a:prstGeom>
        </p:spPr>
        <p:txBody>
          <a:bodyPr wrap="square">
            <a:spAutoFit/>
          </a:bodyPr>
          <a:lstStyle/>
          <a:p>
            <a:pPr lvl="0" algn="just"/>
            <a:r>
              <a:rPr lang="es-ES" sz="1600" dirty="0"/>
              <a:t>Las sensaciones son la respuesta directa e inmediata a un estímulo simple de los órganos sensoriales. La percepción supone un paso adicional, pues este estimulo se transmite al cerebro, el cual interpreta la sensación</a:t>
            </a:r>
            <a:endParaRPr lang="en-US" sz="1600" dirty="0"/>
          </a:p>
        </p:txBody>
      </p:sp>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5937" y="3927737"/>
            <a:ext cx="1382727" cy="1600255"/>
          </a:xfrm>
          <a:prstGeom prst="ellipse">
            <a:avLst/>
          </a:prstGeom>
          <a:ln w="63500" cap="rnd">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42830924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a:solidFill>
            <a:schemeClr val="bg2">
              <a:lumMod val="20000"/>
              <a:lumOff val="80000"/>
            </a:schemeClr>
          </a:solidFill>
          <a:ln>
            <a:solidFill>
              <a:schemeClr val="bg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Generalidades</a:t>
            </a:r>
            <a:r>
              <a:rPr lang="en-US" sz="2000" dirty="0" smtClean="0">
                <a:ln w="0"/>
                <a:solidFill>
                  <a:schemeClr val="bg1">
                    <a:lumMod val="75000"/>
                  </a:schemeClr>
                </a:solidFill>
                <a:effectLst>
                  <a:outerShdw blurRad="38100" dist="19050" dir="2700000" algn="tl" rotWithShape="0">
                    <a:schemeClr val="dk1">
                      <a:alpha val="40000"/>
                    </a:schemeClr>
                  </a:outerShdw>
                </a:effectLst>
              </a:rPr>
              <a:t>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6" name="Rectángulo redondeado 5"/>
          <p:cNvSpPr/>
          <p:nvPr/>
        </p:nvSpPr>
        <p:spPr>
          <a:xfrm>
            <a:off x="5890480" y="3662814"/>
            <a:ext cx="1661072" cy="586903"/>
          </a:xfrm>
          <a:prstGeom prst="roundRect">
            <a:avLst/>
          </a:prstGeom>
          <a:solidFill>
            <a:schemeClr val="bg2">
              <a:lumMod val="20000"/>
              <a:lumOff val="80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Estudio de Mercado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7" name="Rectángulo redondeado 6"/>
          <p:cNvSpPr/>
          <p:nvPr/>
        </p:nvSpPr>
        <p:spPr>
          <a:xfrm>
            <a:off x="8447964" y="407842"/>
            <a:ext cx="1441203" cy="459020"/>
          </a:xfrm>
          <a:prstGeom prst="roundRect">
            <a:avLst/>
          </a:prstGeom>
          <a:solidFill>
            <a:schemeClr val="bg2">
              <a:lumMod val="20000"/>
              <a:lumOff val="80000"/>
            </a:schemeClr>
          </a:solidFill>
          <a:ln>
            <a:solidFill>
              <a:schemeClr val="bg2">
                <a:lumMod val="20000"/>
                <a:lumOff val="8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Demanda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8" name="Rectángulo redondeado 7"/>
          <p:cNvSpPr/>
          <p:nvPr/>
        </p:nvSpPr>
        <p:spPr>
          <a:xfrm>
            <a:off x="7931847" y="3541124"/>
            <a:ext cx="2367095" cy="723330"/>
          </a:xfrm>
          <a:prstGeom prst="roundRect">
            <a:avLst/>
          </a:prstGeom>
          <a:solidFill>
            <a:schemeClr val="bg2">
              <a:lumMod val="20000"/>
              <a:lumOff val="80000"/>
            </a:schemeClr>
          </a:solidFill>
          <a:ln>
            <a:solidFill>
              <a:schemeClr val="bg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Conclusiones y </a:t>
            </a:r>
          </a:p>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recomendaciones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9" name="Rectángulo redondeado 8"/>
          <p:cNvSpPr/>
          <p:nvPr/>
        </p:nvSpPr>
        <p:spPr>
          <a:xfrm>
            <a:off x="7146023" y="905711"/>
            <a:ext cx="1072714" cy="42762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ln w="0"/>
                <a:solidFill>
                  <a:schemeClr val="tx1"/>
                </a:solidFill>
                <a:effectLst>
                  <a:outerShdw blurRad="38100" dist="19050" dir="2700000" algn="tl" rotWithShape="0">
                    <a:schemeClr val="dk1">
                      <a:alpha val="40000"/>
                    </a:schemeClr>
                  </a:outerShdw>
                </a:effectLst>
              </a:rPr>
              <a:t>Oferta</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bg1">
                    <a:lumMod val="75000"/>
                  </a:schemeClr>
                </a:solidFill>
              </a:rPr>
              <a:t>1</a:t>
            </a:r>
            <a:endParaRPr lang="en-US" dirty="0">
              <a:solidFill>
                <a:schemeClr val="bg1">
                  <a:lumMod val="75000"/>
                </a:schemeClr>
              </a:solidFill>
            </a:endParaRPr>
          </a:p>
        </p:txBody>
      </p:sp>
      <p:sp>
        <p:nvSpPr>
          <p:cNvPr id="10" name="Elipse 9"/>
          <p:cNvSpPr/>
          <p:nvPr/>
        </p:nvSpPr>
        <p:spPr>
          <a:xfrm>
            <a:off x="7413247" y="1372188"/>
            <a:ext cx="517358" cy="50532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2</a:t>
            </a:r>
          </a:p>
        </p:txBody>
      </p:sp>
      <p:sp>
        <p:nvSpPr>
          <p:cNvPr id="11" name="Elipse 10"/>
          <p:cNvSpPr/>
          <p:nvPr/>
        </p:nvSpPr>
        <p:spPr>
          <a:xfrm>
            <a:off x="8856716" y="866862"/>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bg1">
                    <a:lumMod val="75000"/>
                  </a:schemeClr>
                </a:solidFill>
              </a:rPr>
              <a:t>3</a:t>
            </a:r>
            <a:endParaRPr lang="en-US" dirty="0">
              <a:solidFill>
                <a:schemeClr val="bg1">
                  <a:lumMod val="75000"/>
                </a:schemeClr>
              </a:solidFill>
            </a:endParaRPr>
          </a:p>
        </p:txBody>
      </p:sp>
      <p:sp>
        <p:nvSpPr>
          <p:cNvPr id="12" name="Elipse 11"/>
          <p:cNvSpPr/>
          <p:nvPr/>
        </p:nvSpPr>
        <p:spPr>
          <a:xfrm>
            <a:off x="6462337" y="31574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bg1">
                    <a:lumMod val="75000"/>
                  </a:schemeClr>
                </a:solidFill>
              </a:rPr>
              <a:t>4</a:t>
            </a:r>
          </a:p>
        </p:txBody>
      </p:sp>
      <p:sp>
        <p:nvSpPr>
          <p:cNvPr id="13" name="Elipse 12"/>
          <p:cNvSpPr/>
          <p:nvPr/>
        </p:nvSpPr>
        <p:spPr>
          <a:xfrm>
            <a:off x="8686770" y="303579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bg1">
                    <a:lumMod val="75000"/>
                  </a:schemeClr>
                </a:solidFill>
              </a:rPr>
              <a:t>5</a:t>
            </a:r>
            <a:endParaRPr lang="en-US" dirty="0">
              <a:solidFill>
                <a:schemeClr val="bg1">
                  <a:lumMod val="75000"/>
                </a:schemeClr>
              </a:solidFill>
            </a:endParaRPr>
          </a:p>
        </p:txBody>
      </p:sp>
    </p:spTree>
    <p:extLst>
      <p:ext uri="{BB962C8B-B14F-4D97-AF65-F5344CB8AC3E}">
        <p14:creationId xmlns:p14="http://schemas.microsoft.com/office/powerpoint/2010/main" val="2737143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293" y="466893"/>
            <a:ext cx="8596668" cy="1320800"/>
          </a:xfrm>
          <a:ln>
            <a:noFill/>
          </a:ln>
          <a:effectLst>
            <a:innerShdw blurRad="63500" dist="50800" dir="18900000">
              <a:prstClr val="black">
                <a:alpha val="50000"/>
              </a:prstClr>
            </a:innerShdw>
          </a:effectLst>
        </p:spPr>
        <p:txBody>
          <a:bodyPr>
            <a:normAutofit/>
          </a:bodyPr>
          <a:lstStyle/>
          <a:p>
            <a:r>
              <a:rPr lang="en-US" sz="4400" b="1" dirty="0" err="1"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Estructura</a:t>
            </a:r>
            <a:r>
              <a:rPr lang="en-US" sz="4400" b="1" dirty="0"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del Mercado </a:t>
            </a:r>
            <a:endParaRPr lang="en-US" sz="44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endParaRPr>
          </a:p>
        </p:txBody>
      </p:sp>
      <p:pic>
        <p:nvPicPr>
          <p:cNvPr id="1026" name="Picture 2" descr="148s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742" y="3301592"/>
            <a:ext cx="3325984" cy="266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63440" y="5789654"/>
            <a:ext cx="4235115"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lvl="0" algn="just"/>
            <a:r>
              <a:rPr lang="es-ES" dirty="0"/>
              <a:t>Con respecto a </a:t>
            </a:r>
            <a:r>
              <a:rPr lang="es-ES" dirty="0" smtClean="0"/>
              <a:t>los ingresos de los </a:t>
            </a:r>
            <a:r>
              <a:rPr lang="es-ES" dirty="0"/>
              <a:t>impuestos se estima que son cerca de USD 400 millones. </a:t>
            </a:r>
            <a:endParaRPr lang="en-US" dirty="0"/>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742" y="1787693"/>
            <a:ext cx="1961148" cy="1307432"/>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628" y="5121119"/>
            <a:ext cx="2164232" cy="1261113"/>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3062" y="2343017"/>
            <a:ext cx="1909798" cy="121869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n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676" y="1596904"/>
            <a:ext cx="4210496" cy="4654415"/>
          </a:xfrm>
          <a:prstGeom prst="rect">
            <a:avLst/>
          </a:prstGeom>
        </p:spPr>
      </p:pic>
    </p:spTree>
    <p:extLst>
      <p:ext uri="{BB962C8B-B14F-4D97-AF65-F5344CB8AC3E}">
        <p14:creationId xmlns:p14="http://schemas.microsoft.com/office/powerpoint/2010/main" val="3465960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1292" y="283982"/>
            <a:ext cx="8596668" cy="962526"/>
          </a:xfrm>
        </p:spPr>
        <p:txBody>
          <a:bodyPr>
            <a:noAutofit/>
          </a:bodyPr>
          <a:lstStyle/>
          <a:p>
            <a:r>
              <a:rPr lang="es-EC" sz="44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Importaciones de </a:t>
            </a:r>
            <a:r>
              <a:rPr lang="es-EC" sz="4400" b="1" dirty="0"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vehículos</a:t>
            </a:r>
            <a:endParaRPr lang="en-US" sz="44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endParaRPr>
          </a:p>
        </p:txBody>
      </p:sp>
      <p:pic>
        <p:nvPicPr>
          <p:cNvPr id="2050" name="Picture 2" descr="26546kjhuy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47" y="1474237"/>
            <a:ext cx="9948260" cy="386287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2919663" y="4994710"/>
            <a:ext cx="5055267" cy="2077411"/>
          </a:xfrm>
          <a:prstGeom prst="rect">
            <a:avLst/>
          </a:prstGeom>
        </p:spPr>
      </p:pic>
      <p:sp>
        <p:nvSpPr>
          <p:cNvPr id="3" name="Flecha a la derecha con bandas 2"/>
          <p:cNvSpPr/>
          <p:nvPr/>
        </p:nvSpPr>
        <p:spPr>
          <a:xfrm>
            <a:off x="1026694" y="5017300"/>
            <a:ext cx="2117558" cy="1569609"/>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smtClean="0"/>
              <a:t>Importación de vehículos híbridos  </a:t>
            </a:r>
            <a:endParaRPr lang="es-EC" dirty="0"/>
          </a:p>
        </p:txBody>
      </p:sp>
      <p:sp>
        <p:nvSpPr>
          <p:cNvPr id="5" name="Elipse 4"/>
          <p:cNvSpPr/>
          <p:nvPr/>
        </p:nvSpPr>
        <p:spPr>
          <a:xfrm>
            <a:off x="6299310" y="1680875"/>
            <a:ext cx="497305" cy="433137"/>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7" name="Conector recto de flecha 6"/>
          <p:cNvCxnSpPr>
            <a:stCxn id="5" idx="7"/>
          </p:cNvCxnSpPr>
          <p:nvPr/>
        </p:nvCxnSpPr>
        <p:spPr>
          <a:xfrm flipV="1">
            <a:off x="6723786" y="1474237"/>
            <a:ext cx="366331" cy="27006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8" name="CuadroTexto 7"/>
          <p:cNvSpPr txBox="1"/>
          <p:nvPr/>
        </p:nvSpPr>
        <p:spPr>
          <a:xfrm>
            <a:off x="6906951" y="1175707"/>
            <a:ext cx="1067979" cy="369332"/>
          </a:xfrm>
          <a:prstGeom prst="rect">
            <a:avLst/>
          </a:prstGeom>
          <a:noFill/>
        </p:spPr>
        <p:txBody>
          <a:bodyPr wrap="square" rtlCol="0">
            <a:spAutoFit/>
          </a:bodyPr>
          <a:lstStyle/>
          <a:p>
            <a:r>
              <a:rPr lang="en-US" dirty="0" smtClean="0"/>
              <a:t>79.685 u</a:t>
            </a:r>
            <a:endParaRPr lang="en-US" dirty="0"/>
          </a:p>
        </p:txBody>
      </p:sp>
    </p:spTree>
    <p:extLst>
      <p:ext uri="{BB962C8B-B14F-4D97-AF65-F5344CB8AC3E}">
        <p14:creationId xmlns:p14="http://schemas.microsoft.com/office/powerpoint/2010/main" val="16319445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2112" t="10945"/>
          <a:stretch/>
        </p:blipFill>
        <p:spPr>
          <a:xfrm>
            <a:off x="482138" y="5187142"/>
            <a:ext cx="1511346" cy="1531409"/>
          </a:xfrm>
          <a:prstGeom prst="rect">
            <a:avLst/>
          </a:prstGeom>
        </p:spPr>
      </p:pic>
      <p:sp>
        <p:nvSpPr>
          <p:cNvPr id="2" name="Título 1"/>
          <p:cNvSpPr>
            <a:spLocks noGrp="1"/>
          </p:cNvSpPr>
          <p:nvPr>
            <p:ph type="title"/>
          </p:nvPr>
        </p:nvSpPr>
        <p:spPr>
          <a:xfrm>
            <a:off x="239884" y="416560"/>
            <a:ext cx="8596668" cy="1320800"/>
          </a:xfrm>
        </p:spPr>
        <p:txBody>
          <a:bodyPr/>
          <a:lstStyle/>
          <a:p>
            <a:r>
              <a:rPr lang="es-EC" sz="44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Producción de </a:t>
            </a:r>
            <a:r>
              <a:rPr lang="es-EC" sz="4400" b="1" dirty="0"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vehículos</a:t>
            </a:r>
            <a:endParaRPr lang="en-US" dirty="0"/>
          </a:p>
        </p:txBody>
      </p:sp>
      <p:pic>
        <p:nvPicPr>
          <p:cNvPr id="3" name="Imagen 2"/>
          <p:cNvPicPr>
            <a:picLocks noChangeAspect="1"/>
          </p:cNvPicPr>
          <p:nvPr/>
        </p:nvPicPr>
        <p:blipFill>
          <a:blip r:embed="rId4"/>
          <a:stretch>
            <a:fillRect/>
          </a:stretch>
        </p:blipFill>
        <p:spPr>
          <a:xfrm>
            <a:off x="2402434" y="1884024"/>
            <a:ext cx="4908884" cy="4945605"/>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60" y="1681128"/>
            <a:ext cx="1768828" cy="850398"/>
          </a:xfrm>
          <a:prstGeom prst="rect">
            <a:avLst/>
          </a:prstGeom>
        </p:spPr>
      </p:pic>
      <p:pic>
        <p:nvPicPr>
          <p:cNvPr id="7" name="Imagen 6"/>
          <p:cNvPicPr>
            <a:picLocks noChangeAspect="1"/>
          </p:cNvPicPr>
          <p:nvPr/>
        </p:nvPicPr>
        <p:blipFill rotWithShape="1">
          <a:blip r:embed="rId6"/>
          <a:srcRect l="9452" t="18578" r="48281" b="41137"/>
          <a:stretch/>
        </p:blipFill>
        <p:spPr>
          <a:xfrm>
            <a:off x="353758" y="2816079"/>
            <a:ext cx="1851591" cy="992203"/>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758" y="4092835"/>
            <a:ext cx="1487978" cy="972589"/>
          </a:xfrm>
          <a:prstGeom prst="rect">
            <a:avLst/>
          </a:prstGeom>
        </p:spPr>
      </p:pic>
      <p:sp>
        <p:nvSpPr>
          <p:cNvPr id="5" name="Llamada rectangular redondeada 4"/>
          <p:cNvSpPr/>
          <p:nvPr/>
        </p:nvSpPr>
        <p:spPr>
          <a:xfrm rot="266107">
            <a:off x="7147249" y="1912396"/>
            <a:ext cx="3209731" cy="3153028"/>
          </a:xfrm>
          <a:prstGeom prst="wedgeRoundRectCallout">
            <a:avLst>
              <a:gd name="adj1" fmla="val -40668"/>
              <a:gd name="adj2" fmla="val 68938"/>
              <a:gd name="adj3" fmla="val 16667"/>
            </a:avLst>
          </a:prstGeom>
          <a:ln w="28575">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marL="171450" indent="-171450" algn="just">
              <a:buFont typeface="Arial" panose="020B0604020202020204" pitchFamily="34" charset="0"/>
              <a:buChar char="•"/>
            </a:pPr>
            <a:r>
              <a:rPr lang="es-ES" sz="1300" dirty="0">
                <a:solidFill>
                  <a:schemeClr val="bg1"/>
                </a:solidFill>
              </a:rPr>
              <a:t>En el 2013 y 2014 la producción de vehículos tuvo mayor concentración en la categoría de automóviles con 32552 y 28634 unidades </a:t>
            </a:r>
            <a:r>
              <a:rPr lang="es-ES" sz="1300" dirty="0" smtClean="0">
                <a:solidFill>
                  <a:schemeClr val="bg1"/>
                </a:solidFill>
              </a:rPr>
              <a:t>respectivamente.</a:t>
            </a:r>
          </a:p>
          <a:p>
            <a:pPr marL="171450" indent="-171450" algn="just">
              <a:buFont typeface="Arial" panose="020B0604020202020204" pitchFamily="34" charset="0"/>
              <a:buChar char="•"/>
            </a:pPr>
            <a:r>
              <a:rPr lang="es-ES" sz="1300" dirty="0" smtClean="0">
                <a:solidFill>
                  <a:schemeClr val="bg1"/>
                </a:solidFill>
              </a:rPr>
              <a:t>Existió </a:t>
            </a:r>
            <a:r>
              <a:rPr lang="es-ES" sz="1300" dirty="0">
                <a:solidFill>
                  <a:schemeClr val="bg1"/>
                </a:solidFill>
              </a:rPr>
              <a:t>producción de camiones en los años 2011: 21 unidades, 2012: 1782 y 2013: 1338 por parte de las ensambladoras AYMESA y CIAUTO. </a:t>
            </a:r>
            <a:endParaRPr lang="es-ES" sz="1300" dirty="0" smtClean="0">
              <a:solidFill>
                <a:schemeClr val="bg1"/>
              </a:solidFill>
            </a:endParaRPr>
          </a:p>
          <a:p>
            <a:pPr marL="171450" indent="-171450" algn="just">
              <a:buFont typeface="Arial" panose="020B0604020202020204" pitchFamily="34" charset="0"/>
              <a:buChar char="•"/>
            </a:pPr>
            <a:r>
              <a:rPr lang="es-ES" sz="1300" dirty="0" smtClean="0">
                <a:solidFill>
                  <a:schemeClr val="bg1"/>
                </a:solidFill>
              </a:rPr>
              <a:t>OMNIBUS </a:t>
            </a:r>
            <a:r>
              <a:rPr lang="es-ES" sz="1300" dirty="0">
                <a:solidFill>
                  <a:schemeClr val="bg1"/>
                </a:solidFill>
              </a:rPr>
              <a:t>BB es la ensambladora con mayor producción, en el 2014 ensamblo 23557 automóviles, 13467 camionetas y 9600 </a:t>
            </a:r>
            <a:r>
              <a:rPr lang="es-ES" sz="1300" dirty="0" err="1" smtClean="0">
                <a:solidFill>
                  <a:schemeClr val="bg1"/>
                </a:solidFill>
              </a:rPr>
              <a:t>Suv’s</a:t>
            </a:r>
            <a:r>
              <a:rPr lang="es-ES" sz="1300" dirty="0" smtClean="0">
                <a:solidFill>
                  <a:schemeClr val="bg1"/>
                </a:solidFill>
              </a:rPr>
              <a:t>.</a:t>
            </a:r>
          </a:p>
        </p:txBody>
      </p:sp>
      <p:sp>
        <p:nvSpPr>
          <p:cNvPr id="10" name="Elipse 9"/>
          <p:cNvSpPr/>
          <p:nvPr/>
        </p:nvSpPr>
        <p:spPr>
          <a:xfrm>
            <a:off x="6408190" y="5430419"/>
            <a:ext cx="534584" cy="223932"/>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Elipse 10"/>
          <p:cNvSpPr/>
          <p:nvPr/>
        </p:nvSpPr>
        <p:spPr>
          <a:xfrm>
            <a:off x="6408190" y="5962076"/>
            <a:ext cx="534584" cy="223932"/>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Elipse 11"/>
          <p:cNvSpPr/>
          <p:nvPr/>
        </p:nvSpPr>
        <p:spPr>
          <a:xfrm>
            <a:off x="4731846" y="6202050"/>
            <a:ext cx="658302" cy="269163"/>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62281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449" y="368968"/>
            <a:ext cx="8596668" cy="1320800"/>
          </a:xfrm>
        </p:spPr>
        <p:txBody>
          <a:bodyPr>
            <a:noAutofit/>
          </a:bodyPr>
          <a:lstStyle/>
          <a:p>
            <a:r>
              <a:rPr lang="en-US" sz="40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Parque</a:t>
            </a:r>
            <a:r>
              <a:rPr lang="en-US" sz="40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a:t>
            </a:r>
            <a:r>
              <a:rPr lang="en-US" sz="40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automotor</a:t>
            </a:r>
            <a:r>
              <a:rPr lang="en-US" sz="40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de la Ciudad de Quito</a:t>
            </a:r>
          </a:p>
        </p:txBody>
      </p:sp>
      <p:sp>
        <p:nvSpPr>
          <p:cNvPr id="3" name="Marcador de contenido 2"/>
          <p:cNvSpPr>
            <a:spLocks noGrp="1"/>
          </p:cNvSpPr>
          <p:nvPr>
            <p:ph idx="1"/>
          </p:nvPr>
        </p:nvSpPr>
        <p:spPr>
          <a:xfrm rot="352264">
            <a:off x="2649350" y="4881230"/>
            <a:ext cx="2712619" cy="1688839"/>
          </a:xfrm>
          <a:prstGeom prst="wedgeRoundRectCallout">
            <a:avLst>
              <a:gd name="adj1" fmla="val -37280"/>
              <a:gd name="adj2" fmla="val 65093"/>
              <a:gd name="adj3" fmla="val 16667"/>
            </a:avLst>
          </a:prstGeom>
        </p:spPr>
        <p:style>
          <a:lnRef idx="0">
            <a:schemeClr val="accent5"/>
          </a:lnRef>
          <a:fillRef idx="3">
            <a:schemeClr val="accent5"/>
          </a:fillRef>
          <a:effectRef idx="3">
            <a:schemeClr val="accent5"/>
          </a:effectRef>
          <a:fontRef idx="minor">
            <a:schemeClr val="lt1"/>
          </a:fontRef>
        </p:style>
        <p:txBody>
          <a:bodyPr>
            <a:noAutofit/>
          </a:bodyPr>
          <a:lstStyle/>
          <a:p>
            <a:r>
              <a:rPr lang="es-ES" sz="1200" dirty="0"/>
              <a:t>L</a:t>
            </a:r>
            <a:r>
              <a:rPr lang="es-ES" sz="1200" dirty="0" smtClean="0"/>
              <a:t>a </a:t>
            </a:r>
            <a:r>
              <a:rPr lang="es-ES" sz="1200" dirty="0"/>
              <a:t>tasa de crecimiento era del 10% pero ahora es del 12% anual. </a:t>
            </a:r>
            <a:endParaRPr lang="es-ES" sz="1200" dirty="0" smtClean="0"/>
          </a:p>
          <a:p>
            <a:pPr algn="just"/>
            <a:r>
              <a:rPr lang="es-ES" sz="1200" dirty="0" smtClean="0"/>
              <a:t>El </a:t>
            </a:r>
            <a:r>
              <a:rPr lang="es-ES" sz="1200" dirty="0"/>
              <a:t>incremento de automotores nuevos representa a diario 140 unidades más en las calles</a:t>
            </a:r>
            <a:endParaRPr lang="en-US" sz="1200" dirty="0"/>
          </a:p>
        </p:txBody>
      </p:sp>
      <p:pic>
        <p:nvPicPr>
          <p:cNvPr id="77" name="Imagen 76"/>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19275" y="2091456"/>
            <a:ext cx="2127738" cy="1658118"/>
          </a:xfrm>
          <a:prstGeom prst="rect">
            <a:avLst/>
          </a:prstGeom>
        </p:spPr>
      </p:pic>
      <p:pic>
        <p:nvPicPr>
          <p:cNvPr id="78" name="Imagen 77"/>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7262" y="2074870"/>
            <a:ext cx="2127738" cy="2726176"/>
          </a:xfrm>
          <a:prstGeom prst="rect">
            <a:avLst/>
          </a:prstGeom>
        </p:spPr>
      </p:pic>
      <p:sp>
        <p:nvSpPr>
          <p:cNvPr id="80" name="CuadroTexto 79"/>
          <p:cNvSpPr txBox="1"/>
          <p:nvPr/>
        </p:nvSpPr>
        <p:spPr>
          <a:xfrm>
            <a:off x="596941" y="4881230"/>
            <a:ext cx="1668379" cy="523220"/>
          </a:xfrm>
          <a:prstGeom prst="rect">
            <a:avLst/>
          </a:prstGeom>
          <a:noFill/>
        </p:spPr>
        <p:txBody>
          <a:bodyPr wrap="square" rtlCol="0">
            <a:spAutoFit/>
          </a:bodyPr>
          <a:lstStyle/>
          <a:p>
            <a:pPr algn="ctr"/>
            <a:r>
              <a:rPr lang="en-US" sz="1400" b="1" dirty="0" smtClean="0"/>
              <a:t>2014: </a:t>
            </a:r>
            <a:r>
              <a:rPr lang="en-US" sz="1400" dirty="0" smtClean="0"/>
              <a:t>50000 </a:t>
            </a:r>
            <a:r>
              <a:rPr lang="en-US" sz="1400" dirty="0" err="1" smtClean="0"/>
              <a:t>unidades</a:t>
            </a:r>
            <a:r>
              <a:rPr lang="en-US" sz="1400" dirty="0" smtClean="0"/>
              <a:t> </a:t>
            </a:r>
            <a:r>
              <a:rPr lang="en-US" sz="1400" dirty="0" err="1" smtClean="0"/>
              <a:t>nuevas</a:t>
            </a:r>
            <a:r>
              <a:rPr lang="en-US" sz="1400" dirty="0" smtClean="0"/>
              <a:t> </a:t>
            </a:r>
            <a:endParaRPr lang="en-US" sz="1400" dirty="0"/>
          </a:p>
        </p:txBody>
      </p:sp>
      <p:sp>
        <p:nvSpPr>
          <p:cNvPr id="81" name="CuadroTexto 80"/>
          <p:cNvSpPr txBox="1"/>
          <p:nvPr/>
        </p:nvSpPr>
        <p:spPr>
          <a:xfrm>
            <a:off x="3448954" y="3823658"/>
            <a:ext cx="1668379" cy="523220"/>
          </a:xfrm>
          <a:prstGeom prst="rect">
            <a:avLst/>
          </a:prstGeom>
          <a:noFill/>
        </p:spPr>
        <p:txBody>
          <a:bodyPr wrap="square" rtlCol="0">
            <a:spAutoFit/>
          </a:bodyPr>
          <a:lstStyle/>
          <a:p>
            <a:pPr algn="ctr"/>
            <a:r>
              <a:rPr lang="en-US" sz="1400" b="1" dirty="0" smtClean="0"/>
              <a:t>2013: </a:t>
            </a:r>
            <a:r>
              <a:rPr lang="en-US" sz="1400" dirty="0" smtClean="0"/>
              <a:t>36000 </a:t>
            </a:r>
            <a:r>
              <a:rPr lang="en-US" sz="1400" dirty="0" err="1" smtClean="0"/>
              <a:t>unidades</a:t>
            </a:r>
            <a:r>
              <a:rPr lang="en-US" sz="1400" dirty="0" smtClean="0"/>
              <a:t> </a:t>
            </a:r>
            <a:r>
              <a:rPr lang="en-US" sz="1400" dirty="0" err="1" smtClean="0"/>
              <a:t>nuevas</a:t>
            </a:r>
            <a:r>
              <a:rPr lang="en-US" sz="1400" dirty="0" smtClean="0"/>
              <a:t> </a:t>
            </a:r>
            <a:endParaRPr lang="en-US" sz="1400" dirty="0"/>
          </a:p>
        </p:txBody>
      </p:sp>
      <p:sp>
        <p:nvSpPr>
          <p:cNvPr id="82" name="CuadroTexto 81"/>
          <p:cNvSpPr txBox="1"/>
          <p:nvPr/>
        </p:nvSpPr>
        <p:spPr>
          <a:xfrm>
            <a:off x="2495000" y="2525527"/>
            <a:ext cx="662182" cy="1107996"/>
          </a:xfrm>
          <a:prstGeom prst="rect">
            <a:avLst/>
          </a:prstGeom>
          <a:noFill/>
        </p:spPr>
        <p:txBody>
          <a:bodyPr wrap="square" rtlCol="0">
            <a:spAutoFit/>
          </a:bodyPr>
          <a:lstStyle/>
          <a:p>
            <a:r>
              <a:rPr lang="en-US" sz="6600" dirty="0" smtClean="0">
                <a:solidFill>
                  <a:srgbClr val="A968BF"/>
                </a:solidFill>
                <a:latin typeface="Arial Black" panose="020B0A04020102020204" pitchFamily="34" charset="0"/>
              </a:rPr>
              <a:t>&gt;</a:t>
            </a:r>
            <a:endParaRPr lang="en-US" sz="6600" dirty="0">
              <a:solidFill>
                <a:srgbClr val="A968BF"/>
              </a:solidFill>
              <a:latin typeface="Arial Black" panose="020B0A04020102020204" pitchFamily="34" charset="0"/>
            </a:endParaRPr>
          </a:p>
        </p:txBody>
      </p:sp>
      <p:pic>
        <p:nvPicPr>
          <p:cNvPr id="83" name="Imagen 82"/>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01734" y="3525716"/>
            <a:ext cx="458586" cy="539186"/>
          </a:xfrm>
          <a:prstGeom prst="rect">
            <a:avLst/>
          </a:prstGeom>
        </p:spPr>
      </p:pic>
      <p:pic>
        <p:nvPicPr>
          <p:cNvPr id="84" name="Imagen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7341" y="2228328"/>
            <a:ext cx="1552753" cy="1241899"/>
          </a:xfrm>
          <a:prstGeom prst="rect">
            <a:avLst/>
          </a:prstGeom>
        </p:spPr>
      </p:pic>
      <p:pic>
        <p:nvPicPr>
          <p:cNvPr id="85" name="Imagen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0094" y="2225539"/>
            <a:ext cx="1805220" cy="1241899"/>
          </a:xfrm>
          <a:prstGeom prst="rect">
            <a:avLst/>
          </a:prstGeom>
        </p:spPr>
      </p:pic>
      <p:sp>
        <p:nvSpPr>
          <p:cNvPr id="86" name="CuadroTexto 85"/>
          <p:cNvSpPr txBox="1"/>
          <p:nvPr/>
        </p:nvSpPr>
        <p:spPr>
          <a:xfrm>
            <a:off x="6903717" y="3502261"/>
            <a:ext cx="2499754" cy="523220"/>
          </a:xfrm>
          <a:prstGeom prst="rect">
            <a:avLst/>
          </a:prstGeom>
          <a:noFill/>
        </p:spPr>
        <p:txBody>
          <a:bodyPr wrap="square" rtlCol="0">
            <a:spAutoFit/>
          </a:bodyPr>
          <a:lstStyle/>
          <a:p>
            <a:pPr algn="ctr"/>
            <a:r>
              <a:rPr lang="en-US" sz="1400" b="1" dirty="0" smtClean="0"/>
              <a:t>18km/h </a:t>
            </a:r>
            <a:r>
              <a:rPr lang="en-US" sz="1400" b="1" dirty="0" err="1" smtClean="0"/>
              <a:t>en</a:t>
            </a:r>
            <a:r>
              <a:rPr lang="en-US" sz="1400" b="1" dirty="0" smtClean="0"/>
              <a:t> el </a:t>
            </a:r>
            <a:r>
              <a:rPr lang="en-US" sz="1400" b="1" dirty="0" err="1" smtClean="0"/>
              <a:t>hipercentro</a:t>
            </a:r>
            <a:r>
              <a:rPr lang="en-US" sz="1400" b="1" dirty="0" smtClean="0"/>
              <a:t> entre La Villa Flora y La Y</a:t>
            </a:r>
            <a:endParaRPr lang="en-US" sz="1400" dirty="0"/>
          </a:p>
        </p:txBody>
      </p:sp>
      <p:pic>
        <p:nvPicPr>
          <p:cNvPr id="87" name="Imagen 86"/>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89283" y="5386762"/>
            <a:ext cx="1266583" cy="1266583"/>
          </a:xfrm>
          <a:prstGeom prst="rect">
            <a:avLst/>
          </a:prstGeom>
        </p:spPr>
      </p:pic>
      <p:pic>
        <p:nvPicPr>
          <p:cNvPr id="90" name="Imagen 89"/>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02683" y="5383972"/>
            <a:ext cx="1266583" cy="1266583"/>
          </a:xfrm>
          <a:prstGeom prst="rect">
            <a:avLst/>
          </a:prstGeom>
        </p:spPr>
      </p:pic>
      <p:pic>
        <p:nvPicPr>
          <p:cNvPr id="91" name="Imagen 9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8354" y="4804851"/>
            <a:ext cx="271281" cy="678203"/>
          </a:xfrm>
          <a:prstGeom prst="rect">
            <a:avLst/>
          </a:prstGeom>
        </p:spPr>
      </p:pic>
      <p:pic>
        <p:nvPicPr>
          <p:cNvPr id="93" name="Imagen 9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67500" y1="1000" x2="67500" y2="99000"/>
                        <a14:backgroundMark x1="77500" y1="22000" x2="95000" y2="44000"/>
                        <a14:backgroundMark x1="72500" y1="95000" x2="72500" y2="0"/>
                        <a14:backgroundMark x1="70000" y1="9000" x2="70000" y2="6000"/>
                        <a14:backgroundMark x1="72500" y1="98000" x2="72500" y2="95000"/>
                      </a14:backgroundRemoval>
                    </a14:imgEffect>
                  </a14:imgLayer>
                </a14:imgProps>
              </a:ext>
              <a:ext uri="{28A0092B-C50C-407E-A947-70E740481C1C}">
                <a14:useLocalDpi xmlns:a14="http://schemas.microsoft.com/office/drawing/2010/main" val="0"/>
              </a:ext>
            </a:extLst>
          </a:blip>
          <a:stretch>
            <a:fillRect/>
          </a:stretch>
        </p:blipFill>
        <p:spPr>
          <a:xfrm>
            <a:off x="6735813" y="4813118"/>
            <a:ext cx="271281" cy="678203"/>
          </a:xfrm>
          <a:prstGeom prst="rect">
            <a:avLst/>
          </a:prstGeom>
        </p:spPr>
      </p:pic>
      <p:pic>
        <p:nvPicPr>
          <p:cNvPr id="94" name="Imagen 9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1757" y="4813118"/>
            <a:ext cx="271281" cy="678203"/>
          </a:xfrm>
          <a:prstGeom prst="rect">
            <a:avLst/>
          </a:prstGeom>
        </p:spPr>
      </p:pic>
      <p:sp>
        <p:nvSpPr>
          <p:cNvPr id="95" name="CuadroTexto 94"/>
          <p:cNvSpPr txBox="1"/>
          <p:nvPr/>
        </p:nvSpPr>
        <p:spPr>
          <a:xfrm>
            <a:off x="6325242" y="4346878"/>
            <a:ext cx="2319308" cy="338554"/>
          </a:xfrm>
          <a:prstGeom prst="rect">
            <a:avLst/>
          </a:prstGeom>
          <a:noFill/>
        </p:spPr>
        <p:txBody>
          <a:bodyPr wrap="square" rtlCol="0">
            <a:spAutoFit/>
          </a:bodyPr>
          <a:lstStyle/>
          <a:p>
            <a:pPr algn="ctr"/>
            <a:r>
              <a:rPr lang="es-EC" sz="1600" b="1" dirty="0" smtClean="0">
                <a:ln/>
                <a:solidFill>
                  <a:schemeClr val="accent4"/>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rPr>
              <a:t>NIVEL DE OCUPACIÓN </a:t>
            </a:r>
            <a:endParaRPr lang="es-EC" sz="1600" b="1" dirty="0">
              <a:ln/>
              <a:solidFill>
                <a:schemeClr val="accent4"/>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endParaRPr>
          </a:p>
        </p:txBody>
      </p:sp>
      <p:pic>
        <p:nvPicPr>
          <p:cNvPr id="96" name="Imagen 95"/>
          <p:cNvPicPr>
            <a:picLocks noChangeAspect="1"/>
          </p:cNvPicPr>
          <p:nvPr/>
        </p:nvPicPr>
        <p:blipFill>
          <a:blip r:embed="rId13">
            <a:extLst>
              <a:ext uri="{BEBA8EAE-BF5A-486C-A8C5-ECC9F3942E4B}">
                <a14:imgProps xmlns:a14="http://schemas.microsoft.com/office/drawing/2010/main">
                  <a14:imgLayer r:embed="rId12">
                    <a14:imgEffect>
                      <a14:backgroundRemoval t="0" b="100000" l="0" r="100000">
                        <a14:foregroundMark x1="32500" y1="1000" x2="32500" y2="99000"/>
                        <a14:foregroundMark x1="30000" y1="10000" x2="30000" y2="6000"/>
                        <a14:foregroundMark x1="30000" y1="12000" x2="30000" y2="5000"/>
                        <a14:foregroundMark x1="32500" y1="11000" x2="30000" y2="4000"/>
                        <a14:foregroundMark x1="32500" y1="12000" x2="32500" y2="2000"/>
                        <a14:backgroundMark x1="35000" y1="7000" x2="70000" y2="6000"/>
                        <a14:backgroundMark x1="35000" y1="5000" x2="35000" y2="2000"/>
                        <a14:backgroundMark x1="37500" y1="14000" x2="32500" y2="8000"/>
                        <a14:backgroundMark x1="35000" y1="14000" x2="35000" y2="12000"/>
                        <a14:backgroundMark x1="35000" y1="20000" x2="40000" y2="99000"/>
                        <a14:backgroundMark x1="35000" y1="99000" x2="35000" y2="40000"/>
                        <a14:backgroundMark x1="35000" y1="19000" x2="35000" y2="18000"/>
                      </a14:backgroundRemoval>
                    </a14:imgEffect>
                  </a14:imgLayer>
                </a14:imgProps>
              </a:ext>
              <a:ext uri="{28A0092B-C50C-407E-A947-70E740481C1C}">
                <a14:useLocalDpi xmlns:a14="http://schemas.microsoft.com/office/drawing/2010/main" val="0"/>
              </a:ext>
            </a:extLst>
          </a:blip>
          <a:stretch>
            <a:fillRect/>
          </a:stretch>
        </p:blipFill>
        <p:spPr>
          <a:xfrm>
            <a:off x="8295546" y="4804851"/>
            <a:ext cx="270391" cy="675979"/>
          </a:xfrm>
          <a:prstGeom prst="rect">
            <a:avLst/>
          </a:prstGeom>
        </p:spPr>
      </p:pic>
      <p:sp>
        <p:nvSpPr>
          <p:cNvPr id="97" name="CuadroTexto 96"/>
          <p:cNvSpPr txBox="1"/>
          <p:nvPr/>
        </p:nvSpPr>
        <p:spPr>
          <a:xfrm>
            <a:off x="1804042" y="1721335"/>
            <a:ext cx="2417008" cy="338554"/>
          </a:xfrm>
          <a:prstGeom prst="rect">
            <a:avLst/>
          </a:prstGeom>
          <a:noFill/>
        </p:spPr>
        <p:txBody>
          <a:bodyPr wrap="square" rtlCol="0">
            <a:spAutoFit/>
          </a:bodyPr>
          <a:lstStyle/>
          <a:p>
            <a:pPr algn="ctr"/>
            <a:r>
              <a:rPr lang="es-EC" sz="1600" b="1" dirty="0" smtClean="0">
                <a:ln/>
                <a:solidFill>
                  <a:srgbClr val="A968BF"/>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rPr>
              <a:t>TASA DE CRECIMIENTO </a:t>
            </a:r>
            <a:endParaRPr lang="es-EC" sz="1600" b="1" dirty="0">
              <a:ln/>
              <a:solidFill>
                <a:srgbClr val="A968BF"/>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endParaRPr>
          </a:p>
        </p:txBody>
      </p:sp>
      <p:sp>
        <p:nvSpPr>
          <p:cNvPr id="98" name="CuadroTexto 97"/>
          <p:cNvSpPr txBox="1"/>
          <p:nvPr/>
        </p:nvSpPr>
        <p:spPr>
          <a:xfrm>
            <a:off x="6478585" y="1740493"/>
            <a:ext cx="2471708" cy="338554"/>
          </a:xfrm>
          <a:prstGeom prst="rect">
            <a:avLst/>
          </a:prstGeom>
          <a:noFill/>
        </p:spPr>
        <p:txBody>
          <a:bodyPr wrap="square" rtlCol="0">
            <a:spAutoFit/>
          </a:bodyPr>
          <a:lstStyle/>
          <a:p>
            <a:pPr algn="ctr"/>
            <a:r>
              <a:rPr lang="es-EC" sz="1600" b="1" dirty="0" smtClean="0">
                <a:ln/>
                <a:solidFill>
                  <a:schemeClr val="accent3">
                    <a:lumMod val="75000"/>
                  </a:schemeClr>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rPr>
              <a:t>VELOCIDAD PROMEDIO</a:t>
            </a:r>
            <a:endParaRPr lang="es-EC" sz="1600" b="1" dirty="0">
              <a:ln/>
              <a:solidFill>
                <a:schemeClr val="accent3">
                  <a:lumMod val="75000"/>
                </a:schemeClr>
              </a:solidFill>
              <a:effectLst>
                <a:outerShdw blurRad="38100" dist="19050" dir="2700000" algn="tl" rotWithShape="0">
                  <a:schemeClr val="dk1">
                    <a:lumMod val="50000"/>
                    <a:alpha val="40000"/>
                  </a:schemeClr>
                </a:outerShdw>
              </a:effectLst>
              <a:latin typeface="Aharoni" panose="02010803020104030203" pitchFamily="2" charset="-79"/>
              <a:cs typeface="Aharoni" panose="02010803020104030203" pitchFamily="2" charset="-79"/>
            </a:endParaRPr>
          </a:p>
        </p:txBody>
      </p:sp>
      <p:sp>
        <p:nvSpPr>
          <p:cNvPr id="99" name="CuadroTexto 98"/>
          <p:cNvSpPr txBox="1"/>
          <p:nvPr/>
        </p:nvSpPr>
        <p:spPr>
          <a:xfrm>
            <a:off x="6071287" y="6416182"/>
            <a:ext cx="1268068" cy="307777"/>
          </a:xfrm>
          <a:prstGeom prst="rect">
            <a:avLst/>
          </a:prstGeom>
          <a:noFill/>
        </p:spPr>
        <p:txBody>
          <a:bodyPr wrap="square" rtlCol="0">
            <a:spAutoFit/>
          </a:bodyPr>
          <a:lstStyle/>
          <a:p>
            <a:pPr algn="ctr"/>
            <a:r>
              <a:rPr lang="en-US" sz="1400" b="1" dirty="0" smtClean="0"/>
              <a:t>1,7 personas</a:t>
            </a:r>
            <a:endParaRPr lang="en-US" sz="1400" dirty="0"/>
          </a:p>
        </p:txBody>
      </p:sp>
      <p:sp>
        <p:nvSpPr>
          <p:cNvPr id="100" name="CuadroTexto 99"/>
          <p:cNvSpPr txBox="1"/>
          <p:nvPr/>
        </p:nvSpPr>
        <p:spPr>
          <a:xfrm>
            <a:off x="7466639" y="6416181"/>
            <a:ext cx="1668379" cy="307777"/>
          </a:xfrm>
          <a:prstGeom prst="rect">
            <a:avLst/>
          </a:prstGeom>
          <a:noFill/>
        </p:spPr>
        <p:txBody>
          <a:bodyPr wrap="square" rtlCol="0">
            <a:spAutoFit/>
          </a:bodyPr>
          <a:lstStyle/>
          <a:p>
            <a:pPr algn="ctr"/>
            <a:r>
              <a:rPr lang="en-US" sz="1400" b="1" dirty="0" smtClean="0"/>
              <a:t>1,2 personas</a:t>
            </a:r>
            <a:endParaRPr lang="en-US" sz="1400" dirty="0"/>
          </a:p>
        </p:txBody>
      </p:sp>
      <p:cxnSp>
        <p:nvCxnSpPr>
          <p:cNvPr id="102" name="Conector recto de flecha 101"/>
          <p:cNvCxnSpPr/>
          <p:nvPr/>
        </p:nvCxnSpPr>
        <p:spPr>
          <a:xfrm>
            <a:off x="7286428" y="6017264"/>
            <a:ext cx="3969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45682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894" y="299624"/>
            <a:ext cx="8596668" cy="1320800"/>
          </a:xfrm>
        </p:spPr>
        <p:txBody>
          <a:bodyPr>
            <a:normAutofit/>
          </a:bodyPr>
          <a:lstStyle/>
          <a:p>
            <a:r>
              <a:rPr lang="en-US" sz="40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Mercado </a:t>
            </a:r>
            <a:r>
              <a:rPr lang="en-US" sz="40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Relevante</a:t>
            </a:r>
            <a:endParaRPr lang="en-US" sz="40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endParaRPr>
          </a:p>
        </p:txBody>
      </p:sp>
      <p:graphicFrame>
        <p:nvGraphicFramePr>
          <p:cNvPr id="4" name="Diagrama 3"/>
          <p:cNvGraphicFramePr/>
          <p:nvPr>
            <p:extLst>
              <p:ext uri="{D42A27DB-BD31-4B8C-83A1-F6EECF244321}">
                <p14:modId xmlns:p14="http://schemas.microsoft.com/office/powerpoint/2010/main" val="3729056952"/>
              </p:ext>
            </p:extLst>
          </p:nvPr>
        </p:nvGraphicFramePr>
        <p:xfrm>
          <a:off x="-417756" y="2007280"/>
          <a:ext cx="4423276" cy="375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p:cNvGraphicFramePr/>
          <p:nvPr>
            <p:extLst>
              <p:ext uri="{D42A27DB-BD31-4B8C-83A1-F6EECF244321}">
                <p14:modId xmlns:p14="http://schemas.microsoft.com/office/powerpoint/2010/main" val="1201040878"/>
              </p:ext>
            </p:extLst>
          </p:nvPr>
        </p:nvGraphicFramePr>
        <p:xfrm>
          <a:off x="5039836" y="2147795"/>
          <a:ext cx="5435385" cy="2052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Rectángulo 14"/>
          <p:cNvSpPr/>
          <p:nvPr/>
        </p:nvSpPr>
        <p:spPr>
          <a:xfrm>
            <a:off x="6513238" y="1850609"/>
            <a:ext cx="3256405" cy="556711"/>
          </a:xfrm>
          <a:prstGeom prst="rect">
            <a:avLst/>
          </a:prstGeom>
          <a:solidFill>
            <a:srgbClr val="0F69C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600" b="1" dirty="0"/>
              <a:t>Cuenta con un total de </a:t>
            </a:r>
            <a:r>
              <a:rPr lang="es-EC" sz="2400" b="1" dirty="0"/>
              <a:t>19</a:t>
            </a:r>
            <a:r>
              <a:rPr lang="es-EC" sz="1600" b="1" dirty="0"/>
              <a:t> concesionarios</a:t>
            </a:r>
          </a:p>
        </p:txBody>
      </p:sp>
      <p:sp>
        <p:nvSpPr>
          <p:cNvPr id="16" name="Rectángulo 15"/>
          <p:cNvSpPr/>
          <p:nvPr/>
        </p:nvSpPr>
        <p:spPr>
          <a:xfrm>
            <a:off x="5816913" y="4464766"/>
            <a:ext cx="3301345" cy="556810"/>
          </a:xfrm>
          <a:prstGeom prst="rect">
            <a:avLst/>
          </a:prstGeom>
          <a:solidFill>
            <a:srgbClr val="223F8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600" b="1" dirty="0"/>
              <a:t>Cuenta con un total de </a:t>
            </a:r>
            <a:r>
              <a:rPr lang="es-EC" sz="2400" b="1" dirty="0" smtClean="0"/>
              <a:t>14</a:t>
            </a:r>
            <a:r>
              <a:rPr lang="es-EC" sz="1600" b="1" dirty="0" smtClean="0"/>
              <a:t> </a:t>
            </a:r>
            <a:r>
              <a:rPr lang="es-EC" sz="1600" b="1" dirty="0"/>
              <a:t>concesionarios</a:t>
            </a:r>
          </a:p>
        </p:txBody>
      </p:sp>
      <p:sp>
        <p:nvSpPr>
          <p:cNvPr id="18" name="Rectángulo 17"/>
          <p:cNvSpPr/>
          <p:nvPr/>
        </p:nvSpPr>
        <p:spPr>
          <a:xfrm>
            <a:off x="4754805" y="5136669"/>
            <a:ext cx="4363453" cy="133794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371600" lvl="2"/>
            <a:r>
              <a:rPr lang="es-EC" sz="1200" b="1" dirty="0" err="1"/>
              <a:t>Asiacar</a:t>
            </a:r>
            <a:r>
              <a:rPr lang="es-EC" sz="1200" b="1" dirty="0" smtClean="0"/>
              <a:t>: </a:t>
            </a:r>
            <a:r>
              <a:rPr lang="es-EC" sz="1200" dirty="0" smtClean="0"/>
              <a:t>2 concesionarios.</a:t>
            </a:r>
            <a:r>
              <a:rPr lang="es-EC" sz="1200" dirty="0"/>
              <a:t> </a:t>
            </a:r>
            <a:endParaRPr lang="en-US" sz="1200" dirty="0"/>
          </a:p>
          <a:p>
            <a:pPr marL="1371600" lvl="2"/>
            <a:r>
              <a:rPr lang="es-EC" sz="1200" b="1" dirty="0"/>
              <a:t>Automotores Andina</a:t>
            </a:r>
            <a:r>
              <a:rPr lang="es-EC" sz="1200" b="1" dirty="0" smtClean="0"/>
              <a:t>: </a:t>
            </a:r>
            <a:r>
              <a:rPr lang="es-EC" sz="1200" dirty="0" smtClean="0"/>
              <a:t>2 concesionarios.</a:t>
            </a:r>
            <a:r>
              <a:rPr lang="es-EC" sz="1200" dirty="0"/>
              <a:t> </a:t>
            </a:r>
            <a:endParaRPr lang="en-US" sz="1200" dirty="0"/>
          </a:p>
          <a:p>
            <a:pPr marL="1371600" lvl="2"/>
            <a:r>
              <a:rPr lang="es-EC" sz="1200" b="1" dirty="0" err="1"/>
              <a:t>Equinorte</a:t>
            </a:r>
            <a:r>
              <a:rPr lang="es-EC" sz="1200" b="1" dirty="0" smtClean="0"/>
              <a:t>: </a:t>
            </a:r>
            <a:r>
              <a:rPr lang="es-EC" sz="1200" dirty="0"/>
              <a:t>1 concesionario</a:t>
            </a:r>
            <a:r>
              <a:rPr lang="es-EC" sz="1200" dirty="0" smtClean="0"/>
              <a:t>.</a:t>
            </a:r>
            <a:r>
              <a:rPr lang="es-EC" sz="1200" dirty="0"/>
              <a:t> </a:t>
            </a:r>
            <a:endParaRPr lang="en-US" sz="1200" dirty="0"/>
          </a:p>
          <a:p>
            <a:pPr marL="1371600" lvl="2"/>
            <a:r>
              <a:rPr lang="es-EC" sz="1200" b="1" dirty="0" err="1"/>
              <a:t>Hyunmotor</a:t>
            </a:r>
            <a:r>
              <a:rPr lang="es-EC" sz="1200" b="1" dirty="0"/>
              <a:t> S.A</a:t>
            </a:r>
            <a:r>
              <a:rPr lang="es-EC" sz="1200" b="1" dirty="0" smtClean="0"/>
              <a:t>.:</a:t>
            </a:r>
            <a:r>
              <a:rPr lang="es-EC" sz="1200" dirty="0"/>
              <a:t>1 concesionario.</a:t>
            </a:r>
          </a:p>
          <a:p>
            <a:pPr marL="1371600" lvl="2"/>
            <a:r>
              <a:rPr lang="es-EC" sz="1200" b="1" dirty="0" err="1" smtClean="0"/>
              <a:t>Megavehiculos</a:t>
            </a:r>
            <a:r>
              <a:rPr lang="es-EC" sz="1200" b="1" dirty="0" smtClean="0"/>
              <a:t>:</a:t>
            </a:r>
            <a:r>
              <a:rPr lang="en-US" sz="1200" dirty="0"/>
              <a:t> </a:t>
            </a:r>
            <a:r>
              <a:rPr lang="es-EC" sz="1200" dirty="0"/>
              <a:t>1</a:t>
            </a:r>
            <a:r>
              <a:rPr lang="es-EC" sz="1200" dirty="0" smtClean="0"/>
              <a:t> concesionario.</a:t>
            </a:r>
            <a:endParaRPr lang="es-EC" sz="1200" dirty="0"/>
          </a:p>
          <a:p>
            <a:pPr marL="1371600" lvl="2"/>
            <a:r>
              <a:rPr lang="es-EC" sz="1200" b="1" dirty="0" err="1" smtClean="0"/>
              <a:t>Neoauto</a:t>
            </a:r>
            <a:r>
              <a:rPr lang="es-EC" sz="1200" b="1" dirty="0" smtClean="0"/>
              <a:t>: </a:t>
            </a:r>
            <a:r>
              <a:rPr lang="es-EC" sz="1200" dirty="0" smtClean="0"/>
              <a:t>7 concesionarios.</a:t>
            </a:r>
            <a:endParaRPr lang="en-US" sz="1200" dirty="0"/>
          </a:p>
        </p:txBody>
      </p:sp>
      <p:pic>
        <p:nvPicPr>
          <p:cNvPr id="6" name="Imagen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18343" y="4704627"/>
            <a:ext cx="1667576" cy="1098084"/>
          </a:xfrm>
          <a:prstGeom prst="rect">
            <a:avLst/>
          </a:prstGeom>
          <a:ln>
            <a:noFill/>
          </a:ln>
          <a:effectLst>
            <a:outerShdw blurRad="292100" dist="139700" dir="2700000" algn="tl" rotWithShape="0">
              <a:srgbClr val="333333">
                <a:alpha val="65000"/>
              </a:srgbClr>
            </a:outerShdw>
          </a:effectLst>
        </p:spPr>
      </p:pic>
      <p:cxnSp>
        <p:nvCxnSpPr>
          <p:cNvPr id="20" name="Conector recto 19"/>
          <p:cNvCxnSpPr/>
          <p:nvPr/>
        </p:nvCxnSpPr>
        <p:spPr>
          <a:xfrm>
            <a:off x="0" y="1460732"/>
            <a:ext cx="3769895"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3769895" y="1460732"/>
            <a:ext cx="0" cy="5244067"/>
          </a:xfrm>
          <a:prstGeom prst="line">
            <a:avLst/>
          </a:prstGeom>
          <a:ln>
            <a:solidFill>
              <a:schemeClr val="accent6">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flipV="1">
            <a:off x="3769895" y="6704799"/>
            <a:ext cx="3813327" cy="801"/>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Llamada rectangular redondeada 27"/>
          <p:cNvSpPr/>
          <p:nvPr/>
        </p:nvSpPr>
        <p:spPr>
          <a:xfrm rot="20892859">
            <a:off x="3995941" y="1324338"/>
            <a:ext cx="1898124" cy="951375"/>
          </a:xfrm>
          <a:prstGeom prst="wedgeRoundRectCallout">
            <a:avLst>
              <a:gd name="adj1" fmla="val -17500"/>
              <a:gd name="adj2" fmla="val 78152"/>
              <a:gd name="adj3" fmla="val 16667"/>
            </a:avLst>
          </a:prstGeom>
          <a:ln/>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sz="1400" dirty="0" smtClean="0">
                <a:ln w="0"/>
                <a:solidFill>
                  <a:schemeClr val="tx1"/>
                </a:solidFill>
                <a:effectLst>
                  <a:outerShdw blurRad="38100" dist="19050" dir="2700000" algn="tl" rotWithShape="0">
                    <a:schemeClr val="dk1">
                      <a:alpha val="40000"/>
                    </a:schemeClr>
                  </a:outerShdw>
                </a:effectLst>
              </a:rPr>
              <a:t>En Quito existen </a:t>
            </a:r>
            <a:r>
              <a:rPr lang="es-EC" sz="1400" dirty="0">
                <a:ln w="0"/>
                <a:solidFill>
                  <a:schemeClr val="tx1"/>
                </a:solidFill>
                <a:effectLst>
                  <a:outerShdw blurRad="38100" dist="19050" dir="2700000" algn="tl" rotWithShape="0">
                    <a:schemeClr val="dk1">
                      <a:alpha val="40000"/>
                    </a:schemeClr>
                  </a:outerShdw>
                </a:effectLst>
              </a:rPr>
              <a:t>27 empresas comercializadoras de vehículos</a:t>
            </a:r>
            <a:endParaRPr lang="en-US" sz="1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196598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Límites</a:t>
            </a:r>
            <a:r>
              <a:rPr lang="en-US" sz="40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de Mercado</a:t>
            </a:r>
          </a:p>
        </p:txBody>
      </p:sp>
      <p:pic>
        <p:nvPicPr>
          <p:cNvPr id="4098" name="Picture 2" descr="qu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6715"/>
            <a:ext cx="12192000" cy="506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881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Generalidades</a:t>
            </a:r>
            <a:r>
              <a:rPr lang="en-US" sz="2000" dirty="0" smtClean="0">
                <a:ln w="0"/>
                <a:solidFill>
                  <a:schemeClr val="tx1"/>
                </a:solidFill>
                <a:effectLst>
                  <a:outerShdw blurRad="38100" dist="19050" dir="2700000" algn="tl" rotWithShape="0">
                    <a:schemeClr val="dk1">
                      <a:alpha val="40000"/>
                    </a:schemeClr>
                  </a:outerShdw>
                </a:effectLst>
              </a:rPr>
              <a:t> </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6" name="Rectángulo redondeado 5">
            <a:hlinkClick r:id="rId4" action="ppaction://hlinksldjump"/>
          </p:cNvPr>
          <p:cNvSpPr/>
          <p:nvPr/>
        </p:nvSpPr>
        <p:spPr>
          <a:xfrm>
            <a:off x="5890480" y="3662814"/>
            <a:ext cx="1661072" cy="5869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Estudio de Mercado  </a:t>
            </a:r>
            <a:endParaRPr lang="es-EC" sz="2000" dirty="0">
              <a:ln w="0"/>
              <a:solidFill>
                <a:schemeClr val="tx1"/>
              </a:solidFill>
              <a:effectLst>
                <a:outerShdw blurRad="38100" dist="19050" dir="2700000" algn="tl" rotWithShape="0">
                  <a:schemeClr val="dk1">
                    <a:alpha val="40000"/>
                  </a:schemeClr>
                </a:outerShdw>
              </a:effectLst>
            </a:endParaRPr>
          </a:p>
        </p:txBody>
      </p:sp>
      <p:sp>
        <p:nvSpPr>
          <p:cNvPr id="7" name="Rectángulo redondeado 6">
            <a:hlinkClick r:id="rId5" action="ppaction://hlinksldjump"/>
          </p:cNvPr>
          <p:cNvSpPr/>
          <p:nvPr/>
        </p:nvSpPr>
        <p:spPr>
          <a:xfrm>
            <a:off x="8447964" y="407842"/>
            <a:ext cx="1441203" cy="459020"/>
          </a:xfrm>
          <a:prstGeom prst="roundRect">
            <a:avLst/>
          </a:prstGeom>
          <a:solidFill>
            <a:srgbClr val="A132C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chemeClr val="tx1"/>
                </a:solidFill>
                <a:effectLst>
                  <a:outerShdw blurRad="38100" dist="19050" dir="2700000" algn="tl" rotWithShape="0">
                    <a:schemeClr val="dk1">
                      <a:alpha val="40000"/>
                    </a:schemeClr>
                  </a:outerShdw>
                </a:effectLst>
              </a:rPr>
              <a:t>Demanda </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8" name="Rectángulo redondeado 7">
            <a:hlinkClick r:id="rId6" action="ppaction://hlinksldjump"/>
          </p:cNvPr>
          <p:cNvSpPr/>
          <p:nvPr/>
        </p:nvSpPr>
        <p:spPr>
          <a:xfrm>
            <a:off x="7931847" y="3541124"/>
            <a:ext cx="2367095" cy="723330"/>
          </a:xfrm>
          <a:prstGeom prst="roundRect">
            <a:avLst/>
          </a:prstGeom>
          <a:solidFill>
            <a:srgbClr val="0077EE"/>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err="1" smtClean="0">
                <a:ln w="0"/>
                <a:solidFill>
                  <a:schemeClr val="tx1"/>
                </a:solidFill>
                <a:effectLst>
                  <a:outerShdw blurRad="38100" dist="19050" dir="2700000" algn="tl" rotWithShape="0">
                    <a:schemeClr val="dk1">
                      <a:alpha val="40000"/>
                    </a:schemeClr>
                  </a:outerShdw>
                </a:effectLst>
              </a:rPr>
              <a:t>Conclusiones</a:t>
            </a:r>
            <a:r>
              <a:rPr lang="en-US" sz="2000" dirty="0" smtClean="0">
                <a:ln w="0"/>
                <a:solidFill>
                  <a:schemeClr val="tx1"/>
                </a:solidFill>
                <a:effectLst>
                  <a:outerShdw blurRad="38100" dist="19050" dir="2700000" algn="tl" rotWithShape="0">
                    <a:schemeClr val="dk1">
                      <a:alpha val="40000"/>
                    </a:schemeClr>
                  </a:outerShdw>
                </a:effectLst>
              </a:rPr>
              <a:t> y </a:t>
            </a:r>
          </a:p>
          <a:p>
            <a:pPr algn="ctr"/>
            <a:r>
              <a:rPr lang="en-US" sz="2000" dirty="0" err="1" smtClean="0">
                <a:ln w="0"/>
                <a:solidFill>
                  <a:schemeClr val="tx1"/>
                </a:solidFill>
                <a:effectLst>
                  <a:outerShdw blurRad="38100" dist="19050" dir="2700000" algn="tl" rotWithShape="0">
                    <a:schemeClr val="dk1">
                      <a:alpha val="40000"/>
                    </a:schemeClr>
                  </a:outerShdw>
                </a:effectLst>
              </a:rPr>
              <a:t>recomendaciones</a:t>
            </a:r>
            <a:r>
              <a:rPr lang="en-US" sz="2000" dirty="0" smtClean="0">
                <a:ln w="0"/>
                <a:solidFill>
                  <a:schemeClr val="tx1"/>
                </a:solidFill>
                <a:effectLst>
                  <a:outerShdw blurRad="38100" dist="19050" dir="2700000" algn="tl" rotWithShape="0">
                    <a:schemeClr val="dk1">
                      <a:alpha val="40000"/>
                    </a:schemeClr>
                  </a:outerShdw>
                </a:effectLst>
              </a:rPr>
              <a:t> </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9" name="Rectángulo redondeado 8">
            <a:hlinkClick r:id="rId7" action="ppaction://hlinksldjump"/>
          </p:cNvPr>
          <p:cNvSpPr/>
          <p:nvPr/>
        </p:nvSpPr>
        <p:spPr>
          <a:xfrm>
            <a:off x="7146023" y="905711"/>
            <a:ext cx="1072714" cy="42762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err="1" smtClean="0">
                <a:ln w="0"/>
                <a:solidFill>
                  <a:schemeClr val="tx1"/>
                </a:solidFill>
                <a:effectLst>
                  <a:outerShdw blurRad="38100" dist="19050" dir="2700000" algn="tl" rotWithShape="0">
                    <a:schemeClr val="dk1">
                      <a:alpha val="40000"/>
                    </a:schemeClr>
                  </a:outerShdw>
                </a:effectLst>
              </a:rPr>
              <a:t>Oferta</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1</a:t>
            </a:r>
            <a:endParaRPr lang="en-US" dirty="0"/>
          </a:p>
        </p:txBody>
      </p:sp>
      <p:sp>
        <p:nvSpPr>
          <p:cNvPr id="10" name="Elipse 9"/>
          <p:cNvSpPr/>
          <p:nvPr/>
        </p:nvSpPr>
        <p:spPr>
          <a:xfrm>
            <a:off x="7413247" y="1372188"/>
            <a:ext cx="517358" cy="50532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2</a:t>
            </a:r>
          </a:p>
        </p:txBody>
      </p:sp>
      <p:sp>
        <p:nvSpPr>
          <p:cNvPr id="11" name="Elipse 10"/>
          <p:cNvSpPr/>
          <p:nvPr/>
        </p:nvSpPr>
        <p:spPr>
          <a:xfrm>
            <a:off x="8856716" y="866862"/>
            <a:ext cx="517358" cy="50532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3</a:t>
            </a:r>
            <a:endParaRPr lang="en-US" dirty="0"/>
          </a:p>
        </p:txBody>
      </p:sp>
      <p:sp>
        <p:nvSpPr>
          <p:cNvPr id="12" name="Elipse 11"/>
          <p:cNvSpPr/>
          <p:nvPr/>
        </p:nvSpPr>
        <p:spPr>
          <a:xfrm>
            <a:off x="6462337" y="3157488"/>
            <a:ext cx="517358" cy="50532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4</a:t>
            </a:r>
          </a:p>
        </p:txBody>
      </p:sp>
      <p:sp>
        <p:nvSpPr>
          <p:cNvPr id="13" name="Elipse 12"/>
          <p:cNvSpPr/>
          <p:nvPr/>
        </p:nvSpPr>
        <p:spPr>
          <a:xfrm>
            <a:off x="8686770" y="3035798"/>
            <a:ext cx="517358" cy="50532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5</a:t>
            </a:r>
            <a:endParaRPr lang="en-US" dirty="0"/>
          </a:p>
        </p:txBody>
      </p:sp>
    </p:spTree>
    <p:extLst>
      <p:ext uri="{BB962C8B-B14F-4D97-AF65-F5344CB8AC3E}">
        <p14:creationId xmlns:p14="http://schemas.microsoft.com/office/powerpoint/2010/main" val="298188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pPr algn="ctr"/>
            <a:r>
              <a:rPr lang="es-ES" sz="4800" b="1" dirty="0"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Modelos de </a:t>
            </a:r>
            <a:r>
              <a:rPr lang="es-ES" sz="48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vehículos eléctricos</a:t>
            </a:r>
            <a:r>
              <a:rPr lang="es-ES" sz="4800" b="1" dirty="0" smtClean="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que se comercializarán</a:t>
            </a:r>
            <a:endParaRPr lang="en-US" sz="4800" dirty="0"/>
          </a:p>
        </p:txBody>
      </p:sp>
      <p:sp>
        <p:nvSpPr>
          <p:cNvPr id="5" name="Marcador de texto 4"/>
          <p:cNvSpPr>
            <a:spLocks noGrp="1"/>
          </p:cNvSpPr>
          <p:nvPr>
            <p:ph type="body" idx="1"/>
          </p:nvPr>
        </p:nvSpPr>
        <p:spPr/>
        <p:txBody>
          <a:bodyPr/>
          <a:lstStyle/>
          <a:p>
            <a:endParaRPr lang="en-US"/>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693" y="4663580"/>
            <a:ext cx="1210928" cy="59242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399" y="4663580"/>
            <a:ext cx="1179856" cy="63798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171" y="4538368"/>
            <a:ext cx="866710" cy="86671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9773" y="4618016"/>
            <a:ext cx="1233343" cy="707413"/>
          </a:xfrm>
          <a:prstGeom prst="rect">
            <a:avLst/>
          </a:prstGeom>
        </p:spPr>
      </p:pic>
    </p:spTree>
    <p:extLst>
      <p:ext uri="{BB962C8B-B14F-4D97-AF65-F5344CB8AC3E}">
        <p14:creationId xmlns:p14="http://schemas.microsoft.com/office/powerpoint/2010/main" val="26389387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54" y="248895"/>
            <a:ext cx="1708033" cy="835622"/>
          </a:xfrm>
          <a:prstGeom prst="rect">
            <a:avLst/>
          </a:prstGeom>
          <a:effectLst>
            <a:outerShdw blurRad="50800" dist="38100" dir="13500000" algn="br" rotWithShape="0">
              <a:prstClr val="black">
                <a:alpha val="40000"/>
              </a:prstClr>
            </a:outerShdw>
          </a:effectLst>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43426" r="47368"/>
          <a:stretch/>
        </p:blipFill>
        <p:spPr>
          <a:xfrm>
            <a:off x="6554503" y="1594388"/>
            <a:ext cx="3598635" cy="2066155"/>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t="34126" b="1"/>
          <a:stretch/>
        </p:blipFill>
        <p:spPr>
          <a:xfrm>
            <a:off x="2467775" y="421268"/>
            <a:ext cx="3949892" cy="557560"/>
          </a:xfrm>
          <a:prstGeom prst="rect">
            <a:avLst/>
          </a:prstGeom>
          <a:effectLst>
            <a:reflection blurRad="6350" stA="55000" endPos="27000" dist="63500" dir="5400000" sy="-100000" algn="bl" rotWithShape="0"/>
          </a:effectLst>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503" y="3689103"/>
            <a:ext cx="3598635" cy="1256248"/>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212" y="5893204"/>
            <a:ext cx="1876926" cy="944664"/>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6380" y="4996942"/>
            <a:ext cx="1876926" cy="873944"/>
          </a:xfrm>
          <a:prstGeom prst="rect">
            <a:avLst/>
          </a:prstGeom>
        </p:spPr>
      </p:pic>
      <p:pic>
        <p:nvPicPr>
          <p:cNvPr id="17" name="Imagen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936" y="4526355"/>
            <a:ext cx="2172387" cy="1318639"/>
          </a:xfrm>
          <a:prstGeom prst="rect">
            <a:avLst/>
          </a:prstGeom>
        </p:spPr>
      </p:pic>
      <p:pic>
        <p:nvPicPr>
          <p:cNvPr id="18" name="Imagen 17"/>
          <p:cNvPicPr>
            <a:picLocks noChangeAspect="1"/>
          </p:cNvPicPr>
          <p:nvPr/>
        </p:nvPicPr>
        <p:blipFill rotWithShape="1">
          <a:blip r:embed="rId10">
            <a:extLst>
              <a:ext uri="{28A0092B-C50C-407E-A947-70E740481C1C}">
                <a14:useLocalDpi xmlns:a14="http://schemas.microsoft.com/office/drawing/2010/main" val="0"/>
              </a:ext>
            </a:extLst>
          </a:blip>
          <a:srcRect b="4387"/>
          <a:stretch/>
        </p:blipFill>
        <p:spPr>
          <a:xfrm flipH="1">
            <a:off x="4311047" y="4640706"/>
            <a:ext cx="1785010" cy="1137801"/>
          </a:xfrm>
          <a:prstGeom prst="rect">
            <a:avLst/>
          </a:prstGeom>
        </p:spPr>
      </p:pic>
      <p:pic>
        <p:nvPicPr>
          <p:cNvPr id="19" name="Imagen 18"/>
          <p:cNvPicPr>
            <a:picLocks noChangeAspect="1"/>
          </p:cNvPicPr>
          <p:nvPr/>
        </p:nvPicPr>
        <p:blipFill rotWithShape="1">
          <a:blip r:embed="rId11">
            <a:extLst>
              <a:ext uri="{28A0092B-C50C-407E-A947-70E740481C1C}">
                <a14:useLocalDpi xmlns:a14="http://schemas.microsoft.com/office/drawing/2010/main" val="0"/>
              </a:ext>
            </a:extLst>
          </a:blip>
          <a:srcRect b="4704"/>
          <a:stretch/>
        </p:blipFill>
        <p:spPr>
          <a:xfrm>
            <a:off x="2603792" y="4679714"/>
            <a:ext cx="1707256" cy="1084630"/>
          </a:xfrm>
          <a:prstGeom prst="rect">
            <a:avLst/>
          </a:prstGeom>
        </p:spPr>
      </p:pic>
      <p:pic>
        <p:nvPicPr>
          <p:cNvPr id="1026" name="Picture 2" descr="http://www.kia.com/eu/-/media/eu/top-page-visuals/soul-ev/soul_ev_content_1_900x350px.jpg?h=350&amp;w=9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357" y="1651566"/>
            <a:ext cx="5610468" cy="2181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1" name="Conector angular 20"/>
          <p:cNvCxnSpPr/>
          <p:nvPr/>
        </p:nvCxnSpPr>
        <p:spPr>
          <a:xfrm>
            <a:off x="0" y="117568"/>
            <a:ext cx="6849979" cy="1171308"/>
          </a:xfrm>
          <a:prstGeom prst="bentConnector3">
            <a:avLst>
              <a:gd name="adj1" fmla="val 31967"/>
            </a:avLst>
          </a:prstGeom>
          <a:ln>
            <a:solidFill>
              <a:schemeClr val="bg1">
                <a:lumMod val="75000"/>
              </a:schemeClr>
            </a:solidFill>
          </a:ln>
          <a:effectLst>
            <a:outerShdw blurRad="63500" dist="38100" dir="2700000" sx="102000" sy="102000" algn="tl" rotWithShape="0">
              <a:prstClr val="black">
                <a:alpha val="15000"/>
              </a:prstClr>
            </a:outerShdw>
          </a:effectLst>
        </p:spPr>
        <p:style>
          <a:lnRef idx="2">
            <a:schemeClr val="dk1"/>
          </a:lnRef>
          <a:fillRef idx="0">
            <a:schemeClr val="dk1"/>
          </a:fillRef>
          <a:effectRef idx="1">
            <a:schemeClr val="dk1"/>
          </a:effectRef>
          <a:fontRef idx="minor">
            <a:schemeClr val="tx1"/>
          </a:fontRef>
        </p:style>
      </p:cxnSp>
      <p:sp>
        <p:nvSpPr>
          <p:cNvPr id="30" name="Rectángulo 29"/>
          <p:cNvSpPr/>
          <p:nvPr/>
        </p:nvSpPr>
        <p:spPr>
          <a:xfrm>
            <a:off x="6554503" y="2875975"/>
            <a:ext cx="3530005" cy="769441"/>
          </a:xfrm>
          <a:prstGeom prst="rect">
            <a:avLst/>
          </a:prstGeom>
        </p:spPr>
        <p:txBody>
          <a:bodyPr wrap="square">
            <a:spAutoFit/>
          </a:bodyPr>
          <a:lstStyle/>
          <a:p>
            <a:pPr algn="just" defTabSz="914400">
              <a:defRPr/>
            </a:pPr>
            <a:r>
              <a:rPr lang="es-ES" sz="1100" dirty="0" smtClean="0">
                <a:solidFill>
                  <a:schemeClr val="bg1"/>
                </a:solidFill>
              </a:rPr>
              <a:t>Tiene un </a:t>
            </a:r>
            <a:r>
              <a:rPr lang="es-ES" sz="1100" dirty="0">
                <a:solidFill>
                  <a:schemeClr val="bg1"/>
                </a:solidFill>
              </a:rPr>
              <a:t>programa denominado “Eco” que logra una eficiencia energética y  beneficia la autonomía al disminuir el consumo del motor del sistema de climatización.</a:t>
            </a:r>
            <a:endParaRPr lang="en-US" sz="1100" dirty="0">
              <a:solidFill>
                <a:schemeClr val="bg1"/>
              </a:solidFill>
            </a:endParaRPr>
          </a:p>
        </p:txBody>
      </p:sp>
      <p:sp>
        <p:nvSpPr>
          <p:cNvPr id="31" name="CuadroTexto 30"/>
          <p:cNvSpPr txBox="1"/>
          <p:nvPr/>
        </p:nvSpPr>
        <p:spPr>
          <a:xfrm>
            <a:off x="8485294" y="4956860"/>
            <a:ext cx="1700442" cy="954107"/>
          </a:xfrm>
          <a:prstGeom prst="rect">
            <a:avLst/>
          </a:prstGeom>
          <a:noFill/>
        </p:spPr>
        <p:txBody>
          <a:bodyPr wrap="square" rtlCol="0">
            <a:spAutoFit/>
          </a:bodyPr>
          <a:lstStyle/>
          <a:p>
            <a:r>
              <a:rPr lang="es-EC" sz="1400" b="1" dirty="0" smtClean="0"/>
              <a:t>Tiempo de carga: </a:t>
            </a:r>
            <a:r>
              <a:rPr lang="es-EC" sz="1400" dirty="0" smtClean="0"/>
              <a:t>100% en 5 horas mientras no este en uso </a:t>
            </a:r>
            <a:endParaRPr lang="es-EC" sz="1400" dirty="0"/>
          </a:p>
        </p:txBody>
      </p:sp>
      <p:sp>
        <p:nvSpPr>
          <p:cNvPr id="33" name="CuadroTexto 32"/>
          <p:cNvSpPr txBox="1"/>
          <p:nvPr/>
        </p:nvSpPr>
        <p:spPr>
          <a:xfrm>
            <a:off x="2418855" y="5997338"/>
            <a:ext cx="1861267" cy="523220"/>
          </a:xfrm>
          <a:prstGeom prst="rect">
            <a:avLst/>
          </a:prstGeom>
          <a:noFill/>
        </p:spPr>
        <p:txBody>
          <a:bodyPr wrap="square" rtlCol="0">
            <a:spAutoFit/>
          </a:bodyPr>
          <a:lstStyle/>
          <a:p>
            <a:pPr algn="ctr"/>
            <a:r>
              <a:rPr lang="es-EC" sz="1400" b="1" dirty="0" smtClean="0"/>
              <a:t>Capacidad:</a:t>
            </a:r>
            <a:r>
              <a:rPr lang="es-EC" sz="1400" dirty="0" smtClean="0"/>
              <a:t> </a:t>
            </a:r>
          </a:p>
          <a:p>
            <a:pPr algn="ctr"/>
            <a:r>
              <a:rPr lang="es-EC" sz="1400" dirty="0" smtClean="0"/>
              <a:t>5 pasajeros </a:t>
            </a:r>
            <a:endParaRPr lang="es-EC" sz="1400" dirty="0"/>
          </a:p>
        </p:txBody>
      </p:sp>
      <p:sp>
        <p:nvSpPr>
          <p:cNvPr id="34" name="CuadroTexto 33"/>
          <p:cNvSpPr txBox="1"/>
          <p:nvPr/>
        </p:nvSpPr>
        <p:spPr>
          <a:xfrm>
            <a:off x="4317989" y="5999389"/>
            <a:ext cx="1825456" cy="523220"/>
          </a:xfrm>
          <a:prstGeom prst="rect">
            <a:avLst/>
          </a:prstGeom>
          <a:noFill/>
        </p:spPr>
        <p:txBody>
          <a:bodyPr wrap="square" rtlCol="0">
            <a:spAutoFit/>
          </a:bodyPr>
          <a:lstStyle/>
          <a:p>
            <a:pPr algn="ctr"/>
            <a:r>
              <a:rPr lang="en-US" sz="1400" b="1" dirty="0" err="1" smtClean="0"/>
              <a:t>Precio</a:t>
            </a:r>
            <a:r>
              <a:rPr lang="en-US" sz="1400" b="1" dirty="0" smtClean="0"/>
              <a:t> </a:t>
            </a:r>
            <a:r>
              <a:rPr lang="en-US" sz="1400" b="1" dirty="0" err="1" smtClean="0"/>
              <a:t>estimado</a:t>
            </a:r>
            <a:r>
              <a:rPr lang="en-US" sz="1400" b="1" dirty="0" smtClean="0"/>
              <a:t>: </a:t>
            </a:r>
            <a:r>
              <a:rPr lang="en-US" sz="1400" dirty="0" smtClean="0"/>
              <a:t>USD 30.000</a:t>
            </a:r>
            <a:endParaRPr lang="en-US" sz="1400" dirty="0"/>
          </a:p>
        </p:txBody>
      </p:sp>
      <p:sp>
        <p:nvSpPr>
          <p:cNvPr id="35" name="CuadroTexto 34"/>
          <p:cNvSpPr txBox="1"/>
          <p:nvPr/>
        </p:nvSpPr>
        <p:spPr>
          <a:xfrm>
            <a:off x="6566380" y="6103926"/>
            <a:ext cx="1685814" cy="523220"/>
          </a:xfrm>
          <a:prstGeom prst="rect">
            <a:avLst/>
          </a:prstGeom>
          <a:noFill/>
        </p:spPr>
        <p:txBody>
          <a:bodyPr wrap="square" rtlCol="0">
            <a:spAutoFit/>
          </a:bodyPr>
          <a:lstStyle/>
          <a:p>
            <a:r>
              <a:rPr lang="es-EC" sz="1400" b="1" dirty="0" smtClean="0"/>
              <a:t>Autonomía eléctrica: </a:t>
            </a:r>
            <a:r>
              <a:rPr lang="es-EC" sz="1400" dirty="0" smtClean="0"/>
              <a:t>212 km</a:t>
            </a:r>
            <a:endParaRPr lang="es-EC" sz="1400" dirty="0"/>
          </a:p>
        </p:txBody>
      </p:sp>
      <p:sp>
        <p:nvSpPr>
          <p:cNvPr id="36" name="CuadroTexto 35"/>
          <p:cNvSpPr txBox="1"/>
          <p:nvPr/>
        </p:nvSpPr>
        <p:spPr>
          <a:xfrm>
            <a:off x="565047" y="5992168"/>
            <a:ext cx="1963163" cy="523220"/>
          </a:xfrm>
          <a:prstGeom prst="rect">
            <a:avLst/>
          </a:prstGeom>
          <a:noFill/>
        </p:spPr>
        <p:txBody>
          <a:bodyPr wrap="square" rtlCol="0">
            <a:spAutoFit/>
          </a:bodyPr>
          <a:lstStyle/>
          <a:p>
            <a:pPr algn="ctr"/>
            <a:r>
              <a:rPr lang="en-US" sz="1400" b="1" dirty="0" smtClean="0"/>
              <a:t>Motor</a:t>
            </a:r>
            <a:r>
              <a:rPr lang="en-US" sz="1400" dirty="0" smtClean="0"/>
              <a:t> de 81,4 KW </a:t>
            </a:r>
            <a:r>
              <a:rPr lang="en-US" sz="1400" dirty="0" err="1" smtClean="0"/>
              <a:t>equivalente</a:t>
            </a:r>
            <a:r>
              <a:rPr lang="en-US" sz="1400" dirty="0" smtClean="0"/>
              <a:t> a 109 HP</a:t>
            </a:r>
            <a:endParaRPr lang="en-US" sz="1400" dirty="0"/>
          </a:p>
        </p:txBody>
      </p:sp>
      <p:pic>
        <p:nvPicPr>
          <p:cNvPr id="5" name="Imagen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800000" flipH="1" flipV="1">
            <a:off x="7944165" y="1594757"/>
            <a:ext cx="819310" cy="164563"/>
          </a:xfrm>
          <a:prstGeom prst="rect">
            <a:avLst/>
          </a:prstGeom>
        </p:spPr>
      </p:pic>
      <p:pic>
        <p:nvPicPr>
          <p:cNvPr id="8" name="Imagen 7"/>
          <p:cNvPicPr>
            <a:picLocks noChangeAspect="1"/>
          </p:cNvPicPr>
          <p:nvPr/>
        </p:nvPicPr>
        <p:blipFill>
          <a:blip r:embed="rId14">
            <a:clrChange>
              <a:clrFrom>
                <a:srgbClr val="FEFEFE"/>
              </a:clrFrom>
              <a:clrTo>
                <a:srgbClr val="FEFEFE">
                  <a:alpha val="0"/>
                </a:srgbClr>
              </a:clrTo>
            </a:clrChange>
            <a:duotone>
              <a:prstClr val="black"/>
              <a:schemeClr val="accent4">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2418855" y="3720131"/>
            <a:ext cx="1153080" cy="117155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498834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8381" r="6949"/>
          <a:stretch/>
        </p:blipFill>
        <p:spPr>
          <a:xfrm>
            <a:off x="268988" y="298420"/>
            <a:ext cx="2336499" cy="1725887"/>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371" y="2733955"/>
            <a:ext cx="3259015" cy="2366134"/>
          </a:xfrm>
          <a:prstGeom prst="rect">
            <a:avLst/>
          </a:prstGeom>
        </p:spPr>
      </p:pic>
      <p:sp>
        <p:nvSpPr>
          <p:cNvPr id="7" name="CuadroTexto 6"/>
          <p:cNvSpPr txBox="1"/>
          <p:nvPr/>
        </p:nvSpPr>
        <p:spPr>
          <a:xfrm>
            <a:off x="8204099" y="4926791"/>
            <a:ext cx="1918914" cy="523220"/>
          </a:xfrm>
          <a:prstGeom prst="rect">
            <a:avLst/>
          </a:prstGeom>
          <a:noFill/>
        </p:spPr>
        <p:txBody>
          <a:bodyPr wrap="square" rtlCol="0">
            <a:spAutoFit/>
          </a:bodyPr>
          <a:lstStyle/>
          <a:p>
            <a:pPr algn="ctr"/>
            <a:r>
              <a:rPr lang="es-EC" sz="1400" b="1" dirty="0" smtClean="0">
                <a:solidFill>
                  <a:srgbClr val="F33B62"/>
                </a:solidFill>
                <a:latin typeface="Berlin Sans FB Demi" panose="020E0802020502020306" pitchFamily="34" charset="0"/>
              </a:rPr>
              <a:t>Autonomía eléctrica</a:t>
            </a:r>
          </a:p>
          <a:p>
            <a:pPr algn="ctr"/>
            <a:r>
              <a:rPr lang="es-EC" sz="1400" dirty="0" smtClean="0"/>
              <a:t>160 km</a:t>
            </a:r>
            <a:endParaRPr lang="es-EC" sz="1400" dirty="0"/>
          </a:p>
        </p:txBody>
      </p:sp>
      <p:sp>
        <p:nvSpPr>
          <p:cNvPr id="8" name="CuadroTexto 7"/>
          <p:cNvSpPr txBox="1"/>
          <p:nvPr/>
        </p:nvSpPr>
        <p:spPr>
          <a:xfrm>
            <a:off x="959260" y="6112000"/>
            <a:ext cx="1825456" cy="523220"/>
          </a:xfrm>
          <a:prstGeom prst="rect">
            <a:avLst/>
          </a:prstGeom>
          <a:noFill/>
        </p:spPr>
        <p:txBody>
          <a:bodyPr wrap="square" rtlCol="0">
            <a:spAutoFit/>
          </a:bodyPr>
          <a:lstStyle/>
          <a:p>
            <a:pPr algn="ctr"/>
            <a:r>
              <a:rPr lang="en-US" sz="1400" b="1" dirty="0" err="1" smtClean="0">
                <a:solidFill>
                  <a:srgbClr val="952CB9"/>
                </a:solidFill>
                <a:latin typeface="Berlin Sans FB Demi" panose="020E0802020502020306" pitchFamily="34" charset="0"/>
              </a:rPr>
              <a:t>Precio</a:t>
            </a:r>
            <a:r>
              <a:rPr lang="en-US" sz="1400" b="1" dirty="0" smtClean="0">
                <a:solidFill>
                  <a:srgbClr val="952CB9"/>
                </a:solidFill>
                <a:latin typeface="Berlin Sans FB Demi" panose="020E0802020502020306" pitchFamily="34" charset="0"/>
              </a:rPr>
              <a:t> </a:t>
            </a:r>
            <a:r>
              <a:rPr lang="en-US" sz="1400" b="1" dirty="0" err="1" smtClean="0">
                <a:solidFill>
                  <a:srgbClr val="952CB9"/>
                </a:solidFill>
                <a:latin typeface="Berlin Sans FB Demi" panose="020E0802020502020306" pitchFamily="34" charset="0"/>
              </a:rPr>
              <a:t>estimado</a:t>
            </a:r>
            <a:r>
              <a:rPr lang="en-US" sz="1400" b="1" dirty="0" smtClean="0">
                <a:solidFill>
                  <a:srgbClr val="952CB9"/>
                </a:solidFill>
                <a:latin typeface="Berlin Sans FB Demi" panose="020E0802020502020306" pitchFamily="34" charset="0"/>
              </a:rPr>
              <a:t> </a:t>
            </a:r>
          </a:p>
          <a:p>
            <a:pPr algn="ctr"/>
            <a:r>
              <a:rPr lang="en-US" sz="1400" dirty="0" smtClean="0"/>
              <a:t>USD 30.000</a:t>
            </a:r>
            <a:endParaRPr lang="en-US" sz="1400" dirty="0"/>
          </a:p>
        </p:txBody>
      </p:sp>
      <p:sp>
        <p:nvSpPr>
          <p:cNvPr id="9" name="CuadroTexto 8"/>
          <p:cNvSpPr txBox="1"/>
          <p:nvPr/>
        </p:nvSpPr>
        <p:spPr>
          <a:xfrm>
            <a:off x="3430715" y="6349438"/>
            <a:ext cx="1861267" cy="523220"/>
          </a:xfrm>
          <a:prstGeom prst="rect">
            <a:avLst/>
          </a:prstGeom>
          <a:noFill/>
        </p:spPr>
        <p:txBody>
          <a:bodyPr wrap="square" rtlCol="0">
            <a:spAutoFit/>
          </a:bodyPr>
          <a:lstStyle/>
          <a:p>
            <a:pPr algn="ctr"/>
            <a:r>
              <a:rPr lang="es-EC" sz="1400" b="1" dirty="0" smtClean="0">
                <a:solidFill>
                  <a:srgbClr val="FFB432"/>
                </a:solidFill>
                <a:latin typeface="Berlin Sans FB Demi" panose="020E0802020502020306" pitchFamily="34" charset="0"/>
              </a:rPr>
              <a:t>Capacidad</a:t>
            </a:r>
            <a:r>
              <a:rPr lang="es-EC" sz="1400" dirty="0" smtClean="0">
                <a:latin typeface="Berlin Sans FB Demi" panose="020E0802020502020306" pitchFamily="34" charset="0"/>
              </a:rPr>
              <a:t> </a:t>
            </a:r>
          </a:p>
          <a:p>
            <a:pPr algn="ctr"/>
            <a:r>
              <a:rPr lang="es-EC" sz="1400" dirty="0" smtClean="0"/>
              <a:t>5 pasajeros </a:t>
            </a:r>
            <a:endParaRPr lang="es-EC" sz="1400" dirty="0"/>
          </a:p>
        </p:txBody>
      </p:sp>
      <p:sp>
        <p:nvSpPr>
          <p:cNvPr id="10" name="CuadroTexto 9"/>
          <p:cNvSpPr txBox="1"/>
          <p:nvPr/>
        </p:nvSpPr>
        <p:spPr>
          <a:xfrm>
            <a:off x="7712176" y="3193262"/>
            <a:ext cx="2337376" cy="738664"/>
          </a:xfrm>
          <a:prstGeom prst="rect">
            <a:avLst/>
          </a:prstGeom>
          <a:noFill/>
        </p:spPr>
        <p:txBody>
          <a:bodyPr wrap="square" rtlCol="0">
            <a:spAutoFit/>
          </a:bodyPr>
          <a:lstStyle/>
          <a:p>
            <a:pPr algn="ctr"/>
            <a:r>
              <a:rPr lang="es-EC" sz="1400" b="1" dirty="0" smtClean="0">
                <a:solidFill>
                  <a:srgbClr val="02AEED"/>
                </a:solidFill>
                <a:latin typeface="Berlin Sans FB Demi" panose="020E0802020502020306" pitchFamily="34" charset="0"/>
              </a:rPr>
              <a:t>Tiempo de carga </a:t>
            </a:r>
          </a:p>
          <a:p>
            <a:pPr algn="ctr"/>
            <a:r>
              <a:rPr lang="es-EC" sz="1400" dirty="0" smtClean="0"/>
              <a:t>100% en 5 horas mientras no este en uso </a:t>
            </a:r>
            <a:endParaRPr lang="es-EC" sz="1400" dirty="0"/>
          </a:p>
        </p:txBody>
      </p:sp>
      <p:sp>
        <p:nvSpPr>
          <p:cNvPr id="11" name="CuadroTexto 10"/>
          <p:cNvSpPr txBox="1"/>
          <p:nvPr/>
        </p:nvSpPr>
        <p:spPr>
          <a:xfrm>
            <a:off x="357461" y="4054550"/>
            <a:ext cx="1963163" cy="738664"/>
          </a:xfrm>
          <a:prstGeom prst="rect">
            <a:avLst/>
          </a:prstGeom>
          <a:noFill/>
        </p:spPr>
        <p:txBody>
          <a:bodyPr wrap="square" rtlCol="0">
            <a:spAutoFit/>
          </a:bodyPr>
          <a:lstStyle/>
          <a:p>
            <a:pPr algn="ctr"/>
            <a:r>
              <a:rPr lang="en-US" sz="1400" b="1" dirty="0" smtClean="0">
                <a:solidFill>
                  <a:schemeClr val="accent1"/>
                </a:solidFill>
                <a:latin typeface="Berlin Sans FB Demi" panose="020E0802020502020306" pitchFamily="34" charset="0"/>
              </a:rPr>
              <a:t>Motor</a:t>
            </a:r>
            <a:r>
              <a:rPr lang="en-US" sz="1400" dirty="0" smtClean="0">
                <a:solidFill>
                  <a:schemeClr val="accent1"/>
                </a:solidFill>
                <a:latin typeface="Berlin Sans FB Demi" panose="020E0802020502020306" pitchFamily="34" charset="0"/>
              </a:rPr>
              <a:t> </a:t>
            </a:r>
          </a:p>
          <a:p>
            <a:pPr algn="ctr"/>
            <a:r>
              <a:rPr lang="en-US" sz="1400" dirty="0" smtClean="0"/>
              <a:t>80 KW </a:t>
            </a:r>
            <a:r>
              <a:rPr lang="en-US" sz="1400" dirty="0" err="1" smtClean="0"/>
              <a:t>equivalente</a:t>
            </a:r>
            <a:r>
              <a:rPr lang="en-US" sz="1400" dirty="0" smtClean="0"/>
              <a:t> a 107 HP</a:t>
            </a:r>
            <a:endParaRPr lang="en-US" sz="1400" dirty="0"/>
          </a:p>
        </p:txBody>
      </p:sp>
      <p:sp>
        <p:nvSpPr>
          <p:cNvPr id="13" name="Rectángulo 12"/>
          <p:cNvSpPr/>
          <p:nvPr/>
        </p:nvSpPr>
        <p:spPr>
          <a:xfrm>
            <a:off x="5622964" y="6140865"/>
            <a:ext cx="3257900" cy="738664"/>
          </a:xfrm>
          <a:prstGeom prst="rect">
            <a:avLst/>
          </a:prstGeom>
          <a:solidFill>
            <a:schemeClr val="bg1"/>
          </a:solidFill>
        </p:spPr>
        <p:txBody>
          <a:bodyPr wrap="square">
            <a:spAutoFit/>
          </a:bodyPr>
          <a:lstStyle/>
          <a:p>
            <a:pPr algn="ctr"/>
            <a:r>
              <a:rPr lang="es-EC" sz="1400" dirty="0" smtClean="0">
                <a:solidFill>
                  <a:srgbClr val="39CACA"/>
                </a:solidFill>
                <a:latin typeface="Berlin Sans FB Demi" panose="020E0802020502020306" pitchFamily="34" charset="0"/>
              </a:rPr>
              <a:t>Mantenimiento</a:t>
            </a:r>
          </a:p>
          <a:p>
            <a:pPr algn="ctr"/>
            <a:r>
              <a:rPr lang="es-EC" sz="1400" dirty="0" smtClean="0"/>
              <a:t>hasta 30% mas económico sobre el vehículo mas bajo de la gama Nissan </a:t>
            </a:r>
            <a:endParaRPr lang="es-EC" sz="1400" dirty="0"/>
          </a:p>
        </p:txBody>
      </p:sp>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260" y="5120387"/>
            <a:ext cx="2125728" cy="904565"/>
          </a:xfrm>
          <a:prstGeom prst="rect">
            <a:avLst/>
          </a:prstGeom>
        </p:spPr>
      </p:pic>
      <p:pic>
        <p:nvPicPr>
          <p:cNvPr id="17" name="Imagen 16"/>
          <p:cNvPicPr>
            <a:picLocks noChangeAspect="1"/>
          </p:cNvPicPr>
          <p:nvPr/>
        </p:nvPicPr>
        <p:blipFill rotWithShape="1">
          <a:blip r:embed="rId6">
            <a:extLst>
              <a:ext uri="{28A0092B-C50C-407E-A947-70E740481C1C}">
                <a14:useLocalDpi xmlns:a14="http://schemas.microsoft.com/office/drawing/2010/main" val="0"/>
              </a:ext>
            </a:extLst>
          </a:blip>
          <a:srcRect l="19529" r="11002"/>
          <a:stretch/>
        </p:blipFill>
        <p:spPr>
          <a:xfrm>
            <a:off x="8345408" y="4007788"/>
            <a:ext cx="1636295" cy="1002311"/>
          </a:xfrm>
          <a:prstGeom prst="rect">
            <a:avLst/>
          </a:prstGeom>
        </p:spPr>
      </p:pic>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3139" y="5315694"/>
            <a:ext cx="1970960" cy="838707"/>
          </a:xfrm>
          <a:prstGeom prst="rect">
            <a:avLst/>
          </a:prstGeom>
        </p:spPr>
      </p:pic>
      <p:pic>
        <p:nvPicPr>
          <p:cNvPr id="2050" name="Picture 2" descr="http://cocheselectricos365.com/wp-content/gallery/nissan-leaf/new-nissan-lea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4945" y="2297809"/>
            <a:ext cx="1551838" cy="894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randsoftheworld.com/sites/default/files/styles/logo-thumbnail/public/042014/leaf.png?itok=g9Bk-fEQ"/>
          <p:cNvPicPr>
            <a:picLocks noChangeAspect="1" noChangeArrowheads="1"/>
          </p:cNvPicPr>
          <p:nvPr/>
        </p:nvPicPr>
        <p:blipFill rotWithShape="1">
          <a:blip r:embed="rId9">
            <a:extLst>
              <a:ext uri="{28A0092B-C50C-407E-A947-70E740481C1C}">
                <a14:useLocalDpi xmlns:a14="http://schemas.microsoft.com/office/drawing/2010/main" val="0"/>
              </a:ext>
            </a:extLst>
          </a:blip>
          <a:srcRect t="26272" b="31407"/>
          <a:stretch/>
        </p:blipFill>
        <p:spPr bwMode="auto">
          <a:xfrm>
            <a:off x="3043918" y="401756"/>
            <a:ext cx="2848103" cy="120535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ector recto 21"/>
          <p:cNvCxnSpPr/>
          <p:nvPr/>
        </p:nvCxnSpPr>
        <p:spPr>
          <a:xfrm>
            <a:off x="0" y="176463"/>
            <a:ext cx="2749523" cy="0"/>
          </a:xfrm>
          <a:prstGeom prst="line">
            <a:avLst/>
          </a:prstGeom>
          <a:ln w="12700"/>
        </p:spPr>
        <p:style>
          <a:lnRef idx="3">
            <a:schemeClr val="dk1"/>
          </a:lnRef>
          <a:fillRef idx="0">
            <a:schemeClr val="dk1"/>
          </a:fillRef>
          <a:effectRef idx="2">
            <a:schemeClr val="dk1"/>
          </a:effectRef>
          <a:fontRef idx="minor">
            <a:schemeClr val="tx1"/>
          </a:fontRef>
        </p:style>
      </p:cxnSp>
      <p:cxnSp>
        <p:nvCxnSpPr>
          <p:cNvPr id="26" name="Conector recto 25"/>
          <p:cNvCxnSpPr/>
          <p:nvPr/>
        </p:nvCxnSpPr>
        <p:spPr>
          <a:xfrm flipV="1">
            <a:off x="2749523" y="2024307"/>
            <a:ext cx="3908854" cy="3035"/>
          </a:xfrm>
          <a:prstGeom prst="line">
            <a:avLst/>
          </a:prstGeom>
          <a:ln w="12700"/>
          <a:effectLst>
            <a:outerShdw blurRad="38100" dist="38100" dir="42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7" name="Conector recto 26"/>
          <p:cNvCxnSpPr/>
          <p:nvPr/>
        </p:nvCxnSpPr>
        <p:spPr>
          <a:xfrm>
            <a:off x="2755846" y="176463"/>
            <a:ext cx="0" cy="1850879"/>
          </a:xfrm>
          <a:prstGeom prst="line">
            <a:avLst/>
          </a:prstGeom>
          <a:ln w="12700"/>
          <a:effectLst>
            <a:outerShdw blurRad="50800" dist="38100" dir="7200000" rotWithShape="0">
              <a:srgbClr val="000000">
                <a:alpha val="41000"/>
              </a:srgbClr>
            </a:outerShdw>
          </a:effectLst>
        </p:spPr>
        <p:style>
          <a:lnRef idx="3">
            <a:schemeClr val="dk1"/>
          </a:lnRef>
          <a:fillRef idx="0">
            <a:schemeClr val="dk1"/>
          </a:fillRef>
          <a:effectRef idx="2">
            <a:schemeClr val="dk1"/>
          </a:effectRef>
          <a:fontRef idx="minor">
            <a:schemeClr val="tx1"/>
          </a:fontRef>
        </p:style>
      </p:cxnSp>
      <p:pic>
        <p:nvPicPr>
          <p:cNvPr id="30" name="Imagen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5880" y="1477436"/>
            <a:ext cx="1828800" cy="247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Imagen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5051" y="5431278"/>
            <a:ext cx="2347913" cy="848581"/>
          </a:xfrm>
          <a:prstGeom prst="rect">
            <a:avLst/>
          </a:prstGeom>
        </p:spPr>
      </p:pic>
      <p:pic>
        <p:nvPicPr>
          <p:cNvPr id="2054" name="Picture 6" descr="http://www.listadecarros.com/wp-content/uploads/2014/01/Nissan-Leaf-2014-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054" y="2659602"/>
            <a:ext cx="1853808" cy="1388160"/>
          </a:xfrm>
          <a:prstGeom prst="rect">
            <a:avLst/>
          </a:prstGeom>
          <a:noFill/>
          <a:extLst>
            <a:ext uri="{909E8E84-426E-40DD-AFC4-6F175D3DCCD1}">
              <a14:hiddenFill xmlns:a14="http://schemas.microsoft.com/office/drawing/2010/main">
                <a:solidFill>
                  <a:srgbClr val="FFFFFF"/>
                </a:solidFill>
              </a14:hiddenFill>
            </a:ext>
          </a:extLst>
        </p:spPr>
      </p:pic>
      <p:cxnSp>
        <p:nvCxnSpPr>
          <p:cNvPr id="2049" name="Conector angular 2048"/>
          <p:cNvCxnSpPr/>
          <p:nvPr/>
        </p:nvCxnSpPr>
        <p:spPr>
          <a:xfrm rot="10800000">
            <a:off x="2505653" y="2982545"/>
            <a:ext cx="1793393" cy="620464"/>
          </a:xfrm>
          <a:prstGeom prst="bentConnector3">
            <a:avLst>
              <a:gd name="adj1" fmla="val 65981"/>
            </a:avLst>
          </a:prstGeom>
        </p:spPr>
        <p:style>
          <a:lnRef idx="3">
            <a:schemeClr val="accent1"/>
          </a:lnRef>
          <a:fillRef idx="0">
            <a:schemeClr val="accent1"/>
          </a:fillRef>
          <a:effectRef idx="2">
            <a:schemeClr val="accent1"/>
          </a:effectRef>
          <a:fontRef idx="minor">
            <a:schemeClr val="tx1"/>
          </a:fontRef>
        </p:style>
      </p:cxnSp>
      <p:sp>
        <p:nvSpPr>
          <p:cNvPr id="2063" name="Retraso 2062"/>
          <p:cNvSpPr/>
          <p:nvPr/>
        </p:nvSpPr>
        <p:spPr>
          <a:xfrm>
            <a:off x="2366693" y="2895497"/>
            <a:ext cx="178104" cy="207794"/>
          </a:xfrm>
          <a:prstGeom prst="flowChartDelay">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65" name="Igual que 2064"/>
          <p:cNvSpPr/>
          <p:nvPr/>
        </p:nvSpPr>
        <p:spPr>
          <a:xfrm>
            <a:off x="2246863" y="2904840"/>
            <a:ext cx="153332" cy="212027"/>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70" name="Conector recto 2069"/>
          <p:cNvCxnSpPr/>
          <p:nvPr/>
        </p:nvCxnSpPr>
        <p:spPr>
          <a:xfrm flipH="1">
            <a:off x="2400195" y="3929188"/>
            <a:ext cx="1794178"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076" name="Conector recto 2075"/>
          <p:cNvCxnSpPr/>
          <p:nvPr/>
        </p:nvCxnSpPr>
        <p:spPr>
          <a:xfrm>
            <a:off x="2400195" y="3929188"/>
            <a:ext cx="0" cy="880519"/>
          </a:xfrm>
          <a:prstGeom prst="line">
            <a:avLst/>
          </a:prstGeom>
        </p:spPr>
        <p:style>
          <a:lnRef idx="3">
            <a:schemeClr val="accent5"/>
          </a:lnRef>
          <a:fillRef idx="0">
            <a:schemeClr val="accent5"/>
          </a:fillRef>
          <a:effectRef idx="2">
            <a:schemeClr val="accent5"/>
          </a:effectRef>
          <a:fontRef idx="minor">
            <a:schemeClr val="tx1"/>
          </a:fontRef>
        </p:style>
      </p:cxnSp>
      <p:sp>
        <p:nvSpPr>
          <p:cNvPr id="63" name="Igual que 62"/>
          <p:cNvSpPr/>
          <p:nvPr/>
        </p:nvSpPr>
        <p:spPr>
          <a:xfrm rot="16200000">
            <a:off x="2326672" y="4929389"/>
            <a:ext cx="146943" cy="207898"/>
          </a:xfrm>
          <a:prstGeom prst="mathEqual">
            <a:avLst/>
          </a:prstGeom>
          <a:solidFill>
            <a:srgbClr val="9016B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etraso 74"/>
          <p:cNvSpPr/>
          <p:nvPr/>
        </p:nvSpPr>
        <p:spPr>
          <a:xfrm rot="16200000">
            <a:off x="2311143" y="4794862"/>
            <a:ext cx="178104" cy="207794"/>
          </a:xfrm>
          <a:prstGeom prst="flowChartDelay">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81" name="Conector recto 80"/>
          <p:cNvCxnSpPr/>
          <p:nvPr/>
        </p:nvCxnSpPr>
        <p:spPr>
          <a:xfrm flipH="1">
            <a:off x="3692753" y="4439953"/>
            <a:ext cx="51666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83" name="Conector recto 82"/>
          <p:cNvCxnSpPr>
            <a:endCxn id="86" idx="3"/>
          </p:cNvCxnSpPr>
          <p:nvPr/>
        </p:nvCxnSpPr>
        <p:spPr>
          <a:xfrm>
            <a:off x="3692753" y="4439953"/>
            <a:ext cx="578" cy="729715"/>
          </a:xfrm>
          <a:prstGeom prst="line">
            <a:avLst/>
          </a:prstGeom>
        </p:spPr>
        <p:style>
          <a:lnRef idx="3">
            <a:schemeClr val="accent3"/>
          </a:lnRef>
          <a:fillRef idx="0">
            <a:schemeClr val="accent3"/>
          </a:fillRef>
          <a:effectRef idx="2">
            <a:schemeClr val="accent3"/>
          </a:effectRef>
          <a:fontRef idx="minor">
            <a:schemeClr val="tx1"/>
          </a:fontRef>
        </p:style>
      </p:cxnSp>
      <p:sp>
        <p:nvSpPr>
          <p:cNvPr id="86" name="Retraso 85"/>
          <p:cNvSpPr/>
          <p:nvPr/>
        </p:nvSpPr>
        <p:spPr>
          <a:xfrm rot="16200000">
            <a:off x="3604279" y="5154823"/>
            <a:ext cx="178104" cy="207794"/>
          </a:xfrm>
          <a:prstGeom prst="flowChartDelay">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7" name="Igual que 86"/>
          <p:cNvSpPr/>
          <p:nvPr/>
        </p:nvSpPr>
        <p:spPr>
          <a:xfrm rot="16200000">
            <a:off x="3619807" y="5271714"/>
            <a:ext cx="146943" cy="207898"/>
          </a:xfrm>
          <a:prstGeom prst="mathEqual">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9" name="Conector recto 88"/>
          <p:cNvCxnSpPr/>
          <p:nvPr/>
        </p:nvCxnSpPr>
        <p:spPr>
          <a:xfrm flipH="1">
            <a:off x="6993580" y="4211353"/>
            <a:ext cx="51666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90" name="Conector recto 89"/>
          <p:cNvCxnSpPr>
            <a:endCxn id="91" idx="3"/>
          </p:cNvCxnSpPr>
          <p:nvPr/>
        </p:nvCxnSpPr>
        <p:spPr>
          <a:xfrm flipH="1">
            <a:off x="7508041" y="4231308"/>
            <a:ext cx="1628" cy="794540"/>
          </a:xfrm>
          <a:prstGeom prst="line">
            <a:avLst/>
          </a:prstGeom>
        </p:spPr>
        <p:style>
          <a:lnRef idx="3">
            <a:schemeClr val="accent6"/>
          </a:lnRef>
          <a:fillRef idx="0">
            <a:schemeClr val="accent6"/>
          </a:fillRef>
          <a:effectRef idx="2">
            <a:schemeClr val="accent6"/>
          </a:effectRef>
          <a:fontRef idx="minor">
            <a:schemeClr val="tx1"/>
          </a:fontRef>
        </p:style>
      </p:cxnSp>
      <p:sp>
        <p:nvSpPr>
          <p:cNvPr id="91" name="Retraso 90"/>
          <p:cNvSpPr/>
          <p:nvPr/>
        </p:nvSpPr>
        <p:spPr>
          <a:xfrm rot="16200000">
            <a:off x="7418989" y="5011003"/>
            <a:ext cx="178104" cy="207794"/>
          </a:xfrm>
          <a:prstGeom prst="flowChartDelay">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2" name="Igual que 91"/>
          <p:cNvSpPr/>
          <p:nvPr/>
        </p:nvSpPr>
        <p:spPr>
          <a:xfrm rot="16200000">
            <a:off x="7434518" y="5148180"/>
            <a:ext cx="146943" cy="207898"/>
          </a:xfrm>
          <a:prstGeom prst="mathEqual">
            <a:avLst/>
          </a:prstGeom>
          <a:solidFill>
            <a:srgbClr val="3C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 name="Conector angular 49"/>
          <p:cNvCxnSpPr/>
          <p:nvPr/>
        </p:nvCxnSpPr>
        <p:spPr>
          <a:xfrm>
            <a:off x="6783572" y="3444949"/>
            <a:ext cx="1561836" cy="924498"/>
          </a:xfrm>
          <a:prstGeom prst="bentConnector3">
            <a:avLst>
              <a:gd name="adj1" fmla="val 59531"/>
            </a:avLst>
          </a:prstGeom>
          <a:ln>
            <a:solidFill>
              <a:srgbClr val="F33B62"/>
            </a:solidFill>
          </a:ln>
        </p:spPr>
        <p:style>
          <a:lnRef idx="3">
            <a:schemeClr val="accent6"/>
          </a:lnRef>
          <a:fillRef idx="0">
            <a:schemeClr val="accent6"/>
          </a:fillRef>
          <a:effectRef idx="2">
            <a:schemeClr val="accent6"/>
          </a:effectRef>
          <a:fontRef idx="minor">
            <a:schemeClr val="tx1"/>
          </a:fontRef>
        </p:style>
      </p:cxnSp>
      <p:sp>
        <p:nvSpPr>
          <p:cNvPr id="97" name="Retraso 96"/>
          <p:cNvSpPr/>
          <p:nvPr/>
        </p:nvSpPr>
        <p:spPr>
          <a:xfrm rot="10800000">
            <a:off x="8327011" y="4259495"/>
            <a:ext cx="178104" cy="207794"/>
          </a:xfrm>
          <a:prstGeom prst="flowChartDelay">
            <a:avLst/>
          </a:prstGeom>
          <a:solidFill>
            <a:srgbClr val="F33B6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8" name="Igual que 97"/>
          <p:cNvSpPr/>
          <p:nvPr/>
        </p:nvSpPr>
        <p:spPr>
          <a:xfrm>
            <a:off x="8462625" y="4259495"/>
            <a:ext cx="153332" cy="212027"/>
          </a:xfrm>
          <a:prstGeom prst="mathEqual">
            <a:avLst/>
          </a:prstGeom>
          <a:solidFill>
            <a:srgbClr val="F3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3" name="Conector angular 52"/>
          <p:cNvCxnSpPr>
            <a:endCxn id="101" idx="3"/>
          </p:cNvCxnSpPr>
          <p:nvPr/>
        </p:nvCxnSpPr>
        <p:spPr>
          <a:xfrm flipV="1">
            <a:off x="6452647" y="2495611"/>
            <a:ext cx="1344854" cy="359490"/>
          </a:xfrm>
          <a:prstGeom prst="bentConnector3">
            <a:avLst>
              <a:gd name="adj1" fmla="val 80834"/>
            </a:avLst>
          </a:prstGeom>
          <a:ln>
            <a:solidFill>
              <a:srgbClr val="00A6E2"/>
            </a:solidFill>
          </a:ln>
        </p:spPr>
        <p:style>
          <a:lnRef idx="3">
            <a:schemeClr val="accent6"/>
          </a:lnRef>
          <a:fillRef idx="0">
            <a:schemeClr val="accent6"/>
          </a:fillRef>
          <a:effectRef idx="2">
            <a:schemeClr val="accent6"/>
          </a:effectRef>
          <a:fontRef idx="minor">
            <a:schemeClr val="tx1"/>
          </a:fontRef>
        </p:style>
      </p:cxnSp>
      <p:sp>
        <p:nvSpPr>
          <p:cNvPr id="101" name="Retraso 100"/>
          <p:cNvSpPr/>
          <p:nvPr/>
        </p:nvSpPr>
        <p:spPr>
          <a:xfrm rot="10800000">
            <a:off x="7797501" y="2391714"/>
            <a:ext cx="178104" cy="207794"/>
          </a:xfrm>
          <a:prstGeom prst="flowChartDelay">
            <a:avLst/>
          </a:prstGeom>
          <a:solidFill>
            <a:srgbClr val="00A6E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2" name="Igual que 101"/>
          <p:cNvSpPr/>
          <p:nvPr/>
        </p:nvSpPr>
        <p:spPr>
          <a:xfrm>
            <a:off x="7928827" y="2391714"/>
            <a:ext cx="153332" cy="212027"/>
          </a:xfrm>
          <a:prstGeom prst="mathEqual">
            <a:avLst/>
          </a:prstGeom>
          <a:solidFill>
            <a:srgbClr val="02A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5724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 name="Imagen 3071"/>
          <p:cNvPicPr>
            <a:picLocks noChangeAspect="1"/>
          </p:cNvPicPr>
          <p:nvPr/>
        </p:nvPicPr>
        <p:blipFill rotWithShape="1">
          <a:blip r:embed="rId3">
            <a:extLst>
              <a:ext uri="{28A0092B-C50C-407E-A947-70E740481C1C}">
                <a14:useLocalDpi xmlns:a14="http://schemas.microsoft.com/office/drawing/2010/main" val="0"/>
              </a:ext>
            </a:extLst>
          </a:blip>
          <a:srcRect l="18963" t="4907" r="40951" b="5252"/>
          <a:stretch/>
        </p:blipFill>
        <p:spPr>
          <a:xfrm>
            <a:off x="364669" y="2893324"/>
            <a:ext cx="2462215" cy="323760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115" y="815480"/>
            <a:ext cx="966803" cy="745487"/>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11" y="177421"/>
            <a:ext cx="1706535" cy="1706535"/>
          </a:xfrm>
          <a:prstGeom prst="rect">
            <a:avLst/>
          </a:prstGeom>
        </p:spPr>
      </p:pic>
      <p:sp>
        <p:nvSpPr>
          <p:cNvPr id="7" name="CuadroTexto 6"/>
          <p:cNvSpPr txBox="1"/>
          <p:nvPr/>
        </p:nvSpPr>
        <p:spPr>
          <a:xfrm>
            <a:off x="2197289" y="430760"/>
            <a:ext cx="2674961" cy="769441"/>
          </a:xfrm>
          <a:prstGeom prst="rect">
            <a:avLst/>
          </a:prstGeom>
          <a:noFill/>
        </p:spPr>
        <p:txBody>
          <a:bodyPr wrap="square" rtlCol="0">
            <a:spAutoFit/>
          </a:bodyPr>
          <a:lstStyle/>
          <a:p>
            <a:r>
              <a:rPr lang="en-US" sz="4400" b="1" dirty="0" smtClean="0">
                <a:solidFill>
                  <a:srgbClr val="656567"/>
                </a:solidFill>
                <a:effectLst>
                  <a:outerShdw blurRad="38100" dist="38100" dir="2700000" algn="tl">
                    <a:srgbClr val="000000">
                      <a:alpha val="43137"/>
                    </a:srgbClr>
                  </a:outerShdw>
                  <a:reflection blurRad="6350" stA="55000" endA="300" endPos="45500" dir="5400000" sy="-100000" algn="bl" rotWithShape="0"/>
                </a:effectLst>
                <a:latin typeface="Calibri" panose="020F0502020204030204" pitchFamily="34" charset="0"/>
              </a:rPr>
              <a:t>KANGOO</a:t>
            </a:r>
            <a:endParaRPr lang="en-US" sz="4400" b="1" dirty="0">
              <a:solidFill>
                <a:srgbClr val="656567"/>
              </a:solidFill>
              <a:effectLst>
                <a:outerShdw blurRad="38100" dist="38100" dir="2700000" algn="tl">
                  <a:srgbClr val="000000">
                    <a:alpha val="43137"/>
                  </a:srgbClr>
                </a:outerShdw>
                <a:reflection blurRad="6350" stA="55000" endA="300" endPos="45500" dir="5400000" sy="-100000" algn="bl" rotWithShape="0"/>
              </a:effectLst>
              <a:latin typeface="Calibri" panose="020F0502020204030204" pitchFamily="34" charset="0"/>
            </a:endParaRPr>
          </a:p>
        </p:txBody>
      </p:sp>
      <p:cxnSp>
        <p:nvCxnSpPr>
          <p:cNvPr id="9" name="Conector recto 8"/>
          <p:cNvCxnSpPr/>
          <p:nvPr/>
        </p:nvCxnSpPr>
        <p:spPr>
          <a:xfrm>
            <a:off x="0" y="177421"/>
            <a:ext cx="2074460" cy="0"/>
          </a:xfrm>
          <a:prstGeom prst="line">
            <a:avLst/>
          </a:prstGeom>
          <a:ln w="3175">
            <a:solidFill>
              <a:srgbClr val="BCBAB4"/>
            </a:solidFill>
          </a:ln>
        </p:spPr>
        <p:style>
          <a:lnRef idx="3">
            <a:schemeClr val="dk1"/>
          </a:lnRef>
          <a:fillRef idx="0">
            <a:schemeClr val="dk1"/>
          </a:fillRef>
          <a:effectRef idx="2">
            <a:schemeClr val="dk1"/>
          </a:effectRef>
          <a:fontRef idx="minor">
            <a:schemeClr val="tx1"/>
          </a:fontRef>
        </p:style>
      </p:cxnSp>
      <p:cxnSp>
        <p:nvCxnSpPr>
          <p:cNvPr id="10" name="Conector recto 9"/>
          <p:cNvCxnSpPr/>
          <p:nvPr/>
        </p:nvCxnSpPr>
        <p:spPr>
          <a:xfrm>
            <a:off x="2074460" y="1719618"/>
            <a:ext cx="3725839" cy="0"/>
          </a:xfrm>
          <a:prstGeom prst="line">
            <a:avLst/>
          </a:prstGeom>
          <a:ln w="3175">
            <a:solidFill>
              <a:srgbClr val="BCBAB4"/>
            </a:solidFill>
          </a:ln>
        </p:spPr>
        <p:style>
          <a:lnRef idx="3">
            <a:schemeClr val="dk1"/>
          </a:lnRef>
          <a:fillRef idx="0">
            <a:schemeClr val="dk1"/>
          </a:fillRef>
          <a:effectRef idx="2">
            <a:schemeClr val="dk1"/>
          </a:effectRef>
          <a:fontRef idx="minor">
            <a:schemeClr val="tx1"/>
          </a:fontRef>
        </p:style>
      </p:cxnSp>
      <p:cxnSp>
        <p:nvCxnSpPr>
          <p:cNvPr id="13" name="Conector recto 12"/>
          <p:cNvCxnSpPr/>
          <p:nvPr/>
        </p:nvCxnSpPr>
        <p:spPr>
          <a:xfrm>
            <a:off x="2074460" y="177421"/>
            <a:ext cx="0" cy="1542197"/>
          </a:xfrm>
          <a:prstGeom prst="line">
            <a:avLst/>
          </a:prstGeom>
          <a:ln w="3175">
            <a:solidFill>
              <a:srgbClr val="BCBAB4"/>
            </a:solidFill>
          </a:ln>
        </p:spPr>
        <p:style>
          <a:lnRef idx="3">
            <a:schemeClr val="dk1"/>
          </a:lnRef>
          <a:fillRef idx="0">
            <a:schemeClr val="dk1"/>
          </a:fillRef>
          <a:effectRef idx="2">
            <a:schemeClr val="dk1"/>
          </a:effectRef>
          <a:fontRef idx="minor">
            <a:schemeClr val="tx1"/>
          </a:fontRef>
        </p:style>
      </p:cxnSp>
      <p:sp>
        <p:nvSpPr>
          <p:cNvPr id="20" name="CuadroTexto 19"/>
          <p:cNvSpPr txBox="1"/>
          <p:nvPr/>
        </p:nvSpPr>
        <p:spPr>
          <a:xfrm>
            <a:off x="5322483" y="4463490"/>
            <a:ext cx="1918914" cy="578882"/>
          </a:xfrm>
          <a:prstGeom prst="roundRect">
            <a:avLst/>
          </a:prstGeom>
          <a:noFill/>
          <a:ln w="19050">
            <a:solidFill>
              <a:srgbClr val="32D9D9"/>
            </a:solidFill>
          </a:ln>
        </p:spPr>
        <p:txBody>
          <a:bodyPr wrap="square" rtlCol="0">
            <a:spAutoFit/>
          </a:bodyPr>
          <a:lstStyle/>
          <a:p>
            <a:pPr algn="ctr"/>
            <a:r>
              <a:rPr lang="es-EC" sz="1400" b="1" dirty="0" smtClean="0">
                <a:solidFill>
                  <a:srgbClr val="595959"/>
                </a:solidFill>
                <a:latin typeface="Berlin Sans FB Demi" panose="020E0802020502020306" pitchFamily="34" charset="0"/>
              </a:rPr>
              <a:t>Autonomía eléctrica</a:t>
            </a:r>
          </a:p>
          <a:p>
            <a:pPr algn="ctr"/>
            <a:r>
              <a:rPr lang="es-EC" sz="1400" dirty="0" smtClean="0"/>
              <a:t>170 km</a:t>
            </a:r>
            <a:endParaRPr lang="es-EC" sz="1400" dirty="0"/>
          </a:p>
        </p:txBody>
      </p:sp>
      <p:sp>
        <p:nvSpPr>
          <p:cNvPr id="21" name="CuadroTexto 20"/>
          <p:cNvSpPr txBox="1"/>
          <p:nvPr/>
        </p:nvSpPr>
        <p:spPr>
          <a:xfrm>
            <a:off x="8542409" y="982085"/>
            <a:ext cx="1507168" cy="578882"/>
          </a:xfrm>
          <a:prstGeom prst="roundRect">
            <a:avLst/>
          </a:prstGeom>
          <a:noFill/>
          <a:ln w="19050">
            <a:solidFill>
              <a:srgbClr val="32D9D9"/>
            </a:solidFill>
          </a:ln>
        </p:spPr>
        <p:txBody>
          <a:bodyPr wrap="square" rtlCol="0">
            <a:spAutoFit/>
          </a:bodyPr>
          <a:lstStyle/>
          <a:p>
            <a:pPr algn="ctr"/>
            <a:r>
              <a:rPr lang="en-US" sz="1400" b="1" dirty="0" err="1" smtClean="0">
                <a:solidFill>
                  <a:srgbClr val="595959"/>
                </a:solidFill>
                <a:latin typeface="Berlin Sans FB Demi" panose="020E0802020502020306" pitchFamily="34" charset="0"/>
              </a:rPr>
              <a:t>Precio</a:t>
            </a:r>
            <a:r>
              <a:rPr lang="en-US" sz="1400" b="1" dirty="0" smtClean="0">
                <a:solidFill>
                  <a:srgbClr val="595959"/>
                </a:solidFill>
                <a:latin typeface="Berlin Sans FB Demi" panose="020E0802020502020306" pitchFamily="34" charset="0"/>
              </a:rPr>
              <a:t> </a:t>
            </a:r>
            <a:r>
              <a:rPr lang="en-US" sz="1400" b="1" dirty="0" err="1" smtClean="0">
                <a:solidFill>
                  <a:srgbClr val="595959"/>
                </a:solidFill>
                <a:latin typeface="Berlin Sans FB Demi" panose="020E0802020502020306" pitchFamily="34" charset="0"/>
              </a:rPr>
              <a:t>estimado</a:t>
            </a:r>
            <a:r>
              <a:rPr lang="en-US" sz="1400" b="1" dirty="0" smtClean="0">
                <a:solidFill>
                  <a:srgbClr val="595959"/>
                </a:solidFill>
                <a:latin typeface="Berlin Sans FB Demi" panose="020E0802020502020306" pitchFamily="34" charset="0"/>
              </a:rPr>
              <a:t> </a:t>
            </a:r>
          </a:p>
          <a:p>
            <a:pPr algn="ctr"/>
            <a:r>
              <a:rPr lang="en-US" sz="1400" dirty="0" smtClean="0"/>
              <a:t>USD 35.000</a:t>
            </a:r>
            <a:endParaRPr lang="en-US" sz="1400" dirty="0"/>
          </a:p>
        </p:txBody>
      </p:sp>
      <p:sp>
        <p:nvSpPr>
          <p:cNvPr id="22" name="CuadroTexto 21"/>
          <p:cNvSpPr txBox="1"/>
          <p:nvPr/>
        </p:nvSpPr>
        <p:spPr>
          <a:xfrm>
            <a:off x="10088711" y="2868047"/>
            <a:ext cx="1334366" cy="578882"/>
          </a:xfrm>
          <a:prstGeom prst="roundRect">
            <a:avLst/>
          </a:prstGeom>
          <a:noFill/>
          <a:ln w="19050">
            <a:solidFill>
              <a:srgbClr val="32D9D9"/>
            </a:solidFill>
          </a:ln>
        </p:spPr>
        <p:txBody>
          <a:bodyPr wrap="square" rtlCol="0">
            <a:spAutoFit/>
          </a:bodyPr>
          <a:lstStyle/>
          <a:p>
            <a:pPr algn="ctr"/>
            <a:r>
              <a:rPr lang="es-EC" sz="1400" b="1" dirty="0" smtClean="0">
                <a:solidFill>
                  <a:srgbClr val="595959"/>
                </a:solidFill>
                <a:latin typeface="Berlin Sans FB Demi" panose="020E0802020502020306" pitchFamily="34" charset="0"/>
              </a:rPr>
              <a:t>Capacidad</a:t>
            </a:r>
            <a:r>
              <a:rPr lang="es-EC" sz="1400" dirty="0" smtClean="0">
                <a:solidFill>
                  <a:srgbClr val="595959"/>
                </a:solidFill>
                <a:latin typeface="Berlin Sans FB Demi" panose="020E0802020502020306" pitchFamily="34" charset="0"/>
              </a:rPr>
              <a:t> </a:t>
            </a:r>
          </a:p>
          <a:p>
            <a:pPr algn="ctr"/>
            <a:r>
              <a:rPr lang="es-EC" sz="1400" dirty="0"/>
              <a:t>2</a:t>
            </a:r>
            <a:r>
              <a:rPr lang="es-EC" sz="1400" dirty="0" smtClean="0"/>
              <a:t> pasajeros </a:t>
            </a:r>
            <a:endParaRPr lang="es-EC" sz="1400" dirty="0"/>
          </a:p>
        </p:txBody>
      </p:sp>
      <p:sp>
        <p:nvSpPr>
          <p:cNvPr id="24" name="CuadroTexto 23"/>
          <p:cNvSpPr txBox="1"/>
          <p:nvPr/>
        </p:nvSpPr>
        <p:spPr>
          <a:xfrm>
            <a:off x="3021426" y="4438648"/>
            <a:ext cx="2034840" cy="817245"/>
          </a:xfrm>
          <a:prstGeom prst="roundRect">
            <a:avLst/>
          </a:prstGeom>
          <a:noFill/>
          <a:ln w="19050">
            <a:solidFill>
              <a:srgbClr val="32D9D9"/>
            </a:solidFill>
          </a:ln>
        </p:spPr>
        <p:txBody>
          <a:bodyPr wrap="square" rtlCol="0">
            <a:spAutoFit/>
          </a:bodyPr>
          <a:lstStyle/>
          <a:p>
            <a:pPr algn="ctr"/>
            <a:r>
              <a:rPr lang="en-US" sz="1400" b="1" dirty="0" smtClean="0">
                <a:solidFill>
                  <a:srgbClr val="595959"/>
                </a:solidFill>
                <a:latin typeface="Berlin Sans FB Demi" panose="020E0802020502020306" pitchFamily="34" charset="0"/>
              </a:rPr>
              <a:t>Motor</a:t>
            </a:r>
            <a:r>
              <a:rPr lang="en-US" sz="1400" dirty="0" smtClean="0">
                <a:solidFill>
                  <a:srgbClr val="595959"/>
                </a:solidFill>
                <a:latin typeface="Berlin Sans FB Demi" panose="020E0802020502020306" pitchFamily="34" charset="0"/>
              </a:rPr>
              <a:t> </a:t>
            </a:r>
          </a:p>
          <a:p>
            <a:pPr algn="ctr"/>
            <a:r>
              <a:rPr lang="en-US" sz="1400" dirty="0" smtClean="0"/>
              <a:t>44  KW </a:t>
            </a:r>
            <a:r>
              <a:rPr lang="en-US" sz="1400" dirty="0" err="1" smtClean="0"/>
              <a:t>equivalente</a:t>
            </a:r>
            <a:r>
              <a:rPr lang="en-US" sz="1400" dirty="0" smtClean="0"/>
              <a:t> a  60 HP</a:t>
            </a:r>
            <a:endParaRPr lang="en-US" sz="1400" dirty="0"/>
          </a:p>
        </p:txBody>
      </p:sp>
      <p:sp>
        <p:nvSpPr>
          <p:cNvPr id="27" name="Rectángulo 26"/>
          <p:cNvSpPr/>
          <p:nvPr/>
        </p:nvSpPr>
        <p:spPr>
          <a:xfrm>
            <a:off x="769367" y="3272079"/>
            <a:ext cx="1652820" cy="1384995"/>
          </a:xfrm>
          <a:prstGeom prst="rect">
            <a:avLst/>
          </a:prstGeom>
          <a:solidFill>
            <a:schemeClr val="bg1"/>
          </a:solidFill>
        </p:spPr>
        <p:txBody>
          <a:bodyPr wrap="square">
            <a:spAutoFit/>
          </a:bodyPr>
          <a:lstStyle/>
          <a:p>
            <a:pPr algn="ctr"/>
            <a:r>
              <a:rPr lang="es-ES" sz="1200" dirty="0">
                <a:solidFill>
                  <a:srgbClr val="595959"/>
                </a:solidFill>
                <a:latin typeface="Berlin Sans FB" panose="020E0602020502020306" pitchFamily="34" charset="0"/>
              </a:rPr>
              <a:t>Incluye un sistema llamado “ECO” que limita la respuesta de aceleración del vehículo, lo que favorece a elevar la autonomía. </a:t>
            </a:r>
            <a:endParaRPr lang="en-US" sz="1200" dirty="0">
              <a:solidFill>
                <a:srgbClr val="595959"/>
              </a:solidFill>
              <a:latin typeface="Berlin Sans FB" panose="020E0602020502020306" pitchFamily="34" charset="0"/>
            </a:endParaRPr>
          </a:p>
        </p:txBody>
      </p:sp>
      <p:pic>
        <p:nvPicPr>
          <p:cNvPr id="28" name="Imagen 27"/>
          <p:cNvPicPr>
            <a:picLocks noChangeAspect="1"/>
          </p:cNvPicPr>
          <p:nvPr/>
        </p:nvPicPr>
        <p:blipFill rotWithShape="1">
          <a:blip r:embed="rId6">
            <a:extLst>
              <a:ext uri="{28A0092B-C50C-407E-A947-70E740481C1C}">
                <a14:useLocalDpi xmlns:a14="http://schemas.microsoft.com/office/drawing/2010/main" val="0"/>
              </a:ext>
            </a:extLst>
          </a:blip>
          <a:srcRect l="17401" r="19394"/>
          <a:stretch/>
        </p:blipFill>
        <p:spPr>
          <a:xfrm>
            <a:off x="9785754" y="1347337"/>
            <a:ext cx="1475874" cy="1313463"/>
          </a:xfrm>
          <a:prstGeom prst="rect">
            <a:avLst/>
          </a:prstGeom>
          <a:ln>
            <a:solidFill>
              <a:srgbClr val="32D9D9"/>
            </a:solidFill>
          </a:ln>
        </p:spPr>
      </p:pic>
      <p:pic>
        <p:nvPicPr>
          <p:cNvPr id="30" name="Imagen 29"/>
          <p:cNvPicPr>
            <a:picLocks noChangeAspect="1"/>
          </p:cNvPicPr>
          <p:nvPr/>
        </p:nvPicPr>
        <p:blipFill rotWithShape="1">
          <a:blip r:embed="rId7">
            <a:extLst>
              <a:ext uri="{28A0092B-C50C-407E-A947-70E740481C1C}">
                <a14:useLocalDpi xmlns:a14="http://schemas.microsoft.com/office/drawing/2010/main" val="0"/>
              </a:ext>
            </a:extLst>
          </a:blip>
          <a:srcRect t="16604" b="21411"/>
          <a:stretch/>
        </p:blipFill>
        <p:spPr>
          <a:xfrm>
            <a:off x="3286116" y="2004069"/>
            <a:ext cx="4992274" cy="2320825"/>
          </a:xfrm>
          <a:prstGeom prst="rect">
            <a:avLst/>
          </a:prstGeom>
          <a:ln>
            <a:noFill/>
          </a:ln>
          <a:effectLst/>
          <a:scene3d>
            <a:camera prst="orthographicFront">
              <a:rot lat="0" lon="0" rev="0"/>
            </a:camera>
            <a:lightRig rig="balanced" dir="t">
              <a:rot lat="0" lon="0" rev="8700000"/>
            </a:lightRig>
          </a:scene3d>
          <a:sp3d>
            <a:bevelT w="190500" h="38100"/>
          </a:sp3d>
        </p:spPr>
      </p:pic>
      <p:pic>
        <p:nvPicPr>
          <p:cNvPr id="31" name="Imagen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7435" y="4966746"/>
            <a:ext cx="1870672" cy="1011845"/>
          </a:xfrm>
          <a:prstGeom prst="rect">
            <a:avLst/>
          </a:prstGeom>
          <a:ln>
            <a:solidFill>
              <a:srgbClr val="32D9D9"/>
            </a:solidFill>
          </a:ln>
        </p:spPr>
      </p:pic>
      <p:sp>
        <p:nvSpPr>
          <p:cNvPr id="3075" name="Rectángulo 3074"/>
          <p:cNvSpPr/>
          <p:nvPr/>
        </p:nvSpPr>
        <p:spPr>
          <a:xfrm>
            <a:off x="1937872" y="5576733"/>
            <a:ext cx="518834" cy="103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ttp://www.topgear.nl/image/popup/autotest-renault-kangoo-ze-full-18012012120922-358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4003" y="3344333"/>
            <a:ext cx="1446415" cy="904867"/>
          </a:xfrm>
          <a:prstGeom prst="rect">
            <a:avLst/>
          </a:prstGeom>
          <a:noFill/>
          <a:ln>
            <a:solidFill>
              <a:srgbClr val="32D9D9"/>
            </a:solidFill>
          </a:ln>
          <a:extLst>
            <a:ext uri="{909E8E84-426E-40DD-AFC4-6F175D3DCCD1}">
              <a14:hiddenFill xmlns:a14="http://schemas.microsoft.com/office/drawing/2010/main">
                <a:solidFill>
                  <a:srgbClr val="FFFFFF"/>
                </a:solidFill>
              </a14:hiddenFill>
            </a:ext>
          </a:extLst>
        </p:spPr>
      </p:pic>
      <p:sp>
        <p:nvSpPr>
          <p:cNvPr id="37" name="CuadroTexto 36"/>
          <p:cNvSpPr txBox="1"/>
          <p:nvPr/>
        </p:nvSpPr>
        <p:spPr>
          <a:xfrm>
            <a:off x="9817767" y="4520520"/>
            <a:ext cx="2248765" cy="817245"/>
          </a:xfrm>
          <a:prstGeom prst="roundRect">
            <a:avLst/>
          </a:prstGeom>
          <a:noFill/>
          <a:ln w="19050">
            <a:solidFill>
              <a:srgbClr val="32D9D9"/>
            </a:solidFill>
          </a:ln>
        </p:spPr>
        <p:txBody>
          <a:bodyPr wrap="square" rtlCol="0">
            <a:spAutoFit/>
          </a:bodyPr>
          <a:lstStyle/>
          <a:p>
            <a:pPr algn="ctr"/>
            <a:r>
              <a:rPr lang="es-EC" sz="1400" b="1" dirty="0" smtClean="0">
                <a:solidFill>
                  <a:srgbClr val="595959"/>
                </a:solidFill>
                <a:latin typeface="Berlin Sans FB Demi" panose="020E0802020502020306" pitchFamily="34" charset="0"/>
              </a:rPr>
              <a:t>Tiempo de carga </a:t>
            </a:r>
          </a:p>
          <a:p>
            <a:pPr algn="ctr"/>
            <a:r>
              <a:rPr lang="es-EC" sz="1400" dirty="0" smtClean="0"/>
              <a:t>100% en 6-9 horas mientras no este en uso </a:t>
            </a:r>
            <a:endParaRPr lang="es-EC" sz="1400" dirty="0"/>
          </a:p>
        </p:txBody>
      </p:sp>
      <p:pic>
        <p:nvPicPr>
          <p:cNvPr id="29" name="Imagen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5584" y="5302827"/>
            <a:ext cx="2026658" cy="1351528"/>
          </a:xfrm>
          <a:prstGeom prst="rect">
            <a:avLst/>
          </a:prstGeom>
          <a:ln>
            <a:solidFill>
              <a:srgbClr val="32D9D9"/>
            </a:solidFill>
          </a:ln>
        </p:spPr>
      </p:pic>
      <p:pic>
        <p:nvPicPr>
          <p:cNvPr id="3074" name="Picture 2" descr="http://i.blogs.es/944a71/renault-kangoo-ze-tec-01/650_12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4205" y="5145106"/>
            <a:ext cx="1560310" cy="1042672"/>
          </a:xfrm>
          <a:prstGeom prst="rect">
            <a:avLst/>
          </a:prstGeom>
          <a:noFill/>
          <a:ln>
            <a:solidFill>
              <a:srgbClr val="32D9D9"/>
            </a:solidFill>
          </a:ln>
          <a:extLst>
            <a:ext uri="{909E8E84-426E-40DD-AFC4-6F175D3DCCD1}">
              <a14:hiddenFill xmlns:a14="http://schemas.microsoft.com/office/drawing/2010/main">
                <a:solidFill>
                  <a:srgbClr val="FFFFFF"/>
                </a:solidFill>
              </a14:hiddenFill>
            </a:ext>
          </a:extLst>
        </p:spPr>
      </p:pic>
      <p:cxnSp>
        <p:nvCxnSpPr>
          <p:cNvPr id="3079" name="Conector recto 3078"/>
          <p:cNvCxnSpPr/>
          <p:nvPr/>
        </p:nvCxnSpPr>
        <p:spPr>
          <a:xfrm flipV="1">
            <a:off x="8133347" y="6435791"/>
            <a:ext cx="1" cy="422210"/>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flipH="1">
            <a:off x="5940586" y="6187778"/>
            <a:ext cx="1372214" cy="432665"/>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44" name="Conector recto 43"/>
          <p:cNvCxnSpPr/>
          <p:nvPr/>
        </p:nvCxnSpPr>
        <p:spPr>
          <a:xfrm flipH="1" flipV="1">
            <a:off x="7312800" y="6187778"/>
            <a:ext cx="820548" cy="248014"/>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45" name="Conector recto 44"/>
          <p:cNvCxnSpPr/>
          <p:nvPr/>
        </p:nvCxnSpPr>
        <p:spPr>
          <a:xfrm flipV="1">
            <a:off x="8288463" y="5964405"/>
            <a:ext cx="0" cy="879409"/>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a:xfrm flipH="1" flipV="1">
            <a:off x="7955294" y="5804873"/>
            <a:ext cx="323096" cy="159532"/>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a:xfrm flipH="1" flipV="1">
            <a:off x="7868093" y="5337765"/>
            <a:ext cx="90185" cy="470787"/>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a:xfrm flipH="1" flipV="1">
            <a:off x="7723074" y="5255893"/>
            <a:ext cx="145019" cy="77594"/>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51" name="Conector recto 50"/>
          <p:cNvCxnSpPr/>
          <p:nvPr/>
        </p:nvCxnSpPr>
        <p:spPr>
          <a:xfrm flipV="1">
            <a:off x="8425451" y="5884639"/>
            <a:ext cx="6168" cy="973362"/>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52" name="Conector recto 51"/>
          <p:cNvCxnSpPr/>
          <p:nvPr/>
        </p:nvCxnSpPr>
        <p:spPr>
          <a:xfrm flipH="1" flipV="1">
            <a:off x="3937367" y="6310710"/>
            <a:ext cx="377947" cy="311018"/>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53" name="Conector recto 52"/>
          <p:cNvCxnSpPr/>
          <p:nvPr/>
        </p:nvCxnSpPr>
        <p:spPr>
          <a:xfrm flipH="1">
            <a:off x="4324440" y="6620443"/>
            <a:ext cx="1616146" cy="1789"/>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sp>
        <p:nvSpPr>
          <p:cNvPr id="3094" name="Elipse 3093"/>
          <p:cNvSpPr/>
          <p:nvPr/>
        </p:nvSpPr>
        <p:spPr>
          <a:xfrm>
            <a:off x="3822187" y="6190558"/>
            <a:ext cx="143273" cy="152400"/>
          </a:xfrm>
          <a:prstGeom prst="ellipse">
            <a:avLst/>
          </a:prstGeom>
          <a:solidFill>
            <a:srgbClr val="91C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lipse 66"/>
          <p:cNvSpPr/>
          <p:nvPr/>
        </p:nvSpPr>
        <p:spPr>
          <a:xfrm>
            <a:off x="9111735" y="3446929"/>
            <a:ext cx="143273" cy="152400"/>
          </a:xfrm>
          <a:prstGeom prst="ellipse">
            <a:avLst/>
          </a:prstGeom>
          <a:solidFill>
            <a:srgbClr val="91C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lipse 67"/>
          <p:cNvSpPr/>
          <p:nvPr/>
        </p:nvSpPr>
        <p:spPr>
          <a:xfrm>
            <a:off x="7590474" y="5145106"/>
            <a:ext cx="143273" cy="152400"/>
          </a:xfrm>
          <a:prstGeom prst="ellipse">
            <a:avLst/>
          </a:prstGeom>
          <a:solidFill>
            <a:srgbClr val="91C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onector recto 68"/>
          <p:cNvCxnSpPr/>
          <p:nvPr/>
        </p:nvCxnSpPr>
        <p:spPr>
          <a:xfrm flipV="1">
            <a:off x="8552482" y="5964405"/>
            <a:ext cx="0" cy="879409"/>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70" name="Conector recto 69"/>
          <p:cNvCxnSpPr/>
          <p:nvPr/>
        </p:nvCxnSpPr>
        <p:spPr>
          <a:xfrm flipH="1" flipV="1">
            <a:off x="8688626" y="6588191"/>
            <a:ext cx="1158" cy="247062"/>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78" name="Conector recto 77"/>
          <p:cNvCxnSpPr/>
          <p:nvPr/>
        </p:nvCxnSpPr>
        <p:spPr>
          <a:xfrm flipH="1" flipV="1">
            <a:off x="8481028" y="3657601"/>
            <a:ext cx="114355" cy="1384771"/>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79" name="Conector recto 78"/>
          <p:cNvCxnSpPr/>
          <p:nvPr/>
        </p:nvCxnSpPr>
        <p:spPr>
          <a:xfrm flipV="1">
            <a:off x="8428430" y="5042372"/>
            <a:ext cx="166953" cy="842268"/>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sp>
        <p:nvSpPr>
          <p:cNvPr id="80" name="Elipse 79"/>
          <p:cNvSpPr/>
          <p:nvPr/>
        </p:nvSpPr>
        <p:spPr>
          <a:xfrm>
            <a:off x="9513346" y="5487097"/>
            <a:ext cx="143273" cy="152400"/>
          </a:xfrm>
          <a:prstGeom prst="ellipse">
            <a:avLst/>
          </a:prstGeom>
          <a:solidFill>
            <a:srgbClr val="91C229"/>
          </a:solidFill>
          <a:ln>
            <a:solidFill>
              <a:srgbClr val="99C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lipse 81"/>
          <p:cNvSpPr/>
          <p:nvPr/>
        </p:nvSpPr>
        <p:spPr>
          <a:xfrm>
            <a:off x="9656619" y="1807756"/>
            <a:ext cx="143273" cy="152400"/>
          </a:xfrm>
          <a:prstGeom prst="ellipse">
            <a:avLst/>
          </a:prstGeom>
          <a:solidFill>
            <a:srgbClr val="91C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Conector recto 83"/>
          <p:cNvCxnSpPr/>
          <p:nvPr/>
        </p:nvCxnSpPr>
        <p:spPr>
          <a:xfrm flipV="1">
            <a:off x="8488574" y="2764465"/>
            <a:ext cx="400105" cy="889365"/>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85" name="Conector recto 84"/>
          <p:cNvCxnSpPr/>
          <p:nvPr/>
        </p:nvCxnSpPr>
        <p:spPr>
          <a:xfrm flipV="1">
            <a:off x="8888679" y="2275367"/>
            <a:ext cx="7547" cy="489099"/>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86" name="Conector recto 85"/>
          <p:cNvCxnSpPr>
            <a:endCxn id="82" idx="3"/>
          </p:cNvCxnSpPr>
          <p:nvPr/>
        </p:nvCxnSpPr>
        <p:spPr>
          <a:xfrm flipV="1">
            <a:off x="8902817" y="1937838"/>
            <a:ext cx="774784" cy="319876"/>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88" name="Conector recto 87"/>
          <p:cNvCxnSpPr/>
          <p:nvPr/>
        </p:nvCxnSpPr>
        <p:spPr>
          <a:xfrm flipV="1">
            <a:off x="8552482" y="5294691"/>
            <a:ext cx="588164" cy="669714"/>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89" name="Conector recto 88"/>
          <p:cNvCxnSpPr/>
          <p:nvPr/>
        </p:nvCxnSpPr>
        <p:spPr>
          <a:xfrm flipV="1">
            <a:off x="9154541" y="4929142"/>
            <a:ext cx="3112" cy="341681"/>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98" name="Conector recto 97"/>
          <p:cNvCxnSpPr/>
          <p:nvPr/>
        </p:nvCxnSpPr>
        <p:spPr>
          <a:xfrm flipH="1" flipV="1">
            <a:off x="8789924" y="4203339"/>
            <a:ext cx="366423" cy="724860"/>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99" name="Conector recto 98"/>
          <p:cNvCxnSpPr/>
          <p:nvPr/>
        </p:nvCxnSpPr>
        <p:spPr>
          <a:xfrm flipV="1">
            <a:off x="8789924" y="3851179"/>
            <a:ext cx="4563" cy="352160"/>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100" name="Conector recto 99"/>
          <p:cNvCxnSpPr>
            <a:endCxn id="67" idx="3"/>
          </p:cNvCxnSpPr>
          <p:nvPr/>
        </p:nvCxnSpPr>
        <p:spPr>
          <a:xfrm flipV="1">
            <a:off x="8807785" y="3577011"/>
            <a:ext cx="324932" cy="260200"/>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106" name="Conector recto 105"/>
          <p:cNvCxnSpPr/>
          <p:nvPr/>
        </p:nvCxnSpPr>
        <p:spPr>
          <a:xfrm flipV="1">
            <a:off x="8688626" y="6432151"/>
            <a:ext cx="130815" cy="156040"/>
          </a:xfrm>
          <a:prstGeom prst="line">
            <a:avLst/>
          </a:prstGeom>
          <a:ln w="38100">
            <a:solidFill>
              <a:srgbClr val="99C63D"/>
            </a:solidFill>
          </a:ln>
        </p:spPr>
        <p:style>
          <a:lnRef idx="2">
            <a:schemeClr val="accent1"/>
          </a:lnRef>
          <a:fillRef idx="0">
            <a:schemeClr val="accent1"/>
          </a:fillRef>
          <a:effectRef idx="1">
            <a:schemeClr val="accent1"/>
          </a:effectRef>
          <a:fontRef idx="minor">
            <a:schemeClr val="tx1"/>
          </a:fontRef>
        </p:style>
      </p:cxnSp>
      <p:cxnSp>
        <p:nvCxnSpPr>
          <p:cNvPr id="109" name="Conector recto 108"/>
          <p:cNvCxnSpPr>
            <a:endCxn id="80" idx="2"/>
          </p:cNvCxnSpPr>
          <p:nvPr/>
        </p:nvCxnSpPr>
        <p:spPr>
          <a:xfrm flipV="1">
            <a:off x="8845971" y="5563297"/>
            <a:ext cx="667375" cy="552562"/>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cxnSp>
        <p:nvCxnSpPr>
          <p:cNvPr id="110" name="Conector recto 109"/>
          <p:cNvCxnSpPr/>
          <p:nvPr/>
        </p:nvCxnSpPr>
        <p:spPr>
          <a:xfrm flipV="1">
            <a:off x="8827249" y="6130932"/>
            <a:ext cx="13411" cy="280352"/>
          </a:xfrm>
          <a:prstGeom prst="line">
            <a:avLst/>
          </a:prstGeom>
          <a:ln w="38100">
            <a:solidFill>
              <a:srgbClr val="91C22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49984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02" y="421274"/>
            <a:ext cx="2005408" cy="1150249"/>
          </a:xfrm>
          <a:prstGeom prst="rect">
            <a:avLst/>
          </a:prstGeom>
        </p:spPr>
      </p:pic>
      <p:sp>
        <p:nvSpPr>
          <p:cNvPr id="6" name="CuadroTexto 5"/>
          <p:cNvSpPr txBox="1"/>
          <p:nvPr/>
        </p:nvSpPr>
        <p:spPr>
          <a:xfrm>
            <a:off x="2815015" y="0"/>
            <a:ext cx="1068946" cy="1323439"/>
          </a:xfrm>
          <a:prstGeom prst="rect">
            <a:avLst/>
          </a:prstGeom>
          <a:noFill/>
        </p:spPr>
        <p:txBody>
          <a:bodyPr wrap="square" rtlCol="0">
            <a:spAutoFit/>
            <a:scene3d>
              <a:camera prst="orthographicFront"/>
              <a:lightRig rig="threePt" dir="t"/>
            </a:scene3d>
            <a:sp3d extrusionH="57150">
              <a:bevelT w="38100" h="38100"/>
            </a:sp3d>
          </a:bodyPr>
          <a:lstStyle/>
          <a:p>
            <a:r>
              <a:rPr lang="en-US" sz="8000" b="1" dirty="0" smtClean="0">
                <a:solidFill>
                  <a:srgbClr val="1F5FA4"/>
                </a:solidFill>
                <a:effectLst>
                  <a:reflection blurRad="6350" stA="55000" endA="300" endPos="45500" dir="5400000" sy="-100000" algn="bl" rotWithShape="0"/>
                </a:effectLst>
                <a:latin typeface="Vijaya" panose="020B0604020202020204" pitchFamily="34" charset="0"/>
                <a:cs typeface="Vijaya" panose="020B0604020202020204" pitchFamily="34" charset="0"/>
              </a:rPr>
              <a:t>e6</a:t>
            </a:r>
            <a:endParaRPr lang="en-US" sz="8000" b="1" dirty="0">
              <a:solidFill>
                <a:srgbClr val="1F5FA4"/>
              </a:solidFill>
              <a:effectLst>
                <a:reflection blurRad="6350" stA="55000" endA="300" endPos="45500" dir="5400000" sy="-100000" algn="bl" rotWithShape="0"/>
              </a:effectLst>
              <a:latin typeface="Vijaya" panose="020B0604020202020204" pitchFamily="34" charset="0"/>
              <a:cs typeface="Vijaya" panose="020B0604020202020204" pitchFamily="34" charset="0"/>
            </a:endParaRPr>
          </a:p>
        </p:txBody>
      </p:sp>
      <p:pic>
        <p:nvPicPr>
          <p:cNvPr id="1026" name="Picture 2" descr="http://noticias.coches.com/wp-content/uploads/2014/07/byd_e6-taxi-2012_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114" y="1472055"/>
            <a:ext cx="1947351" cy="1458207"/>
          </a:xfrm>
          <a:prstGeom prst="ellipse">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Conector recto 7"/>
          <p:cNvCxnSpPr/>
          <p:nvPr/>
        </p:nvCxnSpPr>
        <p:spPr>
          <a:xfrm>
            <a:off x="0" y="206062"/>
            <a:ext cx="2392923" cy="0"/>
          </a:xfrm>
          <a:prstGeom prst="line">
            <a:avLst/>
          </a:prstGeom>
        </p:spPr>
        <p:style>
          <a:lnRef idx="3">
            <a:schemeClr val="dk1"/>
          </a:lnRef>
          <a:fillRef idx="0">
            <a:schemeClr val="dk1"/>
          </a:fillRef>
          <a:effectRef idx="2">
            <a:schemeClr val="dk1"/>
          </a:effectRef>
          <a:fontRef idx="minor">
            <a:schemeClr val="tx1"/>
          </a:fontRef>
        </p:style>
      </p:cxnSp>
      <p:cxnSp>
        <p:nvCxnSpPr>
          <p:cNvPr id="10" name="Conector recto 9"/>
          <p:cNvCxnSpPr/>
          <p:nvPr/>
        </p:nvCxnSpPr>
        <p:spPr>
          <a:xfrm>
            <a:off x="2392923" y="1323439"/>
            <a:ext cx="1925066" cy="0"/>
          </a:xfrm>
          <a:prstGeom prst="line">
            <a:avLst/>
          </a:prstGeom>
        </p:spPr>
        <p:style>
          <a:lnRef idx="3">
            <a:schemeClr val="dk1"/>
          </a:lnRef>
          <a:fillRef idx="0">
            <a:schemeClr val="dk1"/>
          </a:fillRef>
          <a:effectRef idx="2">
            <a:schemeClr val="dk1"/>
          </a:effectRef>
          <a:fontRef idx="minor">
            <a:schemeClr val="tx1"/>
          </a:fontRef>
        </p:style>
      </p:cxnSp>
      <p:cxnSp>
        <p:nvCxnSpPr>
          <p:cNvPr id="11" name="Conector recto 10"/>
          <p:cNvCxnSpPr/>
          <p:nvPr/>
        </p:nvCxnSpPr>
        <p:spPr>
          <a:xfrm>
            <a:off x="2392923" y="206062"/>
            <a:ext cx="0" cy="1117377"/>
          </a:xfrm>
          <a:prstGeom prst="line">
            <a:avLst/>
          </a:prstGeom>
        </p:spPr>
        <p:style>
          <a:lnRef idx="3">
            <a:schemeClr val="dk1"/>
          </a:lnRef>
          <a:fillRef idx="0">
            <a:schemeClr val="dk1"/>
          </a:fillRef>
          <a:effectRef idx="2">
            <a:schemeClr val="dk1"/>
          </a:effectRef>
          <a:fontRef idx="minor">
            <a:schemeClr val="tx1"/>
          </a:fontRef>
        </p:style>
      </p:cxnSp>
      <p:sp>
        <p:nvSpPr>
          <p:cNvPr id="9" name="CuadroTexto 8"/>
          <p:cNvSpPr txBox="1"/>
          <p:nvPr/>
        </p:nvSpPr>
        <p:spPr>
          <a:xfrm>
            <a:off x="5016773" y="4341094"/>
            <a:ext cx="1700442" cy="954107"/>
          </a:xfrm>
          <a:prstGeom prst="rect">
            <a:avLst/>
          </a:prstGeom>
          <a:noFill/>
        </p:spPr>
        <p:txBody>
          <a:bodyPr wrap="square" rtlCol="0">
            <a:spAutoFit/>
          </a:bodyPr>
          <a:lstStyle/>
          <a:p>
            <a:r>
              <a:rPr lang="es-EC" sz="1400" b="1" dirty="0" smtClean="0">
                <a:solidFill>
                  <a:srgbClr val="1F5FA4"/>
                </a:solidFill>
              </a:rPr>
              <a:t>Tiempo de carga: </a:t>
            </a:r>
            <a:r>
              <a:rPr lang="es-EC" sz="1400" dirty="0" smtClean="0"/>
              <a:t>100% de 2-9 horas mientras no este en uso </a:t>
            </a:r>
            <a:endParaRPr lang="es-EC" sz="1400" dirty="0"/>
          </a:p>
        </p:txBody>
      </p:sp>
      <p:sp>
        <p:nvSpPr>
          <p:cNvPr id="12" name="CuadroTexto 11"/>
          <p:cNvSpPr txBox="1"/>
          <p:nvPr/>
        </p:nvSpPr>
        <p:spPr>
          <a:xfrm>
            <a:off x="8345970" y="1915296"/>
            <a:ext cx="1861267" cy="523220"/>
          </a:xfrm>
          <a:prstGeom prst="rect">
            <a:avLst/>
          </a:prstGeom>
          <a:noFill/>
        </p:spPr>
        <p:txBody>
          <a:bodyPr wrap="square" rtlCol="0">
            <a:spAutoFit/>
          </a:bodyPr>
          <a:lstStyle/>
          <a:p>
            <a:pPr algn="ctr"/>
            <a:r>
              <a:rPr lang="es-EC" sz="1400" b="1" dirty="0" smtClean="0">
                <a:solidFill>
                  <a:srgbClr val="1F5FA4"/>
                </a:solidFill>
              </a:rPr>
              <a:t>Capacidad:</a:t>
            </a:r>
            <a:r>
              <a:rPr lang="es-EC" sz="1400" dirty="0" smtClean="0">
                <a:solidFill>
                  <a:srgbClr val="1F5FA4"/>
                </a:solidFill>
              </a:rPr>
              <a:t> </a:t>
            </a:r>
          </a:p>
          <a:p>
            <a:pPr algn="ctr"/>
            <a:r>
              <a:rPr lang="es-EC" sz="1400" dirty="0" smtClean="0"/>
              <a:t>5 pasajeros </a:t>
            </a:r>
            <a:endParaRPr lang="es-EC" sz="1400" dirty="0"/>
          </a:p>
        </p:txBody>
      </p:sp>
      <p:sp>
        <p:nvSpPr>
          <p:cNvPr id="13" name="CuadroTexto 12"/>
          <p:cNvSpPr txBox="1"/>
          <p:nvPr/>
        </p:nvSpPr>
        <p:spPr>
          <a:xfrm>
            <a:off x="8559566" y="4446675"/>
            <a:ext cx="1825456" cy="523220"/>
          </a:xfrm>
          <a:prstGeom prst="rect">
            <a:avLst/>
          </a:prstGeom>
          <a:noFill/>
        </p:spPr>
        <p:txBody>
          <a:bodyPr wrap="square" rtlCol="0">
            <a:spAutoFit/>
          </a:bodyPr>
          <a:lstStyle/>
          <a:p>
            <a:pPr algn="ctr"/>
            <a:r>
              <a:rPr lang="en-US" sz="1400" b="1" dirty="0" err="1" smtClean="0">
                <a:solidFill>
                  <a:srgbClr val="1F5FA4"/>
                </a:solidFill>
              </a:rPr>
              <a:t>Precio</a:t>
            </a:r>
            <a:r>
              <a:rPr lang="en-US" sz="1400" b="1" dirty="0" smtClean="0">
                <a:solidFill>
                  <a:srgbClr val="1F5FA4"/>
                </a:solidFill>
              </a:rPr>
              <a:t> </a:t>
            </a:r>
            <a:r>
              <a:rPr lang="en-US" sz="1400" b="1" dirty="0" err="1" smtClean="0">
                <a:solidFill>
                  <a:srgbClr val="1F5FA4"/>
                </a:solidFill>
              </a:rPr>
              <a:t>estimado</a:t>
            </a:r>
            <a:r>
              <a:rPr lang="en-US" sz="1400" b="1" dirty="0" smtClean="0">
                <a:solidFill>
                  <a:srgbClr val="1F5FA4"/>
                </a:solidFill>
              </a:rPr>
              <a:t>: </a:t>
            </a:r>
            <a:r>
              <a:rPr lang="en-US" sz="1400" dirty="0" smtClean="0"/>
              <a:t>USD 40.000</a:t>
            </a:r>
            <a:endParaRPr lang="en-US" sz="1400" dirty="0"/>
          </a:p>
        </p:txBody>
      </p:sp>
      <p:sp>
        <p:nvSpPr>
          <p:cNvPr id="14" name="CuadroTexto 13"/>
          <p:cNvSpPr txBox="1"/>
          <p:nvPr/>
        </p:nvSpPr>
        <p:spPr>
          <a:xfrm>
            <a:off x="7054955" y="3087083"/>
            <a:ext cx="1291015" cy="738664"/>
          </a:xfrm>
          <a:prstGeom prst="rect">
            <a:avLst/>
          </a:prstGeom>
          <a:noFill/>
        </p:spPr>
        <p:txBody>
          <a:bodyPr wrap="square" rtlCol="0">
            <a:spAutoFit/>
          </a:bodyPr>
          <a:lstStyle/>
          <a:p>
            <a:pPr algn="ctr"/>
            <a:r>
              <a:rPr lang="es-EC" sz="1400" b="1" dirty="0" smtClean="0">
                <a:solidFill>
                  <a:srgbClr val="1F5FA4"/>
                </a:solidFill>
              </a:rPr>
              <a:t>Autonomía eléctrica: </a:t>
            </a:r>
            <a:r>
              <a:rPr lang="es-EC" sz="1400" dirty="0" smtClean="0"/>
              <a:t>280 km</a:t>
            </a:r>
            <a:endParaRPr lang="es-EC" sz="1400" dirty="0"/>
          </a:p>
        </p:txBody>
      </p:sp>
      <p:sp>
        <p:nvSpPr>
          <p:cNvPr id="15" name="CuadroTexto 14"/>
          <p:cNvSpPr txBox="1"/>
          <p:nvPr/>
        </p:nvSpPr>
        <p:spPr>
          <a:xfrm>
            <a:off x="4925817" y="1958601"/>
            <a:ext cx="1529985" cy="738664"/>
          </a:xfrm>
          <a:prstGeom prst="rect">
            <a:avLst/>
          </a:prstGeom>
          <a:noFill/>
        </p:spPr>
        <p:txBody>
          <a:bodyPr wrap="square" rtlCol="0">
            <a:spAutoFit/>
          </a:bodyPr>
          <a:lstStyle/>
          <a:p>
            <a:pPr algn="ctr"/>
            <a:r>
              <a:rPr lang="en-US" sz="1400" b="1" dirty="0" smtClean="0">
                <a:solidFill>
                  <a:srgbClr val="1F5FA4"/>
                </a:solidFill>
              </a:rPr>
              <a:t>Motor</a:t>
            </a:r>
            <a:r>
              <a:rPr lang="en-US" sz="1400" dirty="0" smtClean="0"/>
              <a:t> de 75 KW </a:t>
            </a:r>
            <a:r>
              <a:rPr lang="en-US" sz="1400" dirty="0" err="1" smtClean="0"/>
              <a:t>equivalente</a:t>
            </a:r>
            <a:r>
              <a:rPr lang="en-US" sz="1400" dirty="0" smtClean="0"/>
              <a:t> a 100 HP</a:t>
            </a:r>
            <a:endParaRPr lang="en-US" sz="1400" dirty="0"/>
          </a:p>
        </p:txBody>
      </p:sp>
      <p:sp>
        <p:nvSpPr>
          <p:cNvPr id="2" name="Rectángulo 1"/>
          <p:cNvSpPr/>
          <p:nvPr/>
        </p:nvSpPr>
        <p:spPr>
          <a:xfrm>
            <a:off x="6952646" y="5845590"/>
            <a:ext cx="2396070" cy="523220"/>
          </a:xfrm>
          <a:prstGeom prst="rect">
            <a:avLst/>
          </a:prstGeom>
        </p:spPr>
        <p:txBody>
          <a:bodyPr wrap="square">
            <a:spAutoFit/>
          </a:bodyPr>
          <a:lstStyle/>
          <a:p>
            <a:r>
              <a:rPr lang="en-US" sz="1400" dirty="0"/>
              <a:t>S</a:t>
            </a:r>
            <a:r>
              <a:rPr lang="en-US" sz="1400" dirty="0" smtClean="0"/>
              <a:t>u </a:t>
            </a:r>
            <a:r>
              <a:rPr lang="en-US" sz="1400" dirty="0" err="1"/>
              <a:t>consumo</a:t>
            </a:r>
            <a:r>
              <a:rPr lang="en-US" sz="1400" dirty="0"/>
              <a:t> </a:t>
            </a:r>
            <a:r>
              <a:rPr lang="en-US" sz="1400" dirty="0" err="1"/>
              <a:t>es</a:t>
            </a:r>
            <a:r>
              <a:rPr lang="en-US" sz="1400" dirty="0"/>
              <a:t> de 20,5 kwh </a:t>
            </a:r>
            <a:r>
              <a:rPr lang="en-US" sz="1400" dirty="0" err="1"/>
              <a:t>por</a:t>
            </a:r>
            <a:r>
              <a:rPr lang="en-US" sz="1400" dirty="0"/>
              <a:t> 100km </a:t>
            </a:r>
            <a:r>
              <a:rPr lang="en-US" sz="1400" dirty="0" err="1" smtClean="0"/>
              <a:t>recorridos</a:t>
            </a:r>
            <a:r>
              <a:rPr lang="en-US" sz="1400" dirty="0" smtClean="0"/>
              <a:t>.</a:t>
            </a:r>
            <a:endParaRPr lang="en-US" sz="1400" dirty="0"/>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737" y="5374546"/>
            <a:ext cx="1948606" cy="1299070"/>
          </a:xfrm>
          <a:prstGeom prst="ellipse">
            <a:avLst/>
          </a:prstGeom>
          <a:effectLst>
            <a:outerShdw blurRad="76200" dir="13500000" sy="23000" kx="1200000" algn="br" rotWithShape="0">
              <a:prstClr val="black">
                <a:alpha val="20000"/>
              </a:prstClr>
            </a:outerShdw>
          </a:effectLst>
        </p:spPr>
      </p:pic>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414" y="2959803"/>
            <a:ext cx="1857049" cy="1220934"/>
          </a:xfrm>
          <a:prstGeom prst="ellipse">
            <a:avLst/>
          </a:prstGeom>
          <a:effectLst>
            <a:outerShdw blurRad="76200" dir="13500000" sy="23000" kx="1200000" algn="br" rotWithShape="0">
              <a:prstClr val="black">
                <a:alpha val="20000"/>
              </a:prstClr>
            </a:outerShdw>
          </a:effectLst>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9566" y="3014450"/>
            <a:ext cx="1961871" cy="1143446"/>
          </a:xfrm>
          <a:prstGeom prst="ellipse">
            <a:avLst/>
          </a:prstGeom>
          <a:effectLst>
            <a:outerShdw blurRad="76200" dir="18900000" sy="23000" kx="-1200000" algn="bl" rotWithShape="0">
              <a:prstClr val="black">
                <a:alpha val="20000"/>
              </a:prstClr>
            </a:outerShdw>
          </a:effectLst>
        </p:spPr>
      </p:pic>
      <p:pic>
        <p:nvPicPr>
          <p:cNvPr id="18" name="Imagen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1463" y="4068382"/>
            <a:ext cx="1751005" cy="1226819"/>
          </a:xfrm>
          <a:prstGeom prst="rect">
            <a:avLst/>
          </a:prstGeom>
        </p:spPr>
      </p:pic>
      <p:pic>
        <p:nvPicPr>
          <p:cNvPr id="23" name="Imagen 22"/>
          <p:cNvPicPr>
            <a:picLocks noChangeAspect="1"/>
          </p:cNvPicPr>
          <p:nvPr/>
        </p:nvPicPr>
        <p:blipFill rotWithShape="1">
          <a:blip r:embed="rId9">
            <a:extLst>
              <a:ext uri="{28A0092B-C50C-407E-A947-70E740481C1C}">
                <a14:useLocalDpi xmlns:a14="http://schemas.microsoft.com/office/drawing/2010/main" val="0"/>
              </a:ext>
            </a:extLst>
          </a:blip>
          <a:srcRect l="14222" r="9636"/>
          <a:stretch/>
        </p:blipFill>
        <p:spPr>
          <a:xfrm>
            <a:off x="314253" y="2074262"/>
            <a:ext cx="4272932" cy="4167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11983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605" y="239740"/>
            <a:ext cx="9613079" cy="1320800"/>
          </a:xfrm>
        </p:spPr>
        <p:txBody>
          <a:bodyPr>
            <a:noAutofit/>
          </a:bodyPr>
          <a:lstStyle/>
          <a:p>
            <a:r>
              <a:rPr lang="en-US" sz="48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Exenciones</a:t>
            </a:r>
            <a:r>
              <a:rPr lang="en-US" sz="48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para </a:t>
            </a:r>
            <a:r>
              <a:rPr lang="en-US" sz="48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vehículos</a:t>
            </a:r>
            <a:r>
              <a:rPr lang="en-US" sz="48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a:t>
            </a:r>
            <a:r>
              <a:rPr lang="en-US" sz="4800" b="1" dirty="0" err="1">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eléctricos</a:t>
            </a:r>
            <a:r>
              <a:rPr lang="en-US" sz="4800" b="1" dirty="0">
                <a:ln w="12700">
                  <a:solidFill>
                    <a:schemeClr val="accent6">
                      <a:lumMod val="75000"/>
                    </a:schemeClr>
                  </a:solidFill>
                  <a:prstDash val="solid"/>
                </a:ln>
                <a:pattFill prst="narHorz">
                  <a:fgClr>
                    <a:schemeClr val="accent6">
                      <a:lumMod val="75000"/>
                    </a:schemeClr>
                  </a:fgClr>
                  <a:bgClr>
                    <a:schemeClr val="accent6"/>
                  </a:bgClr>
                </a:pattFill>
                <a:effectLst>
                  <a:innerShdw blurRad="177800">
                    <a:schemeClr val="accent6">
                      <a:lumMod val="50000"/>
                    </a:schemeClr>
                  </a:innerShdw>
                </a:effectLst>
                <a:latin typeface="Berlin Sans FB Demi" panose="020E0802020502020306" pitchFamily="34" charset="0"/>
              </a:rPr>
              <a:t> </a:t>
            </a:r>
          </a:p>
        </p:txBody>
      </p:sp>
      <p:pic>
        <p:nvPicPr>
          <p:cNvPr id="1026" name="Picture 2" descr="http://www.demesayvertizconsultores.com/wp-content/uploads/2014/12/Impuesto-sociedades-asociacion-e14183117889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81" y="3334359"/>
            <a:ext cx="1351335" cy="8979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3507623145"/>
              </p:ext>
            </p:extLst>
          </p:nvPr>
        </p:nvGraphicFramePr>
        <p:xfrm>
          <a:off x="353095" y="2382732"/>
          <a:ext cx="6485225" cy="38716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7933454" y="2050455"/>
            <a:ext cx="1433213" cy="1015663"/>
          </a:xfrm>
          <a:prstGeom prst="rect">
            <a:avLst/>
          </a:prstGeom>
          <a:noFill/>
        </p:spPr>
        <p:txBody>
          <a:bodyPr wrap="square" rtlCol="0">
            <a:spAutoFit/>
          </a:bodyPr>
          <a:lstStyle/>
          <a:p>
            <a:r>
              <a:rPr lang="en-US" sz="6000" b="1" dirty="0" smtClean="0">
                <a:ln/>
                <a:pattFill prst="narHorz">
                  <a:fgClr>
                    <a:schemeClr val="accent3">
                      <a:lumMod val="75000"/>
                    </a:schemeClr>
                  </a:fgClr>
                  <a:bgClr>
                    <a:schemeClr val="accent3"/>
                  </a:bgClr>
                </a:pattFill>
                <a:effectLst>
                  <a:outerShdw blurRad="38100" dist="19050" dir="2700000" algn="tl" rotWithShape="0">
                    <a:schemeClr val="dk1">
                      <a:lumMod val="50000"/>
                      <a:alpha val="40000"/>
                    </a:schemeClr>
                  </a:outerShdw>
                </a:effectLst>
                <a:latin typeface="Bauhaus 93" panose="04030905020B02020C02" pitchFamily="82" charset="0"/>
              </a:rPr>
              <a:t>0%</a:t>
            </a:r>
            <a:endParaRPr lang="en-US" sz="6000" b="1" dirty="0">
              <a:ln/>
              <a:pattFill prst="narHorz">
                <a:fgClr>
                  <a:schemeClr val="accent3">
                    <a:lumMod val="75000"/>
                  </a:schemeClr>
                </a:fgClr>
                <a:bgClr>
                  <a:schemeClr val="accent3"/>
                </a:bgClr>
              </a:pattFill>
              <a:effectLst>
                <a:outerShdw blurRad="38100" dist="19050" dir="2700000" algn="tl" rotWithShape="0">
                  <a:schemeClr val="dk1">
                    <a:lumMod val="50000"/>
                    <a:alpha val="40000"/>
                  </a:schemeClr>
                </a:outerShdw>
              </a:effectLst>
              <a:latin typeface="Bauhaus 93" panose="04030905020B02020C02" pitchFamily="82" charset="0"/>
            </a:endParaRPr>
          </a:p>
        </p:txBody>
      </p:sp>
      <p:sp>
        <p:nvSpPr>
          <p:cNvPr id="9" name="CuadroTexto 8"/>
          <p:cNvSpPr txBox="1"/>
          <p:nvPr/>
        </p:nvSpPr>
        <p:spPr>
          <a:xfrm>
            <a:off x="7354354" y="3437328"/>
            <a:ext cx="1039107" cy="584775"/>
          </a:xfrm>
          <a:prstGeom prst="rect">
            <a:avLst/>
          </a:prstGeom>
          <a:noFill/>
        </p:spPr>
        <p:txBody>
          <a:bodyPr wrap="square" rtlCol="0">
            <a:spAutoFit/>
          </a:bodyPr>
          <a:lstStyle/>
          <a:p>
            <a:r>
              <a:rPr lang="en-US" sz="3200" dirty="0" smtClean="0">
                <a:ln w="0"/>
                <a:effectLst>
                  <a:outerShdw blurRad="38100" dist="19050" dir="2700000" algn="tl" rotWithShape="0">
                    <a:schemeClr val="dk1">
                      <a:alpha val="40000"/>
                    </a:schemeClr>
                  </a:outerShdw>
                </a:effectLst>
                <a:latin typeface="Bauhaus 93" panose="04030905020B02020C02" pitchFamily="82" charset="0"/>
              </a:rPr>
              <a:t>ICE</a:t>
            </a:r>
            <a:r>
              <a:rPr lang="en-US" dirty="0" smtClean="0">
                <a:ln w="0"/>
                <a:effectLst>
                  <a:outerShdw blurRad="38100" dist="19050" dir="2700000" algn="tl" rotWithShape="0">
                    <a:schemeClr val="dk1">
                      <a:alpha val="40000"/>
                    </a:schemeClr>
                  </a:outerShdw>
                </a:effectLst>
              </a:rPr>
              <a:t> </a:t>
            </a:r>
            <a:endParaRPr lang="en-US" dirty="0">
              <a:ln w="0"/>
              <a:effectLst>
                <a:outerShdw blurRad="38100" dist="19050" dir="2700000" algn="tl" rotWithShape="0">
                  <a:schemeClr val="dk1">
                    <a:alpha val="40000"/>
                  </a:schemeClr>
                </a:outerShdw>
              </a:effectLst>
            </a:endParaRPr>
          </a:p>
        </p:txBody>
      </p:sp>
      <p:sp>
        <p:nvSpPr>
          <p:cNvPr id="10" name="CuadroTexto 9"/>
          <p:cNvSpPr txBox="1"/>
          <p:nvPr/>
        </p:nvSpPr>
        <p:spPr>
          <a:xfrm>
            <a:off x="7494422" y="4485646"/>
            <a:ext cx="2098451"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3200" dirty="0">
                <a:ln w="0"/>
                <a:effectLst>
                  <a:outerShdw blurRad="38100" dist="19050" dir="2700000" algn="tl" rotWithShape="0">
                    <a:schemeClr val="dk1">
                      <a:alpha val="40000"/>
                    </a:schemeClr>
                  </a:outerShdw>
                </a:effectLst>
                <a:latin typeface="Bauhaus 93" panose="04030905020B02020C02" pitchFamily="82" charset="0"/>
              </a:rPr>
              <a:t>Sin límite  de cupo </a:t>
            </a:r>
          </a:p>
        </p:txBody>
      </p:sp>
      <p:sp>
        <p:nvSpPr>
          <p:cNvPr id="11" name="CuadroTexto 10"/>
          <p:cNvSpPr txBox="1"/>
          <p:nvPr/>
        </p:nvSpPr>
        <p:spPr>
          <a:xfrm>
            <a:off x="9014570" y="3438515"/>
            <a:ext cx="101791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Bauhaus 93" panose="04030905020B02020C02" pitchFamily="82" charset="0"/>
              </a:rPr>
              <a:t>IVA</a:t>
            </a:r>
            <a:r>
              <a:rPr lang="en-US" dirty="0" smtClean="0"/>
              <a:t> </a:t>
            </a:r>
            <a:endParaRPr lang="en-US" dirty="0"/>
          </a:p>
        </p:txBody>
      </p:sp>
      <p:cxnSp>
        <p:nvCxnSpPr>
          <p:cNvPr id="12" name="Conector recto de flecha 11"/>
          <p:cNvCxnSpPr/>
          <p:nvPr/>
        </p:nvCxnSpPr>
        <p:spPr>
          <a:xfrm flipH="1">
            <a:off x="7873909" y="2983709"/>
            <a:ext cx="346169" cy="416286"/>
          </a:xfrm>
          <a:prstGeom prst="straightConnector1">
            <a:avLst/>
          </a:prstGeom>
          <a:ln w="28575">
            <a:tailEnd type="triangle"/>
          </a:ln>
        </p:spPr>
        <p:style>
          <a:lnRef idx="3">
            <a:schemeClr val="accent3"/>
          </a:lnRef>
          <a:fillRef idx="0">
            <a:schemeClr val="accent3"/>
          </a:fillRef>
          <a:effectRef idx="2">
            <a:schemeClr val="accent3"/>
          </a:effectRef>
          <a:fontRef idx="minor">
            <a:schemeClr val="tx1"/>
          </a:fontRef>
        </p:style>
      </p:cxnSp>
      <p:cxnSp>
        <p:nvCxnSpPr>
          <p:cNvPr id="14" name="Conector recto de flecha 13"/>
          <p:cNvCxnSpPr/>
          <p:nvPr/>
        </p:nvCxnSpPr>
        <p:spPr>
          <a:xfrm>
            <a:off x="8892782" y="2956299"/>
            <a:ext cx="243576" cy="426920"/>
          </a:xfrm>
          <a:prstGeom prst="straightConnector1">
            <a:avLst/>
          </a:prstGeom>
          <a:ln w="28575">
            <a:tailEnd type="triangle"/>
          </a:ln>
        </p:spPr>
        <p:style>
          <a:lnRef idx="3">
            <a:schemeClr val="accent3"/>
          </a:lnRef>
          <a:fillRef idx="0">
            <a:schemeClr val="accent3"/>
          </a:fillRef>
          <a:effectRef idx="2">
            <a:schemeClr val="accent3"/>
          </a:effectRef>
          <a:fontRef idx="minor">
            <a:schemeClr val="tx1"/>
          </a:fontRef>
        </p:style>
      </p:cxnSp>
      <p:pic>
        <p:nvPicPr>
          <p:cNvPr id="20" name="Imagen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3540" y="5175912"/>
            <a:ext cx="2260120" cy="14061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442174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a:solidFill>
            <a:schemeClr val="bg2">
              <a:lumMod val="20000"/>
              <a:lumOff val="80000"/>
            </a:schemeClr>
          </a:solidFill>
          <a:ln>
            <a:solidFill>
              <a:schemeClr val="bg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Generalidades</a:t>
            </a:r>
            <a:r>
              <a:rPr lang="en-US" sz="2000" dirty="0" smtClean="0">
                <a:ln w="0"/>
                <a:solidFill>
                  <a:schemeClr val="bg1">
                    <a:lumMod val="75000"/>
                  </a:schemeClr>
                </a:solidFill>
                <a:effectLst>
                  <a:outerShdw blurRad="38100" dist="19050" dir="2700000" algn="tl" rotWithShape="0">
                    <a:schemeClr val="dk1">
                      <a:alpha val="40000"/>
                    </a:schemeClr>
                  </a:outerShdw>
                </a:effectLst>
              </a:rPr>
              <a:t>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6" name="Rectángulo redondeado 5"/>
          <p:cNvSpPr/>
          <p:nvPr/>
        </p:nvSpPr>
        <p:spPr>
          <a:xfrm>
            <a:off x="5890480" y="3662814"/>
            <a:ext cx="1661072" cy="586903"/>
          </a:xfrm>
          <a:prstGeom prst="roundRect">
            <a:avLst/>
          </a:prstGeom>
          <a:solidFill>
            <a:schemeClr val="bg2">
              <a:lumMod val="20000"/>
              <a:lumOff val="80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Estudio de Mercado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7" name="Rectángulo redondeado 6"/>
          <p:cNvSpPr/>
          <p:nvPr/>
        </p:nvSpPr>
        <p:spPr>
          <a:xfrm>
            <a:off x="8447964" y="407842"/>
            <a:ext cx="1441203" cy="459020"/>
          </a:xfrm>
          <a:prstGeom prst="roundRect">
            <a:avLst/>
          </a:prstGeom>
          <a:solidFill>
            <a:srgbClr val="A132C8"/>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ysClr val="windowText" lastClr="000000"/>
                </a:solidFill>
                <a:effectLst>
                  <a:outerShdw blurRad="38100" dist="19050" dir="2700000" algn="tl" rotWithShape="0">
                    <a:schemeClr val="dk1">
                      <a:alpha val="40000"/>
                    </a:schemeClr>
                  </a:outerShdw>
                </a:effectLst>
              </a:rPr>
              <a:t>Demanda </a:t>
            </a:r>
            <a:endParaRPr lang="en-US" sz="2000" dirty="0">
              <a:ln w="0"/>
              <a:solidFill>
                <a:sysClr val="windowText" lastClr="000000"/>
              </a:solidFill>
              <a:effectLst>
                <a:outerShdw blurRad="38100" dist="19050" dir="2700000" algn="tl" rotWithShape="0">
                  <a:schemeClr val="dk1">
                    <a:alpha val="40000"/>
                  </a:schemeClr>
                </a:outerShdw>
              </a:effectLst>
            </a:endParaRPr>
          </a:p>
        </p:txBody>
      </p:sp>
      <p:sp>
        <p:nvSpPr>
          <p:cNvPr id="8" name="Rectángulo redondeado 7"/>
          <p:cNvSpPr/>
          <p:nvPr/>
        </p:nvSpPr>
        <p:spPr>
          <a:xfrm>
            <a:off x="7931847" y="3541124"/>
            <a:ext cx="2367095" cy="723330"/>
          </a:xfrm>
          <a:prstGeom prst="roundRect">
            <a:avLst/>
          </a:prstGeom>
          <a:solidFill>
            <a:schemeClr val="bg2">
              <a:lumMod val="20000"/>
              <a:lumOff val="80000"/>
            </a:schemeClr>
          </a:solidFill>
          <a:ln>
            <a:solidFill>
              <a:schemeClr val="bg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Conclusiones y </a:t>
            </a:r>
          </a:p>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recomendaciones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9" name="Rectángulo redondeado 8"/>
          <p:cNvSpPr/>
          <p:nvPr/>
        </p:nvSpPr>
        <p:spPr>
          <a:xfrm>
            <a:off x="7146023" y="905711"/>
            <a:ext cx="1072714" cy="427629"/>
          </a:xfrm>
          <a:prstGeom prst="roundRect">
            <a:avLst/>
          </a:prstGeom>
          <a:solidFill>
            <a:schemeClr val="bg2">
              <a:lumMod val="20000"/>
              <a:lumOff val="80000"/>
            </a:schemeClr>
          </a:solidFill>
          <a:ln>
            <a:solidFill>
              <a:schemeClr val="bg2">
                <a:lumMod val="20000"/>
                <a:lumOff val="8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Oferta</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bg1">
                    <a:lumMod val="75000"/>
                  </a:schemeClr>
                </a:solidFill>
              </a:rPr>
              <a:t>1</a:t>
            </a:r>
            <a:endParaRPr lang="en-US" dirty="0">
              <a:solidFill>
                <a:schemeClr val="bg1">
                  <a:lumMod val="75000"/>
                </a:schemeClr>
              </a:solidFill>
            </a:endParaRPr>
          </a:p>
        </p:txBody>
      </p:sp>
      <p:sp>
        <p:nvSpPr>
          <p:cNvPr id="10" name="Elipse 9"/>
          <p:cNvSpPr/>
          <p:nvPr/>
        </p:nvSpPr>
        <p:spPr>
          <a:xfrm>
            <a:off x="7413247" y="13721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bg1">
                    <a:lumMod val="75000"/>
                  </a:schemeClr>
                </a:solidFill>
              </a:rPr>
              <a:t>2</a:t>
            </a:r>
          </a:p>
        </p:txBody>
      </p:sp>
      <p:sp>
        <p:nvSpPr>
          <p:cNvPr id="11" name="Elipse 10"/>
          <p:cNvSpPr/>
          <p:nvPr/>
        </p:nvSpPr>
        <p:spPr>
          <a:xfrm>
            <a:off x="8856716" y="866862"/>
            <a:ext cx="517358" cy="505326"/>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ysClr val="windowText" lastClr="000000"/>
                </a:solidFill>
              </a:rPr>
              <a:t>3</a:t>
            </a:r>
            <a:endParaRPr lang="en-US" dirty="0">
              <a:solidFill>
                <a:sysClr val="windowText" lastClr="000000"/>
              </a:solidFill>
            </a:endParaRPr>
          </a:p>
        </p:txBody>
      </p:sp>
      <p:sp>
        <p:nvSpPr>
          <p:cNvPr id="12" name="Elipse 11"/>
          <p:cNvSpPr/>
          <p:nvPr/>
        </p:nvSpPr>
        <p:spPr>
          <a:xfrm>
            <a:off x="6462337" y="31574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bg1">
                    <a:lumMod val="75000"/>
                  </a:schemeClr>
                </a:solidFill>
              </a:rPr>
              <a:t>4</a:t>
            </a:r>
          </a:p>
        </p:txBody>
      </p:sp>
      <p:sp>
        <p:nvSpPr>
          <p:cNvPr id="13" name="Elipse 12"/>
          <p:cNvSpPr/>
          <p:nvPr/>
        </p:nvSpPr>
        <p:spPr>
          <a:xfrm>
            <a:off x="8686770" y="303579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bg1">
                    <a:lumMod val="75000"/>
                  </a:schemeClr>
                </a:solidFill>
              </a:rPr>
              <a:t>5</a:t>
            </a:r>
            <a:endParaRPr lang="en-US" dirty="0">
              <a:solidFill>
                <a:schemeClr val="bg1">
                  <a:lumMod val="75000"/>
                </a:schemeClr>
              </a:solidFill>
            </a:endParaRPr>
          </a:p>
        </p:txBody>
      </p:sp>
    </p:spTree>
    <p:extLst>
      <p:ext uri="{BB962C8B-B14F-4D97-AF65-F5344CB8AC3E}">
        <p14:creationId xmlns:p14="http://schemas.microsoft.com/office/powerpoint/2010/main" val="22934615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a:normAutofit/>
          </a:bodyPr>
          <a:lstStyle/>
          <a:p>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Ventas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N</a:t>
            </a:r>
            <a:r>
              <a:rPr lang="en-US" sz="4800" b="1" dirty="0" err="1" smtClean="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acionales</a:t>
            </a:r>
            <a:endPar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endParaRPr>
          </a:p>
        </p:txBody>
      </p:sp>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08" y="2018471"/>
            <a:ext cx="8485831" cy="3882883"/>
          </a:xfrm>
          <a:prstGeom prst="rect">
            <a:avLst/>
          </a:prstGeom>
          <a:noFill/>
        </p:spPr>
      </p:pic>
      <p:sp>
        <p:nvSpPr>
          <p:cNvPr id="3" name="Elipse 2"/>
          <p:cNvSpPr/>
          <p:nvPr/>
        </p:nvSpPr>
        <p:spPr>
          <a:xfrm>
            <a:off x="6752823" y="2680191"/>
            <a:ext cx="520845" cy="320062"/>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7" name="Conector recto de flecha 6"/>
          <p:cNvCxnSpPr/>
          <p:nvPr/>
        </p:nvCxnSpPr>
        <p:spPr>
          <a:xfrm>
            <a:off x="7487370" y="2840222"/>
            <a:ext cx="627797" cy="24566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CuadroTexto 7"/>
          <p:cNvSpPr txBox="1"/>
          <p:nvPr/>
        </p:nvSpPr>
        <p:spPr>
          <a:xfrm rot="1369849">
            <a:off x="7265021" y="2717111"/>
            <a:ext cx="1440188" cy="246221"/>
          </a:xfrm>
          <a:prstGeom prst="rect">
            <a:avLst/>
          </a:prstGeom>
          <a:noFill/>
        </p:spPr>
        <p:txBody>
          <a:bodyPr wrap="square" rtlCol="0">
            <a:spAutoFit/>
          </a:bodyPr>
          <a:lstStyle/>
          <a:p>
            <a:r>
              <a:rPr lang="es-ES" sz="900" dirty="0">
                <a:solidFill>
                  <a:schemeClr val="accent3">
                    <a:lumMod val="75000"/>
                  </a:schemeClr>
                </a:solidFill>
              </a:rPr>
              <a:t>restricción </a:t>
            </a:r>
            <a:r>
              <a:rPr lang="es-ES" sz="1000" dirty="0">
                <a:solidFill>
                  <a:schemeClr val="accent3">
                    <a:lumMod val="75000"/>
                  </a:schemeClr>
                </a:solidFill>
              </a:rPr>
              <a:t>de</a:t>
            </a:r>
            <a:r>
              <a:rPr lang="es-ES" sz="900" dirty="0">
                <a:solidFill>
                  <a:schemeClr val="accent3">
                    <a:lumMod val="75000"/>
                  </a:schemeClr>
                </a:solidFill>
              </a:rPr>
              <a:t> cupos </a:t>
            </a:r>
            <a:endParaRPr lang="en-US" sz="900" dirty="0">
              <a:solidFill>
                <a:schemeClr val="accent3">
                  <a:lumMod val="75000"/>
                </a:schemeClr>
              </a:solidFill>
            </a:endParaRPr>
          </a:p>
        </p:txBody>
      </p:sp>
      <p:sp>
        <p:nvSpPr>
          <p:cNvPr id="9" name="Llamada rectangular redondeada 8"/>
          <p:cNvSpPr/>
          <p:nvPr/>
        </p:nvSpPr>
        <p:spPr>
          <a:xfrm rot="583412">
            <a:off x="8835799" y="2347416"/>
            <a:ext cx="2661314" cy="2593074"/>
          </a:xfrm>
          <a:prstGeom prst="wedgeRoundRectCallout">
            <a:avLst>
              <a:gd name="adj1" fmla="val -38269"/>
              <a:gd name="adj2" fmla="val 67763"/>
              <a:gd name="adj3" fmla="val 16667"/>
            </a:avLst>
          </a:prstGeom>
          <a:ln w="28575">
            <a:solidFill>
              <a:schemeClr val="bg1">
                <a:lumMod val="95000"/>
              </a:schemeClr>
            </a:solidFill>
          </a:ln>
        </p:spPr>
        <p:style>
          <a:lnRef idx="0">
            <a:schemeClr val="accent5"/>
          </a:lnRef>
          <a:fillRef idx="3">
            <a:schemeClr val="accent5"/>
          </a:fillRef>
          <a:effectRef idx="3">
            <a:schemeClr val="accent5"/>
          </a:effectRef>
          <a:fontRef idx="minor">
            <a:schemeClr val="lt1"/>
          </a:fontRef>
        </p:style>
        <p:txBody>
          <a:bodyPr rtlCol="0" anchor="ctr"/>
          <a:lstStyle/>
          <a:p>
            <a:r>
              <a:rPr lang="es-ES" sz="1200" b="1" dirty="0">
                <a:solidFill>
                  <a:schemeClr val="bg1"/>
                </a:solidFill>
              </a:rPr>
              <a:t>A principios del este año el COMEX dio a conocer la nueva restricción de cupos para importaciones de vehículos y </a:t>
            </a:r>
            <a:r>
              <a:rPr lang="es-ES" sz="1200" b="1" dirty="0" err="1">
                <a:solidFill>
                  <a:schemeClr val="bg1"/>
                </a:solidFill>
              </a:rPr>
              <a:t>CKD’s</a:t>
            </a:r>
            <a:r>
              <a:rPr lang="es-ES" sz="1200" b="1" dirty="0">
                <a:solidFill>
                  <a:schemeClr val="bg1"/>
                </a:solidFill>
              </a:rPr>
              <a:t> para lo cual la AEADE estimó  que las ventas del sector cierren el 2015 con cerca de 96000 unidades vendidas, entre importadoras y ensambladoras, frente a las 120060 comercializadas en el 2014. </a:t>
            </a:r>
            <a:endParaRPr lang="en-US" sz="1200" b="1" dirty="0">
              <a:solidFill>
                <a:schemeClr val="bg1"/>
              </a:solidFill>
            </a:endParaRPr>
          </a:p>
        </p:txBody>
      </p:sp>
      <p:cxnSp>
        <p:nvCxnSpPr>
          <p:cNvPr id="6" name="Conector recto de flecha 5"/>
          <p:cNvCxnSpPr>
            <a:stCxn id="3" idx="0"/>
          </p:cNvCxnSpPr>
          <p:nvPr/>
        </p:nvCxnSpPr>
        <p:spPr>
          <a:xfrm flipV="1">
            <a:off x="7013246" y="2236450"/>
            <a:ext cx="438555" cy="44374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0" name="CuadroTexto 9"/>
          <p:cNvSpPr txBox="1"/>
          <p:nvPr/>
        </p:nvSpPr>
        <p:spPr>
          <a:xfrm>
            <a:off x="7304185" y="1999248"/>
            <a:ext cx="1331752" cy="369332"/>
          </a:xfrm>
          <a:prstGeom prst="rect">
            <a:avLst/>
          </a:prstGeom>
          <a:noFill/>
        </p:spPr>
        <p:txBody>
          <a:bodyPr wrap="square" rtlCol="0">
            <a:spAutoFit/>
          </a:bodyPr>
          <a:lstStyle/>
          <a:p>
            <a:r>
              <a:rPr lang="en-US" dirty="0" smtClean="0"/>
              <a:t>139,893 u</a:t>
            </a:r>
            <a:endParaRPr lang="en-US" dirty="0"/>
          </a:p>
        </p:txBody>
      </p:sp>
    </p:spTree>
    <p:extLst>
      <p:ext uri="{BB962C8B-B14F-4D97-AF65-F5344CB8AC3E}">
        <p14:creationId xmlns:p14="http://schemas.microsoft.com/office/powerpoint/2010/main" val="2651448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862" y="445827"/>
            <a:ext cx="9996834" cy="1320800"/>
          </a:xfrm>
        </p:spPr>
        <p:txBody>
          <a:bodyPr>
            <a:noAutofit/>
          </a:bodyPr>
          <a:lstStyle/>
          <a:p>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Ventas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en</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la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provincia</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de Pichincha</a:t>
            </a:r>
          </a:p>
        </p:txBody>
      </p:sp>
      <p:pic>
        <p:nvPicPr>
          <p:cNvPr id="4" name="Imagen 3" descr="C:\Documents and Settings\Vichy\Escritorio\3.png"/>
          <p:cNvPicPr/>
          <p:nvPr/>
        </p:nvPicPr>
        <p:blipFill>
          <a:blip r:embed="rId3">
            <a:extLst>
              <a:ext uri="{28A0092B-C50C-407E-A947-70E740481C1C}">
                <a14:useLocalDpi xmlns:a14="http://schemas.microsoft.com/office/drawing/2010/main" val="0"/>
              </a:ext>
            </a:extLst>
          </a:blip>
          <a:srcRect/>
          <a:stretch>
            <a:fillRect/>
          </a:stretch>
        </p:blipFill>
        <p:spPr bwMode="auto">
          <a:xfrm>
            <a:off x="260360" y="1665026"/>
            <a:ext cx="7860058" cy="2352533"/>
          </a:xfrm>
          <a:prstGeom prst="rect">
            <a:avLst/>
          </a:prstGeom>
          <a:noFill/>
          <a:ln w="3175">
            <a:solidFill>
              <a:schemeClr val="bg1">
                <a:lumMod val="75000"/>
              </a:schemeClr>
            </a:solidFill>
          </a:ln>
        </p:spPr>
      </p:pic>
      <p:pic>
        <p:nvPicPr>
          <p:cNvPr id="5" name="Imagen 4" descr="C:\Documents and Settings\Vichy\Escritorio\4.1.png"/>
          <p:cNvPicPr/>
          <p:nvPr/>
        </p:nvPicPr>
        <p:blipFill rotWithShape="1">
          <a:blip r:embed="rId4">
            <a:extLst>
              <a:ext uri="{28A0092B-C50C-407E-A947-70E740481C1C}">
                <a14:useLocalDpi xmlns:a14="http://schemas.microsoft.com/office/drawing/2010/main" val="0"/>
              </a:ext>
            </a:extLst>
          </a:blip>
          <a:srcRect t="2756" r="2656" b="2215"/>
          <a:stretch/>
        </p:blipFill>
        <p:spPr bwMode="auto">
          <a:xfrm>
            <a:off x="2511189" y="4339988"/>
            <a:ext cx="4290950" cy="2270647"/>
          </a:xfrm>
          <a:prstGeom prst="rect">
            <a:avLst/>
          </a:prstGeom>
          <a:noFill/>
          <a:ln>
            <a:noFill/>
          </a:ln>
          <a:extLst>
            <a:ext uri="{53640926-AAD7-44D8-BBD7-CCE9431645EC}">
              <a14:shadowObscured xmlns:a14="http://schemas.microsoft.com/office/drawing/2010/main"/>
            </a:ext>
          </a:extLst>
        </p:spPr>
      </p:pic>
      <p:sp>
        <p:nvSpPr>
          <p:cNvPr id="3" name="Elipse 2"/>
          <p:cNvSpPr/>
          <p:nvPr/>
        </p:nvSpPr>
        <p:spPr>
          <a:xfrm>
            <a:off x="2511190" y="3147326"/>
            <a:ext cx="1323832" cy="309823"/>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Elipse 5"/>
          <p:cNvSpPr/>
          <p:nvPr/>
        </p:nvSpPr>
        <p:spPr>
          <a:xfrm>
            <a:off x="4735773" y="4339988"/>
            <a:ext cx="655093" cy="300251"/>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Elipse 6"/>
          <p:cNvSpPr/>
          <p:nvPr/>
        </p:nvSpPr>
        <p:spPr>
          <a:xfrm>
            <a:off x="6674257" y="3093777"/>
            <a:ext cx="1091319" cy="363373"/>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Elipse 7"/>
          <p:cNvSpPr/>
          <p:nvPr/>
        </p:nvSpPr>
        <p:spPr>
          <a:xfrm>
            <a:off x="6032813" y="4450080"/>
            <a:ext cx="641444" cy="33422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Llamada rectangular redondeada 8"/>
          <p:cNvSpPr/>
          <p:nvPr/>
        </p:nvSpPr>
        <p:spPr>
          <a:xfrm>
            <a:off x="8298841" y="2770067"/>
            <a:ext cx="2660812" cy="2555912"/>
          </a:xfrm>
          <a:prstGeom prst="wedgeRoundRectCallout">
            <a:avLst>
              <a:gd name="adj1" fmla="val -34562"/>
              <a:gd name="adj2" fmla="val 64311"/>
              <a:gd name="adj3" fmla="val 16667"/>
            </a:avLst>
          </a:prstGeom>
          <a:ln w="28575">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1400" b="1" dirty="0">
                <a:solidFill>
                  <a:schemeClr val="bg1"/>
                </a:solidFill>
              </a:rPr>
              <a:t>Con un total de 120060 unidades vendidas a nivel nacional para el año 2014 la provincia de Pichincha es la que tiene un mayor porcentaje de participación en el mercado con 41,40% lo que representa 49702 vehículos </a:t>
            </a:r>
            <a:r>
              <a:rPr lang="es-EC" sz="1400" b="1" dirty="0" smtClean="0">
                <a:solidFill>
                  <a:schemeClr val="bg1"/>
                </a:solidFill>
              </a:rPr>
              <a:t>vendidos </a:t>
            </a:r>
            <a:r>
              <a:rPr lang="es-EC" sz="1400" b="1" dirty="0">
                <a:solidFill>
                  <a:schemeClr val="bg1"/>
                </a:solidFill>
              </a:rPr>
              <a:t>frente a las demás </a:t>
            </a:r>
            <a:r>
              <a:rPr lang="es-EC" sz="1400" b="1" dirty="0" smtClean="0">
                <a:solidFill>
                  <a:schemeClr val="bg1"/>
                </a:solidFill>
              </a:rPr>
              <a:t>provincias. </a:t>
            </a:r>
            <a:endParaRPr lang="es-EC" sz="1400" b="1" dirty="0">
              <a:solidFill>
                <a:schemeClr val="bg1"/>
              </a:solidFill>
            </a:endParaRPr>
          </a:p>
        </p:txBody>
      </p:sp>
      <p:sp>
        <p:nvSpPr>
          <p:cNvPr id="10" name="CuadroTexto 9"/>
          <p:cNvSpPr txBox="1"/>
          <p:nvPr/>
        </p:nvSpPr>
        <p:spPr>
          <a:xfrm>
            <a:off x="2768342" y="1665026"/>
            <a:ext cx="793005"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2013</a:t>
            </a:r>
            <a:endParaRPr lang="en-US"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CuadroTexto 10"/>
          <p:cNvSpPr txBox="1"/>
          <p:nvPr/>
        </p:nvSpPr>
        <p:spPr>
          <a:xfrm>
            <a:off x="6802139" y="1665026"/>
            <a:ext cx="801819"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2014</a:t>
            </a:r>
            <a:endParaRPr lang="en-US"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831214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8138160" y="1036320"/>
            <a:ext cx="4053840" cy="582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C:\Documents and Settings\Vichy\Escritorio\5.png"/>
          <p:cNvPicPr/>
          <p:nvPr/>
        </p:nvPicPr>
        <p:blipFill rotWithShape="1">
          <a:blip r:embed="rId3">
            <a:extLst>
              <a:ext uri="{28A0092B-C50C-407E-A947-70E740481C1C}">
                <a14:useLocalDpi xmlns:a14="http://schemas.microsoft.com/office/drawing/2010/main" val="0"/>
              </a:ext>
            </a:extLst>
          </a:blip>
          <a:srcRect t="6765" r="3176" b="5247"/>
          <a:stretch/>
        </p:blipFill>
        <p:spPr bwMode="auto">
          <a:xfrm>
            <a:off x="3724300" y="1036320"/>
            <a:ext cx="5197712" cy="3064096"/>
          </a:xfrm>
          <a:prstGeom prst="rect">
            <a:avLst/>
          </a:prstGeom>
          <a:noFill/>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250614" y="335280"/>
            <a:ext cx="8596668" cy="1320800"/>
          </a:xfrm>
        </p:spPr>
        <p:txBody>
          <a:bodyPr>
            <a:normAutofit/>
          </a:bodyPr>
          <a:lstStyle/>
          <a:p>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Las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tres</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marcas</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más</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vendidas</a:t>
            </a:r>
            <a:endPar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590" y="2613363"/>
            <a:ext cx="1468710" cy="903821"/>
          </a:xfrm>
          <a:prstGeom prst="rect">
            <a:avLst/>
          </a:prstGeom>
          <a:effectLst>
            <a:outerShdw blurRad="50800" dist="38100" dir="18900000" algn="bl" rotWithShape="0">
              <a:prstClr val="black">
                <a:alpha val="40000"/>
              </a:prstClr>
            </a:outerShdw>
          </a:effectLst>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074" y="5528030"/>
            <a:ext cx="1318067" cy="778741"/>
          </a:xfrm>
          <a:prstGeom prst="rect">
            <a:avLst/>
          </a:prstGeom>
          <a:effectLst>
            <a:outerShdw blurRad="50800" dist="38100" dir="18900000" algn="bl" rotWithShape="0">
              <a:prstClr val="black">
                <a:alpha val="40000"/>
              </a:prstClr>
            </a:outerShdw>
          </a:effectLst>
        </p:spPr>
      </p:pic>
      <p:sp>
        <p:nvSpPr>
          <p:cNvPr id="7" name="Estrella de 5 puntas 6"/>
          <p:cNvSpPr/>
          <p:nvPr/>
        </p:nvSpPr>
        <p:spPr>
          <a:xfrm>
            <a:off x="2837530" y="1716000"/>
            <a:ext cx="650632" cy="533400"/>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Estrella de 5 puntas 8"/>
          <p:cNvSpPr/>
          <p:nvPr/>
        </p:nvSpPr>
        <p:spPr>
          <a:xfrm>
            <a:off x="763360" y="4587168"/>
            <a:ext cx="579120" cy="533400"/>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p>
        </p:txBody>
      </p:sp>
      <p:pic>
        <p:nvPicPr>
          <p:cNvPr id="12" name="Imagen 11" descr="C:\Documents and Settings\Vichy\Escritorio\9.png"/>
          <p:cNvPicPr/>
          <p:nvPr/>
        </p:nvPicPr>
        <p:blipFill rotWithShape="1">
          <a:blip r:embed="rId6">
            <a:extLst>
              <a:ext uri="{28A0092B-C50C-407E-A947-70E740481C1C}">
                <a14:useLocalDpi xmlns:a14="http://schemas.microsoft.com/office/drawing/2010/main" val="0"/>
              </a:ext>
            </a:extLst>
          </a:blip>
          <a:srcRect t="9931"/>
          <a:stretch/>
        </p:blipFill>
        <p:spPr bwMode="auto">
          <a:xfrm>
            <a:off x="7784814" y="4173862"/>
            <a:ext cx="4021870" cy="2610692"/>
          </a:xfrm>
          <a:prstGeom prst="rect">
            <a:avLst/>
          </a:prstGeom>
          <a:noFill/>
          <a:ln>
            <a:noFill/>
          </a:ln>
          <a:extLst>
            <a:ext uri="{53640926-AAD7-44D8-BBD7-CCE9431645EC}">
              <a14:shadowObscured xmlns:a14="http://schemas.microsoft.com/office/drawing/2010/main"/>
            </a:ext>
          </a:extLst>
        </p:spPr>
      </p:pic>
      <p:pic>
        <p:nvPicPr>
          <p:cNvPr id="10" name="Imagen 9" descr="C:\Documents and Settings\Vichy\Escritorio\7.png"/>
          <p:cNvPicPr/>
          <p:nvPr/>
        </p:nvPicPr>
        <p:blipFill rotWithShape="1">
          <a:blip r:embed="rId7">
            <a:extLst>
              <a:ext uri="{28A0092B-C50C-407E-A947-70E740481C1C}">
                <a14:useLocalDpi xmlns:a14="http://schemas.microsoft.com/office/drawing/2010/main" val="0"/>
              </a:ext>
            </a:extLst>
          </a:blip>
          <a:srcRect l="1075" t="12248" b="4219"/>
          <a:stretch/>
        </p:blipFill>
        <p:spPr bwMode="auto">
          <a:xfrm>
            <a:off x="1649819" y="4294942"/>
            <a:ext cx="4154535" cy="2368532"/>
          </a:xfrm>
          <a:prstGeom prst="rect">
            <a:avLst/>
          </a:prstGeom>
          <a:noFill/>
          <a:ln>
            <a:noFill/>
          </a:ln>
          <a:extLst>
            <a:ext uri="{53640926-AAD7-44D8-BBD7-CCE9431645EC}">
              <a14:shadowObscured xmlns:a14="http://schemas.microsoft.com/office/drawing/2010/main"/>
            </a:ext>
          </a:extLst>
        </p:spPr>
      </p:pic>
      <p:sp>
        <p:nvSpPr>
          <p:cNvPr id="11" name="Estrella de 5 puntas 10"/>
          <p:cNvSpPr/>
          <p:nvPr/>
        </p:nvSpPr>
        <p:spPr>
          <a:xfrm>
            <a:off x="6736025" y="4587168"/>
            <a:ext cx="579120" cy="533400"/>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06" y="5528030"/>
            <a:ext cx="1270785" cy="621707"/>
          </a:xfrm>
          <a:prstGeom prst="rect">
            <a:avLst/>
          </a:prstGeom>
          <a:effectLst>
            <a:outerShdw blurRad="50800" dist="38100" dir="18900000" algn="bl" rotWithShape="0">
              <a:prstClr val="black">
                <a:alpha val="40000"/>
              </a:prstClr>
            </a:outerShdw>
          </a:effectLst>
        </p:spPr>
      </p:pic>
      <p:sp>
        <p:nvSpPr>
          <p:cNvPr id="14" name="Elipse 13"/>
          <p:cNvSpPr/>
          <p:nvPr/>
        </p:nvSpPr>
        <p:spPr>
          <a:xfrm>
            <a:off x="3815685" y="1602839"/>
            <a:ext cx="641444" cy="33422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Elipse 14"/>
          <p:cNvSpPr/>
          <p:nvPr/>
        </p:nvSpPr>
        <p:spPr>
          <a:xfrm>
            <a:off x="1634706" y="4173862"/>
            <a:ext cx="641444" cy="33422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Elipse 15"/>
          <p:cNvSpPr/>
          <p:nvPr/>
        </p:nvSpPr>
        <p:spPr>
          <a:xfrm>
            <a:off x="7737481" y="4173862"/>
            <a:ext cx="641444" cy="33422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Elipse 16"/>
          <p:cNvSpPr/>
          <p:nvPr/>
        </p:nvSpPr>
        <p:spPr>
          <a:xfrm>
            <a:off x="8399832" y="6367386"/>
            <a:ext cx="597125" cy="296088"/>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Elipse 17"/>
          <p:cNvSpPr/>
          <p:nvPr/>
        </p:nvSpPr>
        <p:spPr>
          <a:xfrm>
            <a:off x="2270915" y="6351030"/>
            <a:ext cx="569419" cy="312444"/>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Elipse 18"/>
          <p:cNvSpPr/>
          <p:nvPr/>
        </p:nvSpPr>
        <p:spPr>
          <a:xfrm>
            <a:off x="4617703" y="3720707"/>
            <a:ext cx="609013" cy="32616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Elipse 19"/>
          <p:cNvSpPr/>
          <p:nvPr/>
        </p:nvSpPr>
        <p:spPr>
          <a:xfrm>
            <a:off x="7748786" y="6367386"/>
            <a:ext cx="641444" cy="334220"/>
          </a:xfrm>
          <a:prstGeom prst="ellipse">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Elipse 20"/>
          <p:cNvSpPr/>
          <p:nvPr/>
        </p:nvSpPr>
        <p:spPr>
          <a:xfrm>
            <a:off x="1606590" y="6367386"/>
            <a:ext cx="641444" cy="334220"/>
          </a:xfrm>
          <a:prstGeom prst="ellipse">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Elipse 21"/>
          <p:cNvSpPr/>
          <p:nvPr/>
        </p:nvSpPr>
        <p:spPr>
          <a:xfrm>
            <a:off x="3907504" y="3746454"/>
            <a:ext cx="641444" cy="334220"/>
          </a:xfrm>
          <a:prstGeom prst="ellipse">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5" name="Combinar 24"/>
          <p:cNvSpPr/>
          <p:nvPr/>
        </p:nvSpPr>
        <p:spPr>
          <a:xfrm>
            <a:off x="8976050" y="6403268"/>
            <a:ext cx="570167" cy="281840"/>
          </a:xfrm>
          <a:prstGeom prst="flowChartMerg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8" name="Rombo 27"/>
          <p:cNvSpPr/>
          <p:nvPr/>
        </p:nvSpPr>
        <p:spPr>
          <a:xfrm>
            <a:off x="2863215" y="6367386"/>
            <a:ext cx="641444" cy="334220"/>
          </a:xfrm>
          <a:prstGeom prst="diamond">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rapecio 28"/>
          <p:cNvSpPr/>
          <p:nvPr/>
        </p:nvSpPr>
        <p:spPr>
          <a:xfrm>
            <a:off x="5259340" y="3763877"/>
            <a:ext cx="641444" cy="334220"/>
          </a:xfrm>
          <a:prstGeom prst="trapezoid">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CuadroTexto 5"/>
          <p:cNvSpPr txBox="1"/>
          <p:nvPr/>
        </p:nvSpPr>
        <p:spPr>
          <a:xfrm>
            <a:off x="10455808" y="1716000"/>
            <a:ext cx="1158675" cy="584775"/>
          </a:xfrm>
          <a:prstGeom prst="rect">
            <a:avLst/>
          </a:prstGeom>
          <a:noFill/>
        </p:spPr>
        <p:txBody>
          <a:bodyPr wrap="square" rtlCol="0">
            <a:spAutoFit/>
          </a:bodyPr>
          <a:lstStyle/>
          <a:p>
            <a:r>
              <a:rPr lang="en-US"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2014</a:t>
            </a:r>
            <a:endParaRPr lang="en-US"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114182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Generalidades</a:t>
            </a:r>
            <a:r>
              <a:rPr lang="en-US" sz="2000" dirty="0" smtClean="0">
                <a:ln w="0"/>
                <a:solidFill>
                  <a:schemeClr val="tx1"/>
                </a:solidFill>
                <a:effectLst>
                  <a:outerShdw blurRad="38100" dist="19050" dir="2700000" algn="tl" rotWithShape="0">
                    <a:schemeClr val="dk1">
                      <a:alpha val="40000"/>
                    </a:schemeClr>
                  </a:outerShdw>
                </a:effectLst>
              </a:rPr>
              <a:t> </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6" name="Rectángulo redondeado 5"/>
          <p:cNvSpPr/>
          <p:nvPr/>
        </p:nvSpPr>
        <p:spPr>
          <a:xfrm>
            <a:off x="5890480" y="3662814"/>
            <a:ext cx="1661072" cy="586903"/>
          </a:xfrm>
          <a:prstGeom prst="roundRect">
            <a:avLst/>
          </a:prstGeom>
          <a:solidFill>
            <a:schemeClr val="bg2">
              <a:lumMod val="20000"/>
              <a:lumOff val="80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Estudio de Mercado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7" name="Rectángulo redondeado 6"/>
          <p:cNvSpPr/>
          <p:nvPr/>
        </p:nvSpPr>
        <p:spPr>
          <a:xfrm>
            <a:off x="8447964" y="407842"/>
            <a:ext cx="1441203" cy="459020"/>
          </a:xfrm>
          <a:prstGeom prst="roundRect">
            <a:avLst/>
          </a:prstGeom>
          <a:solidFill>
            <a:schemeClr val="bg2">
              <a:lumMod val="20000"/>
              <a:lumOff val="80000"/>
            </a:schemeClr>
          </a:solidFill>
          <a:ln>
            <a:solidFill>
              <a:schemeClr val="bg2">
                <a:lumMod val="20000"/>
                <a:lumOff val="8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chemeClr val="bg1">
                    <a:lumMod val="85000"/>
                  </a:schemeClr>
                </a:solidFill>
                <a:effectLst>
                  <a:outerShdw blurRad="38100" dist="19050" dir="2700000" algn="tl" rotWithShape="0">
                    <a:schemeClr val="dk1">
                      <a:alpha val="40000"/>
                    </a:schemeClr>
                  </a:outerShdw>
                </a:effectLst>
              </a:rPr>
              <a:t>Demanda</a:t>
            </a:r>
            <a:endParaRPr lang="en-US" sz="2000" dirty="0">
              <a:ln w="0"/>
              <a:solidFill>
                <a:schemeClr val="bg1">
                  <a:lumMod val="85000"/>
                </a:schemeClr>
              </a:solidFill>
              <a:effectLst>
                <a:outerShdw blurRad="38100" dist="19050" dir="2700000" algn="tl" rotWithShape="0">
                  <a:schemeClr val="dk1">
                    <a:alpha val="40000"/>
                  </a:schemeClr>
                </a:outerShdw>
              </a:effectLst>
            </a:endParaRPr>
          </a:p>
        </p:txBody>
      </p:sp>
      <p:sp>
        <p:nvSpPr>
          <p:cNvPr id="8" name="Rectángulo redondeado 7"/>
          <p:cNvSpPr/>
          <p:nvPr/>
        </p:nvSpPr>
        <p:spPr>
          <a:xfrm>
            <a:off x="7931847" y="3541124"/>
            <a:ext cx="2367095" cy="723330"/>
          </a:xfrm>
          <a:prstGeom prst="roundRect">
            <a:avLst/>
          </a:prstGeom>
          <a:solidFill>
            <a:schemeClr val="bg2">
              <a:lumMod val="20000"/>
              <a:lumOff val="80000"/>
            </a:schemeClr>
          </a:solidFill>
          <a:ln>
            <a:solidFill>
              <a:schemeClr val="bg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err="1" smtClean="0">
                <a:ln w="0"/>
                <a:solidFill>
                  <a:schemeClr val="bg1">
                    <a:lumMod val="75000"/>
                  </a:schemeClr>
                </a:solidFill>
                <a:effectLst>
                  <a:outerShdw blurRad="38100" dist="19050" dir="2700000" algn="tl" rotWithShape="0">
                    <a:schemeClr val="dk1">
                      <a:alpha val="40000"/>
                    </a:schemeClr>
                  </a:outerShdw>
                </a:effectLst>
              </a:rPr>
              <a:t>Conclusiones</a:t>
            </a:r>
            <a:r>
              <a:rPr lang="en-US" sz="2000" dirty="0" smtClean="0">
                <a:ln w="0"/>
                <a:solidFill>
                  <a:schemeClr val="bg1">
                    <a:lumMod val="75000"/>
                  </a:schemeClr>
                </a:solidFill>
                <a:effectLst>
                  <a:outerShdw blurRad="38100" dist="19050" dir="2700000" algn="tl" rotWithShape="0">
                    <a:schemeClr val="dk1">
                      <a:alpha val="40000"/>
                    </a:schemeClr>
                  </a:outerShdw>
                </a:effectLst>
              </a:rPr>
              <a:t> y </a:t>
            </a:r>
          </a:p>
          <a:p>
            <a:pPr algn="ctr"/>
            <a:r>
              <a:rPr lang="en-US" sz="2000" dirty="0" err="1" smtClean="0">
                <a:ln w="0"/>
                <a:solidFill>
                  <a:schemeClr val="bg1">
                    <a:lumMod val="75000"/>
                  </a:schemeClr>
                </a:solidFill>
                <a:effectLst>
                  <a:outerShdw blurRad="38100" dist="19050" dir="2700000" algn="tl" rotWithShape="0">
                    <a:schemeClr val="dk1">
                      <a:alpha val="40000"/>
                    </a:schemeClr>
                  </a:outerShdw>
                </a:effectLst>
              </a:rPr>
              <a:t>recomendaciones</a:t>
            </a:r>
            <a:r>
              <a:rPr lang="en-US" sz="2000" dirty="0" smtClean="0">
                <a:ln w="0"/>
                <a:solidFill>
                  <a:schemeClr val="bg1">
                    <a:lumMod val="75000"/>
                  </a:schemeClr>
                </a:solidFill>
                <a:effectLst>
                  <a:outerShdw blurRad="38100" dist="19050" dir="2700000" algn="tl" rotWithShape="0">
                    <a:schemeClr val="dk1">
                      <a:alpha val="40000"/>
                    </a:schemeClr>
                  </a:outerShdw>
                </a:effectLst>
              </a:rPr>
              <a:t>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9" name="Rectángulo redondeado 8"/>
          <p:cNvSpPr/>
          <p:nvPr/>
        </p:nvSpPr>
        <p:spPr>
          <a:xfrm>
            <a:off x="7146023" y="905711"/>
            <a:ext cx="1072714" cy="427629"/>
          </a:xfrm>
          <a:prstGeom prst="roundRect">
            <a:avLst/>
          </a:prstGeom>
          <a:solidFill>
            <a:schemeClr val="bg2">
              <a:lumMod val="20000"/>
              <a:lumOff val="80000"/>
            </a:schemeClr>
          </a:solidFill>
          <a:ln>
            <a:solidFill>
              <a:schemeClr val="bg2">
                <a:lumMod val="20000"/>
                <a:lumOff val="8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ln w="0">
                  <a:noFill/>
                </a:ln>
                <a:solidFill>
                  <a:schemeClr val="bg1">
                    <a:lumMod val="85000"/>
                  </a:schemeClr>
                </a:solidFill>
                <a:effectLst>
                  <a:outerShdw blurRad="38100" dist="19050" dir="2700000" algn="tl" rotWithShape="0">
                    <a:schemeClr val="dk1">
                      <a:alpha val="40000"/>
                    </a:schemeClr>
                  </a:outerShdw>
                </a:effectLst>
              </a:rPr>
              <a:t>Oferta </a:t>
            </a:r>
            <a:endParaRPr lang="en-US" sz="2000" dirty="0">
              <a:ln w="0">
                <a:noFill/>
              </a:ln>
              <a:solidFill>
                <a:schemeClr val="bg1">
                  <a:lumMod val="85000"/>
                </a:schemeClr>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1</a:t>
            </a:r>
            <a:endParaRPr lang="en-US" dirty="0"/>
          </a:p>
        </p:txBody>
      </p:sp>
      <p:sp>
        <p:nvSpPr>
          <p:cNvPr id="10" name="Elipse 9"/>
          <p:cNvSpPr/>
          <p:nvPr/>
        </p:nvSpPr>
        <p:spPr>
          <a:xfrm>
            <a:off x="7413247" y="13721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bg1">
                    <a:lumMod val="75000"/>
                  </a:schemeClr>
                </a:solidFill>
              </a:rPr>
              <a:t>2</a:t>
            </a:r>
          </a:p>
        </p:txBody>
      </p:sp>
      <p:sp>
        <p:nvSpPr>
          <p:cNvPr id="11" name="Elipse 10"/>
          <p:cNvSpPr/>
          <p:nvPr/>
        </p:nvSpPr>
        <p:spPr>
          <a:xfrm>
            <a:off x="8856716" y="866862"/>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bg1">
                    <a:lumMod val="75000"/>
                  </a:schemeClr>
                </a:solidFill>
              </a:rPr>
              <a:t>3</a:t>
            </a:r>
            <a:endParaRPr lang="en-US" dirty="0">
              <a:solidFill>
                <a:schemeClr val="bg1">
                  <a:lumMod val="75000"/>
                </a:schemeClr>
              </a:solidFill>
            </a:endParaRPr>
          </a:p>
        </p:txBody>
      </p:sp>
      <p:sp>
        <p:nvSpPr>
          <p:cNvPr id="12" name="Elipse 11"/>
          <p:cNvSpPr/>
          <p:nvPr/>
        </p:nvSpPr>
        <p:spPr>
          <a:xfrm>
            <a:off x="6462337" y="31574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bg1">
                    <a:lumMod val="75000"/>
                  </a:schemeClr>
                </a:solidFill>
              </a:rPr>
              <a:t>4</a:t>
            </a:r>
          </a:p>
        </p:txBody>
      </p:sp>
      <p:sp>
        <p:nvSpPr>
          <p:cNvPr id="13" name="Elipse 12"/>
          <p:cNvSpPr/>
          <p:nvPr/>
        </p:nvSpPr>
        <p:spPr>
          <a:xfrm>
            <a:off x="8686770" y="303579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bg1">
                    <a:lumMod val="75000"/>
                  </a:schemeClr>
                </a:solidFill>
              </a:rPr>
              <a:t>5</a:t>
            </a:r>
            <a:endParaRPr lang="en-US" dirty="0">
              <a:solidFill>
                <a:schemeClr val="bg1">
                  <a:lumMod val="75000"/>
                </a:schemeClr>
              </a:solidFill>
            </a:endParaRPr>
          </a:p>
        </p:txBody>
      </p:sp>
    </p:spTree>
    <p:extLst>
      <p:ext uri="{BB962C8B-B14F-4D97-AF65-F5344CB8AC3E}">
        <p14:creationId xmlns:p14="http://schemas.microsoft.com/office/powerpoint/2010/main" val="124548655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4358" y="344314"/>
            <a:ext cx="8596668" cy="1320800"/>
          </a:xfrm>
        </p:spPr>
        <p:txBody>
          <a:bodyPr>
            <a:normAutofit/>
          </a:bodyPr>
          <a:lstStyle/>
          <a:p>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Ventas de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vehículos</a:t>
            </a:r>
            <a:r>
              <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 </a:t>
            </a:r>
            <a:r>
              <a:rPr lang="en-US" sz="4800" b="1" dirty="0" err="1">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rPr>
              <a:t>híbridos</a:t>
            </a:r>
            <a:endParaRPr lang="en-US" sz="4800" b="1" dirty="0">
              <a:ln w="12700">
                <a:solidFill>
                  <a:schemeClr val="accent5">
                    <a:lumMod val="50000"/>
                  </a:schemeClr>
                </a:solidFill>
                <a:prstDash val="solid"/>
              </a:ln>
              <a:pattFill prst="narHorz">
                <a:fgClr>
                  <a:schemeClr val="accent5">
                    <a:lumMod val="40000"/>
                    <a:lumOff val="60000"/>
                  </a:schemeClr>
                </a:fgClr>
                <a:bgClr>
                  <a:schemeClr val="accent5"/>
                </a:bgClr>
              </a:pattFill>
              <a:effectLst>
                <a:innerShdw blurRad="177800">
                  <a:schemeClr val="accent6">
                    <a:lumMod val="50000"/>
                  </a:schemeClr>
                </a:innerShdw>
              </a:effectLst>
              <a:latin typeface="Berlin Sans FB Demi" panose="020E0802020502020306" pitchFamily="34" charset="0"/>
            </a:endParaRPr>
          </a:p>
        </p:txBody>
      </p:sp>
      <p:pic>
        <p:nvPicPr>
          <p:cNvPr id="6" name="Imagen 5"/>
          <p:cNvPicPr>
            <a:picLocks noChangeAspect="1"/>
          </p:cNvPicPr>
          <p:nvPr/>
        </p:nvPicPr>
        <p:blipFill>
          <a:blip r:embed="rId3"/>
          <a:stretch>
            <a:fillRect/>
          </a:stretch>
        </p:blipFill>
        <p:spPr>
          <a:xfrm>
            <a:off x="241691" y="1989813"/>
            <a:ext cx="6716773" cy="3697983"/>
          </a:xfrm>
          <a:prstGeom prst="rect">
            <a:avLst/>
          </a:prstGeom>
        </p:spPr>
      </p:pic>
      <p:sp>
        <p:nvSpPr>
          <p:cNvPr id="5" name="Elipse 4"/>
          <p:cNvSpPr/>
          <p:nvPr/>
        </p:nvSpPr>
        <p:spPr>
          <a:xfrm>
            <a:off x="1994167" y="4995665"/>
            <a:ext cx="641444" cy="33422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7" name="Conector recto de flecha 6"/>
          <p:cNvCxnSpPr/>
          <p:nvPr/>
        </p:nvCxnSpPr>
        <p:spPr>
          <a:xfrm>
            <a:off x="2438400" y="6100989"/>
            <a:ext cx="4170947"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0" name="Rectángulo 9"/>
          <p:cNvSpPr/>
          <p:nvPr/>
        </p:nvSpPr>
        <p:spPr>
          <a:xfrm>
            <a:off x="2759242" y="6100989"/>
            <a:ext cx="3694641" cy="276999"/>
          </a:xfrm>
          <a:prstGeom prst="rect">
            <a:avLst/>
          </a:prstGeom>
        </p:spPr>
        <p:txBody>
          <a:bodyPr wrap="square">
            <a:spAutoFit/>
          </a:bodyPr>
          <a:lstStyle/>
          <a:p>
            <a:pPr algn="ctr"/>
            <a:r>
              <a:rPr lang="es-ES" sz="1200" dirty="0" smtClean="0">
                <a:solidFill>
                  <a:schemeClr val="accent3">
                    <a:lumMod val="75000"/>
                  </a:schemeClr>
                </a:solidFill>
              </a:rPr>
              <a:t>Regularización de </a:t>
            </a:r>
            <a:r>
              <a:rPr lang="es-ES" sz="1200" dirty="0">
                <a:solidFill>
                  <a:schemeClr val="accent3">
                    <a:lumMod val="75000"/>
                  </a:schemeClr>
                </a:solidFill>
              </a:rPr>
              <a:t>la política de incentivos</a:t>
            </a:r>
            <a:endParaRPr lang="en-US" sz="1200" dirty="0">
              <a:solidFill>
                <a:schemeClr val="accent3">
                  <a:lumMod val="75000"/>
                </a:schemeClr>
              </a:solidFill>
            </a:endParaRPr>
          </a:p>
        </p:txBody>
      </p:sp>
      <p:cxnSp>
        <p:nvCxnSpPr>
          <p:cNvPr id="11" name="Conector recto de flecha 10"/>
          <p:cNvCxnSpPr/>
          <p:nvPr/>
        </p:nvCxnSpPr>
        <p:spPr>
          <a:xfrm flipV="1">
            <a:off x="4257118" y="5493231"/>
            <a:ext cx="2352229" cy="834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4" name="Rectángulo 13"/>
          <p:cNvSpPr/>
          <p:nvPr/>
        </p:nvSpPr>
        <p:spPr>
          <a:xfrm>
            <a:off x="4434125" y="5565888"/>
            <a:ext cx="2175222" cy="276999"/>
          </a:xfrm>
          <a:prstGeom prst="rect">
            <a:avLst/>
          </a:prstGeom>
        </p:spPr>
        <p:txBody>
          <a:bodyPr wrap="square">
            <a:spAutoFit/>
          </a:bodyPr>
          <a:lstStyle/>
          <a:p>
            <a:pPr algn="ctr"/>
            <a:r>
              <a:rPr lang="es-ES" sz="1200" dirty="0" smtClean="0">
                <a:solidFill>
                  <a:schemeClr val="accent5"/>
                </a:solidFill>
              </a:rPr>
              <a:t>Política de cupos </a:t>
            </a:r>
            <a:endParaRPr lang="en-US" sz="1200" dirty="0">
              <a:solidFill>
                <a:schemeClr val="accent5"/>
              </a:solidFill>
            </a:endParaRPr>
          </a:p>
        </p:txBody>
      </p:sp>
      <p:sp>
        <p:nvSpPr>
          <p:cNvPr id="15" name="Elipse 14"/>
          <p:cNvSpPr/>
          <p:nvPr/>
        </p:nvSpPr>
        <p:spPr>
          <a:xfrm>
            <a:off x="3876567" y="4995665"/>
            <a:ext cx="641444" cy="33422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Elipse 16"/>
          <p:cNvSpPr/>
          <p:nvPr/>
        </p:nvSpPr>
        <p:spPr>
          <a:xfrm>
            <a:off x="2070367" y="1923216"/>
            <a:ext cx="565244" cy="395324"/>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Elipse 17"/>
          <p:cNvSpPr/>
          <p:nvPr/>
        </p:nvSpPr>
        <p:spPr>
          <a:xfrm>
            <a:off x="3891544" y="1867450"/>
            <a:ext cx="731148" cy="374767"/>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Llamada rectangular redondeada 18"/>
          <p:cNvSpPr/>
          <p:nvPr/>
        </p:nvSpPr>
        <p:spPr>
          <a:xfrm rot="246385">
            <a:off x="6882675" y="1928890"/>
            <a:ext cx="4494976" cy="2528462"/>
          </a:xfrm>
          <a:prstGeom prst="wedgeRoundRectCallout">
            <a:avLst>
              <a:gd name="adj1" fmla="val -36955"/>
              <a:gd name="adj2" fmla="val 62987"/>
              <a:gd name="adj3" fmla="val 16667"/>
            </a:avLst>
          </a:prstGeom>
          <a:ln w="28575">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marL="171450" indent="-171450" algn="just">
              <a:buFont typeface="Arial" panose="020B0604020202020204" pitchFamily="34" charset="0"/>
              <a:buChar char="•"/>
            </a:pPr>
            <a:r>
              <a:rPr lang="es-ES" sz="1200" b="1" dirty="0" smtClean="0">
                <a:solidFill>
                  <a:schemeClr val="bg1"/>
                </a:solidFill>
              </a:rPr>
              <a:t>Las </a:t>
            </a:r>
            <a:r>
              <a:rPr lang="es-ES" sz="1200" b="1" dirty="0">
                <a:solidFill>
                  <a:schemeClr val="bg1"/>
                </a:solidFill>
              </a:rPr>
              <a:t>ventas decayeron fuertemente debido a que el Gobierno regularizo  la política de incentivos, a mediados del 2010,  exonerando  solo a los vehículos híbridos de hasta 2000 centímetros cúbicos ya que según lo mencionado por el Presidente solo se estaban importando híbridos de alto cilindraje que no generaban ningún ahorro en el consumo de combustibles. Los demás híbridos pagan aranceles además del Impuesto al Valor Agregado y el Impuesto a los Consumos Especiales lo que aumentó el precio de los vehículos híbridos  y las ventas </a:t>
            </a:r>
            <a:r>
              <a:rPr lang="es-ES" sz="1200" b="1" dirty="0" smtClean="0">
                <a:solidFill>
                  <a:schemeClr val="bg1"/>
                </a:solidFill>
              </a:rPr>
              <a:t>descendieron. </a:t>
            </a:r>
          </a:p>
          <a:p>
            <a:pPr marL="171450" indent="-171450" algn="just">
              <a:buFont typeface="Arial" panose="020B0604020202020204" pitchFamily="34" charset="0"/>
              <a:buChar char="•"/>
            </a:pPr>
            <a:r>
              <a:rPr lang="es-ES" sz="1200" b="1" dirty="0" smtClean="0">
                <a:solidFill>
                  <a:schemeClr val="bg1"/>
                </a:solidFill>
              </a:rPr>
              <a:t>En el 2012 se aplico una política de cupos.</a:t>
            </a:r>
            <a:endParaRPr lang="en-US" sz="1200" b="1" dirty="0">
              <a:solidFill>
                <a:schemeClr val="bg1"/>
              </a:solidFill>
            </a:endParaRPr>
          </a:p>
        </p:txBody>
      </p:sp>
    </p:spTree>
    <p:extLst>
      <p:ext uri="{BB962C8B-B14F-4D97-AF65-F5344CB8AC3E}">
        <p14:creationId xmlns:p14="http://schemas.microsoft.com/office/powerpoint/2010/main" val="250426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a:solidFill>
            <a:schemeClr val="bg2">
              <a:lumMod val="20000"/>
              <a:lumOff val="80000"/>
            </a:schemeClr>
          </a:solidFill>
          <a:ln>
            <a:solidFill>
              <a:schemeClr val="bg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Generalidades</a:t>
            </a:r>
            <a:r>
              <a:rPr lang="en-US" sz="2000" dirty="0" smtClean="0">
                <a:ln w="0"/>
                <a:solidFill>
                  <a:schemeClr val="bg1">
                    <a:lumMod val="75000"/>
                  </a:schemeClr>
                </a:solidFill>
                <a:effectLst>
                  <a:outerShdw blurRad="38100" dist="19050" dir="2700000" algn="tl" rotWithShape="0">
                    <a:schemeClr val="dk1">
                      <a:alpha val="40000"/>
                    </a:schemeClr>
                  </a:outerShdw>
                </a:effectLst>
              </a:rPr>
              <a:t>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6" name="Rectángulo redondeado 5"/>
          <p:cNvSpPr/>
          <p:nvPr/>
        </p:nvSpPr>
        <p:spPr>
          <a:xfrm>
            <a:off x="5890480" y="3662814"/>
            <a:ext cx="1661072" cy="58690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Estudio de Mercado  </a:t>
            </a:r>
            <a:endParaRPr lang="es-EC" sz="2000" dirty="0">
              <a:ln w="0"/>
              <a:solidFill>
                <a:schemeClr val="tx1"/>
              </a:solidFill>
              <a:effectLst>
                <a:outerShdw blurRad="38100" dist="19050" dir="2700000" algn="tl" rotWithShape="0">
                  <a:schemeClr val="dk1">
                    <a:alpha val="40000"/>
                  </a:schemeClr>
                </a:outerShdw>
              </a:effectLst>
            </a:endParaRPr>
          </a:p>
        </p:txBody>
      </p:sp>
      <p:sp>
        <p:nvSpPr>
          <p:cNvPr id="7" name="Rectángulo redondeado 6"/>
          <p:cNvSpPr/>
          <p:nvPr/>
        </p:nvSpPr>
        <p:spPr>
          <a:xfrm>
            <a:off x="8447964" y="407842"/>
            <a:ext cx="1441203" cy="459020"/>
          </a:xfrm>
          <a:prstGeom prst="roundRect">
            <a:avLst/>
          </a:prstGeom>
          <a:solidFill>
            <a:schemeClr val="bg2">
              <a:lumMod val="20000"/>
              <a:lumOff val="80000"/>
            </a:schemeClr>
          </a:solidFill>
          <a:ln>
            <a:solidFill>
              <a:schemeClr val="bg2">
                <a:lumMod val="20000"/>
                <a:lumOff val="8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Demanda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8" name="Rectángulo redondeado 7"/>
          <p:cNvSpPr/>
          <p:nvPr/>
        </p:nvSpPr>
        <p:spPr>
          <a:xfrm>
            <a:off x="7931847" y="3541124"/>
            <a:ext cx="2367095" cy="723330"/>
          </a:xfrm>
          <a:prstGeom prst="roundRect">
            <a:avLst/>
          </a:prstGeom>
          <a:solidFill>
            <a:schemeClr val="bg2">
              <a:lumMod val="20000"/>
              <a:lumOff val="80000"/>
            </a:schemeClr>
          </a:solidFill>
          <a:ln>
            <a:solidFill>
              <a:schemeClr val="bg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Conclusiones y </a:t>
            </a:r>
          </a:p>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recomendaciones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9" name="Rectángulo redondeado 8"/>
          <p:cNvSpPr/>
          <p:nvPr/>
        </p:nvSpPr>
        <p:spPr>
          <a:xfrm>
            <a:off x="7146023" y="905711"/>
            <a:ext cx="1072714" cy="427629"/>
          </a:xfrm>
          <a:prstGeom prst="roundRect">
            <a:avLst/>
          </a:prstGeom>
          <a:solidFill>
            <a:schemeClr val="bg2">
              <a:lumMod val="20000"/>
              <a:lumOff val="80000"/>
            </a:schemeClr>
          </a:solidFill>
          <a:ln>
            <a:solidFill>
              <a:schemeClr val="bg2">
                <a:lumMod val="20000"/>
                <a:lumOff val="8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Oferta</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bg1">
                    <a:lumMod val="75000"/>
                  </a:schemeClr>
                </a:solidFill>
              </a:rPr>
              <a:t>1</a:t>
            </a:r>
            <a:endParaRPr lang="en-US" dirty="0">
              <a:solidFill>
                <a:schemeClr val="bg1">
                  <a:lumMod val="75000"/>
                </a:schemeClr>
              </a:solidFill>
            </a:endParaRPr>
          </a:p>
        </p:txBody>
      </p:sp>
      <p:sp>
        <p:nvSpPr>
          <p:cNvPr id="10" name="Elipse 9"/>
          <p:cNvSpPr/>
          <p:nvPr/>
        </p:nvSpPr>
        <p:spPr>
          <a:xfrm>
            <a:off x="7413247" y="13721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bg1">
                    <a:lumMod val="75000"/>
                  </a:schemeClr>
                </a:solidFill>
              </a:rPr>
              <a:t>2</a:t>
            </a:r>
          </a:p>
        </p:txBody>
      </p:sp>
      <p:sp>
        <p:nvSpPr>
          <p:cNvPr id="11" name="Elipse 10"/>
          <p:cNvSpPr/>
          <p:nvPr/>
        </p:nvSpPr>
        <p:spPr>
          <a:xfrm>
            <a:off x="8856716" y="866862"/>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bg1">
                    <a:lumMod val="75000"/>
                  </a:schemeClr>
                </a:solidFill>
              </a:rPr>
              <a:t>3</a:t>
            </a:r>
            <a:endParaRPr lang="en-US" dirty="0">
              <a:solidFill>
                <a:schemeClr val="bg1">
                  <a:lumMod val="75000"/>
                </a:schemeClr>
              </a:solidFill>
            </a:endParaRPr>
          </a:p>
        </p:txBody>
      </p:sp>
      <p:sp>
        <p:nvSpPr>
          <p:cNvPr id="12" name="Elipse 11"/>
          <p:cNvSpPr/>
          <p:nvPr/>
        </p:nvSpPr>
        <p:spPr>
          <a:xfrm>
            <a:off x="6462337" y="3157488"/>
            <a:ext cx="517358" cy="505326"/>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rPr>
              <a:t>4</a:t>
            </a:r>
          </a:p>
        </p:txBody>
      </p:sp>
      <p:sp>
        <p:nvSpPr>
          <p:cNvPr id="13" name="Elipse 12"/>
          <p:cNvSpPr/>
          <p:nvPr/>
        </p:nvSpPr>
        <p:spPr>
          <a:xfrm>
            <a:off x="8686770" y="303579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bg1">
                    <a:lumMod val="75000"/>
                  </a:schemeClr>
                </a:solidFill>
              </a:rPr>
              <a:t>5</a:t>
            </a:r>
            <a:endParaRPr lang="en-US" dirty="0">
              <a:solidFill>
                <a:schemeClr val="bg1">
                  <a:lumMod val="75000"/>
                </a:schemeClr>
              </a:solidFill>
            </a:endParaRPr>
          </a:p>
        </p:txBody>
      </p:sp>
    </p:spTree>
    <p:extLst>
      <p:ext uri="{BB962C8B-B14F-4D97-AF65-F5344CB8AC3E}">
        <p14:creationId xmlns:p14="http://schemas.microsoft.com/office/powerpoint/2010/main" val="38694805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ágono 24"/>
          <p:cNvSpPr/>
          <p:nvPr/>
        </p:nvSpPr>
        <p:spPr>
          <a:xfrm>
            <a:off x="3146785" y="3650148"/>
            <a:ext cx="611679" cy="599140"/>
          </a:xfrm>
          <a:prstGeom prst="homePlate">
            <a:avLst/>
          </a:prstGeom>
          <a:solidFill>
            <a:schemeClr val="accent1">
              <a:lumMod val="40000"/>
              <a:lumOff val="60000"/>
            </a:schemeClr>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46004" y="146145"/>
            <a:ext cx="8596668" cy="1320800"/>
          </a:xfrm>
        </p:spPr>
        <p:txBody>
          <a:bodyPr>
            <a:normAutofit/>
          </a:bodyPr>
          <a:lstStyle/>
          <a:p>
            <a:r>
              <a:rPr lang="es-EC" sz="48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Objetivos de la investigación </a:t>
            </a:r>
            <a:endParaRPr lang="es-EC" sz="48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pic>
        <p:nvPicPr>
          <p:cNvPr id="6" name="Imagen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027235" y="1369949"/>
            <a:ext cx="5784182" cy="5932807"/>
          </a:xfrm>
          <a:prstGeom prst="rect">
            <a:avLst/>
          </a:prstGeom>
        </p:spPr>
      </p:pic>
      <p:sp>
        <p:nvSpPr>
          <p:cNvPr id="7" name="Elipse 6"/>
          <p:cNvSpPr/>
          <p:nvPr/>
        </p:nvSpPr>
        <p:spPr>
          <a:xfrm flipH="1">
            <a:off x="121891" y="2301893"/>
            <a:ext cx="3203408" cy="3295650"/>
          </a:xfrm>
          <a:prstGeom prst="ellipse">
            <a:avLst/>
          </a:prstGeom>
          <a:solidFill>
            <a:schemeClr val="accent1">
              <a:lumMod val="40000"/>
              <a:lumOff val="60000"/>
            </a:schemeClr>
          </a:solidFill>
          <a:ln>
            <a:solidFill>
              <a:srgbClr val="595959"/>
            </a:solidFill>
          </a:ln>
          <a:effectLst>
            <a:innerShdw blurRad="63500" dist="50800" dir="8100000">
              <a:prstClr val="black">
                <a:alpha val="50000"/>
              </a:prstClr>
            </a:innerShdw>
            <a:reflection blurRad="6350" stA="50000" endA="300" endPos="55500" dist="1016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smtClean="0">
                <a:solidFill>
                  <a:srgbClr val="595959"/>
                </a:solidFill>
                <a:latin typeface="Aharoni" panose="02010803020104030203" pitchFamily="2" charset="-79"/>
                <a:cs typeface="Aharoni" panose="02010803020104030203" pitchFamily="2" charset="-79"/>
              </a:rPr>
              <a:t>Identificar </a:t>
            </a:r>
            <a:r>
              <a:rPr lang="es-ES" dirty="0">
                <a:solidFill>
                  <a:srgbClr val="595959"/>
                </a:solidFill>
                <a:latin typeface="Aharoni" panose="02010803020104030203" pitchFamily="2" charset="-79"/>
                <a:cs typeface="Aharoni" panose="02010803020104030203" pitchFamily="2" charset="-79"/>
              </a:rPr>
              <a:t>las percepciones que se han generado por la información difundida sobre los vehículos eléctricos en los habitantes de la ciudad de Quito. </a:t>
            </a:r>
            <a:endParaRPr lang="en-US" dirty="0">
              <a:solidFill>
                <a:srgbClr val="595959"/>
              </a:solidFill>
              <a:latin typeface="Aharoni" panose="02010803020104030203" pitchFamily="2" charset="-79"/>
              <a:cs typeface="Aharoni" panose="02010803020104030203" pitchFamily="2" charset="-79"/>
            </a:endParaRPr>
          </a:p>
        </p:txBody>
      </p:sp>
      <p:sp>
        <p:nvSpPr>
          <p:cNvPr id="10" name="Conector 9"/>
          <p:cNvSpPr/>
          <p:nvPr/>
        </p:nvSpPr>
        <p:spPr>
          <a:xfrm>
            <a:off x="5419518" y="4336352"/>
            <a:ext cx="1727740" cy="1406468"/>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S" sz="950" dirty="0">
                <a:solidFill>
                  <a:schemeClr val="tx1"/>
                </a:solidFill>
              </a:rPr>
              <a:t>Establecer la disposición de compra y las motivaciones de los </a:t>
            </a:r>
            <a:r>
              <a:rPr lang="es-ES" sz="950" dirty="0" smtClean="0">
                <a:solidFill>
                  <a:schemeClr val="tx1"/>
                </a:solidFill>
              </a:rPr>
              <a:t>consumidores para la adquisición de un vehículo eléctrico. </a:t>
            </a:r>
            <a:endParaRPr lang="en-US" sz="950" dirty="0">
              <a:solidFill>
                <a:schemeClr val="tx1"/>
              </a:solidFill>
            </a:endParaRPr>
          </a:p>
        </p:txBody>
      </p:sp>
      <p:sp>
        <p:nvSpPr>
          <p:cNvPr id="11" name="Conector 10"/>
          <p:cNvSpPr/>
          <p:nvPr/>
        </p:nvSpPr>
        <p:spPr>
          <a:xfrm>
            <a:off x="7614115" y="3788072"/>
            <a:ext cx="1674264" cy="1329878"/>
          </a:xfrm>
          <a:prstGeom prst="flowChartConnector">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s-ES" sz="1100" dirty="0">
                <a:solidFill>
                  <a:schemeClr val="tx1"/>
                </a:solidFill>
              </a:rPr>
              <a:t>Conocer las preferencias y percepciones de los consumidores de vehículos eléctricos. </a:t>
            </a:r>
            <a:endParaRPr lang="en-US" sz="1100" dirty="0">
              <a:solidFill>
                <a:schemeClr val="tx1"/>
              </a:solidFill>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424" y="4878545"/>
            <a:ext cx="1136517" cy="478810"/>
          </a:xfrm>
          <a:prstGeom prst="rect">
            <a:avLst/>
          </a:prstGeom>
        </p:spPr>
      </p:pic>
      <p:sp>
        <p:nvSpPr>
          <p:cNvPr id="14" name="Rectángulo redondeado 13"/>
          <p:cNvSpPr/>
          <p:nvPr/>
        </p:nvSpPr>
        <p:spPr>
          <a:xfrm>
            <a:off x="6489487" y="3478141"/>
            <a:ext cx="634544" cy="537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redondeado 14"/>
          <p:cNvSpPr/>
          <p:nvPr/>
        </p:nvSpPr>
        <p:spPr>
          <a:xfrm>
            <a:off x="5953159" y="3465069"/>
            <a:ext cx="637630" cy="537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redondeado 15"/>
          <p:cNvSpPr/>
          <p:nvPr/>
        </p:nvSpPr>
        <p:spPr>
          <a:xfrm>
            <a:off x="5746275" y="3417353"/>
            <a:ext cx="314729" cy="3846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redondeado 16"/>
          <p:cNvSpPr/>
          <p:nvPr/>
        </p:nvSpPr>
        <p:spPr>
          <a:xfrm>
            <a:off x="5624307" y="3477557"/>
            <a:ext cx="279332" cy="23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761" y="3460207"/>
            <a:ext cx="994436" cy="662958"/>
          </a:xfrm>
          <a:prstGeom prst="rect">
            <a:avLst/>
          </a:prstGeom>
        </p:spPr>
      </p:pic>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2591" y="5345148"/>
            <a:ext cx="964366" cy="811687"/>
          </a:xfrm>
          <a:prstGeom prst="ellipse">
            <a:avLst/>
          </a:prstGeom>
        </p:spPr>
      </p:pic>
      <p:sp>
        <p:nvSpPr>
          <p:cNvPr id="21" name="Rectángulo redondeado 20"/>
          <p:cNvSpPr/>
          <p:nvPr/>
        </p:nvSpPr>
        <p:spPr>
          <a:xfrm>
            <a:off x="4821043" y="5653104"/>
            <a:ext cx="400756" cy="2729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134" y="5693732"/>
            <a:ext cx="1207077" cy="784825"/>
          </a:xfrm>
          <a:prstGeom prst="ellipse">
            <a:avLst/>
          </a:prstGeom>
        </p:spPr>
      </p:pic>
      <p:sp>
        <p:nvSpPr>
          <p:cNvPr id="22" name="Rectángulo redondeado 21"/>
          <p:cNvSpPr/>
          <p:nvPr/>
        </p:nvSpPr>
        <p:spPr>
          <a:xfrm>
            <a:off x="8999522" y="2831894"/>
            <a:ext cx="709387" cy="7142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ángulo redondeado 22"/>
          <p:cNvSpPr/>
          <p:nvPr/>
        </p:nvSpPr>
        <p:spPr>
          <a:xfrm>
            <a:off x="6884197" y="6320207"/>
            <a:ext cx="932045" cy="4795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ángulo redondeado 23"/>
          <p:cNvSpPr/>
          <p:nvPr/>
        </p:nvSpPr>
        <p:spPr>
          <a:xfrm>
            <a:off x="7593684" y="2355950"/>
            <a:ext cx="222558" cy="2298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686876" y="2301893"/>
            <a:ext cx="1055796" cy="1002250"/>
          </a:xfrm>
          <a:prstGeom prst="ellipse">
            <a:avLst/>
          </a:prstGeom>
          <a:effectLst>
            <a:softEdge rad="12700"/>
          </a:effectLst>
        </p:spPr>
      </p:pic>
      <p:sp>
        <p:nvSpPr>
          <p:cNvPr id="9" name="Conector 8"/>
          <p:cNvSpPr/>
          <p:nvPr/>
        </p:nvSpPr>
        <p:spPr>
          <a:xfrm rot="21378191">
            <a:off x="4308888" y="3443168"/>
            <a:ext cx="1456686" cy="1155016"/>
          </a:xfrm>
          <a:prstGeom prst="flowChartConnector">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950" dirty="0" smtClean="0">
                <a:solidFill>
                  <a:schemeClr val="tx1"/>
                </a:solidFill>
              </a:rPr>
              <a:t>Determinar  </a:t>
            </a:r>
            <a:r>
              <a:rPr lang="es-ES" sz="950" dirty="0">
                <a:solidFill>
                  <a:schemeClr val="tx1"/>
                </a:solidFill>
              </a:rPr>
              <a:t>las características de los posibles consumidores de los vehículos </a:t>
            </a:r>
            <a:r>
              <a:rPr lang="es-ES" sz="950" dirty="0" smtClean="0">
                <a:solidFill>
                  <a:schemeClr val="tx1"/>
                </a:solidFill>
              </a:rPr>
              <a:t>eléctricos</a:t>
            </a:r>
            <a:endParaRPr lang="en-US" sz="950" dirty="0"/>
          </a:p>
        </p:txBody>
      </p:sp>
    </p:spTree>
    <p:extLst>
      <p:ext uri="{BB962C8B-B14F-4D97-AF65-F5344CB8AC3E}">
        <p14:creationId xmlns:p14="http://schemas.microsoft.com/office/powerpoint/2010/main" val="1072944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845" y="1561336"/>
            <a:ext cx="8596668" cy="1826581"/>
          </a:xfrm>
        </p:spPr>
        <p:txBody>
          <a:bodyPr>
            <a:normAutofit/>
          </a:bodyPr>
          <a:lstStyle/>
          <a:p>
            <a:pPr algn="ctr"/>
            <a:r>
              <a:rPr lang="es-EC" sz="72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Análisis</a:t>
            </a:r>
            <a:endParaRPr lang="es-EC" sz="72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4" name="Marcador de texto 3"/>
          <p:cNvSpPr>
            <a:spLocks noGrp="1"/>
          </p:cNvSpPr>
          <p:nvPr>
            <p:ph type="body" idx="1"/>
          </p:nvPr>
        </p:nvSpPr>
        <p:spPr/>
        <p:txBody>
          <a:bodyPr/>
          <a:lstStyle/>
          <a:p>
            <a:endParaRPr lang="en-US"/>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474" y="3676096"/>
            <a:ext cx="3784035" cy="285128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306" y="3314810"/>
            <a:ext cx="5301083" cy="336252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454" y="1146368"/>
            <a:ext cx="1651450" cy="1240245"/>
          </a:xfrm>
          <a:prstGeom prst="rect">
            <a:avLst/>
          </a:prstGeom>
        </p:spPr>
      </p:pic>
    </p:spTree>
    <p:extLst>
      <p:ext uri="{BB962C8B-B14F-4D97-AF65-F5344CB8AC3E}">
        <p14:creationId xmlns:p14="http://schemas.microsoft.com/office/powerpoint/2010/main" val="1861602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893474"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29154" y="426648"/>
            <a:ext cx="8596668" cy="1320800"/>
          </a:xfrm>
        </p:spPr>
        <p:txBody>
          <a:bodyPr>
            <a:normAutofit/>
          </a:bodyPr>
          <a:lstStyle/>
          <a:p>
            <a:r>
              <a:rPr lang="en-US" sz="4400" b="1" dirty="0" err="1">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Disposición</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de </a:t>
            </a:r>
            <a:r>
              <a:rPr lang="en-US" sz="4400" b="1" dirty="0" err="1">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compra</a:t>
            </a: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pic>
        <p:nvPicPr>
          <p:cNvPr id="1026" name="Picture 2" descr="http://www.retif.es/media/image/sticker-silueta-hombre-55-x-180-cm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608" y="2694712"/>
            <a:ext cx="1809996" cy="1809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vectorportal.com/img_novi/s-man112a_5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7445" y="1574564"/>
            <a:ext cx="1577320" cy="1577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s.cdn1.123rf.com/168nwm/ostill/ostill1208/ostill120800134/14677563-una-empresa-cauc-sico-silueta-hombre-de-pie-manos-de-longitud-completa-en-el-bolsillo-en-el-e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17467" y="3860716"/>
            <a:ext cx="1240993" cy="16546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5265" y="162910"/>
            <a:ext cx="1050877" cy="924138"/>
          </a:xfrm>
          <a:prstGeom prst="rect">
            <a:avLst/>
          </a:prstGeom>
        </p:spPr>
      </p:pic>
      <p:pic>
        <p:nvPicPr>
          <p:cNvPr id="1034" name="Picture 10" descr="http://4.bp.blogspot.com/-5RvGPEAIfl0/UkDHxNfbJxI/AAAAAAAAABE/6MHIV3egRso/s1600/siluetas-femenin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652" y="2810377"/>
            <a:ext cx="1578668" cy="15786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ixabay.com/static/uploads/photo/2014/04/04/14/58/silhouette-313666_6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954" y="1676985"/>
            <a:ext cx="841697" cy="14759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uciencia.uma.es/var/ezflow_site/storage/images/banco-de-imagenes/cultura-cientifica/silueta-mujer/36233-1-esl-ES/Silueta-muj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81" y="4790746"/>
            <a:ext cx="638882" cy="17046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4.bp.blogspot.com/-XboFeCrCYnc/UwkxCgj9OvI/AAAAAAAAAKM/mTpqIAW3hBs/s1600/silueta+de+muj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306543" y="3860716"/>
            <a:ext cx="496741" cy="16558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11">
            <a:extLst>
              <a:ext uri="{28A0092B-C50C-407E-A947-70E740481C1C}">
                <a14:useLocalDpi xmlns:a14="http://schemas.microsoft.com/office/drawing/2010/main" val="0"/>
              </a:ext>
            </a:extLst>
          </a:blip>
          <a:srcRect l="34080" r="28744"/>
          <a:stretch/>
        </p:blipFill>
        <p:spPr>
          <a:xfrm>
            <a:off x="7346094" y="4844999"/>
            <a:ext cx="514592" cy="1596188"/>
          </a:xfrm>
          <a:prstGeom prst="rect">
            <a:avLst/>
          </a:prstGeom>
        </p:spPr>
      </p:pic>
      <p:sp>
        <p:nvSpPr>
          <p:cNvPr id="8" name="CuadroTexto 7"/>
          <p:cNvSpPr txBox="1"/>
          <p:nvPr/>
        </p:nvSpPr>
        <p:spPr>
          <a:xfrm>
            <a:off x="104407" y="3076491"/>
            <a:ext cx="1173707" cy="523220"/>
          </a:xfrm>
          <a:prstGeom prst="rect">
            <a:avLst/>
          </a:prstGeom>
          <a:noFill/>
        </p:spPr>
        <p:txBody>
          <a:bodyPr wrap="square" rtlCol="0">
            <a:spAutoFit/>
          </a:bodyPr>
          <a:lstStyle/>
          <a:p>
            <a:pPr algn="ctr"/>
            <a:r>
              <a:rPr lang="es-EC" sz="1400" b="1" dirty="0">
                <a:solidFill>
                  <a:srgbClr val="F36C36"/>
                </a:solidFill>
                <a:latin typeface="Berlin Sans FB Demi" panose="020E0802020502020306" pitchFamily="34" charset="0"/>
              </a:rPr>
              <a:t>18 - 25 </a:t>
            </a:r>
            <a:endParaRPr lang="es-EC" sz="1400" b="1" dirty="0" smtClean="0">
              <a:solidFill>
                <a:srgbClr val="F36C36"/>
              </a:solidFill>
              <a:latin typeface="Berlin Sans FB Demi" panose="020E0802020502020306" pitchFamily="34" charset="0"/>
            </a:endParaRPr>
          </a:p>
          <a:p>
            <a:pPr algn="ctr"/>
            <a:r>
              <a:rPr lang="es-EC" sz="1400" b="1" dirty="0" smtClean="0">
                <a:solidFill>
                  <a:srgbClr val="F36C36"/>
                </a:solidFill>
                <a:latin typeface="Berlin Sans FB Demi" panose="020E0802020502020306" pitchFamily="34" charset="0"/>
              </a:rPr>
              <a:t>años </a:t>
            </a:r>
            <a:endParaRPr lang="es-EC" sz="1400" b="1" dirty="0">
              <a:solidFill>
                <a:srgbClr val="F36C36"/>
              </a:solidFill>
              <a:latin typeface="Berlin Sans FB Demi" panose="020E0802020502020306" pitchFamily="34" charset="0"/>
            </a:endParaRPr>
          </a:p>
        </p:txBody>
      </p:sp>
      <p:sp>
        <p:nvSpPr>
          <p:cNvPr id="19" name="CuadroTexto 18"/>
          <p:cNvSpPr txBox="1"/>
          <p:nvPr/>
        </p:nvSpPr>
        <p:spPr>
          <a:xfrm>
            <a:off x="10893136" y="3151885"/>
            <a:ext cx="1173707" cy="523220"/>
          </a:xfrm>
          <a:prstGeom prst="rect">
            <a:avLst/>
          </a:prstGeom>
          <a:noFill/>
        </p:spPr>
        <p:txBody>
          <a:bodyPr wrap="square" rtlCol="0">
            <a:spAutoFit/>
          </a:bodyPr>
          <a:lstStyle/>
          <a:p>
            <a:pPr algn="ctr"/>
            <a:r>
              <a:rPr lang="es-EC" sz="1400" b="1" dirty="0">
                <a:solidFill>
                  <a:srgbClr val="F36C36"/>
                </a:solidFill>
                <a:latin typeface="Berlin Sans FB Demi" panose="020E0802020502020306" pitchFamily="34" charset="0"/>
              </a:rPr>
              <a:t>18 - 25 </a:t>
            </a:r>
            <a:endParaRPr lang="es-EC" sz="1400" b="1" dirty="0" smtClean="0">
              <a:solidFill>
                <a:srgbClr val="F36C36"/>
              </a:solidFill>
              <a:latin typeface="Berlin Sans FB Demi" panose="020E0802020502020306" pitchFamily="34" charset="0"/>
            </a:endParaRPr>
          </a:p>
          <a:p>
            <a:pPr algn="ctr"/>
            <a:r>
              <a:rPr lang="es-EC" sz="1400" b="1" dirty="0" smtClean="0">
                <a:solidFill>
                  <a:srgbClr val="F36C36"/>
                </a:solidFill>
                <a:latin typeface="Berlin Sans FB Demi" panose="020E0802020502020306" pitchFamily="34" charset="0"/>
              </a:rPr>
              <a:t>años </a:t>
            </a:r>
            <a:endParaRPr lang="es-EC" sz="1400" b="1" dirty="0">
              <a:solidFill>
                <a:srgbClr val="F36C36"/>
              </a:solidFill>
              <a:latin typeface="Berlin Sans FB Demi" panose="020E0802020502020306" pitchFamily="34" charset="0"/>
            </a:endParaRPr>
          </a:p>
        </p:txBody>
      </p:sp>
      <p:sp>
        <p:nvSpPr>
          <p:cNvPr id="20" name="CuadroTexto 19"/>
          <p:cNvSpPr txBox="1"/>
          <p:nvPr/>
        </p:nvSpPr>
        <p:spPr>
          <a:xfrm>
            <a:off x="1089106" y="4290843"/>
            <a:ext cx="1173707" cy="523220"/>
          </a:xfrm>
          <a:prstGeom prst="rect">
            <a:avLst/>
          </a:prstGeom>
          <a:noFill/>
        </p:spPr>
        <p:txBody>
          <a:bodyPr wrap="square" rtlCol="0">
            <a:spAutoFit/>
          </a:bodyPr>
          <a:lstStyle/>
          <a:p>
            <a:pPr algn="ctr"/>
            <a:r>
              <a:rPr lang="es-EC" sz="1400" b="1" dirty="0" smtClean="0">
                <a:solidFill>
                  <a:srgbClr val="00A69C"/>
                </a:solidFill>
                <a:latin typeface="Berlin Sans FB Demi" panose="020E0802020502020306" pitchFamily="34" charset="0"/>
              </a:rPr>
              <a:t>26 </a:t>
            </a:r>
            <a:r>
              <a:rPr lang="es-EC" sz="1400" b="1" dirty="0">
                <a:solidFill>
                  <a:srgbClr val="00A69C"/>
                </a:solidFill>
                <a:latin typeface="Berlin Sans FB Demi" panose="020E0802020502020306" pitchFamily="34" charset="0"/>
              </a:rPr>
              <a:t>- </a:t>
            </a:r>
            <a:r>
              <a:rPr lang="es-EC" sz="1400" b="1" dirty="0" smtClean="0">
                <a:solidFill>
                  <a:srgbClr val="00A69C"/>
                </a:solidFill>
                <a:latin typeface="Berlin Sans FB Demi" panose="020E0802020502020306" pitchFamily="34" charset="0"/>
              </a:rPr>
              <a:t>35 </a:t>
            </a:r>
          </a:p>
          <a:p>
            <a:pPr algn="ctr"/>
            <a:r>
              <a:rPr lang="es-EC" sz="1400" b="1" dirty="0" smtClean="0">
                <a:solidFill>
                  <a:srgbClr val="00A69C"/>
                </a:solidFill>
                <a:latin typeface="Berlin Sans FB Demi" panose="020E0802020502020306" pitchFamily="34" charset="0"/>
              </a:rPr>
              <a:t>años </a:t>
            </a:r>
            <a:endParaRPr lang="es-EC" sz="1400" b="1" dirty="0">
              <a:solidFill>
                <a:srgbClr val="00A69C"/>
              </a:solidFill>
              <a:latin typeface="Berlin Sans FB Demi" panose="020E0802020502020306" pitchFamily="34" charset="0"/>
            </a:endParaRPr>
          </a:p>
        </p:txBody>
      </p:sp>
      <p:sp>
        <p:nvSpPr>
          <p:cNvPr id="21" name="CuadroTexto 20"/>
          <p:cNvSpPr txBox="1"/>
          <p:nvPr/>
        </p:nvSpPr>
        <p:spPr>
          <a:xfrm>
            <a:off x="9828386" y="4396292"/>
            <a:ext cx="1173707" cy="523220"/>
          </a:xfrm>
          <a:prstGeom prst="rect">
            <a:avLst/>
          </a:prstGeom>
          <a:noFill/>
        </p:spPr>
        <p:txBody>
          <a:bodyPr wrap="square" rtlCol="0">
            <a:spAutoFit/>
          </a:bodyPr>
          <a:lstStyle/>
          <a:p>
            <a:pPr algn="ctr"/>
            <a:r>
              <a:rPr lang="es-EC" sz="1400" b="1" dirty="0" smtClean="0">
                <a:solidFill>
                  <a:srgbClr val="00A69C"/>
                </a:solidFill>
                <a:latin typeface="Berlin Sans FB Demi" panose="020E0802020502020306" pitchFamily="34" charset="0"/>
              </a:rPr>
              <a:t>26 </a:t>
            </a:r>
            <a:r>
              <a:rPr lang="es-EC" sz="1400" b="1" dirty="0">
                <a:solidFill>
                  <a:srgbClr val="00A69C"/>
                </a:solidFill>
                <a:latin typeface="Berlin Sans FB Demi" panose="020E0802020502020306" pitchFamily="34" charset="0"/>
              </a:rPr>
              <a:t>- </a:t>
            </a:r>
            <a:r>
              <a:rPr lang="es-EC" sz="1400" b="1" dirty="0" smtClean="0">
                <a:solidFill>
                  <a:srgbClr val="00A69C"/>
                </a:solidFill>
                <a:latin typeface="Berlin Sans FB Demi" panose="020E0802020502020306" pitchFamily="34" charset="0"/>
              </a:rPr>
              <a:t>35 </a:t>
            </a:r>
          </a:p>
          <a:p>
            <a:pPr algn="ctr"/>
            <a:r>
              <a:rPr lang="es-EC" sz="1400" b="1" dirty="0" smtClean="0">
                <a:solidFill>
                  <a:srgbClr val="00A69C"/>
                </a:solidFill>
                <a:latin typeface="Berlin Sans FB Demi" panose="020E0802020502020306" pitchFamily="34" charset="0"/>
              </a:rPr>
              <a:t>años </a:t>
            </a:r>
            <a:endParaRPr lang="es-EC" sz="1400" b="1" dirty="0">
              <a:solidFill>
                <a:srgbClr val="00A69C"/>
              </a:solidFill>
              <a:latin typeface="Berlin Sans FB Demi" panose="020E0802020502020306" pitchFamily="34" charset="0"/>
            </a:endParaRPr>
          </a:p>
        </p:txBody>
      </p:sp>
      <p:sp>
        <p:nvSpPr>
          <p:cNvPr id="22" name="CuadroTexto 21"/>
          <p:cNvSpPr txBox="1"/>
          <p:nvPr/>
        </p:nvSpPr>
        <p:spPr>
          <a:xfrm>
            <a:off x="1910705" y="5439385"/>
            <a:ext cx="1173707" cy="523220"/>
          </a:xfrm>
          <a:prstGeom prst="rect">
            <a:avLst/>
          </a:prstGeom>
          <a:noFill/>
        </p:spPr>
        <p:txBody>
          <a:bodyPr wrap="square" rtlCol="0">
            <a:spAutoFit/>
          </a:bodyPr>
          <a:lstStyle/>
          <a:p>
            <a:pPr algn="ctr"/>
            <a:r>
              <a:rPr lang="es-EC" sz="1400" b="1" dirty="0">
                <a:solidFill>
                  <a:srgbClr val="1B75BB"/>
                </a:solidFill>
                <a:latin typeface="Berlin Sans FB Demi" panose="020E0802020502020306" pitchFamily="34" charset="0"/>
              </a:rPr>
              <a:t>3</a:t>
            </a:r>
            <a:r>
              <a:rPr lang="es-EC" sz="1400" b="1" dirty="0" smtClean="0">
                <a:solidFill>
                  <a:srgbClr val="1B75BB"/>
                </a:solidFill>
                <a:latin typeface="Berlin Sans FB Demi" panose="020E0802020502020306" pitchFamily="34" charset="0"/>
              </a:rPr>
              <a:t>6 </a:t>
            </a:r>
            <a:r>
              <a:rPr lang="es-EC" sz="1400" b="1" dirty="0">
                <a:solidFill>
                  <a:srgbClr val="1B75BB"/>
                </a:solidFill>
                <a:latin typeface="Berlin Sans FB Demi" panose="020E0802020502020306" pitchFamily="34" charset="0"/>
              </a:rPr>
              <a:t>- 4</a:t>
            </a:r>
            <a:r>
              <a:rPr lang="es-EC" sz="1400" b="1" dirty="0" smtClean="0">
                <a:solidFill>
                  <a:srgbClr val="1B75BB"/>
                </a:solidFill>
                <a:latin typeface="Berlin Sans FB Demi" panose="020E0802020502020306" pitchFamily="34" charset="0"/>
              </a:rPr>
              <a:t>5 </a:t>
            </a:r>
          </a:p>
          <a:p>
            <a:pPr algn="ctr"/>
            <a:r>
              <a:rPr lang="es-EC" sz="1400" b="1" dirty="0" smtClean="0">
                <a:solidFill>
                  <a:srgbClr val="1B75BB"/>
                </a:solidFill>
                <a:latin typeface="Berlin Sans FB Demi" panose="020E0802020502020306" pitchFamily="34" charset="0"/>
              </a:rPr>
              <a:t>años </a:t>
            </a:r>
            <a:endParaRPr lang="es-EC" sz="1400" b="1" dirty="0">
              <a:solidFill>
                <a:srgbClr val="1B75BB"/>
              </a:solidFill>
              <a:latin typeface="Berlin Sans FB Demi" panose="020E0802020502020306" pitchFamily="34" charset="0"/>
            </a:endParaRPr>
          </a:p>
        </p:txBody>
      </p:sp>
      <p:sp>
        <p:nvSpPr>
          <p:cNvPr id="23" name="CuadroTexto 22"/>
          <p:cNvSpPr txBox="1"/>
          <p:nvPr/>
        </p:nvSpPr>
        <p:spPr>
          <a:xfrm>
            <a:off x="8517467" y="5515372"/>
            <a:ext cx="1173707" cy="523220"/>
          </a:xfrm>
          <a:prstGeom prst="rect">
            <a:avLst/>
          </a:prstGeom>
          <a:noFill/>
        </p:spPr>
        <p:txBody>
          <a:bodyPr wrap="square" rtlCol="0">
            <a:spAutoFit/>
          </a:bodyPr>
          <a:lstStyle/>
          <a:p>
            <a:pPr algn="ctr"/>
            <a:r>
              <a:rPr lang="es-EC" sz="1400" b="1" dirty="0">
                <a:solidFill>
                  <a:srgbClr val="1B75BB"/>
                </a:solidFill>
                <a:latin typeface="Berlin Sans FB Demi" panose="020E0802020502020306" pitchFamily="34" charset="0"/>
              </a:rPr>
              <a:t>3</a:t>
            </a:r>
            <a:r>
              <a:rPr lang="es-EC" sz="1400" b="1" dirty="0" smtClean="0">
                <a:solidFill>
                  <a:srgbClr val="1B75BB"/>
                </a:solidFill>
                <a:latin typeface="Berlin Sans FB Demi" panose="020E0802020502020306" pitchFamily="34" charset="0"/>
              </a:rPr>
              <a:t>6 </a:t>
            </a:r>
            <a:r>
              <a:rPr lang="es-EC" sz="1400" b="1" dirty="0">
                <a:solidFill>
                  <a:srgbClr val="1B75BB"/>
                </a:solidFill>
                <a:latin typeface="Berlin Sans FB Demi" panose="020E0802020502020306" pitchFamily="34" charset="0"/>
              </a:rPr>
              <a:t>- 4</a:t>
            </a:r>
            <a:r>
              <a:rPr lang="es-EC" sz="1400" b="1" dirty="0" smtClean="0">
                <a:solidFill>
                  <a:srgbClr val="1B75BB"/>
                </a:solidFill>
                <a:latin typeface="Berlin Sans FB Demi" panose="020E0802020502020306" pitchFamily="34" charset="0"/>
              </a:rPr>
              <a:t>5 </a:t>
            </a:r>
          </a:p>
          <a:p>
            <a:pPr algn="ctr"/>
            <a:r>
              <a:rPr lang="es-EC" sz="1400" b="1" dirty="0" smtClean="0">
                <a:solidFill>
                  <a:srgbClr val="1B75BB"/>
                </a:solidFill>
                <a:latin typeface="Berlin Sans FB Demi" panose="020E0802020502020306" pitchFamily="34" charset="0"/>
              </a:rPr>
              <a:t>años </a:t>
            </a:r>
            <a:endParaRPr lang="es-EC" sz="1400" b="1" dirty="0">
              <a:solidFill>
                <a:srgbClr val="1B75BB"/>
              </a:solidFill>
              <a:latin typeface="Berlin Sans FB Demi" panose="020E0802020502020306" pitchFamily="34" charset="0"/>
            </a:endParaRPr>
          </a:p>
        </p:txBody>
      </p:sp>
      <p:sp>
        <p:nvSpPr>
          <p:cNvPr id="24" name="CuadroTexto 23"/>
          <p:cNvSpPr txBox="1"/>
          <p:nvPr/>
        </p:nvSpPr>
        <p:spPr>
          <a:xfrm>
            <a:off x="3243502" y="6341062"/>
            <a:ext cx="1173707" cy="523220"/>
          </a:xfrm>
          <a:prstGeom prst="rect">
            <a:avLst/>
          </a:prstGeom>
          <a:noFill/>
        </p:spPr>
        <p:txBody>
          <a:bodyPr wrap="square" rtlCol="0">
            <a:spAutoFit/>
          </a:bodyPr>
          <a:lstStyle/>
          <a:p>
            <a:pPr algn="ctr"/>
            <a:r>
              <a:rPr lang="es-EC" sz="1400" b="1" dirty="0" smtClean="0">
                <a:solidFill>
                  <a:srgbClr val="90278E"/>
                </a:solidFill>
                <a:latin typeface="Berlin Sans FB Demi" panose="020E0802020502020306" pitchFamily="34" charset="0"/>
              </a:rPr>
              <a:t>46 </a:t>
            </a:r>
            <a:r>
              <a:rPr lang="es-EC" sz="1400" b="1" dirty="0">
                <a:solidFill>
                  <a:srgbClr val="90278E"/>
                </a:solidFill>
                <a:latin typeface="Berlin Sans FB Demi" panose="020E0802020502020306" pitchFamily="34" charset="0"/>
              </a:rPr>
              <a:t>- </a:t>
            </a:r>
            <a:r>
              <a:rPr lang="es-EC" sz="1400" b="1" dirty="0" smtClean="0">
                <a:solidFill>
                  <a:srgbClr val="90278E"/>
                </a:solidFill>
                <a:latin typeface="Berlin Sans FB Demi" panose="020E0802020502020306" pitchFamily="34" charset="0"/>
              </a:rPr>
              <a:t>55 </a:t>
            </a:r>
          </a:p>
          <a:p>
            <a:pPr algn="ctr"/>
            <a:r>
              <a:rPr lang="es-EC" sz="1400" b="1" dirty="0" smtClean="0">
                <a:solidFill>
                  <a:srgbClr val="90278E"/>
                </a:solidFill>
                <a:latin typeface="Berlin Sans FB Demi" panose="020E0802020502020306" pitchFamily="34" charset="0"/>
              </a:rPr>
              <a:t>años </a:t>
            </a:r>
            <a:endParaRPr lang="es-EC" sz="1400" b="1" dirty="0">
              <a:solidFill>
                <a:srgbClr val="90278E"/>
              </a:solidFill>
              <a:latin typeface="Berlin Sans FB Demi" panose="020E0802020502020306" pitchFamily="34" charset="0"/>
            </a:endParaRPr>
          </a:p>
        </p:txBody>
      </p:sp>
      <p:sp>
        <p:nvSpPr>
          <p:cNvPr id="25" name="CuadroTexto 24"/>
          <p:cNvSpPr txBox="1"/>
          <p:nvPr/>
        </p:nvSpPr>
        <p:spPr>
          <a:xfrm>
            <a:off x="7016536" y="6341062"/>
            <a:ext cx="1173707" cy="523220"/>
          </a:xfrm>
          <a:prstGeom prst="rect">
            <a:avLst/>
          </a:prstGeom>
          <a:noFill/>
        </p:spPr>
        <p:txBody>
          <a:bodyPr wrap="square" rtlCol="0">
            <a:spAutoFit/>
          </a:bodyPr>
          <a:lstStyle/>
          <a:p>
            <a:pPr algn="ctr"/>
            <a:r>
              <a:rPr lang="es-EC" sz="1400" b="1" dirty="0" smtClean="0">
                <a:solidFill>
                  <a:srgbClr val="90278E"/>
                </a:solidFill>
                <a:latin typeface="Berlin Sans FB Demi" panose="020E0802020502020306" pitchFamily="34" charset="0"/>
              </a:rPr>
              <a:t>46 </a:t>
            </a:r>
            <a:r>
              <a:rPr lang="es-EC" sz="1400" b="1" dirty="0">
                <a:solidFill>
                  <a:srgbClr val="90278E"/>
                </a:solidFill>
                <a:latin typeface="Berlin Sans FB Demi" panose="020E0802020502020306" pitchFamily="34" charset="0"/>
              </a:rPr>
              <a:t>- </a:t>
            </a:r>
            <a:r>
              <a:rPr lang="es-EC" sz="1400" b="1" dirty="0" smtClean="0">
                <a:solidFill>
                  <a:srgbClr val="90278E"/>
                </a:solidFill>
                <a:latin typeface="Berlin Sans FB Demi" panose="020E0802020502020306" pitchFamily="34" charset="0"/>
              </a:rPr>
              <a:t>55 </a:t>
            </a:r>
          </a:p>
          <a:p>
            <a:pPr algn="ctr"/>
            <a:r>
              <a:rPr lang="es-EC" sz="1400" b="1" dirty="0" smtClean="0">
                <a:solidFill>
                  <a:srgbClr val="90278E"/>
                </a:solidFill>
                <a:latin typeface="Berlin Sans FB Demi" panose="020E0802020502020306" pitchFamily="34" charset="0"/>
              </a:rPr>
              <a:t>años </a:t>
            </a:r>
            <a:endParaRPr lang="es-EC" sz="1400" b="1" dirty="0">
              <a:solidFill>
                <a:srgbClr val="90278E"/>
              </a:solidFill>
              <a:latin typeface="Berlin Sans FB Demi" panose="020E0802020502020306" pitchFamily="34" charset="0"/>
            </a:endParaRPr>
          </a:p>
        </p:txBody>
      </p:sp>
      <p:sp>
        <p:nvSpPr>
          <p:cNvPr id="30" name="Rectángulo redondeado 29"/>
          <p:cNvSpPr/>
          <p:nvPr/>
        </p:nvSpPr>
        <p:spPr>
          <a:xfrm>
            <a:off x="4244152" y="1683232"/>
            <a:ext cx="1329053" cy="517445"/>
          </a:xfrm>
          <a:prstGeom prst="roundRect">
            <a:avLst/>
          </a:prstGeom>
          <a:noFill/>
          <a:ln w="28575">
            <a:solidFill>
              <a:srgbClr val="F36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36C36"/>
                </a:solidFill>
              </a:rPr>
              <a:t>60% </a:t>
            </a:r>
          </a:p>
          <a:p>
            <a:pPr algn="ctr"/>
            <a:r>
              <a:rPr lang="es-EC" sz="1000" dirty="0">
                <a:solidFill>
                  <a:srgbClr val="9CA1A4"/>
                </a:solidFill>
              </a:rPr>
              <a:t>Compraría un </a:t>
            </a:r>
            <a:r>
              <a:rPr lang="es-EC" sz="1000" dirty="0" smtClean="0">
                <a:solidFill>
                  <a:srgbClr val="9CA1A4"/>
                </a:solidFill>
              </a:rPr>
              <a:t>VE</a:t>
            </a:r>
            <a:endParaRPr lang="en-US" sz="1000" dirty="0">
              <a:solidFill>
                <a:srgbClr val="9CA1A4"/>
              </a:solidFill>
            </a:endParaRPr>
          </a:p>
        </p:txBody>
      </p:sp>
      <p:sp>
        <p:nvSpPr>
          <p:cNvPr id="31" name="Rectángulo redondeado 30"/>
          <p:cNvSpPr/>
          <p:nvPr/>
        </p:nvSpPr>
        <p:spPr>
          <a:xfrm>
            <a:off x="4244152" y="2810377"/>
            <a:ext cx="1329053" cy="517445"/>
          </a:xfrm>
          <a:prstGeom prst="roundRect">
            <a:avLst/>
          </a:prstGeom>
          <a:noFill/>
          <a:ln w="28575">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A69C"/>
                </a:solidFill>
              </a:rPr>
              <a:t>56,41% </a:t>
            </a:r>
            <a:endParaRPr lang="en-US" dirty="0">
              <a:solidFill>
                <a:srgbClr val="00A69C"/>
              </a:solidFill>
            </a:endParaRPr>
          </a:p>
          <a:p>
            <a:pPr algn="ctr"/>
            <a:r>
              <a:rPr lang="es-EC" sz="1000" dirty="0">
                <a:solidFill>
                  <a:srgbClr val="9CA1A4"/>
                </a:solidFill>
              </a:rPr>
              <a:t>Compraría un </a:t>
            </a:r>
            <a:r>
              <a:rPr lang="es-EC" sz="1000" dirty="0" smtClean="0">
                <a:solidFill>
                  <a:srgbClr val="9CA1A4"/>
                </a:solidFill>
              </a:rPr>
              <a:t>VE</a:t>
            </a:r>
            <a:endParaRPr lang="en-US" sz="1000" dirty="0">
              <a:solidFill>
                <a:srgbClr val="9CA1A4"/>
              </a:solidFill>
            </a:endParaRPr>
          </a:p>
        </p:txBody>
      </p:sp>
      <p:sp>
        <p:nvSpPr>
          <p:cNvPr id="32" name="Rectángulo redondeado 31"/>
          <p:cNvSpPr/>
          <p:nvPr/>
        </p:nvSpPr>
        <p:spPr>
          <a:xfrm>
            <a:off x="4244152" y="3943769"/>
            <a:ext cx="1329053" cy="517445"/>
          </a:xfrm>
          <a:prstGeom prst="roundRect">
            <a:avLst/>
          </a:prstGeom>
          <a:solidFill>
            <a:srgbClr val="1B75BB"/>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67,65% </a:t>
            </a:r>
            <a:endParaRPr lang="en-US" dirty="0">
              <a:solidFill>
                <a:schemeClr val="bg1"/>
              </a:solidFill>
            </a:endParaRPr>
          </a:p>
          <a:p>
            <a:pPr algn="ctr"/>
            <a:r>
              <a:rPr lang="es-EC" sz="1000" dirty="0">
                <a:solidFill>
                  <a:schemeClr val="bg1"/>
                </a:solidFill>
              </a:rPr>
              <a:t>Compraría un </a:t>
            </a:r>
            <a:r>
              <a:rPr lang="es-EC" sz="1000" dirty="0" smtClean="0">
                <a:solidFill>
                  <a:schemeClr val="bg1"/>
                </a:solidFill>
              </a:rPr>
              <a:t>VE</a:t>
            </a:r>
            <a:endParaRPr lang="en-US" sz="1000" dirty="0">
              <a:solidFill>
                <a:schemeClr val="bg1"/>
              </a:solidFill>
            </a:endParaRPr>
          </a:p>
        </p:txBody>
      </p:sp>
      <p:sp>
        <p:nvSpPr>
          <p:cNvPr id="33" name="Rectángulo redondeado 32"/>
          <p:cNvSpPr/>
          <p:nvPr/>
        </p:nvSpPr>
        <p:spPr>
          <a:xfrm>
            <a:off x="4244152" y="5077161"/>
            <a:ext cx="1329053" cy="517445"/>
          </a:xfrm>
          <a:prstGeom prst="roundRect">
            <a:avLst/>
          </a:prstGeom>
          <a:solidFill>
            <a:srgbClr val="90278E"/>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85,71% </a:t>
            </a:r>
            <a:endParaRPr lang="en-US" dirty="0">
              <a:solidFill>
                <a:schemeClr val="bg1"/>
              </a:solidFill>
            </a:endParaRPr>
          </a:p>
          <a:p>
            <a:pPr algn="ctr"/>
            <a:r>
              <a:rPr lang="es-EC" sz="1000" dirty="0">
                <a:solidFill>
                  <a:schemeClr val="bg1"/>
                </a:solidFill>
              </a:rPr>
              <a:t>Compraría un </a:t>
            </a:r>
            <a:r>
              <a:rPr lang="es-EC" sz="1000" dirty="0" smtClean="0">
                <a:solidFill>
                  <a:schemeClr val="bg1"/>
                </a:solidFill>
              </a:rPr>
              <a:t>VE</a:t>
            </a:r>
            <a:endParaRPr lang="en-US" sz="1000" dirty="0">
              <a:solidFill>
                <a:schemeClr val="bg1"/>
              </a:solidFill>
            </a:endParaRPr>
          </a:p>
        </p:txBody>
      </p:sp>
      <p:sp>
        <p:nvSpPr>
          <p:cNvPr id="34" name="Rectángulo redondeado 33"/>
          <p:cNvSpPr/>
          <p:nvPr/>
        </p:nvSpPr>
        <p:spPr>
          <a:xfrm>
            <a:off x="5836950" y="1676985"/>
            <a:ext cx="1329053" cy="517445"/>
          </a:xfrm>
          <a:prstGeom prst="roundRect">
            <a:avLst/>
          </a:prstGeom>
          <a:noFill/>
          <a:ln w="28575">
            <a:solidFill>
              <a:srgbClr val="F36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36C36"/>
                </a:solidFill>
              </a:rPr>
              <a:t>56% </a:t>
            </a:r>
            <a:endParaRPr lang="en-US" dirty="0">
              <a:solidFill>
                <a:srgbClr val="F36C36"/>
              </a:solidFill>
            </a:endParaRPr>
          </a:p>
          <a:p>
            <a:pPr algn="ctr"/>
            <a:r>
              <a:rPr lang="es-EC" sz="1000" dirty="0">
                <a:solidFill>
                  <a:srgbClr val="9CA1A4"/>
                </a:solidFill>
              </a:rPr>
              <a:t>Compraría un </a:t>
            </a:r>
            <a:r>
              <a:rPr lang="es-EC" sz="1000" dirty="0" smtClean="0">
                <a:solidFill>
                  <a:srgbClr val="9CA1A4"/>
                </a:solidFill>
              </a:rPr>
              <a:t>VE</a:t>
            </a:r>
            <a:endParaRPr lang="en-US" sz="1000" dirty="0">
              <a:solidFill>
                <a:srgbClr val="9CA1A4"/>
              </a:solidFill>
            </a:endParaRPr>
          </a:p>
        </p:txBody>
      </p:sp>
      <p:sp>
        <p:nvSpPr>
          <p:cNvPr id="35" name="Rectángulo redondeado 34"/>
          <p:cNvSpPr/>
          <p:nvPr/>
        </p:nvSpPr>
        <p:spPr>
          <a:xfrm>
            <a:off x="5842369" y="2810377"/>
            <a:ext cx="1329053" cy="517445"/>
          </a:xfrm>
          <a:prstGeom prst="roundRect">
            <a:avLst/>
          </a:prstGeom>
          <a:solidFill>
            <a:srgbClr val="00A69C"/>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68,42% </a:t>
            </a:r>
            <a:endParaRPr lang="en-US" dirty="0">
              <a:solidFill>
                <a:schemeClr val="bg1"/>
              </a:solidFill>
            </a:endParaRPr>
          </a:p>
          <a:p>
            <a:pPr algn="ctr"/>
            <a:r>
              <a:rPr lang="es-EC" sz="1000" dirty="0">
                <a:solidFill>
                  <a:schemeClr val="bg1"/>
                </a:solidFill>
              </a:rPr>
              <a:t>Compraría un </a:t>
            </a:r>
            <a:r>
              <a:rPr lang="es-EC" sz="1000" dirty="0" smtClean="0">
                <a:solidFill>
                  <a:schemeClr val="bg1"/>
                </a:solidFill>
              </a:rPr>
              <a:t>VE</a:t>
            </a:r>
            <a:endParaRPr lang="en-US" sz="1000" dirty="0">
              <a:solidFill>
                <a:schemeClr val="bg1"/>
              </a:solidFill>
            </a:endParaRPr>
          </a:p>
        </p:txBody>
      </p:sp>
      <p:sp>
        <p:nvSpPr>
          <p:cNvPr id="37" name="Rectángulo redondeado 36"/>
          <p:cNvSpPr/>
          <p:nvPr/>
        </p:nvSpPr>
        <p:spPr>
          <a:xfrm>
            <a:off x="5843268" y="3943769"/>
            <a:ext cx="1329053" cy="517445"/>
          </a:xfrm>
          <a:prstGeom prst="roundRect">
            <a:avLst/>
          </a:prstGeom>
          <a:solidFill>
            <a:srgbClr val="1B75BB"/>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68,89% </a:t>
            </a:r>
            <a:endParaRPr lang="en-US" dirty="0">
              <a:solidFill>
                <a:schemeClr val="bg1"/>
              </a:solidFill>
            </a:endParaRPr>
          </a:p>
          <a:p>
            <a:pPr algn="ctr"/>
            <a:r>
              <a:rPr lang="es-EC" sz="1000" dirty="0">
                <a:solidFill>
                  <a:schemeClr val="bg1"/>
                </a:solidFill>
              </a:rPr>
              <a:t>Compraría un </a:t>
            </a:r>
            <a:r>
              <a:rPr lang="es-EC" sz="1000" dirty="0" smtClean="0">
                <a:solidFill>
                  <a:schemeClr val="bg1"/>
                </a:solidFill>
              </a:rPr>
              <a:t>VE</a:t>
            </a:r>
            <a:endParaRPr lang="en-US" sz="1000" dirty="0">
              <a:solidFill>
                <a:schemeClr val="bg1"/>
              </a:solidFill>
            </a:endParaRPr>
          </a:p>
        </p:txBody>
      </p:sp>
      <p:sp>
        <p:nvSpPr>
          <p:cNvPr id="38" name="Rectángulo redondeado 37"/>
          <p:cNvSpPr/>
          <p:nvPr/>
        </p:nvSpPr>
        <p:spPr>
          <a:xfrm>
            <a:off x="5836950" y="5077161"/>
            <a:ext cx="1329053" cy="517445"/>
          </a:xfrm>
          <a:prstGeom prst="roundRect">
            <a:avLst/>
          </a:prstGeom>
          <a:noFill/>
          <a:ln w="28575">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90278E"/>
                </a:solidFill>
              </a:rPr>
              <a:t>66,67% </a:t>
            </a:r>
            <a:endParaRPr lang="en-US" dirty="0">
              <a:solidFill>
                <a:srgbClr val="90278E"/>
              </a:solidFill>
            </a:endParaRPr>
          </a:p>
          <a:p>
            <a:pPr algn="ctr"/>
            <a:r>
              <a:rPr lang="es-EC" sz="1000" dirty="0">
                <a:solidFill>
                  <a:schemeClr val="bg1">
                    <a:lumMod val="50000"/>
                  </a:schemeClr>
                </a:solidFill>
              </a:rPr>
              <a:t>Compraría un </a:t>
            </a:r>
            <a:r>
              <a:rPr lang="es-EC" sz="1000" dirty="0" smtClean="0">
                <a:solidFill>
                  <a:schemeClr val="bg1">
                    <a:lumMod val="50000"/>
                  </a:schemeClr>
                </a:solidFill>
              </a:rPr>
              <a:t>VE</a:t>
            </a:r>
            <a:endParaRPr lang="en-US" sz="1000" dirty="0">
              <a:solidFill>
                <a:schemeClr val="bg1">
                  <a:lumMod val="50000"/>
                </a:schemeClr>
              </a:solidFill>
            </a:endParaRPr>
          </a:p>
        </p:txBody>
      </p:sp>
      <p:cxnSp>
        <p:nvCxnSpPr>
          <p:cNvPr id="12" name="Conector recto 11"/>
          <p:cNvCxnSpPr>
            <a:endCxn id="69" idx="1"/>
          </p:cNvCxnSpPr>
          <p:nvPr/>
        </p:nvCxnSpPr>
        <p:spPr>
          <a:xfrm>
            <a:off x="917009" y="1917054"/>
            <a:ext cx="3081785" cy="14815"/>
          </a:xfrm>
          <a:prstGeom prst="line">
            <a:avLst/>
          </a:prstGeom>
          <a:ln>
            <a:solidFill>
              <a:srgbClr val="F36C36"/>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43" name="Conector recto 42"/>
          <p:cNvCxnSpPr/>
          <p:nvPr/>
        </p:nvCxnSpPr>
        <p:spPr>
          <a:xfrm flipV="1">
            <a:off x="7356142" y="1931869"/>
            <a:ext cx="3843081" cy="10085"/>
          </a:xfrm>
          <a:prstGeom prst="line">
            <a:avLst/>
          </a:prstGeom>
          <a:ln>
            <a:solidFill>
              <a:srgbClr val="F36C36"/>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53" name="Conector recto 52"/>
          <p:cNvCxnSpPr>
            <a:endCxn id="42" idx="1"/>
          </p:cNvCxnSpPr>
          <p:nvPr/>
        </p:nvCxnSpPr>
        <p:spPr>
          <a:xfrm>
            <a:off x="1858890" y="3091094"/>
            <a:ext cx="2139904" cy="12409"/>
          </a:xfrm>
          <a:prstGeom prst="line">
            <a:avLst/>
          </a:prstGeom>
          <a:ln>
            <a:solidFill>
              <a:srgbClr val="00A69C"/>
            </a:solidFill>
            <a:prstDash val="sysDash"/>
          </a:ln>
          <a:effectLst/>
        </p:spPr>
        <p:style>
          <a:lnRef idx="3">
            <a:schemeClr val="accent1"/>
          </a:lnRef>
          <a:fillRef idx="0">
            <a:schemeClr val="accent1"/>
          </a:fillRef>
          <a:effectRef idx="2">
            <a:schemeClr val="accent1"/>
          </a:effectRef>
          <a:fontRef idx="minor">
            <a:schemeClr val="tx1"/>
          </a:fontRef>
        </p:style>
      </p:cxnSp>
      <p:pic>
        <p:nvPicPr>
          <p:cNvPr id="26" name="Imagen 25"/>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37217" y="6055538"/>
            <a:ext cx="1167192" cy="820189"/>
          </a:xfrm>
          <a:prstGeom prst="rect">
            <a:avLst/>
          </a:prstGeom>
        </p:spPr>
      </p:pic>
      <p:pic>
        <p:nvPicPr>
          <p:cNvPr id="61" name="Imagen 60"/>
          <p:cNvPicPr>
            <a:picLocks noChangeAspect="1"/>
          </p:cNvPicPr>
          <p:nvPr/>
        </p:nvPicPr>
        <p:blipFill>
          <a:blip r:embed="rId1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10537" y="2813454"/>
            <a:ext cx="384363" cy="557896"/>
          </a:xfrm>
          <a:prstGeom prst="rect">
            <a:avLst/>
          </a:prstGeom>
          <a:noFill/>
          <a:ln>
            <a:noFill/>
          </a:ln>
        </p:spPr>
      </p:pic>
      <p:pic>
        <p:nvPicPr>
          <p:cNvPr id="42" name="Imagen 41"/>
          <p:cNvPicPr>
            <a:picLocks noChangeAspect="1"/>
          </p:cNvPicPr>
          <p:nvPr/>
        </p:nvPicPr>
        <p:blipFill rotWithShape="1">
          <a:blip r:embed="rId1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4476" t="5082"/>
          <a:stretch/>
        </p:blipFill>
        <p:spPr>
          <a:xfrm>
            <a:off x="3998794" y="2838733"/>
            <a:ext cx="328725" cy="529539"/>
          </a:xfrm>
          <a:prstGeom prst="rect">
            <a:avLst/>
          </a:prstGeom>
          <a:noFill/>
          <a:ln>
            <a:noFill/>
          </a:ln>
        </p:spPr>
      </p:pic>
      <p:pic>
        <p:nvPicPr>
          <p:cNvPr id="69" name="Imagen 68"/>
          <p:cNvPicPr>
            <a:picLocks noChangeAspect="1"/>
          </p:cNvPicPr>
          <p:nvPr/>
        </p:nvPicPr>
        <p:blipFill rotWithShape="1">
          <a:blip r:embed="rId1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4476" t="5082"/>
          <a:stretch/>
        </p:blipFill>
        <p:spPr>
          <a:xfrm>
            <a:off x="3998794" y="1667099"/>
            <a:ext cx="328725" cy="529539"/>
          </a:xfrm>
          <a:prstGeom prst="rect">
            <a:avLst/>
          </a:prstGeom>
          <a:noFill/>
          <a:ln>
            <a:noFill/>
          </a:ln>
        </p:spPr>
      </p:pic>
      <p:pic>
        <p:nvPicPr>
          <p:cNvPr id="70" name="Imagen 69"/>
          <p:cNvPicPr>
            <a:picLocks noChangeAspect="1"/>
          </p:cNvPicPr>
          <p:nvPr/>
        </p:nvPicPr>
        <p:blipFill rotWithShape="1">
          <a:blip r:embed="rId1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4476" t="5082"/>
          <a:stretch/>
        </p:blipFill>
        <p:spPr>
          <a:xfrm>
            <a:off x="7152068" y="1670208"/>
            <a:ext cx="328725" cy="529539"/>
          </a:xfrm>
          <a:prstGeom prst="rect">
            <a:avLst/>
          </a:prstGeom>
          <a:noFill/>
          <a:ln>
            <a:noFill/>
          </a:ln>
        </p:spPr>
      </p:pic>
      <p:pic>
        <p:nvPicPr>
          <p:cNvPr id="72" name="Imagen 71"/>
          <p:cNvPicPr>
            <a:picLocks noChangeAspect="1"/>
          </p:cNvPicPr>
          <p:nvPr/>
        </p:nvPicPr>
        <p:blipFill rotWithShape="1">
          <a:blip r:embed="rId1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4476" t="5082"/>
          <a:stretch/>
        </p:blipFill>
        <p:spPr>
          <a:xfrm>
            <a:off x="7166003" y="3931675"/>
            <a:ext cx="328725" cy="529539"/>
          </a:xfrm>
          <a:prstGeom prst="rect">
            <a:avLst/>
          </a:prstGeom>
          <a:noFill/>
          <a:ln>
            <a:noFill/>
          </a:ln>
        </p:spPr>
      </p:pic>
      <p:pic>
        <p:nvPicPr>
          <p:cNvPr id="73" name="Imagen 72"/>
          <p:cNvPicPr>
            <a:picLocks noChangeAspect="1"/>
          </p:cNvPicPr>
          <p:nvPr/>
        </p:nvPicPr>
        <p:blipFill rotWithShape="1">
          <a:blip r:embed="rId1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4476" t="5082"/>
          <a:stretch/>
        </p:blipFill>
        <p:spPr>
          <a:xfrm>
            <a:off x="4002320" y="3934076"/>
            <a:ext cx="328725" cy="529539"/>
          </a:xfrm>
          <a:prstGeom prst="rect">
            <a:avLst/>
          </a:prstGeom>
          <a:noFill/>
          <a:ln>
            <a:noFill/>
          </a:ln>
        </p:spPr>
      </p:pic>
      <p:cxnSp>
        <p:nvCxnSpPr>
          <p:cNvPr id="74" name="Conector recto 73"/>
          <p:cNvCxnSpPr/>
          <p:nvPr/>
        </p:nvCxnSpPr>
        <p:spPr>
          <a:xfrm>
            <a:off x="7423684" y="3080095"/>
            <a:ext cx="2739491" cy="10999"/>
          </a:xfrm>
          <a:prstGeom prst="line">
            <a:avLst/>
          </a:prstGeom>
          <a:ln>
            <a:solidFill>
              <a:srgbClr val="00A69C"/>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76" name="Conector recto 75"/>
          <p:cNvCxnSpPr>
            <a:endCxn id="73" idx="1"/>
          </p:cNvCxnSpPr>
          <p:nvPr/>
        </p:nvCxnSpPr>
        <p:spPr>
          <a:xfrm>
            <a:off x="2693320" y="4196444"/>
            <a:ext cx="1309000" cy="2402"/>
          </a:xfrm>
          <a:prstGeom prst="line">
            <a:avLst/>
          </a:prstGeom>
          <a:ln>
            <a:solidFill>
              <a:srgbClr val="1B75BB"/>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78" name="Conector recto 77"/>
          <p:cNvCxnSpPr/>
          <p:nvPr/>
        </p:nvCxnSpPr>
        <p:spPr>
          <a:xfrm>
            <a:off x="7356142" y="4196444"/>
            <a:ext cx="1669680" cy="0"/>
          </a:xfrm>
          <a:prstGeom prst="line">
            <a:avLst/>
          </a:prstGeom>
          <a:ln>
            <a:solidFill>
              <a:srgbClr val="1B75BB"/>
            </a:solidFill>
            <a:prstDash val="sysDash"/>
          </a:ln>
          <a:effectLst/>
        </p:spPr>
        <p:style>
          <a:lnRef idx="3">
            <a:schemeClr val="accent1"/>
          </a:lnRef>
          <a:fillRef idx="0">
            <a:schemeClr val="accent1"/>
          </a:fillRef>
          <a:effectRef idx="2">
            <a:schemeClr val="accent1"/>
          </a:effectRef>
          <a:fontRef idx="minor">
            <a:schemeClr val="tx1"/>
          </a:fontRef>
        </p:style>
      </p:cxnSp>
      <p:pic>
        <p:nvPicPr>
          <p:cNvPr id="88" name="Imagen 87"/>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8518" y="6055537"/>
            <a:ext cx="1167192" cy="820189"/>
          </a:xfrm>
          <a:prstGeom prst="rect">
            <a:avLst/>
          </a:prstGeom>
        </p:spPr>
      </p:pic>
    </p:spTree>
    <p:extLst>
      <p:ext uri="{BB962C8B-B14F-4D97-AF65-F5344CB8AC3E}">
        <p14:creationId xmlns:p14="http://schemas.microsoft.com/office/powerpoint/2010/main" val="1620904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2454" y="342899"/>
            <a:ext cx="9326427" cy="1817689"/>
          </a:xfrm>
        </p:spPr>
        <p:txBody>
          <a:bodyPr>
            <a:noAutofit/>
          </a:bodyPr>
          <a:lstStyle/>
          <a:p>
            <a:pPr lvl="0"/>
            <a:r>
              <a:rPr lang="es-ES"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Vehículo Eléctrico</a:t>
            </a:r>
            <a:r>
              <a:rPr lang="es-EC"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como alternativa para reducir </a:t>
            </a:r>
            <a:r>
              <a:rPr lang="es-EC"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la contaminación </a:t>
            </a:r>
            <a:r>
              <a:rPr lang="es-EC"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ambiental</a:t>
            </a:r>
            <a:r>
              <a:rPr lang="en-US"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r>
            <a:br>
              <a:rPr lang="en-US"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br>
            <a:endParaRPr lang="en-US"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backgroundRemoval t="20000" b="100000" l="0" r="48433">
                        <a14:foregroundMark x1="17658" y1="61486" x2="13884" y2="62162"/>
                        <a14:foregroundMark x1="15291" y1="81351" x2="17658" y2="73108"/>
                        <a14:foregroundMark x1="24824" y1="42027" x2="20154" y2="42027"/>
                        <a14:backgroundMark x1="21881" y1="87297" x2="36532" y2="87568"/>
                        <a14:backgroundMark x1="21689" y1="86622" x2="36404" y2="86351"/>
                      </a14:backgroundRemoval>
                    </a14:imgEffect>
                  </a14:imgLayer>
                </a14:imgProps>
              </a:ext>
              <a:ext uri="{28A0092B-C50C-407E-A947-70E740481C1C}">
                <a14:useLocalDpi xmlns:a14="http://schemas.microsoft.com/office/drawing/2010/main" val="0"/>
              </a:ext>
            </a:extLst>
          </a:blip>
          <a:srcRect t="19968" r="53750"/>
          <a:stretch/>
        </p:blipFill>
        <p:spPr>
          <a:xfrm>
            <a:off x="312454" y="2715282"/>
            <a:ext cx="5920933" cy="4850835"/>
          </a:xfrm>
          <a:prstGeom prst="rect">
            <a:avLst/>
          </a:prstGeom>
        </p:spPr>
      </p:pic>
      <p:sp>
        <p:nvSpPr>
          <p:cNvPr id="6" name="CuadroTexto 5"/>
          <p:cNvSpPr txBox="1"/>
          <p:nvPr/>
        </p:nvSpPr>
        <p:spPr>
          <a:xfrm>
            <a:off x="851206" y="5044439"/>
            <a:ext cx="1066800" cy="461665"/>
          </a:xfrm>
          <a:prstGeom prst="rect">
            <a:avLst/>
          </a:prstGeom>
          <a:noFill/>
        </p:spPr>
        <p:txBody>
          <a:bodyPr wrap="square" rtlCol="0">
            <a:spAutoFit/>
          </a:bodyPr>
          <a:lstStyle/>
          <a:p>
            <a:r>
              <a:rPr lang="en-US" sz="2400" b="1" dirty="0" smtClean="0">
                <a:solidFill>
                  <a:srgbClr val="7FA513"/>
                </a:solidFill>
              </a:rPr>
              <a:t>81,5%</a:t>
            </a:r>
            <a:endParaRPr lang="en-US" sz="2400" b="1" dirty="0">
              <a:solidFill>
                <a:srgbClr val="7FA513"/>
              </a:solidFill>
            </a:endParaRPr>
          </a:p>
        </p:txBody>
      </p:sp>
      <p:sp>
        <p:nvSpPr>
          <p:cNvPr id="7" name="CuadroTexto 6"/>
          <p:cNvSpPr txBox="1"/>
          <p:nvPr/>
        </p:nvSpPr>
        <p:spPr>
          <a:xfrm>
            <a:off x="1651306" y="3394836"/>
            <a:ext cx="1066800" cy="461665"/>
          </a:xfrm>
          <a:prstGeom prst="rect">
            <a:avLst/>
          </a:prstGeom>
          <a:noFill/>
        </p:spPr>
        <p:txBody>
          <a:bodyPr wrap="square" rtlCol="0">
            <a:spAutoFit/>
          </a:bodyPr>
          <a:lstStyle/>
          <a:p>
            <a:r>
              <a:rPr lang="en-US" sz="2400" b="1" dirty="0" smtClean="0">
                <a:solidFill>
                  <a:srgbClr val="C52E5B"/>
                </a:solidFill>
              </a:rPr>
              <a:t>18,5%</a:t>
            </a:r>
            <a:endParaRPr lang="en-US" sz="2400" b="1" dirty="0">
              <a:solidFill>
                <a:srgbClr val="C52E5B"/>
              </a:solidFill>
            </a:endParaRPr>
          </a:p>
        </p:txBody>
      </p:sp>
      <p:sp>
        <p:nvSpPr>
          <p:cNvPr id="8" name="Conector 7"/>
          <p:cNvSpPr/>
          <p:nvPr/>
        </p:nvSpPr>
        <p:spPr>
          <a:xfrm>
            <a:off x="1150582" y="2689073"/>
            <a:ext cx="247650" cy="230833"/>
          </a:xfrm>
          <a:prstGeom prst="flowChartConnector">
            <a:avLst/>
          </a:prstGeom>
          <a:solidFill>
            <a:srgbClr val="7FA51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ector 8"/>
          <p:cNvSpPr/>
          <p:nvPr/>
        </p:nvSpPr>
        <p:spPr>
          <a:xfrm>
            <a:off x="2718106" y="2681496"/>
            <a:ext cx="247650" cy="230833"/>
          </a:xfrm>
          <a:prstGeom prst="flowChartConnector">
            <a:avLst/>
          </a:prstGeom>
          <a:solidFill>
            <a:srgbClr val="C52E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p:cNvSpPr txBox="1"/>
          <p:nvPr/>
        </p:nvSpPr>
        <p:spPr>
          <a:xfrm>
            <a:off x="1633630" y="2655476"/>
            <a:ext cx="568752" cy="369332"/>
          </a:xfrm>
          <a:prstGeom prst="rect">
            <a:avLst/>
          </a:prstGeom>
          <a:noFill/>
        </p:spPr>
        <p:txBody>
          <a:bodyPr wrap="square" rtlCol="0">
            <a:spAutoFit/>
          </a:bodyPr>
          <a:lstStyle/>
          <a:p>
            <a:r>
              <a:rPr lang="en-US" b="1" dirty="0" smtClean="0">
                <a:solidFill>
                  <a:schemeClr val="bg2">
                    <a:lumMod val="50000"/>
                  </a:schemeClr>
                </a:solidFill>
              </a:rPr>
              <a:t>SI</a:t>
            </a:r>
            <a:endParaRPr lang="en-US" b="1" dirty="0">
              <a:solidFill>
                <a:schemeClr val="bg2">
                  <a:lumMod val="50000"/>
                </a:schemeClr>
              </a:solidFill>
            </a:endParaRPr>
          </a:p>
        </p:txBody>
      </p:sp>
      <p:sp>
        <p:nvSpPr>
          <p:cNvPr id="11" name="CuadroTexto 10"/>
          <p:cNvSpPr txBox="1"/>
          <p:nvPr/>
        </p:nvSpPr>
        <p:spPr>
          <a:xfrm>
            <a:off x="3167104" y="2619519"/>
            <a:ext cx="759252" cy="369332"/>
          </a:xfrm>
          <a:prstGeom prst="rect">
            <a:avLst/>
          </a:prstGeom>
          <a:noFill/>
        </p:spPr>
        <p:txBody>
          <a:bodyPr wrap="square" rtlCol="0">
            <a:spAutoFit/>
          </a:bodyPr>
          <a:lstStyle/>
          <a:p>
            <a:r>
              <a:rPr lang="en-US" b="1" dirty="0" smtClean="0">
                <a:solidFill>
                  <a:schemeClr val="bg2">
                    <a:lumMod val="50000"/>
                  </a:schemeClr>
                </a:solidFill>
              </a:rPr>
              <a:t>NO</a:t>
            </a:r>
            <a:endParaRPr lang="en-US" b="1" dirty="0">
              <a:solidFill>
                <a:schemeClr val="bg2">
                  <a:lumMod val="50000"/>
                </a:schemeClr>
              </a:solidFill>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379" y="2840142"/>
            <a:ext cx="3546102" cy="2368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13957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8907" y="325954"/>
            <a:ext cx="8984024" cy="1320800"/>
          </a:xfrm>
        </p:spPr>
        <p:txBody>
          <a:bodyPr>
            <a:normAutofit fontScale="90000"/>
          </a:bodyPr>
          <a:lstStyle/>
          <a:p>
            <a:pPr lvl="0"/>
            <a:r>
              <a:rPr lang="es-EC" sz="49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Conocimiento sobre </a:t>
            </a:r>
            <a:r>
              <a:rPr lang="es-EC" sz="49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los beneficios de un vehículo </a:t>
            </a:r>
            <a:r>
              <a:rPr lang="es-EC" sz="49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eléctrico</a:t>
            </a:r>
            <a:r>
              <a:rPr lang="en-US" dirty="0"/>
              <a:t/>
            </a:r>
            <a:br>
              <a:rPr lang="en-US" dirty="0"/>
            </a:br>
            <a:endParaRPr lang="en-US"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b="3664"/>
          <a:stretch/>
        </p:blipFill>
        <p:spPr>
          <a:xfrm>
            <a:off x="1816288" y="2338128"/>
            <a:ext cx="5607719" cy="2013148"/>
          </a:xfrm>
          <a:prstGeom prst="rect">
            <a:avLst/>
          </a:prstGeom>
        </p:spPr>
      </p:pic>
      <p:sp>
        <p:nvSpPr>
          <p:cNvPr id="8" name="CuadroTexto 7"/>
          <p:cNvSpPr txBox="1"/>
          <p:nvPr/>
        </p:nvSpPr>
        <p:spPr>
          <a:xfrm>
            <a:off x="3323747" y="2792957"/>
            <a:ext cx="1660357" cy="523220"/>
          </a:xfrm>
          <a:prstGeom prst="rect">
            <a:avLst/>
          </a:prstGeom>
          <a:noFill/>
        </p:spPr>
        <p:txBody>
          <a:bodyPr wrap="square" rtlCol="0">
            <a:spAutoFit/>
          </a:bodyPr>
          <a:lstStyle/>
          <a:p>
            <a:pPr algn="ctr"/>
            <a:r>
              <a:rPr lang="en-US" sz="1400" dirty="0" smtClean="0">
                <a:latin typeface="Berlin Sans FB Demi" panose="020E0802020502020306" pitchFamily="34" charset="0"/>
              </a:rPr>
              <a:t>Hombres </a:t>
            </a:r>
          </a:p>
          <a:p>
            <a:pPr algn="ctr"/>
            <a:r>
              <a:rPr lang="en-US" sz="1400" dirty="0" smtClean="0">
                <a:latin typeface="Berlin Sans FB Demi" panose="020E0802020502020306" pitchFamily="34" charset="0"/>
              </a:rPr>
              <a:t>76,25%</a:t>
            </a:r>
            <a:endParaRPr lang="en-US" sz="1400" dirty="0">
              <a:latin typeface="Berlin Sans FB Demi" panose="020E0802020502020306" pitchFamily="34" charset="0"/>
            </a:endParaRPr>
          </a:p>
        </p:txBody>
      </p:sp>
      <p:sp>
        <p:nvSpPr>
          <p:cNvPr id="9" name="CuadroTexto 8"/>
          <p:cNvSpPr txBox="1"/>
          <p:nvPr/>
        </p:nvSpPr>
        <p:spPr>
          <a:xfrm>
            <a:off x="5170495" y="2864222"/>
            <a:ext cx="1660357" cy="523220"/>
          </a:xfrm>
          <a:prstGeom prst="rect">
            <a:avLst/>
          </a:prstGeom>
          <a:noFill/>
        </p:spPr>
        <p:txBody>
          <a:bodyPr wrap="square" rtlCol="0">
            <a:spAutoFit/>
          </a:bodyPr>
          <a:lstStyle/>
          <a:p>
            <a:pPr algn="ctr"/>
            <a:r>
              <a:rPr lang="en-US" sz="1400" dirty="0" err="1" smtClean="0">
                <a:latin typeface="Berlin Sans FB Demi" panose="020E0802020502020306" pitchFamily="34" charset="0"/>
              </a:rPr>
              <a:t>Mujeres</a:t>
            </a:r>
            <a:r>
              <a:rPr lang="en-US" sz="1400" dirty="0" smtClean="0">
                <a:latin typeface="Berlin Sans FB Demi" panose="020E0802020502020306" pitchFamily="34" charset="0"/>
              </a:rPr>
              <a:t> </a:t>
            </a:r>
          </a:p>
          <a:p>
            <a:pPr algn="ctr"/>
            <a:r>
              <a:rPr lang="en-US" sz="1400" dirty="0" smtClean="0">
                <a:latin typeface="Berlin Sans FB Demi" panose="020E0802020502020306" pitchFamily="34" charset="0"/>
              </a:rPr>
              <a:t>23,75%</a:t>
            </a:r>
            <a:endParaRPr lang="en-US" sz="1400" dirty="0">
              <a:latin typeface="Berlin Sans FB Demi" panose="020E0802020502020306" pitchFamily="34" charset="0"/>
            </a:endParaRPr>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b="3664"/>
          <a:stretch/>
        </p:blipFill>
        <p:spPr>
          <a:xfrm>
            <a:off x="2126290" y="4473433"/>
            <a:ext cx="5297717" cy="1901858"/>
          </a:xfrm>
          <a:prstGeom prst="rect">
            <a:avLst/>
          </a:prstGeom>
        </p:spPr>
      </p:pic>
      <p:sp>
        <p:nvSpPr>
          <p:cNvPr id="11" name="Rectángulo 10"/>
          <p:cNvSpPr/>
          <p:nvPr/>
        </p:nvSpPr>
        <p:spPr>
          <a:xfrm>
            <a:off x="4959647" y="4702232"/>
            <a:ext cx="295055" cy="926594"/>
          </a:xfrm>
          <a:prstGeom prst="rect">
            <a:avLst/>
          </a:prstGeom>
          <a:solidFill>
            <a:srgbClr val="00B2CD"/>
          </a:solidFill>
          <a:ln>
            <a:solidFill>
              <a:srgbClr val="00B2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p:cNvSpPr/>
          <p:nvPr/>
        </p:nvSpPr>
        <p:spPr>
          <a:xfrm>
            <a:off x="5254730" y="4712399"/>
            <a:ext cx="139575" cy="935487"/>
          </a:xfrm>
          <a:prstGeom prst="rect">
            <a:avLst/>
          </a:prstGeom>
          <a:solidFill>
            <a:srgbClr val="00B2CD"/>
          </a:solidFill>
          <a:ln>
            <a:solidFill>
              <a:srgbClr val="00B2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4957235" y="5648122"/>
            <a:ext cx="437042" cy="223000"/>
          </a:xfrm>
          <a:prstGeom prst="rect">
            <a:avLst/>
          </a:prstGeom>
          <a:solidFill>
            <a:srgbClr val="007183"/>
          </a:solidFill>
          <a:ln>
            <a:solidFill>
              <a:srgbClr val="007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p:cNvSpPr txBox="1"/>
          <p:nvPr/>
        </p:nvSpPr>
        <p:spPr>
          <a:xfrm>
            <a:off x="3416266" y="4923955"/>
            <a:ext cx="1660357" cy="523220"/>
          </a:xfrm>
          <a:prstGeom prst="rect">
            <a:avLst/>
          </a:prstGeom>
          <a:noFill/>
        </p:spPr>
        <p:txBody>
          <a:bodyPr wrap="square" rtlCol="0">
            <a:spAutoFit/>
          </a:bodyPr>
          <a:lstStyle/>
          <a:p>
            <a:pPr algn="ctr"/>
            <a:r>
              <a:rPr lang="en-US" sz="1400" dirty="0" err="1" smtClean="0">
                <a:latin typeface="Berlin Sans FB Demi" panose="020E0802020502020306" pitchFamily="34" charset="0"/>
              </a:rPr>
              <a:t>Mujeres</a:t>
            </a:r>
            <a:r>
              <a:rPr lang="en-US" sz="1400" dirty="0" smtClean="0">
                <a:latin typeface="Berlin Sans FB Demi" panose="020E0802020502020306" pitchFamily="34" charset="0"/>
              </a:rPr>
              <a:t> </a:t>
            </a:r>
          </a:p>
          <a:p>
            <a:pPr algn="ctr"/>
            <a:r>
              <a:rPr lang="en-US" sz="1400" dirty="0" smtClean="0">
                <a:latin typeface="Berlin Sans FB Demi" panose="020E0802020502020306" pitchFamily="34" charset="0"/>
              </a:rPr>
              <a:t>59,14%</a:t>
            </a:r>
            <a:endParaRPr lang="en-US" sz="1400" dirty="0">
              <a:latin typeface="Berlin Sans FB Demi" panose="020E0802020502020306" pitchFamily="34" charset="0"/>
            </a:endParaRPr>
          </a:p>
        </p:txBody>
      </p:sp>
      <p:sp>
        <p:nvSpPr>
          <p:cNvPr id="15" name="CuadroTexto 14"/>
          <p:cNvSpPr txBox="1"/>
          <p:nvPr/>
        </p:nvSpPr>
        <p:spPr>
          <a:xfrm>
            <a:off x="4933471" y="4934822"/>
            <a:ext cx="1660357" cy="523220"/>
          </a:xfrm>
          <a:prstGeom prst="rect">
            <a:avLst/>
          </a:prstGeom>
          <a:noFill/>
        </p:spPr>
        <p:txBody>
          <a:bodyPr wrap="square" rtlCol="0">
            <a:spAutoFit/>
          </a:bodyPr>
          <a:lstStyle/>
          <a:p>
            <a:pPr algn="ctr"/>
            <a:r>
              <a:rPr lang="en-US" sz="1400" dirty="0" smtClean="0">
                <a:latin typeface="Berlin Sans FB Demi" panose="020E0802020502020306" pitchFamily="34" charset="0"/>
              </a:rPr>
              <a:t>Hombres </a:t>
            </a:r>
          </a:p>
          <a:p>
            <a:pPr algn="ctr"/>
            <a:r>
              <a:rPr lang="en-US" sz="1400" dirty="0" smtClean="0">
                <a:latin typeface="Berlin Sans FB Demi" panose="020E0802020502020306" pitchFamily="34" charset="0"/>
              </a:rPr>
              <a:t>40,86%</a:t>
            </a:r>
            <a:endParaRPr lang="en-US" sz="1400" dirty="0">
              <a:latin typeface="Berlin Sans FB Demi" panose="020E0802020502020306" pitchFamily="34" charset="0"/>
            </a:endParaRPr>
          </a:p>
        </p:txBody>
      </p:sp>
      <p:sp>
        <p:nvSpPr>
          <p:cNvPr id="16" name="CuadroTexto 15"/>
          <p:cNvSpPr txBox="1"/>
          <p:nvPr/>
        </p:nvSpPr>
        <p:spPr>
          <a:xfrm>
            <a:off x="238907" y="4916077"/>
            <a:ext cx="1325909" cy="830997"/>
          </a:xfrm>
          <a:prstGeom prst="rect">
            <a:avLst/>
          </a:prstGeom>
          <a:noFill/>
        </p:spPr>
        <p:txBody>
          <a:bodyPr wrap="square" rtlCol="0">
            <a:spAutoFit/>
          </a:bodyPr>
          <a:lstStyle/>
          <a:p>
            <a:r>
              <a:rPr lang="en-US" sz="4800" dirty="0" smtClean="0">
                <a:solidFill>
                  <a:srgbClr val="90278E"/>
                </a:solidFill>
                <a:effectLst>
                  <a:outerShdw blurRad="50800" dist="38100" dir="5400000" algn="t" rotWithShape="0">
                    <a:prstClr val="black">
                      <a:alpha val="40000"/>
                    </a:prstClr>
                  </a:outerShdw>
                  <a:reflection blurRad="6350" stA="55000" endA="300" endPos="45500" dir="5400000" sy="-100000" algn="bl" rotWithShape="0"/>
                </a:effectLst>
                <a:latin typeface="Berlin Sans FB Demi" panose="020E0802020502020306" pitchFamily="34" charset="0"/>
              </a:rPr>
              <a:t>NO</a:t>
            </a:r>
            <a:endParaRPr lang="en-US" sz="4800" dirty="0">
              <a:solidFill>
                <a:srgbClr val="90278E"/>
              </a:solidFill>
              <a:effectLst>
                <a:outerShdw blurRad="50800" dist="38100" dir="5400000" algn="t" rotWithShape="0">
                  <a:prstClr val="black">
                    <a:alpha val="40000"/>
                  </a:prstClr>
                </a:outerShdw>
                <a:reflection blurRad="6350" stA="55000" endA="300" endPos="45500" dir="5400000" sy="-100000" algn="bl" rotWithShape="0"/>
              </a:effectLst>
              <a:latin typeface="Berlin Sans FB Demi" panose="020E0802020502020306" pitchFamily="34" charset="0"/>
            </a:endParaRPr>
          </a:p>
        </p:txBody>
      </p:sp>
      <p:sp>
        <p:nvSpPr>
          <p:cNvPr id="17" name="CuadroTexto 16"/>
          <p:cNvSpPr txBox="1"/>
          <p:nvPr/>
        </p:nvSpPr>
        <p:spPr>
          <a:xfrm>
            <a:off x="442518" y="2902147"/>
            <a:ext cx="1122947" cy="830997"/>
          </a:xfrm>
          <a:prstGeom prst="rect">
            <a:avLst/>
          </a:prstGeom>
          <a:noFill/>
        </p:spPr>
        <p:txBody>
          <a:bodyPr wrap="square" rtlCol="0">
            <a:spAutoFit/>
          </a:bodyPr>
          <a:lstStyle/>
          <a:p>
            <a:r>
              <a:rPr lang="en-US" sz="4800" dirty="0" smtClean="0">
                <a:solidFill>
                  <a:srgbClr val="90278E"/>
                </a:solidFill>
                <a:effectLst>
                  <a:outerShdw blurRad="50800" dist="38100" dir="5400000" algn="t" rotWithShape="0">
                    <a:prstClr val="black">
                      <a:alpha val="40000"/>
                    </a:prstClr>
                  </a:outerShdw>
                  <a:reflection blurRad="6350" stA="55000" endA="300" endPos="45500" dir="5400000" sy="-100000" algn="bl" rotWithShape="0"/>
                </a:effectLst>
                <a:latin typeface="Berlin Sans FB Demi" panose="020E0802020502020306" pitchFamily="34" charset="0"/>
              </a:rPr>
              <a:t>SI</a:t>
            </a:r>
            <a:endParaRPr lang="en-US" sz="4800" dirty="0">
              <a:solidFill>
                <a:srgbClr val="90278E"/>
              </a:solidFill>
              <a:effectLst>
                <a:outerShdw blurRad="50800" dist="38100" dir="5400000" algn="t" rotWithShape="0">
                  <a:prstClr val="black">
                    <a:alpha val="40000"/>
                  </a:prstClr>
                </a:outerShdw>
                <a:reflection blurRad="6350" stA="55000" endA="300" endPos="45500" dir="5400000" sy="-100000" algn="bl" rotWithShape="0"/>
              </a:effectLst>
              <a:latin typeface="Berlin Sans FB Demi" panose="020E0802020502020306" pitchFamily="34" charset="0"/>
            </a:endParaRPr>
          </a:p>
        </p:txBody>
      </p:sp>
      <p:cxnSp>
        <p:nvCxnSpPr>
          <p:cNvPr id="19" name="Conector recto de flecha 18"/>
          <p:cNvCxnSpPr/>
          <p:nvPr/>
        </p:nvCxnSpPr>
        <p:spPr>
          <a:xfrm flipV="1">
            <a:off x="1003991" y="3442883"/>
            <a:ext cx="1217948" cy="11627"/>
          </a:xfrm>
          <a:prstGeom prst="straightConnector1">
            <a:avLst/>
          </a:prstGeom>
          <a:ln w="28575">
            <a:solidFill>
              <a:srgbClr val="90278E"/>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V="1">
            <a:off x="1252420" y="5457589"/>
            <a:ext cx="1217948" cy="11627"/>
          </a:xfrm>
          <a:prstGeom prst="straightConnector1">
            <a:avLst/>
          </a:prstGeom>
          <a:ln w="28575">
            <a:solidFill>
              <a:srgbClr val="90278E"/>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flipV="1">
            <a:off x="1" y="4368966"/>
            <a:ext cx="7042244" cy="1606"/>
          </a:xfrm>
          <a:prstGeom prst="line">
            <a:avLst/>
          </a:prstGeom>
          <a:ln w="12700">
            <a:solidFill>
              <a:schemeClr val="bg2">
                <a:lumMod val="50000"/>
              </a:schemeClr>
            </a:solidFill>
            <a:prstDash val="lgDash"/>
          </a:ln>
          <a:effectLst/>
        </p:spPr>
        <p:style>
          <a:lnRef idx="3">
            <a:schemeClr val="dk1"/>
          </a:lnRef>
          <a:fillRef idx="0">
            <a:schemeClr val="dk1"/>
          </a:fillRef>
          <a:effectRef idx="2">
            <a:schemeClr val="dk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894008575"/>
              </p:ext>
            </p:extLst>
          </p:nvPr>
        </p:nvGraphicFramePr>
        <p:xfrm>
          <a:off x="7207569" y="3342760"/>
          <a:ext cx="3320729" cy="1835763"/>
        </p:xfrm>
        <a:graphic>
          <a:graphicData uri="http://schemas.openxmlformats.org/drawingml/2006/table">
            <a:tbl>
              <a:tblPr>
                <a:effectLst>
                  <a:outerShdw blurRad="50800" dist="38100" dir="5400000" algn="t" rotWithShape="0">
                    <a:prstClr val="black">
                      <a:alpha val="40000"/>
                    </a:prstClr>
                  </a:outerShdw>
                </a:effectLst>
                <a:tableStyleId>{B301B821-A1FF-4177-AEE7-76D212191A09}</a:tableStyleId>
              </a:tblPr>
              <a:tblGrid>
                <a:gridCol w="578861"/>
                <a:gridCol w="505299"/>
                <a:gridCol w="706284"/>
                <a:gridCol w="794803"/>
                <a:gridCol w="735482"/>
              </a:tblGrid>
              <a:tr h="517671">
                <a:tc gridSpan="2">
                  <a:txBody>
                    <a:bodyPr/>
                    <a:lstStyle/>
                    <a:p>
                      <a:pPr>
                        <a:lnSpc>
                          <a:spcPct val="115000"/>
                        </a:lnSpc>
                        <a:spcAft>
                          <a:spcPts val="0"/>
                        </a:spcAft>
                      </a:pPr>
                      <a:r>
                        <a:rPr lang="es-ES" sz="1400" dirty="0">
                          <a:solidFill>
                            <a:schemeClr val="bg1"/>
                          </a:solidFill>
                          <a:effectLst/>
                        </a:rPr>
                        <a:t> </a:t>
                      </a:r>
                      <a:endParaRPr lang="en-US" sz="1200" dirty="0">
                        <a:solidFill>
                          <a:schemeClr val="bg1"/>
                        </a:solidFill>
                        <a:effectLst/>
                      </a:endParaRPr>
                    </a:p>
                    <a:p>
                      <a:pPr>
                        <a:lnSpc>
                          <a:spcPct val="115000"/>
                        </a:lnSpc>
                        <a:spcAft>
                          <a:spcPts val="0"/>
                        </a:spcAft>
                      </a:pPr>
                      <a:r>
                        <a:rPr lang="es-ES" sz="1400" dirty="0">
                          <a:solidFill>
                            <a:schemeClr val="bg1"/>
                          </a:solidFill>
                          <a:effectLst/>
                        </a:rPr>
                        <a:t> </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solidFill>
                      <a:schemeClr val="accent1"/>
                    </a:solidFill>
                  </a:tcPr>
                </a:tc>
                <a:tc hMerge="1">
                  <a:txBody>
                    <a:bodyPr/>
                    <a:lstStyle/>
                    <a:p>
                      <a:pPr>
                        <a:lnSpc>
                          <a:spcPct val="115000"/>
                        </a:lnSpc>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ctr">
                        <a:lnSpc>
                          <a:spcPts val="1600"/>
                        </a:lnSpc>
                        <a:spcAft>
                          <a:spcPts val="0"/>
                        </a:spcAft>
                      </a:pPr>
                      <a:r>
                        <a:rPr lang="es-ES" sz="1000" b="1" dirty="0">
                          <a:solidFill>
                            <a:schemeClr val="bg1"/>
                          </a:solidFill>
                          <a:effectLst/>
                        </a:rPr>
                        <a:t>Frecuencia</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solidFill>
                      <a:schemeClr val="accent1"/>
                    </a:solidFill>
                  </a:tcPr>
                </a:tc>
                <a:tc>
                  <a:txBody>
                    <a:bodyPr/>
                    <a:lstStyle/>
                    <a:p>
                      <a:pPr algn="ctr">
                        <a:lnSpc>
                          <a:spcPts val="1600"/>
                        </a:lnSpc>
                        <a:spcAft>
                          <a:spcPts val="0"/>
                        </a:spcAft>
                      </a:pPr>
                      <a:r>
                        <a:rPr lang="es-ES" sz="1000" b="1" dirty="0">
                          <a:solidFill>
                            <a:schemeClr val="bg1"/>
                          </a:solidFill>
                          <a:effectLst/>
                        </a:rPr>
                        <a:t>Porcentaje</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solidFill>
                      <a:schemeClr val="accent1"/>
                    </a:solidFill>
                  </a:tcPr>
                </a:tc>
                <a:tc>
                  <a:txBody>
                    <a:bodyPr/>
                    <a:lstStyle/>
                    <a:p>
                      <a:pPr algn="ctr">
                        <a:lnSpc>
                          <a:spcPts val="1600"/>
                        </a:lnSpc>
                        <a:spcAft>
                          <a:spcPts val="0"/>
                        </a:spcAft>
                      </a:pPr>
                      <a:r>
                        <a:rPr lang="es-ES" sz="1000" b="1" dirty="0">
                          <a:solidFill>
                            <a:schemeClr val="bg1"/>
                          </a:solidFill>
                          <a:effectLst/>
                        </a:rPr>
                        <a:t>Porcentaje válido</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solidFill>
                      <a:schemeClr val="accent1"/>
                    </a:solidFill>
                  </a:tcPr>
                </a:tc>
              </a:tr>
              <a:tr h="236209">
                <a:tc rowSpan="3">
                  <a:txBody>
                    <a:bodyPr/>
                    <a:lstStyle/>
                    <a:p>
                      <a:pPr>
                        <a:lnSpc>
                          <a:spcPts val="1600"/>
                        </a:lnSpc>
                        <a:spcAft>
                          <a:spcPts val="0"/>
                        </a:spcAft>
                      </a:pPr>
                      <a:r>
                        <a:rPr lang="es-ES" sz="1000" dirty="0">
                          <a:solidFill>
                            <a:schemeClr val="accent1"/>
                          </a:solidFill>
                          <a:effectLst/>
                        </a:rPr>
                        <a:t>Válidos</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ts val="1600"/>
                        </a:lnSpc>
                        <a:spcAft>
                          <a:spcPts val="0"/>
                        </a:spcAft>
                      </a:pPr>
                      <a:r>
                        <a:rPr lang="es-ES" sz="1000" dirty="0">
                          <a:solidFill>
                            <a:schemeClr val="accent1"/>
                          </a:solidFill>
                          <a:effectLst/>
                        </a:rPr>
                        <a:t>SI</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80</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30,0</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effectLst/>
                        </a:rPr>
                        <a:t>46,2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r>
              <a:tr h="236209">
                <a:tc vMerge="1">
                  <a:txBody>
                    <a:bodyPr/>
                    <a:lstStyle/>
                    <a:p>
                      <a:endParaRPr lang="en-US"/>
                    </a:p>
                  </a:txBody>
                  <a:tcPr/>
                </a:tc>
                <a:tc>
                  <a:txBody>
                    <a:bodyPr/>
                    <a:lstStyle/>
                    <a:p>
                      <a:pPr>
                        <a:lnSpc>
                          <a:spcPts val="1600"/>
                        </a:lnSpc>
                        <a:spcAft>
                          <a:spcPts val="0"/>
                        </a:spcAft>
                      </a:pPr>
                      <a:r>
                        <a:rPr lang="es-ES" sz="1000">
                          <a:solidFill>
                            <a:schemeClr val="accent1"/>
                          </a:solidFill>
                          <a:effectLst/>
                        </a:rPr>
                        <a:t>NO</a:t>
                      </a:r>
                      <a:endParaRPr lang="en-US" sz="1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93</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34,8</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effectLst/>
                        </a:rPr>
                        <a:t>53,8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r>
              <a:tr h="236209">
                <a:tc vMerge="1">
                  <a:txBody>
                    <a:bodyPr/>
                    <a:lstStyle/>
                    <a:p>
                      <a:endParaRPr lang="en-US"/>
                    </a:p>
                  </a:txBody>
                  <a:tcPr/>
                </a:tc>
                <a:tc>
                  <a:txBody>
                    <a:bodyPr/>
                    <a:lstStyle/>
                    <a:p>
                      <a:pPr>
                        <a:lnSpc>
                          <a:spcPts val="1600"/>
                        </a:lnSpc>
                        <a:spcAft>
                          <a:spcPts val="0"/>
                        </a:spcAft>
                      </a:pPr>
                      <a:r>
                        <a:rPr lang="es-ES" sz="1000">
                          <a:solidFill>
                            <a:schemeClr val="accent1"/>
                          </a:solidFill>
                          <a:effectLst/>
                        </a:rPr>
                        <a:t>Total</a:t>
                      </a:r>
                      <a:endParaRPr lang="en-US" sz="1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a:solidFill>
                            <a:schemeClr val="bg2">
                              <a:lumMod val="75000"/>
                            </a:schemeClr>
                          </a:solidFill>
                          <a:effectLst/>
                        </a:rPr>
                        <a:t>173</a:t>
                      </a:r>
                      <a:endParaRPr lang="en-US" sz="120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64,8</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r>
              <a:tr h="299571">
                <a:tc>
                  <a:txBody>
                    <a:bodyPr/>
                    <a:lstStyle/>
                    <a:p>
                      <a:pPr>
                        <a:lnSpc>
                          <a:spcPts val="1600"/>
                        </a:lnSpc>
                        <a:spcAft>
                          <a:spcPts val="0"/>
                        </a:spcAft>
                      </a:pPr>
                      <a:r>
                        <a:rPr lang="es-ES" sz="1000" dirty="0">
                          <a:solidFill>
                            <a:schemeClr val="accent1"/>
                          </a:solidFill>
                          <a:effectLst/>
                        </a:rPr>
                        <a:t>Perdidos</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ts val="1600"/>
                        </a:lnSpc>
                        <a:spcAft>
                          <a:spcPts val="0"/>
                        </a:spcAft>
                      </a:pPr>
                      <a:r>
                        <a:rPr lang="es-ES" sz="1000" dirty="0">
                          <a:solidFill>
                            <a:schemeClr val="accent1"/>
                          </a:solidFill>
                          <a:effectLst/>
                        </a:rPr>
                        <a:t>Sistema</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a:solidFill>
                            <a:schemeClr val="bg2">
                              <a:lumMod val="75000"/>
                            </a:schemeClr>
                          </a:solidFill>
                          <a:effectLst/>
                        </a:rPr>
                        <a:t>94</a:t>
                      </a:r>
                      <a:endParaRPr lang="en-US" sz="120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35,2</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ctr">
                        <a:lnSpc>
                          <a:spcPct val="115000"/>
                        </a:lnSpc>
                        <a:spcAft>
                          <a:spcPts val="0"/>
                        </a:spcAft>
                      </a:pPr>
                      <a:r>
                        <a:rPr lang="es-E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ctr"/>
                </a:tc>
              </a:tr>
              <a:tr h="277484">
                <a:tc gridSpan="2">
                  <a:txBody>
                    <a:bodyPr/>
                    <a:lstStyle/>
                    <a:p>
                      <a:pPr>
                        <a:lnSpc>
                          <a:spcPts val="1600"/>
                        </a:lnSpc>
                        <a:spcAft>
                          <a:spcPts val="0"/>
                        </a:spcAft>
                      </a:pPr>
                      <a:r>
                        <a:rPr lang="es-ES" sz="1000" dirty="0">
                          <a:solidFill>
                            <a:schemeClr val="accent1"/>
                          </a:solidFill>
                          <a:effectLst/>
                        </a:rPr>
                        <a:t>Total</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hMerge="1">
                  <a:txBody>
                    <a:bodyPr/>
                    <a:lstStyle/>
                    <a:p>
                      <a:endParaRPr lang="en-US"/>
                    </a:p>
                  </a:txBody>
                  <a:tcPr/>
                </a:tc>
                <a:tc>
                  <a:txBody>
                    <a:bodyPr/>
                    <a:lstStyle/>
                    <a:p>
                      <a:pPr algn="r">
                        <a:lnSpc>
                          <a:spcPts val="1600"/>
                        </a:lnSpc>
                        <a:spcAft>
                          <a:spcPts val="0"/>
                        </a:spcAft>
                      </a:pPr>
                      <a:r>
                        <a:rPr lang="es-ES" sz="1000">
                          <a:solidFill>
                            <a:schemeClr val="bg2">
                              <a:lumMod val="75000"/>
                            </a:schemeClr>
                          </a:solidFill>
                          <a:effectLst/>
                        </a:rPr>
                        <a:t>267</a:t>
                      </a:r>
                      <a:endParaRPr lang="en-US" sz="120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r">
                        <a:lnSpc>
                          <a:spcPts val="1600"/>
                        </a:lnSpc>
                        <a:spcAft>
                          <a:spcPts val="0"/>
                        </a:spcAft>
                      </a:pPr>
                      <a:r>
                        <a:rPr lang="es-ES" sz="1000" dirty="0">
                          <a:solidFill>
                            <a:schemeClr val="bg2">
                              <a:lumMod val="75000"/>
                            </a:schemeClr>
                          </a:solidFill>
                          <a:effectLst/>
                        </a:rPr>
                        <a:t>100,0</a:t>
                      </a:r>
                      <a:endParaRPr lang="en-US"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tc>
                <a:tc>
                  <a:txBody>
                    <a:bodyPr/>
                    <a:lstStyle/>
                    <a:p>
                      <a:pPr algn="ctr">
                        <a:lnSpc>
                          <a:spcPct val="115000"/>
                        </a:lnSpc>
                        <a:spcAft>
                          <a:spcPts val="0"/>
                        </a:spcAft>
                      </a:pPr>
                      <a:r>
                        <a:rPr lang="es-E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ctr"/>
                </a:tc>
              </a:tr>
            </a:tbl>
          </a:graphicData>
        </a:graphic>
      </p:graphicFrame>
      <p:cxnSp>
        <p:nvCxnSpPr>
          <p:cNvPr id="6" name="Conector recto 5"/>
          <p:cNvCxnSpPr/>
          <p:nvPr/>
        </p:nvCxnSpPr>
        <p:spPr>
          <a:xfrm>
            <a:off x="7042245" y="3316177"/>
            <a:ext cx="0" cy="1979154"/>
          </a:xfrm>
          <a:prstGeom prst="line">
            <a:avLst/>
          </a:prstGeom>
          <a:ln w="12700">
            <a:solidFill>
              <a:schemeClr val="bg2">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155900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lemprendedor.ec/wp-content/uploads/2015/01/FP-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203" y="72446"/>
            <a:ext cx="1351129" cy="88179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8885495"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96598" y="244080"/>
            <a:ext cx="5476197" cy="1320800"/>
          </a:xfrm>
        </p:spPr>
        <p:txBody>
          <a:bodyPr>
            <a:noAutofit/>
          </a:bodyPr>
          <a:lstStyle/>
          <a:p>
            <a:pPr lvl="0"/>
            <a:r>
              <a:rPr lang="es-E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Percepción del Precio </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r>
            <a:b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b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5" name="Triángulo isósceles 4"/>
          <p:cNvSpPr/>
          <p:nvPr/>
        </p:nvSpPr>
        <p:spPr>
          <a:xfrm>
            <a:off x="5650173" y="6131204"/>
            <a:ext cx="1016758" cy="715003"/>
          </a:xfrm>
          <a:prstGeom prst="triangle">
            <a:avLst/>
          </a:prstGeom>
          <a:solidFill>
            <a:srgbClr val="9CA1A4"/>
          </a:solidFill>
          <a:ln>
            <a:solidFill>
              <a:srgbClr val="9CA1A4"/>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o 7"/>
          <p:cNvSpPr/>
          <p:nvPr/>
        </p:nvSpPr>
        <p:spPr>
          <a:xfrm rot="245963">
            <a:off x="1018423" y="5702085"/>
            <a:ext cx="10405847" cy="406224"/>
          </a:xfrm>
          <a:prstGeom prst="cube">
            <a:avLst/>
          </a:prstGeom>
          <a:solidFill>
            <a:srgbClr val="9CA1A4"/>
          </a:solidFill>
          <a:ln>
            <a:solidFill>
              <a:srgbClr val="9C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descr="http://uciencia.uma.es/var/ezflow_site/storage/images/banco-de-imagenes/cultura-cientifica/silueta-mujer/36233-1-esl-ES/Silueta-mujer.jpg"/>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6687" y="3972086"/>
            <a:ext cx="569382" cy="151925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rotWithShape="1">
          <a:blip r:embed="rId5">
            <a:extLst>
              <a:ext uri="{28A0092B-C50C-407E-A947-70E740481C1C}">
                <a14:useLocalDpi xmlns:a14="http://schemas.microsoft.com/office/drawing/2010/main" val="0"/>
              </a:ext>
            </a:extLst>
          </a:blip>
          <a:srcRect l="34080" r="28744"/>
          <a:stretch/>
        </p:blipFill>
        <p:spPr>
          <a:xfrm>
            <a:off x="10833567" y="4783495"/>
            <a:ext cx="421590" cy="1307711"/>
          </a:xfrm>
          <a:prstGeom prst="rect">
            <a:avLst/>
          </a:prstGeom>
        </p:spPr>
      </p:pic>
      <p:pic>
        <p:nvPicPr>
          <p:cNvPr id="12" name="Picture 10" descr="http://4.bp.blogspot.com/-5RvGPEAIfl0/UkDHxNfbJxI/AAAAAAAAABE/6MHIV3egRso/s1600/siluetas-femeninas.jp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6291" y="4541520"/>
            <a:ext cx="1403289" cy="1403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vectorportal.com/img_novi/s-man112a_5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5187">
            <a:off x="6595932" y="4579811"/>
            <a:ext cx="1284178" cy="1284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pixabay.com/static/uploads/photo/2014/04/04/14/58/silhouette-313666_640.jpg"/>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5217" y="4588674"/>
            <a:ext cx="722220" cy="126645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1269242" y="1305856"/>
            <a:ext cx="3903025" cy="369332"/>
          </a:xfrm>
          <a:prstGeom prst="rect">
            <a:avLst/>
          </a:prstGeom>
          <a:noFill/>
          <a:ln>
            <a:solidFill>
              <a:srgbClr val="EB008B"/>
            </a:solidFill>
          </a:ln>
        </p:spPr>
        <p:txBody>
          <a:bodyPr wrap="square" rtlCol="0">
            <a:spAutoFit/>
          </a:bodyPr>
          <a:lstStyle/>
          <a:p>
            <a:pPr algn="ctr"/>
            <a:r>
              <a:rPr lang="es-EC" dirty="0" smtClean="0">
                <a:latin typeface="Berlin Sans FB Demi" panose="020E0802020502020306" pitchFamily="34" charset="0"/>
              </a:rPr>
              <a:t>PRECIO EXCESIVO </a:t>
            </a:r>
            <a:endParaRPr lang="es-EC" dirty="0">
              <a:latin typeface="Berlin Sans FB Demi" panose="020E0802020502020306" pitchFamily="34" charset="0"/>
            </a:endParaRPr>
          </a:p>
        </p:txBody>
      </p:sp>
      <p:sp>
        <p:nvSpPr>
          <p:cNvPr id="21" name="CuadroTexto 20"/>
          <p:cNvSpPr txBox="1"/>
          <p:nvPr/>
        </p:nvSpPr>
        <p:spPr>
          <a:xfrm>
            <a:off x="6080949" y="1308316"/>
            <a:ext cx="5357623" cy="369332"/>
          </a:xfrm>
          <a:prstGeom prst="rect">
            <a:avLst/>
          </a:prstGeom>
          <a:noFill/>
          <a:ln>
            <a:solidFill>
              <a:srgbClr val="EB008B"/>
            </a:solidFill>
          </a:ln>
        </p:spPr>
        <p:txBody>
          <a:bodyPr wrap="square" rtlCol="0">
            <a:spAutoFit/>
          </a:bodyPr>
          <a:lstStyle/>
          <a:p>
            <a:pPr algn="ctr"/>
            <a:r>
              <a:rPr lang="es-EC" dirty="0" smtClean="0">
                <a:latin typeface="Berlin Sans FB Demi" panose="020E0802020502020306" pitchFamily="34" charset="0"/>
              </a:rPr>
              <a:t>PRECIO JUSTO </a:t>
            </a:r>
            <a:endParaRPr lang="es-EC" dirty="0">
              <a:latin typeface="Berlin Sans FB Demi" panose="020E0802020502020306" pitchFamily="34" charset="0"/>
            </a:endParaRPr>
          </a:p>
        </p:txBody>
      </p:sp>
      <p:cxnSp>
        <p:nvCxnSpPr>
          <p:cNvPr id="2048" name="Conector recto 2047"/>
          <p:cNvCxnSpPr/>
          <p:nvPr/>
        </p:nvCxnSpPr>
        <p:spPr>
          <a:xfrm>
            <a:off x="1648691" y="1927316"/>
            <a:ext cx="8945560" cy="630795"/>
          </a:xfrm>
          <a:prstGeom prst="line">
            <a:avLst/>
          </a:prstGeom>
          <a:ln>
            <a:solidFill>
              <a:schemeClr val="bg1">
                <a:lumMod val="75000"/>
              </a:schemeClr>
            </a:solidFill>
            <a:prstDash val="dash"/>
          </a:ln>
        </p:spPr>
        <p:style>
          <a:lnRef idx="2">
            <a:schemeClr val="dk1"/>
          </a:lnRef>
          <a:fillRef idx="0">
            <a:schemeClr val="dk1"/>
          </a:fillRef>
          <a:effectRef idx="1">
            <a:schemeClr val="dk1"/>
          </a:effectRef>
          <a:fontRef idx="minor">
            <a:schemeClr val="tx1"/>
          </a:fontRef>
        </p:style>
      </p:cxnSp>
      <p:cxnSp>
        <p:nvCxnSpPr>
          <p:cNvPr id="41" name="Conector recto 40"/>
          <p:cNvCxnSpPr/>
          <p:nvPr/>
        </p:nvCxnSpPr>
        <p:spPr>
          <a:xfrm>
            <a:off x="3057336" y="2631182"/>
            <a:ext cx="6346865" cy="442687"/>
          </a:xfrm>
          <a:prstGeom prst="line">
            <a:avLst/>
          </a:prstGeom>
          <a:ln>
            <a:solidFill>
              <a:schemeClr val="bg1">
                <a:lumMod val="75000"/>
              </a:schemeClr>
            </a:solidFill>
            <a:prstDash val="dash"/>
          </a:ln>
        </p:spPr>
        <p:style>
          <a:lnRef idx="2">
            <a:schemeClr val="dk1"/>
          </a:lnRef>
          <a:fillRef idx="0">
            <a:schemeClr val="dk1"/>
          </a:fillRef>
          <a:effectRef idx="1">
            <a:schemeClr val="dk1"/>
          </a:effectRef>
          <a:fontRef idx="minor">
            <a:schemeClr val="tx1"/>
          </a:fontRef>
        </p:style>
      </p:cxnSp>
      <p:cxnSp>
        <p:nvCxnSpPr>
          <p:cNvPr id="44" name="Conector recto 43"/>
          <p:cNvCxnSpPr/>
          <p:nvPr/>
        </p:nvCxnSpPr>
        <p:spPr>
          <a:xfrm flipV="1">
            <a:off x="11047048" y="2665724"/>
            <a:ext cx="0" cy="2095120"/>
          </a:xfrm>
          <a:prstGeom prst="line">
            <a:avLst/>
          </a:prstGeom>
          <a:ln w="28575">
            <a:solidFill>
              <a:srgbClr val="90278E"/>
            </a:solidFill>
            <a:prstDash val="sysDot"/>
          </a:ln>
        </p:spPr>
        <p:style>
          <a:lnRef idx="2">
            <a:schemeClr val="dk1"/>
          </a:lnRef>
          <a:fillRef idx="0">
            <a:schemeClr val="dk1"/>
          </a:fillRef>
          <a:effectRef idx="1">
            <a:schemeClr val="dk1"/>
          </a:effectRef>
          <a:fontRef idx="minor">
            <a:schemeClr val="tx1"/>
          </a:fontRef>
        </p:style>
      </p:cxnSp>
      <p:cxnSp>
        <p:nvCxnSpPr>
          <p:cNvPr id="59" name="Conector recto 58"/>
          <p:cNvCxnSpPr/>
          <p:nvPr/>
        </p:nvCxnSpPr>
        <p:spPr>
          <a:xfrm flipV="1">
            <a:off x="3057336" y="2631182"/>
            <a:ext cx="0" cy="1820313"/>
          </a:xfrm>
          <a:prstGeom prst="line">
            <a:avLst/>
          </a:prstGeom>
          <a:ln w="28575">
            <a:solidFill>
              <a:srgbClr val="FFD212"/>
            </a:solidFill>
            <a:prstDash val="sysDot"/>
          </a:ln>
        </p:spPr>
        <p:style>
          <a:lnRef idx="2">
            <a:schemeClr val="dk1"/>
          </a:lnRef>
          <a:fillRef idx="0">
            <a:schemeClr val="dk1"/>
          </a:fillRef>
          <a:effectRef idx="1">
            <a:schemeClr val="dk1"/>
          </a:effectRef>
          <a:fontRef idx="minor">
            <a:schemeClr val="tx1"/>
          </a:fontRef>
        </p:style>
      </p:cxnSp>
      <p:cxnSp>
        <p:nvCxnSpPr>
          <p:cNvPr id="60" name="Conector recto 59"/>
          <p:cNvCxnSpPr/>
          <p:nvPr/>
        </p:nvCxnSpPr>
        <p:spPr>
          <a:xfrm>
            <a:off x="4714778" y="3299103"/>
            <a:ext cx="3539712" cy="243209"/>
          </a:xfrm>
          <a:prstGeom prst="line">
            <a:avLst/>
          </a:prstGeom>
          <a:ln>
            <a:solidFill>
              <a:schemeClr val="bg1">
                <a:lumMod val="75000"/>
              </a:schemeClr>
            </a:solidFill>
            <a:prstDash val="dash"/>
          </a:ln>
        </p:spPr>
        <p:style>
          <a:lnRef idx="2">
            <a:schemeClr val="dk1"/>
          </a:lnRef>
          <a:fillRef idx="0">
            <a:schemeClr val="dk1"/>
          </a:fillRef>
          <a:effectRef idx="1">
            <a:schemeClr val="dk1"/>
          </a:effectRef>
          <a:fontRef idx="minor">
            <a:schemeClr val="tx1"/>
          </a:fontRef>
        </p:style>
      </p:cxnSp>
      <p:cxnSp>
        <p:nvCxnSpPr>
          <p:cNvPr id="66" name="Conector recto 65"/>
          <p:cNvCxnSpPr/>
          <p:nvPr/>
        </p:nvCxnSpPr>
        <p:spPr>
          <a:xfrm flipV="1">
            <a:off x="9730163" y="3082772"/>
            <a:ext cx="0" cy="2095120"/>
          </a:xfrm>
          <a:prstGeom prst="line">
            <a:avLst/>
          </a:prstGeom>
          <a:ln w="28575">
            <a:solidFill>
              <a:srgbClr val="3EB3E3"/>
            </a:solidFill>
            <a:prstDash val="sysDot"/>
          </a:ln>
        </p:spPr>
        <p:style>
          <a:lnRef idx="2">
            <a:schemeClr val="dk1"/>
          </a:lnRef>
          <a:fillRef idx="0">
            <a:schemeClr val="dk1"/>
          </a:fillRef>
          <a:effectRef idx="1">
            <a:schemeClr val="dk1"/>
          </a:effectRef>
          <a:fontRef idx="minor">
            <a:schemeClr val="tx1"/>
          </a:fontRef>
        </p:style>
      </p:cxnSp>
      <p:cxnSp>
        <p:nvCxnSpPr>
          <p:cNvPr id="72" name="Conector recto 71"/>
          <p:cNvCxnSpPr/>
          <p:nvPr/>
        </p:nvCxnSpPr>
        <p:spPr>
          <a:xfrm flipH="1" flipV="1">
            <a:off x="8426394" y="3662405"/>
            <a:ext cx="4039" cy="1022208"/>
          </a:xfrm>
          <a:prstGeom prst="line">
            <a:avLst/>
          </a:prstGeom>
          <a:ln w="28575">
            <a:solidFill>
              <a:srgbClr val="009B0D"/>
            </a:solidFill>
            <a:prstDash val="sysDot"/>
          </a:ln>
        </p:spPr>
        <p:style>
          <a:lnRef idx="2">
            <a:schemeClr val="dk1"/>
          </a:lnRef>
          <a:fillRef idx="0">
            <a:schemeClr val="dk1"/>
          </a:fillRef>
          <a:effectRef idx="1">
            <a:schemeClr val="dk1"/>
          </a:effectRef>
          <a:fontRef idx="minor">
            <a:schemeClr val="tx1"/>
          </a:fontRef>
        </p:style>
      </p:cxnSp>
      <p:cxnSp>
        <p:nvCxnSpPr>
          <p:cNvPr id="80" name="Conector recto 79"/>
          <p:cNvCxnSpPr/>
          <p:nvPr/>
        </p:nvCxnSpPr>
        <p:spPr>
          <a:xfrm flipV="1">
            <a:off x="4706305" y="3353482"/>
            <a:ext cx="0" cy="1187096"/>
          </a:xfrm>
          <a:prstGeom prst="line">
            <a:avLst/>
          </a:prstGeom>
          <a:ln w="28575">
            <a:solidFill>
              <a:srgbClr val="00A69C"/>
            </a:solidFill>
            <a:prstDash val="sysDot"/>
          </a:ln>
        </p:spPr>
        <p:style>
          <a:lnRef idx="2">
            <a:schemeClr val="dk1"/>
          </a:lnRef>
          <a:fillRef idx="0">
            <a:schemeClr val="dk1"/>
          </a:fillRef>
          <a:effectRef idx="1">
            <a:schemeClr val="dk1"/>
          </a:effectRef>
          <a:fontRef idx="minor">
            <a:schemeClr val="tx1"/>
          </a:fontRef>
        </p:style>
      </p:cxnSp>
      <p:cxnSp>
        <p:nvCxnSpPr>
          <p:cNvPr id="48" name="Conector recto 47"/>
          <p:cNvCxnSpPr/>
          <p:nvPr/>
        </p:nvCxnSpPr>
        <p:spPr>
          <a:xfrm flipV="1">
            <a:off x="7205745" y="4322363"/>
            <a:ext cx="5404" cy="222178"/>
          </a:xfrm>
          <a:prstGeom prst="line">
            <a:avLst/>
          </a:prstGeom>
          <a:ln w="28575">
            <a:solidFill>
              <a:srgbClr val="9CDA02"/>
            </a:solidFill>
            <a:prstDash val="sysDot"/>
          </a:ln>
        </p:spPr>
        <p:style>
          <a:lnRef idx="2">
            <a:schemeClr val="dk1"/>
          </a:lnRef>
          <a:fillRef idx="0">
            <a:schemeClr val="dk1"/>
          </a:fillRef>
          <a:effectRef idx="1">
            <a:schemeClr val="dk1"/>
          </a:effectRef>
          <a:fontRef idx="minor">
            <a:schemeClr val="tx1"/>
          </a:fontRef>
        </p:style>
      </p:cxnSp>
      <p:cxnSp>
        <p:nvCxnSpPr>
          <p:cNvPr id="91" name="Conector recto 90"/>
          <p:cNvCxnSpPr/>
          <p:nvPr/>
        </p:nvCxnSpPr>
        <p:spPr>
          <a:xfrm flipV="1">
            <a:off x="6685098" y="4332137"/>
            <a:ext cx="5404" cy="222178"/>
          </a:xfrm>
          <a:prstGeom prst="line">
            <a:avLst/>
          </a:prstGeom>
          <a:ln w="28575">
            <a:solidFill>
              <a:srgbClr val="1B75BB"/>
            </a:solidFill>
            <a:prstDash val="sysDot"/>
          </a:ln>
        </p:spPr>
        <p:style>
          <a:lnRef idx="2">
            <a:schemeClr val="dk1"/>
          </a:lnRef>
          <a:fillRef idx="0">
            <a:schemeClr val="dk1"/>
          </a:fillRef>
          <a:effectRef idx="1">
            <a:schemeClr val="dk1"/>
          </a:effectRef>
          <a:fontRef idx="minor">
            <a:schemeClr val="tx1"/>
          </a:fontRef>
        </p:style>
      </p:cxnSp>
      <p:cxnSp>
        <p:nvCxnSpPr>
          <p:cNvPr id="30" name="Conector recto 29"/>
          <p:cNvCxnSpPr>
            <a:stCxn id="16" idx="0"/>
          </p:cNvCxnSpPr>
          <p:nvPr/>
        </p:nvCxnSpPr>
        <p:spPr>
          <a:xfrm flipV="1">
            <a:off x="1781378" y="2010724"/>
            <a:ext cx="0" cy="1961362"/>
          </a:xfrm>
          <a:prstGeom prst="line">
            <a:avLst/>
          </a:prstGeom>
          <a:ln w="28575">
            <a:solidFill>
              <a:srgbClr val="9D1C61"/>
            </a:solidFill>
            <a:prstDash val="sysDot"/>
          </a:ln>
        </p:spPr>
        <p:style>
          <a:lnRef idx="2">
            <a:schemeClr val="dk1"/>
          </a:lnRef>
          <a:fillRef idx="0">
            <a:schemeClr val="dk1"/>
          </a:fillRef>
          <a:effectRef idx="1">
            <a:schemeClr val="dk1"/>
          </a:effectRef>
          <a:fontRef idx="minor">
            <a:schemeClr val="tx1"/>
          </a:fontRef>
        </p:style>
      </p:cxnSp>
      <p:sp>
        <p:nvSpPr>
          <p:cNvPr id="29" name="Rectángulo redondeado 28"/>
          <p:cNvSpPr/>
          <p:nvPr/>
        </p:nvSpPr>
        <p:spPr>
          <a:xfrm rot="285166">
            <a:off x="1371417" y="1758595"/>
            <a:ext cx="836686" cy="741814"/>
          </a:xfrm>
          <a:prstGeom prst="roundRect">
            <a:avLst/>
          </a:prstGeom>
          <a:solidFill>
            <a:srgbClr val="9D1C61"/>
          </a:solidFill>
          <a:ln>
            <a:solidFill>
              <a:srgbClr val="9D1C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58,3%</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92" name="CuadroTexto 91"/>
          <p:cNvSpPr txBox="1"/>
          <p:nvPr/>
        </p:nvSpPr>
        <p:spPr>
          <a:xfrm rot="232624">
            <a:off x="6378364" y="5887936"/>
            <a:ext cx="1213656" cy="261610"/>
          </a:xfrm>
          <a:prstGeom prst="rect">
            <a:avLst/>
          </a:prstGeom>
          <a:noFill/>
        </p:spPr>
        <p:txBody>
          <a:bodyPr wrap="square" rtlCol="0">
            <a:spAutoFit/>
          </a:bodyPr>
          <a:lstStyle/>
          <a:p>
            <a:pPr algn="ctr"/>
            <a:r>
              <a:rPr lang="es-EC" sz="1100" b="1" dirty="0">
                <a:solidFill>
                  <a:schemeClr val="tx1">
                    <a:lumMod val="65000"/>
                    <a:lumOff val="35000"/>
                  </a:schemeClr>
                </a:solidFill>
                <a:latin typeface="Berlin Sans FB Demi" panose="020E0802020502020306" pitchFamily="34" charset="0"/>
              </a:rPr>
              <a:t>18 - 25 </a:t>
            </a:r>
            <a:r>
              <a:rPr lang="es-EC" sz="1100" b="1" dirty="0" smtClean="0">
                <a:solidFill>
                  <a:schemeClr val="tx1">
                    <a:lumMod val="65000"/>
                    <a:lumOff val="35000"/>
                  </a:schemeClr>
                </a:solidFill>
                <a:latin typeface="Berlin Sans FB Demi" panose="020E0802020502020306" pitchFamily="34" charset="0"/>
              </a:rPr>
              <a:t>años </a:t>
            </a:r>
            <a:endParaRPr lang="es-EC" sz="1100" b="1" dirty="0">
              <a:solidFill>
                <a:schemeClr val="tx1">
                  <a:lumMod val="65000"/>
                  <a:lumOff val="35000"/>
                </a:schemeClr>
              </a:solidFill>
              <a:latin typeface="Berlin Sans FB Demi" panose="020E0802020502020306" pitchFamily="34" charset="0"/>
            </a:endParaRPr>
          </a:p>
        </p:txBody>
      </p:sp>
      <p:sp>
        <p:nvSpPr>
          <p:cNvPr id="93" name="CuadroTexto 92"/>
          <p:cNvSpPr txBox="1"/>
          <p:nvPr/>
        </p:nvSpPr>
        <p:spPr>
          <a:xfrm rot="232624">
            <a:off x="7801882" y="5876706"/>
            <a:ext cx="1213656" cy="430887"/>
          </a:xfrm>
          <a:prstGeom prst="rect">
            <a:avLst/>
          </a:prstGeom>
          <a:noFill/>
        </p:spPr>
        <p:txBody>
          <a:bodyPr wrap="square" rtlCol="0">
            <a:spAutoFit/>
          </a:bodyPr>
          <a:lstStyle/>
          <a:p>
            <a:pPr algn="ctr"/>
            <a:r>
              <a:rPr lang="es-EC" sz="1100" b="1" dirty="0" smtClean="0">
                <a:solidFill>
                  <a:schemeClr val="tx1">
                    <a:lumMod val="65000"/>
                    <a:lumOff val="35000"/>
                  </a:schemeClr>
                </a:solidFill>
                <a:latin typeface="Berlin Sans FB Demi" panose="020E0802020502020306" pitchFamily="34" charset="0"/>
              </a:rPr>
              <a:t>26 – 35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94" name="CuadroTexto 93"/>
          <p:cNvSpPr txBox="1"/>
          <p:nvPr/>
        </p:nvSpPr>
        <p:spPr>
          <a:xfrm rot="232624">
            <a:off x="3945432" y="5619780"/>
            <a:ext cx="1213656" cy="430887"/>
          </a:xfrm>
          <a:prstGeom prst="rect">
            <a:avLst/>
          </a:prstGeom>
          <a:noFill/>
        </p:spPr>
        <p:txBody>
          <a:bodyPr wrap="square" rtlCol="0">
            <a:spAutoFit/>
          </a:bodyPr>
          <a:lstStyle/>
          <a:p>
            <a:pPr algn="ctr"/>
            <a:r>
              <a:rPr lang="es-EC" sz="1100" b="1" dirty="0" smtClean="0">
                <a:solidFill>
                  <a:schemeClr val="tx1">
                    <a:lumMod val="65000"/>
                    <a:lumOff val="35000"/>
                  </a:schemeClr>
                </a:solidFill>
                <a:latin typeface="Berlin Sans FB Demi" panose="020E0802020502020306" pitchFamily="34" charset="0"/>
              </a:rPr>
              <a:t>26 – 35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95" name="CuadroTexto 94"/>
          <p:cNvSpPr txBox="1"/>
          <p:nvPr/>
        </p:nvSpPr>
        <p:spPr>
          <a:xfrm rot="232624">
            <a:off x="2407582" y="5525770"/>
            <a:ext cx="1213656" cy="430887"/>
          </a:xfrm>
          <a:prstGeom prst="rect">
            <a:avLst/>
          </a:prstGeom>
          <a:noFill/>
        </p:spPr>
        <p:txBody>
          <a:bodyPr wrap="square" rtlCol="0">
            <a:spAutoFit/>
          </a:bodyPr>
          <a:lstStyle/>
          <a:p>
            <a:pPr algn="ctr"/>
            <a:r>
              <a:rPr lang="es-EC" sz="1100" b="1" dirty="0">
                <a:solidFill>
                  <a:schemeClr val="tx1">
                    <a:lumMod val="65000"/>
                    <a:lumOff val="35000"/>
                  </a:schemeClr>
                </a:solidFill>
                <a:latin typeface="Berlin Sans FB Demi" panose="020E0802020502020306" pitchFamily="34" charset="0"/>
              </a:rPr>
              <a:t>3</a:t>
            </a:r>
            <a:r>
              <a:rPr lang="es-EC" sz="1100" b="1" dirty="0" smtClean="0">
                <a:solidFill>
                  <a:schemeClr val="tx1">
                    <a:lumMod val="65000"/>
                    <a:lumOff val="35000"/>
                  </a:schemeClr>
                </a:solidFill>
                <a:latin typeface="Berlin Sans FB Demi" panose="020E0802020502020306" pitchFamily="34" charset="0"/>
              </a:rPr>
              <a:t>6 – 45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96" name="CuadroTexto 95"/>
          <p:cNvSpPr txBox="1"/>
          <p:nvPr/>
        </p:nvSpPr>
        <p:spPr>
          <a:xfrm rot="232624">
            <a:off x="9107535" y="5961317"/>
            <a:ext cx="1213656" cy="430887"/>
          </a:xfrm>
          <a:prstGeom prst="rect">
            <a:avLst/>
          </a:prstGeom>
          <a:noFill/>
        </p:spPr>
        <p:txBody>
          <a:bodyPr wrap="square" rtlCol="0">
            <a:spAutoFit/>
          </a:bodyPr>
          <a:lstStyle/>
          <a:p>
            <a:pPr algn="ctr"/>
            <a:r>
              <a:rPr lang="es-EC" sz="1100" b="1" dirty="0">
                <a:solidFill>
                  <a:schemeClr val="tx1">
                    <a:lumMod val="65000"/>
                    <a:lumOff val="35000"/>
                  </a:schemeClr>
                </a:solidFill>
                <a:latin typeface="Berlin Sans FB Demi" panose="020E0802020502020306" pitchFamily="34" charset="0"/>
              </a:rPr>
              <a:t>3</a:t>
            </a:r>
            <a:r>
              <a:rPr lang="es-EC" sz="1100" b="1" dirty="0" smtClean="0">
                <a:solidFill>
                  <a:schemeClr val="tx1">
                    <a:lumMod val="65000"/>
                    <a:lumOff val="35000"/>
                  </a:schemeClr>
                </a:solidFill>
                <a:latin typeface="Berlin Sans FB Demi" panose="020E0802020502020306" pitchFamily="34" charset="0"/>
              </a:rPr>
              <a:t>6 – 45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97" name="CuadroTexto 96"/>
          <p:cNvSpPr txBox="1"/>
          <p:nvPr/>
        </p:nvSpPr>
        <p:spPr>
          <a:xfrm rot="232624">
            <a:off x="1111118" y="5415619"/>
            <a:ext cx="1213656" cy="430887"/>
          </a:xfrm>
          <a:prstGeom prst="rect">
            <a:avLst/>
          </a:prstGeom>
          <a:noFill/>
        </p:spPr>
        <p:txBody>
          <a:bodyPr wrap="square" rtlCol="0">
            <a:spAutoFit/>
          </a:bodyPr>
          <a:lstStyle/>
          <a:p>
            <a:pPr algn="ctr"/>
            <a:r>
              <a:rPr lang="es-EC" sz="1100" b="1" dirty="0" smtClean="0">
                <a:solidFill>
                  <a:schemeClr val="tx1">
                    <a:lumMod val="65000"/>
                    <a:lumOff val="35000"/>
                  </a:schemeClr>
                </a:solidFill>
                <a:latin typeface="Berlin Sans FB Demi" panose="020E0802020502020306" pitchFamily="34" charset="0"/>
              </a:rPr>
              <a:t>46 – 55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98" name="CuadroTexto 97"/>
          <p:cNvSpPr txBox="1"/>
          <p:nvPr/>
        </p:nvSpPr>
        <p:spPr>
          <a:xfrm rot="232624">
            <a:off x="10376222" y="6059001"/>
            <a:ext cx="1213656" cy="430887"/>
          </a:xfrm>
          <a:prstGeom prst="rect">
            <a:avLst/>
          </a:prstGeom>
          <a:noFill/>
        </p:spPr>
        <p:txBody>
          <a:bodyPr wrap="square" rtlCol="0">
            <a:spAutoFit/>
          </a:bodyPr>
          <a:lstStyle/>
          <a:p>
            <a:pPr algn="ctr"/>
            <a:r>
              <a:rPr lang="es-EC" sz="1100" b="1" dirty="0" smtClean="0">
                <a:solidFill>
                  <a:schemeClr val="tx1">
                    <a:lumMod val="65000"/>
                    <a:lumOff val="35000"/>
                  </a:schemeClr>
                </a:solidFill>
                <a:latin typeface="Berlin Sans FB Demi" panose="020E0802020502020306" pitchFamily="34" charset="0"/>
              </a:rPr>
              <a:t>46 – 55</a:t>
            </a:r>
          </a:p>
          <a:p>
            <a:pPr algn="ctr"/>
            <a:r>
              <a:rPr lang="es-EC" sz="1100" b="1" dirty="0" smtClean="0">
                <a:solidFill>
                  <a:schemeClr val="tx1">
                    <a:lumMod val="65000"/>
                    <a:lumOff val="35000"/>
                  </a:schemeClr>
                </a:solidFill>
                <a:latin typeface="Berlin Sans FB Demi" panose="020E0802020502020306" pitchFamily="34" charset="0"/>
              </a:rPr>
              <a:t> años </a:t>
            </a:r>
            <a:endParaRPr lang="es-EC" sz="1100" b="1" dirty="0">
              <a:solidFill>
                <a:schemeClr val="tx1">
                  <a:lumMod val="65000"/>
                  <a:lumOff val="35000"/>
                </a:schemeClr>
              </a:solidFill>
              <a:latin typeface="Berlin Sans FB Demi" panose="020E0802020502020306" pitchFamily="34" charset="0"/>
            </a:endParaRPr>
          </a:p>
        </p:txBody>
      </p:sp>
      <p:sp>
        <p:nvSpPr>
          <p:cNvPr id="100" name="Rectángulo redondeado 99"/>
          <p:cNvSpPr/>
          <p:nvPr/>
        </p:nvSpPr>
        <p:spPr>
          <a:xfrm rot="291467">
            <a:off x="2723323" y="2400399"/>
            <a:ext cx="836686" cy="741814"/>
          </a:xfrm>
          <a:prstGeom prst="roundRect">
            <a:avLst/>
          </a:prstGeom>
          <a:solidFill>
            <a:srgbClr val="FFD212"/>
          </a:solidFill>
          <a:ln>
            <a:solidFill>
              <a:srgbClr val="FFD21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52,2%</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01" name="Rectángulo redondeado 100"/>
          <p:cNvSpPr/>
          <p:nvPr/>
        </p:nvSpPr>
        <p:spPr>
          <a:xfrm rot="225459">
            <a:off x="4292200" y="3013624"/>
            <a:ext cx="836686" cy="741814"/>
          </a:xfrm>
          <a:prstGeom prst="roundRect">
            <a:avLst/>
          </a:prstGeom>
          <a:solidFill>
            <a:srgbClr val="00A69C"/>
          </a:solidFill>
          <a:ln>
            <a:solidFill>
              <a:srgbClr val="00A69C"/>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56,4%</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02" name="Rectángulo redondeado 101"/>
          <p:cNvSpPr/>
          <p:nvPr/>
        </p:nvSpPr>
        <p:spPr>
          <a:xfrm rot="295408">
            <a:off x="6111239" y="3590235"/>
            <a:ext cx="836686" cy="741814"/>
          </a:xfrm>
          <a:prstGeom prst="roundRect">
            <a:avLst/>
          </a:prstGeom>
          <a:solidFill>
            <a:srgbClr val="1B75BB"/>
          </a:solidFill>
          <a:ln>
            <a:solidFill>
              <a:srgbClr val="1B75BB"/>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60%</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03" name="Rectángulo redondeado 102"/>
          <p:cNvSpPr/>
          <p:nvPr/>
        </p:nvSpPr>
        <p:spPr>
          <a:xfrm rot="229432">
            <a:off x="7014933" y="3666619"/>
            <a:ext cx="836686" cy="741814"/>
          </a:xfrm>
          <a:prstGeom prst="roundRect">
            <a:avLst/>
          </a:prstGeom>
          <a:solidFill>
            <a:srgbClr val="9CDA02"/>
          </a:solidFill>
          <a:ln>
            <a:solidFill>
              <a:srgbClr val="9CDA0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78,6%</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pic>
        <p:nvPicPr>
          <p:cNvPr id="15" name="Picture 18" descr="http://4.bp.blogspot.com/-XboFeCrCYnc/UwkxCgj9OvI/AAAAAAAAAKM/mTpqIAW3hBs/s1600/silueta+de+mujer.jpg"/>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0821" y="4144677"/>
            <a:ext cx="427838" cy="1426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retif.es/media/image/sticker-silueta-hombre-55-x-180-cm_01.jpg"/>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26539">
            <a:off x="3830388" y="4193060"/>
            <a:ext cx="1519576" cy="1519577"/>
          </a:xfrm>
          <a:prstGeom prst="rect">
            <a:avLst/>
          </a:prstGeom>
          <a:noFill/>
          <a:extLst>
            <a:ext uri="{909E8E84-426E-40DD-AFC4-6F175D3DCCD1}">
              <a14:hiddenFill xmlns:a14="http://schemas.microsoft.com/office/drawing/2010/main">
                <a:solidFill>
                  <a:srgbClr val="FFFFFF"/>
                </a:solidFill>
              </a14:hiddenFill>
            </a:ext>
          </a:extLst>
        </p:spPr>
      </p:pic>
      <p:sp>
        <p:nvSpPr>
          <p:cNvPr id="104" name="Rectángulo redondeado 103"/>
          <p:cNvSpPr/>
          <p:nvPr/>
        </p:nvSpPr>
        <p:spPr>
          <a:xfrm rot="217374">
            <a:off x="8033241" y="3136590"/>
            <a:ext cx="836686" cy="741814"/>
          </a:xfrm>
          <a:prstGeom prst="roundRect">
            <a:avLst/>
          </a:prstGeom>
          <a:solidFill>
            <a:srgbClr val="009B0D"/>
          </a:solidFill>
          <a:ln>
            <a:solidFill>
              <a:srgbClr val="009B0D"/>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63,6%</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05" name="Rectángulo redondeado 104"/>
          <p:cNvSpPr/>
          <p:nvPr/>
        </p:nvSpPr>
        <p:spPr>
          <a:xfrm rot="252757">
            <a:off x="9181158" y="2743359"/>
            <a:ext cx="836686" cy="741814"/>
          </a:xfrm>
          <a:prstGeom prst="roundRect">
            <a:avLst/>
          </a:prstGeom>
          <a:solidFill>
            <a:srgbClr val="3EB3E3"/>
          </a:solidFill>
          <a:ln>
            <a:solidFill>
              <a:srgbClr val="3EB3E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64,5%</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pic>
        <p:nvPicPr>
          <p:cNvPr id="14" name="Picture 6" descr="http://us.cdn1.123rf.com/168nwm/ostill/ostill1208/ostill120800134/14677563-una-empresa-cauc-sico-silueta-hombre-de-pie-manos-de-longitud-completa-en-el-bolsillo-en-el-estudio-.jpg"/>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69943" y="4685690"/>
            <a:ext cx="983725" cy="1311633"/>
          </a:xfrm>
          <a:prstGeom prst="rect">
            <a:avLst/>
          </a:prstGeom>
          <a:noFill/>
          <a:extLst>
            <a:ext uri="{909E8E84-426E-40DD-AFC4-6F175D3DCCD1}">
              <a14:hiddenFill xmlns:a14="http://schemas.microsoft.com/office/drawing/2010/main">
                <a:solidFill>
                  <a:srgbClr val="FFFFFF"/>
                </a:solidFill>
              </a14:hiddenFill>
            </a:ext>
          </a:extLst>
        </p:spPr>
      </p:pic>
      <p:sp>
        <p:nvSpPr>
          <p:cNvPr id="106" name="Rectángulo redondeado 105"/>
          <p:cNvSpPr/>
          <p:nvPr/>
        </p:nvSpPr>
        <p:spPr>
          <a:xfrm rot="214375">
            <a:off x="10495787" y="2315608"/>
            <a:ext cx="836686" cy="741814"/>
          </a:xfrm>
          <a:prstGeom prst="roundRect">
            <a:avLst/>
          </a:prstGeom>
          <a:solidFill>
            <a:srgbClr val="90278E"/>
          </a:solidFill>
          <a:ln>
            <a:solidFill>
              <a:srgbClr val="90278E"/>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78,6%</a:t>
            </a:r>
            <a:endParaRPr lang="en-US" sz="1400" dirty="0">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pic>
        <p:nvPicPr>
          <p:cNvPr id="111" name="Imagen 110"/>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8518" y="6055537"/>
            <a:ext cx="1167192" cy="820189"/>
          </a:xfrm>
          <a:prstGeom prst="rect">
            <a:avLst/>
          </a:prstGeom>
        </p:spPr>
      </p:pic>
    </p:spTree>
    <p:extLst>
      <p:ext uri="{BB962C8B-B14F-4D97-AF65-F5344CB8AC3E}">
        <p14:creationId xmlns:p14="http://schemas.microsoft.com/office/powerpoint/2010/main" val="4432765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39"/>
          <p:cNvSpPr/>
          <p:nvPr/>
        </p:nvSpPr>
        <p:spPr>
          <a:xfrm>
            <a:off x="0" y="3705028"/>
            <a:ext cx="525353" cy="315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p:cNvSpPr/>
          <p:nvPr/>
        </p:nvSpPr>
        <p:spPr>
          <a:xfrm>
            <a:off x="316563" y="3922933"/>
            <a:ext cx="279918" cy="1646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Imagen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8" y="5810096"/>
            <a:ext cx="824807" cy="620138"/>
          </a:xfrm>
          <a:prstGeom prst="rect">
            <a:avLst/>
          </a:prstGeom>
        </p:spPr>
      </p:pic>
      <p:pic>
        <p:nvPicPr>
          <p:cNvPr id="84" name="Imagen 8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946" y="4957037"/>
            <a:ext cx="824807" cy="620138"/>
          </a:xfrm>
          <a:prstGeom prst="rect">
            <a:avLst/>
          </a:prstGeom>
        </p:spPr>
      </p:pic>
      <p:pic>
        <p:nvPicPr>
          <p:cNvPr id="78" name="Imagen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0" y="4957037"/>
            <a:ext cx="824807" cy="620138"/>
          </a:xfrm>
          <a:prstGeom prst="rect">
            <a:avLst/>
          </a:prstGeom>
        </p:spPr>
      </p:pic>
      <p:sp>
        <p:nvSpPr>
          <p:cNvPr id="59" name="Rectángulo 58"/>
          <p:cNvSpPr/>
          <p:nvPr/>
        </p:nvSpPr>
        <p:spPr>
          <a:xfrm>
            <a:off x="8885495"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ector recto 74"/>
          <p:cNvCxnSpPr/>
          <p:nvPr/>
        </p:nvCxnSpPr>
        <p:spPr>
          <a:xfrm>
            <a:off x="106478" y="5512067"/>
            <a:ext cx="12015197"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1" name="Imagen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593" y="4018048"/>
            <a:ext cx="824807" cy="620138"/>
          </a:xfrm>
          <a:prstGeom prst="rect">
            <a:avLst/>
          </a:prstGeom>
        </p:spPr>
      </p:pic>
      <p:pic>
        <p:nvPicPr>
          <p:cNvPr id="67" name="Imagen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9" y="4024760"/>
            <a:ext cx="824807" cy="620138"/>
          </a:xfrm>
          <a:prstGeom prst="rect">
            <a:avLst/>
          </a:prstGeom>
        </p:spPr>
      </p:pic>
      <p:pic>
        <p:nvPicPr>
          <p:cNvPr id="58" name="Imagen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592" y="3084890"/>
            <a:ext cx="824807" cy="620138"/>
          </a:xfrm>
          <a:prstGeom prst="rect">
            <a:avLst/>
          </a:prstGeom>
        </p:spPr>
      </p:pic>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92" y="3103577"/>
            <a:ext cx="824807" cy="620138"/>
          </a:xfrm>
          <a:prstGeom prst="rect">
            <a:avLst/>
          </a:prstGeom>
        </p:spPr>
      </p:pic>
      <p:sp>
        <p:nvSpPr>
          <p:cNvPr id="2" name="Título 1"/>
          <p:cNvSpPr>
            <a:spLocks noGrp="1"/>
          </p:cNvSpPr>
          <p:nvPr>
            <p:ph type="title"/>
          </p:nvPr>
        </p:nvSpPr>
        <p:spPr>
          <a:xfrm>
            <a:off x="186206" y="181842"/>
            <a:ext cx="8596668" cy="1320800"/>
          </a:xfrm>
        </p:spPr>
        <p:txBody>
          <a:bodyPr>
            <a:noAutofit/>
          </a:bodyPr>
          <a:lstStyle/>
          <a:p>
            <a:pPr lvl="0"/>
            <a:r>
              <a:rPr lang="es-ES"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Percepción de las características de un vehículo eléctrico </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r>
            <a:b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b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4" name="Rectángulo 3"/>
          <p:cNvSpPr/>
          <p:nvPr/>
        </p:nvSpPr>
        <p:spPr>
          <a:xfrm>
            <a:off x="1321050" y="3423728"/>
            <a:ext cx="1973115" cy="307777"/>
          </a:xfrm>
          <a:prstGeom prst="rect">
            <a:avLst/>
          </a:prstGeom>
        </p:spPr>
        <p:txBody>
          <a:bodyPr wrap="square">
            <a:spAutoFit/>
          </a:bodyPr>
          <a:lstStyle/>
          <a:p>
            <a:pPr algn="ctr"/>
            <a:r>
              <a:rPr lang="es-EC" sz="1400" b="1" dirty="0" smtClean="0">
                <a:solidFill>
                  <a:schemeClr val="bg2">
                    <a:lumMod val="50000"/>
                  </a:schemeClr>
                </a:solidFill>
                <a:latin typeface="Berlin Sans FB Demi" panose="020E0802020502020306" pitchFamily="34" charset="0"/>
                <a:ea typeface="Calibri" panose="020F0502020204030204" pitchFamily="34" charset="0"/>
              </a:rPr>
              <a:t>Silencioso al funcionar</a:t>
            </a:r>
            <a:endParaRPr lang="es-EC" sz="1400" dirty="0">
              <a:solidFill>
                <a:schemeClr val="bg2">
                  <a:lumMod val="50000"/>
                </a:schemeClr>
              </a:solidFill>
              <a:latin typeface="Berlin Sans FB Demi" panose="020E0802020502020306" pitchFamily="34" charset="0"/>
            </a:endParaRPr>
          </a:p>
        </p:txBody>
      </p:sp>
      <p:sp>
        <p:nvSpPr>
          <p:cNvPr id="6" name="Rectángulo 5"/>
          <p:cNvSpPr/>
          <p:nvPr/>
        </p:nvSpPr>
        <p:spPr>
          <a:xfrm>
            <a:off x="7562295" y="3430140"/>
            <a:ext cx="2169943" cy="307777"/>
          </a:xfrm>
          <a:prstGeom prst="rect">
            <a:avLst/>
          </a:prstGeom>
        </p:spPr>
        <p:txBody>
          <a:bodyPr wrap="square">
            <a:spAutoFit/>
          </a:bodyPr>
          <a:lstStyle/>
          <a:p>
            <a:pPr algn="ctr"/>
            <a:r>
              <a:rPr lang="es-EC" sz="1400" b="1" dirty="0" smtClean="0">
                <a:solidFill>
                  <a:schemeClr val="bg2">
                    <a:lumMod val="50000"/>
                  </a:schemeClr>
                </a:solidFill>
                <a:latin typeface="Berlin Sans FB Demi" panose="020E0802020502020306" pitchFamily="34" charset="0"/>
                <a:ea typeface="Calibri" panose="020F0502020204030204" pitchFamily="34" charset="0"/>
              </a:rPr>
              <a:t>Permite ahorrar dinero</a:t>
            </a:r>
            <a:endParaRPr lang="es-EC" sz="1400" dirty="0">
              <a:solidFill>
                <a:schemeClr val="bg2">
                  <a:lumMod val="50000"/>
                </a:schemeClr>
              </a:solidFill>
              <a:latin typeface="Berlin Sans FB Demi" panose="020E0802020502020306" pitchFamily="34" charset="0"/>
            </a:endParaRPr>
          </a:p>
        </p:txBody>
      </p:sp>
      <p:sp>
        <p:nvSpPr>
          <p:cNvPr id="7" name="Rectángulo 6"/>
          <p:cNvSpPr/>
          <p:nvPr/>
        </p:nvSpPr>
        <p:spPr>
          <a:xfrm>
            <a:off x="1098461" y="5286736"/>
            <a:ext cx="2403326" cy="307777"/>
          </a:xfrm>
          <a:prstGeom prst="rect">
            <a:avLst/>
          </a:prstGeom>
        </p:spPr>
        <p:txBody>
          <a:bodyPr wrap="square">
            <a:spAutoFit/>
          </a:bodyPr>
          <a:lstStyle/>
          <a:p>
            <a:r>
              <a:rPr lang="es-EC" sz="1400" b="1" dirty="0" smtClean="0">
                <a:solidFill>
                  <a:schemeClr val="bg2">
                    <a:lumMod val="50000"/>
                  </a:schemeClr>
                </a:solidFill>
                <a:latin typeface="Berlin Sans FB Demi" panose="020E0802020502020306" pitchFamily="34" charset="0"/>
              </a:rPr>
              <a:t>NO tiene </a:t>
            </a:r>
            <a:r>
              <a:rPr lang="es-EC" sz="1400" b="1" dirty="0">
                <a:solidFill>
                  <a:schemeClr val="bg2">
                    <a:lumMod val="50000"/>
                  </a:schemeClr>
                </a:solidFill>
                <a:latin typeface="Berlin Sans FB Demi" panose="020E0802020502020306" pitchFamily="34" charset="0"/>
              </a:rPr>
              <a:t>buena autonomía</a:t>
            </a:r>
          </a:p>
        </p:txBody>
      </p:sp>
      <p:sp>
        <p:nvSpPr>
          <p:cNvPr id="8" name="Rectángulo 7"/>
          <p:cNvSpPr/>
          <p:nvPr/>
        </p:nvSpPr>
        <p:spPr>
          <a:xfrm>
            <a:off x="7484017" y="4855849"/>
            <a:ext cx="2443502" cy="738664"/>
          </a:xfrm>
          <a:prstGeom prst="rect">
            <a:avLst/>
          </a:prstGeom>
        </p:spPr>
        <p:txBody>
          <a:bodyPr wrap="square">
            <a:spAutoFit/>
          </a:bodyPr>
          <a:lstStyle/>
          <a:p>
            <a:pPr algn="ctr"/>
            <a:r>
              <a:rPr lang="es-EC" sz="1400" b="1" dirty="0">
                <a:solidFill>
                  <a:schemeClr val="bg2">
                    <a:lumMod val="50000"/>
                  </a:schemeClr>
                </a:solidFill>
                <a:latin typeface="Berlin Sans FB Demi" panose="020E0802020502020306" pitchFamily="34" charset="0"/>
              </a:rPr>
              <a:t>Es económico porque se recarga con energía eléctrica </a:t>
            </a:r>
          </a:p>
        </p:txBody>
      </p:sp>
      <p:sp>
        <p:nvSpPr>
          <p:cNvPr id="9" name="Rectángulo 8"/>
          <p:cNvSpPr/>
          <p:nvPr/>
        </p:nvSpPr>
        <p:spPr>
          <a:xfrm>
            <a:off x="1129470" y="5704391"/>
            <a:ext cx="2541879" cy="738664"/>
          </a:xfrm>
          <a:prstGeom prst="rect">
            <a:avLst/>
          </a:prstGeom>
        </p:spPr>
        <p:txBody>
          <a:bodyPr wrap="square">
            <a:spAutoFit/>
          </a:bodyPr>
          <a:lstStyle/>
          <a:p>
            <a:pPr algn="ctr"/>
            <a:r>
              <a:rPr lang="es-EC" sz="1400" b="1" dirty="0" smtClean="0">
                <a:solidFill>
                  <a:schemeClr val="bg2">
                    <a:lumMod val="50000"/>
                  </a:schemeClr>
                </a:solidFill>
                <a:latin typeface="Berlin Sans FB Demi" panose="020E0802020502020306" pitchFamily="34" charset="0"/>
                <a:ea typeface="Calibri" panose="020F0502020204030204" pitchFamily="34" charset="0"/>
              </a:rPr>
              <a:t>NO tiene mayor velocidad que un vehículo de combustión </a:t>
            </a:r>
            <a:endParaRPr lang="es-EC" sz="1400" dirty="0">
              <a:solidFill>
                <a:schemeClr val="bg2">
                  <a:lumMod val="50000"/>
                </a:schemeClr>
              </a:solidFill>
              <a:latin typeface="Berlin Sans FB Demi" panose="020E0802020502020306" pitchFamily="34" charset="0"/>
            </a:endParaRPr>
          </a:p>
        </p:txBody>
      </p:sp>
      <p:sp>
        <p:nvSpPr>
          <p:cNvPr id="10" name="Rectángulo 9"/>
          <p:cNvSpPr/>
          <p:nvPr/>
        </p:nvSpPr>
        <p:spPr>
          <a:xfrm>
            <a:off x="1033907" y="4353005"/>
            <a:ext cx="2421234" cy="307777"/>
          </a:xfrm>
          <a:prstGeom prst="rect">
            <a:avLst/>
          </a:prstGeom>
        </p:spPr>
        <p:txBody>
          <a:bodyPr wrap="square">
            <a:spAutoFit/>
          </a:bodyPr>
          <a:lstStyle/>
          <a:p>
            <a:r>
              <a:rPr lang="es-EC" sz="1400" b="1" dirty="0" smtClean="0">
                <a:solidFill>
                  <a:schemeClr val="bg2">
                    <a:lumMod val="50000"/>
                  </a:schemeClr>
                </a:solidFill>
                <a:latin typeface="Berlin Sans FB Demi" panose="020E0802020502020306" pitchFamily="34" charset="0"/>
              </a:rPr>
              <a:t>Posee una batería duradera</a:t>
            </a:r>
            <a:endParaRPr lang="es-EC" sz="1400" dirty="0">
              <a:solidFill>
                <a:schemeClr val="bg2">
                  <a:lumMod val="50000"/>
                </a:schemeClr>
              </a:solidFill>
              <a:latin typeface="Berlin Sans FB Demi" panose="020E0802020502020306" pitchFamily="34" charset="0"/>
            </a:endParaRPr>
          </a:p>
        </p:txBody>
      </p:sp>
      <p:sp>
        <p:nvSpPr>
          <p:cNvPr id="11" name="Rectángulo 10"/>
          <p:cNvSpPr/>
          <p:nvPr/>
        </p:nvSpPr>
        <p:spPr>
          <a:xfrm>
            <a:off x="7517739" y="3928499"/>
            <a:ext cx="2209158" cy="738664"/>
          </a:xfrm>
          <a:prstGeom prst="rect">
            <a:avLst/>
          </a:prstGeom>
        </p:spPr>
        <p:txBody>
          <a:bodyPr wrap="square">
            <a:spAutoFit/>
          </a:bodyPr>
          <a:lstStyle/>
          <a:p>
            <a:pPr algn="ctr"/>
            <a:r>
              <a:rPr lang="es-EC" sz="1400" b="1" dirty="0" smtClean="0">
                <a:solidFill>
                  <a:schemeClr val="bg2">
                    <a:lumMod val="50000"/>
                  </a:schemeClr>
                </a:solidFill>
                <a:latin typeface="Berlin Sans FB Demi" panose="020E0802020502020306" pitchFamily="34" charset="0"/>
              </a:rPr>
              <a:t>Sus repuestos NO se pueden encontrar fácilmente </a:t>
            </a:r>
            <a:endParaRPr lang="es-EC" sz="1400" dirty="0">
              <a:solidFill>
                <a:schemeClr val="bg2">
                  <a:lumMod val="50000"/>
                </a:schemeClr>
              </a:solidFill>
              <a:latin typeface="Berlin Sans FB Demi" panose="020E0802020502020306" pitchFamily="34" charset="0"/>
            </a:endParaRPr>
          </a:p>
        </p:txBody>
      </p:sp>
      <p:pic>
        <p:nvPicPr>
          <p:cNvPr id="12" name="Imagen 11"/>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332325" y="1634083"/>
            <a:ext cx="1286455" cy="1286455"/>
          </a:xfrm>
          <a:prstGeom prst="rect">
            <a:avLst/>
          </a:prstGeom>
        </p:spPr>
      </p:pic>
      <p:pic>
        <p:nvPicPr>
          <p:cNvPr id="4100" name="Picture 4" descr="http://thumbs.dreamstime.com/z/silueta-de-una-cara-del-hombre-33928400.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0358" y="1682811"/>
            <a:ext cx="1055542" cy="10301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alfalite.com/wp-content/uploads/2014/05/ICONO-SILENCIO.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3701" y="3190807"/>
            <a:ext cx="455003" cy="4531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3552885" y="3060098"/>
            <a:ext cx="601579" cy="57898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85,14%</a:t>
            </a:r>
            <a:endParaRPr lang="en-US" sz="1050" dirty="0"/>
          </a:p>
        </p:txBody>
      </p:sp>
      <p:sp>
        <p:nvSpPr>
          <p:cNvPr id="21" name="Rectángulo 20"/>
          <p:cNvSpPr/>
          <p:nvPr/>
        </p:nvSpPr>
        <p:spPr>
          <a:xfrm>
            <a:off x="4711144" y="3100009"/>
            <a:ext cx="601579" cy="5305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84,85%</a:t>
            </a:r>
            <a:endParaRPr lang="en-US" sz="1050" dirty="0"/>
          </a:p>
        </p:txBody>
      </p:sp>
      <p:pic>
        <p:nvPicPr>
          <p:cNvPr id="18" name="Imagen 17"/>
          <p:cNvPicPr>
            <a:picLocks noChangeAspect="1"/>
          </p:cNvPicPr>
          <p:nvPr/>
        </p:nvPicPr>
        <p:blipFill>
          <a:blip r:embed="rId6">
            <a:duotone>
              <a:prstClr val="black"/>
              <a:srgbClr val="9CDA02">
                <a:tint val="45000"/>
                <a:satMod val="400000"/>
              </a:srgbClr>
            </a:duotone>
            <a:extLst>
              <a:ext uri="{28A0092B-C50C-407E-A947-70E740481C1C}">
                <a14:useLocalDpi xmlns:a14="http://schemas.microsoft.com/office/drawing/2010/main" val="0"/>
              </a:ext>
            </a:extLst>
          </a:blip>
          <a:stretch>
            <a:fillRect/>
          </a:stretch>
        </p:blipFill>
        <p:spPr>
          <a:xfrm>
            <a:off x="7096280" y="3080143"/>
            <a:ext cx="573787" cy="573787"/>
          </a:xfrm>
          <a:prstGeom prst="rect">
            <a:avLst/>
          </a:prstGeom>
          <a:noFill/>
          <a:ln>
            <a:noFill/>
          </a:ln>
        </p:spPr>
      </p:pic>
      <p:sp>
        <p:nvSpPr>
          <p:cNvPr id="26" name="Rectángulo 25"/>
          <p:cNvSpPr/>
          <p:nvPr/>
        </p:nvSpPr>
        <p:spPr>
          <a:xfrm>
            <a:off x="9887453" y="3191266"/>
            <a:ext cx="601579" cy="4421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66,22%</a:t>
            </a:r>
            <a:endParaRPr lang="en-US" sz="1050" dirty="0"/>
          </a:p>
        </p:txBody>
      </p:sp>
      <p:sp>
        <p:nvSpPr>
          <p:cNvPr id="27" name="Rectángulo 26"/>
          <p:cNvSpPr/>
          <p:nvPr/>
        </p:nvSpPr>
        <p:spPr>
          <a:xfrm>
            <a:off x="11079521" y="3219138"/>
            <a:ext cx="601579" cy="4199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65,66%</a:t>
            </a:r>
            <a:endParaRPr lang="en-US" sz="1050" dirty="0"/>
          </a:p>
        </p:txBody>
      </p:sp>
      <p:pic>
        <p:nvPicPr>
          <p:cNvPr id="31" name="Imagen 30"/>
          <p:cNvPicPr>
            <a:picLocks noChangeAspect="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4476" t="5082"/>
          <a:stretch/>
        </p:blipFill>
        <p:spPr>
          <a:xfrm>
            <a:off x="823678" y="4129656"/>
            <a:ext cx="328725" cy="529539"/>
          </a:xfrm>
          <a:prstGeom prst="rect">
            <a:avLst/>
          </a:prstGeom>
          <a:noFill/>
          <a:ln>
            <a:noFill/>
          </a:ln>
        </p:spPr>
      </p:pic>
      <p:pic>
        <p:nvPicPr>
          <p:cNvPr id="54" name="Imagen 5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9771879" y="1634083"/>
            <a:ext cx="1286455" cy="1286455"/>
          </a:xfrm>
          <a:prstGeom prst="rect">
            <a:avLst/>
          </a:prstGeom>
        </p:spPr>
      </p:pic>
      <p:pic>
        <p:nvPicPr>
          <p:cNvPr id="55" name="Picture 4" descr="http://thumbs.dreamstime.com/z/silueta-de-una-cara-del-hombre-33928400.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24851" y="1667749"/>
            <a:ext cx="1055542" cy="1030151"/>
          </a:xfrm>
          <a:prstGeom prst="rect">
            <a:avLst/>
          </a:prstGeom>
          <a:noFill/>
          <a:extLst>
            <a:ext uri="{909E8E84-426E-40DD-AFC4-6F175D3DCCD1}">
              <a14:hiddenFill xmlns:a14="http://schemas.microsoft.com/office/drawing/2010/main">
                <a:solidFill>
                  <a:srgbClr val="FFFFFF"/>
                </a:solidFill>
              </a14:hiddenFill>
            </a:ext>
          </a:extLst>
        </p:spPr>
      </p:pic>
      <p:cxnSp>
        <p:nvCxnSpPr>
          <p:cNvPr id="4119" name="Conector recto 4118"/>
          <p:cNvCxnSpPr/>
          <p:nvPr/>
        </p:nvCxnSpPr>
        <p:spPr>
          <a:xfrm>
            <a:off x="106478" y="3639079"/>
            <a:ext cx="12015197"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ector recto 65"/>
          <p:cNvCxnSpPr/>
          <p:nvPr/>
        </p:nvCxnSpPr>
        <p:spPr>
          <a:xfrm>
            <a:off x="106479" y="4572826"/>
            <a:ext cx="12015197"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Rectángulo 67"/>
          <p:cNvSpPr/>
          <p:nvPr/>
        </p:nvSpPr>
        <p:spPr>
          <a:xfrm>
            <a:off x="3548599" y="4260609"/>
            <a:ext cx="601579" cy="31534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54,05%</a:t>
            </a:r>
            <a:endParaRPr lang="en-US" sz="1050" dirty="0"/>
          </a:p>
        </p:txBody>
      </p:sp>
      <p:sp>
        <p:nvSpPr>
          <p:cNvPr id="4120" name="Rectángulo 4119"/>
          <p:cNvSpPr/>
          <p:nvPr/>
        </p:nvSpPr>
        <p:spPr>
          <a:xfrm>
            <a:off x="5751519" y="3035518"/>
            <a:ext cx="114220" cy="280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23" name="Picture 12" descr="http://hacermicv.org/Images/Imagenes/Engranaje.png"/>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64425" y="4078425"/>
            <a:ext cx="699139" cy="504534"/>
          </a:xfrm>
          <a:prstGeom prst="rect">
            <a:avLst/>
          </a:prstGeom>
          <a:noFill/>
          <a:extLst>
            <a:ext uri="{909E8E84-426E-40DD-AFC4-6F175D3DCCD1}">
              <a14:hiddenFill xmlns:a14="http://schemas.microsoft.com/office/drawing/2010/main">
                <a:solidFill>
                  <a:srgbClr val="FFFFFF"/>
                </a:solidFill>
              </a14:hiddenFill>
            </a:ext>
          </a:extLst>
        </p:spPr>
      </p:pic>
      <p:sp>
        <p:nvSpPr>
          <p:cNvPr id="76" name="Rectángulo 75"/>
          <p:cNvSpPr/>
          <p:nvPr/>
        </p:nvSpPr>
        <p:spPr>
          <a:xfrm>
            <a:off x="4711144" y="4108515"/>
            <a:ext cx="601579" cy="467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68,69%</a:t>
            </a:r>
            <a:endParaRPr lang="en-US" sz="1050" dirty="0"/>
          </a:p>
        </p:txBody>
      </p:sp>
      <p:sp>
        <p:nvSpPr>
          <p:cNvPr id="79" name="Rectángulo 78"/>
          <p:cNvSpPr/>
          <p:nvPr/>
        </p:nvSpPr>
        <p:spPr>
          <a:xfrm>
            <a:off x="9887453" y="4152696"/>
            <a:ext cx="601579" cy="4199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62,16%</a:t>
            </a:r>
            <a:endParaRPr lang="en-US" sz="1050" dirty="0"/>
          </a:p>
        </p:txBody>
      </p:sp>
      <p:sp>
        <p:nvSpPr>
          <p:cNvPr id="4124" name="Rectángulo 4123"/>
          <p:cNvSpPr/>
          <p:nvPr/>
        </p:nvSpPr>
        <p:spPr>
          <a:xfrm>
            <a:off x="4818113" y="3891086"/>
            <a:ext cx="394660" cy="261610"/>
          </a:xfrm>
          <a:prstGeom prst="rect">
            <a:avLst/>
          </a:prstGeom>
        </p:spPr>
        <p:txBody>
          <a:bodyPr wrap="none">
            <a:spAutoFit/>
          </a:bodyPr>
          <a:lstStyle/>
          <a:p>
            <a:r>
              <a:rPr lang="es-EC" sz="1100" b="1" dirty="0">
                <a:solidFill>
                  <a:schemeClr val="bg2">
                    <a:lumMod val="50000"/>
                  </a:schemeClr>
                </a:solidFill>
                <a:latin typeface="Berlin Sans FB Demi" panose="020E0802020502020306" pitchFamily="34" charset="0"/>
              </a:rPr>
              <a:t>NO</a:t>
            </a:r>
            <a:endParaRPr lang="en-US" sz="1100" dirty="0"/>
          </a:p>
        </p:txBody>
      </p:sp>
      <p:sp>
        <p:nvSpPr>
          <p:cNvPr id="81" name="Rectángulo 80"/>
          <p:cNvSpPr/>
          <p:nvPr/>
        </p:nvSpPr>
        <p:spPr>
          <a:xfrm>
            <a:off x="11079278" y="4088394"/>
            <a:ext cx="601579" cy="467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68,69%</a:t>
            </a:r>
            <a:endParaRPr lang="en-US" sz="1050" dirty="0"/>
          </a:p>
        </p:txBody>
      </p:sp>
      <p:sp>
        <p:nvSpPr>
          <p:cNvPr id="82" name="Rectángulo 81"/>
          <p:cNvSpPr/>
          <p:nvPr/>
        </p:nvSpPr>
        <p:spPr>
          <a:xfrm>
            <a:off x="3548598" y="5194355"/>
            <a:ext cx="601579" cy="31534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54,05%</a:t>
            </a:r>
            <a:endParaRPr lang="en-US" sz="1050" dirty="0"/>
          </a:p>
        </p:txBody>
      </p:sp>
      <p:sp>
        <p:nvSpPr>
          <p:cNvPr id="83" name="Rectángulo 82"/>
          <p:cNvSpPr/>
          <p:nvPr/>
        </p:nvSpPr>
        <p:spPr>
          <a:xfrm>
            <a:off x="4711143" y="5104874"/>
            <a:ext cx="601579" cy="4019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59,60%</a:t>
            </a:r>
            <a:endParaRPr lang="en-US" sz="1050" dirty="0"/>
          </a:p>
        </p:txBody>
      </p:sp>
      <p:pic>
        <p:nvPicPr>
          <p:cNvPr id="4125" name="Imagen 4124"/>
          <p:cNvPicPr>
            <a:picLocks noChangeAspect="1"/>
          </p:cNvPicPr>
          <p:nvPr/>
        </p:nvPicPr>
        <p:blipFill rotWithShape="1">
          <a:blip r:embed="rId9">
            <a:extLst>
              <a:ext uri="{28A0092B-C50C-407E-A947-70E740481C1C}">
                <a14:useLocalDpi xmlns:a14="http://schemas.microsoft.com/office/drawing/2010/main" val="0"/>
              </a:ext>
            </a:extLst>
          </a:blip>
          <a:srcRect l="11288" t="504" b="1"/>
          <a:stretch/>
        </p:blipFill>
        <p:spPr>
          <a:xfrm>
            <a:off x="7083056" y="4898963"/>
            <a:ext cx="514647" cy="596139"/>
          </a:xfrm>
          <a:prstGeom prst="rect">
            <a:avLst/>
          </a:prstGeom>
        </p:spPr>
      </p:pic>
      <p:pic>
        <p:nvPicPr>
          <p:cNvPr id="4127" name="Imagen 4126"/>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6013" y="5037138"/>
            <a:ext cx="310709" cy="532036"/>
          </a:xfrm>
          <a:prstGeom prst="rect">
            <a:avLst/>
          </a:prstGeom>
        </p:spPr>
      </p:pic>
      <p:sp>
        <p:nvSpPr>
          <p:cNvPr id="89" name="Rectángulo 88"/>
          <p:cNvSpPr/>
          <p:nvPr/>
        </p:nvSpPr>
        <p:spPr>
          <a:xfrm>
            <a:off x="9885886" y="5195058"/>
            <a:ext cx="601579" cy="31534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50%</a:t>
            </a:r>
            <a:endParaRPr lang="en-US" sz="1050" dirty="0"/>
          </a:p>
        </p:txBody>
      </p:sp>
      <p:sp>
        <p:nvSpPr>
          <p:cNvPr id="90" name="Rectángulo 89"/>
          <p:cNvSpPr/>
          <p:nvPr/>
        </p:nvSpPr>
        <p:spPr>
          <a:xfrm>
            <a:off x="11074999" y="5092855"/>
            <a:ext cx="601579" cy="4019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59,60%</a:t>
            </a:r>
            <a:endParaRPr lang="en-US" sz="1050" dirty="0"/>
          </a:p>
        </p:txBody>
      </p:sp>
      <p:cxnSp>
        <p:nvCxnSpPr>
          <p:cNvPr id="35" name="Conector recto 34"/>
          <p:cNvCxnSpPr/>
          <p:nvPr/>
        </p:nvCxnSpPr>
        <p:spPr>
          <a:xfrm flipV="1">
            <a:off x="83775" y="6359389"/>
            <a:ext cx="5614716" cy="18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Rectángulo 95"/>
          <p:cNvSpPr/>
          <p:nvPr/>
        </p:nvSpPr>
        <p:spPr>
          <a:xfrm>
            <a:off x="3548598" y="5837112"/>
            <a:ext cx="601579" cy="5125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t>75,68%</a:t>
            </a:r>
            <a:endParaRPr lang="en-US" sz="1050" dirty="0"/>
          </a:p>
        </p:txBody>
      </p:sp>
      <p:sp>
        <p:nvSpPr>
          <p:cNvPr id="97" name="Rectángulo 96"/>
          <p:cNvSpPr/>
          <p:nvPr/>
        </p:nvSpPr>
        <p:spPr>
          <a:xfrm>
            <a:off x="4711143" y="5732172"/>
            <a:ext cx="601579" cy="6241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smtClean="0"/>
              <a:t>88,89%</a:t>
            </a:r>
            <a:endParaRPr lang="en-US" sz="1050" dirty="0"/>
          </a:p>
        </p:txBody>
      </p:sp>
      <p:pic>
        <p:nvPicPr>
          <p:cNvPr id="3" name="Imagen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1932" y="828403"/>
            <a:ext cx="1023986" cy="630667"/>
          </a:xfrm>
          <a:prstGeom prst="rect">
            <a:avLst/>
          </a:prstGeom>
        </p:spPr>
      </p:pic>
      <p:sp>
        <p:nvSpPr>
          <p:cNvPr id="5" name="Rectángulo 4"/>
          <p:cNvSpPr/>
          <p:nvPr/>
        </p:nvSpPr>
        <p:spPr>
          <a:xfrm>
            <a:off x="889925" y="5127605"/>
            <a:ext cx="162724" cy="13069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s://www.colourbox.com/preview/11176075-speedometer-flat-icon.jpg"/>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111" y="5712493"/>
            <a:ext cx="847885" cy="84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94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ángulo 81"/>
          <p:cNvSpPr/>
          <p:nvPr/>
        </p:nvSpPr>
        <p:spPr>
          <a:xfrm>
            <a:off x="0" y="3705028"/>
            <a:ext cx="525353" cy="315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8885495"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631"/>
          <a:stretch/>
        </p:blipFill>
        <p:spPr>
          <a:xfrm>
            <a:off x="736979" y="1316252"/>
            <a:ext cx="10686197" cy="3503233"/>
          </a:xfrm>
        </p:spPr>
      </p:pic>
      <p:sp>
        <p:nvSpPr>
          <p:cNvPr id="2" name="Título 1"/>
          <p:cNvSpPr>
            <a:spLocks noGrp="1"/>
          </p:cNvSpPr>
          <p:nvPr>
            <p:ph type="title"/>
          </p:nvPr>
        </p:nvSpPr>
        <p:spPr>
          <a:xfrm>
            <a:off x="197153" y="75100"/>
            <a:ext cx="8596668" cy="1320800"/>
          </a:xfrm>
        </p:spPr>
        <p:txBody>
          <a:bodyPr>
            <a:noAutofit/>
          </a:bodyPr>
          <a:lstStyle/>
          <a:p>
            <a:pPr lvl="0"/>
            <a:r>
              <a:rPr lang="es-EC"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Factores que </a:t>
            </a:r>
            <a:r>
              <a:rPr lang="es-EC" sz="44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motivan </a:t>
            </a:r>
            <a:r>
              <a:rPr lang="es-EC"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a adquirir un vehículo eléctrico </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r>
            <a:b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b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7" name="Rectángulo 6"/>
          <p:cNvSpPr/>
          <p:nvPr/>
        </p:nvSpPr>
        <p:spPr>
          <a:xfrm>
            <a:off x="7010284" y="2808567"/>
            <a:ext cx="710688" cy="451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6259750" y="2779767"/>
            <a:ext cx="710688" cy="592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p:cNvSpPr/>
          <p:nvPr/>
        </p:nvSpPr>
        <p:spPr>
          <a:xfrm>
            <a:off x="5509216" y="2779767"/>
            <a:ext cx="710688" cy="687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p:cNvSpPr/>
          <p:nvPr/>
        </p:nvSpPr>
        <p:spPr>
          <a:xfrm>
            <a:off x="4782352" y="2794254"/>
            <a:ext cx="710688" cy="810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p:cNvSpPr/>
          <p:nvPr/>
        </p:nvSpPr>
        <p:spPr>
          <a:xfrm>
            <a:off x="4067980" y="2794254"/>
            <a:ext cx="710688" cy="112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3349128" y="2798602"/>
            <a:ext cx="710688" cy="1241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14"/>
          <p:cNvSpPr txBox="1"/>
          <p:nvPr/>
        </p:nvSpPr>
        <p:spPr>
          <a:xfrm>
            <a:off x="7703105" y="1665009"/>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72,83%</a:t>
            </a:r>
            <a:endParaRPr lang="en-US" sz="2000" dirty="0">
              <a:solidFill>
                <a:schemeClr val="bg2">
                  <a:lumMod val="50000"/>
                </a:schemeClr>
              </a:solidFill>
              <a:latin typeface="Berlin Sans FB Demi" panose="020E0802020502020306" pitchFamily="34" charset="0"/>
            </a:endParaRPr>
          </a:p>
        </p:txBody>
      </p:sp>
      <p:sp>
        <p:nvSpPr>
          <p:cNvPr id="17" name="CuadroTexto 16"/>
          <p:cNvSpPr txBox="1"/>
          <p:nvPr/>
        </p:nvSpPr>
        <p:spPr>
          <a:xfrm>
            <a:off x="6172564" y="1641925"/>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54,91%</a:t>
            </a:r>
            <a:endParaRPr lang="en-US" sz="2000" dirty="0">
              <a:solidFill>
                <a:schemeClr val="bg2">
                  <a:lumMod val="50000"/>
                </a:schemeClr>
              </a:solidFill>
              <a:latin typeface="Berlin Sans FB Demi" panose="020E0802020502020306" pitchFamily="34" charset="0"/>
            </a:endParaRPr>
          </a:p>
        </p:txBody>
      </p:sp>
      <p:sp>
        <p:nvSpPr>
          <p:cNvPr id="21" name="CuadroTexto 20"/>
          <p:cNvSpPr txBox="1"/>
          <p:nvPr/>
        </p:nvSpPr>
        <p:spPr>
          <a:xfrm>
            <a:off x="3208055" y="1722715"/>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43,35%</a:t>
            </a:r>
            <a:endParaRPr lang="en-US" sz="2000" dirty="0">
              <a:solidFill>
                <a:schemeClr val="bg2">
                  <a:lumMod val="50000"/>
                </a:schemeClr>
              </a:solidFill>
              <a:latin typeface="Berlin Sans FB Demi" panose="020E0802020502020306" pitchFamily="34" charset="0"/>
            </a:endParaRPr>
          </a:p>
        </p:txBody>
      </p:sp>
      <p:cxnSp>
        <p:nvCxnSpPr>
          <p:cNvPr id="23" name="Conector recto 22"/>
          <p:cNvCxnSpPr/>
          <p:nvPr/>
        </p:nvCxnSpPr>
        <p:spPr>
          <a:xfrm flipH="1" flipV="1">
            <a:off x="3647340" y="2181696"/>
            <a:ext cx="1194" cy="1883744"/>
          </a:xfrm>
          <a:prstGeom prst="line">
            <a:avLst/>
          </a:prstGeom>
          <a:ln w="38100">
            <a:solidFill>
              <a:srgbClr val="DB2726"/>
            </a:solidFill>
            <a:prstDash val="sysDot"/>
          </a:ln>
        </p:spPr>
        <p:style>
          <a:lnRef idx="1">
            <a:schemeClr val="accent1"/>
          </a:lnRef>
          <a:fillRef idx="0">
            <a:schemeClr val="accent1"/>
          </a:fillRef>
          <a:effectRef idx="0">
            <a:schemeClr val="accent1"/>
          </a:effectRef>
          <a:fontRef idx="minor">
            <a:schemeClr val="tx1"/>
          </a:fontRef>
        </p:style>
      </p:cxnSp>
      <p:sp>
        <p:nvSpPr>
          <p:cNvPr id="25" name="Conector 24"/>
          <p:cNvSpPr/>
          <p:nvPr/>
        </p:nvSpPr>
        <p:spPr>
          <a:xfrm>
            <a:off x="3576298" y="2040302"/>
            <a:ext cx="147927" cy="116804"/>
          </a:xfrm>
          <a:prstGeom prst="flowChartConnector">
            <a:avLst/>
          </a:prstGeom>
          <a:solidFill>
            <a:srgbClr val="DB2726"/>
          </a:solidFill>
          <a:ln>
            <a:solidFill>
              <a:srgbClr val="DB2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ector 27"/>
          <p:cNvSpPr/>
          <p:nvPr/>
        </p:nvSpPr>
        <p:spPr>
          <a:xfrm>
            <a:off x="8007682" y="1996824"/>
            <a:ext cx="147927" cy="116804"/>
          </a:xfrm>
          <a:prstGeom prst="flowChartConnector">
            <a:avLst/>
          </a:prstGeom>
          <a:solidFill>
            <a:srgbClr val="8BC145"/>
          </a:solidFill>
          <a:ln>
            <a:solidFill>
              <a:srgbClr val="8BC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ector 28"/>
          <p:cNvSpPr/>
          <p:nvPr/>
        </p:nvSpPr>
        <p:spPr>
          <a:xfrm>
            <a:off x="5808408" y="2307454"/>
            <a:ext cx="147927" cy="116804"/>
          </a:xfrm>
          <a:prstGeom prst="flowChartConnector">
            <a:avLst/>
          </a:prstGeom>
          <a:solidFill>
            <a:srgbClr val="BAB233"/>
          </a:solidFill>
          <a:ln>
            <a:solidFill>
              <a:srgbClr val="BAB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ector 29"/>
          <p:cNvSpPr/>
          <p:nvPr/>
        </p:nvSpPr>
        <p:spPr>
          <a:xfrm>
            <a:off x="5073091" y="1965418"/>
            <a:ext cx="147927" cy="116804"/>
          </a:xfrm>
          <a:prstGeom prst="flowChartConnector">
            <a:avLst/>
          </a:prstGeom>
          <a:solidFill>
            <a:srgbClr val="F19C1F"/>
          </a:solidFill>
          <a:ln>
            <a:solidFill>
              <a:srgbClr val="F19C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ector 30"/>
          <p:cNvSpPr/>
          <p:nvPr/>
        </p:nvSpPr>
        <p:spPr>
          <a:xfrm>
            <a:off x="4347560" y="2319341"/>
            <a:ext cx="147927" cy="116804"/>
          </a:xfrm>
          <a:prstGeom prst="flowChartConnector">
            <a:avLst/>
          </a:prstGeom>
          <a:solidFill>
            <a:srgbClr val="F16621"/>
          </a:solidFill>
          <a:ln>
            <a:solidFill>
              <a:srgbClr val="F16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ector 31"/>
          <p:cNvSpPr/>
          <p:nvPr/>
        </p:nvSpPr>
        <p:spPr>
          <a:xfrm>
            <a:off x="7279161" y="2302152"/>
            <a:ext cx="147927" cy="116804"/>
          </a:xfrm>
          <a:prstGeom prst="flowChartConnector">
            <a:avLst/>
          </a:prstGeom>
          <a:ln>
            <a:solidFill>
              <a:srgbClr val="8CB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ector 32"/>
          <p:cNvSpPr/>
          <p:nvPr/>
        </p:nvSpPr>
        <p:spPr>
          <a:xfrm>
            <a:off x="6533958" y="1958818"/>
            <a:ext cx="147927" cy="116804"/>
          </a:xfrm>
          <a:prstGeom prst="flowChartConnector">
            <a:avLst/>
          </a:prstGeom>
          <a:solidFill>
            <a:srgbClr val="8FC144"/>
          </a:solidFill>
          <a:ln>
            <a:solidFill>
              <a:srgbClr val="8FC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onector recto 36"/>
          <p:cNvCxnSpPr/>
          <p:nvPr/>
        </p:nvCxnSpPr>
        <p:spPr>
          <a:xfrm flipH="1" flipV="1">
            <a:off x="4417888" y="2393229"/>
            <a:ext cx="1194" cy="1883744"/>
          </a:xfrm>
          <a:prstGeom prst="line">
            <a:avLst/>
          </a:prstGeom>
          <a:ln w="38100">
            <a:solidFill>
              <a:srgbClr val="F16621"/>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H="1" flipV="1">
            <a:off x="5877542" y="2397872"/>
            <a:ext cx="1194" cy="1883744"/>
          </a:xfrm>
          <a:prstGeom prst="line">
            <a:avLst/>
          </a:prstGeom>
          <a:ln w="38100">
            <a:solidFill>
              <a:srgbClr val="BAB233"/>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flipH="1" flipV="1">
            <a:off x="6605003" y="2055226"/>
            <a:ext cx="1194" cy="1883744"/>
          </a:xfrm>
          <a:prstGeom prst="line">
            <a:avLst/>
          </a:prstGeom>
          <a:ln w="38100">
            <a:solidFill>
              <a:srgbClr val="8FC144"/>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H="1" flipV="1">
            <a:off x="7353125" y="2409037"/>
            <a:ext cx="1194" cy="1883744"/>
          </a:xfrm>
          <a:prstGeom prst="line">
            <a:avLst/>
          </a:prstGeom>
          <a:ln w="38100">
            <a:solidFill>
              <a:srgbClr val="8CBF46"/>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flipH="1" flipV="1">
            <a:off x="8087706" y="2133929"/>
            <a:ext cx="1194" cy="1883744"/>
          </a:xfrm>
          <a:prstGeom prst="line">
            <a:avLst/>
          </a:prstGeom>
          <a:ln w="38100">
            <a:solidFill>
              <a:srgbClr val="8BC145"/>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ector recto 41"/>
          <p:cNvCxnSpPr/>
          <p:nvPr/>
        </p:nvCxnSpPr>
        <p:spPr>
          <a:xfrm flipH="1" flipV="1">
            <a:off x="5144155" y="2098704"/>
            <a:ext cx="1194" cy="1883744"/>
          </a:xfrm>
          <a:prstGeom prst="line">
            <a:avLst/>
          </a:prstGeom>
          <a:ln w="38100">
            <a:solidFill>
              <a:srgbClr val="F19C1F"/>
            </a:solidFill>
            <a:prstDash val="sysDot"/>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4680815" y="1675512"/>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50,87%</a:t>
            </a:r>
            <a:endParaRPr lang="en-US" sz="2000" dirty="0">
              <a:solidFill>
                <a:schemeClr val="bg2">
                  <a:lumMod val="50000"/>
                </a:schemeClr>
              </a:solidFill>
              <a:latin typeface="Berlin Sans FB Demi" panose="020E0802020502020306" pitchFamily="34" charset="0"/>
            </a:endParaRPr>
          </a:p>
        </p:txBody>
      </p:sp>
      <p:sp>
        <p:nvSpPr>
          <p:cNvPr id="20" name="CuadroTexto 19"/>
          <p:cNvSpPr txBox="1"/>
          <p:nvPr/>
        </p:nvSpPr>
        <p:spPr>
          <a:xfrm>
            <a:off x="4032645" y="2008927"/>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44,51%</a:t>
            </a:r>
            <a:endParaRPr lang="en-US" sz="2000" dirty="0">
              <a:solidFill>
                <a:schemeClr val="bg2">
                  <a:lumMod val="50000"/>
                </a:schemeClr>
              </a:solidFill>
              <a:latin typeface="Berlin Sans FB Demi" panose="020E0802020502020306" pitchFamily="34" charset="0"/>
            </a:endParaRPr>
          </a:p>
        </p:txBody>
      </p:sp>
      <p:sp>
        <p:nvSpPr>
          <p:cNvPr id="16" name="CuadroTexto 15"/>
          <p:cNvSpPr txBox="1"/>
          <p:nvPr/>
        </p:nvSpPr>
        <p:spPr>
          <a:xfrm>
            <a:off x="6918403" y="1997762"/>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55,49%</a:t>
            </a:r>
            <a:endParaRPr lang="en-US" sz="2000" dirty="0">
              <a:solidFill>
                <a:schemeClr val="bg2">
                  <a:lumMod val="50000"/>
                </a:schemeClr>
              </a:solidFill>
              <a:latin typeface="Berlin Sans FB Demi" panose="020E0802020502020306" pitchFamily="34" charset="0"/>
            </a:endParaRPr>
          </a:p>
        </p:txBody>
      </p:sp>
      <p:sp>
        <p:nvSpPr>
          <p:cNvPr id="18" name="CuadroTexto 17"/>
          <p:cNvSpPr txBox="1"/>
          <p:nvPr/>
        </p:nvSpPr>
        <p:spPr>
          <a:xfrm>
            <a:off x="5368715" y="2023820"/>
            <a:ext cx="1068441" cy="400110"/>
          </a:xfrm>
          <a:prstGeom prst="rect">
            <a:avLst/>
          </a:prstGeom>
          <a:noFill/>
        </p:spPr>
        <p:txBody>
          <a:bodyPr wrap="square" rtlCol="0">
            <a:spAutoFit/>
          </a:bodyPr>
          <a:lstStyle/>
          <a:p>
            <a:r>
              <a:rPr lang="en-US" sz="2000" dirty="0" smtClean="0">
                <a:solidFill>
                  <a:schemeClr val="bg2">
                    <a:lumMod val="50000"/>
                  </a:schemeClr>
                </a:solidFill>
                <a:latin typeface="Berlin Sans FB Demi" panose="020E0802020502020306" pitchFamily="34" charset="0"/>
              </a:rPr>
              <a:t>52,60%</a:t>
            </a:r>
            <a:endParaRPr lang="en-US" sz="2000" dirty="0">
              <a:solidFill>
                <a:schemeClr val="bg2">
                  <a:lumMod val="50000"/>
                </a:schemeClr>
              </a:solidFill>
              <a:latin typeface="Berlin Sans FB Demi" panose="020E0802020502020306" pitchFamily="34" charset="0"/>
            </a:endParaRPr>
          </a:p>
        </p:txBody>
      </p:sp>
      <p:graphicFrame>
        <p:nvGraphicFramePr>
          <p:cNvPr id="51" name="Tabla 50"/>
          <p:cNvGraphicFramePr>
            <a:graphicFrameLocks noGrp="1"/>
          </p:cNvGraphicFramePr>
          <p:nvPr>
            <p:extLst>
              <p:ext uri="{D42A27DB-BD31-4B8C-83A1-F6EECF244321}">
                <p14:modId xmlns:p14="http://schemas.microsoft.com/office/powerpoint/2010/main" val="4175944811"/>
              </p:ext>
            </p:extLst>
          </p:nvPr>
        </p:nvGraphicFramePr>
        <p:xfrm>
          <a:off x="8587476" y="4889018"/>
          <a:ext cx="3604524" cy="518160"/>
        </p:xfrm>
        <a:graphic>
          <a:graphicData uri="http://schemas.openxmlformats.org/drawingml/2006/table">
            <a:tbl>
              <a:tblPr firstRow="1" bandRow="1">
                <a:tableStyleId>{2D5ABB26-0587-4C30-8999-92F81FD0307C}</a:tableStyleId>
              </a:tblPr>
              <a:tblGrid>
                <a:gridCol w="3604524"/>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Posibilidad de realizar la carga en la casa, trabajo o aparcamientos públicos </a:t>
                      </a:r>
                    </a:p>
                  </a:txBody>
                  <a:tcPr>
                    <a:lnL w="28575" cap="flat" cmpd="sng" algn="ctr">
                      <a:solidFill>
                        <a:srgbClr val="8FC14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56" name="Tabla 55"/>
          <p:cNvGraphicFramePr>
            <a:graphicFrameLocks noGrp="1"/>
          </p:cNvGraphicFramePr>
          <p:nvPr>
            <p:extLst>
              <p:ext uri="{D42A27DB-BD31-4B8C-83A1-F6EECF244321}">
                <p14:modId xmlns:p14="http://schemas.microsoft.com/office/powerpoint/2010/main" val="2435731377"/>
              </p:ext>
            </p:extLst>
          </p:nvPr>
        </p:nvGraphicFramePr>
        <p:xfrm>
          <a:off x="8007681" y="5536930"/>
          <a:ext cx="3253877" cy="518160"/>
        </p:xfrm>
        <a:graphic>
          <a:graphicData uri="http://schemas.openxmlformats.org/drawingml/2006/table">
            <a:tbl>
              <a:tblPr firstRow="1" bandRow="1">
                <a:tableStyleId>{2D5ABB26-0587-4C30-8999-92F81FD0307C}</a:tableStyleId>
              </a:tblPr>
              <a:tblGrid>
                <a:gridCol w="3253877"/>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Permite reducir gastos al no necesitar combustible</a:t>
                      </a:r>
                    </a:p>
                  </a:txBody>
                  <a:tcPr>
                    <a:lnL w="28575" cap="flat" cmpd="sng" algn="ctr">
                      <a:solidFill>
                        <a:srgbClr val="8BC14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57" name="Tabla 56"/>
          <p:cNvGraphicFramePr>
            <a:graphicFrameLocks noGrp="1"/>
          </p:cNvGraphicFramePr>
          <p:nvPr>
            <p:extLst>
              <p:ext uri="{D42A27DB-BD31-4B8C-83A1-F6EECF244321}">
                <p14:modId xmlns:p14="http://schemas.microsoft.com/office/powerpoint/2010/main" val="3566476265"/>
              </p:ext>
            </p:extLst>
          </p:nvPr>
        </p:nvGraphicFramePr>
        <p:xfrm>
          <a:off x="7128448" y="6218199"/>
          <a:ext cx="4790836" cy="518160"/>
        </p:xfrm>
        <a:graphic>
          <a:graphicData uri="http://schemas.openxmlformats.org/drawingml/2006/table">
            <a:tbl>
              <a:tblPr firstRow="1" bandRow="1">
                <a:tableStyleId>{2D5ABB26-0587-4C30-8999-92F81FD0307C}</a:tableStyleId>
              </a:tblPr>
              <a:tblGrid>
                <a:gridCol w="4790836"/>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Exenciones</a:t>
                      </a:r>
                      <a:r>
                        <a:rPr lang="es-EC" sz="1400" baseline="0" dirty="0" smtClean="0">
                          <a:solidFill>
                            <a:schemeClr val="bg2">
                              <a:lumMod val="50000"/>
                            </a:schemeClr>
                          </a:solidFill>
                        </a:rPr>
                        <a:t> de impuestos que cubren el coste adicional de comprar un vehículo eléctrico </a:t>
                      </a:r>
                      <a:endParaRPr lang="es-EC" sz="1400" dirty="0" smtClean="0">
                        <a:solidFill>
                          <a:schemeClr val="bg2">
                            <a:lumMod val="50000"/>
                          </a:schemeClr>
                        </a:solidFill>
                      </a:endParaRPr>
                    </a:p>
                  </a:txBody>
                  <a:tcPr>
                    <a:lnL w="28575" cap="flat" cmpd="sng" algn="ctr">
                      <a:solidFill>
                        <a:srgbClr val="8BC14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59" name="Conector recto 58"/>
          <p:cNvCxnSpPr/>
          <p:nvPr/>
        </p:nvCxnSpPr>
        <p:spPr>
          <a:xfrm>
            <a:off x="7353125" y="4491789"/>
            <a:ext cx="0" cy="1304221"/>
          </a:xfrm>
          <a:prstGeom prst="line">
            <a:avLst/>
          </a:prstGeom>
          <a:ln w="28575">
            <a:solidFill>
              <a:srgbClr val="8CBF46"/>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a:off x="6605003" y="4490113"/>
            <a:ext cx="0" cy="1987166"/>
          </a:xfrm>
          <a:prstGeom prst="line">
            <a:avLst/>
          </a:prstGeom>
          <a:ln w="28575">
            <a:solidFill>
              <a:srgbClr val="8FC144"/>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8087706" y="4490113"/>
            <a:ext cx="0" cy="657985"/>
          </a:xfrm>
          <a:prstGeom prst="line">
            <a:avLst/>
          </a:prstGeom>
          <a:ln w="28575">
            <a:solidFill>
              <a:srgbClr val="8BC145"/>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ector recto 64"/>
          <p:cNvCxnSpPr>
            <a:endCxn id="51" idx="1"/>
          </p:cNvCxnSpPr>
          <p:nvPr/>
        </p:nvCxnSpPr>
        <p:spPr>
          <a:xfrm>
            <a:off x="8087706" y="5148098"/>
            <a:ext cx="499770" cy="0"/>
          </a:xfrm>
          <a:prstGeom prst="line">
            <a:avLst/>
          </a:prstGeom>
          <a:ln w="28575">
            <a:solidFill>
              <a:srgbClr val="8BC145"/>
            </a:solidFill>
            <a:prstDash val="sysDot"/>
          </a:ln>
        </p:spPr>
        <p:style>
          <a:lnRef idx="1">
            <a:schemeClr val="accent1"/>
          </a:lnRef>
          <a:fillRef idx="0">
            <a:schemeClr val="accent1"/>
          </a:fillRef>
          <a:effectRef idx="0">
            <a:schemeClr val="accent1"/>
          </a:effectRef>
          <a:fontRef idx="minor">
            <a:schemeClr val="tx1"/>
          </a:fontRef>
        </p:style>
      </p:cxnSp>
      <p:cxnSp>
        <p:nvCxnSpPr>
          <p:cNvPr id="74" name="Conector recto 73"/>
          <p:cNvCxnSpPr>
            <a:endCxn id="56" idx="1"/>
          </p:cNvCxnSpPr>
          <p:nvPr/>
        </p:nvCxnSpPr>
        <p:spPr>
          <a:xfrm>
            <a:off x="7353125" y="5796010"/>
            <a:ext cx="654556" cy="0"/>
          </a:xfrm>
          <a:prstGeom prst="line">
            <a:avLst/>
          </a:prstGeom>
          <a:ln w="28575">
            <a:solidFill>
              <a:srgbClr val="8CBF46"/>
            </a:solidFill>
            <a:prstDash val="sysDot"/>
          </a:ln>
        </p:spPr>
        <p:style>
          <a:lnRef idx="1">
            <a:schemeClr val="accent1"/>
          </a:lnRef>
          <a:fillRef idx="0">
            <a:schemeClr val="accent1"/>
          </a:fillRef>
          <a:effectRef idx="0">
            <a:schemeClr val="accent1"/>
          </a:effectRef>
          <a:fontRef idx="minor">
            <a:schemeClr val="tx1"/>
          </a:fontRef>
        </p:style>
      </p:cxnSp>
      <p:cxnSp>
        <p:nvCxnSpPr>
          <p:cNvPr id="79" name="Conector recto 78"/>
          <p:cNvCxnSpPr>
            <a:endCxn id="57" idx="1"/>
          </p:cNvCxnSpPr>
          <p:nvPr/>
        </p:nvCxnSpPr>
        <p:spPr>
          <a:xfrm>
            <a:off x="6605003" y="6477279"/>
            <a:ext cx="523445" cy="0"/>
          </a:xfrm>
          <a:prstGeom prst="line">
            <a:avLst/>
          </a:prstGeom>
          <a:ln w="28575">
            <a:solidFill>
              <a:srgbClr val="8FC144"/>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0" name="Tabla 79"/>
          <p:cNvGraphicFramePr>
            <a:graphicFrameLocks noGrp="1"/>
          </p:cNvGraphicFramePr>
          <p:nvPr>
            <p:extLst>
              <p:ext uri="{D42A27DB-BD31-4B8C-83A1-F6EECF244321}">
                <p14:modId xmlns:p14="http://schemas.microsoft.com/office/powerpoint/2010/main" val="130852223"/>
              </p:ext>
            </p:extLst>
          </p:nvPr>
        </p:nvGraphicFramePr>
        <p:xfrm>
          <a:off x="586226" y="6218199"/>
          <a:ext cx="3909261" cy="518160"/>
        </p:xfrm>
        <a:graphic>
          <a:graphicData uri="http://schemas.openxmlformats.org/drawingml/2006/table">
            <a:tbl>
              <a:tblPr firstRow="1" bandRow="1">
                <a:tableStyleId>{2D5ABB26-0587-4C30-8999-92F81FD0307C}</a:tableStyleId>
              </a:tblPr>
              <a:tblGrid>
                <a:gridCol w="3909261"/>
              </a:tblGrid>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Reduce</a:t>
                      </a:r>
                      <a:r>
                        <a:rPr lang="es-EC" sz="1400" baseline="0" dirty="0" smtClean="0">
                          <a:solidFill>
                            <a:schemeClr val="bg2">
                              <a:lumMod val="50000"/>
                            </a:schemeClr>
                          </a:solidFill>
                        </a:rPr>
                        <a:t> la contaminación ambiental ya que no quema combustibles</a:t>
                      </a:r>
                      <a:endParaRPr lang="es-EC" sz="1400" dirty="0" smtClean="0">
                        <a:solidFill>
                          <a:schemeClr val="bg2">
                            <a:lumMod val="50000"/>
                          </a:schemeClr>
                        </a:solidFill>
                      </a:endParaRPr>
                    </a:p>
                  </a:txBody>
                  <a:tcPr>
                    <a:lnL w="28575" cap="flat" cmpd="sng" algn="ctr">
                      <a:noFill/>
                      <a:prstDash val="solid"/>
                      <a:round/>
                      <a:headEnd type="none" w="med" len="med"/>
                      <a:tailEnd type="none" w="med" len="med"/>
                    </a:lnL>
                    <a:lnR w="28575" cap="flat" cmpd="sng" algn="ctr">
                      <a:solidFill>
                        <a:srgbClr val="F19C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81" name="Tabla 80"/>
          <p:cNvGraphicFramePr>
            <a:graphicFrameLocks noGrp="1"/>
          </p:cNvGraphicFramePr>
          <p:nvPr>
            <p:extLst>
              <p:ext uri="{D42A27DB-BD31-4B8C-83A1-F6EECF244321}">
                <p14:modId xmlns:p14="http://schemas.microsoft.com/office/powerpoint/2010/main" val="3461222050"/>
              </p:ext>
            </p:extLst>
          </p:nvPr>
        </p:nvGraphicFramePr>
        <p:xfrm>
          <a:off x="-80671" y="5536930"/>
          <a:ext cx="3728011" cy="518160"/>
        </p:xfrm>
        <a:graphic>
          <a:graphicData uri="http://schemas.openxmlformats.org/drawingml/2006/table">
            <a:tbl>
              <a:tblPr firstRow="1" bandRow="1">
                <a:tableStyleId>{2D5ABB26-0587-4C30-8999-92F81FD0307C}</a:tableStyleId>
              </a:tblPr>
              <a:tblGrid>
                <a:gridCol w="3728011"/>
              </a:tblGrid>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Su carga se realiza con electricidad generada</a:t>
                      </a:r>
                      <a:r>
                        <a:rPr lang="es-EC" sz="1400" baseline="0" dirty="0" smtClean="0">
                          <a:solidFill>
                            <a:schemeClr val="bg2">
                              <a:lumMod val="50000"/>
                            </a:schemeClr>
                          </a:solidFill>
                        </a:rPr>
                        <a:t> con energías renovables</a:t>
                      </a:r>
                      <a:endParaRPr lang="es-EC" sz="1400" dirty="0" smtClean="0">
                        <a:solidFill>
                          <a:schemeClr val="bg2">
                            <a:lumMod val="50000"/>
                          </a:schemeClr>
                        </a:solidFill>
                      </a:endParaRPr>
                    </a:p>
                  </a:txBody>
                  <a:tcPr>
                    <a:lnL w="28575" cap="flat" cmpd="sng" algn="ctr">
                      <a:noFill/>
                      <a:prstDash val="solid"/>
                      <a:round/>
                      <a:headEnd type="none" w="med" len="med"/>
                      <a:tailEnd type="none" w="med" len="med"/>
                    </a:lnL>
                    <a:lnR w="28575" cap="flat" cmpd="sng" algn="ctr">
                      <a:solidFill>
                        <a:srgbClr val="F1662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83" name="Tabla 82"/>
          <p:cNvGraphicFramePr>
            <a:graphicFrameLocks noGrp="1"/>
          </p:cNvGraphicFramePr>
          <p:nvPr>
            <p:extLst>
              <p:ext uri="{D42A27DB-BD31-4B8C-83A1-F6EECF244321}">
                <p14:modId xmlns:p14="http://schemas.microsoft.com/office/powerpoint/2010/main" val="3549356695"/>
              </p:ext>
            </p:extLst>
          </p:nvPr>
        </p:nvGraphicFramePr>
        <p:xfrm>
          <a:off x="1379621" y="4962678"/>
          <a:ext cx="1650098" cy="370840"/>
        </p:xfrm>
        <a:graphic>
          <a:graphicData uri="http://schemas.openxmlformats.org/drawingml/2006/table">
            <a:tbl>
              <a:tblPr firstRow="1" bandRow="1">
                <a:tableStyleId>{2D5ABB26-0587-4C30-8999-92F81FD0307C}</a:tableStyleId>
              </a:tblPr>
              <a:tblGrid>
                <a:gridCol w="1650098"/>
              </a:tblGrid>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C" sz="1400" dirty="0" smtClean="0">
                          <a:solidFill>
                            <a:schemeClr val="bg2">
                              <a:lumMod val="50000"/>
                            </a:schemeClr>
                          </a:solidFill>
                        </a:rPr>
                        <a:t>Diseño</a:t>
                      </a:r>
                      <a:r>
                        <a:rPr lang="es-EC" sz="1400" baseline="0" dirty="0" smtClean="0">
                          <a:solidFill>
                            <a:schemeClr val="bg2">
                              <a:lumMod val="50000"/>
                            </a:schemeClr>
                          </a:solidFill>
                        </a:rPr>
                        <a:t> </a:t>
                      </a:r>
                      <a:endParaRPr lang="es-EC" sz="1400" dirty="0" smtClean="0">
                        <a:solidFill>
                          <a:schemeClr val="bg2">
                            <a:lumMod val="50000"/>
                          </a:schemeClr>
                        </a:solidFill>
                      </a:endParaRPr>
                    </a:p>
                  </a:txBody>
                  <a:tcPr>
                    <a:lnL w="28575" cap="flat" cmpd="sng" algn="ctr">
                      <a:noFill/>
                      <a:prstDash val="solid"/>
                      <a:round/>
                      <a:headEnd type="none" w="med" len="med"/>
                      <a:tailEnd type="none" w="med" len="med"/>
                    </a:lnL>
                    <a:lnR w="28575" cap="flat" cmpd="sng" algn="ctr">
                      <a:solidFill>
                        <a:srgbClr val="DB272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85" name="Conector recto 84"/>
          <p:cNvCxnSpPr/>
          <p:nvPr/>
        </p:nvCxnSpPr>
        <p:spPr>
          <a:xfrm>
            <a:off x="5144155" y="4490113"/>
            <a:ext cx="0" cy="1987166"/>
          </a:xfrm>
          <a:prstGeom prst="line">
            <a:avLst/>
          </a:prstGeom>
          <a:ln w="28575">
            <a:solidFill>
              <a:srgbClr val="F19C1F"/>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ector recto 86"/>
          <p:cNvCxnSpPr/>
          <p:nvPr/>
        </p:nvCxnSpPr>
        <p:spPr>
          <a:xfrm>
            <a:off x="4417888" y="4490113"/>
            <a:ext cx="0" cy="1305897"/>
          </a:xfrm>
          <a:prstGeom prst="line">
            <a:avLst/>
          </a:prstGeom>
          <a:ln w="28575">
            <a:solidFill>
              <a:srgbClr val="F16621"/>
            </a:solidFill>
            <a:prstDash val="sysDot"/>
          </a:ln>
        </p:spPr>
        <p:style>
          <a:lnRef idx="1">
            <a:schemeClr val="accent1"/>
          </a:lnRef>
          <a:fillRef idx="0">
            <a:schemeClr val="accent1"/>
          </a:fillRef>
          <a:effectRef idx="0">
            <a:schemeClr val="accent1"/>
          </a:effectRef>
          <a:fontRef idx="minor">
            <a:schemeClr val="tx1"/>
          </a:fontRef>
        </p:style>
      </p:cxnSp>
      <p:cxnSp>
        <p:nvCxnSpPr>
          <p:cNvPr id="89" name="Conector recto 88"/>
          <p:cNvCxnSpPr/>
          <p:nvPr/>
        </p:nvCxnSpPr>
        <p:spPr>
          <a:xfrm>
            <a:off x="3647340" y="4490113"/>
            <a:ext cx="0" cy="657985"/>
          </a:xfrm>
          <a:prstGeom prst="line">
            <a:avLst/>
          </a:prstGeom>
          <a:ln w="28575">
            <a:solidFill>
              <a:srgbClr val="DB2726"/>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ector recto 90"/>
          <p:cNvCxnSpPr>
            <a:endCxn id="83" idx="3"/>
          </p:cNvCxnSpPr>
          <p:nvPr/>
        </p:nvCxnSpPr>
        <p:spPr>
          <a:xfrm flipH="1">
            <a:off x="3029719" y="5148098"/>
            <a:ext cx="617621" cy="0"/>
          </a:xfrm>
          <a:prstGeom prst="line">
            <a:avLst/>
          </a:prstGeom>
          <a:ln w="28575">
            <a:solidFill>
              <a:srgbClr val="DB2726"/>
            </a:solidFill>
            <a:prstDash val="sysDot"/>
          </a:ln>
        </p:spPr>
        <p:style>
          <a:lnRef idx="1">
            <a:schemeClr val="accent1"/>
          </a:lnRef>
          <a:fillRef idx="0">
            <a:schemeClr val="accent1"/>
          </a:fillRef>
          <a:effectRef idx="0">
            <a:schemeClr val="accent1"/>
          </a:effectRef>
          <a:fontRef idx="minor">
            <a:schemeClr val="tx1"/>
          </a:fontRef>
        </p:style>
      </p:cxnSp>
      <p:cxnSp>
        <p:nvCxnSpPr>
          <p:cNvPr id="93" name="Conector recto 92"/>
          <p:cNvCxnSpPr>
            <a:endCxn id="81" idx="3"/>
          </p:cNvCxnSpPr>
          <p:nvPr/>
        </p:nvCxnSpPr>
        <p:spPr>
          <a:xfrm flipH="1">
            <a:off x="3647340" y="5796010"/>
            <a:ext cx="770548" cy="0"/>
          </a:xfrm>
          <a:prstGeom prst="line">
            <a:avLst/>
          </a:prstGeom>
          <a:ln w="28575">
            <a:solidFill>
              <a:srgbClr val="F16621"/>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ector recto 94"/>
          <p:cNvCxnSpPr>
            <a:endCxn id="80" idx="3"/>
          </p:cNvCxnSpPr>
          <p:nvPr/>
        </p:nvCxnSpPr>
        <p:spPr>
          <a:xfrm flipH="1">
            <a:off x="4495487" y="6477279"/>
            <a:ext cx="648668" cy="0"/>
          </a:xfrm>
          <a:prstGeom prst="line">
            <a:avLst/>
          </a:prstGeom>
          <a:ln w="28575">
            <a:solidFill>
              <a:srgbClr val="F19C1F"/>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96" name="Tabla 95"/>
          <p:cNvGraphicFramePr>
            <a:graphicFrameLocks noGrp="1"/>
          </p:cNvGraphicFramePr>
          <p:nvPr>
            <p:extLst>
              <p:ext uri="{D42A27DB-BD31-4B8C-83A1-F6EECF244321}">
                <p14:modId xmlns:p14="http://schemas.microsoft.com/office/powerpoint/2010/main" val="156376421"/>
              </p:ext>
            </p:extLst>
          </p:nvPr>
        </p:nvGraphicFramePr>
        <p:xfrm>
          <a:off x="5252566" y="6248679"/>
          <a:ext cx="1293001" cy="457200"/>
        </p:xfrm>
        <a:graphic>
          <a:graphicData uri="http://schemas.openxmlformats.org/drawingml/2006/table">
            <a:tbl>
              <a:tblPr firstRow="1" bandRow="1">
                <a:tableStyleId>{2D5ABB26-0587-4C30-8999-92F81FD0307C}</a:tableStyleId>
              </a:tblPr>
              <a:tblGrid>
                <a:gridCol w="1293001"/>
              </a:tblGrid>
              <a:tr h="33876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C" sz="1200" dirty="0" smtClean="0">
                          <a:solidFill>
                            <a:schemeClr val="bg2">
                              <a:lumMod val="50000"/>
                            </a:schemeClr>
                          </a:solidFill>
                        </a:rPr>
                        <a:t>Necesita poco mantenimiento</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BAB23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98" name="Conector recto 97"/>
          <p:cNvCxnSpPr/>
          <p:nvPr/>
        </p:nvCxnSpPr>
        <p:spPr>
          <a:xfrm flipH="1">
            <a:off x="5879356" y="4490113"/>
            <a:ext cx="12921" cy="1735436"/>
          </a:xfrm>
          <a:prstGeom prst="line">
            <a:avLst/>
          </a:prstGeom>
          <a:ln w="28575">
            <a:solidFill>
              <a:srgbClr val="BAB233"/>
            </a:solidFill>
            <a:prstDash val="sysDot"/>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8812779" y="2540414"/>
            <a:ext cx="1657585" cy="276999"/>
          </a:xfrm>
          <a:prstGeom prst="rect">
            <a:avLst/>
          </a:prstGeom>
          <a:noFill/>
        </p:spPr>
        <p:txBody>
          <a:bodyPr wrap="square" rtlCol="0">
            <a:spAutoFit/>
          </a:bodyPr>
          <a:lstStyle/>
          <a:p>
            <a:r>
              <a:rPr lang="en-US" sz="1200" dirty="0" smtClean="0">
                <a:solidFill>
                  <a:schemeClr val="bg2">
                    <a:lumMod val="75000"/>
                  </a:schemeClr>
                </a:solidFill>
              </a:rPr>
              <a:t>% </a:t>
            </a:r>
            <a:r>
              <a:rPr lang="en-US" sz="1200" dirty="0" err="1" smtClean="0">
                <a:solidFill>
                  <a:schemeClr val="bg2">
                    <a:lumMod val="75000"/>
                  </a:schemeClr>
                </a:solidFill>
              </a:rPr>
              <a:t>Muy</a:t>
            </a:r>
            <a:r>
              <a:rPr lang="en-US" sz="1200" dirty="0" smtClean="0">
                <a:solidFill>
                  <a:schemeClr val="bg2">
                    <a:lumMod val="75000"/>
                  </a:schemeClr>
                </a:solidFill>
              </a:rPr>
              <a:t> </a:t>
            </a:r>
            <a:r>
              <a:rPr lang="en-US" sz="1200" dirty="0" err="1" smtClean="0">
                <a:solidFill>
                  <a:schemeClr val="bg2">
                    <a:lumMod val="75000"/>
                  </a:schemeClr>
                </a:solidFill>
              </a:rPr>
              <a:t>Importante</a:t>
            </a:r>
            <a:endParaRPr lang="en-US" sz="1200" dirty="0">
              <a:solidFill>
                <a:schemeClr val="bg2">
                  <a:lumMod val="75000"/>
                </a:schemeClr>
              </a:solidFill>
            </a:endParaRPr>
          </a:p>
        </p:txBody>
      </p:sp>
      <p:pic>
        <p:nvPicPr>
          <p:cNvPr id="2050" name="Picture 2" descr="http://t1.uccdn.com/images/9/6/7/img_como_comprar_en_internet_con_seguridad_28769_300_squ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656" y="776002"/>
            <a:ext cx="652809" cy="65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0995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a:spLocks noGrp="1"/>
          </p:cNvSpPr>
          <p:nvPr>
            <p:ph type="title"/>
          </p:nvPr>
        </p:nvSpPr>
        <p:spPr>
          <a:xfrm>
            <a:off x="473643" y="162220"/>
            <a:ext cx="2494146" cy="693506"/>
          </a:xfrm>
        </p:spPr>
        <p:txBody>
          <a:bodyPr>
            <a:noAutofit/>
          </a:bodyPr>
          <a:lstStyle/>
          <a:p>
            <a:r>
              <a:rPr lang="en-US" sz="4000" b="1"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Objetivos</a:t>
            </a:r>
            <a:r>
              <a:rPr lang="en-US"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rPr>
              <a:t> </a:t>
            </a:r>
            <a:endParaRPr 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endParaRPr>
          </a:p>
        </p:txBody>
      </p:sp>
      <p:sp>
        <p:nvSpPr>
          <p:cNvPr id="5" name="Recortar rectángulo de esquina diagonal 4"/>
          <p:cNvSpPr/>
          <p:nvPr/>
        </p:nvSpPr>
        <p:spPr>
          <a:xfrm>
            <a:off x="473643" y="975596"/>
            <a:ext cx="7970269" cy="702006"/>
          </a:xfrm>
          <a:prstGeom prst="snip2Diag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600" b="1" dirty="0">
                <a:solidFill>
                  <a:schemeClr val="bg1"/>
                </a:solidFill>
                <a:effectLst>
                  <a:outerShdw blurRad="38100" dist="38100" dir="2700000" algn="tl">
                    <a:srgbClr val="000000">
                      <a:alpha val="43137"/>
                    </a:srgbClr>
                  </a:outerShdw>
                </a:effectLst>
              </a:rPr>
              <a:t>Analizar la percepción respecto a los vehículos eléctricos junto a los aspectos que motivan e influyen en su decisión de compra para comprender la aceptación de los mismos en la ciudad de Quito.</a:t>
            </a:r>
            <a:endParaRPr lang="en-US" sz="1600" b="1" dirty="0">
              <a:solidFill>
                <a:schemeClr val="bg1"/>
              </a:solidFill>
              <a:effectLst>
                <a:outerShdw blurRad="38100" dist="38100" dir="2700000" algn="tl">
                  <a:srgbClr val="000000">
                    <a:alpha val="43137"/>
                  </a:srgbClr>
                </a:outerShdw>
              </a:effectLst>
            </a:endParaRPr>
          </a:p>
        </p:txBody>
      </p:sp>
      <p:sp>
        <p:nvSpPr>
          <p:cNvPr id="7" name="Rectángulo 6"/>
          <p:cNvSpPr/>
          <p:nvPr/>
        </p:nvSpPr>
        <p:spPr>
          <a:xfrm>
            <a:off x="2473780" y="2206331"/>
            <a:ext cx="5319092" cy="553998"/>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pPr lvl="0"/>
            <a:r>
              <a:rPr lang="es-ES" sz="1500" dirty="0"/>
              <a:t>Definir el marco teórico que sirva como soporte para el desarrollo del presente estudio.</a:t>
            </a:r>
            <a:endParaRPr lang="en-US" sz="1500" dirty="0"/>
          </a:p>
        </p:txBody>
      </p:sp>
      <p:sp>
        <p:nvSpPr>
          <p:cNvPr id="8" name="Rectángulo 7"/>
          <p:cNvSpPr/>
          <p:nvPr/>
        </p:nvSpPr>
        <p:spPr>
          <a:xfrm>
            <a:off x="2473780" y="3289058"/>
            <a:ext cx="5319092" cy="815608"/>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sz="1500" dirty="0"/>
              <a:t>Elaborar un proceso metodológico para el correcto análisis de la </a:t>
            </a:r>
            <a:r>
              <a:rPr lang="es-ES" sz="1500" dirty="0" smtClean="0"/>
              <a:t>percepción </a:t>
            </a:r>
            <a:r>
              <a:rPr lang="en-US" sz="1500" dirty="0"/>
              <a:t>que </a:t>
            </a:r>
            <a:r>
              <a:rPr lang="en-US" sz="1500" dirty="0" err="1"/>
              <a:t>tienen</a:t>
            </a:r>
            <a:r>
              <a:rPr lang="en-US" sz="1500" dirty="0"/>
              <a:t> </a:t>
            </a:r>
            <a:r>
              <a:rPr lang="en-US" sz="1500" dirty="0" err="1"/>
              <a:t>los</a:t>
            </a:r>
            <a:r>
              <a:rPr lang="en-US" sz="1500" dirty="0"/>
              <a:t> </a:t>
            </a:r>
            <a:r>
              <a:rPr lang="en-US" sz="1500" dirty="0" err="1"/>
              <a:t>consumidores</a:t>
            </a:r>
            <a:r>
              <a:rPr lang="en-US" sz="1500" dirty="0"/>
              <a:t> </a:t>
            </a:r>
            <a:r>
              <a:rPr lang="en-US" sz="1500" dirty="0" err="1"/>
              <a:t>sobre</a:t>
            </a:r>
            <a:r>
              <a:rPr lang="en-US" sz="1500" dirty="0"/>
              <a:t> </a:t>
            </a:r>
            <a:r>
              <a:rPr lang="en-US" sz="1500" dirty="0" err="1"/>
              <a:t>los</a:t>
            </a:r>
            <a:r>
              <a:rPr lang="en-US" sz="1500" dirty="0"/>
              <a:t> </a:t>
            </a:r>
            <a:r>
              <a:rPr lang="en-US" sz="1500" dirty="0" err="1"/>
              <a:t>vehículos</a:t>
            </a:r>
            <a:r>
              <a:rPr lang="en-US" sz="1500" dirty="0"/>
              <a:t> </a:t>
            </a:r>
            <a:r>
              <a:rPr lang="en-US" sz="1500" dirty="0" err="1" smtClean="0"/>
              <a:t>eléctricos</a:t>
            </a:r>
            <a:r>
              <a:rPr lang="en-US" sz="1500" dirty="0" smtClean="0"/>
              <a:t>.</a:t>
            </a:r>
            <a:endParaRPr lang="en-US" sz="1500" dirty="0"/>
          </a:p>
        </p:txBody>
      </p:sp>
      <p:sp>
        <p:nvSpPr>
          <p:cNvPr id="9" name="Rectángulo 8"/>
          <p:cNvSpPr/>
          <p:nvPr/>
        </p:nvSpPr>
        <p:spPr>
          <a:xfrm>
            <a:off x="2473780" y="4512619"/>
            <a:ext cx="5319092" cy="761747"/>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s-ES" sz="1450" dirty="0">
                <a:effectLst/>
              </a:rPr>
              <a:t>Apli</a:t>
            </a:r>
            <a:r>
              <a:rPr lang="es-ES" sz="1450" dirty="0">
                <a:ln w="3175">
                  <a:noFill/>
                </a:ln>
                <a:solidFill>
                  <a:schemeClr val="tx1"/>
                </a:solidFill>
                <a:effectLst/>
              </a:rPr>
              <a:t>car</a:t>
            </a:r>
            <a:r>
              <a:rPr lang="es-ES" sz="1450" dirty="0"/>
              <a:t> el modelo metodológico mediante una investigación de mercados </a:t>
            </a:r>
            <a:r>
              <a:rPr lang="es-EC" sz="1450" dirty="0"/>
              <a:t>para identificar las características y beneficios </a:t>
            </a:r>
            <a:r>
              <a:rPr lang="es-EC" sz="1450" dirty="0" smtClean="0"/>
              <a:t>percibidos de los VE.</a:t>
            </a:r>
            <a:endParaRPr lang="en-US" sz="1450" dirty="0"/>
          </a:p>
        </p:txBody>
      </p:sp>
      <p:sp>
        <p:nvSpPr>
          <p:cNvPr id="10" name="Rectángulo 9"/>
          <p:cNvSpPr/>
          <p:nvPr/>
        </p:nvSpPr>
        <p:spPr>
          <a:xfrm>
            <a:off x="2473780" y="5599957"/>
            <a:ext cx="5319093" cy="538609"/>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s-ES" sz="1450" dirty="0" smtClean="0"/>
              <a:t>Elaborar conclusiones y recomendaciones, según los datos obtenidos en la investigación.</a:t>
            </a:r>
            <a:endParaRPr lang="en-US" sz="1450"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60923" b="6467"/>
          <a:stretch/>
        </p:blipFill>
        <p:spPr>
          <a:xfrm>
            <a:off x="637488" y="1764656"/>
            <a:ext cx="1836292" cy="4699501"/>
          </a:xfrm>
          <a:prstGeom prst="rect">
            <a:avLst/>
          </a:prstGeom>
        </p:spPr>
      </p:pic>
    </p:spTree>
    <p:extLst>
      <p:ext uri="{BB962C8B-B14F-4D97-AF65-F5344CB8AC3E}">
        <p14:creationId xmlns:p14="http://schemas.microsoft.com/office/powerpoint/2010/main" val="818852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882518" y="0"/>
            <a:ext cx="329852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4156920" y="239532"/>
            <a:ext cx="3698448" cy="276999"/>
          </a:xfrm>
          <a:prstGeom prst="rect">
            <a:avLst/>
          </a:prstGeom>
        </p:spPr>
        <p:txBody>
          <a:bodyPr wrap="none">
            <a:spAutoFit/>
          </a:bodyPr>
          <a:lstStyle/>
          <a:p>
            <a:r>
              <a:rPr lang="es-EC" sz="12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Permite reducir gastos al no necesitar combustibles</a:t>
            </a:r>
            <a:endParaRPr lang="es-EC" sz="1200" dirty="0">
              <a:ln w="0"/>
              <a:effectLst>
                <a:outerShdw blurRad="38100" dist="19050" dir="2700000" algn="tl" rotWithShape="0">
                  <a:schemeClr val="dk1">
                    <a:alpha val="40000"/>
                  </a:schemeClr>
                </a:outerShdw>
              </a:effectLst>
            </a:endParaRPr>
          </a:p>
        </p:txBody>
      </p:sp>
      <p:sp>
        <p:nvSpPr>
          <p:cNvPr id="8" name="Rectángulo 7"/>
          <p:cNvSpPr/>
          <p:nvPr/>
        </p:nvSpPr>
        <p:spPr>
          <a:xfrm>
            <a:off x="5675765" y="927384"/>
            <a:ext cx="660758" cy="276999"/>
          </a:xfrm>
          <a:prstGeom prst="rect">
            <a:avLst/>
          </a:prstGeom>
        </p:spPr>
        <p:txBody>
          <a:bodyPr wrap="none">
            <a:spAutoFit/>
          </a:bodyPr>
          <a:lstStyle/>
          <a:p>
            <a:r>
              <a:rPr lang="es-EC" sz="1200" dirty="0" smtClean="0">
                <a:solidFill>
                  <a:schemeClr val="bg2">
                    <a:lumMod val="50000"/>
                  </a:schemeClr>
                </a:solidFill>
                <a:latin typeface="Arial" panose="020B0604020202020204" pitchFamily="34" charset="0"/>
                <a:ea typeface="Calibri" panose="020F0502020204030204" pitchFamily="34" charset="0"/>
              </a:rPr>
              <a:t>Diseño</a:t>
            </a:r>
            <a:endParaRPr lang="es-EC" sz="1200" dirty="0">
              <a:solidFill>
                <a:schemeClr val="bg2">
                  <a:lumMod val="50000"/>
                </a:schemeClr>
              </a:solidFill>
            </a:endParaRPr>
          </a:p>
        </p:txBody>
      </p:sp>
      <p:sp>
        <p:nvSpPr>
          <p:cNvPr id="9" name="Rectángulo 8"/>
          <p:cNvSpPr/>
          <p:nvPr/>
        </p:nvSpPr>
        <p:spPr>
          <a:xfrm>
            <a:off x="4044912" y="1630779"/>
            <a:ext cx="3959738" cy="276999"/>
          </a:xfrm>
          <a:prstGeom prst="rect">
            <a:avLst/>
          </a:prstGeom>
        </p:spPr>
        <p:txBody>
          <a:bodyPr wrap="none">
            <a:spAutoFit/>
          </a:bodyPr>
          <a:lstStyle/>
          <a:p>
            <a:r>
              <a:rPr lang="es-EC" sz="12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Posibilidad de recargar en casa, trabajo, parqueaderos.</a:t>
            </a:r>
            <a:endParaRPr lang="es-EC" sz="1200" dirty="0">
              <a:ln w="0"/>
              <a:effectLst>
                <a:outerShdw blurRad="38100" dist="19050" dir="2700000" algn="tl" rotWithShape="0">
                  <a:schemeClr val="dk1">
                    <a:alpha val="40000"/>
                  </a:schemeClr>
                </a:outerShdw>
              </a:effectLst>
            </a:endParaRPr>
          </a:p>
        </p:txBody>
      </p:sp>
      <p:sp>
        <p:nvSpPr>
          <p:cNvPr id="10" name="Rectángulo 9"/>
          <p:cNvSpPr/>
          <p:nvPr/>
        </p:nvSpPr>
        <p:spPr>
          <a:xfrm>
            <a:off x="3506609" y="2313993"/>
            <a:ext cx="5283819" cy="276999"/>
          </a:xfrm>
          <a:prstGeom prst="rect">
            <a:avLst/>
          </a:prstGeom>
        </p:spPr>
        <p:txBody>
          <a:bodyPr wrap="none">
            <a:spAutoFit/>
          </a:bodyPr>
          <a:lstStyle/>
          <a:p>
            <a:r>
              <a:rPr lang="es-EC" sz="12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Exenciones de impuestos que cubren el coste adicional de comprar un VE. </a:t>
            </a:r>
            <a:endParaRPr lang="es-EC" sz="1200" dirty="0">
              <a:ln w="0"/>
              <a:effectLst>
                <a:outerShdw blurRad="38100" dist="19050" dir="2700000" algn="tl" rotWithShape="0">
                  <a:schemeClr val="dk1">
                    <a:alpha val="40000"/>
                  </a:schemeClr>
                </a:outerShdw>
              </a:effectLst>
            </a:endParaRPr>
          </a:p>
        </p:txBody>
      </p:sp>
      <p:sp>
        <p:nvSpPr>
          <p:cNvPr id="11" name="Rectángulo 10"/>
          <p:cNvSpPr/>
          <p:nvPr/>
        </p:nvSpPr>
        <p:spPr>
          <a:xfrm>
            <a:off x="3650077" y="2967336"/>
            <a:ext cx="5059398" cy="276999"/>
          </a:xfrm>
          <a:prstGeom prst="rect">
            <a:avLst/>
          </a:prstGeom>
        </p:spPr>
        <p:txBody>
          <a:bodyPr wrap="none">
            <a:spAutoFit/>
          </a:bodyPr>
          <a:lstStyle/>
          <a:p>
            <a:r>
              <a:rPr lang="es-EC" sz="1200" dirty="0" smtClean="0">
                <a:solidFill>
                  <a:schemeClr val="bg2">
                    <a:lumMod val="50000"/>
                  </a:schemeClr>
                </a:solidFill>
                <a:latin typeface="Arial" panose="020B0604020202020204" pitchFamily="34" charset="0"/>
                <a:ea typeface="Calibri" panose="020F0502020204030204" pitchFamily="34" charset="0"/>
              </a:rPr>
              <a:t>Su carga se realiza con electricidad generada con energías renovables.</a:t>
            </a:r>
            <a:endParaRPr lang="es-EC" sz="1200" dirty="0">
              <a:solidFill>
                <a:schemeClr val="bg2">
                  <a:lumMod val="50000"/>
                </a:schemeClr>
              </a:solidFill>
            </a:endParaRPr>
          </a:p>
        </p:txBody>
      </p:sp>
      <p:sp>
        <p:nvSpPr>
          <p:cNvPr id="12" name="Rectángulo 11"/>
          <p:cNvSpPr/>
          <p:nvPr/>
        </p:nvSpPr>
        <p:spPr>
          <a:xfrm>
            <a:off x="3747860" y="3653185"/>
            <a:ext cx="4863832" cy="276999"/>
          </a:xfrm>
          <a:prstGeom prst="rect">
            <a:avLst/>
          </a:prstGeom>
        </p:spPr>
        <p:txBody>
          <a:bodyPr wrap="none">
            <a:spAutoFit/>
          </a:bodyPr>
          <a:lstStyle/>
          <a:p>
            <a:r>
              <a:rPr lang="es-EC" sz="12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Reduce la contaminación ambiental ya que no quema combustibles.  </a:t>
            </a:r>
            <a:endParaRPr lang="es-EC" sz="1200" dirty="0">
              <a:ln w="0"/>
              <a:effectLst>
                <a:outerShdw blurRad="38100" dist="19050" dir="2700000" algn="tl" rotWithShape="0">
                  <a:schemeClr val="dk1">
                    <a:alpha val="40000"/>
                  </a:schemeClr>
                </a:outerShdw>
              </a:effectLst>
            </a:endParaRPr>
          </a:p>
        </p:txBody>
      </p:sp>
      <p:sp>
        <p:nvSpPr>
          <p:cNvPr id="13" name="Rectángulo 12"/>
          <p:cNvSpPr/>
          <p:nvPr/>
        </p:nvSpPr>
        <p:spPr>
          <a:xfrm>
            <a:off x="5153918" y="4332059"/>
            <a:ext cx="2051716" cy="276999"/>
          </a:xfrm>
          <a:prstGeom prst="rect">
            <a:avLst/>
          </a:prstGeom>
        </p:spPr>
        <p:txBody>
          <a:bodyPr wrap="none">
            <a:spAutoFit/>
          </a:bodyPr>
          <a:lstStyle/>
          <a:p>
            <a:r>
              <a:rPr lang="es-EC" sz="1200" dirty="0" smtClean="0">
                <a:solidFill>
                  <a:schemeClr val="bg2">
                    <a:lumMod val="50000"/>
                  </a:schemeClr>
                </a:solidFill>
                <a:latin typeface="Arial" panose="020B0604020202020204" pitchFamily="34" charset="0"/>
                <a:ea typeface="Calibri" panose="020F0502020204030204" pitchFamily="34" charset="0"/>
              </a:rPr>
              <a:t>No hace ruido al funcionar. </a:t>
            </a:r>
            <a:endParaRPr lang="es-EC" sz="1200" dirty="0">
              <a:solidFill>
                <a:schemeClr val="bg2">
                  <a:lumMod val="50000"/>
                </a:schemeClr>
              </a:solidFill>
            </a:endParaRPr>
          </a:p>
        </p:txBody>
      </p:sp>
      <p:sp>
        <p:nvSpPr>
          <p:cNvPr id="14" name="Rectángulo 13"/>
          <p:cNvSpPr/>
          <p:nvPr/>
        </p:nvSpPr>
        <p:spPr>
          <a:xfrm>
            <a:off x="5116236" y="5029498"/>
            <a:ext cx="2291012" cy="276999"/>
          </a:xfrm>
          <a:prstGeom prst="rect">
            <a:avLst/>
          </a:prstGeom>
        </p:spPr>
        <p:txBody>
          <a:bodyPr wrap="none">
            <a:spAutoFit/>
          </a:bodyPr>
          <a:lstStyle/>
          <a:p>
            <a:r>
              <a:rPr lang="es-EC" sz="12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Necesita poco mantenimiento. </a:t>
            </a:r>
            <a:endParaRPr lang="es-EC" sz="1200" dirty="0">
              <a:ln w="0"/>
              <a:effectLst>
                <a:outerShdw blurRad="38100" dist="19050" dir="2700000" algn="tl" rotWithShape="0">
                  <a:schemeClr val="dk1">
                    <a:alpha val="40000"/>
                  </a:schemeClr>
                </a:outerShdw>
              </a:effectLst>
            </a:endParaRPr>
          </a:p>
        </p:txBody>
      </p:sp>
      <p:sp>
        <p:nvSpPr>
          <p:cNvPr id="15" name="Rectángulo 14"/>
          <p:cNvSpPr/>
          <p:nvPr/>
        </p:nvSpPr>
        <p:spPr>
          <a:xfrm>
            <a:off x="5548033" y="5697970"/>
            <a:ext cx="1200970" cy="276999"/>
          </a:xfrm>
          <a:prstGeom prst="rect">
            <a:avLst/>
          </a:prstGeom>
        </p:spPr>
        <p:txBody>
          <a:bodyPr wrap="none">
            <a:spAutoFit/>
          </a:bodyPr>
          <a:lstStyle/>
          <a:p>
            <a:r>
              <a:rPr lang="es-EC" sz="1200" dirty="0" smtClean="0">
                <a:solidFill>
                  <a:schemeClr val="bg2">
                    <a:lumMod val="50000"/>
                  </a:schemeClr>
                </a:solidFill>
                <a:latin typeface="Arial" panose="020B0604020202020204" pitchFamily="34" charset="0"/>
                <a:ea typeface="Calibri" panose="020F0502020204030204" pitchFamily="34" charset="0"/>
              </a:rPr>
              <a:t>Es automático.</a:t>
            </a:r>
            <a:endParaRPr lang="es-EC" sz="1200" dirty="0">
              <a:solidFill>
                <a:schemeClr val="bg2">
                  <a:lumMod val="50000"/>
                </a:schemeClr>
              </a:solidFill>
            </a:endParaRPr>
          </a:p>
        </p:txBody>
      </p:sp>
      <p:sp>
        <p:nvSpPr>
          <p:cNvPr id="16" name="Rectángulo 15"/>
          <p:cNvSpPr/>
          <p:nvPr/>
        </p:nvSpPr>
        <p:spPr>
          <a:xfrm>
            <a:off x="4255858" y="6366442"/>
            <a:ext cx="3953326" cy="276999"/>
          </a:xfrm>
          <a:prstGeom prst="rect">
            <a:avLst/>
          </a:prstGeom>
        </p:spPr>
        <p:txBody>
          <a:bodyPr wrap="none">
            <a:spAutoFit/>
          </a:bodyPr>
          <a:lstStyle/>
          <a:p>
            <a:r>
              <a:rPr lang="es-EC" sz="1200" dirty="0" smtClean="0">
                <a:solidFill>
                  <a:schemeClr val="bg2">
                    <a:lumMod val="50000"/>
                  </a:schemeClr>
                </a:solidFill>
                <a:latin typeface="Arial" panose="020B0604020202020204" pitchFamily="34" charset="0"/>
                <a:ea typeface="Calibri" panose="020F0502020204030204" pitchFamily="34" charset="0"/>
              </a:rPr>
              <a:t>Es posible arrancar desde cero con velocidad máxima. </a:t>
            </a:r>
            <a:endParaRPr lang="es-EC" sz="1200" dirty="0">
              <a:solidFill>
                <a:schemeClr val="bg2">
                  <a:lumMod val="50000"/>
                </a:schemeClr>
              </a:solidFill>
            </a:endParaRPr>
          </a:p>
        </p:txBody>
      </p:sp>
      <p:pic>
        <p:nvPicPr>
          <p:cNvPr id="17" name="Imagen 16"/>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106914" y="2561026"/>
            <a:ext cx="1726545" cy="1541868"/>
          </a:xfrm>
          <a:prstGeom prst="rect">
            <a:avLst/>
          </a:prstGeom>
        </p:spPr>
      </p:pic>
      <p:pic>
        <p:nvPicPr>
          <p:cNvPr id="18" name="Picture 4" descr="http://thumbs.dreamstime.com/z/silueta-de-una-cara-del-hombre-33928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8438" y="2526655"/>
            <a:ext cx="1470739" cy="1435360"/>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redondeado 24"/>
          <p:cNvSpPr/>
          <p:nvPr/>
        </p:nvSpPr>
        <p:spPr>
          <a:xfrm>
            <a:off x="2225668" y="281483"/>
            <a:ext cx="1005840" cy="365760"/>
          </a:xfrm>
          <a:prstGeom prst="roundRect">
            <a:avLst/>
          </a:prstGeom>
          <a:noFill/>
          <a:ln>
            <a:solidFill>
              <a:srgbClr val="F3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60,81%</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26" name="Rectángulo redondeado 25"/>
          <p:cNvSpPr/>
          <p:nvPr/>
        </p:nvSpPr>
        <p:spPr>
          <a:xfrm>
            <a:off x="9010490" y="283675"/>
            <a:ext cx="1005840" cy="365760"/>
          </a:xfrm>
          <a:prstGeom prst="roundRect">
            <a:avLst/>
          </a:prstGeom>
          <a:solidFill>
            <a:srgbClr val="F36931"/>
          </a:solidFill>
          <a:ln>
            <a:solidFill>
              <a:srgbClr val="F3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51,52%</a:t>
            </a:r>
            <a:endParaRPr lang="en-US" sz="1400" b="1" dirty="0"/>
          </a:p>
        </p:txBody>
      </p:sp>
      <p:sp>
        <p:nvSpPr>
          <p:cNvPr id="28" name="Rectángulo redondeado 27"/>
          <p:cNvSpPr/>
          <p:nvPr/>
        </p:nvSpPr>
        <p:spPr>
          <a:xfrm>
            <a:off x="2225668" y="976363"/>
            <a:ext cx="1005840" cy="365760"/>
          </a:xfrm>
          <a:prstGeom prst="roundRect">
            <a:avLst/>
          </a:prstGeom>
          <a:solidFill>
            <a:srgbClr val="FFD627"/>
          </a:solidFill>
          <a:ln>
            <a:solidFill>
              <a:srgbClr val="FFD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50%</a:t>
            </a:r>
            <a:endParaRPr lang="en-US" sz="1400" b="1" dirty="0">
              <a:solidFill>
                <a:schemeClr val="bg1"/>
              </a:solidFill>
            </a:endParaRPr>
          </a:p>
        </p:txBody>
      </p:sp>
      <p:sp>
        <p:nvSpPr>
          <p:cNvPr id="29" name="Rectángulo redondeado 28"/>
          <p:cNvSpPr/>
          <p:nvPr/>
        </p:nvSpPr>
        <p:spPr>
          <a:xfrm>
            <a:off x="9010490" y="976363"/>
            <a:ext cx="1005840" cy="365760"/>
          </a:xfrm>
          <a:prstGeom prst="roundRect">
            <a:avLst/>
          </a:prstGeom>
          <a:solidFill>
            <a:srgbClr val="FFD627"/>
          </a:solidFill>
          <a:ln>
            <a:solidFill>
              <a:srgbClr val="FFD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50,51%</a:t>
            </a:r>
          </a:p>
        </p:txBody>
      </p:sp>
      <p:sp>
        <p:nvSpPr>
          <p:cNvPr id="30" name="Rectángulo redondeado 29"/>
          <p:cNvSpPr/>
          <p:nvPr/>
        </p:nvSpPr>
        <p:spPr>
          <a:xfrm>
            <a:off x="2225668" y="1645090"/>
            <a:ext cx="1005840" cy="365760"/>
          </a:xfrm>
          <a:prstGeom prst="roundRect">
            <a:avLst/>
          </a:prstGeom>
          <a:solidFill>
            <a:srgbClr val="00A69C"/>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58,11%</a:t>
            </a:r>
            <a:endParaRPr lang="en-US" sz="1400" b="1" dirty="0"/>
          </a:p>
        </p:txBody>
      </p:sp>
      <p:sp>
        <p:nvSpPr>
          <p:cNvPr id="31" name="Rectángulo redondeado 30"/>
          <p:cNvSpPr/>
          <p:nvPr/>
        </p:nvSpPr>
        <p:spPr>
          <a:xfrm>
            <a:off x="9010490" y="1649741"/>
            <a:ext cx="1005840" cy="365760"/>
          </a:xfrm>
          <a:prstGeom prst="roundRect">
            <a:avLst/>
          </a:prstGeom>
          <a:no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52,53%</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32" name="Rectángulo redondeado 31"/>
          <p:cNvSpPr/>
          <p:nvPr/>
        </p:nvSpPr>
        <p:spPr>
          <a:xfrm>
            <a:off x="2225668" y="2343482"/>
            <a:ext cx="1005840" cy="365760"/>
          </a:xfrm>
          <a:prstGeom prst="roundRect">
            <a:avLst/>
          </a:prstGeom>
          <a:solidFill>
            <a:srgbClr val="1B75BB"/>
          </a:solidFill>
          <a:ln>
            <a:solidFill>
              <a:srgbClr val="1B7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58,11%</a:t>
            </a:r>
            <a:endParaRPr lang="en-US" sz="1400" b="1" dirty="0"/>
          </a:p>
        </p:txBody>
      </p:sp>
      <p:sp>
        <p:nvSpPr>
          <p:cNvPr id="33" name="Rectángulo redondeado 32"/>
          <p:cNvSpPr/>
          <p:nvPr/>
        </p:nvSpPr>
        <p:spPr>
          <a:xfrm>
            <a:off x="9010490" y="2342429"/>
            <a:ext cx="1005840" cy="365760"/>
          </a:xfrm>
          <a:prstGeom prst="roundRect">
            <a:avLst/>
          </a:prstGeom>
          <a:noFill/>
          <a:ln>
            <a:solidFill>
              <a:srgbClr val="1B7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52,53%</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34" name="Rectángulo redondeado 33"/>
          <p:cNvSpPr/>
          <p:nvPr/>
        </p:nvSpPr>
        <p:spPr>
          <a:xfrm>
            <a:off x="2225668" y="3027311"/>
            <a:ext cx="1005840" cy="365760"/>
          </a:xfrm>
          <a:prstGeom prst="roundRect">
            <a:avLst/>
          </a:prstGeom>
          <a:solidFill>
            <a:srgbClr val="9CDA02"/>
          </a:solidFill>
          <a:ln>
            <a:solidFill>
              <a:srgbClr val="9C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55,41%</a:t>
            </a:r>
            <a:endParaRPr lang="en-US" sz="1400" b="1" dirty="0"/>
          </a:p>
        </p:txBody>
      </p:sp>
      <p:sp>
        <p:nvSpPr>
          <p:cNvPr id="35" name="Rectángulo redondeado 34"/>
          <p:cNvSpPr/>
          <p:nvPr/>
        </p:nvSpPr>
        <p:spPr>
          <a:xfrm>
            <a:off x="9010490" y="3023071"/>
            <a:ext cx="1005840" cy="365760"/>
          </a:xfrm>
          <a:prstGeom prst="roundRect">
            <a:avLst/>
          </a:prstGeom>
          <a:solidFill>
            <a:srgbClr val="9CDA02"/>
          </a:solidFill>
          <a:ln>
            <a:solidFill>
              <a:srgbClr val="9C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37,37%</a:t>
            </a:r>
            <a:endParaRPr lang="en-US" sz="1400" b="1" dirty="0"/>
          </a:p>
        </p:txBody>
      </p:sp>
      <p:sp>
        <p:nvSpPr>
          <p:cNvPr id="36" name="Rectángulo redondeado 35"/>
          <p:cNvSpPr/>
          <p:nvPr/>
        </p:nvSpPr>
        <p:spPr>
          <a:xfrm>
            <a:off x="2225668" y="3696449"/>
            <a:ext cx="1005840" cy="365760"/>
          </a:xfrm>
          <a:prstGeom prst="roundRect">
            <a:avLst/>
          </a:prstGeom>
          <a:noFill/>
          <a:ln>
            <a:solidFill>
              <a:srgbClr val="30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70,27%</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37" name="Rectángulo redondeado 36"/>
          <p:cNvSpPr/>
          <p:nvPr/>
        </p:nvSpPr>
        <p:spPr>
          <a:xfrm>
            <a:off x="9010490" y="3696449"/>
            <a:ext cx="1005840" cy="365760"/>
          </a:xfrm>
          <a:prstGeom prst="roundRect">
            <a:avLst/>
          </a:prstGeom>
          <a:solidFill>
            <a:srgbClr val="30B247"/>
          </a:solidFill>
          <a:ln>
            <a:solidFill>
              <a:srgbClr val="30B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36,36%</a:t>
            </a:r>
            <a:endParaRPr lang="en-US" sz="1400" b="1" dirty="0"/>
          </a:p>
        </p:txBody>
      </p:sp>
      <p:sp>
        <p:nvSpPr>
          <p:cNvPr id="38" name="Rectángulo redondeado 37"/>
          <p:cNvSpPr/>
          <p:nvPr/>
        </p:nvSpPr>
        <p:spPr>
          <a:xfrm>
            <a:off x="2225668" y="4377417"/>
            <a:ext cx="1005840" cy="365760"/>
          </a:xfrm>
          <a:prstGeom prst="roundRect">
            <a:avLst/>
          </a:prstGeom>
          <a:solidFill>
            <a:srgbClr val="4FB9E6"/>
          </a:solidFill>
          <a:ln>
            <a:solidFill>
              <a:srgbClr val="4FB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43,24%</a:t>
            </a:r>
            <a:endParaRPr lang="en-US" sz="1400" b="1" dirty="0"/>
          </a:p>
        </p:txBody>
      </p:sp>
      <p:sp>
        <p:nvSpPr>
          <p:cNvPr id="39" name="Rectángulo redondeado 38"/>
          <p:cNvSpPr/>
          <p:nvPr/>
        </p:nvSpPr>
        <p:spPr>
          <a:xfrm>
            <a:off x="9010490" y="4384355"/>
            <a:ext cx="1005840" cy="365760"/>
          </a:xfrm>
          <a:prstGeom prst="roundRect">
            <a:avLst/>
          </a:prstGeom>
          <a:solidFill>
            <a:srgbClr val="4FB9E6"/>
          </a:solidFill>
          <a:ln>
            <a:solidFill>
              <a:srgbClr val="4FB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40,40%</a:t>
            </a:r>
            <a:endParaRPr lang="en-US" sz="1400" b="1" dirty="0"/>
          </a:p>
        </p:txBody>
      </p:sp>
      <p:sp>
        <p:nvSpPr>
          <p:cNvPr id="40" name="Rectángulo redondeado 39"/>
          <p:cNvSpPr/>
          <p:nvPr/>
        </p:nvSpPr>
        <p:spPr>
          <a:xfrm>
            <a:off x="2225668" y="5067007"/>
            <a:ext cx="1005840" cy="365760"/>
          </a:xfrm>
          <a:prstGeom prst="roundRect">
            <a:avLst/>
          </a:prstGeom>
          <a:solidFill>
            <a:srgbClr val="90278E"/>
          </a:solid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52,70%</a:t>
            </a:r>
            <a:endParaRPr lang="en-US" sz="1400" b="1" dirty="0"/>
          </a:p>
        </p:txBody>
      </p:sp>
      <p:sp>
        <p:nvSpPr>
          <p:cNvPr id="41" name="Rectángulo redondeado 40"/>
          <p:cNvSpPr/>
          <p:nvPr/>
        </p:nvSpPr>
        <p:spPr>
          <a:xfrm>
            <a:off x="9010490" y="5067007"/>
            <a:ext cx="1005840" cy="365760"/>
          </a:xfrm>
          <a:prstGeom prst="roundRect">
            <a:avLst/>
          </a:prstGeom>
          <a:no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52,53%</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43" name="Rectángulo redondeado 42"/>
          <p:cNvSpPr/>
          <p:nvPr/>
        </p:nvSpPr>
        <p:spPr>
          <a:xfrm>
            <a:off x="9010490" y="5740385"/>
            <a:ext cx="1005840" cy="365760"/>
          </a:xfrm>
          <a:prstGeom prst="roundRect">
            <a:avLst/>
          </a:prstGeom>
          <a:solidFill>
            <a:srgbClr val="EB008B"/>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37,37%</a:t>
            </a:r>
            <a:endParaRPr lang="en-US" sz="1400" b="1" dirty="0"/>
          </a:p>
        </p:txBody>
      </p:sp>
      <p:sp>
        <p:nvSpPr>
          <p:cNvPr id="44" name="Rectángulo redondeado 43"/>
          <p:cNvSpPr/>
          <p:nvPr/>
        </p:nvSpPr>
        <p:spPr>
          <a:xfrm>
            <a:off x="2225668" y="5741826"/>
            <a:ext cx="1005840" cy="365760"/>
          </a:xfrm>
          <a:prstGeom prst="roundRect">
            <a:avLst/>
          </a:prstGeom>
          <a:solidFill>
            <a:srgbClr val="EB008B"/>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32,43%</a:t>
            </a:r>
            <a:endParaRPr lang="en-US" sz="1400" b="1" dirty="0"/>
          </a:p>
        </p:txBody>
      </p:sp>
      <p:sp>
        <p:nvSpPr>
          <p:cNvPr id="45" name="Rectángulo redondeado 44"/>
          <p:cNvSpPr/>
          <p:nvPr/>
        </p:nvSpPr>
        <p:spPr>
          <a:xfrm>
            <a:off x="2225668" y="6420181"/>
            <a:ext cx="1005840" cy="365760"/>
          </a:xfrm>
          <a:prstGeom prst="roundRect">
            <a:avLst/>
          </a:prstGeom>
          <a:solidFill>
            <a:srgbClr val="EC1C24"/>
          </a:solidFill>
          <a:ln>
            <a:solidFill>
              <a:srgbClr val="EC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33,78%</a:t>
            </a:r>
            <a:endParaRPr lang="en-US" sz="1400" b="1" dirty="0"/>
          </a:p>
        </p:txBody>
      </p:sp>
      <p:sp>
        <p:nvSpPr>
          <p:cNvPr id="46" name="Rectángulo redondeado 45"/>
          <p:cNvSpPr/>
          <p:nvPr/>
        </p:nvSpPr>
        <p:spPr>
          <a:xfrm>
            <a:off x="9010490" y="6420181"/>
            <a:ext cx="1005840" cy="365760"/>
          </a:xfrm>
          <a:prstGeom prst="roundRect">
            <a:avLst/>
          </a:prstGeom>
          <a:solidFill>
            <a:srgbClr val="EC1C24"/>
          </a:solidFill>
          <a:ln>
            <a:solidFill>
              <a:srgbClr val="EC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29,29%</a:t>
            </a:r>
            <a:endParaRPr lang="en-US" sz="1400" b="1" dirty="0"/>
          </a:p>
        </p:txBody>
      </p:sp>
      <p:cxnSp>
        <p:nvCxnSpPr>
          <p:cNvPr id="48" name="Conector recto 47"/>
          <p:cNvCxnSpPr>
            <a:stCxn id="25" idx="3"/>
            <a:endCxn id="26" idx="1"/>
          </p:cNvCxnSpPr>
          <p:nvPr/>
        </p:nvCxnSpPr>
        <p:spPr>
          <a:xfrm>
            <a:off x="3231508" y="464363"/>
            <a:ext cx="5778982" cy="2192"/>
          </a:xfrm>
          <a:prstGeom prst="line">
            <a:avLst/>
          </a:prstGeom>
          <a:ln w="28575">
            <a:solidFill>
              <a:srgbClr val="F36931"/>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ector recto 49"/>
          <p:cNvCxnSpPr>
            <a:stCxn id="28" idx="3"/>
            <a:endCxn id="29" idx="1"/>
          </p:cNvCxnSpPr>
          <p:nvPr/>
        </p:nvCxnSpPr>
        <p:spPr>
          <a:xfrm>
            <a:off x="3231508" y="1159243"/>
            <a:ext cx="5778982" cy="0"/>
          </a:xfrm>
          <a:prstGeom prst="line">
            <a:avLst/>
          </a:prstGeom>
          <a:ln w="28575">
            <a:solidFill>
              <a:srgbClr val="FFD627"/>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a:off x="3231508" y="3205951"/>
            <a:ext cx="5778982" cy="0"/>
          </a:xfrm>
          <a:prstGeom prst="line">
            <a:avLst/>
          </a:prstGeom>
          <a:ln w="28575">
            <a:solidFill>
              <a:srgbClr val="9CDA02"/>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ector recto 54"/>
          <p:cNvCxnSpPr/>
          <p:nvPr/>
        </p:nvCxnSpPr>
        <p:spPr>
          <a:xfrm>
            <a:off x="3259028" y="3913715"/>
            <a:ext cx="5778982" cy="0"/>
          </a:xfrm>
          <a:prstGeom prst="line">
            <a:avLst/>
          </a:prstGeom>
          <a:ln w="28575">
            <a:solidFill>
              <a:srgbClr val="30B247"/>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a:off x="3231508" y="4560297"/>
            <a:ext cx="5778982" cy="0"/>
          </a:xfrm>
          <a:prstGeom prst="line">
            <a:avLst/>
          </a:prstGeom>
          <a:ln w="28575">
            <a:solidFill>
              <a:srgbClr val="4FB9E6"/>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3259028" y="5255244"/>
            <a:ext cx="5778982" cy="0"/>
          </a:xfrm>
          <a:prstGeom prst="line">
            <a:avLst/>
          </a:prstGeom>
          <a:ln w="28575">
            <a:solidFill>
              <a:srgbClr val="90278E"/>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ector recto 57"/>
          <p:cNvCxnSpPr/>
          <p:nvPr/>
        </p:nvCxnSpPr>
        <p:spPr>
          <a:xfrm>
            <a:off x="3231508" y="5923265"/>
            <a:ext cx="5778982" cy="0"/>
          </a:xfrm>
          <a:prstGeom prst="line">
            <a:avLst/>
          </a:prstGeom>
          <a:ln w="28575">
            <a:solidFill>
              <a:srgbClr val="EB008B"/>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ector recto 58"/>
          <p:cNvCxnSpPr/>
          <p:nvPr/>
        </p:nvCxnSpPr>
        <p:spPr>
          <a:xfrm>
            <a:off x="3259028" y="6603061"/>
            <a:ext cx="5778982" cy="0"/>
          </a:xfrm>
          <a:prstGeom prst="line">
            <a:avLst/>
          </a:prstGeom>
          <a:ln w="28575">
            <a:solidFill>
              <a:srgbClr val="EC1C24"/>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a:off x="3231508" y="1866138"/>
            <a:ext cx="5778982" cy="0"/>
          </a:xfrm>
          <a:prstGeom prst="line">
            <a:avLst/>
          </a:prstGeom>
          <a:ln w="28575">
            <a:solidFill>
              <a:srgbClr val="00A69C"/>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3231508" y="2545181"/>
            <a:ext cx="5778982" cy="0"/>
          </a:xfrm>
          <a:prstGeom prst="line">
            <a:avLst/>
          </a:prstGeom>
          <a:ln w="28575">
            <a:solidFill>
              <a:srgbClr val="1B75BB"/>
            </a:solidFill>
            <a:prstDash val="sysDot"/>
          </a:ln>
        </p:spPr>
        <p:style>
          <a:lnRef idx="1">
            <a:schemeClr val="accent1"/>
          </a:lnRef>
          <a:fillRef idx="0">
            <a:schemeClr val="accent1"/>
          </a:fillRef>
          <a:effectRef idx="0">
            <a:schemeClr val="accent1"/>
          </a:effectRef>
          <a:fontRef idx="minor">
            <a:schemeClr val="tx1"/>
          </a:fontRef>
        </p:style>
      </p:cxnSp>
      <p:sp>
        <p:nvSpPr>
          <p:cNvPr id="64" name="Abrir llave 63"/>
          <p:cNvSpPr/>
          <p:nvPr/>
        </p:nvSpPr>
        <p:spPr>
          <a:xfrm>
            <a:off x="1584739" y="281483"/>
            <a:ext cx="369312" cy="6504458"/>
          </a:xfrm>
          <a:prstGeom prst="leftBrace">
            <a:avLst>
              <a:gd name="adj1" fmla="val 8333"/>
              <a:gd name="adj2" fmla="val 49554"/>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Cerrar llave 66"/>
          <p:cNvSpPr/>
          <p:nvPr/>
        </p:nvSpPr>
        <p:spPr>
          <a:xfrm>
            <a:off x="10422447" y="252311"/>
            <a:ext cx="311589" cy="6524073"/>
          </a:xfrm>
          <a:prstGeom prst="rightBrac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2">
                  <a:lumMod val="75000"/>
                </a:schemeClr>
              </a:solidFill>
            </a:endParaRPr>
          </a:p>
        </p:txBody>
      </p:sp>
      <p:sp>
        <p:nvSpPr>
          <p:cNvPr id="68" name="CuadroTexto 67"/>
          <p:cNvSpPr txBox="1"/>
          <p:nvPr/>
        </p:nvSpPr>
        <p:spPr>
          <a:xfrm>
            <a:off x="2100752" y="96090"/>
            <a:ext cx="1259156" cy="230832"/>
          </a:xfrm>
          <a:prstGeom prst="rect">
            <a:avLst/>
          </a:prstGeom>
          <a:noFill/>
        </p:spPr>
        <p:txBody>
          <a:bodyPr wrap="square" rtlCol="0">
            <a:spAutoFit/>
          </a:bodyPr>
          <a:lstStyle/>
          <a:p>
            <a:pPr algn="ctr"/>
            <a:r>
              <a:rPr lang="en-US" sz="900" dirty="0" smtClean="0">
                <a:latin typeface="Berlin Sans FB Demi" panose="020E0802020502020306" pitchFamily="34" charset="0"/>
              </a:rPr>
              <a:t>MUY IMPORTANTE </a:t>
            </a:r>
            <a:endParaRPr lang="en-US" sz="900" dirty="0">
              <a:latin typeface="Berlin Sans FB Demi" panose="020E0802020502020306" pitchFamily="34" charset="0"/>
            </a:endParaRPr>
          </a:p>
        </p:txBody>
      </p:sp>
      <p:sp>
        <p:nvSpPr>
          <p:cNvPr id="69" name="CuadroTexto 68"/>
          <p:cNvSpPr txBox="1"/>
          <p:nvPr/>
        </p:nvSpPr>
        <p:spPr>
          <a:xfrm>
            <a:off x="8882518" y="114224"/>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70" name="CuadroTexto 69"/>
          <p:cNvSpPr txBox="1"/>
          <p:nvPr/>
        </p:nvSpPr>
        <p:spPr>
          <a:xfrm>
            <a:off x="8900819" y="780591"/>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71" name="CuadroTexto 70"/>
          <p:cNvSpPr txBox="1"/>
          <p:nvPr/>
        </p:nvSpPr>
        <p:spPr>
          <a:xfrm>
            <a:off x="2063722" y="780284"/>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 IMPORTANTE </a:t>
            </a:r>
            <a:endParaRPr lang="en-US" sz="900" dirty="0">
              <a:solidFill>
                <a:schemeClr val="bg2">
                  <a:lumMod val="50000"/>
                </a:schemeClr>
              </a:solidFill>
              <a:latin typeface="Berlin Sans FB Demi" panose="020E0802020502020306" pitchFamily="34" charset="0"/>
            </a:endParaRPr>
          </a:p>
        </p:txBody>
      </p:sp>
      <p:sp>
        <p:nvSpPr>
          <p:cNvPr id="72" name="CuadroTexto 71"/>
          <p:cNvSpPr txBox="1"/>
          <p:nvPr/>
        </p:nvSpPr>
        <p:spPr>
          <a:xfrm>
            <a:off x="2118834" y="1448775"/>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73" name="CuadroTexto 72"/>
          <p:cNvSpPr txBox="1"/>
          <p:nvPr/>
        </p:nvSpPr>
        <p:spPr>
          <a:xfrm>
            <a:off x="8882518" y="1467789"/>
            <a:ext cx="1259156" cy="230832"/>
          </a:xfrm>
          <a:prstGeom prst="rect">
            <a:avLst/>
          </a:prstGeom>
          <a:noFill/>
        </p:spPr>
        <p:txBody>
          <a:bodyPr wrap="square" rtlCol="0">
            <a:spAutoFit/>
          </a:bodyPr>
          <a:lstStyle/>
          <a:p>
            <a:pPr algn="ctr"/>
            <a:r>
              <a:rPr lang="en-US" sz="900" dirty="0" smtClean="0">
                <a:latin typeface="Berlin Sans FB Demi" panose="020E0802020502020306" pitchFamily="34" charset="0"/>
              </a:rPr>
              <a:t>MUY IMPORTANTE </a:t>
            </a:r>
            <a:endParaRPr lang="en-US" sz="900" dirty="0">
              <a:latin typeface="Berlin Sans FB Demi" panose="020E0802020502020306" pitchFamily="34" charset="0"/>
            </a:endParaRPr>
          </a:p>
        </p:txBody>
      </p:sp>
      <p:sp>
        <p:nvSpPr>
          <p:cNvPr id="74" name="CuadroTexto 73"/>
          <p:cNvSpPr txBox="1"/>
          <p:nvPr/>
        </p:nvSpPr>
        <p:spPr>
          <a:xfrm>
            <a:off x="2118834" y="2155315"/>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75" name="CuadroTexto 74"/>
          <p:cNvSpPr txBox="1"/>
          <p:nvPr/>
        </p:nvSpPr>
        <p:spPr>
          <a:xfrm>
            <a:off x="8882518" y="2155315"/>
            <a:ext cx="1259156" cy="230832"/>
          </a:xfrm>
          <a:prstGeom prst="rect">
            <a:avLst/>
          </a:prstGeom>
          <a:noFill/>
        </p:spPr>
        <p:txBody>
          <a:bodyPr wrap="square" rtlCol="0">
            <a:spAutoFit/>
          </a:bodyPr>
          <a:lstStyle/>
          <a:p>
            <a:pPr algn="ctr"/>
            <a:r>
              <a:rPr lang="en-US" sz="900" dirty="0" smtClean="0">
                <a:latin typeface="Berlin Sans FB Demi" panose="020E0802020502020306" pitchFamily="34" charset="0"/>
              </a:rPr>
              <a:t>MUY IMPORTANTE </a:t>
            </a:r>
            <a:endParaRPr lang="en-US" sz="900" dirty="0">
              <a:latin typeface="Berlin Sans FB Demi" panose="020E0802020502020306" pitchFamily="34" charset="0"/>
            </a:endParaRPr>
          </a:p>
        </p:txBody>
      </p:sp>
      <p:sp>
        <p:nvSpPr>
          <p:cNvPr id="76" name="CuadroTexto 75"/>
          <p:cNvSpPr txBox="1"/>
          <p:nvPr/>
        </p:nvSpPr>
        <p:spPr>
          <a:xfrm>
            <a:off x="2099426" y="2820590"/>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77" name="CuadroTexto 76"/>
          <p:cNvSpPr txBox="1"/>
          <p:nvPr/>
        </p:nvSpPr>
        <p:spPr>
          <a:xfrm>
            <a:off x="8863296" y="2836506"/>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 IMPORTANTE </a:t>
            </a:r>
            <a:endParaRPr lang="en-US" sz="900" dirty="0">
              <a:solidFill>
                <a:schemeClr val="bg2">
                  <a:lumMod val="50000"/>
                </a:schemeClr>
              </a:solidFill>
              <a:latin typeface="Berlin Sans FB Demi" panose="020E0802020502020306" pitchFamily="34" charset="0"/>
            </a:endParaRPr>
          </a:p>
        </p:txBody>
      </p:sp>
      <p:sp>
        <p:nvSpPr>
          <p:cNvPr id="78" name="CuadroTexto 77"/>
          <p:cNvSpPr txBox="1"/>
          <p:nvPr/>
        </p:nvSpPr>
        <p:spPr>
          <a:xfrm>
            <a:off x="2118834" y="3487856"/>
            <a:ext cx="1259156" cy="230832"/>
          </a:xfrm>
          <a:prstGeom prst="rect">
            <a:avLst/>
          </a:prstGeom>
          <a:noFill/>
        </p:spPr>
        <p:txBody>
          <a:bodyPr wrap="square" rtlCol="0">
            <a:spAutoFit/>
          </a:bodyPr>
          <a:lstStyle/>
          <a:p>
            <a:pPr algn="ctr"/>
            <a:r>
              <a:rPr lang="en-US" sz="900" dirty="0" smtClean="0">
                <a:latin typeface="Berlin Sans FB Demi" panose="020E0802020502020306" pitchFamily="34" charset="0"/>
              </a:rPr>
              <a:t>MUY IMPORTANTE </a:t>
            </a:r>
            <a:endParaRPr lang="en-US" sz="900" dirty="0">
              <a:latin typeface="Berlin Sans FB Demi" panose="020E0802020502020306" pitchFamily="34" charset="0"/>
            </a:endParaRPr>
          </a:p>
        </p:txBody>
      </p:sp>
      <p:sp>
        <p:nvSpPr>
          <p:cNvPr id="79" name="CuadroTexto 78"/>
          <p:cNvSpPr txBox="1"/>
          <p:nvPr/>
        </p:nvSpPr>
        <p:spPr>
          <a:xfrm>
            <a:off x="8900600" y="3487856"/>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80" name="CuadroTexto 79"/>
          <p:cNvSpPr txBox="1"/>
          <p:nvPr/>
        </p:nvSpPr>
        <p:spPr>
          <a:xfrm>
            <a:off x="2083501" y="4189943"/>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 IMPORTANTE </a:t>
            </a:r>
            <a:endParaRPr lang="en-US" sz="900" dirty="0">
              <a:solidFill>
                <a:schemeClr val="bg2">
                  <a:lumMod val="50000"/>
                </a:schemeClr>
              </a:solidFill>
              <a:latin typeface="Berlin Sans FB Demi" panose="020E0802020502020306" pitchFamily="34" charset="0"/>
            </a:endParaRPr>
          </a:p>
        </p:txBody>
      </p:sp>
      <p:sp>
        <p:nvSpPr>
          <p:cNvPr id="81" name="CuadroTexto 80"/>
          <p:cNvSpPr txBox="1"/>
          <p:nvPr/>
        </p:nvSpPr>
        <p:spPr>
          <a:xfrm>
            <a:off x="8883996" y="4209186"/>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 IMPORTANTE </a:t>
            </a:r>
            <a:endParaRPr lang="en-US" sz="900" dirty="0">
              <a:solidFill>
                <a:schemeClr val="bg2">
                  <a:lumMod val="50000"/>
                </a:schemeClr>
              </a:solidFill>
              <a:latin typeface="Berlin Sans FB Demi" panose="020E0802020502020306" pitchFamily="34" charset="0"/>
            </a:endParaRPr>
          </a:p>
        </p:txBody>
      </p:sp>
      <p:sp>
        <p:nvSpPr>
          <p:cNvPr id="82" name="CuadroTexto 81"/>
          <p:cNvSpPr txBox="1"/>
          <p:nvPr/>
        </p:nvSpPr>
        <p:spPr>
          <a:xfrm>
            <a:off x="2132876" y="4879670"/>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MUY IMPORTANTE </a:t>
            </a:r>
            <a:endParaRPr lang="en-US" sz="900" dirty="0">
              <a:solidFill>
                <a:schemeClr val="bg2">
                  <a:lumMod val="50000"/>
                </a:schemeClr>
              </a:solidFill>
              <a:latin typeface="Berlin Sans FB Demi" panose="020E0802020502020306" pitchFamily="34" charset="0"/>
            </a:endParaRPr>
          </a:p>
        </p:txBody>
      </p:sp>
      <p:sp>
        <p:nvSpPr>
          <p:cNvPr id="83" name="CuadroTexto 82"/>
          <p:cNvSpPr txBox="1"/>
          <p:nvPr/>
        </p:nvSpPr>
        <p:spPr>
          <a:xfrm>
            <a:off x="8896560" y="4881578"/>
            <a:ext cx="1259156" cy="230832"/>
          </a:xfrm>
          <a:prstGeom prst="rect">
            <a:avLst/>
          </a:prstGeom>
          <a:noFill/>
        </p:spPr>
        <p:txBody>
          <a:bodyPr wrap="square" rtlCol="0">
            <a:spAutoFit/>
          </a:bodyPr>
          <a:lstStyle/>
          <a:p>
            <a:pPr algn="ctr"/>
            <a:r>
              <a:rPr lang="en-US" sz="900" dirty="0" smtClean="0">
                <a:latin typeface="Berlin Sans FB Demi" panose="020E0802020502020306" pitchFamily="34" charset="0"/>
              </a:rPr>
              <a:t>MUY IMPORTANTE </a:t>
            </a:r>
            <a:endParaRPr lang="en-US" sz="900" dirty="0">
              <a:latin typeface="Berlin Sans FB Demi" panose="020E0802020502020306" pitchFamily="34" charset="0"/>
            </a:endParaRPr>
          </a:p>
        </p:txBody>
      </p:sp>
      <p:sp>
        <p:nvSpPr>
          <p:cNvPr id="84" name="CuadroTexto 83"/>
          <p:cNvSpPr txBox="1"/>
          <p:nvPr/>
        </p:nvSpPr>
        <p:spPr>
          <a:xfrm>
            <a:off x="2118834" y="5528540"/>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POCO IMPORTANTE </a:t>
            </a:r>
            <a:endParaRPr lang="en-US" sz="900" dirty="0">
              <a:solidFill>
                <a:schemeClr val="bg2">
                  <a:lumMod val="50000"/>
                </a:schemeClr>
              </a:solidFill>
              <a:latin typeface="Berlin Sans FB Demi" panose="020E0802020502020306" pitchFamily="34" charset="0"/>
            </a:endParaRPr>
          </a:p>
        </p:txBody>
      </p:sp>
      <p:sp>
        <p:nvSpPr>
          <p:cNvPr id="85" name="CuadroTexto 84"/>
          <p:cNvSpPr txBox="1"/>
          <p:nvPr/>
        </p:nvSpPr>
        <p:spPr>
          <a:xfrm>
            <a:off x="8917851" y="5547552"/>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POCO IMPORTANTE </a:t>
            </a:r>
            <a:endParaRPr lang="en-US" sz="900" dirty="0">
              <a:solidFill>
                <a:schemeClr val="bg2">
                  <a:lumMod val="50000"/>
                </a:schemeClr>
              </a:solidFill>
              <a:latin typeface="Berlin Sans FB Demi" panose="020E0802020502020306" pitchFamily="34" charset="0"/>
            </a:endParaRPr>
          </a:p>
        </p:txBody>
      </p:sp>
      <p:sp>
        <p:nvSpPr>
          <p:cNvPr id="86" name="CuadroTexto 85"/>
          <p:cNvSpPr txBox="1"/>
          <p:nvPr/>
        </p:nvSpPr>
        <p:spPr>
          <a:xfrm>
            <a:off x="2118834" y="6213453"/>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NADA IMPORTANTE </a:t>
            </a:r>
            <a:endParaRPr lang="en-US" sz="900" dirty="0">
              <a:solidFill>
                <a:schemeClr val="bg2">
                  <a:lumMod val="50000"/>
                </a:schemeClr>
              </a:solidFill>
              <a:latin typeface="Berlin Sans FB Demi" panose="020E0802020502020306" pitchFamily="34" charset="0"/>
            </a:endParaRPr>
          </a:p>
        </p:txBody>
      </p:sp>
      <p:sp>
        <p:nvSpPr>
          <p:cNvPr id="87" name="CuadroTexto 86"/>
          <p:cNvSpPr txBox="1"/>
          <p:nvPr/>
        </p:nvSpPr>
        <p:spPr>
          <a:xfrm>
            <a:off x="8902425" y="6251026"/>
            <a:ext cx="1259156" cy="230832"/>
          </a:xfrm>
          <a:prstGeom prst="rect">
            <a:avLst/>
          </a:prstGeom>
          <a:noFill/>
        </p:spPr>
        <p:txBody>
          <a:bodyPr wrap="square" rtlCol="0">
            <a:spAutoFit/>
          </a:bodyPr>
          <a:lstStyle/>
          <a:p>
            <a:pPr algn="ctr"/>
            <a:r>
              <a:rPr lang="en-US" sz="900" dirty="0" smtClean="0">
                <a:solidFill>
                  <a:schemeClr val="bg2">
                    <a:lumMod val="50000"/>
                  </a:schemeClr>
                </a:solidFill>
                <a:latin typeface="Berlin Sans FB Demi" panose="020E0802020502020306" pitchFamily="34" charset="0"/>
              </a:rPr>
              <a:t> IMPORTANTE </a:t>
            </a:r>
            <a:endParaRPr lang="en-US" sz="900" dirty="0">
              <a:solidFill>
                <a:schemeClr val="bg2">
                  <a:lumMod val="50000"/>
                </a:schemeClr>
              </a:solidFill>
              <a:latin typeface="Berlin Sans FB Demi" panose="020E0802020502020306" pitchFamily="34" charset="0"/>
            </a:endParaRPr>
          </a:p>
        </p:txBody>
      </p:sp>
      <p:pic>
        <p:nvPicPr>
          <p:cNvPr id="89" name="Imagen 88"/>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22987" y="230900"/>
            <a:ext cx="1450850" cy="632085"/>
          </a:xfrm>
          <a:prstGeom prst="rect">
            <a:avLst/>
          </a:prstGeom>
          <a:ln>
            <a:noFill/>
          </a:ln>
          <a:effectLst/>
          <a:scene3d>
            <a:camera prst="orthographicFront">
              <a:rot lat="0" lon="0" rev="0"/>
            </a:camera>
            <a:lightRig rig="freezing" dir="t"/>
          </a:scene3d>
          <a:sp3d prstMaterial="clear">
            <a:bevelT h="63500"/>
          </a:sp3d>
        </p:spPr>
      </p:pic>
      <p:pic>
        <p:nvPicPr>
          <p:cNvPr id="91" name="Imagen 9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22987" y="3660033"/>
            <a:ext cx="1450850" cy="632085"/>
          </a:xfrm>
          <a:prstGeom prst="rect">
            <a:avLst/>
          </a:prstGeom>
          <a:ln>
            <a:noFill/>
          </a:ln>
          <a:effectLst/>
          <a:scene3d>
            <a:camera prst="orthographicFront">
              <a:rot lat="0" lon="0" rev="0"/>
            </a:camera>
            <a:lightRig rig="freezing" dir="t"/>
          </a:scene3d>
          <a:sp3d prstMaterial="clear">
            <a:bevelT h="63500"/>
          </a:sp3d>
        </p:spPr>
      </p:pic>
      <p:pic>
        <p:nvPicPr>
          <p:cNvPr id="92" name="Imagen 9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86671" y="1642978"/>
            <a:ext cx="1450850" cy="632085"/>
          </a:xfrm>
          <a:prstGeom prst="rect">
            <a:avLst/>
          </a:prstGeom>
          <a:ln>
            <a:noFill/>
          </a:ln>
          <a:effectLst/>
          <a:scene3d>
            <a:camera prst="orthographicFront">
              <a:rot lat="0" lon="0" rev="0"/>
            </a:camera>
            <a:lightRig rig="freezing" dir="t"/>
          </a:scene3d>
          <a:sp3d prstMaterial="clear">
            <a:bevelT h="63500"/>
          </a:sp3d>
        </p:spPr>
      </p:pic>
      <p:pic>
        <p:nvPicPr>
          <p:cNvPr id="93" name="Imagen 9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86671" y="2309083"/>
            <a:ext cx="1450850" cy="632085"/>
          </a:xfrm>
          <a:prstGeom prst="rect">
            <a:avLst/>
          </a:prstGeom>
          <a:ln>
            <a:noFill/>
          </a:ln>
          <a:effectLst/>
          <a:scene3d>
            <a:camera prst="orthographicFront">
              <a:rot lat="0" lon="0" rev="0"/>
            </a:camera>
            <a:lightRig rig="freezing" dir="t"/>
          </a:scene3d>
          <a:sp3d prstMaterial="clear">
            <a:bevelT h="63500"/>
          </a:sp3d>
        </p:spPr>
      </p:pic>
      <p:pic>
        <p:nvPicPr>
          <p:cNvPr id="94" name="Imagen 93"/>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06441" y="4995356"/>
            <a:ext cx="1450850" cy="632085"/>
          </a:xfrm>
          <a:prstGeom prst="rect">
            <a:avLst/>
          </a:prstGeom>
          <a:ln>
            <a:noFill/>
          </a:ln>
          <a:effectLst/>
          <a:scene3d>
            <a:camera prst="orthographicFront">
              <a:rot lat="0" lon="0" rev="0"/>
            </a:camera>
            <a:lightRig rig="freezing" dir="t"/>
          </a:scene3d>
          <a:sp3d prstMaterial="clear">
            <a:bevelT h="63500"/>
          </a:sp3d>
        </p:spPr>
      </p:pic>
    </p:spTree>
    <p:extLst>
      <p:ext uri="{BB962C8B-B14F-4D97-AF65-F5344CB8AC3E}">
        <p14:creationId xmlns:p14="http://schemas.microsoft.com/office/powerpoint/2010/main" val="185542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113"/>
          <p:cNvSpPr/>
          <p:nvPr/>
        </p:nvSpPr>
        <p:spPr>
          <a:xfrm>
            <a:off x="8882518" y="0"/>
            <a:ext cx="329852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ángulo isósceles 27"/>
          <p:cNvSpPr/>
          <p:nvPr/>
        </p:nvSpPr>
        <p:spPr>
          <a:xfrm rot="2235741">
            <a:off x="4149641" y="6214570"/>
            <a:ext cx="1030776" cy="984060"/>
          </a:xfrm>
          <a:prstGeom prst="triangle">
            <a:avLst/>
          </a:prstGeom>
          <a:solidFill>
            <a:srgbClr val="4E4F54"/>
          </a:solidFill>
          <a:ln>
            <a:solidFill>
              <a:srgbClr val="4E4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10" descr="http://thumbs.dreamstime.com/z/mi-manera-redacta-individuo-%C3%BAnico-de-la-flecha-del-camino-d-hacia-arriba-diverso-41568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472" y="4920290"/>
            <a:ext cx="1958833" cy="20934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thumbs.dreamstime.com/z/mi-manera-redacta-individuo-%C3%BAnico-de-la-flecha-del-camino-d-hacia-arriba-diverso-41568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50836" y="2527839"/>
            <a:ext cx="4341164" cy="46395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mi-manera-redacta-individuo-%C3%BAnico-de-la-flecha-del-camino-d-hacia-arriba-diverso-41568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 y="2600703"/>
            <a:ext cx="4280584" cy="4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44935" y="213782"/>
            <a:ext cx="8596668" cy="727881"/>
          </a:xfrm>
        </p:spPr>
        <p:txBody>
          <a:bodyPr>
            <a:noAutofit/>
          </a:bodyPr>
          <a:lstStyle/>
          <a:p>
            <a:pPr lvl="0"/>
            <a:r>
              <a:rPr lang="es-E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Preferencia de marca </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r>
            <a:b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b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pic>
        <p:nvPicPr>
          <p:cNvPr id="1030" name="Picture 6" descr="http://pngimg.com/upload/car_logo_PNG1661.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16"/>
          <a:stretch/>
        </p:blipFill>
        <p:spPr bwMode="auto">
          <a:xfrm>
            <a:off x="5596598" y="3623950"/>
            <a:ext cx="1495223" cy="1258728"/>
          </a:xfrm>
          <a:prstGeom prst="rect">
            <a:avLst/>
          </a:prstGeom>
          <a:noFill/>
          <a:effectLst>
            <a:outerShdw blurRad="50800" dist="38100" dir="16200000" rotWithShape="0">
              <a:prstClr val="black">
                <a:alpha val="40000"/>
              </a:prstClr>
            </a:outerShdw>
            <a:reflection blurRad="6350" stA="52000" endA="300" endPos="17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http://catalog.marand.msk.ru/kia/Img/kia-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747" y="1387787"/>
            <a:ext cx="2480559" cy="1256600"/>
          </a:xfrm>
          <a:prstGeom prst="rect">
            <a:avLst/>
          </a:prstGeom>
          <a:noFill/>
          <a:effectLst>
            <a:outerShdw blurRad="50800" dist="38100" dir="18900000" algn="bl" rotWithShape="0">
              <a:prstClr val="black">
                <a:alpha val="40000"/>
              </a:prstClr>
            </a:outerShdw>
            <a:reflection blurRad="6350" stA="52000" endA="300" endPos="18000" dir="5400000" sy="-100000" algn="bl" rotWithShape="0"/>
          </a:effectLst>
          <a:extLst>
            <a:ext uri="{909E8E84-426E-40DD-AFC4-6F175D3DCCD1}">
              <a14:hiddenFill xmlns:a14="http://schemas.microsoft.com/office/drawing/2010/main">
                <a:solidFill>
                  <a:srgbClr val="FFFFFF"/>
                </a:solidFill>
              </a14:hiddenFill>
            </a:ext>
          </a:extLst>
        </p:spPr>
      </p:pic>
      <p:pic>
        <p:nvPicPr>
          <p:cNvPr id="20" name="Picture 16" descr="http://uciencia.uma.es/var/ezflow_site/storage/images/banco-de-imagenes/cultura-cientifica/silueta-mujer/36233-1-esl-ES/Silueta-muj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7599" y="3829198"/>
            <a:ext cx="867114" cy="231367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rotWithShape="1">
          <a:blip r:embed="rId7">
            <a:extLst>
              <a:ext uri="{28A0092B-C50C-407E-A947-70E740481C1C}">
                <a14:useLocalDpi xmlns:a14="http://schemas.microsoft.com/office/drawing/2010/main" val="0"/>
              </a:ext>
            </a:extLst>
          </a:blip>
          <a:srcRect l="34080" r="28744"/>
          <a:stretch/>
        </p:blipFill>
        <p:spPr>
          <a:xfrm>
            <a:off x="10105332" y="3772126"/>
            <a:ext cx="588615" cy="1825797"/>
          </a:xfrm>
          <a:prstGeom prst="rect">
            <a:avLst/>
          </a:prstGeom>
        </p:spPr>
      </p:pic>
      <p:pic>
        <p:nvPicPr>
          <p:cNvPr id="22" name="Picture 10" descr="http://4.bp.blogspot.com/-5RvGPEAIfl0/UkDHxNfbJxI/AAAAAAAAABE/6MHIV3egRso/s1600/siluetas-femenina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792123" y="3646531"/>
            <a:ext cx="2422900" cy="24229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vectorportal.com/img_novi/s-man112a_5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5187">
            <a:off x="244397" y="3719407"/>
            <a:ext cx="2277149" cy="22771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pixabay.com/static/uploads/photo/2014/04/04/14/58/silhouette-313666_64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618" y="4048890"/>
            <a:ext cx="1365182" cy="23939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ttp://4.bp.blogspot.com/-XboFeCrCYnc/UwkxCgj9OvI/AAAAAAAAAKM/mTpqIAW3hBs/s1600/silueta+de+muj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0199" y="4191188"/>
            <a:ext cx="763059" cy="254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retif.es/media/image/sticker-silueta-hombre-55-x-180-cm_0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26539">
            <a:off x="1348413" y="4000415"/>
            <a:ext cx="2769407" cy="2769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us.cdn1.123rf.com/168nwm/ostill/ostill1208/ostill120800134/14677563-una-empresa-cauc-sico-silueta-hombre-de-pie-manos-de-longitud-completa-en-el-bolsillo-en-el-estudi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46947" y="4253314"/>
            <a:ext cx="1846221" cy="24616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6/67/Nissan-logo.svg/2000px-Nissan-logo.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7695" y="1145535"/>
            <a:ext cx="1800996" cy="1552176"/>
          </a:xfrm>
          <a:prstGeom prst="rect">
            <a:avLst/>
          </a:prstGeom>
          <a:noFill/>
          <a:effectLst>
            <a:outerShdw blurRad="50800" dist="38100" dir="13500000" algn="br" rotWithShape="0">
              <a:prstClr val="black">
                <a:alpha val="40000"/>
              </a:prstClr>
            </a:outerShdw>
            <a:reflection blurRad="6350" stA="52000" endA="300" endPos="16000" dir="5400000" sy="-100000" algn="bl" rotWithShape="0"/>
          </a:effectLst>
          <a:extLst>
            <a:ext uri="{909E8E84-426E-40DD-AFC4-6F175D3DCCD1}">
              <a14:hiddenFill xmlns:a14="http://schemas.microsoft.com/office/drawing/2010/main">
                <a:solidFill>
                  <a:srgbClr val="FFFFFF"/>
                </a:solidFill>
              </a14:hiddenFill>
            </a:ext>
          </a:extLst>
        </p:spPr>
      </p:pic>
      <p:pic>
        <p:nvPicPr>
          <p:cNvPr id="1036" name="Picture 12" descr="Vector-elderly-women-silhouettes"/>
          <p:cNvPicPr>
            <a:picLocks noChangeAspect="1" noChangeArrowheads="1"/>
          </p:cNvPicPr>
          <p:nvPr/>
        </p:nvPicPr>
        <p:blipFill rotWithShape="1">
          <a:blip r:embed="rId15">
            <a:biLevel thresh="75000"/>
            <a:extLst>
              <a:ext uri="{28A0092B-C50C-407E-A947-70E740481C1C}">
                <a14:useLocalDpi xmlns:a14="http://schemas.microsoft.com/office/drawing/2010/main" val="0"/>
              </a:ext>
            </a:extLst>
          </a:blip>
          <a:srcRect l="57160"/>
          <a:stretch/>
        </p:blipFill>
        <p:spPr bwMode="auto">
          <a:xfrm>
            <a:off x="4609917" y="5406349"/>
            <a:ext cx="901514" cy="14730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Vector-elderly-women-silhouettes"/>
          <p:cNvPicPr>
            <a:picLocks noChangeAspect="1" noChangeArrowheads="1"/>
          </p:cNvPicPr>
          <p:nvPr/>
        </p:nvPicPr>
        <p:blipFill rotWithShape="1">
          <a:blip r:embed="rId15">
            <a:biLevel thresh="75000"/>
            <a:extLst>
              <a:ext uri="{28A0092B-C50C-407E-A947-70E740481C1C}">
                <a14:useLocalDpi xmlns:a14="http://schemas.microsoft.com/office/drawing/2010/main" val="0"/>
              </a:ext>
            </a:extLst>
          </a:blip>
          <a:srcRect l="57160"/>
          <a:stretch/>
        </p:blipFill>
        <p:spPr bwMode="auto">
          <a:xfrm>
            <a:off x="2138225" y="3812588"/>
            <a:ext cx="539454" cy="8814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gloriarubiolargo.com/wp-content/uploads/2013/07/Silueta02_hombre-0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85651" y="3740769"/>
            <a:ext cx="451564" cy="900837"/>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40"/>
          <p:cNvSpPr txBox="1"/>
          <p:nvPr/>
        </p:nvSpPr>
        <p:spPr>
          <a:xfrm>
            <a:off x="740711" y="2632329"/>
            <a:ext cx="1062114" cy="400110"/>
          </a:xfrm>
          <a:prstGeom prst="rect">
            <a:avLst/>
          </a:prstGeom>
          <a:noFill/>
        </p:spPr>
        <p:txBody>
          <a:bodyPr wrap="square" rtlCol="0">
            <a:spAutoFit/>
          </a:bodyPr>
          <a:lstStyle/>
          <a:p>
            <a:r>
              <a:rPr lang="en-US" sz="2000" dirty="0" smtClean="0">
                <a:solidFill>
                  <a:schemeClr val="accent3"/>
                </a:solidFill>
                <a:latin typeface="Berlin Sans FB Demi" panose="020E0802020502020306" pitchFamily="34" charset="0"/>
              </a:rPr>
              <a:t>64,28%</a:t>
            </a:r>
            <a:endParaRPr lang="en-US" sz="2000" dirty="0">
              <a:solidFill>
                <a:schemeClr val="accent3"/>
              </a:solidFill>
              <a:latin typeface="Berlin Sans FB Demi" panose="020E0802020502020306" pitchFamily="34" charset="0"/>
            </a:endParaRPr>
          </a:p>
        </p:txBody>
      </p:sp>
      <p:sp>
        <p:nvSpPr>
          <p:cNvPr id="43" name="CuadroTexto 42"/>
          <p:cNvSpPr txBox="1"/>
          <p:nvPr/>
        </p:nvSpPr>
        <p:spPr>
          <a:xfrm>
            <a:off x="4172440" y="3727569"/>
            <a:ext cx="758512" cy="400110"/>
          </a:xfrm>
          <a:prstGeom prst="rect">
            <a:avLst/>
          </a:prstGeom>
          <a:noFill/>
        </p:spPr>
        <p:txBody>
          <a:bodyPr wrap="square" rtlCol="0">
            <a:spAutoFit/>
          </a:bodyPr>
          <a:lstStyle/>
          <a:p>
            <a:r>
              <a:rPr lang="en-US" sz="2000" dirty="0" smtClean="0">
                <a:solidFill>
                  <a:srgbClr val="16A3DE"/>
                </a:solidFill>
                <a:latin typeface="Berlin Sans FB Demi" panose="020E0802020502020306" pitchFamily="34" charset="0"/>
              </a:rPr>
              <a:t> 50%</a:t>
            </a:r>
            <a:endParaRPr lang="en-US" sz="2000" dirty="0">
              <a:solidFill>
                <a:srgbClr val="16A3DE"/>
              </a:solidFill>
              <a:latin typeface="Berlin Sans FB Demi" panose="020E0802020502020306" pitchFamily="34" charset="0"/>
            </a:endParaRPr>
          </a:p>
        </p:txBody>
      </p:sp>
      <p:sp>
        <p:nvSpPr>
          <p:cNvPr id="44" name="CuadroTexto 43"/>
          <p:cNvSpPr txBox="1"/>
          <p:nvPr/>
        </p:nvSpPr>
        <p:spPr>
          <a:xfrm>
            <a:off x="4121283" y="2932693"/>
            <a:ext cx="1062114" cy="400110"/>
          </a:xfrm>
          <a:prstGeom prst="rect">
            <a:avLst/>
          </a:prstGeom>
          <a:noFill/>
        </p:spPr>
        <p:txBody>
          <a:bodyPr wrap="square" rtlCol="0">
            <a:spAutoFit/>
          </a:bodyPr>
          <a:lstStyle/>
          <a:p>
            <a:r>
              <a:rPr lang="en-US" sz="2000" dirty="0" smtClean="0">
                <a:solidFill>
                  <a:srgbClr val="16A3DE"/>
                </a:solidFill>
                <a:latin typeface="Berlin Sans FB Demi" panose="020E0802020502020306" pitchFamily="34" charset="0"/>
              </a:rPr>
              <a:t>56,41%</a:t>
            </a:r>
            <a:endParaRPr lang="en-US" sz="2000" dirty="0">
              <a:solidFill>
                <a:srgbClr val="16A3DE"/>
              </a:solidFill>
              <a:latin typeface="Berlin Sans FB Demi" panose="020E0802020502020306" pitchFamily="34" charset="0"/>
            </a:endParaRPr>
          </a:p>
        </p:txBody>
      </p:sp>
      <p:sp>
        <p:nvSpPr>
          <p:cNvPr id="45" name="CuadroTexto 44"/>
          <p:cNvSpPr txBox="1"/>
          <p:nvPr/>
        </p:nvSpPr>
        <p:spPr>
          <a:xfrm>
            <a:off x="9630762" y="2799739"/>
            <a:ext cx="1062114" cy="400110"/>
          </a:xfrm>
          <a:prstGeom prst="rect">
            <a:avLst/>
          </a:prstGeom>
          <a:noFill/>
        </p:spPr>
        <p:txBody>
          <a:bodyPr wrap="square" rtlCol="0">
            <a:spAutoFit/>
          </a:bodyPr>
          <a:lstStyle/>
          <a:p>
            <a:r>
              <a:rPr lang="en-US" sz="2000" dirty="0" smtClean="0">
                <a:solidFill>
                  <a:srgbClr val="9CD904"/>
                </a:solidFill>
                <a:latin typeface="Berlin Sans FB Demi" panose="020E0802020502020306" pitchFamily="34" charset="0"/>
              </a:rPr>
              <a:t>47,82%</a:t>
            </a:r>
            <a:endParaRPr lang="en-US" sz="2000" dirty="0">
              <a:solidFill>
                <a:srgbClr val="9CD904"/>
              </a:solidFill>
              <a:latin typeface="Berlin Sans FB Demi" panose="020E0802020502020306" pitchFamily="34" charset="0"/>
            </a:endParaRPr>
          </a:p>
        </p:txBody>
      </p:sp>
      <p:sp>
        <p:nvSpPr>
          <p:cNvPr id="46" name="CuadroTexto 45"/>
          <p:cNvSpPr txBox="1"/>
          <p:nvPr/>
        </p:nvSpPr>
        <p:spPr>
          <a:xfrm>
            <a:off x="7221203" y="3853204"/>
            <a:ext cx="1062114" cy="400110"/>
          </a:xfrm>
          <a:prstGeom prst="rect">
            <a:avLst/>
          </a:prstGeom>
          <a:noFill/>
        </p:spPr>
        <p:txBody>
          <a:bodyPr wrap="square" rtlCol="0">
            <a:spAutoFit/>
          </a:bodyPr>
          <a:lstStyle/>
          <a:p>
            <a:r>
              <a:rPr lang="en-US" sz="2000" dirty="0" smtClean="0">
                <a:solidFill>
                  <a:srgbClr val="9CD904"/>
                </a:solidFill>
                <a:latin typeface="Berlin Sans FB Demi" panose="020E0802020502020306" pitchFamily="34" charset="0"/>
              </a:rPr>
              <a:t>48,38%</a:t>
            </a:r>
            <a:endParaRPr lang="en-US" sz="2000" dirty="0">
              <a:solidFill>
                <a:srgbClr val="9CD904"/>
              </a:solidFill>
              <a:latin typeface="Berlin Sans FB Demi" panose="020E0802020502020306" pitchFamily="34" charset="0"/>
            </a:endParaRPr>
          </a:p>
        </p:txBody>
      </p:sp>
      <p:sp>
        <p:nvSpPr>
          <p:cNvPr id="47" name="CuadroTexto 46"/>
          <p:cNvSpPr txBox="1"/>
          <p:nvPr/>
        </p:nvSpPr>
        <p:spPr>
          <a:xfrm>
            <a:off x="11417754" y="3350521"/>
            <a:ext cx="688756" cy="400110"/>
          </a:xfrm>
          <a:prstGeom prst="rect">
            <a:avLst/>
          </a:prstGeom>
          <a:noFill/>
        </p:spPr>
        <p:txBody>
          <a:bodyPr wrap="square" rtlCol="0">
            <a:spAutoFit/>
          </a:bodyPr>
          <a:lstStyle/>
          <a:p>
            <a:r>
              <a:rPr lang="en-US" sz="2000" dirty="0" smtClean="0">
                <a:solidFill>
                  <a:srgbClr val="EB008B"/>
                </a:solidFill>
                <a:latin typeface="Berlin Sans FB Demi" panose="020E0802020502020306" pitchFamily="34" charset="0"/>
              </a:rPr>
              <a:t>75%</a:t>
            </a:r>
            <a:endParaRPr lang="en-US" sz="2000" dirty="0">
              <a:solidFill>
                <a:srgbClr val="EB008B"/>
              </a:solidFill>
              <a:latin typeface="Berlin Sans FB Demi" panose="020E0802020502020306" pitchFamily="34" charset="0"/>
            </a:endParaRPr>
          </a:p>
        </p:txBody>
      </p:sp>
      <p:sp>
        <p:nvSpPr>
          <p:cNvPr id="48" name="CuadroTexto 47"/>
          <p:cNvSpPr txBox="1"/>
          <p:nvPr/>
        </p:nvSpPr>
        <p:spPr>
          <a:xfrm>
            <a:off x="10817010" y="2357234"/>
            <a:ext cx="945122" cy="400110"/>
          </a:xfrm>
          <a:prstGeom prst="rect">
            <a:avLst/>
          </a:prstGeom>
          <a:noFill/>
        </p:spPr>
        <p:txBody>
          <a:bodyPr wrap="square" rtlCol="0">
            <a:spAutoFit/>
          </a:bodyPr>
          <a:lstStyle/>
          <a:p>
            <a:r>
              <a:rPr lang="en-US" sz="2000" dirty="0" smtClean="0">
                <a:solidFill>
                  <a:srgbClr val="EB008B"/>
                </a:solidFill>
                <a:latin typeface="Berlin Sans FB Demi" panose="020E0802020502020306" pitchFamily="34" charset="0"/>
              </a:rPr>
              <a:t>57,14%</a:t>
            </a:r>
            <a:endParaRPr lang="en-US" sz="2000" dirty="0">
              <a:solidFill>
                <a:srgbClr val="EB008B"/>
              </a:solidFill>
              <a:latin typeface="Berlin Sans FB Demi" panose="020E0802020502020306" pitchFamily="34" charset="0"/>
            </a:endParaRPr>
          </a:p>
        </p:txBody>
      </p:sp>
      <p:sp>
        <p:nvSpPr>
          <p:cNvPr id="49" name="CuadroTexto 48"/>
          <p:cNvSpPr txBox="1"/>
          <p:nvPr/>
        </p:nvSpPr>
        <p:spPr>
          <a:xfrm>
            <a:off x="7113444" y="3154703"/>
            <a:ext cx="1105575" cy="400110"/>
          </a:xfrm>
          <a:prstGeom prst="rect">
            <a:avLst/>
          </a:prstGeom>
          <a:noFill/>
        </p:spPr>
        <p:txBody>
          <a:bodyPr wrap="square" rtlCol="0">
            <a:spAutoFit/>
          </a:bodyPr>
          <a:lstStyle/>
          <a:p>
            <a:r>
              <a:rPr lang="en-US" sz="2000" dirty="0" smtClean="0">
                <a:solidFill>
                  <a:srgbClr val="90278E"/>
                </a:solidFill>
                <a:latin typeface="Berlin Sans FB Demi" panose="020E0802020502020306" pitchFamily="34" charset="0"/>
              </a:rPr>
              <a:t>66,66%</a:t>
            </a:r>
            <a:endParaRPr lang="en-US" sz="2000" dirty="0">
              <a:solidFill>
                <a:srgbClr val="90278E"/>
              </a:solidFill>
              <a:latin typeface="Berlin Sans FB Demi" panose="020E0802020502020306" pitchFamily="34" charset="0"/>
            </a:endParaRPr>
          </a:p>
        </p:txBody>
      </p:sp>
      <p:sp>
        <p:nvSpPr>
          <p:cNvPr id="50" name="CuadroTexto 49"/>
          <p:cNvSpPr txBox="1"/>
          <p:nvPr/>
        </p:nvSpPr>
        <p:spPr>
          <a:xfrm>
            <a:off x="1792123" y="2961456"/>
            <a:ext cx="773878" cy="400110"/>
          </a:xfrm>
          <a:prstGeom prst="rect">
            <a:avLst/>
          </a:prstGeom>
          <a:noFill/>
        </p:spPr>
        <p:txBody>
          <a:bodyPr wrap="square" rtlCol="0">
            <a:spAutoFit/>
          </a:bodyPr>
          <a:lstStyle/>
          <a:p>
            <a:r>
              <a:rPr lang="en-US" sz="2000" dirty="0" smtClean="0">
                <a:solidFill>
                  <a:srgbClr val="90278E"/>
                </a:solidFill>
                <a:latin typeface="Berlin Sans FB Demi" panose="020E0802020502020306" pitchFamily="34" charset="0"/>
              </a:rPr>
              <a:t>50%</a:t>
            </a:r>
            <a:endParaRPr lang="en-US" sz="2000" dirty="0">
              <a:solidFill>
                <a:srgbClr val="90278E"/>
              </a:solidFill>
              <a:latin typeface="Berlin Sans FB Demi" panose="020E0802020502020306" pitchFamily="34" charset="0"/>
            </a:endParaRPr>
          </a:p>
        </p:txBody>
      </p:sp>
      <p:sp>
        <p:nvSpPr>
          <p:cNvPr id="51" name="CuadroTexto 50"/>
          <p:cNvSpPr txBox="1"/>
          <p:nvPr/>
        </p:nvSpPr>
        <p:spPr>
          <a:xfrm>
            <a:off x="4804478" y="4557033"/>
            <a:ext cx="724568" cy="400110"/>
          </a:xfrm>
          <a:prstGeom prst="rect">
            <a:avLst/>
          </a:prstGeom>
          <a:noFill/>
        </p:spPr>
        <p:txBody>
          <a:bodyPr wrap="square" rtlCol="0">
            <a:spAutoFit/>
          </a:bodyPr>
          <a:lstStyle/>
          <a:p>
            <a:r>
              <a:rPr lang="en-US" sz="2000" dirty="0" smtClean="0">
                <a:solidFill>
                  <a:srgbClr val="90278E"/>
                </a:solidFill>
                <a:latin typeface="Berlin Sans FB Demi" panose="020E0802020502020306" pitchFamily="34" charset="0"/>
              </a:rPr>
              <a:t>50%</a:t>
            </a:r>
            <a:endParaRPr lang="en-US" sz="2000" dirty="0">
              <a:solidFill>
                <a:srgbClr val="90278E"/>
              </a:solidFill>
              <a:latin typeface="Berlin Sans FB Demi" panose="020E0802020502020306" pitchFamily="34" charset="0"/>
            </a:endParaRPr>
          </a:p>
        </p:txBody>
      </p:sp>
      <p:cxnSp>
        <p:nvCxnSpPr>
          <p:cNvPr id="30" name="Conector recto 29"/>
          <p:cNvCxnSpPr/>
          <p:nvPr/>
        </p:nvCxnSpPr>
        <p:spPr>
          <a:xfrm flipV="1">
            <a:off x="520973" y="3685313"/>
            <a:ext cx="0" cy="390796"/>
          </a:xfrm>
          <a:prstGeom prst="line">
            <a:avLst/>
          </a:prstGeom>
          <a:ln w="381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ector recto 32"/>
          <p:cNvCxnSpPr>
            <a:endCxn id="41" idx="2"/>
          </p:cNvCxnSpPr>
          <p:nvPr/>
        </p:nvCxnSpPr>
        <p:spPr>
          <a:xfrm flipV="1">
            <a:off x="1271768" y="3032439"/>
            <a:ext cx="0" cy="664183"/>
          </a:xfrm>
          <a:prstGeom prst="line">
            <a:avLst/>
          </a:prstGeom>
          <a:ln w="381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0" name="Conector angular 39"/>
          <p:cNvCxnSpPr>
            <a:endCxn id="32" idx="0"/>
          </p:cNvCxnSpPr>
          <p:nvPr/>
        </p:nvCxnSpPr>
        <p:spPr>
          <a:xfrm rot="16200000" flipH="1">
            <a:off x="1955126" y="3359762"/>
            <a:ext cx="506542" cy="399109"/>
          </a:xfrm>
          <a:prstGeom prst="bentConnector3">
            <a:avLst/>
          </a:prstGeom>
          <a:ln w="38100">
            <a:solidFill>
              <a:srgbClr val="90278E"/>
            </a:solidFill>
            <a:prstDash val="sysDash"/>
          </a:ln>
        </p:spPr>
        <p:style>
          <a:lnRef idx="1">
            <a:schemeClr val="accent1"/>
          </a:lnRef>
          <a:fillRef idx="0">
            <a:schemeClr val="accent1"/>
          </a:fillRef>
          <a:effectRef idx="0">
            <a:schemeClr val="accent1"/>
          </a:effectRef>
          <a:fontRef idx="minor">
            <a:schemeClr val="tx1"/>
          </a:fontRef>
        </p:style>
      </p:cxnSp>
      <p:cxnSp>
        <p:nvCxnSpPr>
          <p:cNvPr id="52" name="Conector recto 51"/>
          <p:cNvCxnSpPr>
            <a:endCxn id="43" idx="1"/>
          </p:cNvCxnSpPr>
          <p:nvPr/>
        </p:nvCxnSpPr>
        <p:spPr>
          <a:xfrm>
            <a:off x="3743504" y="3927624"/>
            <a:ext cx="428936" cy="0"/>
          </a:xfrm>
          <a:prstGeom prst="line">
            <a:avLst/>
          </a:prstGeom>
          <a:ln w="38100">
            <a:solidFill>
              <a:srgbClr val="16A3DE"/>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flipV="1">
            <a:off x="2843628" y="3574001"/>
            <a:ext cx="0" cy="530795"/>
          </a:xfrm>
          <a:prstGeom prst="line">
            <a:avLst/>
          </a:prstGeom>
          <a:ln w="38100">
            <a:solidFill>
              <a:srgbClr val="16A3DE"/>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a:off x="2837483" y="3574001"/>
            <a:ext cx="1605786" cy="0"/>
          </a:xfrm>
          <a:prstGeom prst="line">
            <a:avLst/>
          </a:prstGeom>
          <a:ln w="38100">
            <a:solidFill>
              <a:srgbClr val="16A3DE"/>
            </a:solidFill>
            <a:prstDash val="sysDash"/>
          </a:ln>
        </p:spPr>
        <p:style>
          <a:lnRef idx="1">
            <a:schemeClr val="accent1"/>
          </a:lnRef>
          <a:fillRef idx="0">
            <a:schemeClr val="accent1"/>
          </a:fillRef>
          <a:effectRef idx="0">
            <a:schemeClr val="accent1"/>
          </a:effectRef>
          <a:fontRef idx="minor">
            <a:schemeClr val="tx1"/>
          </a:fontRef>
        </p:style>
      </p:cxnSp>
      <p:cxnSp>
        <p:nvCxnSpPr>
          <p:cNvPr id="59" name="Conector recto 58"/>
          <p:cNvCxnSpPr/>
          <p:nvPr/>
        </p:nvCxnSpPr>
        <p:spPr>
          <a:xfrm flipH="1" flipV="1">
            <a:off x="4440823" y="3295986"/>
            <a:ext cx="2446" cy="287687"/>
          </a:xfrm>
          <a:prstGeom prst="line">
            <a:avLst/>
          </a:prstGeom>
          <a:ln w="38100">
            <a:solidFill>
              <a:srgbClr val="16A3DE"/>
            </a:solidFill>
            <a:prstDash val="sysDash"/>
          </a:ln>
        </p:spPr>
        <p:style>
          <a:lnRef idx="1">
            <a:schemeClr val="accent1"/>
          </a:lnRef>
          <a:fillRef idx="0">
            <a:schemeClr val="accent1"/>
          </a:fillRef>
          <a:effectRef idx="0">
            <a:schemeClr val="accent1"/>
          </a:effectRef>
          <a:fontRef idx="minor">
            <a:schemeClr val="tx1"/>
          </a:fontRef>
        </p:style>
      </p:cxnSp>
      <p:cxnSp>
        <p:nvCxnSpPr>
          <p:cNvPr id="61" name="Conector recto 60"/>
          <p:cNvCxnSpPr>
            <a:stCxn id="1036" idx="0"/>
          </p:cNvCxnSpPr>
          <p:nvPr/>
        </p:nvCxnSpPr>
        <p:spPr>
          <a:xfrm flipV="1">
            <a:off x="5060674" y="4888094"/>
            <a:ext cx="0" cy="518255"/>
          </a:xfrm>
          <a:prstGeom prst="line">
            <a:avLst/>
          </a:prstGeom>
          <a:ln w="38100">
            <a:solidFill>
              <a:srgbClr val="90278E"/>
            </a:solidFill>
            <a:prstDash val="sysDash"/>
          </a:ln>
        </p:spPr>
        <p:style>
          <a:lnRef idx="1">
            <a:schemeClr val="accent1"/>
          </a:lnRef>
          <a:fillRef idx="0">
            <a:schemeClr val="accent1"/>
          </a:fillRef>
          <a:effectRef idx="0">
            <a:schemeClr val="accent1"/>
          </a:effectRef>
          <a:fontRef idx="minor">
            <a:schemeClr val="tx1"/>
          </a:fontRef>
        </p:style>
      </p:cxnSp>
      <p:cxnSp>
        <p:nvCxnSpPr>
          <p:cNvPr id="1031" name="Conector angular 1030"/>
          <p:cNvCxnSpPr/>
          <p:nvPr/>
        </p:nvCxnSpPr>
        <p:spPr>
          <a:xfrm flipV="1">
            <a:off x="11152980" y="3685363"/>
            <a:ext cx="609152" cy="308072"/>
          </a:xfrm>
          <a:prstGeom prst="bentConnector2">
            <a:avLst/>
          </a:prstGeom>
          <a:ln w="38100">
            <a:solidFill>
              <a:srgbClr val="EB008B"/>
            </a:solidFill>
            <a:prstDash val="sysDash"/>
          </a:ln>
        </p:spPr>
        <p:style>
          <a:lnRef idx="1">
            <a:schemeClr val="accent1"/>
          </a:lnRef>
          <a:fillRef idx="0">
            <a:schemeClr val="accent1"/>
          </a:fillRef>
          <a:effectRef idx="0">
            <a:schemeClr val="accent1"/>
          </a:effectRef>
          <a:fontRef idx="minor">
            <a:schemeClr val="tx1"/>
          </a:fontRef>
        </p:style>
      </p:cxnSp>
      <p:cxnSp>
        <p:nvCxnSpPr>
          <p:cNvPr id="1037" name="Conector angular 1036"/>
          <p:cNvCxnSpPr>
            <a:stCxn id="25" idx="0"/>
          </p:cNvCxnSpPr>
          <p:nvPr/>
        </p:nvCxnSpPr>
        <p:spPr>
          <a:xfrm rot="5400000" flipH="1" flipV="1">
            <a:off x="9310810" y="3396667"/>
            <a:ext cx="1025441" cy="563603"/>
          </a:xfrm>
          <a:prstGeom prst="bentConnector3">
            <a:avLst/>
          </a:prstGeom>
          <a:ln w="38100">
            <a:solidFill>
              <a:srgbClr val="9CDA02"/>
            </a:solidFill>
            <a:prstDash val="sysDash"/>
          </a:ln>
        </p:spPr>
        <p:style>
          <a:lnRef idx="1">
            <a:schemeClr val="accent1"/>
          </a:lnRef>
          <a:fillRef idx="0">
            <a:schemeClr val="accent1"/>
          </a:fillRef>
          <a:effectRef idx="0">
            <a:schemeClr val="accent1"/>
          </a:effectRef>
          <a:fontRef idx="minor">
            <a:schemeClr val="tx1"/>
          </a:fontRef>
        </p:style>
      </p:cxnSp>
      <p:cxnSp>
        <p:nvCxnSpPr>
          <p:cNvPr id="1040" name="Conector angular 1039"/>
          <p:cNvCxnSpPr>
            <a:stCxn id="21" idx="0"/>
            <a:endCxn id="48" idx="2"/>
          </p:cNvCxnSpPr>
          <p:nvPr/>
        </p:nvCxnSpPr>
        <p:spPr>
          <a:xfrm rot="5400000" flipH="1" flipV="1">
            <a:off x="10337214" y="2819770"/>
            <a:ext cx="1014782" cy="889931"/>
          </a:xfrm>
          <a:prstGeom prst="bentConnector3">
            <a:avLst/>
          </a:prstGeom>
          <a:ln w="38100">
            <a:solidFill>
              <a:srgbClr val="EB008B"/>
            </a:solidFill>
            <a:prstDash val="sysDash"/>
          </a:ln>
        </p:spPr>
        <p:style>
          <a:lnRef idx="1">
            <a:schemeClr val="accent1"/>
          </a:lnRef>
          <a:fillRef idx="0">
            <a:schemeClr val="accent1"/>
          </a:fillRef>
          <a:effectRef idx="0">
            <a:schemeClr val="accent1"/>
          </a:effectRef>
          <a:fontRef idx="minor">
            <a:schemeClr val="tx1"/>
          </a:fontRef>
        </p:style>
      </p:cxnSp>
      <p:cxnSp>
        <p:nvCxnSpPr>
          <p:cNvPr id="1042" name="Conector angular 1041"/>
          <p:cNvCxnSpPr/>
          <p:nvPr/>
        </p:nvCxnSpPr>
        <p:spPr>
          <a:xfrm rot="10800000">
            <a:off x="7750683" y="4207342"/>
            <a:ext cx="675780" cy="312000"/>
          </a:xfrm>
          <a:prstGeom prst="bentConnector3">
            <a:avLst>
              <a:gd name="adj1" fmla="val 99851"/>
            </a:avLst>
          </a:prstGeom>
          <a:ln w="38100">
            <a:solidFill>
              <a:srgbClr val="9CDA02"/>
            </a:solidFill>
            <a:prstDash val="sysDash"/>
          </a:ln>
        </p:spPr>
        <p:style>
          <a:lnRef idx="1">
            <a:schemeClr val="accent1"/>
          </a:lnRef>
          <a:fillRef idx="0">
            <a:schemeClr val="accent1"/>
          </a:fillRef>
          <a:effectRef idx="0">
            <a:schemeClr val="accent1"/>
          </a:effectRef>
          <a:fontRef idx="minor">
            <a:schemeClr val="tx1"/>
          </a:fontRef>
        </p:style>
      </p:cxnSp>
      <p:cxnSp>
        <p:nvCxnSpPr>
          <p:cNvPr id="65" name="Conector angular 64"/>
          <p:cNvCxnSpPr>
            <a:endCxn id="49" idx="3"/>
          </p:cNvCxnSpPr>
          <p:nvPr/>
        </p:nvCxnSpPr>
        <p:spPr>
          <a:xfrm rot="10800000">
            <a:off x="8219020" y="3354758"/>
            <a:ext cx="746613" cy="595928"/>
          </a:xfrm>
          <a:prstGeom prst="bentConnector3">
            <a:avLst/>
          </a:prstGeom>
          <a:ln w="38100">
            <a:solidFill>
              <a:srgbClr val="90278E"/>
            </a:solidFill>
            <a:prstDash val="sysDash"/>
          </a:ln>
        </p:spPr>
        <p:style>
          <a:lnRef idx="1">
            <a:schemeClr val="accent1"/>
          </a:lnRef>
          <a:fillRef idx="0">
            <a:schemeClr val="accent1"/>
          </a:fillRef>
          <a:effectRef idx="0">
            <a:schemeClr val="accent1"/>
          </a:effectRef>
          <a:fontRef idx="minor">
            <a:schemeClr val="tx1"/>
          </a:fontRef>
        </p:style>
      </p:cxnSp>
      <p:sp>
        <p:nvSpPr>
          <p:cNvPr id="68" name="Conector 67"/>
          <p:cNvSpPr/>
          <p:nvPr/>
        </p:nvSpPr>
        <p:spPr>
          <a:xfrm>
            <a:off x="11680963" y="3653720"/>
            <a:ext cx="146026" cy="147698"/>
          </a:xfrm>
          <a:prstGeom prst="flowChartConnector">
            <a:avLst/>
          </a:prstGeom>
          <a:solidFill>
            <a:srgbClr val="EB008B"/>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onector 102"/>
          <p:cNvSpPr/>
          <p:nvPr/>
        </p:nvSpPr>
        <p:spPr>
          <a:xfrm>
            <a:off x="10018096" y="3158347"/>
            <a:ext cx="146026" cy="147698"/>
          </a:xfrm>
          <a:prstGeom prst="flowChartConnector">
            <a:avLst/>
          </a:prstGeom>
          <a:solidFill>
            <a:srgbClr val="9CDA02"/>
          </a:solidFill>
          <a:ln>
            <a:solidFill>
              <a:srgbClr val="9C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onector 103"/>
          <p:cNvSpPr/>
          <p:nvPr/>
        </p:nvSpPr>
        <p:spPr>
          <a:xfrm>
            <a:off x="8080839" y="3287717"/>
            <a:ext cx="146026" cy="147698"/>
          </a:xfrm>
          <a:prstGeom prst="flowChartConnector">
            <a:avLst/>
          </a:prstGeom>
          <a:solidFill>
            <a:srgbClr val="90278E"/>
          </a:solid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onector 104"/>
          <p:cNvSpPr/>
          <p:nvPr/>
        </p:nvSpPr>
        <p:spPr>
          <a:xfrm>
            <a:off x="4128691" y="3866294"/>
            <a:ext cx="146026" cy="147698"/>
          </a:xfrm>
          <a:prstGeom prst="flowChartConnector">
            <a:avLst/>
          </a:prstGeom>
          <a:solidFill>
            <a:srgbClr val="16A3DE"/>
          </a:solidFill>
          <a:ln>
            <a:solidFill>
              <a:srgbClr val="16A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onector 105"/>
          <p:cNvSpPr/>
          <p:nvPr/>
        </p:nvSpPr>
        <p:spPr>
          <a:xfrm>
            <a:off x="4365030" y="3286315"/>
            <a:ext cx="146026" cy="147698"/>
          </a:xfrm>
          <a:prstGeom prst="flowChartConnector">
            <a:avLst/>
          </a:prstGeom>
          <a:solidFill>
            <a:srgbClr val="16A3DE"/>
          </a:solidFill>
          <a:ln>
            <a:solidFill>
              <a:srgbClr val="16A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onector 106"/>
          <p:cNvSpPr/>
          <p:nvPr/>
        </p:nvSpPr>
        <p:spPr>
          <a:xfrm>
            <a:off x="1928004" y="3276672"/>
            <a:ext cx="146026" cy="147698"/>
          </a:xfrm>
          <a:prstGeom prst="flowChartConnector">
            <a:avLst/>
          </a:prstGeom>
          <a:solidFill>
            <a:srgbClr val="90278E"/>
          </a:solid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ector 107"/>
          <p:cNvSpPr/>
          <p:nvPr/>
        </p:nvSpPr>
        <p:spPr>
          <a:xfrm>
            <a:off x="1209345" y="2958590"/>
            <a:ext cx="146026" cy="147698"/>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onector 108"/>
          <p:cNvSpPr/>
          <p:nvPr/>
        </p:nvSpPr>
        <p:spPr>
          <a:xfrm>
            <a:off x="441683" y="3593062"/>
            <a:ext cx="146026" cy="147698"/>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onector 110"/>
          <p:cNvSpPr/>
          <p:nvPr/>
        </p:nvSpPr>
        <p:spPr>
          <a:xfrm>
            <a:off x="7690252" y="4178055"/>
            <a:ext cx="146026" cy="147698"/>
          </a:xfrm>
          <a:prstGeom prst="flowChartConnector">
            <a:avLst/>
          </a:prstGeom>
          <a:solidFill>
            <a:srgbClr val="9CDA02"/>
          </a:solidFill>
          <a:ln>
            <a:solidFill>
              <a:srgbClr val="9C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onector 111"/>
          <p:cNvSpPr/>
          <p:nvPr/>
        </p:nvSpPr>
        <p:spPr>
          <a:xfrm>
            <a:off x="4974038" y="4875503"/>
            <a:ext cx="146026" cy="147698"/>
          </a:xfrm>
          <a:prstGeom prst="flowChartConnector">
            <a:avLst/>
          </a:prstGeom>
          <a:solidFill>
            <a:srgbClr val="90278E"/>
          </a:solid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onector 112"/>
          <p:cNvSpPr/>
          <p:nvPr/>
        </p:nvSpPr>
        <p:spPr>
          <a:xfrm>
            <a:off x="11207637" y="2683495"/>
            <a:ext cx="146026" cy="147698"/>
          </a:xfrm>
          <a:prstGeom prst="flowChartConnector">
            <a:avLst/>
          </a:prstGeom>
          <a:solidFill>
            <a:srgbClr val="EB008B"/>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p:cNvSpPr txBox="1"/>
          <p:nvPr/>
        </p:nvSpPr>
        <p:spPr>
          <a:xfrm>
            <a:off x="84446" y="3261329"/>
            <a:ext cx="986784" cy="400110"/>
          </a:xfrm>
          <a:prstGeom prst="rect">
            <a:avLst/>
          </a:prstGeom>
          <a:noFill/>
        </p:spPr>
        <p:txBody>
          <a:bodyPr wrap="square" rtlCol="0">
            <a:spAutoFit/>
          </a:bodyPr>
          <a:lstStyle/>
          <a:p>
            <a:r>
              <a:rPr lang="en-US" sz="2000" dirty="0" smtClean="0">
                <a:solidFill>
                  <a:schemeClr val="accent3"/>
                </a:solidFill>
                <a:latin typeface="Berlin Sans FB Demi" panose="020E0802020502020306" pitchFamily="34" charset="0"/>
              </a:rPr>
              <a:t>73,33%</a:t>
            </a:r>
            <a:endParaRPr lang="en-US" sz="2000" dirty="0">
              <a:solidFill>
                <a:schemeClr val="accent3"/>
              </a:solidFill>
              <a:latin typeface="Berlin Sans FB Demi" panose="020E0802020502020306" pitchFamily="34" charset="0"/>
            </a:endParaRPr>
          </a:p>
        </p:txBody>
      </p:sp>
      <p:sp>
        <p:nvSpPr>
          <p:cNvPr id="115" name="Conector 114"/>
          <p:cNvSpPr/>
          <p:nvPr/>
        </p:nvSpPr>
        <p:spPr>
          <a:xfrm>
            <a:off x="11017740" y="218016"/>
            <a:ext cx="146026" cy="147698"/>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onector 115"/>
          <p:cNvSpPr/>
          <p:nvPr/>
        </p:nvSpPr>
        <p:spPr>
          <a:xfrm>
            <a:off x="11017740" y="452603"/>
            <a:ext cx="146026" cy="147698"/>
          </a:xfrm>
          <a:prstGeom prst="flowChartConnector">
            <a:avLst/>
          </a:prstGeom>
          <a:solidFill>
            <a:srgbClr val="16A3DE"/>
          </a:solidFill>
          <a:ln>
            <a:solidFill>
              <a:srgbClr val="16A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onector 116"/>
          <p:cNvSpPr/>
          <p:nvPr/>
        </p:nvSpPr>
        <p:spPr>
          <a:xfrm>
            <a:off x="11017740" y="686998"/>
            <a:ext cx="146026" cy="147698"/>
          </a:xfrm>
          <a:prstGeom prst="flowChartConnector">
            <a:avLst/>
          </a:prstGeom>
          <a:solidFill>
            <a:srgbClr val="9CDA02"/>
          </a:solidFill>
          <a:ln>
            <a:solidFill>
              <a:srgbClr val="9CD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ector 117"/>
          <p:cNvSpPr/>
          <p:nvPr/>
        </p:nvSpPr>
        <p:spPr>
          <a:xfrm>
            <a:off x="11017740" y="902121"/>
            <a:ext cx="146026" cy="147698"/>
          </a:xfrm>
          <a:prstGeom prst="flowChartConnector">
            <a:avLst/>
          </a:prstGeom>
          <a:solidFill>
            <a:srgbClr val="EB008B"/>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onector 118"/>
          <p:cNvSpPr/>
          <p:nvPr/>
        </p:nvSpPr>
        <p:spPr>
          <a:xfrm>
            <a:off x="11017740" y="1120507"/>
            <a:ext cx="146026" cy="147698"/>
          </a:xfrm>
          <a:prstGeom prst="flowChartConnector">
            <a:avLst/>
          </a:prstGeom>
          <a:solidFill>
            <a:srgbClr val="90278E"/>
          </a:solidFill>
          <a:ln>
            <a:solidFill>
              <a:srgbClr val="902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adroTexto 69"/>
          <p:cNvSpPr txBox="1"/>
          <p:nvPr/>
        </p:nvSpPr>
        <p:spPr>
          <a:xfrm>
            <a:off x="11152980" y="174212"/>
            <a:ext cx="866026" cy="261610"/>
          </a:xfrm>
          <a:prstGeom prst="rect">
            <a:avLst/>
          </a:prstGeom>
          <a:noFill/>
        </p:spPr>
        <p:txBody>
          <a:bodyPr wrap="square" rtlCol="0">
            <a:spAutoFit/>
          </a:bodyPr>
          <a:lstStyle/>
          <a:p>
            <a:r>
              <a:rPr lang="es-EC" sz="1100" dirty="0" smtClean="0">
                <a:solidFill>
                  <a:schemeClr val="bg2">
                    <a:lumMod val="75000"/>
                  </a:schemeClr>
                </a:solidFill>
              </a:rPr>
              <a:t>18-25 años </a:t>
            </a:r>
            <a:endParaRPr lang="es-EC" sz="1100" dirty="0">
              <a:solidFill>
                <a:schemeClr val="bg2">
                  <a:lumMod val="75000"/>
                </a:schemeClr>
              </a:solidFill>
            </a:endParaRPr>
          </a:p>
        </p:txBody>
      </p:sp>
      <p:sp>
        <p:nvSpPr>
          <p:cNvPr id="121" name="CuadroTexto 120"/>
          <p:cNvSpPr txBox="1"/>
          <p:nvPr/>
        </p:nvSpPr>
        <p:spPr>
          <a:xfrm>
            <a:off x="11164937" y="410711"/>
            <a:ext cx="887649" cy="261610"/>
          </a:xfrm>
          <a:prstGeom prst="rect">
            <a:avLst/>
          </a:prstGeom>
          <a:noFill/>
        </p:spPr>
        <p:txBody>
          <a:bodyPr wrap="square" rtlCol="0">
            <a:spAutoFit/>
          </a:bodyPr>
          <a:lstStyle/>
          <a:p>
            <a:r>
              <a:rPr lang="es-EC" sz="1100" dirty="0" smtClean="0">
                <a:solidFill>
                  <a:schemeClr val="bg2">
                    <a:lumMod val="75000"/>
                  </a:schemeClr>
                </a:solidFill>
              </a:rPr>
              <a:t>26-35 años </a:t>
            </a:r>
            <a:endParaRPr lang="es-EC" sz="1100" dirty="0">
              <a:solidFill>
                <a:schemeClr val="bg2">
                  <a:lumMod val="75000"/>
                </a:schemeClr>
              </a:solidFill>
            </a:endParaRPr>
          </a:p>
        </p:txBody>
      </p:sp>
      <p:sp>
        <p:nvSpPr>
          <p:cNvPr id="122" name="CuadroTexto 121"/>
          <p:cNvSpPr txBox="1"/>
          <p:nvPr/>
        </p:nvSpPr>
        <p:spPr>
          <a:xfrm>
            <a:off x="11157624" y="630042"/>
            <a:ext cx="919375" cy="261610"/>
          </a:xfrm>
          <a:prstGeom prst="rect">
            <a:avLst/>
          </a:prstGeom>
          <a:noFill/>
        </p:spPr>
        <p:txBody>
          <a:bodyPr wrap="square" rtlCol="0">
            <a:spAutoFit/>
          </a:bodyPr>
          <a:lstStyle/>
          <a:p>
            <a:r>
              <a:rPr lang="es-EC" sz="1100" dirty="0" smtClean="0">
                <a:solidFill>
                  <a:schemeClr val="bg2">
                    <a:lumMod val="75000"/>
                  </a:schemeClr>
                </a:solidFill>
              </a:rPr>
              <a:t>36-45 años </a:t>
            </a:r>
            <a:endParaRPr lang="es-EC" sz="1100" dirty="0">
              <a:solidFill>
                <a:schemeClr val="bg2">
                  <a:lumMod val="75000"/>
                </a:schemeClr>
              </a:solidFill>
            </a:endParaRPr>
          </a:p>
        </p:txBody>
      </p:sp>
      <p:sp>
        <p:nvSpPr>
          <p:cNvPr id="123" name="CuadroTexto 122"/>
          <p:cNvSpPr txBox="1"/>
          <p:nvPr/>
        </p:nvSpPr>
        <p:spPr>
          <a:xfrm>
            <a:off x="11161019" y="874836"/>
            <a:ext cx="912584" cy="259251"/>
          </a:xfrm>
          <a:prstGeom prst="rect">
            <a:avLst/>
          </a:prstGeom>
          <a:noFill/>
        </p:spPr>
        <p:txBody>
          <a:bodyPr wrap="square" rtlCol="0">
            <a:spAutoFit/>
          </a:bodyPr>
          <a:lstStyle/>
          <a:p>
            <a:r>
              <a:rPr lang="es-EC" sz="1100" dirty="0" smtClean="0">
                <a:solidFill>
                  <a:schemeClr val="bg2">
                    <a:lumMod val="75000"/>
                  </a:schemeClr>
                </a:solidFill>
              </a:rPr>
              <a:t>46-55 años </a:t>
            </a:r>
            <a:endParaRPr lang="es-EC" sz="1100" dirty="0">
              <a:solidFill>
                <a:schemeClr val="bg2">
                  <a:lumMod val="75000"/>
                </a:schemeClr>
              </a:solidFill>
            </a:endParaRPr>
          </a:p>
        </p:txBody>
      </p:sp>
      <p:sp>
        <p:nvSpPr>
          <p:cNvPr id="124" name="CuadroTexto 123"/>
          <p:cNvSpPr txBox="1"/>
          <p:nvPr/>
        </p:nvSpPr>
        <p:spPr>
          <a:xfrm>
            <a:off x="11140937" y="1080841"/>
            <a:ext cx="1181022" cy="261610"/>
          </a:xfrm>
          <a:prstGeom prst="rect">
            <a:avLst/>
          </a:prstGeom>
          <a:noFill/>
        </p:spPr>
        <p:txBody>
          <a:bodyPr wrap="square" rtlCol="0">
            <a:spAutoFit/>
          </a:bodyPr>
          <a:lstStyle/>
          <a:p>
            <a:r>
              <a:rPr lang="es-EC" sz="1100" dirty="0" smtClean="0">
                <a:solidFill>
                  <a:schemeClr val="bg2">
                    <a:lumMod val="75000"/>
                  </a:schemeClr>
                </a:solidFill>
              </a:rPr>
              <a:t>56 o más años </a:t>
            </a:r>
            <a:endParaRPr lang="es-EC" sz="1100" dirty="0">
              <a:solidFill>
                <a:schemeClr val="bg2">
                  <a:lumMod val="75000"/>
                </a:schemeClr>
              </a:solidFill>
            </a:endParaRPr>
          </a:p>
        </p:txBody>
      </p:sp>
    </p:spTree>
    <p:extLst>
      <p:ext uri="{BB962C8B-B14F-4D97-AF65-F5344CB8AC3E}">
        <p14:creationId xmlns:p14="http://schemas.microsoft.com/office/powerpoint/2010/main" val="18523484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a:graphicFrameLocks/>
          </p:cNvGraphicFramePr>
          <p:nvPr>
            <p:extLst>
              <p:ext uri="{D42A27DB-BD31-4B8C-83A1-F6EECF244321}">
                <p14:modId xmlns:p14="http://schemas.microsoft.com/office/powerpoint/2010/main" val="3899767899"/>
              </p:ext>
            </p:extLst>
          </p:nvPr>
        </p:nvGraphicFramePr>
        <p:xfrm>
          <a:off x="1027212" y="3731147"/>
          <a:ext cx="3786818" cy="2797791"/>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a:xfrm>
            <a:off x="575734" y="349534"/>
            <a:ext cx="8596668" cy="1320800"/>
          </a:xfrm>
        </p:spPr>
        <p:txBody>
          <a:bodyPr>
            <a:normAutofit/>
          </a:bodyPr>
          <a:lstStyle/>
          <a:p>
            <a:r>
              <a:rPr lang="en-US" sz="4400" b="1" dirty="0" err="1">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Tipo</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de </a:t>
            </a:r>
            <a:r>
              <a:rPr lang="en-US" sz="4400" b="1" dirty="0" err="1">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financiamineto</a:t>
            </a:r>
            <a:r>
              <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t>
            </a:r>
          </a:p>
        </p:txBody>
      </p:sp>
      <p:pic>
        <p:nvPicPr>
          <p:cNvPr id="3074" name="Picture 2" descr="http://www.redes.org.uy/wp-content/uploads/2012/03/gre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1" t="1026" r="6938" b="2686"/>
          <a:stretch/>
        </p:blipFill>
        <p:spPr bwMode="auto">
          <a:xfrm>
            <a:off x="6620038" y="127757"/>
            <a:ext cx="701658" cy="8821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http://www.movitbe.com/img/productos/FinanciamientoFle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754" y="1886425"/>
            <a:ext cx="5424585" cy="45148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angular 6"/>
          <p:cNvCxnSpPr>
            <a:endCxn id="9" idx="1"/>
          </p:cNvCxnSpPr>
          <p:nvPr/>
        </p:nvCxnSpPr>
        <p:spPr>
          <a:xfrm rot="5400000" flipH="1" flipV="1">
            <a:off x="2199819" y="3423060"/>
            <a:ext cx="1277831" cy="163773"/>
          </a:xfrm>
          <a:prstGeom prst="bentConnector2">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3805671" y="2866029"/>
            <a:ext cx="1068397"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2" name="Conector 11"/>
          <p:cNvSpPr/>
          <p:nvPr/>
        </p:nvSpPr>
        <p:spPr>
          <a:xfrm>
            <a:off x="4846772" y="2811438"/>
            <a:ext cx="122830" cy="1091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ector angular 18"/>
          <p:cNvCxnSpPr>
            <a:endCxn id="4" idx="1"/>
          </p:cNvCxnSpPr>
          <p:nvPr/>
        </p:nvCxnSpPr>
        <p:spPr>
          <a:xfrm flipV="1">
            <a:off x="4572000" y="4517410"/>
            <a:ext cx="834628" cy="191069"/>
          </a:xfrm>
          <a:prstGeom prst="bentConnector3">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21" name="Conector recto 20"/>
          <p:cNvCxnSpPr>
            <a:stCxn id="4" idx="3"/>
          </p:cNvCxnSpPr>
          <p:nvPr/>
        </p:nvCxnSpPr>
        <p:spPr>
          <a:xfrm>
            <a:off x="6351463" y="4517410"/>
            <a:ext cx="970233" cy="0"/>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23" name="Conector recto 22"/>
          <p:cNvCxnSpPr/>
          <p:nvPr/>
        </p:nvCxnSpPr>
        <p:spPr>
          <a:xfrm>
            <a:off x="7321696" y="4517410"/>
            <a:ext cx="0" cy="191069"/>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sp>
        <p:nvSpPr>
          <p:cNvPr id="26" name="Conector 25"/>
          <p:cNvSpPr/>
          <p:nvPr/>
        </p:nvSpPr>
        <p:spPr>
          <a:xfrm>
            <a:off x="7261338" y="4685224"/>
            <a:ext cx="122830" cy="109182"/>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ángulo 3"/>
          <p:cNvSpPr/>
          <p:nvPr/>
        </p:nvSpPr>
        <p:spPr>
          <a:xfrm>
            <a:off x="5406628" y="4326341"/>
            <a:ext cx="944835" cy="382138"/>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dirty="0" smtClean="0">
                <a:solidFill>
                  <a:schemeClr val="bg2">
                    <a:lumMod val="50000"/>
                  </a:schemeClr>
                </a:solidFill>
                <a:latin typeface="Berlin Sans FB" panose="020E0602020502020306" pitchFamily="34" charset="0"/>
              </a:rPr>
              <a:t>38,2%</a:t>
            </a:r>
            <a:endParaRPr lang="en-US" sz="2400" dirty="0">
              <a:solidFill>
                <a:schemeClr val="bg2">
                  <a:lumMod val="50000"/>
                </a:schemeClr>
              </a:solidFill>
              <a:latin typeface="Berlin Sans FB" panose="020E0602020502020306" pitchFamily="34" charset="0"/>
            </a:endParaRPr>
          </a:p>
        </p:txBody>
      </p:sp>
      <p:sp>
        <p:nvSpPr>
          <p:cNvPr id="9" name="Rectángulo 8"/>
          <p:cNvSpPr/>
          <p:nvPr/>
        </p:nvSpPr>
        <p:spPr>
          <a:xfrm>
            <a:off x="2920621" y="2657273"/>
            <a:ext cx="885050" cy="4175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latin typeface="Berlin Sans FB" panose="020E0602020502020306" pitchFamily="34" charset="0"/>
              </a:rPr>
              <a:t>61,8%</a:t>
            </a:r>
            <a:endParaRPr lang="en-US" sz="2400" dirty="0">
              <a:latin typeface="Berlin Sans FB" panose="020E0602020502020306" pitchFamily="34" charset="0"/>
            </a:endParaRPr>
          </a:p>
        </p:txBody>
      </p:sp>
    </p:spTree>
    <p:extLst>
      <p:ext uri="{BB962C8B-B14F-4D97-AF65-F5344CB8AC3E}">
        <p14:creationId xmlns:p14="http://schemas.microsoft.com/office/powerpoint/2010/main" val="670098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static.wixstatic.com/media/e57cb2_3e54d54663ff46f592651e0de9fe7c4a.jpg_srz_980_420_85_22_0.50_1.20_0.00_jpg_srz"/>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ccs.org.co/img/contenido/005.jpg"/>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3183" t="26507" r="8966" b="3761"/>
          <a:stretch/>
        </p:blipFill>
        <p:spPr bwMode="auto">
          <a:xfrm>
            <a:off x="3116339" y="105520"/>
            <a:ext cx="2145932" cy="182488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963937" y="486771"/>
            <a:ext cx="8596668" cy="1320800"/>
          </a:xfrm>
        </p:spPr>
        <p:txBody>
          <a:bodyPr>
            <a:normAutofit/>
          </a:bodyPr>
          <a:lstStyle/>
          <a:p>
            <a:pPr lvl="0"/>
            <a:r>
              <a:rPr lang="es-ES" sz="48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Medidor</a:t>
            </a:r>
            <a:endParaRPr lang="en-US" sz="48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graphicFrame>
        <p:nvGraphicFramePr>
          <p:cNvPr id="10" name="Gráfico 9"/>
          <p:cNvGraphicFramePr>
            <a:graphicFrameLocks/>
          </p:cNvGraphicFramePr>
          <p:nvPr>
            <p:extLst>
              <p:ext uri="{D42A27DB-BD31-4B8C-83A1-F6EECF244321}">
                <p14:modId xmlns:p14="http://schemas.microsoft.com/office/powerpoint/2010/main" val="3309129446"/>
              </p:ext>
            </p:extLst>
          </p:nvPr>
        </p:nvGraphicFramePr>
        <p:xfrm>
          <a:off x="5215002" y="3016156"/>
          <a:ext cx="4973400" cy="37190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407863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8905061"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Gráfico 7"/>
          <p:cNvGraphicFramePr>
            <a:graphicFrameLocks/>
          </p:cNvGraphicFramePr>
          <p:nvPr>
            <p:extLst>
              <p:ext uri="{D42A27DB-BD31-4B8C-83A1-F6EECF244321}">
                <p14:modId xmlns:p14="http://schemas.microsoft.com/office/powerpoint/2010/main" val="1323984332"/>
              </p:ext>
            </p:extLst>
          </p:nvPr>
        </p:nvGraphicFramePr>
        <p:xfrm>
          <a:off x="3172402" y="2533317"/>
          <a:ext cx="5838016" cy="4324683"/>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p:txBody>
          <a:bodyPr>
            <a:normAutofit/>
          </a:bodyPr>
          <a:lstStyle/>
          <a:p>
            <a:pPr lvl="0"/>
            <a:r>
              <a:rPr lang="es-ES"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Actividad en el trabajo</a:t>
            </a:r>
            <a:endParaRPr lang="en-US"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pic>
        <p:nvPicPr>
          <p:cNvPr id="5122" name="Picture 2" descr="http://3.bp.blogspot.com/-j89i1XmVJZ4/TeAcCRxHQZI/AAAAAAAABJg/0kmeIRooDIg/s1600/registro-de-viajeros.jp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34" y="3176337"/>
            <a:ext cx="2195096" cy="24585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s.cdn3.123rf.com/168nwm/dece/dece1011/dece101100002/8275801-silueta-de-una-mujer-que-se-escribe-en-un-equipo-port-til.jp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3498" y="3146565"/>
            <a:ext cx="2750203" cy="248828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240505" y="2337606"/>
            <a:ext cx="81814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solidFill>
                  <a:schemeClr val="bg2">
                    <a:lumMod val="50000"/>
                  </a:schemeClr>
                </a:solidFill>
                <a:latin typeface="Berlin Sans FB" panose="020E0602020502020306" pitchFamily="34" charset="0"/>
              </a:rPr>
              <a:t>31,1%</a:t>
            </a:r>
            <a:endParaRPr lang="en-US" sz="2400" dirty="0">
              <a:solidFill>
                <a:schemeClr val="bg2">
                  <a:lumMod val="50000"/>
                </a:schemeClr>
              </a:solidFill>
              <a:latin typeface="Berlin Sans FB" panose="020E0602020502020306" pitchFamily="34" charset="0"/>
            </a:endParaRPr>
          </a:p>
        </p:txBody>
      </p:sp>
      <p:sp>
        <p:nvSpPr>
          <p:cNvPr id="11" name="CuadroTexto 10"/>
          <p:cNvSpPr txBox="1"/>
          <p:nvPr/>
        </p:nvSpPr>
        <p:spPr>
          <a:xfrm>
            <a:off x="7904121" y="2343116"/>
            <a:ext cx="1018674"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latin typeface="Berlin Sans FB" panose="020E0602020502020306" pitchFamily="34" charset="0"/>
              </a:rPr>
              <a:t>68,9%</a:t>
            </a:r>
            <a:endParaRPr lang="en-US" sz="2400" dirty="0">
              <a:latin typeface="Berlin Sans FB" panose="020E0602020502020306" pitchFamily="34" charset="0"/>
            </a:endParaRPr>
          </a:p>
        </p:txBody>
      </p:sp>
      <p:cxnSp>
        <p:nvCxnSpPr>
          <p:cNvPr id="10" name="Conector angular 9"/>
          <p:cNvCxnSpPr>
            <a:endCxn id="6" idx="3"/>
          </p:cNvCxnSpPr>
          <p:nvPr/>
        </p:nvCxnSpPr>
        <p:spPr>
          <a:xfrm rot="10800000">
            <a:off x="4058652" y="2568439"/>
            <a:ext cx="882316" cy="578126"/>
          </a:xfrm>
          <a:prstGeom prst="bentConnector3">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4" name="Conector angular 13"/>
          <p:cNvCxnSpPr>
            <a:endCxn id="5122" idx="0"/>
          </p:cNvCxnSpPr>
          <p:nvPr/>
        </p:nvCxnSpPr>
        <p:spPr>
          <a:xfrm rot="10800000" flipV="1">
            <a:off x="1774883" y="2568437"/>
            <a:ext cx="1465623" cy="607899"/>
          </a:xfrm>
          <a:prstGeom prst="bentConnector2">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6" name="Conector angular 15"/>
          <p:cNvCxnSpPr>
            <a:endCxn id="11" idx="1"/>
          </p:cNvCxnSpPr>
          <p:nvPr/>
        </p:nvCxnSpPr>
        <p:spPr>
          <a:xfrm flipV="1">
            <a:off x="7047808" y="2573949"/>
            <a:ext cx="856313" cy="572616"/>
          </a:xfrm>
          <a:prstGeom prst="bentConnector3">
            <a:avLst/>
          </a:prstGeom>
          <a:ln w="28575">
            <a:prstDash val="sysDot"/>
          </a:ln>
        </p:spPr>
        <p:style>
          <a:lnRef idx="2">
            <a:schemeClr val="accent4"/>
          </a:lnRef>
          <a:fillRef idx="0">
            <a:schemeClr val="accent4"/>
          </a:fillRef>
          <a:effectRef idx="1">
            <a:schemeClr val="accent4"/>
          </a:effectRef>
          <a:fontRef idx="minor">
            <a:schemeClr val="tx1"/>
          </a:fontRef>
        </p:style>
      </p:cxnSp>
      <p:cxnSp>
        <p:nvCxnSpPr>
          <p:cNvPr id="18" name="Conector angular 17"/>
          <p:cNvCxnSpPr>
            <a:endCxn id="5124" idx="0"/>
          </p:cNvCxnSpPr>
          <p:nvPr/>
        </p:nvCxnSpPr>
        <p:spPr>
          <a:xfrm>
            <a:off x="8922795" y="2568437"/>
            <a:ext cx="1405805" cy="578128"/>
          </a:xfrm>
          <a:prstGeom prst="bentConnector2">
            <a:avLst/>
          </a:prstGeom>
          <a:ln w="28575">
            <a:prstDash val="sysDot"/>
          </a:ln>
        </p:spPr>
        <p:style>
          <a:lnRef idx="2">
            <a:schemeClr val="accent4"/>
          </a:lnRef>
          <a:fillRef idx="0">
            <a:schemeClr val="accent4"/>
          </a:fillRef>
          <a:effectRef idx="1">
            <a:schemeClr val="accent4"/>
          </a:effectRef>
          <a:fontRef idx="minor">
            <a:schemeClr val="tx1"/>
          </a:fontRef>
        </p:style>
      </p:cxnSp>
      <p:sp>
        <p:nvSpPr>
          <p:cNvPr id="19" name="Conector 18"/>
          <p:cNvSpPr/>
          <p:nvPr/>
        </p:nvSpPr>
        <p:spPr>
          <a:xfrm>
            <a:off x="10247122" y="3002690"/>
            <a:ext cx="162954" cy="173647"/>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Conector 21"/>
          <p:cNvSpPr/>
          <p:nvPr/>
        </p:nvSpPr>
        <p:spPr>
          <a:xfrm>
            <a:off x="1678054" y="3002690"/>
            <a:ext cx="162954" cy="17364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3944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32945" y="642705"/>
            <a:ext cx="1552430" cy="776215"/>
          </a:xfrm>
          <a:prstGeom prst="rect">
            <a:avLst/>
          </a:prstGeom>
        </p:spPr>
      </p:pic>
      <p:sp>
        <p:nvSpPr>
          <p:cNvPr id="2" name="Título 1"/>
          <p:cNvSpPr>
            <a:spLocks noGrp="1"/>
          </p:cNvSpPr>
          <p:nvPr>
            <p:ph type="title"/>
          </p:nvPr>
        </p:nvSpPr>
        <p:spPr>
          <a:xfrm>
            <a:off x="254253" y="213815"/>
            <a:ext cx="7224720" cy="1320800"/>
          </a:xfrm>
        </p:spPr>
        <p:txBody>
          <a:bodyPr>
            <a:normAutofit fontScale="90000"/>
          </a:bodyPr>
          <a:lstStyle/>
          <a:p>
            <a:pPr lvl="0"/>
            <a:r>
              <a:rPr lang="es-ES"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KM que recorren diariamente </a:t>
            </a:r>
            <a:r>
              <a:rPr lang="es-ES"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con su </a:t>
            </a:r>
            <a:r>
              <a:rPr lang="es-ES"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vehículo</a:t>
            </a:r>
            <a:r>
              <a:rPr lang="en-US" dirty="0"/>
              <a:t/>
            </a:r>
            <a:br>
              <a:rPr lang="en-US" dirty="0"/>
            </a:br>
            <a:endParaRPr lang="en-US"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2769" t="26" r="2809" b="2315"/>
          <a:stretch/>
        </p:blipFill>
        <p:spPr>
          <a:xfrm>
            <a:off x="7478973" y="0"/>
            <a:ext cx="4713027" cy="6858000"/>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3388546168"/>
              </p:ext>
            </p:extLst>
          </p:nvPr>
        </p:nvGraphicFramePr>
        <p:xfrm>
          <a:off x="791569" y="2428725"/>
          <a:ext cx="5800299" cy="3903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5277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905061" y="987867"/>
            <a:ext cx="3298526"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8441330" y="4240068"/>
            <a:ext cx="1649772" cy="1222289"/>
          </a:xfrm>
          <a:prstGeom prst="rect">
            <a:avLst/>
          </a:prstGeom>
        </p:spPr>
      </p:pic>
      <p:pic>
        <p:nvPicPr>
          <p:cNvPr id="6146" name="Picture 2" descr="http://reciclajesmeg.com/wp-content/uploads/2014/12/recycle_logo.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091102" y="4451243"/>
            <a:ext cx="1042736" cy="79993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93969" y="258527"/>
            <a:ext cx="8596668" cy="1320800"/>
          </a:xfrm>
        </p:spPr>
        <p:txBody>
          <a:bodyPr>
            <a:normAutofit/>
          </a:bodyPr>
          <a:lstStyle/>
          <a:p>
            <a:r>
              <a:rPr lang="es-EC"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Aspecto negativo por el que no compraría un VE</a:t>
            </a:r>
            <a:endParaRPr lang="es-EC"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1079931153"/>
              </p:ext>
            </p:extLst>
          </p:nvPr>
        </p:nvGraphicFramePr>
        <p:xfrm>
          <a:off x="1029826" y="2111500"/>
          <a:ext cx="7218947" cy="4154905"/>
        </p:xfrm>
        <a:graphic>
          <a:graphicData uri="http://schemas.openxmlformats.org/drawingml/2006/chart">
            <c:chart xmlns:c="http://schemas.openxmlformats.org/drawingml/2006/chart" xmlns:r="http://schemas.openxmlformats.org/officeDocument/2006/relationships" r:id="rId5"/>
          </a:graphicData>
        </a:graphic>
      </p:graphicFrame>
      <p:pic>
        <p:nvPicPr>
          <p:cNvPr id="18" name="Imagen 17"/>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20919" y="1463116"/>
            <a:ext cx="2365142" cy="1317257"/>
          </a:xfrm>
          <a:prstGeom prst="rect">
            <a:avLst/>
          </a:prstGeom>
        </p:spPr>
      </p:pic>
      <p:pic>
        <p:nvPicPr>
          <p:cNvPr id="6148" name="Picture 4" descr="https://pixabay.com/static/uploads/photo/2013/07/12/13/50/prohibited-147408_640.png"/>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35052" y="4379008"/>
            <a:ext cx="998070" cy="9980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ercantilunovalencia.blogia.com/upload/20061205213641-cuaderno.gif"/>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5179" y="2921847"/>
            <a:ext cx="1287943" cy="109280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9537890" y="2989248"/>
            <a:ext cx="650085" cy="923330"/>
          </a:xfrm>
          <a:prstGeom prst="rect">
            <a:avLst/>
          </a:prstGeom>
          <a:noFill/>
        </p:spPr>
        <p:txBody>
          <a:bodyPr wrap="square" rtlCol="0">
            <a:spAutoFit/>
          </a:bodyPr>
          <a:lstStyle/>
          <a:p>
            <a:r>
              <a:rPr lang="en-US" sz="5400" b="1" dirty="0" smtClean="0">
                <a:solidFill>
                  <a:schemeClr val="accent4">
                    <a:lumMod val="40000"/>
                    <a:lumOff val="60000"/>
                  </a:schemeClr>
                </a:solidFill>
                <a:latin typeface="Berlin Sans FB" panose="020E0602020502020306" pitchFamily="34" charset="0"/>
              </a:rPr>
              <a:t>?</a:t>
            </a:r>
            <a:endParaRPr lang="en-US" sz="5400" b="1" dirty="0">
              <a:solidFill>
                <a:schemeClr val="accent4">
                  <a:lumMod val="40000"/>
                  <a:lumOff val="60000"/>
                </a:schemeClr>
              </a:solidFill>
              <a:latin typeface="Berlin Sans FB" panose="020E0602020502020306" pitchFamily="34" charset="0"/>
            </a:endParaRPr>
          </a:p>
        </p:txBody>
      </p:sp>
      <p:pic>
        <p:nvPicPr>
          <p:cNvPr id="22" name="Imagen 21"/>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r="3371" b="16890"/>
          <a:stretch/>
        </p:blipFill>
        <p:spPr>
          <a:xfrm>
            <a:off x="8296334" y="5585953"/>
            <a:ext cx="2918833" cy="1141124"/>
          </a:xfrm>
          <a:prstGeom prst="rect">
            <a:avLst/>
          </a:prstGeom>
        </p:spPr>
      </p:pic>
      <p:pic>
        <p:nvPicPr>
          <p:cNvPr id="28" name="Imagen 27"/>
          <p:cNvPicPr>
            <a:picLocks noChangeAspect="1"/>
          </p:cNvPicPr>
          <p:nvPr/>
        </p:nvPicPr>
        <p:blipFill>
          <a:blip r:embed="rId10">
            <a:clrChange>
              <a:clrFrom>
                <a:srgbClr val="BDBCC1"/>
              </a:clrFrom>
              <a:clrTo>
                <a:srgbClr val="BDBCC1">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9627820" y="5514340"/>
            <a:ext cx="554552" cy="949577"/>
          </a:xfrm>
          <a:prstGeom prst="rect">
            <a:avLst/>
          </a:prstGeom>
        </p:spPr>
      </p:pic>
      <p:sp>
        <p:nvSpPr>
          <p:cNvPr id="29" name="Rectángulo 28"/>
          <p:cNvSpPr/>
          <p:nvPr/>
        </p:nvSpPr>
        <p:spPr>
          <a:xfrm>
            <a:off x="9589033" y="5843428"/>
            <a:ext cx="502069" cy="331596"/>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8989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8905061" y="1992572"/>
            <a:ext cx="3298526" cy="486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308843" y="213815"/>
            <a:ext cx="9067167" cy="1320800"/>
          </a:xfrm>
        </p:spPr>
        <p:txBody>
          <a:bodyPr>
            <a:noAutofit/>
          </a:bodyPr>
          <a:lstStyle/>
          <a:p>
            <a:pPr lvl="0"/>
            <a:r>
              <a:rPr lang="es-ES"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Estaría </a:t>
            </a:r>
            <a:r>
              <a:rPr lang="es-ES"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de acuerdo que se realice un proyecto para sustituir los vehículos de combustión por vehículos </a:t>
            </a:r>
            <a:r>
              <a:rPr lang="es-ES"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eléctricos</a:t>
            </a:r>
            <a:r>
              <a:rPr lang="en-US" sz="2800" dirty="0"/>
              <a:t/>
            </a:r>
            <a:br>
              <a:rPr lang="en-US" sz="2800" dirty="0"/>
            </a:br>
            <a:endParaRPr lang="en-US" sz="2800"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3256" r="1313"/>
          <a:stretch/>
        </p:blipFill>
        <p:spPr>
          <a:xfrm>
            <a:off x="3100660" y="2890531"/>
            <a:ext cx="5907735" cy="3222482"/>
          </a:xfrm>
          <a:prstGeom prst="rect">
            <a:avLst/>
          </a:prstGeom>
        </p:spPr>
      </p:pic>
      <p:sp>
        <p:nvSpPr>
          <p:cNvPr id="6" name="Rectángulo 5"/>
          <p:cNvSpPr/>
          <p:nvPr/>
        </p:nvSpPr>
        <p:spPr>
          <a:xfrm>
            <a:off x="6223305" y="4241062"/>
            <a:ext cx="1034681" cy="101132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37%</a:t>
            </a:r>
            <a:endParaRPr lang="en-US" sz="2400" dirty="0"/>
          </a:p>
        </p:txBody>
      </p:sp>
      <p:sp>
        <p:nvSpPr>
          <p:cNvPr id="7" name="Rectángulo 6"/>
          <p:cNvSpPr/>
          <p:nvPr/>
        </p:nvSpPr>
        <p:spPr>
          <a:xfrm>
            <a:off x="4847626" y="4382936"/>
            <a:ext cx="839296" cy="757465"/>
          </a:xfrm>
          <a:prstGeom prst="rect">
            <a:avLst/>
          </a:prstGeom>
          <a:solidFill>
            <a:srgbClr val="79C148"/>
          </a:solidFill>
          <a:ln>
            <a:solidFill>
              <a:srgbClr val="79C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63%</a:t>
            </a:r>
            <a:endParaRPr lang="en-US" sz="2400" dirty="0"/>
          </a:p>
        </p:txBody>
      </p:sp>
      <p:sp>
        <p:nvSpPr>
          <p:cNvPr id="8" name="Rectángulo 7"/>
          <p:cNvSpPr/>
          <p:nvPr/>
        </p:nvSpPr>
        <p:spPr>
          <a:xfrm>
            <a:off x="4921606" y="5451436"/>
            <a:ext cx="789041" cy="25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w="0"/>
                <a:solidFill>
                  <a:schemeClr val="bg2">
                    <a:lumMod val="50000"/>
                  </a:schemeClr>
                </a:solidFill>
                <a:effectLst>
                  <a:outerShdw blurRad="38100" dist="19050" dir="2700000" algn="tl" rotWithShape="0">
                    <a:schemeClr val="dk1">
                      <a:alpha val="40000"/>
                    </a:schemeClr>
                  </a:outerShdw>
                </a:effectLst>
              </a:rPr>
              <a:t>SI</a:t>
            </a:r>
            <a:endParaRPr lang="en-US" sz="2400" dirty="0">
              <a:ln w="0"/>
              <a:solidFill>
                <a:schemeClr val="bg2">
                  <a:lumMod val="50000"/>
                </a:schemeClr>
              </a:solidFill>
              <a:effectLst>
                <a:outerShdw blurRad="38100" dist="19050" dir="2700000" algn="tl" rotWithShape="0">
                  <a:schemeClr val="dk1">
                    <a:alpha val="40000"/>
                  </a:schemeClr>
                </a:outerShdw>
              </a:effectLst>
            </a:endParaRPr>
          </a:p>
        </p:txBody>
      </p:sp>
      <p:sp>
        <p:nvSpPr>
          <p:cNvPr id="9" name="Rectángulo 8"/>
          <p:cNvSpPr/>
          <p:nvPr/>
        </p:nvSpPr>
        <p:spPr>
          <a:xfrm>
            <a:off x="6409846" y="5451139"/>
            <a:ext cx="789041" cy="25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w="0"/>
                <a:solidFill>
                  <a:schemeClr val="bg2">
                    <a:lumMod val="50000"/>
                  </a:schemeClr>
                </a:solidFill>
                <a:effectLst>
                  <a:outerShdw blurRad="38100" dist="19050" dir="2700000" algn="tl" rotWithShape="0">
                    <a:schemeClr val="dk1">
                      <a:alpha val="40000"/>
                    </a:schemeClr>
                  </a:outerShdw>
                </a:effectLst>
              </a:rPr>
              <a:t>NO</a:t>
            </a:r>
            <a:endParaRPr lang="en-US" sz="2400" dirty="0">
              <a:ln w="0"/>
              <a:solidFill>
                <a:schemeClr val="bg2">
                  <a:lumMod val="50000"/>
                </a:schemeClr>
              </a:solidFill>
              <a:effectLst>
                <a:outerShdw blurRad="38100" dist="19050" dir="2700000" algn="tl" rotWithShape="0">
                  <a:schemeClr val="dk1">
                    <a:alpha val="40000"/>
                  </a:schemeClr>
                </a:outerShdw>
              </a:effectLst>
            </a:endParaRPr>
          </a:p>
        </p:txBody>
      </p:sp>
      <p:cxnSp>
        <p:nvCxnSpPr>
          <p:cNvPr id="11" name="Conector recto 10"/>
          <p:cNvCxnSpPr/>
          <p:nvPr/>
        </p:nvCxnSpPr>
        <p:spPr>
          <a:xfrm>
            <a:off x="4573254" y="5393878"/>
            <a:ext cx="2931105" cy="0"/>
          </a:xfrm>
          <a:prstGeom prst="line">
            <a:avLst/>
          </a:prstGeom>
          <a:ln/>
        </p:spPr>
        <p:style>
          <a:lnRef idx="3">
            <a:schemeClr val="dk1"/>
          </a:lnRef>
          <a:fillRef idx="0">
            <a:schemeClr val="dk1"/>
          </a:fillRef>
          <a:effectRef idx="2">
            <a:schemeClr val="dk1"/>
          </a:effectRef>
          <a:fontRef idx="minor">
            <a:schemeClr val="tx1"/>
          </a:fontRef>
        </p:style>
      </p:cxnSp>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27" y="4393035"/>
            <a:ext cx="2775205" cy="2187353"/>
          </a:xfrm>
          <a:prstGeom prst="rect">
            <a:avLst/>
          </a:prstGeom>
        </p:spPr>
      </p:pic>
      <p:pic>
        <p:nvPicPr>
          <p:cNvPr id="3074" name="Picture 2" descr="http://www2.toyota.es/landings/modelos/aygo2014/images/ani_2/coche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476" y="3091962"/>
            <a:ext cx="1986112" cy="1290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960848471"/>
              </p:ext>
            </p:extLst>
          </p:nvPr>
        </p:nvGraphicFramePr>
        <p:xfrm>
          <a:off x="7810334" y="3715137"/>
          <a:ext cx="4210047" cy="1342901"/>
        </p:xfrm>
        <a:graphic>
          <a:graphicData uri="http://schemas.openxmlformats.org/drawingml/2006/table">
            <a:tbl>
              <a:tblPr>
                <a:tableStyleId>{08FB837D-C827-4EFA-A057-4D05807E0F7C}</a:tableStyleId>
              </a:tblPr>
              <a:tblGrid>
                <a:gridCol w="504731"/>
                <a:gridCol w="504731"/>
                <a:gridCol w="214362"/>
                <a:gridCol w="252365"/>
                <a:gridCol w="252959"/>
                <a:gridCol w="252959"/>
                <a:gridCol w="252365"/>
                <a:gridCol w="252365"/>
                <a:gridCol w="252959"/>
                <a:gridCol w="252959"/>
                <a:gridCol w="298088"/>
                <a:gridCol w="340562"/>
                <a:gridCol w="578642"/>
              </a:tblGrid>
              <a:tr h="0">
                <a:tc>
                  <a:txBody>
                    <a:bodyPr/>
                    <a:lstStyle/>
                    <a:p>
                      <a:pPr>
                        <a:lnSpc>
                          <a:spcPct val="107000"/>
                        </a:lnSpc>
                        <a:spcAft>
                          <a:spcPts val="0"/>
                        </a:spcAft>
                      </a:pPr>
                      <a:r>
                        <a:rPr lang="es-EC"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r">
                        <a:lnSpc>
                          <a:spcPct val="107000"/>
                        </a:lnSpc>
                        <a:spcAft>
                          <a:spcPts val="0"/>
                        </a:spcAft>
                      </a:pPr>
                      <a:r>
                        <a:rPr lang="es-EC" sz="900" dirty="0">
                          <a:solidFill>
                            <a:schemeClr val="bg1"/>
                          </a:solidFill>
                          <a:effectLst/>
                        </a:rPr>
                        <a:t>Edad</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gridSpan="2">
                  <a:txBody>
                    <a:bodyPr/>
                    <a:lstStyle/>
                    <a:p>
                      <a:pPr algn="ctr">
                        <a:lnSpc>
                          <a:spcPct val="107000"/>
                        </a:lnSpc>
                        <a:spcAft>
                          <a:spcPts val="0"/>
                        </a:spcAft>
                      </a:pPr>
                      <a:r>
                        <a:rPr lang="es-EC" sz="900" dirty="0">
                          <a:solidFill>
                            <a:schemeClr val="bg1"/>
                          </a:solidFill>
                          <a:effectLst/>
                        </a:rPr>
                        <a:t>18-25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hMerge="1">
                  <a:txBody>
                    <a:bodyPr/>
                    <a:lstStyle/>
                    <a:p>
                      <a:endParaRPr lang="en-US"/>
                    </a:p>
                  </a:txBody>
                  <a:tcPr/>
                </a:tc>
                <a:tc gridSpan="2">
                  <a:txBody>
                    <a:bodyPr/>
                    <a:lstStyle/>
                    <a:p>
                      <a:pPr algn="ctr">
                        <a:lnSpc>
                          <a:spcPct val="107000"/>
                        </a:lnSpc>
                        <a:spcAft>
                          <a:spcPts val="0"/>
                        </a:spcAft>
                      </a:pPr>
                      <a:r>
                        <a:rPr lang="es-EC" sz="900" dirty="0">
                          <a:solidFill>
                            <a:schemeClr val="bg1"/>
                          </a:solidFill>
                          <a:effectLst/>
                        </a:rPr>
                        <a:t>26-35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hMerge="1">
                  <a:txBody>
                    <a:bodyPr/>
                    <a:lstStyle/>
                    <a:p>
                      <a:endParaRPr lang="en-US"/>
                    </a:p>
                  </a:txBody>
                  <a:tcPr/>
                </a:tc>
                <a:tc gridSpan="2">
                  <a:txBody>
                    <a:bodyPr/>
                    <a:lstStyle/>
                    <a:p>
                      <a:pPr algn="ctr">
                        <a:lnSpc>
                          <a:spcPct val="107000"/>
                        </a:lnSpc>
                        <a:spcAft>
                          <a:spcPts val="0"/>
                        </a:spcAft>
                      </a:pPr>
                      <a:r>
                        <a:rPr lang="es-EC" sz="900" dirty="0">
                          <a:solidFill>
                            <a:schemeClr val="bg1"/>
                          </a:solidFill>
                          <a:effectLst/>
                        </a:rPr>
                        <a:t>36-45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hMerge="1">
                  <a:txBody>
                    <a:bodyPr/>
                    <a:lstStyle/>
                    <a:p>
                      <a:endParaRPr lang="en-US"/>
                    </a:p>
                  </a:txBody>
                  <a:tcPr/>
                </a:tc>
                <a:tc gridSpan="2">
                  <a:txBody>
                    <a:bodyPr/>
                    <a:lstStyle/>
                    <a:p>
                      <a:pPr algn="ctr">
                        <a:lnSpc>
                          <a:spcPct val="107000"/>
                        </a:lnSpc>
                        <a:spcAft>
                          <a:spcPts val="0"/>
                        </a:spcAft>
                      </a:pPr>
                      <a:r>
                        <a:rPr lang="es-EC" sz="900" dirty="0">
                          <a:solidFill>
                            <a:schemeClr val="bg1"/>
                          </a:solidFill>
                          <a:effectLst/>
                        </a:rPr>
                        <a:t>46-55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hMerge="1">
                  <a:txBody>
                    <a:bodyPr/>
                    <a:lstStyle/>
                    <a:p>
                      <a:endParaRPr lang="en-US"/>
                    </a:p>
                  </a:txBody>
                  <a:tcPr/>
                </a:tc>
                <a:tc gridSpan="2">
                  <a:txBody>
                    <a:bodyPr/>
                    <a:lstStyle/>
                    <a:p>
                      <a:pPr algn="ctr">
                        <a:lnSpc>
                          <a:spcPct val="107000"/>
                        </a:lnSpc>
                        <a:spcAft>
                          <a:spcPts val="0"/>
                        </a:spcAft>
                      </a:pPr>
                      <a:r>
                        <a:rPr lang="es-EC" sz="900" dirty="0">
                          <a:solidFill>
                            <a:schemeClr val="bg1"/>
                          </a:solidFill>
                          <a:effectLst/>
                        </a:rPr>
                        <a:t>56 o más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hMerge="1">
                  <a:txBody>
                    <a:bodyPr/>
                    <a:lstStyle/>
                    <a:p>
                      <a:endParaRPr lang="en-US"/>
                    </a:p>
                  </a:txBody>
                  <a:tcPr/>
                </a:tc>
                <a:tc rowSpan="2">
                  <a:txBody>
                    <a:bodyPr/>
                    <a:lstStyle/>
                    <a:p>
                      <a:pPr algn="ctr">
                        <a:lnSpc>
                          <a:spcPct val="107000"/>
                        </a:lnSpc>
                        <a:spcAft>
                          <a:spcPts val="0"/>
                        </a:spcAft>
                      </a:pPr>
                      <a:r>
                        <a:rPr lang="es-EC" sz="900" dirty="0">
                          <a:solidFill>
                            <a:schemeClr val="bg1"/>
                          </a:solidFill>
                          <a:effectLst/>
                        </a:rPr>
                        <a:t>TOTAL</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ctr">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r>
              <a:tr h="0">
                <a:tc>
                  <a:txBody>
                    <a:bodyPr/>
                    <a:lstStyle/>
                    <a:p>
                      <a:pP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r">
                        <a:lnSpc>
                          <a:spcPct val="107000"/>
                        </a:lnSpc>
                        <a:spcAft>
                          <a:spcPts val="0"/>
                        </a:spcAft>
                      </a:pPr>
                      <a:r>
                        <a:rPr lang="es-EC" sz="900">
                          <a:solidFill>
                            <a:schemeClr val="bg1"/>
                          </a:solidFill>
                          <a:effectLst/>
                        </a:rPr>
                        <a:t>Género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F</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tabLst>
                          <a:tab pos="159385" algn="l"/>
                        </a:tabLst>
                      </a:pPr>
                      <a:r>
                        <a:rPr lang="es-EC" sz="900">
                          <a:solidFill>
                            <a:schemeClr val="bg1"/>
                          </a:solidFill>
                          <a:effectLst/>
                        </a:rPr>
                        <a:t>M</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F</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tabLst>
                          <a:tab pos="266065" algn="l"/>
                        </a:tabLst>
                      </a:pPr>
                      <a:r>
                        <a:rPr lang="es-EC" sz="900" dirty="0">
                          <a:solidFill>
                            <a:schemeClr val="bg1"/>
                          </a:solidFill>
                          <a:effectLst/>
                        </a:rPr>
                        <a:t>M</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dirty="0">
                          <a:solidFill>
                            <a:schemeClr val="bg1"/>
                          </a:solidFill>
                          <a:effectLst/>
                        </a:rPr>
                        <a:t>F</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M</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F</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M</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a:solidFill>
                            <a:schemeClr val="bg1"/>
                          </a:solidFill>
                          <a:effectLst/>
                        </a:rPr>
                        <a:t>F</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a:txBody>
                    <a:bodyPr/>
                    <a:lstStyle/>
                    <a:p>
                      <a:pPr algn="ctr">
                        <a:lnSpc>
                          <a:spcPct val="107000"/>
                        </a:lnSpc>
                        <a:spcAft>
                          <a:spcPts val="0"/>
                        </a:spcAft>
                      </a:pPr>
                      <a:r>
                        <a:rPr lang="es-EC" sz="900" dirty="0">
                          <a:solidFill>
                            <a:schemeClr val="bg1"/>
                          </a:solidFill>
                          <a:effectLst/>
                        </a:rPr>
                        <a:t>M</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rgbClr val="00B2CD"/>
                    </a:solidFill>
                  </a:tcPr>
                </a:tc>
                <a:tc vMerge="1">
                  <a:txBody>
                    <a:bodyPr/>
                    <a:lstStyle/>
                    <a:p>
                      <a:endParaRPr lang="en-US"/>
                    </a:p>
                  </a:txBody>
                  <a:tcPr/>
                </a:tc>
              </a:tr>
              <a:tr h="0">
                <a:tc rowSpan="3">
                  <a:txBody>
                    <a:bodyPr/>
                    <a:lstStyle/>
                    <a:p>
                      <a:pPr>
                        <a:lnSpc>
                          <a:spcPct val="107000"/>
                        </a:lnSpc>
                        <a:spcAft>
                          <a:spcPts val="0"/>
                        </a:spcAft>
                      </a:pPr>
                      <a:r>
                        <a:rPr lang="en-US" sz="900" dirty="0" err="1">
                          <a:solidFill>
                            <a:srgbClr val="02A3CE"/>
                          </a:solidFill>
                          <a:effectLst/>
                        </a:rPr>
                        <a:t>Válidos</a:t>
                      </a:r>
                      <a:endParaRPr lang="en-US" sz="1100" dirty="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C" sz="900">
                          <a:solidFill>
                            <a:srgbClr val="02A3CE"/>
                          </a:solidFill>
                          <a:effectLst/>
                        </a:rPr>
                        <a:t>SI </a:t>
                      </a:r>
                      <a:endParaRPr lang="en-US" sz="110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900">
                          <a:effectLst/>
                        </a:rPr>
                        <a:t>109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vMerge="1">
                  <a:txBody>
                    <a:bodyPr/>
                    <a:lstStyle/>
                    <a:p>
                      <a:endParaRPr lang="en-US"/>
                    </a:p>
                  </a:txBody>
                  <a:tcPr/>
                </a:tc>
                <a:tc>
                  <a:txBody>
                    <a:bodyPr/>
                    <a:lstStyle/>
                    <a:p>
                      <a:pPr>
                        <a:lnSpc>
                          <a:spcPct val="107000"/>
                        </a:lnSpc>
                        <a:spcAft>
                          <a:spcPts val="0"/>
                        </a:spcAft>
                      </a:pPr>
                      <a:r>
                        <a:rPr lang="es-EC" sz="900">
                          <a:solidFill>
                            <a:srgbClr val="02A3CE"/>
                          </a:solidFill>
                          <a:effectLst/>
                        </a:rPr>
                        <a:t>NO </a:t>
                      </a:r>
                      <a:endParaRPr lang="en-US" sz="110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900">
                          <a:effectLst/>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vMerge="1">
                  <a:txBody>
                    <a:bodyPr/>
                    <a:lstStyle/>
                    <a:p>
                      <a:endParaRPr lang="en-US"/>
                    </a:p>
                  </a:txBody>
                  <a:tcPr/>
                </a:tc>
                <a:tc>
                  <a:txBody>
                    <a:bodyPr/>
                    <a:lstStyle/>
                    <a:p>
                      <a:pPr>
                        <a:lnSpc>
                          <a:spcPct val="107000"/>
                        </a:lnSpc>
                        <a:spcAft>
                          <a:spcPts val="0"/>
                        </a:spcAft>
                      </a:pPr>
                      <a:r>
                        <a:rPr lang="es-EC" sz="900">
                          <a:solidFill>
                            <a:srgbClr val="02A3CE"/>
                          </a:solidFill>
                          <a:effectLst/>
                        </a:rPr>
                        <a:t>TOTAL </a:t>
                      </a:r>
                      <a:endParaRPr lang="en-US" sz="110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900">
                          <a:effectLst/>
                        </a:rPr>
                        <a:t>173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nSpc>
                          <a:spcPct val="107000"/>
                        </a:lnSpc>
                        <a:spcAft>
                          <a:spcPts val="0"/>
                        </a:spcAft>
                      </a:pPr>
                      <a:r>
                        <a:rPr lang="en-US" sz="900">
                          <a:solidFill>
                            <a:srgbClr val="02A3CE"/>
                          </a:solidFill>
                          <a:effectLst/>
                        </a:rPr>
                        <a:t>Perdidos</a:t>
                      </a:r>
                      <a:endParaRPr lang="en-US" sz="110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n-US" sz="900">
                          <a:solidFill>
                            <a:srgbClr val="02A3CE"/>
                          </a:solidFill>
                          <a:effectLst/>
                        </a:rPr>
                        <a:t>Sistema</a:t>
                      </a:r>
                      <a:endParaRPr lang="en-US" sz="110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900">
                          <a:effectLst/>
                        </a:rPr>
                        <a:t>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2">
                  <a:txBody>
                    <a:bodyPr/>
                    <a:lstStyle/>
                    <a:p>
                      <a:pPr>
                        <a:lnSpc>
                          <a:spcPct val="107000"/>
                        </a:lnSpc>
                        <a:spcAft>
                          <a:spcPts val="0"/>
                        </a:spcAft>
                      </a:pPr>
                      <a:r>
                        <a:rPr lang="es-EC" sz="900" dirty="0">
                          <a:solidFill>
                            <a:srgbClr val="02A3CE"/>
                          </a:solidFill>
                          <a:effectLst/>
                        </a:rPr>
                        <a:t>TOTAL</a:t>
                      </a:r>
                      <a:endParaRPr lang="en-US" sz="1100" dirty="0">
                        <a:solidFill>
                          <a:srgbClr val="02A3CE"/>
                        </a:solidFill>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solidFill>
                        <a:srgbClr val="02A0C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19050" marB="190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07000"/>
                        </a:lnSpc>
                        <a:spcAft>
                          <a:spcPts val="0"/>
                        </a:spcAft>
                      </a:pPr>
                      <a:r>
                        <a:rPr lang="es-EC"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nchor="b">
                    <a:lnL w="12700" cap="flat" cmpd="sng" algn="ctr">
                      <a:no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900" dirty="0">
                          <a:effectLst/>
                        </a:rPr>
                        <a:t>267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 marR="19050" marT="0" marB="0">
                    <a:lnL w="12700" cap="flat" cmpd="sng" algn="ctr">
                      <a:solidFill>
                        <a:srgbClr val="02A0C9"/>
                      </a:solidFill>
                      <a:prstDash val="solid"/>
                      <a:round/>
                      <a:headEnd type="none" w="med" len="med"/>
                      <a:tailEnd type="none" w="med" len="med"/>
                    </a:lnL>
                    <a:lnR w="12700" cap="flat" cmpd="sng" algn="ctr">
                      <a:solidFill>
                        <a:srgbClr val="02A0C9"/>
                      </a:solidFill>
                      <a:prstDash val="solid"/>
                      <a:round/>
                      <a:headEnd type="none" w="med" len="med"/>
                      <a:tailEnd type="none" w="med" len="med"/>
                    </a:lnR>
                    <a:lnT w="12700" cap="flat" cmpd="sng" algn="ctr">
                      <a:solidFill>
                        <a:srgbClr val="02A0C9"/>
                      </a:solidFill>
                      <a:prstDash val="solid"/>
                      <a:round/>
                      <a:headEnd type="none" w="med" len="med"/>
                      <a:tailEnd type="none" w="med" len="med"/>
                    </a:lnT>
                    <a:lnB w="12700" cap="flat" cmpd="sng" algn="ctr">
                      <a:solidFill>
                        <a:srgbClr val="02A0C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038" y="3133189"/>
            <a:ext cx="2305764" cy="1368583"/>
          </a:xfrm>
          <a:prstGeom prst="rect">
            <a:avLst/>
          </a:prstGeom>
        </p:spPr>
      </p:pic>
      <p:cxnSp>
        <p:nvCxnSpPr>
          <p:cNvPr id="18" name="Conector recto 17"/>
          <p:cNvCxnSpPr/>
          <p:nvPr/>
        </p:nvCxnSpPr>
        <p:spPr>
          <a:xfrm flipV="1">
            <a:off x="-34435" y="2425700"/>
            <a:ext cx="12226435" cy="101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4252498" y="2602375"/>
            <a:ext cx="551" cy="3911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10809" y="6580388"/>
            <a:ext cx="12202809" cy="381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7657178" y="2602375"/>
            <a:ext cx="551" cy="3911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390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458970" y="987867"/>
            <a:ext cx="11744617" cy="5870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58970" y="433906"/>
            <a:ext cx="8596668" cy="1320800"/>
          </a:xfrm>
        </p:spPr>
        <p:txBody>
          <a:bodyPr>
            <a:normAutofit/>
          </a:bodyPr>
          <a:lstStyle/>
          <a:p>
            <a:r>
              <a:rPr lang="es-EC"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Perfil de la </a:t>
            </a:r>
            <a:r>
              <a:rPr lang="es-EC" sz="40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demanda</a:t>
            </a:r>
            <a:endParaRPr lang="en-US" sz="40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6" name="Rectángulo 5"/>
          <p:cNvSpPr/>
          <p:nvPr/>
        </p:nvSpPr>
        <p:spPr>
          <a:xfrm>
            <a:off x="1574042" y="1855615"/>
            <a:ext cx="1824251" cy="584775"/>
          </a:xfrm>
          <a:prstGeom prst="rect">
            <a:avLst/>
          </a:prstGeom>
        </p:spPr>
        <p:txBody>
          <a:bodyPr wrap="square">
            <a:spAutoFit/>
          </a:bodyPr>
          <a:lstStyle/>
          <a:p>
            <a:r>
              <a:rPr lang="es-EC" sz="32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Primaria</a:t>
            </a:r>
            <a:endParaRPr lang="en-US" sz="3200" dirty="0"/>
          </a:p>
        </p:txBody>
      </p:sp>
      <p:sp>
        <p:nvSpPr>
          <p:cNvPr id="7" name="Rectángulo 6"/>
          <p:cNvSpPr/>
          <p:nvPr/>
        </p:nvSpPr>
        <p:spPr>
          <a:xfrm>
            <a:off x="7773252" y="3560732"/>
            <a:ext cx="1824251" cy="584775"/>
          </a:xfrm>
          <a:prstGeom prst="rect">
            <a:avLst/>
          </a:prstGeom>
        </p:spPr>
        <p:txBody>
          <a:bodyPr wrap="square">
            <a:spAutoFit/>
          </a:bodyPr>
          <a:lstStyle/>
          <a:p>
            <a:r>
              <a:rPr lang="es-EC" sz="32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Selectiva</a:t>
            </a:r>
            <a:endParaRPr lang="en-US" sz="3200" dirty="0"/>
          </a:p>
        </p:txBody>
      </p:sp>
      <p:graphicFrame>
        <p:nvGraphicFramePr>
          <p:cNvPr id="8" name="Tabla 7"/>
          <p:cNvGraphicFramePr>
            <a:graphicFrameLocks noGrp="1"/>
          </p:cNvGraphicFramePr>
          <p:nvPr>
            <p:extLst>
              <p:ext uri="{D42A27DB-BD31-4B8C-83A1-F6EECF244321}">
                <p14:modId xmlns:p14="http://schemas.microsoft.com/office/powerpoint/2010/main" val="1376355607"/>
              </p:ext>
            </p:extLst>
          </p:nvPr>
        </p:nvGraphicFramePr>
        <p:xfrm>
          <a:off x="526317" y="2552879"/>
          <a:ext cx="4483289" cy="1793880"/>
        </p:xfrm>
        <a:graphic>
          <a:graphicData uri="http://schemas.openxmlformats.org/drawingml/2006/table">
            <a:tbl>
              <a:tblPr firstRow="1" firstCol="1" bandRow="1">
                <a:tableStyleId>{912C8C85-51F0-491E-9774-3900AFEF0FD7}</a:tableStyleId>
              </a:tblPr>
              <a:tblGrid>
                <a:gridCol w="1603612"/>
                <a:gridCol w="1801504"/>
                <a:gridCol w="1078173"/>
              </a:tblGrid>
              <a:tr h="0">
                <a:tc>
                  <a:txBody>
                    <a:bodyPr/>
                    <a:lstStyle/>
                    <a:p>
                      <a:pPr>
                        <a:lnSpc>
                          <a:spcPct val="107000"/>
                        </a:lnSpc>
                        <a:spcAft>
                          <a:spcPts val="0"/>
                        </a:spcAft>
                      </a:pPr>
                      <a:r>
                        <a:rPr lang="es-EC" sz="1100" dirty="0">
                          <a:effectLst/>
                        </a:rPr>
                        <a:t>Variable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dirty="0">
                          <a:effectLst/>
                        </a:rPr>
                        <a:t>Descripción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Porcentaje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Edad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26-35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35,26%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Género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Masculino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57,22%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Estado Civil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Soltero/a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46,82%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Función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Hijo/a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50,28%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Hijos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Ninguno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54,91%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Medidor 220V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64,73%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Ocupación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Empleado privado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65,89%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Actividad del trabajo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Permanecer en su oficina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72,83%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Sector ocupación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Iñ</a:t>
                      </a:r>
                      <a:r>
                        <a:rPr lang="en-US" sz="1100">
                          <a:effectLst/>
                        </a:rPr>
                        <a:t>aquito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dirty="0">
                          <a:effectLst/>
                        </a:rPr>
                        <a:t>15,6%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194" name="Picture 2" descr="http://www.directivosygerentes.com/imgs/Consumidor2015.2_NEWSJueves05febrero.jpg"/>
          <p:cNvPicPr>
            <a:picLocks noChangeAspect="1" noChangeArrowheads="1"/>
          </p:cNvPicPr>
          <p:nvPr/>
        </p:nvPicPr>
        <p:blipFill rotWithShape="1">
          <a:blip r:embed="rId2">
            <a:extLst>
              <a:ext uri="{28A0092B-C50C-407E-A947-70E740481C1C}">
                <a14:useLocalDpi xmlns:a14="http://schemas.microsoft.com/office/drawing/2010/main" val="0"/>
              </a:ext>
            </a:extLst>
          </a:blip>
          <a:srcRect t="69674"/>
          <a:stretch/>
        </p:blipFill>
        <p:spPr bwMode="auto">
          <a:xfrm>
            <a:off x="755176" y="5054186"/>
            <a:ext cx="3862317" cy="6694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9"/>
          <p:cNvGraphicFramePr>
            <a:graphicFrameLocks noGrp="1"/>
          </p:cNvGraphicFramePr>
          <p:nvPr>
            <p:extLst>
              <p:ext uri="{D42A27DB-BD31-4B8C-83A1-F6EECF244321}">
                <p14:modId xmlns:p14="http://schemas.microsoft.com/office/powerpoint/2010/main" val="525132151"/>
              </p:ext>
            </p:extLst>
          </p:nvPr>
        </p:nvGraphicFramePr>
        <p:xfrm>
          <a:off x="5775235" y="4460647"/>
          <a:ext cx="5929466" cy="1614491"/>
        </p:xfrm>
        <a:graphic>
          <a:graphicData uri="http://schemas.openxmlformats.org/drawingml/2006/table">
            <a:tbl>
              <a:tblPr firstRow="1" firstCol="1" bandRow="1">
                <a:tableStyleId>{17292A2E-F333-43FB-9621-5CBBE7FDCDCB}</a:tableStyleId>
              </a:tblPr>
              <a:tblGrid>
                <a:gridCol w="2763186"/>
                <a:gridCol w="2092188"/>
                <a:gridCol w="1074092"/>
              </a:tblGrid>
              <a:tr h="0">
                <a:tc>
                  <a:txBody>
                    <a:bodyPr/>
                    <a:lstStyle/>
                    <a:p>
                      <a:pPr>
                        <a:lnSpc>
                          <a:spcPct val="107000"/>
                        </a:lnSpc>
                        <a:spcAft>
                          <a:spcPts val="0"/>
                        </a:spcAft>
                      </a:pPr>
                      <a:r>
                        <a:rPr lang="es-EC" sz="1100" dirty="0">
                          <a:effectLst/>
                        </a:rPr>
                        <a:t>Variable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dirty="0">
                          <a:effectLst/>
                        </a:rPr>
                        <a:t>Descripción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Porcentaje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Tipo de financiamiento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Crédito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61,85%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VE amigable con el medio ambiente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Si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81,5%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Precio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Justo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56,1%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dirty="0">
                          <a:effectLst/>
                        </a:rPr>
                        <a:t>Motivo de compra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100">
                          <a:effectLst/>
                        </a:rPr>
                        <a:t>Posibilidad de realizar la carga en casa, trabajo…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72,83%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07000"/>
                        </a:lnSpc>
                        <a:spcAft>
                          <a:spcPts val="0"/>
                        </a:spcAft>
                      </a:pPr>
                      <a:r>
                        <a:rPr lang="es-EC" sz="1100">
                          <a:effectLst/>
                        </a:rPr>
                        <a:t>Marca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Nissan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41,6%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1100">
                          <a:effectLst/>
                        </a:rPr>
                        <a:t>Sustituir vehículo de combustión por 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Si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100">
                          <a:effectLst/>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07000"/>
                        </a:lnSpc>
                        <a:spcAft>
                          <a:spcPts val="0"/>
                        </a:spcAft>
                      </a:pPr>
                      <a:r>
                        <a:rPr lang="es-EC" sz="1100">
                          <a:effectLst/>
                        </a:rPr>
                        <a:t>Aspecto negativo de un 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effectLst/>
                        </a:rPr>
                        <a:t>Precio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dirty="0" smtClean="0">
                          <a:effectLst/>
                        </a:rPr>
                        <a:t>29,8%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12" name="Conector recto 11"/>
          <p:cNvCxnSpPr/>
          <p:nvPr/>
        </p:nvCxnSpPr>
        <p:spPr>
          <a:xfrm>
            <a:off x="5401719" y="1433015"/>
            <a:ext cx="0" cy="542498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pic>
        <p:nvPicPr>
          <p:cNvPr id="8196" name="Picture 4" descr="http://www.educacionline.com/instituto-de-marketing-online/wp-content/uploads/Hipsters.jpg"/>
          <p:cNvPicPr>
            <a:picLocks noChangeAspect="1" noChangeArrowheads="1"/>
          </p:cNvPicPr>
          <p:nvPr/>
        </p:nvPicPr>
        <p:blipFill rotWithShape="1">
          <a:blip r:embed="rId3">
            <a:extLst>
              <a:ext uri="{28A0092B-C50C-407E-A947-70E740481C1C}">
                <a14:useLocalDpi xmlns:a14="http://schemas.microsoft.com/office/drawing/2010/main" val="0"/>
              </a:ext>
            </a:extLst>
          </a:blip>
          <a:srcRect t="22359" b="26749"/>
          <a:stretch/>
        </p:blipFill>
        <p:spPr bwMode="auto">
          <a:xfrm>
            <a:off x="5401719" y="332997"/>
            <a:ext cx="2173449" cy="94885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b="3854"/>
          <a:stretch/>
        </p:blipFill>
        <p:spPr>
          <a:xfrm flipH="1">
            <a:off x="12167193" y="1754706"/>
            <a:ext cx="2128002" cy="1764669"/>
          </a:xfrm>
          <a:prstGeom prst="rect">
            <a:avLst/>
          </a:prstGeom>
        </p:spPr>
      </p:pic>
    </p:spTree>
    <p:extLst>
      <p:ext uri="{BB962C8B-B14F-4D97-AF65-F5344CB8AC3E}">
        <p14:creationId xmlns:p14="http://schemas.microsoft.com/office/powerpoint/2010/main" val="2432380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75" fill="hold">
                                          <p:stCondLst>
                                            <p:cond delay="0"/>
                                          </p:stCondLst>
                                        </p:cTn>
                                        <p:tgtEl>
                                          <p:spTgt spid="8194"/>
                                        </p:tgtEl>
                                        <p:attrNameLst>
                                          <p:attrName>r</p:attrName>
                                        </p:attrNameLst>
                                      </p:cBhvr>
                                    </p:animRot>
                                    <p:animRot by="-240000">
                                      <p:cBhvr>
                                        <p:cTn id="11" dur="350" fill="hold">
                                          <p:stCondLst>
                                            <p:cond delay="350"/>
                                          </p:stCondLst>
                                        </p:cTn>
                                        <p:tgtEl>
                                          <p:spTgt spid="8194"/>
                                        </p:tgtEl>
                                        <p:attrNameLst>
                                          <p:attrName>r</p:attrName>
                                        </p:attrNameLst>
                                      </p:cBhvr>
                                    </p:animRot>
                                    <p:animRot by="240000">
                                      <p:cBhvr>
                                        <p:cTn id="12" dur="350" fill="hold">
                                          <p:stCondLst>
                                            <p:cond delay="700"/>
                                          </p:stCondLst>
                                        </p:cTn>
                                        <p:tgtEl>
                                          <p:spTgt spid="8194"/>
                                        </p:tgtEl>
                                        <p:attrNameLst>
                                          <p:attrName>r</p:attrName>
                                        </p:attrNameLst>
                                      </p:cBhvr>
                                    </p:animRot>
                                    <p:animRot by="-240000">
                                      <p:cBhvr>
                                        <p:cTn id="13" dur="350" fill="hold">
                                          <p:stCondLst>
                                            <p:cond delay="1050"/>
                                          </p:stCondLst>
                                        </p:cTn>
                                        <p:tgtEl>
                                          <p:spTgt spid="8194"/>
                                        </p:tgtEl>
                                        <p:attrNameLst>
                                          <p:attrName>r</p:attrName>
                                        </p:attrNameLst>
                                      </p:cBhvr>
                                    </p:animRot>
                                    <p:animRot by="120000">
                                      <p:cBhvr>
                                        <p:cTn id="14" dur="350" fill="hold">
                                          <p:stCondLst>
                                            <p:cond delay="1400"/>
                                          </p:stCondLst>
                                        </p:cTn>
                                        <p:tgtEl>
                                          <p:spTgt spid="8194"/>
                                        </p:tgtEl>
                                        <p:attrNameLst>
                                          <p:attrName>r</p:attrName>
                                        </p:attrNameLst>
                                      </p:cBhvr>
                                    </p:animRot>
                                  </p:childTnLst>
                                </p:cTn>
                              </p:par>
                            </p:childTnLst>
                          </p:cTn>
                        </p:par>
                        <p:par>
                          <p:cTn id="15" fill="hold">
                            <p:stCondLst>
                              <p:cond delay="2750"/>
                            </p:stCondLst>
                            <p:childTnLst>
                              <p:par>
                                <p:cTn id="16" presetID="42" presetClass="path" presetSubtype="0" accel="50000" decel="50000" fill="hold" nodeType="afterEffect">
                                  <p:stCondLst>
                                    <p:cond delay="0"/>
                                  </p:stCondLst>
                                  <p:childTnLst>
                                    <p:animMotion origin="layout" path="M 3.75E-6 -7.40741E-7 L -0.36654 -0.0287 " pathEditMode="relative" rAng="0" ptsTypes="AA">
                                      <p:cBhvr>
                                        <p:cTn id="17" dur="1750" fill="hold"/>
                                        <p:tgtEl>
                                          <p:spTgt spid="15"/>
                                        </p:tgtEl>
                                        <p:attrNameLst>
                                          <p:attrName>ppt_x</p:attrName>
                                          <p:attrName>ppt_y</p:attrName>
                                        </p:attrNameLst>
                                      </p:cBhvr>
                                      <p:rCtr x="-18333" y="-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l="-14000" t="-13000" r="17000" b="-14000"/>
          </a:stretch>
        </a:blipFill>
        <a:effectLst/>
      </p:bgPr>
    </p:bg>
    <p:spTree>
      <p:nvGrpSpPr>
        <p:cNvPr id="1" name=""/>
        <p:cNvGrpSpPr/>
        <p:nvPr/>
      </p:nvGrpSpPr>
      <p:grpSpPr>
        <a:xfrm>
          <a:off x="0" y="0"/>
          <a:ext cx="0" cy="0"/>
          <a:chOff x="0" y="0"/>
          <a:chExt cx="0" cy="0"/>
        </a:xfrm>
      </p:grpSpPr>
      <p:sp>
        <p:nvSpPr>
          <p:cNvPr id="5" name="Rectángulo redondeado 4"/>
          <p:cNvSpPr/>
          <p:nvPr/>
        </p:nvSpPr>
        <p:spPr>
          <a:xfrm>
            <a:off x="5079553" y="1606515"/>
            <a:ext cx="1924941" cy="464022"/>
          </a:xfrm>
          <a:prstGeom prst="roundRect">
            <a:avLst/>
          </a:prstGeom>
          <a:solidFill>
            <a:schemeClr val="bg2">
              <a:lumMod val="20000"/>
              <a:lumOff val="80000"/>
            </a:schemeClr>
          </a:solidFill>
          <a:ln>
            <a:solidFill>
              <a:schemeClr val="bg2">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Generalidades</a:t>
            </a:r>
            <a:r>
              <a:rPr lang="en-US" sz="2000" dirty="0" smtClean="0">
                <a:ln w="0"/>
                <a:solidFill>
                  <a:schemeClr val="bg1">
                    <a:lumMod val="75000"/>
                  </a:schemeClr>
                </a:solidFill>
                <a:effectLst>
                  <a:outerShdw blurRad="38100" dist="19050" dir="2700000" algn="tl" rotWithShape="0">
                    <a:schemeClr val="dk1">
                      <a:alpha val="40000"/>
                    </a:schemeClr>
                  </a:outerShdw>
                </a:effectLst>
              </a:rPr>
              <a:t>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6" name="Rectángulo redondeado 5"/>
          <p:cNvSpPr/>
          <p:nvPr/>
        </p:nvSpPr>
        <p:spPr>
          <a:xfrm>
            <a:off x="5890480" y="3662814"/>
            <a:ext cx="1661072" cy="586903"/>
          </a:xfrm>
          <a:prstGeom prst="roundRect">
            <a:avLst/>
          </a:prstGeom>
          <a:solidFill>
            <a:schemeClr val="bg2">
              <a:lumMod val="40000"/>
              <a:lumOff val="60000"/>
            </a:schemeClr>
          </a:solidFill>
          <a:ln>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smtClean="0">
                <a:ln w="0"/>
                <a:solidFill>
                  <a:schemeClr val="bg1">
                    <a:lumMod val="75000"/>
                  </a:schemeClr>
                </a:solidFill>
                <a:effectLst>
                  <a:outerShdw blurRad="38100" dist="19050" dir="2700000" algn="tl" rotWithShape="0">
                    <a:schemeClr val="dk1">
                      <a:alpha val="40000"/>
                    </a:schemeClr>
                  </a:outerShdw>
                </a:effectLst>
              </a:rPr>
              <a:t>Estudio de Mercado  </a:t>
            </a:r>
            <a:endParaRPr lang="es-EC"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7" name="Rectángulo redondeado 6"/>
          <p:cNvSpPr/>
          <p:nvPr/>
        </p:nvSpPr>
        <p:spPr>
          <a:xfrm>
            <a:off x="8447964" y="407842"/>
            <a:ext cx="1441203" cy="459020"/>
          </a:xfrm>
          <a:prstGeom prst="roundRect">
            <a:avLst/>
          </a:prstGeom>
          <a:solidFill>
            <a:schemeClr val="bg2">
              <a:lumMod val="20000"/>
              <a:lumOff val="80000"/>
            </a:schemeClr>
          </a:solidFill>
          <a:ln>
            <a:solidFill>
              <a:schemeClr val="bg2">
                <a:lumMod val="20000"/>
                <a:lumOff val="8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Demanda </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8" name="Rectángulo redondeado 7"/>
          <p:cNvSpPr/>
          <p:nvPr/>
        </p:nvSpPr>
        <p:spPr>
          <a:xfrm>
            <a:off x="7931847" y="3541124"/>
            <a:ext cx="2367095" cy="723330"/>
          </a:xfrm>
          <a:prstGeom prst="roundRect">
            <a:avLst/>
          </a:prstGeom>
          <a:solidFill>
            <a:srgbClr val="0077EE"/>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Conclusiones y </a:t>
            </a:r>
          </a:p>
          <a:p>
            <a:pPr algn="ctr"/>
            <a:r>
              <a:rPr lang="es-EC" sz="2000" dirty="0" smtClean="0">
                <a:ln w="0"/>
                <a:solidFill>
                  <a:schemeClr val="tx1"/>
                </a:solidFill>
                <a:effectLst>
                  <a:outerShdw blurRad="38100" dist="19050" dir="2700000" algn="tl" rotWithShape="0">
                    <a:schemeClr val="dk1">
                      <a:alpha val="40000"/>
                    </a:schemeClr>
                  </a:outerShdw>
                </a:effectLst>
              </a:rPr>
              <a:t>recomendaciones </a:t>
            </a:r>
            <a:endParaRPr lang="es-EC" sz="2000" dirty="0">
              <a:ln w="0"/>
              <a:solidFill>
                <a:schemeClr val="tx1"/>
              </a:solidFill>
              <a:effectLst>
                <a:outerShdw blurRad="38100" dist="19050" dir="2700000" algn="tl" rotWithShape="0">
                  <a:schemeClr val="dk1">
                    <a:alpha val="40000"/>
                  </a:schemeClr>
                </a:outerShdw>
              </a:effectLst>
            </a:endParaRPr>
          </a:p>
        </p:txBody>
      </p:sp>
      <p:sp>
        <p:nvSpPr>
          <p:cNvPr id="9" name="Rectángulo redondeado 8"/>
          <p:cNvSpPr/>
          <p:nvPr/>
        </p:nvSpPr>
        <p:spPr>
          <a:xfrm>
            <a:off x="7146023" y="905711"/>
            <a:ext cx="1072714" cy="427629"/>
          </a:xfrm>
          <a:prstGeom prst="roundRect">
            <a:avLst/>
          </a:prstGeom>
          <a:solidFill>
            <a:schemeClr val="bg2">
              <a:lumMod val="20000"/>
              <a:lumOff val="80000"/>
            </a:schemeClr>
          </a:solidFill>
          <a:ln>
            <a:solidFill>
              <a:schemeClr val="bg2">
                <a:lumMod val="20000"/>
                <a:lumOff val="8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ln w="0"/>
                <a:solidFill>
                  <a:schemeClr val="bg1">
                    <a:lumMod val="75000"/>
                  </a:schemeClr>
                </a:solidFill>
                <a:effectLst>
                  <a:outerShdw blurRad="38100" dist="19050" dir="2700000" algn="tl" rotWithShape="0">
                    <a:schemeClr val="dk1">
                      <a:alpha val="40000"/>
                    </a:schemeClr>
                  </a:outerShdw>
                </a:effectLst>
              </a:rPr>
              <a:t>Oferta</a:t>
            </a:r>
            <a:endParaRPr lang="en-US" sz="2000" dirty="0">
              <a:ln w="0"/>
              <a:solidFill>
                <a:schemeClr val="bg1">
                  <a:lumMod val="75000"/>
                </a:schemeClr>
              </a:solidFill>
              <a:effectLst>
                <a:outerShdw blurRad="38100" dist="19050" dir="2700000" algn="tl" rotWithShape="0">
                  <a:schemeClr val="dk1">
                    <a:alpha val="40000"/>
                  </a:schemeClr>
                </a:outerShdw>
              </a:effectLst>
            </a:endParaRPr>
          </a:p>
        </p:txBody>
      </p:sp>
      <p:sp>
        <p:nvSpPr>
          <p:cNvPr id="2" name="Elipse 1"/>
          <p:cNvSpPr/>
          <p:nvPr/>
        </p:nvSpPr>
        <p:spPr>
          <a:xfrm>
            <a:off x="5855374" y="2123425"/>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bg1">
                    <a:lumMod val="75000"/>
                  </a:schemeClr>
                </a:solidFill>
              </a:rPr>
              <a:t>1</a:t>
            </a:r>
            <a:endParaRPr lang="en-US" dirty="0">
              <a:solidFill>
                <a:schemeClr val="bg1">
                  <a:lumMod val="75000"/>
                </a:schemeClr>
              </a:solidFill>
            </a:endParaRPr>
          </a:p>
        </p:txBody>
      </p:sp>
      <p:sp>
        <p:nvSpPr>
          <p:cNvPr id="10" name="Elipse 9"/>
          <p:cNvSpPr/>
          <p:nvPr/>
        </p:nvSpPr>
        <p:spPr>
          <a:xfrm>
            <a:off x="7413247" y="13721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bg1">
                    <a:lumMod val="75000"/>
                  </a:schemeClr>
                </a:solidFill>
              </a:rPr>
              <a:t>2</a:t>
            </a:r>
          </a:p>
        </p:txBody>
      </p:sp>
      <p:sp>
        <p:nvSpPr>
          <p:cNvPr id="11" name="Elipse 10"/>
          <p:cNvSpPr/>
          <p:nvPr/>
        </p:nvSpPr>
        <p:spPr>
          <a:xfrm>
            <a:off x="8856716" y="866862"/>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bg1">
                    <a:lumMod val="75000"/>
                  </a:schemeClr>
                </a:solidFill>
              </a:rPr>
              <a:t>3</a:t>
            </a:r>
            <a:endParaRPr lang="en-US" dirty="0">
              <a:solidFill>
                <a:schemeClr val="bg1">
                  <a:lumMod val="75000"/>
                </a:schemeClr>
              </a:solidFill>
            </a:endParaRPr>
          </a:p>
        </p:txBody>
      </p:sp>
      <p:sp>
        <p:nvSpPr>
          <p:cNvPr id="12" name="Elipse 11"/>
          <p:cNvSpPr/>
          <p:nvPr/>
        </p:nvSpPr>
        <p:spPr>
          <a:xfrm>
            <a:off x="6462337" y="3157488"/>
            <a:ext cx="517358" cy="505326"/>
          </a:xfrm>
          <a:prstGeom prst="ellipse">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bg1">
                    <a:lumMod val="75000"/>
                  </a:schemeClr>
                </a:solidFill>
              </a:rPr>
              <a:t>4</a:t>
            </a:r>
          </a:p>
        </p:txBody>
      </p:sp>
      <p:sp>
        <p:nvSpPr>
          <p:cNvPr id="13" name="Elipse 12"/>
          <p:cNvSpPr/>
          <p:nvPr/>
        </p:nvSpPr>
        <p:spPr>
          <a:xfrm>
            <a:off x="8686770" y="3035798"/>
            <a:ext cx="517358" cy="505326"/>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34581704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8138160" y="1036320"/>
            <a:ext cx="4053840" cy="582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44013" y="393301"/>
            <a:ext cx="7391461" cy="631891"/>
          </a:xfrm>
        </p:spPr>
        <p:txBody>
          <a:bodyPr>
            <a:noAutofit/>
          </a:bodyPr>
          <a:lstStyle/>
          <a:p>
            <a:pPr lvl="1" algn="l" rtl="0">
              <a:lnSpc>
                <a:spcPct val="85000"/>
              </a:lnSpc>
              <a:spcBef>
                <a:spcPct val="0"/>
              </a:spcBef>
            </a:pPr>
            <a:r>
              <a:rPr lang="es-EC"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Cambio de Matriz Energética </a:t>
            </a:r>
            <a:endPar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endParaRPr>
          </a:p>
        </p:txBody>
      </p:sp>
      <p:pic>
        <p:nvPicPr>
          <p:cNvPr id="4" name="Imagen 3"/>
          <p:cNvPicPr>
            <a:picLocks noChangeAspect="1"/>
          </p:cNvPicPr>
          <p:nvPr/>
        </p:nvPicPr>
        <p:blipFill rotWithShape="1">
          <a:blip r:embed="rId3"/>
          <a:srcRect l="41699" t="22491" r="8238" b="9688"/>
          <a:stretch/>
        </p:blipFill>
        <p:spPr>
          <a:xfrm>
            <a:off x="8745530" y="4622319"/>
            <a:ext cx="2591799" cy="1974065"/>
          </a:xfrm>
          <a:prstGeom prst="roundRect">
            <a:avLst>
              <a:gd name="adj" fmla="val 8594"/>
            </a:avLst>
          </a:prstGeom>
          <a:solidFill>
            <a:srgbClr val="FFFFFF">
              <a:shade val="85000"/>
            </a:srgbClr>
          </a:solidFill>
          <a:ln>
            <a:solidFill>
              <a:schemeClr val="tx1"/>
            </a:solidFill>
          </a:ln>
          <a:effectLst/>
        </p:spPr>
      </p:pic>
      <p:sp>
        <p:nvSpPr>
          <p:cNvPr id="5" name="Rectángulo redondeado 4"/>
          <p:cNvSpPr/>
          <p:nvPr/>
        </p:nvSpPr>
        <p:spPr>
          <a:xfrm>
            <a:off x="8410034" y="1740076"/>
            <a:ext cx="1554208" cy="52644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US" sz="1200" b="1" dirty="0" smtClean="0"/>
              <a:t>Coca </a:t>
            </a:r>
            <a:r>
              <a:rPr lang="en-US" sz="1200" b="1" dirty="0" err="1" smtClean="0"/>
              <a:t>Codo</a:t>
            </a:r>
            <a:r>
              <a:rPr lang="en-US" sz="1200" b="1" dirty="0" smtClean="0"/>
              <a:t> Sinclair</a:t>
            </a:r>
          </a:p>
          <a:p>
            <a:pPr algn="ctr"/>
            <a:r>
              <a:rPr lang="en-US" sz="1050" dirty="0" smtClean="0"/>
              <a:t>Napo, </a:t>
            </a:r>
            <a:r>
              <a:rPr lang="en-US" sz="1050" dirty="0" err="1" smtClean="0"/>
              <a:t>Sucumbios</a:t>
            </a:r>
            <a:endParaRPr lang="en-US" sz="1050" dirty="0"/>
          </a:p>
        </p:txBody>
      </p:sp>
      <p:sp>
        <p:nvSpPr>
          <p:cNvPr id="6" name="Rectángulo redondeado 5"/>
          <p:cNvSpPr/>
          <p:nvPr/>
        </p:nvSpPr>
        <p:spPr>
          <a:xfrm>
            <a:off x="8406006" y="2383357"/>
            <a:ext cx="1558236" cy="612360"/>
          </a:xfrm>
          <a:prstGeom prst="roundRect">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b="1" dirty="0" err="1" smtClean="0">
                <a:ln w="0"/>
                <a:solidFill>
                  <a:schemeClr val="tx1"/>
                </a:solidFill>
                <a:effectLst>
                  <a:outerShdw blurRad="38100" dist="19050" dir="2700000" algn="tl" rotWithShape="0">
                    <a:schemeClr val="dk1">
                      <a:alpha val="40000"/>
                    </a:schemeClr>
                  </a:outerShdw>
                </a:effectLst>
              </a:rPr>
              <a:t>Sopladora</a:t>
            </a:r>
            <a:endParaRPr lang="en-US" sz="1200" b="1" dirty="0" smtClean="0">
              <a:ln w="0"/>
              <a:solidFill>
                <a:schemeClr val="tx1"/>
              </a:solidFill>
              <a:effectLst>
                <a:outerShdw blurRad="38100" dist="19050" dir="2700000" algn="tl" rotWithShape="0">
                  <a:schemeClr val="dk1">
                    <a:alpha val="40000"/>
                  </a:schemeClr>
                </a:outerShdw>
              </a:effectLst>
            </a:endParaRPr>
          </a:p>
          <a:p>
            <a:pPr algn="ctr"/>
            <a:r>
              <a:rPr lang="en-US" sz="1050" dirty="0" smtClean="0">
                <a:ln w="0"/>
                <a:solidFill>
                  <a:schemeClr val="tx1"/>
                </a:solidFill>
              </a:rPr>
              <a:t>Azuay, Morona Santiago</a:t>
            </a:r>
            <a:endParaRPr lang="en-US" sz="1050" dirty="0">
              <a:ln w="0"/>
              <a:solidFill>
                <a:schemeClr val="tx1"/>
              </a:solidFill>
            </a:endParaRPr>
          </a:p>
        </p:txBody>
      </p:sp>
      <p:sp>
        <p:nvSpPr>
          <p:cNvPr id="7" name="Rectángulo redondeado 6"/>
          <p:cNvSpPr/>
          <p:nvPr/>
        </p:nvSpPr>
        <p:spPr>
          <a:xfrm>
            <a:off x="8406006" y="3112556"/>
            <a:ext cx="1558236" cy="67138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a:r>
              <a:rPr lang="es-EC" sz="1200" b="1" dirty="0" err="1" smtClean="0">
                <a:ln w="0"/>
                <a:solidFill>
                  <a:schemeClr val="bg1"/>
                </a:solidFill>
                <a:effectLst>
                  <a:outerShdw blurRad="38100" dist="19050" dir="2700000" algn="tl" rotWithShape="0">
                    <a:schemeClr val="dk1">
                      <a:alpha val="40000"/>
                    </a:schemeClr>
                  </a:outerShdw>
                </a:effectLst>
              </a:rPr>
              <a:t>Toachi</a:t>
            </a:r>
            <a:r>
              <a:rPr lang="es-EC" sz="1200" b="1" dirty="0" smtClean="0">
                <a:ln w="0"/>
                <a:solidFill>
                  <a:schemeClr val="bg1"/>
                </a:solidFill>
                <a:effectLst>
                  <a:outerShdw blurRad="38100" dist="19050" dir="2700000" algn="tl" rotWithShape="0">
                    <a:schemeClr val="dk1">
                      <a:alpha val="40000"/>
                    </a:schemeClr>
                  </a:outerShdw>
                </a:effectLst>
              </a:rPr>
              <a:t> </a:t>
            </a:r>
            <a:r>
              <a:rPr lang="es-EC" sz="1200" b="1" dirty="0" err="1" smtClean="0">
                <a:ln w="0"/>
                <a:solidFill>
                  <a:schemeClr val="bg1"/>
                </a:solidFill>
                <a:effectLst>
                  <a:outerShdw blurRad="38100" dist="19050" dir="2700000" algn="tl" rotWithShape="0">
                    <a:schemeClr val="dk1">
                      <a:alpha val="40000"/>
                    </a:schemeClr>
                  </a:outerShdw>
                </a:effectLst>
              </a:rPr>
              <a:t>Pilatón</a:t>
            </a:r>
            <a:endParaRPr lang="es-EC" sz="1200" b="1" dirty="0" smtClean="0">
              <a:ln w="0"/>
              <a:solidFill>
                <a:schemeClr val="bg1"/>
              </a:solidFill>
              <a:effectLst>
                <a:outerShdw blurRad="38100" dist="19050" dir="2700000" algn="tl" rotWithShape="0">
                  <a:schemeClr val="dk1">
                    <a:alpha val="40000"/>
                  </a:schemeClr>
                </a:outerShdw>
              </a:effectLst>
            </a:endParaRPr>
          </a:p>
          <a:p>
            <a:pPr algn="ctr"/>
            <a:r>
              <a:rPr lang="es-EC" sz="1050" dirty="0" smtClean="0">
                <a:ln w="0"/>
                <a:solidFill>
                  <a:schemeClr val="bg1"/>
                </a:solidFill>
                <a:effectLst>
                  <a:outerShdw blurRad="38100" dist="19050" dir="2700000" algn="tl" rotWithShape="0">
                    <a:schemeClr val="dk1">
                      <a:alpha val="40000"/>
                    </a:schemeClr>
                  </a:outerShdw>
                </a:effectLst>
              </a:rPr>
              <a:t>Pichincha, Cotopaxi, Sto. Domingo </a:t>
            </a:r>
            <a:endParaRPr lang="es-EC" sz="1050" dirty="0">
              <a:ln w="0"/>
              <a:solidFill>
                <a:schemeClr val="bg1"/>
              </a:solidFill>
              <a:effectLst>
                <a:outerShdw blurRad="38100" dist="19050" dir="2700000" algn="tl" rotWithShape="0">
                  <a:schemeClr val="dk1">
                    <a:alpha val="40000"/>
                  </a:schemeClr>
                </a:outerShdw>
              </a:effectLst>
            </a:endParaRPr>
          </a:p>
        </p:txBody>
      </p:sp>
      <p:sp>
        <p:nvSpPr>
          <p:cNvPr id="8" name="Rectángulo redondeado 7"/>
          <p:cNvSpPr/>
          <p:nvPr/>
        </p:nvSpPr>
        <p:spPr>
          <a:xfrm>
            <a:off x="8406006" y="3966587"/>
            <a:ext cx="1840868" cy="46230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b="1" dirty="0" smtClean="0">
                <a:ln w="0"/>
                <a:solidFill>
                  <a:schemeClr val="tx1"/>
                </a:solidFill>
              </a:rPr>
              <a:t>Minas – San Francisco</a:t>
            </a:r>
            <a:r>
              <a:rPr lang="en-US" sz="1400" b="1" dirty="0" smtClean="0">
                <a:ln w="0"/>
                <a:solidFill>
                  <a:schemeClr val="tx1"/>
                </a:solidFill>
              </a:rPr>
              <a:t> </a:t>
            </a:r>
          </a:p>
          <a:p>
            <a:pPr algn="ctr"/>
            <a:r>
              <a:rPr lang="en-US" sz="1050" dirty="0" smtClean="0">
                <a:ln w="0"/>
                <a:solidFill>
                  <a:schemeClr val="tx1"/>
                </a:solidFill>
              </a:rPr>
              <a:t>Azuay</a:t>
            </a:r>
            <a:endParaRPr lang="en-US" sz="1050" dirty="0">
              <a:ln w="0"/>
              <a:solidFill>
                <a:schemeClr val="tx1"/>
              </a:solidFill>
            </a:endParaRPr>
          </a:p>
        </p:txBody>
      </p:sp>
      <p:sp>
        <p:nvSpPr>
          <p:cNvPr id="9" name="Rectángulo redondeado 8"/>
          <p:cNvSpPr/>
          <p:nvPr/>
        </p:nvSpPr>
        <p:spPr>
          <a:xfrm>
            <a:off x="10451153" y="3955372"/>
            <a:ext cx="1430830" cy="40423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US" sz="1200" b="1" dirty="0" err="1" smtClean="0">
                <a:ln w="0"/>
                <a:solidFill>
                  <a:schemeClr val="bg1"/>
                </a:solidFill>
                <a:effectLst>
                  <a:outerShdw blurRad="38100" dist="19050" dir="2700000" algn="tl" rotWithShape="0">
                    <a:schemeClr val="dk1">
                      <a:alpha val="40000"/>
                    </a:schemeClr>
                  </a:outerShdw>
                </a:effectLst>
              </a:rPr>
              <a:t>Qujios</a:t>
            </a:r>
            <a:r>
              <a:rPr lang="en-US" sz="1200" dirty="0" smtClean="0">
                <a:ln w="0"/>
                <a:solidFill>
                  <a:schemeClr val="bg1"/>
                </a:solidFill>
                <a:effectLst>
                  <a:outerShdw blurRad="38100" dist="19050" dir="2700000" algn="tl" rotWithShape="0">
                    <a:schemeClr val="dk1">
                      <a:alpha val="40000"/>
                    </a:schemeClr>
                  </a:outerShdw>
                </a:effectLst>
              </a:rPr>
              <a:t> </a:t>
            </a:r>
            <a:endParaRPr lang="en-US" sz="1400" dirty="0" smtClean="0">
              <a:ln w="0"/>
              <a:solidFill>
                <a:schemeClr val="bg1"/>
              </a:solidFill>
              <a:effectLst>
                <a:outerShdw blurRad="38100" dist="19050" dir="2700000" algn="tl" rotWithShape="0">
                  <a:schemeClr val="dk1">
                    <a:alpha val="40000"/>
                  </a:schemeClr>
                </a:outerShdw>
              </a:effectLst>
            </a:endParaRPr>
          </a:p>
          <a:p>
            <a:pPr algn="ctr"/>
            <a:r>
              <a:rPr lang="en-US" sz="1050" dirty="0" smtClean="0">
                <a:ln w="0"/>
                <a:solidFill>
                  <a:schemeClr val="bg1"/>
                </a:solidFill>
                <a:effectLst>
                  <a:outerShdw blurRad="38100" dist="19050" dir="2700000" algn="tl" rotWithShape="0">
                    <a:schemeClr val="dk1">
                      <a:alpha val="40000"/>
                    </a:schemeClr>
                  </a:outerShdw>
                </a:effectLst>
              </a:rPr>
              <a:t>Napo</a:t>
            </a:r>
            <a:endParaRPr lang="en-US" sz="1050" dirty="0">
              <a:ln w="0"/>
              <a:solidFill>
                <a:schemeClr val="bg1"/>
              </a:solidFill>
              <a:effectLst>
                <a:outerShdw blurRad="38100" dist="19050" dir="2700000" algn="tl" rotWithShape="0">
                  <a:schemeClr val="dk1">
                    <a:alpha val="40000"/>
                  </a:schemeClr>
                </a:outerShdw>
              </a:effectLst>
            </a:endParaRPr>
          </a:p>
        </p:txBody>
      </p:sp>
      <p:sp>
        <p:nvSpPr>
          <p:cNvPr id="10" name="Rectángulo redondeado 9"/>
          <p:cNvSpPr/>
          <p:nvPr/>
        </p:nvSpPr>
        <p:spPr>
          <a:xfrm>
            <a:off x="10451153" y="3190909"/>
            <a:ext cx="1430830" cy="491580"/>
          </a:xfrm>
          <a:prstGeom prst="roundRect">
            <a:avLst/>
          </a:prstGeom>
          <a:solidFill>
            <a:srgbClr val="A3DA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1200" b="1" dirty="0" err="1" smtClean="0">
                <a:ln w="0"/>
                <a:solidFill>
                  <a:schemeClr val="tx1"/>
                </a:solidFill>
                <a:effectLst>
                  <a:outerShdw blurRad="38100" dist="19050" dir="2700000" algn="tl" rotWithShape="0">
                    <a:schemeClr val="dk1">
                      <a:alpha val="40000"/>
                    </a:schemeClr>
                  </a:outerShdw>
                </a:effectLst>
              </a:rPr>
              <a:t>Mandariacu</a:t>
            </a:r>
            <a:endParaRPr lang="en-US" sz="1200" b="1" dirty="0">
              <a:ln w="0"/>
              <a:solidFill>
                <a:schemeClr val="tx1"/>
              </a:solidFill>
              <a:effectLst>
                <a:outerShdw blurRad="38100" dist="19050" dir="2700000" algn="tl" rotWithShape="0">
                  <a:schemeClr val="dk1">
                    <a:alpha val="40000"/>
                  </a:schemeClr>
                </a:outerShdw>
              </a:effectLst>
            </a:endParaRPr>
          </a:p>
          <a:p>
            <a:pPr algn="ctr"/>
            <a:r>
              <a:rPr lang="en-US" sz="1050" dirty="0" smtClean="0">
                <a:ln w="0"/>
                <a:solidFill>
                  <a:schemeClr val="tx1"/>
                </a:solidFill>
              </a:rPr>
              <a:t>Pichincha</a:t>
            </a:r>
            <a:r>
              <a:rPr lang="en-US" sz="1050" dirty="0" smtClean="0">
                <a:ln w="0"/>
                <a:solidFill>
                  <a:schemeClr val="tx1"/>
                </a:solidFill>
                <a:effectLst>
                  <a:outerShdw blurRad="38100" dist="19050" dir="2700000" algn="tl" rotWithShape="0">
                    <a:schemeClr val="dk1">
                      <a:alpha val="40000"/>
                    </a:schemeClr>
                  </a:outerShdw>
                </a:effectLst>
              </a:rPr>
              <a:t> </a:t>
            </a:r>
            <a:endParaRPr lang="en-US" sz="1050" dirty="0">
              <a:ln w="0"/>
              <a:solidFill>
                <a:schemeClr val="tx1"/>
              </a:solidFill>
              <a:effectLst>
                <a:outerShdw blurRad="38100" dist="19050" dir="2700000" algn="tl" rotWithShape="0">
                  <a:schemeClr val="dk1">
                    <a:alpha val="40000"/>
                  </a:schemeClr>
                </a:outerShdw>
              </a:effectLst>
            </a:endParaRPr>
          </a:p>
        </p:txBody>
      </p:sp>
      <p:sp>
        <p:nvSpPr>
          <p:cNvPr id="11" name="Rectángulo redondeado 10"/>
          <p:cNvSpPr/>
          <p:nvPr/>
        </p:nvSpPr>
        <p:spPr>
          <a:xfrm>
            <a:off x="10451153" y="2424543"/>
            <a:ext cx="1430830" cy="52998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r>
              <a:rPr lang="es-EC" sz="1200" b="1" dirty="0" smtClean="0">
                <a:ln w="0"/>
                <a:solidFill>
                  <a:schemeClr val="bg1"/>
                </a:solidFill>
                <a:effectLst>
                  <a:outerShdw blurRad="38100" dist="19050" dir="2700000" algn="tl" rotWithShape="0">
                    <a:schemeClr val="dk1">
                      <a:alpha val="40000"/>
                    </a:schemeClr>
                  </a:outerShdw>
                </a:effectLst>
              </a:rPr>
              <a:t>Mazar Dudas </a:t>
            </a:r>
          </a:p>
          <a:p>
            <a:pPr algn="ctr"/>
            <a:r>
              <a:rPr lang="es-EC" sz="1050" dirty="0" smtClean="0">
                <a:ln w="0"/>
                <a:solidFill>
                  <a:schemeClr val="bg1"/>
                </a:solidFill>
                <a:effectLst>
                  <a:outerShdw blurRad="38100" dist="19050" dir="2700000" algn="tl" rotWithShape="0">
                    <a:schemeClr val="dk1">
                      <a:alpha val="40000"/>
                    </a:schemeClr>
                  </a:outerShdw>
                </a:effectLst>
              </a:rPr>
              <a:t>Cañar </a:t>
            </a:r>
            <a:endParaRPr lang="es-EC" sz="1050" dirty="0">
              <a:ln w="0"/>
              <a:solidFill>
                <a:schemeClr val="bg1"/>
              </a:solidFill>
              <a:effectLst>
                <a:outerShdw blurRad="38100" dist="19050" dir="2700000" algn="tl" rotWithShape="0">
                  <a:schemeClr val="dk1">
                    <a:alpha val="40000"/>
                  </a:schemeClr>
                </a:outerShdw>
              </a:effectLst>
            </a:endParaRPr>
          </a:p>
        </p:txBody>
      </p:sp>
      <p:sp>
        <p:nvSpPr>
          <p:cNvPr id="12" name="Rectángulo redondeado 11"/>
          <p:cNvSpPr/>
          <p:nvPr/>
        </p:nvSpPr>
        <p:spPr>
          <a:xfrm>
            <a:off x="10451153" y="1740076"/>
            <a:ext cx="1430830" cy="52032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b="1" dirty="0" err="1" smtClean="0">
                <a:ln w="0"/>
                <a:solidFill>
                  <a:schemeClr val="bg1"/>
                </a:solidFill>
                <a:effectLst>
                  <a:outerShdw blurRad="38100" dist="19050" dir="2700000" algn="tl" rotWithShape="0">
                    <a:schemeClr val="dk1">
                      <a:alpha val="40000"/>
                    </a:schemeClr>
                  </a:outerShdw>
                </a:effectLst>
              </a:rPr>
              <a:t>Delsitanisagua</a:t>
            </a:r>
            <a:r>
              <a:rPr lang="en-US" sz="1400" b="1" dirty="0" smtClean="0">
                <a:ln w="0"/>
                <a:solidFill>
                  <a:schemeClr val="bg1"/>
                </a:solidFill>
                <a:effectLst>
                  <a:outerShdw blurRad="38100" dist="19050" dir="2700000" algn="tl" rotWithShape="0">
                    <a:schemeClr val="dk1">
                      <a:alpha val="40000"/>
                    </a:schemeClr>
                  </a:outerShdw>
                </a:effectLst>
              </a:rPr>
              <a:t> </a:t>
            </a:r>
          </a:p>
          <a:p>
            <a:pPr algn="ctr"/>
            <a:r>
              <a:rPr lang="en-US" sz="1050" dirty="0" smtClean="0">
                <a:ln w="0"/>
                <a:solidFill>
                  <a:schemeClr val="bg1"/>
                </a:solidFill>
                <a:effectLst>
                  <a:outerShdw blurRad="38100" dist="19050" dir="2700000" algn="tl" rotWithShape="0">
                    <a:schemeClr val="dk1">
                      <a:alpha val="40000"/>
                    </a:schemeClr>
                  </a:outerShdw>
                </a:effectLst>
              </a:rPr>
              <a:t>Zamora Chinchipe</a:t>
            </a:r>
            <a:endParaRPr lang="en-US" sz="1050" dirty="0">
              <a:ln w="0"/>
              <a:solidFill>
                <a:schemeClr val="bg1"/>
              </a:solidFill>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t="46508"/>
          <a:stretch/>
        </p:blipFill>
        <p:spPr>
          <a:xfrm>
            <a:off x="591280" y="5286432"/>
            <a:ext cx="2628472" cy="1055621"/>
          </a:xfrm>
          <a:prstGeom prst="rect">
            <a:avLst/>
          </a:prstGeom>
        </p:spPr>
      </p:pic>
      <p:cxnSp>
        <p:nvCxnSpPr>
          <p:cNvPr id="14" name="Conector recto 13"/>
          <p:cNvCxnSpPr/>
          <p:nvPr/>
        </p:nvCxnSpPr>
        <p:spPr>
          <a:xfrm>
            <a:off x="13856" y="1456081"/>
            <a:ext cx="800839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Conector recto 17"/>
          <p:cNvCxnSpPr/>
          <p:nvPr/>
        </p:nvCxnSpPr>
        <p:spPr>
          <a:xfrm flipV="1">
            <a:off x="3768438" y="6565531"/>
            <a:ext cx="4253812" cy="4574"/>
          </a:xfrm>
          <a:prstGeom prst="line">
            <a:avLst/>
          </a:prstGeom>
        </p:spPr>
        <p:style>
          <a:lnRef idx="2">
            <a:schemeClr val="accent3"/>
          </a:lnRef>
          <a:fillRef idx="0">
            <a:schemeClr val="accent3"/>
          </a:fillRef>
          <a:effectRef idx="1">
            <a:schemeClr val="accent3"/>
          </a:effectRef>
          <a:fontRef idx="minor">
            <a:schemeClr val="tx1"/>
          </a:fontRef>
        </p:style>
      </p:cxnSp>
      <p:sp>
        <p:nvSpPr>
          <p:cNvPr id="22" name="Rectángulo 21"/>
          <p:cNvSpPr/>
          <p:nvPr/>
        </p:nvSpPr>
        <p:spPr>
          <a:xfrm>
            <a:off x="292669" y="1927780"/>
            <a:ext cx="3225694" cy="2893100"/>
          </a:xfrm>
          <a:prstGeom prst="rect">
            <a:avLst/>
          </a:prstGeom>
        </p:spPr>
        <p:txBody>
          <a:bodyPr wrap="square">
            <a:spAutoFit/>
          </a:bodyPr>
          <a:lstStyle/>
          <a:p>
            <a:pPr lvl="0" algn="ctr" defTabSz="914400">
              <a:defRPr/>
            </a:pPr>
            <a:r>
              <a:rPr lang="es-ES" sz="1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Cambio de Matriz Productiva</a:t>
            </a:r>
          </a:p>
          <a:p>
            <a:pPr lvl="0" algn="just" defTabSz="914400">
              <a:defRPr/>
            </a:pPr>
            <a:endParaRPr lang="es-ES" sz="1200" dirty="0"/>
          </a:p>
          <a:p>
            <a:pPr algn="just" defTabSz="914400">
              <a:defRPr/>
            </a:pPr>
            <a:r>
              <a:rPr lang="es-ES" sz="1200" dirty="0" smtClean="0"/>
              <a:t>Como parte del cambio de Matriz Productiva se intenta disminuir las importaciones de ciertos productos y apoyar a las industrias locales. Para el sector automotriz el gobierno busca  </a:t>
            </a:r>
            <a:r>
              <a:rPr lang="es-ES" sz="1200" dirty="0"/>
              <a:t>salvaguardar el </a:t>
            </a:r>
            <a:r>
              <a:rPr lang="es-ES" sz="1200" dirty="0" smtClean="0"/>
              <a:t>área ensambladora </a:t>
            </a:r>
            <a:r>
              <a:rPr lang="es-ES" sz="1200" dirty="0"/>
              <a:t>de </a:t>
            </a:r>
            <a:r>
              <a:rPr lang="es-ES" sz="1200" dirty="0" smtClean="0"/>
              <a:t>automóviles y producir cada vez </a:t>
            </a:r>
            <a:r>
              <a:rPr lang="es-ES" sz="1200" dirty="0"/>
              <a:t>más</a:t>
            </a:r>
            <a:r>
              <a:rPr lang="es-ES" sz="1200" dirty="0" smtClean="0"/>
              <a:t> </a:t>
            </a:r>
            <a:r>
              <a:rPr lang="es-ES" sz="1200" dirty="0"/>
              <a:t>partes de vehículos en el </a:t>
            </a:r>
            <a:r>
              <a:rPr lang="es-ES" sz="1200" dirty="0" smtClean="0"/>
              <a:t>país.</a:t>
            </a:r>
            <a:r>
              <a:rPr lang="es-ES" sz="1200" dirty="0"/>
              <a:t/>
            </a:r>
            <a:br>
              <a:rPr lang="es-ES" sz="1200" dirty="0"/>
            </a:br>
            <a:r>
              <a:rPr lang="es-ES" sz="1200" dirty="0"/>
              <a:t/>
            </a:r>
            <a:br>
              <a:rPr lang="es-ES" sz="1200" dirty="0"/>
            </a:br>
            <a:r>
              <a:rPr lang="es-EC" sz="1200" dirty="0"/>
              <a:t>Además </a:t>
            </a:r>
            <a:r>
              <a:rPr lang="es-EC" sz="1200" dirty="0" smtClean="0"/>
              <a:t>dentro</a:t>
            </a:r>
            <a:r>
              <a:rPr lang="es-ES" sz="1200" dirty="0" smtClean="0"/>
              <a:t> </a:t>
            </a:r>
            <a:r>
              <a:rPr lang="es-ES" sz="1200" dirty="0"/>
              <a:t>de la política gubernamental para el  cambio de la Matriz Productiva, </a:t>
            </a:r>
            <a:r>
              <a:rPr lang="es-ES" sz="1200" dirty="0" smtClean="0"/>
              <a:t>se pretende implementar </a:t>
            </a:r>
            <a:r>
              <a:rPr lang="es-ES" sz="1200" dirty="0"/>
              <a:t>alternativas de movilidad eficientes que apunten la nueva Matriz Energética.</a:t>
            </a:r>
            <a:endParaRPr lang="es-EC" sz="1200" dirty="0"/>
          </a:p>
        </p:txBody>
      </p:sp>
      <p:sp>
        <p:nvSpPr>
          <p:cNvPr id="13" name="Elipse 12"/>
          <p:cNvSpPr/>
          <p:nvPr/>
        </p:nvSpPr>
        <p:spPr>
          <a:xfrm>
            <a:off x="10653935" y="6375259"/>
            <a:ext cx="309907" cy="172879"/>
          </a:xfrm>
          <a:prstGeom prst="ellipse">
            <a:avLst/>
          </a:prstGeom>
          <a:solidFill>
            <a:srgbClr val="CACACA"/>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ector recto 18"/>
          <p:cNvCxnSpPr/>
          <p:nvPr/>
        </p:nvCxnSpPr>
        <p:spPr>
          <a:xfrm>
            <a:off x="8022250" y="1456081"/>
            <a:ext cx="0" cy="5110974"/>
          </a:xfrm>
          <a:prstGeom prst="line">
            <a:avLst/>
          </a:prstGeom>
        </p:spPr>
        <p:style>
          <a:lnRef idx="2">
            <a:schemeClr val="accent3"/>
          </a:lnRef>
          <a:fillRef idx="0">
            <a:schemeClr val="accent3"/>
          </a:fillRef>
          <a:effectRef idx="1">
            <a:schemeClr val="accent3"/>
          </a:effectRef>
          <a:fontRef idx="minor">
            <a:schemeClr val="tx1"/>
          </a:fontRef>
        </p:style>
      </p:cxnSp>
      <p:pic>
        <p:nvPicPr>
          <p:cNvPr id="25" name="Imagen 24"/>
          <p:cNvPicPr>
            <a:picLocks noChangeAspect="1"/>
          </p:cNvPicPr>
          <p:nvPr/>
        </p:nvPicPr>
        <p:blipFill rotWithShape="1">
          <a:blip r:embed="rId5">
            <a:extLst>
              <a:ext uri="{28A0092B-C50C-407E-A947-70E740481C1C}">
                <a14:useLocalDpi xmlns:a14="http://schemas.microsoft.com/office/drawing/2010/main" val="0"/>
              </a:ext>
            </a:extLst>
          </a:blip>
          <a:srcRect b="26414"/>
          <a:stretch/>
        </p:blipFill>
        <p:spPr>
          <a:xfrm>
            <a:off x="4646645" y="3617218"/>
            <a:ext cx="3353459" cy="2936074"/>
          </a:xfrm>
          <a:prstGeom prst="rect">
            <a:avLst/>
          </a:prstGeom>
          <a:solidFill>
            <a:srgbClr val="FBB443"/>
          </a:solidFill>
          <a:ln>
            <a:noFill/>
          </a:ln>
        </p:spPr>
      </p:pic>
      <p:sp>
        <p:nvSpPr>
          <p:cNvPr id="26" name="Rectángulo 25"/>
          <p:cNvSpPr/>
          <p:nvPr/>
        </p:nvSpPr>
        <p:spPr>
          <a:xfrm>
            <a:off x="6171449" y="4057497"/>
            <a:ext cx="1187253" cy="571007"/>
          </a:xfrm>
          <a:prstGeom prst="rect">
            <a:avLst/>
          </a:prstGeom>
          <a:solidFill>
            <a:srgbClr val="FBB4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IMPORTACIÓN Y SUBSIDIO DE GLP  </a:t>
            </a:r>
            <a:endParaRPr lang="es-EC" sz="1100" b="1" dirty="0">
              <a:solidFill>
                <a:schemeClr val="tx1"/>
              </a:solidFill>
            </a:endParaRPr>
          </a:p>
        </p:txBody>
      </p:sp>
      <p:sp>
        <p:nvSpPr>
          <p:cNvPr id="31" name="Rectángulo 30"/>
          <p:cNvSpPr/>
          <p:nvPr/>
        </p:nvSpPr>
        <p:spPr>
          <a:xfrm>
            <a:off x="4001612" y="3259347"/>
            <a:ext cx="992190" cy="2834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err="1" smtClean="0"/>
              <a:t>Gasolina</a:t>
            </a:r>
            <a:r>
              <a:rPr lang="en-US" sz="1200" dirty="0" smtClean="0"/>
              <a:t> </a:t>
            </a:r>
            <a:endParaRPr lang="en-US" sz="1200" dirty="0"/>
          </a:p>
        </p:txBody>
      </p:sp>
      <p:sp>
        <p:nvSpPr>
          <p:cNvPr id="32" name="Rectángulo 31"/>
          <p:cNvSpPr/>
          <p:nvPr/>
        </p:nvSpPr>
        <p:spPr>
          <a:xfrm>
            <a:off x="4001612" y="2241146"/>
            <a:ext cx="949192" cy="2844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smtClean="0"/>
              <a:t>Diesel</a:t>
            </a:r>
            <a:endParaRPr lang="en-US" sz="1200" dirty="0"/>
          </a:p>
        </p:txBody>
      </p:sp>
      <p:sp>
        <p:nvSpPr>
          <p:cNvPr id="33" name="Rectángulo 32"/>
          <p:cNvSpPr/>
          <p:nvPr/>
        </p:nvSpPr>
        <p:spPr>
          <a:xfrm>
            <a:off x="4316803" y="1582323"/>
            <a:ext cx="3212885" cy="4656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200" dirty="0" smtClean="0"/>
              <a:t>IMPORTACIÓN Y SUBSIDIO DE COMBUSTIBLE</a:t>
            </a:r>
          </a:p>
          <a:p>
            <a:pPr algn="ctr"/>
            <a:r>
              <a:rPr lang="es-EC" sz="1200" dirty="0" smtClean="0"/>
              <a:t>PERIODO 2007 - 2013  </a:t>
            </a:r>
            <a:endParaRPr lang="es-EC" sz="1200" dirty="0"/>
          </a:p>
        </p:txBody>
      </p:sp>
      <p:sp>
        <p:nvSpPr>
          <p:cNvPr id="34" name="CuadroTexto 33"/>
          <p:cNvSpPr txBox="1"/>
          <p:nvPr/>
        </p:nvSpPr>
        <p:spPr>
          <a:xfrm>
            <a:off x="5009297" y="2167816"/>
            <a:ext cx="2936034" cy="9387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sz="1100" dirty="0" smtClean="0">
                <a:solidFill>
                  <a:schemeClr val="accent4"/>
                </a:solidFill>
              </a:rPr>
              <a:t>Importación: </a:t>
            </a:r>
            <a:r>
              <a:rPr lang="es-EC" sz="1100" dirty="0" smtClean="0"/>
              <a:t>80 millones de barriles,     USD 8.473 millones</a:t>
            </a:r>
          </a:p>
          <a:p>
            <a:pPr algn="just"/>
            <a:r>
              <a:rPr lang="es-EC" sz="1100" dirty="0" smtClean="0">
                <a:solidFill>
                  <a:schemeClr val="accent4"/>
                </a:solidFill>
              </a:rPr>
              <a:t>Precio internacional: </a:t>
            </a:r>
            <a:r>
              <a:rPr lang="es-EC" sz="1100" dirty="0" smtClean="0"/>
              <a:t>USD 3.12 el galón </a:t>
            </a:r>
          </a:p>
          <a:p>
            <a:pPr algn="just"/>
            <a:r>
              <a:rPr lang="es-EC" sz="1100" dirty="0" smtClean="0">
                <a:solidFill>
                  <a:schemeClr val="accent4"/>
                </a:solidFill>
              </a:rPr>
              <a:t>Precio subsidiado:  </a:t>
            </a:r>
            <a:r>
              <a:rPr lang="es-EC" sz="1100" dirty="0" smtClean="0"/>
              <a:t>USD 1.02 el galón</a:t>
            </a:r>
          </a:p>
          <a:p>
            <a:pPr algn="just"/>
            <a:r>
              <a:rPr lang="es-EC" sz="1100" dirty="0" smtClean="0">
                <a:solidFill>
                  <a:schemeClr val="accent4"/>
                </a:solidFill>
              </a:rPr>
              <a:t>Perdida: </a:t>
            </a:r>
            <a:r>
              <a:rPr lang="es-EC" sz="1100" dirty="0" smtClean="0"/>
              <a:t>USD 5.054 millones</a:t>
            </a:r>
            <a:endParaRPr lang="es-EC" sz="1100" dirty="0"/>
          </a:p>
        </p:txBody>
      </p:sp>
      <p:sp>
        <p:nvSpPr>
          <p:cNvPr id="36" name="CuadroTexto 35"/>
          <p:cNvSpPr txBox="1"/>
          <p:nvPr/>
        </p:nvSpPr>
        <p:spPr>
          <a:xfrm>
            <a:off x="5009297" y="3208607"/>
            <a:ext cx="2686382"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sz="1100" b="1" dirty="0" smtClean="0">
                <a:solidFill>
                  <a:schemeClr val="accent4"/>
                </a:solidFill>
              </a:rPr>
              <a:t>Importación: </a:t>
            </a:r>
            <a:r>
              <a:rPr lang="es-EC" sz="1100" dirty="0" smtClean="0"/>
              <a:t>74 millones de barriles, UDS 8.677 millones</a:t>
            </a:r>
          </a:p>
        </p:txBody>
      </p:sp>
      <p:sp>
        <p:nvSpPr>
          <p:cNvPr id="37" name="Rectángulo 36"/>
          <p:cNvSpPr/>
          <p:nvPr/>
        </p:nvSpPr>
        <p:spPr>
          <a:xfrm>
            <a:off x="3890674" y="3639494"/>
            <a:ext cx="1639374" cy="1107996"/>
          </a:xfrm>
          <a:prstGeom prst="rect">
            <a:avLst/>
          </a:prstGeom>
        </p:spPr>
        <p:txBody>
          <a:bodyPr wrap="square">
            <a:spAutoFit/>
          </a:bodyPr>
          <a:lstStyle/>
          <a:p>
            <a:pPr algn="just"/>
            <a:r>
              <a:rPr lang="es-EC" sz="1100" dirty="0">
                <a:solidFill>
                  <a:schemeClr val="accent4"/>
                </a:solidFill>
              </a:rPr>
              <a:t>Precio internacional: </a:t>
            </a:r>
            <a:r>
              <a:rPr lang="es-EC" sz="1100" dirty="0"/>
              <a:t>USD 3.14 el galón </a:t>
            </a:r>
            <a:endParaRPr lang="es-EC" sz="1100" dirty="0" smtClean="0">
              <a:solidFill>
                <a:schemeClr val="accent4"/>
              </a:solidFill>
            </a:endParaRPr>
          </a:p>
          <a:p>
            <a:r>
              <a:rPr lang="es-EC" sz="1100" dirty="0" smtClean="0">
                <a:solidFill>
                  <a:schemeClr val="accent4"/>
                </a:solidFill>
              </a:rPr>
              <a:t>Precio </a:t>
            </a:r>
            <a:r>
              <a:rPr lang="es-EC" sz="1100" dirty="0">
                <a:solidFill>
                  <a:schemeClr val="accent4"/>
                </a:solidFill>
              </a:rPr>
              <a:t>subsidiado:  </a:t>
            </a:r>
            <a:r>
              <a:rPr lang="es-EC" sz="1100" dirty="0"/>
              <a:t>USD 2.00 el galón</a:t>
            </a:r>
          </a:p>
          <a:p>
            <a:pPr algn="just"/>
            <a:r>
              <a:rPr lang="es-EC" sz="1100" dirty="0">
                <a:solidFill>
                  <a:schemeClr val="accent4"/>
                </a:solidFill>
              </a:rPr>
              <a:t>Perdida: </a:t>
            </a:r>
            <a:r>
              <a:rPr lang="es-EC" sz="1100" dirty="0"/>
              <a:t>USD 2.519 millones</a:t>
            </a:r>
          </a:p>
        </p:txBody>
      </p:sp>
    </p:spTree>
    <p:extLst>
      <p:ext uri="{BB962C8B-B14F-4D97-AF65-F5344CB8AC3E}">
        <p14:creationId xmlns:p14="http://schemas.microsoft.com/office/powerpoint/2010/main" val="3969747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996" y="290779"/>
            <a:ext cx="8596668" cy="721895"/>
          </a:xfrm>
        </p:spPr>
        <p:txBody>
          <a:bodyPr>
            <a:noAutofit/>
          </a:bodyPr>
          <a:lstStyle/>
          <a:p>
            <a:r>
              <a:rPr lang="es-ES" sz="4000" b="1" dirty="0" smtClean="0">
                <a:ln w="12700">
                  <a:solidFill>
                    <a:schemeClr val="accent4">
                      <a:lumMod val="50000"/>
                    </a:schemeClr>
                  </a:solidFill>
                  <a:prstDash val="solid"/>
                </a:ln>
                <a:pattFill prst="narHorz">
                  <a:fgClr>
                    <a:srgbClr val="0F79F9"/>
                  </a:fgClr>
                  <a:bgClr>
                    <a:schemeClr val="accent4"/>
                  </a:bgClr>
                </a:pattFill>
                <a:effectLst>
                  <a:innerShdw blurRad="177800">
                    <a:schemeClr val="accent6">
                      <a:lumMod val="50000"/>
                    </a:schemeClr>
                  </a:innerShdw>
                </a:effectLst>
                <a:latin typeface="Berlin Sans FB Demi" panose="020E0802020502020306" pitchFamily="34" charset="0"/>
              </a:rPr>
              <a:t>Conclusiones</a:t>
            </a:r>
            <a:r>
              <a:rPr lang="es-ES" sz="4400" b="1" dirty="0" smtClean="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rPr>
              <a:t> </a:t>
            </a: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4" name="Rectángulo 3"/>
          <p:cNvSpPr/>
          <p:nvPr/>
        </p:nvSpPr>
        <p:spPr>
          <a:xfrm>
            <a:off x="742950" y="1363430"/>
            <a:ext cx="11220450" cy="738664"/>
          </a:xfrm>
          <a:prstGeom prst="rect">
            <a:avLst/>
          </a:prstGeom>
          <a:ln w="28575">
            <a:solidFill>
              <a:srgbClr val="8B17AE"/>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pPr lvl="0"/>
            <a:r>
              <a:rPr lang="es-ES" sz="1400" dirty="0">
                <a:solidFill>
                  <a:schemeClr val="bg2">
                    <a:lumMod val="50000"/>
                  </a:schemeClr>
                </a:solidFill>
              </a:rPr>
              <a:t>El estudio de la percepción permitió comprender como el consumidor interpreta la diferente información que tiene o recibe de un producto, determina si el trabajo del marketing realizado por las empresas desempeña un papel relevante para el consumidor o bien si a este ni si quiera le llama la atención.  </a:t>
            </a:r>
            <a:endParaRPr lang="en-US" sz="1400" dirty="0">
              <a:solidFill>
                <a:schemeClr val="bg2">
                  <a:lumMod val="50000"/>
                </a:schemeClr>
              </a:solidFill>
            </a:endParaRPr>
          </a:p>
        </p:txBody>
      </p:sp>
      <p:sp>
        <p:nvSpPr>
          <p:cNvPr id="5" name="Rectángulo 4"/>
          <p:cNvSpPr/>
          <p:nvPr/>
        </p:nvSpPr>
        <p:spPr>
          <a:xfrm>
            <a:off x="742950" y="2442535"/>
            <a:ext cx="11220450" cy="523220"/>
          </a:xfrm>
          <a:prstGeom prst="rect">
            <a:avLst/>
          </a:prstGeom>
          <a:solidFill>
            <a:schemeClr val="bg1"/>
          </a:solidFill>
          <a:ln w="28575">
            <a:solidFill>
              <a:srgbClr val="5A1BB4"/>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A pesar de que existe incertidumbre en ciertos aspectos los vehículos eléctricos tendrían una buena aceptación entre los consumidores ya que el 64,8% de la muestra de los encuestados estarían dispuestos a comprar este tipo de VE.</a:t>
            </a:r>
          </a:p>
        </p:txBody>
      </p:sp>
      <p:sp>
        <p:nvSpPr>
          <p:cNvPr id="8" name="Rectángulo 7"/>
          <p:cNvSpPr/>
          <p:nvPr/>
        </p:nvSpPr>
        <p:spPr>
          <a:xfrm>
            <a:off x="742950" y="3306196"/>
            <a:ext cx="11220450" cy="307777"/>
          </a:xfrm>
          <a:prstGeom prst="rect">
            <a:avLst/>
          </a:prstGeom>
          <a:solidFill>
            <a:schemeClr val="bg1"/>
          </a:solidFill>
          <a:ln w="28575">
            <a:solidFill>
              <a:srgbClr val="4641CA"/>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El hecho de que un vehículo eléctrico sea amigable con el medio ambiente, es un atributo valorado mas no critico a la hora de comprar.</a:t>
            </a:r>
          </a:p>
        </p:txBody>
      </p:sp>
      <p:sp>
        <p:nvSpPr>
          <p:cNvPr id="9" name="Rectángulo 8"/>
          <p:cNvSpPr/>
          <p:nvPr/>
        </p:nvSpPr>
        <p:spPr>
          <a:xfrm>
            <a:off x="742950" y="3954414"/>
            <a:ext cx="11220450" cy="738664"/>
          </a:xfrm>
          <a:prstGeom prst="rect">
            <a:avLst/>
          </a:prstGeom>
          <a:solidFill>
            <a:schemeClr val="bg1"/>
          </a:solidFill>
          <a:ln w="28575">
            <a:solidFill>
              <a:srgbClr val="3158C2"/>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Un factor considerable por el que un consumidor desistiría comprar de un VE es debido a que tienen la apreciación de que sus repuestos son difíciles de encontrar y que no existen talleres especializados para este tipo de vehículos. Además prefieren un vehículo de combustión por la costumbre y comodidad que estos les brindan.</a:t>
            </a:r>
            <a:endParaRPr lang="en-US" sz="1400" dirty="0">
              <a:solidFill>
                <a:schemeClr val="bg2">
                  <a:lumMod val="50000"/>
                </a:schemeClr>
              </a:solidFill>
            </a:endParaRPr>
          </a:p>
        </p:txBody>
      </p:sp>
      <p:sp>
        <p:nvSpPr>
          <p:cNvPr id="10" name="Rectángulo 9"/>
          <p:cNvSpPr/>
          <p:nvPr/>
        </p:nvSpPr>
        <p:spPr>
          <a:xfrm>
            <a:off x="742950" y="5040325"/>
            <a:ext cx="11220450" cy="738664"/>
          </a:xfrm>
          <a:prstGeom prst="rect">
            <a:avLst/>
          </a:prstGeom>
          <a:solidFill>
            <a:schemeClr val="bg1"/>
          </a:solidFill>
          <a:ln w="28575">
            <a:solidFill>
              <a:srgbClr val="489DD2"/>
            </a:solidFill>
          </a:ln>
          <a:effectLst>
            <a:outerShdw blurRad="50800" dist="38100" dir="2700000" algn="tl" rotWithShape="0">
              <a:prstClr val="black">
                <a:alpha val="40000"/>
              </a:prstClr>
            </a:outerShdw>
          </a:effectLst>
        </p:spPr>
        <p:txBody>
          <a:bodyPr wrap="square">
            <a:spAutoFit/>
          </a:bodyPr>
          <a:lstStyle/>
          <a:p>
            <a:pPr lvl="0"/>
            <a:r>
              <a:rPr lang="es-ES" sz="1400" dirty="0"/>
              <a:t>Al ser una nueva tecnología debe superar ciertas barreras y paradigmas por el desconocimiento que las personas tienen sobre los beneficios y características reales que ofrece este tipo de vehículos, no saben si realmente cubrirá todas sus necesidades ni el modo en que se implementara su infraestructura para la </a:t>
            </a:r>
            <a:r>
              <a:rPr lang="es-ES" sz="1400" dirty="0" smtClean="0"/>
              <a:t>carga.</a:t>
            </a:r>
            <a:endParaRPr lang="en-US" sz="1400" dirty="0">
              <a:solidFill>
                <a:schemeClr val="bg2">
                  <a:lumMod val="50000"/>
                </a:schemeClr>
              </a:solidFill>
            </a:endParaRPr>
          </a:p>
        </p:txBody>
      </p:sp>
      <p:sp>
        <p:nvSpPr>
          <p:cNvPr id="11" name="Rectángulo 10"/>
          <p:cNvSpPr/>
          <p:nvPr/>
        </p:nvSpPr>
        <p:spPr>
          <a:xfrm>
            <a:off x="742950" y="6122833"/>
            <a:ext cx="11220450" cy="523220"/>
          </a:xfrm>
          <a:prstGeom prst="rect">
            <a:avLst/>
          </a:prstGeom>
          <a:solidFill>
            <a:schemeClr val="bg1"/>
          </a:solidFill>
          <a:ln w="28575">
            <a:solidFill>
              <a:srgbClr val="42CFCF"/>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L</a:t>
            </a:r>
            <a:r>
              <a:rPr lang="es-ES" sz="1400" dirty="0" smtClean="0">
                <a:solidFill>
                  <a:schemeClr val="bg2">
                    <a:lumMod val="50000"/>
                  </a:schemeClr>
                </a:solidFill>
              </a:rPr>
              <a:t>a </a:t>
            </a:r>
            <a:r>
              <a:rPr lang="es-ES" sz="1400" dirty="0">
                <a:solidFill>
                  <a:schemeClr val="bg2">
                    <a:lumMod val="50000"/>
                  </a:schemeClr>
                </a:solidFill>
              </a:rPr>
              <a:t>introducción del vehículo eléctrico será gradual, y seguirá una estrategia que consiga poco a poco una mayor aceptación por parte de los usuarios sumándose a los resultados, comentarios y recomendaciones que realicen los primeros compradores.</a:t>
            </a:r>
            <a:endParaRPr lang="en-US" sz="1400" dirty="0">
              <a:solidFill>
                <a:schemeClr val="bg2">
                  <a:lumMod val="50000"/>
                </a:schemeClr>
              </a:solidFill>
            </a:endParaRPr>
          </a:p>
        </p:txBody>
      </p:sp>
      <p:pic>
        <p:nvPicPr>
          <p:cNvPr id="3" name="Imagen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12093" y="363280"/>
            <a:ext cx="820961" cy="576892"/>
          </a:xfrm>
          <a:prstGeom prst="rect">
            <a:avLst/>
          </a:prstGeom>
        </p:spPr>
      </p:pic>
    </p:spTree>
    <p:extLst>
      <p:ext uri="{BB962C8B-B14F-4D97-AF65-F5344CB8AC3E}">
        <p14:creationId xmlns:p14="http://schemas.microsoft.com/office/powerpoint/2010/main" val="15791747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34437" y="304240"/>
            <a:ext cx="8596668" cy="1320800"/>
          </a:xfrm>
        </p:spPr>
        <p:txBody>
          <a:bodyPr>
            <a:normAutofit/>
          </a:bodyPr>
          <a:lstStyle/>
          <a:p>
            <a:r>
              <a:rPr lang="es-ES" sz="4000" b="1" dirty="0" smtClean="0">
                <a:ln w="12700">
                  <a:solidFill>
                    <a:schemeClr val="accent4">
                      <a:lumMod val="50000"/>
                    </a:schemeClr>
                  </a:solidFill>
                  <a:prstDash val="solid"/>
                </a:ln>
                <a:pattFill prst="narHorz">
                  <a:fgClr>
                    <a:srgbClr val="0F79F9"/>
                  </a:fgClr>
                  <a:bgClr>
                    <a:schemeClr val="accent4"/>
                  </a:bgClr>
                </a:pattFill>
                <a:effectLst>
                  <a:innerShdw blurRad="177800">
                    <a:schemeClr val="accent6">
                      <a:lumMod val="50000"/>
                    </a:schemeClr>
                  </a:innerShdw>
                </a:effectLst>
                <a:latin typeface="Berlin Sans FB Demi" panose="020E0802020502020306" pitchFamily="34" charset="0"/>
              </a:rPr>
              <a:t>Recomendaciones</a:t>
            </a:r>
            <a:endParaRPr lang="en-US" sz="4400" b="1" dirty="0">
              <a:ln w="12700">
                <a:solidFill>
                  <a:schemeClr val="accent1">
                    <a:lumMod val="50000"/>
                  </a:schemeClr>
                </a:solidFill>
                <a:prstDash val="solid"/>
              </a:ln>
              <a:pattFill prst="narHorz">
                <a:fgClr>
                  <a:schemeClr val="accent1">
                    <a:lumMod val="60000"/>
                    <a:lumOff val="40000"/>
                  </a:schemeClr>
                </a:fgClr>
                <a:bgClr>
                  <a:srgbClr val="78A020"/>
                </a:bgClr>
              </a:pattFill>
              <a:effectLst>
                <a:innerShdw blurRad="177800">
                  <a:schemeClr val="accent6">
                    <a:lumMod val="50000"/>
                  </a:schemeClr>
                </a:innerShdw>
              </a:effectLst>
              <a:latin typeface="Berlin Sans FB Demi" panose="020E0802020502020306" pitchFamily="34" charset="0"/>
            </a:endParaRPr>
          </a:p>
        </p:txBody>
      </p:sp>
      <p:sp>
        <p:nvSpPr>
          <p:cNvPr id="6" name="Rectángulo 5"/>
          <p:cNvSpPr/>
          <p:nvPr/>
        </p:nvSpPr>
        <p:spPr>
          <a:xfrm>
            <a:off x="742950" y="1363430"/>
            <a:ext cx="11220450" cy="523220"/>
          </a:xfrm>
          <a:prstGeom prst="rect">
            <a:avLst/>
          </a:prstGeom>
          <a:ln w="28575">
            <a:solidFill>
              <a:srgbClr val="8B17AE"/>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es-ES" sz="1400" dirty="0">
                <a:solidFill>
                  <a:schemeClr val="bg2">
                    <a:lumMod val="50000"/>
                  </a:schemeClr>
                </a:solidFill>
              </a:rPr>
              <a:t>Efectuar una campaña informativa con respecto a la movilidad sustentable y los beneficios de un vehículo eléctrico con el objetivo de fomentar el aprendizaje del correcto uso de la energía y despejar todas incertidumbres acerca de esta nueva tecnología. </a:t>
            </a:r>
          </a:p>
        </p:txBody>
      </p:sp>
      <p:sp>
        <p:nvSpPr>
          <p:cNvPr id="7" name="Rectángulo 6"/>
          <p:cNvSpPr/>
          <p:nvPr/>
        </p:nvSpPr>
        <p:spPr>
          <a:xfrm>
            <a:off x="742950" y="2268995"/>
            <a:ext cx="11220450" cy="523220"/>
          </a:xfrm>
          <a:prstGeom prst="rect">
            <a:avLst/>
          </a:prstGeom>
          <a:solidFill>
            <a:schemeClr val="bg1"/>
          </a:solidFill>
          <a:ln w="28575">
            <a:solidFill>
              <a:srgbClr val="5A1BB4"/>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Aplicar estrategias de marketing dirigidas específicamente para el género masculino y otras dirigidas al género femenino ya que sus motivos de compra son distintos. </a:t>
            </a:r>
            <a:endParaRPr lang="en-US" sz="1400" dirty="0">
              <a:solidFill>
                <a:schemeClr val="bg2">
                  <a:lumMod val="50000"/>
                </a:schemeClr>
              </a:solidFill>
            </a:endParaRPr>
          </a:p>
        </p:txBody>
      </p:sp>
      <p:sp>
        <p:nvSpPr>
          <p:cNvPr id="8" name="Rectángulo 7"/>
          <p:cNvSpPr/>
          <p:nvPr/>
        </p:nvSpPr>
        <p:spPr>
          <a:xfrm>
            <a:off x="742950" y="3174561"/>
            <a:ext cx="11220450" cy="738664"/>
          </a:xfrm>
          <a:prstGeom prst="rect">
            <a:avLst/>
          </a:prstGeom>
          <a:solidFill>
            <a:schemeClr val="bg1"/>
          </a:solidFill>
          <a:ln w="28575">
            <a:solidFill>
              <a:srgbClr val="4641CA"/>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Para realizar la carga de un VE en la casa se necesita un medidor de 220V para no dañar la betería del mismo, por lo que se puede aprovechar el plan que actualmente tiene el gobierno de instalar medidores para las cocinas de inducción en los hogares de los ecuatorianos</a:t>
            </a:r>
            <a:r>
              <a:rPr lang="es-ES" sz="1400" dirty="0" smtClean="0">
                <a:solidFill>
                  <a:schemeClr val="bg2">
                    <a:lumMod val="50000"/>
                  </a:schemeClr>
                </a:solidFill>
              </a:rPr>
              <a:t>.</a:t>
            </a:r>
            <a:endParaRPr lang="es-ES" sz="1400" dirty="0">
              <a:solidFill>
                <a:schemeClr val="bg2">
                  <a:lumMod val="50000"/>
                </a:schemeClr>
              </a:solidFill>
            </a:endParaRPr>
          </a:p>
        </p:txBody>
      </p:sp>
      <p:sp>
        <p:nvSpPr>
          <p:cNvPr id="10" name="Rectángulo 9"/>
          <p:cNvSpPr/>
          <p:nvPr/>
        </p:nvSpPr>
        <p:spPr>
          <a:xfrm>
            <a:off x="742950" y="4363234"/>
            <a:ext cx="11220450" cy="523220"/>
          </a:xfrm>
          <a:prstGeom prst="rect">
            <a:avLst/>
          </a:prstGeom>
          <a:solidFill>
            <a:schemeClr val="bg1"/>
          </a:solidFill>
          <a:ln w="28575">
            <a:solidFill>
              <a:srgbClr val="489DD2"/>
            </a:solidFill>
          </a:ln>
          <a:effectLst>
            <a:outerShdw blurRad="50800" dist="38100" dir="2700000" algn="tl" rotWithShape="0">
              <a:prstClr val="black">
                <a:alpha val="40000"/>
              </a:prstClr>
            </a:outerShdw>
          </a:effectLst>
        </p:spPr>
        <p:txBody>
          <a:bodyPr wrap="square">
            <a:spAutoFit/>
          </a:bodyPr>
          <a:lstStyle/>
          <a:p>
            <a:r>
              <a:rPr lang="es-ES" sz="1400" dirty="0">
                <a:solidFill>
                  <a:schemeClr val="bg2">
                    <a:lumMod val="50000"/>
                  </a:schemeClr>
                </a:solidFill>
              </a:rPr>
              <a:t>Se recomienda determinar políticas de reciclaje para las baterías de los VE, ya que estas contienen componentes tóxicos perjudiciales para el medioambiente por lo que después de acabada su vida útil podrían reciclarse para evitar este daño. </a:t>
            </a:r>
          </a:p>
        </p:txBody>
      </p:sp>
      <p:sp>
        <p:nvSpPr>
          <p:cNvPr id="11" name="Rectángulo 10"/>
          <p:cNvSpPr/>
          <p:nvPr/>
        </p:nvSpPr>
        <p:spPr>
          <a:xfrm>
            <a:off x="742950" y="5208345"/>
            <a:ext cx="11220450" cy="738664"/>
          </a:xfrm>
          <a:prstGeom prst="rect">
            <a:avLst/>
          </a:prstGeom>
          <a:solidFill>
            <a:schemeClr val="bg1"/>
          </a:solidFill>
          <a:ln w="28575">
            <a:solidFill>
              <a:srgbClr val="42CFCF"/>
            </a:solidFill>
          </a:ln>
          <a:effectLst>
            <a:outerShdw blurRad="50800" dist="38100" dir="2700000" algn="tl" rotWithShape="0">
              <a:prstClr val="black">
                <a:alpha val="40000"/>
              </a:prstClr>
            </a:outerShdw>
          </a:effectLst>
        </p:spPr>
        <p:txBody>
          <a:bodyPr wrap="square">
            <a:spAutoFit/>
          </a:bodyPr>
          <a:lstStyle/>
          <a:p>
            <a:pPr lvl="0"/>
            <a:r>
              <a:rPr lang="es-ES" sz="1400" dirty="0">
                <a:solidFill>
                  <a:schemeClr val="bg2">
                    <a:lumMod val="50000"/>
                  </a:schemeClr>
                </a:solidFill>
              </a:rPr>
              <a:t>Es primordial que las empresas automotrices implementen prácticas medioambientales en </a:t>
            </a:r>
            <a:r>
              <a:rPr lang="es-ES" sz="1400" dirty="0" smtClean="0">
                <a:solidFill>
                  <a:schemeClr val="bg2">
                    <a:lumMod val="50000"/>
                  </a:schemeClr>
                </a:solidFill>
              </a:rPr>
              <a:t>todos sus procesos y actividades </a:t>
            </a:r>
            <a:r>
              <a:rPr lang="es-ES" sz="1400" dirty="0">
                <a:solidFill>
                  <a:schemeClr val="bg2">
                    <a:lumMod val="50000"/>
                  </a:schemeClr>
                </a:solidFill>
              </a:rPr>
              <a:t>de </a:t>
            </a:r>
            <a:r>
              <a:rPr lang="es-ES" sz="1400" dirty="0" smtClean="0">
                <a:solidFill>
                  <a:schemeClr val="bg2">
                    <a:lumMod val="50000"/>
                  </a:schemeClr>
                </a:solidFill>
              </a:rPr>
              <a:t>trabajo </a:t>
            </a:r>
            <a:r>
              <a:rPr lang="es-ES" sz="1400" dirty="0">
                <a:solidFill>
                  <a:schemeClr val="bg2">
                    <a:lumMod val="50000"/>
                  </a:schemeClr>
                </a:solidFill>
              </a:rPr>
              <a:t>ya que de nada sirve vender un producto amigable con el medio ambiente y promulgar sus ventajas de reducción de la contaminación si todos procesos realizados no son ambientalmente responsables.  </a:t>
            </a:r>
            <a:endParaRPr lang="en-US" sz="1400" dirty="0">
              <a:solidFill>
                <a:schemeClr val="bg2">
                  <a:lumMod val="50000"/>
                </a:schemeClr>
              </a:solidFill>
            </a:endParaRPr>
          </a:p>
        </p:txBody>
      </p:sp>
      <p:pic>
        <p:nvPicPr>
          <p:cNvPr id="12" name="Imagen 11"/>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29740" y="306919"/>
            <a:ext cx="820961" cy="576892"/>
          </a:xfrm>
          <a:prstGeom prst="rect">
            <a:avLst/>
          </a:prstGeom>
        </p:spPr>
      </p:pic>
    </p:spTree>
    <p:extLst>
      <p:ext uri="{BB962C8B-B14F-4D97-AF65-F5344CB8AC3E}">
        <p14:creationId xmlns:p14="http://schemas.microsoft.com/office/powerpoint/2010/main" val="1420301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460" y="0"/>
            <a:ext cx="934054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42754"/>
            <a:ext cx="2895780" cy="266546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5781" cy="2442754"/>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14589" b="14832"/>
          <a:stretch/>
        </p:blipFill>
        <p:spPr>
          <a:xfrm>
            <a:off x="0" y="5108220"/>
            <a:ext cx="2895781" cy="1749780"/>
          </a:xfrm>
          <a:prstGeom prst="rect">
            <a:avLst/>
          </a:prstGeom>
        </p:spPr>
      </p:pic>
      <p:sp>
        <p:nvSpPr>
          <p:cNvPr id="8" name="CuadroTexto 7"/>
          <p:cNvSpPr txBox="1"/>
          <p:nvPr/>
        </p:nvSpPr>
        <p:spPr>
          <a:xfrm>
            <a:off x="3641275" y="433229"/>
            <a:ext cx="8009021" cy="584775"/>
          </a:xfrm>
          <a:prstGeom prst="rect">
            <a:avLst/>
          </a:prstGeom>
          <a:solidFill>
            <a:schemeClr val="bg1"/>
          </a:solidFill>
        </p:spPr>
        <p:txBody>
          <a:bodyPr wrap="square" rtlCol="0">
            <a:spAutoFit/>
          </a:bodyPr>
          <a:lstStyle/>
          <a:p>
            <a:r>
              <a:rPr lang="en-US" sz="1600" dirty="0" smtClean="0">
                <a:ln w="0"/>
                <a:effectLst>
                  <a:outerShdw blurRad="38100" dist="19050" dir="2700000" algn="tl" rotWithShape="0">
                    <a:schemeClr val="dk1">
                      <a:alpha val="40000"/>
                    </a:schemeClr>
                  </a:outerShdw>
                </a:effectLst>
              </a:rPr>
              <a:t>Animals around the world are losing their habitats due climate change. By choosing a hybrid or fuel efficient car, YOU CAN HELP PREVENT THIS. TAKE ACTION RIGTH NOW. </a:t>
            </a:r>
            <a:endParaRPr lang="en-US" sz="1600" dirty="0">
              <a:ln w="0"/>
              <a:effectLst>
                <a:outerShdw blurRad="38100" dist="19050" dir="2700000" algn="tl" rotWithShape="0">
                  <a:schemeClr val="dk1">
                    <a:alpha val="40000"/>
                  </a:schemeClr>
                </a:outerShdw>
              </a:effectLst>
            </a:endParaRPr>
          </a:p>
        </p:txBody>
      </p:sp>
      <p:sp>
        <p:nvSpPr>
          <p:cNvPr id="9" name="CuadroTexto 8"/>
          <p:cNvSpPr txBox="1"/>
          <p:nvPr/>
        </p:nvSpPr>
        <p:spPr>
          <a:xfrm>
            <a:off x="2404466" y="2270653"/>
            <a:ext cx="6685548" cy="1446550"/>
          </a:xfrm>
          <a:prstGeom prst="rect">
            <a:avLst/>
          </a:prstGeom>
          <a:noFill/>
        </p:spPr>
        <p:txBody>
          <a:bodyPr wrap="square" rtlCol="0">
            <a:spAutoFit/>
          </a:bodyPr>
          <a:lstStyle/>
          <a:p>
            <a:r>
              <a:rPr lang="en-US" sz="8800" dirty="0" smtClean="0">
                <a:solidFill>
                  <a:schemeClr val="bg1"/>
                </a:solidFill>
                <a:latin typeface="Britannic Bold" panose="020B0903060703020204" pitchFamily="34" charset="0"/>
                <a:cs typeface="Aharoni" panose="02010803020104030203" pitchFamily="2" charset="-79"/>
              </a:rPr>
              <a:t>THANK YOU!!</a:t>
            </a:r>
            <a:endParaRPr lang="en-US" sz="8800" dirty="0">
              <a:solidFill>
                <a:schemeClr val="bg1"/>
              </a:solidFill>
              <a:latin typeface="Britannic Bold" panose="020B0903060703020204" pitchFamily="34" charset="0"/>
              <a:cs typeface="Aharoni" panose="02010803020104030203" pitchFamily="2" charset="-79"/>
            </a:endParaRPr>
          </a:p>
        </p:txBody>
      </p:sp>
    </p:spTree>
    <p:extLst>
      <p:ext uri="{BB962C8B-B14F-4D97-AF65-F5344CB8AC3E}">
        <p14:creationId xmlns:p14="http://schemas.microsoft.com/office/powerpoint/2010/main" val="1031178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1921" y="393629"/>
            <a:ext cx="6065520" cy="1027847"/>
          </a:xfrm>
        </p:spPr>
        <p:txBody>
          <a:bodyPr>
            <a:normAutofit/>
          </a:bodyPr>
          <a:lstStyle/>
          <a:p>
            <a:r>
              <a:rPr lang="en-US" sz="4000" b="1"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Movilidad</a:t>
            </a:r>
            <a:r>
              <a:rPr lang="en-US" sz="4000" b="1"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a:t>
            </a:r>
            <a:r>
              <a:rPr lang="en-US" sz="4000" b="1"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S</a:t>
            </a:r>
            <a:r>
              <a:rPr lang="en-US" sz="4000" b="1"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ostenible</a:t>
            </a:r>
            <a:r>
              <a:rPr lang="en-US" sz="4000" b="1"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a:t>
            </a:r>
            <a:endParaRPr lang="en-U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endParaRPr>
          </a:p>
        </p:txBody>
      </p:sp>
      <p:graphicFrame>
        <p:nvGraphicFramePr>
          <p:cNvPr id="6" name="Diagrama 5"/>
          <p:cNvGraphicFramePr/>
          <p:nvPr>
            <p:extLst>
              <p:ext uri="{D42A27DB-BD31-4B8C-83A1-F6EECF244321}">
                <p14:modId xmlns:p14="http://schemas.microsoft.com/office/powerpoint/2010/main" val="1031458099"/>
              </p:ext>
            </p:extLst>
          </p:nvPr>
        </p:nvGraphicFramePr>
        <p:xfrm>
          <a:off x="4122073" y="2942706"/>
          <a:ext cx="5188181" cy="4175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ext uri="{D42A27DB-BD31-4B8C-83A1-F6EECF244321}">
                <p14:modId xmlns:p14="http://schemas.microsoft.com/office/powerpoint/2010/main" val="1319654374"/>
              </p:ext>
            </p:extLst>
          </p:nvPr>
        </p:nvGraphicFramePr>
        <p:xfrm>
          <a:off x="482139" y="1421476"/>
          <a:ext cx="4809258" cy="34823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45150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138160" y="1036320"/>
            <a:ext cx="4053840" cy="582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097280" y="423081"/>
            <a:ext cx="10058400" cy="863903"/>
          </a:xfrm>
        </p:spPr>
        <p:txBody>
          <a:bodyPr>
            <a:normAutofit/>
          </a:bodyPr>
          <a:lstStyle/>
          <a:p>
            <a:r>
              <a:rPr lang="es-E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Descripción de vehículo eléctrico </a:t>
            </a:r>
            <a:endParaRPr lang="en-U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4" y="1484109"/>
            <a:ext cx="3578691" cy="4906529"/>
          </a:xfrm>
          <a:prstGeom prst="ellipse">
            <a:avLst/>
          </a:prstGeom>
          <a:ln w="63500" cap="rnd">
            <a:solidFill>
              <a:srgbClr val="333333"/>
            </a:solidFill>
          </a:ln>
          <a:effectLst>
            <a:outerShdw blurRad="50800" dist="889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 name="Diagrama 6"/>
          <p:cNvGraphicFramePr/>
          <p:nvPr>
            <p:extLst>
              <p:ext uri="{D42A27DB-BD31-4B8C-83A1-F6EECF244321}">
                <p14:modId xmlns:p14="http://schemas.microsoft.com/office/powerpoint/2010/main" val="1341703856"/>
              </p:ext>
            </p:extLst>
          </p:nvPr>
        </p:nvGraphicFramePr>
        <p:xfrm>
          <a:off x="3484180" y="1464020"/>
          <a:ext cx="5032023" cy="504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p:cNvPicPr>
            <a:picLocks noChangeAspect="1"/>
          </p:cNvPicPr>
          <p:nvPr/>
        </p:nvPicPr>
        <p:blipFill rotWithShape="1">
          <a:blip r:embed="rId9">
            <a:extLst>
              <a:ext uri="{28A0092B-C50C-407E-A947-70E740481C1C}">
                <a14:useLocalDpi xmlns:a14="http://schemas.microsoft.com/office/drawing/2010/main" val="0"/>
              </a:ext>
            </a:extLst>
          </a:blip>
          <a:srcRect l="468" t="6342" r="12225" b="3902"/>
          <a:stretch/>
        </p:blipFill>
        <p:spPr>
          <a:xfrm>
            <a:off x="8662919" y="1900223"/>
            <a:ext cx="3399727" cy="1677639"/>
          </a:xfrm>
          <a:prstGeom prst="rect">
            <a:avLst/>
          </a:prstGeom>
        </p:spPr>
      </p:pic>
      <p:pic>
        <p:nvPicPr>
          <p:cNvPr id="5" name="Imagen 4"/>
          <p:cNvPicPr>
            <a:picLocks noChangeAspect="1"/>
          </p:cNvPicPr>
          <p:nvPr/>
        </p:nvPicPr>
        <p:blipFill rotWithShape="1">
          <a:blip r:embed="rId10">
            <a:extLst>
              <a:ext uri="{28A0092B-C50C-407E-A947-70E740481C1C}">
                <a14:useLocalDpi xmlns:a14="http://schemas.microsoft.com/office/drawing/2010/main" val="0"/>
              </a:ext>
            </a:extLst>
          </a:blip>
          <a:srcRect t="-488" r="39854" b="1"/>
          <a:stretch/>
        </p:blipFill>
        <p:spPr>
          <a:xfrm>
            <a:off x="8732845" y="3769111"/>
            <a:ext cx="2864470" cy="2297151"/>
          </a:xfrm>
          <a:prstGeom prst="rect">
            <a:avLst/>
          </a:prstGeom>
        </p:spPr>
      </p:pic>
    </p:spTree>
    <p:extLst>
      <p:ext uri="{BB962C8B-B14F-4D97-AF65-F5344CB8AC3E}">
        <p14:creationId xmlns:p14="http://schemas.microsoft.com/office/powerpoint/2010/main" val="1688775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3507" y="259307"/>
            <a:ext cx="7998594" cy="868429"/>
          </a:xfrm>
        </p:spPr>
        <p:txBody>
          <a:bodyPr>
            <a:normAutofit/>
          </a:bodyPr>
          <a:lstStyle/>
          <a:p>
            <a:r>
              <a:rPr lang="en-US" sz="4000" b="1"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Tipos</a:t>
            </a:r>
            <a:r>
              <a:rPr lang="en-U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de </a:t>
            </a:r>
            <a:r>
              <a:rPr lang="en-US" sz="4000" b="1"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vehículos</a:t>
            </a:r>
            <a:r>
              <a:rPr lang="en-U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a:t>
            </a:r>
            <a:r>
              <a:rPr lang="en-US" sz="4000" b="1"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eléctricos</a:t>
            </a:r>
            <a:r>
              <a:rPr lang="en-US" sz="40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 </a:t>
            </a:r>
          </a:p>
        </p:txBody>
      </p:sp>
      <p:pic>
        <p:nvPicPr>
          <p:cNvPr id="1026" name="Picture 2" descr="Tipos de vehiculos electri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7656"/>
            <a:ext cx="12192000" cy="3643311"/>
          </a:xfrm>
          <a:prstGeom prst="rect">
            <a:avLst/>
          </a:prstGeom>
          <a:noFill/>
          <a:ln w="9525">
            <a:noFill/>
            <a:miter lim="800000"/>
            <a:headEnd/>
            <a:tailEnd/>
          </a:ln>
          <a:effectLst>
            <a:outerShdw blurRad="50800" dist="635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2618013627"/>
              </p:ext>
            </p:extLst>
          </p:nvPr>
        </p:nvGraphicFramePr>
        <p:xfrm>
          <a:off x="0" y="4940967"/>
          <a:ext cx="12192000" cy="1463040"/>
        </p:xfrm>
        <a:graphic>
          <a:graphicData uri="http://schemas.openxmlformats.org/drawingml/2006/table">
            <a:tbl>
              <a:tblPr firstRow="1" bandRow="1">
                <a:tableStyleId>{21E4AEA4-8DFA-4A89-87EB-49C32662AFE0}</a:tableStyleId>
              </a:tblPr>
              <a:tblGrid>
                <a:gridCol w="3994484"/>
                <a:gridCol w="3801979"/>
                <a:gridCol w="4395537"/>
              </a:tblGrid>
              <a:tr h="1395665">
                <a:tc>
                  <a:txBody>
                    <a:bodyPr/>
                    <a:lstStyle/>
                    <a:p>
                      <a:pPr marL="285750" indent="-285750" algn="l">
                        <a:buFont typeface="Arial" panose="020B0604020202020204" pitchFamily="34" charset="0"/>
                        <a:buChar char="•"/>
                      </a:pPr>
                      <a:r>
                        <a:rPr lang="es-ES" sz="1800" b="0" kern="1200" dirty="0" smtClean="0">
                          <a:solidFill>
                            <a:schemeClr val="tx1"/>
                          </a:solidFill>
                          <a:effectLst/>
                          <a:latin typeface="+mn-lt"/>
                          <a:ea typeface="+mn-ea"/>
                          <a:cs typeface="+mn-cs"/>
                        </a:rPr>
                        <a:t>Acción combinada del motor eléctrico y del motor de combustión interna.</a:t>
                      </a:r>
                    </a:p>
                    <a:p>
                      <a:pPr marL="285750" indent="-285750" algn="l">
                        <a:buFont typeface="Arial" panose="020B0604020202020204" pitchFamily="34" charset="0"/>
                        <a:buChar char="•"/>
                      </a:pPr>
                      <a:r>
                        <a:rPr lang="es-EC" sz="1800" b="0" kern="1200" dirty="0" smtClean="0">
                          <a:solidFill>
                            <a:schemeClr val="tx1"/>
                          </a:solidFill>
                          <a:effectLst/>
                          <a:latin typeface="+mn-lt"/>
                          <a:ea typeface="+mn-ea"/>
                          <a:cs typeface="+mn-cs"/>
                        </a:rPr>
                        <a:t>A bajas velocidades sólo el motor eléctrico impulsa el vehículo.</a:t>
                      </a:r>
                      <a:endParaRPr lang="en-US" b="0" dirty="0"/>
                    </a:p>
                  </a:txBody>
                  <a:tcPr>
                    <a:solidFill>
                      <a:schemeClr val="accent3">
                        <a:lumMod val="60000"/>
                        <a:lumOff val="40000"/>
                      </a:schemeClr>
                    </a:solidFill>
                  </a:tcPr>
                </a:tc>
                <a:tc>
                  <a:txBody>
                    <a:bodyPr/>
                    <a:lstStyle/>
                    <a:p>
                      <a:pPr marL="0" indent="0" algn="ctr">
                        <a:buFont typeface="Arial" panose="020B0604020202020204" pitchFamily="34" charset="0"/>
                        <a:buNone/>
                      </a:pPr>
                      <a:r>
                        <a:rPr lang="es-ES" sz="1800" b="0" kern="1200" dirty="0" smtClean="0">
                          <a:solidFill>
                            <a:schemeClr val="tx1"/>
                          </a:solidFill>
                          <a:effectLst/>
                          <a:latin typeface="+mn-lt"/>
                          <a:ea typeface="+mn-ea"/>
                          <a:cs typeface="+mn-cs"/>
                        </a:rPr>
                        <a:t>Con motor de combustión, pero este motor es solo para generar energía para recargar las baterías.</a:t>
                      </a:r>
                      <a:endParaRPr lang="en-US" b="0" dirty="0"/>
                    </a:p>
                  </a:txBody>
                  <a:tcPr anchor="ctr">
                    <a:solidFill>
                      <a:schemeClr val="accent3">
                        <a:lumMod val="60000"/>
                        <a:lumOff val="40000"/>
                      </a:schemeClr>
                    </a:solidFill>
                  </a:tcPr>
                </a:tc>
                <a:tc>
                  <a:txBody>
                    <a:bodyPr/>
                    <a:lstStyle/>
                    <a:p>
                      <a:pPr marL="742950" lvl="1" indent="-285750" algn="l">
                        <a:buFont typeface="Arial" panose="020B0604020202020204" pitchFamily="34" charset="0"/>
                        <a:buChar char="•"/>
                      </a:pPr>
                      <a:r>
                        <a:rPr lang="en-US" b="0" dirty="0" smtClean="0">
                          <a:solidFill>
                            <a:schemeClr val="tx1"/>
                          </a:solidFill>
                        </a:rPr>
                        <a:t>Motor </a:t>
                      </a:r>
                      <a:r>
                        <a:rPr lang="es-ES" sz="1800" b="0" kern="1200" dirty="0" smtClean="0">
                          <a:solidFill>
                            <a:schemeClr val="tx1"/>
                          </a:solidFill>
                          <a:effectLst/>
                          <a:latin typeface="+mn-lt"/>
                          <a:ea typeface="+mn-ea"/>
                          <a:cs typeface="+mn-cs"/>
                        </a:rPr>
                        <a:t>eléctrico.</a:t>
                      </a:r>
                    </a:p>
                    <a:p>
                      <a:pPr marL="742950" lvl="1" indent="-285750" algn="l">
                        <a:buFont typeface="Arial" panose="020B0604020202020204" pitchFamily="34" charset="0"/>
                        <a:buChar char="•"/>
                      </a:pPr>
                      <a:r>
                        <a:rPr lang="es-EC" b="0" noProof="0" dirty="0" smtClean="0">
                          <a:solidFill>
                            <a:schemeClr val="tx1"/>
                          </a:solidFill>
                        </a:rPr>
                        <a:t>Baterías de Iones de Litio.</a:t>
                      </a:r>
                    </a:p>
                    <a:p>
                      <a:pPr marL="742950" lvl="1" indent="-285750" algn="l">
                        <a:buFont typeface="Arial" panose="020B0604020202020204" pitchFamily="34" charset="0"/>
                        <a:buChar char="•"/>
                      </a:pPr>
                      <a:r>
                        <a:rPr lang="es-ES" sz="1800" b="0" kern="1200" dirty="0" smtClean="0">
                          <a:solidFill>
                            <a:schemeClr val="tx1"/>
                          </a:solidFill>
                          <a:effectLst/>
                          <a:latin typeface="+mn-lt"/>
                          <a:ea typeface="+mn-ea"/>
                          <a:cs typeface="+mn-cs"/>
                        </a:rPr>
                        <a:t>Se necesita enchufarlos a una red eléctrica para recargarlos.</a:t>
                      </a:r>
                      <a:endParaRPr lang="en-US" b="0" dirty="0">
                        <a:solidFill>
                          <a:schemeClr val="tx1"/>
                        </a:solidFill>
                      </a:endParaRPr>
                    </a:p>
                  </a:txBody>
                  <a:tcPr>
                    <a:solidFill>
                      <a:schemeClr val="accent3">
                        <a:lumMod val="60000"/>
                        <a:lumOff val="40000"/>
                      </a:schemeClr>
                    </a:solidFill>
                  </a:tcPr>
                </a:tc>
              </a:tr>
            </a:tbl>
          </a:graphicData>
        </a:graphic>
      </p:graphicFrame>
    </p:spTree>
    <p:extLst>
      <p:ext uri="{BB962C8B-B14F-4D97-AF65-F5344CB8AC3E}">
        <p14:creationId xmlns:p14="http://schemas.microsoft.com/office/powerpoint/2010/main" val="781415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9155" y="204749"/>
            <a:ext cx="8964425" cy="1320800"/>
          </a:xfrm>
        </p:spPr>
        <p:txBody>
          <a:bodyPr>
            <a:normAutofit/>
          </a:bodyPr>
          <a:lstStyle/>
          <a:p>
            <a:r>
              <a:rPr lang="es-EC"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rPr>
              <a:t>Ventajas y desventajas de un vehículo eléctrico</a:t>
            </a:r>
            <a:endParaRPr lang="es-EC"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erlin Sans FB Demi" panose="020E0802020502020306" pitchFamily="34" charset="0"/>
            </a:endParaRPr>
          </a:p>
        </p:txBody>
      </p:sp>
      <p:sp>
        <p:nvSpPr>
          <p:cNvPr id="5" name="Marcador de texto 4"/>
          <p:cNvSpPr>
            <a:spLocks noGrp="1"/>
          </p:cNvSpPr>
          <p:nvPr>
            <p:ph type="body" idx="1"/>
          </p:nvPr>
        </p:nvSpPr>
        <p:spPr>
          <a:xfrm>
            <a:off x="556343" y="2146163"/>
            <a:ext cx="1791660" cy="576262"/>
          </a:xfrm>
        </p:spPr>
        <p:txBody>
          <a:bodyPr/>
          <a:lstStyle/>
          <a:p>
            <a:r>
              <a:rPr lang="en-US" sz="2800" b="1" dirty="0" err="1" smtClean="0">
                <a:ln w="12700" cmpd="sng">
                  <a:solidFill>
                    <a:schemeClr val="accent6">
                      <a:lumMod val="75000"/>
                    </a:schemeClr>
                  </a:solidFill>
                  <a:prstDash val="solid"/>
                </a:ln>
                <a:solidFill>
                  <a:schemeClr val="accent6"/>
                </a:solidFill>
                <a:effectLst>
                  <a:reflection blurRad="6350" stA="55000" endA="300" endPos="45500" dir="5400000" sy="-100000" algn="bl" rotWithShape="0"/>
                </a:effectLst>
              </a:rPr>
              <a:t>Ventajas</a:t>
            </a:r>
            <a:endParaRPr lang="en-US" sz="2800" b="1" dirty="0">
              <a:ln w="12700" cmpd="sng">
                <a:solidFill>
                  <a:schemeClr val="accent6">
                    <a:lumMod val="75000"/>
                  </a:schemeClr>
                </a:solidFill>
                <a:prstDash val="solid"/>
              </a:ln>
              <a:solidFill>
                <a:schemeClr val="accent6"/>
              </a:solidFill>
              <a:effectLst>
                <a:reflection blurRad="6350" stA="55000" endA="300" endPos="45500" dir="5400000" sy="-100000" algn="bl" rotWithShape="0"/>
              </a:effectLst>
            </a:endParaRPr>
          </a:p>
        </p:txBody>
      </p:sp>
      <p:sp>
        <p:nvSpPr>
          <p:cNvPr id="7" name="Marcador de texto 6"/>
          <p:cNvSpPr>
            <a:spLocks noGrp="1"/>
          </p:cNvSpPr>
          <p:nvPr>
            <p:ph type="body" sz="quarter" idx="3"/>
          </p:nvPr>
        </p:nvSpPr>
        <p:spPr>
          <a:xfrm>
            <a:off x="6408131" y="2160983"/>
            <a:ext cx="2326436" cy="576262"/>
          </a:xfrm>
        </p:spPr>
        <p:txBody>
          <a:bodyPr/>
          <a:lstStyle/>
          <a:p>
            <a:r>
              <a:rPr lang="en-US" sz="2800" b="1" dirty="0" err="1">
                <a:ln w="12700" cmpd="sng">
                  <a:solidFill>
                    <a:schemeClr val="accent6">
                      <a:lumMod val="75000"/>
                    </a:schemeClr>
                  </a:solidFill>
                  <a:prstDash val="solid"/>
                </a:ln>
                <a:solidFill>
                  <a:schemeClr val="accent6"/>
                </a:solidFill>
                <a:effectLst>
                  <a:reflection blurRad="6350" stA="55000" endA="300" endPos="45500" dir="5400000" sy="-100000" algn="bl" rotWithShape="0"/>
                </a:effectLst>
              </a:rPr>
              <a:t>D</a:t>
            </a:r>
            <a:r>
              <a:rPr lang="en-US" sz="2800" b="1" dirty="0" err="1" smtClean="0">
                <a:ln w="12700" cmpd="sng">
                  <a:solidFill>
                    <a:schemeClr val="accent6">
                      <a:lumMod val="75000"/>
                    </a:schemeClr>
                  </a:solidFill>
                  <a:prstDash val="solid"/>
                </a:ln>
                <a:solidFill>
                  <a:schemeClr val="accent6"/>
                </a:solidFill>
                <a:effectLst>
                  <a:reflection blurRad="6350" stA="55000" endA="300" endPos="45500" dir="5400000" sy="-100000" algn="bl" rotWithShape="0"/>
                </a:effectLst>
              </a:rPr>
              <a:t>esventajas</a:t>
            </a:r>
            <a:endParaRPr lang="en-US" sz="2800" b="1" dirty="0">
              <a:ln w="12700" cmpd="sng">
                <a:solidFill>
                  <a:schemeClr val="accent6">
                    <a:lumMod val="75000"/>
                  </a:schemeClr>
                </a:solidFill>
                <a:prstDash val="solid"/>
              </a:ln>
              <a:solidFill>
                <a:schemeClr val="accent6"/>
              </a:solidFill>
              <a:effectLst>
                <a:reflection blurRad="6350" stA="55000" endA="300" endPos="45500" dir="5400000" sy="-100000" algn="bl" rotWithShape="0"/>
              </a:effectLst>
            </a:endParaRPr>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8838"/>
          <a:stretch/>
        </p:blipFill>
        <p:spPr>
          <a:xfrm>
            <a:off x="379155" y="2993814"/>
            <a:ext cx="5239980" cy="3471271"/>
          </a:xfrm>
          <a:prstGeom prst="rect">
            <a:avLst/>
          </a:prstGeom>
        </p:spPr>
      </p:pic>
      <p:cxnSp>
        <p:nvCxnSpPr>
          <p:cNvPr id="10" name="Conector recto 9"/>
          <p:cNvCxnSpPr/>
          <p:nvPr/>
        </p:nvCxnSpPr>
        <p:spPr>
          <a:xfrm>
            <a:off x="6087291" y="2160983"/>
            <a:ext cx="0" cy="4572000"/>
          </a:xfrm>
          <a:prstGeom prst="line">
            <a:avLst/>
          </a:prstGeom>
        </p:spPr>
        <p:style>
          <a:lnRef idx="3">
            <a:schemeClr val="accent3"/>
          </a:lnRef>
          <a:fillRef idx="0">
            <a:schemeClr val="accent3"/>
          </a:fillRef>
          <a:effectRef idx="2">
            <a:schemeClr val="accent3"/>
          </a:effectRef>
          <a:fontRef idx="minor">
            <a:schemeClr val="tx1"/>
          </a:fontRef>
        </p:style>
      </p:cxnSp>
      <p:sp>
        <p:nvSpPr>
          <p:cNvPr id="18" name="Rectángulo redondeado 17"/>
          <p:cNvSpPr/>
          <p:nvPr/>
        </p:nvSpPr>
        <p:spPr>
          <a:xfrm>
            <a:off x="6512177" y="5365012"/>
            <a:ext cx="3337560" cy="822960"/>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smtClean="0">
                <a:solidFill>
                  <a:schemeClr val="tx1"/>
                </a:solidFill>
              </a:rPr>
              <a:t>Las </a:t>
            </a:r>
            <a:r>
              <a:rPr lang="es-EC" sz="1600" dirty="0">
                <a:solidFill>
                  <a:schemeClr val="tx1"/>
                </a:solidFill>
              </a:rPr>
              <a:t>baterías eléctricas tienen fecha de caducidad, ya que se degeneran con el uso</a:t>
            </a:r>
            <a:endParaRPr lang="en-US" sz="1600" dirty="0"/>
          </a:p>
        </p:txBody>
      </p:sp>
      <p:sp>
        <p:nvSpPr>
          <p:cNvPr id="19" name="Rectángulo redondeado 18"/>
          <p:cNvSpPr/>
          <p:nvPr/>
        </p:nvSpPr>
        <p:spPr>
          <a:xfrm>
            <a:off x="6517313" y="4061123"/>
            <a:ext cx="3337560" cy="822960"/>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solidFill>
                  <a:schemeClr val="tx1"/>
                </a:solidFill>
              </a:rPr>
              <a:t>Otro inconveniente relacionado con la autonomía del vehículo es el tiempo de repostaje</a:t>
            </a:r>
            <a:endParaRPr lang="en-US" sz="1600" dirty="0"/>
          </a:p>
        </p:txBody>
      </p:sp>
      <p:sp>
        <p:nvSpPr>
          <p:cNvPr id="20" name="Rectángulo redondeado 19"/>
          <p:cNvSpPr/>
          <p:nvPr/>
        </p:nvSpPr>
        <p:spPr>
          <a:xfrm>
            <a:off x="6517313" y="2999352"/>
            <a:ext cx="3332424" cy="57029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smtClean="0">
                <a:solidFill>
                  <a:schemeClr val="tx1"/>
                </a:solidFill>
              </a:rPr>
              <a:t>Autonomía</a:t>
            </a:r>
            <a:endParaRPr lang="en-US" sz="1600" dirty="0"/>
          </a:p>
        </p:txBody>
      </p:sp>
      <p:sp>
        <p:nvSpPr>
          <p:cNvPr id="3" name="CuadroTexto 2"/>
          <p:cNvSpPr txBox="1"/>
          <p:nvPr/>
        </p:nvSpPr>
        <p:spPr>
          <a:xfrm>
            <a:off x="379155" y="5880310"/>
            <a:ext cx="1188388" cy="584775"/>
          </a:xfrm>
          <a:prstGeom prst="rect">
            <a:avLst/>
          </a:prstGeom>
          <a:noFill/>
        </p:spPr>
        <p:txBody>
          <a:bodyPr wrap="square" rtlCol="0">
            <a:spAutoFit/>
          </a:bodyPr>
          <a:lstStyle/>
          <a:p>
            <a:pPr algn="ctr"/>
            <a:r>
              <a:rPr lang="es-EC" sz="1600" dirty="0" smtClean="0"/>
              <a:t>Eficiencia energética </a:t>
            </a:r>
            <a:endParaRPr lang="es-EC" sz="1600" dirty="0"/>
          </a:p>
        </p:txBody>
      </p:sp>
      <p:sp>
        <p:nvSpPr>
          <p:cNvPr id="11" name="CuadroTexto 10"/>
          <p:cNvSpPr txBox="1"/>
          <p:nvPr/>
        </p:nvSpPr>
        <p:spPr>
          <a:xfrm>
            <a:off x="3722330" y="4446983"/>
            <a:ext cx="1470756" cy="830997"/>
          </a:xfrm>
          <a:prstGeom prst="rect">
            <a:avLst/>
          </a:prstGeom>
          <a:noFill/>
        </p:spPr>
        <p:txBody>
          <a:bodyPr wrap="square" rtlCol="0">
            <a:spAutoFit/>
          </a:bodyPr>
          <a:lstStyle/>
          <a:p>
            <a:pPr algn="ctr"/>
            <a:r>
              <a:rPr lang="es-EC" sz="1600" dirty="0" smtClean="0"/>
              <a:t>Reducción de emisiones de CO2</a:t>
            </a:r>
            <a:endParaRPr lang="es-EC" sz="1600" dirty="0"/>
          </a:p>
        </p:txBody>
      </p:sp>
      <p:sp>
        <p:nvSpPr>
          <p:cNvPr id="12" name="CuadroTexto 11"/>
          <p:cNvSpPr txBox="1"/>
          <p:nvPr/>
        </p:nvSpPr>
        <p:spPr>
          <a:xfrm>
            <a:off x="4051864" y="5880310"/>
            <a:ext cx="1866664" cy="584775"/>
          </a:xfrm>
          <a:prstGeom prst="rect">
            <a:avLst/>
          </a:prstGeom>
          <a:noFill/>
        </p:spPr>
        <p:txBody>
          <a:bodyPr wrap="square" rtlCol="0">
            <a:spAutoFit/>
          </a:bodyPr>
          <a:lstStyle/>
          <a:p>
            <a:pPr algn="ctr"/>
            <a:r>
              <a:rPr lang="es-EC" sz="1600" dirty="0" smtClean="0"/>
              <a:t>Recupera la energía al frenar </a:t>
            </a:r>
            <a:endParaRPr lang="es-EC" sz="1600" dirty="0"/>
          </a:p>
        </p:txBody>
      </p:sp>
      <p:sp>
        <p:nvSpPr>
          <p:cNvPr id="13" name="CuadroTexto 12"/>
          <p:cNvSpPr txBox="1"/>
          <p:nvPr/>
        </p:nvSpPr>
        <p:spPr>
          <a:xfrm>
            <a:off x="556343" y="4446983"/>
            <a:ext cx="1911063" cy="830997"/>
          </a:xfrm>
          <a:prstGeom prst="rect">
            <a:avLst/>
          </a:prstGeom>
          <a:noFill/>
        </p:spPr>
        <p:txBody>
          <a:bodyPr wrap="square" rtlCol="0">
            <a:spAutoFit/>
          </a:bodyPr>
          <a:lstStyle/>
          <a:p>
            <a:pPr algn="ctr"/>
            <a:r>
              <a:rPr lang="es-EC" sz="1600" dirty="0" smtClean="0"/>
              <a:t>No utiliza combustibles fósiles</a:t>
            </a:r>
            <a:endParaRPr lang="es-EC" sz="1600" dirty="0"/>
          </a:p>
        </p:txBody>
      </p:sp>
      <p:sp>
        <p:nvSpPr>
          <p:cNvPr id="14" name="CuadroTexto 13"/>
          <p:cNvSpPr txBox="1"/>
          <p:nvPr/>
        </p:nvSpPr>
        <p:spPr>
          <a:xfrm>
            <a:off x="2263767" y="3795165"/>
            <a:ext cx="1470756" cy="584775"/>
          </a:xfrm>
          <a:prstGeom prst="rect">
            <a:avLst/>
          </a:prstGeom>
          <a:noFill/>
        </p:spPr>
        <p:txBody>
          <a:bodyPr wrap="square" rtlCol="0">
            <a:spAutoFit/>
          </a:bodyPr>
          <a:lstStyle/>
          <a:p>
            <a:pPr algn="ctr"/>
            <a:r>
              <a:rPr lang="es-EC" sz="1600" dirty="0" smtClean="0"/>
              <a:t>Recarga en casa</a:t>
            </a:r>
            <a:endParaRPr lang="es-EC" sz="1600" dirty="0"/>
          </a:p>
        </p:txBody>
      </p:sp>
      <p:sp>
        <p:nvSpPr>
          <p:cNvPr id="6" name="Elipse 5"/>
          <p:cNvSpPr/>
          <p:nvPr/>
        </p:nvSpPr>
        <p:spPr>
          <a:xfrm>
            <a:off x="7844374" y="3606116"/>
            <a:ext cx="409897" cy="451283"/>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ipse 15"/>
          <p:cNvSpPr/>
          <p:nvPr/>
        </p:nvSpPr>
        <p:spPr>
          <a:xfrm>
            <a:off x="7844374" y="4898906"/>
            <a:ext cx="409897" cy="451283"/>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605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Personalizado 9">
      <a:dk1>
        <a:sysClr val="windowText" lastClr="000000"/>
      </a:dk1>
      <a:lt1>
        <a:sysClr val="window" lastClr="FFFFFF"/>
      </a:lt1>
      <a:dk2>
        <a:srgbClr val="2C3C43"/>
      </a:dk2>
      <a:lt2>
        <a:srgbClr val="BFBFBF"/>
      </a:lt2>
      <a:accent1>
        <a:srgbClr val="90C226"/>
      </a:accent1>
      <a:accent2>
        <a:srgbClr val="54A021"/>
      </a:accent2>
      <a:accent3>
        <a:srgbClr val="FAAE26"/>
      </a:accent3>
      <a:accent4>
        <a:srgbClr val="0070C0"/>
      </a:accent4>
      <a:accent5>
        <a:srgbClr val="9016B6"/>
      </a:accent5>
      <a:accent6>
        <a:srgbClr val="33CCCC"/>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7525</TotalTime>
  <Words>2840</Words>
  <Application>Microsoft Office PowerPoint</Application>
  <PresentationFormat>Panorámica</PresentationFormat>
  <Paragraphs>685</Paragraphs>
  <Slides>52</Slides>
  <Notes>38</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52</vt:i4>
      </vt:variant>
    </vt:vector>
  </HeadingPairs>
  <TitlesOfParts>
    <vt:vector size="67" baseType="lpstr">
      <vt:lpstr>Aharoni</vt:lpstr>
      <vt:lpstr>Arial</vt:lpstr>
      <vt:lpstr>Arial Black</vt:lpstr>
      <vt:lpstr>Arial Rounded MT Bold</vt:lpstr>
      <vt:lpstr>Bauhaus 93</vt:lpstr>
      <vt:lpstr>Berlin Sans FB</vt:lpstr>
      <vt:lpstr>Berlin Sans FB Demi</vt:lpstr>
      <vt:lpstr>Britannic Bold</vt:lpstr>
      <vt:lpstr>Calibri</vt:lpstr>
      <vt:lpstr>Kokila</vt:lpstr>
      <vt:lpstr>Times New Roman</vt:lpstr>
      <vt:lpstr>Trebuchet MS</vt:lpstr>
      <vt:lpstr>Vijaya</vt:lpstr>
      <vt:lpstr>Wingdings 3</vt:lpstr>
      <vt:lpstr>Faceta</vt:lpstr>
      <vt:lpstr>Presentación de PowerPoint</vt:lpstr>
      <vt:lpstr>Presentación de PowerPoint</vt:lpstr>
      <vt:lpstr>Presentación de PowerPoint</vt:lpstr>
      <vt:lpstr>Objetivos </vt:lpstr>
      <vt:lpstr>Cambio de Matriz Energética </vt:lpstr>
      <vt:lpstr>Movilidad Sostenible </vt:lpstr>
      <vt:lpstr>Descripción de vehículo eléctrico </vt:lpstr>
      <vt:lpstr>Tipos de vehículos eléctricos </vt:lpstr>
      <vt:lpstr>Ventajas y desventajas de un vehículo eléctrico</vt:lpstr>
      <vt:lpstr>Vehículos eléctricos en el mundo </vt:lpstr>
      <vt:lpstr>Marketing ecológico </vt:lpstr>
      <vt:lpstr>Percepción </vt:lpstr>
      <vt:lpstr>Presentación de PowerPoint</vt:lpstr>
      <vt:lpstr>Estructura del Mercado </vt:lpstr>
      <vt:lpstr>Importaciones de vehículos</vt:lpstr>
      <vt:lpstr>Producción de vehículos</vt:lpstr>
      <vt:lpstr>Parque automotor de la Ciudad de Quito</vt:lpstr>
      <vt:lpstr>Mercado Relevante</vt:lpstr>
      <vt:lpstr>Límites de Mercado</vt:lpstr>
      <vt:lpstr>Modelos de vehículos eléctricos que se comercializarán</vt:lpstr>
      <vt:lpstr>Presentación de PowerPoint</vt:lpstr>
      <vt:lpstr>Presentación de PowerPoint</vt:lpstr>
      <vt:lpstr>Presentación de PowerPoint</vt:lpstr>
      <vt:lpstr>Presentación de PowerPoint</vt:lpstr>
      <vt:lpstr>Exenciones para vehículos eléctricos </vt:lpstr>
      <vt:lpstr>Presentación de PowerPoint</vt:lpstr>
      <vt:lpstr>Ventas Nacionales</vt:lpstr>
      <vt:lpstr>Ventas en la provincia de Pichincha</vt:lpstr>
      <vt:lpstr>Las tres marcas más vendidas</vt:lpstr>
      <vt:lpstr>Ventas de vehículos híbridos</vt:lpstr>
      <vt:lpstr>Presentación de PowerPoint</vt:lpstr>
      <vt:lpstr>Objetivos de la investigación </vt:lpstr>
      <vt:lpstr>Análisis</vt:lpstr>
      <vt:lpstr>Disposición de compra</vt:lpstr>
      <vt:lpstr>Vehículo Eléctrico como alternativa para reducir la contaminación ambiental </vt:lpstr>
      <vt:lpstr>Conocimiento sobre los beneficios de un vehículo eléctrico </vt:lpstr>
      <vt:lpstr>Percepción del Precio  </vt:lpstr>
      <vt:lpstr>Percepción de las características de un vehículo eléctrico  </vt:lpstr>
      <vt:lpstr>Factores que motivan a adquirir un vehículo eléctrico  </vt:lpstr>
      <vt:lpstr>Presentación de PowerPoint</vt:lpstr>
      <vt:lpstr>Preferencia de marca  </vt:lpstr>
      <vt:lpstr>Tipo de financiamineto </vt:lpstr>
      <vt:lpstr>Medidor</vt:lpstr>
      <vt:lpstr>Actividad en el trabajo</vt:lpstr>
      <vt:lpstr>KM que recorren diariamente con su vehículo </vt:lpstr>
      <vt:lpstr>Aspecto negativo por el que no compraría un VE</vt:lpstr>
      <vt:lpstr>Estaría de acuerdo que se realice un proyecto para sustituir los vehículos de combustión por vehículos eléctricos </vt:lpstr>
      <vt:lpstr>Perfil de la demanda</vt:lpstr>
      <vt:lpstr>Presentación de PowerPoint</vt:lpstr>
      <vt:lpstr>Conclusiones </vt:lpstr>
      <vt:lpstr>Recomendaciones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viCky Steph</dc:creator>
  <cp:lastModifiedBy>viCky Steph</cp:lastModifiedBy>
  <cp:revision>490</cp:revision>
  <dcterms:created xsi:type="dcterms:W3CDTF">2015-06-15T00:39:43Z</dcterms:created>
  <dcterms:modified xsi:type="dcterms:W3CDTF">2015-08-24T04:19:17Z</dcterms:modified>
</cp:coreProperties>
</file>