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42"/>
  </p:notesMasterIdLst>
  <p:sldIdLst>
    <p:sldId id="256" r:id="rId2"/>
    <p:sldId id="265" r:id="rId3"/>
    <p:sldId id="257" r:id="rId4"/>
    <p:sldId id="267" r:id="rId5"/>
    <p:sldId id="258" r:id="rId6"/>
    <p:sldId id="268" r:id="rId7"/>
    <p:sldId id="269" r:id="rId8"/>
    <p:sldId id="271" r:id="rId9"/>
    <p:sldId id="272" r:id="rId10"/>
    <p:sldId id="273" r:id="rId11"/>
    <p:sldId id="301" r:id="rId12"/>
    <p:sldId id="259" r:id="rId13"/>
    <p:sldId id="260" r:id="rId14"/>
    <p:sldId id="274" r:id="rId15"/>
    <p:sldId id="275" r:id="rId16"/>
    <p:sldId id="276" r:id="rId17"/>
    <p:sldId id="277" r:id="rId18"/>
    <p:sldId id="278" r:id="rId19"/>
    <p:sldId id="279" r:id="rId20"/>
    <p:sldId id="280" r:id="rId21"/>
    <p:sldId id="282" r:id="rId22"/>
    <p:sldId id="283" r:id="rId23"/>
    <p:sldId id="291" r:id="rId24"/>
    <p:sldId id="284" r:id="rId25"/>
    <p:sldId id="287" r:id="rId26"/>
    <p:sldId id="290" r:id="rId27"/>
    <p:sldId id="288" r:id="rId28"/>
    <p:sldId id="261" r:id="rId29"/>
    <p:sldId id="294" r:id="rId30"/>
    <p:sldId id="297" r:id="rId31"/>
    <p:sldId id="298" r:id="rId32"/>
    <p:sldId id="292" r:id="rId33"/>
    <p:sldId id="295" r:id="rId34"/>
    <p:sldId id="293" r:id="rId35"/>
    <p:sldId id="296" r:id="rId36"/>
    <p:sldId id="264" r:id="rId37"/>
    <p:sldId id="299" r:id="rId38"/>
    <p:sldId id="303" r:id="rId39"/>
    <p:sldId id="306" r:id="rId40"/>
    <p:sldId id="307" r:id="rId4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840" autoAdjust="0"/>
  </p:normalViewPr>
  <p:slideViewPr>
    <p:cSldViewPr snapToGrid="0">
      <p:cViewPr varScale="1">
        <p:scale>
          <a:sx n="57" d="100"/>
          <a:sy n="57" d="100"/>
        </p:scale>
        <p:origin x="12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D5FC86-DC82-4E3C-A913-B5ACEDE30614}" type="datetimeFigureOut">
              <a:rPr lang="es-EC" smtClean="0"/>
              <a:t>19/08/2015</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755F2E-39FF-4CED-9B0A-E51A53441E3E}" type="slidenum">
              <a:rPr lang="es-EC" smtClean="0"/>
              <a:t>‹Nº›</a:t>
            </a:fld>
            <a:endParaRPr lang="es-EC"/>
          </a:p>
        </p:txBody>
      </p:sp>
    </p:spTree>
    <p:extLst>
      <p:ext uri="{BB962C8B-B14F-4D97-AF65-F5344CB8AC3E}">
        <p14:creationId xmlns:p14="http://schemas.microsoft.com/office/powerpoint/2010/main" val="2771656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The electromagnetic waves in free space propagate in the transverse electromagnetic mode (TEM). The electric and magnetic fields are mutually perpendicular and further in quadrature with the direction of i.e. along the transmission line Coaxial and parallel wire transmission line employ TEM mode. In this mode the electromagnetic field lines are contained entirely within the dielectric between the </a:t>
            </a:r>
            <a:r>
              <a:rPr lang="en-US" dirty="0" err="1" smtClean="0"/>
              <a:t>lines.But</a:t>
            </a:r>
            <a:r>
              <a:rPr lang="en-US" dirty="0" smtClean="0"/>
              <a:t> the microstrip structure involves an abrupt dielectric interface between the substrate and the air above it. Any transmission line system which is filled with a uniform dielectric can support a single well defined mode of propagation at least over a specific range of frequencies (TEM for coaxial lines TE or TM for wave guides)</a:t>
            </a:r>
            <a:endParaRPr lang="es-EC" dirty="0"/>
          </a:p>
        </p:txBody>
      </p:sp>
      <p:sp>
        <p:nvSpPr>
          <p:cNvPr id="4" name="Marcador de número de diapositiva 3"/>
          <p:cNvSpPr>
            <a:spLocks noGrp="1"/>
          </p:cNvSpPr>
          <p:nvPr>
            <p:ph type="sldNum" sz="quarter" idx="10"/>
          </p:nvPr>
        </p:nvSpPr>
        <p:spPr/>
        <p:txBody>
          <a:bodyPr/>
          <a:lstStyle/>
          <a:p>
            <a:fld id="{CC755F2E-39FF-4CED-9B0A-E51A53441E3E}" type="slidenum">
              <a:rPr lang="es-EC" smtClean="0"/>
              <a:t>3</a:t>
            </a:fld>
            <a:endParaRPr lang="es-EC"/>
          </a:p>
        </p:txBody>
      </p:sp>
    </p:spTree>
    <p:extLst>
      <p:ext uri="{BB962C8B-B14F-4D97-AF65-F5344CB8AC3E}">
        <p14:creationId xmlns:p14="http://schemas.microsoft.com/office/powerpoint/2010/main" val="2672165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Con relación al ancho de banda, el primer cruce de la onda con el nivel de -20 dB está en la frecuencia de 3.54 GHz y el segundo punto de intersección se da a los 4.98 GHz, la diferencia de estos puntos representa el ancho de banda para esta red de alimentación, el cual es de 1.44 GHz, desde el punto de vista de diseño es un ancho de banda aceptable, ya que el esperado es de 1 GHz, y para este diseño desde 3.54 GHz hasta 4.98 GHz la onda se encuentra por debajo de los -20 dB.</a:t>
            </a:r>
          </a:p>
          <a:p>
            <a:endParaRPr lang="es-EC" dirty="0"/>
          </a:p>
        </p:txBody>
      </p:sp>
      <p:sp>
        <p:nvSpPr>
          <p:cNvPr id="4" name="Marcador de número de diapositiva 3"/>
          <p:cNvSpPr>
            <a:spLocks noGrp="1"/>
          </p:cNvSpPr>
          <p:nvPr>
            <p:ph type="sldNum" sz="quarter" idx="10"/>
          </p:nvPr>
        </p:nvSpPr>
        <p:spPr/>
        <p:txBody>
          <a:bodyPr/>
          <a:lstStyle/>
          <a:p>
            <a:fld id="{CC755F2E-39FF-4CED-9B0A-E51A53441E3E}" type="slidenum">
              <a:rPr lang="es-EC" smtClean="0"/>
              <a:t>31</a:t>
            </a:fld>
            <a:endParaRPr lang="es-EC"/>
          </a:p>
        </p:txBody>
      </p:sp>
    </p:spTree>
    <p:extLst>
      <p:ext uri="{BB962C8B-B14F-4D97-AF65-F5344CB8AC3E}">
        <p14:creationId xmlns:p14="http://schemas.microsoft.com/office/powerpoint/2010/main" val="1322500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Mencionar ANCHO DE BANDA</a:t>
            </a:r>
            <a:endParaRPr lang="es-EC" dirty="0"/>
          </a:p>
        </p:txBody>
      </p:sp>
      <p:sp>
        <p:nvSpPr>
          <p:cNvPr id="4" name="Marcador de número de diapositiva 3"/>
          <p:cNvSpPr>
            <a:spLocks noGrp="1"/>
          </p:cNvSpPr>
          <p:nvPr>
            <p:ph type="sldNum" sz="quarter" idx="10"/>
          </p:nvPr>
        </p:nvSpPr>
        <p:spPr/>
        <p:txBody>
          <a:bodyPr/>
          <a:lstStyle/>
          <a:p>
            <a:fld id="{CC755F2E-39FF-4CED-9B0A-E51A53441E3E}" type="slidenum">
              <a:rPr lang="es-EC" smtClean="0"/>
              <a:t>33</a:t>
            </a:fld>
            <a:endParaRPr lang="es-EC"/>
          </a:p>
        </p:txBody>
      </p:sp>
    </p:spTree>
    <p:extLst>
      <p:ext uri="{BB962C8B-B14F-4D97-AF65-F5344CB8AC3E}">
        <p14:creationId xmlns:p14="http://schemas.microsoft.com/office/powerpoint/2010/main" val="1311517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C755F2E-39FF-4CED-9B0A-E51A53441E3E}" type="slidenum">
              <a:rPr lang="es-EC" smtClean="0"/>
              <a:t>35</a:t>
            </a:fld>
            <a:endParaRPr lang="es-EC"/>
          </a:p>
        </p:txBody>
      </p:sp>
    </p:spTree>
    <p:extLst>
      <p:ext uri="{BB962C8B-B14F-4D97-AF65-F5344CB8AC3E}">
        <p14:creationId xmlns:p14="http://schemas.microsoft.com/office/powerpoint/2010/main" val="1953713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Microstrip patch antennas have attracted widespread interest due to their small size, lightweight ,low profile ,and low cost as well as to the fact that they are simple to </a:t>
            </a:r>
            <a:r>
              <a:rPr lang="en-US" dirty="0" err="1" smtClean="0"/>
              <a:t>manufacture,suited</a:t>
            </a:r>
            <a:r>
              <a:rPr lang="en-US" dirty="0" smtClean="0"/>
              <a:t> to planar and non-planar surfaces, mechanically robust ,easily integrated with circuits, allow </a:t>
            </a:r>
            <a:r>
              <a:rPr lang="en-US" dirty="0" err="1" smtClean="0"/>
              <a:t>multifrequency</a:t>
            </a:r>
            <a:r>
              <a:rPr lang="en-US" dirty="0" smtClean="0"/>
              <a:t> operation to be achieved </a:t>
            </a:r>
            <a:endParaRPr lang="es-EC" dirty="0"/>
          </a:p>
        </p:txBody>
      </p:sp>
      <p:sp>
        <p:nvSpPr>
          <p:cNvPr id="4" name="Marcador de número de diapositiva 3"/>
          <p:cNvSpPr>
            <a:spLocks noGrp="1"/>
          </p:cNvSpPr>
          <p:nvPr>
            <p:ph type="sldNum" sz="quarter" idx="10"/>
          </p:nvPr>
        </p:nvSpPr>
        <p:spPr/>
        <p:txBody>
          <a:bodyPr/>
          <a:lstStyle/>
          <a:p>
            <a:fld id="{CC755F2E-39FF-4CED-9B0A-E51A53441E3E}" type="slidenum">
              <a:rPr lang="es-EC" smtClean="0"/>
              <a:t>4</a:t>
            </a:fld>
            <a:endParaRPr lang="es-EC"/>
          </a:p>
        </p:txBody>
      </p:sp>
    </p:spTree>
    <p:extLst>
      <p:ext uri="{BB962C8B-B14F-4D97-AF65-F5344CB8AC3E}">
        <p14:creationId xmlns:p14="http://schemas.microsoft.com/office/powerpoint/2010/main" val="406954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Es extremadamente confiable incluso en regiones lluviosas, provee una cobertura extensa lo cual es indispensable para la distribución de señales de televisión y otras comunicaciones globales. </a:t>
            </a:r>
          </a:p>
          <a:p>
            <a:endParaRPr lang="es-EC" dirty="0"/>
          </a:p>
        </p:txBody>
      </p:sp>
      <p:sp>
        <p:nvSpPr>
          <p:cNvPr id="4" name="Marcador de número de diapositiva 3"/>
          <p:cNvSpPr>
            <a:spLocks noGrp="1"/>
          </p:cNvSpPr>
          <p:nvPr>
            <p:ph type="sldNum" sz="quarter" idx="10"/>
          </p:nvPr>
        </p:nvSpPr>
        <p:spPr/>
        <p:txBody>
          <a:bodyPr/>
          <a:lstStyle/>
          <a:p>
            <a:fld id="{CC755F2E-39FF-4CED-9B0A-E51A53441E3E}" type="slidenum">
              <a:rPr lang="es-EC" smtClean="0"/>
              <a:t>6</a:t>
            </a:fld>
            <a:endParaRPr lang="es-EC"/>
          </a:p>
        </p:txBody>
      </p:sp>
    </p:spTree>
    <p:extLst>
      <p:ext uri="{BB962C8B-B14F-4D97-AF65-F5344CB8AC3E}">
        <p14:creationId xmlns:p14="http://schemas.microsoft.com/office/powerpoint/2010/main" val="3951163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1 lámina</a:t>
            </a:r>
            <a:r>
              <a:rPr lang="es-EC" baseline="0" dirty="0" smtClean="0"/>
              <a:t> $50 – 9.32 5 láminas (16x10)</a:t>
            </a:r>
            <a:endParaRPr lang="es-EC" dirty="0"/>
          </a:p>
        </p:txBody>
      </p:sp>
      <p:sp>
        <p:nvSpPr>
          <p:cNvPr id="4" name="Marcador de número de diapositiva 3"/>
          <p:cNvSpPr>
            <a:spLocks noGrp="1"/>
          </p:cNvSpPr>
          <p:nvPr>
            <p:ph type="sldNum" sz="quarter" idx="10"/>
          </p:nvPr>
        </p:nvSpPr>
        <p:spPr/>
        <p:txBody>
          <a:bodyPr/>
          <a:lstStyle/>
          <a:p>
            <a:fld id="{CC755F2E-39FF-4CED-9B0A-E51A53441E3E}" type="slidenum">
              <a:rPr lang="es-EC" smtClean="0"/>
              <a:t>9</a:t>
            </a:fld>
            <a:endParaRPr lang="es-EC"/>
          </a:p>
        </p:txBody>
      </p:sp>
    </p:spTree>
    <p:extLst>
      <p:ext uri="{BB962C8B-B14F-4D97-AF65-F5344CB8AC3E}">
        <p14:creationId xmlns:p14="http://schemas.microsoft.com/office/powerpoint/2010/main" val="2071835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TLIN</a:t>
            </a:r>
            <a:r>
              <a:rPr lang="es-EC" baseline="0" dirty="0" smtClean="0"/>
              <a:t> TRANSMISION LINE</a:t>
            </a:r>
          </a:p>
          <a:p>
            <a:r>
              <a:rPr lang="es-EC" baseline="0" dirty="0" smtClean="0"/>
              <a:t>MLIN MICROSTRIP LINE</a:t>
            </a:r>
            <a:endParaRPr lang="es-EC" dirty="0"/>
          </a:p>
        </p:txBody>
      </p:sp>
      <p:sp>
        <p:nvSpPr>
          <p:cNvPr id="4" name="Marcador de número de diapositiva 3"/>
          <p:cNvSpPr>
            <a:spLocks noGrp="1"/>
          </p:cNvSpPr>
          <p:nvPr>
            <p:ph type="sldNum" sz="quarter" idx="10"/>
          </p:nvPr>
        </p:nvSpPr>
        <p:spPr/>
        <p:txBody>
          <a:bodyPr/>
          <a:lstStyle/>
          <a:p>
            <a:fld id="{CC755F2E-39FF-4CED-9B0A-E51A53441E3E}" type="slidenum">
              <a:rPr lang="es-EC" smtClean="0"/>
              <a:t>13</a:t>
            </a:fld>
            <a:endParaRPr lang="es-EC"/>
          </a:p>
        </p:txBody>
      </p:sp>
    </p:spTree>
    <p:extLst>
      <p:ext uri="{BB962C8B-B14F-4D97-AF65-F5344CB8AC3E}">
        <p14:creationId xmlns:p14="http://schemas.microsoft.com/office/powerpoint/2010/main" val="4178329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desplazamiento por </a:t>
                </a:r>
                <a:r>
                  <a:rPr lang="es-EC" sz="1200" kern="1200" dirty="0">
                    <a:solidFill>
                      <a:schemeClr val="tx1"/>
                    </a:solidFill>
                    <a:effectLst/>
                    <a:latin typeface="+mn-lt"/>
                    <a:ea typeface="+mn-ea"/>
                    <a:cs typeface="+mn-cs"/>
                  </a:rPr>
                  <a:t>⅄/2, el cual en principio indica que si una onda se desplaza ⅄/2 de su posición actual, seguirá resonando a la misma frecuencia y mantendrá sus mismas características. En base a ello y utilizando la ecuación 3.2 se calcula el valor de ⅄/2 y utilizando la ecuación 3.3 se calcula la longitud de deberá tener la línea de transmisión </a:t>
                </a:r>
                <a14:m>
                  <m:oMath xmlns:m="http://schemas.openxmlformats.org/officeDocument/2006/math">
                    <m:sSub>
                      <m:sSubPr>
                        <m:ctrlPr>
                          <a:rPr lang="es-EC" sz="1200" i="1" kern="1200">
                            <a:solidFill>
                              <a:schemeClr val="tx1"/>
                            </a:solidFill>
                            <a:effectLst/>
                            <a:latin typeface="Cambria Math" panose="02040503050406030204" pitchFamily="18" charset="0"/>
                            <a:ea typeface="+mn-ea"/>
                            <a:cs typeface="+mn-cs"/>
                          </a:rPr>
                        </m:ctrlPr>
                      </m:sSubPr>
                      <m:e>
                        <m:r>
                          <a:rPr lang="es-EC" sz="1200" i="1" kern="1200">
                            <a:solidFill>
                              <a:schemeClr val="tx1"/>
                            </a:solidFill>
                            <a:effectLst/>
                            <a:latin typeface="Cambria Math" panose="02040503050406030204" pitchFamily="18" charset="0"/>
                            <a:ea typeface="+mn-ea"/>
                            <a:cs typeface="+mn-cs"/>
                          </a:rPr>
                          <m:t>𝐿</m:t>
                        </m:r>
                      </m:e>
                      <m:sub>
                        <m:r>
                          <a:rPr lang="es-EC" sz="1200" i="1" kern="1200">
                            <a:solidFill>
                              <a:schemeClr val="tx1"/>
                            </a:solidFill>
                            <a:effectLst/>
                            <a:latin typeface="Cambria Math" panose="02040503050406030204" pitchFamily="18" charset="0"/>
                            <a:ea typeface="+mn-ea"/>
                            <a:cs typeface="+mn-cs"/>
                          </a:rPr>
                          <m:t>𝐹</m:t>
                        </m:r>
                      </m:sub>
                    </m:sSub>
                  </m:oMath>
                </a14:m>
                <a:r>
                  <a:rPr lang="es-EC" sz="1200" kern="1200" dirty="0">
                    <a:solidFill>
                      <a:schemeClr val="tx1"/>
                    </a:solidFill>
                    <a:effectLst/>
                    <a:latin typeface="+mn-lt"/>
                    <a:ea typeface="+mn-ea"/>
                    <a:cs typeface="+mn-cs"/>
                  </a:rPr>
                  <a:t>.</a:t>
                </a:r>
                <a:endParaRPr lang="es-EC" dirty="0"/>
              </a:p>
            </p:txBody>
          </p:sp>
        </mc:Choice>
        <mc:Fallback xmlns="">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desplazamiento por </a:t>
                </a:r>
                <a:r>
                  <a:rPr lang="es-EC" sz="1200" kern="1200" dirty="0">
                    <a:solidFill>
                      <a:schemeClr val="tx1"/>
                    </a:solidFill>
                    <a:effectLst/>
                    <a:latin typeface="+mn-lt"/>
                    <a:ea typeface="+mn-ea"/>
                    <a:cs typeface="+mn-cs"/>
                  </a:rPr>
                  <a:t>⅄/2, el cual en principio indica que si una onda se desplaza ⅄/2 de su posición actual, seguirá resonando a la misma frecuencia y mantendrá sus mismas características. En base a ello y utilizando la ecuación 3.2 se calcula el valor de ⅄/2 y utilizando la ecuación 3.3 se calcula la longitud de deberá tener la línea de transmisión </a:t>
                </a:r>
                <a:r>
                  <a:rPr lang="es-EC" sz="1200" i="0" kern="1200">
                    <a:solidFill>
                      <a:schemeClr val="tx1"/>
                    </a:solidFill>
                    <a:effectLst/>
                    <a:latin typeface="+mn-lt"/>
                    <a:ea typeface="+mn-ea"/>
                    <a:cs typeface="+mn-cs"/>
                  </a:rPr>
                  <a:t>𝐿_𝐹</a:t>
                </a:r>
                <a:r>
                  <a:rPr lang="es-EC" sz="1200" kern="1200" dirty="0">
                    <a:solidFill>
                      <a:schemeClr val="tx1"/>
                    </a:solidFill>
                    <a:effectLst/>
                    <a:latin typeface="+mn-lt"/>
                    <a:ea typeface="+mn-ea"/>
                    <a:cs typeface="+mn-cs"/>
                  </a:rPr>
                  <a:t>.</a:t>
                </a:r>
                <a:endParaRPr lang="es-EC" dirty="0"/>
              </a:p>
            </p:txBody>
          </p:sp>
        </mc:Fallback>
      </mc:AlternateContent>
      <p:sp>
        <p:nvSpPr>
          <p:cNvPr id="4" name="Marcador de número de diapositiva 3"/>
          <p:cNvSpPr>
            <a:spLocks noGrp="1"/>
          </p:cNvSpPr>
          <p:nvPr>
            <p:ph type="sldNum" sz="quarter" idx="10"/>
          </p:nvPr>
        </p:nvSpPr>
        <p:spPr/>
        <p:txBody>
          <a:bodyPr/>
          <a:lstStyle/>
          <a:p>
            <a:fld id="{CC755F2E-39FF-4CED-9B0A-E51A53441E3E}" type="slidenum">
              <a:rPr lang="es-EC" smtClean="0"/>
              <a:t>26</a:t>
            </a:fld>
            <a:endParaRPr lang="es-EC"/>
          </a:p>
        </p:txBody>
      </p:sp>
    </p:spTree>
    <p:extLst>
      <p:ext uri="{BB962C8B-B14F-4D97-AF65-F5344CB8AC3E}">
        <p14:creationId xmlns:p14="http://schemas.microsoft.com/office/powerpoint/2010/main" val="1075456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Con relación al ancho de banda, los puntos mínimo y máximo deberían tomarse desde el punto de corte entre la onda y el nivel de -20 dB para frecuencias menores a 4 GHz y para frecuencias mayores a 4 GHz, pero en este caso la red de alimentación presenta un funcionamiento tan ideal que la onda ni siquiera llega a cortar con el nivel de -20 dB sino que para todo el rango de simulación se muestra debajo del nivel deseado del parámetro. En resumen presenta un ancho de banda mayor a 4 GHz.</a:t>
            </a:r>
          </a:p>
          <a:p>
            <a:endParaRPr lang="es-EC" dirty="0" smtClean="0"/>
          </a:p>
          <a:p>
            <a:endParaRPr lang="es-EC" dirty="0"/>
          </a:p>
        </p:txBody>
      </p:sp>
      <p:sp>
        <p:nvSpPr>
          <p:cNvPr id="4" name="Marcador de número de diapositiva 3"/>
          <p:cNvSpPr>
            <a:spLocks noGrp="1"/>
          </p:cNvSpPr>
          <p:nvPr>
            <p:ph type="sldNum" sz="quarter" idx="10"/>
          </p:nvPr>
        </p:nvSpPr>
        <p:spPr/>
        <p:txBody>
          <a:bodyPr/>
          <a:lstStyle/>
          <a:p>
            <a:fld id="{CC755F2E-39FF-4CED-9B0A-E51A53441E3E}" type="slidenum">
              <a:rPr lang="es-EC" smtClean="0"/>
              <a:t>28</a:t>
            </a:fld>
            <a:endParaRPr lang="es-EC"/>
          </a:p>
        </p:txBody>
      </p:sp>
    </p:spTree>
    <p:extLst>
      <p:ext uri="{BB962C8B-B14F-4D97-AF65-F5344CB8AC3E}">
        <p14:creationId xmlns:p14="http://schemas.microsoft.com/office/powerpoint/2010/main" val="715529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Con relación al ancho de banda, el primer cruce de la onda con el nivel de -20 dB está en la frecuencia de 2.76 GHz y el segundo punto de intersección se da a los 5.1 GHz, la diferencia de estos puntos representa el ancho de banda para esta red de alimentación, el cual es de 2.34 GHz, desde el punto de vista de diseño es un ancho de banda bastante amplio, ya que el esperado es de 1 GHz, y para este diseño desde 2.76 GHz hasta 5.1 GHz la onda se encuentra por debajo de los -20 dB y su punto más bajo se encuentra en la frecuencia de resonancia (4GHz).</a:t>
            </a:r>
          </a:p>
          <a:p>
            <a:endParaRPr lang="es-EC" dirty="0"/>
          </a:p>
        </p:txBody>
      </p:sp>
      <p:sp>
        <p:nvSpPr>
          <p:cNvPr id="4" name="Marcador de número de diapositiva 3"/>
          <p:cNvSpPr>
            <a:spLocks noGrp="1"/>
          </p:cNvSpPr>
          <p:nvPr>
            <p:ph type="sldNum" sz="quarter" idx="10"/>
          </p:nvPr>
        </p:nvSpPr>
        <p:spPr/>
        <p:txBody>
          <a:bodyPr/>
          <a:lstStyle/>
          <a:p>
            <a:fld id="{CC755F2E-39FF-4CED-9B0A-E51A53441E3E}" type="slidenum">
              <a:rPr lang="es-EC" smtClean="0"/>
              <a:t>29</a:t>
            </a:fld>
            <a:endParaRPr lang="es-EC"/>
          </a:p>
        </p:txBody>
      </p:sp>
    </p:spTree>
    <p:extLst>
      <p:ext uri="{BB962C8B-B14F-4D97-AF65-F5344CB8AC3E}">
        <p14:creationId xmlns:p14="http://schemas.microsoft.com/office/powerpoint/2010/main" val="211368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Con relación al ancho de banda, el primer cruce de la onda con el nivel de -20 dB está en la frecuencia de 2.34 GHz y el segundo punto de intersección se da a los 5.66 GHz, la diferencia de estos puntos representa el ancho de banda para esta red de alimentación, el cual es de 3.32 GHz, desde el punto de vista de diseño es un ancho de banda bastante amplio, ya que el esperado es de 1 GHz, y para este diseño desde 2.34 GHz hasta 5.66 GHz la onda se encuentra por debajo de los -20 dB y su punto más bajo se encuentra en la frecuencia de resonancia (4GHz). Cabe recalcar que como se esperaba el rango de frecuencias disminuyó con relación al escenario ideal de una red de alimentación para cuatro salidas, el cual tenía un ancho de banda mayor a 4Ghz, esta disminución es justificada ya que al aumentar el número de puertos se disminuye el rango de frecuencia de oscilación, es decir se vuelve cada vez más selectivo.</a:t>
            </a:r>
          </a:p>
          <a:p>
            <a:endParaRPr lang="es-EC" dirty="0"/>
          </a:p>
        </p:txBody>
      </p:sp>
      <p:sp>
        <p:nvSpPr>
          <p:cNvPr id="4" name="Marcador de número de diapositiva 3"/>
          <p:cNvSpPr>
            <a:spLocks noGrp="1"/>
          </p:cNvSpPr>
          <p:nvPr>
            <p:ph type="sldNum" sz="quarter" idx="10"/>
          </p:nvPr>
        </p:nvSpPr>
        <p:spPr/>
        <p:txBody>
          <a:bodyPr/>
          <a:lstStyle/>
          <a:p>
            <a:fld id="{CC755F2E-39FF-4CED-9B0A-E51A53441E3E}" type="slidenum">
              <a:rPr lang="es-EC" smtClean="0"/>
              <a:t>30</a:t>
            </a:fld>
            <a:endParaRPr lang="es-EC"/>
          </a:p>
        </p:txBody>
      </p:sp>
    </p:spTree>
    <p:extLst>
      <p:ext uri="{BB962C8B-B14F-4D97-AF65-F5344CB8AC3E}">
        <p14:creationId xmlns:p14="http://schemas.microsoft.com/office/powerpoint/2010/main" val="361316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A736566C-4B45-4971-A305-615535913957}" type="datetimeFigureOut">
              <a:rPr lang="es-EC" smtClean="0"/>
              <a:t>19/08/2015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FEB9619-605A-44E1-ACDA-D5F053B6B237}" type="slidenum">
              <a:rPr lang="es-EC" smtClean="0"/>
              <a:t>‹Nº›</a:t>
            </a:fld>
            <a:endParaRPr lang="es-EC"/>
          </a:p>
        </p:txBody>
      </p:sp>
    </p:spTree>
    <p:extLst>
      <p:ext uri="{BB962C8B-B14F-4D97-AF65-F5344CB8AC3E}">
        <p14:creationId xmlns:p14="http://schemas.microsoft.com/office/powerpoint/2010/main" val="2271472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A736566C-4B45-4971-A305-615535913957}" type="datetimeFigureOut">
              <a:rPr lang="es-EC" smtClean="0"/>
              <a:t>19/08/2015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FEB9619-605A-44E1-ACDA-D5F053B6B237}" type="slidenum">
              <a:rPr lang="es-EC" smtClean="0"/>
              <a:t>‹Nº›</a:t>
            </a:fld>
            <a:endParaRPr lang="es-EC"/>
          </a:p>
        </p:txBody>
      </p:sp>
    </p:spTree>
    <p:extLst>
      <p:ext uri="{BB962C8B-B14F-4D97-AF65-F5344CB8AC3E}">
        <p14:creationId xmlns:p14="http://schemas.microsoft.com/office/powerpoint/2010/main" val="1462144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A736566C-4B45-4971-A305-615535913957}" type="datetimeFigureOut">
              <a:rPr lang="es-EC" smtClean="0"/>
              <a:t>19/08/2015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FEB9619-605A-44E1-ACDA-D5F053B6B237}" type="slidenum">
              <a:rPr lang="es-EC" smtClean="0"/>
              <a:t>‹Nº›</a:t>
            </a:fld>
            <a:endParaRPr lang="es-EC"/>
          </a:p>
        </p:txBody>
      </p:sp>
    </p:spTree>
    <p:extLst>
      <p:ext uri="{BB962C8B-B14F-4D97-AF65-F5344CB8AC3E}">
        <p14:creationId xmlns:p14="http://schemas.microsoft.com/office/powerpoint/2010/main" val="3214725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A736566C-4B45-4971-A305-615535913957}" type="datetimeFigureOut">
              <a:rPr lang="es-EC" smtClean="0"/>
              <a:t>19/08/2015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FEB9619-605A-44E1-ACDA-D5F053B6B237}" type="slidenum">
              <a:rPr lang="es-EC" smtClean="0"/>
              <a:t>‹Nº›</a:t>
            </a:fld>
            <a:endParaRPr lang="es-EC"/>
          </a:p>
        </p:txBody>
      </p:sp>
    </p:spTree>
    <p:extLst>
      <p:ext uri="{BB962C8B-B14F-4D97-AF65-F5344CB8AC3E}">
        <p14:creationId xmlns:p14="http://schemas.microsoft.com/office/powerpoint/2010/main" val="456863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A736566C-4B45-4971-A305-615535913957}" type="datetimeFigureOut">
              <a:rPr lang="es-EC" smtClean="0"/>
              <a:t>19/08/2015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FEB9619-605A-44E1-ACDA-D5F053B6B237}" type="slidenum">
              <a:rPr lang="es-EC" smtClean="0"/>
              <a:t>‹Nº›</a:t>
            </a:fld>
            <a:endParaRPr lang="es-EC"/>
          </a:p>
        </p:txBody>
      </p:sp>
    </p:spTree>
    <p:extLst>
      <p:ext uri="{BB962C8B-B14F-4D97-AF65-F5344CB8AC3E}">
        <p14:creationId xmlns:p14="http://schemas.microsoft.com/office/powerpoint/2010/main" val="3419184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A736566C-4B45-4971-A305-615535913957}" type="datetimeFigureOut">
              <a:rPr lang="es-EC" smtClean="0"/>
              <a:t>19/08/2015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FEB9619-605A-44E1-ACDA-D5F053B6B237}" type="slidenum">
              <a:rPr lang="es-EC" smtClean="0"/>
              <a:t>‹Nº›</a:t>
            </a:fld>
            <a:endParaRPr lang="es-EC"/>
          </a:p>
        </p:txBody>
      </p:sp>
    </p:spTree>
    <p:extLst>
      <p:ext uri="{BB962C8B-B14F-4D97-AF65-F5344CB8AC3E}">
        <p14:creationId xmlns:p14="http://schemas.microsoft.com/office/powerpoint/2010/main" val="3597579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A736566C-4B45-4971-A305-615535913957}" type="datetimeFigureOut">
              <a:rPr lang="es-EC" smtClean="0"/>
              <a:t>19/08/2015</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BFEB9619-605A-44E1-ACDA-D5F053B6B237}" type="slidenum">
              <a:rPr lang="es-EC" smtClean="0"/>
              <a:t>‹Nº›</a:t>
            </a:fld>
            <a:endParaRPr lang="es-EC"/>
          </a:p>
        </p:txBody>
      </p:sp>
    </p:spTree>
    <p:extLst>
      <p:ext uri="{BB962C8B-B14F-4D97-AF65-F5344CB8AC3E}">
        <p14:creationId xmlns:p14="http://schemas.microsoft.com/office/powerpoint/2010/main" val="2612401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A736566C-4B45-4971-A305-615535913957}" type="datetimeFigureOut">
              <a:rPr lang="es-EC" smtClean="0"/>
              <a:t>19/08/2015</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BFEB9619-605A-44E1-ACDA-D5F053B6B237}" type="slidenum">
              <a:rPr lang="es-EC" smtClean="0"/>
              <a:t>‹Nº›</a:t>
            </a:fld>
            <a:endParaRPr lang="es-EC"/>
          </a:p>
        </p:txBody>
      </p:sp>
    </p:spTree>
    <p:extLst>
      <p:ext uri="{BB962C8B-B14F-4D97-AF65-F5344CB8AC3E}">
        <p14:creationId xmlns:p14="http://schemas.microsoft.com/office/powerpoint/2010/main" val="327109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736566C-4B45-4971-A305-615535913957}" type="datetimeFigureOut">
              <a:rPr lang="es-EC" smtClean="0"/>
              <a:t>19/08/2015</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BFEB9619-605A-44E1-ACDA-D5F053B6B237}" type="slidenum">
              <a:rPr lang="es-EC" smtClean="0"/>
              <a:t>‹Nº›</a:t>
            </a:fld>
            <a:endParaRPr lang="es-EC"/>
          </a:p>
        </p:txBody>
      </p:sp>
    </p:spTree>
    <p:extLst>
      <p:ext uri="{BB962C8B-B14F-4D97-AF65-F5344CB8AC3E}">
        <p14:creationId xmlns:p14="http://schemas.microsoft.com/office/powerpoint/2010/main" val="85834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736566C-4B45-4971-A305-615535913957}" type="datetimeFigureOut">
              <a:rPr lang="es-EC" smtClean="0"/>
              <a:t>19/08/2015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FEB9619-605A-44E1-ACDA-D5F053B6B237}" type="slidenum">
              <a:rPr lang="es-EC" smtClean="0"/>
              <a:t>‹Nº›</a:t>
            </a:fld>
            <a:endParaRPr lang="es-EC"/>
          </a:p>
        </p:txBody>
      </p:sp>
    </p:spTree>
    <p:extLst>
      <p:ext uri="{BB962C8B-B14F-4D97-AF65-F5344CB8AC3E}">
        <p14:creationId xmlns:p14="http://schemas.microsoft.com/office/powerpoint/2010/main" val="881978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736566C-4B45-4971-A305-615535913957}" type="datetimeFigureOut">
              <a:rPr lang="es-EC" smtClean="0"/>
              <a:t>19/08/2015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FEB9619-605A-44E1-ACDA-D5F053B6B237}" type="slidenum">
              <a:rPr lang="es-EC" smtClean="0"/>
              <a:t>‹Nº›</a:t>
            </a:fld>
            <a:endParaRPr lang="es-EC"/>
          </a:p>
        </p:txBody>
      </p:sp>
    </p:spTree>
    <p:extLst>
      <p:ext uri="{BB962C8B-B14F-4D97-AF65-F5344CB8AC3E}">
        <p14:creationId xmlns:p14="http://schemas.microsoft.com/office/powerpoint/2010/main" val="1181900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36566C-4B45-4971-A305-615535913957}" type="datetimeFigureOut">
              <a:rPr lang="es-EC" smtClean="0"/>
              <a:t>19/08/2015</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B9619-605A-44E1-ACDA-D5F053B6B237}" type="slidenum">
              <a:rPr lang="es-EC" smtClean="0"/>
              <a:t>‹Nº›</a:t>
            </a:fld>
            <a:endParaRPr lang="es-EC"/>
          </a:p>
        </p:txBody>
      </p:sp>
    </p:spTree>
    <p:extLst>
      <p:ext uri="{BB962C8B-B14F-4D97-AF65-F5344CB8AC3E}">
        <p14:creationId xmlns:p14="http://schemas.microsoft.com/office/powerpoint/2010/main" val="84350613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0.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55761" y="1995820"/>
            <a:ext cx="9144000" cy="2387600"/>
          </a:xfrm>
        </p:spPr>
        <p:txBody>
          <a:bodyPr>
            <a:normAutofit fontScale="90000"/>
          </a:bodyPr>
          <a:lstStyle/>
          <a:p>
            <a:r>
              <a:rPr lang="es-EC" b="1" dirty="0" smtClean="0"/>
              <a:t>DISEÑO</a:t>
            </a:r>
            <a:r>
              <a:rPr lang="es-EC" b="1" dirty="0"/>
              <a:t>, SIMULACIÓN E IMPLEMENTACIÓN DE REDES DE ALIMENTACIÓN PARA ARREGLOS DE ANTENAS EN LA BANDA </a:t>
            </a:r>
            <a:r>
              <a:rPr lang="es-EC" b="1" dirty="0" smtClean="0"/>
              <a:t>C</a:t>
            </a:r>
            <a:endParaRPr lang="es-EC" dirty="0"/>
          </a:p>
        </p:txBody>
      </p:sp>
      <p:sp>
        <p:nvSpPr>
          <p:cNvPr id="3" name="Subtítulo 2"/>
          <p:cNvSpPr>
            <a:spLocks noGrp="1"/>
          </p:cNvSpPr>
          <p:nvPr>
            <p:ph type="subTitle" idx="1"/>
          </p:nvPr>
        </p:nvSpPr>
        <p:spPr>
          <a:xfrm>
            <a:off x="1251044" y="4666564"/>
            <a:ext cx="9144000" cy="1655762"/>
          </a:xfrm>
        </p:spPr>
        <p:txBody>
          <a:bodyPr>
            <a:normAutofit lnSpcReduction="10000"/>
          </a:bodyPr>
          <a:lstStyle/>
          <a:p>
            <a:r>
              <a:rPr lang="es-EC" b="1" dirty="0"/>
              <a:t>AUTOR: OCHOA RAMOS, JUAN SEBASTIÁN</a:t>
            </a:r>
            <a:endParaRPr lang="es-EC" dirty="0"/>
          </a:p>
          <a:p>
            <a:r>
              <a:rPr lang="es-EC" b="1" dirty="0"/>
              <a:t> </a:t>
            </a:r>
            <a:endParaRPr lang="es-EC" dirty="0"/>
          </a:p>
          <a:p>
            <a:r>
              <a:rPr lang="es-EC" b="1" dirty="0"/>
              <a:t>DIRECTOR: ING. HARO, RAÚL</a:t>
            </a:r>
            <a:endParaRPr lang="es-EC" dirty="0"/>
          </a:p>
          <a:p>
            <a:r>
              <a:rPr lang="es-EC" b="1" dirty="0"/>
              <a:t>CODIRECTOR: ING. MONTOYA, LUIS</a:t>
            </a:r>
            <a:endParaRPr lang="es-EC" dirty="0"/>
          </a:p>
          <a:p>
            <a:endParaRPr lang="es-EC" dirty="0"/>
          </a:p>
        </p:txBody>
      </p:sp>
      <p:pic>
        <p:nvPicPr>
          <p:cNvPr id="4" name="0 Imagen"/>
          <p:cNvPicPr/>
          <p:nvPr/>
        </p:nvPicPr>
        <p:blipFill rotWithShape="1">
          <a:blip r:embed="rId2">
            <a:extLst>
              <a:ext uri="{28A0092B-C50C-407E-A947-70E740481C1C}">
                <a14:useLocalDpi xmlns:a14="http://schemas.microsoft.com/office/drawing/2010/main" val="0"/>
              </a:ext>
            </a:extLst>
          </a:blip>
          <a:srcRect b="14760"/>
          <a:stretch/>
        </p:blipFill>
        <p:spPr bwMode="auto">
          <a:xfrm>
            <a:off x="0" y="-146192"/>
            <a:ext cx="5840332" cy="1470025"/>
          </a:xfrm>
          <a:prstGeom prst="rect">
            <a:avLst/>
          </a:prstGeom>
          <a:ln>
            <a:noFill/>
          </a:ln>
          <a:extLst>
            <a:ext uri="{53640926-AAD7-44D8-BBD7-CCE9431645EC}">
              <a14:shadowObscured xmlns:a14="http://schemas.microsoft.com/office/drawing/2010/main"/>
            </a:ext>
          </a:extLst>
        </p:spPr>
      </p:pic>
      <p:pic>
        <p:nvPicPr>
          <p:cNvPr id="5" name="Imagen 4"/>
          <p:cNvPicPr>
            <a:picLocks noChangeAspect="1"/>
          </p:cNvPicPr>
          <p:nvPr/>
        </p:nvPicPr>
        <p:blipFill>
          <a:blip r:embed="rId3"/>
          <a:stretch>
            <a:fillRect/>
          </a:stretch>
        </p:blipFill>
        <p:spPr>
          <a:xfrm>
            <a:off x="9872133" y="98578"/>
            <a:ext cx="1956353" cy="1950827"/>
          </a:xfrm>
          <a:prstGeom prst="rect">
            <a:avLst/>
          </a:prstGeom>
        </p:spPr>
      </p:pic>
    </p:spTree>
    <p:extLst>
      <p:ext uri="{BB962C8B-B14F-4D97-AF65-F5344CB8AC3E}">
        <p14:creationId xmlns:p14="http://schemas.microsoft.com/office/powerpoint/2010/main" val="3979367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50000"/>
                  </a:schemeClr>
                </a:solidFill>
              </a:rPr>
              <a:t>Conectores</a:t>
            </a:r>
            <a:endParaRPr lang="es-EC" dirty="0">
              <a:solidFill>
                <a:schemeClr val="accent1">
                  <a:lumMod val="50000"/>
                </a:schemeClr>
              </a:solidFill>
            </a:endParaRPr>
          </a:p>
        </p:txBody>
      </p:sp>
      <p:sp>
        <p:nvSpPr>
          <p:cNvPr id="3" name="Marcador de contenido 2"/>
          <p:cNvSpPr>
            <a:spLocks noGrp="1"/>
          </p:cNvSpPr>
          <p:nvPr>
            <p:ph idx="1"/>
          </p:nvPr>
        </p:nvSpPr>
        <p:spPr>
          <a:xfrm>
            <a:off x="838200" y="1690688"/>
            <a:ext cx="8763000" cy="4351338"/>
          </a:xfrm>
        </p:spPr>
        <p:txBody>
          <a:bodyPr>
            <a:normAutofit fontScale="92500"/>
          </a:bodyPr>
          <a:lstStyle/>
          <a:p>
            <a:pPr algn="just"/>
            <a:r>
              <a:rPr lang="es-EC" dirty="0" smtClean="0"/>
              <a:t>Tipo N</a:t>
            </a:r>
          </a:p>
          <a:p>
            <a:pPr lvl="1" algn="just"/>
            <a:r>
              <a:rPr lang="es-EC" dirty="0" smtClean="0"/>
              <a:t>Son </a:t>
            </a:r>
            <a:r>
              <a:rPr lang="es-EC" dirty="0"/>
              <a:t>roscados para cable coaxial, operan hasta para una frecuencia de 11 </a:t>
            </a:r>
            <a:r>
              <a:rPr lang="es-EC" dirty="0" smtClean="0"/>
              <a:t>GHz</a:t>
            </a:r>
          </a:p>
          <a:p>
            <a:pPr algn="just"/>
            <a:r>
              <a:rPr lang="es-EC" dirty="0" smtClean="0"/>
              <a:t>BNC</a:t>
            </a:r>
          </a:p>
          <a:p>
            <a:pPr lvl="1" algn="just"/>
            <a:r>
              <a:rPr lang="es-EC" dirty="0" smtClean="0"/>
              <a:t>Tienen impedancia </a:t>
            </a:r>
            <a:r>
              <a:rPr lang="es-EC" dirty="0"/>
              <a:t>de 50 Ω, y rango de trabajo de 0 a 6 GHz</a:t>
            </a:r>
            <a:r>
              <a:rPr lang="es-EC" dirty="0" smtClean="0"/>
              <a:t>.</a:t>
            </a:r>
          </a:p>
          <a:p>
            <a:pPr algn="just"/>
            <a:r>
              <a:rPr lang="es-EC" dirty="0" smtClean="0"/>
              <a:t>TNC</a:t>
            </a:r>
          </a:p>
          <a:p>
            <a:pPr lvl="1" algn="just"/>
            <a:r>
              <a:rPr lang="es-EC" dirty="0" smtClean="0"/>
              <a:t>Tienen </a:t>
            </a:r>
            <a:r>
              <a:rPr lang="es-EC" dirty="0"/>
              <a:t>impedancia de 50 Ω, y rango de trabajo de 0 a 12 </a:t>
            </a:r>
            <a:r>
              <a:rPr lang="es-EC" dirty="0" smtClean="0"/>
              <a:t>GHz</a:t>
            </a:r>
          </a:p>
          <a:p>
            <a:pPr algn="just"/>
            <a:r>
              <a:rPr lang="es-EC" dirty="0" smtClean="0"/>
              <a:t>SMA</a:t>
            </a:r>
          </a:p>
          <a:p>
            <a:pPr lvl="1" algn="just"/>
            <a:r>
              <a:rPr lang="es-EC" dirty="0"/>
              <a:t>Su tamaño es muy compacto y tienen un acabado de oro, lo que les da el valor agregado de durabilidad, y sus características principales son: impedancia de 50 Ω, y rango de trabajo de 0 a 18 </a:t>
            </a:r>
            <a:r>
              <a:rPr lang="es-EC" dirty="0" smtClean="0"/>
              <a:t>GHz</a:t>
            </a: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9988126" y="4933634"/>
            <a:ext cx="1865207" cy="1108392"/>
          </a:xfrm>
          <a:prstGeom prst="rect">
            <a:avLst/>
          </a:prstGeom>
          <a:noFill/>
          <a:ln>
            <a:noFill/>
          </a:ln>
        </p:spPr>
      </p:pic>
      <p:pic>
        <p:nvPicPr>
          <p:cNvPr id="5" name="Imagen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0718" y="3911600"/>
            <a:ext cx="1872615" cy="1022034"/>
          </a:xfrm>
          <a:prstGeom prst="rect">
            <a:avLst/>
          </a:prstGeom>
          <a:noFill/>
          <a:ln>
            <a:noFill/>
          </a:ln>
        </p:spPr>
      </p:pic>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9799636" y="2803208"/>
            <a:ext cx="2234777" cy="1160144"/>
          </a:xfrm>
          <a:prstGeom prst="rect">
            <a:avLst/>
          </a:prstGeom>
          <a:noFill/>
          <a:ln>
            <a:noFill/>
          </a:ln>
        </p:spPr>
      </p:pic>
      <p:pic>
        <p:nvPicPr>
          <p:cNvPr id="7" name="Imagen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63548" y="1799426"/>
            <a:ext cx="2089785" cy="1037276"/>
          </a:xfrm>
          <a:prstGeom prst="rect">
            <a:avLst/>
          </a:prstGeom>
          <a:noFill/>
          <a:ln>
            <a:noFill/>
          </a:ln>
        </p:spPr>
      </p:pic>
    </p:spTree>
    <p:extLst>
      <p:ext uri="{BB962C8B-B14F-4D97-AF65-F5344CB8AC3E}">
        <p14:creationId xmlns:p14="http://schemas.microsoft.com/office/powerpoint/2010/main" val="1982179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50000"/>
                  </a:schemeClr>
                </a:solidFill>
              </a:rPr>
              <a:t> Especificaciones Eléctricas</a:t>
            </a:r>
            <a:endParaRPr lang="es-EC" dirty="0">
              <a:solidFill>
                <a:schemeClr val="accent1">
                  <a:lumMod val="50000"/>
                </a:schemeClr>
              </a:solidFill>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3511645367"/>
              </p:ext>
            </p:extLst>
          </p:nvPr>
        </p:nvGraphicFramePr>
        <p:xfrm>
          <a:off x="1845731" y="2031999"/>
          <a:ext cx="9177870" cy="4114799"/>
        </p:xfrm>
        <a:graphic>
          <a:graphicData uri="http://schemas.openxmlformats.org/drawingml/2006/table">
            <a:tbl>
              <a:tblPr firstRow="1" firstCol="1" bandRow="1">
                <a:tableStyleId>{22838BEF-8BB2-4498-84A7-C5851F593DF1}</a:tableStyleId>
              </a:tblPr>
              <a:tblGrid>
                <a:gridCol w="4588935"/>
                <a:gridCol w="4588935"/>
              </a:tblGrid>
              <a:tr h="642284">
                <a:tc>
                  <a:txBody>
                    <a:bodyPr/>
                    <a:lstStyle/>
                    <a:p>
                      <a:pPr marL="457200" algn="ctr">
                        <a:lnSpc>
                          <a:spcPct val="150000"/>
                        </a:lnSpc>
                        <a:spcBef>
                          <a:spcPts val="1200"/>
                        </a:spcBef>
                        <a:spcAft>
                          <a:spcPts val="0"/>
                        </a:spcAft>
                      </a:pPr>
                      <a:r>
                        <a:rPr lang="es-EC" sz="2800" dirty="0">
                          <a:effectLst/>
                        </a:rPr>
                        <a:t>Banda de frecuencia</a:t>
                      </a:r>
                      <a:endParaRPr lang="es-EC"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ctr">
                        <a:lnSpc>
                          <a:spcPct val="150000"/>
                        </a:lnSpc>
                        <a:spcBef>
                          <a:spcPts val="1200"/>
                        </a:spcBef>
                        <a:spcAft>
                          <a:spcPts val="0"/>
                        </a:spcAft>
                      </a:pPr>
                      <a:r>
                        <a:rPr lang="es-EC" sz="2800" b="0" dirty="0">
                          <a:effectLst/>
                        </a:rPr>
                        <a:t>3.5 a 4.5 GHz</a:t>
                      </a:r>
                      <a:endParaRPr lang="es-EC"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727140">
                <a:tc>
                  <a:txBody>
                    <a:bodyPr/>
                    <a:lstStyle/>
                    <a:p>
                      <a:pPr marL="457200" algn="ctr">
                        <a:lnSpc>
                          <a:spcPct val="150000"/>
                        </a:lnSpc>
                        <a:spcBef>
                          <a:spcPts val="1200"/>
                        </a:spcBef>
                        <a:spcAft>
                          <a:spcPts val="0"/>
                        </a:spcAft>
                      </a:pPr>
                      <a:r>
                        <a:rPr lang="es-EC" sz="2800">
                          <a:effectLst/>
                        </a:rPr>
                        <a:t>Aislamiento</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ctr">
                        <a:lnSpc>
                          <a:spcPct val="150000"/>
                        </a:lnSpc>
                        <a:spcBef>
                          <a:spcPts val="1200"/>
                        </a:spcBef>
                        <a:spcAft>
                          <a:spcPts val="0"/>
                        </a:spcAft>
                      </a:pPr>
                      <a:r>
                        <a:rPr lang="es-EC" sz="2800">
                          <a:effectLst/>
                        </a:rPr>
                        <a:t>≤-20 dB</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441225">
                <a:tc>
                  <a:txBody>
                    <a:bodyPr/>
                    <a:lstStyle/>
                    <a:p>
                      <a:pPr marL="457200" algn="ctr">
                        <a:lnSpc>
                          <a:spcPct val="150000"/>
                        </a:lnSpc>
                        <a:spcBef>
                          <a:spcPts val="1200"/>
                        </a:spcBef>
                        <a:spcAft>
                          <a:spcPts val="0"/>
                        </a:spcAft>
                      </a:pPr>
                      <a:r>
                        <a:rPr lang="es-EC" sz="2800">
                          <a:effectLst/>
                        </a:rPr>
                        <a:t>Pérdidas de retorno de entrada y salida</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ctr">
                        <a:lnSpc>
                          <a:spcPct val="150000"/>
                        </a:lnSpc>
                        <a:spcBef>
                          <a:spcPts val="1200"/>
                        </a:spcBef>
                        <a:spcAft>
                          <a:spcPts val="0"/>
                        </a:spcAft>
                      </a:pPr>
                      <a:r>
                        <a:rPr lang="es-EC" sz="2800" dirty="0">
                          <a:effectLst/>
                        </a:rPr>
                        <a:t>Para 4 puertos: -6.01 dB</a:t>
                      </a:r>
                      <a:endParaRPr lang="es-EC" sz="2400" dirty="0">
                        <a:effectLst/>
                      </a:endParaRPr>
                    </a:p>
                    <a:p>
                      <a:pPr marL="457200" algn="ctr">
                        <a:lnSpc>
                          <a:spcPct val="150000"/>
                        </a:lnSpc>
                        <a:spcBef>
                          <a:spcPts val="1200"/>
                        </a:spcBef>
                        <a:spcAft>
                          <a:spcPts val="0"/>
                        </a:spcAft>
                      </a:pPr>
                      <a:r>
                        <a:rPr lang="es-EC" sz="2800" dirty="0">
                          <a:effectLst/>
                        </a:rPr>
                        <a:t>Para 8 puertos: -9.02 dB</a:t>
                      </a:r>
                      <a:endParaRPr lang="es-EC"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642284">
                <a:tc>
                  <a:txBody>
                    <a:bodyPr/>
                    <a:lstStyle/>
                    <a:p>
                      <a:pPr marL="457200" algn="ctr">
                        <a:lnSpc>
                          <a:spcPct val="150000"/>
                        </a:lnSpc>
                        <a:spcBef>
                          <a:spcPts val="1200"/>
                        </a:spcBef>
                        <a:spcAft>
                          <a:spcPts val="0"/>
                        </a:spcAft>
                      </a:pPr>
                      <a:r>
                        <a:rPr lang="es-EC" sz="2800">
                          <a:effectLst/>
                        </a:rPr>
                        <a:t>Variación de fase</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ctr">
                        <a:lnSpc>
                          <a:spcPct val="150000"/>
                        </a:lnSpc>
                        <a:spcBef>
                          <a:spcPts val="1200"/>
                        </a:spcBef>
                        <a:spcAft>
                          <a:spcPts val="0"/>
                        </a:spcAft>
                      </a:pPr>
                      <a:r>
                        <a:rPr lang="es-EC" sz="2800">
                          <a:effectLst/>
                        </a:rPr>
                        <a:t>Sin variación de fase</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661866">
                <a:tc>
                  <a:txBody>
                    <a:bodyPr/>
                    <a:lstStyle/>
                    <a:p>
                      <a:pPr marL="457200" algn="ctr">
                        <a:lnSpc>
                          <a:spcPct val="150000"/>
                        </a:lnSpc>
                        <a:spcBef>
                          <a:spcPts val="1200"/>
                        </a:spcBef>
                        <a:spcAft>
                          <a:spcPts val="0"/>
                        </a:spcAft>
                      </a:pPr>
                      <a:r>
                        <a:rPr lang="es-EC" sz="2800">
                          <a:effectLst/>
                        </a:rPr>
                        <a:t>Interfaces</a:t>
                      </a:r>
                      <a:endParaRPr lang="es-EC"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ctr">
                        <a:lnSpc>
                          <a:spcPct val="150000"/>
                        </a:lnSpc>
                        <a:spcBef>
                          <a:spcPts val="1200"/>
                        </a:spcBef>
                        <a:spcAft>
                          <a:spcPts val="0"/>
                        </a:spcAft>
                      </a:pPr>
                      <a:r>
                        <a:rPr lang="es-EC" sz="2800" dirty="0">
                          <a:effectLst/>
                        </a:rPr>
                        <a:t>SMA de 50 ohmios</a:t>
                      </a:r>
                      <a:endParaRPr lang="es-EC"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722662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128853"/>
            <a:ext cx="10515600" cy="1325563"/>
          </a:xfrm>
        </p:spPr>
        <p:txBody>
          <a:bodyPr/>
          <a:lstStyle/>
          <a:p>
            <a:r>
              <a:rPr lang="es-EC" dirty="0" smtClean="0">
                <a:solidFill>
                  <a:schemeClr val="accent1">
                    <a:lumMod val="50000"/>
                  </a:schemeClr>
                </a:solidFill>
              </a:rPr>
              <a:t>Software</a:t>
            </a:r>
            <a:endParaRPr lang="es-EC" dirty="0">
              <a:solidFill>
                <a:schemeClr val="accent1">
                  <a:lumMod val="50000"/>
                </a:schemeClr>
              </a:solidFill>
            </a:endParaRPr>
          </a:p>
        </p:txBody>
      </p:sp>
      <p:sp>
        <p:nvSpPr>
          <p:cNvPr id="3" name="Marcador de contenido 2"/>
          <p:cNvSpPr>
            <a:spLocks noGrp="1"/>
          </p:cNvSpPr>
          <p:nvPr>
            <p:ph idx="1"/>
          </p:nvPr>
        </p:nvSpPr>
        <p:spPr>
          <a:xfrm>
            <a:off x="838199" y="1183483"/>
            <a:ext cx="10515600" cy="4351338"/>
          </a:xfrm>
        </p:spPr>
        <p:txBody>
          <a:bodyPr>
            <a:normAutofit/>
          </a:bodyPr>
          <a:lstStyle/>
          <a:p>
            <a:pPr marL="0" indent="0" algn="just">
              <a:buNone/>
            </a:pPr>
            <a:r>
              <a:rPr lang="es-EC" dirty="0" smtClean="0"/>
              <a:t>Advanced </a:t>
            </a:r>
            <a:r>
              <a:rPr lang="es-EC" dirty="0" err="1" smtClean="0"/>
              <a:t>Design</a:t>
            </a:r>
            <a:r>
              <a:rPr lang="es-EC" dirty="0" smtClean="0"/>
              <a:t> </a:t>
            </a:r>
            <a:r>
              <a:rPr lang="es-EC" dirty="0" err="1" smtClean="0"/>
              <a:t>System</a:t>
            </a:r>
            <a:endParaRPr lang="es-EC" dirty="0"/>
          </a:p>
          <a:p>
            <a:pPr marL="0" indent="0" algn="just">
              <a:buNone/>
            </a:pPr>
            <a:r>
              <a:rPr lang="es-EC" dirty="0" smtClean="0"/>
              <a:t>ADS- </a:t>
            </a:r>
            <a:r>
              <a:rPr lang="es-EC" dirty="0" smtClean="0"/>
              <a:t>es un software de diseño electrónico producido por  </a:t>
            </a:r>
            <a:r>
              <a:rPr lang="es-EC" dirty="0" err="1" smtClean="0"/>
              <a:t>Keysight</a:t>
            </a:r>
            <a:r>
              <a:rPr lang="es-EC" dirty="0" smtClean="0"/>
              <a:t> </a:t>
            </a:r>
            <a:r>
              <a:rPr lang="es-EC" dirty="0" err="1" smtClean="0"/>
              <a:t>EEsof</a:t>
            </a:r>
            <a:r>
              <a:rPr lang="es-EC" dirty="0" smtClean="0"/>
              <a:t> EDA. Provee un ambiente integrado de diseño para productos electrónicos como: comunicaciones móviles, redes Wireless, comunicaciones satelitales, sistemas de rada, entre otros.</a:t>
            </a:r>
            <a:endParaRPr lang="es-EC" dirty="0"/>
          </a:p>
        </p:txBody>
      </p:sp>
      <p:pic>
        <p:nvPicPr>
          <p:cNvPr id="4" name="Imagen 3"/>
          <p:cNvPicPr>
            <a:picLocks noChangeAspect="1"/>
          </p:cNvPicPr>
          <p:nvPr/>
        </p:nvPicPr>
        <p:blipFill>
          <a:blip r:embed="rId2"/>
          <a:stretch>
            <a:fillRect/>
          </a:stretch>
        </p:blipFill>
        <p:spPr>
          <a:xfrm>
            <a:off x="3167061" y="3274751"/>
            <a:ext cx="5857875" cy="3314700"/>
          </a:xfrm>
          <a:prstGeom prst="rect">
            <a:avLst/>
          </a:prstGeom>
        </p:spPr>
      </p:pic>
    </p:spTree>
    <p:extLst>
      <p:ext uri="{BB962C8B-B14F-4D97-AF65-F5344CB8AC3E}">
        <p14:creationId xmlns:p14="http://schemas.microsoft.com/office/powerpoint/2010/main" val="2704713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50000"/>
                  </a:schemeClr>
                </a:solidFill>
              </a:rPr>
              <a:t>Diseño</a:t>
            </a:r>
            <a:endParaRPr lang="es-EC" dirty="0">
              <a:solidFill>
                <a:schemeClr val="accent1">
                  <a:lumMod val="50000"/>
                </a:schemeClr>
              </a:solidFill>
            </a:endParaRPr>
          </a:p>
        </p:txBody>
      </p:sp>
      <p:sp>
        <p:nvSpPr>
          <p:cNvPr id="3" name="Marcador de contenido 2"/>
          <p:cNvSpPr>
            <a:spLocks noGrp="1"/>
          </p:cNvSpPr>
          <p:nvPr>
            <p:ph idx="1"/>
          </p:nvPr>
        </p:nvSpPr>
        <p:spPr/>
        <p:txBody>
          <a:bodyPr/>
          <a:lstStyle/>
          <a:p>
            <a:r>
              <a:rPr lang="es-EC" dirty="0" smtClean="0"/>
              <a:t>Impedancia</a:t>
            </a:r>
          </a:p>
          <a:p>
            <a:pPr lvl="1"/>
            <a:r>
              <a:rPr lang="es-EC" dirty="0" smtClean="0"/>
              <a:t>Acoplamiento de Impedancias</a:t>
            </a:r>
          </a:p>
          <a:p>
            <a:r>
              <a:rPr lang="es-EC" dirty="0" smtClean="0"/>
              <a:t>TLIN</a:t>
            </a:r>
          </a:p>
          <a:p>
            <a:pPr lvl="1"/>
            <a:r>
              <a:rPr lang="es-EC" dirty="0" smtClean="0"/>
              <a:t>Escenario Ideal</a:t>
            </a:r>
          </a:p>
          <a:p>
            <a:r>
              <a:rPr lang="es-EC" dirty="0" smtClean="0"/>
              <a:t>MLIN</a:t>
            </a:r>
          </a:p>
          <a:p>
            <a:pPr lvl="1"/>
            <a:r>
              <a:rPr lang="es-EC" dirty="0" smtClean="0"/>
              <a:t>Escenario en base al substrato</a:t>
            </a:r>
          </a:p>
          <a:p>
            <a:r>
              <a:rPr lang="es-EC" dirty="0" smtClean="0"/>
              <a:t>MLIN (codos)</a:t>
            </a:r>
          </a:p>
          <a:p>
            <a:pPr lvl="1"/>
            <a:r>
              <a:rPr lang="es-EC" dirty="0" smtClean="0"/>
              <a:t>Escenario con substrato y con terminaciones </a:t>
            </a:r>
            <a:r>
              <a:rPr lang="es-EC" dirty="0" smtClean="0"/>
              <a:t>de curvatura</a:t>
            </a:r>
          </a:p>
          <a:p>
            <a:pPr lvl="1"/>
            <a:endParaRPr lang="es-EC" dirty="0" smtClean="0"/>
          </a:p>
        </p:txBody>
      </p:sp>
      <p:pic>
        <p:nvPicPr>
          <p:cNvPr id="4" name="Imagen 3"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6546">
            <a:off x="6189789" y="785721"/>
            <a:ext cx="5375212" cy="4243051"/>
          </a:xfrm>
          <a:prstGeom prst="rect">
            <a:avLst/>
          </a:prstGeom>
          <a:ln>
            <a:noFill/>
          </a:ln>
          <a:effectLst>
            <a:softEdge rad="112500"/>
          </a:effectLst>
        </p:spPr>
      </p:pic>
    </p:spTree>
    <p:extLst>
      <p:ext uri="{BB962C8B-B14F-4D97-AF65-F5344CB8AC3E}">
        <p14:creationId xmlns:p14="http://schemas.microsoft.com/office/powerpoint/2010/main" val="1740801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50000"/>
                  </a:schemeClr>
                </a:solidFill>
              </a:rPr>
              <a:t>Impedancia</a:t>
            </a:r>
            <a:endParaRPr lang="es-EC" dirty="0">
              <a:solidFill>
                <a:schemeClr val="accent1">
                  <a:lumMod val="50000"/>
                </a:schemeClr>
              </a:solidFill>
            </a:endParaRPr>
          </a:p>
        </p:txBody>
      </p:sp>
      <p:pic>
        <p:nvPicPr>
          <p:cNvPr id="4" name="Marcador de contenido 3"/>
          <p:cNvPicPr>
            <a:picLocks noGrp="1" noChangeAspect="1"/>
          </p:cNvPicPr>
          <p:nvPr>
            <p:ph idx="1"/>
          </p:nvPr>
        </p:nvPicPr>
        <p:blipFill>
          <a:blip r:embed="rId2"/>
          <a:stretch>
            <a:fillRect/>
          </a:stretch>
        </p:blipFill>
        <p:spPr>
          <a:xfrm>
            <a:off x="1684866" y="1465301"/>
            <a:ext cx="8822267" cy="5004747"/>
          </a:xfrm>
          <a:prstGeom prst="rect">
            <a:avLst/>
          </a:prstGeom>
        </p:spPr>
      </p:pic>
    </p:spTree>
    <p:extLst>
      <p:ext uri="{BB962C8B-B14F-4D97-AF65-F5344CB8AC3E}">
        <p14:creationId xmlns:p14="http://schemas.microsoft.com/office/powerpoint/2010/main" val="3927865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50000"/>
                  </a:schemeClr>
                </a:solidFill>
              </a:rPr>
              <a:t>Impedancia</a:t>
            </a:r>
            <a:endParaRPr lang="es-EC" dirty="0">
              <a:solidFill>
                <a:schemeClr val="accent1">
                  <a:lumMod val="50000"/>
                </a:schemeClr>
              </a:solidFill>
            </a:endParaRPr>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2517085" y="1978555"/>
            <a:ext cx="7422781" cy="3862987"/>
          </a:xfrm>
          <a:prstGeom prst="rect">
            <a:avLst/>
          </a:prstGeom>
          <a:noFill/>
          <a:ln>
            <a:noFill/>
          </a:ln>
        </p:spPr>
      </p:pic>
    </p:spTree>
    <p:extLst>
      <p:ext uri="{BB962C8B-B14F-4D97-AF65-F5344CB8AC3E}">
        <p14:creationId xmlns:p14="http://schemas.microsoft.com/office/powerpoint/2010/main" val="2948813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50000"/>
                  </a:schemeClr>
                </a:solidFill>
              </a:rPr>
              <a:t>Impedancia</a:t>
            </a:r>
            <a:endParaRPr lang="es-EC" dirty="0">
              <a:solidFill>
                <a:schemeClr val="accent1">
                  <a:lumMod val="50000"/>
                </a:schemeClr>
              </a:solidFill>
            </a:endParaRP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endParaRPr lang="es-EC" dirty="0" smtClean="0"/>
              </a:p>
              <a:p>
                <a:endParaRPr lang="es-EC" dirty="0"/>
              </a:p>
              <a:p>
                <a:endParaRPr lang="es-EC" dirty="0" smtClean="0"/>
              </a:p>
              <a:p>
                <a:endParaRPr lang="es-EC" dirty="0"/>
              </a:p>
              <a:p>
                <a:pPr marL="0" indent="0">
                  <a:buNone/>
                </a:pPr>
                <a:r>
                  <a:rPr lang="es-EC" dirty="0" smtClean="0"/>
                  <a:t>Transformador de </a:t>
                </a:r>
                <a14:m>
                  <m:oMath xmlns:m="http://schemas.openxmlformats.org/officeDocument/2006/math">
                    <m:r>
                      <a:rPr lang="es-EC" b="1">
                        <a:latin typeface="Cambria Math" panose="02040503050406030204" pitchFamily="18" charset="0"/>
                      </a:rPr>
                      <m:t>⅄</m:t>
                    </m:r>
                    <m:r>
                      <a:rPr lang="es-EC" b="0">
                        <a:latin typeface="Cambria Math" panose="02040503050406030204" pitchFamily="18" charset="0"/>
                      </a:rPr>
                      <m:t>/</m:t>
                    </m:r>
                    <m:r>
                      <a:rPr lang="es-EC" b="0" i="1">
                        <a:latin typeface="Cambria Math" panose="02040503050406030204" pitchFamily="18" charset="0"/>
                      </a:rPr>
                      <m:t>4</m:t>
                    </m:r>
                  </m:oMath>
                </a14:m>
                <a:endParaRPr lang="es-EC" dirty="0" smtClean="0"/>
              </a:p>
              <a:p>
                <a14:m>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𝑍</m:t>
                        </m:r>
                      </m:e>
                      <m:sub>
                        <m:r>
                          <a:rPr lang="es-EC" i="1">
                            <a:latin typeface="Cambria Math" panose="02040503050406030204" pitchFamily="18" charset="0"/>
                          </a:rPr>
                          <m:t>1</m:t>
                        </m:r>
                      </m:sub>
                    </m:sSub>
                    <m:r>
                      <a:rPr lang="es-EC" i="1">
                        <a:latin typeface="Cambria Math" panose="02040503050406030204" pitchFamily="18" charset="0"/>
                      </a:rPr>
                      <m:t>=</m:t>
                    </m:r>
                    <m:rad>
                      <m:radPr>
                        <m:degHide m:val="on"/>
                        <m:ctrlPr>
                          <a:rPr lang="es-EC" i="1">
                            <a:latin typeface="Cambria Math" panose="02040503050406030204" pitchFamily="18" charset="0"/>
                          </a:rPr>
                        </m:ctrlPr>
                      </m:radPr>
                      <m:deg/>
                      <m:e>
                        <m:sSub>
                          <m:sSubPr>
                            <m:ctrlPr>
                              <a:rPr lang="es-EC" i="1">
                                <a:latin typeface="Cambria Math" panose="02040503050406030204" pitchFamily="18" charset="0"/>
                              </a:rPr>
                            </m:ctrlPr>
                          </m:sSubPr>
                          <m:e>
                            <m:r>
                              <a:rPr lang="es-EC" i="1">
                                <a:latin typeface="Cambria Math" panose="02040503050406030204" pitchFamily="18" charset="0"/>
                              </a:rPr>
                              <m:t>𝑍</m:t>
                            </m:r>
                          </m:e>
                          <m:sub>
                            <m:r>
                              <a:rPr lang="es-EC" i="1">
                                <a:latin typeface="Cambria Math" panose="02040503050406030204" pitchFamily="18" charset="0"/>
                              </a:rPr>
                              <m:t>𝑜</m:t>
                            </m:r>
                          </m:sub>
                        </m:sSub>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𝑍</m:t>
                            </m:r>
                          </m:e>
                          <m:sub>
                            <m:r>
                              <a:rPr lang="es-EC" i="1">
                                <a:latin typeface="Cambria Math" panose="02040503050406030204" pitchFamily="18" charset="0"/>
                              </a:rPr>
                              <m:t>𝐿</m:t>
                            </m:r>
                          </m:sub>
                        </m:sSub>
                      </m:e>
                    </m:rad>
                  </m:oMath>
                </a14:m>
                <a:endParaRPr lang="es-EC" dirty="0"/>
              </a:p>
              <a:p>
                <a14:m>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𝑍</m:t>
                        </m:r>
                      </m:e>
                      <m:sub>
                        <m:r>
                          <a:rPr lang="es-EC" i="1">
                            <a:latin typeface="Cambria Math" panose="02040503050406030204" pitchFamily="18" charset="0"/>
                          </a:rPr>
                          <m:t>1</m:t>
                        </m:r>
                      </m:sub>
                    </m:sSub>
                    <m:r>
                      <a:rPr lang="es-EC" i="1">
                        <a:latin typeface="Cambria Math" panose="02040503050406030204" pitchFamily="18" charset="0"/>
                      </a:rPr>
                      <m:t>=70,71 </m:t>
                    </m:r>
                    <m:r>
                      <a:rPr lang="es-EC" i="1">
                        <a:latin typeface="Cambria Math" panose="02040503050406030204" pitchFamily="18" charset="0"/>
                      </a:rPr>
                      <m:t>𝑜h𝑚𝑠</m:t>
                    </m:r>
                  </m:oMath>
                </a14:m>
                <a:endParaRPr lang="es-EC" dirty="0"/>
              </a:p>
              <a:p>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l="-1217"/>
                </a:stretch>
              </a:blipFill>
            </p:spPr>
            <p:txBody>
              <a:bodyPr/>
              <a:lstStyle/>
              <a:p>
                <a:r>
                  <a:rPr lang="es-EC">
                    <a:noFill/>
                  </a:rPr>
                  <a:t> </a:t>
                </a:r>
              </a:p>
            </p:txBody>
          </p:sp>
        </mc:Fallback>
      </mc:AlternateContent>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3877733" y="1320799"/>
            <a:ext cx="7646987" cy="2421467"/>
          </a:xfrm>
          <a:prstGeom prst="rect">
            <a:avLst/>
          </a:prstGeom>
          <a:noFill/>
          <a:ln>
            <a:noFill/>
          </a:ln>
        </p:spPr>
      </p:pic>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3877733" y="4470400"/>
            <a:ext cx="7476067" cy="2048934"/>
          </a:xfrm>
          <a:prstGeom prst="rect">
            <a:avLst/>
          </a:prstGeom>
          <a:noFill/>
          <a:ln>
            <a:noFill/>
          </a:ln>
        </p:spPr>
      </p:pic>
    </p:spTree>
    <p:extLst>
      <p:ext uri="{BB962C8B-B14F-4D97-AF65-F5344CB8AC3E}">
        <p14:creationId xmlns:p14="http://schemas.microsoft.com/office/powerpoint/2010/main" val="134714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50000"/>
                  </a:schemeClr>
                </a:solidFill>
              </a:rPr>
              <a:t>Impedancia</a:t>
            </a:r>
            <a:endParaRPr lang="es-EC" dirty="0">
              <a:solidFill>
                <a:schemeClr val="accent1">
                  <a:lumMod val="50000"/>
                </a:schemeClr>
              </a:solidFill>
            </a:endParaRP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1586443"/>
                <a:ext cx="10515600" cy="4351338"/>
              </a:xfrm>
            </p:spPr>
            <p:txBody>
              <a:bodyPr>
                <a:normAutofit/>
              </a:bodyPr>
              <a:lstStyle/>
              <a:p>
                <a:pPr marL="0" indent="0">
                  <a:buNone/>
                </a:pPr>
                <a:endParaRPr lang="es-EC" dirty="0" smtClean="0"/>
              </a:p>
              <a:p>
                <a:pPr marL="0" indent="0">
                  <a:buNone/>
                </a:pPr>
                <a:endParaRPr lang="es-EC" dirty="0"/>
              </a:p>
              <a:p>
                <a:pPr marL="0" indent="0">
                  <a:buNone/>
                </a:pPr>
                <a:endParaRPr lang="es-EC" smtClean="0"/>
              </a:p>
              <a:p>
                <a:pPr marL="0" indent="0">
                  <a:buNone/>
                </a:pPr>
                <a:r>
                  <a:rPr lang="es-EC" smtClean="0"/>
                  <a:t>Transformador </a:t>
                </a:r>
              </a:p>
              <a:p>
                <a:pPr marL="0" indent="0">
                  <a:buNone/>
                </a:pPr>
                <a:r>
                  <a:rPr lang="es-EC" smtClean="0"/>
                  <a:t>multisección </a:t>
                </a:r>
                <a:r>
                  <a:rPr lang="es-EC" dirty="0" smtClean="0"/>
                  <a:t>de </a:t>
                </a:r>
                <a14:m>
                  <m:oMath xmlns:m="http://schemas.openxmlformats.org/officeDocument/2006/math">
                    <m:r>
                      <a:rPr lang="es-EC" b="1">
                        <a:latin typeface="Cambria Math" panose="02040503050406030204" pitchFamily="18" charset="0"/>
                      </a:rPr>
                      <m:t>⅄</m:t>
                    </m:r>
                    <m:r>
                      <a:rPr lang="es-EC" b="0">
                        <a:latin typeface="Cambria Math" panose="02040503050406030204" pitchFamily="18" charset="0"/>
                      </a:rPr>
                      <m:t>/</m:t>
                    </m:r>
                    <m:r>
                      <a:rPr lang="es-EC" b="0" i="1">
                        <a:latin typeface="Cambria Math" panose="02040503050406030204" pitchFamily="18" charset="0"/>
                      </a:rPr>
                      <m:t>4</m:t>
                    </m:r>
                  </m:oMath>
                </a14:m>
                <a:endParaRPr lang="es-EC" dirty="0" smtClean="0"/>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𝑍</m:t>
                          </m:r>
                        </m:e>
                        <m:sub>
                          <m:sSub>
                            <m:sSubPr>
                              <m:ctrlPr>
                                <a:rPr lang="es-EC" i="1">
                                  <a:latin typeface="Cambria Math" panose="02040503050406030204" pitchFamily="18" charset="0"/>
                                </a:rPr>
                              </m:ctrlPr>
                            </m:sSubPr>
                            <m:e>
                              <m:r>
                                <a:rPr lang="es-EC" i="1">
                                  <a:latin typeface="Cambria Math" panose="02040503050406030204" pitchFamily="18" charset="0"/>
                                </a:rPr>
                                <m:t>1</m:t>
                              </m:r>
                            </m:e>
                            <m:sub>
                              <m:r>
                                <a:rPr lang="es-EC" i="1">
                                  <a:latin typeface="Cambria Math" panose="02040503050406030204" pitchFamily="18" charset="0"/>
                                </a:rPr>
                                <m:t>𝐴</m:t>
                              </m:r>
                            </m:sub>
                          </m:sSub>
                        </m:sub>
                      </m:sSub>
                      <m:r>
                        <a:rPr lang="es-EC" i="1">
                          <a:latin typeface="Cambria Math" panose="02040503050406030204" pitchFamily="18" charset="0"/>
                        </a:rPr>
                        <m:t>=</m:t>
                      </m:r>
                      <m:rad>
                        <m:radPr>
                          <m:degHide m:val="on"/>
                          <m:ctrlPr>
                            <a:rPr lang="es-EC" i="1">
                              <a:latin typeface="Cambria Math" panose="02040503050406030204" pitchFamily="18" charset="0"/>
                            </a:rPr>
                          </m:ctrlPr>
                        </m:radPr>
                        <m:deg/>
                        <m:e>
                          <m:r>
                            <a:rPr lang="es-EC" i="1">
                              <a:latin typeface="Cambria Math" panose="02040503050406030204" pitchFamily="18" charset="0"/>
                            </a:rPr>
                            <m:t>100∗70,71</m:t>
                          </m:r>
                        </m:e>
                      </m:rad>
                      <m:r>
                        <a:rPr lang="es-EC" i="1">
                          <a:latin typeface="Cambria Math" panose="02040503050406030204" pitchFamily="18" charset="0"/>
                        </a:rPr>
                        <m:t>                   </m:t>
                      </m:r>
                      <m:sSub>
                        <m:sSubPr>
                          <m:ctrlPr>
                            <a:rPr lang="es-EC" i="1">
                              <a:latin typeface="Cambria Math" panose="02040503050406030204" pitchFamily="18" charset="0"/>
                            </a:rPr>
                          </m:ctrlPr>
                        </m:sSubPr>
                        <m:e>
                          <m:r>
                            <a:rPr lang="es-EC" i="1">
                              <a:latin typeface="Cambria Math" panose="02040503050406030204" pitchFamily="18" charset="0"/>
                            </a:rPr>
                            <m:t>𝑍</m:t>
                          </m:r>
                        </m:e>
                        <m:sub>
                          <m:sSub>
                            <m:sSubPr>
                              <m:ctrlPr>
                                <a:rPr lang="es-EC" i="1">
                                  <a:latin typeface="Cambria Math" panose="02040503050406030204" pitchFamily="18" charset="0"/>
                                </a:rPr>
                              </m:ctrlPr>
                            </m:sSubPr>
                            <m:e>
                              <m:r>
                                <a:rPr lang="es-EC" i="1">
                                  <a:latin typeface="Cambria Math" panose="02040503050406030204" pitchFamily="18" charset="0"/>
                                </a:rPr>
                                <m:t>1</m:t>
                              </m:r>
                            </m:e>
                            <m:sub>
                              <m:r>
                                <a:rPr lang="es-EC" i="1">
                                  <a:latin typeface="Cambria Math" panose="02040503050406030204" pitchFamily="18" charset="0"/>
                                </a:rPr>
                                <m:t>𝐵</m:t>
                              </m:r>
                            </m:sub>
                          </m:sSub>
                        </m:sub>
                      </m:sSub>
                      <m:r>
                        <a:rPr lang="es-EC" i="1">
                          <a:latin typeface="Cambria Math" panose="02040503050406030204" pitchFamily="18" charset="0"/>
                        </a:rPr>
                        <m:t>=</m:t>
                      </m:r>
                      <m:rad>
                        <m:radPr>
                          <m:degHide m:val="on"/>
                          <m:ctrlPr>
                            <a:rPr lang="es-EC" i="1">
                              <a:latin typeface="Cambria Math" panose="02040503050406030204" pitchFamily="18" charset="0"/>
                            </a:rPr>
                          </m:ctrlPr>
                        </m:radPr>
                        <m:deg/>
                        <m:e>
                          <m:r>
                            <a:rPr lang="es-EC" i="1">
                              <a:latin typeface="Cambria Math" panose="02040503050406030204" pitchFamily="18" charset="0"/>
                            </a:rPr>
                            <m:t>50∗70,71</m:t>
                          </m:r>
                        </m:e>
                      </m:rad>
                    </m:oMath>
                  </m:oMathPara>
                </a14:m>
                <a:endParaRPr lang="es-EC" smtClean="0"/>
              </a:p>
              <a:p>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𝑍</m:t>
                        </m:r>
                      </m:e>
                      <m:sub>
                        <m:sSub>
                          <m:sSubPr>
                            <m:ctrlPr>
                              <a:rPr lang="es-ES" i="1">
                                <a:latin typeface="Cambria Math" panose="02040503050406030204" pitchFamily="18" charset="0"/>
                              </a:rPr>
                            </m:ctrlPr>
                          </m:sSubPr>
                          <m:e>
                            <m:r>
                              <a:rPr lang="es-ES" i="1">
                                <a:latin typeface="Cambria Math" panose="02040503050406030204" pitchFamily="18" charset="0"/>
                              </a:rPr>
                              <m:t>1</m:t>
                            </m:r>
                          </m:e>
                          <m:sub>
                            <m:r>
                              <a:rPr lang="es-ES" i="1">
                                <a:latin typeface="Cambria Math" panose="02040503050406030204" pitchFamily="18" charset="0"/>
                              </a:rPr>
                              <m:t>𝐴</m:t>
                            </m:r>
                          </m:sub>
                        </m:sSub>
                      </m:sub>
                    </m:sSub>
                    <m:r>
                      <a:rPr lang="es-ES" i="1">
                        <a:latin typeface="Cambria Math" panose="02040503050406030204" pitchFamily="18" charset="0"/>
                      </a:rPr>
                      <m:t>=84,089 </m:t>
                    </m:r>
                    <m:r>
                      <a:rPr lang="el-GR" i="1" smtClean="0">
                        <a:latin typeface="Cambria Math" panose="02040503050406030204" pitchFamily="18" charset="0"/>
                      </a:rPr>
                      <m:t>Ω</m:t>
                    </m:r>
                  </m:oMath>
                </a14:m>
                <a:endParaRPr lang="es-EC" i="1" smtClean="0"/>
              </a:p>
              <a:p>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𝑍</m:t>
                        </m:r>
                      </m:e>
                      <m:sub>
                        <m:sSub>
                          <m:sSubPr>
                            <m:ctrlPr>
                              <a:rPr lang="es-ES" i="1">
                                <a:latin typeface="Cambria Math" panose="02040503050406030204" pitchFamily="18" charset="0"/>
                              </a:rPr>
                            </m:ctrlPr>
                          </m:sSubPr>
                          <m:e>
                            <m:r>
                              <a:rPr lang="es-ES" i="1">
                                <a:latin typeface="Cambria Math" panose="02040503050406030204" pitchFamily="18" charset="0"/>
                              </a:rPr>
                              <m:t>1</m:t>
                            </m:r>
                          </m:e>
                          <m:sub>
                            <m:r>
                              <a:rPr lang="es-ES" i="1">
                                <a:latin typeface="Cambria Math" panose="02040503050406030204" pitchFamily="18" charset="0"/>
                              </a:rPr>
                              <m:t>𝐵</m:t>
                            </m:r>
                          </m:sub>
                        </m:sSub>
                      </m:sub>
                    </m:sSub>
                    <m:r>
                      <a:rPr lang="es-ES" i="1">
                        <a:latin typeface="Cambria Math" panose="02040503050406030204" pitchFamily="18" charset="0"/>
                      </a:rPr>
                      <m:t>=59,460</m:t>
                    </m:r>
                    <m:r>
                      <a:rPr lang="el-GR" i="1">
                        <a:latin typeface="Cambria Math" panose="02040503050406030204" pitchFamily="18" charset="0"/>
                      </a:rPr>
                      <m:t>Ω</m:t>
                    </m:r>
                  </m:oMath>
                </a14:m>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1586443"/>
                <a:ext cx="10515600" cy="4351338"/>
              </a:xfrm>
              <a:blipFill rotWithShape="0">
                <a:blip r:embed="rId2"/>
                <a:stretch>
                  <a:fillRect l="-1217"/>
                </a:stretch>
              </a:blipFill>
            </p:spPr>
            <p:txBody>
              <a:bodyPr/>
              <a:lstStyle/>
              <a:p>
                <a:r>
                  <a:rPr lang="es-EC">
                    <a:noFill/>
                  </a:rPr>
                  <a:t> </a:t>
                </a:r>
              </a:p>
            </p:txBody>
          </p:sp>
        </mc:Fallback>
      </mc:AlternateContent>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3894667" y="1371601"/>
            <a:ext cx="7306733" cy="2590272"/>
          </a:xfrm>
          <a:prstGeom prst="rect">
            <a:avLst/>
          </a:prstGeom>
          <a:noFill/>
          <a:ln>
            <a:noFill/>
          </a:ln>
        </p:spPr>
      </p:pic>
      <p:pic>
        <p:nvPicPr>
          <p:cNvPr id="5"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3894667" y="4610100"/>
            <a:ext cx="7306733" cy="2247900"/>
          </a:xfrm>
          <a:prstGeom prst="rect">
            <a:avLst/>
          </a:prstGeom>
          <a:noFill/>
          <a:ln>
            <a:noFill/>
          </a:ln>
        </p:spPr>
      </p:pic>
    </p:spTree>
    <p:extLst>
      <p:ext uri="{BB962C8B-B14F-4D97-AF65-F5344CB8AC3E}">
        <p14:creationId xmlns:p14="http://schemas.microsoft.com/office/powerpoint/2010/main" val="1544818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50000"/>
                  </a:schemeClr>
                </a:solidFill>
              </a:rPr>
              <a:t>Simulación Impedancia</a:t>
            </a:r>
            <a:endParaRPr lang="es-EC" dirty="0">
              <a:solidFill>
                <a:schemeClr val="accent1">
                  <a:lumMod val="50000"/>
                </a:schemeClr>
              </a:solidFill>
            </a:endParaRPr>
          </a:p>
        </p:txBody>
      </p:sp>
      <p:sp>
        <p:nvSpPr>
          <p:cNvPr id="3" name="Marcador de contenido 2"/>
          <p:cNvSpPr>
            <a:spLocks noGrp="1"/>
          </p:cNvSpPr>
          <p:nvPr>
            <p:ph idx="1"/>
          </p:nvPr>
        </p:nvSpPr>
        <p:spPr>
          <a:xfrm>
            <a:off x="838200" y="1825624"/>
            <a:ext cx="10515600" cy="5641976"/>
          </a:xfrm>
        </p:spPr>
        <p:txBody>
          <a:bodyPr>
            <a:normAutofit/>
          </a:bodyPr>
          <a:lstStyle/>
          <a:p>
            <a:endParaRPr lang="es-EC" dirty="0" smtClean="0"/>
          </a:p>
          <a:p>
            <a:endParaRPr lang="es-EC" dirty="0"/>
          </a:p>
          <a:p>
            <a:endParaRPr lang="es-EC" dirty="0" smtClean="0"/>
          </a:p>
          <a:p>
            <a:endParaRPr lang="es-EC" dirty="0"/>
          </a:p>
          <a:p>
            <a:endParaRPr lang="es-EC" dirty="0" smtClean="0"/>
          </a:p>
          <a:p>
            <a:endParaRPr lang="es-EC" dirty="0"/>
          </a:p>
          <a:p>
            <a:endParaRPr lang="es-EC" dirty="0" smtClean="0"/>
          </a:p>
          <a:p>
            <a:endParaRPr lang="es-EC" dirty="0"/>
          </a:p>
          <a:p>
            <a:endParaRPr lang="es-EC" dirty="0" smtClean="0"/>
          </a:p>
          <a:p>
            <a:pPr marL="0" indent="0">
              <a:buNone/>
            </a:pPr>
            <a:r>
              <a:rPr lang="es-EC" dirty="0" smtClean="0"/>
              <a:t>           Sin multisección                                         Con multisección</a:t>
            </a:r>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89467" y="1503891"/>
            <a:ext cx="5372630" cy="4727575"/>
          </a:xfrm>
          <a:prstGeom prst="rect">
            <a:avLst/>
          </a:prstGeom>
          <a:noFill/>
          <a:ln>
            <a:no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5775854" y="1503891"/>
            <a:ext cx="6026679" cy="4879975"/>
          </a:xfrm>
          <a:prstGeom prst="rect">
            <a:avLst/>
          </a:prstGeom>
          <a:noFill/>
          <a:ln>
            <a:noFill/>
          </a:ln>
        </p:spPr>
      </p:pic>
    </p:spTree>
    <p:extLst>
      <p:ext uri="{BB962C8B-B14F-4D97-AF65-F5344CB8AC3E}">
        <p14:creationId xmlns:p14="http://schemas.microsoft.com/office/powerpoint/2010/main" val="1736604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50000"/>
                  </a:schemeClr>
                </a:solidFill>
              </a:rPr>
              <a:t>TLIN (1)</a:t>
            </a:r>
            <a:endParaRPr lang="es-EC" dirty="0">
              <a:solidFill>
                <a:schemeClr val="accent1">
                  <a:lumMod val="50000"/>
                </a:schemeClr>
              </a:solidFill>
            </a:endParaRPr>
          </a:p>
        </p:txBody>
      </p:sp>
      <p:pic>
        <p:nvPicPr>
          <p:cNvPr id="5" name="Marcador de contenido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4133" y="1981200"/>
            <a:ext cx="9042400" cy="3597351"/>
          </a:xfrm>
          <a:prstGeom prst="rect">
            <a:avLst/>
          </a:prstGeom>
          <a:noFill/>
          <a:ln>
            <a:noFill/>
          </a:ln>
        </p:spPr>
      </p:pic>
    </p:spTree>
    <p:extLst>
      <p:ext uri="{BB962C8B-B14F-4D97-AF65-F5344CB8AC3E}">
        <p14:creationId xmlns:p14="http://schemas.microsoft.com/office/powerpoint/2010/main" val="4194060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Agenda</a:t>
            </a:r>
            <a:endParaRPr lang="es-EC" dirty="0"/>
          </a:p>
        </p:txBody>
      </p:sp>
      <p:sp>
        <p:nvSpPr>
          <p:cNvPr id="3" name="Marcador de contenido 2"/>
          <p:cNvSpPr>
            <a:spLocks noGrp="1"/>
          </p:cNvSpPr>
          <p:nvPr>
            <p:ph idx="1"/>
          </p:nvPr>
        </p:nvSpPr>
        <p:spPr/>
        <p:txBody>
          <a:bodyPr/>
          <a:lstStyle/>
          <a:p>
            <a:pPr algn="just"/>
            <a:r>
              <a:rPr lang="es-EC" dirty="0" smtClean="0"/>
              <a:t>Antecedentes</a:t>
            </a:r>
          </a:p>
          <a:p>
            <a:pPr algn="just"/>
            <a:r>
              <a:rPr lang="es-EC" dirty="0" smtClean="0"/>
              <a:t>Selección</a:t>
            </a:r>
          </a:p>
          <a:p>
            <a:pPr algn="just"/>
            <a:r>
              <a:rPr lang="es-EC" dirty="0" smtClean="0"/>
              <a:t>Software</a:t>
            </a:r>
          </a:p>
          <a:p>
            <a:pPr algn="just"/>
            <a:r>
              <a:rPr lang="es-EC" dirty="0" smtClean="0"/>
              <a:t>Diseño</a:t>
            </a:r>
          </a:p>
          <a:p>
            <a:pPr algn="just"/>
            <a:r>
              <a:rPr lang="es-EC" dirty="0" smtClean="0"/>
              <a:t>Simulación</a:t>
            </a:r>
          </a:p>
          <a:p>
            <a:pPr algn="just"/>
            <a:r>
              <a:rPr lang="es-EC" dirty="0" smtClean="0"/>
              <a:t>Implementación</a:t>
            </a:r>
          </a:p>
          <a:p>
            <a:pPr algn="just"/>
            <a:r>
              <a:rPr lang="es-EC" dirty="0" smtClean="0"/>
              <a:t>Resultados</a:t>
            </a:r>
          </a:p>
          <a:p>
            <a:pPr algn="just"/>
            <a:r>
              <a:rPr lang="es-EC" dirty="0" smtClean="0"/>
              <a:t>Conclusiones</a:t>
            </a:r>
          </a:p>
          <a:p>
            <a:pPr algn="just"/>
            <a:endParaRPr lang="es-EC" dirty="0" smtClean="0"/>
          </a:p>
          <a:p>
            <a:pPr algn="just"/>
            <a:endParaRPr lang="es-EC" dirty="0"/>
          </a:p>
        </p:txBody>
      </p:sp>
      <p:pic>
        <p:nvPicPr>
          <p:cNvPr id="4" name="Imagen 3"/>
          <p:cNvPicPr/>
          <p:nvPr/>
        </p:nvPicPr>
        <p:blipFill rotWithShape="1">
          <a:blip r:embed="rId2">
            <a:extLst>
              <a:ext uri="{28A0092B-C50C-407E-A947-70E740481C1C}">
                <a14:useLocalDpi xmlns:a14="http://schemas.microsoft.com/office/drawing/2010/main" val="0"/>
              </a:ext>
            </a:extLst>
          </a:blip>
          <a:srcRect l="2804"/>
          <a:stretch/>
        </p:blipFill>
        <p:spPr>
          <a:xfrm>
            <a:off x="4114800" y="1027906"/>
            <a:ext cx="7044267" cy="4917016"/>
          </a:xfrm>
          <a:prstGeom prst="rect">
            <a:avLst/>
          </a:prstGeom>
        </p:spPr>
      </p:pic>
    </p:spTree>
    <p:extLst>
      <p:ext uri="{BB962C8B-B14F-4D97-AF65-F5344CB8AC3E}">
        <p14:creationId xmlns:p14="http://schemas.microsoft.com/office/powerpoint/2010/main" val="28537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50000"/>
                  </a:schemeClr>
                </a:solidFill>
              </a:rPr>
              <a:t>MLIN (1)</a:t>
            </a:r>
            <a:endParaRPr lang="es-EC" dirty="0">
              <a:solidFill>
                <a:schemeClr val="accent1">
                  <a:lumMod val="50000"/>
                </a:schemeClr>
              </a:solidFill>
            </a:endParaRPr>
          </a:p>
        </p:txBody>
      </p:sp>
      <p:sp>
        <p:nvSpPr>
          <p:cNvPr id="3" name="Marcador de contenido 2"/>
          <p:cNvSpPr>
            <a:spLocks noGrp="1"/>
          </p:cNvSpPr>
          <p:nvPr>
            <p:ph idx="1"/>
          </p:nvPr>
        </p:nvSpPr>
        <p:spPr/>
        <p:txBody>
          <a:bodyPr/>
          <a:lstStyle/>
          <a:p>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206500" y="3966633"/>
            <a:ext cx="9779000" cy="2891367"/>
          </a:xfrm>
          <a:prstGeom prst="rect">
            <a:avLst/>
          </a:prstGeom>
          <a:noFill/>
          <a:ln>
            <a:noFill/>
          </a:ln>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1913467" y="1355459"/>
            <a:ext cx="7654078" cy="2611174"/>
          </a:xfrm>
          <a:prstGeom prst="rect">
            <a:avLst/>
          </a:prstGeom>
          <a:noFill/>
          <a:ln>
            <a:noFill/>
          </a:ln>
        </p:spPr>
      </p:pic>
    </p:spTree>
    <p:extLst>
      <p:ext uri="{BB962C8B-B14F-4D97-AF65-F5344CB8AC3E}">
        <p14:creationId xmlns:p14="http://schemas.microsoft.com/office/powerpoint/2010/main" val="1501621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50000"/>
                  </a:schemeClr>
                </a:solidFill>
              </a:rPr>
              <a:t>MLIN (1) </a:t>
            </a:r>
            <a:r>
              <a:rPr lang="es-EC" dirty="0" smtClean="0">
                <a:solidFill>
                  <a:schemeClr val="accent1">
                    <a:lumMod val="50000"/>
                  </a:schemeClr>
                </a:solidFill>
              </a:rPr>
              <a:t>- LineCalc</a:t>
            </a:r>
            <a:endParaRPr lang="es-EC" dirty="0">
              <a:solidFill>
                <a:schemeClr val="accent1">
                  <a:lumMod val="50000"/>
                </a:schemeClr>
              </a:solidFill>
            </a:endParaRPr>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838200" y="2361529"/>
            <a:ext cx="10515600" cy="3279530"/>
          </a:xfrm>
          <a:prstGeom prst="rect">
            <a:avLst/>
          </a:prstGeom>
          <a:noFill/>
          <a:ln>
            <a:noFill/>
          </a:ln>
        </p:spPr>
      </p:pic>
    </p:spTree>
    <p:extLst>
      <p:ext uri="{BB962C8B-B14F-4D97-AF65-F5344CB8AC3E}">
        <p14:creationId xmlns:p14="http://schemas.microsoft.com/office/powerpoint/2010/main" val="2681141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50000"/>
                  </a:schemeClr>
                </a:solidFill>
              </a:rPr>
              <a:t>TLIN 4 salidas</a:t>
            </a:r>
            <a:endParaRPr lang="es-EC" dirty="0">
              <a:solidFill>
                <a:schemeClr val="accent1">
                  <a:lumMod val="50000"/>
                </a:schemeClr>
              </a:solidFill>
            </a:endParaRPr>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3867" y="1507067"/>
            <a:ext cx="8974666" cy="4669896"/>
          </a:xfrm>
          <a:prstGeom prst="rect">
            <a:avLst/>
          </a:prstGeom>
          <a:noFill/>
          <a:ln>
            <a:noFill/>
          </a:ln>
        </p:spPr>
      </p:pic>
    </p:spTree>
    <p:extLst>
      <p:ext uri="{BB962C8B-B14F-4D97-AF65-F5344CB8AC3E}">
        <p14:creationId xmlns:p14="http://schemas.microsoft.com/office/powerpoint/2010/main" val="2954741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50000"/>
                  </a:schemeClr>
                </a:solidFill>
              </a:rPr>
              <a:t>MLIN con codos 4 salidas - consideraciones</a:t>
            </a:r>
            <a:endParaRPr lang="es-EC" dirty="0">
              <a:solidFill>
                <a:schemeClr val="accent1">
                  <a:lumMod val="50000"/>
                </a:schemeClr>
              </a:solidFill>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5109528" y="2240227"/>
            <a:ext cx="6879272" cy="3522133"/>
          </a:xfrm>
          <a:prstGeom prst="rect">
            <a:avLst/>
          </a:prstGeom>
          <a:noFill/>
          <a:ln>
            <a:no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351631" y="1825625"/>
            <a:ext cx="4626769" cy="4625975"/>
          </a:xfrm>
          <a:prstGeom prst="rect">
            <a:avLst/>
          </a:prstGeom>
          <a:noFill/>
          <a:ln>
            <a:noFill/>
          </a:ln>
        </p:spPr>
      </p:pic>
    </p:spTree>
    <p:extLst>
      <p:ext uri="{BB962C8B-B14F-4D97-AF65-F5344CB8AC3E}">
        <p14:creationId xmlns:p14="http://schemas.microsoft.com/office/powerpoint/2010/main" val="17574562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50000"/>
                  </a:schemeClr>
                </a:solidFill>
              </a:rPr>
              <a:t>MLIN con codos 4 salidas</a:t>
            </a:r>
            <a:endParaRPr lang="es-EC" dirty="0">
              <a:solidFill>
                <a:schemeClr val="accent1">
                  <a:lumMod val="50000"/>
                </a:schemeClr>
              </a:solidFill>
            </a:endParaRPr>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473200"/>
            <a:ext cx="10253133" cy="4703763"/>
          </a:xfrm>
          <a:prstGeom prst="rect">
            <a:avLst/>
          </a:prstGeom>
          <a:noFill/>
          <a:ln>
            <a:noFill/>
          </a:ln>
        </p:spPr>
      </p:pic>
    </p:spTree>
    <p:extLst>
      <p:ext uri="{BB962C8B-B14F-4D97-AF65-F5344CB8AC3E}">
        <p14:creationId xmlns:p14="http://schemas.microsoft.com/office/powerpoint/2010/main" val="200686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50000"/>
                  </a:schemeClr>
                </a:solidFill>
              </a:rPr>
              <a:t>TLIN 8 salidas</a:t>
            </a:r>
            <a:endParaRPr lang="es-EC" dirty="0">
              <a:solidFill>
                <a:schemeClr val="accent1">
                  <a:lumMod val="50000"/>
                </a:schemeClr>
              </a:solidFill>
            </a:endParaRPr>
          </a:p>
        </p:txBody>
      </p:sp>
      <p:pic>
        <p:nvPicPr>
          <p:cNvPr id="6" name="Marcador de contenido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3467" y="1371601"/>
            <a:ext cx="7721600" cy="5164666"/>
          </a:xfrm>
          <a:prstGeom prst="rect">
            <a:avLst/>
          </a:prstGeom>
          <a:noFill/>
          <a:ln>
            <a:noFill/>
          </a:ln>
        </p:spPr>
      </p:pic>
    </p:spTree>
    <p:extLst>
      <p:ext uri="{BB962C8B-B14F-4D97-AF65-F5344CB8AC3E}">
        <p14:creationId xmlns:p14="http://schemas.microsoft.com/office/powerpoint/2010/main" val="40303572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50000"/>
                  </a:schemeClr>
                </a:solidFill>
              </a:rPr>
              <a:t>MLIN con codos 8 salidas - consideraciones</a:t>
            </a:r>
            <a:endParaRPr lang="es-EC" dirty="0">
              <a:solidFill>
                <a:schemeClr val="accent1">
                  <a:lumMod val="50000"/>
                </a:schemeClr>
              </a:solidFill>
            </a:endParaRPr>
          </a:p>
        </p:txBody>
      </p:sp>
      <p:sp>
        <p:nvSpPr>
          <p:cNvPr id="6" name="Marcador de contenido 5"/>
          <p:cNvSpPr>
            <a:spLocks noGrp="1"/>
          </p:cNvSpPr>
          <p:nvPr>
            <p:ph idx="1"/>
          </p:nvPr>
        </p:nvSpPr>
        <p:spPr/>
        <p:txBody>
          <a:bodyPr/>
          <a:lstStyle/>
          <a:p>
            <a:endParaRPr lang="es-EC"/>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281411" y="1530879"/>
            <a:ext cx="5458989" cy="5157788"/>
          </a:xfrm>
          <a:prstGeom prst="rect">
            <a:avLst/>
          </a:prstGeom>
          <a:noFill/>
          <a:ln>
            <a:noFill/>
          </a:ln>
        </p:spPr>
      </p:pic>
      <p:pic>
        <p:nvPicPr>
          <p:cNvPr id="5"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7296785" y="2497137"/>
            <a:ext cx="4895215" cy="2371725"/>
          </a:xfrm>
          <a:prstGeom prst="rect">
            <a:avLst/>
          </a:prstGeom>
          <a:noFill/>
          <a:ln>
            <a:noFill/>
          </a:ln>
        </p:spPr>
      </p:pic>
    </p:spTree>
    <p:extLst>
      <p:ext uri="{BB962C8B-B14F-4D97-AF65-F5344CB8AC3E}">
        <p14:creationId xmlns:p14="http://schemas.microsoft.com/office/powerpoint/2010/main" val="9997081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50000"/>
                  </a:schemeClr>
                </a:solidFill>
              </a:rPr>
              <a:t>MLIN con codos 8 salidas</a:t>
            </a:r>
            <a:endParaRPr lang="es-EC" dirty="0">
              <a:solidFill>
                <a:schemeClr val="accent1">
                  <a:lumMod val="50000"/>
                </a:schemeClr>
              </a:solidFill>
            </a:endParaRPr>
          </a:p>
        </p:txBody>
      </p:sp>
      <p:pic>
        <p:nvPicPr>
          <p:cNvPr id="5" name="Marcador de contenido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5467" y="1337732"/>
            <a:ext cx="8974665" cy="5367867"/>
          </a:xfrm>
          <a:prstGeom prst="rect">
            <a:avLst/>
          </a:prstGeom>
          <a:noFill/>
          <a:ln>
            <a:noFill/>
          </a:ln>
        </p:spPr>
      </p:pic>
    </p:spTree>
    <p:extLst>
      <p:ext uri="{BB962C8B-B14F-4D97-AF65-F5344CB8AC3E}">
        <p14:creationId xmlns:p14="http://schemas.microsoft.com/office/powerpoint/2010/main" val="4271191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50000"/>
                  </a:schemeClr>
                </a:solidFill>
              </a:rPr>
              <a:t>Simulación </a:t>
            </a:r>
            <a:r>
              <a:rPr lang="es-EC" dirty="0" err="1" smtClean="0">
                <a:solidFill>
                  <a:schemeClr val="accent1">
                    <a:lumMod val="50000"/>
                  </a:schemeClr>
                </a:solidFill>
              </a:rPr>
              <a:t>Tline</a:t>
            </a:r>
            <a:r>
              <a:rPr lang="es-EC" dirty="0" smtClean="0">
                <a:solidFill>
                  <a:schemeClr val="accent1">
                    <a:lumMod val="50000"/>
                  </a:schemeClr>
                </a:solidFill>
              </a:rPr>
              <a:t> 4 salidas</a:t>
            </a:r>
            <a:endParaRPr lang="es-EC" dirty="0">
              <a:solidFill>
                <a:schemeClr val="accent1">
                  <a:lumMod val="50000"/>
                </a:schemeClr>
              </a:solidFill>
            </a:endParaRPr>
          </a:p>
        </p:txBody>
      </p:sp>
      <p:pic>
        <p:nvPicPr>
          <p:cNvPr id="7" name="Marcador de contenido 6"/>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11867" y="1320800"/>
            <a:ext cx="8551333" cy="5210703"/>
          </a:xfrm>
          <a:prstGeom prst="rect">
            <a:avLst/>
          </a:prstGeom>
          <a:noFill/>
          <a:ln>
            <a:noFill/>
          </a:ln>
        </p:spPr>
      </p:pic>
    </p:spTree>
    <p:extLst>
      <p:ext uri="{BB962C8B-B14F-4D97-AF65-F5344CB8AC3E}">
        <p14:creationId xmlns:p14="http://schemas.microsoft.com/office/powerpoint/2010/main" val="13998958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50000"/>
                  </a:schemeClr>
                </a:solidFill>
              </a:rPr>
              <a:t>Simulación </a:t>
            </a:r>
            <a:r>
              <a:rPr lang="es-EC" dirty="0" err="1" smtClean="0">
                <a:solidFill>
                  <a:schemeClr val="accent1">
                    <a:lumMod val="50000"/>
                  </a:schemeClr>
                </a:solidFill>
              </a:rPr>
              <a:t>Mline</a:t>
            </a:r>
            <a:r>
              <a:rPr lang="es-EC" dirty="0" smtClean="0">
                <a:solidFill>
                  <a:schemeClr val="accent1">
                    <a:lumMod val="50000"/>
                  </a:schemeClr>
                </a:solidFill>
              </a:rPr>
              <a:t> con codos 4 salidas</a:t>
            </a:r>
            <a:endParaRPr lang="es-EC" dirty="0">
              <a:solidFill>
                <a:schemeClr val="accent1">
                  <a:lumMod val="50000"/>
                </a:schemeClr>
              </a:solidFill>
            </a:endParaRPr>
          </a:p>
        </p:txBody>
      </p:sp>
      <p:pic>
        <p:nvPicPr>
          <p:cNvPr id="4" name="Marcador de contenido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42534" y="1507067"/>
            <a:ext cx="8365066" cy="4927600"/>
          </a:xfrm>
          <a:prstGeom prst="rect">
            <a:avLst/>
          </a:prstGeom>
          <a:noFill/>
          <a:ln>
            <a:noFill/>
          </a:ln>
        </p:spPr>
      </p:pic>
    </p:spTree>
    <p:extLst>
      <p:ext uri="{BB962C8B-B14F-4D97-AF65-F5344CB8AC3E}">
        <p14:creationId xmlns:p14="http://schemas.microsoft.com/office/powerpoint/2010/main" val="1723420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7382932" y="1952889"/>
            <a:ext cx="4809068" cy="4219045"/>
          </a:xfrm>
          <a:prstGeom prst="rect">
            <a:avLst/>
          </a:prstGeom>
          <a:noFill/>
          <a:ln>
            <a:noFill/>
          </a:ln>
        </p:spPr>
      </p:pic>
      <p:sp>
        <p:nvSpPr>
          <p:cNvPr id="2" name="Título 1"/>
          <p:cNvSpPr>
            <a:spLocks noGrp="1"/>
          </p:cNvSpPr>
          <p:nvPr>
            <p:ph type="title"/>
          </p:nvPr>
        </p:nvSpPr>
        <p:spPr/>
        <p:txBody>
          <a:bodyPr>
            <a:normAutofit/>
          </a:bodyPr>
          <a:lstStyle/>
          <a:p>
            <a:r>
              <a:rPr lang="es-EC" dirty="0" smtClean="0">
                <a:solidFill>
                  <a:schemeClr val="accent1">
                    <a:lumMod val="50000"/>
                  </a:schemeClr>
                </a:solidFill>
              </a:rPr>
              <a:t>Antecedentes - Qué son las redes de alimentación?</a:t>
            </a:r>
            <a:endParaRPr lang="es-EC" dirty="0">
              <a:solidFill>
                <a:schemeClr val="accent1">
                  <a:lumMod val="50000"/>
                </a:schemeClr>
              </a:solidFill>
            </a:endParaRPr>
          </a:p>
        </p:txBody>
      </p:sp>
      <p:sp>
        <p:nvSpPr>
          <p:cNvPr id="3" name="Marcador de contenido 2"/>
          <p:cNvSpPr>
            <a:spLocks noGrp="1"/>
          </p:cNvSpPr>
          <p:nvPr>
            <p:ph idx="1"/>
          </p:nvPr>
        </p:nvSpPr>
        <p:spPr>
          <a:xfrm>
            <a:off x="423333" y="1825625"/>
            <a:ext cx="6959599" cy="4846108"/>
          </a:xfrm>
        </p:spPr>
        <p:txBody>
          <a:bodyPr>
            <a:normAutofit/>
          </a:bodyPr>
          <a:lstStyle/>
          <a:p>
            <a:pPr marL="0" indent="0" algn="just">
              <a:buNone/>
            </a:pPr>
            <a:r>
              <a:rPr lang="es-EC" dirty="0" smtClean="0"/>
              <a:t>Son las maneras </a:t>
            </a:r>
            <a:r>
              <a:rPr lang="es-EC" dirty="0" smtClean="0"/>
              <a:t>de dotar de </a:t>
            </a:r>
            <a:r>
              <a:rPr lang="es-EC" dirty="0" smtClean="0"/>
              <a:t>potencia </a:t>
            </a:r>
            <a:r>
              <a:rPr lang="es-EC" dirty="0" smtClean="0"/>
              <a:t>desde un puerto </a:t>
            </a:r>
            <a:r>
              <a:rPr lang="es-EC" dirty="0" smtClean="0"/>
              <a:t>de entrada y distribuirla a </a:t>
            </a:r>
            <a:r>
              <a:rPr lang="es-EC" dirty="0" smtClean="0"/>
              <a:t>uno o varios elementos radiantes individuales. Microstrip – </a:t>
            </a:r>
            <a:r>
              <a:rPr lang="es-EC" dirty="0" smtClean="0"/>
              <a:t>Guía de onda – </a:t>
            </a:r>
            <a:r>
              <a:rPr lang="es-EC" dirty="0" smtClean="0"/>
              <a:t>SIW.</a:t>
            </a:r>
          </a:p>
          <a:p>
            <a:pPr marL="0" indent="0" algn="just">
              <a:buNone/>
            </a:pPr>
            <a:endParaRPr lang="es-EC" dirty="0" smtClean="0"/>
          </a:p>
          <a:p>
            <a:pPr marL="0" indent="0" algn="just">
              <a:buNone/>
            </a:pPr>
            <a:r>
              <a:rPr lang="es-EC" dirty="0" smtClean="0"/>
              <a:t>La alimentación </a:t>
            </a:r>
            <a:r>
              <a:rPr lang="es-EC" dirty="0"/>
              <a:t>de un arreglo de antenas puede darse a través de una sola línea o por varias líneas de alimentación, a lo que se conoce como red de alimentación en serie (series-feed) y red corporativa de alimentación (corporated-feed), respectivamente </a:t>
            </a:r>
          </a:p>
        </p:txBody>
      </p:sp>
    </p:spTree>
    <p:extLst>
      <p:ext uri="{BB962C8B-B14F-4D97-AF65-F5344CB8AC3E}">
        <p14:creationId xmlns:p14="http://schemas.microsoft.com/office/powerpoint/2010/main" val="42069249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50000"/>
                  </a:schemeClr>
                </a:solidFill>
              </a:rPr>
              <a:t>Simulación </a:t>
            </a:r>
            <a:r>
              <a:rPr lang="es-EC" dirty="0" err="1" smtClean="0">
                <a:solidFill>
                  <a:schemeClr val="accent1">
                    <a:lumMod val="50000"/>
                  </a:schemeClr>
                </a:solidFill>
              </a:rPr>
              <a:t>Tline</a:t>
            </a:r>
            <a:r>
              <a:rPr lang="es-EC" dirty="0" smtClean="0">
                <a:solidFill>
                  <a:schemeClr val="accent1">
                    <a:lumMod val="50000"/>
                  </a:schemeClr>
                </a:solidFill>
              </a:rPr>
              <a:t> 8 salidas</a:t>
            </a:r>
            <a:endParaRPr lang="es-EC" dirty="0">
              <a:solidFill>
                <a:schemeClr val="accent1">
                  <a:lumMod val="50000"/>
                </a:schemeClr>
              </a:solidFill>
            </a:endParaRPr>
          </a:p>
        </p:txBody>
      </p:sp>
      <p:pic>
        <p:nvPicPr>
          <p:cNvPr id="4" name="Marcador de contenido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74801" y="1825625"/>
            <a:ext cx="8500532" cy="4812242"/>
          </a:xfrm>
          <a:prstGeom prst="rect">
            <a:avLst/>
          </a:prstGeom>
          <a:noFill/>
          <a:ln>
            <a:noFill/>
          </a:ln>
        </p:spPr>
      </p:pic>
    </p:spTree>
    <p:extLst>
      <p:ext uri="{BB962C8B-B14F-4D97-AF65-F5344CB8AC3E}">
        <p14:creationId xmlns:p14="http://schemas.microsoft.com/office/powerpoint/2010/main" val="3382440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50000"/>
                  </a:schemeClr>
                </a:solidFill>
              </a:rPr>
              <a:t>Simulación </a:t>
            </a:r>
            <a:r>
              <a:rPr lang="es-EC" dirty="0" err="1" smtClean="0">
                <a:solidFill>
                  <a:schemeClr val="accent1">
                    <a:lumMod val="50000"/>
                  </a:schemeClr>
                </a:solidFill>
              </a:rPr>
              <a:t>Mline</a:t>
            </a:r>
            <a:r>
              <a:rPr lang="es-EC" dirty="0" smtClean="0">
                <a:solidFill>
                  <a:schemeClr val="accent1">
                    <a:lumMod val="50000"/>
                  </a:schemeClr>
                </a:solidFill>
              </a:rPr>
              <a:t> con codos 8 salidas</a:t>
            </a:r>
            <a:endParaRPr lang="es-EC" dirty="0">
              <a:solidFill>
                <a:schemeClr val="accent1">
                  <a:lumMod val="50000"/>
                </a:schemeClr>
              </a:solidFill>
            </a:endParaRPr>
          </a:p>
        </p:txBody>
      </p:sp>
      <p:pic>
        <p:nvPicPr>
          <p:cNvPr id="4" name="Marcador de contenido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3316263" y="1825625"/>
            <a:ext cx="5559473" cy="4351338"/>
          </a:xfrm>
          <a:prstGeom prst="rect">
            <a:avLst/>
          </a:prstGeom>
          <a:noFill/>
          <a:ln>
            <a:noFill/>
          </a:ln>
        </p:spPr>
      </p:pic>
    </p:spTree>
    <p:extLst>
      <p:ext uri="{BB962C8B-B14F-4D97-AF65-F5344CB8AC3E}">
        <p14:creationId xmlns:p14="http://schemas.microsoft.com/office/powerpoint/2010/main" val="16919033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50000"/>
                  </a:schemeClr>
                </a:solidFill>
              </a:rPr>
              <a:t>Implementación Red de alimentación 4 salidas</a:t>
            </a:r>
            <a:endParaRPr lang="es-EC" dirty="0">
              <a:solidFill>
                <a:schemeClr val="accent1">
                  <a:lumMod val="50000"/>
                </a:schemeClr>
              </a:solidFill>
            </a:endParaRPr>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6750837" y="2455333"/>
            <a:ext cx="4602963" cy="2941043"/>
          </a:xfrm>
          <a:prstGeom prst="rect">
            <a:avLst/>
          </a:prstGeom>
          <a:noFill/>
          <a:ln>
            <a:no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319934" y="1783438"/>
            <a:ext cx="6250199" cy="4617362"/>
          </a:xfrm>
          <a:prstGeom prst="rect">
            <a:avLst/>
          </a:prstGeom>
          <a:noFill/>
          <a:ln>
            <a:noFill/>
          </a:ln>
        </p:spPr>
      </p:pic>
    </p:spTree>
    <p:extLst>
      <p:ext uri="{BB962C8B-B14F-4D97-AF65-F5344CB8AC3E}">
        <p14:creationId xmlns:p14="http://schemas.microsoft.com/office/powerpoint/2010/main" val="5404779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50000"/>
                  </a:schemeClr>
                </a:solidFill>
              </a:rPr>
              <a:t>Resultados 4 </a:t>
            </a:r>
            <a:r>
              <a:rPr lang="es-EC" dirty="0" smtClean="0">
                <a:solidFill>
                  <a:schemeClr val="accent1">
                    <a:lumMod val="50000"/>
                  </a:schemeClr>
                </a:solidFill>
              </a:rPr>
              <a:t>salidas </a:t>
            </a:r>
            <a:r>
              <a:rPr lang="es-EC" b="1" dirty="0" smtClean="0">
                <a:solidFill>
                  <a:schemeClr val="accent1">
                    <a:lumMod val="50000"/>
                  </a:schemeClr>
                </a:solidFill>
              </a:rPr>
              <a:t>(Mediciones N9918A)</a:t>
            </a:r>
            <a:endParaRPr lang="es-EC" b="1" dirty="0">
              <a:solidFill>
                <a:schemeClr val="accent1">
                  <a:lumMod val="50000"/>
                </a:schemeClr>
              </a:solidFill>
            </a:endParaRPr>
          </a:p>
        </p:txBody>
      </p:sp>
      <p:sp>
        <p:nvSpPr>
          <p:cNvPr id="3" name="Marcador de contenido 2"/>
          <p:cNvSpPr>
            <a:spLocks noGrp="1"/>
          </p:cNvSpPr>
          <p:nvPr>
            <p:ph idx="1"/>
          </p:nvPr>
        </p:nvSpPr>
        <p:spPr/>
        <p:txBody>
          <a:bodyPr/>
          <a:lstStyle/>
          <a:p>
            <a:endParaRPr lang="es-EC" dirty="0"/>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237067" y="1921854"/>
            <a:ext cx="5695950" cy="4158879"/>
          </a:xfrm>
          <a:prstGeom prst="rect">
            <a:avLst/>
          </a:prstGeom>
          <a:noFill/>
          <a:ln>
            <a:noFill/>
          </a:ln>
        </p:spPr>
      </p:pic>
      <p:pic>
        <p:nvPicPr>
          <p:cNvPr id="5"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921854"/>
            <a:ext cx="6021916" cy="4158879"/>
          </a:xfrm>
          <a:prstGeom prst="rect">
            <a:avLst/>
          </a:prstGeom>
          <a:noFill/>
          <a:ln>
            <a:noFill/>
          </a:ln>
        </p:spPr>
      </p:pic>
    </p:spTree>
    <p:extLst>
      <p:ext uri="{BB962C8B-B14F-4D97-AF65-F5344CB8AC3E}">
        <p14:creationId xmlns:p14="http://schemas.microsoft.com/office/powerpoint/2010/main" val="5162339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50000"/>
                  </a:schemeClr>
                </a:solidFill>
              </a:rPr>
              <a:t>Implementación Red de Alimentación 8 salidas</a:t>
            </a:r>
            <a:endParaRPr lang="es-EC" dirty="0">
              <a:solidFill>
                <a:schemeClr val="accent1">
                  <a:lumMod val="50000"/>
                </a:schemeClr>
              </a:solidFill>
            </a:endParaRPr>
          </a:p>
        </p:txBody>
      </p:sp>
      <p:sp>
        <p:nvSpPr>
          <p:cNvPr id="3" name="Marcador de contenido 2"/>
          <p:cNvSpPr>
            <a:spLocks noGrp="1"/>
          </p:cNvSpPr>
          <p:nvPr>
            <p:ph idx="1"/>
          </p:nvPr>
        </p:nvSpPr>
        <p:spPr/>
        <p:txBody>
          <a:bodyPr/>
          <a:lstStyle/>
          <a:p>
            <a:endParaRPr lang="es-EC"/>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32621" y="1694021"/>
            <a:ext cx="5118311" cy="4614545"/>
          </a:xfrm>
          <a:prstGeom prst="rect">
            <a:avLst/>
          </a:prstGeom>
          <a:noFill/>
          <a:ln>
            <a:no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5848138" y="1875763"/>
            <a:ext cx="5505662" cy="4251060"/>
          </a:xfrm>
          <a:prstGeom prst="rect">
            <a:avLst/>
          </a:prstGeom>
          <a:noFill/>
          <a:ln>
            <a:noFill/>
          </a:ln>
        </p:spPr>
      </p:pic>
    </p:spTree>
    <p:extLst>
      <p:ext uri="{BB962C8B-B14F-4D97-AF65-F5344CB8AC3E}">
        <p14:creationId xmlns:p14="http://schemas.microsoft.com/office/powerpoint/2010/main" val="8154355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50000"/>
                  </a:schemeClr>
                </a:solidFill>
              </a:rPr>
              <a:t>Resultados 8 </a:t>
            </a:r>
            <a:r>
              <a:rPr lang="es-EC" dirty="0">
                <a:solidFill>
                  <a:schemeClr val="accent1">
                    <a:lumMod val="50000"/>
                  </a:schemeClr>
                </a:solidFill>
              </a:rPr>
              <a:t>salidas </a:t>
            </a:r>
            <a:r>
              <a:rPr lang="es-EC" b="1" dirty="0">
                <a:solidFill>
                  <a:schemeClr val="accent1">
                    <a:lumMod val="50000"/>
                  </a:schemeClr>
                </a:solidFill>
              </a:rPr>
              <a:t>(Mediciones N9918A)</a:t>
            </a:r>
            <a:endParaRPr lang="es-EC" b="1" dirty="0">
              <a:solidFill>
                <a:schemeClr val="accent1">
                  <a:lumMod val="50000"/>
                </a:schemeClr>
              </a:solidFill>
            </a:endParaRPr>
          </a:p>
        </p:txBody>
      </p:sp>
      <p:sp>
        <p:nvSpPr>
          <p:cNvPr id="3" name="Marcador de contenido 2"/>
          <p:cNvSpPr>
            <a:spLocks noGrp="1"/>
          </p:cNvSpPr>
          <p:nvPr>
            <p:ph idx="1"/>
          </p:nvPr>
        </p:nvSpPr>
        <p:spPr/>
        <p:txBody>
          <a:bodyPr/>
          <a:lstStyle/>
          <a:p>
            <a:endParaRPr lang="es-EC"/>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430848" y="2110236"/>
            <a:ext cx="5461953" cy="4018439"/>
          </a:xfrm>
          <a:prstGeom prst="rect">
            <a:avLst/>
          </a:prstGeom>
          <a:noFill/>
          <a:ln>
            <a:noFill/>
          </a:ln>
        </p:spPr>
      </p:pic>
      <p:pic>
        <p:nvPicPr>
          <p:cNvPr id="5"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6095999" y="2061950"/>
            <a:ext cx="5665153" cy="4115013"/>
          </a:xfrm>
          <a:prstGeom prst="rect">
            <a:avLst/>
          </a:prstGeom>
          <a:noFill/>
          <a:ln>
            <a:noFill/>
          </a:ln>
        </p:spPr>
      </p:pic>
    </p:spTree>
    <p:extLst>
      <p:ext uri="{BB962C8B-B14F-4D97-AF65-F5344CB8AC3E}">
        <p14:creationId xmlns:p14="http://schemas.microsoft.com/office/powerpoint/2010/main" val="21267044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50000"/>
                  </a:schemeClr>
                </a:solidFill>
              </a:rPr>
              <a:t>Conclusiones</a:t>
            </a:r>
            <a:endParaRPr lang="es-EC" dirty="0">
              <a:solidFill>
                <a:schemeClr val="accent1">
                  <a:lumMod val="50000"/>
                </a:schemeClr>
              </a:solidFill>
            </a:endParaRPr>
          </a:p>
        </p:txBody>
      </p:sp>
      <p:sp>
        <p:nvSpPr>
          <p:cNvPr id="3" name="Marcador de contenido 2"/>
          <p:cNvSpPr>
            <a:spLocks noGrp="1"/>
          </p:cNvSpPr>
          <p:nvPr>
            <p:ph idx="1"/>
          </p:nvPr>
        </p:nvSpPr>
        <p:spPr/>
        <p:txBody>
          <a:bodyPr/>
          <a:lstStyle/>
          <a:p>
            <a:pPr algn="just"/>
            <a:r>
              <a:rPr lang="es-EC" dirty="0"/>
              <a:t>Se comprobó que al utilizar multisecciones de </a:t>
            </a:r>
            <a:r>
              <a:rPr lang="es-EC" dirty="0" smtClean="0"/>
              <a:t>lambda cuartos, </a:t>
            </a:r>
            <a:r>
              <a:rPr lang="es-EC" dirty="0"/>
              <a:t>se aumentó el ancho de banda de las redes, logrando como mejor resultado, en la red de cuatro puertos de salida un ancho de banda de 2GHz</a:t>
            </a:r>
            <a:r>
              <a:rPr lang="es-EC" dirty="0" smtClean="0"/>
              <a:t>.</a:t>
            </a:r>
          </a:p>
          <a:p>
            <a:pPr algn="just"/>
            <a:endParaRPr lang="es-EC" dirty="0" smtClean="0"/>
          </a:p>
          <a:p>
            <a:pPr algn="just"/>
            <a:r>
              <a:rPr lang="es-EC" dirty="0" smtClean="0"/>
              <a:t>Se </a:t>
            </a:r>
            <a:r>
              <a:rPr lang="es-EC" dirty="0"/>
              <a:t>demostró que si se aumentan salidas no se varía el desempeño de la red, esto en base a que en la frecuencia de resonancia se tuvieron valores de </a:t>
            </a:r>
            <a:r>
              <a:rPr lang="es-EC" dirty="0" smtClean="0"/>
              <a:t>S11 de -26.92 </a:t>
            </a:r>
            <a:r>
              <a:rPr lang="es-EC" dirty="0"/>
              <a:t>dB, -31.26 dB y -31.48 dB para redes de alimentación de 2, 4 y 8 salidas respectivamente.</a:t>
            </a:r>
          </a:p>
          <a:p>
            <a:pPr marL="0" indent="0" algn="just">
              <a:buNone/>
            </a:pPr>
            <a:endParaRPr lang="es-EC" dirty="0"/>
          </a:p>
        </p:txBody>
      </p:sp>
    </p:spTree>
    <p:extLst>
      <p:ext uri="{BB962C8B-B14F-4D97-AF65-F5344CB8AC3E}">
        <p14:creationId xmlns:p14="http://schemas.microsoft.com/office/powerpoint/2010/main" val="40163187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50000"/>
                  </a:schemeClr>
                </a:solidFill>
              </a:rPr>
              <a:t>Conclusiones</a:t>
            </a:r>
            <a:endParaRPr lang="es-EC" dirty="0">
              <a:solidFill>
                <a:schemeClr val="accent1">
                  <a:lumMod val="50000"/>
                </a:schemeClr>
              </a:solidFill>
            </a:endParaRPr>
          </a:p>
        </p:txBody>
      </p:sp>
      <p:sp>
        <p:nvSpPr>
          <p:cNvPr id="3" name="Marcador de contenido 2"/>
          <p:cNvSpPr>
            <a:spLocks noGrp="1"/>
          </p:cNvSpPr>
          <p:nvPr>
            <p:ph idx="1"/>
          </p:nvPr>
        </p:nvSpPr>
        <p:spPr/>
        <p:txBody>
          <a:bodyPr/>
          <a:lstStyle/>
          <a:p>
            <a:pPr algn="just"/>
            <a:endParaRPr lang="es-EC" dirty="0" smtClean="0"/>
          </a:p>
          <a:p>
            <a:pPr algn="just"/>
            <a:r>
              <a:rPr lang="es-EC" dirty="0" smtClean="0"/>
              <a:t>Experimentalmente, </a:t>
            </a:r>
            <a:r>
              <a:rPr lang="es-EC" dirty="0"/>
              <a:t>l</a:t>
            </a:r>
            <a:r>
              <a:rPr lang="es-EC" dirty="0" smtClean="0"/>
              <a:t>os </a:t>
            </a:r>
            <a:r>
              <a:rPr lang="es-EC" dirty="0"/>
              <a:t>parámetros de pérdidas de retorno fueron -3.27 dB, -6.47 dB y -9.78 para redes de alimentación de 2, 4 y 8 salidas respectivamente, con ello se concluye que al duplicar salidas a una red de alimentación se inserta en promedio 0.25 dB de pérdidas de retorno a un sistema debido a factores netamente de implementación</a:t>
            </a:r>
            <a:endParaRPr lang="es-EC" dirty="0"/>
          </a:p>
          <a:p>
            <a:pPr algn="just"/>
            <a:endParaRPr lang="es-EC" dirty="0"/>
          </a:p>
        </p:txBody>
      </p:sp>
    </p:spTree>
    <p:extLst>
      <p:ext uri="{BB962C8B-B14F-4D97-AF65-F5344CB8AC3E}">
        <p14:creationId xmlns:p14="http://schemas.microsoft.com/office/powerpoint/2010/main" val="877060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50000"/>
                  </a:schemeClr>
                </a:solidFill>
              </a:rPr>
              <a:t>Recomendaciones</a:t>
            </a:r>
            <a:endParaRPr lang="es-EC" dirty="0">
              <a:solidFill>
                <a:schemeClr val="accent1">
                  <a:lumMod val="50000"/>
                </a:schemeClr>
              </a:solidFill>
            </a:endParaRPr>
          </a:p>
        </p:txBody>
      </p:sp>
      <p:sp>
        <p:nvSpPr>
          <p:cNvPr id="3" name="Marcador de contenido 2"/>
          <p:cNvSpPr>
            <a:spLocks noGrp="1"/>
          </p:cNvSpPr>
          <p:nvPr>
            <p:ph idx="1"/>
          </p:nvPr>
        </p:nvSpPr>
        <p:spPr/>
        <p:txBody>
          <a:bodyPr/>
          <a:lstStyle/>
          <a:p>
            <a:pPr algn="just"/>
            <a:r>
              <a:rPr lang="es-EC" dirty="0"/>
              <a:t>Desde el punto de vista de la etapa de implementación, debe tomarse en cuenta las dimensiones de los conectores SMA y las dimensiones de las cargas fantasma que irán conectados a esos conectores, y en base a eso aumentar la distancia física entre los puertos de </a:t>
            </a:r>
            <a:r>
              <a:rPr lang="es-EC" dirty="0" smtClean="0"/>
              <a:t>salida.</a:t>
            </a:r>
          </a:p>
          <a:p>
            <a:pPr algn="just"/>
            <a:endParaRPr lang="es-EC" dirty="0"/>
          </a:p>
          <a:p>
            <a:pPr algn="just"/>
            <a:endParaRPr lang="es-EC" dirty="0"/>
          </a:p>
        </p:txBody>
      </p:sp>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598688" y="3552294"/>
            <a:ext cx="2411714" cy="2837624"/>
          </a:xfrm>
          <a:prstGeom prst="rect">
            <a:avLst/>
          </a:prstGeom>
        </p:spPr>
      </p:pic>
    </p:spTree>
    <p:extLst>
      <p:ext uri="{BB962C8B-B14F-4D97-AF65-F5344CB8AC3E}">
        <p14:creationId xmlns:p14="http://schemas.microsoft.com/office/powerpoint/2010/main" val="10021112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50000"/>
                  </a:schemeClr>
                </a:solidFill>
              </a:rPr>
              <a:t>Recomendaciones</a:t>
            </a:r>
            <a:endParaRPr lang="es-EC" dirty="0">
              <a:solidFill>
                <a:schemeClr val="accent1">
                  <a:lumMod val="50000"/>
                </a:schemeClr>
              </a:solidFill>
            </a:endParaRPr>
          </a:p>
        </p:txBody>
      </p:sp>
      <p:sp>
        <p:nvSpPr>
          <p:cNvPr id="3" name="Marcador de contenido 2"/>
          <p:cNvSpPr>
            <a:spLocks noGrp="1"/>
          </p:cNvSpPr>
          <p:nvPr>
            <p:ph idx="1"/>
          </p:nvPr>
        </p:nvSpPr>
        <p:spPr>
          <a:xfrm>
            <a:off x="838200" y="1825624"/>
            <a:ext cx="10515600" cy="4829175"/>
          </a:xfrm>
        </p:spPr>
        <p:txBody>
          <a:bodyPr/>
          <a:lstStyle/>
          <a:p>
            <a:pPr algn="just"/>
            <a:r>
              <a:rPr lang="es-EC" dirty="0" smtClean="0"/>
              <a:t>Considerar el factor económico que implica adquirir cargas </a:t>
            </a:r>
            <a:r>
              <a:rPr lang="es-EC" dirty="0"/>
              <a:t>fantasma para poder realizar pruebas de funcionamiento de </a:t>
            </a:r>
            <a:r>
              <a:rPr lang="es-EC" dirty="0" smtClean="0"/>
              <a:t>las redes de alimentación, si se realizan redes de 16, 32 salidas.</a:t>
            </a:r>
          </a:p>
          <a:p>
            <a:pPr algn="just"/>
            <a:endParaRPr lang="es-EC" dirty="0" smtClean="0"/>
          </a:p>
          <a:p>
            <a:pPr algn="just"/>
            <a:r>
              <a:rPr lang="es-EC" dirty="0" smtClean="0"/>
              <a:t>Para implementar las redes de alimentació</a:t>
            </a:r>
            <a:r>
              <a:rPr lang="es-EC" dirty="0" smtClean="0"/>
              <a:t>n en el substrato, al generar los archivos para prototipadora, implementar la capa de tierra.</a:t>
            </a:r>
          </a:p>
          <a:p>
            <a:pPr algn="just"/>
            <a:endParaRPr lang="es-EC" dirty="0" smtClean="0"/>
          </a:p>
          <a:p>
            <a:pPr algn="just"/>
            <a:endParaRPr lang="es-EC" dirty="0"/>
          </a:p>
        </p:txBody>
      </p:sp>
      <p:pic>
        <p:nvPicPr>
          <p:cNvPr id="6" name="Imagen 5"/>
          <p:cNvPicPr>
            <a:picLocks noChangeAspect="1"/>
          </p:cNvPicPr>
          <p:nvPr/>
        </p:nvPicPr>
        <p:blipFill>
          <a:blip r:embed="rId2"/>
          <a:stretch>
            <a:fillRect/>
          </a:stretch>
        </p:blipFill>
        <p:spPr>
          <a:xfrm>
            <a:off x="3363914" y="4901836"/>
            <a:ext cx="1648354" cy="1600031"/>
          </a:xfrm>
          <a:prstGeom prst="rect">
            <a:avLst/>
          </a:prstGeom>
        </p:spPr>
      </p:pic>
      <p:pic>
        <p:nvPicPr>
          <p:cNvPr id="8" name="Imagen 7" descr="Recorte de pantall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8729" y="4880989"/>
            <a:ext cx="1629671" cy="1620878"/>
          </a:xfrm>
          <a:prstGeom prst="rect">
            <a:avLst/>
          </a:prstGeom>
        </p:spPr>
      </p:pic>
    </p:spTree>
    <p:extLst>
      <p:ext uri="{BB962C8B-B14F-4D97-AF65-F5344CB8AC3E}">
        <p14:creationId xmlns:p14="http://schemas.microsoft.com/office/powerpoint/2010/main" val="2933595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50000"/>
                  </a:schemeClr>
                </a:solidFill>
              </a:rPr>
              <a:t>Antecedentes - A qué alimentan las redes de alimentación?</a:t>
            </a:r>
            <a:endParaRPr lang="es-EC" dirty="0">
              <a:solidFill>
                <a:schemeClr val="accent1">
                  <a:lumMod val="50000"/>
                </a:schemeClr>
              </a:solidFill>
            </a:endParaRPr>
          </a:p>
        </p:txBody>
      </p:sp>
      <p:sp>
        <p:nvSpPr>
          <p:cNvPr id="3" name="Marcador de contenido 2"/>
          <p:cNvSpPr>
            <a:spLocks noGrp="1"/>
          </p:cNvSpPr>
          <p:nvPr>
            <p:ph idx="1"/>
          </p:nvPr>
        </p:nvSpPr>
        <p:spPr/>
        <p:txBody>
          <a:bodyPr/>
          <a:lstStyle/>
          <a:p>
            <a:pPr marL="0" indent="0" algn="just">
              <a:buNone/>
            </a:pPr>
            <a:r>
              <a:rPr lang="es-EC" dirty="0" smtClean="0"/>
              <a:t>Alimentan antenas o arreglos de antenas microstrip, las cuales tienen como objetivo difundir (transmitir) ondas radioeléctricas, básicamente las antenas convierten señales eléctricas en ondas electromagnéticas que viajan por el espacio libre. </a:t>
            </a:r>
            <a:endParaRPr lang="es-EC" dirty="0"/>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6605517" y="3643413"/>
            <a:ext cx="2739352" cy="2982386"/>
          </a:xfrm>
          <a:prstGeom prst="rect">
            <a:avLst/>
          </a:prstGeom>
          <a:noFill/>
          <a:ln>
            <a:noFill/>
          </a:ln>
        </p:spPr>
      </p:pic>
      <p:pic>
        <p:nvPicPr>
          <p:cNvPr id="5" name="Imagen 4"/>
          <p:cNvPicPr/>
          <p:nvPr/>
        </p:nvPicPr>
        <p:blipFill>
          <a:blip r:embed="rId4" cstate="print">
            <a:extLst>
              <a:ext uri="{28A0092B-C50C-407E-A947-70E740481C1C}">
                <a14:useLocalDpi xmlns:a14="http://schemas.microsoft.com/office/drawing/2010/main"/>
              </a:ext>
            </a:extLst>
          </a:blip>
          <a:srcRect/>
          <a:stretch>
            <a:fillRect/>
          </a:stretch>
        </p:blipFill>
        <p:spPr bwMode="auto">
          <a:xfrm>
            <a:off x="2333767" y="3870534"/>
            <a:ext cx="2261444" cy="2441366"/>
          </a:xfrm>
          <a:prstGeom prst="rect">
            <a:avLst/>
          </a:prstGeom>
          <a:noFill/>
          <a:ln>
            <a:noFill/>
          </a:ln>
        </p:spPr>
      </p:pic>
    </p:spTree>
    <p:extLst>
      <p:ext uri="{BB962C8B-B14F-4D97-AF65-F5344CB8AC3E}">
        <p14:creationId xmlns:p14="http://schemas.microsoft.com/office/powerpoint/2010/main" val="39984904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45466" y="2888191"/>
            <a:ext cx="3759202" cy="1325563"/>
          </a:xfrm>
        </p:spPr>
        <p:txBody>
          <a:bodyPr>
            <a:noAutofit/>
          </a:bodyPr>
          <a:lstStyle/>
          <a:p>
            <a:r>
              <a:rPr lang="es-EC" sz="8000" dirty="0" smtClean="0">
                <a:solidFill>
                  <a:schemeClr val="accent1">
                    <a:lumMod val="50000"/>
                  </a:schemeClr>
                </a:solidFill>
              </a:rPr>
              <a:t>GRACIAS</a:t>
            </a:r>
            <a:endParaRPr lang="es-EC" sz="8000" dirty="0">
              <a:solidFill>
                <a:schemeClr val="accent1">
                  <a:lumMod val="50000"/>
                </a:schemeClr>
              </a:solidFill>
            </a:endParaRPr>
          </a:p>
        </p:txBody>
      </p:sp>
    </p:spTree>
    <p:extLst>
      <p:ext uri="{BB962C8B-B14F-4D97-AF65-F5344CB8AC3E}">
        <p14:creationId xmlns:p14="http://schemas.microsoft.com/office/powerpoint/2010/main" val="4283693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50000"/>
                  </a:schemeClr>
                </a:solidFill>
              </a:rPr>
              <a:t>Selección de Parámetros</a:t>
            </a:r>
            <a:endParaRPr lang="es-EC" dirty="0">
              <a:solidFill>
                <a:schemeClr val="accent1">
                  <a:lumMod val="50000"/>
                </a:schemeClr>
              </a:solidFill>
            </a:endParaRPr>
          </a:p>
        </p:txBody>
      </p:sp>
      <p:sp>
        <p:nvSpPr>
          <p:cNvPr id="3" name="Marcador de contenido 2"/>
          <p:cNvSpPr>
            <a:spLocks noGrp="1"/>
          </p:cNvSpPr>
          <p:nvPr>
            <p:ph idx="1"/>
          </p:nvPr>
        </p:nvSpPr>
        <p:spPr>
          <a:xfrm>
            <a:off x="838200" y="1690688"/>
            <a:ext cx="10515600" cy="4676775"/>
          </a:xfrm>
        </p:spPr>
        <p:txBody>
          <a:bodyPr>
            <a:noAutofit/>
          </a:bodyPr>
          <a:lstStyle/>
          <a:p>
            <a:pPr algn="just"/>
            <a:r>
              <a:rPr lang="es-EC" dirty="0" smtClean="0"/>
              <a:t>Banda de Trabajo</a:t>
            </a:r>
          </a:p>
          <a:p>
            <a:pPr lvl="1" algn="just"/>
            <a:r>
              <a:rPr lang="es-EC" dirty="0" smtClean="0"/>
              <a:t>Se </a:t>
            </a:r>
            <a:r>
              <a:rPr lang="es-EC" dirty="0" smtClean="0"/>
              <a:t>refiere a la frecuencia de resonancia de la red de alimentación</a:t>
            </a:r>
          </a:p>
          <a:p>
            <a:pPr algn="just"/>
            <a:endParaRPr lang="es-EC" dirty="0" smtClean="0"/>
          </a:p>
          <a:p>
            <a:pPr algn="just"/>
            <a:r>
              <a:rPr lang="es-EC" dirty="0" smtClean="0"/>
              <a:t>Substrato</a:t>
            </a:r>
            <a:endParaRPr lang="es-EC" dirty="0" smtClean="0"/>
          </a:p>
          <a:p>
            <a:pPr lvl="1" algn="just"/>
            <a:r>
              <a:rPr lang="es-EC" dirty="0" smtClean="0"/>
              <a:t>Material del cual estarán hechas las redes de </a:t>
            </a:r>
            <a:r>
              <a:rPr lang="es-EC" dirty="0" smtClean="0"/>
              <a:t>alimentación</a:t>
            </a:r>
            <a:endParaRPr lang="es-EC" dirty="0" smtClean="0"/>
          </a:p>
          <a:p>
            <a:pPr algn="just"/>
            <a:endParaRPr lang="es-EC" dirty="0" smtClean="0"/>
          </a:p>
          <a:p>
            <a:pPr algn="just"/>
            <a:r>
              <a:rPr lang="es-EC" dirty="0" smtClean="0"/>
              <a:t>Conectores</a:t>
            </a:r>
            <a:endParaRPr lang="es-EC" dirty="0"/>
          </a:p>
          <a:p>
            <a:pPr lvl="1" algn="just"/>
            <a:r>
              <a:rPr lang="es-EC" dirty="0"/>
              <a:t>Puertos de entrada y salida en las redes</a:t>
            </a:r>
          </a:p>
          <a:p>
            <a:pPr algn="just"/>
            <a:endParaRPr lang="es-EC" dirty="0" smtClean="0"/>
          </a:p>
          <a:p>
            <a:pPr algn="just"/>
            <a:r>
              <a:rPr lang="es-EC" dirty="0" smtClean="0"/>
              <a:t>Especificaciones </a:t>
            </a:r>
            <a:r>
              <a:rPr lang="es-EC" dirty="0" smtClean="0"/>
              <a:t>Eléctricas</a:t>
            </a:r>
            <a:endParaRPr lang="es-EC" dirty="0" smtClean="0"/>
          </a:p>
          <a:p>
            <a:pPr lvl="1" algn="just"/>
            <a:r>
              <a:rPr lang="es-EC" dirty="0" smtClean="0"/>
              <a:t>Puertos de entrada y salida en las </a:t>
            </a:r>
            <a:r>
              <a:rPr lang="es-EC" dirty="0" smtClean="0"/>
              <a:t>redes</a:t>
            </a:r>
          </a:p>
        </p:txBody>
      </p:sp>
    </p:spTree>
    <p:extLst>
      <p:ext uri="{BB962C8B-B14F-4D97-AF65-F5344CB8AC3E}">
        <p14:creationId xmlns:p14="http://schemas.microsoft.com/office/powerpoint/2010/main" val="302261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50000"/>
                  </a:schemeClr>
                </a:solidFill>
              </a:rPr>
              <a:t>Banda de Trabajo</a:t>
            </a:r>
            <a:endParaRPr lang="es-EC" dirty="0">
              <a:solidFill>
                <a:schemeClr val="accent1">
                  <a:lumMod val="50000"/>
                </a:schemeClr>
              </a:solidFill>
            </a:endParaRPr>
          </a:p>
        </p:txBody>
      </p:sp>
      <p:sp>
        <p:nvSpPr>
          <p:cNvPr id="3" name="Marcador de contenido 2"/>
          <p:cNvSpPr>
            <a:spLocks noGrp="1"/>
          </p:cNvSpPr>
          <p:nvPr>
            <p:ph idx="1"/>
          </p:nvPr>
        </p:nvSpPr>
        <p:spPr>
          <a:xfrm>
            <a:off x="220135" y="1417110"/>
            <a:ext cx="8034866" cy="4066645"/>
          </a:xfrm>
        </p:spPr>
        <p:txBody>
          <a:bodyPr>
            <a:noAutofit/>
          </a:bodyPr>
          <a:lstStyle/>
          <a:p>
            <a:pPr algn="just"/>
            <a:r>
              <a:rPr lang="es-EC" dirty="0" smtClean="0"/>
              <a:t>La </a:t>
            </a:r>
            <a:r>
              <a:rPr lang="es-EC" dirty="0"/>
              <a:t>banda C, es un rango del espectro radioeléctrico que comprende frecuencias entre los 3.4 a 4.2 GHz </a:t>
            </a:r>
            <a:r>
              <a:rPr lang="es-EC" dirty="0" smtClean="0"/>
              <a:t>y 5.8 </a:t>
            </a:r>
            <a:r>
              <a:rPr lang="es-EC" dirty="0"/>
              <a:t>a 6.7 </a:t>
            </a:r>
            <a:r>
              <a:rPr lang="es-EC" dirty="0" smtClean="0"/>
              <a:t>GHz.</a:t>
            </a:r>
          </a:p>
          <a:p>
            <a:pPr algn="just"/>
            <a:endParaRPr lang="es-EC" dirty="0" smtClean="0"/>
          </a:p>
          <a:p>
            <a:pPr algn="just"/>
            <a:r>
              <a:rPr lang="es-EC" dirty="0" smtClean="0"/>
              <a:t>Extremadamente confiable </a:t>
            </a:r>
            <a:r>
              <a:rPr lang="es-EC" dirty="0"/>
              <a:t>en los más desafiantes ambientes de </a:t>
            </a:r>
            <a:r>
              <a:rPr lang="es-EC" dirty="0" smtClean="0"/>
              <a:t>lluvia.</a:t>
            </a:r>
          </a:p>
          <a:p>
            <a:pPr algn="just"/>
            <a:endParaRPr lang="es-EC" dirty="0" smtClean="0"/>
          </a:p>
          <a:p>
            <a:pPr algn="just"/>
            <a:r>
              <a:rPr lang="es-EC" dirty="0" smtClean="0"/>
              <a:t>Presenta </a:t>
            </a:r>
            <a:r>
              <a:rPr lang="es-EC" dirty="0"/>
              <a:t>un mejor desempeño que bandas que también son utilizadas para comunicación satelital como las bandas </a:t>
            </a:r>
            <a:r>
              <a:rPr lang="es-EC" dirty="0" err="1"/>
              <a:t>Ku</a:t>
            </a:r>
            <a:r>
              <a:rPr lang="es-EC" dirty="0"/>
              <a:t> y </a:t>
            </a:r>
            <a:r>
              <a:rPr lang="es-EC" dirty="0" err="1" smtClean="0"/>
              <a:t>Ka</a:t>
            </a:r>
            <a:r>
              <a:rPr lang="es-EC" dirty="0" smtClean="0"/>
              <a:t>.</a:t>
            </a:r>
          </a:p>
          <a:p>
            <a:pPr algn="just"/>
            <a:endParaRPr lang="es-EC" dirty="0" smtClean="0"/>
          </a:p>
          <a:p>
            <a:pPr algn="just"/>
            <a:r>
              <a:rPr lang="es-EC" dirty="0" smtClean="0"/>
              <a:t>Se </a:t>
            </a:r>
            <a:r>
              <a:rPr lang="es-EC" dirty="0" smtClean="0"/>
              <a:t>seleccionó la frecuencia de 4GHz.</a:t>
            </a:r>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8602135" y="2283355"/>
            <a:ext cx="3285066" cy="3135312"/>
          </a:xfrm>
          <a:prstGeom prst="rect">
            <a:avLst/>
          </a:prstGeom>
          <a:noFill/>
          <a:ln>
            <a:noFill/>
          </a:ln>
        </p:spPr>
      </p:pic>
    </p:spTree>
    <p:extLst>
      <p:ext uri="{BB962C8B-B14F-4D97-AF65-F5344CB8AC3E}">
        <p14:creationId xmlns:p14="http://schemas.microsoft.com/office/powerpoint/2010/main" val="91366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50000"/>
                  </a:schemeClr>
                </a:solidFill>
              </a:rPr>
              <a:t>Substrato</a:t>
            </a:r>
            <a:endParaRPr lang="es-EC" dirty="0">
              <a:solidFill>
                <a:schemeClr val="accent1">
                  <a:lumMod val="50000"/>
                </a:schemeClr>
              </a:solidFill>
            </a:endParaRPr>
          </a:p>
        </p:txBody>
      </p:sp>
      <p:sp>
        <p:nvSpPr>
          <p:cNvPr id="3" name="Marcador de contenido 2"/>
          <p:cNvSpPr>
            <a:spLocks noGrp="1"/>
          </p:cNvSpPr>
          <p:nvPr>
            <p:ph idx="1"/>
          </p:nvPr>
        </p:nvSpPr>
        <p:spPr>
          <a:xfrm>
            <a:off x="838200" y="1690688"/>
            <a:ext cx="10515600" cy="4351338"/>
          </a:xfrm>
        </p:spPr>
        <p:txBody>
          <a:bodyPr/>
          <a:lstStyle/>
          <a:p>
            <a:pPr algn="just"/>
            <a:r>
              <a:rPr lang="es-EC" dirty="0" smtClean="0"/>
              <a:t>Es un laminado delgado sobre el cual se construyen las líneas microstrip, generalmente se </a:t>
            </a:r>
            <a:r>
              <a:rPr lang="es-EC" dirty="0"/>
              <a:t>sugiere substratos de dieléctrico grueso y cuya constante dieléctrica sea baja, esto proporciona un mayor ancho de banda y una mejor </a:t>
            </a:r>
            <a:r>
              <a:rPr lang="es-EC" dirty="0" smtClean="0"/>
              <a:t>radiación</a:t>
            </a:r>
            <a:r>
              <a:rPr lang="es-EC" dirty="0"/>
              <a:t>.</a:t>
            </a:r>
          </a:p>
        </p:txBody>
      </p:sp>
      <p:pic>
        <p:nvPicPr>
          <p:cNvPr id="4" name="Imagen 3"/>
          <p:cNvPicPr>
            <a:picLocks noChangeAspect="1"/>
          </p:cNvPicPr>
          <p:nvPr/>
        </p:nvPicPr>
        <p:blipFill>
          <a:blip r:embed="rId2"/>
          <a:stretch>
            <a:fillRect/>
          </a:stretch>
        </p:blipFill>
        <p:spPr>
          <a:xfrm>
            <a:off x="4540250" y="3471333"/>
            <a:ext cx="3619500" cy="2895600"/>
          </a:xfrm>
          <a:prstGeom prst="rect">
            <a:avLst/>
          </a:prstGeom>
        </p:spPr>
      </p:pic>
    </p:spTree>
    <p:extLst>
      <p:ext uri="{BB962C8B-B14F-4D97-AF65-F5344CB8AC3E}">
        <p14:creationId xmlns:p14="http://schemas.microsoft.com/office/powerpoint/2010/main" val="3330873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50000"/>
                  </a:schemeClr>
                </a:solidFill>
              </a:rPr>
              <a:t>Substrato</a:t>
            </a:r>
            <a:endParaRPr lang="es-EC" dirty="0">
              <a:solidFill>
                <a:schemeClr val="accent1">
                  <a:lumMod val="50000"/>
                </a:schemeClr>
              </a:solidFill>
            </a:endParaRPr>
          </a:p>
        </p:txBody>
      </p:sp>
      <p:sp>
        <p:nvSpPr>
          <p:cNvPr id="3" name="Marcador de contenido 2"/>
          <p:cNvSpPr>
            <a:spLocks noGrp="1"/>
          </p:cNvSpPr>
          <p:nvPr>
            <p:ph idx="1"/>
          </p:nvPr>
        </p:nvSpPr>
        <p:spPr>
          <a:xfrm>
            <a:off x="838200" y="1690688"/>
            <a:ext cx="10515600" cy="4351338"/>
          </a:xfrm>
        </p:spPr>
        <p:txBody>
          <a:bodyPr>
            <a:noAutofit/>
          </a:bodyPr>
          <a:lstStyle/>
          <a:p>
            <a:pPr algn="just"/>
            <a:r>
              <a:rPr lang="es-EC" dirty="0" smtClean="0"/>
              <a:t>Baquelita</a:t>
            </a:r>
          </a:p>
          <a:p>
            <a:pPr lvl="1" algn="just"/>
            <a:r>
              <a:rPr lang="es-EC" dirty="0" smtClean="0"/>
              <a:t>Sustancia </a:t>
            </a:r>
            <a:r>
              <a:rPr lang="es-EC" dirty="0"/>
              <a:t>plástica totalmente </a:t>
            </a:r>
            <a:r>
              <a:rPr lang="es-EC" dirty="0" smtClean="0"/>
              <a:t>sintética.</a:t>
            </a:r>
          </a:p>
          <a:p>
            <a:pPr algn="just"/>
            <a:r>
              <a:rPr lang="es-EC" dirty="0" smtClean="0"/>
              <a:t>FR4</a:t>
            </a:r>
          </a:p>
          <a:p>
            <a:pPr lvl="1" algn="just"/>
            <a:r>
              <a:rPr lang="es-EC" dirty="0" smtClean="0"/>
              <a:t>Es </a:t>
            </a:r>
            <a:r>
              <a:rPr lang="es-EC" dirty="0"/>
              <a:t>un material compuesto por una tela de fibra de vidrio tejida con un aglutinante de resina que es resistente a </a:t>
            </a:r>
            <a:r>
              <a:rPr lang="es-EC" dirty="0" smtClean="0"/>
              <a:t>llamas.</a:t>
            </a:r>
          </a:p>
          <a:p>
            <a:pPr algn="just"/>
            <a:r>
              <a:rPr lang="es-EC" dirty="0" smtClean="0"/>
              <a:t>R04003</a:t>
            </a:r>
          </a:p>
          <a:p>
            <a:pPr lvl="1" algn="just"/>
            <a:r>
              <a:rPr lang="es-EC" dirty="0" smtClean="0"/>
              <a:t>Tipo </a:t>
            </a:r>
            <a:r>
              <a:rPr lang="es-EC" dirty="0"/>
              <a:t>de laminados de fibra de vidrio reforzados con hidrocarburos o cerámica especializados para circuitos de alta frecuencia</a:t>
            </a:r>
            <a:endParaRPr lang="es-EC" dirty="0" smtClean="0"/>
          </a:p>
          <a:p>
            <a:pPr algn="just"/>
            <a:r>
              <a:rPr lang="es-EC" dirty="0" err="1" smtClean="0"/>
              <a:t>Taconic</a:t>
            </a:r>
            <a:r>
              <a:rPr lang="es-EC" dirty="0" smtClean="0"/>
              <a:t> TLC</a:t>
            </a:r>
          </a:p>
          <a:p>
            <a:pPr lvl="1" algn="just"/>
            <a:r>
              <a:rPr lang="es-EC" dirty="0" smtClean="0"/>
              <a:t>Es un material que presenta </a:t>
            </a:r>
            <a:r>
              <a:rPr lang="es-EC" dirty="0"/>
              <a:t>una excelente estabilidad mecánica y térmica</a:t>
            </a:r>
            <a:endParaRPr lang="es-EC" dirty="0" smtClean="0"/>
          </a:p>
          <a:p>
            <a:pPr algn="just"/>
            <a:r>
              <a:rPr lang="es-EC" dirty="0" smtClean="0"/>
              <a:t>RT </a:t>
            </a:r>
            <a:r>
              <a:rPr lang="es-EC" dirty="0" err="1" smtClean="0"/>
              <a:t>Duroid</a:t>
            </a:r>
            <a:endParaRPr lang="es-EC" dirty="0" smtClean="0"/>
          </a:p>
          <a:p>
            <a:pPr lvl="1" algn="just"/>
            <a:r>
              <a:rPr lang="es-EC" dirty="0" smtClean="0"/>
              <a:t>Es </a:t>
            </a:r>
            <a:r>
              <a:rPr lang="es-EC" dirty="0"/>
              <a:t>un substrato que tiene una baja tangente de pérdida</a:t>
            </a:r>
            <a:endParaRPr lang="es-EC" dirty="0" smtClean="0"/>
          </a:p>
        </p:txBody>
      </p:sp>
    </p:spTree>
    <p:extLst>
      <p:ext uri="{BB962C8B-B14F-4D97-AF65-F5344CB8AC3E}">
        <p14:creationId xmlns:p14="http://schemas.microsoft.com/office/powerpoint/2010/main" val="3281992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50000"/>
                  </a:schemeClr>
                </a:solidFill>
              </a:rPr>
              <a:t>Substrato</a:t>
            </a:r>
            <a:endParaRPr lang="es-EC" dirty="0">
              <a:solidFill>
                <a:schemeClr val="accent1">
                  <a:lumMod val="50000"/>
                </a:schemeClr>
              </a:solidFill>
            </a:endParaRPr>
          </a:p>
        </p:txBody>
      </p:sp>
      <p:sp>
        <p:nvSpPr>
          <p:cNvPr id="3" name="Marcador de contenido 2"/>
          <p:cNvSpPr>
            <a:spLocks noGrp="1"/>
          </p:cNvSpPr>
          <p:nvPr>
            <p:ph idx="1"/>
          </p:nvPr>
        </p:nvSpPr>
        <p:spPr>
          <a:xfrm>
            <a:off x="838200" y="5885811"/>
            <a:ext cx="7543800" cy="538163"/>
          </a:xfrm>
        </p:spPr>
        <p:txBody>
          <a:bodyPr>
            <a:normAutofit/>
          </a:bodyPr>
          <a:lstStyle/>
          <a:p>
            <a:pPr algn="just"/>
            <a:r>
              <a:rPr lang="es-EC" dirty="0" smtClean="0"/>
              <a:t>Se elige FR4 por su fácil adquisición en el medio.</a:t>
            </a:r>
            <a:endParaRPr lang="es-EC" dirty="0"/>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3289300" y="1150301"/>
            <a:ext cx="5452533" cy="4488498"/>
          </a:xfrm>
          <a:prstGeom prst="rect">
            <a:avLst/>
          </a:prstGeom>
          <a:noFill/>
          <a:ln>
            <a:noFill/>
          </a:ln>
        </p:spPr>
      </p:pic>
    </p:spTree>
    <p:extLst>
      <p:ext uri="{BB962C8B-B14F-4D97-AF65-F5344CB8AC3E}">
        <p14:creationId xmlns:p14="http://schemas.microsoft.com/office/powerpoint/2010/main" val="4395469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1279</TotalTime>
  <Words>1787</Words>
  <Application>Microsoft Office PowerPoint</Application>
  <PresentationFormat>Panorámica</PresentationFormat>
  <Paragraphs>173</Paragraphs>
  <Slides>40</Slides>
  <Notes>12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40</vt:i4>
      </vt:variant>
    </vt:vector>
  </HeadingPairs>
  <TitlesOfParts>
    <vt:vector size="46" baseType="lpstr">
      <vt:lpstr>Arial</vt:lpstr>
      <vt:lpstr>Calibri</vt:lpstr>
      <vt:lpstr>Calibri Light</vt:lpstr>
      <vt:lpstr>Cambria Math</vt:lpstr>
      <vt:lpstr>Times New Roman</vt:lpstr>
      <vt:lpstr>Tema de Office</vt:lpstr>
      <vt:lpstr>DISEÑO, SIMULACIÓN E IMPLEMENTACIÓN DE REDES DE ALIMENTACIÓN PARA ARREGLOS DE ANTENAS EN LA BANDA C</vt:lpstr>
      <vt:lpstr>Agenda</vt:lpstr>
      <vt:lpstr>Antecedentes - Qué son las redes de alimentación?</vt:lpstr>
      <vt:lpstr>Antecedentes - A qué alimentan las redes de alimentación?</vt:lpstr>
      <vt:lpstr>Selección de Parámetros</vt:lpstr>
      <vt:lpstr>Banda de Trabajo</vt:lpstr>
      <vt:lpstr>Substrato</vt:lpstr>
      <vt:lpstr>Substrato</vt:lpstr>
      <vt:lpstr>Substrato</vt:lpstr>
      <vt:lpstr>Conectores</vt:lpstr>
      <vt:lpstr> Especificaciones Eléctricas</vt:lpstr>
      <vt:lpstr>Software</vt:lpstr>
      <vt:lpstr>Diseño</vt:lpstr>
      <vt:lpstr>Impedancia</vt:lpstr>
      <vt:lpstr>Impedancia</vt:lpstr>
      <vt:lpstr>Impedancia</vt:lpstr>
      <vt:lpstr>Impedancia</vt:lpstr>
      <vt:lpstr>Simulación Impedancia</vt:lpstr>
      <vt:lpstr>TLIN (1)</vt:lpstr>
      <vt:lpstr>MLIN (1)</vt:lpstr>
      <vt:lpstr>MLIN (1) - LineCalc</vt:lpstr>
      <vt:lpstr>TLIN 4 salidas</vt:lpstr>
      <vt:lpstr>MLIN con codos 4 salidas - consideraciones</vt:lpstr>
      <vt:lpstr>MLIN con codos 4 salidas</vt:lpstr>
      <vt:lpstr>TLIN 8 salidas</vt:lpstr>
      <vt:lpstr>MLIN con codos 8 salidas - consideraciones</vt:lpstr>
      <vt:lpstr>MLIN con codos 8 salidas</vt:lpstr>
      <vt:lpstr>Simulación Tline 4 salidas</vt:lpstr>
      <vt:lpstr>Simulación Mline con codos 4 salidas</vt:lpstr>
      <vt:lpstr>Simulación Tline 8 salidas</vt:lpstr>
      <vt:lpstr>Simulación Mline con codos 8 salidas</vt:lpstr>
      <vt:lpstr>Implementación Red de alimentación 4 salidas</vt:lpstr>
      <vt:lpstr>Resultados 4 salidas (Mediciones N9918A)</vt:lpstr>
      <vt:lpstr>Implementación Red de Alimentación 8 salidas</vt:lpstr>
      <vt:lpstr>Resultados 8 salidas (Mediciones N9918A)</vt:lpstr>
      <vt:lpstr>Conclusiones</vt:lpstr>
      <vt:lpstr>Conclusiones</vt:lpstr>
      <vt:lpstr>Recomendaciones</vt:lpstr>
      <vt:lpstr>Recomendaciones</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SIMULACIÓN E IMPLEMENTACIÓN DE REDES DE ALIMENTACIÓN PARA ARREGLOS DE ANTENAS EN LA BANDA C</dc:title>
  <dc:creator>Sebastián Ochoa</dc:creator>
  <cp:lastModifiedBy>Sebastián Ochoa</cp:lastModifiedBy>
  <cp:revision>28</cp:revision>
  <dcterms:created xsi:type="dcterms:W3CDTF">2015-08-18T10:18:57Z</dcterms:created>
  <dcterms:modified xsi:type="dcterms:W3CDTF">2015-08-19T14:49:00Z</dcterms:modified>
</cp:coreProperties>
</file>