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9" r:id="rId14"/>
    <p:sldId id="268" r:id="rId15"/>
    <p:sldId id="271" r:id="rId16"/>
    <p:sldId id="272" r:id="rId17"/>
    <p:sldId id="273" r:id="rId18"/>
    <p:sldId id="274" r:id="rId19"/>
    <p:sldId id="275" r:id="rId20"/>
    <p:sldId id="276" r:id="rId21"/>
    <p:sldId id="278" r:id="rId22"/>
    <p:sldId id="277" r:id="rId23"/>
    <p:sldId id="279" r:id="rId24"/>
    <p:sldId id="280" r:id="rId25"/>
    <p:sldId id="281" r:id="rId26"/>
    <p:sldId id="282" r:id="rId27"/>
    <p:sldId id="283" r:id="rId28"/>
    <p:sldId id="284" r:id="rId29"/>
    <p:sldId id="285" r:id="rId30"/>
    <p:sldId id="286" r:id="rId31"/>
    <p:sldId id="287" r:id="rId32"/>
    <p:sldId id="288" r:id="rId33"/>
    <p:sldId id="297" r:id="rId34"/>
    <p:sldId id="289" r:id="rId35"/>
    <p:sldId id="292" r:id="rId36"/>
    <p:sldId id="293" r:id="rId37"/>
    <p:sldId id="294" r:id="rId38"/>
    <p:sldId id="295" r:id="rId39"/>
    <p:sldId id="296" r:id="rId40"/>
    <p:sldId id="290" r:id="rId41"/>
    <p:sldId id="291"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4" r:id="rId55"/>
    <p:sldId id="315" r:id="rId56"/>
    <p:sldId id="310" r:id="rId57"/>
    <p:sldId id="316" r:id="rId58"/>
    <p:sldId id="311" r:id="rId59"/>
    <p:sldId id="326" r:id="rId60"/>
    <p:sldId id="312" r:id="rId61"/>
    <p:sldId id="317" r:id="rId62"/>
    <p:sldId id="320" r:id="rId63"/>
    <p:sldId id="321" r:id="rId64"/>
    <p:sldId id="318" r:id="rId65"/>
    <p:sldId id="319" r:id="rId66"/>
    <p:sldId id="322" r:id="rId67"/>
    <p:sldId id="323" r:id="rId68"/>
    <p:sldId id="324" r:id="rId69"/>
    <p:sldId id="327" r:id="rId70"/>
    <p:sldId id="325" r:id="rId71"/>
    <p:sldId id="328" r:id="rId72"/>
    <p:sldId id="329" r:id="rId73"/>
    <p:sldId id="330" r:id="rId74"/>
    <p:sldId id="331" r:id="rId75"/>
    <p:sldId id="348" r:id="rId76"/>
    <p:sldId id="349" r:id="rId77"/>
    <p:sldId id="350" r:id="rId78"/>
    <p:sldId id="333" r:id="rId79"/>
    <p:sldId id="332" r:id="rId80"/>
    <p:sldId id="334" r:id="rId81"/>
    <p:sldId id="346" r:id="rId82"/>
    <p:sldId id="347" r:id="rId83"/>
    <p:sldId id="336" r:id="rId84"/>
    <p:sldId id="337" r:id="rId85"/>
    <p:sldId id="338" r:id="rId86"/>
    <p:sldId id="339" r:id="rId87"/>
    <p:sldId id="340" r:id="rId88"/>
    <p:sldId id="351" r:id="rId89"/>
    <p:sldId id="341" r:id="rId90"/>
    <p:sldId id="342"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9" r:id="rId104"/>
    <p:sldId id="370" r:id="rId105"/>
    <p:sldId id="371" r:id="rId106"/>
    <p:sldId id="372" r:id="rId107"/>
    <p:sldId id="373" r:id="rId108"/>
    <p:sldId id="374" r:id="rId109"/>
    <p:sldId id="375" r:id="rId110"/>
    <p:sldId id="376" r:id="rId111"/>
    <p:sldId id="377" r:id="rId112"/>
    <p:sldId id="378" r:id="rId113"/>
    <p:sldId id="379" r:id="rId114"/>
    <p:sldId id="380" r:id="rId115"/>
    <p:sldId id="381" r:id="rId116"/>
    <p:sldId id="382" r:id="rId117"/>
    <p:sldId id="383" r:id="rId118"/>
    <p:sldId id="384" r:id="rId119"/>
    <p:sldId id="385" r:id="rId120"/>
    <p:sldId id="386" r:id="rId121"/>
    <p:sldId id="387" r:id="rId122"/>
    <p:sldId id="388" r:id="rId123"/>
    <p:sldId id="389" r:id="rId124"/>
    <p:sldId id="390" r:id="rId125"/>
    <p:sldId id="391" r:id="rId126"/>
    <p:sldId id="392" r:id="rId127"/>
    <p:sldId id="393" r:id="rId128"/>
    <p:sldId id="394" r:id="rId129"/>
    <p:sldId id="395" r:id="rId130"/>
    <p:sldId id="396" r:id="rId131"/>
    <p:sldId id="397" r:id="rId132"/>
    <p:sldId id="398" r:id="rId133"/>
    <p:sldId id="399" r:id="rId134"/>
    <p:sldId id="400" r:id="rId135"/>
    <p:sldId id="401" r:id="rId136"/>
    <p:sldId id="402" r:id="rId137"/>
    <p:sldId id="403" r:id="rId138"/>
    <p:sldId id="404" r:id="rId139"/>
    <p:sldId id="405" r:id="rId140"/>
    <p:sldId id="406" r:id="rId141"/>
    <p:sldId id="410" r:id="rId142"/>
    <p:sldId id="411" r:id="rId143"/>
    <p:sldId id="412" r:id="rId144"/>
    <p:sldId id="407" r:id="rId145"/>
    <p:sldId id="408" r:id="rId146"/>
    <p:sldId id="409" r:id="rId147"/>
    <p:sldId id="413" r:id="rId148"/>
    <p:sldId id="414" r:id="rId149"/>
    <p:sldId id="415" r:id="rId150"/>
    <p:sldId id="416" r:id="rId151"/>
    <p:sldId id="417" r:id="rId152"/>
    <p:sldId id="418" r:id="rId153"/>
    <p:sldId id="419" r:id="rId154"/>
    <p:sldId id="420" r:id="rId155"/>
    <p:sldId id="421" r:id="rId156"/>
    <p:sldId id="423" r:id="rId157"/>
    <p:sldId id="424" r:id="rId158"/>
    <p:sldId id="425" r:id="rId159"/>
    <p:sldId id="426" r:id="rId160"/>
    <p:sldId id="427" r:id="rId161"/>
    <p:sldId id="428" r:id="rId162"/>
    <p:sldId id="429" r:id="rId163"/>
    <p:sldId id="430" r:id="rId164"/>
    <p:sldId id="431" r:id="rId165"/>
    <p:sldId id="432" r:id="rId166"/>
    <p:sldId id="433" r:id="rId167"/>
    <p:sldId id="434" r:id="rId168"/>
    <p:sldId id="435" r:id="rId169"/>
    <p:sldId id="436" r:id="rId170"/>
    <p:sldId id="437" r:id="rId171"/>
    <p:sldId id="438" r:id="rId172"/>
    <p:sldId id="422" r:id="rId173"/>
    <p:sldId id="439" r:id="rId174"/>
    <p:sldId id="440" r:id="rId175"/>
    <p:sldId id="441" r:id="rId176"/>
    <p:sldId id="449" r:id="rId177"/>
    <p:sldId id="450" r:id="rId178"/>
    <p:sldId id="451" r:id="rId179"/>
    <p:sldId id="452" r:id="rId180"/>
    <p:sldId id="453" r:id="rId181"/>
    <p:sldId id="454" r:id="rId182"/>
    <p:sldId id="455" r:id="rId183"/>
    <p:sldId id="456" r:id="rId184"/>
    <p:sldId id="457" r:id="rId185"/>
    <p:sldId id="458" r:id="rId186"/>
    <p:sldId id="442" r:id="rId187"/>
    <p:sldId id="443" r:id="rId188"/>
    <p:sldId id="444" r:id="rId189"/>
    <p:sldId id="445" r:id="rId190"/>
    <p:sldId id="459" r:id="rId191"/>
    <p:sldId id="446" r:id="rId192"/>
    <p:sldId id="447" r:id="rId193"/>
    <p:sldId id="448" r:id="rId194"/>
    <p:sldId id="460" r:id="rId195"/>
    <p:sldId id="461" r:id="rId196"/>
    <p:sldId id="462" r:id="rId197"/>
    <p:sldId id="485" r:id="rId198"/>
    <p:sldId id="463" r:id="rId199"/>
    <p:sldId id="464" r:id="rId200"/>
    <p:sldId id="486" r:id="rId201"/>
    <p:sldId id="487" r:id="rId202"/>
    <p:sldId id="488" r:id="rId203"/>
    <p:sldId id="489" r:id="rId204"/>
    <p:sldId id="490" r:id="rId205"/>
    <p:sldId id="491" r:id="rId206"/>
    <p:sldId id="492" r:id="rId207"/>
    <p:sldId id="493" r:id="rId208"/>
    <p:sldId id="494" r:id="rId209"/>
    <p:sldId id="495" r:id="rId210"/>
    <p:sldId id="496" r:id="rId211"/>
    <p:sldId id="497" r:id="rId212"/>
    <p:sldId id="498" r:id="rId213"/>
    <p:sldId id="499" r:id="rId214"/>
    <p:sldId id="500" r:id="rId215"/>
    <p:sldId id="501" r:id="rId216"/>
    <p:sldId id="502" r:id="rId217"/>
    <p:sldId id="503" r:id="rId218"/>
    <p:sldId id="504" r:id="rId219"/>
    <p:sldId id="505" r:id="rId220"/>
    <p:sldId id="506" r:id="rId221"/>
    <p:sldId id="507" r:id="rId222"/>
    <p:sldId id="508" r:id="rId223"/>
    <p:sldId id="509" r:id="rId224"/>
    <p:sldId id="510" r:id="rId225"/>
    <p:sldId id="511" r:id="rId226"/>
    <p:sldId id="512" r:id="rId227"/>
    <p:sldId id="513" r:id="rId228"/>
    <p:sldId id="514" r:id="rId229"/>
    <p:sldId id="515" r:id="rId230"/>
    <p:sldId id="516" r:id="rId231"/>
    <p:sldId id="520" r:id="rId232"/>
    <p:sldId id="519" r:id="rId233"/>
    <p:sldId id="521" r:id="rId234"/>
    <p:sldId id="523" r:id="rId235"/>
    <p:sldId id="522" r:id="rId2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3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viewProps" Target="view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tableStyles" Target="tableStyle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UARIO\Desktop\Libro1.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Libro3"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ndres\Desktop\Tesis\Analisi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ndres\Desktop\Tesis\Analisi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ndres\Desktop\Tesis\Analisis.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ndres\Desktop\Tesis\Analisis%20Ej3.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ndres\Desktop\Tesis\Analisis%20Ej3.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ndres\Desktop\Tesis\Analisis%20Ej3.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Libro3"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rot="0" vert="horz"/>
          <a:lstStyle/>
          <a:p>
            <a:pPr>
              <a:defRPr/>
            </a:pPr>
            <a:r>
              <a:rPr lang="es-EC"/>
              <a:t>Pushover</a:t>
            </a:r>
          </a:p>
        </c:rich>
      </c:tx>
      <c:layout>
        <c:manualLayout>
          <c:xMode val="edge"/>
          <c:yMode val="edge"/>
          <c:x val="0.37175427970289138"/>
          <c:y val="2.7586206896551724E-2"/>
        </c:manualLayout>
      </c:layout>
      <c:overlay val="0"/>
    </c:title>
    <c:autoTitleDeleted val="0"/>
    <c:plotArea>
      <c:layout/>
      <c:scatterChart>
        <c:scatterStyle val="lineMarker"/>
        <c:varyColors val="0"/>
        <c:ser>
          <c:idx val="0"/>
          <c:order val="0"/>
          <c:xVal>
            <c:numRef>
              <c:f>Hoja1!$K$34:$K$38</c:f>
              <c:numCache>
                <c:formatCode>0.0</c:formatCode>
                <c:ptCount val="5"/>
                <c:pt idx="0">
                  <c:v>0</c:v>
                </c:pt>
                <c:pt idx="1">
                  <c:v>5.7614245819702918E-2</c:v>
                </c:pt>
                <c:pt idx="2">
                  <c:v>4.0633756704016735</c:v>
                </c:pt>
                <c:pt idx="3">
                  <c:v>4.0115228491639403</c:v>
                </c:pt>
                <c:pt idx="4">
                  <c:v>6.0115228491639403</c:v>
                </c:pt>
              </c:numCache>
            </c:numRef>
          </c:xVal>
          <c:yVal>
            <c:numRef>
              <c:f>Hoja1!$C$34:$C$38</c:f>
              <c:numCache>
                <c:formatCode>General</c:formatCode>
                <c:ptCount val="5"/>
                <c:pt idx="0" formatCode="0.00">
                  <c:v>0</c:v>
                </c:pt>
                <c:pt idx="1">
                  <c:v>2405.0309999999999</c:v>
                </c:pt>
                <c:pt idx="2">
                  <c:v>2645.5341000000003</c:v>
                </c:pt>
                <c:pt idx="3">
                  <c:v>481.00620000000004</c:v>
                </c:pt>
                <c:pt idx="4">
                  <c:v>481.00620000000004</c:v>
                </c:pt>
              </c:numCache>
            </c:numRef>
          </c:yVal>
          <c:smooth val="0"/>
        </c:ser>
        <c:dLbls>
          <c:showLegendKey val="0"/>
          <c:showVal val="0"/>
          <c:showCatName val="0"/>
          <c:showSerName val="0"/>
          <c:showPercent val="0"/>
          <c:showBubbleSize val="0"/>
        </c:dLbls>
        <c:axId val="243123208"/>
        <c:axId val="243123600"/>
      </c:scatterChart>
      <c:valAx>
        <c:axId val="243123208"/>
        <c:scaling>
          <c:orientation val="minMax"/>
          <c:max val="6.5"/>
          <c:min val="0"/>
        </c:scaling>
        <c:delete val="0"/>
        <c:axPos val="b"/>
        <c:majorGridlines/>
        <c:minorGridlines/>
        <c:title>
          <c:tx>
            <c:rich>
              <a:bodyPr/>
              <a:lstStyle/>
              <a:p>
                <a:pPr>
                  <a:defRPr/>
                </a:pPr>
                <a:r>
                  <a:rPr lang="es-EC"/>
                  <a:t>Desplazamiento [cm]</a:t>
                </a:r>
              </a:p>
            </c:rich>
          </c:tx>
          <c:overlay val="0"/>
        </c:title>
        <c:numFmt formatCode="0.0" sourceLinked="1"/>
        <c:majorTickMark val="out"/>
        <c:minorTickMark val="in"/>
        <c:tickLblPos val="nextTo"/>
        <c:txPr>
          <a:bodyPr rot="-60000000" vert="horz"/>
          <a:lstStyle/>
          <a:p>
            <a:pPr>
              <a:defRPr/>
            </a:pPr>
            <a:endParaRPr lang="en-US"/>
          </a:p>
        </c:txPr>
        <c:crossAx val="243123600"/>
        <c:crosses val="autoZero"/>
        <c:crossBetween val="midCat"/>
      </c:valAx>
      <c:valAx>
        <c:axId val="243123600"/>
        <c:scaling>
          <c:orientation val="minMax"/>
        </c:scaling>
        <c:delete val="0"/>
        <c:axPos val="l"/>
        <c:majorGridlines/>
        <c:minorGridlines/>
        <c:title>
          <c:tx>
            <c:rich>
              <a:bodyPr rot="-5400000" vert="horz"/>
              <a:lstStyle/>
              <a:p>
                <a:pPr>
                  <a:defRPr/>
                </a:pPr>
                <a:r>
                  <a:rPr lang="es-EC"/>
                  <a:t>Reacción en la base [Kgf]</a:t>
                </a:r>
              </a:p>
            </c:rich>
          </c:tx>
          <c:overlay val="0"/>
        </c:title>
        <c:numFmt formatCode="0.00" sourceLinked="1"/>
        <c:majorTickMark val="none"/>
        <c:minorTickMark val="none"/>
        <c:tickLblPos val="nextTo"/>
        <c:txPr>
          <a:bodyPr rot="-60000000" vert="horz"/>
          <a:lstStyle/>
          <a:p>
            <a:pPr>
              <a:defRPr/>
            </a:pPr>
            <a:endParaRPr lang="en-US"/>
          </a:p>
        </c:txPr>
        <c:crossAx val="243123208"/>
        <c:crosses val="autoZero"/>
        <c:crossBetween val="midCat"/>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Pushover sentido 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NL-Y</c:v>
          </c:tx>
          <c:spPr>
            <a:ln w="19050" cap="rnd">
              <a:solidFill>
                <a:schemeClr val="accent1"/>
              </a:solidFill>
              <a:round/>
            </a:ln>
            <a:effectLst/>
          </c:spPr>
          <c:marker>
            <c:symbol val="none"/>
          </c:marker>
          <c:xVal>
            <c:numRef>
              <c:f>Hoja1!$G$4:$G$17</c:f>
              <c:numCache>
                <c:formatCode>General</c:formatCode>
                <c:ptCount val="14"/>
                <c:pt idx="0" formatCode="0.00E+00">
                  <c:v>-2.1969999999999999E-18</c:v>
                </c:pt>
                <c:pt idx="1">
                  <c:v>3.5961859999999999</c:v>
                </c:pt>
                <c:pt idx="2">
                  <c:v>5.0938350000000003</c:v>
                </c:pt>
                <c:pt idx="3">
                  <c:v>5.3640730000000003</c:v>
                </c:pt>
                <c:pt idx="4">
                  <c:v>5.6402559999999999</c:v>
                </c:pt>
                <c:pt idx="5">
                  <c:v>7.8888999999999996</c:v>
                </c:pt>
                <c:pt idx="6">
                  <c:v>14.784644999999999</c:v>
                </c:pt>
                <c:pt idx="7">
                  <c:v>15.330499</c:v>
                </c:pt>
                <c:pt idx="8">
                  <c:v>15.375499</c:v>
                </c:pt>
              </c:numCache>
            </c:numRef>
          </c:xVal>
          <c:yVal>
            <c:numRef>
              <c:f>Hoja1!$H$4:$H$17</c:f>
              <c:numCache>
                <c:formatCode>General</c:formatCode>
                <c:ptCount val="14"/>
                <c:pt idx="0">
                  <c:v>0</c:v>
                </c:pt>
                <c:pt idx="1">
                  <c:v>291.07780000000002</c:v>
                </c:pt>
                <c:pt idx="2">
                  <c:v>402.41860000000003</c:v>
                </c:pt>
                <c:pt idx="3">
                  <c:v>413.44209999999998</c:v>
                </c:pt>
                <c:pt idx="4">
                  <c:v>418.95780000000002</c:v>
                </c:pt>
                <c:pt idx="5">
                  <c:v>435.12290000000002</c:v>
                </c:pt>
                <c:pt idx="6">
                  <c:v>469.00839999999999</c:v>
                </c:pt>
                <c:pt idx="7">
                  <c:v>470.40640000000002</c:v>
                </c:pt>
                <c:pt idx="8">
                  <c:v>470.47770000000003</c:v>
                </c:pt>
              </c:numCache>
            </c:numRef>
          </c:yVal>
          <c:smooth val="0"/>
        </c:ser>
        <c:ser>
          <c:idx val="1"/>
          <c:order val="1"/>
          <c:tx>
            <c:v>NL-MY</c:v>
          </c:tx>
          <c:spPr>
            <a:ln w="19050" cap="rnd">
              <a:solidFill>
                <a:schemeClr val="accent2"/>
              </a:solidFill>
              <a:round/>
            </a:ln>
            <a:effectLst/>
          </c:spPr>
          <c:marker>
            <c:symbol val="none"/>
          </c:marker>
          <c:xVal>
            <c:numRef>
              <c:f>Hoja1!$I$4:$I$12</c:f>
              <c:numCache>
                <c:formatCode>General</c:formatCode>
                <c:ptCount val="9"/>
                <c:pt idx="0" formatCode="0.00E+00">
                  <c:v>2.1969999999999999E-18</c:v>
                </c:pt>
                <c:pt idx="1">
                  <c:v>3.7337920000000002</c:v>
                </c:pt>
                <c:pt idx="2">
                  <c:v>5.185162</c:v>
                </c:pt>
                <c:pt idx="3">
                  <c:v>5.8306230000000001</c:v>
                </c:pt>
                <c:pt idx="4">
                  <c:v>6.284205</c:v>
                </c:pt>
                <c:pt idx="5">
                  <c:v>16.774896999999999</c:v>
                </c:pt>
                <c:pt idx="6">
                  <c:v>17.931477000000001</c:v>
                </c:pt>
                <c:pt idx="7">
                  <c:v>18.699321000000001</c:v>
                </c:pt>
                <c:pt idx="8">
                  <c:v>18.836434000000001</c:v>
                </c:pt>
              </c:numCache>
            </c:numRef>
          </c:xVal>
          <c:yVal>
            <c:numRef>
              <c:f>Hoja1!$J$4:$J$12</c:f>
              <c:numCache>
                <c:formatCode>General</c:formatCode>
                <c:ptCount val="9"/>
                <c:pt idx="0">
                  <c:v>0</c:v>
                </c:pt>
                <c:pt idx="1">
                  <c:v>301.11750000000001</c:v>
                </c:pt>
                <c:pt idx="2">
                  <c:v>408.07600000000002</c:v>
                </c:pt>
                <c:pt idx="3">
                  <c:v>432.72649999999999</c:v>
                </c:pt>
                <c:pt idx="4">
                  <c:v>438.80070000000001</c:v>
                </c:pt>
                <c:pt idx="5">
                  <c:v>495.31110000000001</c:v>
                </c:pt>
                <c:pt idx="6">
                  <c:v>501.0641</c:v>
                </c:pt>
                <c:pt idx="7">
                  <c:v>502.91460000000001</c:v>
                </c:pt>
                <c:pt idx="8">
                  <c:v>503.07580000000002</c:v>
                </c:pt>
              </c:numCache>
            </c:numRef>
          </c:yVal>
          <c:smooth val="0"/>
        </c:ser>
        <c:ser>
          <c:idx val="2"/>
          <c:order val="2"/>
          <c:tx>
            <c:v>NL-CY</c:v>
          </c:tx>
          <c:spPr>
            <a:ln w="19050" cap="rnd">
              <a:solidFill>
                <a:schemeClr val="accent3"/>
              </a:solidFill>
              <a:round/>
            </a:ln>
            <a:effectLst/>
          </c:spPr>
          <c:marker>
            <c:symbol val="none"/>
          </c:marker>
          <c:xVal>
            <c:numRef>
              <c:f>Hoja1!$K$4:$K$21</c:f>
              <c:numCache>
                <c:formatCode>General</c:formatCode>
                <c:ptCount val="18"/>
                <c:pt idx="0" formatCode="0.00E+00">
                  <c:v>-2.1969999999999999E-18</c:v>
                </c:pt>
                <c:pt idx="1">
                  <c:v>2.5450140000000001</c:v>
                </c:pt>
                <c:pt idx="2">
                  <c:v>3.4556079999999998</c:v>
                </c:pt>
                <c:pt idx="3">
                  <c:v>3.8115960000000002</c:v>
                </c:pt>
                <c:pt idx="4">
                  <c:v>3.8502559999999999</c:v>
                </c:pt>
                <c:pt idx="5">
                  <c:v>3.9847610000000002</c:v>
                </c:pt>
                <c:pt idx="6">
                  <c:v>6.5495559999999999</c:v>
                </c:pt>
                <c:pt idx="7">
                  <c:v>8.6753250000000008</c:v>
                </c:pt>
                <c:pt idx="8">
                  <c:v>9.6159850000000002</c:v>
                </c:pt>
                <c:pt idx="9">
                  <c:v>9.7755419999999997</c:v>
                </c:pt>
                <c:pt idx="10">
                  <c:v>9.9880569999999995</c:v>
                </c:pt>
                <c:pt idx="11">
                  <c:v>10.015339000000001</c:v>
                </c:pt>
                <c:pt idx="12">
                  <c:v>10.051231</c:v>
                </c:pt>
                <c:pt idx="13">
                  <c:v>10.052008000000001</c:v>
                </c:pt>
                <c:pt idx="14">
                  <c:v>10.068916</c:v>
                </c:pt>
                <c:pt idx="15">
                  <c:v>10.170361</c:v>
                </c:pt>
                <c:pt idx="16">
                  <c:v>10.241849</c:v>
                </c:pt>
                <c:pt idx="17">
                  <c:v>10.388294</c:v>
                </c:pt>
              </c:numCache>
            </c:numRef>
          </c:xVal>
          <c:yVal>
            <c:numRef>
              <c:f>Hoja1!$L$4:$L$21</c:f>
              <c:numCache>
                <c:formatCode>General</c:formatCode>
                <c:ptCount val="18"/>
                <c:pt idx="0">
                  <c:v>0</c:v>
                </c:pt>
                <c:pt idx="1">
                  <c:v>310.72340000000003</c:v>
                </c:pt>
                <c:pt idx="2">
                  <c:v>410.15199999999999</c:v>
                </c:pt>
                <c:pt idx="3">
                  <c:v>429.97519999999997</c:v>
                </c:pt>
                <c:pt idx="4">
                  <c:v>431.06819999999999</c:v>
                </c:pt>
                <c:pt idx="5">
                  <c:v>433.26609999999999</c:v>
                </c:pt>
                <c:pt idx="6">
                  <c:v>459.78289999999998</c:v>
                </c:pt>
                <c:pt idx="7">
                  <c:v>496.23689999999999</c:v>
                </c:pt>
                <c:pt idx="8">
                  <c:v>505.75729999999999</c:v>
                </c:pt>
                <c:pt idx="9">
                  <c:v>506.71820000000002</c:v>
                </c:pt>
                <c:pt idx="10">
                  <c:v>507.43939999999998</c:v>
                </c:pt>
                <c:pt idx="11">
                  <c:v>507.49590000000001</c:v>
                </c:pt>
                <c:pt idx="12">
                  <c:v>507.53840000000002</c:v>
                </c:pt>
                <c:pt idx="13">
                  <c:v>507.53899999999999</c:v>
                </c:pt>
                <c:pt idx="14">
                  <c:v>507.54430000000002</c:v>
                </c:pt>
                <c:pt idx="15">
                  <c:v>507.68849999999998</c:v>
                </c:pt>
                <c:pt idx="16">
                  <c:v>507.71960000000001</c:v>
                </c:pt>
                <c:pt idx="17">
                  <c:v>507.59289999999999</c:v>
                </c:pt>
              </c:numCache>
            </c:numRef>
          </c:yVal>
          <c:smooth val="0"/>
        </c:ser>
        <c:dLbls>
          <c:showLegendKey val="0"/>
          <c:showVal val="0"/>
          <c:showCatName val="0"/>
          <c:showSerName val="0"/>
          <c:showPercent val="0"/>
          <c:showBubbleSize val="0"/>
        </c:dLbls>
        <c:axId val="246255120"/>
        <c:axId val="246256688"/>
      </c:scatterChart>
      <c:valAx>
        <c:axId val="2462551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Desplazamiento (cm)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6256688"/>
        <c:crosses val="autoZero"/>
        <c:crossBetween val="midCat"/>
      </c:valAx>
      <c:valAx>
        <c:axId val="246256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Cortante basal (Tonf)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6255120"/>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Curvas de Capacidad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Curva de Capacidad a Flexión</c:v>
          </c:tx>
          <c:spPr>
            <a:ln w="19050" cap="rnd">
              <a:solidFill>
                <a:schemeClr val="accent1"/>
              </a:solidFill>
              <a:round/>
            </a:ln>
            <a:effectLst/>
          </c:spPr>
          <c:marker>
            <c:symbol val="none"/>
          </c:marker>
          <c:xVal>
            <c:numRef>
              <c:f>'Pushover Curve - NoLin-MODO1'!$B$4:$B$8</c:f>
              <c:numCache>
                <c:formatCode>General</c:formatCode>
                <c:ptCount val="5"/>
                <c:pt idx="0">
                  <c:v>-4.8200000000000001E-4</c:v>
                </c:pt>
                <c:pt idx="1">
                  <c:v>-7.1110000000000001E-3</c:v>
                </c:pt>
                <c:pt idx="2">
                  <c:v>-1.355E-2</c:v>
                </c:pt>
                <c:pt idx="3">
                  <c:v>-1.6362000000000002E-2</c:v>
                </c:pt>
                <c:pt idx="4">
                  <c:v>-6.0236999999999999E-2</c:v>
                </c:pt>
              </c:numCache>
            </c:numRef>
          </c:xVal>
          <c:yVal>
            <c:numRef>
              <c:f>'Pushover Curve - NoLin-MODO1'!$C$4:$C$8</c:f>
              <c:numCache>
                <c:formatCode>General</c:formatCode>
                <c:ptCount val="5"/>
                <c:pt idx="0">
                  <c:v>0</c:v>
                </c:pt>
                <c:pt idx="1">
                  <c:v>6.1349</c:v>
                </c:pt>
                <c:pt idx="2">
                  <c:v>10.710599999999999</c:v>
                </c:pt>
                <c:pt idx="3">
                  <c:v>11.1175</c:v>
                </c:pt>
                <c:pt idx="4">
                  <c:v>12.675599999999999</c:v>
                </c:pt>
              </c:numCache>
            </c:numRef>
          </c:yVal>
          <c:smooth val="0"/>
        </c:ser>
        <c:ser>
          <c:idx val="1"/>
          <c:order val="1"/>
          <c:tx>
            <c:v>Curva de Capacidad a Flexión y Corte</c:v>
          </c:tx>
          <c:spPr>
            <a:ln w="19050" cap="rnd">
              <a:solidFill>
                <a:schemeClr val="accent2"/>
              </a:solidFill>
              <a:round/>
            </a:ln>
            <a:effectLst/>
          </c:spPr>
          <c:marker>
            <c:symbol val="none"/>
          </c:marker>
          <c:xVal>
            <c:numRef>
              <c:f>'Pushover Curve - NoLin-MODO1'!$D$4:$D$20</c:f>
              <c:numCache>
                <c:formatCode>General</c:formatCode>
                <c:ptCount val="17"/>
                <c:pt idx="0">
                  <c:v>-4.8200000000000001E-4</c:v>
                </c:pt>
                <c:pt idx="1">
                  <c:v>-7.8329999999999997E-3</c:v>
                </c:pt>
                <c:pt idx="2">
                  <c:v>-8.3210000000000003E-3</c:v>
                </c:pt>
                <c:pt idx="3">
                  <c:v>-9.698E-3</c:v>
                </c:pt>
                <c:pt idx="4">
                  <c:v>-1.0518E-2</c:v>
                </c:pt>
                <c:pt idx="5">
                  <c:v>-1.7219000000000002E-2</c:v>
                </c:pt>
                <c:pt idx="6">
                  <c:v>-5.6895000000000001E-2</c:v>
                </c:pt>
                <c:pt idx="7">
                  <c:v>-9.2895000000000005E-2</c:v>
                </c:pt>
                <c:pt idx="8">
                  <c:v>-0.12889500000000001</c:v>
                </c:pt>
                <c:pt idx="9">
                  <c:v>-0.146094</c:v>
                </c:pt>
                <c:pt idx="10">
                  <c:v>-0.146096</c:v>
                </c:pt>
                <c:pt idx="11">
                  <c:v>-0.21395600000000001</c:v>
                </c:pt>
                <c:pt idx="12">
                  <c:v>-0.24746899999999999</c:v>
                </c:pt>
                <c:pt idx="13">
                  <c:v>-0.28346900000000003</c:v>
                </c:pt>
                <c:pt idx="14">
                  <c:v>-0.30393799999999999</c:v>
                </c:pt>
                <c:pt idx="15">
                  <c:v>-0.33993800000000002</c:v>
                </c:pt>
                <c:pt idx="16">
                  <c:v>-0.36048200000000002</c:v>
                </c:pt>
              </c:numCache>
            </c:numRef>
          </c:xVal>
          <c:yVal>
            <c:numRef>
              <c:f>'Pushover Curve - NoLin-MODO1'!$E$4:$E$20</c:f>
              <c:numCache>
                <c:formatCode>General</c:formatCode>
                <c:ptCount val="17"/>
                <c:pt idx="0">
                  <c:v>0</c:v>
                </c:pt>
                <c:pt idx="1">
                  <c:v>6.8026999999999997</c:v>
                </c:pt>
                <c:pt idx="2">
                  <c:v>7.2080000000000002</c:v>
                </c:pt>
                <c:pt idx="3">
                  <c:v>7.6493000000000002</c:v>
                </c:pt>
                <c:pt idx="4">
                  <c:v>7.8052000000000001</c:v>
                </c:pt>
                <c:pt idx="5">
                  <c:v>8.3681000000000001</c:v>
                </c:pt>
                <c:pt idx="6">
                  <c:v>9.8320000000000007</c:v>
                </c:pt>
                <c:pt idx="7">
                  <c:v>10.6578</c:v>
                </c:pt>
                <c:pt idx="8">
                  <c:v>10.8886</c:v>
                </c:pt>
                <c:pt idx="9">
                  <c:v>10.9673</c:v>
                </c:pt>
                <c:pt idx="10">
                  <c:v>10.9673</c:v>
                </c:pt>
                <c:pt idx="11">
                  <c:v>11.2364</c:v>
                </c:pt>
                <c:pt idx="12">
                  <c:v>11.3642</c:v>
                </c:pt>
                <c:pt idx="13">
                  <c:v>11.4457</c:v>
                </c:pt>
                <c:pt idx="14">
                  <c:v>11.5159</c:v>
                </c:pt>
                <c:pt idx="15">
                  <c:v>11.5703</c:v>
                </c:pt>
                <c:pt idx="16">
                  <c:v>11.6043</c:v>
                </c:pt>
              </c:numCache>
            </c:numRef>
          </c:yVal>
          <c:smooth val="0"/>
        </c:ser>
        <c:dLbls>
          <c:showLegendKey val="0"/>
          <c:showVal val="0"/>
          <c:showCatName val="0"/>
          <c:showSerName val="0"/>
          <c:showPercent val="0"/>
          <c:showBubbleSize val="0"/>
        </c:dLbls>
        <c:axId val="246252768"/>
        <c:axId val="246253160"/>
      </c:scatterChart>
      <c:valAx>
        <c:axId val="2462527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Desplazamiento</a:t>
                </a:r>
                <a:r>
                  <a:rPr lang="en-US" baseline="0"/>
                  <a:t> (m)</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6253160"/>
        <c:crosses val="autoZero"/>
        <c:crossBetween val="midCat"/>
      </c:valAx>
      <c:valAx>
        <c:axId val="246253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Cortante en la Base (Tonf)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625276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Espectro de respuesta elastico</c:v>
          </c:tx>
          <c:spPr>
            <a:ln w="28575" cap="rnd" cmpd="sng" algn="ctr">
              <a:solidFill>
                <a:schemeClr val="accent2">
                  <a:shade val="95000"/>
                  <a:satMod val="105000"/>
                </a:schemeClr>
              </a:solidFill>
              <a:prstDash val="solid"/>
              <a:round/>
            </a:ln>
            <a:effectLst/>
          </c:spPr>
          <c:marker>
            <c:symbol val="none"/>
          </c:marker>
          <c:xVal>
            <c:numRef>
              <c:f>ESPECTRO!$A$92:$A$641</c:f>
              <c:numCache>
                <c:formatCode>0.000</c:formatCode>
                <c:ptCount val="550"/>
                <c:pt idx="0">
                  <c:v>0.01</c:v>
                </c:pt>
                <c:pt idx="1">
                  <c:v>1.4999999999999999E-2</c:v>
                </c:pt>
                <c:pt idx="2">
                  <c:v>0.02</c:v>
                </c:pt>
                <c:pt idx="3">
                  <c:v>2.5000000000000001E-2</c:v>
                </c:pt>
                <c:pt idx="4">
                  <c:v>3.0000000000000002E-2</c:v>
                </c:pt>
                <c:pt idx="5">
                  <c:v>3.5000000000000003E-2</c:v>
                </c:pt>
                <c:pt idx="6">
                  <c:v>0.04</c:v>
                </c:pt>
                <c:pt idx="7">
                  <c:v>4.4999999999999998E-2</c:v>
                </c:pt>
                <c:pt idx="8">
                  <c:v>4.9999999999999996E-2</c:v>
                </c:pt>
                <c:pt idx="9">
                  <c:v>5.4999999999999993E-2</c:v>
                </c:pt>
                <c:pt idx="10">
                  <c:v>5.9999999999999991E-2</c:v>
                </c:pt>
                <c:pt idx="11">
                  <c:v>6.4999999999999988E-2</c:v>
                </c:pt>
                <c:pt idx="12">
                  <c:v>6.9999999999999993E-2</c:v>
                </c:pt>
                <c:pt idx="13">
                  <c:v>7.4999999999999997E-2</c:v>
                </c:pt>
                <c:pt idx="14">
                  <c:v>0.08</c:v>
                </c:pt>
                <c:pt idx="15">
                  <c:v>8.5000000000000006E-2</c:v>
                </c:pt>
                <c:pt idx="16">
                  <c:v>9.0000000000000011E-2</c:v>
                </c:pt>
                <c:pt idx="17">
                  <c:v>9.5000000000000015E-2</c:v>
                </c:pt>
                <c:pt idx="18">
                  <c:v>0.10000000000000002</c:v>
                </c:pt>
                <c:pt idx="19">
                  <c:v>0.10500000000000002</c:v>
                </c:pt>
                <c:pt idx="20">
                  <c:v>0.11000000000000003</c:v>
                </c:pt>
                <c:pt idx="21">
                  <c:v>0.11500000000000003</c:v>
                </c:pt>
                <c:pt idx="22">
                  <c:v>0.12000000000000004</c:v>
                </c:pt>
                <c:pt idx="23">
                  <c:v>0.12500000000000003</c:v>
                </c:pt>
                <c:pt idx="24">
                  <c:v>0.13000000000000003</c:v>
                </c:pt>
                <c:pt idx="25">
                  <c:v>0.13500000000000004</c:v>
                </c:pt>
                <c:pt idx="26">
                  <c:v>0.14000000000000004</c:v>
                </c:pt>
                <c:pt idx="27">
                  <c:v>0.14500000000000005</c:v>
                </c:pt>
                <c:pt idx="28">
                  <c:v>0.15000000000000005</c:v>
                </c:pt>
                <c:pt idx="29">
                  <c:v>0.15500000000000005</c:v>
                </c:pt>
                <c:pt idx="30">
                  <c:v>0.16000000000000006</c:v>
                </c:pt>
                <c:pt idx="31">
                  <c:v>0.16500000000000006</c:v>
                </c:pt>
                <c:pt idx="32">
                  <c:v>0.17000000000000007</c:v>
                </c:pt>
                <c:pt idx="33">
                  <c:v>0.17500000000000007</c:v>
                </c:pt>
                <c:pt idx="34">
                  <c:v>0.18000000000000008</c:v>
                </c:pt>
                <c:pt idx="35">
                  <c:v>0.18500000000000008</c:v>
                </c:pt>
                <c:pt idx="36">
                  <c:v>0.19000000000000009</c:v>
                </c:pt>
                <c:pt idx="37">
                  <c:v>0.19500000000000009</c:v>
                </c:pt>
                <c:pt idx="38">
                  <c:v>0.20000000000000009</c:v>
                </c:pt>
                <c:pt idx="39">
                  <c:v>0.2050000000000001</c:v>
                </c:pt>
                <c:pt idx="40">
                  <c:v>0.2100000000000001</c:v>
                </c:pt>
                <c:pt idx="41">
                  <c:v>0.21500000000000011</c:v>
                </c:pt>
                <c:pt idx="42">
                  <c:v>0.22000000000000011</c:v>
                </c:pt>
                <c:pt idx="43">
                  <c:v>0.22500000000000012</c:v>
                </c:pt>
                <c:pt idx="44">
                  <c:v>0.23000000000000012</c:v>
                </c:pt>
                <c:pt idx="45">
                  <c:v>0.23500000000000013</c:v>
                </c:pt>
                <c:pt idx="46">
                  <c:v>0.24000000000000013</c:v>
                </c:pt>
                <c:pt idx="47">
                  <c:v>0.24500000000000013</c:v>
                </c:pt>
                <c:pt idx="48">
                  <c:v>0.25000000000000011</c:v>
                </c:pt>
                <c:pt idx="49">
                  <c:v>0.25500000000000012</c:v>
                </c:pt>
                <c:pt idx="50">
                  <c:v>0.26000000000000012</c:v>
                </c:pt>
                <c:pt idx="51">
                  <c:v>0.26500000000000012</c:v>
                </c:pt>
                <c:pt idx="52">
                  <c:v>0.27000000000000013</c:v>
                </c:pt>
                <c:pt idx="53">
                  <c:v>0.27500000000000013</c:v>
                </c:pt>
                <c:pt idx="54">
                  <c:v>0.28000000000000014</c:v>
                </c:pt>
                <c:pt idx="55">
                  <c:v>0.28500000000000014</c:v>
                </c:pt>
                <c:pt idx="56">
                  <c:v>0.29000000000000015</c:v>
                </c:pt>
                <c:pt idx="57">
                  <c:v>0.29500000000000015</c:v>
                </c:pt>
                <c:pt idx="58">
                  <c:v>0.30000000000000016</c:v>
                </c:pt>
                <c:pt idx="59">
                  <c:v>0.30500000000000016</c:v>
                </c:pt>
                <c:pt idx="60">
                  <c:v>0.31000000000000016</c:v>
                </c:pt>
                <c:pt idx="61">
                  <c:v>0.31500000000000017</c:v>
                </c:pt>
                <c:pt idx="62">
                  <c:v>0.32000000000000017</c:v>
                </c:pt>
                <c:pt idx="63">
                  <c:v>0.32500000000000018</c:v>
                </c:pt>
                <c:pt idx="64">
                  <c:v>0.33000000000000018</c:v>
                </c:pt>
                <c:pt idx="65">
                  <c:v>0.33500000000000019</c:v>
                </c:pt>
                <c:pt idx="66">
                  <c:v>0.34000000000000019</c:v>
                </c:pt>
                <c:pt idx="67">
                  <c:v>0.3450000000000002</c:v>
                </c:pt>
                <c:pt idx="68">
                  <c:v>0.3500000000000002</c:v>
                </c:pt>
                <c:pt idx="69">
                  <c:v>0.3550000000000002</c:v>
                </c:pt>
                <c:pt idx="70">
                  <c:v>0.36000000000000021</c:v>
                </c:pt>
                <c:pt idx="71">
                  <c:v>0.36500000000000021</c:v>
                </c:pt>
                <c:pt idx="72">
                  <c:v>0.37000000000000022</c:v>
                </c:pt>
                <c:pt idx="73">
                  <c:v>0.37500000000000022</c:v>
                </c:pt>
                <c:pt idx="74">
                  <c:v>0.38000000000000023</c:v>
                </c:pt>
                <c:pt idx="75">
                  <c:v>0.38500000000000023</c:v>
                </c:pt>
                <c:pt idx="76">
                  <c:v>0.39000000000000024</c:v>
                </c:pt>
                <c:pt idx="77">
                  <c:v>0.39500000000000024</c:v>
                </c:pt>
                <c:pt idx="78">
                  <c:v>0.40000000000000024</c:v>
                </c:pt>
                <c:pt idx="79">
                  <c:v>0.40500000000000025</c:v>
                </c:pt>
                <c:pt idx="80">
                  <c:v>0.41000000000000025</c:v>
                </c:pt>
                <c:pt idx="81">
                  <c:v>0.41500000000000026</c:v>
                </c:pt>
                <c:pt idx="82">
                  <c:v>0.42000000000000026</c:v>
                </c:pt>
                <c:pt idx="83">
                  <c:v>0.42500000000000027</c:v>
                </c:pt>
                <c:pt idx="84">
                  <c:v>0.43000000000000027</c:v>
                </c:pt>
                <c:pt idx="85">
                  <c:v>0.43500000000000028</c:v>
                </c:pt>
                <c:pt idx="86">
                  <c:v>0.44000000000000028</c:v>
                </c:pt>
                <c:pt idx="87">
                  <c:v>0.44500000000000028</c:v>
                </c:pt>
                <c:pt idx="88">
                  <c:v>0.45000000000000029</c:v>
                </c:pt>
                <c:pt idx="89">
                  <c:v>0.45500000000000029</c:v>
                </c:pt>
                <c:pt idx="90">
                  <c:v>0.4600000000000003</c:v>
                </c:pt>
                <c:pt idx="91">
                  <c:v>0.4650000000000003</c:v>
                </c:pt>
                <c:pt idx="92">
                  <c:v>0.47000000000000031</c:v>
                </c:pt>
                <c:pt idx="93">
                  <c:v>0.47500000000000031</c:v>
                </c:pt>
                <c:pt idx="94">
                  <c:v>0.48000000000000032</c:v>
                </c:pt>
                <c:pt idx="95">
                  <c:v>0.48500000000000032</c:v>
                </c:pt>
                <c:pt idx="96">
                  <c:v>0.49000000000000032</c:v>
                </c:pt>
                <c:pt idx="97">
                  <c:v>0.49500000000000033</c:v>
                </c:pt>
                <c:pt idx="98">
                  <c:v>0.50000000000000033</c:v>
                </c:pt>
                <c:pt idx="99">
                  <c:v>0.50500000000000034</c:v>
                </c:pt>
                <c:pt idx="100">
                  <c:v>0.51000000000000034</c:v>
                </c:pt>
                <c:pt idx="101">
                  <c:v>0.51500000000000035</c:v>
                </c:pt>
                <c:pt idx="102">
                  <c:v>0.52000000000000035</c:v>
                </c:pt>
                <c:pt idx="103">
                  <c:v>0.52500000000000036</c:v>
                </c:pt>
                <c:pt idx="104">
                  <c:v>0.53000000000000036</c:v>
                </c:pt>
                <c:pt idx="105">
                  <c:v>0.53500000000000036</c:v>
                </c:pt>
                <c:pt idx="106">
                  <c:v>0.54000000000000037</c:v>
                </c:pt>
                <c:pt idx="107">
                  <c:v>0.54500000000000037</c:v>
                </c:pt>
                <c:pt idx="108">
                  <c:v>0.55000000000000038</c:v>
                </c:pt>
                <c:pt idx="109">
                  <c:v>0.55500000000000038</c:v>
                </c:pt>
                <c:pt idx="110">
                  <c:v>0.56000000000000039</c:v>
                </c:pt>
                <c:pt idx="111">
                  <c:v>0.56500000000000039</c:v>
                </c:pt>
                <c:pt idx="112">
                  <c:v>0.5700000000000004</c:v>
                </c:pt>
                <c:pt idx="113">
                  <c:v>0.5750000000000004</c:v>
                </c:pt>
                <c:pt idx="114">
                  <c:v>0.5800000000000004</c:v>
                </c:pt>
                <c:pt idx="115">
                  <c:v>0.58500000000000041</c:v>
                </c:pt>
                <c:pt idx="116">
                  <c:v>0.59000000000000041</c:v>
                </c:pt>
                <c:pt idx="117">
                  <c:v>0.59500000000000042</c:v>
                </c:pt>
                <c:pt idx="118">
                  <c:v>0.60000000000000042</c:v>
                </c:pt>
                <c:pt idx="119">
                  <c:v>0.60500000000000043</c:v>
                </c:pt>
                <c:pt idx="120">
                  <c:v>0.61000000000000043</c:v>
                </c:pt>
                <c:pt idx="121">
                  <c:v>0.61500000000000044</c:v>
                </c:pt>
                <c:pt idx="122">
                  <c:v>0.62000000000000044</c:v>
                </c:pt>
                <c:pt idx="123">
                  <c:v>0.62500000000000044</c:v>
                </c:pt>
                <c:pt idx="124">
                  <c:v>0.63000000000000045</c:v>
                </c:pt>
                <c:pt idx="125">
                  <c:v>0.63500000000000045</c:v>
                </c:pt>
                <c:pt idx="126">
                  <c:v>0.64000000000000046</c:v>
                </c:pt>
                <c:pt idx="127">
                  <c:v>0.64500000000000046</c:v>
                </c:pt>
                <c:pt idx="128">
                  <c:v>0.65000000000000047</c:v>
                </c:pt>
                <c:pt idx="129">
                  <c:v>0.65500000000000047</c:v>
                </c:pt>
                <c:pt idx="130">
                  <c:v>0.66000000000000048</c:v>
                </c:pt>
                <c:pt idx="131">
                  <c:v>0.66500000000000048</c:v>
                </c:pt>
                <c:pt idx="132">
                  <c:v>0.67000000000000048</c:v>
                </c:pt>
                <c:pt idx="133">
                  <c:v>0.67500000000000049</c:v>
                </c:pt>
                <c:pt idx="134">
                  <c:v>0.68000000000000049</c:v>
                </c:pt>
                <c:pt idx="135">
                  <c:v>0.6850000000000005</c:v>
                </c:pt>
                <c:pt idx="136">
                  <c:v>0.6900000000000005</c:v>
                </c:pt>
                <c:pt idx="137">
                  <c:v>0.69500000000000051</c:v>
                </c:pt>
                <c:pt idx="138">
                  <c:v>0.70000000000000051</c:v>
                </c:pt>
                <c:pt idx="139">
                  <c:v>0.70500000000000052</c:v>
                </c:pt>
                <c:pt idx="140">
                  <c:v>0.71000000000000052</c:v>
                </c:pt>
                <c:pt idx="141">
                  <c:v>0.71500000000000052</c:v>
                </c:pt>
                <c:pt idx="142">
                  <c:v>0.72000000000000053</c:v>
                </c:pt>
                <c:pt idx="143">
                  <c:v>0.72500000000000053</c:v>
                </c:pt>
                <c:pt idx="144">
                  <c:v>0.73000000000000054</c:v>
                </c:pt>
                <c:pt idx="145">
                  <c:v>0.73500000000000054</c:v>
                </c:pt>
                <c:pt idx="146">
                  <c:v>0.74000000000000055</c:v>
                </c:pt>
                <c:pt idx="147">
                  <c:v>0.74500000000000055</c:v>
                </c:pt>
                <c:pt idx="148">
                  <c:v>0.75000000000000056</c:v>
                </c:pt>
                <c:pt idx="149">
                  <c:v>0.75500000000000056</c:v>
                </c:pt>
                <c:pt idx="150">
                  <c:v>0.76000000000000056</c:v>
                </c:pt>
                <c:pt idx="151">
                  <c:v>0.76500000000000057</c:v>
                </c:pt>
                <c:pt idx="152">
                  <c:v>0.77000000000000057</c:v>
                </c:pt>
                <c:pt idx="153">
                  <c:v>0.77500000000000058</c:v>
                </c:pt>
                <c:pt idx="154">
                  <c:v>0.78000000000000058</c:v>
                </c:pt>
                <c:pt idx="155">
                  <c:v>0.78500000000000059</c:v>
                </c:pt>
                <c:pt idx="156">
                  <c:v>0.79000000000000059</c:v>
                </c:pt>
                <c:pt idx="157">
                  <c:v>0.7950000000000006</c:v>
                </c:pt>
                <c:pt idx="158">
                  <c:v>0.8000000000000006</c:v>
                </c:pt>
                <c:pt idx="159">
                  <c:v>0.8050000000000006</c:v>
                </c:pt>
                <c:pt idx="160">
                  <c:v>0.81000000000000061</c:v>
                </c:pt>
                <c:pt idx="161">
                  <c:v>0.81500000000000061</c:v>
                </c:pt>
                <c:pt idx="162">
                  <c:v>0.82000000000000062</c:v>
                </c:pt>
                <c:pt idx="163">
                  <c:v>0.82500000000000062</c:v>
                </c:pt>
                <c:pt idx="164">
                  <c:v>0.83000000000000063</c:v>
                </c:pt>
                <c:pt idx="165">
                  <c:v>0.83500000000000063</c:v>
                </c:pt>
                <c:pt idx="166">
                  <c:v>0.84000000000000064</c:v>
                </c:pt>
                <c:pt idx="167">
                  <c:v>0.84500000000000064</c:v>
                </c:pt>
                <c:pt idx="168">
                  <c:v>0.85000000000000064</c:v>
                </c:pt>
                <c:pt idx="169">
                  <c:v>0.85500000000000065</c:v>
                </c:pt>
                <c:pt idx="170">
                  <c:v>0.86000000000000065</c:v>
                </c:pt>
                <c:pt idx="171">
                  <c:v>0.86500000000000066</c:v>
                </c:pt>
                <c:pt idx="172">
                  <c:v>0.87000000000000066</c:v>
                </c:pt>
                <c:pt idx="173">
                  <c:v>0.87500000000000067</c:v>
                </c:pt>
                <c:pt idx="174">
                  <c:v>0.88000000000000067</c:v>
                </c:pt>
                <c:pt idx="175">
                  <c:v>0.88500000000000068</c:v>
                </c:pt>
                <c:pt idx="176">
                  <c:v>0.89000000000000068</c:v>
                </c:pt>
                <c:pt idx="177">
                  <c:v>0.89500000000000068</c:v>
                </c:pt>
                <c:pt idx="178">
                  <c:v>0.90000000000000069</c:v>
                </c:pt>
                <c:pt idx="179">
                  <c:v>0.90500000000000069</c:v>
                </c:pt>
                <c:pt idx="180">
                  <c:v>0.9100000000000007</c:v>
                </c:pt>
                <c:pt idx="181">
                  <c:v>0.9150000000000007</c:v>
                </c:pt>
                <c:pt idx="182">
                  <c:v>0.92000000000000071</c:v>
                </c:pt>
                <c:pt idx="183">
                  <c:v>0.92500000000000071</c:v>
                </c:pt>
                <c:pt idx="184">
                  <c:v>0.93000000000000071</c:v>
                </c:pt>
                <c:pt idx="185">
                  <c:v>0.93500000000000072</c:v>
                </c:pt>
                <c:pt idx="186">
                  <c:v>0.94000000000000072</c:v>
                </c:pt>
                <c:pt idx="187">
                  <c:v>0.94500000000000073</c:v>
                </c:pt>
                <c:pt idx="188">
                  <c:v>0.95000000000000073</c:v>
                </c:pt>
                <c:pt idx="189">
                  <c:v>0.95500000000000074</c:v>
                </c:pt>
                <c:pt idx="190">
                  <c:v>0.96000000000000074</c:v>
                </c:pt>
                <c:pt idx="191">
                  <c:v>0.96500000000000075</c:v>
                </c:pt>
                <c:pt idx="192">
                  <c:v>0.97000000000000075</c:v>
                </c:pt>
                <c:pt idx="193">
                  <c:v>0.97500000000000075</c:v>
                </c:pt>
                <c:pt idx="194">
                  <c:v>0.98000000000000076</c:v>
                </c:pt>
                <c:pt idx="195">
                  <c:v>0.98500000000000076</c:v>
                </c:pt>
                <c:pt idx="196">
                  <c:v>0.99000000000000077</c:v>
                </c:pt>
                <c:pt idx="197">
                  <c:v>0.99500000000000077</c:v>
                </c:pt>
                <c:pt idx="198">
                  <c:v>1.0000000000000007</c:v>
                </c:pt>
                <c:pt idx="199">
                  <c:v>1.0050000000000006</c:v>
                </c:pt>
                <c:pt idx="200">
                  <c:v>1.0100000000000005</c:v>
                </c:pt>
                <c:pt idx="201">
                  <c:v>1.0150000000000003</c:v>
                </c:pt>
                <c:pt idx="202">
                  <c:v>1.0200000000000002</c:v>
                </c:pt>
                <c:pt idx="203">
                  <c:v>1.0250000000000001</c:v>
                </c:pt>
                <c:pt idx="204">
                  <c:v>1.03</c:v>
                </c:pt>
                <c:pt idx="205">
                  <c:v>1.0349999999999999</c:v>
                </c:pt>
                <c:pt idx="206">
                  <c:v>1.0399999999999998</c:v>
                </c:pt>
                <c:pt idx="207">
                  <c:v>1.0449999999999997</c:v>
                </c:pt>
                <c:pt idx="208">
                  <c:v>1.0499999999999996</c:v>
                </c:pt>
                <c:pt idx="209">
                  <c:v>1.0549999999999995</c:v>
                </c:pt>
                <c:pt idx="210">
                  <c:v>1.0599999999999994</c:v>
                </c:pt>
                <c:pt idx="211">
                  <c:v>1.0649999999999993</c:v>
                </c:pt>
                <c:pt idx="212">
                  <c:v>1.0699999999999992</c:v>
                </c:pt>
                <c:pt idx="213">
                  <c:v>1.0749999999999991</c:v>
                </c:pt>
                <c:pt idx="214">
                  <c:v>1.079999999999999</c:v>
                </c:pt>
                <c:pt idx="215">
                  <c:v>1.0849999999999989</c:v>
                </c:pt>
                <c:pt idx="216">
                  <c:v>1.0899999999999987</c:v>
                </c:pt>
                <c:pt idx="217">
                  <c:v>1.0949999999999986</c:v>
                </c:pt>
                <c:pt idx="218">
                  <c:v>1.0999999999999985</c:v>
                </c:pt>
                <c:pt idx="219">
                  <c:v>1.1049999999999984</c:v>
                </c:pt>
                <c:pt idx="220">
                  <c:v>1.1099999999999983</c:v>
                </c:pt>
                <c:pt idx="221">
                  <c:v>1.1149999999999982</c:v>
                </c:pt>
                <c:pt idx="222">
                  <c:v>1.1199999999999981</c:v>
                </c:pt>
                <c:pt idx="223">
                  <c:v>1.124999999999998</c:v>
                </c:pt>
                <c:pt idx="224">
                  <c:v>1.1299999999999979</c:v>
                </c:pt>
                <c:pt idx="225">
                  <c:v>1.1349999999999978</c:v>
                </c:pt>
                <c:pt idx="226">
                  <c:v>1.1399999999999977</c:v>
                </c:pt>
                <c:pt idx="227">
                  <c:v>1.1449999999999976</c:v>
                </c:pt>
                <c:pt idx="228">
                  <c:v>1.1499999999999975</c:v>
                </c:pt>
                <c:pt idx="229">
                  <c:v>1.1549999999999974</c:v>
                </c:pt>
                <c:pt idx="230">
                  <c:v>1.1599999999999973</c:v>
                </c:pt>
                <c:pt idx="231">
                  <c:v>1.1649999999999971</c:v>
                </c:pt>
                <c:pt idx="232">
                  <c:v>1.169999999999997</c:v>
                </c:pt>
                <c:pt idx="233">
                  <c:v>1.1749999999999969</c:v>
                </c:pt>
                <c:pt idx="234">
                  <c:v>1.1799999999999968</c:v>
                </c:pt>
                <c:pt idx="235">
                  <c:v>1.1849999999999967</c:v>
                </c:pt>
                <c:pt idx="236">
                  <c:v>1.1899999999999966</c:v>
                </c:pt>
                <c:pt idx="237">
                  <c:v>1.1949999999999965</c:v>
                </c:pt>
                <c:pt idx="238">
                  <c:v>1.1999999999999964</c:v>
                </c:pt>
                <c:pt idx="239">
                  <c:v>1.2049999999999963</c:v>
                </c:pt>
                <c:pt idx="240">
                  <c:v>1.2099999999999962</c:v>
                </c:pt>
                <c:pt idx="241">
                  <c:v>1.2149999999999961</c:v>
                </c:pt>
                <c:pt idx="242">
                  <c:v>1.219999999999996</c:v>
                </c:pt>
                <c:pt idx="243">
                  <c:v>1.2249999999999959</c:v>
                </c:pt>
                <c:pt idx="244">
                  <c:v>1.2299999999999958</c:v>
                </c:pt>
                <c:pt idx="245">
                  <c:v>1.2349999999999957</c:v>
                </c:pt>
                <c:pt idx="246">
                  <c:v>1.2399999999999956</c:v>
                </c:pt>
                <c:pt idx="247">
                  <c:v>1.2449999999999954</c:v>
                </c:pt>
                <c:pt idx="248">
                  <c:v>1.2499999999999953</c:v>
                </c:pt>
                <c:pt idx="249">
                  <c:v>1.2549999999999952</c:v>
                </c:pt>
                <c:pt idx="250">
                  <c:v>1.2599999999999951</c:v>
                </c:pt>
                <c:pt idx="251">
                  <c:v>1.264999999999995</c:v>
                </c:pt>
                <c:pt idx="252">
                  <c:v>1.2699999999999949</c:v>
                </c:pt>
                <c:pt idx="253">
                  <c:v>1.2749999999999948</c:v>
                </c:pt>
                <c:pt idx="254">
                  <c:v>1.2799999999999947</c:v>
                </c:pt>
                <c:pt idx="255">
                  <c:v>1.2849999999999946</c:v>
                </c:pt>
                <c:pt idx="256">
                  <c:v>1.2899999999999945</c:v>
                </c:pt>
                <c:pt idx="257">
                  <c:v>1.2949999999999944</c:v>
                </c:pt>
                <c:pt idx="258">
                  <c:v>1.2999999999999943</c:v>
                </c:pt>
                <c:pt idx="259">
                  <c:v>1.3049999999999942</c:v>
                </c:pt>
                <c:pt idx="260">
                  <c:v>1.3099999999999941</c:v>
                </c:pt>
                <c:pt idx="261">
                  <c:v>1.314999999999994</c:v>
                </c:pt>
                <c:pt idx="262">
                  <c:v>1.3199999999999938</c:v>
                </c:pt>
                <c:pt idx="263">
                  <c:v>1.3249999999999937</c:v>
                </c:pt>
                <c:pt idx="264">
                  <c:v>1.3299999999999936</c:v>
                </c:pt>
                <c:pt idx="265">
                  <c:v>1.3349999999999935</c:v>
                </c:pt>
                <c:pt idx="266">
                  <c:v>1.3399999999999934</c:v>
                </c:pt>
                <c:pt idx="267">
                  <c:v>1.3449999999999933</c:v>
                </c:pt>
                <c:pt idx="268">
                  <c:v>1.3499999999999932</c:v>
                </c:pt>
                <c:pt idx="269">
                  <c:v>1.3549999999999931</c:v>
                </c:pt>
                <c:pt idx="270">
                  <c:v>1.359999999999993</c:v>
                </c:pt>
                <c:pt idx="271">
                  <c:v>1.3649999999999929</c:v>
                </c:pt>
                <c:pt idx="272">
                  <c:v>1.3699999999999928</c:v>
                </c:pt>
                <c:pt idx="273">
                  <c:v>1.3749999999999927</c:v>
                </c:pt>
                <c:pt idx="274">
                  <c:v>1.3799999999999926</c:v>
                </c:pt>
                <c:pt idx="275">
                  <c:v>1.3849999999999925</c:v>
                </c:pt>
                <c:pt idx="276">
                  <c:v>1.3899999999999924</c:v>
                </c:pt>
                <c:pt idx="277">
                  <c:v>1.3949999999999922</c:v>
                </c:pt>
                <c:pt idx="278">
                  <c:v>1.3999999999999921</c:v>
                </c:pt>
                <c:pt idx="279">
                  <c:v>1.404999999999992</c:v>
                </c:pt>
                <c:pt idx="280">
                  <c:v>1.4099999999999919</c:v>
                </c:pt>
                <c:pt idx="281">
                  <c:v>1.4149999999999918</c:v>
                </c:pt>
                <c:pt idx="282">
                  <c:v>1.4199999999999917</c:v>
                </c:pt>
                <c:pt idx="283">
                  <c:v>1.4249999999999916</c:v>
                </c:pt>
                <c:pt idx="284">
                  <c:v>1.4299999999999915</c:v>
                </c:pt>
                <c:pt idx="285">
                  <c:v>1.4349999999999914</c:v>
                </c:pt>
                <c:pt idx="286">
                  <c:v>1.4399999999999913</c:v>
                </c:pt>
                <c:pt idx="287">
                  <c:v>1.4449999999999912</c:v>
                </c:pt>
                <c:pt idx="288">
                  <c:v>1.4499999999999911</c:v>
                </c:pt>
                <c:pt idx="289">
                  <c:v>1.454999999999991</c:v>
                </c:pt>
                <c:pt idx="290">
                  <c:v>1.4599999999999909</c:v>
                </c:pt>
                <c:pt idx="291">
                  <c:v>1.4649999999999908</c:v>
                </c:pt>
                <c:pt idx="292">
                  <c:v>1.4699999999999906</c:v>
                </c:pt>
                <c:pt idx="293">
                  <c:v>1.4749999999999905</c:v>
                </c:pt>
                <c:pt idx="294">
                  <c:v>1.4799999999999904</c:v>
                </c:pt>
                <c:pt idx="295">
                  <c:v>1.4849999999999903</c:v>
                </c:pt>
                <c:pt idx="296">
                  <c:v>1.4899999999999902</c:v>
                </c:pt>
                <c:pt idx="297">
                  <c:v>1.4949999999999901</c:v>
                </c:pt>
                <c:pt idx="298">
                  <c:v>1.49999999999999</c:v>
                </c:pt>
                <c:pt idx="299">
                  <c:v>1.5049999999999899</c:v>
                </c:pt>
                <c:pt idx="300">
                  <c:v>1.5099999999999898</c:v>
                </c:pt>
                <c:pt idx="301">
                  <c:v>1.5149999999999897</c:v>
                </c:pt>
                <c:pt idx="302">
                  <c:v>1.5199999999999896</c:v>
                </c:pt>
                <c:pt idx="303">
                  <c:v>1.5249999999999895</c:v>
                </c:pt>
                <c:pt idx="304">
                  <c:v>1.5299999999999894</c:v>
                </c:pt>
                <c:pt idx="305">
                  <c:v>1.5349999999999893</c:v>
                </c:pt>
                <c:pt idx="306">
                  <c:v>1.5399999999999892</c:v>
                </c:pt>
                <c:pt idx="307">
                  <c:v>1.544999999999989</c:v>
                </c:pt>
                <c:pt idx="308">
                  <c:v>1.5499999999999889</c:v>
                </c:pt>
                <c:pt idx="309">
                  <c:v>1.5549999999999888</c:v>
                </c:pt>
                <c:pt idx="310">
                  <c:v>1.5599999999999887</c:v>
                </c:pt>
                <c:pt idx="311">
                  <c:v>1.5649999999999886</c:v>
                </c:pt>
                <c:pt idx="312">
                  <c:v>1.5699999999999885</c:v>
                </c:pt>
                <c:pt idx="313">
                  <c:v>1.5749999999999884</c:v>
                </c:pt>
                <c:pt idx="314">
                  <c:v>1.5799999999999883</c:v>
                </c:pt>
                <c:pt idx="315">
                  <c:v>1.5849999999999882</c:v>
                </c:pt>
                <c:pt idx="316">
                  <c:v>1.5899999999999881</c:v>
                </c:pt>
                <c:pt idx="317">
                  <c:v>1.594999999999988</c:v>
                </c:pt>
                <c:pt idx="318">
                  <c:v>1.5999999999999879</c:v>
                </c:pt>
                <c:pt idx="319">
                  <c:v>1.6049999999999878</c:v>
                </c:pt>
                <c:pt idx="320">
                  <c:v>1.6099999999999877</c:v>
                </c:pt>
                <c:pt idx="321">
                  <c:v>1.6149999999999876</c:v>
                </c:pt>
                <c:pt idx="322">
                  <c:v>1.6199999999999875</c:v>
                </c:pt>
                <c:pt idx="323">
                  <c:v>1.6249999999999873</c:v>
                </c:pt>
                <c:pt idx="324">
                  <c:v>1.6299999999999872</c:v>
                </c:pt>
                <c:pt idx="325">
                  <c:v>1.6349999999999871</c:v>
                </c:pt>
                <c:pt idx="326">
                  <c:v>1.639999999999987</c:v>
                </c:pt>
                <c:pt idx="327">
                  <c:v>1.6449999999999869</c:v>
                </c:pt>
                <c:pt idx="328">
                  <c:v>1.6499999999999868</c:v>
                </c:pt>
                <c:pt idx="329">
                  <c:v>1.6549999999999867</c:v>
                </c:pt>
                <c:pt idx="330">
                  <c:v>1.6599999999999866</c:v>
                </c:pt>
                <c:pt idx="331">
                  <c:v>1.6649999999999865</c:v>
                </c:pt>
                <c:pt idx="332">
                  <c:v>1.6699999999999864</c:v>
                </c:pt>
                <c:pt idx="333">
                  <c:v>1.6749999999999863</c:v>
                </c:pt>
                <c:pt idx="334">
                  <c:v>1.6799999999999862</c:v>
                </c:pt>
                <c:pt idx="335">
                  <c:v>1.6849999999999861</c:v>
                </c:pt>
                <c:pt idx="336">
                  <c:v>1.689999999999986</c:v>
                </c:pt>
                <c:pt idx="337">
                  <c:v>1.6949999999999859</c:v>
                </c:pt>
                <c:pt idx="338">
                  <c:v>1.6999999999999857</c:v>
                </c:pt>
                <c:pt idx="339">
                  <c:v>1.7049999999999856</c:v>
                </c:pt>
                <c:pt idx="340">
                  <c:v>1.7099999999999855</c:v>
                </c:pt>
                <c:pt idx="341">
                  <c:v>1.7149999999999854</c:v>
                </c:pt>
                <c:pt idx="342">
                  <c:v>1.7199999999999853</c:v>
                </c:pt>
                <c:pt idx="343">
                  <c:v>1.7249999999999852</c:v>
                </c:pt>
                <c:pt idx="344">
                  <c:v>1.7299999999999851</c:v>
                </c:pt>
                <c:pt idx="345">
                  <c:v>1.734999999999985</c:v>
                </c:pt>
                <c:pt idx="346">
                  <c:v>1.7399999999999849</c:v>
                </c:pt>
                <c:pt idx="347">
                  <c:v>1.7449999999999848</c:v>
                </c:pt>
                <c:pt idx="348">
                  <c:v>1.7499999999999847</c:v>
                </c:pt>
                <c:pt idx="349">
                  <c:v>1.7549999999999846</c:v>
                </c:pt>
                <c:pt idx="350">
                  <c:v>1.7599999999999845</c:v>
                </c:pt>
                <c:pt idx="351">
                  <c:v>1.7649999999999844</c:v>
                </c:pt>
                <c:pt idx="352">
                  <c:v>1.7699999999999843</c:v>
                </c:pt>
                <c:pt idx="353">
                  <c:v>1.7749999999999841</c:v>
                </c:pt>
                <c:pt idx="354">
                  <c:v>1.779999999999984</c:v>
                </c:pt>
                <c:pt idx="355">
                  <c:v>1.7849999999999839</c:v>
                </c:pt>
                <c:pt idx="356">
                  <c:v>1.7899999999999838</c:v>
                </c:pt>
                <c:pt idx="357">
                  <c:v>1.7949999999999837</c:v>
                </c:pt>
                <c:pt idx="358">
                  <c:v>1.7999999999999836</c:v>
                </c:pt>
                <c:pt idx="359">
                  <c:v>1.8049999999999835</c:v>
                </c:pt>
                <c:pt idx="360">
                  <c:v>1.8099999999999834</c:v>
                </c:pt>
                <c:pt idx="361">
                  <c:v>1.8149999999999833</c:v>
                </c:pt>
                <c:pt idx="362">
                  <c:v>1.8199999999999832</c:v>
                </c:pt>
                <c:pt idx="363">
                  <c:v>1.8249999999999831</c:v>
                </c:pt>
                <c:pt idx="364">
                  <c:v>1.829999999999983</c:v>
                </c:pt>
                <c:pt idx="365">
                  <c:v>1.8349999999999829</c:v>
                </c:pt>
                <c:pt idx="366">
                  <c:v>1.8399999999999828</c:v>
                </c:pt>
                <c:pt idx="367">
                  <c:v>1.8449999999999827</c:v>
                </c:pt>
                <c:pt idx="368">
                  <c:v>1.8499999999999825</c:v>
                </c:pt>
                <c:pt idx="369">
                  <c:v>1.8549999999999824</c:v>
                </c:pt>
                <c:pt idx="370">
                  <c:v>1.8599999999999823</c:v>
                </c:pt>
                <c:pt idx="371">
                  <c:v>1.8649999999999822</c:v>
                </c:pt>
                <c:pt idx="372">
                  <c:v>1.8699999999999821</c:v>
                </c:pt>
                <c:pt idx="373">
                  <c:v>1.874999999999982</c:v>
                </c:pt>
                <c:pt idx="374">
                  <c:v>1.8799999999999819</c:v>
                </c:pt>
                <c:pt idx="375">
                  <c:v>1.8849999999999818</c:v>
                </c:pt>
                <c:pt idx="376">
                  <c:v>1.8899999999999817</c:v>
                </c:pt>
                <c:pt idx="377">
                  <c:v>1.8949999999999816</c:v>
                </c:pt>
                <c:pt idx="378">
                  <c:v>1.8999999999999815</c:v>
                </c:pt>
                <c:pt idx="379">
                  <c:v>1.9049999999999814</c:v>
                </c:pt>
                <c:pt idx="380">
                  <c:v>1.9099999999999813</c:v>
                </c:pt>
                <c:pt idx="381">
                  <c:v>1.9149999999999812</c:v>
                </c:pt>
                <c:pt idx="382">
                  <c:v>1.9199999999999811</c:v>
                </c:pt>
                <c:pt idx="383">
                  <c:v>1.9249999999999809</c:v>
                </c:pt>
                <c:pt idx="384">
                  <c:v>1.9299999999999808</c:v>
                </c:pt>
                <c:pt idx="385">
                  <c:v>1.9349999999999807</c:v>
                </c:pt>
                <c:pt idx="386">
                  <c:v>1.9399999999999806</c:v>
                </c:pt>
                <c:pt idx="387">
                  <c:v>1.9449999999999805</c:v>
                </c:pt>
                <c:pt idx="388">
                  <c:v>1.9499999999999804</c:v>
                </c:pt>
                <c:pt idx="389">
                  <c:v>1.9549999999999803</c:v>
                </c:pt>
                <c:pt idx="390">
                  <c:v>1.9599999999999802</c:v>
                </c:pt>
                <c:pt idx="391">
                  <c:v>1.9649999999999801</c:v>
                </c:pt>
                <c:pt idx="392">
                  <c:v>1.96999999999998</c:v>
                </c:pt>
                <c:pt idx="393">
                  <c:v>1.9749999999999799</c:v>
                </c:pt>
                <c:pt idx="394">
                  <c:v>1.9799999999999798</c:v>
                </c:pt>
                <c:pt idx="395">
                  <c:v>1.9849999999999797</c:v>
                </c:pt>
                <c:pt idx="396">
                  <c:v>1.9899999999999796</c:v>
                </c:pt>
                <c:pt idx="397">
                  <c:v>1.9949999999999795</c:v>
                </c:pt>
                <c:pt idx="398">
                  <c:v>1.9999999999999793</c:v>
                </c:pt>
                <c:pt idx="399">
                  <c:v>2.0049999999999795</c:v>
                </c:pt>
                <c:pt idx="400">
                  <c:v>2.0099999999999794</c:v>
                </c:pt>
                <c:pt idx="401">
                  <c:v>2.0149999999999793</c:v>
                </c:pt>
                <c:pt idx="402">
                  <c:v>2.0199999999999791</c:v>
                </c:pt>
                <c:pt idx="403">
                  <c:v>2.024999999999979</c:v>
                </c:pt>
                <c:pt idx="404">
                  <c:v>2.0299999999999789</c:v>
                </c:pt>
                <c:pt idx="405">
                  <c:v>2.0349999999999788</c:v>
                </c:pt>
                <c:pt idx="406">
                  <c:v>2.0399999999999787</c:v>
                </c:pt>
                <c:pt idx="407">
                  <c:v>2.0449999999999786</c:v>
                </c:pt>
                <c:pt idx="408">
                  <c:v>2.0499999999999785</c:v>
                </c:pt>
                <c:pt idx="409">
                  <c:v>2.0549999999999784</c:v>
                </c:pt>
                <c:pt idx="410">
                  <c:v>2.0599999999999783</c:v>
                </c:pt>
                <c:pt idx="411">
                  <c:v>2.0649999999999782</c:v>
                </c:pt>
                <c:pt idx="412">
                  <c:v>2.0699999999999781</c:v>
                </c:pt>
                <c:pt idx="413">
                  <c:v>2.074999999999978</c:v>
                </c:pt>
                <c:pt idx="414">
                  <c:v>2.0799999999999779</c:v>
                </c:pt>
                <c:pt idx="415">
                  <c:v>2.0849999999999778</c:v>
                </c:pt>
                <c:pt idx="416">
                  <c:v>2.0899999999999777</c:v>
                </c:pt>
                <c:pt idx="417">
                  <c:v>2.0949999999999775</c:v>
                </c:pt>
                <c:pt idx="418">
                  <c:v>2.0999999999999774</c:v>
                </c:pt>
                <c:pt idx="419">
                  <c:v>2.1049999999999773</c:v>
                </c:pt>
                <c:pt idx="420">
                  <c:v>2.1099999999999772</c:v>
                </c:pt>
                <c:pt idx="421">
                  <c:v>2.1149999999999771</c:v>
                </c:pt>
                <c:pt idx="422">
                  <c:v>2.119999999999977</c:v>
                </c:pt>
                <c:pt idx="423">
                  <c:v>2.1249999999999769</c:v>
                </c:pt>
                <c:pt idx="424">
                  <c:v>2.1299999999999768</c:v>
                </c:pt>
                <c:pt idx="425">
                  <c:v>2.1349999999999767</c:v>
                </c:pt>
                <c:pt idx="426">
                  <c:v>2.1399999999999766</c:v>
                </c:pt>
                <c:pt idx="427">
                  <c:v>2.1449999999999765</c:v>
                </c:pt>
                <c:pt idx="428">
                  <c:v>2.1499999999999764</c:v>
                </c:pt>
                <c:pt idx="429">
                  <c:v>2.1549999999999763</c:v>
                </c:pt>
                <c:pt idx="430">
                  <c:v>2.1599999999999762</c:v>
                </c:pt>
                <c:pt idx="431">
                  <c:v>2.1649999999999761</c:v>
                </c:pt>
                <c:pt idx="432">
                  <c:v>2.1699999999999759</c:v>
                </c:pt>
                <c:pt idx="433">
                  <c:v>2.1749999999999758</c:v>
                </c:pt>
                <c:pt idx="434">
                  <c:v>2.1799999999999757</c:v>
                </c:pt>
                <c:pt idx="435">
                  <c:v>2.1849999999999756</c:v>
                </c:pt>
                <c:pt idx="436">
                  <c:v>2.1899999999999755</c:v>
                </c:pt>
                <c:pt idx="437">
                  <c:v>2.1949999999999754</c:v>
                </c:pt>
                <c:pt idx="438">
                  <c:v>2.1999999999999753</c:v>
                </c:pt>
                <c:pt idx="439">
                  <c:v>2.2049999999999752</c:v>
                </c:pt>
                <c:pt idx="440">
                  <c:v>2.2099999999999751</c:v>
                </c:pt>
                <c:pt idx="441">
                  <c:v>2.214999999999975</c:v>
                </c:pt>
                <c:pt idx="442">
                  <c:v>2.2199999999999749</c:v>
                </c:pt>
                <c:pt idx="443">
                  <c:v>2.2249999999999748</c:v>
                </c:pt>
                <c:pt idx="444">
                  <c:v>2.2299999999999747</c:v>
                </c:pt>
                <c:pt idx="445">
                  <c:v>2.2349999999999746</c:v>
                </c:pt>
                <c:pt idx="446">
                  <c:v>2.2399999999999745</c:v>
                </c:pt>
                <c:pt idx="447">
                  <c:v>2.2449999999999743</c:v>
                </c:pt>
                <c:pt idx="448">
                  <c:v>2.2499999999999742</c:v>
                </c:pt>
                <c:pt idx="449">
                  <c:v>2.2549999999999741</c:v>
                </c:pt>
                <c:pt idx="450">
                  <c:v>2.259999999999974</c:v>
                </c:pt>
                <c:pt idx="451">
                  <c:v>2.2649999999999739</c:v>
                </c:pt>
                <c:pt idx="452">
                  <c:v>2.2699999999999738</c:v>
                </c:pt>
                <c:pt idx="453">
                  <c:v>2.2749999999999737</c:v>
                </c:pt>
                <c:pt idx="454">
                  <c:v>2.2799999999999736</c:v>
                </c:pt>
                <c:pt idx="455">
                  <c:v>2.2849999999999735</c:v>
                </c:pt>
                <c:pt idx="456">
                  <c:v>2.2899999999999734</c:v>
                </c:pt>
                <c:pt idx="457">
                  <c:v>2.2949999999999733</c:v>
                </c:pt>
                <c:pt idx="458">
                  <c:v>2.2999999999999732</c:v>
                </c:pt>
                <c:pt idx="459">
                  <c:v>2.3049999999999731</c:v>
                </c:pt>
                <c:pt idx="460">
                  <c:v>2.309999999999973</c:v>
                </c:pt>
                <c:pt idx="461">
                  <c:v>2.3149999999999729</c:v>
                </c:pt>
                <c:pt idx="462">
                  <c:v>2.3199999999999728</c:v>
                </c:pt>
                <c:pt idx="463">
                  <c:v>2.3249999999999726</c:v>
                </c:pt>
                <c:pt idx="464">
                  <c:v>2.3299999999999725</c:v>
                </c:pt>
                <c:pt idx="465">
                  <c:v>2.3349999999999724</c:v>
                </c:pt>
                <c:pt idx="466">
                  <c:v>2.3399999999999723</c:v>
                </c:pt>
                <c:pt idx="467">
                  <c:v>2.3449999999999722</c:v>
                </c:pt>
                <c:pt idx="468">
                  <c:v>2.3499999999999721</c:v>
                </c:pt>
                <c:pt idx="469">
                  <c:v>2.354999999999972</c:v>
                </c:pt>
                <c:pt idx="470">
                  <c:v>2.3599999999999719</c:v>
                </c:pt>
                <c:pt idx="471">
                  <c:v>2.3649999999999718</c:v>
                </c:pt>
                <c:pt idx="472">
                  <c:v>2.3699999999999717</c:v>
                </c:pt>
                <c:pt idx="473">
                  <c:v>2.3749999999999716</c:v>
                </c:pt>
                <c:pt idx="474">
                  <c:v>2.3799999999999715</c:v>
                </c:pt>
                <c:pt idx="475">
                  <c:v>2.3849999999999714</c:v>
                </c:pt>
                <c:pt idx="476">
                  <c:v>2.3899999999999713</c:v>
                </c:pt>
                <c:pt idx="477">
                  <c:v>2.3949999999999712</c:v>
                </c:pt>
                <c:pt idx="478">
                  <c:v>2.399999999999971</c:v>
                </c:pt>
                <c:pt idx="479">
                  <c:v>2.4049999999999709</c:v>
                </c:pt>
                <c:pt idx="480">
                  <c:v>2.4099999999999708</c:v>
                </c:pt>
                <c:pt idx="481">
                  <c:v>2.4149999999999707</c:v>
                </c:pt>
                <c:pt idx="482">
                  <c:v>2.4199999999999706</c:v>
                </c:pt>
                <c:pt idx="483">
                  <c:v>2.4249999999999705</c:v>
                </c:pt>
                <c:pt idx="484">
                  <c:v>2.4299999999999704</c:v>
                </c:pt>
                <c:pt idx="485">
                  <c:v>2.4349999999999703</c:v>
                </c:pt>
                <c:pt idx="486">
                  <c:v>2.4399999999999702</c:v>
                </c:pt>
                <c:pt idx="487">
                  <c:v>2.4449999999999701</c:v>
                </c:pt>
                <c:pt idx="488">
                  <c:v>2.44999999999997</c:v>
                </c:pt>
                <c:pt idx="489">
                  <c:v>2.4549999999999699</c:v>
                </c:pt>
                <c:pt idx="490">
                  <c:v>2.4599999999999698</c:v>
                </c:pt>
                <c:pt idx="491">
                  <c:v>2.4649999999999697</c:v>
                </c:pt>
                <c:pt idx="492">
                  <c:v>2.4699999999999696</c:v>
                </c:pt>
                <c:pt idx="493">
                  <c:v>2.4749999999999694</c:v>
                </c:pt>
                <c:pt idx="494">
                  <c:v>2.4799999999999693</c:v>
                </c:pt>
                <c:pt idx="495">
                  <c:v>2.4849999999999692</c:v>
                </c:pt>
                <c:pt idx="496">
                  <c:v>2.4899999999999691</c:v>
                </c:pt>
                <c:pt idx="497">
                  <c:v>2.494999999999969</c:v>
                </c:pt>
                <c:pt idx="498">
                  <c:v>2.4999999999999689</c:v>
                </c:pt>
                <c:pt idx="499">
                  <c:v>2.5049999999999688</c:v>
                </c:pt>
                <c:pt idx="500">
                  <c:v>2.5099999999999687</c:v>
                </c:pt>
                <c:pt idx="501">
                  <c:v>2.5149999999999686</c:v>
                </c:pt>
                <c:pt idx="502">
                  <c:v>2.5199999999999685</c:v>
                </c:pt>
                <c:pt idx="503">
                  <c:v>2.5249999999999684</c:v>
                </c:pt>
                <c:pt idx="504">
                  <c:v>2.5299999999999683</c:v>
                </c:pt>
                <c:pt idx="505">
                  <c:v>2.5349999999999682</c:v>
                </c:pt>
                <c:pt idx="506">
                  <c:v>2.5399999999999681</c:v>
                </c:pt>
                <c:pt idx="507">
                  <c:v>2.544999999999968</c:v>
                </c:pt>
                <c:pt idx="508">
                  <c:v>2.5499999999999678</c:v>
                </c:pt>
                <c:pt idx="509">
                  <c:v>2.5549999999999677</c:v>
                </c:pt>
                <c:pt idx="510">
                  <c:v>2.5599999999999676</c:v>
                </c:pt>
                <c:pt idx="511">
                  <c:v>2.5649999999999675</c:v>
                </c:pt>
                <c:pt idx="512">
                  <c:v>2.5699999999999674</c:v>
                </c:pt>
                <c:pt idx="513">
                  <c:v>2.5749999999999673</c:v>
                </c:pt>
                <c:pt idx="514">
                  <c:v>2.5799999999999672</c:v>
                </c:pt>
                <c:pt idx="515">
                  <c:v>2.5849999999999671</c:v>
                </c:pt>
                <c:pt idx="516">
                  <c:v>2.589999999999967</c:v>
                </c:pt>
                <c:pt idx="517">
                  <c:v>2.5949999999999669</c:v>
                </c:pt>
                <c:pt idx="518">
                  <c:v>2.5999999999999668</c:v>
                </c:pt>
                <c:pt idx="519">
                  <c:v>2.6049999999999667</c:v>
                </c:pt>
                <c:pt idx="520">
                  <c:v>2.6099999999999666</c:v>
                </c:pt>
                <c:pt idx="521">
                  <c:v>2.6149999999999665</c:v>
                </c:pt>
                <c:pt idx="522">
                  <c:v>2.6199999999999664</c:v>
                </c:pt>
                <c:pt idx="523">
                  <c:v>2.6249999999999662</c:v>
                </c:pt>
                <c:pt idx="524">
                  <c:v>2.6299999999999661</c:v>
                </c:pt>
                <c:pt idx="525">
                  <c:v>2.634999999999966</c:v>
                </c:pt>
                <c:pt idx="526">
                  <c:v>2.6399999999999659</c:v>
                </c:pt>
                <c:pt idx="527">
                  <c:v>2.6449999999999658</c:v>
                </c:pt>
                <c:pt idx="528">
                  <c:v>2.6499999999999657</c:v>
                </c:pt>
                <c:pt idx="529">
                  <c:v>2.6549999999999656</c:v>
                </c:pt>
                <c:pt idx="530">
                  <c:v>2.6599999999999655</c:v>
                </c:pt>
                <c:pt idx="531">
                  <c:v>2.6649999999999654</c:v>
                </c:pt>
                <c:pt idx="532">
                  <c:v>2.6699999999999653</c:v>
                </c:pt>
                <c:pt idx="533">
                  <c:v>2.6749999999999652</c:v>
                </c:pt>
                <c:pt idx="534">
                  <c:v>2.6799999999999651</c:v>
                </c:pt>
                <c:pt idx="535">
                  <c:v>2.684999999999965</c:v>
                </c:pt>
                <c:pt idx="536">
                  <c:v>2.6899999999999649</c:v>
                </c:pt>
                <c:pt idx="537">
                  <c:v>2.6949999999999648</c:v>
                </c:pt>
                <c:pt idx="538">
                  <c:v>2.6999999999999647</c:v>
                </c:pt>
                <c:pt idx="539">
                  <c:v>2.7049999999999645</c:v>
                </c:pt>
                <c:pt idx="540">
                  <c:v>2.7099999999999644</c:v>
                </c:pt>
                <c:pt idx="541">
                  <c:v>2.7149999999999643</c:v>
                </c:pt>
                <c:pt idx="542">
                  <c:v>2.7199999999999642</c:v>
                </c:pt>
                <c:pt idx="543">
                  <c:v>2.7249999999999641</c:v>
                </c:pt>
                <c:pt idx="544">
                  <c:v>2.729999999999964</c:v>
                </c:pt>
                <c:pt idx="545">
                  <c:v>2.7349999999999639</c:v>
                </c:pt>
                <c:pt idx="546">
                  <c:v>2.7399999999999638</c:v>
                </c:pt>
                <c:pt idx="547">
                  <c:v>2.7449999999999637</c:v>
                </c:pt>
                <c:pt idx="548">
                  <c:v>2.7499999999999636</c:v>
                </c:pt>
                <c:pt idx="549">
                  <c:v>2.7549999999999635</c:v>
                </c:pt>
              </c:numCache>
            </c:numRef>
          </c:xVal>
          <c:yVal>
            <c:numRef>
              <c:f>ESPECTRO!$B$92:$B$641</c:f>
              <c:numCache>
                <c:formatCode>0.000</c:formatCode>
                <c:ptCount val="550"/>
                <c:pt idx="0">
                  <c:v>3.9043200000000007</c:v>
                </c:pt>
                <c:pt idx="1">
                  <c:v>4.0924800000000001</c:v>
                </c:pt>
                <c:pt idx="2">
                  <c:v>4.2806400000000009</c:v>
                </c:pt>
                <c:pt idx="3">
                  <c:v>4.4688000000000008</c:v>
                </c:pt>
                <c:pt idx="4">
                  <c:v>4.6569600000000007</c:v>
                </c:pt>
                <c:pt idx="5">
                  <c:v>4.8451200000000005</c:v>
                </c:pt>
                <c:pt idx="6">
                  <c:v>5.0332800000000013</c:v>
                </c:pt>
                <c:pt idx="7">
                  <c:v>5.2214399999999994</c:v>
                </c:pt>
                <c:pt idx="8">
                  <c:v>5.4096000000000011</c:v>
                </c:pt>
                <c:pt idx="9">
                  <c:v>5.597760000000001</c:v>
                </c:pt>
                <c:pt idx="10">
                  <c:v>5.78592</c:v>
                </c:pt>
                <c:pt idx="11">
                  <c:v>5.9740799999999998</c:v>
                </c:pt>
                <c:pt idx="12">
                  <c:v>6.1622399999999997</c:v>
                </c:pt>
                <c:pt idx="13">
                  <c:v>6.3504000000000014</c:v>
                </c:pt>
                <c:pt idx="14">
                  <c:v>6.3504000000000014</c:v>
                </c:pt>
                <c:pt idx="15">
                  <c:v>6.3504000000000014</c:v>
                </c:pt>
                <c:pt idx="16">
                  <c:v>6.3504000000000014</c:v>
                </c:pt>
                <c:pt idx="17">
                  <c:v>6.3504000000000014</c:v>
                </c:pt>
                <c:pt idx="18">
                  <c:v>6.3504000000000014</c:v>
                </c:pt>
                <c:pt idx="19">
                  <c:v>6.3504000000000014</c:v>
                </c:pt>
                <c:pt idx="20">
                  <c:v>6.3504000000000014</c:v>
                </c:pt>
                <c:pt idx="21">
                  <c:v>6.3504000000000014</c:v>
                </c:pt>
                <c:pt idx="22">
                  <c:v>6.3504000000000014</c:v>
                </c:pt>
                <c:pt idx="23">
                  <c:v>6.3504000000000014</c:v>
                </c:pt>
                <c:pt idx="24">
                  <c:v>6.3504000000000014</c:v>
                </c:pt>
                <c:pt idx="25">
                  <c:v>6.3504000000000014</c:v>
                </c:pt>
                <c:pt idx="26">
                  <c:v>6.3504000000000014</c:v>
                </c:pt>
                <c:pt idx="27">
                  <c:v>6.3504000000000014</c:v>
                </c:pt>
                <c:pt idx="28">
                  <c:v>6.3504000000000014</c:v>
                </c:pt>
                <c:pt idx="29">
                  <c:v>6.3504000000000014</c:v>
                </c:pt>
                <c:pt idx="30">
                  <c:v>6.3504000000000014</c:v>
                </c:pt>
                <c:pt idx="31">
                  <c:v>6.3504000000000014</c:v>
                </c:pt>
                <c:pt idx="32">
                  <c:v>6.3504000000000014</c:v>
                </c:pt>
                <c:pt idx="33">
                  <c:v>6.3504000000000014</c:v>
                </c:pt>
                <c:pt idx="34">
                  <c:v>6.3504000000000014</c:v>
                </c:pt>
                <c:pt idx="35">
                  <c:v>6.3504000000000014</c:v>
                </c:pt>
                <c:pt idx="36">
                  <c:v>6.3504000000000014</c:v>
                </c:pt>
                <c:pt idx="37">
                  <c:v>6.3504000000000014</c:v>
                </c:pt>
                <c:pt idx="38">
                  <c:v>6.3504000000000014</c:v>
                </c:pt>
                <c:pt idx="39">
                  <c:v>6.3504000000000014</c:v>
                </c:pt>
                <c:pt idx="40">
                  <c:v>6.3504000000000014</c:v>
                </c:pt>
                <c:pt idx="41">
                  <c:v>6.3504000000000014</c:v>
                </c:pt>
                <c:pt idx="42">
                  <c:v>6.3504000000000014</c:v>
                </c:pt>
                <c:pt idx="43">
                  <c:v>6.3504000000000014</c:v>
                </c:pt>
                <c:pt idx="44">
                  <c:v>6.3504000000000014</c:v>
                </c:pt>
                <c:pt idx="45">
                  <c:v>6.3504000000000014</c:v>
                </c:pt>
                <c:pt idx="46">
                  <c:v>6.3504000000000014</c:v>
                </c:pt>
                <c:pt idx="47">
                  <c:v>6.3504000000000014</c:v>
                </c:pt>
                <c:pt idx="48">
                  <c:v>6.3504000000000014</c:v>
                </c:pt>
                <c:pt idx="49">
                  <c:v>6.3504000000000014</c:v>
                </c:pt>
                <c:pt idx="50">
                  <c:v>6.3504000000000014</c:v>
                </c:pt>
                <c:pt idx="51">
                  <c:v>6.3504000000000014</c:v>
                </c:pt>
                <c:pt idx="52">
                  <c:v>6.3504000000000014</c:v>
                </c:pt>
                <c:pt idx="53">
                  <c:v>6.3504000000000014</c:v>
                </c:pt>
                <c:pt idx="54">
                  <c:v>6.3504000000000014</c:v>
                </c:pt>
                <c:pt idx="55">
                  <c:v>6.3504000000000014</c:v>
                </c:pt>
                <c:pt idx="56">
                  <c:v>6.3504000000000014</c:v>
                </c:pt>
                <c:pt idx="57">
                  <c:v>6.3504000000000014</c:v>
                </c:pt>
                <c:pt idx="58">
                  <c:v>6.3504000000000014</c:v>
                </c:pt>
                <c:pt idx="59">
                  <c:v>6.3504000000000014</c:v>
                </c:pt>
                <c:pt idx="60">
                  <c:v>6.3504000000000014</c:v>
                </c:pt>
                <c:pt idx="61">
                  <c:v>6.3504000000000014</c:v>
                </c:pt>
                <c:pt idx="62">
                  <c:v>6.3504000000000014</c:v>
                </c:pt>
                <c:pt idx="63">
                  <c:v>6.3504000000000014</c:v>
                </c:pt>
                <c:pt idx="64">
                  <c:v>6.3504000000000014</c:v>
                </c:pt>
                <c:pt idx="65">
                  <c:v>6.3504000000000014</c:v>
                </c:pt>
                <c:pt idx="66">
                  <c:v>6.3504000000000014</c:v>
                </c:pt>
                <c:pt idx="67">
                  <c:v>6.3504000000000014</c:v>
                </c:pt>
                <c:pt idx="68">
                  <c:v>6.3504000000000014</c:v>
                </c:pt>
                <c:pt idx="69">
                  <c:v>6.3504000000000014</c:v>
                </c:pt>
                <c:pt idx="70">
                  <c:v>6.3504000000000014</c:v>
                </c:pt>
                <c:pt idx="71">
                  <c:v>6.3504000000000014</c:v>
                </c:pt>
                <c:pt idx="72">
                  <c:v>6.3504000000000014</c:v>
                </c:pt>
                <c:pt idx="73">
                  <c:v>6.3504000000000014</c:v>
                </c:pt>
                <c:pt idx="74">
                  <c:v>6.3504000000000014</c:v>
                </c:pt>
                <c:pt idx="75">
                  <c:v>6.3504000000000014</c:v>
                </c:pt>
                <c:pt idx="76">
                  <c:v>6.3504000000000014</c:v>
                </c:pt>
                <c:pt idx="77">
                  <c:v>6.3504000000000014</c:v>
                </c:pt>
                <c:pt idx="78">
                  <c:v>6.3504000000000014</c:v>
                </c:pt>
                <c:pt idx="79">
                  <c:v>6.3504000000000014</c:v>
                </c:pt>
                <c:pt idx="80">
                  <c:v>6.3504000000000014</c:v>
                </c:pt>
                <c:pt idx="81">
                  <c:v>6.3121445783132506</c:v>
                </c:pt>
                <c:pt idx="82">
                  <c:v>6.2369999999999983</c:v>
                </c:pt>
                <c:pt idx="83">
                  <c:v>6.1636235294117627</c:v>
                </c:pt>
                <c:pt idx="84">
                  <c:v>6.0919534883720914</c:v>
                </c:pt>
                <c:pt idx="85">
                  <c:v>6.0219310344827575</c:v>
                </c:pt>
                <c:pt idx="86">
                  <c:v>5.9534999999999982</c:v>
                </c:pt>
                <c:pt idx="87">
                  <c:v>5.8866067415730319</c:v>
                </c:pt>
                <c:pt idx="88">
                  <c:v>5.8211999999999993</c:v>
                </c:pt>
                <c:pt idx="89">
                  <c:v>5.7572307692307669</c:v>
                </c:pt>
                <c:pt idx="90">
                  <c:v>5.6946521739130418</c:v>
                </c:pt>
                <c:pt idx="91">
                  <c:v>5.6334193548387077</c:v>
                </c:pt>
                <c:pt idx="92">
                  <c:v>5.5734893617021264</c:v>
                </c:pt>
                <c:pt idx="93">
                  <c:v>5.5148210526315777</c:v>
                </c:pt>
                <c:pt idx="94">
                  <c:v>5.4573749999999981</c:v>
                </c:pt>
                <c:pt idx="95">
                  <c:v>5.4011134020618545</c:v>
                </c:pt>
                <c:pt idx="96">
                  <c:v>5.3459999999999983</c:v>
                </c:pt>
                <c:pt idx="97">
                  <c:v>5.2919999999999989</c:v>
                </c:pt>
                <c:pt idx="98">
                  <c:v>5.2390799999999977</c:v>
                </c:pt>
                <c:pt idx="99">
                  <c:v>5.187207920792078</c:v>
                </c:pt>
                <c:pt idx="100">
                  <c:v>5.1363529411764697</c:v>
                </c:pt>
                <c:pt idx="101">
                  <c:v>5.0864854368932022</c:v>
                </c:pt>
                <c:pt idx="102">
                  <c:v>5.0375769230769212</c:v>
                </c:pt>
                <c:pt idx="103">
                  <c:v>4.9895999999999976</c:v>
                </c:pt>
                <c:pt idx="104">
                  <c:v>4.9425283018867905</c:v>
                </c:pt>
                <c:pt idx="105">
                  <c:v>4.8963364485981291</c:v>
                </c:pt>
                <c:pt idx="106">
                  <c:v>4.8509999999999982</c:v>
                </c:pt>
                <c:pt idx="107">
                  <c:v>4.8064954128440354</c:v>
                </c:pt>
                <c:pt idx="108">
                  <c:v>4.7627999999999986</c:v>
                </c:pt>
                <c:pt idx="109">
                  <c:v>4.7198918918918906</c:v>
                </c:pt>
                <c:pt idx="110">
                  <c:v>4.6777499999999987</c:v>
                </c:pt>
                <c:pt idx="111">
                  <c:v>4.6363539823008839</c:v>
                </c:pt>
                <c:pt idx="112">
                  <c:v>4.595684210526314</c:v>
                </c:pt>
                <c:pt idx="113">
                  <c:v>4.5557217391304334</c:v>
                </c:pt>
                <c:pt idx="114">
                  <c:v>4.5164482758620679</c:v>
                </c:pt>
                <c:pt idx="115">
                  <c:v>4.4778461538461523</c:v>
                </c:pt>
                <c:pt idx="116">
                  <c:v>4.4398983050847445</c:v>
                </c:pt>
                <c:pt idx="117">
                  <c:v>4.4025882352941164</c:v>
                </c:pt>
                <c:pt idx="118">
                  <c:v>4.3658999999999981</c:v>
                </c:pt>
                <c:pt idx="119">
                  <c:v>4.3298181818181805</c:v>
                </c:pt>
                <c:pt idx="120">
                  <c:v>4.2943278688524575</c:v>
                </c:pt>
                <c:pt idx="121">
                  <c:v>4.2594146341463404</c:v>
                </c:pt>
                <c:pt idx="122">
                  <c:v>4.2250645161290308</c:v>
                </c:pt>
                <c:pt idx="123">
                  <c:v>4.1912639999999985</c:v>
                </c:pt>
                <c:pt idx="124">
                  <c:v>4.1579999999999986</c:v>
                </c:pt>
                <c:pt idx="125">
                  <c:v>4.125259842519684</c:v>
                </c:pt>
                <c:pt idx="126">
                  <c:v>4.0930312499999983</c:v>
                </c:pt>
                <c:pt idx="127">
                  <c:v>4.0613023255813934</c:v>
                </c:pt>
                <c:pt idx="128">
                  <c:v>4.0300615384615375</c:v>
                </c:pt>
                <c:pt idx="129">
                  <c:v>3.9992977099236624</c:v>
                </c:pt>
                <c:pt idx="130">
                  <c:v>3.9689999999999985</c:v>
                </c:pt>
                <c:pt idx="131">
                  <c:v>3.9391578947368404</c:v>
                </c:pt>
                <c:pt idx="132">
                  <c:v>3.9097611940298496</c:v>
                </c:pt>
                <c:pt idx="133">
                  <c:v>3.8807999999999989</c:v>
                </c:pt>
                <c:pt idx="134">
                  <c:v>3.8522647058823516</c:v>
                </c:pt>
                <c:pt idx="135">
                  <c:v>3.8241459854014588</c:v>
                </c:pt>
                <c:pt idx="136">
                  <c:v>3.7964347826086944</c:v>
                </c:pt>
                <c:pt idx="137">
                  <c:v>3.769122302158272</c:v>
                </c:pt>
                <c:pt idx="138">
                  <c:v>3.7421999999999986</c:v>
                </c:pt>
                <c:pt idx="139">
                  <c:v>3.7156595744680834</c:v>
                </c:pt>
                <c:pt idx="140">
                  <c:v>3.6894929577464777</c:v>
                </c:pt>
                <c:pt idx="141">
                  <c:v>3.663692307692306</c:v>
                </c:pt>
                <c:pt idx="142">
                  <c:v>3.6382499999999989</c:v>
                </c:pt>
                <c:pt idx="143">
                  <c:v>3.6131586206896533</c:v>
                </c:pt>
                <c:pt idx="144">
                  <c:v>3.5884109589041082</c:v>
                </c:pt>
                <c:pt idx="145">
                  <c:v>3.5639999999999983</c:v>
                </c:pt>
                <c:pt idx="146">
                  <c:v>3.5399189189189171</c:v>
                </c:pt>
                <c:pt idx="147">
                  <c:v>3.5161610738255016</c:v>
                </c:pt>
                <c:pt idx="148">
                  <c:v>3.4927199999999985</c:v>
                </c:pt>
                <c:pt idx="149">
                  <c:v>3.4695894039735089</c:v>
                </c:pt>
                <c:pt idx="150">
                  <c:v>3.4467631578947353</c:v>
                </c:pt>
                <c:pt idx="151">
                  <c:v>3.4242352941176457</c:v>
                </c:pt>
                <c:pt idx="152">
                  <c:v>3.4019999999999988</c:v>
                </c:pt>
                <c:pt idx="153">
                  <c:v>3.3800516129032245</c:v>
                </c:pt>
                <c:pt idx="154">
                  <c:v>3.3583846153846144</c:v>
                </c:pt>
                <c:pt idx="155">
                  <c:v>3.336993630573247</c:v>
                </c:pt>
                <c:pt idx="156">
                  <c:v>3.3158734177215181</c:v>
                </c:pt>
                <c:pt idx="157">
                  <c:v>3.2950188679245271</c:v>
                </c:pt>
                <c:pt idx="158">
                  <c:v>3.2744249999999986</c:v>
                </c:pt>
                <c:pt idx="159">
                  <c:v>3.2540869565217383</c:v>
                </c:pt>
                <c:pt idx="160">
                  <c:v>3.2339999999999991</c:v>
                </c:pt>
                <c:pt idx="161">
                  <c:v>3.2141595092024526</c:v>
                </c:pt>
                <c:pt idx="162">
                  <c:v>3.1945609756097548</c:v>
                </c:pt>
                <c:pt idx="163">
                  <c:v>3.1751999999999989</c:v>
                </c:pt>
                <c:pt idx="164">
                  <c:v>3.1560722891566253</c:v>
                </c:pt>
                <c:pt idx="165">
                  <c:v>3.1371736526946097</c:v>
                </c:pt>
                <c:pt idx="166">
                  <c:v>3.1184999999999987</c:v>
                </c:pt>
                <c:pt idx="167">
                  <c:v>3.1000473372781054</c:v>
                </c:pt>
                <c:pt idx="168">
                  <c:v>3.0818117647058809</c:v>
                </c:pt>
                <c:pt idx="169">
                  <c:v>3.0637894736842091</c:v>
                </c:pt>
                <c:pt idx="170">
                  <c:v>3.0459767441860452</c:v>
                </c:pt>
                <c:pt idx="171">
                  <c:v>3.0283699421965307</c:v>
                </c:pt>
                <c:pt idx="172">
                  <c:v>3.0109655172413778</c:v>
                </c:pt>
                <c:pt idx="173">
                  <c:v>2.9937599999999986</c:v>
                </c:pt>
                <c:pt idx="174">
                  <c:v>2.9767499999999987</c:v>
                </c:pt>
                <c:pt idx="175">
                  <c:v>2.9599322033898292</c:v>
                </c:pt>
                <c:pt idx="176">
                  <c:v>2.9433033707865155</c:v>
                </c:pt>
                <c:pt idx="177">
                  <c:v>2.9268603351955296</c:v>
                </c:pt>
                <c:pt idx="178">
                  <c:v>2.9105999999999992</c:v>
                </c:pt>
                <c:pt idx="179">
                  <c:v>2.8945193370165732</c:v>
                </c:pt>
                <c:pt idx="180">
                  <c:v>2.8786153846153835</c:v>
                </c:pt>
                <c:pt idx="181">
                  <c:v>2.8628852459016381</c:v>
                </c:pt>
                <c:pt idx="182">
                  <c:v>2.8473260869565209</c:v>
                </c:pt>
                <c:pt idx="183">
                  <c:v>2.8319351351351343</c:v>
                </c:pt>
                <c:pt idx="184">
                  <c:v>2.8167096774193539</c:v>
                </c:pt>
                <c:pt idx="185">
                  <c:v>2.8016470588235287</c:v>
                </c:pt>
                <c:pt idx="186">
                  <c:v>2.7867446808510627</c:v>
                </c:pt>
                <c:pt idx="187">
                  <c:v>2.7719999999999994</c:v>
                </c:pt>
                <c:pt idx="188">
                  <c:v>2.7574105263157884</c:v>
                </c:pt>
                <c:pt idx="189">
                  <c:v>2.7429738219895272</c:v>
                </c:pt>
                <c:pt idx="190">
                  <c:v>2.728687499999999</c:v>
                </c:pt>
                <c:pt idx="191">
                  <c:v>2.7145492227979262</c:v>
                </c:pt>
                <c:pt idx="192">
                  <c:v>2.7005567010309268</c:v>
                </c:pt>
                <c:pt idx="193">
                  <c:v>2.6867076923076914</c:v>
                </c:pt>
                <c:pt idx="194">
                  <c:v>2.6729999999999992</c:v>
                </c:pt>
                <c:pt idx="195">
                  <c:v>2.6594314720812173</c:v>
                </c:pt>
                <c:pt idx="196">
                  <c:v>2.6459999999999986</c:v>
                </c:pt>
                <c:pt idx="197">
                  <c:v>2.6327035175879385</c:v>
                </c:pt>
                <c:pt idx="198">
                  <c:v>2.6195399999999989</c:v>
                </c:pt>
                <c:pt idx="199">
                  <c:v>2.6065074626865665</c:v>
                </c:pt>
                <c:pt idx="200">
                  <c:v>2.5936039603960395</c:v>
                </c:pt>
                <c:pt idx="201">
                  <c:v>2.5808275862068966</c:v>
                </c:pt>
                <c:pt idx="202">
                  <c:v>2.5681764705882357</c:v>
                </c:pt>
                <c:pt idx="203">
                  <c:v>2.5556487804878052</c:v>
                </c:pt>
                <c:pt idx="204">
                  <c:v>2.5432427184466029</c:v>
                </c:pt>
                <c:pt idx="205">
                  <c:v>2.5309565217391317</c:v>
                </c:pt>
                <c:pt idx="206">
                  <c:v>2.5187884615384628</c:v>
                </c:pt>
                <c:pt idx="207">
                  <c:v>2.5067368421052647</c:v>
                </c:pt>
                <c:pt idx="208">
                  <c:v>2.4948000000000019</c:v>
                </c:pt>
                <c:pt idx="209">
                  <c:v>2.4829763033175372</c:v>
                </c:pt>
                <c:pt idx="210">
                  <c:v>2.4712641509433988</c:v>
                </c:pt>
                <c:pt idx="211">
                  <c:v>2.4596619718309887</c:v>
                </c:pt>
                <c:pt idx="212">
                  <c:v>2.4481682242990681</c:v>
                </c:pt>
                <c:pt idx="213">
                  <c:v>2.4367813953488402</c:v>
                </c:pt>
                <c:pt idx="214">
                  <c:v>2.4255000000000035</c:v>
                </c:pt>
                <c:pt idx="215">
                  <c:v>2.4143225806451643</c:v>
                </c:pt>
                <c:pt idx="216">
                  <c:v>2.4032477064220221</c:v>
                </c:pt>
                <c:pt idx="217">
                  <c:v>2.3922739726027435</c:v>
                </c:pt>
                <c:pt idx="218">
                  <c:v>2.3814000000000042</c:v>
                </c:pt>
                <c:pt idx="219">
                  <c:v>2.3706244343891445</c:v>
                </c:pt>
                <c:pt idx="220">
                  <c:v>2.3599459459459502</c:v>
                </c:pt>
                <c:pt idx="221">
                  <c:v>2.349363228699556</c:v>
                </c:pt>
                <c:pt idx="222">
                  <c:v>2.3388750000000047</c:v>
                </c:pt>
                <c:pt idx="223">
                  <c:v>2.3284800000000052</c:v>
                </c:pt>
                <c:pt idx="224">
                  <c:v>2.3181769911504477</c:v>
                </c:pt>
                <c:pt idx="225">
                  <c:v>2.3079647577092564</c:v>
                </c:pt>
                <c:pt idx="226">
                  <c:v>2.2978421052631637</c:v>
                </c:pt>
                <c:pt idx="227">
                  <c:v>2.2878078602620144</c:v>
                </c:pt>
                <c:pt idx="228">
                  <c:v>2.2778608695652234</c:v>
                </c:pt>
                <c:pt idx="229">
                  <c:v>2.268000000000006</c:v>
                </c:pt>
                <c:pt idx="230">
                  <c:v>2.2582241379310406</c:v>
                </c:pt>
                <c:pt idx="231">
                  <c:v>2.248532188841208</c:v>
                </c:pt>
                <c:pt idx="232">
                  <c:v>2.2389230769230832</c:v>
                </c:pt>
                <c:pt idx="233">
                  <c:v>2.2293957446808577</c:v>
                </c:pt>
                <c:pt idx="234">
                  <c:v>2.2199491525423798</c:v>
                </c:pt>
                <c:pt idx="235">
                  <c:v>2.2105822784810196</c:v>
                </c:pt>
                <c:pt idx="236">
                  <c:v>2.2012941176470657</c:v>
                </c:pt>
                <c:pt idx="237">
                  <c:v>2.1920836820083753</c:v>
                </c:pt>
                <c:pt idx="238">
                  <c:v>2.1829500000000071</c:v>
                </c:pt>
                <c:pt idx="239">
                  <c:v>2.1738921161825799</c:v>
                </c:pt>
                <c:pt idx="240">
                  <c:v>2.1649090909090987</c:v>
                </c:pt>
                <c:pt idx="241">
                  <c:v>2.1560000000000077</c:v>
                </c:pt>
                <c:pt idx="242">
                  <c:v>2.1471639344262372</c:v>
                </c:pt>
                <c:pt idx="243">
                  <c:v>2.1384000000000079</c:v>
                </c:pt>
                <c:pt idx="244">
                  <c:v>2.1297073170731786</c:v>
                </c:pt>
                <c:pt idx="245">
                  <c:v>2.1210850202429232</c:v>
                </c:pt>
                <c:pt idx="246">
                  <c:v>2.1125322580645243</c:v>
                </c:pt>
                <c:pt idx="247">
                  <c:v>2.104048192771093</c:v>
                </c:pt>
                <c:pt idx="248">
                  <c:v>2.0956320000000082</c:v>
                </c:pt>
                <c:pt idx="249">
                  <c:v>2.0872828685259051</c:v>
                </c:pt>
                <c:pt idx="250">
                  <c:v>2.0790000000000086</c:v>
                </c:pt>
                <c:pt idx="251">
                  <c:v>2.0707826086956613</c:v>
                </c:pt>
                <c:pt idx="252">
                  <c:v>2.0626299212598513</c:v>
                </c:pt>
                <c:pt idx="253">
                  <c:v>2.0545411764705972</c:v>
                </c:pt>
                <c:pt idx="254">
                  <c:v>2.0465156250000094</c:v>
                </c:pt>
                <c:pt idx="255">
                  <c:v>2.0385525291828888</c:v>
                </c:pt>
                <c:pt idx="256">
                  <c:v>2.0306511627907073</c:v>
                </c:pt>
                <c:pt idx="257">
                  <c:v>2.0228108108108205</c:v>
                </c:pt>
                <c:pt idx="258">
                  <c:v>2.015030769230779</c:v>
                </c:pt>
                <c:pt idx="259">
                  <c:v>2.0073103448275962</c:v>
                </c:pt>
                <c:pt idx="260">
                  <c:v>1.9996488549618416</c:v>
                </c:pt>
                <c:pt idx="261">
                  <c:v>1.9920456273764358</c:v>
                </c:pt>
                <c:pt idx="262">
                  <c:v>1.9845000000000101</c:v>
                </c:pt>
                <c:pt idx="263">
                  <c:v>1.9770113207547269</c:v>
                </c:pt>
                <c:pt idx="264">
                  <c:v>1.9695789473684311</c:v>
                </c:pt>
                <c:pt idx="265">
                  <c:v>1.9622022471910214</c:v>
                </c:pt>
                <c:pt idx="266">
                  <c:v>1.9548805970149357</c:v>
                </c:pt>
                <c:pt idx="267">
                  <c:v>1.9476133828996387</c:v>
                </c:pt>
                <c:pt idx="268">
                  <c:v>1.9404000000000106</c:v>
                </c:pt>
                <c:pt idx="269">
                  <c:v>1.9332398523985348</c:v>
                </c:pt>
                <c:pt idx="270">
                  <c:v>1.9261323529411871</c:v>
                </c:pt>
                <c:pt idx="271">
                  <c:v>1.9190769230769336</c:v>
                </c:pt>
                <c:pt idx="272">
                  <c:v>1.9120729927007405</c:v>
                </c:pt>
                <c:pt idx="273">
                  <c:v>1.9051200000000106</c:v>
                </c:pt>
                <c:pt idx="274">
                  <c:v>1.898217391304359</c:v>
                </c:pt>
                <c:pt idx="275">
                  <c:v>1.891364620938639</c:v>
                </c:pt>
                <c:pt idx="276">
                  <c:v>1.8845611510791476</c:v>
                </c:pt>
                <c:pt idx="277">
                  <c:v>1.8778064516129143</c:v>
                </c:pt>
                <c:pt idx="278">
                  <c:v>1.8711000000000113</c:v>
                </c:pt>
                <c:pt idx="279">
                  <c:v>1.8644412811388011</c:v>
                </c:pt>
                <c:pt idx="280">
                  <c:v>1.8578297872340537</c:v>
                </c:pt>
                <c:pt idx="281">
                  <c:v>1.8512650176678556</c:v>
                </c:pt>
                <c:pt idx="282">
                  <c:v>1.8447464788732508</c:v>
                </c:pt>
                <c:pt idx="283">
                  <c:v>1.8382736842105378</c:v>
                </c:pt>
                <c:pt idx="284">
                  <c:v>1.8318461538461657</c:v>
                </c:pt>
                <c:pt idx="285">
                  <c:v>1.825463414634158</c:v>
                </c:pt>
                <c:pt idx="286">
                  <c:v>1.8191250000000116</c:v>
                </c:pt>
                <c:pt idx="287">
                  <c:v>1.8128304498270014</c:v>
                </c:pt>
                <c:pt idx="288">
                  <c:v>1.8065793103448395</c:v>
                </c:pt>
                <c:pt idx="289">
                  <c:v>1.8003711340206303</c:v>
                </c:pt>
                <c:pt idx="290">
                  <c:v>1.7942054794520665</c:v>
                </c:pt>
                <c:pt idx="291">
                  <c:v>1.7880819112628104</c:v>
                </c:pt>
                <c:pt idx="292">
                  <c:v>1.782000000000012</c:v>
                </c:pt>
                <c:pt idx="293">
                  <c:v>1.7759593220339103</c:v>
                </c:pt>
                <c:pt idx="294">
                  <c:v>1.7699594594594716</c:v>
                </c:pt>
                <c:pt idx="295">
                  <c:v>1.7640000000000122</c:v>
                </c:pt>
                <c:pt idx="296">
                  <c:v>1.7580805369127639</c:v>
                </c:pt>
                <c:pt idx="297">
                  <c:v>1.7522006688963334</c:v>
                </c:pt>
                <c:pt idx="298">
                  <c:v>1.7463600000000123</c:v>
                </c:pt>
                <c:pt idx="299">
                  <c:v>1.7405581395348959</c:v>
                </c:pt>
                <c:pt idx="300">
                  <c:v>1.7347947019867676</c:v>
                </c:pt>
                <c:pt idx="301">
                  <c:v>1.7290693069307053</c:v>
                </c:pt>
                <c:pt idx="302">
                  <c:v>1.7233815789473808</c:v>
                </c:pt>
                <c:pt idx="303">
                  <c:v>1.7177311475409962</c:v>
                </c:pt>
                <c:pt idx="304">
                  <c:v>1.712117647058836</c:v>
                </c:pt>
                <c:pt idx="305">
                  <c:v>1.7065407166123903</c:v>
                </c:pt>
                <c:pt idx="306">
                  <c:v>1.7010000000000127</c:v>
                </c:pt>
                <c:pt idx="307">
                  <c:v>1.6954951456310807</c:v>
                </c:pt>
                <c:pt idx="308">
                  <c:v>1.6900258064516256</c:v>
                </c:pt>
                <c:pt idx="309">
                  <c:v>1.6845916398713952</c:v>
                </c:pt>
                <c:pt idx="310">
                  <c:v>1.6791923076923205</c:v>
                </c:pt>
                <c:pt idx="311">
                  <c:v>1.6738274760383511</c:v>
                </c:pt>
                <c:pt idx="312">
                  <c:v>1.6684968152866368</c:v>
                </c:pt>
                <c:pt idx="313">
                  <c:v>1.6632000000000129</c:v>
                </c:pt>
                <c:pt idx="314">
                  <c:v>1.6579367088607724</c:v>
                </c:pt>
                <c:pt idx="315">
                  <c:v>1.652706624605691</c:v>
                </c:pt>
                <c:pt idx="316">
                  <c:v>1.6475094339622769</c:v>
                </c:pt>
                <c:pt idx="317">
                  <c:v>1.64234482758622</c:v>
                </c:pt>
                <c:pt idx="318">
                  <c:v>1.6372125000000133</c:v>
                </c:pt>
                <c:pt idx="319">
                  <c:v>1.6321121495327231</c:v>
                </c:pt>
                <c:pt idx="320">
                  <c:v>1.6270434782608827</c:v>
                </c:pt>
                <c:pt idx="321">
                  <c:v>1.6220061919504776</c:v>
                </c:pt>
                <c:pt idx="322">
                  <c:v>1.6170000000000133</c:v>
                </c:pt>
                <c:pt idx="323">
                  <c:v>1.6120246153846285</c:v>
                </c:pt>
                <c:pt idx="324">
                  <c:v>1.6070797546012399</c:v>
                </c:pt>
                <c:pt idx="325">
                  <c:v>1.6021651376146919</c:v>
                </c:pt>
                <c:pt idx="326">
                  <c:v>1.5972804878048912</c:v>
                </c:pt>
                <c:pt idx="327">
                  <c:v>1.592425531914907</c:v>
                </c:pt>
                <c:pt idx="328">
                  <c:v>1.5876000000000132</c:v>
                </c:pt>
                <c:pt idx="329">
                  <c:v>1.582803625377657</c:v>
                </c:pt>
                <c:pt idx="330">
                  <c:v>1.5780361445783266</c:v>
                </c:pt>
                <c:pt idx="331">
                  <c:v>1.5732972972973105</c:v>
                </c:pt>
                <c:pt idx="332">
                  <c:v>1.5685868263473186</c:v>
                </c:pt>
                <c:pt idx="333">
                  <c:v>1.5639044776119535</c:v>
                </c:pt>
                <c:pt idx="334">
                  <c:v>1.5592500000000136</c:v>
                </c:pt>
                <c:pt idx="335">
                  <c:v>1.5546231454006068</c:v>
                </c:pt>
                <c:pt idx="336">
                  <c:v>1.5500236686390667</c:v>
                </c:pt>
                <c:pt idx="337">
                  <c:v>1.5454513274336417</c:v>
                </c:pt>
                <c:pt idx="338">
                  <c:v>1.5409058823529547</c:v>
                </c:pt>
                <c:pt idx="339">
                  <c:v>1.536387096774207</c:v>
                </c:pt>
                <c:pt idx="340">
                  <c:v>1.5318947368421187</c:v>
                </c:pt>
                <c:pt idx="341">
                  <c:v>1.5274285714285849</c:v>
                </c:pt>
                <c:pt idx="342">
                  <c:v>1.5229883720930366</c:v>
                </c:pt>
                <c:pt idx="343">
                  <c:v>1.5185739130434917</c:v>
                </c:pt>
                <c:pt idx="344">
                  <c:v>1.5141849710982793</c:v>
                </c:pt>
                <c:pt idx="345">
                  <c:v>1.5098213256484285</c:v>
                </c:pt>
                <c:pt idx="346">
                  <c:v>1.5054827586207034</c:v>
                </c:pt>
                <c:pt idx="347">
                  <c:v>1.5011690544412746</c:v>
                </c:pt>
                <c:pt idx="348">
                  <c:v>1.4968800000000135</c:v>
                </c:pt>
                <c:pt idx="349">
                  <c:v>1.4926153846153984</c:v>
                </c:pt>
                <c:pt idx="350">
                  <c:v>1.4883750000000135</c:v>
                </c:pt>
                <c:pt idx="351">
                  <c:v>1.4841586402266427</c:v>
                </c:pt>
                <c:pt idx="352">
                  <c:v>1.479966101694929</c:v>
                </c:pt>
                <c:pt idx="353">
                  <c:v>1.4757971830986052</c:v>
                </c:pt>
                <c:pt idx="354">
                  <c:v>1.4716516853932722</c:v>
                </c:pt>
                <c:pt idx="355">
                  <c:v>1.4675294117647195</c:v>
                </c:pt>
                <c:pt idx="356">
                  <c:v>1.4634301675977792</c:v>
                </c:pt>
                <c:pt idx="357">
                  <c:v>1.4593537604456963</c:v>
                </c:pt>
                <c:pt idx="358">
                  <c:v>1.4553000000000136</c:v>
                </c:pt>
                <c:pt idx="359">
                  <c:v>1.4512686980609557</c:v>
                </c:pt>
                <c:pt idx="360">
                  <c:v>1.447259668508301</c:v>
                </c:pt>
                <c:pt idx="361">
                  <c:v>1.443272727272741</c:v>
                </c:pt>
                <c:pt idx="362">
                  <c:v>1.4393076923077062</c:v>
                </c:pt>
                <c:pt idx="363">
                  <c:v>1.4353643835616579</c:v>
                </c:pt>
                <c:pt idx="364">
                  <c:v>1.4314426229508335</c:v>
                </c:pt>
                <c:pt idx="365">
                  <c:v>1.4275422343324389</c:v>
                </c:pt>
                <c:pt idx="366">
                  <c:v>1.4236630434782747</c:v>
                </c:pt>
                <c:pt idx="367">
                  <c:v>1.4198048780487944</c:v>
                </c:pt>
                <c:pt idx="368">
                  <c:v>1.4159675675675814</c:v>
                </c:pt>
                <c:pt idx="369">
                  <c:v>1.4121509433962403</c:v>
                </c:pt>
                <c:pt idx="370">
                  <c:v>1.4083548387096914</c:v>
                </c:pt>
                <c:pt idx="371">
                  <c:v>1.4045790884718636</c:v>
                </c:pt>
                <c:pt idx="372">
                  <c:v>1.4008235294117788</c:v>
                </c:pt>
                <c:pt idx="373">
                  <c:v>1.3970880000000139</c:v>
                </c:pt>
                <c:pt idx="374">
                  <c:v>1.3933723404255458</c:v>
                </c:pt>
                <c:pt idx="375">
                  <c:v>1.3896763925729583</c:v>
                </c:pt>
                <c:pt idx="376">
                  <c:v>1.3860000000000141</c:v>
                </c:pt>
                <c:pt idx="377">
                  <c:v>1.3823430079155812</c:v>
                </c:pt>
                <c:pt idx="378">
                  <c:v>1.3787052631579089</c:v>
                </c:pt>
                <c:pt idx="379">
                  <c:v>1.3750866141732425</c:v>
                </c:pt>
                <c:pt idx="380">
                  <c:v>1.3714869109947785</c:v>
                </c:pt>
                <c:pt idx="381">
                  <c:v>1.3679060052219458</c:v>
                </c:pt>
                <c:pt idx="382">
                  <c:v>1.364343750000014</c:v>
                </c:pt>
                <c:pt idx="383">
                  <c:v>1.3608000000000138</c:v>
                </c:pt>
                <c:pt idx="384">
                  <c:v>1.3572746113989778</c:v>
                </c:pt>
                <c:pt idx="385">
                  <c:v>1.3537674418604788</c:v>
                </c:pt>
                <c:pt idx="386">
                  <c:v>1.3502783505154778</c:v>
                </c:pt>
                <c:pt idx="387">
                  <c:v>1.3468071979434588</c:v>
                </c:pt>
                <c:pt idx="388">
                  <c:v>1.3433538461538601</c:v>
                </c:pt>
                <c:pt idx="389">
                  <c:v>1.3399181585677888</c:v>
                </c:pt>
                <c:pt idx="390">
                  <c:v>1.336500000000014</c:v>
                </c:pt>
                <c:pt idx="391">
                  <c:v>1.3330992366412353</c:v>
                </c:pt>
                <c:pt idx="392">
                  <c:v>1.3297157360406231</c:v>
                </c:pt>
                <c:pt idx="393">
                  <c:v>1.3263493670886217</c:v>
                </c:pt>
                <c:pt idx="394">
                  <c:v>1.3230000000000142</c:v>
                </c:pt>
                <c:pt idx="395">
                  <c:v>1.3196675062972434</c:v>
                </c:pt>
                <c:pt idx="396">
                  <c:v>1.3163517587939839</c:v>
                </c:pt>
                <c:pt idx="397">
                  <c:v>1.3130526315789615</c:v>
                </c:pt>
                <c:pt idx="398">
                  <c:v>1.3097700000000141</c:v>
                </c:pt>
                <c:pt idx="399">
                  <c:v>1.306503740648393</c:v>
                </c:pt>
                <c:pt idx="400">
                  <c:v>1.3032537313432973</c:v>
                </c:pt>
                <c:pt idx="401">
                  <c:v>1.3000198511166392</c:v>
                </c:pt>
                <c:pt idx="402">
                  <c:v>1.2968019801980335</c:v>
                </c:pt>
                <c:pt idx="403">
                  <c:v>1.2936000000000138</c:v>
                </c:pt>
                <c:pt idx="404">
                  <c:v>1.2904137931034623</c:v>
                </c:pt>
                <c:pt idx="405">
                  <c:v>1.287243243243257</c:v>
                </c:pt>
                <c:pt idx="406">
                  <c:v>1.2840882352941314</c:v>
                </c:pt>
                <c:pt idx="407">
                  <c:v>1.2809486552567375</c:v>
                </c:pt>
                <c:pt idx="408">
                  <c:v>1.2778243902439161</c:v>
                </c:pt>
                <c:pt idx="409">
                  <c:v>1.2747153284671671</c:v>
                </c:pt>
                <c:pt idx="410">
                  <c:v>1.2716213592233148</c:v>
                </c:pt>
                <c:pt idx="411">
                  <c:v>1.2685423728813696</c:v>
                </c:pt>
                <c:pt idx="412">
                  <c:v>1.2654782608695792</c:v>
                </c:pt>
                <c:pt idx="413">
                  <c:v>1.2624289156626647</c:v>
                </c:pt>
                <c:pt idx="414">
                  <c:v>1.2593942307692445</c:v>
                </c:pt>
                <c:pt idx="415">
                  <c:v>1.2563741007194382</c:v>
                </c:pt>
                <c:pt idx="416">
                  <c:v>1.2533684210526455</c:v>
                </c:pt>
                <c:pt idx="417">
                  <c:v>1.250377088305503</c:v>
                </c:pt>
                <c:pt idx="418">
                  <c:v>1.2474000000000138</c:v>
                </c:pt>
                <c:pt idx="419">
                  <c:v>1.2444370546318428</c:v>
                </c:pt>
                <c:pt idx="420">
                  <c:v>1.2414881516587817</c:v>
                </c:pt>
                <c:pt idx="421">
                  <c:v>1.2385531914893755</c:v>
                </c:pt>
                <c:pt idx="422">
                  <c:v>1.2356320754717121</c:v>
                </c:pt>
                <c:pt idx="423">
                  <c:v>1.2327247058823667</c:v>
                </c:pt>
                <c:pt idx="424">
                  <c:v>1.2298309859155068</c:v>
                </c:pt>
                <c:pt idx="425">
                  <c:v>1.2269508196721448</c:v>
                </c:pt>
                <c:pt idx="426">
                  <c:v>1.2240841121495465</c:v>
                </c:pt>
                <c:pt idx="427">
                  <c:v>1.2212307692307831</c:v>
                </c:pt>
                <c:pt idx="428">
                  <c:v>1.2183906976744323</c:v>
                </c:pt>
                <c:pt idx="429">
                  <c:v>1.2155638051044222</c:v>
                </c:pt>
                <c:pt idx="430">
                  <c:v>1.2127500000000138</c:v>
                </c:pt>
                <c:pt idx="431">
                  <c:v>1.209949191685926</c:v>
                </c:pt>
                <c:pt idx="432">
                  <c:v>1.2071612903225946</c:v>
                </c:pt>
                <c:pt idx="433">
                  <c:v>1.2043862068965656</c:v>
                </c:pt>
                <c:pt idx="434">
                  <c:v>1.2016238532110231</c:v>
                </c:pt>
                <c:pt idx="435">
                  <c:v>1.1988741418764439</c:v>
                </c:pt>
                <c:pt idx="436">
                  <c:v>1.1961369863013835</c:v>
                </c:pt>
                <c:pt idx="437">
                  <c:v>1.193412300683385</c:v>
                </c:pt>
                <c:pt idx="438">
                  <c:v>1.1907000000000136</c:v>
                </c:pt>
                <c:pt idx="439">
                  <c:v>1.1880000000000137</c:v>
                </c:pt>
                <c:pt idx="440">
                  <c:v>1.185312217194584</c:v>
                </c:pt>
                <c:pt idx="441">
                  <c:v>1.1826365688487723</c:v>
                </c:pt>
                <c:pt idx="442">
                  <c:v>1.1799729729729869</c:v>
                </c:pt>
                <c:pt idx="443">
                  <c:v>1.1773213483146205</c:v>
                </c:pt>
                <c:pt idx="444">
                  <c:v>1.1746816143497896</c:v>
                </c:pt>
                <c:pt idx="445">
                  <c:v>1.1720536912751816</c:v>
                </c:pt>
                <c:pt idx="446">
                  <c:v>1.1694375000000139</c:v>
                </c:pt>
                <c:pt idx="447">
                  <c:v>1.1668329621380984</c:v>
                </c:pt>
                <c:pt idx="448">
                  <c:v>1.1642400000000139</c:v>
                </c:pt>
                <c:pt idx="449">
                  <c:v>1.1616585365853795</c:v>
                </c:pt>
                <c:pt idx="450">
                  <c:v>1.159088495575235</c:v>
                </c:pt>
                <c:pt idx="451">
                  <c:v>1.1565298013245171</c:v>
                </c:pt>
                <c:pt idx="452">
                  <c:v>1.1539823788546393</c:v>
                </c:pt>
                <c:pt idx="453">
                  <c:v>1.1514461538461676</c:v>
                </c:pt>
                <c:pt idx="454">
                  <c:v>1.1489210526315927</c:v>
                </c:pt>
                <c:pt idx="455">
                  <c:v>1.1464070021881976</c:v>
                </c:pt>
                <c:pt idx="456">
                  <c:v>1.1439039301310181</c:v>
                </c:pt>
                <c:pt idx="457">
                  <c:v>1.1414117647058961</c:v>
                </c:pt>
                <c:pt idx="458">
                  <c:v>1.1389304347826223</c:v>
                </c:pt>
                <c:pt idx="459">
                  <c:v>1.1364598698481698</c:v>
                </c:pt>
                <c:pt idx="460">
                  <c:v>1.1340000000000137</c:v>
                </c:pt>
                <c:pt idx="461">
                  <c:v>1.1315507559395386</c:v>
                </c:pt>
                <c:pt idx="462">
                  <c:v>1.129112068965531</c:v>
                </c:pt>
                <c:pt idx="463">
                  <c:v>1.1266838709677556</c:v>
                </c:pt>
                <c:pt idx="464">
                  <c:v>1.1242660944206146</c:v>
                </c:pt>
                <c:pt idx="465">
                  <c:v>1.1218586723768873</c:v>
                </c:pt>
                <c:pt idx="466">
                  <c:v>1.1194615384615521</c:v>
                </c:pt>
                <c:pt idx="467">
                  <c:v>1.1170746268656853</c:v>
                </c:pt>
                <c:pt idx="468">
                  <c:v>1.114697872340439</c:v>
                </c:pt>
                <c:pt idx="469">
                  <c:v>1.1123312101910965</c:v>
                </c:pt>
                <c:pt idx="470">
                  <c:v>1.1099745762712001</c:v>
                </c:pt>
                <c:pt idx="471">
                  <c:v>1.1076279069767578</c:v>
                </c:pt>
                <c:pt idx="472">
                  <c:v>1.10529113924052</c:v>
                </c:pt>
                <c:pt idx="473">
                  <c:v>1.1029642105263293</c:v>
                </c:pt>
                <c:pt idx="474">
                  <c:v>1.1006470588235431</c:v>
                </c:pt>
                <c:pt idx="475">
                  <c:v>1.098339622641523</c:v>
                </c:pt>
                <c:pt idx="476">
                  <c:v>1.0960418410041977</c:v>
                </c:pt>
                <c:pt idx="477">
                  <c:v>1.0937536534446899</c:v>
                </c:pt>
                <c:pt idx="478">
                  <c:v>1.0914750000000135</c:v>
                </c:pt>
                <c:pt idx="479">
                  <c:v>1.0892058212058346</c:v>
                </c:pt>
                <c:pt idx="480">
                  <c:v>1.0869460580913</c:v>
                </c:pt>
                <c:pt idx="481">
                  <c:v>1.0846956521739266</c:v>
                </c:pt>
                <c:pt idx="482">
                  <c:v>1.0824545454545591</c:v>
                </c:pt>
                <c:pt idx="483">
                  <c:v>1.0802226804123847</c:v>
                </c:pt>
                <c:pt idx="484">
                  <c:v>1.0780000000000136</c:v>
                </c:pt>
                <c:pt idx="485">
                  <c:v>1.0757864476386172</c:v>
                </c:pt>
                <c:pt idx="486">
                  <c:v>1.0735819672131284</c:v>
                </c:pt>
                <c:pt idx="487">
                  <c:v>1.0713865030674983</c:v>
                </c:pt>
                <c:pt idx="488">
                  <c:v>1.0692000000000135</c:v>
                </c:pt>
                <c:pt idx="489">
                  <c:v>1.0670224032586693</c:v>
                </c:pt>
                <c:pt idx="490">
                  <c:v>1.0648536585365989</c:v>
                </c:pt>
                <c:pt idx="491">
                  <c:v>1.0626937119675592</c:v>
                </c:pt>
                <c:pt idx="492">
                  <c:v>1.0605425101214709</c:v>
                </c:pt>
                <c:pt idx="493">
                  <c:v>1.0584000000000133</c:v>
                </c:pt>
                <c:pt idx="494">
                  <c:v>1.0562661290322715</c:v>
                </c:pt>
                <c:pt idx="495">
                  <c:v>1.0541408450704359</c:v>
                </c:pt>
                <c:pt idx="496">
                  <c:v>1.0520240963855556</c:v>
                </c:pt>
                <c:pt idx="497">
                  <c:v>1.0499158316633399</c:v>
                </c:pt>
                <c:pt idx="498">
                  <c:v>1.0478160000000134</c:v>
                </c:pt>
                <c:pt idx="499">
                  <c:v>1.0457245508982171</c:v>
                </c:pt>
                <c:pt idx="500">
                  <c:v>1.0436414342629616</c:v>
                </c:pt>
                <c:pt idx="501">
                  <c:v>1.0415666003976276</c:v>
                </c:pt>
                <c:pt idx="502">
                  <c:v>1.0395000000000134</c:v>
                </c:pt>
                <c:pt idx="503">
                  <c:v>1.0374415841584292</c:v>
                </c:pt>
                <c:pt idx="504">
                  <c:v>1.0353913043478395</c:v>
                </c:pt>
                <c:pt idx="505">
                  <c:v>1.0333491124260488</c:v>
                </c:pt>
                <c:pt idx="506">
                  <c:v>1.0313149606299346</c:v>
                </c:pt>
                <c:pt idx="507">
                  <c:v>1.0292888015717225</c:v>
                </c:pt>
                <c:pt idx="508">
                  <c:v>1.0272705882353075</c:v>
                </c:pt>
                <c:pt idx="509">
                  <c:v>1.025260273972616</c:v>
                </c:pt>
                <c:pt idx="510">
                  <c:v>1.0232578125000134</c:v>
                </c:pt>
                <c:pt idx="511">
                  <c:v>1.0212631578947502</c:v>
                </c:pt>
                <c:pt idx="512">
                  <c:v>1.019276264591453</c:v>
                </c:pt>
                <c:pt idx="513">
                  <c:v>1.017297087378654</c:v>
                </c:pt>
                <c:pt idx="514">
                  <c:v>1.0153255813953621</c:v>
                </c:pt>
                <c:pt idx="515">
                  <c:v>1.0133617021276728</c:v>
                </c:pt>
                <c:pt idx="516">
                  <c:v>1.0114054054054187</c:v>
                </c:pt>
                <c:pt idx="517">
                  <c:v>1.0094566473988571</c:v>
                </c:pt>
                <c:pt idx="518">
                  <c:v>1.0075153846153979</c:v>
                </c:pt>
                <c:pt idx="519">
                  <c:v>1.0055815738963665</c:v>
                </c:pt>
                <c:pt idx="520">
                  <c:v>1.0036551724138063</c:v>
                </c:pt>
                <c:pt idx="521">
                  <c:v>1.0017361376673173</c:v>
                </c:pt>
                <c:pt idx="522">
                  <c:v>0.99982442748092915</c:v>
                </c:pt>
                <c:pt idx="523">
                  <c:v>0.99792000000001302</c:v>
                </c:pt>
                <c:pt idx="524">
                  <c:v>0.99602281368822621</c:v>
                </c:pt>
                <c:pt idx="525">
                  <c:v>0.99413282732449137</c:v>
                </c:pt>
                <c:pt idx="526">
                  <c:v>0.99225000000001318</c:v>
                </c:pt>
                <c:pt idx="527">
                  <c:v>0.99037429111532504</c:v>
                </c:pt>
                <c:pt idx="528">
                  <c:v>0.98850566037737164</c:v>
                </c:pt>
                <c:pt idx="529">
                  <c:v>0.98664406779662339</c:v>
                </c:pt>
                <c:pt idx="530">
                  <c:v>0.98478947368422365</c:v>
                </c:pt>
                <c:pt idx="531">
                  <c:v>0.98294183864916895</c:v>
                </c:pt>
                <c:pt idx="532">
                  <c:v>0.98110112359551871</c:v>
                </c:pt>
                <c:pt idx="533">
                  <c:v>0.97926728971963928</c:v>
                </c:pt>
                <c:pt idx="534">
                  <c:v>0.97744029850747582</c:v>
                </c:pt>
                <c:pt idx="535">
                  <c:v>0.97562011173185648</c:v>
                </c:pt>
                <c:pt idx="536">
                  <c:v>0.97380669144982723</c:v>
                </c:pt>
                <c:pt idx="537">
                  <c:v>0.97200000000001296</c:v>
                </c:pt>
                <c:pt idx="538">
                  <c:v>0.97020000000001305</c:v>
                </c:pt>
                <c:pt idx="539">
                  <c:v>0.96840665434382078</c:v>
                </c:pt>
                <c:pt idx="540">
                  <c:v>0.96661992619927506</c:v>
                </c:pt>
                <c:pt idx="541">
                  <c:v>0.96483977900553775</c:v>
                </c:pt>
                <c:pt idx="542">
                  <c:v>0.96306617647060133</c:v>
                </c:pt>
                <c:pt idx="543">
                  <c:v>0.96129908256882024</c:v>
                </c:pt>
                <c:pt idx="544">
                  <c:v>0.95953846153847455</c:v>
                </c:pt>
                <c:pt idx="545">
                  <c:v>0.95778427787935483</c:v>
                </c:pt>
                <c:pt idx="546">
                  <c:v>0.95603649635037791</c:v>
                </c:pt>
                <c:pt idx="547">
                  <c:v>0.95429508196722612</c:v>
                </c:pt>
                <c:pt idx="548">
                  <c:v>0.95256000000001295</c:v>
                </c:pt>
                <c:pt idx="549">
                  <c:v>0.95083121597097486</c:v>
                </c:pt>
              </c:numCache>
            </c:numRef>
          </c:yVal>
          <c:smooth val="1"/>
        </c:ser>
        <c:dLbls>
          <c:showLegendKey val="0"/>
          <c:showVal val="0"/>
          <c:showCatName val="0"/>
          <c:showSerName val="0"/>
          <c:showPercent val="0"/>
          <c:showBubbleSize val="0"/>
        </c:dLbls>
        <c:axId val="243124776"/>
        <c:axId val="243126736"/>
      </c:scatterChart>
      <c:valAx>
        <c:axId val="243124776"/>
        <c:scaling>
          <c:orientation val="minMax"/>
        </c:scaling>
        <c:delete val="0"/>
        <c:axPos val="b"/>
        <c:majorGridlines>
          <c:spPr>
            <a:ln w="9525" cap="flat" cmpd="sng" algn="ctr">
              <a:solidFill>
                <a:schemeClr val="tx1">
                  <a:tint val="75000"/>
                  <a:shade val="95000"/>
                  <a:satMod val="105000"/>
                </a:schemeClr>
              </a:solidFill>
              <a:prstDash val="solid"/>
              <a:round/>
            </a:ln>
            <a:effectLst/>
          </c:spPr>
        </c:majorGridlines>
        <c:minorGridlines>
          <c:spPr>
            <a:ln w="9525" cap="flat" cmpd="sng" algn="ctr">
              <a:solidFill>
                <a:schemeClr val="tx1">
                  <a:tint val="50000"/>
                  <a:shade val="95000"/>
                  <a:satMod val="105000"/>
                </a:schemeClr>
              </a:solidFill>
              <a:prstDash val="solid"/>
              <a:round/>
            </a:ln>
            <a:effectLst/>
          </c:spPr>
        </c:minorGridlines>
        <c:title>
          <c:tx>
            <c:rich>
              <a:bodyPr rot="0" spcFirstLastPara="1" vertOverflow="ellipsis" vert="horz" wrap="square" anchor="ctr" anchorCtr="1"/>
              <a:lstStyle/>
              <a:p>
                <a:pPr>
                  <a:defRPr lang="es-EC" sz="1000" b="1" i="0" u="none" strike="noStrike" kern="1200" baseline="0">
                    <a:solidFill>
                      <a:schemeClr val="tx1"/>
                    </a:solidFill>
                    <a:latin typeface="+mn-lt"/>
                    <a:ea typeface="+mn-ea"/>
                    <a:cs typeface="+mn-cs"/>
                  </a:defRPr>
                </a:pPr>
                <a:r>
                  <a:rPr lang="es-EC"/>
                  <a:t>Periodos:</a:t>
                </a:r>
                <a:r>
                  <a:rPr lang="es-EC" baseline="0"/>
                  <a:t> T </a:t>
                </a:r>
                <a:r>
                  <a:rPr lang="es-EC"/>
                  <a:t>[s]</a:t>
                </a:r>
              </a:p>
            </c:rich>
          </c:tx>
          <c:overlay val="0"/>
          <c:spPr>
            <a:noFill/>
            <a:ln>
              <a:noFill/>
            </a:ln>
            <a:effectLst/>
          </c:spPr>
          <c:txPr>
            <a:bodyPr rot="0" spcFirstLastPara="1" vertOverflow="ellipsis" vert="horz" wrap="square" anchor="ctr" anchorCtr="1"/>
            <a:lstStyle/>
            <a:p>
              <a:pPr>
                <a:defRPr lang="es-EC" sz="1000" b="1" i="0" u="none" strike="noStrike" kern="1200" baseline="0">
                  <a:solidFill>
                    <a:schemeClr val="tx1"/>
                  </a:solidFill>
                  <a:latin typeface="+mn-lt"/>
                  <a:ea typeface="+mn-ea"/>
                  <a:cs typeface="+mn-cs"/>
                </a:defRPr>
              </a:pPr>
              <a:endParaRPr lang="en-US"/>
            </a:p>
          </c:txPr>
        </c:title>
        <c:numFmt formatCode="0.00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lang="es-EC" sz="1000" b="0" i="0" u="none" strike="noStrike" kern="1200" baseline="0">
                <a:solidFill>
                  <a:schemeClr val="tx1"/>
                </a:solidFill>
                <a:latin typeface="+mn-lt"/>
                <a:ea typeface="+mn-ea"/>
                <a:cs typeface="+mn-cs"/>
              </a:defRPr>
            </a:pPr>
            <a:endParaRPr lang="en-US"/>
          </a:p>
        </c:txPr>
        <c:crossAx val="243126736"/>
        <c:crosses val="autoZero"/>
        <c:crossBetween val="midCat"/>
      </c:valAx>
      <c:valAx>
        <c:axId val="243126736"/>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minorGridlines>
          <c:spPr>
            <a:ln w="9525" cap="flat" cmpd="sng" algn="ctr">
              <a:solidFill>
                <a:schemeClr val="tx1">
                  <a:tint val="50000"/>
                  <a:shade val="95000"/>
                  <a:satMod val="105000"/>
                </a:schemeClr>
              </a:solidFill>
              <a:prstDash val="solid"/>
              <a:round/>
            </a:ln>
            <a:effectLst/>
          </c:spPr>
        </c:minorGridlines>
        <c:title>
          <c:tx>
            <c:rich>
              <a:bodyPr rot="-5400000" spcFirstLastPara="1" vertOverflow="ellipsis" vert="horz" wrap="square" anchor="ctr" anchorCtr="1"/>
              <a:lstStyle/>
              <a:p>
                <a:pPr>
                  <a:defRPr lang="es-EC" sz="1000" b="1" i="0" u="none" strike="noStrike" kern="1200" baseline="0">
                    <a:solidFill>
                      <a:schemeClr val="tx1"/>
                    </a:solidFill>
                    <a:latin typeface="+mn-lt"/>
                    <a:ea typeface="+mn-ea"/>
                    <a:cs typeface="+mn-cs"/>
                  </a:defRPr>
                </a:pPr>
                <a:r>
                  <a:rPr lang="es-EC"/>
                  <a:t>Aceleraciones:</a:t>
                </a:r>
                <a:r>
                  <a:rPr lang="es-EC" baseline="0"/>
                  <a:t> Sa [m/s2]</a:t>
                </a:r>
                <a:endParaRPr lang="es-EC"/>
              </a:p>
            </c:rich>
          </c:tx>
          <c:overlay val="0"/>
          <c:spPr>
            <a:noFill/>
            <a:ln>
              <a:noFill/>
            </a:ln>
            <a:effectLst/>
          </c:spPr>
          <c:txPr>
            <a:bodyPr rot="-5400000" spcFirstLastPara="1" vertOverflow="ellipsis" vert="horz" wrap="square" anchor="ctr" anchorCtr="1"/>
            <a:lstStyle/>
            <a:p>
              <a:pPr>
                <a:defRPr lang="es-EC" sz="1000" b="1" i="0" u="none" strike="noStrike" kern="1200" baseline="0">
                  <a:solidFill>
                    <a:schemeClr val="tx1"/>
                  </a:solidFill>
                  <a:latin typeface="+mn-lt"/>
                  <a:ea typeface="+mn-ea"/>
                  <a:cs typeface="+mn-cs"/>
                </a:defRPr>
              </a:pPr>
              <a:endParaRPr lang="en-US"/>
            </a:p>
          </c:txPr>
        </c:title>
        <c:numFmt formatCode="0.00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lang="es-EC" sz="1000" b="0" i="0" u="none" strike="noStrike" kern="1200" baseline="0">
                <a:solidFill>
                  <a:schemeClr val="tx1"/>
                </a:solidFill>
                <a:latin typeface="+mn-lt"/>
                <a:ea typeface="+mn-ea"/>
                <a:cs typeface="+mn-cs"/>
              </a:defRPr>
            </a:pPr>
            <a:endParaRPr lang="en-US"/>
          </a:p>
        </c:txPr>
        <c:crossAx val="243124776"/>
        <c:crosses val="autoZero"/>
        <c:crossBetween val="midCat"/>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28575" cap="rnd" cmpd="sng" algn="ctr">
              <a:solidFill>
                <a:schemeClr val="accent2">
                  <a:shade val="95000"/>
                  <a:satMod val="105000"/>
                </a:schemeClr>
              </a:solidFill>
              <a:prstDash val="solid"/>
              <a:round/>
            </a:ln>
            <a:effectLst/>
          </c:spPr>
          <c:marker>
            <c:symbol val="none"/>
          </c:marker>
          <c:xVal>
            <c:numRef>
              <c:f>ESPECTRO!$A$92:$A$641</c:f>
              <c:numCache>
                <c:formatCode>0.000</c:formatCode>
                <c:ptCount val="550"/>
                <c:pt idx="0">
                  <c:v>0.01</c:v>
                </c:pt>
                <c:pt idx="1">
                  <c:v>1.4999999999999999E-2</c:v>
                </c:pt>
                <c:pt idx="2">
                  <c:v>0.02</c:v>
                </c:pt>
                <c:pt idx="3">
                  <c:v>2.5000000000000001E-2</c:v>
                </c:pt>
                <c:pt idx="4">
                  <c:v>3.0000000000000002E-2</c:v>
                </c:pt>
                <c:pt idx="5">
                  <c:v>3.5000000000000003E-2</c:v>
                </c:pt>
                <c:pt idx="6">
                  <c:v>0.04</c:v>
                </c:pt>
                <c:pt idx="7">
                  <c:v>4.4999999999999998E-2</c:v>
                </c:pt>
                <c:pt idx="8">
                  <c:v>4.9999999999999996E-2</c:v>
                </c:pt>
                <c:pt idx="9">
                  <c:v>5.4999999999999993E-2</c:v>
                </c:pt>
                <c:pt idx="10">
                  <c:v>5.9999999999999991E-2</c:v>
                </c:pt>
                <c:pt idx="11">
                  <c:v>6.4999999999999988E-2</c:v>
                </c:pt>
                <c:pt idx="12">
                  <c:v>6.9999999999999993E-2</c:v>
                </c:pt>
                <c:pt idx="13">
                  <c:v>7.4999999999999997E-2</c:v>
                </c:pt>
                <c:pt idx="14">
                  <c:v>0.08</c:v>
                </c:pt>
                <c:pt idx="15">
                  <c:v>8.5000000000000006E-2</c:v>
                </c:pt>
                <c:pt idx="16">
                  <c:v>9.0000000000000011E-2</c:v>
                </c:pt>
                <c:pt idx="17">
                  <c:v>9.5000000000000015E-2</c:v>
                </c:pt>
                <c:pt idx="18">
                  <c:v>0.10000000000000002</c:v>
                </c:pt>
                <c:pt idx="19">
                  <c:v>0.10500000000000002</c:v>
                </c:pt>
                <c:pt idx="20">
                  <c:v>0.11000000000000003</c:v>
                </c:pt>
                <c:pt idx="21">
                  <c:v>0.11500000000000003</c:v>
                </c:pt>
                <c:pt idx="22">
                  <c:v>0.12000000000000004</c:v>
                </c:pt>
                <c:pt idx="23">
                  <c:v>0.12500000000000003</c:v>
                </c:pt>
                <c:pt idx="24">
                  <c:v>0.13000000000000003</c:v>
                </c:pt>
                <c:pt idx="25">
                  <c:v>0.13500000000000004</c:v>
                </c:pt>
                <c:pt idx="26">
                  <c:v>0.14000000000000004</c:v>
                </c:pt>
                <c:pt idx="27">
                  <c:v>0.14500000000000005</c:v>
                </c:pt>
                <c:pt idx="28">
                  <c:v>0.15000000000000005</c:v>
                </c:pt>
                <c:pt idx="29">
                  <c:v>0.15500000000000005</c:v>
                </c:pt>
                <c:pt idx="30">
                  <c:v>0.16000000000000006</c:v>
                </c:pt>
                <c:pt idx="31">
                  <c:v>0.16500000000000006</c:v>
                </c:pt>
                <c:pt idx="32">
                  <c:v>0.17000000000000007</c:v>
                </c:pt>
                <c:pt idx="33">
                  <c:v>0.17500000000000007</c:v>
                </c:pt>
                <c:pt idx="34">
                  <c:v>0.18000000000000008</c:v>
                </c:pt>
                <c:pt idx="35">
                  <c:v>0.18500000000000008</c:v>
                </c:pt>
                <c:pt idx="36">
                  <c:v>0.19000000000000009</c:v>
                </c:pt>
                <c:pt idx="37">
                  <c:v>0.19500000000000009</c:v>
                </c:pt>
                <c:pt idx="38">
                  <c:v>0.20000000000000009</c:v>
                </c:pt>
                <c:pt idx="39">
                  <c:v>0.2050000000000001</c:v>
                </c:pt>
                <c:pt idx="40">
                  <c:v>0.2100000000000001</c:v>
                </c:pt>
                <c:pt idx="41">
                  <c:v>0.21500000000000011</c:v>
                </c:pt>
                <c:pt idx="42">
                  <c:v>0.22000000000000011</c:v>
                </c:pt>
                <c:pt idx="43">
                  <c:v>0.22500000000000012</c:v>
                </c:pt>
                <c:pt idx="44">
                  <c:v>0.23000000000000012</c:v>
                </c:pt>
                <c:pt idx="45">
                  <c:v>0.23500000000000013</c:v>
                </c:pt>
                <c:pt idx="46">
                  <c:v>0.24000000000000013</c:v>
                </c:pt>
                <c:pt idx="47">
                  <c:v>0.24500000000000013</c:v>
                </c:pt>
                <c:pt idx="48">
                  <c:v>0.25000000000000011</c:v>
                </c:pt>
                <c:pt idx="49">
                  <c:v>0.25500000000000012</c:v>
                </c:pt>
                <c:pt idx="50">
                  <c:v>0.26000000000000012</c:v>
                </c:pt>
                <c:pt idx="51">
                  <c:v>0.26500000000000012</c:v>
                </c:pt>
                <c:pt idx="52">
                  <c:v>0.27000000000000013</c:v>
                </c:pt>
                <c:pt idx="53">
                  <c:v>0.27500000000000013</c:v>
                </c:pt>
                <c:pt idx="54">
                  <c:v>0.28000000000000014</c:v>
                </c:pt>
                <c:pt idx="55">
                  <c:v>0.28500000000000014</c:v>
                </c:pt>
                <c:pt idx="56">
                  <c:v>0.29000000000000015</c:v>
                </c:pt>
                <c:pt idx="57">
                  <c:v>0.29500000000000015</c:v>
                </c:pt>
                <c:pt idx="58">
                  <c:v>0.30000000000000016</c:v>
                </c:pt>
                <c:pt idx="59">
                  <c:v>0.30500000000000016</c:v>
                </c:pt>
                <c:pt idx="60">
                  <c:v>0.31000000000000016</c:v>
                </c:pt>
                <c:pt idx="61">
                  <c:v>0.31500000000000017</c:v>
                </c:pt>
                <c:pt idx="62">
                  <c:v>0.32000000000000017</c:v>
                </c:pt>
                <c:pt idx="63">
                  <c:v>0.32500000000000018</c:v>
                </c:pt>
                <c:pt idx="64">
                  <c:v>0.33000000000000018</c:v>
                </c:pt>
                <c:pt idx="65">
                  <c:v>0.33500000000000019</c:v>
                </c:pt>
                <c:pt idx="66">
                  <c:v>0.34000000000000019</c:v>
                </c:pt>
                <c:pt idx="67">
                  <c:v>0.3450000000000002</c:v>
                </c:pt>
                <c:pt idx="68">
                  <c:v>0.3500000000000002</c:v>
                </c:pt>
                <c:pt idx="69">
                  <c:v>0.3550000000000002</c:v>
                </c:pt>
                <c:pt idx="70">
                  <c:v>0.36000000000000021</c:v>
                </c:pt>
                <c:pt idx="71">
                  <c:v>0.36500000000000021</c:v>
                </c:pt>
                <c:pt idx="72">
                  <c:v>0.37000000000000022</c:v>
                </c:pt>
                <c:pt idx="73">
                  <c:v>0.37500000000000022</c:v>
                </c:pt>
                <c:pt idx="74">
                  <c:v>0.38000000000000023</c:v>
                </c:pt>
                <c:pt idx="75">
                  <c:v>0.38500000000000023</c:v>
                </c:pt>
                <c:pt idx="76">
                  <c:v>0.39000000000000024</c:v>
                </c:pt>
                <c:pt idx="77">
                  <c:v>0.39500000000000024</c:v>
                </c:pt>
                <c:pt idx="78">
                  <c:v>0.40000000000000024</c:v>
                </c:pt>
                <c:pt idx="79">
                  <c:v>0.40500000000000025</c:v>
                </c:pt>
                <c:pt idx="80">
                  <c:v>0.41000000000000025</c:v>
                </c:pt>
                <c:pt idx="81">
                  <c:v>0.41500000000000026</c:v>
                </c:pt>
                <c:pt idx="82">
                  <c:v>0.42000000000000026</c:v>
                </c:pt>
                <c:pt idx="83">
                  <c:v>0.42500000000000027</c:v>
                </c:pt>
                <c:pt idx="84">
                  <c:v>0.43000000000000027</c:v>
                </c:pt>
                <c:pt idx="85">
                  <c:v>0.43500000000000028</c:v>
                </c:pt>
                <c:pt idx="86">
                  <c:v>0.44000000000000028</c:v>
                </c:pt>
                <c:pt idx="87">
                  <c:v>0.44500000000000028</c:v>
                </c:pt>
                <c:pt idx="88">
                  <c:v>0.45000000000000029</c:v>
                </c:pt>
                <c:pt idx="89">
                  <c:v>0.45500000000000029</c:v>
                </c:pt>
                <c:pt idx="90">
                  <c:v>0.4600000000000003</c:v>
                </c:pt>
                <c:pt idx="91">
                  <c:v>0.4650000000000003</c:v>
                </c:pt>
                <c:pt idx="92">
                  <c:v>0.47000000000000031</c:v>
                </c:pt>
                <c:pt idx="93">
                  <c:v>0.47500000000000031</c:v>
                </c:pt>
                <c:pt idx="94">
                  <c:v>0.48000000000000032</c:v>
                </c:pt>
                <c:pt idx="95">
                  <c:v>0.48500000000000032</c:v>
                </c:pt>
                <c:pt idx="96">
                  <c:v>0.49000000000000032</c:v>
                </c:pt>
                <c:pt idx="97">
                  <c:v>0.49500000000000033</c:v>
                </c:pt>
                <c:pt idx="98">
                  <c:v>0.50000000000000033</c:v>
                </c:pt>
                <c:pt idx="99">
                  <c:v>0.50500000000000034</c:v>
                </c:pt>
                <c:pt idx="100">
                  <c:v>0.51000000000000034</c:v>
                </c:pt>
                <c:pt idx="101">
                  <c:v>0.51500000000000035</c:v>
                </c:pt>
                <c:pt idx="102">
                  <c:v>0.52000000000000035</c:v>
                </c:pt>
                <c:pt idx="103">
                  <c:v>0.52500000000000036</c:v>
                </c:pt>
                <c:pt idx="104">
                  <c:v>0.53000000000000036</c:v>
                </c:pt>
                <c:pt idx="105">
                  <c:v>0.53500000000000036</c:v>
                </c:pt>
                <c:pt idx="106">
                  <c:v>0.54000000000000037</c:v>
                </c:pt>
                <c:pt idx="107">
                  <c:v>0.54500000000000037</c:v>
                </c:pt>
                <c:pt idx="108">
                  <c:v>0.55000000000000038</c:v>
                </c:pt>
                <c:pt idx="109">
                  <c:v>0.55500000000000038</c:v>
                </c:pt>
                <c:pt idx="110">
                  <c:v>0.56000000000000039</c:v>
                </c:pt>
                <c:pt idx="111">
                  <c:v>0.56500000000000039</c:v>
                </c:pt>
                <c:pt idx="112">
                  <c:v>0.5700000000000004</c:v>
                </c:pt>
                <c:pt idx="113">
                  <c:v>0.5750000000000004</c:v>
                </c:pt>
                <c:pt idx="114">
                  <c:v>0.5800000000000004</c:v>
                </c:pt>
                <c:pt idx="115">
                  <c:v>0.58500000000000041</c:v>
                </c:pt>
                <c:pt idx="116">
                  <c:v>0.59000000000000041</c:v>
                </c:pt>
                <c:pt idx="117">
                  <c:v>0.59500000000000042</c:v>
                </c:pt>
                <c:pt idx="118">
                  <c:v>0.60000000000000042</c:v>
                </c:pt>
                <c:pt idx="119">
                  <c:v>0.60500000000000043</c:v>
                </c:pt>
                <c:pt idx="120">
                  <c:v>0.61000000000000043</c:v>
                </c:pt>
                <c:pt idx="121">
                  <c:v>0.61500000000000044</c:v>
                </c:pt>
                <c:pt idx="122">
                  <c:v>0.62000000000000044</c:v>
                </c:pt>
                <c:pt idx="123">
                  <c:v>0.62500000000000044</c:v>
                </c:pt>
                <c:pt idx="124">
                  <c:v>0.63000000000000045</c:v>
                </c:pt>
                <c:pt idx="125">
                  <c:v>0.63500000000000045</c:v>
                </c:pt>
                <c:pt idx="126">
                  <c:v>0.64000000000000046</c:v>
                </c:pt>
                <c:pt idx="127">
                  <c:v>0.64500000000000046</c:v>
                </c:pt>
                <c:pt idx="128">
                  <c:v>0.65000000000000047</c:v>
                </c:pt>
                <c:pt idx="129">
                  <c:v>0.65500000000000047</c:v>
                </c:pt>
                <c:pt idx="130">
                  <c:v>0.66000000000000048</c:v>
                </c:pt>
                <c:pt idx="131">
                  <c:v>0.66500000000000048</c:v>
                </c:pt>
                <c:pt idx="132">
                  <c:v>0.67000000000000048</c:v>
                </c:pt>
                <c:pt idx="133">
                  <c:v>0.67500000000000049</c:v>
                </c:pt>
                <c:pt idx="134">
                  <c:v>0.68000000000000049</c:v>
                </c:pt>
                <c:pt idx="135">
                  <c:v>0.6850000000000005</c:v>
                </c:pt>
                <c:pt idx="136">
                  <c:v>0.6900000000000005</c:v>
                </c:pt>
                <c:pt idx="137">
                  <c:v>0.69500000000000051</c:v>
                </c:pt>
                <c:pt idx="138">
                  <c:v>0.70000000000000051</c:v>
                </c:pt>
                <c:pt idx="139">
                  <c:v>0.70500000000000052</c:v>
                </c:pt>
                <c:pt idx="140">
                  <c:v>0.71000000000000052</c:v>
                </c:pt>
                <c:pt idx="141">
                  <c:v>0.71500000000000052</c:v>
                </c:pt>
                <c:pt idx="142">
                  <c:v>0.72000000000000053</c:v>
                </c:pt>
                <c:pt idx="143">
                  <c:v>0.72500000000000053</c:v>
                </c:pt>
                <c:pt idx="144">
                  <c:v>0.73000000000000054</c:v>
                </c:pt>
                <c:pt idx="145">
                  <c:v>0.73500000000000054</c:v>
                </c:pt>
                <c:pt idx="146">
                  <c:v>0.74000000000000055</c:v>
                </c:pt>
                <c:pt idx="147">
                  <c:v>0.74500000000000055</c:v>
                </c:pt>
                <c:pt idx="148">
                  <c:v>0.75000000000000056</c:v>
                </c:pt>
                <c:pt idx="149">
                  <c:v>0.75500000000000056</c:v>
                </c:pt>
                <c:pt idx="150">
                  <c:v>0.76000000000000056</c:v>
                </c:pt>
                <c:pt idx="151">
                  <c:v>0.76500000000000057</c:v>
                </c:pt>
                <c:pt idx="152">
                  <c:v>0.77000000000000057</c:v>
                </c:pt>
                <c:pt idx="153">
                  <c:v>0.77500000000000058</c:v>
                </c:pt>
                <c:pt idx="154">
                  <c:v>0.78000000000000058</c:v>
                </c:pt>
                <c:pt idx="155">
                  <c:v>0.78500000000000059</c:v>
                </c:pt>
                <c:pt idx="156">
                  <c:v>0.79000000000000059</c:v>
                </c:pt>
                <c:pt idx="157">
                  <c:v>0.7950000000000006</c:v>
                </c:pt>
                <c:pt idx="158">
                  <c:v>0.8000000000000006</c:v>
                </c:pt>
                <c:pt idx="159">
                  <c:v>0.8050000000000006</c:v>
                </c:pt>
                <c:pt idx="160">
                  <c:v>0.81000000000000061</c:v>
                </c:pt>
                <c:pt idx="161">
                  <c:v>0.81500000000000061</c:v>
                </c:pt>
                <c:pt idx="162">
                  <c:v>0.82000000000000062</c:v>
                </c:pt>
                <c:pt idx="163">
                  <c:v>0.82500000000000062</c:v>
                </c:pt>
                <c:pt idx="164">
                  <c:v>0.83000000000000063</c:v>
                </c:pt>
                <c:pt idx="165">
                  <c:v>0.83500000000000063</c:v>
                </c:pt>
                <c:pt idx="166">
                  <c:v>0.84000000000000064</c:v>
                </c:pt>
                <c:pt idx="167">
                  <c:v>0.84500000000000064</c:v>
                </c:pt>
                <c:pt idx="168">
                  <c:v>0.85000000000000064</c:v>
                </c:pt>
                <c:pt idx="169">
                  <c:v>0.85500000000000065</c:v>
                </c:pt>
                <c:pt idx="170">
                  <c:v>0.86000000000000065</c:v>
                </c:pt>
                <c:pt idx="171">
                  <c:v>0.86500000000000066</c:v>
                </c:pt>
                <c:pt idx="172">
                  <c:v>0.87000000000000066</c:v>
                </c:pt>
                <c:pt idx="173">
                  <c:v>0.87500000000000067</c:v>
                </c:pt>
                <c:pt idx="174">
                  <c:v>0.88000000000000067</c:v>
                </c:pt>
                <c:pt idx="175">
                  <c:v>0.88500000000000068</c:v>
                </c:pt>
                <c:pt idx="176">
                  <c:v>0.89000000000000068</c:v>
                </c:pt>
                <c:pt idx="177">
                  <c:v>0.89500000000000068</c:v>
                </c:pt>
                <c:pt idx="178">
                  <c:v>0.90000000000000069</c:v>
                </c:pt>
                <c:pt idx="179">
                  <c:v>0.90500000000000069</c:v>
                </c:pt>
                <c:pt idx="180">
                  <c:v>0.9100000000000007</c:v>
                </c:pt>
                <c:pt idx="181">
                  <c:v>0.9150000000000007</c:v>
                </c:pt>
                <c:pt idx="182">
                  <c:v>0.92000000000000071</c:v>
                </c:pt>
                <c:pt idx="183">
                  <c:v>0.92500000000000071</c:v>
                </c:pt>
                <c:pt idx="184">
                  <c:v>0.93000000000000071</c:v>
                </c:pt>
                <c:pt idx="185">
                  <c:v>0.93500000000000072</c:v>
                </c:pt>
                <c:pt idx="186">
                  <c:v>0.94000000000000072</c:v>
                </c:pt>
                <c:pt idx="187">
                  <c:v>0.94500000000000073</c:v>
                </c:pt>
                <c:pt idx="188">
                  <c:v>0.95000000000000073</c:v>
                </c:pt>
                <c:pt idx="189">
                  <c:v>0.95500000000000074</c:v>
                </c:pt>
                <c:pt idx="190">
                  <c:v>0.96000000000000074</c:v>
                </c:pt>
                <c:pt idx="191">
                  <c:v>0.96500000000000075</c:v>
                </c:pt>
                <c:pt idx="192">
                  <c:v>0.97000000000000075</c:v>
                </c:pt>
                <c:pt idx="193">
                  <c:v>0.97500000000000075</c:v>
                </c:pt>
                <c:pt idx="194">
                  <c:v>0.98000000000000076</c:v>
                </c:pt>
                <c:pt idx="195">
                  <c:v>0.98500000000000076</c:v>
                </c:pt>
                <c:pt idx="196">
                  <c:v>0.99000000000000077</c:v>
                </c:pt>
                <c:pt idx="197">
                  <c:v>0.99500000000000077</c:v>
                </c:pt>
                <c:pt idx="198">
                  <c:v>1.0000000000000007</c:v>
                </c:pt>
                <c:pt idx="199">
                  <c:v>1.0050000000000006</c:v>
                </c:pt>
                <c:pt idx="200">
                  <c:v>1.0100000000000005</c:v>
                </c:pt>
                <c:pt idx="201">
                  <c:v>1.0150000000000003</c:v>
                </c:pt>
                <c:pt idx="202">
                  <c:v>1.0200000000000002</c:v>
                </c:pt>
                <c:pt idx="203">
                  <c:v>1.0250000000000001</c:v>
                </c:pt>
                <c:pt idx="204">
                  <c:v>1.03</c:v>
                </c:pt>
                <c:pt idx="205">
                  <c:v>1.0349999999999999</c:v>
                </c:pt>
                <c:pt idx="206">
                  <c:v>1.0399999999999998</c:v>
                </c:pt>
                <c:pt idx="207">
                  <c:v>1.0449999999999997</c:v>
                </c:pt>
                <c:pt idx="208">
                  <c:v>1.0499999999999996</c:v>
                </c:pt>
                <c:pt idx="209">
                  <c:v>1.0549999999999995</c:v>
                </c:pt>
                <c:pt idx="210">
                  <c:v>1.0599999999999994</c:v>
                </c:pt>
                <c:pt idx="211">
                  <c:v>1.0649999999999993</c:v>
                </c:pt>
                <c:pt idx="212">
                  <c:v>1.0699999999999992</c:v>
                </c:pt>
                <c:pt idx="213">
                  <c:v>1.0749999999999991</c:v>
                </c:pt>
                <c:pt idx="214">
                  <c:v>1.079999999999999</c:v>
                </c:pt>
                <c:pt idx="215">
                  <c:v>1.0849999999999989</c:v>
                </c:pt>
                <c:pt idx="216">
                  <c:v>1.0899999999999987</c:v>
                </c:pt>
                <c:pt idx="217">
                  <c:v>1.0949999999999986</c:v>
                </c:pt>
                <c:pt idx="218">
                  <c:v>1.0999999999999985</c:v>
                </c:pt>
                <c:pt idx="219">
                  <c:v>1.1049999999999984</c:v>
                </c:pt>
                <c:pt idx="220">
                  <c:v>1.1099999999999983</c:v>
                </c:pt>
                <c:pt idx="221">
                  <c:v>1.1149999999999982</c:v>
                </c:pt>
                <c:pt idx="222">
                  <c:v>1.1199999999999981</c:v>
                </c:pt>
                <c:pt idx="223">
                  <c:v>1.124999999999998</c:v>
                </c:pt>
                <c:pt idx="224">
                  <c:v>1.1299999999999979</c:v>
                </c:pt>
                <c:pt idx="225">
                  <c:v>1.1349999999999978</c:v>
                </c:pt>
                <c:pt idx="226">
                  <c:v>1.1399999999999977</c:v>
                </c:pt>
                <c:pt idx="227">
                  <c:v>1.1449999999999976</c:v>
                </c:pt>
                <c:pt idx="228">
                  <c:v>1.1499999999999975</c:v>
                </c:pt>
                <c:pt idx="229">
                  <c:v>1.1549999999999974</c:v>
                </c:pt>
                <c:pt idx="230">
                  <c:v>1.1599999999999973</c:v>
                </c:pt>
                <c:pt idx="231">
                  <c:v>1.1649999999999971</c:v>
                </c:pt>
                <c:pt idx="232">
                  <c:v>1.169999999999997</c:v>
                </c:pt>
                <c:pt idx="233">
                  <c:v>1.1749999999999969</c:v>
                </c:pt>
                <c:pt idx="234">
                  <c:v>1.1799999999999968</c:v>
                </c:pt>
                <c:pt idx="235">
                  <c:v>1.1849999999999967</c:v>
                </c:pt>
                <c:pt idx="236">
                  <c:v>1.1899999999999966</c:v>
                </c:pt>
                <c:pt idx="237">
                  <c:v>1.1949999999999965</c:v>
                </c:pt>
                <c:pt idx="238">
                  <c:v>1.1999999999999964</c:v>
                </c:pt>
                <c:pt idx="239">
                  <c:v>1.2049999999999963</c:v>
                </c:pt>
                <c:pt idx="240">
                  <c:v>1.2099999999999962</c:v>
                </c:pt>
                <c:pt idx="241">
                  <c:v>1.2149999999999961</c:v>
                </c:pt>
                <c:pt idx="242">
                  <c:v>1.219999999999996</c:v>
                </c:pt>
                <c:pt idx="243">
                  <c:v>1.2249999999999959</c:v>
                </c:pt>
                <c:pt idx="244">
                  <c:v>1.2299999999999958</c:v>
                </c:pt>
                <c:pt idx="245">
                  <c:v>1.2349999999999957</c:v>
                </c:pt>
                <c:pt idx="246">
                  <c:v>1.2399999999999956</c:v>
                </c:pt>
                <c:pt idx="247">
                  <c:v>1.2449999999999954</c:v>
                </c:pt>
                <c:pt idx="248">
                  <c:v>1.2499999999999953</c:v>
                </c:pt>
                <c:pt idx="249">
                  <c:v>1.2549999999999952</c:v>
                </c:pt>
                <c:pt idx="250">
                  <c:v>1.2599999999999951</c:v>
                </c:pt>
                <c:pt idx="251">
                  <c:v>1.264999999999995</c:v>
                </c:pt>
                <c:pt idx="252">
                  <c:v>1.2699999999999949</c:v>
                </c:pt>
                <c:pt idx="253">
                  <c:v>1.2749999999999948</c:v>
                </c:pt>
                <c:pt idx="254">
                  <c:v>1.2799999999999947</c:v>
                </c:pt>
                <c:pt idx="255">
                  <c:v>1.2849999999999946</c:v>
                </c:pt>
                <c:pt idx="256">
                  <c:v>1.2899999999999945</c:v>
                </c:pt>
                <c:pt idx="257">
                  <c:v>1.2949999999999944</c:v>
                </c:pt>
                <c:pt idx="258">
                  <c:v>1.2999999999999943</c:v>
                </c:pt>
                <c:pt idx="259">
                  <c:v>1.3049999999999942</c:v>
                </c:pt>
                <c:pt idx="260">
                  <c:v>1.3099999999999941</c:v>
                </c:pt>
                <c:pt idx="261">
                  <c:v>1.314999999999994</c:v>
                </c:pt>
                <c:pt idx="262">
                  <c:v>1.3199999999999938</c:v>
                </c:pt>
                <c:pt idx="263">
                  <c:v>1.3249999999999937</c:v>
                </c:pt>
                <c:pt idx="264">
                  <c:v>1.3299999999999936</c:v>
                </c:pt>
                <c:pt idx="265">
                  <c:v>1.3349999999999935</c:v>
                </c:pt>
                <c:pt idx="266">
                  <c:v>1.3399999999999934</c:v>
                </c:pt>
                <c:pt idx="267">
                  <c:v>1.3449999999999933</c:v>
                </c:pt>
                <c:pt idx="268">
                  <c:v>1.3499999999999932</c:v>
                </c:pt>
                <c:pt idx="269">
                  <c:v>1.3549999999999931</c:v>
                </c:pt>
                <c:pt idx="270">
                  <c:v>1.359999999999993</c:v>
                </c:pt>
                <c:pt idx="271">
                  <c:v>1.3649999999999929</c:v>
                </c:pt>
                <c:pt idx="272">
                  <c:v>1.3699999999999928</c:v>
                </c:pt>
                <c:pt idx="273">
                  <c:v>1.3749999999999927</c:v>
                </c:pt>
                <c:pt idx="274">
                  <c:v>1.3799999999999926</c:v>
                </c:pt>
                <c:pt idx="275">
                  <c:v>1.3849999999999925</c:v>
                </c:pt>
                <c:pt idx="276">
                  <c:v>1.3899999999999924</c:v>
                </c:pt>
                <c:pt idx="277">
                  <c:v>1.3949999999999922</c:v>
                </c:pt>
                <c:pt idx="278">
                  <c:v>1.3999999999999921</c:v>
                </c:pt>
                <c:pt idx="279">
                  <c:v>1.404999999999992</c:v>
                </c:pt>
                <c:pt idx="280">
                  <c:v>1.4099999999999919</c:v>
                </c:pt>
                <c:pt idx="281">
                  <c:v>1.4149999999999918</c:v>
                </c:pt>
                <c:pt idx="282">
                  <c:v>1.4199999999999917</c:v>
                </c:pt>
                <c:pt idx="283">
                  <c:v>1.4249999999999916</c:v>
                </c:pt>
                <c:pt idx="284">
                  <c:v>1.4299999999999915</c:v>
                </c:pt>
                <c:pt idx="285">
                  <c:v>1.4349999999999914</c:v>
                </c:pt>
                <c:pt idx="286">
                  <c:v>1.4399999999999913</c:v>
                </c:pt>
                <c:pt idx="287">
                  <c:v>1.4449999999999912</c:v>
                </c:pt>
                <c:pt idx="288">
                  <c:v>1.4499999999999911</c:v>
                </c:pt>
                <c:pt idx="289">
                  <c:v>1.454999999999991</c:v>
                </c:pt>
                <c:pt idx="290">
                  <c:v>1.4599999999999909</c:v>
                </c:pt>
                <c:pt idx="291">
                  <c:v>1.4649999999999908</c:v>
                </c:pt>
                <c:pt idx="292">
                  <c:v>1.4699999999999906</c:v>
                </c:pt>
                <c:pt idx="293">
                  <c:v>1.4749999999999905</c:v>
                </c:pt>
                <c:pt idx="294">
                  <c:v>1.4799999999999904</c:v>
                </c:pt>
                <c:pt idx="295">
                  <c:v>1.4849999999999903</c:v>
                </c:pt>
                <c:pt idx="296">
                  <c:v>1.4899999999999902</c:v>
                </c:pt>
                <c:pt idx="297">
                  <c:v>1.4949999999999901</c:v>
                </c:pt>
                <c:pt idx="298">
                  <c:v>1.49999999999999</c:v>
                </c:pt>
                <c:pt idx="299">
                  <c:v>1.5049999999999899</c:v>
                </c:pt>
                <c:pt idx="300">
                  <c:v>1.5099999999999898</c:v>
                </c:pt>
                <c:pt idx="301">
                  <c:v>1.5149999999999897</c:v>
                </c:pt>
                <c:pt idx="302">
                  <c:v>1.5199999999999896</c:v>
                </c:pt>
                <c:pt idx="303">
                  <c:v>1.5249999999999895</c:v>
                </c:pt>
                <c:pt idx="304">
                  <c:v>1.5299999999999894</c:v>
                </c:pt>
                <c:pt idx="305">
                  <c:v>1.5349999999999893</c:v>
                </c:pt>
                <c:pt idx="306">
                  <c:v>1.5399999999999892</c:v>
                </c:pt>
                <c:pt idx="307">
                  <c:v>1.544999999999989</c:v>
                </c:pt>
                <c:pt idx="308">
                  <c:v>1.5499999999999889</c:v>
                </c:pt>
                <c:pt idx="309">
                  <c:v>1.5549999999999888</c:v>
                </c:pt>
                <c:pt idx="310">
                  <c:v>1.5599999999999887</c:v>
                </c:pt>
                <c:pt idx="311">
                  <c:v>1.5649999999999886</c:v>
                </c:pt>
                <c:pt idx="312">
                  <c:v>1.5699999999999885</c:v>
                </c:pt>
                <c:pt idx="313">
                  <c:v>1.5749999999999884</c:v>
                </c:pt>
                <c:pt idx="314">
                  <c:v>1.5799999999999883</c:v>
                </c:pt>
                <c:pt idx="315">
                  <c:v>1.5849999999999882</c:v>
                </c:pt>
                <c:pt idx="316">
                  <c:v>1.5899999999999881</c:v>
                </c:pt>
                <c:pt idx="317">
                  <c:v>1.594999999999988</c:v>
                </c:pt>
                <c:pt idx="318">
                  <c:v>1.5999999999999879</c:v>
                </c:pt>
                <c:pt idx="319">
                  <c:v>1.6049999999999878</c:v>
                </c:pt>
                <c:pt idx="320">
                  <c:v>1.6099999999999877</c:v>
                </c:pt>
                <c:pt idx="321">
                  <c:v>1.6149999999999876</c:v>
                </c:pt>
                <c:pt idx="322">
                  <c:v>1.6199999999999875</c:v>
                </c:pt>
                <c:pt idx="323">
                  <c:v>1.6249999999999873</c:v>
                </c:pt>
                <c:pt idx="324">
                  <c:v>1.6299999999999872</c:v>
                </c:pt>
                <c:pt idx="325">
                  <c:v>1.6349999999999871</c:v>
                </c:pt>
                <c:pt idx="326">
                  <c:v>1.639999999999987</c:v>
                </c:pt>
                <c:pt idx="327">
                  <c:v>1.6449999999999869</c:v>
                </c:pt>
                <c:pt idx="328">
                  <c:v>1.6499999999999868</c:v>
                </c:pt>
                <c:pt idx="329">
                  <c:v>1.6549999999999867</c:v>
                </c:pt>
                <c:pt idx="330">
                  <c:v>1.6599999999999866</c:v>
                </c:pt>
                <c:pt idx="331">
                  <c:v>1.6649999999999865</c:v>
                </c:pt>
                <c:pt idx="332">
                  <c:v>1.6699999999999864</c:v>
                </c:pt>
                <c:pt idx="333">
                  <c:v>1.6749999999999863</c:v>
                </c:pt>
                <c:pt idx="334">
                  <c:v>1.6799999999999862</c:v>
                </c:pt>
                <c:pt idx="335">
                  <c:v>1.6849999999999861</c:v>
                </c:pt>
                <c:pt idx="336">
                  <c:v>1.689999999999986</c:v>
                </c:pt>
                <c:pt idx="337">
                  <c:v>1.6949999999999859</c:v>
                </c:pt>
                <c:pt idx="338">
                  <c:v>1.6999999999999857</c:v>
                </c:pt>
                <c:pt idx="339">
                  <c:v>1.7049999999999856</c:v>
                </c:pt>
                <c:pt idx="340">
                  <c:v>1.7099999999999855</c:v>
                </c:pt>
                <c:pt idx="341">
                  <c:v>1.7149999999999854</c:v>
                </c:pt>
                <c:pt idx="342">
                  <c:v>1.7199999999999853</c:v>
                </c:pt>
                <c:pt idx="343">
                  <c:v>1.7249999999999852</c:v>
                </c:pt>
                <c:pt idx="344">
                  <c:v>1.7299999999999851</c:v>
                </c:pt>
                <c:pt idx="345">
                  <c:v>1.734999999999985</c:v>
                </c:pt>
                <c:pt idx="346">
                  <c:v>1.7399999999999849</c:v>
                </c:pt>
                <c:pt idx="347">
                  <c:v>1.7449999999999848</c:v>
                </c:pt>
                <c:pt idx="348">
                  <c:v>1.7499999999999847</c:v>
                </c:pt>
                <c:pt idx="349">
                  <c:v>1.7549999999999846</c:v>
                </c:pt>
                <c:pt idx="350">
                  <c:v>1.7599999999999845</c:v>
                </c:pt>
                <c:pt idx="351">
                  <c:v>1.7649999999999844</c:v>
                </c:pt>
                <c:pt idx="352">
                  <c:v>1.7699999999999843</c:v>
                </c:pt>
                <c:pt idx="353">
                  <c:v>1.7749999999999841</c:v>
                </c:pt>
                <c:pt idx="354">
                  <c:v>1.779999999999984</c:v>
                </c:pt>
                <c:pt idx="355">
                  <c:v>1.7849999999999839</c:v>
                </c:pt>
                <c:pt idx="356">
                  <c:v>1.7899999999999838</c:v>
                </c:pt>
                <c:pt idx="357">
                  <c:v>1.7949999999999837</c:v>
                </c:pt>
                <c:pt idx="358">
                  <c:v>1.7999999999999836</c:v>
                </c:pt>
                <c:pt idx="359">
                  <c:v>1.8049999999999835</c:v>
                </c:pt>
                <c:pt idx="360">
                  <c:v>1.8099999999999834</c:v>
                </c:pt>
                <c:pt idx="361">
                  <c:v>1.8149999999999833</c:v>
                </c:pt>
                <c:pt idx="362">
                  <c:v>1.8199999999999832</c:v>
                </c:pt>
                <c:pt idx="363">
                  <c:v>1.8249999999999831</c:v>
                </c:pt>
                <c:pt idx="364">
                  <c:v>1.829999999999983</c:v>
                </c:pt>
                <c:pt idx="365">
                  <c:v>1.8349999999999829</c:v>
                </c:pt>
                <c:pt idx="366">
                  <c:v>1.8399999999999828</c:v>
                </c:pt>
                <c:pt idx="367">
                  <c:v>1.8449999999999827</c:v>
                </c:pt>
                <c:pt idx="368">
                  <c:v>1.8499999999999825</c:v>
                </c:pt>
                <c:pt idx="369">
                  <c:v>1.8549999999999824</c:v>
                </c:pt>
                <c:pt idx="370">
                  <c:v>1.8599999999999823</c:v>
                </c:pt>
                <c:pt idx="371">
                  <c:v>1.8649999999999822</c:v>
                </c:pt>
                <c:pt idx="372">
                  <c:v>1.8699999999999821</c:v>
                </c:pt>
                <c:pt idx="373">
                  <c:v>1.874999999999982</c:v>
                </c:pt>
                <c:pt idx="374">
                  <c:v>1.8799999999999819</c:v>
                </c:pt>
                <c:pt idx="375">
                  <c:v>1.8849999999999818</c:v>
                </c:pt>
                <c:pt idx="376">
                  <c:v>1.8899999999999817</c:v>
                </c:pt>
                <c:pt idx="377">
                  <c:v>1.8949999999999816</c:v>
                </c:pt>
                <c:pt idx="378">
                  <c:v>1.8999999999999815</c:v>
                </c:pt>
                <c:pt idx="379">
                  <c:v>1.9049999999999814</c:v>
                </c:pt>
                <c:pt idx="380">
                  <c:v>1.9099999999999813</c:v>
                </c:pt>
                <c:pt idx="381">
                  <c:v>1.9149999999999812</c:v>
                </c:pt>
                <c:pt idx="382">
                  <c:v>1.9199999999999811</c:v>
                </c:pt>
                <c:pt idx="383">
                  <c:v>1.9249999999999809</c:v>
                </c:pt>
                <c:pt idx="384">
                  <c:v>1.9299999999999808</c:v>
                </c:pt>
                <c:pt idx="385">
                  <c:v>1.9349999999999807</c:v>
                </c:pt>
                <c:pt idx="386">
                  <c:v>1.9399999999999806</c:v>
                </c:pt>
                <c:pt idx="387">
                  <c:v>1.9449999999999805</c:v>
                </c:pt>
                <c:pt idx="388">
                  <c:v>1.9499999999999804</c:v>
                </c:pt>
                <c:pt idx="389">
                  <c:v>1.9549999999999803</c:v>
                </c:pt>
                <c:pt idx="390">
                  <c:v>1.9599999999999802</c:v>
                </c:pt>
                <c:pt idx="391">
                  <c:v>1.9649999999999801</c:v>
                </c:pt>
                <c:pt idx="392">
                  <c:v>1.96999999999998</c:v>
                </c:pt>
                <c:pt idx="393">
                  <c:v>1.9749999999999799</c:v>
                </c:pt>
                <c:pt idx="394">
                  <c:v>1.9799999999999798</c:v>
                </c:pt>
                <c:pt idx="395">
                  <c:v>1.9849999999999797</c:v>
                </c:pt>
                <c:pt idx="396">
                  <c:v>1.9899999999999796</c:v>
                </c:pt>
                <c:pt idx="397">
                  <c:v>1.9949999999999795</c:v>
                </c:pt>
                <c:pt idx="398">
                  <c:v>1.9999999999999793</c:v>
                </c:pt>
                <c:pt idx="399">
                  <c:v>2.0049999999999795</c:v>
                </c:pt>
                <c:pt idx="400">
                  <c:v>2.0099999999999794</c:v>
                </c:pt>
                <c:pt idx="401">
                  <c:v>2.0149999999999793</c:v>
                </c:pt>
                <c:pt idx="402">
                  <c:v>2.0199999999999791</c:v>
                </c:pt>
                <c:pt idx="403">
                  <c:v>2.024999999999979</c:v>
                </c:pt>
                <c:pt idx="404">
                  <c:v>2.0299999999999789</c:v>
                </c:pt>
                <c:pt idx="405">
                  <c:v>2.0349999999999788</c:v>
                </c:pt>
                <c:pt idx="406">
                  <c:v>2.0399999999999787</c:v>
                </c:pt>
                <c:pt idx="407">
                  <c:v>2.0449999999999786</c:v>
                </c:pt>
                <c:pt idx="408">
                  <c:v>2.0499999999999785</c:v>
                </c:pt>
                <c:pt idx="409">
                  <c:v>2.0549999999999784</c:v>
                </c:pt>
                <c:pt idx="410">
                  <c:v>2.0599999999999783</c:v>
                </c:pt>
                <c:pt idx="411">
                  <c:v>2.0649999999999782</c:v>
                </c:pt>
                <c:pt idx="412">
                  <c:v>2.0699999999999781</c:v>
                </c:pt>
                <c:pt idx="413">
                  <c:v>2.074999999999978</c:v>
                </c:pt>
                <c:pt idx="414">
                  <c:v>2.0799999999999779</c:v>
                </c:pt>
                <c:pt idx="415">
                  <c:v>2.0849999999999778</c:v>
                </c:pt>
                <c:pt idx="416">
                  <c:v>2.0899999999999777</c:v>
                </c:pt>
                <c:pt idx="417">
                  <c:v>2.0949999999999775</c:v>
                </c:pt>
                <c:pt idx="418">
                  <c:v>2.0999999999999774</c:v>
                </c:pt>
                <c:pt idx="419">
                  <c:v>2.1049999999999773</c:v>
                </c:pt>
                <c:pt idx="420">
                  <c:v>2.1099999999999772</c:v>
                </c:pt>
                <c:pt idx="421">
                  <c:v>2.1149999999999771</c:v>
                </c:pt>
                <c:pt idx="422">
                  <c:v>2.119999999999977</c:v>
                </c:pt>
                <c:pt idx="423">
                  <c:v>2.1249999999999769</c:v>
                </c:pt>
                <c:pt idx="424">
                  <c:v>2.1299999999999768</c:v>
                </c:pt>
                <c:pt idx="425">
                  <c:v>2.1349999999999767</c:v>
                </c:pt>
                <c:pt idx="426">
                  <c:v>2.1399999999999766</c:v>
                </c:pt>
                <c:pt idx="427">
                  <c:v>2.1449999999999765</c:v>
                </c:pt>
                <c:pt idx="428">
                  <c:v>2.1499999999999764</c:v>
                </c:pt>
                <c:pt idx="429">
                  <c:v>2.1549999999999763</c:v>
                </c:pt>
                <c:pt idx="430">
                  <c:v>2.1599999999999762</c:v>
                </c:pt>
                <c:pt idx="431">
                  <c:v>2.1649999999999761</c:v>
                </c:pt>
                <c:pt idx="432">
                  <c:v>2.1699999999999759</c:v>
                </c:pt>
                <c:pt idx="433">
                  <c:v>2.1749999999999758</c:v>
                </c:pt>
                <c:pt idx="434">
                  <c:v>2.1799999999999757</c:v>
                </c:pt>
                <c:pt idx="435">
                  <c:v>2.1849999999999756</c:v>
                </c:pt>
                <c:pt idx="436">
                  <c:v>2.1899999999999755</c:v>
                </c:pt>
                <c:pt idx="437">
                  <c:v>2.1949999999999754</c:v>
                </c:pt>
                <c:pt idx="438">
                  <c:v>2.1999999999999753</c:v>
                </c:pt>
                <c:pt idx="439">
                  <c:v>2.2049999999999752</c:v>
                </c:pt>
                <c:pt idx="440">
                  <c:v>2.2099999999999751</c:v>
                </c:pt>
                <c:pt idx="441">
                  <c:v>2.214999999999975</c:v>
                </c:pt>
                <c:pt idx="442">
                  <c:v>2.2199999999999749</c:v>
                </c:pt>
                <c:pt idx="443">
                  <c:v>2.2249999999999748</c:v>
                </c:pt>
                <c:pt idx="444">
                  <c:v>2.2299999999999747</c:v>
                </c:pt>
                <c:pt idx="445">
                  <c:v>2.2349999999999746</c:v>
                </c:pt>
                <c:pt idx="446">
                  <c:v>2.2399999999999745</c:v>
                </c:pt>
                <c:pt idx="447">
                  <c:v>2.2449999999999743</c:v>
                </c:pt>
                <c:pt idx="448">
                  <c:v>2.2499999999999742</c:v>
                </c:pt>
                <c:pt idx="449">
                  <c:v>2.2549999999999741</c:v>
                </c:pt>
                <c:pt idx="450">
                  <c:v>2.259999999999974</c:v>
                </c:pt>
                <c:pt idx="451">
                  <c:v>2.2649999999999739</c:v>
                </c:pt>
                <c:pt idx="452">
                  <c:v>2.2699999999999738</c:v>
                </c:pt>
                <c:pt idx="453">
                  <c:v>2.2749999999999737</c:v>
                </c:pt>
                <c:pt idx="454">
                  <c:v>2.2799999999999736</c:v>
                </c:pt>
                <c:pt idx="455">
                  <c:v>2.2849999999999735</c:v>
                </c:pt>
                <c:pt idx="456">
                  <c:v>2.2899999999999734</c:v>
                </c:pt>
                <c:pt idx="457">
                  <c:v>2.2949999999999733</c:v>
                </c:pt>
                <c:pt idx="458">
                  <c:v>2.2999999999999732</c:v>
                </c:pt>
                <c:pt idx="459">
                  <c:v>2.3049999999999731</c:v>
                </c:pt>
                <c:pt idx="460">
                  <c:v>2.309999999999973</c:v>
                </c:pt>
                <c:pt idx="461">
                  <c:v>2.3149999999999729</c:v>
                </c:pt>
                <c:pt idx="462">
                  <c:v>2.3199999999999728</c:v>
                </c:pt>
                <c:pt idx="463">
                  <c:v>2.3249999999999726</c:v>
                </c:pt>
                <c:pt idx="464">
                  <c:v>2.3299999999999725</c:v>
                </c:pt>
                <c:pt idx="465">
                  <c:v>2.3349999999999724</c:v>
                </c:pt>
                <c:pt idx="466">
                  <c:v>2.3399999999999723</c:v>
                </c:pt>
                <c:pt idx="467">
                  <c:v>2.3449999999999722</c:v>
                </c:pt>
                <c:pt idx="468">
                  <c:v>2.3499999999999721</c:v>
                </c:pt>
                <c:pt idx="469">
                  <c:v>2.354999999999972</c:v>
                </c:pt>
                <c:pt idx="470">
                  <c:v>2.3599999999999719</c:v>
                </c:pt>
                <c:pt idx="471">
                  <c:v>2.3649999999999718</c:v>
                </c:pt>
                <c:pt idx="472">
                  <c:v>2.3699999999999717</c:v>
                </c:pt>
                <c:pt idx="473">
                  <c:v>2.3749999999999716</c:v>
                </c:pt>
                <c:pt idx="474">
                  <c:v>2.3799999999999715</c:v>
                </c:pt>
                <c:pt idx="475">
                  <c:v>2.3849999999999714</c:v>
                </c:pt>
                <c:pt idx="476">
                  <c:v>2.3899999999999713</c:v>
                </c:pt>
                <c:pt idx="477">
                  <c:v>2.3949999999999712</c:v>
                </c:pt>
                <c:pt idx="478">
                  <c:v>2.399999999999971</c:v>
                </c:pt>
                <c:pt idx="479">
                  <c:v>2.4049999999999709</c:v>
                </c:pt>
                <c:pt idx="480">
                  <c:v>2.4099999999999708</c:v>
                </c:pt>
                <c:pt idx="481">
                  <c:v>2.4149999999999707</c:v>
                </c:pt>
                <c:pt idx="482">
                  <c:v>2.4199999999999706</c:v>
                </c:pt>
                <c:pt idx="483">
                  <c:v>2.4249999999999705</c:v>
                </c:pt>
                <c:pt idx="484">
                  <c:v>2.4299999999999704</c:v>
                </c:pt>
                <c:pt idx="485">
                  <c:v>2.4349999999999703</c:v>
                </c:pt>
                <c:pt idx="486">
                  <c:v>2.4399999999999702</c:v>
                </c:pt>
                <c:pt idx="487">
                  <c:v>2.4449999999999701</c:v>
                </c:pt>
                <c:pt idx="488">
                  <c:v>2.44999999999997</c:v>
                </c:pt>
                <c:pt idx="489">
                  <c:v>2.4549999999999699</c:v>
                </c:pt>
                <c:pt idx="490">
                  <c:v>2.4599999999999698</c:v>
                </c:pt>
                <c:pt idx="491">
                  <c:v>2.4649999999999697</c:v>
                </c:pt>
                <c:pt idx="492">
                  <c:v>2.4699999999999696</c:v>
                </c:pt>
                <c:pt idx="493">
                  <c:v>2.4749999999999694</c:v>
                </c:pt>
                <c:pt idx="494">
                  <c:v>2.4799999999999693</c:v>
                </c:pt>
                <c:pt idx="495">
                  <c:v>2.4849999999999692</c:v>
                </c:pt>
                <c:pt idx="496">
                  <c:v>2.4899999999999691</c:v>
                </c:pt>
                <c:pt idx="497">
                  <c:v>2.494999999999969</c:v>
                </c:pt>
                <c:pt idx="498">
                  <c:v>2.4999999999999689</c:v>
                </c:pt>
                <c:pt idx="499">
                  <c:v>2.5049999999999688</c:v>
                </c:pt>
                <c:pt idx="500">
                  <c:v>2.5099999999999687</c:v>
                </c:pt>
                <c:pt idx="501">
                  <c:v>2.5149999999999686</c:v>
                </c:pt>
                <c:pt idx="502">
                  <c:v>2.5199999999999685</c:v>
                </c:pt>
                <c:pt idx="503">
                  <c:v>2.5249999999999684</c:v>
                </c:pt>
                <c:pt idx="504">
                  <c:v>2.5299999999999683</c:v>
                </c:pt>
                <c:pt idx="505">
                  <c:v>2.5349999999999682</c:v>
                </c:pt>
                <c:pt idx="506">
                  <c:v>2.5399999999999681</c:v>
                </c:pt>
                <c:pt idx="507">
                  <c:v>2.544999999999968</c:v>
                </c:pt>
                <c:pt idx="508">
                  <c:v>2.5499999999999678</c:v>
                </c:pt>
                <c:pt idx="509">
                  <c:v>2.5549999999999677</c:v>
                </c:pt>
                <c:pt idx="510">
                  <c:v>2.5599999999999676</c:v>
                </c:pt>
                <c:pt idx="511">
                  <c:v>2.5649999999999675</c:v>
                </c:pt>
                <c:pt idx="512">
                  <c:v>2.5699999999999674</c:v>
                </c:pt>
                <c:pt idx="513">
                  <c:v>2.5749999999999673</c:v>
                </c:pt>
                <c:pt idx="514">
                  <c:v>2.5799999999999672</c:v>
                </c:pt>
                <c:pt idx="515">
                  <c:v>2.5849999999999671</c:v>
                </c:pt>
                <c:pt idx="516">
                  <c:v>2.589999999999967</c:v>
                </c:pt>
                <c:pt idx="517">
                  <c:v>2.5949999999999669</c:v>
                </c:pt>
                <c:pt idx="518">
                  <c:v>2.5999999999999668</c:v>
                </c:pt>
                <c:pt idx="519">
                  <c:v>2.6049999999999667</c:v>
                </c:pt>
                <c:pt idx="520">
                  <c:v>2.6099999999999666</c:v>
                </c:pt>
                <c:pt idx="521">
                  <c:v>2.6149999999999665</c:v>
                </c:pt>
                <c:pt idx="522">
                  <c:v>2.6199999999999664</c:v>
                </c:pt>
                <c:pt idx="523">
                  <c:v>2.6249999999999662</c:v>
                </c:pt>
                <c:pt idx="524">
                  <c:v>2.6299999999999661</c:v>
                </c:pt>
                <c:pt idx="525">
                  <c:v>2.634999999999966</c:v>
                </c:pt>
                <c:pt idx="526">
                  <c:v>2.6399999999999659</c:v>
                </c:pt>
                <c:pt idx="527">
                  <c:v>2.6449999999999658</c:v>
                </c:pt>
                <c:pt idx="528">
                  <c:v>2.6499999999999657</c:v>
                </c:pt>
                <c:pt idx="529">
                  <c:v>2.6549999999999656</c:v>
                </c:pt>
                <c:pt idx="530">
                  <c:v>2.6599999999999655</c:v>
                </c:pt>
                <c:pt idx="531">
                  <c:v>2.6649999999999654</c:v>
                </c:pt>
                <c:pt idx="532">
                  <c:v>2.6699999999999653</c:v>
                </c:pt>
                <c:pt idx="533">
                  <c:v>2.6749999999999652</c:v>
                </c:pt>
                <c:pt idx="534">
                  <c:v>2.6799999999999651</c:v>
                </c:pt>
                <c:pt idx="535">
                  <c:v>2.684999999999965</c:v>
                </c:pt>
                <c:pt idx="536">
                  <c:v>2.6899999999999649</c:v>
                </c:pt>
                <c:pt idx="537">
                  <c:v>2.6949999999999648</c:v>
                </c:pt>
                <c:pt idx="538">
                  <c:v>2.6999999999999647</c:v>
                </c:pt>
                <c:pt idx="539">
                  <c:v>2.7049999999999645</c:v>
                </c:pt>
                <c:pt idx="540">
                  <c:v>2.7099999999999644</c:v>
                </c:pt>
                <c:pt idx="541">
                  <c:v>2.7149999999999643</c:v>
                </c:pt>
                <c:pt idx="542">
                  <c:v>2.7199999999999642</c:v>
                </c:pt>
                <c:pt idx="543">
                  <c:v>2.7249999999999641</c:v>
                </c:pt>
                <c:pt idx="544">
                  <c:v>2.729999999999964</c:v>
                </c:pt>
                <c:pt idx="545">
                  <c:v>2.7349999999999639</c:v>
                </c:pt>
                <c:pt idx="546">
                  <c:v>2.7399999999999638</c:v>
                </c:pt>
                <c:pt idx="547">
                  <c:v>2.7449999999999637</c:v>
                </c:pt>
                <c:pt idx="548">
                  <c:v>2.7499999999999636</c:v>
                </c:pt>
                <c:pt idx="549">
                  <c:v>2.7549999999999635</c:v>
                </c:pt>
              </c:numCache>
            </c:numRef>
          </c:xVal>
          <c:yVal>
            <c:numRef>
              <c:f>ESPECTRO!$O$92:$O$641</c:f>
              <c:numCache>
                <c:formatCode>0.000</c:formatCode>
                <c:ptCount val="550"/>
                <c:pt idx="0">
                  <c:v>6.5664000000000012E-6</c:v>
                </c:pt>
                <c:pt idx="1">
                  <c:v>1.6005600000000005E-5</c:v>
                </c:pt>
                <c:pt idx="2">
                  <c:v>3.0643200000000005E-5</c:v>
                </c:pt>
                <c:pt idx="3">
                  <c:v>5.130000000000002E-5</c:v>
                </c:pt>
                <c:pt idx="4">
                  <c:v>7.8796800000000011E-5</c:v>
                </c:pt>
                <c:pt idx="5">
                  <c:v>1.1395440000000004E-4</c:v>
                </c:pt>
                <c:pt idx="6">
                  <c:v>1.5759360000000002E-4</c:v>
                </c:pt>
                <c:pt idx="7">
                  <c:v>2.1053520000000002E-4</c:v>
                </c:pt>
                <c:pt idx="8">
                  <c:v>2.7359999999999993E-4</c:v>
                </c:pt>
                <c:pt idx="9">
                  <c:v>3.4760879999999996E-4</c:v>
                </c:pt>
                <c:pt idx="10">
                  <c:v>4.3338239999999976E-4</c:v>
                </c:pt>
                <c:pt idx="11">
                  <c:v>5.3174159999999984E-4</c:v>
                </c:pt>
                <c:pt idx="12">
                  <c:v>6.4350719999999983E-4</c:v>
                </c:pt>
                <c:pt idx="13">
                  <c:v>7.6950000000000011E-4</c:v>
                </c:pt>
                <c:pt idx="14">
                  <c:v>8.7552000000000018E-4</c:v>
                </c:pt>
                <c:pt idx="15">
                  <c:v>9.8838000000000029E-4</c:v>
                </c:pt>
                <c:pt idx="16">
                  <c:v>1.1080800000000007E-3</c:v>
                </c:pt>
                <c:pt idx="17">
                  <c:v>1.2346200000000007E-3</c:v>
                </c:pt>
                <c:pt idx="18">
                  <c:v>1.3680000000000009E-3</c:v>
                </c:pt>
                <c:pt idx="19">
                  <c:v>1.5082200000000011E-3</c:v>
                </c:pt>
                <c:pt idx="20">
                  <c:v>1.6552800000000012E-3</c:v>
                </c:pt>
                <c:pt idx="21">
                  <c:v>1.8091800000000016E-3</c:v>
                </c:pt>
                <c:pt idx="22">
                  <c:v>1.9699200000000017E-3</c:v>
                </c:pt>
                <c:pt idx="23">
                  <c:v>2.1375000000000014E-3</c:v>
                </c:pt>
                <c:pt idx="24">
                  <c:v>2.3119200000000016E-3</c:v>
                </c:pt>
                <c:pt idx="25">
                  <c:v>2.493180000000002E-3</c:v>
                </c:pt>
                <c:pt idx="26">
                  <c:v>2.681280000000002E-3</c:v>
                </c:pt>
                <c:pt idx="27">
                  <c:v>2.8762200000000022E-3</c:v>
                </c:pt>
                <c:pt idx="28">
                  <c:v>3.0780000000000026E-3</c:v>
                </c:pt>
                <c:pt idx="29">
                  <c:v>3.2866200000000027E-3</c:v>
                </c:pt>
                <c:pt idx="30">
                  <c:v>3.5020800000000033E-3</c:v>
                </c:pt>
                <c:pt idx="31">
                  <c:v>3.7243800000000041E-3</c:v>
                </c:pt>
                <c:pt idx="32">
                  <c:v>3.9535200000000046E-3</c:v>
                </c:pt>
                <c:pt idx="33">
                  <c:v>4.1895000000000049E-3</c:v>
                </c:pt>
                <c:pt idx="34">
                  <c:v>4.4323200000000052E-3</c:v>
                </c:pt>
                <c:pt idx="35">
                  <c:v>4.6819800000000057E-3</c:v>
                </c:pt>
                <c:pt idx="36">
                  <c:v>4.9384800000000055E-3</c:v>
                </c:pt>
                <c:pt idx="37">
                  <c:v>5.2018200000000063E-3</c:v>
                </c:pt>
                <c:pt idx="38">
                  <c:v>5.4720000000000064E-3</c:v>
                </c:pt>
                <c:pt idx="39">
                  <c:v>5.7490200000000066E-3</c:v>
                </c:pt>
                <c:pt idx="40">
                  <c:v>6.032880000000007E-3</c:v>
                </c:pt>
                <c:pt idx="41">
                  <c:v>6.3235800000000075E-3</c:v>
                </c:pt>
                <c:pt idx="42">
                  <c:v>6.6211200000000081E-3</c:v>
                </c:pt>
                <c:pt idx="43">
                  <c:v>6.9255000000000089E-3</c:v>
                </c:pt>
                <c:pt idx="44">
                  <c:v>7.2367200000000098E-3</c:v>
                </c:pt>
                <c:pt idx="45">
                  <c:v>7.5547800000000092E-3</c:v>
                </c:pt>
                <c:pt idx="46">
                  <c:v>7.8796800000000104E-3</c:v>
                </c:pt>
                <c:pt idx="47">
                  <c:v>8.2114200000000109E-3</c:v>
                </c:pt>
                <c:pt idx="48">
                  <c:v>8.550000000000009E-3</c:v>
                </c:pt>
                <c:pt idx="49">
                  <c:v>8.8954200000000115E-3</c:v>
                </c:pt>
                <c:pt idx="50">
                  <c:v>9.2476800000000099E-3</c:v>
                </c:pt>
                <c:pt idx="51">
                  <c:v>9.6067800000000109E-3</c:v>
                </c:pt>
                <c:pt idx="52">
                  <c:v>9.9727200000000113E-3</c:v>
                </c:pt>
                <c:pt idx="53">
                  <c:v>1.0345500000000013E-2</c:v>
                </c:pt>
                <c:pt idx="54">
                  <c:v>1.0725120000000012E-2</c:v>
                </c:pt>
                <c:pt idx="55">
                  <c:v>1.1111580000000013E-2</c:v>
                </c:pt>
                <c:pt idx="56">
                  <c:v>1.1504880000000014E-2</c:v>
                </c:pt>
                <c:pt idx="57">
                  <c:v>1.1905020000000014E-2</c:v>
                </c:pt>
                <c:pt idx="58">
                  <c:v>1.2312000000000014E-2</c:v>
                </c:pt>
                <c:pt idx="59">
                  <c:v>1.2725820000000016E-2</c:v>
                </c:pt>
                <c:pt idx="60">
                  <c:v>1.3146480000000018E-2</c:v>
                </c:pt>
                <c:pt idx="61">
                  <c:v>1.3573980000000018E-2</c:v>
                </c:pt>
                <c:pt idx="62">
                  <c:v>1.400832000000002E-2</c:v>
                </c:pt>
                <c:pt idx="63">
                  <c:v>1.444950000000002E-2</c:v>
                </c:pt>
                <c:pt idx="64">
                  <c:v>1.489752000000002E-2</c:v>
                </c:pt>
                <c:pt idx="65">
                  <c:v>1.535238000000002E-2</c:v>
                </c:pt>
                <c:pt idx="66">
                  <c:v>1.5814080000000022E-2</c:v>
                </c:pt>
                <c:pt idx="67">
                  <c:v>1.6282620000000022E-2</c:v>
                </c:pt>
                <c:pt idx="68">
                  <c:v>1.6758000000000023E-2</c:v>
                </c:pt>
                <c:pt idx="69">
                  <c:v>1.7240220000000025E-2</c:v>
                </c:pt>
                <c:pt idx="70">
                  <c:v>1.7729280000000024E-2</c:v>
                </c:pt>
                <c:pt idx="71">
                  <c:v>1.8225180000000025E-2</c:v>
                </c:pt>
                <c:pt idx="72">
                  <c:v>1.8727920000000026E-2</c:v>
                </c:pt>
                <c:pt idx="73">
                  <c:v>1.9237500000000025E-2</c:v>
                </c:pt>
                <c:pt idx="74">
                  <c:v>1.9753920000000029E-2</c:v>
                </c:pt>
                <c:pt idx="75">
                  <c:v>2.0277180000000027E-2</c:v>
                </c:pt>
                <c:pt idx="76">
                  <c:v>2.0807280000000029E-2</c:v>
                </c:pt>
                <c:pt idx="77">
                  <c:v>2.1344220000000028E-2</c:v>
                </c:pt>
                <c:pt idx="78">
                  <c:v>2.1888000000000032E-2</c:v>
                </c:pt>
                <c:pt idx="79">
                  <c:v>2.2438620000000034E-2</c:v>
                </c:pt>
                <c:pt idx="80">
                  <c:v>2.2996080000000033E-2</c:v>
                </c:pt>
                <c:pt idx="81">
                  <c:v>5.6772000000000052E-2</c:v>
                </c:pt>
                <c:pt idx="82">
                  <c:v>5.7456000000000049E-2</c:v>
                </c:pt>
                <c:pt idx="83">
                  <c:v>5.8140000000000053E-2</c:v>
                </c:pt>
                <c:pt idx="84">
                  <c:v>5.882400000000005E-2</c:v>
                </c:pt>
                <c:pt idx="85">
                  <c:v>5.9508000000000054E-2</c:v>
                </c:pt>
                <c:pt idx="86">
                  <c:v>6.0192000000000051E-2</c:v>
                </c:pt>
                <c:pt idx="87">
                  <c:v>6.0876000000000055E-2</c:v>
                </c:pt>
                <c:pt idx="88">
                  <c:v>6.1560000000000052E-2</c:v>
                </c:pt>
                <c:pt idx="89">
                  <c:v>6.2244000000000056E-2</c:v>
                </c:pt>
                <c:pt idx="90">
                  <c:v>6.2928000000000053E-2</c:v>
                </c:pt>
                <c:pt idx="91">
                  <c:v>6.3612000000000057E-2</c:v>
                </c:pt>
                <c:pt idx="92">
                  <c:v>6.4296000000000061E-2</c:v>
                </c:pt>
                <c:pt idx="93">
                  <c:v>6.4980000000000052E-2</c:v>
                </c:pt>
                <c:pt idx="94">
                  <c:v>6.5664000000000056E-2</c:v>
                </c:pt>
                <c:pt idx="95">
                  <c:v>6.634800000000006E-2</c:v>
                </c:pt>
                <c:pt idx="96">
                  <c:v>6.7032000000000064E-2</c:v>
                </c:pt>
                <c:pt idx="97">
                  <c:v>6.7716000000000068E-2</c:v>
                </c:pt>
                <c:pt idx="98">
                  <c:v>6.8400000000000058E-2</c:v>
                </c:pt>
                <c:pt idx="99">
                  <c:v>6.9084000000000062E-2</c:v>
                </c:pt>
                <c:pt idx="100">
                  <c:v>6.9768000000000066E-2</c:v>
                </c:pt>
                <c:pt idx="101">
                  <c:v>7.045200000000007E-2</c:v>
                </c:pt>
                <c:pt idx="102">
                  <c:v>7.113600000000006E-2</c:v>
                </c:pt>
                <c:pt idx="103">
                  <c:v>7.1820000000000064E-2</c:v>
                </c:pt>
                <c:pt idx="104">
                  <c:v>7.2504000000000068E-2</c:v>
                </c:pt>
                <c:pt idx="105">
                  <c:v>7.3188000000000072E-2</c:v>
                </c:pt>
                <c:pt idx="106">
                  <c:v>7.3872000000000063E-2</c:v>
                </c:pt>
                <c:pt idx="107">
                  <c:v>7.4556000000000067E-2</c:v>
                </c:pt>
                <c:pt idx="108">
                  <c:v>7.5240000000000071E-2</c:v>
                </c:pt>
                <c:pt idx="109">
                  <c:v>7.5924000000000075E-2</c:v>
                </c:pt>
                <c:pt idx="110">
                  <c:v>7.6608000000000065E-2</c:v>
                </c:pt>
                <c:pt idx="111">
                  <c:v>7.7292000000000069E-2</c:v>
                </c:pt>
                <c:pt idx="112">
                  <c:v>7.7976000000000073E-2</c:v>
                </c:pt>
                <c:pt idx="113">
                  <c:v>7.8660000000000077E-2</c:v>
                </c:pt>
                <c:pt idx="114">
                  <c:v>7.9344000000000081E-2</c:v>
                </c:pt>
                <c:pt idx="115">
                  <c:v>8.0028000000000071E-2</c:v>
                </c:pt>
                <c:pt idx="116">
                  <c:v>8.0712000000000075E-2</c:v>
                </c:pt>
                <c:pt idx="117">
                  <c:v>8.1396000000000079E-2</c:v>
                </c:pt>
                <c:pt idx="118">
                  <c:v>8.2080000000000083E-2</c:v>
                </c:pt>
                <c:pt idx="119">
                  <c:v>8.2764000000000074E-2</c:v>
                </c:pt>
                <c:pt idx="120">
                  <c:v>8.3448000000000078E-2</c:v>
                </c:pt>
                <c:pt idx="121">
                  <c:v>8.4132000000000082E-2</c:v>
                </c:pt>
                <c:pt idx="122">
                  <c:v>8.4816000000000086E-2</c:v>
                </c:pt>
                <c:pt idx="123">
                  <c:v>8.5500000000000076E-2</c:v>
                </c:pt>
                <c:pt idx="124">
                  <c:v>8.618400000000008E-2</c:v>
                </c:pt>
                <c:pt idx="125">
                  <c:v>8.6868000000000084E-2</c:v>
                </c:pt>
                <c:pt idx="126">
                  <c:v>8.7552000000000088E-2</c:v>
                </c:pt>
                <c:pt idx="127">
                  <c:v>8.8236000000000078E-2</c:v>
                </c:pt>
                <c:pt idx="128">
                  <c:v>8.8920000000000082E-2</c:v>
                </c:pt>
                <c:pt idx="129">
                  <c:v>8.9604000000000086E-2</c:v>
                </c:pt>
                <c:pt idx="130">
                  <c:v>9.028800000000009E-2</c:v>
                </c:pt>
                <c:pt idx="131">
                  <c:v>9.0972000000000081E-2</c:v>
                </c:pt>
                <c:pt idx="132">
                  <c:v>9.1656000000000085E-2</c:v>
                </c:pt>
                <c:pt idx="133">
                  <c:v>9.2340000000000089E-2</c:v>
                </c:pt>
                <c:pt idx="134">
                  <c:v>9.3024000000000093E-2</c:v>
                </c:pt>
                <c:pt idx="135">
                  <c:v>9.3708000000000097E-2</c:v>
                </c:pt>
                <c:pt idx="136">
                  <c:v>9.4392000000000087E-2</c:v>
                </c:pt>
                <c:pt idx="137">
                  <c:v>9.5076000000000091E-2</c:v>
                </c:pt>
                <c:pt idx="138">
                  <c:v>9.5760000000000095E-2</c:v>
                </c:pt>
                <c:pt idx="139">
                  <c:v>9.6444000000000099E-2</c:v>
                </c:pt>
                <c:pt idx="140">
                  <c:v>9.7128000000000089E-2</c:v>
                </c:pt>
                <c:pt idx="141">
                  <c:v>9.7812000000000093E-2</c:v>
                </c:pt>
                <c:pt idx="142">
                  <c:v>9.8496000000000097E-2</c:v>
                </c:pt>
                <c:pt idx="143">
                  <c:v>9.9180000000000101E-2</c:v>
                </c:pt>
                <c:pt idx="144">
                  <c:v>9.9864000000000092E-2</c:v>
                </c:pt>
                <c:pt idx="145">
                  <c:v>0.1005480000000001</c:v>
                </c:pt>
                <c:pt idx="146">
                  <c:v>0.1012320000000001</c:v>
                </c:pt>
                <c:pt idx="147">
                  <c:v>0.1019160000000001</c:v>
                </c:pt>
                <c:pt idx="148">
                  <c:v>0.10260000000000009</c:v>
                </c:pt>
                <c:pt idx="149">
                  <c:v>0.1032840000000001</c:v>
                </c:pt>
                <c:pt idx="150">
                  <c:v>0.1039680000000001</c:v>
                </c:pt>
                <c:pt idx="151">
                  <c:v>0.10465200000000011</c:v>
                </c:pt>
                <c:pt idx="152">
                  <c:v>0.10533600000000011</c:v>
                </c:pt>
                <c:pt idx="153">
                  <c:v>0.1060200000000001</c:v>
                </c:pt>
                <c:pt idx="154">
                  <c:v>0.1067040000000001</c:v>
                </c:pt>
                <c:pt idx="155">
                  <c:v>0.10738800000000011</c:v>
                </c:pt>
                <c:pt idx="156">
                  <c:v>0.10807200000000011</c:v>
                </c:pt>
                <c:pt idx="157">
                  <c:v>0.1087560000000001</c:v>
                </c:pt>
                <c:pt idx="158">
                  <c:v>0.10944000000000011</c:v>
                </c:pt>
                <c:pt idx="159">
                  <c:v>0.11012400000000011</c:v>
                </c:pt>
                <c:pt idx="160">
                  <c:v>0.11080800000000011</c:v>
                </c:pt>
                <c:pt idx="161">
                  <c:v>0.1114920000000001</c:v>
                </c:pt>
                <c:pt idx="162">
                  <c:v>0.11217600000000011</c:v>
                </c:pt>
                <c:pt idx="163">
                  <c:v>0.11286000000000011</c:v>
                </c:pt>
                <c:pt idx="164">
                  <c:v>0.11354400000000012</c:v>
                </c:pt>
                <c:pt idx="165">
                  <c:v>0.11422800000000011</c:v>
                </c:pt>
                <c:pt idx="166">
                  <c:v>0.11491200000000011</c:v>
                </c:pt>
                <c:pt idx="167">
                  <c:v>0.11559600000000012</c:v>
                </c:pt>
                <c:pt idx="168">
                  <c:v>0.11628000000000012</c:v>
                </c:pt>
                <c:pt idx="169">
                  <c:v>0.11696400000000012</c:v>
                </c:pt>
                <c:pt idx="170">
                  <c:v>0.11764800000000011</c:v>
                </c:pt>
                <c:pt idx="171">
                  <c:v>0.11833200000000012</c:v>
                </c:pt>
                <c:pt idx="172">
                  <c:v>0.11901600000000012</c:v>
                </c:pt>
                <c:pt idx="173">
                  <c:v>0.11970000000000013</c:v>
                </c:pt>
                <c:pt idx="174">
                  <c:v>0.12038400000000012</c:v>
                </c:pt>
                <c:pt idx="175">
                  <c:v>0.12106800000000012</c:v>
                </c:pt>
                <c:pt idx="176">
                  <c:v>0.12175200000000012</c:v>
                </c:pt>
                <c:pt idx="177">
                  <c:v>0.12243600000000013</c:v>
                </c:pt>
                <c:pt idx="178">
                  <c:v>0.12312000000000012</c:v>
                </c:pt>
                <c:pt idx="179">
                  <c:v>0.12380400000000012</c:v>
                </c:pt>
                <c:pt idx="180">
                  <c:v>0.12448800000000013</c:v>
                </c:pt>
                <c:pt idx="181">
                  <c:v>0.12517200000000012</c:v>
                </c:pt>
                <c:pt idx="182">
                  <c:v>0.12585600000000013</c:v>
                </c:pt>
                <c:pt idx="183">
                  <c:v>0.12654000000000012</c:v>
                </c:pt>
                <c:pt idx="184">
                  <c:v>0.12722400000000011</c:v>
                </c:pt>
                <c:pt idx="185">
                  <c:v>0.12790800000000013</c:v>
                </c:pt>
                <c:pt idx="186">
                  <c:v>0.12859200000000012</c:v>
                </c:pt>
                <c:pt idx="187">
                  <c:v>0.12927600000000014</c:v>
                </c:pt>
                <c:pt idx="188">
                  <c:v>0.12996000000000013</c:v>
                </c:pt>
                <c:pt idx="189">
                  <c:v>0.13064400000000012</c:v>
                </c:pt>
                <c:pt idx="190">
                  <c:v>0.13132800000000014</c:v>
                </c:pt>
                <c:pt idx="191">
                  <c:v>0.13201200000000013</c:v>
                </c:pt>
                <c:pt idx="192">
                  <c:v>0.13269600000000015</c:v>
                </c:pt>
                <c:pt idx="193">
                  <c:v>0.13338000000000014</c:v>
                </c:pt>
                <c:pt idx="194">
                  <c:v>0.13406400000000013</c:v>
                </c:pt>
                <c:pt idx="195">
                  <c:v>0.13474800000000015</c:v>
                </c:pt>
                <c:pt idx="196">
                  <c:v>0.13543200000000014</c:v>
                </c:pt>
                <c:pt idx="197">
                  <c:v>0.13611600000000013</c:v>
                </c:pt>
                <c:pt idx="198">
                  <c:v>0.13680000000000012</c:v>
                </c:pt>
                <c:pt idx="199">
                  <c:v>0.13748400000000011</c:v>
                </c:pt>
                <c:pt idx="200">
                  <c:v>0.1381680000000001</c:v>
                </c:pt>
                <c:pt idx="201">
                  <c:v>0.13885200000000009</c:v>
                </c:pt>
                <c:pt idx="202">
                  <c:v>0.13953600000000008</c:v>
                </c:pt>
                <c:pt idx="203">
                  <c:v>0.14022000000000004</c:v>
                </c:pt>
                <c:pt idx="204">
                  <c:v>0.14090400000000003</c:v>
                </c:pt>
                <c:pt idx="205">
                  <c:v>0.14158800000000002</c:v>
                </c:pt>
                <c:pt idx="206">
                  <c:v>0.14227200000000001</c:v>
                </c:pt>
                <c:pt idx="207">
                  <c:v>0.142956</c:v>
                </c:pt>
                <c:pt idx="208">
                  <c:v>0.14363999999999999</c:v>
                </c:pt>
                <c:pt idx="209">
                  <c:v>0.14432399999999995</c:v>
                </c:pt>
                <c:pt idx="210">
                  <c:v>0.14500799999999994</c:v>
                </c:pt>
                <c:pt idx="211">
                  <c:v>0.14569199999999993</c:v>
                </c:pt>
                <c:pt idx="212">
                  <c:v>0.14637599999999992</c:v>
                </c:pt>
                <c:pt idx="213">
                  <c:v>0.14705999999999991</c:v>
                </c:pt>
                <c:pt idx="214">
                  <c:v>0.1477439999999999</c:v>
                </c:pt>
                <c:pt idx="215">
                  <c:v>0.14842799999999987</c:v>
                </c:pt>
                <c:pt idx="216">
                  <c:v>0.14911199999999986</c:v>
                </c:pt>
                <c:pt idx="217">
                  <c:v>0.14979599999999985</c:v>
                </c:pt>
                <c:pt idx="218">
                  <c:v>0.15047999999999984</c:v>
                </c:pt>
                <c:pt idx="219">
                  <c:v>0.15116399999999983</c:v>
                </c:pt>
                <c:pt idx="220">
                  <c:v>0.15184799999999982</c:v>
                </c:pt>
                <c:pt idx="221">
                  <c:v>0.15253199999999978</c:v>
                </c:pt>
                <c:pt idx="222">
                  <c:v>0.15321599999999977</c:v>
                </c:pt>
                <c:pt idx="223">
                  <c:v>0.15389999999999976</c:v>
                </c:pt>
                <c:pt idx="224">
                  <c:v>0.15458399999999975</c:v>
                </c:pt>
                <c:pt idx="225">
                  <c:v>0.15526799999999974</c:v>
                </c:pt>
                <c:pt idx="226">
                  <c:v>0.15595199999999973</c:v>
                </c:pt>
                <c:pt idx="227">
                  <c:v>0.15663599999999969</c:v>
                </c:pt>
                <c:pt idx="228">
                  <c:v>0.15731999999999968</c:v>
                </c:pt>
                <c:pt idx="229">
                  <c:v>0.15800399999999967</c:v>
                </c:pt>
                <c:pt idx="230">
                  <c:v>0.15868799999999966</c:v>
                </c:pt>
                <c:pt idx="231">
                  <c:v>0.15937199999999965</c:v>
                </c:pt>
                <c:pt idx="232">
                  <c:v>0.16005599999999964</c:v>
                </c:pt>
                <c:pt idx="233">
                  <c:v>0.16073999999999961</c:v>
                </c:pt>
                <c:pt idx="234">
                  <c:v>0.1614239999999996</c:v>
                </c:pt>
                <c:pt idx="235">
                  <c:v>0.16210799999999959</c:v>
                </c:pt>
                <c:pt idx="236">
                  <c:v>0.16279199999999958</c:v>
                </c:pt>
                <c:pt idx="237">
                  <c:v>0.16347599999999957</c:v>
                </c:pt>
                <c:pt idx="238">
                  <c:v>0.16415999999999956</c:v>
                </c:pt>
                <c:pt idx="239">
                  <c:v>0.16484399999999955</c:v>
                </c:pt>
                <c:pt idx="240">
                  <c:v>0.16552799999999951</c:v>
                </c:pt>
                <c:pt idx="241">
                  <c:v>0.1662119999999995</c:v>
                </c:pt>
                <c:pt idx="242">
                  <c:v>0.16689599999999949</c:v>
                </c:pt>
                <c:pt idx="243">
                  <c:v>0.16757999999999948</c:v>
                </c:pt>
                <c:pt idx="244">
                  <c:v>0.16826399999999947</c:v>
                </c:pt>
                <c:pt idx="245">
                  <c:v>0.16894799999999946</c:v>
                </c:pt>
                <c:pt idx="246">
                  <c:v>0.16963199999999942</c:v>
                </c:pt>
                <c:pt idx="247">
                  <c:v>0.17031599999999941</c:v>
                </c:pt>
                <c:pt idx="248">
                  <c:v>0.1709999999999994</c:v>
                </c:pt>
                <c:pt idx="249">
                  <c:v>0.17168399999999939</c:v>
                </c:pt>
                <c:pt idx="250">
                  <c:v>0.17236799999999938</c:v>
                </c:pt>
                <c:pt idx="251">
                  <c:v>0.17305199999999937</c:v>
                </c:pt>
                <c:pt idx="252">
                  <c:v>0.17373599999999934</c:v>
                </c:pt>
                <c:pt idx="253">
                  <c:v>0.17441999999999933</c:v>
                </c:pt>
                <c:pt idx="254">
                  <c:v>0.17510399999999932</c:v>
                </c:pt>
                <c:pt idx="255">
                  <c:v>0.17578799999999931</c:v>
                </c:pt>
                <c:pt idx="256">
                  <c:v>0.1764719999999993</c:v>
                </c:pt>
                <c:pt idx="257">
                  <c:v>0.17715599999999929</c:v>
                </c:pt>
                <c:pt idx="258">
                  <c:v>0.17783999999999925</c:v>
                </c:pt>
                <c:pt idx="259">
                  <c:v>0.17852399999999924</c:v>
                </c:pt>
                <c:pt idx="260">
                  <c:v>0.17920799999999923</c:v>
                </c:pt>
                <c:pt idx="261">
                  <c:v>0.17989199999999922</c:v>
                </c:pt>
                <c:pt idx="262">
                  <c:v>0.18057599999999921</c:v>
                </c:pt>
                <c:pt idx="263">
                  <c:v>0.1812599999999992</c:v>
                </c:pt>
                <c:pt idx="264">
                  <c:v>0.18194399999999916</c:v>
                </c:pt>
                <c:pt idx="265">
                  <c:v>0.18262799999999915</c:v>
                </c:pt>
                <c:pt idx="266">
                  <c:v>0.18331199999999914</c:v>
                </c:pt>
                <c:pt idx="267">
                  <c:v>0.18399599999999913</c:v>
                </c:pt>
                <c:pt idx="268">
                  <c:v>0.18467999999999912</c:v>
                </c:pt>
                <c:pt idx="269">
                  <c:v>0.18536399999999911</c:v>
                </c:pt>
                <c:pt idx="270">
                  <c:v>0.18604799999999908</c:v>
                </c:pt>
                <c:pt idx="271">
                  <c:v>0.18673199999999907</c:v>
                </c:pt>
                <c:pt idx="272">
                  <c:v>0.18741599999999906</c:v>
                </c:pt>
                <c:pt idx="273">
                  <c:v>0.18809999999999905</c:v>
                </c:pt>
                <c:pt idx="274">
                  <c:v>0.18878399999999904</c:v>
                </c:pt>
                <c:pt idx="275">
                  <c:v>0.18946799999999903</c:v>
                </c:pt>
                <c:pt idx="276">
                  <c:v>0.19015199999999899</c:v>
                </c:pt>
                <c:pt idx="277">
                  <c:v>0.19083599999999898</c:v>
                </c:pt>
                <c:pt idx="278">
                  <c:v>0.19151999999999897</c:v>
                </c:pt>
                <c:pt idx="279">
                  <c:v>0.19220399999999896</c:v>
                </c:pt>
                <c:pt idx="280">
                  <c:v>0.19288799999999895</c:v>
                </c:pt>
                <c:pt idx="281">
                  <c:v>0.19357199999999894</c:v>
                </c:pt>
                <c:pt idx="282">
                  <c:v>0.1942559999999989</c:v>
                </c:pt>
                <c:pt idx="283">
                  <c:v>0.19493999999999889</c:v>
                </c:pt>
                <c:pt idx="284">
                  <c:v>0.19562399999999888</c:v>
                </c:pt>
                <c:pt idx="285">
                  <c:v>0.19630799999999887</c:v>
                </c:pt>
                <c:pt idx="286">
                  <c:v>0.19699199999999886</c:v>
                </c:pt>
                <c:pt idx="287">
                  <c:v>0.19767599999999885</c:v>
                </c:pt>
                <c:pt idx="288">
                  <c:v>0.19835999999999882</c:v>
                </c:pt>
                <c:pt idx="289">
                  <c:v>0.19904399999999881</c:v>
                </c:pt>
                <c:pt idx="290">
                  <c:v>0.1997279999999988</c:v>
                </c:pt>
                <c:pt idx="291">
                  <c:v>0.20041199999999879</c:v>
                </c:pt>
                <c:pt idx="292">
                  <c:v>0.20109599999999878</c:v>
                </c:pt>
                <c:pt idx="293">
                  <c:v>0.20177999999999877</c:v>
                </c:pt>
                <c:pt idx="294">
                  <c:v>0.20246399999999873</c:v>
                </c:pt>
                <c:pt idx="295">
                  <c:v>0.20314799999999872</c:v>
                </c:pt>
                <c:pt idx="296">
                  <c:v>0.20383199999999871</c:v>
                </c:pt>
                <c:pt idx="297">
                  <c:v>0.2045159999999987</c:v>
                </c:pt>
                <c:pt idx="298">
                  <c:v>0.20519999999999869</c:v>
                </c:pt>
                <c:pt idx="299">
                  <c:v>0.20588399999999868</c:v>
                </c:pt>
                <c:pt idx="300">
                  <c:v>0.20656799999999864</c:v>
                </c:pt>
                <c:pt idx="301">
                  <c:v>0.20725199999999863</c:v>
                </c:pt>
                <c:pt idx="302">
                  <c:v>0.20793599999999862</c:v>
                </c:pt>
                <c:pt idx="303">
                  <c:v>0.20861999999999861</c:v>
                </c:pt>
                <c:pt idx="304">
                  <c:v>0.2093039999999986</c:v>
                </c:pt>
                <c:pt idx="305">
                  <c:v>0.20998799999999859</c:v>
                </c:pt>
                <c:pt idx="306">
                  <c:v>0.21067199999999855</c:v>
                </c:pt>
                <c:pt idx="307">
                  <c:v>0.21135599999999855</c:v>
                </c:pt>
                <c:pt idx="308">
                  <c:v>0.21203999999999854</c:v>
                </c:pt>
                <c:pt idx="309">
                  <c:v>0.21272399999999853</c:v>
                </c:pt>
                <c:pt idx="310">
                  <c:v>0.21340799999999852</c:v>
                </c:pt>
                <c:pt idx="311">
                  <c:v>0.21409199999999851</c:v>
                </c:pt>
                <c:pt idx="312">
                  <c:v>0.21477599999999847</c:v>
                </c:pt>
                <c:pt idx="313">
                  <c:v>0.21545999999999846</c:v>
                </c:pt>
                <c:pt idx="314">
                  <c:v>0.21614399999999845</c:v>
                </c:pt>
                <c:pt idx="315">
                  <c:v>0.21682799999999844</c:v>
                </c:pt>
                <c:pt idx="316">
                  <c:v>0.21751199999999843</c:v>
                </c:pt>
                <c:pt idx="317">
                  <c:v>0.21819599999999842</c:v>
                </c:pt>
                <c:pt idx="318">
                  <c:v>0.21887999999999838</c:v>
                </c:pt>
                <c:pt idx="319">
                  <c:v>0.21956399999999837</c:v>
                </c:pt>
                <c:pt idx="320">
                  <c:v>0.22024799999999836</c:v>
                </c:pt>
                <c:pt idx="321">
                  <c:v>0.22093199999999835</c:v>
                </c:pt>
                <c:pt idx="322">
                  <c:v>0.22161599999999834</c:v>
                </c:pt>
                <c:pt idx="323">
                  <c:v>0.22229999999999833</c:v>
                </c:pt>
                <c:pt idx="324">
                  <c:v>0.22298399999999829</c:v>
                </c:pt>
                <c:pt idx="325">
                  <c:v>0.22366799999999828</c:v>
                </c:pt>
                <c:pt idx="326">
                  <c:v>0.22435199999999828</c:v>
                </c:pt>
                <c:pt idx="327">
                  <c:v>0.22503599999999827</c:v>
                </c:pt>
                <c:pt idx="328">
                  <c:v>0.22571999999999826</c:v>
                </c:pt>
                <c:pt idx="329">
                  <c:v>0.22640399999999825</c:v>
                </c:pt>
                <c:pt idx="330">
                  <c:v>0.22708799999999821</c:v>
                </c:pt>
                <c:pt idx="331">
                  <c:v>0.2277719999999982</c:v>
                </c:pt>
                <c:pt idx="332">
                  <c:v>0.22845599999999819</c:v>
                </c:pt>
                <c:pt idx="333">
                  <c:v>0.22913999999999818</c:v>
                </c:pt>
                <c:pt idx="334">
                  <c:v>0.22982399999999817</c:v>
                </c:pt>
                <c:pt idx="335">
                  <c:v>0.23050799999999816</c:v>
                </c:pt>
                <c:pt idx="336">
                  <c:v>0.23119199999999812</c:v>
                </c:pt>
                <c:pt idx="337">
                  <c:v>0.23187599999999811</c:v>
                </c:pt>
                <c:pt idx="338">
                  <c:v>0.2325599999999981</c:v>
                </c:pt>
                <c:pt idx="339">
                  <c:v>0.23324399999999809</c:v>
                </c:pt>
                <c:pt idx="340">
                  <c:v>0.23392799999999808</c:v>
                </c:pt>
                <c:pt idx="341">
                  <c:v>0.23461199999999807</c:v>
                </c:pt>
                <c:pt idx="342">
                  <c:v>0.23529599999999803</c:v>
                </c:pt>
                <c:pt idx="343">
                  <c:v>0.23597999999999802</c:v>
                </c:pt>
                <c:pt idx="344">
                  <c:v>0.23666399999999801</c:v>
                </c:pt>
                <c:pt idx="345">
                  <c:v>0.23734799999999801</c:v>
                </c:pt>
                <c:pt idx="346">
                  <c:v>0.238031999999998</c:v>
                </c:pt>
                <c:pt idx="347">
                  <c:v>0.23871599999999799</c:v>
                </c:pt>
                <c:pt idx="348">
                  <c:v>0.23939999999999795</c:v>
                </c:pt>
                <c:pt idx="349">
                  <c:v>0.24008399999999794</c:v>
                </c:pt>
                <c:pt idx="350">
                  <c:v>0.24076799999999793</c:v>
                </c:pt>
                <c:pt idx="351">
                  <c:v>0.24145199999999792</c:v>
                </c:pt>
                <c:pt idx="352">
                  <c:v>0.24213599999999791</c:v>
                </c:pt>
                <c:pt idx="353">
                  <c:v>0.2428199999999979</c:v>
                </c:pt>
                <c:pt idx="354">
                  <c:v>0.24350399999999786</c:v>
                </c:pt>
                <c:pt idx="355">
                  <c:v>0.24418799999999785</c:v>
                </c:pt>
                <c:pt idx="356">
                  <c:v>0.24487199999999784</c:v>
                </c:pt>
                <c:pt idx="357">
                  <c:v>0.24555599999999783</c:v>
                </c:pt>
                <c:pt idx="358">
                  <c:v>0.24623999999999782</c:v>
                </c:pt>
                <c:pt idx="359">
                  <c:v>0.24692399999999781</c:v>
                </c:pt>
                <c:pt idx="360">
                  <c:v>0.2476079999999978</c:v>
                </c:pt>
                <c:pt idx="361">
                  <c:v>0.24829199999999776</c:v>
                </c:pt>
                <c:pt idx="362">
                  <c:v>0.24897599999999775</c:v>
                </c:pt>
                <c:pt idx="363">
                  <c:v>0.24965999999999774</c:v>
                </c:pt>
                <c:pt idx="364">
                  <c:v>0.25034399999999774</c:v>
                </c:pt>
                <c:pt idx="365">
                  <c:v>0.2510279999999977</c:v>
                </c:pt>
                <c:pt idx="366">
                  <c:v>0.25171199999999772</c:v>
                </c:pt>
                <c:pt idx="367">
                  <c:v>0.25239599999999768</c:v>
                </c:pt>
                <c:pt idx="368">
                  <c:v>0.2530799999999977</c:v>
                </c:pt>
                <c:pt idx="369">
                  <c:v>0.25376399999999766</c:v>
                </c:pt>
                <c:pt idx="370">
                  <c:v>0.25444799999999762</c:v>
                </c:pt>
                <c:pt idx="371">
                  <c:v>0.25513199999999764</c:v>
                </c:pt>
                <c:pt idx="372">
                  <c:v>0.2558159999999976</c:v>
                </c:pt>
                <c:pt idx="373">
                  <c:v>0.25649999999999762</c:v>
                </c:pt>
                <c:pt idx="374">
                  <c:v>0.25718399999999758</c:v>
                </c:pt>
                <c:pt idx="375">
                  <c:v>0.2578679999999976</c:v>
                </c:pt>
                <c:pt idx="376">
                  <c:v>0.25855199999999756</c:v>
                </c:pt>
                <c:pt idx="377">
                  <c:v>0.25923599999999752</c:v>
                </c:pt>
                <c:pt idx="378">
                  <c:v>0.25991999999999754</c:v>
                </c:pt>
                <c:pt idx="379">
                  <c:v>0.2606039999999975</c:v>
                </c:pt>
                <c:pt idx="380">
                  <c:v>0.26128799999999752</c:v>
                </c:pt>
                <c:pt idx="381">
                  <c:v>0.26197199999999748</c:v>
                </c:pt>
                <c:pt idx="382">
                  <c:v>0.26265599999999745</c:v>
                </c:pt>
                <c:pt idx="383">
                  <c:v>0.26333999999999746</c:v>
                </c:pt>
                <c:pt idx="384">
                  <c:v>0.26402399999999743</c:v>
                </c:pt>
                <c:pt idx="385">
                  <c:v>0.26470799999999745</c:v>
                </c:pt>
                <c:pt idx="386">
                  <c:v>0.26539199999999741</c:v>
                </c:pt>
                <c:pt idx="387">
                  <c:v>0.26607599999999743</c:v>
                </c:pt>
                <c:pt idx="388">
                  <c:v>0.26675999999999739</c:v>
                </c:pt>
                <c:pt idx="389">
                  <c:v>0.26744399999999735</c:v>
                </c:pt>
                <c:pt idx="390">
                  <c:v>0.26812799999999737</c:v>
                </c:pt>
                <c:pt idx="391">
                  <c:v>0.26881199999999733</c:v>
                </c:pt>
                <c:pt idx="392">
                  <c:v>0.26949599999999735</c:v>
                </c:pt>
                <c:pt idx="393">
                  <c:v>0.27017999999999731</c:v>
                </c:pt>
                <c:pt idx="394">
                  <c:v>0.27086399999999727</c:v>
                </c:pt>
                <c:pt idx="395">
                  <c:v>0.27154799999999729</c:v>
                </c:pt>
                <c:pt idx="396">
                  <c:v>0.27223199999999725</c:v>
                </c:pt>
                <c:pt idx="397">
                  <c:v>0.27291599999999727</c:v>
                </c:pt>
                <c:pt idx="398">
                  <c:v>0.27359999999999723</c:v>
                </c:pt>
                <c:pt idx="399">
                  <c:v>0.27428399999999725</c:v>
                </c:pt>
                <c:pt idx="400">
                  <c:v>0.27496799999999721</c:v>
                </c:pt>
                <c:pt idx="401">
                  <c:v>0.27565199999999723</c:v>
                </c:pt>
                <c:pt idx="402">
                  <c:v>0.27633599999999719</c:v>
                </c:pt>
                <c:pt idx="403">
                  <c:v>0.27701999999999721</c:v>
                </c:pt>
                <c:pt idx="404">
                  <c:v>0.27770399999999718</c:v>
                </c:pt>
                <c:pt idx="405">
                  <c:v>0.27838799999999719</c:v>
                </c:pt>
                <c:pt idx="406">
                  <c:v>0.27907199999999716</c:v>
                </c:pt>
                <c:pt idx="407">
                  <c:v>0.27975599999999712</c:v>
                </c:pt>
                <c:pt idx="408">
                  <c:v>0.28043999999999714</c:v>
                </c:pt>
                <c:pt idx="409">
                  <c:v>0.2811239999999971</c:v>
                </c:pt>
                <c:pt idx="410">
                  <c:v>0.28180799999999712</c:v>
                </c:pt>
                <c:pt idx="411">
                  <c:v>0.28249199999999708</c:v>
                </c:pt>
                <c:pt idx="412">
                  <c:v>0.2831759999999971</c:v>
                </c:pt>
                <c:pt idx="413">
                  <c:v>0.28385999999999706</c:v>
                </c:pt>
                <c:pt idx="414">
                  <c:v>0.28454399999999702</c:v>
                </c:pt>
                <c:pt idx="415">
                  <c:v>0.28522799999999704</c:v>
                </c:pt>
                <c:pt idx="416">
                  <c:v>0.285911999999997</c:v>
                </c:pt>
                <c:pt idx="417">
                  <c:v>0.28659599999999702</c:v>
                </c:pt>
                <c:pt idx="418">
                  <c:v>0.28727999999999698</c:v>
                </c:pt>
                <c:pt idx="419">
                  <c:v>0.28796399999999694</c:v>
                </c:pt>
                <c:pt idx="420">
                  <c:v>0.28864799999999696</c:v>
                </c:pt>
                <c:pt idx="421">
                  <c:v>0.28933199999999692</c:v>
                </c:pt>
                <c:pt idx="422">
                  <c:v>0.29001599999999694</c:v>
                </c:pt>
                <c:pt idx="423">
                  <c:v>0.29069999999999691</c:v>
                </c:pt>
                <c:pt idx="424">
                  <c:v>0.29138399999999692</c:v>
                </c:pt>
                <c:pt idx="425">
                  <c:v>0.29206799999999689</c:v>
                </c:pt>
                <c:pt idx="426">
                  <c:v>0.29275199999999685</c:v>
                </c:pt>
                <c:pt idx="427">
                  <c:v>0.29343599999999687</c:v>
                </c:pt>
                <c:pt idx="428">
                  <c:v>0.29411999999999683</c:v>
                </c:pt>
                <c:pt idx="429">
                  <c:v>0.29480399999999685</c:v>
                </c:pt>
                <c:pt idx="430">
                  <c:v>0.29548799999999681</c:v>
                </c:pt>
                <c:pt idx="431">
                  <c:v>0.29548800000000008</c:v>
                </c:pt>
                <c:pt idx="432">
                  <c:v>0.29548800000000008</c:v>
                </c:pt>
                <c:pt idx="433">
                  <c:v>0.29548800000000008</c:v>
                </c:pt>
                <c:pt idx="434">
                  <c:v>0.29548800000000008</c:v>
                </c:pt>
                <c:pt idx="435">
                  <c:v>0.29548800000000008</c:v>
                </c:pt>
                <c:pt idx="436">
                  <c:v>0.29548800000000008</c:v>
                </c:pt>
                <c:pt idx="437">
                  <c:v>0.29548800000000008</c:v>
                </c:pt>
                <c:pt idx="438">
                  <c:v>0.29548800000000008</c:v>
                </c:pt>
                <c:pt idx="439">
                  <c:v>0.29548800000000008</c:v>
                </c:pt>
                <c:pt idx="440">
                  <c:v>0.29548800000000008</c:v>
                </c:pt>
                <c:pt idx="441">
                  <c:v>0.29548800000000008</c:v>
                </c:pt>
                <c:pt idx="442">
                  <c:v>0.29548800000000008</c:v>
                </c:pt>
                <c:pt idx="443">
                  <c:v>0.29548800000000008</c:v>
                </c:pt>
                <c:pt idx="444">
                  <c:v>0.29548800000000008</c:v>
                </c:pt>
                <c:pt idx="445">
                  <c:v>0.29548800000000008</c:v>
                </c:pt>
                <c:pt idx="446">
                  <c:v>0.29548800000000008</c:v>
                </c:pt>
                <c:pt idx="447">
                  <c:v>0.29548800000000008</c:v>
                </c:pt>
                <c:pt idx="448">
                  <c:v>0.29548800000000008</c:v>
                </c:pt>
                <c:pt idx="449">
                  <c:v>0.29548800000000008</c:v>
                </c:pt>
                <c:pt idx="450">
                  <c:v>0.29548800000000008</c:v>
                </c:pt>
                <c:pt idx="451">
                  <c:v>0.29548800000000008</c:v>
                </c:pt>
                <c:pt idx="452">
                  <c:v>0.29548800000000008</c:v>
                </c:pt>
                <c:pt idx="453">
                  <c:v>0.29548800000000008</c:v>
                </c:pt>
                <c:pt idx="454">
                  <c:v>0.29548800000000008</c:v>
                </c:pt>
                <c:pt idx="455">
                  <c:v>0.29548800000000008</c:v>
                </c:pt>
                <c:pt idx="456">
                  <c:v>0.29548800000000008</c:v>
                </c:pt>
                <c:pt idx="457">
                  <c:v>0.29548800000000008</c:v>
                </c:pt>
                <c:pt idx="458">
                  <c:v>0.29548800000000008</c:v>
                </c:pt>
                <c:pt idx="459">
                  <c:v>0.29548800000000008</c:v>
                </c:pt>
                <c:pt idx="460">
                  <c:v>0.29548800000000008</c:v>
                </c:pt>
                <c:pt idx="461">
                  <c:v>0.29548800000000008</c:v>
                </c:pt>
                <c:pt idx="462">
                  <c:v>0.29548800000000008</c:v>
                </c:pt>
                <c:pt idx="463">
                  <c:v>0.29548800000000008</c:v>
                </c:pt>
                <c:pt idx="464">
                  <c:v>0.29548800000000008</c:v>
                </c:pt>
                <c:pt idx="465">
                  <c:v>0.29548800000000008</c:v>
                </c:pt>
                <c:pt idx="466">
                  <c:v>0.29548800000000008</c:v>
                </c:pt>
                <c:pt idx="467">
                  <c:v>0.29548800000000008</c:v>
                </c:pt>
                <c:pt idx="468">
                  <c:v>0.29548800000000008</c:v>
                </c:pt>
                <c:pt idx="469">
                  <c:v>0.29548800000000008</c:v>
                </c:pt>
                <c:pt idx="470">
                  <c:v>0.29548800000000008</c:v>
                </c:pt>
                <c:pt idx="471">
                  <c:v>0.29548800000000008</c:v>
                </c:pt>
                <c:pt idx="472">
                  <c:v>0.29548800000000008</c:v>
                </c:pt>
                <c:pt idx="473">
                  <c:v>0.29548800000000008</c:v>
                </c:pt>
                <c:pt idx="474">
                  <c:v>0.29548800000000008</c:v>
                </c:pt>
                <c:pt idx="475">
                  <c:v>0.29548800000000008</c:v>
                </c:pt>
                <c:pt idx="476">
                  <c:v>0.29548800000000008</c:v>
                </c:pt>
                <c:pt idx="477">
                  <c:v>0.29548800000000008</c:v>
                </c:pt>
                <c:pt idx="478">
                  <c:v>0.29548800000000008</c:v>
                </c:pt>
                <c:pt idx="479">
                  <c:v>0.29548800000000008</c:v>
                </c:pt>
                <c:pt idx="480">
                  <c:v>0.29548800000000008</c:v>
                </c:pt>
                <c:pt idx="481">
                  <c:v>0.29548800000000008</c:v>
                </c:pt>
                <c:pt idx="482">
                  <c:v>0.29548800000000008</c:v>
                </c:pt>
                <c:pt idx="483">
                  <c:v>0.29548800000000008</c:v>
                </c:pt>
                <c:pt idx="484">
                  <c:v>0.29548800000000008</c:v>
                </c:pt>
                <c:pt idx="485">
                  <c:v>0.29548800000000008</c:v>
                </c:pt>
                <c:pt idx="486">
                  <c:v>0.29548800000000008</c:v>
                </c:pt>
                <c:pt idx="487">
                  <c:v>0.29548800000000008</c:v>
                </c:pt>
                <c:pt idx="488">
                  <c:v>0.29548800000000008</c:v>
                </c:pt>
                <c:pt idx="489">
                  <c:v>0.29548800000000008</c:v>
                </c:pt>
                <c:pt idx="490">
                  <c:v>0.29548800000000008</c:v>
                </c:pt>
                <c:pt idx="491">
                  <c:v>0.29548800000000008</c:v>
                </c:pt>
                <c:pt idx="492">
                  <c:v>0.29548800000000008</c:v>
                </c:pt>
                <c:pt idx="493">
                  <c:v>0.29548800000000008</c:v>
                </c:pt>
                <c:pt idx="494">
                  <c:v>0.29548800000000008</c:v>
                </c:pt>
                <c:pt idx="495">
                  <c:v>0.29548800000000008</c:v>
                </c:pt>
                <c:pt idx="496">
                  <c:v>0.29548800000000008</c:v>
                </c:pt>
                <c:pt idx="497">
                  <c:v>0.29548800000000008</c:v>
                </c:pt>
                <c:pt idx="498">
                  <c:v>0.29548800000000008</c:v>
                </c:pt>
                <c:pt idx="499">
                  <c:v>0.29548800000000008</c:v>
                </c:pt>
                <c:pt idx="500">
                  <c:v>0.29548800000000008</c:v>
                </c:pt>
                <c:pt idx="501">
                  <c:v>0.29548800000000008</c:v>
                </c:pt>
                <c:pt idx="502">
                  <c:v>0.29548800000000008</c:v>
                </c:pt>
                <c:pt idx="503">
                  <c:v>0.29548800000000008</c:v>
                </c:pt>
                <c:pt idx="504">
                  <c:v>0.29548800000000008</c:v>
                </c:pt>
                <c:pt idx="505">
                  <c:v>0.29548800000000008</c:v>
                </c:pt>
                <c:pt idx="506">
                  <c:v>0.29548800000000008</c:v>
                </c:pt>
                <c:pt idx="507">
                  <c:v>0.29548800000000008</c:v>
                </c:pt>
                <c:pt idx="508">
                  <c:v>0.29548800000000008</c:v>
                </c:pt>
                <c:pt idx="509">
                  <c:v>0.29548800000000008</c:v>
                </c:pt>
                <c:pt idx="510">
                  <c:v>0.29548800000000008</c:v>
                </c:pt>
                <c:pt idx="511">
                  <c:v>0.29548800000000008</c:v>
                </c:pt>
                <c:pt idx="512">
                  <c:v>0.29548800000000008</c:v>
                </c:pt>
                <c:pt idx="513">
                  <c:v>0.29548800000000008</c:v>
                </c:pt>
                <c:pt idx="514">
                  <c:v>0.29548800000000008</c:v>
                </c:pt>
                <c:pt idx="515">
                  <c:v>0.29548800000000008</c:v>
                </c:pt>
                <c:pt idx="516">
                  <c:v>0.29548800000000008</c:v>
                </c:pt>
                <c:pt idx="517">
                  <c:v>0.29548800000000008</c:v>
                </c:pt>
                <c:pt idx="518">
                  <c:v>0.29548800000000008</c:v>
                </c:pt>
                <c:pt idx="519">
                  <c:v>0.29548800000000008</c:v>
                </c:pt>
                <c:pt idx="520">
                  <c:v>0.29548800000000008</c:v>
                </c:pt>
                <c:pt idx="521">
                  <c:v>0.29548800000000008</c:v>
                </c:pt>
                <c:pt idx="522">
                  <c:v>0.29548800000000008</c:v>
                </c:pt>
                <c:pt idx="523">
                  <c:v>0.29548800000000008</c:v>
                </c:pt>
                <c:pt idx="524">
                  <c:v>0.29548800000000008</c:v>
                </c:pt>
                <c:pt idx="525">
                  <c:v>0.29548800000000008</c:v>
                </c:pt>
                <c:pt idx="526">
                  <c:v>0.29548800000000008</c:v>
                </c:pt>
                <c:pt idx="527">
                  <c:v>0.29548800000000008</c:v>
                </c:pt>
                <c:pt idx="528">
                  <c:v>0.29548800000000008</c:v>
                </c:pt>
                <c:pt idx="529">
                  <c:v>0.29548800000000008</c:v>
                </c:pt>
                <c:pt idx="530">
                  <c:v>0.29548800000000008</c:v>
                </c:pt>
                <c:pt idx="531">
                  <c:v>0.29548800000000008</c:v>
                </c:pt>
                <c:pt idx="532">
                  <c:v>0.29548800000000008</c:v>
                </c:pt>
                <c:pt idx="533">
                  <c:v>0.29548800000000008</c:v>
                </c:pt>
                <c:pt idx="534">
                  <c:v>0.29548800000000008</c:v>
                </c:pt>
                <c:pt idx="535">
                  <c:v>0.29548800000000008</c:v>
                </c:pt>
                <c:pt idx="536">
                  <c:v>0.29548800000000008</c:v>
                </c:pt>
                <c:pt idx="537">
                  <c:v>0.29548800000000008</c:v>
                </c:pt>
                <c:pt idx="538">
                  <c:v>0.29548800000000008</c:v>
                </c:pt>
                <c:pt idx="539">
                  <c:v>0.29548800000000008</c:v>
                </c:pt>
                <c:pt idx="540">
                  <c:v>0.29548800000000008</c:v>
                </c:pt>
                <c:pt idx="541">
                  <c:v>0.29548800000000008</c:v>
                </c:pt>
                <c:pt idx="542">
                  <c:v>0.29548800000000008</c:v>
                </c:pt>
                <c:pt idx="543">
                  <c:v>0.29548800000000008</c:v>
                </c:pt>
                <c:pt idx="544">
                  <c:v>0.29548800000000008</c:v>
                </c:pt>
                <c:pt idx="545">
                  <c:v>0.29548800000000008</c:v>
                </c:pt>
                <c:pt idx="546">
                  <c:v>0.29548800000000008</c:v>
                </c:pt>
                <c:pt idx="547">
                  <c:v>0.29548800000000008</c:v>
                </c:pt>
                <c:pt idx="548">
                  <c:v>0.29548800000000008</c:v>
                </c:pt>
                <c:pt idx="549">
                  <c:v>0.29548800000000008</c:v>
                </c:pt>
              </c:numCache>
            </c:numRef>
          </c:yVal>
          <c:smooth val="1"/>
        </c:ser>
        <c:dLbls>
          <c:showLegendKey val="0"/>
          <c:showVal val="0"/>
          <c:showCatName val="0"/>
          <c:showSerName val="0"/>
          <c:showPercent val="0"/>
          <c:showBubbleSize val="0"/>
        </c:dLbls>
        <c:axId val="243125560"/>
        <c:axId val="243125952"/>
      </c:scatterChart>
      <c:valAx>
        <c:axId val="243125560"/>
        <c:scaling>
          <c:orientation val="minMax"/>
        </c:scaling>
        <c:delete val="0"/>
        <c:axPos val="b"/>
        <c:majorGridlines>
          <c:spPr>
            <a:ln w="9525" cap="flat" cmpd="sng" algn="ctr">
              <a:solidFill>
                <a:schemeClr val="tx1">
                  <a:tint val="75000"/>
                  <a:shade val="95000"/>
                  <a:satMod val="105000"/>
                </a:schemeClr>
              </a:solidFill>
              <a:prstDash val="solid"/>
              <a:round/>
            </a:ln>
            <a:effectLst/>
          </c:spPr>
        </c:majorGridlines>
        <c:minorGridlines>
          <c:spPr>
            <a:ln w="9525" cap="flat" cmpd="sng" algn="ctr">
              <a:solidFill>
                <a:schemeClr val="tx1">
                  <a:tint val="50000"/>
                  <a:shade val="95000"/>
                  <a:satMod val="105000"/>
                </a:schemeClr>
              </a:solidFill>
              <a:prstDash val="solid"/>
              <a:round/>
            </a:ln>
            <a:effectLst/>
          </c:spPr>
        </c:minorGridlines>
        <c:title>
          <c:tx>
            <c:rich>
              <a:bodyPr rot="0" spcFirstLastPara="1" vertOverflow="ellipsis" vert="horz" wrap="square" anchor="ctr" anchorCtr="1"/>
              <a:lstStyle/>
              <a:p>
                <a:pPr>
                  <a:defRPr lang="es-EC" sz="1000" b="1" i="0" u="none" strike="noStrike" kern="1200" baseline="0">
                    <a:solidFill>
                      <a:schemeClr val="tx1"/>
                    </a:solidFill>
                    <a:latin typeface="+mn-lt"/>
                    <a:ea typeface="+mn-ea"/>
                    <a:cs typeface="+mn-cs"/>
                  </a:defRPr>
                </a:pPr>
                <a:r>
                  <a:rPr lang="es-EC"/>
                  <a:t>Periodos:</a:t>
                </a:r>
                <a:r>
                  <a:rPr lang="es-EC" baseline="0"/>
                  <a:t> T </a:t>
                </a:r>
                <a:r>
                  <a:rPr lang="es-EC"/>
                  <a:t>[s]</a:t>
                </a:r>
              </a:p>
            </c:rich>
          </c:tx>
          <c:overlay val="0"/>
          <c:spPr>
            <a:noFill/>
            <a:ln>
              <a:noFill/>
            </a:ln>
            <a:effectLst/>
          </c:spPr>
          <c:txPr>
            <a:bodyPr rot="0" spcFirstLastPara="1" vertOverflow="ellipsis" vert="horz" wrap="square" anchor="ctr" anchorCtr="1"/>
            <a:lstStyle/>
            <a:p>
              <a:pPr>
                <a:defRPr lang="es-EC" sz="1000" b="1" i="0" u="none" strike="noStrike" kern="1200" baseline="0">
                  <a:solidFill>
                    <a:schemeClr val="tx1"/>
                  </a:solidFill>
                  <a:latin typeface="+mn-lt"/>
                  <a:ea typeface="+mn-ea"/>
                  <a:cs typeface="+mn-cs"/>
                </a:defRPr>
              </a:pPr>
              <a:endParaRPr lang="en-US"/>
            </a:p>
          </c:txPr>
        </c:title>
        <c:numFmt formatCode="0.00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lang="es-EC" sz="1000" b="0" i="0" u="none" strike="noStrike" kern="1200" baseline="0">
                <a:solidFill>
                  <a:schemeClr val="tx1"/>
                </a:solidFill>
                <a:latin typeface="+mn-lt"/>
                <a:ea typeface="+mn-ea"/>
                <a:cs typeface="+mn-cs"/>
              </a:defRPr>
            </a:pPr>
            <a:endParaRPr lang="en-US"/>
          </a:p>
        </c:txPr>
        <c:crossAx val="243125952"/>
        <c:crosses val="autoZero"/>
        <c:crossBetween val="midCat"/>
      </c:valAx>
      <c:valAx>
        <c:axId val="243125952"/>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minorGridlines>
          <c:spPr>
            <a:ln w="9525" cap="flat" cmpd="sng" algn="ctr">
              <a:solidFill>
                <a:schemeClr val="tx1">
                  <a:tint val="50000"/>
                  <a:shade val="95000"/>
                  <a:satMod val="105000"/>
                </a:schemeClr>
              </a:solidFill>
              <a:prstDash val="solid"/>
              <a:round/>
            </a:ln>
            <a:effectLst/>
          </c:spPr>
        </c:minorGridlines>
        <c:title>
          <c:tx>
            <c:rich>
              <a:bodyPr rot="-5400000" spcFirstLastPara="1" vertOverflow="ellipsis" vert="horz" wrap="square" anchor="ctr" anchorCtr="1"/>
              <a:lstStyle/>
              <a:p>
                <a:pPr>
                  <a:defRPr lang="es-EC" sz="1000" b="1" i="0" u="none" strike="noStrike" kern="1200" baseline="0">
                    <a:solidFill>
                      <a:schemeClr val="tx1"/>
                    </a:solidFill>
                    <a:latin typeface="+mn-lt"/>
                    <a:ea typeface="+mn-ea"/>
                    <a:cs typeface="+mn-cs"/>
                  </a:defRPr>
                </a:pPr>
                <a:r>
                  <a:rPr lang="es-EC"/>
                  <a:t>Desplazamientos Sd </a:t>
                </a:r>
                <a:r>
                  <a:rPr lang="es-EC" baseline="0"/>
                  <a:t>[m]</a:t>
                </a:r>
                <a:endParaRPr lang="es-EC"/>
              </a:p>
            </c:rich>
          </c:tx>
          <c:overlay val="0"/>
          <c:spPr>
            <a:noFill/>
            <a:ln>
              <a:noFill/>
            </a:ln>
            <a:effectLst/>
          </c:spPr>
          <c:txPr>
            <a:bodyPr rot="-5400000" spcFirstLastPara="1" vertOverflow="ellipsis" vert="horz" wrap="square" anchor="ctr" anchorCtr="1"/>
            <a:lstStyle/>
            <a:p>
              <a:pPr>
                <a:defRPr lang="es-EC" sz="1000" b="1" i="0" u="none" strike="noStrike" kern="1200" baseline="0">
                  <a:solidFill>
                    <a:schemeClr val="tx1"/>
                  </a:solidFill>
                  <a:latin typeface="+mn-lt"/>
                  <a:ea typeface="+mn-ea"/>
                  <a:cs typeface="+mn-cs"/>
                </a:defRPr>
              </a:pPr>
              <a:endParaRPr lang="en-US"/>
            </a:p>
          </c:txPr>
        </c:title>
        <c:numFmt formatCode="0.00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lang="es-EC" sz="1000" b="0" i="0" u="none" strike="noStrike" kern="1200" baseline="0">
                <a:solidFill>
                  <a:schemeClr val="tx1"/>
                </a:solidFill>
                <a:latin typeface="+mn-lt"/>
                <a:ea typeface="+mn-ea"/>
                <a:cs typeface="+mn-cs"/>
              </a:defRPr>
            </a:pPr>
            <a:endParaRPr lang="en-US"/>
          </a:p>
        </c:txPr>
        <c:crossAx val="243125560"/>
        <c:crosses val="autoZero"/>
        <c:crossBetween val="midCat"/>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ADRS</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'PUSHOVER ej2'!$I$3:$I$16</c:f>
              <c:numCache>
                <c:formatCode>0.000</c:formatCode>
                <c:ptCount val="14"/>
                <c:pt idx="0">
                  <c:v>0</c:v>
                </c:pt>
                <c:pt idx="1">
                  <c:v>1.161206864964498E-2</c:v>
                </c:pt>
                <c:pt idx="2">
                  <c:v>2.5710143184113309E-2</c:v>
                </c:pt>
                <c:pt idx="3">
                  <c:v>3.2475115255037545E-2</c:v>
                </c:pt>
                <c:pt idx="4">
                  <c:v>3.4490230407629718E-2</c:v>
                </c:pt>
                <c:pt idx="5">
                  <c:v>6.2177607549887527E-2</c:v>
                </c:pt>
                <c:pt idx="6">
                  <c:v>8.9891941458778657E-2</c:v>
                </c:pt>
                <c:pt idx="7">
                  <c:v>0.11763470329544273</c:v>
                </c:pt>
                <c:pt idx="8">
                  <c:v>0.16516457255710434</c:v>
                </c:pt>
                <c:pt idx="9">
                  <c:v>0.16516534643351319</c:v>
                </c:pt>
                <c:pt idx="10">
                  <c:v>0.21574103498480285</c:v>
                </c:pt>
                <c:pt idx="11">
                  <c:v>0.24362073658877609</c:v>
                </c:pt>
                <c:pt idx="12">
                  <c:v>0.27152347079744865</c:v>
                </c:pt>
                <c:pt idx="13">
                  <c:v>0.27848257936753507</c:v>
                </c:pt>
              </c:numCache>
            </c:numRef>
          </c:xVal>
          <c:yVal>
            <c:numRef>
              <c:f>'PUSHOVER ej2'!$H$3:$H$16</c:f>
              <c:numCache>
                <c:formatCode>0.000</c:formatCode>
                <c:ptCount val="14"/>
                <c:pt idx="0">
                  <c:v>0</c:v>
                </c:pt>
                <c:pt idx="1">
                  <c:v>0.13909874346767553</c:v>
                </c:pt>
                <c:pt idx="2">
                  <c:v>0.21464236638398776</c:v>
                </c:pt>
                <c:pt idx="3">
                  <c:v>0.23211055950136278</c:v>
                </c:pt>
                <c:pt idx="4">
                  <c:v>0.235313295305386</c:v>
                </c:pt>
                <c:pt idx="5">
                  <c:v>0.2579538802764994</c:v>
                </c:pt>
                <c:pt idx="6">
                  <c:v>0.27935338713322044</c:v>
                </c:pt>
                <c:pt idx="7">
                  <c:v>0.29746299470253496</c:v>
                </c:pt>
                <c:pt idx="8">
                  <c:v>0.32383938914729254</c:v>
                </c:pt>
                <c:pt idx="9">
                  <c:v>0.32383938914729254</c:v>
                </c:pt>
                <c:pt idx="10">
                  <c:v>0.34404855715258426</c:v>
                </c:pt>
                <c:pt idx="11">
                  <c:v>0.34215320233708757</c:v>
                </c:pt>
                <c:pt idx="12">
                  <c:v>0.34077435136169693</c:v>
                </c:pt>
                <c:pt idx="13">
                  <c:v>0.34049258766350754</c:v>
                </c:pt>
              </c:numCache>
            </c:numRef>
          </c:yVal>
          <c:smooth val="0"/>
        </c:ser>
        <c:dLbls>
          <c:showLegendKey val="0"/>
          <c:showVal val="0"/>
          <c:showCatName val="0"/>
          <c:showSerName val="0"/>
          <c:showPercent val="0"/>
          <c:showBubbleSize val="0"/>
        </c:dLbls>
        <c:axId val="213000640"/>
        <c:axId val="213001424"/>
      </c:scatterChart>
      <c:valAx>
        <c:axId val="2130006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Sd (m)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01424"/>
        <c:crosses val="autoZero"/>
        <c:crossBetween val="midCat"/>
      </c:valAx>
      <c:valAx>
        <c:axId val="213001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Sa (% g)</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006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Pushover</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'Pushover Curve - NL-Codigo'!$B$4:$B$20</c:f>
              <c:numCache>
                <c:formatCode>General</c:formatCode>
                <c:ptCount val="17"/>
                <c:pt idx="0">
                  <c:v>3.4400000000000001E-4</c:v>
                </c:pt>
                <c:pt idx="1">
                  <c:v>2.5537000000000001E-2</c:v>
                </c:pt>
                <c:pt idx="2">
                  <c:v>5.9485999999999997E-2</c:v>
                </c:pt>
                <c:pt idx="3">
                  <c:v>6.5223000000000003E-2</c:v>
                </c:pt>
                <c:pt idx="4">
                  <c:v>7.0957999999999993E-2</c:v>
                </c:pt>
                <c:pt idx="5">
                  <c:v>0.110958</c:v>
                </c:pt>
                <c:pt idx="6">
                  <c:v>0.12049700000000001</c:v>
                </c:pt>
                <c:pt idx="7">
                  <c:v>0.179674</c:v>
                </c:pt>
                <c:pt idx="8">
                  <c:v>0.21967400000000001</c:v>
                </c:pt>
                <c:pt idx="9">
                  <c:v>0.25722899999999999</c:v>
                </c:pt>
                <c:pt idx="10">
                  <c:v>0.263714</c:v>
                </c:pt>
                <c:pt idx="11">
                  <c:v>0.26833000000000001</c:v>
                </c:pt>
                <c:pt idx="12">
                  <c:v>0.27117799999999997</c:v>
                </c:pt>
                <c:pt idx="13">
                  <c:v>0.27359299999999998</c:v>
                </c:pt>
                <c:pt idx="14">
                  <c:v>0.29921300000000001</c:v>
                </c:pt>
                <c:pt idx="15">
                  <c:v>0.34270699999999998</c:v>
                </c:pt>
                <c:pt idx="16">
                  <c:v>0.40034399999999998</c:v>
                </c:pt>
              </c:numCache>
            </c:numRef>
          </c:xVal>
          <c:yVal>
            <c:numRef>
              <c:f>'Pushover Curve - NL-Codigo'!$C$4:$C$20</c:f>
              <c:numCache>
                <c:formatCode>General</c:formatCode>
                <c:ptCount val="17"/>
                <c:pt idx="0">
                  <c:v>0</c:v>
                </c:pt>
                <c:pt idx="1">
                  <c:v>56.817300000000003</c:v>
                </c:pt>
                <c:pt idx="2">
                  <c:v>103.0232</c:v>
                </c:pt>
                <c:pt idx="3">
                  <c:v>107.313</c:v>
                </c:pt>
                <c:pt idx="4">
                  <c:v>109.9335</c:v>
                </c:pt>
                <c:pt idx="5">
                  <c:v>116.49299999999999</c:v>
                </c:pt>
                <c:pt idx="6">
                  <c:v>117.97580000000001</c:v>
                </c:pt>
                <c:pt idx="7">
                  <c:v>122.3467</c:v>
                </c:pt>
                <c:pt idx="8">
                  <c:v>125.1703</c:v>
                </c:pt>
                <c:pt idx="9">
                  <c:v>127.1253</c:v>
                </c:pt>
                <c:pt idx="10">
                  <c:v>127.26990000000001</c:v>
                </c:pt>
                <c:pt idx="11">
                  <c:v>127.33159999999999</c:v>
                </c:pt>
                <c:pt idx="12">
                  <c:v>127.34439999999999</c:v>
                </c:pt>
                <c:pt idx="13">
                  <c:v>127.32980000000001</c:v>
                </c:pt>
                <c:pt idx="14">
                  <c:v>126.5997</c:v>
                </c:pt>
                <c:pt idx="15">
                  <c:v>124.6091</c:v>
                </c:pt>
                <c:pt idx="16">
                  <c:v>120.9255</c:v>
                </c:pt>
              </c:numCache>
            </c:numRef>
          </c:yVal>
          <c:smooth val="0"/>
        </c:ser>
        <c:dLbls>
          <c:showLegendKey val="0"/>
          <c:showVal val="0"/>
          <c:showCatName val="0"/>
          <c:showSerName val="0"/>
          <c:showPercent val="0"/>
          <c:showBubbleSize val="0"/>
        </c:dLbls>
        <c:axId val="212998680"/>
        <c:axId val="212998288"/>
      </c:scatterChart>
      <c:valAx>
        <c:axId val="21299868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Desplazamiento (m)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998288"/>
        <c:crosses val="autoZero"/>
        <c:crossBetween val="midCat"/>
      </c:valAx>
      <c:valAx>
        <c:axId val="21299828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Crotante en la base (Ton)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99868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ADCS</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'Familia Espectros ATC-40'!$I$78:$I$94</c:f>
              <c:numCache>
                <c:formatCode>General</c:formatCode>
                <c:ptCount val="17"/>
                <c:pt idx="0">
                  <c:v>0</c:v>
                </c:pt>
                <c:pt idx="1">
                  <c:v>1.9778</c:v>
                </c:pt>
                <c:pt idx="2">
                  <c:v>4.7005999999999997</c:v>
                </c:pt>
                <c:pt idx="3">
                  <c:v>5.1681999999999997</c:v>
                </c:pt>
                <c:pt idx="4">
                  <c:v>5.6349999999999998</c:v>
                </c:pt>
                <c:pt idx="5">
                  <c:v>9.0147000000000013</c:v>
                </c:pt>
                <c:pt idx="6">
                  <c:v>9.8301999999999996</c:v>
                </c:pt>
                <c:pt idx="7">
                  <c:v>14.788799999999998</c:v>
                </c:pt>
                <c:pt idx="8">
                  <c:v>18.4252</c:v>
                </c:pt>
                <c:pt idx="9">
                  <c:v>21.565999999999999</c:v>
                </c:pt>
                <c:pt idx="10">
                  <c:v>22.0959</c:v>
                </c:pt>
                <c:pt idx="11">
                  <c:v>22.495999999999999</c:v>
                </c:pt>
                <c:pt idx="12">
                  <c:v>22.749300000000002</c:v>
                </c:pt>
                <c:pt idx="13">
                  <c:v>22.9529</c:v>
                </c:pt>
                <c:pt idx="14">
                  <c:v>25.122800000000002</c:v>
                </c:pt>
                <c:pt idx="15">
                  <c:v>28.822399999999998</c:v>
                </c:pt>
                <c:pt idx="16">
                  <c:v>33.760400000000004</c:v>
                </c:pt>
              </c:numCache>
            </c:numRef>
          </c:xVal>
          <c:yVal>
            <c:numRef>
              <c:f>'Familia Espectros ATC-40'!$G$78:$G$94</c:f>
              <c:numCache>
                <c:formatCode>General</c:formatCode>
                <c:ptCount val="17"/>
                <c:pt idx="0">
                  <c:v>0</c:v>
                </c:pt>
                <c:pt idx="1">
                  <c:v>7.3722999999999997E-2</c:v>
                </c:pt>
                <c:pt idx="2">
                  <c:v>0.133629</c:v>
                </c:pt>
                <c:pt idx="3">
                  <c:v>0.13924400000000001</c:v>
                </c:pt>
                <c:pt idx="4">
                  <c:v>0.14282300000000001</c:v>
                </c:pt>
                <c:pt idx="5">
                  <c:v>0.148317</c:v>
                </c:pt>
                <c:pt idx="6">
                  <c:v>0.150146</c:v>
                </c:pt>
                <c:pt idx="7">
                  <c:v>0.154562</c:v>
                </c:pt>
                <c:pt idx="8">
                  <c:v>0.162774</c:v>
                </c:pt>
                <c:pt idx="9">
                  <c:v>0.16416500000000001</c:v>
                </c:pt>
                <c:pt idx="10">
                  <c:v>0.164048</c:v>
                </c:pt>
                <c:pt idx="11">
                  <c:v>0.16423599999999999</c:v>
                </c:pt>
                <c:pt idx="12">
                  <c:v>0.16439999999999999</c:v>
                </c:pt>
                <c:pt idx="13">
                  <c:v>0.16433500000000001</c:v>
                </c:pt>
                <c:pt idx="14">
                  <c:v>0.16284999999999999</c:v>
                </c:pt>
                <c:pt idx="15">
                  <c:v>0.159859</c:v>
                </c:pt>
                <c:pt idx="16">
                  <c:v>0.155061</c:v>
                </c:pt>
              </c:numCache>
            </c:numRef>
          </c:yVal>
          <c:smooth val="0"/>
        </c:ser>
        <c:dLbls>
          <c:showLegendKey val="0"/>
          <c:showVal val="0"/>
          <c:showCatName val="0"/>
          <c:showSerName val="0"/>
          <c:showPercent val="0"/>
          <c:showBubbleSize val="0"/>
        </c:dLbls>
        <c:axId val="212995936"/>
        <c:axId val="212996328"/>
      </c:scatterChart>
      <c:valAx>
        <c:axId val="21299593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Desplazamiento espectral</a:t>
                </a:r>
                <a:r>
                  <a:rPr lang="en-US" baseline="0"/>
                  <a:t> </a:t>
                </a:r>
                <a:r>
                  <a:rPr lang="en-US"/>
                  <a:t>(cm)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996328"/>
        <c:crosses val="autoZero"/>
        <c:crossBetween val="midCat"/>
      </c:valAx>
      <c:valAx>
        <c:axId val="21299632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Aceleracion</a:t>
                </a:r>
                <a:r>
                  <a:rPr lang="en-US" baseline="0"/>
                  <a:t> espectral </a:t>
                </a:r>
                <a:r>
                  <a:rPr lang="en-US"/>
                  <a:t>(%g)</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9959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Superposición de Curvas</a:t>
            </a:r>
            <a:r>
              <a:rPr lang="en-US" baseline="0"/>
              <a:t> ADRS y ADCS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ADCS Curva de capacidad</c:v>
          </c:tx>
          <c:spPr>
            <a:ln w="19050" cap="rnd">
              <a:solidFill>
                <a:schemeClr val="accent6"/>
              </a:solidFill>
              <a:round/>
            </a:ln>
            <a:effectLst/>
          </c:spPr>
          <c:marker>
            <c:symbol val="none"/>
          </c:marker>
          <c:xVal>
            <c:numRef>
              <c:f>'Familia Espectros ATC-40'!$I$78:$I$94</c:f>
              <c:numCache>
                <c:formatCode>General</c:formatCode>
                <c:ptCount val="17"/>
                <c:pt idx="0">
                  <c:v>0</c:v>
                </c:pt>
                <c:pt idx="1">
                  <c:v>1.9778</c:v>
                </c:pt>
                <c:pt idx="2">
                  <c:v>4.7005999999999997</c:v>
                </c:pt>
                <c:pt idx="3">
                  <c:v>5.1681999999999997</c:v>
                </c:pt>
                <c:pt idx="4">
                  <c:v>5.6349999999999998</c:v>
                </c:pt>
                <c:pt idx="5">
                  <c:v>9.0147000000000013</c:v>
                </c:pt>
                <c:pt idx="6">
                  <c:v>9.8301999999999996</c:v>
                </c:pt>
                <c:pt idx="7">
                  <c:v>14.788799999999998</c:v>
                </c:pt>
                <c:pt idx="8">
                  <c:v>18.4252</c:v>
                </c:pt>
                <c:pt idx="9">
                  <c:v>21.565999999999999</c:v>
                </c:pt>
                <c:pt idx="10">
                  <c:v>22.0959</c:v>
                </c:pt>
                <c:pt idx="11">
                  <c:v>22.495999999999999</c:v>
                </c:pt>
                <c:pt idx="12">
                  <c:v>22.749300000000002</c:v>
                </c:pt>
                <c:pt idx="13">
                  <c:v>22.9529</c:v>
                </c:pt>
                <c:pt idx="14">
                  <c:v>25.122800000000002</c:v>
                </c:pt>
                <c:pt idx="15">
                  <c:v>28.822399999999998</c:v>
                </c:pt>
                <c:pt idx="16">
                  <c:v>33.760400000000004</c:v>
                </c:pt>
              </c:numCache>
            </c:numRef>
          </c:xVal>
          <c:yVal>
            <c:numRef>
              <c:f>'Familia Espectros ATC-40'!$G$78:$G$94</c:f>
              <c:numCache>
                <c:formatCode>General</c:formatCode>
                <c:ptCount val="17"/>
                <c:pt idx="0">
                  <c:v>0</c:v>
                </c:pt>
                <c:pt idx="1">
                  <c:v>7.3722999999999997E-2</c:v>
                </c:pt>
                <c:pt idx="2">
                  <c:v>0.133629</c:v>
                </c:pt>
                <c:pt idx="3">
                  <c:v>0.13924400000000001</c:v>
                </c:pt>
                <c:pt idx="4">
                  <c:v>0.14282300000000001</c:v>
                </c:pt>
                <c:pt idx="5">
                  <c:v>0.148317</c:v>
                </c:pt>
                <c:pt idx="6">
                  <c:v>0.150146</c:v>
                </c:pt>
                <c:pt idx="7">
                  <c:v>0.154562</c:v>
                </c:pt>
                <c:pt idx="8">
                  <c:v>0.162774</c:v>
                </c:pt>
                <c:pt idx="9">
                  <c:v>0.16416500000000001</c:v>
                </c:pt>
                <c:pt idx="10">
                  <c:v>0.164048</c:v>
                </c:pt>
                <c:pt idx="11">
                  <c:v>0.16423599999999999</c:v>
                </c:pt>
                <c:pt idx="12">
                  <c:v>0.16439999999999999</c:v>
                </c:pt>
                <c:pt idx="13">
                  <c:v>0.16433500000000001</c:v>
                </c:pt>
                <c:pt idx="14">
                  <c:v>0.16284999999999999</c:v>
                </c:pt>
                <c:pt idx="15">
                  <c:v>0.159859</c:v>
                </c:pt>
                <c:pt idx="16">
                  <c:v>0.155061</c:v>
                </c:pt>
              </c:numCache>
            </c:numRef>
          </c:yVal>
          <c:smooth val="0"/>
        </c:ser>
        <c:ser>
          <c:idx val="1"/>
          <c:order val="1"/>
          <c:tx>
            <c:v>ADRS Amortiguamiento 5%</c:v>
          </c:tx>
          <c:spPr>
            <a:ln w="19050" cap="rnd">
              <a:solidFill>
                <a:schemeClr val="accent5"/>
              </a:solidFill>
              <a:round/>
            </a:ln>
            <a:effectLst/>
          </c:spPr>
          <c:marker>
            <c:symbol val="none"/>
          </c:marker>
          <c:xVal>
            <c:numRef>
              <c:f>'Familia Espectros ATC-40'!$C$15:$C$42</c:f>
              <c:numCache>
                <c:formatCode>0.00</c:formatCode>
                <c:ptCount val="28"/>
                <c:pt idx="0" formatCode="0.0">
                  <c:v>0</c:v>
                </c:pt>
                <c:pt idx="1">
                  <c:v>5.0319266083773764</c:v>
                </c:pt>
                <c:pt idx="2">
                  <c:v>5.591029564863752</c:v>
                </c:pt>
                <c:pt idx="3">
                  <c:v>6.7092354778365006</c:v>
                </c:pt>
                <c:pt idx="4">
                  <c:v>7.8274413908092519</c:v>
                </c:pt>
                <c:pt idx="5">
                  <c:v>8.945647303782005</c:v>
                </c:pt>
                <c:pt idx="6">
                  <c:v>10.063853216754751</c:v>
                </c:pt>
                <c:pt idx="7">
                  <c:v>11.182059129727502</c:v>
                </c:pt>
                <c:pt idx="8">
                  <c:v>12.300265042700254</c:v>
                </c:pt>
                <c:pt idx="9">
                  <c:v>13.418470955673001</c:v>
                </c:pt>
                <c:pt idx="10">
                  <c:v>14.536676868645756</c:v>
                </c:pt>
                <c:pt idx="11">
                  <c:v>15.654882781618507</c:v>
                </c:pt>
                <c:pt idx="12">
                  <c:v>16.773088694591262</c:v>
                </c:pt>
                <c:pt idx="13">
                  <c:v>17.891294607564014</c:v>
                </c:pt>
                <c:pt idx="14">
                  <c:v>19.009500520536758</c:v>
                </c:pt>
                <c:pt idx="15">
                  <c:v>20.127706433509513</c:v>
                </c:pt>
                <c:pt idx="16">
                  <c:v>21.245912346482267</c:v>
                </c:pt>
                <c:pt idx="17">
                  <c:v>22.364118259455012</c:v>
                </c:pt>
                <c:pt idx="18">
                  <c:v>23.482324172427763</c:v>
                </c:pt>
                <c:pt idx="19">
                  <c:v>24.600530085400521</c:v>
                </c:pt>
                <c:pt idx="20">
                  <c:v>25.718735998373273</c:v>
                </c:pt>
                <c:pt idx="21">
                  <c:v>26.836941911346017</c:v>
                </c:pt>
                <c:pt idx="22">
                  <c:v>27.955147824318765</c:v>
                </c:pt>
                <c:pt idx="23">
                  <c:v>29.073353737291523</c:v>
                </c:pt>
                <c:pt idx="24">
                  <c:v>30.191559650264278</c:v>
                </c:pt>
                <c:pt idx="25">
                  <c:v>31.309765563237026</c:v>
                </c:pt>
                <c:pt idx="26">
                  <c:v>32.427971476209777</c:v>
                </c:pt>
                <c:pt idx="27">
                  <c:v>33.546177389182532</c:v>
                </c:pt>
              </c:numCache>
            </c:numRef>
          </c:xVal>
          <c:yVal>
            <c:numRef>
              <c:f>'Familia Espectros ATC-40'!$B$15:$B$42</c:f>
              <c:numCache>
                <c:formatCode>0.00</c:formatCode>
                <c:ptCount val="28"/>
                <c:pt idx="0" formatCode="0.0">
                  <c:v>1</c:v>
                </c:pt>
                <c:pt idx="1">
                  <c:v>1</c:v>
                </c:pt>
                <c:pt idx="2">
                  <c:v>0.9</c:v>
                </c:pt>
                <c:pt idx="3">
                  <c:v>0.75</c:v>
                </c:pt>
                <c:pt idx="4">
                  <c:v>0.6428571428571429</c:v>
                </c:pt>
                <c:pt idx="5">
                  <c:v>0.56250000000000011</c:v>
                </c:pt>
                <c:pt idx="6">
                  <c:v>0.50000000000000011</c:v>
                </c:pt>
                <c:pt idx="7">
                  <c:v>0.45000000000000007</c:v>
                </c:pt>
                <c:pt idx="8">
                  <c:v>0.40909090909090917</c:v>
                </c:pt>
                <c:pt idx="9">
                  <c:v>0.375</c:v>
                </c:pt>
                <c:pt idx="10">
                  <c:v>0.34615384615384615</c:v>
                </c:pt>
                <c:pt idx="11">
                  <c:v>0.3214285714285714</c:v>
                </c:pt>
                <c:pt idx="12">
                  <c:v>0.3</c:v>
                </c:pt>
                <c:pt idx="13">
                  <c:v>0.28124999999999994</c:v>
                </c:pt>
                <c:pt idx="14">
                  <c:v>0.26470588235294112</c:v>
                </c:pt>
                <c:pt idx="15">
                  <c:v>0.24999999999999994</c:v>
                </c:pt>
                <c:pt idx="16">
                  <c:v>0.23684210526315783</c:v>
                </c:pt>
                <c:pt idx="17">
                  <c:v>0.22499999999999995</c:v>
                </c:pt>
                <c:pt idx="18">
                  <c:v>0.21428571428571425</c:v>
                </c:pt>
                <c:pt idx="19">
                  <c:v>0.2045454545454545</c:v>
                </c:pt>
                <c:pt idx="20">
                  <c:v>0.19565217391304343</c:v>
                </c:pt>
                <c:pt idx="21">
                  <c:v>0.18749999999999994</c:v>
                </c:pt>
                <c:pt idx="22">
                  <c:v>0.17999999999999994</c:v>
                </c:pt>
                <c:pt idx="23">
                  <c:v>0.17307692307692302</c:v>
                </c:pt>
                <c:pt idx="24">
                  <c:v>0.1666666666666666</c:v>
                </c:pt>
                <c:pt idx="25">
                  <c:v>0.16071428571428564</c:v>
                </c:pt>
                <c:pt idx="26">
                  <c:v>0.1551724137931034</c:v>
                </c:pt>
                <c:pt idx="27">
                  <c:v>0.14999999999999994</c:v>
                </c:pt>
              </c:numCache>
            </c:numRef>
          </c:yVal>
          <c:smooth val="0"/>
        </c:ser>
        <c:ser>
          <c:idx val="2"/>
          <c:order val="2"/>
          <c:tx>
            <c:v>ADRS Amortiguamiento 10%</c:v>
          </c:tx>
          <c:spPr>
            <a:ln w="19050" cap="rnd">
              <a:solidFill>
                <a:schemeClr val="accent4"/>
              </a:solidFill>
              <a:round/>
            </a:ln>
            <a:effectLst/>
          </c:spPr>
          <c:marker>
            <c:symbol val="none"/>
          </c:marker>
          <c:xVal>
            <c:numRef>
              <c:f>'Familia Espectros ATC-40'!$F$15:$F$42</c:f>
              <c:numCache>
                <c:formatCode>0.00</c:formatCode>
                <c:ptCount val="28"/>
                <c:pt idx="0" formatCode="0.0">
                  <c:v>0</c:v>
                </c:pt>
                <c:pt idx="1">
                  <c:v>4.4656671340479752</c:v>
                </c:pt>
                <c:pt idx="2">
                  <c:v>4.6405545388369145</c:v>
                </c:pt>
                <c:pt idx="3">
                  <c:v>5.5686654466042969</c:v>
                </c:pt>
                <c:pt idx="4">
                  <c:v>6.4967763543716792</c:v>
                </c:pt>
                <c:pt idx="5">
                  <c:v>7.4248872621390625</c:v>
                </c:pt>
                <c:pt idx="6">
                  <c:v>8.3529981699064422</c:v>
                </c:pt>
                <c:pt idx="7">
                  <c:v>9.2811090776738254</c:v>
                </c:pt>
                <c:pt idx="8">
                  <c:v>10.209219985441209</c:v>
                </c:pt>
                <c:pt idx="9">
                  <c:v>11.137330893208594</c:v>
                </c:pt>
                <c:pt idx="10">
                  <c:v>12.065441800975979</c:v>
                </c:pt>
                <c:pt idx="11">
                  <c:v>12.993552708743358</c:v>
                </c:pt>
                <c:pt idx="12">
                  <c:v>13.921663616510745</c:v>
                </c:pt>
                <c:pt idx="13">
                  <c:v>14.84977452427813</c:v>
                </c:pt>
                <c:pt idx="14">
                  <c:v>15.777885432045508</c:v>
                </c:pt>
                <c:pt idx="15">
                  <c:v>16.705996339812891</c:v>
                </c:pt>
                <c:pt idx="16">
                  <c:v>17.634107247580282</c:v>
                </c:pt>
                <c:pt idx="17">
                  <c:v>18.562218155347658</c:v>
                </c:pt>
                <c:pt idx="18">
                  <c:v>19.490329063115045</c:v>
                </c:pt>
                <c:pt idx="19">
                  <c:v>20.418439970882428</c:v>
                </c:pt>
                <c:pt idx="20">
                  <c:v>21.346550878649811</c:v>
                </c:pt>
                <c:pt idx="21">
                  <c:v>22.274661786417198</c:v>
                </c:pt>
                <c:pt idx="22">
                  <c:v>23.202772694184574</c:v>
                </c:pt>
                <c:pt idx="23">
                  <c:v>24.130883601951961</c:v>
                </c:pt>
                <c:pt idx="24">
                  <c:v>25.058994509719351</c:v>
                </c:pt>
                <c:pt idx="25">
                  <c:v>25.987105417486728</c:v>
                </c:pt>
                <c:pt idx="26">
                  <c:v>26.915216325254111</c:v>
                </c:pt>
                <c:pt idx="27">
                  <c:v>27.84332723302149</c:v>
                </c:pt>
              </c:numCache>
            </c:numRef>
          </c:xVal>
          <c:yVal>
            <c:numRef>
              <c:f>'Familia Espectros ATC-40'!$E$15:$E$42</c:f>
              <c:numCache>
                <c:formatCode>0.00</c:formatCode>
                <c:ptCount val="28"/>
                <c:pt idx="0" formatCode="0.0">
                  <c:v>0.78000000000000014</c:v>
                </c:pt>
                <c:pt idx="1">
                  <c:v>0.78000000000000014</c:v>
                </c:pt>
                <c:pt idx="2">
                  <c:v>0.747</c:v>
                </c:pt>
                <c:pt idx="3">
                  <c:v>0.62250000000000005</c:v>
                </c:pt>
                <c:pt idx="4">
                  <c:v>0.53357142857142859</c:v>
                </c:pt>
                <c:pt idx="5">
                  <c:v>0.46687500000000004</c:v>
                </c:pt>
                <c:pt idx="6">
                  <c:v>0.41500000000000004</c:v>
                </c:pt>
                <c:pt idx="7">
                  <c:v>0.37350000000000005</c:v>
                </c:pt>
                <c:pt idx="8">
                  <c:v>0.33954545454545459</c:v>
                </c:pt>
                <c:pt idx="9">
                  <c:v>0.31125000000000003</c:v>
                </c:pt>
                <c:pt idx="10">
                  <c:v>0.28730769230769232</c:v>
                </c:pt>
                <c:pt idx="11">
                  <c:v>0.26678571428571424</c:v>
                </c:pt>
                <c:pt idx="12">
                  <c:v>0.24899999999999997</c:v>
                </c:pt>
                <c:pt idx="13">
                  <c:v>0.23343749999999996</c:v>
                </c:pt>
                <c:pt idx="14">
                  <c:v>0.21970588235294111</c:v>
                </c:pt>
                <c:pt idx="15">
                  <c:v>0.20749999999999993</c:v>
                </c:pt>
                <c:pt idx="16">
                  <c:v>0.19657894736842099</c:v>
                </c:pt>
                <c:pt idx="17">
                  <c:v>0.18674999999999997</c:v>
                </c:pt>
                <c:pt idx="18">
                  <c:v>0.17785714285714282</c:v>
                </c:pt>
                <c:pt idx="19">
                  <c:v>0.16977272727272721</c:v>
                </c:pt>
                <c:pt idx="20">
                  <c:v>0.16239130434782603</c:v>
                </c:pt>
                <c:pt idx="21">
                  <c:v>0.15562499999999996</c:v>
                </c:pt>
                <c:pt idx="22">
                  <c:v>0.14939999999999995</c:v>
                </c:pt>
                <c:pt idx="23">
                  <c:v>0.1436538461538461</c:v>
                </c:pt>
                <c:pt idx="24">
                  <c:v>0.13833333333333328</c:v>
                </c:pt>
                <c:pt idx="25">
                  <c:v>0.13339285714285709</c:v>
                </c:pt>
                <c:pt idx="26">
                  <c:v>0.1287931034482758</c:v>
                </c:pt>
                <c:pt idx="27">
                  <c:v>0.12449999999999994</c:v>
                </c:pt>
              </c:numCache>
            </c:numRef>
          </c:yVal>
          <c:smooth val="0"/>
        </c:ser>
        <c:ser>
          <c:idx val="3"/>
          <c:order val="3"/>
          <c:tx>
            <c:v>ADRS Amortiguamiento 15%</c:v>
          </c:tx>
          <c:spPr>
            <a:ln w="19050" cap="rnd">
              <a:solidFill>
                <a:schemeClr val="accent6">
                  <a:lumMod val="60000"/>
                </a:schemeClr>
              </a:solidFill>
              <a:round/>
            </a:ln>
            <a:effectLst/>
          </c:spPr>
          <c:marker>
            <c:symbol val="none"/>
          </c:marker>
          <c:xVal>
            <c:numRef>
              <c:f>'Familia Espectros ATC-40'!$I$15:$I$42</c:f>
              <c:numCache>
                <c:formatCode>0.00</c:formatCode>
                <c:ptCount val="28"/>
                <c:pt idx="0" formatCode="0.0">
                  <c:v>0</c:v>
                </c:pt>
                <c:pt idx="1">
                  <c:v>4.2010996150386237</c:v>
                </c:pt>
                <c:pt idx="2">
                  <c:v>4.8977418988206471</c:v>
                </c:pt>
                <c:pt idx="3">
                  <c:v>5.7140322152907537</c:v>
                </c:pt>
                <c:pt idx="4">
                  <c:v>6.5303225317608637</c:v>
                </c:pt>
                <c:pt idx="5">
                  <c:v>7.3466128482309685</c:v>
                </c:pt>
                <c:pt idx="6">
                  <c:v>8.1629031647010777</c:v>
                </c:pt>
                <c:pt idx="7">
                  <c:v>8.9791934811711833</c:v>
                </c:pt>
                <c:pt idx="8">
                  <c:v>9.7954837976412943</c:v>
                </c:pt>
                <c:pt idx="9">
                  <c:v>10.611774114111403</c:v>
                </c:pt>
                <c:pt idx="10">
                  <c:v>11.428064430581509</c:v>
                </c:pt>
                <c:pt idx="11">
                  <c:v>12.24435474705162</c:v>
                </c:pt>
                <c:pt idx="12">
                  <c:v>13.060645063521731</c:v>
                </c:pt>
                <c:pt idx="13">
                  <c:v>13.876935379991833</c:v>
                </c:pt>
                <c:pt idx="14">
                  <c:v>14.693225696461942</c:v>
                </c:pt>
                <c:pt idx="15">
                  <c:v>15.509516012932057</c:v>
                </c:pt>
                <c:pt idx="16">
                  <c:v>16.325806329402159</c:v>
                </c:pt>
                <c:pt idx="17">
                  <c:v>17.142096645872265</c:v>
                </c:pt>
                <c:pt idx="18">
                  <c:v>17.958386962342381</c:v>
                </c:pt>
                <c:pt idx="19">
                  <c:v>18.774677278812486</c:v>
                </c:pt>
                <c:pt idx="20">
                  <c:v>19.590967595282592</c:v>
                </c:pt>
                <c:pt idx="21">
                  <c:v>20.407257911752705</c:v>
                </c:pt>
                <c:pt idx="22">
                  <c:v>21.223548228222811</c:v>
                </c:pt>
                <c:pt idx="23">
                  <c:v>22.039838544692923</c:v>
                </c:pt>
                <c:pt idx="24">
                  <c:v>22.856128861163029</c:v>
                </c:pt>
                <c:pt idx="25">
                  <c:v>23.672419177633135</c:v>
                </c:pt>
                <c:pt idx="26">
                  <c:v>24.48870949410324</c:v>
                </c:pt>
                <c:pt idx="27">
                  <c:v>25.304999810573353</c:v>
                </c:pt>
              </c:numCache>
            </c:numRef>
          </c:xVal>
          <c:yVal>
            <c:numRef>
              <c:f>'Familia Espectros ATC-40'!$H$15:$H$42</c:f>
              <c:numCache>
                <c:formatCode>0.00</c:formatCode>
                <c:ptCount val="28"/>
                <c:pt idx="0" formatCode="0.0">
                  <c:v>0.65</c:v>
                </c:pt>
                <c:pt idx="1">
                  <c:v>0.65</c:v>
                </c:pt>
                <c:pt idx="2">
                  <c:v>0.5475000000000001</c:v>
                </c:pt>
                <c:pt idx="3">
                  <c:v>0.46928571428571436</c:v>
                </c:pt>
                <c:pt idx="4">
                  <c:v>0.41062500000000007</c:v>
                </c:pt>
                <c:pt idx="5">
                  <c:v>0.36500000000000005</c:v>
                </c:pt>
                <c:pt idx="6">
                  <c:v>0.32850000000000007</c:v>
                </c:pt>
                <c:pt idx="7">
                  <c:v>0.2986363636363637</c:v>
                </c:pt>
                <c:pt idx="8">
                  <c:v>0.27375000000000005</c:v>
                </c:pt>
                <c:pt idx="9">
                  <c:v>0.25269230769230772</c:v>
                </c:pt>
                <c:pt idx="10">
                  <c:v>0.23464285714285713</c:v>
                </c:pt>
                <c:pt idx="11">
                  <c:v>0.21899999999999997</c:v>
                </c:pt>
                <c:pt idx="12">
                  <c:v>0.20531249999999998</c:v>
                </c:pt>
                <c:pt idx="13">
                  <c:v>0.19323529411764703</c:v>
                </c:pt>
                <c:pt idx="14">
                  <c:v>0.18249999999999997</c:v>
                </c:pt>
                <c:pt idx="15">
                  <c:v>0.17289473684210521</c:v>
                </c:pt>
                <c:pt idx="16">
                  <c:v>0.16424999999999998</c:v>
                </c:pt>
                <c:pt idx="17">
                  <c:v>0.15642857142857139</c:v>
                </c:pt>
                <c:pt idx="18">
                  <c:v>0.14931818181818179</c:v>
                </c:pt>
                <c:pt idx="19">
                  <c:v>0.14282608695652171</c:v>
                </c:pt>
                <c:pt idx="20">
                  <c:v>0.13687499999999997</c:v>
                </c:pt>
                <c:pt idx="21">
                  <c:v>0.13139999999999996</c:v>
                </c:pt>
                <c:pt idx="22">
                  <c:v>0.1263461538461538</c:v>
                </c:pt>
                <c:pt idx="23">
                  <c:v>0.12166666666666662</c:v>
                </c:pt>
                <c:pt idx="24">
                  <c:v>0.11732142857142853</c:v>
                </c:pt>
                <c:pt idx="25">
                  <c:v>0.11327586206896548</c:v>
                </c:pt>
                <c:pt idx="26">
                  <c:v>0.10949999999999996</c:v>
                </c:pt>
                <c:pt idx="27">
                  <c:v>0.10596774193548383</c:v>
                </c:pt>
              </c:numCache>
            </c:numRef>
          </c:yVal>
          <c:smooth val="0"/>
        </c:ser>
        <c:ser>
          <c:idx val="4"/>
          <c:order val="4"/>
          <c:tx>
            <c:v>ADRS Amortiguamiento 20%</c:v>
          </c:tx>
          <c:spPr>
            <a:ln w="19050" cap="rnd">
              <a:solidFill>
                <a:schemeClr val="accent5">
                  <a:lumMod val="60000"/>
                </a:schemeClr>
              </a:solidFill>
              <a:round/>
            </a:ln>
            <a:effectLst/>
          </c:spPr>
          <c:marker>
            <c:symbol val="none"/>
          </c:marker>
          <c:xVal>
            <c:numRef>
              <c:f>'Familia Espectros ATC-40'!$L$15:$L$42</c:f>
              <c:numCache>
                <c:formatCode>0.00</c:formatCode>
                <c:ptCount val="28"/>
                <c:pt idx="0" formatCode="0.0">
                  <c:v>0</c:v>
                </c:pt>
                <c:pt idx="1">
                  <c:v>4.0577456169955175</c:v>
                </c:pt>
                <c:pt idx="2">
                  <c:v>4.4951877701504568</c:v>
                </c:pt>
                <c:pt idx="3">
                  <c:v>5.2443857318421996</c:v>
                </c:pt>
                <c:pt idx="4">
                  <c:v>5.9935836935339433</c:v>
                </c:pt>
                <c:pt idx="5">
                  <c:v>6.7427816552256843</c:v>
                </c:pt>
                <c:pt idx="6">
                  <c:v>7.491979616917428</c:v>
                </c:pt>
                <c:pt idx="7">
                  <c:v>8.2411775786091699</c:v>
                </c:pt>
                <c:pt idx="8">
                  <c:v>8.9903755403009136</c:v>
                </c:pt>
                <c:pt idx="9">
                  <c:v>9.739573501992659</c:v>
                </c:pt>
                <c:pt idx="10">
                  <c:v>10.488771463684401</c:v>
                </c:pt>
                <c:pt idx="11">
                  <c:v>11.237969425376146</c:v>
                </c:pt>
                <c:pt idx="12">
                  <c:v>11.987167387067888</c:v>
                </c:pt>
                <c:pt idx="13">
                  <c:v>12.736365348759628</c:v>
                </c:pt>
                <c:pt idx="14">
                  <c:v>13.485563310451374</c:v>
                </c:pt>
                <c:pt idx="15">
                  <c:v>14.234761272143121</c:v>
                </c:pt>
                <c:pt idx="16">
                  <c:v>14.98395923383486</c:v>
                </c:pt>
                <c:pt idx="17">
                  <c:v>15.733157195526601</c:v>
                </c:pt>
                <c:pt idx="18">
                  <c:v>16.48235515721835</c:v>
                </c:pt>
                <c:pt idx="19">
                  <c:v>17.231553118910092</c:v>
                </c:pt>
                <c:pt idx="20">
                  <c:v>17.980751080601838</c:v>
                </c:pt>
                <c:pt idx="21">
                  <c:v>18.72994904229358</c:v>
                </c:pt>
                <c:pt idx="22">
                  <c:v>19.479147003985322</c:v>
                </c:pt>
                <c:pt idx="23">
                  <c:v>20.228344965677071</c:v>
                </c:pt>
                <c:pt idx="24">
                  <c:v>20.977542927368809</c:v>
                </c:pt>
                <c:pt idx="25">
                  <c:v>21.726740889060554</c:v>
                </c:pt>
                <c:pt idx="26">
                  <c:v>22.475938850752293</c:v>
                </c:pt>
                <c:pt idx="27">
                  <c:v>23.225136812444038</c:v>
                </c:pt>
              </c:numCache>
            </c:numRef>
          </c:xVal>
          <c:yVal>
            <c:numRef>
              <c:f>'Familia Espectros ATC-40'!$K$15:$K$42</c:f>
              <c:numCache>
                <c:formatCode>0.00</c:formatCode>
                <c:ptCount val="28"/>
                <c:pt idx="0" formatCode="0.0">
                  <c:v>0.56000000000000005</c:v>
                </c:pt>
                <c:pt idx="1">
                  <c:v>0.56000000000000005</c:v>
                </c:pt>
                <c:pt idx="2">
                  <c:v>0.50250000000000006</c:v>
                </c:pt>
                <c:pt idx="3">
                  <c:v>0.43071428571428583</c:v>
                </c:pt>
                <c:pt idx="4">
                  <c:v>0.37687500000000007</c:v>
                </c:pt>
                <c:pt idx="5">
                  <c:v>0.33500000000000008</c:v>
                </c:pt>
                <c:pt idx="6">
                  <c:v>0.3015000000000001</c:v>
                </c:pt>
                <c:pt idx="7">
                  <c:v>0.27409090909090916</c:v>
                </c:pt>
                <c:pt idx="8">
                  <c:v>0.25125000000000003</c:v>
                </c:pt>
                <c:pt idx="9">
                  <c:v>0.23192307692307695</c:v>
                </c:pt>
                <c:pt idx="10">
                  <c:v>0.21535714285714286</c:v>
                </c:pt>
                <c:pt idx="11">
                  <c:v>0.20100000000000001</c:v>
                </c:pt>
                <c:pt idx="12">
                  <c:v>0.18843749999999998</c:v>
                </c:pt>
                <c:pt idx="13">
                  <c:v>0.17735294117647057</c:v>
                </c:pt>
                <c:pt idx="14">
                  <c:v>0.16749999999999998</c:v>
                </c:pt>
                <c:pt idx="15">
                  <c:v>0.15868421052631576</c:v>
                </c:pt>
                <c:pt idx="16">
                  <c:v>0.15075</c:v>
                </c:pt>
                <c:pt idx="17">
                  <c:v>0.14357142857142854</c:v>
                </c:pt>
                <c:pt idx="18">
                  <c:v>0.13704545454545453</c:v>
                </c:pt>
                <c:pt idx="19">
                  <c:v>0.1310869565217391</c:v>
                </c:pt>
                <c:pt idx="20">
                  <c:v>0.12562499999999999</c:v>
                </c:pt>
                <c:pt idx="21">
                  <c:v>0.12059999999999997</c:v>
                </c:pt>
                <c:pt idx="22">
                  <c:v>0.11596153846153844</c:v>
                </c:pt>
                <c:pt idx="23">
                  <c:v>0.11166666666666664</c:v>
                </c:pt>
                <c:pt idx="24">
                  <c:v>0.1076785714285714</c:v>
                </c:pt>
                <c:pt idx="25">
                  <c:v>0.10396551724137928</c:v>
                </c:pt>
                <c:pt idx="26">
                  <c:v>0.10049999999999996</c:v>
                </c:pt>
                <c:pt idx="27">
                  <c:v>9.7258064516129006E-2</c:v>
                </c:pt>
              </c:numCache>
            </c:numRef>
          </c:yVal>
          <c:smooth val="0"/>
        </c:ser>
        <c:ser>
          <c:idx val="5"/>
          <c:order val="5"/>
          <c:tx>
            <c:v>Ki</c:v>
          </c:tx>
          <c:spPr>
            <a:ln w="3175" cap="rnd">
              <a:solidFill>
                <a:srgbClr val="FFC000"/>
              </a:solidFill>
              <a:prstDash val="sysDash"/>
              <a:round/>
            </a:ln>
            <a:effectLst/>
          </c:spPr>
          <c:marker>
            <c:symbol val="none"/>
          </c:marker>
          <c:xVal>
            <c:numRef>
              <c:f>'Familia Espectros ATC-40'!$K$98:$K$99</c:f>
              <c:numCache>
                <c:formatCode>General</c:formatCode>
                <c:ptCount val="2"/>
                <c:pt idx="0">
                  <c:v>0</c:v>
                </c:pt>
                <c:pt idx="1">
                  <c:v>11.6</c:v>
                </c:pt>
              </c:numCache>
            </c:numRef>
          </c:xVal>
          <c:yVal>
            <c:numRef>
              <c:f>'Familia Espectros ATC-40'!$J$98:$J$99</c:f>
              <c:numCache>
                <c:formatCode>General</c:formatCode>
                <c:ptCount val="2"/>
                <c:pt idx="0">
                  <c:v>0</c:v>
                </c:pt>
                <c:pt idx="1">
                  <c:v>0.43239296187683285</c:v>
                </c:pt>
              </c:numCache>
            </c:numRef>
          </c:yVal>
          <c:smooth val="0"/>
        </c:ser>
        <c:ser>
          <c:idx val="6"/>
          <c:order val="6"/>
          <c:tx>
            <c:v>Sdy</c:v>
          </c:tx>
          <c:spPr>
            <a:ln w="19050" cap="rnd">
              <a:solidFill>
                <a:schemeClr val="accent6">
                  <a:lumMod val="80000"/>
                  <a:lumOff val="20000"/>
                </a:schemeClr>
              </a:solidFill>
              <a:prstDash val="sysDot"/>
              <a:round/>
            </a:ln>
            <a:effectLst/>
          </c:spPr>
          <c:marker>
            <c:symbol val="none"/>
          </c:marker>
          <c:xVal>
            <c:numRef>
              <c:f>'Familia Espectros ATC-40'!$J$102:$J$103</c:f>
              <c:numCache>
                <c:formatCode>General</c:formatCode>
                <c:ptCount val="2"/>
                <c:pt idx="0">
                  <c:v>11.6</c:v>
                </c:pt>
                <c:pt idx="1">
                  <c:v>11.6</c:v>
                </c:pt>
              </c:numCache>
            </c:numRef>
          </c:xVal>
          <c:yVal>
            <c:numRef>
              <c:f>'Familia Espectros ATC-40'!$I$102:$I$103</c:f>
              <c:numCache>
                <c:formatCode>General</c:formatCode>
                <c:ptCount val="2"/>
                <c:pt idx="0">
                  <c:v>0</c:v>
                </c:pt>
                <c:pt idx="1">
                  <c:v>0.43239296187683285</c:v>
                </c:pt>
              </c:numCache>
            </c:numRef>
          </c:yVal>
          <c:smooth val="0"/>
        </c:ser>
        <c:ser>
          <c:idx val="7"/>
          <c:order val="7"/>
          <c:tx>
            <c:v>Representacion Bilineal</c:v>
          </c:tx>
          <c:spPr>
            <a:ln w="19050" cap="rnd">
              <a:solidFill>
                <a:schemeClr val="accent5">
                  <a:lumMod val="80000"/>
                  <a:lumOff val="20000"/>
                </a:schemeClr>
              </a:solidFill>
              <a:round/>
            </a:ln>
            <a:effectLst/>
          </c:spPr>
          <c:marker>
            <c:symbol val="none"/>
          </c:marker>
          <c:xVal>
            <c:numRef>
              <c:f>'Familia Espectros ATC-40'!$C$113:$C$120</c:f>
              <c:numCache>
                <c:formatCode>0.00</c:formatCode>
                <c:ptCount val="8"/>
                <c:pt idx="0">
                  <c:v>0</c:v>
                </c:pt>
                <c:pt idx="1">
                  <c:v>1.657142857142857</c:v>
                </c:pt>
                <c:pt idx="2">
                  <c:v>3.3142857142857141</c:v>
                </c:pt>
                <c:pt idx="3">
                  <c:v>4.9714285714285715</c:v>
                </c:pt>
                <c:pt idx="4">
                  <c:v>6.6285714285714281</c:v>
                </c:pt>
                <c:pt idx="5">
                  <c:v>8.2857142857142847</c:v>
                </c:pt>
                <c:pt idx="6">
                  <c:v>9.9428571428571413</c:v>
                </c:pt>
                <c:pt idx="7">
                  <c:v>11.599999999999998</c:v>
                </c:pt>
              </c:numCache>
            </c:numRef>
          </c:xVal>
          <c:yVal>
            <c:numRef>
              <c:f>'Familia Espectros ATC-40'!$D$113:$D$120</c:f>
              <c:numCache>
                <c:formatCode>0.000</c:formatCode>
                <c:ptCount val="8"/>
                <c:pt idx="0">
                  <c:v>0</c:v>
                </c:pt>
                <c:pt idx="1">
                  <c:v>6.1770423125261834E-2</c:v>
                </c:pt>
                <c:pt idx="2">
                  <c:v>0.12354084625052367</c:v>
                </c:pt>
                <c:pt idx="3">
                  <c:v>0.14675384321262044</c:v>
                </c:pt>
                <c:pt idx="4">
                  <c:v>0.14957472518685455</c:v>
                </c:pt>
                <c:pt idx="5">
                  <c:v>0.15239560716108866</c:v>
                </c:pt>
                <c:pt idx="6">
                  <c:v>0.15521648913532277</c:v>
                </c:pt>
                <c:pt idx="7">
                  <c:v>0.15803737110955687</c:v>
                </c:pt>
              </c:numCache>
            </c:numRef>
          </c:yVal>
          <c:smooth val="0"/>
        </c:ser>
        <c:dLbls>
          <c:showLegendKey val="0"/>
          <c:showVal val="0"/>
          <c:showCatName val="0"/>
          <c:showSerName val="0"/>
          <c:showPercent val="0"/>
          <c:showBubbleSize val="0"/>
        </c:dLbls>
        <c:axId val="246253552"/>
        <c:axId val="246257080"/>
      </c:scatterChart>
      <c:valAx>
        <c:axId val="24625355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Desplazamiento espectral</a:t>
                </a:r>
                <a:r>
                  <a:rPr lang="en-US" baseline="0"/>
                  <a:t> </a:t>
                </a:r>
                <a:r>
                  <a:rPr lang="en-US"/>
                  <a:t>(cm)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6257080"/>
        <c:crosses val="autoZero"/>
        <c:crossBetween val="midCat"/>
      </c:valAx>
      <c:valAx>
        <c:axId val="2462570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Aceleracion</a:t>
                </a:r>
                <a:r>
                  <a:rPr lang="en-US" baseline="0"/>
                  <a:t> espectral </a:t>
                </a:r>
                <a:r>
                  <a:rPr lang="en-US"/>
                  <a:t>(%g)</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6253552"/>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Espectro de Capaidad ATC-40</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ADCS Curva de capacidad</c:v>
          </c:tx>
          <c:spPr>
            <a:ln w="9525" cap="rnd">
              <a:solidFill>
                <a:schemeClr val="accent6"/>
              </a:solidFill>
              <a:round/>
            </a:ln>
            <a:effectLst>
              <a:outerShdw blurRad="40000" dist="23000" dir="5400000" rotWithShape="0">
                <a:srgbClr val="000000">
                  <a:alpha val="35000"/>
                </a:srgbClr>
              </a:outerShdw>
            </a:effectLst>
          </c:spPr>
          <c:marker>
            <c:symbol val="none"/>
          </c:marker>
          <c:xVal>
            <c:numRef>
              <c:f>'Familia Espectros ATC-40'!$I$78:$I$94</c:f>
              <c:numCache>
                <c:formatCode>General</c:formatCode>
                <c:ptCount val="17"/>
                <c:pt idx="0">
                  <c:v>0</c:v>
                </c:pt>
                <c:pt idx="1">
                  <c:v>1.9778</c:v>
                </c:pt>
                <c:pt idx="2">
                  <c:v>4.7005999999999997</c:v>
                </c:pt>
                <c:pt idx="3">
                  <c:v>5.1681999999999997</c:v>
                </c:pt>
                <c:pt idx="4">
                  <c:v>5.6349999999999998</c:v>
                </c:pt>
                <c:pt idx="5">
                  <c:v>9.0147000000000013</c:v>
                </c:pt>
                <c:pt idx="6">
                  <c:v>9.8301999999999996</c:v>
                </c:pt>
                <c:pt idx="7">
                  <c:v>14.788799999999998</c:v>
                </c:pt>
                <c:pt idx="8">
                  <c:v>18.4252</c:v>
                </c:pt>
                <c:pt idx="9">
                  <c:v>21.565999999999999</c:v>
                </c:pt>
                <c:pt idx="10">
                  <c:v>22.0959</c:v>
                </c:pt>
                <c:pt idx="11">
                  <c:v>22.495999999999999</c:v>
                </c:pt>
                <c:pt idx="12">
                  <c:v>22.749300000000002</c:v>
                </c:pt>
                <c:pt idx="13">
                  <c:v>22.9529</c:v>
                </c:pt>
                <c:pt idx="14">
                  <c:v>25.122800000000002</c:v>
                </c:pt>
                <c:pt idx="15">
                  <c:v>28.822399999999998</c:v>
                </c:pt>
                <c:pt idx="16">
                  <c:v>33.760400000000004</c:v>
                </c:pt>
              </c:numCache>
            </c:numRef>
          </c:xVal>
          <c:yVal>
            <c:numRef>
              <c:f>'Familia Espectros ATC-40'!$G$78:$G$94</c:f>
              <c:numCache>
                <c:formatCode>General</c:formatCode>
                <c:ptCount val="17"/>
                <c:pt idx="0">
                  <c:v>0</c:v>
                </c:pt>
                <c:pt idx="1">
                  <c:v>7.3722999999999997E-2</c:v>
                </c:pt>
                <c:pt idx="2">
                  <c:v>0.133629</c:v>
                </c:pt>
                <c:pt idx="3">
                  <c:v>0.13924400000000001</c:v>
                </c:pt>
                <c:pt idx="4">
                  <c:v>0.14282300000000001</c:v>
                </c:pt>
                <c:pt idx="5">
                  <c:v>0.148317</c:v>
                </c:pt>
                <c:pt idx="6">
                  <c:v>0.150146</c:v>
                </c:pt>
                <c:pt idx="7">
                  <c:v>0.154562</c:v>
                </c:pt>
                <c:pt idx="8">
                  <c:v>0.162774</c:v>
                </c:pt>
                <c:pt idx="9">
                  <c:v>0.16416500000000001</c:v>
                </c:pt>
                <c:pt idx="10">
                  <c:v>0.164048</c:v>
                </c:pt>
                <c:pt idx="11">
                  <c:v>0.16423599999999999</c:v>
                </c:pt>
                <c:pt idx="12">
                  <c:v>0.16439999999999999</c:v>
                </c:pt>
                <c:pt idx="13">
                  <c:v>0.16433500000000001</c:v>
                </c:pt>
                <c:pt idx="14">
                  <c:v>0.16284999999999999</c:v>
                </c:pt>
                <c:pt idx="15">
                  <c:v>0.159859</c:v>
                </c:pt>
                <c:pt idx="16">
                  <c:v>0.155061</c:v>
                </c:pt>
              </c:numCache>
            </c:numRef>
          </c:yVal>
          <c:smooth val="0"/>
        </c:ser>
        <c:ser>
          <c:idx val="1"/>
          <c:order val="1"/>
          <c:tx>
            <c:v>ADRS Amortiguamiento 5%</c:v>
          </c:tx>
          <c:spPr>
            <a:ln w="9525" cap="rnd">
              <a:solidFill>
                <a:schemeClr val="accent5"/>
              </a:solidFill>
              <a:prstDash val="sysDash"/>
              <a:round/>
            </a:ln>
            <a:effectLst>
              <a:outerShdw blurRad="40000" dist="23000" dir="5400000" rotWithShape="0">
                <a:srgbClr val="000000">
                  <a:alpha val="35000"/>
                </a:srgbClr>
              </a:outerShdw>
            </a:effectLst>
          </c:spPr>
          <c:marker>
            <c:symbol val="none"/>
          </c:marker>
          <c:xVal>
            <c:numRef>
              <c:f>'Familia Espectros ATC-40'!$C$15:$C$42</c:f>
              <c:numCache>
                <c:formatCode>0.00</c:formatCode>
                <c:ptCount val="28"/>
                <c:pt idx="0" formatCode="0.0">
                  <c:v>0</c:v>
                </c:pt>
                <c:pt idx="1">
                  <c:v>5.0319266083773764</c:v>
                </c:pt>
                <c:pt idx="2">
                  <c:v>5.591029564863752</c:v>
                </c:pt>
                <c:pt idx="3">
                  <c:v>6.7092354778365006</c:v>
                </c:pt>
                <c:pt idx="4">
                  <c:v>7.8274413908092519</c:v>
                </c:pt>
                <c:pt idx="5">
                  <c:v>8.945647303782005</c:v>
                </c:pt>
                <c:pt idx="6">
                  <c:v>10.063853216754751</c:v>
                </c:pt>
                <c:pt idx="7">
                  <c:v>11.182059129727502</c:v>
                </c:pt>
                <c:pt idx="8">
                  <c:v>12.300265042700254</c:v>
                </c:pt>
                <c:pt idx="9">
                  <c:v>13.418470955673001</c:v>
                </c:pt>
                <c:pt idx="10">
                  <c:v>14.536676868645756</c:v>
                </c:pt>
                <c:pt idx="11">
                  <c:v>15.654882781618507</c:v>
                </c:pt>
                <c:pt idx="12">
                  <c:v>16.773088694591262</c:v>
                </c:pt>
                <c:pt idx="13">
                  <c:v>17.891294607564014</c:v>
                </c:pt>
                <c:pt idx="14">
                  <c:v>19.009500520536758</c:v>
                </c:pt>
                <c:pt idx="15">
                  <c:v>20.127706433509513</c:v>
                </c:pt>
                <c:pt idx="16">
                  <c:v>21.245912346482267</c:v>
                </c:pt>
                <c:pt idx="17">
                  <c:v>22.364118259455012</c:v>
                </c:pt>
                <c:pt idx="18">
                  <c:v>23.482324172427763</c:v>
                </c:pt>
                <c:pt idx="19">
                  <c:v>24.600530085400521</c:v>
                </c:pt>
                <c:pt idx="20">
                  <c:v>25.718735998373273</c:v>
                </c:pt>
                <c:pt idx="21">
                  <c:v>26.836941911346017</c:v>
                </c:pt>
                <c:pt idx="22">
                  <c:v>27.955147824318765</c:v>
                </c:pt>
                <c:pt idx="23">
                  <c:v>29.073353737291523</c:v>
                </c:pt>
                <c:pt idx="24">
                  <c:v>30.191559650264278</c:v>
                </c:pt>
                <c:pt idx="25">
                  <c:v>31.309765563237026</c:v>
                </c:pt>
                <c:pt idx="26">
                  <c:v>32.427971476209777</c:v>
                </c:pt>
                <c:pt idx="27">
                  <c:v>33.546177389182532</c:v>
                </c:pt>
              </c:numCache>
            </c:numRef>
          </c:xVal>
          <c:yVal>
            <c:numRef>
              <c:f>'Familia Espectros ATC-40'!$B$15:$B$42</c:f>
              <c:numCache>
                <c:formatCode>0.00</c:formatCode>
                <c:ptCount val="28"/>
                <c:pt idx="0" formatCode="0.0">
                  <c:v>1</c:v>
                </c:pt>
                <c:pt idx="1">
                  <c:v>1</c:v>
                </c:pt>
                <c:pt idx="2">
                  <c:v>0.9</c:v>
                </c:pt>
                <c:pt idx="3">
                  <c:v>0.75</c:v>
                </c:pt>
                <c:pt idx="4">
                  <c:v>0.6428571428571429</c:v>
                </c:pt>
                <c:pt idx="5">
                  <c:v>0.56250000000000011</c:v>
                </c:pt>
                <c:pt idx="6">
                  <c:v>0.50000000000000011</c:v>
                </c:pt>
                <c:pt idx="7">
                  <c:v>0.45000000000000007</c:v>
                </c:pt>
                <c:pt idx="8">
                  <c:v>0.40909090909090917</c:v>
                </c:pt>
                <c:pt idx="9">
                  <c:v>0.375</c:v>
                </c:pt>
                <c:pt idx="10">
                  <c:v>0.34615384615384615</c:v>
                </c:pt>
                <c:pt idx="11">
                  <c:v>0.3214285714285714</c:v>
                </c:pt>
                <c:pt idx="12">
                  <c:v>0.3</c:v>
                </c:pt>
                <c:pt idx="13">
                  <c:v>0.28124999999999994</c:v>
                </c:pt>
                <c:pt idx="14">
                  <c:v>0.26470588235294112</c:v>
                </c:pt>
                <c:pt idx="15">
                  <c:v>0.24999999999999994</c:v>
                </c:pt>
                <c:pt idx="16">
                  <c:v>0.23684210526315783</c:v>
                </c:pt>
                <c:pt idx="17">
                  <c:v>0.22499999999999995</c:v>
                </c:pt>
                <c:pt idx="18">
                  <c:v>0.21428571428571425</c:v>
                </c:pt>
                <c:pt idx="19">
                  <c:v>0.2045454545454545</c:v>
                </c:pt>
                <c:pt idx="20">
                  <c:v>0.19565217391304343</c:v>
                </c:pt>
                <c:pt idx="21">
                  <c:v>0.18749999999999994</c:v>
                </c:pt>
                <c:pt idx="22">
                  <c:v>0.17999999999999994</c:v>
                </c:pt>
                <c:pt idx="23">
                  <c:v>0.17307692307692302</c:v>
                </c:pt>
                <c:pt idx="24">
                  <c:v>0.1666666666666666</c:v>
                </c:pt>
                <c:pt idx="25">
                  <c:v>0.16071428571428564</c:v>
                </c:pt>
                <c:pt idx="26">
                  <c:v>0.1551724137931034</c:v>
                </c:pt>
                <c:pt idx="27">
                  <c:v>0.14999999999999994</c:v>
                </c:pt>
              </c:numCache>
            </c:numRef>
          </c:yVal>
          <c:smooth val="0"/>
        </c:ser>
        <c:ser>
          <c:idx val="2"/>
          <c:order val="2"/>
          <c:tx>
            <c:v>ADRS Amortiguamiento 10%</c:v>
          </c:tx>
          <c:spPr>
            <a:ln w="9525" cap="rnd">
              <a:solidFill>
                <a:schemeClr val="accent4"/>
              </a:solidFill>
              <a:prstDash val="sysDot"/>
              <a:round/>
            </a:ln>
            <a:effectLst>
              <a:outerShdw blurRad="40000" dist="23000" dir="5400000" rotWithShape="0">
                <a:srgbClr val="000000">
                  <a:alpha val="35000"/>
                </a:srgbClr>
              </a:outerShdw>
            </a:effectLst>
          </c:spPr>
          <c:marker>
            <c:symbol val="none"/>
          </c:marker>
          <c:xVal>
            <c:numRef>
              <c:f>'Familia Espectros ATC-40'!$F$15:$F$42</c:f>
              <c:numCache>
                <c:formatCode>0.00</c:formatCode>
                <c:ptCount val="28"/>
                <c:pt idx="0" formatCode="0.0">
                  <c:v>0</c:v>
                </c:pt>
                <c:pt idx="1">
                  <c:v>4.4656671340479752</c:v>
                </c:pt>
                <c:pt idx="2">
                  <c:v>4.6405545388369145</c:v>
                </c:pt>
                <c:pt idx="3">
                  <c:v>5.5686654466042969</c:v>
                </c:pt>
                <c:pt idx="4">
                  <c:v>6.4967763543716792</c:v>
                </c:pt>
                <c:pt idx="5">
                  <c:v>7.4248872621390625</c:v>
                </c:pt>
                <c:pt idx="6">
                  <c:v>8.3529981699064422</c:v>
                </c:pt>
                <c:pt idx="7">
                  <c:v>9.2811090776738254</c:v>
                </c:pt>
                <c:pt idx="8">
                  <c:v>10.209219985441209</c:v>
                </c:pt>
                <c:pt idx="9">
                  <c:v>11.137330893208594</c:v>
                </c:pt>
                <c:pt idx="10">
                  <c:v>12.065441800975979</c:v>
                </c:pt>
                <c:pt idx="11">
                  <c:v>12.993552708743358</c:v>
                </c:pt>
                <c:pt idx="12">
                  <c:v>13.921663616510745</c:v>
                </c:pt>
                <c:pt idx="13">
                  <c:v>14.84977452427813</c:v>
                </c:pt>
                <c:pt idx="14">
                  <c:v>15.777885432045508</c:v>
                </c:pt>
                <c:pt idx="15">
                  <c:v>16.705996339812891</c:v>
                </c:pt>
                <c:pt idx="16">
                  <c:v>17.634107247580282</c:v>
                </c:pt>
                <c:pt idx="17">
                  <c:v>18.562218155347658</c:v>
                </c:pt>
                <c:pt idx="18">
                  <c:v>19.490329063115045</c:v>
                </c:pt>
                <c:pt idx="19">
                  <c:v>20.418439970882428</c:v>
                </c:pt>
                <c:pt idx="20">
                  <c:v>21.346550878649811</c:v>
                </c:pt>
                <c:pt idx="21">
                  <c:v>22.274661786417198</c:v>
                </c:pt>
                <c:pt idx="22">
                  <c:v>23.202772694184574</c:v>
                </c:pt>
                <c:pt idx="23">
                  <c:v>24.130883601951961</c:v>
                </c:pt>
                <c:pt idx="24">
                  <c:v>25.058994509719351</c:v>
                </c:pt>
                <c:pt idx="25">
                  <c:v>25.987105417486728</c:v>
                </c:pt>
                <c:pt idx="26">
                  <c:v>26.915216325254111</c:v>
                </c:pt>
                <c:pt idx="27">
                  <c:v>27.84332723302149</c:v>
                </c:pt>
              </c:numCache>
            </c:numRef>
          </c:xVal>
          <c:yVal>
            <c:numRef>
              <c:f>'Familia Espectros ATC-40'!$E$15:$E$42</c:f>
              <c:numCache>
                <c:formatCode>0.00</c:formatCode>
                <c:ptCount val="28"/>
                <c:pt idx="0" formatCode="0.0">
                  <c:v>0.78000000000000014</c:v>
                </c:pt>
                <c:pt idx="1">
                  <c:v>0.78000000000000014</c:v>
                </c:pt>
                <c:pt idx="2">
                  <c:v>0.747</c:v>
                </c:pt>
                <c:pt idx="3">
                  <c:v>0.62250000000000005</c:v>
                </c:pt>
                <c:pt idx="4">
                  <c:v>0.53357142857142859</c:v>
                </c:pt>
                <c:pt idx="5">
                  <c:v>0.46687500000000004</c:v>
                </c:pt>
                <c:pt idx="6">
                  <c:v>0.41500000000000004</c:v>
                </c:pt>
                <c:pt idx="7">
                  <c:v>0.37350000000000005</c:v>
                </c:pt>
                <c:pt idx="8">
                  <c:v>0.33954545454545459</c:v>
                </c:pt>
                <c:pt idx="9">
                  <c:v>0.31125000000000003</c:v>
                </c:pt>
                <c:pt idx="10">
                  <c:v>0.28730769230769232</c:v>
                </c:pt>
                <c:pt idx="11">
                  <c:v>0.26678571428571424</c:v>
                </c:pt>
                <c:pt idx="12">
                  <c:v>0.24899999999999997</c:v>
                </c:pt>
                <c:pt idx="13">
                  <c:v>0.23343749999999996</c:v>
                </c:pt>
                <c:pt idx="14">
                  <c:v>0.21970588235294111</c:v>
                </c:pt>
                <c:pt idx="15">
                  <c:v>0.20749999999999993</c:v>
                </c:pt>
                <c:pt idx="16">
                  <c:v>0.19657894736842099</c:v>
                </c:pt>
                <c:pt idx="17">
                  <c:v>0.18674999999999997</c:v>
                </c:pt>
                <c:pt idx="18">
                  <c:v>0.17785714285714282</c:v>
                </c:pt>
                <c:pt idx="19">
                  <c:v>0.16977272727272721</c:v>
                </c:pt>
                <c:pt idx="20">
                  <c:v>0.16239130434782603</c:v>
                </c:pt>
                <c:pt idx="21">
                  <c:v>0.15562499999999996</c:v>
                </c:pt>
                <c:pt idx="22">
                  <c:v>0.14939999999999995</c:v>
                </c:pt>
                <c:pt idx="23">
                  <c:v>0.1436538461538461</c:v>
                </c:pt>
                <c:pt idx="24">
                  <c:v>0.13833333333333328</c:v>
                </c:pt>
                <c:pt idx="25">
                  <c:v>0.13339285714285709</c:v>
                </c:pt>
                <c:pt idx="26">
                  <c:v>0.1287931034482758</c:v>
                </c:pt>
                <c:pt idx="27">
                  <c:v>0.12449999999999994</c:v>
                </c:pt>
              </c:numCache>
            </c:numRef>
          </c:yVal>
          <c:smooth val="0"/>
        </c:ser>
        <c:ser>
          <c:idx val="3"/>
          <c:order val="3"/>
          <c:tx>
            <c:v>ADRS Amortiguamiento 15%</c:v>
          </c:tx>
          <c:spPr>
            <a:ln w="9525" cap="rnd">
              <a:solidFill>
                <a:schemeClr val="accent6">
                  <a:lumMod val="60000"/>
                </a:schemeClr>
              </a:solidFill>
              <a:prstDash val="sysDot"/>
              <a:round/>
            </a:ln>
            <a:effectLst>
              <a:outerShdw blurRad="40000" dist="23000" dir="5400000" rotWithShape="0">
                <a:srgbClr val="000000">
                  <a:alpha val="35000"/>
                </a:srgbClr>
              </a:outerShdw>
            </a:effectLst>
          </c:spPr>
          <c:marker>
            <c:symbol val="none"/>
          </c:marker>
          <c:xVal>
            <c:numRef>
              <c:f>'Familia Espectros ATC-40'!$I$15:$I$42</c:f>
              <c:numCache>
                <c:formatCode>0.00</c:formatCode>
                <c:ptCount val="28"/>
                <c:pt idx="0" formatCode="0.0">
                  <c:v>0</c:v>
                </c:pt>
                <c:pt idx="1">
                  <c:v>4.2010996150386237</c:v>
                </c:pt>
                <c:pt idx="2">
                  <c:v>4.8977418988206471</c:v>
                </c:pt>
                <c:pt idx="3">
                  <c:v>5.7140322152907537</c:v>
                </c:pt>
                <c:pt idx="4">
                  <c:v>6.5303225317608637</c:v>
                </c:pt>
                <c:pt idx="5">
                  <c:v>7.3466128482309685</c:v>
                </c:pt>
                <c:pt idx="6">
                  <c:v>8.1629031647010777</c:v>
                </c:pt>
                <c:pt idx="7">
                  <c:v>8.9791934811711833</c:v>
                </c:pt>
                <c:pt idx="8">
                  <c:v>9.7954837976412943</c:v>
                </c:pt>
                <c:pt idx="9">
                  <c:v>10.611774114111403</c:v>
                </c:pt>
                <c:pt idx="10">
                  <c:v>11.428064430581509</c:v>
                </c:pt>
                <c:pt idx="11">
                  <c:v>12.24435474705162</c:v>
                </c:pt>
                <c:pt idx="12">
                  <c:v>13.060645063521731</c:v>
                </c:pt>
                <c:pt idx="13">
                  <c:v>13.876935379991833</c:v>
                </c:pt>
                <c:pt idx="14">
                  <c:v>14.693225696461942</c:v>
                </c:pt>
                <c:pt idx="15">
                  <c:v>15.509516012932057</c:v>
                </c:pt>
                <c:pt idx="16">
                  <c:v>16.325806329402159</c:v>
                </c:pt>
                <c:pt idx="17">
                  <c:v>17.142096645872265</c:v>
                </c:pt>
                <c:pt idx="18">
                  <c:v>17.958386962342381</c:v>
                </c:pt>
                <c:pt idx="19">
                  <c:v>18.774677278812486</c:v>
                </c:pt>
                <c:pt idx="20">
                  <c:v>19.590967595282592</c:v>
                </c:pt>
                <c:pt idx="21">
                  <c:v>20.407257911752705</c:v>
                </c:pt>
                <c:pt idx="22">
                  <c:v>21.223548228222811</c:v>
                </c:pt>
                <c:pt idx="23">
                  <c:v>22.039838544692923</c:v>
                </c:pt>
                <c:pt idx="24">
                  <c:v>22.856128861163029</c:v>
                </c:pt>
                <c:pt idx="25">
                  <c:v>23.672419177633135</c:v>
                </c:pt>
                <c:pt idx="26">
                  <c:v>24.48870949410324</c:v>
                </c:pt>
                <c:pt idx="27">
                  <c:v>25.304999810573353</c:v>
                </c:pt>
              </c:numCache>
            </c:numRef>
          </c:xVal>
          <c:yVal>
            <c:numRef>
              <c:f>'Familia Espectros ATC-40'!$H$15:$H$42</c:f>
              <c:numCache>
                <c:formatCode>0.00</c:formatCode>
                <c:ptCount val="28"/>
                <c:pt idx="0" formatCode="0.0">
                  <c:v>0.65</c:v>
                </c:pt>
                <c:pt idx="1">
                  <c:v>0.65</c:v>
                </c:pt>
                <c:pt idx="2">
                  <c:v>0.5475000000000001</c:v>
                </c:pt>
                <c:pt idx="3">
                  <c:v>0.46928571428571436</c:v>
                </c:pt>
                <c:pt idx="4">
                  <c:v>0.41062500000000007</c:v>
                </c:pt>
                <c:pt idx="5">
                  <c:v>0.36500000000000005</c:v>
                </c:pt>
                <c:pt idx="6">
                  <c:v>0.32850000000000007</c:v>
                </c:pt>
                <c:pt idx="7">
                  <c:v>0.2986363636363637</c:v>
                </c:pt>
                <c:pt idx="8">
                  <c:v>0.27375000000000005</c:v>
                </c:pt>
                <c:pt idx="9">
                  <c:v>0.25269230769230772</c:v>
                </c:pt>
                <c:pt idx="10">
                  <c:v>0.23464285714285713</c:v>
                </c:pt>
                <c:pt idx="11">
                  <c:v>0.21899999999999997</c:v>
                </c:pt>
                <c:pt idx="12">
                  <c:v>0.20531249999999998</c:v>
                </c:pt>
                <c:pt idx="13">
                  <c:v>0.19323529411764703</c:v>
                </c:pt>
                <c:pt idx="14">
                  <c:v>0.18249999999999997</c:v>
                </c:pt>
                <c:pt idx="15">
                  <c:v>0.17289473684210521</c:v>
                </c:pt>
                <c:pt idx="16">
                  <c:v>0.16424999999999998</c:v>
                </c:pt>
                <c:pt idx="17">
                  <c:v>0.15642857142857139</c:v>
                </c:pt>
                <c:pt idx="18">
                  <c:v>0.14931818181818179</c:v>
                </c:pt>
                <c:pt idx="19">
                  <c:v>0.14282608695652171</c:v>
                </c:pt>
                <c:pt idx="20">
                  <c:v>0.13687499999999997</c:v>
                </c:pt>
                <c:pt idx="21">
                  <c:v>0.13139999999999996</c:v>
                </c:pt>
                <c:pt idx="22">
                  <c:v>0.1263461538461538</c:v>
                </c:pt>
                <c:pt idx="23">
                  <c:v>0.12166666666666662</c:v>
                </c:pt>
                <c:pt idx="24">
                  <c:v>0.11732142857142853</c:v>
                </c:pt>
                <c:pt idx="25">
                  <c:v>0.11327586206896548</c:v>
                </c:pt>
                <c:pt idx="26">
                  <c:v>0.10949999999999996</c:v>
                </c:pt>
                <c:pt idx="27">
                  <c:v>0.10596774193548383</c:v>
                </c:pt>
              </c:numCache>
            </c:numRef>
          </c:yVal>
          <c:smooth val="0"/>
        </c:ser>
        <c:ser>
          <c:idx val="4"/>
          <c:order val="4"/>
          <c:tx>
            <c:v>ADRS Amortiguamiento 20%</c:v>
          </c:tx>
          <c:spPr>
            <a:ln w="9525" cap="rnd">
              <a:solidFill>
                <a:schemeClr val="accent5">
                  <a:lumMod val="60000"/>
                </a:schemeClr>
              </a:solidFill>
              <a:prstDash val="sysDot"/>
              <a:round/>
            </a:ln>
            <a:effectLst>
              <a:outerShdw blurRad="40000" dist="23000" dir="5400000" rotWithShape="0">
                <a:srgbClr val="000000">
                  <a:alpha val="35000"/>
                </a:srgbClr>
              </a:outerShdw>
            </a:effectLst>
          </c:spPr>
          <c:marker>
            <c:symbol val="none"/>
          </c:marker>
          <c:xVal>
            <c:numRef>
              <c:f>'Familia Espectros ATC-40'!$L$15:$L$42</c:f>
              <c:numCache>
                <c:formatCode>0.00</c:formatCode>
                <c:ptCount val="28"/>
                <c:pt idx="0" formatCode="0.0">
                  <c:v>0</c:v>
                </c:pt>
                <c:pt idx="1">
                  <c:v>4.0577456169955175</c:v>
                </c:pt>
                <c:pt idx="2">
                  <c:v>4.4951877701504568</c:v>
                </c:pt>
                <c:pt idx="3">
                  <c:v>5.2443857318421996</c:v>
                </c:pt>
                <c:pt idx="4">
                  <c:v>5.9935836935339433</c:v>
                </c:pt>
                <c:pt idx="5">
                  <c:v>6.7427816552256843</c:v>
                </c:pt>
                <c:pt idx="6">
                  <c:v>7.491979616917428</c:v>
                </c:pt>
                <c:pt idx="7">
                  <c:v>8.2411775786091699</c:v>
                </c:pt>
                <c:pt idx="8">
                  <c:v>8.9903755403009136</c:v>
                </c:pt>
                <c:pt idx="9">
                  <c:v>9.739573501992659</c:v>
                </c:pt>
                <c:pt idx="10">
                  <c:v>10.488771463684401</c:v>
                </c:pt>
                <c:pt idx="11">
                  <c:v>11.237969425376146</c:v>
                </c:pt>
                <c:pt idx="12">
                  <c:v>11.987167387067888</c:v>
                </c:pt>
                <c:pt idx="13">
                  <c:v>12.736365348759628</c:v>
                </c:pt>
                <c:pt idx="14">
                  <c:v>13.485563310451374</c:v>
                </c:pt>
                <c:pt idx="15">
                  <c:v>14.234761272143121</c:v>
                </c:pt>
                <c:pt idx="16">
                  <c:v>14.98395923383486</c:v>
                </c:pt>
                <c:pt idx="17">
                  <c:v>15.733157195526601</c:v>
                </c:pt>
                <c:pt idx="18">
                  <c:v>16.48235515721835</c:v>
                </c:pt>
                <c:pt idx="19">
                  <c:v>17.231553118910092</c:v>
                </c:pt>
                <c:pt idx="20">
                  <c:v>17.980751080601838</c:v>
                </c:pt>
                <c:pt idx="21">
                  <c:v>18.72994904229358</c:v>
                </c:pt>
                <c:pt idx="22">
                  <c:v>19.479147003985322</c:v>
                </c:pt>
                <c:pt idx="23">
                  <c:v>20.228344965677071</c:v>
                </c:pt>
                <c:pt idx="24">
                  <c:v>20.977542927368809</c:v>
                </c:pt>
                <c:pt idx="25">
                  <c:v>21.726740889060554</c:v>
                </c:pt>
                <c:pt idx="26">
                  <c:v>22.475938850752293</c:v>
                </c:pt>
                <c:pt idx="27">
                  <c:v>23.225136812444038</c:v>
                </c:pt>
              </c:numCache>
            </c:numRef>
          </c:xVal>
          <c:yVal>
            <c:numRef>
              <c:f>'Familia Espectros ATC-40'!$K$15:$K$42</c:f>
              <c:numCache>
                <c:formatCode>0.00</c:formatCode>
                <c:ptCount val="28"/>
                <c:pt idx="0" formatCode="0.0">
                  <c:v>0.56000000000000005</c:v>
                </c:pt>
                <c:pt idx="1">
                  <c:v>0.56000000000000005</c:v>
                </c:pt>
                <c:pt idx="2">
                  <c:v>0.50250000000000006</c:v>
                </c:pt>
                <c:pt idx="3">
                  <c:v>0.43071428571428583</c:v>
                </c:pt>
                <c:pt idx="4">
                  <c:v>0.37687500000000007</c:v>
                </c:pt>
                <c:pt idx="5">
                  <c:v>0.33500000000000008</c:v>
                </c:pt>
                <c:pt idx="6">
                  <c:v>0.3015000000000001</c:v>
                </c:pt>
                <c:pt idx="7">
                  <c:v>0.27409090909090916</c:v>
                </c:pt>
                <c:pt idx="8">
                  <c:v>0.25125000000000003</c:v>
                </c:pt>
                <c:pt idx="9">
                  <c:v>0.23192307692307695</c:v>
                </c:pt>
                <c:pt idx="10">
                  <c:v>0.21535714285714286</c:v>
                </c:pt>
                <c:pt idx="11">
                  <c:v>0.20100000000000001</c:v>
                </c:pt>
                <c:pt idx="12">
                  <c:v>0.18843749999999998</c:v>
                </c:pt>
                <c:pt idx="13">
                  <c:v>0.17735294117647057</c:v>
                </c:pt>
                <c:pt idx="14">
                  <c:v>0.16749999999999998</c:v>
                </c:pt>
                <c:pt idx="15">
                  <c:v>0.15868421052631576</c:v>
                </c:pt>
                <c:pt idx="16">
                  <c:v>0.15075</c:v>
                </c:pt>
                <c:pt idx="17">
                  <c:v>0.14357142857142854</c:v>
                </c:pt>
                <c:pt idx="18">
                  <c:v>0.13704545454545453</c:v>
                </c:pt>
                <c:pt idx="19">
                  <c:v>0.1310869565217391</c:v>
                </c:pt>
                <c:pt idx="20">
                  <c:v>0.12562499999999999</c:v>
                </c:pt>
                <c:pt idx="21">
                  <c:v>0.12059999999999997</c:v>
                </c:pt>
                <c:pt idx="22">
                  <c:v>0.11596153846153844</c:v>
                </c:pt>
                <c:pt idx="23">
                  <c:v>0.11166666666666664</c:v>
                </c:pt>
                <c:pt idx="24">
                  <c:v>0.1076785714285714</c:v>
                </c:pt>
                <c:pt idx="25">
                  <c:v>0.10396551724137928</c:v>
                </c:pt>
                <c:pt idx="26">
                  <c:v>0.10049999999999996</c:v>
                </c:pt>
                <c:pt idx="27">
                  <c:v>9.7258064516129006E-2</c:v>
                </c:pt>
              </c:numCache>
            </c:numRef>
          </c:yVal>
          <c:smooth val="0"/>
        </c:ser>
        <c:ser>
          <c:idx val="5"/>
          <c:order val="5"/>
          <c:tx>
            <c:v>Espectro de demanda simple</c:v>
          </c:tx>
          <c:spPr>
            <a:ln w="9525" cap="rnd">
              <a:solidFill>
                <a:schemeClr val="accent4">
                  <a:lumMod val="60000"/>
                </a:schemeClr>
              </a:solidFill>
              <a:round/>
            </a:ln>
            <a:effectLst>
              <a:outerShdw blurRad="40000" dist="23000" dir="5400000" rotWithShape="0">
                <a:srgbClr val="000000">
                  <a:alpha val="35000"/>
                </a:srgbClr>
              </a:outerShdw>
            </a:effectLst>
          </c:spPr>
          <c:marker>
            <c:symbol val="none"/>
          </c:marker>
          <c:xVal>
            <c:numRef>
              <c:f>'Familia Espectros ATC-40'!$D$125:$D$141</c:f>
              <c:numCache>
                <c:formatCode>General</c:formatCode>
                <c:ptCount val="17"/>
                <c:pt idx="0">
                  <c:v>11.6168</c:v>
                </c:pt>
                <c:pt idx="1">
                  <c:v>11.6168</c:v>
                </c:pt>
                <c:pt idx="2">
                  <c:v>10.8231</c:v>
                </c:pt>
                <c:pt idx="3">
                  <c:v>10.6874</c:v>
                </c:pt>
                <c:pt idx="4">
                  <c:v>10.549899999999999</c:v>
                </c:pt>
                <c:pt idx="5">
                  <c:v>10.7112</c:v>
                </c:pt>
                <c:pt idx="6">
                  <c:v>10.979700000000001</c:v>
                </c:pt>
                <c:pt idx="7">
                  <c:v>12.648699999999998</c:v>
                </c:pt>
                <c:pt idx="8">
                  <c:v>13.761899999999999</c:v>
                </c:pt>
                <c:pt idx="9">
                  <c:v>14.6576</c:v>
                </c:pt>
                <c:pt idx="10">
                  <c:v>14.808299999999999</c:v>
                </c:pt>
                <c:pt idx="11">
                  <c:v>14.9192</c:v>
                </c:pt>
                <c:pt idx="12">
                  <c:v>14.9886</c:v>
                </c:pt>
                <c:pt idx="13">
                  <c:v>15.046200000000001</c:v>
                </c:pt>
                <c:pt idx="14">
                  <c:v>15.5999</c:v>
                </c:pt>
                <c:pt idx="15">
                  <c:v>16.864699999999999</c:v>
                </c:pt>
                <c:pt idx="16">
                  <c:v>18.532499999999999</c:v>
                </c:pt>
              </c:numCache>
            </c:numRef>
          </c:xVal>
          <c:yVal>
            <c:numRef>
              <c:f>'Familia Espectros ATC-40'!$E$125:$E$141</c:f>
              <c:numCache>
                <c:formatCode>General</c:formatCode>
                <c:ptCount val="17"/>
                <c:pt idx="0">
                  <c:v>0.43301000000000001</c:v>
                </c:pt>
                <c:pt idx="1">
                  <c:v>0.43301000000000001</c:v>
                </c:pt>
                <c:pt idx="2">
                  <c:v>0.30767899999999998</c:v>
                </c:pt>
                <c:pt idx="3">
                  <c:v>0.287943</c:v>
                </c:pt>
                <c:pt idx="4">
                  <c:v>0.267397</c:v>
                </c:pt>
                <c:pt idx="5">
                  <c:v>0.176231</c:v>
                </c:pt>
                <c:pt idx="6">
                  <c:v>0.16770299999999999</c:v>
                </c:pt>
                <c:pt idx="7">
                  <c:v>0.13219500000000001</c:v>
                </c:pt>
                <c:pt idx="8">
                  <c:v>0.121577</c:v>
                </c:pt>
                <c:pt idx="9">
                  <c:v>0.111577</c:v>
                </c:pt>
                <c:pt idx="10">
                  <c:v>0.109942</c:v>
                </c:pt>
                <c:pt idx="11">
                  <c:v>0.10892</c:v>
                </c:pt>
                <c:pt idx="12">
                  <c:v>0.108317</c:v>
                </c:pt>
                <c:pt idx="13">
                  <c:v>0.107725</c:v>
                </c:pt>
                <c:pt idx="14">
                  <c:v>0.101121</c:v>
                </c:pt>
                <c:pt idx="15">
                  <c:v>9.3536999999999995E-2</c:v>
                </c:pt>
                <c:pt idx="16">
                  <c:v>8.5119E-2</c:v>
                </c:pt>
              </c:numCache>
            </c:numRef>
          </c:yVal>
          <c:smooth val="0"/>
        </c:ser>
        <c:dLbls>
          <c:showLegendKey val="0"/>
          <c:showVal val="0"/>
          <c:showCatName val="0"/>
          <c:showSerName val="0"/>
          <c:showPercent val="0"/>
          <c:showBubbleSize val="0"/>
        </c:dLbls>
        <c:axId val="246257864"/>
        <c:axId val="246254728"/>
      </c:scatterChart>
      <c:valAx>
        <c:axId val="2462578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Desplazamiento espectral (cm)</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6254728"/>
        <c:crosses val="autoZero"/>
        <c:crossBetween val="midCat"/>
      </c:valAx>
      <c:valAx>
        <c:axId val="246254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Aceleracion espectral (%g)</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62578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Pushover</a:t>
            </a:r>
            <a:r>
              <a:rPr lang="en-US" baseline="0"/>
              <a:t> sentido X</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NL-X</c:v>
          </c:tx>
          <c:spPr>
            <a:ln w="19050" cap="rnd">
              <a:solidFill>
                <a:schemeClr val="accent6"/>
              </a:solidFill>
              <a:round/>
            </a:ln>
            <a:effectLst/>
          </c:spPr>
          <c:marker>
            <c:symbol val="none"/>
          </c:marker>
          <c:xVal>
            <c:numRef>
              <c:f>Hoja1!$A$4:$A$13</c:f>
              <c:numCache>
                <c:formatCode>General</c:formatCode>
                <c:ptCount val="10"/>
                <c:pt idx="0" formatCode="0.00E+00">
                  <c:v>3.7219999999999998E-17</c:v>
                </c:pt>
                <c:pt idx="1">
                  <c:v>1.9594180000000001</c:v>
                </c:pt>
                <c:pt idx="2">
                  <c:v>3.80938</c:v>
                </c:pt>
                <c:pt idx="3">
                  <c:v>4.8835980000000001</c:v>
                </c:pt>
                <c:pt idx="4">
                  <c:v>6.1652230000000001</c:v>
                </c:pt>
                <c:pt idx="5">
                  <c:v>7.110468</c:v>
                </c:pt>
                <c:pt idx="6">
                  <c:v>7.1524830000000001</c:v>
                </c:pt>
                <c:pt idx="7">
                  <c:v>7.1528999999999998</c:v>
                </c:pt>
                <c:pt idx="8">
                  <c:v>7.1531079999999996</c:v>
                </c:pt>
                <c:pt idx="9">
                  <c:v>7.1704739999999996</c:v>
                </c:pt>
              </c:numCache>
            </c:numRef>
          </c:xVal>
          <c:yVal>
            <c:numRef>
              <c:f>Hoja1!$B$4:$B$13</c:f>
              <c:numCache>
                <c:formatCode>General</c:formatCode>
                <c:ptCount val="10"/>
                <c:pt idx="0">
                  <c:v>0</c:v>
                </c:pt>
                <c:pt idx="1">
                  <c:v>259.9024</c:v>
                </c:pt>
                <c:pt idx="2">
                  <c:v>511.01799999999997</c:v>
                </c:pt>
                <c:pt idx="3">
                  <c:v>572.27739999999994</c:v>
                </c:pt>
                <c:pt idx="4">
                  <c:v>607.81089999999995</c:v>
                </c:pt>
                <c:pt idx="5">
                  <c:v>622.03489999999999</c:v>
                </c:pt>
                <c:pt idx="6">
                  <c:v>622.41359999999997</c:v>
                </c:pt>
                <c:pt idx="7">
                  <c:v>622.42139999999995</c:v>
                </c:pt>
                <c:pt idx="8">
                  <c:v>622.40260000000001</c:v>
                </c:pt>
                <c:pt idx="9">
                  <c:v>622.55679999999995</c:v>
                </c:pt>
              </c:numCache>
            </c:numRef>
          </c:yVal>
          <c:smooth val="0"/>
        </c:ser>
        <c:ser>
          <c:idx val="1"/>
          <c:order val="1"/>
          <c:tx>
            <c:v>NL-CX</c:v>
          </c:tx>
          <c:spPr>
            <a:ln w="19050" cap="rnd">
              <a:solidFill>
                <a:schemeClr val="accent5"/>
              </a:solidFill>
              <a:round/>
            </a:ln>
            <a:effectLst/>
          </c:spPr>
          <c:marker>
            <c:symbol val="none"/>
          </c:marker>
          <c:xVal>
            <c:numRef>
              <c:f>Hoja1!$E$4:$E$21</c:f>
              <c:numCache>
                <c:formatCode>General</c:formatCode>
                <c:ptCount val="18"/>
                <c:pt idx="0" formatCode="0.00E+00">
                  <c:v>3.7219999999999998E-17</c:v>
                </c:pt>
                <c:pt idx="1">
                  <c:v>1.475093</c:v>
                </c:pt>
                <c:pt idx="2">
                  <c:v>2.6179700000000001</c:v>
                </c:pt>
                <c:pt idx="3">
                  <c:v>2.8991820000000001</c:v>
                </c:pt>
                <c:pt idx="4">
                  <c:v>3.6227369999999999</c:v>
                </c:pt>
                <c:pt idx="5">
                  <c:v>3.9031750000000001</c:v>
                </c:pt>
                <c:pt idx="6">
                  <c:v>4.1341039999999998</c:v>
                </c:pt>
                <c:pt idx="7">
                  <c:v>4.3278639999999999</c:v>
                </c:pt>
                <c:pt idx="8">
                  <c:v>4.34626</c:v>
                </c:pt>
                <c:pt idx="9">
                  <c:v>4.3678229999999996</c:v>
                </c:pt>
                <c:pt idx="10">
                  <c:v>4.4109499999999997</c:v>
                </c:pt>
                <c:pt idx="11">
                  <c:v>4.4182360000000003</c:v>
                </c:pt>
                <c:pt idx="12">
                  <c:v>4.4410910000000001</c:v>
                </c:pt>
                <c:pt idx="13">
                  <c:v>4.4795999999999996</c:v>
                </c:pt>
                <c:pt idx="14">
                  <c:v>4.4850469999999998</c:v>
                </c:pt>
                <c:pt idx="15">
                  <c:v>4.5180990000000003</c:v>
                </c:pt>
                <c:pt idx="16">
                  <c:v>4.5514739999999998</c:v>
                </c:pt>
                <c:pt idx="17">
                  <c:v>4.6737019999999996</c:v>
                </c:pt>
              </c:numCache>
            </c:numRef>
          </c:xVal>
          <c:yVal>
            <c:numRef>
              <c:f>Hoja1!$F$4:$F$21</c:f>
              <c:numCache>
                <c:formatCode>General</c:formatCode>
                <c:ptCount val="18"/>
                <c:pt idx="0">
                  <c:v>0</c:v>
                </c:pt>
                <c:pt idx="1">
                  <c:v>301.99869999999999</c:v>
                </c:pt>
                <c:pt idx="2">
                  <c:v>547.42240000000004</c:v>
                </c:pt>
                <c:pt idx="3">
                  <c:v>577.01930000000004</c:v>
                </c:pt>
                <c:pt idx="4">
                  <c:v>615.04510000000005</c:v>
                </c:pt>
                <c:pt idx="5">
                  <c:v>625.24879999999996</c:v>
                </c:pt>
                <c:pt idx="6">
                  <c:v>630.43309999999997</c:v>
                </c:pt>
                <c:pt idx="7">
                  <c:v>632.41819999999996</c:v>
                </c:pt>
                <c:pt idx="8">
                  <c:v>632.49710000000005</c:v>
                </c:pt>
                <c:pt idx="9">
                  <c:v>632.47810000000004</c:v>
                </c:pt>
                <c:pt idx="10">
                  <c:v>632.61490000000003</c:v>
                </c:pt>
                <c:pt idx="11">
                  <c:v>632.62339999999995</c:v>
                </c:pt>
                <c:pt idx="12">
                  <c:v>632.63440000000003</c:v>
                </c:pt>
                <c:pt idx="13">
                  <c:v>632.60299999999995</c:v>
                </c:pt>
                <c:pt idx="14">
                  <c:v>632.60940000000005</c:v>
                </c:pt>
                <c:pt idx="15">
                  <c:v>632.61249999999995</c:v>
                </c:pt>
                <c:pt idx="16">
                  <c:v>632.55730000000005</c:v>
                </c:pt>
                <c:pt idx="17">
                  <c:v>632.11929999999995</c:v>
                </c:pt>
              </c:numCache>
            </c:numRef>
          </c:yVal>
          <c:smooth val="0"/>
        </c:ser>
        <c:ser>
          <c:idx val="2"/>
          <c:order val="2"/>
          <c:tx>
            <c:v>NL-MX</c:v>
          </c:tx>
          <c:spPr>
            <a:ln w="19050" cap="rnd">
              <a:solidFill>
                <a:schemeClr val="accent4"/>
              </a:solidFill>
              <a:round/>
            </a:ln>
            <a:effectLst/>
          </c:spPr>
          <c:marker>
            <c:symbol val="none"/>
          </c:marker>
          <c:xVal>
            <c:numRef>
              <c:f>Hoja1!$C$4:$C$17</c:f>
              <c:numCache>
                <c:formatCode>General</c:formatCode>
                <c:ptCount val="14"/>
                <c:pt idx="0" formatCode="0.00E+00">
                  <c:v>3.7219999999999998E-17</c:v>
                </c:pt>
                <c:pt idx="1">
                  <c:v>2.8702350000000001</c:v>
                </c:pt>
                <c:pt idx="2">
                  <c:v>4.7111770000000002</c:v>
                </c:pt>
                <c:pt idx="3">
                  <c:v>7.580082</c:v>
                </c:pt>
                <c:pt idx="4">
                  <c:v>10.041938999999999</c:v>
                </c:pt>
                <c:pt idx="5">
                  <c:v>15.673786</c:v>
                </c:pt>
                <c:pt idx="6">
                  <c:v>16.862559000000001</c:v>
                </c:pt>
                <c:pt idx="7">
                  <c:v>18.749193000000002</c:v>
                </c:pt>
                <c:pt idx="8">
                  <c:v>18.751681000000001</c:v>
                </c:pt>
                <c:pt idx="9">
                  <c:v>18.781538000000001</c:v>
                </c:pt>
                <c:pt idx="10">
                  <c:v>18.784026000000001</c:v>
                </c:pt>
                <c:pt idx="11">
                  <c:v>18.814281999999999</c:v>
                </c:pt>
                <c:pt idx="12">
                  <c:v>18.824234000000001</c:v>
                </c:pt>
                <c:pt idx="13">
                  <c:v>18.844138000000001</c:v>
                </c:pt>
              </c:numCache>
            </c:numRef>
          </c:xVal>
          <c:yVal>
            <c:numRef>
              <c:f>Hoja1!$D$4:$D$17</c:f>
              <c:numCache>
                <c:formatCode>General</c:formatCode>
                <c:ptCount val="14"/>
                <c:pt idx="0">
                  <c:v>0</c:v>
                </c:pt>
                <c:pt idx="1">
                  <c:v>311.8929</c:v>
                </c:pt>
                <c:pt idx="2">
                  <c:v>481.84460000000001</c:v>
                </c:pt>
                <c:pt idx="3">
                  <c:v>577.81439999999998</c:v>
                </c:pt>
                <c:pt idx="4">
                  <c:v>618.8809</c:v>
                </c:pt>
                <c:pt idx="5">
                  <c:v>667.85479999999995</c:v>
                </c:pt>
                <c:pt idx="6">
                  <c:v>672.78359999999998</c:v>
                </c:pt>
                <c:pt idx="7">
                  <c:v>676.78980000000001</c:v>
                </c:pt>
                <c:pt idx="8">
                  <c:v>676.78390000000002</c:v>
                </c:pt>
                <c:pt idx="9">
                  <c:v>676.82910000000004</c:v>
                </c:pt>
                <c:pt idx="10">
                  <c:v>676.82489999999996</c:v>
                </c:pt>
                <c:pt idx="11">
                  <c:v>676.86929999999995</c:v>
                </c:pt>
                <c:pt idx="12">
                  <c:v>676.87519999999995</c:v>
                </c:pt>
                <c:pt idx="13">
                  <c:v>676.90440000000001</c:v>
                </c:pt>
              </c:numCache>
            </c:numRef>
          </c:yVal>
          <c:smooth val="0"/>
        </c:ser>
        <c:dLbls>
          <c:showLegendKey val="0"/>
          <c:showVal val="0"/>
          <c:showCatName val="0"/>
          <c:showSerName val="0"/>
          <c:showPercent val="0"/>
          <c:showBubbleSize val="0"/>
        </c:dLbls>
        <c:axId val="246259040"/>
        <c:axId val="246253944"/>
      </c:scatterChart>
      <c:valAx>
        <c:axId val="2462590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Desplazamiento (cm)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6253944"/>
        <c:crosses val="autoZero"/>
        <c:crossBetween val="midCat"/>
      </c:valAx>
      <c:valAx>
        <c:axId val="246253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Cortante basal (Tonf)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6259040"/>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65217" units="1/cm"/>
          <inkml:channelProperty channel="Y" name="resolution" value="55.6701" units="1/cm"/>
        </inkml:channelProperties>
      </inkml:inkSource>
      <inkml:timestamp xml:id="ts0" timeString="2014-12-10T00:04:58.618"/>
    </inkml:context>
    <inkml:brush xml:id="br0">
      <inkml:brushProperty name="width" value="0.08333" units="cm"/>
      <inkml:brushProperty name="height" value="0.08333" units="cm"/>
      <inkml:brushProperty name="color" value="#ED1C24"/>
      <inkml:brushProperty name="fitToCurve" value="1"/>
    </inkml:brush>
  </inkml:definitions>
  <inkml:traceGroup>
    <inkml:annotationXML>
      <emma:emma xmlns:emma="http://www.w3.org/2003/04/emma" version="1.0">
        <emma:interpretation id="{7936C205-F0F3-42AB-9384-D87AAED61670}" emma:medium="tactile" emma:mode="ink">
          <msink:context xmlns:msink="http://schemas.microsoft.com/ink/2010/main" type="writingRegion" rotatedBoundingBox="32806,10373 32821,10373 32821,10388 32806,10388"/>
        </emma:interpretation>
      </emma:emma>
    </inkml:annotationXML>
    <inkml:traceGroup>
      <inkml:annotationXML>
        <emma:emma xmlns:emma="http://www.w3.org/2003/04/emma" version="1.0">
          <emma:interpretation id="{9FCF7A3F-2177-4AEC-99FA-F7C0BF3FE690}" emma:medium="tactile" emma:mode="ink">
            <msink:context xmlns:msink="http://schemas.microsoft.com/ink/2010/main" type="paragraph" rotatedBoundingBox="32806,10373 32821,10373 32821,10388 32806,10388" alignmentLevel="1"/>
          </emma:interpretation>
        </emma:emma>
      </inkml:annotationXML>
      <inkml:traceGroup>
        <inkml:annotationXML>
          <emma:emma xmlns:emma="http://www.w3.org/2003/04/emma" version="1.0">
            <emma:interpretation id="{9D38E6BB-F100-413C-9376-9AF94D7AB2A4}" emma:medium="tactile" emma:mode="ink">
              <msink:context xmlns:msink="http://schemas.microsoft.com/ink/2010/main" type="line" rotatedBoundingBox="32806,10373 32821,10373 32821,10388 32806,10388"/>
            </emma:interpretation>
          </emma:emma>
        </inkml:annotationXML>
        <inkml:traceGroup>
          <inkml:annotationXML>
            <emma:emma xmlns:emma="http://www.w3.org/2003/04/emma" version="1.0">
              <emma:interpretation id="{3C0991B8-6841-475F-AC73-CAF04AEB74CC}" emma:medium="tactile" emma:mode="ink">
                <msink:context xmlns:msink="http://schemas.microsoft.com/ink/2010/main" type="inkWord" rotatedBoundingBox="32806,10373 32821,10373 32821,10388 32806,10388"/>
              </emma:interpretation>
            </emma:emma>
          </inkml:annotationXML>
          <inkml:trace contextRef="#ctx0" brushRef="#br0">0 0</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65217" units="1/cm"/>
          <inkml:channelProperty channel="Y" name="resolution" value="55.6701" units="1/cm"/>
        </inkml:channelProperties>
      </inkml:inkSource>
      <inkml:timestamp xml:id="ts0" timeString="2014-12-10T00:06:27.931"/>
    </inkml:context>
    <inkml:brush xml:id="br0">
      <inkml:brushProperty name="width" value="0.21167" units="cm"/>
      <inkml:brushProperty name="height" value="0.21167" units="cm"/>
      <inkml:brushProperty name="color" value="#ED1C24"/>
      <inkml:brushProperty name="fitToCurve" value="1"/>
    </inkml:brush>
  </inkml:definitions>
  <inkml:traceGroup>
    <inkml:annotationXML>
      <emma:emma xmlns:emma="http://www.w3.org/2003/04/emma" version="1.0">
        <emma:interpretation id="{41AEE324-4BB9-4D68-A7CE-6384B629D733}" emma:medium="tactile" emma:mode="ink">
          <msink:context xmlns:msink="http://schemas.microsoft.com/ink/2010/main" type="writingRegion" rotatedBoundingBox="20557,5815 23856,5815 23856,17305 20557,17305"/>
        </emma:interpretation>
      </emma:emma>
    </inkml:annotationXML>
    <inkml:traceGroup>
      <inkml:annotationXML>
        <emma:emma xmlns:emma="http://www.w3.org/2003/04/emma" version="1.0">
          <emma:interpretation id="{46982310-B299-43F8-AC35-598D3D9E7D8A}" emma:medium="tactile" emma:mode="ink">
            <msink:context xmlns:msink="http://schemas.microsoft.com/ink/2010/main" type="paragraph" rotatedBoundingBox="20557,5815 23856,5815 23856,17305 20557,17305" alignmentLevel="1"/>
          </emma:interpretation>
        </emma:emma>
      </inkml:annotationXML>
      <inkml:traceGroup>
        <inkml:annotationXML>
          <emma:emma xmlns:emma="http://www.w3.org/2003/04/emma" version="1.0">
            <emma:interpretation id="{1B99579D-348C-4A52-9B2D-C82C36B0ADD9}" emma:medium="tactile" emma:mode="ink">
              <msink:context xmlns:msink="http://schemas.microsoft.com/ink/2010/main" type="line" rotatedBoundingBox="20557,5815 23856,5815 23856,17305 20557,17305"/>
            </emma:interpretation>
          </emma:emma>
        </inkml:annotationXML>
        <inkml:traceGroup>
          <inkml:annotationXML>
            <emma:emma xmlns:emma="http://www.w3.org/2003/04/emma" version="1.0">
              <emma:interpretation id="{2CF26288-74C3-4F5A-8B56-93C63B7BD219}" emma:medium="tactile" emma:mode="ink">
                <msink:context xmlns:msink="http://schemas.microsoft.com/ink/2010/main" type="inkWord" rotatedBoundingBox="20557,5815 23856,5815 23856,17305 20557,17305"/>
              </emma:interpretation>
            </emma:emma>
          </inkml:annotationXML>
          <inkml:trace contextRef="#ctx0" brushRef="#br0">2734 0,'0'24,"23"-24,-23 24,24 0,-24-1,24-23,-24 24,24-24,-24 24,23-24,-23 24,0-1,24-23,-24 24,24 0,-24 0,24-24,-24 23,23 1,1-24,-24 24,0 0,24-24,0 0,-24 23,0 1,0 0,23-24,-23 24,0-1,24-23,-24 24,0 0,24-24,-24 23,0 1,0 0,0 0,0-1,24-23,-24 24,0 0,0 0,23-24,-23 23,0 1,0 0,0 0,0-1,24-23,-24 24,0 0,24-24,-24 24,0-1,0 1,24 0,-24-1,23-23,-23 24,24 0,-24 0,0-1,0 1,24-24,-24 24,23 0,-23-1,0 1,0 0,0 0,0-1,0 1,0 0,0 0,0-1,0 1,0 0,0 0,0-1,0 1,0 0,0-1,0 1,0 0,0 0,0-1,0 1,0 0,0 0,0-1,0 1,0 0,0 0,0-1,0 1,0 0,0 0,0-1,0 1,0 0,0 0,0-1,0 1,0 0,0-1,-23-23,23 24,0 0,0 0,-24-24,24 23,0 1,-24-24,24 24,-23-24,23 24,0-1,-24-23,24 24,-24 0,24 0,-24-24,24 23,-23-23,23 24,0 0,0 0,-24-24,24 23,-24-23,24 24,0 0,-24-24,24 23,0 1,0 0,-23-24,23 24,0-1,-24-23,24 24,0 0,0 0,0-1,0 1,0 0,0 0,0-1,0 1,0 0,0 0,-24-1,24 1,0 0,-24-24,24 24,-23-1,23 1,0 0,-24-1,24 1,-24-24,24 24,0 0,0-1,-24-23,24 24,0 0,-23 0,23-1,-24-23,24 24,0 0,0 0,-24-24,24 23,-24 1,24 0,0 0,-23-24,23 23,-24-23,24 24,-24-24,24 24,-23-24,-1 0,24 23,0 1,-24-24,0 0,24 24,-23-24,-1 24,0-24,24 23,-24-23,24 24,-23-24,23 24,-24-24,24 24,-24-24,24 23,-24 1,24 0,0 0,-23-24,-1 0,24 23,0 1,0 0,-24-24,0 0,1 0,23 24,0-1,-24-23,0 24,24 0,-24 0,1-24,-1 0,24 23,0 1,-24-24,24 24,-23-1,23 1,-24-24,24 24,-24-24,24 24,-24-24,24 23,-23 1,-1-24,24 24,-24-24,24 24,-24-24,24 23,-23-23,23 24,-24-24,0 24,24 0,-24-24,24 23,0 1,-23-24,-1 24,24 0,0-1,0 1,-24-24,24 24,-24-24,24 24,0-1,-23-23,-1 0,24 24,-24-24,24 24,0-1,-23-23,-1 0,24 24,0 0,-24-24,0 0,24 24,-23-24,23 23,-24-23,24 24,-24-24,24 24,-24-24,24 24,-23-24,23 23,-24 1,24 0,-24-24,0 24,24-1,0 1,-23-24,23 24,0 0,-24-24,24 23,0 1,-24-24,24 24,-24-24,24 23,0 1,-23-24,23 24,0 0,-24-24,24 23,-24-23,24 24,0 0,0 0,0-1,-24-23,24 24,0 0,-23-24,23 24,0-1,0 1,-24-24,24 24,0 0,0-1,0 1,-24 0,1 0,23-1,0 1,0 23,-24-47,0 24,0 0,24 0,0-1,-23 25,-1-48,24 47,0-23,-24-24,24 48,-24-25,24 1,-23 0,23 0,0-1,0 1,-24-24,24 24,0-1,0 1,-24-24,24 24,0 0,-24-24,24 23,0 1,-23-24,23 24,-24-24,24 24,0-1,-24-23,24 24,-24 0,1-24,23 24,0-1,0 1,-24 0,24 0,-24-24,24 23,0 1,0 0,-23-24,23 24,0-1,-24-23,24 24,0 0,0-1,-24-23,24 24,0 0,0 0,-24-24,24 23,0 1,-23-24,23 24,0 0,0-1,0 1,0 0,0 0,0-1,0 1,-24 0,24 0,0-1,0 1,-24-24,24 24,0 0,-24-24,24 23,0 1,0 0,-23-24,23 23,0 1,-24-24,24 24,0 0,0-1,0 1,-24 0,24 0,-24-1,24 1,0 0,0 0,-23-24,23 23,0 1,0 0,-24-24,24 24,0-1,0 1,0 0,0-1,0 1,0 0,0 0,0-1,0 1,0 0,0 0,0-1,0 1,0 0,0 0,0-1,-24-23,24 24,0 0,0 0,0-1,0 1,0 0,0 0,0-1,0 1,0 0,0-1,0 1,0 0,0 0,0-1,0 1,0 0,0 0,0-1,0 1,-24-24,24 24,0 0,0-1,-23 1,23 0,0 0,0-1,0 1,0 0,0-1,0 1,0 0,0 0,0-1,0 1,0 0,0 0,0-1,0 1,0 0,0 0,0-1,0 1,0 0,0 0,0-1,0 1,0 0,0 0,0-1,-24 1,0-24,24 24,-24-24,24 23,-23-23,23 24,-24-24,24 24,0 0,-24-24,24 23,-23-23,23 24,0 0,-24-24,24 24,0-1,0 1,-24-24,24 24,0 0,-24-24,24 23,0 1,0 0,0 0,0-1,0 1,0 0,0 0,0-1,0 1,0 0,0-1,0 1,0 0,0 0,0-1,0 1,0 0,0 0,0-1,0 1,0 0,0 0,0-1,0 1,0 0,0 0,0-1,0 1,0 0,0-1,0 1,0 0,0 0,0-1,0 1,0 0,0 0,0-1,0 1,0 24,0-25,0 25,0-24,0-1,0 25,0-24,-23-24,23 23,0 1,0 0,0-1,0 1,0 0,-24 0,24-1,0 1,0 0,0 0,0-1,0 1,0 0,0 0,0-1,0 1,0 0,0 0,0-1,0 1,0 0,0-1,0 1,0 0,0 0,24-24,-24 23,0 1,0 0,0 0,23-24,-23 23,0 1,24-24,-24 24,0 0,0-1,0 1,24-24,-24 24</inkml:trace>
        </inkml:traceGroup>
      </inkml:traceGroup>
    </inkml:traceGroup>
  </inkml:traceGroup>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0" y="-2"/>
            <a:ext cx="12192000" cy="6858001"/>
          </a:xfrm>
        </p:spPr>
        <p:style>
          <a:lnRef idx="3">
            <a:schemeClr val="lt1"/>
          </a:lnRef>
          <a:fillRef idx="1">
            <a:schemeClr val="accent6"/>
          </a:fillRef>
          <a:effectRef idx="1">
            <a:schemeClr val="accent6"/>
          </a:effectRef>
          <a:fontRef idx="none"/>
        </p:style>
        <p:txBody>
          <a:bodyPr anchor="t"/>
          <a:lstStyle>
            <a:lvl1pPr algn="ctr">
              <a:defRPr sz="6000"/>
            </a:lvl1pPr>
          </a:lstStyle>
          <a:p>
            <a:r>
              <a:rPr lang="es-ES" dirty="0" smtClean="0"/>
              <a:t>Haga clic para modificar el estilo de título del patrón</a:t>
            </a:r>
            <a:endParaRPr lang="en-US" dirty="0"/>
          </a:p>
        </p:txBody>
      </p:sp>
      <p:sp>
        <p:nvSpPr>
          <p:cNvPr id="4" name="Marcador de fecha 3"/>
          <p:cNvSpPr>
            <a:spLocks noGrp="1"/>
          </p:cNvSpPr>
          <p:nvPr>
            <p:ph type="dt" sz="half" idx="10"/>
          </p:nvPr>
        </p:nvSpPr>
        <p:spPr/>
        <p:txBody>
          <a:bodyPr/>
          <a:lstStyle/>
          <a:p>
            <a:r>
              <a:rPr lang="es-EC" dirty="0" smtClean="0"/>
              <a:t>12/10/2014</a:t>
            </a:r>
            <a:endParaRPr lang="en-US" dirty="0"/>
          </a:p>
        </p:txBody>
      </p:sp>
      <p:sp>
        <p:nvSpPr>
          <p:cNvPr id="6" name="Marcador de número de diapositiva 5"/>
          <p:cNvSpPr>
            <a:spLocks noGrp="1"/>
          </p:cNvSpPr>
          <p:nvPr>
            <p:ph type="sldNum" sz="quarter" idx="12"/>
          </p:nvPr>
        </p:nvSpPr>
        <p:spPr/>
        <p:txBody>
          <a:bodyPr/>
          <a:lstStyle/>
          <a:p>
            <a:fld id="{EA4EDB34-A0F5-4E07-8355-4624CFCE4841}" type="slidenum">
              <a:rPr lang="en-US" smtClean="0"/>
              <a:t>‹Nº›</a:t>
            </a:fld>
            <a:endParaRPr lang="en-US"/>
          </a:p>
        </p:txBody>
      </p:sp>
    </p:spTree>
    <p:extLst>
      <p:ext uri="{BB962C8B-B14F-4D97-AF65-F5344CB8AC3E}">
        <p14:creationId xmlns:p14="http://schemas.microsoft.com/office/powerpoint/2010/main" val="3858653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7A966592-DC94-44A1-9270-A1682D84A9B7}" type="datetimeFigureOut">
              <a:rPr lang="en-US" smtClean="0"/>
              <a:t>12/10/2014</a:t>
            </a:fld>
            <a:endParaRPr lang="en-US"/>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Marcador de número de diapositiva 5"/>
          <p:cNvSpPr>
            <a:spLocks noGrp="1"/>
          </p:cNvSpPr>
          <p:nvPr>
            <p:ph type="sldNum" sz="quarter" idx="12"/>
          </p:nvPr>
        </p:nvSpPr>
        <p:spPr/>
        <p:txBody>
          <a:bodyPr/>
          <a:lstStyle/>
          <a:p>
            <a:fld id="{EA4EDB34-A0F5-4E07-8355-4624CFCE4841}" type="slidenum">
              <a:rPr lang="en-US" smtClean="0"/>
              <a:t>‹Nº›</a:t>
            </a:fld>
            <a:endParaRPr lang="en-US"/>
          </a:p>
        </p:txBody>
      </p:sp>
    </p:spTree>
    <p:extLst>
      <p:ext uri="{BB962C8B-B14F-4D97-AF65-F5344CB8AC3E}">
        <p14:creationId xmlns:p14="http://schemas.microsoft.com/office/powerpoint/2010/main" val="834660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7A966592-DC94-44A1-9270-A1682D84A9B7}" type="datetimeFigureOut">
              <a:rPr lang="en-US" smtClean="0"/>
              <a:t>12/10/2014</a:t>
            </a:fld>
            <a:endParaRPr lang="en-US"/>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Marcador de número de diapositiva 5"/>
          <p:cNvSpPr>
            <a:spLocks noGrp="1"/>
          </p:cNvSpPr>
          <p:nvPr>
            <p:ph type="sldNum" sz="quarter" idx="12"/>
          </p:nvPr>
        </p:nvSpPr>
        <p:spPr/>
        <p:txBody>
          <a:bodyPr/>
          <a:lstStyle/>
          <a:p>
            <a:fld id="{EA4EDB34-A0F5-4E07-8355-4624CFCE4841}" type="slidenum">
              <a:rPr lang="en-US" smtClean="0"/>
              <a:t>‹Nº›</a:t>
            </a:fld>
            <a:endParaRPr lang="en-US"/>
          </a:p>
        </p:txBody>
      </p:sp>
    </p:spTree>
    <p:extLst>
      <p:ext uri="{BB962C8B-B14F-4D97-AF65-F5344CB8AC3E}">
        <p14:creationId xmlns:p14="http://schemas.microsoft.com/office/powerpoint/2010/main" val="278933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7A966592-DC94-44A1-9270-A1682D84A9B7}" type="datetimeFigureOut">
              <a:rPr lang="en-US" smtClean="0"/>
              <a:t>12/10/2014</a:t>
            </a:fld>
            <a:endParaRPr lang="en-US"/>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Marcador de número de diapositiva 5"/>
          <p:cNvSpPr>
            <a:spLocks noGrp="1"/>
          </p:cNvSpPr>
          <p:nvPr>
            <p:ph type="sldNum" sz="quarter" idx="12"/>
          </p:nvPr>
        </p:nvSpPr>
        <p:spPr/>
        <p:txBody>
          <a:bodyPr/>
          <a:lstStyle/>
          <a:p>
            <a:fld id="{EA4EDB34-A0F5-4E07-8355-4624CFCE4841}" type="slidenum">
              <a:rPr lang="en-US" smtClean="0"/>
              <a:t>‹Nº›</a:t>
            </a:fld>
            <a:endParaRPr lang="en-US"/>
          </a:p>
        </p:txBody>
      </p:sp>
    </p:spTree>
    <p:extLst>
      <p:ext uri="{BB962C8B-B14F-4D97-AF65-F5344CB8AC3E}">
        <p14:creationId xmlns:p14="http://schemas.microsoft.com/office/powerpoint/2010/main" val="2074046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7A966592-DC94-44A1-9270-A1682D84A9B7}" type="datetimeFigureOut">
              <a:rPr lang="en-US" smtClean="0"/>
              <a:t>12/10/2014</a:t>
            </a:fld>
            <a:endParaRPr lang="en-US"/>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Marcador de número de diapositiva 5"/>
          <p:cNvSpPr>
            <a:spLocks noGrp="1"/>
          </p:cNvSpPr>
          <p:nvPr>
            <p:ph type="sldNum" sz="quarter" idx="12"/>
          </p:nvPr>
        </p:nvSpPr>
        <p:spPr/>
        <p:txBody>
          <a:bodyPr/>
          <a:lstStyle/>
          <a:p>
            <a:fld id="{EA4EDB34-A0F5-4E07-8355-4624CFCE4841}" type="slidenum">
              <a:rPr lang="en-US" smtClean="0"/>
              <a:t>‹Nº›</a:t>
            </a:fld>
            <a:endParaRPr lang="en-US"/>
          </a:p>
        </p:txBody>
      </p:sp>
    </p:spTree>
    <p:extLst>
      <p:ext uri="{BB962C8B-B14F-4D97-AF65-F5344CB8AC3E}">
        <p14:creationId xmlns:p14="http://schemas.microsoft.com/office/powerpoint/2010/main" val="3203905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7A966592-DC94-44A1-9270-A1682D84A9B7}" type="datetimeFigureOut">
              <a:rPr lang="en-US" smtClean="0"/>
              <a:t>12/10/2014</a:t>
            </a:fld>
            <a:endParaRPr lang="en-US"/>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Marcador de número de diapositiva 6"/>
          <p:cNvSpPr>
            <a:spLocks noGrp="1"/>
          </p:cNvSpPr>
          <p:nvPr>
            <p:ph type="sldNum" sz="quarter" idx="12"/>
          </p:nvPr>
        </p:nvSpPr>
        <p:spPr/>
        <p:txBody>
          <a:bodyPr/>
          <a:lstStyle/>
          <a:p>
            <a:fld id="{EA4EDB34-A0F5-4E07-8355-4624CFCE4841}" type="slidenum">
              <a:rPr lang="en-US" smtClean="0"/>
              <a:t>‹Nº›</a:t>
            </a:fld>
            <a:endParaRPr lang="en-US"/>
          </a:p>
        </p:txBody>
      </p:sp>
    </p:spTree>
    <p:extLst>
      <p:ext uri="{BB962C8B-B14F-4D97-AF65-F5344CB8AC3E}">
        <p14:creationId xmlns:p14="http://schemas.microsoft.com/office/powerpoint/2010/main" val="373210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7A966592-DC94-44A1-9270-A1682D84A9B7}" type="datetimeFigureOut">
              <a:rPr lang="en-US" smtClean="0"/>
              <a:t>12/10/2014</a:t>
            </a:fld>
            <a:endParaRPr lang="en-US"/>
          </a:p>
        </p:txBody>
      </p:sp>
      <p:sp>
        <p:nvSpPr>
          <p:cNvPr id="8" name="Marcador de pie de página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Marcador de número de diapositiva 8"/>
          <p:cNvSpPr>
            <a:spLocks noGrp="1"/>
          </p:cNvSpPr>
          <p:nvPr>
            <p:ph type="sldNum" sz="quarter" idx="12"/>
          </p:nvPr>
        </p:nvSpPr>
        <p:spPr/>
        <p:txBody>
          <a:bodyPr/>
          <a:lstStyle/>
          <a:p>
            <a:fld id="{EA4EDB34-A0F5-4E07-8355-4624CFCE4841}" type="slidenum">
              <a:rPr lang="en-US" smtClean="0"/>
              <a:t>‹Nº›</a:t>
            </a:fld>
            <a:endParaRPr lang="en-US"/>
          </a:p>
        </p:txBody>
      </p:sp>
    </p:spTree>
    <p:extLst>
      <p:ext uri="{BB962C8B-B14F-4D97-AF65-F5344CB8AC3E}">
        <p14:creationId xmlns:p14="http://schemas.microsoft.com/office/powerpoint/2010/main" val="2401663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7A966592-DC94-44A1-9270-A1682D84A9B7}" type="datetimeFigureOut">
              <a:rPr lang="en-US" smtClean="0"/>
              <a:t>12/10/2014</a:t>
            </a:fld>
            <a:endParaRPr lang="en-US"/>
          </a:p>
        </p:txBody>
      </p:sp>
      <p:sp>
        <p:nvSpPr>
          <p:cNvPr id="4" name="Marcador de pie de página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Marcador de número de diapositiva 4"/>
          <p:cNvSpPr>
            <a:spLocks noGrp="1"/>
          </p:cNvSpPr>
          <p:nvPr>
            <p:ph type="sldNum" sz="quarter" idx="12"/>
          </p:nvPr>
        </p:nvSpPr>
        <p:spPr/>
        <p:txBody>
          <a:bodyPr/>
          <a:lstStyle/>
          <a:p>
            <a:fld id="{EA4EDB34-A0F5-4E07-8355-4624CFCE4841}" type="slidenum">
              <a:rPr lang="en-US" smtClean="0"/>
              <a:t>‹Nº›</a:t>
            </a:fld>
            <a:endParaRPr lang="en-US"/>
          </a:p>
        </p:txBody>
      </p:sp>
    </p:spTree>
    <p:extLst>
      <p:ext uri="{BB962C8B-B14F-4D97-AF65-F5344CB8AC3E}">
        <p14:creationId xmlns:p14="http://schemas.microsoft.com/office/powerpoint/2010/main" val="1185946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A966592-DC94-44A1-9270-A1682D84A9B7}" type="datetimeFigureOut">
              <a:rPr lang="en-US" smtClean="0"/>
              <a:t>12/10/2014</a:t>
            </a:fld>
            <a:endParaRPr lang="en-US"/>
          </a:p>
        </p:txBody>
      </p:sp>
      <p:sp>
        <p:nvSpPr>
          <p:cNvPr id="3" name="Marcador de pie de página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Marcador de número de diapositiva 3"/>
          <p:cNvSpPr>
            <a:spLocks noGrp="1"/>
          </p:cNvSpPr>
          <p:nvPr>
            <p:ph type="sldNum" sz="quarter" idx="12"/>
          </p:nvPr>
        </p:nvSpPr>
        <p:spPr/>
        <p:txBody>
          <a:bodyPr/>
          <a:lstStyle/>
          <a:p>
            <a:fld id="{EA4EDB34-A0F5-4E07-8355-4624CFCE4841}" type="slidenum">
              <a:rPr lang="en-US" smtClean="0"/>
              <a:t>‹Nº›</a:t>
            </a:fld>
            <a:endParaRPr lang="en-US"/>
          </a:p>
        </p:txBody>
      </p:sp>
    </p:spTree>
    <p:extLst>
      <p:ext uri="{BB962C8B-B14F-4D97-AF65-F5344CB8AC3E}">
        <p14:creationId xmlns:p14="http://schemas.microsoft.com/office/powerpoint/2010/main" val="2784322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A966592-DC94-44A1-9270-A1682D84A9B7}" type="datetimeFigureOut">
              <a:rPr lang="en-US" smtClean="0"/>
              <a:t>12/10/2014</a:t>
            </a:fld>
            <a:endParaRPr lang="en-US"/>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Marcador de número de diapositiva 6"/>
          <p:cNvSpPr>
            <a:spLocks noGrp="1"/>
          </p:cNvSpPr>
          <p:nvPr>
            <p:ph type="sldNum" sz="quarter" idx="12"/>
          </p:nvPr>
        </p:nvSpPr>
        <p:spPr/>
        <p:txBody>
          <a:bodyPr/>
          <a:lstStyle/>
          <a:p>
            <a:fld id="{EA4EDB34-A0F5-4E07-8355-4624CFCE4841}" type="slidenum">
              <a:rPr lang="en-US" smtClean="0"/>
              <a:t>‹Nº›</a:t>
            </a:fld>
            <a:endParaRPr lang="en-US"/>
          </a:p>
        </p:txBody>
      </p:sp>
    </p:spTree>
    <p:extLst>
      <p:ext uri="{BB962C8B-B14F-4D97-AF65-F5344CB8AC3E}">
        <p14:creationId xmlns:p14="http://schemas.microsoft.com/office/powerpoint/2010/main" val="2929668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A966592-DC94-44A1-9270-A1682D84A9B7}" type="datetimeFigureOut">
              <a:rPr lang="en-US" smtClean="0"/>
              <a:t>12/10/2014</a:t>
            </a:fld>
            <a:endParaRPr lang="en-US"/>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Marcador de número de diapositiva 6"/>
          <p:cNvSpPr>
            <a:spLocks noGrp="1"/>
          </p:cNvSpPr>
          <p:nvPr>
            <p:ph type="sldNum" sz="quarter" idx="12"/>
          </p:nvPr>
        </p:nvSpPr>
        <p:spPr/>
        <p:txBody>
          <a:bodyPr/>
          <a:lstStyle/>
          <a:p>
            <a:fld id="{EA4EDB34-A0F5-4E07-8355-4624CFCE4841}" type="slidenum">
              <a:rPr lang="en-US" smtClean="0"/>
              <a:t>‹Nº›</a:t>
            </a:fld>
            <a:endParaRPr lang="en-US"/>
          </a:p>
        </p:txBody>
      </p:sp>
    </p:spTree>
    <p:extLst>
      <p:ext uri="{BB962C8B-B14F-4D97-AF65-F5344CB8AC3E}">
        <p14:creationId xmlns:p14="http://schemas.microsoft.com/office/powerpoint/2010/main" val="2488428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ángulo 6"/>
          <p:cNvSpPr/>
          <p:nvPr userDrawn="1"/>
        </p:nvSpPr>
        <p:spPr>
          <a:xfrm>
            <a:off x="0" y="0"/>
            <a:ext cx="1828800" cy="6858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4" name="Rectángulo 13"/>
          <p:cNvSpPr/>
          <p:nvPr userDrawn="1"/>
        </p:nvSpPr>
        <p:spPr>
          <a:xfrm>
            <a:off x="0" y="0"/>
            <a:ext cx="1837262" cy="11485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texto 2"/>
          <p:cNvSpPr>
            <a:spLocks noGrp="1"/>
          </p:cNvSpPr>
          <p:nvPr>
            <p:ph type="body" idx="1"/>
          </p:nvPr>
        </p:nvSpPr>
        <p:spPr>
          <a:xfrm>
            <a:off x="1854192" y="1207289"/>
            <a:ext cx="10261608" cy="4351338"/>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Marcador de fecha 3"/>
          <p:cNvSpPr>
            <a:spLocks noGrp="1"/>
          </p:cNvSpPr>
          <p:nvPr>
            <p:ph type="dt" sz="half" idx="2"/>
          </p:nvPr>
        </p:nvSpPr>
        <p:spPr>
          <a:xfrm>
            <a:off x="9465724"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s-EC" smtClean="0"/>
              <a:t>10/10/2014</a:t>
            </a:r>
            <a:endParaRPr lang="en-US" dirty="0"/>
          </a:p>
        </p:txBody>
      </p:sp>
      <p:sp>
        <p:nvSpPr>
          <p:cNvPr id="6" name="Marcador de número de diapositiva 5"/>
          <p:cNvSpPr>
            <a:spLocks noGrp="1"/>
          </p:cNvSpPr>
          <p:nvPr>
            <p:ph type="sldNum" sz="quarter" idx="4"/>
          </p:nvPr>
        </p:nvSpPr>
        <p:spPr>
          <a:xfrm>
            <a:off x="9465724" y="61277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err="1" smtClean="0"/>
              <a:t>Diapositiva</a:t>
            </a:r>
            <a:r>
              <a:rPr lang="en-US" dirty="0" smtClean="0"/>
              <a:t> No. </a:t>
            </a:r>
            <a:fld id="{EFCB9B58-E9AD-4F25-9511-C35B29B08280}" type="slidenum">
              <a:rPr lang="en-US" smtClean="0"/>
              <a:pPr/>
              <a:t>‹Nº›</a:t>
            </a:fld>
            <a:endParaRPr lang="en-US" dirty="0"/>
          </a:p>
        </p:txBody>
      </p:sp>
      <p:sp>
        <p:nvSpPr>
          <p:cNvPr id="8" name="Rectángulo 7"/>
          <p:cNvSpPr/>
          <p:nvPr userDrawn="1"/>
        </p:nvSpPr>
        <p:spPr>
          <a:xfrm>
            <a:off x="1828800" y="-2911"/>
            <a:ext cx="10363200" cy="56726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ángulo 8"/>
          <p:cNvSpPr/>
          <p:nvPr userDrawn="1"/>
        </p:nvSpPr>
        <p:spPr>
          <a:xfrm>
            <a:off x="1837262" y="581290"/>
            <a:ext cx="10363200" cy="5672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Marcador de título 1"/>
          <p:cNvSpPr>
            <a:spLocks noGrp="1"/>
          </p:cNvSpPr>
          <p:nvPr>
            <p:ph type="title"/>
          </p:nvPr>
        </p:nvSpPr>
        <p:spPr>
          <a:xfrm>
            <a:off x="1837262" y="72757"/>
            <a:ext cx="10354738" cy="449264"/>
          </a:xfrm>
          <a:prstGeom prst="rect">
            <a:avLst/>
          </a:prstGeom>
        </p:spPr>
        <p:txBody>
          <a:bodyPr vert="horz" lIns="91440" tIns="45720" rIns="91440" bIns="45720" rtlCol="0" anchor="ctr">
            <a:noAutofit/>
          </a:bodyPr>
          <a:lstStyle/>
          <a:p>
            <a:r>
              <a:rPr lang="es-ES" dirty="0" smtClean="0"/>
              <a:t>Haga clic para ingresar el capítulo</a:t>
            </a:r>
            <a:endParaRPr lang="en-US" dirty="0"/>
          </a:p>
        </p:txBody>
      </p:sp>
      <p:pic>
        <p:nvPicPr>
          <p:cNvPr id="13" name="Picture 10" descr="http://acreditacion.espe.edu.ec/wp-content/themes/grandcollege/images/default-logo.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95251" y="347132"/>
            <a:ext cx="1611314" cy="414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455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0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3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14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00.png"/></Relationships>
</file>

<file path=ppt/slides/_rels/slide14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chart" Target="../charts/chart2.xml"/><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159.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0.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4" Type="http://schemas.openxmlformats.org/officeDocument/2006/relationships/image" Target="../media/image236.png"/></Relationships>
</file>

<file path=ppt/slides/_rels/slide16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171.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 Id="rId4" Type="http://schemas.openxmlformats.org/officeDocument/2006/relationships/image" Target="../media/image252.png"/></Relationships>
</file>

<file path=ppt/slides/_rels/slide175.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3.wdp"/></Relationships>
</file>

<file path=ppt/slides/_rels/slide18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74.png"/><Relationship Id="rId7" Type="http://schemas.openxmlformats.org/officeDocument/2006/relationships/image" Target="../media/image278.png"/><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image" Target="../media/image277.png"/><Relationship Id="rId5" Type="http://schemas.openxmlformats.org/officeDocument/2006/relationships/image" Target="../media/image276.png"/><Relationship Id="rId4" Type="http://schemas.openxmlformats.org/officeDocument/2006/relationships/image" Target="../media/image275.png"/></Relationships>
</file>

<file path=ppt/slides/_rels/slide20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10.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22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2.xml"/><Relationship Id="rId4" Type="http://schemas.openxmlformats.org/officeDocument/2006/relationships/image" Target="../media/image304.png"/></Relationships>
</file>

<file path=ppt/slides/_rels/slide225.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02.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97.png"/><Relationship Id="rId4" Type="http://schemas.openxmlformats.org/officeDocument/2006/relationships/image" Target="../media/image110.png"/></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3.png"/><Relationship Id="rId1" Type="http://schemas.openxmlformats.org/officeDocument/2006/relationships/slideLayout" Target="../slideLayouts/slideLayout2.xml"/><Relationship Id="rId4" Type="http://schemas.microsoft.com/office/2007/relationships/hdphoto" Target="../media/hdphoto7.wdp"/></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5.jpeg"/><Relationship Id="rId7" Type="http://schemas.openxmlformats.org/officeDocument/2006/relationships/customXml" Target="../ink/ink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customXml" Target="../ink/ink1.xml"/><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8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9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9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9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9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9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sz="2800" dirty="0" smtClean="0"/>
              <a:t/>
            </a:r>
            <a:br>
              <a:rPr lang="es-EC" sz="2800" dirty="0" smtClean="0"/>
            </a:br>
            <a:r>
              <a:rPr lang="es-EC" sz="2800" dirty="0"/>
              <a:t/>
            </a:r>
            <a:br>
              <a:rPr lang="es-EC" sz="2800" dirty="0"/>
            </a:br>
            <a:r>
              <a:rPr lang="es-EC" sz="2800" dirty="0" smtClean="0"/>
              <a:t/>
            </a:r>
            <a:br>
              <a:rPr lang="es-EC" sz="2800" dirty="0" smtClean="0"/>
            </a:br>
            <a:r>
              <a:rPr lang="es-EC" sz="2800" dirty="0" smtClean="0"/>
              <a:t/>
            </a:r>
            <a:br>
              <a:rPr lang="es-EC" sz="2800" dirty="0" smtClean="0"/>
            </a:br>
            <a:r>
              <a:rPr lang="es-EC" sz="2800" b="1" dirty="0" smtClean="0"/>
              <a:t>TESIS DE GRADO</a:t>
            </a:r>
            <a:r>
              <a:rPr lang="es-EC" sz="2800" dirty="0" smtClean="0"/>
              <a:t/>
            </a:r>
            <a:br>
              <a:rPr lang="es-EC" sz="2800" dirty="0" smtClean="0"/>
            </a:br>
            <a:r>
              <a:rPr lang="es-EC" sz="2800" dirty="0" smtClean="0"/>
              <a:t/>
            </a:r>
            <a:br>
              <a:rPr lang="es-EC" sz="2800" dirty="0" smtClean="0"/>
            </a:br>
            <a:r>
              <a:rPr lang="es-EC" sz="2800" dirty="0"/>
              <a:t/>
            </a:r>
            <a:br>
              <a:rPr lang="es-EC" sz="2800" dirty="0"/>
            </a:br>
            <a:r>
              <a:rPr lang="es-EC" sz="2800" dirty="0" smtClean="0"/>
              <a:t/>
            </a:r>
            <a:br>
              <a:rPr lang="es-EC" sz="2800" dirty="0" smtClean="0"/>
            </a:br>
            <a:r>
              <a:rPr lang="es-EC" sz="2800" dirty="0"/>
              <a:t/>
            </a:r>
            <a:br>
              <a:rPr lang="es-EC" sz="2800" dirty="0"/>
            </a:br>
            <a:r>
              <a:rPr lang="es-EC" sz="3200" dirty="0" smtClean="0"/>
              <a:t/>
            </a:r>
            <a:br>
              <a:rPr lang="es-EC" sz="3200" dirty="0" smtClean="0"/>
            </a:br>
            <a:r>
              <a:rPr lang="es-EC" sz="3200" b="1" dirty="0">
                <a:effectLst>
                  <a:outerShdw blurRad="38100" dist="38100" dir="2700000" algn="tl">
                    <a:srgbClr val="000000">
                      <a:alpha val="43137"/>
                    </a:srgbClr>
                  </a:outerShdw>
                </a:effectLst>
              </a:rPr>
              <a:t>MODELO DE DAÑO CONCENTRADO PARA ESTRUCTURAS </a:t>
            </a:r>
            <a:r>
              <a:rPr lang="es-EC" sz="3200" b="1" dirty="0" smtClean="0">
                <a:effectLst>
                  <a:outerShdw blurRad="38100" dist="38100" dir="2700000" algn="tl">
                    <a:srgbClr val="000000">
                      <a:alpha val="43137"/>
                    </a:srgbClr>
                  </a:outerShdw>
                </a:effectLst>
              </a:rPr>
              <a:t>APORTICADAS</a:t>
            </a:r>
            <a:br>
              <a:rPr lang="es-EC" sz="3200" b="1" dirty="0" smtClean="0">
                <a:effectLst>
                  <a:outerShdw blurRad="38100" dist="38100" dir="2700000" algn="tl">
                    <a:srgbClr val="000000">
                      <a:alpha val="43137"/>
                    </a:srgbClr>
                  </a:outerShdw>
                </a:effectLst>
              </a:rPr>
            </a:br>
            <a:r>
              <a:rPr lang="es-EC" sz="3200" b="1" dirty="0" smtClean="0">
                <a:effectLst>
                  <a:outerShdw blurRad="38100" dist="38100" dir="2700000" algn="tl">
                    <a:srgbClr val="000000">
                      <a:alpha val="43137"/>
                    </a:srgbClr>
                  </a:outerShdw>
                </a:effectLst>
              </a:rPr>
              <a:t> </a:t>
            </a:r>
            <a:r>
              <a:rPr lang="es-EC" sz="3200" b="1" dirty="0">
                <a:effectLst>
                  <a:outerShdw blurRad="38100" dist="38100" dir="2700000" algn="tl">
                    <a:srgbClr val="000000">
                      <a:alpha val="43137"/>
                    </a:srgbClr>
                  </a:outerShdw>
                </a:effectLst>
              </a:rPr>
              <a:t>EN HORMIGÓN ARMADO ANTE CARGAS SÍSMICAS, </a:t>
            </a:r>
            <a:r>
              <a:rPr lang="es-EC" sz="3200" b="1" dirty="0" smtClean="0">
                <a:effectLst>
                  <a:outerShdw blurRad="38100" dist="38100" dir="2700000" algn="tl">
                    <a:srgbClr val="000000">
                      <a:alpha val="43137"/>
                    </a:srgbClr>
                  </a:outerShdw>
                </a:effectLst>
              </a:rPr>
              <a:t/>
            </a:r>
            <a:br>
              <a:rPr lang="es-EC" sz="3200" b="1" dirty="0" smtClean="0">
                <a:effectLst>
                  <a:outerShdw blurRad="38100" dist="38100" dir="2700000" algn="tl">
                    <a:srgbClr val="000000">
                      <a:alpha val="43137"/>
                    </a:srgbClr>
                  </a:outerShdw>
                </a:effectLst>
              </a:rPr>
            </a:br>
            <a:r>
              <a:rPr lang="es-EC" sz="3200" b="1" dirty="0" smtClean="0">
                <a:effectLst>
                  <a:outerShdw blurRad="38100" dist="38100" dir="2700000" algn="tl">
                    <a:srgbClr val="000000">
                      <a:alpha val="43137"/>
                    </a:srgbClr>
                  </a:outerShdw>
                </a:effectLst>
              </a:rPr>
              <a:t>UTILIZANDO </a:t>
            </a:r>
            <a:r>
              <a:rPr lang="es-EC" sz="3200" b="1" dirty="0">
                <a:effectLst>
                  <a:outerShdw blurRad="38100" dist="38100" dir="2700000" algn="tl">
                    <a:srgbClr val="000000">
                      <a:alpha val="43137"/>
                    </a:srgbClr>
                  </a:outerShdw>
                </a:effectLst>
              </a:rPr>
              <a:t>EL PROGRAMA COMPUTACIONAL </a:t>
            </a:r>
            <a:r>
              <a:rPr lang="es-EC" sz="3200" b="1" dirty="0" smtClean="0">
                <a:effectLst>
                  <a:outerShdw blurRad="38100" dist="38100" dir="2700000" algn="tl">
                    <a:srgbClr val="000000">
                      <a:alpha val="43137"/>
                    </a:srgbClr>
                  </a:outerShdw>
                </a:effectLst>
              </a:rPr>
              <a:t>SAP2000</a:t>
            </a:r>
            <a:r>
              <a:rPr lang="es-EC" sz="2800" dirty="0" smtClean="0"/>
              <a:t/>
            </a:r>
            <a:br>
              <a:rPr lang="es-EC" sz="2800" dirty="0" smtClean="0"/>
            </a:br>
            <a:r>
              <a:rPr lang="es-EC" sz="2800" dirty="0" smtClean="0"/>
              <a:t/>
            </a:r>
            <a:br>
              <a:rPr lang="es-EC" sz="2800" dirty="0" smtClean="0"/>
            </a:br>
            <a:r>
              <a:rPr lang="es-EC" sz="1600" dirty="0" smtClean="0"/>
              <a:t>Por:</a:t>
            </a:r>
            <a:br>
              <a:rPr lang="es-EC" sz="1600" dirty="0" smtClean="0"/>
            </a:br>
            <a:r>
              <a:rPr lang="es-EC" sz="2000" dirty="0" smtClean="0"/>
              <a:t>Andrés David Flores Rodríguez</a:t>
            </a:r>
            <a:br>
              <a:rPr lang="es-EC" sz="2000" dirty="0" smtClean="0"/>
            </a:br>
            <a:r>
              <a:rPr lang="es-EC" sz="2000" dirty="0" smtClean="0"/>
              <a:t>10/10/2014</a:t>
            </a:r>
            <a:r>
              <a:rPr lang="en-US" sz="2800" dirty="0"/>
              <a:t/>
            </a:r>
            <a:br>
              <a:rPr lang="en-US" sz="2800" dirty="0"/>
            </a:br>
            <a:endParaRPr lang="en-US" sz="2800" dirty="0"/>
          </a:p>
        </p:txBody>
      </p:sp>
      <p:pic>
        <p:nvPicPr>
          <p:cNvPr id="4" name="Picture 10" descr="http://acreditacion.espe.edu.ec/wp-content/themes/grandcollege/images/defaul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692" y="143989"/>
            <a:ext cx="4429125" cy="11403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repositorio.espe.edu.ec/retrieve/175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9605" y="2037058"/>
            <a:ext cx="1519401" cy="1519402"/>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181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1: Introducción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Objetivos Específicos</a:t>
            </a:r>
            <a:endParaRPr lang="en-US"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smtClean="0">
                <a:ln w="22225">
                  <a:solidFill>
                    <a:srgbClr val="FFFF00"/>
                  </a:solid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3" name="Rectángulo 2"/>
          <p:cNvSpPr/>
          <p:nvPr/>
        </p:nvSpPr>
        <p:spPr>
          <a:xfrm>
            <a:off x="2107961" y="1668374"/>
            <a:ext cx="9804875" cy="646331"/>
          </a:xfrm>
          <a:prstGeom prst="rect">
            <a:avLst/>
          </a:prstGeom>
        </p:spPr>
        <p:txBody>
          <a:bodyPr wrap="square">
            <a:spAutoFit/>
          </a:bodyPr>
          <a:lstStyle/>
          <a:p>
            <a:pPr marL="285750" indent="-285750">
              <a:buFont typeface="Arial" panose="020B0604020202020204" pitchFamily="34" charset="0"/>
              <a:buChar char="•"/>
            </a:pPr>
            <a:r>
              <a:rPr lang="es-EC" dirty="0">
                <a:latin typeface="Arial" panose="020B0604020202020204" pitchFamily="34" charset="0"/>
                <a:ea typeface="Calibri" panose="020F0502020204030204" pitchFamily="34" charset="0"/>
              </a:rPr>
              <a:t>Comprender de manera general los conceptos del análisis por desempeño y los tipos de modelamiento de daño en una </a:t>
            </a:r>
            <a:r>
              <a:rPr lang="es-EC" dirty="0" smtClean="0">
                <a:latin typeface="Arial" panose="020B0604020202020204" pitchFamily="34" charset="0"/>
                <a:ea typeface="Calibri" panose="020F0502020204030204" pitchFamily="34" charset="0"/>
              </a:rPr>
              <a:t>estructura.</a:t>
            </a:r>
          </a:p>
        </p:txBody>
      </p:sp>
      <p:sp>
        <p:nvSpPr>
          <p:cNvPr id="5" name="Rectángulo 4"/>
          <p:cNvSpPr/>
          <p:nvPr/>
        </p:nvSpPr>
        <p:spPr>
          <a:xfrm>
            <a:off x="2107960" y="2314705"/>
            <a:ext cx="9804875" cy="1200329"/>
          </a:xfrm>
          <a:prstGeom prst="rect">
            <a:avLst/>
          </a:prstGeom>
        </p:spPr>
        <p:txBody>
          <a:bodyPr wrap="square">
            <a:spAutoFit/>
          </a:bodyPr>
          <a:lstStyle/>
          <a:p>
            <a:pPr marL="285750" indent="-285750">
              <a:buFont typeface="Arial" panose="020B0604020202020204" pitchFamily="34" charset="0"/>
              <a:buChar char="•"/>
            </a:pPr>
            <a:r>
              <a:rPr lang="es-EC" dirty="0" smtClean="0">
                <a:latin typeface="Arial" panose="020B0604020202020204" pitchFamily="34" charset="0"/>
                <a:ea typeface="Calibri" panose="020F0502020204030204" pitchFamily="34" charset="0"/>
              </a:rPr>
              <a:t>Entender cuáles son los tipos de daño concentrado, definidos mediante el concepto de rótulas plásticas ante carga axial, momento y cortante; además de definir los parámetros de modelamiento en curvas Momento-Rotación y Corte-Desplazamiento en los diferentes tipos de rótulas, que guían los códigos  FEMA 356 y ATC 40.</a:t>
            </a:r>
          </a:p>
        </p:txBody>
      </p:sp>
      <p:sp>
        <p:nvSpPr>
          <p:cNvPr id="10" name="Rectángulo 9"/>
          <p:cNvSpPr/>
          <p:nvPr/>
        </p:nvSpPr>
        <p:spPr>
          <a:xfrm>
            <a:off x="2107959" y="3515034"/>
            <a:ext cx="9804876" cy="646331"/>
          </a:xfrm>
          <a:prstGeom prst="rect">
            <a:avLst/>
          </a:prstGeom>
        </p:spPr>
        <p:txBody>
          <a:bodyPr wrap="square">
            <a:spAutoFit/>
          </a:bodyPr>
          <a:lstStyle/>
          <a:p>
            <a:pPr marL="285750" indent="-285750">
              <a:buFont typeface="Arial" panose="020B0604020202020204" pitchFamily="34" charset="0"/>
              <a:buChar char="•"/>
            </a:pPr>
            <a:r>
              <a:rPr lang="es-EC" dirty="0">
                <a:latin typeface="Arial" panose="020B0604020202020204" pitchFamily="34" charset="0"/>
                <a:ea typeface="Calibri" panose="020F0502020204030204" pitchFamily="34" charset="0"/>
              </a:rPr>
              <a:t>Definir los conceptos de ‘Nivel de Desempeño’ en una estructura, las características que tiene cada nivel  y los diferentes objetivos de </a:t>
            </a:r>
            <a:r>
              <a:rPr lang="es-EC" dirty="0" err="1">
                <a:latin typeface="Arial" panose="020B0604020202020204" pitchFamily="34" charset="0"/>
                <a:ea typeface="Calibri" panose="020F0502020204030204" pitchFamily="34" charset="0"/>
              </a:rPr>
              <a:t>despemeño</a:t>
            </a:r>
            <a:endParaRPr lang="es-EC" dirty="0">
              <a:latin typeface="Arial" panose="020B0604020202020204" pitchFamily="34" charset="0"/>
              <a:ea typeface="Calibri" panose="020F0502020204030204" pitchFamily="34" charset="0"/>
            </a:endParaRPr>
          </a:p>
        </p:txBody>
      </p:sp>
      <p:sp>
        <p:nvSpPr>
          <p:cNvPr id="11" name="Rectángulo 10"/>
          <p:cNvSpPr/>
          <p:nvPr/>
        </p:nvSpPr>
        <p:spPr>
          <a:xfrm>
            <a:off x="2107957" y="4161365"/>
            <a:ext cx="9804877" cy="923330"/>
          </a:xfrm>
          <a:prstGeom prst="rect">
            <a:avLst/>
          </a:prstGeom>
        </p:spPr>
        <p:txBody>
          <a:bodyPr wrap="square">
            <a:spAutoFit/>
          </a:bodyPr>
          <a:lstStyle/>
          <a:p>
            <a:pPr marL="285750" indent="-285750">
              <a:buFont typeface="Arial" panose="020B0604020202020204" pitchFamily="34" charset="0"/>
              <a:buChar char="•"/>
            </a:pPr>
            <a:r>
              <a:rPr lang="es-EC" dirty="0">
                <a:latin typeface="Arial" panose="020B0604020202020204" pitchFamily="34" charset="0"/>
                <a:ea typeface="Calibri" panose="020F0502020204030204" pitchFamily="34" charset="0"/>
              </a:rPr>
              <a:t>Comprender el análisis estático no lineal “</a:t>
            </a:r>
            <a:r>
              <a:rPr lang="es-EC" dirty="0" err="1">
                <a:latin typeface="Arial" panose="020B0604020202020204" pitchFamily="34" charset="0"/>
                <a:ea typeface="Calibri" panose="020F0502020204030204" pitchFamily="34" charset="0"/>
              </a:rPr>
              <a:t>pushover</a:t>
            </a:r>
            <a:r>
              <a:rPr lang="es-EC" dirty="0">
                <a:latin typeface="Arial" panose="020B0604020202020204" pitchFamily="34" charset="0"/>
                <a:ea typeface="Calibri" panose="020F0502020204030204" pitchFamily="34" charset="0"/>
              </a:rPr>
              <a:t>” en estructuras y su respuesta global, a nivel de elemento y sus diferentes criterios de aceptación, además de determinar la curva de Demanda-Capacidad</a:t>
            </a:r>
          </a:p>
        </p:txBody>
      </p:sp>
      <p:sp>
        <p:nvSpPr>
          <p:cNvPr id="12" name="Rectángulo 11"/>
          <p:cNvSpPr/>
          <p:nvPr/>
        </p:nvSpPr>
        <p:spPr>
          <a:xfrm>
            <a:off x="2107956" y="5084695"/>
            <a:ext cx="9804878" cy="923330"/>
          </a:xfrm>
          <a:prstGeom prst="rect">
            <a:avLst/>
          </a:prstGeom>
        </p:spPr>
        <p:txBody>
          <a:bodyPr wrap="square">
            <a:spAutoFit/>
          </a:bodyPr>
          <a:lstStyle/>
          <a:p>
            <a:pPr marL="285750" indent="-285750">
              <a:buFont typeface="Arial" panose="020B0604020202020204" pitchFamily="34" charset="0"/>
              <a:buChar char="•"/>
            </a:pPr>
            <a:r>
              <a:rPr lang="es-EC" dirty="0">
                <a:latin typeface="Arial" panose="020B0604020202020204" pitchFamily="34" charset="0"/>
                <a:ea typeface="Calibri" panose="020F0502020204030204" pitchFamily="34" charset="0"/>
              </a:rPr>
              <a:t>Establecer un procedimiento para la correcta utilización del programa comercial SAP2000 dentro de estructuras, simples (</a:t>
            </a:r>
            <a:r>
              <a:rPr lang="es-EC" dirty="0" err="1">
                <a:latin typeface="Arial" panose="020B0604020202020204" pitchFamily="34" charset="0"/>
                <a:ea typeface="Calibri" panose="020F0502020204030204" pitchFamily="34" charset="0"/>
              </a:rPr>
              <a:t>cantiliver</a:t>
            </a:r>
            <a:r>
              <a:rPr lang="es-EC" dirty="0">
                <a:latin typeface="Arial" panose="020B0604020202020204" pitchFamily="34" charset="0"/>
                <a:ea typeface="Calibri" panose="020F0502020204030204" pitchFamily="34" charset="0"/>
              </a:rPr>
              <a:t>), pórticos planos (establecer comparaciones) así como la aplicación de estos conceptos en estructuras </a:t>
            </a:r>
            <a:r>
              <a:rPr lang="es-EC" dirty="0" err="1">
                <a:latin typeface="Arial" panose="020B0604020202020204" pitchFamily="34" charset="0"/>
                <a:ea typeface="Calibri" panose="020F0502020204030204" pitchFamily="34" charset="0"/>
              </a:rPr>
              <a:t>rales</a:t>
            </a:r>
            <a:r>
              <a:rPr lang="es-EC" dirty="0" smtClean="0"/>
              <a:t>.</a:t>
            </a:r>
          </a:p>
        </p:txBody>
      </p:sp>
    </p:spTree>
    <p:extLst>
      <p:ext uri="{BB962C8B-B14F-4D97-AF65-F5344CB8AC3E}">
        <p14:creationId xmlns:p14="http://schemas.microsoft.com/office/powerpoint/2010/main" val="357077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11" grpId="0"/>
      <p:bldP spid="1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1</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Picture 2"/>
          <p:cNvPicPr/>
          <p:nvPr/>
        </p:nvPicPr>
        <p:blipFill rotWithShape="1">
          <a:blip r:embed="rId2" cstate="print">
            <a:extLst>
              <a:ext uri="{28A0092B-C50C-407E-A947-70E740481C1C}">
                <a14:useLocalDpi xmlns:a14="http://schemas.microsoft.com/office/drawing/2010/main" val="0"/>
              </a:ext>
            </a:extLst>
          </a:blip>
          <a:srcRect l="23084" t="1576" r="11987" b="6072"/>
          <a:stretch/>
        </p:blipFill>
        <p:spPr bwMode="auto">
          <a:xfrm>
            <a:off x="3460536" y="1666038"/>
            <a:ext cx="6555135" cy="4811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redondeado 2"/>
          <p:cNvSpPr/>
          <p:nvPr/>
        </p:nvSpPr>
        <p:spPr>
          <a:xfrm>
            <a:off x="6665720" y="5700045"/>
            <a:ext cx="709301" cy="2307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8883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1</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3" name="Imagen 2"/>
          <p:cNvPicPr>
            <a:picLocks noChangeAspect="1"/>
          </p:cNvPicPr>
          <p:nvPr/>
        </p:nvPicPr>
        <p:blipFill>
          <a:blip r:embed="rId2"/>
          <a:stretch>
            <a:fillRect/>
          </a:stretch>
        </p:blipFill>
        <p:spPr>
          <a:xfrm>
            <a:off x="3657398" y="1392963"/>
            <a:ext cx="6514945" cy="5208563"/>
          </a:xfrm>
          <a:prstGeom prst="rect">
            <a:avLst/>
          </a:prstGeom>
        </p:spPr>
      </p:pic>
    </p:spTree>
    <p:extLst>
      <p:ext uri="{BB962C8B-B14F-4D97-AF65-F5344CB8AC3E}">
        <p14:creationId xmlns:p14="http://schemas.microsoft.com/office/powerpoint/2010/main" val="160525208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1</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3588698" y="1326191"/>
            <a:ext cx="6085139" cy="5305346"/>
          </a:xfrm>
          <a:prstGeom prst="rect">
            <a:avLst/>
          </a:prstGeom>
        </p:spPr>
      </p:pic>
    </p:spTree>
    <p:extLst>
      <p:ext uri="{BB962C8B-B14F-4D97-AF65-F5344CB8AC3E}">
        <p14:creationId xmlns:p14="http://schemas.microsoft.com/office/powerpoint/2010/main" val="220386392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1</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6" name="Imagen 5"/>
          <p:cNvPicPr/>
          <p:nvPr/>
        </p:nvPicPr>
        <p:blipFill>
          <a:blip r:embed="rId2"/>
          <a:stretch>
            <a:fillRect/>
          </a:stretch>
        </p:blipFill>
        <p:spPr>
          <a:xfrm>
            <a:off x="4205643" y="1449046"/>
            <a:ext cx="6579149" cy="5105578"/>
          </a:xfrm>
          <a:prstGeom prst="rect">
            <a:avLst/>
          </a:prstGeom>
        </p:spPr>
      </p:pic>
    </p:spTree>
    <p:extLst>
      <p:ext uri="{BB962C8B-B14F-4D97-AF65-F5344CB8AC3E}">
        <p14:creationId xmlns:p14="http://schemas.microsoft.com/office/powerpoint/2010/main" val="82560352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1</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2571749" y="1641551"/>
            <a:ext cx="8529237" cy="3067181"/>
          </a:xfrm>
          <a:prstGeom prst="rect">
            <a:avLst/>
          </a:prstGeom>
        </p:spPr>
      </p:pic>
      <p:sp>
        <p:nvSpPr>
          <p:cNvPr id="3" name="Rectángulo 2"/>
          <p:cNvSpPr/>
          <p:nvPr/>
        </p:nvSpPr>
        <p:spPr>
          <a:xfrm>
            <a:off x="2571749" y="5669001"/>
            <a:ext cx="8529237" cy="646331"/>
          </a:xfrm>
          <a:prstGeom prst="rect">
            <a:avLst/>
          </a:prstGeom>
        </p:spPr>
        <p:txBody>
          <a:bodyPr wrap="square">
            <a:spAutoFit/>
          </a:bodyPr>
          <a:lstStyle/>
          <a:p>
            <a:r>
              <a:rPr lang="es-ES" dirty="0" smtClean="0">
                <a:effectLst/>
                <a:latin typeface="Arial" panose="020B0604020202020204" pitchFamily="34" charset="0"/>
                <a:ea typeface="Calibri" panose="020F0502020204030204" pitchFamily="34" charset="0"/>
                <a:cs typeface="Times New Roman" panose="02020603050405020304" pitchFamily="18" charset="0"/>
              </a:rPr>
              <a:t>Superposición de curvas, Verde: Integración Exacta, Rojo Método de fibras; a)Método de fibras con malla de 6x3 b) Método de fibras con malla de 24x12</a:t>
            </a:r>
            <a:endParaRPr lang="es-EC" dirty="0"/>
          </a:p>
        </p:txBody>
      </p:sp>
    </p:spTree>
    <p:extLst>
      <p:ext uri="{BB962C8B-B14F-4D97-AF65-F5344CB8AC3E}">
        <p14:creationId xmlns:p14="http://schemas.microsoft.com/office/powerpoint/2010/main" val="322381361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2</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3602419" y="1346081"/>
            <a:ext cx="6601259" cy="5396550"/>
          </a:xfrm>
          <a:prstGeom prst="rect">
            <a:avLst/>
          </a:prstGeom>
          <a:noFill/>
          <a:ln>
            <a:noFill/>
          </a:ln>
        </p:spPr>
      </p:pic>
    </p:spTree>
    <p:extLst>
      <p:ext uri="{BB962C8B-B14F-4D97-AF65-F5344CB8AC3E}">
        <p14:creationId xmlns:p14="http://schemas.microsoft.com/office/powerpoint/2010/main" val="75061187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2</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4289721" y="1215757"/>
            <a:ext cx="5700313" cy="5642243"/>
          </a:xfrm>
          <a:prstGeom prst="rect">
            <a:avLst/>
          </a:prstGeom>
        </p:spPr>
      </p:pic>
    </p:spTree>
    <p:extLst>
      <p:ext uri="{BB962C8B-B14F-4D97-AF65-F5344CB8AC3E}">
        <p14:creationId xmlns:p14="http://schemas.microsoft.com/office/powerpoint/2010/main" val="11001931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2</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1938872" y="1683521"/>
            <a:ext cx="5085284" cy="4336991"/>
          </a:xfrm>
          <a:prstGeom prst="rect">
            <a:avLst/>
          </a:prstGeom>
        </p:spPr>
      </p:pic>
      <mc:AlternateContent xmlns:mc="http://schemas.openxmlformats.org/markup-compatibility/2006" xmlns:a14="http://schemas.microsoft.com/office/drawing/2010/main">
        <mc:Choice Requires="a14">
          <p:sp>
            <p:nvSpPr>
              <p:cNvPr id="3" name="Rectángulo 2"/>
              <p:cNvSpPr/>
              <p:nvPr/>
            </p:nvSpPr>
            <p:spPr>
              <a:xfrm>
                <a:off x="7303806" y="1950238"/>
                <a:ext cx="4062101" cy="97321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𝐸𝐼</m:t>
                          </m:r>
                        </m:e>
                        <m:sub>
                          <m:r>
                            <a:rPr lang="es-EC" i="1">
                              <a:latin typeface="Cambria Math" panose="02040503050406030204" pitchFamily="18" charset="0"/>
                            </a:rPr>
                            <m:t>𝑐</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𝑦𝑖𝑒𝑙𝑑</m:t>
                              </m:r>
                            </m:sub>
                          </m:sSub>
                        </m:num>
                        <m:den>
                          <m:sSub>
                            <m:sSubPr>
                              <m:ctrlPr>
                                <a:rPr lang="es-EC" i="1">
                                  <a:latin typeface="Cambria Math" panose="02040503050406030204" pitchFamily="18" charset="0"/>
                                </a:rPr>
                              </m:ctrlPr>
                            </m:sSubPr>
                            <m:e>
                              <m:r>
                                <a:rPr lang="es-EC" i="1">
                                  <a:latin typeface="Cambria Math" panose="02040503050406030204" pitchFamily="18" charset="0"/>
                                </a:rPr>
                                <m:t>𝑃h𝑖</m:t>
                              </m:r>
                            </m:e>
                            <m:sub>
                              <m:r>
                                <a:rPr lang="es-EC" i="1">
                                  <a:latin typeface="Cambria Math" panose="02040503050406030204" pitchFamily="18" charset="0"/>
                                </a:rPr>
                                <m:t>𝑦𝑖𝑒𝑙𝑑</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773205.893 </m:t>
                          </m:r>
                          <m:r>
                            <a:rPr lang="es-EC" i="1">
                              <a:latin typeface="Cambria Math" panose="02040503050406030204" pitchFamily="18" charset="0"/>
                            </a:rPr>
                            <m:t>𝐾𝑔</m:t>
                          </m:r>
                          <m:r>
                            <a:rPr lang="es-EC" i="0">
                              <a:latin typeface="Cambria Math" panose="02040503050406030204" pitchFamily="18" charset="0"/>
                            </a:rPr>
                            <m:t>∙</m:t>
                          </m:r>
                          <m:r>
                            <a:rPr lang="es-EC" i="1">
                              <a:latin typeface="Cambria Math" panose="02040503050406030204" pitchFamily="18" charset="0"/>
                            </a:rPr>
                            <m:t>𝑐𝑚</m:t>
                          </m:r>
                        </m:num>
                        <m:den>
                          <m:r>
                            <a:rPr lang="es-EC" i="0">
                              <a:latin typeface="Cambria Math" panose="02040503050406030204" pitchFamily="18" charset="0"/>
                            </a:rPr>
                            <m:t>0.0000433</m:t>
                          </m:r>
                          <m:f>
                            <m:fPr>
                              <m:type m:val="lin"/>
                              <m:ctrlPr>
                                <a:rPr lang="es-EC" i="1">
                                  <a:latin typeface="Cambria Math" panose="02040503050406030204" pitchFamily="18" charset="0"/>
                                </a:rPr>
                              </m:ctrlPr>
                            </m:fPr>
                            <m:num>
                              <m:r>
                                <a:rPr lang="es-EC" i="0">
                                  <a:latin typeface="Cambria Math" panose="02040503050406030204" pitchFamily="18" charset="0"/>
                                </a:rPr>
                                <m:t> </m:t>
                              </m:r>
                              <m:r>
                                <a:rPr lang="es-EC" i="1">
                                  <a:latin typeface="Cambria Math" panose="02040503050406030204" pitchFamily="18" charset="0"/>
                                </a:rPr>
                                <m:t>𝑟𝑎𝑑</m:t>
                              </m:r>
                            </m:num>
                            <m:den>
                              <m:r>
                                <a:rPr lang="es-EC" i="1">
                                  <a:latin typeface="Cambria Math" panose="02040503050406030204" pitchFamily="18" charset="0"/>
                                </a:rPr>
                                <m:t>𝑐𝑚</m:t>
                              </m:r>
                            </m:den>
                          </m:f>
                        </m:den>
                      </m:f>
                      <m:r>
                        <a:rPr lang="es-EC" i="0">
                          <a:latin typeface="Cambria Math" panose="02040503050406030204" pitchFamily="18" charset="0"/>
                        </a:rPr>
                        <m:t>=1.78569∙</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10</m:t>
                          </m:r>
                        </m:sup>
                      </m:sSup>
                      <m:f>
                        <m:fPr>
                          <m:type m:val="lin"/>
                          <m:ctrlPr>
                            <a:rPr lang="es-EC" i="1">
                              <a:latin typeface="Cambria Math" panose="02040503050406030204" pitchFamily="18" charset="0"/>
                            </a:rPr>
                          </m:ctrlPr>
                        </m:fPr>
                        <m:num>
                          <m:r>
                            <a:rPr lang="es-EC" i="1">
                              <a:latin typeface="Cambria Math" panose="02040503050406030204" pitchFamily="18" charset="0"/>
                            </a:rPr>
                            <m:t>𝐾𝑔</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𝑐𝑚</m:t>
                              </m:r>
                            </m:e>
                            <m:sup>
                              <m:r>
                                <a:rPr lang="es-EC" i="0">
                                  <a:latin typeface="Cambria Math" panose="02040503050406030204" pitchFamily="18" charset="0"/>
                                </a:rPr>
                                <m:t>2</m:t>
                              </m:r>
                            </m:sup>
                          </m:sSup>
                        </m:num>
                        <m:den>
                          <m:r>
                            <a:rPr lang="es-EC" i="1">
                              <a:latin typeface="Cambria Math" panose="02040503050406030204" pitchFamily="18" charset="0"/>
                            </a:rPr>
                            <m:t>𝑟𝑎𝑑</m:t>
                          </m:r>
                        </m:den>
                      </m:f>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7303806" y="1950238"/>
                <a:ext cx="4062101" cy="973215"/>
              </a:xfrm>
              <a:prstGeom prst="rect">
                <a:avLst/>
              </a:prstGeom>
              <a:blipFill rotWithShape="0">
                <a:blip r:embed="rId3"/>
                <a:stretch>
                  <a:fillRect b="-668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7406355" y="3554234"/>
                <a:ext cx="4506482" cy="94699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𝑃h𝑖</m:t>
                          </m:r>
                        </m:e>
                        <m:sub>
                          <m:r>
                            <a:rPr lang="es-EC" i="1">
                              <a:latin typeface="Cambria Math" panose="02040503050406030204" pitchFamily="18" charset="0"/>
                            </a:rPr>
                            <m:t>𝑝</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𝑝</m:t>
                              </m:r>
                            </m:sub>
                          </m:sSub>
                        </m:num>
                        <m:den>
                          <m:sSub>
                            <m:sSubPr>
                              <m:ctrlPr>
                                <a:rPr lang="es-EC" i="1">
                                  <a:latin typeface="Cambria Math" panose="02040503050406030204" pitchFamily="18" charset="0"/>
                                </a:rPr>
                              </m:ctrlPr>
                            </m:sSubPr>
                            <m:e>
                              <m:r>
                                <a:rPr lang="es-EC" i="1">
                                  <a:latin typeface="Cambria Math" panose="02040503050406030204" pitchFamily="18" charset="0"/>
                                </a:rPr>
                                <m:t>𝐸𝐼</m:t>
                              </m:r>
                            </m:e>
                            <m:sub>
                              <m:r>
                                <a:rPr lang="es-EC" i="1">
                                  <a:latin typeface="Cambria Math" panose="02040503050406030204" pitchFamily="18" charset="0"/>
                                </a:rPr>
                                <m:t>𝑐</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1177852 </m:t>
                          </m:r>
                          <m:r>
                            <a:rPr lang="es-EC" i="1">
                              <a:latin typeface="Cambria Math" panose="02040503050406030204" pitchFamily="18" charset="0"/>
                            </a:rPr>
                            <m:t>𝐾𝑔</m:t>
                          </m:r>
                          <m:r>
                            <a:rPr lang="es-EC" i="0">
                              <a:latin typeface="Cambria Math" panose="02040503050406030204" pitchFamily="18" charset="0"/>
                            </a:rPr>
                            <m:t>∙</m:t>
                          </m:r>
                          <m:r>
                            <a:rPr lang="es-EC" i="1">
                              <a:latin typeface="Cambria Math" panose="02040503050406030204" pitchFamily="18" charset="0"/>
                            </a:rPr>
                            <m:t>𝑐𝑚</m:t>
                          </m:r>
                        </m:num>
                        <m:den>
                          <m:r>
                            <a:rPr lang="es-EC" i="0">
                              <a:latin typeface="Cambria Math" panose="02040503050406030204" pitchFamily="18" charset="0"/>
                            </a:rPr>
                            <m:t>1.78569∙</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10</m:t>
                              </m:r>
                            </m:sup>
                          </m:sSup>
                          <m:f>
                            <m:fPr>
                              <m:type m:val="lin"/>
                              <m:ctrlPr>
                                <a:rPr lang="es-EC" i="1">
                                  <a:latin typeface="Cambria Math" panose="02040503050406030204" pitchFamily="18" charset="0"/>
                                </a:rPr>
                              </m:ctrlPr>
                            </m:fPr>
                            <m:num>
                              <m:r>
                                <a:rPr lang="es-EC" i="1">
                                  <a:latin typeface="Cambria Math" panose="02040503050406030204" pitchFamily="18" charset="0"/>
                                </a:rPr>
                                <m:t>𝐾𝑔</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𝑐𝑚</m:t>
                                  </m:r>
                                </m:e>
                                <m:sup>
                                  <m:r>
                                    <a:rPr lang="es-EC" i="0">
                                      <a:latin typeface="Cambria Math" panose="02040503050406030204" pitchFamily="18" charset="0"/>
                                    </a:rPr>
                                    <m:t>2</m:t>
                                  </m:r>
                                </m:sup>
                              </m:sSup>
                            </m:num>
                            <m:den>
                              <m:r>
                                <a:rPr lang="es-EC" i="1">
                                  <a:latin typeface="Cambria Math" panose="02040503050406030204" pitchFamily="18" charset="0"/>
                                </a:rPr>
                                <m:t>𝑟𝑎𝑑</m:t>
                              </m:r>
                            </m:den>
                          </m:f>
                        </m:den>
                      </m:f>
                      <m:r>
                        <a:rPr lang="es-EC" i="0">
                          <a:latin typeface="Cambria Math" panose="02040503050406030204" pitchFamily="18" charset="0"/>
                        </a:rPr>
                        <m:t>=6.596∙</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−5</m:t>
                          </m:r>
                        </m:sup>
                      </m:sSup>
                      <m:r>
                        <a:rPr lang="es-EC" i="0">
                          <a:latin typeface="Cambria Math" panose="02040503050406030204" pitchFamily="18" charset="0"/>
                        </a:rPr>
                        <m:t> </m:t>
                      </m:r>
                      <m:f>
                        <m:fPr>
                          <m:type m:val="lin"/>
                          <m:ctrlPr>
                            <a:rPr lang="es-EC" i="1">
                              <a:latin typeface="Cambria Math" panose="02040503050406030204" pitchFamily="18" charset="0"/>
                            </a:rPr>
                          </m:ctrlPr>
                        </m:fPr>
                        <m:num>
                          <m:r>
                            <a:rPr lang="es-EC" i="1">
                              <a:latin typeface="Cambria Math" panose="02040503050406030204" pitchFamily="18" charset="0"/>
                            </a:rPr>
                            <m:t>𝑟𝑎𝑑</m:t>
                          </m:r>
                        </m:num>
                        <m:den>
                          <m:r>
                            <a:rPr lang="es-EC" i="1">
                              <a:latin typeface="Cambria Math" panose="02040503050406030204" pitchFamily="18" charset="0"/>
                            </a:rPr>
                            <m:t>𝑐𝑚</m:t>
                          </m:r>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7406355" y="3554234"/>
                <a:ext cx="4506482" cy="946991"/>
              </a:xfrm>
              <a:prstGeom prst="rect">
                <a:avLst/>
              </a:prstGeom>
              <a:blipFill rotWithShape="0">
                <a:blip r:embed="rId4"/>
                <a:stretch>
                  <a:fillRect b="-69032"/>
                </a:stretch>
              </a:blipFill>
            </p:spPr>
            <p:txBody>
              <a:bodyPr/>
              <a:lstStyle/>
              <a:p>
                <a:r>
                  <a:rPr lang="en-US">
                    <a:noFill/>
                  </a:rPr>
                  <a:t> </a:t>
                </a:r>
              </a:p>
            </p:txBody>
          </p:sp>
        </mc:Fallback>
      </mc:AlternateContent>
    </p:spTree>
    <p:extLst>
      <p:ext uri="{BB962C8B-B14F-4D97-AF65-F5344CB8AC3E}">
        <p14:creationId xmlns:p14="http://schemas.microsoft.com/office/powerpoint/2010/main" val="159322914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2</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8" name="Imagen 7"/>
          <p:cNvPicPr/>
          <p:nvPr/>
        </p:nvPicPr>
        <p:blipFill>
          <a:blip r:embed="rId2"/>
          <a:stretch>
            <a:fillRect/>
          </a:stretch>
        </p:blipFill>
        <p:spPr>
          <a:xfrm>
            <a:off x="3204138" y="1275577"/>
            <a:ext cx="7367009" cy="5561058"/>
          </a:xfrm>
          <a:prstGeom prst="rect">
            <a:avLst/>
          </a:prstGeom>
        </p:spPr>
      </p:pic>
    </p:spTree>
    <p:extLst>
      <p:ext uri="{BB962C8B-B14F-4D97-AF65-F5344CB8AC3E}">
        <p14:creationId xmlns:p14="http://schemas.microsoft.com/office/powerpoint/2010/main" val="392153992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2</a:t>
            </a:r>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2452156" y="1950238"/>
                <a:ext cx="9144000" cy="2962221"/>
              </a:xfrm>
              <a:prstGeom prst="rect">
                <a:avLst/>
              </a:prstGeom>
            </p:spPr>
            <p:txBody>
              <a:bodyPr wrap="square">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sSub>
                        <m:sSubPr>
                          <m:ctrlPr>
                            <a:rPr lang="en-US"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𝐶𝑟𝑎𝑐𝑘</m:t>
                          </m:r>
                        </m:sub>
                      </m:sSub>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𝑝</m:t>
                              </m:r>
                            </m:sub>
                          </m:sSub>
                        </m:num>
                        <m:den>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𝑃h𝑖</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𝑝</m:t>
                              </m:r>
                            </m:sub>
                          </m:sSub>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𝐸</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1177852 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𝐾𝑔</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6.596∙</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−5</m:t>
                              </m:r>
                            </m:sup>
                          </m:sSup>
                          <m:r>
                            <a:rPr lang="es-ES" i="1">
                              <a:effectLst/>
                              <a:latin typeface="Cambria Math" panose="02040503050406030204" pitchFamily="18" charset="0"/>
                              <a:ea typeface="Times New Roman" panose="02020603050405020304" pitchFamily="18" charset="0"/>
                              <a:cs typeface="Times New Roman" panose="02020603050405020304" pitchFamily="18" charset="0"/>
                            </a:rPr>
                            <m:t> </m:t>
                          </m:r>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𝑟𝑎𝑑</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a:effectLst/>
                              <a:latin typeface="Cambria Math" panose="02040503050406030204" pitchFamily="18" charset="0"/>
                              <a:ea typeface="Calibri" panose="020F0502020204030204" pitchFamily="34" charset="0"/>
                              <a:cs typeface="Times New Roman" panose="02020603050405020304" pitchFamily="18" charset="0"/>
                            </a:rPr>
                            <m:t>253456.35</m:t>
                          </m:r>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𝐾𝑔</m:t>
                              </m:r>
                            </m:num>
                            <m:den>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s-ES">
                              <a:effectLst/>
                              <a:latin typeface="Cambria Math" panose="02040503050406030204" pitchFamily="18" charset="0"/>
                              <a:ea typeface="Calibri" panose="020F0502020204030204" pitchFamily="34" charset="0"/>
                              <a:cs typeface="Times New Roman" panose="02020603050405020304" pitchFamily="18" charset="0"/>
                            </a:rPr>
                            <m:t> </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=70454.2 </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4</m:t>
                          </m:r>
                        </m:sup>
                      </m:sSup>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S" dirty="0">
                    <a:effectLst/>
                    <a:latin typeface="Arial" panose="020B0604020202020204" pitchFamily="34" charset="0"/>
                    <a:ea typeface="Calibri" panose="020F0502020204030204" pitchFamily="34" charset="0"/>
                    <a:cs typeface="Times New Roman" panose="02020603050405020304" pitchFamily="18" charset="0"/>
                  </a:rPr>
                  <a:t>Por lo tanto el factor de agrietamiento será:</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𝑓𝑎𝑐</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540000 </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4</m:t>
                              </m:r>
                            </m:sup>
                          </m:sSup>
                        </m:num>
                        <m:den>
                          <m:r>
                            <a:rPr lang="es-ES" i="1">
                              <a:effectLst/>
                              <a:latin typeface="Cambria Math" panose="02040503050406030204" pitchFamily="18" charset="0"/>
                              <a:ea typeface="Calibri" panose="020F0502020204030204" pitchFamily="34" charset="0"/>
                              <a:cs typeface="Times New Roman" panose="02020603050405020304" pitchFamily="18" charset="0"/>
                            </a:rPr>
                            <m:t>70454.2</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4</m:t>
                              </m:r>
                            </m:sup>
                          </m:sSup>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=0.13</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2452156" y="1950238"/>
                <a:ext cx="9144000" cy="2962221"/>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1973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1: Introducción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Análisis por desempeño</a:t>
            </a:r>
            <a:endParaRPr lang="en-US"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smtClean="0">
                <a:ln w="22225">
                  <a:solidFill>
                    <a:srgbClr val="FFFF00"/>
                  </a:solid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3" name="Rectángulo redondeado 2"/>
          <p:cNvSpPr/>
          <p:nvPr/>
        </p:nvSpPr>
        <p:spPr>
          <a:xfrm>
            <a:off x="4729610" y="1316053"/>
            <a:ext cx="4589091" cy="77766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Performance-</a:t>
            </a:r>
            <a:r>
              <a:rPr lang="es-EC" dirty="0" err="1" smtClean="0"/>
              <a:t>Based</a:t>
            </a:r>
            <a:r>
              <a:rPr lang="es-EC" dirty="0" smtClean="0"/>
              <a:t> </a:t>
            </a:r>
            <a:r>
              <a:rPr lang="es-EC" dirty="0" err="1" smtClean="0"/>
              <a:t>Earthquake</a:t>
            </a:r>
            <a:r>
              <a:rPr lang="es-EC" dirty="0" smtClean="0"/>
              <a:t> </a:t>
            </a:r>
            <a:r>
              <a:rPr lang="es-EC" dirty="0" err="1" smtClean="0"/>
              <a:t>Engineering</a:t>
            </a:r>
            <a:endParaRPr lang="es-EC" dirty="0" smtClean="0"/>
          </a:p>
          <a:p>
            <a:pPr algn="ctr"/>
            <a:r>
              <a:rPr lang="es-EC" dirty="0" smtClean="0"/>
              <a:t>PBEE</a:t>
            </a:r>
            <a:endParaRPr lang="en-US" dirty="0"/>
          </a:p>
        </p:txBody>
      </p:sp>
      <p:sp>
        <p:nvSpPr>
          <p:cNvPr id="7" name="Rectángulo redondeado 6"/>
          <p:cNvSpPr/>
          <p:nvPr/>
        </p:nvSpPr>
        <p:spPr>
          <a:xfrm>
            <a:off x="3255949" y="2717905"/>
            <a:ext cx="2973936" cy="8542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err="1" smtClean="0"/>
              <a:t>Pacific</a:t>
            </a:r>
            <a:r>
              <a:rPr lang="es-EC" dirty="0" smtClean="0"/>
              <a:t> </a:t>
            </a:r>
            <a:r>
              <a:rPr lang="es-EC" dirty="0" err="1" smtClean="0"/>
              <a:t>Earthquake</a:t>
            </a:r>
            <a:r>
              <a:rPr lang="es-EC" dirty="0" smtClean="0"/>
              <a:t> </a:t>
            </a:r>
            <a:r>
              <a:rPr lang="es-EC" dirty="0" err="1" smtClean="0"/>
              <a:t>Engineering</a:t>
            </a:r>
            <a:r>
              <a:rPr lang="es-EC" dirty="0" smtClean="0"/>
              <a:t> </a:t>
            </a:r>
            <a:r>
              <a:rPr lang="es-EC" dirty="0" err="1" smtClean="0"/>
              <a:t>Research</a:t>
            </a:r>
            <a:endParaRPr lang="es-EC" dirty="0" smtClean="0"/>
          </a:p>
          <a:p>
            <a:pPr algn="ctr"/>
            <a:r>
              <a:rPr lang="es-EC" dirty="0" smtClean="0"/>
              <a:t>PEER</a:t>
            </a:r>
            <a:endParaRPr lang="en-US" dirty="0"/>
          </a:p>
        </p:txBody>
      </p:sp>
      <p:sp>
        <p:nvSpPr>
          <p:cNvPr id="8" name="Rectángulo redondeado 7"/>
          <p:cNvSpPr/>
          <p:nvPr/>
        </p:nvSpPr>
        <p:spPr>
          <a:xfrm>
            <a:off x="7639046" y="2717905"/>
            <a:ext cx="3077379" cy="8542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Federal </a:t>
            </a:r>
            <a:r>
              <a:rPr lang="es-EC" dirty="0" err="1" smtClean="0"/>
              <a:t>Emergency</a:t>
            </a:r>
            <a:r>
              <a:rPr lang="es-EC" dirty="0" smtClean="0"/>
              <a:t> Management Agency</a:t>
            </a:r>
          </a:p>
          <a:p>
            <a:pPr algn="ctr"/>
            <a:r>
              <a:rPr lang="es-EC" dirty="0" smtClean="0"/>
              <a:t>FEMA</a:t>
            </a:r>
            <a:endParaRPr lang="en-US" dirty="0"/>
          </a:p>
        </p:txBody>
      </p:sp>
      <p:cxnSp>
        <p:nvCxnSpPr>
          <p:cNvPr id="10" name="Conector angular 9"/>
          <p:cNvCxnSpPr>
            <a:stCxn id="3" idx="2"/>
            <a:endCxn id="7" idx="0"/>
          </p:cNvCxnSpPr>
          <p:nvPr/>
        </p:nvCxnSpPr>
        <p:spPr>
          <a:xfrm rot="5400000">
            <a:off x="5571445" y="1265193"/>
            <a:ext cx="624185" cy="228123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angular 11"/>
          <p:cNvCxnSpPr>
            <a:stCxn id="3" idx="2"/>
            <a:endCxn id="8" idx="0"/>
          </p:cNvCxnSpPr>
          <p:nvPr/>
        </p:nvCxnSpPr>
        <p:spPr>
          <a:xfrm rot="16200000" flipH="1">
            <a:off x="7788854" y="1329022"/>
            <a:ext cx="624185" cy="215358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ángulo redondeado 14"/>
          <p:cNvSpPr/>
          <p:nvPr/>
        </p:nvSpPr>
        <p:spPr>
          <a:xfrm>
            <a:off x="5370544" y="4342289"/>
            <a:ext cx="3307222" cy="7605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Asegurar la combinación de niveles de desempeño</a:t>
            </a:r>
            <a:endParaRPr lang="en-US" dirty="0"/>
          </a:p>
        </p:txBody>
      </p:sp>
      <p:cxnSp>
        <p:nvCxnSpPr>
          <p:cNvPr id="17" name="Conector angular 16"/>
          <p:cNvCxnSpPr>
            <a:stCxn id="7" idx="2"/>
            <a:endCxn id="15" idx="0"/>
          </p:cNvCxnSpPr>
          <p:nvPr/>
        </p:nvCxnSpPr>
        <p:spPr>
          <a:xfrm rot="16200000" flipH="1">
            <a:off x="5498463" y="2816597"/>
            <a:ext cx="770146" cy="228123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angular 18"/>
          <p:cNvCxnSpPr>
            <a:stCxn id="8" idx="2"/>
            <a:endCxn id="15" idx="0"/>
          </p:cNvCxnSpPr>
          <p:nvPr/>
        </p:nvCxnSpPr>
        <p:spPr>
          <a:xfrm rot="5400000">
            <a:off x="7715873" y="2880426"/>
            <a:ext cx="770146" cy="215358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CuadroTexto 21"/>
          <p:cNvSpPr txBox="1"/>
          <p:nvPr/>
        </p:nvSpPr>
        <p:spPr>
          <a:xfrm>
            <a:off x="3144852" y="5486400"/>
            <a:ext cx="5742774" cy="369332"/>
          </a:xfrm>
          <a:prstGeom prst="rect">
            <a:avLst/>
          </a:prstGeom>
          <a:noFill/>
        </p:spPr>
        <p:txBody>
          <a:bodyPr wrap="square" rtlCol="0">
            <a:spAutoFit/>
          </a:bodyPr>
          <a:lstStyle/>
          <a:p>
            <a:pPr marL="285750" indent="-285750">
              <a:buFont typeface="Arial" panose="020B0604020202020204" pitchFamily="34" charset="0"/>
              <a:buChar char="•"/>
            </a:pPr>
            <a:r>
              <a:rPr lang="es-EC" dirty="0" smtClean="0"/>
              <a:t>Completamente operativo</a:t>
            </a:r>
          </a:p>
        </p:txBody>
      </p:sp>
      <p:sp>
        <p:nvSpPr>
          <p:cNvPr id="23" name="CuadroTexto 22"/>
          <p:cNvSpPr txBox="1"/>
          <p:nvPr/>
        </p:nvSpPr>
        <p:spPr>
          <a:xfrm>
            <a:off x="3160518" y="5826809"/>
            <a:ext cx="5742774" cy="369332"/>
          </a:xfrm>
          <a:prstGeom prst="rect">
            <a:avLst/>
          </a:prstGeom>
          <a:noFill/>
        </p:spPr>
        <p:txBody>
          <a:bodyPr wrap="square" rtlCol="0">
            <a:spAutoFit/>
          </a:bodyPr>
          <a:lstStyle/>
          <a:p>
            <a:pPr marL="285750" indent="-285750">
              <a:buFont typeface="Arial" panose="020B0604020202020204" pitchFamily="34" charset="0"/>
              <a:buChar char="•"/>
            </a:pPr>
            <a:r>
              <a:rPr lang="es-EC" dirty="0" smtClean="0"/>
              <a:t>Operativo</a:t>
            </a:r>
          </a:p>
        </p:txBody>
      </p:sp>
      <p:sp>
        <p:nvSpPr>
          <p:cNvPr id="24" name="CuadroTexto 23"/>
          <p:cNvSpPr txBox="1"/>
          <p:nvPr/>
        </p:nvSpPr>
        <p:spPr>
          <a:xfrm>
            <a:off x="3169063" y="6177187"/>
            <a:ext cx="5742774" cy="369332"/>
          </a:xfrm>
          <a:prstGeom prst="rect">
            <a:avLst/>
          </a:prstGeom>
          <a:noFill/>
        </p:spPr>
        <p:txBody>
          <a:bodyPr wrap="square" rtlCol="0">
            <a:spAutoFit/>
          </a:bodyPr>
          <a:lstStyle/>
          <a:p>
            <a:pPr marL="285750" indent="-285750">
              <a:buFont typeface="Arial" panose="020B0604020202020204" pitchFamily="34" charset="0"/>
              <a:buChar char="•"/>
            </a:pPr>
            <a:r>
              <a:rPr lang="es-EC" dirty="0" smtClean="0"/>
              <a:t>Seguridad de vida</a:t>
            </a:r>
          </a:p>
        </p:txBody>
      </p:sp>
      <p:sp>
        <p:nvSpPr>
          <p:cNvPr id="25" name="CuadroTexto 24"/>
          <p:cNvSpPr txBox="1"/>
          <p:nvPr/>
        </p:nvSpPr>
        <p:spPr>
          <a:xfrm>
            <a:off x="3169063" y="6546519"/>
            <a:ext cx="5742774" cy="369332"/>
          </a:xfrm>
          <a:prstGeom prst="rect">
            <a:avLst/>
          </a:prstGeom>
          <a:noFill/>
        </p:spPr>
        <p:txBody>
          <a:bodyPr wrap="square" rtlCol="0">
            <a:spAutoFit/>
          </a:bodyPr>
          <a:lstStyle/>
          <a:p>
            <a:pPr marL="285750" indent="-285750">
              <a:buFont typeface="Arial" panose="020B0604020202020204" pitchFamily="34" charset="0"/>
              <a:buChar char="•"/>
            </a:pPr>
            <a:r>
              <a:rPr lang="es-EC" dirty="0" smtClean="0"/>
              <a:t>Colapso</a:t>
            </a:r>
          </a:p>
        </p:txBody>
      </p:sp>
      <p:sp>
        <p:nvSpPr>
          <p:cNvPr id="26" name="CuadroTexto 25"/>
          <p:cNvSpPr txBox="1"/>
          <p:nvPr/>
        </p:nvSpPr>
        <p:spPr>
          <a:xfrm>
            <a:off x="7202684" y="5433699"/>
            <a:ext cx="3754450" cy="369332"/>
          </a:xfrm>
          <a:prstGeom prst="rect">
            <a:avLst/>
          </a:prstGeom>
          <a:noFill/>
        </p:spPr>
        <p:txBody>
          <a:bodyPr wrap="square" rtlCol="0">
            <a:spAutoFit/>
          </a:bodyPr>
          <a:lstStyle/>
          <a:p>
            <a:pPr marL="285750" indent="-285750">
              <a:buFont typeface="Arial" panose="020B0604020202020204" pitchFamily="34" charset="0"/>
              <a:buChar char="•"/>
            </a:pPr>
            <a:r>
              <a:rPr lang="es-EC" dirty="0" smtClean="0"/>
              <a:t>Frecuente</a:t>
            </a:r>
          </a:p>
        </p:txBody>
      </p:sp>
      <p:sp>
        <p:nvSpPr>
          <p:cNvPr id="27" name="CuadroTexto 26"/>
          <p:cNvSpPr txBox="1"/>
          <p:nvPr/>
        </p:nvSpPr>
        <p:spPr>
          <a:xfrm>
            <a:off x="7218350" y="5774108"/>
            <a:ext cx="3754450" cy="369332"/>
          </a:xfrm>
          <a:prstGeom prst="rect">
            <a:avLst/>
          </a:prstGeom>
          <a:noFill/>
        </p:spPr>
        <p:txBody>
          <a:bodyPr wrap="square" rtlCol="0">
            <a:spAutoFit/>
          </a:bodyPr>
          <a:lstStyle/>
          <a:p>
            <a:pPr marL="285750" indent="-285750">
              <a:buFont typeface="Arial" panose="020B0604020202020204" pitchFamily="34" charset="0"/>
              <a:buChar char="•"/>
            </a:pPr>
            <a:r>
              <a:rPr lang="es-EC" dirty="0" smtClean="0"/>
              <a:t>Ocasional</a:t>
            </a:r>
          </a:p>
        </p:txBody>
      </p:sp>
      <p:sp>
        <p:nvSpPr>
          <p:cNvPr id="28" name="CuadroTexto 27"/>
          <p:cNvSpPr txBox="1"/>
          <p:nvPr/>
        </p:nvSpPr>
        <p:spPr>
          <a:xfrm>
            <a:off x="7226895" y="6124486"/>
            <a:ext cx="3754450" cy="369332"/>
          </a:xfrm>
          <a:prstGeom prst="rect">
            <a:avLst/>
          </a:prstGeom>
          <a:noFill/>
        </p:spPr>
        <p:txBody>
          <a:bodyPr wrap="square" rtlCol="0">
            <a:spAutoFit/>
          </a:bodyPr>
          <a:lstStyle/>
          <a:p>
            <a:pPr marL="285750" indent="-285750">
              <a:buFont typeface="Arial" panose="020B0604020202020204" pitchFamily="34" charset="0"/>
              <a:buChar char="•"/>
            </a:pPr>
            <a:r>
              <a:rPr lang="es-EC" dirty="0" smtClean="0"/>
              <a:t>Raro</a:t>
            </a:r>
          </a:p>
        </p:txBody>
      </p:sp>
      <p:sp>
        <p:nvSpPr>
          <p:cNvPr id="29" name="CuadroTexto 28"/>
          <p:cNvSpPr txBox="1"/>
          <p:nvPr/>
        </p:nvSpPr>
        <p:spPr>
          <a:xfrm>
            <a:off x="7226895" y="6493818"/>
            <a:ext cx="3754450" cy="369332"/>
          </a:xfrm>
          <a:prstGeom prst="rect">
            <a:avLst/>
          </a:prstGeom>
          <a:noFill/>
        </p:spPr>
        <p:txBody>
          <a:bodyPr wrap="square" rtlCol="0">
            <a:spAutoFit/>
          </a:bodyPr>
          <a:lstStyle/>
          <a:p>
            <a:pPr marL="285750" indent="-285750">
              <a:buFont typeface="Arial" panose="020B0604020202020204" pitchFamily="34" charset="0"/>
              <a:buChar char="•"/>
            </a:pPr>
            <a:r>
              <a:rPr lang="es-EC" dirty="0" smtClean="0"/>
              <a:t>Muy Raro</a:t>
            </a:r>
          </a:p>
        </p:txBody>
      </p:sp>
    </p:spTree>
    <p:extLst>
      <p:ext uri="{BB962C8B-B14F-4D97-AF65-F5344CB8AC3E}">
        <p14:creationId xmlns:p14="http://schemas.microsoft.com/office/powerpoint/2010/main" val="25868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par>
                                <p:cTn id="13" presetID="2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1000"/>
                                        <p:tgtEl>
                                          <p:spTgt spid="1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1000"/>
                                        <p:tgtEl>
                                          <p:spTgt spid="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1000"/>
                                        <p:tgtEl>
                                          <p:spTgt spid="17"/>
                                        </p:tgtEl>
                                      </p:cBhvr>
                                    </p:animEffect>
                                  </p:childTnLst>
                                </p:cTn>
                              </p:par>
                              <p:par>
                                <p:cTn id="27" presetID="22" presetClass="entr" presetSubtype="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1000"/>
                                        <p:tgtEl>
                                          <p:spTgt spid="1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randombar(horizont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randombar(horizont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randombar(horizontal)">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randombar(horizontal)">
                                      <p:cBhvr>
                                        <p:cTn id="7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5" grpId="0" animBg="1"/>
      <p:bldP spid="22" grpId="0"/>
      <p:bldP spid="23" grpId="0"/>
      <p:bldP spid="24" grpId="0"/>
      <p:bldP spid="25" grpId="0"/>
      <p:bldP spid="26" grpId="0"/>
      <p:bldP spid="27" grpId="0"/>
      <p:bldP spid="28" grpId="0"/>
      <p:bldP spid="2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por código</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6" name="Imagen 5"/>
          <p:cNvPicPr/>
          <p:nvPr/>
        </p:nvPicPr>
        <p:blipFill>
          <a:blip r:embed="rId2"/>
          <a:stretch>
            <a:fillRect/>
          </a:stretch>
        </p:blipFill>
        <p:spPr>
          <a:xfrm>
            <a:off x="2605933" y="1464037"/>
            <a:ext cx="7828482" cy="4330012"/>
          </a:xfrm>
          <a:prstGeom prst="rect">
            <a:avLst/>
          </a:prstGeom>
        </p:spPr>
      </p:pic>
    </p:spTree>
    <p:extLst>
      <p:ext uri="{BB962C8B-B14F-4D97-AF65-F5344CB8AC3E}">
        <p14:creationId xmlns:p14="http://schemas.microsoft.com/office/powerpoint/2010/main" val="210694758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3</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a:picLocks noChangeAspect="1"/>
          </p:cNvPicPr>
          <p:nvPr/>
        </p:nvPicPr>
        <p:blipFill rotWithShape="1">
          <a:blip r:embed="rId2"/>
          <a:srcRect r="55690"/>
          <a:stretch/>
        </p:blipFill>
        <p:spPr>
          <a:xfrm>
            <a:off x="8106976" y="4472691"/>
            <a:ext cx="3549487" cy="2400300"/>
          </a:xfrm>
          <a:prstGeom prst="rect">
            <a:avLst/>
          </a:prstGeom>
        </p:spPr>
      </p:pic>
      <p:pic>
        <p:nvPicPr>
          <p:cNvPr id="8" name="Imagen 7"/>
          <p:cNvPicPr/>
          <p:nvPr/>
        </p:nvPicPr>
        <p:blipFill>
          <a:blip r:embed="rId3"/>
          <a:stretch>
            <a:fillRect/>
          </a:stretch>
        </p:blipFill>
        <p:spPr>
          <a:xfrm>
            <a:off x="2004436" y="1500891"/>
            <a:ext cx="5682953" cy="4732340"/>
          </a:xfrm>
          <a:prstGeom prst="rect">
            <a:avLst/>
          </a:prstGeom>
        </p:spPr>
      </p:pic>
      <p:pic>
        <p:nvPicPr>
          <p:cNvPr id="9" name="Imagen 8"/>
          <p:cNvPicPr>
            <a:picLocks noChangeAspect="1"/>
          </p:cNvPicPr>
          <p:nvPr/>
        </p:nvPicPr>
        <p:blipFill rotWithShape="1">
          <a:blip r:embed="rId2"/>
          <a:srcRect l="56490"/>
          <a:stretch/>
        </p:blipFill>
        <p:spPr>
          <a:xfrm>
            <a:off x="7845039" y="1500891"/>
            <a:ext cx="3485393" cy="2400300"/>
          </a:xfrm>
          <a:prstGeom prst="rect">
            <a:avLst/>
          </a:prstGeom>
        </p:spPr>
      </p:pic>
    </p:spTree>
    <p:extLst>
      <p:ext uri="{BB962C8B-B14F-4D97-AF65-F5344CB8AC3E}">
        <p14:creationId xmlns:p14="http://schemas.microsoft.com/office/powerpoint/2010/main" val="239136669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3</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3" name="Imagen 2"/>
          <p:cNvPicPr>
            <a:picLocks noChangeAspect="1"/>
          </p:cNvPicPr>
          <p:nvPr/>
        </p:nvPicPr>
        <p:blipFill>
          <a:blip r:embed="rId2"/>
          <a:stretch>
            <a:fillRect/>
          </a:stretch>
        </p:blipFill>
        <p:spPr>
          <a:xfrm>
            <a:off x="2649196" y="1821633"/>
            <a:ext cx="8534400" cy="4752975"/>
          </a:xfrm>
          <a:prstGeom prst="rect">
            <a:avLst/>
          </a:prstGeom>
        </p:spPr>
      </p:pic>
    </p:spTree>
    <p:extLst>
      <p:ext uri="{BB962C8B-B14F-4D97-AF65-F5344CB8AC3E}">
        <p14:creationId xmlns:p14="http://schemas.microsoft.com/office/powerpoint/2010/main" val="22826735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3</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5" name="Rectángulo 4"/>
              <p:cNvSpPr/>
              <p:nvPr/>
            </p:nvSpPr>
            <p:spPr>
              <a:xfrm>
                <a:off x="3552202" y="1387071"/>
                <a:ext cx="6096000" cy="5281318"/>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S" i="1" smtClean="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S" i="1">
                              <a:effectLst/>
                              <a:latin typeface="Cambria Math" panose="02040503050406030204" pitchFamily="18" charset="0"/>
                              <a:ea typeface="Calibri" panose="020F0502020204030204" pitchFamily="34" charset="0"/>
                              <a:cs typeface="Times New Roman" panose="02020603050405020304" pitchFamily="18" charset="0"/>
                            </a:rPr>
                            <m:t>𝑠</m:t>
                          </m:r>
                        </m:e>
                        <m:sup>
                          <m:r>
                            <a:rPr lang="es-ES" i="1">
                              <a:effectLst/>
                              <a:latin typeface="Cambria Math" panose="02040503050406030204" pitchFamily="18" charset="0"/>
                              <a:ea typeface="Calibri" panose="020F0502020204030204" pitchFamily="34" charset="0"/>
                              <a:cs typeface="Times New Roman" panose="02020603050405020304" pitchFamily="18" charset="0"/>
                            </a:rPr>
                            <m:t>′</m:t>
                          </m:r>
                        </m:sup>
                      </m:sSup>
                      <m:r>
                        <a:rPr lang="es-ES" i="1">
                          <a:effectLst/>
                          <a:latin typeface="Cambria Math" panose="02040503050406030204" pitchFamily="18" charset="0"/>
                          <a:ea typeface="Calibri" panose="020F0502020204030204" pitchFamily="34" charset="0"/>
                          <a:cs typeface="Times New Roman" panose="02020603050405020304" pitchFamily="18" charset="0"/>
                        </a:rPr>
                        <m:t>=2∙</m:t>
                      </m:r>
                      <m:r>
                        <a:rPr lang="es-ES" i="1">
                          <a:effectLst/>
                          <a:latin typeface="Cambria Math" panose="02040503050406030204" pitchFamily="18" charset="0"/>
                          <a:ea typeface="Calibri" panose="020F0502020204030204" pitchFamily="34" charset="0"/>
                          <a:cs typeface="Times New Roman" panose="02020603050405020304" pitchFamily="18" charset="0"/>
                        </a:rPr>
                        <m:t>𝜋</m:t>
                      </m:r>
                      <m:r>
                        <a:rPr lang="es-E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s-ES" i="1">
                                      <a:effectLst/>
                                      <a:latin typeface="Cambria Math" panose="02040503050406030204" pitchFamily="18" charset="0"/>
                                      <a:ea typeface="Calibri" panose="020F0502020204030204" pitchFamily="34" charset="0"/>
                                      <a:cs typeface="Times New Roman" panose="02020603050405020304" pitchFamily="18" charset="0"/>
                                    </a:rPr>
                                    <m:t>2.0</m:t>
                                  </m:r>
                                </m:e>
                              </m:d>
                            </m:e>
                            <m:sup>
                              <m:r>
                                <a:rPr lang="es-ES"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s-ES" i="1">
                              <a:effectLst/>
                              <a:latin typeface="Cambria Math" panose="02040503050406030204" pitchFamily="18" charset="0"/>
                              <a:ea typeface="Calibri" panose="020F0502020204030204" pitchFamily="34" charset="0"/>
                              <a:cs typeface="Times New Roman" panose="02020603050405020304" pitchFamily="18" charset="0"/>
                            </a:rPr>
                            <m:t>4</m:t>
                          </m:r>
                        </m:den>
                      </m:f>
                      <m:r>
                        <a:rPr lang="es-ES" i="1">
                          <a:effectLst/>
                          <a:latin typeface="Cambria Math" panose="02040503050406030204" pitchFamily="18" charset="0"/>
                          <a:ea typeface="Calibri" panose="020F0502020204030204" pitchFamily="34" charset="0"/>
                          <a:cs typeface="Times New Roman" panose="02020603050405020304" pitchFamily="18" charset="0"/>
                        </a:rPr>
                        <m:t>=6.28 </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S" i="1">
                              <a:effectLst/>
                              <a:latin typeface="Cambria Math" panose="02040503050406030204" pitchFamily="18" charset="0"/>
                              <a:ea typeface="Calibri" panose="020F0502020204030204" pitchFamily="34" charset="0"/>
                              <a:cs typeface="Times New Roman" panose="02020603050405020304" pitchFamily="18" charset="0"/>
                            </a:rPr>
                            <m:t>𝑐𝑚</m:t>
                          </m:r>
                        </m:e>
                        <m:sup>
                          <m:r>
                            <a:rPr lang="es-ES" i="1">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𝐴𝑠</m:t>
                      </m:r>
                      <m:r>
                        <a:rPr lang="es-ES"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s-ES"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s-ES" i="1">
                                      <a:effectLst/>
                                      <a:latin typeface="Cambria Math" panose="02040503050406030204" pitchFamily="18" charset="0"/>
                                      <a:ea typeface="Calibri" panose="020F0502020204030204" pitchFamily="34" charset="0"/>
                                      <a:cs typeface="Times New Roman" panose="02020603050405020304" pitchFamily="18" charset="0"/>
                                    </a:rPr>
                                    <m:t>2.0</m:t>
                                  </m:r>
                                </m:e>
                              </m:d>
                            </m:e>
                            <m:sup>
                              <m:r>
                                <a:rPr lang="es-E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s-ES" i="1">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s-ES" i="1">
                                      <a:effectLst/>
                                      <a:latin typeface="Cambria Math" panose="02040503050406030204" pitchFamily="18" charset="0"/>
                                      <a:ea typeface="Calibri" panose="020F0502020204030204" pitchFamily="34" charset="0"/>
                                      <a:cs typeface="Times New Roman" panose="02020603050405020304" pitchFamily="18" charset="0"/>
                                    </a:rPr>
                                    <m:t>1.6</m:t>
                                  </m:r>
                                </m:e>
                              </m:d>
                            </m:e>
                            <m:sup>
                              <m:r>
                                <a:rPr lang="es-ES"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s-E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s-ES" i="1">
                              <a:effectLst/>
                              <a:latin typeface="Cambria Math" panose="02040503050406030204" pitchFamily="18" charset="0"/>
                              <a:ea typeface="Calibri" panose="020F0502020204030204" pitchFamily="34" charset="0"/>
                              <a:cs typeface="Times New Roman" panose="02020603050405020304" pitchFamily="18" charset="0"/>
                            </a:rPr>
                            <m:t>4</m:t>
                          </m:r>
                        </m:den>
                      </m:f>
                      <m:r>
                        <a:rPr lang="es-ES" i="1">
                          <a:effectLst/>
                          <a:latin typeface="Cambria Math" panose="02040503050406030204" pitchFamily="18" charset="0"/>
                          <a:ea typeface="Calibri" panose="020F0502020204030204" pitchFamily="34" charset="0"/>
                          <a:cs typeface="Times New Roman" panose="02020603050405020304" pitchFamily="18" charset="0"/>
                        </a:rPr>
                        <m:t>=12.31 </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S" i="1">
                              <a:effectLst/>
                              <a:latin typeface="Cambria Math" panose="02040503050406030204" pitchFamily="18" charset="0"/>
                              <a:ea typeface="Calibri" panose="020F0502020204030204" pitchFamily="34" charset="0"/>
                              <a:cs typeface="Times New Roman" panose="02020603050405020304" pitchFamily="18" charset="0"/>
                            </a:rPr>
                            <m:t>𝑐𝑚</m:t>
                          </m:r>
                        </m:e>
                        <m:sup>
                          <m:r>
                            <a:rPr lang="es-ES" i="1">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𝜌</m:t>
                      </m:r>
                      <m:r>
                        <a:rPr lang="es-E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6.28</m:t>
                          </m:r>
                        </m:num>
                        <m:den>
                          <m:r>
                            <a:rPr lang="es-ES" i="1">
                              <a:effectLst/>
                              <a:latin typeface="Cambria Math" panose="02040503050406030204" pitchFamily="18" charset="0"/>
                              <a:ea typeface="Calibri" panose="020F0502020204030204" pitchFamily="34" charset="0"/>
                              <a:cs typeface="Times New Roman" panose="02020603050405020304" pitchFamily="18" charset="0"/>
                            </a:rPr>
                            <m:t>40∙55</m:t>
                          </m:r>
                        </m:den>
                      </m:f>
                      <m:r>
                        <a:rPr lang="es-ES" i="1">
                          <a:effectLst/>
                          <a:latin typeface="Cambria Math" panose="02040503050406030204" pitchFamily="18" charset="0"/>
                          <a:ea typeface="Calibri" panose="020F0502020204030204" pitchFamily="34" charset="0"/>
                          <a:cs typeface="Times New Roman" panose="02020603050405020304" pitchFamily="18" charset="0"/>
                        </a:rPr>
                        <m:t>=0.00285454 </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S" i="1">
                              <a:effectLst/>
                              <a:latin typeface="Cambria Math" panose="02040503050406030204" pitchFamily="18" charset="0"/>
                              <a:ea typeface="Calibri" panose="020F0502020204030204" pitchFamily="34" charset="0"/>
                              <a:cs typeface="Times New Roman" panose="02020603050405020304" pitchFamily="18" charset="0"/>
                            </a:rPr>
                            <m:t>𝑐𝑚</m:t>
                          </m:r>
                        </m:e>
                        <m:sup>
                          <m:r>
                            <a:rPr lang="es-ES" i="1">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𝜌</m:t>
                      </m:r>
                      <m:r>
                        <a:rPr lang="es-E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12.31</m:t>
                          </m:r>
                        </m:num>
                        <m:den>
                          <m:r>
                            <a:rPr lang="es-ES" i="1">
                              <a:effectLst/>
                              <a:latin typeface="Cambria Math" panose="02040503050406030204" pitchFamily="18" charset="0"/>
                              <a:ea typeface="Calibri" panose="020F0502020204030204" pitchFamily="34" charset="0"/>
                              <a:cs typeface="Times New Roman" panose="02020603050405020304" pitchFamily="18" charset="0"/>
                            </a:rPr>
                            <m:t>40∙55</m:t>
                          </m:r>
                        </m:den>
                      </m:f>
                      <m:r>
                        <a:rPr lang="es-ES" i="1">
                          <a:effectLst/>
                          <a:latin typeface="Cambria Math" panose="02040503050406030204" pitchFamily="18" charset="0"/>
                          <a:ea typeface="Calibri" panose="020F0502020204030204" pitchFamily="34" charset="0"/>
                          <a:cs typeface="Times New Roman" panose="02020603050405020304" pitchFamily="18" charset="0"/>
                        </a:rPr>
                        <m:t>=0.00559546 </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S" i="1">
                              <a:effectLst/>
                              <a:latin typeface="Cambria Math" panose="02040503050406030204" pitchFamily="18" charset="0"/>
                              <a:ea typeface="Calibri" panose="020F0502020204030204" pitchFamily="34" charset="0"/>
                              <a:cs typeface="Times New Roman" panose="02020603050405020304" pitchFamily="18" charset="0"/>
                            </a:rPr>
                            <m:t>𝑐𝑚</m:t>
                          </m:r>
                        </m:e>
                        <m:sup>
                          <m:r>
                            <a:rPr lang="es-ES" i="1">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𝑛</m:t>
                      </m:r>
                      <m:r>
                        <a:rPr lang="es-E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sz="16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2038901,9</m:t>
                          </m:r>
                        </m:num>
                        <m:den>
                          <m:r>
                            <a:rPr lang="es-ES" sz="16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219499,64</m:t>
                          </m:r>
                        </m:den>
                      </m:f>
                      <m:r>
                        <a:rPr lang="es-ES" i="1">
                          <a:effectLst/>
                          <a:latin typeface="Cambria Math" panose="02040503050406030204" pitchFamily="18" charset="0"/>
                          <a:ea typeface="Calibri" panose="020F0502020204030204" pitchFamily="34" charset="0"/>
                          <a:cs typeface="Times New Roman" panose="02020603050405020304" pitchFamily="18" charset="0"/>
                        </a:rPr>
                        <m:t>=9.288</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3552202" y="1387071"/>
                <a:ext cx="6096000" cy="5281318"/>
              </a:xfrm>
              <a:prstGeom prst="rect">
                <a:avLst/>
              </a:prstGeom>
              <a:blipFill rotWithShape="0">
                <a:blip r:embed="rId2"/>
                <a:stretch>
                  <a:fillRect/>
                </a:stretch>
              </a:blipFill>
            </p:spPr>
            <p:txBody>
              <a:bodyPr/>
              <a:lstStyle/>
              <a:p>
                <a:r>
                  <a:rPr lang="en-US">
                    <a:noFill/>
                  </a:rPr>
                  <a:t> </a:t>
                </a:r>
              </a:p>
            </p:txBody>
          </p:sp>
        </mc:Fallback>
      </mc:AlternateContent>
      <p:sp>
        <p:nvSpPr>
          <p:cNvPr id="6" name="Rectángulo 5"/>
          <p:cNvSpPr/>
          <p:nvPr/>
        </p:nvSpPr>
        <p:spPr>
          <a:xfrm>
            <a:off x="1680076" y="1198714"/>
            <a:ext cx="1939634" cy="560410"/>
          </a:xfrm>
          <a:prstGeom prst="rect">
            <a:avLst/>
          </a:prstGeom>
        </p:spPr>
        <p:txBody>
          <a:bodyPr wrap="none">
            <a:spAutoFit/>
          </a:bodyPr>
          <a:lstStyle/>
          <a:p>
            <a:pPr indent="252095" algn="just">
              <a:lnSpc>
                <a:spcPct val="200000"/>
              </a:lnSpc>
            </a:pPr>
            <a:r>
              <a:rPr lang="es-ES" b="1" i="1" u="sng" dirty="0" smtClean="0">
                <a:effectLst/>
                <a:latin typeface="Arial" panose="020B0604020202020204" pitchFamily="34" charset="0"/>
                <a:ea typeface="Times New Roman" panose="02020603050405020304" pitchFamily="18" charset="0"/>
                <a:cs typeface="Times New Roman" panose="02020603050405020304" pitchFamily="18" charset="0"/>
              </a:rPr>
              <a:t>Park y </a:t>
            </a:r>
            <a:r>
              <a:rPr lang="es-ES" b="1" i="1" u="sng" dirty="0" err="1" smtClean="0">
                <a:effectLst/>
                <a:latin typeface="Arial" panose="020B0604020202020204" pitchFamily="34" charset="0"/>
                <a:ea typeface="Times New Roman" panose="02020603050405020304" pitchFamily="18" charset="0"/>
                <a:cs typeface="Times New Roman" panose="02020603050405020304" pitchFamily="18" charset="0"/>
              </a:rPr>
              <a:t>Paulay</a:t>
            </a:r>
            <a:endParaRPr lang="en-US" b="1" i="1" u="sng"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587013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3</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5" name="Rectángulo 4"/>
          <p:cNvSpPr/>
          <p:nvPr/>
        </p:nvSpPr>
        <p:spPr>
          <a:xfrm>
            <a:off x="2151427" y="1415534"/>
            <a:ext cx="1001236" cy="369332"/>
          </a:xfrm>
          <a:prstGeom prst="rect">
            <a:avLst/>
          </a:prstGeom>
        </p:spPr>
        <p:txBody>
          <a:bodyPr wrap="none">
            <a:spAutoFit/>
          </a:bodyPr>
          <a:lstStyle/>
          <a:p>
            <a:r>
              <a:rPr lang="es-ES" dirty="0" smtClean="0">
                <a:latin typeface="Arial" panose="020B0604020202020204" pitchFamily="34" charset="0"/>
                <a:ea typeface="Times New Roman" panose="02020603050405020304" pitchFamily="18" charset="0"/>
                <a:cs typeface="Times New Roman" panose="02020603050405020304" pitchFamily="18" charset="0"/>
              </a:rPr>
              <a:t>Punto Y</a:t>
            </a:r>
            <a:endParaRPr lang="es-EC" dirty="0"/>
          </a:p>
        </p:txBody>
      </p:sp>
      <mc:AlternateContent xmlns:mc="http://schemas.openxmlformats.org/markup-compatibility/2006" xmlns:a14="http://schemas.microsoft.com/office/drawing/2010/main">
        <mc:Choice Requires="a14">
          <p:sp>
            <p:nvSpPr>
              <p:cNvPr id="6" name="Rectángulo 5"/>
              <p:cNvSpPr/>
              <p:nvPr/>
            </p:nvSpPr>
            <p:spPr>
              <a:xfrm>
                <a:off x="3706026" y="1415534"/>
                <a:ext cx="6096000" cy="2022733"/>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S" i="1" smtClean="0">
                          <a:effectLst/>
                          <a:latin typeface="Cambria Math" panose="02040503050406030204" pitchFamily="18" charset="0"/>
                          <a:ea typeface="Calibri" panose="020F0502020204030204" pitchFamily="34" charset="0"/>
                          <a:cs typeface="Times New Roman" panose="02020603050405020304" pitchFamily="18" charset="0"/>
                        </a:rPr>
                        <m:t>𝑘</m:t>
                      </m:r>
                      <m:r>
                        <a:rPr lang="es-ES">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d>
                            <m:dPr>
                              <m:begChr m:val="["/>
                              <m:endChr m:val="]"/>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s-ES" i="1">
                                          <a:effectLst/>
                                          <a:latin typeface="Cambria Math" panose="02040503050406030204" pitchFamily="18" charset="0"/>
                                          <a:ea typeface="Calibri" panose="020F0502020204030204" pitchFamily="34" charset="0"/>
                                          <a:cs typeface="Times New Roman" panose="02020603050405020304" pitchFamily="18" charset="0"/>
                                        </a:rPr>
                                        <m:t>𝜌</m:t>
                                      </m:r>
                                      <m:r>
                                        <a:rPr lang="es-ES">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𝜌</m:t>
                                      </m:r>
                                      <m:r>
                                        <a:rPr lang="es-ES" i="1">
                                          <a:effectLst/>
                                          <a:latin typeface="Cambria Math" panose="02040503050406030204" pitchFamily="18" charset="0"/>
                                          <a:ea typeface="Calibri" panose="020F0502020204030204" pitchFamily="34" charset="0"/>
                                          <a:cs typeface="Times New Roman" panose="02020603050405020304" pitchFamily="18" charset="0"/>
                                        </a:rPr>
                                        <m:t>′</m:t>
                                      </m:r>
                                    </m:e>
                                  </m:d>
                                </m:e>
                                <m:sup>
                                  <m:r>
                                    <a:rPr lang="es-ES">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S" i="1">
                                      <a:effectLst/>
                                      <a:latin typeface="Cambria Math" panose="02040503050406030204" pitchFamily="18" charset="0"/>
                                      <a:ea typeface="Calibri" panose="020F0502020204030204" pitchFamily="34" charset="0"/>
                                      <a:cs typeface="Times New Roman" panose="02020603050405020304" pitchFamily="18" charset="0"/>
                                    </a:rPr>
                                    <m:t>𝑛</m:t>
                                  </m:r>
                                </m:e>
                                <m:sup>
                                  <m:r>
                                    <a:rPr lang="es-ES">
                                      <a:effectLst/>
                                      <a:latin typeface="Cambria Math" panose="02040503050406030204" pitchFamily="18" charset="0"/>
                                      <a:ea typeface="Calibri" panose="020F0502020204030204" pitchFamily="34" charset="0"/>
                                      <a:cs typeface="Times New Roman" panose="02020603050405020304" pitchFamily="18" charset="0"/>
                                    </a:rPr>
                                    <m:t>2</m:t>
                                  </m:r>
                                </m:sup>
                              </m:sSup>
                              <m:r>
                                <a:rPr lang="es-ES">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s-ES" i="1">
                                      <a:effectLst/>
                                      <a:latin typeface="Cambria Math" panose="02040503050406030204" pitchFamily="18" charset="0"/>
                                      <a:ea typeface="Calibri" panose="020F0502020204030204" pitchFamily="34" charset="0"/>
                                      <a:cs typeface="Times New Roman" panose="02020603050405020304" pitchFamily="18" charset="0"/>
                                    </a:rPr>
                                    <m:t>𝜌</m:t>
                                  </m:r>
                                  <m:r>
                                    <a:rPr lang="es-ES">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𝜌</m:t>
                                      </m:r>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𝑑</m:t>
                                      </m:r>
                                      <m:r>
                                        <a:rPr lang="es-ES" i="1">
                                          <a:effectLst/>
                                          <a:latin typeface="Cambria Math" panose="02040503050406030204" pitchFamily="18" charset="0"/>
                                          <a:ea typeface="Calibri" panose="020F0502020204030204" pitchFamily="34" charset="0"/>
                                          <a:cs typeface="Times New Roman" panose="02020603050405020304" pitchFamily="18" charset="0"/>
                                        </a:rPr>
                                        <m:t>′</m:t>
                                      </m:r>
                                    </m:num>
                                    <m:den>
                                      <m:r>
                                        <a:rPr lang="es-ES" i="1">
                                          <a:effectLst/>
                                          <a:latin typeface="Cambria Math" panose="02040503050406030204" pitchFamily="18" charset="0"/>
                                          <a:ea typeface="Calibri" panose="020F0502020204030204" pitchFamily="34" charset="0"/>
                                          <a:cs typeface="Times New Roman" panose="02020603050405020304" pitchFamily="18" charset="0"/>
                                        </a:rPr>
                                        <m:t>𝑑</m:t>
                                      </m:r>
                                    </m:den>
                                  </m:f>
                                </m:e>
                              </m:d>
                              <m:r>
                                <a:rPr lang="es-ES" i="1">
                                  <a:effectLst/>
                                  <a:latin typeface="Cambria Math" panose="02040503050406030204" pitchFamily="18" charset="0"/>
                                  <a:ea typeface="Calibri" panose="020F0502020204030204" pitchFamily="34" charset="0"/>
                                  <a:cs typeface="Times New Roman" panose="02020603050405020304" pitchFamily="18" charset="0"/>
                                </a:rPr>
                                <m:t>𝑛</m:t>
                              </m:r>
                            </m:e>
                          </m:d>
                        </m:e>
                        <m:sup>
                          <m:r>
                            <a:rPr lang="es-ES">
                              <a:effectLst/>
                              <a:latin typeface="Cambria Math" panose="02040503050406030204" pitchFamily="18" charset="0"/>
                              <a:ea typeface="Calibri" panose="020F0502020204030204" pitchFamily="34" charset="0"/>
                              <a:cs typeface="Times New Roman" panose="02020603050405020304" pitchFamily="18" charset="0"/>
                            </a:rPr>
                            <m:t>1/2</m:t>
                          </m:r>
                        </m:sup>
                      </m:sSup>
                      <m:r>
                        <a:rPr lang="es-ES"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s-ES" i="1">
                              <a:effectLst/>
                              <a:latin typeface="Cambria Math" panose="02040503050406030204" pitchFamily="18" charset="0"/>
                              <a:ea typeface="Calibri" panose="020F0502020204030204" pitchFamily="34" charset="0"/>
                              <a:cs typeface="Times New Roman" panose="02020603050405020304" pitchFamily="18" charset="0"/>
                            </a:rPr>
                            <m:t>𝜌</m:t>
                          </m:r>
                          <m:r>
                            <a:rPr lang="es-ES">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𝜌</m:t>
                          </m:r>
                          <m:r>
                            <a:rPr lang="es-ES" i="1">
                              <a:effectLst/>
                              <a:latin typeface="Cambria Math" panose="02040503050406030204" pitchFamily="18" charset="0"/>
                              <a:ea typeface="Calibri" panose="020F0502020204030204" pitchFamily="34" charset="0"/>
                              <a:cs typeface="Times New Roman" panose="02020603050405020304" pitchFamily="18" charset="0"/>
                            </a:rPr>
                            <m:t>′</m:t>
                          </m:r>
                        </m:e>
                      </m:d>
                      <m:r>
                        <a:rPr lang="es-ES" i="1">
                          <a:effectLst/>
                          <a:latin typeface="Cambria Math" panose="02040503050406030204" pitchFamily="18" charset="0"/>
                          <a:ea typeface="Calibri" panose="020F0502020204030204" pitchFamily="34" charset="0"/>
                          <a:cs typeface="Times New Roman" panose="02020603050405020304" pitchFamily="18" charset="0"/>
                        </a:rPr>
                        <m:t>𝑛</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𝑘</m:t>
                      </m:r>
                      <m:r>
                        <a:rPr lang="es-ES">
                          <a:effectLst/>
                          <a:latin typeface="Cambria Math" panose="02040503050406030204" pitchFamily="18" charset="0"/>
                          <a:ea typeface="Calibri" panose="020F0502020204030204" pitchFamily="34" charset="0"/>
                          <a:cs typeface="Times New Roman" panose="02020603050405020304" pitchFamily="18" charset="0"/>
                        </a:rPr>
                        <m:t>=0.2651</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3706026" y="1415534"/>
                <a:ext cx="6096000" cy="2022733"/>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3612023" y="3431975"/>
                <a:ext cx="6096000" cy="4377480"/>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S" i="1" smtClean="0">
                          <a:effectLst/>
                          <a:latin typeface="Cambria Math" panose="02040503050406030204" pitchFamily="18" charset="0"/>
                          <a:ea typeface="Calibri" panose="020F0502020204030204" pitchFamily="34" charset="0"/>
                          <a:cs typeface="Times New Roman" panose="02020603050405020304" pitchFamily="18" charset="0"/>
                        </a:rPr>
                        <m:t>𝑘</m:t>
                      </m:r>
                      <m:r>
                        <a:rPr lang="es-ES" i="1" smtClean="0">
                          <a:effectLst/>
                          <a:latin typeface="Cambria Math" panose="02040503050406030204" pitchFamily="18" charset="0"/>
                          <a:ea typeface="Calibri" panose="020F0502020204030204" pitchFamily="34" charset="0"/>
                          <a:cs typeface="Times New Roman" panose="02020603050405020304" pitchFamily="18" charset="0"/>
                        </a:rPr>
                        <m:t>∙</m:t>
                      </m:r>
                      <m:r>
                        <a:rPr lang="es-ES" i="1" smtClean="0">
                          <a:effectLst/>
                          <a:latin typeface="Cambria Math" panose="02040503050406030204" pitchFamily="18" charset="0"/>
                          <a:ea typeface="Calibri" panose="020F0502020204030204" pitchFamily="34" charset="0"/>
                          <a:cs typeface="Times New Roman" panose="02020603050405020304" pitchFamily="18" charset="0"/>
                        </a:rPr>
                        <m:t>𝑑</m:t>
                      </m:r>
                      <m:r>
                        <a:rPr lang="es-ES">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s-ES">
                          <a:effectLst/>
                          <a:latin typeface="Cambria Math" panose="02040503050406030204" pitchFamily="18" charset="0"/>
                          <a:ea typeface="Calibri" panose="020F0502020204030204" pitchFamily="34" charset="0"/>
                          <a:cs typeface="Times New Roman" panose="02020603050405020304" pitchFamily="18" charset="0"/>
                        </a:rPr>
                        <m:t>c</m:t>
                      </m:r>
                      <m:r>
                        <a:rPr lang="es-ES">
                          <a:effectLst/>
                          <a:latin typeface="Cambria Math" panose="02040503050406030204" pitchFamily="18" charset="0"/>
                          <a:ea typeface="Calibri" panose="020F0502020204030204" pitchFamily="34" charset="0"/>
                          <a:cs typeface="Times New Roman" panose="02020603050405020304" pitchFamily="18" charset="0"/>
                        </a:rPr>
                        <m:t>=14.328</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𝜖</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𝑓𝑦</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𝐸𝑠</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4218.42</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2038901.9</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=0.0020689</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𝜖</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𝜖</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=0.0020689∙</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14.328</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55−14.328</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=0.000729</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𝑓𝑐</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𝜖</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𝐸𝑐</m:t>
                      </m:r>
                      <m:r>
                        <a:rPr lang="es-ES" i="1">
                          <a:effectLst/>
                          <a:latin typeface="Cambria Math" panose="02040503050406030204" pitchFamily="18" charset="0"/>
                          <a:ea typeface="Times New Roman" panose="02020603050405020304" pitchFamily="18" charset="0"/>
                          <a:cs typeface="Times New Roman" panose="02020603050405020304" pitchFamily="18" charset="0"/>
                        </a:rPr>
                        <m:t>=0.0020689∙219499.64=160 </m:t>
                      </m:r>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𝐾𝑔</m:t>
                          </m:r>
                        </m:num>
                        <m:den>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𝜖</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𝑠</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𝜖</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3612023" y="3431975"/>
                <a:ext cx="6096000" cy="4377480"/>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9843647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3</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3224126" y="1890194"/>
                <a:ext cx="8013594" cy="3815916"/>
              </a:xfrm>
              <a:prstGeom prst="rect">
                <a:avLst/>
              </a:prstGeom>
            </p:spPr>
            <p:txBody>
              <a:bodyPr wrap="square">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sSup>
                        <m:sSupPr>
                          <m:ctrlPr>
                            <a:rPr lang="en-US" i="1"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𝑓</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s-ES" i="1">
                          <a:effectLst/>
                          <a:latin typeface="Cambria Math" panose="02040503050406030204" pitchFamily="18" charset="0"/>
                          <a:ea typeface="Times New Roman" panose="02020603050405020304" pitchFamily="18" charset="0"/>
                          <a:cs typeface="Times New Roman" panose="02020603050405020304" pitchFamily="18" charset="0"/>
                        </a:rPr>
                        <m:t>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𝜖</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𝑠</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𝐸𝑠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=0.0020689∙2038901.9=967.6 </m:t>
                      </m:r>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𝐾𝑔</m:t>
                          </m:r>
                        </m:num>
                        <m:den>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𝐶𝑐</m:t>
                      </m:r>
                      <m:r>
                        <a:rPr lang="es-ES" i="1">
                          <a:effectLst/>
                          <a:latin typeface="Cambria Math" panose="02040503050406030204" pitchFamily="18" charset="0"/>
                          <a:ea typeface="Times New Roman" panose="02020603050405020304" pitchFamily="18" charset="0"/>
                          <a:cs typeface="Times New Roman" panose="02020603050405020304" pitchFamily="18" charset="0"/>
                        </a:rPr>
                        <m:t>=0.5∙</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𝑓</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𝑏</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𝑘</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r>
                        <a:rPr lang="es-ES" i="1">
                          <a:effectLst/>
                          <a:latin typeface="Cambria Math" panose="02040503050406030204" pitchFamily="18" charset="0"/>
                          <a:ea typeface="Times New Roman" panose="02020603050405020304" pitchFamily="18" charset="0"/>
                          <a:cs typeface="Times New Roman" panose="02020603050405020304" pitchFamily="18" charset="0"/>
                        </a:rPr>
                        <m:t>=0.5∙210.92∙40∙14.33=458582.18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𝐾𝑔</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𝐶𝑠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𝑠</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𝑓</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𝑠</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s-ES" i="1">
                          <a:effectLst/>
                          <a:latin typeface="Cambria Math" panose="02040503050406030204" pitchFamily="18" charset="0"/>
                          <a:ea typeface="Times New Roman" panose="02020603050405020304" pitchFamily="18" charset="0"/>
                          <a:cs typeface="Times New Roman" panose="02020603050405020304" pitchFamily="18" charset="0"/>
                        </a:rPr>
                        <m:t>=6.28∙967.6=6076.54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𝐾𝑔</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𝐹𝑢𝑒𝑟𝑧𝑎</m:t>
                      </m:r>
                      <m:r>
                        <a:rPr lang="es-ES" i="1">
                          <a:effectLst/>
                          <a:latin typeface="Cambria Math" panose="02040503050406030204" pitchFamily="18" charset="0"/>
                          <a:ea typeface="Times New Roman" panose="02020603050405020304" pitchFamily="18" charset="0"/>
                          <a:cs typeface="Times New Roman" panose="02020603050405020304" pitchFamily="18" charset="0"/>
                        </a:rPr>
                        <m:t>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𝑑𝑒</m:t>
                      </m:r>
                      <m:r>
                        <a:rPr lang="es-ES" i="1">
                          <a:effectLst/>
                          <a:latin typeface="Cambria Math" panose="02040503050406030204" pitchFamily="18" charset="0"/>
                          <a:ea typeface="Times New Roman" panose="02020603050405020304" pitchFamily="18" charset="0"/>
                          <a:cs typeface="Times New Roman" panose="02020603050405020304" pitchFamily="18" charset="0"/>
                        </a:rPr>
                        <m:t>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𝑐𝑜𝑚𝑝𝑟𝑒𝑠𝑖</m:t>
                      </m:r>
                      <m:r>
                        <a:rPr lang="es-ES" i="1">
                          <a:effectLst/>
                          <a:latin typeface="Cambria Math" panose="02040503050406030204" pitchFamily="18" charset="0"/>
                          <a:ea typeface="Times New Roman" panose="02020603050405020304" pitchFamily="18" charset="0"/>
                          <a:cs typeface="Times New Roman" panose="02020603050405020304" pitchFamily="18" charset="0"/>
                        </a:rPr>
                        <m:t>ó</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𝑛</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𝐶𝑐</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𝐶𝑠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=51928.72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𝐾𝑔</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acc>
                        <m:accPr>
                          <m:chr m:val="̅"/>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e>
                      </m:acc>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𝐶𝑠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type m:val="skw"/>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𝐶𝑐</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𝑘</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3</m:t>
                              </m:r>
                            </m:den>
                          </m:f>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𝐹𝑢𝑒𝑟𝑧𝑎</m:t>
                          </m:r>
                          <m:r>
                            <a:rPr lang="es-ES" i="1">
                              <a:effectLst/>
                              <a:latin typeface="Cambria Math" panose="02040503050406030204" pitchFamily="18" charset="0"/>
                              <a:ea typeface="Times New Roman" panose="02020603050405020304" pitchFamily="18" charset="0"/>
                              <a:cs typeface="Times New Roman" panose="02020603050405020304" pitchFamily="18" charset="0"/>
                            </a:rPr>
                            <m:t>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𝑑𝑒</m:t>
                          </m:r>
                          <m:r>
                            <a:rPr lang="es-ES" i="1">
                              <a:effectLst/>
                              <a:latin typeface="Cambria Math" panose="02040503050406030204" pitchFamily="18" charset="0"/>
                              <a:ea typeface="Times New Roman" panose="02020603050405020304" pitchFamily="18" charset="0"/>
                              <a:cs typeface="Times New Roman" panose="02020603050405020304" pitchFamily="18" charset="0"/>
                            </a:rPr>
                            <m:t>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𝑐𝑜𝑚𝑝𝑟𝑒𝑠𝑖</m:t>
                          </m:r>
                          <m:r>
                            <a:rPr lang="es-ES" i="1">
                              <a:effectLst/>
                              <a:latin typeface="Cambria Math" panose="02040503050406030204" pitchFamily="18" charset="0"/>
                              <a:ea typeface="Times New Roman" panose="02020603050405020304" pitchFamily="18" charset="0"/>
                              <a:cs typeface="Times New Roman" panose="02020603050405020304" pitchFamily="18" charset="0"/>
                            </a:rPr>
                            <m:t>ó</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𝑛</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51928.72∙5+</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458582.18∙14.33</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3</m:t>
                              </m:r>
                            </m:den>
                          </m:f>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51928.72</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=4.802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3224126" y="1890194"/>
                <a:ext cx="8013594" cy="3815916"/>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6931461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3</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1846786" y="1760093"/>
                <a:ext cx="10271149" cy="4075988"/>
              </a:xfrm>
              <a:prstGeom prst="rect">
                <a:avLst/>
              </a:prstGeom>
            </p:spPr>
            <p:txBody>
              <a:bodyPr wrap="square">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𝑗𝑑</m:t>
                      </m:r>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𝑑</m:t>
                      </m:r>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e>
                      </m:acc>
                      <m:r>
                        <a:rPr lang="es-ES" i="1">
                          <a:effectLst/>
                          <a:latin typeface="Cambria Math" panose="02040503050406030204" pitchFamily="18" charset="0"/>
                          <a:ea typeface="Times New Roman" panose="02020603050405020304" pitchFamily="18" charset="0"/>
                          <a:cs typeface="Times New Roman" panose="02020603050405020304" pitchFamily="18" charset="0"/>
                        </a:rPr>
                        <m:t>=55−4.802=50.1975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𝑀𝑦</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𝐴𝑠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𝑓𝑦</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𝑗𝑑</m:t>
                      </m:r>
                      <m:r>
                        <a:rPr lang="es-ES" i="1">
                          <a:effectLst/>
                          <a:latin typeface="Cambria Math" panose="02040503050406030204" pitchFamily="18" charset="0"/>
                          <a:ea typeface="Times New Roman" panose="02020603050405020304" pitchFamily="18" charset="0"/>
                          <a:cs typeface="Times New Roman" panose="02020603050405020304" pitchFamily="18" charset="0"/>
                        </a:rPr>
                        <m:t>=12.31∙4218.42∙50.1975=2606692.609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𝐾𝑔</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ctr">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𝐹𝑦</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𝐸𝑠</m:t>
                              </m:r>
                            </m:den>
                          </m:f>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i="1">
                                  <a:effectLst/>
                                  <a:latin typeface="Cambria Math" panose="02040503050406030204" pitchFamily="18" charset="0"/>
                                  <a:ea typeface="Times New Roman" panose="02020603050405020304" pitchFamily="18" charset="0"/>
                                  <a:cs typeface="Times New Roman" panose="02020603050405020304" pitchFamily="18" charset="0"/>
                                </a:rPr>
                                <m:t>1−</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𝑘</m:t>
                              </m:r>
                            </m:e>
                          </m:d>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4218.42</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2038901.9</m:t>
                              </m:r>
                            </m:den>
                          </m:f>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55∙</m:t>
                          </m:r>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i="1">
                                  <a:effectLst/>
                                  <a:latin typeface="Cambria Math" panose="02040503050406030204" pitchFamily="18" charset="0"/>
                                  <a:ea typeface="Times New Roman" panose="02020603050405020304" pitchFamily="18" charset="0"/>
                                  <a:cs typeface="Times New Roman" panose="02020603050405020304" pitchFamily="18" charset="0"/>
                                </a:rPr>
                                <m:t>1−0.2651</m:t>
                              </m:r>
                            </m:e>
                          </m:d>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=0.000050870 </m:t>
                      </m:r>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𝑟𝑎𝑑</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S" dirty="0">
                    <a:effectLst/>
                    <a:latin typeface="Arial" panose="020B0604020202020204" pitchFamily="34" charset="0"/>
                    <a:ea typeface="Times New Roman" panose="02020603050405020304" pitchFamily="18" charset="0"/>
                    <a:cs typeface="Times New Roman" panose="02020603050405020304" pitchFamily="18" charset="0"/>
                  </a:rPr>
                  <a:t>Punto U: Se supone que el acero a compresión está cediendo</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ctr">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𝑎</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𝐴𝑠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𝑠</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up>
                              </m:sSup>
                            </m:e>
                          </m:d>
                          <m:r>
                            <a:rPr lang="es-ES" i="1">
                              <a:effectLst/>
                              <a:latin typeface="Cambria Math" panose="02040503050406030204" pitchFamily="18" charset="0"/>
                              <a:ea typeface="Times New Roman" panose="02020603050405020304" pitchFamily="18" charset="0"/>
                              <a:cs typeface="Times New Roman" panose="02020603050405020304" pitchFamily="18" charset="0"/>
                            </a:rPr>
                            <m:t>𝑓𝑦</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0.85∙</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𝑓</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i="1">
                                  <a:effectLst/>
                                  <a:latin typeface="Cambria Math" panose="02040503050406030204" pitchFamily="18" charset="0"/>
                                  <a:ea typeface="Times New Roman" panose="02020603050405020304" pitchFamily="18" charset="0"/>
                                  <a:cs typeface="Times New Roman" panose="02020603050405020304" pitchFamily="18" charset="0"/>
                                </a:rPr>
                                <m:t>12.31−6.28</m:t>
                              </m:r>
                            </m:e>
                          </m:d>
                          <m:r>
                            <a:rPr lang="es-ES" i="1">
                              <a:effectLst/>
                              <a:latin typeface="Cambria Math" panose="02040503050406030204" pitchFamily="18" charset="0"/>
                              <a:ea typeface="Times New Roman" panose="02020603050405020304" pitchFamily="18" charset="0"/>
                              <a:cs typeface="Times New Roman" panose="02020603050405020304" pitchFamily="18" charset="0"/>
                            </a:rPr>
                            <m:t>∙4218.42</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0.85∙210.92∙40</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=3.547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1846786" y="1760093"/>
                <a:ext cx="10271149" cy="4075988"/>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5249523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3</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2398519" y="1446574"/>
                <a:ext cx="9531410" cy="3602396"/>
              </a:xfrm>
              <a:prstGeom prst="rect">
                <a:avLst/>
              </a:prstGeom>
            </p:spPr>
            <p:txBody>
              <a:bodyPr wrap="square">
                <a:spAutoFit/>
              </a:bodyPr>
              <a:lstStyle/>
              <a:p>
                <a:pPr indent="252095" algn="ctr">
                  <a:lnSpc>
                    <a:spcPct val="200000"/>
                  </a:lnSpc>
                </a:pPr>
                <a14:m>
                  <m:oMathPara xmlns:m="http://schemas.openxmlformats.org/officeDocument/2006/math">
                    <m:oMathParaPr>
                      <m:jc m:val="centerGroup"/>
                    </m:oMathParaPr>
                    <m:oMath xmlns:m="http://schemas.openxmlformats.org/officeDocument/2006/math">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𝑐</m:t>
                      </m:r>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𝑎</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0.85</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3.547</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0.85</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=4.173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ctr">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𝜖</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r>
                        <a:rPr lang="es-ES" i="1">
                          <a:effectLst/>
                          <a:latin typeface="Cambria Math" panose="02040503050406030204" pitchFamily="18" charset="0"/>
                          <a:ea typeface="Times New Roman" panose="02020603050405020304" pitchFamily="18" charset="0"/>
                          <a:cs typeface="Times New Roman" panose="02020603050405020304" pitchFamily="18" charset="0"/>
                        </a:rPr>
                        <m:t>=0.005</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up>
                          </m:sSup>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=0.005</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4.173−5</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4.173</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=−0.00099088</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ctr">
                  <a:lnSpc>
                    <a:spcPct val="200000"/>
                  </a:lnSpc>
                </a:pPr>
                <a14:m>
                  <m:oMathPara xmlns:m="http://schemas.openxmlformats.org/officeDocument/2006/math">
                    <m:oMathParaPr>
                      <m:jc m:val="centerGroup"/>
                    </m:oMathParaPr>
                    <m:oMath xmlns:m="http://schemas.openxmlformats.org/officeDocument/2006/math">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𝑓𝑦</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𝐸𝑠</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=0.002069</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s-ES" dirty="0">
                    <a:effectLst/>
                    <a:latin typeface="Arial" panose="020B0604020202020204" pitchFamily="34" charset="0"/>
                    <a:ea typeface="Times New Roman" panose="02020603050405020304" pitchFamily="18" charset="0"/>
                    <a:cs typeface="Times New Roman" panose="02020603050405020304" pitchFamily="18" charset="0"/>
                  </a:rPr>
                  <a:t>Esto indica que el esfuerzo del acero de compresión no está cediendo, por tratarse de un proceso iterativo, se asumirá un </a:t>
                </a:r>
                <a:r>
                  <a:rPr lang="es-ES" dirty="0" err="1">
                    <a:effectLst/>
                    <a:latin typeface="Arial" panose="020B0604020202020204" pitchFamily="34" charset="0"/>
                    <a:ea typeface="Times New Roman" panose="02020603050405020304" pitchFamily="18" charset="0"/>
                    <a:cs typeface="Times New Roman" panose="02020603050405020304" pitchFamily="18" charset="0"/>
                  </a:rPr>
                  <a:t>fs</a:t>
                </a:r>
                <a:r>
                  <a:rPr lang="es-ES" dirty="0">
                    <a:effectLst/>
                    <a:latin typeface="Arial" panose="020B0604020202020204" pitchFamily="34" charset="0"/>
                    <a:ea typeface="Times New Roman" panose="02020603050405020304" pitchFamily="18" charset="0"/>
                    <a:cs typeface="Times New Roman" panose="02020603050405020304" pitchFamily="18" charset="0"/>
                  </a:rPr>
                  <a:t> de 2132.20 kg/cm2 con el que se encontrará un nuevo valor de a y de c</a:t>
                </a:r>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2398519" y="1446574"/>
                <a:ext cx="9531410" cy="3602396"/>
              </a:xfrm>
              <a:prstGeom prst="rect">
                <a:avLst/>
              </a:prstGeom>
              <a:blipFill rotWithShape="0">
                <a:blip r:embed="rId2"/>
                <a:stretch>
                  <a:fillRect l="-512" b="-1692"/>
                </a:stretch>
              </a:blipFill>
            </p:spPr>
            <p:txBody>
              <a:bodyPr/>
              <a:lstStyle/>
              <a:p>
                <a:r>
                  <a:rPr lang="en-US">
                    <a:noFill/>
                  </a:rPr>
                  <a:t> </a:t>
                </a:r>
              </a:p>
            </p:txBody>
          </p:sp>
        </mc:Fallback>
      </mc:AlternateContent>
    </p:spTree>
    <p:extLst>
      <p:ext uri="{BB962C8B-B14F-4D97-AF65-F5344CB8AC3E}">
        <p14:creationId xmlns:p14="http://schemas.microsoft.com/office/powerpoint/2010/main" val="412865993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3</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5" name="Rectángulo 4"/>
              <p:cNvSpPr/>
              <p:nvPr/>
            </p:nvSpPr>
            <p:spPr>
              <a:xfrm>
                <a:off x="3321423" y="1680459"/>
                <a:ext cx="7386415" cy="3387466"/>
              </a:xfrm>
              <a:prstGeom prst="rect">
                <a:avLst/>
              </a:prstGeom>
            </p:spPr>
            <p:txBody>
              <a:bodyPr wrap="square">
                <a:spAutoFit/>
              </a:bodyPr>
              <a:lstStyle/>
              <a:p>
                <a:pPr indent="252095" algn="ctr">
                  <a:lnSpc>
                    <a:spcPct val="200000"/>
                  </a:lnSpc>
                </a:pPr>
                <a14:m>
                  <m:oMathPara xmlns:m="http://schemas.openxmlformats.org/officeDocument/2006/math">
                    <m:oMathParaPr>
                      <m:jc m:val="centerGroup"/>
                    </m:oMathParaPr>
                    <m:oMath xmlns:m="http://schemas.openxmlformats.org/officeDocument/2006/math">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𝑎</m:t>
                      </m:r>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𝐴𝑠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𝑓𝑦</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𝑠</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𝑓𝑠</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0.85∙</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𝑓</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12.31∙4218.42−6.28∙2132.21</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0.85∙210.92∙40</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=5.3739</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ctr">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𝑎</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0.85</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5.3739</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0.85</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=6.32233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ctr">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𝜖</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=0.005</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up>
                          </m:sSup>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=0.005</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6.3223−5</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6.3223</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=0.001045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3321423" y="1680459"/>
                <a:ext cx="7386415" cy="3387466"/>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5852458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3</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2136449" y="868889"/>
                <a:ext cx="9878939" cy="6138732"/>
              </a:xfrm>
              <a:prstGeom prst="rect">
                <a:avLst/>
              </a:prstGeom>
            </p:spPr>
            <p:txBody>
              <a:bodyPr wrap="square">
                <a:spAutoFit/>
              </a:bodyPr>
              <a:lstStyle/>
              <a:p>
                <a:pPr indent="252095" algn="just">
                  <a:lnSpc>
                    <a:spcPct val="200000"/>
                  </a:lnSpc>
                </a:pP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Comprobación:</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ctr">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𝑓𝑠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𝜖</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𝐸𝑠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=0.001045∙2038901.9=2132.21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𝐾𝑔</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S" dirty="0">
                    <a:effectLst/>
                    <a:latin typeface="Arial" panose="020B0604020202020204" pitchFamily="34" charset="0"/>
                    <a:ea typeface="Times New Roman" panose="02020603050405020304" pitchFamily="18" charset="0"/>
                    <a:cs typeface="Times New Roman" panose="02020603050405020304" pitchFamily="18" charset="0"/>
                  </a:rPr>
                  <a:t>Se puede asumir entonces que los valores obtenidos de a y c para </a:t>
                </a:r>
                <a:r>
                  <a:rPr lang="es-ES" dirty="0" err="1">
                    <a:effectLst/>
                    <a:latin typeface="Arial" panose="020B0604020202020204" pitchFamily="34" charset="0"/>
                    <a:ea typeface="Times New Roman" panose="02020603050405020304" pitchFamily="18" charset="0"/>
                    <a:cs typeface="Times New Roman" panose="02020603050405020304" pitchFamily="18" charset="0"/>
                  </a:rPr>
                  <a:t>fs</a:t>
                </a:r>
                <a:r>
                  <a:rPr lang="es-ES" dirty="0">
                    <a:effectLst/>
                    <a:latin typeface="Arial" panose="020B0604020202020204" pitchFamily="34" charset="0"/>
                    <a:ea typeface="Times New Roman" panose="02020603050405020304" pitchFamily="18" charset="0"/>
                    <a:cs typeface="Times New Roman" panose="02020603050405020304" pitchFamily="18" charset="0"/>
                  </a:rPr>
                  <a:t> son reales, por lo tanto el momento y la curvatura será</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𝑀𝑢</m:t>
                      </m:r>
                      <m:r>
                        <a:rPr lang="es-ES" i="1">
                          <a:effectLst/>
                          <a:latin typeface="Cambria Math" panose="02040503050406030204" pitchFamily="18" charset="0"/>
                          <a:ea typeface="Times New Roman" panose="02020603050405020304" pitchFamily="18" charset="0"/>
                          <a:cs typeface="Times New Roman" panose="02020603050405020304" pitchFamily="18" charset="0"/>
                        </a:rPr>
                        <m:t>=0.85∙</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𝑓</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𝑎</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𝑏</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𝑎</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𝐴𝑠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𝑓𝑠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e>
                      </m:d>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𝑀𝑢</m:t>
                      </m:r>
                      <m:r>
                        <a:rPr lang="es-ES" i="1">
                          <a:effectLst/>
                          <a:latin typeface="Cambria Math" panose="02040503050406030204" pitchFamily="18" charset="0"/>
                          <a:ea typeface="Times New Roman" panose="02020603050405020304" pitchFamily="18" charset="0"/>
                          <a:cs typeface="Times New Roman" panose="02020603050405020304" pitchFamily="18" charset="0"/>
                        </a:rPr>
                        <m:t>=0.85∙210.9∙5.373∙40∙</m:t>
                      </m:r>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i="1">
                              <a:effectLst/>
                              <a:latin typeface="Cambria Math" panose="02040503050406030204" pitchFamily="18" charset="0"/>
                              <a:ea typeface="Times New Roman" panose="02020603050405020304" pitchFamily="18" charset="0"/>
                              <a:cs typeface="Times New Roman" panose="02020603050405020304" pitchFamily="18" charset="0"/>
                            </a:rPr>
                            <m:t>55−</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5.373</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6.28</m:t>
                      </m:r>
                      <m:r>
                        <a:rPr lang="es-ES" i="1">
                          <a:effectLst/>
                          <a:latin typeface="Cambria Math" panose="02040503050406030204" pitchFamily="18" charset="0"/>
                          <a:ea typeface="Times New Roman" panose="02020603050405020304" pitchFamily="18" charset="0"/>
                          <a:cs typeface="Times New Roman" panose="02020603050405020304" pitchFamily="18" charset="0"/>
                        </a:rPr>
                        <m:t>∙2132.21∙</m:t>
                      </m:r>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i="1">
                              <a:effectLst/>
                              <a:latin typeface="Cambria Math" panose="02040503050406030204" pitchFamily="18" charset="0"/>
                              <a:ea typeface="Times New Roman" panose="02020603050405020304" pitchFamily="18" charset="0"/>
                              <a:cs typeface="Times New Roman" panose="02020603050405020304" pitchFamily="18" charset="0"/>
                            </a:rPr>
                            <m:t>55−5</m:t>
                          </m:r>
                        </m:e>
                      </m:d>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𝑀𝑢</m:t>
                      </m:r>
                      <m:r>
                        <a:rPr lang="es-ES" i="1">
                          <a:effectLst/>
                          <a:latin typeface="Cambria Math" panose="02040503050406030204" pitchFamily="18" charset="0"/>
                          <a:ea typeface="Times New Roman" panose="02020603050405020304" pitchFamily="18" charset="0"/>
                          <a:cs typeface="Times New Roman" panose="02020603050405020304" pitchFamily="18" charset="0"/>
                        </a:rPr>
                        <m:t>=2685579.272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𝐾𝑔</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𝑢</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𝜖</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𝑢</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0.005</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6.3223</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=0.000790847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𝑟𝑎𝑑</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2136449" y="868889"/>
                <a:ext cx="9878939" cy="6138732"/>
              </a:xfrm>
              <a:prstGeom prst="rect">
                <a:avLst/>
              </a:prstGeom>
              <a:blipFill rotWithShape="0">
                <a:blip r:embed="rId2"/>
                <a:stretch>
                  <a:fillRect l="-494" r="-494"/>
                </a:stretch>
              </a:blipFill>
            </p:spPr>
            <p:txBody>
              <a:bodyPr/>
              <a:lstStyle/>
              <a:p>
                <a:r>
                  <a:rPr lang="en-US">
                    <a:noFill/>
                  </a:rPr>
                  <a:t> </a:t>
                </a:r>
              </a:p>
            </p:txBody>
          </p:sp>
        </mc:Fallback>
      </mc:AlternateContent>
    </p:spTree>
    <p:extLst>
      <p:ext uri="{BB962C8B-B14F-4D97-AF65-F5344CB8AC3E}">
        <p14:creationId xmlns:p14="http://schemas.microsoft.com/office/powerpoint/2010/main" val="142354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1: Introducción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Análisis por desempeño</a:t>
            </a:r>
            <a:endParaRPr lang="en-US"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smtClean="0">
                <a:ln w="22225">
                  <a:solidFill>
                    <a:srgbClr val="FFFF00"/>
                  </a:solid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21" name="9 Imagen"/>
          <p:cNvPicPr/>
          <p:nvPr/>
        </p:nvPicPr>
        <p:blipFill>
          <a:blip r:embed="rId2">
            <a:extLst>
              <a:ext uri="{28A0092B-C50C-407E-A947-70E740481C1C}">
                <a14:useLocalDpi xmlns:a14="http://schemas.microsoft.com/office/drawing/2010/main" val="0"/>
              </a:ext>
            </a:extLst>
          </a:blip>
          <a:srcRect/>
          <a:stretch>
            <a:fillRect/>
          </a:stretch>
        </p:blipFill>
        <p:spPr bwMode="auto">
          <a:xfrm>
            <a:off x="3341594" y="1464933"/>
            <a:ext cx="7843236" cy="5157360"/>
          </a:xfrm>
          <a:prstGeom prst="rect">
            <a:avLst/>
          </a:prstGeom>
          <a:noFill/>
          <a:ln>
            <a:noFill/>
          </a:ln>
        </p:spPr>
      </p:pic>
      <p:sp>
        <p:nvSpPr>
          <p:cNvPr id="30" name="CuadroTexto 29"/>
          <p:cNvSpPr txBox="1"/>
          <p:nvPr/>
        </p:nvSpPr>
        <p:spPr>
          <a:xfrm>
            <a:off x="4742329" y="6380809"/>
            <a:ext cx="4392706" cy="369332"/>
          </a:xfrm>
          <a:prstGeom prst="rect">
            <a:avLst/>
          </a:prstGeom>
          <a:noFill/>
        </p:spPr>
        <p:txBody>
          <a:bodyPr wrap="square" rtlCol="0">
            <a:spAutoFit/>
          </a:bodyPr>
          <a:lstStyle/>
          <a:p>
            <a:r>
              <a:rPr lang="es-EC" b="1" dirty="0" err="1" smtClean="0">
                <a:ln w="22225">
                  <a:solidFill>
                    <a:schemeClr val="accent2"/>
                  </a:solidFill>
                  <a:prstDash val="solid"/>
                </a:ln>
                <a:solidFill>
                  <a:schemeClr val="accent2">
                    <a:lumMod val="40000"/>
                    <a:lumOff val="60000"/>
                  </a:schemeClr>
                </a:solidFill>
              </a:rPr>
              <a:t>P</a:t>
            </a:r>
            <a:r>
              <a:rPr lang="es-EC" dirty="0" err="1" smtClean="0"/>
              <a:t>acific</a:t>
            </a:r>
            <a:r>
              <a:rPr lang="es-EC" dirty="0" smtClean="0"/>
              <a:t> </a:t>
            </a:r>
            <a:r>
              <a:rPr lang="es-EC" b="1" dirty="0" err="1" smtClean="0">
                <a:ln w="22225">
                  <a:solidFill>
                    <a:schemeClr val="accent2"/>
                  </a:solidFill>
                  <a:prstDash val="solid"/>
                </a:ln>
                <a:solidFill>
                  <a:schemeClr val="accent2">
                    <a:lumMod val="40000"/>
                    <a:lumOff val="60000"/>
                  </a:schemeClr>
                </a:solidFill>
              </a:rPr>
              <a:t>E</a:t>
            </a:r>
            <a:r>
              <a:rPr lang="es-EC" dirty="0" err="1" smtClean="0"/>
              <a:t>arthquake</a:t>
            </a:r>
            <a:r>
              <a:rPr lang="es-EC" dirty="0" smtClean="0"/>
              <a:t> </a:t>
            </a:r>
            <a:r>
              <a:rPr lang="es-EC" b="1" dirty="0" err="1" smtClean="0">
                <a:ln w="22225">
                  <a:solidFill>
                    <a:schemeClr val="accent2"/>
                  </a:solidFill>
                  <a:prstDash val="solid"/>
                </a:ln>
                <a:solidFill>
                  <a:schemeClr val="accent2">
                    <a:lumMod val="40000"/>
                    <a:lumOff val="60000"/>
                  </a:schemeClr>
                </a:solidFill>
              </a:rPr>
              <a:t>E</a:t>
            </a:r>
            <a:r>
              <a:rPr lang="es-EC" dirty="0" err="1" smtClean="0"/>
              <a:t>ngineering</a:t>
            </a:r>
            <a:r>
              <a:rPr lang="es-EC" dirty="0" smtClean="0"/>
              <a:t> </a:t>
            </a:r>
            <a:r>
              <a:rPr lang="es-EC" b="1" dirty="0" err="1" smtClean="0">
                <a:ln w="22225">
                  <a:solidFill>
                    <a:schemeClr val="accent2"/>
                  </a:solidFill>
                  <a:prstDash val="solid"/>
                </a:ln>
                <a:solidFill>
                  <a:schemeClr val="accent2">
                    <a:lumMod val="40000"/>
                    <a:lumOff val="60000"/>
                  </a:schemeClr>
                </a:solidFill>
              </a:rPr>
              <a:t>R</a:t>
            </a:r>
            <a:r>
              <a:rPr lang="es-EC" dirty="0" err="1" smtClean="0"/>
              <a:t>esearch</a:t>
            </a:r>
            <a:endParaRPr lang="en-US" dirty="0"/>
          </a:p>
        </p:txBody>
      </p:sp>
      <p:sp>
        <p:nvSpPr>
          <p:cNvPr id="31" name="CuadroTexto 30"/>
          <p:cNvSpPr txBox="1"/>
          <p:nvPr/>
        </p:nvSpPr>
        <p:spPr>
          <a:xfrm>
            <a:off x="4618003" y="1086075"/>
            <a:ext cx="4392706" cy="369332"/>
          </a:xfrm>
          <a:prstGeom prst="rect">
            <a:avLst/>
          </a:prstGeom>
          <a:noFill/>
        </p:spPr>
        <p:txBody>
          <a:bodyPr wrap="square" rtlCol="0">
            <a:spAutoFit/>
          </a:bodyPr>
          <a:lstStyle/>
          <a:p>
            <a:r>
              <a:rPr lang="es-EC" b="1" dirty="0" smtClean="0">
                <a:ln w="22225">
                  <a:solidFill>
                    <a:schemeClr val="accent2"/>
                  </a:solidFill>
                  <a:prstDash val="solid"/>
                </a:ln>
                <a:solidFill>
                  <a:schemeClr val="accent2">
                    <a:lumMod val="40000"/>
                    <a:lumOff val="60000"/>
                  </a:schemeClr>
                </a:solidFill>
              </a:rPr>
              <a:t>P</a:t>
            </a:r>
            <a:r>
              <a:rPr lang="es-EC" dirty="0" smtClean="0"/>
              <a:t>erformance </a:t>
            </a:r>
            <a:r>
              <a:rPr lang="es-EC" b="1" dirty="0" err="1">
                <a:ln w="22225">
                  <a:solidFill>
                    <a:schemeClr val="accent2"/>
                  </a:solidFill>
                  <a:prstDash val="solid"/>
                </a:ln>
                <a:solidFill>
                  <a:schemeClr val="accent2">
                    <a:lumMod val="40000"/>
                    <a:lumOff val="60000"/>
                  </a:schemeClr>
                </a:solidFill>
              </a:rPr>
              <a:t>B</a:t>
            </a:r>
            <a:r>
              <a:rPr lang="es-EC" dirty="0" err="1" smtClean="0"/>
              <a:t>ased</a:t>
            </a:r>
            <a:r>
              <a:rPr lang="es-EC" dirty="0" smtClean="0"/>
              <a:t> </a:t>
            </a:r>
            <a:r>
              <a:rPr lang="es-EC" b="1" dirty="0" err="1" smtClean="0">
                <a:ln w="22225">
                  <a:solidFill>
                    <a:schemeClr val="accent2"/>
                  </a:solidFill>
                  <a:prstDash val="solid"/>
                </a:ln>
                <a:solidFill>
                  <a:schemeClr val="accent2">
                    <a:lumMod val="40000"/>
                    <a:lumOff val="60000"/>
                  </a:schemeClr>
                </a:solidFill>
              </a:rPr>
              <a:t>E</a:t>
            </a:r>
            <a:r>
              <a:rPr lang="es-EC" dirty="0" err="1" smtClean="0"/>
              <a:t>arthquake</a:t>
            </a:r>
            <a:r>
              <a:rPr lang="es-EC" dirty="0" smtClean="0"/>
              <a:t> </a:t>
            </a:r>
            <a:r>
              <a:rPr lang="es-EC" b="1" dirty="0" err="1" smtClean="0">
                <a:ln w="22225">
                  <a:solidFill>
                    <a:schemeClr val="accent2"/>
                  </a:solidFill>
                  <a:prstDash val="solid"/>
                </a:ln>
                <a:solidFill>
                  <a:schemeClr val="accent2">
                    <a:lumMod val="40000"/>
                    <a:lumOff val="60000"/>
                  </a:schemeClr>
                </a:solidFill>
              </a:rPr>
              <a:t>E</a:t>
            </a:r>
            <a:r>
              <a:rPr lang="es-EC" dirty="0" err="1" smtClean="0"/>
              <a:t>ngineering</a:t>
            </a:r>
            <a:endParaRPr lang="en-US" dirty="0"/>
          </a:p>
        </p:txBody>
      </p:sp>
    </p:spTree>
    <p:extLst>
      <p:ext uri="{BB962C8B-B14F-4D97-AF65-F5344CB8AC3E}">
        <p14:creationId xmlns:p14="http://schemas.microsoft.com/office/powerpoint/2010/main" val="188878996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3</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1951248" y="1093521"/>
                <a:ext cx="10126766" cy="5678221"/>
              </a:xfrm>
              <a:prstGeom prst="rect">
                <a:avLst/>
              </a:prstGeom>
            </p:spPr>
            <p:txBody>
              <a:bodyPr wrap="square">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𝜌</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𝑏</m:t>
                          </m:r>
                        </m:sub>
                      </m:sSub>
                      <m:r>
                        <a:rPr lang="es-ES" i="1">
                          <a:effectLst/>
                          <a:latin typeface="Cambria Math" panose="02040503050406030204" pitchFamily="18" charset="0"/>
                          <a:ea typeface="Calibri" panose="020F0502020204030204" pitchFamily="34" charset="0"/>
                          <a:cs typeface="Times New Roman" panose="02020603050405020304" pitchFamily="18" charset="0"/>
                        </a:rPr>
                        <m:t>=0.85∙</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𝛽</m:t>
                          </m:r>
                        </m:e>
                        <m:sub>
                          <m:r>
                            <a:rPr lang="es-ES" i="1">
                              <a:effectLst/>
                              <a:latin typeface="Cambria Math" panose="02040503050406030204" pitchFamily="18" charset="0"/>
                              <a:ea typeface="Calibri" panose="020F0502020204030204" pitchFamily="34" charset="0"/>
                              <a:cs typeface="Times New Roman" panose="02020603050405020304" pitchFamily="18" charset="0"/>
                            </a:rPr>
                            <m:t>1</m:t>
                          </m:r>
                        </m:sub>
                      </m:sSub>
                      <m:r>
                        <a:rPr lang="es-E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𝑓</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S" i="1">
                                  <a:effectLst/>
                                  <a:latin typeface="Cambria Math" panose="02040503050406030204" pitchFamily="18" charset="0"/>
                                  <a:ea typeface="Calibri" panose="020F0502020204030204" pitchFamily="34" charset="0"/>
                                  <a:cs typeface="Times New Roman" panose="02020603050405020304" pitchFamily="18" charset="0"/>
                                </a:rPr>
                                <m:t>𝑐</m:t>
                              </m:r>
                            </m:e>
                            <m:sup>
                              <m:r>
                                <a:rPr lang="es-ES"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s-ES" i="1">
                              <a:effectLst/>
                              <a:latin typeface="Cambria Math" panose="02040503050406030204" pitchFamily="18" charset="0"/>
                              <a:ea typeface="Calibri" panose="020F0502020204030204" pitchFamily="34" charset="0"/>
                              <a:cs typeface="Times New Roman" panose="02020603050405020304" pitchFamily="18" charset="0"/>
                            </a:rPr>
                            <m:t>𝑓𝑦</m:t>
                          </m:r>
                        </m:den>
                      </m:f>
                      <m:r>
                        <a:rPr lang="es-E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𝑢</m:t>
                          </m:r>
                        </m:num>
                        <m:den>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𝑓𝑦</m:t>
                              </m:r>
                            </m:num>
                            <m:den>
                              <m:r>
                                <a:rPr lang="es-ES" i="1">
                                  <a:effectLst/>
                                  <a:latin typeface="Cambria Math" panose="02040503050406030204" pitchFamily="18" charset="0"/>
                                  <a:ea typeface="Calibri" panose="020F0502020204030204" pitchFamily="34" charset="0"/>
                                  <a:cs typeface="Times New Roman" panose="02020603050405020304" pitchFamily="18" charset="0"/>
                                </a:rPr>
                                <m:t>𝐸𝑠</m:t>
                              </m:r>
                            </m:den>
                          </m:f>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𝑢</m:t>
                          </m:r>
                        </m:den>
                      </m:f>
                      <m:r>
                        <a:rPr lang="es-ES" i="1">
                          <a:effectLst/>
                          <a:latin typeface="Cambria Math" panose="02040503050406030204" pitchFamily="18" charset="0"/>
                          <a:ea typeface="Calibri" panose="020F0502020204030204" pitchFamily="34" charset="0"/>
                          <a:cs typeface="Times New Roman" panose="02020603050405020304" pitchFamily="18" charset="0"/>
                        </a:rPr>
                        <m:t>=0.85∙0.85∙</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210.98</m:t>
                          </m:r>
                        </m:num>
                        <m:den>
                          <m:r>
                            <a:rPr lang="es-ES" i="1">
                              <a:effectLst/>
                              <a:latin typeface="Cambria Math" panose="02040503050406030204" pitchFamily="18" charset="0"/>
                              <a:ea typeface="Calibri" panose="020F0502020204030204" pitchFamily="34" charset="0"/>
                              <a:cs typeface="Times New Roman" panose="02020603050405020304" pitchFamily="18" charset="0"/>
                            </a:rPr>
                            <m:t>4218.42</m:t>
                          </m:r>
                        </m:den>
                      </m:f>
                      <m:r>
                        <a:rPr lang="es-E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0.005</m:t>
                          </m:r>
                        </m:num>
                        <m:den>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4218.42</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2038901.9</m:t>
                              </m:r>
                            </m:den>
                          </m:f>
                          <m:r>
                            <a:rPr lang="es-ES" i="1">
                              <a:effectLst/>
                              <a:latin typeface="Cambria Math" panose="02040503050406030204" pitchFamily="18" charset="0"/>
                              <a:ea typeface="Calibri" panose="020F0502020204030204" pitchFamily="34" charset="0"/>
                              <a:cs typeface="Times New Roman" panose="02020603050405020304" pitchFamily="18" charset="0"/>
                            </a:rPr>
                            <m:t>+0.005</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𝜌</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𝑏</m:t>
                          </m:r>
                        </m:sub>
                      </m:sSub>
                      <m:r>
                        <a:rPr lang="es-ES" i="1">
                          <a:effectLst/>
                          <a:latin typeface="Cambria Math" panose="02040503050406030204" pitchFamily="18" charset="0"/>
                          <a:ea typeface="Calibri" panose="020F0502020204030204" pitchFamily="34" charset="0"/>
                          <a:cs typeface="Times New Roman" panose="02020603050405020304" pitchFamily="18" charset="0"/>
                        </a:rPr>
                        <m:t>=0.025558972</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𝜌</m:t>
                          </m:r>
                          <m:r>
                            <a:rPr lang="es-E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S" i="1">
                                  <a:effectLst/>
                                  <a:latin typeface="Cambria Math" panose="02040503050406030204" pitchFamily="18" charset="0"/>
                                  <a:ea typeface="Calibri" panose="020F0502020204030204" pitchFamily="34" charset="0"/>
                                  <a:cs typeface="Times New Roman" panose="02020603050405020304" pitchFamily="18" charset="0"/>
                                </a:rPr>
                                <m:t>𝜌</m:t>
                              </m:r>
                            </m:e>
                            <m:sup>
                              <m:r>
                                <a:rPr lang="es-ES" i="1">
                                  <a:effectLst/>
                                  <a:latin typeface="Cambria Math" panose="02040503050406030204" pitchFamily="18" charset="0"/>
                                  <a:ea typeface="Calibri" panose="020F0502020204030204" pitchFamily="34" charset="0"/>
                                  <a:cs typeface="Times New Roman" panose="02020603050405020304" pitchFamily="18" charset="0"/>
                                </a:rPr>
                                <m:t>′</m:t>
                              </m:r>
                            </m:sup>
                          </m:sSup>
                        </m:num>
                        <m:den>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𝜌</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𝑏</m:t>
                              </m:r>
                            </m:sub>
                          </m:sSub>
                        </m:den>
                      </m:f>
                      <m:r>
                        <a:rPr lang="es-E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0.00559546−0.00285454</m:t>
                          </m:r>
                        </m:num>
                        <m:den>
                          <m:r>
                            <a:rPr lang="es-ES" i="1">
                              <a:effectLst/>
                              <a:latin typeface="Cambria Math" panose="02040503050406030204" pitchFamily="18" charset="0"/>
                              <a:ea typeface="Calibri" panose="020F0502020204030204" pitchFamily="34" charset="0"/>
                              <a:cs typeface="Times New Roman" panose="02020603050405020304" pitchFamily="18" charset="0"/>
                            </a:rPr>
                            <m:t>0.025558972</m:t>
                          </m:r>
                        </m:den>
                      </m:f>
                      <m:r>
                        <a:rPr lang="es-ES" i="1">
                          <a:effectLst/>
                          <a:latin typeface="Cambria Math" panose="02040503050406030204" pitchFamily="18" charset="0"/>
                          <a:ea typeface="Calibri" panose="020F0502020204030204" pitchFamily="34" charset="0"/>
                          <a:cs typeface="Times New Roman" panose="02020603050405020304" pitchFamily="18" charset="0"/>
                        </a:rPr>
                        <m:t>=0.107239</m:t>
                      </m:r>
                      <m:r>
                        <a:rPr lang="es-ES" i="1">
                          <a:effectLst/>
                          <a:latin typeface="Cambria Math" panose="02040503050406030204" pitchFamily="18" charset="0"/>
                          <a:ea typeface="Times New Roman" panose="02020603050405020304" pitchFamily="18" charset="0"/>
                          <a:cs typeface="Times New Roman" panose="02020603050405020304" pitchFamily="18" charset="0"/>
                        </a:rPr>
                        <m:t> ≤0.5</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S" dirty="0">
                    <a:effectLst/>
                    <a:latin typeface="Arial" panose="020B0604020202020204" pitchFamily="34" charset="0"/>
                    <a:ea typeface="Times New Roman" panose="02020603050405020304" pitchFamily="18" charset="0"/>
                    <a:cs typeface="Times New Roman" panose="02020603050405020304" pitchFamily="18" charset="0"/>
                  </a:rPr>
                  <a:t>Al no ser el hormigón confinado, se considera la sección como No Conforme. El cortante de diseño será:</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𝑉𝑢</m:t>
                      </m:r>
                      <m:r>
                        <a:rPr lang="es-ES"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𝑉</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𝑐</m:t>
                              </m:r>
                            </m:sub>
                          </m:sSub>
                          <m:r>
                            <a:rPr lang="es-ES"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𝑉</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𝑠</m:t>
                              </m:r>
                            </m:sub>
                          </m:sSub>
                        </m:e>
                      </m:d>
                      <m:r>
                        <a:rPr lang="es-ES" i="1">
                          <a:effectLst/>
                          <a:latin typeface="Cambria Math" panose="02040503050406030204" pitchFamily="18" charset="0"/>
                          <a:ea typeface="Times New Roman" panose="02020603050405020304" pitchFamily="18" charset="0"/>
                          <a:cs typeface="Times New Roman" panose="02020603050405020304" pitchFamily="18" charset="0"/>
                        </a:rPr>
                        <m:t>=0.85∙</m:t>
                      </m:r>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i="1">
                              <a:effectLst/>
                              <a:latin typeface="Cambria Math" panose="02040503050406030204" pitchFamily="18" charset="0"/>
                              <a:ea typeface="Times New Roman" panose="02020603050405020304" pitchFamily="18" charset="0"/>
                              <a:cs typeface="Times New Roman" panose="02020603050405020304" pitchFamily="18" charset="0"/>
                            </a:rPr>
                            <m:t>0.53</m:t>
                          </m:r>
                          <m:rad>
                            <m:radPr>
                              <m:degHide m:val="o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s-ES" i="1">
                                  <a:effectLst/>
                                  <a:latin typeface="Cambria Math" panose="02040503050406030204" pitchFamily="18" charset="0"/>
                                  <a:ea typeface="Times New Roman" panose="02020603050405020304" pitchFamily="18" charset="0"/>
                                  <a:cs typeface="Times New Roman" panose="02020603050405020304" pitchFamily="18" charset="0"/>
                                </a:rPr>
                                <m:t>210.98</m:t>
                              </m:r>
                            </m:e>
                          </m:rad>
                          <m:r>
                            <a:rPr lang="es-ES" i="1">
                              <a:effectLst/>
                              <a:latin typeface="Cambria Math" panose="02040503050406030204" pitchFamily="18" charset="0"/>
                              <a:ea typeface="Times New Roman" panose="02020603050405020304" pitchFamily="18" charset="0"/>
                              <a:cs typeface="Times New Roman" panose="02020603050405020304" pitchFamily="18" charset="0"/>
                            </a:rPr>
                            <m:t>∙40∙55+0</m:t>
                          </m:r>
                        </m:e>
                      </m:d>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𝑉𝑢</m:t>
                      </m:r>
                      <m:r>
                        <a:rPr lang="es-ES" i="1">
                          <a:effectLst/>
                          <a:latin typeface="Cambria Math" panose="02040503050406030204" pitchFamily="18" charset="0"/>
                          <a:ea typeface="Calibri" panose="020F0502020204030204" pitchFamily="34" charset="0"/>
                          <a:cs typeface="Times New Roman" panose="02020603050405020304" pitchFamily="18" charset="0"/>
                        </a:rPr>
                        <m:t>=14395.876 </m:t>
                      </m:r>
                      <m:r>
                        <m:rPr>
                          <m:sty m:val="p"/>
                        </m:rPr>
                        <a:rPr lang="es-ES">
                          <a:effectLst/>
                          <a:latin typeface="Cambria Math" panose="02040503050406030204" pitchFamily="18" charset="0"/>
                          <a:ea typeface="Times New Roman" panose="02020603050405020304" pitchFamily="18" charset="0"/>
                          <a:cs typeface="Times New Roman" panose="02020603050405020304" pitchFamily="18" charset="0"/>
                        </a:rPr>
                        <m:t>Kg</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1951248" y="1093521"/>
                <a:ext cx="10126766" cy="5678221"/>
              </a:xfrm>
              <a:prstGeom prst="rect">
                <a:avLst/>
              </a:prstGeom>
              <a:blipFill rotWithShape="0">
                <a:blip r:embed="rId2"/>
                <a:stretch>
                  <a:fillRect l="-482" r="-542"/>
                </a:stretch>
              </a:blipFill>
            </p:spPr>
            <p:txBody>
              <a:bodyPr/>
              <a:lstStyle/>
              <a:p>
                <a:r>
                  <a:rPr lang="en-US">
                    <a:noFill/>
                  </a:rPr>
                  <a:t> </a:t>
                </a:r>
              </a:p>
            </p:txBody>
          </p:sp>
        </mc:Fallback>
      </mc:AlternateContent>
      <p:sp>
        <p:nvSpPr>
          <p:cNvPr id="5" name="Rectángulo 4"/>
          <p:cNvSpPr/>
          <p:nvPr/>
        </p:nvSpPr>
        <p:spPr>
          <a:xfrm>
            <a:off x="1821325" y="1215757"/>
            <a:ext cx="1619033" cy="560410"/>
          </a:xfrm>
          <a:prstGeom prst="rect">
            <a:avLst/>
          </a:prstGeom>
        </p:spPr>
        <p:txBody>
          <a:bodyPr wrap="none">
            <a:spAutoFit/>
          </a:bodyPr>
          <a:lstStyle/>
          <a:p>
            <a:pPr indent="252095" algn="just">
              <a:lnSpc>
                <a:spcPct val="200000"/>
              </a:lnSpc>
            </a:pPr>
            <a:r>
              <a:rPr lang="es-ES" b="1" i="1" u="sng" dirty="0" smtClean="0">
                <a:effectLst/>
                <a:latin typeface="Arial" panose="020B0604020202020204" pitchFamily="34" charset="0"/>
                <a:ea typeface="Times New Roman" panose="02020603050405020304" pitchFamily="18" charset="0"/>
                <a:cs typeface="Times New Roman" panose="02020603050405020304" pitchFamily="18" charset="0"/>
              </a:rPr>
              <a:t>FEMA-356.</a:t>
            </a:r>
            <a:endParaRPr lang="en-US" b="1" i="1" u="sng"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50489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3</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4330881" y="1420896"/>
                <a:ext cx="4555734" cy="7346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smtClean="0">
                              <a:latin typeface="Cambria Math" panose="02040503050406030204" pitchFamily="18" charset="0"/>
                            </a:rPr>
                          </m:ctrlPr>
                        </m:fPr>
                        <m:num>
                          <m:r>
                            <a:rPr lang="es-EC" i="1">
                              <a:latin typeface="Cambria Math" panose="02040503050406030204" pitchFamily="18" charset="0"/>
                            </a:rPr>
                            <m:t>𝑉</m:t>
                          </m:r>
                        </m:num>
                        <m:den>
                          <m:sSub>
                            <m:sSubPr>
                              <m:ctrlPr>
                                <a:rPr lang="es-EC" i="1">
                                  <a:latin typeface="Cambria Math" panose="02040503050406030204" pitchFamily="18" charset="0"/>
                                </a:rPr>
                              </m:ctrlPr>
                            </m:sSubPr>
                            <m:e>
                              <m:r>
                                <a:rPr lang="es-EC" i="1">
                                  <a:latin typeface="Cambria Math" panose="02040503050406030204" pitchFamily="18" charset="0"/>
                                </a:rPr>
                                <m:t>𝑏</m:t>
                              </m:r>
                            </m:e>
                            <m:sub>
                              <m:r>
                                <a:rPr lang="es-EC" i="1">
                                  <a:latin typeface="Cambria Math" panose="02040503050406030204" pitchFamily="18" charset="0"/>
                                </a:rPr>
                                <m:t>𝑤</m:t>
                              </m:r>
                            </m:sub>
                          </m:sSub>
                          <m:r>
                            <a:rPr lang="es-EC" i="0">
                              <a:latin typeface="Cambria Math" panose="02040503050406030204" pitchFamily="18" charset="0"/>
                            </a:rPr>
                            <m:t>∙</m:t>
                          </m:r>
                          <m:r>
                            <a:rPr lang="es-EC" i="1">
                              <a:latin typeface="Cambria Math" panose="02040503050406030204" pitchFamily="18" charset="0"/>
                            </a:rPr>
                            <m:t>𝑑</m:t>
                          </m:r>
                          <m:r>
                            <a:rPr lang="es-EC" i="0">
                              <a:latin typeface="Cambria Math" panose="02040503050406030204" pitchFamily="18" charset="0"/>
                            </a:rPr>
                            <m:t>∙</m:t>
                          </m:r>
                          <m:rad>
                            <m:radPr>
                              <m:degHide m:val="on"/>
                              <m:ctrlPr>
                                <a:rPr lang="es-EC" i="1">
                                  <a:latin typeface="Cambria Math" panose="02040503050406030204" pitchFamily="18" charset="0"/>
                                </a:rPr>
                              </m:ctrlPr>
                            </m:radPr>
                            <m:deg/>
                            <m:e>
                              <m:r>
                                <a:rPr lang="es-EC" i="1">
                                  <a:latin typeface="Cambria Math" panose="02040503050406030204" pitchFamily="18" charset="0"/>
                                </a:rPr>
                                <m:t>𝑓</m:t>
                              </m:r>
                              <m:sSup>
                                <m:sSupPr>
                                  <m:ctrlPr>
                                    <a:rPr lang="es-EC" i="1">
                                      <a:latin typeface="Cambria Math" panose="02040503050406030204" pitchFamily="18" charset="0"/>
                                    </a:rPr>
                                  </m:ctrlPr>
                                </m:sSupPr>
                                <m:e>
                                  <m:r>
                                    <a:rPr lang="es-EC" i="1">
                                      <a:latin typeface="Cambria Math" panose="02040503050406030204" pitchFamily="18" charset="0"/>
                                    </a:rPr>
                                    <m:t>𝑐</m:t>
                                  </m:r>
                                </m:e>
                                <m:sup>
                                  <m:r>
                                    <a:rPr lang="es-EC" i="0">
                                      <a:latin typeface="Cambria Math" panose="02040503050406030204" pitchFamily="18" charset="0"/>
                                    </a:rPr>
                                    <m:t>′</m:t>
                                  </m:r>
                                </m:sup>
                              </m:sSup>
                            </m:e>
                          </m:rad>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14395.876</m:t>
                          </m:r>
                        </m:num>
                        <m:den>
                          <m:r>
                            <a:rPr lang="es-EC" i="0">
                              <a:latin typeface="Cambria Math" panose="02040503050406030204" pitchFamily="18" charset="0"/>
                            </a:rPr>
                            <m:t>40∙55∙7.698</m:t>
                          </m:r>
                        </m:den>
                      </m:f>
                      <m:r>
                        <a:rPr lang="es-EC" i="0">
                          <a:latin typeface="Cambria Math" panose="02040503050406030204" pitchFamily="18" charset="0"/>
                        </a:rPr>
                        <m:t>=0.85  ≤  3</m:t>
                      </m:r>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4330881" y="1420896"/>
                <a:ext cx="4555734" cy="734625"/>
              </a:xfrm>
              <a:prstGeom prst="rect">
                <a:avLst/>
              </a:prstGeom>
              <a:blipFill rotWithShape="0">
                <a:blip r:embed="rId2"/>
                <a:stretch>
                  <a:fillRect/>
                </a:stretch>
              </a:blipFill>
            </p:spPr>
            <p:txBody>
              <a:bodyPr/>
              <a:lstStyle/>
              <a:p>
                <a:r>
                  <a:rPr lang="en-US">
                    <a:noFill/>
                  </a:rPr>
                  <a:t> </a:t>
                </a:r>
              </a:p>
            </p:txBody>
          </p:sp>
        </mc:Fallback>
      </mc:AlternateContent>
      <p:graphicFrame>
        <p:nvGraphicFramePr>
          <p:cNvPr id="5" name="Tabla 4"/>
          <p:cNvGraphicFramePr>
            <a:graphicFrameLocks noGrp="1"/>
          </p:cNvGraphicFramePr>
          <p:nvPr>
            <p:extLst>
              <p:ext uri="{D42A27DB-BD31-4B8C-83A1-F6EECF244321}">
                <p14:modId xmlns:p14="http://schemas.microsoft.com/office/powerpoint/2010/main" val="2784010563"/>
              </p:ext>
            </p:extLst>
          </p:nvPr>
        </p:nvGraphicFramePr>
        <p:xfrm>
          <a:off x="3188292" y="2823274"/>
          <a:ext cx="6459909" cy="2438400"/>
        </p:xfrm>
        <a:graphic>
          <a:graphicData uri="http://schemas.openxmlformats.org/drawingml/2006/table">
            <a:tbl>
              <a:tblPr firstRow="1" firstCol="1" bandRow="1">
                <a:tableStyleId>{5C22544A-7EE6-4342-B048-85BDC9FD1C3A}</a:tableStyleId>
              </a:tblPr>
              <a:tblGrid>
                <a:gridCol w="1063743"/>
                <a:gridCol w="1193930"/>
                <a:gridCol w="1001945"/>
                <a:gridCol w="1123892"/>
                <a:gridCol w="1085166"/>
                <a:gridCol w="991233"/>
              </a:tblGrid>
              <a:tr h="293343">
                <a:tc gridSpan="2">
                  <a:txBody>
                    <a:bodyPr/>
                    <a:lstStyle/>
                    <a:p>
                      <a:pPr marL="0" marR="0" indent="0" algn="ctr">
                        <a:lnSpc>
                          <a:spcPct val="200000"/>
                        </a:lnSpc>
                        <a:spcBef>
                          <a:spcPts val="0"/>
                        </a:spcBef>
                        <a:spcAft>
                          <a:spcPts val="0"/>
                        </a:spcAft>
                      </a:pPr>
                      <a:r>
                        <a:rPr lang="es-ES" sz="1600">
                          <a:effectLst/>
                        </a:rPr>
                        <a:t>Park&amp;Paulay</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gridSpan="2">
                  <a:txBody>
                    <a:bodyPr/>
                    <a:lstStyle/>
                    <a:p>
                      <a:pPr marL="0" marR="0" indent="0" algn="ctr">
                        <a:lnSpc>
                          <a:spcPct val="200000"/>
                        </a:lnSpc>
                        <a:spcBef>
                          <a:spcPts val="0"/>
                        </a:spcBef>
                        <a:spcAft>
                          <a:spcPts val="0"/>
                        </a:spcAft>
                      </a:pPr>
                      <a:r>
                        <a:rPr lang="es-ES" sz="1600">
                          <a:effectLst/>
                        </a:rPr>
                        <a:t>Section Designer</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gridSpan="2">
                  <a:txBody>
                    <a:bodyPr/>
                    <a:lstStyle/>
                    <a:p>
                      <a:pPr marL="0" marR="0" indent="0" algn="ctr">
                        <a:lnSpc>
                          <a:spcPct val="200000"/>
                        </a:lnSpc>
                        <a:spcBef>
                          <a:spcPts val="0"/>
                        </a:spcBef>
                        <a:spcAft>
                          <a:spcPts val="0"/>
                        </a:spcAft>
                      </a:pPr>
                      <a:r>
                        <a:rPr lang="es-ES" sz="1600">
                          <a:effectLst/>
                        </a:rPr>
                        <a:t>FEMA-356</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r>
              <a:tr h="293343">
                <a:tc>
                  <a:txBody>
                    <a:bodyPr/>
                    <a:lstStyle/>
                    <a:p>
                      <a:pPr marL="0" marR="0" indent="0" algn="ctr">
                        <a:lnSpc>
                          <a:spcPct val="200000"/>
                        </a:lnSpc>
                        <a:spcBef>
                          <a:spcPts val="0"/>
                        </a:spcBef>
                        <a:spcAft>
                          <a:spcPts val="0"/>
                        </a:spcAft>
                      </a:pPr>
                      <a:r>
                        <a:rPr lang="es-ES" sz="1600">
                          <a:effectLst/>
                        </a:rPr>
                        <a:t>My/SF</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θp/SF</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My/SF</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θp/SF /SF</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My/SF</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θp/SF /SF</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93343">
                <a:tc>
                  <a:txBody>
                    <a:bodyPr/>
                    <a:lstStyle/>
                    <a:p>
                      <a:pPr marL="0" marR="0" indent="0" algn="ctr">
                        <a:lnSpc>
                          <a:spcPct val="200000"/>
                        </a:lnSpc>
                        <a:spcBef>
                          <a:spcPts val="0"/>
                        </a:spcBef>
                        <a:spcAft>
                          <a:spcPts val="0"/>
                        </a:spcAft>
                      </a:pPr>
                      <a:r>
                        <a:rPr lang="es-ES" sz="1600">
                          <a:effectLst/>
                        </a:rPr>
                        <a:t>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93343">
                <a:tc>
                  <a:txBody>
                    <a:bodyPr/>
                    <a:lstStyle/>
                    <a:p>
                      <a:pPr marL="0" marR="0" indent="0" algn="ctr">
                        <a:lnSpc>
                          <a:spcPct val="200000"/>
                        </a:lnSpc>
                        <a:spcBef>
                          <a:spcPts val="0"/>
                        </a:spcBef>
                        <a:spcAft>
                          <a:spcPts val="0"/>
                        </a:spcAft>
                      </a:pPr>
                      <a:r>
                        <a:rPr lang="es-ES" sz="1600">
                          <a:effectLst/>
                        </a:rPr>
                        <a:t>1,00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1,00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1,00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93343">
                <a:tc>
                  <a:txBody>
                    <a:bodyPr/>
                    <a:lstStyle/>
                    <a:p>
                      <a:pPr marL="0" marR="0" indent="0" algn="ctr">
                        <a:lnSpc>
                          <a:spcPct val="200000"/>
                        </a:lnSpc>
                        <a:spcBef>
                          <a:spcPts val="0"/>
                        </a:spcBef>
                        <a:spcAft>
                          <a:spcPts val="0"/>
                        </a:spcAft>
                      </a:pPr>
                      <a:r>
                        <a:rPr lang="es-ES" sz="1600">
                          <a:effectLst/>
                        </a:rPr>
                        <a:t>1,03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0,01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1,25</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0,01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1,10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dirty="0">
                          <a:effectLst/>
                        </a:rPr>
                        <a:t>0,01</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0030214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Cargas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Picture 2"/>
          <p:cNvPicPr>
            <a:picLocks noChangeAspect="1" noChangeArrowheads="1"/>
          </p:cNvPicPr>
          <p:nvPr/>
        </p:nvPicPr>
        <p:blipFill>
          <a:blip r:embed="rId2" cstate="print"/>
          <a:srcRect/>
          <a:stretch>
            <a:fillRect/>
          </a:stretch>
        </p:blipFill>
        <p:spPr bwMode="auto">
          <a:xfrm>
            <a:off x="3965961" y="1363434"/>
            <a:ext cx="5667308" cy="5328592"/>
          </a:xfrm>
          <a:prstGeom prst="rect">
            <a:avLst/>
          </a:prstGeom>
          <a:noFill/>
          <a:ln w="9525">
            <a:noFill/>
            <a:miter lim="800000"/>
            <a:headEnd/>
            <a:tailEnd/>
          </a:ln>
        </p:spPr>
      </p:pic>
    </p:spTree>
    <p:extLst>
      <p:ext uri="{BB962C8B-B14F-4D97-AF65-F5344CB8AC3E}">
        <p14:creationId xmlns:p14="http://schemas.microsoft.com/office/powerpoint/2010/main" val="41863411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Cargas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6" name="Picture 2"/>
          <p:cNvPicPr>
            <a:picLocks noChangeAspect="1" noChangeArrowheads="1"/>
          </p:cNvPicPr>
          <p:nvPr/>
        </p:nvPicPr>
        <p:blipFill>
          <a:blip r:embed="rId2" cstate="print"/>
          <a:srcRect/>
          <a:stretch>
            <a:fillRect/>
          </a:stretch>
        </p:blipFill>
        <p:spPr bwMode="auto">
          <a:xfrm>
            <a:off x="3873545" y="917864"/>
            <a:ext cx="5385955" cy="5940136"/>
          </a:xfrm>
          <a:prstGeom prst="rect">
            <a:avLst/>
          </a:prstGeom>
          <a:noFill/>
          <a:ln w="9525">
            <a:noFill/>
            <a:miter lim="800000"/>
            <a:headEnd/>
            <a:tailEnd/>
          </a:ln>
        </p:spPr>
      </p:pic>
    </p:spTree>
    <p:extLst>
      <p:ext uri="{BB962C8B-B14F-4D97-AF65-F5344CB8AC3E}">
        <p14:creationId xmlns:p14="http://schemas.microsoft.com/office/powerpoint/2010/main" val="221739271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Cargas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Picture 2"/>
          <p:cNvPicPr>
            <a:picLocks noChangeAspect="1" noChangeArrowheads="1"/>
          </p:cNvPicPr>
          <p:nvPr/>
        </p:nvPicPr>
        <p:blipFill>
          <a:blip r:embed="rId2" cstate="print"/>
          <a:srcRect/>
          <a:stretch>
            <a:fillRect/>
          </a:stretch>
        </p:blipFill>
        <p:spPr bwMode="auto">
          <a:xfrm>
            <a:off x="3561460" y="1347017"/>
            <a:ext cx="6062282" cy="5174838"/>
          </a:xfrm>
          <a:prstGeom prst="rect">
            <a:avLst/>
          </a:prstGeom>
          <a:noFill/>
          <a:ln w="9525">
            <a:noFill/>
            <a:miter lim="800000"/>
            <a:headEnd/>
            <a:tailEnd/>
          </a:ln>
        </p:spPr>
      </p:pic>
    </p:spTree>
    <p:extLst>
      <p:ext uri="{BB962C8B-B14F-4D97-AF65-F5344CB8AC3E}">
        <p14:creationId xmlns:p14="http://schemas.microsoft.com/office/powerpoint/2010/main" val="227910458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Cargas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Picture 2"/>
          <p:cNvPicPr>
            <a:picLocks noChangeAspect="1" noChangeArrowheads="1"/>
          </p:cNvPicPr>
          <p:nvPr/>
        </p:nvPicPr>
        <p:blipFill>
          <a:blip r:embed="rId2" cstate="print"/>
          <a:srcRect/>
          <a:stretch>
            <a:fillRect/>
          </a:stretch>
        </p:blipFill>
        <p:spPr bwMode="auto">
          <a:xfrm>
            <a:off x="4480133" y="2256138"/>
            <a:ext cx="5705475" cy="2962275"/>
          </a:xfrm>
          <a:prstGeom prst="rect">
            <a:avLst/>
          </a:prstGeom>
          <a:noFill/>
          <a:ln w="9525">
            <a:noFill/>
            <a:miter lim="800000"/>
            <a:headEnd/>
            <a:tailEnd/>
          </a:ln>
        </p:spPr>
      </p:pic>
    </p:spTree>
    <p:extLst>
      <p:ext uri="{BB962C8B-B14F-4D97-AF65-F5344CB8AC3E}">
        <p14:creationId xmlns:p14="http://schemas.microsoft.com/office/powerpoint/2010/main" val="382050811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Cargas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Picture 2"/>
          <p:cNvPicPr>
            <a:picLocks noChangeAspect="1" noChangeArrowheads="1"/>
          </p:cNvPicPr>
          <p:nvPr/>
        </p:nvPicPr>
        <p:blipFill rotWithShape="1">
          <a:blip r:embed="rId2" cstate="print"/>
          <a:srcRect t="603"/>
          <a:stretch/>
        </p:blipFill>
        <p:spPr bwMode="auto">
          <a:xfrm>
            <a:off x="4306111" y="1215757"/>
            <a:ext cx="5017351" cy="5551972"/>
          </a:xfrm>
          <a:prstGeom prst="rect">
            <a:avLst/>
          </a:prstGeom>
          <a:noFill/>
          <a:ln w="9525">
            <a:noFill/>
            <a:miter lim="800000"/>
            <a:headEnd/>
            <a:tailEnd/>
          </a:ln>
        </p:spPr>
      </p:pic>
    </p:spTree>
    <p:extLst>
      <p:ext uri="{BB962C8B-B14F-4D97-AF65-F5344CB8AC3E}">
        <p14:creationId xmlns:p14="http://schemas.microsoft.com/office/powerpoint/2010/main" val="42060647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Rótulas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Picture 2"/>
          <p:cNvPicPr>
            <a:picLocks noChangeAspect="1" noChangeArrowheads="1"/>
          </p:cNvPicPr>
          <p:nvPr/>
        </p:nvPicPr>
        <p:blipFill>
          <a:blip r:embed="rId2" cstate="print"/>
          <a:srcRect/>
          <a:stretch>
            <a:fillRect/>
          </a:stretch>
        </p:blipFill>
        <p:spPr bwMode="auto">
          <a:xfrm>
            <a:off x="3062243" y="1950238"/>
            <a:ext cx="7464313" cy="3911165"/>
          </a:xfrm>
          <a:prstGeom prst="rect">
            <a:avLst/>
          </a:prstGeom>
          <a:noFill/>
          <a:ln w="9525">
            <a:noFill/>
            <a:miter lim="800000"/>
            <a:headEnd/>
            <a:tailEnd/>
          </a:ln>
        </p:spPr>
      </p:pic>
    </p:spTree>
    <p:extLst>
      <p:ext uri="{BB962C8B-B14F-4D97-AF65-F5344CB8AC3E}">
        <p14:creationId xmlns:p14="http://schemas.microsoft.com/office/powerpoint/2010/main" val="92587648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Cargas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8036651" y="1424651"/>
            <a:ext cx="3765091" cy="5232522"/>
          </a:xfrm>
          <a:prstGeom prst="rect">
            <a:avLst/>
          </a:prstGeom>
        </p:spPr>
      </p:pic>
      <p:pic>
        <p:nvPicPr>
          <p:cNvPr id="6" name="Imagen 5"/>
          <p:cNvPicPr/>
          <p:nvPr/>
        </p:nvPicPr>
        <p:blipFill>
          <a:blip r:embed="rId3"/>
          <a:stretch>
            <a:fillRect/>
          </a:stretch>
        </p:blipFill>
        <p:spPr>
          <a:xfrm>
            <a:off x="2333221" y="1424651"/>
            <a:ext cx="4862338" cy="5232522"/>
          </a:xfrm>
          <a:prstGeom prst="rect">
            <a:avLst/>
          </a:prstGeom>
        </p:spPr>
      </p:pic>
    </p:spTree>
    <p:extLst>
      <p:ext uri="{BB962C8B-B14F-4D97-AF65-F5344CB8AC3E}">
        <p14:creationId xmlns:p14="http://schemas.microsoft.com/office/powerpoint/2010/main" val="346680973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
            </a:r>
            <a:br>
              <a:rPr lang="es-EC" dirty="0" smtClean="0"/>
            </a:br>
            <a:r>
              <a:rPr lang="en-US" dirty="0"/>
              <a:t/>
            </a:r>
            <a:br>
              <a:rPr lang="en-US" dirty="0"/>
            </a:br>
            <a:r>
              <a:rPr lang="en-US" dirty="0" smtClean="0"/>
              <a:t/>
            </a:r>
            <a:br>
              <a:rPr lang="en-US" dirty="0" smtClean="0"/>
            </a:br>
            <a:r>
              <a:rPr lang="es-EC" dirty="0" smtClean="0"/>
              <a:t>Capítulo</a:t>
            </a:r>
            <a:r>
              <a:rPr lang="en-US" dirty="0" smtClean="0"/>
              <a:t> 6:</a:t>
            </a:r>
            <a:br>
              <a:rPr lang="en-US" dirty="0" smtClean="0"/>
            </a:br>
            <a:r>
              <a:rPr lang="es-EC" dirty="0" smtClean="0"/>
              <a:t> Ejemplos de Aplicación</a:t>
            </a:r>
            <a:endParaRPr lang="es-EC" dirty="0"/>
          </a:p>
        </p:txBody>
      </p:sp>
    </p:spTree>
    <p:extLst>
      <p:ext uri="{BB962C8B-B14F-4D97-AF65-F5344CB8AC3E}">
        <p14:creationId xmlns:p14="http://schemas.microsoft.com/office/powerpoint/2010/main" val="16102923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1: Introducción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Análisis por desempeño</a:t>
            </a:r>
            <a:endParaRPr lang="en-US"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smtClean="0">
                <a:ln w="22225">
                  <a:solidFill>
                    <a:srgbClr val="FFFF00"/>
                  </a:solid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CuadroTexto 2"/>
              <p:cNvSpPr txBox="1"/>
              <p:nvPr/>
            </p:nvSpPr>
            <p:spPr>
              <a:xfrm>
                <a:off x="5488969" y="1952033"/>
                <a:ext cx="22566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𝑉</m:t>
                      </m:r>
                      <m:r>
                        <a:rPr lang="es-EC" b="0" i="1" smtClean="0">
                          <a:latin typeface="Cambria Math" panose="02040503050406030204" pitchFamily="18" charset="0"/>
                        </a:rPr>
                        <m:t>=</m:t>
                      </m:r>
                      <m:r>
                        <a:rPr lang="es-EC" b="0" i="1" smtClean="0">
                          <a:latin typeface="Cambria Math" panose="02040503050406030204" pitchFamily="18" charset="0"/>
                        </a:rPr>
                        <m:t>𝑍</m:t>
                      </m:r>
                      <m:r>
                        <a:rPr lang="es-EC"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𝐼</m:t>
                      </m:r>
                      <m:r>
                        <a:rPr lang="es-EC"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𝐾</m:t>
                      </m:r>
                      <m:r>
                        <a:rPr lang="es-EC"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𝐶</m:t>
                      </m:r>
                      <m:r>
                        <a:rPr lang="es-EC"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𝑆</m:t>
                      </m:r>
                      <m:r>
                        <a:rPr lang="es-EC"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𝑊</m:t>
                      </m:r>
                    </m:oMath>
                  </m:oMathPara>
                </a14:m>
                <a:endParaRPr lang="en-US" dirty="0"/>
              </a:p>
            </p:txBody>
          </p:sp>
        </mc:Choice>
        <mc:Fallback xmlns="">
          <p:sp>
            <p:nvSpPr>
              <p:cNvPr id="3" name="CuadroTexto 2"/>
              <p:cNvSpPr txBox="1">
                <a:spLocks noRot="1" noChangeAspect="1" noMove="1" noResize="1" noEditPoints="1" noAdjustHandles="1" noChangeArrowheads="1" noChangeShapeType="1" noTextEdit="1"/>
              </p:cNvSpPr>
              <p:nvPr/>
            </p:nvSpPr>
            <p:spPr>
              <a:xfrm>
                <a:off x="5488969" y="1952033"/>
                <a:ext cx="2256643" cy="276999"/>
              </a:xfrm>
              <a:prstGeom prst="rect">
                <a:avLst/>
              </a:prstGeom>
              <a:blipFill rotWithShape="0">
                <a:blip r:embed="rId2"/>
                <a:stretch>
                  <a:fillRect l="-1887" r="-1617" b="-6522"/>
                </a:stretch>
              </a:blipFill>
            </p:spPr>
            <p:txBody>
              <a:bodyPr/>
              <a:lstStyle/>
              <a:p>
                <a:r>
                  <a:rPr lang="en-US">
                    <a:noFill/>
                  </a:rPr>
                  <a:t> </a:t>
                </a:r>
              </a:p>
            </p:txBody>
          </p:sp>
        </mc:Fallback>
      </mc:AlternateContent>
      <p:sp>
        <p:nvSpPr>
          <p:cNvPr id="5" name="Rectángulo 4"/>
          <p:cNvSpPr/>
          <p:nvPr/>
        </p:nvSpPr>
        <p:spPr>
          <a:xfrm>
            <a:off x="5532347" y="1260269"/>
            <a:ext cx="2169889" cy="523220"/>
          </a:xfrm>
          <a:prstGeom prst="rect">
            <a:avLst/>
          </a:prstGeom>
          <a:noFill/>
        </p:spPr>
        <p:txBody>
          <a:bodyPr wrap="none" lIns="91440" tIns="45720" rIns="91440" bIns="45720">
            <a:spAutoFit/>
          </a:bodyPr>
          <a:lstStyle/>
          <a:p>
            <a:pPr algn="ctr"/>
            <a:r>
              <a:rPr lang="es-ES" sz="2800" b="1" dirty="0" smtClean="0">
                <a:ln w="22225">
                  <a:solidFill>
                    <a:schemeClr val="accent2"/>
                  </a:solidFill>
                  <a:prstDash val="solid"/>
                </a:ln>
                <a:solidFill>
                  <a:schemeClr val="accent2">
                    <a:lumMod val="40000"/>
                    <a:lumOff val="60000"/>
                  </a:schemeClr>
                </a:solidFill>
              </a:rPr>
              <a:t>SEOAC - 1980</a:t>
            </a:r>
            <a:endParaRPr lang="es-ES" sz="2800" b="1" cap="none" spc="0" dirty="0">
              <a:ln w="22225">
                <a:solidFill>
                  <a:schemeClr val="accent2"/>
                </a:solidFill>
                <a:prstDash val="solid"/>
              </a:ln>
              <a:solidFill>
                <a:schemeClr val="accent2">
                  <a:lumMod val="40000"/>
                  <a:lumOff val="60000"/>
                </a:schemeClr>
              </a:solidFill>
              <a:effectLst/>
            </a:endParaRPr>
          </a:p>
        </p:txBody>
      </p:sp>
      <p:cxnSp>
        <p:nvCxnSpPr>
          <p:cNvPr id="9" name="Conector recto de flecha 8"/>
          <p:cNvCxnSpPr/>
          <p:nvPr/>
        </p:nvCxnSpPr>
        <p:spPr>
          <a:xfrm flipV="1">
            <a:off x="5349667" y="2173849"/>
            <a:ext cx="622948" cy="646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2794475" y="2229032"/>
            <a:ext cx="1948441" cy="1200329"/>
          </a:xfrm>
          <a:prstGeom prst="rect">
            <a:avLst/>
          </a:prstGeom>
          <a:noFill/>
        </p:spPr>
        <p:txBody>
          <a:bodyPr wrap="square" rtlCol="0">
            <a:spAutoFit/>
          </a:bodyPr>
          <a:lstStyle/>
          <a:p>
            <a:r>
              <a:rPr lang="es-EC" dirty="0" smtClean="0"/>
              <a:t>Coeficiente relacionado con la sismicidad de la región</a:t>
            </a:r>
            <a:endParaRPr lang="en-US" dirty="0"/>
          </a:p>
        </p:txBody>
      </p:sp>
      <p:cxnSp>
        <p:nvCxnSpPr>
          <p:cNvPr id="12" name="Conector recto 11"/>
          <p:cNvCxnSpPr>
            <a:stCxn id="10" idx="3"/>
          </p:cNvCxnSpPr>
          <p:nvPr/>
        </p:nvCxnSpPr>
        <p:spPr>
          <a:xfrm flipV="1">
            <a:off x="4742916" y="2820112"/>
            <a:ext cx="606751" cy="9085"/>
          </a:xfrm>
          <a:prstGeom prst="line">
            <a:avLst/>
          </a:prstGeom>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5066233" y="2928362"/>
            <a:ext cx="1343113" cy="369332"/>
          </a:xfrm>
          <a:prstGeom prst="rect">
            <a:avLst/>
          </a:prstGeom>
          <a:noFill/>
        </p:spPr>
        <p:txBody>
          <a:bodyPr wrap="square" rtlCol="0">
            <a:spAutoFit/>
          </a:bodyPr>
          <a:lstStyle/>
          <a:p>
            <a:r>
              <a:rPr lang="es-EC" dirty="0" smtClean="0"/>
              <a:t>Importancia</a:t>
            </a:r>
            <a:endParaRPr lang="en-US" dirty="0"/>
          </a:p>
        </p:txBody>
      </p:sp>
      <p:cxnSp>
        <p:nvCxnSpPr>
          <p:cNvPr id="15" name="Conector recto de flecha 14"/>
          <p:cNvCxnSpPr>
            <a:stCxn id="17" idx="0"/>
          </p:cNvCxnSpPr>
          <p:nvPr/>
        </p:nvCxnSpPr>
        <p:spPr>
          <a:xfrm flipV="1">
            <a:off x="5737790" y="2182396"/>
            <a:ext cx="560460" cy="745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endCxn id="3" idx="2"/>
          </p:cNvCxnSpPr>
          <p:nvPr/>
        </p:nvCxnSpPr>
        <p:spPr>
          <a:xfrm flipH="1" flipV="1">
            <a:off x="6617291" y="2229032"/>
            <a:ext cx="26881" cy="967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5690604" y="3261648"/>
            <a:ext cx="1932245" cy="369332"/>
          </a:xfrm>
          <a:prstGeom prst="rect">
            <a:avLst/>
          </a:prstGeom>
          <a:noFill/>
        </p:spPr>
        <p:txBody>
          <a:bodyPr wrap="square" rtlCol="0">
            <a:spAutoFit/>
          </a:bodyPr>
          <a:lstStyle/>
          <a:p>
            <a:pPr algn="ctr"/>
            <a:r>
              <a:rPr lang="es-EC" dirty="0" smtClean="0"/>
              <a:t>Calidad Estructural</a:t>
            </a:r>
          </a:p>
        </p:txBody>
      </p:sp>
      <p:cxnSp>
        <p:nvCxnSpPr>
          <p:cNvPr id="23" name="Conector recto de flecha 22"/>
          <p:cNvCxnSpPr/>
          <p:nvPr/>
        </p:nvCxnSpPr>
        <p:spPr>
          <a:xfrm flipH="1" flipV="1">
            <a:off x="6947731" y="2182398"/>
            <a:ext cx="401651" cy="646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CuadroTexto 24"/>
          <p:cNvSpPr txBox="1"/>
          <p:nvPr/>
        </p:nvSpPr>
        <p:spPr>
          <a:xfrm>
            <a:off x="7067371" y="2999574"/>
            <a:ext cx="2734655" cy="369332"/>
          </a:xfrm>
          <a:prstGeom prst="rect">
            <a:avLst/>
          </a:prstGeom>
          <a:noFill/>
        </p:spPr>
        <p:txBody>
          <a:bodyPr wrap="square" rtlCol="0">
            <a:spAutoFit/>
          </a:bodyPr>
          <a:lstStyle/>
          <a:p>
            <a:pPr algn="ctr"/>
            <a:r>
              <a:rPr lang="es-EC" dirty="0" err="1" smtClean="0"/>
              <a:t>Coef</a:t>
            </a:r>
            <a:r>
              <a:rPr lang="es-EC" dirty="0" smtClean="0"/>
              <a:t>. Depende del período</a:t>
            </a:r>
            <a:endParaRPr lang="en-US" dirty="0"/>
          </a:p>
        </p:txBody>
      </p:sp>
      <p:cxnSp>
        <p:nvCxnSpPr>
          <p:cNvPr id="33" name="Conector angular 32"/>
          <p:cNvCxnSpPr>
            <a:endCxn id="25" idx="0"/>
          </p:cNvCxnSpPr>
          <p:nvPr/>
        </p:nvCxnSpPr>
        <p:spPr>
          <a:xfrm>
            <a:off x="7349382" y="2829197"/>
            <a:ext cx="1085317" cy="170377"/>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7" name="Conector recto de flecha 36"/>
          <p:cNvCxnSpPr/>
          <p:nvPr/>
        </p:nvCxnSpPr>
        <p:spPr>
          <a:xfrm flipH="1" flipV="1">
            <a:off x="7246834" y="2182396"/>
            <a:ext cx="498778" cy="424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38"/>
          <p:cNvCxnSpPr/>
          <p:nvPr/>
        </p:nvCxnSpPr>
        <p:spPr>
          <a:xfrm>
            <a:off x="7745612" y="2615013"/>
            <a:ext cx="639486"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CuadroTexto 39"/>
          <p:cNvSpPr txBox="1"/>
          <p:nvPr/>
        </p:nvSpPr>
        <p:spPr>
          <a:xfrm>
            <a:off x="8366334" y="2495372"/>
            <a:ext cx="2982482" cy="369332"/>
          </a:xfrm>
          <a:prstGeom prst="rect">
            <a:avLst/>
          </a:prstGeom>
          <a:noFill/>
        </p:spPr>
        <p:txBody>
          <a:bodyPr wrap="square" rtlCol="0">
            <a:spAutoFit/>
          </a:bodyPr>
          <a:lstStyle/>
          <a:p>
            <a:pPr algn="ctr"/>
            <a:r>
              <a:rPr lang="es-EC" dirty="0" err="1" smtClean="0"/>
              <a:t>Coef</a:t>
            </a:r>
            <a:r>
              <a:rPr lang="es-EC" dirty="0" smtClean="0"/>
              <a:t>. Para evitar la resonancia</a:t>
            </a:r>
            <a:endParaRPr lang="es-EC" dirty="0"/>
          </a:p>
        </p:txBody>
      </p:sp>
      <p:cxnSp>
        <p:nvCxnSpPr>
          <p:cNvPr id="44" name="Conector recto de flecha 43"/>
          <p:cNvCxnSpPr>
            <a:stCxn id="46" idx="1"/>
            <a:endCxn id="3" idx="3"/>
          </p:cNvCxnSpPr>
          <p:nvPr/>
        </p:nvCxnSpPr>
        <p:spPr>
          <a:xfrm flipH="1">
            <a:off x="7745612" y="2090378"/>
            <a:ext cx="731815" cy="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CuadroTexto 45"/>
          <p:cNvSpPr txBox="1"/>
          <p:nvPr/>
        </p:nvSpPr>
        <p:spPr>
          <a:xfrm>
            <a:off x="8477427" y="1905712"/>
            <a:ext cx="2931207" cy="369332"/>
          </a:xfrm>
          <a:prstGeom prst="rect">
            <a:avLst/>
          </a:prstGeom>
          <a:noFill/>
        </p:spPr>
        <p:txBody>
          <a:bodyPr wrap="square" rtlCol="0">
            <a:spAutoFit/>
          </a:bodyPr>
          <a:lstStyle/>
          <a:p>
            <a:r>
              <a:rPr lang="es-EC" dirty="0" smtClean="0"/>
              <a:t>Peso reactivo de la estructura</a:t>
            </a:r>
            <a:endParaRPr lang="es-EC" dirty="0"/>
          </a:p>
        </p:txBody>
      </p:sp>
      <p:pic>
        <p:nvPicPr>
          <p:cNvPr id="48" name="Imagen 47"/>
          <p:cNvPicPr>
            <a:picLocks noChangeAspect="1"/>
          </p:cNvPicPr>
          <p:nvPr/>
        </p:nvPicPr>
        <p:blipFill>
          <a:blip r:embed="rId3"/>
          <a:stretch>
            <a:fillRect/>
          </a:stretch>
        </p:blipFill>
        <p:spPr>
          <a:xfrm>
            <a:off x="4469450" y="4128691"/>
            <a:ext cx="4719013" cy="2546769"/>
          </a:xfrm>
          <a:prstGeom prst="rect">
            <a:avLst/>
          </a:prstGeom>
        </p:spPr>
      </p:pic>
      <p:sp>
        <p:nvSpPr>
          <p:cNvPr id="49" name="Rectángulo 48"/>
          <p:cNvSpPr/>
          <p:nvPr/>
        </p:nvSpPr>
        <p:spPr>
          <a:xfrm>
            <a:off x="5947258" y="3707850"/>
            <a:ext cx="1639488" cy="523220"/>
          </a:xfrm>
          <a:prstGeom prst="rect">
            <a:avLst/>
          </a:prstGeom>
          <a:noFill/>
        </p:spPr>
        <p:txBody>
          <a:bodyPr wrap="none" lIns="91440" tIns="45720" rIns="91440" bIns="45720">
            <a:spAutoFit/>
          </a:bodyPr>
          <a:lstStyle/>
          <a:p>
            <a:pPr algn="ctr"/>
            <a:r>
              <a:rPr lang="es-ES" sz="2800" b="1" dirty="0" smtClean="0">
                <a:ln w="22225">
                  <a:solidFill>
                    <a:schemeClr val="accent2"/>
                  </a:solidFill>
                  <a:prstDash val="solid"/>
                </a:ln>
                <a:solidFill>
                  <a:schemeClr val="accent2">
                    <a:lumMod val="40000"/>
                    <a:lumOff val="60000"/>
                  </a:schemeClr>
                </a:solidFill>
              </a:rPr>
              <a:t>ATC 3 - 06</a:t>
            </a:r>
            <a:endParaRPr lang="es-ES" sz="2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06850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ppt_x"/>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0"/>
                                        <p:tgtEl>
                                          <p:spTgt spid="37"/>
                                        </p:tgtEl>
                                      </p:cBhvr>
                                    </p:animEffect>
                                    <p:anim calcmode="lin" valueType="num">
                                      <p:cBhvr>
                                        <p:cTn id="68" dur="1000" fill="hold"/>
                                        <p:tgtEl>
                                          <p:spTgt spid="37"/>
                                        </p:tgtEl>
                                        <p:attrNameLst>
                                          <p:attrName>ppt_x</p:attrName>
                                        </p:attrNameLst>
                                      </p:cBhvr>
                                      <p:tavLst>
                                        <p:tav tm="0">
                                          <p:val>
                                            <p:strVal val="#ppt_x"/>
                                          </p:val>
                                        </p:tav>
                                        <p:tav tm="100000">
                                          <p:val>
                                            <p:strVal val="#ppt_x"/>
                                          </p:val>
                                        </p:tav>
                                      </p:tavLst>
                                    </p:anim>
                                    <p:anim calcmode="lin" valueType="num">
                                      <p:cBhvr>
                                        <p:cTn id="69" dur="1000" fill="hold"/>
                                        <p:tgtEl>
                                          <p:spTgt spid="37"/>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1000"/>
                                        <p:tgtEl>
                                          <p:spTgt spid="40"/>
                                        </p:tgtEl>
                                      </p:cBhvr>
                                    </p:animEffect>
                                    <p:anim calcmode="lin" valueType="num">
                                      <p:cBhvr>
                                        <p:cTn id="78" dur="1000" fill="hold"/>
                                        <p:tgtEl>
                                          <p:spTgt spid="40"/>
                                        </p:tgtEl>
                                        <p:attrNameLst>
                                          <p:attrName>ppt_x</p:attrName>
                                        </p:attrNameLst>
                                      </p:cBhvr>
                                      <p:tavLst>
                                        <p:tav tm="0">
                                          <p:val>
                                            <p:strVal val="#ppt_x"/>
                                          </p:val>
                                        </p:tav>
                                        <p:tav tm="100000">
                                          <p:val>
                                            <p:strVal val="#ppt_x"/>
                                          </p:val>
                                        </p:tav>
                                      </p:tavLst>
                                    </p:anim>
                                    <p:anim calcmode="lin" valueType="num">
                                      <p:cBhvr>
                                        <p:cTn id="7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fade">
                                      <p:cBhvr>
                                        <p:cTn id="84" dur="1000"/>
                                        <p:tgtEl>
                                          <p:spTgt spid="46"/>
                                        </p:tgtEl>
                                      </p:cBhvr>
                                    </p:animEffect>
                                    <p:anim calcmode="lin" valueType="num">
                                      <p:cBhvr>
                                        <p:cTn id="85" dur="1000" fill="hold"/>
                                        <p:tgtEl>
                                          <p:spTgt spid="46"/>
                                        </p:tgtEl>
                                        <p:attrNameLst>
                                          <p:attrName>ppt_x</p:attrName>
                                        </p:attrNameLst>
                                      </p:cBhvr>
                                      <p:tavLst>
                                        <p:tav tm="0">
                                          <p:val>
                                            <p:strVal val="#ppt_x"/>
                                          </p:val>
                                        </p:tav>
                                        <p:tav tm="100000">
                                          <p:val>
                                            <p:strVal val="#ppt_x"/>
                                          </p:val>
                                        </p:tav>
                                      </p:tavLst>
                                    </p:anim>
                                    <p:anim calcmode="lin" valueType="num">
                                      <p:cBhvr>
                                        <p:cTn id="86" dur="1000" fill="hold"/>
                                        <p:tgtEl>
                                          <p:spTgt spid="46"/>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fade">
                                      <p:cBhvr>
                                        <p:cTn id="89" dur="1000"/>
                                        <p:tgtEl>
                                          <p:spTgt spid="44"/>
                                        </p:tgtEl>
                                      </p:cBhvr>
                                    </p:animEffect>
                                    <p:anim calcmode="lin" valueType="num">
                                      <p:cBhvr>
                                        <p:cTn id="90" dur="1000" fill="hold"/>
                                        <p:tgtEl>
                                          <p:spTgt spid="44"/>
                                        </p:tgtEl>
                                        <p:attrNameLst>
                                          <p:attrName>ppt_x</p:attrName>
                                        </p:attrNameLst>
                                      </p:cBhvr>
                                      <p:tavLst>
                                        <p:tav tm="0">
                                          <p:val>
                                            <p:strVal val="#ppt_x"/>
                                          </p:val>
                                        </p:tav>
                                        <p:tav tm="100000">
                                          <p:val>
                                            <p:strVal val="#ppt_x"/>
                                          </p:val>
                                        </p:tav>
                                      </p:tavLst>
                                    </p:anim>
                                    <p:anim calcmode="lin" valueType="num">
                                      <p:cBhvr>
                                        <p:cTn id="9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randombar(horizontal)">
                                      <p:cBhvr>
                                        <p:cTn id="96" dur="500"/>
                                        <p:tgtEl>
                                          <p:spTgt spid="49"/>
                                        </p:tgtEl>
                                      </p:cBhvr>
                                    </p:animEffect>
                                  </p:childTnLst>
                                </p:cTn>
                              </p:par>
                            </p:childTnLst>
                          </p:cTn>
                        </p:par>
                      </p:childTnLst>
                    </p:cTn>
                  </p:par>
                  <p:par>
                    <p:cTn id="97" fill="hold">
                      <p:stCondLst>
                        <p:cond delay="indefinite"/>
                      </p:stCondLst>
                      <p:childTnLst>
                        <p:par>
                          <p:cTn id="98" fill="hold">
                            <p:stCondLst>
                              <p:cond delay="0"/>
                            </p:stCondLst>
                            <p:childTnLst>
                              <p:par>
                                <p:cTn id="99" presetID="6" presetClass="entr" presetSubtype="16" fill="hold" nodeType="clickEffect">
                                  <p:stCondLst>
                                    <p:cond delay="0"/>
                                  </p:stCondLst>
                                  <p:childTnLst>
                                    <p:set>
                                      <p:cBhvr>
                                        <p:cTn id="100" dur="1" fill="hold">
                                          <p:stCondLst>
                                            <p:cond delay="0"/>
                                          </p:stCondLst>
                                        </p:cTn>
                                        <p:tgtEl>
                                          <p:spTgt spid="48"/>
                                        </p:tgtEl>
                                        <p:attrNameLst>
                                          <p:attrName>style.visibility</p:attrName>
                                        </p:attrNameLst>
                                      </p:cBhvr>
                                      <p:to>
                                        <p:strVal val="visible"/>
                                      </p:to>
                                    </p:set>
                                    <p:animEffect transition="in" filter="circle(in)">
                                      <p:cBhvr>
                                        <p:cTn id="101"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17" grpId="0"/>
      <p:bldP spid="24" grpId="0"/>
      <p:bldP spid="25" grpId="0"/>
      <p:bldP spid="40" grpId="0"/>
      <p:bldP spid="46" grpId="0"/>
      <p:bldP spid="4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8" name="Imagen 7"/>
          <p:cNvPicPr/>
          <p:nvPr/>
        </p:nvPicPr>
        <p:blipFill>
          <a:blip r:embed="rId2"/>
          <a:stretch>
            <a:fillRect/>
          </a:stretch>
        </p:blipFill>
        <p:spPr>
          <a:xfrm>
            <a:off x="4386639" y="2162094"/>
            <a:ext cx="4133517" cy="4327689"/>
          </a:xfrm>
          <a:prstGeom prst="rect">
            <a:avLst/>
          </a:prstGeom>
        </p:spPr>
      </p:pic>
      <p:sp>
        <p:nvSpPr>
          <p:cNvPr id="3" name="Rectángulo 2"/>
          <p:cNvSpPr/>
          <p:nvPr/>
        </p:nvSpPr>
        <p:spPr>
          <a:xfrm>
            <a:off x="2003887" y="1303907"/>
            <a:ext cx="9575664" cy="369332"/>
          </a:xfrm>
          <a:prstGeom prst="rect">
            <a:avLst/>
          </a:prstGeom>
        </p:spPr>
        <p:txBody>
          <a:bodyPr wrap="square">
            <a:spAutoFit/>
          </a:bodyPr>
          <a:lstStyle/>
          <a:p>
            <a:r>
              <a:rPr lang="es-EC" dirty="0" smtClean="0">
                <a:effectLst/>
                <a:latin typeface="Arial" panose="020B0604020202020204" pitchFamily="34" charset="0"/>
                <a:ea typeface="Calibri" panose="020F0502020204030204" pitchFamily="34" charset="0"/>
                <a:cs typeface="Times New Roman" panose="02020603050405020304" pitchFamily="18" charset="0"/>
              </a:rPr>
              <a:t>Hormigón con resistencia de 210 kg/cm2 y un acero de refuerzo A615 grado 60</a:t>
            </a:r>
            <a:endParaRPr lang="es-EC" dirty="0"/>
          </a:p>
        </p:txBody>
      </p:sp>
    </p:spTree>
    <p:extLst>
      <p:ext uri="{BB962C8B-B14F-4D97-AF65-F5344CB8AC3E}">
        <p14:creationId xmlns:p14="http://schemas.microsoft.com/office/powerpoint/2010/main" val="37547011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9" name="Imagen 8"/>
          <p:cNvPicPr/>
          <p:nvPr/>
        </p:nvPicPr>
        <p:blipFill>
          <a:blip r:embed="rId2"/>
          <a:stretch>
            <a:fillRect/>
          </a:stretch>
        </p:blipFill>
        <p:spPr>
          <a:xfrm>
            <a:off x="3503241" y="1579093"/>
            <a:ext cx="7349918" cy="4821707"/>
          </a:xfrm>
          <a:prstGeom prst="rect">
            <a:avLst/>
          </a:prstGeom>
        </p:spPr>
      </p:pic>
    </p:spTree>
    <p:extLst>
      <p:ext uri="{BB962C8B-B14F-4D97-AF65-F5344CB8AC3E}">
        <p14:creationId xmlns:p14="http://schemas.microsoft.com/office/powerpoint/2010/main" val="73233033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2905035" y="1755418"/>
            <a:ext cx="7426829" cy="3414787"/>
          </a:xfrm>
          <a:prstGeom prst="rect">
            <a:avLst/>
          </a:prstGeom>
        </p:spPr>
      </p:pic>
      <p:sp>
        <p:nvSpPr>
          <p:cNvPr id="3" name="Rectángulo 2"/>
          <p:cNvSpPr/>
          <p:nvPr/>
        </p:nvSpPr>
        <p:spPr>
          <a:xfrm>
            <a:off x="2916477" y="5458891"/>
            <a:ext cx="8215357" cy="646331"/>
          </a:xfrm>
          <a:prstGeom prst="rect">
            <a:avLst/>
          </a:prstGeom>
        </p:spPr>
        <p:txBody>
          <a:bodyPr wrap="square">
            <a:spAutoFit/>
          </a:bodyPr>
          <a:lstStyle/>
          <a:p>
            <a:pPr indent="252095" algn="just">
              <a:lnSpc>
                <a:spcPct val="200000"/>
              </a:lnSpc>
            </a:pPr>
            <a:r>
              <a:rPr lang="es-EC" dirty="0" smtClean="0">
                <a:effectLst/>
                <a:latin typeface="Arial" panose="020B0604020202020204" pitchFamily="34" charset="0"/>
                <a:ea typeface="Calibri" panose="020F0502020204030204" pitchFamily="34" charset="0"/>
                <a:cs typeface="Times New Roman" panose="02020603050405020304" pitchFamily="18" charset="0"/>
              </a:rPr>
              <a:t>Propiedades de materiales, a) hormigón armado b) acero de refuerzo</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997941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4054699" y="1771449"/>
            <a:ext cx="4046713" cy="3518398"/>
          </a:xfrm>
          <a:prstGeom prst="rect">
            <a:avLst/>
          </a:prstGeom>
        </p:spPr>
      </p:pic>
      <p:sp>
        <p:nvSpPr>
          <p:cNvPr id="3" name="Rectángulo 2"/>
          <p:cNvSpPr/>
          <p:nvPr/>
        </p:nvSpPr>
        <p:spPr>
          <a:xfrm>
            <a:off x="4054699" y="5644609"/>
            <a:ext cx="4530086" cy="646331"/>
          </a:xfrm>
          <a:prstGeom prst="rect">
            <a:avLst/>
          </a:prstGeom>
        </p:spPr>
        <p:txBody>
          <a:bodyPr wrap="none">
            <a:spAutoFit/>
          </a:bodyPr>
          <a:lstStyle/>
          <a:p>
            <a:pPr indent="252095" algn="just">
              <a:lnSpc>
                <a:spcPct val="200000"/>
              </a:lnSpc>
            </a:pPr>
            <a:r>
              <a:rPr lang="es-EC" dirty="0" smtClean="0">
                <a:effectLst/>
                <a:latin typeface="Arial" panose="020B0604020202020204" pitchFamily="34" charset="0"/>
                <a:ea typeface="Calibri" panose="020F0502020204030204" pitchFamily="34" charset="0"/>
                <a:cs typeface="Times New Roman" panose="02020603050405020304" pitchFamily="18" charset="0"/>
              </a:rPr>
              <a:t>Definición de nueva sección rectangular</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772407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5" name="Rectángulo 4"/>
              <p:cNvSpPr/>
              <p:nvPr/>
            </p:nvSpPr>
            <p:spPr>
              <a:xfrm>
                <a:off x="3976156" y="962788"/>
                <a:ext cx="6096000" cy="1974900"/>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Times New Roman" panose="02020603050405020304" pitchFamily="18" charset="0"/>
                        </a:rPr>
                        <m:t>𝜌</m:t>
                      </m:r>
                      <m:r>
                        <a:rPr lang="es-EC" i="1" smtClean="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f>
                                <m:fPr>
                                  <m:type m:val="lin"/>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16</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10</m:t>
                                  </m:r>
                                </m:den>
                              </m:f>
                            </m:e>
                          </m:d>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4</m:t>
                          </m:r>
                        </m:den>
                      </m:f>
                      <m:r>
                        <a:rPr lang="es-EC" i="1">
                          <a:effectLst/>
                          <a:latin typeface="Cambria Math" panose="02040503050406030204" pitchFamily="18" charset="0"/>
                          <a:ea typeface="Calibri" panose="020F0502020204030204" pitchFamily="34" charset="0"/>
                          <a:cs typeface="Times New Roman" panose="02020603050405020304" pitchFamily="18" charset="0"/>
                        </a:rPr>
                        <m:t>=2.010619 </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𝑐𝑚</m:t>
                          </m:r>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𝜌</m:t>
                      </m:r>
                      <m:r>
                        <a:rPr lang="es-EC"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f>
                                <m:fPr>
                                  <m:type m:val="lin"/>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16</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10</m:t>
                                  </m:r>
                                </m:den>
                              </m:f>
                            </m:e>
                          </m:d>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4</m:t>
                          </m:r>
                        </m:den>
                      </m:f>
                      <m:r>
                        <a:rPr lang="es-EC" i="1">
                          <a:effectLst/>
                          <a:latin typeface="Cambria Math" panose="02040503050406030204" pitchFamily="18" charset="0"/>
                          <a:ea typeface="Calibri" panose="020F0502020204030204" pitchFamily="34" charset="0"/>
                          <a:cs typeface="Times New Roman" panose="02020603050405020304" pitchFamily="18" charset="0"/>
                        </a:rPr>
                        <m:t>=2.010619 </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𝑐𝑚</m:t>
                          </m:r>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3976156" y="962788"/>
                <a:ext cx="6096000" cy="1974900"/>
              </a:xfrm>
              <a:prstGeom prst="rect">
                <a:avLst/>
              </a:prstGeom>
              <a:blipFill rotWithShape="0">
                <a:blip r:embed="rId2"/>
                <a:stretch>
                  <a:fillRect/>
                </a:stretch>
              </a:blipFill>
            </p:spPr>
            <p:txBody>
              <a:bodyPr/>
              <a:lstStyle/>
              <a:p>
                <a:r>
                  <a:rPr lang="en-US">
                    <a:noFill/>
                  </a:rPr>
                  <a:t> </a:t>
                </a:r>
              </a:p>
            </p:txBody>
          </p:sp>
        </mc:Fallback>
      </mc:AlternateContent>
      <p:pic>
        <p:nvPicPr>
          <p:cNvPr id="8" name="Imagen 7"/>
          <p:cNvPicPr/>
          <p:nvPr/>
        </p:nvPicPr>
        <p:blipFill>
          <a:blip r:embed="rId3"/>
          <a:stretch>
            <a:fillRect/>
          </a:stretch>
        </p:blipFill>
        <p:spPr>
          <a:xfrm>
            <a:off x="2833333" y="1215757"/>
            <a:ext cx="8780402" cy="4889465"/>
          </a:xfrm>
          <a:prstGeom prst="rect">
            <a:avLst/>
          </a:prstGeom>
        </p:spPr>
      </p:pic>
      <p:sp>
        <p:nvSpPr>
          <p:cNvPr id="6" name="Rectángulo 5"/>
          <p:cNvSpPr/>
          <p:nvPr/>
        </p:nvSpPr>
        <p:spPr>
          <a:xfrm>
            <a:off x="2919812" y="6211669"/>
            <a:ext cx="8805017" cy="369332"/>
          </a:xfrm>
          <a:prstGeom prst="rect">
            <a:avLst/>
          </a:prstGeom>
        </p:spPr>
        <p:txBody>
          <a:bodyPr wrap="square">
            <a:spAutoFit/>
          </a:bodyPr>
          <a:lstStyle/>
          <a:p>
            <a:r>
              <a:rPr lang="es-EC" dirty="0" smtClean="0">
                <a:effectLst/>
                <a:latin typeface="Arial" panose="020B0604020202020204" pitchFamily="34" charset="0"/>
                <a:ea typeface="Calibri" panose="020F0502020204030204" pitchFamily="34" charset="0"/>
                <a:cs typeface="Times New Roman" panose="02020603050405020304" pitchFamily="18" charset="0"/>
              </a:rPr>
              <a:t>Propiedades geométricas, a) geometría sección b) recubrimiento y acero de refuerzo</a:t>
            </a:r>
            <a:endParaRPr lang="es-EC" dirty="0"/>
          </a:p>
        </p:txBody>
      </p:sp>
    </p:spTree>
    <p:extLst>
      <p:ext uri="{BB962C8B-B14F-4D97-AF65-F5344CB8AC3E}">
        <p14:creationId xmlns:p14="http://schemas.microsoft.com/office/powerpoint/2010/main" val="336987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rotWithShape="1">
          <a:blip r:embed="rId2"/>
          <a:srcRect l="60299" t="27533" r="8636" b="38952"/>
          <a:stretch/>
        </p:blipFill>
        <p:spPr>
          <a:xfrm>
            <a:off x="2168454" y="1493941"/>
            <a:ext cx="4642545" cy="2676406"/>
          </a:xfrm>
          <a:prstGeom prst="rect">
            <a:avLst/>
          </a:prstGeom>
        </p:spPr>
      </p:pic>
      <p:pic>
        <p:nvPicPr>
          <p:cNvPr id="6" name="Imagen 5"/>
          <p:cNvPicPr/>
          <p:nvPr/>
        </p:nvPicPr>
        <p:blipFill>
          <a:blip r:embed="rId3"/>
          <a:stretch>
            <a:fillRect/>
          </a:stretch>
        </p:blipFill>
        <p:spPr>
          <a:xfrm>
            <a:off x="7002919" y="2690352"/>
            <a:ext cx="2771775" cy="2533650"/>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780305192"/>
              </p:ext>
            </p:extLst>
          </p:nvPr>
        </p:nvGraphicFramePr>
        <p:xfrm>
          <a:off x="10171714" y="2254517"/>
          <a:ext cx="1746407" cy="3688080"/>
        </p:xfrm>
        <a:graphic>
          <a:graphicData uri="http://schemas.openxmlformats.org/drawingml/2006/table">
            <a:tbl>
              <a:tblPr firstRow="1" firstCol="1" bandRow="1">
                <a:tableStyleId>{5C22544A-7EE6-4342-B048-85BDC9FD1C3A}</a:tableStyleId>
              </a:tblPr>
              <a:tblGrid>
                <a:gridCol w="399293"/>
                <a:gridCol w="654341"/>
                <a:gridCol w="692773"/>
              </a:tblGrid>
              <a:tr h="493120">
                <a:tc>
                  <a:txBody>
                    <a:bodyPr/>
                    <a:lstStyle/>
                    <a:p>
                      <a:pPr marL="0" marR="0" indent="0" algn="l">
                        <a:lnSpc>
                          <a:spcPct val="200000"/>
                        </a:lnSpc>
                        <a:spcBef>
                          <a:spcPts val="0"/>
                        </a:spcBef>
                        <a:spcAft>
                          <a:spcPts val="0"/>
                        </a:spcAft>
                      </a:pPr>
                      <a:r>
                        <a:rPr lang="es-EC" sz="1100" dirty="0">
                          <a:effectLst/>
                        </a:rPr>
                        <a:t>Point</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dirty="0" err="1">
                          <a:effectLst/>
                        </a:rPr>
                        <a:t>Moment</a:t>
                      </a:r>
                      <a:r>
                        <a:rPr lang="es-EC" sz="1100" dirty="0">
                          <a:effectLst/>
                        </a:rPr>
                        <a:t>/SF</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Rotartion/SF</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27548">
                <a:tc>
                  <a:txBody>
                    <a:bodyPr/>
                    <a:lstStyle/>
                    <a:p>
                      <a:pPr marL="0" marR="0" indent="0" algn="l">
                        <a:lnSpc>
                          <a:spcPct val="200000"/>
                        </a:lnSpc>
                        <a:spcBef>
                          <a:spcPts val="0"/>
                        </a:spcBef>
                        <a:spcAft>
                          <a:spcPts val="0"/>
                        </a:spcAft>
                      </a:pPr>
                      <a:r>
                        <a:rPr lang="es-EC" sz="1100">
                          <a:effectLst/>
                        </a:rPr>
                        <a:t>-E</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-0.03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27548">
                <a:tc>
                  <a:txBody>
                    <a:bodyPr/>
                    <a:lstStyle/>
                    <a:p>
                      <a:pPr marL="0" marR="0" indent="0" algn="l">
                        <a:lnSpc>
                          <a:spcPct val="200000"/>
                        </a:lnSpc>
                        <a:spcBef>
                          <a:spcPts val="0"/>
                        </a:spcBef>
                        <a:spcAft>
                          <a:spcPts val="0"/>
                        </a:spcAft>
                      </a:pPr>
                      <a:r>
                        <a:rPr lang="es-EC" sz="1100">
                          <a:effectLst/>
                        </a:rPr>
                        <a:t>-D</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-0.02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27548">
                <a:tc>
                  <a:txBody>
                    <a:bodyPr/>
                    <a:lstStyle/>
                    <a:p>
                      <a:pPr marL="0" marR="0" indent="0" algn="l">
                        <a:lnSpc>
                          <a:spcPct val="200000"/>
                        </a:lnSpc>
                        <a:spcBef>
                          <a:spcPts val="0"/>
                        </a:spcBef>
                        <a:spcAft>
                          <a:spcPts val="0"/>
                        </a:spcAft>
                      </a:pPr>
                      <a:r>
                        <a:rPr lang="es-EC" sz="1100">
                          <a:effectLst/>
                        </a:rPr>
                        <a:t>-C</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-1.1</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-0.02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27548">
                <a:tc>
                  <a:txBody>
                    <a:bodyPr/>
                    <a:lstStyle/>
                    <a:p>
                      <a:pPr marL="0" marR="0" indent="0" algn="l">
                        <a:lnSpc>
                          <a:spcPct val="200000"/>
                        </a:lnSpc>
                        <a:spcBef>
                          <a:spcPts val="0"/>
                        </a:spcBef>
                        <a:spcAft>
                          <a:spcPts val="0"/>
                        </a:spcAft>
                      </a:pPr>
                      <a:r>
                        <a:rPr lang="es-EC" sz="1100">
                          <a:effectLst/>
                        </a:rPr>
                        <a:t>-B</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27548">
                <a:tc>
                  <a:txBody>
                    <a:bodyPr/>
                    <a:lstStyle/>
                    <a:p>
                      <a:pPr marL="0" marR="0" indent="0" algn="l">
                        <a:lnSpc>
                          <a:spcPct val="200000"/>
                        </a:lnSpc>
                        <a:spcBef>
                          <a:spcPts val="0"/>
                        </a:spcBef>
                        <a:spcAft>
                          <a:spcPts val="0"/>
                        </a:spcAft>
                      </a:pPr>
                      <a:r>
                        <a:rPr lang="es-EC" sz="1100">
                          <a:effectLst/>
                        </a:rPr>
                        <a:t>A</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27548">
                <a:tc>
                  <a:txBody>
                    <a:bodyPr/>
                    <a:lstStyle/>
                    <a:p>
                      <a:pPr marL="0" marR="0" indent="0" algn="l">
                        <a:lnSpc>
                          <a:spcPct val="200000"/>
                        </a:lnSpc>
                        <a:spcBef>
                          <a:spcPts val="0"/>
                        </a:spcBef>
                        <a:spcAft>
                          <a:spcPts val="0"/>
                        </a:spcAft>
                      </a:pPr>
                      <a:r>
                        <a:rPr lang="es-EC" sz="1100">
                          <a:effectLst/>
                        </a:rPr>
                        <a:t>B</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27548">
                <a:tc>
                  <a:txBody>
                    <a:bodyPr/>
                    <a:lstStyle/>
                    <a:p>
                      <a:pPr marL="0" marR="0" indent="0" algn="l">
                        <a:lnSpc>
                          <a:spcPct val="200000"/>
                        </a:lnSpc>
                        <a:spcBef>
                          <a:spcPts val="0"/>
                        </a:spcBef>
                        <a:spcAft>
                          <a:spcPts val="0"/>
                        </a:spcAft>
                      </a:pPr>
                      <a:r>
                        <a:rPr lang="es-EC" sz="1100">
                          <a:effectLst/>
                        </a:rPr>
                        <a:t>C</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1.1</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0.02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27548">
                <a:tc>
                  <a:txBody>
                    <a:bodyPr/>
                    <a:lstStyle/>
                    <a:p>
                      <a:pPr marL="0" marR="0" indent="0" algn="l">
                        <a:lnSpc>
                          <a:spcPct val="200000"/>
                        </a:lnSpc>
                        <a:spcBef>
                          <a:spcPts val="0"/>
                        </a:spcBef>
                        <a:spcAft>
                          <a:spcPts val="0"/>
                        </a:spcAft>
                      </a:pPr>
                      <a:r>
                        <a:rPr lang="es-EC" sz="1100">
                          <a:effectLst/>
                        </a:rPr>
                        <a:t>D</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0.02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27548">
                <a:tc>
                  <a:txBody>
                    <a:bodyPr/>
                    <a:lstStyle/>
                    <a:p>
                      <a:pPr marL="0" marR="0" indent="0" algn="l">
                        <a:lnSpc>
                          <a:spcPct val="200000"/>
                        </a:lnSpc>
                        <a:spcBef>
                          <a:spcPts val="0"/>
                        </a:spcBef>
                        <a:spcAft>
                          <a:spcPts val="0"/>
                        </a:spcAft>
                      </a:pPr>
                      <a:r>
                        <a:rPr lang="es-EC" sz="1100" dirty="0">
                          <a:effectLst/>
                        </a:rPr>
                        <a:t>E</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dirty="0">
                          <a:effectLst/>
                        </a:rPr>
                        <a:t>0.03</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8" name="Imagen 7"/>
          <p:cNvPicPr/>
          <p:nvPr/>
        </p:nvPicPr>
        <p:blipFill>
          <a:blip r:embed="rId4"/>
          <a:stretch>
            <a:fillRect/>
          </a:stretch>
        </p:blipFill>
        <p:spPr>
          <a:xfrm>
            <a:off x="2243807" y="4027591"/>
            <a:ext cx="4362092" cy="2757770"/>
          </a:xfrm>
          <a:prstGeom prst="rect">
            <a:avLst/>
          </a:prstGeom>
        </p:spPr>
      </p:pic>
    </p:spTree>
    <p:extLst>
      <p:ext uri="{BB962C8B-B14F-4D97-AF65-F5344CB8AC3E}">
        <p14:creationId xmlns:p14="http://schemas.microsoft.com/office/powerpoint/2010/main" val="284347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3" name="Rectángulo 2"/>
          <p:cNvSpPr/>
          <p:nvPr/>
        </p:nvSpPr>
        <p:spPr>
          <a:xfrm>
            <a:off x="5084264" y="5423512"/>
            <a:ext cx="3698448" cy="369332"/>
          </a:xfrm>
          <a:prstGeom prst="rect">
            <a:avLst/>
          </a:prstGeom>
        </p:spPr>
        <p:txBody>
          <a:bodyPr wrap="none">
            <a:spAutoFit/>
          </a:bodyPr>
          <a:lstStyle/>
          <a:p>
            <a:r>
              <a:rPr lang="es-EC" i="1" dirty="0" err="1" smtClean="0">
                <a:effectLst/>
                <a:latin typeface="Arial" panose="020B0604020202020204" pitchFamily="34" charset="0"/>
                <a:ea typeface="Calibri" panose="020F0502020204030204" pitchFamily="34" charset="0"/>
                <a:cs typeface="Times New Roman" panose="02020603050405020304" pitchFamily="18" charset="0"/>
              </a:rPr>
              <a:t>Assign</a:t>
            </a:r>
            <a:r>
              <a:rPr lang="es-EC" i="1" dirty="0" smtClean="0">
                <a:effectLst/>
                <a:latin typeface="Arial" panose="020B0604020202020204" pitchFamily="34" charset="0"/>
                <a:ea typeface="Calibri" panose="020F0502020204030204" pitchFamily="34" charset="0"/>
                <a:cs typeface="Times New Roman" panose="02020603050405020304" pitchFamily="18" charset="0"/>
              </a:rPr>
              <a:t>&gt;</a:t>
            </a:r>
            <a:r>
              <a:rPr lang="es-EC" i="1" dirty="0" err="1" smtClean="0">
                <a:effectLst/>
                <a:latin typeface="Arial" panose="020B0604020202020204" pitchFamily="34" charset="0"/>
                <a:ea typeface="Calibri" panose="020F0502020204030204" pitchFamily="34" charset="0"/>
                <a:cs typeface="Times New Roman" panose="02020603050405020304" pitchFamily="18" charset="0"/>
              </a:rPr>
              <a:t>Frame</a:t>
            </a:r>
            <a:r>
              <a:rPr lang="es-EC" i="1" dirty="0" smtClean="0">
                <a:effectLst/>
                <a:latin typeface="Arial" panose="020B0604020202020204" pitchFamily="34" charset="0"/>
                <a:ea typeface="Calibri" panose="020F0502020204030204" pitchFamily="34" charset="0"/>
                <a:cs typeface="Times New Roman" panose="02020603050405020304" pitchFamily="18" charset="0"/>
              </a:rPr>
              <a:t>&gt;</a:t>
            </a:r>
            <a:r>
              <a:rPr lang="es-EC" i="1" dirty="0" err="1" smtClean="0">
                <a:effectLst/>
                <a:latin typeface="Arial" panose="020B0604020202020204" pitchFamily="34" charset="0"/>
                <a:ea typeface="Calibri" panose="020F0502020204030204" pitchFamily="34" charset="0"/>
                <a:cs typeface="Times New Roman" panose="02020603050405020304" pitchFamily="18" charset="0"/>
              </a:rPr>
              <a:t>Hinges</a:t>
            </a:r>
            <a:r>
              <a:rPr lang="es-EC" i="1" dirty="0" smtClean="0">
                <a:effectLst/>
                <a:latin typeface="Arial" panose="020B0604020202020204" pitchFamily="34" charset="0"/>
                <a:ea typeface="Calibri" panose="020F0502020204030204" pitchFamily="34" charset="0"/>
                <a:cs typeface="Times New Roman" panose="02020603050405020304" pitchFamily="18" charset="0"/>
              </a:rPr>
              <a:t> </a:t>
            </a:r>
            <a:r>
              <a:rPr lang="es-EC" i="1" dirty="0" err="1" smtClean="0">
                <a:effectLst/>
                <a:latin typeface="Arial" panose="020B0604020202020204" pitchFamily="34" charset="0"/>
                <a:ea typeface="Calibri" panose="020F0502020204030204" pitchFamily="34" charset="0"/>
                <a:cs typeface="Times New Roman" panose="02020603050405020304" pitchFamily="18" charset="0"/>
              </a:rPr>
              <a:t>Overwrites</a:t>
            </a:r>
            <a:endParaRPr lang="es-EC" dirty="0"/>
          </a:p>
        </p:txBody>
      </p:sp>
      <p:pic>
        <p:nvPicPr>
          <p:cNvPr id="6" name="Imagen 5"/>
          <p:cNvPicPr/>
          <p:nvPr/>
        </p:nvPicPr>
        <p:blipFill>
          <a:blip r:embed="rId2"/>
          <a:stretch>
            <a:fillRect/>
          </a:stretch>
        </p:blipFill>
        <p:spPr>
          <a:xfrm>
            <a:off x="4284738" y="2096879"/>
            <a:ext cx="5055816" cy="2987869"/>
          </a:xfrm>
          <a:prstGeom prst="rect">
            <a:avLst/>
          </a:prstGeom>
        </p:spPr>
      </p:pic>
    </p:spTree>
    <p:extLst>
      <p:ext uri="{BB962C8B-B14F-4D97-AF65-F5344CB8AC3E}">
        <p14:creationId xmlns:p14="http://schemas.microsoft.com/office/powerpoint/2010/main" val="331516626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3819435" y="2003004"/>
            <a:ext cx="6461156" cy="2588718"/>
          </a:xfrm>
          <a:prstGeom prst="rect">
            <a:avLst/>
          </a:prstGeom>
        </p:spPr>
      </p:pic>
      <p:sp>
        <p:nvSpPr>
          <p:cNvPr id="3" name="Rectángulo 2"/>
          <p:cNvSpPr/>
          <p:nvPr/>
        </p:nvSpPr>
        <p:spPr>
          <a:xfrm>
            <a:off x="5389827" y="4788276"/>
            <a:ext cx="3249608"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cs typeface="Times New Roman" panose="02020603050405020304" pitchFamily="18" charset="0"/>
              </a:rPr>
              <a:t>Definición del patrón de carga</a:t>
            </a:r>
            <a:endParaRPr lang="es-EC" dirty="0"/>
          </a:p>
        </p:txBody>
      </p:sp>
    </p:spTree>
    <p:extLst>
      <p:ext uri="{BB962C8B-B14F-4D97-AF65-F5344CB8AC3E}">
        <p14:creationId xmlns:p14="http://schemas.microsoft.com/office/powerpoint/2010/main" val="55919166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4195011" y="1215757"/>
            <a:ext cx="5333549" cy="4818938"/>
          </a:xfrm>
          <a:prstGeom prst="rect">
            <a:avLst/>
          </a:prstGeom>
        </p:spPr>
      </p:pic>
      <p:sp>
        <p:nvSpPr>
          <p:cNvPr id="3" name="Rectángulo 2"/>
          <p:cNvSpPr/>
          <p:nvPr/>
        </p:nvSpPr>
        <p:spPr>
          <a:xfrm>
            <a:off x="4011244" y="6156931"/>
            <a:ext cx="6006773"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cs typeface="Times New Roman" panose="02020603050405020304" pitchFamily="18" charset="0"/>
              </a:rPr>
              <a:t>Condición inicial cero, empezar con estado sin esfuerzos</a:t>
            </a:r>
            <a:endParaRPr lang="es-EC" dirty="0"/>
          </a:p>
        </p:txBody>
      </p:sp>
    </p:spTree>
    <p:extLst>
      <p:ext uri="{BB962C8B-B14F-4D97-AF65-F5344CB8AC3E}">
        <p14:creationId xmlns:p14="http://schemas.microsoft.com/office/powerpoint/2010/main" val="103205955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4986021" y="1545230"/>
            <a:ext cx="4076270" cy="3616430"/>
          </a:xfrm>
          <a:prstGeom prst="rect">
            <a:avLst/>
          </a:prstGeom>
        </p:spPr>
      </p:pic>
      <p:sp>
        <p:nvSpPr>
          <p:cNvPr id="3" name="Rectángulo 2"/>
          <p:cNvSpPr/>
          <p:nvPr/>
        </p:nvSpPr>
        <p:spPr>
          <a:xfrm>
            <a:off x="3432561" y="5358391"/>
            <a:ext cx="7488964" cy="646331"/>
          </a:xfrm>
          <a:prstGeom prst="rect">
            <a:avLst/>
          </a:prstGeom>
        </p:spPr>
        <p:txBody>
          <a:bodyPr wrap="square">
            <a:spAutoFit/>
          </a:bodyPr>
          <a:lstStyle/>
          <a:p>
            <a:pPr indent="252095" algn="just">
              <a:lnSpc>
                <a:spcPct val="200000"/>
              </a:lnSpc>
            </a:pPr>
            <a:r>
              <a:rPr lang="es-EC" dirty="0" smtClean="0">
                <a:effectLst/>
                <a:latin typeface="Arial" panose="020B0604020202020204" pitchFamily="34" charset="0"/>
                <a:ea typeface="Calibri" panose="020F0502020204030204" pitchFamily="34" charset="0"/>
                <a:cs typeface="Times New Roman" panose="02020603050405020304" pitchFamily="18" charset="0"/>
              </a:rPr>
              <a:t>Control de aplicación de carga para análisis estático no lineal</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3843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1: Introducción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Análisis por desempeño</a:t>
            </a:r>
            <a:endParaRPr lang="en-US"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smtClean="0">
                <a:ln w="22225">
                  <a:solidFill>
                    <a:srgbClr val="FFFF00"/>
                  </a:solid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9" name="Rectángulo 8"/>
          <p:cNvSpPr/>
          <p:nvPr/>
        </p:nvSpPr>
        <p:spPr>
          <a:xfrm>
            <a:off x="4791958" y="1950238"/>
            <a:ext cx="3898824" cy="523220"/>
          </a:xfrm>
          <a:prstGeom prst="rect">
            <a:avLst/>
          </a:prstGeom>
          <a:noFill/>
        </p:spPr>
        <p:txBody>
          <a:bodyPr wrap="none" lIns="91440" tIns="45720" rIns="91440" bIns="45720">
            <a:spAutoFit/>
          </a:bodyPr>
          <a:lstStyle/>
          <a:p>
            <a:pPr algn="ctr"/>
            <a:r>
              <a:rPr lang="es-ES" sz="2800" b="1" dirty="0" smtClean="0">
                <a:ln w="22225">
                  <a:solidFill>
                    <a:schemeClr val="accent2"/>
                  </a:solidFill>
                  <a:prstDash val="solid"/>
                </a:ln>
                <a:solidFill>
                  <a:schemeClr val="accent2">
                    <a:lumMod val="40000"/>
                    <a:lumOff val="60000"/>
                  </a:schemeClr>
                </a:solidFill>
              </a:rPr>
              <a:t>NERPH 2000 y ASCE 7/02</a:t>
            </a:r>
            <a:endParaRPr lang="es-ES" sz="2800" b="1" cap="none" spc="0" dirty="0">
              <a:ln w="22225">
                <a:solidFill>
                  <a:schemeClr val="accent2"/>
                </a:solidFill>
                <a:prstDash val="solid"/>
              </a:ln>
              <a:solidFill>
                <a:schemeClr val="accent2">
                  <a:lumMod val="40000"/>
                  <a:lumOff val="60000"/>
                </a:schemeClr>
              </a:solidFill>
              <a:effectLst/>
            </a:endParaRPr>
          </a:p>
        </p:txBody>
      </p:sp>
      <p:pic>
        <p:nvPicPr>
          <p:cNvPr id="5124" name="Picture 4" descr="http://columnbases.engr.ucdavis.edu/images/ais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703" y="2905571"/>
            <a:ext cx="2487701" cy="24877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vivirhogar.es/files/2008/08/aci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4320" y="3423463"/>
            <a:ext cx="4165600" cy="185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93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circle(in)">
                                      <p:cBhvr>
                                        <p:cTn id="12" dur="2000"/>
                                        <p:tgtEl>
                                          <p:spTgt spid="5124"/>
                                        </p:tgtEl>
                                      </p:cBhvr>
                                    </p:animEffect>
                                  </p:childTnLst>
                                </p:cTn>
                              </p:par>
                              <p:par>
                                <p:cTn id="13" presetID="6" presetClass="entr" presetSubtype="16" fill="hold" nodeType="withEffect">
                                  <p:stCondLst>
                                    <p:cond delay="0"/>
                                  </p:stCondLst>
                                  <p:childTnLst>
                                    <p:set>
                                      <p:cBhvr>
                                        <p:cTn id="14" dur="1" fill="hold">
                                          <p:stCondLst>
                                            <p:cond delay="0"/>
                                          </p:stCondLst>
                                        </p:cTn>
                                        <p:tgtEl>
                                          <p:spTgt spid="5126"/>
                                        </p:tgtEl>
                                        <p:attrNameLst>
                                          <p:attrName>style.visibility</p:attrName>
                                        </p:attrNameLst>
                                      </p:cBhvr>
                                      <p:to>
                                        <p:strVal val="visible"/>
                                      </p:to>
                                    </p:set>
                                    <p:animEffect transition="in" filter="circle(in)">
                                      <p:cBhvr>
                                        <p:cTn id="15" dur="2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4992034" y="1632067"/>
            <a:ext cx="3972504" cy="2897203"/>
          </a:xfrm>
          <a:prstGeom prst="rect">
            <a:avLst/>
          </a:prstGeom>
        </p:spPr>
      </p:pic>
      <p:sp>
        <p:nvSpPr>
          <p:cNvPr id="3" name="Rectángulo 2"/>
          <p:cNvSpPr/>
          <p:nvPr/>
        </p:nvSpPr>
        <p:spPr>
          <a:xfrm>
            <a:off x="4097689" y="4529270"/>
            <a:ext cx="5761193" cy="646331"/>
          </a:xfrm>
          <a:prstGeom prst="rect">
            <a:avLst/>
          </a:prstGeom>
        </p:spPr>
        <p:txBody>
          <a:bodyPr wrap="none">
            <a:spAutoFit/>
          </a:bodyPr>
          <a:lstStyle/>
          <a:p>
            <a:pPr indent="252095" algn="just">
              <a:lnSpc>
                <a:spcPct val="200000"/>
              </a:lnSpc>
            </a:pPr>
            <a:r>
              <a:rPr lang="es-EC" dirty="0" smtClean="0">
                <a:effectLst/>
                <a:latin typeface="Arial" panose="020B0604020202020204" pitchFamily="34" charset="0"/>
                <a:ea typeface="Calibri" panose="020F0502020204030204" pitchFamily="34" charset="0"/>
                <a:cs typeface="Times New Roman" panose="02020603050405020304" pitchFamily="18" charset="0"/>
              </a:rPr>
              <a:t>Aplicación de carga puntual para sentido de análisis</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497703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4203996" y="1226148"/>
            <a:ext cx="5219700" cy="1836420"/>
          </a:xfrm>
          <a:prstGeom prst="rect">
            <a:avLst/>
          </a:prstGeom>
        </p:spPr>
      </p:pic>
      <p:sp>
        <p:nvSpPr>
          <p:cNvPr id="3" name="Rectángulo 2"/>
          <p:cNvSpPr/>
          <p:nvPr/>
        </p:nvSpPr>
        <p:spPr>
          <a:xfrm>
            <a:off x="4547841" y="3195195"/>
            <a:ext cx="4532010"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cs typeface="Times New Roman" panose="02020603050405020304" pitchFamily="18" charset="0"/>
              </a:rPr>
              <a:t>Parámetros de presentación de resultados</a:t>
            </a:r>
            <a:endParaRPr lang="es-EC" dirty="0"/>
          </a:p>
        </p:txBody>
      </p:sp>
      <p:pic>
        <p:nvPicPr>
          <p:cNvPr id="8" name="Imagen 7"/>
          <p:cNvPicPr/>
          <p:nvPr/>
        </p:nvPicPr>
        <p:blipFill>
          <a:blip r:embed="rId3"/>
          <a:stretch>
            <a:fillRect/>
          </a:stretch>
        </p:blipFill>
        <p:spPr>
          <a:xfrm>
            <a:off x="5012152" y="3564527"/>
            <a:ext cx="3422547" cy="2857756"/>
          </a:xfrm>
          <a:prstGeom prst="rect">
            <a:avLst/>
          </a:prstGeom>
        </p:spPr>
      </p:pic>
      <p:sp>
        <p:nvSpPr>
          <p:cNvPr id="9" name="Rectángulo 8"/>
          <p:cNvSpPr/>
          <p:nvPr/>
        </p:nvSpPr>
        <p:spPr>
          <a:xfrm>
            <a:off x="5180518" y="6422283"/>
            <a:ext cx="3147015"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cs typeface="Times New Roman" panose="02020603050405020304" pitchFamily="18" charset="0"/>
              </a:rPr>
              <a:t>Opciones para análisis plano</a:t>
            </a:r>
            <a:endParaRPr lang="es-EC" dirty="0"/>
          </a:p>
        </p:txBody>
      </p:sp>
    </p:spTree>
    <p:extLst>
      <p:ext uri="{BB962C8B-B14F-4D97-AF65-F5344CB8AC3E}">
        <p14:creationId xmlns:p14="http://schemas.microsoft.com/office/powerpoint/2010/main" val="125318964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Rectángulo 5"/>
          <p:cNvSpPr/>
          <p:nvPr/>
        </p:nvSpPr>
        <p:spPr>
          <a:xfrm>
            <a:off x="2919796" y="6105222"/>
            <a:ext cx="4243469" cy="369332"/>
          </a:xfrm>
          <a:prstGeom prst="rect">
            <a:avLst/>
          </a:prstGeom>
        </p:spPr>
        <p:txBody>
          <a:bodyPr wrap="none">
            <a:spAutoFit/>
          </a:bodyPr>
          <a:lstStyle/>
          <a:p>
            <a:r>
              <a:rPr lang="es-EC" i="1" dirty="0" err="1" smtClean="0">
                <a:effectLst/>
                <a:latin typeface="Arial" panose="020B0604020202020204" pitchFamily="34" charset="0"/>
                <a:ea typeface="Calibri" panose="020F0502020204030204" pitchFamily="34" charset="0"/>
                <a:cs typeface="Times New Roman" panose="02020603050405020304" pitchFamily="18" charset="0"/>
              </a:rPr>
              <a:t>Display</a:t>
            </a:r>
            <a:r>
              <a:rPr lang="es-EC" i="1" dirty="0" smtClean="0">
                <a:effectLst/>
                <a:latin typeface="Arial" panose="020B0604020202020204" pitchFamily="34" charset="0"/>
                <a:ea typeface="Calibri" panose="020F0502020204030204" pitchFamily="34" charset="0"/>
                <a:cs typeface="Times New Roman" panose="02020603050405020304" pitchFamily="18" charset="0"/>
              </a:rPr>
              <a:t>&gt;Show </a:t>
            </a:r>
            <a:r>
              <a:rPr lang="es-EC" i="1" dirty="0" err="1" smtClean="0">
                <a:effectLst/>
                <a:latin typeface="Arial" panose="020B0604020202020204" pitchFamily="34" charset="0"/>
                <a:ea typeface="Calibri" panose="020F0502020204030204" pitchFamily="34" charset="0"/>
                <a:cs typeface="Times New Roman" panose="02020603050405020304" pitchFamily="18" charset="0"/>
              </a:rPr>
              <a:t>Static</a:t>
            </a:r>
            <a:r>
              <a:rPr lang="es-EC" i="1" dirty="0" smtClean="0">
                <a:effectLst/>
                <a:latin typeface="Arial" panose="020B0604020202020204" pitchFamily="34" charset="0"/>
                <a:ea typeface="Calibri" panose="020F0502020204030204" pitchFamily="34" charset="0"/>
                <a:cs typeface="Times New Roman" panose="02020603050405020304" pitchFamily="18" charset="0"/>
              </a:rPr>
              <a:t> </a:t>
            </a:r>
            <a:r>
              <a:rPr lang="es-EC" i="1" dirty="0" err="1" smtClean="0">
                <a:effectLst/>
                <a:latin typeface="Arial" panose="020B0604020202020204" pitchFamily="34" charset="0"/>
                <a:ea typeface="Calibri" panose="020F0502020204030204" pitchFamily="34" charset="0"/>
                <a:cs typeface="Times New Roman" panose="02020603050405020304" pitchFamily="18" charset="0"/>
              </a:rPr>
              <a:t>Pushover</a:t>
            </a:r>
            <a:r>
              <a:rPr lang="es-EC" i="1" dirty="0" smtClean="0">
                <a:effectLst/>
                <a:latin typeface="Arial" panose="020B0604020202020204" pitchFamily="34" charset="0"/>
                <a:ea typeface="Calibri" panose="020F0502020204030204" pitchFamily="34" charset="0"/>
                <a:cs typeface="Times New Roman" panose="02020603050405020304" pitchFamily="18" charset="0"/>
              </a:rPr>
              <a:t> Curve…</a:t>
            </a:r>
            <a:endParaRPr lang="es-EC" dirty="0"/>
          </a:p>
        </p:txBody>
      </p:sp>
      <p:pic>
        <p:nvPicPr>
          <p:cNvPr id="10" name="Imagen 9"/>
          <p:cNvPicPr/>
          <p:nvPr/>
        </p:nvPicPr>
        <p:blipFill>
          <a:blip r:embed="rId2"/>
          <a:stretch>
            <a:fillRect/>
          </a:stretch>
        </p:blipFill>
        <p:spPr>
          <a:xfrm>
            <a:off x="2359442" y="1838197"/>
            <a:ext cx="4664713" cy="4049856"/>
          </a:xfrm>
          <a:prstGeom prst="rect">
            <a:avLst/>
          </a:prstGeom>
        </p:spPr>
      </p:pic>
      <p:graphicFrame>
        <p:nvGraphicFramePr>
          <p:cNvPr id="11" name="Tabla 10"/>
          <p:cNvGraphicFramePr>
            <a:graphicFrameLocks noGrp="1"/>
          </p:cNvGraphicFramePr>
          <p:nvPr>
            <p:extLst>
              <p:ext uri="{D42A27DB-BD31-4B8C-83A1-F6EECF244321}">
                <p14:modId xmlns:p14="http://schemas.microsoft.com/office/powerpoint/2010/main" val="1584071783"/>
              </p:ext>
            </p:extLst>
          </p:nvPr>
        </p:nvGraphicFramePr>
        <p:xfrm>
          <a:off x="8748465" y="1753884"/>
          <a:ext cx="2198752" cy="4389120"/>
        </p:xfrm>
        <a:graphic>
          <a:graphicData uri="http://schemas.openxmlformats.org/drawingml/2006/table">
            <a:tbl>
              <a:tblPr firstRow="1" firstCol="1" bandRow="1">
                <a:tableStyleId>{5C22544A-7EE6-4342-B048-85BDC9FD1C3A}</a:tableStyleId>
              </a:tblPr>
              <a:tblGrid>
                <a:gridCol w="663116"/>
                <a:gridCol w="767818"/>
                <a:gridCol w="767818"/>
              </a:tblGrid>
              <a:tr h="241741">
                <a:tc rowSpan="2">
                  <a:txBody>
                    <a:bodyPr/>
                    <a:lstStyle/>
                    <a:p>
                      <a:pPr marL="0" marR="0" indent="252095" algn="just">
                        <a:lnSpc>
                          <a:spcPct val="200000"/>
                        </a:lnSpc>
                        <a:spcBef>
                          <a:spcPts val="0"/>
                        </a:spcBef>
                        <a:spcAft>
                          <a:spcPts val="0"/>
                        </a:spcAft>
                      </a:pPr>
                      <a:r>
                        <a:rPr lang="es-EC" sz="800">
                          <a:effectLst/>
                        </a:rPr>
                        <a:t>Numero de paso</a:t>
                      </a:r>
                      <a:endParaRPr lang="en-US" sz="800">
                        <a:effectLst/>
                      </a:endParaRPr>
                    </a:p>
                    <a:p>
                      <a:pPr marL="0" marR="0" indent="252095" algn="just">
                        <a:lnSpc>
                          <a:spcPct val="200000"/>
                        </a:lnSpc>
                        <a:spcBef>
                          <a:spcPts val="0"/>
                        </a:spcBef>
                        <a:spcAft>
                          <a:spcPts val="0"/>
                        </a:spcAft>
                      </a:pPr>
                      <a:r>
                        <a:rPr lang="es-EC" sz="800">
                          <a:effectLst/>
                        </a:rPr>
                        <a:t>-</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Cortante</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Despl.</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483482">
                <a:tc vMerge="1">
                  <a:txBody>
                    <a:bodyPr/>
                    <a:lstStyle/>
                    <a:p>
                      <a:endParaRPr lang="es-EC"/>
                    </a:p>
                  </a:txBody>
                  <a:tcPr/>
                </a:tc>
                <a:tc>
                  <a:txBody>
                    <a:bodyPr/>
                    <a:lstStyle/>
                    <a:p>
                      <a:pPr marL="0" marR="0" indent="252095" algn="just">
                        <a:lnSpc>
                          <a:spcPct val="200000"/>
                        </a:lnSpc>
                        <a:spcBef>
                          <a:spcPts val="0"/>
                        </a:spcBef>
                        <a:spcAft>
                          <a:spcPts val="0"/>
                        </a:spcAft>
                      </a:pPr>
                      <a:r>
                        <a:rPr lang="es-EC" sz="800">
                          <a:effectLst/>
                        </a:rPr>
                        <a:t>Kgf</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cm</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0</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0</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0</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1</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2405.03</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0.057614</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2</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2444.06</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0.707614</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3</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2483.08</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1.357614</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4</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2522.11</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2.007614</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5</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2561.13</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2.657614</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6</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2600.16</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3.307614</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7</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2639.18</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3.957614</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8</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2645.53</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4.063376</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9</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481.06</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4.063441</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10</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482.02</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4.713441</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11</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482.99</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5.363441</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12</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483.95</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6.011593</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13</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0.03648</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6.011658</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dirty="0">
                          <a:effectLst/>
                        </a:rPr>
                        <a:t>14</a:t>
                      </a:r>
                      <a:endParaRPr lang="en-US" sz="8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0.76</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dirty="0">
                          <a:effectLst/>
                        </a:rPr>
                        <a:t>6.5</a:t>
                      </a:r>
                      <a:endParaRPr lang="en-US" sz="8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bl>
          </a:graphicData>
        </a:graphic>
      </p:graphicFrame>
    </p:spTree>
    <p:extLst>
      <p:ext uri="{BB962C8B-B14F-4D97-AF65-F5344CB8AC3E}">
        <p14:creationId xmlns:p14="http://schemas.microsoft.com/office/powerpoint/2010/main" val="60270286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4530964" y="3968619"/>
                <a:ext cx="5351978" cy="7152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m:t>
                      </m:r>
                      <m:r>
                        <a:rPr lang="es-EC" i="0">
                          <a:latin typeface="Cambria Math" panose="02040503050406030204" pitchFamily="18" charset="0"/>
                        </a:rPr>
                        <m:t>=</m:t>
                      </m:r>
                      <m:nary>
                        <m:naryPr>
                          <m:limLoc m:val="subSup"/>
                          <m:ctrlPr>
                            <a:rPr lang="es-EC" i="1">
                              <a:latin typeface="Cambria Math" panose="02040503050406030204" pitchFamily="18" charset="0"/>
                            </a:rPr>
                          </m:ctrlPr>
                        </m:naryPr>
                        <m:sub>
                          <m:r>
                            <a:rPr lang="es-EC" i="0">
                              <a:latin typeface="Cambria Math" panose="02040503050406030204" pitchFamily="18" charset="0"/>
                            </a:rPr>
                            <m:t>0</m:t>
                          </m:r>
                        </m:sub>
                        <m:sup>
                          <m:r>
                            <a:rPr lang="es-EC" i="1">
                              <a:latin typeface="Cambria Math" panose="02040503050406030204" pitchFamily="18" charset="0"/>
                            </a:rPr>
                            <m:t>𝐿</m:t>
                          </m:r>
                        </m:sup>
                        <m:e>
                          <m:f>
                            <m:fPr>
                              <m:ctrlPr>
                                <a:rPr lang="es-EC" i="1">
                                  <a:latin typeface="Cambria Math" panose="02040503050406030204" pitchFamily="18" charset="0"/>
                                </a:rPr>
                              </m:ctrlPr>
                            </m:fPr>
                            <m:num>
                              <m:r>
                                <a:rPr lang="es-EC" i="1">
                                  <a:latin typeface="Cambria Math" panose="02040503050406030204" pitchFamily="18" charset="0"/>
                                </a:rPr>
                                <m:t>𝑀𝑚</m:t>
                              </m:r>
                            </m:num>
                            <m:den>
                              <m:r>
                                <a:rPr lang="es-EC" i="1">
                                  <a:latin typeface="Cambria Math" panose="02040503050406030204" pitchFamily="18" charset="0"/>
                                </a:rPr>
                                <m:t>𝐸𝐼</m:t>
                              </m:r>
                            </m:den>
                          </m:f>
                        </m:e>
                      </m:nary>
                      <m:r>
                        <a:rPr lang="es-EC" i="1">
                          <a:latin typeface="Cambria Math" panose="02040503050406030204" pitchFamily="18" charset="0"/>
                        </a:rPr>
                        <m:t>𝑑𝑥</m:t>
                      </m:r>
                      <m:r>
                        <a:rPr lang="es-EC" i="0">
                          <a:latin typeface="Cambria Math" panose="02040503050406030204" pitchFamily="18" charset="0"/>
                        </a:rPr>
                        <m:t>+</m:t>
                      </m:r>
                      <m:nary>
                        <m:naryPr>
                          <m:limLoc m:val="subSup"/>
                          <m:ctrlPr>
                            <a:rPr lang="es-EC" i="1">
                              <a:latin typeface="Cambria Math" panose="02040503050406030204" pitchFamily="18" charset="0"/>
                            </a:rPr>
                          </m:ctrlPr>
                        </m:naryPr>
                        <m:sub>
                          <m:r>
                            <a:rPr lang="es-EC" i="0">
                              <a:latin typeface="Cambria Math" panose="02040503050406030204" pitchFamily="18" charset="0"/>
                            </a:rPr>
                            <m:t>0</m:t>
                          </m:r>
                        </m:sub>
                        <m:sup>
                          <m:r>
                            <a:rPr lang="es-EC" i="1">
                              <a:latin typeface="Cambria Math" panose="02040503050406030204" pitchFamily="18" charset="0"/>
                            </a:rPr>
                            <m:t>𝐿</m:t>
                          </m:r>
                        </m:sup>
                        <m:e>
                          <m:f>
                            <m:fPr>
                              <m:ctrlPr>
                                <a:rPr lang="es-EC" i="1">
                                  <a:latin typeface="Cambria Math" panose="02040503050406030204" pitchFamily="18" charset="0"/>
                                </a:rPr>
                              </m:ctrlPr>
                            </m:fPr>
                            <m:num>
                              <m:r>
                                <a:rPr lang="es-EC" i="1">
                                  <a:latin typeface="Cambria Math" panose="02040503050406030204" pitchFamily="18" charset="0"/>
                                </a:rPr>
                                <m:t>𝑉𝑣</m:t>
                              </m:r>
                            </m:num>
                            <m:den>
                              <m:r>
                                <a:rPr lang="es-EC" i="1">
                                  <a:latin typeface="Cambria Math" panose="02040503050406030204" pitchFamily="18" charset="0"/>
                                </a:rPr>
                                <m:t>𝐺𝐴𝑣</m:t>
                              </m:r>
                            </m:den>
                          </m:f>
                        </m:e>
                      </m:nary>
                      <m:r>
                        <a:rPr lang="es-EC" i="1">
                          <a:latin typeface="Cambria Math" panose="02040503050406030204" pitchFamily="18" charset="0"/>
                        </a:rPr>
                        <m:t>𝑑𝑥</m:t>
                      </m:r>
                      <m:r>
                        <a:rPr lang="es-EC" i="0">
                          <a:latin typeface="Cambria Math" panose="02040503050406030204" pitchFamily="18" charset="0"/>
                        </a:rPr>
                        <m:t>=</m:t>
                      </m:r>
                      <m:nary>
                        <m:naryPr>
                          <m:limLoc m:val="subSup"/>
                          <m:ctrlPr>
                            <a:rPr lang="es-EC" i="1">
                              <a:latin typeface="Cambria Math" panose="02040503050406030204" pitchFamily="18" charset="0"/>
                            </a:rPr>
                          </m:ctrlPr>
                        </m:naryPr>
                        <m:sub>
                          <m:r>
                            <a:rPr lang="es-EC" i="0">
                              <a:latin typeface="Cambria Math" panose="02040503050406030204" pitchFamily="18" charset="0"/>
                            </a:rPr>
                            <m:t>0</m:t>
                          </m:r>
                        </m:sub>
                        <m:sup>
                          <m:r>
                            <a:rPr lang="es-EC" i="1">
                              <a:latin typeface="Cambria Math" panose="02040503050406030204" pitchFamily="18" charset="0"/>
                            </a:rPr>
                            <m:t>𝐿</m:t>
                          </m:r>
                        </m:sup>
                        <m:e>
                          <m:f>
                            <m:fPr>
                              <m:ctrlPr>
                                <a:rPr lang="es-EC" i="1">
                                  <a:latin typeface="Cambria Math" panose="02040503050406030204" pitchFamily="18" charset="0"/>
                                </a:rPr>
                              </m:ctrlPr>
                            </m:fPr>
                            <m:num>
                              <m:r>
                                <a:rPr lang="es-EC" i="1">
                                  <a:latin typeface="Cambria Math" panose="02040503050406030204" pitchFamily="18" charset="0"/>
                                </a:rPr>
                                <m:t>𝑃</m:t>
                              </m:r>
                              <m:sSup>
                                <m:sSupPr>
                                  <m:ctrlPr>
                                    <a:rPr lang="es-EC" i="1">
                                      <a:latin typeface="Cambria Math" panose="02040503050406030204" pitchFamily="18" charset="0"/>
                                    </a:rPr>
                                  </m:ctrlPr>
                                </m:sSupPr>
                                <m:e>
                                  <m:r>
                                    <a:rPr lang="es-EC" i="1">
                                      <a:latin typeface="Cambria Math" panose="02040503050406030204" pitchFamily="18" charset="0"/>
                                    </a:rPr>
                                    <m:t>𝑥</m:t>
                                  </m:r>
                                </m:e>
                                <m:sup>
                                  <m:r>
                                    <a:rPr lang="es-EC" i="0">
                                      <a:latin typeface="Cambria Math" panose="02040503050406030204" pitchFamily="18" charset="0"/>
                                    </a:rPr>
                                    <m:t>2</m:t>
                                  </m:r>
                                </m:sup>
                              </m:sSup>
                            </m:num>
                            <m:den>
                              <m:r>
                                <a:rPr lang="es-EC" i="1">
                                  <a:latin typeface="Cambria Math" panose="02040503050406030204" pitchFamily="18" charset="0"/>
                                </a:rPr>
                                <m:t>𝐸𝐼</m:t>
                              </m:r>
                            </m:den>
                          </m:f>
                        </m:e>
                      </m:nary>
                      <m:r>
                        <a:rPr lang="es-EC" i="1">
                          <a:latin typeface="Cambria Math" panose="02040503050406030204" pitchFamily="18" charset="0"/>
                        </a:rPr>
                        <m:t>𝑑𝑥</m:t>
                      </m:r>
                      <m:nary>
                        <m:naryPr>
                          <m:limLoc m:val="subSup"/>
                          <m:ctrlPr>
                            <a:rPr lang="es-EC" i="1">
                              <a:latin typeface="Cambria Math" panose="02040503050406030204" pitchFamily="18" charset="0"/>
                            </a:rPr>
                          </m:ctrlPr>
                        </m:naryPr>
                        <m:sub>
                          <m:r>
                            <a:rPr lang="es-EC" i="0">
                              <a:latin typeface="Cambria Math" panose="02040503050406030204" pitchFamily="18" charset="0"/>
                            </a:rPr>
                            <m:t>0</m:t>
                          </m:r>
                        </m:sub>
                        <m:sup>
                          <m:r>
                            <a:rPr lang="es-EC" i="1">
                              <a:latin typeface="Cambria Math" panose="02040503050406030204" pitchFamily="18" charset="0"/>
                            </a:rPr>
                            <m:t>𝐿</m:t>
                          </m:r>
                        </m:sup>
                        <m:e>
                          <m:f>
                            <m:fPr>
                              <m:ctrlPr>
                                <a:rPr lang="es-EC" i="1">
                                  <a:latin typeface="Cambria Math" panose="02040503050406030204" pitchFamily="18" charset="0"/>
                                </a:rPr>
                              </m:ctrlPr>
                            </m:fPr>
                            <m:num>
                              <m:r>
                                <a:rPr lang="es-EC" i="1">
                                  <a:latin typeface="Cambria Math" panose="02040503050406030204" pitchFamily="18" charset="0"/>
                                </a:rPr>
                                <m:t>𝑃</m:t>
                              </m:r>
                            </m:num>
                            <m:den>
                              <m:r>
                                <a:rPr lang="es-EC" i="1">
                                  <a:latin typeface="Cambria Math" panose="02040503050406030204" pitchFamily="18" charset="0"/>
                                </a:rPr>
                                <m:t>𝐺𝐴𝑣</m:t>
                              </m:r>
                            </m:den>
                          </m:f>
                        </m:e>
                      </m:nary>
                      <m:r>
                        <a:rPr lang="es-EC" i="1">
                          <a:latin typeface="Cambria Math" panose="02040503050406030204" pitchFamily="18" charset="0"/>
                        </a:rPr>
                        <m:t>𝑑𝑥</m:t>
                      </m:r>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4530964" y="3968619"/>
                <a:ext cx="5351978" cy="71526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5089384" y="1760093"/>
                <a:ext cx="3766993" cy="9033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𝜃</m:t>
                      </m:r>
                      <m:r>
                        <a:rPr lang="es-EC" i="0">
                          <a:latin typeface="Cambria Math" panose="02040503050406030204" pitchFamily="18" charset="0"/>
                        </a:rPr>
                        <m:t>=</m:t>
                      </m:r>
                      <m:nary>
                        <m:naryPr>
                          <m:limLoc m:val="subSup"/>
                          <m:ctrlPr>
                            <a:rPr lang="es-EC" i="1">
                              <a:latin typeface="Cambria Math" panose="02040503050406030204" pitchFamily="18" charset="0"/>
                            </a:rPr>
                          </m:ctrlPr>
                        </m:naryPr>
                        <m:sub>
                          <m:r>
                            <a:rPr lang="es-EC" i="0">
                              <a:latin typeface="Cambria Math" panose="02040503050406030204" pitchFamily="18" charset="0"/>
                            </a:rPr>
                            <m:t>0</m:t>
                          </m:r>
                        </m:sub>
                        <m:sup>
                          <m:r>
                            <a:rPr lang="es-EC" i="1">
                              <a:latin typeface="Cambria Math" panose="02040503050406030204" pitchFamily="18" charset="0"/>
                            </a:rPr>
                            <m:t>𝐿</m:t>
                          </m:r>
                        </m:sup>
                        <m:e>
                          <m:f>
                            <m:fPr>
                              <m:ctrlPr>
                                <a:rPr lang="es-EC" i="1">
                                  <a:latin typeface="Cambria Math" panose="02040503050406030204" pitchFamily="18" charset="0"/>
                                </a:rPr>
                              </m:ctrlPr>
                            </m:fPr>
                            <m:num>
                              <m:r>
                                <a:rPr lang="es-EC" i="1">
                                  <a:latin typeface="Cambria Math" panose="02040503050406030204" pitchFamily="18" charset="0"/>
                                </a:rPr>
                                <m:t>𝑀𝑚</m:t>
                              </m:r>
                            </m:num>
                            <m:den>
                              <m:r>
                                <a:rPr lang="es-EC" i="1">
                                  <a:latin typeface="Cambria Math" panose="02040503050406030204" pitchFamily="18" charset="0"/>
                                </a:rPr>
                                <m:t>𝐸𝐼</m:t>
                              </m:r>
                            </m:den>
                          </m:f>
                        </m:e>
                      </m:nary>
                      <m:r>
                        <a:rPr lang="es-EC" i="1">
                          <a:latin typeface="Cambria Math" panose="02040503050406030204" pitchFamily="18" charset="0"/>
                        </a:rPr>
                        <m:t>𝑑𝑥</m:t>
                      </m:r>
                      <m:r>
                        <a:rPr lang="es-EC" i="0">
                          <a:latin typeface="Cambria Math" panose="02040503050406030204" pitchFamily="18" charset="0"/>
                        </a:rPr>
                        <m:t>=</m:t>
                      </m:r>
                      <m:nary>
                        <m:naryPr>
                          <m:limLoc m:val="subSup"/>
                          <m:ctrlPr>
                            <a:rPr lang="es-EC" i="1">
                              <a:latin typeface="Cambria Math" panose="02040503050406030204" pitchFamily="18" charset="0"/>
                            </a:rPr>
                          </m:ctrlPr>
                        </m:naryPr>
                        <m:sub>
                          <m:r>
                            <a:rPr lang="es-EC" i="0">
                              <a:latin typeface="Cambria Math" panose="02040503050406030204" pitchFamily="18" charset="0"/>
                            </a:rPr>
                            <m:t>0</m:t>
                          </m:r>
                        </m:sub>
                        <m:sup>
                          <m:r>
                            <a:rPr lang="es-EC" i="1">
                              <a:latin typeface="Cambria Math" panose="02040503050406030204" pitchFamily="18" charset="0"/>
                            </a:rPr>
                            <m:t>𝐿</m:t>
                          </m:r>
                        </m:sup>
                        <m:e>
                          <m:f>
                            <m:fPr>
                              <m:ctrlPr>
                                <a:rPr lang="es-EC" i="1">
                                  <a:latin typeface="Cambria Math" panose="02040503050406030204" pitchFamily="18" charset="0"/>
                                </a:rPr>
                              </m:ctrlPr>
                            </m:fPr>
                            <m:num>
                              <m:r>
                                <a:rPr lang="es-EC" i="1">
                                  <a:latin typeface="Cambria Math" panose="02040503050406030204" pitchFamily="18" charset="0"/>
                                </a:rPr>
                                <m:t>𝑃𝑥</m:t>
                              </m:r>
                            </m:num>
                            <m:den>
                              <m:r>
                                <a:rPr lang="es-EC" i="1">
                                  <a:latin typeface="Cambria Math" panose="02040503050406030204" pitchFamily="18" charset="0"/>
                                </a:rPr>
                                <m:t>𝐸𝐼</m:t>
                              </m:r>
                            </m:den>
                          </m:f>
                        </m:e>
                      </m:nary>
                      <m:r>
                        <a:rPr lang="es-EC" i="1">
                          <a:latin typeface="Cambria Math" panose="02040503050406030204" pitchFamily="18" charset="0"/>
                        </a:rPr>
                        <m:t>𝑑𝑥</m:t>
                      </m:r>
                      <m:r>
                        <a:rPr lang="es-EC" i="0">
                          <a:latin typeface="Cambria Math" panose="02040503050406030204" pitchFamily="18" charset="0"/>
                        </a:rPr>
                        <m:t>=</m:t>
                      </m:r>
                      <m:sSubSup>
                        <m:sSubSupPr>
                          <m:ctrlPr>
                            <a:rPr lang="es-EC" i="1">
                              <a:latin typeface="Cambria Math" panose="02040503050406030204" pitchFamily="18" charset="0"/>
                            </a:rPr>
                          </m:ctrlPr>
                        </m:sSubSupPr>
                        <m:e>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𝑃</m:t>
                                  </m:r>
                                  <m:sSup>
                                    <m:sSupPr>
                                      <m:ctrlPr>
                                        <a:rPr lang="es-EC" i="1">
                                          <a:latin typeface="Cambria Math" panose="02040503050406030204" pitchFamily="18" charset="0"/>
                                        </a:rPr>
                                      </m:ctrlPr>
                                    </m:sSupPr>
                                    <m:e>
                                      <m:r>
                                        <a:rPr lang="es-EC" i="1">
                                          <a:latin typeface="Cambria Math" panose="02040503050406030204" pitchFamily="18" charset="0"/>
                                        </a:rPr>
                                        <m:t>𝑥</m:t>
                                      </m:r>
                                    </m:e>
                                    <m:sup>
                                      <m:r>
                                        <a:rPr lang="es-EC" i="0">
                                          <a:latin typeface="Cambria Math" panose="02040503050406030204" pitchFamily="18" charset="0"/>
                                        </a:rPr>
                                        <m:t>2</m:t>
                                      </m:r>
                                    </m:sup>
                                  </m:sSup>
                                </m:num>
                                <m:den>
                                  <m:r>
                                    <a:rPr lang="es-EC" i="0">
                                      <a:latin typeface="Cambria Math" panose="02040503050406030204" pitchFamily="18" charset="0"/>
                                    </a:rPr>
                                    <m:t>2</m:t>
                                  </m:r>
                                  <m:r>
                                    <a:rPr lang="es-EC" i="1">
                                      <a:latin typeface="Cambria Math" panose="02040503050406030204" pitchFamily="18" charset="0"/>
                                    </a:rPr>
                                    <m:t>𝐸𝐼</m:t>
                                  </m:r>
                                </m:den>
                              </m:f>
                            </m:e>
                          </m:d>
                        </m:e>
                        <m:sub>
                          <m:r>
                            <a:rPr lang="es-EC" i="0">
                              <a:latin typeface="Cambria Math" panose="02040503050406030204" pitchFamily="18" charset="0"/>
                            </a:rPr>
                            <m:t>0</m:t>
                          </m:r>
                        </m:sub>
                        <m:sup>
                          <m:r>
                            <a:rPr lang="es-EC" i="1">
                              <a:latin typeface="Cambria Math" panose="02040503050406030204" pitchFamily="18" charset="0"/>
                            </a:rPr>
                            <m:t>𝐿</m:t>
                          </m:r>
                        </m:sup>
                      </m:sSubSup>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5089384" y="1760093"/>
                <a:ext cx="3766993" cy="90338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6286763" y="5273301"/>
                <a:ext cx="1679882" cy="6482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𝑃</m:t>
                          </m:r>
                          <m:sSup>
                            <m:sSupPr>
                              <m:ctrlPr>
                                <a:rPr lang="es-EC" i="1">
                                  <a:latin typeface="Cambria Math" panose="02040503050406030204" pitchFamily="18" charset="0"/>
                                </a:rPr>
                              </m:ctrlPr>
                            </m:sSupPr>
                            <m:e>
                              <m:r>
                                <a:rPr lang="es-EC" i="1">
                                  <a:latin typeface="Cambria Math" panose="02040503050406030204" pitchFamily="18" charset="0"/>
                                </a:rPr>
                                <m:t>𝐿</m:t>
                              </m:r>
                            </m:e>
                            <m:sup>
                              <m:r>
                                <a:rPr lang="es-EC" i="0">
                                  <a:latin typeface="Cambria Math" panose="02040503050406030204" pitchFamily="18" charset="0"/>
                                </a:rPr>
                                <m:t>3</m:t>
                              </m:r>
                            </m:sup>
                          </m:sSup>
                        </m:num>
                        <m:den>
                          <m:r>
                            <a:rPr lang="es-EC" i="0">
                              <a:latin typeface="Cambria Math" panose="02040503050406030204" pitchFamily="18" charset="0"/>
                            </a:rPr>
                            <m:t>3</m:t>
                          </m:r>
                          <m:r>
                            <a:rPr lang="es-EC" i="1">
                              <a:latin typeface="Cambria Math" panose="02040503050406030204" pitchFamily="18" charset="0"/>
                            </a:rPr>
                            <m:t>𝐸𝐼</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𝑃𝐿</m:t>
                          </m:r>
                        </m:num>
                        <m:den>
                          <m:r>
                            <a:rPr lang="es-EC" i="1">
                              <a:latin typeface="Cambria Math" panose="02040503050406030204" pitchFamily="18" charset="0"/>
                            </a:rPr>
                            <m:t>𝐺𝐴𝑣</m:t>
                          </m:r>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6286763" y="5273301"/>
                <a:ext cx="1679882" cy="648254"/>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6685207" y="3031951"/>
                <a:ext cx="1043491"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𝜃</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𝑃</m:t>
                          </m:r>
                          <m:sSup>
                            <m:sSupPr>
                              <m:ctrlPr>
                                <a:rPr lang="es-EC" i="1">
                                  <a:latin typeface="Cambria Math" panose="02040503050406030204" pitchFamily="18" charset="0"/>
                                </a:rPr>
                              </m:ctrlPr>
                            </m:sSupPr>
                            <m:e>
                              <m:r>
                                <a:rPr lang="es-EC" i="1">
                                  <a:latin typeface="Cambria Math" panose="02040503050406030204" pitchFamily="18" charset="0"/>
                                </a:rPr>
                                <m:t>𝐿</m:t>
                              </m:r>
                            </m:e>
                            <m:sup>
                              <m:r>
                                <a:rPr lang="es-EC" i="0">
                                  <a:latin typeface="Cambria Math" panose="02040503050406030204" pitchFamily="18" charset="0"/>
                                </a:rPr>
                                <m:t>2</m:t>
                              </m:r>
                            </m:sup>
                          </m:sSup>
                        </m:num>
                        <m:den>
                          <m:r>
                            <a:rPr lang="es-EC" i="0">
                              <a:latin typeface="Cambria Math" panose="02040503050406030204" pitchFamily="18" charset="0"/>
                            </a:rPr>
                            <m:t>2</m:t>
                          </m:r>
                          <m:r>
                            <a:rPr lang="es-EC" i="1">
                              <a:latin typeface="Cambria Math" panose="02040503050406030204" pitchFamily="18" charset="0"/>
                            </a:rPr>
                            <m:t>𝐸𝐼</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6685207" y="3031951"/>
                <a:ext cx="1043491" cy="646331"/>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9945976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5" name="Rectángulo 4"/>
          <p:cNvSpPr/>
          <p:nvPr/>
        </p:nvSpPr>
        <p:spPr>
          <a:xfrm>
            <a:off x="1723401" y="1093521"/>
            <a:ext cx="8138445" cy="560410"/>
          </a:xfrm>
          <a:prstGeom prst="rect">
            <a:avLst/>
          </a:prstGeom>
        </p:spPr>
        <p:txBody>
          <a:bodyPr wrap="square">
            <a:spAutoFit/>
          </a:bodyPr>
          <a:lstStyle/>
          <a:p>
            <a:pPr indent="252095" algn="just">
              <a:lnSpc>
                <a:spcPct val="200000"/>
              </a:lnSpc>
            </a:pPr>
            <a:r>
              <a:rPr lang="es-EC" b="1" dirty="0" smtClean="0">
                <a:effectLst/>
                <a:latin typeface="Arial" panose="020B0604020202020204" pitchFamily="34" charset="0"/>
                <a:ea typeface="Times New Roman" panose="02020603050405020304" pitchFamily="18" charset="0"/>
                <a:cs typeface="Times New Roman" panose="02020603050405020304" pitchFamily="18" charset="0"/>
              </a:rPr>
              <a:t>Datos generales y propiedades</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ángulo 5"/>
              <p:cNvSpPr/>
              <p:nvPr/>
            </p:nvSpPr>
            <p:spPr>
              <a:xfrm>
                <a:off x="3687538" y="4242846"/>
                <a:ext cx="6064609" cy="23717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effectLst/>
                              <a:latin typeface="Cambria Math" panose="02040503050406030204" pitchFamily="18" charset="0"/>
                              <a:ea typeface="Times New Roman" panose="02020603050405020304" pitchFamily="18" charset="0"/>
                              <a:cs typeface="Times New Roman" panose="02020603050405020304" pitchFamily="18" charset="0"/>
                            </a:rPr>
                          </m:ctrlPr>
                        </m:dPr>
                        <m:e>
                          <m:m>
                            <m:mPr>
                              <m:mcs>
                                <m:mc>
                                  <m:mcPr>
                                    <m:count m:val="1"/>
                                    <m:mcJc m:val="center"/>
                                  </m:mcPr>
                                </m:mc>
                              </m:mcs>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𝑏</m:t>
                                </m:r>
                                <m:r>
                                  <a:rPr lang="es-EC" i="1">
                                    <a:effectLst/>
                                    <a:latin typeface="Cambria Math" panose="02040503050406030204" pitchFamily="18" charset="0"/>
                                    <a:ea typeface="Times New Roman" panose="02020603050405020304" pitchFamily="18" charset="0"/>
                                    <a:cs typeface="Times New Roman" panose="02020603050405020304" pitchFamily="18" charset="0"/>
                                  </a:rPr>
                                  <m:t>=30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m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h</m:t>
                                </m:r>
                                <m:r>
                                  <a:rPr lang="es-EC" i="1">
                                    <a:effectLst/>
                                    <a:latin typeface="Cambria Math" panose="02040503050406030204" pitchFamily="18" charset="0"/>
                                    <a:ea typeface="Times New Roman" panose="02020603050405020304" pitchFamily="18" charset="0"/>
                                    <a:cs typeface="Times New Roman" panose="02020603050405020304" pitchFamily="18" charset="0"/>
                                  </a:rPr>
                                  <m:t>=60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mr>
                          </m:m>
                        </m:e>
                      </m:d>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m>
                        <m:mPr>
                          <m:mcs>
                            <m:mc>
                              <m:mcPr>
                                <m:count m:val="1"/>
                                <m:mcJc m:val="center"/>
                              </m:mcPr>
                            </m:mc>
                          </m:mcs>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𝐼</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𝑏</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h</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m>
                              <m:mPr>
                                <m:mcs>
                                  <m:mc>
                                    <m:mcPr>
                                      <m:count m:val="1"/>
                                      <m:mcJc m:val="center"/>
                                    </m:mcPr>
                                  </m:mc>
                                </m:mcs>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mPr>
                              <m:mr>
                                <m:e>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33</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30∙</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60</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es-EC" i="1">
                                      <a:effectLst/>
                                      <a:latin typeface="Cambria Math" panose="02040503050406030204" pitchFamily="18" charset="0"/>
                                      <a:ea typeface="Times New Roman" panose="02020603050405020304" pitchFamily="18" charset="0"/>
                                      <a:cs typeface="Times New Roman" panose="02020603050405020304" pitchFamily="18" charset="0"/>
                                    </a:rPr>
                                    <m:t>=540000 </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4</m:t>
                                      </m:r>
                                    </m:sup>
                                  </m:sSup>
                                </m:e>
                              </m:mr>
                              <m:mr>
                                <m:e>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22</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60∙</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30</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es-EC" i="1">
                                      <a:effectLst/>
                                      <a:latin typeface="Cambria Math" panose="02040503050406030204" pitchFamily="18" charset="0"/>
                                      <a:ea typeface="Times New Roman" panose="02020603050405020304" pitchFamily="18" charset="0"/>
                                      <a:cs typeface="Times New Roman" panose="02020603050405020304" pitchFamily="18" charset="0"/>
                                    </a:rPr>
                                    <m:t>=135000 </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4</m:t>
                                      </m:r>
                                    </m:sup>
                                  </m:sSup>
                                </m:e>
                              </m:mr>
                            </m:m>
                          </m:e>
                        </m:m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𝐴𝑣</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s-EC" i="1">
                                <a:effectLst/>
                                <a:latin typeface="Cambria Math" panose="02040503050406030204" pitchFamily="18" charset="0"/>
                                <a:ea typeface="Times New Roman" panose="02020603050405020304" pitchFamily="18" charset="0"/>
                                <a:cs typeface="Times New Roman" panose="02020603050405020304" pitchFamily="18" charset="0"/>
                              </a:rPr>
                              <m:t>𝑏</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h</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m>
                              <m:mPr>
                                <m:mcs>
                                  <m:mc>
                                    <m:mcPr>
                                      <m:count m:val="1"/>
                                      <m:mcJc m:val="center"/>
                                    </m:mcPr>
                                  </m:mc>
                                </m:mcs>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mPr>
                              <m:mr>
                                <m:e>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𝐴𝑣</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33</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s-EC" i="1">
                                      <a:effectLst/>
                                      <a:latin typeface="Cambria Math" panose="02040503050406030204" pitchFamily="18" charset="0"/>
                                      <a:ea typeface="Times New Roman" panose="02020603050405020304" pitchFamily="18" charset="0"/>
                                      <a:cs typeface="Times New Roman" panose="02020603050405020304" pitchFamily="18" charset="0"/>
                                    </a:rPr>
                                    <m:t>30∙60=1500 </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sup>
                                  </m:sSup>
                                </m:e>
                              </m:m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𝐴𝑣</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22</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s-EC" i="1">
                                      <a:effectLst/>
                                      <a:latin typeface="Cambria Math" panose="02040503050406030204" pitchFamily="18" charset="0"/>
                                      <a:ea typeface="Times New Roman" panose="02020603050405020304" pitchFamily="18" charset="0"/>
                                      <a:cs typeface="Times New Roman" panose="02020603050405020304" pitchFamily="18" charset="0"/>
                                    </a:rPr>
                                    <m:t>60∙30=1500 </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sup>
                                  </m:sSup>
                                </m:e>
                              </m:mr>
                            </m:m>
                          </m:e>
                        </m:mr>
                      </m:m>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3687538" y="4242846"/>
                <a:ext cx="6064609" cy="237174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4021603" y="2103195"/>
                <a:ext cx="5396477" cy="14595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effectLst/>
                              <a:latin typeface="Cambria Math" panose="02040503050406030204" pitchFamily="18" charset="0"/>
                              <a:ea typeface="Times New Roman" panose="02020603050405020304" pitchFamily="18" charset="0"/>
                              <a:cs typeface="Times New Roman" panose="02020603050405020304" pitchFamily="18" charset="0"/>
                            </a:rPr>
                          </m:ctrlPr>
                        </m:mP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𝐸</m:t>
                            </m:r>
                            <m:r>
                              <a:rPr lang="es-EC" i="1">
                                <a:effectLst/>
                                <a:latin typeface="Cambria Math" panose="02040503050406030204" pitchFamily="18" charset="0"/>
                                <a:ea typeface="Times New Roman" panose="02020603050405020304" pitchFamily="18" charset="0"/>
                                <a:cs typeface="Times New Roman" panose="02020603050405020304" pitchFamily="18" charset="0"/>
                              </a:rPr>
                              <m:t>=219499.64</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𝐾𝑔𝑓</m:t>
                                </m:r>
                              </m:num>
                              <m:den>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e>
                        </m:m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𝑈</m:t>
                            </m:r>
                            <m:r>
                              <a:rPr lang="es-EC" i="1">
                                <a:effectLst/>
                                <a:latin typeface="Cambria Math" panose="02040503050406030204" pitchFamily="18" charset="0"/>
                                <a:ea typeface="Times New Roman" panose="02020603050405020304" pitchFamily="18" charset="0"/>
                                <a:cs typeface="Times New Roman" panose="02020603050405020304" pitchFamily="18" charset="0"/>
                              </a:rPr>
                              <m:t>=0.2</m:t>
                            </m:r>
                          </m:e>
                        </m:mr>
                        <m:m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𝐺</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𝐸</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C" i="1">
                                        <a:effectLst/>
                                        <a:latin typeface="Cambria Math" panose="02040503050406030204" pitchFamily="18" charset="0"/>
                                        <a:ea typeface="Times New Roman" panose="02020603050405020304" pitchFamily="18" charset="0"/>
                                        <a:cs typeface="Times New Roman" panose="02020603050405020304" pitchFamily="18" charset="0"/>
                                      </a:rPr>
                                      <m:t>1+</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𝑈</m:t>
                                    </m:r>
                                  </m:e>
                                </m:d>
                              </m:den>
                            </m:f>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219499.64</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2(1+0.2)</m:t>
                                </m:r>
                              </m:den>
                            </m:f>
                            <m:r>
                              <a:rPr lang="es-EC" i="1">
                                <a:effectLst/>
                                <a:latin typeface="Cambria Math" panose="02040503050406030204" pitchFamily="18" charset="0"/>
                                <a:ea typeface="Times New Roman" panose="02020603050405020304" pitchFamily="18" charset="0"/>
                                <a:cs typeface="Times New Roman" panose="02020603050405020304" pitchFamily="18" charset="0"/>
                              </a:rPr>
                              <m:t>=91458.183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𝐾𝑔𝑓</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sup>
                            </m:sSup>
                          </m:e>
                        </m:mr>
                      </m:m>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4021603" y="2103195"/>
                <a:ext cx="5396477" cy="1459567"/>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5787811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2150692" y="1409515"/>
                <a:ext cx="6096000" cy="2295628"/>
              </a:xfrm>
              <a:prstGeom prst="rect">
                <a:avLst/>
              </a:prstGeom>
            </p:spPr>
            <p:txBody>
              <a:bodyPr>
                <a:spAutoFit/>
              </a:bodyPr>
              <a:lstStyle/>
              <a:p>
                <a:pPr indent="252095" algn="just">
                  <a:lnSpc>
                    <a:spcPct val="200000"/>
                  </a:lnSpc>
                </a:pPr>
                <a:r>
                  <a:rPr lang="es-EC" b="1" dirty="0" smtClean="0">
                    <a:effectLst/>
                    <a:latin typeface="Arial" panose="020B0604020202020204" pitchFamily="34" charset="0"/>
                    <a:ea typeface="Times New Roman" panose="02020603050405020304" pitchFamily="18" charset="0"/>
                    <a:cs typeface="Times New Roman" panose="02020603050405020304" pitchFamily="18" charset="0"/>
                  </a:rPr>
                  <a:t>Rigideces de sección:</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𝐸</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33</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=219499.64∙540000=1.185298∙</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11 </m:t>
                          </m:r>
                        </m:sup>
                      </m:sSup>
                      <m:r>
                        <a:rPr lang="es-EC" i="1">
                          <a:effectLst/>
                          <a:latin typeface="Cambria Math" panose="02040503050406030204" pitchFamily="18" charset="0"/>
                          <a:ea typeface="Times New Roman" panose="02020603050405020304" pitchFamily="18" charset="0"/>
                          <a:cs typeface="Times New Roman" panose="02020603050405020304" pitchFamily="18" charset="0"/>
                        </a:rPr>
                        <m:t>𝐾𝑔𝑓</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𝐺</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𝐴𝑣</m:t>
                      </m:r>
                      <m:r>
                        <a:rPr lang="es-EC" i="1">
                          <a:effectLst/>
                          <a:latin typeface="Cambria Math" panose="02040503050406030204" pitchFamily="18" charset="0"/>
                          <a:ea typeface="Times New Roman" panose="02020603050405020304" pitchFamily="18" charset="0"/>
                          <a:cs typeface="Times New Roman" panose="02020603050405020304" pitchFamily="18" charset="0"/>
                        </a:rPr>
                        <m:t>=91458.183∙540000=137187274.5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𝐾𝑔𝑓</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2150692" y="1409515"/>
                <a:ext cx="6096000" cy="2295628"/>
              </a:xfrm>
              <a:prstGeom prst="rect">
                <a:avLst/>
              </a:prstGeom>
              <a:blipFill rotWithShape="0">
                <a:blip r:embed="rId2"/>
                <a:stretch>
                  <a:fillRect/>
                </a:stretch>
              </a:blipFill>
            </p:spPr>
            <p:txBody>
              <a:bodyPr/>
              <a:lstStyle/>
              <a:p>
                <a:r>
                  <a:rPr lang="en-US">
                    <a:noFill/>
                  </a:rPr>
                  <a:t> </a:t>
                </a:r>
              </a:p>
            </p:txBody>
          </p:sp>
        </mc:Fallback>
      </mc:AlternateContent>
      <p:sp>
        <p:nvSpPr>
          <p:cNvPr id="5" name="Rectángulo 4"/>
          <p:cNvSpPr/>
          <p:nvPr/>
        </p:nvSpPr>
        <p:spPr>
          <a:xfrm>
            <a:off x="1711856" y="3374806"/>
            <a:ext cx="3298980" cy="646331"/>
          </a:xfrm>
          <a:prstGeom prst="rect">
            <a:avLst/>
          </a:prstGeom>
        </p:spPr>
        <p:txBody>
          <a:bodyPr wrap="none">
            <a:spAutoFit/>
          </a:bodyPr>
          <a:lstStyle/>
          <a:p>
            <a:pPr indent="252095" algn="just">
              <a:lnSpc>
                <a:spcPct val="200000"/>
              </a:lnSpc>
            </a:pPr>
            <a:r>
              <a:rPr lang="es-EC" b="1" dirty="0" smtClean="0">
                <a:effectLst/>
                <a:latin typeface="Arial" panose="020B0604020202020204" pitchFamily="34" charset="0"/>
                <a:ea typeface="Times New Roman" panose="02020603050405020304" pitchFamily="18" charset="0"/>
                <a:cs typeface="Times New Roman" panose="02020603050405020304" pitchFamily="18" charset="0"/>
              </a:rPr>
              <a:t>Punto No. 1:</a:t>
            </a: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 Zona elástica.</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ángulo 5"/>
              <p:cNvSpPr/>
              <p:nvPr/>
            </p:nvSpPr>
            <p:spPr>
              <a:xfrm>
                <a:off x="5345097" y="3374806"/>
                <a:ext cx="6096000" cy="3420039"/>
              </a:xfrm>
              <a:prstGeom prst="rect">
                <a:avLst/>
              </a:prstGeom>
            </p:spPr>
            <p:txBody>
              <a:bodyPr>
                <a:spAutoFit/>
              </a:bodyPr>
              <a:lstStyle/>
              <a:p>
                <a:pPr indent="252095" algn="just">
                  <a:lnSpc>
                    <a:spcPct val="200000"/>
                  </a:lnSpc>
                </a:pPr>
                <a:r>
                  <a:rPr lang="es-EC" dirty="0" smtClean="0">
                    <a:effectLst/>
                    <a:latin typeface="Arial" panose="020B0604020202020204" pitchFamily="34" charset="0"/>
                    <a:ea typeface="Calibri" panose="020F0502020204030204" pitchFamily="34" charset="0"/>
                    <a:cs typeface="Times New Roman" panose="02020603050405020304" pitchFamily="18" charset="0"/>
                  </a:rPr>
                  <a:t>Rotación máxima elástica</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𝑦</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𝑃</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𝐿</m:t>
                              </m:r>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s-EC" i="1">
                              <a:effectLst/>
                              <a:latin typeface="Cambria Math" panose="02040503050406030204" pitchFamily="18" charset="0"/>
                              <a:ea typeface="Calibri" panose="020F0502020204030204" pitchFamily="34" charset="0"/>
                              <a:cs typeface="Times New Roman" panose="02020603050405020304" pitchFamily="18" charset="0"/>
                            </a:rPr>
                            <m:t>2</m:t>
                          </m:r>
                          <m:r>
                            <a:rPr lang="es-EC" i="1">
                              <a:effectLst/>
                              <a:latin typeface="Cambria Math" panose="02040503050406030204" pitchFamily="18" charset="0"/>
                              <a:ea typeface="Calibri" panose="020F0502020204030204" pitchFamily="34" charset="0"/>
                              <a:cs typeface="Times New Roman" panose="02020603050405020304" pitchFamily="18" charset="0"/>
                            </a:rPr>
                            <m:t>𝐸𝐼</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𝑦</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2405.03</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∙200</m:t>
                              </m:r>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s-EC" i="1">
                              <a:effectLst/>
                              <a:latin typeface="Cambria Math" panose="02040503050406030204" pitchFamily="18" charset="0"/>
                              <a:ea typeface="Calibri" panose="020F0502020204030204" pitchFamily="34" charset="0"/>
                              <a:cs typeface="Times New Roman" panose="02020603050405020304" pitchFamily="18" charset="0"/>
                            </a:rPr>
                            <m:t>2∙</m:t>
                          </m:r>
                          <m:r>
                            <a:rPr lang="es-EC" i="1">
                              <a:effectLst/>
                              <a:latin typeface="Cambria Math" panose="02040503050406030204" pitchFamily="18" charset="0"/>
                              <a:ea typeface="Times New Roman" panose="02020603050405020304" pitchFamily="18" charset="0"/>
                              <a:cs typeface="Times New Roman" panose="02020603050405020304" pitchFamily="18" charset="0"/>
                            </a:rPr>
                            <m:t>1.185298∙</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11 </m:t>
                              </m:r>
                            </m:sup>
                          </m:sSup>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𝑦</m:t>
                      </m:r>
                      <m:r>
                        <a:rPr lang="es-EC" i="1">
                          <a:effectLst/>
                          <a:latin typeface="Cambria Math" panose="02040503050406030204" pitchFamily="18" charset="0"/>
                          <a:ea typeface="Calibri" panose="020F0502020204030204" pitchFamily="34" charset="0"/>
                          <a:cs typeface="Times New Roman" panose="02020603050405020304" pitchFamily="18" charset="0"/>
                        </a:rPr>
                        <m:t>=0.000405810 </m:t>
                      </m:r>
                      <m:r>
                        <a:rPr lang="es-EC" i="1">
                          <a:effectLst/>
                          <a:latin typeface="Cambria Math" panose="02040503050406030204" pitchFamily="18" charset="0"/>
                          <a:ea typeface="Calibri" panose="020F0502020204030204" pitchFamily="34" charset="0"/>
                          <a:cs typeface="Times New Roman" panose="02020603050405020304" pitchFamily="18" charset="0"/>
                        </a:rPr>
                        <m:t>𝑟𝑎𝑑</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5345097" y="3374806"/>
                <a:ext cx="6096000" cy="3420039"/>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9899617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2068083" y="1215757"/>
                <a:ext cx="9776388" cy="5658600"/>
              </a:xfrm>
              <a:prstGeom prst="rect">
                <a:avLst/>
              </a:prstGeom>
            </p:spPr>
            <p:txBody>
              <a:bodyPr wrap="square">
                <a:spAutoFit/>
              </a:bodyPr>
              <a:lstStyle/>
              <a:p>
                <a:pPr indent="252095" algn="just">
                  <a:lnSpc>
                    <a:spcPct val="200000"/>
                  </a:lnSpc>
                </a:pP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Desplazamiento máximo</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𝑀𝑦</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𝑃𝑦</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𝐿</m:t>
                      </m:r>
                      <m:r>
                        <a:rPr lang="es-EC" i="1">
                          <a:effectLst/>
                          <a:latin typeface="Cambria Math" panose="02040503050406030204" pitchFamily="18" charset="0"/>
                          <a:ea typeface="Times New Roman" panose="02020603050405020304" pitchFamily="18" charset="0"/>
                          <a:cs typeface="Times New Roman" panose="02020603050405020304" pitchFamily="18" charset="0"/>
                        </a:rPr>
                        <m:t>    →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𝑃𝑦</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𝑀𝑦</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𝐿</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𝑀𝑦</m:t>
                      </m:r>
                      <m:r>
                        <a:rPr lang="es-EC" i="1">
                          <a:effectLst/>
                          <a:latin typeface="Cambria Math" panose="02040503050406030204" pitchFamily="18" charset="0"/>
                          <a:ea typeface="Times New Roman" panose="02020603050405020304" pitchFamily="18" charset="0"/>
                          <a:cs typeface="Times New Roman" panose="02020603050405020304" pitchFamily="18" charset="0"/>
                        </a:rPr>
                        <m:t>=481006.2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𝐾𝑔𝑓</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r>
                        <a:rPr lang="es-EC" i="1">
                          <a:effectLst/>
                          <a:latin typeface="Cambria Math" panose="02040503050406030204" pitchFamily="18" charset="0"/>
                          <a:ea typeface="Times New Roman" panose="02020603050405020304" pitchFamily="18" charset="0"/>
                          <a:cs typeface="Times New Roman" panose="02020603050405020304" pitchFamily="18" charset="0"/>
                        </a:rPr>
                        <m:t>   →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𝑃𝑦</m:t>
                      </m:r>
                      <m:r>
                        <a:rPr lang="es-EC" i="1">
                          <a:effectLst/>
                          <a:latin typeface="Cambria Math" panose="02040503050406030204" pitchFamily="18" charset="0"/>
                          <a:ea typeface="Times New Roman" panose="02020603050405020304" pitchFamily="18" charset="0"/>
                          <a:cs typeface="Times New Roman" panose="02020603050405020304" pitchFamily="18" charset="0"/>
                        </a:rPr>
                        <m:t>=2405.031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𝐾𝑔𝑓</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𝑦</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𝑃𝑦</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𝐿</m:t>
                              </m:r>
                            </m:e>
                            <m:sup>
                              <m:r>
                                <a:rPr lang="es-EC" i="1">
                                  <a:effectLst/>
                                  <a:latin typeface="Cambria Math" panose="02040503050406030204" pitchFamily="18" charset="0"/>
                                  <a:ea typeface="Calibri" panose="020F0502020204030204" pitchFamily="34" charset="0"/>
                                  <a:cs typeface="Times New Roman" panose="02020603050405020304" pitchFamily="18" charset="0"/>
                                </a:rPr>
                                <m:t>3</m:t>
                              </m:r>
                            </m:sup>
                          </m:sSup>
                        </m:num>
                        <m:den>
                          <m:r>
                            <a:rPr lang="es-EC" i="1">
                              <a:effectLst/>
                              <a:latin typeface="Cambria Math" panose="02040503050406030204" pitchFamily="18" charset="0"/>
                              <a:ea typeface="Calibri" panose="020F0502020204030204" pitchFamily="34" charset="0"/>
                              <a:cs typeface="Times New Roman" panose="02020603050405020304" pitchFamily="18" charset="0"/>
                            </a:rPr>
                            <m:t>3∙</m:t>
                          </m:r>
                          <m:r>
                            <a:rPr lang="es-EC" i="1">
                              <a:effectLst/>
                              <a:latin typeface="Cambria Math" panose="02040503050406030204" pitchFamily="18" charset="0"/>
                              <a:ea typeface="Calibri" panose="020F0502020204030204" pitchFamily="34" charset="0"/>
                              <a:cs typeface="Times New Roman" panose="02020603050405020304" pitchFamily="18" charset="0"/>
                            </a:rPr>
                            <m:t>𝐸</m:t>
                          </m:r>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𝐼</m:t>
                              </m:r>
                            </m:e>
                            <m:sub>
                              <m:r>
                                <a:rPr lang="es-EC" i="1">
                                  <a:effectLst/>
                                  <a:latin typeface="Cambria Math" panose="02040503050406030204" pitchFamily="18" charset="0"/>
                                  <a:ea typeface="Calibri" panose="020F0502020204030204" pitchFamily="34" charset="0"/>
                                  <a:cs typeface="Times New Roman" panose="02020603050405020304" pitchFamily="18" charset="0"/>
                                </a:rPr>
                                <m:t>33</m:t>
                              </m:r>
                            </m:sub>
                          </m:sSub>
                        </m:den>
                      </m:f>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𝑃𝑦</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𝐿</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𝐺</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𝐴𝑣</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𝑦</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2405.03</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∙200</m:t>
                              </m:r>
                            </m:e>
                            <m:sup>
                              <m:r>
                                <a:rPr lang="es-EC" i="1">
                                  <a:effectLst/>
                                  <a:latin typeface="Cambria Math" panose="02040503050406030204" pitchFamily="18" charset="0"/>
                                  <a:ea typeface="Calibri" panose="020F0502020204030204" pitchFamily="34" charset="0"/>
                                  <a:cs typeface="Times New Roman" panose="02020603050405020304" pitchFamily="18" charset="0"/>
                                </a:rPr>
                                <m:t>3</m:t>
                              </m:r>
                            </m:sup>
                          </m:sSup>
                        </m:num>
                        <m:den>
                          <m:r>
                            <a:rPr lang="es-EC" i="1">
                              <a:effectLst/>
                              <a:latin typeface="Cambria Math" panose="02040503050406030204" pitchFamily="18" charset="0"/>
                              <a:ea typeface="Calibri" panose="020F0502020204030204" pitchFamily="34" charset="0"/>
                              <a:cs typeface="Times New Roman" panose="02020603050405020304" pitchFamily="18" charset="0"/>
                            </a:rPr>
                            <m:t>3∙</m:t>
                          </m:r>
                          <m:r>
                            <a:rPr lang="es-EC" i="1">
                              <a:effectLst/>
                              <a:latin typeface="Cambria Math" panose="02040503050406030204" pitchFamily="18" charset="0"/>
                              <a:ea typeface="Times New Roman" panose="02020603050405020304" pitchFamily="18" charset="0"/>
                              <a:cs typeface="Times New Roman" panose="02020603050405020304" pitchFamily="18" charset="0"/>
                            </a:rPr>
                            <m:t>1.185298∙</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11</m:t>
                              </m:r>
                            </m:sup>
                          </m:sSup>
                        </m:den>
                      </m:f>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2405.03∙200</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137187274.5</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𝑦</m:t>
                      </m:r>
                      <m:r>
                        <a:rPr lang="es-EC" i="1">
                          <a:effectLst/>
                          <a:latin typeface="Cambria Math" panose="02040503050406030204" pitchFamily="18" charset="0"/>
                          <a:ea typeface="Calibri" panose="020F0502020204030204" pitchFamily="34" charset="0"/>
                          <a:cs typeface="Times New Roman" panose="02020603050405020304" pitchFamily="18" charset="0"/>
                        </a:rPr>
                        <m:t>=0.054114096+0.00350619</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𝑦</m:t>
                      </m:r>
                      <m:r>
                        <a:rPr lang="es-EC" i="1">
                          <a:effectLst/>
                          <a:latin typeface="Cambria Math" panose="02040503050406030204" pitchFamily="18" charset="0"/>
                          <a:ea typeface="Calibri" panose="020F0502020204030204" pitchFamily="34" charset="0"/>
                          <a:cs typeface="Times New Roman" panose="02020603050405020304" pitchFamily="18" charset="0"/>
                        </a:rPr>
                        <m:t>=0.057614 </m:t>
                      </m:r>
                      <m:r>
                        <a:rPr lang="es-EC" i="1">
                          <a:effectLst/>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2068083" y="1215757"/>
                <a:ext cx="9776388" cy="5658600"/>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6558046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1837262" y="1183556"/>
                <a:ext cx="10354738" cy="5636030"/>
              </a:xfrm>
              <a:prstGeom prst="rect">
                <a:avLst/>
              </a:prstGeom>
            </p:spPr>
            <p:txBody>
              <a:bodyPr wrap="square">
                <a:spAutoFit/>
              </a:bodyPr>
              <a:lstStyle/>
              <a:p>
                <a:pPr indent="252095" algn="just">
                  <a:lnSpc>
                    <a:spcPct val="200000"/>
                  </a:lnSpc>
                </a:pPr>
                <a:r>
                  <a:rPr lang="es-EC" b="1" dirty="0"/>
                  <a:t>Punto No. 2</a:t>
                </a:r>
                <a:r>
                  <a:rPr lang="es-EC" dirty="0"/>
                  <a:t> </a:t>
                </a:r>
                <a:r>
                  <a:rPr lang="es-EC" dirty="0" smtClean="0"/>
                  <a:t> </a:t>
                </a:r>
                <a:r>
                  <a:rPr lang="es-EC" dirty="0" smtClean="0">
                    <a:effectLst/>
                    <a:latin typeface="Arial" panose="020B0604020202020204" pitchFamily="34" charset="0"/>
                    <a:ea typeface="Calibri" panose="020F0502020204030204" pitchFamily="34" charset="0"/>
                    <a:cs typeface="Times New Roman" panose="02020603050405020304" pitchFamily="18" charset="0"/>
                  </a:rPr>
                  <a:t>Rotación máxima inelástica</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𝑢</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𝑒</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𝑖</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𝑒</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𝑃𝑢</m:t>
                          </m:r>
                          <m:r>
                            <a:rPr lang="es-EC"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𝐿</m:t>
                              </m:r>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s-EC" i="1">
                              <a:effectLst/>
                              <a:latin typeface="Cambria Math" panose="02040503050406030204" pitchFamily="18" charset="0"/>
                              <a:ea typeface="Calibri" panose="020F0502020204030204" pitchFamily="34" charset="0"/>
                              <a:cs typeface="Times New Roman" panose="02020603050405020304" pitchFamily="18" charset="0"/>
                            </a:rPr>
                            <m:t>2</m:t>
                          </m:r>
                          <m:r>
                            <a:rPr lang="es-EC" i="1">
                              <a:effectLst/>
                              <a:latin typeface="Cambria Math" panose="02040503050406030204" pitchFamily="18" charset="0"/>
                              <a:ea typeface="Calibri" panose="020F0502020204030204" pitchFamily="34" charset="0"/>
                              <a:cs typeface="Times New Roman" panose="02020603050405020304" pitchFamily="18" charset="0"/>
                            </a:rPr>
                            <m:t>𝐸𝐼</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𝑒</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2645.53</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∙200</m:t>
                              </m:r>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s-EC" i="1">
                              <a:effectLst/>
                              <a:latin typeface="Cambria Math" panose="02040503050406030204" pitchFamily="18" charset="0"/>
                              <a:ea typeface="Calibri" panose="020F0502020204030204" pitchFamily="34" charset="0"/>
                              <a:cs typeface="Times New Roman" panose="02020603050405020304" pitchFamily="18" charset="0"/>
                            </a:rPr>
                            <m:t>2∙</m:t>
                          </m:r>
                          <m:r>
                            <a:rPr lang="es-EC" i="1">
                              <a:effectLst/>
                              <a:latin typeface="Cambria Math" panose="02040503050406030204" pitchFamily="18" charset="0"/>
                              <a:ea typeface="Times New Roman" panose="02020603050405020304" pitchFamily="18" charset="0"/>
                              <a:cs typeface="Times New Roman" panose="02020603050405020304" pitchFamily="18" charset="0"/>
                            </a:rPr>
                            <m:t>1.185298∙</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11 </m:t>
                              </m:r>
                            </m:sup>
                          </m:sSup>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𝑒</m:t>
                      </m:r>
                      <m:r>
                        <a:rPr lang="es-EC" i="1">
                          <a:effectLst/>
                          <a:latin typeface="Cambria Math" panose="02040503050406030204" pitchFamily="18" charset="0"/>
                          <a:ea typeface="Calibri" panose="020F0502020204030204" pitchFamily="34" charset="0"/>
                          <a:cs typeface="Times New Roman" panose="02020603050405020304" pitchFamily="18" charset="0"/>
                        </a:rPr>
                        <m:t>=0.000446391 </m:t>
                      </m:r>
                      <m:r>
                        <a:rPr lang="es-EC" i="1">
                          <a:effectLst/>
                          <a:latin typeface="Cambria Math" panose="02040503050406030204" pitchFamily="18" charset="0"/>
                          <a:ea typeface="Calibri" panose="020F0502020204030204" pitchFamily="34" charset="0"/>
                          <a:cs typeface="Times New Roman" panose="02020603050405020304" pitchFamily="18" charset="0"/>
                        </a:rPr>
                        <m:t>𝑟𝑎𝑑</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𝑖</m:t>
                      </m:r>
                      <m:r>
                        <a:rPr lang="es-EC" i="1">
                          <a:effectLst/>
                          <a:latin typeface="Cambria Math" panose="02040503050406030204" pitchFamily="18" charset="0"/>
                          <a:ea typeface="Calibri" panose="020F0502020204030204" pitchFamily="34" charset="0"/>
                          <a:cs typeface="Times New Roman" panose="02020603050405020304" pitchFamily="18" charset="0"/>
                        </a:rPr>
                        <m:t>=0.02 </m:t>
                      </m:r>
                      <m:r>
                        <a:rPr lang="es-EC" i="1">
                          <a:effectLst/>
                          <a:latin typeface="Cambria Math" panose="02040503050406030204" pitchFamily="18" charset="0"/>
                          <a:ea typeface="Calibri" panose="020F0502020204030204" pitchFamily="34" charset="0"/>
                          <a:cs typeface="Times New Roman" panose="02020603050405020304" pitchFamily="18" charset="0"/>
                        </a:rPr>
                        <m:t>𝑟𝑎𝑑</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𝑢</m:t>
                      </m:r>
                      <m:r>
                        <a:rPr lang="es-EC" i="1">
                          <a:effectLst/>
                          <a:latin typeface="Cambria Math" panose="02040503050406030204" pitchFamily="18" charset="0"/>
                          <a:ea typeface="Calibri" panose="020F0502020204030204" pitchFamily="34" charset="0"/>
                          <a:cs typeface="Times New Roman" panose="02020603050405020304" pitchFamily="18" charset="0"/>
                        </a:rPr>
                        <m:t>=0.000446391+0.02</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𝑢</m:t>
                      </m:r>
                      <m:r>
                        <a:rPr lang="es-EC" i="1">
                          <a:effectLst/>
                          <a:latin typeface="Cambria Math" panose="02040503050406030204" pitchFamily="18" charset="0"/>
                          <a:ea typeface="Calibri" panose="020F0502020204030204" pitchFamily="34" charset="0"/>
                          <a:cs typeface="Times New Roman" panose="02020603050405020304" pitchFamily="18" charset="0"/>
                        </a:rPr>
                        <m:t>=0.020446391 </m:t>
                      </m:r>
                      <m:r>
                        <a:rPr lang="es-EC" i="1">
                          <a:effectLst/>
                          <a:latin typeface="Cambria Math" panose="02040503050406030204" pitchFamily="18" charset="0"/>
                          <a:ea typeface="Calibri" panose="020F0502020204030204" pitchFamily="34" charset="0"/>
                          <a:cs typeface="Times New Roman" panose="02020603050405020304" pitchFamily="18" charset="0"/>
                        </a:rPr>
                        <m:t>𝑟𝑎𝑑</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1837262" y="1183556"/>
                <a:ext cx="10354738" cy="5636030"/>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5606999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3142003" y="1093521"/>
                <a:ext cx="6096000" cy="646331"/>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𝑢</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𝑒</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𝑖</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3142003" y="1093521"/>
                <a:ext cx="6096000" cy="646331"/>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3601607" y="3482900"/>
                <a:ext cx="6096000" cy="3420039"/>
              </a:xfrm>
              <a:prstGeom prst="rect">
                <a:avLst/>
              </a:prstGeom>
            </p:spPr>
            <p:txBody>
              <a:bodyPr>
                <a:spAutoFit/>
              </a:bodyPr>
              <a:lstStyle/>
              <a:p>
                <a:pPr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𝑒</m:t>
                      </m:r>
                      <m:r>
                        <a:rPr lang="es-EC"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s-EC" i="1">
                              <a:latin typeface="Cambria Math" panose="02040503050406030204" pitchFamily="18" charset="0"/>
                              <a:ea typeface="Times New Roman" panose="02020603050405020304" pitchFamily="18" charset="0"/>
                              <a:cs typeface="Times New Roman" panose="02020603050405020304" pitchFamily="18" charset="0"/>
                            </a:rPr>
                            <m:t>2645.53</m:t>
                          </m:r>
                          <m:sSup>
                            <m:sSupPr>
                              <m:ctrlPr>
                                <a:rPr lang="en-US" i="1">
                                  <a:latin typeface="Cambria Math" panose="02040503050406030204" pitchFamily="18" charset="0"/>
                                  <a:ea typeface="Calibri" panose="020F0502020204030204" pitchFamily="34" charset="0"/>
                                  <a:cs typeface="Times New Roman" panose="02020603050405020304" pitchFamily="18" charset="0"/>
                                </a:rPr>
                              </m:ctrlPr>
                            </m:sSupPr>
                            <m:e>
                              <m:r>
                                <a:rPr lang="es-EC" i="1">
                                  <a:latin typeface="Cambria Math" panose="02040503050406030204" pitchFamily="18" charset="0"/>
                                  <a:ea typeface="Calibri" panose="020F0502020204030204" pitchFamily="34" charset="0"/>
                                  <a:cs typeface="Times New Roman" panose="02020603050405020304" pitchFamily="18" charset="0"/>
                                </a:rPr>
                                <m:t>∙200</m:t>
                              </m:r>
                            </m:e>
                            <m:sup>
                              <m:r>
                                <a:rPr lang="es-EC" i="1">
                                  <a:latin typeface="Cambria Math" panose="02040503050406030204" pitchFamily="18" charset="0"/>
                                  <a:ea typeface="Calibri" panose="020F0502020204030204" pitchFamily="34" charset="0"/>
                                  <a:cs typeface="Times New Roman" panose="02020603050405020304" pitchFamily="18" charset="0"/>
                                </a:rPr>
                                <m:t>3</m:t>
                              </m:r>
                            </m:sup>
                          </m:sSup>
                        </m:num>
                        <m:den>
                          <m:r>
                            <a:rPr lang="es-EC" i="1">
                              <a:latin typeface="Cambria Math" panose="02040503050406030204" pitchFamily="18" charset="0"/>
                              <a:ea typeface="Calibri" panose="020F0502020204030204" pitchFamily="34" charset="0"/>
                              <a:cs typeface="Times New Roman" panose="02020603050405020304" pitchFamily="18" charset="0"/>
                            </a:rPr>
                            <m:t>3∙</m:t>
                          </m:r>
                          <m:r>
                            <a:rPr lang="es-EC" i="1">
                              <a:latin typeface="Cambria Math" panose="02040503050406030204" pitchFamily="18" charset="0"/>
                              <a:ea typeface="Times New Roman" panose="02020603050405020304" pitchFamily="18" charset="0"/>
                              <a:cs typeface="Times New Roman" panose="02020603050405020304" pitchFamily="18" charset="0"/>
                            </a:rPr>
                            <m:t>1.185298∙</m:t>
                          </m:r>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latin typeface="Cambria Math" panose="02040503050406030204" pitchFamily="18" charset="0"/>
                                  <a:ea typeface="Times New Roman" panose="02020603050405020304" pitchFamily="18" charset="0"/>
                                  <a:cs typeface="Times New Roman" panose="02020603050405020304" pitchFamily="18" charset="0"/>
                                </a:rPr>
                                <m:t>10</m:t>
                              </m:r>
                            </m:e>
                            <m:sup>
                              <m:r>
                                <a:rPr lang="es-EC" i="1">
                                  <a:latin typeface="Cambria Math" panose="02040503050406030204" pitchFamily="18" charset="0"/>
                                  <a:ea typeface="Times New Roman" panose="02020603050405020304" pitchFamily="18" charset="0"/>
                                  <a:cs typeface="Times New Roman" panose="02020603050405020304" pitchFamily="18" charset="0"/>
                                </a:rPr>
                                <m:t>11</m:t>
                              </m:r>
                            </m:sup>
                          </m:sSup>
                        </m:den>
                      </m:f>
                      <m:r>
                        <a:rPr lang="es-EC"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s-EC" i="1">
                              <a:latin typeface="Cambria Math" panose="02040503050406030204" pitchFamily="18" charset="0"/>
                              <a:ea typeface="Times New Roman" panose="02020603050405020304" pitchFamily="18" charset="0"/>
                              <a:cs typeface="Times New Roman" panose="02020603050405020304" pitchFamily="18" charset="0"/>
                            </a:rPr>
                            <m:t>2645.53 </m:t>
                          </m:r>
                          <m:r>
                            <a:rPr lang="es-EC" i="1">
                              <a:latin typeface="Cambria Math" panose="02040503050406030204" pitchFamily="18" charset="0"/>
                              <a:ea typeface="Calibri" panose="020F0502020204030204" pitchFamily="34" charset="0"/>
                              <a:cs typeface="Times New Roman" panose="02020603050405020304" pitchFamily="18" charset="0"/>
                            </a:rPr>
                            <m:t>∙200</m:t>
                          </m:r>
                        </m:num>
                        <m:den>
                          <m:r>
                            <a:rPr lang="es-EC" i="1">
                              <a:latin typeface="Cambria Math" panose="02040503050406030204" pitchFamily="18" charset="0"/>
                              <a:ea typeface="Times New Roman" panose="02020603050405020304" pitchFamily="18" charset="0"/>
                              <a:cs typeface="Times New Roman" panose="02020603050405020304" pitchFamily="18" charset="0"/>
                            </a:rPr>
                            <m:t>137187274.5</m:t>
                          </m:r>
                        </m:den>
                      </m:f>
                    </m:oMath>
                  </m:oMathPara>
                </a14:m>
                <a:endParaRPr lang="en-US" dirty="0">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𝑒</m:t>
                      </m:r>
                      <m:r>
                        <a:rPr lang="es-EC" i="1">
                          <a:latin typeface="Cambria Math" panose="02040503050406030204" pitchFamily="18" charset="0"/>
                          <a:ea typeface="Calibri" panose="020F0502020204030204" pitchFamily="34" charset="0"/>
                          <a:cs typeface="Times New Roman" panose="02020603050405020304" pitchFamily="18" charset="0"/>
                        </a:rPr>
                        <m:t>=0.06337567 </m:t>
                      </m:r>
                      <m:r>
                        <a:rPr lang="es-EC" i="1">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dirty="0">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𝑖</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𝜃</m:t>
                      </m:r>
                      <m:r>
                        <a:rPr lang="es-EC" i="1">
                          <a:latin typeface="Cambria Math" panose="02040503050406030204" pitchFamily="18" charset="0"/>
                          <a:ea typeface="Calibri" panose="020F0502020204030204" pitchFamily="34" charset="0"/>
                          <a:cs typeface="Times New Roman" panose="02020603050405020304" pitchFamily="18" charset="0"/>
                        </a:rPr>
                        <m:t>𝑝</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𝑙</m:t>
                      </m:r>
                    </m:oMath>
                  </m:oMathPara>
                </a14:m>
                <a:endParaRPr lang="en-US" dirty="0">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𝑖</m:t>
                      </m:r>
                      <m:r>
                        <a:rPr lang="es-EC" i="1">
                          <a:latin typeface="Cambria Math" panose="02040503050406030204" pitchFamily="18" charset="0"/>
                          <a:ea typeface="Calibri" panose="020F0502020204030204" pitchFamily="34" charset="0"/>
                          <a:cs typeface="Times New Roman" panose="02020603050405020304" pitchFamily="18" charset="0"/>
                        </a:rPr>
                        <m:t>=0.02∙200</m:t>
                      </m:r>
                    </m:oMath>
                  </m:oMathPara>
                </a14:m>
                <a:endParaRPr lang="en-US" dirty="0">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𝑖</m:t>
                      </m:r>
                      <m:r>
                        <a:rPr lang="es-EC" i="1">
                          <a:latin typeface="Cambria Math" panose="02040503050406030204" pitchFamily="18" charset="0"/>
                          <a:ea typeface="Calibri" panose="020F0502020204030204" pitchFamily="34" charset="0"/>
                          <a:cs typeface="Times New Roman" panose="02020603050405020304" pitchFamily="18" charset="0"/>
                        </a:rPr>
                        <m:t>=4 </m:t>
                      </m:r>
                      <m:r>
                        <a:rPr lang="es-EC" i="1">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dirty="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3601607" y="3482900"/>
                <a:ext cx="6096000" cy="3420039"/>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3057525" y="1260400"/>
                <a:ext cx="6096000" cy="1683538"/>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𝑀𝑢</m:t>
                      </m:r>
                      <m:r>
                        <a:rPr lang="es-EC" i="1">
                          <a:latin typeface="Cambria Math" panose="02040503050406030204" pitchFamily="18" charset="0"/>
                          <a:ea typeface="Times New Roman" panose="02020603050405020304" pitchFamily="18" charset="0"/>
                          <a:cs typeface="Times New Roman" panose="02020603050405020304" pitchFamily="18" charset="0"/>
                        </a:rPr>
                        <m:t>=1.10∙</m:t>
                      </m:r>
                      <m:r>
                        <a:rPr lang="es-EC" i="1">
                          <a:latin typeface="Cambria Math" panose="02040503050406030204" pitchFamily="18" charset="0"/>
                          <a:ea typeface="Times New Roman" panose="02020603050405020304" pitchFamily="18" charset="0"/>
                          <a:cs typeface="Times New Roman" panose="02020603050405020304" pitchFamily="18" charset="0"/>
                        </a:rPr>
                        <m:t>𝑀𝑦</m:t>
                      </m:r>
                      <m:r>
                        <a:rPr lang="es-EC" i="1">
                          <a:latin typeface="Cambria Math" panose="02040503050406030204" pitchFamily="18" charset="0"/>
                          <a:ea typeface="Times New Roman" panose="02020603050405020304" pitchFamily="18" charset="0"/>
                          <a:cs typeface="Times New Roman" panose="02020603050405020304" pitchFamily="18" charset="0"/>
                        </a:rPr>
                        <m:t>    →    </m:t>
                      </m:r>
                      <m:r>
                        <a:rPr lang="es-EC" i="1">
                          <a:latin typeface="Cambria Math" panose="02040503050406030204" pitchFamily="18" charset="0"/>
                          <a:ea typeface="Times New Roman" panose="02020603050405020304" pitchFamily="18" charset="0"/>
                          <a:cs typeface="Times New Roman" panose="02020603050405020304" pitchFamily="18" charset="0"/>
                        </a:rPr>
                        <m:t>𝑃𝑢</m:t>
                      </m:r>
                      <m:r>
                        <a:rPr lang="es-EC"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s-EC" i="1">
                              <a:latin typeface="Cambria Math" panose="02040503050406030204" pitchFamily="18" charset="0"/>
                              <a:ea typeface="Times New Roman" panose="02020603050405020304" pitchFamily="18" charset="0"/>
                              <a:cs typeface="Times New Roman" panose="02020603050405020304" pitchFamily="18" charset="0"/>
                            </a:rPr>
                            <m:t>1.10∙</m:t>
                          </m:r>
                          <m:r>
                            <a:rPr lang="es-EC" i="1">
                              <a:latin typeface="Cambria Math" panose="02040503050406030204" pitchFamily="18" charset="0"/>
                              <a:ea typeface="Times New Roman" panose="02020603050405020304" pitchFamily="18" charset="0"/>
                              <a:cs typeface="Times New Roman" panose="02020603050405020304" pitchFamily="18" charset="0"/>
                            </a:rPr>
                            <m:t>𝑀𝑦</m:t>
                          </m:r>
                        </m:num>
                        <m:den>
                          <m:r>
                            <a:rPr lang="es-EC" i="1">
                              <a:latin typeface="Cambria Math" panose="02040503050406030204" pitchFamily="18" charset="0"/>
                              <a:ea typeface="Times New Roman" panose="02020603050405020304" pitchFamily="18" charset="0"/>
                              <a:cs typeface="Times New Roman" panose="02020603050405020304" pitchFamily="18" charset="0"/>
                            </a:rPr>
                            <m:t>𝐿</m:t>
                          </m:r>
                        </m:den>
                      </m:f>
                    </m:oMath>
                  </m:oMathPara>
                </a14:m>
                <a:endParaRPr lang="en-US" dirty="0">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𝑀𝑢</m:t>
                      </m:r>
                      <m:r>
                        <a:rPr lang="es-EC" i="1">
                          <a:latin typeface="Cambria Math" panose="02040503050406030204" pitchFamily="18" charset="0"/>
                          <a:ea typeface="Times New Roman" panose="02020603050405020304" pitchFamily="18" charset="0"/>
                          <a:cs typeface="Times New Roman" panose="02020603050405020304" pitchFamily="18" charset="0"/>
                        </a:rPr>
                        <m:t>=529106.82 </m:t>
                      </m:r>
                      <m:r>
                        <a:rPr lang="es-EC" i="1">
                          <a:latin typeface="Cambria Math" panose="02040503050406030204" pitchFamily="18" charset="0"/>
                          <a:ea typeface="Times New Roman" panose="02020603050405020304" pitchFamily="18" charset="0"/>
                          <a:cs typeface="Times New Roman" panose="02020603050405020304" pitchFamily="18" charset="0"/>
                        </a:rPr>
                        <m:t>𝐾𝑔𝑓</m:t>
                      </m:r>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i="1">
                          <a:latin typeface="Cambria Math" panose="02040503050406030204" pitchFamily="18" charset="0"/>
                          <a:ea typeface="Times New Roman" panose="02020603050405020304" pitchFamily="18" charset="0"/>
                          <a:cs typeface="Times New Roman" panose="02020603050405020304" pitchFamily="18" charset="0"/>
                        </a:rPr>
                        <m:t>𝑐𝑚</m:t>
                      </m:r>
                      <m:r>
                        <a:rPr lang="es-EC" i="1">
                          <a:latin typeface="Cambria Math" panose="02040503050406030204" pitchFamily="18" charset="0"/>
                          <a:ea typeface="Times New Roman" panose="02020603050405020304" pitchFamily="18" charset="0"/>
                          <a:cs typeface="Times New Roman" panose="02020603050405020304" pitchFamily="18" charset="0"/>
                        </a:rPr>
                        <m:t>   →   </m:t>
                      </m:r>
                      <m:r>
                        <a:rPr lang="es-EC" i="1">
                          <a:latin typeface="Cambria Math" panose="02040503050406030204" pitchFamily="18" charset="0"/>
                          <a:ea typeface="Times New Roman" panose="02020603050405020304" pitchFamily="18" charset="0"/>
                          <a:cs typeface="Times New Roman" panose="02020603050405020304" pitchFamily="18" charset="0"/>
                        </a:rPr>
                        <m:t>𝑃𝑢</m:t>
                      </m:r>
                      <m:r>
                        <a:rPr lang="es-EC" i="1">
                          <a:latin typeface="Cambria Math" panose="02040503050406030204" pitchFamily="18" charset="0"/>
                          <a:ea typeface="Times New Roman" panose="02020603050405020304" pitchFamily="18" charset="0"/>
                          <a:cs typeface="Times New Roman" panose="02020603050405020304" pitchFamily="18" charset="0"/>
                        </a:rPr>
                        <m:t>=2645.53 </m:t>
                      </m:r>
                      <m:r>
                        <a:rPr lang="es-EC" i="1">
                          <a:latin typeface="Cambria Math" panose="02040503050406030204" pitchFamily="18" charset="0"/>
                          <a:ea typeface="Times New Roman" panose="02020603050405020304" pitchFamily="18" charset="0"/>
                          <a:cs typeface="Times New Roman" panose="02020603050405020304" pitchFamily="18" charset="0"/>
                        </a:rPr>
                        <m:t>𝐾𝑔𝑓</m:t>
                      </m:r>
                    </m:oMath>
                  </m:oMathPara>
                </a14:m>
                <a:endParaRPr lang="en-US" dirty="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3057525" y="1260400"/>
                <a:ext cx="6096000" cy="1683538"/>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5066733" y="2973059"/>
                <a:ext cx="2571281" cy="6948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𝑒</m:t>
                      </m:r>
                      <m:r>
                        <a:rPr lang="es-EC"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s-EC" i="1">
                              <a:latin typeface="Cambria Math" panose="02040503050406030204" pitchFamily="18" charset="0"/>
                              <a:ea typeface="Calibri" panose="020F0502020204030204" pitchFamily="34" charset="0"/>
                              <a:cs typeface="Times New Roman" panose="02020603050405020304" pitchFamily="18" charset="0"/>
                            </a:rPr>
                            <m:t>𝑃𝑢</m:t>
                          </m:r>
                          <m:sSup>
                            <m:sSupPr>
                              <m:ctrlPr>
                                <a:rPr lang="en-US" i="1">
                                  <a:latin typeface="Cambria Math" panose="02040503050406030204" pitchFamily="18" charset="0"/>
                                  <a:ea typeface="Calibri" panose="020F0502020204030204" pitchFamily="34" charset="0"/>
                                  <a:cs typeface="Times New Roman" panose="02020603050405020304" pitchFamily="18" charset="0"/>
                                </a:rPr>
                              </m:ctrlPr>
                            </m:sSupPr>
                            <m:e>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𝐿</m:t>
                              </m:r>
                            </m:e>
                            <m:sup>
                              <m:r>
                                <a:rPr lang="es-EC" i="1">
                                  <a:latin typeface="Cambria Math" panose="02040503050406030204" pitchFamily="18" charset="0"/>
                                  <a:ea typeface="Calibri" panose="020F0502020204030204" pitchFamily="34" charset="0"/>
                                  <a:cs typeface="Times New Roman" panose="02020603050405020304" pitchFamily="18" charset="0"/>
                                </a:rPr>
                                <m:t>3</m:t>
                              </m:r>
                            </m:sup>
                          </m:sSup>
                        </m:num>
                        <m:den>
                          <m:r>
                            <a:rPr lang="es-EC" i="1">
                              <a:latin typeface="Cambria Math" panose="02040503050406030204" pitchFamily="18" charset="0"/>
                              <a:ea typeface="Calibri" panose="020F0502020204030204" pitchFamily="34" charset="0"/>
                              <a:cs typeface="Times New Roman" panose="02020603050405020304" pitchFamily="18" charset="0"/>
                            </a:rPr>
                            <m:t>3∙</m:t>
                          </m:r>
                          <m:r>
                            <a:rPr lang="es-EC" i="1">
                              <a:latin typeface="Cambria Math" panose="02040503050406030204" pitchFamily="18" charset="0"/>
                              <a:ea typeface="Calibri" panose="020F0502020204030204" pitchFamily="34" charset="0"/>
                              <a:cs typeface="Times New Roman" panose="02020603050405020304" pitchFamily="18" charset="0"/>
                            </a:rPr>
                            <m:t>𝐸</m:t>
                          </m:r>
                          <m:r>
                            <a:rPr lang="es-EC" i="1">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𝐼</m:t>
                              </m:r>
                            </m:e>
                            <m:sub>
                              <m:r>
                                <a:rPr lang="es-EC" i="1">
                                  <a:latin typeface="Cambria Math" panose="02040503050406030204" pitchFamily="18" charset="0"/>
                                  <a:ea typeface="Calibri" panose="020F0502020204030204" pitchFamily="34" charset="0"/>
                                  <a:cs typeface="Times New Roman" panose="02020603050405020304" pitchFamily="18" charset="0"/>
                                </a:rPr>
                                <m:t>33</m:t>
                              </m:r>
                            </m:sub>
                          </m:sSub>
                        </m:den>
                      </m:f>
                      <m:r>
                        <a:rPr lang="es-EC"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s-EC" i="1">
                              <a:latin typeface="Cambria Math" panose="02040503050406030204" pitchFamily="18" charset="0"/>
                              <a:ea typeface="Calibri" panose="020F0502020204030204" pitchFamily="34" charset="0"/>
                              <a:cs typeface="Times New Roman" panose="02020603050405020304" pitchFamily="18" charset="0"/>
                            </a:rPr>
                            <m:t>𝑃𝑢</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𝐿</m:t>
                          </m:r>
                        </m:num>
                        <m:den>
                          <m:r>
                            <a:rPr lang="es-EC" i="1">
                              <a:latin typeface="Cambria Math" panose="02040503050406030204" pitchFamily="18" charset="0"/>
                              <a:ea typeface="Calibri" panose="020F0502020204030204" pitchFamily="34" charset="0"/>
                              <a:cs typeface="Times New Roman" panose="02020603050405020304" pitchFamily="18" charset="0"/>
                            </a:rPr>
                            <m:t>𝐺</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𝐴𝑣</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5066733" y="2973059"/>
                <a:ext cx="2571281" cy="694870"/>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6352373" y="5702610"/>
                <a:ext cx="6096000" cy="1200329"/>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𝑟</m:t>
                      </m:r>
                      <m:r>
                        <a:rPr lang="es-EC" i="1">
                          <a:latin typeface="Cambria Math" panose="02040503050406030204" pitchFamily="18" charset="0"/>
                          <a:ea typeface="Calibri" panose="020F0502020204030204" pitchFamily="34" charset="0"/>
                          <a:cs typeface="Times New Roman" panose="02020603050405020304" pitchFamily="18" charset="0"/>
                        </a:rPr>
                        <m:t>=0.06337567 +4</m:t>
                      </m:r>
                    </m:oMath>
                  </m:oMathPara>
                </a14:m>
                <a:endParaRPr lang="en-US" dirty="0">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𝑟</m:t>
                      </m:r>
                      <m:r>
                        <a:rPr lang="es-EC" i="1">
                          <a:latin typeface="Cambria Math" panose="02040503050406030204" pitchFamily="18" charset="0"/>
                          <a:ea typeface="Calibri" panose="020F0502020204030204" pitchFamily="34" charset="0"/>
                          <a:cs typeface="Times New Roman" panose="02020603050405020304" pitchFamily="18" charset="0"/>
                        </a:rPr>
                        <m:t>=4.006337567 </m:t>
                      </m:r>
                      <m:r>
                        <a:rPr lang="es-EC" i="1">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dirty="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6352373" y="5702610"/>
                <a:ext cx="6096000" cy="1200329"/>
              </a:xfrm>
              <a:prstGeom prst="rect">
                <a:avLst/>
              </a:prstGeom>
              <a:blipFill rotWithShape="0">
                <a:blip r:embed="rId6"/>
                <a:stretch>
                  <a:fillRect/>
                </a:stretch>
              </a:blipFill>
            </p:spPr>
            <p:txBody>
              <a:bodyPr/>
              <a:lstStyle/>
              <a:p>
                <a:r>
                  <a:rPr lang="es-EC">
                    <a:noFill/>
                  </a:rPr>
                  <a:t> </a:t>
                </a:r>
              </a:p>
            </p:txBody>
          </p:sp>
        </mc:Fallback>
      </mc:AlternateContent>
      <p:cxnSp>
        <p:nvCxnSpPr>
          <p:cNvPr id="11" name="Conector angular 10"/>
          <p:cNvCxnSpPr/>
          <p:nvPr/>
        </p:nvCxnSpPr>
        <p:spPr>
          <a:xfrm flipV="1">
            <a:off x="7383566" y="6105222"/>
            <a:ext cx="675118" cy="52631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ángulo 11"/>
          <p:cNvSpPr/>
          <p:nvPr/>
        </p:nvSpPr>
        <p:spPr>
          <a:xfrm>
            <a:off x="1882684" y="1208879"/>
            <a:ext cx="2518638"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Desplazamiento último</a:t>
            </a:r>
            <a:endParaRPr lang="es-EC" dirty="0"/>
          </a:p>
        </p:txBody>
      </p:sp>
    </p:spTree>
    <p:extLst>
      <p:ext uri="{BB962C8B-B14F-4D97-AF65-F5344CB8AC3E}">
        <p14:creationId xmlns:p14="http://schemas.microsoft.com/office/powerpoint/2010/main" val="325488974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3" name="Rectángulo 2"/>
          <p:cNvSpPr/>
          <p:nvPr/>
        </p:nvSpPr>
        <p:spPr>
          <a:xfrm>
            <a:off x="1986877" y="1337213"/>
            <a:ext cx="1467068" cy="369332"/>
          </a:xfrm>
          <a:prstGeom prst="rect">
            <a:avLst/>
          </a:prstGeom>
        </p:spPr>
        <p:txBody>
          <a:bodyPr wrap="none">
            <a:spAutoFit/>
          </a:bodyPr>
          <a:lstStyle/>
          <a:p>
            <a:r>
              <a:rPr lang="es-EC" b="1" dirty="0">
                <a:latin typeface="Arial" panose="020B0604020202020204" pitchFamily="34" charset="0"/>
                <a:ea typeface="Calibri" panose="020F0502020204030204" pitchFamily="34" charset="0"/>
                <a:cs typeface="Times New Roman" panose="02020603050405020304" pitchFamily="18" charset="0"/>
              </a:rPr>
              <a:t>Punto No. 3</a:t>
            </a:r>
            <a:endParaRPr lang="es-EC" dirty="0"/>
          </a:p>
        </p:txBody>
      </p:sp>
      <p:sp>
        <p:nvSpPr>
          <p:cNvPr id="6" name="Rectángulo 5"/>
          <p:cNvSpPr/>
          <p:nvPr/>
        </p:nvSpPr>
        <p:spPr>
          <a:xfrm>
            <a:off x="3154842" y="1142183"/>
            <a:ext cx="4722447" cy="646331"/>
          </a:xfrm>
          <a:prstGeom prst="rect">
            <a:avLst/>
          </a:prstGeom>
        </p:spPr>
        <p:txBody>
          <a:bodyPr wrap="none">
            <a:spAutoFit/>
          </a:bodyPr>
          <a:lstStyle/>
          <a:p>
            <a:pPr indent="252095" algn="just">
              <a:lnSpc>
                <a:spcPct val="200000"/>
              </a:lnSpc>
            </a:pPr>
            <a:r>
              <a:rPr lang="es-EC" dirty="0">
                <a:latin typeface="Arial" panose="020B0604020202020204" pitchFamily="34" charset="0"/>
                <a:ea typeface="Calibri" panose="020F0502020204030204" pitchFamily="34" charset="0"/>
                <a:cs typeface="Times New Roman" panose="02020603050405020304" pitchFamily="18" charset="0"/>
              </a:rPr>
              <a:t>Rotación por esfuerzos residuales (inicial)</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ángulo 7"/>
              <p:cNvSpPr/>
              <p:nvPr/>
            </p:nvSpPr>
            <p:spPr>
              <a:xfrm>
                <a:off x="3577839" y="1706545"/>
                <a:ext cx="6096000" cy="4805033"/>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𝜃</m:t>
                      </m:r>
                      <m:r>
                        <a:rPr lang="es-EC" i="1">
                          <a:latin typeface="Cambria Math" panose="02040503050406030204" pitchFamily="18" charset="0"/>
                          <a:ea typeface="Calibri" panose="020F0502020204030204" pitchFamily="34" charset="0"/>
                          <a:cs typeface="Times New Roman" panose="02020603050405020304" pitchFamily="18" charset="0"/>
                        </a:rPr>
                        <m:t>𝑟</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𝜃</m:t>
                      </m:r>
                      <m:r>
                        <a:rPr lang="es-EC" i="1">
                          <a:latin typeface="Cambria Math" panose="02040503050406030204" pitchFamily="18" charset="0"/>
                          <a:ea typeface="Calibri" panose="020F0502020204030204" pitchFamily="34" charset="0"/>
                          <a:cs typeface="Times New Roman" panose="02020603050405020304" pitchFamily="18" charset="0"/>
                        </a:rPr>
                        <m:t>𝑒</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𝜃</m:t>
                      </m:r>
                      <m:r>
                        <a:rPr lang="es-EC" i="1">
                          <a:latin typeface="Cambria Math" panose="02040503050406030204" pitchFamily="18" charset="0"/>
                          <a:ea typeface="Calibri" panose="020F0502020204030204" pitchFamily="34" charset="0"/>
                          <a:cs typeface="Times New Roman" panose="02020603050405020304" pitchFamily="18" charset="0"/>
                        </a:rPr>
                        <m:t>𝑖</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𝑟</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𝑃𝑟</m:t>
                          </m:r>
                          <m:r>
                            <a:rPr lang="es-EC"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𝐿</m:t>
                              </m:r>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s-EC" i="1">
                              <a:effectLst/>
                              <a:latin typeface="Cambria Math" panose="02040503050406030204" pitchFamily="18" charset="0"/>
                              <a:ea typeface="Calibri" panose="020F0502020204030204" pitchFamily="34" charset="0"/>
                              <a:cs typeface="Times New Roman" panose="02020603050405020304" pitchFamily="18" charset="0"/>
                            </a:rPr>
                            <m:t>2</m:t>
                          </m:r>
                          <m:r>
                            <a:rPr lang="es-EC" i="1">
                              <a:effectLst/>
                              <a:latin typeface="Cambria Math" panose="02040503050406030204" pitchFamily="18" charset="0"/>
                              <a:ea typeface="Calibri" panose="020F0502020204030204" pitchFamily="34" charset="0"/>
                              <a:cs typeface="Times New Roman" panose="02020603050405020304" pitchFamily="18" charset="0"/>
                            </a:rPr>
                            <m:t>𝐸𝐼</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𝑟</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481.0062</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∙200</m:t>
                              </m:r>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s-EC" i="1">
                              <a:effectLst/>
                              <a:latin typeface="Cambria Math" panose="02040503050406030204" pitchFamily="18" charset="0"/>
                              <a:ea typeface="Calibri" panose="020F0502020204030204" pitchFamily="34" charset="0"/>
                              <a:cs typeface="Times New Roman" panose="02020603050405020304" pitchFamily="18" charset="0"/>
                            </a:rPr>
                            <m:t>2∙</m:t>
                          </m:r>
                          <m:r>
                            <a:rPr lang="es-EC" i="1">
                              <a:effectLst/>
                              <a:latin typeface="Cambria Math" panose="02040503050406030204" pitchFamily="18" charset="0"/>
                              <a:ea typeface="Times New Roman" panose="02020603050405020304" pitchFamily="18" charset="0"/>
                              <a:cs typeface="Times New Roman" panose="02020603050405020304" pitchFamily="18" charset="0"/>
                            </a:rPr>
                            <m:t>1.185298∙</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11 </m:t>
                              </m:r>
                            </m:sup>
                          </m:sSup>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𝑟</m:t>
                      </m:r>
                      <m:r>
                        <a:rPr lang="es-EC" i="1">
                          <a:effectLst/>
                          <a:latin typeface="Cambria Math" panose="02040503050406030204" pitchFamily="18" charset="0"/>
                          <a:ea typeface="Calibri" panose="020F0502020204030204" pitchFamily="34" charset="0"/>
                          <a:cs typeface="Times New Roman" panose="02020603050405020304" pitchFamily="18" charset="0"/>
                        </a:rPr>
                        <m:t>=0.000081162 </m:t>
                      </m:r>
                      <m:r>
                        <a:rPr lang="es-EC" i="1">
                          <a:effectLst/>
                          <a:latin typeface="Cambria Math" panose="02040503050406030204" pitchFamily="18" charset="0"/>
                          <a:ea typeface="Calibri" panose="020F0502020204030204" pitchFamily="34" charset="0"/>
                          <a:cs typeface="Times New Roman" panose="02020603050405020304" pitchFamily="18" charset="0"/>
                        </a:rPr>
                        <m:t>𝑟𝑎𝑑</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𝑖</m:t>
                      </m:r>
                      <m:r>
                        <a:rPr lang="es-EC" i="1">
                          <a:effectLst/>
                          <a:latin typeface="Cambria Math" panose="02040503050406030204" pitchFamily="18" charset="0"/>
                          <a:ea typeface="Calibri" panose="020F0502020204030204" pitchFamily="34" charset="0"/>
                          <a:cs typeface="Times New Roman" panose="02020603050405020304" pitchFamily="18" charset="0"/>
                        </a:rPr>
                        <m:t>=0.02 </m:t>
                      </m:r>
                      <m:r>
                        <a:rPr lang="es-EC" i="1">
                          <a:effectLst/>
                          <a:latin typeface="Cambria Math" panose="02040503050406030204" pitchFamily="18" charset="0"/>
                          <a:ea typeface="Calibri" panose="020F0502020204030204" pitchFamily="34" charset="0"/>
                          <a:cs typeface="Times New Roman" panose="02020603050405020304" pitchFamily="18" charset="0"/>
                        </a:rPr>
                        <m:t>𝑟𝑎𝑑</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𝑢</m:t>
                      </m:r>
                      <m:r>
                        <a:rPr lang="es-EC" i="1">
                          <a:effectLst/>
                          <a:latin typeface="Cambria Math" panose="02040503050406030204" pitchFamily="18" charset="0"/>
                          <a:ea typeface="Calibri" panose="020F0502020204030204" pitchFamily="34" charset="0"/>
                          <a:cs typeface="Times New Roman" panose="02020603050405020304" pitchFamily="18" charset="0"/>
                        </a:rPr>
                        <m:t>=0.000081162+0.02</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𝑢</m:t>
                      </m:r>
                      <m:r>
                        <a:rPr lang="es-EC" i="1">
                          <a:effectLst/>
                          <a:latin typeface="Cambria Math" panose="02040503050406030204" pitchFamily="18" charset="0"/>
                          <a:ea typeface="Calibri" panose="020F0502020204030204" pitchFamily="34" charset="0"/>
                          <a:cs typeface="Times New Roman" panose="02020603050405020304" pitchFamily="18" charset="0"/>
                        </a:rPr>
                        <m:t>=0.02008162 </m:t>
                      </m:r>
                      <m:r>
                        <a:rPr lang="es-EC" i="1">
                          <a:effectLst/>
                          <a:latin typeface="Cambria Math" panose="02040503050406030204" pitchFamily="18" charset="0"/>
                          <a:ea typeface="Calibri" panose="020F0502020204030204" pitchFamily="34" charset="0"/>
                          <a:cs typeface="Times New Roman" panose="02020603050405020304" pitchFamily="18" charset="0"/>
                        </a:rPr>
                        <m:t>𝑟𝑎𝑑</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3577839" y="1706545"/>
                <a:ext cx="6096000" cy="4805033"/>
              </a:xfrm>
              <a:prstGeom prst="rect">
                <a:avLst/>
              </a:prstGeom>
              <a:blipFill rotWithShape="0">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7371603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1: Introducción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Análisis por desempeño</a:t>
            </a:r>
            <a:endParaRPr lang="en-US"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smtClean="0">
                <a:ln w="22225">
                  <a:solidFill>
                    <a:srgbClr val="FFFF00"/>
                  </a:solid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9" name="Rectángulo 8"/>
          <p:cNvSpPr/>
          <p:nvPr/>
        </p:nvSpPr>
        <p:spPr>
          <a:xfrm>
            <a:off x="3829452" y="1260269"/>
            <a:ext cx="5789663" cy="523220"/>
          </a:xfrm>
          <a:prstGeom prst="rect">
            <a:avLst/>
          </a:prstGeom>
          <a:noFill/>
        </p:spPr>
        <p:txBody>
          <a:bodyPr wrap="none" lIns="91440" tIns="45720" rIns="91440" bIns="45720">
            <a:spAutoFit/>
          </a:bodyPr>
          <a:lstStyle/>
          <a:p>
            <a:pPr algn="ctr"/>
            <a:r>
              <a:rPr lang="es-ES" sz="2800" b="1" cap="none" spc="0" dirty="0" smtClean="0">
                <a:ln w="22225">
                  <a:solidFill>
                    <a:schemeClr val="accent2"/>
                  </a:solidFill>
                  <a:prstDash val="solid"/>
                </a:ln>
                <a:solidFill>
                  <a:schemeClr val="accent2">
                    <a:lumMod val="40000"/>
                    <a:lumOff val="60000"/>
                  </a:schemeClr>
                </a:solidFill>
                <a:effectLst/>
              </a:rPr>
              <a:t>VISION 2000, FEMA 273/356 y ATC-40</a:t>
            </a:r>
            <a:endParaRPr lang="es-ES" sz="2800" b="1" cap="none" spc="0" dirty="0">
              <a:ln w="22225">
                <a:solidFill>
                  <a:schemeClr val="accent2"/>
                </a:solidFill>
                <a:prstDash val="solid"/>
              </a:ln>
              <a:solidFill>
                <a:schemeClr val="accent2">
                  <a:lumMod val="40000"/>
                  <a:lumOff val="60000"/>
                </a:schemeClr>
              </a:solidFill>
              <a:effectLst/>
            </a:endParaRPr>
          </a:p>
        </p:txBody>
      </p:sp>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155944" y="1877849"/>
            <a:ext cx="3717373" cy="2285496"/>
          </a:xfrm>
          <a:prstGeom prst="rect">
            <a:avLst/>
          </a:prstGeom>
        </p:spPr>
      </p:pic>
      <p:sp>
        <p:nvSpPr>
          <p:cNvPr id="10" name="Rectángulo 9"/>
          <p:cNvSpPr/>
          <p:nvPr/>
        </p:nvSpPr>
        <p:spPr>
          <a:xfrm>
            <a:off x="4837955" y="4172962"/>
            <a:ext cx="4077463" cy="523220"/>
          </a:xfrm>
          <a:prstGeom prst="rect">
            <a:avLst/>
          </a:prstGeom>
          <a:noFill/>
        </p:spPr>
        <p:txBody>
          <a:bodyPr wrap="none" lIns="91440" tIns="45720" rIns="91440" bIns="45720">
            <a:spAutoFit/>
          </a:bodyPr>
          <a:lstStyle/>
          <a:p>
            <a:pPr algn="ctr"/>
            <a:r>
              <a:rPr lang="es-ES" sz="2800" b="1" dirty="0" smtClean="0">
                <a:ln w="22225">
                  <a:solidFill>
                    <a:schemeClr val="accent2"/>
                  </a:solidFill>
                  <a:prstDash val="solid"/>
                </a:ln>
                <a:solidFill>
                  <a:schemeClr val="accent2">
                    <a:lumMod val="40000"/>
                    <a:lumOff val="60000"/>
                  </a:schemeClr>
                </a:solidFill>
              </a:rPr>
              <a:t>ESTADO ACTUAL DEL PBEE</a:t>
            </a:r>
            <a:endParaRPr lang="es-ES" sz="2800" b="1" cap="none" spc="0" dirty="0">
              <a:ln w="22225">
                <a:solidFill>
                  <a:schemeClr val="accent2"/>
                </a:solidFill>
                <a:prstDash val="solid"/>
              </a:ln>
              <a:solidFill>
                <a:schemeClr val="accent2">
                  <a:lumMod val="40000"/>
                  <a:lumOff val="60000"/>
                </a:schemeClr>
              </a:solidFill>
              <a:effectLst/>
            </a:endParaRPr>
          </a:p>
        </p:txBody>
      </p:sp>
      <p:sp>
        <p:nvSpPr>
          <p:cNvPr id="5" name="CuadroTexto 4"/>
          <p:cNvSpPr txBox="1"/>
          <p:nvPr/>
        </p:nvSpPr>
        <p:spPr>
          <a:xfrm>
            <a:off x="3179037" y="4905285"/>
            <a:ext cx="1051132" cy="369332"/>
          </a:xfrm>
          <a:prstGeom prst="rect">
            <a:avLst/>
          </a:prstGeom>
          <a:noFill/>
        </p:spPr>
        <p:txBody>
          <a:bodyPr wrap="square" rtlCol="0">
            <a:spAutoFit/>
          </a:bodyPr>
          <a:lstStyle/>
          <a:p>
            <a:r>
              <a:rPr lang="es-EC" dirty="0" smtClean="0"/>
              <a:t>ATC - 55</a:t>
            </a:r>
            <a:endParaRPr lang="es-EC" dirty="0"/>
          </a:p>
        </p:txBody>
      </p:sp>
      <p:cxnSp>
        <p:nvCxnSpPr>
          <p:cNvPr id="8" name="Conector recto de flecha 7"/>
          <p:cNvCxnSpPr>
            <a:stCxn id="5" idx="3"/>
          </p:cNvCxnSpPr>
          <p:nvPr/>
        </p:nvCxnSpPr>
        <p:spPr>
          <a:xfrm>
            <a:off x="4230169" y="5089951"/>
            <a:ext cx="6077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4905286" y="4905285"/>
            <a:ext cx="1341690" cy="369332"/>
          </a:xfrm>
          <a:prstGeom prst="rect">
            <a:avLst/>
          </a:prstGeom>
          <a:noFill/>
        </p:spPr>
        <p:txBody>
          <a:bodyPr wrap="square" rtlCol="0">
            <a:spAutoFit/>
          </a:bodyPr>
          <a:lstStyle/>
          <a:p>
            <a:r>
              <a:rPr lang="es-EC" dirty="0" smtClean="0"/>
              <a:t>FEMA 440</a:t>
            </a:r>
            <a:endParaRPr lang="es-EC" dirty="0"/>
          </a:p>
        </p:txBody>
      </p:sp>
      <p:sp>
        <p:nvSpPr>
          <p:cNvPr id="12" name="CuadroTexto 11"/>
          <p:cNvSpPr txBox="1"/>
          <p:nvPr/>
        </p:nvSpPr>
        <p:spPr>
          <a:xfrm>
            <a:off x="6554624" y="4905285"/>
            <a:ext cx="4247260" cy="369332"/>
          </a:xfrm>
          <a:prstGeom prst="rect">
            <a:avLst/>
          </a:prstGeom>
          <a:noFill/>
        </p:spPr>
        <p:txBody>
          <a:bodyPr wrap="square" rtlCol="0">
            <a:spAutoFit/>
          </a:bodyPr>
          <a:lstStyle/>
          <a:p>
            <a:r>
              <a:rPr lang="es-EC" dirty="0" smtClean="0"/>
              <a:t>Procedimientos de análisis no lineal</a:t>
            </a:r>
            <a:endParaRPr lang="es-EC" dirty="0"/>
          </a:p>
        </p:txBody>
      </p:sp>
      <p:sp>
        <p:nvSpPr>
          <p:cNvPr id="40" name="CuadroTexto 39"/>
          <p:cNvSpPr txBox="1"/>
          <p:nvPr/>
        </p:nvSpPr>
        <p:spPr>
          <a:xfrm>
            <a:off x="3177610" y="5408062"/>
            <a:ext cx="1051132" cy="369332"/>
          </a:xfrm>
          <a:prstGeom prst="rect">
            <a:avLst/>
          </a:prstGeom>
          <a:noFill/>
        </p:spPr>
        <p:txBody>
          <a:bodyPr wrap="square" rtlCol="0">
            <a:spAutoFit/>
          </a:bodyPr>
          <a:lstStyle/>
          <a:p>
            <a:r>
              <a:rPr lang="es-EC" dirty="0" smtClean="0"/>
              <a:t>ATC - 62</a:t>
            </a:r>
            <a:endParaRPr lang="es-EC" dirty="0"/>
          </a:p>
        </p:txBody>
      </p:sp>
      <p:cxnSp>
        <p:nvCxnSpPr>
          <p:cNvPr id="41" name="Conector recto de flecha 40"/>
          <p:cNvCxnSpPr>
            <a:stCxn id="40" idx="3"/>
          </p:cNvCxnSpPr>
          <p:nvPr/>
        </p:nvCxnSpPr>
        <p:spPr>
          <a:xfrm>
            <a:off x="4228742" y="5592728"/>
            <a:ext cx="6077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CuadroTexto 41"/>
          <p:cNvSpPr txBox="1"/>
          <p:nvPr/>
        </p:nvSpPr>
        <p:spPr>
          <a:xfrm>
            <a:off x="4903859" y="5408062"/>
            <a:ext cx="1437120" cy="369332"/>
          </a:xfrm>
          <a:prstGeom prst="rect">
            <a:avLst/>
          </a:prstGeom>
          <a:noFill/>
        </p:spPr>
        <p:txBody>
          <a:bodyPr wrap="square" rtlCol="0">
            <a:spAutoFit/>
          </a:bodyPr>
          <a:lstStyle/>
          <a:p>
            <a:r>
              <a:rPr lang="es-EC" dirty="0" smtClean="0"/>
              <a:t>FEMA P440A</a:t>
            </a:r>
            <a:endParaRPr lang="es-EC" dirty="0"/>
          </a:p>
        </p:txBody>
      </p:sp>
      <p:sp>
        <p:nvSpPr>
          <p:cNvPr id="43" name="CuadroTexto 42"/>
          <p:cNvSpPr txBox="1"/>
          <p:nvPr/>
        </p:nvSpPr>
        <p:spPr>
          <a:xfrm>
            <a:off x="6553197" y="5254240"/>
            <a:ext cx="4247260" cy="646331"/>
          </a:xfrm>
          <a:prstGeom prst="rect">
            <a:avLst/>
          </a:prstGeom>
          <a:noFill/>
        </p:spPr>
        <p:txBody>
          <a:bodyPr wrap="square" rtlCol="0">
            <a:spAutoFit/>
          </a:bodyPr>
          <a:lstStyle/>
          <a:p>
            <a:r>
              <a:rPr lang="es-EC" dirty="0" smtClean="0"/>
              <a:t>Efectos de la degradación de la rigidez y resistencia en la respuesta sísmica</a:t>
            </a:r>
            <a:endParaRPr lang="es-EC" dirty="0"/>
          </a:p>
        </p:txBody>
      </p:sp>
      <p:sp>
        <p:nvSpPr>
          <p:cNvPr id="52" name="CuadroTexto 51"/>
          <p:cNvSpPr txBox="1"/>
          <p:nvPr/>
        </p:nvSpPr>
        <p:spPr>
          <a:xfrm>
            <a:off x="3176185" y="5987756"/>
            <a:ext cx="1051132" cy="369332"/>
          </a:xfrm>
          <a:prstGeom prst="rect">
            <a:avLst/>
          </a:prstGeom>
          <a:noFill/>
        </p:spPr>
        <p:txBody>
          <a:bodyPr wrap="square" rtlCol="0">
            <a:spAutoFit/>
          </a:bodyPr>
          <a:lstStyle/>
          <a:p>
            <a:r>
              <a:rPr lang="es-EC" dirty="0" smtClean="0"/>
              <a:t>ATC - 69</a:t>
            </a:r>
            <a:endParaRPr lang="es-EC" dirty="0"/>
          </a:p>
        </p:txBody>
      </p:sp>
      <p:cxnSp>
        <p:nvCxnSpPr>
          <p:cNvPr id="53" name="Conector recto de flecha 52"/>
          <p:cNvCxnSpPr>
            <a:stCxn id="52" idx="3"/>
          </p:cNvCxnSpPr>
          <p:nvPr/>
        </p:nvCxnSpPr>
        <p:spPr>
          <a:xfrm>
            <a:off x="4227317" y="6172422"/>
            <a:ext cx="6077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CuadroTexto 53"/>
          <p:cNvSpPr txBox="1"/>
          <p:nvPr/>
        </p:nvSpPr>
        <p:spPr>
          <a:xfrm>
            <a:off x="4902434" y="5987756"/>
            <a:ext cx="1437120" cy="369332"/>
          </a:xfrm>
          <a:prstGeom prst="rect">
            <a:avLst/>
          </a:prstGeom>
          <a:noFill/>
        </p:spPr>
        <p:txBody>
          <a:bodyPr wrap="square" rtlCol="0">
            <a:spAutoFit/>
          </a:bodyPr>
          <a:lstStyle/>
          <a:p>
            <a:r>
              <a:rPr lang="es-EC" dirty="0" smtClean="0"/>
              <a:t>FEMA P695</a:t>
            </a:r>
            <a:endParaRPr lang="es-EC" dirty="0"/>
          </a:p>
        </p:txBody>
      </p:sp>
      <p:sp>
        <p:nvSpPr>
          <p:cNvPr id="55" name="CuadroTexto 54"/>
          <p:cNvSpPr txBox="1"/>
          <p:nvPr/>
        </p:nvSpPr>
        <p:spPr>
          <a:xfrm>
            <a:off x="6551772" y="5996306"/>
            <a:ext cx="4247260" cy="369332"/>
          </a:xfrm>
          <a:prstGeom prst="rect">
            <a:avLst/>
          </a:prstGeom>
          <a:noFill/>
        </p:spPr>
        <p:txBody>
          <a:bodyPr wrap="square" rtlCol="0">
            <a:spAutoFit/>
          </a:bodyPr>
          <a:lstStyle/>
          <a:p>
            <a:r>
              <a:rPr lang="es-EC" dirty="0" smtClean="0"/>
              <a:t>Cuantificación de los factores del PBEE</a:t>
            </a:r>
            <a:endParaRPr lang="es-EC" dirty="0"/>
          </a:p>
        </p:txBody>
      </p:sp>
      <p:sp>
        <p:nvSpPr>
          <p:cNvPr id="60" name="CuadroTexto 59"/>
          <p:cNvSpPr txBox="1"/>
          <p:nvPr/>
        </p:nvSpPr>
        <p:spPr>
          <a:xfrm>
            <a:off x="2444097" y="6422167"/>
            <a:ext cx="1781793" cy="369332"/>
          </a:xfrm>
          <a:prstGeom prst="rect">
            <a:avLst/>
          </a:prstGeom>
          <a:noFill/>
        </p:spPr>
        <p:txBody>
          <a:bodyPr wrap="square" rtlCol="0">
            <a:spAutoFit/>
          </a:bodyPr>
          <a:lstStyle/>
          <a:p>
            <a:r>
              <a:rPr lang="es-EC" dirty="0" smtClean="0"/>
              <a:t>ASCE/SEI 41-06</a:t>
            </a:r>
            <a:endParaRPr lang="es-EC" dirty="0"/>
          </a:p>
        </p:txBody>
      </p:sp>
      <p:cxnSp>
        <p:nvCxnSpPr>
          <p:cNvPr id="61" name="Conector recto de flecha 60"/>
          <p:cNvCxnSpPr>
            <a:stCxn id="60" idx="3"/>
          </p:cNvCxnSpPr>
          <p:nvPr/>
        </p:nvCxnSpPr>
        <p:spPr>
          <a:xfrm>
            <a:off x="4225890" y="6606833"/>
            <a:ext cx="6077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CuadroTexto 61"/>
          <p:cNvSpPr txBox="1"/>
          <p:nvPr/>
        </p:nvSpPr>
        <p:spPr>
          <a:xfrm>
            <a:off x="4901007" y="6422167"/>
            <a:ext cx="1649338" cy="369332"/>
          </a:xfrm>
          <a:prstGeom prst="rect">
            <a:avLst/>
          </a:prstGeom>
          <a:noFill/>
        </p:spPr>
        <p:txBody>
          <a:bodyPr wrap="square" rtlCol="0">
            <a:spAutoFit/>
          </a:bodyPr>
          <a:lstStyle/>
          <a:p>
            <a:r>
              <a:rPr lang="es-EC" dirty="0" smtClean="0"/>
              <a:t>FEMA 356/357</a:t>
            </a:r>
            <a:endParaRPr lang="es-EC" dirty="0"/>
          </a:p>
        </p:txBody>
      </p:sp>
      <p:sp>
        <p:nvSpPr>
          <p:cNvPr id="63" name="CuadroTexto 62"/>
          <p:cNvSpPr txBox="1"/>
          <p:nvPr/>
        </p:nvSpPr>
        <p:spPr>
          <a:xfrm>
            <a:off x="6550344" y="6430717"/>
            <a:ext cx="5641655" cy="369332"/>
          </a:xfrm>
          <a:prstGeom prst="rect">
            <a:avLst/>
          </a:prstGeom>
          <a:noFill/>
        </p:spPr>
        <p:txBody>
          <a:bodyPr wrap="square" rtlCol="0">
            <a:spAutoFit/>
          </a:bodyPr>
          <a:lstStyle/>
          <a:p>
            <a:r>
              <a:rPr lang="es-EC" dirty="0" smtClean="0"/>
              <a:t>Estandarización: </a:t>
            </a:r>
            <a:r>
              <a:rPr lang="es-EC" dirty="0" err="1" smtClean="0"/>
              <a:t>Sismic</a:t>
            </a:r>
            <a:r>
              <a:rPr lang="es-EC" dirty="0" smtClean="0"/>
              <a:t> </a:t>
            </a:r>
            <a:r>
              <a:rPr lang="es-EC" dirty="0" err="1" smtClean="0"/>
              <a:t>Rehabilitation</a:t>
            </a:r>
            <a:r>
              <a:rPr lang="es-EC" dirty="0" smtClean="0"/>
              <a:t> of </a:t>
            </a:r>
            <a:r>
              <a:rPr lang="es-EC" dirty="0" err="1"/>
              <a:t>E</a:t>
            </a:r>
            <a:r>
              <a:rPr lang="es-EC" dirty="0" err="1" smtClean="0"/>
              <a:t>xisting</a:t>
            </a:r>
            <a:r>
              <a:rPr lang="es-EC" dirty="0" smtClean="0"/>
              <a:t> </a:t>
            </a:r>
            <a:r>
              <a:rPr lang="es-EC" dirty="0" err="1" smtClean="0"/>
              <a:t>Buildings</a:t>
            </a:r>
            <a:endParaRPr lang="es-EC" dirty="0"/>
          </a:p>
        </p:txBody>
      </p:sp>
    </p:spTree>
    <p:extLst>
      <p:ext uri="{BB962C8B-B14F-4D97-AF65-F5344CB8AC3E}">
        <p14:creationId xmlns:p14="http://schemas.microsoft.com/office/powerpoint/2010/main" val="234928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left)">
                                      <p:cBhvr>
                                        <p:cTn id="49" dur="500"/>
                                        <p:tgtEl>
                                          <p:spTgt spid="4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arn(inVertical)">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1000"/>
                                        <p:tgtEl>
                                          <p:spTgt spid="52"/>
                                        </p:tgtEl>
                                      </p:cBhvr>
                                    </p:animEffect>
                                    <p:anim calcmode="lin" valueType="num">
                                      <p:cBhvr>
                                        <p:cTn id="63" dur="1000" fill="hold"/>
                                        <p:tgtEl>
                                          <p:spTgt spid="52"/>
                                        </p:tgtEl>
                                        <p:attrNameLst>
                                          <p:attrName>ppt_x</p:attrName>
                                        </p:attrNameLst>
                                      </p:cBhvr>
                                      <p:tavLst>
                                        <p:tav tm="0">
                                          <p:val>
                                            <p:strVal val="#ppt_x"/>
                                          </p:val>
                                        </p:tav>
                                        <p:tav tm="100000">
                                          <p:val>
                                            <p:strVal val="#ppt_x"/>
                                          </p:val>
                                        </p:tav>
                                      </p:tavLst>
                                    </p:anim>
                                    <p:anim calcmode="lin" valueType="num">
                                      <p:cBhvr>
                                        <p:cTn id="6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wipe(left)">
                                      <p:cBhvr>
                                        <p:cTn id="69" dur="500"/>
                                        <p:tgtEl>
                                          <p:spTgt spid="53"/>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wipe(left)">
                                      <p:cBhvr>
                                        <p:cTn id="72" dur="500"/>
                                        <p:tgtEl>
                                          <p:spTgt spid="5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barn(inVertical)">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1000"/>
                                        <p:tgtEl>
                                          <p:spTgt spid="60"/>
                                        </p:tgtEl>
                                      </p:cBhvr>
                                    </p:animEffect>
                                    <p:anim calcmode="lin" valueType="num">
                                      <p:cBhvr>
                                        <p:cTn id="83" dur="1000" fill="hold"/>
                                        <p:tgtEl>
                                          <p:spTgt spid="60"/>
                                        </p:tgtEl>
                                        <p:attrNameLst>
                                          <p:attrName>ppt_x</p:attrName>
                                        </p:attrNameLst>
                                      </p:cBhvr>
                                      <p:tavLst>
                                        <p:tav tm="0">
                                          <p:val>
                                            <p:strVal val="#ppt_x"/>
                                          </p:val>
                                        </p:tav>
                                        <p:tav tm="100000">
                                          <p:val>
                                            <p:strVal val="#ppt_x"/>
                                          </p:val>
                                        </p:tav>
                                      </p:tavLst>
                                    </p:anim>
                                    <p:anim calcmode="lin" valueType="num">
                                      <p:cBhvr>
                                        <p:cTn id="8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61"/>
                                        </p:tgtEl>
                                        <p:attrNameLst>
                                          <p:attrName>style.visibility</p:attrName>
                                        </p:attrNameLst>
                                      </p:cBhvr>
                                      <p:to>
                                        <p:strVal val="visible"/>
                                      </p:to>
                                    </p:set>
                                    <p:animEffect transition="in" filter="wipe(left)">
                                      <p:cBhvr>
                                        <p:cTn id="89" dur="500"/>
                                        <p:tgtEl>
                                          <p:spTgt spid="61"/>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62"/>
                                        </p:tgtEl>
                                        <p:attrNameLst>
                                          <p:attrName>style.visibility</p:attrName>
                                        </p:attrNameLst>
                                      </p:cBhvr>
                                      <p:to>
                                        <p:strVal val="visible"/>
                                      </p:to>
                                    </p:set>
                                    <p:animEffect transition="in" filter="wipe(left)">
                                      <p:cBhvr>
                                        <p:cTn id="92" dur="500"/>
                                        <p:tgtEl>
                                          <p:spTgt spid="6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wipe(down)">
                                      <p:cBhvr>
                                        <p:cTn id="9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p:bldP spid="11" grpId="0"/>
      <p:bldP spid="12" grpId="0"/>
      <p:bldP spid="40" grpId="0"/>
      <p:bldP spid="42" grpId="0"/>
      <p:bldP spid="43" grpId="0"/>
      <p:bldP spid="52" grpId="0"/>
      <p:bldP spid="54" grpId="0"/>
      <p:bldP spid="55" grpId="0"/>
      <p:bldP spid="60" grpId="0"/>
      <p:bldP spid="62" grpId="0"/>
      <p:bldP spid="6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3" name="Rectángulo 2"/>
          <p:cNvSpPr/>
          <p:nvPr/>
        </p:nvSpPr>
        <p:spPr>
          <a:xfrm>
            <a:off x="1846787" y="1337213"/>
            <a:ext cx="469872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Desplazamiento por esfuerzo residual inicial</a:t>
            </a:r>
            <a:endParaRPr lang="es-EC" dirty="0"/>
          </a:p>
        </p:txBody>
      </p:sp>
      <mc:AlternateContent xmlns:mc="http://schemas.openxmlformats.org/markup-compatibility/2006" xmlns:a14="http://schemas.microsoft.com/office/drawing/2010/main">
        <mc:Choice Requires="a14">
          <p:sp>
            <p:nvSpPr>
              <p:cNvPr id="5" name="Rectángulo 4"/>
              <p:cNvSpPr/>
              <p:nvPr/>
            </p:nvSpPr>
            <p:spPr>
              <a:xfrm>
                <a:off x="1586669" y="2023509"/>
                <a:ext cx="6096000" cy="4554324"/>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𝑀𝑟</m:t>
                      </m:r>
                      <m:r>
                        <a:rPr lang="es-EC" i="1">
                          <a:latin typeface="Cambria Math" panose="02040503050406030204" pitchFamily="18" charset="0"/>
                          <a:ea typeface="Times New Roman" panose="02020603050405020304" pitchFamily="18" charset="0"/>
                          <a:cs typeface="Times New Roman" panose="02020603050405020304" pitchFamily="18" charset="0"/>
                        </a:rPr>
                        <m:t>=0.20∙</m:t>
                      </m:r>
                      <m:r>
                        <a:rPr lang="es-EC" i="1">
                          <a:latin typeface="Cambria Math" panose="02040503050406030204" pitchFamily="18" charset="0"/>
                          <a:ea typeface="Times New Roman" panose="02020603050405020304" pitchFamily="18" charset="0"/>
                          <a:cs typeface="Times New Roman" panose="02020603050405020304" pitchFamily="18" charset="0"/>
                        </a:rPr>
                        <m:t>𝑀𝑦</m:t>
                      </m:r>
                      <m:r>
                        <a:rPr lang="es-EC" i="1">
                          <a:latin typeface="Cambria Math" panose="02040503050406030204" pitchFamily="18" charset="0"/>
                          <a:ea typeface="Times New Roman" panose="02020603050405020304" pitchFamily="18" charset="0"/>
                          <a:cs typeface="Times New Roman" panose="02020603050405020304" pitchFamily="18" charset="0"/>
                        </a:rPr>
                        <m:t>    →    </m:t>
                      </m:r>
                      <m:r>
                        <a:rPr lang="es-EC" i="1">
                          <a:latin typeface="Cambria Math" panose="02040503050406030204" pitchFamily="18" charset="0"/>
                          <a:ea typeface="Times New Roman" panose="02020603050405020304" pitchFamily="18" charset="0"/>
                          <a:cs typeface="Times New Roman" panose="02020603050405020304" pitchFamily="18" charset="0"/>
                        </a:rPr>
                        <m:t>𝑃𝑟</m:t>
                      </m:r>
                      <m:r>
                        <a:rPr lang="es-EC"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0.20∙</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𝑀𝑦</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𝐿</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𝑀𝑟</m:t>
                      </m:r>
                      <m:r>
                        <a:rPr lang="es-EC" i="1">
                          <a:effectLst/>
                          <a:latin typeface="Cambria Math" panose="02040503050406030204" pitchFamily="18" charset="0"/>
                          <a:ea typeface="Times New Roman" panose="02020603050405020304" pitchFamily="18" charset="0"/>
                          <a:cs typeface="Times New Roman" panose="02020603050405020304" pitchFamily="18" charset="0"/>
                        </a:rPr>
                        <m:t>=96201.24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𝐾𝑔𝑓</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r>
                        <a:rPr lang="es-EC" i="1">
                          <a:effectLst/>
                          <a:latin typeface="Cambria Math" panose="02040503050406030204" pitchFamily="18" charset="0"/>
                          <a:ea typeface="Times New Roman" panose="02020603050405020304" pitchFamily="18" charset="0"/>
                          <a:cs typeface="Times New Roman" panose="02020603050405020304" pitchFamily="18" charset="0"/>
                        </a:rPr>
                        <m:t>   →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𝑃𝑟</m:t>
                      </m:r>
                      <m:r>
                        <a:rPr lang="es-EC" i="1">
                          <a:effectLst/>
                          <a:latin typeface="Cambria Math" panose="02040503050406030204" pitchFamily="18" charset="0"/>
                          <a:ea typeface="Times New Roman" panose="02020603050405020304" pitchFamily="18" charset="0"/>
                          <a:cs typeface="Times New Roman" panose="02020603050405020304" pitchFamily="18" charset="0"/>
                        </a:rPr>
                        <m:t>=481.0062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𝐾𝑔𝑓</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𝑟</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𝑒</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𝑖</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𝑒</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𝑃𝑟</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𝐿</m:t>
                              </m:r>
                            </m:e>
                            <m:sup>
                              <m:r>
                                <a:rPr lang="es-EC" i="1">
                                  <a:effectLst/>
                                  <a:latin typeface="Cambria Math" panose="02040503050406030204" pitchFamily="18" charset="0"/>
                                  <a:ea typeface="Calibri" panose="020F0502020204030204" pitchFamily="34" charset="0"/>
                                  <a:cs typeface="Times New Roman" panose="02020603050405020304" pitchFamily="18" charset="0"/>
                                </a:rPr>
                                <m:t>3</m:t>
                              </m:r>
                            </m:sup>
                          </m:sSup>
                        </m:num>
                        <m:den>
                          <m:r>
                            <a:rPr lang="es-EC" i="1">
                              <a:effectLst/>
                              <a:latin typeface="Cambria Math" panose="02040503050406030204" pitchFamily="18" charset="0"/>
                              <a:ea typeface="Calibri" panose="020F0502020204030204" pitchFamily="34" charset="0"/>
                              <a:cs typeface="Times New Roman" panose="02020603050405020304" pitchFamily="18" charset="0"/>
                            </a:rPr>
                            <m:t>3∙</m:t>
                          </m:r>
                          <m:r>
                            <a:rPr lang="es-EC" i="1">
                              <a:effectLst/>
                              <a:latin typeface="Cambria Math" panose="02040503050406030204" pitchFamily="18" charset="0"/>
                              <a:ea typeface="Calibri" panose="020F0502020204030204" pitchFamily="34" charset="0"/>
                              <a:cs typeface="Times New Roman" panose="02020603050405020304" pitchFamily="18" charset="0"/>
                            </a:rPr>
                            <m:t>𝐸</m:t>
                          </m:r>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𝐼</m:t>
                              </m:r>
                            </m:e>
                            <m:sub>
                              <m:r>
                                <a:rPr lang="es-EC" i="1">
                                  <a:effectLst/>
                                  <a:latin typeface="Cambria Math" panose="02040503050406030204" pitchFamily="18" charset="0"/>
                                  <a:ea typeface="Calibri" panose="020F0502020204030204" pitchFamily="34" charset="0"/>
                                  <a:cs typeface="Times New Roman" panose="02020603050405020304" pitchFamily="18" charset="0"/>
                                </a:rPr>
                                <m:t>33</m:t>
                              </m:r>
                            </m:sub>
                          </m:sSub>
                        </m:den>
                      </m:f>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𝑃𝑟</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𝐿</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𝐺</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𝐴𝑣</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𝑒</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481.0062 </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∙200</m:t>
                              </m:r>
                            </m:e>
                            <m:sup>
                              <m:r>
                                <a:rPr lang="es-EC" i="1">
                                  <a:effectLst/>
                                  <a:latin typeface="Cambria Math" panose="02040503050406030204" pitchFamily="18" charset="0"/>
                                  <a:ea typeface="Calibri" panose="020F0502020204030204" pitchFamily="34" charset="0"/>
                                  <a:cs typeface="Times New Roman" panose="02020603050405020304" pitchFamily="18" charset="0"/>
                                </a:rPr>
                                <m:t>3</m:t>
                              </m:r>
                            </m:sup>
                          </m:sSup>
                        </m:num>
                        <m:den>
                          <m:r>
                            <a:rPr lang="es-EC" i="1">
                              <a:effectLst/>
                              <a:latin typeface="Cambria Math" panose="02040503050406030204" pitchFamily="18" charset="0"/>
                              <a:ea typeface="Calibri" panose="020F0502020204030204" pitchFamily="34" charset="0"/>
                              <a:cs typeface="Times New Roman" panose="02020603050405020304" pitchFamily="18" charset="0"/>
                            </a:rPr>
                            <m:t>3∙</m:t>
                          </m:r>
                          <m:r>
                            <a:rPr lang="es-EC" i="1">
                              <a:effectLst/>
                              <a:latin typeface="Cambria Math" panose="02040503050406030204" pitchFamily="18" charset="0"/>
                              <a:ea typeface="Times New Roman" panose="02020603050405020304" pitchFamily="18" charset="0"/>
                              <a:cs typeface="Times New Roman" panose="02020603050405020304" pitchFamily="18" charset="0"/>
                            </a:rPr>
                            <m:t>1.185298∙</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11</m:t>
                              </m:r>
                            </m:sup>
                          </m:sSup>
                        </m:den>
                      </m:f>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481.0062 </m:t>
                          </m:r>
                          <m:r>
                            <a:rPr lang="es-EC" i="1">
                              <a:effectLst/>
                              <a:latin typeface="Cambria Math" panose="02040503050406030204" pitchFamily="18" charset="0"/>
                              <a:ea typeface="Calibri" panose="020F0502020204030204" pitchFamily="34" charset="0"/>
                              <a:cs typeface="Times New Roman" panose="02020603050405020304" pitchFamily="18" charset="0"/>
                            </a:rPr>
                            <m:t>∙200</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137187274.5</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1586669" y="2023509"/>
                <a:ext cx="6096000" cy="4554324"/>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7024156" y="2319570"/>
                <a:ext cx="6096000" cy="3416320"/>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𝑒</m:t>
                      </m:r>
                      <m:r>
                        <a:rPr lang="es-EC" i="1">
                          <a:latin typeface="Cambria Math" panose="02040503050406030204" pitchFamily="18" charset="0"/>
                          <a:ea typeface="Calibri" panose="020F0502020204030204" pitchFamily="34" charset="0"/>
                          <a:cs typeface="Times New Roman" panose="02020603050405020304" pitchFamily="18" charset="0"/>
                        </a:rPr>
                        <m:t>=0.011522849 </m:t>
                      </m:r>
                      <m:r>
                        <a:rPr lang="es-EC" i="1">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𝑖</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𝑝</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𝑙</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𝑖</m:t>
                      </m:r>
                      <m:r>
                        <a:rPr lang="es-EC" i="1">
                          <a:effectLst/>
                          <a:latin typeface="Cambria Math" panose="02040503050406030204" pitchFamily="18" charset="0"/>
                          <a:ea typeface="Calibri" panose="020F0502020204030204" pitchFamily="34" charset="0"/>
                          <a:cs typeface="Times New Roman" panose="02020603050405020304" pitchFamily="18" charset="0"/>
                        </a:rPr>
                        <m:t>=0.02∙200</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𝑖</m:t>
                      </m:r>
                      <m:r>
                        <a:rPr lang="es-EC" i="1">
                          <a:effectLst/>
                          <a:latin typeface="Cambria Math" panose="02040503050406030204" pitchFamily="18" charset="0"/>
                          <a:ea typeface="Calibri" panose="020F0502020204030204" pitchFamily="34" charset="0"/>
                          <a:cs typeface="Times New Roman" panose="02020603050405020304" pitchFamily="18" charset="0"/>
                        </a:rPr>
                        <m:t>=4 </m:t>
                      </m:r>
                      <m:r>
                        <a:rPr lang="es-EC" i="1">
                          <a:effectLst/>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𝑟</m:t>
                      </m:r>
                      <m:r>
                        <a:rPr lang="es-EC" i="1">
                          <a:effectLst/>
                          <a:latin typeface="Cambria Math" panose="02040503050406030204" pitchFamily="18" charset="0"/>
                          <a:ea typeface="Calibri" panose="020F0502020204030204" pitchFamily="34" charset="0"/>
                          <a:cs typeface="Times New Roman" panose="02020603050405020304" pitchFamily="18" charset="0"/>
                        </a:rPr>
                        <m:t>=0.011522849 +4</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𝑟</m:t>
                      </m:r>
                      <m:r>
                        <a:rPr lang="es-EC" i="1">
                          <a:effectLst/>
                          <a:latin typeface="Cambria Math" panose="02040503050406030204" pitchFamily="18" charset="0"/>
                          <a:ea typeface="Calibri" panose="020F0502020204030204" pitchFamily="34" charset="0"/>
                          <a:cs typeface="Times New Roman" panose="02020603050405020304" pitchFamily="18" charset="0"/>
                        </a:rPr>
                        <m:t>=4.06338  </m:t>
                      </m:r>
                      <m:r>
                        <a:rPr lang="es-EC" i="1">
                          <a:effectLst/>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7024156" y="2319570"/>
                <a:ext cx="6096000" cy="3416320"/>
              </a:xfrm>
              <a:prstGeom prst="rect">
                <a:avLst/>
              </a:prstGeom>
              <a:blipFill rotWithShape="0">
                <a:blip r:embed="rId3"/>
                <a:stretch>
                  <a:fillRect/>
                </a:stretch>
              </a:blipFill>
            </p:spPr>
            <p:txBody>
              <a:bodyPr/>
              <a:lstStyle/>
              <a:p>
                <a:r>
                  <a:rPr lang="es-EC">
                    <a:noFill/>
                  </a:rPr>
                  <a:t> </a:t>
                </a:r>
              </a:p>
            </p:txBody>
          </p:sp>
        </mc:Fallback>
      </mc:AlternateContent>
      <p:cxnSp>
        <p:nvCxnSpPr>
          <p:cNvPr id="9" name="Conector angular 8"/>
          <p:cNvCxnSpPr/>
          <p:nvPr/>
        </p:nvCxnSpPr>
        <p:spPr>
          <a:xfrm rot="5400000" flipH="1" flipV="1">
            <a:off x="6529219" y="3832272"/>
            <a:ext cx="3362023" cy="1183881"/>
          </a:xfrm>
          <a:prstGeom prst="bentConnector3">
            <a:avLst>
              <a:gd name="adj1" fmla="val 9982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H="1">
            <a:off x="6862273" y="6105222"/>
            <a:ext cx="82039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95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2988180" y="1486714"/>
                <a:ext cx="6096000" cy="5082032"/>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𝜃</m:t>
                      </m:r>
                      <m:r>
                        <a:rPr lang="es-EC" i="1">
                          <a:latin typeface="Cambria Math" panose="02040503050406030204" pitchFamily="18" charset="0"/>
                          <a:ea typeface="Calibri" panose="020F0502020204030204" pitchFamily="34" charset="0"/>
                          <a:cs typeface="Times New Roman" panose="02020603050405020304" pitchFamily="18" charset="0"/>
                        </a:rPr>
                        <m:t>𝑓</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𝜃</m:t>
                      </m:r>
                      <m:r>
                        <a:rPr lang="es-EC" i="1">
                          <a:latin typeface="Cambria Math" panose="02040503050406030204" pitchFamily="18" charset="0"/>
                          <a:ea typeface="Calibri" panose="020F0502020204030204" pitchFamily="34" charset="0"/>
                          <a:cs typeface="Times New Roman" panose="02020603050405020304" pitchFamily="18" charset="0"/>
                        </a:rPr>
                        <m:t>𝑒</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𝜃</m:t>
                      </m:r>
                      <m:r>
                        <a:rPr lang="es-EC" i="1">
                          <a:latin typeface="Cambria Math" panose="02040503050406030204" pitchFamily="18" charset="0"/>
                          <a:ea typeface="Calibri" panose="020F0502020204030204" pitchFamily="34" charset="0"/>
                          <a:cs typeface="Times New Roman" panose="02020603050405020304" pitchFamily="18" charset="0"/>
                        </a:rPr>
                        <m:t>𝑖</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𝑓</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𝑃𝑓</m:t>
                          </m:r>
                          <m:r>
                            <a:rPr lang="es-EC"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𝐿</m:t>
                              </m:r>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s-EC" i="1">
                              <a:effectLst/>
                              <a:latin typeface="Cambria Math" panose="02040503050406030204" pitchFamily="18" charset="0"/>
                              <a:ea typeface="Calibri" panose="020F0502020204030204" pitchFamily="34" charset="0"/>
                              <a:cs typeface="Times New Roman" panose="02020603050405020304" pitchFamily="18" charset="0"/>
                            </a:rPr>
                            <m:t>2</m:t>
                          </m:r>
                          <m:r>
                            <a:rPr lang="es-EC" i="1">
                              <a:effectLst/>
                              <a:latin typeface="Cambria Math" panose="02040503050406030204" pitchFamily="18" charset="0"/>
                              <a:ea typeface="Calibri" panose="020F0502020204030204" pitchFamily="34" charset="0"/>
                              <a:cs typeface="Times New Roman" panose="02020603050405020304" pitchFamily="18" charset="0"/>
                            </a:rPr>
                            <m:t>𝐸𝐼</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𝑓</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481.0062</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∙200</m:t>
                              </m:r>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s-EC" i="1">
                              <a:effectLst/>
                              <a:latin typeface="Cambria Math" panose="02040503050406030204" pitchFamily="18" charset="0"/>
                              <a:ea typeface="Calibri" panose="020F0502020204030204" pitchFamily="34" charset="0"/>
                              <a:cs typeface="Times New Roman" panose="02020603050405020304" pitchFamily="18" charset="0"/>
                            </a:rPr>
                            <m:t>2∙</m:t>
                          </m:r>
                          <m:r>
                            <a:rPr lang="es-EC" i="1">
                              <a:effectLst/>
                              <a:latin typeface="Cambria Math" panose="02040503050406030204" pitchFamily="18" charset="0"/>
                              <a:ea typeface="Times New Roman" panose="02020603050405020304" pitchFamily="18" charset="0"/>
                              <a:cs typeface="Times New Roman" panose="02020603050405020304" pitchFamily="18" charset="0"/>
                            </a:rPr>
                            <m:t>1.185298∙</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11 </m:t>
                              </m:r>
                            </m:sup>
                          </m:sSup>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𝑓</m:t>
                      </m:r>
                      <m:r>
                        <a:rPr lang="es-EC" i="1">
                          <a:effectLst/>
                          <a:latin typeface="Cambria Math" panose="02040503050406030204" pitchFamily="18" charset="0"/>
                          <a:ea typeface="Calibri" panose="020F0502020204030204" pitchFamily="34" charset="0"/>
                          <a:cs typeface="Times New Roman" panose="02020603050405020304" pitchFamily="18" charset="0"/>
                        </a:rPr>
                        <m:t>=0.000081162 </m:t>
                      </m:r>
                      <m:r>
                        <a:rPr lang="es-EC" i="1">
                          <a:effectLst/>
                          <a:latin typeface="Cambria Math" panose="02040503050406030204" pitchFamily="18" charset="0"/>
                          <a:ea typeface="Calibri" panose="020F0502020204030204" pitchFamily="34" charset="0"/>
                          <a:cs typeface="Times New Roman" panose="02020603050405020304" pitchFamily="18" charset="0"/>
                        </a:rPr>
                        <m:t>𝑟𝑎𝑑</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𝑖</m:t>
                      </m:r>
                      <m:r>
                        <a:rPr lang="es-EC" i="1">
                          <a:effectLst/>
                          <a:latin typeface="Cambria Math" panose="02040503050406030204" pitchFamily="18" charset="0"/>
                          <a:ea typeface="Calibri" panose="020F0502020204030204" pitchFamily="34" charset="0"/>
                          <a:cs typeface="Times New Roman" panose="02020603050405020304" pitchFamily="18" charset="0"/>
                        </a:rPr>
                        <m:t>=0.03 </m:t>
                      </m:r>
                      <m:r>
                        <a:rPr lang="es-EC" i="1">
                          <a:effectLst/>
                          <a:latin typeface="Cambria Math" panose="02040503050406030204" pitchFamily="18" charset="0"/>
                          <a:ea typeface="Calibri" panose="020F0502020204030204" pitchFamily="34" charset="0"/>
                          <a:cs typeface="Times New Roman" panose="02020603050405020304" pitchFamily="18" charset="0"/>
                        </a:rPr>
                        <m:t>𝑟𝑎𝑑</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𝑢</m:t>
                      </m:r>
                      <m:r>
                        <a:rPr lang="es-EC" i="1">
                          <a:effectLst/>
                          <a:latin typeface="Cambria Math" panose="02040503050406030204" pitchFamily="18" charset="0"/>
                          <a:ea typeface="Calibri" panose="020F0502020204030204" pitchFamily="34" charset="0"/>
                          <a:cs typeface="Times New Roman" panose="02020603050405020304" pitchFamily="18" charset="0"/>
                        </a:rPr>
                        <m:t>=0.000081162+0.03</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𝑢</m:t>
                      </m:r>
                      <m:r>
                        <a:rPr lang="es-EC" i="1">
                          <a:effectLst/>
                          <a:latin typeface="Cambria Math" panose="02040503050406030204" pitchFamily="18" charset="0"/>
                          <a:ea typeface="Calibri" panose="020F0502020204030204" pitchFamily="34" charset="0"/>
                          <a:cs typeface="Times New Roman" panose="02020603050405020304" pitchFamily="18" charset="0"/>
                        </a:rPr>
                        <m:t>=0.03008162 </m:t>
                      </m:r>
                      <m:r>
                        <a:rPr lang="es-EC" i="1">
                          <a:effectLst/>
                          <a:latin typeface="Cambria Math" panose="02040503050406030204" pitchFamily="18" charset="0"/>
                          <a:ea typeface="Calibri" panose="020F0502020204030204" pitchFamily="34" charset="0"/>
                          <a:cs typeface="Times New Roman" panose="02020603050405020304" pitchFamily="18" charset="0"/>
                        </a:rPr>
                        <m:t>𝑟𝑎𝑑</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2988180" y="1486714"/>
                <a:ext cx="6096000" cy="5082032"/>
              </a:xfrm>
              <a:prstGeom prst="rect">
                <a:avLst/>
              </a:prstGeom>
              <a:blipFill rotWithShape="0">
                <a:blip r:embed="rId2"/>
                <a:stretch>
                  <a:fillRect/>
                </a:stretch>
              </a:blipFill>
            </p:spPr>
            <p:txBody>
              <a:bodyPr/>
              <a:lstStyle/>
              <a:p>
                <a:r>
                  <a:rPr lang="es-EC">
                    <a:noFill/>
                  </a:rPr>
                  <a:t> </a:t>
                </a:r>
              </a:p>
            </p:txBody>
          </p:sp>
        </mc:Fallback>
      </mc:AlternateContent>
      <p:sp>
        <p:nvSpPr>
          <p:cNvPr id="5" name="Rectángulo 4"/>
          <p:cNvSpPr/>
          <p:nvPr/>
        </p:nvSpPr>
        <p:spPr>
          <a:xfrm>
            <a:off x="2038152" y="1337213"/>
            <a:ext cx="1467068" cy="369332"/>
          </a:xfrm>
          <a:prstGeom prst="rect">
            <a:avLst/>
          </a:prstGeom>
        </p:spPr>
        <p:txBody>
          <a:bodyPr wrap="none">
            <a:spAutoFit/>
          </a:bodyPr>
          <a:lstStyle/>
          <a:p>
            <a:r>
              <a:rPr lang="es-EC" b="1" dirty="0">
                <a:latin typeface="Arial" panose="020B0604020202020204" pitchFamily="34" charset="0"/>
                <a:ea typeface="Calibri" panose="020F0502020204030204" pitchFamily="34" charset="0"/>
                <a:cs typeface="Times New Roman" panose="02020603050405020304" pitchFamily="18" charset="0"/>
              </a:rPr>
              <a:t>Punto No. 4</a:t>
            </a:r>
            <a:endParaRPr lang="es-EC" dirty="0"/>
          </a:p>
        </p:txBody>
      </p:sp>
      <p:sp>
        <p:nvSpPr>
          <p:cNvPr id="6" name="Rectángulo 5"/>
          <p:cNvSpPr/>
          <p:nvPr/>
        </p:nvSpPr>
        <p:spPr>
          <a:xfrm>
            <a:off x="3594933" y="1140074"/>
            <a:ext cx="4568558" cy="646331"/>
          </a:xfrm>
          <a:prstGeom prst="rect">
            <a:avLst/>
          </a:prstGeom>
        </p:spPr>
        <p:txBody>
          <a:bodyPr wrap="none">
            <a:spAutoFit/>
          </a:bodyPr>
          <a:lstStyle/>
          <a:p>
            <a:pPr indent="252095" algn="just">
              <a:lnSpc>
                <a:spcPct val="200000"/>
              </a:lnSpc>
            </a:pPr>
            <a:r>
              <a:rPr lang="es-EC" dirty="0">
                <a:latin typeface="Arial" panose="020B0604020202020204" pitchFamily="34" charset="0"/>
                <a:ea typeface="Calibri" panose="020F0502020204030204" pitchFamily="34" charset="0"/>
                <a:cs typeface="Times New Roman" panose="02020603050405020304" pitchFamily="18" charset="0"/>
              </a:rPr>
              <a:t>Rotación por esfuerzos residuales (final)</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919410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5" name="Rectángulo 4"/>
              <p:cNvSpPr/>
              <p:nvPr/>
            </p:nvSpPr>
            <p:spPr>
              <a:xfrm>
                <a:off x="1407208" y="2269171"/>
                <a:ext cx="6096000" cy="3517117"/>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𝑃𝑓</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𝑃𝑟</m:t>
                      </m:r>
                      <m:r>
                        <a:rPr lang="es-EC" i="1">
                          <a:latin typeface="Cambria Math" panose="02040503050406030204" pitchFamily="18" charset="0"/>
                          <a:ea typeface="Times New Roman" panose="02020603050405020304" pitchFamily="18" charset="0"/>
                          <a:cs typeface="Times New Roman" panose="02020603050405020304" pitchFamily="18" charset="0"/>
                        </a:rPr>
                        <m:t>=481.0062 </m:t>
                      </m:r>
                      <m:r>
                        <a:rPr lang="es-EC" i="1">
                          <a:latin typeface="Cambria Math" panose="02040503050406030204" pitchFamily="18" charset="0"/>
                          <a:ea typeface="Times New Roman" panose="02020603050405020304" pitchFamily="18" charset="0"/>
                          <a:cs typeface="Times New Roman" panose="02020603050405020304" pitchFamily="18" charset="0"/>
                        </a:rPr>
                        <m:t>𝐾𝑔𝑓</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𝑓</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𝑒</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𝑖</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𝑓</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𝑃𝑓</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𝐿</m:t>
                              </m:r>
                            </m:e>
                            <m:sup>
                              <m:r>
                                <a:rPr lang="es-EC" i="1">
                                  <a:effectLst/>
                                  <a:latin typeface="Cambria Math" panose="02040503050406030204" pitchFamily="18" charset="0"/>
                                  <a:ea typeface="Calibri" panose="020F0502020204030204" pitchFamily="34" charset="0"/>
                                  <a:cs typeface="Times New Roman" panose="02020603050405020304" pitchFamily="18" charset="0"/>
                                </a:rPr>
                                <m:t>3</m:t>
                              </m:r>
                            </m:sup>
                          </m:sSup>
                        </m:num>
                        <m:den>
                          <m:r>
                            <a:rPr lang="es-EC" i="1">
                              <a:effectLst/>
                              <a:latin typeface="Cambria Math" panose="02040503050406030204" pitchFamily="18" charset="0"/>
                              <a:ea typeface="Calibri" panose="020F0502020204030204" pitchFamily="34" charset="0"/>
                              <a:cs typeface="Times New Roman" panose="02020603050405020304" pitchFamily="18" charset="0"/>
                            </a:rPr>
                            <m:t>3∙</m:t>
                          </m:r>
                          <m:r>
                            <a:rPr lang="es-EC" i="1">
                              <a:effectLst/>
                              <a:latin typeface="Cambria Math" panose="02040503050406030204" pitchFamily="18" charset="0"/>
                              <a:ea typeface="Calibri" panose="020F0502020204030204" pitchFamily="34" charset="0"/>
                              <a:cs typeface="Times New Roman" panose="02020603050405020304" pitchFamily="18" charset="0"/>
                            </a:rPr>
                            <m:t>𝐸</m:t>
                          </m:r>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𝐼</m:t>
                              </m:r>
                            </m:e>
                            <m:sub>
                              <m:r>
                                <a:rPr lang="es-EC" i="1">
                                  <a:effectLst/>
                                  <a:latin typeface="Cambria Math" panose="02040503050406030204" pitchFamily="18" charset="0"/>
                                  <a:ea typeface="Calibri" panose="020F0502020204030204" pitchFamily="34" charset="0"/>
                                  <a:cs typeface="Times New Roman" panose="02020603050405020304" pitchFamily="18" charset="0"/>
                                </a:rPr>
                                <m:t>33</m:t>
                              </m:r>
                            </m:sub>
                          </m:sSub>
                        </m:den>
                      </m:f>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𝑃𝑓</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𝐿</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𝐺</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𝐴𝑣</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𝑒</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481.0062 </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∙200</m:t>
                              </m:r>
                            </m:e>
                            <m:sup>
                              <m:r>
                                <a:rPr lang="es-EC" i="1">
                                  <a:effectLst/>
                                  <a:latin typeface="Cambria Math" panose="02040503050406030204" pitchFamily="18" charset="0"/>
                                  <a:ea typeface="Calibri" panose="020F0502020204030204" pitchFamily="34" charset="0"/>
                                  <a:cs typeface="Times New Roman" panose="02020603050405020304" pitchFamily="18" charset="0"/>
                                </a:rPr>
                                <m:t>3</m:t>
                              </m:r>
                            </m:sup>
                          </m:sSup>
                        </m:num>
                        <m:den>
                          <m:r>
                            <a:rPr lang="es-EC" i="1">
                              <a:effectLst/>
                              <a:latin typeface="Cambria Math" panose="02040503050406030204" pitchFamily="18" charset="0"/>
                              <a:ea typeface="Calibri" panose="020F0502020204030204" pitchFamily="34" charset="0"/>
                              <a:cs typeface="Times New Roman" panose="02020603050405020304" pitchFamily="18" charset="0"/>
                            </a:rPr>
                            <m:t>3∙</m:t>
                          </m:r>
                          <m:r>
                            <a:rPr lang="es-EC" i="1">
                              <a:effectLst/>
                              <a:latin typeface="Cambria Math" panose="02040503050406030204" pitchFamily="18" charset="0"/>
                              <a:ea typeface="Times New Roman" panose="02020603050405020304" pitchFamily="18" charset="0"/>
                              <a:cs typeface="Times New Roman" panose="02020603050405020304" pitchFamily="18" charset="0"/>
                            </a:rPr>
                            <m:t>1.185298∙</m:t>
                          </m:r>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11</m:t>
                              </m:r>
                            </m:sup>
                          </m:sSup>
                        </m:den>
                      </m:f>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481.0062 </m:t>
                          </m:r>
                          <m:r>
                            <a:rPr lang="es-EC" i="1">
                              <a:effectLst/>
                              <a:latin typeface="Cambria Math" panose="02040503050406030204" pitchFamily="18" charset="0"/>
                              <a:ea typeface="Calibri" panose="020F0502020204030204" pitchFamily="34" charset="0"/>
                              <a:cs typeface="Times New Roman" panose="02020603050405020304" pitchFamily="18" charset="0"/>
                            </a:rPr>
                            <m:t>∙200</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1371872745</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1407208" y="2269171"/>
                <a:ext cx="6096000" cy="3517117"/>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6808150" y="2079764"/>
                <a:ext cx="6096000" cy="3416320"/>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𝑒</m:t>
                      </m:r>
                      <m:r>
                        <a:rPr lang="es-EC" i="1">
                          <a:latin typeface="Cambria Math" panose="02040503050406030204" pitchFamily="18" charset="0"/>
                          <a:ea typeface="Calibri" panose="020F0502020204030204" pitchFamily="34" charset="0"/>
                          <a:cs typeface="Times New Roman" panose="02020603050405020304" pitchFamily="18" charset="0"/>
                        </a:rPr>
                        <m:t>=0.011522849 </m:t>
                      </m:r>
                      <m:r>
                        <a:rPr lang="es-EC" i="1">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𝑖</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𝜃</m:t>
                      </m:r>
                      <m:r>
                        <a:rPr lang="es-EC" i="1">
                          <a:effectLst/>
                          <a:latin typeface="Cambria Math" panose="02040503050406030204" pitchFamily="18" charset="0"/>
                          <a:ea typeface="Calibri" panose="020F0502020204030204" pitchFamily="34" charset="0"/>
                          <a:cs typeface="Times New Roman" panose="02020603050405020304" pitchFamily="18" charset="0"/>
                        </a:rPr>
                        <m:t>𝑝</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𝑙</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𝑖</m:t>
                      </m:r>
                      <m:r>
                        <a:rPr lang="es-EC" i="1">
                          <a:effectLst/>
                          <a:latin typeface="Cambria Math" panose="02040503050406030204" pitchFamily="18" charset="0"/>
                          <a:ea typeface="Calibri" panose="020F0502020204030204" pitchFamily="34" charset="0"/>
                          <a:cs typeface="Times New Roman" panose="02020603050405020304" pitchFamily="18" charset="0"/>
                        </a:rPr>
                        <m:t>=0.02∙200</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𝑖</m:t>
                      </m:r>
                      <m:r>
                        <a:rPr lang="es-EC" i="1">
                          <a:effectLst/>
                          <a:latin typeface="Cambria Math" panose="02040503050406030204" pitchFamily="18" charset="0"/>
                          <a:ea typeface="Calibri" panose="020F0502020204030204" pitchFamily="34" charset="0"/>
                          <a:cs typeface="Times New Roman" panose="02020603050405020304" pitchFamily="18" charset="0"/>
                        </a:rPr>
                        <m:t>=4 </m:t>
                      </m:r>
                      <m:r>
                        <a:rPr lang="es-EC" i="1">
                          <a:effectLst/>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𝑓</m:t>
                      </m:r>
                      <m:r>
                        <a:rPr lang="es-EC" i="1">
                          <a:effectLst/>
                          <a:latin typeface="Cambria Math" panose="02040503050406030204" pitchFamily="18" charset="0"/>
                          <a:ea typeface="Calibri" panose="020F0502020204030204" pitchFamily="34" charset="0"/>
                          <a:cs typeface="Times New Roman" panose="02020603050405020304" pitchFamily="18" charset="0"/>
                        </a:rPr>
                        <m:t>=0.011522849 +4</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𝑓</m:t>
                      </m:r>
                      <m:r>
                        <a:rPr lang="es-EC" i="1">
                          <a:effectLst/>
                          <a:latin typeface="Cambria Math" panose="02040503050406030204" pitchFamily="18" charset="0"/>
                          <a:ea typeface="Calibri" panose="020F0502020204030204" pitchFamily="34" charset="0"/>
                          <a:cs typeface="Times New Roman" panose="02020603050405020304" pitchFamily="18" charset="0"/>
                        </a:rPr>
                        <m:t>=4.011522849  </m:t>
                      </m:r>
                      <m:r>
                        <a:rPr lang="es-EC" i="1">
                          <a:effectLst/>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6808150" y="2079764"/>
                <a:ext cx="6096000" cy="3416320"/>
              </a:xfrm>
              <a:prstGeom prst="rect">
                <a:avLst/>
              </a:prstGeom>
              <a:blipFill rotWithShape="0">
                <a:blip r:embed="rId3"/>
                <a:stretch>
                  <a:fillRect/>
                </a:stretch>
              </a:blipFill>
            </p:spPr>
            <p:txBody>
              <a:bodyPr/>
              <a:lstStyle/>
              <a:p>
                <a:r>
                  <a:rPr lang="es-EC">
                    <a:noFill/>
                  </a:rPr>
                  <a:t> </a:t>
                </a:r>
              </a:p>
            </p:txBody>
          </p:sp>
        </mc:Fallback>
      </mc:AlternateContent>
      <p:sp>
        <p:nvSpPr>
          <p:cNvPr id="8" name="Rectángulo 7"/>
          <p:cNvSpPr/>
          <p:nvPr/>
        </p:nvSpPr>
        <p:spPr>
          <a:xfrm>
            <a:off x="2011875" y="1282928"/>
            <a:ext cx="4544834"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Desplazamiento por esfuerzo residual final</a:t>
            </a:r>
            <a:endParaRPr lang="es-EC" dirty="0"/>
          </a:p>
        </p:txBody>
      </p:sp>
    </p:spTree>
    <p:extLst>
      <p:ext uri="{BB962C8B-B14F-4D97-AF65-F5344CB8AC3E}">
        <p14:creationId xmlns:p14="http://schemas.microsoft.com/office/powerpoint/2010/main" val="359635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Viga en </a:t>
            </a:r>
            <a:r>
              <a:rPr lang="es-EC" dirty="0" err="1" smtClean="0"/>
              <a:t>Cantiliver</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graphicFrame>
        <p:nvGraphicFramePr>
          <p:cNvPr id="5" name="Gráfico 4"/>
          <p:cNvGraphicFramePr/>
          <p:nvPr>
            <p:extLst>
              <p:ext uri="{D42A27DB-BD31-4B8C-83A1-F6EECF244321}">
                <p14:modId xmlns:p14="http://schemas.microsoft.com/office/powerpoint/2010/main" val="2799774073"/>
              </p:ext>
            </p:extLst>
          </p:nvPr>
        </p:nvGraphicFramePr>
        <p:xfrm>
          <a:off x="7191375" y="1381837"/>
          <a:ext cx="5000625" cy="24193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a 2"/>
          <p:cNvGraphicFramePr>
            <a:graphicFrameLocks noGrp="1"/>
          </p:cNvGraphicFramePr>
          <p:nvPr>
            <p:extLst>
              <p:ext uri="{D42A27DB-BD31-4B8C-83A1-F6EECF244321}">
                <p14:modId xmlns:p14="http://schemas.microsoft.com/office/powerpoint/2010/main" val="849770543"/>
              </p:ext>
            </p:extLst>
          </p:nvPr>
        </p:nvGraphicFramePr>
        <p:xfrm>
          <a:off x="1837262" y="644257"/>
          <a:ext cx="5096905" cy="1743600"/>
        </p:xfrm>
        <a:graphic>
          <a:graphicData uri="http://schemas.openxmlformats.org/drawingml/2006/table">
            <a:tbl>
              <a:tblPr firstRow="1" firstCol="1" bandRow="1">
                <a:tableStyleId>{5C22544A-7EE6-4342-B048-85BDC9FD1C3A}</a:tableStyleId>
              </a:tblPr>
              <a:tblGrid>
                <a:gridCol w="779045"/>
                <a:gridCol w="1133511"/>
                <a:gridCol w="1133511"/>
                <a:gridCol w="1025419"/>
                <a:gridCol w="1025419"/>
              </a:tblGrid>
              <a:tr h="290600">
                <a:tc>
                  <a:txBody>
                    <a:bodyPr/>
                    <a:lstStyle/>
                    <a:p>
                      <a:pPr marL="0" marR="0" indent="0" algn="ctr">
                        <a:lnSpc>
                          <a:spcPct val="200000"/>
                        </a:lnSpc>
                        <a:spcBef>
                          <a:spcPts val="0"/>
                        </a:spcBef>
                        <a:spcAft>
                          <a:spcPts val="0"/>
                        </a:spcAft>
                      </a:pPr>
                      <a:r>
                        <a:rPr lang="es-EC" sz="1100" dirty="0">
                          <a:effectLst/>
                        </a:rPr>
                        <a:t>Punto</a:t>
                      </a:r>
                      <a:endParaRPr lang="en-US" sz="11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ctr">
                        <a:lnSpc>
                          <a:spcPct val="200000"/>
                        </a:lnSpc>
                        <a:spcBef>
                          <a:spcPts val="0"/>
                        </a:spcBef>
                        <a:spcAft>
                          <a:spcPts val="0"/>
                        </a:spcAft>
                      </a:pPr>
                      <a:r>
                        <a:rPr lang="es-EC" sz="1100">
                          <a:effectLst/>
                        </a:rPr>
                        <a:t>Momento</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ctr">
                        <a:lnSpc>
                          <a:spcPct val="200000"/>
                        </a:lnSpc>
                        <a:spcBef>
                          <a:spcPts val="0"/>
                        </a:spcBef>
                        <a:spcAft>
                          <a:spcPts val="0"/>
                        </a:spcAft>
                      </a:pPr>
                      <a:r>
                        <a:rPr lang="es-EC" sz="1100">
                          <a:effectLst/>
                        </a:rPr>
                        <a:t>Carga</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ctr">
                        <a:lnSpc>
                          <a:spcPct val="200000"/>
                        </a:lnSpc>
                        <a:spcBef>
                          <a:spcPts val="0"/>
                        </a:spcBef>
                        <a:spcAft>
                          <a:spcPts val="0"/>
                        </a:spcAft>
                      </a:pPr>
                      <a:r>
                        <a:rPr lang="es-EC" sz="1100">
                          <a:effectLst/>
                        </a:rPr>
                        <a:t>Rtotal  [rad]</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ctr">
                        <a:lnSpc>
                          <a:spcPct val="200000"/>
                        </a:lnSpc>
                        <a:spcBef>
                          <a:spcPts val="0"/>
                        </a:spcBef>
                        <a:spcAft>
                          <a:spcPts val="0"/>
                        </a:spcAft>
                      </a:pPr>
                      <a:r>
                        <a:rPr lang="es-EC" sz="1100">
                          <a:effectLst/>
                        </a:rPr>
                        <a:t>Utotal [cm]</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r>
              <a:tr h="290600">
                <a:tc>
                  <a:txBody>
                    <a:bodyPr/>
                    <a:lstStyle/>
                    <a:p>
                      <a:pPr marL="0" marR="0" indent="0" algn="r">
                        <a:lnSpc>
                          <a:spcPct val="200000"/>
                        </a:lnSpc>
                        <a:spcBef>
                          <a:spcPts val="0"/>
                        </a:spcBef>
                        <a:spcAft>
                          <a:spcPts val="0"/>
                        </a:spcAft>
                      </a:pPr>
                      <a:r>
                        <a:rPr lang="es-EC" sz="1100">
                          <a:effectLst/>
                        </a:rPr>
                        <a:t>0</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0</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0</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0.000000</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0.000000</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r>
              <a:tr h="290600">
                <a:tc>
                  <a:txBody>
                    <a:bodyPr/>
                    <a:lstStyle/>
                    <a:p>
                      <a:pPr marL="0" marR="0" indent="0" algn="r">
                        <a:lnSpc>
                          <a:spcPct val="200000"/>
                        </a:lnSpc>
                        <a:spcBef>
                          <a:spcPts val="0"/>
                        </a:spcBef>
                        <a:spcAft>
                          <a:spcPts val="0"/>
                        </a:spcAft>
                      </a:pPr>
                      <a:r>
                        <a:rPr lang="es-EC" sz="1100">
                          <a:effectLst/>
                        </a:rPr>
                        <a:t>1</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481006.2</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dirty="0">
                          <a:effectLst/>
                        </a:rPr>
                        <a:t>2405.031</a:t>
                      </a:r>
                      <a:endParaRPr lang="en-US" sz="11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0.000406</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0.057614</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r>
              <a:tr h="290600">
                <a:tc>
                  <a:txBody>
                    <a:bodyPr/>
                    <a:lstStyle/>
                    <a:p>
                      <a:pPr marL="0" marR="0" indent="0" algn="r">
                        <a:lnSpc>
                          <a:spcPct val="200000"/>
                        </a:lnSpc>
                        <a:spcBef>
                          <a:spcPts val="0"/>
                        </a:spcBef>
                        <a:spcAft>
                          <a:spcPts val="0"/>
                        </a:spcAft>
                      </a:pPr>
                      <a:r>
                        <a:rPr lang="es-EC" sz="1100">
                          <a:effectLst/>
                        </a:rPr>
                        <a:t>2</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529106.82</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2645.5341</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0.020446</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4.063376</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r>
              <a:tr h="290600">
                <a:tc>
                  <a:txBody>
                    <a:bodyPr/>
                    <a:lstStyle/>
                    <a:p>
                      <a:pPr marL="0" marR="0" indent="0" algn="r">
                        <a:lnSpc>
                          <a:spcPct val="200000"/>
                        </a:lnSpc>
                        <a:spcBef>
                          <a:spcPts val="0"/>
                        </a:spcBef>
                        <a:spcAft>
                          <a:spcPts val="0"/>
                        </a:spcAft>
                      </a:pPr>
                      <a:r>
                        <a:rPr lang="es-EC" sz="1100">
                          <a:effectLst/>
                        </a:rPr>
                        <a:t>3</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96201.24</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481.0062</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0.020081</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4.011523</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r>
              <a:tr h="290600">
                <a:tc>
                  <a:txBody>
                    <a:bodyPr/>
                    <a:lstStyle/>
                    <a:p>
                      <a:pPr marL="0" marR="0" indent="0" algn="r">
                        <a:lnSpc>
                          <a:spcPct val="200000"/>
                        </a:lnSpc>
                        <a:spcBef>
                          <a:spcPts val="0"/>
                        </a:spcBef>
                        <a:spcAft>
                          <a:spcPts val="0"/>
                        </a:spcAft>
                      </a:pPr>
                      <a:r>
                        <a:rPr lang="es-EC" sz="1100" dirty="0">
                          <a:effectLst/>
                        </a:rPr>
                        <a:t>4</a:t>
                      </a:r>
                      <a:endParaRPr lang="en-US" sz="11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96201.24</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481.0062</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a:effectLst/>
                        </a:rPr>
                        <a:t>0.030081</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c>
                  <a:txBody>
                    <a:bodyPr/>
                    <a:lstStyle/>
                    <a:p>
                      <a:pPr marL="0" marR="0" indent="0" algn="r">
                        <a:lnSpc>
                          <a:spcPct val="200000"/>
                        </a:lnSpc>
                        <a:spcBef>
                          <a:spcPts val="0"/>
                        </a:spcBef>
                        <a:spcAft>
                          <a:spcPts val="0"/>
                        </a:spcAft>
                      </a:pPr>
                      <a:r>
                        <a:rPr lang="es-EC" sz="1100" dirty="0">
                          <a:effectLst/>
                        </a:rPr>
                        <a:t>6.011523</a:t>
                      </a:r>
                      <a:endParaRPr lang="en-US" sz="11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7990" marR="67990" marT="0" marB="0"/>
                </a:tc>
              </a:tr>
            </a:tbl>
          </a:graphicData>
        </a:graphic>
      </p:graphicFrame>
      <p:pic>
        <p:nvPicPr>
          <p:cNvPr id="8" name="Imagen 7"/>
          <p:cNvPicPr/>
          <p:nvPr/>
        </p:nvPicPr>
        <p:blipFill>
          <a:blip r:embed="rId3"/>
          <a:stretch>
            <a:fillRect/>
          </a:stretch>
        </p:blipFill>
        <p:spPr>
          <a:xfrm>
            <a:off x="7766569" y="3564448"/>
            <a:ext cx="4425431" cy="3293552"/>
          </a:xfrm>
          <a:prstGeom prst="rect">
            <a:avLst/>
          </a:prstGeom>
        </p:spPr>
      </p:pic>
      <p:graphicFrame>
        <p:nvGraphicFramePr>
          <p:cNvPr id="9" name="Tabla 8"/>
          <p:cNvGraphicFramePr>
            <a:graphicFrameLocks noGrp="1"/>
          </p:cNvGraphicFramePr>
          <p:nvPr>
            <p:extLst>
              <p:ext uri="{D42A27DB-BD31-4B8C-83A1-F6EECF244321}">
                <p14:modId xmlns:p14="http://schemas.microsoft.com/office/powerpoint/2010/main" val="758855687"/>
              </p:ext>
            </p:extLst>
          </p:nvPr>
        </p:nvGraphicFramePr>
        <p:xfrm>
          <a:off x="1846787" y="2468880"/>
          <a:ext cx="2198752" cy="4389120"/>
        </p:xfrm>
        <a:graphic>
          <a:graphicData uri="http://schemas.openxmlformats.org/drawingml/2006/table">
            <a:tbl>
              <a:tblPr firstRow="1" firstCol="1" bandRow="1">
                <a:tableStyleId>{5C22544A-7EE6-4342-B048-85BDC9FD1C3A}</a:tableStyleId>
              </a:tblPr>
              <a:tblGrid>
                <a:gridCol w="663116"/>
                <a:gridCol w="767818"/>
                <a:gridCol w="767818"/>
              </a:tblGrid>
              <a:tr h="241741">
                <a:tc rowSpan="2">
                  <a:txBody>
                    <a:bodyPr/>
                    <a:lstStyle/>
                    <a:p>
                      <a:pPr marL="0" marR="0" indent="252095" algn="just">
                        <a:lnSpc>
                          <a:spcPct val="200000"/>
                        </a:lnSpc>
                        <a:spcBef>
                          <a:spcPts val="0"/>
                        </a:spcBef>
                        <a:spcAft>
                          <a:spcPts val="0"/>
                        </a:spcAft>
                      </a:pPr>
                      <a:r>
                        <a:rPr lang="es-EC" sz="800" dirty="0">
                          <a:effectLst/>
                        </a:rPr>
                        <a:t>Numero de paso</a:t>
                      </a:r>
                      <a:endParaRPr lang="en-US" sz="800" dirty="0">
                        <a:effectLst/>
                      </a:endParaRPr>
                    </a:p>
                    <a:p>
                      <a:pPr marL="0" marR="0" indent="252095" algn="just">
                        <a:lnSpc>
                          <a:spcPct val="200000"/>
                        </a:lnSpc>
                        <a:spcBef>
                          <a:spcPts val="0"/>
                        </a:spcBef>
                        <a:spcAft>
                          <a:spcPts val="0"/>
                        </a:spcAft>
                      </a:pPr>
                      <a:r>
                        <a:rPr lang="es-EC" sz="800" dirty="0">
                          <a:effectLst/>
                        </a:rPr>
                        <a:t>-</a:t>
                      </a:r>
                      <a:endParaRPr lang="en-US" sz="8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dirty="0">
                          <a:effectLst/>
                        </a:rPr>
                        <a:t>Cortante</a:t>
                      </a:r>
                      <a:endParaRPr lang="en-US" sz="8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Despl.</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483482">
                <a:tc vMerge="1">
                  <a:txBody>
                    <a:bodyPr/>
                    <a:lstStyle/>
                    <a:p>
                      <a:endParaRPr lang="es-EC"/>
                    </a:p>
                  </a:txBody>
                  <a:tcPr/>
                </a:tc>
                <a:tc>
                  <a:txBody>
                    <a:bodyPr/>
                    <a:lstStyle/>
                    <a:p>
                      <a:pPr marL="0" marR="0" indent="252095" algn="just">
                        <a:lnSpc>
                          <a:spcPct val="200000"/>
                        </a:lnSpc>
                        <a:spcBef>
                          <a:spcPts val="0"/>
                        </a:spcBef>
                        <a:spcAft>
                          <a:spcPts val="0"/>
                        </a:spcAft>
                      </a:pPr>
                      <a:r>
                        <a:rPr lang="es-EC" sz="800">
                          <a:effectLst/>
                        </a:rPr>
                        <a:t>Kgf</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dirty="0">
                          <a:effectLst/>
                        </a:rPr>
                        <a:t>cm</a:t>
                      </a:r>
                      <a:endParaRPr lang="en-US" sz="8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0</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0</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0</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1</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2405.03</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0.057614</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2</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2444.06</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0.707614</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3</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2483.08</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1.357614</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4</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2522.11</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2.007614</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5</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2561.13</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2.657614</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6</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2600.16</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3.307614</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7</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2639.18</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3.957614</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8</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2645.53</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4.063376</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9</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481.06</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4.063441</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10</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482.02</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4.713441</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11</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482.99</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dirty="0">
                          <a:effectLst/>
                        </a:rPr>
                        <a:t>5.363441</a:t>
                      </a:r>
                      <a:endParaRPr lang="en-US" sz="8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12</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483.95</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6.011593</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a:effectLst/>
                        </a:rPr>
                        <a:t>13</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0.03648</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6.011658</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r h="241741">
                <a:tc>
                  <a:txBody>
                    <a:bodyPr/>
                    <a:lstStyle/>
                    <a:p>
                      <a:pPr marL="0" marR="0" indent="252095" algn="just">
                        <a:lnSpc>
                          <a:spcPct val="200000"/>
                        </a:lnSpc>
                        <a:spcBef>
                          <a:spcPts val="0"/>
                        </a:spcBef>
                        <a:spcAft>
                          <a:spcPts val="0"/>
                        </a:spcAft>
                      </a:pPr>
                      <a:r>
                        <a:rPr lang="es-EC" sz="800" dirty="0">
                          <a:effectLst/>
                        </a:rPr>
                        <a:t>14</a:t>
                      </a:r>
                      <a:endParaRPr lang="en-US" sz="8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a:effectLst/>
                        </a:rPr>
                        <a:t>0.76</a:t>
                      </a:r>
                      <a:endParaRPr lang="en-US" sz="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c>
                  <a:txBody>
                    <a:bodyPr/>
                    <a:lstStyle/>
                    <a:p>
                      <a:pPr marL="0" marR="0" indent="252095" algn="just">
                        <a:lnSpc>
                          <a:spcPct val="200000"/>
                        </a:lnSpc>
                        <a:spcBef>
                          <a:spcPts val="0"/>
                        </a:spcBef>
                        <a:spcAft>
                          <a:spcPts val="0"/>
                        </a:spcAft>
                      </a:pPr>
                      <a:r>
                        <a:rPr lang="es-EC" sz="800" dirty="0">
                          <a:effectLst/>
                        </a:rPr>
                        <a:t>6.5</a:t>
                      </a:r>
                      <a:endParaRPr lang="en-US" sz="8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5326" marR="45326" marT="0" marB="0"/>
                </a:tc>
              </a:tr>
            </a:tbl>
          </a:graphicData>
        </a:graphic>
      </p:graphicFrame>
    </p:spTree>
    <p:extLst>
      <p:ext uri="{BB962C8B-B14F-4D97-AF65-F5344CB8AC3E}">
        <p14:creationId xmlns:p14="http://schemas.microsoft.com/office/powerpoint/2010/main" val="389004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0" name="Imagen 9"/>
          <p:cNvPicPr/>
          <p:nvPr/>
        </p:nvPicPr>
        <p:blipFill>
          <a:blip r:embed="rId2"/>
          <a:stretch>
            <a:fillRect/>
          </a:stretch>
        </p:blipFill>
        <p:spPr>
          <a:xfrm>
            <a:off x="2264102" y="1357176"/>
            <a:ext cx="6315876" cy="5411093"/>
          </a:xfrm>
          <a:prstGeom prst="rect">
            <a:avLst/>
          </a:prstGeom>
        </p:spPr>
      </p:pic>
    </p:spTree>
    <p:extLst>
      <p:ext uri="{BB962C8B-B14F-4D97-AF65-F5344CB8AC3E}">
        <p14:creationId xmlns:p14="http://schemas.microsoft.com/office/powerpoint/2010/main" val="260707406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3" name="Rectángulo 2"/>
          <p:cNvSpPr/>
          <p:nvPr/>
        </p:nvSpPr>
        <p:spPr>
          <a:xfrm>
            <a:off x="2219058" y="1293934"/>
            <a:ext cx="6096000" cy="1569660"/>
          </a:xfrm>
          <a:prstGeom prst="rect">
            <a:avLst/>
          </a:prstGeom>
        </p:spPr>
        <p:txBody>
          <a:bodyPr>
            <a:spAutoFit/>
          </a:bodyPr>
          <a:lstStyle/>
          <a:p>
            <a:pPr marL="1143000" marR="0" lvl="2" indent="-228600" algn="just">
              <a:lnSpc>
                <a:spcPct val="200000"/>
              </a:lnSpc>
              <a:spcBef>
                <a:spcPts val="1000"/>
              </a:spcBef>
              <a:spcAft>
                <a:spcPts val="0"/>
              </a:spcAft>
              <a:buFont typeface="+mj-lt"/>
              <a:buAutoNum type="arabicPeriod"/>
            </a:pPr>
            <a:r>
              <a:rPr lang="es-EC" sz="1200" b="1" dirty="0">
                <a:latin typeface="Arial" panose="020B0604020202020204" pitchFamily="34" charset="0"/>
                <a:ea typeface="Times New Roman" panose="02020603050405020304" pitchFamily="18" charset="0"/>
                <a:cs typeface="Times New Roman" panose="02020603050405020304" pitchFamily="18" charset="0"/>
              </a:rPr>
              <a:t>Cargas Verticales</a:t>
            </a:r>
            <a:endParaRPr lang="en-US" sz="1200" b="1" dirty="0">
              <a:latin typeface="Arial" panose="020B0604020202020204" pitchFamily="34" charset="0"/>
              <a:ea typeface="Times New Roman" panose="02020603050405020304" pitchFamily="18" charset="0"/>
              <a:cs typeface="Times New Roman" panose="02020603050405020304" pitchFamily="18" charset="0"/>
            </a:endParaRPr>
          </a:p>
          <a:p>
            <a:pPr indent="252095" algn="just">
              <a:lnSpc>
                <a:spcPct val="200000"/>
              </a:lnSpc>
            </a:pPr>
            <a:r>
              <a:rPr lang="es-EC" sz="1200" dirty="0">
                <a:latin typeface="Arial" panose="020B0604020202020204" pitchFamily="34" charset="0"/>
                <a:ea typeface="Calibri" panose="020F0502020204030204" pitchFamily="34" charset="0"/>
                <a:cs typeface="Times New Roman" panose="02020603050405020304" pitchFamily="18" charset="0"/>
              </a:rPr>
              <a:t>Para este ejemplo se tomará los siguientes valores de carga viva y muerta:</a:t>
            </a:r>
            <a:endParaRPr lang="en-US" sz="1200" dirty="0">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C" sz="1200" dirty="0">
                <a:latin typeface="Arial" panose="020B0604020202020204" pitchFamily="34" charset="0"/>
                <a:ea typeface="Calibri" panose="020F0502020204030204" pitchFamily="34" charset="0"/>
                <a:cs typeface="Times New Roman" panose="02020603050405020304" pitchFamily="18" charset="0"/>
              </a:rPr>
              <a:t>Carga Viva: 600 </a:t>
            </a:r>
            <a:r>
              <a:rPr lang="es-EC" sz="1200" dirty="0" err="1">
                <a:latin typeface="Arial" panose="020B0604020202020204" pitchFamily="34" charset="0"/>
                <a:ea typeface="Calibri" panose="020F0502020204030204" pitchFamily="34" charset="0"/>
                <a:cs typeface="Times New Roman" panose="02020603050405020304" pitchFamily="18" charset="0"/>
              </a:rPr>
              <a:t>Kgf</a:t>
            </a:r>
            <a:r>
              <a:rPr lang="es-EC" sz="1200" dirty="0">
                <a:latin typeface="Arial" panose="020B0604020202020204" pitchFamily="34" charset="0"/>
                <a:ea typeface="Calibri" panose="020F0502020204030204" pitchFamily="34" charset="0"/>
                <a:cs typeface="Times New Roman" panose="02020603050405020304" pitchFamily="18" charset="0"/>
              </a:rPr>
              <a:t>/m</a:t>
            </a:r>
            <a:endParaRPr lang="en-US" sz="1200" dirty="0">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C" sz="1200" dirty="0">
                <a:latin typeface="Arial" panose="020B0604020202020204" pitchFamily="34" charset="0"/>
                <a:ea typeface="Calibri" panose="020F0502020204030204" pitchFamily="34" charset="0"/>
                <a:cs typeface="Times New Roman" panose="02020603050405020304" pitchFamily="18" charset="0"/>
              </a:rPr>
              <a:t>Carga Muerta: 1800 </a:t>
            </a:r>
            <a:r>
              <a:rPr lang="es-EC" sz="1200" dirty="0" err="1">
                <a:latin typeface="Arial" panose="020B0604020202020204" pitchFamily="34" charset="0"/>
                <a:ea typeface="Calibri" panose="020F0502020204030204" pitchFamily="34" charset="0"/>
                <a:cs typeface="Times New Roman" panose="02020603050405020304" pitchFamily="18" charset="0"/>
              </a:rPr>
              <a:t>Kgf</a:t>
            </a:r>
            <a:r>
              <a:rPr lang="es-EC" sz="1200" dirty="0">
                <a:latin typeface="Arial" panose="020B0604020202020204" pitchFamily="34" charset="0"/>
                <a:ea typeface="Calibri" panose="020F0502020204030204" pitchFamily="34" charset="0"/>
                <a:cs typeface="Times New Roman" panose="02020603050405020304" pitchFamily="18" charset="0"/>
              </a:rPr>
              <a:t>/m</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2"/>
          <p:cNvSpPr>
            <a:spLocks noChangeArrowheads="1"/>
          </p:cNvSpPr>
          <p:nvPr/>
        </p:nvSpPr>
        <p:spPr bwMode="auto">
          <a:xfrm>
            <a:off x="6076060" y="3301552"/>
            <a:ext cx="381528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24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l" defTabSz="914400" rtl="0" eaLnBrk="0" fontAlgn="base" latinLnBrk="0" hangingPunct="0">
              <a:lnSpc>
                <a:spcPct val="100000"/>
              </a:lnSpc>
              <a:spcBef>
                <a:spcPct val="0"/>
              </a:spcBef>
              <a:spcAft>
                <a:spcPct val="0"/>
              </a:spcAft>
              <a:buClrTx/>
              <a:buSzTx/>
              <a:buFontTx/>
              <a:buNone/>
              <a:tabLst/>
            </a:pPr>
            <a:r>
              <a:rPr kumimoji="0" lang="es-EC"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Define/</a:t>
            </a:r>
            <a:r>
              <a:rPr kumimoji="0" lang="es-EC" sz="1200" b="0" i="1"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Mass</a:t>
            </a:r>
            <a:r>
              <a:rPr kumimoji="0" lang="es-EC"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C" sz="1200" b="0" i="1"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Source</a:t>
            </a:r>
            <a:r>
              <a:rPr kumimoji="0" lang="es-EC"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EC" sz="1200" b="0" i="1"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Add</a:t>
            </a:r>
            <a:r>
              <a:rPr kumimoji="0" lang="es-EC"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New </a:t>
            </a:r>
            <a:r>
              <a:rPr kumimoji="0" lang="es-EC" sz="1200" b="0" i="1"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Mass</a:t>
            </a:r>
            <a:r>
              <a:rPr kumimoji="0" lang="es-EC"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s-EC" sz="1200" b="0" i="1"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Source</a:t>
            </a:r>
            <a:r>
              <a:rPr kumimoji="0" lang="es-EC"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US" sz="800" b="0" i="0" u="none" strike="noStrike" cap="none" normalizeH="0" baseline="0" dirty="0" smtClean="0">
              <a:ln>
                <a:noFill/>
              </a:ln>
              <a:solidFill>
                <a:schemeClr val="tx1"/>
              </a:solidFill>
              <a:effectLst/>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19457" name="Imagen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060" y="3807151"/>
            <a:ext cx="5219700" cy="29178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6076060" y="67249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ángulo 7"/>
          <p:cNvSpPr/>
          <p:nvPr/>
        </p:nvSpPr>
        <p:spPr>
          <a:xfrm>
            <a:off x="2126665" y="2873707"/>
            <a:ext cx="2802370" cy="461665"/>
          </a:xfrm>
          <a:prstGeom prst="rect">
            <a:avLst/>
          </a:prstGeom>
        </p:spPr>
        <p:txBody>
          <a:bodyPr wrap="none">
            <a:spAutoFit/>
          </a:bodyPr>
          <a:lstStyle/>
          <a:p>
            <a:pPr marR="0" lvl="2" algn="just">
              <a:lnSpc>
                <a:spcPct val="200000"/>
              </a:lnSpc>
              <a:spcBef>
                <a:spcPts val="1000"/>
              </a:spcBef>
              <a:spcAft>
                <a:spcPts val="0"/>
              </a:spcAft>
            </a:pPr>
            <a:r>
              <a:rPr lang="es-EC" sz="1200" b="1" dirty="0" smtClean="0">
                <a:latin typeface="Arial" panose="020B0604020202020204" pitchFamily="34" charset="0"/>
                <a:ea typeface="Times New Roman" panose="02020603050405020304" pitchFamily="18" charset="0"/>
                <a:cs typeface="Times New Roman" panose="02020603050405020304" pitchFamily="18" charset="0"/>
              </a:rPr>
              <a:t>2.  Definición de Masas</a:t>
            </a:r>
            <a:endParaRPr lang="en-US" sz="1200" b="1"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149428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5280767" y="2377985"/>
            <a:ext cx="6751711" cy="4227914"/>
          </a:xfrm>
          <a:prstGeom prst="rect">
            <a:avLst/>
          </a:prstGeom>
        </p:spPr>
      </p:pic>
      <p:sp>
        <p:nvSpPr>
          <p:cNvPr id="3" name="Rectángulo 2"/>
          <p:cNvSpPr/>
          <p:nvPr/>
        </p:nvSpPr>
        <p:spPr>
          <a:xfrm>
            <a:off x="2611237" y="1488573"/>
            <a:ext cx="2850460" cy="404406"/>
          </a:xfrm>
          <a:prstGeom prst="rect">
            <a:avLst/>
          </a:prstGeom>
        </p:spPr>
        <p:txBody>
          <a:bodyPr wrap="none">
            <a:spAutoFit/>
          </a:bodyPr>
          <a:lstStyle/>
          <a:p>
            <a:pPr marR="0" lvl="2" algn="just">
              <a:lnSpc>
                <a:spcPct val="200000"/>
              </a:lnSpc>
              <a:spcBef>
                <a:spcPts val="1000"/>
              </a:spcBef>
              <a:spcAft>
                <a:spcPts val="0"/>
              </a:spcAft>
            </a:pPr>
            <a:r>
              <a:rPr lang="es-EC" sz="1200" b="1" dirty="0">
                <a:latin typeface="Arial" panose="020B0604020202020204" pitchFamily="34" charset="0"/>
                <a:ea typeface="Times New Roman" panose="02020603050405020304" pitchFamily="18" charset="0"/>
                <a:cs typeface="Times New Roman" panose="02020603050405020304" pitchFamily="18" charset="0"/>
              </a:rPr>
              <a:t>Creación </a:t>
            </a:r>
            <a:r>
              <a:rPr lang="es-EC" sz="1200" b="1" dirty="0" smtClean="0">
                <a:latin typeface="Arial" panose="020B0604020202020204" pitchFamily="34" charset="0"/>
                <a:ea typeface="Times New Roman" panose="02020603050405020304" pitchFamily="18" charset="0"/>
                <a:cs typeface="Times New Roman" panose="02020603050405020304" pitchFamily="18" charset="0"/>
              </a:rPr>
              <a:t>de diafragmas</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404273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rotWithShape="1">
          <a:blip r:embed="rId2"/>
          <a:srcRect l="4824" t="11778" r="51551" b="17778"/>
          <a:stretch/>
        </p:blipFill>
        <p:spPr>
          <a:xfrm>
            <a:off x="3682703" y="1657275"/>
            <a:ext cx="5219700" cy="4740910"/>
          </a:xfrm>
          <a:prstGeom prst="rect">
            <a:avLst/>
          </a:prstGeom>
        </p:spPr>
      </p:pic>
      <p:sp>
        <p:nvSpPr>
          <p:cNvPr id="6" name="Rectángulo 5"/>
          <p:cNvSpPr/>
          <p:nvPr/>
        </p:nvSpPr>
        <p:spPr>
          <a:xfrm>
            <a:off x="1182990" y="1147905"/>
            <a:ext cx="3023585" cy="461665"/>
          </a:xfrm>
          <a:prstGeom prst="rect">
            <a:avLst/>
          </a:prstGeom>
        </p:spPr>
        <p:txBody>
          <a:bodyPr wrap="none">
            <a:spAutoFit/>
          </a:bodyPr>
          <a:lstStyle/>
          <a:p>
            <a:pPr marR="0" lvl="2" algn="just">
              <a:lnSpc>
                <a:spcPct val="200000"/>
              </a:lnSpc>
              <a:spcBef>
                <a:spcPts val="1000"/>
              </a:spcBef>
              <a:spcAft>
                <a:spcPts val="0"/>
              </a:spcAft>
            </a:pPr>
            <a:r>
              <a:rPr lang="es-EC" sz="1200" b="1" dirty="0" smtClean="0">
                <a:latin typeface="Arial" panose="020B0604020202020204" pitchFamily="34" charset="0"/>
                <a:ea typeface="Times New Roman" panose="02020603050405020304" pitchFamily="18" charset="0"/>
                <a:cs typeface="Times New Roman" panose="02020603050405020304" pitchFamily="18" charset="0"/>
              </a:rPr>
              <a:t>Asignación de diafragmas</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77236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3328780" y="2018422"/>
                <a:ext cx="1979388" cy="689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𝑉</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𝐼</m:t>
                          </m:r>
                          <m:r>
                            <a:rPr lang="es-EC" i="0">
                              <a:latin typeface="Cambria Math" panose="02040503050406030204" pitchFamily="18" charset="0"/>
                            </a:rPr>
                            <m:t>∙</m:t>
                          </m:r>
                          <m:r>
                            <a:rPr lang="es-EC" i="1">
                              <a:latin typeface="Cambria Math" panose="02040503050406030204" pitchFamily="18" charset="0"/>
                            </a:rPr>
                            <m:t>𝑆𝑎</m:t>
                          </m:r>
                        </m:num>
                        <m:den>
                          <m:r>
                            <a:rPr lang="es-EC" i="1">
                              <a:latin typeface="Cambria Math" panose="02040503050406030204" pitchFamily="18" charset="0"/>
                            </a:rPr>
                            <m:t>𝑅</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𝜑</m:t>
                              </m:r>
                            </m:e>
                            <m:sub>
                              <m:r>
                                <a:rPr lang="es-EC" i="1">
                                  <a:latin typeface="Cambria Math" panose="02040503050406030204" pitchFamily="18" charset="0"/>
                                </a:rPr>
                                <m:t>𝑝</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𝜑</m:t>
                              </m:r>
                            </m:e>
                            <m:sub>
                              <m:r>
                                <a:rPr lang="es-EC" i="1">
                                  <a:latin typeface="Cambria Math" panose="02040503050406030204" pitchFamily="18" charset="0"/>
                                </a:rPr>
                                <m:t>𝑝</m:t>
                              </m:r>
                            </m:sub>
                          </m:sSub>
                        </m:den>
                      </m:f>
                      <m:r>
                        <a:rPr lang="es-EC" i="1">
                          <a:latin typeface="Cambria Math" panose="02040503050406030204" pitchFamily="18" charset="0"/>
                        </a:rPr>
                        <m:t>𝑊</m:t>
                      </m:r>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3328780" y="2018422"/>
                <a:ext cx="1979388" cy="689997"/>
              </a:xfrm>
              <a:prstGeom prst="rect">
                <a:avLst/>
              </a:prstGeom>
              <a:blipFill rotWithShape="0">
                <a:blip r:embed="rId2"/>
                <a:stretch>
                  <a:fillRect/>
                </a:stretch>
              </a:blipFill>
            </p:spPr>
            <p:txBody>
              <a:bodyPr/>
              <a:lstStyle/>
              <a:p>
                <a:r>
                  <a:rPr lang="es-EC">
                    <a:noFill/>
                  </a:rPr>
                  <a:t> </a:t>
                </a:r>
              </a:p>
            </p:txBody>
          </p:sp>
        </mc:Fallback>
      </mc:AlternateContent>
      <p:sp>
        <p:nvSpPr>
          <p:cNvPr id="6" name="CuadroTexto 5"/>
          <p:cNvSpPr txBox="1"/>
          <p:nvPr/>
        </p:nvSpPr>
        <p:spPr>
          <a:xfrm>
            <a:off x="2144994" y="1332595"/>
            <a:ext cx="3888337" cy="369332"/>
          </a:xfrm>
          <a:prstGeom prst="rect">
            <a:avLst/>
          </a:prstGeom>
          <a:noFill/>
        </p:spPr>
        <p:txBody>
          <a:bodyPr wrap="square" rtlCol="0">
            <a:spAutoFit/>
          </a:bodyPr>
          <a:lstStyle/>
          <a:p>
            <a:r>
              <a:rPr lang="es-EC" b="1" dirty="0" smtClean="0"/>
              <a:t>Definición de carga lateral por código</a:t>
            </a:r>
            <a:endParaRPr lang="es-EC" b="1" dirty="0"/>
          </a:p>
        </p:txBody>
      </p:sp>
      <p:graphicFrame>
        <p:nvGraphicFramePr>
          <p:cNvPr id="8" name="Tabla 7"/>
          <p:cNvGraphicFramePr>
            <a:graphicFrameLocks noGrp="1"/>
          </p:cNvGraphicFramePr>
          <p:nvPr>
            <p:extLst>
              <p:ext uri="{D42A27DB-BD31-4B8C-83A1-F6EECF244321}">
                <p14:modId xmlns:p14="http://schemas.microsoft.com/office/powerpoint/2010/main" val="3224998731"/>
              </p:ext>
            </p:extLst>
          </p:nvPr>
        </p:nvGraphicFramePr>
        <p:xfrm>
          <a:off x="3127849" y="2955815"/>
          <a:ext cx="2381250" cy="2506984"/>
        </p:xfrm>
        <a:graphic>
          <a:graphicData uri="http://schemas.openxmlformats.org/drawingml/2006/table">
            <a:tbl>
              <a:tblPr firstRow="1" firstCol="1" bandRow="1">
                <a:tableStyleId>{5C22544A-7EE6-4342-B048-85BDC9FD1C3A}</a:tableStyleId>
              </a:tblPr>
              <a:tblGrid>
                <a:gridCol w="800100"/>
                <a:gridCol w="866775"/>
                <a:gridCol w="714375"/>
              </a:tblGrid>
              <a:tr h="190500">
                <a:tc gridSpan="3">
                  <a:txBody>
                    <a:bodyPr/>
                    <a:lstStyle/>
                    <a:p>
                      <a:pPr marL="0" marR="0" indent="252095" algn="ctr">
                        <a:lnSpc>
                          <a:spcPct val="200000"/>
                        </a:lnSpc>
                        <a:spcBef>
                          <a:spcPts val="0"/>
                        </a:spcBef>
                        <a:spcAft>
                          <a:spcPts val="0"/>
                        </a:spcAft>
                      </a:pPr>
                      <a:r>
                        <a:rPr lang="es-EC" sz="1200">
                          <a:effectLst/>
                        </a:rPr>
                        <a:t>Datos de análisis</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190500">
                <a:tc>
                  <a:txBody>
                    <a:bodyPr/>
                    <a:lstStyle/>
                    <a:p>
                      <a:pPr marL="0" marR="0" indent="252095" algn="ctr">
                        <a:lnSpc>
                          <a:spcPct val="200000"/>
                        </a:lnSpc>
                        <a:spcBef>
                          <a:spcPts val="0"/>
                        </a:spcBef>
                        <a:spcAft>
                          <a:spcPts val="0"/>
                        </a:spcAft>
                      </a:pPr>
                      <a:r>
                        <a:rPr lang="es-EC" sz="1200">
                          <a:effectLst/>
                        </a:rPr>
                        <a:t>I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52095" algn="ctr">
                        <a:lnSpc>
                          <a:spcPct val="200000"/>
                        </a:lnSpc>
                        <a:spcBef>
                          <a:spcPts val="0"/>
                        </a:spcBef>
                        <a:spcAft>
                          <a:spcPts val="0"/>
                        </a:spcAft>
                      </a:pPr>
                      <a:r>
                        <a:rPr lang="es-EC" sz="1200">
                          <a:effectLst/>
                        </a:rPr>
                        <a:t>1</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endParaRPr lang="en-US" sz="1100">
                        <a:solidFill>
                          <a:srgbClr val="365F91"/>
                        </a:solidFill>
                        <a:effectLst/>
                        <a:latin typeface="Calibri" panose="020F0502020204030204" pitchFamily="34" charset="0"/>
                      </a:endParaRPr>
                    </a:p>
                  </a:txBody>
                  <a:tcPr marL="68580" marR="68580" marT="0" marB="0"/>
                </a:tc>
              </a:tr>
              <a:tr h="190500">
                <a:tc>
                  <a:txBody>
                    <a:bodyPr/>
                    <a:lstStyle/>
                    <a:p>
                      <a:pPr marL="0" marR="0" indent="252095" algn="ctr">
                        <a:lnSpc>
                          <a:spcPct val="200000"/>
                        </a:lnSpc>
                        <a:spcBef>
                          <a:spcPts val="0"/>
                        </a:spcBef>
                        <a:spcAft>
                          <a:spcPts val="0"/>
                        </a:spcAft>
                      </a:pPr>
                      <a:r>
                        <a:rPr lang="es-EC" sz="1200">
                          <a:effectLst/>
                        </a:rPr>
                        <a:t>R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52095" algn="ctr">
                        <a:lnSpc>
                          <a:spcPct val="200000"/>
                        </a:lnSpc>
                        <a:spcBef>
                          <a:spcPts val="0"/>
                        </a:spcBef>
                        <a:spcAft>
                          <a:spcPts val="0"/>
                        </a:spcAft>
                      </a:pPr>
                      <a:r>
                        <a:rPr lang="es-EC" sz="1200">
                          <a:effectLst/>
                        </a:rPr>
                        <a:t>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endParaRPr lang="en-US" sz="1100">
                        <a:solidFill>
                          <a:srgbClr val="365F91"/>
                        </a:solidFill>
                        <a:effectLst/>
                        <a:latin typeface="Calibri" panose="020F0502020204030204" pitchFamily="34" charset="0"/>
                      </a:endParaRPr>
                    </a:p>
                  </a:txBody>
                  <a:tcPr marL="68580" marR="68580" marT="0" marB="0"/>
                </a:tc>
              </a:tr>
              <a:tr h="190500">
                <a:tc>
                  <a:txBody>
                    <a:bodyPr/>
                    <a:lstStyle/>
                    <a:p>
                      <a:pPr marL="0" marR="0" indent="252095" algn="ctr">
                        <a:lnSpc>
                          <a:spcPct val="200000"/>
                        </a:lnSpc>
                        <a:spcBef>
                          <a:spcPts val="0"/>
                        </a:spcBef>
                        <a:spcAft>
                          <a:spcPts val="0"/>
                        </a:spcAft>
                      </a:pPr>
                      <a:r>
                        <a:rPr lang="es-EC" sz="1200">
                          <a:effectLst/>
                        </a:rPr>
                        <a:t>ϕp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52095" algn="ctr">
                        <a:lnSpc>
                          <a:spcPct val="200000"/>
                        </a:lnSpc>
                        <a:spcBef>
                          <a:spcPts val="0"/>
                        </a:spcBef>
                        <a:spcAft>
                          <a:spcPts val="0"/>
                        </a:spcAft>
                      </a:pPr>
                      <a:r>
                        <a:rPr lang="es-EC" sz="1200">
                          <a:effectLst/>
                        </a:rPr>
                        <a:t>1</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endParaRPr lang="en-US" sz="1100">
                        <a:solidFill>
                          <a:srgbClr val="365F91"/>
                        </a:solidFill>
                        <a:effectLst/>
                        <a:latin typeface="Calibri" panose="020F0502020204030204" pitchFamily="34" charset="0"/>
                      </a:endParaRPr>
                    </a:p>
                  </a:txBody>
                  <a:tcPr marL="68580" marR="68580" marT="0" marB="0"/>
                </a:tc>
              </a:tr>
              <a:tr h="190500">
                <a:tc>
                  <a:txBody>
                    <a:bodyPr/>
                    <a:lstStyle/>
                    <a:p>
                      <a:pPr marL="0" marR="0" indent="252095" algn="ctr">
                        <a:lnSpc>
                          <a:spcPct val="200000"/>
                        </a:lnSpc>
                        <a:spcBef>
                          <a:spcPts val="0"/>
                        </a:spcBef>
                        <a:spcAft>
                          <a:spcPts val="0"/>
                        </a:spcAft>
                      </a:pPr>
                      <a:r>
                        <a:rPr lang="es-EC" sz="1200">
                          <a:effectLst/>
                        </a:rPr>
                        <a:t>ϕe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52095" algn="ctr">
                        <a:lnSpc>
                          <a:spcPct val="200000"/>
                        </a:lnSpc>
                        <a:spcBef>
                          <a:spcPts val="0"/>
                        </a:spcBef>
                        <a:spcAft>
                          <a:spcPts val="0"/>
                        </a:spcAft>
                      </a:pPr>
                      <a:r>
                        <a:rPr lang="es-EC" sz="1200">
                          <a:effectLst/>
                        </a:rPr>
                        <a:t>1</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endParaRPr lang="en-US" sz="1100">
                        <a:solidFill>
                          <a:srgbClr val="365F91"/>
                        </a:solidFill>
                        <a:effectLst/>
                        <a:latin typeface="Calibri" panose="020F0502020204030204" pitchFamily="34" charset="0"/>
                      </a:endParaRPr>
                    </a:p>
                  </a:txBody>
                  <a:tcPr marL="68580" marR="68580" marT="0" marB="0"/>
                </a:tc>
              </a:tr>
              <a:tr h="190500">
                <a:tc>
                  <a:txBody>
                    <a:bodyPr/>
                    <a:lstStyle/>
                    <a:p>
                      <a:pPr marL="0" marR="0" indent="252095" algn="ctr">
                        <a:lnSpc>
                          <a:spcPct val="200000"/>
                        </a:lnSpc>
                        <a:spcBef>
                          <a:spcPts val="0"/>
                        </a:spcBef>
                        <a:spcAft>
                          <a:spcPts val="0"/>
                        </a:spcAft>
                      </a:pPr>
                      <a:r>
                        <a:rPr lang="es-EC" sz="1200">
                          <a:effectLst/>
                        </a:rPr>
                        <a:t>Ct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52095" algn="ctr">
                        <a:lnSpc>
                          <a:spcPct val="200000"/>
                        </a:lnSpc>
                        <a:spcBef>
                          <a:spcPts val="0"/>
                        </a:spcBef>
                        <a:spcAft>
                          <a:spcPts val="0"/>
                        </a:spcAft>
                      </a:pPr>
                      <a:r>
                        <a:rPr lang="es-EC" sz="1200">
                          <a:effectLst/>
                        </a:rPr>
                        <a:t>0.047</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endParaRPr lang="en-US" sz="1100">
                        <a:solidFill>
                          <a:srgbClr val="365F91"/>
                        </a:solidFill>
                        <a:effectLst/>
                        <a:latin typeface="Calibri" panose="020F0502020204030204" pitchFamily="34" charset="0"/>
                      </a:endParaRPr>
                    </a:p>
                  </a:txBody>
                  <a:tcPr marL="68580" marR="68580" marT="0" marB="0"/>
                </a:tc>
              </a:tr>
              <a:tr h="190500">
                <a:tc>
                  <a:txBody>
                    <a:bodyPr/>
                    <a:lstStyle/>
                    <a:p>
                      <a:pPr marL="0" marR="0" indent="252095" algn="ctr">
                        <a:lnSpc>
                          <a:spcPct val="200000"/>
                        </a:lnSpc>
                        <a:spcBef>
                          <a:spcPts val="0"/>
                        </a:spcBef>
                        <a:spcAft>
                          <a:spcPts val="0"/>
                        </a:spcAft>
                      </a:pPr>
                      <a:r>
                        <a:rPr lang="es-EC" sz="1200">
                          <a:effectLst/>
                        </a:rPr>
                        <a:t>α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52095" algn="ctr">
                        <a:lnSpc>
                          <a:spcPct val="200000"/>
                        </a:lnSpc>
                        <a:spcBef>
                          <a:spcPts val="0"/>
                        </a:spcBef>
                        <a:spcAft>
                          <a:spcPts val="0"/>
                        </a:spcAft>
                      </a:pPr>
                      <a:r>
                        <a:rPr lang="es-EC" sz="1200">
                          <a:effectLst/>
                        </a:rPr>
                        <a:t>0.9</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just"/>
                      <a:endParaRPr lang="en-US" sz="1100">
                        <a:solidFill>
                          <a:srgbClr val="365F91"/>
                        </a:solidFill>
                        <a:effectLst/>
                        <a:latin typeface="Calibri" panose="020F0502020204030204" pitchFamily="34" charset="0"/>
                      </a:endParaRPr>
                    </a:p>
                  </a:txBody>
                  <a:tcPr marL="68580" marR="68580" marT="0" marB="0"/>
                </a:tc>
              </a:tr>
              <a:tr h="190500">
                <a:tc>
                  <a:txBody>
                    <a:bodyPr/>
                    <a:lstStyle/>
                    <a:p>
                      <a:pPr marL="0" marR="0" indent="252095" algn="ctr">
                        <a:lnSpc>
                          <a:spcPct val="200000"/>
                        </a:lnSpc>
                        <a:spcBef>
                          <a:spcPts val="0"/>
                        </a:spcBef>
                        <a:spcAft>
                          <a:spcPts val="0"/>
                        </a:spcAft>
                      </a:pPr>
                      <a:r>
                        <a:rPr lang="es-EC" sz="1200">
                          <a:effectLst/>
                        </a:rPr>
                        <a:t>hn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52095" algn="ctr">
                        <a:lnSpc>
                          <a:spcPct val="200000"/>
                        </a:lnSpc>
                        <a:spcBef>
                          <a:spcPts val="0"/>
                        </a:spcBef>
                        <a:spcAft>
                          <a:spcPts val="0"/>
                        </a:spcAft>
                      </a:pPr>
                      <a:r>
                        <a:rPr lang="es-EC" sz="1200">
                          <a:effectLst/>
                        </a:rPr>
                        <a:t>9</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52095" algn="ctr">
                        <a:lnSpc>
                          <a:spcPct val="200000"/>
                        </a:lnSpc>
                        <a:spcBef>
                          <a:spcPts val="0"/>
                        </a:spcBef>
                        <a:spcAft>
                          <a:spcPts val="0"/>
                        </a:spcAft>
                      </a:pPr>
                      <a:r>
                        <a:rPr lang="es-EC" sz="1200" dirty="0">
                          <a:effectLst/>
                        </a:rPr>
                        <a:t>m</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AlternateContent xmlns:mc="http://schemas.openxmlformats.org/markup-compatibility/2006" xmlns:a14="http://schemas.microsoft.com/office/drawing/2010/main">
        <mc:Choice Requires="a14">
          <p:sp>
            <p:nvSpPr>
              <p:cNvPr id="9" name="Rectángulo 8"/>
              <p:cNvSpPr/>
              <p:nvPr/>
            </p:nvSpPr>
            <p:spPr>
              <a:xfrm>
                <a:off x="3615058" y="5776533"/>
                <a:ext cx="11530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1">
                              <a:latin typeface="Cambria Math" panose="02040503050406030204" pitchFamily="18" charset="0"/>
                            </a:rPr>
                            <m:t>𝑡</m:t>
                          </m:r>
                        </m:sub>
                      </m:sSub>
                      <m:sSubSup>
                        <m:sSubSupPr>
                          <m:ctrlPr>
                            <a:rPr lang="es-EC" i="1">
                              <a:latin typeface="Cambria Math" panose="02040503050406030204" pitchFamily="18" charset="0"/>
                            </a:rPr>
                          </m:ctrlPr>
                        </m:sSubSupPr>
                        <m:e>
                          <m:r>
                            <a:rPr lang="es-EC" i="1">
                              <a:latin typeface="Cambria Math" panose="02040503050406030204" pitchFamily="18" charset="0"/>
                            </a:rPr>
                            <m:t>h</m:t>
                          </m:r>
                        </m:e>
                        <m:sub>
                          <m:r>
                            <a:rPr lang="es-EC" i="1">
                              <a:latin typeface="Cambria Math" panose="02040503050406030204" pitchFamily="18" charset="0"/>
                            </a:rPr>
                            <m:t>𝑛</m:t>
                          </m:r>
                        </m:sub>
                        <m:sup>
                          <m:r>
                            <a:rPr lang="es-EC" i="1">
                              <a:latin typeface="Cambria Math" panose="02040503050406030204" pitchFamily="18" charset="0"/>
                            </a:rPr>
                            <m:t>𝛼</m:t>
                          </m:r>
                        </m:sup>
                      </m:sSubSup>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3615058" y="5776533"/>
                <a:ext cx="1153008" cy="369332"/>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2985943" y="6297827"/>
                <a:ext cx="24112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m:t>
                      </m:r>
                      <m:r>
                        <a:rPr lang="es-EC" i="0">
                          <a:latin typeface="Cambria Math" panose="02040503050406030204" pitchFamily="18" charset="0"/>
                        </a:rPr>
                        <m:t>=0.04∙</m:t>
                      </m:r>
                      <m:sSup>
                        <m:sSupPr>
                          <m:ctrlPr>
                            <a:rPr lang="es-EC" i="1">
                              <a:latin typeface="Cambria Math" panose="02040503050406030204" pitchFamily="18" charset="0"/>
                            </a:rPr>
                          </m:ctrlPr>
                        </m:sSupPr>
                        <m:e>
                          <m:r>
                            <a:rPr lang="es-EC" i="0">
                              <a:latin typeface="Cambria Math" panose="02040503050406030204" pitchFamily="18" charset="0"/>
                            </a:rPr>
                            <m:t>9</m:t>
                          </m:r>
                        </m:e>
                        <m:sup>
                          <m:r>
                            <a:rPr lang="es-EC" i="0">
                              <a:latin typeface="Cambria Math" panose="02040503050406030204" pitchFamily="18" charset="0"/>
                            </a:rPr>
                            <m:t>1</m:t>
                          </m:r>
                        </m:sup>
                      </m:sSup>
                      <m:r>
                        <a:rPr lang="es-EC" i="0">
                          <a:latin typeface="Cambria Math" panose="02040503050406030204" pitchFamily="18" charset="0"/>
                        </a:rPr>
                        <m:t>=0.34 </m:t>
                      </m:r>
                      <m:r>
                        <a:rPr lang="es-EC" i="1">
                          <a:latin typeface="Cambria Math" panose="02040503050406030204" pitchFamily="18" charset="0"/>
                        </a:rPr>
                        <m:t>𝑠</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2985943" y="6297827"/>
                <a:ext cx="2411238" cy="369332"/>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8010500" y="2178148"/>
                <a:ext cx="1708673" cy="689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𝐶</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𝐼</m:t>
                          </m:r>
                          <m:r>
                            <a:rPr lang="es-EC" i="0">
                              <a:latin typeface="Cambria Math" panose="02040503050406030204" pitchFamily="18" charset="0"/>
                            </a:rPr>
                            <m:t>∙</m:t>
                          </m:r>
                          <m:r>
                            <a:rPr lang="es-EC" i="1">
                              <a:latin typeface="Cambria Math" panose="02040503050406030204" pitchFamily="18" charset="0"/>
                            </a:rPr>
                            <m:t>𝑆𝑎</m:t>
                          </m:r>
                        </m:num>
                        <m:den>
                          <m:r>
                            <a:rPr lang="es-EC" i="1">
                              <a:latin typeface="Cambria Math" panose="02040503050406030204" pitchFamily="18" charset="0"/>
                            </a:rPr>
                            <m:t>𝑅</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𝜑</m:t>
                              </m:r>
                            </m:e>
                            <m:sub>
                              <m:r>
                                <a:rPr lang="es-EC" i="1">
                                  <a:latin typeface="Cambria Math" panose="02040503050406030204" pitchFamily="18" charset="0"/>
                                </a:rPr>
                                <m:t>𝑝</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𝜑</m:t>
                              </m:r>
                            </m:e>
                            <m:sub>
                              <m:r>
                                <a:rPr lang="es-EC" i="1">
                                  <a:latin typeface="Cambria Math" panose="02040503050406030204" pitchFamily="18" charset="0"/>
                                </a:rPr>
                                <m:t>𝑝</m:t>
                              </m:r>
                            </m:sub>
                          </m:sSub>
                        </m:den>
                      </m:f>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8010500" y="2178148"/>
                <a:ext cx="1708673" cy="689997"/>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8112611" y="3081964"/>
                <a:ext cx="15044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𝐶</m:t>
                      </m:r>
                      <m:r>
                        <a:rPr lang="es-EC" i="0">
                          <a:latin typeface="Cambria Math" panose="02040503050406030204" pitchFamily="18" charset="0"/>
                        </a:rPr>
                        <m:t>=10.80 %</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8112611" y="3081964"/>
                <a:ext cx="1504450" cy="369332"/>
              </a:xfrm>
              <a:prstGeom prst="rect">
                <a:avLst/>
              </a:prstGeom>
              <a:blipFill rotWithShape="0">
                <a:blip r:embed="rId6"/>
                <a:stretch>
                  <a:fillRect/>
                </a:stretch>
              </a:blipFill>
            </p:spPr>
            <p:txBody>
              <a:bodyPr/>
              <a:lstStyle/>
              <a:p>
                <a:r>
                  <a:rPr lang="es-EC">
                    <a:noFill/>
                  </a:rPr>
                  <a:t> </a:t>
                </a:r>
              </a:p>
            </p:txBody>
          </p:sp>
        </mc:Fallback>
      </mc:AlternateContent>
      <p:graphicFrame>
        <p:nvGraphicFramePr>
          <p:cNvPr id="13" name="Gráfico 12"/>
          <p:cNvGraphicFramePr/>
          <p:nvPr>
            <p:extLst>
              <p:ext uri="{D42A27DB-BD31-4B8C-83A1-F6EECF244321}">
                <p14:modId xmlns:p14="http://schemas.microsoft.com/office/powerpoint/2010/main" val="2281975703"/>
              </p:ext>
            </p:extLst>
          </p:nvPr>
        </p:nvGraphicFramePr>
        <p:xfrm>
          <a:off x="6320761" y="3938785"/>
          <a:ext cx="5151120" cy="27051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79110158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1343767048"/>
              </p:ext>
            </p:extLst>
          </p:nvPr>
        </p:nvGraphicFramePr>
        <p:xfrm>
          <a:off x="2349666" y="2010142"/>
          <a:ext cx="9452076" cy="2011680"/>
        </p:xfrm>
        <a:graphic>
          <a:graphicData uri="http://schemas.openxmlformats.org/drawingml/2006/table">
            <a:tbl>
              <a:tblPr firstRow="1" firstCol="1" bandRow="1">
                <a:tableStyleId>{5C22544A-7EE6-4342-B048-85BDC9FD1C3A}</a:tableStyleId>
              </a:tblPr>
              <a:tblGrid>
                <a:gridCol w="531816"/>
                <a:gridCol w="736045"/>
                <a:gridCol w="674365"/>
                <a:gridCol w="744269"/>
                <a:gridCol w="841586"/>
                <a:gridCol w="801836"/>
                <a:gridCol w="863516"/>
                <a:gridCol w="721653"/>
                <a:gridCol w="678477"/>
                <a:gridCol w="644896"/>
                <a:gridCol w="740157"/>
                <a:gridCol w="649693"/>
                <a:gridCol w="823767"/>
              </a:tblGrid>
              <a:tr h="306055">
                <a:tc>
                  <a:txBody>
                    <a:bodyPr/>
                    <a:lstStyle/>
                    <a:p>
                      <a:pPr marL="0" marR="0" indent="0" algn="ctr">
                        <a:lnSpc>
                          <a:spcPct val="200000"/>
                        </a:lnSpc>
                        <a:spcBef>
                          <a:spcPts val="0"/>
                        </a:spcBef>
                        <a:spcAft>
                          <a:spcPts val="0"/>
                        </a:spcAft>
                      </a:pPr>
                      <a:r>
                        <a:rPr lang="es-EC" sz="1100">
                          <a:effectLst/>
                        </a:rPr>
                        <a:t>Nivel</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Dead (Kg/m)</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Live (Kg/m)</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D+0.25L (Kg/m)</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Long. Viga (m)</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Peso, W (Kg)</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Altura, h (m)</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W x h</a:t>
                      </a:r>
                      <a:r>
                        <a:rPr lang="es-EC" sz="1100" baseline="30000">
                          <a:effectLst/>
                        </a:rPr>
                        <a:t>k</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Cvx</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F (Kg)</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V (Kg)</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brazo (m)</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M (Kg m)</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06055">
                <a:tc>
                  <a:txBody>
                    <a:bodyPr/>
                    <a:lstStyle/>
                    <a:p>
                      <a:pPr marL="0" marR="0" indent="0" algn="r">
                        <a:lnSpc>
                          <a:spcPct val="200000"/>
                        </a:lnSpc>
                        <a:spcBef>
                          <a:spcPts val="0"/>
                        </a:spcBef>
                        <a:spcAft>
                          <a:spcPts val="0"/>
                        </a:spcAft>
                      </a:pPr>
                      <a:r>
                        <a:rPr lang="es-EC" sz="1100">
                          <a:effectLst/>
                        </a:rPr>
                        <a:t>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1800.00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600.00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1950.00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4.00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7800.00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9.00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17550.00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0.50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1263.60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1263.60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06055">
                <a:tc>
                  <a:txBody>
                    <a:bodyPr/>
                    <a:lstStyle/>
                    <a:p>
                      <a:pPr marL="0" marR="0" indent="0" algn="r">
                        <a:lnSpc>
                          <a:spcPct val="200000"/>
                        </a:lnSpc>
                        <a:spcBef>
                          <a:spcPts val="0"/>
                        </a:spcBef>
                        <a:spcAft>
                          <a:spcPts val="0"/>
                        </a:spcAft>
                      </a:pPr>
                      <a:r>
                        <a:rPr lang="es-EC" sz="1100">
                          <a:effectLst/>
                        </a:rPr>
                        <a:t>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1800.00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600.00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1950.00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4.00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7800.00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6.00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11700.00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0.33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842.40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2106.00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3.00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3790.80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41227">
                <a:tc>
                  <a:txBody>
                    <a:bodyPr/>
                    <a:lstStyle/>
                    <a:p>
                      <a:pPr marL="0" marR="0" indent="0" algn="r">
                        <a:lnSpc>
                          <a:spcPct val="200000"/>
                        </a:lnSpc>
                        <a:spcBef>
                          <a:spcPts val="0"/>
                        </a:spcBef>
                        <a:spcAft>
                          <a:spcPts val="0"/>
                        </a:spcAft>
                      </a:pPr>
                      <a:r>
                        <a:rPr lang="es-EC" sz="1100">
                          <a:effectLst/>
                        </a:rPr>
                        <a:t>1</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1800.00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600.00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1950.00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4.00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7800.00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3.00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5850.00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0.17</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421.20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2527.20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6.00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12636.00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06055">
                <a:tc>
                  <a:txBody>
                    <a:bodyPr/>
                    <a:lstStyle/>
                    <a:p>
                      <a:pPr marL="0" marR="0" indent="0" algn="l">
                        <a:lnSpc>
                          <a:spcPct val="200000"/>
                        </a:lnSpc>
                        <a:spcBef>
                          <a:spcPts val="0"/>
                        </a:spcBef>
                        <a:spcAft>
                          <a:spcPts val="0"/>
                        </a:spcAft>
                      </a:pPr>
                      <a:r>
                        <a:rPr lang="es-EC" sz="1100">
                          <a:effectLst/>
                        </a:rPr>
                        <a:t>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5850.00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23400.00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35100.00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9.00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dirty="0">
                          <a:effectLst/>
                        </a:rPr>
                        <a:t>22744.80</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CuadroTexto 5"/>
          <p:cNvSpPr txBox="1"/>
          <p:nvPr/>
        </p:nvSpPr>
        <p:spPr>
          <a:xfrm>
            <a:off x="2144994" y="1332595"/>
            <a:ext cx="3888337" cy="369332"/>
          </a:xfrm>
          <a:prstGeom prst="rect">
            <a:avLst/>
          </a:prstGeom>
          <a:noFill/>
        </p:spPr>
        <p:txBody>
          <a:bodyPr wrap="square" rtlCol="0">
            <a:spAutoFit/>
          </a:bodyPr>
          <a:lstStyle/>
          <a:p>
            <a:r>
              <a:rPr lang="es-EC" b="1" dirty="0" smtClean="0"/>
              <a:t>Asignación de Cargas Laterales</a:t>
            </a:r>
            <a:endParaRPr lang="es-EC" b="1" dirty="0"/>
          </a:p>
        </p:txBody>
      </p:sp>
      <p:pic>
        <p:nvPicPr>
          <p:cNvPr id="8" name="Imagen 7"/>
          <p:cNvPicPr/>
          <p:nvPr/>
        </p:nvPicPr>
        <p:blipFill>
          <a:blip r:embed="rId2"/>
          <a:stretch>
            <a:fillRect/>
          </a:stretch>
        </p:blipFill>
        <p:spPr>
          <a:xfrm>
            <a:off x="2362425" y="1778839"/>
            <a:ext cx="9482046" cy="4921064"/>
          </a:xfrm>
          <a:prstGeom prst="rect">
            <a:avLst/>
          </a:prstGeom>
        </p:spPr>
      </p:pic>
    </p:spTree>
    <p:extLst>
      <p:ext uri="{BB962C8B-B14F-4D97-AF65-F5344CB8AC3E}">
        <p14:creationId xmlns:p14="http://schemas.microsoft.com/office/powerpoint/2010/main" val="43638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1: Introducción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Modelos de Daño Concentrado</a:t>
            </a:r>
            <a:endParaRPr lang="en-US"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smtClean="0">
                <a:ln w="22225">
                  <a:solidFill>
                    <a:srgbClr val="FFFF00"/>
                  </a:solid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24" name="1 CuadroTexto"/>
          <p:cNvSpPr txBox="1"/>
          <p:nvPr/>
        </p:nvSpPr>
        <p:spPr>
          <a:xfrm>
            <a:off x="3201731" y="5873631"/>
            <a:ext cx="7644850" cy="781240"/>
          </a:xfrm>
          <a:prstGeom prst="rect">
            <a:avLst/>
          </a:prstGeom>
          <a:noFill/>
        </p:spPr>
        <p:txBody>
          <a:bodyPr wrap="square" lIns="103126" tIns="51562" rIns="103126" bIns="51562" rtlCol="0">
            <a:spAutoFit/>
          </a:bodyPr>
          <a:lstStyle/>
          <a:p>
            <a:pPr algn="ctr"/>
            <a:r>
              <a:rPr lang="es-EC" sz="2200" dirty="0"/>
              <a:t>Ejemplo de ubicación de rótulas en modelos de no linealidad concentrada</a:t>
            </a:r>
          </a:p>
        </p:txBody>
      </p:sp>
      <p:pic>
        <p:nvPicPr>
          <p:cNvPr id="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5077" y="1440462"/>
            <a:ext cx="4065588" cy="136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descr="http://www.civil.cicloides.com/files/images/Imagenes%20Cap.%202/2.2.%20Caracteristicas%20Relevantes/2.2.6.%20Columna%20Fuerte/2.7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7233" y="1347561"/>
            <a:ext cx="4937398" cy="387831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4"/>
          <a:stretch>
            <a:fillRect/>
          </a:stretch>
        </p:blipFill>
        <p:spPr>
          <a:xfrm>
            <a:off x="8093856" y="3456622"/>
            <a:ext cx="2752725" cy="904875"/>
          </a:xfrm>
          <a:prstGeom prst="rect">
            <a:avLst/>
          </a:prstGeom>
        </p:spPr>
      </p:pic>
    </p:spTree>
    <p:extLst>
      <p:ext uri="{BB962C8B-B14F-4D97-AF65-F5344CB8AC3E}">
        <p14:creationId xmlns:p14="http://schemas.microsoft.com/office/powerpoint/2010/main" val="159143250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4058718" y="1739727"/>
            <a:ext cx="5219700" cy="4301490"/>
          </a:xfrm>
          <a:prstGeom prst="rect">
            <a:avLst/>
          </a:prstGeom>
        </p:spPr>
      </p:pic>
    </p:spTree>
    <p:extLst>
      <p:ext uri="{BB962C8B-B14F-4D97-AF65-F5344CB8AC3E}">
        <p14:creationId xmlns:p14="http://schemas.microsoft.com/office/powerpoint/2010/main" val="277292725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rotWithShape="1">
          <a:blip r:embed="rId2"/>
          <a:srcRect b="50239"/>
          <a:stretch/>
        </p:blipFill>
        <p:spPr>
          <a:xfrm>
            <a:off x="2833156" y="2110615"/>
            <a:ext cx="4191000" cy="3994607"/>
          </a:xfrm>
          <a:prstGeom prst="rect">
            <a:avLst/>
          </a:prstGeom>
        </p:spPr>
      </p:pic>
      <p:pic>
        <p:nvPicPr>
          <p:cNvPr id="6" name="Imagen 5"/>
          <p:cNvPicPr/>
          <p:nvPr/>
        </p:nvPicPr>
        <p:blipFill rotWithShape="1">
          <a:blip r:embed="rId2"/>
          <a:srcRect l="1223" t="50035" r="-1223" b="204"/>
          <a:stretch/>
        </p:blipFill>
        <p:spPr>
          <a:xfrm>
            <a:off x="7284090" y="2133643"/>
            <a:ext cx="4191000" cy="3994607"/>
          </a:xfrm>
          <a:prstGeom prst="rect">
            <a:avLst/>
          </a:prstGeom>
        </p:spPr>
      </p:pic>
    </p:spTree>
    <p:extLst>
      <p:ext uri="{BB962C8B-B14F-4D97-AF65-F5344CB8AC3E}">
        <p14:creationId xmlns:p14="http://schemas.microsoft.com/office/powerpoint/2010/main" val="138793356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555606598"/>
              </p:ext>
            </p:extLst>
          </p:nvPr>
        </p:nvGraphicFramePr>
        <p:xfrm>
          <a:off x="4283697" y="1815582"/>
          <a:ext cx="6475458" cy="2011680"/>
        </p:xfrm>
        <a:graphic>
          <a:graphicData uri="http://schemas.openxmlformats.org/drawingml/2006/table">
            <a:tbl>
              <a:tblPr firstRow="1" firstCol="1" bandRow="1">
                <a:tableStyleId>{5C22544A-7EE6-4342-B048-85BDC9FD1C3A}</a:tableStyleId>
              </a:tblPr>
              <a:tblGrid>
                <a:gridCol w="1079243"/>
                <a:gridCol w="1079243"/>
                <a:gridCol w="1079243"/>
                <a:gridCol w="1079243"/>
                <a:gridCol w="1079243"/>
                <a:gridCol w="1079243"/>
              </a:tblGrid>
              <a:tr h="208847">
                <a:tc rowSpan="2">
                  <a:txBody>
                    <a:bodyPr/>
                    <a:lstStyle/>
                    <a:p>
                      <a:pPr marL="0" marR="0" indent="0" algn="ctr">
                        <a:lnSpc>
                          <a:spcPct val="200000"/>
                        </a:lnSpc>
                        <a:spcBef>
                          <a:spcPts val="0"/>
                        </a:spcBef>
                        <a:spcAft>
                          <a:spcPts val="0"/>
                        </a:spcAft>
                      </a:pPr>
                      <a:r>
                        <a:rPr lang="es-EC" sz="1100" dirty="0">
                          <a:effectLst/>
                        </a:rPr>
                        <a:t>No. Modo</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Periodo, T</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Frecuencia, f</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Freccuencia Circular,ω</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Valor propio,ω</a:t>
                      </a:r>
                      <a:r>
                        <a:rPr lang="es-EC" sz="1100" baseline="30000">
                          <a:effectLst/>
                        </a:rPr>
                        <a:t>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Sa modal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96371">
                <a:tc vMerge="1">
                  <a:txBody>
                    <a:bodyPr/>
                    <a:lstStyle/>
                    <a:p>
                      <a:endParaRPr lang="es-EC"/>
                    </a:p>
                  </a:txBody>
                  <a:tcPr/>
                </a:tc>
                <a:tc>
                  <a:txBody>
                    <a:bodyPr/>
                    <a:lstStyle/>
                    <a:p>
                      <a:pPr marL="0" marR="0" indent="0" algn="ctr">
                        <a:lnSpc>
                          <a:spcPct val="200000"/>
                        </a:lnSpc>
                        <a:spcBef>
                          <a:spcPts val="0"/>
                        </a:spcBef>
                        <a:spcAft>
                          <a:spcPts val="0"/>
                        </a:spcAft>
                      </a:pPr>
                      <a:r>
                        <a:rPr lang="es-EC" sz="1100">
                          <a:effectLst/>
                        </a:rPr>
                        <a:t>(seg)</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Cic/seg</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rad/seg</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(rad/seg)</a:t>
                      </a:r>
                      <a:r>
                        <a:rPr lang="es-EC" sz="1100" baseline="30000">
                          <a:effectLst/>
                        </a:rPr>
                        <a:t>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dirty="0">
                          <a:effectLst/>
                        </a:rPr>
                        <a:t>(</a:t>
                      </a:r>
                      <a:r>
                        <a:rPr lang="es-EC" sz="1100" dirty="0" err="1">
                          <a:effectLst/>
                        </a:rPr>
                        <a:t>seg</a:t>
                      </a:r>
                      <a:r>
                        <a:rPr lang="es-EC" sz="1100" dirty="0">
                          <a:effectLst/>
                        </a:rPr>
                        <a:t>)</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96371">
                <a:tc>
                  <a:txBody>
                    <a:bodyPr/>
                    <a:lstStyle/>
                    <a:p>
                      <a:pPr marL="0" marR="0" indent="0" algn="ctr">
                        <a:lnSpc>
                          <a:spcPct val="200000"/>
                        </a:lnSpc>
                        <a:spcBef>
                          <a:spcPts val="0"/>
                        </a:spcBef>
                        <a:spcAft>
                          <a:spcPts val="0"/>
                        </a:spcAft>
                      </a:pPr>
                      <a:r>
                        <a:rPr lang="es-EC" sz="1100">
                          <a:effectLst/>
                        </a:rPr>
                        <a:t>1</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0.608</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1.644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10.332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106.755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4.294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96371">
                <a:tc>
                  <a:txBody>
                    <a:bodyPr/>
                    <a:lstStyle/>
                    <a:p>
                      <a:pPr marL="0" marR="0" indent="0" algn="ctr">
                        <a:lnSpc>
                          <a:spcPct val="200000"/>
                        </a:lnSpc>
                        <a:spcBef>
                          <a:spcPts val="0"/>
                        </a:spcBef>
                        <a:spcAft>
                          <a:spcPts val="0"/>
                        </a:spcAft>
                      </a:pPr>
                      <a:r>
                        <a:rPr lang="es-EC" sz="1100">
                          <a:effectLst/>
                        </a:rPr>
                        <a:t>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0.180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5.570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34.996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1224.741</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6.350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96371">
                <a:tc>
                  <a:txBody>
                    <a:bodyPr/>
                    <a:lstStyle/>
                    <a:p>
                      <a:pPr marL="0" marR="0" indent="0" algn="ctr">
                        <a:lnSpc>
                          <a:spcPct val="200000"/>
                        </a:lnSpc>
                        <a:spcBef>
                          <a:spcPts val="0"/>
                        </a:spcBef>
                        <a:spcAft>
                          <a:spcPts val="0"/>
                        </a:spcAft>
                      </a:pPr>
                      <a:r>
                        <a:rPr lang="es-EC" sz="1100">
                          <a:effectLst/>
                        </a:rPr>
                        <a:t>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0.098</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dirty="0">
                          <a:effectLst/>
                        </a:rPr>
                        <a:t>10.245</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64.371</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4143.670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dirty="0">
                          <a:effectLst/>
                        </a:rPr>
                        <a:t>6.350</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CuadroTexto 5"/>
          <p:cNvSpPr txBox="1"/>
          <p:nvPr/>
        </p:nvSpPr>
        <p:spPr>
          <a:xfrm>
            <a:off x="2144994" y="1332595"/>
            <a:ext cx="3888337" cy="369332"/>
          </a:xfrm>
          <a:prstGeom prst="rect">
            <a:avLst/>
          </a:prstGeom>
          <a:noFill/>
        </p:spPr>
        <p:txBody>
          <a:bodyPr wrap="square" rtlCol="0">
            <a:spAutoFit/>
          </a:bodyPr>
          <a:lstStyle/>
          <a:p>
            <a:r>
              <a:rPr lang="es-EC" b="1" dirty="0" smtClean="0"/>
              <a:t>Definición de la carga modal</a:t>
            </a:r>
            <a:endParaRPr lang="es-EC" b="1" dirty="0"/>
          </a:p>
        </p:txBody>
      </p:sp>
      <p:graphicFrame>
        <p:nvGraphicFramePr>
          <p:cNvPr id="8" name="Gráfico 7"/>
          <p:cNvGraphicFramePr/>
          <p:nvPr>
            <p:extLst>
              <p:ext uri="{D42A27DB-BD31-4B8C-83A1-F6EECF244321}">
                <p14:modId xmlns:p14="http://schemas.microsoft.com/office/powerpoint/2010/main" val="2709425516"/>
              </p:ext>
            </p:extLst>
          </p:nvPr>
        </p:nvGraphicFramePr>
        <p:xfrm>
          <a:off x="2667711" y="3964002"/>
          <a:ext cx="8450367" cy="25222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6391310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a:picLocks noChangeAspect="1"/>
          </p:cNvPicPr>
          <p:nvPr/>
        </p:nvPicPr>
        <p:blipFill>
          <a:blip r:embed="rId2"/>
          <a:stretch>
            <a:fillRect/>
          </a:stretch>
        </p:blipFill>
        <p:spPr>
          <a:xfrm>
            <a:off x="2384276" y="1950237"/>
            <a:ext cx="9467045" cy="3291840"/>
          </a:xfrm>
          <a:prstGeom prst="rect">
            <a:avLst/>
          </a:prstGeom>
        </p:spPr>
      </p:pic>
    </p:spTree>
    <p:extLst>
      <p:ext uri="{BB962C8B-B14F-4D97-AF65-F5344CB8AC3E}">
        <p14:creationId xmlns:p14="http://schemas.microsoft.com/office/powerpoint/2010/main" val="91279007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a:picLocks noChangeAspect="1"/>
          </p:cNvPicPr>
          <p:nvPr/>
        </p:nvPicPr>
        <p:blipFill>
          <a:blip r:embed="rId2"/>
          <a:stretch>
            <a:fillRect/>
          </a:stretch>
        </p:blipFill>
        <p:spPr>
          <a:xfrm>
            <a:off x="2213276" y="1950238"/>
            <a:ext cx="9464040" cy="3299169"/>
          </a:xfrm>
          <a:prstGeom prst="rect">
            <a:avLst/>
          </a:prstGeom>
        </p:spPr>
      </p:pic>
    </p:spTree>
    <p:extLst>
      <p:ext uri="{BB962C8B-B14F-4D97-AF65-F5344CB8AC3E}">
        <p14:creationId xmlns:p14="http://schemas.microsoft.com/office/powerpoint/2010/main" val="225187585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3" name="Imagen 2"/>
          <p:cNvPicPr>
            <a:picLocks noChangeAspect="1"/>
          </p:cNvPicPr>
          <p:nvPr/>
        </p:nvPicPr>
        <p:blipFill>
          <a:blip r:embed="rId2"/>
          <a:stretch>
            <a:fillRect/>
          </a:stretch>
        </p:blipFill>
        <p:spPr>
          <a:xfrm>
            <a:off x="2121671" y="1881811"/>
            <a:ext cx="9464040" cy="3274173"/>
          </a:xfrm>
          <a:prstGeom prst="rect">
            <a:avLst/>
          </a:prstGeom>
        </p:spPr>
      </p:pic>
    </p:spTree>
    <p:extLst>
      <p:ext uri="{BB962C8B-B14F-4D97-AF65-F5344CB8AC3E}">
        <p14:creationId xmlns:p14="http://schemas.microsoft.com/office/powerpoint/2010/main" val="261826307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3" name="Imagen 2"/>
          <p:cNvPicPr>
            <a:picLocks noChangeAspect="1"/>
          </p:cNvPicPr>
          <p:nvPr/>
        </p:nvPicPr>
        <p:blipFill>
          <a:blip r:embed="rId2"/>
          <a:stretch>
            <a:fillRect/>
          </a:stretch>
        </p:blipFill>
        <p:spPr>
          <a:xfrm>
            <a:off x="2269276" y="3233828"/>
            <a:ext cx="9509760" cy="1312524"/>
          </a:xfrm>
          <a:prstGeom prst="rect">
            <a:avLst/>
          </a:prstGeom>
        </p:spPr>
      </p:pic>
      <p:pic>
        <p:nvPicPr>
          <p:cNvPr id="5" name="Imagen 4"/>
          <p:cNvPicPr>
            <a:picLocks noChangeAspect="1"/>
          </p:cNvPicPr>
          <p:nvPr/>
        </p:nvPicPr>
        <p:blipFill>
          <a:blip r:embed="rId3"/>
          <a:stretch>
            <a:fillRect/>
          </a:stretch>
        </p:blipFill>
        <p:spPr>
          <a:xfrm>
            <a:off x="2292136" y="5120490"/>
            <a:ext cx="9464040" cy="1352006"/>
          </a:xfrm>
          <a:prstGeom prst="rect">
            <a:avLst/>
          </a:prstGeom>
        </p:spPr>
      </p:pic>
      <mc:AlternateContent xmlns:mc="http://schemas.openxmlformats.org/markup-compatibility/2006" xmlns:a14="http://schemas.microsoft.com/office/drawing/2010/main">
        <mc:Choice Requires="a14">
          <p:sp>
            <p:nvSpPr>
              <p:cNvPr id="6" name="Rectángulo 5"/>
              <p:cNvSpPr/>
              <p:nvPr/>
            </p:nvSpPr>
            <p:spPr>
              <a:xfrm>
                <a:off x="2145941" y="1275330"/>
                <a:ext cx="1593321" cy="1169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𝑟</m:t>
                      </m:r>
                      <m:r>
                        <a:rPr lang="es-EC" i="0">
                          <a:latin typeface="Cambria Math" panose="02040503050406030204" pitchFamily="18" charset="0"/>
                        </a:rPr>
                        <m:t>=</m:t>
                      </m:r>
                      <m:rad>
                        <m:radPr>
                          <m:degHide m:val="on"/>
                          <m:ctrlPr>
                            <a:rPr lang="es-EC" i="1">
                              <a:latin typeface="Cambria Math" panose="02040503050406030204" pitchFamily="18" charset="0"/>
                            </a:rPr>
                          </m:ctrlPr>
                        </m:radPr>
                        <m:deg/>
                        <m:e>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0">
                                  <a:latin typeface="Cambria Math" panose="02040503050406030204" pitchFamily="18" charset="0"/>
                                </a:rPr>
                                <m:t>=1</m:t>
                              </m:r>
                            </m:sub>
                            <m:sup>
                              <m:r>
                                <a:rPr lang="es-EC" i="1">
                                  <a:latin typeface="Cambria Math" panose="02040503050406030204" pitchFamily="18" charset="0"/>
                                </a:rPr>
                                <m:t>𝑁</m:t>
                              </m:r>
                            </m:sup>
                            <m:e>
                              <m:sSup>
                                <m:sSupPr>
                                  <m:ctrlPr>
                                    <a:rPr lang="es-EC" i="1">
                                      <a:latin typeface="Cambria Math" panose="02040503050406030204" pitchFamily="18" charset="0"/>
                                    </a:rPr>
                                  </m:ctrlPr>
                                </m:sSupPr>
                                <m:e>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1">
                                              <a:latin typeface="Cambria Math" panose="02040503050406030204" pitchFamily="18" charset="0"/>
                                            </a:rPr>
                                            <m:t>𝑖</m:t>
                                          </m:r>
                                        </m:sub>
                                      </m:sSub>
                                    </m:e>
                                  </m:d>
                                </m:e>
                                <m:sup>
                                  <m:r>
                                    <a:rPr lang="es-EC" i="0">
                                      <a:latin typeface="Cambria Math" panose="02040503050406030204" pitchFamily="18" charset="0"/>
                                    </a:rPr>
                                    <m:t>2</m:t>
                                  </m:r>
                                </m:sup>
                              </m:sSup>
                            </m:e>
                          </m:nary>
                        </m:e>
                      </m:rad>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2145941" y="1275330"/>
                <a:ext cx="1593321" cy="1169936"/>
              </a:xfrm>
              <a:prstGeom prst="rect">
                <a:avLst/>
              </a:prstGeom>
              <a:blipFill rotWithShape="0">
                <a:blip r:embed="rId4"/>
                <a:stretch>
                  <a:fillRect/>
                </a:stretch>
              </a:blipFill>
            </p:spPr>
            <p:txBody>
              <a:bodyPr/>
              <a:lstStyle/>
              <a:p>
                <a:r>
                  <a:rPr lang="es-EC">
                    <a:noFill/>
                  </a:rPr>
                  <a:t> </a:t>
                </a:r>
              </a:p>
            </p:txBody>
          </p:sp>
        </mc:Fallback>
      </mc:AlternateContent>
      <p:sp>
        <p:nvSpPr>
          <p:cNvPr id="8" name="Rectángulo 7"/>
          <p:cNvSpPr/>
          <p:nvPr/>
        </p:nvSpPr>
        <p:spPr>
          <a:xfrm>
            <a:off x="3552202" y="1215757"/>
            <a:ext cx="8226834" cy="1754326"/>
          </a:xfrm>
          <a:prstGeom prst="rect">
            <a:avLst/>
          </a:prstGeom>
        </p:spPr>
        <p:txBody>
          <a:bodyPr wrap="square">
            <a:spAutoFit/>
          </a:bodyPr>
          <a:lstStyle/>
          <a:p>
            <a:pPr indent="252095" algn="just">
              <a:lnSpc>
                <a:spcPct val="200000"/>
              </a:lnSpc>
            </a:pPr>
            <a:r>
              <a:rPr lang="es-EC" dirty="0">
                <a:latin typeface="Arial" panose="020B0604020202020204" pitchFamily="34" charset="0"/>
                <a:ea typeface="Times New Roman" panose="02020603050405020304" pitchFamily="18" charset="0"/>
                <a:cs typeface="Times New Roman" panose="02020603050405020304" pitchFamily="18" charset="0"/>
              </a:rPr>
              <a:t>Siendo r un cierto valor de respuesta que se desea obtener, N es el número de modos que se consideran en la respuesta, i es el modo de vibración. (</a:t>
            </a:r>
            <a:r>
              <a:rPr lang="es-EC" dirty="0" err="1">
                <a:latin typeface="Arial" panose="020B0604020202020204" pitchFamily="34" charset="0"/>
                <a:ea typeface="Times New Roman" panose="02020603050405020304" pitchFamily="18" charset="0"/>
                <a:cs typeface="Times New Roman" panose="02020603050405020304" pitchFamily="18" charset="0"/>
              </a:rPr>
              <a:t>Aguiar</a:t>
            </a:r>
            <a:r>
              <a:rPr lang="es-EC" dirty="0">
                <a:latin typeface="Arial" panose="020B0604020202020204" pitchFamily="34" charset="0"/>
                <a:ea typeface="Times New Roman" panose="02020603050405020304" pitchFamily="18" charset="0"/>
                <a:cs typeface="Times New Roman" panose="02020603050405020304" pitchFamily="18" charset="0"/>
              </a:rPr>
              <a:t> D. R., 2012)</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340429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2457592" y="1635044"/>
            <a:ext cx="8404860" cy="1810385"/>
          </a:xfrm>
          <a:prstGeom prst="rect">
            <a:avLst/>
          </a:prstGeom>
        </p:spPr>
      </p:pic>
      <p:sp>
        <p:nvSpPr>
          <p:cNvPr id="3" name="Rectángulo 2"/>
          <p:cNvSpPr/>
          <p:nvPr/>
        </p:nvSpPr>
        <p:spPr>
          <a:xfrm>
            <a:off x="5537798" y="3445429"/>
            <a:ext cx="3467616" cy="369332"/>
          </a:xfrm>
          <a:prstGeom prst="rect">
            <a:avLst/>
          </a:prstGeom>
        </p:spPr>
        <p:txBody>
          <a:bodyPr wrap="none">
            <a:spAutoFit/>
          </a:bodyPr>
          <a:lstStyle/>
          <a:p>
            <a:r>
              <a:rPr lang="es-EC" dirty="0" smtClean="0">
                <a:latin typeface="Arial" panose="020B0604020202020204" pitchFamily="34" charset="0"/>
                <a:cs typeface="Times New Roman" panose="02020603050405020304" pitchFamily="18" charset="0"/>
              </a:rPr>
              <a:t>Distribución de fuerzas modales</a:t>
            </a:r>
            <a:endParaRPr lang="es-EC" dirty="0"/>
          </a:p>
        </p:txBody>
      </p:sp>
      <p:pic>
        <p:nvPicPr>
          <p:cNvPr id="8" name="Imagen 7"/>
          <p:cNvPicPr/>
          <p:nvPr/>
        </p:nvPicPr>
        <p:blipFill>
          <a:blip r:embed="rId3"/>
          <a:stretch>
            <a:fillRect/>
          </a:stretch>
        </p:blipFill>
        <p:spPr>
          <a:xfrm>
            <a:off x="2457592" y="4027730"/>
            <a:ext cx="8408035" cy="1810385"/>
          </a:xfrm>
          <a:prstGeom prst="rect">
            <a:avLst/>
          </a:prstGeom>
        </p:spPr>
      </p:pic>
      <p:sp>
        <p:nvSpPr>
          <p:cNvPr id="9" name="Rectángulo 8"/>
          <p:cNvSpPr/>
          <p:nvPr/>
        </p:nvSpPr>
        <p:spPr>
          <a:xfrm>
            <a:off x="4768356" y="5920556"/>
            <a:ext cx="5006499" cy="369332"/>
          </a:xfrm>
          <a:prstGeom prst="rect">
            <a:avLst/>
          </a:prstGeom>
        </p:spPr>
        <p:txBody>
          <a:bodyPr wrap="none">
            <a:spAutoFit/>
          </a:bodyPr>
          <a:lstStyle/>
          <a:p>
            <a:r>
              <a:rPr lang="es-EC" dirty="0" smtClean="0">
                <a:latin typeface="Arial" panose="020B0604020202020204" pitchFamily="34" charset="0"/>
                <a:cs typeface="Times New Roman" panose="02020603050405020304" pitchFamily="18" charset="0"/>
              </a:rPr>
              <a:t>Distribución de momentos por fuerzas modales</a:t>
            </a:r>
            <a:endParaRPr lang="es-EC" dirty="0"/>
          </a:p>
        </p:txBody>
      </p:sp>
    </p:spTree>
    <p:extLst>
      <p:ext uri="{BB962C8B-B14F-4D97-AF65-F5344CB8AC3E}">
        <p14:creationId xmlns:p14="http://schemas.microsoft.com/office/powerpoint/2010/main" val="346292679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2816328" y="1626499"/>
            <a:ext cx="8396605" cy="1810385"/>
          </a:xfrm>
          <a:prstGeom prst="rect">
            <a:avLst/>
          </a:prstGeom>
        </p:spPr>
      </p:pic>
      <p:sp>
        <p:nvSpPr>
          <p:cNvPr id="6" name="Rectángulo 5"/>
          <p:cNvSpPr/>
          <p:nvPr/>
        </p:nvSpPr>
        <p:spPr>
          <a:xfrm>
            <a:off x="4575500" y="3436884"/>
            <a:ext cx="4878259" cy="369332"/>
          </a:xfrm>
          <a:prstGeom prst="rect">
            <a:avLst/>
          </a:prstGeom>
        </p:spPr>
        <p:txBody>
          <a:bodyPr wrap="none">
            <a:spAutoFit/>
          </a:bodyPr>
          <a:lstStyle/>
          <a:p>
            <a:r>
              <a:rPr lang="es-EC" dirty="0" smtClean="0">
                <a:latin typeface="Arial" panose="020B0604020202020204" pitchFamily="34" charset="0"/>
                <a:cs typeface="Times New Roman" panose="02020603050405020304" pitchFamily="18" charset="0"/>
              </a:rPr>
              <a:t>Distribución de cortantes por fuerzas modales</a:t>
            </a:r>
            <a:endParaRPr lang="es-EC" dirty="0"/>
          </a:p>
        </p:txBody>
      </p:sp>
      <p:pic>
        <p:nvPicPr>
          <p:cNvPr id="8" name="Imagen 7"/>
          <p:cNvPicPr/>
          <p:nvPr/>
        </p:nvPicPr>
        <p:blipFill>
          <a:blip r:embed="rId3"/>
          <a:stretch>
            <a:fillRect/>
          </a:stretch>
        </p:blipFill>
        <p:spPr>
          <a:xfrm>
            <a:off x="2684377" y="1626499"/>
            <a:ext cx="8528556" cy="4987946"/>
          </a:xfrm>
          <a:prstGeom prst="rect">
            <a:avLst/>
          </a:prstGeom>
        </p:spPr>
      </p:pic>
    </p:spTree>
    <p:extLst>
      <p:ext uri="{BB962C8B-B14F-4D97-AF65-F5344CB8AC3E}">
        <p14:creationId xmlns:p14="http://schemas.microsoft.com/office/powerpoint/2010/main" val="367958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3" name="Rectangle 2"/>
          <p:cNvSpPr>
            <a:spLocks noChangeArrowheads="1"/>
          </p:cNvSpPr>
          <p:nvPr/>
        </p:nvSpPr>
        <p:spPr bwMode="auto">
          <a:xfrm>
            <a:off x="3725966" y="272610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4097" name="Imagen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3989" y="2119438"/>
            <a:ext cx="4644890" cy="39857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849775" y="1602721"/>
            <a:ext cx="393409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C" sz="12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Condición inicial para análisis por fuerzas modales</a:t>
            </a:r>
            <a:endParaRPr kumimoji="0" lang="es-EC" sz="1800" b="1"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424850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1: Introducción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Modelos de Daño Concentrado</a:t>
            </a:r>
            <a:endParaRPr lang="en-US"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smtClean="0">
                <a:ln w="22225">
                  <a:solidFill>
                    <a:srgbClr val="FFFF00"/>
                  </a:solid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24" name="1 CuadroTexto"/>
          <p:cNvSpPr txBox="1"/>
          <p:nvPr/>
        </p:nvSpPr>
        <p:spPr>
          <a:xfrm>
            <a:off x="3201731" y="5873631"/>
            <a:ext cx="7644850" cy="781240"/>
          </a:xfrm>
          <a:prstGeom prst="rect">
            <a:avLst/>
          </a:prstGeom>
          <a:noFill/>
        </p:spPr>
        <p:txBody>
          <a:bodyPr wrap="square" lIns="103126" tIns="51562" rIns="103126" bIns="51562" rtlCol="0">
            <a:spAutoFit/>
          </a:bodyPr>
          <a:lstStyle/>
          <a:p>
            <a:pPr algn="ctr"/>
            <a:r>
              <a:rPr lang="es-EC" sz="2200" dirty="0"/>
              <a:t>Ejemplo </a:t>
            </a:r>
            <a:r>
              <a:rPr lang="es-EC" sz="2200" dirty="0" smtClean="0"/>
              <a:t>de </a:t>
            </a:r>
            <a:r>
              <a:rPr lang="es-EC" sz="2200" dirty="0"/>
              <a:t>rótulas en modelos de no linealidad </a:t>
            </a:r>
            <a:r>
              <a:rPr lang="es-EC" sz="2200" dirty="0" smtClean="0"/>
              <a:t>concentrada por fibras</a:t>
            </a:r>
            <a:endParaRPr lang="es-EC" sz="2200"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4854"/>
          <a:stretch/>
        </p:blipFill>
        <p:spPr bwMode="auto">
          <a:xfrm>
            <a:off x="2879933" y="2207244"/>
            <a:ext cx="7620000" cy="274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457971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3065092" y="1703338"/>
                <a:ext cx="6096000" cy="2308324"/>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𝑈</m:t>
                          </m:r>
                        </m:e>
                        <m:sub>
                          <m:r>
                            <a:rPr lang="es-EC" i="1">
                              <a:effectLst/>
                              <a:latin typeface="Cambria Math" panose="02040503050406030204" pitchFamily="18" charset="0"/>
                              <a:ea typeface="Calibri" panose="020F0502020204030204" pitchFamily="34" charset="0"/>
                              <a:cs typeface="Times New Roman" panose="02020603050405020304" pitchFamily="18" charset="0"/>
                            </a:rPr>
                            <m:t>1</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=1.4∙</m:t>
                      </m:r>
                      <m:r>
                        <a:rPr lang="es-EC" i="1">
                          <a:effectLst/>
                          <a:latin typeface="Cambria Math" panose="02040503050406030204" pitchFamily="18" charset="0"/>
                          <a:ea typeface="Calibri" panose="020F0502020204030204" pitchFamily="34" charset="0"/>
                          <a:cs typeface="Times New Roman" panose="02020603050405020304" pitchFamily="18" charset="0"/>
                        </a:rPr>
                        <m:t>𝐷</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𝑈</m:t>
                          </m:r>
                        </m:e>
                        <m:sub>
                          <m:r>
                            <a:rPr lang="es-EC" i="1">
                              <a:effectLst/>
                              <a:latin typeface="Cambria Math" panose="02040503050406030204" pitchFamily="18" charset="0"/>
                              <a:ea typeface="Calibri" panose="020F0502020204030204" pitchFamily="34" charset="0"/>
                              <a:cs typeface="Times New Roman" panose="02020603050405020304" pitchFamily="18" charset="0"/>
                            </a:rPr>
                            <m:t>2</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=1.2∙</m:t>
                      </m:r>
                      <m:r>
                        <a:rPr lang="es-EC" i="1">
                          <a:effectLst/>
                          <a:latin typeface="Cambria Math" panose="02040503050406030204" pitchFamily="18" charset="0"/>
                          <a:ea typeface="Calibri" panose="020F0502020204030204" pitchFamily="34" charset="0"/>
                          <a:cs typeface="Times New Roman" panose="02020603050405020304" pitchFamily="18" charset="0"/>
                        </a:rPr>
                        <m:t>𝐷</m:t>
                      </m:r>
                      <m:r>
                        <a:rPr lang="es-EC" i="1">
                          <a:effectLst/>
                          <a:latin typeface="Cambria Math" panose="02040503050406030204" pitchFamily="18" charset="0"/>
                          <a:ea typeface="Calibri" panose="020F0502020204030204" pitchFamily="34" charset="0"/>
                          <a:cs typeface="Times New Roman" panose="02020603050405020304" pitchFamily="18" charset="0"/>
                        </a:rPr>
                        <m:t>+1.6∙</m:t>
                      </m:r>
                      <m:r>
                        <a:rPr lang="es-EC" i="1">
                          <a:effectLst/>
                          <a:latin typeface="Cambria Math" panose="02040503050406030204" pitchFamily="18" charset="0"/>
                          <a:ea typeface="Calibri" panose="020F0502020204030204" pitchFamily="34" charset="0"/>
                          <a:cs typeface="Times New Roman" panose="02020603050405020304" pitchFamily="18" charset="0"/>
                        </a:rPr>
                        <m:t>𝐿</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𝑈</m:t>
                          </m:r>
                        </m:e>
                        <m:sub>
                          <m:r>
                            <a:rPr lang="es-EC" i="1">
                              <a:effectLst/>
                              <a:latin typeface="Cambria Math" panose="02040503050406030204" pitchFamily="18" charset="0"/>
                              <a:ea typeface="Calibri" panose="020F0502020204030204" pitchFamily="34" charset="0"/>
                              <a:cs typeface="Times New Roman" panose="02020603050405020304" pitchFamily="18" charset="0"/>
                            </a:rPr>
                            <m:t>3</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=0.9∙</m:t>
                      </m:r>
                      <m:r>
                        <a:rPr lang="es-EC" i="1">
                          <a:effectLst/>
                          <a:latin typeface="Cambria Math" panose="02040503050406030204" pitchFamily="18" charset="0"/>
                          <a:ea typeface="Calibri" panose="020F0502020204030204" pitchFamily="34" charset="0"/>
                          <a:cs typeface="Times New Roman" panose="02020603050405020304" pitchFamily="18" charset="0"/>
                        </a:rPr>
                        <m:t>𝐷</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𝑆𝑥</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𝐸𝑁𝑉𝑂𝐿𝑉𝐸𝑁𝑇𝐸</m:t>
                      </m:r>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𝑈</m:t>
                          </m:r>
                        </m:e>
                        <m:sub>
                          <m:r>
                            <a:rPr lang="es-EC" i="1">
                              <a:effectLst/>
                              <a:latin typeface="Cambria Math" panose="02040503050406030204" pitchFamily="18" charset="0"/>
                              <a:ea typeface="Calibri" panose="020F0502020204030204" pitchFamily="34" charset="0"/>
                              <a:cs typeface="Times New Roman" panose="02020603050405020304" pitchFamily="18" charset="0"/>
                            </a:rPr>
                            <m:t>1</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𝑈</m:t>
                          </m:r>
                        </m:e>
                        <m:sub>
                          <m:r>
                            <a:rPr lang="es-EC" i="1">
                              <a:effectLst/>
                              <a:latin typeface="Cambria Math" panose="02040503050406030204" pitchFamily="18" charset="0"/>
                              <a:ea typeface="Calibri" panose="020F0502020204030204" pitchFamily="34" charset="0"/>
                              <a:cs typeface="Times New Roman" panose="02020603050405020304" pitchFamily="18" charset="0"/>
                            </a:rPr>
                            <m:t>2</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𝑈</m:t>
                          </m:r>
                        </m:e>
                        <m:sub>
                          <m:r>
                            <a:rPr lang="es-EC" i="1">
                              <a:effectLst/>
                              <a:latin typeface="Cambria Math" panose="02040503050406030204" pitchFamily="18" charset="0"/>
                              <a:ea typeface="Calibri" panose="020F0502020204030204" pitchFamily="34" charset="0"/>
                              <a:cs typeface="Times New Roman" panose="02020603050405020304" pitchFamily="18" charset="0"/>
                            </a:rPr>
                            <m:t>3</m:t>
                          </m:r>
                        </m:sub>
                      </m:sSub>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3065092" y="1703338"/>
                <a:ext cx="6096000" cy="2308324"/>
              </a:xfrm>
              <a:prstGeom prst="rect">
                <a:avLst/>
              </a:prstGeom>
              <a:blipFill rotWithShape="0">
                <a:blip r:embed="rId2"/>
                <a:stretch>
                  <a:fillRect/>
                </a:stretch>
              </a:blipFill>
            </p:spPr>
            <p:txBody>
              <a:bodyPr/>
              <a:lstStyle/>
              <a:p>
                <a:r>
                  <a:rPr lang="es-EC">
                    <a:noFill/>
                  </a:rPr>
                  <a:t> </a:t>
                </a:r>
              </a:p>
            </p:txBody>
          </p:sp>
        </mc:Fallback>
      </mc:AlternateContent>
      <p:sp>
        <p:nvSpPr>
          <p:cNvPr id="6" name="CuadroTexto 5"/>
          <p:cNvSpPr txBox="1"/>
          <p:nvPr/>
        </p:nvSpPr>
        <p:spPr>
          <a:xfrm>
            <a:off x="2110811" y="1334006"/>
            <a:ext cx="3888337" cy="369332"/>
          </a:xfrm>
          <a:prstGeom prst="rect">
            <a:avLst/>
          </a:prstGeom>
          <a:noFill/>
        </p:spPr>
        <p:txBody>
          <a:bodyPr wrap="square" rtlCol="0">
            <a:spAutoFit/>
          </a:bodyPr>
          <a:lstStyle/>
          <a:p>
            <a:r>
              <a:rPr lang="es-EC" b="1" dirty="0" smtClean="0"/>
              <a:t>Rótulas Plásticas</a:t>
            </a:r>
            <a:endParaRPr lang="es-EC" b="1" dirty="0"/>
          </a:p>
        </p:txBody>
      </p:sp>
      <mc:AlternateContent xmlns:mc="http://schemas.openxmlformats.org/markup-compatibility/2006" xmlns:a14="http://schemas.microsoft.com/office/drawing/2010/main">
        <mc:Choice Requires="a14">
          <p:sp>
            <p:nvSpPr>
              <p:cNvPr id="5" name="Rectángulo 4"/>
              <p:cNvSpPr/>
              <p:nvPr/>
            </p:nvSpPr>
            <p:spPr>
              <a:xfrm>
                <a:off x="4109499" y="5107389"/>
                <a:ext cx="4007186" cy="7673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f>
                            <m:fPr>
                              <m:type m:val="skw"/>
                              <m:ctrlPr>
                                <a:rPr lang="es-EC" i="1">
                                  <a:latin typeface="Cambria Math" panose="02040503050406030204" pitchFamily="18" charset="0"/>
                                </a:rPr>
                              </m:ctrlPr>
                            </m:fPr>
                            <m:num>
                              <m:r>
                                <a:rPr lang="es-EC" i="1">
                                  <a:latin typeface="Cambria Math" panose="02040503050406030204" pitchFamily="18" charset="0"/>
                                </a:rPr>
                                <m:t>𝑎𝑛𝑐h𝑜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𝑙𝑎</m:t>
                              </m:r>
                              <m:r>
                                <a:rPr lang="es-EC" i="0">
                                  <a:latin typeface="Cambria Math" panose="02040503050406030204" pitchFamily="18" charset="0"/>
                                </a:rPr>
                                <m:t> </m:t>
                              </m:r>
                              <m:r>
                                <a:rPr lang="es-EC" i="1">
                                  <a:latin typeface="Cambria Math" panose="02040503050406030204" pitchFamily="18" charset="0"/>
                                </a:rPr>
                                <m:t>𝑐𝑜𝑙𝑢𝑚𝑛𝑎</m:t>
                              </m:r>
                            </m:num>
                            <m:den>
                              <m:r>
                                <a:rPr lang="es-EC" i="0">
                                  <a:latin typeface="Cambria Math" panose="02040503050406030204" pitchFamily="18" charset="0"/>
                                </a:rPr>
                                <m:t>2</m:t>
                              </m:r>
                            </m:den>
                          </m:f>
                        </m:num>
                        <m:den>
                          <m:r>
                            <a:rPr lang="es-EC" i="1">
                              <a:latin typeface="Cambria Math" panose="02040503050406030204" pitchFamily="18" charset="0"/>
                            </a:rPr>
                            <m:t>𝐿𝑜𝑛𝑔𝑖𝑡𝑢𝑑</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𝑙𝑎</m:t>
                          </m:r>
                          <m:r>
                            <a:rPr lang="es-EC" i="0">
                              <a:latin typeface="Cambria Math" panose="02040503050406030204" pitchFamily="18" charset="0"/>
                            </a:rPr>
                            <m:t> </m:t>
                          </m:r>
                          <m:r>
                            <a:rPr lang="es-EC" i="1">
                              <a:latin typeface="Cambria Math" panose="02040503050406030204" pitchFamily="18" charset="0"/>
                            </a:rPr>
                            <m:t>𝑣𝑖𝑔𝑎</m:t>
                          </m:r>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15</m:t>
                          </m:r>
                        </m:num>
                        <m:den>
                          <m:r>
                            <a:rPr lang="es-EC" i="0">
                              <a:latin typeface="Cambria Math" panose="02040503050406030204" pitchFamily="18" charset="0"/>
                            </a:rPr>
                            <m:t>300</m:t>
                          </m:r>
                        </m:den>
                      </m:f>
                      <m:r>
                        <a:rPr lang="es-EC" i="0">
                          <a:latin typeface="Cambria Math" panose="02040503050406030204" pitchFamily="18" charset="0"/>
                        </a:rPr>
                        <m:t>=0.05</m:t>
                      </m:r>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4109499" y="5107389"/>
                <a:ext cx="4007186" cy="767390"/>
              </a:xfrm>
              <a:prstGeom prst="rect">
                <a:avLst/>
              </a:prstGeom>
              <a:blipFill rotWithShape="0">
                <a:blip r:embed="rId3"/>
                <a:stretch>
                  <a:fillRect/>
                </a:stretch>
              </a:blipFill>
            </p:spPr>
            <p:txBody>
              <a:bodyPr/>
              <a:lstStyle/>
              <a:p>
                <a:r>
                  <a:rPr lang="es-EC">
                    <a:noFill/>
                  </a:rPr>
                  <a:t> </a:t>
                </a:r>
              </a:p>
            </p:txBody>
          </p:sp>
        </mc:Fallback>
      </mc:AlternateContent>
      <p:pic>
        <p:nvPicPr>
          <p:cNvPr id="8" name="Imagen 7"/>
          <p:cNvPicPr/>
          <p:nvPr/>
        </p:nvPicPr>
        <p:blipFill>
          <a:blip r:embed="rId4"/>
          <a:stretch>
            <a:fillRect/>
          </a:stretch>
        </p:blipFill>
        <p:spPr>
          <a:xfrm>
            <a:off x="4109499" y="1334006"/>
            <a:ext cx="3849880" cy="3571341"/>
          </a:xfrm>
          <a:prstGeom prst="rect">
            <a:avLst/>
          </a:prstGeom>
        </p:spPr>
      </p:pic>
      <p:pic>
        <p:nvPicPr>
          <p:cNvPr id="9" name="Imagen 8"/>
          <p:cNvPicPr/>
          <p:nvPr/>
        </p:nvPicPr>
        <p:blipFill>
          <a:blip r:embed="rId5"/>
          <a:stretch>
            <a:fillRect/>
          </a:stretch>
        </p:blipFill>
        <p:spPr>
          <a:xfrm>
            <a:off x="3933527" y="1334006"/>
            <a:ext cx="6369854" cy="5224878"/>
          </a:xfrm>
          <a:prstGeom prst="rect">
            <a:avLst/>
          </a:prstGeom>
        </p:spPr>
      </p:pic>
      <p:pic>
        <p:nvPicPr>
          <p:cNvPr id="10" name="Imagen 9"/>
          <p:cNvPicPr/>
          <p:nvPr/>
        </p:nvPicPr>
        <p:blipFill>
          <a:blip r:embed="rId6"/>
          <a:stretch>
            <a:fillRect/>
          </a:stretch>
        </p:blipFill>
        <p:spPr>
          <a:xfrm>
            <a:off x="3933527" y="1413048"/>
            <a:ext cx="6369854" cy="5066794"/>
          </a:xfrm>
          <a:prstGeom prst="rect">
            <a:avLst/>
          </a:prstGeom>
        </p:spPr>
      </p:pic>
      <p:sp>
        <p:nvSpPr>
          <p:cNvPr id="11" name="Elipse 10"/>
          <p:cNvSpPr/>
          <p:nvPr/>
        </p:nvSpPr>
        <p:spPr>
          <a:xfrm>
            <a:off x="6113092" y="3597779"/>
            <a:ext cx="706452" cy="3486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Elipse 11"/>
          <p:cNvSpPr/>
          <p:nvPr/>
        </p:nvSpPr>
        <p:spPr>
          <a:xfrm>
            <a:off x="8553057" y="3332860"/>
            <a:ext cx="1476469" cy="4392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1373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5094718" y="1398195"/>
            <a:ext cx="3352800" cy="5259070"/>
          </a:xfrm>
          <a:prstGeom prst="rect">
            <a:avLst/>
          </a:prstGeom>
        </p:spPr>
      </p:pic>
    </p:spTree>
    <p:extLst>
      <p:ext uri="{BB962C8B-B14F-4D97-AF65-F5344CB8AC3E}">
        <p14:creationId xmlns:p14="http://schemas.microsoft.com/office/powerpoint/2010/main" val="17923627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6" name="Imagen 5"/>
          <p:cNvPicPr/>
          <p:nvPr/>
        </p:nvPicPr>
        <p:blipFill>
          <a:blip r:embed="rId2"/>
          <a:stretch>
            <a:fillRect/>
          </a:stretch>
        </p:blipFill>
        <p:spPr>
          <a:xfrm>
            <a:off x="3221231" y="1950238"/>
            <a:ext cx="7871210" cy="4407833"/>
          </a:xfrm>
          <a:prstGeom prst="rect">
            <a:avLst/>
          </a:prstGeom>
        </p:spPr>
      </p:pic>
      <p:sp>
        <p:nvSpPr>
          <p:cNvPr id="8" name="CuadroTexto 7"/>
          <p:cNvSpPr txBox="1"/>
          <p:nvPr/>
        </p:nvSpPr>
        <p:spPr>
          <a:xfrm>
            <a:off x="2110811" y="1334006"/>
            <a:ext cx="4213077" cy="369332"/>
          </a:xfrm>
          <a:prstGeom prst="rect">
            <a:avLst/>
          </a:prstGeom>
          <a:noFill/>
        </p:spPr>
        <p:txBody>
          <a:bodyPr wrap="square" rtlCol="0">
            <a:spAutoFit/>
          </a:bodyPr>
          <a:lstStyle/>
          <a:p>
            <a:r>
              <a:rPr lang="es-EC" b="1" dirty="0" smtClean="0"/>
              <a:t>Parámetros de carga no lineal por código</a:t>
            </a:r>
            <a:endParaRPr lang="es-EC" b="1" dirty="0"/>
          </a:p>
        </p:txBody>
      </p:sp>
    </p:spTree>
    <p:extLst>
      <p:ext uri="{BB962C8B-B14F-4D97-AF65-F5344CB8AC3E}">
        <p14:creationId xmlns:p14="http://schemas.microsoft.com/office/powerpoint/2010/main" val="154856550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9" name="Imagen 8"/>
          <p:cNvPicPr/>
          <p:nvPr/>
        </p:nvPicPr>
        <p:blipFill>
          <a:blip r:embed="rId2"/>
          <a:stretch>
            <a:fillRect/>
          </a:stretch>
        </p:blipFill>
        <p:spPr>
          <a:xfrm>
            <a:off x="3161409" y="2001520"/>
            <a:ext cx="7872984" cy="4407408"/>
          </a:xfrm>
          <a:prstGeom prst="rect">
            <a:avLst/>
          </a:prstGeom>
        </p:spPr>
      </p:pic>
      <p:sp>
        <p:nvSpPr>
          <p:cNvPr id="10" name="CuadroTexto 9"/>
          <p:cNvSpPr txBox="1"/>
          <p:nvPr/>
        </p:nvSpPr>
        <p:spPr>
          <a:xfrm>
            <a:off x="2110811" y="1334006"/>
            <a:ext cx="4213077" cy="369332"/>
          </a:xfrm>
          <a:prstGeom prst="rect">
            <a:avLst/>
          </a:prstGeom>
          <a:noFill/>
        </p:spPr>
        <p:txBody>
          <a:bodyPr wrap="square" rtlCol="0">
            <a:spAutoFit/>
          </a:bodyPr>
          <a:lstStyle/>
          <a:p>
            <a:r>
              <a:rPr lang="es-EC" b="1" dirty="0" smtClean="0"/>
              <a:t>Parámetros de carga no lineal modal</a:t>
            </a:r>
            <a:endParaRPr lang="es-EC" b="1" dirty="0"/>
          </a:p>
        </p:txBody>
      </p:sp>
    </p:spTree>
    <p:extLst>
      <p:ext uri="{BB962C8B-B14F-4D97-AF65-F5344CB8AC3E}">
        <p14:creationId xmlns:p14="http://schemas.microsoft.com/office/powerpoint/2010/main" val="24639941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5" name="CuadroTexto 4"/>
          <p:cNvSpPr txBox="1"/>
          <p:nvPr/>
        </p:nvSpPr>
        <p:spPr>
          <a:xfrm>
            <a:off x="2110811" y="1334006"/>
            <a:ext cx="4213077" cy="369332"/>
          </a:xfrm>
          <a:prstGeom prst="rect">
            <a:avLst/>
          </a:prstGeom>
          <a:noFill/>
        </p:spPr>
        <p:txBody>
          <a:bodyPr wrap="square" rtlCol="0">
            <a:spAutoFit/>
          </a:bodyPr>
          <a:lstStyle/>
          <a:p>
            <a:r>
              <a:rPr lang="es-EC" b="1" dirty="0" smtClean="0"/>
              <a:t>Resultados</a:t>
            </a:r>
            <a:endParaRPr lang="es-EC" b="1" dirty="0"/>
          </a:p>
        </p:txBody>
      </p:sp>
      <p:pic>
        <p:nvPicPr>
          <p:cNvPr id="6" name="Imagen 5"/>
          <p:cNvPicPr/>
          <p:nvPr/>
        </p:nvPicPr>
        <p:blipFill rotWithShape="1">
          <a:blip r:embed="rId2"/>
          <a:srcRect l="25528" t="2713" r="57446" b="38889"/>
          <a:stretch/>
        </p:blipFill>
        <p:spPr>
          <a:xfrm>
            <a:off x="2093171" y="1886138"/>
            <a:ext cx="2369185" cy="4572000"/>
          </a:xfrm>
          <a:prstGeom prst="rect">
            <a:avLst/>
          </a:prstGeom>
        </p:spPr>
      </p:pic>
      <p:pic>
        <p:nvPicPr>
          <p:cNvPr id="8" name="Imagen 7"/>
          <p:cNvPicPr/>
          <p:nvPr/>
        </p:nvPicPr>
        <p:blipFill>
          <a:blip r:embed="rId3"/>
          <a:stretch>
            <a:fillRect/>
          </a:stretch>
        </p:blipFill>
        <p:spPr>
          <a:xfrm>
            <a:off x="4722203" y="1215757"/>
            <a:ext cx="4559300" cy="3657600"/>
          </a:xfrm>
          <a:prstGeom prst="rect">
            <a:avLst/>
          </a:prstGeom>
        </p:spPr>
      </p:pic>
      <p:pic>
        <p:nvPicPr>
          <p:cNvPr id="9" name="Imagen 8"/>
          <p:cNvPicPr/>
          <p:nvPr/>
        </p:nvPicPr>
        <p:blipFill>
          <a:blip r:embed="rId4"/>
          <a:stretch>
            <a:fillRect/>
          </a:stretch>
        </p:blipFill>
        <p:spPr>
          <a:xfrm>
            <a:off x="7406356" y="3200400"/>
            <a:ext cx="4737100" cy="3657600"/>
          </a:xfrm>
          <a:prstGeom prst="rect">
            <a:avLst/>
          </a:prstGeom>
        </p:spPr>
      </p:pic>
      <p:sp>
        <p:nvSpPr>
          <p:cNvPr id="3" name="Rectángulo 2"/>
          <p:cNvSpPr/>
          <p:nvPr/>
        </p:nvSpPr>
        <p:spPr>
          <a:xfrm>
            <a:off x="9215670" y="1312978"/>
            <a:ext cx="3175732" cy="646331"/>
          </a:xfrm>
          <a:prstGeom prst="rect">
            <a:avLst/>
          </a:prstGeom>
        </p:spPr>
        <p:txBody>
          <a:bodyPr wrap="squar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Diagrama de </a:t>
            </a:r>
            <a:r>
              <a:rPr lang="es-EC" dirty="0" err="1">
                <a:latin typeface="Arial" panose="020B0604020202020204" pitchFamily="34" charset="0"/>
                <a:ea typeface="Calibri" panose="020F0502020204030204" pitchFamily="34" charset="0"/>
                <a:cs typeface="Times New Roman" panose="02020603050405020304" pitchFamily="18" charset="0"/>
              </a:rPr>
              <a:t>Pushover</a:t>
            </a:r>
            <a:r>
              <a:rPr lang="es-EC" dirty="0">
                <a:latin typeface="Arial" panose="020B0604020202020204" pitchFamily="34" charset="0"/>
                <a:ea typeface="Calibri" panose="020F0502020204030204" pitchFamily="34" charset="0"/>
                <a:cs typeface="Times New Roman" panose="02020603050405020304" pitchFamily="18" charset="0"/>
              </a:rPr>
              <a:t> para vector de cargas por Código</a:t>
            </a:r>
            <a:endParaRPr lang="es-EC" dirty="0"/>
          </a:p>
        </p:txBody>
      </p:sp>
      <p:sp>
        <p:nvSpPr>
          <p:cNvPr id="10" name="Rectángulo 9"/>
          <p:cNvSpPr/>
          <p:nvPr/>
        </p:nvSpPr>
        <p:spPr>
          <a:xfrm>
            <a:off x="4346490" y="5665974"/>
            <a:ext cx="3175732" cy="646331"/>
          </a:xfrm>
          <a:prstGeom prst="rect">
            <a:avLst/>
          </a:prstGeom>
        </p:spPr>
        <p:txBody>
          <a:bodyPr wrap="squar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Diagrama de </a:t>
            </a:r>
            <a:r>
              <a:rPr lang="es-EC" dirty="0" err="1">
                <a:latin typeface="Arial" panose="020B0604020202020204" pitchFamily="34" charset="0"/>
                <a:ea typeface="Calibri" panose="020F0502020204030204" pitchFamily="34" charset="0"/>
                <a:cs typeface="Times New Roman" panose="02020603050405020304" pitchFamily="18" charset="0"/>
              </a:rPr>
              <a:t>Pushover</a:t>
            </a:r>
            <a:r>
              <a:rPr lang="es-EC" dirty="0">
                <a:latin typeface="Arial" panose="020B0604020202020204" pitchFamily="34" charset="0"/>
                <a:ea typeface="Calibri" panose="020F0502020204030204" pitchFamily="34" charset="0"/>
                <a:cs typeface="Times New Roman" panose="02020603050405020304" pitchFamily="18" charset="0"/>
              </a:rPr>
              <a:t> para vector de cargas </a:t>
            </a:r>
            <a:r>
              <a:rPr lang="es-EC" dirty="0" smtClean="0">
                <a:latin typeface="Arial" panose="020B0604020202020204" pitchFamily="34" charset="0"/>
                <a:ea typeface="Calibri" panose="020F0502020204030204" pitchFamily="34" charset="0"/>
                <a:cs typeface="Times New Roman" panose="02020603050405020304" pitchFamily="18" charset="0"/>
              </a:rPr>
              <a:t>Modal</a:t>
            </a:r>
            <a:endParaRPr lang="es-EC" dirty="0"/>
          </a:p>
        </p:txBody>
      </p:sp>
    </p:spTree>
    <p:extLst>
      <p:ext uri="{BB962C8B-B14F-4D97-AF65-F5344CB8AC3E}">
        <p14:creationId xmlns:p14="http://schemas.microsoft.com/office/powerpoint/2010/main" val="245581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a:picLocks noChangeAspect="1"/>
          </p:cNvPicPr>
          <p:nvPr/>
        </p:nvPicPr>
        <p:blipFill>
          <a:blip r:embed="rId2"/>
          <a:stretch>
            <a:fillRect/>
          </a:stretch>
        </p:blipFill>
        <p:spPr>
          <a:xfrm>
            <a:off x="3695431" y="1496938"/>
            <a:ext cx="7644837" cy="3940196"/>
          </a:xfrm>
          <a:prstGeom prst="rect">
            <a:avLst/>
          </a:prstGeom>
        </p:spPr>
      </p:pic>
      <p:sp>
        <p:nvSpPr>
          <p:cNvPr id="6" name="Rectángulo 5"/>
          <p:cNvSpPr/>
          <p:nvPr/>
        </p:nvSpPr>
        <p:spPr>
          <a:xfrm>
            <a:off x="6412418" y="5471219"/>
            <a:ext cx="221086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Cálculo de </a:t>
            </a:r>
            <a:r>
              <a:rPr lang="es-EC" dirty="0" err="1">
                <a:latin typeface="Arial" panose="020B0604020202020204" pitchFamily="34" charset="0"/>
                <a:ea typeface="Calibri" panose="020F0502020204030204" pitchFamily="34" charset="0"/>
                <a:cs typeface="Times New Roman" panose="02020603050405020304" pitchFamily="18" charset="0"/>
              </a:rPr>
              <a:t>Sa</a:t>
            </a:r>
            <a:r>
              <a:rPr lang="es-EC" dirty="0">
                <a:latin typeface="Arial" panose="020B0604020202020204" pitchFamily="34" charset="0"/>
                <a:ea typeface="Calibri" panose="020F0502020204030204" pitchFamily="34" charset="0"/>
                <a:cs typeface="Times New Roman" panose="02020603050405020304" pitchFamily="18" charset="0"/>
              </a:rPr>
              <a:t> y </a:t>
            </a:r>
            <a:r>
              <a:rPr lang="es-EC" dirty="0" err="1">
                <a:latin typeface="Arial" panose="020B0604020202020204" pitchFamily="34" charset="0"/>
                <a:ea typeface="Calibri" panose="020F0502020204030204" pitchFamily="34" charset="0"/>
                <a:cs typeface="Times New Roman" panose="02020603050405020304" pitchFamily="18" charset="0"/>
              </a:rPr>
              <a:t>Sd</a:t>
            </a:r>
            <a:r>
              <a:rPr lang="es-EC" dirty="0">
                <a:latin typeface="Arial" panose="020B0604020202020204" pitchFamily="34" charset="0"/>
                <a:ea typeface="Calibri" panose="020F0502020204030204" pitchFamily="34" charset="0"/>
                <a:cs typeface="Times New Roman" panose="02020603050405020304" pitchFamily="18" charset="0"/>
              </a:rPr>
              <a:t> </a:t>
            </a:r>
            <a:endParaRPr lang="es-EC" dirty="0"/>
          </a:p>
        </p:txBody>
      </p:sp>
    </p:spTree>
    <p:extLst>
      <p:ext uri="{BB962C8B-B14F-4D97-AF65-F5344CB8AC3E}">
        <p14:creationId xmlns:p14="http://schemas.microsoft.com/office/powerpoint/2010/main" val="119466181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Plano de 3 pisos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graphicFrame>
        <p:nvGraphicFramePr>
          <p:cNvPr id="5" name="Gráfico 4"/>
          <p:cNvGraphicFramePr/>
          <p:nvPr>
            <p:extLst>
              <p:ext uri="{D42A27DB-BD31-4B8C-83A1-F6EECF244321}">
                <p14:modId xmlns:p14="http://schemas.microsoft.com/office/powerpoint/2010/main" val="4285271625"/>
              </p:ext>
            </p:extLst>
          </p:nvPr>
        </p:nvGraphicFramePr>
        <p:xfrm>
          <a:off x="3127226" y="1810868"/>
          <a:ext cx="7349918" cy="3718261"/>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ángulo 2"/>
          <p:cNvSpPr/>
          <p:nvPr/>
        </p:nvSpPr>
        <p:spPr>
          <a:xfrm>
            <a:off x="5748900" y="5620065"/>
            <a:ext cx="253146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Espectro de capacidad</a:t>
            </a:r>
            <a:endParaRPr lang="es-EC" dirty="0"/>
          </a:p>
        </p:txBody>
      </p:sp>
    </p:spTree>
    <p:extLst>
      <p:ext uri="{BB962C8B-B14F-4D97-AF65-F5344CB8AC3E}">
        <p14:creationId xmlns:p14="http://schemas.microsoft.com/office/powerpoint/2010/main" val="150682135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rot="5400000">
            <a:off x="4523762" y="-383752"/>
            <a:ext cx="5000786" cy="8636683"/>
          </a:xfrm>
          <a:prstGeom prst="rect">
            <a:avLst/>
          </a:prstGeom>
        </p:spPr>
      </p:pic>
      <p:sp>
        <p:nvSpPr>
          <p:cNvPr id="3" name="Rectángulo redondeado 2"/>
          <p:cNvSpPr/>
          <p:nvPr/>
        </p:nvSpPr>
        <p:spPr>
          <a:xfrm>
            <a:off x="2879933" y="3657600"/>
            <a:ext cx="8462564" cy="623843"/>
          </a:xfrm>
          <a:prstGeom prst="roundRect">
            <a:avLst/>
          </a:prstGeom>
          <a:noFill/>
          <a:ln w="28575">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4289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1924922" y="1224303"/>
            <a:ext cx="10030644" cy="5244864"/>
          </a:xfrm>
          <a:prstGeom prst="rect">
            <a:avLst/>
          </a:prstGeom>
        </p:spPr>
      </p:pic>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259805843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2191385" y="1169669"/>
            <a:ext cx="9653086" cy="5376409"/>
          </a:xfrm>
          <a:prstGeom prst="rect">
            <a:avLst/>
          </a:prstGeom>
        </p:spPr>
      </p:pic>
      <p:sp>
        <p:nvSpPr>
          <p:cNvPr id="3" name="Rectángulo 2"/>
          <p:cNvSpPr/>
          <p:nvPr/>
        </p:nvSpPr>
        <p:spPr>
          <a:xfrm>
            <a:off x="3201823" y="6299060"/>
            <a:ext cx="8796471" cy="646331"/>
          </a:xfrm>
          <a:prstGeom prst="rect">
            <a:avLst/>
          </a:prstGeom>
        </p:spPr>
        <p:txBody>
          <a:bodyPr wrap="square">
            <a:spAutoFit/>
          </a:bodyPr>
          <a:lstStyle/>
          <a:p>
            <a:pPr indent="252095" algn="just">
              <a:lnSpc>
                <a:spcPct val="200000"/>
              </a:lnSpc>
            </a:pPr>
            <a:r>
              <a:rPr lang="es-EC" dirty="0">
                <a:latin typeface="Arial" panose="020B0604020202020204" pitchFamily="34" charset="0"/>
                <a:ea typeface="Calibri" panose="020F0502020204030204" pitchFamily="34" charset="0"/>
                <a:cs typeface="Times New Roman" panose="02020603050405020304" pitchFamily="18" charset="0"/>
              </a:rPr>
              <a:t>Secciones: a) COL 60x40 (14</a:t>
            </a:r>
            <a:r>
              <a:rPr lang="es-EC" dirty="0">
                <a:latin typeface="Arial" panose="020B0604020202020204" pitchFamily="34" charset="0"/>
                <a:ea typeface="Calibri" panose="020F0502020204030204" pitchFamily="34" charset="0"/>
                <a:cs typeface="Arial" panose="020B0604020202020204" pitchFamily="34" charset="0"/>
              </a:rPr>
              <a:t>ɸ18mm) b) Vv1 45x50 c) Vv2 45x50</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3976927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1: Introducción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Norma Ecuatoriana de la Construcción</a:t>
            </a:r>
            <a:endParaRPr lang="en-US"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smtClean="0">
                <a:ln w="22225">
                  <a:solidFill>
                    <a:srgbClr val="FFFF00"/>
                  </a:solid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3" name="Imagen 2"/>
          <p:cNvPicPr>
            <a:picLocks noChangeAspect="1"/>
          </p:cNvPicPr>
          <p:nvPr/>
        </p:nvPicPr>
        <p:blipFill>
          <a:blip r:embed="rId2"/>
          <a:stretch>
            <a:fillRect/>
          </a:stretch>
        </p:blipFill>
        <p:spPr>
          <a:xfrm>
            <a:off x="3605586" y="1420856"/>
            <a:ext cx="6818089" cy="5153579"/>
          </a:xfrm>
          <a:prstGeom prst="rect">
            <a:avLst/>
          </a:prstGeom>
        </p:spPr>
      </p:pic>
      <p:pic>
        <p:nvPicPr>
          <p:cNvPr id="5" name="Imagen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405641" y="1321121"/>
            <a:ext cx="3962400" cy="2676525"/>
          </a:xfrm>
          <a:prstGeom prst="rect">
            <a:avLst/>
          </a:prstGeom>
        </p:spPr>
      </p:pic>
      <p:sp>
        <p:nvSpPr>
          <p:cNvPr id="7" name="Rectángulo 6"/>
          <p:cNvSpPr/>
          <p:nvPr/>
        </p:nvSpPr>
        <p:spPr>
          <a:xfrm rot="19745400">
            <a:off x="2211107" y="2175283"/>
            <a:ext cx="8880764" cy="2585323"/>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s-ES" sz="5400" b="1" cap="none" spc="0" dirty="0" smtClean="0">
                <a:ln w="22225">
                  <a:solidFill>
                    <a:schemeClr val="accent2"/>
                  </a:solidFill>
                  <a:prstDash val="solid"/>
                </a:ln>
                <a:solidFill>
                  <a:schemeClr val="accent2">
                    <a:lumMod val="40000"/>
                    <a:lumOff val="60000"/>
                  </a:schemeClr>
                </a:solidFill>
                <a:effectLst/>
              </a:rPr>
              <a:t>Sección 3.4 NEC-11</a:t>
            </a:r>
          </a:p>
          <a:p>
            <a:pPr algn="ctr"/>
            <a:r>
              <a:rPr lang="es-ES" sz="5400" b="1" dirty="0" smtClean="0">
                <a:ln w="22225">
                  <a:solidFill>
                    <a:schemeClr val="accent2"/>
                  </a:solidFill>
                  <a:prstDash val="solid"/>
                </a:ln>
                <a:solidFill>
                  <a:schemeClr val="accent2">
                    <a:lumMod val="40000"/>
                    <a:lumOff val="60000"/>
                  </a:schemeClr>
                </a:solidFill>
              </a:rPr>
              <a:t>NO ES NECESARIO </a:t>
            </a:r>
          </a:p>
          <a:p>
            <a:pPr algn="ctr"/>
            <a:r>
              <a:rPr lang="es-ES" sz="5400" b="1" dirty="0" smtClean="0">
                <a:ln w="22225">
                  <a:solidFill>
                    <a:schemeClr val="accent2"/>
                  </a:solidFill>
                  <a:prstDash val="solid"/>
                </a:ln>
                <a:solidFill>
                  <a:schemeClr val="accent2">
                    <a:lumMod val="40000"/>
                    <a:lumOff val="60000"/>
                  </a:schemeClr>
                </a:solidFill>
              </a:rPr>
              <a:t>NI ES REQUISITO EN ECUADOR</a:t>
            </a:r>
            <a:endParaRPr lang="es-E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21122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a:picLocks noChangeAspect="1"/>
          </p:cNvPicPr>
          <p:nvPr/>
        </p:nvPicPr>
        <p:blipFill>
          <a:blip r:embed="rId2"/>
          <a:stretch>
            <a:fillRect/>
          </a:stretch>
        </p:blipFill>
        <p:spPr>
          <a:xfrm>
            <a:off x="4934439" y="1378738"/>
            <a:ext cx="3228975" cy="1143000"/>
          </a:xfrm>
          <a:prstGeom prst="rect">
            <a:avLst/>
          </a:prstGeom>
        </p:spPr>
      </p:pic>
      <p:sp>
        <p:nvSpPr>
          <p:cNvPr id="6" name="Rectángulo 5"/>
          <p:cNvSpPr/>
          <p:nvPr/>
        </p:nvSpPr>
        <p:spPr>
          <a:xfrm>
            <a:off x="4560719" y="2521738"/>
            <a:ext cx="4249881"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Área total en planta del bloque de aulas</a:t>
            </a:r>
            <a:endParaRPr lang="es-EC" dirty="0"/>
          </a:p>
        </p:txBody>
      </p:sp>
      <p:pic>
        <p:nvPicPr>
          <p:cNvPr id="8" name="Imagen 7"/>
          <p:cNvPicPr>
            <a:picLocks noChangeAspect="1"/>
          </p:cNvPicPr>
          <p:nvPr/>
        </p:nvPicPr>
        <p:blipFill>
          <a:blip r:embed="rId3"/>
          <a:stretch>
            <a:fillRect/>
          </a:stretch>
        </p:blipFill>
        <p:spPr>
          <a:xfrm>
            <a:off x="3329476" y="3492203"/>
            <a:ext cx="6438900" cy="2095500"/>
          </a:xfrm>
          <a:prstGeom prst="rect">
            <a:avLst/>
          </a:prstGeom>
        </p:spPr>
      </p:pic>
      <p:sp>
        <p:nvSpPr>
          <p:cNvPr id="9" name="Rectángulo 8"/>
          <p:cNvSpPr/>
          <p:nvPr/>
        </p:nvSpPr>
        <p:spPr>
          <a:xfrm>
            <a:off x="4934439" y="5587703"/>
            <a:ext cx="3698448"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cs typeface="Times New Roman" panose="02020603050405020304" pitchFamily="18" charset="0"/>
              </a:rPr>
              <a:t>Cálculo </a:t>
            </a:r>
            <a:r>
              <a:rPr lang="es-EC" dirty="0">
                <a:latin typeface="Arial" panose="020B0604020202020204" pitchFamily="34" charset="0"/>
                <a:ea typeface="Calibri" panose="020F0502020204030204" pitchFamily="34" charset="0"/>
                <a:cs typeface="Times New Roman" panose="02020603050405020304" pitchFamily="18" charset="0"/>
              </a:rPr>
              <a:t>de carga muerta por vigas</a:t>
            </a:r>
            <a:endParaRPr lang="es-EC" dirty="0"/>
          </a:p>
        </p:txBody>
      </p:sp>
      <p:sp>
        <p:nvSpPr>
          <p:cNvPr id="10"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250464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3" name="Imagen 2"/>
          <p:cNvPicPr>
            <a:picLocks noChangeAspect="1"/>
          </p:cNvPicPr>
          <p:nvPr/>
        </p:nvPicPr>
        <p:blipFill>
          <a:blip r:embed="rId2"/>
          <a:stretch>
            <a:fillRect/>
          </a:stretch>
        </p:blipFill>
        <p:spPr>
          <a:xfrm>
            <a:off x="4031389" y="1668121"/>
            <a:ext cx="6915150" cy="1504950"/>
          </a:xfrm>
          <a:prstGeom prst="rect">
            <a:avLst/>
          </a:prstGeom>
        </p:spPr>
      </p:pic>
      <p:sp>
        <p:nvSpPr>
          <p:cNvPr id="5" name="Rectángulo 4"/>
          <p:cNvSpPr/>
          <p:nvPr/>
        </p:nvSpPr>
        <p:spPr>
          <a:xfrm>
            <a:off x="4940830" y="1337213"/>
            <a:ext cx="5096267"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cs typeface="Times New Roman" panose="02020603050405020304" pitchFamily="18" charset="0"/>
              </a:rPr>
              <a:t>Cálculo </a:t>
            </a:r>
            <a:r>
              <a:rPr lang="es-EC" dirty="0">
                <a:latin typeface="Arial" panose="020B0604020202020204" pitchFamily="34" charset="0"/>
                <a:ea typeface="Calibri" panose="020F0502020204030204" pitchFamily="34" charset="0"/>
                <a:cs typeface="Times New Roman" panose="02020603050405020304" pitchFamily="18" charset="0"/>
              </a:rPr>
              <a:t>de carga muerta debidas a otras cargas</a:t>
            </a:r>
            <a:endParaRPr lang="es-EC" dirty="0"/>
          </a:p>
        </p:txBody>
      </p:sp>
      <p:sp>
        <p:nvSpPr>
          <p:cNvPr id="6" name="Rectángulo 5"/>
          <p:cNvSpPr/>
          <p:nvPr/>
        </p:nvSpPr>
        <p:spPr>
          <a:xfrm>
            <a:off x="3218916" y="3025390"/>
            <a:ext cx="8326452" cy="646331"/>
          </a:xfrm>
          <a:prstGeom prst="rect">
            <a:avLst/>
          </a:prstGeom>
        </p:spPr>
        <p:txBody>
          <a:bodyPr wrap="square">
            <a:spAutoFit/>
          </a:bodyPr>
          <a:lstStyle/>
          <a:p>
            <a:pPr indent="252095" algn="just">
              <a:lnSpc>
                <a:spcPct val="200000"/>
              </a:lnSpc>
            </a:pPr>
            <a:r>
              <a:rPr lang="es-EC" dirty="0">
                <a:latin typeface="Arial" panose="020B0604020202020204" pitchFamily="34" charset="0"/>
                <a:ea typeface="Calibri" panose="020F0502020204030204" pitchFamily="34" charset="0"/>
                <a:cs typeface="Times New Roman" panose="02020603050405020304" pitchFamily="18" charset="0"/>
              </a:rPr>
              <a:t>*El peso de las ventanas incluye el vidrio y sus elementos ya ensamblados.</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3218916" y="4805900"/>
            <a:ext cx="2629887"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cs typeface="Times New Roman" panose="02020603050405020304" pitchFamily="18" charset="0"/>
              </a:rPr>
              <a:t>Carga Viva: 200 </a:t>
            </a:r>
            <a:r>
              <a:rPr lang="es-EC" dirty="0" err="1" smtClean="0">
                <a:latin typeface="Arial" panose="020B0604020202020204" pitchFamily="34" charset="0"/>
                <a:ea typeface="Calibri" panose="020F0502020204030204" pitchFamily="34" charset="0"/>
                <a:cs typeface="Times New Roman" panose="02020603050405020304" pitchFamily="18" charset="0"/>
              </a:rPr>
              <a:t>Kgf</a:t>
            </a:r>
            <a:r>
              <a:rPr lang="es-EC" dirty="0" smtClean="0">
                <a:latin typeface="Arial" panose="020B0604020202020204" pitchFamily="34" charset="0"/>
                <a:ea typeface="Calibri" panose="020F0502020204030204" pitchFamily="34" charset="0"/>
                <a:cs typeface="Times New Roman" panose="02020603050405020304" pitchFamily="18" charset="0"/>
              </a:rPr>
              <a:t>/m2</a:t>
            </a:r>
            <a:endParaRPr lang="es-EC" dirty="0"/>
          </a:p>
        </p:txBody>
      </p:sp>
      <p:sp>
        <p:nvSpPr>
          <p:cNvPr id="9"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193282271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3" name="Imagen 2"/>
          <p:cNvPicPr>
            <a:picLocks noChangeAspect="1"/>
          </p:cNvPicPr>
          <p:nvPr/>
        </p:nvPicPr>
        <p:blipFill>
          <a:blip r:embed="rId2"/>
          <a:stretch>
            <a:fillRect/>
          </a:stretch>
        </p:blipFill>
        <p:spPr>
          <a:xfrm>
            <a:off x="3651145" y="1447497"/>
            <a:ext cx="6581775" cy="4657725"/>
          </a:xfrm>
          <a:prstGeom prst="rect">
            <a:avLst/>
          </a:prstGeom>
        </p:spPr>
      </p:pic>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128380629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3631428" y="1215757"/>
            <a:ext cx="6854261" cy="2161087"/>
          </a:xfrm>
          <a:prstGeom prst="rect">
            <a:avLst/>
          </a:prstGeom>
        </p:spPr>
      </p:pic>
      <p:sp>
        <p:nvSpPr>
          <p:cNvPr id="3" name="Rectángulo 2"/>
          <p:cNvSpPr/>
          <p:nvPr/>
        </p:nvSpPr>
        <p:spPr>
          <a:xfrm>
            <a:off x="4845035" y="3376844"/>
            <a:ext cx="3441968"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Definición de patrones de carga</a:t>
            </a:r>
            <a:endParaRPr lang="es-EC" dirty="0"/>
          </a:p>
        </p:txBody>
      </p:sp>
      <p:pic>
        <p:nvPicPr>
          <p:cNvPr id="8" name="Imagen 7"/>
          <p:cNvPicPr/>
          <p:nvPr/>
        </p:nvPicPr>
        <p:blipFill>
          <a:blip r:embed="rId3"/>
          <a:stretch>
            <a:fillRect/>
          </a:stretch>
        </p:blipFill>
        <p:spPr>
          <a:xfrm>
            <a:off x="4360930" y="4168262"/>
            <a:ext cx="4239260" cy="2262505"/>
          </a:xfrm>
          <a:prstGeom prst="rect">
            <a:avLst/>
          </a:prstGeom>
        </p:spPr>
      </p:pic>
      <p:sp>
        <p:nvSpPr>
          <p:cNvPr id="6" name="Rectángulo 5"/>
          <p:cNvSpPr/>
          <p:nvPr/>
        </p:nvSpPr>
        <p:spPr>
          <a:xfrm>
            <a:off x="3752890" y="6578583"/>
            <a:ext cx="5455340"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Porcentaje de carga reactiva en patrón de carga </a:t>
            </a:r>
            <a:r>
              <a:rPr lang="es-EC" dirty="0" err="1">
                <a:latin typeface="Arial" panose="020B0604020202020204" pitchFamily="34" charset="0"/>
                <a:ea typeface="Calibri" panose="020F0502020204030204" pitchFamily="34" charset="0"/>
                <a:cs typeface="Times New Roman" panose="02020603050405020304" pitchFamily="18" charset="0"/>
              </a:rPr>
              <a:t>Sx</a:t>
            </a:r>
            <a:endParaRPr lang="es-EC" dirty="0"/>
          </a:p>
        </p:txBody>
      </p:sp>
      <p:sp>
        <p:nvSpPr>
          <p:cNvPr id="9"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262404451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5154894" y="1796871"/>
            <a:ext cx="3305442" cy="3330606"/>
          </a:xfrm>
          <a:prstGeom prst="rect">
            <a:avLst/>
          </a:prstGeom>
        </p:spPr>
      </p:pic>
      <p:sp>
        <p:nvSpPr>
          <p:cNvPr id="3" name="Rectángulo 2"/>
          <p:cNvSpPr/>
          <p:nvPr/>
        </p:nvSpPr>
        <p:spPr>
          <a:xfrm>
            <a:off x="4881446" y="5249713"/>
            <a:ext cx="3852337"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Definición de Masas para ejemplo 3</a:t>
            </a:r>
            <a:endParaRPr lang="es-EC" dirty="0"/>
          </a:p>
        </p:txBody>
      </p:sp>
      <p:sp>
        <p:nvSpPr>
          <p:cNvPr id="8"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153284240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3434875" y="1215757"/>
            <a:ext cx="6563704" cy="4629566"/>
          </a:xfrm>
          <a:prstGeom prst="rect">
            <a:avLst/>
          </a:prstGeom>
        </p:spPr>
      </p:pic>
      <p:sp>
        <p:nvSpPr>
          <p:cNvPr id="3" name="Rectángulo 2"/>
          <p:cNvSpPr/>
          <p:nvPr/>
        </p:nvSpPr>
        <p:spPr>
          <a:xfrm>
            <a:off x="4276681" y="5920556"/>
            <a:ext cx="3031599"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Definición de </a:t>
            </a:r>
            <a:r>
              <a:rPr lang="es-EC" dirty="0" smtClean="0">
                <a:latin typeface="Arial" panose="020B0604020202020204" pitchFamily="34" charset="0"/>
                <a:ea typeface="Calibri" panose="020F0502020204030204" pitchFamily="34" charset="0"/>
                <a:cs typeface="Times New Roman" panose="02020603050405020304" pitchFamily="18" charset="0"/>
              </a:rPr>
              <a:t>brazos rígidos</a:t>
            </a:r>
            <a:endParaRPr lang="es-EC" dirty="0"/>
          </a:p>
        </p:txBody>
      </p:sp>
      <p:sp>
        <p:nvSpPr>
          <p:cNvPr id="8"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256570450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4273539" y="1337045"/>
            <a:ext cx="3623197" cy="4255669"/>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3239793179"/>
              </p:ext>
            </p:extLst>
          </p:nvPr>
        </p:nvGraphicFramePr>
        <p:xfrm>
          <a:off x="2451198" y="1950238"/>
          <a:ext cx="1217930" cy="1005840"/>
        </p:xfrm>
        <a:graphic>
          <a:graphicData uri="http://schemas.openxmlformats.org/drawingml/2006/table">
            <a:tbl>
              <a:tblPr firstRow="1" firstCol="1" bandRow="1">
                <a:tableStyleId>{5C22544A-7EE6-4342-B048-85BDC9FD1C3A}</a:tableStyleId>
              </a:tblPr>
              <a:tblGrid>
                <a:gridCol w="736600"/>
                <a:gridCol w="481330"/>
              </a:tblGrid>
              <a:tr h="160655">
                <a:tc>
                  <a:txBody>
                    <a:bodyPr/>
                    <a:lstStyle/>
                    <a:p>
                      <a:pPr marL="0" marR="0" indent="0" algn="l">
                        <a:lnSpc>
                          <a:spcPct val="200000"/>
                        </a:lnSpc>
                        <a:spcBef>
                          <a:spcPts val="0"/>
                        </a:spcBef>
                        <a:spcAft>
                          <a:spcPts val="0"/>
                        </a:spcAft>
                      </a:pPr>
                      <a:r>
                        <a:rPr lang="es-EC" sz="1100" dirty="0">
                          <a:effectLst/>
                        </a:rPr>
                        <a:t>Tipo suelo</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C</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0655">
                <a:tc>
                  <a:txBody>
                    <a:bodyPr/>
                    <a:lstStyle/>
                    <a:p>
                      <a:pPr marL="0" marR="0" indent="0" algn="l">
                        <a:lnSpc>
                          <a:spcPct val="200000"/>
                        </a:lnSpc>
                        <a:spcBef>
                          <a:spcPts val="0"/>
                        </a:spcBef>
                        <a:spcAft>
                          <a:spcPts val="0"/>
                        </a:spcAft>
                      </a:pPr>
                      <a:r>
                        <a:rPr lang="es-EC" sz="1100" dirty="0">
                          <a:effectLst/>
                        </a:rPr>
                        <a:t>Ca</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0655">
                <a:tc>
                  <a:txBody>
                    <a:bodyPr/>
                    <a:lstStyle/>
                    <a:p>
                      <a:pPr marL="0" marR="0" indent="0" algn="l">
                        <a:lnSpc>
                          <a:spcPct val="200000"/>
                        </a:lnSpc>
                        <a:spcBef>
                          <a:spcPts val="0"/>
                        </a:spcBef>
                        <a:spcAft>
                          <a:spcPts val="0"/>
                        </a:spcAft>
                      </a:pPr>
                      <a:r>
                        <a:rPr lang="es-EC" sz="1100">
                          <a:effectLst/>
                        </a:rPr>
                        <a:t>Cv</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dirty="0">
                          <a:effectLst/>
                        </a:rPr>
                        <a:t>0.45</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8" name="Imagen 7"/>
          <p:cNvPicPr/>
          <p:nvPr/>
        </p:nvPicPr>
        <p:blipFill>
          <a:blip r:embed="rId3"/>
          <a:stretch>
            <a:fillRect/>
          </a:stretch>
        </p:blipFill>
        <p:spPr>
          <a:xfrm>
            <a:off x="8147108" y="2089039"/>
            <a:ext cx="3623197" cy="4255669"/>
          </a:xfrm>
          <a:prstGeom prst="rect">
            <a:avLst/>
          </a:prstGeom>
        </p:spPr>
      </p:pic>
      <p:sp>
        <p:nvSpPr>
          <p:cNvPr id="9"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110154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6" name="Imagen 5"/>
          <p:cNvPicPr/>
          <p:nvPr/>
        </p:nvPicPr>
        <p:blipFill>
          <a:blip r:embed="rId2"/>
          <a:stretch>
            <a:fillRect/>
          </a:stretch>
        </p:blipFill>
        <p:spPr>
          <a:xfrm>
            <a:off x="4633005" y="1477013"/>
            <a:ext cx="5349195" cy="4889465"/>
          </a:xfrm>
          <a:prstGeom prst="rect">
            <a:avLst/>
          </a:prstGeom>
        </p:spPr>
      </p:pic>
      <p:sp>
        <p:nvSpPr>
          <p:cNvPr id="5" name="Título 4"/>
          <p:cNvSpPr>
            <a:spLocks noGrp="1"/>
          </p:cNvSpPr>
          <p:nvPr>
            <p:ph type="title"/>
          </p:nvPr>
        </p:nvSpPr>
        <p:spPr/>
        <p:txBody>
          <a:bodyPr/>
          <a:lstStyle/>
          <a:p>
            <a:endParaRPr lang="es-EC"/>
          </a:p>
        </p:txBody>
      </p:sp>
      <p:sp>
        <p:nvSpPr>
          <p:cNvPr id="9"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139851363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4337211" y="1215757"/>
            <a:ext cx="5087413" cy="4346843"/>
          </a:xfrm>
          <a:prstGeom prst="rect">
            <a:avLst/>
          </a:prstGeom>
        </p:spPr>
      </p:pic>
      <p:sp>
        <p:nvSpPr>
          <p:cNvPr id="3" name="Rectángulo 2"/>
          <p:cNvSpPr/>
          <p:nvPr/>
        </p:nvSpPr>
        <p:spPr>
          <a:xfrm>
            <a:off x="4443773" y="5735890"/>
            <a:ext cx="4980851"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Caso de carga no lineal distribución por código</a:t>
            </a:r>
            <a:endParaRPr lang="es-EC" dirty="0"/>
          </a:p>
        </p:txBody>
      </p:sp>
      <p:sp>
        <p:nvSpPr>
          <p:cNvPr id="8"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20370847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38320289"/>
              </p:ext>
            </p:extLst>
          </p:nvPr>
        </p:nvGraphicFramePr>
        <p:xfrm>
          <a:off x="2540952" y="1276872"/>
          <a:ext cx="5382895" cy="1771650"/>
        </p:xfrm>
        <a:graphic>
          <a:graphicData uri="http://schemas.openxmlformats.org/drawingml/2006/table">
            <a:tbl>
              <a:tblPr firstRow="1" firstCol="1" bandRow="1">
                <a:tableStyleId>{5C22544A-7EE6-4342-B048-85BDC9FD1C3A}</a:tableStyleId>
              </a:tblPr>
              <a:tblGrid>
                <a:gridCol w="434975"/>
                <a:gridCol w="691515"/>
                <a:gridCol w="795020"/>
                <a:gridCol w="691515"/>
                <a:gridCol w="691515"/>
                <a:gridCol w="591820"/>
                <a:gridCol w="795020"/>
                <a:gridCol w="691515"/>
              </a:tblGrid>
              <a:tr h="345440">
                <a:tc>
                  <a:txBody>
                    <a:bodyPr/>
                    <a:lstStyle/>
                    <a:p>
                      <a:pPr marL="0" marR="0" indent="0" algn="ctr">
                        <a:lnSpc>
                          <a:spcPct val="200000"/>
                        </a:lnSpc>
                        <a:spcBef>
                          <a:spcPts val="0"/>
                        </a:spcBef>
                        <a:spcAft>
                          <a:spcPts val="0"/>
                        </a:spcAft>
                      </a:pPr>
                      <a:r>
                        <a:rPr lang="es-EC" sz="1100">
                          <a:effectLst/>
                        </a:rPr>
                        <a:t>Nivel</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Dead (Kg/m2)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Sobrecarga (Kg/m2)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Viva (Kg/m2)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Ancho coop. (m)</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Dead (Kg/m)</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Sobrecarga (Kg/m)</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Live (Kg/m)</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75895">
                <a:tc>
                  <a:txBody>
                    <a:bodyPr/>
                    <a:lstStyle/>
                    <a:p>
                      <a:pPr marL="0" marR="0" indent="0" algn="r">
                        <a:lnSpc>
                          <a:spcPct val="200000"/>
                        </a:lnSpc>
                        <a:spcBef>
                          <a:spcPts val="0"/>
                        </a:spcBef>
                        <a:spcAft>
                          <a:spcPts val="0"/>
                        </a:spcAft>
                      </a:pPr>
                      <a:r>
                        <a:rPr lang="es-EC" sz="1100">
                          <a:effectLst/>
                        </a:rPr>
                        <a:t>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300.00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300.00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200.00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6.05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1815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1815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1210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8275">
                <a:tc>
                  <a:txBody>
                    <a:bodyPr/>
                    <a:lstStyle/>
                    <a:p>
                      <a:pPr marL="0" marR="0" indent="0" algn="r">
                        <a:lnSpc>
                          <a:spcPct val="200000"/>
                        </a:lnSpc>
                        <a:spcBef>
                          <a:spcPts val="0"/>
                        </a:spcBef>
                        <a:spcAft>
                          <a:spcPts val="0"/>
                        </a:spcAft>
                      </a:pPr>
                      <a:r>
                        <a:rPr lang="es-EC" sz="1100">
                          <a:effectLst/>
                        </a:rPr>
                        <a:t>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300.00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300.00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200.00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6.05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1815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1815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1210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8275">
                <a:tc>
                  <a:txBody>
                    <a:bodyPr/>
                    <a:lstStyle/>
                    <a:p>
                      <a:pPr marL="0" marR="0" indent="0" algn="r">
                        <a:lnSpc>
                          <a:spcPct val="200000"/>
                        </a:lnSpc>
                        <a:spcBef>
                          <a:spcPts val="0"/>
                        </a:spcBef>
                        <a:spcAft>
                          <a:spcPts val="0"/>
                        </a:spcAft>
                      </a:pPr>
                      <a:r>
                        <a:rPr lang="es-EC" sz="1100">
                          <a:effectLst/>
                        </a:rPr>
                        <a:t>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300.00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300.00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200.00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6.05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1815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1815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1210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8275">
                <a:tc>
                  <a:txBody>
                    <a:bodyPr/>
                    <a:lstStyle/>
                    <a:p>
                      <a:pPr marL="0" marR="0" indent="0" algn="r">
                        <a:lnSpc>
                          <a:spcPct val="200000"/>
                        </a:lnSpc>
                        <a:spcBef>
                          <a:spcPts val="0"/>
                        </a:spcBef>
                        <a:spcAft>
                          <a:spcPts val="0"/>
                        </a:spcAft>
                      </a:pPr>
                      <a:r>
                        <a:rPr lang="es-EC" sz="1100">
                          <a:effectLst/>
                        </a:rPr>
                        <a:t>1</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300.00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300.00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200.00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6.05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1815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1815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dirty="0">
                          <a:effectLst/>
                        </a:rPr>
                        <a:t>1210</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6" name="Imagen 5"/>
          <p:cNvPicPr/>
          <p:nvPr/>
        </p:nvPicPr>
        <p:blipFill>
          <a:blip r:embed="rId2"/>
          <a:stretch>
            <a:fillRect/>
          </a:stretch>
        </p:blipFill>
        <p:spPr>
          <a:xfrm>
            <a:off x="2273902" y="1215757"/>
            <a:ext cx="9500507" cy="4889465"/>
          </a:xfrm>
          <a:prstGeom prst="rect">
            <a:avLst/>
          </a:prstGeom>
        </p:spPr>
      </p:pic>
      <p:sp>
        <p:nvSpPr>
          <p:cNvPr id="5" name="Rectángulo 4"/>
          <p:cNvSpPr/>
          <p:nvPr/>
        </p:nvSpPr>
        <p:spPr>
          <a:xfrm>
            <a:off x="4179090" y="6227458"/>
            <a:ext cx="5314275"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Distribución de carga muerta y sobrecarga muerta</a:t>
            </a:r>
            <a:endParaRPr lang="es-EC" dirty="0"/>
          </a:p>
        </p:txBody>
      </p:sp>
      <p:sp>
        <p:nvSpPr>
          <p:cNvPr id="8"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147382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
            </a:r>
            <a:br>
              <a:rPr lang="es-EC" dirty="0" smtClean="0"/>
            </a:br>
            <a:r>
              <a:rPr lang="en-US" dirty="0"/>
              <a:t/>
            </a:r>
            <a:br>
              <a:rPr lang="en-US" dirty="0"/>
            </a:br>
            <a:r>
              <a:rPr lang="en-US" dirty="0" smtClean="0"/>
              <a:t/>
            </a:r>
            <a:br>
              <a:rPr lang="en-US" dirty="0" smtClean="0"/>
            </a:br>
            <a:r>
              <a:rPr lang="es-EC" dirty="0" smtClean="0"/>
              <a:t>Capítulo</a:t>
            </a:r>
            <a:r>
              <a:rPr lang="en-US" dirty="0" smtClean="0"/>
              <a:t> 2:</a:t>
            </a:r>
            <a:br>
              <a:rPr lang="en-US" dirty="0" smtClean="0"/>
            </a:br>
            <a:r>
              <a:rPr lang="es-EC" dirty="0" smtClean="0"/>
              <a:t>Rótulas Plásticas</a:t>
            </a:r>
            <a:endParaRPr lang="es-EC" dirty="0"/>
          </a:p>
        </p:txBody>
      </p:sp>
    </p:spTree>
    <p:extLst>
      <p:ext uri="{BB962C8B-B14F-4D97-AF65-F5344CB8AC3E}">
        <p14:creationId xmlns:p14="http://schemas.microsoft.com/office/powerpoint/2010/main" val="23298770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9" name="Imagen 8"/>
          <p:cNvPicPr/>
          <p:nvPr/>
        </p:nvPicPr>
        <p:blipFill>
          <a:blip r:embed="rId2"/>
          <a:stretch>
            <a:fillRect/>
          </a:stretch>
        </p:blipFill>
        <p:spPr>
          <a:xfrm>
            <a:off x="2273902" y="1215757"/>
            <a:ext cx="9500507" cy="4889465"/>
          </a:xfrm>
          <a:prstGeom prst="rect">
            <a:avLst/>
          </a:prstGeom>
        </p:spPr>
      </p:pic>
      <p:sp>
        <p:nvSpPr>
          <p:cNvPr id="10" name="Rectángulo 9"/>
          <p:cNvSpPr/>
          <p:nvPr/>
        </p:nvSpPr>
        <p:spPr>
          <a:xfrm>
            <a:off x="4179090" y="6227458"/>
            <a:ext cx="2852063"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Distribución de carga </a:t>
            </a:r>
            <a:r>
              <a:rPr lang="es-EC" dirty="0" err="1" smtClean="0">
                <a:latin typeface="Arial" panose="020B0604020202020204" pitchFamily="34" charset="0"/>
                <a:ea typeface="Calibri" panose="020F0502020204030204" pitchFamily="34" charset="0"/>
                <a:cs typeface="Times New Roman" panose="02020603050405020304" pitchFamily="18" charset="0"/>
              </a:rPr>
              <a:t>vivA</a:t>
            </a:r>
            <a:endParaRPr lang="es-EC" dirty="0"/>
          </a:p>
        </p:txBody>
      </p:sp>
      <p:sp>
        <p:nvSpPr>
          <p:cNvPr id="11"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385313225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2442345" y="1505494"/>
            <a:ext cx="4578941" cy="4046220"/>
          </a:xfrm>
          <a:prstGeom prst="rect">
            <a:avLst/>
          </a:prstGeom>
        </p:spPr>
      </p:pic>
      <p:pic>
        <p:nvPicPr>
          <p:cNvPr id="6" name="Imagen 5"/>
          <p:cNvPicPr/>
          <p:nvPr/>
        </p:nvPicPr>
        <p:blipFill>
          <a:blip r:embed="rId3"/>
          <a:stretch>
            <a:fillRect/>
          </a:stretch>
        </p:blipFill>
        <p:spPr>
          <a:xfrm>
            <a:off x="7014631" y="1505494"/>
            <a:ext cx="4393598" cy="4046220"/>
          </a:xfrm>
          <a:prstGeom prst="rect">
            <a:avLst/>
          </a:prstGeom>
        </p:spPr>
      </p:pic>
      <p:sp>
        <p:nvSpPr>
          <p:cNvPr id="3" name="Rectángulo 2"/>
          <p:cNvSpPr/>
          <p:nvPr/>
        </p:nvSpPr>
        <p:spPr>
          <a:xfrm>
            <a:off x="4120326" y="6105222"/>
            <a:ext cx="5378395"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Asignación de rótulas plásticas a </a:t>
            </a:r>
            <a:r>
              <a:rPr lang="es-EC" dirty="0" smtClean="0">
                <a:latin typeface="Arial" panose="020B0604020202020204" pitchFamily="34" charset="0"/>
                <a:ea typeface="Calibri" panose="020F0502020204030204" pitchFamily="34" charset="0"/>
                <a:cs typeface="Times New Roman" panose="02020603050405020304" pitchFamily="18" charset="0"/>
              </a:rPr>
              <a:t>vigas y columnas</a:t>
            </a:r>
            <a:endParaRPr lang="es-EC" dirty="0"/>
          </a:p>
        </p:txBody>
      </p:sp>
      <p:sp>
        <p:nvSpPr>
          <p:cNvPr id="8"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299111358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graphicFrame>
        <p:nvGraphicFramePr>
          <p:cNvPr id="5" name="Gráfico 4"/>
          <p:cNvGraphicFramePr/>
          <p:nvPr>
            <p:extLst>
              <p:ext uri="{D42A27DB-BD31-4B8C-83A1-F6EECF244321}">
                <p14:modId xmlns:p14="http://schemas.microsoft.com/office/powerpoint/2010/main" val="2098585235"/>
              </p:ext>
            </p:extLst>
          </p:nvPr>
        </p:nvGraphicFramePr>
        <p:xfrm>
          <a:off x="2514600" y="1513113"/>
          <a:ext cx="5421086" cy="41801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a 2"/>
          <p:cNvGraphicFramePr>
            <a:graphicFrameLocks noGrp="1"/>
          </p:cNvGraphicFramePr>
          <p:nvPr>
            <p:extLst>
              <p:ext uri="{D42A27DB-BD31-4B8C-83A1-F6EECF244321}">
                <p14:modId xmlns:p14="http://schemas.microsoft.com/office/powerpoint/2010/main" val="2028375822"/>
              </p:ext>
            </p:extLst>
          </p:nvPr>
        </p:nvGraphicFramePr>
        <p:xfrm>
          <a:off x="8410258" y="1173846"/>
          <a:ext cx="2377485" cy="5684154"/>
        </p:xfrm>
        <a:graphic>
          <a:graphicData uri="http://schemas.openxmlformats.org/drawingml/2006/table">
            <a:tbl>
              <a:tblPr firstRow="1" firstCol="1" bandRow="1">
                <a:tableStyleId>{5C22544A-7EE6-4342-B048-85BDC9FD1C3A}</a:tableStyleId>
              </a:tblPr>
              <a:tblGrid>
                <a:gridCol w="1349928"/>
                <a:gridCol w="1027557"/>
              </a:tblGrid>
              <a:tr h="299166">
                <a:tc>
                  <a:txBody>
                    <a:bodyPr/>
                    <a:lstStyle/>
                    <a:p>
                      <a:pPr marL="0" marR="0" indent="0" algn="ctr">
                        <a:lnSpc>
                          <a:spcPct val="200000"/>
                        </a:lnSpc>
                        <a:spcBef>
                          <a:spcPts val="0"/>
                        </a:spcBef>
                        <a:spcAft>
                          <a:spcPts val="0"/>
                        </a:spcAft>
                      </a:pPr>
                      <a:r>
                        <a:rPr lang="es-EC" sz="1050">
                          <a:effectLst/>
                        </a:rPr>
                        <a:t>Displacement</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ctr">
                        <a:lnSpc>
                          <a:spcPct val="200000"/>
                        </a:lnSpc>
                        <a:spcBef>
                          <a:spcPts val="0"/>
                        </a:spcBef>
                        <a:spcAft>
                          <a:spcPts val="0"/>
                        </a:spcAft>
                      </a:pPr>
                      <a:r>
                        <a:rPr lang="es-EC" sz="1050">
                          <a:effectLst/>
                        </a:rPr>
                        <a:t>BaseForce</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ctr">
                        <a:lnSpc>
                          <a:spcPct val="200000"/>
                        </a:lnSpc>
                        <a:spcBef>
                          <a:spcPts val="0"/>
                        </a:spcBef>
                        <a:spcAft>
                          <a:spcPts val="0"/>
                        </a:spcAft>
                      </a:pPr>
                      <a:r>
                        <a:rPr lang="es-EC" sz="1050">
                          <a:effectLst/>
                        </a:rPr>
                        <a:t>m</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ctr">
                        <a:lnSpc>
                          <a:spcPct val="200000"/>
                        </a:lnSpc>
                        <a:spcBef>
                          <a:spcPts val="0"/>
                        </a:spcBef>
                        <a:spcAft>
                          <a:spcPts val="0"/>
                        </a:spcAft>
                      </a:pPr>
                      <a:r>
                        <a:rPr lang="es-EC" sz="1050">
                          <a:effectLst/>
                        </a:rPr>
                        <a:t>Tonf</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0.000344</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a:effectLst/>
                        </a:rPr>
                        <a:t>0</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0.025537</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a:effectLst/>
                        </a:rPr>
                        <a:t>56.8173</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0.059486</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a:effectLst/>
                        </a:rPr>
                        <a:t>103.0232</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0.065223</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a:effectLst/>
                        </a:rPr>
                        <a:t>107.313</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0.070958</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a:effectLst/>
                        </a:rPr>
                        <a:t>109.9335</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0.110958</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a:effectLst/>
                        </a:rPr>
                        <a:t>116.493</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0.120497</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a:effectLst/>
                        </a:rPr>
                        <a:t>117.9758</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0.179674</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a:effectLst/>
                        </a:rPr>
                        <a:t>122.3467</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0.219674</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a:effectLst/>
                        </a:rPr>
                        <a:t>125.1703</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0.257229</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a:effectLst/>
                        </a:rPr>
                        <a:t>127.1253</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0.263714</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a:effectLst/>
                        </a:rPr>
                        <a:t>127.2699</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0.26833</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a:effectLst/>
                        </a:rPr>
                        <a:t>127.3316</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0.271178</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a:effectLst/>
                        </a:rPr>
                        <a:t>127.3444</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0.273593</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a:effectLst/>
                        </a:rPr>
                        <a:t>127.3298</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0.299213</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a:effectLst/>
                        </a:rPr>
                        <a:t>126.5997</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0.342707</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a:effectLst/>
                        </a:rPr>
                        <a:t>124.6091</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r h="299166">
                <a:tc>
                  <a:txBody>
                    <a:bodyPr/>
                    <a:lstStyle/>
                    <a:p>
                      <a:pPr marL="0" marR="0" indent="0" algn="r">
                        <a:lnSpc>
                          <a:spcPct val="200000"/>
                        </a:lnSpc>
                        <a:spcBef>
                          <a:spcPts val="0"/>
                        </a:spcBef>
                        <a:spcAft>
                          <a:spcPts val="0"/>
                        </a:spcAft>
                      </a:pPr>
                      <a:r>
                        <a:rPr lang="es-EC" sz="1050">
                          <a:effectLst/>
                        </a:rPr>
                        <a:t>0.400344</a:t>
                      </a:r>
                      <a:endParaRPr lang="en-US" sz="11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c>
                  <a:txBody>
                    <a:bodyPr/>
                    <a:lstStyle/>
                    <a:p>
                      <a:pPr marL="0" marR="0" indent="0" algn="r">
                        <a:lnSpc>
                          <a:spcPct val="200000"/>
                        </a:lnSpc>
                        <a:spcBef>
                          <a:spcPts val="0"/>
                        </a:spcBef>
                        <a:spcAft>
                          <a:spcPts val="0"/>
                        </a:spcAft>
                      </a:pPr>
                      <a:r>
                        <a:rPr lang="es-EC" sz="1050" dirty="0">
                          <a:effectLst/>
                        </a:rPr>
                        <a:t>120.9255</a:t>
                      </a:r>
                      <a:endParaRPr lang="en-US" sz="11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26971" marR="26971" marT="0" marB="0"/>
                </a:tc>
              </a:tr>
            </a:tbl>
          </a:graphicData>
        </a:graphic>
      </p:graphicFrame>
      <p:sp>
        <p:nvSpPr>
          <p:cNvPr id="8"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141980987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110392435"/>
              </p:ext>
            </p:extLst>
          </p:nvPr>
        </p:nvGraphicFramePr>
        <p:xfrm>
          <a:off x="1837262" y="1215757"/>
          <a:ext cx="4215196" cy="4023360"/>
        </p:xfrm>
        <a:graphic>
          <a:graphicData uri="http://schemas.openxmlformats.org/drawingml/2006/table">
            <a:tbl>
              <a:tblPr firstRow="1" firstCol="1" bandRow="1">
                <a:tableStyleId>{5C22544A-7EE6-4342-B048-85BDC9FD1C3A}</a:tableStyleId>
              </a:tblPr>
              <a:tblGrid>
                <a:gridCol w="616055"/>
                <a:gridCol w="402560"/>
                <a:gridCol w="558449"/>
                <a:gridCol w="537151"/>
                <a:gridCol w="391483"/>
                <a:gridCol w="518943"/>
                <a:gridCol w="1190555"/>
              </a:tblGrid>
              <a:tr h="160655">
                <a:tc>
                  <a:txBody>
                    <a:bodyPr/>
                    <a:lstStyle/>
                    <a:p>
                      <a:pPr marL="0" marR="0" indent="0" algn="l">
                        <a:lnSpc>
                          <a:spcPct val="200000"/>
                        </a:lnSpc>
                        <a:spcBef>
                          <a:spcPts val="0"/>
                        </a:spcBef>
                        <a:spcAft>
                          <a:spcPts val="0"/>
                        </a:spcAft>
                      </a:pPr>
                      <a:r>
                        <a:rPr lang="es-EC" sz="1100">
                          <a:effectLst/>
                        </a:rPr>
                        <a:t>Tipo suelo</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C</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rowSpan="5" gridSpan="5">
                  <a:txBody>
                    <a:bodyPr/>
                    <a:lstStyle/>
                    <a:p>
                      <a:pPr indent="252095" algn="just"/>
                      <a:endParaRPr lang="en-US" sz="1100">
                        <a:solidFill>
                          <a:srgbClr val="365F91"/>
                        </a:solidFill>
                        <a:effectLst/>
                        <a:latin typeface="Calibri" panose="020F0502020204030204" pitchFamily="34" charset="0"/>
                      </a:endParaRPr>
                    </a:p>
                  </a:txBody>
                  <a:tcPr marL="68580" marR="68580" marT="0" marB="0"/>
                </a:tc>
                <a:tc rowSpan="5" hMerge="1">
                  <a:txBody>
                    <a:bodyPr/>
                    <a:lstStyle/>
                    <a:p>
                      <a:endParaRPr lang="es-EC"/>
                    </a:p>
                  </a:txBody>
                  <a:tcPr/>
                </a:tc>
                <a:tc rowSpan="5" hMerge="1">
                  <a:txBody>
                    <a:bodyPr/>
                    <a:lstStyle/>
                    <a:p>
                      <a:endParaRPr lang="es-EC"/>
                    </a:p>
                  </a:txBody>
                  <a:tcPr/>
                </a:tc>
                <a:tc rowSpan="5" hMerge="1">
                  <a:txBody>
                    <a:bodyPr/>
                    <a:lstStyle/>
                    <a:p>
                      <a:endParaRPr lang="es-EC"/>
                    </a:p>
                  </a:txBody>
                  <a:tcPr/>
                </a:tc>
                <a:tc rowSpan="5" hMerge="1">
                  <a:txBody>
                    <a:bodyPr/>
                    <a:lstStyle/>
                    <a:p>
                      <a:endParaRPr lang="es-EC"/>
                    </a:p>
                  </a:txBody>
                  <a:tcPr/>
                </a:tc>
              </a:tr>
              <a:tr h="160655">
                <a:tc>
                  <a:txBody>
                    <a:bodyPr/>
                    <a:lstStyle/>
                    <a:p>
                      <a:pPr marL="0" marR="0" indent="0" algn="l">
                        <a:lnSpc>
                          <a:spcPct val="200000"/>
                        </a:lnSpc>
                        <a:spcBef>
                          <a:spcPts val="0"/>
                        </a:spcBef>
                        <a:spcAft>
                          <a:spcPts val="0"/>
                        </a:spcAft>
                      </a:pPr>
                      <a:r>
                        <a:rPr lang="es-EC" sz="1100">
                          <a:effectLst/>
                        </a:rPr>
                        <a:t>Ca</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5"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r>
              <a:tr h="160655">
                <a:tc>
                  <a:txBody>
                    <a:bodyPr/>
                    <a:lstStyle/>
                    <a:p>
                      <a:pPr marL="0" marR="0" indent="0" algn="l">
                        <a:lnSpc>
                          <a:spcPct val="200000"/>
                        </a:lnSpc>
                        <a:spcBef>
                          <a:spcPts val="0"/>
                        </a:spcBef>
                        <a:spcAft>
                          <a:spcPts val="0"/>
                        </a:spcAft>
                      </a:pPr>
                      <a:r>
                        <a:rPr lang="es-EC" sz="1100">
                          <a:effectLst/>
                        </a:rPr>
                        <a:t>Cv</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0.45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5"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r>
              <a:tr h="160655">
                <a:tc>
                  <a:txBody>
                    <a:bodyPr/>
                    <a:lstStyle/>
                    <a:p>
                      <a:pPr marL="0" marR="0" indent="0" algn="l">
                        <a:lnSpc>
                          <a:spcPct val="200000"/>
                        </a:lnSpc>
                        <a:spcBef>
                          <a:spcPts val="0"/>
                        </a:spcBef>
                        <a:spcAft>
                          <a:spcPts val="0"/>
                        </a:spcAft>
                      </a:pPr>
                      <a:r>
                        <a:rPr lang="es-EC" sz="1100">
                          <a:effectLst/>
                        </a:rPr>
                        <a:t>SRAmin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0.56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5"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r>
              <a:tr h="160655">
                <a:tc>
                  <a:txBody>
                    <a:bodyPr/>
                    <a:lstStyle/>
                    <a:p>
                      <a:pPr marL="0" marR="0" indent="0" algn="l">
                        <a:lnSpc>
                          <a:spcPct val="200000"/>
                        </a:lnSpc>
                        <a:spcBef>
                          <a:spcPts val="0"/>
                        </a:spcBef>
                        <a:spcAft>
                          <a:spcPts val="0"/>
                        </a:spcAft>
                      </a:pPr>
                      <a:r>
                        <a:rPr lang="es-EC" sz="1100">
                          <a:effectLst/>
                        </a:rPr>
                        <a:t>SRVmin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0.67</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5"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r>
              <a:tr h="167005">
                <a:tc>
                  <a:txBody>
                    <a:bodyPr/>
                    <a:lstStyle/>
                    <a:p>
                      <a:pPr marL="0" marR="0" indent="0" algn="ctr">
                        <a:lnSpc>
                          <a:spcPct val="200000"/>
                        </a:lnSpc>
                        <a:spcBef>
                          <a:spcPts val="0"/>
                        </a:spcBef>
                        <a:spcAft>
                          <a:spcPts val="0"/>
                        </a:spcAft>
                      </a:pPr>
                      <a:r>
                        <a:rPr lang="es-EC" sz="1100">
                          <a:effectLst/>
                        </a:rPr>
                        <a:t>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β%</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SRA</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SRV</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dirty="0" err="1">
                          <a:effectLst/>
                        </a:rPr>
                        <a:t>Ts</a:t>
                      </a:r>
                      <a:r>
                        <a:rPr lang="es-EC" sz="1100" dirty="0">
                          <a:effectLst/>
                        </a:rPr>
                        <a:t> (</a:t>
                      </a:r>
                      <a:r>
                        <a:rPr lang="es-EC" sz="1100" dirty="0" smtClean="0">
                          <a:effectLst/>
                        </a:rPr>
                        <a:t>s)</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dirty="0" err="1">
                          <a:effectLst/>
                        </a:rPr>
                        <a:t>Samax</a:t>
                      </a:r>
                      <a:r>
                        <a:rPr lang="es-EC" sz="1100" dirty="0">
                          <a:effectLst/>
                        </a:rPr>
                        <a:t> (g)</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dirty="0" err="1">
                          <a:effectLst/>
                        </a:rPr>
                        <a:t>Sdmax</a:t>
                      </a:r>
                      <a:r>
                        <a:rPr lang="es-EC" sz="1100" dirty="0">
                          <a:effectLst/>
                        </a:rPr>
                        <a:t> </a:t>
                      </a:r>
                      <a:endParaRPr lang="es-EC" sz="1100" dirty="0" smtClean="0">
                        <a:effectLst/>
                      </a:endParaRPr>
                    </a:p>
                    <a:p>
                      <a:pPr marL="0" marR="0" indent="0" algn="ctr">
                        <a:lnSpc>
                          <a:spcPct val="200000"/>
                        </a:lnSpc>
                        <a:spcBef>
                          <a:spcPts val="0"/>
                        </a:spcBef>
                        <a:spcAft>
                          <a:spcPts val="0"/>
                        </a:spcAft>
                      </a:pPr>
                      <a:r>
                        <a:rPr lang="es-EC" sz="1100" dirty="0" smtClean="0">
                          <a:effectLst/>
                        </a:rPr>
                        <a:t>(</a:t>
                      </a:r>
                      <a:r>
                        <a:rPr lang="es-EC" sz="1100" dirty="0">
                          <a:effectLst/>
                        </a:rPr>
                        <a:t>cm)</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7005">
                <a:tc>
                  <a:txBody>
                    <a:bodyPr/>
                    <a:lstStyle/>
                    <a:p>
                      <a:pPr indent="252095" algn="just"/>
                      <a:endParaRPr lang="en-US" sz="1100">
                        <a:solidFill>
                          <a:srgbClr val="365F91"/>
                        </a:solidFill>
                        <a:effectLst/>
                        <a:latin typeface="Calibri" panose="020F0502020204030204" pitchFamily="34" charset="0"/>
                      </a:endParaRPr>
                    </a:p>
                  </a:txBody>
                  <a:tcPr marL="68580" marR="68580" marT="0" marB="0"/>
                </a:tc>
                <a:tc>
                  <a:txBody>
                    <a:bodyPr/>
                    <a:lstStyle/>
                    <a:p>
                      <a:pPr marL="0" marR="0" indent="0" algn="ctr">
                        <a:lnSpc>
                          <a:spcPct val="200000"/>
                        </a:lnSpc>
                        <a:spcBef>
                          <a:spcPts val="0"/>
                        </a:spcBef>
                        <a:spcAft>
                          <a:spcPts val="0"/>
                        </a:spcAft>
                      </a:pPr>
                      <a:r>
                        <a:rPr lang="es-EC" sz="1100">
                          <a:effectLst/>
                        </a:rPr>
                        <a:t>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1.00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1.00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0.45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1</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5.03192661</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0655">
                <a:tc>
                  <a:txBody>
                    <a:bodyPr/>
                    <a:lstStyle/>
                    <a:p>
                      <a:pPr indent="252095" algn="just"/>
                      <a:endParaRPr lang="en-US" sz="1100">
                        <a:solidFill>
                          <a:srgbClr val="365F91"/>
                        </a:solidFill>
                        <a:effectLst/>
                        <a:latin typeface="Calibri" panose="020F0502020204030204" pitchFamily="34" charset="0"/>
                      </a:endParaRPr>
                    </a:p>
                  </a:txBody>
                  <a:tcPr marL="68580" marR="68580" marT="0" marB="0"/>
                </a:tc>
                <a:tc>
                  <a:txBody>
                    <a:bodyPr/>
                    <a:lstStyle/>
                    <a:p>
                      <a:pPr marL="0" marR="0" indent="0" algn="ctr">
                        <a:lnSpc>
                          <a:spcPct val="200000"/>
                        </a:lnSpc>
                        <a:spcBef>
                          <a:spcPts val="0"/>
                        </a:spcBef>
                        <a:spcAft>
                          <a:spcPts val="0"/>
                        </a:spcAft>
                      </a:pPr>
                      <a:r>
                        <a:rPr lang="es-EC" sz="1100">
                          <a:effectLst/>
                        </a:rPr>
                        <a:t>10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0.78</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0.83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0.48</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0.78</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4.46566713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0655">
                <a:tc>
                  <a:txBody>
                    <a:bodyPr/>
                    <a:lstStyle/>
                    <a:p>
                      <a:pPr indent="252095" algn="just"/>
                      <a:endParaRPr lang="en-US" sz="1100">
                        <a:solidFill>
                          <a:srgbClr val="365F91"/>
                        </a:solidFill>
                        <a:effectLst/>
                        <a:latin typeface="Calibri" panose="020F0502020204030204" pitchFamily="34" charset="0"/>
                      </a:endParaRPr>
                    </a:p>
                  </a:txBody>
                  <a:tcPr marL="68580" marR="68580" marT="0" marB="0"/>
                </a:tc>
                <a:tc>
                  <a:txBody>
                    <a:bodyPr/>
                    <a:lstStyle/>
                    <a:p>
                      <a:pPr marL="0" marR="0" indent="0" algn="ctr">
                        <a:lnSpc>
                          <a:spcPct val="200000"/>
                        </a:lnSpc>
                        <a:spcBef>
                          <a:spcPts val="0"/>
                        </a:spcBef>
                        <a:spcAft>
                          <a:spcPts val="0"/>
                        </a:spcAft>
                      </a:pPr>
                      <a:r>
                        <a:rPr lang="es-EC" sz="1100">
                          <a:effectLst/>
                        </a:rPr>
                        <a:t>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0.65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0.73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0.51</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0.65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4.20109962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0655">
                <a:tc>
                  <a:txBody>
                    <a:bodyPr/>
                    <a:lstStyle/>
                    <a:p>
                      <a:pPr indent="252095" algn="just"/>
                      <a:endParaRPr lang="en-US" sz="1100">
                        <a:solidFill>
                          <a:srgbClr val="365F91"/>
                        </a:solidFill>
                        <a:effectLst/>
                        <a:latin typeface="Calibri" panose="020F0502020204030204" pitchFamily="34" charset="0"/>
                      </a:endParaRPr>
                    </a:p>
                  </a:txBody>
                  <a:tcPr marL="68580" marR="68580" marT="0" marB="0"/>
                </a:tc>
                <a:tc>
                  <a:txBody>
                    <a:bodyPr/>
                    <a:lstStyle/>
                    <a:p>
                      <a:pPr marL="0" marR="0" indent="0" algn="ctr">
                        <a:lnSpc>
                          <a:spcPct val="200000"/>
                        </a:lnSpc>
                        <a:spcBef>
                          <a:spcPts val="0"/>
                        </a:spcBef>
                        <a:spcAft>
                          <a:spcPts val="0"/>
                        </a:spcAft>
                      </a:pPr>
                      <a:r>
                        <a:rPr lang="es-EC" sz="1100">
                          <a:effectLst/>
                        </a:rPr>
                        <a:t>20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0.56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0.67</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0.54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0.56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dirty="0">
                          <a:effectLst/>
                        </a:rPr>
                        <a:t>4.05774562</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6" name="Imagen 5"/>
          <p:cNvPicPr/>
          <p:nvPr/>
        </p:nvPicPr>
        <p:blipFill>
          <a:blip r:embed="rId2"/>
          <a:stretch>
            <a:fillRect/>
          </a:stretch>
        </p:blipFill>
        <p:spPr>
          <a:xfrm>
            <a:off x="6074228" y="1215757"/>
            <a:ext cx="6117771" cy="5534252"/>
          </a:xfrm>
          <a:prstGeom prst="rect">
            <a:avLst/>
          </a:prstGeom>
        </p:spPr>
      </p:pic>
      <p:sp>
        <p:nvSpPr>
          <p:cNvPr id="8"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355528470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graphicFrame>
        <p:nvGraphicFramePr>
          <p:cNvPr id="8" name="Gráfico 7"/>
          <p:cNvGraphicFramePr/>
          <p:nvPr>
            <p:extLst>
              <p:ext uri="{D42A27DB-BD31-4B8C-83A1-F6EECF244321}">
                <p14:modId xmlns:p14="http://schemas.microsoft.com/office/powerpoint/2010/main" val="1303742545"/>
              </p:ext>
            </p:extLst>
          </p:nvPr>
        </p:nvGraphicFramePr>
        <p:xfrm>
          <a:off x="3570514" y="1672588"/>
          <a:ext cx="6117771" cy="385735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5114110" y="5530334"/>
            <a:ext cx="3801041"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Espectros de capacidad, Ejemplo 3</a:t>
            </a:r>
            <a:endParaRPr lang="es-EC" dirty="0"/>
          </a:p>
        </p:txBody>
      </p:sp>
      <p:sp>
        <p:nvSpPr>
          <p:cNvPr id="9"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375339702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graphicFrame>
        <p:nvGraphicFramePr>
          <p:cNvPr id="9" name="Gráfico 8"/>
          <p:cNvGraphicFramePr/>
          <p:nvPr>
            <p:extLst>
              <p:ext uri="{D42A27DB-BD31-4B8C-83A1-F6EECF244321}">
                <p14:modId xmlns:p14="http://schemas.microsoft.com/office/powerpoint/2010/main" val="4063114896"/>
              </p:ext>
            </p:extLst>
          </p:nvPr>
        </p:nvGraphicFramePr>
        <p:xfrm>
          <a:off x="1846787" y="1312000"/>
          <a:ext cx="7885042" cy="34668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a 2"/>
          <p:cNvGraphicFramePr>
            <a:graphicFrameLocks noGrp="1"/>
          </p:cNvGraphicFramePr>
          <p:nvPr>
            <p:extLst>
              <p:ext uri="{D42A27DB-BD31-4B8C-83A1-F6EECF244321}">
                <p14:modId xmlns:p14="http://schemas.microsoft.com/office/powerpoint/2010/main" val="1444159249"/>
              </p:ext>
            </p:extLst>
          </p:nvPr>
        </p:nvGraphicFramePr>
        <p:xfrm>
          <a:off x="6910272" y="1710122"/>
          <a:ext cx="5291253" cy="4839304"/>
        </p:xfrm>
        <a:graphic>
          <a:graphicData uri="http://schemas.openxmlformats.org/drawingml/2006/table">
            <a:tbl>
              <a:tblPr firstRow="1" firstCol="1" bandRow="1">
                <a:tableStyleId>{5C22544A-7EE6-4342-B048-85BDC9FD1C3A}</a:tableStyleId>
              </a:tblPr>
              <a:tblGrid>
                <a:gridCol w="938451"/>
                <a:gridCol w="513188"/>
                <a:gridCol w="938451"/>
                <a:gridCol w="607035"/>
                <a:gridCol w="678051"/>
                <a:gridCol w="678051"/>
                <a:gridCol w="938026"/>
              </a:tblGrid>
              <a:tr h="414413">
                <a:tc gridSpan="2">
                  <a:txBody>
                    <a:bodyPr/>
                    <a:lstStyle/>
                    <a:p>
                      <a:pPr marL="0" marR="0" indent="0" algn="ctr">
                        <a:lnSpc>
                          <a:spcPct val="200000"/>
                        </a:lnSpc>
                        <a:spcBef>
                          <a:spcPts val="0"/>
                        </a:spcBef>
                        <a:spcAft>
                          <a:spcPts val="0"/>
                        </a:spcAft>
                      </a:pPr>
                      <a:r>
                        <a:rPr lang="es-EC" sz="1000" dirty="0">
                          <a:effectLst/>
                        </a:rPr>
                        <a:t>ADCS</a:t>
                      </a:r>
                      <a:endParaRPr lang="en-US" sz="10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hMerge="1">
                  <a:txBody>
                    <a:bodyPr/>
                    <a:lstStyle/>
                    <a:p>
                      <a:endParaRPr lang="es-EC"/>
                    </a:p>
                  </a:txBody>
                  <a:tcPr/>
                </a:tc>
                <a:tc gridSpan="2">
                  <a:txBody>
                    <a:bodyPr/>
                    <a:lstStyle/>
                    <a:p>
                      <a:pPr marL="0" marR="0" indent="0" algn="ctr">
                        <a:lnSpc>
                          <a:spcPct val="200000"/>
                        </a:lnSpc>
                        <a:spcBef>
                          <a:spcPts val="0"/>
                        </a:spcBef>
                        <a:spcAft>
                          <a:spcPts val="0"/>
                        </a:spcAft>
                      </a:pPr>
                      <a:r>
                        <a:rPr lang="es-EC" sz="1000" dirty="0">
                          <a:effectLst/>
                        </a:rPr>
                        <a:t>Rep. Bilineal</a:t>
                      </a:r>
                      <a:endParaRPr lang="en-US" sz="10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hMerge="1">
                  <a:txBody>
                    <a:bodyPr/>
                    <a:lstStyle/>
                    <a:p>
                      <a:endParaRPr lang="es-EC"/>
                    </a:p>
                  </a:txBody>
                  <a:tcPr/>
                </a:tc>
                <a:tc>
                  <a:txBody>
                    <a:bodyPr/>
                    <a:lstStyle/>
                    <a:p>
                      <a:pPr marL="0" marR="0" indent="0" algn="l">
                        <a:lnSpc>
                          <a:spcPct val="200000"/>
                        </a:lnSpc>
                        <a:spcBef>
                          <a:spcPts val="0"/>
                        </a:spcBef>
                        <a:spcAft>
                          <a:spcPts val="0"/>
                        </a:spcAft>
                      </a:pPr>
                      <a:r>
                        <a:rPr lang="es-EC" sz="1000">
                          <a:effectLst/>
                        </a:rPr>
                        <a:t>Area RB</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l">
                        <a:lnSpc>
                          <a:spcPct val="200000"/>
                        </a:lnSpc>
                        <a:spcBef>
                          <a:spcPts val="0"/>
                        </a:spcBef>
                        <a:spcAft>
                          <a:spcPts val="0"/>
                        </a:spcAft>
                      </a:pPr>
                      <a:r>
                        <a:rPr lang="es-EC" sz="1000">
                          <a:effectLst/>
                        </a:rPr>
                        <a:t>Area ADCS</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l">
                        <a:lnSpc>
                          <a:spcPct val="200000"/>
                        </a:lnSpc>
                        <a:spcBef>
                          <a:spcPts val="0"/>
                        </a:spcBef>
                        <a:spcAft>
                          <a:spcPts val="0"/>
                        </a:spcAft>
                      </a:pPr>
                      <a:r>
                        <a:rPr lang="es-EC" sz="1000">
                          <a:effectLst/>
                        </a:rPr>
                        <a:t>Sumatoria de areas</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r>
              <a:tr h="207207">
                <a:tc>
                  <a:txBody>
                    <a:bodyPr/>
                    <a:lstStyle/>
                    <a:p>
                      <a:pPr marL="0" marR="0" indent="0" algn="l">
                        <a:lnSpc>
                          <a:spcPct val="200000"/>
                        </a:lnSpc>
                        <a:spcBef>
                          <a:spcPts val="0"/>
                        </a:spcBef>
                        <a:spcAft>
                          <a:spcPts val="0"/>
                        </a:spcAft>
                      </a:pPr>
                      <a:r>
                        <a:rPr lang="es-EC" sz="1000">
                          <a:effectLst/>
                        </a:rPr>
                        <a:t>Sd</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l">
                        <a:lnSpc>
                          <a:spcPct val="200000"/>
                        </a:lnSpc>
                        <a:spcBef>
                          <a:spcPts val="0"/>
                        </a:spcBef>
                        <a:spcAft>
                          <a:spcPts val="0"/>
                        </a:spcAft>
                      </a:pPr>
                      <a:r>
                        <a:rPr lang="es-EC" sz="1000">
                          <a:effectLst/>
                        </a:rPr>
                        <a:t>Sa</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l">
                        <a:lnSpc>
                          <a:spcPct val="200000"/>
                        </a:lnSpc>
                        <a:spcBef>
                          <a:spcPts val="0"/>
                        </a:spcBef>
                        <a:spcAft>
                          <a:spcPts val="0"/>
                        </a:spcAft>
                      </a:pPr>
                      <a:r>
                        <a:rPr lang="es-EC" sz="1000">
                          <a:effectLst/>
                        </a:rPr>
                        <a:t>Sd</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l">
                        <a:lnSpc>
                          <a:spcPct val="200000"/>
                        </a:lnSpc>
                        <a:spcBef>
                          <a:spcPts val="0"/>
                        </a:spcBef>
                        <a:spcAft>
                          <a:spcPts val="0"/>
                        </a:spcAft>
                      </a:pPr>
                      <a:r>
                        <a:rPr lang="es-EC" sz="1000">
                          <a:effectLst/>
                        </a:rPr>
                        <a:t>Sa</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rowSpan="2">
                  <a:txBody>
                    <a:bodyPr/>
                    <a:lstStyle/>
                    <a:p>
                      <a:pPr marL="0" marR="0" indent="0" algn="ctr">
                        <a:lnSpc>
                          <a:spcPct val="200000"/>
                        </a:lnSpc>
                        <a:spcBef>
                          <a:spcPts val="0"/>
                        </a:spcBef>
                        <a:spcAft>
                          <a:spcPts val="0"/>
                        </a:spcAft>
                      </a:pPr>
                      <a:r>
                        <a:rPr lang="es-EC" sz="1000">
                          <a:effectLst/>
                        </a:rPr>
                        <a:t>%g.cm</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rowSpan="2">
                  <a:txBody>
                    <a:bodyPr/>
                    <a:lstStyle/>
                    <a:p>
                      <a:pPr marL="0" marR="0" indent="0" algn="ctr">
                        <a:lnSpc>
                          <a:spcPct val="200000"/>
                        </a:lnSpc>
                        <a:spcBef>
                          <a:spcPts val="0"/>
                        </a:spcBef>
                        <a:spcAft>
                          <a:spcPts val="0"/>
                        </a:spcAft>
                      </a:pPr>
                      <a:r>
                        <a:rPr lang="es-EC" sz="1000">
                          <a:effectLst/>
                        </a:rPr>
                        <a:t>%g.cm</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rowSpan="2">
                  <a:txBody>
                    <a:bodyPr/>
                    <a:lstStyle/>
                    <a:p>
                      <a:pPr marL="0" marR="0" indent="0" algn="ctr">
                        <a:lnSpc>
                          <a:spcPct val="200000"/>
                        </a:lnSpc>
                        <a:spcBef>
                          <a:spcPts val="0"/>
                        </a:spcBef>
                        <a:spcAft>
                          <a:spcPts val="0"/>
                        </a:spcAft>
                      </a:pPr>
                      <a:r>
                        <a:rPr lang="es-EC" sz="1000">
                          <a:effectLst/>
                        </a:rPr>
                        <a:t>%g.cm</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r>
              <a:tr h="207207">
                <a:tc>
                  <a:txBody>
                    <a:bodyPr/>
                    <a:lstStyle/>
                    <a:p>
                      <a:pPr marL="0" marR="0" indent="0" algn="l">
                        <a:lnSpc>
                          <a:spcPct val="200000"/>
                        </a:lnSpc>
                        <a:spcBef>
                          <a:spcPts val="0"/>
                        </a:spcBef>
                        <a:spcAft>
                          <a:spcPts val="0"/>
                        </a:spcAft>
                      </a:pPr>
                      <a:r>
                        <a:rPr lang="es-EC" sz="1000">
                          <a:effectLst/>
                        </a:rPr>
                        <a:t>cm</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l">
                        <a:lnSpc>
                          <a:spcPct val="200000"/>
                        </a:lnSpc>
                        <a:spcBef>
                          <a:spcPts val="0"/>
                        </a:spcBef>
                        <a:spcAft>
                          <a:spcPts val="0"/>
                        </a:spcAft>
                      </a:pPr>
                      <a:r>
                        <a:rPr lang="es-EC" sz="1000">
                          <a:effectLst/>
                        </a:rPr>
                        <a:t>%g</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l">
                        <a:lnSpc>
                          <a:spcPct val="200000"/>
                        </a:lnSpc>
                        <a:spcBef>
                          <a:spcPts val="0"/>
                        </a:spcBef>
                        <a:spcAft>
                          <a:spcPts val="0"/>
                        </a:spcAft>
                      </a:pPr>
                      <a:r>
                        <a:rPr lang="es-EC" sz="1000">
                          <a:effectLst/>
                        </a:rPr>
                        <a:t>cm</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l">
                        <a:lnSpc>
                          <a:spcPct val="200000"/>
                        </a:lnSpc>
                        <a:spcBef>
                          <a:spcPts val="0"/>
                        </a:spcBef>
                        <a:spcAft>
                          <a:spcPts val="0"/>
                        </a:spcAft>
                      </a:pPr>
                      <a:r>
                        <a:rPr lang="es-EC" sz="1000">
                          <a:effectLst/>
                        </a:rPr>
                        <a:t>%g</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vMerge="1">
                  <a:txBody>
                    <a:bodyPr/>
                    <a:lstStyle/>
                    <a:p>
                      <a:endParaRPr lang="es-EC"/>
                    </a:p>
                  </a:txBody>
                  <a:tcPr/>
                </a:tc>
                <a:tc vMerge="1">
                  <a:txBody>
                    <a:bodyPr/>
                    <a:lstStyle/>
                    <a:p>
                      <a:endParaRPr lang="es-EC"/>
                    </a:p>
                  </a:txBody>
                  <a:tcPr/>
                </a:tc>
                <a:tc vMerge="1">
                  <a:txBody>
                    <a:bodyPr/>
                    <a:lstStyle/>
                    <a:p>
                      <a:endParaRPr lang="es-EC"/>
                    </a:p>
                  </a:txBody>
                  <a:tcPr/>
                </a:tc>
              </a:tr>
              <a:tr h="414413">
                <a:tc>
                  <a:txBody>
                    <a:bodyPr/>
                    <a:lstStyle/>
                    <a:p>
                      <a:pPr marL="0" marR="0" indent="0" algn="r">
                        <a:lnSpc>
                          <a:spcPct val="200000"/>
                        </a:lnSpc>
                        <a:spcBef>
                          <a:spcPts val="0"/>
                        </a:spcBef>
                        <a:spcAft>
                          <a:spcPts val="0"/>
                        </a:spcAft>
                      </a:pPr>
                      <a:r>
                        <a:rPr lang="es-EC" sz="1000">
                          <a:effectLst/>
                        </a:rPr>
                        <a:t>0.00</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0.00</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0.00</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0.000</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0.051</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0.073</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-0.022</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r>
              <a:tr h="414413">
                <a:tc>
                  <a:txBody>
                    <a:bodyPr/>
                    <a:lstStyle/>
                    <a:p>
                      <a:pPr marL="0" marR="0" indent="0" algn="r">
                        <a:lnSpc>
                          <a:spcPct val="200000"/>
                        </a:lnSpc>
                        <a:spcBef>
                          <a:spcPts val="0"/>
                        </a:spcBef>
                        <a:spcAft>
                          <a:spcPts val="0"/>
                        </a:spcAft>
                      </a:pPr>
                      <a:r>
                        <a:rPr lang="es-EC" sz="1000">
                          <a:effectLst/>
                        </a:rPr>
                        <a:t>1.98</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0.07</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1.66</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0.062</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0.051</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0.082</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-0.030</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r>
              <a:tr h="414413">
                <a:tc>
                  <a:txBody>
                    <a:bodyPr/>
                    <a:lstStyle/>
                    <a:p>
                      <a:pPr marL="0" marR="0" indent="0" algn="r">
                        <a:lnSpc>
                          <a:spcPct val="200000"/>
                        </a:lnSpc>
                        <a:spcBef>
                          <a:spcPts val="0"/>
                        </a:spcBef>
                        <a:spcAft>
                          <a:spcPts val="0"/>
                        </a:spcAft>
                      </a:pPr>
                      <a:r>
                        <a:rPr lang="es-EC" sz="1000">
                          <a:effectLst/>
                        </a:rPr>
                        <a:t>4.70</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0.13</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3.31</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0.124</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0.019</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0.001</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0.018</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r>
              <a:tr h="414413">
                <a:tc>
                  <a:txBody>
                    <a:bodyPr/>
                    <a:lstStyle/>
                    <a:p>
                      <a:pPr marL="0" marR="0" indent="0" algn="r">
                        <a:lnSpc>
                          <a:spcPct val="200000"/>
                        </a:lnSpc>
                        <a:spcBef>
                          <a:spcPts val="0"/>
                        </a:spcBef>
                        <a:spcAft>
                          <a:spcPts val="0"/>
                        </a:spcAft>
                      </a:pPr>
                      <a:r>
                        <a:rPr lang="es-EC" sz="1000">
                          <a:effectLst/>
                        </a:rPr>
                        <a:t>5.17</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0.14</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4.97</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0.147</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0.002</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0.001</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0.002</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r>
              <a:tr h="414413">
                <a:tc>
                  <a:txBody>
                    <a:bodyPr/>
                    <a:lstStyle/>
                    <a:p>
                      <a:pPr marL="0" marR="0" indent="0" algn="r">
                        <a:lnSpc>
                          <a:spcPct val="200000"/>
                        </a:lnSpc>
                        <a:spcBef>
                          <a:spcPts val="0"/>
                        </a:spcBef>
                        <a:spcAft>
                          <a:spcPts val="0"/>
                        </a:spcAft>
                      </a:pPr>
                      <a:r>
                        <a:rPr lang="es-EC" sz="1000">
                          <a:effectLst/>
                        </a:rPr>
                        <a:t>5.64</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0.14</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6.63</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0.150</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0.002</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0.009</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-0.007</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r>
              <a:tr h="414413">
                <a:tc>
                  <a:txBody>
                    <a:bodyPr/>
                    <a:lstStyle/>
                    <a:p>
                      <a:pPr marL="0" marR="0" indent="0" algn="r">
                        <a:lnSpc>
                          <a:spcPct val="200000"/>
                        </a:lnSpc>
                        <a:spcBef>
                          <a:spcPts val="0"/>
                        </a:spcBef>
                        <a:spcAft>
                          <a:spcPts val="0"/>
                        </a:spcAft>
                      </a:pPr>
                      <a:r>
                        <a:rPr lang="es-EC" sz="1000">
                          <a:effectLst/>
                        </a:rPr>
                        <a:t>9.01</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0.15</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8.29</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0.152</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0.002</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0.001</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0.002</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r>
              <a:tr h="414413">
                <a:tc>
                  <a:txBody>
                    <a:bodyPr/>
                    <a:lstStyle/>
                    <a:p>
                      <a:pPr marL="0" marR="0" indent="0" algn="r">
                        <a:lnSpc>
                          <a:spcPct val="200000"/>
                        </a:lnSpc>
                        <a:spcBef>
                          <a:spcPts val="0"/>
                        </a:spcBef>
                        <a:spcAft>
                          <a:spcPts val="0"/>
                        </a:spcAft>
                      </a:pPr>
                      <a:r>
                        <a:rPr lang="es-EC" sz="1000">
                          <a:effectLst/>
                        </a:rPr>
                        <a:t>9.83</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0.15</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9.94</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0.155</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0.002</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0.001</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0.001</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r>
              <a:tr h="414413">
                <a:tc>
                  <a:txBody>
                    <a:bodyPr/>
                    <a:lstStyle/>
                    <a:p>
                      <a:pPr marL="0" marR="0" indent="0" algn="r">
                        <a:lnSpc>
                          <a:spcPct val="200000"/>
                        </a:lnSpc>
                        <a:spcBef>
                          <a:spcPts val="0"/>
                        </a:spcBef>
                        <a:spcAft>
                          <a:spcPts val="0"/>
                        </a:spcAft>
                      </a:pPr>
                      <a:r>
                        <a:rPr lang="es-EC" sz="1000">
                          <a:effectLst/>
                        </a:rPr>
                        <a:t>11.60</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0.15</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11.60</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0.158</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0.917</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0.880</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a:effectLst/>
                        </a:rPr>
                        <a:t>0.037</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r>
              <a:tr h="207207">
                <a:tc gridSpan="5">
                  <a:txBody>
                    <a:bodyPr/>
                    <a:lstStyle/>
                    <a:p>
                      <a:pPr indent="252095" algn="just"/>
                      <a:endParaRPr lang="en-US" sz="1000" dirty="0">
                        <a:solidFill>
                          <a:srgbClr val="365F91"/>
                        </a:solidFill>
                        <a:effectLst/>
                        <a:latin typeface="Calibri" panose="020F0502020204030204" pitchFamily="34" charset="0"/>
                      </a:endParaRPr>
                    </a:p>
                  </a:txBody>
                  <a:tcPr marL="42383" marR="42383"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marL="0" marR="0" indent="0" algn="r">
                        <a:lnSpc>
                          <a:spcPct val="200000"/>
                        </a:lnSpc>
                        <a:spcBef>
                          <a:spcPts val="0"/>
                        </a:spcBef>
                        <a:spcAft>
                          <a:spcPts val="0"/>
                        </a:spcAft>
                      </a:pPr>
                      <a:r>
                        <a:rPr lang="es-EC" sz="1000">
                          <a:effectLst/>
                        </a:rPr>
                        <a:t>Σ:</a:t>
                      </a:r>
                      <a:endParaRPr lang="en-US" sz="10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c>
                  <a:txBody>
                    <a:bodyPr/>
                    <a:lstStyle/>
                    <a:p>
                      <a:pPr marL="0" marR="0" indent="0" algn="r">
                        <a:lnSpc>
                          <a:spcPct val="200000"/>
                        </a:lnSpc>
                        <a:spcBef>
                          <a:spcPts val="0"/>
                        </a:spcBef>
                        <a:spcAft>
                          <a:spcPts val="0"/>
                        </a:spcAft>
                      </a:pPr>
                      <a:r>
                        <a:rPr lang="es-EC" sz="1000" dirty="0">
                          <a:effectLst/>
                        </a:rPr>
                        <a:t>0.000</a:t>
                      </a:r>
                      <a:endParaRPr lang="en-US" sz="10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2383" marR="42383" marT="0" marB="0"/>
                </a:tc>
              </a:tr>
            </a:tbl>
          </a:graphicData>
        </a:graphic>
      </p:graphicFrame>
      <p:sp>
        <p:nvSpPr>
          <p:cNvPr id="10"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300926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725892399"/>
              </p:ext>
            </p:extLst>
          </p:nvPr>
        </p:nvGraphicFramePr>
        <p:xfrm>
          <a:off x="2877749" y="1197427"/>
          <a:ext cx="7071792" cy="5640714"/>
        </p:xfrm>
        <a:graphic>
          <a:graphicData uri="http://schemas.openxmlformats.org/drawingml/2006/table">
            <a:tbl>
              <a:tblPr firstRow="1" firstCol="1" bandRow="1">
                <a:tableStyleId>{5C22544A-7EE6-4342-B048-85BDC9FD1C3A}</a:tableStyleId>
              </a:tblPr>
              <a:tblGrid>
                <a:gridCol w="1767948"/>
                <a:gridCol w="1767948"/>
                <a:gridCol w="1767948"/>
                <a:gridCol w="1767948"/>
              </a:tblGrid>
              <a:tr h="166289">
                <a:tc>
                  <a:txBody>
                    <a:bodyPr/>
                    <a:lstStyle/>
                    <a:p>
                      <a:pPr marL="0" marR="0" indent="0" algn="l">
                        <a:lnSpc>
                          <a:spcPct val="200000"/>
                        </a:lnSpc>
                        <a:spcBef>
                          <a:spcPts val="0"/>
                        </a:spcBef>
                        <a:spcAft>
                          <a:spcPts val="0"/>
                        </a:spcAft>
                      </a:pPr>
                      <a:r>
                        <a:rPr lang="en-US" sz="1200" dirty="0" err="1" smtClean="0">
                          <a:effectLst/>
                        </a:rPr>
                        <a:t>alfa</a:t>
                      </a:r>
                      <a:endParaRPr lang="en-US" sz="14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l">
                        <a:lnSpc>
                          <a:spcPct val="200000"/>
                        </a:lnSpc>
                        <a:spcBef>
                          <a:spcPts val="0"/>
                        </a:spcBef>
                        <a:spcAft>
                          <a:spcPts val="0"/>
                        </a:spcAft>
                      </a:pPr>
                      <a:r>
                        <a:rPr lang="el-GR" sz="1200" dirty="0" smtClean="0">
                          <a:effectLst/>
                        </a:rPr>
                        <a:t>Β</a:t>
                      </a:r>
                      <a:r>
                        <a:rPr lang="en-US" sz="1200" dirty="0" err="1" smtClean="0">
                          <a:effectLst/>
                        </a:rPr>
                        <a:t>eff</a:t>
                      </a:r>
                      <a:endParaRPr lang="en-US" sz="14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l">
                        <a:lnSpc>
                          <a:spcPct val="200000"/>
                        </a:lnSpc>
                        <a:spcBef>
                          <a:spcPts val="0"/>
                        </a:spcBef>
                        <a:spcAft>
                          <a:spcPts val="0"/>
                        </a:spcAft>
                      </a:pPr>
                      <a:r>
                        <a:rPr lang="en-US" sz="1200">
                          <a:effectLst/>
                        </a:rPr>
                        <a:t>Sd (cm)</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l">
                        <a:lnSpc>
                          <a:spcPct val="200000"/>
                        </a:lnSpc>
                        <a:spcBef>
                          <a:spcPts val="0"/>
                        </a:spcBef>
                        <a:spcAft>
                          <a:spcPts val="0"/>
                        </a:spcAft>
                      </a:pPr>
                      <a:r>
                        <a:rPr lang="en-US" sz="1200" dirty="0" smtClean="0">
                          <a:effectLst/>
                        </a:rPr>
                        <a:t>Sa</a:t>
                      </a:r>
                      <a:endParaRPr lang="en-US" sz="14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166289">
                <a:tc>
                  <a:txBody>
                    <a:bodyPr/>
                    <a:lstStyle/>
                    <a:p>
                      <a:pPr marL="0" marR="0" indent="0" algn="r">
                        <a:lnSpc>
                          <a:spcPct val="200000"/>
                        </a:lnSpc>
                        <a:spcBef>
                          <a:spcPts val="0"/>
                        </a:spcBef>
                        <a:spcAft>
                          <a:spcPts val="0"/>
                        </a:spcAft>
                      </a:pPr>
                      <a:r>
                        <a:rPr lang="en-US" sz="1200">
                          <a:effectLst/>
                        </a:rPr>
                        <a:t>0.43301</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0.05</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43.301</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1</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290741">
                <a:tc>
                  <a:txBody>
                    <a:bodyPr/>
                    <a:lstStyle/>
                    <a:p>
                      <a:pPr marL="0" marR="0" indent="0" algn="r">
                        <a:lnSpc>
                          <a:spcPct val="200000"/>
                        </a:lnSpc>
                        <a:spcBef>
                          <a:spcPts val="0"/>
                        </a:spcBef>
                        <a:spcAft>
                          <a:spcPts val="0"/>
                        </a:spcAft>
                      </a:pPr>
                      <a:r>
                        <a:rPr lang="en-US" sz="1200">
                          <a:effectLst/>
                        </a:rPr>
                        <a:t>0.43301</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0.05</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43.301</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0.838344</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290741">
                <a:tc>
                  <a:txBody>
                    <a:bodyPr/>
                    <a:lstStyle/>
                    <a:p>
                      <a:pPr marL="0" marR="0" indent="0" algn="r">
                        <a:lnSpc>
                          <a:spcPct val="200000"/>
                        </a:lnSpc>
                        <a:spcBef>
                          <a:spcPts val="0"/>
                        </a:spcBef>
                        <a:spcAft>
                          <a:spcPts val="0"/>
                        </a:spcAft>
                      </a:pPr>
                      <a:r>
                        <a:rPr lang="en-US" sz="1200">
                          <a:effectLst/>
                        </a:rPr>
                        <a:t>0.307679</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0.105882</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30.7679</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0.838641</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290741">
                <a:tc>
                  <a:txBody>
                    <a:bodyPr/>
                    <a:lstStyle/>
                    <a:p>
                      <a:pPr marL="0" marR="0" indent="0" algn="r">
                        <a:lnSpc>
                          <a:spcPct val="200000"/>
                        </a:lnSpc>
                        <a:spcBef>
                          <a:spcPts val="0"/>
                        </a:spcBef>
                        <a:spcAft>
                          <a:spcPts val="0"/>
                        </a:spcAft>
                      </a:pPr>
                      <a:r>
                        <a:rPr lang="en-US" sz="1200">
                          <a:effectLst/>
                        </a:rPr>
                        <a:t>0.287943</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0.120182</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28.7943</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0.838336</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290741">
                <a:tc>
                  <a:txBody>
                    <a:bodyPr/>
                    <a:lstStyle/>
                    <a:p>
                      <a:pPr marL="0" marR="0" indent="0" algn="r">
                        <a:lnSpc>
                          <a:spcPct val="200000"/>
                        </a:lnSpc>
                        <a:spcBef>
                          <a:spcPts val="0"/>
                        </a:spcBef>
                        <a:spcAft>
                          <a:spcPts val="0"/>
                        </a:spcAft>
                      </a:pPr>
                      <a:r>
                        <a:rPr lang="en-US" sz="1200">
                          <a:effectLst/>
                        </a:rPr>
                        <a:t>0.267397</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0.13741</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26.7397</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0.837286</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290741">
                <a:tc>
                  <a:txBody>
                    <a:bodyPr/>
                    <a:lstStyle/>
                    <a:p>
                      <a:pPr marL="0" marR="0" indent="0" algn="r">
                        <a:lnSpc>
                          <a:spcPct val="200000"/>
                        </a:lnSpc>
                        <a:spcBef>
                          <a:spcPts val="0"/>
                        </a:spcBef>
                        <a:spcAft>
                          <a:spcPts val="0"/>
                        </a:spcAft>
                      </a:pPr>
                      <a:r>
                        <a:rPr lang="en-US" sz="1200">
                          <a:effectLst/>
                        </a:rPr>
                        <a:t>0.176231</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0.237803</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17.6231</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0.854378</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290741">
                <a:tc>
                  <a:txBody>
                    <a:bodyPr/>
                    <a:lstStyle/>
                    <a:p>
                      <a:pPr marL="0" marR="0" indent="0" algn="r">
                        <a:lnSpc>
                          <a:spcPct val="200000"/>
                        </a:lnSpc>
                        <a:spcBef>
                          <a:spcPts val="0"/>
                        </a:spcBef>
                        <a:spcAft>
                          <a:spcPts val="0"/>
                        </a:spcAft>
                      </a:pPr>
                      <a:r>
                        <a:rPr lang="en-US" sz="1200">
                          <a:effectLst/>
                        </a:rPr>
                        <a:t>0.167703</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0.245153</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16.7703</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0.854715</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290741">
                <a:tc>
                  <a:txBody>
                    <a:bodyPr/>
                    <a:lstStyle/>
                    <a:p>
                      <a:pPr marL="0" marR="0" indent="0" algn="r">
                        <a:lnSpc>
                          <a:spcPct val="200000"/>
                        </a:lnSpc>
                        <a:spcBef>
                          <a:spcPts val="0"/>
                        </a:spcBef>
                        <a:spcAft>
                          <a:spcPts val="0"/>
                        </a:spcAft>
                      </a:pPr>
                      <a:r>
                        <a:rPr lang="en-US" sz="1200">
                          <a:effectLst/>
                        </a:rPr>
                        <a:t>0.132195</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0.274917</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13.2195</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0.861056</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290741">
                <a:tc>
                  <a:txBody>
                    <a:bodyPr/>
                    <a:lstStyle/>
                    <a:p>
                      <a:pPr marL="0" marR="0" indent="0" algn="r">
                        <a:lnSpc>
                          <a:spcPct val="200000"/>
                        </a:lnSpc>
                        <a:spcBef>
                          <a:spcPts val="0"/>
                        </a:spcBef>
                        <a:spcAft>
                          <a:spcPts val="0"/>
                        </a:spcAft>
                      </a:pPr>
                      <a:r>
                        <a:rPr lang="en-US" sz="1200">
                          <a:effectLst/>
                        </a:rPr>
                        <a:t>0.121577</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0.274719</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12.1577</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0.836485</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290741">
                <a:tc>
                  <a:txBody>
                    <a:bodyPr/>
                    <a:lstStyle/>
                    <a:p>
                      <a:pPr marL="0" marR="0" indent="0" algn="r">
                        <a:lnSpc>
                          <a:spcPct val="200000"/>
                        </a:lnSpc>
                        <a:spcBef>
                          <a:spcPts val="0"/>
                        </a:spcBef>
                        <a:spcAft>
                          <a:spcPts val="0"/>
                        </a:spcAft>
                      </a:pPr>
                      <a:r>
                        <a:rPr lang="en-US" sz="1200">
                          <a:effectLst/>
                        </a:rPr>
                        <a:t>0.111577</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0.282037</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11.1577</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0.842352</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290741">
                <a:tc>
                  <a:txBody>
                    <a:bodyPr/>
                    <a:lstStyle/>
                    <a:p>
                      <a:pPr marL="0" marR="0" indent="0" algn="r">
                        <a:lnSpc>
                          <a:spcPct val="200000"/>
                        </a:lnSpc>
                        <a:spcBef>
                          <a:spcPts val="0"/>
                        </a:spcBef>
                        <a:spcAft>
                          <a:spcPts val="0"/>
                        </a:spcAft>
                      </a:pPr>
                      <a:r>
                        <a:rPr lang="en-US" sz="1200">
                          <a:effectLst/>
                        </a:rPr>
                        <a:t>0.109942</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0.283506</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10.9942</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0.843914</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290741">
                <a:tc>
                  <a:txBody>
                    <a:bodyPr/>
                    <a:lstStyle/>
                    <a:p>
                      <a:pPr marL="0" marR="0" indent="0" algn="r">
                        <a:lnSpc>
                          <a:spcPct val="200000"/>
                        </a:lnSpc>
                        <a:spcBef>
                          <a:spcPts val="0"/>
                        </a:spcBef>
                        <a:spcAft>
                          <a:spcPts val="0"/>
                        </a:spcAft>
                      </a:pPr>
                      <a:r>
                        <a:rPr lang="en-US" sz="1200">
                          <a:effectLst/>
                        </a:rPr>
                        <a:t>0.10892</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0.284113</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10.892</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0.843354</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290741">
                <a:tc>
                  <a:txBody>
                    <a:bodyPr/>
                    <a:lstStyle/>
                    <a:p>
                      <a:pPr marL="0" marR="0" indent="0" algn="r">
                        <a:lnSpc>
                          <a:spcPct val="200000"/>
                        </a:lnSpc>
                        <a:spcBef>
                          <a:spcPts val="0"/>
                        </a:spcBef>
                        <a:spcAft>
                          <a:spcPts val="0"/>
                        </a:spcAft>
                      </a:pPr>
                      <a:r>
                        <a:rPr lang="en-US" sz="1200">
                          <a:effectLst/>
                        </a:rPr>
                        <a:t>0.108317</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0.284411</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10.8317</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0.8426</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290741">
                <a:tc>
                  <a:txBody>
                    <a:bodyPr/>
                    <a:lstStyle/>
                    <a:p>
                      <a:pPr marL="0" marR="0" indent="0" algn="r">
                        <a:lnSpc>
                          <a:spcPct val="200000"/>
                        </a:lnSpc>
                        <a:spcBef>
                          <a:spcPts val="0"/>
                        </a:spcBef>
                        <a:spcAft>
                          <a:spcPts val="0"/>
                        </a:spcAft>
                      </a:pPr>
                      <a:r>
                        <a:rPr lang="en-US" sz="1200">
                          <a:effectLst/>
                        </a:rPr>
                        <a:t>0.107725</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0.284944</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10.7725</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0.842836</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290741">
                <a:tc>
                  <a:txBody>
                    <a:bodyPr/>
                    <a:lstStyle/>
                    <a:p>
                      <a:pPr marL="0" marR="0" indent="0" algn="r">
                        <a:lnSpc>
                          <a:spcPct val="200000"/>
                        </a:lnSpc>
                        <a:spcBef>
                          <a:spcPts val="0"/>
                        </a:spcBef>
                        <a:spcAft>
                          <a:spcPts val="0"/>
                        </a:spcAft>
                      </a:pPr>
                      <a:r>
                        <a:rPr lang="en-US" sz="1200">
                          <a:effectLst/>
                        </a:rPr>
                        <a:t>0.101121</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0.2945</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10.1121</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0.845645</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290741">
                <a:tc>
                  <a:txBody>
                    <a:bodyPr/>
                    <a:lstStyle/>
                    <a:p>
                      <a:pPr marL="0" marR="0" indent="0" algn="r">
                        <a:lnSpc>
                          <a:spcPct val="200000"/>
                        </a:lnSpc>
                        <a:spcBef>
                          <a:spcPts val="0"/>
                        </a:spcBef>
                        <a:spcAft>
                          <a:spcPts val="0"/>
                        </a:spcAft>
                      </a:pPr>
                      <a:r>
                        <a:rPr lang="en-US" sz="1200" dirty="0">
                          <a:effectLst/>
                        </a:rPr>
                        <a:t>0.093537</a:t>
                      </a:r>
                      <a:endParaRPr lang="en-US" sz="14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0.316754</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9.3537</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0.847921</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r h="290741">
                <a:tc>
                  <a:txBody>
                    <a:bodyPr/>
                    <a:lstStyle/>
                    <a:p>
                      <a:pPr marL="0" marR="0" indent="0" algn="r">
                        <a:lnSpc>
                          <a:spcPct val="200000"/>
                        </a:lnSpc>
                        <a:spcBef>
                          <a:spcPts val="0"/>
                        </a:spcBef>
                        <a:spcAft>
                          <a:spcPts val="0"/>
                        </a:spcAft>
                      </a:pPr>
                      <a:r>
                        <a:rPr lang="en-US" sz="1200" dirty="0">
                          <a:effectLst/>
                        </a:rPr>
                        <a:t>0.085119</a:t>
                      </a:r>
                      <a:endParaRPr lang="en-US" sz="14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dirty="0">
                          <a:effectLst/>
                        </a:rPr>
                        <a:t>0.344612</a:t>
                      </a:r>
                      <a:endParaRPr lang="en-US" sz="14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a:effectLst/>
                        </a:rPr>
                        <a:t>8.5119</a:t>
                      </a:r>
                      <a:endParaRPr lang="en-US" sz="14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c>
                  <a:txBody>
                    <a:bodyPr/>
                    <a:lstStyle/>
                    <a:p>
                      <a:pPr marL="0" marR="0" indent="0" algn="r">
                        <a:lnSpc>
                          <a:spcPct val="200000"/>
                        </a:lnSpc>
                        <a:spcBef>
                          <a:spcPts val="0"/>
                        </a:spcBef>
                        <a:spcAft>
                          <a:spcPts val="0"/>
                        </a:spcAft>
                      </a:pPr>
                      <a:r>
                        <a:rPr lang="en-US" sz="1200" dirty="0">
                          <a:effectLst/>
                        </a:rPr>
                        <a:t>0.848317</a:t>
                      </a:r>
                      <a:endParaRPr lang="en-US" sz="14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49447" marR="49447" marT="0" marB="0"/>
                </a:tc>
              </a:tr>
            </a:tbl>
          </a:graphicData>
        </a:graphic>
      </p:graphicFrame>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68394106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graphicFrame>
        <p:nvGraphicFramePr>
          <p:cNvPr id="6" name="Gráfico 5"/>
          <p:cNvGraphicFramePr/>
          <p:nvPr>
            <p:extLst>
              <p:ext uri="{D42A27DB-BD31-4B8C-83A1-F6EECF244321}">
                <p14:modId xmlns:p14="http://schemas.microsoft.com/office/powerpoint/2010/main" val="2235247451"/>
              </p:ext>
            </p:extLst>
          </p:nvPr>
        </p:nvGraphicFramePr>
        <p:xfrm>
          <a:off x="3486149" y="1344612"/>
          <a:ext cx="7682593" cy="5393645"/>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p:cNvSpPr txBox="1"/>
          <p:nvPr/>
        </p:nvSpPr>
        <p:spPr>
          <a:xfrm>
            <a:off x="2394857" y="2133599"/>
            <a:ext cx="1360714" cy="646331"/>
          </a:xfrm>
          <a:prstGeom prst="rect">
            <a:avLst/>
          </a:prstGeom>
          <a:noFill/>
        </p:spPr>
        <p:txBody>
          <a:bodyPr wrap="square" rtlCol="0">
            <a:spAutoFit/>
          </a:bodyPr>
          <a:lstStyle/>
          <a:p>
            <a:r>
              <a:rPr lang="es-EC" dirty="0" err="1" smtClean="0"/>
              <a:t>Sd</a:t>
            </a:r>
            <a:r>
              <a:rPr lang="es-EC" dirty="0" smtClean="0"/>
              <a:t>: 12 cm</a:t>
            </a:r>
          </a:p>
          <a:p>
            <a:r>
              <a:rPr lang="es-EC" dirty="0" err="1" smtClean="0"/>
              <a:t>Sa</a:t>
            </a:r>
            <a:r>
              <a:rPr lang="es-EC" dirty="0" smtClean="0"/>
              <a:t>: 0.138.g</a:t>
            </a:r>
            <a:endParaRPr lang="es-EC" dirty="0"/>
          </a:p>
        </p:txBody>
      </p:sp>
      <p:sp>
        <p:nvSpPr>
          <p:cNvPr id="8"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100107580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2506435" y="1559379"/>
            <a:ext cx="7268935" cy="5091792"/>
          </a:xfrm>
          <a:prstGeom prst="rect">
            <a:avLst/>
          </a:prstGeom>
        </p:spPr>
      </p:pic>
      <p:sp>
        <p:nvSpPr>
          <p:cNvPr id="6" name="Elipse 5"/>
          <p:cNvSpPr/>
          <p:nvPr/>
        </p:nvSpPr>
        <p:spPr>
          <a:xfrm>
            <a:off x="7538538" y="4105275"/>
            <a:ext cx="1643380" cy="43497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a:t>
            </a:r>
            <a:r>
              <a:rPr lang="es-EC" dirty="0"/>
              <a:t>Plano de 4 pisos del bloque C </a:t>
            </a:r>
            <a:r>
              <a:rPr lang="es-EC" dirty="0" smtClean="0"/>
              <a:t>- ESPE</a:t>
            </a:r>
            <a:endParaRPr lang="es-EC" dirty="0"/>
          </a:p>
        </p:txBody>
      </p:sp>
    </p:spTree>
    <p:extLst>
      <p:ext uri="{BB962C8B-B14F-4D97-AF65-F5344CB8AC3E}">
        <p14:creationId xmlns:p14="http://schemas.microsoft.com/office/powerpoint/2010/main" val="305543888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8" name="Imagen 7"/>
          <p:cNvPicPr/>
          <p:nvPr/>
        </p:nvPicPr>
        <p:blipFill>
          <a:blip r:embed="rId2"/>
          <a:stretch>
            <a:fillRect/>
          </a:stretch>
        </p:blipFill>
        <p:spPr>
          <a:xfrm rot="5400000">
            <a:off x="4523762" y="-383752"/>
            <a:ext cx="5000786" cy="8636683"/>
          </a:xfrm>
          <a:prstGeom prst="rect">
            <a:avLst/>
          </a:prstGeom>
        </p:spPr>
      </p:pic>
    </p:spTree>
    <p:extLst>
      <p:ext uri="{BB962C8B-B14F-4D97-AF65-F5344CB8AC3E}">
        <p14:creationId xmlns:p14="http://schemas.microsoft.com/office/powerpoint/2010/main" val="27644644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CONTENIDO</a:t>
            </a:r>
            <a:endParaRPr lang="en-US" dirty="0"/>
          </a:p>
        </p:txBody>
      </p:sp>
      <p:sp>
        <p:nvSpPr>
          <p:cNvPr id="3" name="Marcador de contenido 2"/>
          <p:cNvSpPr>
            <a:spLocks noGrp="1"/>
          </p:cNvSpPr>
          <p:nvPr>
            <p:ph idx="1"/>
          </p:nvPr>
        </p:nvSpPr>
        <p:spPr>
          <a:xfrm>
            <a:off x="1854192" y="1207288"/>
            <a:ext cx="10261608" cy="5509705"/>
          </a:xfrm>
        </p:spPr>
        <p:txBody>
          <a:bodyPr>
            <a:normAutofit fontScale="92500" lnSpcReduction="10000"/>
          </a:bodyPr>
          <a:lstStyle/>
          <a:p>
            <a:pPr marL="228600" lvl="1">
              <a:spcBef>
                <a:spcPts val="1000"/>
              </a:spcBef>
            </a:pPr>
            <a:r>
              <a:rPr lang="es-EC" b="1" dirty="0"/>
              <a:t>CAPÍTULO UNO:</a:t>
            </a:r>
            <a:r>
              <a:rPr lang="es-EC" dirty="0"/>
              <a:t> </a:t>
            </a:r>
            <a:r>
              <a:rPr lang="es-EC" b="1" dirty="0" smtClean="0"/>
              <a:t>Introducción</a:t>
            </a:r>
            <a:endParaRPr lang="en-US" sz="2000" dirty="0"/>
          </a:p>
          <a:p>
            <a:pPr lvl="2"/>
            <a:r>
              <a:rPr lang="es-EC" dirty="0"/>
              <a:t>Objetivo General</a:t>
            </a:r>
            <a:endParaRPr lang="en-US" sz="1800" dirty="0"/>
          </a:p>
          <a:p>
            <a:pPr lvl="2"/>
            <a:r>
              <a:rPr lang="es-EC" dirty="0"/>
              <a:t>Objetivos Específicos</a:t>
            </a:r>
            <a:endParaRPr lang="en-US" sz="1800" dirty="0"/>
          </a:p>
          <a:p>
            <a:pPr lvl="2"/>
            <a:r>
              <a:rPr lang="es-EC" dirty="0"/>
              <a:t>Análisis por desempeño</a:t>
            </a:r>
            <a:endParaRPr lang="en-US" sz="1800" dirty="0"/>
          </a:p>
          <a:p>
            <a:pPr lvl="2"/>
            <a:r>
              <a:rPr lang="es-EC" dirty="0"/>
              <a:t>Modelos de daño</a:t>
            </a:r>
            <a:endParaRPr lang="en-US" sz="1800" dirty="0"/>
          </a:p>
          <a:p>
            <a:pPr lvl="2"/>
            <a:r>
              <a:rPr lang="es-EC" dirty="0" smtClean="0"/>
              <a:t>Norma </a:t>
            </a:r>
            <a:r>
              <a:rPr lang="es-EC" dirty="0"/>
              <a:t>Ecuatoriana de la Construcción </a:t>
            </a:r>
            <a:r>
              <a:rPr lang="es-EC" dirty="0" smtClean="0"/>
              <a:t>NEC11</a:t>
            </a:r>
          </a:p>
          <a:p>
            <a:pPr marL="914400" lvl="2" indent="0">
              <a:buNone/>
            </a:pPr>
            <a:endParaRPr lang="en-US" sz="1800" dirty="0"/>
          </a:p>
          <a:p>
            <a:pPr lvl="1"/>
            <a:r>
              <a:rPr lang="es-EC" b="1" dirty="0"/>
              <a:t>CAPÍTULO DOS: Rotulas Plásticas</a:t>
            </a:r>
            <a:endParaRPr lang="en-US" b="1" dirty="0"/>
          </a:p>
          <a:p>
            <a:pPr lvl="2"/>
            <a:r>
              <a:rPr lang="es-EC" dirty="0"/>
              <a:t>Introducción</a:t>
            </a:r>
            <a:endParaRPr lang="en-US" sz="1800" dirty="0"/>
          </a:p>
          <a:p>
            <a:pPr lvl="2"/>
            <a:r>
              <a:rPr lang="es-EC" dirty="0"/>
              <a:t>Rótula plástica por Momento</a:t>
            </a:r>
            <a:endParaRPr lang="en-US" sz="1800" dirty="0"/>
          </a:p>
          <a:p>
            <a:pPr lvl="3"/>
            <a:r>
              <a:rPr lang="es-EC" dirty="0"/>
              <a:t>Diagrama Momento-Curvatura</a:t>
            </a:r>
            <a:endParaRPr lang="en-US" sz="1600" dirty="0"/>
          </a:p>
          <a:p>
            <a:pPr lvl="3"/>
            <a:r>
              <a:rPr lang="es-EC" dirty="0"/>
              <a:t>Longitud de la articulación plástica</a:t>
            </a:r>
            <a:endParaRPr lang="en-US" sz="1600" dirty="0"/>
          </a:p>
          <a:p>
            <a:pPr lvl="3"/>
            <a:r>
              <a:rPr lang="es-EC" dirty="0"/>
              <a:t>Diagrama </a:t>
            </a:r>
            <a:r>
              <a:rPr lang="es-EC" dirty="0" smtClean="0"/>
              <a:t>Momento-Rotación</a:t>
            </a:r>
            <a:endParaRPr lang="en-US" sz="1600" dirty="0" smtClean="0"/>
          </a:p>
          <a:p>
            <a:pPr lvl="3"/>
            <a:r>
              <a:rPr lang="es-EC" dirty="0" smtClean="0"/>
              <a:t>Método </a:t>
            </a:r>
            <a:r>
              <a:rPr lang="es-EC" dirty="0"/>
              <a:t>de Fibras</a:t>
            </a:r>
            <a:endParaRPr lang="en-US" sz="1600" dirty="0"/>
          </a:p>
          <a:p>
            <a:pPr lvl="2"/>
            <a:r>
              <a:rPr lang="es-EC" dirty="0"/>
              <a:t>Rótula plástica por Momento y carga Axial</a:t>
            </a:r>
            <a:endParaRPr lang="en-US" sz="1800" dirty="0"/>
          </a:p>
          <a:p>
            <a:pPr lvl="3"/>
            <a:r>
              <a:rPr lang="es-EC" dirty="0"/>
              <a:t>Diagrama Momento-Curvatura</a:t>
            </a:r>
            <a:endParaRPr lang="en-US" sz="1600" dirty="0"/>
          </a:p>
          <a:p>
            <a:pPr lvl="3"/>
            <a:r>
              <a:rPr lang="es-EC" dirty="0"/>
              <a:t>Longitud de la articulación plástica</a:t>
            </a:r>
            <a:endParaRPr lang="en-US" sz="1600" dirty="0"/>
          </a:p>
          <a:p>
            <a:pPr lvl="3"/>
            <a:r>
              <a:rPr lang="es-EC" dirty="0"/>
              <a:t>Diagrama Momento-Rotación</a:t>
            </a:r>
            <a:endParaRPr lang="en-US" sz="1600" dirty="0"/>
          </a:p>
          <a:p>
            <a:pPr lvl="3"/>
            <a:r>
              <a:rPr lang="es-EC" dirty="0"/>
              <a:t>Método de Fibras</a:t>
            </a:r>
            <a:endParaRPr lang="en-US" sz="1600" dirty="0"/>
          </a:p>
          <a:p>
            <a:pPr lvl="2"/>
            <a:endParaRPr lang="en-US" dirty="0" smtClean="0"/>
          </a:p>
        </p:txBody>
      </p:sp>
    </p:spTree>
    <p:extLst>
      <p:ext uri="{BB962C8B-B14F-4D97-AF65-F5344CB8AC3E}">
        <p14:creationId xmlns:p14="http://schemas.microsoft.com/office/powerpoint/2010/main" val="726892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Introducción</a:t>
            </a:r>
            <a:endParaRPr lang="en-US"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9" name="Imagen 18"/>
          <p:cNvPicPr>
            <a:picLocks noChangeAspect="1"/>
          </p:cNvPicPr>
          <p:nvPr/>
        </p:nvPicPr>
        <p:blipFill rotWithShape="1">
          <a:blip r:embed="rId2"/>
          <a:srcRect b="45770"/>
          <a:stretch/>
        </p:blipFill>
        <p:spPr>
          <a:xfrm>
            <a:off x="2269432" y="2098301"/>
            <a:ext cx="9826016" cy="2994399"/>
          </a:xfrm>
          <a:prstGeom prst="rect">
            <a:avLst/>
          </a:prstGeom>
        </p:spPr>
      </p:pic>
      <p:sp>
        <p:nvSpPr>
          <p:cNvPr id="20" name="CuadroTexto 19"/>
          <p:cNvSpPr txBox="1"/>
          <p:nvPr/>
        </p:nvSpPr>
        <p:spPr>
          <a:xfrm>
            <a:off x="2974810" y="1923082"/>
            <a:ext cx="2231238" cy="646331"/>
          </a:xfrm>
          <a:prstGeom prst="rect">
            <a:avLst/>
          </a:prstGeom>
          <a:noFill/>
        </p:spPr>
        <p:txBody>
          <a:bodyPr wrap="square" rtlCol="0">
            <a:spAutoFit/>
          </a:bodyPr>
          <a:lstStyle/>
          <a:p>
            <a:r>
              <a:rPr lang="es-EC" dirty="0" smtClean="0"/>
              <a:t>Barras de arranque para el siguiente piso</a:t>
            </a:r>
            <a:endParaRPr lang="en-US" dirty="0"/>
          </a:p>
        </p:txBody>
      </p:sp>
      <p:sp>
        <p:nvSpPr>
          <p:cNvPr id="21" name="CuadroTexto 20"/>
          <p:cNvSpPr txBox="1"/>
          <p:nvPr/>
        </p:nvSpPr>
        <p:spPr>
          <a:xfrm>
            <a:off x="5206048" y="1964631"/>
            <a:ext cx="1778000" cy="646331"/>
          </a:xfrm>
          <a:prstGeom prst="rect">
            <a:avLst/>
          </a:prstGeom>
          <a:noFill/>
        </p:spPr>
        <p:txBody>
          <a:bodyPr wrap="square" rtlCol="0">
            <a:spAutoFit/>
          </a:bodyPr>
          <a:lstStyle/>
          <a:p>
            <a:pPr algn="ctr"/>
            <a:r>
              <a:rPr lang="es-EC" dirty="0" smtClean="0"/>
              <a:t>Reforzamiento superior</a:t>
            </a:r>
            <a:endParaRPr lang="en-US" dirty="0"/>
          </a:p>
        </p:txBody>
      </p:sp>
      <p:sp>
        <p:nvSpPr>
          <p:cNvPr id="22" name="CuadroTexto 21"/>
          <p:cNvSpPr txBox="1"/>
          <p:nvPr/>
        </p:nvSpPr>
        <p:spPr>
          <a:xfrm>
            <a:off x="8004034" y="1892300"/>
            <a:ext cx="2731080" cy="646331"/>
          </a:xfrm>
          <a:prstGeom prst="rect">
            <a:avLst/>
          </a:prstGeom>
          <a:noFill/>
        </p:spPr>
        <p:txBody>
          <a:bodyPr wrap="square" rtlCol="0">
            <a:spAutoFit/>
          </a:bodyPr>
          <a:lstStyle/>
          <a:p>
            <a:pPr algn="ctr"/>
            <a:r>
              <a:rPr lang="es-EC" dirty="0" smtClean="0"/>
              <a:t>Reforzamiento superior adicional</a:t>
            </a:r>
            <a:endParaRPr lang="en-US" dirty="0"/>
          </a:p>
        </p:txBody>
      </p:sp>
      <p:sp>
        <p:nvSpPr>
          <p:cNvPr id="23" name="CuadroTexto 22"/>
          <p:cNvSpPr txBox="1"/>
          <p:nvPr/>
        </p:nvSpPr>
        <p:spPr>
          <a:xfrm>
            <a:off x="5928678" y="4429432"/>
            <a:ext cx="1893569" cy="646331"/>
          </a:xfrm>
          <a:prstGeom prst="rect">
            <a:avLst/>
          </a:prstGeom>
          <a:noFill/>
        </p:spPr>
        <p:txBody>
          <a:bodyPr wrap="square" rtlCol="0">
            <a:spAutoFit/>
          </a:bodyPr>
          <a:lstStyle/>
          <a:p>
            <a:pPr algn="ctr"/>
            <a:r>
              <a:rPr lang="es-EC" dirty="0" smtClean="0"/>
              <a:t>Reforzamiento inferior</a:t>
            </a:r>
            <a:endParaRPr lang="en-US" dirty="0"/>
          </a:p>
        </p:txBody>
      </p:sp>
      <p:sp>
        <p:nvSpPr>
          <p:cNvPr id="24" name="CuadroTexto 23"/>
          <p:cNvSpPr txBox="1"/>
          <p:nvPr/>
        </p:nvSpPr>
        <p:spPr>
          <a:xfrm>
            <a:off x="8004034" y="3305471"/>
            <a:ext cx="1242625" cy="646331"/>
          </a:xfrm>
          <a:prstGeom prst="rect">
            <a:avLst/>
          </a:prstGeom>
          <a:noFill/>
        </p:spPr>
        <p:txBody>
          <a:bodyPr wrap="square" rtlCol="0">
            <a:spAutoFit/>
          </a:bodyPr>
          <a:lstStyle/>
          <a:p>
            <a:pPr algn="ctr"/>
            <a:r>
              <a:rPr lang="es-EC" dirty="0" smtClean="0"/>
              <a:t>Patas de anclaje</a:t>
            </a:r>
            <a:endParaRPr lang="en-US" dirty="0"/>
          </a:p>
        </p:txBody>
      </p:sp>
      <p:sp>
        <p:nvSpPr>
          <p:cNvPr id="25" name="CuadroTexto 24"/>
          <p:cNvSpPr txBox="1"/>
          <p:nvPr/>
        </p:nvSpPr>
        <p:spPr>
          <a:xfrm>
            <a:off x="8625346" y="4224240"/>
            <a:ext cx="1242625" cy="646331"/>
          </a:xfrm>
          <a:prstGeom prst="rect">
            <a:avLst/>
          </a:prstGeom>
          <a:noFill/>
        </p:spPr>
        <p:txBody>
          <a:bodyPr wrap="square" rtlCol="0">
            <a:spAutoFit/>
          </a:bodyPr>
          <a:lstStyle/>
          <a:p>
            <a:pPr algn="ctr"/>
            <a:r>
              <a:rPr lang="es-EC" dirty="0" smtClean="0"/>
              <a:t>Patas de anclaje</a:t>
            </a:r>
            <a:endParaRPr lang="en-US" dirty="0"/>
          </a:p>
        </p:txBody>
      </p:sp>
      <p:sp>
        <p:nvSpPr>
          <p:cNvPr id="26" name="CuadroTexto 25"/>
          <p:cNvSpPr txBox="1"/>
          <p:nvPr/>
        </p:nvSpPr>
        <p:spPr>
          <a:xfrm>
            <a:off x="3753995" y="4224240"/>
            <a:ext cx="1452053" cy="923330"/>
          </a:xfrm>
          <a:prstGeom prst="rect">
            <a:avLst/>
          </a:prstGeom>
          <a:noFill/>
        </p:spPr>
        <p:txBody>
          <a:bodyPr wrap="square" rtlCol="0">
            <a:spAutoFit/>
          </a:bodyPr>
          <a:lstStyle/>
          <a:p>
            <a:r>
              <a:rPr lang="es-EC" dirty="0" smtClean="0"/>
              <a:t>Estribos dentro</a:t>
            </a:r>
          </a:p>
          <a:p>
            <a:r>
              <a:rPr lang="es-EC" dirty="0"/>
              <a:t>d</a:t>
            </a:r>
            <a:r>
              <a:rPr lang="es-EC" dirty="0" smtClean="0"/>
              <a:t>e la junta</a:t>
            </a:r>
            <a:endParaRPr lang="en-US" dirty="0"/>
          </a:p>
        </p:txBody>
      </p:sp>
      <p:sp>
        <p:nvSpPr>
          <p:cNvPr id="27" name="CuadroTexto 26"/>
          <p:cNvSpPr txBox="1"/>
          <p:nvPr/>
        </p:nvSpPr>
        <p:spPr>
          <a:xfrm>
            <a:off x="5054839" y="4178073"/>
            <a:ext cx="944579" cy="369332"/>
          </a:xfrm>
          <a:prstGeom prst="rect">
            <a:avLst/>
          </a:prstGeom>
          <a:noFill/>
        </p:spPr>
        <p:txBody>
          <a:bodyPr wrap="square" rtlCol="0">
            <a:spAutoFit/>
          </a:bodyPr>
          <a:lstStyle/>
          <a:p>
            <a:r>
              <a:rPr lang="es-EC" dirty="0" smtClean="0"/>
              <a:t>Estribos</a:t>
            </a:r>
            <a:endParaRPr lang="en-US" dirty="0"/>
          </a:p>
        </p:txBody>
      </p:sp>
    </p:spTree>
    <p:extLst>
      <p:ext uri="{BB962C8B-B14F-4D97-AF65-F5344CB8AC3E}">
        <p14:creationId xmlns:p14="http://schemas.microsoft.com/office/powerpoint/2010/main" val="258585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heel(1)">
                                      <p:cBhvr>
                                        <p:cTn id="13" dur="2000"/>
                                        <p:tgtEl>
                                          <p:spTgt spid="2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heel(1)">
                                      <p:cBhvr>
                                        <p:cTn id="16" dur="2000"/>
                                        <p:tgtEl>
                                          <p:spTgt spid="22"/>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heel(1)">
                                      <p:cBhvr>
                                        <p:cTn id="19" dur="2000"/>
                                        <p:tgtEl>
                                          <p:spTgt spid="23"/>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heel(1)">
                                      <p:cBhvr>
                                        <p:cTn id="22" dur="2000"/>
                                        <p:tgtEl>
                                          <p:spTgt spid="24"/>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heel(1)">
                                      <p:cBhvr>
                                        <p:cTn id="25" dur="2000"/>
                                        <p:tgtEl>
                                          <p:spTgt spid="25"/>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heel(1)">
                                      <p:cBhvr>
                                        <p:cTn id="28" dur="2000"/>
                                        <p:tgtEl>
                                          <p:spTgt spid="26"/>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heel(1)">
                                      <p:cBhvr>
                                        <p:cTn id="31"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2263593" y="1641565"/>
            <a:ext cx="4180750" cy="1972492"/>
          </a:xfrm>
          <a:prstGeom prst="rect">
            <a:avLst/>
          </a:prstGeom>
        </p:spPr>
      </p:pic>
      <p:pic>
        <p:nvPicPr>
          <p:cNvPr id="99331" name="Imagen 10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0143" y="1641565"/>
            <a:ext cx="155416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9330" name="Imagen 1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5752" y="1641565"/>
            <a:ext cx="150177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9329" name="Imagen 10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3701" y="3934692"/>
            <a:ext cx="1189038"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7130143" y="109352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99334" name="Imagen 10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5686" y="4018409"/>
            <a:ext cx="1379538" cy="1768475"/>
          </a:xfrm>
          <a:prstGeom prst="rect">
            <a:avLst/>
          </a:prstGeom>
          <a:noFill/>
          <a:extLst>
            <a:ext uri="{909E8E84-426E-40DD-AFC4-6F175D3DCCD1}">
              <a14:hiddenFill xmlns:a14="http://schemas.microsoft.com/office/drawing/2010/main">
                <a:solidFill>
                  <a:srgbClr val="FFFFFF"/>
                </a:solidFill>
              </a14:hiddenFill>
            </a:ext>
          </a:extLst>
        </p:spPr>
      </p:pic>
      <p:pic>
        <p:nvPicPr>
          <p:cNvPr id="99333" name="Imagen 10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3192" y="3904529"/>
            <a:ext cx="1439863" cy="18589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p:cNvSpPr>
            <a:spLocks noChangeArrowheads="1"/>
          </p:cNvSpPr>
          <p:nvPr/>
        </p:nvSpPr>
        <p:spPr bwMode="auto">
          <a:xfrm>
            <a:off x="5127172" y="35612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ángulo 7"/>
          <p:cNvSpPr/>
          <p:nvPr/>
        </p:nvSpPr>
        <p:spPr>
          <a:xfrm>
            <a:off x="7342256" y="4019546"/>
            <a:ext cx="6096000" cy="1754326"/>
          </a:xfrm>
          <a:prstGeom prst="rect">
            <a:avLst/>
          </a:prstGeom>
        </p:spPr>
        <p:txBody>
          <a:bodyPr>
            <a:spAutoFit/>
          </a:bodyPr>
          <a:lstStyle/>
          <a:p>
            <a:pPr indent="252095" algn="just">
              <a:lnSpc>
                <a:spcPct val="200000"/>
              </a:lnSpc>
            </a:pPr>
            <a:r>
              <a:rPr lang="es-EC" dirty="0">
                <a:latin typeface="Arial" panose="020B0604020202020204" pitchFamily="34" charset="0"/>
                <a:ea typeface="Calibri" panose="020F0502020204030204" pitchFamily="34" charset="0"/>
                <a:cs typeface="Times New Roman" panose="02020603050405020304" pitchFamily="18" charset="0"/>
              </a:rPr>
              <a:t>f'c: 210 </a:t>
            </a:r>
            <a:r>
              <a:rPr lang="es-EC" dirty="0" err="1">
                <a:latin typeface="Arial" panose="020B0604020202020204" pitchFamily="34" charset="0"/>
                <a:ea typeface="Calibri" panose="020F0502020204030204" pitchFamily="34" charset="0"/>
                <a:cs typeface="Times New Roman" panose="02020603050405020304" pitchFamily="18" charset="0"/>
              </a:rPr>
              <a:t>Kgf</a:t>
            </a:r>
            <a:r>
              <a:rPr lang="es-EC" dirty="0">
                <a:latin typeface="Arial" panose="020B0604020202020204" pitchFamily="34" charset="0"/>
                <a:ea typeface="Calibri" panose="020F0502020204030204" pitchFamily="34" charset="0"/>
                <a:cs typeface="Times New Roman" panose="02020603050405020304" pitchFamily="18" charset="0"/>
              </a:rPr>
              <a:t>/cm2</a:t>
            </a:r>
            <a:endParaRPr lang="en-US" dirty="0">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C" dirty="0" err="1">
                <a:latin typeface="Arial" panose="020B0604020202020204" pitchFamily="34" charset="0"/>
                <a:ea typeface="Calibri" panose="020F0502020204030204" pitchFamily="34" charset="0"/>
                <a:cs typeface="Times New Roman" panose="02020603050405020304" pitchFamily="18" charset="0"/>
              </a:rPr>
              <a:t>fy</a:t>
            </a:r>
            <a:r>
              <a:rPr lang="es-EC" dirty="0">
                <a:latin typeface="Arial" panose="020B0604020202020204" pitchFamily="34" charset="0"/>
                <a:ea typeface="Calibri" panose="020F0502020204030204" pitchFamily="34" charset="0"/>
                <a:cs typeface="Times New Roman" panose="02020603050405020304" pitchFamily="18" charset="0"/>
              </a:rPr>
              <a:t>: 2800 </a:t>
            </a:r>
            <a:r>
              <a:rPr lang="es-EC" dirty="0" err="1">
                <a:latin typeface="Arial" panose="020B0604020202020204" pitchFamily="34" charset="0"/>
                <a:ea typeface="Calibri" panose="020F0502020204030204" pitchFamily="34" charset="0"/>
                <a:cs typeface="Times New Roman" panose="02020603050405020304" pitchFamily="18" charset="0"/>
              </a:rPr>
              <a:t>Kgf</a:t>
            </a:r>
            <a:r>
              <a:rPr lang="es-EC" dirty="0">
                <a:latin typeface="Arial" panose="020B0604020202020204" pitchFamily="34" charset="0"/>
                <a:ea typeface="Calibri" panose="020F0502020204030204" pitchFamily="34" charset="0"/>
                <a:cs typeface="Times New Roman" panose="02020603050405020304" pitchFamily="18" charset="0"/>
              </a:rPr>
              <a:t>/cm2</a:t>
            </a:r>
            <a:endParaRPr lang="en-US" dirty="0">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C" dirty="0">
                <a:latin typeface="Arial" panose="020B0604020202020204" pitchFamily="34" charset="0"/>
                <a:ea typeface="Calibri" panose="020F0502020204030204" pitchFamily="34" charset="0"/>
                <a:cs typeface="Times New Roman" panose="02020603050405020304" pitchFamily="18" charset="0"/>
              </a:rPr>
              <a:t>Clasificación de suelo según la NEC-11: C</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665907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2664914" y="1528353"/>
            <a:ext cx="3700980" cy="2869476"/>
          </a:xfrm>
          <a:prstGeom prst="rect">
            <a:avLst/>
          </a:prstGeom>
        </p:spPr>
      </p:pic>
      <p:sp>
        <p:nvSpPr>
          <p:cNvPr id="3" name="Rectángulo 2"/>
          <p:cNvSpPr/>
          <p:nvPr/>
        </p:nvSpPr>
        <p:spPr>
          <a:xfrm>
            <a:off x="2299132" y="4463329"/>
            <a:ext cx="4262705"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Definición de COL1 en </a:t>
            </a:r>
            <a:r>
              <a:rPr lang="es-EC" dirty="0" err="1">
                <a:latin typeface="Arial" panose="020B0604020202020204" pitchFamily="34" charset="0"/>
                <a:ea typeface="Calibri" panose="020F0502020204030204" pitchFamily="34" charset="0"/>
                <a:cs typeface="Times New Roman" panose="02020603050405020304" pitchFamily="18" charset="0"/>
              </a:rPr>
              <a:t>SectionDesigner</a:t>
            </a:r>
            <a:endParaRPr lang="es-EC" dirty="0"/>
          </a:p>
        </p:txBody>
      </p:sp>
      <p:pic>
        <p:nvPicPr>
          <p:cNvPr id="8" name="Imagen 7"/>
          <p:cNvPicPr/>
          <p:nvPr/>
        </p:nvPicPr>
        <p:blipFill>
          <a:blip r:embed="rId3"/>
          <a:stretch>
            <a:fillRect/>
          </a:stretch>
        </p:blipFill>
        <p:spPr>
          <a:xfrm>
            <a:off x="6895465" y="1528353"/>
            <a:ext cx="3674564" cy="2869476"/>
          </a:xfrm>
          <a:prstGeom prst="rect">
            <a:avLst/>
          </a:prstGeom>
        </p:spPr>
      </p:pic>
      <p:sp>
        <p:nvSpPr>
          <p:cNvPr id="9" name="Rectángulo 8"/>
          <p:cNvSpPr/>
          <p:nvPr/>
        </p:nvSpPr>
        <p:spPr>
          <a:xfrm>
            <a:off x="6895465" y="4408490"/>
            <a:ext cx="4262705"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Definición de </a:t>
            </a:r>
            <a:r>
              <a:rPr lang="es-EC" dirty="0" smtClean="0">
                <a:latin typeface="Arial" panose="020B0604020202020204" pitchFamily="34" charset="0"/>
                <a:ea typeface="Calibri" panose="020F0502020204030204" pitchFamily="34" charset="0"/>
                <a:cs typeface="Times New Roman" panose="02020603050405020304" pitchFamily="18" charset="0"/>
              </a:rPr>
              <a:t>COL2 </a:t>
            </a:r>
            <a:r>
              <a:rPr lang="es-EC" dirty="0">
                <a:latin typeface="Arial" panose="020B0604020202020204" pitchFamily="34" charset="0"/>
                <a:ea typeface="Calibri" panose="020F0502020204030204" pitchFamily="34" charset="0"/>
                <a:cs typeface="Times New Roman" panose="02020603050405020304" pitchFamily="18" charset="0"/>
              </a:rPr>
              <a:t>en </a:t>
            </a:r>
            <a:r>
              <a:rPr lang="es-EC" dirty="0" err="1">
                <a:latin typeface="Arial" panose="020B0604020202020204" pitchFamily="34" charset="0"/>
                <a:ea typeface="Calibri" panose="020F0502020204030204" pitchFamily="34" charset="0"/>
                <a:cs typeface="Times New Roman" panose="02020603050405020304" pitchFamily="18" charset="0"/>
              </a:rPr>
              <a:t>SectionDesigner</a:t>
            </a:r>
            <a:endParaRPr lang="es-EC" dirty="0"/>
          </a:p>
        </p:txBody>
      </p:sp>
    </p:spTree>
    <p:extLst>
      <p:ext uri="{BB962C8B-B14F-4D97-AF65-F5344CB8AC3E}">
        <p14:creationId xmlns:p14="http://schemas.microsoft.com/office/powerpoint/2010/main" val="143044805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2170851" y="1493519"/>
            <a:ext cx="8671320" cy="4611703"/>
          </a:xfrm>
          <a:prstGeom prst="rect">
            <a:avLst/>
          </a:prstGeom>
        </p:spPr>
      </p:pic>
      <p:sp>
        <p:nvSpPr>
          <p:cNvPr id="3" name="Rectángulo 2"/>
          <p:cNvSpPr/>
          <p:nvPr/>
        </p:nvSpPr>
        <p:spPr>
          <a:xfrm>
            <a:off x="6022461" y="6320554"/>
            <a:ext cx="800219"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a)Vh1</a:t>
            </a:r>
            <a:endParaRPr lang="es-EC" dirty="0"/>
          </a:p>
        </p:txBody>
      </p:sp>
    </p:spTree>
    <p:extLst>
      <p:ext uri="{BB962C8B-B14F-4D97-AF65-F5344CB8AC3E}">
        <p14:creationId xmlns:p14="http://schemas.microsoft.com/office/powerpoint/2010/main" val="2556098161"/>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2728775" y="1658983"/>
            <a:ext cx="8200482" cy="4534988"/>
          </a:xfrm>
          <a:prstGeom prst="rect">
            <a:avLst/>
          </a:prstGeom>
        </p:spPr>
      </p:pic>
      <p:sp>
        <p:nvSpPr>
          <p:cNvPr id="3" name="Rectángulo 2"/>
          <p:cNvSpPr/>
          <p:nvPr/>
        </p:nvSpPr>
        <p:spPr>
          <a:xfrm>
            <a:off x="6582461" y="6303220"/>
            <a:ext cx="864339"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b)Vh2 </a:t>
            </a:r>
            <a:endParaRPr lang="es-EC" dirty="0"/>
          </a:p>
        </p:txBody>
      </p:sp>
    </p:spTree>
    <p:extLst>
      <p:ext uri="{BB962C8B-B14F-4D97-AF65-F5344CB8AC3E}">
        <p14:creationId xmlns:p14="http://schemas.microsoft.com/office/powerpoint/2010/main" val="428638311"/>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2243875" y="1467409"/>
            <a:ext cx="8783353" cy="4519733"/>
          </a:xfrm>
          <a:prstGeom prst="rect">
            <a:avLst/>
          </a:prstGeom>
        </p:spPr>
      </p:pic>
      <p:sp>
        <p:nvSpPr>
          <p:cNvPr id="3" name="Rectángulo 2"/>
          <p:cNvSpPr/>
          <p:nvPr/>
        </p:nvSpPr>
        <p:spPr>
          <a:xfrm>
            <a:off x="6409874" y="6105222"/>
            <a:ext cx="787395"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c)Vh3</a:t>
            </a:r>
            <a:endParaRPr lang="es-EC" dirty="0"/>
          </a:p>
        </p:txBody>
      </p:sp>
    </p:spTree>
    <p:extLst>
      <p:ext uri="{BB962C8B-B14F-4D97-AF65-F5344CB8AC3E}">
        <p14:creationId xmlns:p14="http://schemas.microsoft.com/office/powerpoint/2010/main" val="383052752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2767693" y="1497738"/>
            <a:ext cx="7464878" cy="4260805"/>
          </a:xfrm>
          <a:prstGeom prst="rect">
            <a:avLst/>
          </a:prstGeom>
        </p:spPr>
      </p:pic>
      <p:sp>
        <p:nvSpPr>
          <p:cNvPr id="3" name="Rectángulo 2"/>
          <p:cNvSpPr/>
          <p:nvPr/>
        </p:nvSpPr>
        <p:spPr>
          <a:xfrm>
            <a:off x="6031418" y="6105222"/>
            <a:ext cx="851515"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cs typeface="Times New Roman" panose="02020603050405020304" pitchFamily="18" charset="0"/>
              </a:rPr>
              <a:t>a)Vv1 </a:t>
            </a:r>
            <a:endParaRPr lang="es-EC" dirty="0"/>
          </a:p>
        </p:txBody>
      </p:sp>
    </p:spTree>
    <p:extLst>
      <p:ext uri="{BB962C8B-B14F-4D97-AF65-F5344CB8AC3E}">
        <p14:creationId xmlns:p14="http://schemas.microsoft.com/office/powerpoint/2010/main" val="108559242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2920092" y="1801676"/>
            <a:ext cx="7279821" cy="4000410"/>
          </a:xfrm>
          <a:prstGeom prst="rect">
            <a:avLst/>
          </a:prstGeom>
        </p:spPr>
      </p:pic>
      <p:sp>
        <p:nvSpPr>
          <p:cNvPr id="3" name="Rectángulo 2"/>
          <p:cNvSpPr/>
          <p:nvPr/>
        </p:nvSpPr>
        <p:spPr>
          <a:xfrm>
            <a:off x="6345156" y="6009305"/>
            <a:ext cx="851515"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b)Vv2 </a:t>
            </a:r>
            <a:endParaRPr lang="es-EC" dirty="0"/>
          </a:p>
        </p:txBody>
      </p:sp>
    </p:spTree>
    <p:extLst>
      <p:ext uri="{BB962C8B-B14F-4D97-AF65-F5344CB8AC3E}">
        <p14:creationId xmlns:p14="http://schemas.microsoft.com/office/powerpoint/2010/main" val="1726658348"/>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rot="5400000">
            <a:off x="4422595" y="-1205319"/>
            <a:ext cx="5348329" cy="10190480"/>
          </a:xfrm>
          <a:prstGeom prst="rect">
            <a:avLst/>
          </a:prstGeom>
        </p:spPr>
      </p:pic>
    </p:spTree>
    <p:extLst>
      <p:ext uri="{BB962C8B-B14F-4D97-AF65-F5344CB8AC3E}">
        <p14:creationId xmlns:p14="http://schemas.microsoft.com/office/powerpoint/2010/main" val="2973378274"/>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spTree>
    <p:extLst>
      <p:ext uri="{BB962C8B-B14F-4D97-AF65-F5344CB8AC3E}">
        <p14:creationId xmlns:p14="http://schemas.microsoft.com/office/powerpoint/2010/main" val="260559926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3867150" y="1697280"/>
            <a:ext cx="5219700" cy="4660900"/>
          </a:xfrm>
          <a:prstGeom prst="rect">
            <a:avLst/>
          </a:prstGeom>
        </p:spPr>
      </p:pic>
    </p:spTree>
    <p:extLst>
      <p:ext uri="{BB962C8B-B14F-4D97-AF65-F5344CB8AC3E}">
        <p14:creationId xmlns:p14="http://schemas.microsoft.com/office/powerpoint/2010/main" val="35154208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Introducción</a:t>
            </a:r>
            <a:endParaRPr lang="en-US"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4" name="Imagen 13"/>
          <p:cNvPicPr>
            <a:picLocks noChangeAspect="1"/>
          </p:cNvPicPr>
          <p:nvPr/>
        </p:nvPicPr>
        <p:blipFill>
          <a:blip r:embed="rId2"/>
          <a:stretch>
            <a:fillRect/>
          </a:stretch>
        </p:blipFill>
        <p:spPr>
          <a:xfrm>
            <a:off x="2770091" y="1293159"/>
            <a:ext cx="8307484" cy="4849345"/>
          </a:xfrm>
          <a:prstGeom prst="rect">
            <a:avLst/>
          </a:prstGeom>
        </p:spPr>
      </p:pic>
      <p:sp>
        <p:nvSpPr>
          <p:cNvPr id="15" name="CuadroTexto 14"/>
          <p:cNvSpPr txBox="1"/>
          <p:nvPr/>
        </p:nvSpPr>
        <p:spPr>
          <a:xfrm>
            <a:off x="4254500" y="4606231"/>
            <a:ext cx="1778000" cy="646331"/>
          </a:xfrm>
          <a:prstGeom prst="rect">
            <a:avLst/>
          </a:prstGeom>
          <a:noFill/>
        </p:spPr>
        <p:txBody>
          <a:bodyPr wrap="square" rtlCol="0">
            <a:spAutoFit/>
          </a:bodyPr>
          <a:lstStyle/>
          <a:p>
            <a:pPr algn="ctr"/>
            <a:r>
              <a:rPr lang="es-EC" dirty="0" smtClean="0"/>
              <a:t>Grieta por flexión y corte</a:t>
            </a:r>
            <a:endParaRPr lang="en-US" dirty="0"/>
          </a:p>
        </p:txBody>
      </p:sp>
      <p:sp>
        <p:nvSpPr>
          <p:cNvPr id="16" name="CuadroTexto 15"/>
          <p:cNvSpPr txBox="1"/>
          <p:nvPr/>
        </p:nvSpPr>
        <p:spPr>
          <a:xfrm>
            <a:off x="8216900" y="4606231"/>
            <a:ext cx="1778000" cy="646331"/>
          </a:xfrm>
          <a:prstGeom prst="rect">
            <a:avLst/>
          </a:prstGeom>
          <a:noFill/>
        </p:spPr>
        <p:txBody>
          <a:bodyPr wrap="square" rtlCol="0">
            <a:spAutoFit/>
          </a:bodyPr>
          <a:lstStyle/>
          <a:p>
            <a:pPr algn="ctr"/>
            <a:r>
              <a:rPr lang="es-EC" dirty="0" smtClean="0"/>
              <a:t>Grieta por flexión y corte</a:t>
            </a:r>
            <a:endParaRPr lang="en-US" dirty="0"/>
          </a:p>
        </p:txBody>
      </p:sp>
      <p:sp>
        <p:nvSpPr>
          <p:cNvPr id="17" name="CuadroTexto 16"/>
          <p:cNvSpPr txBox="1"/>
          <p:nvPr/>
        </p:nvSpPr>
        <p:spPr>
          <a:xfrm>
            <a:off x="5664200" y="5431295"/>
            <a:ext cx="2438400" cy="646331"/>
          </a:xfrm>
          <a:prstGeom prst="rect">
            <a:avLst/>
          </a:prstGeom>
          <a:noFill/>
        </p:spPr>
        <p:txBody>
          <a:bodyPr wrap="square" rtlCol="0">
            <a:spAutoFit/>
          </a:bodyPr>
          <a:lstStyle/>
          <a:p>
            <a:pPr algn="ctr"/>
            <a:r>
              <a:rPr lang="es-EC" dirty="0" smtClean="0"/>
              <a:t>Grieta a tracción </a:t>
            </a:r>
          </a:p>
          <a:p>
            <a:pPr algn="ctr"/>
            <a:r>
              <a:rPr lang="es-EC" dirty="0" smtClean="0"/>
              <a:t>debida a flexión</a:t>
            </a:r>
            <a:endParaRPr lang="en-US" dirty="0"/>
          </a:p>
        </p:txBody>
      </p:sp>
      <p:sp>
        <p:nvSpPr>
          <p:cNvPr id="18" name="CuadroTexto 17"/>
          <p:cNvSpPr txBox="1"/>
          <p:nvPr/>
        </p:nvSpPr>
        <p:spPr>
          <a:xfrm>
            <a:off x="7200900" y="6036171"/>
            <a:ext cx="2438400" cy="369332"/>
          </a:xfrm>
          <a:prstGeom prst="rect">
            <a:avLst/>
          </a:prstGeom>
          <a:noFill/>
        </p:spPr>
        <p:txBody>
          <a:bodyPr wrap="square" rtlCol="0">
            <a:spAutoFit/>
          </a:bodyPr>
          <a:lstStyle/>
          <a:p>
            <a:pPr algn="ctr"/>
            <a:r>
              <a:rPr lang="es-EC" dirty="0" smtClean="0"/>
              <a:t>Grieta a tracción </a:t>
            </a:r>
          </a:p>
        </p:txBody>
      </p:sp>
      <p:sp>
        <p:nvSpPr>
          <p:cNvPr id="28" name="CuadroTexto 27"/>
          <p:cNvSpPr txBox="1"/>
          <p:nvPr/>
        </p:nvSpPr>
        <p:spPr>
          <a:xfrm>
            <a:off x="2794000" y="5566271"/>
            <a:ext cx="2438400" cy="369332"/>
          </a:xfrm>
          <a:prstGeom prst="rect">
            <a:avLst/>
          </a:prstGeom>
          <a:noFill/>
        </p:spPr>
        <p:txBody>
          <a:bodyPr wrap="square" rtlCol="0">
            <a:spAutoFit/>
          </a:bodyPr>
          <a:lstStyle/>
          <a:p>
            <a:pPr algn="ctr"/>
            <a:r>
              <a:rPr lang="es-EC" dirty="0" smtClean="0"/>
              <a:t>Grieta a tracción </a:t>
            </a:r>
          </a:p>
        </p:txBody>
      </p:sp>
      <p:sp>
        <p:nvSpPr>
          <p:cNvPr id="29" name="CuadroTexto 28"/>
          <p:cNvSpPr txBox="1"/>
          <p:nvPr/>
        </p:nvSpPr>
        <p:spPr>
          <a:xfrm>
            <a:off x="5575300" y="2302371"/>
            <a:ext cx="2438400" cy="369332"/>
          </a:xfrm>
          <a:prstGeom prst="rect">
            <a:avLst/>
          </a:prstGeom>
          <a:noFill/>
        </p:spPr>
        <p:txBody>
          <a:bodyPr wrap="square" rtlCol="0">
            <a:spAutoFit/>
          </a:bodyPr>
          <a:lstStyle/>
          <a:p>
            <a:pPr algn="ctr"/>
            <a:r>
              <a:rPr lang="es-EC" dirty="0" smtClean="0"/>
              <a:t>Carga distribuida</a:t>
            </a:r>
          </a:p>
        </p:txBody>
      </p:sp>
      <p:pic>
        <p:nvPicPr>
          <p:cNvPr id="30"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633" y="1311573"/>
            <a:ext cx="3830913" cy="2875866"/>
          </a:xfrm>
          <a:prstGeom prst="rect">
            <a:avLst/>
          </a:prstGeom>
        </p:spPr>
      </p:pic>
      <p:pic>
        <p:nvPicPr>
          <p:cNvPr id="31" name="Picture 2" descr="http://publiespe.espe.edu.ec/investigativas/bahia/construccion/Image14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0622" y="3378914"/>
            <a:ext cx="4410257" cy="310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91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circle(in)">
                                      <p:cBhvr>
                                        <p:cTn id="19" dur="2000"/>
                                        <p:tgtEl>
                                          <p:spTgt spid="2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in)">
                                      <p:cBhvr>
                                        <p:cTn id="22" dur="2000"/>
                                        <p:tgtEl>
                                          <p:spTgt spid="29"/>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circle(out)">
                                      <p:cBhvr>
                                        <p:cTn id="30" dur="20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anim calcmode="lin" valueType="num">
                                      <p:cBhvr>
                                        <p:cTn id="36" dur="2000" fill="hold"/>
                                        <p:tgtEl>
                                          <p:spTgt spid="31"/>
                                        </p:tgtEl>
                                        <p:attrNameLst>
                                          <p:attrName>ppt_w</p:attrName>
                                        </p:attrNameLst>
                                      </p:cBhvr>
                                      <p:tavLst>
                                        <p:tav tm="0" fmla="#ppt_w*sin(2.5*pi*$)">
                                          <p:val>
                                            <p:fltVal val="0"/>
                                          </p:val>
                                        </p:tav>
                                        <p:tav tm="100000">
                                          <p:val>
                                            <p:fltVal val="1"/>
                                          </p:val>
                                        </p:tav>
                                      </p:tavLst>
                                    </p:anim>
                                    <p:anim calcmode="lin" valueType="num">
                                      <p:cBhvr>
                                        <p:cTn id="37" dur="20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8" grpId="0"/>
      <p:bldP spid="29"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3244001" y="1818503"/>
            <a:ext cx="6128599" cy="4081554"/>
          </a:xfrm>
          <a:prstGeom prst="rect">
            <a:avLst/>
          </a:prstGeom>
        </p:spPr>
      </p:pic>
    </p:spTree>
    <p:extLst>
      <p:ext uri="{BB962C8B-B14F-4D97-AF65-F5344CB8AC3E}">
        <p14:creationId xmlns:p14="http://schemas.microsoft.com/office/powerpoint/2010/main" val="4215288168"/>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2865664" y="1806031"/>
            <a:ext cx="8118022" cy="2646226"/>
          </a:xfrm>
          <a:prstGeom prst="rect">
            <a:avLst/>
          </a:prstGeom>
        </p:spPr>
      </p:pic>
      <p:sp>
        <p:nvSpPr>
          <p:cNvPr id="3" name="Rectángulo 2"/>
          <p:cNvSpPr/>
          <p:nvPr/>
        </p:nvSpPr>
        <p:spPr>
          <a:xfrm>
            <a:off x="4447937" y="4583277"/>
            <a:ext cx="3557384"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Patrón de cargas para Ejemplo 4</a:t>
            </a:r>
            <a:endParaRPr lang="es-EC" dirty="0"/>
          </a:p>
        </p:txBody>
      </p:sp>
    </p:spTree>
    <p:extLst>
      <p:ext uri="{BB962C8B-B14F-4D97-AF65-F5344CB8AC3E}">
        <p14:creationId xmlns:p14="http://schemas.microsoft.com/office/powerpoint/2010/main" val="18884814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3773306" y="1426028"/>
            <a:ext cx="5414237" cy="4679194"/>
          </a:xfrm>
          <a:prstGeom prst="rect">
            <a:avLst/>
          </a:prstGeom>
        </p:spPr>
      </p:pic>
      <p:sp>
        <p:nvSpPr>
          <p:cNvPr id="3" name="Rectángulo 2"/>
          <p:cNvSpPr/>
          <p:nvPr/>
        </p:nvSpPr>
        <p:spPr>
          <a:xfrm>
            <a:off x="4555452" y="6253063"/>
            <a:ext cx="364715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Espectro de demanda dirección X</a:t>
            </a:r>
            <a:endParaRPr lang="es-EC" dirty="0"/>
          </a:p>
        </p:txBody>
      </p:sp>
    </p:spTree>
    <p:extLst>
      <p:ext uri="{BB962C8B-B14F-4D97-AF65-F5344CB8AC3E}">
        <p14:creationId xmlns:p14="http://schemas.microsoft.com/office/powerpoint/2010/main" val="152659926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3517763" y="1317171"/>
            <a:ext cx="5626237" cy="4974772"/>
          </a:xfrm>
          <a:prstGeom prst="rect">
            <a:avLst/>
          </a:prstGeom>
        </p:spPr>
      </p:pic>
      <p:sp>
        <p:nvSpPr>
          <p:cNvPr id="3" name="Rectángulo 2"/>
          <p:cNvSpPr/>
          <p:nvPr/>
        </p:nvSpPr>
        <p:spPr>
          <a:xfrm>
            <a:off x="4426907" y="6330927"/>
            <a:ext cx="3642985"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Espectro de demanda dirección Y</a:t>
            </a:r>
            <a:endParaRPr lang="es-EC" dirty="0"/>
          </a:p>
        </p:txBody>
      </p:sp>
    </p:spTree>
    <p:extLst>
      <p:ext uri="{BB962C8B-B14F-4D97-AF65-F5344CB8AC3E}">
        <p14:creationId xmlns:p14="http://schemas.microsoft.com/office/powerpoint/2010/main" val="1424200769"/>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sp>
        <p:nvSpPr>
          <p:cNvPr id="3" name="Rectángulo 2"/>
          <p:cNvSpPr/>
          <p:nvPr/>
        </p:nvSpPr>
        <p:spPr>
          <a:xfrm>
            <a:off x="2634343" y="1788663"/>
            <a:ext cx="6096000" cy="646331"/>
          </a:xfrm>
          <a:prstGeom prst="rect">
            <a:avLst/>
          </a:prstGeom>
        </p:spPr>
        <p:txBody>
          <a:bodyPr>
            <a:spAutoFit/>
          </a:bodyPr>
          <a:lstStyle/>
          <a:p>
            <a:r>
              <a:rPr lang="es-ES" i="1" dirty="0">
                <a:latin typeface="Arial" panose="020B0604020202020204" pitchFamily="34" charset="0"/>
                <a:ea typeface="Calibri" panose="020F0502020204030204" pitchFamily="34" charset="0"/>
                <a:cs typeface="Times New Roman" panose="02020603050405020304" pitchFamily="18" charset="0"/>
              </a:rPr>
              <a:t>NL-X: Sismo X </a:t>
            </a:r>
            <a:r>
              <a:rPr lang="es-ES" dirty="0">
                <a:latin typeface="Arial" panose="020B0604020202020204" pitchFamily="34" charset="0"/>
                <a:ea typeface="Calibri" panose="020F0502020204030204" pitchFamily="34" charset="0"/>
                <a:cs typeface="Times New Roman" panose="02020603050405020304" pitchFamily="18" charset="0"/>
              </a:rPr>
              <a:t>y </a:t>
            </a:r>
            <a:r>
              <a:rPr lang="es-ES" i="1" dirty="0">
                <a:latin typeface="Arial" panose="020B0604020202020204" pitchFamily="34" charset="0"/>
                <a:ea typeface="Calibri" panose="020F0502020204030204" pitchFamily="34" charset="0"/>
                <a:cs typeface="Times New Roman" panose="02020603050405020304" pitchFamily="18" charset="0"/>
              </a:rPr>
              <a:t>NL-Y: Sismo Y</a:t>
            </a:r>
            <a:r>
              <a:rPr lang="es-ES" dirty="0">
                <a:latin typeface="Arial" panose="020B0604020202020204" pitchFamily="34" charset="0"/>
                <a:ea typeface="Calibri" panose="020F0502020204030204" pitchFamily="34" charset="0"/>
                <a:cs typeface="Times New Roman" panose="02020603050405020304" pitchFamily="18" charset="0"/>
              </a:rPr>
              <a:t>: el patrón de cargas está dado por las fórmulas del código</a:t>
            </a:r>
            <a:endParaRPr lang="es-EC" dirty="0"/>
          </a:p>
        </p:txBody>
      </p:sp>
      <p:sp>
        <p:nvSpPr>
          <p:cNvPr id="4" name="Rectángulo 3"/>
          <p:cNvSpPr/>
          <p:nvPr/>
        </p:nvSpPr>
        <p:spPr>
          <a:xfrm>
            <a:off x="2634343" y="2825821"/>
            <a:ext cx="6096000" cy="923330"/>
          </a:xfrm>
          <a:prstGeom prst="rect">
            <a:avLst/>
          </a:prstGeom>
        </p:spPr>
        <p:txBody>
          <a:bodyPr>
            <a:spAutoFit/>
          </a:bodyPr>
          <a:lstStyle/>
          <a:p>
            <a:r>
              <a:rPr lang="es-ES" i="1" dirty="0">
                <a:latin typeface="Arial" panose="020B0604020202020204" pitchFamily="34" charset="0"/>
                <a:ea typeface="Calibri" panose="020F0502020204030204" pitchFamily="34" charset="0"/>
                <a:cs typeface="Times New Roman" panose="02020603050405020304" pitchFamily="18" charset="0"/>
              </a:rPr>
              <a:t>NL-MX y NL-MY: Modal 1 en sentido X y Y</a:t>
            </a:r>
            <a:r>
              <a:rPr lang="es-ES" dirty="0">
                <a:latin typeface="Arial" panose="020B0604020202020204" pitchFamily="34" charset="0"/>
                <a:ea typeface="Calibri" panose="020F0502020204030204" pitchFamily="34" charset="0"/>
                <a:cs typeface="Times New Roman" panose="02020603050405020304" pitchFamily="18" charset="0"/>
              </a:rPr>
              <a:t>: el patrón de cargas se establece mediante el primer modo de vibración</a:t>
            </a:r>
            <a:endParaRPr lang="es-EC" dirty="0"/>
          </a:p>
        </p:txBody>
      </p:sp>
      <p:sp>
        <p:nvSpPr>
          <p:cNvPr id="5" name="Rectángulo 4"/>
          <p:cNvSpPr/>
          <p:nvPr/>
        </p:nvSpPr>
        <p:spPr>
          <a:xfrm>
            <a:off x="2634343" y="4139978"/>
            <a:ext cx="6096000" cy="1477328"/>
          </a:xfrm>
          <a:prstGeom prst="rect">
            <a:avLst/>
          </a:prstGeom>
        </p:spPr>
        <p:txBody>
          <a:bodyPr>
            <a:spAutoFit/>
          </a:bodyPr>
          <a:lstStyle/>
          <a:p>
            <a:r>
              <a:rPr lang="es-ES" i="1" dirty="0">
                <a:latin typeface="Arial" panose="020B0604020202020204" pitchFamily="34" charset="0"/>
                <a:ea typeface="Calibri" panose="020F0502020204030204" pitchFamily="34" charset="0"/>
                <a:cs typeface="Times New Roman" panose="02020603050405020304" pitchFamily="18" charset="0"/>
              </a:rPr>
              <a:t>NL-CX: Lateral X y NL-CY: Lateral Y</a:t>
            </a:r>
            <a:r>
              <a:rPr lang="es-ES" dirty="0">
                <a:latin typeface="Arial" panose="020B0604020202020204" pitchFamily="34" charset="0"/>
                <a:ea typeface="Calibri" panose="020F0502020204030204" pitchFamily="34" charset="0"/>
                <a:cs typeface="Times New Roman" panose="02020603050405020304" pitchFamily="18" charset="0"/>
              </a:rPr>
              <a:t>: El  patrón de carga es constante, se adoptará cualquiera debido a que el programa buscará aumentar la carga hasta llegar al un desplazamiento máximo determinado por el usuario, el valor será de 10Tonf </a:t>
            </a:r>
            <a:endParaRPr lang="es-EC" dirty="0"/>
          </a:p>
        </p:txBody>
      </p:sp>
    </p:spTree>
    <p:extLst>
      <p:ext uri="{BB962C8B-B14F-4D97-AF65-F5344CB8AC3E}">
        <p14:creationId xmlns:p14="http://schemas.microsoft.com/office/powerpoint/2010/main" val="1753207247"/>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3785461" y="1509273"/>
            <a:ext cx="5282339" cy="4595949"/>
          </a:xfrm>
          <a:prstGeom prst="rect">
            <a:avLst/>
          </a:prstGeom>
        </p:spPr>
      </p:pic>
    </p:spTree>
    <p:extLst>
      <p:ext uri="{BB962C8B-B14F-4D97-AF65-F5344CB8AC3E}">
        <p14:creationId xmlns:p14="http://schemas.microsoft.com/office/powerpoint/2010/main" val="2258038517"/>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1837262" y="1574073"/>
            <a:ext cx="5184024" cy="4792405"/>
          </a:xfrm>
          <a:prstGeom prst="rect">
            <a:avLst/>
          </a:prstGeom>
        </p:spPr>
      </p:pic>
      <p:pic>
        <p:nvPicPr>
          <p:cNvPr id="8" name="Imagen 7"/>
          <p:cNvPicPr/>
          <p:nvPr/>
        </p:nvPicPr>
        <p:blipFill>
          <a:blip r:embed="rId3"/>
          <a:stretch>
            <a:fillRect/>
          </a:stretch>
        </p:blipFill>
        <p:spPr>
          <a:xfrm>
            <a:off x="7021287" y="1574072"/>
            <a:ext cx="5180238" cy="4792405"/>
          </a:xfrm>
          <a:prstGeom prst="rect">
            <a:avLst/>
          </a:prstGeom>
        </p:spPr>
      </p:pic>
    </p:spTree>
    <p:extLst>
      <p:ext uri="{BB962C8B-B14F-4D97-AF65-F5344CB8AC3E}">
        <p14:creationId xmlns:p14="http://schemas.microsoft.com/office/powerpoint/2010/main" val="42128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1826375" y="1172213"/>
            <a:ext cx="5064281" cy="4662530"/>
          </a:xfrm>
          <a:prstGeom prst="rect">
            <a:avLst/>
          </a:prstGeom>
        </p:spPr>
      </p:pic>
      <p:pic>
        <p:nvPicPr>
          <p:cNvPr id="8" name="Imagen 7"/>
          <p:cNvPicPr/>
          <p:nvPr/>
        </p:nvPicPr>
        <p:blipFill>
          <a:blip r:embed="rId3"/>
          <a:stretch>
            <a:fillRect/>
          </a:stretch>
        </p:blipFill>
        <p:spPr>
          <a:xfrm>
            <a:off x="6890655" y="1172213"/>
            <a:ext cx="5310869" cy="4662530"/>
          </a:xfrm>
          <a:prstGeom prst="rect">
            <a:avLst/>
          </a:prstGeom>
        </p:spPr>
      </p:pic>
    </p:spTree>
    <p:extLst>
      <p:ext uri="{BB962C8B-B14F-4D97-AF65-F5344CB8AC3E}">
        <p14:creationId xmlns:p14="http://schemas.microsoft.com/office/powerpoint/2010/main" val="48944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1846787" y="1215757"/>
            <a:ext cx="5219700" cy="3632835"/>
          </a:xfrm>
          <a:prstGeom prst="rect">
            <a:avLst/>
          </a:prstGeom>
        </p:spPr>
      </p:pic>
      <p:pic>
        <p:nvPicPr>
          <p:cNvPr id="8" name="Imagen 7"/>
          <p:cNvPicPr/>
          <p:nvPr/>
        </p:nvPicPr>
        <p:blipFill>
          <a:blip r:embed="rId3"/>
          <a:stretch>
            <a:fillRect/>
          </a:stretch>
        </p:blipFill>
        <p:spPr>
          <a:xfrm>
            <a:off x="6979399" y="3229610"/>
            <a:ext cx="5219700" cy="3628390"/>
          </a:xfrm>
          <a:prstGeom prst="rect">
            <a:avLst/>
          </a:prstGeom>
        </p:spPr>
      </p:pic>
    </p:spTree>
    <p:extLst>
      <p:ext uri="{BB962C8B-B14F-4D97-AF65-F5344CB8AC3E}">
        <p14:creationId xmlns:p14="http://schemas.microsoft.com/office/powerpoint/2010/main" val="199397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4048579" y="1553226"/>
            <a:ext cx="4986564" cy="3323574"/>
          </a:xfrm>
          <a:prstGeom prst="rect">
            <a:avLst/>
          </a:prstGeom>
        </p:spPr>
      </p:pic>
      <p:sp>
        <p:nvSpPr>
          <p:cNvPr id="3" name="Rectángulo 2"/>
          <p:cNvSpPr/>
          <p:nvPr/>
        </p:nvSpPr>
        <p:spPr>
          <a:xfrm>
            <a:off x="4596456" y="4876800"/>
            <a:ext cx="3890809"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Combinaciones de carga, Ejemplo 4</a:t>
            </a:r>
            <a:endParaRPr lang="es-EC" dirty="0"/>
          </a:p>
        </p:txBody>
      </p:sp>
    </p:spTree>
    <p:extLst>
      <p:ext uri="{BB962C8B-B14F-4D97-AF65-F5344CB8AC3E}">
        <p14:creationId xmlns:p14="http://schemas.microsoft.com/office/powerpoint/2010/main" val="3812150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Introducción</a:t>
            </a:r>
            <a:endParaRPr lang="en-US"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1" name="Imagen 10"/>
          <p:cNvPicPr/>
          <p:nvPr/>
        </p:nvPicPr>
        <p:blipFill>
          <a:blip r:embed="rId2" cstate="print">
            <a:extLst>
              <a:ext uri="{28A0092B-C50C-407E-A947-70E740481C1C}">
                <a14:useLocalDpi xmlns:a14="http://schemas.microsoft.com/office/drawing/2010/main" val="0"/>
              </a:ext>
            </a:extLst>
          </a:blip>
          <a:stretch>
            <a:fillRect/>
          </a:stretch>
        </p:blipFill>
        <p:spPr>
          <a:xfrm>
            <a:off x="3413594" y="1401510"/>
            <a:ext cx="2790653" cy="2042841"/>
          </a:xfrm>
          <a:prstGeom prst="rect">
            <a:avLst/>
          </a:prstGeom>
        </p:spPr>
      </p:pic>
      <p:sp>
        <p:nvSpPr>
          <p:cNvPr id="12" name="Elipse 11"/>
          <p:cNvSpPr/>
          <p:nvPr/>
        </p:nvSpPr>
        <p:spPr>
          <a:xfrm>
            <a:off x="5679300" y="2851818"/>
            <a:ext cx="418744" cy="3845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Flecha derecha 8"/>
          <p:cNvSpPr/>
          <p:nvPr/>
        </p:nvSpPr>
        <p:spPr>
          <a:xfrm rot="10800000">
            <a:off x="7058827" y="2068082"/>
            <a:ext cx="290557" cy="692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1"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053" y="1401510"/>
            <a:ext cx="3521748" cy="2527758"/>
          </a:xfrm>
          <a:prstGeom prst="rect">
            <a:avLst/>
          </a:prstGeom>
          <a:noFill/>
          <a:ln>
            <a:noFill/>
          </a:ln>
        </p:spPr>
      </p:pic>
      <p:sp>
        <p:nvSpPr>
          <p:cNvPr id="22" name="Flecha abajo 21"/>
          <p:cNvSpPr/>
          <p:nvPr/>
        </p:nvSpPr>
        <p:spPr>
          <a:xfrm rot="10800000">
            <a:off x="9024360" y="4401084"/>
            <a:ext cx="675118" cy="3760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p:cNvPicPr>
            <a:picLocks noChangeAspect="1"/>
          </p:cNvPicPr>
          <p:nvPr/>
        </p:nvPicPr>
        <p:blipFill>
          <a:blip r:embed="rId4"/>
          <a:stretch>
            <a:fillRect/>
          </a:stretch>
        </p:blipFill>
        <p:spPr>
          <a:xfrm>
            <a:off x="8379164" y="4956561"/>
            <a:ext cx="1504755" cy="1243869"/>
          </a:xfrm>
          <a:prstGeom prst="rect">
            <a:avLst/>
          </a:prstGeom>
        </p:spPr>
      </p:pic>
      <p:sp>
        <p:nvSpPr>
          <p:cNvPr id="20" name="Flecha derecha 19"/>
          <p:cNvSpPr/>
          <p:nvPr/>
        </p:nvSpPr>
        <p:spPr>
          <a:xfrm>
            <a:off x="7118648" y="5248916"/>
            <a:ext cx="332405" cy="5878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5" name="irc_mi" descr="http://img197.imageshack.us/img197/2056/momentcurvature.jpg"/>
          <p:cNvPicPr/>
          <p:nvPr/>
        </p:nvPicPr>
        <p:blipFill>
          <a:blip r:embed="rId5"/>
          <a:srcRect/>
          <a:stretch>
            <a:fillRect/>
          </a:stretch>
        </p:blipFill>
        <p:spPr bwMode="auto">
          <a:xfrm>
            <a:off x="3184654" y="3678810"/>
            <a:ext cx="3357586" cy="2786083"/>
          </a:xfrm>
          <a:prstGeom prst="rect">
            <a:avLst/>
          </a:prstGeom>
          <a:noFill/>
          <a:ln w="9525">
            <a:noFill/>
            <a:miter lim="800000"/>
            <a:headEnd/>
            <a:tailEnd/>
          </a:ln>
        </p:spPr>
      </p:pic>
    </p:spTree>
    <p:extLst>
      <p:ext uri="{BB962C8B-B14F-4D97-AF65-F5344CB8AC3E}">
        <p14:creationId xmlns:p14="http://schemas.microsoft.com/office/powerpoint/2010/main" val="10835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heel(1)">
                                      <p:cBhvr>
                                        <p:cTn id="4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22" grpId="0" animBg="1"/>
      <p:bldP spid="20"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graphicFrame>
        <p:nvGraphicFramePr>
          <p:cNvPr id="5" name="Gráfico 4"/>
          <p:cNvGraphicFramePr/>
          <p:nvPr>
            <p:extLst>
              <p:ext uri="{D42A27DB-BD31-4B8C-83A1-F6EECF244321}">
                <p14:modId xmlns:p14="http://schemas.microsoft.com/office/powerpoint/2010/main" val="2725197877"/>
              </p:ext>
            </p:extLst>
          </p:nvPr>
        </p:nvGraphicFramePr>
        <p:xfrm>
          <a:off x="2917372" y="1382485"/>
          <a:ext cx="7587342" cy="4278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1386786"/>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graphicFrame>
        <p:nvGraphicFramePr>
          <p:cNvPr id="5" name="Gráfico 4"/>
          <p:cNvGraphicFramePr/>
          <p:nvPr>
            <p:extLst>
              <p:ext uri="{D42A27DB-BD31-4B8C-83A1-F6EECF244321}">
                <p14:modId xmlns:p14="http://schemas.microsoft.com/office/powerpoint/2010/main" val="3702321248"/>
              </p:ext>
            </p:extLst>
          </p:nvPr>
        </p:nvGraphicFramePr>
        <p:xfrm>
          <a:off x="3276600" y="1654628"/>
          <a:ext cx="7239000" cy="43090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80390290"/>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Pórtico Espacial de </a:t>
            </a:r>
            <a:r>
              <a:rPr lang="es-EC" dirty="0"/>
              <a:t>4 pisos del bloque C </a:t>
            </a:r>
            <a:r>
              <a:rPr lang="es-EC" dirty="0" smtClean="0"/>
              <a:t>- ESPE</a:t>
            </a:r>
            <a:endParaRPr lang="es-EC" dirty="0"/>
          </a:p>
        </p:txBody>
      </p:sp>
      <p:pic>
        <p:nvPicPr>
          <p:cNvPr id="5" name="Imagen 4"/>
          <p:cNvPicPr/>
          <p:nvPr/>
        </p:nvPicPr>
        <p:blipFill>
          <a:blip r:embed="rId2"/>
          <a:stretch>
            <a:fillRect/>
          </a:stretch>
        </p:blipFill>
        <p:spPr>
          <a:xfrm>
            <a:off x="1837262" y="1215757"/>
            <a:ext cx="4973683" cy="3818708"/>
          </a:xfrm>
          <a:prstGeom prst="rect">
            <a:avLst/>
          </a:prstGeom>
        </p:spPr>
      </p:pic>
      <p:pic>
        <p:nvPicPr>
          <p:cNvPr id="8" name="Imagen 7"/>
          <p:cNvPicPr/>
          <p:nvPr/>
        </p:nvPicPr>
        <p:blipFill>
          <a:blip r:embed="rId3"/>
          <a:stretch>
            <a:fillRect/>
          </a:stretch>
        </p:blipFill>
        <p:spPr>
          <a:xfrm>
            <a:off x="7010400" y="2852057"/>
            <a:ext cx="5191125" cy="4005943"/>
          </a:xfrm>
          <a:prstGeom prst="rect">
            <a:avLst/>
          </a:prstGeom>
        </p:spPr>
      </p:pic>
      <p:graphicFrame>
        <p:nvGraphicFramePr>
          <p:cNvPr id="9" name="Tabla 8"/>
          <p:cNvGraphicFramePr>
            <a:graphicFrameLocks noGrp="1"/>
          </p:cNvGraphicFramePr>
          <p:nvPr>
            <p:extLst>
              <p:ext uri="{D42A27DB-BD31-4B8C-83A1-F6EECF244321}">
                <p14:modId xmlns:p14="http://schemas.microsoft.com/office/powerpoint/2010/main" val="2079025618"/>
              </p:ext>
            </p:extLst>
          </p:nvPr>
        </p:nvGraphicFramePr>
        <p:xfrm>
          <a:off x="4448745" y="4396717"/>
          <a:ext cx="2362200" cy="2346960"/>
        </p:xfrm>
        <a:graphic>
          <a:graphicData uri="http://schemas.openxmlformats.org/drawingml/2006/table">
            <a:tbl>
              <a:tblPr firstRow="1" firstCol="1" bandRow="1">
                <a:tableStyleId>{5C22544A-7EE6-4342-B048-85BDC9FD1C3A}</a:tableStyleId>
              </a:tblPr>
              <a:tblGrid>
                <a:gridCol w="787400"/>
                <a:gridCol w="787400"/>
                <a:gridCol w="787400"/>
              </a:tblGrid>
              <a:tr h="190500">
                <a:tc>
                  <a:txBody>
                    <a:bodyPr/>
                    <a:lstStyle/>
                    <a:p>
                      <a:pPr marL="0" marR="0" indent="0" algn="l">
                        <a:lnSpc>
                          <a:spcPct val="200000"/>
                        </a:lnSpc>
                        <a:spcBef>
                          <a:spcPts val="0"/>
                        </a:spcBef>
                        <a:spcAft>
                          <a:spcPts val="0"/>
                        </a:spcAft>
                      </a:pPr>
                      <a:r>
                        <a:rPr lang="en-US" sz="1100">
                          <a:effectLst/>
                        </a:rPr>
                        <a:t> </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n-US" sz="1100">
                          <a:effectLst/>
                        </a:rPr>
                        <a:t>NL-MX</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n-US" sz="1100">
                          <a:effectLst/>
                        </a:rPr>
                        <a:t>NL-MY</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marL="0" marR="0" indent="0" algn="l">
                        <a:lnSpc>
                          <a:spcPct val="200000"/>
                        </a:lnSpc>
                        <a:spcBef>
                          <a:spcPts val="0"/>
                        </a:spcBef>
                        <a:spcAft>
                          <a:spcPts val="0"/>
                        </a:spcAft>
                      </a:pPr>
                      <a:r>
                        <a:rPr lang="en-US" sz="1100">
                          <a:effectLst/>
                        </a:rPr>
                        <a:t>V (Tonf)</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100">
                          <a:effectLst/>
                        </a:rPr>
                        <a:t>589.95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100">
                          <a:effectLst/>
                        </a:rPr>
                        <a:t>460.81</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marL="0" marR="0" indent="0" algn="l">
                        <a:lnSpc>
                          <a:spcPct val="200000"/>
                        </a:lnSpc>
                        <a:spcBef>
                          <a:spcPts val="0"/>
                        </a:spcBef>
                        <a:spcAft>
                          <a:spcPts val="0"/>
                        </a:spcAft>
                      </a:pPr>
                      <a:r>
                        <a:rPr lang="en-US" sz="1100">
                          <a:effectLst/>
                        </a:rPr>
                        <a:t>d (cm)</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100">
                          <a:effectLst/>
                        </a:rPr>
                        <a:t>8.308</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100">
                          <a:effectLst/>
                        </a:rPr>
                        <a:t>10.369</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marL="0" marR="0" indent="0" algn="l">
                        <a:lnSpc>
                          <a:spcPct val="200000"/>
                        </a:lnSpc>
                        <a:spcBef>
                          <a:spcPts val="0"/>
                        </a:spcBef>
                        <a:spcAft>
                          <a:spcPts val="0"/>
                        </a:spcAft>
                      </a:pPr>
                      <a:r>
                        <a:rPr lang="en-US" sz="1100">
                          <a:effectLst/>
                        </a:rPr>
                        <a:t>Sa (g)</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100">
                          <a:effectLst/>
                        </a:rPr>
                        <a:t>0.339</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100">
                          <a:effectLst/>
                        </a:rPr>
                        <a:t>0.266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marL="0" marR="0" indent="0" algn="l">
                        <a:lnSpc>
                          <a:spcPct val="200000"/>
                        </a:lnSpc>
                        <a:spcBef>
                          <a:spcPts val="0"/>
                        </a:spcBef>
                        <a:spcAft>
                          <a:spcPts val="0"/>
                        </a:spcAft>
                      </a:pPr>
                      <a:r>
                        <a:rPr lang="en-US" sz="1100">
                          <a:effectLst/>
                        </a:rPr>
                        <a:t>Sd (cm)</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100">
                          <a:effectLst/>
                        </a:rPr>
                        <a:t>6.795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100">
                          <a:effectLst/>
                        </a:rPr>
                        <a:t>8.445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marL="0" marR="0" indent="0" algn="l">
                        <a:lnSpc>
                          <a:spcPct val="200000"/>
                        </a:lnSpc>
                        <a:spcBef>
                          <a:spcPts val="0"/>
                        </a:spcBef>
                        <a:spcAft>
                          <a:spcPts val="0"/>
                        </a:spcAft>
                      </a:pPr>
                      <a:r>
                        <a:rPr lang="en-US" sz="1100">
                          <a:effectLst/>
                        </a:rPr>
                        <a:t>Teff</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100">
                          <a:effectLst/>
                        </a:rPr>
                        <a:t>0.895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100">
                          <a:effectLst/>
                        </a:rPr>
                        <a:t>1.09</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82880">
                <a:tc>
                  <a:txBody>
                    <a:bodyPr/>
                    <a:lstStyle/>
                    <a:p>
                      <a:pPr marL="0" marR="0" indent="0" algn="l">
                        <a:lnSpc>
                          <a:spcPct val="200000"/>
                        </a:lnSpc>
                        <a:spcBef>
                          <a:spcPts val="0"/>
                        </a:spcBef>
                        <a:spcAft>
                          <a:spcPts val="0"/>
                        </a:spcAft>
                      </a:pPr>
                      <a:r>
                        <a:rPr lang="en-US" sz="1100">
                          <a:effectLst/>
                        </a:rPr>
                        <a:t>βeff</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100">
                          <a:effectLst/>
                        </a:rPr>
                        <a:t>0.182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100" dirty="0">
                          <a:effectLst/>
                        </a:rPr>
                        <a:t>0.171</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79074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Estructura </a:t>
            </a:r>
            <a:r>
              <a:rPr lang="es-EC" dirty="0" err="1" smtClean="0"/>
              <a:t>aporticada</a:t>
            </a:r>
            <a:r>
              <a:rPr lang="es-EC" dirty="0" smtClean="0"/>
              <a:t> con rótulas a corte</a:t>
            </a:r>
            <a:endParaRPr lang="es-EC" dirty="0"/>
          </a:p>
        </p:txBody>
      </p:sp>
      <p:sp>
        <p:nvSpPr>
          <p:cNvPr id="4" name="Rectángulo 3"/>
          <p:cNvSpPr/>
          <p:nvPr/>
        </p:nvSpPr>
        <p:spPr>
          <a:xfrm>
            <a:off x="2351315" y="1417215"/>
            <a:ext cx="8893628" cy="2862322"/>
          </a:xfrm>
          <a:prstGeom prst="rect">
            <a:avLst/>
          </a:prstGeom>
        </p:spPr>
        <p:txBody>
          <a:bodyPr wrap="square">
            <a:spAutoFit/>
          </a:bodyPr>
          <a:lstStyle/>
          <a:p>
            <a:pPr indent="252095" algn="just">
              <a:lnSpc>
                <a:spcPct val="200000"/>
              </a:lnSpc>
            </a:pPr>
            <a:r>
              <a:rPr lang="es-EC" dirty="0" smtClean="0">
                <a:latin typeface="Arial" panose="020B0604020202020204" pitchFamily="34" charset="0"/>
                <a:ea typeface="Calibri" panose="020F0502020204030204" pitchFamily="34" charset="0"/>
                <a:cs typeface="Times New Roman" panose="02020603050405020304" pitchFamily="18" charset="0"/>
              </a:rPr>
              <a:t>Módulo </a:t>
            </a:r>
            <a:r>
              <a:rPr lang="es-EC" dirty="0">
                <a:latin typeface="Arial" panose="020B0604020202020204" pitchFamily="34" charset="0"/>
                <a:ea typeface="Calibri" panose="020F0502020204030204" pitchFamily="34" charset="0"/>
                <a:cs typeface="Times New Roman" panose="02020603050405020304" pitchFamily="18" charset="0"/>
              </a:rPr>
              <a:t>de elasticidad del hormigón: 2100000 </a:t>
            </a:r>
            <a:r>
              <a:rPr lang="es-EC" dirty="0" err="1">
                <a:latin typeface="Arial" panose="020B0604020202020204" pitchFamily="34" charset="0"/>
                <a:ea typeface="Calibri" panose="020F0502020204030204" pitchFamily="34" charset="0"/>
                <a:cs typeface="Times New Roman" panose="02020603050405020304" pitchFamily="18" charset="0"/>
              </a:rPr>
              <a:t>Tonf</a:t>
            </a:r>
            <a:r>
              <a:rPr lang="es-EC" dirty="0">
                <a:latin typeface="Arial" panose="020B0604020202020204" pitchFamily="34" charset="0"/>
                <a:ea typeface="Calibri" panose="020F0502020204030204" pitchFamily="34" charset="0"/>
                <a:cs typeface="Times New Roman" panose="02020603050405020304" pitchFamily="18" charset="0"/>
              </a:rPr>
              <a:t> / m</a:t>
            </a:r>
            <a:r>
              <a:rPr lang="es-EC" baseline="30000" dirty="0">
                <a:latin typeface="Arial" panose="020B0604020202020204" pitchFamily="34" charset="0"/>
                <a:ea typeface="Calibri" panose="020F0502020204030204" pitchFamily="34" charset="0"/>
                <a:cs typeface="Times New Roman" panose="02020603050405020304" pitchFamily="18" charset="0"/>
              </a:rPr>
              <a:t>2</a:t>
            </a:r>
            <a:endParaRPr lang="en-US" dirty="0">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C" dirty="0">
                <a:latin typeface="Arial" panose="020B0604020202020204" pitchFamily="34" charset="0"/>
                <a:ea typeface="Calibri" panose="020F0502020204030204" pitchFamily="34" charset="0"/>
                <a:cs typeface="Times New Roman" panose="02020603050405020304" pitchFamily="18" charset="0"/>
              </a:rPr>
              <a:t>Módulo de elasticidad del acero de refuerzo: 21000000 </a:t>
            </a:r>
            <a:r>
              <a:rPr lang="es-EC" dirty="0" err="1">
                <a:latin typeface="Arial" panose="020B0604020202020204" pitchFamily="34" charset="0"/>
                <a:ea typeface="Calibri" panose="020F0502020204030204" pitchFamily="34" charset="0"/>
                <a:cs typeface="Times New Roman" panose="02020603050405020304" pitchFamily="18" charset="0"/>
              </a:rPr>
              <a:t>Tonf</a:t>
            </a:r>
            <a:r>
              <a:rPr lang="es-EC" dirty="0">
                <a:latin typeface="Arial" panose="020B0604020202020204" pitchFamily="34" charset="0"/>
                <a:ea typeface="Calibri" panose="020F0502020204030204" pitchFamily="34" charset="0"/>
                <a:cs typeface="Times New Roman" panose="02020603050405020304" pitchFamily="18" charset="0"/>
              </a:rPr>
              <a:t> / m</a:t>
            </a:r>
            <a:r>
              <a:rPr lang="es-EC" baseline="30000" dirty="0">
                <a:latin typeface="Arial" panose="020B0604020202020204" pitchFamily="34" charset="0"/>
                <a:ea typeface="Calibri" panose="020F0502020204030204" pitchFamily="34" charset="0"/>
                <a:cs typeface="Times New Roman" panose="02020603050405020304" pitchFamily="18" charset="0"/>
              </a:rPr>
              <a:t>2</a:t>
            </a:r>
            <a:endParaRPr lang="en-US" dirty="0">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C" dirty="0">
                <a:latin typeface="Arial" panose="020B0604020202020204" pitchFamily="34" charset="0"/>
                <a:ea typeface="Calibri" panose="020F0502020204030204" pitchFamily="34" charset="0"/>
                <a:cs typeface="Times New Roman" panose="02020603050405020304" pitchFamily="18" charset="0"/>
              </a:rPr>
              <a:t>Módulo de elasticidad de la mampostería: 175000 </a:t>
            </a:r>
            <a:r>
              <a:rPr lang="es-EC" dirty="0" err="1">
                <a:latin typeface="Arial" panose="020B0604020202020204" pitchFamily="34" charset="0"/>
                <a:ea typeface="Calibri" panose="020F0502020204030204" pitchFamily="34" charset="0"/>
                <a:cs typeface="Times New Roman" panose="02020603050405020304" pitchFamily="18" charset="0"/>
              </a:rPr>
              <a:t>Tonf</a:t>
            </a:r>
            <a:r>
              <a:rPr lang="es-EC" dirty="0">
                <a:latin typeface="Arial" panose="020B0604020202020204" pitchFamily="34" charset="0"/>
                <a:ea typeface="Calibri" panose="020F0502020204030204" pitchFamily="34" charset="0"/>
                <a:cs typeface="Times New Roman" panose="02020603050405020304" pitchFamily="18" charset="0"/>
              </a:rPr>
              <a:t> / m</a:t>
            </a:r>
            <a:r>
              <a:rPr lang="es-EC" baseline="30000" dirty="0">
                <a:latin typeface="Arial" panose="020B0604020202020204" pitchFamily="34" charset="0"/>
                <a:ea typeface="Calibri" panose="020F0502020204030204" pitchFamily="34" charset="0"/>
                <a:cs typeface="Times New Roman" panose="02020603050405020304" pitchFamily="18" charset="0"/>
              </a:rPr>
              <a:t>2</a:t>
            </a:r>
            <a:endParaRPr lang="en-US" dirty="0">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C" dirty="0">
                <a:latin typeface="Arial" panose="020B0604020202020204" pitchFamily="34" charset="0"/>
                <a:ea typeface="Calibri" panose="020F0502020204030204" pitchFamily="34" charset="0"/>
                <a:cs typeface="Times New Roman" panose="02020603050405020304" pitchFamily="18" charset="0"/>
              </a:rPr>
              <a:t>Resistencia del hormigón: 2100 </a:t>
            </a:r>
            <a:r>
              <a:rPr lang="es-EC" dirty="0" err="1">
                <a:latin typeface="Arial" panose="020B0604020202020204" pitchFamily="34" charset="0"/>
                <a:ea typeface="Calibri" panose="020F0502020204030204" pitchFamily="34" charset="0"/>
                <a:cs typeface="Times New Roman" panose="02020603050405020304" pitchFamily="18" charset="0"/>
              </a:rPr>
              <a:t>Tonf</a:t>
            </a:r>
            <a:r>
              <a:rPr lang="es-EC" dirty="0">
                <a:latin typeface="Arial" panose="020B0604020202020204" pitchFamily="34" charset="0"/>
                <a:ea typeface="Calibri" panose="020F0502020204030204" pitchFamily="34" charset="0"/>
                <a:cs typeface="Times New Roman" panose="02020603050405020304" pitchFamily="18" charset="0"/>
              </a:rPr>
              <a:t> / m</a:t>
            </a:r>
            <a:r>
              <a:rPr lang="es-EC" baseline="30000" dirty="0">
                <a:latin typeface="Arial" panose="020B0604020202020204" pitchFamily="34" charset="0"/>
                <a:ea typeface="Calibri" panose="020F0502020204030204" pitchFamily="34" charset="0"/>
                <a:cs typeface="Times New Roman" panose="02020603050405020304" pitchFamily="18" charset="0"/>
              </a:rPr>
              <a:t>2</a:t>
            </a:r>
            <a:endParaRPr lang="en-US" dirty="0">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C" dirty="0">
                <a:latin typeface="Arial" panose="020B0604020202020204" pitchFamily="34" charset="0"/>
                <a:ea typeface="Calibri" panose="020F0502020204030204" pitchFamily="34" charset="0"/>
                <a:cs typeface="Times New Roman" panose="02020603050405020304" pitchFamily="18" charset="0"/>
              </a:rPr>
              <a:t>Fluencia del acero: 42000 </a:t>
            </a:r>
            <a:r>
              <a:rPr lang="es-EC" dirty="0" err="1">
                <a:latin typeface="Arial" panose="020B0604020202020204" pitchFamily="34" charset="0"/>
                <a:ea typeface="Calibri" panose="020F0502020204030204" pitchFamily="34" charset="0"/>
                <a:cs typeface="Times New Roman" panose="02020603050405020304" pitchFamily="18" charset="0"/>
              </a:rPr>
              <a:t>Tonf</a:t>
            </a:r>
            <a:r>
              <a:rPr lang="es-EC" dirty="0">
                <a:latin typeface="Arial" panose="020B0604020202020204" pitchFamily="34" charset="0"/>
                <a:ea typeface="Calibri" panose="020F0502020204030204" pitchFamily="34" charset="0"/>
                <a:cs typeface="Times New Roman" panose="02020603050405020304" pitchFamily="18" charset="0"/>
              </a:rPr>
              <a:t> / m</a:t>
            </a:r>
            <a:r>
              <a:rPr lang="es-EC" baseline="30000" dirty="0">
                <a:latin typeface="Arial" panose="020B0604020202020204" pitchFamily="34" charset="0"/>
                <a:ea typeface="Calibri" panose="020F0502020204030204" pitchFamily="34" charset="0"/>
                <a:cs typeface="Times New Roman" panose="02020603050405020304" pitchFamily="18" charset="0"/>
              </a:rPr>
              <a:t>2</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735377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Estructura </a:t>
            </a:r>
            <a:r>
              <a:rPr lang="es-EC" dirty="0" err="1" smtClean="0"/>
              <a:t>aporticada</a:t>
            </a:r>
            <a:r>
              <a:rPr lang="es-EC" dirty="0" smtClean="0"/>
              <a:t> con rótulas a corte</a:t>
            </a:r>
            <a:endParaRPr lang="es-EC" dirty="0"/>
          </a:p>
        </p:txBody>
      </p:sp>
      <p:pic>
        <p:nvPicPr>
          <p:cNvPr id="5" name="Imagen 4"/>
          <p:cNvPicPr/>
          <p:nvPr/>
        </p:nvPicPr>
        <p:blipFill>
          <a:blip r:embed="rId2"/>
          <a:stretch>
            <a:fillRect/>
          </a:stretch>
        </p:blipFill>
        <p:spPr>
          <a:xfrm>
            <a:off x="2608943" y="1383393"/>
            <a:ext cx="3708400" cy="5092700"/>
          </a:xfrm>
          <a:prstGeom prst="rect">
            <a:avLst/>
          </a:prstGeom>
        </p:spPr>
      </p:pic>
      <p:pic>
        <p:nvPicPr>
          <p:cNvPr id="8" name="Imagen 7"/>
          <p:cNvPicPr/>
          <p:nvPr/>
        </p:nvPicPr>
        <p:blipFill>
          <a:blip r:embed="rId3"/>
          <a:stretch>
            <a:fillRect/>
          </a:stretch>
        </p:blipFill>
        <p:spPr>
          <a:xfrm>
            <a:off x="7024156" y="1093521"/>
            <a:ext cx="5219700" cy="2562860"/>
          </a:xfrm>
          <a:prstGeom prst="rect">
            <a:avLst/>
          </a:prstGeom>
        </p:spPr>
      </p:pic>
      <p:pic>
        <p:nvPicPr>
          <p:cNvPr id="9" name="Imagen 8"/>
          <p:cNvPicPr/>
          <p:nvPr/>
        </p:nvPicPr>
        <p:blipFill>
          <a:blip r:embed="rId4"/>
          <a:stretch>
            <a:fillRect/>
          </a:stretch>
        </p:blipFill>
        <p:spPr>
          <a:xfrm>
            <a:off x="6941004" y="3345180"/>
            <a:ext cx="5219700" cy="3512820"/>
          </a:xfrm>
          <a:prstGeom prst="rect">
            <a:avLst/>
          </a:prstGeom>
        </p:spPr>
      </p:pic>
    </p:spTree>
    <p:extLst>
      <p:ext uri="{BB962C8B-B14F-4D97-AF65-F5344CB8AC3E}">
        <p14:creationId xmlns:p14="http://schemas.microsoft.com/office/powerpoint/2010/main" val="390743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Estructura </a:t>
            </a:r>
            <a:r>
              <a:rPr lang="es-EC" dirty="0" err="1" smtClean="0"/>
              <a:t>aporticada</a:t>
            </a:r>
            <a:r>
              <a:rPr lang="es-EC" dirty="0" smtClean="0"/>
              <a:t> con rótulas a corte</a:t>
            </a:r>
            <a:endParaRPr lang="es-EC" dirty="0"/>
          </a:p>
        </p:txBody>
      </p:sp>
      <mc:AlternateContent xmlns:mc="http://schemas.openxmlformats.org/markup-compatibility/2006" xmlns:a14="http://schemas.microsoft.com/office/drawing/2010/main">
        <mc:Choice Requires="a14">
          <p:sp>
            <p:nvSpPr>
              <p:cNvPr id="3" name="Rectángulo 2"/>
              <p:cNvSpPr/>
              <p:nvPr/>
            </p:nvSpPr>
            <p:spPr>
              <a:xfrm>
                <a:off x="2100942" y="1215757"/>
                <a:ext cx="6096000" cy="3414396"/>
              </a:xfrm>
              <a:prstGeom prst="rect">
                <a:avLst/>
              </a:prstGeom>
            </p:spPr>
            <p:txBody>
              <a:bodyPr>
                <a:spAutoFit/>
              </a:bodyPr>
              <a:lstStyle/>
              <a:p>
                <a:pPr indent="252095" algn="just">
                  <a:lnSpc>
                    <a:spcPct val="200000"/>
                  </a:lnSpc>
                </a:pPr>
                <a:r>
                  <a:rPr lang="es-EC" i="1" dirty="0" smtClean="0">
                    <a:latin typeface="Cambria Math" panose="02040503050406030204" pitchFamily="18" charset="0"/>
                    <a:ea typeface="Calibri" panose="020F0502020204030204" pitchFamily="34" charset="0"/>
                    <a:cs typeface="Times New Roman" panose="02020603050405020304" pitchFamily="18" charset="0"/>
                  </a:rPr>
                  <a:t>Diagonal equivalente </a:t>
                </a:r>
              </a:p>
              <a:p>
                <a:pPr indent="252095" algn="just">
                  <a:lnSpc>
                    <a:spcPct val="200000"/>
                  </a:lnSpc>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𝑎</m:t>
                      </m:r>
                      <m:r>
                        <a:rPr lang="es-EC" i="1">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𝐿</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𝐿</m:t>
                      </m:r>
                      <m:r>
                        <a:rPr lang="es-EC"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i="1">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4</m:t>
                              </m:r>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r>
                            <a:rPr lang="es-EC"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3</m:t>
                              </m:r>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es-EC" i="1">
                          <a:effectLst/>
                          <a:latin typeface="Cambria Math" panose="02040503050406030204" pitchFamily="18" charset="0"/>
                          <a:ea typeface="Calibri" panose="020F0502020204030204" pitchFamily="34" charset="0"/>
                          <a:cs typeface="Times New Roman" panose="02020603050405020304" pitchFamily="18" charset="0"/>
                        </a:rPr>
                        <m:t>=5 </m:t>
                      </m:r>
                      <m:r>
                        <a:rPr lang="es-EC" i="1">
                          <a:effectLst/>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𝑎</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5</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4</m:t>
                          </m:r>
                        </m:den>
                      </m:f>
                      <m:r>
                        <a:rPr lang="es-EC" i="1">
                          <a:effectLst/>
                          <a:latin typeface="Cambria Math" panose="02040503050406030204" pitchFamily="18" charset="0"/>
                          <a:ea typeface="Times New Roman" panose="02020603050405020304" pitchFamily="18" charset="0"/>
                          <a:cs typeface="Times New Roman" panose="02020603050405020304" pitchFamily="18" charset="0"/>
                        </a:rPr>
                        <m:t>=1.25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𝑚</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2100942" y="1215757"/>
                <a:ext cx="6096000" cy="3414396"/>
              </a:xfrm>
              <a:prstGeom prst="rect">
                <a:avLst/>
              </a:prstGeom>
              <a:blipFill rotWithShape="0">
                <a:blip r:embed="rId2"/>
                <a:stretch>
                  <a:fillRect/>
                </a:stretch>
              </a:blipFill>
            </p:spPr>
            <p:txBody>
              <a:bodyPr/>
              <a:lstStyle/>
              <a:p>
                <a:r>
                  <a:rPr lang="es-EC">
                    <a:noFill/>
                  </a:rPr>
                  <a:t> </a:t>
                </a:r>
              </a:p>
            </p:txBody>
          </p:sp>
        </mc:Fallback>
      </mc:AlternateContent>
      <p:pic>
        <p:nvPicPr>
          <p:cNvPr id="8" name="Imagen 7"/>
          <p:cNvPicPr/>
          <p:nvPr/>
        </p:nvPicPr>
        <p:blipFill>
          <a:blip r:embed="rId3"/>
          <a:stretch>
            <a:fillRect/>
          </a:stretch>
        </p:blipFill>
        <p:spPr>
          <a:xfrm>
            <a:off x="6387192" y="1810656"/>
            <a:ext cx="5489122" cy="4448629"/>
          </a:xfrm>
          <a:prstGeom prst="rect">
            <a:avLst/>
          </a:prstGeom>
        </p:spPr>
      </p:pic>
    </p:spTree>
    <p:extLst>
      <p:ext uri="{BB962C8B-B14F-4D97-AF65-F5344CB8AC3E}">
        <p14:creationId xmlns:p14="http://schemas.microsoft.com/office/powerpoint/2010/main" val="2656953182"/>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Estructura </a:t>
            </a:r>
            <a:r>
              <a:rPr lang="es-EC" dirty="0" err="1" smtClean="0"/>
              <a:t>aporticada</a:t>
            </a:r>
            <a:r>
              <a:rPr lang="es-EC" dirty="0" smtClean="0"/>
              <a:t> con rótulas a corte</a:t>
            </a:r>
            <a:endParaRPr lang="es-EC" dirty="0"/>
          </a:p>
        </p:txBody>
      </p:sp>
      <p:graphicFrame>
        <p:nvGraphicFramePr>
          <p:cNvPr id="3" name="Tabla 2"/>
          <p:cNvGraphicFramePr>
            <a:graphicFrameLocks noGrp="1"/>
          </p:cNvGraphicFramePr>
          <p:nvPr>
            <p:extLst>
              <p:ext uri="{D42A27DB-BD31-4B8C-83A1-F6EECF244321}">
                <p14:modId xmlns:p14="http://schemas.microsoft.com/office/powerpoint/2010/main" val="2075310112"/>
              </p:ext>
            </p:extLst>
          </p:nvPr>
        </p:nvGraphicFramePr>
        <p:xfrm>
          <a:off x="3897086" y="1657232"/>
          <a:ext cx="6291641" cy="4447990"/>
        </p:xfrm>
        <a:graphic>
          <a:graphicData uri="http://schemas.openxmlformats.org/drawingml/2006/table">
            <a:tbl>
              <a:tblPr firstRow="1" firstCol="1" bandRow="1">
                <a:tableStyleId>{5C22544A-7EE6-4342-B048-85BDC9FD1C3A}</a:tableStyleId>
              </a:tblPr>
              <a:tblGrid>
                <a:gridCol w="825815"/>
                <a:gridCol w="575270"/>
                <a:gridCol w="769802"/>
                <a:gridCol w="930274"/>
                <a:gridCol w="930274"/>
                <a:gridCol w="501846"/>
                <a:gridCol w="628257"/>
                <a:gridCol w="628257"/>
                <a:gridCol w="501846"/>
              </a:tblGrid>
              <a:tr h="225502">
                <a:tc rowSpan="2">
                  <a:txBody>
                    <a:bodyPr/>
                    <a:lstStyle/>
                    <a:p>
                      <a:pPr marL="0" marR="0" indent="0" algn="ctr">
                        <a:lnSpc>
                          <a:spcPct val="200000"/>
                        </a:lnSpc>
                        <a:spcBef>
                          <a:spcPts val="0"/>
                        </a:spcBef>
                        <a:spcAft>
                          <a:spcPts val="0"/>
                        </a:spcAft>
                      </a:pPr>
                      <a:r>
                        <a:rPr lang="en-US" sz="1400">
                          <a:effectLst/>
                        </a:rPr>
                        <a:t>Elemento</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base</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altura</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Longitud</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 var. transversal</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φ</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a</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P</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S</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r>
              <a:tr h="75820">
                <a:tc vMerge="1">
                  <a:txBody>
                    <a:bodyPr/>
                    <a:lstStyle/>
                    <a:p>
                      <a:endParaRPr lang="es-EC"/>
                    </a:p>
                  </a:txBody>
                  <a:tcPr/>
                </a:tc>
                <a:tc>
                  <a:txBody>
                    <a:bodyPr/>
                    <a:lstStyle/>
                    <a:p>
                      <a:pPr marL="0" marR="0" indent="0" algn="ctr">
                        <a:lnSpc>
                          <a:spcPct val="200000"/>
                        </a:lnSpc>
                        <a:spcBef>
                          <a:spcPts val="0"/>
                        </a:spcBef>
                        <a:spcAft>
                          <a:spcPts val="0"/>
                        </a:spcAft>
                      </a:pPr>
                      <a:r>
                        <a:rPr lang="en-US" sz="1400">
                          <a:effectLst/>
                        </a:rPr>
                        <a:t>m</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m</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m</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u</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mm</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m</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Tonf</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M</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r>
              <a:tr h="150335">
                <a:tc>
                  <a:txBody>
                    <a:bodyPr/>
                    <a:lstStyle/>
                    <a:p>
                      <a:pPr marL="0" marR="0" indent="0" algn="ctr">
                        <a:lnSpc>
                          <a:spcPct val="200000"/>
                        </a:lnSpc>
                        <a:spcBef>
                          <a:spcPts val="0"/>
                        </a:spcBef>
                        <a:spcAft>
                          <a:spcPts val="0"/>
                        </a:spcAft>
                      </a:pPr>
                      <a:r>
                        <a:rPr lang="en-US" sz="1400">
                          <a:effectLst/>
                        </a:rPr>
                        <a:t>9</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0.25</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0.3</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4</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2</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10</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2</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2.1249</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r>
              <a:tr h="150335">
                <a:tc>
                  <a:txBody>
                    <a:bodyPr/>
                    <a:lstStyle/>
                    <a:p>
                      <a:pPr marL="0" marR="0" indent="0" algn="ctr">
                        <a:lnSpc>
                          <a:spcPct val="200000"/>
                        </a:lnSpc>
                        <a:spcBef>
                          <a:spcPts val="0"/>
                        </a:spcBef>
                        <a:spcAft>
                          <a:spcPts val="0"/>
                        </a:spcAft>
                      </a:pPr>
                      <a:r>
                        <a:rPr lang="en-US" sz="1400">
                          <a:effectLst/>
                        </a:rPr>
                        <a:t>8</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0.25</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0.3</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4</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2</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10</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2</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2.4771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r>
              <a:tr h="150335">
                <a:tc>
                  <a:txBody>
                    <a:bodyPr/>
                    <a:lstStyle/>
                    <a:p>
                      <a:pPr marL="0" marR="0" indent="0" algn="ctr">
                        <a:lnSpc>
                          <a:spcPct val="200000"/>
                        </a:lnSpc>
                        <a:spcBef>
                          <a:spcPts val="0"/>
                        </a:spcBef>
                        <a:spcAft>
                          <a:spcPts val="0"/>
                        </a:spcAft>
                      </a:pPr>
                      <a:r>
                        <a:rPr lang="en-US" sz="1400">
                          <a:effectLst/>
                        </a:rPr>
                        <a:t>7</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0.25</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0.3</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4</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2</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10</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2</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2.9049</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r>
              <a:tr h="75820">
                <a:tc>
                  <a:txBody>
                    <a:bodyPr/>
                    <a:lstStyle/>
                    <a:p>
                      <a:pPr marL="0" marR="0" indent="0" algn="ctr">
                        <a:lnSpc>
                          <a:spcPct val="200000"/>
                        </a:lnSpc>
                        <a:spcBef>
                          <a:spcPts val="0"/>
                        </a:spcBef>
                        <a:spcAft>
                          <a:spcPts val="0"/>
                        </a:spcAft>
                      </a:pPr>
                      <a:r>
                        <a:rPr lang="en-US" sz="1400">
                          <a:effectLst/>
                        </a:rPr>
                        <a:t>17</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0.3</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0.3</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2</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10</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r>
              <a:tr h="75820">
                <a:tc>
                  <a:txBody>
                    <a:bodyPr/>
                    <a:lstStyle/>
                    <a:p>
                      <a:pPr marL="0" marR="0" indent="0" algn="ctr">
                        <a:lnSpc>
                          <a:spcPct val="200000"/>
                        </a:lnSpc>
                        <a:spcBef>
                          <a:spcPts val="0"/>
                        </a:spcBef>
                        <a:spcAft>
                          <a:spcPts val="0"/>
                        </a:spcAft>
                      </a:pPr>
                      <a:r>
                        <a:rPr lang="en-US" sz="1400">
                          <a:effectLst/>
                        </a:rPr>
                        <a:t>19</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0.3</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0.3</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2</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10</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r>
              <a:tr h="75820">
                <a:tc>
                  <a:txBody>
                    <a:bodyPr/>
                    <a:lstStyle/>
                    <a:p>
                      <a:pPr marL="0" marR="0" indent="0" algn="ctr">
                        <a:lnSpc>
                          <a:spcPct val="200000"/>
                        </a:lnSpc>
                        <a:spcBef>
                          <a:spcPts val="0"/>
                        </a:spcBef>
                        <a:spcAft>
                          <a:spcPts val="0"/>
                        </a:spcAft>
                      </a:pPr>
                      <a:r>
                        <a:rPr lang="en-US" sz="1400">
                          <a:effectLst/>
                        </a:rPr>
                        <a:t>21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0.3</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0.3</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2</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10</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r>
              <a:tr h="75820">
                <a:tc>
                  <a:txBody>
                    <a:bodyPr/>
                    <a:lstStyle/>
                    <a:p>
                      <a:pPr marL="0" marR="0" indent="0" algn="ctr">
                        <a:lnSpc>
                          <a:spcPct val="200000"/>
                        </a:lnSpc>
                        <a:spcBef>
                          <a:spcPts val="0"/>
                        </a:spcBef>
                        <a:spcAft>
                          <a:spcPts val="0"/>
                        </a:spcAft>
                      </a:pPr>
                      <a:r>
                        <a:rPr lang="en-US" sz="1400">
                          <a:effectLst/>
                        </a:rPr>
                        <a:t>23</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0.3</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0.3</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2</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10</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r>
              <a:tr h="75820">
                <a:tc>
                  <a:txBody>
                    <a:bodyPr/>
                    <a:lstStyle/>
                    <a:p>
                      <a:pPr marL="0" marR="0" indent="0" algn="ctr">
                        <a:lnSpc>
                          <a:spcPct val="200000"/>
                        </a:lnSpc>
                        <a:spcBef>
                          <a:spcPts val="0"/>
                        </a:spcBef>
                        <a:spcAft>
                          <a:spcPts val="0"/>
                        </a:spcAft>
                      </a:pPr>
                      <a:r>
                        <a:rPr lang="en-US" sz="1400">
                          <a:effectLst/>
                        </a:rPr>
                        <a:t>25</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0.3</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0.3</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2</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10</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r>
              <a:tr h="75820">
                <a:tc>
                  <a:txBody>
                    <a:bodyPr/>
                    <a:lstStyle/>
                    <a:p>
                      <a:pPr marL="0" marR="0" indent="0" algn="ctr">
                        <a:lnSpc>
                          <a:spcPct val="200000"/>
                        </a:lnSpc>
                        <a:spcBef>
                          <a:spcPts val="0"/>
                        </a:spcBef>
                        <a:spcAft>
                          <a:spcPts val="0"/>
                        </a:spcAft>
                      </a:pPr>
                      <a:r>
                        <a:rPr lang="en-US" sz="1400">
                          <a:effectLst/>
                        </a:rPr>
                        <a:t>27</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0.3</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0.3</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2</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10</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1</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a:effectLst/>
                        </a:rPr>
                        <a:t>0</a:t>
                      </a:r>
                      <a:endParaRPr lang="en-US" sz="16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c>
                  <a:txBody>
                    <a:bodyPr/>
                    <a:lstStyle/>
                    <a:p>
                      <a:pPr marL="0" marR="0" indent="0" algn="ctr">
                        <a:lnSpc>
                          <a:spcPct val="200000"/>
                        </a:lnSpc>
                        <a:spcBef>
                          <a:spcPts val="0"/>
                        </a:spcBef>
                        <a:spcAft>
                          <a:spcPts val="0"/>
                        </a:spcAft>
                      </a:pPr>
                      <a:r>
                        <a:rPr lang="en-US" sz="1400" dirty="0">
                          <a:effectLst/>
                        </a:rPr>
                        <a:t>0.1</a:t>
                      </a:r>
                      <a:endParaRPr lang="en-US" sz="16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55628" marR="55628" marT="0" marB="0"/>
                </a:tc>
              </a:tr>
            </a:tbl>
          </a:graphicData>
        </a:graphic>
      </p:graphicFrame>
    </p:spTree>
    <p:extLst>
      <p:ext uri="{BB962C8B-B14F-4D97-AF65-F5344CB8AC3E}">
        <p14:creationId xmlns:p14="http://schemas.microsoft.com/office/powerpoint/2010/main" val="1000294151"/>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Estructura </a:t>
            </a:r>
            <a:r>
              <a:rPr lang="es-EC" dirty="0" err="1" smtClean="0"/>
              <a:t>aporticada</a:t>
            </a:r>
            <a:r>
              <a:rPr lang="es-EC" dirty="0" smtClean="0"/>
              <a:t> con rótulas a corte</a:t>
            </a:r>
            <a:endParaRPr lang="es-EC" dirty="0"/>
          </a:p>
        </p:txBody>
      </p:sp>
      <p:graphicFrame>
        <p:nvGraphicFramePr>
          <p:cNvPr id="3" name="Tabla 2"/>
          <p:cNvGraphicFramePr>
            <a:graphicFrameLocks noGrp="1"/>
          </p:cNvGraphicFramePr>
          <p:nvPr>
            <p:extLst>
              <p:ext uri="{D42A27DB-BD31-4B8C-83A1-F6EECF244321}">
                <p14:modId xmlns:p14="http://schemas.microsoft.com/office/powerpoint/2010/main" val="2759195665"/>
              </p:ext>
            </p:extLst>
          </p:nvPr>
        </p:nvGraphicFramePr>
        <p:xfrm>
          <a:off x="4093028" y="1308463"/>
          <a:ext cx="5976257" cy="5364480"/>
        </p:xfrm>
        <a:graphic>
          <a:graphicData uri="http://schemas.openxmlformats.org/drawingml/2006/table">
            <a:tbl>
              <a:tblPr firstRow="1" firstCol="1" bandRow="1">
                <a:tableStyleId>{5C22544A-7EE6-4342-B048-85BDC9FD1C3A}</a:tableStyleId>
              </a:tblPr>
              <a:tblGrid>
                <a:gridCol w="957897"/>
                <a:gridCol w="2030232"/>
                <a:gridCol w="1494064"/>
                <a:gridCol w="1494064"/>
              </a:tblGrid>
              <a:tr h="0">
                <a:tc rowSpan="2">
                  <a:txBody>
                    <a:bodyPr/>
                    <a:lstStyle/>
                    <a:p>
                      <a:pPr marL="0" marR="0" indent="0" algn="ctr">
                        <a:lnSpc>
                          <a:spcPct val="200000"/>
                        </a:lnSpc>
                        <a:spcBef>
                          <a:spcPts val="0"/>
                        </a:spcBef>
                        <a:spcAft>
                          <a:spcPts val="0"/>
                        </a:spcAft>
                      </a:pPr>
                      <a:r>
                        <a:rPr lang="en-US" sz="1600">
                          <a:effectLst/>
                        </a:rPr>
                        <a:t>Elemento</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n-US" sz="1600">
                          <a:effectLst/>
                        </a:rPr>
                        <a:t>K unload</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n-US" sz="1600">
                          <a:effectLst/>
                        </a:rPr>
                        <a:t>Ktdeg</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n-US" sz="1600">
                          <a:effectLst/>
                        </a:rPr>
                        <a:t>Kdeg</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6914">
                <a:tc vMerge="1">
                  <a:txBody>
                    <a:bodyPr/>
                    <a:lstStyle/>
                    <a:p>
                      <a:endParaRPr lang="es-EC"/>
                    </a:p>
                  </a:txBody>
                  <a:tcPr/>
                </a:tc>
                <a:tc>
                  <a:txBody>
                    <a:bodyPr/>
                    <a:lstStyle/>
                    <a:p>
                      <a:pPr marL="0" marR="0" indent="0" algn="l">
                        <a:lnSpc>
                          <a:spcPct val="200000"/>
                        </a:lnSpc>
                        <a:spcBef>
                          <a:spcPts val="0"/>
                        </a:spcBef>
                        <a:spcAft>
                          <a:spcPts val="0"/>
                        </a:spcAft>
                      </a:pPr>
                      <a:r>
                        <a:rPr lang="en-US" sz="1600">
                          <a:effectLst/>
                        </a:rPr>
                        <a:t>Tonf/m</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n-US" sz="1600">
                          <a:effectLst/>
                        </a:rPr>
                        <a:t>Tonf/m</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n-US" sz="1600">
                          <a:effectLst/>
                        </a:rPr>
                        <a:t>Tonf/m</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6914">
                <a:tc>
                  <a:txBody>
                    <a:bodyPr/>
                    <a:lstStyle/>
                    <a:p>
                      <a:pPr marL="0" marR="0" indent="0" algn="r">
                        <a:lnSpc>
                          <a:spcPct val="200000"/>
                        </a:lnSpc>
                        <a:spcBef>
                          <a:spcPts val="0"/>
                        </a:spcBef>
                        <a:spcAft>
                          <a:spcPts val="0"/>
                        </a:spcAft>
                      </a:pPr>
                      <a:r>
                        <a:rPr lang="en-US" sz="1600">
                          <a:effectLst/>
                        </a:rPr>
                        <a:t>9</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76.904</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46.739</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119.158</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6914">
                <a:tc>
                  <a:txBody>
                    <a:bodyPr/>
                    <a:lstStyle/>
                    <a:p>
                      <a:pPr marL="0" marR="0" indent="0" algn="r">
                        <a:lnSpc>
                          <a:spcPct val="200000"/>
                        </a:lnSpc>
                        <a:spcBef>
                          <a:spcPts val="0"/>
                        </a:spcBef>
                        <a:spcAft>
                          <a:spcPts val="0"/>
                        </a:spcAft>
                      </a:pPr>
                      <a:r>
                        <a:rPr lang="en-US" sz="1600">
                          <a:effectLst/>
                        </a:rPr>
                        <a:t>8</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76.904</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47.249</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122.530</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6914">
                <a:tc>
                  <a:txBody>
                    <a:bodyPr/>
                    <a:lstStyle/>
                    <a:p>
                      <a:pPr marL="0" marR="0" indent="0" algn="r">
                        <a:lnSpc>
                          <a:spcPct val="200000"/>
                        </a:lnSpc>
                        <a:spcBef>
                          <a:spcPts val="0"/>
                        </a:spcBef>
                        <a:spcAft>
                          <a:spcPts val="0"/>
                        </a:spcAft>
                      </a:pPr>
                      <a:r>
                        <a:rPr lang="en-US" sz="1600">
                          <a:effectLst/>
                        </a:rPr>
                        <a:t>7</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76.904</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47.862</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dirty="0">
                          <a:effectLst/>
                        </a:rPr>
                        <a:t>126.740</a:t>
                      </a:r>
                      <a:endParaRPr lang="en-US" sz="18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6914">
                <a:tc>
                  <a:txBody>
                    <a:bodyPr/>
                    <a:lstStyle/>
                    <a:p>
                      <a:pPr marL="0" marR="0" indent="0" algn="r">
                        <a:lnSpc>
                          <a:spcPct val="200000"/>
                        </a:lnSpc>
                        <a:spcBef>
                          <a:spcPts val="0"/>
                        </a:spcBef>
                        <a:spcAft>
                          <a:spcPts val="0"/>
                        </a:spcAft>
                      </a:pPr>
                      <a:r>
                        <a:rPr lang="en-US" sz="1600">
                          <a:effectLst/>
                        </a:rPr>
                        <a:t>17</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8505.000</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209.267</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214.546</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6914">
                <a:tc>
                  <a:txBody>
                    <a:bodyPr/>
                    <a:lstStyle/>
                    <a:p>
                      <a:pPr marL="0" marR="0" indent="0" algn="r">
                        <a:lnSpc>
                          <a:spcPct val="200000"/>
                        </a:lnSpc>
                        <a:spcBef>
                          <a:spcPts val="0"/>
                        </a:spcBef>
                        <a:spcAft>
                          <a:spcPts val="0"/>
                        </a:spcAft>
                      </a:pPr>
                      <a:r>
                        <a:rPr lang="en-US" sz="1600">
                          <a:effectLst/>
                        </a:rPr>
                        <a:t>19</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8505.000</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209.267</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214.546</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6914">
                <a:tc>
                  <a:txBody>
                    <a:bodyPr/>
                    <a:lstStyle/>
                    <a:p>
                      <a:pPr marL="0" marR="0" indent="0" algn="r">
                        <a:lnSpc>
                          <a:spcPct val="200000"/>
                        </a:lnSpc>
                        <a:spcBef>
                          <a:spcPts val="0"/>
                        </a:spcBef>
                        <a:spcAft>
                          <a:spcPts val="0"/>
                        </a:spcAft>
                      </a:pPr>
                      <a:r>
                        <a:rPr lang="en-US" sz="1600">
                          <a:effectLst/>
                        </a:rPr>
                        <a:t>21</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8505.000</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209.267</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214.546</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6914">
                <a:tc>
                  <a:txBody>
                    <a:bodyPr/>
                    <a:lstStyle/>
                    <a:p>
                      <a:pPr marL="0" marR="0" indent="0" algn="r">
                        <a:lnSpc>
                          <a:spcPct val="200000"/>
                        </a:lnSpc>
                        <a:spcBef>
                          <a:spcPts val="0"/>
                        </a:spcBef>
                        <a:spcAft>
                          <a:spcPts val="0"/>
                        </a:spcAft>
                      </a:pPr>
                      <a:r>
                        <a:rPr lang="en-US" sz="1600">
                          <a:effectLst/>
                        </a:rPr>
                        <a:t>23</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8505.000</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209.267</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214.546</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6914">
                <a:tc>
                  <a:txBody>
                    <a:bodyPr/>
                    <a:lstStyle/>
                    <a:p>
                      <a:pPr marL="0" marR="0" indent="0" algn="r">
                        <a:lnSpc>
                          <a:spcPct val="200000"/>
                        </a:lnSpc>
                        <a:spcBef>
                          <a:spcPts val="0"/>
                        </a:spcBef>
                        <a:spcAft>
                          <a:spcPts val="0"/>
                        </a:spcAft>
                      </a:pPr>
                      <a:r>
                        <a:rPr lang="en-US" sz="1600">
                          <a:effectLst/>
                        </a:rPr>
                        <a:t>25</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8505.000</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209.267</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214.546</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36914">
                <a:tc>
                  <a:txBody>
                    <a:bodyPr/>
                    <a:lstStyle/>
                    <a:p>
                      <a:pPr marL="0" marR="0" indent="0" algn="r">
                        <a:lnSpc>
                          <a:spcPct val="200000"/>
                        </a:lnSpc>
                        <a:spcBef>
                          <a:spcPts val="0"/>
                        </a:spcBef>
                        <a:spcAft>
                          <a:spcPts val="0"/>
                        </a:spcAft>
                      </a:pPr>
                      <a:r>
                        <a:rPr lang="en-US" sz="1600">
                          <a:effectLst/>
                        </a:rPr>
                        <a:t>27</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8505.000</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a:effectLst/>
                        </a:rPr>
                        <a:t>209.267</a:t>
                      </a:r>
                      <a:endParaRPr lang="en-US" sz="18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n-US" sz="1600" dirty="0">
                          <a:effectLst/>
                        </a:rPr>
                        <a:t>214.546</a:t>
                      </a:r>
                      <a:endParaRPr lang="en-US" sz="18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311149526"/>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Estructura </a:t>
            </a:r>
            <a:r>
              <a:rPr lang="es-EC" dirty="0" err="1" smtClean="0"/>
              <a:t>aporticada</a:t>
            </a:r>
            <a:r>
              <a:rPr lang="es-EC" dirty="0" smtClean="0"/>
              <a:t> con rótulas a corte</a:t>
            </a:r>
            <a:endParaRPr lang="es-EC" dirty="0"/>
          </a:p>
        </p:txBody>
      </p:sp>
      <p:pic>
        <p:nvPicPr>
          <p:cNvPr id="5" name="Imagen 4"/>
          <p:cNvPicPr/>
          <p:nvPr/>
        </p:nvPicPr>
        <p:blipFill>
          <a:blip r:embed="rId2"/>
          <a:stretch>
            <a:fillRect/>
          </a:stretch>
        </p:blipFill>
        <p:spPr>
          <a:xfrm>
            <a:off x="3314699" y="1502228"/>
            <a:ext cx="6319157" cy="4735285"/>
          </a:xfrm>
          <a:prstGeom prst="rect">
            <a:avLst/>
          </a:prstGeom>
        </p:spPr>
      </p:pic>
      <p:sp>
        <p:nvSpPr>
          <p:cNvPr id="3" name="Rectángulo 2"/>
          <p:cNvSpPr/>
          <p:nvPr/>
        </p:nvSpPr>
        <p:spPr>
          <a:xfrm>
            <a:off x="4752287" y="6379420"/>
            <a:ext cx="3275256" cy="369332"/>
          </a:xfrm>
          <a:prstGeom prst="rect">
            <a:avLst/>
          </a:prstGeom>
        </p:spPr>
        <p:txBody>
          <a:bodyPr wrap="none">
            <a:spAutoFit/>
          </a:bodyPr>
          <a:lstStyle/>
          <a:p>
            <a:r>
              <a:rPr lang="es-EC" dirty="0" err="1">
                <a:latin typeface="Arial" panose="020B0604020202020204" pitchFamily="34" charset="0"/>
                <a:ea typeface="Calibri" panose="020F0502020204030204" pitchFamily="34" charset="0"/>
                <a:cs typeface="Times New Roman" panose="02020603050405020304" pitchFamily="18" charset="0"/>
              </a:rPr>
              <a:t>Pushover</a:t>
            </a:r>
            <a:r>
              <a:rPr lang="es-EC" dirty="0">
                <a:latin typeface="Arial" panose="020B0604020202020204" pitchFamily="34" charset="0"/>
                <a:ea typeface="Calibri" panose="020F0502020204030204" pitchFamily="34" charset="0"/>
                <a:cs typeface="Times New Roman" panose="02020603050405020304" pitchFamily="18" charset="0"/>
              </a:rPr>
              <a:t> con rótulas a flexión</a:t>
            </a:r>
            <a:endParaRPr lang="es-EC" dirty="0"/>
          </a:p>
        </p:txBody>
      </p:sp>
    </p:spTree>
    <p:extLst>
      <p:ext uri="{BB962C8B-B14F-4D97-AF65-F5344CB8AC3E}">
        <p14:creationId xmlns:p14="http://schemas.microsoft.com/office/powerpoint/2010/main" val="2883711094"/>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Estructura </a:t>
            </a:r>
            <a:r>
              <a:rPr lang="es-EC" dirty="0" err="1" smtClean="0"/>
              <a:t>aporticada</a:t>
            </a:r>
            <a:r>
              <a:rPr lang="es-EC" dirty="0" smtClean="0"/>
              <a:t> con rótulas a corte</a:t>
            </a:r>
            <a:endParaRPr lang="es-EC" dirty="0"/>
          </a:p>
        </p:txBody>
      </p:sp>
      <p:pic>
        <p:nvPicPr>
          <p:cNvPr id="5" name="Imagen 4"/>
          <p:cNvPicPr/>
          <p:nvPr/>
        </p:nvPicPr>
        <p:blipFill>
          <a:blip r:embed="rId2"/>
          <a:stretch>
            <a:fillRect/>
          </a:stretch>
        </p:blipFill>
        <p:spPr>
          <a:xfrm>
            <a:off x="3041286" y="1415142"/>
            <a:ext cx="6461941" cy="4974772"/>
          </a:xfrm>
          <a:prstGeom prst="rect">
            <a:avLst/>
          </a:prstGeom>
        </p:spPr>
      </p:pic>
      <p:sp>
        <p:nvSpPr>
          <p:cNvPr id="3" name="Rectángulo 2"/>
          <p:cNvSpPr/>
          <p:nvPr/>
        </p:nvSpPr>
        <p:spPr>
          <a:xfrm>
            <a:off x="4429674" y="6526869"/>
            <a:ext cx="4051109" cy="369332"/>
          </a:xfrm>
          <a:prstGeom prst="rect">
            <a:avLst/>
          </a:prstGeom>
        </p:spPr>
        <p:txBody>
          <a:bodyPr wrap="none">
            <a:spAutoFit/>
          </a:bodyPr>
          <a:lstStyle/>
          <a:p>
            <a:r>
              <a:rPr lang="es-EC" dirty="0" err="1">
                <a:latin typeface="Arial" panose="020B0604020202020204" pitchFamily="34" charset="0"/>
                <a:ea typeface="Calibri" panose="020F0502020204030204" pitchFamily="34" charset="0"/>
                <a:cs typeface="Times New Roman" panose="02020603050405020304" pitchFamily="18" charset="0"/>
              </a:rPr>
              <a:t>Pushover</a:t>
            </a:r>
            <a:r>
              <a:rPr lang="es-EC" dirty="0">
                <a:latin typeface="Arial" panose="020B0604020202020204" pitchFamily="34" charset="0"/>
                <a:ea typeface="Calibri" panose="020F0502020204030204" pitchFamily="34" charset="0"/>
                <a:cs typeface="Times New Roman" panose="02020603050405020304" pitchFamily="18" charset="0"/>
              </a:rPr>
              <a:t> con rótulas a flexión + corte</a:t>
            </a:r>
            <a:endParaRPr lang="es-EC" dirty="0"/>
          </a:p>
        </p:txBody>
      </p:sp>
    </p:spTree>
    <p:extLst>
      <p:ext uri="{BB962C8B-B14F-4D97-AF65-F5344CB8AC3E}">
        <p14:creationId xmlns:p14="http://schemas.microsoft.com/office/powerpoint/2010/main" val="9194046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3" name="Imagen 2"/>
          <p:cNvPicPr>
            <a:picLocks noChangeAspect="1"/>
          </p:cNvPicPr>
          <p:nvPr/>
        </p:nvPicPr>
        <p:blipFill>
          <a:blip r:embed="rId2"/>
          <a:stretch>
            <a:fillRect/>
          </a:stretch>
        </p:blipFill>
        <p:spPr>
          <a:xfrm>
            <a:off x="2757458" y="1259321"/>
            <a:ext cx="4181459" cy="2491410"/>
          </a:xfrm>
          <a:prstGeom prst="rect">
            <a:avLst/>
          </a:prstGeom>
        </p:spPr>
      </p:pic>
      <p:pic>
        <p:nvPicPr>
          <p:cNvPr id="13" name="Imagen 12"/>
          <p:cNvPicPr/>
          <p:nvPr/>
        </p:nvPicPr>
        <p:blipFill>
          <a:blip r:embed="rId3"/>
          <a:stretch>
            <a:fillRect/>
          </a:stretch>
        </p:blipFill>
        <p:spPr>
          <a:xfrm>
            <a:off x="7849588" y="1259321"/>
            <a:ext cx="3943608" cy="4158713"/>
          </a:xfrm>
          <a:prstGeom prst="rect">
            <a:avLst/>
          </a:prstGeom>
        </p:spPr>
      </p:pic>
      <p:sp>
        <p:nvSpPr>
          <p:cNvPr id="5" name="Elipse 4"/>
          <p:cNvSpPr/>
          <p:nvPr/>
        </p:nvSpPr>
        <p:spPr>
          <a:xfrm>
            <a:off x="9109816" y="2991027"/>
            <a:ext cx="1102407" cy="17689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8" name="Conector recto de flecha 7"/>
          <p:cNvCxnSpPr/>
          <p:nvPr/>
        </p:nvCxnSpPr>
        <p:spPr>
          <a:xfrm>
            <a:off x="10212223" y="4025069"/>
            <a:ext cx="632390" cy="1965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Rectángulo 8"/>
              <p:cNvSpPr/>
              <p:nvPr/>
            </p:nvSpPr>
            <p:spPr>
              <a:xfrm>
                <a:off x="1441579" y="3613135"/>
                <a:ext cx="2391390" cy="3366306"/>
              </a:xfrm>
              <a:prstGeom prst="rect">
                <a:avLst/>
              </a:prstGeom>
            </p:spPr>
            <p:txBody>
              <a:bodyPr wrap="square">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𝜎</m:t>
                      </m:r>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𝐸</m:t>
                      </m:r>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𝜀</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𝜀</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𝐹</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𝐺𝐹</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𝜎</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𝐸</m:t>
                      </m:r>
                      <m:r>
                        <a:rPr lang="es-ES"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𝐹</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𝐺𝐹</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ctr">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𝐺𝐹</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𝑑𝑠</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𝑑𝑥</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1441579" y="3613135"/>
                <a:ext cx="2391390" cy="3366306"/>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3986614" y="3984949"/>
                <a:ext cx="4361203" cy="2866169"/>
              </a:xfrm>
              <a:prstGeom prst="rect">
                <a:avLst/>
              </a:prstGeom>
            </p:spPr>
            <p:txBody>
              <a:bodyPr wrap="square">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𝑑</m:t>
                      </m:r>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𝜃</m:t>
                      </m:r>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𝑑𝑠</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𝜌</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𝐹</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   →   </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𝜌</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𝐹</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𝑑𝑠</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𝜌</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𝜎</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𝐸</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𝜌</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3986614" y="3984949"/>
                <a:ext cx="4361203" cy="2866169"/>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5563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par>
                                <p:cTn id="18" presetID="21"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6: Ejemplos de Aplicación</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Estructura </a:t>
            </a:r>
            <a:r>
              <a:rPr lang="es-EC" dirty="0" err="1" smtClean="0"/>
              <a:t>aporticada</a:t>
            </a:r>
            <a:r>
              <a:rPr lang="es-EC" dirty="0" smtClean="0"/>
              <a:t> con rótulas a corte</a:t>
            </a:r>
            <a:endParaRPr lang="es-EC" dirty="0"/>
          </a:p>
        </p:txBody>
      </p:sp>
      <p:graphicFrame>
        <p:nvGraphicFramePr>
          <p:cNvPr id="5" name="Gráfico 4"/>
          <p:cNvGraphicFramePr/>
          <p:nvPr>
            <p:extLst>
              <p:ext uri="{D42A27DB-BD31-4B8C-83A1-F6EECF244321}">
                <p14:modId xmlns:p14="http://schemas.microsoft.com/office/powerpoint/2010/main" val="1070718449"/>
              </p:ext>
            </p:extLst>
          </p:nvPr>
        </p:nvGraphicFramePr>
        <p:xfrm>
          <a:off x="3102428" y="1578428"/>
          <a:ext cx="7119258" cy="45267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85292695"/>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
            </a:r>
            <a:br>
              <a:rPr lang="es-EC" dirty="0" smtClean="0"/>
            </a:br>
            <a:r>
              <a:rPr lang="en-US" dirty="0"/>
              <a:t/>
            </a:r>
            <a:br>
              <a:rPr lang="en-US" dirty="0"/>
            </a:br>
            <a:r>
              <a:rPr lang="en-US" dirty="0" smtClean="0"/>
              <a:t/>
            </a:r>
            <a:br>
              <a:rPr lang="en-US" dirty="0" smtClean="0"/>
            </a:br>
            <a:r>
              <a:rPr lang="es-EC" dirty="0" smtClean="0"/>
              <a:t>Capítulo</a:t>
            </a:r>
            <a:r>
              <a:rPr lang="en-US" dirty="0" smtClean="0"/>
              <a:t> 7:</a:t>
            </a:r>
            <a:br>
              <a:rPr lang="en-US" dirty="0" smtClean="0"/>
            </a:br>
            <a:r>
              <a:rPr lang="es-EC" dirty="0" smtClean="0"/>
              <a:t>Conclusiones y Recomendaciones</a:t>
            </a:r>
            <a:endParaRPr lang="es-EC" dirty="0"/>
          </a:p>
        </p:txBody>
      </p:sp>
    </p:spTree>
    <p:extLst>
      <p:ext uri="{BB962C8B-B14F-4D97-AF65-F5344CB8AC3E}">
        <p14:creationId xmlns:p14="http://schemas.microsoft.com/office/powerpoint/2010/main" val="177268549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7: Conclusiones y Recomendaciones</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Conclusiones</a:t>
            </a:r>
            <a:endParaRPr lang="es-EC" dirty="0"/>
          </a:p>
        </p:txBody>
      </p:sp>
      <p:sp>
        <p:nvSpPr>
          <p:cNvPr id="3" name="Rectángulo 2"/>
          <p:cNvSpPr/>
          <p:nvPr/>
        </p:nvSpPr>
        <p:spPr>
          <a:xfrm>
            <a:off x="2066926" y="1215757"/>
            <a:ext cx="10134599" cy="5632311"/>
          </a:xfrm>
          <a:prstGeom prst="rect">
            <a:avLst/>
          </a:prstGeom>
        </p:spPr>
        <p:txBody>
          <a:bodyPr wrap="square">
            <a:spAutoFit/>
          </a:bodyPr>
          <a:lstStyle/>
          <a:p>
            <a:pPr marL="342900" marR="0" lvl="0" indent="-342900" algn="just">
              <a:lnSpc>
                <a:spcPct val="200000"/>
              </a:lnSpc>
              <a:spcBef>
                <a:spcPts val="0"/>
              </a:spcBef>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Para poder determinar los ejemplos se estudió los códigos ATC-40, FEMA-356 y ASCE/SEI, los cuales determinan los procedimientos para realizar el análisis de estructuras basadas en desempeño.</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a:lnSpc>
                <a:spcPct val="200000"/>
              </a:lnSpc>
              <a:spcBef>
                <a:spcPts val="0"/>
              </a:spcBef>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Programas comerciales como SAP2000 determinan de forma automática los daños concentrados, los cuales deberán ser ubicados con bastante criterio en los elementos del pórtico ya que la presencia de estos determinan el comportamiento de la estructura</a:t>
            </a:r>
            <a:r>
              <a:rPr lang="es-EC" dirty="0" smtClean="0">
                <a:latin typeface="Arial" panose="020B0604020202020204" pitchFamily="34" charset="0"/>
                <a:ea typeface="Calibri" panose="020F0502020204030204" pitchFamily="34" charset="0"/>
                <a:cs typeface="Times New Roman" panose="02020603050405020304" pitchFamily="18" charset="0"/>
              </a:rPr>
              <a:t>.</a:t>
            </a:r>
          </a:p>
          <a:p>
            <a:pPr marL="342900" marR="0" lvl="0" indent="-342900" algn="just">
              <a:lnSpc>
                <a:spcPct val="200000"/>
              </a:lnSpc>
              <a:spcBef>
                <a:spcPts val="0"/>
              </a:spcBef>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Se puede entender de mejor manera el nivel de desempeño, las características de cada nivel y los diferentes objetivos de los mismos.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a:lnSpc>
                <a:spcPct val="200000"/>
              </a:lnSpc>
              <a:spcBef>
                <a:spcPts val="0"/>
              </a:spcBef>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Mediante el estudio de los procedimientos de análisis y de los códigos mencionados, la  determinación de cargas estáticas por código presentan varios errores puesto que toman </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89193"/>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7: Conclusiones y Recomendaciones</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Conclusiones</a:t>
            </a:r>
            <a:endParaRPr lang="es-EC" dirty="0"/>
          </a:p>
        </p:txBody>
      </p:sp>
      <p:sp>
        <p:nvSpPr>
          <p:cNvPr id="4" name="Rectángulo 3"/>
          <p:cNvSpPr/>
          <p:nvPr/>
        </p:nvSpPr>
        <p:spPr>
          <a:xfrm>
            <a:off x="2307771" y="1225689"/>
            <a:ext cx="9405258" cy="3416320"/>
          </a:xfrm>
          <a:prstGeom prst="rect">
            <a:avLst/>
          </a:prstGeom>
        </p:spPr>
        <p:txBody>
          <a:bodyPr wrap="square">
            <a:spAutoFit/>
          </a:bodyPr>
          <a:lstStyle/>
          <a:p>
            <a:pPr marL="342900" marR="0" lvl="0" indent="-342900" algn="just">
              <a:lnSpc>
                <a:spcPct val="200000"/>
              </a:lnSpc>
              <a:spcBef>
                <a:spcPts val="0"/>
              </a:spcBef>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Los códigos ATC-40, FEMA 356 y ASCE/SEI muestran de manera muy didáctica la utilización de los métodos estáticos no lineales.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a:lnSpc>
                <a:spcPct val="200000"/>
              </a:lnSpc>
              <a:spcBef>
                <a:spcPts val="0"/>
              </a:spcBef>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Se debe tener en cuenta que para las estructuras analizadas en los ejemplos 3 y 4, la construcción de la edificación del bloque D se lo hizo con los mismos planos del bloque C, además, estas estructuras fueron planificadas para tener 3 pisos, sin embargo, se construyó un cuarto piso con las mismas características del tercero. </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589740"/>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7: Conclusiones y Recomendaciones</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Recomendaciones</a:t>
            </a:r>
            <a:endParaRPr lang="es-EC" dirty="0"/>
          </a:p>
        </p:txBody>
      </p:sp>
      <p:sp>
        <p:nvSpPr>
          <p:cNvPr id="4" name="Rectángulo 3"/>
          <p:cNvSpPr/>
          <p:nvPr/>
        </p:nvSpPr>
        <p:spPr>
          <a:xfrm>
            <a:off x="1856312" y="934575"/>
            <a:ext cx="10345213" cy="6186309"/>
          </a:xfrm>
          <a:prstGeom prst="rect">
            <a:avLst/>
          </a:prstGeom>
        </p:spPr>
        <p:txBody>
          <a:bodyPr wrap="square">
            <a:spAutoFit/>
          </a:bodyPr>
          <a:lstStyle/>
          <a:p>
            <a:pPr marL="342900" marR="0" lvl="0" indent="-342900" algn="just">
              <a:lnSpc>
                <a:spcPct val="200000"/>
              </a:lnSpc>
              <a:spcBef>
                <a:spcPts val="0"/>
              </a:spcBef>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Tener en cuenta que la versatilidad que presentan los programas comerciales, tales como SAP2000, hace que usuarios sin la suficiente experiencia de manejo o el suficiente criterio cometan errores.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a:lnSpc>
                <a:spcPct val="200000"/>
              </a:lnSpc>
              <a:spcBef>
                <a:spcPts val="0"/>
              </a:spcBef>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La presente tesis enfoca el análisis por desempeño de estructuras </a:t>
            </a:r>
            <a:r>
              <a:rPr lang="es-EC" dirty="0" err="1">
                <a:latin typeface="Arial" panose="020B0604020202020204" pitchFamily="34" charset="0"/>
                <a:ea typeface="Calibri" panose="020F0502020204030204" pitchFamily="34" charset="0"/>
                <a:cs typeface="Times New Roman" panose="02020603050405020304" pitchFamily="18" charset="0"/>
              </a:rPr>
              <a:t>aporticadas</a:t>
            </a:r>
            <a:r>
              <a:rPr lang="es-EC" dirty="0">
                <a:latin typeface="Arial" panose="020B0604020202020204" pitchFamily="34" charset="0"/>
                <a:ea typeface="Calibri" panose="020F0502020204030204" pitchFamily="34" charset="0"/>
                <a:cs typeface="Times New Roman" panose="02020603050405020304" pitchFamily="18" charset="0"/>
              </a:rPr>
              <a:t> de hormigón armado sin muros de corte, por lo que se recomienda tener en cuenta que un análisis estático no lineal reporta buenos resultados para estructuras como las analizadas, sin embargo, el análisis </a:t>
            </a:r>
            <a:r>
              <a:rPr lang="es-EC" dirty="0" err="1">
                <a:latin typeface="Arial" panose="020B0604020202020204" pitchFamily="34" charset="0"/>
                <a:ea typeface="Calibri" panose="020F0502020204030204" pitchFamily="34" charset="0"/>
                <a:cs typeface="Times New Roman" panose="02020603050405020304" pitchFamily="18" charset="0"/>
              </a:rPr>
              <a:t>Pushover</a:t>
            </a:r>
            <a:r>
              <a:rPr lang="es-EC" dirty="0">
                <a:latin typeface="Arial" panose="020B0604020202020204" pitchFamily="34" charset="0"/>
                <a:ea typeface="Calibri" panose="020F0502020204030204" pitchFamily="34" charset="0"/>
                <a:cs typeface="Times New Roman" panose="02020603050405020304" pitchFamily="18" charset="0"/>
              </a:rPr>
              <a:t> provee resultados engañosos para cantidades de fuerzas tales como cortantes y momentos de pisos cuando se tiene una estructura con muros de cortante, ya que se asume que la resistencia a flexión del muro es constante sobre su altura y la resistencia al corte es tan grande que el comportamiento del muro es controlado por flexión.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a:lnSpc>
                <a:spcPct val="200000"/>
              </a:lnSpc>
              <a:spcBef>
                <a:spcPts val="0"/>
              </a:spcBef>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Esta tesis puede quedar como base para futuras comparaciones de análisis con tiempo-historia.</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5323587"/>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7: Conclusiones y Recomendaciones</a:t>
            </a:r>
            <a:endParaRPr lang="en-US"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Conclusiones y Recomendaciones</a:t>
            </a:r>
          </a:p>
          <a:p>
            <a:pPr marL="228600" indent="-228600">
              <a:buAutoNum type="arabicPeriod"/>
            </a:pPr>
            <a:endParaRPr lang="en-US" sz="1200" dirty="0">
              <a:solidFill>
                <a:schemeClr val="accent6">
                  <a:lumMod val="75000"/>
                </a:schemeClr>
              </a:solidFill>
            </a:endParaRPr>
          </a:p>
        </p:txBody>
      </p:sp>
      <p:sp>
        <p:nvSpPr>
          <p:cNvPr id="6"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Conclusiones</a:t>
            </a:r>
            <a:endParaRPr lang="es-EC" dirty="0"/>
          </a:p>
        </p:txBody>
      </p:sp>
      <p:sp>
        <p:nvSpPr>
          <p:cNvPr id="3" name="Rectángulo 2"/>
          <p:cNvSpPr/>
          <p:nvPr/>
        </p:nvSpPr>
        <p:spPr>
          <a:xfrm>
            <a:off x="2066926" y="1215757"/>
            <a:ext cx="10134599" cy="5632311"/>
          </a:xfrm>
          <a:prstGeom prst="rect">
            <a:avLst/>
          </a:prstGeom>
        </p:spPr>
        <p:txBody>
          <a:bodyPr wrap="square">
            <a:spAutoFit/>
          </a:bodyPr>
          <a:lstStyle/>
          <a:p>
            <a:pPr marL="342900" marR="0" lvl="0" indent="-342900" algn="just">
              <a:lnSpc>
                <a:spcPct val="200000"/>
              </a:lnSpc>
              <a:spcBef>
                <a:spcPts val="0"/>
              </a:spcBef>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Para poder determinar los ejemplos se estudió los códigos ATC-40, FEMA-356 y ASCE/SEI, los cuales determinan los procedimientos para realizar el análisis de estructuras basadas en desempeño.</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a:lnSpc>
                <a:spcPct val="200000"/>
              </a:lnSpc>
              <a:spcBef>
                <a:spcPts val="0"/>
              </a:spcBef>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Programas comerciales como SAP2000 determinan de forma automática los daños concentrados, los cuales deberán ser ubicados con bastante criterio en los elementos del pórtico ya que la presencia de estos determinan el comportamiento de la estructura</a:t>
            </a:r>
            <a:r>
              <a:rPr lang="es-EC" dirty="0" smtClean="0">
                <a:latin typeface="Arial" panose="020B0604020202020204" pitchFamily="34" charset="0"/>
                <a:ea typeface="Calibri" panose="020F0502020204030204" pitchFamily="34" charset="0"/>
                <a:cs typeface="Times New Roman" panose="02020603050405020304" pitchFamily="18" charset="0"/>
              </a:rPr>
              <a:t>.</a:t>
            </a:r>
          </a:p>
          <a:p>
            <a:pPr marL="342900" marR="0" lvl="0" indent="-342900" algn="just">
              <a:lnSpc>
                <a:spcPct val="200000"/>
              </a:lnSpc>
              <a:spcBef>
                <a:spcPts val="0"/>
              </a:spcBef>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Se puede entender de mejor manera el nivel de desempeño, las características de cada nivel y los diferentes objetivos de los mismos.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a:lnSpc>
                <a:spcPct val="200000"/>
              </a:lnSpc>
              <a:spcBef>
                <a:spcPts val="0"/>
              </a:spcBef>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Mediante el estudio de los procedimientos de análisis y de los códigos mencionados, la  determinación de cargas estáticas por código presentan varios errores puesto que toman </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41979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10" name="Rectángulo 9"/>
              <p:cNvSpPr/>
              <p:nvPr/>
            </p:nvSpPr>
            <p:spPr>
              <a:xfrm>
                <a:off x="1846787" y="1378738"/>
                <a:ext cx="1730522" cy="1688667"/>
              </a:xfrm>
              <a:prstGeom prst="rect">
                <a:avLst/>
              </a:prstGeom>
            </p:spPr>
            <p:txBody>
              <a:bodyPr wrap="square">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𝜌</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𝜎</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𝐸</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𝜌</m:t>
                          </m:r>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1846787" y="1378738"/>
                <a:ext cx="1730522" cy="1688667"/>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3577309" y="522021"/>
                <a:ext cx="3993735" cy="2998513"/>
              </a:xfrm>
              <a:prstGeom prst="rect">
                <a:avLst/>
              </a:prstGeom>
            </p:spPr>
            <p:txBody>
              <a:bodyPr wrap="square">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𝑀</m:t>
                      </m:r>
                      <m:r>
                        <a:rPr lang="es-ES" i="1" smtClean="0">
                          <a:effectLst/>
                          <a:latin typeface="Cambria Math" panose="02040503050406030204" pitchFamily="18" charset="0"/>
                          <a:ea typeface="Times New Roman" panose="02020603050405020304" pitchFamily="18" charset="0"/>
                          <a:cs typeface="Times New Roman" panose="02020603050405020304" pitchFamily="18" charset="0"/>
                        </a:rPr>
                        <m:t>=</m:t>
                      </m:r>
                      <m:nary>
                        <m:naryPr>
                          <m:limLoc m:val="undOvr"/>
                          <m:subHide m:val="on"/>
                          <m:supHide m:val="o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r>
                            <a:rPr lang="es-ES" i="1">
                              <a:effectLst/>
                              <a:latin typeface="Cambria Math" panose="02040503050406030204" pitchFamily="18" charset="0"/>
                              <a:ea typeface="Times New Roman" panose="02020603050405020304" pitchFamily="18" charset="0"/>
                              <a:cs typeface="Times New Roman" panose="02020603050405020304" pitchFamily="18" charset="0"/>
                            </a:rPr>
                            <m:t>𝜎</m:t>
                          </m:r>
                        </m:e>
                      </m:nary>
                      <m:r>
                        <a:rPr lang="es-ES" i="1">
                          <a:effectLst/>
                          <a:latin typeface="Cambria Math" panose="02040503050406030204" pitchFamily="18" charset="0"/>
                          <a:ea typeface="Times New Roman" panose="02020603050405020304" pitchFamily="18" charset="0"/>
                          <a:cs typeface="Times New Roman" panose="02020603050405020304" pitchFamily="18" charset="0"/>
                        </a:rPr>
                        <m:t>𝑑𝐴</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𝑀</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nary>
                        <m:naryPr>
                          <m:limLoc m:val="undOvr"/>
                          <m:subHide m:val="on"/>
                          <m:supHide m:val="o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𝐸𝑦</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𝜌</m:t>
                              </m:r>
                            </m:den>
                          </m:f>
                        </m:e>
                      </m:nary>
                      <m:r>
                        <a:rPr lang="es-ES" i="1">
                          <a:effectLst/>
                          <a:latin typeface="Cambria Math" panose="02040503050406030204" pitchFamily="18" charset="0"/>
                          <a:ea typeface="Times New Roman" panose="02020603050405020304" pitchFamily="18" charset="0"/>
                          <a:cs typeface="Times New Roman" panose="02020603050405020304" pitchFamily="18" charset="0"/>
                        </a:rPr>
                        <m:t>𝑑𝐴</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r>
                        <a:rPr lang="es-ES" i="1">
                          <a:effectLst/>
                          <a:latin typeface="Cambria Math" panose="02040503050406030204" pitchFamily="18" charset="0"/>
                          <a:ea typeface="Times New Roman" panose="02020603050405020304" pitchFamily="18" charset="0"/>
                          <a:cs typeface="Times New Roman" panose="02020603050405020304" pitchFamily="18" charset="0"/>
                        </a:rPr>
                        <m:t>   →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𝑀</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𝐸</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𝜌</m:t>
                          </m:r>
                        </m:den>
                      </m:f>
                      <m:nary>
                        <m:naryPr>
                          <m:limLoc m:val="undOvr"/>
                          <m:subHide m:val="on"/>
                          <m:supHide m:val="o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sSup>
                            <m:sSup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s-ES" i="1">
                                  <a:effectLst/>
                                  <a:latin typeface="Cambria Math" panose="02040503050406030204" pitchFamily="18" charset="0"/>
                                  <a:ea typeface="Times New Roman" panose="02020603050405020304" pitchFamily="18" charset="0"/>
                                  <a:cs typeface="Times New Roman" panose="02020603050405020304" pitchFamily="18" charset="0"/>
                                </a:rPr>
                                <m:t>2</m:t>
                              </m:r>
                            </m:sup>
                          </m:sSup>
                        </m:e>
                      </m:nary>
                      <m:r>
                        <a:rPr lang="es-ES" i="1">
                          <a:effectLst/>
                          <a:latin typeface="Cambria Math" panose="02040503050406030204" pitchFamily="18" charset="0"/>
                          <a:ea typeface="Times New Roman" panose="02020603050405020304" pitchFamily="18" charset="0"/>
                          <a:cs typeface="Times New Roman" panose="02020603050405020304" pitchFamily="18" charset="0"/>
                        </a:rPr>
                        <m:t>𝑑𝐴</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3577309" y="522021"/>
                <a:ext cx="3993735" cy="2998513"/>
              </a:xfrm>
              <a:prstGeom prst="rect">
                <a:avLst/>
              </a:prstGeom>
              <a:blipFill rotWithShape="0">
                <a:blip r:embed="rId3"/>
                <a:stretch>
                  <a:fillRect/>
                </a:stretch>
              </a:blipFill>
            </p:spPr>
            <p:txBody>
              <a:bodyPr/>
              <a:lstStyle/>
              <a:p>
                <a:r>
                  <a:rPr lang="en-US">
                    <a:noFill/>
                  </a:rPr>
                  <a:t> </a:t>
                </a:r>
              </a:p>
            </p:txBody>
          </p:sp>
        </mc:Fallback>
      </mc:AlternateContent>
      <p:pic>
        <p:nvPicPr>
          <p:cNvPr id="12" name="Imagen 11"/>
          <p:cNvPicPr/>
          <p:nvPr/>
        </p:nvPicPr>
        <p:blipFill>
          <a:blip r:embed="rId4"/>
          <a:stretch>
            <a:fillRect/>
          </a:stretch>
        </p:blipFill>
        <p:spPr>
          <a:xfrm>
            <a:off x="7849588" y="1259321"/>
            <a:ext cx="3943608" cy="4158713"/>
          </a:xfrm>
          <a:prstGeom prst="rect">
            <a:avLst/>
          </a:prstGeom>
        </p:spPr>
      </p:pic>
      <mc:AlternateContent xmlns:mc="http://schemas.openxmlformats.org/markup-compatibility/2006" xmlns:a14="http://schemas.microsoft.com/office/drawing/2010/main">
        <mc:Choice Requires="a14">
          <p:sp>
            <p:nvSpPr>
              <p:cNvPr id="11" name="Rectángulo 10"/>
              <p:cNvSpPr/>
              <p:nvPr/>
            </p:nvSpPr>
            <p:spPr>
              <a:xfrm>
                <a:off x="4085777" y="3520534"/>
                <a:ext cx="3225498" cy="6596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𝑀</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𝐸</m:t>
                          </m:r>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𝑌𝑌</m:t>
                              </m:r>
                            </m:sub>
                          </m:sSub>
                        </m:num>
                        <m:den>
                          <m:r>
                            <a:rPr lang="es-EC" i="1">
                              <a:latin typeface="Cambria Math" panose="02040503050406030204" pitchFamily="18" charset="0"/>
                            </a:rPr>
                            <m:t>𝜌</m:t>
                          </m:r>
                        </m:den>
                      </m:f>
                      <m:r>
                        <a:rPr lang="es-EC" i="0">
                          <a:latin typeface="Cambria Math" panose="02040503050406030204" pitchFamily="18" charset="0"/>
                        </a:rPr>
                        <m:t>          →        </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1">
                              <a:latin typeface="Cambria Math" panose="02040503050406030204" pitchFamily="18" charset="0"/>
                            </a:rPr>
                            <m:t>𝜌</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𝑀</m:t>
                          </m:r>
                        </m:num>
                        <m:den>
                          <m:r>
                            <a:rPr lang="es-EC" i="1">
                              <a:latin typeface="Cambria Math" panose="02040503050406030204" pitchFamily="18" charset="0"/>
                            </a:rPr>
                            <m:t>𝐸</m:t>
                          </m:r>
                          <m:r>
                            <a:rPr lang="es-EC" i="0">
                              <a:latin typeface="Cambria Math" panose="02040503050406030204" pitchFamily="18" charset="0"/>
                            </a:rPr>
                            <m:t> </m:t>
                          </m:r>
                          <m:r>
                            <a:rPr lang="es-EC" i="1">
                              <a:latin typeface="Cambria Math" panose="02040503050406030204" pitchFamily="18" charset="0"/>
                            </a:rPr>
                            <m:t>𝐼</m:t>
                          </m:r>
                        </m:den>
                      </m:f>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4085777" y="3520534"/>
                <a:ext cx="3225498" cy="659604"/>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1837262" y="4713689"/>
                <a:ext cx="6096000" cy="646331"/>
              </a:xfrm>
              <a:prstGeom prst="rect">
                <a:avLst/>
              </a:prstGeom>
            </p:spPr>
            <p:txBody>
              <a:bodyPr>
                <a:spAutoFit/>
              </a:bodyPr>
              <a:lstStyle/>
              <a:p>
                <a14:m>
                  <m:oMath xmlns:m="http://schemas.openxmlformats.org/officeDocument/2006/math">
                    <m:f>
                      <m:fPr>
                        <m:type m:val="lin"/>
                        <m:ctrlPr>
                          <a:rPr lang="en-US" i="1" smtClean="0">
                            <a:effectLst/>
                            <a:latin typeface="Cambria Math" panose="020405030504060302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1</m:t>
                        </m:r>
                      </m:num>
                      <m:den>
                        <m:r>
                          <a:rPr lang="es-ES" i="1">
                            <a:effectLst/>
                            <a:latin typeface="Cambria Math" panose="02040503050406030204" pitchFamily="18" charset="0"/>
                            <a:ea typeface="Calibri" panose="020F0502020204030204" pitchFamily="34" charset="0"/>
                            <a:cs typeface="Times New Roman" panose="02020603050405020304" pitchFamily="18" charset="0"/>
                          </a:rPr>
                          <m:t>𝜌</m:t>
                        </m:r>
                      </m:den>
                    </m:f>
                    <m:r>
                      <a:rPr lang="es-ES" i="1">
                        <a:effectLst/>
                        <a:latin typeface="Cambria Math" panose="02040503050406030204" pitchFamily="18" charset="0"/>
                        <a:ea typeface="Calibri" panose="020F0502020204030204" pitchFamily="34" charset="0"/>
                        <a:cs typeface="Times New Roman" panose="02020603050405020304" pitchFamily="18" charset="0"/>
                      </a:rPr>
                      <m:t>=</m:t>
                    </m:r>
                    <m:f>
                      <m:fPr>
                        <m:type m:val="lin"/>
                        <m:ctrlPr>
                          <a:rPr lang="en-US" i="1">
                            <a:effectLst/>
                            <a:latin typeface="Cambria Math" panose="020405030504060302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𝑑</m:t>
                        </m:r>
                        <m:r>
                          <a:rPr lang="es-ES" i="1">
                            <a:effectLst/>
                            <a:latin typeface="Cambria Math" panose="02040503050406030204" pitchFamily="18" charset="0"/>
                            <a:ea typeface="Calibri" panose="020F0502020204030204" pitchFamily="34" charset="0"/>
                            <a:cs typeface="Times New Roman" panose="02020603050405020304" pitchFamily="18" charset="0"/>
                          </a:rPr>
                          <m:t>𝜃</m:t>
                        </m:r>
                      </m:num>
                      <m:den>
                        <m:r>
                          <a:rPr lang="es-ES" i="1">
                            <a:effectLst/>
                            <a:latin typeface="Cambria Math" panose="02040503050406030204" pitchFamily="18" charset="0"/>
                            <a:ea typeface="Calibri" panose="020F0502020204030204" pitchFamily="34" charset="0"/>
                            <a:cs typeface="Times New Roman" panose="02020603050405020304" pitchFamily="18" charset="0"/>
                          </a:rPr>
                          <m:t>𝑑𝑠</m:t>
                        </m:r>
                      </m:den>
                    </m:f>
                  </m:oMath>
                </a14:m>
                <a:r>
                  <a:rPr lang="es-ES" dirty="0">
                    <a:effectLst/>
                    <a:latin typeface="Arial" panose="020B0604020202020204" pitchFamily="34" charset="0"/>
                    <a:ea typeface="Times New Roman" panose="02020603050405020304" pitchFamily="18" charset="0"/>
                    <a:cs typeface="Times New Roman" panose="02020603050405020304" pitchFamily="18" charset="0"/>
                  </a:rPr>
                  <a:t>, y a</a:t>
                </a:r>
                <a:r>
                  <a:rPr lang="es-ES" dirty="0">
                    <a:effectLst/>
                    <a:latin typeface="Arial" panose="020B0604020202020204" pitchFamily="34" charset="0"/>
                    <a:ea typeface="Calibri" panose="020F0502020204030204" pitchFamily="34" charset="0"/>
                    <a:cs typeface="Times New Roman" panose="02020603050405020304" pitchFamily="18" charset="0"/>
                  </a:rPr>
                  <a:t>l asumir que para ángulos pequeños </a:t>
                </a:r>
                <a:r>
                  <a:rPr lang="es-ES" dirty="0" err="1">
                    <a:effectLst/>
                    <a:latin typeface="Arial" panose="020B0604020202020204" pitchFamily="34" charset="0"/>
                    <a:ea typeface="Calibri" panose="020F0502020204030204" pitchFamily="34" charset="0"/>
                    <a:cs typeface="Times New Roman" panose="02020603050405020304" pitchFamily="18" charset="0"/>
                  </a:rPr>
                  <a:t>ds</a:t>
                </a:r>
                <a:r>
                  <a:rPr lang="es-ES" dirty="0">
                    <a:effectLst/>
                    <a:latin typeface="Arial" panose="020B0604020202020204" pitchFamily="34" charset="0"/>
                    <a:ea typeface="Calibri" panose="020F0502020204030204" pitchFamily="34" charset="0"/>
                    <a:cs typeface="Times New Roman" panose="02020603050405020304" pitchFamily="18" charset="0"/>
                  </a:rPr>
                  <a:t> y dx son iguales, entonces</a:t>
                </a:r>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1837262" y="4713689"/>
                <a:ext cx="6096000" cy="646331"/>
              </a:xfrm>
              <a:prstGeom prst="rect">
                <a:avLst/>
              </a:prstGeom>
              <a:blipFill rotWithShape="0">
                <a:blip r:embed="rId6"/>
                <a:stretch>
                  <a:fillRect l="-3200" t="-66038" b="-5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3272256" y="5808795"/>
                <a:ext cx="3226011" cy="6651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𝑑</m:t>
                      </m:r>
                      <m:r>
                        <a:rPr lang="es-EC" i="1" smtClean="0">
                          <a:latin typeface="Cambria Math" panose="02040503050406030204" pitchFamily="18" charset="0"/>
                        </a:rPr>
                        <m:t>𝜃</m:t>
                      </m:r>
                      <m:r>
                        <a:rPr lang="es-EC" i="0">
                          <a:latin typeface="Cambria Math" panose="02040503050406030204" pitchFamily="18" charset="0"/>
                        </a:rPr>
                        <m:t>=</m:t>
                      </m:r>
                      <m:r>
                        <a:rPr lang="es-EC" i="1">
                          <a:latin typeface="Cambria Math" panose="02040503050406030204" pitchFamily="18" charset="0"/>
                        </a:rPr>
                        <m:t>𝜌</m:t>
                      </m:r>
                      <m:r>
                        <a:rPr lang="es-EC" i="0">
                          <a:latin typeface="Cambria Math" panose="02040503050406030204" pitchFamily="18" charset="0"/>
                        </a:rPr>
                        <m:t> </m:t>
                      </m:r>
                      <m:r>
                        <a:rPr lang="es-EC" i="1">
                          <a:latin typeface="Cambria Math" panose="02040503050406030204" pitchFamily="18" charset="0"/>
                        </a:rPr>
                        <m:t>𝑑𝑥</m:t>
                      </m:r>
                      <m:r>
                        <a:rPr lang="es-EC" i="0">
                          <a:latin typeface="Cambria Math" panose="02040503050406030204" pitchFamily="18" charset="0"/>
                        </a:rPr>
                        <m:t>               ∅= </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1">
                              <a:latin typeface="Cambria Math" panose="02040503050406030204" pitchFamily="18" charset="0"/>
                            </a:rPr>
                            <m:t>𝜌</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𝑑</m:t>
                          </m:r>
                          <m:r>
                            <a:rPr lang="es-EC" i="1">
                              <a:latin typeface="Cambria Math" panose="02040503050406030204" pitchFamily="18" charset="0"/>
                            </a:rPr>
                            <m:t>𝜃</m:t>
                          </m:r>
                        </m:num>
                        <m:den>
                          <m:r>
                            <a:rPr lang="es-EC" i="1">
                              <a:latin typeface="Cambria Math" panose="02040503050406030204" pitchFamily="18" charset="0"/>
                            </a:rPr>
                            <m:t>𝑑𝑥</m:t>
                          </m:r>
                        </m:den>
                      </m:f>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3272256" y="5808795"/>
                <a:ext cx="3226011" cy="66511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7706624" y="5821443"/>
                <a:ext cx="983281" cy="6092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𝑀</m:t>
                          </m:r>
                        </m:num>
                        <m:den>
                          <m:r>
                            <a:rPr lang="es-EC" i="1">
                              <a:latin typeface="Cambria Math" panose="02040503050406030204" pitchFamily="18" charset="0"/>
                            </a:rPr>
                            <m:t>𝐸</m:t>
                          </m:r>
                          <m:r>
                            <a:rPr lang="es-EC" i="0">
                              <a:latin typeface="Cambria Math" panose="02040503050406030204" pitchFamily="18" charset="0"/>
                            </a:rPr>
                            <m:t> </m:t>
                          </m:r>
                          <m:r>
                            <a:rPr lang="es-EC" i="1">
                              <a:latin typeface="Cambria Math" panose="02040503050406030204" pitchFamily="18" charset="0"/>
                            </a:rPr>
                            <m:t>𝐼</m:t>
                          </m:r>
                        </m:den>
                      </m:f>
                    </m:oMath>
                  </m:oMathPara>
                </a14:m>
                <a:endParaRPr lang="es-EC" dirty="0"/>
              </a:p>
            </p:txBody>
          </p:sp>
        </mc:Choice>
        <mc:Fallback xmlns="">
          <p:sp>
            <p:nvSpPr>
              <p:cNvPr id="16" name="Rectángulo 15"/>
              <p:cNvSpPr>
                <a:spLocks noRot="1" noChangeAspect="1" noMove="1" noResize="1" noEditPoints="1" noAdjustHandles="1" noChangeArrowheads="1" noChangeShapeType="1" noTextEdit="1"/>
              </p:cNvSpPr>
              <p:nvPr/>
            </p:nvSpPr>
            <p:spPr>
              <a:xfrm>
                <a:off x="7706624" y="5821443"/>
                <a:ext cx="983281" cy="609206"/>
              </a:xfrm>
              <a:prstGeom prst="rect">
                <a:avLst/>
              </a:prstGeom>
              <a:blipFill rotWithShape="0">
                <a:blip r:embed="rId8"/>
                <a:stretch>
                  <a:fillRect/>
                </a:stretch>
              </a:blipFill>
            </p:spPr>
            <p:txBody>
              <a:bodyPr/>
              <a:lstStyle/>
              <a:p>
                <a:r>
                  <a:rPr lang="en-US">
                    <a:noFill/>
                  </a:rPr>
                  <a:t> </a:t>
                </a:r>
              </a:p>
            </p:txBody>
          </p:sp>
        </mc:Fallback>
      </mc:AlternateContent>
      <p:sp>
        <p:nvSpPr>
          <p:cNvPr id="17" name="Flecha derecha 16"/>
          <p:cNvSpPr/>
          <p:nvPr/>
        </p:nvSpPr>
        <p:spPr>
          <a:xfrm>
            <a:off x="6905002" y="5700045"/>
            <a:ext cx="406273" cy="84603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4557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15" grpId="0"/>
      <p:bldP spid="16"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3" name="Imagen 12"/>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9807" y="1215756"/>
            <a:ext cx="5020832" cy="4441559"/>
          </a:xfrm>
          <a:prstGeom prst="rect">
            <a:avLst/>
          </a:prstGeom>
        </p:spPr>
      </p:pic>
      <mc:AlternateContent xmlns:mc="http://schemas.openxmlformats.org/markup-compatibility/2006" xmlns:a14="http://schemas.microsoft.com/office/drawing/2010/main">
        <mc:Choice Requires="a14">
          <p:sp>
            <p:nvSpPr>
              <p:cNvPr id="3" name="Rectángulo 2"/>
              <p:cNvSpPr/>
              <p:nvPr/>
            </p:nvSpPr>
            <p:spPr>
              <a:xfrm>
                <a:off x="6096000" y="1641970"/>
                <a:ext cx="6096000" cy="2361416"/>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r>
                        <a:rPr lang="es-ES" i="1" smtClean="0">
                          <a:effectLst/>
                          <a:latin typeface="Cambria Math" panose="02040503050406030204" pitchFamily="18" charset="0"/>
                          <a:ea typeface="Calibri" panose="020F0502020204030204" pitchFamily="34" charset="0"/>
                          <a:cs typeface="Times New Roman" panose="02020603050405020304" pitchFamily="18" charset="0"/>
                        </a:rPr>
                        <m:t>𝑑</m:t>
                      </m:r>
                      <m:r>
                        <a:rPr lang="es-ES" i="1" smtClean="0">
                          <a:effectLst/>
                          <a:latin typeface="Cambria Math" panose="02040503050406030204" pitchFamily="18" charset="0"/>
                          <a:ea typeface="Calibri" panose="020F0502020204030204" pitchFamily="34" charset="0"/>
                          <a:cs typeface="Times New Roman" panose="02020603050405020304" pitchFamily="18" charset="0"/>
                        </a:rPr>
                        <m:t>𝜃</m:t>
                      </m:r>
                      <m:r>
                        <a:rPr lang="es-ES"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1</m:t>
                          </m:r>
                        </m:num>
                        <m:den>
                          <m:r>
                            <a:rPr lang="es-ES" i="1">
                              <a:effectLst/>
                              <a:latin typeface="Cambria Math" panose="02040503050406030204" pitchFamily="18" charset="0"/>
                              <a:ea typeface="Calibri" panose="020F0502020204030204" pitchFamily="34" charset="0"/>
                              <a:cs typeface="Times New Roman" panose="02020603050405020304" pitchFamily="18" charset="0"/>
                            </a:rPr>
                            <m:t>𝜌</m:t>
                          </m:r>
                        </m:den>
                      </m:f>
                      <m:r>
                        <a:rPr lang="es-ES" i="1">
                          <a:effectLst/>
                          <a:latin typeface="Cambria Math" panose="02040503050406030204" pitchFamily="18" charset="0"/>
                          <a:ea typeface="Calibri" panose="020F0502020204030204" pitchFamily="34" charset="0"/>
                          <a:cs typeface="Times New Roman" panose="02020603050405020304" pitchFamily="18" charset="0"/>
                        </a:rPr>
                        <m:t>𝑑𝑥</m:t>
                      </m:r>
                      <m:r>
                        <a:rPr lang="es-E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𝜀</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𝑐</m:t>
                              </m:r>
                            </m:sub>
                          </m:sSub>
                        </m:num>
                        <m:den>
                          <m:r>
                            <a:rPr lang="es-ES" i="1">
                              <a:effectLst/>
                              <a:latin typeface="Cambria Math" panose="02040503050406030204" pitchFamily="18" charset="0"/>
                              <a:ea typeface="Calibri" panose="020F0502020204030204" pitchFamily="34" charset="0"/>
                              <a:cs typeface="Times New Roman" panose="02020603050405020304" pitchFamily="18" charset="0"/>
                            </a:rPr>
                            <m:t>𝑘𝑑</m:t>
                          </m:r>
                        </m:den>
                      </m:f>
                      <m:r>
                        <a:rPr lang="es-ES" i="1">
                          <a:effectLst/>
                          <a:latin typeface="Cambria Math" panose="02040503050406030204" pitchFamily="18" charset="0"/>
                          <a:ea typeface="Calibri" panose="020F0502020204030204" pitchFamily="34" charset="0"/>
                          <a:cs typeface="Times New Roman" panose="02020603050405020304" pitchFamily="18" charset="0"/>
                        </a:rPr>
                        <m:t>𝑑𝑥</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𝑠</m:t>
                              </m:r>
                            </m:sub>
                          </m:sSub>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i="1">
                                  <a:effectLst/>
                                  <a:latin typeface="Cambria Math" panose="02040503050406030204" pitchFamily="18" charset="0"/>
                                  <a:ea typeface="Times New Roman" panose="02020603050405020304" pitchFamily="18" charset="0"/>
                                  <a:cs typeface="Times New Roman" panose="02020603050405020304" pitchFamily="18" charset="0"/>
                                </a:rPr>
                                <m:t>1−</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𝑘</m:t>
                              </m:r>
                            </m:e>
                          </m:d>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𝑑𝑥</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𝜌</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𝜀</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𝑐</m:t>
                              </m:r>
                            </m:sub>
                          </m:sSub>
                        </m:num>
                        <m:den>
                          <m:r>
                            <a:rPr lang="es-ES" i="1">
                              <a:effectLst/>
                              <a:latin typeface="Cambria Math" panose="02040503050406030204" pitchFamily="18" charset="0"/>
                              <a:ea typeface="Calibri" panose="020F0502020204030204" pitchFamily="34" charset="0"/>
                              <a:cs typeface="Times New Roman" panose="02020603050405020304" pitchFamily="18" charset="0"/>
                            </a:rPr>
                            <m:t>𝑘𝑑</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𝑠</m:t>
                              </m:r>
                            </m:sub>
                          </m:sSub>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i="1">
                                  <a:effectLst/>
                                  <a:latin typeface="Cambria Math" panose="02040503050406030204" pitchFamily="18" charset="0"/>
                                  <a:ea typeface="Times New Roman" panose="02020603050405020304" pitchFamily="18" charset="0"/>
                                  <a:cs typeface="Times New Roman" panose="02020603050405020304" pitchFamily="18" charset="0"/>
                                </a:rPr>
                                <m:t>1−</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𝑘</m:t>
                              </m:r>
                            </m:e>
                          </m:d>
                        </m:den>
                      </m:f>
                    </m:oMath>
                  </m:oMathPara>
                </a14:m>
                <a:endParaRPr lang="en-US" dirty="0" smtClean="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6096000" y="1641970"/>
                <a:ext cx="6096000" cy="2361416"/>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2253241" y="5612919"/>
                <a:ext cx="6096000" cy="1120948"/>
              </a:xfrm>
              <a:prstGeom prst="rect">
                <a:avLst/>
              </a:prstGeom>
            </p:spPr>
            <p:txBody>
              <a:bodyPr>
                <a:spAutoFit/>
              </a:bodyPr>
              <a:lstStyle/>
              <a:p>
                <a:pPr indent="252095" algn="just">
                  <a:lnSpc>
                    <a:spcPct val="200000"/>
                  </a:lnSpc>
                </a:pPr>
                <a:r>
                  <a:rPr lang="es-EC" dirty="0" smtClean="0">
                    <a:effectLst/>
                    <a:latin typeface="Arial" panose="020B0604020202020204" pitchFamily="34" charset="0"/>
                    <a:ea typeface="Calibri" panose="020F0502020204030204" pitchFamily="34" charset="0"/>
                    <a:cs typeface="Times New Roman" panose="02020603050405020304" pitchFamily="18" charset="0"/>
                  </a:rPr>
                  <a:t>Entonces la curvatura será </a:t>
                </a:r>
                <a14:m>
                  <m:oMath xmlns:m="http://schemas.openxmlformats.org/officeDocument/2006/math">
                    <m:f>
                      <m:fPr>
                        <m:type m:val="lin"/>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1</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𝜌</m:t>
                        </m:r>
                      </m:den>
                    </m:f>
                  </m:oMath>
                </a14:m>
                <a:r>
                  <a:rPr lang="es-EC" dirty="0">
                    <a:effectLst/>
                    <a:latin typeface="Arial" panose="020B0604020202020204" pitchFamily="34" charset="0"/>
                    <a:ea typeface="Calibri" panose="020F0502020204030204" pitchFamily="34" charset="0"/>
                    <a:cs typeface="Times New Roman" panose="02020603050405020304" pitchFamily="18" charset="0"/>
                  </a:rPr>
                  <a:t>, está dada por el símbolo </a:t>
                </a:r>
                <a:r>
                  <a:rPr lang="es-EC" dirty="0">
                    <a:effectLst/>
                    <a:latin typeface="Arial" panose="020B0604020202020204" pitchFamily="34" charset="0"/>
                    <a:ea typeface="Calibri" panose="020F0502020204030204" pitchFamily="34" charset="0"/>
                    <a:cs typeface="Arial" panose="020B0604020202020204" pitchFamily="34" charset="0"/>
                  </a:rPr>
                  <a:t>ϕ y será</a:t>
                </a:r>
                <a:r>
                  <a:rPr lang="es-EC" dirty="0" smtClean="0">
                    <a:effectLst/>
                    <a:latin typeface="Arial" panose="020B0604020202020204" pitchFamily="34" charset="0"/>
                    <a:ea typeface="Calibri" panose="020F0502020204030204" pitchFamily="34" charset="0"/>
                    <a:cs typeface="Arial" panose="020B0604020202020204" pitchFamily="34" charset="0"/>
                  </a:rPr>
                  <a:t>:</a:t>
                </a:r>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2253241" y="5612919"/>
                <a:ext cx="6096000" cy="1120948"/>
              </a:xfrm>
              <a:prstGeom prst="rect">
                <a:avLst/>
              </a:prstGeom>
              <a:blipFill rotWithShape="0">
                <a:blip r:embed="rId5"/>
                <a:stretch>
                  <a:fillRect l="-900" t="-20652" r="-800" b="-92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8786679" y="5465046"/>
                <a:ext cx="3126159" cy="1188723"/>
              </a:xfrm>
              <a:prstGeom prst="rect">
                <a:avLst/>
              </a:prstGeom>
            </p:spPr>
            <p:txBody>
              <a:bodyPr wrap="square">
                <a:spAutoFit/>
              </a:bodyPr>
              <a:lstStyle/>
              <a:p>
                <a:pPr indent="252095" algn="just">
                  <a:lnSpc>
                    <a:spcPct val="200000"/>
                  </a:lnSpc>
                </a:pPr>
                <a:endParaRPr lang="en-US" dirty="0" smtClean="0">
                  <a:effectLst/>
                  <a:latin typeface="Arial" panose="020B060402020202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𝜙</m:t>
                      </m:r>
                      <m:r>
                        <a:rPr lang="es-E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rPr>
                          </m:ctrlPr>
                        </m:fPr>
                        <m:num>
                          <m:sSub>
                            <m:sSubPr>
                              <m:ctrlPr>
                                <a:rPr lang="en-US" i="1">
                                  <a:effectLst/>
                                  <a:latin typeface="Cambria Math" panose="020405030504060302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𝜀</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𝑐</m:t>
                              </m:r>
                            </m:sub>
                          </m:sSub>
                        </m:num>
                        <m:den>
                          <m:r>
                            <a:rPr lang="es-ES" i="1">
                              <a:effectLst/>
                              <a:latin typeface="Cambria Math" panose="02040503050406030204" pitchFamily="18" charset="0"/>
                              <a:ea typeface="Calibri" panose="020F0502020204030204" pitchFamily="34" charset="0"/>
                              <a:cs typeface="Times New Roman" panose="02020603050405020304" pitchFamily="18" charset="0"/>
                            </a:rPr>
                            <m:t>𝑘𝑑</m:t>
                          </m:r>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rPr>
                          </m:ctrlPr>
                        </m:fPr>
                        <m:num>
                          <m:sSub>
                            <m:sSubPr>
                              <m:ctrlPr>
                                <a:rPr lang="en-US" i="1">
                                  <a:effectLst/>
                                  <a:latin typeface="Cambria Math" panose="02040503050406030204" pitchFamily="18" charset="0"/>
                                  <a:ea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𝑠</m:t>
                              </m:r>
                            </m:sub>
                          </m:sSub>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d>
                            <m:dPr>
                              <m:ctrlPr>
                                <a:rPr lang="en-US" i="1">
                                  <a:effectLst/>
                                  <a:latin typeface="Cambria Math" panose="02040503050406030204" pitchFamily="18" charset="0"/>
                                  <a:ea typeface="Times New Roman" panose="02020603050405020304" pitchFamily="18" charset="0"/>
                                </a:rPr>
                              </m:ctrlPr>
                            </m:dPr>
                            <m:e>
                              <m:r>
                                <a:rPr lang="es-ES" i="1">
                                  <a:effectLst/>
                                  <a:latin typeface="Cambria Math" panose="02040503050406030204" pitchFamily="18" charset="0"/>
                                  <a:ea typeface="Times New Roman" panose="02020603050405020304" pitchFamily="18" charset="0"/>
                                  <a:cs typeface="Times New Roman" panose="02020603050405020304" pitchFamily="18" charset="0"/>
                                </a:rPr>
                                <m:t>1−</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𝑘</m:t>
                              </m:r>
                            </m:e>
                          </m:d>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rPr>
                          </m:ctrlPr>
                        </m:fPr>
                        <m:num>
                          <m:sSub>
                            <m:sSubPr>
                              <m:ctrlPr>
                                <a:rPr lang="en-US" i="1">
                                  <a:effectLst/>
                                  <a:latin typeface="Cambria Math" panose="020405030504060302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𝜀</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𝑐</m:t>
                              </m:r>
                            </m:sub>
                          </m:sSub>
                          <m:r>
                            <a:rPr lang="es-ES"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𝑠</m:t>
                              </m:r>
                            </m:sub>
                          </m:sSub>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8786679" y="5465046"/>
                <a:ext cx="3126159" cy="1188723"/>
              </a:xfrm>
              <a:prstGeom prst="rect">
                <a:avLst/>
              </a:prstGeom>
              <a:blipFill rotWithShape="0">
                <a:blip r:embed="rId6"/>
                <a:stretch>
                  <a:fillRect/>
                </a:stretch>
              </a:blipFill>
            </p:spPr>
            <p:txBody>
              <a:bodyPr/>
              <a:lstStyle/>
              <a:p>
                <a:r>
                  <a:rPr lang="en-US">
                    <a:noFill/>
                  </a:rPr>
                  <a:t> </a:t>
                </a:r>
              </a:p>
            </p:txBody>
          </p:sp>
        </mc:Fallback>
      </mc:AlternateContent>
      <p:sp>
        <p:nvSpPr>
          <p:cNvPr id="9" name="Flecha derecha 8"/>
          <p:cNvSpPr/>
          <p:nvPr/>
        </p:nvSpPr>
        <p:spPr>
          <a:xfrm>
            <a:off x="4512179" y="6366617"/>
            <a:ext cx="4050707" cy="153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5722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0" name="Imagen 9"/>
          <p:cNvPicPr/>
          <p:nvPr/>
        </p:nvPicPr>
        <p:blipFill>
          <a:blip r:embed="rId2" cstate="print"/>
          <a:srcRect/>
          <a:stretch>
            <a:fillRect/>
          </a:stretch>
        </p:blipFill>
        <p:spPr bwMode="auto">
          <a:xfrm>
            <a:off x="4900226" y="1711414"/>
            <a:ext cx="4944529" cy="2313655"/>
          </a:xfrm>
          <a:prstGeom prst="rect">
            <a:avLst/>
          </a:prstGeom>
          <a:noFill/>
          <a:ln w="9525">
            <a:noFill/>
            <a:miter lim="800000"/>
            <a:headEnd/>
            <a:tailEnd/>
          </a:ln>
        </p:spPr>
      </p:pic>
      <p:sp>
        <p:nvSpPr>
          <p:cNvPr id="7" name="Rectángulo 6"/>
          <p:cNvSpPr/>
          <p:nvPr/>
        </p:nvSpPr>
        <p:spPr>
          <a:xfrm>
            <a:off x="2080378" y="4257183"/>
            <a:ext cx="1060931" cy="369332"/>
          </a:xfrm>
          <a:prstGeom prst="rect">
            <a:avLst/>
          </a:prstGeom>
        </p:spPr>
        <p:txBody>
          <a:bodyPr wrap="none">
            <a:spAutoFit/>
          </a:bodyPr>
          <a:lstStyle/>
          <a:p>
            <a:r>
              <a:rPr lang="es-ES" i="1" dirty="0" smtClean="0">
                <a:effectLst/>
                <a:latin typeface="Arial" panose="020B0604020202020204" pitchFamily="34" charset="0"/>
                <a:ea typeface="Calibri" panose="020F0502020204030204" pitchFamily="34" charset="0"/>
                <a:cs typeface="Times New Roman" panose="02020603050405020304" pitchFamily="18" charset="0"/>
              </a:rPr>
              <a:t>Punto A:</a:t>
            </a:r>
            <a:endParaRPr lang="es-EC" dirty="0"/>
          </a:p>
        </p:txBody>
      </p:sp>
      <mc:AlternateContent xmlns:mc="http://schemas.openxmlformats.org/markup-compatibility/2006" xmlns:a14="http://schemas.microsoft.com/office/drawing/2010/main">
        <mc:Choice Requires="a14">
          <p:sp>
            <p:nvSpPr>
              <p:cNvPr id="11" name="Rectángulo 10"/>
              <p:cNvSpPr/>
              <p:nvPr/>
            </p:nvSpPr>
            <p:spPr>
              <a:xfrm>
                <a:off x="3141309" y="5099529"/>
                <a:ext cx="898900" cy="6576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b="0" i="0" smtClean="0">
                          <a:latin typeface="Cambria Math" panose="02040503050406030204" pitchFamily="18" charset="0"/>
                        </a:rPr>
                        <m:t>n</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𝑠</m:t>
                              </m:r>
                            </m:sub>
                          </m:sSub>
                        </m:num>
                        <m:den>
                          <m:sSub>
                            <m:sSubPr>
                              <m:ctrlPr>
                                <a:rPr lang="es-EC" i="1">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𝑐</m:t>
                              </m:r>
                            </m:sub>
                          </m:sSub>
                        </m:den>
                      </m:f>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3141309" y="5099529"/>
                <a:ext cx="898900" cy="657681"/>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4435832" y="3665868"/>
                <a:ext cx="6096000" cy="2867323"/>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e>
                        <m:sub>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𝑎𝑔𝑟𝑖𝑒𝑡𝑎𝑑𝑜</m:t>
                          </m:r>
                        </m:sub>
                      </m:sSub>
                      <m:r>
                        <a:rPr lang="es-ES">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e>
                                <m:sub>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𝑟</m:t>
                                  </m:r>
                                </m:sub>
                              </m:sSub>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m:t>
                              </m:r>
                            </m:e>
                          </m:d>
                        </m:num>
                        <m:den>
                          <m:sSub>
                            <m:sSubPr>
                              <m:ctrlPr>
                                <a:rPr lang="en-U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s-ES">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b>
                              <m:r>
                                <m:rPr>
                                  <m:sty m:val="p"/>
                                </m:rPr>
                                <a:rPr lang="es-ES">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fondo</m:t>
                              </m:r>
                            </m:sub>
                          </m:sSub>
                        </m:den>
                      </m:f>
                    </m:oMath>
                  </m:oMathPara>
                </a14:m>
                <a:endPar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sSub>
                        <m:sSubPr>
                          <m:ctrlP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e>
                        <m:sub>
                          <m:r>
                            <m:rPr>
                              <m:sty m:val="p"/>
                            </m:rPr>
                            <a:rPr lang="es-ES">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agrietado</m:t>
                          </m:r>
                        </m:sub>
                      </m:sSub>
                      <m:r>
                        <a:rPr lang="es-ES">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s-ES">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f</m:t>
                                      </m:r>
                                    </m:e>
                                    <m:sub>
                                      <m:r>
                                        <m:rPr>
                                          <m:sty m:val="p"/>
                                        </m:rPr>
                                        <a:rPr lang="es-ES">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r</m:t>
                                      </m:r>
                                    </m:sub>
                                  </m:sSub>
                                </m:num>
                                <m:den>
                                  <m:sSub>
                                    <m:sSubPr>
                                      <m:ctrlP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s-ES">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E</m:t>
                                      </m:r>
                                    </m:e>
                                    <m:sub>
                                      <m:r>
                                        <m:rPr>
                                          <m:sty m:val="p"/>
                                        </m:rPr>
                                        <a:rPr lang="es-ES">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sub>
                                  </m:sSub>
                                </m:den>
                              </m:f>
                            </m:e>
                          </m:d>
                        </m:num>
                        <m:den>
                          <m:sSub>
                            <m:sSubPr>
                              <m:ctrlP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s-ES">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e>
                            <m:sub>
                              <m:r>
                                <m:rPr>
                                  <m:sty m:val="p"/>
                                </m:rPr>
                                <a:rPr lang="es-ES">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fondo</m:t>
                              </m:r>
                            </m:sub>
                          </m:sSub>
                        </m:den>
                      </m:f>
                    </m:oMath>
                  </m:oMathPara>
                </a14:m>
                <a:endPar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4435832" y="3665868"/>
                <a:ext cx="6096000" cy="2867323"/>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0525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0" name="Imagen 9"/>
          <p:cNvPicPr/>
          <p:nvPr/>
        </p:nvPicPr>
        <p:blipFill>
          <a:blip r:embed="rId2" cstate="print"/>
          <a:srcRect/>
          <a:stretch>
            <a:fillRect/>
          </a:stretch>
        </p:blipFill>
        <p:spPr bwMode="auto">
          <a:xfrm>
            <a:off x="4900226" y="1711414"/>
            <a:ext cx="4944529" cy="2313655"/>
          </a:xfrm>
          <a:prstGeom prst="rect">
            <a:avLst/>
          </a:prstGeom>
          <a:noFill/>
          <a:ln w="9525">
            <a:noFill/>
            <a:miter lim="800000"/>
            <a:headEnd/>
            <a:tailEnd/>
          </a:ln>
        </p:spPr>
      </p:pic>
      <p:sp>
        <p:nvSpPr>
          <p:cNvPr id="7" name="Rectángulo 6"/>
          <p:cNvSpPr/>
          <p:nvPr/>
        </p:nvSpPr>
        <p:spPr>
          <a:xfrm>
            <a:off x="2080378" y="4257183"/>
            <a:ext cx="1082348" cy="369332"/>
          </a:xfrm>
          <a:prstGeom prst="rect">
            <a:avLst/>
          </a:prstGeom>
        </p:spPr>
        <p:txBody>
          <a:bodyPr wrap="none">
            <a:spAutoFit/>
          </a:bodyPr>
          <a:lstStyle/>
          <a:p>
            <a:r>
              <a:rPr lang="es-ES" i="1" dirty="0" smtClean="0">
                <a:effectLst/>
                <a:latin typeface="Arial" panose="020B0604020202020204" pitchFamily="34" charset="0"/>
                <a:ea typeface="Calibri" panose="020F0502020204030204" pitchFamily="34" charset="0"/>
                <a:cs typeface="Times New Roman" panose="02020603050405020304" pitchFamily="18" charset="0"/>
              </a:rPr>
              <a:t>Punto U:</a:t>
            </a:r>
            <a:endParaRPr lang="es-EC" dirty="0"/>
          </a:p>
        </p:txBody>
      </p:sp>
      <mc:AlternateContent xmlns:mc="http://schemas.openxmlformats.org/markup-compatibility/2006" xmlns:a14="http://schemas.microsoft.com/office/drawing/2010/main">
        <mc:Choice Requires="a14">
          <p:sp>
            <p:nvSpPr>
              <p:cNvPr id="14" name="Rectángulo 13"/>
              <p:cNvSpPr/>
              <p:nvPr/>
            </p:nvSpPr>
            <p:spPr>
              <a:xfrm>
                <a:off x="4696023" y="4441849"/>
                <a:ext cx="2235932" cy="6773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𝐴𝑠</m:t>
                          </m:r>
                          <m:r>
                            <a:rPr lang="es-EC" i="0">
                              <a:latin typeface="Cambria Math" panose="02040503050406030204" pitchFamily="18" charset="0"/>
                            </a:rPr>
                            <m:t>.</m:t>
                          </m:r>
                          <m:r>
                            <a:rPr lang="es-EC" i="1">
                              <a:latin typeface="Cambria Math" panose="02040503050406030204" pitchFamily="18" charset="0"/>
                            </a:rPr>
                            <m:t>𝑓𝑦</m:t>
                          </m:r>
                          <m:r>
                            <a:rPr lang="es-EC" i="0">
                              <a:latin typeface="Cambria Math" panose="02040503050406030204" pitchFamily="18" charset="0"/>
                            </a:rPr>
                            <m:t>−</m:t>
                          </m:r>
                          <m:r>
                            <a:rPr lang="es-EC" i="1">
                              <a:latin typeface="Cambria Math" panose="02040503050406030204" pitchFamily="18" charset="0"/>
                            </a:rPr>
                            <m:t>𝐴</m:t>
                          </m:r>
                          <m:sSup>
                            <m:sSupPr>
                              <m:ctrlPr>
                                <a:rPr lang="es-EC" i="1">
                                  <a:latin typeface="Cambria Math" panose="02040503050406030204" pitchFamily="18" charset="0"/>
                                </a:rPr>
                              </m:ctrlPr>
                            </m:sSupPr>
                            <m:e>
                              <m:r>
                                <a:rPr lang="es-EC" i="1">
                                  <a:latin typeface="Cambria Math" panose="02040503050406030204" pitchFamily="18" charset="0"/>
                                </a:rPr>
                                <m:t>𝑠</m:t>
                              </m:r>
                            </m:e>
                            <m:sup>
                              <m:r>
                                <a:rPr lang="es-EC" i="0">
                                  <a:latin typeface="Cambria Math" panose="02040503050406030204" pitchFamily="18" charset="0"/>
                                </a:rPr>
                                <m:t>′</m:t>
                              </m:r>
                            </m:sup>
                          </m:sSup>
                          <m:r>
                            <a:rPr lang="es-EC" i="0">
                              <a:latin typeface="Cambria Math" panose="02040503050406030204" pitchFamily="18" charset="0"/>
                            </a:rPr>
                            <m:t>.</m:t>
                          </m:r>
                          <m:r>
                            <a:rPr lang="es-EC" i="1">
                              <a:latin typeface="Cambria Math" panose="02040503050406030204" pitchFamily="18" charset="0"/>
                            </a:rPr>
                            <m:t>𝑓𝑦</m:t>
                          </m:r>
                        </m:num>
                        <m:den>
                          <m:r>
                            <a:rPr lang="es-EC" i="0">
                              <a:latin typeface="Cambria Math" panose="02040503050406030204" pitchFamily="18" charset="0"/>
                            </a:rPr>
                            <m:t>0.85.</m:t>
                          </m:r>
                          <m:sSup>
                            <m:sSupPr>
                              <m:ctrlPr>
                                <a:rPr lang="es-EC" i="1">
                                  <a:latin typeface="Cambria Math" panose="02040503050406030204" pitchFamily="18" charset="0"/>
                                </a:rPr>
                              </m:ctrlPr>
                            </m:sSupPr>
                            <m:e>
                              <m:r>
                                <a:rPr lang="es-EC" i="1">
                                  <a:latin typeface="Cambria Math" panose="02040503050406030204" pitchFamily="18" charset="0"/>
                                </a:rPr>
                                <m:t>𝑓</m:t>
                              </m:r>
                            </m:e>
                            <m:sup>
                              <m:r>
                                <a:rPr lang="es-EC" i="0">
                                  <a:latin typeface="Cambria Math" panose="02040503050406030204" pitchFamily="18" charset="0"/>
                                </a:rPr>
                                <m:t>′</m:t>
                              </m:r>
                            </m:sup>
                          </m:sSup>
                          <m:r>
                            <a:rPr lang="es-EC" i="1">
                              <a:latin typeface="Cambria Math" panose="02040503050406030204" pitchFamily="18" charset="0"/>
                            </a:rPr>
                            <m:t>𝑐</m:t>
                          </m:r>
                          <m:r>
                            <a:rPr lang="es-EC" i="0">
                              <a:latin typeface="Cambria Math" panose="02040503050406030204" pitchFamily="18" charset="0"/>
                            </a:rPr>
                            <m:t>.</m:t>
                          </m:r>
                          <m:r>
                            <a:rPr lang="es-EC" i="1">
                              <a:latin typeface="Cambria Math" panose="02040503050406030204" pitchFamily="18" charset="0"/>
                            </a:rPr>
                            <m:t>𝑏</m:t>
                          </m:r>
                        </m:den>
                      </m:f>
                    </m:oMath>
                  </m:oMathPara>
                </a14:m>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4696023" y="4441849"/>
                <a:ext cx="2235932" cy="67736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3860644" y="5244920"/>
                <a:ext cx="4316887" cy="582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𝑢</m:t>
                          </m:r>
                        </m:sub>
                      </m:sSub>
                      <m:r>
                        <a:rPr lang="es-EC" i="0">
                          <a:latin typeface="Cambria Math" panose="02040503050406030204" pitchFamily="18" charset="0"/>
                        </a:rPr>
                        <m:t>=0.85 </m:t>
                      </m:r>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𝑐</m:t>
                              </m:r>
                            </m:sub>
                          </m:sSub>
                        </m:e>
                        <m:sup>
                          <m:r>
                            <a:rPr lang="es-EC" i="0">
                              <a:latin typeface="Cambria Math" panose="02040503050406030204" pitchFamily="18" charset="0"/>
                            </a:rPr>
                            <m:t>′</m:t>
                          </m:r>
                        </m:sup>
                      </m:sSup>
                      <m:r>
                        <a:rPr lang="es-EC" i="1">
                          <a:latin typeface="Cambria Math" panose="02040503050406030204" pitchFamily="18" charset="0"/>
                        </a:rPr>
                        <m:t>𝑎𝑏</m:t>
                      </m:r>
                      <m:d>
                        <m:dPr>
                          <m:ctrlPr>
                            <a:rPr lang="es-EC" i="1">
                              <a:latin typeface="Cambria Math" panose="02040503050406030204" pitchFamily="18" charset="0"/>
                            </a:rPr>
                          </m:ctrlPr>
                        </m:dPr>
                        <m:e>
                          <m:r>
                            <a:rPr lang="es-EC" i="1">
                              <a:latin typeface="Cambria Math" panose="02040503050406030204" pitchFamily="18" charset="0"/>
                            </a:rPr>
                            <m:t>𝑑</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𝑎</m:t>
                              </m:r>
                            </m:num>
                            <m:den>
                              <m:r>
                                <a:rPr lang="es-EC" i="0">
                                  <a:latin typeface="Cambria Math" panose="02040503050406030204" pitchFamily="18" charset="0"/>
                                </a:rPr>
                                <m:t>2</m:t>
                              </m:r>
                            </m:den>
                          </m:f>
                        </m:e>
                      </m:d>
                      <m:r>
                        <a:rPr lang="es-EC" i="0">
                          <a:latin typeface="Cambria Math" panose="02040503050406030204" pitchFamily="18" charset="0"/>
                        </a:rPr>
                        <m:t>+</m:t>
                      </m:r>
                      <m:r>
                        <a:rPr lang="es-EC" i="1">
                          <a:latin typeface="Cambria Math" panose="02040503050406030204" pitchFamily="18" charset="0"/>
                        </a:rPr>
                        <m:t>𝐴</m:t>
                      </m:r>
                      <m:sSup>
                        <m:sSupPr>
                          <m:ctrlPr>
                            <a:rPr lang="es-EC" i="1">
                              <a:latin typeface="Cambria Math" panose="02040503050406030204" pitchFamily="18" charset="0"/>
                            </a:rPr>
                          </m:ctrlPr>
                        </m:sSupPr>
                        <m:e>
                          <m:r>
                            <a:rPr lang="es-EC" i="1">
                              <a:latin typeface="Cambria Math" panose="02040503050406030204" pitchFamily="18" charset="0"/>
                            </a:rPr>
                            <m:t>𝑠</m:t>
                          </m:r>
                        </m:e>
                        <m:sup>
                          <m:r>
                            <a:rPr lang="es-EC" i="0">
                              <a:latin typeface="Cambria Math" panose="02040503050406030204" pitchFamily="18" charset="0"/>
                            </a:rPr>
                            <m:t>′</m:t>
                          </m:r>
                        </m:sup>
                      </m:sSup>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𝑠</m:t>
                          </m:r>
                        </m:sub>
                      </m:sSub>
                      <m:r>
                        <a:rPr lang="es-EC" i="0">
                          <a:latin typeface="Cambria Math" panose="02040503050406030204" pitchFamily="18" charset="0"/>
                        </a:rPr>
                        <m:t>′</m:t>
                      </m:r>
                      <m:d>
                        <m:dPr>
                          <m:ctrlPr>
                            <a:rPr lang="es-EC" i="1">
                              <a:latin typeface="Cambria Math" panose="02040503050406030204" pitchFamily="18" charset="0"/>
                            </a:rPr>
                          </m:ctrlPr>
                        </m:dPr>
                        <m:e>
                          <m:r>
                            <a:rPr lang="es-EC" i="1">
                              <a:latin typeface="Cambria Math" panose="02040503050406030204" pitchFamily="18" charset="0"/>
                            </a:rPr>
                            <m:t>𝑑</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m:t>
                              </m:r>
                            </m:sup>
                          </m:sSup>
                        </m:e>
                      </m:d>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3860644" y="5244920"/>
                <a:ext cx="4316887" cy="58214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5120530" y="6017007"/>
                <a:ext cx="1386918" cy="5667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a:latin typeface="Cambria Math" panose="02040503050406030204" pitchFamily="18" charset="0"/>
                            </a:rPr>
                            <m:t>∅</m:t>
                          </m:r>
                        </m:e>
                        <m:sub>
                          <m:r>
                            <a:rPr lang="es-EC" i="1">
                              <a:latin typeface="Cambria Math" panose="02040503050406030204" pitchFamily="18" charset="0"/>
                            </a:rPr>
                            <m:t>𝑢</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𝜀</m:t>
                              </m:r>
                              <m:r>
                                <a:rPr lang="es-EC" i="1">
                                  <a:latin typeface="Cambria Math" panose="02040503050406030204" pitchFamily="18" charset="0"/>
                                </a:rPr>
                                <m:t>𝑐</m:t>
                              </m:r>
                            </m:e>
                            <m:sub>
                              <m:r>
                                <a:rPr lang="es-EC" i="1">
                                  <a:latin typeface="Cambria Math" panose="02040503050406030204" pitchFamily="18" charset="0"/>
                                </a:rPr>
                                <m:t>𝑚𝑎𝑥</m:t>
                              </m:r>
                            </m:sub>
                          </m:sSub>
                        </m:num>
                        <m:den>
                          <m:r>
                            <a:rPr lang="es-EC" i="1">
                              <a:latin typeface="Cambria Math" panose="02040503050406030204" pitchFamily="18" charset="0"/>
                            </a:rPr>
                            <m:t>𝑐</m:t>
                          </m:r>
                        </m:den>
                      </m:f>
                    </m:oMath>
                  </m:oMathPara>
                </a14:m>
                <a:endParaRPr lang="es-EC" dirty="0"/>
              </a:p>
            </p:txBody>
          </p:sp>
        </mc:Choice>
        <mc:Fallback xmlns="">
          <p:sp>
            <p:nvSpPr>
              <p:cNvPr id="16" name="Rectángulo 15"/>
              <p:cNvSpPr>
                <a:spLocks noRot="1" noChangeAspect="1" noMove="1" noResize="1" noEditPoints="1" noAdjustHandles="1" noChangeArrowheads="1" noChangeShapeType="1" noTextEdit="1"/>
              </p:cNvSpPr>
              <p:nvPr/>
            </p:nvSpPr>
            <p:spPr>
              <a:xfrm>
                <a:off x="5120530" y="6017007"/>
                <a:ext cx="1386918" cy="566758"/>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7063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0" name="Imagen 9"/>
          <p:cNvPicPr/>
          <p:nvPr/>
        </p:nvPicPr>
        <p:blipFill>
          <a:blip r:embed="rId2" cstate="print"/>
          <a:srcRect/>
          <a:stretch>
            <a:fillRect/>
          </a:stretch>
        </p:blipFill>
        <p:spPr bwMode="auto">
          <a:xfrm>
            <a:off x="4900226" y="1711414"/>
            <a:ext cx="4944529" cy="2313655"/>
          </a:xfrm>
          <a:prstGeom prst="rect">
            <a:avLst/>
          </a:prstGeom>
          <a:noFill/>
          <a:ln w="9525">
            <a:noFill/>
            <a:miter lim="800000"/>
            <a:headEnd/>
            <a:tailEnd/>
          </a:ln>
        </p:spPr>
      </p:pic>
      <p:sp>
        <p:nvSpPr>
          <p:cNvPr id="7" name="Rectángulo 6"/>
          <p:cNvSpPr/>
          <p:nvPr/>
        </p:nvSpPr>
        <p:spPr>
          <a:xfrm>
            <a:off x="2080378" y="4257183"/>
            <a:ext cx="1082348" cy="369332"/>
          </a:xfrm>
          <a:prstGeom prst="rect">
            <a:avLst/>
          </a:prstGeom>
        </p:spPr>
        <p:txBody>
          <a:bodyPr wrap="none">
            <a:spAutoFit/>
          </a:bodyPr>
          <a:lstStyle/>
          <a:p>
            <a:r>
              <a:rPr lang="es-ES" i="1" dirty="0" smtClean="0">
                <a:effectLst/>
                <a:latin typeface="Arial" panose="020B0604020202020204" pitchFamily="34" charset="0"/>
                <a:ea typeface="Calibri" panose="020F0502020204030204" pitchFamily="34" charset="0"/>
                <a:cs typeface="Times New Roman" panose="02020603050405020304" pitchFamily="18" charset="0"/>
              </a:rPr>
              <a:t>Punto U:</a:t>
            </a:r>
            <a:endParaRPr lang="es-EC" dirty="0"/>
          </a:p>
        </p:txBody>
      </p:sp>
      <mc:AlternateContent xmlns:mc="http://schemas.openxmlformats.org/markup-compatibility/2006" xmlns:a14="http://schemas.microsoft.com/office/drawing/2010/main">
        <mc:Choice Requires="a14">
          <p:sp>
            <p:nvSpPr>
              <p:cNvPr id="11" name="Rectángulo 10"/>
              <p:cNvSpPr/>
              <p:nvPr/>
            </p:nvSpPr>
            <p:spPr>
              <a:xfrm>
                <a:off x="3304374" y="4540819"/>
                <a:ext cx="6096000" cy="2020810"/>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e>
                        <m:sub>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sub>
                      </m:sSub>
                      <m:r>
                        <a:rPr lang="es-ES">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=0.85 </m:t>
                      </m:r>
                      <m:sSup>
                        <m:sSupPr>
                          <m:ctrlPr>
                            <a:rPr lang="en-U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sSub>
                            <m:sSubPr>
                              <m:ctrlPr>
                                <a:rPr lang="en-U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e>
                            <m:sub>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sub>
                          </m:sSub>
                        </m:e>
                        <m:sup>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𝑎𝑏</m:t>
                      </m:r>
                      <m:d>
                        <m:dPr>
                          <m:ctrlPr>
                            <a:rPr lang="en-U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num>
                            <m:den>
                              <m:r>
                                <a:rPr lang="es-ES">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e>
                      </m:d>
                      <m:r>
                        <a:rPr lang="es-ES">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m:t>
                          </m:r>
                        </m:e>
                        <m:sup>
                          <m:r>
                            <a:rPr lang="es-E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sSub>
                        <m:sSubPr>
                          <m:ctrlP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s-E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m:t>
                          </m:r>
                        </m:sub>
                      </m:sSub>
                      <m:r>
                        <a:rPr lang="es-E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es-E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e>
                            <m:sup>
                              <m:r>
                                <a:rPr lang="es-E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e>
                      </m:d>
                    </m:oMath>
                  </m:oMathPara>
                </a14:m>
                <a:endPar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sSub>
                        <m:sSubPr>
                          <m:ctrlPr>
                            <a:rPr lang="en-U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S">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sub>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sub>
                      </m:sSub>
                      <m:r>
                        <a:rPr lang="es-ES">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𝜀</m:t>
                              </m:r>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e>
                            <m:sub>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𝑚𝑎𝑥</m:t>
                              </m:r>
                            </m:sub>
                          </m:sSub>
                        </m:num>
                        <m:den>
                          <m:r>
                            <a:rPr lang="es-ES"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den>
                      </m:f>
                    </m:oMath>
                  </m:oMathPara>
                </a14:m>
                <a:endPar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3304374" y="4540819"/>
                <a:ext cx="6096000" cy="2020810"/>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4388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4" name="Imagen 13"/>
          <p:cNvPicPr/>
          <p:nvPr/>
        </p:nvPicPr>
        <p:blipFill>
          <a:blip r:embed="rId2" cstate="print">
            <a:lum bright="-10000" contrast="40000"/>
          </a:blip>
          <a:srcRect/>
          <a:stretch>
            <a:fillRect/>
          </a:stretch>
        </p:blipFill>
        <p:spPr bwMode="auto">
          <a:xfrm>
            <a:off x="3255412" y="2587494"/>
            <a:ext cx="7341371" cy="2292154"/>
          </a:xfrm>
          <a:prstGeom prst="rect">
            <a:avLst/>
          </a:prstGeom>
          <a:noFill/>
          <a:ln w="9525">
            <a:noFill/>
            <a:miter lim="800000"/>
            <a:headEnd/>
            <a:tailEnd/>
          </a:ln>
        </p:spPr>
      </p:pic>
    </p:spTree>
    <p:extLst>
      <p:ext uri="{BB962C8B-B14F-4D97-AF65-F5344CB8AC3E}">
        <p14:creationId xmlns:p14="http://schemas.microsoft.com/office/powerpoint/2010/main" val="18512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CONTENIDO</a:t>
            </a:r>
            <a:endParaRPr lang="en-US" dirty="0"/>
          </a:p>
        </p:txBody>
      </p:sp>
      <p:sp>
        <p:nvSpPr>
          <p:cNvPr id="3" name="Marcador de contenido 2"/>
          <p:cNvSpPr>
            <a:spLocks noGrp="1"/>
          </p:cNvSpPr>
          <p:nvPr>
            <p:ph idx="1"/>
          </p:nvPr>
        </p:nvSpPr>
        <p:spPr>
          <a:xfrm>
            <a:off x="1854192" y="1207288"/>
            <a:ext cx="10261608" cy="5509705"/>
          </a:xfrm>
        </p:spPr>
        <p:txBody>
          <a:bodyPr>
            <a:noAutofit/>
          </a:bodyPr>
          <a:lstStyle/>
          <a:p>
            <a:pPr lvl="2"/>
            <a:r>
              <a:rPr lang="es-EC" sz="1900" dirty="0"/>
              <a:t>Rótula plástica por Cortante</a:t>
            </a:r>
            <a:endParaRPr lang="en-US" sz="1900" dirty="0"/>
          </a:p>
          <a:p>
            <a:pPr lvl="3"/>
            <a:r>
              <a:rPr lang="es-EC" dirty="0"/>
              <a:t>Curva Corte-Desplazamiento</a:t>
            </a:r>
            <a:endParaRPr lang="en-US" sz="1600" dirty="0"/>
          </a:p>
          <a:p>
            <a:pPr lvl="2"/>
            <a:r>
              <a:rPr lang="es-EC" sz="1900" dirty="0"/>
              <a:t>Parámetros de modelación de las Curvas Momento-Rotación y Corte-Desplazamiento de acuerdo a los Códigos FEMA </a:t>
            </a:r>
            <a:r>
              <a:rPr lang="es-EC" sz="1900" dirty="0" smtClean="0"/>
              <a:t>356 </a:t>
            </a:r>
            <a:r>
              <a:rPr lang="es-EC" sz="1900" dirty="0"/>
              <a:t>y ATC-40</a:t>
            </a:r>
            <a:endParaRPr lang="es-EC" sz="1900" b="1" dirty="0" smtClean="0"/>
          </a:p>
          <a:p>
            <a:pPr lvl="1"/>
            <a:r>
              <a:rPr lang="es-EC" sz="2200" b="1" dirty="0"/>
              <a:t>CAPITULO TRES: OBJETIVOS DE DESEMPEÑO</a:t>
            </a:r>
            <a:endParaRPr lang="en-US" sz="2200" dirty="0"/>
          </a:p>
          <a:p>
            <a:pPr lvl="2"/>
            <a:r>
              <a:rPr lang="es-EC" sz="1900" dirty="0"/>
              <a:t>Introducción</a:t>
            </a:r>
            <a:endParaRPr lang="en-US" sz="1900" dirty="0"/>
          </a:p>
          <a:p>
            <a:pPr lvl="2"/>
            <a:r>
              <a:rPr lang="es-EC" sz="1900" dirty="0"/>
              <a:t>Niveles de Desempeño</a:t>
            </a:r>
            <a:endParaRPr lang="en-US" sz="1900" dirty="0"/>
          </a:p>
          <a:p>
            <a:pPr lvl="2"/>
            <a:r>
              <a:rPr lang="es-EC" sz="1900" dirty="0"/>
              <a:t>Sismos de </a:t>
            </a:r>
            <a:r>
              <a:rPr lang="es-EC" sz="1900" dirty="0" smtClean="0"/>
              <a:t>servicio, </a:t>
            </a:r>
            <a:r>
              <a:rPr lang="es-EC" sz="1900" dirty="0"/>
              <a:t>diseño y máximo.</a:t>
            </a:r>
            <a:endParaRPr lang="en-US" sz="1900" dirty="0"/>
          </a:p>
          <a:p>
            <a:pPr lvl="2"/>
            <a:r>
              <a:rPr lang="es-EC" sz="1900" dirty="0"/>
              <a:t>Objetivos de desempeño</a:t>
            </a:r>
            <a:endParaRPr lang="en-US" sz="1900" dirty="0"/>
          </a:p>
          <a:p>
            <a:pPr lvl="1"/>
            <a:r>
              <a:rPr lang="es-EC" sz="2200" b="1" dirty="0" smtClean="0"/>
              <a:t>CAPITULO CUATRO: METODOS DE ANÁLISIS NO LINEAL</a:t>
            </a:r>
            <a:endParaRPr lang="en-US" sz="2200" dirty="0"/>
          </a:p>
          <a:p>
            <a:pPr lvl="2"/>
            <a:r>
              <a:rPr lang="es-EC" sz="1900" dirty="0"/>
              <a:t>Introducción</a:t>
            </a:r>
            <a:endParaRPr lang="en-US" sz="1900" dirty="0"/>
          </a:p>
          <a:p>
            <a:pPr lvl="2"/>
            <a:r>
              <a:rPr lang="es-EC" sz="1900" dirty="0"/>
              <a:t>Análisis estático no lineal “</a:t>
            </a:r>
            <a:r>
              <a:rPr lang="es-EC" sz="1900" dirty="0" err="1"/>
              <a:t>Pushover</a:t>
            </a:r>
            <a:r>
              <a:rPr lang="es-EC" sz="1900" dirty="0"/>
              <a:t>”</a:t>
            </a:r>
            <a:endParaRPr lang="en-US" sz="1900" dirty="0"/>
          </a:p>
          <a:p>
            <a:pPr lvl="3"/>
            <a:r>
              <a:rPr lang="es-EC" sz="1900" dirty="0"/>
              <a:t>Cargas vertical y lateral</a:t>
            </a:r>
            <a:endParaRPr lang="en-US" sz="1900" dirty="0"/>
          </a:p>
          <a:p>
            <a:pPr lvl="3"/>
            <a:r>
              <a:rPr lang="es-EC" sz="1900" dirty="0"/>
              <a:t>Capacidad</a:t>
            </a:r>
            <a:endParaRPr lang="en-US" sz="1900" dirty="0"/>
          </a:p>
          <a:p>
            <a:pPr lvl="4"/>
            <a:r>
              <a:rPr lang="es-EC" sz="1900" dirty="0"/>
              <a:t>Método paso a paso para determinar la curva de capacidad</a:t>
            </a:r>
            <a:endParaRPr lang="en-US" sz="1900" dirty="0"/>
          </a:p>
          <a:p>
            <a:pPr lvl="3"/>
            <a:r>
              <a:rPr lang="es-EC" sz="1900" dirty="0"/>
              <a:t>Demanda </a:t>
            </a:r>
            <a:endParaRPr lang="en-US" sz="1900" dirty="0"/>
          </a:p>
          <a:p>
            <a:pPr lvl="4"/>
            <a:r>
              <a:rPr lang="es-EC" sz="1900" dirty="0"/>
              <a:t>Método del espectro de capacidad. Punto de </a:t>
            </a:r>
            <a:r>
              <a:rPr lang="es-EC" sz="1900" dirty="0" smtClean="0"/>
              <a:t>desempeño</a:t>
            </a:r>
            <a:endParaRPr lang="en-US" dirty="0" smtClean="0"/>
          </a:p>
        </p:txBody>
      </p:sp>
    </p:spTree>
    <p:extLst>
      <p:ext uri="{BB962C8B-B14F-4D97-AF65-F5344CB8AC3E}">
        <p14:creationId xmlns:p14="http://schemas.microsoft.com/office/powerpoint/2010/main" val="21805668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(flexión + carga axial)</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7" name="Picture 2" descr="http://1.bp.blogspot.com/-_CWNmbcc608/T1O5cCzx6nI/AAAAAAAADhw/5rSuC_ZNKtU/s1600/1.gif"/>
          <p:cNvPicPr>
            <a:picLocks noChangeAspect="1" noChangeArrowheads="1"/>
          </p:cNvPicPr>
          <p:nvPr/>
        </p:nvPicPr>
        <p:blipFill>
          <a:blip r:embed="rId2"/>
          <a:srcRect/>
          <a:stretch>
            <a:fillRect/>
          </a:stretch>
        </p:blipFill>
        <p:spPr bwMode="auto">
          <a:xfrm>
            <a:off x="4893273" y="4067175"/>
            <a:ext cx="3619500" cy="2790825"/>
          </a:xfrm>
          <a:prstGeom prst="rect">
            <a:avLst/>
          </a:prstGeom>
          <a:noFill/>
        </p:spPr>
      </p:pic>
      <p:sp>
        <p:nvSpPr>
          <p:cNvPr id="8" name="4 CuadroTexto"/>
          <p:cNvSpPr txBox="1"/>
          <p:nvPr/>
        </p:nvSpPr>
        <p:spPr>
          <a:xfrm>
            <a:off x="1882245" y="1388581"/>
            <a:ext cx="10192962" cy="1815882"/>
          </a:xfrm>
          <a:prstGeom prst="rect">
            <a:avLst/>
          </a:prstGeom>
          <a:noFill/>
        </p:spPr>
        <p:txBody>
          <a:bodyPr wrap="square" rtlCol="0">
            <a:spAutoFit/>
          </a:bodyPr>
          <a:lstStyle/>
          <a:p>
            <a:pPr algn="just"/>
            <a:r>
              <a:rPr lang="es-EC" sz="2800" dirty="0" smtClean="0"/>
              <a:t>La curva de momento-rotación de una articulación P-M2-M3, se utiliza para describir el comportamiento de post-fluencia de un elemento de viga-columna sometido a la combinación de carga axial y flexión biaxial </a:t>
            </a:r>
            <a:endParaRPr lang="es-EC" sz="2800" dirty="0"/>
          </a:p>
        </p:txBody>
      </p:sp>
    </p:spTree>
    <p:extLst>
      <p:ext uri="{BB962C8B-B14F-4D97-AF65-F5344CB8AC3E}">
        <p14:creationId xmlns:p14="http://schemas.microsoft.com/office/powerpoint/2010/main" val="6420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(flexión + carga axial)</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9" name="Picture 2"/>
          <p:cNvPicPr>
            <a:picLocks noChangeAspect="1" noChangeArrowheads="1"/>
          </p:cNvPicPr>
          <p:nvPr/>
        </p:nvPicPr>
        <p:blipFill>
          <a:blip r:embed="rId2"/>
          <a:srcRect/>
          <a:stretch>
            <a:fillRect/>
          </a:stretch>
        </p:blipFill>
        <p:spPr bwMode="auto">
          <a:xfrm>
            <a:off x="4235094" y="1998390"/>
            <a:ext cx="4657497" cy="3552834"/>
          </a:xfrm>
          <a:prstGeom prst="rect">
            <a:avLst/>
          </a:prstGeom>
          <a:noFill/>
          <a:ln w="9525">
            <a:noFill/>
            <a:miter lim="800000"/>
            <a:headEnd/>
            <a:tailEnd/>
          </a:ln>
          <a:effectLst/>
        </p:spPr>
      </p:pic>
      <p:sp>
        <p:nvSpPr>
          <p:cNvPr id="10" name="7 CuadroTexto"/>
          <p:cNvSpPr txBox="1"/>
          <p:nvPr/>
        </p:nvSpPr>
        <p:spPr>
          <a:xfrm>
            <a:off x="3735028" y="5284538"/>
            <a:ext cx="5951014" cy="1384995"/>
          </a:xfrm>
          <a:prstGeom prst="rect">
            <a:avLst/>
          </a:prstGeom>
          <a:noFill/>
        </p:spPr>
        <p:txBody>
          <a:bodyPr wrap="square" rtlCol="0">
            <a:spAutoFit/>
          </a:bodyPr>
          <a:lstStyle/>
          <a:p>
            <a:r>
              <a:rPr lang="es-EC" sz="2800" dirty="0" smtClean="0"/>
              <a:t>El estado límite de un elemento sometido a carga axial y momento, está definido por la Curva de interacción </a:t>
            </a:r>
            <a:endParaRPr lang="es-EC" sz="2800" dirty="0"/>
          </a:p>
        </p:txBody>
      </p:sp>
      <p:sp>
        <p:nvSpPr>
          <p:cNvPr id="11" name="6 Rectángulo"/>
          <p:cNvSpPr/>
          <p:nvPr/>
        </p:nvSpPr>
        <p:spPr>
          <a:xfrm>
            <a:off x="4733823" y="1141134"/>
            <a:ext cx="4001865" cy="523220"/>
          </a:xfrm>
          <a:prstGeom prst="rect">
            <a:avLst/>
          </a:prstGeom>
        </p:spPr>
        <p:txBody>
          <a:bodyPr wrap="none">
            <a:spAutoFit/>
          </a:bodyPr>
          <a:lstStyle/>
          <a:p>
            <a:r>
              <a:rPr lang="es-EC" sz="2800" b="1" u="sng" dirty="0" smtClean="0"/>
              <a:t>Superficies de interacción</a:t>
            </a:r>
            <a:endParaRPr lang="es-ES" sz="2800" u="sng" dirty="0"/>
          </a:p>
        </p:txBody>
      </p:sp>
    </p:spTree>
    <p:extLst>
      <p:ext uri="{BB962C8B-B14F-4D97-AF65-F5344CB8AC3E}">
        <p14:creationId xmlns:p14="http://schemas.microsoft.com/office/powerpoint/2010/main" val="26673067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(flexión + carga axial)</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3" name="Rectángulo 2"/>
          <p:cNvSpPr/>
          <p:nvPr/>
        </p:nvSpPr>
        <p:spPr>
          <a:xfrm>
            <a:off x="2218235" y="1580906"/>
            <a:ext cx="5721631" cy="369332"/>
          </a:xfrm>
          <a:prstGeom prst="rect">
            <a:avLst/>
          </a:prstGeom>
        </p:spPr>
        <p:txBody>
          <a:bodyPr wrap="none">
            <a:spAutoFit/>
          </a:bodyPr>
          <a:lstStyle/>
          <a:p>
            <a:pPr>
              <a:buFont typeface="Arial" pitchFamily="34" charset="0"/>
              <a:buChar char="•"/>
            </a:pPr>
            <a:r>
              <a:rPr lang="es-EC" dirty="0" smtClean="0"/>
              <a:t>Esta curva nos indica la capacidad máxima de una sección.</a:t>
            </a:r>
          </a:p>
        </p:txBody>
      </p:sp>
      <p:sp>
        <p:nvSpPr>
          <p:cNvPr id="5" name="Rectángulo 4"/>
          <p:cNvSpPr/>
          <p:nvPr/>
        </p:nvSpPr>
        <p:spPr>
          <a:xfrm>
            <a:off x="2218235" y="2114457"/>
            <a:ext cx="9634782" cy="369332"/>
          </a:xfrm>
          <a:prstGeom prst="rect">
            <a:avLst/>
          </a:prstGeom>
        </p:spPr>
        <p:txBody>
          <a:bodyPr wrap="square">
            <a:spAutoFit/>
          </a:bodyPr>
          <a:lstStyle/>
          <a:p>
            <a:pPr>
              <a:buFont typeface="Arial" pitchFamily="34" charset="0"/>
              <a:buChar char="•"/>
            </a:pPr>
            <a:r>
              <a:rPr lang="es-EC" dirty="0" smtClean="0"/>
              <a:t>Nos muestra como flexiona el elemento a partir de una carga, ya sea a compresión o a tracción</a:t>
            </a:r>
          </a:p>
        </p:txBody>
      </p:sp>
      <p:sp>
        <p:nvSpPr>
          <p:cNvPr id="7" name="Rectángulo 6"/>
          <p:cNvSpPr/>
          <p:nvPr/>
        </p:nvSpPr>
        <p:spPr>
          <a:xfrm>
            <a:off x="2218235" y="2648008"/>
            <a:ext cx="9634782" cy="646331"/>
          </a:xfrm>
          <a:prstGeom prst="rect">
            <a:avLst/>
          </a:prstGeom>
        </p:spPr>
        <p:txBody>
          <a:bodyPr wrap="square">
            <a:spAutoFit/>
          </a:bodyPr>
          <a:lstStyle/>
          <a:p>
            <a:pPr>
              <a:buFont typeface="Arial" pitchFamily="34" charset="0"/>
              <a:buChar char="•"/>
            </a:pPr>
            <a:r>
              <a:rPr lang="es-EC" dirty="0" smtClean="0"/>
              <a:t>El Punto de Falla Balanceado indica que el hormigón alcanzó su máxima deformación </a:t>
            </a:r>
            <a:r>
              <a:rPr lang="el-GR" dirty="0" smtClean="0"/>
              <a:t>ε</a:t>
            </a:r>
            <a:r>
              <a:rPr lang="es-ES" dirty="0" smtClean="0"/>
              <a:t>u en el mismo instante en que el acero a tensión alcanza su deformación de fluencia</a:t>
            </a:r>
          </a:p>
        </p:txBody>
      </p:sp>
      <p:sp>
        <p:nvSpPr>
          <p:cNvPr id="8" name="Rectángulo 7"/>
          <p:cNvSpPr/>
          <p:nvPr/>
        </p:nvSpPr>
        <p:spPr>
          <a:xfrm>
            <a:off x="2218235" y="3504725"/>
            <a:ext cx="9241675" cy="369332"/>
          </a:xfrm>
          <a:prstGeom prst="rect">
            <a:avLst/>
          </a:prstGeom>
        </p:spPr>
        <p:txBody>
          <a:bodyPr wrap="square">
            <a:spAutoFit/>
          </a:bodyPr>
          <a:lstStyle/>
          <a:p>
            <a:pPr>
              <a:buFont typeface="Arial" pitchFamily="34" charset="0"/>
              <a:buChar char="•"/>
            </a:pPr>
            <a:r>
              <a:rPr lang="es-ES" dirty="0" smtClean="0"/>
              <a:t>El punto de falla balanceado nos indica si la sección está fallando a compresión o a tracción</a:t>
            </a:r>
            <a:endParaRPr lang="es-EC" dirty="0"/>
          </a:p>
        </p:txBody>
      </p:sp>
    </p:spTree>
    <p:extLst>
      <p:ext uri="{BB962C8B-B14F-4D97-AF65-F5344CB8AC3E}">
        <p14:creationId xmlns:p14="http://schemas.microsoft.com/office/powerpoint/2010/main" val="64798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(flexión + carga axial)</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9" name="Picture 2"/>
          <p:cNvPicPr>
            <a:picLocks noChangeAspect="1" noChangeArrowheads="1"/>
          </p:cNvPicPr>
          <p:nvPr/>
        </p:nvPicPr>
        <p:blipFill>
          <a:blip r:embed="rId2"/>
          <a:srcRect/>
          <a:stretch>
            <a:fillRect/>
          </a:stretch>
        </p:blipFill>
        <p:spPr bwMode="auto">
          <a:xfrm>
            <a:off x="2285984" y="1500174"/>
            <a:ext cx="5857916" cy="5136747"/>
          </a:xfrm>
          <a:prstGeom prst="rect">
            <a:avLst/>
          </a:prstGeom>
          <a:noFill/>
          <a:ln w="9525">
            <a:noFill/>
            <a:miter lim="800000"/>
            <a:headEnd/>
            <a:tailEnd/>
          </a:ln>
          <a:effectLst/>
        </p:spPr>
      </p:pic>
      <p:sp>
        <p:nvSpPr>
          <p:cNvPr id="10" name="6 CuadroTexto"/>
          <p:cNvSpPr txBox="1"/>
          <p:nvPr/>
        </p:nvSpPr>
        <p:spPr>
          <a:xfrm>
            <a:off x="4572000" y="1285860"/>
            <a:ext cx="3571900" cy="646331"/>
          </a:xfrm>
          <a:prstGeom prst="rect">
            <a:avLst/>
          </a:prstGeom>
          <a:noFill/>
        </p:spPr>
        <p:txBody>
          <a:bodyPr wrap="square" rtlCol="0">
            <a:spAutoFit/>
          </a:bodyPr>
          <a:lstStyle/>
          <a:p>
            <a:r>
              <a:rPr lang="es-ES" b="1" dirty="0" smtClean="0"/>
              <a:t>A:</a:t>
            </a:r>
            <a:r>
              <a:rPr lang="es-ES" dirty="0" smtClean="0"/>
              <a:t> La carga se encuentra aplicada sobre el eje neutro de la sección</a:t>
            </a:r>
            <a:endParaRPr lang="es-ES" dirty="0"/>
          </a:p>
        </p:txBody>
      </p:sp>
      <p:pic>
        <p:nvPicPr>
          <p:cNvPr id="11" name="Picture 3"/>
          <p:cNvPicPr>
            <a:picLocks noChangeAspect="1" noChangeArrowheads="1"/>
          </p:cNvPicPr>
          <p:nvPr/>
        </p:nvPicPr>
        <p:blipFill>
          <a:blip r:embed="rId3"/>
          <a:srcRect/>
          <a:stretch>
            <a:fillRect/>
          </a:stretch>
        </p:blipFill>
        <p:spPr bwMode="auto">
          <a:xfrm>
            <a:off x="7858148" y="1285860"/>
            <a:ext cx="962025" cy="2038350"/>
          </a:xfrm>
          <a:prstGeom prst="rect">
            <a:avLst/>
          </a:prstGeom>
          <a:noFill/>
          <a:ln w="9525">
            <a:noFill/>
            <a:miter lim="800000"/>
            <a:headEnd/>
            <a:tailEnd/>
          </a:ln>
          <a:effectLst/>
        </p:spPr>
      </p:pic>
    </p:spTree>
    <p:extLst>
      <p:ext uri="{BB962C8B-B14F-4D97-AF65-F5344CB8AC3E}">
        <p14:creationId xmlns:p14="http://schemas.microsoft.com/office/powerpoint/2010/main" val="40146644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(flexión + carga axial)</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Picture 2"/>
          <p:cNvPicPr>
            <a:picLocks noChangeAspect="1" noChangeArrowheads="1"/>
          </p:cNvPicPr>
          <p:nvPr/>
        </p:nvPicPr>
        <p:blipFill>
          <a:blip r:embed="rId2"/>
          <a:srcRect/>
          <a:stretch>
            <a:fillRect/>
          </a:stretch>
        </p:blipFill>
        <p:spPr bwMode="auto">
          <a:xfrm>
            <a:off x="2285984" y="1500174"/>
            <a:ext cx="5857916" cy="5136747"/>
          </a:xfrm>
          <a:prstGeom prst="rect">
            <a:avLst/>
          </a:prstGeom>
          <a:noFill/>
          <a:ln w="9525">
            <a:noFill/>
            <a:miter lim="800000"/>
            <a:headEnd/>
            <a:tailEnd/>
          </a:ln>
          <a:effectLst/>
        </p:spPr>
      </p:pic>
      <p:sp>
        <p:nvSpPr>
          <p:cNvPr id="7" name="7 CuadroTexto"/>
          <p:cNvSpPr txBox="1"/>
          <p:nvPr/>
        </p:nvSpPr>
        <p:spPr>
          <a:xfrm>
            <a:off x="4429124" y="1285860"/>
            <a:ext cx="3571900" cy="646331"/>
          </a:xfrm>
          <a:prstGeom prst="rect">
            <a:avLst/>
          </a:prstGeom>
          <a:noFill/>
        </p:spPr>
        <p:txBody>
          <a:bodyPr wrap="square" rtlCol="0">
            <a:spAutoFit/>
          </a:bodyPr>
          <a:lstStyle/>
          <a:p>
            <a:r>
              <a:rPr lang="es-ES" b="1" dirty="0" smtClean="0"/>
              <a:t>B:</a:t>
            </a:r>
            <a:r>
              <a:rPr lang="es-ES" dirty="0" smtClean="0"/>
              <a:t>  Sección trabaja a compresión con excentricidad, c = h</a:t>
            </a:r>
            <a:endParaRPr lang="es-ES" dirty="0"/>
          </a:p>
        </p:txBody>
      </p:sp>
      <p:pic>
        <p:nvPicPr>
          <p:cNvPr id="8" name="Picture 2"/>
          <p:cNvPicPr>
            <a:picLocks noChangeAspect="1" noChangeArrowheads="1"/>
          </p:cNvPicPr>
          <p:nvPr/>
        </p:nvPicPr>
        <p:blipFill>
          <a:blip r:embed="rId3"/>
          <a:srcRect/>
          <a:stretch>
            <a:fillRect/>
          </a:stretch>
        </p:blipFill>
        <p:spPr bwMode="auto">
          <a:xfrm>
            <a:off x="7929586" y="1295399"/>
            <a:ext cx="1047750" cy="1990725"/>
          </a:xfrm>
          <a:prstGeom prst="rect">
            <a:avLst/>
          </a:prstGeom>
          <a:noFill/>
          <a:ln w="9525">
            <a:noFill/>
            <a:miter lim="800000"/>
            <a:headEnd/>
            <a:tailEnd/>
          </a:ln>
          <a:effectLst/>
        </p:spPr>
      </p:pic>
    </p:spTree>
    <p:extLst>
      <p:ext uri="{BB962C8B-B14F-4D97-AF65-F5344CB8AC3E}">
        <p14:creationId xmlns:p14="http://schemas.microsoft.com/office/powerpoint/2010/main" val="9989058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(flexión + carga axial)</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Picture 2"/>
          <p:cNvPicPr>
            <a:picLocks noChangeAspect="1" noChangeArrowheads="1"/>
          </p:cNvPicPr>
          <p:nvPr/>
        </p:nvPicPr>
        <p:blipFill>
          <a:blip r:embed="rId2"/>
          <a:srcRect/>
          <a:stretch>
            <a:fillRect/>
          </a:stretch>
        </p:blipFill>
        <p:spPr bwMode="auto">
          <a:xfrm>
            <a:off x="2285984" y="1500174"/>
            <a:ext cx="5857916" cy="5136747"/>
          </a:xfrm>
          <a:prstGeom prst="rect">
            <a:avLst/>
          </a:prstGeom>
          <a:noFill/>
          <a:ln w="9525">
            <a:noFill/>
            <a:miter lim="800000"/>
            <a:headEnd/>
            <a:tailEnd/>
          </a:ln>
          <a:effectLst/>
        </p:spPr>
      </p:pic>
      <p:sp>
        <p:nvSpPr>
          <p:cNvPr id="7" name="7 CuadroTexto"/>
          <p:cNvSpPr txBox="1"/>
          <p:nvPr/>
        </p:nvSpPr>
        <p:spPr>
          <a:xfrm>
            <a:off x="4429124" y="1285860"/>
            <a:ext cx="3571900" cy="369332"/>
          </a:xfrm>
          <a:prstGeom prst="rect">
            <a:avLst/>
          </a:prstGeom>
          <a:noFill/>
        </p:spPr>
        <p:txBody>
          <a:bodyPr wrap="square" rtlCol="0">
            <a:spAutoFit/>
          </a:bodyPr>
          <a:lstStyle/>
          <a:p>
            <a:r>
              <a:rPr lang="es-ES" b="1" dirty="0" smtClean="0"/>
              <a:t>C:</a:t>
            </a:r>
            <a:r>
              <a:rPr lang="es-ES" dirty="0" smtClean="0"/>
              <a:t>  </a:t>
            </a:r>
            <a:r>
              <a:rPr lang="el-GR" dirty="0" smtClean="0"/>
              <a:t>ε</a:t>
            </a:r>
            <a:r>
              <a:rPr lang="es-ES" dirty="0" smtClean="0"/>
              <a:t>c es máximo y </a:t>
            </a:r>
            <a:r>
              <a:rPr lang="el-GR" dirty="0" smtClean="0"/>
              <a:t>ε</a:t>
            </a:r>
            <a:r>
              <a:rPr lang="es-ES" dirty="0" smtClean="0"/>
              <a:t>s llega a fluencia </a:t>
            </a:r>
            <a:endParaRPr lang="es-ES" dirty="0"/>
          </a:p>
        </p:txBody>
      </p:sp>
      <p:pic>
        <p:nvPicPr>
          <p:cNvPr id="8" name="Picture 3"/>
          <p:cNvPicPr>
            <a:picLocks noChangeAspect="1" noChangeArrowheads="1"/>
          </p:cNvPicPr>
          <p:nvPr/>
        </p:nvPicPr>
        <p:blipFill rotWithShape="1">
          <a:blip r:embed="rId3"/>
          <a:srcRect t="6081"/>
          <a:stretch/>
        </p:blipFill>
        <p:spPr bwMode="auto">
          <a:xfrm>
            <a:off x="7858125" y="1273323"/>
            <a:ext cx="1285875" cy="2012801"/>
          </a:xfrm>
          <a:prstGeom prst="rect">
            <a:avLst/>
          </a:prstGeom>
          <a:noFill/>
          <a:ln w="9525">
            <a:noFill/>
            <a:miter lim="800000"/>
            <a:headEnd/>
            <a:tailEnd/>
          </a:ln>
          <a:effectLst/>
        </p:spPr>
      </p:pic>
    </p:spTree>
    <p:extLst>
      <p:ext uri="{BB962C8B-B14F-4D97-AF65-F5344CB8AC3E}">
        <p14:creationId xmlns:p14="http://schemas.microsoft.com/office/powerpoint/2010/main" val="30593670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(flexión + carga axial)</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Picture 2"/>
          <p:cNvPicPr>
            <a:picLocks noChangeAspect="1" noChangeArrowheads="1"/>
          </p:cNvPicPr>
          <p:nvPr/>
        </p:nvPicPr>
        <p:blipFill>
          <a:blip r:embed="rId2"/>
          <a:srcRect/>
          <a:stretch>
            <a:fillRect/>
          </a:stretch>
        </p:blipFill>
        <p:spPr bwMode="auto">
          <a:xfrm>
            <a:off x="2285984" y="1500174"/>
            <a:ext cx="5857916" cy="5136747"/>
          </a:xfrm>
          <a:prstGeom prst="rect">
            <a:avLst/>
          </a:prstGeom>
          <a:noFill/>
          <a:ln w="9525">
            <a:noFill/>
            <a:miter lim="800000"/>
            <a:headEnd/>
            <a:tailEnd/>
          </a:ln>
          <a:effectLst/>
        </p:spPr>
      </p:pic>
      <p:sp>
        <p:nvSpPr>
          <p:cNvPr id="7" name="7 CuadroTexto"/>
          <p:cNvSpPr txBox="1"/>
          <p:nvPr/>
        </p:nvSpPr>
        <p:spPr>
          <a:xfrm>
            <a:off x="4429124" y="1285860"/>
            <a:ext cx="3571900" cy="369332"/>
          </a:xfrm>
          <a:prstGeom prst="rect">
            <a:avLst/>
          </a:prstGeom>
          <a:noFill/>
        </p:spPr>
        <p:txBody>
          <a:bodyPr wrap="square" rtlCol="0">
            <a:spAutoFit/>
          </a:bodyPr>
          <a:lstStyle/>
          <a:p>
            <a:r>
              <a:rPr lang="es-ES" b="1" dirty="0" smtClean="0"/>
              <a:t>D:</a:t>
            </a:r>
            <a:r>
              <a:rPr lang="es-ES" dirty="0" smtClean="0"/>
              <a:t>  Flexión pura </a:t>
            </a:r>
            <a:r>
              <a:rPr lang="el-GR" dirty="0" smtClean="0"/>
              <a:t>ε</a:t>
            </a:r>
            <a:r>
              <a:rPr lang="es-ES" dirty="0" smtClean="0"/>
              <a:t>s &gt; </a:t>
            </a:r>
            <a:r>
              <a:rPr lang="el-GR" dirty="0" smtClean="0"/>
              <a:t>ε</a:t>
            </a:r>
            <a:r>
              <a:rPr lang="es-ES" dirty="0" smtClean="0"/>
              <a:t>y</a:t>
            </a:r>
            <a:endParaRPr lang="es-ES" dirty="0"/>
          </a:p>
        </p:txBody>
      </p:sp>
      <p:pic>
        <p:nvPicPr>
          <p:cNvPr id="8" name="Picture 2"/>
          <p:cNvPicPr>
            <a:picLocks noChangeAspect="1" noChangeArrowheads="1"/>
          </p:cNvPicPr>
          <p:nvPr/>
        </p:nvPicPr>
        <p:blipFill>
          <a:blip r:embed="rId3"/>
          <a:srcRect/>
          <a:stretch>
            <a:fillRect/>
          </a:stretch>
        </p:blipFill>
        <p:spPr bwMode="auto">
          <a:xfrm>
            <a:off x="7858148" y="1233486"/>
            <a:ext cx="876300" cy="1981200"/>
          </a:xfrm>
          <a:prstGeom prst="rect">
            <a:avLst/>
          </a:prstGeom>
          <a:noFill/>
          <a:ln w="9525">
            <a:noFill/>
            <a:miter lim="800000"/>
            <a:headEnd/>
            <a:tailEnd/>
          </a:ln>
          <a:effectLst/>
        </p:spPr>
      </p:pic>
    </p:spTree>
    <p:extLst>
      <p:ext uri="{BB962C8B-B14F-4D97-AF65-F5344CB8AC3E}">
        <p14:creationId xmlns:p14="http://schemas.microsoft.com/office/powerpoint/2010/main" val="21032990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(flexión + carga axial)</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Picture 2"/>
          <p:cNvPicPr>
            <a:picLocks noChangeAspect="1" noChangeArrowheads="1"/>
          </p:cNvPicPr>
          <p:nvPr/>
        </p:nvPicPr>
        <p:blipFill>
          <a:blip r:embed="rId2"/>
          <a:srcRect/>
          <a:stretch>
            <a:fillRect/>
          </a:stretch>
        </p:blipFill>
        <p:spPr bwMode="auto">
          <a:xfrm>
            <a:off x="2285984" y="1500174"/>
            <a:ext cx="5857916" cy="5136747"/>
          </a:xfrm>
          <a:prstGeom prst="rect">
            <a:avLst/>
          </a:prstGeom>
          <a:noFill/>
          <a:ln w="9525">
            <a:noFill/>
            <a:miter lim="800000"/>
            <a:headEnd/>
            <a:tailEnd/>
          </a:ln>
          <a:effectLst/>
        </p:spPr>
      </p:pic>
      <p:sp>
        <p:nvSpPr>
          <p:cNvPr id="7" name="7 CuadroTexto"/>
          <p:cNvSpPr txBox="1"/>
          <p:nvPr/>
        </p:nvSpPr>
        <p:spPr>
          <a:xfrm>
            <a:off x="4429124" y="1285860"/>
            <a:ext cx="3571900" cy="369332"/>
          </a:xfrm>
          <a:prstGeom prst="rect">
            <a:avLst/>
          </a:prstGeom>
          <a:noFill/>
        </p:spPr>
        <p:txBody>
          <a:bodyPr wrap="square" rtlCol="0">
            <a:spAutoFit/>
          </a:bodyPr>
          <a:lstStyle/>
          <a:p>
            <a:r>
              <a:rPr lang="es-ES" b="1" dirty="0" smtClean="0"/>
              <a:t>E: </a:t>
            </a:r>
            <a:r>
              <a:rPr lang="es-ES" dirty="0" smtClean="0"/>
              <a:t>Tracción pura</a:t>
            </a:r>
            <a:endParaRPr lang="es-ES" dirty="0"/>
          </a:p>
        </p:txBody>
      </p:sp>
      <p:pic>
        <p:nvPicPr>
          <p:cNvPr id="8" name="Picture 3"/>
          <p:cNvPicPr>
            <a:picLocks noChangeAspect="1" noChangeArrowheads="1"/>
          </p:cNvPicPr>
          <p:nvPr/>
        </p:nvPicPr>
        <p:blipFill>
          <a:blip r:embed="rId3"/>
          <a:srcRect/>
          <a:stretch>
            <a:fillRect/>
          </a:stretch>
        </p:blipFill>
        <p:spPr bwMode="auto">
          <a:xfrm>
            <a:off x="7858148" y="1223961"/>
            <a:ext cx="857250" cy="1990725"/>
          </a:xfrm>
          <a:prstGeom prst="rect">
            <a:avLst/>
          </a:prstGeom>
          <a:noFill/>
          <a:ln w="9525">
            <a:noFill/>
            <a:miter lim="800000"/>
            <a:headEnd/>
            <a:tailEnd/>
          </a:ln>
          <a:effectLst/>
        </p:spPr>
      </p:pic>
    </p:spTree>
    <p:extLst>
      <p:ext uri="{BB962C8B-B14F-4D97-AF65-F5344CB8AC3E}">
        <p14:creationId xmlns:p14="http://schemas.microsoft.com/office/powerpoint/2010/main" val="16824821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(flexión + carga axial)</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2063883" y="1452784"/>
            <a:ext cx="6979550" cy="5405215"/>
          </a:xfrm>
          <a:prstGeom prst="rect">
            <a:avLst/>
          </a:prstGeom>
          <a:noFill/>
          <a:ln w="9525">
            <a:noFill/>
            <a:miter lim="800000"/>
            <a:headEnd/>
            <a:tailEnd/>
          </a:ln>
          <a:effectLst/>
        </p:spPr>
      </p:pic>
    </p:spTree>
    <p:extLst>
      <p:ext uri="{BB962C8B-B14F-4D97-AF65-F5344CB8AC3E}">
        <p14:creationId xmlns:p14="http://schemas.microsoft.com/office/powerpoint/2010/main" val="10012153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(flexión + carga axial)</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5" name="6 CuadroTexto"/>
          <p:cNvSpPr txBox="1"/>
          <p:nvPr/>
        </p:nvSpPr>
        <p:spPr>
          <a:xfrm>
            <a:off x="1857356" y="1643050"/>
            <a:ext cx="9850382" cy="954107"/>
          </a:xfrm>
          <a:prstGeom prst="rect">
            <a:avLst/>
          </a:prstGeom>
          <a:noFill/>
        </p:spPr>
        <p:txBody>
          <a:bodyPr wrap="square" rtlCol="0">
            <a:spAutoFit/>
          </a:bodyPr>
          <a:lstStyle/>
          <a:p>
            <a:pPr>
              <a:buFont typeface="Arial" pitchFamily="34" charset="0"/>
              <a:buChar char="•"/>
            </a:pPr>
            <a:r>
              <a:rPr lang="es-EC" sz="2800" dirty="0" smtClean="0"/>
              <a:t> A diferencia de los elementos sometidos a flexión pura, aquí se debe tomar en cuenta la carga axial en el equilibrio de fuerzas</a:t>
            </a:r>
            <a:endParaRPr lang="es-EC" sz="2800" dirty="0"/>
          </a:p>
        </p:txBody>
      </p:sp>
      <p:grpSp>
        <p:nvGrpSpPr>
          <p:cNvPr id="7" name="51 Grupo"/>
          <p:cNvGrpSpPr/>
          <p:nvPr/>
        </p:nvGrpSpPr>
        <p:grpSpPr>
          <a:xfrm>
            <a:off x="3008637" y="3214686"/>
            <a:ext cx="1500198" cy="2500330"/>
            <a:chOff x="2214546" y="2428868"/>
            <a:chExt cx="1500198" cy="2500330"/>
          </a:xfrm>
        </p:grpSpPr>
        <p:pic>
          <p:nvPicPr>
            <p:cNvPr id="8" name="Picture 2" descr="http://4.bp.blogspot.com/-CXDFN_b6Vnc/UfaYbPydo6I/AAAAAAAAJ3o/3XyzFTvM9Ns/s1600/1.gif"/>
            <p:cNvPicPr>
              <a:picLocks noChangeAspect="1" noChangeArrowheads="1"/>
            </p:cNvPicPr>
            <p:nvPr/>
          </p:nvPicPr>
          <p:blipFill>
            <a:blip r:embed="rId2"/>
            <a:srcRect l="75582" b="42301"/>
            <a:stretch>
              <a:fillRect/>
            </a:stretch>
          </p:blipFill>
          <p:spPr bwMode="auto">
            <a:xfrm>
              <a:off x="2285984" y="3000372"/>
              <a:ext cx="928694" cy="1928826"/>
            </a:xfrm>
            <a:prstGeom prst="rect">
              <a:avLst/>
            </a:prstGeom>
            <a:noFill/>
          </p:spPr>
        </p:pic>
        <p:sp>
          <p:nvSpPr>
            <p:cNvPr id="9" name="25 Flecha curvada hacia abajo"/>
            <p:cNvSpPr/>
            <p:nvPr/>
          </p:nvSpPr>
          <p:spPr>
            <a:xfrm>
              <a:off x="2357422" y="2857496"/>
              <a:ext cx="928694" cy="428628"/>
            </a:xfrm>
            <a:prstGeom prst="curved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26 Flecha curvada hacia la derecha"/>
            <p:cNvSpPr/>
            <p:nvPr/>
          </p:nvSpPr>
          <p:spPr>
            <a:xfrm rot="5400000">
              <a:off x="2643174" y="2428868"/>
              <a:ext cx="428628" cy="428628"/>
            </a:xfrm>
            <a:prstGeom prst="curv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solidFill>
                  <a:schemeClr val="tx1"/>
                </a:solidFill>
              </a:endParaRPr>
            </a:p>
          </p:txBody>
        </p:sp>
        <p:sp>
          <p:nvSpPr>
            <p:cNvPr id="11" name="27 CuadroTexto"/>
            <p:cNvSpPr txBox="1"/>
            <p:nvPr/>
          </p:nvSpPr>
          <p:spPr>
            <a:xfrm>
              <a:off x="2357422" y="3059668"/>
              <a:ext cx="500066" cy="369332"/>
            </a:xfrm>
            <a:prstGeom prst="rect">
              <a:avLst/>
            </a:prstGeom>
            <a:noFill/>
          </p:spPr>
          <p:txBody>
            <a:bodyPr wrap="square" rtlCol="0">
              <a:spAutoFit/>
            </a:bodyPr>
            <a:lstStyle/>
            <a:p>
              <a:r>
                <a:rPr lang="es-ES" b="1" dirty="0" smtClean="0">
                  <a:effectLst>
                    <a:outerShdw blurRad="38100" dist="38100" dir="2700000" algn="tl">
                      <a:srgbClr val="000000">
                        <a:alpha val="43137"/>
                      </a:srgbClr>
                    </a:outerShdw>
                  </a:effectLst>
                </a:rPr>
                <a:t>Po</a:t>
              </a:r>
              <a:endParaRPr lang="es-ES" b="1" dirty="0">
                <a:effectLst>
                  <a:outerShdw blurRad="38100" dist="38100" dir="2700000" algn="tl">
                    <a:srgbClr val="000000">
                      <a:alpha val="43137"/>
                    </a:srgbClr>
                  </a:outerShdw>
                </a:effectLst>
              </a:endParaRPr>
            </a:p>
          </p:txBody>
        </p:sp>
        <p:sp>
          <p:nvSpPr>
            <p:cNvPr id="12" name="28 CuadroTexto"/>
            <p:cNvSpPr txBox="1"/>
            <p:nvPr/>
          </p:nvSpPr>
          <p:spPr>
            <a:xfrm>
              <a:off x="3214678" y="3000372"/>
              <a:ext cx="500066" cy="369332"/>
            </a:xfrm>
            <a:prstGeom prst="rect">
              <a:avLst/>
            </a:prstGeom>
            <a:noFill/>
          </p:spPr>
          <p:txBody>
            <a:bodyPr wrap="square" rtlCol="0">
              <a:spAutoFit/>
            </a:bodyPr>
            <a:lstStyle/>
            <a:p>
              <a:r>
                <a:rPr lang="es-ES" b="1" dirty="0" smtClean="0">
                  <a:solidFill>
                    <a:schemeClr val="accent2">
                      <a:lumMod val="75000"/>
                    </a:schemeClr>
                  </a:solidFill>
                  <a:effectLst>
                    <a:outerShdw blurRad="38100" dist="38100" dir="2700000" algn="tl">
                      <a:srgbClr val="000000">
                        <a:alpha val="43137"/>
                      </a:srgbClr>
                    </a:outerShdw>
                  </a:effectLst>
                </a:rPr>
                <a:t>M3</a:t>
              </a:r>
              <a:endParaRPr lang="es-ES" b="1" dirty="0">
                <a:solidFill>
                  <a:schemeClr val="accent2">
                    <a:lumMod val="75000"/>
                  </a:schemeClr>
                </a:solidFill>
                <a:effectLst>
                  <a:outerShdw blurRad="38100" dist="38100" dir="2700000" algn="tl">
                    <a:srgbClr val="000000">
                      <a:alpha val="43137"/>
                    </a:srgbClr>
                  </a:outerShdw>
                </a:effectLst>
              </a:endParaRPr>
            </a:p>
          </p:txBody>
        </p:sp>
        <p:sp>
          <p:nvSpPr>
            <p:cNvPr id="13" name="33 CuadroTexto"/>
            <p:cNvSpPr txBox="1"/>
            <p:nvPr/>
          </p:nvSpPr>
          <p:spPr>
            <a:xfrm>
              <a:off x="2214546" y="2428868"/>
              <a:ext cx="500066" cy="369332"/>
            </a:xfrm>
            <a:prstGeom prst="rect">
              <a:avLst/>
            </a:prstGeom>
            <a:noFill/>
          </p:spPr>
          <p:txBody>
            <a:bodyPr wrap="square" rtlCol="0">
              <a:spAutoFit/>
            </a:bodyPr>
            <a:lstStyle/>
            <a:p>
              <a:r>
                <a:rPr lang="es-ES" b="1" dirty="0" smtClean="0">
                  <a:solidFill>
                    <a:schemeClr val="accent3">
                      <a:lumMod val="75000"/>
                    </a:schemeClr>
                  </a:solidFill>
                  <a:effectLst>
                    <a:outerShdw blurRad="38100" dist="38100" dir="2700000" algn="tl">
                      <a:srgbClr val="000000">
                        <a:alpha val="43137"/>
                      </a:srgbClr>
                    </a:outerShdw>
                  </a:effectLst>
                </a:rPr>
                <a:t>M2</a:t>
              </a:r>
              <a:endParaRPr lang="es-ES" b="1" dirty="0">
                <a:solidFill>
                  <a:schemeClr val="accent3">
                    <a:lumMod val="75000"/>
                  </a:schemeClr>
                </a:solidFill>
                <a:effectLst>
                  <a:outerShdw blurRad="38100" dist="38100" dir="2700000" algn="tl">
                    <a:srgbClr val="000000">
                      <a:alpha val="43137"/>
                    </a:srgbClr>
                  </a:outerShdw>
                </a:effectLst>
              </a:endParaRPr>
            </a:p>
          </p:txBody>
        </p:sp>
      </p:grpSp>
      <p:grpSp>
        <p:nvGrpSpPr>
          <p:cNvPr id="14" name="99 Grupo"/>
          <p:cNvGrpSpPr/>
          <p:nvPr/>
        </p:nvGrpSpPr>
        <p:grpSpPr>
          <a:xfrm>
            <a:off x="4937463" y="4500570"/>
            <a:ext cx="4938746" cy="1298026"/>
            <a:chOff x="4071934" y="2357430"/>
            <a:chExt cx="4938746" cy="1298026"/>
          </a:xfrm>
        </p:grpSpPr>
        <p:pic>
          <p:nvPicPr>
            <p:cNvPr id="15" name="Picture 5"/>
            <p:cNvPicPr>
              <a:picLocks noChangeAspect="1" noChangeArrowheads="1"/>
            </p:cNvPicPr>
            <p:nvPr/>
          </p:nvPicPr>
          <p:blipFill>
            <a:blip r:embed="rId3" cstate="print"/>
            <a:srcRect/>
            <a:stretch>
              <a:fillRect/>
            </a:stretch>
          </p:blipFill>
          <p:spPr bwMode="auto">
            <a:xfrm>
              <a:off x="4071934" y="2643182"/>
              <a:ext cx="1000132" cy="991328"/>
            </a:xfrm>
            <a:prstGeom prst="rect">
              <a:avLst/>
            </a:prstGeom>
            <a:noFill/>
            <a:ln w="22225">
              <a:solidFill>
                <a:schemeClr val="tx1"/>
              </a:solidFill>
              <a:miter lim="800000"/>
              <a:headEnd/>
              <a:tailEnd/>
            </a:ln>
            <a:effectLst/>
          </p:spPr>
        </p:pic>
        <p:grpSp>
          <p:nvGrpSpPr>
            <p:cNvPr id="16" name="93 Grupo"/>
            <p:cNvGrpSpPr/>
            <p:nvPr/>
          </p:nvGrpSpPr>
          <p:grpSpPr>
            <a:xfrm>
              <a:off x="5500694" y="2643182"/>
              <a:ext cx="786612" cy="1001720"/>
              <a:chOff x="5929322" y="2643182"/>
              <a:chExt cx="786612" cy="1001720"/>
            </a:xfrm>
          </p:grpSpPr>
          <p:cxnSp>
            <p:nvCxnSpPr>
              <p:cNvPr id="42" name="37 Conector recto"/>
              <p:cNvCxnSpPr/>
              <p:nvPr/>
            </p:nvCxnSpPr>
            <p:spPr>
              <a:xfrm>
                <a:off x="5929322" y="3643314"/>
                <a:ext cx="785818" cy="1588"/>
              </a:xfrm>
              <a:prstGeom prst="line">
                <a:avLst/>
              </a:prstGeom>
            </p:spPr>
            <p:style>
              <a:lnRef idx="2">
                <a:schemeClr val="dk1"/>
              </a:lnRef>
              <a:fillRef idx="0">
                <a:schemeClr val="dk1"/>
              </a:fillRef>
              <a:effectRef idx="1">
                <a:schemeClr val="dk1"/>
              </a:effectRef>
              <a:fontRef idx="minor">
                <a:schemeClr val="tx1"/>
              </a:fontRef>
            </p:style>
          </p:cxnSp>
          <p:cxnSp>
            <p:nvCxnSpPr>
              <p:cNvPr id="43" name="38 Conector recto"/>
              <p:cNvCxnSpPr/>
              <p:nvPr/>
            </p:nvCxnSpPr>
            <p:spPr>
              <a:xfrm>
                <a:off x="5929322" y="2643182"/>
                <a:ext cx="785818" cy="1588"/>
              </a:xfrm>
              <a:prstGeom prst="line">
                <a:avLst/>
              </a:prstGeom>
            </p:spPr>
            <p:style>
              <a:lnRef idx="2">
                <a:schemeClr val="dk1"/>
              </a:lnRef>
              <a:fillRef idx="0">
                <a:schemeClr val="dk1"/>
              </a:fillRef>
              <a:effectRef idx="1">
                <a:schemeClr val="dk1"/>
              </a:effectRef>
              <a:fontRef idx="minor">
                <a:schemeClr val="tx1"/>
              </a:fontRef>
            </p:style>
          </p:cxnSp>
          <p:cxnSp>
            <p:nvCxnSpPr>
              <p:cNvPr id="44" name="45 Conector recto"/>
              <p:cNvCxnSpPr/>
              <p:nvPr/>
            </p:nvCxnSpPr>
            <p:spPr>
              <a:xfrm>
                <a:off x="5929322" y="3500438"/>
                <a:ext cx="785818" cy="1588"/>
              </a:xfrm>
              <a:prstGeom prst="line">
                <a:avLst/>
              </a:prstGeom>
              <a:ln w="50800">
                <a:solidFill>
                  <a:srgbClr val="FF0000"/>
                </a:solidFill>
              </a:ln>
            </p:spPr>
            <p:style>
              <a:lnRef idx="2">
                <a:schemeClr val="dk1"/>
              </a:lnRef>
              <a:fillRef idx="0">
                <a:schemeClr val="dk1"/>
              </a:fillRef>
              <a:effectRef idx="1">
                <a:schemeClr val="dk1"/>
              </a:effectRef>
              <a:fontRef idx="minor">
                <a:schemeClr val="tx1"/>
              </a:fontRef>
            </p:style>
          </p:cxnSp>
          <p:cxnSp>
            <p:nvCxnSpPr>
              <p:cNvPr id="45" name="46 Conector recto"/>
              <p:cNvCxnSpPr/>
              <p:nvPr/>
            </p:nvCxnSpPr>
            <p:spPr>
              <a:xfrm>
                <a:off x="5929322" y="2786058"/>
                <a:ext cx="785818" cy="1588"/>
              </a:xfrm>
              <a:prstGeom prst="line">
                <a:avLst/>
              </a:prstGeom>
              <a:ln w="50800">
                <a:solidFill>
                  <a:srgbClr val="FF0000"/>
                </a:solidFill>
              </a:ln>
            </p:spPr>
            <p:style>
              <a:lnRef idx="2">
                <a:schemeClr val="dk1"/>
              </a:lnRef>
              <a:fillRef idx="0">
                <a:schemeClr val="dk1"/>
              </a:fillRef>
              <a:effectRef idx="1">
                <a:schemeClr val="dk1"/>
              </a:effectRef>
              <a:fontRef idx="minor">
                <a:schemeClr val="tx1"/>
              </a:fontRef>
            </p:style>
          </p:cxnSp>
          <p:cxnSp>
            <p:nvCxnSpPr>
              <p:cNvPr id="46" name="47 Conector recto"/>
              <p:cNvCxnSpPr/>
              <p:nvPr/>
            </p:nvCxnSpPr>
            <p:spPr>
              <a:xfrm>
                <a:off x="5929322" y="3143248"/>
                <a:ext cx="785818" cy="1588"/>
              </a:xfrm>
              <a:prstGeom prst="line">
                <a:avLst/>
              </a:prstGeom>
              <a:ln w="50800">
                <a:solidFill>
                  <a:srgbClr val="FF0000"/>
                </a:solidFill>
              </a:ln>
            </p:spPr>
            <p:style>
              <a:lnRef idx="2">
                <a:schemeClr val="dk1"/>
              </a:lnRef>
              <a:fillRef idx="0">
                <a:schemeClr val="dk1"/>
              </a:fillRef>
              <a:effectRef idx="1">
                <a:schemeClr val="dk1"/>
              </a:effectRef>
              <a:fontRef idx="minor">
                <a:schemeClr val="tx1"/>
              </a:fontRef>
            </p:style>
          </p:cxnSp>
          <p:cxnSp>
            <p:nvCxnSpPr>
              <p:cNvPr id="47" name="40 Conector recto"/>
              <p:cNvCxnSpPr/>
              <p:nvPr/>
            </p:nvCxnSpPr>
            <p:spPr>
              <a:xfrm rot="5400000" flipH="1" flipV="1">
                <a:off x="6215074" y="3143248"/>
                <a:ext cx="1000132" cy="1588"/>
              </a:xfrm>
              <a:prstGeom prst="line">
                <a:avLst/>
              </a:prstGeom>
            </p:spPr>
            <p:style>
              <a:lnRef idx="2">
                <a:schemeClr val="dk1"/>
              </a:lnRef>
              <a:fillRef idx="0">
                <a:schemeClr val="dk1"/>
              </a:fillRef>
              <a:effectRef idx="1">
                <a:schemeClr val="dk1"/>
              </a:effectRef>
              <a:fontRef idx="minor">
                <a:schemeClr val="tx1"/>
              </a:fontRef>
            </p:style>
          </p:cxnSp>
        </p:grpSp>
        <p:grpSp>
          <p:nvGrpSpPr>
            <p:cNvPr id="17" name="95 Grupo"/>
            <p:cNvGrpSpPr/>
            <p:nvPr/>
          </p:nvGrpSpPr>
          <p:grpSpPr>
            <a:xfrm>
              <a:off x="6500826" y="2357430"/>
              <a:ext cx="1357322" cy="1298026"/>
              <a:chOff x="6572264" y="2357430"/>
              <a:chExt cx="1357322" cy="1298026"/>
            </a:xfrm>
          </p:grpSpPr>
          <p:sp>
            <p:nvSpPr>
              <p:cNvPr id="31" name="62 CuadroTexto"/>
              <p:cNvSpPr txBox="1"/>
              <p:nvPr/>
            </p:nvSpPr>
            <p:spPr>
              <a:xfrm>
                <a:off x="7286644" y="2571744"/>
                <a:ext cx="642942" cy="369332"/>
              </a:xfrm>
              <a:prstGeom prst="rect">
                <a:avLst/>
              </a:prstGeom>
              <a:noFill/>
            </p:spPr>
            <p:txBody>
              <a:bodyPr wrap="square" rtlCol="0">
                <a:spAutoFit/>
              </a:bodyPr>
              <a:lstStyle/>
              <a:p>
                <a:r>
                  <a:rPr lang="el-GR" dirty="0" smtClean="0"/>
                  <a:t>ε</a:t>
                </a:r>
                <a:r>
                  <a:rPr lang="es-ES" dirty="0" smtClean="0"/>
                  <a:t>s</a:t>
                </a:r>
                <a:r>
                  <a:rPr lang="es-ES" sz="1100" dirty="0" smtClean="0"/>
                  <a:t>1</a:t>
                </a:r>
                <a:endParaRPr lang="es-ES" dirty="0"/>
              </a:p>
            </p:txBody>
          </p:sp>
          <p:grpSp>
            <p:nvGrpSpPr>
              <p:cNvPr id="32" name="94 Grupo"/>
              <p:cNvGrpSpPr/>
              <p:nvPr/>
            </p:nvGrpSpPr>
            <p:grpSpPr>
              <a:xfrm>
                <a:off x="6572264" y="2357430"/>
                <a:ext cx="1214446" cy="1298026"/>
                <a:chOff x="6929454" y="2357430"/>
                <a:chExt cx="1214446" cy="1298026"/>
              </a:xfrm>
            </p:grpSpPr>
            <p:sp>
              <p:nvSpPr>
                <p:cNvPr id="33" name="60 CuadroTexto"/>
                <p:cNvSpPr txBox="1"/>
                <p:nvPr/>
              </p:nvSpPr>
              <p:spPr>
                <a:xfrm>
                  <a:off x="7500958" y="2357430"/>
                  <a:ext cx="642942" cy="369332"/>
                </a:xfrm>
                <a:prstGeom prst="rect">
                  <a:avLst/>
                </a:prstGeom>
                <a:noFill/>
              </p:spPr>
              <p:txBody>
                <a:bodyPr wrap="square" rtlCol="0">
                  <a:spAutoFit/>
                </a:bodyPr>
                <a:lstStyle/>
                <a:p>
                  <a:r>
                    <a:rPr lang="el-GR" dirty="0" smtClean="0"/>
                    <a:t>ε</a:t>
                  </a:r>
                  <a:r>
                    <a:rPr lang="es-ES" dirty="0" smtClean="0"/>
                    <a:t>c</a:t>
                  </a:r>
                  <a:endParaRPr lang="es-ES" dirty="0"/>
                </a:p>
              </p:txBody>
            </p:sp>
            <p:cxnSp>
              <p:nvCxnSpPr>
                <p:cNvPr id="34" name="48 Conector recto"/>
                <p:cNvCxnSpPr/>
                <p:nvPr/>
              </p:nvCxnSpPr>
              <p:spPr>
                <a:xfrm rot="5400000" flipH="1" flipV="1">
                  <a:off x="7001686" y="3142454"/>
                  <a:ext cx="1000132" cy="1588"/>
                </a:xfrm>
                <a:prstGeom prst="line">
                  <a:avLst/>
                </a:prstGeom>
              </p:spPr>
              <p:style>
                <a:lnRef idx="2">
                  <a:schemeClr val="dk1"/>
                </a:lnRef>
                <a:fillRef idx="0">
                  <a:schemeClr val="dk1"/>
                </a:fillRef>
                <a:effectRef idx="1">
                  <a:schemeClr val="dk1"/>
                </a:effectRef>
                <a:fontRef idx="minor">
                  <a:schemeClr val="tx1"/>
                </a:fontRef>
              </p:style>
            </p:cxnSp>
            <p:cxnSp>
              <p:nvCxnSpPr>
                <p:cNvPr id="35" name="50 Conector recto"/>
                <p:cNvCxnSpPr/>
                <p:nvPr/>
              </p:nvCxnSpPr>
              <p:spPr>
                <a:xfrm>
                  <a:off x="7500958" y="2643182"/>
                  <a:ext cx="285752" cy="1588"/>
                </a:xfrm>
                <a:prstGeom prst="line">
                  <a:avLst/>
                </a:prstGeom>
              </p:spPr>
              <p:style>
                <a:lnRef idx="1">
                  <a:schemeClr val="accent4"/>
                </a:lnRef>
                <a:fillRef idx="0">
                  <a:schemeClr val="accent4"/>
                </a:fillRef>
                <a:effectRef idx="0">
                  <a:schemeClr val="accent4"/>
                </a:effectRef>
                <a:fontRef idx="minor">
                  <a:schemeClr val="tx1"/>
                </a:fontRef>
              </p:style>
            </p:cxnSp>
            <p:cxnSp>
              <p:nvCxnSpPr>
                <p:cNvPr id="36" name="52 Conector recto"/>
                <p:cNvCxnSpPr/>
                <p:nvPr/>
              </p:nvCxnSpPr>
              <p:spPr>
                <a:xfrm rot="5400000">
                  <a:off x="6929454" y="2643182"/>
                  <a:ext cx="857256" cy="857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54 Conector recto"/>
                <p:cNvCxnSpPr/>
                <p:nvPr/>
              </p:nvCxnSpPr>
              <p:spPr>
                <a:xfrm>
                  <a:off x="6929454" y="3500438"/>
                  <a:ext cx="571504" cy="1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55 Conector recto"/>
                <p:cNvCxnSpPr/>
                <p:nvPr/>
              </p:nvCxnSpPr>
              <p:spPr>
                <a:xfrm>
                  <a:off x="7286644" y="3143248"/>
                  <a:ext cx="214314" cy="1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56 Conector recto"/>
                <p:cNvCxnSpPr/>
                <p:nvPr/>
              </p:nvCxnSpPr>
              <p:spPr>
                <a:xfrm>
                  <a:off x="7500958" y="2786058"/>
                  <a:ext cx="142876" cy="1588"/>
                </a:xfrm>
                <a:prstGeom prst="line">
                  <a:avLst/>
                </a:prstGeom>
              </p:spPr>
              <p:style>
                <a:lnRef idx="1">
                  <a:schemeClr val="accent2"/>
                </a:lnRef>
                <a:fillRef idx="0">
                  <a:schemeClr val="accent2"/>
                </a:fillRef>
                <a:effectRef idx="0">
                  <a:schemeClr val="accent2"/>
                </a:effectRef>
                <a:fontRef idx="minor">
                  <a:schemeClr val="tx1"/>
                </a:fontRef>
              </p:style>
            </p:cxnSp>
            <p:sp>
              <p:nvSpPr>
                <p:cNvPr id="40" name="61 CuadroTexto"/>
                <p:cNvSpPr txBox="1"/>
                <p:nvPr/>
              </p:nvSpPr>
              <p:spPr>
                <a:xfrm>
                  <a:off x="7429520" y="2928934"/>
                  <a:ext cx="642942" cy="369332"/>
                </a:xfrm>
                <a:prstGeom prst="rect">
                  <a:avLst/>
                </a:prstGeom>
                <a:noFill/>
              </p:spPr>
              <p:txBody>
                <a:bodyPr wrap="square" rtlCol="0">
                  <a:spAutoFit/>
                </a:bodyPr>
                <a:lstStyle/>
                <a:p>
                  <a:r>
                    <a:rPr lang="el-GR" dirty="0" smtClean="0"/>
                    <a:t>ε</a:t>
                  </a:r>
                  <a:r>
                    <a:rPr lang="es-ES" dirty="0" smtClean="0"/>
                    <a:t>s</a:t>
                  </a:r>
                  <a:r>
                    <a:rPr lang="es-ES" sz="1100" dirty="0" smtClean="0"/>
                    <a:t>2</a:t>
                  </a:r>
                  <a:endParaRPr lang="es-ES" dirty="0"/>
                </a:p>
              </p:txBody>
            </p:sp>
            <p:sp>
              <p:nvSpPr>
                <p:cNvPr id="41" name="63 CuadroTexto"/>
                <p:cNvSpPr txBox="1"/>
                <p:nvPr/>
              </p:nvSpPr>
              <p:spPr>
                <a:xfrm>
                  <a:off x="7429520" y="3286124"/>
                  <a:ext cx="642942" cy="369332"/>
                </a:xfrm>
                <a:prstGeom prst="rect">
                  <a:avLst/>
                </a:prstGeom>
                <a:noFill/>
              </p:spPr>
              <p:txBody>
                <a:bodyPr wrap="square" rtlCol="0">
                  <a:spAutoFit/>
                </a:bodyPr>
                <a:lstStyle/>
                <a:p>
                  <a:r>
                    <a:rPr lang="el-GR" dirty="0" smtClean="0"/>
                    <a:t>ε</a:t>
                  </a:r>
                  <a:r>
                    <a:rPr lang="es-ES" dirty="0" smtClean="0"/>
                    <a:t>s</a:t>
                  </a:r>
                  <a:r>
                    <a:rPr lang="es-ES" sz="1100" dirty="0" smtClean="0"/>
                    <a:t>3</a:t>
                  </a:r>
                  <a:endParaRPr lang="es-ES" dirty="0"/>
                </a:p>
              </p:txBody>
            </p:sp>
          </p:grpSp>
        </p:grpSp>
        <p:grpSp>
          <p:nvGrpSpPr>
            <p:cNvPr id="18" name="97 Grupo"/>
            <p:cNvGrpSpPr/>
            <p:nvPr/>
          </p:nvGrpSpPr>
          <p:grpSpPr>
            <a:xfrm>
              <a:off x="7858148" y="2428868"/>
              <a:ext cx="1152532" cy="1226588"/>
              <a:chOff x="8072462" y="2428868"/>
              <a:chExt cx="1152532" cy="1226588"/>
            </a:xfrm>
          </p:grpSpPr>
          <p:sp>
            <p:nvSpPr>
              <p:cNvPr id="19" name="70 Forma libre"/>
              <p:cNvSpPr/>
              <p:nvPr/>
            </p:nvSpPr>
            <p:spPr>
              <a:xfrm>
                <a:off x="8572528" y="2643182"/>
                <a:ext cx="162779" cy="214314"/>
              </a:xfrm>
              <a:custGeom>
                <a:avLst/>
                <a:gdLst>
                  <a:gd name="connsiteX0" fmla="*/ 76200 w 305655"/>
                  <a:gd name="connsiteY0" fmla="*/ 0 h 381669"/>
                  <a:gd name="connsiteX1" fmla="*/ 114300 w 305655"/>
                  <a:gd name="connsiteY1" fmla="*/ 25400 h 381669"/>
                  <a:gd name="connsiteX2" fmla="*/ 158750 w 305655"/>
                  <a:gd name="connsiteY2" fmla="*/ 57150 h 381669"/>
                  <a:gd name="connsiteX3" fmla="*/ 177800 w 305655"/>
                  <a:gd name="connsiteY3" fmla="*/ 82550 h 381669"/>
                  <a:gd name="connsiteX4" fmla="*/ 196850 w 305655"/>
                  <a:gd name="connsiteY4" fmla="*/ 95250 h 381669"/>
                  <a:gd name="connsiteX5" fmla="*/ 222250 w 305655"/>
                  <a:gd name="connsiteY5" fmla="*/ 114300 h 381669"/>
                  <a:gd name="connsiteX6" fmla="*/ 241300 w 305655"/>
                  <a:gd name="connsiteY6" fmla="*/ 133350 h 381669"/>
                  <a:gd name="connsiteX7" fmla="*/ 266700 w 305655"/>
                  <a:gd name="connsiteY7" fmla="*/ 152400 h 381669"/>
                  <a:gd name="connsiteX8" fmla="*/ 292100 w 305655"/>
                  <a:gd name="connsiteY8" fmla="*/ 190500 h 381669"/>
                  <a:gd name="connsiteX9" fmla="*/ 304800 w 305655"/>
                  <a:gd name="connsiteY9" fmla="*/ 209550 h 381669"/>
                  <a:gd name="connsiteX10" fmla="*/ 298450 w 305655"/>
                  <a:gd name="connsiteY10" fmla="*/ 298450 h 381669"/>
                  <a:gd name="connsiteX11" fmla="*/ 279400 w 305655"/>
                  <a:gd name="connsiteY11" fmla="*/ 311150 h 381669"/>
                  <a:gd name="connsiteX12" fmla="*/ 241300 w 305655"/>
                  <a:gd name="connsiteY12" fmla="*/ 323850 h 381669"/>
                  <a:gd name="connsiteX13" fmla="*/ 215900 w 305655"/>
                  <a:gd name="connsiteY13" fmla="*/ 336550 h 381669"/>
                  <a:gd name="connsiteX14" fmla="*/ 177800 w 305655"/>
                  <a:gd name="connsiteY14" fmla="*/ 349250 h 381669"/>
                  <a:gd name="connsiteX15" fmla="*/ 152400 w 305655"/>
                  <a:gd name="connsiteY15" fmla="*/ 361950 h 381669"/>
                  <a:gd name="connsiteX16" fmla="*/ 82550 w 305655"/>
                  <a:gd name="connsiteY16" fmla="*/ 368300 h 381669"/>
                  <a:gd name="connsiteX17" fmla="*/ 25400 w 305655"/>
                  <a:gd name="connsiteY17" fmla="*/ 374650 h 381669"/>
                  <a:gd name="connsiteX18" fmla="*/ 0 w 305655"/>
                  <a:gd name="connsiteY18" fmla="*/ 381000 h 381669"/>
                  <a:gd name="connsiteX19" fmla="*/ 0 w 305655"/>
                  <a:gd name="connsiteY19" fmla="*/ 0 h 381669"/>
                  <a:gd name="connsiteX20" fmla="*/ 76200 w 305655"/>
                  <a:gd name="connsiteY20" fmla="*/ 0 h 38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55" h="381669">
                    <a:moveTo>
                      <a:pt x="76200" y="0"/>
                    </a:moveTo>
                    <a:cubicBezTo>
                      <a:pt x="88900" y="8467"/>
                      <a:pt x="103507" y="14607"/>
                      <a:pt x="114300" y="25400"/>
                    </a:cubicBezTo>
                    <a:cubicBezTo>
                      <a:pt x="144433" y="55533"/>
                      <a:pt x="128341" y="47014"/>
                      <a:pt x="158750" y="57150"/>
                    </a:cubicBezTo>
                    <a:cubicBezTo>
                      <a:pt x="165100" y="65617"/>
                      <a:pt x="170316" y="75066"/>
                      <a:pt x="177800" y="82550"/>
                    </a:cubicBezTo>
                    <a:cubicBezTo>
                      <a:pt x="183196" y="87946"/>
                      <a:pt x="190640" y="90814"/>
                      <a:pt x="196850" y="95250"/>
                    </a:cubicBezTo>
                    <a:cubicBezTo>
                      <a:pt x="205462" y="101401"/>
                      <a:pt x="214215" y="107412"/>
                      <a:pt x="222250" y="114300"/>
                    </a:cubicBezTo>
                    <a:cubicBezTo>
                      <a:pt x="229068" y="120144"/>
                      <a:pt x="234482" y="127506"/>
                      <a:pt x="241300" y="133350"/>
                    </a:cubicBezTo>
                    <a:cubicBezTo>
                      <a:pt x="249335" y="140238"/>
                      <a:pt x="259669" y="144490"/>
                      <a:pt x="266700" y="152400"/>
                    </a:cubicBezTo>
                    <a:cubicBezTo>
                      <a:pt x="276841" y="163808"/>
                      <a:pt x="283633" y="177800"/>
                      <a:pt x="292100" y="190500"/>
                    </a:cubicBezTo>
                    <a:lnTo>
                      <a:pt x="304800" y="209550"/>
                    </a:lnTo>
                    <a:cubicBezTo>
                      <a:pt x="302683" y="239183"/>
                      <a:pt x="305655" y="269628"/>
                      <a:pt x="298450" y="298450"/>
                    </a:cubicBezTo>
                    <a:cubicBezTo>
                      <a:pt x="296599" y="305854"/>
                      <a:pt x="286374" y="308050"/>
                      <a:pt x="279400" y="311150"/>
                    </a:cubicBezTo>
                    <a:cubicBezTo>
                      <a:pt x="267167" y="316587"/>
                      <a:pt x="253274" y="317863"/>
                      <a:pt x="241300" y="323850"/>
                    </a:cubicBezTo>
                    <a:cubicBezTo>
                      <a:pt x="232833" y="328083"/>
                      <a:pt x="224689" y="333034"/>
                      <a:pt x="215900" y="336550"/>
                    </a:cubicBezTo>
                    <a:cubicBezTo>
                      <a:pt x="203471" y="341522"/>
                      <a:pt x="189774" y="343263"/>
                      <a:pt x="177800" y="349250"/>
                    </a:cubicBezTo>
                    <a:cubicBezTo>
                      <a:pt x="169333" y="353483"/>
                      <a:pt x="161682" y="360094"/>
                      <a:pt x="152400" y="361950"/>
                    </a:cubicBezTo>
                    <a:cubicBezTo>
                      <a:pt x="129475" y="366535"/>
                      <a:pt x="105813" y="365974"/>
                      <a:pt x="82550" y="368300"/>
                    </a:cubicBezTo>
                    <a:cubicBezTo>
                      <a:pt x="63478" y="370207"/>
                      <a:pt x="44450" y="372533"/>
                      <a:pt x="25400" y="374650"/>
                    </a:cubicBezTo>
                    <a:cubicBezTo>
                      <a:pt x="4342" y="381669"/>
                      <a:pt x="13043" y="381000"/>
                      <a:pt x="0" y="381000"/>
                    </a:cubicBezTo>
                    <a:lnTo>
                      <a:pt x="0" y="0"/>
                    </a:lnTo>
                    <a:lnTo>
                      <a:pt x="762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0" name="64 Conector recto"/>
              <p:cNvCxnSpPr/>
              <p:nvPr/>
            </p:nvCxnSpPr>
            <p:spPr>
              <a:xfrm rot="5400000" flipH="1" flipV="1">
                <a:off x="8073256" y="3142454"/>
                <a:ext cx="1000132" cy="1588"/>
              </a:xfrm>
              <a:prstGeom prst="line">
                <a:avLst/>
              </a:prstGeom>
            </p:spPr>
            <p:style>
              <a:lnRef idx="2">
                <a:schemeClr val="dk1"/>
              </a:lnRef>
              <a:fillRef idx="0">
                <a:schemeClr val="dk1"/>
              </a:fillRef>
              <a:effectRef idx="1">
                <a:schemeClr val="dk1"/>
              </a:effectRef>
              <a:fontRef idx="minor">
                <a:schemeClr val="tx1"/>
              </a:fontRef>
            </p:style>
          </p:cxnSp>
          <p:cxnSp>
            <p:nvCxnSpPr>
              <p:cNvPr id="21" name="79 Conector recto de flecha"/>
              <p:cNvCxnSpPr/>
              <p:nvPr/>
            </p:nvCxnSpPr>
            <p:spPr>
              <a:xfrm rot="10800000">
                <a:off x="8786842" y="2786058"/>
                <a:ext cx="21431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80 Conector recto de flecha"/>
              <p:cNvCxnSpPr/>
              <p:nvPr/>
            </p:nvCxnSpPr>
            <p:spPr>
              <a:xfrm rot="10800000">
                <a:off x="8358214" y="2786058"/>
                <a:ext cx="214314"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3" name="85 Conector recto de flecha"/>
              <p:cNvCxnSpPr/>
              <p:nvPr/>
            </p:nvCxnSpPr>
            <p:spPr>
              <a:xfrm>
                <a:off x="8572528" y="3143248"/>
                <a:ext cx="214314"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4" name="86 Conector recto de flecha"/>
              <p:cNvCxnSpPr/>
              <p:nvPr/>
            </p:nvCxnSpPr>
            <p:spPr>
              <a:xfrm>
                <a:off x="8572528" y="3500438"/>
                <a:ext cx="214314"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25" name="87 CuadroTexto"/>
              <p:cNvSpPr txBox="1"/>
              <p:nvPr/>
            </p:nvSpPr>
            <p:spPr>
              <a:xfrm>
                <a:off x="8215338" y="2428868"/>
                <a:ext cx="642942" cy="369332"/>
              </a:xfrm>
              <a:prstGeom prst="rect">
                <a:avLst/>
              </a:prstGeom>
              <a:noFill/>
            </p:spPr>
            <p:txBody>
              <a:bodyPr wrap="square" rtlCol="0">
                <a:spAutoFit/>
              </a:bodyPr>
              <a:lstStyle/>
              <a:p>
                <a:r>
                  <a:rPr lang="es-ES" dirty="0" smtClean="0"/>
                  <a:t>Tc</a:t>
                </a:r>
                <a:r>
                  <a:rPr lang="es-ES" sz="1100" dirty="0" smtClean="0"/>
                  <a:t>1</a:t>
                </a:r>
                <a:endParaRPr lang="es-ES" dirty="0"/>
              </a:p>
            </p:txBody>
          </p:sp>
          <p:sp>
            <p:nvSpPr>
              <p:cNvPr id="26" name="88 CuadroTexto"/>
              <p:cNvSpPr txBox="1"/>
              <p:nvPr/>
            </p:nvSpPr>
            <p:spPr>
              <a:xfrm>
                <a:off x="8715404" y="3286124"/>
                <a:ext cx="500034" cy="369332"/>
              </a:xfrm>
              <a:prstGeom prst="rect">
                <a:avLst/>
              </a:prstGeom>
              <a:noFill/>
            </p:spPr>
            <p:txBody>
              <a:bodyPr wrap="square" rtlCol="0">
                <a:spAutoFit/>
              </a:bodyPr>
              <a:lstStyle/>
              <a:p>
                <a:r>
                  <a:rPr lang="es-ES" dirty="0" smtClean="0"/>
                  <a:t>Ts</a:t>
                </a:r>
                <a:r>
                  <a:rPr lang="es-ES" sz="1100" dirty="0" smtClean="0"/>
                  <a:t>3</a:t>
                </a:r>
                <a:endParaRPr lang="es-ES" dirty="0"/>
              </a:p>
            </p:txBody>
          </p:sp>
          <p:sp>
            <p:nvSpPr>
              <p:cNvPr id="27" name="89 CuadroTexto"/>
              <p:cNvSpPr txBox="1"/>
              <p:nvPr/>
            </p:nvSpPr>
            <p:spPr>
              <a:xfrm>
                <a:off x="8715404" y="2928934"/>
                <a:ext cx="500034" cy="369332"/>
              </a:xfrm>
              <a:prstGeom prst="rect">
                <a:avLst/>
              </a:prstGeom>
              <a:noFill/>
            </p:spPr>
            <p:txBody>
              <a:bodyPr wrap="square" rtlCol="0">
                <a:spAutoFit/>
              </a:bodyPr>
              <a:lstStyle/>
              <a:p>
                <a:r>
                  <a:rPr lang="es-ES" dirty="0" smtClean="0"/>
                  <a:t>Ts</a:t>
                </a:r>
                <a:r>
                  <a:rPr lang="es-ES" sz="1100" dirty="0" smtClean="0"/>
                  <a:t>2</a:t>
                </a:r>
                <a:endParaRPr lang="es-ES" dirty="0"/>
              </a:p>
            </p:txBody>
          </p:sp>
          <p:sp>
            <p:nvSpPr>
              <p:cNvPr id="28" name="90 CuadroTexto"/>
              <p:cNvSpPr txBox="1"/>
              <p:nvPr/>
            </p:nvSpPr>
            <p:spPr>
              <a:xfrm>
                <a:off x="8072462" y="2786058"/>
                <a:ext cx="428628" cy="369332"/>
              </a:xfrm>
              <a:prstGeom prst="rect">
                <a:avLst/>
              </a:prstGeom>
              <a:noFill/>
            </p:spPr>
            <p:txBody>
              <a:bodyPr wrap="square" rtlCol="0">
                <a:spAutoFit/>
              </a:bodyPr>
              <a:lstStyle/>
              <a:p>
                <a:r>
                  <a:rPr lang="es-ES" dirty="0" smtClean="0"/>
                  <a:t>Po</a:t>
                </a:r>
                <a:endParaRPr lang="es-ES" dirty="0"/>
              </a:p>
            </p:txBody>
          </p:sp>
          <p:sp>
            <p:nvSpPr>
              <p:cNvPr id="29" name="91 Flecha derecha"/>
              <p:cNvSpPr/>
              <p:nvPr/>
            </p:nvSpPr>
            <p:spPr>
              <a:xfrm rot="10800000">
                <a:off x="8143900" y="3071810"/>
                <a:ext cx="357190" cy="142876"/>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30" name="92 CuadroTexto"/>
              <p:cNvSpPr txBox="1"/>
              <p:nvPr/>
            </p:nvSpPr>
            <p:spPr>
              <a:xfrm>
                <a:off x="8796366" y="2500306"/>
                <a:ext cx="428628" cy="369332"/>
              </a:xfrm>
              <a:prstGeom prst="rect">
                <a:avLst/>
              </a:prstGeom>
              <a:noFill/>
            </p:spPr>
            <p:txBody>
              <a:bodyPr wrap="square" rtlCol="0">
                <a:spAutoFit/>
              </a:bodyPr>
              <a:lstStyle/>
              <a:p>
                <a:r>
                  <a:rPr lang="es-ES" dirty="0" err="1" smtClean="0"/>
                  <a:t>Cc</a:t>
                </a:r>
                <a:endParaRPr lang="es-ES" dirty="0"/>
              </a:p>
            </p:txBody>
          </p:sp>
        </p:grpSp>
      </p:grpSp>
      <p:sp>
        <p:nvSpPr>
          <p:cNvPr id="48" name="98 Rectángulo"/>
          <p:cNvSpPr/>
          <p:nvPr/>
        </p:nvSpPr>
        <p:spPr>
          <a:xfrm>
            <a:off x="6223347" y="3643314"/>
            <a:ext cx="2500330" cy="523220"/>
          </a:xfrm>
          <a:prstGeom prst="rect">
            <a:avLst/>
          </a:prstGeom>
        </p:spPr>
        <p:txBody>
          <a:bodyPr wrap="square">
            <a:spAutoFit/>
          </a:bodyPr>
          <a:lstStyle/>
          <a:p>
            <a:r>
              <a:rPr lang="es-EC" sz="2800" dirty="0" smtClean="0"/>
              <a:t>Po=</a:t>
            </a:r>
            <a:r>
              <a:rPr lang="es-EC" sz="2800" dirty="0" err="1" smtClean="0"/>
              <a:t>Cc</a:t>
            </a:r>
            <a:r>
              <a:rPr lang="es-EC" sz="2800" dirty="0" smtClean="0"/>
              <a:t>+</a:t>
            </a:r>
            <a:r>
              <a:rPr lang="el-GR" sz="2800" dirty="0" smtClean="0"/>
              <a:t>Σ</a:t>
            </a:r>
            <a:r>
              <a:rPr lang="es-ES" sz="2800" dirty="0" err="1" smtClean="0"/>
              <a:t>Tci</a:t>
            </a:r>
            <a:r>
              <a:rPr lang="es-EC" sz="2800" dirty="0" smtClean="0"/>
              <a:t>-</a:t>
            </a:r>
            <a:r>
              <a:rPr lang="el-GR" sz="2800" dirty="0" smtClean="0"/>
              <a:t>Σ</a:t>
            </a:r>
            <a:r>
              <a:rPr lang="es-ES" sz="2800" dirty="0" err="1" smtClean="0"/>
              <a:t>Tsi</a:t>
            </a:r>
            <a:endParaRPr lang="es-ES" sz="2800" dirty="0"/>
          </a:p>
        </p:txBody>
      </p:sp>
      <p:sp>
        <p:nvSpPr>
          <p:cNvPr id="49" name="49 Rectángulo"/>
          <p:cNvSpPr/>
          <p:nvPr/>
        </p:nvSpPr>
        <p:spPr>
          <a:xfrm>
            <a:off x="1714480" y="1071546"/>
            <a:ext cx="10412002" cy="523220"/>
          </a:xfrm>
          <a:prstGeom prst="rect">
            <a:avLst/>
          </a:prstGeom>
        </p:spPr>
        <p:txBody>
          <a:bodyPr wrap="square">
            <a:spAutoFit/>
          </a:bodyPr>
          <a:lstStyle/>
          <a:p>
            <a:pPr algn="ctr"/>
            <a:r>
              <a:rPr lang="es-EC" sz="2800" b="1" u="sng" dirty="0" smtClean="0"/>
              <a:t>Determinación de la curva: Método tradicional</a:t>
            </a:r>
            <a:endParaRPr lang="es-ES" sz="2800" u="sng" dirty="0"/>
          </a:p>
        </p:txBody>
      </p:sp>
    </p:spTree>
    <p:extLst>
      <p:ext uri="{BB962C8B-B14F-4D97-AF65-F5344CB8AC3E}">
        <p14:creationId xmlns:p14="http://schemas.microsoft.com/office/powerpoint/2010/main" val="30806159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CONTENIDO</a:t>
            </a:r>
            <a:endParaRPr lang="en-US" dirty="0"/>
          </a:p>
        </p:txBody>
      </p:sp>
      <p:sp>
        <p:nvSpPr>
          <p:cNvPr id="3" name="Marcador de contenido 2"/>
          <p:cNvSpPr>
            <a:spLocks noGrp="1"/>
          </p:cNvSpPr>
          <p:nvPr>
            <p:ph idx="1"/>
          </p:nvPr>
        </p:nvSpPr>
        <p:spPr>
          <a:xfrm>
            <a:off x="1854192" y="1207288"/>
            <a:ext cx="10261608" cy="5509705"/>
          </a:xfrm>
        </p:spPr>
        <p:txBody>
          <a:bodyPr>
            <a:normAutofit/>
          </a:bodyPr>
          <a:lstStyle/>
          <a:p>
            <a:pPr lvl="3"/>
            <a:r>
              <a:rPr lang="es-EC" dirty="0" smtClean="0"/>
              <a:t>Desempeño</a:t>
            </a:r>
            <a:endParaRPr lang="en-US" sz="1600" dirty="0" smtClean="0"/>
          </a:p>
          <a:p>
            <a:pPr lvl="4"/>
            <a:r>
              <a:rPr lang="es-EC" dirty="0" smtClean="0"/>
              <a:t>Respuesta global de la estructura</a:t>
            </a:r>
            <a:endParaRPr lang="en-US" sz="1600" dirty="0" smtClean="0"/>
          </a:p>
          <a:p>
            <a:pPr lvl="4"/>
            <a:r>
              <a:rPr lang="es-EC" dirty="0" smtClean="0"/>
              <a:t>Respuesta de elementos individuales de la estructura</a:t>
            </a:r>
            <a:endParaRPr lang="en-US" sz="1600" dirty="0" smtClean="0"/>
          </a:p>
          <a:p>
            <a:pPr lvl="5"/>
            <a:r>
              <a:rPr lang="es-EC" dirty="0" smtClean="0"/>
              <a:t>Criterios de aceptación</a:t>
            </a:r>
            <a:endParaRPr lang="en-US" sz="1600" dirty="0" smtClean="0"/>
          </a:p>
          <a:p>
            <a:pPr lvl="3"/>
            <a:r>
              <a:rPr lang="es-EC" dirty="0" smtClean="0"/>
              <a:t>Análisis </a:t>
            </a:r>
            <a:r>
              <a:rPr lang="es-EC" dirty="0"/>
              <a:t>dinámico no lineal</a:t>
            </a:r>
            <a:endParaRPr lang="en-US" sz="3400" dirty="0" smtClean="0"/>
          </a:p>
          <a:p>
            <a:pPr lvl="1"/>
            <a:r>
              <a:rPr lang="es-EC" b="1" dirty="0"/>
              <a:t>CAPÍTULO CINCO: Modelos de daño concentrado en programa computacional </a:t>
            </a:r>
            <a:r>
              <a:rPr lang="es-EC" b="1" dirty="0" smtClean="0"/>
              <a:t>SAP2000</a:t>
            </a:r>
            <a:endParaRPr lang="en-US" sz="2400" dirty="0"/>
          </a:p>
          <a:p>
            <a:pPr lvl="2"/>
            <a:r>
              <a:rPr lang="es-EC" dirty="0"/>
              <a:t>Introducción</a:t>
            </a:r>
            <a:endParaRPr lang="en-US" sz="1800" dirty="0"/>
          </a:p>
          <a:p>
            <a:pPr lvl="2"/>
            <a:r>
              <a:rPr lang="es-EC" dirty="0"/>
              <a:t>Opciones detalladas para análisis estático y dinámico no lineal (SAP2000)</a:t>
            </a:r>
            <a:endParaRPr lang="en-US" sz="1800" dirty="0"/>
          </a:p>
          <a:p>
            <a:pPr lvl="2"/>
            <a:r>
              <a:rPr lang="es-EC" dirty="0"/>
              <a:t>Definición de Curva Momento-Rotación y Fuerza-Desplazamiento</a:t>
            </a:r>
            <a:endParaRPr lang="en-US" sz="1800" dirty="0"/>
          </a:p>
          <a:p>
            <a:pPr lvl="3"/>
            <a:r>
              <a:rPr lang="es-EC" dirty="0"/>
              <a:t>Propiedades de Materiales</a:t>
            </a:r>
            <a:endParaRPr lang="en-US" sz="1600" dirty="0"/>
          </a:p>
          <a:p>
            <a:pPr lvl="3"/>
            <a:r>
              <a:rPr lang="es-EC" dirty="0"/>
              <a:t>Modelamiento con Integración exacta de la curva</a:t>
            </a:r>
            <a:endParaRPr lang="en-US" sz="1600" dirty="0"/>
          </a:p>
          <a:p>
            <a:pPr lvl="3"/>
            <a:r>
              <a:rPr lang="es-EC" dirty="0"/>
              <a:t>Modelo de Fibras</a:t>
            </a:r>
            <a:endParaRPr lang="en-US" sz="1600" dirty="0"/>
          </a:p>
          <a:p>
            <a:pPr lvl="3"/>
            <a:r>
              <a:rPr lang="es-EC" dirty="0"/>
              <a:t>Modelo idealizado de </a:t>
            </a:r>
            <a:r>
              <a:rPr lang="es-EC" dirty="0" err="1"/>
              <a:t>Caltrans</a:t>
            </a:r>
            <a:endParaRPr lang="en-US" sz="1600" dirty="0"/>
          </a:p>
          <a:p>
            <a:pPr lvl="3"/>
            <a:r>
              <a:rPr lang="es-EC" dirty="0"/>
              <a:t>Link/</a:t>
            </a:r>
            <a:r>
              <a:rPr lang="es-EC" dirty="0" err="1"/>
              <a:t>suport</a:t>
            </a:r>
            <a:r>
              <a:rPr lang="es-EC" dirty="0"/>
              <a:t> </a:t>
            </a:r>
            <a:r>
              <a:rPr lang="es-EC" dirty="0" err="1"/>
              <a:t>Properties</a:t>
            </a:r>
            <a:endParaRPr lang="en-US" sz="1600" dirty="0"/>
          </a:p>
          <a:p>
            <a:pPr lvl="3"/>
            <a:r>
              <a:rPr lang="es-EC" dirty="0"/>
              <a:t>Ingreso de propiedades de rótulas de forma manual</a:t>
            </a:r>
            <a:endParaRPr lang="en-US" sz="1600" dirty="0"/>
          </a:p>
          <a:p>
            <a:pPr lvl="1"/>
            <a:endParaRPr lang="en-US" sz="2200" dirty="0"/>
          </a:p>
        </p:txBody>
      </p:sp>
    </p:spTree>
    <p:extLst>
      <p:ext uri="{BB962C8B-B14F-4D97-AF65-F5344CB8AC3E}">
        <p14:creationId xmlns:p14="http://schemas.microsoft.com/office/powerpoint/2010/main" val="32327400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(flexión + carga axial)</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Picture 2"/>
          <p:cNvPicPr>
            <a:picLocks noChangeAspect="1" noChangeArrowheads="1"/>
          </p:cNvPicPr>
          <p:nvPr/>
        </p:nvPicPr>
        <p:blipFill>
          <a:blip r:embed="rId2"/>
          <a:srcRect/>
          <a:stretch>
            <a:fillRect/>
          </a:stretch>
        </p:blipFill>
        <p:spPr bwMode="auto">
          <a:xfrm>
            <a:off x="3478450" y="3388485"/>
            <a:ext cx="7072362" cy="2855253"/>
          </a:xfrm>
          <a:prstGeom prst="rect">
            <a:avLst/>
          </a:prstGeom>
          <a:noFill/>
          <a:ln w="9525">
            <a:noFill/>
            <a:miter lim="800000"/>
            <a:headEnd/>
            <a:tailEnd/>
          </a:ln>
          <a:effectLst/>
        </p:spPr>
      </p:pic>
      <p:sp>
        <p:nvSpPr>
          <p:cNvPr id="7" name="6 CuadroTexto"/>
          <p:cNvSpPr txBox="1"/>
          <p:nvPr/>
        </p:nvSpPr>
        <p:spPr>
          <a:xfrm>
            <a:off x="1785918" y="1142984"/>
            <a:ext cx="10272198" cy="2000548"/>
          </a:xfrm>
          <a:prstGeom prst="rect">
            <a:avLst/>
          </a:prstGeom>
          <a:noFill/>
        </p:spPr>
        <p:txBody>
          <a:bodyPr wrap="square" rtlCol="0">
            <a:spAutoFit/>
          </a:bodyPr>
          <a:lstStyle/>
          <a:p>
            <a:pPr algn="just"/>
            <a:r>
              <a:rPr lang="es-EC" sz="2800" b="1" dirty="0" smtClean="0"/>
              <a:t>Modelos Constitutivos de los Materiales:</a:t>
            </a:r>
          </a:p>
          <a:p>
            <a:pPr algn="just">
              <a:buFont typeface="Arial" pitchFamily="34" charset="0"/>
              <a:buChar char="•"/>
            </a:pPr>
            <a:r>
              <a:rPr lang="es-EC" sz="2400" u="sng" dirty="0" smtClean="0"/>
              <a:t>Hormigón: </a:t>
            </a:r>
            <a:r>
              <a:rPr lang="es-EC" sz="2400" dirty="0" smtClean="0"/>
              <a:t>La obtención de la carga a compresión del hormigón se determina por modelos aproximados (bloque equivalente de </a:t>
            </a:r>
            <a:r>
              <a:rPr lang="es-EC" sz="2400" dirty="0" err="1" smtClean="0"/>
              <a:t>Whitney</a:t>
            </a:r>
            <a:r>
              <a:rPr lang="es-EC" sz="2400" dirty="0" smtClean="0"/>
              <a:t>), o por la integración exacta de la curva de esfuerzo deformación del hormigón (Modelo de </a:t>
            </a:r>
            <a:r>
              <a:rPr lang="es-EC" sz="2400" dirty="0" err="1" smtClean="0"/>
              <a:t>Mander</a:t>
            </a:r>
            <a:r>
              <a:rPr lang="es-EC" sz="2400" dirty="0" smtClean="0"/>
              <a:t>, </a:t>
            </a:r>
            <a:r>
              <a:rPr lang="es-EC" sz="2400" dirty="0" err="1" smtClean="0"/>
              <a:t>Hognestad</a:t>
            </a:r>
            <a:r>
              <a:rPr lang="es-EC" sz="2400" dirty="0" smtClean="0"/>
              <a:t>)</a:t>
            </a:r>
            <a:endParaRPr lang="es-EC" sz="2400" dirty="0"/>
          </a:p>
        </p:txBody>
      </p:sp>
      <p:sp>
        <p:nvSpPr>
          <p:cNvPr id="8" name="49 Rectángulo"/>
          <p:cNvSpPr/>
          <p:nvPr/>
        </p:nvSpPr>
        <p:spPr>
          <a:xfrm>
            <a:off x="9237632" y="6237625"/>
            <a:ext cx="1313180" cy="369332"/>
          </a:xfrm>
          <a:prstGeom prst="rect">
            <a:avLst/>
          </a:prstGeom>
        </p:spPr>
        <p:txBody>
          <a:bodyPr wrap="none">
            <a:spAutoFit/>
          </a:bodyPr>
          <a:lstStyle/>
          <a:p>
            <a:r>
              <a:rPr lang="es-EC" dirty="0" err="1" smtClean="0"/>
              <a:t>Aguiar</a:t>
            </a:r>
            <a:r>
              <a:rPr lang="es-EC" dirty="0" smtClean="0"/>
              <a:t> 2007</a:t>
            </a:r>
            <a:endParaRPr lang="es-ES" dirty="0"/>
          </a:p>
        </p:txBody>
      </p:sp>
    </p:spTree>
    <p:extLst>
      <p:ext uri="{BB962C8B-B14F-4D97-AF65-F5344CB8AC3E}">
        <p14:creationId xmlns:p14="http://schemas.microsoft.com/office/powerpoint/2010/main" val="1853554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(flexión + carga axial)</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5" name="49 Rectángulo"/>
          <p:cNvSpPr/>
          <p:nvPr/>
        </p:nvSpPr>
        <p:spPr>
          <a:xfrm>
            <a:off x="10722053" y="6380523"/>
            <a:ext cx="1313180" cy="369332"/>
          </a:xfrm>
          <a:prstGeom prst="rect">
            <a:avLst/>
          </a:prstGeom>
        </p:spPr>
        <p:txBody>
          <a:bodyPr wrap="none">
            <a:spAutoFit/>
          </a:bodyPr>
          <a:lstStyle/>
          <a:p>
            <a:r>
              <a:rPr lang="es-EC" dirty="0" err="1" smtClean="0"/>
              <a:t>Aguiar</a:t>
            </a:r>
            <a:r>
              <a:rPr lang="es-EC" dirty="0" smtClean="0"/>
              <a:t> 2007</a:t>
            </a:r>
            <a:endParaRPr lang="es-ES" dirty="0"/>
          </a:p>
        </p:txBody>
      </p:sp>
      <p:pic>
        <p:nvPicPr>
          <p:cNvPr id="7" name="Picture 2"/>
          <p:cNvPicPr>
            <a:picLocks noChangeAspect="1" noChangeArrowheads="1"/>
          </p:cNvPicPr>
          <p:nvPr/>
        </p:nvPicPr>
        <p:blipFill>
          <a:blip r:embed="rId2"/>
          <a:srcRect/>
          <a:stretch>
            <a:fillRect/>
          </a:stretch>
        </p:blipFill>
        <p:spPr bwMode="auto">
          <a:xfrm>
            <a:off x="3267412" y="3138816"/>
            <a:ext cx="6977081" cy="2652824"/>
          </a:xfrm>
          <a:prstGeom prst="rect">
            <a:avLst/>
          </a:prstGeom>
          <a:noFill/>
          <a:ln w="9525">
            <a:noFill/>
            <a:miter lim="800000"/>
            <a:headEnd/>
            <a:tailEnd/>
          </a:ln>
          <a:effectLst/>
        </p:spPr>
      </p:pic>
      <p:sp>
        <p:nvSpPr>
          <p:cNvPr id="8" name="6 CuadroTexto"/>
          <p:cNvSpPr txBox="1"/>
          <p:nvPr/>
        </p:nvSpPr>
        <p:spPr>
          <a:xfrm>
            <a:off x="1835696" y="1142984"/>
            <a:ext cx="10060050" cy="1200329"/>
          </a:xfrm>
          <a:prstGeom prst="rect">
            <a:avLst/>
          </a:prstGeom>
          <a:noFill/>
        </p:spPr>
        <p:txBody>
          <a:bodyPr wrap="square" rtlCol="0">
            <a:spAutoFit/>
          </a:bodyPr>
          <a:lstStyle/>
          <a:p>
            <a:pPr algn="just">
              <a:buFont typeface="Arial" pitchFamily="34" charset="0"/>
              <a:buChar char="•"/>
            </a:pPr>
            <a:r>
              <a:rPr lang="es-EC" sz="2400" dirty="0" smtClean="0"/>
              <a:t> </a:t>
            </a:r>
            <a:r>
              <a:rPr lang="es-EC" sz="2400" u="sng" dirty="0" smtClean="0"/>
              <a:t>Acero de refuerzo: </a:t>
            </a:r>
            <a:r>
              <a:rPr lang="es-EC" sz="2400" dirty="0" smtClean="0"/>
              <a:t>Se debe tener en cuenta el tipo de modelo constitutivo del acero, en varios códigos se considera un modelo </a:t>
            </a:r>
            <a:r>
              <a:rPr lang="es-EC" sz="2400" dirty="0" err="1" smtClean="0"/>
              <a:t>Elasto</a:t>
            </a:r>
            <a:r>
              <a:rPr lang="es-EC" sz="2400" dirty="0" smtClean="0"/>
              <a:t>-Plasto, </a:t>
            </a:r>
            <a:r>
              <a:rPr lang="es-EC" sz="2400" dirty="0" err="1" smtClean="0"/>
              <a:t>Trilineal</a:t>
            </a:r>
            <a:r>
              <a:rPr lang="es-EC" sz="2400" dirty="0" smtClean="0"/>
              <a:t> o la curva completa de esfuerzo-deformación característico del material</a:t>
            </a:r>
            <a:endParaRPr lang="es-EC" sz="2400" dirty="0"/>
          </a:p>
        </p:txBody>
      </p:sp>
    </p:spTree>
    <p:extLst>
      <p:ext uri="{BB962C8B-B14F-4D97-AF65-F5344CB8AC3E}">
        <p14:creationId xmlns:p14="http://schemas.microsoft.com/office/powerpoint/2010/main" val="29459101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(flexión + carga axial)</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23" name="9 Rectángulo"/>
          <p:cNvSpPr/>
          <p:nvPr/>
        </p:nvSpPr>
        <p:spPr>
          <a:xfrm>
            <a:off x="3783231" y="2509542"/>
            <a:ext cx="6929486" cy="107157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C"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s-EC"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 razón de considerar los modelos constitutivos del hormigón y el acero es para obtener una aproximación más real del diagrama</a:t>
            </a:r>
          </a:p>
          <a:p>
            <a:pPr algn="ctr"/>
            <a:r>
              <a:rPr lang="es-EC"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Momento-Curvatura</a:t>
            </a:r>
          </a:p>
          <a:p>
            <a:pPr algn="ctr"/>
            <a:endParaRPr lang="es-E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4" name="10 Rectángulo"/>
          <p:cNvSpPr/>
          <p:nvPr/>
        </p:nvSpPr>
        <p:spPr>
          <a:xfrm>
            <a:off x="3497479" y="1223658"/>
            <a:ext cx="7215238" cy="1200329"/>
          </a:xfrm>
          <a:prstGeom prst="rect">
            <a:avLst/>
          </a:prstGeom>
        </p:spPr>
        <p:txBody>
          <a:bodyPr wrap="square">
            <a:spAutoFit/>
          </a:bodyPr>
          <a:lstStyle/>
          <a:p>
            <a:pPr algn="ctr"/>
            <a:r>
              <a:rPr lang="es-EC" sz="2400" dirty="0" smtClean="0"/>
              <a:t>Se puede obtener curvas mediante puntos notables, considerando o no los modelos constitutivos aproximados de los materiales</a:t>
            </a:r>
            <a:endParaRPr lang="es-ES" sz="2400" dirty="0"/>
          </a:p>
        </p:txBody>
      </p:sp>
      <p:pic>
        <p:nvPicPr>
          <p:cNvPr id="25" name="Picture 3"/>
          <p:cNvPicPr>
            <a:picLocks noChangeAspect="1" noChangeArrowheads="1"/>
          </p:cNvPicPr>
          <p:nvPr/>
        </p:nvPicPr>
        <p:blipFill>
          <a:blip r:embed="rId2" cstate="print"/>
          <a:srcRect/>
          <a:stretch>
            <a:fillRect/>
          </a:stretch>
        </p:blipFill>
        <p:spPr bwMode="auto">
          <a:xfrm>
            <a:off x="4640487" y="3866864"/>
            <a:ext cx="3643338" cy="2991136"/>
          </a:xfrm>
          <a:prstGeom prst="rect">
            <a:avLst/>
          </a:prstGeom>
          <a:noFill/>
          <a:ln w="9525">
            <a:noFill/>
            <a:miter lim="800000"/>
            <a:headEnd/>
            <a:tailEnd/>
          </a:ln>
          <a:effectLst/>
        </p:spPr>
      </p:pic>
      <p:cxnSp>
        <p:nvCxnSpPr>
          <p:cNvPr id="26" name="12 Conector recto"/>
          <p:cNvCxnSpPr/>
          <p:nvPr/>
        </p:nvCxnSpPr>
        <p:spPr>
          <a:xfrm rot="5400000" flipH="1" flipV="1">
            <a:off x="4461892" y="5045591"/>
            <a:ext cx="1571636" cy="357190"/>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14 Conector recto"/>
          <p:cNvCxnSpPr/>
          <p:nvPr/>
        </p:nvCxnSpPr>
        <p:spPr>
          <a:xfrm flipV="1">
            <a:off x="5426305" y="4009740"/>
            <a:ext cx="1285884" cy="428628"/>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19 Conector recto"/>
          <p:cNvCxnSpPr/>
          <p:nvPr/>
        </p:nvCxnSpPr>
        <p:spPr>
          <a:xfrm rot="16200000" flipH="1">
            <a:off x="6212123" y="4509806"/>
            <a:ext cx="1071570" cy="71438"/>
          </a:xfrm>
          <a:prstGeom prst="line">
            <a:avLst/>
          </a:prstGeom>
        </p:spPr>
        <p:style>
          <a:lnRef idx="2">
            <a:schemeClr val="accent2"/>
          </a:lnRef>
          <a:fillRef idx="0">
            <a:schemeClr val="accent2"/>
          </a:fillRef>
          <a:effectRef idx="1">
            <a:schemeClr val="accent2"/>
          </a:effectRef>
          <a:fontRef idx="minor">
            <a:schemeClr val="tx1"/>
          </a:fontRef>
        </p:style>
      </p:cxnSp>
      <p:cxnSp>
        <p:nvCxnSpPr>
          <p:cNvPr id="29" name="21 Conector recto"/>
          <p:cNvCxnSpPr/>
          <p:nvPr/>
        </p:nvCxnSpPr>
        <p:spPr>
          <a:xfrm>
            <a:off x="6783627" y="5081310"/>
            <a:ext cx="1285884" cy="1588"/>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665290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(flexión + carga axial)</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12" name="125 CuadroTexto"/>
          <p:cNvSpPr txBox="1"/>
          <p:nvPr/>
        </p:nvSpPr>
        <p:spPr>
          <a:xfrm>
            <a:off x="9727243" y="1287195"/>
            <a:ext cx="1143008" cy="523220"/>
          </a:xfrm>
          <a:prstGeom prst="rect">
            <a:avLst/>
          </a:prstGeom>
          <a:noFill/>
        </p:spPr>
        <p:txBody>
          <a:bodyPr wrap="square" rtlCol="0">
            <a:spAutoFit/>
          </a:bodyPr>
          <a:lstStyle/>
          <a:p>
            <a:r>
              <a:rPr lang="es-ES" sz="1400" dirty="0" smtClean="0"/>
              <a:t>Encuentro la curvatura</a:t>
            </a:r>
            <a:endParaRPr lang="es-ES" sz="1400" dirty="0"/>
          </a:p>
        </p:txBody>
      </p:sp>
      <p:grpSp>
        <p:nvGrpSpPr>
          <p:cNvPr id="13" name="94 Grupo"/>
          <p:cNvGrpSpPr/>
          <p:nvPr/>
        </p:nvGrpSpPr>
        <p:grpSpPr>
          <a:xfrm>
            <a:off x="6655441" y="1215757"/>
            <a:ext cx="879816" cy="1697802"/>
            <a:chOff x="7451501" y="2409353"/>
            <a:chExt cx="642942" cy="1233961"/>
          </a:xfrm>
        </p:grpSpPr>
        <p:sp>
          <p:nvSpPr>
            <p:cNvPr id="14" name="30 CuadroTexto"/>
            <p:cNvSpPr txBox="1"/>
            <p:nvPr/>
          </p:nvSpPr>
          <p:spPr>
            <a:xfrm>
              <a:off x="7451501" y="2409353"/>
              <a:ext cx="642942" cy="369332"/>
            </a:xfrm>
            <a:prstGeom prst="rect">
              <a:avLst/>
            </a:prstGeom>
            <a:noFill/>
          </p:spPr>
          <p:txBody>
            <a:bodyPr wrap="square" rtlCol="0">
              <a:spAutoFit/>
            </a:bodyPr>
            <a:lstStyle/>
            <a:p>
              <a:r>
                <a:rPr lang="el-GR" dirty="0" smtClean="0"/>
                <a:t>ε</a:t>
              </a:r>
              <a:r>
                <a:rPr lang="es-ES" dirty="0" smtClean="0"/>
                <a:t>c</a:t>
              </a:r>
              <a:endParaRPr lang="es-ES" dirty="0"/>
            </a:p>
          </p:txBody>
        </p:sp>
        <p:cxnSp>
          <p:nvCxnSpPr>
            <p:cNvPr id="15" name="31 Conector recto"/>
            <p:cNvCxnSpPr/>
            <p:nvPr/>
          </p:nvCxnSpPr>
          <p:spPr>
            <a:xfrm rot="5400000" flipH="1" flipV="1">
              <a:off x="7001686" y="3142454"/>
              <a:ext cx="1000132" cy="1588"/>
            </a:xfrm>
            <a:prstGeom prst="line">
              <a:avLst/>
            </a:prstGeom>
          </p:spPr>
          <p:style>
            <a:lnRef idx="2">
              <a:schemeClr val="dk1"/>
            </a:lnRef>
            <a:fillRef idx="0">
              <a:schemeClr val="dk1"/>
            </a:fillRef>
            <a:effectRef idx="1">
              <a:schemeClr val="dk1"/>
            </a:effectRef>
            <a:fontRef idx="minor">
              <a:schemeClr val="tx1"/>
            </a:fontRef>
          </p:style>
        </p:cxnSp>
        <p:cxnSp>
          <p:nvCxnSpPr>
            <p:cNvPr id="16" name="32 Conector recto"/>
            <p:cNvCxnSpPr/>
            <p:nvPr/>
          </p:nvCxnSpPr>
          <p:spPr>
            <a:xfrm>
              <a:off x="7500958" y="2643182"/>
              <a:ext cx="285752" cy="1588"/>
            </a:xfrm>
            <a:prstGeom prst="line">
              <a:avLst/>
            </a:prstGeom>
          </p:spPr>
          <p:style>
            <a:lnRef idx="1">
              <a:schemeClr val="accent4"/>
            </a:lnRef>
            <a:fillRef idx="0">
              <a:schemeClr val="accent4"/>
            </a:fillRef>
            <a:effectRef idx="0">
              <a:schemeClr val="accent4"/>
            </a:effectRef>
            <a:fontRef idx="minor">
              <a:schemeClr val="tx1"/>
            </a:fontRef>
          </p:style>
        </p:cxnSp>
      </p:grpSp>
      <p:sp>
        <p:nvSpPr>
          <p:cNvPr id="17" name="45 Flecha derecha"/>
          <p:cNvSpPr/>
          <p:nvPr/>
        </p:nvSpPr>
        <p:spPr>
          <a:xfrm>
            <a:off x="7798449" y="1715823"/>
            <a:ext cx="571504" cy="928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8" name="95 Grupo"/>
          <p:cNvGrpSpPr/>
          <p:nvPr/>
        </p:nvGrpSpPr>
        <p:grpSpPr>
          <a:xfrm>
            <a:off x="8727143" y="3858963"/>
            <a:ext cx="1879951" cy="1714508"/>
            <a:chOff x="6572264" y="2409353"/>
            <a:chExt cx="1373810" cy="1246103"/>
          </a:xfrm>
        </p:grpSpPr>
        <p:sp>
          <p:nvSpPr>
            <p:cNvPr id="19" name="59 CuadroTexto"/>
            <p:cNvSpPr txBox="1"/>
            <p:nvPr/>
          </p:nvSpPr>
          <p:spPr>
            <a:xfrm>
              <a:off x="7303132" y="2668958"/>
              <a:ext cx="642942" cy="369332"/>
            </a:xfrm>
            <a:prstGeom prst="rect">
              <a:avLst/>
            </a:prstGeom>
            <a:noFill/>
          </p:spPr>
          <p:txBody>
            <a:bodyPr wrap="square" rtlCol="0">
              <a:spAutoFit/>
            </a:bodyPr>
            <a:lstStyle/>
            <a:p>
              <a:r>
                <a:rPr lang="el-GR" dirty="0" smtClean="0"/>
                <a:t>ε</a:t>
              </a:r>
              <a:r>
                <a:rPr lang="es-ES" dirty="0" smtClean="0"/>
                <a:t>s</a:t>
              </a:r>
              <a:r>
                <a:rPr lang="es-ES" sz="1100" dirty="0" smtClean="0"/>
                <a:t>1</a:t>
              </a:r>
              <a:endParaRPr lang="es-ES" dirty="0"/>
            </a:p>
          </p:txBody>
        </p:sp>
        <p:grpSp>
          <p:nvGrpSpPr>
            <p:cNvPr id="20" name="94 Grupo"/>
            <p:cNvGrpSpPr/>
            <p:nvPr/>
          </p:nvGrpSpPr>
          <p:grpSpPr>
            <a:xfrm>
              <a:off x="6572264" y="2409353"/>
              <a:ext cx="1164989" cy="1246103"/>
              <a:chOff x="6929454" y="2409353"/>
              <a:chExt cx="1164989" cy="1246103"/>
            </a:xfrm>
          </p:grpSpPr>
          <p:sp>
            <p:nvSpPr>
              <p:cNvPr id="21" name="61 CuadroTexto"/>
              <p:cNvSpPr txBox="1"/>
              <p:nvPr/>
            </p:nvSpPr>
            <p:spPr>
              <a:xfrm>
                <a:off x="7451501" y="2409353"/>
                <a:ext cx="642942" cy="369332"/>
              </a:xfrm>
              <a:prstGeom prst="rect">
                <a:avLst/>
              </a:prstGeom>
              <a:noFill/>
            </p:spPr>
            <p:txBody>
              <a:bodyPr wrap="square" rtlCol="0">
                <a:spAutoFit/>
              </a:bodyPr>
              <a:lstStyle/>
              <a:p>
                <a:r>
                  <a:rPr lang="el-GR" dirty="0" smtClean="0"/>
                  <a:t>ε</a:t>
                </a:r>
                <a:r>
                  <a:rPr lang="es-ES" dirty="0" smtClean="0"/>
                  <a:t>c</a:t>
                </a:r>
                <a:endParaRPr lang="es-ES" dirty="0"/>
              </a:p>
            </p:txBody>
          </p:sp>
          <p:cxnSp>
            <p:nvCxnSpPr>
              <p:cNvPr id="22" name="62 Conector recto"/>
              <p:cNvCxnSpPr/>
              <p:nvPr/>
            </p:nvCxnSpPr>
            <p:spPr>
              <a:xfrm rot="5400000" flipH="1" flipV="1">
                <a:off x="7001686" y="3142454"/>
                <a:ext cx="1000132" cy="1588"/>
              </a:xfrm>
              <a:prstGeom prst="line">
                <a:avLst/>
              </a:prstGeom>
            </p:spPr>
            <p:style>
              <a:lnRef idx="2">
                <a:schemeClr val="dk1"/>
              </a:lnRef>
              <a:fillRef idx="0">
                <a:schemeClr val="dk1"/>
              </a:fillRef>
              <a:effectRef idx="1">
                <a:schemeClr val="dk1"/>
              </a:effectRef>
              <a:fontRef idx="minor">
                <a:schemeClr val="tx1"/>
              </a:fontRef>
            </p:style>
          </p:cxnSp>
          <p:cxnSp>
            <p:nvCxnSpPr>
              <p:cNvPr id="30" name="63 Conector recto"/>
              <p:cNvCxnSpPr/>
              <p:nvPr/>
            </p:nvCxnSpPr>
            <p:spPr>
              <a:xfrm>
                <a:off x="7500958" y="2643182"/>
                <a:ext cx="285752" cy="1588"/>
              </a:xfrm>
              <a:prstGeom prst="line">
                <a:avLst/>
              </a:prstGeom>
            </p:spPr>
            <p:style>
              <a:lnRef idx="1">
                <a:schemeClr val="accent4"/>
              </a:lnRef>
              <a:fillRef idx="0">
                <a:schemeClr val="accent4"/>
              </a:fillRef>
              <a:effectRef idx="0">
                <a:schemeClr val="accent4"/>
              </a:effectRef>
              <a:fontRef idx="minor">
                <a:schemeClr val="tx1"/>
              </a:fontRef>
            </p:style>
          </p:cxnSp>
          <p:cxnSp>
            <p:nvCxnSpPr>
              <p:cNvPr id="31" name="64 Conector recto"/>
              <p:cNvCxnSpPr/>
              <p:nvPr/>
            </p:nvCxnSpPr>
            <p:spPr>
              <a:xfrm rot="5400000">
                <a:off x="6929454" y="2643182"/>
                <a:ext cx="857256" cy="857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65 Conector recto"/>
              <p:cNvCxnSpPr/>
              <p:nvPr/>
            </p:nvCxnSpPr>
            <p:spPr>
              <a:xfrm>
                <a:off x="6929454" y="3500438"/>
                <a:ext cx="571504" cy="1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33" name="66 Conector recto"/>
              <p:cNvCxnSpPr/>
              <p:nvPr/>
            </p:nvCxnSpPr>
            <p:spPr>
              <a:xfrm>
                <a:off x="7286644" y="3143248"/>
                <a:ext cx="214314" cy="1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34" name="67 Conector recto"/>
              <p:cNvCxnSpPr/>
              <p:nvPr/>
            </p:nvCxnSpPr>
            <p:spPr>
              <a:xfrm>
                <a:off x="7500958" y="2786058"/>
                <a:ext cx="142876" cy="1588"/>
              </a:xfrm>
              <a:prstGeom prst="line">
                <a:avLst/>
              </a:prstGeom>
            </p:spPr>
            <p:style>
              <a:lnRef idx="1">
                <a:schemeClr val="accent2"/>
              </a:lnRef>
              <a:fillRef idx="0">
                <a:schemeClr val="accent2"/>
              </a:fillRef>
              <a:effectRef idx="0">
                <a:schemeClr val="accent2"/>
              </a:effectRef>
              <a:fontRef idx="minor">
                <a:schemeClr val="tx1"/>
              </a:fontRef>
            </p:style>
          </p:cxnSp>
          <p:sp>
            <p:nvSpPr>
              <p:cNvPr id="35" name="68 CuadroTexto"/>
              <p:cNvSpPr txBox="1"/>
              <p:nvPr/>
            </p:nvSpPr>
            <p:spPr>
              <a:xfrm>
                <a:off x="7429520" y="2928934"/>
                <a:ext cx="642942" cy="369332"/>
              </a:xfrm>
              <a:prstGeom prst="rect">
                <a:avLst/>
              </a:prstGeom>
              <a:noFill/>
            </p:spPr>
            <p:txBody>
              <a:bodyPr wrap="square" rtlCol="0">
                <a:spAutoFit/>
              </a:bodyPr>
              <a:lstStyle/>
              <a:p>
                <a:r>
                  <a:rPr lang="el-GR" dirty="0" smtClean="0"/>
                  <a:t>ε</a:t>
                </a:r>
                <a:r>
                  <a:rPr lang="es-ES" dirty="0" smtClean="0"/>
                  <a:t>s</a:t>
                </a:r>
                <a:r>
                  <a:rPr lang="es-ES" sz="1100" dirty="0" smtClean="0"/>
                  <a:t>2</a:t>
                </a:r>
                <a:endParaRPr lang="es-ES" dirty="0"/>
              </a:p>
            </p:txBody>
          </p:sp>
          <p:sp>
            <p:nvSpPr>
              <p:cNvPr id="36" name="69 CuadroTexto"/>
              <p:cNvSpPr txBox="1"/>
              <p:nvPr/>
            </p:nvSpPr>
            <p:spPr>
              <a:xfrm>
                <a:off x="7429520" y="3286124"/>
                <a:ext cx="642942" cy="369332"/>
              </a:xfrm>
              <a:prstGeom prst="rect">
                <a:avLst/>
              </a:prstGeom>
              <a:noFill/>
            </p:spPr>
            <p:txBody>
              <a:bodyPr wrap="square" rtlCol="0">
                <a:spAutoFit/>
              </a:bodyPr>
              <a:lstStyle/>
              <a:p>
                <a:r>
                  <a:rPr lang="el-GR" dirty="0" smtClean="0"/>
                  <a:t>ε</a:t>
                </a:r>
                <a:r>
                  <a:rPr lang="es-ES" dirty="0" smtClean="0"/>
                  <a:t>s</a:t>
                </a:r>
                <a:r>
                  <a:rPr lang="es-ES" sz="1100" dirty="0" smtClean="0"/>
                  <a:t>3</a:t>
                </a:r>
                <a:endParaRPr lang="es-ES" dirty="0"/>
              </a:p>
            </p:txBody>
          </p:sp>
        </p:grpSp>
      </p:grpSp>
      <p:grpSp>
        <p:nvGrpSpPr>
          <p:cNvPr id="37" name="113 Grupo"/>
          <p:cNvGrpSpPr/>
          <p:nvPr/>
        </p:nvGrpSpPr>
        <p:grpSpPr>
          <a:xfrm>
            <a:off x="8369953" y="1215757"/>
            <a:ext cx="1594196" cy="1697802"/>
            <a:chOff x="5000628" y="2643182"/>
            <a:chExt cx="1594196" cy="1697802"/>
          </a:xfrm>
        </p:grpSpPr>
        <p:sp>
          <p:nvSpPr>
            <p:cNvPr id="38" name="71 Rectángulo"/>
            <p:cNvSpPr/>
            <p:nvPr/>
          </p:nvSpPr>
          <p:spPr>
            <a:xfrm>
              <a:off x="5500694" y="3429000"/>
              <a:ext cx="335348" cy="369332"/>
            </a:xfrm>
            <a:prstGeom prst="rect">
              <a:avLst/>
            </a:prstGeom>
          </p:spPr>
          <p:txBody>
            <a:bodyPr wrap="none">
              <a:spAutoFit/>
            </a:bodyPr>
            <a:lstStyle/>
            <a:p>
              <a:r>
                <a:rPr lang="el-GR" dirty="0" smtClean="0"/>
                <a:t>φ</a:t>
              </a:r>
              <a:endParaRPr lang="es-ES" dirty="0"/>
            </a:p>
          </p:txBody>
        </p:sp>
        <p:grpSp>
          <p:nvGrpSpPr>
            <p:cNvPr id="39" name="94 Grupo"/>
            <p:cNvGrpSpPr/>
            <p:nvPr/>
          </p:nvGrpSpPr>
          <p:grpSpPr>
            <a:xfrm>
              <a:off x="5000628" y="2643182"/>
              <a:ext cx="1594196" cy="1697802"/>
              <a:chOff x="6929454" y="2409353"/>
              <a:chExt cx="1164989" cy="1233961"/>
            </a:xfrm>
          </p:grpSpPr>
          <p:sp>
            <p:nvSpPr>
              <p:cNvPr id="43" name="49 CuadroTexto"/>
              <p:cNvSpPr txBox="1"/>
              <p:nvPr/>
            </p:nvSpPr>
            <p:spPr>
              <a:xfrm>
                <a:off x="7451501" y="2409353"/>
                <a:ext cx="642942" cy="369332"/>
              </a:xfrm>
              <a:prstGeom prst="rect">
                <a:avLst/>
              </a:prstGeom>
              <a:noFill/>
            </p:spPr>
            <p:txBody>
              <a:bodyPr wrap="square" rtlCol="0">
                <a:spAutoFit/>
              </a:bodyPr>
              <a:lstStyle/>
              <a:p>
                <a:r>
                  <a:rPr lang="el-GR" dirty="0" smtClean="0"/>
                  <a:t>ε</a:t>
                </a:r>
                <a:r>
                  <a:rPr lang="es-ES" dirty="0" smtClean="0"/>
                  <a:t>c</a:t>
                </a:r>
                <a:endParaRPr lang="es-ES" dirty="0"/>
              </a:p>
            </p:txBody>
          </p:sp>
          <p:cxnSp>
            <p:nvCxnSpPr>
              <p:cNvPr id="44" name="50 Conector recto"/>
              <p:cNvCxnSpPr/>
              <p:nvPr/>
            </p:nvCxnSpPr>
            <p:spPr>
              <a:xfrm rot="5400000" flipH="1" flipV="1">
                <a:off x="7001686" y="3142454"/>
                <a:ext cx="1000132" cy="1588"/>
              </a:xfrm>
              <a:prstGeom prst="line">
                <a:avLst/>
              </a:prstGeom>
            </p:spPr>
            <p:style>
              <a:lnRef idx="2">
                <a:schemeClr val="dk1"/>
              </a:lnRef>
              <a:fillRef idx="0">
                <a:schemeClr val="dk1"/>
              </a:fillRef>
              <a:effectRef idx="1">
                <a:schemeClr val="dk1"/>
              </a:effectRef>
              <a:fontRef idx="minor">
                <a:schemeClr val="tx1"/>
              </a:fontRef>
            </p:style>
          </p:cxnSp>
          <p:cxnSp>
            <p:nvCxnSpPr>
              <p:cNvPr id="45" name="51 Conector recto"/>
              <p:cNvCxnSpPr/>
              <p:nvPr/>
            </p:nvCxnSpPr>
            <p:spPr>
              <a:xfrm>
                <a:off x="7500958" y="2643182"/>
                <a:ext cx="285752" cy="1588"/>
              </a:xfrm>
              <a:prstGeom prst="line">
                <a:avLst/>
              </a:prstGeom>
            </p:spPr>
            <p:style>
              <a:lnRef idx="1">
                <a:schemeClr val="accent4"/>
              </a:lnRef>
              <a:fillRef idx="0">
                <a:schemeClr val="accent4"/>
              </a:fillRef>
              <a:effectRef idx="0">
                <a:schemeClr val="accent4"/>
              </a:effectRef>
              <a:fontRef idx="minor">
                <a:schemeClr val="tx1"/>
              </a:fontRef>
            </p:style>
          </p:cxnSp>
          <p:cxnSp>
            <p:nvCxnSpPr>
              <p:cNvPr id="46" name="52 Conector recto"/>
              <p:cNvCxnSpPr/>
              <p:nvPr/>
            </p:nvCxnSpPr>
            <p:spPr>
              <a:xfrm rot="5400000">
                <a:off x="6929454" y="2643182"/>
                <a:ext cx="857256" cy="857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53 Conector recto"/>
              <p:cNvCxnSpPr/>
              <p:nvPr/>
            </p:nvCxnSpPr>
            <p:spPr>
              <a:xfrm>
                <a:off x="6929454" y="3500438"/>
                <a:ext cx="571504" cy="1588"/>
              </a:xfrm>
              <a:prstGeom prst="line">
                <a:avLst/>
              </a:prstGeom>
            </p:spPr>
            <p:style>
              <a:lnRef idx="1">
                <a:schemeClr val="accent2"/>
              </a:lnRef>
              <a:fillRef idx="0">
                <a:schemeClr val="accent2"/>
              </a:fillRef>
              <a:effectRef idx="0">
                <a:schemeClr val="accent2"/>
              </a:effectRef>
              <a:fontRef idx="minor">
                <a:schemeClr val="tx1"/>
              </a:fontRef>
            </p:style>
          </p:cxnSp>
        </p:grpSp>
        <p:sp>
          <p:nvSpPr>
            <p:cNvPr id="40" name="70 Arco"/>
            <p:cNvSpPr/>
            <p:nvPr/>
          </p:nvSpPr>
          <p:spPr>
            <a:xfrm rot="11029610">
              <a:off x="5535088" y="3463395"/>
              <a:ext cx="357190" cy="357190"/>
            </a:xfrm>
            <a:prstGeom prst="arc">
              <a:avLst>
                <a:gd name="adj1" fmla="val 13752221"/>
                <a:gd name="adj2" fmla="val 52747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41" name="73 Conector recto de flecha"/>
            <p:cNvCxnSpPr/>
            <p:nvPr/>
          </p:nvCxnSpPr>
          <p:spPr>
            <a:xfrm rot="5400000">
              <a:off x="5250661" y="3178967"/>
              <a:ext cx="500066"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2" name="74 Rectángulo"/>
            <p:cNvSpPr/>
            <p:nvPr/>
          </p:nvSpPr>
          <p:spPr>
            <a:xfrm>
              <a:off x="5289682" y="3000372"/>
              <a:ext cx="282450" cy="369332"/>
            </a:xfrm>
            <a:prstGeom prst="rect">
              <a:avLst/>
            </a:prstGeom>
          </p:spPr>
          <p:txBody>
            <a:bodyPr wrap="none">
              <a:spAutoFit/>
            </a:bodyPr>
            <a:lstStyle/>
            <a:p>
              <a:r>
                <a:rPr lang="es-ES" dirty="0" smtClean="0"/>
                <a:t>c</a:t>
              </a:r>
              <a:endParaRPr lang="es-ES" dirty="0"/>
            </a:p>
          </p:txBody>
        </p:sp>
      </p:grpSp>
      <p:grpSp>
        <p:nvGrpSpPr>
          <p:cNvPr id="48" name="112 Grupo"/>
          <p:cNvGrpSpPr/>
          <p:nvPr/>
        </p:nvGrpSpPr>
        <p:grpSpPr>
          <a:xfrm>
            <a:off x="5298119" y="4859095"/>
            <a:ext cx="3000396" cy="1726654"/>
            <a:chOff x="2214546" y="4714884"/>
            <a:chExt cx="2509854" cy="1298026"/>
          </a:xfrm>
        </p:grpSpPr>
        <p:grpSp>
          <p:nvGrpSpPr>
            <p:cNvPr id="49" name="95 Grupo"/>
            <p:cNvGrpSpPr/>
            <p:nvPr/>
          </p:nvGrpSpPr>
          <p:grpSpPr>
            <a:xfrm>
              <a:off x="2214546" y="4714884"/>
              <a:ext cx="1360043" cy="1298026"/>
              <a:chOff x="6572264" y="2357430"/>
              <a:chExt cx="1360043" cy="1298026"/>
            </a:xfrm>
          </p:grpSpPr>
          <p:sp>
            <p:nvSpPr>
              <p:cNvPr id="63" name="95 CuadroTexto"/>
              <p:cNvSpPr txBox="1"/>
              <p:nvPr/>
            </p:nvSpPr>
            <p:spPr>
              <a:xfrm>
                <a:off x="7289365" y="2625950"/>
                <a:ext cx="642942" cy="369332"/>
              </a:xfrm>
              <a:prstGeom prst="rect">
                <a:avLst/>
              </a:prstGeom>
              <a:noFill/>
            </p:spPr>
            <p:txBody>
              <a:bodyPr wrap="square" rtlCol="0">
                <a:spAutoFit/>
              </a:bodyPr>
              <a:lstStyle/>
              <a:p>
                <a:r>
                  <a:rPr lang="el-GR" dirty="0" smtClean="0"/>
                  <a:t>ε</a:t>
                </a:r>
                <a:r>
                  <a:rPr lang="es-ES" dirty="0" smtClean="0"/>
                  <a:t>s</a:t>
                </a:r>
                <a:r>
                  <a:rPr lang="es-ES" sz="1100" dirty="0" smtClean="0"/>
                  <a:t>1</a:t>
                </a:r>
                <a:endParaRPr lang="es-ES" dirty="0"/>
              </a:p>
            </p:txBody>
          </p:sp>
          <p:grpSp>
            <p:nvGrpSpPr>
              <p:cNvPr id="64" name="94 Grupo"/>
              <p:cNvGrpSpPr/>
              <p:nvPr/>
            </p:nvGrpSpPr>
            <p:grpSpPr>
              <a:xfrm>
                <a:off x="6572264" y="2357430"/>
                <a:ext cx="1214446" cy="1298026"/>
                <a:chOff x="6929454" y="2357430"/>
                <a:chExt cx="1214446" cy="1298026"/>
              </a:xfrm>
            </p:grpSpPr>
            <p:sp>
              <p:nvSpPr>
                <p:cNvPr id="65" name="97 CuadroTexto"/>
                <p:cNvSpPr txBox="1"/>
                <p:nvPr/>
              </p:nvSpPr>
              <p:spPr>
                <a:xfrm>
                  <a:off x="7500958" y="2357430"/>
                  <a:ext cx="642942" cy="369332"/>
                </a:xfrm>
                <a:prstGeom prst="rect">
                  <a:avLst/>
                </a:prstGeom>
                <a:noFill/>
              </p:spPr>
              <p:txBody>
                <a:bodyPr wrap="square" rtlCol="0">
                  <a:spAutoFit/>
                </a:bodyPr>
                <a:lstStyle/>
                <a:p>
                  <a:r>
                    <a:rPr lang="el-GR" dirty="0" smtClean="0"/>
                    <a:t>ε</a:t>
                  </a:r>
                  <a:r>
                    <a:rPr lang="es-ES" dirty="0" smtClean="0"/>
                    <a:t>c</a:t>
                  </a:r>
                  <a:endParaRPr lang="es-ES" dirty="0"/>
                </a:p>
              </p:txBody>
            </p:sp>
            <p:cxnSp>
              <p:nvCxnSpPr>
                <p:cNvPr id="66" name="98 Conector recto"/>
                <p:cNvCxnSpPr/>
                <p:nvPr/>
              </p:nvCxnSpPr>
              <p:spPr>
                <a:xfrm rot="5400000" flipH="1" flipV="1">
                  <a:off x="7001686" y="3142454"/>
                  <a:ext cx="1000132" cy="1588"/>
                </a:xfrm>
                <a:prstGeom prst="line">
                  <a:avLst/>
                </a:prstGeom>
              </p:spPr>
              <p:style>
                <a:lnRef idx="2">
                  <a:schemeClr val="dk1"/>
                </a:lnRef>
                <a:fillRef idx="0">
                  <a:schemeClr val="dk1"/>
                </a:fillRef>
                <a:effectRef idx="1">
                  <a:schemeClr val="dk1"/>
                </a:effectRef>
                <a:fontRef idx="minor">
                  <a:schemeClr val="tx1"/>
                </a:fontRef>
              </p:style>
            </p:cxnSp>
            <p:cxnSp>
              <p:nvCxnSpPr>
                <p:cNvPr id="67" name="99 Conector recto"/>
                <p:cNvCxnSpPr/>
                <p:nvPr/>
              </p:nvCxnSpPr>
              <p:spPr>
                <a:xfrm>
                  <a:off x="7500958" y="2643182"/>
                  <a:ext cx="285752" cy="1588"/>
                </a:xfrm>
                <a:prstGeom prst="line">
                  <a:avLst/>
                </a:prstGeom>
              </p:spPr>
              <p:style>
                <a:lnRef idx="1">
                  <a:schemeClr val="accent4"/>
                </a:lnRef>
                <a:fillRef idx="0">
                  <a:schemeClr val="accent4"/>
                </a:fillRef>
                <a:effectRef idx="0">
                  <a:schemeClr val="accent4"/>
                </a:effectRef>
                <a:fontRef idx="minor">
                  <a:schemeClr val="tx1"/>
                </a:fontRef>
              </p:style>
            </p:cxnSp>
            <p:cxnSp>
              <p:nvCxnSpPr>
                <p:cNvPr id="68" name="100 Conector recto"/>
                <p:cNvCxnSpPr/>
                <p:nvPr/>
              </p:nvCxnSpPr>
              <p:spPr>
                <a:xfrm rot="5400000">
                  <a:off x="6929454" y="2643182"/>
                  <a:ext cx="857256" cy="857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101 Conector recto"/>
                <p:cNvCxnSpPr/>
                <p:nvPr/>
              </p:nvCxnSpPr>
              <p:spPr>
                <a:xfrm>
                  <a:off x="6929454" y="3500438"/>
                  <a:ext cx="571504" cy="1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70" name="102 Conector recto"/>
                <p:cNvCxnSpPr/>
                <p:nvPr/>
              </p:nvCxnSpPr>
              <p:spPr>
                <a:xfrm>
                  <a:off x="7286644" y="3143248"/>
                  <a:ext cx="214314" cy="1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71" name="103 Conector recto"/>
                <p:cNvCxnSpPr/>
                <p:nvPr/>
              </p:nvCxnSpPr>
              <p:spPr>
                <a:xfrm>
                  <a:off x="7500958" y="2786058"/>
                  <a:ext cx="142876" cy="1588"/>
                </a:xfrm>
                <a:prstGeom prst="line">
                  <a:avLst/>
                </a:prstGeom>
              </p:spPr>
              <p:style>
                <a:lnRef idx="1">
                  <a:schemeClr val="accent2"/>
                </a:lnRef>
                <a:fillRef idx="0">
                  <a:schemeClr val="accent2"/>
                </a:fillRef>
                <a:effectRef idx="0">
                  <a:schemeClr val="accent2"/>
                </a:effectRef>
                <a:fontRef idx="minor">
                  <a:schemeClr val="tx1"/>
                </a:fontRef>
              </p:style>
            </p:cxnSp>
            <p:sp>
              <p:nvSpPr>
                <p:cNvPr id="72" name="104 CuadroTexto"/>
                <p:cNvSpPr txBox="1"/>
                <p:nvPr/>
              </p:nvSpPr>
              <p:spPr>
                <a:xfrm>
                  <a:off x="7429520" y="2928934"/>
                  <a:ext cx="642942" cy="369332"/>
                </a:xfrm>
                <a:prstGeom prst="rect">
                  <a:avLst/>
                </a:prstGeom>
                <a:noFill/>
              </p:spPr>
              <p:txBody>
                <a:bodyPr wrap="square" rtlCol="0">
                  <a:spAutoFit/>
                </a:bodyPr>
                <a:lstStyle/>
                <a:p>
                  <a:r>
                    <a:rPr lang="el-GR" dirty="0" smtClean="0"/>
                    <a:t>ε</a:t>
                  </a:r>
                  <a:r>
                    <a:rPr lang="es-ES" dirty="0" smtClean="0"/>
                    <a:t>s</a:t>
                  </a:r>
                  <a:r>
                    <a:rPr lang="es-ES" sz="1100" dirty="0" smtClean="0"/>
                    <a:t>2</a:t>
                  </a:r>
                  <a:endParaRPr lang="es-ES" dirty="0"/>
                </a:p>
              </p:txBody>
            </p:sp>
            <p:sp>
              <p:nvSpPr>
                <p:cNvPr id="73" name="105 CuadroTexto"/>
                <p:cNvSpPr txBox="1"/>
                <p:nvPr/>
              </p:nvSpPr>
              <p:spPr>
                <a:xfrm>
                  <a:off x="7429520" y="3286124"/>
                  <a:ext cx="642942" cy="369332"/>
                </a:xfrm>
                <a:prstGeom prst="rect">
                  <a:avLst/>
                </a:prstGeom>
                <a:noFill/>
              </p:spPr>
              <p:txBody>
                <a:bodyPr wrap="square" rtlCol="0">
                  <a:spAutoFit/>
                </a:bodyPr>
                <a:lstStyle/>
                <a:p>
                  <a:r>
                    <a:rPr lang="el-GR" dirty="0" smtClean="0"/>
                    <a:t>ε</a:t>
                  </a:r>
                  <a:r>
                    <a:rPr lang="es-ES" dirty="0" smtClean="0"/>
                    <a:t>s</a:t>
                  </a:r>
                  <a:r>
                    <a:rPr lang="es-ES" sz="1100" dirty="0" smtClean="0"/>
                    <a:t>3</a:t>
                  </a:r>
                  <a:endParaRPr lang="es-ES" dirty="0"/>
                </a:p>
              </p:txBody>
            </p:sp>
          </p:grpSp>
        </p:grpSp>
        <p:grpSp>
          <p:nvGrpSpPr>
            <p:cNvPr id="50" name="97 Grupo"/>
            <p:cNvGrpSpPr/>
            <p:nvPr/>
          </p:nvGrpSpPr>
          <p:grpSpPr>
            <a:xfrm>
              <a:off x="3571868" y="4786322"/>
              <a:ext cx="1152532" cy="1226588"/>
              <a:chOff x="8072462" y="2428868"/>
              <a:chExt cx="1152532" cy="1226588"/>
            </a:xfrm>
          </p:grpSpPr>
          <p:sp>
            <p:nvSpPr>
              <p:cNvPr id="51" name="83 Forma libre"/>
              <p:cNvSpPr/>
              <p:nvPr/>
            </p:nvSpPr>
            <p:spPr>
              <a:xfrm>
                <a:off x="8572528" y="2643182"/>
                <a:ext cx="162779" cy="214314"/>
              </a:xfrm>
              <a:custGeom>
                <a:avLst/>
                <a:gdLst>
                  <a:gd name="connsiteX0" fmla="*/ 76200 w 305655"/>
                  <a:gd name="connsiteY0" fmla="*/ 0 h 381669"/>
                  <a:gd name="connsiteX1" fmla="*/ 114300 w 305655"/>
                  <a:gd name="connsiteY1" fmla="*/ 25400 h 381669"/>
                  <a:gd name="connsiteX2" fmla="*/ 158750 w 305655"/>
                  <a:gd name="connsiteY2" fmla="*/ 57150 h 381669"/>
                  <a:gd name="connsiteX3" fmla="*/ 177800 w 305655"/>
                  <a:gd name="connsiteY3" fmla="*/ 82550 h 381669"/>
                  <a:gd name="connsiteX4" fmla="*/ 196850 w 305655"/>
                  <a:gd name="connsiteY4" fmla="*/ 95250 h 381669"/>
                  <a:gd name="connsiteX5" fmla="*/ 222250 w 305655"/>
                  <a:gd name="connsiteY5" fmla="*/ 114300 h 381669"/>
                  <a:gd name="connsiteX6" fmla="*/ 241300 w 305655"/>
                  <a:gd name="connsiteY6" fmla="*/ 133350 h 381669"/>
                  <a:gd name="connsiteX7" fmla="*/ 266700 w 305655"/>
                  <a:gd name="connsiteY7" fmla="*/ 152400 h 381669"/>
                  <a:gd name="connsiteX8" fmla="*/ 292100 w 305655"/>
                  <a:gd name="connsiteY8" fmla="*/ 190500 h 381669"/>
                  <a:gd name="connsiteX9" fmla="*/ 304800 w 305655"/>
                  <a:gd name="connsiteY9" fmla="*/ 209550 h 381669"/>
                  <a:gd name="connsiteX10" fmla="*/ 298450 w 305655"/>
                  <a:gd name="connsiteY10" fmla="*/ 298450 h 381669"/>
                  <a:gd name="connsiteX11" fmla="*/ 279400 w 305655"/>
                  <a:gd name="connsiteY11" fmla="*/ 311150 h 381669"/>
                  <a:gd name="connsiteX12" fmla="*/ 241300 w 305655"/>
                  <a:gd name="connsiteY12" fmla="*/ 323850 h 381669"/>
                  <a:gd name="connsiteX13" fmla="*/ 215900 w 305655"/>
                  <a:gd name="connsiteY13" fmla="*/ 336550 h 381669"/>
                  <a:gd name="connsiteX14" fmla="*/ 177800 w 305655"/>
                  <a:gd name="connsiteY14" fmla="*/ 349250 h 381669"/>
                  <a:gd name="connsiteX15" fmla="*/ 152400 w 305655"/>
                  <a:gd name="connsiteY15" fmla="*/ 361950 h 381669"/>
                  <a:gd name="connsiteX16" fmla="*/ 82550 w 305655"/>
                  <a:gd name="connsiteY16" fmla="*/ 368300 h 381669"/>
                  <a:gd name="connsiteX17" fmla="*/ 25400 w 305655"/>
                  <a:gd name="connsiteY17" fmla="*/ 374650 h 381669"/>
                  <a:gd name="connsiteX18" fmla="*/ 0 w 305655"/>
                  <a:gd name="connsiteY18" fmla="*/ 381000 h 381669"/>
                  <a:gd name="connsiteX19" fmla="*/ 0 w 305655"/>
                  <a:gd name="connsiteY19" fmla="*/ 0 h 381669"/>
                  <a:gd name="connsiteX20" fmla="*/ 76200 w 305655"/>
                  <a:gd name="connsiteY20" fmla="*/ 0 h 38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55" h="381669">
                    <a:moveTo>
                      <a:pt x="76200" y="0"/>
                    </a:moveTo>
                    <a:cubicBezTo>
                      <a:pt x="88900" y="8467"/>
                      <a:pt x="103507" y="14607"/>
                      <a:pt x="114300" y="25400"/>
                    </a:cubicBezTo>
                    <a:cubicBezTo>
                      <a:pt x="144433" y="55533"/>
                      <a:pt x="128341" y="47014"/>
                      <a:pt x="158750" y="57150"/>
                    </a:cubicBezTo>
                    <a:cubicBezTo>
                      <a:pt x="165100" y="65617"/>
                      <a:pt x="170316" y="75066"/>
                      <a:pt x="177800" y="82550"/>
                    </a:cubicBezTo>
                    <a:cubicBezTo>
                      <a:pt x="183196" y="87946"/>
                      <a:pt x="190640" y="90814"/>
                      <a:pt x="196850" y="95250"/>
                    </a:cubicBezTo>
                    <a:cubicBezTo>
                      <a:pt x="205462" y="101401"/>
                      <a:pt x="214215" y="107412"/>
                      <a:pt x="222250" y="114300"/>
                    </a:cubicBezTo>
                    <a:cubicBezTo>
                      <a:pt x="229068" y="120144"/>
                      <a:pt x="234482" y="127506"/>
                      <a:pt x="241300" y="133350"/>
                    </a:cubicBezTo>
                    <a:cubicBezTo>
                      <a:pt x="249335" y="140238"/>
                      <a:pt x="259669" y="144490"/>
                      <a:pt x="266700" y="152400"/>
                    </a:cubicBezTo>
                    <a:cubicBezTo>
                      <a:pt x="276841" y="163808"/>
                      <a:pt x="283633" y="177800"/>
                      <a:pt x="292100" y="190500"/>
                    </a:cubicBezTo>
                    <a:lnTo>
                      <a:pt x="304800" y="209550"/>
                    </a:lnTo>
                    <a:cubicBezTo>
                      <a:pt x="302683" y="239183"/>
                      <a:pt x="305655" y="269628"/>
                      <a:pt x="298450" y="298450"/>
                    </a:cubicBezTo>
                    <a:cubicBezTo>
                      <a:pt x="296599" y="305854"/>
                      <a:pt x="286374" y="308050"/>
                      <a:pt x="279400" y="311150"/>
                    </a:cubicBezTo>
                    <a:cubicBezTo>
                      <a:pt x="267167" y="316587"/>
                      <a:pt x="253274" y="317863"/>
                      <a:pt x="241300" y="323850"/>
                    </a:cubicBezTo>
                    <a:cubicBezTo>
                      <a:pt x="232833" y="328083"/>
                      <a:pt x="224689" y="333034"/>
                      <a:pt x="215900" y="336550"/>
                    </a:cubicBezTo>
                    <a:cubicBezTo>
                      <a:pt x="203471" y="341522"/>
                      <a:pt x="189774" y="343263"/>
                      <a:pt x="177800" y="349250"/>
                    </a:cubicBezTo>
                    <a:cubicBezTo>
                      <a:pt x="169333" y="353483"/>
                      <a:pt x="161682" y="360094"/>
                      <a:pt x="152400" y="361950"/>
                    </a:cubicBezTo>
                    <a:cubicBezTo>
                      <a:pt x="129475" y="366535"/>
                      <a:pt x="105813" y="365974"/>
                      <a:pt x="82550" y="368300"/>
                    </a:cubicBezTo>
                    <a:cubicBezTo>
                      <a:pt x="63478" y="370207"/>
                      <a:pt x="44450" y="372533"/>
                      <a:pt x="25400" y="374650"/>
                    </a:cubicBezTo>
                    <a:cubicBezTo>
                      <a:pt x="4342" y="381669"/>
                      <a:pt x="13043" y="381000"/>
                      <a:pt x="0" y="381000"/>
                    </a:cubicBezTo>
                    <a:lnTo>
                      <a:pt x="0" y="0"/>
                    </a:lnTo>
                    <a:lnTo>
                      <a:pt x="762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2" name="84 Conector recto"/>
              <p:cNvCxnSpPr/>
              <p:nvPr/>
            </p:nvCxnSpPr>
            <p:spPr>
              <a:xfrm rot="5400000" flipH="1" flipV="1">
                <a:off x="8073256" y="3142454"/>
                <a:ext cx="1000132" cy="1588"/>
              </a:xfrm>
              <a:prstGeom prst="line">
                <a:avLst/>
              </a:prstGeom>
            </p:spPr>
            <p:style>
              <a:lnRef idx="2">
                <a:schemeClr val="dk1"/>
              </a:lnRef>
              <a:fillRef idx="0">
                <a:schemeClr val="dk1"/>
              </a:fillRef>
              <a:effectRef idx="1">
                <a:schemeClr val="dk1"/>
              </a:effectRef>
              <a:fontRef idx="minor">
                <a:schemeClr val="tx1"/>
              </a:fontRef>
            </p:style>
          </p:cxnSp>
          <p:cxnSp>
            <p:nvCxnSpPr>
              <p:cNvPr id="53" name="85 Conector recto de flecha"/>
              <p:cNvCxnSpPr/>
              <p:nvPr/>
            </p:nvCxnSpPr>
            <p:spPr>
              <a:xfrm rot="10800000">
                <a:off x="8786842" y="2786058"/>
                <a:ext cx="21431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86 Conector recto de flecha"/>
              <p:cNvCxnSpPr/>
              <p:nvPr/>
            </p:nvCxnSpPr>
            <p:spPr>
              <a:xfrm rot="10800000">
                <a:off x="8358214" y="2786058"/>
                <a:ext cx="214314"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5" name="87 Conector recto de flecha"/>
              <p:cNvCxnSpPr/>
              <p:nvPr/>
            </p:nvCxnSpPr>
            <p:spPr>
              <a:xfrm>
                <a:off x="8572528" y="3143248"/>
                <a:ext cx="214314"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6" name="88 Conector recto de flecha"/>
              <p:cNvCxnSpPr/>
              <p:nvPr/>
            </p:nvCxnSpPr>
            <p:spPr>
              <a:xfrm>
                <a:off x="8572528" y="3500438"/>
                <a:ext cx="214314"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57" name="89 CuadroTexto"/>
              <p:cNvSpPr txBox="1"/>
              <p:nvPr/>
            </p:nvSpPr>
            <p:spPr>
              <a:xfrm>
                <a:off x="8215338" y="2428868"/>
                <a:ext cx="642942" cy="369332"/>
              </a:xfrm>
              <a:prstGeom prst="rect">
                <a:avLst/>
              </a:prstGeom>
              <a:noFill/>
            </p:spPr>
            <p:txBody>
              <a:bodyPr wrap="square" rtlCol="0">
                <a:spAutoFit/>
              </a:bodyPr>
              <a:lstStyle/>
              <a:p>
                <a:r>
                  <a:rPr lang="es-ES" dirty="0" smtClean="0"/>
                  <a:t>Tc</a:t>
                </a:r>
                <a:r>
                  <a:rPr lang="es-ES" sz="1100" dirty="0" smtClean="0"/>
                  <a:t>1</a:t>
                </a:r>
                <a:endParaRPr lang="es-ES" dirty="0"/>
              </a:p>
            </p:txBody>
          </p:sp>
          <p:sp>
            <p:nvSpPr>
              <p:cNvPr id="58" name="90 CuadroTexto"/>
              <p:cNvSpPr txBox="1"/>
              <p:nvPr/>
            </p:nvSpPr>
            <p:spPr>
              <a:xfrm>
                <a:off x="8715404" y="3286124"/>
                <a:ext cx="500034" cy="369332"/>
              </a:xfrm>
              <a:prstGeom prst="rect">
                <a:avLst/>
              </a:prstGeom>
              <a:noFill/>
            </p:spPr>
            <p:txBody>
              <a:bodyPr wrap="square" rtlCol="0">
                <a:spAutoFit/>
              </a:bodyPr>
              <a:lstStyle/>
              <a:p>
                <a:r>
                  <a:rPr lang="es-ES" dirty="0" smtClean="0"/>
                  <a:t>Ts</a:t>
                </a:r>
                <a:r>
                  <a:rPr lang="es-ES" sz="1100" dirty="0" smtClean="0"/>
                  <a:t>3</a:t>
                </a:r>
                <a:endParaRPr lang="es-ES" dirty="0"/>
              </a:p>
            </p:txBody>
          </p:sp>
          <p:sp>
            <p:nvSpPr>
              <p:cNvPr id="59" name="91 CuadroTexto"/>
              <p:cNvSpPr txBox="1"/>
              <p:nvPr/>
            </p:nvSpPr>
            <p:spPr>
              <a:xfrm>
                <a:off x="8715404" y="2928934"/>
                <a:ext cx="500034" cy="369332"/>
              </a:xfrm>
              <a:prstGeom prst="rect">
                <a:avLst/>
              </a:prstGeom>
              <a:noFill/>
            </p:spPr>
            <p:txBody>
              <a:bodyPr wrap="square" rtlCol="0">
                <a:spAutoFit/>
              </a:bodyPr>
              <a:lstStyle/>
              <a:p>
                <a:r>
                  <a:rPr lang="es-ES" dirty="0" smtClean="0"/>
                  <a:t>Ts</a:t>
                </a:r>
                <a:r>
                  <a:rPr lang="es-ES" sz="1100" dirty="0" smtClean="0"/>
                  <a:t>2</a:t>
                </a:r>
                <a:endParaRPr lang="es-ES" dirty="0"/>
              </a:p>
            </p:txBody>
          </p:sp>
          <p:sp>
            <p:nvSpPr>
              <p:cNvPr id="60" name="92 CuadroTexto"/>
              <p:cNvSpPr txBox="1"/>
              <p:nvPr/>
            </p:nvSpPr>
            <p:spPr>
              <a:xfrm>
                <a:off x="8072462" y="2786058"/>
                <a:ext cx="428628" cy="369332"/>
              </a:xfrm>
              <a:prstGeom prst="rect">
                <a:avLst/>
              </a:prstGeom>
              <a:noFill/>
            </p:spPr>
            <p:txBody>
              <a:bodyPr wrap="square" rtlCol="0">
                <a:spAutoFit/>
              </a:bodyPr>
              <a:lstStyle/>
              <a:p>
                <a:r>
                  <a:rPr lang="es-ES" dirty="0" smtClean="0"/>
                  <a:t>Po</a:t>
                </a:r>
                <a:endParaRPr lang="es-ES" dirty="0"/>
              </a:p>
            </p:txBody>
          </p:sp>
          <p:sp>
            <p:nvSpPr>
              <p:cNvPr id="61" name="93 Flecha derecha"/>
              <p:cNvSpPr/>
              <p:nvPr/>
            </p:nvSpPr>
            <p:spPr>
              <a:xfrm rot="10800000">
                <a:off x="8143900" y="3071810"/>
                <a:ext cx="357190" cy="142876"/>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62" name="94 CuadroTexto"/>
              <p:cNvSpPr txBox="1"/>
              <p:nvPr/>
            </p:nvSpPr>
            <p:spPr>
              <a:xfrm>
                <a:off x="8796366" y="2500306"/>
                <a:ext cx="428628" cy="369332"/>
              </a:xfrm>
              <a:prstGeom prst="rect">
                <a:avLst/>
              </a:prstGeom>
              <a:noFill/>
            </p:spPr>
            <p:txBody>
              <a:bodyPr wrap="square" rtlCol="0">
                <a:spAutoFit/>
              </a:bodyPr>
              <a:lstStyle/>
              <a:p>
                <a:r>
                  <a:rPr lang="es-ES" dirty="0" err="1" smtClean="0"/>
                  <a:t>Cc</a:t>
                </a:r>
                <a:endParaRPr lang="es-ES" dirty="0"/>
              </a:p>
            </p:txBody>
          </p:sp>
        </p:grpSp>
      </p:grpSp>
      <p:sp>
        <p:nvSpPr>
          <p:cNvPr id="74" name="114 Flecha derecha"/>
          <p:cNvSpPr/>
          <p:nvPr/>
        </p:nvSpPr>
        <p:spPr>
          <a:xfrm rot="5400000">
            <a:off x="9191490" y="3037426"/>
            <a:ext cx="571504" cy="928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115 Rectángulo"/>
          <p:cNvSpPr/>
          <p:nvPr/>
        </p:nvSpPr>
        <p:spPr>
          <a:xfrm>
            <a:off x="3297855" y="4073277"/>
            <a:ext cx="2786082" cy="1015663"/>
          </a:xfrm>
          <a:prstGeom prst="rect">
            <a:avLst/>
          </a:prstGeom>
        </p:spPr>
        <p:txBody>
          <a:bodyPr wrap="square">
            <a:spAutoFit/>
          </a:bodyPr>
          <a:lstStyle/>
          <a:p>
            <a:pPr algn="ctr"/>
            <a:r>
              <a:rPr lang="es-EC" sz="2000" dirty="0" err="1" smtClean="0"/>
              <a:t>Fc</a:t>
            </a:r>
            <a:r>
              <a:rPr lang="es-EC" sz="2000" dirty="0" smtClean="0"/>
              <a:t> =</a:t>
            </a:r>
            <a:r>
              <a:rPr lang="es-EC" sz="2000" dirty="0" err="1" smtClean="0"/>
              <a:t>Cc</a:t>
            </a:r>
            <a:r>
              <a:rPr lang="es-EC" sz="2000" dirty="0" smtClean="0"/>
              <a:t>+ </a:t>
            </a:r>
            <a:r>
              <a:rPr lang="el-GR" sz="2000" dirty="0" smtClean="0"/>
              <a:t>Σ</a:t>
            </a:r>
            <a:r>
              <a:rPr lang="es-ES" sz="2000" dirty="0" err="1" smtClean="0"/>
              <a:t>Tci</a:t>
            </a:r>
            <a:r>
              <a:rPr lang="es-ES" sz="2000" dirty="0" smtClean="0"/>
              <a:t> + Po</a:t>
            </a:r>
          </a:p>
          <a:p>
            <a:pPr algn="ctr"/>
            <a:r>
              <a:rPr lang="es-ES" sz="2000" dirty="0" err="1" smtClean="0"/>
              <a:t>Ts</a:t>
            </a:r>
            <a:r>
              <a:rPr lang="es-ES" sz="2000" dirty="0" smtClean="0"/>
              <a:t> = </a:t>
            </a:r>
            <a:r>
              <a:rPr lang="el-GR" sz="2000" dirty="0" smtClean="0"/>
              <a:t>Σ</a:t>
            </a:r>
            <a:r>
              <a:rPr lang="es-ES" sz="2000" dirty="0" err="1" smtClean="0"/>
              <a:t>tsi</a:t>
            </a:r>
            <a:endParaRPr lang="es-ES" sz="2000" dirty="0" smtClean="0"/>
          </a:p>
          <a:p>
            <a:pPr algn="ctr"/>
            <a:r>
              <a:rPr lang="es-ES" sz="2000" b="1" dirty="0" err="1" smtClean="0">
                <a:effectLst>
                  <a:outerShdw blurRad="38100" dist="38100" dir="2700000" algn="tl">
                    <a:srgbClr val="000000">
                      <a:alpha val="43137"/>
                    </a:srgbClr>
                  </a:outerShdw>
                </a:effectLst>
              </a:rPr>
              <a:t>Fc≈Ts</a:t>
            </a:r>
            <a:r>
              <a:rPr lang="es-ES" sz="2000" b="1" dirty="0" smtClean="0">
                <a:effectLst>
                  <a:outerShdw blurRad="38100" dist="38100" dir="2700000" algn="tl">
                    <a:srgbClr val="000000">
                      <a:alpha val="43137"/>
                    </a:srgbClr>
                  </a:outerShdw>
                </a:effectLst>
              </a:rPr>
              <a:t> </a:t>
            </a:r>
          </a:p>
        </p:txBody>
      </p:sp>
      <p:sp>
        <p:nvSpPr>
          <p:cNvPr id="76" name="116 Flecha doblada"/>
          <p:cNvSpPr/>
          <p:nvPr/>
        </p:nvSpPr>
        <p:spPr>
          <a:xfrm rot="16200000">
            <a:off x="4047954" y="5466318"/>
            <a:ext cx="1000132" cy="928694"/>
          </a:xfrm>
          <a:prstGeom prst="bentArrow">
            <a:avLst>
              <a:gd name="adj1" fmla="val 31059"/>
              <a:gd name="adj2" fmla="val 4545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7" name="117 Rectángulo"/>
          <p:cNvSpPr/>
          <p:nvPr/>
        </p:nvSpPr>
        <p:spPr>
          <a:xfrm>
            <a:off x="3226417" y="2715955"/>
            <a:ext cx="2786082" cy="707886"/>
          </a:xfrm>
          <a:prstGeom prst="rect">
            <a:avLst/>
          </a:prstGeom>
        </p:spPr>
        <p:txBody>
          <a:bodyPr wrap="square">
            <a:spAutoFit/>
          </a:bodyPr>
          <a:lstStyle/>
          <a:p>
            <a:pPr algn="ctr"/>
            <a:r>
              <a:rPr lang="el-GR" sz="2000" dirty="0" smtClean="0"/>
              <a:t>Σ</a:t>
            </a:r>
            <a:r>
              <a:rPr lang="es-ES" sz="2000" dirty="0" smtClean="0"/>
              <a:t>M =0</a:t>
            </a:r>
          </a:p>
          <a:p>
            <a:pPr algn="ctr"/>
            <a:r>
              <a:rPr lang="es-ES" sz="2000" dirty="0" smtClean="0"/>
              <a:t>Obtengo M y</a:t>
            </a:r>
            <a:r>
              <a:rPr lang="el-GR" sz="2000" dirty="0" smtClean="0"/>
              <a:t> φ</a:t>
            </a:r>
            <a:r>
              <a:rPr lang="es-ES" sz="2000" dirty="0" smtClean="0"/>
              <a:t> </a:t>
            </a:r>
          </a:p>
        </p:txBody>
      </p:sp>
      <p:sp>
        <p:nvSpPr>
          <p:cNvPr id="78" name="118 Flecha derecha"/>
          <p:cNvSpPr/>
          <p:nvPr/>
        </p:nvSpPr>
        <p:spPr>
          <a:xfrm rot="16200000">
            <a:off x="4333706" y="3251740"/>
            <a:ext cx="571504" cy="928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119 Flecha doblada"/>
          <p:cNvSpPr/>
          <p:nvPr/>
        </p:nvSpPr>
        <p:spPr>
          <a:xfrm>
            <a:off x="4655177" y="1537481"/>
            <a:ext cx="1000132" cy="928694"/>
          </a:xfrm>
          <a:prstGeom prst="bentArrow">
            <a:avLst>
              <a:gd name="adj1" fmla="val 31059"/>
              <a:gd name="adj2" fmla="val 4545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80" name="120 Flecha doblada"/>
          <p:cNvSpPr/>
          <p:nvPr/>
        </p:nvSpPr>
        <p:spPr>
          <a:xfrm rot="10800000">
            <a:off x="8655705" y="5716351"/>
            <a:ext cx="1000132" cy="928694"/>
          </a:xfrm>
          <a:prstGeom prst="bentArrow">
            <a:avLst>
              <a:gd name="adj1" fmla="val 31059"/>
              <a:gd name="adj2" fmla="val 4545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nvGrpSpPr>
          <p:cNvPr id="81" name="126 Grupo"/>
          <p:cNvGrpSpPr/>
          <p:nvPr/>
        </p:nvGrpSpPr>
        <p:grpSpPr>
          <a:xfrm>
            <a:off x="9084333" y="1787261"/>
            <a:ext cx="785818" cy="428628"/>
            <a:chOff x="7786710" y="1785926"/>
            <a:chExt cx="785818" cy="428628"/>
          </a:xfrm>
        </p:grpSpPr>
        <p:cxnSp>
          <p:nvCxnSpPr>
            <p:cNvPr id="82" name="122 Conector recto de flecha"/>
            <p:cNvCxnSpPr/>
            <p:nvPr/>
          </p:nvCxnSpPr>
          <p:spPr>
            <a:xfrm rot="10800000" flipV="1">
              <a:off x="7786710" y="1785926"/>
              <a:ext cx="571504" cy="42862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3" name="124 Conector recto"/>
            <p:cNvCxnSpPr/>
            <p:nvPr/>
          </p:nvCxnSpPr>
          <p:spPr>
            <a:xfrm>
              <a:off x="8358214" y="1785926"/>
              <a:ext cx="214314" cy="1588"/>
            </a:xfrm>
            <a:prstGeom prst="line">
              <a:avLst/>
            </a:prstGeom>
          </p:spPr>
          <p:style>
            <a:lnRef idx="2">
              <a:schemeClr val="accent2"/>
            </a:lnRef>
            <a:fillRef idx="0">
              <a:schemeClr val="accent2"/>
            </a:fillRef>
            <a:effectRef idx="1">
              <a:schemeClr val="accent2"/>
            </a:effectRef>
            <a:fontRef idx="minor">
              <a:schemeClr val="tx1"/>
            </a:fontRef>
          </p:style>
        </p:cxnSp>
      </p:grpSp>
      <p:sp>
        <p:nvSpPr>
          <p:cNvPr id="84" name="128 Elipse"/>
          <p:cNvSpPr/>
          <p:nvPr/>
        </p:nvSpPr>
        <p:spPr>
          <a:xfrm>
            <a:off x="6012499" y="3001707"/>
            <a:ext cx="2143140" cy="1857388"/>
          </a:xfrm>
          <a:prstGeom prst="ellipse">
            <a:avLst/>
          </a:prstGeom>
          <a:gradFill>
            <a:gsLst>
              <a:gs pos="0">
                <a:schemeClr val="bg1">
                  <a:lumMod val="85000"/>
                </a:schemeClr>
              </a:gs>
              <a:gs pos="80000">
                <a:schemeClr val="bg1">
                  <a:lumMod val="95000"/>
                </a:schemeClr>
              </a:gs>
              <a:gs pos="100000">
                <a:schemeClr val="bg1"/>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dirty="0" smtClean="0"/>
          </a:p>
          <a:p>
            <a:pPr algn="ctr"/>
            <a:endParaRPr lang="es-ES" dirty="0"/>
          </a:p>
        </p:txBody>
      </p:sp>
      <p:pic>
        <p:nvPicPr>
          <p:cNvPr id="85" name="Picture 3"/>
          <p:cNvPicPr>
            <a:picLocks noChangeAspect="1" noChangeArrowheads="1"/>
          </p:cNvPicPr>
          <p:nvPr/>
        </p:nvPicPr>
        <p:blipFill>
          <a:blip r:embed="rId2" cstate="print"/>
          <a:srcRect/>
          <a:stretch>
            <a:fillRect/>
          </a:stretch>
        </p:blipFill>
        <p:spPr bwMode="auto">
          <a:xfrm>
            <a:off x="6369689" y="3358897"/>
            <a:ext cx="1450874" cy="1191150"/>
          </a:xfrm>
          <a:prstGeom prst="rect">
            <a:avLst/>
          </a:prstGeom>
          <a:noFill/>
          <a:ln w="9525">
            <a:noFill/>
            <a:miter lim="800000"/>
            <a:headEnd/>
            <a:tailEnd/>
          </a:ln>
          <a:effectLst/>
        </p:spPr>
      </p:pic>
      <p:sp>
        <p:nvSpPr>
          <p:cNvPr id="86" name="72 Rectángulo"/>
          <p:cNvSpPr/>
          <p:nvPr/>
        </p:nvSpPr>
        <p:spPr>
          <a:xfrm>
            <a:off x="5726747" y="3001707"/>
            <a:ext cx="2857520" cy="185738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l-GR" sz="3200" b="1" dirty="0" smtClean="0"/>
              <a:t>ϴ</a:t>
            </a:r>
            <a:r>
              <a:rPr lang="es-ES" sz="3200" b="1" dirty="0" smtClean="0"/>
              <a:t>=</a:t>
            </a:r>
            <a:r>
              <a:rPr lang="el-GR" sz="3200" b="1" dirty="0" smtClean="0"/>
              <a:t>φ</a:t>
            </a:r>
            <a:r>
              <a:rPr lang="es-ES" sz="3200" b="1" dirty="0" smtClean="0"/>
              <a:t>*L</a:t>
            </a:r>
          </a:p>
          <a:p>
            <a:pPr algn="ctr"/>
            <a:r>
              <a:rPr lang="el-GR" sz="3200" b="1" dirty="0" smtClean="0"/>
              <a:t>ϴ</a:t>
            </a:r>
            <a:r>
              <a:rPr lang="es-ES" sz="3200" b="1" dirty="0" smtClean="0"/>
              <a:t>p=</a:t>
            </a:r>
            <a:r>
              <a:rPr lang="el-GR" sz="3200" b="1" dirty="0" smtClean="0"/>
              <a:t>φ</a:t>
            </a:r>
            <a:r>
              <a:rPr lang="es-ES" sz="3200" b="1" dirty="0" smtClean="0"/>
              <a:t>p*</a:t>
            </a:r>
            <a:r>
              <a:rPr lang="es-ES" sz="3200" b="1" dirty="0" err="1" smtClean="0"/>
              <a:t>Lp</a:t>
            </a:r>
            <a:endParaRPr lang="es-ES" sz="3200" b="1" dirty="0" smtClean="0"/>
          </a:p>
          <a:p>
            <a:pPr algn="ctr"/>
            <a:endParaRPr lang="es-ES" dirty="0"/>
          </a:p>
        </p:txBody>
      </p:sp>
    </p:spTree>
    <p:extLst>
      <p:ext uri="{BB962C8B-B14F-4D97-AF65-F5344CB8AC3E}">
        <p14:creationId xmlns:p14="http://schemas.microsoft.com/office/powerpoint/2010/main" val="235420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randombar(horizontal)">
                                      <p:cBhvr>
                                        <p:cTn id="20" dur="500"/>
                                        <p:tgtEl>
                                          <p:spTgt spid="37"/>
                                        </p:tgtEl>
                                      </p:cBhvr>
                                    </p:animEffect>
                                  </p:childTnLst>
                                </p:cTn>
                              </p:par>
                              <p:par>
                                <p:cTn id="21" presetID="14" presetClass="entr" presetSubtype="10" fill="hold" nodeType="with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randombar(horizontal)">
                                      <p:cBhvr>
                                        <p:cTn id="23" dur="500"/>
                                        <p:tgtEl>
                                          <p:spTgt spid="8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randombar(horizontal)">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randombar(horizontal)">
                                      <p:cBhvr>
                                        <p:cTn id="38" dur="500"/>
                                        <p:tgtEl>
                                          <p:spTgt spid="8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randombar(horizontal)">
                                      <p:cBhvr>
                                        <p:cTn id="43" dur="500"/>
                                        <p:tgtEl>
                                          <p:spTgt spid="4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randombar(horizontal)">
                                      <p:cBhvr>
                                        <p:cTn id="48" dur="500"/>
                                        <p:tgtEl>
                                          <p:spTgt spid="7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5" fill="hold" grpId="0" nodeType="click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randombar(vertical)">
                                      <p:cBhvr>
                                        <p:cTn id="53" dur="500"/>
                                        <p:tgtEl>
                                          <p:spTgt spid="75"/>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randombar(horizontal)">
                                      <p:cBhvr>
                                        <p:cTn id="58" dur="500"/>
                                        <p:tgtEl>
                                          <p:spTgt spid="78"/>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77">
                                            <p:txEl>
                                              <p:pRg st="0" end="0"/>
                                            </p:txEl>
                                          </p:spTgt>
                                        </p:tgtEl>
                                        <p:attrNameLst>
                                          <p:attrName>style.visibility</p:attrName>
                                        </p:attrNameLst>
                                      </p:cBhvr>
                                      <p:to>
                                        <p:strVal val="visible"/>
                                      </p:to>
                                    </p:set>
                                    <p:animEffect transition="in" filter="randombar(horizontal)">
                                      <p:cBhvr>
                                        <p:cTn id="63" dur="500"/>
                                        <p:tgtEl>
                                          <p:spTgt spid="77">
                                            <p:txEl>
                                              <p:pRg st="0" end="0"/>
                                            </p:txEl>
                                          </p:spTgt>
                                        </p:tgtEl>
                                      </p:cBhvr>
                                    </p:animEffect>
                                  </p:childTnLst>
                                </p:cTn>
                              </p:par>
                              <p:par>
                                <p:cTn id="64" presetID="14" presetClass="entr" presetSubtype="10" fill="hold" nodeType="withEffect">
                                  <p:stCondLst>
                                    <p:cond delay="0"/>
                                  </p:stCondLst>
                                  <p:childTnLst>
                                    <p:set>
                                      <p:cBhvr>
                                        <p:cTn id="65" dur="1" fill="hold">
                                          <p:stCondLst>
                                            <p:cond delay="0"/>
                                          </p:stCondLst>
                                        </p:cTn>
                                        <p:tgtEl>
                                          <p:spTgt spid="77">
                                            <p:txEl>
                                              <p:pRg st="1" end="1"/>
                                            </p:txEl>
                                          </p:spTgt>
                                        </p:tgtEl>
                                        <p:attrNameLst>
                                          <p:attrName>style.visibility</p:attrName>
                                        </p:attrNameLst>
                                      </p:cBhvr>
                                      <p:to>
                                        <p:strVal val="visible"/>
                                      </p:to>
                                    </p:set>
                                    <p:animEffect transition="in" filter="randombar(horizontal)">
                                      <p:cBhvr>
                                        <p:cTn id="66" dur="500"/>
                                        <p:tgtEl>
                                          <p:spTgt spid="77">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randombar(horizontal)">
                                      <p:cBhvr>
                                        <p:cTn id="7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P spid="74" grpId="0" animBg="1"/>
      <p:bldP spid="75" grpId="0"/>
      <p:bldP spid="76" grpId="0" animBg="1"/>
      <p:bldP spid="78" grpId="0" animBg="1"/>
      <p:bldP spid="79" grpId="0" animBg="1"/>
      <p:bldP spid="8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a:t>
            </a:r>
            <a:r>
              <a:rPr lang="es-EC" dirty="0"/>
              <a:t>SAP2000 </a:t>
            </a:r>
            <a:r>
              <a:rPr lang="es-EC" dirty="0" err="1"/>
              <a:t>automatic-hinge</a:t>
            </a:r>
            <a:r>
              <a:rPr lang="es-EC" dirty="0" smtClean="0"/>
              <a:t>)</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5" name="6 CuadroTexto"/>
          <p:cNvSpPr txBox="1"/>
          <p:nvPr/>
        </p:nvSpPr>
        <p:spPr>
          <a:xfrm>
            <a:off x="3348301" y="1950238"/>
            <a:ext cx="6808270" cy="523220"/>
          </a:xfrm>
          <a:prstGeom prst="rect">
            <a:avLst/>
          </a:prstGeom>
          <a:noFill/>
        </p:spPr>
        <p:txBody>
          <a:bodyPr wrap="square" rtlCol="0">
            <a:spAutoFit/>
          </a:bodyPr>
          <a:lstStyle/>
          <a:p>
            <a:pPr>
              <a:buFont typeface="Arial" pitchFamily="34" charset="0"/>
              <a:buChar char="•"/>
            </a:pPr>
            <a:r>
              <a:rPr lang="es-EC" sz="2800" dirty="0" smtClean="0"/>
              <a:t>Se mide la rotación plástica en este puto. </a:t>
            </a:r>
            <a:endParaRPr lang="es-EC" sz="2800" dirty="0"/>
          </a:p>
        </p:txBody>
      </p:sp>
      <p:pic>
        <p:nvPicPr>
          <p:cNvPr id="7" name="Picture 2"/>
          <p:cNvPicPr>
            <a:picLocks noChangeAspect="1" noChangeArrowheads="1"/>
          </p:cNvPicPr>
          <p:nvPr/>
        </p:nvPicPr>
        <p:blipFill>
          <a:blip r:embed="rId2"/>
          <a:srcRect/>
          <a:stretch>
            <a:fillRect/>
          </a:stretch>
        </p:blipFill>
        <p:spPr bwMode="auto">
          <a:xfrm>
            <a:off x="3584275" y="3109206"/>
            <a:ext cx="3276584" cy="2603313"/>
          </a:xfrm>
          <a:prstGeom prst="rect">
            <a:avLst/>
          </a:prstGeom>
          <a:noFill/>
          <a:ln w="9525">
            <a:noFill/>
            <a:miter lim="800000"/>
            <a:headEnd/>
            <a:tailEnd/>
          </a:ln>
          <a:effectLst/>
        </p:spPr>
      </p:pic>
      <p:pic>
        <p:nvPicPr>
          <p:cNvPr id="8" name="Picture 4"/>
          <p:cNvPicPr>
            <a:picLocks noChangeAspect="1" noChangeArrowheads="1"/>
          </p:cNvPicPr>
          <p:nvPr/>
        </p:nvPicPr>
        <p:blipFill>
          <a:blip r:embed="rId3"/>
          <a:srcRect/>
          <a:stretch>
            <a:fillRect/>
          </a:stretch>
        </p:blipFill>
        <p:spPr bwMode="auto">
          <a:xfrm>
            <a:off x="6941861" y="3109206"/>
            <a:ext cx="3385553" cy="2643206"/>
          </a:xfrm>
          <a:prstGeom prst="rect">
            <a:avLst/>
          </a:prstGeom>
          <a:noFill/>
          <a:ln w="9525">
            <a:noFill/>
            <a:miter lim="800000"/>
            <a:headEnd/>
            <a:tailEnd/>
          </a:ln>
          <a:effectLst/>
        </p:spPr>
      </p:pic>
      <p:cxnSp>
        <p:nvCxnSpPr>
          <p:cNvPr id="9" name="9 Conector recto de flecha"/>
          <p:cNvCxnSpPr>
            <a:endCxn id="17" idx="0"/>
          </p:cNvCxnSpPr>
          <p:nvPr/>
        </p:nvCxnSpPr>
        <p:spPr>
          <a:xfrm rot="16200000" flipH="1">
            <a:off x="3877505" y="4603513"/>
            <a:ext cx="2000264" cy="1178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11 Conector recto de flecha"/>
          <p:cNvCxnSpPr/>
          <p:nvPr/>
        </p:nvCxnSpPr>
        <p:spPr>
          <a:xfrm flipV="1">
            <a:off x="3941465" y="3609272"/>
            <a:ext cx="928694"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13 Conector recto de flecha"/>
          <p:cNvCxnSpPr/>
          <p:nvPr/>
        </p:nvCxnSpPr>
        <p:spPr>
          <a:xfrm rot="5400000">
            <a:off x="7727679" y="4537966"/>
            <a:ext cx="214314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2" name="15 CuadroTexto"/>
          <p:cNvSpPr txBox="1"/>
          <p:nvPr/>
        </p:nvSpPr>
        <p:spPr>
          <a:xfrm>
            <a:off x="4870159" y="2680578"/>
            <a:ext cx="1143008" cy="369332"/>
          </a:xfrm>
          <a:prstGeom prst="rect">
            <a:avLst/>
          </a:prstGeom>
          <a:noFill/>
        </p:spPr>
        <p:txBody>
          <a:bodyPr wrap="square" rtlCol="0">
            <a:spAutoFit/>
          </a:bodyPr>
          <a:lstStyle/>
          <a:p>
            <a:r>
              <a:rPr lang="es-ES" dirty="0" smtClean="0"/>
              <a:t>M-</a:t>
            </a:r>
            <a:r>
              <a:rPr lang="el-GR" dirty="0" smtClean="0"/>
              <a:t>Φ</a:t>
            </a:r>
            <a:r>
              <a:rPr lang="es-ES" dirty="0" smtClean="0"/>
              <a:t> eje 3</a:t>
            </a:r>
            <a:endParaRPr lang="es-ES" dirty="0"/>
          </a:p>
        </p:txBody>
      </p:sp>
      <p:sp>
        <p:nvSpPr>
          <p:cNvPr id="13" name="16 CuadroTexto"/>
          <p:cNvSpPr txBox="1"/>
          <p:nvPr/>
        </p:nvSpPr>
        <p:spPr>
          <a:xfrm>
            <a:off x="8156307" y="2680578"/>
            <a:ext cx="1143008" cy="369332"/>
          </a:xfrm>
          <a:prstGeom prst="rect">
            <a:avLst/>
          </a:prstGeom>
          <a:noFill/>
        </p:spPr>
        <p:txBody>
          <a:bodyPr wrap="square" rtlCol="0">
            <a:spAutoFit/>
          </a:bodyPr>
          <a:lstStyle/>
          <a:p>
            <a:r>
              <a:rPr lang="es-ES" dirty="0" smtClean="0"/>
              <a:t>M-</a:t>
            </a:r>
            <a:r>
              <a:rPr lang="el-GR" dirty="0" smtClean="0"/>
              <a:t>Φ</a:t>
            </a:r>
            <a:r>
              <a:rPr lang="es-ES" dirty="0" smtClean="0"/>
              <a:t> eje 2</a:t>
            </a:r>
            <a:endParaRPr lang="es-ES" dirty="0"/>
          </a:p>
        </p:txBody>
      </p:sp>
      <p:cxnSp>
        <p:nvCxnSpPr>
          <p:cNvPr id="14" name="20 Conector recto de flecha"/>
          <p:cNvCxnSpPr/>
          <p:nvPr/>
        </p:nvCxnSpPr>
        <p:spPr>
          <a:xfrm flipV="1">
            <a:off x="7299051" y="3466396"/>
            <a:ext cx="1500198"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5" name="29 Rectángulo"/>
          <p:cNvSpPr/>
          <p:nvPr/>
        </p:nvSpPr>
        <p:spPr>
          <a:xfrm>
            <a:off x="3512837" y="3323520"/>
            <a:ext cx="498855" cy="369332"/>
          </a:xfrm>
          <a:prstGeom prst="rect">
            <a:avLst/>
          </a:prstGeom>
        </p:spPr>
        <p:txBody>
          <a:bodyPr wrap="none">
            <a:spAutoFit/>
          </a:bodyPr>
          <a:lstStyle/>
          <a:p>
            <a:r>
              <a:rPr lang="es-ES" dirty="0" smtClean="0">
                <a:solidFill>
                  <a:srgbClr val="C00000"/>
                </a:solidFill>
              </a:rPr>
              <a:t>M3</a:t>
            </a:r>
            <a:endParaRPr lang="es-ES" dirty="0">
              <a:solidFill>
                <a:srgbClr val="C00000"/>
              </a:solidFill>
            </a:endParaRPr>
          </a:p>
        </p:txBody>
      </p:sp>
      <p:sp>
        <p:nvSpPr>
          <p:cNvPr id="16" name="30 Rectángulo"/>
          <p:cNvSpPr/>
          <p:nvPr/>
        </p:nvSpPr>
        <p:spPr>
          <a:xfrm>
            <a:off x="6941861" y="3180644"/>
            <a:ext cx="498855" cy="369332"/>
          </a:xfrm>
          <a:prstGeom prst="rect">
            <a:avLst/>
          </a:prstGeom>
        </p:spPr>
        <p:txBody>
          <a:bodyPr wrap="none">
            <a:spAutoFit/>
          </a:bodyPr>
          <a:lstStyle/>
          <a:p>
            <a:r>
              <a:rPr lang="es-ES" dirty="0" smtClean="0">
                <a:solidFill>
                  <a:srgbClr val="C00000"/>
                </a:solidFill>
              </a:rPr>
              <a:t>M2</a:t>
            </a:r>
            <a:endParaRPr lang="es-ES" dirty="0">
              <a:solidFill>
                <a:srgbClr val="C00000"/>
              </a:solidFill>
            </a:endParaRPr>
          </a:p>
        </p:txBody>
      </p:sp>
      <p:sp>
        <p:nvSpPr>
          <p:cNvPr id="17" name="31 Rectángulo"/>
          <p:cNvSpPr/>
          <p:nvPr/>
        </p:nvSpPr>
        <p:spPr>
          <a:xfrm>
            <a:off x="4584407" y="5609536"/>
            <a:ext cx="598241" cy="369332"/>
          </a:xfrm>
          <a:prstGeom prst="rect">
            <a:avLst/>
          </a:prstGeom>
        </p:spPr>
        <p:txBody>
          <a:bodyPr wrap="none">
            <a:spAutoFit/>
          </a:bodyPr>
          <a:lstStyle/>
          <a:p>
            <a:r>
              <a:rPr lang="el-GR" dirty="0" smtClean="0">
                <a:solidFill>
                  <a:srgbClr val="C00000"/>
                </a:solidFill>
              </a:rPr>
              <a:t>Φ</a:t>
            </a:r>
            <a:r>
              <a:rPr lang="es-ES" dirty="0" smtClean="0">
                <a:solidFill>
                  <a:srgbClr val="C00000"/>
                </a:solidFill>
              </a:rPr>
              <a:t>p3</a:t>
            </a:r>
            <a:endParaRPr lang="es-ES" dirty="0">
              <a:solidFill>
                <a:srgbClr val="C00000"/>
              </a:solidFill>
            </a:endParaRPr>
          </a:p>
        </p:txBody>
      </p:sp>
      <p:sp>
        <p:nvSpPr>
          <p:cNvPr id="18" name="32 Rectángulo"/>
          <p:cNvSpPr/>
          <p:nvPr/>
        </p:nvSpPr>
        <p:spPr>
          <a:xfrm>
            <a:off x="8442059" y="5609536"/>
            <a:ext cx="598241" cy="369332"/>
          </a:xfrm>
          <a:prstGeom prst="rect">
            <a:avLst/>
          </a:prstGeom>
        </p:spPr>
        <p:txBody>
          <a:bodyPr wrap="none">
            <a:spAutoFit/>
          </a:bodyPr>
          <a:lstStyle/>
          <a:p>
            <a:r>
              <a:rPr lang="el-GR" dirty="0" smtClean="0">
                <a:solidFill>
                  <a:srgbClr val="C00000"/>
                </a:solidFill>
              </a:rPr>
              <a:t>Φ</a:t>
            </a:r>
            <a:r>
              <a:rPr lang="es-ES" dirty="0" smtClean="0">
                <a:solidFill>
                  <a:srgbClr val="C00000"/>
                </a:solidFill>
              </a:rPr>
              <a:t>p2</a:t>
            </a:r>
            <a:endParaRPr lang="es-ES" dirty="0">
              <a:solidFill>
                <a:srgbClr val="C00000"/>
              </a:solidFill>
            </a:endParaRPr>
          </a:p>
        </p:txBody>
      </p:sp>
      <p:sp>
        <p:nvSpPr>
          <p:cNvPr id="19" name="34 CuadroTexto"/>
          <p:cNvSpPr txBox="1"/>
          <p:nvPr/>
        </p:nvSpPr>
        <p:spPr>
          <a:xfrm>
            <a:off x="5798853" y="6181040"/>
            <a:ext cx="1785950" cy="523220"/>
          </a:xfrm>
          <a:prstGeom prst="rect">
            <a:avLst/>
          </a:prstGeom>
          <a:noFill/>
        </p:spPr>
        <p:txBody>
          <a:bodyPr wrap="square" rtlCol="0">
            <a:spAutoFit/>
          </a:bodyPr>
          <a:lstStyle/>
          <a:p>
            <a:r>
              <a:rPr lang="el-GR" sz="2800" dirty="0" smtClean="0"/>
              <a:t>ϴ</a:t>
            </a:r>
            <a:r>
              <a:rPr lang="es-ES" sz="2800" dirty="0" smtClean="0"/>
              <a:t>p=</a:t>
            </a:r>
            <a:r>
              <a:rPr lang="es-ES" sz="2800" dirty="0" err="1" smtClean="0"/>
              <a:t>Lp</a:t>
            </a:r>
            <a:r>
              <a:rPr lang="es-ES" sz="2800" dirty="0" smtClean="0"/>
              <a:t>*</a:t>
            </a:r>
            <a:r>
              <a:rPr lang="el-GR" sz="2800" dirty="0" smtClean="0"/>
              <a:t>Φ</a:t>
            </a:r>
            <a:r>
              <a:rPr lang="es-ES" sz="2800" dirty="0" smtClean="0"/>
              <a:t>p</a:t>
            </a:r>
            <a:endParaRPr lang="es-EC" sz="2800" dirty="0"/>
          </a:p>
        </p:txBody>
      </p:sp>
    </p:spTree>
    <p:extLst>
      <p:ext uri="{BB962C8B-B14F-4D97-AF65-F5344CB8AC3E}">
        <p14:creationId xmlns:p14="http://schemas.microsoft.com/office/powerpoint/2010/main" val="1522815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(SAP2000 </a:t>
            </a:r>
            <a:r>
              <a:rPr lang="es-EC" dirty="0" err="1" smtClean="0"/>
              <a:t>automatic-hinge</a:t>
            </a:r>
            <a:r>
              <a:rPr lang="es-EC" dirty="0" smtClean="0"/>
              <a:t>)</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18 Imagen"/>
          <p:cNvPicPr/>
          <p:nvPr/>
        </p:nvPicPr>
        <p:blipFill>
          <a:blip r:embed="rId2" cstate="print"/>
          <a:srcRect/>
          <a:stretch>
            <a:fillRect/>
          </a:stretch>
        </p:blipFill>
        <p:spPr bwMode="auto">
          <a:xfrm>
            <a:off x="3289309" y="2215889"/>
            <a:ext cx="7358114" cy="4572032"/>
          </a:xfrm>
          <a:prstGeom prst="rect">
            <a:avLst/>
          </a:prstGeom>
          <a:noFill/>
          <a:ln w="9525">
            <a:noFill/>
            <a:miter lim="800000"/>
            <a:headEnd/>
            <a:tailEnd/>
          </a:ln>
        </p:spPr>
      </p:pic>
      <p:sp>
        <p:nvSpPr>
          <p:cNvPr id="7" name="6 CuadroTexto"/>
          <p:cNvSpPr txBox="1"/>
          <p:nvPr/>
        </p:nvSpPr>
        <p:spPr>
          <a:xfrm>
            <a:off x="3646499" y="1215757"/>
            <a:ext cx="6808270" cy="954107"/>
          </a:xfrm>
          <a:prstGeom prst="rect">
            <a:avLst/>
          </a:prstGeom>
          <a:noFill/>
        </p:spPr>
        <p:txBody>
          <a:bodyPr wrap="square" rtlCol="0">
            <a:spAutoFit/>
          </a:bodyPr>
          <a:lstStyle/>
          <a:p>
            <a:pPr>
              <a:buFont typeface="Arial" pitchFamily="34" charset="0"/>
              <a:buChar char="•"/>
            </a:pPr>
            <a:r>
              <a:rPr lang="es-EC" sz="2800" dirty="0" smtClean="0"/>
              <a:t>Se encuentra el Momento y la Rotación Plástica para el ángulo </a:t>
            </a:r>
            <a:r>
              <a:rPr lang="el-GR" sz="2800" dirty="0" smtClean="0"/>
              <a:t>ϴ</a:t>
            </a:r>
            <a:r>
              <a:rPr lang="es-ES" sz="2800" dirty="0" smtClean="0"/>
              <a:t>.</a:t>
            </a:r>
            <a:endParaRPr lang="es-EC" sz="2800" dirty="0" smtClean="0"/>
          </a:p>
        </p:txBody>
      </p:sp>
      <p:sp>
        <p:nvSpPr>
          <p:cNvPr id="8" name="19 CuadroTexto"/>
          <p:cNvSpPr txBox="1"/>
          <p:nvPr/>
        </p:nvSpPr>
        <p:spPr>
          <a:xfrm>
            <a:off x="5646763" y="5859227"/>
            <a:ext cx="3786214" cy="707886"/>
          </a:xfrm>
          <a:prstGeom prst="rect">
            <a:avLst/>
          </a:prstGeom>
          <a:noFill/>
        </p:spPr>
        <p:txBody>
          <a:bodyPr wrap="square" rtlCol="0">
            <a:spAutoFit/>
          </a:bodyPr>
          <a:lstStyle/>
          <a:p>
            <a:r>
              <a:rPr lang="es-EC" sz="2000" dirty="0" err="1" smtClean="0"/>
              <a:t>Mp</a:t>
            </a:r>
            <a:r>
              <a:rPr lang="es-EC" sz="2000" dirty="0" smtClean="0"/>
              <a:t> = Mp2*</a:t>
            </a:r>
            <a:r>
              <a:rPr lang="es-EC" sz="2000" dirty="0" err="1" smtClean="0"/>
              <a:t>cos</a:t>
            </a:r>
            <a:r>
              <a:rPr lang="el-GR" sz="2000" dirty="0" smtClean="0"/>
              <a:t> ϴ</a:t>
            </a:r>
            <a:r>
              <a:rPr lang="es-EC" sz="2000" dirty="0" smtClean="0"/>
              <a:t> + Mp3*</a:t>
            </a:r>
            <a:r>
              <a:rPr lang="es-EC" sz="2000" dirty="0" err="1" smtClean="0"/>
              <a:t>sen</a:t>
            </a:r>
            <a:r>
              <a:rPr lang="el-GR" sz="2000" dirty="0" smtClean="0"/>
              <a:t> ϴ</a:t>
            </a:r>
            <a:r>
              <a:rPr lang="es-EC" sz="2000" dirty="0" smtClean="0"/>
              <a:t> </a:t>
            </a:r>
          </a:p>
          <a:p>
            <a:endParaRPr lang="es-ES" sz="2000" dirty="0"/>
          </a:p>
        </p:txBody>
      </p:sp>
    </p:spTree>
    <p:extLst>
      <p:ext uri="{BB962C8B-B14F-4D97-AF65-F5344CB8AC3E}">
        <p14:creationId xmlns:p14="http://schemas.microsoft.com/office/powerpoint/2010/main" val="12325842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(FEMA-356)</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5" name="7 CuadroTexto"/>
          <p:cNvSpPr txBox="1"/>
          <p:nvPr/>
        </p:nvSpPr>
        <p:spPr>
          <a:xfrm>
            <a:off x="1835695" y="1412776"/>
            <a:ext cx="10273695" cy="954107"/>
          </a:xfrm>
          <a:prstGeom prst="rect">
            <a:avLst/>
          </a:prstGeom>
          <a:noFill/>
        </p:spPr>
        <p:txBody>
          <a:bodyPr wrap="square" rtlCol="0">
            <a:spAutoFit/>
          </a:bodyPr>
          <a:lstStyle/>
          <a:p>
            <a:pPr>
              <a:buFont typeface="Arial" pitchFamily="34" charset="0"/>
              <a:buChar char="•"/>
            </a:pPr>
            <a:r>
              <a:rPr lang="es-ES" sz="2800" dirty="0" smtClean="0"/>
              <a:t>El código FEMA 356 generaliza el diagrama de momento rotación plástica mediante la obtención de varios parámetros</a:t>
            </a:r>
          </a:p>
        </p:txBody>
      </p:sp>
      <p:pic>
        <p:nvPicPr>
          <p:cNvPr id="7" name="Picture 2"/>
          <p:cNvPicPr>
            <a:picLocks noChangeAspect="1" noChangeArrowheads="1"/>
          </p:cNvPicPr>
          <p:nvPr/>
        </p:nvPicPr>
        <p:blipFill>
          <a:blip r:embed="rId2"/>
          <a:srcRect/>
          <a:stretch>
            <a:fillRect/>
          </a:stretch>
        </p:blipFill>
        <p:spPr bwMode="auto">
          <a:xfrm>
            <a:off x="2948147" y="3071810"/>
            <a:ext cx="4600575" cy="3314700"/>
          </a:xfrm>
          <a:prstGeom prst="rect">
            <a:avLst/>
          </a:prstGeom>
          <a:noFill/>
          <a:ln w="9525">
            <a:noFill/>
            <a:miter lim="800000"/>
            <a:headEnd/>
            <a:tailEnd/>
          </a:ln>
          <a:effectLst/>
        </p:spPr>
      </p:pic>
      <p:sp>
        <p:nvSpPr>
          <p:cNvPr id="8" name="9 CuadroTexto"/>
          <p:cNvSpPr txBox="1"/>
          <p:nvPr/>
        </p:nvSpPr>
        <p:spPr>
          <a:xfrm>
            <a:off x="7734493" y="2928934"/>
            <a:ext cx="2357454" cy="1754326"/>
          </a:xfrm>
          <a:prstGeom prst="rect">
            <a:avLst/>
          </a:prstGeom>
          <a:noFill/>
        </p:spPr>
        <p:txBody>
          <a:bodyPr wrap="square" rtlCol="0">
            <a:spAutoFit/>
          </a:bodyPr>
          <a:lstStyle/>
          <a:p>
            <a:r>
              <a:rPr lang="es-ES" dirty="0" smtClean="0"/>
              <a:t>B: Punto de fluencia</a:t>
            </a:r>
          </a:p>
          <a:p>
            <a:r>
              <a:rPr lang="es-ES" dirty="0" smtClean="0"/>
              <a:t>C: Punto de última capacidad</a:t>
            </a:r>
          </a:p>
          <a:p>
            <a:r>
              <a:rPr lang="es-ES" dirty="0" smtClean="0"/>
              <a:t>D: Punto representa la fuerza residual</a:t>
            </a:r>
          </a:p>
          <a:p>
            <a:r>
              <a:rPr lang="es-ES" dirty="0" smtClean="0"/>
              <a:t>E: Punto de falla</a:t>
            </a:r>
            <a:endParaRPr lang="es-ES" dirty="0"/>
          </a:p>
        </p:txBody>
      </p:sp>
      <p:sp>
        <p:nvSpPr>
          <p:cNvPr id="9" name="10 CuadroTexto"/>
          <p:cNvSpPr txBox="1"/>
          <p:nvPr/>
        </p:nvSpPr>
        <p:spPr>
          <a:xfrm>
            <a:off x="7734493" y="4714884"/>
            <a:ext cx="2357454" cy="1477328"/>
          </a:xfrm>
          <a:prstGeom prst="rect">
            <a:avLst/>
          </a:prstGeom>
          <a:noFill/>
        </p:spPr>
        <p:txBody>
          <a:bodyPr wrap="square" rtlCol="0">
            <a:spAutoFit/>
          </a:bodyPr>
          <a:lstStyle/>
          <a:p>
            <a:r>
              <a:rPr lang="es-ES" dirty="0" smtClean="0"/>
              <a:t>IO: Inmediatamente Ocupacional</a:t>
            </a:r>
          </a:p>
          <a:p>
            <a:r>
              <a:rPr lang="es-ES" dirty="0" smtClean="0"/>
              <a:t>LS: Seguridad de Vida</a:t>
            </a:r>
          </a:p>
          <a:p>
            <a:r>
              <a:rPr lang="es-ES" dirty="0" smtClean="0"/>
              <a:t>CP: Prevención de colapso</a:t>
            </a:r>
            <a:endParaRPr lang="es-ES" dirty="0"/>
          </a:p>
        </p:txBody>
      </p:sp>
    </p:spTree>
    <p:extLst>
      <p:ext uri="{BB962C8B-B14F-4D97-AF65-F5344CB8AC3E}">
        <p14:creationId xmlns:p14="http://schemas.microsoft.com/office/powerpoint/2010/main" val="4094007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(FEMA-356)</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10" name="7 CuadroTexto"/>
          <p:cNvSpPr txBox="1"/>
          <p:nvPr/>
        </p:nvSpPr>
        <p:spPr>
          <a:xfrm>
            <a:off x="1835695" y="1412776"/>
            <a:ext cx="10248057" cy="523220"/>
          </a:xfrm>
          <a:prstGeom prst="rect">
            <a:avLst/>
          </a:prstGeom>
          <a:noFill/>
        </p:spPr>
        <p:txBody>
          <a:bodyPr wrap="square" rtlCol="0">
            <a:spAutoFit/>
          </a:bodyPr>
          <a:lstStyle/>
          <a:p>
            <a:pPr>
              <a:buFont typeface="Arial" pitchFamily="34" charset="0"/>
              <a:buChar char="•"/>
            </a:pPr>
            <a:r>
              <a:rPr lang="es-ES" sz="2800" dirty="0" smtClean="0"/>
              <a:t>Los parámetros del modelo son determinados para la zona inelástica</a:t>
            </a:r>
          </a:p>
        </p:txBody>
      </p:sp>
      <p:pic>
        <p:nvPicPr>
          <p:cNvPr id="11" name="Picture 2"/>
          <p:cNvPicPr>
            <a:picLocks noChangeAspect="1" noChangeArrowheads="1"/>
          </p:cNvPicPr>
          <p:nvPr/>
        </p:nvPicPr>
        <p:blipFill>
          <a:blip r:embed="rId2"/>
          <a:srcRect/>
          <a:stretch>
            <a:fillRect/>
          </a:stretch>
        </p:blipFill>
        <p:spPr bwMode="auto">
          <a:xfrm>
            <a:off x="4258331" y="2643182"/>
            <a:ext cx="4657725" cy="2695575"/>
          </a:xfrm>
          <a:prstGeom prst="rect">
            <a:avLst/>
          </a:prstGeom>
          <a:noFill/>
          <a:ln w="9525">
            <a:noFill/>
            <a:miter lim="800000"/>
            <a:headEnd/>
            <a:tailEnd/>
          </a:ln>
          <a:effectLst/>
        </p:spPr>
      </p:pic>
      <p:cxnSp>
        <p:nvCxnSpPr>
          <p:cNvPr id="12" name="14 Conector recto de flecha"/>
          <p:cNvCxnSpPr/>
          <p:nvPr/>
        </p:nvCxnSpPr>
        <p:spPr>
          <a:xfrm rot="16200000" flipV="1">
            <a:off x="5865686" y="4393413"/>
            <a:ext cx="1571636" cy="92869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16 Conector recto"/>
          <p:cNvCxnSpPr/>
          <p:nvPr/>
        </p:nvCxnSpPr>
        <p:spPr>
          <a:xfrm>
            <a:off x="7115851" y="5643578"/>
            <a:ext cx="857256" cy="1588"/>
          </a:xfrm>
          <a:prstGeom prst="line">
            <a:avLst/>
          </a:prstGeom>
        </p:spPr>
        <p:style>
          <a:lnRef idx="2">
            <a:schemeClr val="accent2"/>
          </a:lnRef>
          <a:fillRef idx="0">
            <a:schemeClr val="accent2"/>
          </a:fillRef>
          <a:effectRef idx="1">
            <a:schemeClr val="accent2"/>
          </a:effectRef>
          <a:fontRef idx="minor">
            <a:schemeClr val="tx1"/>
          </a:fontRef>
        </p:style>
      </p:cxnSp>
      <p:sp>
        <p:nvSpPr>
          <p:cNvPr id="14" name="17 CuadroTexto"/>
          <p:cNvSpPr txBox="1"/>
          <p:nvPr/>
        </p:nvSpPr>
        <p:spPr>
          <a:xfrm>
            <a:off x="7973107" y="5286388"/>
            <a:ext cx="2143140" cy="646331"/>
          </a:xfrm>
          <a:prstGeom prst="rect">
            <a:avLst/>
          </a:prstGeom>
          <a:noFill/>
        </p:spPr>
        <p:txBody>
          <a:bodyPr wrap="square" rtlCol="0">
            <a:spAutoFit/>
          </a:bodyPr>
          <a:lstStyle/>
          <a:p>
            <a:r>
              <a:rPr lang="es-ES" dirty="0" smtClean="0"/>
              <a:t>Pendiente ascendente de 10%</a:t>
            </a:r>
            <a:endParaRPr lang="es-ES" dirty="0"/>
          </a:p>
        </p:txBody>
      </p:sp>
    </p:spTree>
    <p:extLst>
      <p:ext uri="{BB962C8B-B14F-4D97-AF65-F5344CB8AC3E}">
        <p14:creationId xmlns:p14="http://schemas.microsoft.com/office/powerpoint/2010/main" val="33458875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(FEMA-356)</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5" name="Picture 4" descr="http://html.rincondelvago.com/000541756.jpg"/>
          <p:cNvPicPr>
            <a:picLocks noChangeAspect="1" noChangeArrowheads="1"/>
          </p:cNvPicPr>
          <p:nvPr/>
        </p:nvPicPr>
        <p:blipFill>
          <a:blip r:embed="rId2"/>
          <a:srcRect/>
          <a:stretch>
            <a:fillRect/>
          </a:stretch>
        </p:blipFill>
        <p:spPr bwMode="auto">
          <a:xfrm>
            <a:off x="4361548" y="1215757"/>
            <a:ext cx="4514850" cy="3495675"/>
          </a:xfrm>
          <a:prstGeom prst="rect">
            <a:avLst/>
          </a:prstGeom>
          <a:noFill/>
        </p:spPr>
      </p:pic>
      <p:sp>
        <p:nvSpPr>
          <p:cNvPr id="16" name="11 CuadroTexto"/>
          <p:cNvSpPr txBox="1"/>
          <p:nvPr/>
        </p:nvSpPr>
        <p:spPr>
          <a:xfrm>
            <a:off x="2144994" y="4930533"/>
            <a:ext cx="9733660" cy="1384995"/>
          </a:xfrm>
          <a:prstGeom prst="rect">
            <a:avLst/>
          </a:prstGeom>
          <a:noFill/>
        </p:spPr>
        <p:txBody>
          <a:bodyPr wrap="square" rtlCol="0">
            <a:spAutoFit/>
          </a:bodyPr>
          <a:lstStyle/>
          <a:p>
            <a:pPr>
              <a:buFont typeface="Arial" pitchFamily="34" charset="0"/>
              <a:buChar char="•"/>
            </a:pPr>
            <a:r>
              <a:rPr lang="es-ES" sz="2800" dirty="0" smtClean="0"/>
              <a:t> Para determinar los parámetros del modelo es necesario tener en cuenta la capacidad de carga axial, el refuerzo transversal y el esfuerzo de corte del hormigón</a:t>
            </a:r>
          </a:p>
        </p:txBody>
      </p:sp>
    </p:spTree>
    <p:extLst>
      <p:ext uri="{BB962C8B-B14F-4D97-AF65-F5344CB8AC3E}">
        <p14:creationId xmlns:p14="http://schemas.microsoft.com/office/powerpoint/2010/main" val="28250697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(FEMA-356)</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7" name="Picture 2"/>
          <p:cNvPicPr>
            <a:picLocks noChangeAspect="1" noChangeArrowheads="1"/>
          </p:cNvPicPr>
          <p:nvPr/>
        </p:nvPicPr>
        <p:blipFill>
          <a:blip r:embed="rId2"/>
          <a:srcRect t="2564" r="42172"/>
          <a:stretch>
            <a:fillRect/>
          </a:stretch>
        </p:blipFill>
        <p:spPr bwMode="auto">
          <a:xfrm>
            <a:off x="4135616" y="1215757"/>
            <a:ext cx="5357850" cy="5429264"/>
          </a:xfrm>
          <a:prstGeom prst="rect">
            <a:avLst/>
          </a:prstGeom>
          <a:noFill/>
          <a:ln w="9525">
            <a:solidFill>
              <a:schemeClr val="tx1"/>
            </a:solidFill>
            <a:miter lim="800000"/>
            <a:headEnd/>
            <a:tailEnd/>
          </a:ln>
          <a:effectLst/>
        </p:spPr>
      </p:pic>
      <p:sp>
        <p:nvSpPr>
          <p:cNvPr id="8" name="8 Rectángulo redondeado"/>
          <p:cNvSpPr/>
          <p:nvPr/>
        </p:nvSpPr>
        <p:spPr>
          <a:xfrm>
            <a:off x="5064310" y="4501905"/>
            <a:ext cx="714380" cy="214314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555084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CONTENIDO</a:t>
            </a:r>
            <a:endParaRPr lang="en-US" dirty="0"/>
          </a:p>
        </p:txBody>
      </p:sp>
      <p:sp>
        <p:nvSpPr>
          <p:cNvPr id="3" name="Marcador de contenido 2"/>
          <p:cNvSpPr>
            <a:spLocks noGrp="1"/>
          </p:cNvSpPr>
          <p:nvPr>
            <p:ph idx="1"/>
          </p:nvPr>
        </p:nvSpPr>
        <p:spPr>
          <a:xfrm>
            <a:off x="1854192" y="1207288"/>
            <a:ext cx="10261608" cy="5509705"/>
          </a:xfrm>
        </p:spPr>
        <p:txBody>
          <a:bodyPr>
            <a:normAutofit/>
          </a:bodyPr>
          <a:lstStyle/>
          <a:p>
            <a:pPr lvl="3"/>
            <a:r>
              <a:rPr lang="es-EC" dirty="0"/>
              <a:t>Tipos de Cargas</a:t>
            </a:r>
            <a:endParaRPr lang="en-US" sz="1600" dirty="0"/>
          </a:p>
          <a:p>
            <a:pPr lvl="3"/>
            <a:r>
              <a:rPr lang="es-EC" dirty="0"/>
              <a:t>Condiciones </a:t>
            </a:r>
            <a:r>
              <a:rPr lang="es-EC" dirty="0" err="1"/>
              <a:t>Inciales</a:t>
            </a:r>
            <a:endParaRPr lang="en-US" sz="1600" dirty="0"/>
          </a:p>
          <a:p>
            <a:pPr lvl="2"/>
            <a:r>
              <a:rPr lang="es-EC" dirty="0" err="1"/>
              <a:t>Pushover</a:t>
            </a:r>
            <a:endParaRPr lang="en-US" sz="1800" dirty="0"/>
          </a:p>
          <a:p>
            <a:pPr lvl="1"/>
            <a:endParaRPr lang="es-EC" b="1" dirty="0" smtClean="0"/>
          </a:p>
          <a:p>
            <a:pPr lvl="1"/>
            <a:r>
              <a:rPr lang="es-EC" b="1" dirty="0" smtClean="0"/>
              <a:t>CAPÍTULO </a:t>
            </a:r>
            <a:r>
              <a:rPr lang="es-EC" b="1" dirty="0"/>
              <a:t>SEIS</a:t>
            </a:r>
            <a:r>
              <a:rPr lang="es-EC" dirty="0"/>
              <a:t>: </a:t>
            </a:r>
            <a:r>
              <a:rPr lang="es-EC" b="1" dirty="0"/>
              <a:t>Ejemplos de </a:t>
            </a:r>
            <a:r>
              <a:rPr lang="es-EC" b="1" dirty="0" smtClean="0"/>
              <a:t>aplicación</a:t>
            </a:r>
            <a:endParaRPr lang="en-US" sz="2400" dirty="0"/>
          </a:p>
          <a:p>
            <a:pPr lvl="2"/>
            <a:r>
              <a:rPr lang="es-EC" dirty="0"/>
              <a:t>Introducción</a:t>
            </a:r>
            <a:endParaRPr lang="en-US" sz="1800" dirty="0"/>
          </a:p>
          <a:p>
            <a:pPr lvl="2"/>
            <a:r>
              <a:rPr lang="es-EC" dirty="0"/>
              <a:t>Viga en Voladizo (cantiléver)</a:t>
            </a:r>
            <a:endParaRPr lang="en-US" sz="1800" dirty="0"/>
          </a:p>
          <a:p>
            <a:pPr lvl="2"/>
            <a:r>
              <a:rPr lang="es-EC" dirty="0"/>
              <a:t>Pórtico Plano de 3 pisos</a:t>
            </a:r>
            <a:endParaRPr lang="en-US" sz="1800" dirty="0"/>
          </a:p>
          <a:p>
            <a:pPr lvl="2"/>
            <a:r>
              <a:rPr lang="es-EC" dirty="0"/>
              <a:t>Pórtico Plano de 4 pisos del bloque C de la Universidad de las Fuerzas Armadas ESPE</a:t>
            </a:r>
            <a:endParaRPr lang="en-US" sz="1800" dirty="0"/>
          </a:p>
          <a:p>
            <a:pPr lvl="2"/>
            <a:r>
              <a:rPr lang="es-EC" dirty="0"/>
              <a:t>Pórtico Tridimensional de 4 pisos del bloque D de la Universidad de las Fuerzas Armadas ESPE</a:t>
            </a:r>
            <a:endParaRPr lang="en-US" sz="1800" dirty="0"/>
          </a:p>
          <a:p>
            <a:pPr lvl="2"/>
            <a:r>
              <a:rPr lang="es-EC" dirty="0"/>
              <a:t>Análisis de una estructura </a:t>
            </a:r>
            <a:r>
              <a:rPr lang="es-EC" dirty="0" err="1"/>
              <a:t>aporticada</a:t>
            </a:r>
            <a:r>
              <a:rPr lang="es-EC" dirty="0"/>
              <a:t> con rótulas a corte</a:t>
            </a:r>
            <a:endParaRPr lang="en-US" sz="1800" dirty="0"/>
          </a:p>
          <a:p>
            <a:pPr lvl="1"/>
            <a:endParaRPr lang="en-US" sz="2200" dirty="0"/>
          </a:p>
        </p:txBody>
      </p:sp>
    </p:spTree>
    <p:extLst>
      <p:ext uri="{BB962C8B-B14F-4D97-AF65-F5344CB8AC3E}">
        <p14:creationId xmlns:p14="http://schemas.microsoft.com/office/powerpoint/2010/main" val="28160185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(FEMA-356)</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9" name="6 Rectángulo"/>
          <p:cNvSpPr/>
          <p:nvPr/>
        </p:nvSpPr>
        <p:spPr>
          <a:xfrm>
            <a:off x="2093566" y="1859340"/>
            <a:ext cx="10135465" cy="3416320"/>
          </a:xfrm>
          <a:prstGeom prst="rect">
            <a:avLst/>
          </a:prstGeom>
        </p:spPr>
        <p:txBody>
          <a:bodyPr wrap="square">
            <a:spAutoFit/>
          </a:bodyPr>
          <a:lstStyle/>
          <a:p>
            <a:r>
              <a:rPr lang="es-ES" sz="2400" dirty="0" smtClean="0"/>
              <a:t>"C" y "NC" son abreviaciones de armadura transversal conformes y no conformes. Un componente es conforme si:</a:t>
            </a:r>
          </a:p>
          <a:p>
            <a:endParaRPr lang="es-ES" sz="2400" dirty="0" smtClean="0"/>
          </a:p>
          <a:p>
            <a:pPr>
              <a:buFont typeface="Arial" pitchFamily="34" charset="0"/>
              <a:buChar char="•"/>
            </a:pPr>
            <a:r>
              <a:rPr lang="es-ES" sz="2400" dirty="0" smtClean="0"/>
              <a:t>dentro de la región de rótula plástica a flexión, los estribos están espaciados  a “≤ d / 3”, y si… </a:t>
            </a:r>
          </a:p>
          <a:p>
            <a:pPr>
              <a:buFont typeface="Arial" pitchFamily="34" charset="0"/>
              <a:buChar char="•"/>
            </a:pPr>
            <a:r>
              <a:rPr lang="es-ES" sz="2400" dirty="0" smtClean="0"/>
              <a:t>la fuerza proporcionada por los estribos  (Vs) es, al menos,  3/4 partes de la fuerza cortante de diseño. </a:t>
            </a:r>
          </a:p>
          <a:p>
            <a:endParaRPr lang="es-ES" sz="2400" dirty="0" smtClean="0"/>
          </a:p>
          <a:p>
            <a:r>
              <a:rPr lang="es-ES" sz="2400" dirty="0" smtClean="0"/>
              <a:t>De lo contrario, el componente se considera no conforme.</a:t>
            </a:r>
            <a:endParaRPr lang="es-ES" sz="2400" dirty="0"/>
          </a:p>
        </p:txBody>
      </p:sp>
    </p:spTree>
    <p:extLst>
      <p:ext uri="{BB962C8B-B14F-4D97-AF65-F5344CB8AC3E}">
        <p14:creationId xmlns:p14="http://schemas.microsoft.com/office/powerpoint/2010/main" val="38643654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(FEMA-356)</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Picture 2"/>
          <p:cNvPicPr>
            <a:picLocks noChangeAspect="1" noChangeArrowheads="1"/>
          </p:cNvPicPr>
          <p:nvPr/>
        </p:nvPicPr>
        <p:blipFill>
          <a:blip r:embed="rId2"/>
          <a:srcRect/>
          <a:stretch>
            <a:fillRect/>
          </a:stretch>
        </p:blipFill>
        <p:spPr bwMode="auto">
          <a:xfrm>
            <a:off x="3572657" y="1166836"/>
            <a:ext cx="6562725" cy="561975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5569197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(FEMA-356)</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Picture 2"/>
          <p:cNvPicPr>
            <a:picLocks noChangeAspect="1" noChangeArrowheads="1"/>
          </p:cNvPicPr>
          <p:nvPr/>
        </p:nvPicPr>
        <p:blipFill>
          <a:blip r:embed="rId2"/>
          <a:srcRect l="29726" t="72917" b="8854"/>
          <a:stretch>
            <a:fillRect/>
          </a:stretch>
        </p:blipFill>
        <p:spPr bwMode="auto">
          <a:xfrm>
            <a:off x="2695513" y="5851749"/>
            <a:ext cx="6586518" cy="500066"/>
          </a:xfrm>
          <a:prstGeom prst="rect">
            <a:avLst/>
          </a:prstGeom>
          <a:noFill/>
          <a:ln w="9525">
            <a:noFill/>
            <a:miter lim="800000"/>
            <a:headEnd/>
            <a:tailEnd/>
          </a:ln>
          <a:effectLst/>
        </p:spPr>
      </p:pic>
      <p:sp>
        <p:nvSpPr>
          <p:cNvPr id="7" name="7 CuadroTexto"/>
          <p:cNvSpPr txBox="1"/>
          <p:nvPr/>
        </p:nvSpPr>
        <p:spPr>
          <a:xfrm>
            <a:off x="2981265" y="2279849"/>
            <a:ext cx="3714776" cy="646331"/>
          </a:xfrm>
          <a:prstGeom prst="rect">
            <a:avLst/>
          </a:prstGeom>
          <a:noFill/>
        </p:spPr>
        <p:txBody>
          <a:bodyPr wrap="square" rtlCol="0">
            <a:spAutoFit/>
          </a:bodyPr>
          <a:lstStyle/>
          <a:p>
            <a:pPr>
              <a:buFont typeface="Arial" pitchFamily="34" charset="0"/>
              <a:buChar char="•"/>
            </a:pPr>
            <a:r>
              <a:rPr lang="es-ES" dirty="0" smtClean="0"/>
              <a:t>Estribos conformes sobre la totalidad de la longitud </a:t>
            </a:r>
            <a:endParaRPr lang="es-ES" dirty="0"/>
          </a:p>
        </p:txBody>
      </p:sp>
      <p:sp>
        <p:nvSpPr>
          <p:cNvPr id="8" name="9 CuadroTexto"/>
          <p:cNvSpPr txBox="1"/>
          <p:nvPr/>
        </p:nvSpPr>
        <p:spPr>
          <a:xfrm>
            <a:off x="2124009" y="1351155"/>
            <a:ext cx="7729292" cy="400110"/>
          </a:xfrm>
          <a:prstGeom prst="rect">
            <a:avLst/>
          </a:prstGeom>
          <a:noFill/>
        </p:spPr>
        <p:txBody>
          <a:bodyPr wrap="square" rtlCol="0">
            <a:spAutoFit/>
          </a:bodyPr>
          <a:lstStyle/>
          <a:p>
            <a:r>
              <a:rPr lang="es-ES" sz="2000" b="1" dirty="0" smtClean="0"/>
              <a:t>Columnas con carga axial superior a la carga máxima permitida</a:t>
            </a:r>
            <a:endParaRPr lang="es-ES" sz="2000" b="1" dirty="0"/>
          </a:p>
        </p:txBody>
      </p:sp>
      <p:pic>
        <p:nvPicPr>
          <p:cNvPr id="9" name="Picture 2"/>
          <p:cNvPicPr>
            <a:picLocks noChangeAspect="1" noChangeArrowheads="1"/>
          </p:cNvPicPr>
          <p:nvPr/>
        </p:nvPicPr>
        <p:blipFill>
          <a:blip r:embed="rId3"/>
          <a:srcRect t="677" b="53559"/>
          <a:stretch>
            <a:fillRect/>
          </a:stretch>
        </p:blipFill>
        <p:spPr bwMode="auto">
          <a:xfrm>
            <a:off x="2695513" y="3279981"/>
            <a:ext cx="6562725" cy="2571768"/>
          </a:xfrm>
          <a:prstGeom prst="rect">
            <a:avLst/>
          </a:prstGeom>
          <a:noFill/>
          <a:ln w="9525">
            <a:noFill/>
            <a:miter lim="800000"/>
            <a:headEnd/>
            <a:tailEnd/>
          </a:ln>
          <a:effectLst/>
        </p:spPr>
      </p:pic>
    </p:spTree>
    <p:extLst>
      <p:ext uri="{BB962C8B-B14F-4D97-AF65-F5344CB8AC3E}">
        <p14:creationId xmlns:p14="http://schemas.microsoft.com/office/powerpoint/2010/main" val="8894356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Longitud de la articulación plástica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3503242" y="1330187"/>
            <a:ext cx="7572108" cy="3703285"/>
          </a:xfrm>
          <a:prstGeom prst="rect">
            <a:avLst/>
          </a:prstGeom>
        </p:spPr>
      </p:pic>
      <mc:AlternateContent xmlns:mc="http://schemas.openxmlformats.org/markup-compatibility/2006" xmlns:a14="http://schemas.microsoft.com/office/drawing/2010/main">
        <mc:Choice Requires="a14">
          <p:sp>
            <p:nvSpPr>
              <p:cNvPr id="3" name="Rectángulo 2"/>
              <p:cNvSpPr/>
              <p:nvPr/>
            </p:nvSpPr>
            <p:spPr>
              <a:xfrm>
                <a:off x="4661469" y="5270138"/>
                <a:ext cx="3911648" cy="6731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𝜃</m:t>
                      </m:r>
                      <m:r>
                        <a:rPr lang="es-EC" i="0">
                          <a:latin typeface="Cambria Math" panose="02040503050406030204" pitchFamily="18" charset="0"/>
                        </a:rPr>
                        <m:t>=</m:t>
                      </m:r>
                      <m:nary>
                        <m:naryPr>
                          <m:subHide m:val="on"/>
                          <m:supHide m:val="on"/>
                          <m:ctrlPr>
                            <a:rPr lang="es-EC" i="1">
                              <a:latin typeface="Cambria Math" panose="02040503050406030204" pitchFamily="18" charset="0"/>
                            </a:rPr>
                          </m:ctrlPr>
                        </m:naryPr>
                        <m:sub/>
                        <m:sup/>
                        <m:e>
                          <m:r>
                            <a:rPr lang="es-EC" i="0">
                              <a:latin typeface="Cambria Math" panose="02040503050406030204" pitchFamily="18" charset="0"/>
                            </a:rPr>
                            <m:t>∅</m:t>
                          </m:r>
                        </m:e>
                      </m:nary>
                      <m:r>
                        <a:rPr lang="es-EC" i="1">
                          <a:latin typeface="Cambria Math" panose="02040503050406030204" pitchFamily="18" charset="0"/>
                        </a:rPr>
                        <m:t>𝑑𝑥</m:t>
                      </m:r>
                      <m:r>
                        <a:rPr lang="es-EC" i="0">
                          <a:latin typeface="Cambria Math" panose="02040503050406030204" pitchFamily="18" charset="0"/>
                        </a:rPr>
                        <m:t>          →           </m:t>
                      </m:r>
                      <m:r>
                        <a:rPr lang="es-EC" i="1">
                          <a:latin typeface="Cambria Math" panose="02040503050406030204" pitchFamily="18" charset="0"/>
                        </a:rPr>
                        <m:t>𝜃</m:t>
                      </m:r>
                      <m:r>
                        <a:rPr lang="es-EC" i="0">
                          <a:latin typeface="Cambria Math" panose="02040503050406030204" pitchFamily="18" charset="0"/>
                        </a:rPr>
                        <m:t>=</m:t>
                      </m:r>
                      <m:nary>
                        <m:naryPr>
                          <m:subHide m:val="on"/>
                          <m:supHide m:val="on"/>
                          <m:ctrlPr>
                            <a:rPr lang="es-EC" i="1">
                              <a:latin typeface="Cambria Math" panose="02040503050406030204" pitchFamily="18" charset="0"/>
                            </a:rPr>
                          </m:ctrlPr>
                        </m:naryPr>
                        <m:sub/>
                        <m:sup/>
                        <m:e>
                          <m:f>
                            <m:fPr>
                              <m:ctrlPr>
                                <a:rPr lang="es-EC" i="1">
                                  <a:latin typeface="Cambria Math" panose="02040503050406030204" pitchFamily="18" charset="0"/>
                                </a:rPr>
                              </m:ctrlPr>
                            </m:fPr>
                            <m:num>
                              <m:r>
                                <a:rPr lang="es-EC" i="1">
                                  <a:latin typeface="Cambria Math" panose="02040503050406030204" pitchFamily="18" charset="0"/>
                                </a:rPr>
                                <m:t>𝑀</m:t>
                              </m:r>
                            </m:num>
                            <m:den>
                              <m:r>
                                <a:rPr lang="es-EC" i="1">
                                  <a:latin typeface="Cambria Math" panose="02040503050406030204" pitchFamily="18" charset="0"/>
                                </a:rPr>
                                <m:t>𝐸𝐼</m:t>
                              </m:r>
                            </m:den>
                          </m:f>
                        </m:e>
                      </m:nary>
                      <m:r>
                        <a:rPr lang="es-EC" i="1">
                          <a:latin typeface="Cambria Math" panose="02040503050406030204" pitchFamily="18" charset="0"/>
                        </a:rPr>
                        <m:t>𝑑𝑥</m:t>
                      </m:r>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4661469" y="5270138"/>
                <a:ext cx="3911648" cy="67319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5512503" y="5974497"/>
                <a:ext cx="2209579" cy="4110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𝜃</m:t>
                          </m:r>
                        </m:e>
                        <m:sub>
                          <m:r>
                            <a:rPr lang="es-EC" i="1">
                              <a:latin typeface="Cambria Math" panose="02040503050406030204" pitchFamily="18" charset="0"/>
                            </a:rPr>
                            <m:t>𝑝</m:t>
                          </m:r>
                        </m:sub>
                      </m:sSub>
                      <m:r>
                        <a:rPr lang="es-EC" i="0">
                          <a:latin typeface="Cambria Math" panose="02040503050406030204" pitchFamily="18" charset="0"/>
                        </a:rPr>
                        <m:t>=</m:t>
                      </m:r>
                      <m:r>
                        <a:rPr lang="es-EC" i="1">
                          <a:latin typeface="Cambria Math" panose="02040503050406030204" pitchFamily="18" charset="0"/>
                        </a:rPr>
                        <m:t>𝐿𝑝</m:t>
                      </m:r>
                      <m:r>
                        <a:rPr lang="es-EC" i="0">
                          <a:latin typeface="Cambria Math" panose="02040503050406030204" pitchFamily="18" charset="0"/>
                        </a:rPr>
                        <m:t>∙</m:t>
                      </m:r>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𝑢</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𝑦</m:t>
                              </m:r>
                            </m:sub>
                          </m:sSub>
                        </m:e>
                      </m:d>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5512503" y="5974497"/>
                <a:ext cx="2209579" cy="411010"/>
              </a:xfrm>
              <a:prstGeom prst="rect">
                <a:avLst/>
              </a:prstGeom>
              <a:blipFill rotWithShape="0">
                <a:blip r:embed="rId5"/>
                <a:stretch>
                  <a:fillRect b="-7463"/>
                </a:stretch>
              </a:blipFill>
            </p:spPr>
            <p:txBody>
              <a:bodyPr/>
              <a:lstStyle/>
              <a:p>
                <a:r>
                  <a:rPr lang="en-US">
                    <a:noFill/>
                  </a:rPr>
                  <a:t> </a:t>
                </a:r>
              </a:p>
            </p:txBody>
          </p:sp>
        </mc:Fallback>
      </mc:AlternateContent>
    </p:spTree>
    <p:extLst>
      <p:ext uri="{BB962C8B-B14F-4D97-AF65-F5344CB8AC3E}">
        <p14:creationId xmlns:p14="http://schemas.microsoft.com/office/powerpoint/2010/main" val="214176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Longitud de la articulación plástica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3503242" y="1330187"/>
            <a:ext cx="7572108" cy="3703285"/>
          </a:xfrm>
          <a:prstGeom prst="rect">
            <a:avLst/>
          </a:prstGeom>
        </p:spPr>
      </p:pic>
      <mc:AlternateContent xmlns:mc="http://schemas.openxmlformats.org/markup-compatibility/2006" xmlns:a14="http://schemas.microsoft.com/office/drawing/2010/main">
        <mc:Choice Requires="a14">
          <p:sp>
            <p:nvSpPr>
              <p:cNvPr id="8" name="Rectángulo 7"/>
              <p:cNvSpPr/>
              <p:nvPr/>
            </p:nvSpPr>
            <p:spPr>
              <a:xfrm>
                <a:off x="4771759" y="5242998"/>
                <a:ext cx="3571426" cy="6164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𝐿𝑝</m:t>
                      </m:r>
                      <m:r>
                        <a:rPr lang="es-EC" i="0">
                          <a:latin typeface="Cambria Math" panose="02040503050406030204" pitchFamily="18" charset="0"/>
                        </a:rPr>
                        <m:t>=0.08∙</m:t>
                      </m:r>
                      <m:r>
                        <a:rPr lang="es-EC" i="1">
                          <a:latin typeface="Cambria Math" panose="02040503050406030204" pitchFamily="18" charset="0"/>
                        </a:rPr>
                        <m:t>𝑙</m:t>
                      </m:r>
                      <m:r>
                        <a:rPr lang="es-EC" i="0">
                          <a:latin typeface="Cambria Math" panose="02040503050406030204" pitchFamily="18" charset="0"/>
                        </a:rPr>
                        <m:t>+0.022∙</m:t>
                      </m:r>
                      <m:r>
                        <a:rPr lang="es-EC" i="1">
                          <a:latin typeface="Cambria Math" panose="02040503050406030204" pitchFamily="18" charset="0"/>
                        </a:rPr>
                        <m:t>𝜑</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𝑦𝑑</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𝑑</m:t>
                          </m:r>
                        </m:num>
                        <m:den>
                          <m:r>
                            <a:rPr lang="es-EC" i="0">
                              <a:latin typeface="Cambria Math" panose="02040503050406030204" pitchFamily="18" charset="0"/>
                            </a:rPr>
                            <m:t>4</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4771759" y="5242998"/>
                <a:ext cx="3571426" cy="616451"/>
              </a:xfrm>
              <a:prstGeom prst="rect">
                <a:avLst/>
              </a:prstGeom>
              <a:blipFill rotWithShape="0">
                <a:blip r:embed="rId4"/>
                <a:stretch>
                  <a:fillRect/>
                </a:stretch>
              </a:blipFill>
            </p:spPr>
            <p:txBody>
              <a:bodyPr/>
              <a:lstStyle/>
              <a:p>
                <a:r>
                  <a:rPr lang="en-US">
                    <a:noFill/>
                  </a:rPr>
                  <a:t> </a:t>
                </a:r>
              </a:p>
            </p:txBody>
          </p:sp>
        </mc:Fallback>
      </mc:AlternateContent>
      <p:sp>
        <p:nvSpPr>
          <p:cNvPr id="9" name="Elipse 8"/>
          <p:cNvSpPr/>
          <p:nvPr/>
        </p:nvSpPr>
        <p:spPr>
          <a:xfrm>
            <a:off x="5358213" y="5172418"/>
            <a:ext cx="888763" cy="7576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9"/>
          <p:cNvSpPr/>
          <p:nvPr/>
        </p:nvSpPr>
        <p:spPr>
          <a:xfrm>
            <a:off x="4165552" y="6226816"/>
            <a:ext cx="3877985" cy="369332"/>
          </a:xfrm>
          <a:prstGeom prst="rect">
            <a:avLst/>
          </a:prstGeom>
        </p:spPr>
        <p:txBody>
          <a:bodyPr wrap="none">
            <a:spAutoFit/>
          </a:bodyPr>
          <a:lstStyle/>
          <a:p>
            <a:r>
              <a:rPr lang="es-ES" dirty="0" smtClean="0">
                <a:effectLst/>
                <a:latin typeface="Arial" panose="020B0604020202020204" pitchFamily="34" charset="0"/>
                <a:ea typeface="Calibri" panose="020F0502020204030204" pitchFamily="34" charset="0"/>
                <a:cs typeface="Times New Roman" panose="02020603050405020304" pitchFamily="18" charset="0"/>
              </a:rPr>
              <a:t>involucra la longitud de falla plástica</a:t>
            </a:r>
            <a:endParaRPr lang="es-EC" dirty="0"/>
          </a:p>
        </p:txBody>
      </p:sp>
    </p:spTree>
    <p:extLst>
      <p:ext uri="{BB962C8B-B14F-4D97-AF65-F5344CB8AC3E}">
        <p14:creationId xmlns:p14="http://schemas.microsoft.com/office/powerpoint/2010/main" val="335939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Longitud de la articulación plástica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3503242" y="1330187"/>
            <a:ext cx="7572108" cy="3703285"/>
          </a:xfrm>
          <a:prstGeom prst="rect">
            <a:avLst/>
          </a:prstGeom>
        </p:spPr>
      </p:pic>
      <mc:AlternateContent xmlns:mc="http://schemas.openxmlformats.org/markup-compatibility/2006" xmlns:a14="http://schemas.microsoft.com/office/drawing/2010/main">
        <mc:Choice Requires="a14">
          <p:sp>
            <p:nvSpPr>
              <p:cNvPr id="8" name="Rectángulo 7"/>
              <p:cNvSpPr/>
              <p:nvPr/>
            </p:nvSpPr>
            <p:spPr>
              <a:xfrm>
                <a:off x="4771759" y="5242998"/>
                <a:ext cx="3571426" cy="6164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𝐿𝑝</m:t>
                      </m:r>
                      <m:r>
                        <a:rPr lang="es-EC" i="0">
                          <a:latin typeface="Cambria Math" panose="02040503050406030204" pitchFamily="18" charset="0"/>
                        </a:rPr>
                        <m:t>=0.08∙</m:t>
                      </m:r>
                      <m:r>
                        <a:rPr lang="es-EC" i="1">
                          <a:latin typeface="Cambria Math" panose="02040503050406030204" pitchFamily="18" charset="0"/>
                        </a:rPr>
                        <m:t>𝑙</m:t>
                      </m:r>
                      <m:r>
                        <a:rPr lang="es-EC" i="0">
                          <a:latin typeface="Cambria Math" panose="02040503050406030204" pitchFamily="18" charset="0"/>
                        </a:rPr>
                        <m:t>+0.022∙</m:t>
                      </m:r>
                      <m:r>
                        <a:rPr lang="es-EC" i="1">
                          <a:latin typeface="Cambria Math" panose="02040503050406030204" pitchFamily="18" charset="0"/>
                        </a:rPr>
                        <m:t>𝜑</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𝑦𝑑</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𝑑</m:t>
                          </m:r>
                        </m:num>
                        <m:den>
                          <m:r>
                            <a:rPr lang="es-EC" i="0">
                              <a:latin typeface="Cambria Math" panose="02040503050406030204" pitchFamily="18" charset="0"/>
                            </a:rPr>
                            <m:t>4</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4771759" y="5242998"/>
                <a:ext cx="3571426" cy="616451"/>
              </a:xfrm>
              <a:prstGeom prst="rect">
                <a:avLst/>
              </a:prstGeom>
              <a:blipFill rotWithShape="0">
                <a:blip r:embed="rId4"/>
                <a:stretch>
                  <a:fillRect/>
                </a:stretch>
              </a:blipFill>
            </p:spPr>
            <p:txBody>
              <a:bodyPr/>
              <a:lstStyle/>
              <a:p>
                <a:r>
                  <a:rPr lang="en-US">
                    <a:noFill/>
                  </a:rPr>
                  <a:t> </a:t>
                </a:r>
              </a:p>
            </p:txBody>
          </p:sp>
        </mc:Fallback>
      </mc:AlternateContent>
      <p:sp>
        <p:nvSpPr>
          <p:cNvPr id="3" name="Elipse 2"/>
          <p:cNvSpPr/>
          <p:nvPr/>
        </p:nvSpPr>
        <p:spPr>
          <a:xfrm>
            <a:off x="6315342" y="5306938"/>
            <a:ext cx="2333002" cy="5525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ángulo 6"/>
          <p:cNvSpPr/>
          <p:nvPr/>
        </p:nvSpPr>
        <p:spPr>
          <a:xfrm>
            <a:off x="3432561" y="6068975"/>
            <a:ext cx="6096000" cy="646331"/>
          </a:xfrm>
          <a:prstGeom prst="rect">
            <a:avLst/>
          </a:prstGeom>
        </p:spPr>
        <p:txBody>
          <a:bodyPr>
            <a:spAutoFit/>
          </a:bodyPr>
          <a:lstStyle/>
          <a:p>
            <a:r>
              <a:rPr lang="es-ES" dirty="0" smtClean="0">
                <a:effectLst/>
                <a:latin typeface="Arial" panose="020B0604020202020204" pitchFamily="34" charset="0"/>
                <a:ea typeface="Calibri" panose="020F0502020204030204" pitchFamily="34" charset="0"/>
                <a:cs typeface="Times New Roman" panose="02020603050405020304" pitchFamily="18" charset="0"/>
              </a:rPr>
              <a:t>segundo hace referencia a la longitud de deformación por penetración </a:t>
            </a:r>
            <a:endParaRPr lang="es-EC" dirty="0"/>
          </a:p>
        </p:txBody>
      </p:sp>
    </p:spTree>
    <p:extLst>
      <p:ext uri="{BB962C8B-B14F-4D97-AF65-F5344CB8AC3E}">
        <p14:creationId xmlns:p14="http://schemas.microsoft.com/office/powerpoint/2010/main" val="271653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Fuerza – Desplazamiento (por cortante)</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3" name="Imagen 2"/>
          <p:cNvPicPr>
            <a:picLocks noChangeAspect="1"/>
          </p:cNvPicPr>
          <p:nvPr/>
        </p:nvPicPr>
        <p:blipFill>
          <a:blip r:embed="rId2"/>
          <a:stretch>
            <a:fillRect/>
          </a:stretch>
        </p:blipFill>
        <p:spPr>
          <a:xfrm>
            <a:off x="3457485" y="1778015"/>
            <a:ext cx="5943600" cy="4105275"/>
          </a:xfrm>
          <a:prstGeom prst="rect">
            <a:avLst/>
          </a:prstGeom>
        </p:spPr>
      </p:pic>
      <p:sp>
        <p:nvSpPr>
          <p:cNvPr id="5" name="CuadroTexto 4"/>
          <p:cNvSpPr txBox="1"/>
          <p:nvPr/>
        </p:nvSpPr>
        <p:spPr>
          <a:xfrm>
            <a:off x="3264493" y="6306796"/>
            <a:ext cx="6742631" cy="369332"/>
          </a:xfrm>
          <a:prstGeom prst="rect">
            <a:avLst/>
          </a:prstGeom>
          <a:noFill/>
        </p:spPr>
        <p:txBody>
          <a:bodyPr wrap="square" rtlCol="0">
            <a:spAutoFit/>
          </a:bodyPr>
          <a:lstStyle/>
          <a:p>
            <a:r>
              <a:rPr lang="es-EC" dirty="0" smtClean="0"/>
              <a:t>Comportamiento de una rótula a cortante sometida a cargas cíclicas</a:t>
            </a:r>
            <a:endParaRPr lang="es-EC" dirty="0"/>
          </a:p>
        </p:txBody>
      </p:sp>
      <p:pic>
        <p:nvPicPr>
          <p:cNvPr id="7" name="Imagen 6"/>
          <p:cNvPicPr>
            <a:picLocks noChangeAspect="1"/>
          </p:cNvPicPr>
          <p:nvPr/>
        </p:nvPicPr>
        <p:blipFill>
          <a:blip r:embed="rId3"/>
          <a:stretch>
            <a:fillRect/>
          </a:stretch>
        </p:blipFill>
        <p:spPr>
          <a:xfrm>
            <a:off x="3074571" y="1354508"/>
            <a:ext cx="6445444" cy="4937411"/>
          </a:xfrm>
          <a:prstGeom prst="rect">
            <a:avLst/>
          </a:prstGeom>
        </p:spPr>
      </p:pic>
    </p:spTree>
    <p:extLst>
      <p:ext uri="{BB962C8B-B14F-4D97-AF65-F5344CB8AC3E}">
        <p14:creationId xmlns:p14="http://schemas.microsoft.com/office/powerpoint/2010/main" val="410841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Fuerza – Desplazamiento (por cortante)</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5" name="CuadroTexto 4"/>
          <p:cNvSpPr txBox="1"/>
          <p:nvPr/>
        </p:nvSpPr>
        <p:spPr>
          <a:xfrm>
            <a:off x="3264493" y="6306796"/>
            <a:ext cx="6742631" cy="369332"/>
          </a:xfrm>
          <a:prstGeom prst="rect">
            <a:avLst/>
          </a:prstGeom>
          <a:noFill/>
        </p:spPr>
        <p:txBody>
          <a:bodyPr wrap="square" rtlCol="0">
            <a:spAutoFit/>
          </a:bodyPr>
          <a:lstStyle/>
          <a:p>
            <a:r>
              <a:rPr lang="es-EC" dirty="0" smtClean="0"/>
              <a:t>Comportamiento de una rótula a cortante sometida a cargas cíclicas</a:t>
            </a:r>
            <a:endParaRPr lang="es-EC" dirty="0"/>
          </a:p>
        </p:txBody>
      </p:sp>
      <p:pic>
        <p:nvPicPr>
          <p:cNvPr id="8" name="Imagen 7"/>
          <p:cNvPicPr/>
          <p:nvPr/>
        </p:nvPicPr>
        <p:blipFill>
          <a:blip r:embed="rId2" cstate="print"/>
          <a:srcRect/>
          <a:stretch>
            <a:fillRect/>
          </a:stretch>
        </p:blipFill>
        <p:spPr bwMode="auto">
          <a:xfrm>
            <a:off x="3413468" y="2043216"/>
            <a:ext cx="5730531" cy="2870616"/>
          </a:xfrm>
          <a:prstGeom prst="rect">
            <a:avLst/>
          </a:prstGeom>
          <a:noFill/>
          <a:ln w="9525">
            <a:noFill/>
            <a:miter lim="800000"/>
            <a:headEnd/>
            <a:tailEnd/>
          </a:ln>
        </p:spPr>
      </p:pic>
      <p:sp>
        <p:nvSpPr>
          <p:cNvPr id="9" name="CuadroTexto 8"/>
          <p:cNvSpPr txBox="1"/>
          <p:nvPr/>
        </p:nvSpPr>
        <p:spPr>
          <a:xfrm>
            <a:off x="3264493" y="5240982"/>
            <a:ext cx="6742631" cy="369332"/>
          </a:xfrm>
          <a:prstGeom prst="rect">
            <a:avLst/>
          </a:prstGeom>
          <a:noFill/>
        </p:spPr>
        <p:txBody>
          <a:bodyPr wrap="square" rtlCol="0">
            <a:spAutoFit/>
          </a:bodyPr>
          <a:lstStyle/>
          <a:p>
            <a:pPr algn="ctr"/>
            <a:r>
              <a:rPr lang="es-EC" dirty="0" err="1" smtClean="0"/>
              <a:t>Elwood</a:t>
            </a:r>
            <a:r>
              <a:rPr lang="es-EC" dirty="0" smtClean="0"/>
              <a:t> y </a:t>
            </a:r>
            <a:r>
              <a:rPr lang="es-EC" dirty="0" err="1" smtClean="0"/>
              <a:t>Moehle</a:t>
            </a:r>
            <a:endParaRPr lang="es-EC" dirty="0"/>
          </a:p>
        </p:txBody>
      </p:sp>
    </p:spTree>
    <p:extLst>
      <p:ext uri="{BB962C8B-B14F-4D97-AF65-F5344CB8AC3E}">
        <p14:creationId xmlns:p14="http://schemas.microsoft.com/office/powerpoint/2010/main" val="194836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2: Rótulas Plásticas</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Diagrama Momento – Curvatura (FEMA-356)</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7" name="Imagen 6"/>
          <p:cNvPicPr/>
          <p:nvPr/>
        </p:nvPicPr>
        <p:blipFill>
          <a:blip r:embed="rId2"/>
          <a:stretch>
            <a:fillRect/>
          </a:stretch>
        </p:blipFill>
        <p:spPr>
          <a:xfrm>
            <a:off x="5286102" y="1215757"/>
            <a:ext cx="6814741" cy="4791936"/>
          </a:xfrm>
          <a:prstGeom prst="rect">
            <a:avLst/>
          </a:prstGeom>
        </p:spPr>
      </p:pic>
      <mc:AlternateContent xmlns:mc="http://schemas.openxmlformats.org/markup-compatibility/2006" xmlns:a14="http://schemas.microsoft.com/office/drawing/2010/main">
        <mc:Choice Requires="a14">
          <p:sp>
            <p:nvSpPr>
              <p:cNvPr id="5" name="Rectángulo 4"/>
              <p:cNvSpPr/>
              <p:nvPr/>
            </p:nvSpPr>
            <p:spPr>
              <a:xfrm>
                <a:off x="1867940" y="1698863"/>
                <a:ext cx="3003899" cy="8623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𝑑𝑒𝑔</m:t>
                          </m:r>
                        </m:sub>
                      </m:sSub>
                      <m:r>
                        <a:rPr lang="es-EC" i="0">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1</m:t>
                                  </m:r>
                                </m:num>
                                <m:den>
                                  <m:sSubSup>
                                    <m:sSubSupPr>
                                      <m:ctrlPr>
                                        <a:rPr lang="es-EC" i="1">
                                          <a:latin typeface="Cambria Math" panose="02040503050406030204" pitchFamily="18" charset="0"/>
                                        </a:rPr>
                                      </m:ctrlPr>
                                    </m:sSubSupPr>
                                    <m:e>
                                      <m:r>
                                        <a:rPr lang="es-EC" i="1">
                                          <a:latin typeface="Cambria Math" panose="02040503050406030204" pitchFamily="18" charset="0"/>
                                        </a:rPr>
                                        <m:t>𝐾</m:t>
                                      </m:r>
                                    </m:e>
                                    <m:sub>
                                      <m:r>
                                        <a:rPr lang="es-EC" i="1">
                                          <a:latin typeface="Cambria Math" panose="02040503050406030204" pitchFamily="18" charset="0"/>
                                        </a:rPr>
                                        <m:t>𝑑𝑒𝑔</m:t>
                                      </m:r>
                                    </m:sub>
                                    <m:sup>
                                      <m:r>
                                        <a:rPr lang="es-EC" i="1">
                                          <a:latin typeface="Cambria Math" panose="02040503050406030204" pitchFamily="18" charset="0"/>
                                        </a:rPr>
                                        <m:t>𝑡</m:t>
                                      </m:r>
                                    </m:sup>
                                  </m:sSubSup>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𝑢𝑛𝑙𝑜𝑎𝑑</m:t>
                                      </m:r>
                                    </m:sub>
                                  </m:sSub>
                                </m:den>
                              </m:f>
                            </m:e>
                          </m:d>
                        </m:e>
                        <m:sup>
                          <m:r>
                            <a:rPr lang="es-EC" i="0">
                              <a:latin typeface="Cambria Math" panose="02040503050406030204" pitchFamily="18" charset="0"/>
                            </a:rPr>
                            <m:t>−1</m:t>
                          </m:r>
                        </m:sup>
                      </m:sSup>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1867940" y="1698863"/>
                <a:ext cx="3003899" cy="86235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870770" y="2561215"/>
                <a:ext cx="1769843" cy="6576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s-EC" i="1" smtClean="0">
                              <a:latin typeface="Cambria Math" panose="02040503050406030204" pitchFamily="18" charset="0"/>
                            </a:rPr>
                          </m:ctrlPr>
                        </m:sSubSupPr>
                        <m:e>
                          <m:r>
                            <a:rPr lang="es-EC" i="1">
                              <a:latin typeface="Cambria Math" panose="02040503050406030204" pitchFamily="18" charset="0"/>
                            </a:rPr>
                            <m:t>𝐾</m:t>
                          </m:r>
                        </m:e>
                        <m:sub>
                          <m:r>
                            <a:rPr lang="es-EC" i="1">
                              <a:latin typeface="Cambria Math" panose="02040503050406030204" pitchFamily="18" charset="0"/>
                            </a:rPr>
                            <m:t>𝑑𝑒𝑔</m:t>
                          </m:r>
                        </m:sub>
                        <m:sup>
                          <m:r>
                            <a:rPr lang="es-EC" i="1">
                              <a:latin typeface="Cambria Math" panose="02040503050406030204" pitchFamily="18" charset="0"/>
                            </a:rPr>
                            <m:t>𝑡</m:t>
                          </m:r>
                        </m:sup>
                      </m:sSubSup>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𝑢</m:t>
                              </m:r>
                            </m:sub>
                          </m:sSub>
                        </m:num>
                        <m:den>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𝑎</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𝑠</m:t>
                              </m:r>
                            </m:sub>
                          </m:sSub>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1870770" y="2561215"/>
                <a:ext cx="1769843" cy="65768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1881287" y="3357356"/>
                <a:ext cx="2613151"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𝑢𝑛𝑙𝑜𝑎𝑑</m:t>
                          </m:r>
                        </m:sub>
                      </m:sSub>
                      <m:r>
                        <a:rPr lang="es-EC" i="0">
                          <a:latin typeface="Cambria Math" panose="02040503050406030204" pitchFamily="18" charset="0"/>
                        </a:rPr>
                        <m:t>=0.5∗</m:t>
                      </m:r>
                      <m:f>
                        <m:fPr>
                          <m:ctrlPr>
                            <a:rPr lang="es-EC" i="1">
                              <a:latin typeface="Cambria Math" panose="02040503050406030204" pitchFamily="18" charset="0"/>
                            </a:rPr>
                          </m:ctrlPr>
                        </m:fPr>
                        <m:num>
                          <m:r>
                            <a:rPr lang="es-EC" i="0">
                              <a:latin typeface="Cambria Math" panose="02040503050406030204" pitchFamily="18" charset="0"/>
                            </a:rPr>
                            <m:t>3∗</m:t>
                          </m:r>
                          <m:r>
                            <a:rPr lang="es-EC" i="1">
                              <a:latin typeface="Cambria Math" panose="02040503050406030204" pitchFamily="18" charset="0"/>
                            </a:rPr>
                            <m:t>𝐸</m:t>
                          </m:r>
                          <m:r>
                            <a:rPr lang="es-EC" i="0">
                              <a:latin typeface="Cambria Math" panose="02040503050406030204" pitchFamily="18" charset="0"/>
                            </a:rPr>
                            <m:t>∗</m:t>
                          </m:r>
                          <m:r>
                            <a:rPr lang="es-EC" i="1">
                              <a:latin typeface="Cambria Math" panose="02040503050406030204" pitchFamily="18" charset="0"/>
                            </a:rPr>
                            <m:t>𝐼</m:t>
                          </m:r>
                        </m:num>
                        <m:den>
                          <m:sSup>
                            <m:sSupPr>
                              <m:ctrlPr>
                                <a:rPr lang="es-EC" i="1">
                                  <a:latin typeface="Cambria Math" panose="02040503050406030204" pitchFamily="18" charset="0"/>
                                </a:rPr>
                              </m:ctrlPr>
                            </m:sSupPr>
                            <m:e>
                              <m:r>
                                <a:rPr lang="es-EC" i="1">
                                  <a:latin typeface="Cambria Math" panose="02040503050406030204" pitchFamily="18" charset="0"/>
                                </a:rPr>
                                <m:t>𝐿</m:t>
                              </m:r>
                            </m:e>
                            <m:sup>
                              <m:r>
                                <a:rPr lang="es-EC" i="0">
                                  <a:latin typeface="Cambria Math" panose="02040503050406030204" pitchFamily="18" charset="0"/>
                                </a:rPr>
                                <m:t>3</m:t>
                              </m:r>
                            </m:sup>
                          </m:sSup>
                        </m:den>
                      </m:f>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1881287" y="3357356"/>
                <a:ext cx="2613151" cy="61093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1736008" y="4035387"/>
                <a:ext cx="6096605" cy="7290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smtClean="0">
                              <a:latin typeface="Cambria Math" panose="02040503050406030204" pitchFamily="18" charset="0"/>
                            </a:rPr>
                          </m:ctrlPr>
                        </m:fPr>
                        <m:num>
                          <m:sSub>
                            <m:sSubPr>
                              <m:ctrlPr>
                                <a:rPr lang="es-EC" i="1">
                                  <a:latin typeface="Cambria Math" panose="02040503050406030204" pitchFamily="18" charset="0"/>
                                </a:rPr>
                              </m:ctrlPr>
                            </m:sSubPr>
                            <m:e>
                              <m:r>
                                <a:rPr lang="es-EC">
                                  <a:latin typeface="Cambria Math" panose="02040503050406030204" pitchFamily="18" charset="0"/>
                                </a:rPr>
                                <m:t>∆</m:t>
                              </m:r>
                            </m:e>
                            <m:sub>
                              <m:r>
                                <a:rPr lang="es-EC" i="1">
                                  <a:latin typeface="Cambria Math" panose="02040503050406030204" pitchFamily="18" charset="0"/>
                                </a:rPr>
                                <m:t>𝑠</m:t>
                              </m:r>
                            </m:sub>
                          </m:sSub>
                        </m:num>
                        <m:den>
                          <m:r>
                            <a:rPr lang="es-EC" i="1">
                              <a:latin typeface="Cambria Math" panose="02040503050406030204" pitchFamily="18" charset="0"/>
                            </a:rPr>
                            <m:t>𝐿</m:t>
                          </m:r>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3</m:t>
                          </m:r>
                        </m:num>
                        <m:den>
                          <m:r>
                            <a:rPr lang="es-EC" i="0">
                              <a:latin typeface="Cambria Math" panose="02040503050406030204" pitchFamily="18" charset="0"/>
                            </a:rPr>
                            <m:t>100</m:t>
                          </m:r>
                        </m:den>
                      </m:f>
                      <m:r>
                        <a:rPr lang="es-EC" i="0">
                          <a:latin typeface="Cambria Math" panose="02040503050406030204" pitchFamily="18" charset="0"/>
                        </a:rPr>
                        <m:t>+4∗</m:t>
                      </m:r>
                      <m:r>
                        <a:rPr lang="es-EC" i="1">
                          <a:latin typeface="Cambria Math" panose="02040503050406030204" pitchFamily="18" charset="0"/>
                        </a:rPr>
                        <m:t>𝜌</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500</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𝜐</m:t>
                          </m:r>
                        </m:num>
                        <m:den>
                          <m:rad>
                            <m:radPr>
                              <m:degHide m:val="on"/>
                              <m:ctrlPr>
                                <a:rPr lang="es-EC" i="1">
                                  <a:latin typeface="Cambria Math" panose="02040503050406030204" pitchFamily="18" charset="0"/>
                                </a:rPr>
                              </m:ctrlPr>
                            </m:radPr>
                            <m:deg/>
                            <m:e>
                              <m:r>
                                <a:rPr lang="es-EC" i="1">
                                  <a:latin typeface="Cambria Math" panose="02040503050406030204" pitchFamily="18" charset="0"/>
                                </a:rPr>
                                <m:t>𝑓</m:t>
                              </m:r>
                              <m:r>
                                <a:rPr lang="es-EC" i="0">
                                  <a:latin typeface="Cambria Math" panose="02040503050406030204" pitchFamily="18" charset="0"/>
                                </a:rPr>
                                <m:t>′</m:t>
                              </m:r>
                              <m:r>
                                <a:rPr lang="es-EC" i="1">
                                  <a:latin typeface="Cambria Math" panose="02040503050406030204" pitchFamily="18" charset="0"/>
                                </a:rPr>
                                <m:t>𝑐</m:t>
                              </m:r>
                            </m:e>
                          </m:rad>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40</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𝑃</m:t>
                          </m:r>
                        </m:num>
                        <m:den>
                          <m:r>
                            <a:rPr lang="es-EC" i="1">
                              <a:latin typeface="Cambria Math" panose="02040503050406030204" pitchFamily="18" charset="0"/>
                            </a:rPr>
                            <m:t>𝐴𝑔</m:t>
                          </m:r>
                          <m:r>
                            <a:rPr lang="es-EC" i="0">
                              <a:latin typeface="Cambria Math" panose="02040503050406030204" pitchFamily="18" charset="0"/>
                            </a:rPr>
                            <m:t>∗</m:t>
                          </m:r>
                          <m:r>
                            <a:rPr lang="es-EC" i="1">
                              <a:latin typeface="Cambria Math" panose="02040503050406030204" pitchFamily="18" charset="0"/>
                            </a:rPr>
                            <m:t>𝑓</m:t>
                          </m:r>
                          <m:r>
                            <a:rPr lang="es-EC" i="0">
                              <a:latin typeface="Cambria Math" panose="02040503050406030204" pitchFamily="18" charset="0"/>
                            </a:rPr>
                            <m:t>′</m:t>
                          </m:r>
                          <m:r>
                            <a:rPr lang="es-EC" i="1">
                              <a:latin typeface="Cambria Math" panose="02040503050406030204" pitchFamily="18" charset="0"/>
                            </a:rPr>
                            <m:t>𝑐</m:t>
                          </m:r>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100</m:t>
                          </m:r>
                        </m:den>
                      </m:f>
                      <m:d>
                        <m:dPr>
                          <m:begChr m:val="["/>
                          <m:endChr m:val="]"/>
                          <m:ctrlPr>
                            <a:rPr lang="es-EC" i="1">
                              <a:latin typeface="Cambria Math" panose="02040503050406030204" pitchFamily="18" charset="0"/>
                            </a:rPr>
                          </m:ctrlPr>
                        </m:dPr>
                        <m:e>
                          <m:r>
                            <a:rPr lang="es-EC" i="1">
                              <a:latin typeface="Cambria Math" panose="02040503050406030204" pitchFamily="18" charset="0"/>
                            </a:rPr>
                            <m:t>𝑝𝑠𝑖</m:t>
                          </m:r>
                        </m:e>
                      </m:d>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1736008" y="4035387"/>
                <a:ext cx="6096605" cy="729046"/>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2029283" y="4860374"/>
                <a:ext cx="4663841" cy="1051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smtClean="0">
                              <a:latin typeface="Cambria Math" panose="02040503050406030204" pitchFamily="18" charset="0"/>
                            </a:rPr>
                          </m:ctrlPr>
                        </m:fPr>
                        <m:num>
                          <m:sSub>
                            <m:sSubPr>
                              <m:ctrlPr>
                                <a:rPr lang="es-EC" i="1">
                                  <a:latin typeface="Cambria Math" panose="02040503050406030204" pitchFamily="18" charset="0"/>
                                </a:rPr>
                              </m:ctrlPr>
                            </m:sSubPr>
                            <m:e>
                              <m:r>
                                <a:rPr lang="es-EC">
                                  <a:latin typeface="Cambria Math" panose="02040503050406030204" pitchFamily="18" charset="0"/>
                                </a:rPr>
                                <m:t>∆</m:t>
                              </m:r>
                            </m:e>
                            <m:sub>
                              <m:r>
                                <a:rPr lang="es-EC" i="1">
                                  <a:latin typeface="Cambria Math" panose="02040503050406030204" pitchFamily="18" charset="0"/>
                                </a:rPr>
                                <m:t>𝑎</m:t>
                              </m:r>
                            </m:sub>
                          </m:sSub>
                        </m:num>
                        <m:den>
                          <m:r>
                            <a:rPr lang="es-EC" i="1">
                              <a:latin typeface="Cambria Math" panose="02040503050406030204" pitchFamily="18" charset="0"/>
                            </a:rPr>
                            <m:t>𝐿</m:t>
                          </m:r>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4</m:t>
                          </m:r>
                        </m:num>
                        <m:den>
                          <m:r>
                            <a:rPr lang="es-EC" i="0">
                              <a:latin typeface="Cambria Math" panose="02040503050406030204" pitchFamily="18" charset="0"/>
                            </a:rPr>
                            <m:t>100</m:t>
                          </m:r>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1">
                                      <a:latin typeface="Cambria Math" panose="02040503050406030204" pitchFamily="18" charset="0"/>
                                    </a:rPr>
                                    <m:t>𝑡𝑎𝑛</m:t>
                                  </m:r>
                                  <m:r>
                                    <a:rPr lang="es-EC" i="1">
                                      <a:latin typeface="Cambria Math" panose="02040503050406030204" pitchFamily="18" charset="0"/>
                                    </a:rPr>
                                    <m:t>𝜃</m:t>
                                  </m:r>
                                </m:e>
                              </m:d>
                            </m:e>
                            <m:sup>
                              <m:r>
                                <a:rPr lang="es-EC" i="0">
                                  <a:latin typeface="Cambria Math" panose="02040503050406030204" pitchFamily="18" charset="0"/>
                                </a:rPr>
                                <m:t>2</m:t>
                              </m:r>
                            </m:sup>
                          </m:sSup>
                        </m:num>
                        <m:den>
                          <m:r>
                            <a:rPr lang="es-EC" i="1">
                              <a:latin typeface="Cambria Math" panose="02040503050406030204" pitchFamily="18" charset="0"/>
                            </a:rPr>
                            <m:t>𝑡𝑎𝑛</m:t>
                          </m:r>
                          <m:r>
                            <a:rPr lang="es-EC" i="1">
                              <a:latin typeface="Cambria Math" panose="02040503050406030204" pitchFamily="18" charset="0"/>
                            </a:rPr>
                            <m:t>𝜃</m:t>
                          </m:r>
                          <m:r>
                            <a:rPr lang="es-EC" i="0">
                              <a:latin typeface="Cambria Math" panose="02040503050406030204" pitchFamily="18" charset="0"/>
                            </a:rPr>
                            <m:t>+</m:t>
                          </m:r>
                          <m:r>
                            <a:rPr lang="es-EC" i="1">
                              <a:latin typeface="Cambria Math" panose="02040503050406030204" pitchFamily="18" charset="0"/>
                            </a:rPr>
                            <m:t>𝑃</m:t>
                          </m:r>
                          <m:r>
                            <a:rPr lang="es-EC" i="0">
                              <a:latin typeface="Cambria Math" panose="02040503050406030204" pitchFamily="18" charset="0"/>
                            </a:rPr>
                            <m:t>∗</m:t>
                          </m:r>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𝑠</m:t>
                                  </m:r>
                                </m:num>
                                <m:den>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𝑠𝑡</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𝑦𝑡</m:t>
                                      </m:r>
                                    </m:sub>
                                  </m:sSub>
                                  <m:r>
                                    <a:rPr lang="es-EC" i="0">
                                      <a:latin typeface="Cambria Math" panose="02040503050406030204" pitchFamily="18" charset="0"/>
                                    </a:rPr>
                                    <m:t>∗</m:t>
                                  </m:r>
                                  <m:r>
                                    <a:rPr lang="es-EC" i="1">
                                      <a:latin typeface="Cambria Math" panose="02040503050406030204" pitchFamily="18" charset="0"/>
                                    </a:rPr>
                                    <m:t>𝑑</m:t>
                                  </m:r>
                                  <m:r>
                                    <a:rPr lang="es-EC" i="0">
                                      <a:latin typeface="Cambria Math" panose="02040503050406030204" pitchFamily="18" charset="0"/>
                                    </a:rPr>
                                    <m:t>∗</m:t>
                                  </m:r>
                                  <m:r>
                                    <a:rPr lang="es-EC" i="1">
                                      <a:latin typeface="Cambria Math" panose="02040503050406030204" pitchFamily="18" charset="0"/>
                                    </a:rPr>
                                    <m:t>𝑡𝑎𝑛</m:t>
                                  </m:r>
                                  <m:r>
                                    <a:rPr lang="es-EC" i="1">
                                      <a:latin typeface="Cambria Math" panose="02040503050406030204" pitchFamily="18" charset="0"/>
                                    </a:rPr>
                                    <m:t>𝜃</m:t>
                                  </m:r>
                                </m:den>
                              </m:f>
                            </m:e>
                          </m:d>
                        </m:den>
                      </m:f>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2029283" y="4860374"/>
                <a:ext cx="4663841" cy="105137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3968275" y="6103634"/>
                <a:ext cx="14011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𝑢</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𝑐</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𝑠</m:t>
                          </m:r>
                        </m:sub>
                      </m:sSub>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3968275" y="6103634"/>
                <a:ext cx="1401153" cy="369332"/>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9647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
            </a:r>
            <a:br>
              <a:rPr lang="es-EC" dirty="0" smtClean="0"/>
            </a:br>
            <a:r>
              <a:rPr lang="en-US" dirty="0"/>
              <a:t/>
            </a:r>
            <a:br>
              <a:rPr lang="en-US" dirty="0"/>
            </a:br>
            <a:r>
              <a:rPr lang="en-US" dirty="0" smtClean="0"/>
              <a:t/>
            </a:r>
            <a:br>
              <a:rPr lang="en-US" dirty="0" smtClean="0"/>
            </a:br>
            <a:r>
              <a:rPr lang="es-EC" dirty="0" smtClean="0"/>
              <a:t>Capítulo</a:t>
            </a:r>
            <a:r>
              <a:rPr lang="en-US" dirty="0" smtClean="0"/>
              <a:t> 3:</a:t>
            </a:r>
            <a:br>
              <a:rPr lang="en-US" dirty="0" smtClean="0"/>
            </a:br>
            <a:r>
              <a:rPr lang="es-EC" dirty="0" smtClean="0"/>
              <a:t>Objetivos de Desempeño</a:t>
            </a:r>
            <a:endParaRPr lang="es-EC" dirty="0"/>
          </a:p>
        </p:txBody>
      </p:sp>
    </p:spTree>
    <p:extLst>
      <p:ext uri="{BB962C8B-B14F-4D97-AF65-F5344CB8AC3E}">
        <p14:creationId xmlns:p14="http://schemas.microsoft.com/office/powerpoint/2010/main" val="3562967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CONTENIDO</a:t>
            </a:r>
            <a:endParaRPr lang="en-US" dirty="0"/>
          </a:p>
        </p:txBody>
      </p:sp>
      <p:sp>
        <p:nvSpPr>
          <p:cNvPr id="3" name="Marcador de contenido 2"/>
          <p:cNvSpPr>
            <a:spLocks noGrp="1"/>
          </p:cNvSpPr>
          <p:nvPr>
            <p:ph idx="1"/>
          </p:nvPr>
        </p:nvSpPr>
        <p:spPr>
          <a:xfrm>
            <a:off x="1854192" y="1207288"/>
            <a:ext cx="10261608" cy="5509705"/>
          </a:xfrm>
        </p:spPr>
        <p:txBody>
          <a:bodyPr>
            <a:normAutofit/>
          </a:bodyPr>
          <a:lstStyle/>
          <a:p>
            <a:pPr lvl="1"/>
            <a:r>
              <a:rPr lang="es-EC" b="1" dirty="0"/>
              <a:t>CAPÍTULO SIETE</a:t>
            </a:r>
            <a:r>
              <a:rPr lang="es-EC" dirty="0"/>
              <a:t>: </a:t>
            </a:r>
            <a:r>
              <a:rPr lang="es-EC" b="1" dirty="0"/>
              <a:t>Conclusiones y </a:t>
            </a:r>
            <a:r>
              <a:rPr lang="es-EC" b="1" dirty="0" smtClean="0"/>
              <a:t>recomendaciones</a:t>
            </a:r>
            <a:endParaRPr lang="en-US" sz="2000" dirty="0" smtClean="0"/>
          </a:p>
          <a:p>
            <a:pPr lvl="1"/>
            <a:endParaRPr lang="en-US" sz="2400" dirty="0"/>
          </a:p>
          <a:p>
            <a:pPr lvl="2"/>
            <a:r>
              <a:rPr lang="es-EC" dirty="0"/>
              <a:t>Conclusiones</a:t>
            </a:r>
            <a:endParaRPr lang="en-US" sz="1800" dirty="0"/>
          </a:p>
          <a:p>
            <a:pPr lvl="2"/>
            <a:r>
              <a:rPr lang="es-EC" dirty="0"/>
              <a:t>Recomendaciones</a:t>
            </a:r>
            <a:endParaRPr lang="en-US" sz="1800" dirty="0"/>
          </a:p>
          <a:p>
            <a:pPr lvl="1"/>
            <a:endParaRPr lang="en-US" sz="2200" dirty="0"/>
          </a:p>
        </p:txBody>
      </p:sp>
    </p:spTree>
    <p:extLst>
      <p:ext uri="{BB962C8B-B14F-4D97-AF65-F5344CB8AC3E}">
        <p14:creationId xmlns:p14="http://schemas.microsoft.com/office/powerpoint/2010/main" val="30272068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3: Objetivos del Desempeño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Introducción</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3" name="Rectángulo 2"/>
          <p:cNvSpPr/>
          <p:nvPr/>
        </p:nvSpPr>
        <p:spPr>
          <a:xfrm>
            <a:off x="2133600" y="1488573"/>
            <a:ext cx="9668142" cy="646331"/>
          </a:xfrm>
          <a:prstGeom prst="rect">
            <a:avLst/>
          </a:prstGeom>
        </p:spPr>
        <p:txBody>
          <a:bodyPr wrap="square">
            <a:spAutoFit/>
          </a:bodyPr>
          <a:lstStyle/>
          <a:p>
            <a:r>
              <a:rPr lang="es-ES" dirty="0" smtClean="0">
                <a:effectLst/>
                <a:latin typeface="Arial" panose="020B0604020202020204" pitchFamily="34" charset="0"/>
                <a:ea typeface="Calibri" panose="020F0502020204030204" pitchFamily="34" charset="0"/>
                <a:cs typeface="Times New Roman" panose="02020603050405020304" pitchFamily="18" charset="0"/>
              </a:rPr>
              <a:t>El desempeño sísmico es una serie de conceptos que se usan para  evaluar a la estructura mediante el daño que se produce en ellas ante la frecuencia de un sismo</a:t>
            </a:r>
            <a:endParaRPr lang="es-EC" dirty="0"/>
          </a:p>
        </p:txBody>
      </p:sp>
      <p:pic>
        <p:nvPicPr>
          <p:cNvPr id="7" name="10 Imagen"/>
          <p:cNvPicPr/>
          <p:nvPr/>
        </p:nvPicPr>
        <p:blipFill>
          <a:blip r:embed="rId2">
            <a:extLst>
              <a:ext uri="{28A0092B-C50C-407E-A947-70E740481C1C}">
                <a14:useLocalDpi xmlns:a14="http://schemas.microsoft.com/office/drawing/2010/main" val="0"/>
              </a:ext>
            </a:extLst>
          </a:blip>
          <a:srcRect/>
          <a:stretch>
            <a:fillRect/>
          </a:stretch>
        </p:blipFill>
        <p:spPr bwMode="auto">
          <a:xfrm>
            <a:off x="3142605" y="2529956"/>
            <a:ext cx="6696744" cy="3664857"/>
          </a:xfrm>
          <a:prstGeom prst="rect">
            <a:avLst/>
          </a:prstGeom>
          <a:noFill/>
          <a:ln>
            <a:noFill/>
          </a:ln>
        </p:spPr>
      </p:pic>
    </p:spTree>
    <p:extLst>
      <p:ext uri="{BB962C8B-B14F-4D97-AF65-F5344CB8AC3E}">
        <p14:creationId xmlns:p14="http://schemas.microsoft.com/office/powerpoint/2010/main" val="320824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3: Objetivos del Desempeño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Niveles de desempeño: SEOAC / VISION2000</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1593605900"/>
              </p:ext>
            </p:extLst>
          </p:nvPr>
        </p:nvGraphicFramePr>
        <p:xfrm>
          <a:off x="2179178" y="1179317"/>
          <a:ext cx="9836208" cy="5659013"/>
        </p:xfrm>
        <a:graphic>
          <a:graphicData uri="http://schemas.openxmlformats.org/drawingml/2006/table">
            <a:tbl>
              <a:tblPr firstRow="1" firstCol="1" bandRow="1">
                <a:tableStyleId>{5C22544A-7EE6-4342-B048-85BDC9FD1C3A}</a:tableStyleId>
              </a:tblPr>
              <a:tblGrid>
                <a:gridCol w="2074342"/>
                <a:gridCol w="2276158"/>
                <a:gridCol w="5485708"/>
              </a:tblGrid>
              <a:tr h="512177">
                <a:tc>
                  <a:txBody>
                    <a:bodyPr/>
                    <a:lstStyle/>
                    <a:p>
                      <a:pPr marL="0" marR="0" indent="252095" algn="ctr">
                        <a:spcBef>
                          <a:spcPts val="0"/>
                        </a:spcBef>
                        <a:spcAft>
                          <a:spcPts val="0"/>
                        </a:spcAft>
                      </a:pPr>
                      <a:r>
                        <a:rPr lang="es-ES" sz="1600" dirty="0" smtClean="0">
                          <a:effectLst/>
                        </a:rPr>
                        <a:t>Estado de </a:t>
                      </a:r>
                      <a:r>
                        <a:rPr lang="es-ES" sz="1600" dirty="0">
                          <a:effectLst/>
                        </a:rPr>
                        <a:t>daño</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c>
                  <a:txBody>
                    <a:bodyPr/>
                    <a:lstStyle/>
                    <a:p>
                      <a:pPr marL="0" marR="0" indent="0" algn="ctr">
                        <a:spcBef>
                          <a:spcPts val="0"/>
                        </a:spcBef>
                        <a:spcAft>
                          <a:spcPts val="0"/>
                        </a:spcAft>
                      </a:pPr>
                      <a:r>
                        <a:rPr lang="es-ES" sz="1600" dirty="0">
                          <a:effectLst/>
                        </a:rPr>
                        <a:t>Clasificación</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c>
                  <a:txBody>
                    <a:bodyPr/>
                    <a:lstStyle/>
                    <a:p>
                      <a:pPr marL="0" marR="0" indent="0" algn="ctr">
                        <a:spcBef>
                          <a:spcPts val="0"/>
                        </a:spcBef>
                        <a:spcAft>
                          <a:spcPts val="0"/>
                        </a:spcAft>
                      </a:pPr>
                      <a:r>
                        <a:rPr lang="es-ES" sz="1600" dirty="0">
                          <a:effectLst/>
                        </a:rPr>
                        <a:t>Descripción</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r>
              <a:tr h="974792">
                <a:tc>
                  <a:txBody>
                    <a:bodyPr/>
                    <a:lstStyle/>
                    <a:p>
                      <a:pPr marL="0" marR="0" indent="0" algn="ctr">
                        <a:spcBef>
                          <a:spcPts val="0"/>
                        </a:spcBef>
                        <a:spcAft>
                          <a:spcPts val="0"/>
                        </a:spcAft>
                      </a:pPr>
                      <a:r>
                        <a:rPr lang="es-ES" sz="1600">
                          <a:effectLst/>
                        </a:rPr>
                        <a:t>Despreciable</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c>
                  <a:txBody>
                    <a:bodyPr/>
                    <a:lstStyle/>
                    <a:p>
                      <a:pPr marL="0" marR="0" indent="252095" algn="ctr">
                        <a:spcBef>
                          <a:spcPts val="0"/>
                        </a:spcBef>
                        <a:spcAft>
                          <a:spcPts val="0"/>
                        </a:spcAft>
                      </a:pPr>
                      <a:r>
                        <a:rPr lang="es-ES" sz="1600" dirty="0">
                          <a:effectLst/>
                        </a:rPr>
                        <a:t>Totalmente operacional</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c>
                  <a:txBody>
                    <a:bodyPr/>
                    <a:lstStyle/>
                    <a:p>
                      <a:pPr marL="0" marR="0" indent="252095" algn="just">
                        <a:spcBef>
                          <a:spcPts val="0"/>
                        </a:spcBef>
                        <a:spcAft>
                          <a:spcPts val="0"/>
                        </a:spcAft>
                      </a:pPr>
                      <a:r>
                        <a:rPr lang="es-ES" sz="1600" dirty="0" smtClean="0">
                          <a:effectLst/>
                        </a:rPr>
                        <a:t>Nivel </a:t>
                      </a:r>
                      <a:r>
                        <a:rPr lang="es-ES" sz="1600" dirty="0">
                          <a:effectLst/>
                        </a:rPr>
                        <a:t>de desempeño en el cual no ocurren daños. Las consecuencias sobre los usuarios de las instalaciones son despreciables. La edificación permanece totalmente segura para sus ocupantes. Todo el contenido y los servicios de la edificación permanecen funcionales y disponibles para su uso. En general no se requieren reparaciones</a:t>
                      </a:r>
                      <a:r>
                        <a:rPr lang="es-ES" sz="1600" dirty="0" smtClean="0">
                          <a:effectLst/>
                        </a:rPr>
                        <a:t>.</a:t>
                      </a:r>
                      <a:r>
                        <a:rPr lang="es-ES" sz="1600" dirty="0">
                          <a:effectLst/>
                        </a:rPr>
                        <a:t> </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r>
              <a:tr h="999858">
                <a:tc>
                  <a:txBody>
                    <a:bodyPr/>
                    <a:lstStyle/>
                    <a:p>
                      <a:pPr marL="0" marR="0" indent="0" algn="ctr">
                        <a:spcBef>
                          <a:spcPts val="0"/>
                        </a:spcBef>
                        <a:spcAft>
                          <a:spcPts val="0"/>
                        </a:spcAft>
                      </a:pPr>
                      <a:r>
                        <a:rPr lang="es-ES" sz="1600">
                          <a:effectLst/>
                        </a:rPr>
                        <a:t>Ligero</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c>
                  <a:txBody>
                    <a:bodyPr/>
                    <a:lstStyle/>
                    <a:p>
                      <a:pPr marL="0" marR="0" indent="252095" algn="ctr">
                        <a:spcBef>
                          <a:spcPts val="0"/>
                        </a:spcBef>
                        <a:spcAft>
                          <a:spcPts val="0"/>
                        </a:spcAft>
                      </a:pPr>
                      <a:r>
                        <a:rPr lang="es-ES" sz="1600">
                          <a:effectLst/>
                        </a:rPr>
                        <a:t>Operacional</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c>
                  <a:txBody>
                    <a:bodyPr/>
                    <a:lstStyle/>
                    <a:p>
                      <a:pPr marL="0" marR="0" indent="252095" algn="just">
                        <a:spcBef>
                          <a:spcPts val="0"/>
                        </a:spcBef>
                        <a:spcAft>
                          <a:spcPts val="0"/>
                        </a:spcAft>
                      </a:pPr>
                      <a:r>
                        <a:rPr lang="es-ES" sz="1600" dirty="0" smtClean="0">
                          <a:effectLst/>
                        </a:rPr>
                        <a:t>Nivel </a:t>
                      </a:r>
                      <a:r>
                        <a:rPr lang="es-ES" sz="1600" dirty="0">
                          <a:effectLst/>
                        </a:rPr>
                        <a:t>de desempaño con el cual ocurren daños moderados en elementos no estructurales y en el contenido de la edificación, daños ligeros en elementos estructurales. El daño no compromete la seguridad de la edificación, se requieren algunas reparaciones </a:t>
                      </a:r>
                      <a:r>
                        <a:rPr lang="es-ES" sz="1600" dirty="0" smtClean="0">
                          <a:effectLst/>
                        </a:rPr>
                        <a:t>menores</a:t>
                      </a:r>
                      <a:endParaRPr lang="en-US" sz="1600" dirty="0">
                        <a:effectLst/>
                      </a:endParaRPr>
                    </a:p>
                  </a:txBody>
                  <a:tcPr marL="42941" marR="42941" marT="0" marB="0" anchor="ctr"/>
                </a:tc>
              </a:tr>
              <a:tr h="1033082">
                <a:tc>
                  <a:txBody>
                    <a:bodyPr/>
                    <a:lstStyle/>
                    <a:p>
                      <a:pPr marL="0" marR="0" indent="0" algn="ctr">
                        <a:spcBef>
                          <a:spcPts val="0"/>
                        </a:spcBef>
                        <a:spcAft>
                          <a:spcPts val="0"/>
                        </a:spcAft>
                      </a:pPr>
                      <a:r>
                        <a:rPr lang="es-ES" sz="1600">
                          <a:effectLst/>
                        </a:rPr>
                        <a:t>Moderado</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c>
                  <a:txBody>
                    <a:bodyPr/>
                    <a:lstStyle/>
                    <a:p>
                      <a:pPr marL="0" marR="0" indent="252095" algn="ctr">
                        <a:spcBef>
                          <a:spcPts val="0"/>
                        </a:spcBef>
                        <a:spcAft>
                          <a:spcPts val="0"/>
                        </a:spcAft>
                      </a:pPr>
                      <a:r>
                        <a:rPr lang="es-ES" sz="1600">
                          <a:effectLst/>
                        </a:rPr>
                        <a:t>Seguridad</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c>
                  <a:txBody>
                    <a:bodyPr/>
                    <a:lstStyle/>
                    <a:p>
                      <a:pPr marL="0" marR="0" indent="252095" algn="just">
                        <a:spcBef>
                          <a:spcPts val="0"/>
                        </a:spcBef>
                        <a:spcAft>
                          <a:spcPts val="0"/>
                        </a:spcAft>
                      </a:pPr>
                      <a:r>
                        <a:rPr lang="es-ES" sz="1600" dirty="0" smtClean="0">
                          <a:effectLst/>
                        </a:rPr>
                        <a:t>Nivel </a:t>
                      </a:r>
                      <a:r>
                        <a:rPr lang="es-ES" sz="1600" dirty="0">
                          <a:effectLst/>
                        </a:rPr>
                        <a:t>de desempeño en el cual ocurren daños moderados en elementos estructurales, no estructurales y en el contenido de la edificación. Degradación de la rigidez lateral y la capacidad resistente del </a:t>
                      </a:r>
                      <a:r>
                        <a:rPr lang="es-ES" sz="1600" dirty="0" smtClean="0">
                          <a:effectLst/>
                        </a:rPr>
                        <a:t>sistema</a:t>
                      </a:r>
                      <a:r>
                        <a:rPr lang="es-ES" sz="1600" dirty="0">
                          <a:effectLst/>
                        </a:rPr>
                        <a:t> </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r>
              <a:tr h="818008">
                <a:tc>
                  <a:txBody>
                    <a:bodyPr/>
                    <a:lstStyle/>
                    <a:p>
                      <a:pPr marL="0" marR="0" indent="0" algn="ctr">
                        <a:spcBef>
                          <a:spcPts val="0"/>
                        </a:spcBef>
                        <a:spcAft>
                          <a:spcPts val="0"/>
                        </a:spcAft>
                      </a:pPr>
                      <a:r>
                        <a:rPr lang="es-ES" sz="1600">
                          <a:effectLst/>
                        </a:rPr>
                        <a:t>Severo</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c>
                  <a:txBody>
                    <a:bodyPr/>
                    <a:lstStyle/>
                    <a:p>
                      <a:pPr marL="0" marR="0" indent="252095" algn="ctr">
                        <a:spcBef>
                          <a:spcPts val="0"/>
                        </a:spcBef>
                        <a:spcAft>
                          <a:spcPts val="0"/>
                        </a:spcAft>
                      </a:pPr>
                      <a:r>
                        <a:rPr lang="es-ES" sz="1600">
                          <a:effectLst/>
                        </a:rPr>
                        <a:t>Pre-Colapso</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c>
                  <a:txBody>
                    <a:bodyPr/>
                    <a:lstStyle/>
                    <a:p>
                      <a:pPr marL="0" marR="0" indent="252095" algn="just">
                        <a:spcBef>
                          <a:spcPts val="0"/>
                        </a:spcBef>
                        <a:spcAft>
                          <a:spcPts val="0"/>
                        </a:spcAft>
                      </a:pPr>
                      <a:r>
                        <a:rPr lang="es-ES" sz="1600" dirty="0" smtClean="0">
                          <a:effectLst/>
                        </a:rPr>
                        <a:t>Capacidad </a:t>
                      </a:r>
                      <a:r>
                        <a:rPr lang="es-ES" sz="1600" dirty="0">
                          <a:effectLst/>
                        </a:rPr>
                        <a:t>resistente compromete la estabilidad de la estructura. Interrupción de servicios y vías de escape</a:t>
                      </a:r>
                      <a:r>
                        <a:rPr lang="es-ES" sz="1600" dirty="0" smtClean="0">
                          <a:effectLst/>
                        </a:rPr>
                        <a:t>.</a:t>
                      </a:r>
                      <a:r>
                        <a:rPr lang="es-ES" sz="1600" dirty="0">
                          <a:effectLst/>
                        </a:rPr>
                        <a:t> </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r>
              <a:tr h="613506">
                <a:tc>
                  <a:txBody>
                    <a:bodyPr/>
                    <a:lstStyle/>
                    <a:p>
                      <a:pPr marL="0" marR="0" indent="0" algn="ctr">
                        <a:spcBef>
                          <a:spcPts val="0"/>
                        </a:spcBef>
                        <a:spcAft>
                          <a:spcPts val="0"/>
                        </a:spcAft>
                      </a:pPr>
                      <a:r>
                        <a:rPr lang="es-ES" sz="1600">
                          <a:effectLst/>
                        </a:rPr>
                        <a:t>Completo</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c>
                  <a:txBody>
                    <a:bodyPr/>
                    <a:lstStyle/>
                    <a:p>
                      <a:pPr marL="0" marR="0" indent="252095" algn="ctr">
                        <a:spcBef>
                          <a:spcPts val="0"/>
                        </a:spcBef>
                        <a:spcAft>
                          <a:spcPts val="0"/>
                        </a:spcAft>
                      </a:pPr>
                      <a:r>
                        <a:rPr lang="es-ES" sz="1600">
                          <a:effectLst/>
                        </a:rPr>
                        <a:t>Colapso</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c>
                  <a:txBody>
                    <a:bodyPr/>
                    <a:lstStyle/>
                    <a:p>
                      <a:pPr marL="0" marR="0" indent="252095" algn="just">
                        <a:spcBef>
                          <a:spcPts val="0"/>
                        </a:spcBef>
                        <a:spcAft>
                          <a:spcPts val="0"/>
                        </a:spcAft>
                      </a:pPr>
                      <a:r>
                        <a:rPr lang="es-ES" sz="1600" dirty="0" smtClean="0">
                          <a:effectLst/>
                        </a:rPr>
                        <a:t>Colapso </a:t>
                      </a:r>
                      <a:r>
                        <a:rPr lang="es-ES" sz="1600" dirty="0">
                          <a:effectLst/>
                        </a:rPr>
                        <a:t>total de la </a:t>
                      </a:r>
                      <a:r>
                        <a:rPr lang="es-ES" sz="1600" dirty="0" smtClean="0">
                          <a:effectLst/>
                        </a:rPr>
                        <a:t>estructura</a:t>
                      </a:r>
                      <a:r>
                        <a:rPr lang="es-ES" sz="1600" dirty="0">
                          <a:effectLst/>
                        </a:rPr>
                        <a:t> </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2941" marR="42941" marT="0" marB="0" anchor="ctr"/>
                </a:tc>
              </a:tr>
            </a:tbl>
          </a:graphicData>
        </a:graphic>
      </p:graphicFrame>
      <p:cxnSp>
        <p:nvCxnSpPr>
          <p:cNvPr id="7" name="Conector recto 6"/>
          <p:cNvCxnSpPr/>
          <p:nvPr/>
        </p:nvCxnSpPr>
        <p:spPr>
          <a:xfrm>
            <a:off x="7802310" y="2409915"/>
            <a:ext cx="37516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flipV="1">
            <a:off x="6536107" y="4119073"/>
            <a:ext cx="3565022" cy="71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0767701" y="3871245"/>
            <a:ext cx="1220623" cy="156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V="1">
            <a:off x="7611453" y="5110385"/>
            <a:ext cx="4376871" cy="57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a:off x="6773965" y="5801172"/>
            <a:ext cx="4523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6773965" y="6637236"/>
            <a:ext cx="2506768" cy="113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52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3: Objetivos del Desempeño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Niveles de desempeño: ATC 40</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1955259484"/>
              </p:ext>
            </p:extLst>
          </p:nvPr>
        </p:nvGraphicFramePr>
        <p:xfrm>
          <a:off x="1991171" y="2214905"/>
          <a:ext cx="10015671" cy="4007041"/>
        </p:xfrm>
        <a:graphic>
          <a:graphicData uri="http://schemas.openxmlformats.org/drawingml/2006/table">
            <a:tbl>
              <a:tblPr firstRow="1" firstCol="1" bandRow="1">
                <a:tableStyleId>{5C22544A-7EE6-4342-B048-85BDC9FD1C3A}</a:tableStyleId>
              </a:tblPr>
              <a:tblGrid>
                <a:gridCol w="1837098"/>
                <a:gridCol w="2288906"/>
                <a:gridCol w="5889667"/>
              </a:tblGrid>
              <a:tr h="357922">
                <a:tc>
                  <a:txBody>
                    <a:bodyPr/>
                    <a:lstStyle/>
                    <a:p>
                      <a:pPr marL="0" marR="0" indent="0" algn="just">
                        <a:lnSpc>
                          <a:spcPct val="200000"/>
                        </a:lnSpc>
                        <a:spcBef>
                          <a:spcPts val="0"/>
                        </a:spcBef>
                        <a:spcAft>
                          <a:spcPts val="0"/>
                        </a:spcAft>
                      </a:pPr>
                      <a:r>
                        <a:rPr lang="es-EC" sz="1600" dirty="0">
                          <a:effectLst/>
                        </a:rPr>
                        <a:t>Abreviación</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indent="0" algn="just">
                        <a:lnSpc>
                          <a:spcPct val="200000"/>
                        </a:lnSpc>
                        <a:spcBef>
                          <a:spcPts val="0"/>
                        </a:spcBef>
                        <a:spcAft>
                          <a:spcPts val="0"/>
                        </a:spcAft>
                      </a:pPr>
                      <a:r>
                        <a:rPr lang="es-EC" sz="1600">
                          <a:effectLst/>
                        </a:rPr>
                        <a:t>Nomenclatura</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indent="0" algn="just">
                        <a:lnSpc>
                          <a:spcPct val="200000"/>
                        </a:lnSpc>
                        <a:spcBef>
                          <a:spcPts val="0"/>
                        </a:spcBef>
                        <a:spcAft>
                          <a:spcPts val="0"/>
                        </a:spcAft>
                      </a:pPr>
                      <a:r>
                        <a:rPr lang="es-EC" sz="1600">
                          <a:effectLst/>
                        </a:rPr>
                        <a:t>Descripción</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r>
              <a:tr h="307272">
                <a:tc>
                  <a:txBody>
                    <a:bodyPr/>
                    <a:lstStyle/>
                    <a:p>
                      <a:pPr marL="0" marR="0" indent="0" algn="just">
                        <a:lnSpc>
                          <a:spcPct val="200000"/>
                        </a:lnSpc>
                        <a:spcBef>
                          <a:spcPts val="0"/>
                        </a:spcBef>
                        <a:spcAft>
                          <a:spcPts val="0"/>
                        </a:spcAft>
                      </a:pPr>
                      <a:r>
                        <a:rPr lang="es-EC" sz="1600">
                          <a:effectLst/>
                        </a:rPr>
                        <a:t>SP-1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indent="0" algn="just">
                        <a:lnSpc>
                          <a:spcPct val="200000"/>
                        </a:lnSpc>
                        <a:spcBef>
                          <a:spcPts val="0"/>
                        </a:spcBef>
                        <a:spcAft>
                          <a:spcPts val="0"/>
                        </a:spcAft>
                      </a:pPr>
                      <a:r>
                        <a:rPr lang="es-EC" sz="1600" kern="1200" dirty="0">
                          <a:solidFill>
                            <a:schemeClr val="dk1"/>
                          </a:solidFill>
                          <a:effectLst/>
                          <a:latin typeface="+mn-lt"/>
                          <a:ea typeface="+mn-ea"/>
                          <a:cs typeface="+mn-cs"/>
                        </a:rPr>
                        <a:t>Inmediata ocupación</a:t>
                      </a:r>
                      <a:endParaRPr lang="en-US" sz="1600" kern="1200" dirty="0">
                        <a:solidFill>
                          <a:schemeClr val="dk1"/>
                        </a:solidFill>
                        <a:effectLst/>
                        <a:latin typeface="+mn-lt"/>
                        <a:ea typeface="+mn-ea"/>
                        <a:cs typeface="+mn-cs"/>
                      </a:endParaRPr>
                    </a:p>
                  </a:txBody>
                  <a:tcPr marL="37085" marR="37085" marT="0" marB="0"/>
                </a:tc>
                <a:tc>
                  <a:txBody>
                    <a:bodyPr/>
                    <a:lstStyle/>
                    <a:p>
                      <a:pPr marL="0" marR="0" indent="0" algn="just">
                        <a:lnSpc>
                          <a:spcPct val="100000"/>
                        </a:lnSpc>
                        <a:spcBef>
                          <a:spcPts val="0"/>
                        </a:spcBef>
                        <a:spcAft>
                          <a:spcPts val="0"/>
                        </a:spcAft>
                      </a:pPr>
                      <a:r>
                        <a:rPr lang="es-EC" sz="1600" kern="1200" dirty="0" smtClean="0">
                          <a:solidFill>
                            <a:schemeClr val="dk1"/>
                          </a:solidFill>
                          <a:effectLst/>
                          <a:latin typeface="+mn-lt"/>
                          <a:ea typeface="+mn-ea"/>
                          <a:cs typeface="+mn-cs"/>
                        </a:rPr>
                        <a:t>Puede </a:t>
                      </a:r>
                      <a:r>
                        <a:rPr lang="es-EC" sz="1600" kern="1200" dirty="0">
                          <a:solidFill>
                            <a:schemeClr val="dk1"/>
                          </a:solidFill>
                          <a:effectLst/>
                          <a:latin typeface="+mn-lt"/>
                          <a:ea typeface="+mn-ea"/>
                          <a:cs typeface="+mn-cs"/>
                        </a:rPr>
                        <a:t>existir daño estructural, pero es casi imperceptible, el peligro de vida es despreciable, la edificación se mantienen total </a:t>
                      </a:r>
                      <a:r>
                        <a:rPr lang="es-EC" sz="1600" kern="1200" dirty="0" smtClean="0">
                          <a:solidFill>
                            <a:schemeClr val="dk1"/>
                          </a:solidFill>
                          <a:effectLst/>
                          <a:latin typeface="+mn-lt"/>
                          <a:ea typeface="+mn-ea"/>
                          <a:cs typeface="+mn-cs"/>
                        </a:rPr>
                        <a:t>funcionamiento</a:t>
                      </a:r>
                      <a:endParaRPr lang="en-US" sz="1600" kern="1200" dirty="0">
                        <a:solidFill>
                          <a:schemeClr val="dk1"/>
                        </a:solidFill>
                        <a:effectLst/>
                        <a:latin typeface="+mn-lt"/>
                        <a:ea typeface="+mn-ea"/>
                        <a:cs typeface="+mn-cs"/>
                      </a:endParaRPr>
                    </a:p>
                  </a:txBody>
                  <a:tcPr marL="37085" marR="37085" marT="0" marB="0"/>
                </a:tc>
              </a:tr>
              <a:tr h="141800">
                <a:tc>
                  <a:txBody>
                    <a:bodyPr/>
                    <a:lstStyle/>
                    <a:p>
                      <a:pPr marL="0" marR="0" indent="0" algn="just">
                        <a:lnSpc>
                          <a:spcPct val="200000"/>
                        </a:lnSpc>
                        <a:spcBef>
                          <a:spcPts val="0"/>
                        </a:spcBef>
                        <a:spcAft>
                          <a:spcPts val="0"/>
                        </a:spcAft>
                      </a:pPr>
                      <a:r>
                        <a:rPr lang="es-EC" sz="1600">
                          <a:effectLst/>
                        </a:rPr>
                        <a:t>SP-2</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indent="0" algn="just">
                        <a:lnSpc>
                          <a:spcPct val="200000"/>
                        </a:lnSpc>
                        <a:spcBef>
                          <a:spcPts val="0"/>
                        </a:spcBef>
                        <a:spcAft>
                          <a:spcPts val="0"/>
                        </a:spcAft>
                      </a:pPr>
                      <a:r>
                        <a:rPr lang="es-EC" sz="1600" kern="1200">
                          <a:solidFill>
                            <a:schemeClr val="dk1"/>
                          </a:solidFill>
                          <a:effectLst/>
                          <a:latin typeface="+mn-lt"/>
                          <a:ea typeface="+mn-ea"/>
                          <a:cs typeface="+mn-cs"/>
                        </a:rPr>
                        <a:t>Daño controlado</a:t>
                      </a:r>
                      <a:endParaRPr lang="en-US" sz="1600" kern="1200">
                        <a:solidFill>
                          <a:schemeClr val="dk1"/>
                        </a:solidFill>
                        <a:effectLst/>
                        <a:latin typeface="+mn-lt"/>
                        <a:ea typeface="+mn-ea"/>
                        <a:cs typeface="+mn-cs"/>
                      </a:endParaRPr>
                    </a:p>
                  </a:txBody>
                  <a:tcPr marL="37085" marR="37085" marT="0" marB="0"/>
                </a:tc>
                <a:tc>
                  <a:txBody>
                    <a:bodyPr/>
                    <a:lstStyle/>
                    <a:p>
                      <a:pPr marL="0" marR="0" indent="0" algn="just" defTabSz="914400" rtl="0" eaLnBrk="1" latinLnBrk="0" hangingPunct="1">
                        <a:lnSpc>
                          <a:spcPct val="100000"/>
                        </a:lnSpc>
                        <a:spcBef>
                          <a:spcPts val="0"/>
                        </a:spcBef>
                        <a:spcAft>
                          <a:spcPts val="0"/>
                        </a:spcAft>
                      </a:pPr>
                      <a:r>
                        <a:rPr lang="es-EC" sz="1600" kern="1200" dirty="0" smtClean="0">
                          <a:solidFill>
                            <a:schemeClr val="dk1"/>
                          </a:solidFill>
                          <a:effectLst/>
                          <a:latin typeface="+mn-lt"/>
                          <a:ea typeface="+mn-ea"/>
                          <a:cs typeface="+mn-cs"/>
                        </a:rPr>
                        <a:t>La </a:t>
                      </a:r>
                      <a:r>
                        <a:rPr lang="es-EC" sz="1600" kern="1200" dirty="0">
                          <a:solidFill>
                            <a:schemeClr val="dk1"/>
                          </a:solidFill>
                          <a:effectLst/>
                          <a:latin typeface="+mn-lt"/>
                          <a:ea typeface="+mn-ea"/>
                          <a:cs typeface="+mn-cs"/>
                        </a:rPr>
                        <a:t>vida de los ocupantes no está en peligro, aunque es posible que sean </a:t>
                      </a:r>
                      <a:r>
                        <a:rPr lang="es-EC" sz="1600" kern="1200" dirty="0" smtClean="0">
                          <a:solidFill>
                            <a:schemeClr val="dk1"/>
                          </a:solidFill>
                          <a:effectLst/>
                          <a:latin typeface="+mn-lt"/>
                          <a:ea typeface="+mn-ea"/>
                          <a:cs typeface="+mn-cs"/>
                        </a:rPr>
                        <a:t>afectados</a:t>
                      </a:r>
                      <a:endParaRPr lang="en-US" sz="1600" kern="1200" dirty="0">
                        <a:solidFill>
                          <a:schemeClr val="dk1"/>
                        </a:solidFill>
                        <a:effectLst/>
                        <a:latin typeface="+mn-lt"/>
                        <a:ea typeface="+mn-ea"/>
                        <a:cs typeface="+mn-cs"/>
                      </a:endParaRPr>
                    </a:p>
                  </a:txBody>
                  <a:tcPr marL="37085" marR="37085" marT="0" marB="0"/>
                </a:tc>
              </a:tr>
              <a:tr h="307272">
                <a:tc>
                  <a:txBody>
                    <a:bodyPr/>
                    <a:lstStyle/>
                    <a:p>
                      <a:pPr marL="0" marR="0" indent="0" algn="just">
                        <a:lnSpc>
                          <a:spcPct val="200000"/>
                        </a:lnSpc>
                        <a:spcBef>
                          <a:spcPts val="0"/>
                        </a:spcBef>
                        <a:spcAft>
                          <a:spcPts val="0"/>
                        </a:spcAft>
                      </a:pPr>
                      <a:r>
                        <a:rPr lang="es-EC" sz="1600">
                          <a:effectLst/>
                        </a:rPr>
                        <a:t>SP-3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indent="0" algn="just">
                        <a:lnSpc>
                          <a:spcPct val="200000"/>
                        </a:lnSpc>
                        <a:spcBef>
                          <a:spcPts val="0"/>
                        </a:spcBef>
                        <a:spcAft>
                          <a:spcPts val="0"/>
                        </a:spcAft>
                      </a:pPr>
                      <a:r>
                        <a:rPr lang="es-EC" sz="1600" kern="1200">
                          <a:solidFill>
                            <a:schemeClr val="dk1"/>
                          </a:solidFill>
                          <a:effectLst/>
                          <a:latin typeface="+mn-lt"/>
                          <a:ea typeface="+mn-ea"/>
                          <a:cs typeface="+mn-cs"/>
                        </a:rPr>
                        <a:t>Seguridad</a:t>
                      </a:r>
                      <a:endParaRPr lang="en-US" sz="1600" kern="1200">
                        <a:solidFill>
                          <a:schemeClr val="dk1"/>
                        </a:solidFill>
                        <a:effectLst/>
                        <a:latin typeface="+mn-lt"/>
                        <a:ea typeface="+mn-ea"/>
                        <a:cs typeface="+mn-cs"/>
                      </a:endParaRPr>
                    </a:p>
                  </a:txBody>
                  <a:tcPr marL="37085" marR="37085" marT="0" marB="0"/>
                </a:tc>
                <a:tc>
                  <a:txBody>
                    <a:bodyPr/>
                    <a:lstStyle/>
                    <a:p>
                      <a:pPr marL="0" marR="0" indent="0" algn="just" defTabSz="914400" rtl="0" eaLnBrk="1" latinLnBrk="0" hangingPunct="1">
                        <a:lnSpc>
                          <a:spcPct val="100000"/>
                        </a:lnSpc>
                        <a:spcBef>
                          <a:spcPts val="0"/>
                        </a:spcBef>
                        <a:spcAft>
                          <a:spcPts val="0"/>
                        </a:spcAft>
                      </a:pPr>
                      <a:r>
                        <a:rPr lang="es-EC" sz="1600" kern="1200" dirty="0" smtClean="0">
                          <a:solidFill>
                            <a:schemeClr val="dk1"/>
                          </a:solidFill>
                          <a:effectLst/>
                          <a:latin typeface="+mn-lt"/>
                          <a:ea typeface="+mn-ea"/>
                          <a:cs typeface="+mn-cs"/>
                        </a:rPr>
                        <a:t>Existe </a:t>
                      </a:r>
                      <a:r>
                        <a:rPr lang="es-EC" sz="1600" kern="1200" dirty="0">
                          <a:solidFill>
                            <a:schemeClr val="dk1"/>
                          </a:solidFill>
                          <a:effectLst/>
                          <a:latin typeface="+mn-lt"/>
                          <a:ea typeface="+mn-ea"/>
                          <a:cs typeface="+mn-cs"/>
                        </a:rPr>
                        <a:t>daños estructurales significativos, sin embargo, la mayoría de los elementos estructurales se mantienen. Amenaza la vida de los ocupantes. Costos elevados de reparación</a:t>
                      </a:r>
                      <a:endParaRPr lang="en-US" sz="1600" kern="1200" dirty="0">
                        <a:solidFill>
                          <a:schemeClr val="dk1"/>
                        </a:solidFill>
                        <a:effectLst/>
                        <a:latin typeface="+mn-lt"/>
                        <a:ea typeface="+mn-ea"/>
                        <a:cs typeface="+mn-cs"/>
                      </a:endParaRPr>
                    </a:p>
                  </a:txBody>
                  <a:tcPr marL="37085" marR="37085" marT="0" marB="0"/>
                </a:tc>
              </a:tr>
              <a:tr h="141800">
                <a:tc>
                  <a:txBody>
                    <a:bodyPr/>
                    <a:lstStyle/>
                    <a:p>
                      <a:pPr marL="0" marR="0" indent="0" algn="just">
                        <a:lnSpc>
                          <a:spcPct val="200000"/>
                        </a:lnSpc>
                        <a:spcBef>
                          <a:spcPts val="0"/>
                        </a:spcBef>
                        <a:spcAft>
                          <a:spcPts val="0"/>
                        </a:spcAft>
                      </a:pPr>
                      <a:r>
                        <a:rPr lang="es-EC" sz="1600">
                          <a:effectLst/>
                        </a:rPr>
                        <a:t>SP-4</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indent="0" algn="just">
                        <a:lnSpc>
                          <a:spcPct val="200000"/>
                        </a:lnSpc>
                        <a:spcBef>
                          <a:spcPts val="0"/>
                        </a:spcBef>
                        <a:spcAft>
                          <a:spcPts val="0"/>
                        </a:spcAft>
                      </a:pPr>
                      <a:r>
                        <a:rPr lang="es-EC" sz="1600" kern="1200">
                          <a:solidFill>
                            <a:schemeClr val="dk1"/>
                          </a:solidFill>
                          <a:effectLst/>
                          <a:latin typeface="+mn-lt"/>
                          <a:ea typeface="+mn-ea"/>
                          <a:cs typeface="+mn-cs"/>
                        </a:rPr>
                        <a:t>Seguridad limitada</a:t>
                      </a:r>
                      <a:endParaRPr lang="en-US" sz="1600" kern="1200">
                        <a:solidFill>
                          <a:schemeClr val="dk1"/>
                        </a:solidFill>
                        <a:effectLst/>
                        <a:latin typeface="+mn-lt"/>
                        <a:ea typeface="+mn-ea"/>
                        <a:cs typeface="+mn-cs"/>
                      </a:endParaRPr>
                    </a:p>
                  </a:txBody>
                  <a:tcPr marL="37085" marR="37085" marT="0" marB="0"/>
                </a:tc>
                <a:tc>
                  <a:txBody>
                    <a:bodyPr/>
                    <a:lstStyle/>
                    <a:p>
                      <a:pPr marL="0" marR="0" indent="0" algn="just" defTabSz="914400" rtl="0" eaLnBrk="1" latinLnBrk="0" hangingPunct="1">
                        <a:lnSpc>
                          <a:spcPct val="100000"/>
                        </a:lnSpc>
                        <a:spcBef>
                          <a:spcPts val="0"/>
                        </a:spcBef>
                        <a:spcAft>
                          <a:spcPts val="0"/>
                        </a:spcAft>
                      </a:pPr>
                      <a:r>
                        <a:rPr lang="es-EC" sz="1600" kern="1200" dirty="0">
                          <a:solidFill>
                            <a:schemeClr val="dk1"/>
                          </a:solidFill>
                          <a:effectLst/>
                          <a:latin typeface="+mn-lt"/>
                          <a:ea typeface="+mn-ea"/>
                          <a:cs typeface="+mn-cs"/>
                        </a:rPr>
                        <a:t>Alto peligro para los ocupantes. Estado entre Seguridad y Estabilidad estructural</a:t>
                      </a:r>
                      <a:endParaRPr lang="en-US" sz="1600" kern="1200" dirty="0">
                        <a:solidFill>
                          <a:schemeClr val="dk1"/>
                        </a:solidFill>
                        <a:effectLst/>
                        <a:latin typeface="+mn-lt"/>
                        <a:ea typeface="+mn-ea"/>
                        <a:cs typeface="+mn-cs"/>
                      </a:endParaRPr>
                    </a:p>
                  </a:txBody>
                  <a:tcPr marL="37085" marR="37085" marT="0" marB="0"/>
                </a:tc>
              </a:tr>
              <a:tr h="307272">
                <a:tc>
                  <a:txBody>
                    <a:bodyPr/>
                    <a:lstStyle/>
                    <a:p>
                      <a:pPr marL="0" marR="0" indent="0" algn="just">
                        <a:lnSpc>
                          <a:spcPct val="200000"/>
                        </a:lnSpc>
                        <a:spcBef>
                          <a:spcPts val="0"/>
                        </a:spcBef>
                        <a:spcAft>
                          <a:spcPts val="0"/>
                        </a:spcAft>
                      </a:pPr>
                      <a:r>
                        <a:rPr lang="es-EC" sz="1600">
                          <a:effectLst/>
                        </a:rPr>
                        <a:t>SP-5</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indent="0" algn="just">
                        <a:lnSpc>
                          <a:spcPct val="200000"/>
                        </a:lnSpc>
                        <a:spcBef>
                          <a:spcPts val="0"/>
                        </a:spcBef>
                        <a:spcAft>
                          <a:spcPts val="0"/>
                        </a:spcAft>
                      </a:pPr>
                      <a:r>
                        <a:rPr lang="es-EC" sz="1600" kern="1200">
                          <a:solidFill>
                            <a:schemeClr val="dk1"/>
                          </a:solidFill>
                          <a:effectLst/>
                          <a:latin typeface="+mn-lt"/>
                          <a:ea typeface="+mn-ea"/>
                          <a:cs typeface="+mn-cs"/>
                        </a:rPr>
                        <a:t>Estabilidad estructural</a:t>
                      </a:r>
                      <a:endParaRPr lang="en-US" sz="1600" kern="1200">
                        <a:solidFill>
                          <a:schemeClr val="dk1"/>
                        </a:solidFill>
                        <a:effectLst/>
                        <a:latin typeface="+mn-lt"/>
                        <a:ea typeface="+mn-ea"/>
                        <a:cs typeface="+mn-cs"/>
                      </a:endParaRPr>
                    </a:p>
                  </a:txBody>
                  <a:tcPr marL="37085" marR="37085" marT="0" marB="0"/>
                </a:tc>
                <a:tc>
                  <a:txBody>
                    <a:bodyPr/>
                    <a:lstStyle/>
                    <a:p>
                      <a:pPr marL="0" marR="0" indent="0" algn="just" defTabSz="914400" rtl="0" eaLnBrk="1" latinLnBrk="0" hangingPunct="1">
                        <a:lnSpc>
                          <a:spcPct val="100000"/>
                        </a:lnSpc>
                        <a:spcBef>
                          <a:spcPts val="0"/>
                        </a:spcBef>
                        <a:spcAft>
                          <a:spcPts val="0"/>
                        </a:spcAft>
                      </a:pPr>
                      <a:r>
                        <a:rPr lang="es-EC" sz="1600" kern="1200" dirty="0">
                          <a:solidFill>
                            <a:schemeClr val="dk1"/>
                          </a:solidFill>
                          <a:effectLst/>
                          <a:latin typeface="+mn-lt"/>
                          <a:ea typeface="+mn-ea"/>
                          <a:cs typeface="+mn-cs"/>
                        </a:rPr>
                        <a:t>Pérdida significativa de la rigidez a cargas laterales, a pesar de mantener capacidad para soportar cargas verticales. Elevado peligro para ocupantes y transeúntes.</a:t>
                      </a:r>
                      <a:endParaRPr lang="en-US" sz="1600" kern="1200" dirty="0">
                        <a:solidFill>
                          <a:schemeClr val="dk1"/>
                        </a:solidFill>
                        <a:effectLst/>
                        <a:latin typeface="+mn-lt"/>
                        <a:ea typeface="+mn-ea"/>
                        <a:cs typeface="+mn-cs"/>
                      </a:endParaRPr>
                    </a:p>
                  </a:txBody>
                  <a:tcPr marL="37085" marR="37085" marT="0" marB="0"/>
                </a:tc>
              </a:tr>
              <a:tr h="171287">
                <a:tc>
                  <a:txBody>
                    <a:bodyPr/>
                    <a:lstStyle/>
                    <a:p>
                      <a:pPr marL="0" marR="0" indent="0" algn="just">
                        <a:lnSpc>
                          <a:spcPct val="200000"/>
                        </a:lnSpc>
                        <a:spcBef>
                          <a:spcPts val="0"/>
                        </a:spcBef>
                        <a:spcAft>
                          <a:spcPts val="0"/>
                        </a:spcAft>
                      </a:pPr>
                      <a:r>
                        <a:rPr lang="es-EC" sz="1600" dirty="0">
                          <a:effectLst/>
                        </a:rPr>
                        <a:t>SP-6</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37085" marR="37085" marT="0" marB="0"/>
                </a:tc>
                <a:tc>
                  <a:txBody>
                    <a:bodyPr/>
                    <a:lstStyle/>
                    <a:p>
                      <a:pPr marL="0" marR="0" indent="0" algn="just">
                        <a:lnSpc>
                          <a:spcPct val="200000"/>
                        </a:lnSpc>
                        <a:spcBef>
                          <a:spcPts val="0"/>
                        </a:spcBef>
                        <a:spcAft>
                          <a:spcPts val="0"/>
                        </a:spcAft>
                      </a:pPr>
                      <a:r>
                        <a:rPr lang="es-EC" sz="1600" kern="1200">
                          <a:solidFill>
                            <a:schemeClr val="dk1"/>
                          </a:solidFill>
                          <a:effectLst/>
                          <a:latin typeface="+mn-lt"/>
                          <a:ea typeface="+mn-ea"/>
                          <a:cs typeface="+mn-cs"/>
                        </a:rPr>
                        <a:t>No considerado</a:t>
                      </a:r>
                      <a:endParaRPr lang="en-US" sz="1600" kern="1200">
                        <a:solidFill>
                          <a:schemeClr val="dk1"/>
                        </a:solidFill>
                        <a:effectLst/>
                        <a:latin typeface="+mn-lt"/>
                        <a:ea typeface="+mn-ea"/>
                        <a:cs typeface="+mn-cs"/>
                      </a:endParaRPr>
                    </a:p>
                  </a:txBody>
                  <a:tcPr marL="37085" marR="37085" marT="0" marB="0"/>
                </a:tc>
                <a:tc>
                  <a:txBody>
                    <a:bodyPr/>
                    <a:lstStyle/>
                    <a:p>
                      <a:pPr marL="0" marR="0" indent="0" algn="just" defTabSz="914400" rtl="0" eaLnBrk="1" latinLnBrk="0" hangingPunct="1">
                        <a:lnSpc>
                          <a:spcPct val="100000"/>
                        </a:lnSpc>
                        <a:spcBef>
                          <a:spcPts val="0"/>
                        </a:spcBef>
                        <a:spcAft>
                          <a:spcPts val="0"/>
                        </a:spcAft>
                      </a:pPr>
                      <a:r>
                        <a:rPr lang="es-EC" sz="1600" kern="1200" dirty="0">
                          <a:solidFill>
                            <a:schemeClr val="dk1"/>
                          </a:solidFill>
                          <a:effectLst/>
                          <a:latin typeface="+mn-lt"/>
                          <a:ea typeface="+mn-ea"/>
                          <a:cs typeface="+mn-cs"/>
                        </a:rPr>
                        <a:t>Se limita a considerar el desempeño de los elementos no estructurales</a:t>
                      </a:r>
                      <a:endParaRPr lang="en-US" sz="1600" kern="1200" dirty="0">
                        <a:solidFill>
                          <a:schemeClr val="dk1"/>
                        </a:solidFill>
                        <a:effectLst/>
                        <a:latin typeface="+mn-lt"/>
                        <a:ea typeface="+mn-ea"/>
                        <a:cs typeface="+mn-cs"/>
                      </a:endParaRPr>
                    </a:p>
                  </a:txBody>
                  <a:tcPr marL="37085" marR="37085" marT="0" marB="0"/>
                </a:tc>
              </a:tr>
            </a:tbl>
          </a:graphicData>
        </a:graphic>
      </p:graphicFrame>
      <p:cxnSp>
        <p:nvCxnSpPr>
          <p:cNvPr id="11" name="Conector recto 10"/>
          <p:cNvCxnSpPr/>
          <p:nvPr/>
        </p:nvCxnSpPr>
        <p:spPr>
          <a:xfrm flipV="1">
            <a:off x="8708164" y="3110669"/>
            <a:ext cx="3341406" cy="85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6152972" y="3315769"/>
            <a:ext cx="13245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6160090" y="3596359"/>
            <a:ext cx="37273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6150117" y="4082043"/>
            <a:ext cx="3335715" cy="28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flipV="1">
            <a:off x="8887626" y="4809863"/>
            <a:ext cx="3092155" cy="99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flipV="1">
            <a:off x="6108815" y="5050564"/>
            <a:ext cx="1044015" cy="71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flipV="1">
            <a:off x="6150117" y="5296970"/>
            <a:ext cx="4626130"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flipV="1">
            <a:off x="6160090" y="6023361"/>
            <a:ext cx="5819691"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ángulo 28"/>
          <p:cNvSpPr/>
          <p:nvPr/>
        </p:nvSpPr>
        <p:spPr>
          <a:xfrm>
            <a:off x="3269535" y="1294909"/>
            <a:ext cx="7490192" cy="769441"/>
          </a:xfrm>
          <a:prstGeom prst="rect">
            <a:avLst/>
          </a:prstGeom>
          <a:noFill/>
        </p:spPr>
        <p:txBody>
          <a:bodyPr wrap="none" lIns="91440" tIns="45720" rIns="91440" bIns="45720">
            <a:spAutoFit/>
          </a:bodyPr>
          <a:lstStyle/>
          <a:p>
            <a:pPr algn="ctr"/>
            <a:r>
              <a:rPr lang="es-EC" sz="4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Nivel de desempeño estructural</a:t>
            </a:r>
            <a:endParaRPr lang="es-EC"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64554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3: Objetivos del Desempeño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Niveles de desempeño: ATC 40</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29" name="Rectángulo 28"/>
          <p:cNvSpPr/>
          <p:nvPr/>
        </p:nvSpPr>
        <p:spPr>
          <a:xfrm>
            <a:off x="3654451" y="1093521"/>
            <a:ext cx="6739410" cy="646331"/>
          </a:xfrm>
          <a:prstGeom prst="rect">
            <a:avLst/>
          </a:prstGeom>
          <a:noFill/>
        </p:spPr>
        <p:txBody>
          <a:bodyPr wrap="none" lIns="91440" tIns="45720" rIns="91440" bIns="45720">
            <a:spAutoFit/>
          </a:bodyPr>
          <a:lstStyle/>
          <a:p>
            <a:pPr algn="ctr"/>
            <a:r>
              <a:rPr lang="es-EC" sz="36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Nivel de desempeño no estructural</a:t>
            </a:r>
            <a:endParaRPr lang="es-EC"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aphicFrame>
        <p:nvGraphicFramePr>
          <p:cNvPr id="7" name="Tabla 6"/>
          <p:cNvGraphicFramePr>
            <a:graphicFrameLocks noGrp="1"/>
          </p:cNvGraphicFramePr>
          <p:nvPr>
            <p:extLst>
              <p:ext uri="{D42A27DB-BD31-4B8C-83A1-F6EECF244321}">
                <p14:modId xmlns:p14="http://schemas.microsoft.com/office/powerpoint/2010/main" val="1861269764"/>
              </p:ext>
            </p:extLst>
          </p:nvPr>
        </p:nvGraphicFramePr>
        <p:xfrm>
          <a:off x="1931350" y="1739852"/>
          <a:ext cx="10192285" cy="4709622"/>
        </p:xfrm>
        <a:graphic>
          <a:graphicData uri="http://schemas.openxmlformats.org/drawingml/2006/table">
            <a:tbl>
              <a:tblPr firstRow="1" firstCol="1" bandRow="1">
                <a:tableStyleId>{5C22544A-7EE6-4342-B048-85BDC9FD1C3A}</a:tableStyleId>
              </a:tblPr>
              <a:tblGrid>
                <a:gridCol w="1869494"/>
                <a:gridCol w="2328000"/>
                <a:gridCol w="5994791"/>
              </a:tblGrid>
              <a:tr h="543917">
                <a:tc>
                  <a:txBody>
                    <a:bodyPr/>
                    <a:lstStyle/>
                    <a:p>
                      <a:pPr marL="0" marR="0" indent="0" algn="just">
                        <a:lnSpc>
                          <a:spcPct val="200000"/>
                        </a:lnSpc>
                        <a:spcBef>
                          <a:spcPts val="0"/>
                        </a:spcBef>
                        <a:spcAft>
                          <a:spcPts val="0"/>
                        </a:spcAft>
                      </a:pPr>
                      <a:r>
                        <a:rPr lang="es-EC" sz="1600">
                          <a:effectLst/>
                        </a:rPr>
                        <a:t>Abreviación</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c>
                  <a:txBody>
                    <a:bodyPr/>
                    <a:lstStyle/>
                    <a:p>
                      <a:pPr marL="0" marR="0" indent="0" algn="just">
                        <a:lnSpc>
                          <a:spcPct val="200000"/>
                        </a:lnSpc>
                        <a:spcBef>
                          <a:spcPts val="0"/>
                        </a:spcBef>
                        <a:spcAft>
                          <a:spcPts val="0"/>
                        </a:spcAft>
                      </a:pPr>
                      <a:r>
                        <a:rPr lang="es-EC" sz="1600">
                          <a:effectLst/>
                        </a:rPr>
                        <a:t>Nomenclatura</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c>
                  <a:txBody>
                    <a:bodyPr/>
                    <a:lstStyle/>
                    <a:p>
                      <a:pPr marL="0" marR="0" indent="0" algn="just">
                        <a:lnSpc>
                          <a:spcPct val="200000"/>
                        </a:lnSpc>
                        <a:spcBef>
                          <a:spcPts val="0"/>
                        </a:spcBef>
                        <a:spcAft>
                          <a:spcPts val="0"/>
                        </a:spcAft>
                      </a:pPr>
                      <a:r>
                        <a:rPr lang="es-EC" sz="1600">
                          <a:effectLst/>
                        </a:rPr>
                        <a:t>Descripción</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r>
              <a:tr h="815876">
                <a:tc>
                  <a:txBody>
                    <a:bodyPr/>
                    <a:lstStyle/>
                    <a:p>
                      <a:pPr marL="0" marR="0" indent="0" algn="just">
                        <a:lnSpc>
                          <a:spcPct val="200000"/>
                        </a:lnSpc>
                        <a:spcBef>
                          <a:spcPts val="0"/>
                        </a:spcBef>
                        <a:spcAft>
                          <a:spcPts val="0"/>
                        </a:spcAft>
                      </a:pPr>
                      <a:r>
                        <a:rPr lang="es-EC" sz="1600">
                          <a:effectLst/>
                        </a:rPr>
                        <a:t>NP-A</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c>
                  <a:txBody>
                    <a:bodyPr/>
                    <a:lstStyle/>
                    <a:p>
                      <a:pPr marL="0" marR="0" indent="0" algn="just">
                        <a:lnSpc>
                          <a:spcPct val="200000"/>
                        </a:lnSpc>
                        <a:spcBef>
                          <a:spcPts val="0"/>
                        </a:spcBef>
                        <a:spcAft>
                          <a:spcPts val="0"/>
                        </a:spcAft>
                      </a:pPr>
                      <a:r>
                        <a:rPr lang="es-EC" sz="1600">
                          <a:effectLst/>
                        </a:rPr>
                        <a:t>Operacional</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c>
                  <a:txBody>
                    <a:bodyPr/>
                    <a:lstStyle/>
                    <a:p>
                      <a:pPr marL="0" marR="0" indent="0" algn="just">
                        <a:lnSpc>
                          <a:spcPct val="200000"/>
                        </a:lnSpc>
                        <a:spcBef>
                          <a:spcPts val="0"/>
                        </a:spcBef>
                        <a:spcAft>
                          <a:spcPts val="0"/>
                        </a:spcAft>
                      </a:pPr>
                      <a:r>
                        <a:rPr lang="es-EC" sz="1600">
                          <a:effectLst/>
                        </a:rPr>
                        <a:t> Los sistemas no estructurales permanecen sin daño; equipo y maquinarias siguen operativos</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r>
              <a:tr h="815876">
                <a:tc>
                  <a:txBody>
                    <a:bodyPr/>
                    <a:lstStyle/>
                    <a:p>
                      <a:pPr marL="0" marR="0" indent="0" algn="just">
                        <a:lnSpc>
                          <a:spcPct val="200000"/>
                        </a:lnSpc>
                        <a:spcBef>
                          <a:spcPts val="0"/>
                        </a:spcBef>
                        <a:spcAft>
                          <a:spcPts val="0"/>
                        </a:spcAft>
                      </a:pPr>
                      <a:r>
                        <a:rPr lang="es-EC" sz="1600">
                          <a:effectLst/>
                        </a:rPr>
                        <a:t>NP-B</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c>
                  <a:txBody>
                    <a:bodyPr/>
                    <a:lstStyle/>
                    <a:p>
                      <a:pPr marL="0" marR="0" indent="0" algn="just">
                        <a:lnSpc>
                          <a:spcPct val="200000"/>
                        </a:lnSpc>
                        <a:spcBef>
                          <a:spcPts val="0"/>
                        </a:spcBef>
                        <a:spcAft>
                          <a:spcPts val="0"/>
                        </a:spcAft>
                      </a:pPr>
                      <a:r>
                        <a:rPr lang="es-EC" sz="1600">
                          <a:effectLst/>
                        </a:rPr>
                        <a:t>Inmediata ocupación</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c>
                  <a:txBody>
                    <a:bodyPr/>
                    <a:lstStyle/>
                    <a:p>
                      <a:pPr marL="0" marR="0" indent="0" algn="just">
                        <a:lnSpc>
                          <a:spcPct val="200000"/>
                        </a:lnSpc>
                        <a:spcBef>
                          <a:spcPts val="0"/>
                        </a:spcBef>
                        <a:spcAft>
                          <a:spcPts val="0"/>
                        </a:spcAft>
                      </a:pPr>
                      <a:r>
                        <a:rPr lang="es-EC" sz="1600">
                          <a:effectLst/>
                        </a:rPr>
                        <a:t> Los sistemas no estructurales tienen pequeñas interrupciones que no comprometen su funcionamiento. </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r>
              <a:tr h="815876">
                <a:tc>
                  <a:txBody>
                    <a:bodyPr/>
                    <a:lstStyle/>
                    <a:p>
                      <a:pPr marL="0" marR="0" indent="0" algn="just">
                        <a:lnSpc>
                          <a:spcPct val="200000"/>
                        </a:lnSpc>
                        <a:spcBef>
                          <a:spcPts val="0"/>
                        </a:spcBef>
                        <a:spcAft>
                          <a:spcPts val="0"/>
                        </a:spcAft>
                      </a:pPr>
                      <a:r>
                        <a:rPr lang="es-EC" sz="1600">
                          <a:effectLst/>
                        </a:rPr>
                        <a:t>NP-C</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c>
                  <a:txBody>
                    <a:bodyPr/>
                    <a:lstStyle/>
                    <a:p>
                      <a:pPr marL="0" marR="0" indent="0" algn="just">
                        <a:lnSpc>
                          <a:spcPct val="200000"/>
                        </a:lnSpc>
                        <a:spcBef>
                          <a:spcPts val="0"/>
                        </a:spcBef>
                        <a:spcAft>
                          <a:spcPts val="0"/>
                        </a:spcAft>
                      </a:pPr>
                      <a:r>
                        <a:rPr lang="es-EC" sz="1600">
                          <a:effectLst/>
                        </a:rPr>
                        <a:t>Seguridad</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c>
                  <a:txBody>
                    <a:bodyPr/>
                    <a:lstStyle/>
                    <a:p>
                      <a:pPr marL="0" marR="0" indent="0" algn="just">
                        <a:lnSpc>
                          <a:spcPct val="200000"/>
                        </a:lnSpc>
                        <a:spcBef>
                          <a:spcPts val="0"/>
                        </a:spcBef>
                        <a:spcAft>
                          <a:spcPts val="0"/>
                        </a:spcAft>
                      </a:pPr>
                      <a:r>
                        <a:rPr lang="es-EC" sz="1600">
                          <a:effectLst/>
                        </a:rPr>
                        <a:t>Considerable daño en sistemas y componentes no estructurales, sin colapso o interrupción de los mismos.</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r>
              <a:tr h="815876">
                <a:tc>
                  <a:txBody>
                    <a:bodyPr/>
                    <a:lstStyle/>
                    <a:p>
                      <a:pPr marL="0" marR="0" indent="0" algn="just">
                        <a:lnSpc>
                          <a:spcPct val="200000"/>
                        </a:lnSpc>
                        <a:spcBef>
                          <a:spcPts val="0"/>
                        </a:spcBef>
                        <a:spcAft>
                          <a:spcPts val="0"/>
                        </a:spcAft>
                      </a:pPr>
                      <a:r>
                        <a:rPr lang="es-EC" sz="1600">
                          <a:effectLst/>
                        </a:rPr>
                        <a:t>NP-D</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c>
                  <a:txBody>
                    <a:bodyPr/>
                    <a:lstStyle/>
                    <a:p>
                      <a:pPr marL="0" marR="0" indent="0" algn="just">
                        <a:lnSpc>
                          <a:spcPct val="200000"/>
                        </a:lnSpc>
                        <a:spcBef>
                          <a:spcPts val="0"/>
                        </a:spcBef>
                        <a:spcAft>
                          <a:spcPts val="0"/>
                        </a:spcAft>
                      </a:pPr>
                      <a:r>
                        <a:rPr lang="es-EC" sz="1600">
                          <a:effectLst/>
                        </a:rPr>
                        <a:t>Amenaza</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c>
                  <a:txBody>
                    <a:bodyPr/>
                    <a:lstStyle/>
                    <a:p>
                      <a:pPr marL="0" marR="0" indent="0" algn="just">
                        <a:lnSpc>
                          <a:spcPct val="200000"/>
                        </a:lnSpc>
                        <a:spcBef>
                          <a:spcPts val="0"/>
                        </a:spcBef>
                        <a:spcAft>
                          <a:spcPts val="0"/>
                        </a:spcAft>
                      </a:pPr>
                      <a:r>
                        <a:rPr lang="es-EC" sz="1600">
                          <a:effectLst/>
                        </a:rPr>
                        <a:t> Importante daño, sin colapso de elementos pesados o grandes. Peligro de vida es alto</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r>
              <a:tr h="543917">
                <a:tc>
                  <a:txBody>
                    <a:bodyPr/>
                    <a:lstStyle/>
                    <a:p>
                      <a:pPr marL="0" marR="0" indent="0" algn="just">
                        <a:lnSpc>
                          <a:spcPct val="200000"/>
                        </a:lnSpc>
                        <a:spcBef>
                          <a:spcPts val="0"/>
                        </a:spcBef>
                        <a:spcAft>
                          <a:spcPts val="0"/>
                        </a:spcAft>
                      </a:pPr>
                      <a:r>
                        <a:rPr lang="es-EC" sz="1600">
                          <a:effectLst/>
                        </a:rPr>
                        <a:t>NP-E</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c>
                  <a:txBody>
                    <a:bodyPr/>
                    <a:lstStyle/>
                    <a:p>
                      <a:pPr marL="0" marR="0" indent="0" algn="just">
                        <a:lnSpc>
                          <a:spcPct val="200000"/>
                        </a:lnSpc>
                        <a:spcBef>
                          <a:spcPts val="0"/>
                        </a:spcBef>
                        <a:spcAft>
                          <a:spcPts val="0"/>
                        </a:spcAft>
                      </a:pPr>
                      <a:r>
                        <a:rPr lang="es-EC" sz="1600">
                          <a:effectLst/>
                        </a:rPr>
                        <a:t>No considerado</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c>
                  <a:txBody>
                    <a:bodyPr/>
                    <a:lstStyle/>
                    <a:p>
                      <a:pPr marL="0" marR="0" indent="0" algn="just">
                        <a:lnSpc>
                          <a:spcPct val="200000"/>
                        </a:lnSpc>
                        <a:spcBef>
                          <a:spcPts val="0"/>
                        </a:spcBef>
                        <a:spcAft>
                          <a:spcPts val="0"/>
                        </a:spcAft>
                      </a:pPr>
                      <a:r>
                        <a:rPr lang="es-EC" sz="1600" dirty="0">
                          <a:effectLst/>
                        </a:rPr>
                        <a:t> Se limita a considerar el desempeño de los elementos estructurales</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0992" marR="50992" marT="0" marB="0"/>
                </a:tc>
              </a:tr>
            </a:tbl>
          </a:graphicData>
        </a:graphic>
      </p:graphicFrame>
    </p:spTree>
    <p:extLst>
      <p:ext uri="{BB962C8B-B14F-4D97-AF65-F5344CB8AC3E}">
        <p14:creationId xmlns:p14="http://schemas.microsoft.com/office/powerpoint/2010/main" val="41909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3: Objetivos del Desempeño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Niveles de desempeño: ATC-40</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7" name="Imagen 6"/>
          <p:cNvPicPr>
            <a:picLocks noChangeAspect="1"/>
          </p:cNvPicPr>
          <p:nvPr/>
        </p:nvPicPr>
        <p:blipFill>
          <a:blip r:embed="rId2"/>
          <a:stretch>
            <a:fillRect/>
          </a:stretch>
        </p:blipFill>
        <p:spPr>
          <a:xfrm>
            <a:off x="2344497" y="1768979"/>
            <a:ext cx="9593444" cy="4160422"/>
          </a:xfrm>
          <a:prstGeom prst="rect">
            <a:avLst/>
          </a:prstGeom>
        </p:spPr>
      </p:pic>
    </p:spTree>
    <p:extLst>
      <p:ext uri="{BB962C8B-B14F-4D97-AF65-F5344CB8AC3E}">
        <p14:creationId xmlns:p14="http://schemas.microsoft.com/office/powerpoint/2010/main" val="42673182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3: Objetivos del Desempeño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Demanda Sísmica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5" name="Rectángulo 4"/>
          <p:cNvSpPr/>
          <p:nvPr/>
        </p:nvSpPr>
        <p:spPr>
          <a:xfrm>
            <a:off x="2552343" y="2456067"/>
            <a:ext cx="9215215" cy="1477328"/>
          </a:xfrm>
          <a:prstGeom prst="rect">
            <a:avLst/>
          </a:prstGeom>
        </p:spPr>
        <p:txBody>
          <a:bodyPr wrap="square">
            <a:spAutoFit/>
          </a:bodyPr>
          <a:lstStyle/>
          <a:p>
            <a:pPr algn="just"/>
            <a:r>
              <a:rPr lang="es-EC" dirty="0" smtClean="0">
                <a:effectLst/>
                <a:latin typeface="Arial" panose="020B0604020202020204" pitchFamily="34" charset="0"/>
                <a:ea typeface="Calibri" panose="020F0502020204030204" pitchFamily="34" charset="0"/>
                <a:cs typeface="Times New Roman" panose="02020603050405020304" pitchFamily="18" charset="0"/>
              </a:rPr>
              <a:t>Movimientos de suelo de baja a moderada intensidad, de ocurrencia frecuente, generalmente asociados con un </a:t>
            </a:r>
            <a:r>
              <a:rPr lang="es-EC" b="1" dirty="0" smtClean="0">
                <a:effectLst/>
                <a:latin typeface="Arial" panose="020B0604020202020204" pitchFamily="34" charset="0"/>
                <a:ea typeface="Calibri" panose="020F0502020204030204" pitchFamily="34" charset="0"/>
                <a:cs typeface="Times New Roman" panose="02020603050405020304" pitchFamily="18" charset="0"/>
              </a:rPr>
              <a:t>50% de probabilidad de excedencia </a:t>
            </a:r>
            <a:r>
              <a:rPr lang="es-EC" dirty="0" smtClean="0">
                <a:effectLst/>
                <a:latin typeface="Arial" panose="020B0604020202020204" pitchFamily="34" charset="0"/>
                <a:ea typeface="Calibri" panose="020F0502020204030204" pitchFamily="34" charset="0"/>
                <a:cs typeface="Times New Roman" panose="02020603050405020304" pitchFamily="18" charset="0"/>
              </a:rPr>
              <a:t>en un periodo de </a:t>
            </a:r>
            <a:r>
              <a:rPr lang="es-EC" b="1" dirty="0" smtClean="0">
                <a:effectLst/>
                <a:latin typeface="Arial" panose="020B0604020202020204" pitchFamily="34" charset="0"/>
                <a:ea typeface="Calibri" panose="020F0502020204030204" pitchFamily="34" charset="0"/>
                <a:cs typeface="Times New Roman" panose="02020603050405020304" pitchFamily="18" charset="0"/>
              </a:rPr>
              <a:t>50 años</a:t>
            </a:r>
            <a:r>
              <a:rPr lang="es-EC" dirty="0" smtClean="0">
                <a:effectLst/>
                <a:latin typeface="Arial" panose="020B0604020202020204" pitchFamily="34" charset="0"/>
                <a:ea typeface="Calibri" panose="020F0502020204030204" pitchFamily="34" charset="0"/>
                <a:cs typeface="Times New Roman" panose="02020603050405020304" pitchFamily="18" charset="0"/>
              </a:rPr>
              <a:t>, un período promedio de retorno de </a:t>
            </a:r>
            <a:r>
              <a:rPr lang="es-EC" b="1" dirty="0" smtClean="0">
                <a:effectLst/>
                <a:latin typeface="Arial" panose="020B0604020202020204" pitchFamily="34" charset="0"/>
                <a:ea typeface="Calibri" panose="020F0502020204030204" pitchFamily="34" charset="0"/>
                <a:cs typeface="Times New Roman" panose="02020603050405020304" pitchFamily="18" charset="0"/>
              </a:rPr>
              <a:t>72 años </a:t>
            </a:r>
            <a:r>
              <a:rPr lang="es-EC" dirty="0" smtClean="0">
                <a:effectLst/>
                <a:latin typeface="Arial" panose="020B0604020202020204" pitchFamily="34" charset="0"/>
                <a:ea typeface="Calibri" panose="020F0502020204030204" pitchFamily="34" charset="0"/>
                <a:cs typeface="Times New Roman" panose="02020603050405020304" pitchFamily="18" charset="0"/>
              </a:rPr>
              <a:t>aproximadamente, esto significa que una edificación puede llegar a resistir este tipo de sismos varias veces durante su vida útil</a:t>
            </a:r>
            <a:endParaRPr lang="es-EC" dirty="0"/>
          </a:p>
        </p:txBody>
      </p:sp>
      <p:sp>
        <p:nvSpPr>
          <p:cNvPr id="7" name="Rectángulo 6"/>
          <p:cNvSpPr/>
          <p:nvPr/>
        </p:nvSpPr>
        <p:spPr>
          <a:xfrm>
            <a:off x="2552343" y="1699901"/>
            <a:ext cx="2723823" cy="369332"/>
          </a:xfrm>
          <a:prstGeom prst="rect">
            <a:avLst/>
          </a:prstGeom>
        </p:spPr>
        <p:txBody>
          <a:bodyPr wrap="none">
            <a:spAutoFit/>
          </a:bodyPr>
          <a:lstStyle/>
          <a:p>
            <a:r>
              <a:rPr lang="es-EC" b="1" dirty="0" smtClean="0">
                <a:effectLst/>
                <a:latin typeface="Arial" panose="020B0604020202020204" pitchFamily="34" charset="0"/>
                <a:ea typeface="Calibri" panose="020F0502020204030204" pitchFamily="34" charset="0"/>
                <a:cs typeface="Times New Roman" panose="02020603050405020304" pitchFamily="18" charset="0"/>
              </a:rPr>
              <a:t>SS, Sismo de servicio: </a:t>
            </a:r>
            <a:endParaRPr lang="es-EC" dirty="0"/>
          </a:p>
        </p:txBody>
      </p:sp>
    </p:spTree>
    <p:extLst>
      <p:ext uri="{BB962C8B-B14F-4D97-AF65-F5344CB8AC3E}">
        <p14:creationId xmlns:p14="http://schemas.microsoft.com/office/powerpoint/2010/main" val="9494429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3: Objetivos del Desempeño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Demanda Sísmica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5" name="Rectángulo 4"/>
          <p:cNvSpPr/>
          <p:nvPr/>
        </p:nvSpPr>
        <p:spPr>
          <a:xfrm>
            <a:off x="2552343" y="2456067"/>
            <a:ext cx="9215215" cy="923330"/>
          </a:xfrm>
          <a:prstGeom prst="rect">
            <a:avLst/>
          </a:prstGeom>
        </p:spPr>
        <p:txBody>
          <a:bodyPr wrap="square">
            <a:spAutoFit/>
          </a:bodyPr>
          <a:lstStyle/>
          <a:p>
            <a:pPr algn="just"/>
            <a:r>
              <a:rPr lang="es-EC" dirty="0"/>
              <a:t>Movimientos de sismo de intensidad moderada a severa, de ocurrencia poco frecuente, generalmente asociada a un </a:t>
            </a:r>
            <a:r>
              <a:rPr lang="es-EC" b="1" dirty="0"/>
              <a:t>10% de probabilidad de  excedencia </a:t>
            </a:r>
            <a:r>
              <a:rPr lang="es-EC" dirty="0"/>
              <a:t>en un período de </a:t>
            </a:r>
            <a:r>
              <a:rPr lang="es-EC" b="1" dirty="0"/>
              <a:t>50 años</a:t>
            </a:r>
            <a:r>
              <a:rPr lang="es-EC" dirty="0"/>
              <a:t>, un período de retorno de aproximadamente </a:t>
            </a:r>
            <a:r>
              <a:rPr lang="es-EC" b="1" dirty="0"/>
              <a:t>475 años</a:t>
            </a:r>
          </a:p>
        </p:txBody>
      </p:sp>
      <p:sp>
        <p:nvSpPr>
          <p:cNvPr id="7" name="Rectángulo 6"/>
          <p:cNvSpPr/>
          <p:nvPr/>
        </p:nvSpPr>
        <p:spPr>
          <a:xfrm>
            <a:off x="2552343" y="1699901"/>
            <a:ext cx="1963743" cy="369332"/>
          </a:xfrm>
          <a:prstGeom prst="rect">
            <a:avLst/>
          </a:prstGeom>
        </p:spPr>
        <p:txBody>
          <a:bodyPr wrap="none">
            <a:spAutoFit/>
          </a:bodyPr>
          <a:lstStyle/>
          <a:p>
            <a:r>
              <a:rPr lang="es-EC" b="1" dirty="0"/>
              <a:t>SD, Sismo Diseño</a:t>
            </a:r>
            <a:r>
              <a:rPr lang="es-EC" b="1" dirty="0" smtClean="0">
                <a:effectLst/>
                <a:latin typeface="Arial" panose="020B0604020202020204" pitchFamily="34" charset="0"/>
                <a:ea typeface="Calibri" panose="020F0502020204030204" pitchFamily="34" charset="0"/>
                <a:cs typeface="Times New Roman" panose="02020603050405020304" pitchFamily="18" charset="0"/>
              </a:rPr>
              <a:t>: </a:t>
            </a:r>
            <a:endParaRPr lang="es-EC" dirty="0"/>
          </a:p>
        </p:txBody>
      </p:sp>
    </p:spTree>
    <p:extLst>
      <p:ext uri="{BB962C8B-B14F-4D97-AF65-F5344CB8AC3E}">
        <p14:creationId xmlns:p14="http://schemas.microsoft.com/office/powerpoint/2010/main" val="18932319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3: Objetivos del Desempeño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Demanda Sísmica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7" name="Rectángulo 6"/>
          <p:cNvSpPr/>
          <p:nvPr/>
        </p:nvSpPr>
        <p:spPr>
          <a:xfrm>
            <a:off x="2552343" y="1699901"/>
            <a:ext cx="2131802" cy="369332"/>
          </a:xfrm>
          <a:prstGeom prst="rect">
            <a:avLst/>
          </a:prstGeom>
        </p:spPr>
        <p:txBody>
          <a:bodyPr wrap="none">
            <a:spAutoFit/>
          </a:bodyPr>
          <a:lstStyle/>
          <a:p>
            <a:r>
              <a:rPr lang="es-EC" b="1" dirty="0"/>
              <a:t>SM, Sismo Máximo:</a:t>
            </a:r>
            <a:r>
              <a:rPr lang="es-EC" dirty="0"/>
              <a:t> </a:t>
            </a:r>
          </a:p>
        </p:txBody>
      </p:sp>
      <p:sp>
        <p:nvSpPr>
          <p:cNvPr id="3" name="Rectángulo 2"/>
          <p:cNvSpPr/>
          <p:nvPr/>
        </p:nvSpPr>
        <p:spPr>
          <a:xfrm>
            <a:off x="2552342" y="2598144"/>
            <a:ext cx="8676831" cy="923330"/>
          </a:xfrm>
          <a:prstGeom prst="rect">
            <a:avLst/>
          </a:prstGeom>
        </p:spPr>
        <p:txBody>
          <a:bodyPr wrap="square">
            <a:spAutoFit/>
          </a:bodyPr>
          <a:lstStyle/>
          <a:p>
            <a:r>
              <a:rPr lang="es-EC" dirty="0" smtClean="0">
                <a:effectLst/>
                <a:latin typeface="Arial" panose="020B0604020202020204" pitchFamily="34" charset="0"/>
                <a:ea typeface="Calibri" panose="020F0502020204030204" pitchFamily="34" charset="0"/>
                <a:cs typeface="Times New Roman" panose="02020603050405020304" pitchFamily="18" charset="0"/>
              </a:rPr>
              <a:t>Movimientos de suelo con intensidad entre severos o muy severos, de muy rara ocurrencia, asociados a un </a:t>
            </a:r>
            <a:r>
              <a:rPr lang="es-EC" b="1" dirty="0" smtClean="0">
                <a:effectLst/>
                <a:latin typeface="Arial" panose="020B0604020202020204" pitchFamily="34" charset="0"/>
                <a:ea typeface="Calibri" panose="020F0502020204030204" pitchFamily="34" charset="0"/>
                <a:cs typeface="Times New Roman" panose="02020603050405020304" pitchFamily="18" charset="0"/>
              </a:rPr>
              <a:t>5% de probabilidad de excedencia </a:t>
            </a:r>
            <a:r>
              <a:rPr lang="es-EC" dirty="0" smtClean="0">
                <a:effectLst/>
                <a:latin typeface="Arial" panose="020B0604020202020204" pitchFamily="34" charset="0"/>
                <a:ea typeface="Calibri" panose="020F0502020204030204" pitchFamily="34" charset="0"/>
                <a:cs typeface="Times New Roman" panose="02020603050405020304" pitchFamily="18" charset="0"/>
              </a:rPr>
              <a:t>en un período de </a:t>
            </a:r>
            <a:r>
              <a:rPr lang="es-EC" b="1" dirty="0" smtClean="0">
                <a:effectLst/>
                <a:latin typeface="Arial" panose="020B0604020202020204" pitchFamily="34" charset="0"/>
                <a:ea typeface="Calibri" panose="020F0502020204030204" pitchFamily="34" charset="0"/>
                <a:cs typeface="Times New Roman" panose="02020603050405020304" pitchFamily="18" charset="0"/>
              </a:rPr>
              <a:t>50 años</a:t>
            </a:r>
            <a:r>
              <a:rPr lang="es-EC" dirty="0" smtClean="0">
                <a:effectLst/>
                <a:latin typeface="Arial" panose="020B0604020202020204" pitchFamily="34" charset="0"/>
                <a:ea typeface="Calibri" panose="020F0502020204030204" pitchFamily="34" charset="0"/>
                <a:cs typeface="Times New Roman" panose="02020603050405020304" pitchFamily="18" charset="0"/>
              </a:rPr>
              <a:t>, con un período medio de retorno de aproximadamente </a:t>
            </a:r>
            <a:r>
              <a:rPr lang="es-EC" b="1" dirty="0" smtClean="0">
                <a:effectLst/>
                <a:latin typeface="Arial" panose="020B0604020202020204" pitchFamily="34" charset="0"/>
                <a:ea typeface="Calibri" panose="020F0502020204030204" pitchFamily="34" charset="0"/>
                <a:cs typeface="Times New Roman" panose="02020603050405020304" pitchFamily="18" charset="0"/>
              </a:rPr>
              <a:t>975 años.</a:t>
            </a:r>
            <a:endParaRPr lang="es-EC" b="1" dirty="0"/>
          </a:p>
        </p:txBody>
      </p:sp>
    </p:spTree>
    <p:extLst>
      <p:ext uri="{BB962C8B-B14F-4D97-AF65-F5344CB8AC3E}">
        <p14:creationId xmlns:p14="http://schemas.microsoft.com/office/powerpoint/2010/main" val="25625479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3: Objetivos del Desempeño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Objetivos del desempeño</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a:picLocks noChangeAspect="1"/>
          </p:cNvPicPr>
          <p:nvPr/>
        </p:nvPicPr>
        <p:blipFill rotWithShape="1">
          <a:blip r:embed="rId2"/>
          <a:srcRect t="786"/>
          <a:stretch/>
        </p:blipFill>
        <p:spPr>
          <a:xfrm>
            <a:off x="2226235" y="2085176"/>
            <a:ext cx="9595842" cy="3236630"/>
          </a:xfrm>
          <a:prstGeom prst="rect">
            <a:avLst/>
          </a:prstGeom>
        </p:spPr>
      </p:pic>
      <p:pic>
        <p:nvPicPr>
          <p:cNvPr id="9" name="Imagen 8"/>
          <p:cNvPicPr>
            <a:picLocks noChangeAspect="1"/>
          </p:cNvPicPr>
          <p:nvPr/>
        </p:nvPicPr>
        <p:blipFill>
          <a:blip r:embed="rId3"/>
          <a:stretch>
            <a:fillRect/>
          </a:stretch>
        </p:blipFill>
        <p:spPr>
          <a:xfrm>
            <a:off x="2267621" y="2080967"/>
            <a:ext cx="9513069" cy="3236976"/>
          </a:xfrm>
          <a:prstGeom prst="rect">
            <a:avLst/>
          </a:prstGeom>
        </p:spPr>
      </p:pic>
      <p:pic>
        <p:nvPicPr>
          <p:cNvPr id="10" name="10 Imagen"/>
          <p:cNvPicPr/>
          <p:nvPr/>
        </p:nvPicPr>
        <p:blipFill>
          <a:blip r:embed="rId4">
            <a:extLst>
              <a:ext uri="{28A0092B-C50C-407E-A947-70E740481C1C}">
                <a14:useLocalDpi xmlns:a14="http://schemas.microsoft.com/office/drawing/2010/main" val="0"/>
              </a:ext>
            </a:extLst>
          </a:blip>
          <a:srcRect/>
          <a:stretch>
            <a:fillRect/>
          </a:stretch>
        </p:blipFill>
        <p:spPr bwMode="auto">
          <a:xfrm>
            <a:off x="2226234" y="1867026"/>
            <a:ext cx="9554456" cy="4627778"/>
          </a:xfrm>
          <a:prstGeom prst="rect">
            <a:avLst/>
          </a:prstGeom>
          <a:noFill/>
          <a:ln>
            <a:noFill/>
          </a:ln>
        </p:spPr>
      </p:pic>
    </p:spTree>
    <p:extLst>
      <p:ext uri="{BB962C8B-B14F-4D97-AF65-F5344CB8AC3E}">
        <p14:creationId xmlns:p14="http://schemas.microsoft.com/office/powerpoint/2010/main" val="18387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
            </a:r>
            <a:br>
              <a:rPr lang="es-EC" dirty="0" smtClean="0"/>
            </a:br>
            <a:r>
              <a:rPr lang="en-US" dirty="0"/>
              <a:t/>
            </a:r>
            <a:br>
              <a:rPr lang="en-US" dirty="0"/>
            </a:br>
            <a:r>
              <a:rPr lang="en-US" dirty="0" smtClean="0"/>
              <a:t/>
            </a:r>
            <a:br>
              <a:rPr lang="en-US" dirty="0" smtClean="0"/>
            </a:br>
            <a:r>
              <a:rPr lang="es-EC" dirty="0" smtClean="0"/>
              <a:t>Capítulo</a:t>
            </a:r>
            <a:r>
              <a:rPr lang="en-US" dirty="0" smtClean="0"/>
              <a:t> 4:</a:t>
            </a:r>
            <a:br>
              <a:rPr lang="en-US" dirty="0" smtClean="0"/>
            </a:br>
            <a:r>
              <a:rPr lang="es-EC" dirty="0" smtClean="0"/>
              <a:t>Métodos de Análisis</a:t>
            </a:r>
            <a:br>
              <a:rPr lang="es-EC" dirty="0" smtClean="0"/>
            </a:br>
            <a:r>
              <a:rPr lang="es-EC" dirty="0" smtClean="0"/>
              <a:t>No Lineal</a:t>
            </a:r>
            <a:endParaRPr lang="es-EC" dirty="0"/>
          </a:p>
        </p:txBody>
      </p:sp>
    </p:spTree>
    <p:extLst>
      <p:ext uri="{BB962C8B-B14F-4D97-AF65-F5344CB8AC3E}">
        <p14:creationId xmlns:p14="http://schemas.microsoft.com/office/powerpoint/2010/main" val="4288748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
            </a:r>
            <a:br>
              <a:rPr lang="es-EC" dirty="0" smtClean="0"/>
            </a:br>
            <a:r>
              <a:rPr lang="en-US" dirty="0"/>
              <a:t/>
            </a:r>
            <a:br>
              <a:rPr lang="en-US" dirty="0"/>
            </a:br>
            <a:r>
              <a:rPr lang="en-US" dirty="0" smtClean="0"/>
              <a:t/>
            </a:r>
            <a:br>
              <a:rPr lang="en-US" dirty="0" smtClean="0"/>
            </a:br>
            <a:r>
              <a:rPr lang="es-EC" dirty="0" smtClean="0"/>
              <a:t>Capítulo</a:t>
            </a:r>
            <a:r>
              <a:rPr lang="en-US" dirty="0" smtClean="0"/>
              <a:t> 1:</a:t>
            </a:r>
            <a:br>
              <a:rPr lang="en-US" dirty="0" smtClean="0"/>
            </a:br>
            <a:r>
              <a:rPr lang="es-EC" dirty="0" smtClean="0"/>
              <a:t>Introducción</a:t>
            </a:r>
            <a:endParaRPr lang="es-EC" dirty="0"/>
          </a:p>
        </p:txBody>
      </p:sp>
    </p:spTree>
    <p:extLst>
      <p:ext uri="{BB962C8B-B14F-4D97-AF65-F5344CB8AC3E}">
        <p14:creationId xmlns:p14="http://schemas.microsoft.com/office/powerpoint/2010/main" val="9674232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Introducción</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7" name="Rectángulo redondeado 6"/>
          <p:cNvSpPr/>
          <p:nvPr/>
        </p:nvSpPr>
        <p:spPr>
          <a:xfrm>
            <a:off x="3264493" y="2606467"/>
            <a:ext cx="2999574" cy="12049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smtClean="0"/>
              <a:t>Obtención de la curva de capacidad</a:t>
            </a:r>
            <a:endParaRPr lang="es-EC" sz="2400" dirty="0"/>
          </a:p>
        </p:txBody>
      </p:sp>
      <p:sp>
        <p:nvSpPr>
          <p:cNvPr id="8" name="Rectángulo redondeado 7"/>
          <p:cNvSpPr/>
          <p:nvPr/>
        </p:nvSpPr>
        <p:spPr>
          <a:xfrm>
            <a:off x="7262500" y="2606467"/>
            <a:ext cx="2999574" cy="12049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smtClean="0"/>
              <a:t>Transformación a curvas ADRS</a:t>
            </a:r>
            <a:endParaRPr lang="es-EC" sz="2400" dirty="0"/>
          </a:p>
        </p:txBody>
      </p:sp>
      <p:sp>
        <p:nvSpPr>
          <p:cNvPr id="9" name="Rectángulo redondeado 8"/>
          <p:cNvSpPr/>
          <p:nvPr/>
        </p:nvSpPr>
        <p:spPr>
          <a:xfrm>
            <a:off x="3237433" y="4297112"/>
            <a:ext cx="2999574" cy="12049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smtClean="0"/>
              <a:t>Métodos obtención punto de desempeño</a:t>
            </a:r>
            <a:endParaRPr lang="es-EC" sz="2400" dirty="0"/>
          </a:p>
        </p:txBody>
      </p:sp>
      <p:sp>
        <p:nvSpPr>
          <p:cNvPr id="10" name="Rectángulo redondeado 9"/>
          <p:cNvSpPr/>
          <p:nvPr/>
        </p:nvSpPr>
        <p:spPr>
          <a:xfrm>
            <a:off x="7278170" y="4312787"/>
            <a:ext cx="2999574" cy="12049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smtClean="0"/>
              <a:t>Criterios de aceptación</a:t>
            </a:r>
            <a:endParaRPr lang="es-EC" sz="2400" dirty="0"/>
          </a:p>
        </p:txBody>
      </p:sp>
    </p:spTree>
    <p:extLst>
      <p:ext uri="{BB962C8B-B14F-4D97-AF65-F5344CB8AC3E}">
        <p14:creationId xmlns:p14="http://schemas.microsoft.com/office/powerpoint/2010/main" val="389920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ppt_w</p:attrName>
                                        </p:attrNameLst>
                                      </p:cBhvr>
                                      <p:tavLst>
                                        <p:tav tm="0" fmla="#ppt_w*sin(2.5*pi*$)">
                                          <p:val>
                                            <p:fltVal val="0"/>
                                          </p:val>
                                        </p:tav>
                                        <p:tav tm="100000">
                                          <p:val>
                                            <p:fltVal val="1"/>
                                          </p:val>
                                        </p:tav>
                                      </p:tavLst>
                                    </p:anim>
                                    <p:anim calcmode="lin" valueType="num">
                                      <p:cBhvr>
                                        <p:cTn id="16"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anim calcmode="lin" valueType="num">
                                      <p:cBhvr>
                                        <p:cTn id="22" dur="2000" fill="hold"/>
                                        <p:tgtEl>
                                          <p:spTgt spid="9"/>
                                        </p:tgtEl>
                                        <p:attrNameLst>
                                          <p:attrName>ppt_w</p:attrName>
                                        </p:attrNameLst>
                                      </p:cBhvr>
                                      <p:tavLst>
                                        <p:tav tm="0" fmla="#ppt_w*sin(2.5*pi*$)">
                                          <p:val>
                                            <p:fltVal val="0"/>
                                          </p:val>
                                        </p:tav>
                                        <p:tav tm="100000">
                                          <p:val>
                                            <p:fltVal val="1"/>
                                          </p:val>
                                        </p:tav>
                                      </p:tavLst>
                                    </p:anim>
                                    <p:anim calcmode="lin" valueType="num">
                                      <p:cBhvr>
                                        <p:cTn id="2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Tipos de Cargas</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1" name="Imagen 10"/>
          <p:cNvPicPr/>
          <p:nvPr/>
        </p:nvPicPr>
        <p:blipFill>
          <a:blip r:embed="rId2"/>
          <a:stretch>
            <a:fillRect/>
          </a:stretch>
        </p:blipFill>
        <p:spPr>
          <a:xfrm>
            <a:off x="4770320" y="1873785"/>
            <a:ext cx="4860792" cy="3989934"/>
          </a:xfrm>
          <a:prstGeom prst="rect">
            <a:avLst/>
          </a:prstGeom>
        </p:spPr>
      </p:pic>
    </p:spTree>
    <p:extLst>
      <p:ext uri="{BB962C8B-B14F-4D97-AF65-F5344CB8AC3E}">
        <p14:creationId xmlns:p14="http://schemas.microsoft.com/office/powerpoint/2010/main" val="12991593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Tipos de Cargas</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7" name="Imagen 6"/>
          <p:cNvPicPr/>
          <p:nvPr/>
        </p:nvPicPr>
        <p:blipFill>
          <a:blip r:embed="rId2"/>
          <a:stretch>
            <a:fillRect/>
          </a:stretch>
        </p:blipFill>
        <p:spPr>
          <a:xfrm>
            <a:off x="3518670" y="1453535"/>
            <a:ext cx="6616641" cy="3169740"/>
          </a:xfrm>
          <a:prstGeom prst="rect">
            <a:avLst/>
          </a:prstGeom>
        </p:spPr>
      </p:pic>
      <p:sp>
        <p:nvSpPr>
          <p:cNvPr id="3" name="Rectángulo 2"/>
          <p:cNvSpPr/>
          <p:nvPr/>
        </p:nvSpPr>
        <p:spPr>
          <a:xfrm>
            <a:off x="2914116" y="4623275"/>
            <a:ext cx="1649338" cy="538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Primer modo de vibración</a:t>
            </a:r>
            <a:endParaRPr lang="es-EC" dirty="0">
              <a:solidFill>
                <a:schemeClr val="tx1"/>
              </a:solidFill>
            </a:endParaRPr>
          </a:p>
        </p:txBody>
      </p:sp>
      <p:sp>
        <p:nvSpPr>
          <p:cNvPr id="8" name="Rectángulo 7"/>
          <p:cNvSpPr/>
          <p:nvPr/>
        </p:nvSpPr>
        <p:spPr>
          <a:xfrm>
            <a:off x="4570577" y="4775674"/>
            <a:ext cx="1649338" cy="538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Método estático equivalente</a:t>
            </a:r>
            <a:endParaRPr lang="es-EC" dirty="0">
              <a:solidFill>
                <a:schemeClr val="tx1"/>
              </a:solidFill>
            </a:endParaRPr>
          </a:p>
        </p:txBody>
      </p:sp>
      <p:sp>
        <p:nvSpPr>
          <p:cNvPr id="9" name="Rectángulo 8"/>
          <p:cNvSpPr/>
          <p:nvPr/>
        </p:nvSpPr>
        <p:spPr>
          <a:xfrm>
            <a:off x="6799607" y="4620424"/>
            <a:ext cx="1649338" cy="538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SRSS</a:t>
            </a:r>
            <a:endParaRPr lang="es-EC" dirty="0">
              <a:solidFill>
                <a:schemeClr val="tx1"/>
              </a:solidFill>
            </a:endParaRPr>
          </a:p>
        </p:txBody>
      </p:sp>
      <p:sp>
        <p:nvSpPr>
          <p:cNvPr id="10" name="Rectángulo 9"/>
          <p:cNvSpPr/>
          <p:nvPr/>
        </p:nvSpPr>
        <p:spPr>
          <a:xfrm>
            <a:off x="8541527" y="4618998"/>
            <a:ext cx="1649338" cy="538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Uniforme</a:t>
            </a:r>
            <a:endParaRPr lang="es-EC" dirty="0">
              <a:solidFill>
                <a:schemeClr val="tx1"/>
              </a:solidFill>
            </a:endParaRPr>
          </a:p>
        </p:txBody>
      </p:sp>
    </p:spTree>
    <p:extLst>
      <p:ext uri="{BB962C8B-B14F-4D97-AF65-F5344CB8AC3E}">
        <p14:creationId xmlns:p14="http://schemas.microsoft.com/office/powerpoint/2010/main" val="118490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Capacidad</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4790881" y="1950238"/>
                <a:ext cx="1712841" cy="6650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𝐹𝑥</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𝑥</m:t>
                              </m:r>
                            </m:sub>
                          </m:sSub>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𝑥</m:t>
                              </m:r>
                            </m:sub>
                          </m:sSub>
                        </m:num>
                        <m:den>
                          <m:nary>
                            <m:naryPr>
                              <m:chr m:val="∑"/>
                              <m:subHide m:val="on"/>
                              <m:supHide m:val="on"/>
                              <m:ctrlPr>
                                <a:rPr lang="es-EC" i="1">
                                  <a:latin typeface="Cambria Math" panose="02040503050406030204" pitchFamily="18" charset="0"/>
                                </a:rPr>
                              </m:ctrlPr>
                            </m:naryPr>
                            <m:sub/>
                            <m:sup/>
                            <m:e>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𝑥</m:t>
                                  </m:r>
                                </m:sub>
                              </m:sSub>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𝑥</m:t>
                                  </m:r>
                                </m:sub>
                              </m:sSub>
                            </m:e>
                          </m:nary>
                        </m:den>
                      </m:f>
                      <m:r>
                        <a:rPr lang="es-EC" i="1">
                          <a:latin typeface="Cambria Math" panose="02040503050406030204" pitchFamily="18" charset="0"/>
                        </a:rPr>
                        <m:t>𝑉</m:t>
                      </m:r>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4790881" y="1950238"/>
                <a:ext cx="1712841" cy="665054"/>
              </a:xfrm>
              <a:prstGeom prst="rect">
                <a:avLst/>
              </a:prstGeom>
              <a:blipFill rotWithShape="0">
                <a:blip r:embed="rId2"/>
                <a:stretch>
                  <a:fillRect/>
                </a:stretch>
              </a:blipFill>
            </p:spPr>
            <p:txBody>
              <a:bodyPr/>
              <a:lstStyle/>
              <a:p>
                <a:r>
                  <a:rPr lang="en-US">
                    <a:noFill/>
                  </a:rPr>
                  <a:t> </a:t>
                </a:r>
              </a:p>
            </p:txBody>
          </p:sp>
        </mc:Fallback>
      </mc:AlternateContent>
      <p:sp>
        <p:nvSpPr>
          <p:cNvPr id="5" name="CuadroTexto 4"/>
          <p:cNvSpPr txBox="1"/>
          <p:nvPr/>
        </p:nvSpPr>
        <p:spPr>
          <a:xfrm>
            <a:off x="2042445" y="1378738"/>
            <a:ext cx="10007125" cy="369332"/>
          </a:xfrm>
          <a:prstGeom prst="rect">
            <a:avLst/>
          </a:prstGeom>
          <a:noFill/>
        </p:spPr>
        <p:txBody>
          <a:bodyPr wrap="square" rtlCol="0">
            <a:spAutoFit/>
          </a:bodyPr>
          <a:lstStyle/>
          <a:p>
            <a:r>
              <a:rPr lang="es-EC" dirty="0" smtClean="0"/>
              <a:t>1. </a:t>
            </a:r>
            <a:r>
              <a:rPr lang="es-ES" dirty="0">
                <a:latin typeface="Arial" panose="020B0604020202020204" pitchFamily="34" charset="0"/>
                <a:ea typeface="Calibri" panose="020F0502020204030204" pitchFamily="34" charset="0"/>
                <a:cs typeface="Times New Roman" panose="02020603050405020304" pitchFamily="18" charset="0"/>
              </a:rPr>
              <a:t>Aplicar una carga concentrada en el tope de la estructura, de forma proporcional a cada piso</a:t>
            </a:r>
            <a:endParaRPr lang="es-EC" dirty="0">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ángulo 6"/>
              <p:cNvSpPr/>
              <p:nvPr/>
            </p:nvSpPr>
            <p:spPr>
              <a:xfrm>
                <a:off x="7624320" y="1957611"/>
                <a:ext cx="1728999" cy="6576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𝐹𝑥</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𝑥</m:t>
                              </m:r>
                            </m:sub>
                          </m:sSub>
                          <m:sSub>
                            <m:sSubPr>
                              <m:ctrlPr>
                                <a:rPr lang="es-EC" i="1">
                                  <a:latin typeface="Cambria Math" panose="02040503050406030204" pitchFamily="18" charset="0"/>
                                </a:rPr>
                              </m:ctrlPr>
                            </m:sSubPr>
                            <m:e>
                              <m:r>
                                <a:rPr lang="es-EC" i="1">
                                  <a:latin typeface="Cambria Math" panose="02040503050406030204" pitchFamily="18" charset="0"/>
                                </a:rPr>
                                <m:t>𝛷</m:t>
                              </m:r>
                            </m:e>
                            <m:sub>
                              <m:r>
                                <a:rPr lang="es-EC" i="1">
                                  <a:latin typeface="Cambria Math" panose="02040503050406030204" pitchFamily="18" charset="0"/>
                                </a:rPr>
                                <m:t>𝑥</m:t>
                              </m:r>
                            </m:sub>
                          </m:sSub>
                        </m:num>
                        <m:den>
                          <m:nary>
                            <m:naryPr>
                              <m:chr m:val="∑"/>
                              <m:subHide m:val="on"/>
                              <m:supHide m:val="on"/>
                              <m:ctrlPr>
                                <a:rPr lang="es-EC" i="1">
                                  <a:latin typeface="Cambria Math" panose="02040503050406030204" pitchFamily="18" charset="0"/>
                                </a:rPr>
                              </m:ctrlPr>
                            </m:naryPr>
                            <m:sub/>
                            <m:sup/>
                            <m:e>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𝑥</m:t>
                                  </m:r>
                                </m:sub>
                              </m:sSub>
                              <m:sSub>
                                <m:sSubPr>
                                  <m:ctrlPr>
                                    <a:rPr lang="es-EC" i="1">
                                      <a:latin typeface="Cambria Math" panose="02040503050406030204" pitchFamily="18" charset="0"/>
                                    </a:rPr>
                                  </m:ctrlPr>
                                </m:sSubPr>
                                <m:e>
                                  <m:r>
                                    <a:rPr lang="es-EC" i="1">
                                      <a:latin typeface="Cambria Math" panose="02040503050406030204" pitchFamily="18" charset="0"/>
                                    </a:rPr>
                                    <m:t>𝛷</m:t>
                                  </m:r>
                                </m:e>
                                <m:sub>
                                  <m:r>
                                    <a:rPr lang="es-EC" i="1">
                                      <a:latin typeface="Cambria Math" panose="02040503050406030204" pitchFamily="18" charset="0"/>
                                    </a:rPr>
                                    <m:t>𝑥</m:t>
                                  </m:r>
                                </m:sub>
                              </m:sSub>
                            </m:e>
                          </m:nary>
                        </m:den>
                      </m:f>
                      <m:r>
                        <a:rPr lang="es-EC" i="1">
                          <a:latin typeface="Cambria Math" panose="02040503050406030204" pitchFamily="18" charset="0"/>
                        </a:rPr>
                        <m:t>𝑉</m:t>
                      </m:r>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7624320" y="1957611"/>
                <a:ext cx="1728999" cy="657681"/>
              </a:xfrm>
              <a:prstGeom prst="rect">
                <a:avLst/>
              </a:prstGeom>
              <a:blipFill rotWithShape="0">
                <a:blip r:embed="rId3"/>
                <a:stretch>
                  <a:fillRect/>
                </a:stretch>
              </a:blipFill>
            </p:spPr>
            <p:txBody>
              <a:bodyPr/>
              <a:lstStyle/>
              <a:p>
                <a:r>
                  <a:rPr lang="en-US">
                    <a:noFill/>
                  </a:rPr>
                  <a:t> </a:t>
                </a:r>
              </a:p>
            </p:txBody>
          </p:sp>
        </mc:Fallback>
      </mc:AlternateContent>
      <p:sp>
        <p:nvSpPr>
          <p:cNvPr id="8" name="Rectángulo 7"/>
          <p:cNvSpPr/>
          <p:nvPr/>
        </p:nvSpPr>
        <p:spPr>
          <a:xfrm>
            <a:off x="2042445" y="2551837"/>
            <a:ext cx="10007125" cy="1114408"/>
          </a:xfrm>
          <a:prstGeom prst="rect">
            <a:avLst/>
          </a:prstGeom>
        </p:spPr>
        <p:txBody>
          <a:bodyPr wrap="square">
            <a:spAutoFit/>
          </a:bodyPr>
          <a:lstStyle/>
          <a:p>
            <a:pPr marR="0" lvl="0" algn="just">
              <a:lnSpc>
                <a:spcPct val="200000"/>
              </a:lnSpc>
              <a:spcBef>
                <a:spcPts val="0"/>
              </a:spcBef>
              <a:spcAft>
                <a:spcPts val="0"/>
              </a:spcAft>
            </a:pPr>
            <a:r>
              <a:rPr lang="es-ES" dirty="0" smtClean="0">
                <a:effectLst/>
                <a:latin typeface="Arial" panose="020B0604020202020204" pitchFamily="34" charset="0"/>
                <a:ea typeface="Calibri" panose="020F0502020204030204" pitchFamily="34" charset="0"/>
                <a:cs typeface="Times New Roman" panose="02020603050405020304" pitchFamily="18" charset="0"/>
              </a:rPr>
              <a:t>2. </a:t>
            </a:r>
            <a:r>
              <a:rPr lang="es-ES" dirty="0">
                <a:latin typeface="Arial" panose="020B0604020202020204" pitchFamily="34" charset="0"/>
                <a:ea typeface="Calibri" panose="020F0502020204030204" pitchFamily="34" charset="0"/>
                <a:cs typeface="Times New Roman" panose="02020603050405020304" pitchFamily="18" charset="0"/>
              </a:rPr>
              <a:t>Calcular las fuerzas en los miembros de la estructura para combinaciones de cargas verticales y horizontales.</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2076628" y="3678770"/>
            <a:ext cx="9938759" cy="1200329"/>
          </a:xfrm>
          <a:prstGeom prst="rect">
            <a:avLst/>
          </a:prstGeom>
        </p:spPr>
        <p:txBody>
          <a:bodyPr wrap="square">
            <a:spAutoFit/>
          </a:bodyPr>
          <a:lstStyle/>
          <a:p>
            <a:pPr marR="0" lvl="0" algn="just">
              <a:lnSpc>
                <a:spcPct val="200000"/>
              </a:lnSpc>
              <a:spcBef>
                <a:spcPts val="0"/>
              </a:spcBef>
              <a:spcAft>
                <a:spcPts val="0"/>
              </a:spcAft>
            </a:pPr>
            <a:r>
              <a:rPr lang="es-ES" dirty="0" smtClean="0">
                <a:effectLst/>
                <a:latin typeface="Arial" panose="020B0604020202020204" pitchFamily="34" charset="0"/>
                <a:ea typeface="Calibri" panose="020F0502020204030204" pitchFamily="34" charset="0"/>
                <a:cs typeface="Times New Roman" panose="02020603050405020304" pitchFamily="18" charset="0"/>
              </a:rPr>
              <a:t>3.  Ajustar el nivel de fuerza lateral hasta que un elemento o grupo de elementos esté dentro del 10% de su esfuerzo nominal.</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2144994" y="4904893"/>
            <a:ext cx="9810572" cy="369332"/>
          </a:xfrm>
          <a:prstGeom prst="rect">
            <a:avLst/>
          </a:prstGeom>
        </p:spPr>
        <p:txBody>
          <a:bodyPr wrap="square">
            <a:spAutoFit/>
          </a:bodyPr>
          <a:lstStyle/>
          <a:p>
            <a:r>
              <a:rPr lang="es-ES" dirty="0" smtClean="0">
                <a:effectLst/>
                <a:latin typeface="Arial" panose="020B0604020202020204" pitchFamily="34" charset="0"/>
                <a:ea typeface="Calibri" panose="020F0502020204030204" pitchFamily="34" charset="0"/>
                <a:cs typeface="Times New Roman" panose="02020603050405020304" pitchFamily="18" charset="0"/>
              </a:rPr>
              <a:t>4.  Revisar el modelo usando rigidez cero o casi cero en los elementos que han cedido</a:t>
            </a:r>
            <a:endParaRPr lang="es-EC" dirty="0"/>
          </a:p>
        </p:txBody>
      </p:sp>
      <p:sp>
        <p:nvSpPr>
          <p:cNvPr id="12" name="Rectángulo 11"/>
          <p:cNvSpPr/>
          <p:nvPr/>
        </p:nvSpPr>
        <p:spPr>
          <a:xfrm>
            <a:off x="2076627" y="5551224"/>
            <a:ext cx="9938759" cy="369332"/>
          </a:xfrm>
          <a:prstGeom prst="rect">
            <a:avLst/>
          </a:prstGeom>
        </p:spPr>
        <p:txBody>
          <a:bodyPr wrap="square">
            <a:spAutoFit/>
          </a:bodyPr>
          <a:lstStyle/>
          <a:p>
            <a:r>
              <a:rPr lang="es-ES" dirty="0" smtClean="0">
                <a:effectLst/>
                <a:latin typeface="Arial" panose="020B0604020202020204" pitchFamily="34" charset="0"/>
                <a:ea typeface="Calibri" panose="020F0502020204030204" pitchFamily="34" charset="0"/>
                <a:cs typeface="Times New Roman" panose="02020603050405020304" pitchFamily="18" charset="0"/>
              </a:rPr>
              <a:t>5.  Aplicar un nuevo incremento de carga y revisar los elementos que estén cediendo.</a:t>
            </a:r>
            <a:endParaRPr lang="es-EC" dirty="0"/>
          </a:p>
        </p:txBody>
      </p:sp>
    </p:spTree>
    <p:extLst>
      <p:ext uri="{BB962C8B-B14F-4D97-AF65-F5344CB8AC3E}">
        <p14:creationId xmlns:p14="http://schemas.microsoft.com/office/powerpoint/2010/main" val="177511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p:bldP spid="10" grpId="0"/>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Capacidad</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11" name="Rectángulo 10"/>
          <p:cNvSpPr/>
          <p:nvPr/>
        </p:nvSpPr>
        <p:spPr>
          <a:xfrm>
            <a:off x="2150691" y="1394909"/>
            <a:ext cx="9847604" cy="1200329"/>
          </a:xfrm>
          <a:prstGeom prst="rect">
            <a:avLst/>
          </a:prstGeom>
        </p:spPr>
        <p:txBody>
          <a:bodyPr wrap="square">
            <a:spAutoFit/>
          </a:bodyPr>
          <a:lstStyle/>
          <a:p>
            <a:pPr algn="just"/>
            <a:r>
              <a:rPr lang="es-ES" dirty="0">
                <a:solidFill>
                  <a:srgbClr val="FF0000"/>
                </a:solidFill>
                <a:latin typeface="Arial" panose="020B0604020202020204" pitchFamily="34" charset="0"/>
                <a:ea typeface="Calibri" panose="020F0502020204030204" pitchFamily="34" charset="0"/>
                <a:cs typeface="Times New Roman" panose="02020603050405020304" pitchFamily="18" charset="0"/>
              </a:rPr>
              <a:t>Las fuerzas reales y rotaciones para elementos al principio de un incremento son iguales a aquellos en el extremo del incremento anterior sin embargo cada aplicación de un incremento de carga lateral es un análisis independiente que comienza a partir de condiciones iniciales nulas</a:t>
            </a:r>
            <a:endParaRPr lang="es-EC"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2150691" y="2896626"/>
            <a:ext cx="9915971" cy="369332"/>
          </a:xfrm>
          <a:prstGeom prst="rect">
            <a:avLst/>
          </a:prstGeom>
        </p:spPr>
        <p:txBody>
          <a:bodyPr wrap="square">
            <a:spAutoFit/>
          </a:bodyPr>
          <a:lstStyle/>
          <a:p>
            <a:r>
              <a:rPr lang="es-ES" dirty="0">
                <a:latin typeface="Arial" panose="020B0604020202020204" pitchFamily="34" charset="0"/>
                <a:ea typeface="Calibri" panose="020F0502020204030204" pitchFamily="34" charset="0"/>
                <a:cs typeface="Times New Roman" panose="02020603050405020304" pitchFamily="18" charset="0"/>
              </a:rPr>
              <a:t>6</a:t>
            </a:r>
            <a:r>
              <a:rPr lang="es-ES" dirty="0" smtClean="0">
                <a:effectLst/>
                <a:latin typeface="Arial" panose="020B0604020202020204" pitchFamily="34" charset="0"/>
                <a:ea typeface="Calibri" panose="020F0502020204030204" pitchFamily="34" charset="0"/>
                <a:cs typeface="Times New Roman" panose="02020603050405020304" pitchFamily="18" charset="0"/>
              </a:rPr>
              <a:t>.  Añadir los incrementos de cortante y desplazamiento en el último piso</a:t>
            </a:r>
            <a:endParaRPr lang="es-EC" dirty="0"/>
          </a:p>
        </p:txBody>
      </p:sp>
      <p:sp>
        <p:nvSpPr>
          <p:cNvPr id="14" name="Rectángulo 13"/>
          <p:cNvSpPr/>
          <p:nvPr/>
        </p:nvSpPr>
        <p:spPr>
          <a:xfrm>
            <a:off x="2149264" y="3442133"/>
            <a:ext cx="9915971" cy="369332"/>
          </a:xfrm>
          <a:prstGeom prst="rect">
            <a:avLst/>
          </a:prstGeom>
        </p:spPr>
        <p:txBody>
          <a:bodyPr wrap="square">
            <a:spAutoFit/>
          </a:bodyPr>
          <a:lstStyle/>
          <a:p>
            <a:r>
              <a:rPr lang="es-ES" dirty="0" smtClean="0">
                <a:latin typeface="Arial" panose="020B0604020202020204" pitchFamily="34" charset="0"/>
                <a:ea typeface="Calibri" panose="020F0502020204030204" pitchFamily="34" charset="0"/>
                <a:cs typeface="Times New Roman" panose="02020603050405020304" pitchFamily="18" charset="0"/>
              </a:rPr>
              <a:t>7</a:t>
            </a:r>
            <a:r>
              <a:rPr lang="es-ES" dirty="0" smtClean="0">
                <a:effectLst/>
                <a:latin typeface="Arial" panose="020B0604020202020204" pitchFamily="34" charset="0"/>
                <a:ea typeface="Calibri" panose="020F0502020204030204" pitchFamily="34" charset="0"/>
                <a:cs typeface="Times New Roman" panose="02020603050405020304" pitchFamily="18" charset="0"/>
              </a:rPr>
              <a:t>.  Repetir los pasos del 4 al 6.</a:t>
            </a:r>
            <a:endParaRPr lang="es-EC" dirty="0"/>
          </a:p>
        </p:txBody>
      </p:sp>
      <p:pic>
        <p:nvPicPr>
          <p:cNvPr id="15" name="Imagen 14"/>
          <p:cNvPicPr/>
          <p:nvPr/>
        </p:nvPicPr>
        <p:blipFill>
          <a:blip r:embed="rId2"/>
          <a:stretch>
            <a:fillRect/>
          </a:stretch>
        </p:blipFill>
        <p:spPr>
          <a:xfrm>
            <a:off x="4089046" y="3861299"/>
            <a:ext cx="5721525" cy="2785252"/>
          </a:xfrm>
          <a:prstGeom prst="rect">
            <a:avLst/>
          </a:prstGeom>
        </p:spPr>
      </p:pic>
    </p:spTree>
    <p:extLst>
      <p:ext uri="{BB962C8B-B14F-4D97-AF65-F5344CB8AC3E}">
        <p14:creationId xmlns:p14="http://schemas.microsoft.com/office/powerpoint/2010/main" val="29983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Espectro de Capacidad</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5" name="Imagen 14"/>
          <p:cNvPicPr/>
          <p:nvPr/>
        </p:nvPicPr>
        <p:blipFill>
          <a:blip r:embed="rId2"/>
          <a:stretch>
            <a:fillRect/>
          </a:stretch>
        </p:blipFill>
        <p:spPr>
          <a:xfrm>
            <a:off x="4089046" y="3861299"/>
            <a:ext cx="5721525" cy="2785252"/>
          </a:xfrm>
          <a:prstGeom prst="rect">
            <a:avLst/>
          </a:prstGeom>
        </p:spPr>
      </p:pic>
      <mc:AlternateContent xmlns:mc="http://schemas.openxmlformats.org/markup-compatibility/2006" xmlns:a14="http://schemas.microsoft.com/office/drawing/2010/main">
        <mc:Choice Requires="a14">
          <p:sp>
            <p:nvSpPr>
              <p:cNvPr id="3" name="Rectángulo 2"/>
              <p:cNvSpPr/>
              <p:nvPr/>
            </p:nvSpPr>
            <p:spPr>
              <a:xfrm>
                <a:off x="2422293" y="1480029"/>
                <a:ext cx="2202846" cy="12145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𝑃𝐹</m:t>
                          </m:r>
                        </m:e>
                        <m:sub>
                          <m:r>
                            <a:rPr lang="es-EC" i="0">
                              <a:latin typeface="Cambria Math" panose="02040503050406030204" pitchFamily="18" charset="0"/>
                            </a:rPr>
                            <m:t>1</m:t>
                          </m:r>
                        </m:sub>
                      </m:sSub>
                      <m:r>
                        <a:rPr lang="es-EC" i="0">
                          <a:latin typeface="Cambria Math" panose="02040503050406030204" pitchFamily="18" charset="0"/>
                        </a:rPr>
                        <m:t>=</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0">
                                      <a:latin typeface="Cambria Math" panose="02040503050406030204" pitchFamily="18" charset="0"/>
                                    </a:rPr>
                                    <m:t>=1</m:t>
                                  </m:r>
                                </m:sub>
                                <m:sup>
                                  <m:r>
                                    <a:rPr lang="es-EC" i="1">
                                      <a:latin typeface="Cambria Math" panose="02040503050406030204" pitchFamily="18" charset="0"/>
                                    </a:rPr>
                                    <m:t>𝑁</m:t>
                                  </m:r>
                                </m:sup>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𝑖</m:t>
                                          </m:r>
                                        </m:sub>
                                      </m:sSub>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𝑖</m:t>
                                          </m:r>
                                          <m:r>
                                            <a:rPr lang="es-EC" i="0">
                                              <a:latin typeface="Cambria Math" panose="02040503050406030204" pitchFamily="18" charset="0"/>
                                            </a:rPr>
                                            <m:t>1</m:t>
                                          </m:r>
                                        </m:sub>
                                      </m:sSub>
                                    </m:num>
                                    <m:den>
                                      <m:r>
                                        <a:rPr lang="es-EC" i="1">
                                          <a:latin typeface="Cambria Math" panose="02040503050406030204" pitchFamily="18" charset="0"/>
                                        </a:rPr>
                                        <m:t>𝑔</m:t>
                                      </m:r>
                                    </m:den>
                                  </m:f>
                                </m:e>
                              </m:nary>
                            </m:num>
                            <m:den>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0">
                                      <a:latin typeface="Cambria Math" panose="02040503050406030204" pitchFamily="18" charset="0"/>
                                    </a:rPr>
                                    <m:t>=1</m:t>
                                  </m:r>
                                </m:sub>
                                <m:sup>
                                  <m:r>
                                    <a:rPr lang="es-EC" i="1">
                                      <a:latin typeface="Cambria Math" panose="02040503050406030204" pitchFamily="18" charset="0"/>
                                    </a:rPr>
                                    <m:t>𝑁</m:t>
                                  </m:r>
                                </m:sup>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𝑖</m:t>
                                          </m:r>
                                        </m:sub>
                                      </m:sSub>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𝑖</m:t>
                                              </m:r>
                                              <m:r>
                                                <a:rPr lang="es-EC" i="0">
                                                  <a:latin typeface="Cambria Math" panose="02040503050406030204" pitchFamily="18" charset="0"/>
                                                </a:rPr>
                                                <m:t>1</m:t>
                                              </m:r>
                                            </m:sub>
                                          </m:sSub>
                                        </m:e>
                                        <m:sup>
                                          <m:r>
                                            <a:rPr lang="es-EC" i="0">
                                              <a:latin typeface="Cambria Math" panose="02040503050406030204" pitchFamily="18" charset="0"/>
                                            </a:rPr>
                                            <m:t>2</m:t>
                                          </m:r>
                                        </m:sup>
                                      </m:sSup>
                                    </m:num>
                                    <m:den>
                                      <m:r>
                                        <a:rPr lang="es-EC" i="1">
                                          <a:latin typeface="Cambria Math" panose="02040503050406030204" pitchFamily="18" charset="0"/>
                                        </a:rPr>
                                        <m:t>𝑔</m:t>
                                      </m:r>
                                    </m:den>
                                  </m:f>
                                </m:e>
                              </m:nary>
                            </m:den>
                          </m:f>
                        </m:e>
                      </m:d>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2422293" y="1480029"/>
                <a:ext cx="2202846" cy="1214563"/>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4852030" y="1435208"/>
                <a:ext cx="3034869" cy="13042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𝛼</m:t>
                          </m:r>
                        </m:e>
                        <m:sub>
                          <m:r>
                            <a:rPr lang="es-EC" i="0">
                              <a:latin typeface="Cambria Math" panose="02040503050406030204" pitchFamily="18" charset="0"/>
                            </a:rPr>
                            <m:t>1</m:t>
                          </m:r>
                        </m:sub>
                      </m:sSub>
                      <m:r>
                        <a:rPr lang="es-EC" i="0">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d>
                                <m:dPr>
                                  <m:begChr m:val="["/>
                                  <m:endChr m:val="]"/>
                                  <m:ctrlPr>
                                    <a:rPr lang="es-EC" i="1">
                                      <a:latin typeface="Cambria Math" panose="02040503050406030204" pitchFamily="18" charset="0"/>
                                    </a:rPr>
                                  </m:ctrlPr>
                                </m:dPr>
                                <m:e>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0">
                                          <a:latin typeface="Cambria Math" panose="02040503050406030204" pitchFamily="18" charset="0"/>
                                        </a:rPr>
                                        <m:t>=1</m:t>
                                      </m:r>
                                    </m:sub>
                                    <m:sup>
                                      <m:r>
                                        <a:rPr lang="es-EC" i="1">
                                          <a:latin typeface="Cambria Math" panose="02040503050406030204" pitchFamily="18" charset="0"/>
                                        </a:rPr>
                                        <m:t>𝑁</m:t>
                                      </m:r>
                                    </m:sup>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𝑖</m:t>
                                              </m:r>
                                            </m:sub>
                                          </m:sSub>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𝑖</m:t>
                                              </m:r>
                                              <m:r>
                                                <a:rPr lang="es-EC" i="0">
                                                  <a:latin typeface="Cambria Math" panose="02040503050406030204" pitchFamily="18" charset="0"/>
                                                </a:rPr>
                                                <m:t>1</m:t>
                                              </m:r>
                                            </m:sub>
                                          </m:sSub>
                                        </m:num>
                                        <m:den>
                                          <m:r>
                                            <a:rPr lang="es-EC" i="1">
                                              <a:latin typeface="Cambria Math" panose="02040503050406030204" pitchFamily="18" charset="0"/>
                                            </a:rPr>
                                            <m:t>𝑔</m:t>
                                          </m:r>
                                        </m:den>
                                      </m:f>
                                    </m:e>
                                  </m:nary>
                                </m:e>
                              </m:d>
                            </m:e>
                            <m:sup>
                              <m:r>
                                <a:rPr lang="es-EC" i="0">
                                  <a:latin typeface="Cambria Math" panose="02040503050406030204" pitchFamily="18" charset="0"/>
                                </a:rPr>
                                <m:t>2</m:t>
                              </m:r>
                            </m:sup>
                          </m:sSup>
                        </m:num>
                        <m:den>
                          <m:d>
                            <m:dPr>
                              <m:begChr m:val="["/>
                              <m:endChr m:val="]"/>
                              <m:ctrlPr>
                                <a:rPr lang="es-EC" i="1">
                                  <a:latin typeface="Cambria Math" panose="02040503050406030204" pitchFamily="18" charset="0"/>
                                </a:rPr>
                              </m:ctrlPr>
                            </m:dPr>
                            <m:e>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0">
                                      <a:latin typeface="Cambria Math" panose="02040503050406030204" pitchFamily="18" charset="0"/>
                                    </a:rPr>
                                    <m:t>=1</m:t>
                                  </m:r>
                                </m:sub>
                                <m:sup>
                                  <m:r>
                                    <a:rPr lang="es-EC" i="1">
                                      <a:latin typeface="Cambria Math" panose="02040503050406030204" pitchFamily="18" charset="0"/>
                                    </a:rPr>
                                    <m:t>𝑁</m:t>
                                  </m:r>
                                </m:sup>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𝑖</m:t>
                                          </m:r>
                                        </m:sub>
                                      </m:sSub>
                                    </m:num>
                                    <m:den>
                                      <m:r>
                                        <a:rPr lang="es-EC" i="1">
                                          <a:latin typeface="Cambria Math" panose="02040503050406030204" pitchFamily="18" charset="0"/>
                                        </a:rPr>
                                        <m:t>𝑔</m:t>
                                      </m:r>
                                    </m:den>
                                  </m:f>
                                </m:e>
                              </m:nary>
                            </m:e>
                          </m:d>
                          <m:d>
                            <m:dPr>
                              <m:begChr m:val="["/>
                              <m:endChr m:val="]"/>
                              <m:ctrlPr>
                                <a:rPr lang="es-EC" i="1">
                                  <a:latin typeface="Cambria Math" panose="02040503050406030204" pitchFamily="18" charset="0"/>
                                </a:rPr>
                              </m:ctrlPr>
                            </m:dPr>
                            <m:e>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0">
                                      <a:latin typeface="Cambria Math" panose="02040503050406030204" pitchFamily="18" charset="0"/>
                                    </a:rPr>
                                    <m:t>=1</m:t>
                                  </m:r>
                                </m:sub>
                                <m:sup>
                                  <m:r>
                                    <a:rPr lang="es-EC" i="1">
                                      <a:latin typeface="Cambria Math" panose="02040503050406030204" pitchFamily="18" charset="0"/>
                                    </a:rPr>
                                    <m:t>𝑁</m:t>
                                  </m:r>
                                </m:sup>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𝑖</m:t>
                                          </m:r>
                                        </m:sub>
                                      </m:sSub>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𝑖</m:t>
                                              </m:r>
                                              <m:r>
                                                <a:rPr lang="es-EC" i="0">
                                                  <a:latin typeface="Cambria Math" panose="02040503050406030204" pitchFamily="18" charset="0"/>
                                                </a:rPr>
                                                <m:t>1</m:t>
                                              </m:r>
                                            </m:sub>
                                          </m:sSub>
                                        </m:e>
                                        <m:sup>
                                          <m:r>
                                            <a:rPr lang="es-EC" i="0">
                                              <a:latin typeface="Cambria Math" panose="02040503050406030204" pitchFamily="18" charset="0"/>
                                            </a:rPr>
                                            <m:t>2</m:t>
                                          </m:r>
                                        </m:sup>
                                      </m:sSup>
                                    </m:num>
                                    <m:den>
                                      <m:r>
                                        <a:rPr lang="es-EC" i="1">
                                          <a:latin typeface="Cambria Math" panose="02040503050406030204" pitchFamily="18" charset="0"/>
                                        </a:rPr>
                                        <m:t>𝑔</m:t>
                                      </m:r>
                                    </m:den>
                                  </m:f>
                                </m:e>
                              </m:nary>
                            </m:e>
                          </m:d>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4852030" y="1435208"/>
                <a:ext cx="3034869" cy="13042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8234329" y="1750742"/>
                <a:ext cx="1278107" cy="673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𝑎</m:t>
                          </m:r>
                        </m:sub>
                      </m:sSub>
                      <m:r>
                        <a:rPr lang="es-EC" i="0">
                          <a:latin typeface="Cambria Math" panose="02040503050406030204" pitchFamily="18" charset="0"/>
                        </a:rPr>
                        <m:t>=</m:t>
                      </m:r>
                      <m:f>
                        <m:fPr>
                          <m:ctrlPr>
                            <a:rPr lang="es-EC" i="1">
                              <a:latin typeface="Cambria Math" panose="02040503050406030204" pitchFamily="18" charset="0"/>
                            </a:rPr>
                          </m:ctrlPr>
                        </m:fPr>
                        <m:num>
                          <m:f>
                            <m:fPr>
                              <m:type m:val="lin"/>
                              <m:ctrlPr>
                                <a:rPr lang="es-EC" i="1">
                                  <a:latin typeface="Cambria Math" panose="02040503050406030204" pitchFamily="18" charset="0"/>
                                </a:rPr>
                              </m:ctrlPr>
                            </m:fPr>
                            <m:num>
                              <m:r>
                                <a:rPr lang="es-EC" i="1">
                                  <a:latin typeface="Cambria Math" panose="02040503050406030204" pitchFamily="18" charset="0"/>
                                </a:rPr>
                                <m:t>𝑉</m:t>
                              </m:r>
                            </m:num>
                            <m:den>
                              <m:r>
                                <a:rPr lang="es-EC" i="1">
                                  <a:latin typeface="Cambria Math" panose="02040503050406030204" pitchFamily="18" charset="0"/>
                                </a:rPr>
                                <m:t>𝑊</m:t>
                              </m:r>
                            </m:den>
                          </m:f>
                        </m:num>
                        <m:den>
                          <m:sSub>
                            <m:sSubPr>
                              <m:ctrlPr>
                                <a:rPr lang="es-EC" i="1">
                                  <a:latin typeface="Cambria Math" panose="02040503050406030204" pitchFamily="18" charset="0"/>
                                </a:rPr>
                              </m:ctrlPr>
                            </m:sSubPr>
                            <m:e>
                              <m:r>
                                <a:rPr lang="es-EC" i="1">
                                  <a:latin typeface="Cambria Math" panose="02040503050406030204" pitchFamily="18" charset="0"/>
                                </a:rPr>
                                <m:t>𝛼</m:t>
                              </m:r>
                            </m:e>
                            <m:sub>
                              <m:r>
                                <a:rPr lang="es-EC" i="0">
                                  <a:latin typeface="Cambria Math" panose="02040503050406030204" pitchFamily="18" charset="0"/>
                                </a:rPr>
                                <m:t>1</m:t>
                              </m:r>
                            </m:sub>
                          </m:sSub>
                        </m:den>
                      </m:f>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8234329" y="1750742"/>
                <a:ext cx="1278107" cy="673133"/>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0007028" y="1738783"/>
                <a:ext cx="1770228" cy="697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𝑑</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𝑝𝑖𝑠𝑜</m:t>
                              </m:r>
                            </m:sub>
                          </m:sSub>
                        </m:num>
                        <m:den>
                          <m:sSub>
                            <m:sSubPr>
                              <m:ctrlPr>
                                <a:rPr lang="es-EC" i="1">
                                  <a:latin typeface="Cambria Math" panose="02040503050406030204" pitchFamily="18" charset="0"/>
                                </a:rPr>
                              </m:ctrlPr>
                            </m:sSubPr>
                            <m:e>
                              <m:r>
                                <a:rPr lang="es-EC" i="1">
                                  <a:latin typeface="Cambria Math" panose="02040503050406030204" pitchFamily="18" charset="0"/>
                                </a:rPr>
                                <m:t>𝑃𝐹</m:t>
                              </m:r>
                            </m:e>
                            <m:sub>
                              <m:r>
                                <a:rPr lang="es-EC" i="0">
                                  <a:latin typeface="Cambria Math" panose="02040503050406030204" pitchFamily="18" charset="0"/>
                                </a:rPr>
                                <m:t>1</m:t>
                              </m:r>
                            </m:sub>
                          </m:sSub>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𝑝𝑖𝑠𝑜</m:t>
                              </m:r>
                              <m:r>
                                <a:rPr lang="es-EC" i="0">
                                  <a:latin typeface="Cambria Math" panose="02040503050406030204" pitchFamily="18" charset="0"/>
                                </a:rPr>
                                <m:t>,1</m:t>
                              </m:r>
                            </m:sub>
                          </m:sSub>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10007028" y="1738783"/>
                <a:ext cx="1770228" cy="697050"/>
              </a:xfrm>
              <a:prstGeom prst="rect">
                <a:avLst/>
              </a:prstGeom>
              <a:blipFill rotWithShape="0">
                <a:blip r:embed="rId6"/>
                <a:stretch>
                  <a:fillRect/>
                </a:stretch>
              </a:blipFill>
            </p:spPr>
            <p:txBody>
              <a:bodyPr/>
              <a:lstStyle/>
              <a:p>
                <a:r>
                  <a:rPr lang="en-US">
                    <a:noFill/>
                  </a:rPr>
                  <a:t> </a:t>
                </a:r>
              </a:p>
            </p:txBody>
          </p:sp>
        </mc:Fallback>
      </mc:AlternateContent>
      <p:pic>
        <p:nvPicPr>
          <p:cNvPr id="16" name="Imagen 15"/>
          <p:cNvPicPr/>
          <p:nvPr/>
        </p:nvPicPr>
        <p:blipFill>
          <a:blip r:embed="rId7"/>
          <a:stretch>
            <a:fillRect/>
          </a:stretch>
        </p:blipFill>
        <p:spPr>
          <a:xfrm>
            <a:off x="3935651" y="3289799"/>
            <a:ext cx="5874920" cy="3356752"/>
          </a:xfrm>
          <a:prstGeom prst="rect">
            <a:avLst/>
          </a:prstGeom>
        </p:spPr>
      </p:pic>
    </p:spTree>
    <p:extLst>
      <p:ext uri="{BB962C8B-B14F-4D97-AF65-F5344CB8AC3E}">
        <p14:creationId xmlns:p14="http://schemas.microsoft.com/office/powerpoint/2010/main" val="138720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p:nvPr/>
        </p:nvPicPr>
        <p:blipFill>
          <a:blip r:embed="rId2"/>
          <a:stretch>
            <a:fillRect/>
          </a:stretch>
        </p:blipFill>
        <p:spPr>
          <a:xfrm>
            <a:off x="2033900" y="2947709"/>
            <a:ext cx="6742632" cy="3717420"/>
          </a:xfrm>
          <a:prstGeom prst="rect">
            <a:avLst/>
          </a:prstGeom>
        </p:spPr>
      </p:pic>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Espectro de Capacidad</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9" name="Rectángulo 8"/>
              <p:cNvSpPr/>
              <p:nvPr/>
            </p:nvSpPr>
            <p:spPr>
              <a:xfrm>
                <a:off x="6275460" y="1465672"/>
                <a:ext cx="1816651"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𝛽</m:t>
                          </m:r>
                        </m:e>
                        <m:sub>
                          <m:r>
                            <a:rPr lang="es-EC" i="1">
                              <a:latin typeface="Cambria Math" panose="02040503050406030204" pitchFamily="18" charset="0"/>
                            </a:rPr>
                            <m:t>𝑒𝑞</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𝛽</m:t>
                          </m:r>
                        </m:e>
                        <m:sub>
                          <m:r>
                            <a:rPr lang="es-EC" i="1">
                              <a:latin typeface="Cambria Math" panose="02040503050406030204" pitchFamily="18" charset="0"/>
                            </a:rPr>
                            <m:t>𝑜</m:t>
                          </m:r>
                        </m:sub>
                      </m:sSub>
                      <m:r>
                        <a:rPr lang="es-EC" i="0">
                          <a:latin typeface="Cambria Math" panose="02040503050406030204" pitchFamily="18" charset="0"/>
                        </a:rPr>
                        <m:t>+0.05</m:t>
                      </m:r>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6275460" y="1465672"/>
                <a:ext cx="1816651" cy="390748"/>
              </a:xfrm>
              <a:prstGeom prst="rect">
                <a:avLst/>
              </a:prstGeom>
              <a:blipFill rotWithShape="0">
                <a:blip r:embed="rId3"/>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6478816" y="2052092"/>
                <a:ext cx="1409938" cy="6598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𝛽</m:t>
                          </m:r>
                        </m:e>
                        <m:sub>
                          <m:r>
                            <a:rPr lang="es-EC" i="0">
                              <a:latin typeface="Cambria Math" panose="02040503050406030204" pitchFamily="18" charset="0"/>
                            </a:rPr>
                            <m:t>0</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4</m:t>
                          </m:r>
                          <m:r>
                            <a:rPr lang="es-EC" i="1">
                              <a:latin typeface="Cambria Math" panose="02040503050406030204" pitchFamily="18" charset="0"/>
                            </a:rPr>
                            <m:t>𝜋</m:t>
                          </m:r>
                        </m:den>
                      </m:f>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𝐷</m:t>
                              </m:r>
                            </m:sub>
                          </m:sSub>
                        </m:num>
                        <m:den>
                          <m:sSub>
                            <m:sSubPr>
                              <m:ctrlPr>
                                <a:rPr lang="es-EC" i="1">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𝑆𝑜</m:t>
                              </m:r>
                            </m:sub>
                          </m:sSub>
                        </m:den>
                      </m:f>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6478816" y="2052092"/>
                <a:ext cx="1409938" cy="659861"/>
              </a:xfrm>
              <a:prstGeom prst="rect">
                <a:avLst/>
              </a:prstGeom>
              <a:blipFill rotWithShape="0">
                <a:blip r:embed="rId4"/>
                <a:stretch>
                  <a:fillRect/>
                </a:stretch>
              </a:blipFill>
            </p:spPr>
            <p:txBody>
              <a:bodyPr/>
              <a:lstStyle/>
              <a:p>
                <a:r>
                  <a:rPr lang="en-US">
                    <a:noFill/>
                  </a:rPr>
                  <a:t> </a:t>
                </a:r>
              </a:p>
            </p:txBody>
          </p:sp>
        </mc:Fallback>
      </mc:AlternateContent>
      <p:sp>
        <p:nvSpPr>
          <p:cNvPr id="11" name="Rectángulo 10"/>
          <p:cNvSpPr/>
          <p:nvPr/>
        </p:nvSpPr>
        <p:spPr>
          <a:xfrm>
            <a:off x="8255237" y="2857637"/>
            <a:ext cx="3326552" cy="369332"/>
          </a:xfrm>
          <a:prstGeom prst="rect">
            <a:avLst/>
          </a:prstGeom>
        </p:spPr>
        <p:txBody>
          <a:bodyPr wrap="none">
            <a:spAutoFit/>
          </a:bodyPr>
          <a:lstStyle/>
          <a:p>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máxima energía de resistencia</a:t>
            </a:r>
            <a:endParaRPr lang="es-EC" dirty="0"/>
          </a:p>
        </p:txBody>
      </p:sp>
      <p:cxnSp>
        <p:nvCxnSpPr>
          <p:cNvPr id="13" name="Conector recto de flecha 12"/>
          <p:cNvCxnSpPr/>
          <p:nvPr/>
        </p:nvCxnSpPr>
        <p:spPr>
          <a:xfrm flipH="1" flipV="1">
            <a:off x="7785219" y="2711953"/>
            <a:ext cx="470019" cy="330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8628405" y="1291509"/>
            <a:ext cx="2840052" cy="923330"/>
          </a:xfrm>
          <a:prstGeom prst="rect">
            <a:avLst/>
          </a:prstGeom>
        </p:spPr>
        <p:txBody>
          <a:bodyPr wrap="square">
            <a:spAutoFit/>
          </a:bodyPr>
          <a:lstStyle/>
          <a:p>
            <a:r>
              <a:rPr lang="es-ES" dirty="0" smtClean="0">
                <a:effectLst/>
                <a:latin typeface="Arial" panose="020B0604020202020204" pitchFamily="34" charset="0"/>
                <a:ea typeface="Calibri" panose="020F0502020204030204" pitchFamily="34" charset="0"/>
                <a:cs typeface="Times New Roman" panose="02020603050405020304" pitchFamily="18" charset="0"/>
              </a:rPr>
              <a:t>energía disipada por la estructura en un solo ciclo de movimiento</a:t>
            </a:r>
            <a:endParaRPr lang="es-EC" dirty="0"/>
          </a:p>
        </p:txBody>
      </p:sp>
      <p:cxnSp>
        <p:nvCxnSpPr>
          <p:cNvPr id="19" name="Conector recto de flecha 18"/>
          <p:cNvCxnSpPr>
            <a:stCxn id="14" idx="1"/>
          </p:cNvCxnSpPr>
          <p:nvPr/>
        </p:nvCxnSpPr>
        <p:spPr>
          <a:xfrm flipH="1">
            <a:off x="7691215" y="1753174"/>
            <a:ext cx="937190" cy="461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ángulo 20"/>
              <p:cNvSpPr/>
              <p:nvPr/>
            </p:nvSpPr>
            <p:spPr>
              <a:xfrm flipH="1">
                <a:off x="1869577" y="1215757"/>
                <a:ext cx="2785929" cy="729687"/>
              </a:xfrm>
              <a:prstGeom prst="rect">
                <a:avLst/>
              </a:prstGeom>
            </p:spPr>
            <p:txBody>
              <a:bodyPr wrap="square">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𝐸</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𝐷</m:t>
                          </m:r>
                        </m:sub>
                      </m:sSub>
                      <m:r>
                        <a:rPr lang="es-ES" i="1">
                          <a:effectLst/>
                          <a:latin typeface="Cambria Math" panose="02040503050406030204" pitchFamily="18" charset="0"/>
                          <a:ea typeface="Times New Roman" panose="02020603050405020304" pitchFamily="18" charset="0"/>
                          <a:cs typeface="Times New Roman" panose="02020603050405020304" pitchFamily="18" charset="0"/>
                        </a:rPr>
                        <m:t>=4</m:t>
                      </m:r>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𝑝𝑖</m:t>
                              </m:r>
                            </m:sub>
                          </m:sSub>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𝑝𝑖</m:t>
                              </m:r>
                            </m:sub>
                          </m:sSub>
                        </m:e>
                      </m:d>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1" name="Rectángulo 20"/>
              <p:cNvSpPr>
                <a:spLocks noRot="1" noChangeAspect="1" noMove="1" noResize="1" noEditPoints="1" noAdjustHandles="1" noChangeArrowheads="1" noChangeShapeType="1" noTextEdit="1"/>
              </p:cNvSpPr>
              <p:nvPr/>
            </p:nvSpPr>
            <p:spPr>
              <a:xfrm flipH="1">
                <a:off x="1869577" y="1215757"/>
                <a:ext cx="2785929" cy="72968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ángulo 21"/>
              <p:cNvSpPr/>
              <p:nvPr/>
            </p:nvSpPr>
            <p:spPr>
              <a:xfrm>
                <a:off x="2128672" y="1903087"/>
                <a:ext cx="1510092" cy="6235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𝑆𝑂</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𝑎</m:t>
                              </m:r>
                            </m:e>
                            <m:sub>
                              <m:r>
                                <a:rPr lang="es-EC" i="1">
                                  <a:latin typeface="Cambria Math" panose="02040503050406030204" pitchFamily="18" charset="0"/>
                                </a:rPr>
                                <m:t>𝑝𝑖</m:t>
                              </m:r>
                            </m:sub>
                          </m:sSub>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𝑝𝑖</m:t>
                              </m:r>
                            </m:sub>
                          </m:sSub>
                        </m:num>
                        <m:den>
                          <m:r>
                            <a:rPr lang="es-EC" i="0">
                              <a:latin typeface="Cambria Math" panose="02040503050406030204" pitchFamily="18" charset="0"/>
                            </a:rPr>
                            <m:t>2</m:t>
                          </m:r>
                        </m:den>
                      </m:f>
                    </m:oMath>
                  </m:oMathPara>
                </a14:m>
                <a:endParaRPr lang="es-EC" dirty="0"/>
              </a:p>
            </p:txBody>
          </p:sp>
        </mc:Choice>
        <mc:Fallback xmlns="">
          <p:sp>
            <p:nvSpPr>
              <p:cNvPr id="22" name="Rectángulo 21"/>
              <p:cNvSpPr>
                <a:spLocks noRot="1" noChangeAspect="1" noMove="1" noResize="1" noEditPoints="1" noAdjustHandles="1" noChangeArrowheads="1" noChangeShapeType="1" noTextEdit="1"/>
              </p:cNvSpPr>
              <p:nvPr/>
            </p:nvSpPr>
            <p:spPr>
              <a:xfrm>
                <a:off x="2128672" y="1903087"/>
                <a:ext cx="1510092" cy="62350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ángulo 22"/>
              <p:cNvSpPr/>
              <p:nvPr/>
            </p:nvSpPr>
            <p:spPr>
              <a:xfrm>
                <a:off x="8776532" y="5747330"/>
                <a:ext cx="2940740" cy="7471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FF0000"/>
                              </a:solidFill>
                              <a:latin typeface="Cambria Math" panose="02040503050406030204" pitchFamily="18" charset="0"/>
                            </a:rPr>
                          </m:ctrlPr>
                        </m:sSubPr>
                        <m:e>
                          <m:r>
                            <a:rPr lang="es-EC" i="1">
                              <a:solidFill>
                                <a:srgbClr val="FF0000"/>
                              </a:solidFill>
                              <a:latin typeface="Cambria Math" panose="02040503050406030204" pitchFamily="18" charset="0"/>
                            </a:rPr>
                            <m:t>𝛽</m:t>
                          </m:r>
                        </m:e>
                        <m:sub>
                          <m:r>
                            <a:rPr lang="es-EC" i="0">
                              <a:solidFill>
                                <a:srgbClr val="FF0000"/>
                              </a:solidFill>
                              <a:latin typeface="Cambria Math" panose="02040503050406030204" pitchFamily="18" charset="0"/>
                            </a:rPr>
                            <m:t>0</m:t>
                          </m:r>
                        </m:sub>
                      </m:sSub>
                      <m:r>
                        <a:rPr lang="es-EC" i="0">
                          <a:solidFill>
                            <a:srgbClr val="FF0000"/>
                          </a:solidFill>
                          <a:latin typeface="Cambria Math" panose="02040503050406030204" pitchFamily="18" charset="0"/>
                        </a:rPr>
                        <m:t>=</m:t>
                      </m:r>
                      <m:f>
                        <m:fPr>
                          <m:ctrlPr>
                            <a:rPr lang="es-EC" i="1">
                              <a:solidFill>
                                <a:srgbClr val="FF0000"/>
                              </a:solidFill>
                              <a:latin typeface="Cambria Math" panose="02040503050406030204" pitchFamily="18" charset="0"/>
                            </a:rPr>
                          </m:ctrlPr>
                        </m:fPr>
                        <m:num>
                          <m:r>
                            <a:rPr lang="es-EC" i="0">
                              <a:solidFill>
                                <a:srgbClr val="FF0000"/>
                              </a:solidFill>
                              <a:latin typeface="Cambria Math" panose="02040503050406030204" pitchFamily="18" charset="0"/>
                            </a:rPr>
                            <m:t>0.637</m:t>
                          </m:r>
                          <m:d>
                            <m:dPr>
                              <m:ctrlPr>
                                <a:rPr lang="es-EC" i="1">
                                  <a:solidFill>
                                    <a:srgbClr val="FF0000"/>
                                  </a:solidFill>
                                  <a:latin typeface="Cambria Math" panose="02040503050406030204" pitchFamily="18" charset="0"/>
                                </a:rPr>
                              </m:ctrlPr>
                            </m:dPr>
                            <m:e>
                              <m:sSub>
                                <m:sSubPr>
                                  <m:ctrlPr>
                                    <a:rPr lang="es-EC" i="1">
                                      <a:solidFill>
                                        <a:srgbClr val="FF0000"/>
                                      </a:solidFill>
                                      <a:latin typeface="Cambria Math" panose="02040503050406030204" pitchFamily="18" charset="0"/>
                                    </a:rPr>
                                  </m:ctrlPr>
                                </m:sSubPr>
                                <m:e>
                                  <m:r>
                                    <a:rPr lang="es-EC" i="1">
                                      <a:solidFill>
                                        <a:srgbClr val="FF0000"/>
                                      </a:solidFill>
                                      <a:latin typeface="Cambria Math" panose="02040503050406030204" pitchFamily="18" charset="0"/>
                                    </a:rPr>
                                    <m:t>𝑎</m:t>
                                  </m:r>
                                </m:e>
                                <m:sub>
                                  <m:r>
                                    <a:rPr lang="es-EC" i="1">
                                      <a:solidFill>
                                        <a:srgbClr val="FF0000"/>
                                      </a:solidFill>
                                      <a:latin typeface="Cambria Math" panose="02040503050406030204" pitchFamily="18" charset="0"/>
                                    </a:rPr>
                                    <m:t>𝑦</m:t>
                                  </m:r>
                                </m:sub>
                              </m:sSub>
                              <m:sSub>
                                <m:sSubPr>
                                  <m:ctrlPr>
                                    <a:rPr lang="es-EC" i="1">
                                      <a:solidFill>
                                        <a:srgbClr val="FF0000"/>
                                      </a:solidFill>
                                      <a:latin typeface="Cambria Math" panose="02040503050406030204" pitchFamily="18" charset="0"/>
                                    </a:rPr>
                                  </m:ctrlPr>
                                </m:sSubPr>
                                <m:e>
                                  <m:r>
                                    <a:rPr lang="es-EC" i="1">
                                      <a:solidFill>
                                        <a:srgbClr val="FF0000"/>
                                      </a:solidFill>
                                      <a:latin typeface="Cambria Math" panose="02040503050406030204" pitchFamily="18" charset="0"/>
                                    </a:rPr>
                                    <m:t>𝑑</m:t>
                                  </m:r>
                                </m:e>
                                <m:sub>
                                  <m:r>
                                    <a:rPr lang="es-EC" i="1">
                                      <a:solidFill>
                                        <a:srgbClr val="FF0000"/>
                                      </a:solidFill>
                                      <a:latin typeface="Cambria Math" panose="02040503050406030204" pitchFamily="18" charset="0"/>
                                    </a:rPr>
                                    <m:t>𝑝𝑖</m:t>
                                  </m:r>
                                </m:sub>
                              </m:sSub>
                              <m:r>
                                <a:rPr lang="es-EC" i="0">
                                  <a:solidFill>
                                    <a:srgbClr val="FF0000"/>
                                  </a:solidFill>
                                  <a:latin typeface="Cambria Math" panose="02040503050406030204" pitchFamily="18" charset="0"/>
                                </a:rPr>
                                <m:t>−</m:t>
                              </m:r>
                              <m:sSub>
                                <m:sSubPr>
                                  <m:ctrlPr>
                                    <a:rPr lang="es-EC" i="1">
                                      <a:solidFill>
                                        <a:srgbClr val="FF0000"/>
                                      </a:solidFill>
                                      <a:latin typeface="Cambria Math" panose="02040503050406030204" pitchFamily="18" charset="0"/>
                                    </a:rPr>
                                  </m:ctrlPr>
                                </m:sSubPr>
                                <m:e>
                                  <m:r>
                                    <a:rPr lang="es-EC" i="1">
                                      <a:solidFill>
                                        <a:srgbClr val="FF0000"/>
                                      </a:solidFill>
                                      <a:latin typeface="Cambria Math" panose="02040503050406030204" pitchFamily="18" charset="0"/>
                                    </a:rPr>
                                    <m:t>𝑑</m:t>
                                  </m:r>
                                </m:e>
                                <m:sub>
                                  <m:r>
                                    <a:rPr lang="es-EC" i="1">
                                      <a:solidFill>
                                        <a:srgbClr val="FF0000"/>
                                      </a:solidFill>
                                      <a:latin typeface="Cambria Math" panose="02040503050406030204" pitchFamily="18" charset="0"/>
                                    </a:rPr>
                                    <m:t>𝑦</m:t>
                                  </m:r>
                                </m:sub>
                              </m:sSub>
                              <m:sSub>
                                <m:sSubPr>
                                  <m:ctrlPr>
                                    <a:rPr lang="es-EC" i="1">
                                      <a:solidFill>
                                        <a:srgbClr val="FF0000"/>
                                      </a:solidFill>
                                      <a:latin typeface="Cambria Math" panose="02040503050406030204" pitchFamily="18" charset="0"/>
                                    </a:rPr>
                                  </m:ctrlPr>
                                </m:sSubPr>
                                <m:e>
                                  <m:r>
                                    <a:rPr lang="es-EC" i="1">
                                      <a:solidFill>
                                        <a:srgbClr val="FF0000"/>
                                      </a:solidFill>
                                      <a:latin typeface="Cambria Math" panose="02040503050406030204" pitchFamily="18" charset="0"/>
                                    </a:rPr>
                                    <m:t>𝑎</m:t>
                                  </m:r>
                                </m:e>
                                <m:sub>
                                  <m:r>
                                    <a:rPr lang="es-EC" i="1">
                                      <a:solidFill>
                                        <a:srgbClr val="FF0000"/>
                                      </a:solidFill>
                                      <a:latin typeface="Cambria Math" panose="02040503050406030204" pitchFamily="18" charset="0"/>
                                    </a:rPr>
                                    <m:t>𝑝𝑖</m:t>
                                  </m:r>
                                </m:sub>
                              </m:sSub>
                            </m:e>
                          </m:d>
                        </m:num>
                        <m:den>
                          <m:sSub>
                            <m:sSubPr>
                              <m:ctrlPr>
                                <a:rPr lang="es-EC" i="1">
                                  <a:solidFill>
                                    <a:srgbClr val="FF0000"/>
                                  </a:solidFill>
                                  <a:latin typeface="Cambria Math" panose="02040503050406030204" pitchFamily="18" charset="0"/>
                                </a:rPr>
                              </m:ctrlPr>
                            </m:sSubPr>
                            <m:e>
                              <m:r>
                                <a:rPr lang="es-EC" i="1">
                                  <a:solidFill>
                                    <a:srgbClr val="FF0000"/>
                                  </a:solidFill>
                                  <a:latin typeface="Cambria Math" panose="02040503050406030204" pitchFamily="18" charset="0"/>
                                </a:rPr>
                                <m:t>𝑎</m:t>
                              </m:r>
                            </m:e>
                            <m:sub>
                              <m:r>
                                <a:rPr lang="es-EC" i="1">
                                  <a:solidFill>
                                    <a:srgbClr val="FF0000"/>
                                  </a:solidFill>
                                  <a:latin typeface="Cambria Math" panose="02040503050406030204" pitchFamily="18" charset="0"/>
                                </a:rPr>
                                <m:t>𝑝𝑖</m:t>
                              </m:r>
                            </m:sub>
                          </m:sSub>
                          <m:sSub>
                            <m:sSubPr>
                              <m:ctrlPr>
                                <a:rPr lang="es-EC" i="1">
                                  <a:solidFill>
                                    <a:srgbClr val="FF0000"/>
                                  </a:solidFill>
                                  <a:latin typeface="Cambria Math" panose="02040503050406030204" pitchFamily="18" charset="0"/>
                                </a:rPr>
                              </m:ctrlPr>
                            </m:sSubPr>
                            <m:e>
                              <m:r>
                                <a:rPr lang="es-EC" i="1">
                                  <a:solidFill>
                                    <a:srgbClr val="FF0000"/>
                                  </a:solidFill>
                                  <a:latin typeface="Cambria Math" panose="02040503050406030204" pitchFamily="18" charset="0"/>
                                </a:rPr>
                                <m:t>𝑑</m:t>
                              </m:r>
                            </m:e>
                            <m:sub>
                              <m:r>
                                <a:rPr lang="es-EC" i="1">
                                  <a:solidFill>
                                    <a:srgbClr val="FF0000"/>
                                  </a:solidFill>
                                  <a:latin typeface="Cambria Math" panose="02040503050406030204" pitchFamily="18" charset="0"/>
                                </a:rPr>
                                <m:t>𝑝𝑖</m:t>
                              </m:r>
                            </m:sub>
                          </m:sSub>
                        </m:den>
                      </m:f>
                    </m:oMath>
                  </m:oMathPara>
                </a14:m>
                <a:endParaRPr lang="es-EC" dirty="0">
                  <a:solidFill>
                    <a:srgbClr val="FF0000"/>
                  </a:solidFill>
                </a:endParaRPr>
              </a:p>
            </p:txBody>
          </p:sp>
        </mc:Choice>
        <mc:Fallback xmlns="">
          <p:sp>
            <p:nvSpPr>
              <p:cNvPr id="23" name="Rectángulo 22"/>
              <p:cNvSpPr>
                <a:spLocks noRot="1" noChangeAspect="1" noMove="1" noResize="1" noEditPoints="1" noAdjustHandles="1" noChangeArrowheads="1" noChangeShapeType="1" noTextEdit="1"/>
              </p:cNvSpPr>
              <p:nvPr/>
            </p:nvSpPr>
            <p:spPr>
              <a:xfrm>
                <a:off x="8776532" y="5747330"/>
                <a:ext cx="2940740" cy="747192"/>
              </a:xfrm>
              <a:prstGeom prst="rect">
                <a:avLst/>
              </a:prstGeom>
              <a:blipFill rotWithShape="0">
                <a:blip r:embed="rId7"/>
                <a:stretch>
                  <a:fillRect/>
                </a:stretch>
              </a:blipFill>
            </p:spPr>
            <p:txBody>
              <a:bodyPr/>
              <a:lstStyle/>
              <a:p>
                <a:r>
                  <a:rPr lang="en-US">
                    <a:noFill/>
                  </a:rPr>
                  <a:t> </a:t>
                </a:r>
              </a:p>
            </p:txBody>
          </p:sp>
        </mc:Fallback>
      </mc:AlternateContent>
      <p:sp>
        <p:nvSpPr>
          <p:cNvPr id="24" name="Elipse 23"/>
          <p:cNvSpPr/>
          <p:nvPr/>
        </p:nvSpPr>
        <p:spPr>
          <a:xfrm>
            <a:off x="1903590" y="1273784"/>
            <a:ext cx="2871386" cy="1420444"/>
          </a:xfrm>
          <a:prstGeom prst="ellipse">
            <a:avLst/>
          </a:prstGeom>
          <a:noFill/>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cxnSp>
        <p:nvCxnSpPr>
          <p:cNvPr id="26" name="Conector recto de flecha 25"/>
          <p:cNvCxnSpPr>
            <a:stCxn id="24" idx="6"/>
            <a:endCxn id="10" idx="1"/>
          </p:cNvCxnSpPr>
          <p:nvPr/>
        </p:nvCxnSpPr>
        <p:spPr>
          <a:xfrm>
            <a:off x="4774976" y="1984006"/>
            <a:ext cx="1703840" cy="398017"/>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245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randombar(horizontal)">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heel(1)">
                                      <p:cBhvr>
                                        <p:cTn id="50" dur="20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ppt_w</p:attrName>
                                        </p:attrNameLst>
                                      </p:cBhvr>
                                      <p:tavLst>
                                        <p:tav tm="0">
                                          <p:val>
                                            <p:fltVal val="0"/>
                                          </p:val>
                                        </p:tav>
                                        <p:tav tm="100000">
                                          <p:val>
                                            <p:strVal val="#ppt_w"/>
                                          </p:val>
                                        </p:tav>
                                      </p:tavLst>
                                    </p:anim>
                                    <p:anim calcmode="lin" valueType="num">
                                      <p:cBhvr>
                                        <p:cTn id="61" dur="500" fill="hold"/>
                                        <p:tgtEl>
                                          <p:spTgt spid="23"/>
                                        </p:tgtEl>
                                        <p:attrNameLst>
                                          <p:attrName>ppt_h</p:attrName>
                                        </p:attrNameLst>
                                      </p:cBhvr>
                                      <p:tavLst>
                                        <p:tav tm="0">
                                          <p:val>
                                            <p:fltVal val="0"/>
                                          </p:val>
                                        </p:tav>
                                        <p:tav tm="100000">
                                          <p:val>
                                            <p:strVal val="#ppt_h"/>
                                          </p:val>
                                        </p:tav>
                                      </p:tavLst>
                                    </p:anim>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21" grpId="0"/>
      <p:bldP spid="22" grpId="0"/>
      <p:bldP spid="23" grpId="0"/>
      <p:bldP spid="2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p:nvPr/>
        </p:nvPicPr>
        <p:blipFill>
          <a:blip r:embed="rId2"/>
          <a:stretch>
            <a:fillRect/>
          </a:stretch>
        </p:blipFill>
        <p:spPr>
          <a:xfrm>
            <a:off x="2033900" y="2947709"/>
            <a:ext cx="6742632" cy="3717420"/>
          </a:xfrm>
          <a:prstGeom prst="rect">
            <a:avLst/>
          </a:prstGeom>
        </p:spPr>
      </p:pic>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Espectro de Capacidad</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23" name="Rectángulo 22"/>
              <p:cNvSpPr/>
              <p:nvPr/>
            </p:nvSpPr>
            <p:spPr>
              <a:xfrm>
                <a:off x="4178894" y="1150453"/>
                <a:ext cx="2940740" cy="7471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chemeClr val="tx1"/>
                              </a:solidFill>
                              <a:latin typeface="Cambria Math" panose="02040503050406030204" pitchFamily="18" charset="0"/>
                            </a:rPr>
                          </m:ctrlPr>
                        </m:sSubPr>
                        <m:e>
                          <m:r>
                            <a:rPr lang="es-EC" i="1">
                              <a:solidFill>
                                <a:schemeClr val="tx1"/>
                              </a:solidFill>
                              <a:latin typeface="Cambria Math" panose="02040503050406030204" pitchFamily="18" charset="0"/>
                            </a:rPr>
                            <m:t>𝛽</m:t>
                          </m:r>
                        </m:e>
                        <m:sub>
                          <m:r>
                            <a:rPr lang="es-EC" i="0">
                              <a:solidFill>
                                <a:schemeClr val="tx1"/>
                              </a:solidFill>
                              <a:latin typeface="Cambria Math" panose="02040503050406030204" pitchFamily="18" charset="0"/>
                            </a:rPr>
                            <m:t>0</m:t>
                          </m:r>
                        </m:sub>
                      </m:sSub>
                      <m:r>
                        <a:rPr lang="es-EC" i="0">
                          <a:solidFill>
                            <a:schemeClr val="tx1"/>
                          </a:solidFill>
                          <a:latin typeface="Cambria Math" panose="02040503050406030204" pitchFamily="18" charset="0"/>
                        </a:rPr>
                        <m:t>=</m:t>
                      </m:r>
                      <m:f>
                        <m:fPr>
                          <m:ctrlPr>
                            <a:rPr lang="es-EC" i="1">
                              <a:solidFill>
                                <a:schemeClr val="tx1"/>
                              </a:solidFill>
                              <a:latin typeface="Cambria Math" panose="02040503050406030204" pitchFamily="18" charset="0"/>
                            </a:rPr>
                          </m:ctrlPr>
                        </m:fPr>
                        <m:num>
                          <m:r>
                            <a:rPr lang="es-EC" i="0">
                              <a:solidFill>
                                <a:schemeClr val="tx1"/>
                              </a:solidFill>
                              <a:latin typeface="Cambria Math" panose="02040503050406030204" pitchFamily="18" charset="0"/>
                            </a:rPr>
                            <m:t>0.637</m:t>
                          </m:r>
                          <m:d>
                            <m:dPr>
                              <m:ctrlPr>
                                <a:rPr lang="es-EC" i="1">
                                  <a:solidFill>
                                    <a:schemeClr val="tx1"/>
                                  </a:solidFill>
                                  <a:latin typeface="Cambria Math" panose="02040503050406030204" pitchFamily="18" charset="0"/>
                                </a:rPr>
                              </m:ctrlPr>
                            </m:dPr>
                            <m:e>
                              <m:sSub>
                                <m:sSubPr>
                                  <m:ctrlPr>
                                    <a:rPr lang="es-EC" i="1">
                                      <a:solidFill>
                                        <a:schemeClr val="tx1"/>
                                      </a:solidFill>
                                      <a:latin typeface="Cambria Math" panose="02040503050406030204" pitchFamily="18" charset="0"/>
                                    </a:rPr>
                                  </m:ctrlPr>
                                </m:sSubPr>
                                <m:e>
                                  <m:r>
                                    <a:rPr lang="es-EC" i="1">
                                      <a:solidFill>
                                        <a:schemeClr val="tx1"/>
                                      </a:solidFill>
                                      <a:latin typeface="Cambria Math" panose="02040503050406030204" pitchFamily="18" charset="0"/>
                                    </a:rPr>
                                    <m:t>𝑎</m:t>
                                  </m:r>
                                </m:e>
                                <m:sub>
                                  <m:r>
                                    <a:rPr lang="es-EC" i="1">
                                      <a:solidFill>
                                        <a:schemeClr val="tx1"/>
                                      </a:solidFill>
                                      <a:latin typeface="Cambria Math" panose="02040503050406030204" pitchFamily="18" charset="0"/>
                                    </a:rPr>
                                    <m:t>𝑦</m:t>
                                  </m:r>
                                </m:sub>
                              </m:sSub>
                              <m:sSub>
                                <m:sSubPr>
                                  <m:ctrlPr>
                                    <a:rPr lang="es-EC" i="1">
                                      <a:solidFill>
                                        <a:schemeClr val="tx1"/>
                                      </a:solidFill>
                                      <a:latin typeface="Cambria Math" panose="02040503050406030204" pitchFamily="18" charset="0"/>
                                    </a:rPr>
                                  </m:ctrlPr>
                                </m:sSubPr>
                                <m:e>
                                  <m:r>
                                    <a:rPr lang="es-EC" i="1">
                                      <a:solidFill>
                                        <a:schemeClr val="tx1"/>
                                      </a:solidFill>
                                      <a:latin typeface="Cambria Math" panose="02040503050406030204" pitchFamily="18" charset="0"/>
                                    </a:rPr>
                                    <m:t>𝑑</m:t>
                                  </m:r>
                                </m:e>
                                <m:sub>
                                  <m:r>
                                    <a:rPr lang="es-EC" i="1">
                                      <a:solidFill>
                                        <a:schemeClr val="tx1"/>
                                      </a:solidFill>
                                      <a:latin typeface="Cambria Math" panose="02040503050406030204" pitchFamily="18" charset="0"/>
                                    </a:rPr>
                                    <m:t>𝑝𝑖</m:t>
                                  </m:r>
                                </m:sub>
                              </m:sSub>
                              <m:r>
                                <a:rPr lang="es-EC" i="0">
                                  <a:solidFill>
                                    <a:schemeClr val="tx1"/>
                                  </a:solidFill>
                                  <a:latin typeface="Cambria Math" panose="02040503050406030204" pitchFamily="18" charset="0"/>
                                </a:rPr>
                                <m:t>−</m:t>
                              </m:r>
                              <m:sSub>
                                <m:sSubPr>
                                  <m:ctrlPr>
                                    <a:rPr lang="es-EC" i="1">
                                      <a:solidFill>
                                        <a:schemeClr val="tx1"/>
                                      </a:solidFill>
                                      <a:latin typeface="Cambria Math" panose="02040503050406030204" pitchFamily="18" charset="0"/>
                                    </a:rPr>
                                  </m:ctrlPr>
                                </m:sSubPr>
                                <m:e>
                                  <m:r>
                                    <a:rPr lang="es-EC" i="1">
                                      <a:solidFill>
                                        <a:schemeClr val="tx1"/>
                                      </a:solidFill>
                                      <a:latin typeface="Cambria Math" panose="02040503050406030204" pitchFamily="18" charset="0"/>
                                    </a:rPr>
                                    <m:t>𝑑</m:t>
                                  </m:r>
                                </m:e>
                                <m:sub>
                                  <m:r>
                                    <a:rPr lang="es-EC" i="1">
                                      <a:solidFill>
                                        <a:schemeClr val="tx1"/>
                                      </a:solidFill>
                                      <a:latin typeface="Cambria Math" panose="02040503050406030204" pitchFamily="18" charset="0"/>
                                    </a:rPr>
                                    <m:t>𝑦</m:t>
                                  </m:r>
                                </m:sub>
                              </m:sSub>
                              <m:sSub>
                                <m:sSubPr>
                                  <m:ctrlPr>
                                    <a:rPr lang="es-EC" i="1">
                                      <a:solidFill>
                                        <a:schemeClr val="tx1"/>
                                      </a:solidFill>
                                      <a:latin typeface="Cambria Math" panose="02040503050406030204" pitchFamily="18" charset="0"/>
                                    </a:rPr>
                                  </m:ctrlPr>
                                </m:sSubPr>
                                <m:e>
                                  <m:r>
                                    <a:rPr lang="es-EC" i="1">
                                      <a:solidFill>
                                        <a:schemeClr val="tx1"/>
                                      </a:solidFill>
                                      <a:latin typeface="Cambria Math" panose="02040503050406030204" pitchFamily="18" charset="0"/>
                                    </a:rPr>
                                    <m:t>𝑎</m:t>
                                  </m:r>
                                </m:e>
                                <m:sub>
                                  <m:r>
                                    <a:rPr lang="es-EC" i="1">
                                      <a:solidFill>
                                        <a:schemeClr val="tx1"/>
                                      </a:solidFill>
                                      <a:latin typeface="Cambria Math" panose="02040503050406030204" pitchFamily="18" charset="0"/>
                                    </a:rPr>
                                    <m:t>𝑝𝑖</m:t>
                                  </m:r>
                                </m:sub>
                              </m:sSub>
                            </m:e>
                          </m:d>
                        </m:num>
                        <m:den>
                          <m:sSub>
                            <m:sSubPr>
                              <m:ctrlPr>
                                <a:rPr lang="es-EC" i="1">
                                  <a:solidFill>
                                    <a:schemeClr val="tx1"/>
                                  </a:solidFill>
                                  <a:latin typeface="Cambria Math" panose="02040503050406030204" pitchFamily="18" charset="0"/>
                                </a:rPr>
                              </m:ctrlPr>
                            </m:sSubPr>
                            <m:e>
                              <m:r>
                                <a:rPr lang="es-EC" i="1">
                                  <a:solidFill>
                                    <a:schemeClr val="tx1"/>
                                  </a:solidFill>
                                  <a:latin typeface="Cambria Math" panose="02040503050406030204" pitchFamily="18" charset="0"/>
                                </a:rPr>
                                <m:t>𝑎</m:t>
                              </m:r>
                            </m:e>
                            <m:sub>
                              <m:r>
                                <a:rPr lang="es-EC" i="1">
                                  <a:solidFill>
                                    <a:schemeClr val="tx1"/>
                                  </a:solidFill>
                                  <a:latin typeface="Cambria Math" panose="02040503050406030204" pitchFamily="18" charset="0"/>
                                </a:rPr>
                                <m:t>𝑝𝑖</m:t>
                              </m:r>
                            </m:sub>
                          </m:sSub>
                          <m:sSub>
                            <m:sSubPr>
                              <m:ctrlPr>
                                <a:rPr lang="es-EC" i="1">
                                  <a:solidFill>
                                    <a:schemeClr val="tx1"/>
                                  </a:solidFill>
                                  <a:latin typeface="Cambria Math" panose="02040503050406030204" pitchFamily="18" charset="0"/>
                                </a:rPr>
                              </m:ctrlPr>
                            </m:sSubPr>
                            <m:e>
                              <m:r>
                                <a:rPr lang="es-EC" i="1">
                                  <a:solidFill>
                                    <a:schemeClr val="tx1"/>
                                  </a:solidFill>
                                  <a:latin typeface="Cambria Math" panose="02040503050406030204" pitchFamily="18" charset="0"/>
                                </a:rPr>
                                <m:t>𝑑</m:t>
                              </m:r>
                            </m:e>
                            <m:sub>
                              <m:r>
                                <a:rPr lang="es-EC" i="1">
                                  <a:solidFill>
                                    <a:schemeClr val="tx1"/>
                                  </a:solidFill>
                                  <a:latin typeface="Cambria Math" panose="02040503050406030204" pitchFamily="18" charset="0"/>
                                </a:rPr>
                                <m:t>𝑝𝑖</m:t>
                              </m:r>
                            </m:sub>
                          </m:sSub>
                        </m:den>
                      </m:f>
                    </m:oMath>
                  </m:oMathPara>
                </a14:m>
                <a:endParaRPr lang="es-EC" dirty="0">
                  <a:solidFill>
                    <a:schemeClr val="tx1"/>
                  </a:solidFill>
                </a:endParaRPr>
              </a:p>
            </p:txBody>
          </p:sp>
        </mc:Choice>
        <mc:Fallback xmlns="">
          <p:sp>
            <p:nvSpPr>
              <p:cNvPr id="23" name="Rectángulo 22"/>
              <p:cNvSpPr>
                <a:spLocks noRot="1" noChangeAspect="1" noMove="1" noResize="1" noEditPoints="1" noAdjustHandles="1" noChangeArrowheads="1" noChangeShapeType="1" noTextEdit="1"/>
              </p:cNvSpPr>
              <p:nvPr/>
            </p:nvSpPr>
            <p:spPr>
              <a:xfrm>
                <a:off x="4178894" y="1150453"/>
                <a:ext cx="2940740" cy="747192"/>
              </a:xfrm>
              <a:prstGeom prst="rect">
                <a:avLst/>
              </a:prstGeom>
              <a:blipFill rotWithShape="0">
                <a:blip r:embed="rId3"/>
                <a:stretch>
                  <a:fillRect/>
                </a:stretch>
              </a:blipFill>
            </p:spPr>
            <p:txBody>
              <a:bodyPr/>
              <a:lstStyle/>
              <a:p>
                <a:r>
                  <a:rPr lang="en-US">
                    <a:noFill/>
                  </a:rPr>
                  <a:t> </a:t>
                </a:r>
              </a:p>
            </p:txBody>
          </p:sp>
        </mc:Fallback>
      </mc:AlternateContent>
      <p:sp>
        <p:nvSpPr>
          <p:cNvPr id="3" name="Flecha derecha 2"/>
          <p:cNvSpPr/>
          <p:nvPr/>
        </p:nvSpPr>
        <p:spPr>
          <a:xfrm>
            <a:off x="7187012" y="1311063"/>
            <a:ext cx="1042587" cy="4259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5" name="Rectángulo 4"/>
              <p:cNvSpPr/>
              <p:nvPr/>
            </p:nvSpPr>
            <p:spPr>
              <a:xfrm>
                <a:off x="8464087" y="1186457"/>
                <a:ext cx="3416512" cy="7471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𝛽</m:t>
                          </m:r>
                        </m:e>
                        <m:sub>
                          <m:r>
                            <a:rPr lang="es-EC" i="1">
                              <a:latin typeface="Cambria Math" panose="02040503050406030204" pitchFamily="18" charset="0"/>
                            </a:rPr>
                            <m:t>𝑒𝑓𝑓</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63.7</m:t>
                          </m:r>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𝑎</m:t>
                                  </m:r>
                                </m:e>
                                <m:sub>
                                  <m:r>
                                    <a:rPr lang="es-EC" i="1">
                                      <a:latin typeface="Cambria Math" panose="02040503050406030204" pitchFamily="18" charset="0"/>
                                    </a:rPr>
                                    <m:t>𝑦</m:t>
                                  </m:r>
                                </m:sub>
                              </m:sSub>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𝑝𝑖</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𝑦</m:t>
                                  </m:r>
                                </m:sub>
                              </m:sSub>
                              <m:sSub>
                                <m:sSubPr>
                                  <m:ctrlPr>
                                    <a:rPr lang="es-EC" i="1">
                                      <a:latin typeface="Cambria Math" panose="02040503050406030204" pitchFamily="18" charset="0"/>
                                    </a:rPr>
                                  </m:ctrlPr>
                                </m:sSubPr>
                                <m:e>
                                  <m:r>
                                    <a:rPr lang="es-EC" i="1">
                                      <a:latin typeface="Cambria Math" panose="02040503050406030204" pitchFamily="18" charset="0"/>
                                    </a:rPr>
                                    <m:t>𝑎</m:t>
                                  </m:r>
                                </m:e>
                                <m:sub>
                                  <m:r>
                                    <a:rPr lang="es-EC" i="1">
                                      <a:latin typeface="Cambria Math" panose="02040503050406030204" pitchFamily="18" charset="0"/>
                                    </a:rPr>
                                    <m:t>𝑝𝑖</m:t>
                                  </m:r>
                                </m:sub>
                              </m:sSub>
                            </m:e>
                          </m:d>
                        </m:num>
                        <m:den>
                          <m:sSub>
                            <m:sSubPr>
                              <m:ctrlPr>
                                <a:rPr lang="es-EC" i="1">
                                  <a:latin typeface="Cambria Math" panose="02040503050406030204" pitchFamily="18" charset="0"/>
                                </a:rPr>
                              </m:ctrlPr>
                            </m:sSubPr>
                            <m:e>
                              <m:r>
                                <a:rPr lang="es-EC" i="1">
                                  <a:latin typeface="Cambria Math" panose="02040503050406030204" pitchFamily="18" charset="0"/>
                                </a:rPr>
                                <m:t>𝑎</m:t>
                              </m:r>
                            </m:e>
                            <m:sub>
                              <m:r>
                                <a:rPr lang="es-EC" i="1">
                                  <a:latin typeface="Cambria Math" panose="02040503050406030204" pitchFamily="18" charset="0"/>
                                </a:rPr>
                                <m:t>𝑝𝑖</m:t>
                              </m:r>
                            </m:sub>
                          </m:sSub>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𝑝𝑖</m:t>
                              </m:r>
                            </m:sub>
                          </m:sSub>
                        </m:den>
                      </m:f>
                      <m:r>
                        <a:rPr lang="es-EC" i="0">
                          <a:latin typeface="Cambria Math" panose="02040503050406030204" pitchFamily="18" charset="0"/>
                        </a:rPr>
                        <m:t>+5</m:t>
                      </m:r>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8464087" y="1186457"/>
                <a:ext cx="3416512" cy="747192"/>
              </a:xfrm>
              <a:prstGeom prst="rect">
                <a:avLst/>
              </a:prstGeom>
              <a:blipFill rotWithShape="0">
                <a:blip r:embed="rId4"/>
                <a:stretch>
                  <a:fillRect/>
                </a:stretch>
              </a:blipFill>
            </p:spPr>
            <p:txBody>
              <a:bodyPr/>
              <a:lstStyle/>
              <a:p>
                <a:r>
                  <a:rPr lang="en-US">
                    <a:noFill/>
                  </a:rPr>
                  <a:t> </a:t>
                </a:r>
              </a:p>
            </p:txBody>
          </p:sp>
        </mc:Fallback>
      </mc:AlternateContent>
      <p:pic>
        <p:nvPicPr>
          <p:cNvPr id="25" name="Imagen 24"/>
          <p:cNvPicPr/>
          <p:nvPr/>
        </p:nvPicPr>
        <p:blipFill>
          <a:blip r:embed="rId5"/>
          <a:stretch>
            <a:fillRect/>
          </a:stretch>
        </p:blipFill>
        <p:spPr>
          <a:xfrm>
            <a:off x="1846787" y="1825632"/>
            <a:ext cx="5794584" cy="3400057"/>
          </a:xfrm>
          <a:prstGeom prst="rect">
            <a:avLst/>
          </a:prstGeom>
        </p:spPr>
      </p:pic>
      <mc:AlternateContent xmlns:mc="http://schemas.openxmlformats.org/markup-compatibility/2006" xmlns:a14="http://schemas.microsoft.com/office/drawing/2010/main">
        <mc:Choice Requires="a14">
          <p:sp>
            <p:nvSpPr>
              <p:cNvPr id="7" name="Rectángulo 6"/>
              <p:cNvSpPr/>
              <p:nvPr/>
            </p:nvSpPr>
            <p:spPr>
              <a:xfrm>
                <a:off x="7602954" y="2111919"/>
                <a:ext cx="4677306" cy="7471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𝛽</m:t>
                          </m:r>
                        </m:e>
                        <m:sub>
                          <m:r>
                            <a:rPr lang="es-EC" i="1">
                              <a:latin typeface="Cambria Math" panose="02040503050406030204" pitchFamily="18" charset="0"/>
                            </a:rPr>
                            <m:t>𝑒𝑓𝑓</m:t>
                          </m:r>
                        </m:sub>
                      </m:sSub>
                      <m:r>
                        <a:rPr lang="es-EC" i="0">
                          <a:latin typeface="Cambria Math" panose="02040503050406030204" pitchFamily="18" charset="0"/>
                        </a:rPr>
                        <m:t>=</m:t>
                      </m:r>
                      <m:r>
                        <a:rPr lang="es-EC" i="1">
                          <a:latin typeface="Cambria Math" panose="02040503050406030204" pitchFamily="18" charset="0"/>
                        </a:rPr>
                        <m:t>𝑘</m:t>
                      </m:r>
                      <m:sSub>
                        <m:sSubPr>
                          <m:ctrlPr>
                            <a:rPr lang="es-EC" i="1">
                              <a:latin typeface="Cambria Math" panose="02040503050406030204" pitchFamily="18" charset="0"/>
                            </a:rPr>
                          </m:ctrlPr>
                        </m:sSubPr>
                        <m:e>
                          <m:r>
                            <a:rPr lang="es-EC" i="1">
                              <a:latin typeface="Cambria Math" panose="02040503050406030204" pitchFamily="18" charset="0"/>
                            </a:rPr>
                            <m:t>𝛽</m:t>
                          </m:r>
                        </m:e>
                        <m:sub>
                          <m:r>
                            <a:rPr lang="es-EC" i="1">
                              <a:latin typeface="Cambria Math" panose="02040503050406030204" pitchFamily="18" charset="0"/>
                            </a:rPr>
                            <m:t>𝑜</m:t>
                          </m:r>
                        </m:sub>
                      </m:sSub>
                      <m:r>
                        <a:rPr lang="es-EC" i="0">
                          <a:latin typeface="Cambria Math" panose="02040503050406030204" pitchFamily="18" charset="0"/>
                        </a:rPr>
                        <m:t>+5=</m:t>
                      </m:r>
                      <m:f>
                        <m:fPr>
                          <m:ctrlPr>
                            <a:rPr lang="es-EC" i="1">
                              <a:latin typeface="Cambria Math" panose="02040503050406030204" pitchFamily="18" charset="0"/>
                            </a:rPr>
                          </m:ctrlPr>
                        </m:fPr>
                        <m:num>
                          <m:r>
                            <a:rPr lang="es-EC" i="0">
                              <a:latin typeface="Cambria Math" panose="02040503050406030204" pitchFamily="18" charset="0"/>
                            </a:rPr>
                            <m:t>63.7 </m:t>
                          </m:r>
                          <m:r>
                            <a:rPr lang="es-EC" i="1">
                              <a:latin typeface="Cambria Math" panose="02040503050406030204" pitchFamily="18" charset="0"/>
                            </a:rPr>
                            <m:t>𝑘</m:t>
                          </m:r>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𝑎</m:t>
                                  </m:r>
                                </m:e>
                                <m:sub>
                                  <m:r>
                                    <a:rPr lang="es-EC" i="1">
                                      <a:latin typeface="Cambria Math" panose="02040503050406030204" pitchFamily="18" charset="0"/>
                                    </a:rPr>
                                    <m:t>𝑦</m:t>
                                  </m:r>
                                </m:sub>
                              </m:sSub>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𝑝𝑖</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𝑦</m:t>
                                  </m:r>
                                </m:sub>
                              </m:sSub>
                              <m:sSub>
                                <m:sSubPr>
                                  <m:ctrlPr>
                                    <a:rPr lang="es-EC" i="1">
                                      <a:latin typeface="Cambria Math" panose="02040503050406030204" pitchFamily="18" charset="0"/>
                                    </a:rPr>
                                  </m:ctrlPr>
                                </m:sSubPr>
                                <m:e>
                                  <m:r>
                                    <a:rPr lang="es-EC" i="1">
                                      <a:latin typeface="Cambria Math" panose="02040503050406030204" pitchFamily="18" charset="0"/>
                                    </a:rPr>
                                    <m:t>𝑎</m:t>
                                  </m:r>
                                </m:e>
                                <m:sub>
                                  <m:r>
                                    <a:rPr lang="es-EC" i="1">
                                      <a:latin typeface="Cambria Math" panose="02040503050406030204" pitchFamily="18" charset="0"/>
                                    </a:rPr>
                                    <m:t>𝑝𝑖</m:t>
                                  </m:r>
                                </m:sub>
                              </m:sSub>
                            </m:e>
                          </m:d>
                        </m:num>
                        <m:den>
                          <m:sSub>
                            <m:sSubPr>
                              <m:ctrlPr>
                                <a:rPr lang="es-EC" i="1">
                                  <a:latin typeface="Cambria Math" panose="02040503050406030204" pitchFamily="18" charset="0"/>
                                </a:rPr>
                              </m:ctrlPr>
                            </m:sSubPr>
                            <m:e>
                              <m:r>
                                <a:rPr lang="es-EC" i="1">
                                  <a:latin typeface="Cambria Math" panose="02040503050406030204" pitchFamily="18" charset="0"/>
                                </a:rPr>
                                <m:t>𝑎</m:t>
                              </m:r>
                            </m:e>
                            <m:sub>
                              <m:r>
                                <a:rPr lang="es-EC" i="1">
                                  <a:latin typeface="Cambria Math" panose="02040503050406030204" pitchFamily="18" charset="0"/>
                                </a:rPr>
                                <m:t>𝑝𝑖</m:t>
                              </m:r>
                            </m:sub>
                          </m:sSub>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𝑝𝑖</m:t>
                              </m:r>
                            </m:sub>
                          </m:sSub>
                        </m:den>
                      </m:f>
                      <m:r>
                        <a:rPr lang="es-EC" i="0">
                          <a:latin typeface="Cambria Math" panose="02040503050406030204" pitchFamily="18" charset="0"/>
                        </a:rPr>
                        <m:t>+5</m:t>
                      </m:r>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7602954" y="2111919"/>
                <a:ext cx="4677306" cy="747192"/>
              </a:xfrm>
              <a:prstGeom prst="rect">
                <a:avLst/>
              </a:prstGeom>
              <a:blipFill rotWithShape="0">
                <a:blip r:embed="rId6"/>
                <a:stretch>
                  <a:fillRect/>
                </a:stretch>
              </a:blipFill>
            </p:spPr>
            <p:txBody>
              <a:bodyPr/>
              <a:lstStyle/>
              <a:p>
                <a:r>
                  <a:rPr lang="en-US">
                    <a:noFill/>
                  </a:rPr>
                  <a:t> </a:t>
                </a:r>
              </a:p>
            </p:txBody>
          </p:sp>
        </mc:Fallback>
      </mc:AlternateContent>
      <p:pic>
        <p:nvPicPr>
          <p:cNvPr id="8" name="Imagen 7"/>
          <p:cNvPicPr>
            <a:picLocks noChangeAspect="1"/>
          </p:cNvPicPr>
          <p:nvPr/>
        </p:nvPicPr>
        <p:blipFill>
          <a:blip r:embed="rId7"/>
          <a:stretch>
            <a:fillRect/>
          </a:stretch>
        </p:blipFill>
        <p:spPr>
          <a:xfrm>
            <a:off x="3645456" y="5403959"/>
            <a:ext cx="6526887" cy="1153411"/>
          </a:xfrm>
          <a:prstGeom prst="rect">
            <a:avLst/>
          </a:prstGeom>
        </p:spPr>
      </p:pic>
    </p:spTree>
    <p:extLst>
      <p:ext uri="{BB962C8B-B14F-4D97-AF65-F5344CB8AC3E}">
        <p14:creationId xmlns:p14="http://schemas.microsoft.com/office/powerpoint/2010/main" val="336621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20"/>
                                        </p:tgtEl>
                                        <p:attrNameLst>
                                          <p:attrName>ppt_x</p:attrName>
                                        </p:attrNameLst>
                                      </p:cBhvr>
                                      <p:tavLst>
                                        <p:tav tm="0">
                                          <p:val>
                                            <p:strVal val="ppt_x"/>
                                          </p:val>
                                        </p:tav>
                                        <p:tav tm="100000">
                                          <p:val>
                                            <p:strVal val="ppt_x"/>
                                          </p:val>
                                        </p:tav>
                                      </p:tavLst>
                                    </p:anim>
                                    <p:anim calcmode="lin" valueType="num">
                                      <p:cBhvr additive="base">
                                        <p:cTn id="17" dur="500"/>
                                        <p:tgtEl>
                                          <p:spTgt spid="20"/>
                                        </p:tgtEl>
                                        <p:attrNameLst>
                                          <p:attrName>ppt_y</p:attrName>
                                        </p:attrNameLst>
                                      </p:cBhvr>
                                      <p:tavLst>
                                        <p:tav tm="0">
                                          <p:val>
                                            <p:strVal val="ppt_y"/>
                                          </p:val>
                                        </p:tav>
                                        <p:tav tm="100000">
                                          <p:val>
                                            <p:strVal val="1+ppt_h/2"/>
                                          </p:val>
                                        </p:tav>
                                      </p:tavLst>
                                    </p:anim>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circle(in)">
                                      <p:cBhvr>
                                        <p:cTn id="23" dur="20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Demanda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3" name="Imagen 12"/>
          <p:cNvPicPr/>
          <p:nvPr/>
        </p:nvPicPr>
        <p:blipFill>
          <a:blip r:embed="rId2"/>
          <a:stretch>
            <a:fillRect/>
          </a:stretch>
        </p:blipFill>
        <p:spPr>
          <a:xfrm>
            <a:off x="4042160" y="1215757"/>
            <a:ext cx="4913833" cy="3304182"/>
          </a:xfrm>
          <a:prstGeom prst="rect">
            <a:avLst/>
          </a:prstGeom>
        </p:spPr>
      </p:pic>
      <p:pic>
        <p:nvPicPr>
          <p:cNvPr id="3" name="Imagen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537388" y="1215757"/>
            <a:ext cx="8382000" cy="3362325"/>
          </a:xfrm>
          <a:prstGeom prst="rect">
            <a:avLst/>
          </a:prstGeom>
        </p:spPr>
      </p:pic>
    </p:spTree>
    <p:extLst>
      <p:ext uri="{BB962C8B-B14F-4D97-AF65-F5344CB8AC3E}">
        <p14:creationId xmlns:p14="http://schemas.microsoft.com/office/powerpoint/2010/main" val="132679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Demanda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3" name="Imagen 12"/>
          <p:cNvPicPr/>
          <p:nvPr/>
        </p:nvPicPr>
        <p:blipFill>
          <a:blip r:embed="rId2"/>
          <a:stretch>
            <a:fillRect/>
          </a:stretch>
        </p:blipFill>
        <p:spPr>
          <a:xfrm>
            <a:off x="4042160" y="1215757"/>
            <a:ext cx="4913833" cy="3304182"/>
          </a:xfrm>
          <a:prstGeom prst="rect">
            <a:avLst/>
          </a:prstGeom>
        </p:spPr>
      </p:pic>
      <p:pic>
        <p:nvPicPr>
          <p:cNvPr id="11" name="Imagen 10"/>
          <p:cNvPicPr>
            <a:picLocks noChangeAspect="1"/>
          </p:cNvPicPr>
          <p:nvPr/>
        </p:nvPicPr>
        <p:blipFill>
          <a:blip r:embed="rId3"/>
          <a:stretch>
            <a:fillRect/>
          </a:stretch>
        </p:blipFill>
        <p:spPr>
          <a:xfrm>
            <a:off x="3237211" y="4519939"/>
            <a:ext cx="6855371" cy="2220842"/>
          </a:xfrm>
          <a:prstGeom prst="rect">
            <a:avLst/>
          </a:prstGeom>
        </p:spPr>
      </p:pic>
    </p:spTree>
    <p:extLst>
      <p:ext uri="{BB962C8B-B14F-4D97-AF65-F5344CB8AC3E}">
        <p14:creationId xmlns:p14="http://schemas.microsoft.com/office/powerpoint/2010/main" val="193525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ttp://www.jcg3.org/web/2010/03/20100303094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147" y="1528036"/>
            <a:ext cx="9663543" cy="481969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EC" dirty="0" smtClean="0"/>
              <a:t>Capítulo 1: Introducción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Importancia</a:t>
            </a:r>
            <a:endParaRPr lang="en-US"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smtClean="0">
                <a:ln w="22225">
                  <a:solidFill>
                    <a:srgbClr val="FFFF00"/>
                  </a:solid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12" name="Flecha abajo 11"/>
          <p:cNvSpPr/>
          <p:nvPr/>
        </p:nvSpPr>
        <p:spPr>
          <a:xfrm rot="2241787">
            <a:off x="7225121" y="1794360"/>
            <a:ext cx="811851" cy="1641816"/>
          </a:xfrm>
          <a:prstGeom prst="downArrow">
            <a:avLst>
              <a:gd name="adj1" fmla="val 50000"/>
              <a:gd name="adj2" fmla="val 13683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7" name="Picture 2" descr="http://1.bp.blogspot.com/-WV59v23ER6A/Tasq8rKZI8I/AAAAAAAAAFY/ZSZYOhRRuvE/s1600/Zona%252Bded%252Bsubducci%25C3%25B3n%252Bentre%252Blas%252Bplacas%252Bde%252BNazca%252By%252BSudamericana.b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151" y="1624259"/>
            <a:ext cx="3535291" cy="23922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8" name="Picture 6" descr="http://www.larepublica.ec/wp-content/uploads/2013/02/sismo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5743" y="1624259"/>
            <a:ext cx="6036633" cy="47234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mc:AlternateContent xmlns:mc="http://schemas.openxmlformats.org/markup-compatibility/2006" xmlns:p14="http://schemas.microsoft.com/office/powerpoint/2010/main">
        <mc:Choice Requires="p14">
          <p:contentPart p14:bwMode="auto" r:id="rId5">
            <p14:nvContentPartPr>
              <p14:cNvPr id="20" name="Entrada de lápiz 19"/>
              <p14:cNvContentPartPr/>
              <p14:nvPr/>
            </p14:nvContentPartPr>
            <p14:xfrm>
              <a:off x="11810359" y="3734425"/>
              <a:ext cx="360" cy="360"/>
            </p14:xfrm>
          </p:contentPart>
        </mc:Choice>
        <mc:Fallback xmlns="">
          <p:pic>
            <p:nvPicPr>
              <p:cNvPr id="20" name="Entrada de lápiz 19"/>
              <p:cNvPicPr/>
              <p:nvPr/>
            </p:nvPicPr>
            <p:blipFill>
              <a:blip r:embed="rId6"/>
              <a:stretch>
                <a:fillRect/>
              </a:stretch>
            </p:blipFill>
            <p:spPr>
              <a:xfrm>
                <a:off x="11795239" y="3719305"/>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7" name="Entrada de lápiz 26"/>
              <p14:cNvContentPartPr/>
              <p14:nvPr/>
            </p14:nvContentPartPr>
            <p14:xfrm>
              <a:off x="7399279" y="2093545"/>
              <a:ext cx="1192680" cy="4136760"/>
            </p14:xfrm>
          </p:contentPart>
        </mc:Choice>
        <mc:Fallback xmlns="">
          <p:pic>
            <p:nvPicPr>
              <p:cNvPr id="27" name="Entrada de lápiz 26"/>
              <p:cNvPicPr/>
              <p:nvPr/>
            </p:nvPicPr>
            <p:blipFill>
              <a:blip r:embed="rId8"/>
              <a:stretch>
                <a:fillRect/>
              </a:stretch>
            </p:blipFill>
            <p:spPr>
              <a:xfrm>
                <a:off x="7361119" y="2055385"/>
                <a:ext cx="1269000" cy="4213080"/>
              </a:xfrm>
              <a:prstGeom prst="rect">
                <a:avLst/>
              </a:prstGeom>
            </p:spPr>
          </p:pic>
        </mc:Fallback>
      </mc:AlternateContent>
      <p:pic>
        <p:nvPicPr>
          <p:cNvPr id="31" name="Imagen 30"/>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Lst>
          </a:blip>
          <a:srcRect l="51237" b="5090"/>
          <a:stretch/>
        </p:blipFill>
        <p:spPr>
          <a:xfrm>
            <a:off x="2235151" y="1624259"/>
            <a:ext cx="4917679" cy="47234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8" name="CuadroTexto 27"/>
          <p:cNvSpPr txBox="1"/>
          <p:nvPr/>
        </p:nvSpPr>
        <p:spPr>
          <a:xfrm>
            <a:off x="5494945" y="5879507"/>
            <a:ext cx="1572427" cy="369332"/>
          </a:xfrm>
          <a:prstGeom prst="rect">
            <a:avLst/>
          </a:prstGeom>
          <a:solidFill>
            <a:schemeClr val="bg1"/>
          </a:solidFill>
        </p:spPr>
        <p:txBody>
          <a:bodyPr wrap="square" rtlCol="0">
            <a:spAutoFit/>
          </a:bodyPr>
          <a:lstStyle/>
          <a:p>
            <a:r>
              <a:rPr lang="es-EC" dirty="0" err="1" smtClean="0"/>
              <a:t>Aguiar</a:t>
            </a:r>
            <a:r>
              <a:rPr lang="es-EC" dirty="0" smtClean="0"/>
              <a:t>, 2008</a:t>
            </a:r>
            <a:endParaRPr lang="en-US" dirty="0"/>
          </a:p>
        </p:txBody>
      </p:sp>
      <p:sp>
        <p:nvSpPr>
          <p:cNvPr id="29" name="Elipse 28"/>
          <p:cNvSpPr/>
          <p:nvPr/>
        </p:nvSpPr>
        <p:spPr>
          <a:xfrm>
            <a:off x="2188777" y="2438902"/>
            <a:ext cx="2734374" cy="2743200"/>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5934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10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heel(1)">
                                      <p:cBhvr>
                                        <p:cTn id="44"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animBg="1"/>
      <p:bldP spid="2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Demanda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488900314"/>
              </p:ext>
            </p:extLst>
          </p:nvPr>
        </p:nvGraphicFramePr>
        <p:xfrm>
          <a:off x="2008262" y="1309387"/>
          <a:ext cx="5462795" cy="2682240"/>
        </p:xfrm>
        <a:graphic>
          <a:graphicData uri="http://schemas.openxmlformats.org/drawingml/2006/table">
            <a:tbl>
              <a:tblPr firstRow="1" firstCol="1" bandRow="1">
                <a:tableStyleId>{5C22544A-7EE6-4342-B048-85BDC9FD1C3A}</a:tableStyleId>
              </a:tblPr>
              <a:tblGrid>
                <a:gridCol w="1018796"/>
                <a:gridCol w="779284"/>
                <a:gridCol w="673412"/>
                <a:gridCol w="673412"/>
                <a:gridCol w="673412"/>
                <a:gridCol w="669073"/>
                <a:gridCol w="975406"/>
              </a:tblGrid>
              <a:tr h="163830">
                <a:tc gridSpan="7">
                  <a:txBody>
                    <a:bodyPr/>
                    <a:lstStyle/>
                    <a:p>
                      <a:pPr marL="0" marR="0" indent="0" algn="ctr">
                        <a:lnSpc>
                          <a:spcPct val="200000"/>
                        </a:lnSpc>
                        <a:spcBef>
                          <a:spcPts val="0"/>
                        </a:spcBef>
                        <a:spcAft>
                          <a:spcPts val="0"/>
                        </a:spcAft>
                      </a:pPr>
                      <a:r>
                        <a:rPr lang="es-EC" sz="1100" dirty="0" smtClean="0">
                          <a:effectLst/>
                        </a:rPr>
                        <a:t>Coeficiente</a:t>
                      </a:r>
                      <a:r>
                        <a:rPr lang="es-EC" sz="1100" baseline="0" dirty="0" smtClean="0">
                          <a:effectLst/>
                        </a:rPr>
                        <a:t> sísmico </a:t>
                      </a:r>
                      <a:r>
                        <a:rPr lang="es-EC" sz="1100" dirty="0" smtClean="0">
                          <a:effectLst/>
                        </a:rPr>
                        <a:t> Ca</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63830">
                <a:tc>
                  <a:txBody>
                    <a:bodyPr/>
                    <a:lstStyle/>
                    <a:p>
                      <a:pPr marL="0" marR="0" indent="0" algn="ctr">
                        <a:lnSpc>
                          <a:spcPct val="200000"/>
                        </a:lnSpc>
                        <a:spcBef>
                          <a:spcPts val="0"/>
                        </a:spcBef>
                        <a:spcAft>
                          <a:spcPts val="0"/>
                        </a:spcAft>
                      </a:pPr>
                      <a:r>
                        <a:rPr lang="es-EC" sz="1100">
                          <a:effectLst/>
                        </a:rPr>
                        <a:t>Tipo de perfil de suelo</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=0.075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=0.20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=0.30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=0.40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&gt;0.20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3830">
                <a:tc>
                  <a:txBody>
                    <a:bodyPr/>
                    <a:lstStyle/>
                    <a:p>
                      <a:pPr marL="0" marR="0" indent="0" algn="ctr">
                        <a:lnSpc>
                          <a:spcPct val="200000"/>
                        </a:lnSpc>
                        <a:spcBef>
                          <a:spcPts val="0"/>
                        </a:spcBef>
                        <a:spcAft>
                          <a:spcPts val="0"/>
                        </a:spcAft>
                      </a:pPr>
                      <a:r>
                        <a:rPr lang="es-EC" sz="1100">
                          <a:effectLst/>
                        </a:rPr>
                        <a:t>SB</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0.08</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1.0(ZEN)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3830">
                <a:tc>
                  <a:txBody>
                    <a:bodyPr/>
                    <a:lstStyle/>
                    <a:p>
                      <a:pPr marL="0" marR="0" indent="0" algn="ctr">
                        <a:lnSpc>
                          <a:spcPct val="200000"/>
                        </a:lnSpc>
                        <a:spcBef>
                          <a:spcPts val="0"/>
                        </a:spcBef>
                        <a:spcAft>
                          <a:spcPts val="0"/>
                        </a:spcAft>
                      </a:pPr>
                      <a:r>
                        <a:rPr lang="es-EC" sz="1100">
                          <a:effectLst/>
                        </a:rPr>
                        <a:t>SC</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0.09</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0.18</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0.24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0.33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1.0(ZEN)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3830">
                <a:tc>
                  <a:txBody>
                    <a:bodyPr/>
                    <a:lstStyle/>
                    <a:p>
                      <a:pPr marL="0" marR="0" indent="0" algn="ctr">
                        <a:lnSpc>
                          <a:spcPct val="200000"/>
                        </a:lnSpc>
                        <a:spcBef>
                          <a:spcPts val="0"/>
                        </a:spcBef>
                        <a:spcAft>
                          <a:spcPts val="0"/>
                        </a:spcAft>
                      </a:pPr>
                      <a:r>
                        <a:rPr lang="es-EC" sz="1100">
                          <a:effectLst/>
                        </a:rPr>
                        <a:t>SD</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0.12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0.22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0.28</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0.36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0.44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1.1(ZEN)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3830">
                <a:tc>
                  <a:txBody>
                    <a:bodyPr/>
                    <a:lstStyle/>
                    <a:p>
                      <a:pPr marL="0" marR="0" indent="0" algn="ctr">
                        <a:lnSpc>
                          <a:spcPct val="200000"/>
                        </a:lnSpc>
                        <a:spcBef>
                          <a:spcPts val="0"/>
                        </a:spcBef>
                        <a:spcAft>
                          <a:spcPts val="0"/>
                        </a:spcAft>
                      </a:pPr>
                      <a:r>
                        <a:rPr lang="es-EC" sz="1100">
                          <a:effectLst/>
                        </a:rPr>
                        <a:t>SE</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0.19</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0.34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0.36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0.36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0.9(ZEN)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3830">
                <a:tc>
                  <a:txBody>
                    <a:bodyPr/>
                    <a:lstStyle/>
                    <a:p>
                      <a:pPr marL="0" marR="0" indent="0" algn="ctr">
                        <a:lnSpc>
                          <a:spcPct val="200000"/>
                        </a:lnSpc>
                        <a:spcBef>
                          <a:spcPts val="0"/>
                        </a:spcBef>
                        <a:spcAft>
                          <a:spcPts val="0"/>
                        </a:spcAft>
                      </a:pPr>
                      <a:r>
                        <a:rPr lang="es-EC" sz="1100">
                          <a:effectLst/>
                        </a:rPr>
                        <a:t>SF</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6">
                  <a:txBody>
                    <a:bodyPr/>
                    <a:lstStyle/>
                    <a:p>
                      <a:pPr marL="0" marR="0" indent="0" algn="ctr">
                        <a:lnSpc>
                          <a:spcPct val="200000"/>
                        </a:lnSpc>
                        <a:spcBef>
                          <a:spcPts val="0"/>
                        </a:spcBef>
                        <a:spcAft>
                          <a:spcPts val="0"/>
                        </a:spcAft>
                      </a:pPr>
                      <a:r>
                        <a:rPr lang="es-EC" sz="1100" dirty="0">
                          <a:effectLst/>
                        </a:rPr>
                        <a:t>Investigación geotécnica requerida para determinar Ca</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605618741"/>
              </p:ext>
            </p:extLst>
          </p:nvPr>
        </p:nvGraphicFramePr>
        <p:xfrm>
          <a:off x="6627130" y="4009858"/>
          <a:ext cx="5448077" cy="2682240"/>
        </p:xfrm>
        <a:graphic>
          <a:graphicData uri="http://schemas.openxmlformats.org/drawingml/2006/table">
            <a:tbl>
              <a:tblPr firstRow="1" firstCol="1" bandRow="1">
                <a:tableStyleId>{5C22544A-7EE6-4342-B048-85BDC9FD1C3A}</a:tableStyleId>
              </a:tblPr>
              <a:tblGrid>
                <a:gridCol w="938160"/>
                <a:gridCol w="931236"/>
                <a:gridCol w="529662"/>
                <a:gridCol w="709678"/>
                <a:gridCol w="702754"/>
                <a:gridCol w="623997"/>
                <a:gridCol w="1012590"/>
              </a:tblGrid>
              <a:tr h="167640">
                <a:tc gridSpan="7">
                  <a:txBody>
                    <a:bodyPr/>
                    <a:lstStyle/>
                    <a:p>
                      <a:pPr marL="0" marR="0" indent="0" algn="ctr">
                        <a:lnSpc>
                          <a:spcPct val="200000"/>
                        </a:lnSpc>
                        <a:spcBef>
                          <a:spcPts val="0"/>
                        </a:spcBef>
                        <a:spcAft>
                          <a:spcPts val="0"/>
                        </a:spcAft>
                      </a:pPr>
                      <a:r>
                        <a:rPr lang="es-EC" sz="1100" dirty="0" smtClean="0">
                          <a:effectLst/>
                        </a:rPr>
                        <a:t>Coeficiente sísmico</a:t>
                      </a:r>
                      <a:r>
                        <a:rPr lang="es-EC" sz="1100" baseline="0" dirty="0" smtClean="0">
                          <a:effectLst/>
                        </a:rPr>
                        <a:t> </a:t>
                      </a:r>
                      <a:r>
                        <a:rPr lang="es-EC" sz="1100" baseline="0" dirty="0" err="1" smtClean="0">
                          <a:effectLst/>
                        </a:rPr>
                        <a:t>Cv</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67640">
                <a:tc>
                  <a:txBody>
                    <a:bodyPr/>
                    <a:lstStyle/>
                    <a:p>
                      <a:pPr marL="0" marR="0" indent="0" algn="l">
                        <a:lnSpc>
                          <a:spcPct val="200000"/>
                        </a:lnSpc>
                        <a:spcBef>
                          <a:spcPts val="0"/>
                        </a:spcBef>
                        <a:spcAft>
                          <a:spcPts val="0"/>
                        </a:spcAft>
                      </a:pPr>
                      <a:r>
                        <a:rPr lang="es-EC" sz="1100">
                          <a:effectLst/>
                        </a:rPr>
                        <a:t>Tipo de perfil de suelo</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=0.075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=0.15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=0.20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=0.30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=0.40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&gt;0.20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7640">
                <a:tc>
                  <a:txBody>
                    <a:bodyPr/>
                    <a:lstStyle/>
                    <a:p>
                      <a:pPr marL="0" marR="0" indent="0" algn="ctr">
                        <a:lnSpc>
                          <a:spcPct val="200000"/>
                        </a:lnSpc>
                        <a:spcBef>
                          <a:spcPts val="0"/>
                        </a:spcBef>
                        <a:spcAft>
                          <a:spcPts val="0"/>
                        </a:spcAft>
                      </a:pPr>
                      <a:r>
                        <a:rPr lang="es-EC" sz="1100">
                          <a:effectLst/>
                        </a:rPr>
                        <a:t>SB</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0.08</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1.0(ZEN)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7640">
                <a:tc>
                  <a:txBody>
                    <a:bodyPr/>
                    <a:lstStyle/>
                    <a:p>
                      <a:pPr marL="0" marR="0" indent="0" algn="ctr">
                        <a:lnSpc>
                          <a:spcPct val="200000"/>
                        </a:lnSpc>
                        <a:spcBef>
                          <a:spcPts val="0"/>
                        </a:spcBef>
                        <a:spcAft>
                          <a:spcPts val="0"/>
                        </a:spcAft>
                      </a:pPr>
                      <a:r>
                        <a:rPr lang="es-EC" sz="1100">
                          <a:effectLst/>
                        </a:rPr>
                        <a:t>SC</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0.13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0.25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0.32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0.45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0.56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1.4(ZEN)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7640">
                <a:tc>
                  <a:txBody>
                    <a:bodyPr/>
                    <a:lstStyle/>
                    <a:p>
                      <a:pPr marL="0" marR="0" indent="0" algn="ctr">
                        <a:lnSpc>
                          <a:spcPct val="200000"/>
                        </a:lnSpc>
                        <a:spcBef>
                          <a:spcPts val="0"/>
                        </a:spcBef>
                        <a:spcAft>
                          <a:spcPts val="0"/>
                        </a:spcAft>
                      </a:pPr>
                      <a:r>
                        <a:rPr lang="es-EC" sz="1100">
                          <a:effectLst/>
                        </a:rPr>
                        <a:t>SD</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0.18</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0.32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0.54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0.64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1.6(ZEN)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7640">
                <a:tc>
                  <a:txBody>
                    <a:bodyPr/>
                    <a:lstStyle/>
                    <a:p>
                      <a:pPr marL="0" marR="0" indent="0" algn="ctr">
                        <a:lnSpc>
                          <a:spcPct val="200000"/>
                        </a:lnSpc>
                        <a:spcBef>
                          <a:spcPts val="0"/>
                        </a:spcBef>
                        <a:spcAft>
                          <a:spcPts val="0"/>
                        </a:spcAft>
                      </a:pPr>
                      <a:r>
                        <a:rPr lang="es-EC" sz="1100">
                          <a:effectLst/>
                        </a:rPr>
                        <a:t>SE</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0.26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0.64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0.84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0.96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2.4(ZEN)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7640">
                <a:tc>
                  <a:txBody>
                    <a:bodyPr/>
                    <a:lstStyle/>
                    <a:p>
                      <a:pPr marL="0" marR="0" indent="0" algn="ctr">
                        <a:lnSpc>
                          <a:spcPct val="200000"/>
                        </a:lnSpc>
                        <a:spcBef>
                          <a:spcPts val="0"/>
                        </a:spcBef>
                        <a:spcAft>
                          <a:spcPts val="0"/>
                        </a:spcAft>
                      </a:pPr>
                      <a:r>
                        <a:rPr lang="es-EC" sz="1100" dirty="0">
                          <a:effectLst/>
                        </a:rPr>
                        <a:t>SF</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6">
                  <a:txBody>
                    <a:bodyPr/>
                    <a:lstStyle/>
                    <a:p>
                      <a:pPr marL="0" marR="0" indent="0" algn="ctr">
                        <a:lnSpc>
                          <a:spcPct val="200000"/>
                        </a:lnSpc>
                        <a:spcBef>
                          <a:spcPts val="0"/>
                        </a:spcBef>
                        <a:spcAft>
                          <a:spcPts val="0"/>
                        </a:spcAft>
                      </a:pPr>
                      <a:r>
                        <a:rPr lang="es-EC" sz="1100" dirty="0">
                          <a:effectLst/>
                        </a:rPr>
                        <a:t>Investigación geotécnica requerida para determinar </a:t>
                      </a:r>
                      <a:r>
                        <a:rPr lang="es-EC" sz="1100" dirty="0" err="1">
                          <a:effectLst/>
                        </a:rPr>
                        <a:t>Cv</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mc:AlternateContent xmlns:mc="http://schemas.openxmlformats.org/markup-compatibility/2006" xmlns:a14="http://schemas.microsoft.com/office/drawing/2010/main">
        <mc:Choice Requires="a14">
          <p:sp>
            <p:nvSpPr>
              <p:cNvPr id="9" name="Rectángulo 8"/>
              <p:cNvSpPr/>
              <p:nvPr/>
            </p:nvSpPr>
            <p:spPr>
              <a:xfrm>
                <a:off x="7977814" y="2044817"/>
                <a:ext cx="3449021" cy="7173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𝑆𝑅</m:t>
                          </m:r>
                        </m:e>
                        <m:sub>
                          <m:r>
                            <a:rPr lang="es-EC" i="1">
                              <a:latin typeface="Cambria Math" panose="02040503050406030204" pitchFamily="18" charset="0"/>
                            </a:rPr>
                            <m:t>𝐴</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𝐵</m:t>
                              </m:r>
                            </m:e>
                            <m:sub>
                              <m:r>
                                <a:rPr lang="es-EC" i="1">
                                  <a:latin typeface="Cambria Math" panose="02040503050406030204" pitchFamily="18" charset="0"/>
                                </a:rPr>
                                <m:t>𝑆</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3.21−0.68</m:t>
                          </m:r>
                          <m:r>
                            <a:rPr lang="es-EC" i="1">
                              <a:latin typeface="Cambria Math" panose="02040503050406030204" pitchFamily="18" charset="0"/>
                            </a:rPr>
                            <m:t>𝑙𝑛</m:t>
                          </m:r>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𝛽</m:t>
                                  </m:r>
                                </m:e>
                                <m:sub>
                                  <m:r>
                                    <a:rPr lang="es-EC" i="1">
                                      <a:latin typeface="Cambria Math" panose="02040503050406030204" pitchFamily="18" charset="0"/>
                                    </a:rPr>
                                    <m:t>𝑒𝑓𝑓</m:t>
                                  </m:r>
                                </m:sub>
                              </m:sSub>
                            </m:e>
                          </m:d>
                        </m:num>
                        <m:den>
                          <m:r>
                            <a:rPr lang="es-EC" i="0">
                              <a:latin typeface="Cambria Math" panose="02040503050406030204" pitchFamily="18" charset="0"/>
                            </a:rPr>
                            <m:t>2.12</m:t>
                          </m:r>
                        </m:den>
                      </m:f>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7977814" y="2044817"/>
                <a:ext cx="3449021" cy="717376"/>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2644070" y="5070926"/>
                <a:ext cx="3468450" cy="7155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𝑆𝑅</m:t>
                          </m:r>
                        </m:e>
                        <m:sub>
                          <m:r>
                            <a:rPr lang="es-EC" i="1">
                              <a:latin typeface="Cambria Math" panose="02040503050406030204" pitchFamily="18" charset="0"/>
                            </a:rPr>
                            <m:t>𝑉</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𝐵</m:t>
                              </m:r>
                            </m:e>
                            <m:sub>
                              <m:r>
                                <a:rPr lang="es-EC" i="1">
                                  <a:latin typeface="Cambria Math" panose="02040503050406030204" pitchFamily="18" charset="0"/>
                                </a:rPr>
                                <m:t>𝐿</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2.31−0.41</m:t>
                          </m:r>
                          <m:r>
                            <a:rPr lang="es-EC" i="1">
                              <a:latin typeface="Cambria Math" panose="02040503050406030204" pitchFamily="18" charset="0"/>
                            </a:rPr>
                            <m:t>𝑙𝑛</m:t>
                          </m:r>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𝛽</m:t>
                                  </m:r>
                                </m:e>
                                <m:sub>
                                  <m:r>
                                    <a:rPr lang="es-EC" i="1">
                                      <a:latin typeface="Cambria Math" panose="02040503050406030204" pitchFamily="18" charset="0"/>
                                    </a:rPr>
                                    <m:t>𝑒𝑓𝑓</m:t>
                                  </m:r>
                                </m:sub>
                              </m:sSub>
                            </m:e>
                          </m:d>
                        </m:num>
                        <m:den>
                          <m:r>
                            <a:rPr lang="es-EC" i="0">
                              <a:latin typeface="Cambria Math" panose="02040503050406030204" pitchFamily="18" charset="0"/>
                            </a:rPr>
                            <m:t>1.65</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2644070" y="5070926"/>
                <a:ext cx="3468450" cy="715581"/>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2866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Demanda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graphicFrame>
        <p:nvGraphicFramePr>
          <p:cNvPr id="5" name="Tabla 4"/>
          <p:cNvGraphicFramePr>
            <a:graphicFrameLocks noGrp="1"/>
          </p:cNvGraphicFramePr>
          <p:nvPr/>
        </p:nvGraphicFramePr>
        <p:xfrm>
          <a:off x="2008262" y="1309387"/>
          <a:ext cx="5462795" cy="2682240"/>
        </p:xfrm>
        <a:graphic>
          <a:graphicData uri="http://schemas.openxmlformats.org/drawingml/2006/table">
            <a:tbl>
              <a:tblPr firstRow="1" firstCol="1" bandRow="1">
                <a:tableStyleId>{5C22544A-7EE6-4342-B048-85BDC9FD1C3A}</a:tableStyleId>
              </a:tblPr>
              <a:tblGrid>
                <a:gridCol w="1018796"/>
                <a:gridCol w="779284"/>
                <a:gridCol w="673412"/>
                <a:gridCol w="673412"/>
                <a:gridCol w="673412"/>
                <a:gridCol w="669073"/>
                <a:gridCol w="975406"/>
              </a:tblGrid>
              <a:tr h="163830">
                <a:tc gridSpan="7">
                  <a:txBody>
                    <a:bodyPr/>
                    <a:lstStyle/>
                    <a:p>
                      <a:pPr marL="0" marR="0" indent="0" algn="ctr">
                        <a:lnSpc>
                          <a:spcPct val="200000"/>
                        </a:lnSpc>
                        <a:spcBef>
                          <a:spcPts val="0"/>
                        </a:spcBef>
                        <a:spcAft>
                          <a:spcPts val="0"/>
                        </a:spcAft>
                      </a:pPr>
                      <a:r>
                        <a:rPr lang="es-EC" sz="1100" dirty="0" smtClean="0">
                          <a:effectLst/>
                        </a:rPr>
                        <a:t>Coeficiente</a:t>
                      </a:r>
                      <a:r>
                        <a:rPr lang="es-EC" sz="1100" baseline="0" dirty="0" smtClean="0">
                          <a:effectLst/>
                        </a:rPr>
                        <a:t> sísmico </a:t>
                      </a:r>
                      <a:r>
                        <a:rPr lang="es-EC" sz="1100" dirty="0" smtClean="0">
                          <a:effectLst/>
                        </a:rPr>
                        <a:t> Ca</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63830">
                <a:tc>
                  <a:txBody>
                    <a:bodyPr/>
                    <a:lstStyle/>
                    <a:p>
                      <a:pPr marL="0" marR="0" indent="0" algn="ctr">
                        <a:lnSpc>
                          <a:spcPct val="200000"/>
                        </a:lnSpc>
                        <a:spcBef>
                          <a:spcPts val="0"/>
                        </a:spcBef>
                        <a:spcAft>
                          <a:spcPts val="0"/>
                        </a:spcAft>
                      </a:pPr>
                      <a:r>
                        <a:rPr lang="es-EC" sz="1100">
                          <a:effectLst/>
                        </a:rPr>
                        <a:t>Tipo de perfil de suelo</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=0.075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=0.20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=0.30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=0.40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&gt;0.20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3830">
                <a:tc>
                  <a:txBody>
                    <a:bodyPr/>
                    <a:lstStyle/>
                    <a:p>
                      <a:pPr marL="0" marR="0" indent="0" algn="ctr">
                        <a:lnSpc>
                          <a:spcPct val="200000"/>
                        </a:lnSpc>
                        <a:spcBef>
                          <a:spcPts val="0"/>
                        </a:spcBef>
                        <a:spcAft>
                          <a:spcPts val="0"/>
                        </a:spcAft>
                      </a:pPr>
                      <a:r>
                        <a:rPr lang="es-EC" sz="1100">
                          <a:effectLst/>
                        </a:rPr>
                        <a:t>SB</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0.08</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1.0(ZEN)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3830">
                <a:tc>
                  <a:txBody>
                    <a:bodyPr/>
                    <a:lstStyle/>
                    <a:p>
                      <a:pPr marL="0" marR="0" indent="0" algn="ctr">
                        <a:lnSpc>
                          <a:spcPct val="200000"/>
                        </a:lnSpc>
                        <a:spcBef>
                          <a:spcPts val="0"/>
                        </a:spcBef>
                        <a:spcAft>
                          <a:spcPts val="0"/>
                        </a:spcAft>
                      </a:pPr>
                      <a:r>
                        <a:rPr lang="es-EC" sz="1100">
                          <a:effectLst/>
                        </a:rPr>
                        <a:t>SC</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0.09</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0.18</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0.24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0.33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1.0(ZEN)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3830">
                <a:tc>
                  <a:txBody>
                    <a:bodyPr/>
                    <a:lstStyle/>
                    <a:p>
                      <a:pPr marL="0" marR="0" indent="0" algn="ctr">
                        <a:lnSpc>
                          <a:spcPct val="200000"/>
                        </a:lnSpc>
                        <a:spcBef>
                          <a:spcPts val="0"/>
                        </a:spcBef>
                        <a:spcAft>
                          <a:spcPts val="0"/>
                        </a:spcAft>
                      </a:pPr>
                      <a:r>
                        <a:rPr lang="es-EC" sz="1100">
                          <a:effectLst/>
                        </a:rPr>
                        <a:t>SD</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0.12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0.22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0.28</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0.36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0.44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1.1(ZEN)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3830">
                <a:tc>
                  <a:txBody>
                    <a:bodyPr/>
                    <a:lstStyle/>
                    <a:p>
                      <a:pPr marL="0" marR="0" indent="0" algn="ctr">
                        <a:lnSpc>
                          <a:spcPct val="200000"/>
                        </a:lnSpc>
                        <a:spcBef>
                          <a:spcPts val="0"/>
                        </a:spcBef>
                        <a:spcAft>
                          <a:spcPts val="0"/>
                        </a:spcAft>
                      </a:pPr>
                      <a:r>
                        <a:rPr lang="es-EC" sz="1100">
                          <a:effectLst/>
                        </a:rPr>
                        <a:t>SE</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0.19</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0.34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0.36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0.36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0.9(ZEN)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3830">
                <a:tc>
                  <a:txBody>
                    <a:bodyPr/>
                    <a:lstStyle/>
                    <a:p>
                      <a:pPr marL="0" marR="0" indent="0" algn="ctr">
                        <a:lnSpc>
                          <a:spcPct val="200000"/>
                        </a:lnSpc>
                        <a:spcBef>
                          <a:spcPts val="0"/>
                        </a:spcBef>
                        <a:spcAft>
                          <a:spcPts val="0"/>
                        </a:spcAft>
                      </a:pPr>
                      <a:r>
                        <a:rPr lang="es-EC" sz="1100">
                          <a:effectLst/>
                        </a:rPr>
                        <a:t>SF</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6">
                  <a:txBody>
                    <a:bodyPr/>
                    <a:lstStyle/>
                    <a:p>
                      <a:pPr marL="0" marR="0" indent="0" algn="ctr">
                        <a:lnSpc>
                          <a:spcPct val="200000"/>
                        </a:lnSpc>
                        <a:spcBef>
                          <a:spcPts val="0"/>
                        </a:spcBef>
                        <a:spcAft>
                          <a:spcPts val="0"/>
                        </a:spcAft>
                      </a:pPr>
                      <a:r>
                        <a:rPr lang="es-EC" sz="1100" dirty="0">
                          <a:effectLst/>
                        </a:rPr>
                        <a:t>Investigación geotécnica requerida para determinar Ca</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graphicFrame>
        <p:nvGraphicFramePr>
          <p:cNvPr id="7" name="Tabla 6"/>
          <p:cNvGraphicFramePr>
            <a:graphicFrameLocks noGrp="1"/>
          </p:cNvGraphicFramePr>
          <p:nvPr/>
        </p:nvGraphicFramePr>
        <p:xfrm>
          <a:off x="6627130" y="4009858"/>
          <a:ext cx="5448077" cy="2682240"/>
        </p:xfrm>
        <a:graphic>
          <a:graphicData uri="http://schemas.openxmlformats.org/drawingml/2006/table">
            <a:tbl>
              <a:tblPr firstRow="1" firstCol="1" bandRow="1">
                <a:tableStyleId>{5C22544A-7EE6-4342-B048-85BDC9FD1C3A}</a:tableStyleId>
              </a:tblPr>
              <a:tblGrid>
                <a:gridCol w="938160"/>
                <a:gridCol w="931236"/>
                <a:gridCol w="529662"/>
                <a:gridCol w="709678"/>
                <a:gridCol w="702754"/>
                <a:gridCol w="623997"/>
                <a:gridCol w="1012590"/>
              </a:tblGrid>
              <a:tr h="167640">
                <a:tc gridSpan="7">
                  <a:txBody>
                    <a:bodyPr/>
                    <a:lstStyle/>
                    <a:p>
                      <a:pPr marL="0" marR="0" indent="0" algn="ctr">
                        <a:lnSpc>
                          <a:spcPct val="200000"/>
                        </a:lnSpc>
                        <a:spcBef>
                          <a:spcPts val="0"/>
                        </a:spcBef>
                        <a:spcAft>
                          <a:spcPts val="0"/>
                        </a:spcAft>
                      </a:pPr>
                      <a:r>
                        <a:rPr lang="es-EC" sz="1100" dirty="0" smtClean="0">
                          <a:effectLst/>
                        </a:rPr>
                        <a:t>Coeficiente sísmico</a:t>
                      </a:r>
                      <a:r>
                        <a:rPr lang="es-EC" sz="1100" baseline="0" dirty="0" smtClean="0">
                          <a:effectLst/>
                        </a:rPr>
                        <a:t> </a:t>
                      </a:r>
                      <a:r>
                        <a:rPr lang="es-EC" sz="1100" baseline="0" dirty="0" err="1" smtClean="0">
                          <a:effectLst/>
                        </a:rPr>
                        <a:t>Cv</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67640">
                <a:tc>
                  <a:txBody>
                    <a:bodyPr/>
                    <a:lstStyle/>
                    <a:p>
                      <a:pPr marL="0" marR="0" indent="0" algn="l">
                        <a:lnSpc>
                          <a:spcPct val="200000"/>
                        </a:lnSpc>
                        <a:spcBef>
                          <a:spcPts val="0"/>
                        </a:spcBef>
                        <a:spcAft>
                          <a:spcPts val="0"/>
                        </a:spcAft>
                      </a:pPr>
                      <a:r>
                        <a:rPr lang="es-EC" sz="1100">
                          <a:effectLst/>
                        </a:rPr>
                        <a:t>Tipo de perfil de suelo</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=0.075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=0.15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=0.20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=0.30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=0.40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&gt;0.20</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7640">
                <a:tc>
                  <a:txBody>
                    <a:bodyPr/>
                    <a:lstStyle/>
                    <a:p>
                      <a:pPr marL="0" marR="0" indent="0" algn="ctr">
                        <a:lnSpc>
                          <a:spcPct val="200000"/>
                        </a:lnSpc>
                        <a:spcBef>
                          <a:spcPts val="0"/>
                        </a:spcBef>
                        <a:spcAft>
                          <a:spcPts val="0"/>
                        </a:spcAft>
                      </a:pPr>
                      <a:r>
                        <a:rPr lang="es-EC" sz="1100">
                          <a:effectLst/>
                        </a:rPr>
                        <a:t>SB</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0.08</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0.15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1.0(ZEN)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7640">
                <a:tc>
                  <a:txBody>
                    <a:bodyPr/>
                    <a:lstStyle/>
                    <a:p>
                      <a:pPr marL="0" marR="0" indent="0" algn="ctr">
                        <a:lnSpc>
                          <a:spcPct val="200000"/>
                        </a:lnSpc>
                        <a:spcBef>
                          <a:spcPts val="0"/>
                        </a:spcBef>
                        <a:spcAft>
                          <a:spcPts val="0"/>
                        </a:spcAft>
                      </a:pPr>
                      <a:r>
                        <a:rPr lang="es-EC" sz="1100">
                          <a:effectLst/>
                        </a:rPr>
                        <a:t>SC</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0.13</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0.25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0.32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0.45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0.56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1.4(ZEN)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7640">
                <a:tc>
                  <a:txBody>
                    <a:bodyPr/>
                    <a:lstStyle/>
                    <a:p>
                      <a:pPr marL="0" marR="0" indent="0" algn="ctr">
                        <a:lnSpc>
                          <a:spcPct val="200000"/>
                        </a:lnSpc>
                        <a:spcBef>
                          <a:spcPts val="0"/>
                        </a:spcBef>
                        <a:spcAft>
                          <a:spcPts val="0"/>
                        </a:spcAft>
                      </a:pPr>
                      <a:r>
                        <a:rPr lang="es-EC" sz="1100">
                          <a:effectLst/>
                        </a:rPr>
                        <a:t>SD</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0.18</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0.32</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0.54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0.64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1.6(ZEN)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7640">
                <a:tc>
                  <a:txBody>
                    <a:bodyPr/>
                    <a:lstStyle/>
                    <a:p>
                      <a:pPr marL="0" marR="0" indent="0" algn="ctr">
                        <a:lnSpc>
                          <a:spcPct val="200000"/>
                        </a:lnSpc>
                        <a:spcBef>
                          <a:spcPts val="0"/>
                        </a:spcBef>
                        <a:spcAft>
                          <a:spcPts val="0"/>
                        </a:spcAft>
                      </a:pPr>
                      <a:r>
                        <a:rPr lang="es-EC" sz="1100">
                          <a:effectLst/>
                        </a:rPr>
                        <a:t>SE</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0.26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0.5</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0.64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0.84</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r">
                        <a:lnSpc>
                          <a:spcPct val="200000"/>
                        </a:lnSpc>
                        <a:spcBef>
                          <a:spcPts val="0"/>
                        </a:spcBef>
                        <a:spcAft>
                          <a:spcPts val="0"/>
                        </a:spcAft>
                      </a:pPr>
                      <a:r>
                        <a:rPr lang="es-EC" sz="1100">
                          <a:effectLst/>
                        </a:rPr>
                        <a:t>0.96</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a:lnSpc>
                          <a:spcPct val="200000"/>
                        </a:lnSpc>
                        <a:spcBef>
                          <a:spcPts val="0"/>
                        </a:spcBef>
                        <a:spcAft>
                          <a:spcPts val="0"/>
                        </a:spcAft>
                      </a:pPr>
                      <a:r>
                        <a:rPr lang="es-EC" sz="1100">
                          <a:effectLst/>
                        </a:rPr>
                        <a:t>2.4(ZEN)</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67640">
                <a:tc>
                  <a:txBody>
                    <a:bodyPr/>
                    <a:lstStyle/>
                    <a:p>
                      <a:pPr marL="0" marR="0" indent="0" algn="ctr">
                        <a:lnSpc>
                          <a:spcPct val="200000"/>
                        </a:lnSpc>
                        <a:spcBef>
                          <a:spcPts val="0"/>
                        </a:spcBef>
                        <a:spcAft>
                          <a:spcPts val="0"/>
                        </a:spcAft>
                      </a:pPr>
                      <a:r>
                        <a:rPr lang="es-EC" sz="1100">
                          <a:effectLst/>
                        </a:rPr>
                        <a:t>SF</a:t>
                      </a:r>
                      <a:endParaRPr lang="en-US" sz="120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6">
                  <a:txBody>
                    <a:bodyPr/>
                    <a:lstStyle/>
                    <a:p>
                      <a:pPr marL="0" marR="0" indent="0" algn="ctr">
                        <a:lnSpc>
                          <a:spcPct val="200000"/>
                        </a:lnSpc>
                        <a:spcBef>
                          <a:spcPts val="0"/>
                        </a:spcBef>
                        <a:spcAft>
                          <a:spcPts val="0"/>
                        </a:spcAft>
                      </a:pPr>
                      <a:r>
                        <a:rPr lang="es-EC" sz="1100" dirty="0">
                          <a:effectLst/>
                        </a:rPr>
                        <a:t>Investigación geotécnica requerida para determinar </a:t>
                      </a:r>
                      <a:r>
                        <a:rPr lang="es-EC" sz="1100" dirty="0" err="1">
                          <a:effectLst/>
                        </a:rPr>
                        <a:t>Cv</a:t>
                      </a:r>
                      <a:endParaRPr lang="en-US" sz="12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mc:AlternateContent xmlns:mc="http://schemas.openxmlformats.org/markup-compatibility/2006" xmlns:a14="http://schemas.microsoft.com/office/drawing/2010/main">
        <mc:Choice Requires="a14">
          <p:sp>
            <p:nvSpPr>
              <p:cNvPr id="9" name="Rectángulo 8"/>
              <p:cNvSpPr/>
              <p:nvPr/>
            </p:nvSpPr>
            <p:spPr>
              <a:xfrm>
                <a:off x="7977814" y="2044817"/>
                <a:ext cx="3449021" cy="7173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𝑆𝑅</m:t>
                          </m:r>
                        </m:e>
                        <m:sub>
                          <m:r>
                            <a:rPr lang="es-EC" i="1">
                              <a:latin typeface="Cambria Math" panose="02040503050406030204" pitchFamily="18" charset="0"/>
                            </a:rPr>
                            <m:t>𝐴</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𝐵</m:t>
                              </m:r>
                            </m:e>
                            <m:sub>
                              <m:r>
                                <a:rPr lang="es-EC" i="1">
                                  <a:latin typeface="Cambria Math" panose="02040503050406030204" pitchFamily="18" charset="0"/>
                                </a:rPr>
                                <m:t>𝑆</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3.21−0.68</m:t>
                          </m:r>
                          <m:r>
                            <a:rPr lang="es-EC" i="1">
                              <a:latin typeface="Cambria Math" panose="02040503050406030204" pitchFamily="18" charset="0"/>
                            </a:rPr>
                            <m:t>𝑙𝑛</m:t>
                          </m:r>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𝛽</m:t>
                                  </m:r>
                                </m:e>
                                <m:sub>
                                  <m:r>
                                    <a:rPr lang="es-EC" i="1">
                                      <a:latin typeface="Cambria Math" panose="02040503050406030204" pitchFamily="18" charset="0"/>
                                    </a:rPr>
                                    <m:t>𝑒𝑓𝑓</m:t>
                                  </m:r>
                                </m:sub>
                              </m:sSub>
                            </m:e>
                          </m:d>
                        </m:num>
                        <m:den>
                          <m:r>
                            <a:rPr lang="es-EC" i="0">
                              <a:latin typeface="Cambria Math" panose="02040503050406030204" pitchFamily="18" charset="0"/>
                            </a:rPr>
                            <m:t>2.12</m:t>
                          </m:r>
                        </m:den>
                      </m:f>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7977814" y="2044817"/>
                <a:ext cx="3449021" cy="717376"/>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2644070" y="5070926"/>
                <a:ext cx="3468450" cy="7155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𝑆𝑅</m:t>
                          </m:r>
                        </m:e>
                        <m:sub>
                          <m:r>
                            <a:rPr lang="es-EC" i="1">
                              <a:latin typeface="Cambria Math" panose="02040503050406030204" pitchFamily="18" charset="0"/>
                            </a:rPr>
                            <m:t>𝑉</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𝐵</m:t>
                              </m:r>
                            </m:e>
                            <m:sub>
                              <m:r>
                                <a:rPr lang="es-EC" i="1">
                                  <a:latin typeface="Cambria Math" panose="02040503050406030204" pitchFamily="18" charset="0"/>
                                </a:rPr>
                                <m:t>𝐿</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2.31−0.41</m:t>
                          </m:r>
                          <m:r>
                            <a:rPr lang="es-EC" i="1">
                              <a:latin typeface="Cambria Math" panose="02040503050406030204" pitchFamily="18" charset="0"/>
                            </a:rPr>
                            <m:t>𝑙𝑛</m:t>
                          </m:r>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𝛽</m:t>
                                  </m:r>
                                </m:e>
                                <m:sub>
                                  <m:r>
                                    <a:rPr lang="es-EC" i="1">
                                      <a:latin typeface="Cambria Math" panose="02040503050406030204" pitchFamily="18" charset="0"/>
                                    </a:rPr>
                                    <m:t>𝑒𝑓𝑓</m:t>
                                  </m:r>
                                </m:sub>
                              </m:sSub>
                            </m:e>
                          </m:d>
                        </m:num>
                        <m:den>
                          <m:r>
                            <a:rPr lang="es-EC" i="0">
                              <a:latin typeface="Cambria Math" panose="02040503050406030204" pitchFamily="18" charset="0"/>
                            </a:rPr>
                            <m:t>1.65</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2644070" y="5070926"/>
                <a:ext cx="3468450" cy="715581"/>
              </a:xfrm>
              <a:prstGeom prst="rect">
                <a:avLst/>
              </a:prstGeom>
              <a:blipFill rotWithShape="0">
                <a:blip r:embed="rId3"/>
                <a:stretch>
                  <a:fillRect/>
                </a:stretch>
              </a:blipFill>
            </p:spPr>
            <p:txBody>
              <a:bodyPr/>
              <a:lstStyle/>
              <a:p>
                <a:r>
                  <a:rPr lang="en-US">
                    <a:noFill/>
                  </a:rPr>
                  <a:t> </a:t>
                </a:r>
              </a:p>
            </p:txBody>
          </p:sp>
        </mc:Fallback>
      </mc:AlternateContent>
      <p:pic>
        <p:nvPicPr>
          <p:cNvPr id="11" name="Imagen 10"/>
          <p:cNvPicPr/>
          <p:nvPr/>
        </p:nvPicPr>
        <p:blipFill>
          <a:blip r:embed="rId4"/>
          <a:stretch>
            <a:fillRect/>
          </a:stretch>
        </p:blipFill>
        <p:spPr>
          <a:xfrm>
            <a:off x="3216067" y="1674474"/>
            <a:ext cx="4913833" cy="3304182"/>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362765873"/>
              </p:ext>
            </p:extLst>
          </p:nvPr>
        </p:nvGraphicFramePr>
        <p:xfrm>
          <a:off x="6757705" y="4978656"/>
          <a:ext cx="5308600" cy="1828800"/>
        </p:xfrm>
        <a:graphic>
          <a:graphicData uri="http://schemas.openxmlformats.org/drawingml/2006/table">
            <a:tbl>
              <a:tblPr firstRow="1" firstCol="1" bandRow="1">
                <a:tableStyleId>{5C22544A-7EE6-4342-B048-85BDC9FD1C3A}</a:tableStyleId>
              </a:tblPr>
              <a:tblGrid>
                <a:gridCol w="1327150"/>
                <a:gridCol w="1327150"/>
                <a:gridCol w="1327150"/>
                <a:gridCol w="1327150"/>
              </a:tblGrid>
              <a:tr h="0">
                <a:tc>
                  <a:txBody>
                    <a:bodyPr/>
                    <a:lstStyle/>
                    <a:p>
                      <a:pPr marL="0" marR="0" indent="0" algn="ctr">
                        <a:lnSpc>
                          <a:spcPct val="200000"/>
                        </a:lnSpc>
                        <a:spcBef>
                          <a:spcPts val="0"/>
                        </a:spcBef>
                        <a:spcAft>
                          <a:spcPts val="0"/>
                        </a:spcAft>
                      </a:pPr>
                      <a:r>
                        <a:rPr lang="es-ES" sz="1200">
                          <a:effectLst/>
                        </a:rPr>
                        <a:t>Duración del movimiento</a:t>
                      </a:r>
                      <a:endParaRPr lang="en-US"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200">
                          <a:effectLst/>
                        </a:rPr>
                        <a:t>Edificaciones Esencialmente Nuevos</a:t>
                      </a:r>
                      <a:endParaRPr lang="en-US"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200">
                          <a:effectLst/>
                        </a:rPr>
                        <a:t>Edificios Existentes Promedio</a:t>
                      </a:r>
                      <a:endParaRPr lang="en-US"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200">
                          <a:effectLst/>
                        </a:rPr>
                        <a:t>Edificios Existentes</a:t>
                      </a:r>
                      <a:endParaRPr lang="en-US" sz="1200">
                        <a:effectLst/>
                      </a:endParaRPr>
                    </a:p>
                    <a:p>
                      <a:pPr marL="0" marR="0" indent="0" algn="ctr">
                        <a:lnSpc>
                          <a:spcPct val="200000"/>
                        </a:lnSpc>
                        <a:spcBef>
                          <a:spcPts val="0"/>
                        </a:spcBef>
                        <a:spcAft>
                          <a:spcPts val="0"/>
                        </a:spcAft>
                      </a:pPr>
                      <a:r>
                        <a:rPr lang="es-ES" sz="1200">
                          <a:effectLst/>
                        </a:rPr>
                        <a:t>Pobres</a:t>
                      </a:r>
                      <a:endParaRPr lang="en-US"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indent="252095" algn="just">
                        <a:lnSpc>
                          <a:spcPct val="200000"/>
                        </a:lnSpc>
                        <a:spcBef>
                          <a:spcPts val="0"/>
                        </a:spcBef>
                        <a:spcAft>
                          <a:spcPts val="0"/>
                        </a:spcAft>
                      </a:pPr>
                      <a:r>
                        <a:rPr lang="es-ES" sz="1200">
                          <a:effectLst/>
                        </a:rPr>
                        <a:t>Corto</a:t>
                      </a:r>
                      <a:endParaRPr lang="en-US"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52095" algn="just">
                        <a:lnSpc>
                          <a:spcPct val="200000"/>
                        </a:lnSpc>
                        <a:spcBef>
                          <a:spcPts val="0"/>
                        </a:spcBef>
                        <a:spcAft>
                          <a:spcPts val="0"/>
                        </a:spcAft>
                      </a:pPr>
                      <a:r>
                        <a:rPr lang="es-ES" sz="1200">
                          <a:effectLst/>
                        </a:rPr>
                        <a:t>Tipo A</a:t>
                      </a:r>
                      <a:endParaRPr lang="en-US"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52095" algn="just">
                        <a:lnSpc>
                          <a:spcPct val="200000"/>
                        </a:lnSpc>
                        <a:spcBef>
                          <a:spcPts val="0"/>
                        </a:spcBef>
                        <a:spcAft>
                          <a:spcPts val="0"/>
                        </a:spcAft>
                      </a:pPr>
                      <a:r>
                        <a:rPr lang="es-ES" sz="1200">
                          <a:effectLst/>
                        </a:rPr>
                        <a:t>Tipo B</a:t>
                      </a:r>
                      <a:endParaRPr lang="en-US"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52095" algn="just">
                        <a:lnSpc>
                          <a:spcPct val="200000"/>
                        </a:lnSpc>
                        <a:spcBef>
                          <a:spcPts val="0"/>
                        </a:spcBef>
                        <a:spcAft>
                          <a:spcPts val="0"/>
                        </a:spcAft>
                      </a:pPr>
                      <a:r>
                        <a:rPr lang="es-ES" sz="1200">
                          <a:effectLst/>
                        </a:rPr>
                        <a:t>Tipo C</a:t>
                      </a:r>
                      <a:endParaRPr lang="en-US"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indent="252095" algn="just">
                        <a:lnSpc>
                          <a:spcPct val="200000"/>
                        </a:lnSpc>
                        <a:spcBef>
                          <a:spcPts val="0"/>
                        </a:spcBef>
                        <a:spcAft>
                          <a:spcPts val="0"/>
                        </a:spcAft>
                      </a:pPr>
                      <a:r>
                        <a:rPr lang="es-ES" sz="1200">
                          <a:effectLst/>
                        </a:rPr>
                        <a:t>Largo</a:t>
                      </a:r>
                      <a:endParaRPr lang="en-US"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52095" algn="just">
                        <a:lnSpc>
                          <a:spcPct val="200000"/>
                        </a:lnSpc>
                        <a:spcBef>
                          <a:spcPts val="0"/>
                        </a:spcBef>
                        <a:spcAft>
                          <a:spcPts val="0"/>
                        </a:spcAft>
                      </a:pPr>
                      <a:r>
                        <a:rPr lang="es-ES" sz="1200">
                          <a:effectLst/>
                        </a:rPr>
                        <a:t>Tipo B</a:t>
                      </a:r>
                      <a:endParaRPr lang="en-US"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52095" algn="just">
                        <a:lnSpc>
                          <a:spcPct val="200000"/>
                        </a:lnSpc>
                        <a:spcBef>
                          <a:spcPts val="0"/>
                        </a:spcBef>
                        <a:spcAft>
                          <a:spcPts val="0"/>
                        </a:spcAft>
                      </a:pPr>
                      <a:r>
                        <a:rPr lang="es-ES" sz="1200">
                          <a:effectLst/>
                        </a:rPr>
                        <a:t>Tipo C</a:t>
                      </a:r>
                      <a:endParaRPr lang="en-US"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52095" algn="just">
                        <a:lnSpc>
                          <a:spcPct val="200000"/>
                        </a:lnSpc>
                        <a:spcBef>
                          <a:spcPts val="0"/>
                        </a:spcBef>
                        <a:spcAft>
                          <a:spcPts val="0"/>
                        </a:spcAft>
                      </a:pPr>
                      <a:r>
                        <a:rPr lang="es-ES" sz="1200" dirty="0">
                          <a:effectLst/>
                        </a:rPr>
                        <a:t>Tipo C</a:t>
                      </a:r>
                      <a:endPar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21521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xit" presetSubtype="32" fill="hold" nodeType="withEffect">
                                  <p:stCondLst>
                                    <p:cond delay="0"/>
                                  </p:stCondLst>
                                  <p:childTnLst>
                                    <p:animEffect transition="out" filter="circle(out)">
                                      <p:cBhvr>
                                        <p:cTn id="14" dur="2000"/>
                                        <p:tgtEl>
                                          <p:spTgt spid="7"/>
                                        </p:tgtEl>
                                      </p:cBhvr>
                                    </p:animEffect>
                                    <p:set>
                                      <p:cBhvr>
                                        <p:cTn id="15" dur="1" fill="hold">
                                          <p:stCondLst>
                                            <p:cond delay="19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1)">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Espectro de Demanda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2" name="Imagen 11"/>
          <p:cNvPicPr/>
          <p:nvPr/>
        </p:nvPicPr>
        <p:blipFill>
          <a:blip r:embed="rId2"/>
          <a:stretch>
            <a:fillRect/>
          </a:stretch>
        </p:blipFill>
        <p:spPr>
          <a:xfrm>
            <a:off x="3486150" y="1497012"/>
            <a:ext cx="6674800" cy="5360988"/>
          </a:xfrm>
          <a:prstGeom prst="rect">
            <a:avLst/>
          </a:prstGeom>
        </p:spPr>
      </p:pic>
      <mc:AlternateContent xmlns:mc="http://schemas.openxmlformats.org/markup-compatibility/2006" xmlns:a14="http://schemas.microsoft.com/office/drawing/2010/main">
        <mc:Choice Requires="a14">
          <p:sp>
            <p:nvSpPr>
              <p:cNvPr id="10" name="Rectángulo 9"/>
              <p:cNvSpPr/>
              <p:nvPr/>
            </p:nvSpPr>
            <p:spPr>
              <a:xfrm>
                <a:off x="3996963" y="5616595"/>
                <a:ext cx="1736886" cy="769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𝑆𝑎</m:t>
                      </m:r>
                      <m:r>
                        <a:rPr lang="es-EC" i="0">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𝑇</m:t>
                                  </m:r>
                                </m:num>
                                <m:den>
                                  <m:r>
                                    <a:rPr lang="es-EC" i="0">
                                      <a:latin typeface="Cambria Math" panose="02040503050406030204" pitchFamily="18" charset="0"/>
                                    </a:rPr>
                                    <m:t>2</m:t>
                                  </m:r>
                                  <m:r>
                                    <a:rPr lang="es-EC" i="1">
                                      <a:latin typeface="Cambria Math" panose="02040503050406030204" pitchFamily="18" charset="0"/>
                                    </a:rPr>
                                    <m:t>𝜋</m:t>
                                  </m:r>
                                </m:den>
                              </m:f>
                            </m:e>
                          </m:d>
                        </m:e>
                        <m:sup>
                          <m:r>
                            <a:rPr lang="es-EC" i="0">
                              <a:latin typeface="Cambria Math" panose="02040503050406030204" pitchFamily="18" charset="0"/>
                            </a:rPr>
                            <m:t>2</m:t>
                          </m:r>
                        </m:sup>
                      </m:sSup>
                      <m:r>
                        <a:rPr lang="es-EC" i="1">
                          <a:latin typeface="Cambria Math" panose="02040503050406030204" pitchFamily="18" charset="0"/>
                        </a:rPr>
                        <m:t>𝑆𝑑</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3996963" y="5616595"/>
                <a:ext cx="1736886" cy="76937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7828007" y="5475274"/>
                <a:ext cx="1389996"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𝑇</m:t>
                      </m:r>
                      <m:r>
                        <a:rPr lang="es-EC" i="0">
                          <a:latin typeface="Cambria Math" panose="02040503050406030204" pitchFamily="18" charset="0"/>
                        </a:rPr>
                        <m:t>=2</m:t>
                      </m:r>
                      <m:r>
                        <a:rPr lang="es-EC" i="1">
                          <a:latin typeface="Cambria Math" panose="02040503050406030204" pitchFamily="18" charset="0"/>
                        </a:rPr>
                        <m:t>𝜋</m:t>
                      </m:r>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r>
                                <a:rPr lang="es-EC" i="1">
                                  <a:latin typeface="Cambria Math" panose="02040503050406030204" pitchFamily="18" charset="0"/>
                                </a:rPr>
                                <m:t>𝑆𝑑</m:t>
                              </m:r>
                            </m:num>
                            <m:den>
                              <m:r>
                                <a:rPr lang="es-EC" i="1">
                                  <a:latin typeface="Cambria Math" panose="02040503050406030204" pitchFamily="18" charset="0"/>
                                </a:rPr>
                                <m:t>𝑆𝑎</m:t>
                              </m:r>
                            </m:den>
                          </m:f>
                        </m:e>
                      </m:rad>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7828007" y="5475274"/>
                <a:ext cx="1389996" cy="910699"/>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8543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Cálculo del punto de desempeño</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7" name="Rectángulo 6"/>
          <p:cNvSpPr/>
          <p:nvPr/>
        </p:nvSpPr>
        <p:spPr>
          <a:xfrm>
            <a:off x="2176329" y="1215757"/>
            <a:ext cx="9830512" cy="1200329"/>
          </a:xfrm>
          <a:prstGeom prst="rect">
            <a:avLst/>
          </a:prstGeom>
        </p:spPr>
        <p:txBody>
          <a:bodyPr wrap="square">
            <a:spAutoFit/>
          </a:bodyPr>
          <a:lstStyle/>
          <a:p>
            <a:pPr marL="342900" marR="0" lvl="0" indent="-342900" algn="just">
              <a:lnSpc>
                <a:spcPct val="200000"/>
              </a:lnSpc>
              <a:spcBef>
                <a:spcPts val="0"/>
              </a:spcBef>
              <a:spcAft>
                <a:spcPts val="0"/>
              </a:spcAft>
              <a:buFont typeface="+mj-lt"/>
              <a:buAutoNum type="arabicPeriod"/>
            </a:pPr>
            <a:r>
              <a:rPr lang="es-EC" dirty="0" smtClean="0">
                <a:effectLst/>
                <a:latin typeface="Arial" panose="020B0604020202020204" pitchFamily="34" charset="0"/>
                <a:ea typeface="Calibri" panose="020F0502020204030204" pitchFamily="34" charset="0"/>
                <a:cs typeface="Times New Roman" panose="02020603050405020304" pitchFamily="18" charset="0"/>
              </a:rPr>
              <a:t>Desarrollar el espectro de respuesta amortiguado de 5% adecuada a la zona y tipo de suelo  zona mediante los procedimientos tradicionales.</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Imagen 7"/>
          <p:cNvPicPr/>
          <p:nvPr/>
        </p:nvPicPr>
        <p:blipFill>
          <a:blip r:embed="rId2"/>
          <a:stretch>
            <a:fillRect/>
          </a:stretch>
        </p:blipFill>
        <p:spPr>
          <a:xfrm>
            <a:off x="4010291" y="2906932"/>
            <a:ext cx="6834321" cy="3844246"/>
          </a:xfrm>
          <a:prstGeom prst="rect">
            <a:avLst/>
          </a:prstGeom>
        </p:spPr>
      </p:pic>
      <p:sp>
        <p:nvSpPr>
          <p:cNvPr id="9" name="Rectángulo 8"/>
          <p:cNvSpPr/>
          <p:nvPr/>
        </p:nvSpPr>
        <p:spPr>
          <a:xfrm>
            <a:off x="2176329" y="2537600"/>
            <a:ext cx="9830512" cy="369332"/>
          </a:xfrm>
          <a:prstGeom prst="rect">
            <a:avLst/>
          </a:prstGeom>
        </p:spPr>
        <p:txBody>
          <a:bodyPr wrap="square">
            <a:spAutoFit/>
          </a:bodyPr>
          <a:lstStyle/>
          <a:p>
            <a:r>
              <a:rPr lang="es-EC" dirty="0" smtClean="0">
                <a:effectLst/>
                <a:latin typeface="Arial" panose="020B0604020202020204" pitchFamily="34" charset="0"/>
                <a:ea typeface="Calibri" panose="020F0502020204030204" pitchFamily="34" charset="0"/>
                <a:cs typeface="Times New Roman" panose="02020603050405020304" pitchFamily="18" charset="0"/>
              </a:rPr>
              <a:t>2.  Desarrolle la familia de espectros de demanda para varios amortiguamientos efectivos</a:t>
            </a:r>
            <a:endParaRPr lang="es-EC" dirty="0"/>
          </a:p>
        </p:txBody>
      </p:sp>
    </p:spTree>
    <p:extLst>
      <p:ext uri="{BB962C8B-B14F-4D97-AF65-F5344CB8AC3E}">
        <p14:creationId xmlns:p14="http://schemas.microsoft.com/office/powerpoint/2010/main" val="2717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Demanda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Rectángulo 2"/>
              <p:cNvSpPr/>
              <p:nvPr/>
            </p:nvSpPr>
            <p:spPr>
              <a:xfrm>
                <a:off x="4486560" y="1821111"/>
                <a:ext cx="4056367" cy="6520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𝑝𝑒𝑛𝑑𝑖𝑒𝑛𝑡𝑒</m:t>
                      </m:r>
                      <m:r>
                        <a:rPr lang="es-EC" i="0">
                          <a:latin typeface="Cambria Math" panose="02040503050406030204" pitchFamily="18" charset="0"/>
                        </a:rPr>
                        <m:t> </m:t>
                      </m:r>
                      <m:r>
                        <a:rPr lang="es-EC" i="1">
                          <a:latin typeface="Cambria Math" panose="02040503050406030204" pitchFamily="18" charset="0"/>
                        </a:rPr>
                        <m:t>𝑝𝑜𝑠𝑡</m:t>
                      </m:r>
                      <m:r>
                        <a:rPr lang="es-EC" i="0">
                          <a:latin typeface="Cambria Math" panose="02040503050406030204" pitchFamily="18" charset="0"/>
                        </a:rPr>
                        <m:t>−</m:t>
                      </m:r>
                      <m:r>
                        <a:rPr lang="es-EC" i="1">
                          <a:latin typeface="Cambria Math" panose="02040503050406030204" pitchFamily="18" charset="0"/>
                        </a:rPr>
                        <m:t>𝑐𝑒𝑑𝑒𝑛𝑐𝑖𝑎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𝑎</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𝑎</m:t>
                              </m:r>
                            </m:e>
                            <m:sub>
                              <m:r>
                                <a:rPr lang="es-EC" i="1">
                                  <a:latin typeface="Cambria Math" panose="02040503050406030204" pitchFamily="18" charset="0"/>
                                </a:rPr>
                                <m:t>𝑦</m:t>
                              </m:r>
                            </m:sub>
                          </m:sSub>
                        </m:num>
                        <m:den>
                          <m:r>
                            <a:rPr lang="es-EC" i="1">
                              <a:latin typeface="Cambria Math" panose="02040503050406030204" pitchFamily="18" charset="0"/>
                            </a:rPr>
                            <m:t>𝑑</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𝑦</m:t>
                              </m:r>
                            </m:sub>
                          </m:sSub>
                        </m:den>
                      </m:f>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4486560" y="1821111"/>
                <a:ext cx="4056367" cy="652038"/>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4486560" y="2548701"/>
                <a:ext cx="4117281" cy="6520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𝑝𝑒𝑛𝑑𝑖𝑒𝑛𝑡𝑒</m:t>
                      </m:r>
                      <m:r>
                        <a:rPr lang="es-EC" i="0">
                          <a:latin typeface="Cambria Math" panose="02040503050406030204" pitchFamily="18" charset="0"/>
                        </a:rPr>
                        <m:t> </m:t>
                      </m:r>
                      <m:r>
                        <a:rPr lang="es-EC" i="1">
                          <a:latin typeface="Cambria Math" panose="02040503050406030204" pitchFamily="18" charset="0"/>
                        </a:rPr>
                        <m:t>𝑝𝑜𝑠𝑡</m:t>
                      </m:r>
                      <m:r>
                        <a:rPr lang="es-EC" i="0">
                          <a:latin typeface="Cambria Math" panose="02040503050406030204" pitchFamily="18" charset="0"/>
                        </a:rPr>
                        <m:t>−</m:t>
                      </m:r>
                      <m:r>
                        <a:rPr lang="es-EC" i="1">
                          <a:latin typeface="Cambria Math" panose="02040503050406030204" pitchFamily="18" charset="0"/>
                        </a:rPr>
                        <m:t>𝑐𝑒𝑑𝑒𝑛𝑐𝑖𝑎</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𝑎</m:t>
                              </m:r>
                            </m:e>
                            <m:sub>
                              <m:r>
                                <a:rPr lang="es-EC" i="1">
                                  <a:latin typeface="Cambria Math" panose="02040503050406030204" pitchFamily="18" charset="0"/>
                                </a:rPr>
                                <m:t>𝑝𝑖</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𝑎</m:t>
                              </m:r>
                            </m:e>
                            <m:sub>
                              <m:r>
                                <a:rPr lang="es-EC" i="1">
                                  <a:latin typeface="Cambria Math" panose="02040503050406030204" pitchFamily="18" charset="0"/>
                                </a:rPr>
                                <m:t>𝑦</m:t>
                              </m:r>
                            </m:sub>
                          </m:sSub>
                        </m:num>
                        <m:den>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𝑝𝑖</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𝑦</m:t>
                              </m:r>
                            </m:sub>
                          </m:sSub>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4486560" y="2548701"/>
                <a:ext cx="4117281" cy="65203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3654751" y="3025797"/>
                <a:ext cx="6096000" cy="3832203"/>
              </a:xfrm>
              <a:prstGeom prst="rect">
                <a:avLst/>
              </a:prstGeom>
            </p:spPr>
            <p:txBody>
              <a:bodyPr>
                <a:spAutoFit/>
              </a:bodyPr>
              <a:lstStyle/>
              <a:p>
                <a:pPr indent="252095" algn="just">
                  <a:lnSpc>
                    <a:spcPct val="200000"/>
                  </a:lnSpc>
                </a:pPr>
                <a14:m>
                  <m:oMathPara xmlns:m="http://schemas.openxmlformats.org/officeDocument/2006/math">
                    <m:oMathParaPr>
                      <m:jc m:val="centerGroup"/>
                    </m:oMathParaPr>
                    <m:oMath xmlns:m="http://schemas.openxmlformats.org/officeDocument/2006/math">
                      <m:f>
                        <m:fPr>
                          <m:ctrlPr>
                            <a:rPr lang="en-US" i="1" smtClean="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𝑎</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𝑦</m:t>
                              </m:r>
                            </m:sub>
                          </m:sSub>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𝑑</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𝑦</m:t>
                              </m:r>
                            </m:sub>
                          </m:sSub>
                        </m:den>
                      </m:f>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𝑝𝑖</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𝑦</m:t>
                              </m:r>
                            </m:sub>
                          </m:sSub>
                        </m:num>
                        <m:den>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𝑝𝑖</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𝑦</m:t>
                              </m:r>
                            </m:sub>
                          </m:sSub>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𝑎</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𝑝𝑖</m:t>
                          </m:r>
                        </m:sub>
                      </m:sSub>
                      <m:r>
                        <a:rPr lang="es-ES">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s-ES" i="1">
                              <a:effectLst/>
                              <a:latin typeface="Cambria Math" panose="02040503050406030204" pitchFamily="18" charset="0"/>
                              <a:ea typeface="Calibri" panose="020F0502020204030204" pitchFamily="34" charset="0"/>
                              <a:cs typeface="Times New Roman" panose="02020603050405020304" pitchFamily="18" charset="0"/>
                            </a:rPr>
                            <m:t>𝑎</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𝑝𝑖</m:t>
                          </m:r>
                        </m:sub>
                        <m:sup>
                          <m:r>
                            <a:rPr lang="es-ES"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es-ES">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s-ES" i="1">
                                  <a:effectLst/>
                                  <a:latin typeface="Cambria Math" panose="02040503050406030204" pitchFamily="18" charset="0"/>
                                  <a:ea typeface="Calibri" panose="020F0502020204030204" pitchFamily="34" charset="0"/>
                                  <a:cs typeface="Times New Roman" panose="02020603050405020304" pitchFamily="18" charset="0"/>
                                </a:rPr>
                                <m:t>𝑎</m:t>
                              </m:r>
                              <m:r>
                                <a:rPr lang="es-ES"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𝑎</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𝑦</m:t>
                                  </m:r>
                                </m:sub>
                              </m:sSub>
                            </m:e>
                          </m:d>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𝑑</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𝑝𝑖</m:t>
                                  </m:r>
                                </m:sub>
                              </m:sSub>
                              <m:r>
                                <a:rPr lang="es-ES"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𝑑</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𝑦</m:t>
                                  </m:r>
                                </m:sub>
                              </m:sSub>
                            </m:e>
                          </m:d>
                        </m:num>
                        <m:den>
                          <m:r>
                            <a:rPr lang="es-ES" i="1">
                              <a:effectLst/>
                              <a:latin typeface="Cambria Math" panose="02040503050406030204" pitchFamily="18" charset="0"/>
                              <a:ea typeface="Calibri" panose="020F0502020204030204" pitchFamily="34" charset="0"/>
                              <a:cs typeface="Times New Roman" panose="02020603050405020304" pitchFamily="18" charset="0"/>
                            </a:rPr>
                            <m:t>𝑑</m:t>
                          </m:r>
                          <m:r>
                            <a:rPr lang="es-ES"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𝑑</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𝑦</m:t>
                              </m:r>
                            </m:sub>
                          </m:sSub>
                        </m:den>
                      </m:f>
                      <m:r>
                        <a:rPr lang="es-ES">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𝑎</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𝑦</m:t>
                          </m:r>
                        </m:sub>
                      </m:sSub>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𝛽</m:t>
                          </m:r>
                        </m:e>
                        <m:sub>
                          <m:r>
                            <a:rPr lang="en-US" i="1">
                              <a:effectLst/>
                              <a:latin typeface="Cambria Math" panose="02040503050406030204" pitchFamily="18" charset="0"/>
                              <a:ea typeface="Calibri" panose="020F0502020204030204" pitchFamily="34" charset="0"/>
                              <a:cs typeface="Times New Roman" panose="02020603050405020304" pitchFamily="18" charset="0"/>
                            </a:rPr>
                            <m:t>𝑒𝑓𝑓</m:t>
                          </m:r>
                        </m:sub>
                      </m:sSub>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n-US" i="1">
                          <a:effectLst/>
                          <a:latin typeface="Cambria Math" panose="02040503050406030204" pitchFamily="18" charset="0"/>
                          <a:ea typeface="Calibri" panose="020F0502020204030204" pitchFamily="34" charset="0"/>
                          <a:cs typeface="Times New Roman" panose="02020603050405020304" pitchFamily="18" charset="0"/>
                        </a:rPr>
                        <m:t>𝑘</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𝛽</m:t>
                          </m:r>
                        </m:e>
                        <m:sub>
                          <m:r>
                            <a:rPr lang="en-US" i="1">
                              <a:effectLst/>
                              <a:latin typeface="Cambria Math" panose="02040503050406030204" pitchFamily="18" charset="0"/>
                              <a:ea typeface="Calibri" panose="020F0502020204030204" pitchFamily="34" charset="0"/>
                              <a:cs typeface="Times New Roman" panose="02020603050405020304" pitchFamily="18" charset="0"/>
                            </a:rPr>
                            <m:t>𝑜</m:t>
                          </m:r>
                        </m:sub>
                      </m:sSub>
                      <m:r>
                        <a:rPr lang="es-ES" i="1">
                          <a:effectLst/>
                          <a:latin typeface="Cambria Math" panose="02040503050406030204" pitchFamily="18" charset="0"/>
                          <a:ea typeface="Calibri" panose="020F0502020204030204" pitchFamily="34" charset="0"/>
                          <a:cs typeface="Times New Roman" panose="02020603050405020304" pitchFamily="18" charset="0"/>
                        </a:rPr>
                        <m:t>+5=</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63.7 </m:t>
                          </m:r>
                          <m:r>
                            <a:rPr lang="en-US" i="1">
                              <a:effectLst/>
                              <a:latin typeface="Cambria Math" panose="02040503050406030204" pitchFamily="18" charset="0"/>
                              <a:ea typeface="Calibri" panose="020F0502020204030204" pitchFamily="34" charset="0"/>
                              <a:cs typeface="Times New Roman" panose="02020603050405020304" pitchFamily="18" charset="0"/>
                            </a:rPr>
                            <m:t>𝑘</m:t>
                          </m:r>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𝑎</m:t>
                                  </m:r>
                                </m:e>
                                <m:sub>
                                  <m:r>
                                    <a:rPr lang="en-US" i="1">
                                      <a:effectLst/>
                                      <a:latin typeface="Cambria Math" panose="02040503050406030204" pitchFamily="18" charset="0"/>
                                      <a:ea typeface="Calibri" panose="020F0502020204030204" pitchFamily="34" charset="0"/>
                                      <a:cs typeface="Times New Roman" panose="02020603050405020304" pitchFamily="18" charset="0"/>
                                    </a:rPr>
                                    <m:t>𝑦</m:t>
                                  </m:r>
                                </m:sub>
                              </m:sSub>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𝑑</m:t>
                                  </m:r>
                                </m:e>
                                <m:sub>
                                  <m:r>
                                    <a:rPr lang="en-US" i="1">
                                      <a:effectLst/>
                                      <a:latin typeface="Cambria Math" panose="02040503050406030204" pitchFamily="18" charset="0"/>
                                      <a:ea typeface="Calibri" panose="020F0502020204030204" pitchFamily="34" charset="0"/>
                                      <a:cs typeface="Times New Roman" panose="02020603050405020304" pitchFamily="18" charset="0"/>
                                    </a:rPr>
                                    <m:t>𝑝𝑖</m:t>
                                  </m:r>
                                </m:sub>
                              </m:sSub>
                              <m:r>
                                <a:rPr lang="es-ES"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𝑑</m:t>
                                  </m:r>
                                </m:e>
                                <m:sub>
                                  <m:r>
                                    <a:rPr lang="en-US" i="1">
                                      <a:effectLst/>
                                      <a:latin typeface="Cambria Math" panose="02040503050406030204" pitchFamily="18" charset="0"/>
                                      <a:ea typeface="Calibri" panose="020F0502020204030204" pitchFamily="34" charset="0"/>
                                      <a:cs typeface="Times New Roman" panose="02020603050405020304" pitchFamily="18" charset="0"/>
                                    </a:rPr>
                                    <m:t>𝑦</m:t>
                                  </m:r>
                                </m:sub>
                              </m:sSub>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𝑎</m:t>
                                  </m:r>
                                  <m:r>
                                    <a:rPr lang="en-US" i="1">
                                      <a:effectLst/>
                                      <a:latin typeface="Cambria Math" panose="02040503050406030204" pitchFamily="18" charset="0"/>
                                      <a:ea typeface="Calibri" panose="020F0502020204030204" pitchFamily="34" charset="0"/>
                                      <a:cs typeface="Times New Roman" panose="02020603050405020304" pitchFamily="18" charset="0"/>
                                    </a:rPr>
                                    <m:t>′</m:t>
                                  </m:r>
                                </m:e>
                                <m:sub>
                                  <m:r>
                                    <a:rPr lang="en-US" i="1">
                                      <a:effectLst/>
                                      <a:latin typeface="Cambria Math" panose="02040503050406030204" pitchFamily="18" charset="0"/>
                                      <a:ea typeface="Calibri" panose="020F0502020204030204" pitchFamily="34" charset="0"/>
                                      <a:cs typeface="Times New Roman" panose="02020603050405020304" pitchFamily="18" charset="0"/>
                                    </a:rPr>
                                    <m:t>𝑝𝑖</m:t>
                                  </m:r>
                                </m:sub>
                              </m:sSub>
                            </m:e>
                          </m:d>
                        </m:num>
                        <m:den>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𝑎</m:t>
                              </m:r>
                            </m:e>
                            <m:sub>
                              <m:r>
                                <a:rPr lang="en-US" i="1">
                                  <a:effectLst/>
                                  <a:latin typeface="Cambria Math" panose="02040503050406030204" pitchFamily="18" charset="0"/>
                                  <a:ea typeface="Calibri" panose="020F0502020204030204" pitchFamily="34" charset="0"/>
                                  <a:cs typeface="Times New Roman" panose="02020603050405020304" pitchFamily="18" charset="0"/>
                                </a:rPr>
                                <m:t>𝑝𝑖</m:t>
                              </m:r>
                            </m:sub>
                          </m:sSub>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𝑑</m:t>
                              </m:r>
                            </m:e>
                            <m:sub>
                              <m:r>
                                <a:rPr lang="en-US" i="1">
                                  <a:effectLst/>
                                  <a:latin typeface="Cambria Math" panose="02040503050406030204" pitchFamily="18" charset="0"/>
                                  <a:ea typeface="Calibri" panose="020F0502020204030204" pitchFamily="34" charset="0"/>
                                  <a:cs typeface="Times New Roman" panose="02020603050405020304" pitchFamily="18" charset="0"/>
                                </a:rPr>
                                <m:t>𝑝𝑖</m:t>
                              </m:r>
                            </m:sub>
                          </m:sSub>
                        </m:den>
                      </m:f>
                      <m:r>
                        <a:rPr lang="es-ES" i="1">
                          <a:effectLst/>
                          <a:latin typeface="Cambria Math" panose="02040503050406030204" pitchFamily="18" charset="0"/>
                          <a:ea typeface="Calibri" panose="020F0502020204030204" pitchFamily="34" charset="0"/>
                          <a:cs typeface="Times New Roman" panose="02020603050405020304" pitchFamily="18" charset="0"/>
                        </a:rPr>
                        <m:t>+5</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3654751" y="3025797"/>
                <a:ext cx="6096000" cy="3832203"/>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934942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Demanda</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3537425" y="1876585"/>
            <a:ext cx="7358462" cy="4353299"/>
          </a:xfrm>
          <a:prstGeom prst="rect">
            <a:avLst/>
          </a:prstGeom>
        </p:spPr>
      </p:pic>
    </p:spTree>
    <p:extLst>
      <p:ext uri="{BB962C8B-B14F-4D97-AF65-F5344CB8AC3E}">
        <p14:creationId xmlns:p14="http://schemas.microsoft.com/office/powerpoint/2010/main" val="358385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Respuesta de elementos individuales</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2758058440"/>
              </p:ext>
            </p:extLst>
          </p:nvPr>
        </p:nvGraphicFramePr>
        <p:xfrm>
          <a:off x="3264016" y="2207976"/>
          <a:ext cx="7580597" cy="3025274"/>
        </p:xfrm>
        <a:graphic>
          <a:graphicData uri="http://schemas.openxmlformats.org/drawingml/2006/table">
            <a:tbl>
              <a:tblPr firstRow="1" firstCol="1" bandRow="1">
                <a:tableStyleId>{5C22544A-7EE6-4342-B048-85BDC9FD1C3A}</a:tableStyleId>
              </a:tblPr>
              <a:tblGrid>
                <a:gridCol w="3388797"/>
                <a:gridCol w="4191800"/>
              </a:tblGrid>
              <a:tr h="1379354">
                <a:tc>
                  <a:txBody>
                    <a:bodyPr/>
                    <a:lstStyle/>
                    <a:p>
                      <a:pPr marL="0" marR="0" indent="0" algn="ctr">
                        <a:lnSpc>
                          <a:spcPct val="200000"/>
                        </a:lnSpc>
                        <a:spcBef>
                          <a:spcPts val="0"/>
                        </a:spcBef>
                        <a:spcAft>
                          <a:spcPts val="0"/>
                        </a:spcAft>
                      </a:pPr>
                      <a:r>
                        <a:rPr lang="es-EC" sz="1800">
                          <a:effectLst/>
                        </a:rPr>
                        <a:t>Máximo valor de desplazamiento por ductilidad</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800" dirty="0">
                          <a:effectLst/>
                        </a:rPr>
                        <a:t>Clasificación</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13681">
                <a:tc>
                  <a:txBody>
                    <a:bodyPr/>
                    <a:lstStyle/>
                    <a:p>
                      <a:pPr marL="0" marR="0" indent="0" algn="ctr">
                        <a:lnSpc>
                          <a:spcPct val="200000"/>
                        </a:lnSpc>
                        <a:spcBef>
                          <a:spcPts val="0"/>
                        </a:spcBef>
                        <a:spcAft>
                          <a:spcPts val="0"/>
                        </a:spcAft>
                      </a:pPr>
                      <a:r>
                        <a:rPr lang="es-EC" sz="1800">
                          <a:effectLst/>
                        </a:rPr>
                        <a:t>&lt;2</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l">
                        <a:lnSpc>
                          <a:spcPct val="200000"/>
                        </a:lnSpc>
                        <a:spcBef>
                          <a:spcPts val="0"/>
                        </a:spcBef>
                        <a:spcAft>
                          <a:spcPts val="0"/>
                        </a:spcAft>
                      </a:pPr>
                      <a:r>
                        <a:rPr lang="es-EC" sz="1800">
                          <a:effectLst/>
                        </a:rPr>
                        <a:t>Poca demanda de ductilidad</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13681">
                <a:tc>
                  <a:txBody>
                    <a:bodyPr/>
                    <a:lstStyle/>
                    <a:p>
                      <a:pPr marL="0" marR="0" indent="0" algn="ctr">
                        <a:lnSpc>
                          <a:spcPct val="200000"/>
                        </a:lnSpc>
                        <a:spcBef>
                          <a:spcPts val="0"/>
                        </a:spcBef>
                        <a:spcAft>
                          <a:spcPts val="0"/>
                        </a:spcAft>
                      </a:pPr>
                      <a:r>
                        <a:rPr lang="es-EC" sz="1800">
                          <a:effectLst/>
                        </a:rPr>
                        <a:t>2 a 4</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l">
                        <a:lnSpc>
                          <a:spcPct val="200000"/>
                        </a:lnSpc>
                        <a:spcBef>
                          <a:spcPts val="0"/>
                        </a:spcBef>
                        <a:spcAft>
                          <a:spcPts val="0"/>
                        </a:spcAft>
                      </a:pPr>
                      <a:r>
                        <a:rPr lang="es-EC" sz="1800">
                          <a:effectLst/>
                        </a:rPr>
                        <a:t>Moderada demanda de ductilidad</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13681">
                <a:tc>
                  <a:txBody>
                    <a:bodyPr/>
                    <a:lstStyle/>
                    <a:p>
                      <a:pPr marL="0" marR="0" indent="0" algn="ctr">
                        <a:lnSpc>
                          <a:spcPct val="200000"/>
                        </a:lnSpc>
                        <a:spcBef>
                          <a:spcPts val="0"/>
                        </a:spcBef>
                        <a:spcAft>
                          <a:spcPts val="0"/>
                        </a:spcAft>
                      </a:pPr>
                      <a:r>
                        <a:rPr lang="es-EC" sz="1800">
                          <a:effectLst/>
                        </a:rPr>
                        <a:t>&gt; 4</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l">
                        <a:lnSpc>
                          <a:spcPct val="200000"/>
                        </a:lnSpc>
                        <a:spcBef>
                          <a:spcPts val="0"/>
                        </a:spcBef>
                        <a:spcAft>
                          <a:spcPts val="0"/>
                        </a:spcAft>
                      </a:pPr>
                      <a:r>
                        <a:rPr lang="es-EC" sz="1800" dirty="0">
                          <a:effectLst/>
                        </a:rPr>
                        <a:t>Alta demanda de ductilidad</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3818770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4: Métodos de Análisis No Lineal</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Análisis Dinámico No Lineal</a:t>
            </a:r>
            <a:endParaRPr lang="es-EC"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5" name="Imagen 4"/>
          <p:cNvPicPr/>
          <p:nvPr/>
        </p:nvPicPr>
        <p:blipFill>
          <a:blip r:embed="rId2"/>
          <a:stretch>
            <a:fillRect/>
          </a:stretch>
        </p:blipFill>
        <p:spPr>
          <a:xfrm>
            <a:off x="4178359" y="1865049"/>
            <a:ext cx="5219700" cy="3686175"/>
          </a:xfrm>
          <a:prstGeom prst="rect">
            <a:avLst/>
          </a:prstGeom>
        </p:spPr>
      </p:pic>
    </p:spTree>
    <p:extLst>
      <p:ext uri="{BB962C8B-B14F-4D97-AF65-F5344CB8AC3E}">
        <p14:creationId xmlns:p14="http://schemas.microsoft.com/office/powerpoint/2010/main" val="36098827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
            </a:r>
            <a:br>
              <a:rPr lang="es-EC" dirty="0" smtClean="0"/>
            </a:br>
            <a:r>
              <a:rPr lang="en-US" dirty="0"/>
              <a:t/>
            </a:r>
            <a:br>
              <a:rPr lang="en-US" dirty="0"/>
            </a:br>
            <a:r>
              <a:rPr lang="en-US" dirty="0" smtClean="0"/>
              <a:t/>
            </a:r>
            <a:br>
              <a:rPr lang="en-US" dirty="0" smtClean="0"/>
            </a:br>
            <a:r>
              <a:rPr lang="es-EC" dirty="0" smtClean="0"/>
              <a:t>Capítulo</a:t>
            </a:r>
            <a:r>
              <a:rPr lang="en-US" dirty="0" smtClean="0"/>
              <a:t> 5:</a:t>
            </a:r>
            <a:br>
              <a:rPr lang="en-US" dirty="0" smtClean="0"/>
            </a:br>
            <a:r>
              <a:rPr lang="es-EC" dirty="0" smtClean="0"/>
              <a:t> Modelo de Daño Concentrado en Programa Computacional SAP2000</a:t>
            </a:r>
            <a:endParaRPr lang="es-EC" dirty="0"/>
          </a:p>
        </p:txBody>
      </p:sp>
    </p:spTree>
    <p:extLst>
      <p:ext uri="{BB962C8B-B14F-4D97-AF65-F5344CB8AC3E}">
        <p14:creationId xmlns:p14="http://schemas.microsoft.com/office/powerpoint/2010/main" val="14148687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Materiales</a:t>
            </a:r>
            <a:endParaRPr lang="es-EC" dirty="0"/>
          </a:p>
        </p:txBody>
      </p:sp>
      <p:sp>
        <p:nvSpPr>
          <p:cNvPr id="6" name="CuadroTexto 5"/>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776675649"/>
                  </p:ext>
                </p:extLst>
              </p:nvPr>
            </p:nvGraphicFramePr>
            <p:xfrm>
              <a:off x="7981772" y="3947191"/>
              <a:ext cx="3860800" cy="2937129"/>
            </p:xfrm>
            <a:graphic>
              <a:graphicData uri="http://schemas.openxmlformats.org/drawingml/2006/table">
                <a:tbl>
                  <a:tblPr firstRow="1" firstCol="1" bandRow="1">
                    <a:tableStyleId>{5C22544A-7EE6-4342-B048-85BDC9FD1C3A}</a:tableStyleId>
                  </a:tblPr>
                  <a:tblGrid>
                    <a:gridCol w="1148715"/>
                    <a:gridCol w="1170305"/>
                    <a:gridCol w="1541780"/>
                  </a:tblGrid>
                  <a:tr h="0">
                    <a:tc>
                      <a:txBody>
                        <a:bodyPr/>
                        <a:lstStyle/>
                        <a:p>
                          <a:pPr marL="0" marR="0" indent="0" algn="ctr">
                            <a:lnSpc>
                              <a:spcPct val="200000"/>
                            </a:lnSpc>
                            <a:spcBef>
                              <a:spcPts val="0"/>
                            </a:spcBef>
                            <a:spcAft>
                              <a:spcPts val="0"/>
                            </a:spcAft>
                          </a:pPr>
                          <a:r>
                            <a:rPr lang="es-ES" sz="1600" dirty="0">
                              <a:effectLst/>
                            </a:rPr>
                            <a:t>psi</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f>
                                  <m:fPr>
                                    <m:type m:val="lin"/>
                                    <m:ctrlPr>
                                      <a:rPr lang="en-US" sz="1600" i="1">
                                        <a:effectLst/>
                                        <a:latin typeface="Cambria Math" panose="02040503050406030204" pitchFamily="18" charset="0"/>
                                      </a:rPr>
                                    </m:ctrlPr>
                                  </m:fPr>
                                  <m:num>
                                    <m:r>
                                      <a:rPr lang="es-ES" sz="1600">
                                        <a:effectLst/>
                                        <a:latin typeface="Cambria Math" panose="02040503050406030204" pitchFamily="18" charset="0"/>
                                      </a:rPr>
                                      <m:t>𝑲𝒈</m:t>
                                    </m:r>
                                  </m:num>
                                  <m:den>
                                    <m:sSup>
                                      <m:sSupPr>
                                        <m:ctrlPr>
                                          <a:rPr lang="en-US" sz="1600" i="1">
                                            <a:effectLst/>
                                            <a:latin typeface="Cambria Math" panose="02040503050406030204" pitchFamily="18" charset="0"/>
                                          </a:rPr>
                                        </m:ctrlPr>
                                      </m:sSupPr>
                                      <m:e>
                                        <m:r>
                                          <a:rPr lang="es-ES" sz="1600">
                                            <a:effectLst/>
                                            <a:latin typeface="Cambria Math" panose="02040503050406030204" pitchFamily="18" charset="0"/>
                                          </a:rPr>
                                          <m:t>𝒄𝒎</m:t>
                                        </m:r>
                                      </m:e>
                                      <m:sup>
                                        <m:r>
                                          <a:rPr lang="es-ES" sz="1600">
                                            <a:effectLst/>
                                            <a:latin typeface="Cambria Math" panose="02040503050406030204" pitchFamily="18" charset="0"/>
                                          </a:rPr>
                                          <m:t>𝟐</m:t>
                                        </m:r>
                                      </m:sup>
                                    </m:sSup>
                                  </m:den>
                                </m:f>
                              </m:oMath>
                            </m:oMathPara>
                          </a14:m>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dirty="0">
                              <a:effectLst/>
                            </a:rPr>
                            <a:t>Aproximadamente </a:t>
                          </a:r>
                          <a14:m>
                            <m:oMath xmlns:m="http://schemas.openxmlformats.org/officeDocument/2006/math">
                              <m:f>
                                <m:fPr>
                                  <m:type m:val="lin"/>
                                  <m:ctrlPr>
                                    <a:rPr lang="en-US" sz="1600" i="1">
                                      <a:effectLst/>
                                      <a:latin typeface="Cambria Math" panose="02040503050406030204" pitchFamily="18" charset="0"/>
                                    </a:rPr>
                                  </m:ctrlPr>
                                </m:fPr>
                                <m:num>
                                  <m:r>
                                    <a:rPr lang="es-ES" sz="1600">
                                      <a:effectLst/>
                                      <a:latin typeface="Cambria Math" panose="02040503050406030204" pitchFamily="18" charset="0"/>
                                    </a:rPr>
                                    <m:t>𝑲𝒈</m:t>
                                  </m:r>
                                </m:num>
                                <m:den>
                                  <m:sSup>
                                    <m:sSupPr>
                                      <m:ctrlPr>
                                        <a:rPr lang="en-US" sz="1600" i="1">
                                          <a:effectLst/>
                                          <a:latin typeface="Cambria Math" panose="02040503050406030204" pitchFamily="18" charset="0"/>
                                        </a:rPr>
                                      </m:ctrlPr>
                                    </m:sSupPr>
                                    <m:e>
                                      <m:r>
                                        <a:rPr lang="es-ES" sz="1600">
                                          <a:effectLst/>
                                          <a:latin typeface="Cambria Math" panose="02040503050406030204" pitchFamily="18" charset="0"/>
                                        </a:rPr>
                                        <m:t>𝒄𝒎</m:t>
                                      </m:r>
                                    </m:e>
                                    <m:sup>
                                      <m:r>
                                        <a:rPr lang="es-ES" sz="1600">
                                          <a:effectLst/>
                                          <a:latin typeface="Cambria Math" panose="02040503050406030204" pitchFamily="18" charset="0"/>
                                        </a:rPr>
                                        <m:t>𝟐</m:t>
                                      </m:r>
                                    </m:sup>
                                  </m:sSup>
                                </m:den>
                              </m:f>
                            </m:oMath>
                          </a14:m>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indent="0" algn="ctr">
                            <a:lnSpc>
                              <a:spcPct val="200000"/>
                            </a:lnSpc>
                            <a:spcBef>
                              <a:spcPts val="0"/>
                            </a:spcBef>
                            <a:spcAft>
                              <a:spcPts val="0"/>
                            </a:spcAft>
                          </a:pPr>
                          <a:r>
                            <a:rPr lang="es-ES" sz="1600">
                              <a:effectLst/>
                            </a:rPr>
                            <a:t>3000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dirty="0">
                              <a:effectLst/>
                            </a:rPr>
                            <a:t>210,9209</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210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indent="0" algn="ctr">
                            <a:lnSpc>
                              <a:spcPct val="200000"/>
                            </a:lnSpc>
                            <a:spcBef>
                              <a:spcPts val="0"/>
                            </a:spcBef>
                            <a:spcAft>
                              <a:spcPts val="0"/>
                            </a:spcAft>
                          </a:pPr>
                          <a:r>
                            <a:rPr lang="es-ES" sz="1600">
                              <a:effectLst/>
                            </a:rPr>
                            <a:t>4000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281,2279</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280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indent="0" algn="ctr">
                            <a:lnSpc>
                              <a:spcPct val="200000"/>
                            </a:lnSpc>
                            <a:spcBef>
                              <a:spcPts val="0"/>
                            </a:spcBef>
                            <a:spcAft>
                              <a:spcPts val="0"/>
                            </a:spcAft>
                          </a:pPr>
                          <a:r>
                            <a:rPr lang="es-ES" sz="1600">
                              <a:effectLst/>
                            </a:rPr>
                            <a:t>5000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351,5348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350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indent="0" algn="ctr">
                            <a:lnSpc>
                              <a:spcPct val="200000"/>
                            </a:lnSpc>
                            <a:spcBef>
                              <a:spcPts val="0"/>
                            </a:spcBef>
                            <a:spcAft>
                              <a:spcPts val="0"/>
                            </a:spcAft>
                          </a:pPr>
                          <a:r>
                            <a:rPr lang="es-ES" sz="1600">
                              <a:effectLst/>
                            </a:rPr>
                            <a:t>6000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421,8418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dirty="0">
                              <a:effectLst/>
                            </a:rPr>
                            <a:t>420</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776675649"/>
                  </p:ext>
                </p:extLst>
              </p:nvPr>
            </p:nvGraphicFramePr>
            <p:xfrm>
              <a:off x="7981772" y="3947191"/>
              <a:ext cx="3860800" cy="2584643"/>
            </p:xfrm>
            <a:graphic>
              <a:graphicData uri="http://schemas.openxmlformats.org/drawingml/2006/table">
                <a:tbl>
                  <a:tblPr firstRow="1" firstCol="1" bandRow="1">
                    <a:tableStyleId>{5C22544A-7EE6-4342-B048-85BDC9FD1C3A}</a:tableStyleId>
                  </a:tblPr>
                  <a:tblGrid>
                    <a:gridCol w="1148715"/>
                    <a:gridCol w="1170305"/>
                    <a:gridCol w="1541780"/>
                  </a:tblGrid>
                  <a:tr h="913575">
                    <a:tc>
                      <a:txBody>
                        <a:bodyPr/>
                        <a:lstStyle/>
                        <a:p>
                          <a:pPr marL="0" marR="0" indent="0" algn="ctr">
                            <a:lnSpc>
                              <a:spcPct val="200000"/>
                            </a:lnSpc>
                            <a:spcBef>
                              <a:spcPts val="0"/>
                            </a:spcBef>
                            <a:spcAft>
                              <a:spcPts val="0"/>
                            </a:spcAft>
                          </a:pPr>
                          <a:r>
                            <a:rPr lang="es-ES" sz="1600" dirty="0">
                              <a:effectLst/>
                            </a:rPr>
                            <a:t>psi</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rotWithShape="0">
                          <a:blip r:embed="rId2"/>
                          <a:stretch>
                            <a:fillRect l="-98958" t="-667" r="-133854" b="-196667"/>
                          </a:stretch>
                        </a:blipFill>
                      </a:tcPr>
                    </a:tc>
                    <a:tc>
                      <a:txBody>
                        <a:bodyPr/>
                        <a:lstStyle/>
                        <a:p>
                          <a:endParaRPr lang="en-US"/>
                        </a:p>
                      </a:txBody>
                      <a:tcPr marL="68580" marR="68580" marT="0" marB="0">
                        <a:blipFill rotWithShape="0">
                          <a:blip r:embed="rId2"/>
                          <a:stretch>
                            <a:fillRect l="-150988" t="-667" r="-1581" b="-196667"/>
                          </a:stretch>
                        </a:blipFill>
                      </a:tcPr>
                    </a:tc>
                  </a:tr>
                  <a:tr h="417767">
                    <a:tc>
                      <a:txBody>
                        <a:bodyPr/>
                        <a:lstStyle/>
                        <a:p>
                          <a:pPr marL="0" marR="0" indent="0" algn="ctr">
                            <a:lnSpc>
                              <a:spcPct val="200000"/>
                            </a:lnSpc>
                            <a:spcBef>
                              <a:spcPts val="0"/>
                            </a:spcBef>
                            <a:spcAft>
                              <a:spcPts val="0"/>
                            </a:spcAft>
                          </a:pPr>
                          <a:r>
                            <a:rPr lang="es-ES" sz="1600">
                              <a:effectLst/>
                            </a:rPr>
                            <a:t>3000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dirty="0">
                              <a:effectLst/>
                            </a:rPr>
                            <a:t>210,9209</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210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7767">
                    <a:tc>
                      <a:txBody>
                        <a:bodyPr/>
                        <a:lstStyle/>
                        <a:p>
                          <a:pPr marL="0" marR="0" indent="0" algn="ctr">
                            <a:lnSpc>
                              <a:spcPct val="200000"/>
                            </a:lnSpc>
                            <a:spcBef>
                              <a:spcPts val="0"/>
                            </a:spcBef>
                            <a:spcAft>
                              <a:spcPts val="0"/>
                            </a:spcAft>
                          </a:pPr>
                          <a:r>
                            <a:rPr lang="es-ES" sz="1600">
                              <a:effectLst/>
                            </a:rPr>
                            <a:t>4000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281,2279</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280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7767">
                    <a:tc>
                      <a:txBody>
                        <a:bodyPr/>
                        <a:lstStyle/>
                        <a:p>
                          <a:pPr marL="0" marR="0" indent="0" algn="ctr">
                            <a:lnSpc>
                              <a:spcPct val="200000"/>
                            </a:lnSpc>
                            <a:spcBef>
                              <a:spcPts val="0"/>
                            </a:spcBef>
                            <a:spcAft>
                              <a:spcPts val="0"/>
                            </a:spcAft>
                          </a:pPr>
                          <a:r>
                            <a:rPr lang="es-ES" sz="1600">
                              <a:effectLst/>
                            </a:rPr>
                            <a:t>5000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351,5348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350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17767">
                    <a:tc>
                      <a:txBody>
                        <a:bodyPr/>
                        <a:lstStyle/>
                        <a:p>
                          <a:pPr marL="0" marR="0" indent="0" algn="ctr">
                            <a:lnSpc>
                              <a:spcPct val="200000"/>
                            </a:lnSpc>
                            <a:spcBef>
                              <a:spcPts val="0"/>
                            </a:spcBef>
                            <a:spcAft>
                              <a:spcPts val="0"/>
                            </a:spcAft>
                          </a:pPr>
                          <a:r>
                            <a:rPr lang="es-ES" sz="1600">
                              <a:effectLst/>
                            </a:rPr>
                            <a:t>6000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a:effectLst/>
                            </a:rPr>
                            <a:t>421,8418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S" sz="1600" dirty="0">
                              <a:effectLst/>
                            </a:rPr>
                            <a:t>420</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Fallback>
      </mc:AlternateContent>
      <p:pic>
        <p:nvPicPr>
          <p:cNvPr id="7" name="Imagen 6"/>
          <p:cNvPicPr/>
          <p:nvPr/>
        </p:nvPicPr>
        <p:blipFill>
          <a:blip r:embed="rId3"/>
          <a:stretch>
            <a:fillRect/>
          </a:stretch>
        </p:blipFill>
        <p:spPr>
          <a:xfrm>
            <a:off x="2132220" y="1300384"/>
            <a:ext cx="5849552" cy="4775675"/>
          </a:xfrm>
          <a:prstGeom prst="rect">
            <a:avLst/>
          </a:prstGeom>
        </p:spPr>
      </p:pic>
    </p:spTree>
    <p:extLst>
      <p:ext uri="{BB962C8B-B14F-4D97-AF65-F5344CB8AC3E}">
        <p14:creationId xmlns:p14="http://schemas.microsoft.com/office/powerpoint/2010/main" val="1081976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1: Introducción</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Objetivo General</a:t>
            </a:r>
            <a:endParaRPr lang="en-US" dirty="0"/>
          </a:p>
        </p:txBody>
      </p:sp>
      <p:sp>
        <p:nvSpPr>
          <p:cNvPr id="6" name="CuadroTexto 5"/>
          <p:cNvSpPr txBox="1"/>
          <p:nvPr/>
        </p:nvSpPr>
        <p:spPr>
          <a:xfrm>
            <a:off x="9525" y="1950238"/>
            <a:ext cx="1837262" cy="3600986"/>
          </a:xfrm>
          <a:prstGeom prst="rect">
            <a:avLst/>
          </a:prstGeom>
          <a:noFill/>
        </p:spPr>
        <p:txBody>
          <a:bodyPr wrap="square" rtlCol="0">
            <a:spAutoFit/>
          </a:bodyPr>
          <a:lstStyle/>
          <a:p>
            <a:pPr marL="228600" indent="-228600">
              <a:buAutoNum type="arabicPeriod"/>
            </a:pPr>
            <a:r>
              <a:rPr lang="es-EC" sz="1200" b="1" dirty="0" smtClean="0">
                <a:ln w="22225">
                  <a:solidFill>
                    <a:srgbClr val="FFFF00"/>
                  </a:solid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7" name="Rectángulo 6"/>
          <p:cNvSpPr/>
          <p:nvPr/>
        </p:nvSpPr>
        <p:spPr>
          <a:xfrm>
            <a:off x="1846787" y="2798613"/>
            <a:ext cx="10144125" cy="1047979"/>
          </a:xfrm>
          <a:prstGeom prst="rect">
            <a:avLst/>
          </a:prstGeom>
        </p:spPr>
        <p:txBody>
          <a:bodyPr wrap="square">
            <a:spAutoFit/>
          </a:bodyPr>
          <a:lstStyle/>
          <a:p>
            <a:pPr marL="228600" marR="0" algn="just">
              <a:lnSpc>
                <a:spcPct val="115000"/>
              </a:lnSpc>
              <a:spcBef>
                <a:spcPts val="0"/>
              </a:spcBef>
              <a:spcAft>
                <a:spcPts val="1000"/>
              </a:spcAft>
            </a:pPr>
            <a:r>
              <a:rPr lang="es-EC" dirty="0" smtClean="0">
                <a:effectLst/>
                <a:latin typeface="Arial" panose="020B0604020202020204" pitchFamily="34" charset="0"/>
                <a:ea typeface="Calibri" panose="020F0502020204030204" pitchFamily="34" charset="0"/>
                <a:cs typeface="Times New Roman" panose="02020603050405020304" pitchFamily="18" charset="0"/>
              </a:rPr>
              <a:t>Fundamentar el modelamiento de daño concentrado en estructuras de hormigón armado ante la intervención de cargas sísmicas utilizando el programa comercial de análisis estructural SAP2000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80498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Materiales</a:t>
            </a:r>
            <a:endParaRPr lang="es-EC" dirty="0"/>
          </a:p>
        </p:txBody>
      </p:sp>
      <p:pic>
        <p:nvPicPr>
          <p:cNvPr id="5" name="Imagen 4"/>
          <p:cNvPicPr/>
          <p:nvPr/>
        </p:nvPicPr>
        <p:blipFill>
          <a:blip r:embed="rId2"/>
          <a:stretch>
            <a:fillRect/>
          </a:stretch>
        </p:blipFill>
        <p:spPr>
          <a:xfrm>
            <a:off x="2828123" y="1456227"/>
            <a:ext cx="7102089" cy="4910390"/>
          </a:xfrm>
          <a:prstGeom prst="rect">
            <a:avLst/>
          </a:prstGeom>
        </p:spPr>
      </p:pic>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Tree>
    <p:extLst>
      <p:ext uri="{BB962C8B-B14F-4D97-AF65-F5344CB8AC3E}">
        <p14:creationId xmlns:p14="http://schemas.microsoft.com/office/powerpoint/2010/main" val="121800611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Materiales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8" name="Imagen 7"/>
          <p:cNvPicPr/>
          <p:nvPr/>
        </p:nvPicPr>
        <p:blipFill>
          <a:blip r:embed="rId2"/>
          <a:srcRect/>
          <a:stretch>
            <a:fillRect/>
          </a:stretch>
        </p:blipFill>
        <p:spPr bwMode="auto">
          <a:xfrm>
            <a:off x="2636756" y="2375730"/>
            <a:ext cx="4473343" cy="2390909"/>
          </a:xfrm>
          <a:prstGeom prst="rect">
            <a:avLst/>
          </a:prstGeom>
          <a:noFill/>
          <a:ln w="9525">
            <a:noFill/>
            <a:miter lim="800000"/>
            <a:headEnd/>
            <a:tailEnd/>
          </a:ln>
        </p:spPr>
      </p:pic>
      <p:sp>
        <p:nvSpPr>
          <p:cNvPr id="3" name="Rectángulo 2"/>
          <p:cNvSpPr/>
          <p:nvPr/>
        </p:nvSpPr>
        <p:spPr>
          <a:xfrm>
            <a:off x="2557588" y="1511842"/>
            <a:ext cx="5401863" cy="584775"/>
          </a:xfrm>
          <a:prstGeom prst="rect">
            <a:avLst/>
          </a:prstGeom>
          <a:noFill/>
        </p:spPr>
        <p:txBody>
          <a:bodyPr wrap="none" lIns="91440" tIns="45720" rIns="91440" bIns="45720">
            <a:spAutoFit/>
          </a:bodyPr>
          <a:lstStyle/>
          <a:p>
            <a:pPr algn="ctr"/>
            <a:r>
              <a:rPr lang="es-ES" sz="3200" b="0" cap="none" spc="0" dirty="0" smtClean="0">
                <a:ln w="0"/>
                <a:solidFill>
                  <a:schemeClr val="tx1"/>
                </a:solidFill>
                <a:effectLst>
                  <a:outerShdw blurRad="38100" dist="19050" dir="2700000" algn="tl" rotWithShape="0">
                    <a:schemeClr val="dk1">
                      <a:alpha val="40000"/>
                    </a:schemeClr>
                  </a:outerShdw>
                </a:effectLst>
              </a:rPr>
              <a:t>Bloque rectangular equivalente</a:t>
            </a:r>
            <a:endParaRPr lang="es-ES" sz="3200" b="0" cap="none" spc="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9" name="Rectángulo 8"/>
              <p:cNvSpPr/>
              <p:nvPr/>
            </p:nvSpPr>
            <p:spPr>
              <a:xfrm>
                <a:off x="8590691" y="2714494"/>
                <a:ext cx="19327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0.65</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𝛽</m:t>
                          </m:r>
                        </m:e>
                        <m:sub>
                          <m:r>
                            <a:rPr lang="es-EC" i="0">
                              <a:latin typeface="Cambria Math" panose="02040503050406030204" pitchFamily="18" charset="0"/>
                            </a:rPr>
                            <m:t>1</m:t>
                          </m:r>
                        </m:sub>
                      </m:sSub>
                      <m:r>
                        <a:rPr lang="es-EC" i="0">
                          <a:latin typeface="Cambria Math" panose="02040503050406030204" pitchFamily="18" charset="0"/>
                        </a:rPr>
                        <m:t>≤0.85</m:t>
                      </m:r>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8590691" y="2714494"/>
                <a:ext cx="1932709" cy="369332"/>
              </a:xfrm>
              <a:prstGeom prst="rect">
                <a:avLst/>
              </a:prstGeom>
              <a:blipFill rotWithShape="0">
                <a:blip r:embed="rId3"/>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7594905" y="3798052"/>
                <a:ext cx="3924279"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𝛽</m:t>
                          </m:r>
                        </m:e>
                        <m:sub>
                          <m:r>
                            <a:rPr lang="es-EC" i="0">
                              <a:latin typeface="Cambria Math" panose="02040503050406030204" pitchFamily="18" charset="0"/>
                            </a:rPr>
                            <m:t>1</m:t>
                          </m:r>
                        </m:sub>
                      </m:sSub>
                      <m:r>
                        <a:rPr lang="es-EC" i="0">
                          <a:latin typeface="Cambria Math" panose="02040503050406030204" pitchFamily="18" charset="0"/>
                        </a:rPr>
                        <m:t>=0.85−0.05</m:t>
                      </m:r>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𝑓</m:t>
                              </m:r>
                              <m:sSup>
                                <m:sSupPr>
                                  <m:ctrlPr>
                                    <a:rPr lang="es-EC" i="1">
                                      <a:latin typeface="Cambria Math" panose="02040503050406030204" pitchFamily="18" charset="0"/>
                                    </a:rPr>
                                  </m:ctrlPr>
                                </m:sSupPr>
                                <m:e>
                                  <m:r>
                                    <a:rPr lang="es-EC" i="1">
                                      <a:latin typeface="Cambria Math" panose="02040503050406030204" pitchFamily="18" charset="0"/>
                                    </a:rPr>
                                    <m:t>𝑐</m:t>
                                  </m:r>
                                </m:e>
                                <m:sup>
                                  <m:r>
                                    <a:rPr lang="es-EC" i="0">
                                      <a:latin typeface="Cambria Math" panose="02040503050406030204" pitchFamily="18" charset="0"/>
                                    </a:rPr>
                                    <m:t>′</m:t>
                                  </m:r>
                                </m:sup>
                              </m:sSup>
                              <m:r>
                                <a:rPr lang="es-EC" i="0">
                                  <a:latin typeface="Cambria Math" panose="02040503050406030204" pitchFamily="18" charset="0"/>
                                </a:rPr>
                                <m:t>−280</m:t>
                              </m:r>
                            </m:num>
                            <m:den>
                              <m:r>
                                <a:rPr lang="es-EC" i="0">
                                  <a:latin typeface="Cambria Math" panose="02040503050406030204" pitchFamily="18" charset="0"/>
                                </a:rPr>
                                <m:t>70</m:t>
                              </m:r>
                            </m:den>
                          </m:f>
                        </m:e>
                      </m:d>
                      <m:r>
                        <a:rPr lang="es-EC" i="0">
                          <a:latin typeface="Cambria Math" panose="02040503050406030204" pitchFamily="18" charset="0"/>
                        </a:rPr>
                        <m:t>≥0.65</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7594905" y="3798052"/>
                <a:ext cx="3924279" cy="714683"/>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789951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Materiales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3" name="Rectángulo 2"/>
          <p:cNvSpPr/>
          <p:nvPr/>
        </p:nvSpPr>
        <p:spPr>
          <a:xfrm>
            <a:off x="3029195" y="1511842"/>
            <a:ext cx="4458657" cy="584775"/>
          </a:xfrm>
          <a:prstGeom prst="rect">
            <a:avLst/>
          </a:prstGeom>
          <a:noFill/>
        </p:spPr>
        <p:txBody>
          <a:bodyPr wrap="none" lIns="91440" tIns="45720" rIns="91440" bIns="45720">
            <a:spAutoFit/>
          </a:bodyPr>
          <a:lstStyle/>
          <a:p>
            <a:pPr algn="ctr"/>
            <a:r>
              <a:rPr lang="es-ES" sz="3200" b="0" cap="none" spc="0" dirty="0" smtClean="0">
                <a:ln w="0"/>
                <a:solidFill>
                  <a:schemeClr val="tx1"/>
                </a:solidFill>
                <a:effectLst>
                  <a:outerShdw blurRad="38100" dist="19050" dir="2700000" algn="tl" rotWithShape="0">
                    <a:schemeClr val="dk1">
                      <a:alpha val="40000"/>
                    </a:schemeClr>
                  </a:outerShdw>
                </a:effectLst>
              </a:rPr>
              <a:t>Modelo Hormigón Simple</a:t>
            </a:r>
            <a:endParaRPr lang="es-ES" sz="3200" b="0" cap="none" spc="0" dirty="0">
              <a:ln w="0"/>
              <a:solidFill>
                <a:schemeClr val="tx1"/>
              </a:solidFill>
              <a:effectLst>
                <a:outerShdw blurRad="38100" dist="19050" dir="2700000" algn="tl" rotWithShape="0">
                  <a:schemeClr val="dk1">
                    <a:alpha val="40000"/>
                  </a:schemeClr>
                </a:outerShdw>
              </a:effectLst>
            </a:endParaRPr>
          </a:p>
        </p:txBody>
      </p:sp>
      <p:pic>
        <p:nvPicPr>
          <p:cNvPr id="11" name="Imagen 10"/>
          <p:cNvPicPr/>
          <p:nvPr/>
        </p:nvPicPr>
        <p:blipFill>
          <a:blip r:embed="rId2"/>
          <a:srcRect/>
          <a:stretch>
            <a:fillRect/>
          </a:stretch>
        </p:blipFill>
        <p:spPr bwMode="auto">
          <a:xfrm>
            <a:off x="2583225" y="2959753"/>
            <a:ext cx="5176357" cy="267192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5" name="Rectángulo 4"/>
              <p:cNvSpPr/>
              <p:nvPr/>
            </p:nvSpPr>
            <p:spPr>
              <a:xfrm>
                <a:off x="8175477" y="2446578"/>
                <a:ext cx="3925368" cy="3896195"/>
              </a:xfrm>
              <a:prstGeom prst="rect">
                <a:avLst/>
              </a:prstGeom>
            </p:spPr>
            <p:txBody>
              <a:bodyPr wrap="square">
                <a:spAutoFit/>
              </a:bodyPr>
              <a:lstStyle/>
              <a:p>
                <a:pPr indent="252095" algn="just">
                  <a:lnSpc>
                    <a:spcPct val="200000"/>
                  </a:lnSpc>
                </a:pPr>
                <a:r>
                  <a:rPr lang="es-ES" dirty="0" smtClean="0">
                    <a:effectLst/>
                    <a:latin typeface="Arial" panose="020B0604020202020204" pitchFamily="34" charset="0"/>
                    <a:ea typeface="Calibri" panose="020F0502020204030204" pitchFamily="34" charset="0"/>
                    <a:cs typeface="Times New Roman" panose="02020603050405020304" pitchFamily="18" charset="0"/>
                  </a:rPr>
                  <a:t>Si </a:t>
                </a:r>
                <a:r>
                  <a:rPr lang="es-ES" dirty="0">
                    <a:effectLst/>
                    <a:latin typeface="Arial" panose="020B0604020202020204" pitchFamily="34" charset="0"/>
                    <a:ea typeface="Calibri" panose="020F0502020204030204" pitchFamily="34" charset="0"/>
                    <a:cs typeface="Arial" panose="020B0604020202020204" pitchFamily="34" charset="0"/>
                  </a:rPr>
                  <a:t>ε ≤ </a:t>
                </a:r>
                <a:r>
                  <a:rPr lang="es-ES" dirty="0" err="1">
                    <a:effectLst/>
                    <a:latin typeface="Arial" panose="020B0604020202020204" pitchFamily="34" charset="0"/>
                    <a:ea typeface="Calibri" panose="020F0502020204030204" pitchFamily="34" charset="0"/>
                    <a:cs typeface="Arial" panose="020B0604020202020204" pitchFamily="34" charset="0"/>
                  </a:rPr>
                  <a:t>ε’</a:t>
                </a:r>
                <a:r>
                  <a:rPr lang="es-ES" baseline="-25000" dirty="0" err="1">
                    <a:effectLst/>
                    <a:latin typeface="Arial" panose="020B0604020202020204" pitchFamily="34" charset="0"/>
                    <a:ea typeface="Calibri" panose="020F0502020204030204" pitchFamily="34" charset="0"/>
                    <a:cs typeface="Arial" panose="020B0604020202020204" pitchFamily="34" charset="0"/>
                  </a:rPr>
                  <a:t>c</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𝑓𝑐</m:t>
                      </m:r>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𝑓</m:t>
                      </m:r>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𝑐</m:t>
                      </m:r>
                      <m:d>
                        <m:dPr>
                          <m:begChr m:val="{"/>
                          <m:endChr m:val="}"/>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s-ES"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𝜀</m:t>
                                  </m:r>
                                </m:num>
                                <m:den>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𝜀</m:t>
                                      </m:r>
                                      <m:r>
                                        <a:rPr lang="es-ES" i="1">
                                          <a:effectLst/>
                                          <a:latin typeface="Cambria Math" panose="02040503050406030204" pitchFamily="18" charset="0"/>
                                          <a:ea typeface="Calibri" panose="020F0502020204030204" pitchFamily="34" charset="0"/>
                                          <a:cs typeface="Times New Roman" panose="02020603050405020304" pitchFamily="18" charset="0"/>
                                        </a:rPr>
                                        <m:t>′</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𝑐</m:t>
                                      </m:r>
                                    </m:sub>
                                  </m:sSub>
                                </m:den>
                              </m:f>
                            </m:e>
                          </m:d>
                          <m:r>
                            <a:rPr lang="es-E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𝜀</m:t>
                                      </m:r>
                                    </m:num>
                                    <m:den>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𝜀</m:t>
                                          </m:r>
                                          <m:r>
                                            <a:rPr lang="es-ES" i="1">
                                              <a:effectLst/>
                                              <a:latin typeface="Cambria Math" panose="02040503050406030204" pitchFamily="18" charset="0"/>
                                              <a:ea typeface="Calibri" panose="020F0502020204030204" pitchFamily="34" charset="0"/>
                                              <a:cs typeface="Times New Roman" panose="02020603050405020304" pitchFamily="18" charset="0"/>
                                            </a:rPr>
                                            <m:t>′</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𝑐</m:t>
                                          </m:r>
                                        </m:sub>
                                      </m:sSub>
                                    </m:den>
                                  </m:f>
                                </m:e>
                              </m:d>
                            </m:e>
                            <m:sup>
                              <m:r>
                                <a:rPr lang="es-ES" i="1">
                                  <a:effectLst/>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S" dirty="0">
                    <a:effectLst/>
                    <a:latin typeface="Arial" panose="020B0604020202020204" pitchFamily="34" charset="0"/>
                    <a:ea typeface="Times New Roman" panose="02020603050405020304" pitchFamily="18" charset="0"/>
                    <a:cs typeface="Times New Roman" panose="02020603050405020304" pitchFamily="18" charset="0"/>
                  </a:rPr>
                  <a:t>Para </a:t>
                </a:r>
                <a:r>
                  <a:rPr lang="es-ES" dirty="0">
                    <a:effectLst/>
                    <a:latin typeface="Arial" panose="020B0604020202020204" pitchFamily="34" charset="0"/>
                    <a:ea typeface="Calibri" panose="020F0502020204030204" pitchFamily="34" charset="0"/>
                    <a:cs typeface="Arial" panose="020B0604020202020204" pitchFamily="34" charset="0"/>
                  </a:rPr>
                  <a:t>ε &gt; </a:t>
                </a:r>
                <a:r>
                  <a:rPr lang="es-ES" dirty="0" err="1">
                    <a:effectLst/>
                    <a:latin typeface="Arial" panose="020B0604020202020204" pitchFamily="34" charset="0"/>
                    <a:ea typeface="Calibri" panose="020F0502020204030204" pitchFamily="34" charset="0"/>
                    <a:cs typeface="Arial" panose="020B0604020202020204" pitchFamily="34" charset="0"/>
                  </a:rPr>
                  <a:t>ε’</a:t>
                </a:r>
                <a:r>
                  <a:rPr lang="es-ES" baseline="-25000" dirty="0" err="1">
                    <a:effectLst/>
                    <a:latin typeface="Arial" panose="020B0604020202020204" pitchFamily="34" charset="0"/>
                    <a:ea typeface="Calibri" panose="020F0502020204030204" pitchFamily="34" charset="0"/>
                    <a:cs typeface="Arial" panose="020B0604020202020204" pitchFamily="34" charset="0"/>
                  </a:rPr>
                  <a:t>c</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𝑓𝑐</m:t>
                      </m:r>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𝑓</m:t>
                      </m:r>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𝑐</m:t>
                      </m:r>
                      <m:d>
                        <m:dPr>
                          <m:begChr m:val="{"/>
                          <m:endChr m:val="}"/>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s-ES" i="1">
                              <a:effectLst/>
                              <a:latin typeface="Cambria Math" panose="02040503050406030204" pitchFamily="18" charset="0"/>
                              <a:ea typeface="Calibri" panose="020F0502020204030204" pitchFamily="34" charset="0"/>
                              <a:cs typeface="Times New Roman" panose="02020603050405020304" pitchFamily="18" charset="0"/>
                            </a:rPr>
                            <m:t>1−0.2</m:t>
                          </m:r>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𝜀</m:t>
                                  </m:r>
                                  <m:r>
                                    <a:rPr lang="es-ES"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𝜀</m:t>
                                      </m:r>
                                      <m:r>
                                        <a:rPr lang="es-ES" i="1">
                                          <a:effectLst/>
                                          <a:latin typeface="Cambria Math" panose="02040503050406030204" pitchFamily="18" charset="0"/>
                                          <a:ea typeface="Calibri" panose="020F0502020204030204" pitchFamily="34" charset="0"/>
                                          <a:cs typeface="Times New Roman" panose="02020603050405020304" pitchFamily="18" charset="0"/>
                                        </a:rPr>
                                        <m:t>′</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𝑐</m:t>
                                      </m:r>
                                    </m:sub>
                                  </m:sSub>
                                </m:num>
                                <m:den>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𝜀</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𝑢</m:t>
                                      </m:r>
                                    </m:sub>
                                  </m:sSub>
                                  <m:r>
                                    <a:rPr lang="es-ES"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𝜀</m:t>
                                      </m:r>
                                      <m:r>
                                        <a:rPr lang="es-ES" i="1">
                                          <a:effectLst/>
                                          <a:latin typeface="Cambria Math" panose="02040503050406030204" pitchFamily="18" charset="0"/>
                                          <a:ea typeface="Calibri" panose="020F0502020204030204" pitchFamily="34" charset="0"/>
                                          <a:cs typeface="Times New Roman" panose="02020603050405020304" pitchFamily="18" charset="0"/>
                                        </a:rPr>
                                        <m:t>′</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𝑐</m:t>
                                      </m:r>
                                    </m:sub>
                                  </m:sSub>
                                </m:den>
                              </m:f>
                            </m:e>
                          </m:d>
                        </m:e>
                      </m:d>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8175477" y="2446578"/>
                <a:ext cx="3925368" cy="3896195"/>
              </a:xfrm>
              <a:prstGeom prst="rect">
                <a:avLst/>
              </a:prstGeom>
              <a:blipFill rotWithShape="0">
                <a:blip r:embed="rId3"/>
                <a:stretch>
                  <a:fillRect/>
                </a:stretch>
              </a:blipFill>
            </p:spPr>
            <p:txBody>
              <a:bodyPr/>
              <a:lstStyle/>
              <a:p>
                <a:r>
                  <a:rPr lang="en-US">
                    <a:noFill/>
                  </a:rPr>
                  <a:t> </a:t>
                </a:r>
              </a:p>
            </p:txBody>
          </p:sp>
        </mc:Fallback>
      </mc:AlternateContent>
      <p:pic>
        <p:nvPicPr>
          <p:cNvPr id="12" name="Imagen 11"/>
          <p:cNvPicPr/>
          <p:nvPr/>
        </p:nvPicPr>
        <p:blipFill>
          <a:blip r:embed="rId4"/>
          <a:stretch>
            <a:fillRect/>
          </a:stretch>
        </p:blipFill>
        <p:spPr>
          <a:xfrm>
            <a:off x="3289061" y="2383377"/>
            <a:ext cx="7692284" cy="4022595"/>
          </a:xfrm>
          <a:prstGeom prst="rect">
            <a:avLst/>
          </a:prstGeom>
        </p:spPr>
      </p:pic>
    </p:spTree>
    <p:extLst>
      <p:ext uri="{BB962C8B-B14F-4D97-AF65-F5344CB8AC3E}">
        <p14:creationId xmlns:p14="http://schemas.microsoft.com/office/powerpoint/2010/main" val="233080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Materiales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3" name="Rectángulo 2"/>
          <p:cNvSpPr/>
          <p:nvPr/>
        </p:nvSpPr>
        <p:spPr>
          <a:xfrm>
            <a:off x="2407940" y="1511842"/>
            <a:ext cx="5701176" cy="584775"/>
          </a:xfrm>
          <a:prstGeom prst="rect">
            <a:avLst/>
          </a:prstGeom>
          <a:noFill/>
        </p:spPr>
        <p:txBody>
          <a:bodyPr wrap="none" lIns="91440" tIns="45720" rIns="91440" bIns="45720">
            <a:spAutoFit/>
          </a:bodyPr>
          <a:lstStyle/>
          <a:p>
            <a:pPr algn="ctr"/>
            <a:r>
              <a:rPr lang="es-ES" sz="3200" b="0" cap="none" spc="0" dirty="0" smtClean="0">
                <a:ln w="0"/>
                <a:solidFill>
                  <a:schemeClr val="tx1"/>
                </a:solidFill>
                <a:effectLst>
                  <a:outerShdw blurRad="38100" dist="19050" dir="2700000" algn="tl" rotWithShape="0">
                    <a:schemeClr val="dk1">
                      <a:alpha val="40000"/>
                    </a:schemeClr>
                  </a:outerShdw>
                </a:effectLst>
              </a:rPr>
              <a:t>Modelo no confinado de </a:t>
            </a:r>
            <a:r>
              <a:rPr lang="es-ES" sz="3200" b="0" cap="none" spc="0" dirty="0" err="1" smtClean="0">
                <a:ln w="0"/>
                <a:solidFill>
                  <a:schemeClr val="tx1"/>
                </a:solidFill>
                <a:effectLst>
                  <a:outerShdw blurRad="38100" dist="19050" dir="2700000" algn="tl" rotWithShape="0">
                    <a:schemeClr val="dk1">
                      <a:alpha val="40000"/>
                    </a:schemeClr>
                  </a:outerShdw>
                </a:effectLst>
              </a:rPr>
              <a:t>Mander</a:t>
            </a:r>
            <a:endParaRPr lang="es-ES" sz="3200" b="0" cap="none" spc="0" dirty="0">
              <a:ln w="0"/>
              <a:solidFill>
                <a:schemeClr val="tx1"/>
              </a:solidFill>
              <a:effectLst>
                <a:outerShdw blurRad="38100" dist="19050" dir="2700000" algn="tl" rotWithShape="0">
                  <a:schemeClr val="dk1">
                    <a:alpha val="40000"/>
                  </a:schemeClr>
                </a:outerShdw>
              </a:effectLst>
            </a:endParaRPr>
          </a:p>
        </p:txBody>
      </p:sp>
      <p:pic>
        <p:nvPicPr>
          <p:cNvPr id="9" name="Imagen 8"/>
          <p:cNvPicPr/>
          <p:nvPr/>
        </p:nvPicPr>
        <p:blipFill>
          <a:blip r:embed="rId2"/>
          <a:srcRect/>
          <a:stretch>
            <a:fillRect/>
          </a:stretch>
        </p:blipFill>
        <p:spPr bwMode="auto">
          <a:xfrm>
            <a:off x="2294725" y="2767169"/>
            <a:ext cx="4572000" cy="274320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6" name="Rectángulo 5"/>
              <p:cNvSpPr/>
              <p:nvPr/>
            </p:nvSpPr>
            <p:spPr>
              <a:xfrm>
                <a:off x="7714004" y="2186593"/>
                <a:ext cx="4079193" cy="4671407"/>
              </a:xfrm>
              <a:prstGeom prst="rect">
                <a:avLst/>
              </a:prstGeom>
            </p:spPr>
            <p:txBody>
              <a:bodyPr wrap="square">
                <a:spAutoFit/>
              </a:bodyPr>
              <a:lstStyle/>
              <a:p>
                <a:pPr indent="252095" algn="just">
                  <a:lnSpc>
                    <a:spcPct val="200000"/>
                  </a:lnSpc>
                </a:pPr>
                <a:r>
                  <a:rPr lang="es-ES" dirty="0" smtClean="0">
                    <a:effectLst/>
                    <a:latin typeface="Arial" panose="020B0604020202020204" pitchFamily="34" charset="0"/>
                    <a:ea typeface="Calibri" panose="020F0502020204030204" pitchFamily="34" charset="0"/>
                    <a:cs typeface="Times New Roman" panose="02020603050405020304" pitchFamily="18" charset="0"/>
                  </a:rPr>
                  <a:t>Si </a:t>
                </a:r>
                <a:r>
                  <a:rPr lang="es-ES" dirty="0">
                    <a:effectLst/>
                    <a:latin typeface="Arial" panose="020B0604020202020204" pitchFamily="34" charset="0"/>
                    <a:ea typeface="Calibri" panose="020F0502020204030204" pitchFamily="34" charset="0"/>
                    <a:cs typeface="Arial" panose="020B0604020202020204" pitchFamily="34" charset="0"/>
                  </a:rPr>
                  <a:t>ε ≤ 2ε’</a:t>
                </a:r>
                <a:r>
                  <a:rPr lang="es-ES" baseline="-25000" dirty="0">
                    <a:effectLst/>
                    <a:latin typeface="Arial" panose="020B0604020202020204" pitchFamily="34" charset="0"/>
                    <a:ea typeface="Calibri" panose="020F0502020204030204" pitchFamily="34" charset="0"/>
                    <a:cs typeface="Arial" panose="020B0604020202020204" pitchFamily="34" charset="0"/>
                  </a:rPr>
                  <a:t>c</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𝑥</m:t>
                      </m:r>
                      <m:r>
                        <a:rPr lang="es-E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𝜀</m:t>
                          </m:r>
                        </m:num>
                        <m:den>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𝜀</m:t>
                              </m:r>
                              <m:r>
                                <a:rPr lang="es-ES" i="1">
                                  <a:effectLst/>
                                  <a:latin typeface="Cambria Math" panose="02040503050406030204" pitchFamily="18" charset="0"/>
                                  <a:ea typeface="Calibri" panose="020F0502020204030204" pitchFamily="34" charset="0"/>
                                  <a:cs typeface="Times New Roman" panose="02020603050405020304" pitchFamily="18" charset="0"/>
                                </a:rPr>
                                <m:t>′</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𝑐</m:t>
                              </m:r>
                            </m:sub>
                          </m:sSub>
                        </m:den>
                      </m:f>
                      <m:r>
                        <a:rPr lang="es-ES" i="1">
                          <a:effectLst/>
                          <a:latin typeface="Cambria Math" panose="02040503050406030204" pitchFamily="18" charset="0"/>
                          <a:ea typeface="Times New Roman" panose="02020603050405020304" pitchFamily="18" charset="0"/>
                          <a:cs typeface="Times New Roman" panose="02020603050405020304" pitchFamily="18" charset="0"/>
                        </a:rPr>
                        <m:t>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𝑟</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𝐸</m:t>
                          </m:r>
                        </m:num>
                        <m:den>
                          <m:r>
                            <a:rPr lang="es-ES" i="1">
                              <a:effectLst/>
                              <a:latin typeface="Cambria Math" panose="02040503050406030204" pitchFamily="18" charset="0"/>
                              <a:ea typeface="Times New Roman" panose="02020603050405020304" pitchFamily="18" charset="0"/>
                              <a:cs typeface="Times New Roman" panose="02020603050405020304" pitchFamily="18" charset="0"/>
                            </a:rPr>
                            <m:t>𝐸</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f>
                                <m:fPr>
                                  <m:type m:val="li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i="1">
                                      <a:effectLst/>
                                      <a:latin typeface="Cambria Math" panose="02040503050406030204" pitchFamily="18" charset="0"/>
                                      <a:ea typeface="Times New Roman" panose="02020603050405020304" pitchFamily="18" charset="0"/>
                                      <a:cs typeface="Times New Roman" panose="02020603050405020304" pitchFamily="18" charset="0"/>
                                    </a:rPr>
                                    <m:t>𝑓</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num>
                                <m:den>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𝜀</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𝑐</m:t>
                                      </m:r>
                                    </m:sub>
                                  </m:sSub>
                                </m:den>
                              </m:f>
                            </m:e>
                          </m:d>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𝑓</m:t>
                      </m:r>
                      <m:r>
                        <a:rPr lang="es-E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𝑓</m:t>
                          </m:r>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𝑐</m:t>
                          </m:r>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𝑥</m:t>
                          </m:r>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𝑟</m:t>
                          </m:r>
                        </m:num>
                        <m:den>
                          <m:r>
                            <a:rPr lang="es-ES" i="1">
                              <a:effectLst/>
                              <a:latin typeface="Cambria Math" panose="02040503050406030204" pitchFamily="18" charset="0"/>
                              <a:ea typeface="Calibri" panose="020F0502020204030204" pitchFamily="34" charset="0"/>
                              <a:cs typeface="Times New Roman" panose="02020603050405020304" pitchFamily="18" charset="0"/>
                            </a:rPr>
                            <m:t>𝑟</m:t>
                          </m:r>
                          <m:r>
                            <a:rPr lang="es-ES"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S" i="1">
                                  <a:effectLst/>
                                  <a:latin typeface="Cambria Math" panose="02040503050406030204" pitchFamily="18" charset="0"/>
                                  <a:ea typeface="Calibri" panose="020F0502020204030204" pitchFamily="34" charset="0"/>
                                  <a:cs typeface="Times New Roman" panose="02020603050405020304" pitchFamily="18" charset="0"/>
                                </a:rPr>
                                <m:t>𝑥</m:t>
                              </m:r>
                            </m:e>
                            <m:sup>
                              <m:r>
                                <a:rPr lang="es-ES" i="1">
                                  <a:effectLst/>
                                  <a:latin typeface="Cambria Math" panose="02040503050406030204" pitchFamily="18" charset="0"/>
                                  <a:ea typeface="Calibri" panose="020F0502020204030204" pitchFamily="34" charset="0"/>
                                  <a:cs typeface="Times New Roman" panose="02020603050405020304" pitchFamily="18" charset="0"/>
                                </a:rPr>
                                <m:t>𝑟</m:t>
                              </m:r>
                            </m:sup>
                          </m:sSup>
                        </m:den>
                      </m:f>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S" dirty="0">
                    <a:effectLst/>
                    <a:latin typeface="Arial" panose="020B0604020202020204" pitchFamily="34" charset="0"/>
                    <a:ea typeface="Times New Roman" panose="02020603050405020304" pitchFamily="18" charset="0"/>
                    <a:cs typeface="Times New Roman" panose="02020603050405020304" pitchFamily="18" charset="0"/>
                  </a:rPr>
                  <a:t>Para 2 </a:t>
                </a:r>
                <a:r>
                  <a:rPr lang="es-ES" dirty="0" err="1">
                    <a:effectLst/>
                    <a:latin typeface="Arial" panose="020B0604020202020204" pitchFamily="34" charset="0"/>
                    <a:ea typeface="Calibri" panose="020F0502020204030204" pitchFamily="34" charset="0"/>
                    <a:cs typeface="Arial" panose="020B0604020202020204" pitchFamily="34" charset="0"/>
                  </a:rPr>
                  <a:t>ε’</a:t>
                </a:r>
                <a:r>
                  <a:rPr lang="es-ES" baseline="-25000" dirty="0" err="1">
                    <a:effectLst/>
                    <a:latin typeface="Arial" panose="020B0604020202020204" pitchFamily="34" charset="0"/>
                    <a:ea typeface="Calibri" panose="020F0502020204030204" pitchFamily="34" charset="0"/>
                    <a:cs typeface="Arial" panose="020B0604020202020204" pitchFamily="34" charset="0"/>
                  </a:rPr>
                  <a:t>c</a:t>
                </a:r>
                <a:r>
                  <a:rPr lang="es-ES" dirty="0">
                    <a:effectLst/>
                    <a:latin typeface="Arial" panose="020B0604020202020204" pitchFamily="34" charset="0"/>
                    <a:ea typeface="Calibri" panose="020F0502020204030204" pitchFamily="34" charset="0"/>
                    <a:cs typeface="Arial" panose="020B0604020202020204" pitchFamily="34" charset="0"/>
                  </a:rPr>
                  <a:t> &lt; ε &gt; </a:t>
                </a:r>
                <a:r>
                  <a:rPr lang="es-ES" dirty="0" err="1">
                    <a:effectLst/>
                    <a:latin typeface="Arial" panose="020B0604020202020204" pitchFamily="34" charset="0"/>
                    <a:ea typeface="Calibri" panose="020F0502020204030204" pitchFamily="34" charset="0"/>
                    <a:cs typeface="Arial" panose="020B0604020202020204" pitchFamily="34" charset="0"/>
                  </a:rPr>
                  <a:t>ε</a:t>
                </a:r>
                <a:r>
                  <a:rPr lang="es-ES" baseline="-25000" dirty="0" err="1">
                    <a:effectLst/>
                    <a:latin typeface="Arial" panose="020B0604020202020204" pitchFamily="34" charset="0"/>
                    <a:ea typeface="Calibri" panose="020F0502020204030204" pitchFamily="34" charset="0"/>
                    <a:cs typeface="Arial" panose="020B0604020202020204" pitchFamily="34" charset="0"/>
                  </a:rPr>
                  <a:t>u</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𝑓</m:t>
                      </m:r>
                      <m:r>
                        <a:rPr lang="es-ES"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2∙</m:t>
                              </m:r>
                              <m:r>
                                <a:rPr lang="es-ES" i="1">
                                  <a:effectLst/>
                                  <a:latin typeface="Cambria Math" panose="02040503050406030204" pitchFamily="18" charset="0"/>
                                  <a:ea typeface="Calibri" panose="020F0502020204030204" pitchFamily="34" charset="0"/>
                                  <a:cs typeface="Times New Roman" panose="02020603050405020304" pitchFamily="18" charset="0"/>
                                </a:rPr>
                                <m:t>𝑓</m:t>
                              </m:r>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𝑐</m:t>
                              </m:r>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𝑟</m:t>
                              </m:r>
                            </m:num>
                            <m:den>
                              <m:r>
                                <a:rPr lang="es-ES" i="1">
                                  <a:effectLst/>
                                  <a:latin typeface="Cambria Math" panose="02040503050406030204" pitchFamily="18" charset="0"/>
                                  <a:ea typeface="Calibri" panose="020F0502020204030204" pitchFamily="34" charset="0"/>
                                  <a:cs typeface="Times New Roman" panose="02020603050405020304" pitchFamily="18" charset="0"/>
                                </a:rPr>
                                <m:t>𝑟</m:t>
                              </m:r>
                              <m:r>
                                <a:rPr lang="es-ES"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S" i="1">
                                      <a:effectLst/>
                                      <a:latin typeface="Cambria Math" panose="02040503050406030204" pitchFamily="18" charset="0"/>
                                      <a:ea typeface="Calibri" panose="020F0502020204030204" pitchFamily="34" charset="0"/>
                                      <a:cs typeface="Times New Roman" panose="02020603050405020304" pitchFamily="18" charset="0"/>
                                    </a:rPr>
                                    <m:t>2</m:t>
                                  </m:r>
                                </m:e>
                                <m:sup>
                                  <m:r>
                                    <a:rPr lang="es-ES" i="1">
                                      <a:effectLst/>
                                      <a:latin typeface="Cambria Math" panose="02040503050406030204" pitchFamily="18" charset="0"/>
                                      <a:ea typeface="Calibri" panose="020F0502020204030204" pitchFamily="34" charset="0"/>
                                      <a:cs typeface="Times New Roman" panose="02020603050405020304" pitchFamily="18" charset="0"/>
                                    </a:rPr>
                                    <m:t>𝑟</m:t>
                                  </m:r>
                                </m:sup>
                              </m:sSup>
                            </m:den>
                          </m:f>
                        </m:e>
                      </m:d>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𝜀</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𝑢</m:t>
                                  </m:r>
                                </m:sub>
                              </m:sSub>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𝜀</m:t>
                              </m:r>
                            </m:num>
                            <m:den>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𝜀</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𝑢</m:t>
                                  </m:r>
                                </m:sub>
                              </m:sSub>
                              <m:r>
                                <a:rPr lang="es-ES"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2</m:t>
                                  </m:r>
                                  <m:r>
                                    <a:rPr lang="es-ES" i="1">
                                      <a:effectLst/>
                                      <a:latin typeface="Cambria Math" panose="02040503050406030204" pitchFamily="18" charset="0"/>
                                      <a:ea typeface="Calibri" panose="020F0502020204030204" pitchFamily="34" charset="0"/>
                                      <a:cs typeface="Times New Roman" panose="02020603050405020304" pitchFamily="18" charset="0"/>
                                    </a:rPr>
                                    <m:t>𝜀</m:t>
                                  </m:r>
                                  <m:r>
                                    <a:rPr lang="es-ES" i="1">
                                      <a:effectLst/>
                                      <a:latin typeface="Cambria Math" panose="02040503050406030204" pitchFamily="18" charset="0"/>
                                      <a:ea typeface="Calibri" panose="020F0502020204030204" pitchFamily="34" charset="0"/>
                                      <a:cs typeface="Times New Roman" panose="02020603050405020304" pitchFamily="18" charset="0"/>
                                    </a:rPr>
                                    <m:t>′</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𝑐</m:t>
                                  </m:r>
                                </m:sub>
                              </m:sSub>
                            </m:den>
                          </m:f>
                        </m:e>
                      </m:d>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7714004" y="2186593"/>
                <a:ext cx="4079193" cy="4671407"/>
              </a:xfrm>
              <a:prstGeom prst="rect">
                <a:avLst/>
              </a:prstGeom>
              <a:blipFill rotWithShape="0">
                <a:blip r:embed="rId3"/>
                <a:stretch>
                  <a:fillRect/>
                </a:stretch>
              </a:blipFill>
            </p:spPr>
            <p:txBody>
              <a:bodyPr/>
              <a:lstStyle/>
              <a:p>
                <a:r>
                  <a:rPr lang="en-US">
                    <a:noFill/>
                  </a:rPr>
                  <a:t> </a:t>
                </a:r>
              </a:p>
            </p:txBody>
          </p:sp>
        </mc:Fallback>
      </mc:AlternateContent>
      <p:pic>
        <p:nvPicPr>
          <p:cNvPr id="13" name="Imagen 12"/>
          <p:cNvPicPr/>
          <p:nvPr/>
        </p:nvPicPr>
        <p:blipFill>
          <a:blip r:embed="rId4"/>
          <a:stretch>
            <a:fillRect/>
          </a:stretch>
        </p:blipFill>
        <p:spPr>
          <a:xfrm>
            <a:off x="2407940" y="2096617"/>
            <a:ext cx="9144000" cy="4572000"/>
          </a:xfrm>
          <a:prstGeom prst="rect">
            <a:avLst/>
          </a:prstGeom>
        </p:spPr>
      </p:pic>
    </p:spTree>
    <p:extLst>
      <p:ext uri="{BB962C8B-B14F-4D97-AF65-F5344CB8AC3E}">
        <p14:creationId xmlns:p14="http://schemas.microsoft.com/office/powerpoint/2010/main" val="37096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Materiales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3" name="Rectángulo 2"/>
          <p:cNvSpPr/>
          <p:nvPr/>
        </p:nvSpPr>
        <p:spPr>
          <a:xfrm>
            <a:off x="1768054" y="1511842"/>
            <a:ext cx="6980950" cy="584775"/>
          </a:xfrm>
          <a:prstGeom prst="rect">
            <a:avLst/>
          </a:prstGeom>
          <a:noFill/>
        </p:spPr>
        <p:txBody>
          <a:bodyPr wrap="none" lIns="91440" tIns="45720" rIns="91440" bIns="45720">
            <a:spAutoFit/>
          </a:bodyPr>
          <a:lstStyle/>
          <a:p>
            <a:pPr algn="ctr"/>
            <a:r>
              <a:rPr lang="es-ES" sz="3200" b="0" cap="none" spc="0" dirty="0" smtClean="0">
                <a:ln w="0"/>
                <a:solidFill>
                  <a:schemeClr val="tx1"/>
                </a:solidFill>
                <a:effectLst>
                  <a:outerShdw blurRad="38100" dist="19050" dir="2700000" algn="tl" rotWithShape="0">
                    <a:schemeClr val="dk1">
                      <a:alpha val="40000"/>
                    </a:schemeClr>
                  </a:outerShdw>
                </a:effectLst>
              </a:rPr>
              <a:t>Modelo Hormigón Confinado de </a:t>
            </a:r>
            <a:r>
              <a:rPr lang="es-ES" sz="3200" b="0" cap="none" spc="0" dirty="0" err="1" smtClean="0">
                <a:ln w="0"/>
                <a:solidFill>
                  <a:schemeClr val="tx1"/>
                </a:solidFill>
                <a:effectLst>
                  <a:outerShdw blurRad="38100" dist="19050" dir="2700000" algn="tl" rotWithShape="0">
                    <a:schemeClr val="dk1">
                      <a:alpha val="40000"/>
                    </a:schemeClr>
                  </a:outerShdw>
                </a:effectLst>
              </a:rPr>
              <a:t>Mander</a:t>
            </a:r>
            <a:endParaRPr lang="es-ES" sz="3200" b="0" cap="none" spc="0" dirty="0">
              <a:ln w="0"/>
              <a:solidFill>
                <a:schemeClr val="tx1"/>
              </a:solidFill>
              <a:effectLst>
                <a:outerShdw blurRad="38100" dist="19050" dir="2700000" algn="tl" rotWithShape="0">
                  <a:schemeClr val="dk1">
                    <a:alpha val="40000"/>
                  </a:schemeClr>
                </a:outerShdw>
              </a:effectLst>
            </a:endParaRPr>
          </a:p>
        </p:txBody>
      </p:sp>
      <p:pic>
        <p:nvPicPr>
          <p:cNvPr id="9" name="Imagen 8"/>
          <p:cNvPicPr/>
          <p:nvPr/>
        </p:nvPicPr>
        <p:blipFill>
          <a:blip r:embed="rId2"/>
          <a:srcRect/>
          <a:stretch>
            <a:fillRect/>
          </a:stretch>
        </p:blipFill>
        <p:spPr bwMode="auto">
          <a:xfrm>
            <a:off x="3989176" y="3086438"/>
            <a:ext cx="4572000" cy="2743200"/>
          </a:xfrm>
          <a:prstGeom prst="rect">
            <a:avLst/>
          </a:prstGeom>
          <a:noFill/>
          <a:ln w="9525">
            <a:noFill/>
            <a:miter lim="800000"/>
            <a:headEnd/>
            <a:tailEnd/>
          </a:ln>
        </p:spPr>
      </p:pic>
    </p:spTree>
    <p:extLst>
      <p:ext uri="{BB962C8B-B14F-4D97-AF65-F5344CB8AC3E}">
        <p14:creationId xmlns:p14="http://schemas.microsoft.com/office/powerpoint/2010/main" val="98301199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Materiales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3" name="Rectángulo 2"/>
          <p:cNvSpPr/>
          <p:nvPr/>
        </p:nvSpPr>
        <p:spPr>
          <a:xfrm>
            <a:off x="1868521" y="1511842"/>
            <a:ext cx="8745355" cy="584775"/>
          </a:xfrm>
          <a:prstGeom prst="rect">
            <a:avLst/>
          </a:prstGeom>
          <a:noFill/>
        </p:spPr>
        <p:txBody>
          <a:bodyPr wrap="square" lIns="91440" tIns="45720" rIns="91440" bIns="45720">
            <a:spAutoFit/>
          </a:bodyPr>
          <a:lstStyle/>
          <a:p>
            <a:pPr algn="ctr"/>
            <a:r>
              <a:rPr lang="es-ES" sz="3200" b="0" cap="none" spc="0" dirty="0" smtClean="0">
                <a:ln w="0"/>
                <a:solidFill>
                  <a:schemeClr val="tx1"/>
                </a:solidFill>
                <a:effectLst>
                  <a:outerShdw blurRad="38100" dist="19050" dir="2700000" algn="tl" rotWithShape="0">
                    <a:schemeClr val="dk1">
                      <a:alpha val="40000"/>
                    </a:schemeClr>
                  </a:outerShdw>
                </a:effectLst>
              </a:rPr>
              <a:t>Modelo Paramétrico del Acero de Refuerzo Simple</a:t>
            </a:r>
            <a:endParaRPr lang="es-ES" sz="3200" b="0" cap="none" spc="0" dirty="0">
              <a:ln w="0"/>
              <a:solidFill>
                <a:schemeClr val="tx1"/>
              </a:solidFill>
              <a:effectLst>
                <a:outerShdw blurRad="38100" dist="19050" dir="2700000" algn="tl" rotWithShape="0">
                  <a:schemeClr val="dk1">
                    <a:alpha val="40000"/>
                  </a:schemeClr>
                </a:outerShdw>
              </a:effectLst>
            </a:endParaRPr>
          </a:p>
        </p:txBody>
      </p:sp>
      <p:pic>
        <p:nvPicPr>
          <p:cNvPr id="8" name="Imagen 7"/>
          <p:cNvPicPr/>
          <p:nvPr/>
        </p:nvPicPr>
        <p:blipFill>
          <a:blip r:embed="rId2"/>
          <a:srcRect/>
          <a:stretch>
            <a:fillRect/>
          </a:stretch>
        </p:blipFill>
        <p:spPr bwMode="auto">
          <a:xfrm>
            <a:off x="2353168" y="2790261"/>
            <a:ext cx="4572000" cy="274320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0" name="Rectángulo 9"/>
              <p:cNvSpPr/>
              <p:nvPr/>
            </p:nvSpPr>
            <p:spPr>
              <a:xfrm>
                <a:off x="8260934" y="2283560"/>
                <a:ext cx="2712083" cy="2906180"/>
              </a:xfrm>
              <a:prstGeom prst="rect">
                <a:avLst/>
              </a:prstGeom>
            </p:spPr>
            <p:txBody>
              <a:bodyPr wrap="square">
                <a:spAutoFit/>
              </a:bodyPr>
              <a:lstStyle/>
              <a:p>
                <a:pPr indent="252095" algn="just">
                  <a:lnSpc>
                    <a:spcPct val="200000"/>
                  </a:lnSpc>
                </a:pPr>
                <a:r>
                  <a:rPr lang="es-ES" dirty="0" smtClean="0">
                    <a:effectLst/>
                    <a:latin typeface="Arial" panose="020B0604020202020204" pitchFamily="34" charset="0"/>
                    <a:ea typeface="Calibri" panose="020F0502020204030204" pitchFamily="34" charset="0"/>
                    <a:cs typeface="Times New Roman" panose="02020603050405020304" pitchFamily="18" charset="0"/>
                  </a:rPr>
                  <a:t>Si </a:t>
                </a:r>
                <a:r>
                  <a:rPr lang="es-ES" dirty="0">
                    <a:effectLst/>
                    <a:latin typeface="Arial" panose="020B0604020202020204" pitchFamily="34" charset="0"/>
                    <a:ea typeface="Calibri" panose="020F0502020204030204" pitchFamily="34" charset="0"/>
                    <a:cs typeface="Arial" panose="020B0604020202020204" pitchFamily="34" charset="0"/>
                  </a:rPr>
                  <a:t>ε ≤ </a:t>
                </a:r>
                <a:r>
                  <a:rPr lang="es-ES" dirty="0" err="1">
                    <a:effectLst/>
                    <a:latin typeface="Arial" panose="020B0604020202020204" pitchFamily="34" charset="0"/>
                    <a:ea typeface="Calibri" panose="020F0502020204030204" pitchFamily="34" charset="0"/>
                    <a:cs typeface="Arial" panose="020B0604020202020204" pitchFamily="34" charset="0"/>
                  </a:rPr>
                  <a:t>ε</a:t>
                </a:r>
                <a:r>
                  <a:rPr lang="es-ES" baseline="-25000" dirty="0" err="1">
                    <a:effectLst/>
                    <a:latin typeface="Arial" panose="020B0604020202020204" pitchFamily="34" charset="0"/>
                    <a:ea typeface="Calibri" panose="020F0502020204030204" pitchFamily="34" charset="0"/>
                    <a:cs typeface="Arial" panose="020B0604020202020204" pitchFamily="34" charset="0"/>
                  </a:rPr>
                  <a:t>y</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𝑓</m:t>
                      </m:r>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𝐸</m:t>
                      </m:r>
                      <m:r>
                        <a:rPr lang="es-ES" i="1">
                          <a:effectLst/>
                          <a:latin typeface="Cambria Math" panose="02040503050406030204" pitchFamily="18" charset="0"/>
                          <a:ea typeface="Calibri" panose="020F0502020204030204" pitchFamily="34" charset="0"/>
                          <a:cs typeface="Times New Roman" panose="02020603050405020304" pitchFamily="18" charset="0"/>
                        </a:rPr>
                        <m:t>𝜀</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S" dirty="0">
                    <a:effectLst/>
                    <a:latin typeface="Arial" panose="020B0604020202020204" pitchFamily="34" charset="0"/>
                    <a:ea typeface="Calibri" panose="020F0502020204030204" pitchFamily="34" charset="0"/>
                    <a:cs typeface="Times New Roman" panose="02020603050405020304" pitchFamily="18" charset="0"/>
                  </a:rPr>
                  <a:t>Para </a:t>
                </a:r>
                <a:r>
                  <a:rPr lang="es-ES" dirty="0" err="1">
                    <a:effectLst/>
                    <a:latin typeface="Arial" panose="020B0604020202020204" pitchFamily="34" charset="0"/>
                    <a:ea typeface="Calibri" panose="020F0502020204030204" pitchFamily="34" charset="0"/>
                    <a:cs typeface="Arial" panose="020B0604020202020204" pitchFamily="34" charset="0"/>
                  </a:rPr>
                  <a:t>ε</a:t>
                </a:r>
                <a:r>
                  <a:rPr lang="es-ES" baseline="-25000" dirty="0" err="1">
                    <a:effectLst/>
                    <a:latin typeface="Arial" panose="020B0604020202020204" pitchFamily="34" charset="0"/>
                    <a:ea typeface="Calibri" panose="020F0502020204030204" pitchFamily="34" charset="0"/>
                    <a:cs typeface="Arial" panose="020B0604020202020204" pitchFamily="34" charset="0"/>
                  </a:rPr>
                  <a:t>y</a:t>
                </a:r>
                <a:r>
                  <a:rPr lang="es-ES" dirty="0">
                    <a:effectLst/>
                    <a:latin typeface="Arial" panose="020B0604020202020204" pitchFamily="34" charset="0"/>
                    <a:ea typeface="Calibri" panose="020F0502020204030204" pitchFamily="34" charset="0"/>
                    <a:cs typeface="Arial" panose="020B0604020202020204" pitchFamily="34" charset="0"/>
                  </a:rPr>
                  <a:t>&lt; ε ≤ </a:t>
                </a:r>
                <a:r>
                  <a:rPr lang="es-ES" dirty="0" err="1">
                    <a:effectLst/>
                    <a:latin typeface="Arial" panose="020B0604020202020204" pitchFamily="34" charset="0"/>
                    <a:ea typeface="Calibri" panose="020F0502020204030204" pitchFamily="34" charset="0"/>
                    <a:cs typeface="Arial" panose="020B0604020202020204" pitchFamily="34" charset="0"/>
                  </a:rPr>
                  <a:t>ε</a:t>
                </a:r>
                <a:r>
                  <a:rPr lang="es-ES" baseline="-25000" dirty="0" err="1">
                    <a:effectLst/>
                    <a:latin typeface="Arial" panose="020B0604020202020204" pitchFamily="34" charset="0"/>
                    <a:ea typeface="Calibri" panose="020F0502020204030204" pitchFamily="34" charset="0"/>
                    <a:cs typeface="Arial" panose="020B0604020202020204" pitchFamily="34" charset="0"/>
                  </a:rPr>
                  <a:t>sh</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𝑓</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sub>
                      </m:sSub>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S" dirty="0">
                    <a:effectLst/>
                    <a:latin typeface="Arial" panose="020B0604020202020204" pitchFamily="34" charset="0"/>
                    <a:ea typeface="Calibri" panose="020F0502020204030204" pitchFamily="34" charset="0"/>
                    <a:cs typeface="Times New Roman" panose="02020603050405020304" pitchFamily="18" charset="0"/>
                  </a:rPr>
                  <a:t>Para </a:t>
                </a:r>
                <a:r>
                  <a:rPr lang="es-ES" dirty="0" err="1">
                    <a:effectLst/>
                    <a:latin typeface="Arial" panose="020B0604020202020204" pitchFamily="34" charset="0"/>
                    <a:ea typeface="Calibri" panose="020F0502020204030204" pitchFamily="34" charset="0"/>
                    <a:cs typeface="Arial" panose="020B0604020202020204" pitchFamily="34" charset="0"/>
                  </a:rPr>
                  <a:t>ε</a:t>
                </a:r>
                <a:r>
                  <a:rPr lang="es-ES" baseline="-25000" dirty="0" err="1">
                    <a:effectLst/>
                    <a:latin typeface="Arial" panose="020B0604020202020204" pitchFamily="34" charset="0"/>
                    <a:ea typeface="Calibri" panose="020F0502020204030204" pitchFamily="34" charset="0"/>
                    <a:cs typeface="Arial" panose="020B0604020202020204" pitchFamily="34" charset="0"/>
                  </a:rPr>
                  <a:t>sh</a:t>
                </a:r>
                <a:r>
                  <a:rPr lang="es-ES" dirty="0">
                    <a:effectLst/>
                    <a:latin typeface="Arial" panose="020B0604020202020204" pitchFamily="34" charset="0"/>
                    <a:ea typeface="Calibri" panose="020F0502020204030204" pitchFamily="34" charset="0"/>
                    <a:cs typeface="Arial" panose="020B0604020202020204" pitchFamily="34" charset="0"/>
                  </a:rPr>
                  <a:t>&lt; ε ≤ </a:t>
                </a:r>
                <a:r>
                  <a:rPr lang="es-ES" dirty="0" err="1">
                    <a:effectLst/>
                    <a:latin typeface="Arial" panose="020B0604020202020204" pitchFamily="34" charset="0"/>
                    <a:ea typeface="Calibri" panose="020F0502020204030204" pitchFamily="34" charset="0"/>
                    <a:cs typeface="Arial" panose="020B0604020202020204" pitchFamily="34" charset="0"/>
                  </a:rPr>
                  <a:t>ε</a:t>
                </a:r>
                <a:r>
                  <a:rPr lang="es-ES" baseline="-25000" dirty="0" err="1">
                    <a:effectLst/>
                    <a:latin typeface="Arial" panose="020B0604020202020204" pitchFamily="34" charset="0"/>
                    <a:ea typeface="Calibri" panose="020F0502020204030204" pitchFamily="34" charset="0"/>
                    <a:cs typeface="Arial" panose="020B0604020202020204" pitchFamily="34" charset="0"/>
                  </a:rPr>
                  <a:t>u</a:t>
                </a:r>
                <a:r>
                  <a:rPr lang="es-ES" dirty="0">
                    <a:effectLst/>
                    <a:latin typeface="Arial" panose="020B0604020202020204" pitchFamily="34" charset="0"/>
                    <a:ea typeface="Calibri" panose="020F0502020204030204" pitchFamily="34"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8260934" y="2283560"/>
                <a:ext cx="2712083" cy="290618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8011027" y="5376683"/>
                <a:ext cx="3016339"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𝑓</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𝑦</m:t>
                          </m:r>
                        </m:sub>
                      </m:sSub>
                      <m:r>
                        <a:rPr lang="es-EC" i="0">
                          <a:latin typeface="Cambria Math" panose="02040503050406030204" pitchFamily="18" charset="0"/>
                        </a:rPr>
                        <m:t>+</m:t>
                      </m:r>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𝑢</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𝑦</m:t>
                              </m:r>
                            </m:sub>
                          </m:sSub>
                        </m:e>
                      </m:d>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r>
                                <a:rPr lang="es-EC" i="1">
                                  <a:latin typeface="Cambria Math" panose="02040503050406030204" pitchFamily="18" charset="0"/>
                                </a:rPr>
                                <m:t>𝜀</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𝑠h</m:t>
                                  </m:r>
                                </m:sub>
                              </m:sSub>
                            </m:num>
                            <m:den>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𝑢</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𝑠h</m:t>
                                  </m:r>
                                </m:sub>
                              </m:sSub>
                            </m:den>
                          </m:f>
                        </m:e>
                      </m:rad>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8011027" y="5376683"/>
                <a:ext cx="3016339" cy="910699"/>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03984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Materiales</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sp>
        <p:nvSpPr>
          <p:cNvPr id="3" name="Rectángulo 2"/>
          <p:cNvSpPr/>
          <p:nvPr/>
        </p:nvSpPr>
        <p:spPr>
          <a:xfrm>
            <a:off x="1868521" y="1511842"/>
            <a:ext cx="8745355" cy="584775"/>
          </a:xfrm>
          <a:prstGeom prst="rect">
            <a:avLst/>
          </a:prstGeom>
          <a:noFill/>
        </p:spPr>
        <p:txBody>
          <a:bodyPr wrap="square" lIns="91440" tIns="45720" rIns="91440" bIns="45720">
            <a:spAutoFit/>
          </a:bodyPr>
          <a:lstStyle/>
          <a:p>
            <a:pPr algn="ctr"/>
            <a:r>
              <a:rPr lang="es-ES" sz="3200" b="0" cap="none" spc="0" dirty="0" smtClean="0">
                <a:ln w="0"/>
                <a:solidFill>
                  <a:schemeClr val="tx1"/>
                </a:solidFill>
                <a:effectLst>
                  <a:outerShdw blurRad="38100" dist="19050" dir="2700000" algn="tl" rotWithShape="0">
                    <a:schemeClr val="dk1">
                      <a:alpha val="40000"/>
                    </a:schemeClr>
                  </a:outerShdw>
                </a:effectLst>
              </a:rPr>
              <a:t>Modelo Paramétrico del Acero de Refuerzo Park</a:t>
            </a:r>
            <a:endParaRPr lang="es-ES" sz="3200" b="0" cap="none" spc="0" dirty="0">
              <a:ln w="0"/>
              <a:solidFill>
                <a:schemeClr val="tx1"/>
              </a:solidFill>
              <a:effectLst>
                <a:outerShdw blurRad="38100" dist="19050" dir="2700000" algn="tl" rotWithShape="0">
                  <a:schemeClr val="dk1">
                    <a:alpha val="40000"/>
                  </a:schemeClr>
                </a:outerShdw>
              </a:effectLst>
            </a:endParaRPr>
          </a:p>
        </p:txBody>
      </p:sp>
      <p:pic>
        <p:nvPicPr>
          <p:cNvPr id="8" name="Imagen 7"/>
          <p:cNvPicPr/>
          <p:nvPr/>
        </p:nvPicPr>
        <p:blipFill>
          <a:blip r:embed="rId2"/>
          <a:srcRect/>
          <a:stretch>
            <a:fillRect/>
          </a:stretch>
        </p:blipFill>
        <p:spPr bwMode="auto">
          <a:xfrm>
            <a:off x="2743704" y="2238082"/>
            <a:ext cx="4572000" cy="274320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0" name="Rectángulo 9"/>
              <p:cNvSpPr/>
              <p:nvPr/>
            </p:nvSpPr>
            <p:spPr>
              <a:xfrm>
                <a:off x="8260934" y="2283560"/>
                <a:ext cx="2712083" cy="2906180"/>
              </a:xfrm>
              <a:prstGeom prst="rect">
                <a:avLst/>
              </a:prstGeom>
            </p:spPr>
            <p:txBody>
              <a:bodyPr wrap="square">
                <a:spAutoFit/>
              </a:bodyPr>
              <a:lstStyle/>
              <a:p>
                <a:pPr indent="252095" algn="just">
                  <a:lnSpc>
                    <a:spcPct val="200000"/>
                  </a:lnSpc>
                </a:pPr>
                <a:r>
                  <a:rPr lang="es-ES" dirty="0" smtClean="0">
                    <a:effectLst/>
                    <a:latin typeface="Arial" panose="020B0604020202020204" pitchFamily="34" charset="0"/>
                    <a:ea typeface="Calibri" panose="020F0502020204030204" pitchFamily="34" charset="0"/>
                    <a:cs typeface="Times New Roman" panose="02020603050405020304" pitchFamily="18" charset="0"/>
                  </a:rPr>
                  <a:t>Si </a:t>
                </a:r>
                <a:r>
                  <a:rPr lang="es-ES" dirty="0">
                    <a:effectLst/>
                    <a:latin typeface="Arial" panose="020B0604020202020204" pitchFamily="34" charset="0"/>
                    <a:ea typeface="Calibri" panose="020F0502020204030204" pitchFamily="34" charset="0"/>
                    <a:cs typeface="Arial" panose="020B0604020202020204" pitchFamily="34" charset="0"/>
                  </a:rPr>
                  <a:t>ε ≤ </a:t>
                </a:r>
                <a:r>
                  <a:rPr lang="es-ES" dirty="0" err="1">
                    <a:effectLst/>
                    <a:latin typeface="Arial" panose="020B0604020202020204" pitchFamily="34" charset="0"/>
                    <a:ea typeface="Calibri" panose="020F0502020204030204" pitchFamily="34" charset="0"/>
                    <a:cs typeface="Arial" panose="020B0604020202020204" pitchFamily="34" charset="0"/>
                  </a:rPr>
                  <a:t>ε</a:t>
                </a:r>
                <a:r>
                  <a:rPr lang="es-ES" baseline="-25000" dirty="0" err="1">
                    <a:effectLst/>
                    <a:latin typeface="Arial" panose="020B0604020202020204" pitchFamily="34" charset="0"/>
                    <a:ea typeface="Calibri" panose="020F0502020204030204" pitchFamily="34" charset="0"/>
                    <a:cs typeface="Arial" panose="020B0604020202020204" pitchFamily="34" charset="0"/>
                  </a:rPr>
                  <a:t>y</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𝑓</m:t>
                      </m:r>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i="1">
                          <a:effectLst/>
                          <a:latin typeface="Cambria Math" panose="02040503050406030204" pitchFamily="18" charset="0"/>
                          <a:ea typeface="Calibri" panose="020F0502020204030204" pitchFamily="34" charset="0"/>
                          <a:cs typeface="Times New Roman" panose="02020603050405020304" pitchFamily="18" charset="0"/>
                        </a:rPr>
                        <m:t>𝐸</m:t>
                      </m:r>
                      <m:r>
                        <a:rPr lang="es-ES" i="1">
                          <a:effectLst/>
                          <a:latin typeface="Cambria Math" panose="02040503050406030204" pitchFamily="18" charset="0"/>
                          <a:ea typeface="Calibri" panose="020F0502020204030204" pitchFamily="34" charset="0"/>
                          <a:cs typeface="Times New Roman" panose="02020603050405020304" pitchFamily="18" charset="0"/>
                        </a:rPr>
                        <m:t>𝜀</m:t>
                      </m:r>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S" dirty="0">
                    <a:effectLst/>
                    <a:latin typeface="Arial" panose="020B0604020202020204" pitchFamily="34" charset="0"/>
                    <a:ea typeface="Calibri" panose="020F0502020204030204" pitchFamily="34" charset="0"/>
                    <a:cs typeface="Times New Roman" panose="02020603050405020304" pitchFamily="18" charset="0"/>
                  </a:rPr>
                  <a:t>Para </a:t>
                </a:r>
                <a:r>
                  <a:rPr lang="es-ES" dirty="0" err="1">
                    <a:effectLst/>
                    <a:latin typeface="Arial" panose="020B0604020202020204" pitchFamily="34" charset="0"/>
                    <a:ea typeface="Calibri" panose="020F0502020204030204" pitchFamily="34" charset="0"/>
                    <a:cs typeface="Arial" panose="020B0604020202020204" pitchFamily="34" charset="0"/>
                  </a:rPr>
                  <a:t>ε</a:t>
                </a:r>
                <a:r>
                  <a:rPr lang="es-ES" baseline="-25000" dirty="0" err="1">
                    <a:effectLst/>
                    <a:latin typeface="Arial" panose="020B0604020202020204" pitchFamily="34" charset="0"/>
                    <a:ea typeface="Calibri" panose="020F0502020204030204" pitchFamily="34" charset="0"/>
                    <a:cs typeface="Arial" panose="020B0604020202020204" pitchFamily="34" charset="0"/>
                  </a:rPr>
                  <a:t>y</a:t>
                </a:r>
                <a:r>
                  <a:rPr lang="es-ES" dirty="0">
                    <a:effectLst/>
                    <a:latin typeface="Arial" panose="020B0604020202020204" pitchFamily="34" charset="0"/>
                    <a:ea typeface="Calibri" panose="020F0502020204030204" pitchFamily="34" charset="0"/>
                    <a:cs typeface="Arial" panose="020B0604020202020204" pitchFamily="34" charset="0"/>
                  </a:rPr>
                  <a:t>&lt; ε ≤ </a:t>
                </a:r>
                <a:r>
                  <a:rPr lang="es-ES" dirty="0" err="1">
                    <a:effectLst/>
                    <a:latin typeface="Arial" panose="020B0604020202020204" pitchFamily="34" charset="0"/>
                    <a:ea typeface="Calibri" panose="020F0502020204030204" pitchFamily="34" charset="0"/>
                    <a:cs typeface="Arial" panose="020B0604020202020204" pitchFamily="34" charset="0"/>
                  </a:rPr>
                  <a:t>ε</a:t>
                </a:r>
                <a:r>
                  <a:rPr lang="es-ES" baseline="-25000" dirty="0" err="1">
                    <a:effectLst/>
                    <a:latin typeface="Arial" panose="020B0604020202020204" pitchFamily="34" charset="0"/>
                    <a:ea typeface="Calibri" panose="020F0502020204030204" pitchFamily="34" charset="0"/>
                    <a:cs typeface="Arial" panose="020B0604020202020204" pitchFamily="34" charset="0"/>
                  </a:rPr>
                  <a:t>sh</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Times New Roman" panose="02020603050405020304" pitchFamily="18" charset="0"/>
                          <a:cs typeface="Times New Roman" panose="02020603050405020304" pitchFamily="18" charset="0"/>
                        </a:rPr>
                        <m:t>𝑓</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sub>
                      </m:sSub>
                    </m:oMath>
                  </m:oMathPara>
                </a14:m>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S" dirty="0">
                    <a:effectLst/>
                    <a:latin typeface="Arial" panose="020B0604020202020204" pitchFamily="34" charset="0"/>
                    <a:ea typeface="Calibri" panose="020F0502020204030204" pitchFamily="34" charset="0"/>
                    <a:cs typeface="Times New Roman" panose="02020603050405020304" pitchFamily="18" charset="0"/>
                  </a:rPr>
                  <a:t>Para </a:t>
                </a:r>
                <a:r>
                  <a:rPr lang="es-ES" dirty="0" err="1">
                    <a:effectLst/>
                    <a:latin typeface="Arial" panose="020B0604020202020204" pitchFamily="34" charset="0"/>
                    <a:ea typeface="Calibri" panose="020F0502020204030204" pitchFamily="34" charset="0"/>
                    <a:cs typeface="Arial" panose="020B0604020202020204" pitchFamily="34" charset="0"/>
                  </a:rPr>
                  <a:t>ε</a:t>
                </a:r>
                <a:r>
                  <a:rPr lang="es-ES" baseline="-25000" dirty="0" err="1">
                    <a:effectLst/>
                    <a:latin typeface="Arial" panose="020B0604020202020204" pitchFamily="34" charset="0"/>
                    <a:ea typeface="Calibri" panose="020F0502020204030204" pitchFamily="34" charset="0"/>
                    <a:cs typeface="Arial" panose="020B0604020202020204" pitchFamily="34" charset="0"/>
                  </a:rPr>
                  <a:t>sh</a:t>
                </a:r>
                <a:r>
                  <a:rPr lang="es-ES" dirty="0">
                    <a:effectLst/>
                    <a:latin typeface="Arial" panose="020B0604020202020204" pitchFamily="34" charset="0"/>
                    <a:ea typeface="Calibri" panose="020F0502020204030204" pitchFamily="34" charset="0"/>
                    <a:cs typeface="Arial" panose="020B0604020202020204" pitchFamily="34" charset="0"/>
                  </a:rPr>
                  <a:t>&lt; ε ≤ </a:t>
                </a:r>
                <a:r>
                  <a:rPr lang="es-ES" dirty="0" err="1">
                    <a:effectLst/>
                    <a:latin typeface="Arial" panose="020B0604020202020204" pitchFamily="34" charset="0"/>
                    <a:ea typeface="Calibri" panose="020F0502020204030204" pitchFamily="34" charset="0"/>
                    <a:cs typeface="Arial" panose="020B0604020202020204" pitchFamily="34" charset="0"/>
                  </a:rPr>
                  <a:t>ε</a:t>
                </a:r>
                <a:r>
                  <a:rPr lang="es-ES" baseline="-25000" dirty="0" err="1">
                    <a:effectLst/>
                    <a:latin typeface="Arial" panose="020B0604020202020204" pitchFamily="34" charset="0"/>
                    <a:ea typeface="Calibri" panose="020F0502020204030204" pitchFamily="34" charset="0"/>
                    <a:cs typeface="Arial" panose="020B0604020202020204" pitchFamily="34" charset="0"/>
                  </a:rPr>
                  <a:t>u</a:t>
                </a:r>
                <a:r>
                  <a:rPr lang="es-ES" dirty="0">
                    <a:effectLst/>
                    <a:latin typeface="Arial" panose="020B0604020202020204" pitchFamily="34" charset="0"/>
                    <a:ea typeface="Calibri" panose="020F0502020204030204" pitchFamily="34"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8260934" y="2283560"/>
                <a:ext cx="2712083" cy="290618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7315704" y="5346159"/>
                <a:ext cx="4800032"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smtClean="0">
                          <a:effectLst/>
                          <a:latin typeface="Cambria Math" panose="02040503050406030204" pitchFamily="18" charset="0"/>
                          <a:ea typeface="Calibri" panose="020F0502020204030204" pitchFamily="34" charset="0"/>
                          <a:cs typeface="Arial" panose="020B0604020202020204" pitchFamily="34" charset="0"/>
                        </a:rPr>
                        <m:t>𝑓</m:t>
                      </m:r>
                      <m:r>
                        <a:rPr lang="es-ES" i="1" smtClean="0">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S" i="1">
                              <a:effectLst/>
                              <a:latin typeface="Cambria Math" panose="02040503050406030204" pitchFamily="18" charset="0"/>
                              <a:ea typeface="Calibri" panose="020F0502020204030204" pitchFamily="34" charset="0"/>
                              <a:cs typeface="Arial" panose="020B0604020202020204" pitchFamily="34" charset="0"/>
                            </a:rPr>
                            <m:t>𝑓</m:t>
                          </m:r>
                        </m:e>
                        <m:sub>
                          <m:r>
                            <a:rPr lang="es-ES" i="1">
                              <a:effectLst/>
                              <a:latin typeface="Cambria Math" panose="02040503050406030204" pitchFamily="18" charset="0"/>
                              <a:ea typeface="Calibri" panose="020F0502020204030204" pitchFamily="34" charset="0"/>
                              <a:cs typeface="Arial" panose="020B0604020202020204" pitchFamily="34" charset="0"/>
                            </a:rPr>
                            <m:t>𝑦</m:t>
                          </m:r>
                        </m:sub>
                      </m:sSub>
                      <m:d>
                        <m:dPr>
                          <m:ctrlPr>
                            <a:rPr lang="en-US"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S" i="1">
                                  <a:effectLst/>
                                  <a:latin typeface="Cambria Math" panose="02040503050406030204" pitchFamily="18" charset="0"/>
                                  <a:ea typeface="Calibri" panose="020F0502020204030204" pitchFamily="34" charset="0"/>
                                  <a:cs typeface="Arial" panose="020B0604020202020204" pitchFamily="34" charset="0"/>
                                </a:rPr>
                                <m:t>𝑚</m:t>
                              </m:r>
                              <m:d>
                                <m:dPr>
                                  <m:ctrlPr>
                                    <a:rPr lang="en-US" i="1">
                                      <a:effectLst/>
                                      <a:latin typeface="Cambria Math" panose="02040503050406030204" pitchFamily="18" charset="0"/>
                                      <a:ea typeface="Calibri" panose="020F0502020204030204" pitchFamily="34" charset="0"/>
                                      <a:cs typeface="Arial" panose="020B0604020202020204" pitchFamily="34" charset="0"/>
                                    </a:rPr>
                                  </m:ctrlPr>
                                </m:d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𝜀</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𝑠h</m:t>
                                      </m:r>
                                    </m:sub>
                                  </m:sSub>
                                </m:e>
                              </m:d>
                              <m:r>
                                <a:rPr lang="es-ES" i="1">
                                  <a:effectLst/>
                                  <a:latin typeface="Cambria Math" panose="02040503050406030204" pitchFamily="18" charset="0"/>
                                  <a:ea typeface="Calibri" panose="020F0502020204030204" pitchFamily="34" charset="0"/>
                                  <a:cs typeface="Arial" panose="020B0604020202020204" pitchFamily="34" charset="0"/>
                                </a:rPr>
                                <m:t>+2</m:t>
                              </m:r>
                            </m:num>
                            <m:den>
                              <m:r>
                                <a:rPr lang="es-ES" i="1">
                                  <a:effectLst/>
                                  <a:latin typeface="Cambria Math" panose="02040503050406030204" pitchFamily="18" charset="0"/>
                                  <a:ea typeface="Calibri" panose="020F0502020204030204" pitchFamily="34" charset="0"/>
                                  <a:cs typeface="Arial" panose="020B0604020202020204" pitchFamily="34" charset="0"/>
                                </a:rPr>
                                <m:t>60</m:t>
                              </m:r>
                              <m:d>
                                <m:dPr>
                                  <m:ctrlPr>
                                    <a:rPr lang="en-US" i="1">
                                      <a:effectLst/>
                                      <a:latin typeface="Cambria Math" panose="02040503050406030204" pitchFamily="18" charset="0"/>
                                      <a:ea typeface="Calibri" panose="020F0502020204030204" pitchFamily="34" charset="0"/>
                                      <a:cs typeface="Arial" panose="020B0604020202020204" pitchFamily="34" charset="0"/>
                                    </a:rPr>
                                  </m:ctrlPr>
                                </m:d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𝜀</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𝑠h</m:t>
                                      </m:r>
                                    </m:sub>
                                  </m:sSub>
                                </m:e>
                              </m:d>
                              <m:r>
                                <a:rPr lang="es-ES"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s-ES" i="1">
                              <a:effectLst/>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d>
                                <m:dPr>
                                  <m:ctrlPr>
                                    <a:rPr lang="en-US" i="1">
                                      <a:effectLst/>
                                      <a:latin typeface="Cambria Math" panose="02040503050406030204" pitchFamily="18" charset="0"/>
                                      <a:ea typeface="Calibri" panose="020F0502020204030204" pitchFamily="34" charset="0"/>
                                      <a:cs typeface="Arial" panose="020B0604020202020204" pitchFamily="34" charset="0"/>
                                    </a:rPr>
                                  </m:ctrlPr>
                                </m:d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𝜀</m:t>
                                  </m:r>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𝑠h</m:t>
                                      </m:r>
                                    </m:sub>
                                  </m:sSub>
                                </m:e>
                              </m:d>
                              <m:d>
                                <m:dPr>
                                  <m:ctrlPr>
                                    <a:rPr lang="en-US" i="1">
                                      <a:effectLst/>
                                      <a:latin typeface="Cambria Math" panose="02040503050406030204" pitchFamily="18" charset="0"/>
                                      <a:ea typeface="Calibri" panose="020F0502020204030204" pitchFamily="34" charset="0"/>
                                      <a:cs typeface="Arial" panose="020B0604020202020204" pitchFamily="34" charset="0"/>
                                    </a:rPr>
                                  </m:ctrlPr>
                                </m:dPr>
                                <m:e>
                                  <m:r>
                                    <a:rPr lang="es-ES" i="1">
                                      <a:effectLst/>
                                      <a:latin typeface="Cambria Math" panose="02040503050406030204" pitchFamily="18" charset="0"/>
                                      <a:ea typeface="Calibri" panose="020F0502020204030204" pitchFamily="34" charset="0"/>
                                      <a:cs typeface="Arial" panose="020B0604020202020204" pitchFamily="34" charset="0"/>
                                    </a:rPr>
                                    <m:t>60−</m:t>
                                  </m:r>
                                  <m:r>
                                    <a:rPr lang="es-ES" i="1">
                                      <a:effectLst/>
                                      <a:latin typeface="Cambria Math" panose="02040503050406030204" pitchFamily="18" charset="0"/>
                                      <a:ea typeface="Calibri" panose="020F0502020204030204" pitchFamily="34" charset="0"/>
                                      <a:cs typeface="Arial" panose="020B0604020202020204" pitchFamily="34" charset="0"/>
                                    </a:rPr>
                                    <m:t>𝑚</m:t>
                                  </m:r>
                                </m:e>
                              </m:d>
                            </m:num>
                            <m:den>
                              <m:r>
                                <a:rPr lang="es-ES" i="1">
                                  <a:effectLst/>
                                  <a:latin typeface="Cambria Math" panose="02040503050406030204" pitchFamily="18" charset="0"/>
                                  <a:ea typeface="Calibri" panose="020F0502020204030204" pitchFamily="34" charset="0"/>
                                  <a:cs typeface="Arial" panose="020B0604020202020204" pitchFamily="34" charset="0"/>
                                </a:rPr>
                                <m:t>2</m:t>
                              </m:r>
                              <m:sSup>
                                <m:sSupPr>
                                  <m:ctrlPr>
                                    <a:rPr lang="en-US"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n-US" i="1">
                                          <a:effectLst/>
                                          <a:latin typeface="Cambria Math" panose="02040503050406030204" pitchFamily="18" charset="0"/>
                                          <a:ea typeface="Calibri" panose="020F0502020204030204" pitchFamily="34" charset="0"/>
                                          <a:cs typeface="Arial" panose="020B0604020202020204" pitchFamily="34" charset="0"/>
                                        </a:rPr>
                                      </m:ctrlPr>
                                    </m:dPr>
                                    <m:e>
                                      <m:r>
                                        <a:rPr lang="es-ES" i="1">
                                          <a:effectLst/>
                                          <a:latin typeface="Cambria Math" panose="02040503050406030204" pitchFamily="18" charset="0"/>
                                          <a:ea typeface="Calibri" panose="020F0502020204030204" pitchFamily="34" charset="0"/>
                                          <a:cs typeface="Arial" panose="020B0604020202020204" pitchFamily="34" charset="0"/>
                                        </a:rPr>
                                        <m:t>30 </m:t>
                                      </m:r>
                                      <m:r>
                                        <a:rPr lang="es-ES" i="1">
                                          <a:effectLst/>
                                          <a:latin typeface="Cambria Math" panose="02040503050406030204" pitchFamily="18" charset="0"/>
                                          <a:ea typeface="Calibri" panose="020F0502020204030204" pitchFamily="34" charset="0"/>
                                          <a:cs typeface="Arial" panose="020B0604020202020204" pitchFamily="34" charset="0"/>
                                        </a:rPr>
                                        <m:t>𝑟</m:t>
                                      </m:r>
                                      <m:r>
                                        <a:rPr lang="es-ES" i="1">
                                          <a:effectLst/>
                                          <a:latin typeface="Cambria Math" panose="02040503050406030204" pitchFamily="18" charset="0"/>
                                          <a:ea typeface="Calibri" panose="020F0502020204030204" pitchFamily="34" charset="0"/>
                                          <a:cs typeface="Arial" panose="020B0604020202020204" pitchFamily="34" charset="0"/>
                                        </a:rPr>
                                        <m:t>+1</m:t>
                                      </m:r>
                                    </m:e>
                                  </m:d>
                                </m:e>
                                <m:sup>
                                  <m:r>
                                    <a:rPr lang="es-ES" i="1">
                                      <a:effectLst/>
                                      <a:latin typeface="Cambria Math" panose="02040503050406030204" pitchFamily="18" charset="0"/>
                                      <a:ea typeface="Calibri" panose="020F0502020204030204" pitchFamily="34" charset="0"/>
                                      <a:cs typeface="Arial" panose="020B0604020202020204" pitchFamily="34" charset="0"/>
                                    </a:rPr>
                                    <m:t>2</m:t>
                                  </m:r>
                                </m:sup>
                              </m:sSup>
                            </m:den>
                          </m:f>
                        </m:e>
                      </m:d>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7315704" y="5346159"/>
                <a:ext cx="4800032" cy="71468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3769852" y="5346159"/>
                <a:ext cx="16450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smtClean="0">
                          <a:effectLst/>
                          <a:latin typeface="Cambria Math" panose="02040503050406030204" pitchFamily="18" charset="0"/>
                          <a:ea typeface="Calibri" panose="020F0502020204030204" pitchFamily="34" charset="0"/>
                          <a:cs typeface="Arial" panose="020B0604020202020204" pitchFamily="34" charset="0"/>
                        </a:rPr>
                        <m:t>𝑟</m:t>
                      </m:r>
                      <m:r>
                        <a:rPr lang="es-ES" i="1"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i="1">
                              <a:effectLst/>
                              <a:latin typeface="Cambria Math" panose="02040503050406030204" pitchFamily="18" charset="0"/>
                              <a:ea typeface="Calibri" panose="020F0502020204030204" pitchFamily="34" charset="0"/>
                              <a:cs typeface="Arial" panose="020B0604020202020204" pitchFamily="34" charset="0"/>
                            </a:rPr>
                          </m:ctrlPr>
                        </m:dPr>
                        <m:e>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𝑢</m:t>
                              </m:r>
                            </m:sub>
                          </m:sSub>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𝑠h</m:t>
                              </m:r>
                            </m:sub>
                          </m:sSub>
                        </m:e>
                      </m:d>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3769852" y="5346159"/>
                <a:ext cx="1645066"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2945087" y="6092795"/>
                <a:ext cx="3703899" cy="669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smtClean="0">
                          <a:effectLst/>
                          <a:latin typeface="Cambria Math" panose="02040503050406030204" pitchFamily="18" charset="0"/>
                          <a:ea typeface="Calibri" panose="020F0502020204030204" pitchFamily="34" charset="0"/>
                          <a:cs typeface="Arial" panose="020B0604020202020204" pitchFamily="34" charset="0"/>
                        </a:rPr>
                        <m:t>𝑚</m:t>
                      </m:r>
                      <m:r>
                        <a:rPr lang="es-ES" i="1" smtClean="0">
                          <a:effectLst/>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cs typeface="Arial" panose="020B0604020202020204" pitchFamily="34" charset="0"/>
                            </a:rPr>
                          </m:ctrlPr>
                        </m:fPr>
                        <m:num>
                          <m:d>
                            <m:dPr>
                              <m:ctrlPr>
                                <a:rPr lang="en-US" i="1">
                                  <a:effectLst/>
                                  <a:latin typeface="Cambria Math" panose="02040503050406030204" pitchFamily="18" charset="0"/>
                                  <a:cs typeface="Arial" panose="020B0604020202020204" pitchFamily="34" charset="0"/>
                                </a:rPr>
                              </m:ctrlPr>
                            </m:dPr>
                            <m:e>
                              <m:f>
                                <m:fPr>
                                  <m:type m:val="lin"/>
                                  <m:ctrlPr>
                                    <a:rPr lang="en-US" i="1">
                                      <a:effectLst/>
                                      <a:latin typeface="Cambria Math" panose="02040503050406030204" pitchFamily="18" charset="0"/>
                                      <a:cs typeface="Arial" panose="020B0604020202020204" pitchFamily="34" charset="0"/>
                                    </a:rPr>
                                  </m:ctrlPr>
                                </m:fPr>
                                <m:num>
                                  <m:sSub>
                                    <m:sSubPr>
                                      <m:ctrlPr>
                                        <a:rPr lang="en-US" i="1">
                                          <a:effectLst/>
                                          <a:latin typeface="Cambria Math" panose="02040503050406030204" pitchFamily="18" charset="0"/>
                                          <a:cs typeface="Arial" panose="020B0604020202020204" pitchFamily="34" charset="0"/>
                                        </a:rPr>
                                      </m:ctrlPr>
                                    </m:sSubPr>
                                    <m:e>
                                      <m:r>
                                        <a:rPr lang="es-ES" i="1">
                                          <a:effectLst/>
                                          <a:latin typeface="Cambria Math" panose="02040503050406030204" pitchFamily="18" charset="0"/>
                                          <a:ea typeface="Calibri" panose="020F0502020204030204" pitchFamily="34" charset="0"/>
                                          <a:cs typeface="Arial" panose="020B0604020202020204" pitchFamily="34" charset="0"/>
                                        </a:rPr>
                                        <m:t>𝑓</m:t>
                                      </m:r>
                                    </m:e>
                                    <m:sub>
                                      <m:r>
                                        <a:rPr lang="es-ES" i="1">
                                          <a:effectLst/>
                                          <a:latin typeface="Cambria Math" panose="02040503050406030204" pitchFamily="18" charset="0"/>
                                          <a:ea typeface="Calibri" panose="020F0502020204030204" pitchFamily="34" charset="0"/>
                                          <a:cs typeface="Arial" panose="020B0604020202020204" pitchFamily="34" charset="0"/>
                                        </a:rPr>
                                        <m:t>𝑢</m:t>
                                      </m:r>
                                    </m:sub>
                                  </m:sSub>
                                </m:num>
                                <m:den>
                                  <m:sSub>
                                    <m:sSubPr>
                                      <m:ctrlPr>
                                        <a:rPr lang="en-US" i="1">
                                          <a:effectLst/>
                                          <a:latin typeface="Cambria Math" panose="02040503050406030204" pitchFamily="18" charset="0"/>
                                          <a:cs typeface="Arial" panose="020B0604020202020204" pitchFamily="34" charset="0"/>
                                        </a:rPr>
                                      </m:ctrlPr>
                                    </m:sSubPr>
                                    <m:e>
                                      <m:r>
                                        <a:rPr lang="es-ES" i="1">
                                          <a:effectLst/>
                                          <a:latin typeface="Cambria Math" panose="02040503050406030204" pitchFamily="18" charset="0"/>
                                          <a:ea typeface="Calibri" panose="020F0502020204030204" pitchFamily="34" charset="0"/>
                                          <a:cs typeface="Arial" panose="020B0604020202020204" pitchFamily="34" charset="0"/>
                                        </a:rPr>
                                        <m:t>𝑓</m:t>
                                      </m:r>
                                    </m:e>
                                    <m:sub>
                                      <m:r>
                                        <a:rPr lang="es-ES" i="1">
                                          <a:effectLst/>
                                          <a:latin typeface="Cambria Math" panose="02040503050406030204" pitchFamily="18" charset="0"/>
                                          <a:ea typeface="Calibri" panose="020F0502020204030204" pitchFamily="34" charset="0"/>
                                          <a:cs typeface="Arial" panose="020B0604020202020204" pitchFamily="34" charset="0"/>
                                        </a:rPr>
                                        <m:t>𝑦</m:t>
                                      </m:r>
                                    </m:sub>
                                  </m:sSub>
                                </m:den>
                              </m:f>
                            </m:e>
                          </m:d>
                          <m:sSup>
                            <m:sSupPr>
                              <m:ctrlPr>
                                <a:rPr lang="en-US" i="1">
                                  <a:effectLst/>
                                  <a:latin typeface="Cambria Math" panose="02040503050406030204" pitchFamily="18" charset="0"/>
                                  <a:cs typeface="Arial" panose="020B0604020202020204" pitchFamily="34" charset="0"/>
                                </a:rPr>
                              </m:ctrlPr>
                            </m:sSupPr>
                            <m:e>
                              <m:d>
                                <m:dPr>
                                  <m:ctrlPr>
                                    <a:rPr lang="en-US" i="1">
                                      <a:effectLst/>
                                      <a:latin typeface="Cambria Math" panose="02040503050406030204" pitchFamily="18" charset="0"/>
                                      <a:cs typeface="Arial" panose="020B0604020202020204" pitchFamily="34" charset="0"/>
                                    </a:rPr>
                                  </m:ctrlPr>
                                </m:dPr>
                                <m:e>
                                  <m:r>
                                    <a:rPr lang="es-ES" i="1">
                                      <a:effectLst/>
                                      <a:latin typeface="Cambria Math" panose="02040503050406030204" pitchFamily="18" charset="0"/>
                                      <a:ea typeface="Calibri" panose="020F0502020204030204" pitchFamily="34" charset="0"/>
                                      <a:cs typeface="Arial" panose="020B0604020202020204" pitchFamily="34" charset="0"/>
                                    </a:rPr>
                                    <m:t>30 </m:t>
                                  </m:r>
                                  <m:r>
                                    <a:rPr lang="es-ES" i="1">
                                      <a:effectLst/>
                                      <a:latin typeface="Cambria Math" panose="02040503050406030204" pitchFamily="18" charset="0"/>
                                      <a:ea typeface="Calibri" panose="020F0502020204030204" pitchFamily="34" charset="0"/>
                                      <a:cs typeface="Arial" panose="020B0604020202020204" pitchFamily="34" charset="0"/>
                                    </a:rPr>
                                    <m:t>𝑟</m:t>
                                  </m:r>
                                  <m:r>
                                    <a:rPr lang="es-ES" i="1">
                                      <a:effectLst/>
                                      <a:latin typeface="Cambria Math" panose="02040503050406030204" pitchFamily="18" charset="0"/>
                                      <a:ea typeface="Calibri" panose="020F0502020204030204" pitchFamily="34" charset="0"/>
                                      <a:cs typeface="Arial" panose="020B0604020202020204" pitchFamily="34" charset="0"/>
                                    </a:rPr>
                                    <m:t>+1</m:t>
                                  </m:r>
                                </m:e>
                              </m:d>
                            </m:e>
                            <m:sup>
                              <m:r>
                                <a:rPr lang="es-ES" i="1">
                                  <a:effectLst/>
                                  <a:latin typeface="Cambria Math" panose="02040503050406030204" pitchFamily="18" charset="0"/>
                                  <a:ea typeface="Calibri" panose="020F0502020204030204" pitchFamily="34" charset="0"/>
                                  <a:cs typeface="Arial" panose="020B0604020202020204" pitchFamily="34" charset="0"/>
                                </a:rPr>
                                <m:t>2</m:t>
                              </m:r>
                            </m:sup>
                          </m:sSup>
                          <m:r>
                            <a:rPr lang="es-ES" i="1">
                              <a:effectLst/>
                              <a:latin typeface="Cambria Math" panose="02040503050406030204" pitchFamily="18" charset="0"/>
                              <a:ea typeface="Calibri" panose="020F0502020204030204" pitchFamily="34" charset="0"/>
                              <a:cs typeface="Arial" panose="020B0604020202020204" pitchFamily="34" charset="0"/>
                            </a:rPr>
                            <m:t>−60 </m:t>
                          </m:r>
                          <m:r>
                            <a:rPr lang="es-ES" i="1">
                              <a:effectLst/>
                              <a:latin typeface="Cambria Math" panose="02040503050406030204" pitchFamily="18" charset="0"/>
                              <a:ea typeface="Calibri" panose="020F0502020204030204" pitchFamily="34" charset="0"/>
                              <a:cs typeface="Arial" panose="020B0604020202020204" pitchFamily="34" charset="0"/>
                            </a:rPr>
                            <m:t>𝑟</m:t>
                          </m:r>
                          <m:r>
                            <a:rPr lang="es-ES" i="1">
                              <a:effectLst/>
                              <a:latin typeface="Cambria Math" panose="02040503050406030204" pitchFamily="18" charset="0"/>
                              <a:ea typeface="Calibri" panose="020F0502020204030204" pitchFamily="34" charset="0"/>
                              <a:cs typeface="Arial" panose="020B0604020202020204" pitchFamily="34" charset="0"/>
                            </a:rPr>
                            <m:t>−1</m:t>
                          </m:r>
                        </m:num>
                        <m:den>
                          <m:r>
                            <a:rPr lang="es-ES" i="1">
                              <a:effectLst/>
                              <a:latin typeface="Cambria Math" panose="02040503050406030204" pitchFamily="18" charset="0"/>
                              <a:ea typeface="Calibri" panose="020F0502020204030204" pitchFamily="34" charset="0"/>
                              <a:cs typeface="Arial" panose="020B0604020202020204" pitchFamily="34" charset="0"/>
                            </a:rPr>
                            <m:t>15</m:t>
                          </m:r>
                          <m:sSup>
                            <m:sSupPr>
                              <m:ctrlPr>
                                <a:rPr lang="en-US" i="1">
                                  <a:effectLst/>
                                  <a:latin typeface="Cambria Math" panose="02040503050406030204" pitchFamily="18" charset="0"/>
                                  <a:cs typeface="Arial" panose="020B0604020202020204" pitchFamily="34" charset="0"/>
                                </a:rPr>
                              </m:ctrlPr>
                            </m:sSupPr>
                            <m:e>
                              <m:r>
                                <a:rPr lang="es-ES" i="1">
                                  <a:effectLst/>
                                  <a:latin typeface="Cambria Math" panose="02040503050406030204" pitchFamily="18" charset="0"/>
                                  <a:ea typeface="Calibri" panose="020F0502020204030204" pitchFamily="34" charset="0"/>
                                  <a:cs typeface="Arial" panose="020B0604020202020204" pitchFamily="34" charset="0"/>
                                </a:rPr>
                                <m:t>𝑟</m:t>
                              </m:r>
                            </m:e>
                            <m:sup>
                              <m:r>
                                <a:rPr lang="es-ES" i="1">
                                  <a:effectLst/>
                                  <a:latin typeface="Cambria Math" panose="02040503050406030204" pitchFamily="18" charset="0"/>
                                  <a:ea typeface="Calibri" panose="020F0502020204030204" pitchFamily="34" charset="0"/>
                                  <a:cs typeface="Arial" panose="020B0604020202020204" pitchFamily="34" charset="0"/>
                                </a:rPr>
                                <m:t>2</m:t>
                              </m:r>
                            </m:sup>
                          </m:sSup>
                        </m:den>
                      </m:f>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2945087" y="6092795"/>
                <a:ext cx="3703899" cy="669992"/>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9283066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1</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1" name="Imagen 10"/>
          <p:cNvPicPr/>
          <p:nvPr/>
        </p:nvPicPr>
        <p:blipFill>
          <a:blip r:embed="rId2"/>
          <a:stretch>
            <a:fillRect/>
          </a:stretch>
        </p:blipFill>
        <p:spPr>
          <a:xfrm>
            <a:off x="2503986" y="1628798"/>
            <a:ext cx="4033547" cy="3934513"/>
          </a:xfrm>
          <a:prstGeom prst="rect">
            <a:avLst/>
          </a:prstGeom>
        </p:spPr>
      </p:pic>
      <p:sp>
        <p:nvSpPr>
          <p:cNvPr id="5" name="Rectángulo 4"/>
          <p:cNvSpPr/>
          <p:nvPr/>
        </p:nvSpPr>
        <p:spPr>
          <a:xfrm>
            <a:off x="6671416" y="2164893"/>
            <a:ext cx="5258512" cy="2862322"/>
          </a:xfrm>
          <a:prstGeom prst="rect">
            <a:avLst/>
          </a:prstGeom>
        </p:spPr>
        <p:txBody>
          <a:bodyPr wrap="square">
            <a:spAutoFit/>
          </a:bodyPr>
          <a:lstStyle/>
          <a:p>
            <a:pPr indent="252095" algn="just">
              <a:lnSpc>
                <a:spcPct val="200000"/>
              </a:lnSpc>
            </a:pPr>
            <a:r>
              <a:rPr lang="en-US" dirty="0" err="1" smtClean="0">
                <a:effectLst/>
                <a:latin typeface="Arial" panose="020B0604020202020204" pitchFamily="34" charset="0"/>
                <a:ea typeface="Calibri" panose="020F0502020204030204" pitchFamily="34" charset="0"/>
                <a:cs typeface="Times New Roman" panose="02020603050405020304" pitchFamily="18" charset="0"/>
              </a:rPr>
              <a:t>f'c</a:t>
            </a:r>
            <a:r>
              <a:rPr lang="en-US" dirty="0" smtClean="0">
                <a:effectLst/>
                <a:latin typeface="Arial" panose="020B0604020202020204" pitchFamily="34" charset="0"/>
                <a:ea typeface="Calibri" panose="020F0502020204030204" pitchFamily="34" charset="0"/>
                <a:cs typeface="Times New Roman" panose="02020603050405020304" pitchFamily="18" charset="0"/>
              </a:rPr>
              <a:t>=280 kg/cm</a:t>
            </a:r>
            <a:r>
              <a:rPr lang="en-US" baseline="30000" dirty="0" smtClean="0">
                <a:effectLst/>
                <a:latin typeface="Arial" panose="020B0604020202020204" pitchFamily="34" charset="0"/>
                <a:ea typeface="Calibri" panose="020F0502020204030204" pitchFamily="34" charset="0"/>
                <a:cs typeface="Times New Roman" panose="02020603050405020304" pitchFamily="18" charset="0"/>
              </a:rPr>
              <a:t>2</a:t>
            </a:r>
            <a:endParaRPr lang="en-US" dirty="0" smtClean="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n-US" dirty="0" err="1" smtClean="0">
                <a:effectLst/>
                <a:latin typeface="Arial" panose="020B0604020202020204" pitchFamily="34" charset="0"/>
                <a:ea typeface="Calibri" panose="020F0502020204030204" pitchFamily="34" charset="0"/>
                <a:cs typeface="Times New Roman" panose="02020603050405020304" pitchFamily="18" charset="0"/>
              </a:rPr>
              <a:t>fy</a:t>
            </a:r>
            <a:r>
              <a:rPr lang="en-US" dirty="0" smtClean="0">
                <a:effectLst/>
                <a:latin typeface="Arial" panose="020B0604020202020204" pitchFamily="34" charset="0"/>
                <a:ea typeface="Calibri" panose="020F0502020204030204" pitchFamily="34" charset="0"/>
                <a:cs typeface="Times New Roman" panose="02020603050405020304" pitchFamily="18" charset="0"/>
              </a:rPr>
              <a:t>=4200 kg/cm</a:t>
            </a:r>
            <a:r>
              <a:rPr lang="en-US" baseline="30000" dirty="0" smtClean="0">
                <a:effectLst/>
                <a:latin typeface="Arial" panose="020B0604020202020204" pitchFamily="34" charset="0"/>
                <a:ea typeface="Calibri" panose="020F0502020204030204" pitchFamily="34" charset="0"/>
                <a:cs typeface="Times New Roman" panose="02020603050405020304" pitchFamily="18" charset="0"/>
              </a:rPr>
              <a:t>2</a:t>
            </a:r>
            <a:endParaRPr lang="en-US" dirty="0" smtClean="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S" dirty="0" smtClean="0">
                <a:effectLst/>
                <a:latin typeface="Arial" panose="020B0604020202020204" pitchFamily="34" charset="0"/>
                <a:ea typeface="Calibri" panose="020F0502020204030204" pitchFamily="34" charset="0"/>
                <a:cs typeface="Times New Roman" panose="02020603050405020304" pitchFamily="18" charset="0"/>
              </a:rPr>
              <a:t>Es= 2038901.78 kg/cm</a:t>
            </a:r>
            <a:r>
              <a:rPr lang="es-ES" baseline="30000" dirty="0" smtClean="0">
                <a:effectLst/>
                <a:latin typeface="Arial" panose="020B0604020202020204" pitchFamily="34" charset="0"/>
                <a:ea typeface="Calibri" panose="020F0502020204030204" pitchFamily="34" charset="0"/>
                <a:cs typeface="Times New Roman" panose="02020603050405020304" pitchFamily="18" charset="0"/>
              </a:rPr>
              <a:t>2</a:t>
            </a:r>
            <a:endParaRPr lang="en-US" dirty="0" smtClean="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200000"/>
              </a:lnSpc>
            </a:pPr>
            <a:r>
              <a:rPr lang="es-ES" dirty="0" err="1" smtClean="0">
                <a:effectLst/>
                <a:latin typeface="Arial" panose="020B0604020202020204" pitchFamily="34" charset="0"/>
                <a:ea typeface="Calibri" panose="020F0502020204030204" pitchFamily="34" charset="0"/>
                <a:cs typeface="Times New Roman" panose="02020603050405020304" pitchFamily="18" charset="0"/>
              </a:rPr>
              <a:t>rec</a:t>
            </a:r>
            <a:r>
              <a:rPr lang="es-ES" dirty="0" smtClean="0">
                <a:effectLst/>
                <a:latin typeface="Arial" panose="020B0604020202020204" pitchFamily="34" charset="0"/>
                <a:ea typeface="Calibri" panose="020F0502020204030204" pitchFamily="34" charset="0"/>
                <a:cs typeface="Times New Roman" panose="02020603050405020304" pitchFamily="18" charset="0"/>
              </a:rPr>
              <a:t>: el recubrimiento será de 2.5 cm al </a:t>
            </a:r>
            <a:r>
              <a:rPr lang="es-ES" dirty="0" err="1" smtClean="0">
                <a:effectLst/>
                <a:latin typeface="Arial" panose="020B0604020202020204" pitchFamily="34" charset="0"/>
                <a:ea typeface="Calibri" panose="020F0502020204030204" pitchFamily="34" charset="0"/>
                <a:cs typeface="Times New Roman" panose="02020603050405020304" pitchFamily="18" charset="0"/>
              </a:rPr>
              <a:t>centroide</a:t>
            </a:r>
            <a:r>
              <a:rPr lang="es-ES" dirty="0" smtClean="0">
                <a:effectLst/>
                <a:latin typeface="Arial" panose="020B0604020202020204" pitchFamily="34" charset="0"/>
                <a:ea typeface="Calibri" panose="020F0502020204030204" pitchFamily="34" charset="0"/>
                <a:cs typeface="Times New Roman" panose="02020603050405020304" pitchFamily="18" charset="0"/>
              </a:rPr>
              <a:t> de la barra</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92097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1</a:t>
            </a:r>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11" name="Imagen 10"/>
          <p:cNvPicPr/>
          <p:nvPr/>
        </p:nvPicPr>
        <p:blipFill>
          <a:blip r:embed="rId2"/>
          <a:stretch>
            <a:fillRect/>
          </a:stretch>
        </p:blipFill>
        <p:spPr>
          <a:xfrm>
            <a:off x="2853294" y="1484181"/>
            <a:ext cx="8290421" cy="4788432"/>
          </a:xfrm>
          <a:prstGeom prst="rect">
            <a:avLst/>
          </a:prstGeom>
        </p:spPr>
      </p:pic>
    </p:spTree>
    <p:extLst>
      <p:ext uri="{BB962C8B-B14F-4D97-AF65-F5344CB8AC3E}">
        <p14:creationId xmlns:p14="http://schemas.microsoft.com/office/powerpoint/2010/main" val="141915325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Capítulo 5: Modelos de Daño Concentrado</a:t>
            </a:r>
            <a:endParaRPr lang="en-US" dirty="0"/>
          </a:p>
        </p:txBody>
      </p:sp>
      <p:sp>
        <p:nvSpPr>
          <p:cNvPr id="4" name="Título 1"/>
          <p:cNvSpPr txBox="1">
            <a:spLocks/>
          </p:cNvSpPr>
          <p:nvPr/>
        </p:nvSpPr>
        <p:spPr>
          <a:xfrm>
            <a:off x="1846787" y="644257"/>
            <a:ext cx="10354738" cy="449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baseline="0">
                <a:solidFill>
                  <a:schemeClr val="tx1"/>
                </a:solidFill>
                <a:latin typeface="+mj-lt"/>
                <a:ea typeface="+mj-ea"/>
                <a:cs typeface="+mj-cs"/>
              </a:defRPr>
            </a:lvl1pPr>
          </a:lstStyle>
          <a:p>
            <a:r>
              <a:rPr lang="es-EC" dirty="0" smtClean="0"/>
              <a:t>Definición de curva Momento – Rotación: Ejemplo 1</a:t>
            </a:r>
            <a:endParaRPr lang="es-EC" dirty="0"/>
          </a:p>
        </p:txBody>
      </p:sp>
      <p:sp>
        <p:nvSpPr>
          <p:cNvPr id="7" name="CuadroTexto 6"/>
          <p:cNvSpPr txBox="1"/>
          <p:nvPr/>
        </p:nvSpPr>
        <p:spPr>
          <a:xfrm>
            <a:off x="9525" y="1950238"/>
            <a:ext cx="1837262" cy="4154984"/>
          </a:xfrm>
          <a:prstGeom prst="rect">
            <a:avLst/>
          </a:prstGeom>
          <a:noFill/>
        </p:spPr>
        <p:txBody>
          <a:bodyPr wrap="square" rtlCol="0">
            <a:spAutoFit/>
          </a:bodyPr>
          <a:lstStyle/>
          <a:p>
            <a:pPr marL="228600" indent="-228600">
              <a:buAutoNum type="arabicPeriod"/>
            </a:pPr>
            <a:r>
              <a:rPr lang="es-EC" sz="1200" b="1" dirty="0">
                <a:ln w="22225">
                  <a:noFill/>
                  <a:prstDash val="solid"/>
                </a:ln>
                <a:solidFill>
                  <a:schemeClr val="accent6">
                    <a:lumMod val="75000"/>
                  </a:schemeClr>
                </a:solidFill>
              </a:rPr>
              <a:t>Introducción</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Rótulas Plásticas</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Objetivos del desempeño</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chemeClr val="accent6">
                    <a:lumMod val="75000"/>
                  </a:schemeClr>
                </a:solidFill>
              </a:rPr>
              <a:t>Métodos de análisis no lineal</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a:ln w="22225">
                  <a:noFill/>
                  <a:prstDash val="solid"/>
                </a:ln>
                <a:solidFill>
                  <a:srgbClr val="FFFF00"/>
                </a:solidFill>
              </a:rPr>
              <a:t>Modelos de daño concentrado con el programa computacional SAP2000</a:t>
            </a:r>
          </a:p>
          <a:p>
            <a:pPr marL="228600" indent="-228600">
              <a:buAutoNum type="arabicPeriod"/>
            </a:pPr>
            <a:endParaRPr lang="es-EC" sz="1200" b="1" dirty="0" smtClean="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Ejemplos de Aplicación</a:t>
            </a:r>
          </a:p>
          <a:p>
            <a:pPr marL="228600" indent="-228600">
              <a:buAutoNum type="arabicPeriod"/>
            </a:pPr>
            <a:endParaRPr lang="es-EC" sz="1200" b="1" dirty="0">
              <a:ln w="22225">
                <a:noFill/>
                <a:prstDash val="solid"/>
              </a:ln>
              <a:solidFill>
                <a:schemeClr val="accent6">
                  <a:lumMod val="75000"/>
                </a:schemeClr>
              </a:solidFill>
            </a:endParaRPr>
          </a:p>
          <a:p>
            <a:pPr marL="228600" indent="-228600">
              <a:buAutoNum type="arabicPeriod"/>
            </a:pPr>
            <a:r>
              <a:rPr lang="es-EC" sz="1200" b="1" dirty="0" smtClean="0">
                <a:ln w="22225">
                  <a:noFill/>
                  <a:prstDash val="solid"/>
                </a:ln>
                <a:solidFill>
                  <a:schemeClr val="accent6">
                    <a:lumMod val="75000"/>
                  </a:schemeClr>
                </a:solidFill>
              </a:rPr>
              <a:t>Conclusiones y Recomendaciones</a:t>
            </a:r>
          </a:p>
          <a:p>
            <a:pPr marL="228600" indent="-228600">
              <a:buAutoNum type="arabicPeriod"/>
            </a:pPr>
            <a:endParaRPr lang="en-US" sz="1200" dirty="0">
              <a:solidFill>
                <a:schemeClr val="accent6">
                  <a:lumMod val="75000"/>
                </a:schemeClr>
              </a:solidFill>
            </a:endParaRPr>
          </a:p>
        </p:txBody>
      </p:sp>
      <p:pic>
        <p:nvPicPr>
          <p:cNvPr id="6" name="Imagen 5"/>
          <p:cNvPicPr/>
          <p:nvPr/>
        </p:nvPicPr>
        <p:blipFill>
          <a:blip r:embed="rId2"/>
          <a:stretch>
            <a:fillRect/>
          </a:stretch>
        </p:blipFill>
        <p:spPr>
          <a:xfrm>
            <a:off x="3816036" y="1459907"/>
            <a:ext cx="6601288" cy="4645315"/>
          </a:xfrm>
          <a:prstGeom prst="rect">
            <a:avLst/>
          </a:prstGeom>
        </p:spPr>
      </p:pic>
    </p:spTree>
    <p:extLst>
      <p:ext uri="{BB962C8B-B14F-4D97-AF65-F5344CB8AC3E}">
        <p14:creationId xmlns:p14="http://schemas.microsoft.com/office/powerpoint/2010/main" val="533228799"/>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ción de Tesi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637</TotalTime>
  <Words>13467</Words>
  <Application>Microsoft Office PowerPoint</Application>
  <PresentationFormat>Panorámica</PresentationFormat>
  <Paragraphs>4798</Paragraphs>
  <Slides>235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235</vt:i4>
      </vt:variant>
    </vt:vector>
  </HeadingPairs>
  <TitlesOfParts>
    <vt:vector size="242" baseType="lpstr">
      <vt:lpstr>Arial</vt:lpstr>
      <vt:lpstr>Calibri</vt:lpstr>
      <vt:lpstr>Calibri Light</vt:lpstr>
      <vt:lpstr>Cambria Math</vt:lpstr>
      <vt:lpstr>Symbol</vt:lpstr>
      <vt:lpstr>Times New Roman</vt:lpstr>
      <vt:lpstr>Presentación de Tesis</vt:lpstr>
      <vt:lpstr>    TESIS DE GRADO      MODELO DE DAÑO CONCENTRADO PARA ESTRUCTURAS APORTICADAS  EN HORMIGÓN ARMADO ANTE CARGAS SÍSMICAS,  UTILIZANDO EL PROGRAMA COMPUTACIONAL SAP2000  Por: Andrés David Flores Rodríguez 10/10/2014 </vt:lpstr>
      <vt:lpstr>CONTENIDO</vt:lpstr>
      <vt:lpstr>CONTENIDO</vt:lpstr>
      <vt:lpstr>CONTENIDO</vt:lpstr>
      <vt:lpstr>CONTENIDO</vt:lpstr>
      <vt:lpstr>CONTENIDO</vt:lpstr>
      <vt:lpstr>   Capítulo 1: Introducción</vt:lpstr>
      <vt:lpstr>Capítulo 1: Introducción</vt:lpstr>
      <vt:lpstr>Capítulo 1: Introducción</vt:lpstr>
      <vt:lpstr>Capítulo 1: Introducción</vt:lpstr>
      <vt:lpstr>Capítulo 1: Introducción</vt:lpstr>
      <vt:lpstr>Capítulo 1: Introducción</vt:lpstr>
      <vt:lpstr>Capítulo 1: Introducción</vt:lpstr>
      <vt:lpstr>Capítulo 1: Introducción</vt:lpstr>
      <vt:lpstr>Capítulo 1: Introducción</vt:lpstr>
      <vt:lpstr>Capítulo 1: Introducción</vt:lpstr>
      <vt:lpstr>Capítulo 1: Introducción</vt:lpstr>
      <vt:lpstr>Capítulo 1: Introducción</vt:lpstr>
      <vt:lpstr>   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Capítulo 2: Rótulas Plásticas</vt:lpstr>
      <vt:lpstr>   Capítulo 3: Objetivos de Desempeño</vt:lpstr>
      <vt:lpstr>Capítulo 3: Objetivos del Desempeño</vt:lpstr>
      <vt:lpstr>Capítulo 3: Objetivos del Desempeño</vt:lpstr>
      <vt:lpstr>Capítulo 3: Objetivos del Desempeño</vt:lpstr>
      <vt:lpstr>Capítulo 3: Objetivos del Desempeño</vt:lpstr>
      <vt:lpstr>Capítulo 3: Objetivos del Desempeño</vt:lpstr>
      <vt:lpstr>Capítulo 3: Objetivos del Desempeño</vt:lpstr>
      <vt:lpstr>Capítulo 3: Objetivos del Desempeño</vt:lpstr>
      <vt:lpstr>Capítulo 3: Objetivos del Desempeño</vt:lpstr>
      <vt:lpstr>Capítulo 3: Objetivos del Desempeño</vt:lpstr>
      <vt:lpstr>   Capítulo 4: Métodos de Análisis No Lineal</vt:lpstr>
      <vt:lpstr>Capítulo 4: Métodos de Análisis No Lineal</vt:lpstr>
      <vt:lpstr>Capítulo 4: Métodos de Análisis No Lineal</vt:lpstr>
      <vt:lpstr>Capítulo 4: Métodos de Análisis No Lineal</vt:lpstr>
      <vt:lpstr>Capítulo 4: Métodos de Análisis No Lineal</vt:lpstr>
      <vt:lpstr>Capítulo 4: Métodos de Análisis No Lineal</vt:lpstr>
      <vt:lpstr>Capítulo 4: Métodos de Análisis No Lineal</vt:lpstr>
      <vt:lpstr>Capítulo 4: Métodos de Análisis No Lineal</vt:lpstr>
      <vt:lpstr>Capítulo 4: Métodos de Análisis No Lineal</vt:lpstr>
      <vt:lpstr>Capítulo 4: Métodos de Análisis No Lineal</vt:lpstr>
      <vt:lpstr>Capítulo 4: Métodos de Análisis No Lineal</vt:lpstr>
      <vt:lpstr>Capítulo 4: Métodos de Análisis No Lineal</vt:lpstr>
      <vt:lpstr>Capítulo 4: Métodos de Análisis No Lineal</vt:lpstr>
      <vt:lpstr>Capítulo 4: Métodos de Análisis No Lineal</vt:lpstr>
      <vt:lpstr>Capítulo 4: Métodos de Análisis No Lineal</vt:lpstr>
      <vt:lpstr>Capítulo 4: Métodos de Análisis No Lineal</vt:lpstr>
      <vt:lpstr>Capítulo 4: Métodos de Análisis No Lineal</vt:lpstr>
      <vt:lpstr>Capítulo 4: Métodos de Análisis No Lineal</vt:lpstr>
      <vt:lpstr>Capítulo 4: Métodos de Análisis No Lineal</vt:lpstr>
      <vt:lpstr>   Capítulo 5:  Modelo de Daño Concentrado en Programa Computacional SAP2000</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Capítulo 5: Modelos de Daño Concentrado</vt:lpstr>
      <vt:lpstr>   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Presentación de PowerPoint</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Capítulo 6: Ejemplos de Aplicación</vt:lpstr>
      <vt:lpstr>   Capítulo 7: Conclusiones y Recomendaciones</vt:lpstr>
      <vt:lpstr>Capítulo 7: Conclusiones y Recomendaciones</vt:lpstr>
      <vt:lpstr>Capítulo 7: Conclusiones y Recomendaciones</vt:lpstr>
      <vt:lpstr>Capítulo 7: Conclusiones y Recomendaciones</vt:lpstr>
      <vt:lpstr>Capítulo 7: Conclusiones y Recomendaciones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Windows User</dc:creator>
  <cp:lastModifiedBy>Windows User</cp:lastModifiedBy>
  <cp:revision>88</cp:revision>
  <dcterms:created xsi:type="dcterms:W3CDTF">2014-12-09T22:55:20Z</dcterms:created>
  <dcterms:modified xsi:type="dcterms:W3CDTF">2014-12-10T09:37:51Z</dcterms:modified>
</cp:coreProperties>
</file>