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9" r:id="rId1"/>
  </p:sldMasterIdLst>
  <p:sldIdLst>
    <p:sldId id="256" r:id="rId2"/>
    <p:sldId id="352" r:id="rId3"/>
    <p:sldId id="257" r:id="rId4"/>
    <p:sldId id="258" r:id="rId5"/>
    <p:sldId id="259" r:id="rId6"/>
    <p:sldId id="353" r:id="rId7"/>
    <p:sldId id="260" r:id="rId8"/>
    <p:sldId id="261" r:id="rId9"/>
    <p:sldId id="354" r:id="rId10"/>
    <p:sldId id="262" r:id="rId11"/>
    <p:sldId id="290" r:id="rId12"/>
    <p:sldId id="291" r:id="rId13"/>
    <p:sldId id="292" r:id="rId14"/>
    <p:sldId id="293" r:id="rId15"/>
    <p:sldId id="294" r:id="rId16"/>
    <p:sldId id="295" r:id="rId17"/>
    <p:sldId id="296" r:id="rId18"/>
    <p:sldId id="297" r:id="rId19"/>
    <p:sldId id="298" r:id="rId20"/>
    <p:sldId id="355" r:id="rId21"/>
    <p:sldId id="263" r:id="rId22"/>
    <p:sldId id="264" r:id="rId23"/>
    <p:sldId id="265" r:id="rId24"/>
    <p:sldId id="266" r:id="rId25"/>
    <p:sldId id="267" r:id="rId26"/>
    <p:sldId id="268" r:id="rId27"/>
    <p:sldId id="301" r:id="rId28"/>
    <p:sldId id="302" r:id="rId29"/>
    <p:sldId id="303" r:id="rId30"/>
    <p:sldId id="304" r:id="rId31"/>
    <p:sldId id="305" r:id="rId32"/>
    <p:sldId id="306" r:id="rId33"/>
    <p:sldId id="307" r:id="rId34"/>
    <p:sldId id="364" r:id="rId35"/>
    <p:sldId id="361" r:id="rId36"/>
    <p:sldId id="365" r:id="rId37"/>
    <p:sldId id="362" r:id="rId38"/>
    <p:sldId id="366" r:id="rId39"/>
    <p:sldId id="367" r:id="rId40"/>
    <p:sldId id="309" r:id="rId41"/>
    <p:sldId id="310" r:id="rId42"/>
    <p:sldId id="312" r:id="rId43"/>
    <p:sldId id="314" r:id="rId44"/>
    <p:sldId id="316" r:id="rId45"/>
    <p:sldId id="317" r:id="rId46"/>
    <p:sldId id="319" r:id="rId47"/>
    <p:sldId id="321" r:id="rId48"/>
    <p:sldId id="322" r:id="rId49"/>
    <p:sldId id="323" r:id="rId50"/>
    <p:sldId id="269" r:id="rId51"/>
    <p:sldId id="270" r:id="rId52"/>
    <p:sldId id="271" r:id="rId53"/>
    <p:sldId id="272" r:id="rId54"/>
    <p:sldId id="273" r:id="rId55"/>
    <p:sldId id="274" r:id="rId56"/>
    <p:sldId id="275" r:id="rId57"/>
    <p:sldId id="276" r:id="rId58"/>
    <p:sldId id="277" r:id="rId59"/>
    <p:sldId id="278" r:id="rId60"/>
    <p:sldId id="279" r:id="rId61"/>
    <p:sldId id="327" r:id="rId62"/>
    <p:sldId id="328" r:id="rId63"/>
    <p:sldId id="329" r:id="rId64"/>
    <p:sldId id="330" r:id="rId65"/>
    <p:sldId id="331" r:id="rId66"/>
    <p:sldId id="332" r:id="rId67"/>
    <p:sldId id="333" r:id="rId68"/>
    <p:sldId id="356" r:id="rId69"/>
    <p:sldId id="280" r:id="rId70"/>
    <p:sldId id="281" r:id="rId71"/>
    <p:sldId id="282" r:id="rId72"/>
    <p:sldId id="335" r:id="rId73"/>
    <p:sldId id="336" r:id="rId74"/>
    <p:sldId id="337" r:id="rId75"/>
    <p:sldId id="338" r:id="rId76"/>
    <p:sldId id="339" r:id="rId77"/>
    <p:sldId id="340" r:id="rId78"/>
    <p:sldId id="341" r:id="rId79"/>
    <p:sldId id="342" r:id="rId80"/>
    <p:sldId id="343" r:id="rId81"/>
    <p:sldId id="357" r:id="rId82"/>
    <p:sldId id="283" r:id="rId83"/>
    <p:sldId id="284" r:id="rId84"/>
    <p:sldId id="285" r:id="rId85"/>
    <p:sldId id="286" r:id="rId86"/>
    <p:sldId id="287" r:id="rId87"/>
    <p:sldId id="288" r:id="rId88"/>
    <p:sldId id="359" r:id="rId89"/>
    <p:sldId id="344" r:id="rId90"/>
    <p:sldId id="345" r:id="rId91"/>
    <p:sldId id="346" r:id="rId92"/>
    <p:sldId id="347" r:id="rId93"/>
    <p:sldId id="360" r:id="rId94"/>
    <p:sldId id="349" r:id="rId95"/>
    <p:sldId id="350"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66" d="100"/>
          <a:sy n="66" d="100"/>
        </p:scale>
        <p:origin x="67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F619282-FDD0-4A9A-ACE2-BAF6B2BE95EF}" type="datetimeFigureOut">
              <a:rPr lang="en-CA" smtClean="0"/>
              <a:t>2015-08-17</a:t>
            </a:fld>
            <a:endParaRPr lang="en-C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E169DAF1-B51A-4C83-A9A5-7D4836F5C131}" type="slidenum">
              <a:rPr lang="en-CA" smtClean="0"/>
              <a:t>‹Nº›</a:t>
            </a:fld>
            <a:endParaRPr lang="en-C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27803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F619282-FDD0-4A9A-ACE2-BAF6B2BE95EF}" type="datetimeFigureOut">
              <a:rPr lang="en-CA" smtClean="0"/>
              <a:t>2015-08-17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69DAF1-B51A-4C83-A9A5-7D4836F5C131}" type="slidenum">
              <a:rPr lang="en-CA" smtClean="0"/>
              <a:t>‹Nº›</a:t>
            </a:fld>
            <a:endParaRPr lang="en-CA"/>
          </a:p>
        </p:txBody>
      </p:sp>
    </p:spTree>
    <p:extLst>
      <p:ext uri="{BB962C8B-B14F-4D97-AF65-F5344CB8AC3E}">
        <p14:creationId xmlns:p14="http://schemas.microsoft.com/office/powerpoint/2010/main" val="68774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F619282-FDD0-4A9A-ACE2-BAF6B2BE95EF}" type="datetimeFigureOut">
              <a:rPr lang="en-CA" smtClean="0"/>
              <a:t>2015-08-17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69DAF1-B51A-4C83-A9A5-7D4836F5C131}" type="slidenum">
              <a:rPr lang="en-CA" smtClean="0"/>
              <a:t>‹Nº›</a:t>
            </a:fld>
            <a:endParaRPr lang="en-CA"/>
          </a:p>
        </p:txBody>
      </p:sp>
    </p:spTree>
    <p:extLst>
      <p:ext uri="{BB962C8B-B14F-4D97-AF65-F5344CB8AC3E}">
        <p14:creationId xmlns:p14="http://schemas.microsoft.com/office/powerpoint/2010/main" val="3390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F619282-FDD0-4A9A-ACE2-BAF6B2BE95EF}" type="datetimeFigureOut">
              <a:rPr lang="en-CA" smtClean="0"/>
              <a:t>2015-08-17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69DAF1-B51A-4C83-A9A5-7D4836F5C131}" type="slidenum">
              <a:rPr lang="en-CA" smtClean="0"/>
              <a:t>‹Nº›</a:t>
            </a:fld>
            <a:endParaRPr lang="en-CA"/>
          </a:p>
        </p:txBody>
      </p:sp>
    </p:spTree>
    <p:extLst>
      <p:ext uri="{BB962C8B-B14F-4D97-AF65-F5344CB8AC3E}">
        <p14:creationId xmlns:p14="http://schemas.microsoft.com/office/powerpoint/2010/main" val="43602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F619282-FDD0-4A9A-ACE2-BAF6B2BE95EF}" type="datetimeFigureOut">
              <a:rPr lang="en-CA" smtClean="0"/>
              <a:t>2015-08-17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69DAF1-B51A-4C83-A9A5-7D4836F5C131}" type="slidenum">
              <a:rPr lang="en-CA" smtClean="0"/>
              <a:t>‹Nº›</a:t>
            </a:fld>
            <a:endParaRPr lang="en-C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750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F619282-FDD0-4A9A-ACE2-BAF6B2BE95EF}" type="datetimeFigureOut">
              <a:rPr lang="en-CA" smtClean="0"/>
              <a:t>2015-08-17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169DAF1-B51A-4C83-A9A5-7D4836F5C131}" type="slidenum">
              <a:rPr lang="en-CA" smtClean="0"/>
              <a:t>‹Nº›</a:t>
            </a:fld>
            <a:endParaRPr lang="en-CA"/>
          </a:p>
        </p:txBody>
      </p:sp>
    </p:spTree>
    <p:extLst>
      <p:ext uri="{BB962C8B-B14F-4D97-AF65-F5344CB8AC3E}">
        <p14:creationId xmlns:p14="http://schemas.microsoft.com/office/powerpoint/2010/main" val="2386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s-ES" smtClean="0"/>
              <a:t>Haga clic para modificar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F619282-FDD0-4A9A-ACE2-BAF6B2BE95EF}" type="datetimeFigureOut">
              <a:rPr lang="en-CA" smtClean="0"/>
              <a:t>2015-08-17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169DAF1-B51A-4C83-A9A5-7D4836F5C131}" type="slidenum">
              <a:rPr lang="en-CA" smtClean="0"/>
              <a:t>‹Nº›</a:t>
            </a:fld>
            <a:endParaRPr lang="en-CA"/>
          </a:p>
        </p:txBody>
      </p:sp>
    </p:spTree>
    <p:extLst>
      <p:ext uri="{BB962C8B-B14F-4D97-AF65-F5344CB8AC3E}">
        <p14:creationId xmlns:p14="http://schemas.microsoft.com/office/powerpoint/2010/main" val="190559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F619282-FDD0-4A9A-ACE2-BAF6B2BE95EF}" type="datetimeFigureOut">
              <a:rPr lang="en-CA" smtClean="0"/>
              <a:t>2015-08-17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169DAF1-B51A-4C83-A9A5-7D4836F5C131}" type="slidenum">
              <a:rPr lang="en-CA" smtClean="0"/>
              <a:t>‹Nº›</a:t>
            </a:fld>
            <a:endParaRPr lang="en-CA"/>
          </a:p>
        </p:txBody>
      </p:sp>
    </p:spTree>
    <p:extLst>
      <p:ext uri="{BB962C8B-B14F-4D97-AF65-F5344CB8AC3E}">
        <p14:creationId xmlns:p14="http://schemas.microsoft.com/office/powerpoint/2010/main" val="321093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19282-FDD0-4A9A-ACE2-BAF6B2BE95EF}" type="datetimeFigureOut">
              <a:rPr lang="en-CA" smtClean="0"/>
              <a:t>2015-08-17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169DAF1-B51A-4C83-A9A5-7D4836F5C131}" type="slidenum">
              <a:rPr lang="en-CA" smtClean="0"/>
              <a:t>‹Nº›</a:t>
            </a:fld>
            <a:endParaRPr lang="en-CA"/>
          </a:p>
        </p:txBody>
      </p:sp>
    </p:spTree>
    <p:extLst>
      <p:ext uri="{BB962C8B-B14F-4D97-AF65-F5344CB8AC3E}">
        <p14:creationId xmlns:p14="http://schemas.microsoft.com/office/powerpoint/2010/main" val="39056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F619282-FDD0-4A9A-ACE2-BAF6B2BE95EF}" type="datetimeFigureOut">
              <a:rPr lang="en-CA" smtClean="0"/>
              <a:t>2015-08-17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169DAF1-B51A-4C83-A9A5-7D4836F5C131}" type="slidenum">
              <a:rPr lang="en-CA" smtClean="0"/>
              <a:t>‹Nº›</a:t>
            </a:fld>
            <a:endParaRPr lang="en-CA"/>
          </a:p>
        </p:txBody>
      </p:sp>
    </p:spTree>
    <p:extLst>
      <p:ext uri="{BB962C8B-B14F-4D97-AF65-F5344CB8AC3E}">
        <p14:creationId xmlns:p14="http://schemas.microsoft.com/office/powerpoint/2010/main" val="233921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F619282-FDD0-4A9A-ACE2-BAF6B2BE95EF}" type="datetimeFigureOut">
              <a:rPr lang="en-CA" smtClean="0"/>
              <a:t>2015-08-17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169DAF1-B51A-4C83-A9A5-7D4836F5C131}" type="slidenum">
              <a:rPr lang="en-CA" smtClean="0"/>
              <a:t>‹Nº›</a:t>
            </a:fld>
            <a:endParaRPr lang="en-CA"/>
          </a:p>
        </p:txBody>
      </p:sp>
    </p:spTree>
    <p:extLst>
      <p:ext uri="{BB962C8B-B14F-4D97-AF65-F5344CB8AC3E}">
        <p14:creationId xmlns:p14="http://schemas.microsoft.com/office/powerpoint/2010/main" val="350703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F619282-FDD0-4A9A-ACE2-BAF6B2BE95EF}" type="datetimeFigureOut">
              <a:rPr lang="en-CA" smtClean="0"/>
              <a:t>2015-08-17</a:t>
            </a:fld>
            <a:endParaRPr lang="en-C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C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E169DAF1-B51A-4C83-A9A5-7D4836F5C131}" type="slidenum">
              <a:rPr lang="en-CA" smtClean="0"/>
              <a:t>‹Nº›</a:t>
            </a:fld>
            <a:endParaRPr lang="en-CA"/>
          </a:p>
        </p:txBody>
      </p:sp>
    </p:spTree>
    <p:extLst>
      <p:ext uri="{BB962C8B-B14F-4D97-AF65-F5344CB8AC3E}">
        <p14:creationId xmlns:p14="http://schemas.microsoft.com/office/powerpoint/2010/main" val="1663824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360.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0.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0.png"/><Relationship Id="rId4" Type="http://schemas.openxmlformats.org/officeDocument/2006/relationships/image" Target="../media/image27.png"/><Relationship Id="rId9"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image" Target="../media/image410.png"/><Relationship Id="rId7" Type="http://schemas.openxmlformats.org/officeDocument/2006/relationships/image" Target="../media/image450.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image" Target="../media/image420.png"/></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720.png"/><Relationship Id="rId1" Type="http://schemas.openxmlformats.org/officeDocument/2006/relationships/slideLayout" Target="../slideLayouts/slideLayout2.xml"/><Relationship Id="rId4" Type="http://schemas.openxmlformats.org/officeDocument/2006/relationships/image" Target="../media/image500.png"/></Relationships>
</file>

<file path=ppt/slides/_rels/slide7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40540" y="267287"/>
            <a:ext cx="9144000" cy="1842387"/>
          </a:xfrm>
        </p:spPr>
        <p:txBody>
          <a:bodyPr>
            <a:normAutofit fontScale="90000"/>
          </a:bodyPr>
          <a:lstStyle/>
          <a:p>
            <a:pPr algn="just"/>
            <a:r>
              <a:rPr lang="es-EC" sz="5400" dirty="0" smtClean="0">
                <a:solidFill>
                  <a:schemeClr val="bg1"/>
                </a:solidFill>
              </a:rPr>
              <a:t>UNIVERSIDAD DE LAS FUERZAS ARMADAS - ESPE</a:t>
            </a:r>
            <a:endParaRPr lang="en-CA" sz="5400" dirty="0">
              <a:solidFill>
                <a:schemeClr val="bg1"/>
              </a:solidFill>
            </a:endParaRPr>
          </a:p>
        </p:txBody>
      </p:sp>
      <p:sp>
        <p:nvSpPr>
          <p:cNvPr id="3" name="Subtítulo 2"/>
          <p:cNvSpPr>
            <a:spLocks noGrp="1"/>
          </p:cNvSpPr>
          <p:nvPr>
            <p:ph type="subTitle" idx="1"/>
          </p:nvPr>
        </p:nvSpPr>
        <p:spPr>
          <a:xfrm>
            <a:off x="1640540" y="4167738"/>
            <a:ext cx="9144000" cy="1441383"/>
          </a:xfrm>
        </p:spPr>
        <p:txBody>
          <a:bodyPr>
            <a:normAutofit lnSpcReduction="10000"/>
          </a:bodyPr>
          <a:lstStyle/>
          <a:p>
            <a:endParaRPr lang="es-EC" dirty="0" smtClean="0"/>
          </a:p>
          <a:p>
            <a:pPr algn="just"/>
            <a:r>
              <a:rPr lang="es-EC" sz="2800" b="1" dirty="0" smtClean="0">
                <a:solidFill>
                  <a:schemeClr val="bg1"/>
                </a:solidFill>
              </a:rPr>
              <a:t>PROYECTO PREVIO A LA OBTENCIÓN DEL TÍTULO DE INGENIERO MECATRÓNICO</a:t>
            </a:r>
          </a:p>
          <a:p>
            <a:pPr algn="just"/>
            <a:endParaRPr lang="es-EC" dirty="0" smtClean="0">
              <a:solidFill>
                <a:schemeClr val="bg1"/>
              </a:solidFill>
            </a:endParaRPr>
          </a:p>
        </p:txBody>
      </p:sp>
      <p:pic>
        <p:nvPicPr>
          <p:cNvPr id="1026" name="Picture 2" descr="http://1.bp.blogspot.com/_qzfabZURj5I/SlgNarEIv_I/AAAAAAAAAAo/Lp47F3S__zc/S220/LOGO+MECATRONI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6163" y="5535128"/>
            <a:ext cx="1059913" cy="1189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orecasting-ec.com/resources/LOGO%20OFICIAL%20UFA-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950" y="2723887"/>
            <a:ext cx="4551179" cy="117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981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397" y="-43431"/>
            <a:ext cx="9692640" cy="1325562"/>
          </a:xfrm>
        </p:spPr>
        <p:txBody>
          <a:bodyPr/>
          <a:lstStyle/>
          <a:p>
            <a:r>
              <a:rPr lang="es-EC" dirty="0" smtClean="0"/>
              <a:t>TRUCHAS</a:t>
            </a:r>
            <a:endParaRPr lang="en-CA" dirty="0"/>
          </a:p>
        </p:txBody>
      </p:sp>
      <p:sp>
        <p:nvSpPr>
          <p:cNvPr id="5" name="AutoShape 4" descr="data:image/jpeg;base64,/9j/4AAQSkZJRgABAQAAAQABAAD/2wCEAAkGBxIQEhUSEBIVFBUUGBUWEhIVEBQXFBYXFBQXGhkYFBgYHCwgGBolGxUWITEhJikrLi4uFx8zODMsNygtLisBCgoKDg0OGhAQGywkHCQsLCwsLCwsLCwsLCwsLCwsLCwsLCwsLCwsLCwsLCwsLCwsLCwsLCwsLCwsLCwsLCwsLP/AABEIAKoBKAMBIgACEQEDEQH/xAAcAAEAAQUBAQAAAAAAAAAAAAAAAwECBAUGBwj/xAA9EAABAwIEAgcHAgUDBQEAAAABAAIRAyEEEjFBBVEGEzJhcYGhBxQikbHR8EJyUmKCweEzkvEjJFOywhX/xAAYAQEBAQEBAAAAAAAAAAAAAAAAAQIDBP/EACARAQEAAgMAAgMBAAAAAAAAAAABAhEDEiETMSJBUWH/2gAMAwEAAhEDEQA/APcUREBERAREQEREBERAREQEREBERAREQEREBERAREQEREBERAREQEREBERAREQEREBERAREQEREBERAREQEREBERAREQEREBERAREQEREBERAREQEREBERAREQEREBERAREQEREBFSVWUBERAREQEREBEVJQVVJVC5RvqIJMyZlrcbxOnRbmq1GsHNzgB6rXP6UYa8VmmNcocfoEHRZlXMuLq9P8G03dUj+LqKgb6iT5ArbcK6SYbE/6NZrz/DMPHi10H0Qb+UlYjcQrxWQZKKAVVUVEEyKMPV2ZBcipKSgqiIgIiICIiAiIgIiICIqFAJVjnqlRy8u9rvTWpguro4XEdTXjrYNJr2VGSW5CSDldInSO8IPTzVQVV8wUfafxd2Y+89o/wDipQ0xbKMthbT7ruuhXtRq1IZjw2+lVgyx+5uh8oPcUHtAerwVqcJj2vAc1wc03BBkEdyzG10GVKtLljurrmel3S9uAZOTrHkSG5soiYkug/KNtkHW9YqdYvPuF+0WjVptdVpupuNixpFSD6H0jvWcemVGJAef6Wj/AOletZ74/wBdiaqsdXXBYnpxE5aenN8keIaLaHda3E9L8U4/C0NHNtMnkdT4/wB1etZvJi9KqYla7H8RFNpcToOevcvL8ZxjGv1qP2mHBrRI0JG9/wA1WrxFDEm7pJ/mfPnc2tN9FZgzeb+RtOkOO62pnq1C46NZlhjd4bIkHSStS7jDW2GoFvhiPUAiQBBWMeG1XOuAJkX0PLeCZyhVdwQus53c4QRN4MmOX08VuYYxzvLnVtTjJ7MCBeDlsCJOswbHXv5LX8Qxr6mUENsSdAS29ssNidDysd1sWcCJacxFjObQwXwBJPhbXXmsylw+42dZpJIa2xt35pDZ8d1dYpcsqx8J0rxlJoDcVUsLNdlcDH7pIvtyWzZ7Rcc2xNNx3mmBz5FQjBAiSBykvAj4oaMsWBN+clY3/wCU0wT8MAAg5QPiJAuDf1Nx5vEnf+tvT9q2Ib28Ox3g4t+p8FtsJ7UwYz4dw/a+Y8o5R81xZ4WXtkC5iQBecoImDIMEG8FYo4a4CR+4ED4biR3tFjr/ABbrNmKzPOft6vg/aRhH9ovZ+5lvmPyxW+wPSXDVv9Osw92aD8ivCWYcuFgYm5jnNr6na0XnyvDD2gdyDIuTpbXeflGynWNTlyfRLMSCpW1l89YPjOJw8ZKr292cxzvO8bQuk4Z7Sa7DFZrKg5ghrpta1p1+RU6tzmn7eyh6uBXFcJ6d4WtYv6s8n2H+4WXUUcWHAEEEHQgyFmyx1mUv0zpVVA2qpA5RV6KkqqAiIgIiICoVVUKDHrlfP/t4Z/3lFzh8JogSGyZFR82zDmN179iV5B7dOHh+FZXDJdRfBdPZZUsbbjMGfNB5Pw/ANcMzHh0nsw4R4g6acztqti6i5pGVsuMiLbTqTtA3Tg+CNRn/AEalCNiS5lbcfEASJg7clt+F4Z3xuqwTTcwN+MWBm7JcDBteIssyby0tusW86McZxGEYO11ZddroytA7QAJmQZ5CwvBXbYTpxSdbI/eIyu0Ous8tl55T4e+XZXAklrmuyfE3OSXB0a6k67ro+E4KwED1A7/DUm9108cJcnR1+lrjanQqG8S74Rp5rnuLUKmPINVjQNGw53eWzBvrz1PctlV4a43JDtgDck3kCBNogG+8zZZtPgogF7haSAWjQaTH7nX703GuuVaBnAogF0AEgta3QCbDkYjmLrNo8LpNjee+fGwNiNLGV0rcCwhoOh17O7RIJ1lTNwNOADNr9q/d+dyd6fE01OhT0ABnkRM+f5abqpawaAXyweQ1GbYi1vHzW591YBAuRsb3GkctFP1dN14B3AI593z+adq18bm3lrdWOgTmILSBEanW8D58lGcm9Mk7ktaARF5v8PaM+esLqjRp3+EDaw+6hpcPogGGi8gzPMwPASU7L8bjqzwIinA02uZaIItBuTfYKLKc2YtIBJlxMbmTy3FjGu8BdpV4fSgNAAA2AtaJDQO4eSqOFUAMoptyz2bRy0IjT6J3T4nDVKV4ALjlu4gOa7si2W4Gbw0J2lSU6MkhrBuBebZom8AWAOX7LrzwihPZvabmLzcAz4eSM4RTmYBPODAIM2m//E6hTcPjricQwAB97AODnNGUCbZg1szJFxoG+KtwTS0GW5QCIiIiDYGAOWmsLuH8HpnW0GRvBI/TOvK6iw/BQMxJzNM5ZuCHQY8NbX1UOjl24YmAS6dC7LEOLZ6y0aSRe3nrFWotJJc2RLgQQDGoLiSARLYAIsJEWgrrMRwIEabG4BBFxaZm8nRWVuGPyPIa3OW/A03DhFs08iT5GU9Xq5F+BDp+E5rExnGUElwIMQCRMzEmJhY3uDSLQb2zMJbDha4ADpv4E3XWYfgjjAJOUy7UkCS1wy9wIEecclC/gr80yXQ0BsuAMDWXC5kwZ2hROjk38LDcpuSCLOcIgZNQAYJOwHne+NW4Qw/xE8gGkkNIAHxG8wZnQuGkArs6vDjBIOmrQHQCJJsLuBmI3ELHq4H4o7M9nUsmHAAbj4RJH8ym6l43I1OCn9B3kgAyNYPfMWt9ll4KricJelULZiBcg3A0NjroR3yupGBAIgQJBDTcAAACD+kwNNLea13GWOEugmGhxgOHYcN9Nxbx5lWWs3CT1Jw/2nCmWtxTBf8AUwwYjUtNj5Fd1wPpHh8YwPw9Vrx3ajxBuvC+J8PDyQSHSRla2C46iTJu4xBJNiB5z8OwDqMvpPLC3QB0ERFg0X567rd1r1nHPLen0Myspg5eNcL6fYmg7JiWCo0GC4doeJGpheicC6SUMUB1bxm3YbOHlususyldHKqoWPUoKNKoiICoVVWuQY2JK8Z9uPF2ii3CNqAPcRVqMzQTTbOUXF5eAY/lXseKK+YvavxHreKVx2m08jMswJYwZog/xSg03CaYAl1PNIgES0zIi7TEzzW1wFbq+unMRDIDg02zOi5uNdj+pYfDMYwEiSPGTYab6/dVfUipmDc7bhw5tOsTo7fVZl/Jq4/i7vo9xXOMsW/TabRpfcaea6vBtbEje+nj639VzvRjg7alDPSdNz3EX3bst5Q4e4SJPzWrPfWZ/jatjmdrz+bKZ+X9RBHLwiN/ErXU8O0WLjps7/FvVS+7hw7ZmBBI+ql016zBiS2xcNolm4nabaDfbvUvvnePGOfK60Vem5kfFJg8reH5uscVnAWt89k6s9rHUDEfzCd7f5VzcSdo9fuuT98f9NN/Hu+6y6OP5AqaqzOOjGKPd3Wd91cMSeY9futDSx5I8PVSHE/51U9amUbtuKJ3HhBn6p72Rv6H7rQe8HWPNS0KxdvH7pOmw71m2tTKNyK57vW/qr6eJPd6rWisAYGllNSrC2g5305eKz2rW42Ta08vVX06h/JWEyopGVSLDw8Fe1TxnseY/wAFSsbAttp5rEov+vPYWU7Hnu9VuVKnbTVX0G6aSNuX4Va1/Mfk/llMNIvystMoTgATN5me13/4VHcMaRG0nUTtpH5ostjvHW3P02+6mY66umdta3hG5N+7SJuI8lp+k1HDYehUrYnstE9qCDEWM63/ACV10c15T7YXPxFfBYKSKdbEUhUv2pN/IC/iQpbpZOyXol0OfiaTcVXmnmn3ajlEMpG4zc3O57WWfhOgJa6TUB5tLRDS6DY6uPy1XoDGhoDQIAAAHcNFRo3WmLhK4ninRKk2AwS0D4pufGTv9yuF4fwxnWF9N1Zl5Z1jXMJMmHNcRJE/UFe0cUwjqtMsa4NmxmYI5SLhc2/gFJ5dndmGd1R5aCGZnAAgvcSYhoGVukbJcZZ6mvfIdFOOVXZaWIBzEHI+CMwHP7hdgwrTUKbHODg3swG90CLeS29NK1JqJURFAVrlcqFBg4oL5H6ZOceIYrO2D11W2QNtnMWHMQZ3mV9fVmSuT4/0LwOLJNfC03OMS8NyVDHN7Id6oPmnA4YOMAOLtctNjnGP6V0vB+h+PrkkUepYT260td3wztHzjxXt/CujGHwjS3DUW0wdYFz+5xufMrZU8B3Iu3C9Guhgww+OrUqvOpzFjLcmA/UldO3h3ct/Swan91RNuSr8P7l55xjiD8PXfTpvqgNOhz5TImGl2o7wvZ8RhVwXSvo31lUVPiggB2VpOnODyXPll1478Gu+r9NTwfjLK4hxyvGzv7FZdZrge5YNbo00Xa1zjt8JlZ/D+FYhgAEwe0175HhafRZwyt+47cnFhPZVgbF1PSbIWyZw4jT5aqQYXm35LrLXjuM35Wtc2FcHzpKy34PlIVnupG/om06LQ4q9rzyBUlPD94U4wk7hPDrVBDtfmpMlvDzUTqJboQe7dUzPGrSPIqai6s+2Qyf8rKpuWLTrf8LMp1WmxU6rtKxyyWVZWKyOama3krIMoPWRSqrCCub4rWk22AeOak68LR4qnUAOQydgAP7laQ8QxM5RSfPP/pgf+y55csxuq7YcNzm47sYkLzP25UKtOnhcfQbJwlZr3HWASIJHKQB5rLxWJxzi1rSKV7/CHnw5Ld8Ep4ohzcXUZWpuBBYaAAIOzhJkQmOffzReLp7a6Lg2PbiaFKu0QKrGvjlmErKb/crkuFUBw6q2hTc92Frl3UMILvdniXOYHbUnfpnskEbiN/UxLR2ngfJdY5WaZVZ4Nttz/YLWcSwvXNDWudTA0y/CLW03T35mxJ8Af7o2qXaCPOShLpZgeHmnE1XvI/iI9QAFuaYWLh6azGhRLdr0REQVCqogsc1ROpLIVIQY3UK5tFTwkILAxVyq9EGPUprCrYaVsyFaWING7AoMB3LddUgpoNP7j3Kx2A7lvOrVDSQc+/h/coH8P7l0poqw0EHMO4fsRPisdvCWt0Y0f0hdYcMrThQs3GX7jczyxmpXMnBfyt/2hXim8Wn0XRe6hWnCBXUS55X9udIeqZnbj0XQHBqM4JVN1pm1o1HopmYob/QrYHAq04BDbHbjGc/Qq8Yynz9Ff7h3J7ghtb71T5/VVOLp/gKuGAVzcChtEcYzZpP9KtOLcey0DxMrMZglMzCIbayKjtXEDkLfRXU8Atw3DqRtFEa6lg1l0qELKDFcGoLGMUgSFVAREQEREBERAREQEREBERAREQEREFISFVEFIVMquRBblTKrkQWZFTIpEQRdWnVKVEEPVJ1SmRBD1Sr1alRBGGK4NVyIKQkKqICIiAiIgIiICIiAiIgIiICIiAiIgIiICIiAiIgIiICIiAiIgIiICIiAiIgIiICIiAiIgIiICIiAiIgIiICIiAiIgIiICIiAiIgIiICIiAiIgIiICIiAiIgIiICIiAiIgIiICIiAiI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078" name="Picture 6" descr="http://www.mardenoruega.es/content/download/35202/369731/file/Trucha%20del%20Fiordo%20Noruego.jpg"/>
          <p:cNvPicPr>
            <a:picLocks noChangeAspect="1" noChangeArrowheads="1"/>
          </p:cNvPicPr>
          <p:nvPr/>
        </p:nvPicPr>
        <p:blipFill rotWithShape="1">
          <a:blip r:embed="rId2">
            <a:extLst>
              <a:ext uri="{28A0092B-C50C-407E-A947-70E740481C1C}">
                <a14:useLocalDpi xmlns:a14="http://schemas.microsoft.com/office/drawing/2010/main" val="0"/>
              </a:ext>
            </a:extLst>
          </a:blip>
          <a:srcRect t="21262" b="23280"/>
          <a:stretch/>
        </p:blipFill>
        <p:spPr bwMode="auto">
          <a:xfrm>
            <a:off x="5665043" y="1614393"/>
            <a:ext cx="5464168" cy="17424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dondepescar.com/img/3956-547x365/Como_pescar_su_trucha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15" y="1413961"/>
            <a:ext cx="3434507" cy="229176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590844" y="3719022"/>
            <a:ext cx="3010311" cy="369332"/>
          </a:xfrm>
          <a:prstGeom prst="rect">
            <a:avLst/>
          </a:prstGeom>
          <a:noFill/>
        </p:spPr>
        <p:txBody>
          <a:bodyPr wrap="none" rtlCol="0">
            <a:spAutoFit/>
          </a:bodyPr>
          <a:lstStyle/>
          <a:p>
            <a:r>
              <a:rPr lang="es-EC" dirty="0" smtClean="0"/>
              <a:t>FAMILIA DE LOS SALMÓNIDOS</a:t>
            </a:r>
            <a:endParaRPr lang="en-CA" dirty="0"/>
          </a:p>
        </p:txBody>
      </p:sp>
      <p:pic>
        <p:nvPicPr>
          <p:cNvPr id="3082" name="Picture 10" descr="http://www.gbcbiotech.com/genomicaypesca/especies/peces/trucha2.png"/>
          <p:cNvPicPr>
            <a:picLocks noChangeAspect="1" noChangeArrowheads="1"/>
          </p:cNvPicPr>
          <p:nvPr/>
        </p:nvPicPr>
        <p:blipFill rotWithShape="1">
          <a:blip r:embed="rId4">
            <a:extLst>
              <a:ext uri="{28A0092B-C50C-407E-A947-70E740481C1C}">
                <a14:useLocalDpi xmlns:a14="http://schemas.microsoft.com/office/drawing/2010/main" val="0"/>
              </a:ext>
            </a:extLst>
          </a:blip>
          <a:srcRect l="21644" r="18974"/>
          <a:stretch/>
        </p:blipFill>
        <p:spPr bwMode="auto">
          <a:xfrm>
            <a:off x="2219424" y="3888888"/>
            <a:ext cx="7964906" cy="2374218"/>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959136" y="6063640"/>
            <a:ext cx="8348760" cy="369332"/>
          </a:xfrm>
          <a:prstGeom prst="rect">
            <a:avLst/>
          </a:prstGeom>
          <a:noFill/>
        </p:spPr>
        <p:txBody>
          <a:bodyPr wrap="none" rtlCol="0">
            <a:spAutoFit/>
          </a:bodyPr>
          <a:lstStyle/>
          <a:p>
            <a:r>
              <a:rPr lang="es-EC" dirty="0" smtClean="0"/>
              <a:t>      a. HUEVO             b. ALEVÍN     c. ENGORDE     d. REPRODUCTORAS</a:t>
            </a:r>
            <a:endParaRPr lang="en-CA" dirty="0"/>
          </a:p>
        </p:txBody>
      </p:sp>
    </p:spTree>
    <p:extLst>
      <p:ext uri="{BB962C8B-B14F-4D97-AF65-F5344CB8AC3E}">
        <p14:creationId xmlns:p14="http://schemas.microsoft.com/office/powerpoint/2010/main" val="177298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61872" y="758952"/>
            <a:ext cx="9633926" cy="4041648"/>
          </a:xfrm>
        </p:spPr>
        <p:txBody>
          <a:bodyPr/>
          <a:lstStyle/>
          <a:p>
            <a:r>
              <a:rPr lang="es-EC" dirty="0" smtClean="0"/>
              <a:t>CONSIDERACIONES PARA EL DISEÑO</a:t>
            </a:r>
            <a:endParaRPr lang="en-US" dirty="0"/>
          </a:p>
        </p:txBody>
      </p:sp>
    </p:spTree>
    <p:extLst>
      <p:ext uri="{BB962C8B-B14F-4D97-AF65-F5344CB8AC3E}">
        <p14:creationId xmlns:p14="http://schemas.microsoft.com/office/powerpoint/2010/main" val="344296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Máquinas Clasificadoras</a:t>
            </a:r>
            <a:endParaRPr lang="en-US" dirty="0"/>
          </a:p>
        </p:txBody>
      </p:sp>
      <p:sp>
        <p:nvSpPr>
          <p:cNvPr id="3" name="Marcador de contenido 2"/>
          <p:cNvSpPr>
            <a:spLocks noGrp="1"/>
          </p:cNvSpPr>
          <p:nvPr>
            <p:ph idx="1"/>
          </p:nvPr>
        </p:nvSpPr>
        <p:spPr/>
        <p:txBody>
          <a:bodyPr>
            <a:normAutofit/>
          </a:bodyPr>
          <a:lstStyle/>
          <a:p>
            <a:pPr marL="0" indent="0" algn="just">
              <a:buNone/>
            </a:pPr>
            <a:r>
              <a:rPr lang="es-EC" sz="2400" dirty="0" smtClean="0"/>
              <a:t>Encontramos máquinas </a:t>
            </a:r>
            <a:r>
              <a:rPr lang="es-EC" sz="2400" dirty="0"/>
              <a:t>que clasifican por medio de </a:t>
            </a:r>
            <a:r>
              <a:rPr lang="es-EC" sz="2400" dirty="0" smtClean="0"/>
              <a:t>mecanismos</a:t>
            </a:r>
          </a:p>
          <a:p>
            <a:pPr algn="just"/>
            <a:r>
              <a:rPr lang="es-EC" sz="2400" dirty="0" smtClean="0"/>
              <a:t> Vibratorios</a:t>
            </a:r>
          </a:p>
          <a:p>
            <a:pPr algn="just"/>
            <a:r>
              <a:rPr lang="es-EC" sz="2400" dirty="0"/>
              <a:t>G</a:t>
            </a:r>
            <a:r>
              <a:rPr lang="es-EC" sz="2400" dirty="0" smtClean="0"/>
              <a:t>iratorios </a:t>
            </a:r>
          </a:p>
          <a:p>
            <a:pPr algn="just"/>
            <a:r>
              <a:rPr lang="es-EC" sz="2400" dirty="0" smtClean="0"/>
              <a:t>Lineales</a:t>
            </a:r>
          </a:p>
          <a:p>
            <a:endParaRPr lang="en-US" sz="2400" dirty="0"/>
          </a:p>
        </p:txBody>
      </p:sp>
      <p:pic>
        <p:nvPicPr>
          <p:cNvPr id="4" name="Imagen 3" descr="http://files.roser.es/PRODUCTES/ROSER/ROSER_Curats/3682_v.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0890" y="3792071"/>
            <a:ext cx="4428733" cy="2797735"/>
          </a:xfrm>
          <a:prstGeom prst="rect">
            <a:avLst/>
          </a:prstGeom>
          <a:noFill/>
          <a:ln>
            <a:noFill/>
          </a:ln>
        </p:spPr>
      </p:pic>
    </p:spTree>
    <p:extLst>
      <p:ext uri="{BB962C8B-B14F-4D97-AF65-F5344CB8AC3E}">
        <p14:creationId xmlns:p14="http://schemas.microsoft.com/office/powerpoint/2010/main" val="2273567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04047"/>
            <a:ext cx="10515600" cy="5172916"/>
          </a:xfrm>
        </p:spPr>
        <p:txBody>
          <a:bodyPr>
            <a:normAutofit/>
          </a:bodyPr>
          <a:lstStyle/>
          <a:p>
            <a:pPr algn="just"/>
            <a:r>
              <a:rPr lang="es-EC" sz="2800" dirty="0" smtClean="0"/>
              <a:t>Se observa una tendencia a utilizar máquinas para actividades que involucran peces, </a:t>
            </a:r>
            <a:r>
              <a:rPr lang="es-EC" sz="2800" dirty="0"/>
              <a:t>sin embargo, dicha iniciativa aún no se ha manifestado dentro de Ecuador. </a:t>
            </a:r>
            <a:endParaRPr lang="en-US" sz="2800" dirty="0"/>
          </a:p>
        </p:txBody>
      </p:sp>
      <p:pic>
        <p:nvPicPr>
          <p:cNvPr id="4" name="Picture 1" descr="http://www.marelec.com/uploads/pics/visiongrader_22.jpg"/>
          <p:cNvPicPr/>
          <p:nvPr/>
        </p:nvPicPr>
        <p:blipFill>
          <a:blip r:embed="rId2">
            <a:extLst>
              <a:ext uri="{28A0092B-C50C-407E-A947-70E740481C1C}">
                <a14:useLocalDpi xmlns:a14="http://schemas.microsoft.com/office/drawing/2010/main" val="0"/>
              </a:ext>
            </a:extLst>
          </a:blip>
          <a:srcRect/>
          <a:stretch>
            <a:fillRect/>
          </a:stretch>
        </p:blipFill>
        <p:spPr bwMode="auto">
          <a:xfrm>
            <a:off x="4272714" y="2945687"/>
            <a:ext cx="3396316" cy="2715092"/>
          </a:xfrm>
          <a:prstGeom prst="rect">
            <a:avLst/>
          </a:prstGeom>
          <a:noFill/>
          <a:ln>
            <a:noFill/>
          </a:ln>
        </p:spPr>
      </p:pic>
    </p:spTree>
    <p:extLst>
      <p:ext uri="{BB962C8B-B14F-4D97-AF65-F5344CB8AC3E}">
        <p14:creationId xmlns:p14="http://schemas.microsoft.com/office/powerpoint/2010/main" val="1511255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2482" y="654517"/>
            <a:ext cx="9692640" cy="1325562"/>
          </a:xfrm>
        </p:spPr>
        <p:txBody>
          <a:bodyPr/>
          <a:lstStyle/>
          <a:p>
            <a:r>
              <a:rPr lang="en-US" dirty="0" err="1"/>
              <a:t>Buenas</a:t>
            </a:r>
            <a:r>
              <a:rPr lang="en-US" dirty="0"/>
              <a:t> </a:t>
            </a:r>
            <a:r>
              <a:rPr lang="en-US" dirty="0" err="1" smtClean="0"/>
              <a:t>Prácticas</a:t>
            </a:r>
            <a:r>
              <a:rPr lang="en-US" dirty="0" smtClean="0"/>
              <a:t> </a:t>
            </a:r>
            <a:r>
              <a:rPr lang="en-US" dirty="0"/>
              <a:t>de </a:t>
            </a:r>
            <a:r>
              <a:rPr lang="en-US" dirty="0" err="1" smtClean="0"/>
              <a:t>Manufactura</a:t>
            </a:r>
            <a:r>
              <a:rPr lang="en-US" dirty="0" smtClean="0"/>
              <a:t> </a:t>
            </a:r>
            <a:r>
              <a:rPr lang="en-US" dirty="0"/>
              <a:t>para </a:t>
            </a:r>
            <a:r>
              <a:rPr lang="en-US" dirty="0" err="1" smtClean="0"/>
              <a:t>Alimentos</a:t>
            </a:r>
            <a:r>
              <a:rPr lang="en-US" dirty="0" smtClean="0"/>
              <a:t> </a:t>
            </a:r>
            <a:endParaRPr lang="en-US" dirty="0"/>
          </a:p>
        </p:txBody>
      </p:sp>
      <p:sp>
        <p:nvSpPr>
          <p:cNvPr id="3" name="Marcador de contenido 2"/>
          <p:cNvSpPr>
            <a:spLocks noGrp="1"/>
          </p:cNvSpPr>
          <p:nvPr>
            <p:ph idx="1"/>
          </p:nvPr>
        </p:nvSpPr>
        <p:spPr>
          <a:xfrm>
            <a:off x="838200" y="2545975"/>
            <a:ext cx="10515600" cy="3630987"/>
          </a:xfrm>
        </p:spPr>
        <p:txBody>
          <a:bodyPr>
            <a:normAutofit/>
          </a:bodyPr>
          <a:lstStyle/>
          <a:p>
            <a:pPr algn="just"/>
            <a:r>
              <a:rPr lang="es-EC" sz="2800" dirty="0"/>
              <a:t>El Ministerio de Salud del Ecuador indica que en este campo los productores deben regirse a las Buenas Prácticas de Manufactura para Alimentos de acuerdo al Decreto Ejecutivo No. </a:t>
            </a:r>
            <a:r>
              <a:rPr lang="es-EC" sz="2800" dirty="0" smtClean="0"/>
              <a:t>3253</a:t>
            </a:r>
          </a:p>
          <a:p>
            <a:endParaRPr lang="en-US" sz="2800" dirty="0"/>
          </a:p>
        </p:txBody>
      </p:sp>
    </p:spTree>
    <p:extLst>
      <p:ext uri="{BB962C8B-B14F-4D97-AF65-F5344CB8AC3E}">
        <p14:creationId xmlns:p14="http://schemas.microsoft.com/office/powerpoint/2010/main" val="963531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noend.com/gallery/vot-se/non-tox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645457"/>
            <a:ext cx="1443319" cy="1443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5028485" y="396732"/>
            <a:ext cx="2458161" cy="1940767"/>
            <a:chOff x="4729906" y="396732"/>
            <a:chExt cx="2458161" cy="1940767"/>
          </a:xfrm>
        </p:grpSpPr>
        <p:pic>
          <p:nvPicPr>
            <p:cNvPr id="1028" name="Picture 4" descr="http://formtricks.com/wp-content/uploads/2015/05/rustic-wood-excellent-with-image-of-rustic-wood-concept-fresh-on-de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29906" y="810532"/>
              <a:ext cx="2458161" cy="1278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Elipse 4"/>
            <p:cNvSpPr/>
            <p:nvPr/>
          </p:nvSpPr>
          <p:spPr>
            <a:xfrm>
              <a:off x="4950922" y="396732"/>
              <a:ext cx="2016127" cy="19407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ector recto 6"/>
            <p:cNvCxnSpPr>
              <a:stCxn id="5" idx="1"/>
              <a:endCxn id="5" idx="5"/>
            </p:cNvCxnSpPr>
            <p:nvPr/>
          </p:nvCxnSpPr>
          <p:spPr>
            <a:xfrm>
              <a:off x="5246177" y="680951"/>
              <a:ext cx="1425617" cy="13723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32" name="Picture 8" descr="http://www.thewebsiteofdoom.com/new/wp-content/uploads/2013/07/cleaning_ti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7029" y="3479145"/>
            <a:ext cx="1909568" cy="1823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https://www.lubriplate.com/Images/Site-Images/Products/L0723-063.aspx?width=150&amp;height=2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0359" y="3143347"/>
            <a:ext cx="1428750" cy="2495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http://gallerysonjaroesch.files.wordpress.com/2013/04/nopaint2013-postcard-fro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6185" y="2885913"/>
            <a:ext cx="1947675" cy="2852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http://1.bp.blogspot.com/_hDXlbyo9OTE/S_rd71JR5sI/AAAAAAAAAAc/K76QY33rZ98/s320/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6053" y="472081"/>
            <a:ext cx="2179952" cy="1955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080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made-in-china.com/43f34j10vZKtPzBrbSkT/Austenite-Ferrite-Stainless-St.jpg"/>
          <p:cNvPicPr>
            <a:picLocks noChangeAspect="1" noChangeArrowheads="1"/>
          </p:cNvPicPr>
          <p:nvPr/>
        </p:nvPicPr>
        <p:blipFill rotWithShape="1">
          <a:blip r:embed="rId2">
            <a:extLst>
              <a:ext uri="{28A0092B-C50C-407E-A947-70E740481C1C}">
                <a14:useLocalDpi xmlns:a14="http://schemas.microsoft.com/office/drawing/2010/main" val="0"/>
              </a:ext>
            </a:extLst>
          </a:blip>
          <a:srcRect t="11608"/>
          <a:stretch/>
        </p:blipFill>
        <p:spPr bwMode="auto">
          <a:xfrm>
            <a:off x="630705" y="2124635"/>
            <a:ext cx="2740025" cy="2421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Riesgos del Men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752" y="2049654"/>
            <a:ext cx="2686235" cy="2571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www.owomall.com/product_images/j/600/1324946892309-P-201024__47439_zo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009" y="2124635"/>
            <a:ext cx="2496947" cy="2496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99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Bandas Transportadoras</a:t>
            </a:r>
            <a:endParaRPr lang="en-US" dirty="0"/>
          </a:p>
        </p:txBody>
      </p:sp>
      <p:sp>
        <p:nvSpPr>
          <p:cNvPr id="3" name="Marcador de contenido 2"/>
          <p:cNvSpPr>
            <a:spLocks noGrp="1"/>
          </p:cNvSpPr>
          <p:nvPr>
            <p:ph idx="1"/>
          </p:nvPr>
        </p:nvSpPr>
        <p:spPr>
          <a:xfrm>
            <a:off x="838200" y="2079811"/>
            <a:ext cx="10515600" cy="4097151"/>
          </a:xfrm>
        </p:spPr>
        <p:txBody>
          <a:bodyPr>
            <a:normAutofit/>
          </a:bodyPr>
          <a:lstStyle/>
          <a:p>
            <a:pPr algn="just"/>
            <a:r>
              <a:rPr lang="es-EC" sz="3200" dirty="0"/>
              <a:t>Una banda transportadora es un medio </a:t>
            </a:r>
            <a:r>
              <a:rPr lang="es-EC" sz="3200" dirty="0" smtClean="0"/>
              <a:t>utilizado </a:t>
            </a:r>
            <a:r>
              <a:rPr lang="es-EC" sz="3200" dirty="0"/>
              <a:t>para el desplazamiento de materiales desde un punto inicial A, hasta un punto final B</a:t>
            </a:r>
            <a:r>
              <a:rPr lang="es-EC" sz="3200" dirty="0" smtClean="0"/>
              <a:t>.</a:t>
            </a:r>
          </a:p>
        </p:txBody>
      </p:sp>
      <p:pic>
        <p:nvPicPr>
          <p:cNvPr id="4" name="Imagen 3"/>
          <p:cNvPicPr/>
          <p:nvPr/>
        </p:nvPicPr>
        <p:blipFill>
          <a:blip r:embed="rId2"/>
          <a:stretch>
            <a:fillRect/>
          </a:stretch>
        </p:blipFill>
        <p:spPr>
          <a:xfrm>
            <a:off x="3681087" y="3616138"/>
            <a:ext cx="5251245" cy="2408423"/>
          </a:xfrm>
          <a:prstGeom prst="rect">
            <a:avLst/>
          </a:prstGeom>
        </p:spPr>
      </p:pic>
    </p:spTree>
    <p:extLst>
      <p:ext uri="{BB962C8B-B14F-4D97-AF65-F5344CB8AC3E}">
        <p14:creationId xmlns:p14="http://schemas.microsoft.com/office/powerpoint/2010/main" val="448533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0941" y="528634"/>
            <a:ext cx="10515600" cy="5513575"/>
          </a:xfrm>
        </p:spPr>
        <p:txBody>
          <a:bodyPr>
            <a:normAutofit lnSpcReduction="10000"/>
          </a:bodyPr>
          <a:lstStyle/>
          <a:p>
            <a:pPr marL="0" indent="0" algn="just">
              <a:buNone/>
            </a:pPr>
            <a:r>
              <a:rPr lang="es-EC" sz="2400" dirty="0" smtClean="0"/>
              <a:t>El manual CEMA para el diseño de bandas transportadoras indica varios parámetros y consideraciones necesarias para el diseño de una banda, entre los aspectos básicos que menciona están:</a:t>
            </a:r>
          </a:p>
          <a:p>
            <a:pPr lvl="0"/>
            <a:r>
              <a:rPr lang="es-EC" sz="2400" dirty="0" smtClean="0"/>
              <a:t>Ancho de la </a:t>
            </a:r>
            <a:r>
              <a:rPr lang="es-EC" sz="2400" dirty="0"/>
              <a:t>b</a:t>
            </a:r>
            <a:r>
              <a:rPr lang="es-EC" sz="2400" dirty="0" smtClean="0"/>
              <a:t>anda</a:t>
            </a:r>
          </a:p>
          <a:p>
            <a:pPr lvl="0"/>
            <a:r>
              <a:rPr lang="es-EC" sz="2400" dirty="0" smtClean="0"/>
              <a:t>Velocidad de la banda</a:t>
            </a:r>
          </a:p>
          <a:p>
            <a:pPr lvl="0"/>
            <a:r>
              <a:rPr lang="es-EC" sz="2400" dirty="0" smtClean="0"/>
              <a:t>Altura</a:t>
            </a:r>
          </a:p>
          <a:p>
            <a:pPr lvl="0"/>
            <a:r>
              <a:rPr lang="es-EC" sz="2400" dirty="0" smtClean="0"/>
              <a:t>Material transportado</a:t>
            </a:r>
          </a:p>
          <a:p>
            <a:pPr lvl="0"/>
            <a:r>
              <a:rPr lang="es-EC" sz="2400" dirty="0" smtClean="0"/>
              <a:t>Empalmes</a:t>
            </a:r>
            <a:endParaRPr lang="en-US" sz="2400" dirty="0" smtClean="0"/>
          </a:p>
          <a:p>
            <a:pPr lvl="0"/>
            <a:r>
              <a:rPr lang="es-EC" sz="2400" dirty="0" smtClean="0"/>
              <a:t>Transmisión</a:t>
            </a:r>
            <a:endParaRPr lang="en-US" sz="2400" dirty="0" smtClean="0"/>
          </a:p>
          <a:p>
            <a:r>
              <a:rPr lang="es-EC" sz="2400" dirty="0" smtClean="0"/>
              <a:t>Tensores</a:t>
            </a:r>
          </a:p>
          <a:p>
            <a:r>
              <a:rPr lang="es-EC" sz="2400" dirty="0"/>
              <a:t>Motor de </a:t>
            </a:r>
            <a:r>
              <a:rPr lang="es-EC" sz="2400" dirty="0" smtClean="0"/>
              <a:t>transmisión</a:t>
            </a:r>
            <a:endParaRPr lang="en-US" sz="2400" dirty="0"/>
          </a:p>
        </p:txBody>
      </p:sp>
    </p:spTree>
    <p:extLst>
      <p:ext uri="{BB962C8B-B14F-4D97-AF65-F5344CB8AC3E}">
        <p14:creationId xmlns:p14="http://schemas.microsoft.com/office/powerpoint/2010/main" val="234267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9999" y="-163630"/>
            <a:ext cx="9692640" cy="1325562"/>
          </a:xfrm>
        </p:spPr>
        <p:txBody>
          <a:bodyPr/>
          <a:lstStyle/>
          <a:p>
            <a:r>
              <a:rPr lang="es-EC" b="1" dirty="0"/>
              <a:t>Bandas transportadoras de </a:t>
            </a:r>
            <a:r>
              <a:rPr lang="es-EC" b="1" dirty="0" smtClean="0"/>
              <a:t>PVC</a:t>
            </a: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271032589"/>
              </p:ext>
            </p:extLst>
          </p:nvPr>
        </p:nvGraphicFramePr>
        <p:xfrm>
          <a:off x="110519" y="1161932"/>
          <a:ext cx="10892120" cy="5455920"/>
        </p:xfrm>
        <a:graphic>
          <a:graphicData uri="http://schemas.openxmlformats.org/drawingml/2006/table">
            <a:tbl>
              <a:tblPr firstRow="1" bandRow="1">
                <a:tableStyleId>{5940675A-B579-460E-94D1-54222C63F5DA}</a:tableStyleId>
              </a:tblPr>
              <a:tblGrid>
                <a:gridCol w="5446060"/>
                <a:gridCol w="5446060"/>
              </a:tblGrid>
              <a:tr h="4883524">
                <a:tc>
                  <a:txBody>
                    <a:bodyPr/>
                    <a:lstStyle/>
                    <a:p>
                      <a:r>
                        <a:rPr lang="es-EC" sz="3200" b="1" kern="1200" dirty="0" smtClean="0">
                          <a:solidFill>
                            <a:schemeClr val="tx1"/>
                          </a:solidFill>
                          <a:effectLst/>
                          <a:latin typeface="+mn-lt"/>
                          <a:ea typeface="+mn-ea"/>
                          <a:cs typeface="+mn-cs"/>
                        </a:rPr>
                        <a:t>Ventajas</a:t>
                      </a:r>
                      <a:endParaRPr lang="en-US" sz="32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s-EC" sz="3200" kern="1200" dirty="0" smtClean="0">
                          <a:solidFill>
                            <a:schemeClr val="tx1"/>
                          </a:solidFill>
                          <a:effectLst/>
                          <a:latin typeface="+mn-lt"/>
                          <a:ea typeface="+mn-ea"/>
                          <a:cs typeface="+mn-cs"/>
                        </a:rPr>
                        <a:t>Buena resistencia química (también al cloro)</a:t>
                      </a:r>
                      <a:endParaRPr lang="en-US" sz="32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s-EC" sz="3200" kern="1200" dirty="0" smtClean="0">
                          <a:solidFill>
                            <a:schemeClr val="tx1"/>
                          </a:solidFill>
                          <a:effectLst/>
                          <a:latin typeface="+mn-lt"/>
                          <a:ea typeface="+mn-ea"/>
                          <a:cs typeface="+mn-cs"/>
                        </a:rPr>
                        <a:t>Resistente a la hidrólisis (resistente al agua caliente y al vapor)</a:t>
                      </a:r>
                      <a:endParaRPr lang="en-US" sz="32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s-EC" sz="3200" kern="1200" dirty="0" smtClean="0">
                          <a:solidFill>
                            <a:schemeClr val="tx1"/>
                          </a:solidFill>
                          <a:effectLst/>
                          <a:latin typeface="+mn-lt"/>
                          <a:ea typeface="+mn-ea"/>
                          <a:cs typeface="+mn-cs"/>
                        </a:rPr>
                        <a:t>Resistente a la radiación UV</a:t>
                      </a:r>
                      <a:endParaRPr lang="en-US" sz="32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s-EC" sz="3200" kern="1200" dirty="0" smtClean="0">
                          <a:solidFill>
                            <a:schemeClr val="tx1"/>
                          </a:solidFill>
                          <a:effectLst/>
                          <a:latin typeface="+mn-lt"/>
                          <a:ea typeface="+mn-ea"/>
                          <a:cs typeface="+mn-cs"/>
                        </a:rPr>
                        <a:t>Versiones aptas para uso alimentario disponibles</a:t>
                      </a:r>
                      <a:endParaRPr lang="en-US" sz="32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s-EC" sz="3200" kern="1200" dirty="0" smtClean="0">
                          <a:solidFill>
                            <a:schemeClr val="tx1"/>
                          </a:solidFill>
                          <a:effectLst/>
                          <a:latin typeface="+mn-lt"/>
                          <a:ea typeface="+mn-ea"/>
                          <a:cs typeface="+mn-cs"/>
                        </a:rPr>
                        <a:t>Precio razonable</a:t>
                      </a:r>
                      <a:endParaRPr lang="en-US" sz="3200" dirty="0"/>
                    </a:p>
                  </a:txBody>
                  <a:tcPr/>
                </a:tc>
                <a:tc>
                  <a:txBody>
                    <a:bodyPr/>
                    <a:lstStyle/>
                    <a:p>
                      <a:r>
                        <a:rPr lang="es-EC" sz="3200" b="1" kern="1200" dirty="0" smtClean="0">
                          <a:solidFill>
                            <a:schemeClr val="tx1"/>
                          </a:solidFill>
                          <a:effectLst/>
                          <a:latin typeface="+mn-lt"/>
                          <a:ea typeface="+mn-ea"/>
                          <a:cs typeface="+mn-cs"/>
                        </a:rPr>
                        <a:t>Desventajas</a:t>
                      </a:r>
                      <a:endParaRPr lang="en-US" sz="32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s-EC" sz="3200" kern="1200" dirty="0" smtClean="0">
                          <a:solidFill>
                            <a:schemeClr val="tx1"/>
                          </a:solidFill>
                          <a:effectLst/>
                          <a:latin typeface="+mn-lt"/>
                          <a:ea typeface="+mn-ea"/>
                          <a:cs typeface="+mn-cs"/>
                        </a:rPr>
                        <a:t>Baja flexibilidad a bajas temperaturas</a:t>
                      </a:r>
                      <a:endParaRPr lang="en-US" sz="32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s-EC" sz="3200" kern="1200" dirty="0" smtClean="0">
                          <a:solidFill>
                            <a:schemeClr val="tx1"/>
                          </a:solidFill>
                          <a:effectLst/>
                          <a:latin typeface="+mn-lt"/>
                          <a:ea typeface="+mn-ea"/>
                          <a:cs typeface="+mn-cs"/>
                        </a:rPr>
                        <a:t>Limitada resistencia a la abrasión</a:t>
                      </a:r>
                      <a:endParaRPr lang="en-US" sz="32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s-EC" sz="3200" kern="1200" dirty="0" smtClean="0">
                          <a:solidFill>
                            <a:schemeClr val="tx1"/>
                          </a:solidFill>
                          <a:effectLst/>
                          <a:latin typeface="+mn-lt"/>
                          <a:ea typeface="+mn-ea"/>
                          <a:cs typeface="+mn-cs"/>
                        </a:rPr>
                        <a:t>Limitada resistencia a disolventes, aceite y grasa</a:t>
                      </a:r>
                      <a:endParaRPr lang="en-US" sz="3200" kern="1200" dirty="0" smtClean="0">
                        <a:solidFill>
                          <a:schemeClr val="tx1"/>
                        </a:solidFill>
                        <a:effectLst/>
                        <a:latin typeface="+mn-lt"/>
                        <a:ea typeface="+mn-ea"/>
                        <a:cs typeface="+mn-cs"/>
                      </a:endParaRPr>
                    </a:p>
                    <a:p>
                      <a:pPr algn="just"/>
                      <a:endParaRPr lang="en-US" sz="3200" dirty="0"/>
                    </a:p>
                  </a:txBody>
                  <a:tcPr/>
                </a:tc>
              </a:tr>
            </a:tbl>
          </a:graphicData>
        </a:graphic>
      </p:graphicFrame>
    </p:spTree>
    <p:extLst>
      <p:ext uri="{BB962C8B-B14F-4D97-AF65-F5344CB8AC3E}">
        <p14:creationId xmlns:p14="http://schemas.microsoft.com/office/powerpoint/2010/main" val="357349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2087" y="1020277"/>
            <a:ext cx="5870608" cy="4456497"/>
          </a:xfrm>
        </p:spPr>
        <p:txBody>
          <a:bodyPr>
            <a:normAutofit/>
          </a:bodyPr>
          <a:lstStyle/>
          <a:p>
            <a:pPr marL="0" indent="0">
              <a:buNone/>
            </a:pPr>
            <a:endParaRPr lang="es-EC" b="1" dirty="0" smtClean="0"/>
          </a:p>
          <a:p>
            <a:pPr marL="0" indent="0">
              <a:buNone/>
            </a:pPr>
            <a:endParaRPr lang="es-EC" b="1" dirty="0"/>
          </a:p>
          <a:p>
            <a:pPr marL="0" indent="0">
              <a:buNone/>
            </a:pPr>
            <a:r>
              <a:rPr lang="es-EC" sz="2000" b="1" dirty="0" smtClean="0"/>
              <a:t>DIRECTOR: </a:t>
            </a:r>
            <a:r>
              <a:rPr lang="es-EC" sz="2000" dirty="0" smtClean="0"/>
              <a:t>ING. BYRON CORTEZ</a:t>
            </a:r>
          </a:p>
          <a:p>
            <a:pPr marL="0" indent="0">
              <a:buNone/>
            </a:pPr>
            <a:r>
              <a:rPr lang="es-EC" sz="2000" b="1" dirty="0" smtClean="0"/>
              <a:t>CODIRECTOR: </a:t>
            </a:r>
            <a:r>
              <a:rPr lang="es-EC" sz="2000" dirty="0" smtClean="0"/>
              <a:t>DR. JUAN ORTIZ</a:t>
            </a:r>
          </a:p>
          <a:p>
            <a:pPr marL="0" indent="0">
              <a:buNone/>
            </a:pPr>
            <a:endParaRPr lang="es-EC" sz="2000" b="1" dirty="0" smtClean="0"/>
          </a:p>
          <a:p>
            <a:pPr marL="0" indent="0">
              <a:buNone/>
            </a:pPr>
            <a:endParaRPr lang="es-EC" sz="2000" b="1" dirty="0"/>
          </a:p>
          <a:p>
            <a:pPr marL="0" indent="0">
              <a:buNone/>
            </a:pPr>
            <a:r>
              <a:rPr lang="es-EC" sz="2000" b="1" dirty="0" smtClean="0"/>
              <a:t>RESPONSABLES</a:t>
            </a:r>
            <a:endParaRPr lang="es-EC" sz="2000" b="1" dirty="0"/>
          </a:p>
          <a:p>
            <a:r>
              <a:rPr lang="es-EC" sz="2000" dirty="0"/>
              <a:t>DAVID VINICIO PAREDES BRAVO</a:t>
            </a:r>
          </a:p>
          <a:p>
            <a:r>
              <a:rPr lang="es-EC" sz="2000" dirty="0"/>
              <a:t>ANDREA ESTEFANIA PILCO ATI</a:t>
            </a:r>
            <a:endParaRPr lang="en-CA" sz="2000" dirty="0"/>
          </a:p>
          <a:p>
            <a:pPr marL="0" indent="0">
              <a:buNone/>
            </a:pPr>
            <a:endParaRPr lang="en-US" sz="2000" dirty="0"/>
          </a:p>
        </p:txBody>
      </p:sp>
      <p:pic>
        <p:nvPicPr>
          <p:cNvPr id="4" name="Picture 2" descr="http://1.bp.blogspot.com/_qzfabZURj5I/SlgNarEIv_I/AAAAAAAAAAo/Lp47F3S__zc/S220/LOGO+MECATRONI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515" y="5476774"/>
            <a:ext cx="1059913" cy="118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086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C" dirty="0"/>
              <a:t>ELEMENTOS PARA EL DISEÑO</a:t>
            </a:r>
            <a:endParaRPr lang="en-US" dirty="0"/>
          </a:p>
        </p:txBody>
      </p:sp>
      <p:sp>
        <p:nvSpPr>
          <p:cNvPr id="5" name="Subtítulo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80860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smtClean="0"/>
              <a:t>Actuador</a:t>
            </a:r>
            <a:endParaRPr lang="en-US" dirty="0"/>
          </a:p>
        </p:txBody>
      </p:sp>
      <p:sp>
        <p:nvSpPr>
          <p:cNvPr id="3" name="Marcador de contenido 2"/>
          <p:cNvSpPr>
            <a:spLocks noGrp="1"/>
          </p:cNvSpPr>
          <p:nvPr>
            <p:ph idx="1"/>
          </p:nvPr>
        </p:nvSpPr>
        <p:spPr>
          <a:xfrm>
            <a:off x="953863" y="1825625"/>
            <a:ext cx="8595360" cy="4351337"/>
          </a:xfrm>
        </p:spPr>
        <p:txBody>
          <a:bodyPr/>
          <a:lstStyle/>
          <a:p>
            <a:pPr marL="0" indent="0" algn="just">
              <a:buNone/>
            </a:pPr>
            <a:r>
              <a:rPr lang="es-EC" sz="2800" dirty="0" smtClean="0"/>
              <a:t>Es un dispositivo que convierte una magnitud eléctrica en una salida generalmente mecánica. </a:t>
            </a:r>
          </a:p>
          <a:p>
            <a:pPr marL="0" indent="0" algn="just">
              <a:buNone/>
            </a:pPr>
            <a:endParaRPr lang="es-EC" sz="2800" dirty="0"/>
          </a:p>
          <a:p>
            <a:pPr marL="0" indent="0">
              <a:buNone/>
            </a:pPr>
            <a:r>
              <a:rPr lang="es-EC" sz="2800" b="1" dirty="0" smtClean="0"/>
              <a:t>Actuador Eléctrico</a:t>
            </a:r>
          </a:p>
          <a:p>
            <a:r>
              <a:rPr lang="es-EC" sz="2800" dirty="0" smtClean="0"/>
              <a:t>Motor AC – Monofásico sincrónico </a:t>
            </a:r>
          </a:p>
          <a:p>
            <a:pPr marL="0" indent="0">
              <a:buNone/>
            </a:pPr>
            <a:endParaRPr lang="en-CA" dirty="0"/>
          </a:p>
        </p:txBody>
      </p:sp>
      <p:pic>
        <p:nvPicPr>
          <p:cNvPr id="4098" name="Picture 2" descr="http://www.mkcorporationindia.com/~mkcorpor/images/products/ac-mo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074" y="4001294"/>
            <a:ext cx="2434389" cy="243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24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64695"/>
            <a:ext cx="10515600" cy="5912268"/>
          </a:xfrm>
        </p:spPr>
        <p:txBody>
          <a:bodyPr>
            <a:normAutofit/>
          </a:bodyPr>
          <a:lstStyle/>
          <a:p>
            <a:r>
              <a:rPr lang="es-EC" sz="2400" b="1" dirty="0" smtClean="0"/>
              <a:t>Motor DC </a:t>
            </a:r>
            <a:r>
              <a:rPr lang="es-EC" sz="2400" dirty="0" smtClean="0"/>
              <a:t>– Bobinados en serie</a:t>
            </a:r>
          </a:p>
          <a:p>
            <a:pPr marL="0" indent="0">
              <a:buNone/>
            </a:pPr>
            <a:r>
              <a:rPr lang="es-EC" sz="2400" dirty="0"/>
              <a:t>	  </a:t>
            </a:r>
            <a:r>
              <a:rPr lang="es-EC" sz="2400" dirty="0" smtClean="0"/>
              <a:t>        – Con excitación independiente </a:t>
            </a:r>
          </a:p>
          <a:p>
            <a:pPr marL="0" indent="0">
              <a:buNone/>
            </a:pPr>
            <a:endParaRPr lang="es-EC" sz="2400" dirty="0"/>
          </a:p>
          <a:p>
            <a:pPr marL="0" indent="0">
              <a:buNone/>
            </a:pPr>
            <a:endParaRPr lang="es-EC" sz="2400" dirty="0" smtClean="0"/>
          </a:p>
          <a:p>
            <a:pPr marL="0" indent="0">
              <a:buNone/>
            </a:pPr>
            <a:endParaRPr lang="es-EC" sz="2400" dirty="0"/>
          </a:p>
          <a:p>
            <a:r>
              <a:rPr lang="es-EC" sz="2400" b="1" dirty="0" smtClean="0"/>
              <a:t>Servomotores</a:t>
            </a:r>
          </a:p>
          <a:p>
            <a:pPr marL="0" indent="0">
              <a:buNone/>
            </a:pPr>
            <a:r>
              <a:rPr lang="es-EC" sz="2400" dirty="0" smtClean="0"/>
              <a:t>Formado: Motor, caja reductora y un </a:t>
            </a:r>
          </a:p>
          <a:p>
            <a:pPr marL="0" indent="0">
              <a:buNone/>
            </a:pPr>
            <a:r>
              <a:rPr lang="es-EC" sz="2400" dirty="0"/>
              <a:t>	 </a:t>
            </a:r>
            <a:r>
              <a:rPr lang="es-EC" sz="2400" dirty="0" smtClean="0"/>
              <a:t>     circuito de control. </a:t>
            </a:r>
          </a:p>
          <a:p>
            <a:pPr marL="0" indent="0">
              <a:buNone/>
            </a:pPr>
            <a:endParaRPr lang="en-CA" sz="2400" dirty="0"/>
          </a:p>
        </p:txBody>
      </p:sp>
      <p:pic>
        <p:nvPicPr>
          <p:cNvPr id="5122" name="Picture 2" descr="http://3.bp.blogspot.com/-grPeFbV_UbE/TzH3XAuZgSI/AAAAAAAAAU0/39CTqJTanJU/s1600/motorlimpiaparabris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927" y="264695"/>
            <a:ext cx="2763921" cy="20740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log.bricogeek.com/img_cms/1674-1161-nuevos-servomotores-de-alta-potencia-ya-disponi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927" y="2998422"/>
            <a:ext cx="2934786" cy="225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63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072" y="-116498"/>
            <a:ext cx="10515600" cy="1325563"/>
          </a:xfrm>
        </p:spPr>
        <p:txBody>
          <a:bodyPr/>
          <a:lstStyle/>
          <a:p>
            <a:r>
              <a:rPr lang="es-EC" dirty="0" smtClean="0"/>
              <a:t>Controlador </a:t>
            </a:r>
            <a:endParaRPr lang="en-US" dirty="0"/>
          </a:p>
        </p:txBody>
      </p:sp>
      <p:sp>
        <p:nvSpPr>
          <p:cNvPr id="3" name="Marcador de contenido 2"/>
          <p:cNvSpPr>
            <a:spLocks noGrp="1"/>
          </p:cNvSpPr>
          <p:nvPr>
            <p:ph idx="1"/>
          </p:nvPr>
        </p:nvSpPr>
        <p:spPr>
          <a:xfrm>
            <a:off x="838200" y="1623494"/>
            <a:ext cx="10515600" cy="4351338"/>
          </a:xfrm>
        </p:spPr>
        <p:txBody>
          <a:bodyPr>
            <a:normAutofit/>
          </a:bodyPr>
          <a:lstStyle/>
          <a:p>
            <a:pPr marL="0" indent="0" algn="just">
              <a:buNone/>
            </a:pPr>
            <a:r>
              <a:rPr lang="es-EC" sz="2800" dirty="0" smtClean="0"/>
              <a:t>Son dispositivos que regulan la variable controlada (posición, velocidad, etc.) </a:t>
            </a:r>
          </a:p>
          <a:p>
            <a:pPr marL="0" indent="0" algn="just">
              <a:buNone/>
            </a:pPr>
            <a:endParaRPr lang="es-EC" sz="2800" dirty="0"/>
          </a:p>
          <a:p>
            <a:pPr marL="0" indent="0" algn="just">
              <a:buNone/>
            </a:pPr>
            <a:r>
              <a:rPr lang="es-EC" sz="2800" b="1" dirty="0" smtClean="0"/>
              <a:t>Microcontrolador</a:t>
            </a:r>
          </a:p>
          <a:p>
            <a:pPr marL="0" indent="0" algn="just">
              <a:buNone/>
            </a:pPr>
            <a:r>
              <a:rPr lang="es-EC" sz="2800" dirty="0" smtClean="0"/>
              <a:t>Circuito integrado programable, el cual ejecuta órdenes grabadas en su memoria. </a:t>
            </a:r>
          </a:p>
          <a:p>
            <a:pPr algn="just"/>
            <a:r>
              <a:rPr lang="es-EC" sz="2800" dirty="0" smtClean="0"/>
              <a:t>ARDUINO</a:t>
            </a:r>
            <a:endParaRPr lang="en-CA" sz="2800" dirty="0"/>
          </a:p>
        </p:txBody>
      </p:sp>
      <p:pic>
        <p:nvPicPr>
          <p:cNvPr id="5" name="Picture 2" descr="https://upload.wikimedia.org/wikipedia/commons/3/38/Arduino_Uno_-_R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60" b="11680"/>
          <a:stretch/>
        </p:blipFill>
        <p:spPr bwMode="auto">
          <a:xfrm>
            <a:off x="5293895" y="4721192"/>
            <a:ext cx="2082265" cy="176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454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278349435"/>
              </p:ext>
            </p:extLst>
          </p:nvPr>
        </p:nvGraphicFramePr>
        <p:xfrm>
          <a:off x="1309036" y="1780673"/>
          <a:ext cx="9009246" cy="4675279"/>
        </p:xfrm>
        <a:graphic>
          <a:graphicData uri="http://schemas.openxmlformats.org/drawingml/2006/table">
            <a:tbl>
              <a:tblPr firstRow="1" bandRow="1">
                <a:tableStyleId>{5940675A-B579-460E-94D1-54222C63F5DA}</a:tableStyleId>
              </a:tblPr>
              <a:tblGrid>
                <a:gridCol w="1761423"/>
                <a:gridCol w="1441384"/>
                <a:gridCol w="1203158"/>
                <a:gridCol w="907180"/>
                <a:gridCol w="909922"/>
                <a:gridCol w="1005505"/>
                <a:gridCol w="914400"/>
                <a:gridCol w="866274"/>
              </a:tblGrid>
              <a:tr h="1694047">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Modelo</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Micro</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1755" marR="71755" algn="ctr">
                        <a:lnSpc>
                          <a:spcPts val="1680"/>
                        </a:lnSpc>
                        <a:spcBef>
                          <a:spcPts val="600"/>
                        </a:spcBef>
                        <a:spcAft>
                          <a:spcPts val="600"/>
                        </a:spcAft>
                      </a:pPr>
                      <a:endParaRPr lang="en-CA" sz="2400" dirty="0" smtClean="0">
                        <a:effectLst/>
                      </a:endParaRPr>
                    </a:p>
                    <a:p>
                      <a:pPr marL="71755" marR="71755" algn="ctr">
                        <a:lnSpc>
                          <a:spcPts val="1680"/>
                        </a:lnSpc>
                        <a:spcBef>
                          <a:spcPts val="600"/>
                        </a:spcBef>
                        <a:spcAft>
                          <a:spcPts val="600"/>
                        </a:spcAft>
                      </a:pPr>
                      <a:r>
                        <a:rPr lang="en-CA" sz="2400" dirty="0" err="1" smtClean="0">
                          <a:effectLst/>
                        </a:rPr>
                        <a:t>Voltaje</a:t>
                      </a:r>
                      <a:r>
                        <a:rPr lang="en-CA" sz="2400" dirty="0" smtClean="0">
                          <a:effectLst/>
                        </a:rPr>
                        <a:t> </a:t>
                      </a:r>
                      <a:r>
                        <a:rPr lang="en-CA" sz="2400" dirty="0">
                          <a:effectLst/>
                        </a:rPr>
                        <a:t>de entrada</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ts val="1680"/>
                        </a:lnSpc>
                        <a:spcBef>
                          <a:spcPts val="600"/>
                        </a:spcBef>
                        <a:spcAft>
                          <a:spcPts val="600"/>
                        </a:spcAft>
                      </a:pPr>
                      <a:r>
                        <a:rPr lang="en-CA" sz="2400" dirty="0" err="1">
                          <a:effectLst/>
                        </a:rPr>
                        <a:t>Voltaje</a:t>
                      </a:r>
                      <a:r>
                        <a:rPr lang="en-CA" sz="2400" dirty="0">
                          <a:effectLst/>
                        </a:rPr>
                        <a:t> del </a:t>
                      </a:r>
                      <a:r>
                        <a:rPr lang="en-CA" sz="2400" dirty="0" err="1">
                          <a:effectLst/>
                        </a:rPr>
                        <a:t>sistema</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ts val="1680"/>
                        </a:lnSpc>
                        <a:spcBef>
                          <a:spcPts val="600"/>
                        </a:spcBef>
                        <a:spcAft>
                          <a:spcPts val="600"/>
                        </a:spcAft>
                      </a:pPr>
                      <a:endParaRPr lang="en-CA" sz="2400" dirty="0" smtClean="0">
                        <a:effectLst/>
                      </a:endParaRPr>
                    </a:p>
                    <a:p>
                      <a:pPr marL="71755" marR="71755" algn="ctr">
                        <a:lnSpc>
                          <a:spcPts val="1680"/>
                        </a:lnSpc>
                        <a:spcBef>
                          <a:spcPts val="600"/>
                        </a:spcBef>
                        <a:spcAft>
                          <a:spcPts val="600"/>
                        </a:spcAft>
                      </a:pPr>
                      <a:r>
                        <a:rPr lang="en-CA" sz="2400" dirty="0" err="1" smtClean="0">
                          <a:effectLst/>
                        </a:rPr>
                        <a:t>Frecuencia</a:t>
                      </a:r>
                      <a:r>
                        <a:rPr lang="en-CA" sz="2400" dirty="0" smtClean="0">
                          <a:effectLst/>
                        </a:rPr>
                        <a:t> </a:t>
                      </a:r>
                      <a:r>
                        <a:rPr lang="en-CA" sz="2400" dirty="0">
                          <a:effectLst/>
                        </a:rPr>
                        <a:t>de </a:t>
                      </a:r>
                      <a:r>
                        <a:rPr lang="en-CA" sz="2400" dirty="0" err="1">
                          <a:effectLst/>
                        </a:rPr>
                        <a:t>Reloj</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ts val="1680"/>
                        </a:lnSpc>
                        <a:spcBef>
                          <a:spcPts val="600"/>
                        </a:spcBef>
                        <a:spcAft>
                          <a:spcPts val="600"/>
                        </a:spcAft>
                      </a:pPr>
                      <a:endParaRPr lang="en-CA" sz="2400" dirty="0" smtClean="0">
                        <a:effectLst/>
                      </a:endParaRPr>
                    </a:p>
                    <a:p>
                      <a:pPr marL="71755" marR="71755" algn="ctr">
                        <a:lnSpc>
                          <a:spcPts val="1680"/>
                        </a:lnSpc>
                        <a:spcBef>
                          <a:spcPts val="600"/>
                        </a:spcBef>
                        <a:spcAft>
                          <a:spcPts val="600"/>
                        </a:spcAft>
                      </a:pPr>
                      <a:r>
                        <a:rPr lang="en-CA" sz="2400" dirty="0" smtClean="0">
                          <a:effectLst/>
                        </a:rPr>
                        <a:t>Digital </a:t>
                      </a:r>
                      <a:r>
                        <a:rPr lang="en-CA" sz="2400" dirty="0">
                          <a:effectLst/>
                        </a:rPr>
                        <a:t>I/O</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ts val="1680"/>
                        </a:lnSpc>
                        <a:spcBef>
                          <a:spcPts val="600"/>
                        </a:spcBef>
                        <a:spcAft>
                          <a:spcPts val="600"/>
                        </a:spcAft>
                      </a:pPr>
                      <a:r>
                        <a:rPr lang="en-CA" sz="2400" dirty="0">
                          <a:effectLst/>
                        </a:rPr>
                        <a:t>Entradas </a:t>
                      </a:r>
                      <a:r>
                        <a:rPr lang="en-CA" sz="2400" dirty="0" err="1">
                          <a:effectLst/>
                        </a:rPr>
                        <a:t>Analógicas</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ts val="1680"/>
                        </a:lnSpc>
                        <a:spcBef>
                          <a:spcPts val="600"/>
                        </a:spcBef>
                        <a:spcAft>
                          <a:spcPts val="600"/>
                        </a:spcAft>
                      </a:pPr>
                      <a:endParaRPr lang="en-CA" sz="2400" dirty="0" smtClean="0">
                        <a:effectLst/>
                      </a:endParaRPr>
                    </a:p>
                    <a:p>
                      <a:pPr marL="71755" marR="71755" algn="ctr">
                        <a:lnSpc>
                          <a:spcPts val="1680"/>
                        </a:lnSpc>
                        <a:spcBef>
                          <a:spcPts val="600"/>
                        </a:spcBef>
                        <a:spcAft>
                          <a:spcPts val="600"/>
                        </a:spcAft>
                      </a:pPr>
                      <a:r>
                        <a:rPr lang="en-CA" sz="2400" dirty="0" smtClean="0">
                          <a:effectLst/>
                        </a:rPr>
                        <a:t>PWM</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r>
              <a:tr h="1490616">
                <a:tc>
                  <a:txBody>
                    <a:bodyPr/>
                    <a:lstStyle/>
                    <a:p>
                      <a:pPr marL="0" marR="0" algn="ctr">
                        <a:lnSpc>
                          <a:spcPts val="1680"/>
                        </a:lnSpc>
                        <a:spcBef>
                          <a:spcPts val="0"/>
                        </a:spcBef>
                        <a:spcAft>
                          <a:spcPts val="0"/>
                        </a:spcAft>
                      </a:pPr>
                      <a:endParaRPr lang="es-EC" sz="2400" dirty="0" smtClean="0">
                        <a:effectLst/>
                      </a:endParaRPr>
                    </a:p>
                    <a:p>
                      <a:pPr marL="0" marR="0" algn="ctr">
                        <a:lnSpc>
                          <a:spcPts val="1680"/>
                        </a:lnSpc>
                        <a:spcBef>
                          <a:spcPts val="0"/>
                        </a:spcBef>
                        <a:spcAft>
                          <a:spcPts val="0"/>
                        </a:spcAft>
                      </a:pPr>
                      <a:r>
                        <a:rPr lang="es-EC" sz="2400" dirty="0" err="1" smtClean="0">
                          <a:effectLst/>
                        </a:rPr>
                        <a:t>Arduino</a:t>
                      </a:r>
                      <a:endParaRPr lang="es-EC" sz="2400" dirty="0" smtClean="0">
                        <a:effectLst/>
                      </a:endParaRPr>
                    </a:p>
                    <a:p>
                      <a:pPr marL="0" marR="0" algn="ctr">
                        <a:lnSpc>
                          <a:spcPts val="1680"/>
                        </a:lnSpc>
                        <a:spcBef>
                          <a:spcPts val="0"/>
                        </a:spcBef>
                        <a:spcAft>
                          <a:spcPts val="0"/>
                        </a:spcAft>
                      </a:pPr>
                      <a:r>
                        <a:rPr lang="es-EC" sz="2400" baseline="0" dirty="0" smtClean="0">
                          <a:effectLst/>
                        </a:rPr>
                        <a:t> </a:t>
                      </a:r>
                    </a:p>
                    <a:p>
                      <a:pPr marL="0" marR="0" algn="ctr">
                        <a:lnSpc>
                          <a:spcPts val="1680"/>
                        </a:lnSpc>
                        <a:spcBef>
                          <a:spcPts val="0"/>
                        </a:spcBef>
                        <a:spcAft>
                          <a:spcPts val="0"/>
                        </a:spcAft>
                      </a:pPr>
                      <a:r>
                        <a:rPr lang="es-EC" sz="2400" baseline="0" dirty="0" smtClean="0">
                          <a:effectLst/>
                        </a:rPr>
                        <a:t>MEGA</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err="1" smtClean="0">
                          <a:effectLst/>
                        </a:rPr>
                        <a:t>Atmega</a:t>
                      </a:r>
                      <a:endParaRPr lang="en-CA" sz="2400" dirty="0" smtClean="0">
                        <a:effectLst/>
                      </a:endParaRPr>
                    </a:p>
                    <a:p>
                      <a:pPr marL="0" marR="0" algn="ctr">
                        <a:lnSpc>
                          <a:spcPts val="1680"/>
                        </a:lnSpc>
                        <a:spcBef>
                          <a:spcPts val="600"/>
                        </a:spcBef>
                        <a:spcAft>
                          <a:spcPts val="600"/>
                        </a:spcAft>
                      </a:pPr>
                      <a:r>
                        <a:rPr lang="en-CA" sz="2400" dirty="0" smtClean="0">
                          <a:effectLst/>
                        </a:rPr>
                        <a:t>2560</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5-12V</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5V</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16</a:t>
                      </a:r>
                    </a:p>
                    <a:p>
                      <a:pPr marL="0" marR="0" algn="ctr">
                        <a:lnSpc>
                          <a:spcPts val="1680"/>
                        </a:lnSpc>
                        <a:spcBef>
                          <a:spcPts val="600"/>
                        </a:spcBef>
                        <a:spcAft>
                          <a:spcPts val="600"/>
                        </a:spcAft>
                      </a:pPr>
                      <a:r>
                        <a:rPr lang="en-CA" sz="2400" dirty="0" smtClean="0">
                          <a:effectLst/>
                        </a:rPr>
                        <a:t>MHz</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s-EC" sz="2400" dirty="0" smtClean="0">
                        <a:effectLst/>
                      </a:endParaRPr>
                    </a:p>
                    <a:p>
                      <a:pPr marL="0" marR="0" algn="ctr">
                        <a:lnSpc>
                          <a:spcPts val="1680"/>
                        </a:lnSpc>
                        <a:spcBef>
                          <a:spcPts val="600"/>
                        </a:spcBef>
                        <a:spcAft>
                          <a:spcPts val="600"/>
                        </a:spcAft>
                      </a:pPr>
                      <a:r>
                        <a:rPr lang="es-EC" sz="2400" dirty="0" smtClean="0">
                          <a:effectLst/>
                        </a:rPr>
                        <a:t>54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16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15</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0616">
                <a:tc>
                  <a:txBody>
                    <a:bodyPr/>
                    <a:lstStyle/>
                    <a:p>
                      <a:pPr marL="0" marR="0" algn="ctr">
                        <a:lnSpc>
                          <a:spcPts val="1680"/>
                        </a:lnSpc>
                        <a:spcBef>
                          <a:spcPts val="0"/>
                        </a:spcBef>
                        <a:spcAft>
                          <a:spcPts val="0"/>
                        </a:spcAft>
                      </a:pPr>
                      <a:endParaRPr lang="en-CA" sz="2400" dirty="0" smtClean="0">
                        <a:effectLst/>
                      </a:endParaRPr>
                    </a:p>
                    <a:p>
                      <a:pPr marL="0" marR="0" algn="ctr">
                        <a:lnSpc>
                          <a:spcPts val="1680"/>
                        </a:lnSpc>
                        <a:spcBef>
                          <a:spcPts val="0"/>
                        </a:spcBef>
                        <a:spcAft>
                          <a:spcPts val="0"/>
                        </a:spcAft>
                      </a:pPr>
                      <a:r>
                        <a:rPr lang="en-CA" sz="2400" dirty="0" smtClean="0">
                          <a:effectLst/>
                        </a:rPr>
                        <a:t>Arduino </a:t>
                      </a:r>
                    </a:p>
                    <a:p>
                      <a:pPr marL="0" marR="0" algn="ctr">
                        <a:lnSpc>
                          <a:spcPts val="1680"/>
                        </a:lnSpc>
                        <a:spcBef>
                          <a:spcPts val="0"/>
                        </a:spcBef>
                        <a:spcAft>
                          <a:spcPts val="0"/>
                        </a:spcAft>
                      </a:pPr>
                      <a:r>
                        <a:rPr lang="en-CA" sz="2400" dirty="0" smtClean="0">
                          <a:effectLst/>
                        </a:rPr>
                        <a:t>Uno </a:t>
                      </a:r>
                      <a:r>
                        <a:rPr lang="en-CA" sz="2400" dirty="0">
                          <a:effectLst/>
                        </a:rPr>
                        <a:t>- R3</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err="1" smtClean="0">
                          <a:effectLst/>
                        </a:rPr>
                        <a:t>Atmega</a:t>
                      </a:r>
                      <a:endParaRPr lang="en-CA" sz="2400" dirty="0" smtClean="0">
                        <a:effectLst/>
                      </a:endParaRPr>
                    </a:p>
                    <a:p>
                      <a:pPr marL="0" marR="0" algn="ctr">
                        <a:lnSpc>
                          <a:spcPts val="1680"/>
                        </a:lnSpc>
                        <a:spcBef>
                          <a:spcPts val="600"/>
                        </a:spcBef>
                        <a:spcAft>
                          <a:spcPts val="600"/>
                        </a:spcAft>
                      </a:pPr>
                      <a:r>
                        <a:rPr lang="en-CA" sz="2400" dirty="0" smtClean="0">
                          <a:effectLst/>
                        </a:rPr>
                        <a:t>328</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7-12V</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5V</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16</a:t>
                      </a:r>
                    </a:p>
                    <a:p>
                      <a:pPr marL="0" marR="0" algn="ctr">
                        <a:lnSpc>
                          <a:spcPts val="1680"/>
                        </a:lnSpc>
                        <a:spcBef>
                          <a:spcPts val="600"/>
                        </a:spcBef>
                        <a:spcAft>
                          <a:spcPts val="600"/>
                        </a:spcAft>
                      </a:pPr>
                      <a:r>
                        <a:rPr lang="en-CA" sz="2400" dirty="0" smtClean="0">
                          <a:effectLst/>
                        </a:rPr>
                        <a:t>MHz</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14</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680"/>
                        </a:lnSpc>
                        <a:spcBef>
                          <a:spcPts val="600"/>
                        </a:spcBef>
                        <a:spcAft>
                          <a:spcPts val="600"/>
                        </a:spcAft>
                      </a:pPr>
                      <a:endParaRPr lang="en-CA" sz="2400" dirty="0" smtClean="0">
                        <a:effectLst/>
                      </a:endParaRPr>
                    </a:p>
                    <a:p>
                      <a:pPr marL="0" marR="0" algn="ctr">
                        <a:lnSpc>
                          <a:spcPts val="1680"/>
                        </a:lnSpc>
                        <a:spcBef>
                          <a:spcPts val="600"/>
                        </a:spcBef>
                        <a:spcAft>
                          <a:spcPts val="600"/>
                        </a:spcAft>
                      </a:pPr>
                      <a:r>
                        <a:rPr lang="en-CA" sz="2400" dirty="0" smtClean="0">
                          <a:effectLst/>
                        </a:rPr>
                        <a:t>6</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CuadroTexto 6"/>
          <p:cNvSpPr txBox="1"/>
          <p:nvPr/>
        </p:nvSpPr>
        <p:spPr>
          <a:xfrm>
            <a:off x="1441384" y="1118937"/>
            <a:ext cx="1978106" cy="369332"/>
          </a:xfrm>
          <a:prstGeom prst="rect">
            <a:avLst/>
          </a:prstGeom>
          <a:noFill/>
        </p:spPr>
        <p:txBody>
          <a:bodyPr wrap="none" rtlCol="0">
            <a:spAutoFit/>
          </a:bodyPr>
          <a:lstStyle/>
          <a:p>
            <a:r>
              <a:rPr lang="es-EC" dirty="0" smtClean="0"/>
              <a:t>MODELOS USADOS</a:t>
            </a:r>
            <a:endParaRPr lang="en-CA" dirty="0"/>
          </a:p>
        </p:txBody>
      </p:sp>
    </p:spTree>
    <p:extLst>
      <p:ext uri="{BB962C8B-B14F-4D97-AF65-F5344CB8AC3E}">
        <p14:creationId xmlns:p14="http://schemas.microsoft.com/office/powerpoint/2010/main" val="1359303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7885" y="697832"/>
            <a:ext cx="10515600" cy="5378116"/>
          </a:xfrm>
        </p:spPr>
        <p:txBody>
          <a:bodyPr>
            <a:normAutofit fontScale="92500" lnSpcReduction="20000"/>
          </a:bodyPr>
          <a:lstStyle/>
          <a:p>
            <a:pPr marL="0" indent="0">
              <a:buNone/>
            </a:pPr>
            <a:r>
              <a:rPr lang="es-EC" sz="2600" dirty="0" smtClean="0"/>
              <a:t>MÓDULO DE SENSOR EFECTO HALL </a:t>
            </a:r>
          </a:p>
          <a:p>
            <a:pPr marL="0" indent="0">
              <a:buNone/>
            </a:pPr>
            <a:r>
              <a:rPr lang="es-EC" sz="2600" dirty="0" smtClean="0"/>
              <a:t>Se caracteriza por retener un estado. </a:t>
            </a:r>
          </a:p>
          <a:p>
            <a:pPr marL="0" indent="0">
              <a:buNone/>
            </a:pPr>
            <a:endParaRPr lang="es-EC" sz="2600" dirty="0"/>
          </a:p>
          <a:p>
            <a:pPr marL="0" indent="0">
              <a:buNone/>
            </a:pPr>
            <a:endParaRPr lang="es-EC" sz="2600" dirty="0" smtClean="0"/>
          </a:p>
          <a:p>
            <a:pPr marL="0" indent="0">
              <a:buNone/>
            </a:pPr>
            <a:endParaRPr lang="es-EC" sz="2600" dirty="0"/>
          </a:p>
          <a:p>
            <a:pPr marL="0" indent="0">
              <a:buNone/>
            </a:pPr>
            <a:endParaRPr lang="es-EC" sz="2600" dirty="0" smtClean="0"/>
          </a:p>
          <a:p>
            <a:pPr marL="0" indent="0">
              <a:buNone/>
            </a:pPr>
            <a:r>
              <a:rPr lang="es-EC" sz="2600" dirty="0" smtClean="0"/>
              <a:t>LDR</a:t>
            </a:r>
          </a:p>
          <a:p>
            <a:pPr marL="0" indent="0">
              <a:buNone/>
            </a:pPr>
            <a:r>
              <a:rPr lang="es-EC" sz="2600" dirty="0" smtClean="0"/>
              <a:t>Componente electrónico cuya resistencia</a:t>
            </a:r>
          </a:p>
          <a:p>
            <a:pPr marL="0" indent="0">
              <a:buNone/>
            </a:pPr>
            <a:r>
              <a:rPr lang="es-EC" sz="2600" dirty="0"/>
              <a:t>v</a:t>
            </a:r>
            <a:r>
              <a:rPr lang="es-EC" sz="2600" dirty="0" smtClean="0"/>
              <a:t>aría en función de la luz. </a:t>
            </a:r>
          </a:p>
          <a:p>
            <a:pPr marL="0" indent="0">
              <a:buNone/>
            </a:pPr>
            <a:r>
              <a:rPr lang="es-EC" sz="2600" dirty="0" smtClean="0"/>
              <a:t>1M</a:t>
            </a:r>
            <a:r>
              <a:rPr lang="el-GR" sz="2600" dirty="0" smtClean="0"/>
              <a:t>Ω</a:t>
            </a:r>
            <a:r>
              <a:rPr lang="es-EC" sz="2600" dirty="0" smtClean="0"/>
              <a:t> - 100</a:t>
            </a:r>
            <a:r>
              <a:rPr lang="el-GR" sz="2600" dirty="0" smtClean="0"/>
              <a:t>Ω</a:t>
            </a:r>
            <a:endParaRPr lang="es-EC" sz="2600" dirty="0" smtClean="0"/>
          </a:p>
          <a:p>
            <a:pPr marL="0" indent="0">
              <a:buNone/>
            </a:pPr>
            <a:r>
              <a:rPr lang="es-EC" sz="2600" dirty="0" smtClean="0"/>
              <a:t>Respuesta: una décima de segundo</a:t>
            </a:r>
            <a:endParaRPr lang="en-CA" sz="2600" dirty="0"/>
          </a:p>
        </p:txBody>
      </p:sp>
      <p:pic>
        <p:nvPicPr>
          <p:cNvPr id="8194" name="Picture 2" descr="http://mlc-s1-p.mlstatic.com/modulo-sensor-efecto-hall-arduino-pic-armavr-51-875101-MLC20272949386_032015-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809" y="926265"/>
            <a:ext cx="2598723" cy="208163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geekwavesolution.com/media/catalog/product/cache/1/image/9df78eab33525d08d6e5fb8d27136e95/l/d/ld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809" y="4257259"/>
            <a:ext cx="2998446" cy="162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432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1649"/>
            <a:ext cx="10515600" cy="1325563"/>
          </a:xfrm>
        </p:spPr>
        <p:txBody>
          <a:bodyPr/>
          <a:lstStyle/>
          <a:p>
            <a:r>
              <a:rPr lang="es-EC" dirty="0" smtClean="0"/>
              <a:t>Pantalla LCD</a:t>
            </a:r>
            <a:endParaRPr lang="en-US" dirty="0"/>
          </a:p>
        </p:txBody>
      </p:sp>
      <p:sp>
        <p:nvSpPr>
          <p:cNvPr id="3" name="Marcador de contenido 2"/>
          <p:cNvSpPr>
            <a:spLocks noGrp="1"/>
          </p:cNvSpPr>
          <p:nvPr>
            <p:ph idx="1"/>
          </p:nvPr>
        </p:nvSpPr>
        <p:spPr>
          <a:xfrm>
            <a:off x="838200" y="1373237"/>
            <a:ext cx="10515600" cy="4351338"/>
          </a:xfrm>
        </p:spPr>
        <p:txBody>
          <a:bodyPr/>
          <a:lstStyle/>
          <a:p>
            <a:pPr marL="0" indent="0">
              <a:buNone/>
            </a:pPr>
            <a:r>
              <a:rPr lang="es-ES" dirty="0" smtClean="0"/>
              <a:t>Dispositivo </a:t>
            </a:r>
            <a:r>
              <a:rPr lang="es-ES" dirty="0"/>
              <a:t>para la presentación de imágenes o caracteres</a:t>
            </a:r>
            <a:r>
              <a:rPr lang="es-ES" dirty="0" smtClean="0"/>
              <a:t>.</a:t>
            </a:r>
          </a:p>
          <a:p>
            <a:pPr marL="0" indent="0">
              <a:buNone/>
            </a:pPr>
            <a:endParaRPr lang="en-CA" dirty="0"/>
          </a:p>
          <a:p>
            <a:pPr marL="0" indent="0">
              <a:buNone/>
            </a:pPr>
            <a:endParaRPr lang="en-CA" dirty="0"/>
          </a:p>
        </p:txBody>
      </p:sp>
      <p:pic>
        <p:nvPicPr>
          <p:cNvPr id="4" name="Imagen 3" descr="http://1.bp.blogspot.com/_TodjpTlTFb4/STShszA_FoI/AAAAAAAAAI0/eDmPvES47us/s400/LCD.JPG"/>
          <p:cNvPicPr/>
          <p:nvPr/>
        </p:nvPicPr>
        <p:blipFill>
          <a:blip r:embed="rId2">
            <a:extLst>
              <a:ext uri="{28A0092B-C50C-407E-A947-70E740481C1C}">
                <a14:useLocalDpi xmlns:a14="http://schemas.microsoft.com/office/drawing/2010/main" val="0"/>
              </a:ext>
            </a:extLst>
          </a:blip>
          <a:srcRect/>
          <a:stretch>
            <a:fillRect/>
          </a:stretch>
        </p:blipFill>
        <p:spPr bwMode="auto">
          <a:xfrm>
            <a:off x="739541" y="2483719"/>
            <a:ext cx="4116471" cy="3310691"/>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480058814"/>
              </p:ext>
            </p:extLst>
          </p:nvPr>
        </p:nvGraphicFramePr>
        <p:xfrm>
          <a:off x="5178392" y="2087784"/>
          <a:ext cx="6092791" cy="4495508"/>
        </p:xfrm>
        <a:graphic>
          <a:graphicData uri="http://schemas.openxmlformats.org/drawingml/2006/table">
            <a:tbl>
              <a:tblPr firstRow="1" firstCol="1" bandRow="1">
                <a:tableStyleId>{5940675A-B579-460E-94D1-54222C63F5DA}</a:tableStyleId>
              </a:tblPr>
              <a:tblGrid>
                <a:gridCol w="708691"/>
                <a:gridCol w="1148985"/>
                <a:gridCol w="1251284"/>
                <a:gridCol w="2983831"/>
              </a:tblGrid>
              <a:tr h="560647">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PIN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err="1" smtClean="0">
                          <a:effectLst/>
                        </a:rPr>
                        <a:t>Nombre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err="1" smtClean="0">
                          <a:effectLst/>
                        </a:rPr>
                        <a:t>Dirección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err="1" smtClean="0">
                          <a:effectLst/>
                        </a:rPr>
                        <a:t>Función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167">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01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err="1" smtClean="0">
                          <a:effectLst/>
                        </a:rPr>
                        <a:t>Vss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GND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167">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02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err="1" smtClean="0">
                          <a:effectLst/>
                        </a:rPr>
                        <a:t>Vdd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err="1" smtClean="0">
                          <a:effectLst/>
                        </a:rPr>
                        <a:t>Alimentación</a:t>
                      </a:r>
                      <a:r>
                        <a:rPr lang="en-CA" sz="1800" dirty="0" smtClean="0">
                          <a:effectLst/>
                        </a:rPr>
                        <a:t> </a:t>
                      </a:r>
                      <a:r>
                        <a:rPr lang="en-CA" sz="1800" dirty="0">
                          <a:effectLst/>
                        </a:rPr>
                        <a:t>a 5V</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167">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03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err="1" smtClean="0">
                          <a:effectLst/>
                        </a:rPr>
                        <a:t>Vee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Control </a:t>
                      </a:r>
                      <a:r>
                        <a:rPr lang="en-CA" sz="1800" dirty="0">
                          <a:effectLst/>
                        </a:rPr>
                        <a:t>de </a:t>
                      </a:r>
                      <a:r>
                        <a:rPr lang="en-CA" sz="1800" dirty="0" err="1">
                          <a:effectLst/>
                        </a:rPr>
                        <a:t>contraste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167">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04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I</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err="1" smtClean="0">
                          <a:effectLst/>
                        </a:rPr>
                        <a:t>Selección</a:t>
                      </a:r>
                      <a:r>
                        <a:rPr lang="en-CA" sz="1800" dirty="0" smtClean="0">
                          <a:effectLst/>
                        </a:rPr>
                        <a:t> </a:t>
                      </a:r>
                      <a:r>
                        <a:rPr lang="en-CA" sz="1800" dirty="0">
                          <a:effectLst/>
                        </a:rPr>
                        <a:t>de </a:t>
                      </a:r>
                      <a:r>
                        <a:rPr lang="en-CA" sz="1800" dirty="0" err="1">
                          <a:effectLst/>
                        </a:rPr>
                        <a:t>Registro</a:t>
                      </a:r>
                      <a:r>
                        <a:rPr lang="en-CA" sz="1800" dirty="0">
                          <a:effectLst/>
                        </a:rPr>
                        <a:t> / </a:t>
                      </a:r>
                      <a:r>
                        <a:rPr lang="en-CA" sz="1800" dirty="0" err="1">
                          <a:effectLst/>
                        </a:rPr>
                        <a:t>Dato</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8111">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05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RW</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I</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err="1" smtClean="0">
                          <a:effectLst/>
                        </a:rPr>
                        <a:t>Selección</a:t>
                      </a:r>
                      <a:r>
                        <a:rPr lang="en-CA" sz="1800" dirty="0" smtClean="0">
                          <a:effectLst/>
                        </a:rPr>
                        <a:t> </a:t>
                      </a:r>
                      <a:r>
                        <a:rPr lang="en-CA" sz="1800" dirty="0">
                          <a:effectLst/>
                        </a:rPr>
                        <a:t>de </a:t>
                      </a:r>
                      <a:r>
                        <a:rPr lang="en-CA" sz="1800" dirty="0" err="1">
                          <a:effectLst/>
                        </a:rPr>
                        <a:t>Escritura</a:t>
                      </a:r>
                      <a:r>
                        <a:rPr lang="en-CA" sz="1800" dirty="0">
                          <a:effectLst/>
                        </a:rPr>
                        <a:t> / </a:t>
                      </a:r>
                      <a:r>
                        <a:rPr lang="en-CA" sz="1800" dirty="0" err="1">
                          <a:effectLst/>
                        </a:rPr>
                        <a:t>Lectura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1167">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06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I</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Enable</a:t>
                      </a:r>
                      <a:r>
                        <a:rPr lang="en-CA" sz="1800" dirty="0">
                          <a:effectLst/>
                        </a:rPr>
                        <a:t> / Disable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4689">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07 </a:t>
                      </a:r>
                      <a:r>
                        <a:rPr lang="en-CA" sz="1800" dirty="0">
                          <a:effectLst/>
                        </a:rPr>
                        <a:t>- 14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D0 </a:t>
                      </a:r>
                      <a:r>
                        <a:rPr lang="en-CA" sz="1800" dirty="0">
                          <a:effectLst/>
                        </a:rPr>
                        <a:t>- D7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I/O</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Bus </a:t>
                      </a:r>
                      <a:r>
                        <a:rPr lang="en-CA" sz="1800" dirty="0">
                          <a:effectLst/>
                        </a:rPr>
                        <a:t>de </a:t>
                      </a:r>
                      <a:r>
                        <a:rPr lang="en-CA" sz="1800" dirty="0" err="1">
                          <a:effectLst/>
                        </a:rPr>
                        <a:t>datos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40972">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15 – 16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A </a:t>
                      </a:r>
                      <a:r>
                        <a:rPr lang="en-CA" sz="1800" dirty="0">
                          <a:effectLst/>
                        </a:rPr>
                        <a:t>- 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endParaRPr lang="en-CA" sz="1800" dirty="0" smtClean="0">
                        <a:effectLst/>
                      </a:endParaRPr>
                    </a:p>
                    <a:p>
                      <a:pPr marL="0" marR="0" algn="ctr">
                        <a:lnSpc>
                          <a:spcPts val="1385"/>
                        </a:lnSpc>
                        <a:spcBef>
                          <a:spcPts val="0"/>
                        </a:spcBef>
                        <a:spcAft>
                          <a:spcPts val="0"/>
                        </a:spcAft>
                      </a:pPr>
                      <a:r>
                        <a:rPr lang="en-CA" sz="1800" dirty="0" smtClean="0">
                          <a:effectLst/>
                        </a:rPr>
                        <a:t>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385"/>
                        </a:lnSpc>
                        <a:spcBef>
                          <a:spcPts val="0"/>
                        </a:spcBef>
                        <a:spcAft>
                          <a:spcPts val="0"/>
                        </a:spcAft>
                      </a:pPr>
                      <a:r>
                        <a:rPr lang="es-EC" sz="1800" dirty="0">
                          <a:effectLst/>
                        </a:rPr>
                        <a:t>Corresponden al ánodo y cátodo </a:t>
                      </a:r>
                      <a:r>
                        <a:rPr lang="es-EC" sz="1800" dirty="0" smtClean="0">
                          <a:effectLst/>
                        </a:rPr>
                        <a:t>del</a:t>
                      </a:r>
                    </a:p>
                    <a:p>
                      <a:pPr marL="0" marR="0" algn="ctr">
                        <a:lnSpc>
                          <a:spcPts val="1385"/>
                        </a:lnSpc>
                        <a:spcBef>
                          <a:spcPts val="0"/>
                        </a:spcBef>
                        <a:spcAft>
                          <a:spcPts val="0"/>
                        </a:spcAft>
                      </a:pPr>
                      <a:r>
                        <a:rPr lang="es-EC" sz="1800" dirty="0">
                          <a:effectLst/>
                        </a:rPr>
                        <a:t> </a:t>
                      </a:r>
                      <a:r>
                        <a:rPr lang="es-EC" sz="1800" dirty="0" err="1">
                          <a:effectLst/>
                        </a:rPr>
                        <a:t>backlight</a:t>
                      </a:r>
                      <a:r>
                        <a:rPr lang="es-EC"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8902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kern="0" cap="all" dirty="0">
                <a:latin typeface="Times New Roman" panose="02020603050405020304" pitchFamily="18" charset="0"/>
              </a:rPr>
              <a:t>DISEÑO </a:t>
            </a:r>
            <a:r>
              <a:rPr lang="es-ES_tradnl" kern="0" cap="all" dirty="0" smtClean="0">
                <a:latin typeface="Times New Roman" panose="02020603050405020304" pitchFamily="18" charset="0"/>
              </a:rPr>
              <a:t>MECATRÓNICO</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633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3328" y="191870"/>
            <a:ext cx="10515600" cy="1325563"/>
          </a:xfrm>
        </p:spPr>
        <p:txBody>
          <a:bodyPr/>
          <a:lstStyle/>
          <a:p>
            <a:r>
              <a:rPr lang="en-US" dirty="0" err="1"/>
              <a:t>Requerimientos</a:t>
            </a:r>
            <a:r>
              <a:rPr lang="en-US" dirty="0"/>
              <a:t> y </a:t>
            </a:r>
            <a:r>
              <a:rPr lang="en-US" dirty="0" err="1" smtClean="0"/>
              <a:t>Especificaciones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67148216"/>
              </p:ext>
            </p:extLst>
          </p:nvPr>
        </p:nvGraphicFramePr>
        <p:xfrm>
          <a:off x="3800182" y="1504449"/>
          <a:ext cx="4007228" cy="5211128"/>
        </p:xfrm>
        <a:graphic>
          <a:graphicData uri="http://schemas.openxmlformats.org/drawingml/2006/table">
            <a:tbl>
              <a:tblPr firstRow="1" firstCol="1" bandRow="1">
                <a:tableStyleId>{5940675A-B579-460E-94D1-54222C63F5DA}</a:tableStyleId>
              </a:tblPr>
              <a:tblGrid>
                <a:gridCol w="1757086"/>
                <a:gridCol w="2250142"/>
              </a:tblGrid>
              <a:tr h="502920">
                <a:tc>
                  <a:txBody>
                    <a:bodyPr/>
                    <a:lstStyle/>
                    <a:p>
                      <a:pPr marL="0" marR="0" algn="ctr">
                        <a:lnSpc>
                          <a:spcPct val="107000"/>
                        </a:lnSpc>
                        <a:spcBef>
                          <a:spcPts val="0"/>
                        </a:spcBef>
                        <a:spcAft>
                          <a:spcPts val="0"/>
                        </a:spcAft>
                      </a:pPr>
                      <a:r>
                        <a:rPr lang="es-EC" sz="1400" b="1" dirty="0">
                          <a:effectLst/>
                        </a:rPr>
                        <a:t>VOZ DE USUARIO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C" sz="1400" b="1" dirty="0">
                          <a:effectLst/>
                        </a:rPr>
                        <a:t>VOZ DEL INGENIERO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920">
                <a:tc>
                  <a:txBody>
                    <a:bodyPr/>
                    <a:lstStyle/>
                    <a:p>
                      <a:pPr marL="0" marR="0" algn="ctr">
                        <a:lnSpc>
                          <a:spcPct val="107000"/>
                        </a:lnSpc>
                        <a:spcBef>
                          <a:spcPts val="0"/>
                        </a:spcBef>
                        <a:spcAft>
                          <a:spcPts val="0"/>
                        </a:spcAft>
                      </a:pPr>
                      <a:r>
                        <a:rPr lang="es-EC" sz="1400" dirty="0">
                          <a:effectLst/>
                        </a:rPr>
                        <a:t> </a:t>
                      </a:r>
                      <a:endParaRPr lang="en-US" sz="1200" dirty="0">
                        <a:effectLst/>
                      </a:endParaRPr>
                    </a:p>
                    <a:p>
                      <a:pPr marL="0" marR="0" algn="ctr">
                        <a:lnSpc>
                          <a:spcPct val="107000"/>
                        </a:lnSpc>
                        <a:spcBef>
                          <a:spcPts val="0"/>
                        </a:spcBef>
                        <a:spcAft>
                          <a:spcPts val="0"/>
                        </a:spcAft>
                      </a:pPr>
                      <a:r>
                        <a:rPr lang="es-EC" sz="1400" dirty="0">
                          <a:effectLst/>
                        </a:rPr>
                        <a:t>Fácil de transportar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400" dirty="0">
                          <a:effectLst/>
                        </a:rPr>
                        <a:t>Máquina modular de sencillo desmontaje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2920">
                <a:tc>
                  <a:txBody>
                    <a:bodyPr/>
                    <a:lstStyle/>
                    <a:p>
                      <a:pPr marL="0" marR="0" algn="ctr">
                        <a:lnSpc>
                          <a:spcPct val="107000"/>
                        </a:lnSpc>
                        <a:spcBef>
                          <a:spcPts val="0"/>
                        </a:spcBef>
                        <a:spcAft>
                          <a:spcPts val="0"/>
                        </a:spcAft>
                      </a:pPr>
                      <a:r>
                        <a:rPr lang="es-EC" sz="1400" dirty="0">
                          <a:effectLst/>
                        </a:rPr>
                        <a:t> </a:t>
                      </a:r>
                      <a:endParaRPr lang="en-US" sz="1200" dirty="0">
                        <a:effectLst/>
                      </a:endParaRPr>
                    </a:p>
                    <a:p>
                      <a:pPr marL="0" marR="0" algn="ctr">
                        <a:lnSpc>
                          <a:spcPct val="107000"/>
                        </a:lnSpc>
                        <a:spcBef>
                          <a:spcPts val="0"/>
                        </a:spcBef>
                        <a:spcAft>
                          <a:spcPts val="0"/>
                        </a:spcAft>
                      </a:pPr>
                      <a:r>
                        <a:rPr lang="es-EC" sz="1400" dirty="0">
                          <a:effectLst/>
                        </a:rPr>
                        <a:t>Rápida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400" dirty="0">
                          <a:effectLst/>
                        </a:rPr>
                        <a:t>Componentes motrices de velocidad moderada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2920">
                <a:tc>
                  <a:txBody>
                    <a:bodyPr/>
                    <a:lstStyle/>
                    <a:p>
                      <a:pPr marL="0" marR="0" algn="ctr">
                        <a:lnSpc>
                          <a:spcPct val="107000"/>
                        </a:lnSpc>
                        <a:spcBef>
                          <a:spcPts val="0"/>
                        </a:spcBef>
                        <a:spcAft>
                          <a:spcPts val="0"/>
                        </a:spcAft>
                      </a:pPr>
                      <a:r>
                        <a:rPr lang="es-EC" sz="1400" dirty="0">
                          <a:effectLst/>
                        </a:rPr>
                        <a:t>Fácil operación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400" dirty="0">
                          <a:effectLst/>
                        </a:rPr>
                        <a:t>Interfaz amigable con el usuario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2920">
                <a:tc>
                  <a:txBody>
                    <a:bodyPr/>
                    <a:lstStyle/>
                    <a:p>
                      <a:pPr marL="0" marR="0" algn="ctr">
                        <a:lnSpc>
                          <a:spcPct val="107000"/>
                        </a:lnSpc>
                        <a:spcBef>
                          <a:spcPts val="0"/>
                        </a:spcBef>
                        <a:spcAft>
                          <a:spcPts val="0"/>
                        </a:spcAft>
                      </a:pPr>
                      <a:r>
                        <a:rPr lang="es-EC" sz="1400" dirty="0">
                          <a:effectLst/>
                        </a:rPr>
                        <a:t> </a:t>
                      </a:r>
                      <a:endParaRPr lang="en-US" sz="1200" dirty="0">
                        <a:effectLst/>
                      </a:endParaRPr>
                    </a:p>
                    <a:p>
                      <a:pPr marL="0" marR="0" algn="ctr">
                        <a:lnSpc>
                          <a:spcPct val="107000"/>
                        </a:lnSpc>
                        <a:spcBef>
                          <a:spcPts val="0"/>
                        </a:spcBef>
                        <a:spcAft>
                          <a:spcPts val="0"/>
                        </a:spcAft>
                      </a:pPr>
                      <a:r>
                        <a:rPr lang="es-EC" sz="1400" dirty="0">
                          <a:effectLst/>
                        </a:rPr>
                        <a:t>Higiénica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400" dirty="0">
                          <a:effectLst/>
                        </a:rPr>
                        <a:t>Material de calidad inoxidable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2920">
                <a:tc>
                  <a:txBody>
                    <a:bodyPr/>
                    <a:lstStyle/>
                    <a:p>
                      <a:pPr marL="0" marR="0" algn="ctr">
                        <a:lnSpc>
                          <a:spcPct val="107000"/>
                        </a:lnSpc>
                        <a:spcBef>
                          <a:spcPts val="0"/>
                        </a:spcBef>
                        <a:spcAft>
                          <a:spcPts val="0"/>
                        </a:spcAft>
                      </a:pPr>
                      <a:r>
                        <a:rPr lang="es-EC" sz="1400" dirty="0">
                          <a:effectLst/>
                        </a:rPr>
                        <a:t>Segura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400" dirty="0">
                          <a:effectLst/>
                        </a:rPr>
                        <a:t>Elementos aislados y con protecciones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2920">
                <a:tc>
                  <a:txBody>
                    <a:bodyPr/>
                    <a:lstStyle/>
                    <a:p>
                      <a:pPr marL="0" marR="0" algn="ctr">
                        <a:lnSpc>
                          <a:spcPct val="107000"/>
                        </a:lnSpc>
                        <a:spcBef>
                          <a:spcPts val="0"/>
                        </a:spcBef>
                        <a:spcAft>
                          <a:spcPts val="0"/>
                        </a:spcAft>
                      </a:pPr>
                      <a:r>
                        <a:rPr lang="es-EC" sz="1400" dirty="0">
                          <a:effectLst/>
                        </a:rPr>
                        <a:t>Ligera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400" dirty="0">
                          <a:effectLst/>
                        </a:rPr>
                        <a:t>Materiales ligeros y de espesores moderados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2920">
                <a:tc>
                  <a:txBody>
                    <a:bodyPr/>
                    <a:lstStyle/>
                    <a:p>
                      <a:pPr marL="0" marR="0" algn="ctr">
                        <a:lnSpc>
                          <a:spcPct val="107000"/>
                        </a:lnSpc>
                        <a:spcBef>
                          <a:spcPts val="0"/>
                        </a:spcBef>
                        <a:spcAft>
                          <a:spcPts val="0"/>
                        </a:spcAft>
                      </a:pPr>
                      <a:r>
                        <a:rPr lang="es-EC" sz="1400" dirty="0">
                          <a:effectLst/>
                        </a:rPr>
                        <a:t>Fuente de energía disponible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400" dirty="0">
                          <a:effectLst/>
                        </a:rPr>
                        <a:t>110 VAC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2920">
                <a:tc>
                  <a:txBody>
                    <a:bodyPr/>
                    <a:lstStyle/>
                    <a:p>
                      <a:pPr marL="0" marR="0" algn="ctr">
                        <a:lnSpc>
                          <a:spcPct val="107000"/>
                        </a:lnSpc>
                        <a:spcBef>
                          <a:spcPts val="0"/>
                        </a:spcBef>
                        <a:spcAft>
                          <a:spcPts val="0"/>
                        </a:spcAft>
                      </a:pPr>
                      <a:r>
                        <a:rPr lang="es-EC" sz="1400" dirty="0">
                          <a:effectLst/>
                        </a:rPr>
                        <a:t> </a:t>
                      </a:r>
                      <a:endParaRPr lang="en-US" sz="1200" dirty="0">
                        <a:effectLst/>
                      </a:endParaRPr>
                    </a:p>
                    <a:p>
                      <a:pPr marL="0" marR="0" algn="ctr">
                        <a:lnSpc>
                          <a:spcPct val="107000"/>
                        </a:lnSpc>
                        <a:spcBef>
                          <a:spcPts val="0"/>
                        </a:spcBef>
                        <a:spcAft>
                          <a:spcPts val="0"/>
                        </a:spcAft>
                      </a:pPr>
                      <a:r>
                        <a:rPr lang="es-EC" sz="1400" dirty="0">
                          <a:effectLst/>
                        </a:rPr>
                        <a:t>Precisión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400" dirty="0">
                          <a:effectLst/>
                        </a:rPr>
                        <a:t>Mecanismo de </a:t>
                      </a:r>
                      <a:r>
                        <a:rPr lang="es-EC" sz="1400" dirty="0" err="1">
                          <a:effectLst/>
                        </a:rPr>
                        <a:t>sensado</a:t>
                      </a:r>
                      <a:r>
                        <a:rPr lang="es-EC" sz="1400" dirty="0">
                          <a:effectLst/>
                        </a:rPr>
                        <a:t> de respuesta rápida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2920">
                <a:tc>
                  <a:txBody>
                    <a:bodyPr/>
                    <a:lstStyle/>
                    <a:p>
                      <a:pPr marL="0" marR="0" algn="ctr">
                        <a:lnSpc>
                          <a:spcPct val="107000"/>
                        </a:lnSpc>
                        <a:spcBef>
                          <a:spcPts val="0"/>
                        </a:spcBef>
                        <a:spcAft>
                          <a:spcPts val="0"/>
                        </a:spcAft>
                      </a:pPr>
                      <a:r>
                        <a:rPr lang="es-EC" sz="1400" dirty="0">
                          <a:effectLst/>
                        </a:rPr>
                        <a:t>Fácil mantenimiento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C" sz="1400" dirty="0">
                          <a:effectLst/>
                        </a:rPr>
                        <a:t>Mecanismos de bajo nivel de complejidad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320179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Casa de la Calidad (QFD)</a:t>
            </a:r>
            <a:endParaRPr lang="en-US" dirty="0"/>
          </a:p>
        </p:txBody>
      </p:sp>
      <p:pic>
        <p:nvPicPr>
          <p:cNvPr id="8" name="Imagen 7"/>
          <p:cNvPicPr>
            <a:picLocks noChangeAspect="1"/>
          </p:cNvPicPr>
          <p:nvPr/>
        </p:nvPicPr>
        <p:blipFill rotWithShape="1">
          <a:blip r:embed="rId2"/>
          <a:srcRect l="36250" t="23889" r="22396" b="15556"/>
          <a:stretch/>
        </p:blipFill>
        <p:spPr>
          <a:xfrm>
            <a:off x="3022332" y="1536684"/>
            <a:ext cx="5888957" cy="4850602"/>
          </a:xfrm>
          <a:prstGeom prst="rect">
            <a:avLst/>
          </a:prstGeom>
        </p:spPr>
      </p:pic>
    </p:spTree>
    <p:extLst>
      <p:ext uri="{BB962C8B-B14F-4D97-AF65-F5344CB8AC3E}">
        <p14:creationId xmlns:p14="http://schemas.microsoft.com/office/powerpoint/2010/main" val="25017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CA" dirty="0"/>
          </a:p>
        </p:txBody>
      </p:sp>
      <p:sp>
        <p:nvSpPr>
          <p:cNvPr id="3" name="Marcador de contenido 2"/>
          <p:cNvSpPr>
            <a:spLocks noGrp="1"/>
          </p:cNvSpPr>
          <p:nvPr>
            <p:ph idx="1"/>
          </p:nvPr>
        </p:nvSpPr>
        <p:spPr/>
        <p:txBody>
          <a:bodyPr/>
          <a:lstStyle/>
          <a:p>
            <a:pPr marL="0" indent="0">
              <a:buNone/>
            </a:pPr>
            <a:r>
              <a:rPr lang="es-EC" b="1" dirty="0" smtClean="0"/>
              <a:t>TEMA:</a:t>
            </a:r>
          </a:p>
          <a:p>
            <a:pPr marL="0" indent="0" algn="just">
              <a:buNone/>
            </a:pPr>
            <a:r>
              <a:rPr lang="es-EC" sz="2800" dirty="0" smtClean="0"/>
              <a:t>“SISTEMA AUTOMÁTICO DE CLASIFICACIÓN Y CUANTIFICACIÓN DE PECES PARA LA ACUICULTURA CON ENFOQUE AL CAMBIO DE LA MATRIZ PRODUCTIVA EN LA HACIENDA </a:t>
            </a:r>
            <a:r>
              <a:rPr lang="en-CA" sz="2800" b="1" dirty="0"/>
              <a:t>'</a:t>
            </a:r>
            <a:r>
              <a:rPr lang="es-EC" sz="2800" dirty="0" smtClean="0"/>
              <a:t>EL PRADO</a:t>
            </a:r>
            <a:r>
              <a:rPr lang="en-CA" sz="2800" b="1" dirty="0"/>
              <a:t>'</a:t>
            </a:r>
            <a:r>
              <a:rPr lang="es-EC" sz="2800" dirty="0" smtClean="0"/>
              <a:t>, UNIVERSIDAD DE LAS FUERZAS ARMADAS-ESPE” </a:t>
            </a:r>
            <a:endParaRPr lang="en-CA" sz="2800" dirty="0"/>
          </a:p>
        </p:txBody>
      </p:sp>
    </p:spTree>
    <p:extLst>
      <p:ext uri="{BB962C8B-B14F-4D97-AF65-F5344CB8AC3E}">
        <p14:creationId xmlns:p14="http://schemas.microsoft.com/office/powerpoint/2010/main" val="2559110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Diagrama Funcional</a:t>
            </a:r>
            <a:endParaRPr lang="en-US" dirty="0"/>
          </a:p>
        </p:txBody>
      </p:sp>
      <p:sp>
        <p:nvSpPr>
          <p:cNvPr id="3" name="Marcador de contenido 2"/>
          <p:cNvSpPr>
            <a:spLocks noGrp="1"/>
          </p:cNvSpPr>
          <p:nvPr>
            <p:ph idx="1"/>
          </p:nvPr>
        </p:nvSpPr>
        <p:spPr>
          <a:xfrm>
            <a:off x="438912" y="2244690"/>
            <a:ext cx="10515600" cy="3624263"/>
          </a:xfrm>
        </p:spPr>
        <p:txBody>
          <a:bodyPr>
            <a:normAutofit/>
          </a:bodyPr>
          <a:lstStyle/>
          <a:p>
            <a:pPr algn="just"/>
            <a:r>
              <a:rPr lang="es-ES" sz="3200" dirty="0"/>
              <a:t>Un diagrama funcional es una representación gráfica de un sistema, su propósito en ingeniería es el de desglosar el sistema en todas las partes necesarias para que éste funcione. </a:t>
            </a:r>
            <a:endParaRPr lang="en-US" sz="3200" dirty="0"/>
          </a:p>
        </p:txBody>
      </p:sp>
    </p:spTree>
    <p:extLst>
      <p:ext uri="{BB962C8B-B14F-4D97-AF65-F5344CB8AC3E}">
        <p14:creationId xmlns:p14="http://schemas.microsoft.com/office/powerpoint/2010/main" val="2173436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p:nvPr/>
        </p:nvPicPr>
        <p:blipFill rotWithShape="1">
          <a:blip r:embed="rId2">
            <a:extLst>
              <a:ext uri="{28A0092B-C50C-407E-A947-70E740481C1C}">
                <a14:useLocalDpi xmlns:a14="http://schemas.microsoft.com/office/drawing/2010/main" val="0"/>
              </a:ext>
            </a:extLst>
          </a:blip>
          <a:srcRect l="27355" t="-335" r="28338" b="91507"/>
          <a:stretch/>
        </p:blipFill>
        <p:spPr bwMode="auto">
          <a:xfrm>
            <a:off x="3629292" y="834340"/>
            <a:ext cx="5803466" cy="1494974"/>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rotWithShape="1">
          <a:blip r:embed="rId3"/>
          <a:srcRect l="18889" t="50494" r="6779" b="36172"/>
          <a:stretch/>
        </p:blipFill>
        <p:spPr>
          <a:xfrm>
            <a:off x="0" y="3499050"/>
            <a:ext cx="11675444" cy="1178016"/>
          </a:xfrm>
          <a:prstGeom prst="rect">
            <a:avLst/>
          </a:prstGeom>
        </p:spPr>
      </p:pic>
    </p:spTree>
    <p:extLst>
      <p:ext uri="{BB962C8B-B14F-4D97-AF65-F5344CB8AC3E}">
        <p14:creationId xmlns:p14="http://schemas.microsoft.com/office/powerpoint/2010/main" val="501341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71352" y="-77002"/>
            <a:ext cx="8198483" cy="6858000"/>
          </a:xfrm>
          <a:prstGeom prst="rect">
            <a:avLst/>
          </a:prstGeom>
        </p:spPr>
      </p:pic>
    </p:spTree>
    <p:extLst>
      <p:ext uri="{BB962C8B-B14F-4D97-AF65-F5344CB8AC3E}">
        <p14:creationId xmlns:p14="http://schemas.microsoft.com/office/powerpoint/2010/main" val="4200340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914" y="245444"/>
            <a:ext cx="9692640" cy="1325562"/>
          </a:xfrm>
        </p:spPr>
        <p:txBody>
          <a:bodyPr/>
          <a:lstStyle/>
          <a:p>
            <a:r>
              <a:rPr lang="en-US" dirty="0" smtClean="0"/>
              <a:t>SOLUCIONES PARA CADA MÓDULO</a:t>
            </a:r>
            <a:endParaRPr lang="en-US" dirty="0"/>
          </a:p>
        </p:txBody>
      </p:sp>
      <p:sp>
        <p:nvSpPr>
          <p:cNvPr id="3" name="Marcador de contenido 2"/>
          <p:cNvSpPr>
            <a:spLocks noGrp="1"/>
          </p:cNvSpPr>
          <p:nvPr>
            <p:ph idx="1"/>
          </p:nvPr>
        </p:nvSpPr>
        <p:spPr>
          <a:xfrm>
            <a:off x="660293" y="1708485"/>
            <a:ext cx="8595360" cy="4351337"/>
          </a:xfrm>
        </p:spPr>
        <p:txBody>
          <a:bodyPr/>
          <a:lstStyle/>
          <a:p>
            <a:pPr marL="0" indent="0">
              <a:buNone/>
            </a:pPr>
            <a:r>
              <a:rPr lang="es-ES_tradnl" sz="2000" b="1" cap="all" dirty="0" smtClean="0"/>
              <a:t>Módulo </a:t>
            </a:r>
            <a:r>
              <a:rPr lang="es-ES_tradnl" sz="2000" b="1" cap="all" dirty="0"/>
              <a:t>1: Depósito de truchas en la máquina</a:t>
            </a:r>
            <a:endParaRPr lang="en-CA" sz="2000" b="1" cap="all" dirty="0"/>
          </a:p>
          <a:p>
            <a:pPr marL="0" lvl="0" indent="0">
              <a:buNone/>
            </a:pPr>
            <a:endParaRPr lang="en-CA" dirty="0"/>
          </a:p>
          <a:p>
            <a:endParaRPr lang="en-US" dirty="0"/>
          </a:p>
        </p:txBody>
      </p:sp>
      <p:pic>
        <p:nvPicPr>
          <p:cNvPr id="4" name="Imagen 3"/>
          <p:cNvPicPr>
            <a:picLocks noChangeAspect="1"/>
          </p:cNvPicPr>
          <p:nvPr/>
        </p:nvPicPr>
        <p:blipFill rotWithShape="1">
          <a:blip r:embed="rId2"/>
          <a:srcRect l="43333" t="18889" r="9306" b="14444"/>
          <a:stretch/>
        </p:blipFill>
        <p:spPr>
          <a:xfrm>
            <a:off x="2887975" y="2279494"/>
            <a:ext cx="5637460" cy="4463679"/>
          </a:xfrm>
          <a:prstGeom prst="rect">
            <a:avLst/>
          </a:prstGeom>
        </p:spPr>
      </p:pic>
    </p:spTree>
    <p:extLst>
      <p:ext uri="{BB962C8B-B14F-4D97-AF65-F5344CB8AC3E}">
        <p14:creationId xmlns:p14="http://schemas.microsoft.com/office/powerpoint/2010/main" val="3625120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7156" y="120315"/>
            <a:ext cx="8595360" cy="4351337"/>
          </a:xfrm>
        </p:spPr>
        <p:txBody>
          <a:bodyPr>
            <a:normAutofit/>
          </a:bodyPr>
          <a:lstStyle/>
          <a:p>
            <a:pPr marL="0" indent="0">
              <a:buNone/>
            </a:pPr>
            <a:r>
              <a:rPr lang="es-EC" sz="2000" b="1" dirty="0" smtClean="0"/>
              <a:t>CRITERIOS PARA MÓDULO 1</a:t>
            </a:r>
          </a:p>
          <a:p>
            <a:pPr lvl="0"/>
            <a:r>
              <a:rPr lang="es-ES" sz="2000" dirty="0" smtClean="0"/>
              <a:t>Distribución </a:t>
            </a:r>
            <a:r>
              <a:rPr lang="es-ES" sz="2000" dirty="0"/>
              <a:t>de los </a:t>
            </a:r>
            <a:r>
              <a:rPr lang="es-ES" sz="2000" dirty="0" smtClean="0"/>
              <a:t>peces</a:t>
            </a:r>
          </a:p>
          <a:p>
            <a:pPr lvl="0"/>
            <a:r>
              <a:rPr lang="es-ES" sz="2000" dirty="0" smtClean="0"/>
              <a:t>Funcionalidad</a:t>
            </a:r>
            <a:endParaRPr lang="en-CA" sz="2000" dirty="0"/>
          </a:p>
          <a:p>
            <a:pPr lvl="0"/>
            <a:r>
              <a:rPr lang="es-ES" sz="2000" dirty="0" smtClean="0"/>
              <a:t>Costo</a:t>
            </a:r>
          </a:p>
          <a:p>
            <a:pPr lvl="0"/>
            <a:r>
              <a:rPr lang="es-ES" sz="2000" dirty="0" smtClean="0"/>
              <a:t>Tamaño</a:t>
            </a:r>
            <a:endParaRPr lang="en-CA" sz="2000" dirty="0"/>
          </a:p>
        </p:txBody>
      </p:sp>
      <p:pic>
        <p:nvPicPr>
          <p:cNvPr id="5" name="Imagen 4"/>
          <p:cNvPicPr>
            <a:picLocks noChangeAspect="1"/>
          </p:cNvPicPr>
          <p:nvPr/>
        </p:nvPicPr>
        <p:blipFill>
          <a:blip r:embed="rId2"/>
          <a:stretch>
            <a:fillRect/>
          </a:stretch>
        </p:blipFill>
        <p:spPr>
          <a:xfrm>
            <a:off x="4112850" y="2565310"/>
            <a:ext cx="5486400" cy="2009775"/>
          </a:xfrm>
          <a:prstGeom prst="rect">
            <a:avLst/>
          </a:prstGeom>
        </p:spPr>
      </p:pic>
      <p:pic>
        <p:nvPicPr>
          <p:cNvPr id="2" name="Imagen 1"/>
          <p:cNvPicPr>
            <a:picLocks noChangeAspect="1"/>
          </p:cNvPicPr>
          <p:nvPr/>
        </p:nvPicPr>
        <p:blipFill>
          <a:blip r:embed="rId3"/>
          <a:stretch>
            <a:fillRect/>
          </a:stretch>
        </p:blipFill>
        <p:spPr>
          <a:xfrm>
            <a:off x="4112850" y="4524375"/>
            <a:ext cx="5372100" cy="2333625"/>
          </a:xfrm>
          <a:prstGeom prst="rect">
            <a:avLst/>
          </a:prstGeom>
        </p:spPr>
      </p:pic>
      <p:pic>
        <p:nvPicPr>
          <p:cNvPr id="6" name="Imagen 5"/>
          <p:cNvPicPr>
            <a:picLocks noChangeAspect="1"/>
          </p:cNvPicPr>
          <p:nvPr/>
        </p:nvPicPr>
        <p:blipFill>
          <a:blip r:embed="rId4"/>
          <a:stretch>
            <a:fillRect/>
          </a:stretch>
        </p:blipFill>
        <p:spPr>
          <a:xfrm>
            <a:off x="4055700" y="469810"/>
            <a:ext cx="5600700" cy="2095500"/>
          </a:xfrm>
          <a:prstGeom prst="rect">
            <a:avLst/>
          </a:prstGeom>
        </p:spPr>
      </p:pic>
    </p:spTree>
    <p:extLst>
      <p:ext uri="{BB962C8B-B14F-4D97-AF65-F5344CB8AC3E}">
        <p14:creationId xmlns:p14="http://schemas.microsoft.com/office/powerpoint/2010/main" val="765552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1851" y="529389"/>
            <a:ext cx="8595360" cy="4351337"/>
          </a:xfrm>
        </p:spPr>
        <p:txBody>
          <a:bodyPr/>
          <a:lstStyle/>
          <a:p>
            <a:pPr marL="0" indent="0">
              <a:buNone/>
            </a:pPr>
            <a:r>
              <a:rPr lang="es-ES_tradnl" sz="2000" b="1" cap="all" dirty="0" smtClean="0"/>
              <a:t>Módulo </a:t>
            </a:r>
            <a:r>
              <a:rPr lang="es-ES_tradnl" sz="2000" b="1" cap="all" dirty="0"/>
              <a:t>2: Medición </a:t>
            </a:r>
            <a:endParaRPr lang="en-CA" sz="2000" b="1" cap="all" dirty="0"/>
          </a:p>
          <a:p>
            <a:endParaRPr lang="es-EC" sz="2000" dirty="0" smtClean="0"/>
          </a:p>
          <a:p>
            <a:pPr marL="0" indent="0">
              <a:buNone/>
            </a:pPr>
            <a:endParaRPr lang="en-CA" sz="2000" dirty="0"/>
          </a:p>
          <a:p>
            <a:endParaRPr lang="en-CA" dirty="0"/>
          </a:p>
        </p:txBody>
      </p:sp>
      <p:pic>
        <p:nvPicPr>
          <p:cNvPr id="2" name="Imagen 1"/>
          <p:cNvPicPr>
            <a:picLocks noChangeAspect="1"/>
          </p:cNvPicPr>
          <p:nvPr/>
        </p:nvPicPr>
        <p:blipFill rotWithShape="1">
          <a:blip r:embed="rId2"/>
          <a:srcRect l="47812" t="15926" r="5834" b="17239"/>
          <a:stretch/>
        </p:blipFill>
        <p:spPr>
          <a:xfrm>
            <a:off x="2644588" y="1051112"/>
            <a:ext cx="6884893" cy="5583918"/>
          </a:xfrm>
          <a:prstGeom prst="rect">
            <a:avLst/>
          </a:prstGeom>
        </p:spPr>
      </p:pic>
    </p:spTree>
    <p:extLst>
      <p:ext uri="{BB962C8B-B14F-4D97-AF65-F5344CB8AC3E}">
        <p14:creationId xmlns:p14="http://schemas.microsoft.com/office/powerpoint/2010/main" val="2972917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9504" y="360948"/>
            <a:ext cx="8595360" cy="4351337"/>
          </a:xfrm>
        </p:spPr>
        <p:txBody>
          <a:bodyPr/>
          <a:lstStyle/>
          <a:p>
            <a:pPr marL="0" indent="0">
              <a:buNone/>
            </a:pPr>
            <a:r>
              <a:rPr lang="es-EC" sz="2400" dirty="0" smtClean="0"/>
              <a:t>CRITERIOS PARA EL MÓDULO 2</a:t>
            </a:r>
          </a:p>
          <a:p>
            <a:pPr lvl="0"/>
            <a:r>
              <a:rPr lang="es-ES" sz="2400" dirty="0" smtClean="0"/>
              <a:t>Precisión</a:t>
            </a:r>
          </a:p>
          <a:p>
            <a:pPr lvl="0"/>
            <a:r>
              <a:rPr lang="es-ES" sz="2400" dirty="0" smtClean="0"/>
              <a:t>Mantenimiento</a:t>
            </a:r>
          </a:p>
          <a:p>
            <a:pPr lvl="0"/>
            <a:r>
              <a:rPr lang="es-ES" sz="2400" dirty="0" smtClean="0"/>
              <a:t>Costo</a:t>
            </a:r>
          </a:p>
          <a:p>
            <a:pPr lvl="0"/>
            <a:r>
              <a:rPr lang="es-ES" sz="2400" dirty="0" smtClean="0"/>
              <a:t>Tamaño</a:t>
            </a:r>
          </a:p>
          <a:p>
            <a:pPr lvl="0"/>
            <a:endParaRPr lang="en-CA" dirty="0"/>
          </a:p>
        </p:txBody>
      </p:sp>
      <p:pic>
        <p:nvPicPr>
          <p:cNvPr id="4" name="Imagen 3"/>
          <p:cNvPicPr>
            <a:picLocks noChangeAspect="1"/>
          </p:cNvPicPr>
          <p:nvPr/>
        </p:nvPicPr>
        <p:blipFill>
          <a:blip r:embed="rId2"/>
          <a:stretch>
            <a:fillRect/>
          </a:stretch>
        </p:blipFill>
        <p:spPr>
          <a:xfrm>
            <a:off x="3954199" y="1093286"/>
            <a:ext cx="6306481" cy="3618999"/>
          </a:xfrm>
          <a:prstGeom prst="rect">
            <a:avLst/>
          </a:prstGeom>
        </p:spPr>
      </p:pic>
    </p:spTree>
    <p:extLst>
      <p:ext uri="{BB962C8B-B14F-4D97-AF65-F5344CB8AC3E}">
        <p14:creationId xmlns:p14="http://schemas.microsoft.com/office/powerpoint/2010/main" val="1667114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2640" y="854243"/>
            <a:ext cx="8595360" cy="4351337"/>
          </a:xfrm>
        </p:spPr>
        <p:txBody>
          <a:bodyPr/>
          <a:lstStyle/>
          <a:p>
            <a:pPr marL="0" indent="0">
              <a:buNone/>
            </a:pPr>
            <a:r>
              <a:rPr lang="es-ES_tradnl" b="1" cap="all" dirty="0" smtClean="0"/>
              <a:t>Módulo 3: DIRECCIONAR</a:t>
            </a:r>
            <a:endParaRPr lang="en-CA" dirty="0"/>
          </a:p>
        </p:txBody>
      </p:sp>
      <p:pic>
        <p:nvPicPr>
          <p:cNvPr id="2" name="Imagen 1"/>
          <p:cNvPicPr>
            <a:picLocks noChangeAspect="1"/>
          </p:cNvPicPr>
          <p:nvPr/>
        </p:nvPicPr>
        <p:blipFill rotWithShape="1">
          <a:blip r:embed="rId2"/>
          <a:srcRect l="47397" t="27222" r="6874" b="31666"/>
          <a:stretch/>
        </p:blipFill>
        <p:spPr>
          <a:xfrm>
            <a:off x="1466850" y="1695450"/>
            <a:ext cx="8362950" cy="4229100"/>
          </a:xfrm>
          <a:prstGeom prst="rect">
            <a:avLst/>
          </a:prstGeom>
        </p:spPr>
      </p:pic>
    </p:spTree>
    <p:extLst>
      <p:ext uri="{BB962C8B-B14F-4D97-AF65-F5344CB8AC3E}">
        <p14:creationId xmlns:p14="http://schemas.microsoft.com/office/powerpoint/2010/main" val="4123305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819" y="397042"/>
            <a:ext cx="8595360" cy="4351337"/>
          </a:xfrm>
        </p:spPr>
        <p:txBody>
          <a:bodyPr>
            <a:normAutofit/>
          </a:bodyPr>
          <a:lstStyle/>
          <a:p>
            <a:pPr marL="0" indent="0">
              <a:buNone/>
            </a:pPr>
            <a:r>
              <a:rPr lang="es-EC" sz="2400" dirty="0" smtClean="0"/>
              <a:t>MÓDULO 3: DIRECCIONAR</a:t>
            </a:r>
          </a:p>
          <a:p>
            <a:pPr lvl="0"/>
            <a:r>
              <a:rPr lang="es-ES" sz="2400" dirty="0" smtClean="0"/>
              <a:t>Funcionalidad</a:t>
            </a:r>
          </a:p>
          <a:p>
            <a:pPr lvl="0"/>
            <a:r>
              <a:rPr lang="es-ES" sz="2400" dirty="0" smtClean="0"/>
              <a:t> Mantenimiento</a:t>
            </a:r>
          </a:p>
          <a:p>
            <a:pPr lvl="0"/>
            <a:r>
              <a:rPr lang="es-ES" sz="2400" dirty="0" smtClean="0"/>
              <a:t>Costo</a:t>
            </a:r>
          </a:p>
          <a:p>
            <a:pPr lvl="0"/>
            <a:r>
              <a:rPr lang="es-ES" sz="2400" dirty="0" smtClean="0"/>
              <a:t>Tamaño</a:t>
            </a:r>
            <a:endParaRPr lang="en-CA" sz="2400" dirty="0"/>
          </a:p>
        </p:txBody>
      </p:sp>
      <p:pic>
        <p:nvPicPr>
          <p:cNvPr id="4" name="Imagen 3"/>
          <p:cNvPicPr>
            <a:picLocks noChangeAspect="1"/>
          </p:cNvPicPr>
          <p:nvPr/>
        </p:nvPicPr>
        <p:blipFill>
          <a:blip r:embed="rId2"/>
          <a:stretch>
            <a:fillRect/>
          </a:stretch>
        </p:blipFill>
        <p:spPr>
          <a:xfrm>
            <a:off x="3214837" y="1764882"/>
            <a:ext cx="7204761" cy="2205539"/>
          </a:xfrm>
          <a:prstGeom prst="rect">
            <a:avLst/>
          </a:prstGeom>
        </p:spPr>
      </p:pic>
    </p:spTree>
    <p:extLst>
      <p:ext uri="{BB962C8B-B14F-4D97-AF65-F5344CB8AC3E}">
        <p14:creationId xmlns:p14="http://schemas.microsoft.com/office/powerpoint/2010/main" val="2576519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693" y="216569"/>
            <a:ext cx="8595360" cy="4351337"/>
          </a:xfrm>
        </p:spPr>
        <p:txBody>
          <a:bodyPr>
            <a:normAutofit/>
          </a:bodyPr>
          <a:lstStyle/>
          <a:p>
            <a:pPr marL="0" indent="0">
              <a:buNone/>
            </a:pPr>
            <a:r>
              <a:rPr lang="es-EC" sz="2400" dirty="0" smtClean="0"/>
              <a:t>ALTERNATIVA SELECCIONADA </a:t>
            </a:r>
            <a:endParaRPr lang="en-CA" sz="2400" dirty="0"/>
          </a:p>
        </p:txBody>
      </p:sp>
      <p:pic>
        <p:nvPicPr>
          <p:cNvPr id="4" name="Imagen 3"/>
          <p:cNvPicPr/>
          <p:nvPr/>
        </p:nvPicPr>
        <p:blipFill>
          <a:blip r:embed="rId2"/>
          <a:stretch>
            <a:fillRect/>
          </a:stretch>
        </p:blipFill>
        <p:spPr>
          <a:xfrm>
            <a:off x="1648326" y="691657"/>
            <a:ext cx="7197223" cy="6166343"/>
          </a:xfrm>
          <a:prstGeom prst="rect">
            <a:avLst/>
          </a:prstGeom>
        </p:spPr>
      </p:pic>
    </p:spTree>
    <p:extLst>
      <p:ext uri="{BB962C8B-B14F-4D97-AF65-F5344CB8AC3E}">
        <p14:creationId xmlns:p14="http://schemas.microsoft.com/office/powerpoint/2010/main" val="563434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6743" y="211305"/>
            <a:ext cx="9692640" cy="1325562"/>
          </a:xfrm>
        </p:spPr>
        <p:txBody>
          <a:bodyPr/>
          <a:lstStyle/>
          <a:p>
            <a:r>
              <a:rPr lang="es-EC" dirty="0" smtClean="0"/>
              <a:t>ANTECEDENTES</a:t>
            </a:r>
            <a:endParaRPr lang="en-CA" dirty="0"/>
          </a:p>
        </p:txBody>
      </p:sp>
      <p:pic>
        <p:nvPicPr>
          <p:cNvPr id="1026" name="Picture 2" descr="http://360.espe.edu.ec/images/Sedes/5/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9590" y="1536867"/>
            <a:ext cx="6952996" cy="465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95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816100" y="1947863"/>
            <a:ext cx="9144000" cy="2387600"/>
          </a:xfrm>
        </p:spPr>
        <p:txBody>
          <a:bodyPr>
            <a:normAutofit fontScale="90000"/>
          </a:bodyPr>
          <a:lstStyle/>
          <a:p>
            <a:r>
              <a:rPr lang="es-EC" dirty="0" smtClean="0"/>
              <a:t>DISEÑO DE LOS ELEMENTOS MECÁNICOS</a:t>
            </a:r>
            <a:endParaRPr lang="en-US" dirty="0"/>
          </a:p>
        </p:txBody>
      </p:sp>
    </p:spTree>
    <p:extLst>
      <p:ext uri="{BB962C8B-B14F-4D97-AF65-F5344CB8AC3E}">
        <p14:creationId xmlns:p14="http://schemas.microsoft.com/office/powerpoint/2010/main" val="88237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444" y="-94445"/>
            <a:ext cx="10515600" cy="1325563"/>
          </a:xfrm>
        </p:spPr>
        <p:txBody>
          <a:bodyPr/>
          <a:lstStyle/>
          <a:p>
            <a:r>
              <a:rPr lang="es-ES_tradnl" dirty="0" smtClean="0"/>
              <a:t>Módulo 1: Cubeta De Alimentación</a:t>
            </a:r>
            <a:endParaRPr lang="en-US" dirty="0"/>
          </a:p>
        </p:txBody>
      </p:sp>
      <p:sp>
        <p:nvSpPr>
          <p:cNvPr id="3" name="Marcador de contenido 2"/>
          <p:cNvSpPr>
            <a:spLocks noGrp="1"/>
          </p:cNvSpPr>
          <p:nvPr>
            <p:ph idx="1"/>
          </p:nvPr>
        </p:nvSpPr>
        <p:spPr>
          <a:xfrm>
            <a:off x="559067" y="1376415"/>
            <a:ext cx="10515600" cy="4675422"/>
          </a:xfrm>
        </p:spPr>
        <p:txBody>
          <a:bodyPr>
            <a:normAutofit/>
          </a:bodyPr>
          <a:lstStyle/>
          <a:p>
            <a:pPr marL="0" indent="0" algn="just">
              <a:buNone/>
            </a:pPr>
            <a:r>
              <a:rPr lang="es-ES" sz="2400" b="1" dirty="0" smtClean="0"/>
              <a:t>ESTRUCTURA</a:t>
            </a:r>
          </a:p>
          <a:p>
            <a:pPr algn="just"/>
            <a:r>
              <a:rPr lang="es-ES" sz="2400" dirty="0" smtClean="0"/>
              <a:t>La </a:t>
            </a:r>
            <a:r>
              <a:rPr lang="es-ES" sz="2400" dirty="0"/>
              <a:t>fuerza total aplicada sobre la estructura de la cubeta es de 17.67Kg lo que equivale a 173.16 N con lo cual se obtuvo los siguientes resultados:</a:t>
            </a:r>
            <a:endParaRPr lang="en-US" sz="2400" dirty="0"/>
          </a:p>
          <a:p>
            <a:pPr marL="0" indent="0" algn="just">
              <a:buNone/>
            </a:pPr>
            <a:endParaRPr lang="en-US" sz="2400" dirty="0"/>
          </a:p>
        </p:txBody>
      </p:sp>
      <p:pic>
        <p:nvPicPr>
          <p:cNvPr id="4" name="Imagen 3"/>
          <p:cNvPicPr/>
          <p:nvPr/>
        </p:nvPicPr>
        <p:blipFill>
          <a:blip r:embed="rId2"/>
          <a:stretch>
            <a:fillRect/>
          </a:stretch>
        </p:blipFill>
        <p:spPr>
          <a:xfrm>
            <a:off x="695708" y="3066707"/>
            <a:ext cx="5489325" cy="3502026"/>
          </a:xfrm>
          <a:prstGeom prst="rect">
            <a:avLst/>
          </a:prstGeom>
          <a:ln>
            <a:noFill/>
          </a:ln>
          <a:effectLst>
            <a:outerShdw blurRad="292100" dist="139700" dir="2700000" algn="tl" rotWithShape="0">
              <a:srgbClr val="333333">
                <a:alpha val="65000"/>
              </a:srgbClr>
            </a:outerShdw>
          </a:effectLst>
        </p:spPr>
      </p:pic>
      <p:pic>
        <p:nvPicPr>
          <p:cNvPr id="5" name="Marcador de contenido 5"/>
          <p:cNvPicPr>
            <a:picLocks/>
          </p:cNvPicPr>
          <p:nvPr/>
        </p:nvPicPr>
        <p:blipFill>
          <a:blip r:embed="rId3"/>
          <a:stretch>
            <a:fillRect/>
          </a:stretch>
        </p:blipFill>
        <p:spPr>
          <a:xfrm>
            <a:off x="6185033" y="3066707"/>
            <a:ext cx="4889634" cy="3545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79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46100"/>
            <a:ext cx="10515600" cy="5630863"/>
          </a:xfrm>
        </p:spPr>
        <p:txBody>
          <a:bodyPr>
            <a:normAutofit/>
          </a:bodyPr>
          <a:lstStyle/>
          <a:p>
            <a:pPr marL="0" indent="0" algn="just">
              <a:buNone/>
            </a:pPr>
            <a:r>
              <a:rPr lang="es-ES" sz="2400" b="1" dirty="0" smtClean="0"/>
              <a:t>EJE DEL BRAZO</a:t>
            </a:r>
          </a:p>
          <a:p>
            <a:pPr algn="just"/>
            <a:r>
              <a:rPr lang="es-ES" sz="2400" dirty="0" smtClean="0"/>
              <a:t>Para </a:t>
            </a:r>
            <a:r>
              <a:rPr lang="es-ES" sz="2400" dirty="0"/>
              <a:t>el análisis de elementos finitos del eje de la cubeta se considera el peso del brazo con ambas garras y también el peso del pez de mayor tamaño, esto da un aproximado de m=1.03kg, lo que equivale a F=10N.</a:t>
            </a:r>
            <a:endParaRPr lang="en-US" sz="2400" dirty="0"/>
          </a:p>
        </p:txBody>
      </p:sp>
      <p:pic>
        <p:nvPicPr>
          <p:cNvPr id="4" name="Imagen 3"/>
          <p:cNvPicPr/>
          <p:nvPr/>
        </p:nvPicPr>
        <p:blipFill rotWithShape="1">
          <a:blip r:embed="rId2"/>
          <a:srcRect l="27243" t="28300" r="21688" b="14530"/>
          <a:stretch/>
        </p:blipFill>
        <p:spPr bwMode="auto">
          <a:xfrm>
            <a:off x="664945" y="2598951"/>
            <a:ext cx="5350844" cy="311274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Imagen 4"/>
          <p:cNvPicPr/>
          <p:nvPr/>
        </p:nvPicPr>
        <p:blipFill rotWithShape="1">
          <a:blip r:embed="rId3"/>
          <a:srcRect l="26816" t="29060" r="20299" b="16049"/>
          <a:stretch/>
        </p:blipFill>
        <p:spPr bwMode="auto">
          <a:xfrm>
            <a:off x="6426349" y="2598951"/>
            <a:ext cx="4715695" cy="325074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11811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594" y="130844"/>
            <a:ext cx="9692640" cy="1325562"/>
          </a:xfrm>
        </p:spPr>
        <p:txBody>
          <a:bodyPr/>
          <a:lstStyle/>
          <a:p>
            <a:r>
              <a:rPr lang="en-US" dirty="0" err="1" smtClean="0"/>
              <a:t>Módulo</a:t>
            </a:r>
            <a:r>
              <a:rPr lang="en-US" dirty="0" smtClean="0"/>
              <a:t> 2 Y 3: Banda De </a:t>
            </a:r>
            <a:r>
              <a:rPr lang="en-US" dirty="0" err="1" smtClean="0"/>
              <a:t>Medición</a:t>
            </a:r>
            <a:r>
              <a:rPr lang="en-US" dirty="0" smtClean="0"/>
              <a:t> Y </a:t>
            </a:r>
            <a:r>
              <a:rPr lang="en-US" dirty="0" err="1" smtClean="0"/>
              <a:t>Clasificación</a:t>
            </a:r>
            <a:r>
              <a:rPr lang="en-US" dirty="0" smtClean="0"/>
              <a:t> </a:t>
            </a:r>
            <a:endParaRPr lang="en-US" dirty="0"/>
          </a:p>
        </p:txBody>
      </p:sp>
      <p:sp>
        <p:nvSpPr>
          <p:cNvPr id="3" name="Marcador de contenido 2"/>
          <p:cNvSpPr>
            <a:spLocks noGrp="1"/>
          </p:cNvSpPr>
          <p:nvPr>
            <p:ph idx="1"/>
          </p:nvPr>
        </p:nvSpPr>
        <p:spPr>
          <a:xfrm>
            <a:off x="376347" y="1530417"/>
            <a:ext cx="10692705" cy="4351337"/>
          </a:xfrm>
        </p:spPr>
        <p:txBody>
          <a:bodyPr>
            <a:normAutofit/>
          </a:bodyPr>
          <a:lstStyle/>
          <a:p>
            <a:pPr marL="0" indent="0" algn="just">
              <a:buNone/>
            </a:pPr>
            <a:r>
              <a:rPr lang="es-ES" sz="2400" b="1" dirty="0" smtClean="0"/>
              <a:t>ESTRUCTURA</a:t>
            </a:r>
          </a:p>
          <a:p>
            <a:pPr algn="just"/>
            <a:r>
              <a:rPr lang="es-ES" sz="2400" dirty="0" smtClean="0"/>
              <a:t>La </a:t>
            </a:r>
            <a:r>
              <a:rPr lang="es-ES" sz="2400" dirty="0"/>
              <a:t>fuerza total aplicada sobre la estructura de la banda es de 34.42Kg lo que equivale a 337.31N. con lo cual se obtuvo los siguientes resultados:</a:t>
            </a:r>
            <a:endParaRPr lang="en-US" sz="2400" dirty="0"/>
          </a:p>
          <a:p>
            <a:pPr marL="0" indent="0" algn="just">
              <a:buNone/>
            </a:pPr>
            <a:endParaRPr lang="en-US" sz="2400" dirty="0"/>
          </a:p>
        </p:txBody>
      </p:sp>
      <p:grpSp>
        <p:nvGrpSpPr>
          <p:cNvPr id="6" name="Grupo 5"/>
          <p:cNvGrpSpPr/>
          <p:nvPr/>
        </p:nvGrpSpPr>
        <p:grpSpPr>
          <a:xfrm>
            <a:off x="376347" y="3303143"/>
            <a:ext cx="5836652" cy="2948824"/>
            <a:chOff x="3327400" y="2922587"/>
            <a:chExt cx="7124700" cy="3529013"/>
          </a:xfrm>
        </p:grpSpPr>
        <p:pic>
          <p:nvPicPr>
            <p:cNvPr id="4" name="Imagen 3"/>
            <p:cNvPicPr/>
            <p:nvPr/>
          </p:nvPicPr>
          <p:blipFill>
            <a:blip r:embed="rId2"/>
            <a:stretch>
              <a:fillRect/>
            </a:stretch>
          </p:blipFill>
          <p:spPr>
            <a:xfrm>
              <a:off x="3327400" y="2922587"/>
              <a:ext cx="5283200" cy="3529013"/>
            </a:xfrm>
            <a:prstGeom prst="rect">
              <a:avLst/>
            </a:prstGeom>
            <a:ln>
              <a:noFill/>
            </a:ln>
            <a:effectLst>
              <a:outerShdw blurRad="292100" dist="139700" dir="2700000" algn="tl" rotWithShape="0">
                <a:srgbClr val="333333">
                  <a:alpha val="65000"/>
                </a:srgbClr>
              </a:outerShdw>
            </a:effectLst>
          </p:spPr>
        </p:pic>
        <p:pic>
          <p:nvPicPr>
            <p:cNvPr id="5" name="Imagen 4"/>
            <p:cNvPicPr/>
            <p:nvPr/>
          </p:nvPicPr>
          <p:blipFill>
            <a:blip r:embed="rId3"/>
            <a:stretch>
              <a:fillRect/>
            </a:stretch>
          </p:blipFill>
          <p:spPr>
            <a:xfrm>
              <a:off x="8610600" y="2922587"/>
              <a:ext cx="1841500" cy="3529013"/>
            </a:xfrm>
            <a:prstGeom prst="rect">
              <a:avLst/>
            </a:prstGeom>
            <a:ln>
              <a:noFill/>
            </a:ln>
            <a:effectLst>
              <a:outerShdw blurRad="292100" dist="139700" dir="2700000" algn="tl" rotWithShape="0">
                <a:srgbClr val="333333">
                  <a:alpha val="65000"/>
                </a:srgbClr>
              </a:outerShdw>
            </a:effectLst>
          </p:spPr>
        </p:pic>
      </p:grpSp>
      <p:pic>
        <p:nvPicPr>
          <p:cNvPr id="7" name="Marcador de contenido 3"/>
          <p:cNvPicPr>
            <a:picLocks/>
          </p:cNvPicPr>
          <p:nvPr/>
        </p:nvPicPr>
        <p:blipFill>
          <a:blip r:embed="rId4"/>
          <a:stretch>
            <a:fillRect/>
          </a:stretch>
        </p:blipFill>
        <p:spPr>
          <a:xfrm>
            <a:off x="6212999" y="3204643"/>
            <a:ext cx="5102565" cy="3145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0094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7125" t="31916" r="24457" b="43152"/>
          <a:stretch/>
        </p:blipFill>
        <p:spPr>
          <a:xfrm>
            <a:off x="1768793" y="1043718"/>
            <a:ext cx="8628395" cy="249907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504609333"/>
              </p:ext>
            </p:extLst>
          </p:nvPr>
        </p:nvGraphicFramePr>
        <p:xfrm>
          <a:off x="2645819" y="3424255"/>
          <a:ext cx="6731262" cy="3277281"/>
        </p:xfrm>
        <a:graphic>
          <a:graphicData uri="http://schemas.openxmlformats.org/drawingml/2006/table">
            <a:tbl>
              <a:tblPr firstRow="1" firstCol="1" bandRow="1">
                <a:tableStyleId>{5940675A-B579-460E-94D1-54222C63F5DA}</a:tableStyleId>
              </a:tblPr>
              <a:tblGrid>
                <a:gridCol w="651099"/>
                <a:gridCol w="2583929"/>
                <a:gridCol w="1281953"/>
                <a:gridCol w="923365"/>
                <a:gridCol w="1290916"/>
              </a:tblGrid>
              <a:tr h="657579">
                <a:tc>
                  <a:txBody>
                    <a:bodyPr/>
                    <a:lstStyle/>
                    <a:p>
                      <a:pPr marL="0" marR="0" algn="ctr">
                        <a:lnSpc>
                          <a:spcPct val="107000"/>
                        </a:lnSpc>
                        <a:spcBef>
                          <a:spcPts val="0"/>
                        </a:spcBef>
                        <a:spcAft>
                          <a:spcPts val="0"/>
                        </a:spcAft>
                      </a:pPr>
                      <a:r>
                        <a:rPr lang="en-CA" sz="2000" dirty="0">
                          <a:effectLst/>
                        </a:rPr>
                        <a:t>No.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err="1">
                          <a:effectLst/>
                        </a:rPr>
                        <a:t>Nombre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Cantidad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Peso Kg.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Peso Total Kg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57579">
                <a:tc>
                  <a:txBody>
                    <a:bodyPr/>
                    <a:lstStyle/>
                    <a:p>
                      <a:pPr marL="0" marR="0" algn="ctr">
                        <a:lnSpc>
                          <a:spcPct val="107000"/>
                        </a:lnSpc>
                        <a:spcBef>
                          <a:spcPts val="0"/>
                        </a:spcBef>
                        <a:spcAft>
                          <a:spcPts val="0"/>
                        </a:spcAft>
                      </a:pPr>
                      <a:r>
                        <a:rPr lang="en-CA" sz="20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err="1">
                          <a:effectLst/>
                        </a:rPr>
                        <a:t>Chumacera</a:t>
                      </a:r>
                      <a:r>
                        <a:rPr lang="en-CA" sz="2000" dirty="0">
                          <a:effectLst/>
                        </a:rPr>
                        <a:t> y </a:t>
                      </a:r>
                      <a:r>
                        <a:rPr lang="en-CA" sz="2000" dirty="0" err="1">
                          <a:effectLst/>
                        </a:rPr>
                        <a:t>rodillo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2.64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5.28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21326">
                <a:tc>
                  <a:txBody>
                    <a:bodyPr/>
                    <a:lstStyle/>
                    <a:p>
                      <a:pPr marL="0" marR="0" algn="ctr">
                        <a:lnSpc>
                          <a:spcPct val="107000"/>
                        </a:lnSpc>
                        <a:spcBef>
                          <a:spcPts val="0"/>
                        </a:spcBef>
                        <a:spcAft>
                          <a:spcPts val="0"/>
                        </a:spcAft>
                      </a:pPr>
                      <a:r>
                        <a:rPr lang="en-CA" sz="2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err="1">
                          <a:effectLst/>
                        </a:rPr>
                        <a:t>Rodillo</a:t>
                      </a:r>
                      <a:r>
                        <a:rPr lang="en-CA" sz="2000" dirty="0">
                          <a:effectLst/>
                        </a:rPr>
                        <a:t> Inferior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0.29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0.29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57579">
                <a:tc>
                  <a:txBody>
                    <a:bodyPr/>
                    <a:lstStyle/>
                    <a:p>
                      <a:pPr marL="0" marR="0" algn="ctr">
                        <a:lnSpc>
                          <a:spcPct val="107000"/>
                        </a:lnSpc>
                        <a:spcBef>
                          <a:spcPts val="0"/>
                        </a:spcBef>
                        <a:spcAft>
                          <a:spcPts val="0"/>
                        </a:spcAft>
                      </a:pPr>
                      <a:r>
                        <a:rPr lang="en-CA" sz="20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err="1" smtClean="0">
                          <a:effectLst/>
                        </a:rPr>
                        <a:t>Compuerta</a:t>
                      </a:r>
                      <a:r>
                        <a:rPr lang="en-CA" sz="2000" dirty="0" smtClean="0">
                          <a:effectLst/>
                        </a:rPr>
                        <a:t> </a:t>
                      </a:r>
                      <a:r>
                        <a:rPr lang="en-CA" sz="2000" dirty="0">
                          <a:effectLst/>
                        </a:rPr>
                        <a:t>+ </a:t>
                      </a:r>
                      <a:r>
                        <a:rPr lang="en-CA" sz="2000" dirty="0" err="1">
                          <a:effectLst/>
                        </a:rPr>
                        <a:t>acople</a:t>
                      </a:r>
                      <a:r>
                        <a:rPr lang="en-CA" sz="2000" dirty="0">
                          <a:effectLst/>
                        </a:rPr>
                        <a:t> + </a:t>
                      </a:r>
                      <a:r>
                        <a:rPr lang="en-CA" sz="2000" dirty="0" smtClean="0">
                          <a:effectLst/>
                        </a:rPr>
                        <a:t>base motor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0.69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0.69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21326">
                <a:tc>
                  <a:txBody>
                    <a:bodyPr/>
                    <a:lstStyle/>
                    <a:p>
                      <a:pPr marL="0" marR="0" algn="ctr">
                        <a:lnSpc>
                          <a:spcPct val="107000"/>
                        </a:lnSpc>
                        <a:spcBef>
                          <a:spcPts val="0"/>
                        </a:spcBef>
                        <a:spcAft>
                          <a:spcPts val="0"/>
                        </a:spcAft>
                      </a:pPr>
                      <a:r>
                        <a:rPr lang="en-CA" sz="20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Tornillo tensor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0.83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0.83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21326">
                <a:tc>
                  <a:txBody>
                    <a:bodyPr/>
                    <a:lstStyle/>
                    <a:p>
                      <a:pPr marL="0" marR="0" algn="ctr">
                        <a:lnSpc>
                          <a:spcPct val="107000"/>
                        </a:lnSpc>
                        <a:spcBef>
                          <a:spcPts val="0"/>
                        </a:spcBef>
                        <a:spcAft>
                          <a:spcPts val="0"/>
                        </a:spcAft>
                      </a:pPr>
                      <a:r>
                        <a:rPr lang="en-CA" sz="20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Placas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21326">
                <a:tc>
                  <a:txBody>
                    <a:bodyPr/>
                    <a:lstStyle/>
                    <a:p>
                      <a:pPr marL="0" marR="0" algn="ctr">
                        <a:lnSpc>
                          <a:spcPct val="107000"/>
                        </a:lnSpc>
                        <a:spcBef>
                          <a:spcPts val="0"/>
                        </a:spcBef>
                        <a:spcAft>
                          <a:spcPts val="0"/>
                        </a:spcAft>
                      </a:pPr>
                      <a:r>
                        <a:rPr lang="en-CA" sz="20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Soporte diagonal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a:effectLst/>
                        </a:rPr>
                        <a:t>0.61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2000" dirty="0">
                          <a:effectLst/>
                        </a:rPr>
                        <a:t>1.22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2" name="Rectángulo 1"/>
          <p:cNvSpPr/>
          <p:nvPr/>
        </p:nvSpPr>
        <p:spPr>
          <a:xfrm>
            <a:off x="881951" y="481884"/>
            <a:ext cx="2536464" cy="461665"/>
          </a:xfrm>
          <a:prstGeom prst="rect">
            <a:avLst/>
          </a:prstGeom>
        </p:spPr>
        <p:txBody>
          <a:bodyPr wrap="none">
            <a:spAutoFit/>
          </a:bodyPr>
          <a:lstStyle/>
          <a:p>
            <a:r>
              <a:rPr lang="es-ES" sz="2400" b="1" dirty="0" smtClean="0"/>
              <a:t>SOPORTE LATERAL</a:t>
            </a:r>
            <a:endParaRPr lang="es-ES" sz="2400" b="1" dirty="0"/>
          </a:p>
        </p:txBody>
      </p:sp>
    </p:spTree>
    <p:extLst>
      <p:ext uri="{BB962C8B-B14F-4D97-AF65-F5344CB8AC3E}">
        <p14:creationId xmlns:p14="http://schemas.microsoft.com/office/powerpoint/2010/main" val="505979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 name="Marcador de contenido 4"/>
          <p:cNvPicPr>
            <a:picLocks noGrp="1"/>
          </p:cNvPicPr>
          <p:nvPr>
            <p:ph idx="1"/>
          </p:nvPr>
        </p:nvPicPr>
        <p:blipFill>
          <a:blip r:embed="rId2"/>
          <a:stretch>
            <a:fillRect/>
          </a:stretch>
        </p:blipFill>
        <p:spPr>
          <a:xfrm>
            <a:off x="5965500" y="1493167"/>
            <a:ext cx="5363435" cy="3752601"/>
          </a:xfrm>
          <a:prstGeom prst="rect">
            <a:avLst/>
          </a:prstGeom>
          <a:ln>
            <a:noFill/>
          </a:ln>
          <a:effectLst>
            <a:outerShdw blurRad="292100" dist="139700" dir="2700000" algn="tl" rotWithShape="0">
              <a:srgbClr val="333333">
                <a:alpha val="65000"/>
              </a:srgbClr>
            </a:outerShdw>
          </a:effectLst>
        </p:spPr>
      </p:pic>
      <p:pic>
        <p:nvPicPr>
          <p:cNvPr id="4" name="Imagen 3"/>
          <p:cNvPicPr/>
          <p:nvPr/>
        </p:nvPicPr>
        <p:blipFill>
          <a:blip r:embed="rId3"/>
          <a:stretch>
            <a:fillRect/>
          </a:stretch>
        </p:blipFill>
        <p:spPr>
          <a:xfrm>
            <a:off x="166593" y="1560544"/>
            <a:ext cx="5473810" cy="3685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4956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3681" y="199204"/>
            <a:ext cx="10721741" cy="1783599"/>
          </a:xfrm>
        </p:spPr>
        <p:txBody>
          <a:bodyPr>
            <a:normAutofit/>
          </a:bodyPr>
          <a:lstStyle/>
          <a:p>
            <a:pPr marL="0" indent="0">
              <a:buNone/>
            </a:pPr>
            <a:r>
              <a:rPr lang="es-ES" sz="2400" b="1" dirty="0" smtClean="0"/>
              <a:t>RODILLOS</a:t>
            </a:r>
          </a:p>
          <a:p>
            <a:pPr algn="just"/>
            <a:r>
              <a:rPr lang="es-ES" sz="2400" dirty="0" smtClean="0"/>
              <a:t>Para </a:t>
            </a:r>
            <a:r>
              <a:rPr lang="es-ES" sz="2400" dirty="0"/>
              <a:t>el análisis del rodillo de la banda se consideran como fuerzas el peso del rodillo, el peso de la banda y el peso de los peces. Estos valores dan un aproximado de m=3.7kg, que equivale a F=36.3N.</a:t>
            </a:r>
            <a:endParaRPr lang="en-US" sz="2400" dirty="0"/>
          </a:p>
        </p:txBody>
      </p:sp>
      <p:pic>
        <p:nvPicPr>
          <p:cNvPr id="4" name="Imagen 3"/>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36966" t="28680" r="23077" b="16049"/>
          <a:stretch/>
        </p:blipFill>
        <p:spPr bwMode="auto">
          <a:xfrm>
            <a:off x="494276" y="2290810"/>
            <a:ext cx="5050275" cy="36576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Imagen 4"/>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36218" t="27921" r="9188" b="15670"/>
          <a:stretch/>
        </p:blipFill>
        <p:spPr bwMode="auto">
          <a:xfrm>
            <a:off x="5728898" y="2377436"/>
            <a:ext cx="5176524" cy="357097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1990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49506" y="1749893"/>
            <a:ext cx="9144000" cy="2387600"/>
          </a:xfrm>
        </p:spPr>
        <p:txBody>
          <a:bodyPr>
            <a:normAutofit fontScale="90000"/>
          </a:bodyPr>
          <a:lstStyle/>
          <a:p>
            <a:r>
              <a:rPr lang="en-US" dirty="0" smtClean="0"/>
              <a:t>DISEÑO DE LOS COMPONENTES ELÉCTRICOS Y ELECTRÓNICOS </a:t>
            </a:r>
            <a:endParaRPr lang="en-US" dirty="0"/>
          </a:p>
        </p:txBody>
      </p:sp>
    </p:spTree>
    <p:extLst>
      <p:ext uri="{BB962C8B-B14F-4D97-AF65-F5344CB8AC3E}">
        <p14:creationId xmlns:p14="http://schemas.microsoft.com/office/powerpoint/2010/main" val="29876170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232" y="109912"/>
            <a:ext cx="9692640" cy="1325562"/>
          </a:xfrm>
        </p:spPr>
        <p:txBody>
          <a:bodyPr/>
          <a:lstStyle/>
          <a:p>
            <a:r>
              <a:rPr lang="en-US" dirty="0" err="1" smtClean="0"/>
              <a:t>Módulo</a:t>
            </a:r>
            <a:r>
              <a:rPr lang="en-US" dirty="0" smtClean="0"/>
              <a:t> 1: </a:t>
            </a:r>
            <a:r>
              <a:rPr lang="en-US" dirty="0" err="1" smtClean="0"/>
              <a:t>Cubeta</a:t>
            </a:r>
            <a:r>
              <a:rPr lang="en-US" dirty="0" smtClean="0"/>
              <a:t> De </a:t>
            </a:r>
            <a:r>
              <a:rPr lang="en-US" dirty="0" err="1" smtClean="0"/>
              <a:t>Alimentación</a:t>
            </a:r>
            <a:r>
              <a:rPr lang="en-US" dirty="0" smtClean="0"/>
              <a:t> </a:t>
            </a:r>
            <a:endParaRPr lang="en-US" dirty="0"/>
          </a:p>
        </p:txBody>
      </p:sp>
      <p:sp>
        <p:nvSpPr>
          <p:cNvPr id="3" name="Marcador de contenido 2"/>
          <p:cNvSpPr>
            <a:spLocks noGrp="1"/>
          </p:cNvSpPr>
          <p:nvPr>
            <p:ph idx="1"/>
          </p:nvPr>
        </p:nvSpPr>
        <p:spPr>
          <a:xfrm>
            <a:off x="559228" y="1626670"/>
            <a:ext cx="8595360" cy="4351337"/>
          </a:xfrm>
        </p:spPr>
        <p:txBody>
          <a:bodyPr>
            <a:normAutofit/>
          </a:bodyPr>
          <a:lstStyle/>
          <a:p>
            <a:pPr marL="0" indent="0">
              <a:buNone/>
            </a:pPr>
            <a:r>
              <a:rPr lang="es-EC" sz="2400" b="1" cap="all" dirty="0"/>
              <a:t>Dimensionamiento del motor DC</a:t>
            </a:r>
            <a:endParaRPr lang="en-US" sz="2400" b="1" cap="all" dirty="0"/>
          </a:p>
          <a:p>
            <a:r>
              <a:rPr lang="es-ES" sz="2400" dirty="0"/>
              <a:t>Para el análisis de la potencia necesaria para impulsar el brazo de la cubeta, es necesario analizar la inercia del sistema pero también el momento generado por el pez al ser transportado </a:t>
            </a:r>
            <a:endParaRPr lang="en-US" sz="2400" dirty="0"/>
          </a:p>
        </p:txBody>
      </p:sp>
      <p:pic>
        <p:nvPicPr>
          <p:cNvPr id="4" name="Imagen 3"/>
          <p:cNvPicPr/>
          <p:nvPr/>
        </p:nvPicPr>
        <p:blipFill rotWithShape="1">
          <a:blip r:embed="rId2"/>
          <a:srcRect l="25917" t="26509" r="14788" b="38563"/>
          <a:stretch/>
        </p:blipFill>
        <p:spPr bwMode="auto">
          <a:xfrm>
            <a:off x="2012047" y="3873638"/>
            <a:ext cx="6726088" cy="25228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4925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766482" y="265766"/>
                <a:ext cx="6073589" cy="6260540"/>
              </a:xfrm>
            </p:spPr>
            <p:txBody>
              <a:bodyPr>
                <a:normAutofit/>
              </a:bodyPr>
              <a:lstStyle/>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𝑏</m:t>
                        </m:r>
                      </m:sub>
                    </m:sSub>
                    <m:r>
                      <a:rPr lang="es-ES">
                        <a:latin typeface="Cambria Math" panose="02040503050406030204" pitchFamily="18" charset="0"/>
                      </a:rPr>
                      <m:t>=0.123 </m:t>
                    </m:r>
                    <m:r>
                      <a:rPr lang="es-ES" i="1">
                        <a:latin typeface="Cambria Math" panose="02040503050406030204" pitchFamily="18" charset="0"/>
                      </a:rPr>
                      <m:t>𝑘𝑔</m:t>
                    </m:r>
                    <m:r>
                      <a:rPr lang="es-ES">
                        <a:latin typeface="Cambria Math" panose="02040503050406030204" pitchFamily="18" charset="0"/>
                      </a:rPr>
                      <m:t>∙</m:t>
                    </m:r>
                    <m:sSup>
                      <m:sSupPr>
                        <m:ctrlPr>
                          <a:rPr lang="en-US" i="1">
                            <a:latin typeface="Cambria Math" panose="02040503050406030204" pitchFamily="18" charset="0"/>
                          </a:rPr>
                        </m:ctrlPr>
                      </m:sSupPr>
                      <m:e>
                        <m:r>
                          <a:rPr lang="es-ES" i="1">
                            <a:latin typeface="Cambria Math" panose="02040503050406030204" pitchFamily="18" charset="0"/>
                          </a:rPr>
                          <m:t>𝑚</m:t>
                        </m:r>
                      </m:e>
                      <m:sup>
                        <m:r>
                          <a:rPr lang="es-ES">
                            <a:latin typeface="Cambria Math" panose="02040503050406030204" pitchFamily="18" charset="0"/>
                          </a:rPr>
                          <m:t>2</m:t>
                        </m:r>
                      </m:sup>
                    </m:sSup>
                  </m:oMath>
                </a14:m>
                <a:endParaRPr lang="en-US" dirty="0"/>
              </a:p>
              <a:p>
                <a14:m>
                  <m:oMath xmlns:m="http://schemas.openxmlformats.org/officeDocument/2006/math">
                    <m:r>
                      <a:rPr lang="es-ES" i="1">
                        <a:latin typeface="Cambria Math" panose="02040503050406030204" pitchFamily="18" charset="0"/>
                      </a:rPr>
                      <m:t>𝛼</m:t>
                    </m:r>
                    <m:r>
                      <a:rPr lang="es-ES">
                        <a:latin typeface="Cambria Math" panose="02040503050406030204" pitchFamily="18" charset="0"/>
                      </a:rPr>
                      <m:t>=</m:t>
                    </m:r>
                    <m:f>
                      <m:fPr>
                        <m:ctrlPr>
                          <a:rPr lang="en-US" i="1">
                            <a:latin typeface="Cambria Math" panose="02040503050406030204" pitchFamily="18" charset="0"/>
                          </a:rPr>
                        </m:ctrlPr>
                      </m:fPr>
                      <m:num>
                        <m:r>
                          <a:rPr lang="es-ES">
                            <a:latin typeface="Cambria Math" panose="02040503050406030204" pitchFamily="18" charset="0"/>
                          </a:rPr>
                          <m:t>∆</m:t>
                        </m:r>
                        <m:r>
                          <m:rPr>
                            <m:sty m:val="p"/>
                          </m:rPr>
                          <a:rPr lang="es-ES">
                            <a:latin typeface="Cambria Math" panose="02040503050406030204" pitchFamily="18" charset="0"/>
                          </a:rPr>
                          <m:t>ω</m:t>
                        </m:r>
                      </m:num>
                      <m:den>
                        <m:r>
                          <a:rPr lang="es-ES">
                            <a:latin typeface="Cambria Math" panose="02040503050406030204" pitchFamily="18" charset="0"/>
                          </a:rPr>
                          <m:t>∆</m:t>
                        </m:r>
                        <m:r>
                          <a:rPr lang="es-ES" i="1">
                            <a:latin typeface="Cambria Math" panose="02040503050406030204" pitchFamily="18" charset="0"/>
                          </a:rPr>
                          <m:t>𝑡</m:t>
                        </m:r>
                      </m:den>
                    </m:f>
                    <m:r>
                      <a:rPr lang="es-ES">
                        <a:latin typeface="Cambria Math" panose="02040503050406030204" pitchFamily="18" charset="0"/>
                      </a:rPr>
                      <m:t>=</m:t>
                    </m:r>
                    <m:f>
                      <m:fPr>
                        <m:ctrlPr>
                          <a:rPr lang="en-US" i="1">
                            <a:latin typeface="Cambria Math" panose="02040503050406030204" pitchFamily="18" charset="0"/>
                          </a:rPr>
                        </m:ctrlPr>
                      </m:fPr>
                      <m:num>
                        <m:r>
                          <a:rPr lang="es-ES">
                            <a:latin typeface="Cambria Math" panose="02040503050406030204" pitchFamily="18" charset="0"/>
                          </a:rPr>
                          <m:t>3.77 </m:t>
                        </m:r>
                        <m:r>
                          <a:rPr lang="es-ES" i="1">
                            <a:latin typeface="Cambria Math" panose="02040503050406030204" pitchFamily="18" charset="0"/>
                          </a:rPr>
                          <m:t>𝑟𝑎𝑑</m:t>
                        </m:r>
                        <m:r>
                          <a:rPr lang="es-ES">
                            <a:latin typeface="Cambria Math" panose="02040503050406030204" pitchFamily="18" charset="0"/>
                          </a:rPr>
                          <m:t>/</m:t>
                        </m:r>
                        <m:r>
                          <a:rPr lang="es-ES" i="1">
                            <a:latin typeface="Cambria Math" panose="02040503050406030204" pitchFamily="18" charset="0"/>
                          </a:rPr>
                          <m:t>𝑠</m:t>
                        </m:r>
                      </m:num>
                      <m:den>
                        <m:r>
                          <a:rPr lang="es-ES">
                            <a:latin typeface="Cambria Math" panose="02040503050406030204" pitchFamily="18" charset="0"/>
                          </a:rPr>
                          <m:t>0.8 </m:t>
                        </m:r>
                        <m:r>
                          <a:rPr lang="es-ES" i="1">
                            <a:latin typeface="Cambria Math" panose="02040503050406030204" pitchFamily="18" charset="0"/>
                          </a:rPr>
                          <m:t>𝑠</m:t>
                        </m:r>
                      </m:den>
                    </m:f>
                  </m:oMath>
                </a14:m>
                <a:endParaRPr lang="en-US" dirty="0"/>
              </a:p>
              <a:p>
                <a14:m>
                  <m:oMath xmlns:m="http://schemas.openxmlformats.org/officeDocument/2006/math">
                    <m:r>
                      <a:rPr lang="es-ES" i="1">
                        <a:latin typeface="Cambria Math" panose="02040503050406030204" pitchFamily="18" charset="0"/>
                      </a:rPr>
                      <m:t>𝛼</m:t>
                    </m:r>
                    <m:r>
                      <a:rPr lang="es-ES">
                        <a:latin typeface="Cambria Math" panose="02040503050406030204" pitchFamily="18" charset="0"/>
                      </a:rPr>
                      <m:t>=4.71 </m:t>
                    </m:r>
                    <m:r>
                      <a:rPr lang="es-ES" i="1">
                        <a:latin typeface="Cambria Math" panose="02040503050406030204" pitchFamily="18" charset="0"/>
                      </a:rPr>
                      <m:t>𝑟𝑎𝑑</m:t>
                    </m:r>
                    <m:r>
                      <a:rPr lang="es-ES">
                        <a:latin typeface="Cambria Math" panose="02040503050406030204" pitchFamily="18" charset="0"/>
                      </a:rPr>
                      <m:t>/</m:t>
                    </m:r>
                    <m:sSup>
                      <m:sSupPr>
                        <m:ctrlPr>
                          <a:rPr lang="en-US" i="1">
                            <a:latin typeface="Cambria Math" panose="02040503050406030204" pitchFamily="18" charset="0"/>
                          </a:rPr>
                        </m:ctrlPr>
                      </m:sSupPr>
                      <m:e>
                        <m:r>
                          <a:rPr lang="es-ES" i="1">
                            <a:latin typeface="Cambria Math" panose="02040503050406030204" pitchFamily="18" charset="0"/>
                          </a:rPr>
                          <m:t>𝑠</m:t>
                        </m:r>
                      </m:e>
                      <m:sup>
                        <m:r>
                          <a:rPr lang="es-ES">
                            <a:latin typeface="Cambria Math" panose="02040503050406030204" pitchFamily="18" charset="0"/>
                          </a:rPr>
                          <m:t>2</m:t>
                        </m:r>
                      </m:sup>
                    </m:sSup>
                  </m:oMath>
                </a14:m>
                <a:endParaRPr lang="en-US" dirty="0"/>
              </a:p>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𝑏</m:t>
                        </m:r>
                      </m:sub>
                    </m:sSub>
                    <m:r>
                      <a:rPr lang="es-ES">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𝑏</m:t>
                        </m:r>
                      </m:sub>
                    </m:sSub>
                    <m:r>
                      <a:rPr lang="es-ES">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𝛼</m:t>
                        </m:r>
                      </m:e>
                      <m:sub>
                        <m:r>
                          <a:rPr lang="es-ES" i="1">
                            <a:latin typeface="Cambria Math" panose="02040503050406030204" pitchFamily="18" charset="0"/>
                          </a:rPr>
                          <m:t>𝑏</m:t>
                        </m:r>
                      </m:sub>
                    </m:sSub>
                  </m:oMath>
                </a14:m>
                <a:endParaRPr lang="en-US" dirty="0"/>
              </a:p>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𝑏</m:t>
                        </m:r>
                      </m:sub>
                    </m:sSub>
                    <m:r>
                      <a:rPr lang="es-ES">
                        <a:latin typeface="Cambria Math" panose="02040503050406030204" pitchFamily="18" charset="0"/>
                      </a:rPr>
                      <m:t>=0.123×4.71=0.58 </m:t>
                    </m:r>
                    <m:r>
                      <a:rPr lang="es-ES" i="1">
                        <a:latin typeface="Cambria Math" panose="02040503050406030204" pitchFamily="18" charset="0"/>
                      </a:rPr>
                      <m:t>𝑘𝑔</m:t>
                    </m:r>
                    <m:r>
                      <a:rPr lang="es-ES">
                        <a:latin typeface="Cambria Math" panose="02040503050406030204" pitchFamily="18" charset="0"/>
                      </a:rPr>
                      <m:t>∙</m:t>
                    </m:r>
                    <m:r>
                      <a:rPr lang="es-ES" i="1">
                        <a:latin typeface="Cambria Math" panose="02040503050406030204" pitchFamily="18" charset="0"/>
                      </a:rPr>
                      <m:t>𝑚</m:t>
                    </m:r>
                  </m:oMath>
                </a14:m>
                <a:endParaRPr lang="en-US" dirty="0"/>
              </a:p>
              <a:p>
                <a:endParaRPr lang="es-EC" dirty="0" smtClean="0"/>
              </a:p>
              <a:p>
                <a14:m>
                  <m:oMath xmlns:m="http://schemas.openxmlformats.org/officeDocument/2006/math">
                    <m:r>
                      <a:rPr lang="es-ES" i="1">
                        <a:latin typeface="Cambria Math" panose="02040503050406030204" pitchFamily="18" charset="0"/>
                      </a:rPr>
                      <m:t>𝑇</m:t>
                    </m:r>
                    <m:r>
                      <a:rPr lang="es-ES">
                        <a:latin typeface="Cambria Math" panose="02040503050406030204" pitchFamily="18" charset="0"/>
                      </a:rPr>
                      <m:t>=</m:t>
                    </m:r>
                    <m:r>
                      <a:rPr lang="es-ES" i="1">
                        <a:latin typeface="Cambria Math" panose="02040503050406030204" pitchFamily="18" charset="0"/>
                      </a:rPr>
                      <m:t>𝐹</m:t>
                    </m:r>
                    <m:r>
                      <a:rPr lang="es-ES">
                        <a:latin typeface="Cambria Math" panose="02040503050406030204" pitchFamily="18" charset="0"/>
                      </a:rPr>
                      <m:t>×</m:t>
                    </m:r>
                    <m:r>
                      <a:rPr lang="es-ES" i="1">
                        <a:latin typeface="Cambria Math" panose="02040503050406030204" pitchFamily="18" charset="0"/>
                      </a:rPr>
                      <m:t>𝑑</m:t>
                    </m:r>
                  </m:oMath>
                </a14:m>
                <a:endParaRPr lang="en-US" dirty="0"/>
              </a:p>
              <a:p>
                <a14:m>
                  <m:oMath xmlns:m="http://schemas.openxmlformats.org/officeDocument/2006/math">
                    <m:r>
                      <a:rPr lang="es-ES" i="1">
                        <a:latin typeface="Cambria Math" panose="02040503050406030204" pitchFamily="18" charset="0"/>
                      </a:rPr>
                      <m:t>𝑇</m:t>
                    </m:r>
                    <m:r>
                      <a:rPr lang="es-ES">
                        <a:latin typeface="Cambria Math" panose="02040503050406030204" pitchFamily="18" charset="0"/>
                      </a:rPr>
                      <m:t>=0.2∙0.17</m:t>
                    </m:r>
                  </m:oMath>
                </a14:m>
                <a:endParaRPr lang="en-US" dirty="0"/>
              </a:p>
              <a:p>
                <a14:m>
                  <m:oMath xmlns:m="http://schemas.openxmlformats.org/officeDocument/2006/math">
                    <m:r>
                      <a:rPr lang="es-ES" i="1">
                        <a:latin typeface="Cambria Math" panose="02040503050406030204" pitchFamily="18" charset="0"/>
                      </a:rPr>
                      <m:t>𝑇</m:t>
                    </m:r>
                    <m:r>
                      <a:rPr lang="es-ES">
                        <a:latin typeface="Cambria Math" panose="02040503050406030204" pitchFamily="18" charset="0"/>
                      </a:rPr>
                      <m:t>=0.034 </m:t>
                    </m:r>
                    <m:r>
                      <a:rPr lang="es-ES" i="1">
                        <a:latin typeface="Cambria Math" panose="02040503050406030204" pitchFamily="18" charset="0"/>
                      </a:rPr>
                      <m:t>𝑘𝑔</m:t>
                    </m:r>
                    <m:r>
                      <a:rPr lang="es-ES">
                        <a:latin typeface="Cambria Math" panose="02040503050406030204" pitchFamily="18" charset="0"/>
                      </a:rPr>
                      <m:t>∙</m:t>
                    </m:r>
                    <m:r>
                      <a:rPr lang="es-ES" i="1">
                        <a:latin typeface="Cambria Math" panose="02040503050406030204" pitchFamily="18" charset="0"/>
                      </a:rPr>
                      <m:t>𝑚</m:t>
                    </m:r>
                  </m:oMath>
                </a14:m>
                <a:endParaRPr lang="en-US" dirty="0"/>
              </a:p>
              <a:p>
                <a:endParaRPr lang="es-EC" dirty="0" smtClean="0"/>
              </a:p>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𝑟𝑒𝑞</m:t>
                        </m:r>
                      </m:sub>
                    </m:sSub>
                    <m:r>
                      <a:rPr lang="es-ES">
                        <a:latin typeface="Cambria Math" panose="02040503050406030204" pitchFamily="18" charset="0"/>
                      </a:rPr>
                      <m:t>=22.68 </m:t>
                    </m:r>
                    <m:r>
                      <a:rPr lang="es-ES" i="1">
                        <a:latin typeface="Cambria Math" panose="02040503050406030204" pitchFamily="18" charset="0"/>
                      </a:rPr>
                      <m:t>𝑊𝑎𝑡𝑡𝑠</m:t>
                    </m:r>
                  </m:oMath>
                </a14:m>
                <a:endParaRPr lang="en-US" dirty="0"/>
              </a:p>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𝑚𝑜𝑡</m:t>
                        </m:r>
                      </m:sub>
                    </m:sSub>
                    <m:r>
                      <a:rPr lang="es-ES">
                        <a:latin typeface="Cambria Math" panose="02040503050406030204" pitchFamily="18" charset="0"/>
                      </a:rPr>
                      <m:t>=22.68∙1.2=27.21 </m:t>
                    </m:r>
                    <m:r>
                      <a:rPr lang="es-ES" i="1">
                        <a:latin typeface="Cambria Math" panose="02040503050406030204" pitchFamily="18" charset="0"/>
                      </a:rPr>
                      <m:t>𝑊𝑎𝑡𝑡𝑠</m:t>
                    </m:r>
                  </m:oMath>
                </a14:m>
                <a:endParaRPr lang="en-US" dirty="0"/>
              </a:p>
              <a:p>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766482" y="265766"/>
                <a:ext cx="6073589" cy="6260540"/>
              </a:xfrm>
              <a:blipFill rotWithShape="0">
                <a:blip r:embed="rId2"/>
                <a:stretch>
                  <a:fillRect l="-201"/>
                </a:stretch>
              </a:blipFill>
            </p:spPr>
            <p:txBody>
              <a:bodyPr/>
              <a:lstStyle/>
              <a:p>
                <a:r>
                  <a:rPr lang="en-US">
                    <a:noFill/>
                  </a:rPr>
                  <a:t> </a:t>
                </a:r>
              </a:p>
            </p:txBody>
          </p:sp>
        </mc:Fallback>
      </mc:AlternateContent>
      <p:sp>
        <p:nvSpPr>
          <p:cNvPr id="4" name="Rectángulo 3"/>
          <p:cNvSpPr/>
          <p:nvPr/>
        </p:nvSpPr>
        <p:spPr>
          <a:xfrm>
            <a:off x="5963227" y="383002"/>
            <a:ext cx="4607860" cy="5262979"/>
          </a:xfrm>
          <a:prstGeom prst="rect">
            <a:avLst/>
          </a:prstGeom>
        </p:spPr>
        <p:txBody>
          <a:bodyPr wrap="square">
            <a:spAutoFit/>
          </a:bodyPr>
          <a:lstStyle/>
          <a:p>
            <a:pPr indent="457200" algn="just">
              <a:lnSpc>
                <a:spcPct val="200000"/>
              </a:lnSpc>
              <a:spcBef>
                <a:spcPts val="150"/>
              </a:spcBef>
              <a:spcAft>
                <a:spcPts val="100"/>
              </a:spcAft>
            </a:pPr>
            <a:r>
              <a:rPr lang="es-ES" sz="2400" dirty="0" smtClean="0">
                <a:effectLst/>
                <a:latin typeface="Times New Roman" panose="02020603050405020304" pitchFamily="18" charset="0"/>
                <a:ea typeface="Calibri" panose="020F0502020204030204" pitchFamily="34" charset="0"/>
                <a:cs typeface="Times New Roman" panose="02020603050405020304" pitchFamily="18" charset="0"/>
              </a:rPr>
              <a:t>Para el brazo de la cubeta se seleccionó un motor con caja reductora, de 24V</a:t>
            </a:r>
            <a:r>
              <a:rPr lang="es-ES" sz="2400" dirty="0"/>
              <a:t>, velocidad de 60rpm </a:t>
            </a:r>
            <a:r>
              <a:rPr lang="es-ES" sz="2400" dirty="0" smtClean="0">
                <a:effectLst/>
                <a:latin typeface="Times New Roman" panose="02020603050405020304" pitchFamily="18" charset="0"/>
                <a:ea typeface="Calibri" panose="020F0502020204030204" pitchFamily="34" charset="0"/>
                <a:cs typeface="Times New Roman" panose="02020603050405020304" pitchFamily="18" charset="0"/>
              </a:rPr>
              <a:t>y potencia de 32 W, el motor seleccionado posee una eficiencia η=0.9 y cumple con los requerimientos del sistema.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3742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estaticos.ipmedios.com/media/1/2/2389fd3f045602a9ee868ea322adc832-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947" y="230105"/>
            <a:ext cx="3290042" cy="2059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olociencia.com/ecologia/06021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444" y="1389482"/>
            <a:ext cx="23812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otos01.farodevigo.es/fotos/noticias/318x200/2012-04-17_IMG_2012-04-17_03:17:11_po3.jpg"/>
          <p:cNvPicPr>
            <a:picLocks noChangeAspect="1" noChangeArrowheads="1"/>
          </p:cNvPicPr>
          <p:nvPr/>
        </p:nvPicPr>
        <p:blipFill rotWithShape="1">
          <a:blip r:embed="rId4">
            <a:extLst>
              <a:ext uri="{28A0092B-C50C-407E-A947-70E740481C1C}">
                <a14:useLocalDpi xmlns:a14="http://schemas.microsoft.com/office/drawing/2010/main" val="0"/>
              </a:ext>
            </a:extLst>
          </a:blip>
          <a:srcRect l="22669" t="57022" r="22912"/>
          <a:stretch/>
        </p:blipFill>
        <p:spPr bwMode="auto">
          <a:xfrm>
            <a:off x="7920426" y="3071313"/>
            <a:ext cx="2968152" cy="15627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3.gstatic.com/images?q=tbn:ANd9GcRF-_hMY54mOt3rU2bIEYSg-XeBHipJ1M2D7S9IN9NT-TKN_0v_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967" y="4374099"/>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52717" y="2289594"/>
            <a:ext cx="3576620" cy="400110"/>
          </a:xfrm>
          <a:prstGeom prst="rect">
            <a:avLst/>
          </a:prstGeom>
          <a:noFill/>
        </p:spPr>
        <p:txBody>
          <a:bodyPr wrap="none" rtlCol="0">
            <a:spAutoFit/>
          </a:bodyPr>
          <a:lstStyle/>
          <a:p>
            <a:r>
              <a:rPr lang="es-EC" sz="2000" dirty="0" smtClean="0"/>
              <a:t>Competencia por el alimento</a:t>
            </a:r>
            <a:endParaRPr lang="en-CA" sz="2000" dirty="0"/>
          </a:p>
        </p:txBody>
      </p:sp>
      <p:sp>
        <p:nvSpPr>
          <p:cNvPr id="10" name="CuadroTexto 9"/>
          <p:cNvSpPr txBox="1"/>
          <p:nvPr/>
        </p:nvSpPr>
        <p:spPr>
          <a:xfrm>
            <a:off x="4252671" y="3345051"/>
            <a:ext cx="2563522" cy="400110"/>
          </a:xfrm>
          <a:prstGeom prst="rect">
            <a:avLst/>
          </a:prstGeom>
          <a:noFill/>
        </p:spPr>
        <p:txBody>
          <a:bodyPr wrap="none" rtlCol="0">
            <a:spAutoFit/>
          </a:bodyPr>
          <a:lstStyle/>
          <a:p>
            <a:r>
              <a:rPr lang="es-EC" sz="2000" dirty="0" smtClean="0"/>
              <a:t>Diferencia de tallas </a:t>
            </a:r>
            <a:endParaRPr lang="en-CA" sz="2000" dirty="0"/>
          </a:p>
        </p:txBody>
      </p:sp>
      <p:sp>
        <p:nvSpPr>
          <p:cNvPr id="11" name="CuadroTexto 10"/>
          <p:cNvSpPr txBox="1"/>
          <p:nvPr/>
        </p:nvSpPr>
        <p:spPr>
          <a:xfrm>
            <a:off x="7481960" y="4667284"/>
            <a:ext cx="3709670" cy="707886"/>
          </a:xfrm>
          <a:prstGeom prst="rect">
            <a:avLst/>
          </a:prstGeom>
          <a:noFill/>
        </p:spPr>
        <p:txBody>
          <a:bodyPr wrap="none" rtlCol="0">
            <a:spAutoFit/>
          </a:bodyPr>
          <a:lstStyle/>
          <a:p>
            <a:r>
              <a:rPr lang="es-EC" sz="2000" dirty="0" smtClean="0"/>
              <a:t>Mortandad de peces de tallas </a:t>
            </a:r>
          </a:p>
          <a:p>
            <a:r>
              <a:rPr lang="es-EC" sz="2000" dirty="0" smtClean="0"/>
              <a:t>menores </a:t>
            </a:r>
            <a:endParaRPr lang="en-CA" sz="2000" dirty="0"/>
          </a:p>
        </p:txBody>
      </p:sp>
      <p:sp>
        <p:nvSpPr>
          <p:cNvPr id="12" name="CuadroTexto 11"/>
          <p:cNvSpPr txBox="1"/>
          <p:nvPr/>
        </p:nvSpPr>
        <p:spPr>
          <a:xfrm>
            <a:off x="1286478" y="3973989"/>
            <a:ext cx="4355680" cy="400110"/>
          </a:xfrm>
          <a:prstGeom prst="rect">
            <a:avLst/>
          </a:prstGeom>
          <a:noFill/>
        </p:spPr>
        <p:txBody>
          <a:bodyPr wrap="none" rtlCol="0">
            <a:spAutoFit/>
          </a:bodyPr>
          <a:lstStyle/>
          <a:p>
            <a:r>
              <a:rPr lang="es-EC" sz="2000" dirty="0" smtClean="0"/>
              <a:t>Producción dada por talla y calidad</a:t>
            </a:r>
            <a:endParaRPr lang="en-CA" sz="2000" dirty="0"/>
          </a:p>
        </p:txBody>
      </p:sp>
    </p:spTree>
    <p:extLst>
      <p:ext uri="{BB962C8B-B14F-4D97-AF65-F5344CB8AC3E}">
        <p14:creationId xmlns:p14="http://schemas.microsoft.com/office/powerpoint/2010/main" val="2867863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17358"/>
            <a:ext cx="10515600" cy="5659605"/>
          </a:xfrm>
        </p:spPr>
        <p:txBody>
          <a:bodyPr>
            <a:normAutofit/>
          </a:bodyPr>
          <a:lstStyle/>
          <a:p>
            <a:pPr marL="0" indent="0">
              <a:buNone/>
            </a:pPr>
            <a:r>
              <a:rPr lang="es-EC" sz="2400" b="1" dirty="0" smtClean="0"/>
              <a:t>CIRCUITO DE POTENCIA PARA EL MOTOR DC</a:t>
            </a:r>
          </a:p>
          <a:p>
            <a:pPr marL="0" indent="0">
              <a:buNone/>
            </a:pPr>
            <a:r>
              <a:rPr lang="es-EC" sz="2400" dirty="0" smtClean="0"/>
              <a:t>Motor DC de 24V, necesita de dos circuitos.</a:t>
            </a:r>
          </a:p>
          <a:p>
            <a:pPr marL="514350" indent="-514350">
              <a:buAutoNum type="arabicPeriod"/>
            </a:pPr>
            <a:r>
              <a:rPr lang="es-EC" sz="2400" dirty="0" smtClean="0"/>
              <a:t>Transformar el voltaje de 110V a 24 V</a:t>
            </a:r>
          </a:p>
          <a:p>
            <a:pPr marL="0" indent="0">
              <a:buNone/>
            </a:pPr>
            <a:r>
              <a:rPr lang="es-EC" sz="2400" dirty="0" smtClean="0"/>
              <a:t> </a:t>
            </a:r>
            <a:endParaRPr lang="en-CA" sz="2400" dirty="0"/>
          </a:p>
        </p:txBody>
      </p:sp>
      <p:pic>
        <p:nvPicPr>
          <p:cNvPr id="4" name="Imagen 3"/>
          <p:cNvPicPr/>
          <p:nvPr/>
        </p:nvPicPr>
        <p:blipFill rotWithShape="1">
          <a:blip r:embed="rId2">
            <a:clrChange>
              <a:clrFrom>
                <a:srgbClr val="E0E0D0"/>
              </a:clrFrom>
              <a:clrTo>
                <a:srgbClr val="E0E0D0">
                  <a:alpha val="0"/>
                </a:srgbClr>
              </a:clrTo>
            </a:clrChange>
          </a:blip>
          <a:srcRect l="21047" t="15955" r="2030" b="28585"/>
          <a:stretch/>
        </p:blipFill>
        <p:spPr bwMode="auto">
          <a:xfrm>
            <a:off x="1999648" y="2244442"/>
            <a:ext cx="6545180" cy="3340618"/>
          </a:xfrm>
          <a:prstGeom prst="rect">
            <a:avLst/>
          </a:prstGeom>
          <a:ln w="38100" cap="sq">
            <a:no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52291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4570" y="375385"/>
            <a:ext cx="10515600" cy="5840079"/>
          </a:xfrm>
        </p:spPr>
        <p:txBody>
          <a:bodyPr>
            <a:normAutofit/>
          </a:bodyPr>
          <a:lstStyle/>
          <a:p>
            <a:pPr marL="0" indent="0" algn="just">
              <a:buNone/>
            </a:pPr>
            <a:r>
              <a:rPr lang="es-EC" sz="2400" dirty="0" smtClean="0"/>
              <a:t>2. Control de PWM: </a:t>
            </a:r>
            <a:r>
              <a:rPr lang="es-ES" sz="2400" dirty="0" smtClean="0"/>
              <a:t>Encargado </a:t>
            </a:r>
            <a:r>
              <a:rPr lang="es-ES" sz="2400" dirty="0"/>
              <a:t>de controlar el flujo de energía que alimenta al motor DC. </a:t>
            </a:r>
            <a:endParaRPr lang="es-EC" sz="2400" dirty="0" smtClean="0"/>
          </a:p>
          <a:p>
            <a:pPr marL="0" indent="0">
              <a:buNone/>
            </a:pPr>
            <a:endParaRPr lang="en-CA" sz="2400" dirty="0"/>
          </a:p>
        </p:txBody>
      </p:sp>
      <p:pic>
        <p:nvPicPr>
          <p:cNvPr id="4" name="Imagen 3"/>
          <p:cNvPicPr/>
          <p:nvPr/>
        </p:nvPicPr>
        <p:blipFill rotWithShape="1">
          <a:blip r:embed="rId2">
            <a:clrChange>
              <a:clrFrom>
                <a:srgbClr val="E0E0D0"/>
              </a:clrFrom>
              <a:clrTo>
                <a:srgbClr val="E0E0D0">
                  <a:alpha val="0"/>
                </a:srgbClr>
              </a:clrTo>
            </a:clrChange>
          </a:blip>
          <a:srcRect l="35577" t="12917" r="19444" b="9971"/>
          <a:stretch/>
        </p:blipFill>
        <p:spPr bwMode="auto">
          <a:xfrm>
            <a:off x="3693694" y="1347538"/>
            <a:ext cx="4322846" cy="46080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022175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85011"/>
            <a:ext cx="10515600" cy="5791952"/>
          </a:xfrm>
        </p:spPr>
        <p:txBody>
          <a:bodyPr>
            <a:normAutofit/>
          </a:bodyPr>
          <a:lstStyle/>
          <a:p>
            <a:pPr marL="0" indent="0">
              <a:buNone/>
            </a:pPr>
            <a:r>
              <a:rPr lang="es-EC" sz="2400" b="1" dirty="0" smtClean="0"/>
              <a:t>SERVOMOTORES Y SENSORES</a:t>
            </a:r>
          </a:p>
          <a:p>
            <a:pPr marL="0" indent="0">
              <a:buNone/>
            </a:pPr>
            <a:endParaRPr lang="en-CA" sz="2400" dirty="0"/>
          </a:p>
        </p:txBody>
      </p:sp>
      <p:pic>
        <p:nvPicPr>
          <p:cNvPr id="4" name="Imagen 3"/>
          <p:cNvPicPr/>
          <p:nvPr/>
        </p:nvPicPr>
        <p:blipFill rotWithShape="1">
          <a:blip r:embed="rId2">
            <a:clrChange>
              <a:clrFrom>
                <a:srgbClr val="E0E0D0"/>
              </a:clrFrom>
              <a:clrTo>
                <a:srgbClr val="E0E0D0">
                  <a:alpha val="0"/>
                </a:srgbClr>
              </a:clrTo>
            </a:clrChange>
          </a:blip>
          <a:srcRect l="27101" t="30716" r="3772" b="13939"/>
          <a:stretch/>
        </p:blipFill>
        <p:spPr bwMode="auto">
          <a:xfrm>
            <a:off x="3789948" y="1793790"/>
            <a:ext cx="7563852" cy="3596358"/>
          </a:xfrm>
          <a:prstGeom prst="rect">
            <a:avLst/>
          </a:prstGeom>
          <a:ln w="38100" cap="sq">
            <a:no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242" name="Picture 2" descr="http://i.imgur.com/qUddW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11" y="2501794"/>
            <a:ext cx="3595437" cy="19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895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81263"/>
            <a:ext cx="10515600" cy="5695700"/>
          </a:xfrm>
        </p:spPr>
        <p:txBody>
          <a:bodyPr/>
          <a:lstStyle/>
          <a:p>
            <a:pPr marL="0" indent="0">
              <a:buNone/>
            </a:pPr>
            <a:r>
              <a:rPr lang="es-EC" b="1" dirty="0" smtClean="0"/>
              <a:t>CIRCUITO DE ENERGIZACIÓN DE LA PLACA ARDUINO</a:t>
            </a:r>
          </a:p>
          <a:p>
            <a:pPr marL="0" indent="0" algn="just">
              <a:buNone/>
            </a:pPr>
            <a:r>
              <a:rPr lang="es-EC" dirty="0"/>
              <a:t>La placa </a:t>
            </a:r>
            <a:r>
              <a:rPr lang="es-EC" dirty="0" err="1"/>
              <a:t>Arduino</a:t>
            </a:r>
            <a:r>
              <a:rPr lang="es-EC" dirty="0"/>
              <a:t> Uno se energiza por medio de un circuito que recibe como entrada 110VAC y alimenta al dispositivo con 8VDC. </a:t>
            </a:r>
            <a:endParaRPr lang="es-EC" dirty="0" smtClean="0"/>
          </a:p>
          <a:p>
            <a:pPr marL="0" indent="0" algn="just">
              <a:buNone/>
            </a:pPr>
            <a:endParaRPr lang="en-CA" dirty="0"/>
          </a:p>
        </p:txBody>
      </p:sp>
      <p:pic>
        <p:nvPicPr>
          <p:cNvPr id="4" name="Imagen 3"/>
          <p:cNvPicPr/>
          <p:nvPr/>
        </p:nvPicPr>
        <p:blipFill rotWithShape="1">
          <a:blip r:embed="rId2">
            <a:clrChange>
              <a:clrFrom>
                <a:srgbClr val="E0E0D0"/>
              </a:clrFrom>
              <a:clrTo>
                <a:srgbClr val="E0E0D0">
                  <a:alpha val="0"/>
                </a:srgbClr>
              </a:clrTo>
            </a:clrChange>
          </a:blip>
          <a:srcRect l="17341" t="11225" r="3504" b="15885"/>
          <a:stretch/>
        </p:blipFill>
        <p:spPr bwMode="auto">
          <a:xfrm>
            <a:off x="2382253" y="2074813"/>
            <a:ext cx="6876231" cy="3724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74080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93295"/>
            <a:ext cx="10515600" cy="5683668"/>
          </a:xfrm>
        </p:spPr>
        <p:txBody>
          <a:bodyPr>
            <a:normAutofit/>
          </a:bodyPr>
          <a:lstStyle/>
          <a:p>
            <a:pPr marL="0" indent="0">
              <a:buNone/>
            </a:pPr>
            <a:r>
              <a:rPr lang="es-EC" sz="2800" b="1" dirty="0" smtClean="0"/>
              <a:t>CONEXIÓN DEL SISTEMA A LA RED ELÉCTRICA</a:t>
            </a:r>
          </a:p>
          <a:p>
            <a:pPr marL="0" indent="0">
              <a:buNone/>
            </a:pPr>
            <a:endParaRPr lang="en-CA" sz="2800" dirty="0"/>
          </a:p>
        </p:txBody>
      </p:sp>
      <p:pic>
        <p:nvPicPr>
          <p:cNvPr id="4" name="Imagen 3"/>
          <p:cNvPicPr/>
          <p:nvPr/>
        </p:nvPicPr>
        <p:blipFill>
          <a:blip r:embed="rId2"/>
          <a:stretch>
            <a:fillRect/>
          </a:stretch>
        </p:blipFill>
        <p:spPr>
          <a:xfrm>
            <a:off x="1636294" y="1680160"/>
            <a:ext cx="8371973" cy="3309937"/>
          </a:xfrm>
          <a:prstGeom prst="rect">
            <a:avLst/>
          </a:prstGeom>
        </p:spPr>
      </p:pic>
    </p:spTree>
    <p:extLst>
      <p:ext uri="{BB962C8B-B14F-4D97-AF65-F5344CB8AC3E}">
        <p14:creationId xmlns:p14="http://schemas.microsoft.com/office/powerpoint/2010/main" val="17070333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3663" y="187242"/>
            <a:ext cx="9692640" cy="1325562"/>
          </a:xfrm>
        </p:spPr>
        <p:txBody>
          <a:bodyPr/>
          <a:lstStyle/>
          <a:p>
            <a:r>
              <a:rPr lang="es-EC" dirty="0" smtClean="0"/>
              <a:t>Módulo 2 Y 3: Medición Y Clasificación </a:t>
            </a:r>
            <a:endParaRPr lang="en-CA"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41158" y="1811187"/>
                <a:ext cx="10515600" cy="4351338"/>
              </a:xfrm>
            </p:spPr>
            <p:txBody>
              <a:bodyPr/>
              <a:lstStyle/>
              <a:p>
                <a:pPr marL="0" indent="0" algn="just">
                  <a:buNone/>
                </a:pPr>
                <a:r>
                  <a:rPr lang="es-EC" sz="2400" b="1" dirty="0" smtClean="0"/>
                  <a:t>DIMENSIONAMIENTO DEL MOTOR AC PARA LA BANDA TRANSPORTADORA</a:t>
                </a:r>
              </a:p>
              <a:p>
                <a:r>
                  <a:rPr lang="es-EC" sz="2400" dirty="0" smtClean="0"/>
                  <a:t>Cálculo de la banda totalmente cargada: </a:t>
                </a:r>
              </a:p>
              <a:p>
                <a:pPr lvl="1"/>
                <a:r>
                  <a:rPr lang="es-ES" sz="2400" dirty="0" smtClean="0"/>
                  <a:t>9 </a:t>
                </a:r>
                <a:r>
                  <a:rPr lang="es-ES" sz="2400" dirty="0"/>
                  <a:t>peces </a:t>
                </a:r>
                <a:r>
                  <a:rPr lang="es-ES" sz="2400" dirty="0" smtClean="0"/>
                  <a:t>en un minuto   -  540 peces en una hora</a:t>
                </a:r>
              </a:p>
              <a:p>
                <a:pPr lvl="1"/>
                <a:r>
                  <a:rPr lang="es-ES" sz="2400" dirty="0" smtClean="0"/>
                  <a:t>18 peces en un minuto - 1080 peces en una hora</a:t>
                </a:r>
                <a:endParaRPr lang="es-EC" sz="2400" dirty="0" smtClean="0"/>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sSub>
                        <m:sSubPr>
                          <m:ctrlPr>
                            <a:rPr lang="en-CA" sz="2000" i="1">
                              <a:latin typeface="Cambria Math" panose="02040503050406030204" pitchFamily="18" charset="0"/>
                            </a:rPr>
                          </m:ctrlPr>
                        </m:sSubPr>
                        <m:e>
                          <m:r>
                            <a:rPr lang="es-ES" sz="2000" i="1">
                              <a:latin typeface="Cambria Math" panose="02040503050406030204" pitchFamily="18" charset="0"/>
                            </a:rPr>
                            <m:t>𝑄</m:t>
                          </m:r>
                        </m:e>
                        <m:sub>
                          <m:r>
                            <a:rPr lang="es-ES" sz="2000" i="1">
                              <a:latin typeface="Cambria Math" panose="02040503050406030204" pitchFamily="18" charset="0"/>
                            </a:rPr>
                            <m:t>𝑡</m:t>
                          </m:r>
                        </m:sub>
                      </m:sSub>
                      <m:r>
                        <a:rPr lang="es-ES" sz="2000">
                          <a:latin typeface="Cambria Math" panose="02040503050406030204" pitchFamily="18" charset="0"/>
                        </a:rPr>
                        <m:t>=0.2 </m:t>
                      </m:r>
                      <m:r>
                        <a:rPr lang="es-ES" sz="2000" i="1">
                          <a:latin typeface="Cambria Math" panose="02040503050406030204" pitchFamily="18" charset="0"/>
                        </a:rPr>
                        <m:t>𝑘𝑔</m:t>
                      </m:r>
                      <m:r>
                        <a:rPr lang="es-ES" sz="2000" i="1">
                          <a:latin typeface="Cambria Math" panose="02040503050406030204" pitchFamily="18" charset="0"/>
                        </a:rPr>
                        <m:t>∗</m:t>
                      </m:r>
                      <m:r>
                        <a:rPr lang="es-ES" sz="2000">
                          <a:latin typeface="Cambria Math" panose="02040503050406030204" pitchFamily="18" charset="0"/>
                        </a:rPr>
                        <m:t>1080</m:t>
                      </m:r>
                      <m:f>
                        <m:fPr>
                          <m:ctrlPr>
                            <a:rPr lang="en-CA" sz="2000" i="1">
                              <a:latin typeface="Cambria Math" panose="02040503050406030204" pitchFamily="18" charset="0"/>
                            </a:rPr>
                          </m:ctrlPr>
                        </m:fPr>
                        <m:num>
                          <m:r>
                            <a:rPr lang="es-ES" sz="2000" i="1">
                              <a:latin typeface="Cambria Math" panose="02040503050406030204" pitchFamily="18" charset="0"/>
                            </a:rPr>
                            <m:t>𝑝𝑒𝑐𝑒𝑠</m:t>
                          </m:r>
                        </m:num>
                        <m:den>
                          <m:r>
                            <a:rPr lang="es-ES" sz="2000" i="1">
                              <a:latin typeface="Cambria Math" panose="02040503050406030204" pitchFamily="18" charset="0"/>
                            </a:rPr>
                            <m:t>h𝑜𝑟𝑎</m:t>
                          </m:r>
                        </m:den>
                      </m:f>
                      <m:r>
                        <a:rPr lang="es-ES" sz="2000">
                          <a:latin typeface="Cambria Math" panose="02040503050406030204" pitchFamily="18" charset="0"/>
                        </a:rPr>
                        <m:t>=216 </m:t>
                      </m:r>
                      <m:f>
                        <m:fPr>
                          <m:ctrlPr>
                            <a:rPr lang="en-CA" sz="2000" i="1">
                              <a:latin typeface="Cambria Math" panose="02040503050406030204" pitchFamily="18" charset="0"/>
                            </a:rPr>
                          </m:ctrlPr>
                        </m:fPr>
                        <m:num>
                          <m:r>
                            <a:rPr lang="es-ES" sz="2000" i="1">
                              <a:latin typeface="Cambria Math" panose="02040503050406030204" pitchFamily="18" charset="0"/>
                            </a:rPr>
                            <m:t>𝑘𝑔</m:t>
                          </m:r>
                        </m:num>
                        <m:den>
                          <m:r>
                            <a:rPr lang="es-ES" sz="2000" i="1">
                              <a:latin typeface="Cambria Math" panose="02040503050406030204" pitchFamily="18" charset="0"/>
                            </a:rPr>
                            <m:t>h</m:t>
                          </m:r>
                        </m:den>
                      </m:f>
                      <m:r>
                        <a:rPr lang="es-ES" sz="2000">
                          <a:latin typeface="Cambria Math" panose="02040503050406030204" pitchFamily="18" charset="0"/>
                        </a:rPr>
                        <m:t> ≈0.21</m:t>
                      </m:r>
                      <m:f>
                        <m:fPr>
                          <m:ctrlPr>
                            <a:rPr lang="en-CA" sz="2000" i="1">
                              <a:latin typeface="Cambria Math" panose="02040503050406030204" pitchFamily="18" charset="0"/>
                            </a:rPr>
                          </m:ctrlPr>
                        </m:fPr>
                        <m:num>
                          <m:r>
                            <a:rPr lang="es-ES" sz="2000" i="1">
                              <a:latin typeface="Cambria Math" panose="02040503050406030204" pitchFamily="18" charset="0"/>
                            </a:rPr>
                            <m:t>𝑇𝑛</m:t>
                          </m:r>
                        </m:num>
                        <m:den>
                          <m:r>
                            <a:rPr lang="es-ES" sz="2000" i="1">
                              <a:latin typeface="Cambria Math" panose="02040503050406030204" pitchFamily="18" charset="0"/>
                            </a:rPr>
                            <m:t>h</m:t>
                          </m:r>
                        </m:den>
                      </m:f>
                    </m:oMath>
                  </m:oMathPara>
                </a14:m>
                <a:endParaRPr lang="en-CA" sz="2000" dirty="0"/>
              </a:p>
              <a:p>
                <a:pPr marL="0" indent="0">
                  <a:buNone/>
                </a:pPr>
                <a:endParaRPr lang="en-CA"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41158" y="1811187"/>
                <a:ext cx="10515600" cy="4351338"/>
              </a:xfrm>
              <a:blipFill rotWithShape="0">
                <a:blip r:embed="rId2"/>
                <a:stretch>
                  <a:fillRect l="-870" t="-1541" r="-928"/>
                </a:stretch>
              </a:blipFill>
            </p:spPr>
            <p:txBody>
              <a:bodyPr/>
              <a:lstStyle/>
              <a:p>
                <a:r>
                  <a:rPr lang="en-US">
                    <a:noFill/>
                  </a:rPr>
                  <a:t> </a:t>
                </a:r>
              </a:p>
            </p:txBody>
          </p:sp>
        </mc:Fallback>
      </mc:AlternateContent>
    </p:spTree>
    <p:extLst>
      <p:ext uri="{BB962C8B-B14F-4D97-AF65-F5344CB8AC3E}">
        <p14:creationId xmlns:p14="http://schemas.microsoft.com/office/powerpoint/2010/main" val="3252438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577516"/>
                <a:ext cx="10515600" cy="5599447"/>
              </a:xfrm>
            </p:spPr>
            <p:txBody>
              <a:bodyPr/>
              <a:lstStyle/>
              <a:p>
                <a:r>
                  <a:rPr lang="es-EC" sz="2800" dirty="0" smtClean="0"/>
                  <a:t>Cálculo de la velocidad de la banda</a:t>
                </a:r>
              </a:p>
              <a:p>
                <a:endParaRPr lang="es-EC" sz="2800" dirty="0"/>
              </a:p>
              <a:p>
                <a:endParaRPr lang="es-EC" dirty="0" smtClean="0"/>
              </a:p>
              <a:p>
                <a:endParaRPr lang="es-EC" dirty="0"/>
              </a:p>
              <a:p>
                <a:endParaRPr lang="es-EC" dirty="0" smtClean="0"/>
              </a:p>
              <a:p>
                <a:endParaRPr lang="es-EC" dirty="0"/>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sSub>
                        <m:sSubPr>
                          <m:ctrlPr>
                            <a:rPr lang="en-CA" sz="2000" i="1">
                              <a:latin typeface="Cambria Math" panose="02040503050406030204" pitchFamily="18" charset="0"/>
                            </a:rPr>
                          </m:ctrlPr>
                        </m:sSubPr>
                        <m:e>
                          <m:r>
                            <a:rPr lang="es-ES" sz="2000" i="1">
                              <a:latin typeface="Cambria Math" panose="02040503050406030204" pitchFamily="18" charset="0"/>
                            </a:rPr>
                            <m:t>𝑉</m:t>
                          </m:r>
                        </m:e>
                        <m:sub>
                          <m:r>
                            <a:rPr lang="es-ES" sz="2000" i="1">
                              <a:latin typeface="Cambria Math" panose="02040503050406030204" pitchFamily="18" charset="0"/>
                            </a:rPr>
                            <m:t>𝑡</m:t>
                          </m:r>
                        </m:sub>
                      </m:sSub>
                      <m:r>
                        <a:rPr lang="es-ES" sz="2000">
                          <a:latin typeface="Cambria Math" panose="02040503050406030204" pitchFamily="18" charset="0"/>
                        </a:rPr>
                        <m:t>= </m:t>
                      </m:r>
                      <m:f>
                        <m:fPr>
                          <m:ctrlPr>
                            <a:rPr lang="en-CA" sz="2000" i="1">
                              <a:latin typeface="Cambria Math" panose="02040503050406030204" pitchFamily="18" charset="0"/>
                            </a:rPr>
                          </m:ctrlPr>
                        </m:fPr>
                        <m:num>
                          <m:r>
                            <a:rPr lang="es-ES" sz="2000" i="1">
                              <a:latin typeface="Cambria Math" panose="02040503050406030204" pitchFamily="18" charset="0"/>
                            </a:rPr>
                            <m:t>𝐿</m:t>
                          </m:r>
                        </m:num>
                        <m:den>
                          <m:r>
                            <a:rPr lang="es-ES" sz="2000" i="1">
                              <a:latin typeface="Cambria Math" panose="02040503050406030204" pitchFamily="18" charset="0"/>
                            </a:rPr>
                            <m:t>𝑡</m:t>
                          </m:r>
                        </m:den>
                      </m:f>
                      <m:r>
                        <a:rPr lang="es-ES" sz="2000">
                          <a:latin typeface="Cambria Math" panose="02040503050406030204" pitchFamily="18" charset="0"/>
                        </a:rPr>
                        <m:t>= </m:t>
                      </m:r>
                      <m:f>
                        <m:fPr>
                          <m:ctrlPr>
                            <a:rPr lang="en-CA" sz="2000" i="1">
                              <a:latin typeface="Cambria Math" panose="02040503050406030204" pitchFamily="18" charset="0"/>
                            </a:rPr>
                          </m:ctrlPr>
                        </m:fPr>
                        <m:num>
                          <m:r>
                            <a:rPr lang="es-ES" sz="2000">
                              <a:latin typeface="Cambria Math" panose="02040503050406030204" pitchFamily="18" charset="0"/>
                            </a:rPr>
                            <m:t>1.35 </m:t>
                          </m:r>
                          <m:r>
                            <a:rPr lang="es-ES" sz="2000" i="1">
                              <a:latin typeface="Cambria Math" panose="02040503050406030204" pitchFamily="18" charset="0"/>
                            </a:rPr>
                            <m:t>𝑚</m:t>
                          </m:r>
                        </m:num>
                        <m:den>
                          <m:r>
                            <a:rPr lang="es-ES" sz="2000">
                              <a:latin typeface="Cambria Math" panose="02040503050406030204" pitchFamily="18" charset="0"/>
                            </a:rPr>
                            <m:t>12.56 </m:t>
                          </m:r>
                          <m:r>
                            <a:rPr lang="es-ES" sz="2000" i="1">
                              <a:latin typeface="Cambria Math" panose="02040503050406030204" pitchFamily="18" charset="0"/>
                            </a:rPr>
                            <m:t>𝑠</m:t>
                          </m:r>
                        </m:den>
                      </m:f>
                      <m:r>
                        <a:rPr lang="es-ES" sz="2000">
                          <a:latin typeface="Cambria Math" panose="02040503050406030204" pitchFamily="18" charset="0"/>
                        </a:rPr>
                        <m:t>=0.107</m:t>
                      </m:r>
                      <m:f>
                        <m:fPr>
                          <m:ctrlPr>
                            <a:rPr lang="en-CA" sz="2000" i="1">
                              <a:latin typeface="Cambria Math" panose="02040503050406030204" pitchFamily="18" charset="0"/>
                            </a:rPr>
                          </m:ctrlPr>
                        </m:fPr>
                        <m:num>
                          <m:r>
                            <a:rPr lang="es-ES" sz="2000" i="1">
                              <a:latin typeface="Cambria Math" panose="02040503050406030204" pitchFamily="18" charset="0"/>
                            </a:rPr>
                            <m:t>𝑚</m:t>
                          </m:r>
                        </m:num>
                        <m:den>
                          <m:r>
                            <a:rPr lang="es-ES" sz="2000" i="1">
                              <a:latin typeface="Cambria Math" panose="02040503050406030204" pitchFamily="18" charset="0"/>
                            </a:rPr>
                            <m:t>𝑠</m:t>
                          </m:r>
                        </m:den>
                      </m:f>
                    </m:oMath>
                  </m:oMathPara>
                </a14:m>
                <a:endParaRPr lang="en-CA" sz="2000" dirty="0"/>
              </a:p>
              <a:p>
                <a:endParaRPr lang="es-EC" sz="2000" dirty="0" smtClean="0"/>
              </a:p>
              <a:p>
                <a:pPr marL="0" indent="0">
                  <a:buNone/>
                </a:pPr>
                <a:endParaRPr lang="es-EC" dirty="0" smtClean="0"/>
              </a:p>
              <a:p>
                <a:pPr marL="0" indent="0">
                  <a:buNone/>
                </a:pPr>
                <a:endParaRPr lang="en-CA"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577516"/>
                <a:ext cx="10515600" cy="5599447"/>
              </a:xfrm>
              <a:blipFill rotWithShape="0">
                <a:blip r:embed="rId2"/>
                <a:stretch>
                  <a:fillRect l="-696" t="-1525"/>
                </a:stretch>
              </a:blipFill>
            </p:spPr>
            <p:txBody>
              <a:bodyPr/>
              <a:lstStyle/>
              <a:p>
                <a:r>
                  <a:rPr lang="en-US">
                    <a:noFill/>
                  </a:rPr>
                  <a:t> </a:t>
                </a:r>
              </a:p>
            </p:txBody>
          </p:sp>
        </mc:Fallback>
      </mc:AlternateContent>
      <p:pic>
        <p:nvPicPr>
          <p:cNvPr id="4" name="Imagen 3"/>
          <p:cNvPicPr>
            <a:picLocks noChangeAspect="1"/>
          </p:cNvPicPr>
          <p:nvPr/>
        </p:nvPicPr>
        <p:blipFill>
          <a:blip r:embed="rId3"/>
          <a:stretch>
            <a:fillRect/>
          </a:stretch>
        </p:blipFill>
        <p:spPr>
          <a:xfrm>
            <a:off x="2709511" y="1406767"/>
            <a:ext cx="6020603" cy="1987497"/>
          </a:xfrm>
          <a:prstGeom prst="rect">
            <a:avLst/>
          </a:prstGeom>
        </p:spPr>
      </p:pic>
    </p:spTree>
    <p:extLst>
      <p:ext uri="{BB962C8B-B14F-4D97-AF65-F5344CB8AC3E}">
        <p14:creationId xmlns:p14="http://schemas.microsoft.com/office/powerpoint/2010/main" val="335464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6010" y="300790"/>
            <a:ext cx="10515600" cy="5791952"/>
          </a:xfrm>
        </p:spPr>
        <p:txBody>
          <a:bodyPr/>
          <a:lstStyle/>
          <a:p>
            <a:r>
              <a:rPr lang="es-EC" sz="2400" dirty="0" smtClean="0"/>
              <a:t>Cálculo de la tensión de la banda</a:t>
            </a:r>
          </a:p>
          <a:p>
            <a:endParaRPr lang="es-EC" dirty="0"/>
          </a:p>
          <a:p>
            <a:endParaRPr lang="es-EC" dirty="0" smtClean="0"/>
          </a:p>
          <a:p>
            <a:endParaRPr lang="es-EC" dirty="0"/>
          </a:p>
          <a:p>
            <a:endParaRPr lang="es-EC" dirty="0" smtClean="0"/>
          </a:p>
          <a:p>
            <a:pPr marL="0" indent="0">
              <a:buNone/>
            </a:pPr>
            <a:endParaRPr lang="es-EC" dirty="0"/>
          </a:p>
        </p:txBody>
      </p:sp>
      <p:pic>
        <p:nvPicPr>
          <p:cNvPr id="4" name="Imagen 3"/>
          <p:cNvPicPr>
            <a:picLocks noChangeAspect="1"/>
          </p:cNvPicPr>
          <p:nvPr/>
        </p:nvPicPr>
        <p:blipFill>
          <a:blip r:embed="rId2"/>
          <a:stretch>
            <a:fillRect/>
          </a:stretch>
        </p:blipFill>
        <p:spPr>
          <a:xfrm>
            <a:off x="2702468" y="1045244"/>
            <a:ext cx="5875798" cy="1337008"/>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4764001" y="2528509"/>
                <a:ext cx="2034660"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𝐸</m:t>
                          </m:r>
                        </m:sub>
                      </m:sSub>
                      <m:r>
                        <a:rPr lang="en-CA" i="0">
                          <a:latin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𝑥</m:t>
                          </m:r>
                        </m:sub>
                      </m:sSub>
                      <m:r>
                        <a:rPr lang="en-CA" i="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𝑦</m:t>
                          </m:r>
                        </m:sub>
                      </m:sSub>
                      <m:r>
                        <a:rPr lang="en-CA" i="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𝑧</m:t>
                          </m:r>
                        </m:sub>
                      </m:sSub>
                    </m:oMath>
                  </m:oMathPara>
                </a14:m>
                <a:endParaRPr lang="en-CA" dirty="0"/>
              </a:p>
            </p:txBody>
          </p:sp>
        </mc:Choice>
        <mc:Fallback xmlns="">
          <p:sp>
            <p:nvSpPr>
              <p:cNvPr id="6" name="Rectángulo 5"/>
              <p:cNvSpPr>
                <a:spLocks noRot="1" noChangeAspect="1" noMove="1" noResize="1" noEditPoints="1" noAdjustHandles="1" noChangeArrowheads="1" noChangeShapeType="1" noTextEdit="1"/>
              </p:cNvSpPr>
              <p:nvPr/>
            </p:nvSpPr>
            <p:spPr>
              <a:xfrm>
                <a:off x="4764001" y="2528509"/>
                <a:ext cx="2034660" cy="391261"/>
              </a:xfrm>
              <a:prstGeom prst="rect">
                <a:avLst/>
              </a:prstGeom>
              <a:blipFill rotWithShape="0">
                <a:blip r:embed="rId3"/>
                <a:stretch>
                  <a:fillRect b="-312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766010" y="3340587"/>
                <a:ext cx="19865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𝑥</m:t>
                          </m:r>
                        </m:sub>
                      </m:sSub>
                      <m:r>
                        <a:rPr lang="en-CA" i="0">
                          <a:latin typeface="Cambria Math" panose="02040503050406030204" pitchFamily="18" charset="0"/>
                        </a:rPr>
                        <m:t>= </m:t>
                      </m:r>
                      <m:r>
                        <a:rPr lang="en-CA" i="1">
                          <a:latin typeface="Cambria Math" panose="02040503050406030204" pitchFamily="18" charset="0"/>
                        </a:rPr>
                        <m:t>𝜇</m:t>
                      </m:r>
                      <m:r>
                        <a:rPr lang="en-CA" i="0">
                          <a:latin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𝐿</m:t>
                          </m:r>
                        </m:e>
                        <m:sub>
                          <m:r>
                            <a:rPr lang="en-CA" i="1">
                              <a:latin typeface="Cambria Math" panose="02040503050406030204" pitchFamily="18" charset="0"/>
                            </a:rPr>
                            <m:t>𝑐</m:t>
                          </m:r>
                        </m:sub>
                      </m:sSub>
                      <m:r>
                        <a:rPr lang="en-CA" i="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𝑊</m:t>
                          </m:r>
                        </m:e>
                        <m:sub>
                          <m:r>
                            <a:rPr lang="en-CA" i="1">
                              <a:latin typeface="Cambria Math" panose="02040503050406030204" pitchFamily="18" charset="0"/>
                            </a:rPr>
                            <m:t>𝑚</m:t>
                          </m:r>
                        </m:sub>
                      </m:sSub>
                    </m:oMath>
                  </m:oMathPara>
                </a14:m>
                <a:endParaRPr lang="en-CA" dirty="0"/>
              </a:p>
            </p:txBody>
          </p:sp>
        </mc:Choice>
        <mc:Fallback xmlns="">
          <p:sp>
            <p:nvSpPr>
              <p:cNvPr id="7" name="Rectángulo 6"/>
              <p:cNvSpPr>
                <a:spLocks noRot="1" noChangeAspect="1" noMove="1" noResize="1" noEditPoints="1" noAdjustHandles="1" noChangeArrowheads="1" noChangeShapeType="1" noTextEdit="1"/>
              </p:cNvSpPr>
              <p:nvPr/>
            </p:nvSpPr>
            <p:spPr>
              <a:xfrm>
                <a:off x="766010" y="3340587"/>
                <a:ext cx="1986569" cy="369332"/>
              </a:xfrm>
              <a:prstGeom prst="rect">
                <a:avLst/>
              </a:prstGeom>
              <a:blipFill rotWithShape="0">
                <a:blip r:embed="rId4"/>
                <a:stretch>
                  <a:fillRect b="-327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74031" y="3709919"/>
                <a:ext cx="11045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𝜇</m:t>
                      </m:r>
                      <m:r>
                        <a:rPr lang="en-CA" i="0">
                          <a:latin typeface="Cambria Math" panose="02040503050406030204" pitchFamily="18" charset="0"/>
                        </a:rPr>
                        <m:t>=0.03</m:t>
                      </m:r>
                    </m:oMath>
                  </m:oMathPara>
                </a14:m>
                <a:endParaRPr lang="en-CA" dirty="0"/>
              </a:p>
            </p:txBody>
          </p:sp>
        </mc:Choice>
        <mc:Fallback xmlns="">
          <p:sp>
            <p:nvSpPr>
              <p:cNvPr id="8" name="Rectángulo 7"/>
              <p:cNvSpPr>
                <a:spLocks noRot="1" noChangeAspect="1" noMove="1" noResize="1" noEditPoints="1" noAdjustHandles="1" noChangeArrowheads="1" noChangeShapeType="1" noTextEdit="1"/>
              </p:cNvSpPr>
              <p:nvPr/>
            </p:nvSpPr>
            <p:spPr>
              <a:xfrm>
                <a:off x="774031" y="3709919"/>
                <a:ext cx="1104597" cy="369332"/>
              </a:xfrm>
              <a:prstGeom prst="rect">
                <a:avLst/>
              </a:prstGeom>
              <a:blipFill rotWithShape="0">
                <a:blip r:embed="rId5"/>
                <a:stretch>
                  <a:fillRect b="-5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766010" y="4169057"/>
                <a:ext cx="3457357"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𝑊</m:t>
                          </m:r>
                        </m:e>
                        <m:sub>
                          <m:r>
                            <a:rPr lang="en-CA" i="1">
                              <a:latin typeface="Cambria Math" panose="02040503050406030204" pitchFamily="18" charset="0"/>
                            </a:rPr>
                            <m:t>𝑚</m:t>
                          </m:r>
                        </m:sub>
                      </m:sSub>
                      <m:r>
                        <a:rPr lang="en-CA" i="0">
                          <a:latin typeface="Cambria Math" panose="02040503050406030204" pitchFamily="18" charset="0"/>
                        </a:rPr>
                        <m:t>=</m:t>
                      </m:r>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i="1">
                                  <a:latin typeface="Cambria Math" panose="02040503050406030204" pitchFamily="18" charset="0"/>
                                </a:rPr>
                                <m:t>𝑀</m:t>
                              </m:r>
                            </m:e>
                            <m:sub>
                              <m:r>
                                <a:rPr lang="en-CA" i="1">
                                  <a:latin typeface="Cambria Math" panose="02040503050406030204" pitchFamily="18" charset="0"/>
                                </a:rPr>
                                <m:t>𝑇</m:t>
                              </m:r>
                            </m:sub>
                          </m:sSub>
                        </m:num>
                        <m:den>
                          <m:r>
                            <a:rPr lang="en-CA" i="1">
                              <a:latin typeface="Cambria Math" panose="02040503050406030204" pitchFamily="18" charset="0"/>
                            </a:rPr>
                            <m:t>𝐿</m:t>
                          </m:r>
                        </m:den>
                      </m:f>
                      <m:r>
                        <a:rPr lang="en-CA" i="0">
                          <a:latin typeface="Cambria Math" panose="02040503050406030204" pitchFamily="18" charset="0"/>
                        </a:rPr>
                        <m:t>=</m:t>
                      </m:r>
                      <m:f>
                        <m:fPr>
                          <m:ctrlPr>
                            <a:rPr lang="en-CA" i="1">
                              <a:latin typeface="Cambria Math" panose="02040503050406030204" pitchFamily="18" charset="0"/>
                            </a:rPr>
                          </m:ctrlPr>
                        </m:fPr>
                        <m:num>
                          <m:r>
                            <a:rPr lang="en-CA" i="0">
                              <a:latin typeface="Cambria Math" panose="02040503050406030204" pitchFamily="18" charset="0"/>
                            </a:rPr>
                            <m:t>13.82</m:t>
                          </m:r>
                          <m:r>
                            <a:rPr lang="en-CA" i="1">
                              <a:latin typeface="Cambria Math" panose="02040503050406030204" pitchFamily="18" charset="0"/>
                            </a:rPr>
                            <m:t>𝑘𝑔</m:t>
                          </m:r>
                        </m:num>
                        <m:den>
                          <m:r>
                            <a:rPr lang="en-CA" i="0">
                              <a:latin typeface="Cambria Math" panose="02040503050406030204" pitchFamily="18" charset="0"/>
                            </a:rPr>
                            <m:t>1.35</m:t>
                          </m:r>
                          <m:r>
                            <a:rPr lang="en-CA" i="1">
                              <a:latin typeface="Cambria Math" panose="02040503050406030204" pitchFamily="18" charset="0"/>
                            </a:rPr>
                            <m:t>𝑚</m:t>
                          </m:r>
                        </m:den>
                      </m:f>
                      <m:r>
                        <a:rPr lang="en-CA" i="0">
                          <a:latin typeface="Cambria Math" panose="02040503050406030204" pitchFamily="18" charset="0"/>
                        </a:rPr>
                        <m:t>=</m:t>
                      </m:r>
                      <m:f>
                        <m:fPr>
                          <m:ctrlPr>
                            <a:rPr lang="en-CA" i="1">
                              <a:latin typeface="Cambria Math" panose="02040503050406030204" pitchFamily="18" charset="0"/>
                            </a:rPr>
                          </m:ctrlPr>
                        </m:fPr>
                        <m:num>
                          <m:r>
                            <a:rPr lang="en-CA" i="0">
                              <a:latin typeface="Cambria Math" panose="02040503050406030204" pitchFamily="18" charset="0"/>
                            </a:rPr>
                            <m:t>10.23</m:t>
                          </m:r>
                          <m:r>
                            <a:rPr lang="en-CA" i="1">
                              <a:latin typeface="Cambria Math" panose="02040503050406030204" pitchFamily="18" charset="0"/>
                            </a:rPr>
                            <m:t>𝑘𝑔</m:t>
                          </m:r>
                        </m:num>
                        <m:den>
                          <m:r>
                            <a:rPr lang="en-CA" i="1">
                              <a:latin typeface="Cambria Math" panose="02040503050406030204" pitchFamily="18" charset="0"/>
                            </a:rPr>
                            <m:t>𝑚</m:t>
                          </m:r>
                        </m:den>
                      </m:f>
                    </m:oMath>
                  </m:oMathPara>
                </a14:m>
                <a:endParaRPr lang="en-CA" dirty="0"/>
              </a:p>
            </p:txBody>
          </p:sp>
        </mc:Choice>
        <mc:Fallback xmlns="">
          <p:sp>
            <p:nvSpPr>
              <p:cNvPr id="9" name="Rectángulo 8"/>
              <p:cNvSpPr>
                <a:spLocks noRot="1" noChangeAspect="1" noMove="1" noResize="1" noEditPoints="1" noAdjustHandles="1" noChangeArrowheads="1" noChangeShapeType="1" noTextEdit="1"/>
              </p:cNvSpPr>
              <p:nvPr/>
            </p:nvSpPr>
            <p:spPr>
              <a:xfrm>
                <a:off x="766010" y="4169057"/>
                <a:ext cx="3457357" cy="618311"/>
              </a:xfrm>
              <a:prstGeom prst="rect">
                <a:avLst/>
              </a:prstGeom>
              <a:blipFill rotWithShape="0">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53893" y="4876973"/>
                <a:ext cx="15657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𝑥</m:t>
                          </m:r>
                        </m:sub>
                      </m:sSub>
                      <m:r>
                        <a:rPr lang="en-CA" i="0">
                          <a:latin typeface="Cambria Math" panose="02040503050406030204" pitchFamily="18" charset="0"/>
                        </a:rPr>
                        <m:t>= 0.41 </m:t>
                      </m:r>
                      <m:r>
                        <a:rPr lang="en-CA" i="1">
                          <a:latin typeface="Cambria Math" panose="02040503050406030204" pitchFamily="18" charset="0"/>
                        </a:rPr>
                        <m:t>𝑘𝑔</m:t>
                      </m:r>
                    </m:oMath>
                  </m:oMathPara>
                </a14:m>
                <a:endParaRPr lang="en-CA" dirty="0"/>
              </a:p>
            </p:txBody>
          </p:sp>
        </mc:Choice>
        <mc:Fallback xmlns="">
          <p:sp>
            <p:nvSpPr>
              <p:cNvPr id="10" name="Rectángulo 9"/>
              <p:cNvSpPr>
                <a:spLocks noRot="1" noChangeAspect="1" noMove="1" noResize="1" noEditPoints="1" noAdjustHandles="1" noChangeArrowheads="1" noChangeShapeType="1" noTextEdit="1"/>
              </p:cNvSpPr>
              <p:nvPr/>
            </p:nvSpPr>
            <p:spPr>
              <a:xfrm>
                <a:off x="653893" y="4876973"/>
                <a:ext cx="1565749" cy="369332"/>
              </a:xfrm>
              <a:prstGeom prst="rect">
                <a:avLst/>
              </a:prstGeom>
              <a:blipFill rotWithShape="0">
                <a:blip r:embed="rId7"/>
                <a:stretch>
                  <a:fillRect b="-131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5229032" y="3233370"/>
                <a:ext cx="1733936"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𝑦</m:t>
                          </m:r>
                        </m:sub>
                      </m:sSub>
                      <m:r>
                        <a:rPr lang="en-CA" i="0">
                          <a:latin typeface="Cambria Math" panose="02040503050406030204" pitchFamily="18" charset="0"/>
                        </a:rPr>
                        <m:t>=</m:t>
                      </m:r>
                      <m:r>
                        <a:rPr lang="en-CA" i="1">
                          <a:latin typeface="Cambria Math" panose="02040503050406030204" pitchFamily="18" charset="0"/>
                        </a:rPr>
                        <m:t>𝜇</m:t>
                      </m:r>
                      <m:r>
                        <a:rPr lang="en-CA" i="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𝐿</m:t>
                          </m:r>
                        </m:e>
                        <m:sub>
                          <m:r>
                            <a:rPr lang="en-CA" i="1">
                              <a:latin typeface="Cambria Math" panose="02040503050406030204" pitchFamily="18" charset="0"/>
                            </a:rPr>
                            <m:t>𝐶</m:t>
                          </m:r>
                        </m:sub>
                      </m:sSub>
                      <m:r>
                        <a:rPr lang="en-CA" i="0">
                          <a:latin typeface="Cambria Math" panose="02040503050406030204" pitchFamily="18" charset="0"/>
                        </a:rPr>
                        <m:t>∗</m:t>
                      </m:r>
                      <m:r>
                        <a:rPr lang="en-CA" i="1">
                          <a:latin typeface="Cambria Math" panose="02040503050406030204" pitchFamily="18" charset="0"/>
                        </a:rPr>
                        <m:t>𝑄</m:t>
                      </m:r>
                    </m:oMath>
                  </m:oMathPara>
                </a14:m>
                <a:endParaRPr lang="en-CA" dirty="0"/>
              </a:p>
            </p:txBody>
          </p:sp>
        </mc:Choice>
        <mc:Fallback xmlns="">
          <p:sp>
            <p:nvSpPr>
              <p:cNvPr id="11" name="Rectángulo 10"/>
              <p:cNvSpPr>
                <a:spLocks noRot="1" noChangeAspect="1" noMove="1" noResize="1" noEditPoints="1" noAdjustHandles="1" noChangeArrowheads="1" noChangeShapeType="1" noTextEdit="1"/>
              </p:cNvSpPr>
              <p:nvPr/>
            </p:nvSpPr>
            <p:spPr>
              <a:xfrm>
                <a:off x="5229032" y="3233370"/>
                <a:ext cx="1733936" cy="391261"/>
              </a:xfrm>
              <a:prstGeom prst="rect">
                <a:avLst/>
              </a:prstGeom>
              <a:blipFill rotWithShape="0">
                <a:blip r:embed="rId8"/>
                <a:stretch>
                  <a:fillRect b="-46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5229032" y="3852780"/>
                <a:ext cx="4465260" cy="971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𝑄</m:t>
                      </m:r>
                      <m:r>
                        <a:rPr lang="en-CA" i="0">
                          <a:latin typeface="Cambria Math" panose="02040503050406030204" pitchFamily="18" charset="0"/>
                        </a:rPr>
                        <m:t>=</m:t>
                      </m:r>
                      <m:f>
                        <m:fPr>
                          <m:ctrlPr>
                            <a:rPr lang="en-CA" i="1">
                              <a:latin typeface="Cambria Math" panose="02040503050406030204" pitchFamily="18" charset="0"/>
                            </a:rPr>
                          </m:ctrlPr>
                        </m:fPr>
                        <m:num>
                          <m:r>
                            <a:rPr lang="en-CA" i="0">
                              <a:latin typeface="Cambria Math" panose="02040503050406030204" pitchFamily="18" charset="0"/>
                            </a:rPr>
                            <m:t>33.3∗ </m:t>
                          </m:r>
                          <m:sSub>
                            <m:sSubPr>
                              <m:ctrlPr>
                                <a:rPr lang="en-CA" i="1">
                                  <a:latin typeface="Cambria Math" panose="02040503050406030204" pitchFamily="18" charset="0"/>
                                </a:rPr>
                              </m:ctrlPr>
                            </m:sSubPr>
                            <m:e>
                              <m:r>
                                <a:rPr lang="en-CA" i="1">
                                  <a:latin typeface="Cambria Math" panose="02040503050406030204" pitchFamily="18" charset="0"/>
                                </a:rPr>
                                <m:t>𝑄</m:t>
                              </m:r>
                            </m:e>
                            <m:sub>
                              <m:r>
                                <a:rPr lang="en-CA" i="1">
                                  <a:latin typeface="Cambria Math" panose="02040503050406030204" pitchFamily="18" charset="0"/>
                                </a:rPr>
                                <m:t>𝑡</m:t>
                              </m:r>
                            </m:sub>
                          </m:sSub>
                        </m:num>
                        <m:den>
                          <m:sSub>
                            <m:sSubPr>
                              <m:ctrlPr>
                                <a:rPr lang="en-CA" i="1">
                                  <a:latin typeface="Cambria Math" panose="02040503050406030204" pitchFamily="18" charset="0"/>
                                </a:rPr>
                              </m:ctrlPr>
                            </m:sSubPr>
                            <m:e>
                              <m:r>
                                <a:rPr lang="en-CA" i="1">
                                  <a:latin typeface="Cambria Math" panose="02040503050406030204" pitchFamily="18" charset="0"/>
                                </a:rPr>
                                <m:t>𝑉</m:t>
                              </m:r>
                            </m:e>
                            <m:sub>
                              <m:r>
                                <a:rPr lang="en-CA" i="1">
                                  <a:latin typeface="Cambria Math" panose="02040503050406030204" pitchFamily="18" charset="0"/>
                                </a:rPr>
                                <m:t>𝑡</m:t>
                              </m:r>
                            </m:sub>
                          </m:sSub>
                        </m:den>
                      </m:f>
                      <m:r>
                        <a:rPr lang="en-CA" i="0">
                          <a:latin typeface="Cambria Math" panose="02040503050406030204" pitchFamily="18" charset="0"/>
                        </a:rPr>
                        <m:t>=</m:t>
                      </m:r>
                      <m:f>
                        <m:fPr>
                          <m:ctrlPr>
                            <a:rPr lang="en-CA" i="1">
                              <a:latin typeface="Cambria Math" panose="02040503050406030204" pitchFamily="18" charset="0"/>
                            </a:rPr>
                          </m:ctrlPr>
                        </m:fPr>
                        <m:num>
                          <m:r>
                            <a:rPr lang="en-CA" i="0">
                              <a:latin typeface="Cambria Math" panose="02040503050406030204" pitchFamily="18" charset="0"/>
                            </a:rPr>
                            <m:t>33.3∗0.21</m:t>
                          </m:r>
                          <m:f>
                            <m:fPr>
                              <m:ctrlPr>
                                <a:rPr lang="en-CA" i="1">
                                  <a:latin typeface="Cambria Math" panose="02040503050406030204" pitchFamily="18" charset="0"/>
                                </a:rPr>
                              </m:ctrlPr>
                            </m:fPr>
                            <m:num>
                              <m:r>
                                <a:rPr lang="en-CA" i="1">
                                  <a:latin typeface="Cambria Math" panose="02040503050406030204" pitchFamily="18" charset="0"/>
                                </a:rPr>
                                <m:t>𝑇𝑛</m:t>
                              </m:r>
                            </m:num>
                            <m:den>
                              <m:r>
                                <a:rPr lang="en-CA" i="1">
                                  <a:latin typeface="Cambria Math" panose="02040503050406030204" pitchFamily="18" charset="0"/>
                                </a:rPr>
                                <m:t>h</m:t>
                              </m:r>
                            </m:den>
                          </m:f>
                        </m:num>
                        <m:den>
                          <m:r>
                            <a:rPr lang="en-CA" i="0">
                              <a:latin typeface="Cambria Math" panose="02040503050406030204" pitchFamily="18" charset="0"/>
                            </a:rPr>
                            <m:t>0.107</m:t>
                          </m:r>
                          <m:f>
                            <m:fPr>
                              <m:ctrlPr>
                                <a:rPr lang="en-CA" i="1">
                                  <a:latin typeface="Cambria Math" panose="02040503050406030204" pitchFamily="18" charset="0"/>
                                </a:rPr>
                              </m:ctrlPr>
                            </m:fPr>
                            <m:num>
                              <m:r>
                                <a:rPr lang="en-CA" i="1">
                                  <a:latin typeface="Cambria Math" panose="02040503050406030204" pitchFamily="18" charset="0"/>
                                </a:rPr>
                                <m:t>𝑚</m:t>
                              </m:r>
                            </m:num>
                            <m:den>
                              <m:r>
                                <a:rPr lang="en-CA" i="1">
                                  <a:latin typeface="Cambria Math" panose="02040503050406030204" pitchFamily="18" charset="0"/>
                                </a:rPr>
                                <m:t>𝑠</m:t>
                              </m:r>
                            </m:den>
                          </m:f>
                        </m:den>
                      </m:f>
                      <m:r>
                        <a:rPr lang="en-CA" i="0">
                          <a:latin typeface="Cambria Math" panose="02040503050406030204" pitchFamily="18" charset="0"/>
                        </a:rPr>
                        <m:t>=</m:t>
                      </m:r>
                      <m:f>
                        <m:fPr>
                          <m:ctrlPr>
                            <a:rPr lang="en-CA" i="1">
                              <a:latin typeface="Cambria Math" panose="02040503050406030204" pitchFamily="18" charset="0"/>
                            </a:rPr>
                          </m:ctrlPr>
                        </m:fPr>
                        <m:num>
                          <m:r>
                            <a:rPr lang="en-CA" i="0">
                              <a:latin typeface="Cambria Math" panose="02040503050406030204" pitchFamily="18" charset="0"/>
                            </a:rPr>
                            <m:t>65.35</m:t>
                          </m:r>
                          <m:r>
                            <a:rPr lang="en-CA" i="1">
                              <a:latin typeface="Cambria Math" panose="02040503050406030204" pitchFamily="18" charset="0"/>
                            </a:rPr>
                            <m:t>𝑘𝑔</m:t>
                          </m:r>
                        </m:num>
                        <m:den>
                          <m:r>
                            <a:rPr lang="en-CA" i="1">
                              <a:latin typeface="Cambria Math" panose="02040503050406030204" pitchFamily="18" charset="0"/>
                            </a:rPr>
                            <m:t>𝑚</m:t>
                          </m:r>
                        </m:den>
                      </m:f>
                    </m:oMath>
                  </m:oMathPara>
                </a14:m>
                <a:endParaRPr lang="en-CA" dirty="0"/>
              </a:p>
            </p:txBody>
          </p:sp>
        </mc:Choice>
        <mc:Fallback xmlns="">
          <p:sp>
            <p:nvSpPr>
              <p:cNvPr id="13" name="Rectángulo 12"/>
              <p:cNvSpPr>
                <a:spLocks noRot="1" noChangeAspect="1" noMove="1" noResize="1" noEditPoints="1" noAdjustHandles="1" noChangeArrowheads="1" noChangeShapeType="1" noTextEdit="1"/>
              </p:cNvSpPr>
              <p:nvPr/>
            </p:nvSpPr>
            <p:spPr>
              <a:xfrm>
                <a:off x="5229032" y="3852780"/>
                <a:ext cx="4465260" cy="971228"/>
              </a:xfrm>
              <a:prstGeom prst="rect">
                <a:avLst/>
              </a:prstGeom>
              <a:blipFill rotWithShape="0">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5229032" y="3610009"/>
                <a:ext cx="11045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𝜇</m:t>
                      </m:r>
                      <m:r>
                        <a:rPr lang="en-CA" i="0">
                          <a:latin typeface="Cambria Math" panose="02040503050406030204" pitchFamily="18" charset="0"/>
                        </a:rPr>
                        <m:t>=0.0</m:t>
                      </m:r>
                      <m:r>
                        <a:rPr lang="es-EC" b="0" i="0" smtClean="0">
                          <a:latin typeface="Cambria Math" panose="02040503050406030204" pitchFamily="18" charset="0"/>
                        </a:rPr>
                        <m:t>4</m:t>
                      </m:r>
                    </m:oMath>
                  </m:oMathPara>
                </a14:m>
                <a:endParaRPr lang="en-CA" dirty="0"/>
              </a:p>
            </p:txBody>
          </p:sp>
        </mc:Choice>
        <mc:Fallback xmlns="">
          <p:sp>
            <p:nvSpPr>
              <p:cNvPr id="14" name="Rectángulo 13"/>
              <p:cNvSpPr>
                <a:spLocks noRot="1" noChangeAspect="1" noMove="1" noResize="1" noEditPoints="1" noAdjustHandles="1" noChangeArrowheads="1" noChangeShapeType="1" noTextEdit="1"/>
              </p:cNvSpPr>
              <p:nvPr/>
            </p:nvSpPr>
            <p:spPr>
              <a:xfrm>
                <a:off x="5229032" y="3610009"/>
                <a:ext cx="1104598" cy="369332"/>
              </a:xfrm>
              <a:prstGeom prst="rect">
                <a:avLst/>
              </a:prstGeom>
              <a:blipFill rotWithShape="0">
                <a:blip r:embed="rId10"/>
                <a:stretch>
                  <a:fillRect b="-327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5229032" y="4627994"/>
                <a:ext cx="1470787"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𝑦</m:t>
                          </m:r>
                        </m:sub>
                      </m:sSub>
                      <m:r>
                        <a:rPr lang="en-CA" i="0">
                          <a:latin typeface="Cambria Math" panose="02040503050406030204" pitchFamily="18" charset="0"/>
                        </a:rPr>
                        <m:t>=3.52</m:t>
                      </m:r>
                      <m:r>
                        <a:rPr lang="en-CA" i="1">
                          <a:latin typeface="Cambria Math" panose="02040503050406030204" pitchFamily="18" charset="0"/>
                        </a:rPr>
                        <m:t>𝑘𝑔</m:t>
                      </m:r>
                    </m:oMath>
                  </m:oMathPara>
                </a14:m>
                <a:endParaRPr lang="en-CA" dirty="0"/>
              </a:p>
            </p:txBody>
          </p:sp>
        </mc:Choice>
        <mc:Fallback xmlns="">
          <p:sp>
            <p:nvSpPr>
              <p:cNvPr id="15" name="Rectángulo 14"/>
              <p:cNvSpPr>
                <a:spLocks noRot="1" noChangeAspect="1" noMove="1" noResize="1" noEditPoints="1" noAdjustHandles="1" noChangeArrowheads="1" noChangeShapeType="1" noTextEdit="1"/>
              </p:cNvSpPr>
              <p:nvPr/>
            </p:nvSpPr>
            <p:spPr>
              <a:xfrm>
                <a:off x="5229032" y="4627994"/>
                <a:ext cx="1470787" cy="391261"/>
              </a:xfrm>
              <a:prstGeom prst="rect">
                <a:avLst/>
              </a:prstGeom>
              <a:blipFill rotWithShape="0">
                <a:blip r:embed="rId11"/>
                <a:stretch>
                  <a:fillRect b="-937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10061296" y="3196766"/>
                <a:ext cx="876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𝑧</m:t>
                          </m:r>
                        </m:sub>
                      </m:sSub>
                      <m:r>
                        <a:rPr lang="en-CA" i="0">
                          <a:latin typeface="Cambria Math" panose="02040503050406030204" pitchFamily="18" charset="0"/>
                        </a:rPr>
                        <m:t>=0</m:t>
                      </m:r>
                    </m:oMath>
                  </m:oMathPara>
                </a14:m>
                <a:endParaRPr lang="en-CA" dirty="0"/>
              </a:p>
            </p:txBody>
          </p:sp>
        </mc:Choice>
        <mc:Fallback xmlns="">
          <p:sp>
            <p:nvSpPr>
              <p:cNvPr id="16" name="Rectángulo 15"/>
              <p:cNvSpPr>
                <a:spLocks noRot="1" noChangeAspect="1" noMove="1" noResize="1" noEditPoints="1" noAdjustHandles="1" noChangeArrowheads="1" noChangeShapeType="1" noTextEdit="1"/>
              </p:cNvSpPr>
              <p:nvPr/>
            </p:nvSpPr>
            <p:spPr>
              <a:xfrm>
                <a:off x="10061296" y="3196766"/>
                <a:ext cx="876522" cy="369332"/>
              </a:xfrm>
              <a:prstGeom prst="rect">
                <a:avLst/>
              </a:prstGeom>
              <a:blipFill rotWithShape="0">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3048000" y="5528485"/>
                <a:ext cx="6096000" cy="1128514"/>
              </a:xfrm>
              <a:prstGeom prst="rect">
                <a:avLst/>
              </a:prstGeom>
            </p:spPr>
            <p:txBody>
              <a:bodyPr>
                <a:spAutoFit/>
              </a:bodyPr>
              <a:lstStyle/>
              <a:p>
                <a:pPr algn="just">
                  <a:lnSpc>
                    <a:spcPct val="200000"/>
                  </a:lnSpc>
                  <a:spcBef>
                    <a:spcPts val="150"/>
                  </a:spcBef>
                  <a:spcAft>
                    <a:spcPts val="100"/>
                  </a:spcAft>
                </a:pPr>
                <a14:m>
                  <m:oMathPara xmlns:m="http://schemas.openxmlformats.org/officeDocument/2006/math">
                    <m:oMathParaPr>
                      <m:jc m:val="centerGroup"/>
                    </m:oMathParaPr>
                    <m:oMath xmlns:m="http://schemas.openxmlformats.org/officeDocument/2006/math">
                      <m:sSub>
                        <m:sSubPr>
                          <m:ctrlPr>
                            <a:rPr lang="en-CA"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s-ES" sz="1600" i="1">
                              <a:effectLst/>
                              <a:latin typeface="Cambria Math" panose="02040503050406030204" pitchFamily="18" charset="0"/>
                              <a:ea typeface="Calibri" panose="020F0502020204030204" pitchFamily="34" charset="0"/>
                              <a:cs typeface="Times New Roman" panose="02020603050405020304" pitchFamily="18" charset="0"/>
                            </a:rPr>
                            <m:t>𝐸</m:t>
                          </m:r>
                        </m:sub>
                      </m:sSub>
                      <m:r>
                        <a:rPr lang="es-ES" sz="1600">
                          <a:effectLst/>
                          <a:latin typeface="Cambria Math" panose="02040503050406030204" pitchFamily="18" charset="0"/>
                          <a:ea typeface="Calibri" panose="020F0502020204030204" pitchFamily="34" charset="0"/>
                          <a:cs typeface="Times New Roman" panose="02020603050405020304" pitchFamily="18" charset="0"/>
                        </a:rPr>
                        <m:t>= 3.93 </m:t>
                      </m:r>
                      <m:r>
                        <a:rPr lang="es-ES" sz="1600" i="1">
                          <a:effectLst/>
                          <a:latin typeface="Cambria Math" panose="02040503050406030204" pitchFamily="18" charset="0"/>
                          <a:ea typeface="Calibri" panose="020F0502020204030204" pitchFamily="34" charset="0"/>
                          <a:cs typeface="Times New Roman" panose="02020603050405020304" pitchFamily="18" charset="0"/>
                        </a:rPr>
                        <m:t>𝑘𝑔</m:t>
                      </m:r>
                      <m:r>
                        <a:rPr lang="es-ES" sz="1600" smtClean="0">
                          <a:effectLst/>
                          <a:latin typeface="Cambria Math" panose="02040503050406030204" pitchFamily="18" charset="0"/>
                          <a:ea typeface="Calibri" panose="020F0502020204030204" pitchFamily="34" charset="0"/>
                          <a:cs typeface="Times New Roman" panose="02020603050405020304" pitchFamily="18" charset="0"/>
                        </a:rPr>
                        <m:t>=38.51 [</m:t>
                      </m:r>
                      <m:r>
                        <a:rPr lang="es-ES" sz="1600" i="1">
                          <a:effectLst/>
                          <a:latin typeface="Cambria Math" panose="02040503050406030204" pitchFamily="18" charset="0"/>
                          <a:ea typeface="Calibri" panose="020F0502020204030204" pitchFamily="34" charset="0"/>
                          <a:cs typeface="Times New Roman" panose="02020603050405020304" pitchFamily="18" charset="0"/>
                        </a:rPr>
                        <m:t>𝑁</m:t>
                      </m:r>
                      <m:r>
                        <a:rPr lang="es-ES" sz="16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150"/>
                  </a:spcBef>
                  <a:spcAft>
                    <a:spcPts val="1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3048000" y="5528485"/>
                <a:ext cx="6096000" cy="1128514"/>
              </a:xfrm>
              <a:prstGeom prst="rect">
                <a:avLst/>
              </a:prstGeom>
              <a:blipFill rotWithShape="0">
                <a:blip r:embed="rId1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42399125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78318" y="457200"/>
                <a:ext cx="10515600" cy="5671637"/>
              </a:xfrm>
            </p:spPr>
            <p:txBody>
              <a:bodyPr>
                <a:normAutofit/>
              </a:bodyPr>
              <a:lstStyle/>
              <a:p>
                <a:pPr algn="just"/>
                <a:r>
                  <a:rPr lang="es-ES" sz="2400" dirty="0"/>
                  <a:t>T</a:t>
                </a:r>
                <a:r>
                  <a:rPr lang="es-ES" sz="2400" dirty="0" smtClean="0"/>
                  <a:t>ensión con </a:t>
                </a:r>
                <a:r>
                  <a:rPr lang="es-ES" sz="2400" dirty="0"/>
                  <a:t>el fin de evitar el </a:t>
                </a:r>
                <a:r>
                  <a:rPr lang="es-ES" sz="2400" dirty="0" err="1"/>
                  <a:t>patinamiento</a:t>
                </a:r>
                <a:r>
                  <a:rPr lang="es-ES" sz="2400" dirty="0"/>
                  <a:t> en el rodillo de accionamiento. </a:t>
                </a:r>
                <a:r>
                  <a:rPr lang="es-ES" sz="2400" dirty="0" smtClean="0"/>
                  <a:t> 	</a:t>
                </a:r>
              </a:p>
              <a:p>
                <a:pPr marL="0" indent="0" algn="just">
                  <a:buNone/>
                </a:pPr>
                <a14:m>
                  <m:oMathPara xmlns:m="http://schemas.openxmlformats.org/officeDocument/2006/math">
                    <m:oMathParaPr>
                      <m:jc m:val="centerGroup"/>
                    </m:oMathParaPr>
                    <m:oMath xmlns:m="http://schemas.openxmlformats.org/officeDocument/2006/math">
                      <m:sSub>
                        <m:sSubPr>
                          <m:ctrlPr>
                            <a:rPr lang="en-CA" sz="2400" i="1">
                              <a:latin typeface="Cambria Math" panose="02040503050406030204" pitchFamily="18" charset="0"/>
                            </a:rPr>
                          </m:ctrlPr>
                        </m:sSubPr>
                        <m:e>
                          <m:r>
                            <a:rPr lang="es-ES" sz="2400" i="1">
                              <a:latin typeface="Cambria Math" panose="02040503050406030204" pitchFamily="18" charset="0"/>
                            </a:rPr>
                            <m:t>𝑇</m:t>
                          </m:r>
                        </m:e>
                        <m:sub>
                          <m:r>
                            <a:rPr lang="es-ES" sz="2400">
                              <a:latin typeface="Cambria Math" panose="02040503050406030204" pitchFamily="18" charset="0"/>
                            </a:rPr>
                            <m:t>2</m:t>
                          </m:r>
                        </m:sub>
                      </m:sSub>
                      <m:r>
                        <a:rPr lang="es-ES" sz="2400">
                          <a:latin typeface="Cambria Math" panose="02040503050406030204" pitchFamily="18" charset="0"/>
                        </a:rPr>
                        <m:t>=</m:t>
                      </m:r>
                      <m:r>
                        <a:rPr lang="es-ES" sz="2400" i="1">
                          <a:latin typeface="Cambria Math" panose="02040503050406030204" pitchFamily="18" charset="0"/>
                        </a:rPr>
                        <m:t>𝐾</m:t>
                      </m:r>
                      <m:r>
                        <a:rPr lang="es-ES" sz="2400" i="1">
                          <a:latin typeface="Cambria Math" panose="02040503050406030204" pitchFamily="18" charset="0"/>
                        </a:rPr>
                        <m:t>∗</m:t>
                      </m:r>
                      <m:r>
                        <a:rPr lang="es-ES" sz="2400">
                          <a:latin typeface="Cambria Math" panose="02040503050406030204" pitchFamily="18" charset="0"/>
                        </a:rPr>
                        <m:t> </m:t>
                      </m:r>
                      <m:sSub>
                        <m:sSubPr>
                          <m:ctrlPr>
                            <a:rPr lang="en-CA" sz="2400" i="1">
                              <a:latin typeface="Cambria Math" panose="02040503050406030204" pitchFamily="18" charset="0"/>
                            </a:rPr>
                          </m:ctrlPr>
                        </m:sSubPr>
                        <m:e>
                          <m:r>
                            <a:rPr lang="es-ES" sz="2400" i="1">
                              <a:latin typeface="Cambria Math" panose="02040503050406030204" pitchFamily="18" charset="0"/>
                            </a:rPr>
                            <m:t>𝑇</m:t>
                          </m:r>
                        </m:e>
                        <m:sub>
                          <m:r>
                            <a:rPr lang="es-ES" sz="2400" i="1">
                              <a:latin typeface="Cambria Math" panose="02040503050406030204" pitchFamily="18" charset="0"/>
                            </a:rPr>
                            <m:t>𝐸</m:t>
                          </m:r>
                        </m:sub>
                      </m:sSub>
                    </m:oMath>
                  </m:oMathPara>
                </a14:m>
                <a:endParaRPr lang="en-CA" sz="2400" dirty="0" smtClean="0"/>
              </a:p>
              <a:p>
                <a:pPr marL="0" indent="0" algn="just">
                  <a:buNone/>
                </a:pPr>
                <a:endParaRPr lang="es-ES" sz="2400" dirty="0" smtClean="0"/>
              </a:p>
              <a:p>
                <a:pPr marL="0" indent="0" algn="just">
                  <a:buNone/>
                </a:pPr>
                <a:r>
                  <a:rPr lang="es-ES" sz="2400" dirty="0" smtClean="0"/>
                  <a:t>El valor de K depende de:</a:t>
                </a:r>
                <a:endParaRPr lang="en-CA" sz="2400" dirty="0" smtClean="0"/>
              </a:p>
              <a:p>
                <a:pPr lvl="0" algn="just"/>
                <a:r>
                  <a:rPr lang="es-ES" sz="2400" dirty="0" smtClean="0"/>
                  <a:t>La </a:t>
                </a:r>
                <a:r>
                  <a:rPr lang="es-ES" sz="2400" dirty="0"/>
                  <a:t>cantidad de arco de contacto en grados sobre la polea motriz </a:t>
                </a:r>
                <a:endParaRPr lang="en-CA" sz="2400" dirty="0"/>
              </a:p>
              <a:p>
                <a:pPr lvl="0" algn="just"/>
                <a:r>
                  <a:rPr lang="es-ES" sz="2400" dirty="0"/>
                  <a:t>Si la polea motriz es recubierta o lisa. </a:t>
                </a:r>
                <a:endParaRPr lang="en-CA" sz="2400" dirty="0"/>
              </a:p>
              <a:p>
                <a:pPr lvl="0" algn="just"/>
                <a:r>
                  <a:rPr lang="es-ES" sz="2400" dirty="0"/>
                  <a:t>Si el tensor es de </a:t>
                </a:r>
                <a:r>
                  <a:rPr lang="es-ES" sz="2400" dirty="0" smtClean="0"/>
                  <a:t>gravedad o </a:t>
                </a:r>
                <a:r>
                  <a:rPr lang="es-ES" sz="2400" dirty="0"/>
                  <a:t>de </a:t>
                </a:r>
                <a:r>
                  <a:rPr lang="es-ES" sz="2400" dirty="0" smtClean="0"/>
                  <a:t>tornillo. </a:t>
                </a:r>
                <a:endParaRPr lang="en-CA" sz="2400" dirty="0"/>
              </a:p>
              <a:p>
                <a:pPr marL="0" indent="0" algn="just">
                  <a:buNone/>
                </a:pPr>
                <a:endParaRPr lang="en-CA"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78318" y="457200"/>
                <a:ext cx="10515600" cy="5671637"/>
              </a:xfrm>
              <a:blipFill rotWithShape="0">
                <a:blip r:embed="rId2"/>
                <a:stretch>
                  <a:fillRect l="-928" t="-1183" r="-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4139935" y="4676092"/>
                <a:ext cx="473455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2400" i="1" smtClean="0">
                              <a:latin typeface="Cambria Math" panose="02040503050406030204" pitchFamily="18" charset="0"/>
                            </a:rPr>
                          </m:ctrlPr>
                        </m:sSubPr>
                        <m:e>
                          <m:r>
                            <a:rPr lang="en-CA" sz="2400" i="1">
                              <a:latin typeface="Cambria Math" panose="02040503050406030204" pitchFamily="18" charset="0"/>
                            </a:rPr>
                            <m:t>𝑇</m:t>
                          </m:r>
                        </m:e>
                        <m:sub>
                          <m:r>
                            <a:rPr lang="en-CA" sz="2400" i="0">
                              <a:latin typeface="Cambria Math" panose="02040503050406030204" pitchFamily="18" charset="0"/>
                            </a:rPr>
                            <m:t>2</m:t>
                          </m:r>
                        </m:sub>
                      </m:sSub>
                      <m:r>
                        <a:rPr lang="en-CA" sz="2400" i="0">
                          <a:latin typeface="Cambria Math" panose="02040503050406030204" pitchFamily="18" charset="0"/>
                        </a:rPr>
                        <m:t>=0.8∗ 38.51 </m:t>
                      </m:r>
                      <m:d>
                        <m:dPr>
                          <m:begChr m:val="["/>
                          <m:endChr m:val="]"/>
                          <m:ctrlPr>
                            <a:rPr lang="en-CA" sz="2400" i="1">
                              <a:latin typeface="Cambria Math" panose="02040503050406030204" pitchFamily="18" charset="0"/>
                            </a:rPr>
                          </m:ctrlPr>
                        </m:dPr>
                        <m:e>
                          <m:r>
                            <a:rPr lang="en-CA" sz="2400" i="1">
                              <a:latin typeface="Cambria Math" panose="02040503050406030204" pitchFamily="18" charset="0"/>
                            </a:rPr>
                            <m:t>𝑁</m:t>
                          </m:r>
                        </m:e>
                      </m:d>
                      <m:r>
                        <a:rPr lang="en-CA" sz="2400" i="0">
                          <a:latin typeface="Cambria Math" panose="02040503050406030204" pitchFamily="18" charset="0"/>
                        </a:rPr>
                        <m:t>=30.80 </m:t>
                      </m:r>
                      <m:d>
                        <m:dPr>
                          <m:begChr m:val="["/>
                          <m:endChr m:val="]"/>
                          <m:ctrlPr>
                            <a:rPr lang="en-CA" sz="2400" i="1">
                              <a:latin typeface="Cambria Math" panose="02040503050406030204" pitchFamily="18" charset="0"/>
                            </a:rPr>
                          </m:ctrlPr>
                        </m:dPr>
                        <m:e>
                          <m:r>
                            <a:rPr lang="en-CA" sz="2400" i="1">
                              <a:latin typeface="Cambria Math" panose="02040503050406030204" pitchFamily="18" charset="0"/>
                            </a:rPr>
                            <m:t>𝑁</m:t>
                          </m:r>
                        </m:e>
                      </m:d>
                    </m:oMath>
                  </m:oMathPara>
                </a14:m>
                <a:endParaRPr lang="en-CA" dirty="0"/>
              </a:p>
            </p:txBody>
          </p:sp>
        </mc:Choice>
        <mc:Fallback xmlns="">
          <p:sp>
            <p:nvSpPr>
              <p:cNvPr id="4" name="Rectángulo 3"/>
              <p:cNvSpPr>
                <a:spLocks noRot="1" noChangeAspect="1" noMove="1" noResize="1" noEditPoints="1" noAdjustHandles="1" noChangeArrowheads="1" noChangeShapeType="1" noTextEdit="1"/>
              </p:cNvSpPr>
              <p:nvPr/>
            </p:nvSpPr>
            <p:spPr>
              <a:xfrm>
                <a:off x="4139935" y="4676092"/>
                <a:ext cx="4734558" cy="461665"/>
              </a:xfrm>
              <a:prstGeom prst="rect">
                <a:avLst/>
              </a:prstGeom>
              <a:blipFill rotWithShape="0">
                <a:blip r:embed="rId3"/>
                <a:stretch>
                  <a:fillRect b="-3947"/>
                </a:stretch>
              </a:blipFill>
            </p:spPr>
            <p:txBody>
              <a:bodyPr/>
              <a:lstStyle/>
              <a:p>
                <a:r>
                  <a:rPr lang="en-US">
                    <a:noFill/>
                  </a:rPr>
                  <a:t> </a:t>
                </a:r>
              </a:p>
            </p:txBody>
          </p:sp>
        </mc:Fallback>
      </mc:AlternateContent>
    </p:spTree>
    <p:extLst>
      <p:ext uri="{BB962C8B-B14F-4D97-AF65-F5344CB8AC3E}">
        <p14:creationId xmlns:p14="http://schemas.microsoft.com/office/powerpoint/2010/main" val="2782354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18436" y="594359"/>
                <a:ext cx="10515600" cy="4913647"/>
              </a:xfrm>
            </p:spPr>
            <p:txBody>
              <a:bodyPr>
                <a:normAutofit/>
              </a:bodyPr>
              <a:lstStyle/>
              <a:p>
                <a:r>
                  <a:rPr lang="es-ES" sz="2400" dirty="0" smtClean="0"/>
                  <a:t>Tensión </a:t>
                </a:r>
                <a:r>
                  <a:rPr lang="es-ES" sz="2400" dirty="0"/>
                  <a:t>de la banda en el lado de </a:t>
                </a:r>
                <a:r>
                  <a:rPr lang="es-ES" sz="2400" dirty="0" smtClean="0"/>
                  <a:t>retorno</a:t>
                </a:r>
              </a:p>
              <a:p>
                <a:pPr marL="0" indent="0">
                  <a:buNone/>
                </a:pPr>
                <a14:m>
                  <m:oMathPara xmlns:m="http://schemas.openxmlformats.org/officeDocument/2006/math">
                    <m:oMathParaPr>
                      <m:jc m:val="centerGroup"/>
                    </m:oMathParaPr>
                    <m:oMath xmlns:m="http://schemas.openxmlformats.org/officeDocument/2006/math">
                      <m:sSub>
                        <m:sSubPr>
                          <m:ctrlPr>
                            <a:rPr lang="en-CA" sz="2400" i="1">
                              <a:latin typeface="Cambria Math" panose="02040503050406030204" pitchFamily="18" charset="0"/>
                            </a:rPr>
                          </m:ctrlPr>
                        </m:sSubPr>
                        <m:e>
                          <m:r>
                            <a:rPr lang="es-ES" sz="2400" i="1">
                              <a:latin typeface="Cambria Math" panose="02040503050406030204" pitchFamily="18" charset="0"/>
                            </a:rPr>
                            <m:t>𝑇</m:t>
                          </m:r>
                        </m:e>
                        <m:sub>
                          <m:r>
                            <a:rPr lang="es-ES" sz="2400">
                              <a:latin typeface="Cambria Math" panose="02040503050406030204" pitchFamily="18" charset="0"/>
                            </a:rPr>
                            <m:t>1</m:t>
                          </m:r>
                        </m:sub>
                      </m:sSub>
                      <m:r>
                        <a:rPr lang="es-ES" sz="2400">
                          <a:latin typeface="Cambria Math" panose="02040503050406030204" pitchFamily="18" charset="0"/>
                        </a:rPr>
                        <m:t>= </m:t>
                      </m:r>
                      <m:sSup>
                        <m:sSupPr>
                          <m:ctrlPr>
                            <a:rPr lang="en-CA" sz="2400" i="1">
                              <a:latin typeface="Cambria Math" panose="02040503050406030204" pitchFamily="18" charset="0"/>
                            </a:rPr>
                          </m:ctrlPr>
                        </m:sSupPr>
                        <m:e>
                          <m:r>
                            <a:rPr lang="es-ES" sz="2400" i="1">
                              <a:latin typeface="Cambria Math" panose="02040503050406030204" pitchFamily="18" charset="0"/>
                            </a:rPr>
                            <m:t>𝑒</m:t>
                          </m:r>
                        </m:e>
                        <m:sup>
                          <m:r>
                            <a:rPr lang="es-ES" sz="2400" i="1">
                              <a:latin typeface="Cambria Math" panose="02040503050406030204" pitchFamily="18" charset="0"/>
                            </a:rPr>
                            <m:t>𝜇𝜃</m:t>
                          </m:r>
                        </m:sup>
                      </m:sSup>
                      <m:r>
                        <a:rPr lang="es-ES" sz="2400" i="1">
                          <a:latin typeface="Cambria Math" panose="02040503050406030204" pitchFamily="18" charset="0"/>
                        </a:rPr>
                        <m:t>∗</m:t>
                      </m:r>
                      <m:r>
                        <a:rPr lang="es-ES" sz="2400">
                          <a:latin typeface="Cambria Math" panose="02040503050406030204" pitchFamily="18" charset="0"/>
                        </a:rPr>
                        <m:t> </m:t>
                      </m:r>
                      <m:sSub>
                        <m:sSubPr>
                          <m:ctrlPr>
                            <a:rPr lang="en-CA" sz="2400" i="1">
                              <a:latin typeface="Cambria Math" panose="02040503050406030204" pitchFamily="18" charset="0"/>
                            </a:rPr>
                          </m:ctrlPr>
                        </m:sSubPr>
                        <m:e>
                          <m:r>
                            <a:rPr lang="es-ES" sz="2400" i="1">
                              <a:latin typeface="Cambria Math" panose="02040503050406030204" pitchFamily="18" charset="0"/>
                            </a:rPr>
                            <m:t>𝑇</m:t>
                          </m:r>
                        </m:e>
                        <m:sub>
                          <m:r>
                            <a:rPr lang="es-ES" sz="2400">
                              <a:latin typeface="Cambria Math" panose="02040503050406030204" pitchFamily="18" charset="0"/>
                            </a:rPr>
                            <m:t>2</m:t>
                          </m:r>
                        </m:sub>
                      </m:sSub>
                    </m:oMath>
                  </m:oMathPara>
                </a14:m>
                <a:endParaRPr lang="en-CA" sz="2400" dirty="0"/>
              </a:p>
              <a:p>
                <a:pPr marL="0" indent="0">
                  <a:buNone/>
                </a:pPr>
                <a:endParaRPr lang="en-CA" sz="2400" dirty="0"/>
              </a:p>
              <a:p>
                <a:pPr marL="0" indent="0">
                  <a:buNone/>
                </a:pPr>
                <a14:m>
                  <m:oMathPara xmlns:m="http://schemas.openxmlformats.org/officeDocument/2006/math">
                    <m:oMathParaPr>
                      <m:jc m:val="centerGroup"/>
                    </m:oMathParaPr>
                    <m:oMath xmlns:m="http://schemas.openxmlformats.org/officeDocument/2006/math">
                      <m:sSup>
                        <m:sSupPr>
                          <m:ctrlPr>
                            <a:rPr lang="en-CA" sz="2400" i="1">
                              <a:latin typeface="Cambria Math" panose="02040503050406030204" pitchFamily="18" charset="0"/>
                            </a:rPr>
                          </m:ctrlPr>
                        </m:sSupPr>
                        <m:e>
                          <m:r>
                            <a:rPr lang="es-ES" sz="2400" i="1">
                              <a:latin typeface="Cambria Math" panose="02040503050406030204" pitchFamily="18" charset="0"/>
                            </a:rPr>
                            <m:t>𝑒</m:t>
                          </m:r>
                        </m:e>
                        <m:sup>
                          <m:r>
                            <a:rPr lang="es-ES" sz="2400" i="1">
                              <a:latin typeface="Cambria Math" panose="02040503050406030204" pitchFamily="18" charset="0"/>
                            </a:rPr>
                            <m:t>𝜇𝜃</m:t>
                          </m:r>
                        </m:sup>
                      </m:sSup>
                      <m:r>
                        <a:rPr lang="es-ES" sz="2400">
                          <a:latin typeface="Cambria Math" panose="02040503050406030204" pitchFamily="18" charset="0"/>
                        </a:rPr>
                        <m:t>:</m:t>
                      </m:r>
                      <m:r>
                        <a:rPr lang="es-ES" sz="2400" i="1">
                          <a:latin typeface="Cambria Math" panose="02040503050406030204" pitchFamily="18" charset="0"/>
                        </a:rPr>
                        <m:t>𝐶𝑜𝑒𝑓𝑖𝑐𝑖𝑒𝑛𝑡𝑒</m:t>
                      </m:r>
                      <m:r>
                        <a:rPr lang="es-ES" sz="2400">
                          <a:latin typeface="Cambria Math" panose="02040503050406030204" pitchFamily="18" charset="0"/>
                        </a:rPr>
                        <m:t> </m:t>
                      </m:r>
                      <m:r>
                        <a:rPr lang="es-ES" sz="2400" i="1">
                          <a:latin typeface="Cambria Math" panose="02040503050406030204" pitchFamily="18" charset="0"/>
                        </a:rPr>
                        <m:t>𝑒𝑛𝑡𝑟𝑒</m:t>
                      </m:r>
                      <m:r>
                        <a:rPr lang="es-ES" sz="2400">
                          <a:latin typeface="Cambria Math" panose="02040503050406030204" pitchFamily="18" charset="0"/>
                        </a:rPr>
                        <m:t> </m:t>
                      </m:r>
                      <m:r>
                        <a:rPr lang="es-ES" sz="2400" i="1">
                          <a:latin typeface="Cambria Math" panose="02040503050406030204" pitchFamily="18" charset="0"/>
                        </a:rPr>
                        <m:t>𝑒𝑙</m:t>
                      </m:r>
                      <m:r>
                        <a:rPr lang="es-ES" sz="2400">
                          <a:latin typeface="Cambria Math" panose="02040503050406030204" pitchFamily="18" charset="0"/>
                        </a:rPr>
                        <m:t> á</m:t>
                      </m:r>
                      <m:r>
                        <a:rPr lang="es-ES" sz="2400" i="1">
                          <a:latin typeface="Cambria Math" panose="02040503050406030204" pitchFamily="18" charset="0"/>
                        </a:rPr>
                        <m:t>𝑛𝑔𝑢𝑙𝑜</m:t>
                      </m:r>
                      <m:r>
                        <a:rPr lang="es-ES" sz="2400">
                          <a:latin typeface="Cambria Math" panose="02040503050406030204" pitchFamily="18" charset="0"/>
                        </a:rPr>
                        <m:t> </m:t>
                      </m:r>
                      <m:r>
                        <a:rPr lang="es-ES" sz="2400" i="1">
                          <a:latin typeface="Cambria Math" panose="02040503050406030204" pitchFamily="18" charset="0"/>
                        </a:rPr>
                        <m:t>𝑑𝑒</m:t>
                      </m:r>
                      <m:r>
                        <a:rPr lang="es-ES" sz="2400">
                          <a:latin typeface="Cambria Math" panose="02040503050406030204" pitchFamily="18" charset="0"/>
                        </a:rPr>
                        <m:t> </m:t>
                      </m:r>
                      <m:r>
                        <a:rPr lang="es-ES" sz="2400" i="1">
                          <a:latin typeface="Cambria Math" panose="02040503050406030204" pitchFamily="18" charset="0"/>
                        </a:rPr>
                        <m:t>𝑐𝑜𝑛𝑡𝑎𝑐𝑡𝑜</m:t>
                      </m:r>
                      <m:r>
                        <a:rPr lang="es-ES" sz="2400">
                          <a:latin typeface="Cambria Math" panose="02040503050406030204" pitchFamily="18" charset="0"/>
                        </a:rPr>
                        <m:t> </m:t>
                      </m:r>
                      <m:r>
                        <a:rPr lang="es-ES" sz="2400" i="1">
                          <a:latin typeface="Cambria Math" panose="02040503050406030204" pitchFamily="18" charset="0"/>
                        </a:rPr>
                        <m:t>𝑦</m:t>
                      </m:r>
                      <m:r>
                        <a:rPr lang="es-ES" sz="2400">
                          <a:latin typeface="Cambria Math" panose="02040503050406030204" pitchFamily="18" charset="0"/>
                        </a:rPr>
                        <m:t> </m:t>
                      </m:r>
                      <m:r>
                        <a:rPr lang="es-ES" sz="2400" i="1">
                          <a:latin typeface="Cambria Math" panose="02040503050406030204" pitchFamily="18" charset="0"/>
                        </a:rPr>
                        <m:t>𝑐𝑜𝑒𝑓𝑖𝑐𝑖𝑒𝑛𝑡𝑒</m:t>
                      </m:r>
                      <m:r>
                        <a:rPr lang="es-ES" sz="2400">
                          <a:latin typeface="Cambria Math" panose="02040503050406030204" pitchFamily="18" charset="0"/>
                        </a:rPr>
                        <m:t> </m:t>
                      </m:r>
                      <m:r>
                        <a:rPr lang="es-ES" sz="2400" i="1">
                          <a:latin typeface="Cambria Math" panose="02040503050406030204" pitchFamily="18" charset="0"/>
                        </a:rPr>
                        <m:t>𝑑𝑒</m:t>
                      </m:r>
                      <m:r>
                        <a:rPr lang="es-ES" sz="2400">
                          <a:latin typeface="Cambria Math" panose="02040503050406030204" pitchFamily="18" charset="0"/>
                        </a:rPr>
                        <m:t> </m:t>
                      </m:r>
                      <m:r>
                        <a:rPr lang="es-ES" sz="2400" i="1">
                          <a:latin typeface="Cambria Math" panose="02040503050406030204" pitchFamily="18" charset="0"/>
                        </a:rPr>
                        <m:t>𝑓𝑟𝑖𝑐𝑐𝑖</m:t>
                      </m:r>
                      <m:r>
                        <a:rPr lang="es-ES" sz="2400">
                          <a:latin typeface="Cambria Math" panose="02040503050406030204" pitchFamily="18" charset="0"/>
                        </a:rPr>
                        <m:t>ó</m:t>
                      </m:r>
                      <m:r>
                        <a:rPr lang="es-ES" sz="2400" i="1">
                          <a:latin typeface="Cambria Math" panose="02040503050406030204" pitchFamily="18" charset="0"/>
                        </a:rPr>
                        <m:t>𝑛</m:t>
                      </m:r>
                    </m:oMath>
                  </m:oMathPara>
                </a14:m>
                <a:endParaRPr lang="en-CA" sz="2400" dirty="0" smtClean="0"/>
              </a:p>
              <a:p>
                <a:pPr marL="0" indent="0">
                  <a:buNone/>
                </a:pPr>
                <a:endParaRPr lang="en-CA" sz="2400" dirty="0"/>
              </a:p>
              <a:p>
                <a:pPr algn="just"/>
                <a:r>
                  <a:rPr lang="es-ES" sz="2400" dirty="0"/>
                  <a:t>Para la obtención de </a:t>
                </a:r>
                <a14:m>
                  <m:oMath xmlns:m="http://schemas.openxmlformats.org/officeDocument/2006/math">
                    <m:sSup>
                      <m:sSupPr>
                        <m:ctrlPr>
                          <a:rPr lang="en-CA" sz="2400" i="1">
                            <a:latin typeface="Cambria Math" panose="02040503050406030204" pitchFamily="18" charset="0"/>
                          </a:rPr>
                        </m:ctrlPr>
                      </m:sSupPr>
                      <m:e>
                        <m:r>
                          <a:rPr lang="es-ES" sz="2400" i="1">
                            <a:latin typeface="Cambria Math" panose="02040503050406030204" pitchFamily="18" charset="0"/>
                          </a:rPr>
                          <m:t>𝑒</m:t>
                        </m:r>
                      </m:e>
                      <m:sup>
                        <m:r>
                          <a:rPr lang="es-ES" sz="2400" i="1">
                            <a:latin typeface="Cambria Math" panose="02040503050406030204" pitchFamily="18" charset="0"/>
                          </a:rPr>
                          <m:t>𝜇𝜃</m:t>
                        </m:r>
                      </m:sup>
                    </m:sSup>
                  </m:oMath>
                </a14:m>
                <a:r>
                  <a:rPr lang="es-ES" sz="2400" dirty="0"/>
                  <a:t> se obtiene el factor de acuerdo a las condiciones del tambor motriz en este caso es recubierto y mojado, seguidamente se escoge el factor correspondiente para </a:t>
                </a:r>
                <a14:m>
                  <m:oMath xmlns:m="http://schemas.openxmlformats.org/officeDocument/2006/math">
                    <m:sSup>
                      <m:sSupPr>
                        <m:ctrlPr>
                          <a:rPr lang="en-CA" sz="2400" i="1">
                            <a:latin typeface="Cambria Math" panose="02040503050406030204" pitchFamily="18" charset="0"/>
                          </a:rPr>
                        </m:ctrlPr>
                      </m:sSupPr>
                      <m:e>
                        <m:r>
                          <a:rPr lang="es-ES" sz="2400" i="1">
                            <a:latin typeface="Cambria Math" panose="02040503050406030204" pitchFamily="18" charset="0"/>
                          </a:rPr>
                          <m:t>𝑒</m:t>
                        </m:r>
                      </m:e>
                      <m:sup>
                        <m:r>
                          <a:rPr lang="es-ES" sz="2400" i="1">
                            <a:latin typeface="Cambria Math" panose="02040503050406030204" pitchFamily="18" charset="0"/>
                          </a:rPr>
                          <m:t>𝜇𝜃</m:t>
                        </m:r>
                      </m:sup>
                    </m:sSup>
                    <m:r>
                      <a:rPr lang="es-EC" sz="2400" b="0" i="1" smtClean="0">
                        <a:latin typeface="Cambria Math" panose="02040503050406030204" pitchFamily="18" charset="0"/>
                      </a:rPr>
                      <m:t>. </m:t>
                    </m:r>
                  </m:oMath>
                </a14:m>
                <a:endParaRPr lang="es-EC" sz="2400" b="0" dirty="0" smtClean="0"/>
              </a:p>
              <a:p>
                <a:pPr marL="0" indent="0">
                  <a:buNone/>
                </a:pPr>
                <a:endParaRPr lang="en-CA" sz="2400" dirty="0"/>
              </a:p>
              <a:p>
                <a:pPr marL="0" indent="0">
                  <a:buNone/>
                </a:pPr>
                <a14:m>
                  <m:oMathPara xmlns:m="http://schemas.openxmlformats.org/officeDocument/2006/math">
                    <m:oMathParaPr>
                      <m:jc m:val="centerGroup"/>
                    </m:oMathParaPr>
                    <m:oMath xmlns:m="http://schemas.openxmlformats.org/officeDocument/2006/math">
                      <m:sSub>
                        <m:sSubPr>
                          <m:ctrlPr>
                            <a:rPr lang="en-CA" sz="2400" i="1">
                              <a:latin typeface="Cambria Math" panose="02040503050406030204" pitchFamily="18" charset="0"/>
                            </a:rPr>
                          </m:ctrlPr>
                        </m:sSubPr>
                        <m:e>
                          <m:r>
                            <a:rPr lang="es-ES" sz="2400" i="1">
                              <a:latin typeface="Cambria Math" panose="02040503050406030204" pitchFamily="18" charset="0"/>
                            </a:rPr>
                            <m:t>𝑇</m:t>
                          </m:r>
                        </m:e>
                        <m:sub>
                          <m:r>
                            <a:rPr lang="es-ES" sz="2400">
                              <a:latin typeface="Cambria Math" panose="02040503050406030204" pitchFamily="18" charset="0"/>
                            </a:rPr>
                            <m:t>1</m:t>
                          </m:r>
                        </m:sub>
                      </m:sSub>
                      <m:r>
                        <a:rPr lang="es-ES" sz="2400">
                          <a:latin typeface="Cambria Math" panose="02040503050406030204" pitchFamily="18" charset="0"/>
                        </a:rPr>
                        <m:t>= 2.19</m:t>
                      </m:r>
                      <m:r>
                        <a:rPr lang="es-ES" sz="2400" i="1">
                          <a:latin typeface="Cambria Math" panose="02040503050406030204" pitchFamily="18" charset="0"/>
                        </a:rPr>
                        <m:t>∗</m:t>
                      </m:r>
                      <m:r>
                        <a:rPr lang="es-ES" sz="2400">
                          <a:latin typeface="Cambria Math" panose="02040503050406030204" pitchFamily="18" charset="0"/>
                        </a:rPr>
                        <m:t> 30.8</m:t>
                      </m:r>
                      <m:d>
                        <m:dPr>
                          <m:begChr m:val="["/>
                          <m:endChr m:val="]"/>
                          <m:ctrlPr>
                            <a:rPr lang="en-CA" sz="2400" i="1">
                              <a:latin typeface="Cambria Math" panose="02040503050406030204" pitchFamily="18" charset="0"/>
                            </a:rPr>
                          </m:ctrlPr>
                        </m:dPr>
                        <m:e>
                          <m:r>
                            <a:rPr lang="es-ES" sz="2400" i="1">
                              <a:latin typeface="Cambria Math" panose="02040503050406030204" pitchFamily="18" charset="0"/>
                            </a:rPr>
                            <m:t>𝑁</m:t>
                          </m:r>
                        </m:e>
                      </m:d>
                      <m:r>
                        <a:rPr lang="es-ES" sz="2400">
                          <a:latin typeface="Cambria Math" panose="02040503050406030204" pitchFamily="18" charset="0"/>
                        </a:rPr>
                        <m:t>=67.45 [</m:t>
                      </m:r>
                      <m:r>
                        <a:rPr lang="es-ES" sz="2400" i="1">
                          <a:latin typeface="Cambria Math" panose="02040503050406030204" pitchFamily="18" charset="0"/>
                        </a:rPr>
                        <m:t>𝑁</m:t>
                      </m:r>
                      <m:r>
                        <a:rPr lang="es-ES" sz="2400">
                          <a:latin typeface="Cambria Math" panose="02040503050406030204" pitchFamily="18" charset="0"/>
                        </a:rPr>
                        <m:t>]</m:t>
                      </m:r>
                    </m:oMath>
                  </m:oMathPara>
                </a14:m>
                <a:endParaRPr lang="en-CA" sz="2400" dirty="0" smtClean="0"/>
              </a:p>
              <a:p>
                <a:pPr marL="0" indent="0">
                  <a:buNone/>
                </a:pPr>
                <a:endParaRPr lang="en-CA" sz="2400" dirty="0"/>
              </a:p>
              <a:p>
                <a:pPr marL="0" indent="0">
                  <a:buNone/>
                </a:pPr>
                <a:endParaRPr lang="en-CA" sz="24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18436" y="594359"/>
                <a:ext cx="10515600" cy="4913647"/>
              </a:xfrm>
              <a:blipFill rotWithShape="0">
                <a:blip r:embed="rId2"/>
                <a:stretch>
                  <a:fillRect l="-406" t="-1239" r="-928"/>
                </a:stretch>
              </a:blipFill>
            </p:spPr>
            <p:txBody>
              <a:bodyPr/>
              <a:lstStyle/>
              <a:p>
                <a:r>
                  <a:rPr lang="en-US">
                    <a:noFill/>
                  </a:rPr>
                  <a:t> </a:t>
                </a:r>
              </a:p>
            </p:txBody>
          </p:sp>
        </mc:Fallback>
      </mc:AlternateContent>
    </p:spTree>
    <p:extLst>
      <p:ext uri="{BB962C8B-B14F-4D97-AF65-F5344CB8AC3E}">
        <p14:creationId xmlns:p14="http://schemas.microsoft.com/office/powerpoint/2010/main" val="2329906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C" dirty="0" smtClean="0"/>
              <a:t>OBJETIVOS</a:t>
            </a:r>
            <a:endParaRPr lang="en-US" dirty="0"/>
          </a:p>
        </p:txBody>
      </p:sp>
    </p:spTree>
    <p:extLst>
      <p:ext uri="{BB962C8B-B14F-4D97-AF65-F5344CB8AC3E}">
        <p14:creationId xmlns:p14="http://schemas.microsoft.com/office/powerpoint/2010/main" val="2925262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69232"/>
            <a:ext cx="10515600" cy="5707731"/>
          </a:xfrm>
        </p:spPr>
        <p:txBody>
          <a:bodyPr>
            <a:normAutofit/>
          </a:bodyPr>
          <a:lstStyle/>
          <a:p>
            <a:pPr marL="0" indent="0">
              <a:buNone/>
            </a:pPr>
            <a:r>
              <a:rPr lang="es-EC" sz="2400" dirty="0" smtClean="0"/>
              <a:t>TORQUE:</a:t>
            </a:r>
          </a:p>
          <a:p>
            <a:pPr marL="0" indent="0">
              <a:buNone/>
            </a:pPr>
            <a:endParaRPr lang="es-EC" sz="2400" dirty="0" smtClean="0"/>
          </a:p>
          <a:p>
            <a:pPr marL="0" indent="0">
              <a:buNone/>
            </a:pPr>
            <a:endParaRPr lang="es-EC" sz="2400" dirty="0"/>
          </a:p>
          <a:p>
            <a:pPr marL="0" indent="0">
              <a:buNone/>
            </a:pPr>
            <a:r>
              <a:rPr lang="es-EC" sz="2400" dirty="0" smtClean="0"/>
              <a:t>POTENCIA:</a:t>
            </a:r>
          </a:p>
          <a:p>
            <a:pPr marL="0" indent="0">
              <a:buNone/>
            </a:pPr>
            <a:endParaRPr lang="es-EC" sz="2400" dirty="0"/>
          </a:p>
          <a:p>
            <a:pPr marL="0" indent="0">
              <a:buNone/>
            </a:pPr>
            <a:endParaRPr lang="es-EC" sz="2400" dirty="0" smtClean="0"/>
          </a:p>
          <a:p>
            <a:pPr marL="0" indent="0">
              <a:buNone/>
            </a:pPr>
            <a:endParaRPr lang="es-EC" sz="2400" dirty="0"/>
          </a:p>
          <a:p>
            <a:pPr marL="0" indent="0">
              <a:buNone/>
            </a:pPr>
            <a:r>
              <a:rPr lang="es-EC" sz="2400" dirty="0" smtClean="0"/>
              <a:t>MOTOR SELECCIONADO:</a:t>
            </a:r>
          </a:p>
          <a:p>
            <a:pPr marL="0" indent="0">
              <a:buNone/>
            </a:pPr>
            <a:endParaRPr lang="en-CA" sz="2400" dirty="0"/>
          </a:p>
        </p:txBody>
      </p:sp>
      <mc:AlternateContent xmlns:mc="http://schemas.openxmlformats.org/markup-compatibility/2006" xmlns:a14="http://schemas.microsoft.com/office/drawing/2010/main">
        <mc:Choice Requires="a14">
          <p:sp>
            <p:nvSpPr>
              <p:cNvPr id="4" name="Rectángulo 3"/>
              <p:cNvSpPr/>
              <p:nvPr/>
            </p:nvSpPr>
            <p:spPr>
              <a:xfrm>
                <a:off x="4648160" y="681258"/>
                <a:ext cx="27031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𝑇𝑜𝑟𝑞𝑢𝑒</m:t>
                      </m:r>
                      <m:r>
                        <a:rPr lang="en-CA" i="0">
                          <a:latin typeface="Cambria Math" panose="02040503050406030204" pitchFamily="18" charset="0"/>
                        </a:rPr>
                        <m:t>=</m:t>
                      </m:r>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0">
                                  <a:latin typeface="Cambria Math" panose="02040503050406030204" pitchFamily="18" charset="0"/>
                                </a:rPr>
                                <m:t>1</m:t>
                              </m:r>
                            </m:sub>
                          </m:sSub>
                          <m:r>
                            <a:rPr lang="en-CA" i="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0">
                                  <a:latin typeface="Cambria Math" panose="02040503050406030204" pitchFamily="18" charset="0"/>
                                </a:rPr>
                                <m:t>2</m:t>
                              </m:r>
                            </m:sub>
                          </m:sSub>
                        </m:e>
                      </m:d>
                      <m:r>
                        <a:rPr lang="en-CA" i="0">
                          <a:latin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𝑅</m:t>
                          </m:r>
                        </m:e>
                        <m:sub>
                          <m:r>
                            <a:rPr lang="en-CA" i="1">
                              <a:latin typeface="Cambria Math" panose="02040503050406030204" pitchFamily="18" charset="0"/>
                            </a:rPr>
                            <m:t>𝑟</m:t>
                          </m:r>
                        </m:sub>
                      </m:sSub>
                    </m:oMath>
                  </m:oMathPara>
                </a14:m>
                <a:endParaRPr lang="en-CA" dirty="0"/>
              </a:p>
            </p:txBody>
          </p:sp>
        </mc:Choice>
        <mc:Fallback xmlns="">
          <p:sp>
            <p:nvSpPr>
              <p:cNvPr id="4" name="Rectángulo 3"/>
              <p:cNvSpPr>
                <a:spLocks noRot="1" noChangeAspect="1" noMove="1" noResize="1" noEditPoints="1" noAdjustHandles="1" noChangeArrowheads="1" noChangeShapeType="1" noTextEdit="1"/>
              </p:cNvSpPr>
              <p:nvPr/>
            </p:nvSpPr>
            <p:spPr>
              <a:xfrm>
                <a:off x="4648160" y="681258"/>
                <a:ext cx="2703176" cy="369332"/>
              </a:xfrm>
              <a:prstGeom prst="rect">
                <a:avLst/>
              </a:prstGeom>
              <a:blipFill rotWithShape="0">
                <a:blip r:embed="rId2"/>
                <a:stretch>
                  <a:fillRect b="-13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312481" y="1136067"/>
                <a:ext cx="57048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r>
                            <a:rPr lang="es-EC" b="0" i="1" smtClean="0">
                              <a:latin typeface="Cambria Math" panose="02040503050406030204" pitchFamily="18" charset="0"/>
                            </a:rPr>
                            <m:t>𝑇</m:t>
                          </m:r>
                          <m:r>
                            <a:rPr lang="en-CA" i="1">
                              <a:latin typeface="Cambria Math" panose="02040503050406030204" pitchFamily="18" charset="0"/>
                            </a:rPr>
                            <m:t>𝑜𝑟𝑞𝑢𝑒</m:t>
                          </m:r>
                          <m:r>
                            <a:rPr lang="en-CA" i="0">
                              <a:latin typeface="Cambria Math" panose="02040503050406030204" pitchFamily="18" charset="0"/>
                            </a:rPr>
                            <m:t>=</m:t>
                          </m:r>
                          <m:d>
                            <m:dPr>
                              <m:ctrlPr>
                                <a:rPr lang="en-CA" i="1">
                                  <a:latin typeface="Cambria Math" panose="02040503050406030204" pitchFamily="18" charset="0"/>
                                </a:rPr>
                              </m:ctrlPr>
                            </m:dPr>
                            <m:e>
                              <m:r>
                                <a:rPr lang="en-CA" i="0">
                                  <a:latin typeface="Cambria Math" panose="02040503050406030204" pitchFamily="18" charset="0"/>
                                </a:rPr>
                                <m:t>67.45</m:t>
                              </m:r>
                              <m:d>
                                <m:dPr>
                                  <m:begChr m:val="["/>
                                  <m:endChr m:val="]"/>
                                  <m:ctrlPr>
                                    <a:rPr lang="en-CA" i="1">
                                      <a:latin typeface="Cambria Math" panose="02040503050406030204" pitchFamily="18" charset="0"/>
                                    </a:rPr>
                                  </m:ctrlPr>
                                </m:dPr>
                                <m:e>
                                  <m:r>
                                    <a:rPr lang="en-CA" i="1">
                                      <a:latin typeface="Cambria Math" panose="02040503050406030204" pitchFamily="18" charset="0"/>
                                    </a:rPr>
                                    <m:t>𝑁</m:t>
                                  </m:r>
                                </m:e>
                              </m:d>
                              <m:r>
                                <a:rPr lang="en-CA" i="0">
                                  <a:latin typeface="Cambria Math" panose="02040503050406030204" pitchFamily="18" charset="0"/>
                                </a:rPr>
                                <m:t>−30.8</m:t>
                              </m:r>
                              <m:d>
                                <m:dPr>
                                  <m:begChr m:val="["/>
                                  <m:endChr m:val="]"/>
                                  <m:ctrlPr>
                                    <a:rPr lang="en-CA" i="1">
                                      <a:latin typeface="Cambria Math" panose="02040503050406030204" pitchFamily="18" charset="0"/>
                                    </a:rPr>
                                  </m:ctrlPr>
                                </m:dPr>
                                <m:e>
                                  <m:r>
                                    <a:rPr lang="en-CA" i="1">
                                      <a:latin typeface="Cambria Math" panose="02040503050406030204" pitchFamily="18" charset="0"/>
                                    </a:rPr>
                                    <m:t>𝑁</m:t>
                                  </m:r>
                                </m:e>
                              </m:d>
                            </m:e>
                          </m:d>
                          <m:r>
                            <a:rPr lang="en-CA" i="0">
                              <a:latin typeface="Cambria Math" panose="02040503050406030204" pitchFamily="18" charset="0"/>
                            </a:rPr>
                            <m:t>∗ 0.038</m:t>
                          </m:r>
                          <m:r>
                            <a:rPr lang="en-CA" i="1">
                              <a:latin typeface="Cambria Math" panose="02040503050406030204" pitchFamily="18" charset="0"/>
                            </a:rPr>
                            <m:t>𝑚</m:t>
                          </m:r>
                          <m:r>
                            <a:rPr lang="en-CA" i="0">
                              <a:latin typeface="Cambria Math" panose="02040503050406030204" pitchFamily="18" charset="0"/>
                            </a:rPr>
                            <m:t>=1.39[</m:t>
                          </m:r>
                          <m:r>
                            <a:rPr lang="en-CA" i="1">
                              <a:latin typeface="Cambria Math" panose="02040503050406030204" pitchFamily="18" charset="0"/>
                            </a:rPr>
                            <m:t>𝑁𝑚</m:t>
                          </m:r>
                        </m:e>
                      </m:d>
                    </m:oMath>
                  </m:oMathPara>
                </a14:m>
                <a:endParaRPr lang="en-CA" dirty="0"/>
              </a:p>
            </p:txBody>
          </p:sp>
        </mc:Choice>
        <mc:Fallback xmlns="">
          <p:sp>
            <p:nvSpPr>
              <p:cNvPr id="5" name="Rectángulo 4"/>
              <p:cNvSpPr>
                <a:spLocks noRot="1" noChangeAspect="1" noMove="1" noResize="1" noEditPoints="1" noAdjustHandles="1" noChangeArrowheads="1" noChangeShapeType="1" noTextEdit="1"/>
              </p:cNvSpPr>
              <p:nvPr/>
            </p:nvSpPr>
            <p:spPr>
              <a:xfrm>
                <a:off x="3312481" y="1136067"/>
                <a:ext cx="5704895" cy="369332"/>
              </a:xfrm>
              <a:prstGeom prst="rect">
                <a:avLst/>
              </a:prstGeom>
              <a:blipFill rotWithShape="0">
                <a:blip r:embed="rId3"/>
                <a:stretch>
                  <a:fillRect t="-126230" r="-7372" b="-18852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816179" y="2145038"/>
                <a:ext cx="20061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𝑃</m:t>
                      </m:r>
                      <m:r>
                        <a:rPr lang="en-CA" i="0">
                          <a:latin typeface="Cambria Math" panose="02040503050406030204" pitchFamily="18" charset="0"/>
                        </a:rPr>
                        <m:t>=</m:t>
                      </m:r>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0">
                                  <a:latin typeface="Cambria Math" panose="02040503050406030204" pitchFamily="18" charset="0"/>
                                </a:rPr>
                                <m:t>1</m:t>
                              </m:r>
                            </m:sub>
                          </m:sSub>
                          <m:r>
                            <a:rPr lang="en-CA" i="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0">
                                  <a:latin typeface="Cambria Math" panose="02040503050406030204" pitchFamily="18" charset="0"/>
                                </a:rPr>
                                <m:t>2</m:t>
                              </m:r>
                            </m:sub>
                          </m:sSub>
                        </m:e>
                      </m:d>
                      <m:r>
                        <a:rPr lang="en-CA" i="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𝑉</m:t>
                          </m:r>
                        </m:e>
                        <m:sub>
                          <m:r>
                            <a:rPr lang="en-CA" i="1">
                              <a:latin typeface="Cambria Math" panose="02040503050406030204" pitchFamily="18" charset="0"/>
                            </a:rPr>
                            <m:t>𝑡</m:t>
                          </m:r>
                        </m:sub>
                      </m:sSub>
                    </m:oMath>
                  </m:oMathPara>
                </a14:m>
                <a:endParaRPr lang="en-CA" dirty="0"/>
              </a:p>
            </p:txBody>
          </p:sp>
        </mc:Choice>
        <mc:Fallback xmlns="">
          <p:sp>
            <p:nvSpPr>
              <p:cNvPr id="6" name="Rectángulo 5"/>
              <p:cNvSpPr>
                <a:spLocks noRot="1" noChangeAspect="1" noMove="1" noResize="1" noEditPoints="1" noAdjustHandles="1" noChangeArrowheads="1" noChangeShapeType="1" noTextEdit="1"/>
              </p:cNvSpPr>
              <p:nvPr/>
            </p:nvSpPr>
            <p:spPr>
              <a:xfrm>
                <a:off x="4816179" y="2145038"/>
                <a:ext cx="2006190" cy="369332"/>
              </a:xfrm>
              <a:prstGeom prst="rect">
                <a:avLst/>
              </a:prstGeom>
              <a:blipFill rotWithShape="0">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180134" y="2522417"/>
                <a:ext cx="6673730" cy="612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𝑃</m:t>
                      </m:r>
                      <m:r>
                        <a:rPr lang="en-CA" i="0">
                          <a:latin typeface="Cambria Math" panose="02040503050406030204" pitchFamily="18" charset="0"/>
                        </a:rPr>
                        <m:t>=</m:t>
                      </m:r>
                      <m:d>
                        <m:dPr>
                          <m:ctrlPr>
                            <a:rPr lang="en-CA" i="1">
                              <a:latin typeface="Cambria Math" panose="02040503050406030204" pitchFamily="18" charset="0"/>
                            </a:rPr>
                          </m:ctrlPr>
                        </m:dPr>
                        <m:e>
                          <m:r>
                            <a:rPr lang="en-CA" i="0">
                              <a:latin typeface="Cambria Math" panose="02040503050406030204" pitchFamily="18" charset="0"/>
                            </a:rPr>
                            <m:t>67.45</m:t>
                          </m:r>
                          <m:d>
                            <m:dPr>
                              <m:begChr m:val="["/>
                              <m:endChr m:val="]"/>
                              <m:ctrlPr>
                                <a:rPr lang="en-CA" i="1">
                                  <a:latin typeface="Cambria Math" panose="02040503050406030204" pitchFamily="18" charset="0"/>
                                </a:rPr>
                              </m:ctrlPr>
                            </m:dPr>
                            <m:e>
                              <m:r>
                                <a:rPr lang="en-CA" i="1">
                                  <a:latin typeface="Cambria Math" panose="02040503050406030204" pitchFamily="18" charset="0"/>
                                </a:rPr>
                                <m:t>𝑁</m:t>
                              </m:r>
                            </m:e>
                          </m:d>
                          <m:r>
                            <a:rPr lang="en-CA" i="0">
                              <a:latin typeface="Cambria Math" panose="02040503050406030204" pitchFamily="18" charset="0"/>
                            </a:rPr>
                            <m:t>−30.8</m:t>
                          </m:r>
                          <m:d>
                            <m:dPr>
                              <m:begChr m:val="["/>
                              <m:endChr m:val="]"/>
                              <m:ctrlPr>
                                <a:rPr lang="en-CA" i="1">
                                  <a:latin typeface="Cambria Math" panose="02040503050406030204" pitchFamily="18" charset="0"/>
                                </a:rPr>
                              </m:ctrlPr>
                            </m:dPr>
                            <m:e>
                              <m:r>
                                <a:rPr lang="en-CA" i="1">
                                  <a:latin typeface="Cambria Math" panose="02040503050406030204" pitchFamily="18" charset="0"/>
                                </a:rPr>
                                <m:t>𝑁</m:t>
                              </m:r>
                            </m:e>
                          </m:d>
                        </m:e>
                      </m:d>
                      <m:r>
                        <a:rPr lang="en-CA" i="0">
                          <a:latin typeface="Cambria Math" panose="02040503050406030204" pitchFamily="18" charset="0"/>
                        </a:rPr>
                        <m:t>∗</m:t>
                      </m:r>
                      <m:f>
                        <m:fPr>
                          <m:ctrlPr>
                            <a:rPr lang="en-CA" i="1">
                              <a:latin typeface="Cambria Math" panose="02040503050406030204" pitchFamily="18" charset="0"/>
                            </a:rPr>
                          </m:ctrlPr>
                        </m:fPr>
                        <m:num>
                          <m:r>
                            <a:rPr lang="en-CA" i="0">
                              <a:latin typeface="Cambria Math" panose="02040503050406030204" pitchFamily="18" charset="0"/>
                            </a:rPr>
                            <m:t>0.107</m:t>
                          </m:r>
                          <m:r>
                            <a:rPr lang="en-CA" i="1">
                              <a:latin typeface="Cambria Math" panose="02040503050406030204" pitchFamily="18" charset="0"/>
                            </a:rPr>
                            <m:t>𝑚</m:t>
                          </m:r>
                        </m:num>
                        <m:den>
                          <m:r>
                            <a:rPr lang="en-CA" i="1">
                              <a:latin typeface="Cambria Math" panose="02040503050406030204" pitchFamily="18" charset="0"/>
                            </a:rPr>
                            <m:t>𝑠</m:t>
                          </m:r>
                        </m:den>
                      </m:f>
                      <m:r>
                        <a:rPr lang="en-CA" i="0">
                          <a:latin typeface="Cambria Math" panose="02040503050406030204" pitchFamily="18" charset="0"/>
                        </a:rPr>
                        <m:t>=3.92 </m:t>
                      </m:r>
                      <m:r>
                        <a:rPr lang="en-CA" i="1">
                          <a:latin typeface="Cambria Math" panose="02040503050406030204" pitchFamily="18" charset="0"/>
                        </a:rPr>
                        <m:t>𝑊𝑎𝑡𝑡𝑠</m:t>
                      </m:r>
                      <m:r>
                        <a:rPr lang="en-CA" i="0">
                          <a:latin typeface="Cambria Math" panose="02040503050406030204" pitchFamily="18" charset="0"/>
                        </a:rPr>
                        <m:t>≈0.01</m:t>
                      </m:r>
                      <m:r>
                        <a:rPr lang="en-CA" i="1">
                          <a:latin typeface="Cambria Math" panose="02040503050406030204" pitchFamily="18" charset="0"/>
                        </a:rPr>
                        <m:t>𝐻𝑃</m:t>
                      </m:r>
                    </m:oMath>
                  </m:oMathPara>
                </a14:m>
                <a:endParaRPr lang="en-CA" dirty="0"/>
              </a:p>
            </p:txBody>
          </p:sp>
        </mc:Choice>
        <mc:Fallback xmlns="">
          <p:sp>
            <p:nvSpPr>
              <p:cNvPr id="7" name="Rectángulo 6"/>
              <p:cNvSpPr>
                <a:spLocks noRot="1" noChangeAspect="1" noMove="1" noResize="1" noEditPoints="1" noAdjustHandles="1" noChangeArrowheads="1" noChangeShapeType="1" noTextEdit="1"/>
              </p:cNvSpPr>
              <p:nvPr/>
            </p:nvSpPr>
            <p:spPr>
              <a:xfrm>
                <a:off x="3180134" y="2522417"/>
                <a:ext cx="6673730" cy="612796"/>
              </a:xfrm>
              <a:prstGeom prst="rect">
                <a:avLst/>
              </a:prstGeom>
              <a:blipFill rotWithShape="0">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611919" y="3294925"/>
                <a:ext cx="1348639"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𝑛</m:t>
                      </m:r>
                      <m:r>
                        <a:rPr lang="en-CA" i="0">
                          <a:latin typeface="Cambria Math" panose="02040503050406030204" pitchFamily="18" charset="0"/>
                        </a:rPr>
                        <m:t>=</m:t>
                      </m:r>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i="1">
                                  <a:latin typeface="Cambria Math" panose="02040503050406030204" pitchFamily="18" charset="0"/>
                                </a:rPr>
                                <m:t>𝑉</m:t>
                              </m:r>
                            </m:e>
                            <m:sub>
                              <m:r>
                                <a:rPr lang="en-CA" i="1">
                                  <a:latin typeface="Cambria Math" panose="02040503050406030204" pitchFamily="18" charset="0"/>
                                </a:rPr>
                                <m:t>𝑡</m:t>
                              </m:r>
                            </m:sub>
                          </m:sSub>
                          <m:r>
                            <a:rPr lang="en-CA" i="0">
                              <a:latin typeface="Cambria Math" panose="02040503050406030204" pitchFamily="18" charset="0"/>
                            </a:rPr>
                            <m:t>∗60</m:t>
                          </m:r>
                        </m:num>
                        <m:den>
                          <m:r>
                            <a:rPr lang="en-CA" i="1">
                              <a:latin typeface="Cambria Math" panose="02040503050406030204" pitchFamily="18" charset="0"/>
                            </a:rPr>
                            <m:t>𝜋</m:t>
                          </m:r>
                          <m:r>
                            <a:rPr lang="en-CA" i="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𝐷</m:t>
                              </m:r>
                            </m:e>
                            <m:sub>
                              <m:r>
                                <a:rPr lang="en-CA" i="1">
                                  <a:latin typeface="Cambria Math" panose="02040503050406030204" pitchFamily="18" charset="0"/>
                                </a:rPr>
                                <m:t>𝑟</m:t>
                              </m:r>
                            </m:sub>
                          </m:sSub>
                        </m:den>
                      </m:f>
                    </m:oMath>
                  </m:oMathPara>
                </a14:m>
                <a:endParaRPr lang="en-CA" dirty="0"/>
              </a:p>
            </p:txBody>
          </p:sp>
        </mc:Choice>
        <mc:Fallback xmlns="">
          <p:sp>
            <p:nvSpPr>
              <p:cNvPr id="8" name="Rectángulo 7"/>
              <p:cNvSpPr>
                <a:spLocks noRot="1" noChangeAspect="1" noMove="1" noResize="1" noEditPoints="1" noAdjustHandles="1" noChangeArrowheads="1" noChangeShapeType="1" noTextEdit="1"/>
              </p:cNvSpPr>
              <p:nvPr/>
            </p:nvSpPr>
            <p:spPr>
              <a:xfrm>
                <a:off x="3611919" y="3294925"/>
                <a:ext cx="1348639" cy="658065"/>
              </a:xfrm>
              <a:prstGeom prst="rect">
                <a:avLst/>
              </a:prstGeom>
              <a:blipFill rotWithShape="0">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11954" y="3148694"/>
                <a:ext cx="2950551" cy="794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𝑛</m:t>
                      </m:r>
                      <m:r>
                        <a:rPr lang="en-CA" i="0">
                          <a:latin typeface="Cambria Math" panose="02040503050406030204" pitchFamily="18" charset="0"/>
                        </a:rPr>
                        <m:t>=</m:t>
                      </m:r>
                      <m:f>
                        <m:fPr>
                          <m:ctrlPr>
                            <a:rPr lang="en-CA" i="1">
                              <a:latin typeface="Cambria Math" panose="02040503050406030204" pitchFamily="18" charset="0"/>
                            </a:rPr>
                          </m:ctrlPr>
                        </m:fPr>
                        <m:num>
                          <m:f>
                            <m:fPr>
                              <m:ctrlPr>
                                <a:rPr lang="en-CA" i="1">
                                  <a:latin typeface="Cambria Math" panose="02040503050406030204" pitchFamily="18" charset="0"/>
                                </a:rPr>
                              </m:ctrlPr>
                            </m:fPr>
                            <m:num>
                              <m:r>
                                <a:rPr lang="en-CA" i="0">
                                  <a:latin typeface="Cambria Math" panose="02040503050406030204" pitchFamily="18" charset="0"/>
                                </a:rPr>
                                <m:t>0.107</m:t>
                              </m:r>
                              <m:r>
                                <a:rPr lang="en-CA" i="1">
                                  <a:latin typeface="Cambria Math" panose="02040503050406030204" pitchFamily="18" charset="0"/>
                                </a:rPr>
                                <m:t>𝑚</m:t>
                              </m:r>
                            </m:num>
                            <m:den>
                              <m:r>
                                <a:rPr lang="en-CA" i="1">
                                  <a:latin typeface="Cambria Math" panose="02040503050406030204" pitchFamily="18" charset="0"/>
                                </a:rPr>
                                <m:t>𝑠</m:t>
                              </m:r>
                            </m:den>
                          </m:f>
                          <m:r>
                            <a:rPr lang="en-CA" i="0">
                              <a:latin typeface="Cambria Math" panose="02040503050406030204" pitchFamily="18" charset="0"/>
                            </a:rPr>
                            <m:t>∗60</m:t>
                          </m:r>
                        </m:num>
                        <m:den>
                          <m:r>
                            <a:rPr lang="en-CA" i="1">
                              <a:latin typeface="Cambria Math" panose="02040503050406030204" pitchFamily="18" charset="0"/>
                            </a:rPr>
                            <m:t>𝜋</m:t>
                          </m:r>
                          <m:r>
                            <a:rPr lang="en-CA" i="0">
                              <a:latin typeface="Cambria Math" panose="02040503050406030204" pitchFamily="18" charset="0"/>
                            </a:rPr>
                            <m:t>∗0.076 </m:t>
                          </m:r>
                          <m:r>
                            <a:rPr lang="en-CA" i="1">
                              <a:latin typeface="Cambria Math" panose="02040503050406030204" pitchFamily="18" charset="0"/>
                            </a:rPr>
                            <m:t>𝑚</m:t>
                          </m:r>
                        </m:den>
                      </m:f>
                      <m:r>
                        <a:rPr lang="en-CA" i="0">
                          <a:latin typeface="Cambria Math" panose="02040503050406030204" pitchFamily="18" charset="0"/>
                        </a:rPr>
                        <m:t>=26 </m:t>
                      </m:r>
                      <m:r>
                        <a:rPr lang="en-CA" i="1">
                          <a:latin typeface="Cambria Math" panose="02040503050406030204" pitchFamily="18" charset="0"/>
                        </a:rPr>
                        <m:t>𝑟𝑝𝑚</m:t>
                      </m:r>
                    </m:oMath>
                  </m:oMathPara>
                </a14:m>
                <a:endParaRPr lang="en-CA" dirty="0"/>
              </a:p>
            </p:txBody>
          </p:sp>
        </mc:Choice>
        <mc:Fallback xmlns="">
          <p:sp>
            <p:nvSpPr>
              <p:cNvPr id="9" name="Rectángulo 8"/>
              <p:cNvSpPr>
                <a:spLocks noRot="1" noChangeAspect="1" noMove="1" noResize="1" noEditPoints="1" noAdjustHandles="1" noChangeArrowheads="1" noChangeShapeType="1" noTextEdit="1"/>
              </p:cNvSpPr>
              <p:nvPr/>
            </p:nvSpPr>
            <p:spPr>
              <a:xfrm>
                <a:off x="5711954" y="3148694"/>
                <a:ext cx="2950551" cy="794000"/>
              </a:xfrm>
              <a:prstGeom prst="rect">
                <a:avLst/>
              </a:prstGeom>
              <a:blipFill rotWithShape="0">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771274" y="4278441"/>
                <a:ext cx="6096000" cy="2279598"/>
              </a:xfrm>
              <a:prstGeom prst="rect">
                <a:avLst/>
              </a:prstGeom>
            </p:spPr>
            <p:txBody>
              <a:bodyPr>
                <a:spAutoFit/>
              </a:bodyPr>
              <a:lstStyle/>
              <a:p>
                <a:pPr algn="just">
                  <a:lnSpc>
                    <a:spcPct val="200000"/>
                  </a:lnSpc>
                  <a:spcBef>
                    <a:spcPts val="150"/>
                  </a:spcBef>
                  <a:spcAft>
                    <a:spcPts val="100"/>
                  </a:spcAft>
                </a:pPr>
                <a14:m>
                  <m:oMathPara xmlns:m="http://schemas.openxmlformats.org/officeDocument/2006/math">
                    <m:oMathParaPr>
                      <m:jc m:val="centerGroup"/>
                    </m:oMathParaPr>
                    <m:oMath xmlns:m="http://schemas.openxmlformats.org/officeDocument/2006/math">
                      <m:r>
                        <a:rPr lang="es-ES"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s-ES">
                          <a:effectLst/>
                          <a:latin typeface="Cambria Math" panose="02040503050406030204" pitchFamily="18" charset="0"/>
                          <a:ea typeface="Calibri" panose="020F0502020204030204" pitchFamily="34" charset="0"/>
                          <a:cs typeface="Times New Roman" panose="02020603050405020304" pitchFamily="18" charset="0"/>
                        </a:rPr>
                        <m:t>=25.5 </m:t>
                      </m:r>
                      <m:r>
                        <a:rPr lang="es-ES" i="1">
                          <a:effectLst/>
                          <a:latin typeface="Cambria Math" panose="02040503050406030204" pitchFamily="18" charset="0"/>
                          <a:ea typeface="Calibri" panose="020F0502020204030204" pitchFamily="34" charset="0"/>
                          <a:cs typeface="Times New Roman" panose="02020603050405020304" pitchFamily="18" charset="0"/>
                        </a:rPr>
                        <m:t>𝑟𝑝𝑚</m:t>
                      </m:r>
                    </m:oMath>
                  </m:oMathPara>
                </a14:m>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150"/>
                  </a:spcBef>
                  <a:spcAft>
                    <a:spcPts val="1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𝑃𝑜𝑡𝑒𝑛𝑐𝑖𝑎</m:t>
                      </m:r>
                      <m:r>
                        <a:rPr lang="es-ES">
                          <a:effectLst/>
                          <a:latin typeface="Cambria Math" panose="02040503050406030204" pitchFamily="18" charset="0"/>
                          <a:ea typeface="Calibri" panose="020F0502020204030204" pitchFamily="34" charset="0"/>
                          <a:cs typeface="Times New Roman" panose="02020603050405020304" pitchFamily="18" charset="0"/>
                        </a:rPr>
                        <m:t>=</m:t>
                      </m:r>
                      <m:f>
                        <m:fPr>
                          <m:ctrlPr>
                            <a:rPr lang="en-CA"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a:effectLst/>
                              <a:latin typeface="Cambria Math" panose="02040503050406030204" pitchFamily="18" charset="0"/>
                              <a:ea typeface="Calibri" panose="020F0502020204030204" pitchFamily="34" charset="0"/>
                              <a:cs typeface="Times New Roman" panose="02020603050405020304" pitchFamily="18" charset="0"/>
                            </a:rPr>
                            <m:t>1</m:t>
                          </m:r>
                        </m:num>
                        <m:den>
                          <m:r>
                            <a:rPr lang="es-ES">
                              <a:effectLst/>
                              <a:latin typeface="Cambria Math" panose="02040503050406030204" pitchFamily="18" charset="0"/>
                              <a:ea typeface="Calibri" panose="020F0502020204030204" pitchFamily="34" charset="0"/>
                              <a:cs typeface="Times New Roman" panose="02020603050405020304" pitchFamily="18" charset="0"/>
                            </a:rPr>
                            <m:t>20</m:t>
                          </m:r>
                        </m:den>
                      </m:f>
                      <m:r>
                        <a:rPr lang="es-ES" i="1">
                          <a:effectLst/>
                          <a:latin typeface="Cambria Math" panose="02040503050406030204" pitchFamily="18" charset="0"/>
                          <a:ea typeface="Calibri" panose="020F0502020204030204" pitchFamily="34" charset="0"/>
                          <a:cs typeface="Times New Roman" panose="02020603050405020304" pitchFamily="18" charset="0"/>
                        </a:rPr>
                        <m:t>𝐻𝑃</m:t>
                      </m:r>
                      <m:r>
                        <a:rPr lang="es-ES">
                          <a:effectLst/>
                          <a:latin typeface="Cambria Math" panose="02040503050406030204" pitchFamily="18" charset="0"/>
                          <a:ea typeface="Calibri" panose="020F0502020204030204" pitchFamily="34" charset="0"/>
                          <a:cs typeface="Times New Roman" panose="02020603050405020304" pitchFamily="18" charset="0"/>
                        </a:rPr>
                        <m:t>=0.05 </m:t>
                      </m:r>
                      <m:r>
                        <a:rPr lang="es-ES" i="1">
                          <a:effectLst/>
                          <a:latin typeface="Cambria Math" panose="02040503050406030204" pitchFamily="18" charset="0"/>
                          <a:ea typeface="Calibri" panose="020F0502020204030204" pitchFamily="34" charset="0"/>
                          <a:cs typeface="Times New Roman" panose="02020603050405020304" pitchFamily="18" charset="0"/>
                        </a:rPr>
                        <m:t>𝐻𝑃</m:t>
                      </m:r>
                    </m:oMath>
                  </m:oMathPara>
                </a14:m>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150"/>
                  </a:spcBef>
                  <a:spcAft>
                    <a:spcPts val="1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𝑇𝑜𝑟𝑞𝑢𝑒</m:t>
                      </m:r>
                      <m:r>
                        <a:rPr lang="es-ES">
                          <a:effectLst/>
                          <a:latin typeface="Cambria Math" panose="02040503050406030204" pitchFamily="18" charset="0"/>
                          <a:ea typeface="Calibri" panose="020F0502020204030204" pitchFamily="34" charset="0"/>
                          <a:cs typeface="Times New Roman" panose="02020603050405020304" pitchFamily="18" charset="0"/>
                        </a:rPr>
                        <m:t>=135 </m:t>
                      </m:r>
                      <m:r>
                        <a:rPr lang="es-ES" i="1">
                          <a:effectLst/>
                          <a:latin typeface="Cambria Math" panose="02040503050406030204" pitchFamily="18" charset="0"/>
                          <a:ea typeface="Calibri" panose="020F0502020204030204" pitchFamily="34" charset="0"/>
                          <a:cs typeface="Times New Roman" panose="02020603050405020304" pitchFamily="18" charset="0"/>
                        </a:rPr>
                        <m:t>𝑙𝑏</m:t>
                      </m:r>
                      <m:r>
                        <a:rPr lang="es-ES" i="1">
                          <a:effectLst/>
                          <a:latin typeface="Cambria Math" panose="02040503050406030204" pitchFamily="18" charset="0"/>
                          <a:ea typeface="Calibri" panose="020F0502020204030204" pitchFamily="34" charset="0"/>
                          <a:cs typeface="Times New Roman" panose="02020603050405020304" pitchFamily="18" charset="0"/>
                        </a:rPr>
                        <m:t>∗</m:t>
                      </m:r>
                      <m:r>
                        <a:rPr lang="es-ES" i="1">
                          <a:effectLst/>
                          <a:latin typeface="Cambria Math" panose="02040503050406030204" pitchFamily="18" charset="0"/>
                          <a:ea typeface="Calibri" panose="020F0502020204030204" pitchFamily="34" charset="0"/>
                          <a:cs typeface="Times New Roman" panose="02020603050405020304" pitchFamily="18" charset="0"/>
                        </a:rPr>
                        <m:t>𝑝𝑢𝑙𝑔</m:t>
                      </m:r>
                      <m:r>
                        <a:rPr lang="es-ES">
                          <a:effectLst/>
                          <a:latin typeface="Cambria Math" panose="02040503050406030204" pitchFamily="18" charset="0"/>
                          <a:ea typeface="Calibri" panose="020F0502020204030204" pitchFamily="34" charset="0"/>
                          <a:cs typeface="Times New Roman" panose="02020603050405020304" pitchFamily="18" charset="0"/>
                        </a:rPr>
                        <m:t>≈1.46 </m:t>
                      </m:r>
                      <m:r>
                        <a:rPr lang="es-ES"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2771274" y="4278441"/>
                <a:ext cx="6096000" cy="2279598"/>
              </a:xfrm>
              <a:prstGeom prst="rect">
                <a:avLst/>
              </a:prstGeom>
              <a:blipFill rotWithShape="0">
                <a:blip r:embed="rId8"/>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19020271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4059" y="427131"/>
            <a:ext cx="10224247" cy="487269"/>
          </a:xfrm>
        </p:spPr>
        <p:txBody>
          <a:bodyPr>
            <a:noAutofit/>
          </a:bodyPr>
          <a:lstStyle/>
          <a:p>
            <a:pPr marL="0" indent="0">
              <a:buNone/>
            </a:pPr>
            <a:r>
              <a:rPr lang="es-EC" sz="2400" b="1" dirty="0" smtClean="0"/>
              <a:t>DIMENSIONAMIENTO DEL MOTOR DC PARA LA CLASIFICACIÓN</a:t>
            </a:r>
            <a:endParaRPr lang="en-US" sz="2400" b="1" dirty="0"/>
          </a:p>
        </p:txBody>
      </p:sp>
      <p:pic>
        <p:nvPicPr>
          <p:cNvPr id="4" name="Imagen 3"/>
          <p:cNvPicPr/>
          <p:nvPr/>
        </p:nvPicPr>
        <p:blipFill>
          <a:blip r:embed="rId2"/>
          <a:stretch>
            <a:fillRect/>
          </a:stretch>
        </p:blipFill>
        <p:spPr>
          <a:xfrm>
            <a:off x="2879912" y="1366786"/>
            <a:ext cx="6427717" cy="5392601"/>
          </a:xfrm>
          <a:prstGeom prst="rect">
            <a:avLst/>
          </a:prstGeom>
        </p:spPr>
      </p:pic>
    </p:spTree>
    <p:extLst>
      <p:ext uri="{BB962C8B-B14F-4D97-AF65-F5344CB8AC3E}">
        <p14:creationId xmlns:p14="http://schemas.microsoft.com/office/powerpoint/2010/main" val="28451016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457201"/>
                <a:ext cx="10515600" cy="1568824"/>
              </a:xfrm>
            </p:spPr>
            <p:txBody>
              <a:bodyPr/>
              <a:lstStyle/>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𝑎</m:t>
                        </m:r>
                      </m:sub>
                    </m:sSub>
                    <m:r>
                      <a:rPr lang="es-ES">
                        <a:latin typeface="Cambria Math" panose="02040503050406030204" pitchFamily="18" charset="0"/>
                      </a:rPr>
                      <m:t>=0.014 </m:t>
                    </m:r>
                    <m:r>
                      <a:rPr lang="es-ES" i="1">
                        <a:latin typeface="Cambria Math" panose="02040503050406030204" pitchFamily="18" charset="0"/>
                      </a:rPr>
                      <m:t>𝑘𝑔</m:t>
                    </m:r>
                    <m:r>
                      <a:rPr lang="es-ES">
                        <a:latin typeface="Cambria Math" panose="02040503050406030204" pitchFamily="18" charset="0"/>
                      </a:rPr>
                      <m:t>∙</m:t>
                    </m:r>
                    <m:sSup>
                      <m:sSupPr>
                        <m:ctrlPr>
                          <a:rPr lang="en-US" i="1">
                            <a:latin typeface="Cambria Math" panose="02040503050406030204" pitchFamily="18" charset="0"/>
                          </a:rPr>
                        </m:ctrlPr>
                      </m:sSupPr>
                      <m:e>
                        <m:r>
                          <a:rPr lang="es-ES" i="1">
                            <a:latin typeface="Cambria Math" panose="02040503050406030204" pitchFamily="18" charset="0"/>
                          </a:rPr>
                          <m:t>𝑚</m:t>
                        </m:r>
                      </m:e>
                      <m:sup>
                        <m:r>
                          <a:rPr lang="es-ES">
                            <a:latin typeface="Cambria Math" panose="02040503050406030204" pitchFamily="18" charset="0"/>
                          </a:rPr>
                          <m:t>2</m:t>
                        </m:r>
                      </m:sup>
                    </m:sSup>
                  </m:oMath>
                </a14:m>
                <a:endParaRPr lang="en-US" dirty="0"/>
              </a:p>
              <a:p>
                <a14:m>
                  <m:oMath xmlns:m="http://schemas.openxmlformats.org/officeDocument/2006/math">
                    <m:r>
                      <a:rPr lang="es-ES" i="1" smtClean="0">
                        <a:latin typeface="Cambria Math" panose="02040503050406030204" pitchFamily="18" charset="0"/>
                      </a:rPr>
                      <m:t>𝛼</m:t>
                    </m:r>
                    <m:r>
                      <a:rPr lang="es-ES">
                        <a:latin typeface="Cambria Math" panose="02040503050406030204" pitchFamily="18" charset="0"/>
                      </a:rPr>
                      <m:t>=10.46 </m:t>
                    </m:r>
                    <m:r>
                      <a:rPr lang="es-ES" i="1">
                        <a:latin typeface="Cambria Math" panose="02040503050406030204" pitchFamily="18" charset="0"/>
                      </a:rPr>
                      <m:t>𝑟𝑎𝑑</m:t>
                    </m:r>
                    <m:r>
                      <a:rPr lang="es-ES">
                        <a:latin typeface="Cambria Math" panose="02040503050406030204" pitchFamily="18" charset="0"/>
                      </a:rPr>
                      <m:t>/</m:t>
                    </m:r>
                    <m:sSup>
                      <m:sSupPr>
                        <m:ctrlPr>
                          <a:rPr lang="en-US" i="1">
                            <a:latin typeface="Cambria Math" panose="02040503050406030204" pitchFamily="18" charset="0"/>
                          </a:rPr>
                        </m:ctrlPr>
                      </m:sSupPr>
                      <m:e>
                        <m:r>
                          <a:rPr lang="es-ES" i="1">
                            <a:latin typeface="Cambria Math" panose="02040503050406030204" pitchFamily="18" charset="0"/>
                          </a:rPr>
                          <m:t>𝑠</m:t>
                        </m:r>
                      </m:e>
                      <m:sup>
                        <m:r>
                          <a:rPr lang="es-ES">
                            <a:latin typeface="Cambria Math" panose="02040503050406030204" pitchFamily="18" charset="0"/>
                          </a:rPr>
                          <m:t>2</m:t>
                        </m:r>
                      </m:sup>
                    </m:sSup>
                  </m:oMath>
                </a14:m>
                <a:endParaRPr lang="en-US" dirty="0"/>
              </a:p>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𝐴𝐴</m:t>
                        </m:r>
                      </m:sub>
                    </m:sSub>
                    <m:r>
                      <a:rPr lang="es-ES">
                        <a:latin typeface="Cambria Math" panose="02040503050406030204" pitchFamily="18" charset="0"/>
                      </a:rPr>
                      <m:t>=</m:t>
                    </m:r>
                    <m:r>
                      <a:rPr lang="es-EC" b="0" i="0" smtClean="0">
                        <a:latin typeface="Cambria Math" panose="02040503050406030204" pitchFamily="18" charset="0"/>
                      </a:rPr>
                      <m:t>0</m:t>
                    </m:r>
                    <m:r>
                      <a:rPr lang="es-ES">
                        <a:latin typeface="Cambria Math" panose="02040503050406030204" pitchFamily="18" charset="0"/>
                      </a:rPr>
                      <m:t>.0023 </m:t>
                    </m:r>
                    <m:r>
                      <a:rPr lang="es-ES" i="1">
                        <a:latin typeface="Cambria Math" panose="02040503050406030204" pitchFamily="18" charset="0"/>
                      </a:rPr>
                      <m:t>𝑘𝑔</m:t>
                    </m:r>
                    <m:r>
                      <a:rPr lang="es-ES">
                        <a:latin typeface="Cambria Math" panose="02040503050406030204" pitchFamily="18" charset="0"/>
                      </a:rPr>
                      <m:t>∙</m:t>
                    </m:r>
                    <m:r>
                      <a:rPr lang="es-ES" i="1">
                        <a:latin typeface="Cambria Math" panose="02040503050406030204" pitchFamily="18" charset="0"/>
                      </a:rPr>
                      <m:t>𝑚</m:t>
                    </m:r>
                  </m:oMath>
                </a14:m>
                <a:endParaRPr lang="en-US" dirty="0"/>
              </a:p>
              <a:p>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457201"/>
                <a:ext cx="10515600" cy="1568824"/>
              </a:xfrm>
              <a:blipFill rotWithShape="0">
                <a:blip r:embed="rId2"/>
                <a:stretch>
                  <a:fillRect l="-116"/>
                </a:stretch>
              </a:blipFill>
            </p:spPr>
            <p:txBody>
              <a:bodyPr/>
              <a:lstStyle/>
              <a:p>
                <a:r>
                  <a:rPr lang="en-US">
                    <a:noFill/>
                  </a:rPr>
                  <a:t> </a:t>
                </a:r>
              </a:p>
            </p:txBody>
          </p:sp>
        </mc:Fallback>
      </mc:AlternateContent>
      <p:pic>
        <p:nvPicPr>
          <p:cNvPr id="4" name="Imagen 3"/>
          <p:cNvPicPr/>
          <p:nvPr/>
        </p:nvPicPr>
        <p:blipFill rotWithShape="1">
          <a:blip r:embed="rId3"/>
          <a:srcRect l="1929"/>
          <a:stretch/>
        </p:blipFill>
        <p:spPr bwMode="auto">
          <a:xfrm>
            <a:off x="1307855" y="2451939"/>
            <a:ext cx="8741579" cy="39578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21378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93821" y="1771050"/>
                <a:ext cx="10515600" cy="4184534"/>
              </a:xfrm>
            </p:spPr>
            <p:txBody>
              <a:bodyPr>
                <a:normAutofit/>
              </a:bodyPr>
              <a:lstStyle/>
              <a:p>
                <a14:m>
                  <m:oMath xmlns:m="http://schemas.openxmlformats.org/officeDocument/2006/math">
                    <m:r>
                      <a:rPr lang="es-ES" i="1">
                        <a:latin typeface="Cambria Math" panose="02040503050406030204" pitchFamily="18" charset="0"/>
                      </a:rPr>
                      <m:t>𝐵𝑥</m:t>
                    </m:r>
                    <m:r>
                      <a:rPr lang="es-ES">
                        <a:latin typeface="Cambria Math" panose="02040503050406030204" pitchFamily="18" charset="0"/>
                      </a:rPr>
                      <m:t>=</m:t>
                    </m:r>
                    <m:r>
                      <a:rPr lang="es-ES" i="1">
                        <a:latin typeface="Cambria Math" panose="02040503050406030204" pitchFamily="18" charset="0"/>
                      </a:rPr>
                      <m:t>𝐶𝑥</m:t>
                    </m:r>
                    <m:r>
                      <a:rPr lang="es-ES">
                        <a:latin typeface="Cambria Math" panose="02040503050406030204" pitchFamily="18" charset="0"/>
                      </a:rPr>
                      <m:t>+</m:t>
                    </m:r>
                    <m:r>
                      <a:rPr lang="es-ES" i="1">
                        <a:latin typeface="Cambria Math" panose="02040503050406030204" pitchFamily="18" charset="0"/>
                      </a:rPr>
                      <m:t>𝑚𝑟</m:t>
                    </m:r>
                    <m:sSup>
                      <m:sSupPr>
                        <m:ctrlPr>
                          <a:rPr lang="en-US" i="1">
                            <a:latin typeface="Cambria Math" panose="02040503050406030204" pitchFamily="18" charset="0"/>
                          </a:rPr>
                        </m:ctrlPr>
                      </m:sSupPr>
                      <m:e>
                        <m:r>
                          <a:rPr lang="es-ES" i="1">
                            <a:latin typeface="Cambria Math" panose="02040503050406030204" pitchFamily="18" charset="0"/>
                          </a:rPr>
                          <m:t>𝑤</m:t>
                        </m:r>
                      </m:e>
                      <m:sup>
                        <m:r>
                          <a:rPr lang="es-ES">
                            <a:latin typeface="Cambria Math" panose="02040503050406030204" pitchFamily="18" charset="0"/>
                          </a:rPr>
                          <m:t>2</m:t>
                        </m:r>
                      </m:sup>
                    </m:sSup>
                    <m:r>
                      <m:rPr>
                        <m:sty m:val="p"/>
                      </m:rPr>
                      <a:rPr lang="es-ES">
                        <a:latin typeface="Cambria Math" panose="02040503050406030204" pitchFamily="18" charset="0"/>
                      </a:rPr>
                      <m:t>cos</m:t>
                    </m:r>
                    <m:r>
                      <a:rPr lang="es-ES" i="1" smtClean="0">
                        <a:latin typeface="Cambria Math" panose="02040503050406030204" pitchFamily="18" charset="0"/>
                      </a:rPr>
                      <m:t> </m:t>
                    </m:r>
                    <m:r>
                      <a:rPr lang="es-ES">
                        <a:latin typeface="Cambria Math" panose="02040503050406030204" pitchFamily="18" charset="0"/>
                      </a:rPr>
                      <m:t>(</m:t>
                    </m:r>
                    <m:r>
                      <a:rPr lang="es-ES" i="1">
                        <a:latin typeface="Cambria Math" panose="02040503050406030204" pitchFamily="18" charset="0"/>
                      </a:rPr>
                      <m:t>𝜃</m:t>
                    </m:r>
                    <m:r>
                      <a:rPr lang="es-ES">
                        <a:latin typeface="Cambria Math" panose="02040503050406030204" pitchFamily="18" charset="0"/>
                      </a:rPr>
                      <m:t>)</m:t>
                    </m:r>
                  </m:oMath>
                </a14:m>
                <a:endParaRPr lang="en-US" dirty="0"/>
              </a:p>
              <a:p>
                <a14:m>
                  <m:oMath xmlns:m="http://schemas.openxmlformats.org/officeDocument/2006/math">
                    <m:r>
                      <a:rPr lang="es-ES" i="1">
                        <a:latin typeface="Cambria Math" panose="02040503050406030204" pitchFamily="18" charset="0"/>
                      </a:rPr>
                      <m:t>𝐵𝑦</m:t>
                    </m:r>
                    <m:r>
                      <a:rPr lang="es-ES">
                        <a:latin typeface="Cambria Math" panose="02040503050406030204" pitchFamily="18" charset="0"/>
                      </a:rPr>
                      <m:t>=</m:t>
                    </m:r>
                    <m:r>
                      <a:rPr lang="es-ES" i="1">
                        <a:latin typeface="Cambria Math" panose="02040503050406030204" pitchFamily="18" charset="0"/>
                      </a:rPr>
                      <m:t>𝐶𝑦</m:t>
                    </m:r>
                    <m:r>
                      <a:rPr lang="es-ES">
                        <a:latin typeface="Cambria Math" panose="02040503050406030204" pitchFamily="18" charset="0"/>
                      </a:rPr>
                      <m:t>+</m:t>
                    </m:r>
                    <m:r>
                      <a:rPr lang="es-ES" i="1">
                        <a:latin typeface="Cambria Math" panose="02040503050406030204" pitchFamily="18" charset="0"/>
                      </a:rPr>
                      <m:t>𝑚𝑟</m:t>
                    </m:r>
                    <m:sSup>
                      <m:sSupPr>
                        <m:ctrlPr>
                          <a:rPr lang="en-US" i="1">
                            <a:latin typeface="Cambria Math" panose="02040503050406030204" pitchFamily="18" charset="0"/>
                          </a:rPr>
                        </m:ctrlPr>
                      </m:sSupPr>
                      <m:e>
                        <m:r>
                          <a:rPr lang="es-ES" i="1">
                            <a:latin typeface="Cambria Math" panose="02040503050406030204" pitchFamily="18" charset="0"/>
                          </a:rPr>
                          <m:t>𝑤</m:t>
                        </m:r>
                      </m:e>
                      <m:sup>
                        <m:r>
                          <a:rPr lang="es-ES">
                            <a:latin typeface="Cambria Math" panose="02040503050406030204" pitchFamily="18" charset="0"/>
                          </a:rPr>
                          <m:t>2</m:t>
                        </m:r>
                      </m:sup>
                    </m:sSup>
                    <m:r>
                      <m:rPr>
                        <m:sty m:val="p"/>
                      </m:rPr>
                      <a:rPr lang="es-ES">
                        <a:latin typeface="Cambria Math" panose="02040503050406030204" pitchFamily="18" charset="0"/>
                      </a:rPr>
                      <m:t>sen</m:t>
                    </m:r>
                    <m:r>
                      <a:rPr lang="es-ES">
                        <a:latin typeface="Cambria Math" panose="02040503050406030204" pitchFamily="18" charset="0"/>
                      </a:rPr>
                      <m:t>(</m:t>
                    </m:r>
                    <m:r>
                      <a:rPr lang="es-ES" i="1">
                        <a:latin typeface="Cambria Math" panose="02040503050406030204" pitchFamily="18" charset="0"/>
                      </a:rPr>
                      <m:t>𝜃</m:t>
                    </m:r>
                    <m:r>
                      <a:rPr lang="es-ES">
                        <a:latin typeface="Cambria Math" panose="02040503050406030204" pitchFamily="18" charset="0"/>
                      </a:rPr>
                      <m:t>)</m:t>
                    </m:r>
                  </m:oMath>
                </a14:m>
                <a:endParaRPr lang="en-US" dirty="0" smtClean="0"/>
              </a:p>
              <a:p>
                <a:endParaRPr lang="en-US" dirty="0" smtClean="0"/>
              </a:p>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𝑀</m:t>
                        </m:r>
                      </m:e>
                      <m:sub>
                        <m:sSup>
                          <m:sSupPr>
                            <m:ctrlPr>
                              <a:rPr lang="en-US" i="1">
                                <a:latin typeface="Cambria Math" panose="02040503050406030204" pitchFamily="18" charset="0"/>
                              </a:rPr>
                            </m:ctrlPr>
                          </m:sSupPr>
                          <m:e>
                            <m:r>
                              <a:rPr lang="es-ES" i="1">
                                <a:latin typeface="Cambria Math" panose="02040503050406030204" pitchFamily="18" charset="0"/>
                              </a:rPr>
                              <m:t>𝐴</m:t>
                            </m:r>
                          </m:e>
                          <m:sup>
                            <m:r>
                              <a:rPr lang="es-ES" i="1">
                                <a:latin typeface="Cambria Math" panose="02040503050406030204" pitchFamily="18" charset="0"/>
                              </a:rPr>
                              <m:t>′</m:t>
                            </m:r>
                          </m:sup>
                        </m:sSup>
                      </m:sub>
                    </m:sSub>
                    <m:r>
                      <a:rPr lang="es-ES">
                        <a:latin typeface="Cambria Math" panose="02040503050406030204" pitchFamily="18" charset="0"/>
                      </a:rPr>
                      <m:t>=</m:t>
                    </m:r>
                    <m:r>
                      <a:rPr lang="es-ES" i="1">
                        <a:latin typeface="Cambria Math" panose="02040503050406030204" pitchFamily="18" charset="0"/>
                      </a:rPr>
                      <m:t>𝐵𝑥</m:t>
                    </m:r>
                    <m:r>
                      <a:rPr lang="es-ES">
                        <a:latin typeface="Cambria Math" panose="02040503050406030204" pitchFamily="18" charset="0"/>
                      </a:rPr>
                      <m:t>∙</m:t>
                    </m:r>
                    <m:r>
                      <a:rPr lang="es-ES" i="1">
                        <a:latin typeface="Cambria Math" panose="02040503050406030204" pitchFamily="18" charset="0"/>
                      </a:rPr>
                      <m:t>𝑟</m:t>
                    </m:r>
                    <m:r>
                      <a:rPr lang="es-ES">
                        <a:latin typeface="Cambria Math" panose="02040503050406030204" pitchFamily="18" charset="0"/>
                      </a:rPr>
                      <m:t>∙</m:t>
                    </m:r>
                    <m:r>
                      <a:rPr lang="es-ES" i="1">
                        <a:latin typeface="Cambria Math" panose="02040503050406030204" pitchFamily="18" charset="0"/>
                      </a:rPr>
                      <m:t>𝑠𝑒𝑛</m:t>
                    </m:r>
                    <m:d>
                      <m:dPr>
                        <m:ctrlPr>
                          <a:rPr lang="en-US" i="1">
                            <a:latin typeface="Cambria Math" panose="02040503050406030204" pitchFamily="18" charset="0"/>
                          </a:rPr>
                        </m:ctrlPr>
                      </m:dPr>
                      <m:e>
                        <m:r>
                          <a:rPr lang="es-ES" i="1">
                            <a:latin typeface="Cambria Math" panose="02040503050406030204" pitchFamily="18" charset="0"/>
                          </a:rPr>
                          <m:t>𝜃</m:t>
                        </m:r>
                      </m:e>
                    </m:d>
                    <m:r>
                      <a:rPr lang="es-ES">
                        <a:latin typeface="Cambria Math" panose="02040503050406030204" pitchFamily="18" charset="0"/>
                      </a:rPr>
                      <m:t>+</m:t>
                    </m:r>
                    <m:r>
                      <a:rPr lang="es-ES" i="1">
                        <a:latin typeface="Cambria Math" panose="02040503050406030204" pitchFamily="18" charset="0"/>
                      </a:rPr>
                      <m:t>𝐵𝑦</m:t>
                    </m:r>
                    <m:r>
                      <a:rPr lang="es-ES">
                        <a:latin typeface="Cambria Math" panose="02040503050406030204" pitchFamily="18" charset="0"/>
                      </a:rPr>
                      <m:t>∙</m:t>
                    </m:r>
                    <m:r>
                      <a:rPr lang="es-ES" i="1">
                        <a:latin typeface="Cambria Math" panose="02040503050406030204" pitchFamily="18" charset="0"/>
                      </a:rPr>
                      <m:t>𝑟</m:t>
                    </m:r>
                    <m:r>
                      <a:rPr lang="es-ES">
                        <a:latin typeface="Cambria Math" panose="02040503050406030204" pitchFamily="18" charset="0"/>
                      </a:rPr>
                      <m:t>∙</m:t>
                    </m:r>
                    <m:func>
                      <m:funcPr>
                        <m:ctrlPr>
                          <a:rPr lang="en-US" i="1">
                            <a:latin typeface="Cambria Math" panose="02040503050406030204" pitchFamily="18" charset="0"/>
                          </a:rPr>
                        </m:ctrlPr>
                      </m:funcPr>
                      <m:fName>
                        <m:r>
                          <m:rPr>
                            <m:sty m:val="p"/>
                          </m:rPr>
                          <a:rPr lang="es-ES">
                            <a:latin typeface="Cambria Math" panose="02040503050406030204" pitchFamily="18" charset="0"/>
                          </a:rPr>
                          <m:t>cos</m:t>
                        </m:r>
                      </m:fName>
                      <m:e>
                        <m:d>
                          <m:dPr>
                            <m:ctrlPr>
                              <a:rPr lang="en-US" i="1">
                                <a:latin typeface="Cambria Math" panose="02040503050406030204" pitchFamily="18" charset="0"/>
                              </a:rPr>
                            </m:ctrlPr>
                          </m:dPr>
                          <m:e>
                            <m:r>
                              <a:rPr lang="es-ES" i="1">
                                <a:latin typeface="Cambria Math" panose="02040503050406030204" pitchFamily="18" charset="0"/>
                              </a:rPr>
                              <m:t>𝜃</m:t>
                            </m:r>
                          </m:e>
                        </m:d>
                      </m:e>
                    </m:func>
                  </m:oMath>
                </a14:m>
                <a:endParaRPr lang="en-US" dirty="0"/>
              </a:p>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𝑀</m:t>
                        </m:r>
                      </m:e>
                      <m:sub>
                        <m:sSup>
                          <m:sSupPr>
                            <m:ctrlPr>
                              <a:rPr lang="en-US" i="1">
                                <a:latin typeface="Cambria Math" panose="02040503050406030204" pitchFamily="18" charset="0"/>
                              </a:rPr>
                            </m:ctrlPr>
                          </m:sSupPr>
                          <m:e>
                            <m:r>
                              <a:rPr lang="es-ES" i="1">
                                <a:latin typeface="Cambria Math" panose="02040503050406030204" pitchFamily="18" charset="0"/>
                              </a:rPr>
                              <m:t>𝐴</m:t>
                            </m:r>
                          </m:e>
                          <m:sup>
                            <m:r>
                              <a:rPr lang="es-ES" i="1">
                                <a:latin typeface="Cambria Math" panose="02040503050406030204" pitchFamily="18" charset="0"/>
                              </a:rPr>
                              <m:t>′</m:t>
                            </m:r>
                          </m:sup>
                        </m:sSup>
                      </m:sub>
                    </m:sSub>
                    <m:r>
                      <a:rPr lang="es-ES">
                        <a:latin typeface="Cambria Math" panose="02040503050406030204" pitchFamily="18" charset="0"/>
                      </a:rPr>
                      <m:t>=1.97∙0.072∙</m:t>
                    </m:r>
                    <m:r>
                      <a:rPr lang="es-ES" i="1">
                        <a:latin typeface="Cambria Math" panose="02040503050406030204" pitchFamily="18" charset="0"/>
                      </a:rPr>
                      <m:t>𝑠𝑒𝑛</m:t>
                    </m:r>
                    <m:d>
                      <m:dPr>
                        <m:ctrlPr>
                          <a:rPr lang="en-US" i="1">
                            <a:latin typeface="Cambria Math" panose="02040503050406030204" pitchFamily="18" charset="0"/>
                          </a:rPr>
                        </m:ctrlPr>
                      </m:dPr>
                      <m:e>
                        <m:r>
                          <a:rPr lang="es-ES">
                            <a:latin typeface="Cambria Math" panose="02040503050406030204" pitchFamily="18" charset="0"/>
                          </a:rPr>
                          <m:t>30</m:t>
                        </m:r>
                      </m:e>
                    </m:d>
                    <m:r>
                      <a:rPr lang="es-ES">
                        <a:latin typeface="Cambria Math" panose="02040503050406030204" pitchFamily="18" charset="0"/>
                      </a:rPr>
                      <m:t>+1.13∙0.072∙</m:t>
                    </m:r>
                    <m:func>
                      <m:funcPr>
                        <m:ctrlPr>
                          <a:rPr lang="en-US" i="1">
                            <a:latin typeface="Cambria Math" panose="02040503050406030204" pitchFamily="18" charset="0"/>
                          </a:rPr>
                        </m:ctrlPr>
                      </m:funcPr>
                      <m:fName>
                        <m:r>
                          <m:rPr>
                            <m:sty m:val="p"/>
                          </m:rPr>
                          <a:rPr lang="es-ES">
                            <a:latin typeface="Cambria Math" panose="02040503050406030204" pitchFamily="18" charset="0"/>
                          </a:rPr>
                          <m:t>cos</m:t>
                        </m:r>
                      </m:fName>
                      <m:e>
                        <m:d>
                          <m:dPr>
                            <m:ctrlPr>
                              <a:rPr lang="en-US" i="1">
                                <a:latin typeface="Cambria Math" panose="02040503050406030204" pitchFamily="18" charset="0"/>
                              </a:rPr>
                            </m:ctrlPr>
                          </m:dPr>
                          <m:e>
                            <m:r>
                              <a:rPr lang="es-ES">
                                <a:latin typeface="Cambria Math" panose="02040503050406030204" pitchFamily="18" charset="0"/>
                              </a:rPr>
                              <m:t>30</m:t>
                            </m:r>
                          </m:e>
                        </m:d>
                      </m:e>
                    </m:func>
                    <m:r>
                      <a:rPr lang="es-ES">
                        <a:latin typeface="Cambria Math" panose="02040503050406030204" pitchFamily="18" charset="0"/>
                      </a:rPr>
                      <m:t>=0.14 </m:t>
                    </m:r>
                    <m:r>
                      <a:rPr lang="es-ES" i="1">
                        <a:latin typeface="Cambria Math" panose="02040503050406030204" pitchFamily="18" charset="0"/>
                      </a:rPr>
                      <m:t>𝑘𝑔</m:t>
                    </m:r>
                    <m:r>
                      <a:rPr lang="es-ES">
                        <a:latin typeface="Cambria Math" panose="02040503050406030204" pitchFamily="18" charset="0"/>
                      </a:rPr>
                      <m:t>∙</m:t>
                    </m:r>
                    <m:r>
                      <a:rPr lang="es-ES" i="1">
                        <a:latin typeface="Cambria Math" panose="02040503050406030204" pitchFamily="18" charset="0"/>
                      </a:rPr>
                      <m:t>𝑚</m:t>
                    </m:r>
                  </m:oMath>
                </a14:m>
                <a:endParaRPr lang="en-US" dirty="0" smtClean="0"/>
              </a:p>
              <a:p>
                <a:pPr marL="0" indent="0">
                  <a:buNone/>
                </a:pPr>
                <a:endParaRPr lang="en-US" dirty="0"/>
              </a:p>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𝑇𝐴</m:t>
                        </m:r>
                      </m:sub>
                    </m:sSub>
                    <m:r>
                      <a:rPr lang="es-ES">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𝐴</m:t>
                            </m:r>
                            <m:r>
                              <a:rPr lang="es-ES" i="1">
                                <a:latin typeface="Cambria Math" panose="02040503050406030204" pitchFamily="18" charset="0"/>
                              </a:rPr>
                              <m:t>′</m:t>
                            </m:r>
                          </m:sub>
                        </m:sSub>
                        <m:r>
                          <a:rPr lang="es-ES">
                            <a:latin typeface="Cambria Math" panose="02040503050406030204" pitchFamily="18" charset="0"/>
                          </a:rPr>
                          <m:t>+</m:t>
                        </m:r>
                        <m:r>
                          <a:rPr lang="es-ES" i="1">
                            <a:latin typeface="Cambria Math" panose="02040503050406030204" pitchFamily="18" charset="0"/>
                          </a:rPr>
                          <m:t>𝑀</m:t>
                        </m:r>
                      </m:e>
                      <m:sub>
                        <m:r>
                          <a:rPr lang="es-ES" i="1">
                            <a:latin typeface="Cambria Math" panose="02040503050406030204" pitchFamily="18" charset="0"/>
                          </a:rPr>
                          <m:t>𝐴𝐴</m:t>
                        </m:r>
                      </m:sub>
                    </m:sSub>
                    <m:r>
                      <a:rPr lang="es-ES">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𝑎</m:t>
                        </m:r>
                      </m:sub>
                    </m:sSub>
                  </m:oMath>
                </a14:m>
                <a:endParaRPr lang="en-US" dirty="0"/>
              </a:p>
              <a:p>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𝑇𝐴</m:t>
                        </m:r>
                      </m:sub>
                    </m:sSub>
                    <m:r>
                      <a:rPr lang="es-ES">
                        <a:latin typeface="Cambria Math" panose="02040503050406030204" pitchFamily="18" charset="0"/>
                      </a:rPr>
                      <m:t>=0.289 </m:t>
                    </m:r>
                    <m:r>
                      <a:rPr lang="es-ES" i="1">
                        <a:latin typeface="Cambria Math" panose="02040503050406030204" pitchFamily="18" charset="0"/>
                      </a:rPr>
                      <m:t>𝑘𝑔</m:t>
                    </m:r>
                    <m:r>
                      <a:rPr lang="es-ES">
                        <a:latin typeface="Cambria Math" panose="02040503050406030204" pitchFamily="18" charset="0"/>
                      </a:rPr>
                      <m:t>∙</m:t>
                    </m:r>
                    <m:r>
                      <a:rPr lang="es-ES" i="1">
                        <a:latin typeface="Cambria Math" panose="02040503050406030204" pitchFamily="18" charset="0"/>
                      </a:rPr>
                      <m:t>𝑚</m:t>
                    </m:r>
                  </m:oMath>
                </a14:m>
                <a:endParaRPr lang="en-US" dirty="0" smtClean="0"/>
              </a:p>
              <a:p>
                <a14:m>
                  <m:oMath xmlns:m="http://schemas.openxmlformats.org/officeDocument/2006/math">
                    <m:sSub>
                      <m:sSubPr>
                        <m:ctrlPr>
                          <a:rPr lang="en-US" i="1" smtClean="0">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𝑚𝑜𝑡</m:t>
                        </m:r>
                      </m:sub>
                    </m:sSub>
                    <m:r>
                      <a:rPr lang="es-ES">
                        <a:latin typeface="Cambria Math" panose="02040503050406030204" pitchFamily="18" charset="0"/>
                      </a:rPr>
                      <m:t>=14.81∙1.2=17.77 </m:t>
                    </m:r>
                    <m:r>
                      <a:rPr lang="es-ES" i="1">
                        <a:latin typeface="Cambria Math" panose="02040503050406030204" pitchFamily="18" charset="0"/>
                      </a:rPr>
                      <m:t>𝑊𝑎𝑡𝑡𝑠</m:t>
                    </m:r>
                  </m:oMath>
                </a14:m>
                <a:endParaRPr lang="en-US" dirty="0" smtClean="0"/>
              </a:p>
              <a:p>
                <a:endParaRPr lang="en-US" dirty="0"/>
              </a:p>
              <a:p>
                <a:endParaRPr lang="en-US" dirty="0"/>
              </a:p>
              <a:p>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93821" y="1771050"/>
                <a:ext cx="10515600" cy="4184534"/>
              </a:xfrm>
              <a:blipFill rotWithShape="0">
                <a:blip r:embed="rId2"/>
                <a:stretch>
                  <a:fillRect l="-116"/>
                </a:stretch>
              </a:blipFill>
            </p:spPr>
            <p:txBody>
              <a:bodyPr/>
              <a:lstStyle/>
              <a:p>
                <a:r>
                  <a:rPr lang="en-CA">
                    <a:noFill/>
                  </a:rPr>
                  <a:t> </a:t>
                </a:r>
              </a:p>
            </p:txBody>
          </p:sp>
        </mc:Fallback>
      </mc:AlternateContent>
      <p:pic>
        <p:nvPicPr>
          <p:cNvPr id="5" name="Imagen 4"/>
          <p:cNvPicPr/>
          <p:nvPr/>
        </p:nvPicPr>
        <p:blipFill>
          <a:blip r:embed="rId3"/>
          <a:stretch>
            <a:fillRect/>
          </a:stretch>
        </p:blipFill>
        <p:spPr>
          <a:xfrm>
            <a:off x="5114223" y="433138"/>
            <a:ext cx="1963554" cy="1337912"/>
          </a:xfrm>
          <a:prstGeom prst="rect">
            <a:avLst/>
          </a:prstGeom>
        </p:spPr>
      </p:pic>
    </p:spTree>
    <p:extLst>
      <p:ext uri="{BB962C8B-B14F-4D97-AF65-F5344CB8AC3E}">
        <p14:creationId xmlns:p14="http://schemas.microsoft.com/office/powerpoint/2010/main" val="2301257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1691" y="1319886"/>
            <a:ext cx="10515600" cy="4626069"/>
          </a:xfrm>
        </p:spPr>
        <p:txBody>
          <a:bodyPr/>
          <a:lstStyle/>
          <a:p>
            <a:pPr marL="0" indent="0">
              <a:buNone/>
            </a:pPr>
            <a:endParaRPr lang="es-EC" dirty="0" smtClean="0"/>
          </a:p>
          <a:p>
            <a:pPr marL="0" indent="0">
              <a:buNone/>
            </a:pPr>
            <a:endParaRPr lang="en-US" dirty="0"/>
          </a:p>
          <a:p>
            <a:pPr marL="0" indent="0" algn="just">
              <a:buNone/>
            </a:pPr>
            <a:r>
              <a:rPr lang="es-ES" sz="3200" dirty="0"/>
              <a:t>Para el motor de las compuertas de la banda se seleccionó un motor de 12V y 80 W de limpiaparabrisas de auto, el motor cumple con los requerimientos del sistema.</a:t>
            </a:r>
            <a:endParaRPr lang="en-US" sz="3200" dirty="0"/>
          </a:p>
          <a:p>
            <a:pPr marL="0" indent="0">
              <a:buNone/>
            </a:pPr>
            <a:endParaRPr lang="en-US" dirty="0"/>
          </a:p>
        </p:txBody>
      </p:sp>
    </p:spTree>
    <p:extLst>
      <p:ext uri="{BB962C8B-B14F-4D97-AF65-F5344CB8AC3E}">
        <p14:creationId xmlns:p14="http://schemas.microsoft.com/office/powerpoint/2010/main" val="20826390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5028" y="425022"/>
            <a:ext cx="10515600" cy="3290047"/>
          </a:xfrm>
        </p:spPr>
        <p:txBody>
          <a:bodyPr>
            <a:normAutofit fontScale="92500" lnSpcReduction="10000"/>
          </a:bodyPr>
          <a:lstStyle/>
          <a:p>
            <a:pPr marL="0" indent="0">
              <a:buNone/>
            </a:pPr>
            <a:r>
              <a:rPr lang="es-EC" sz="3200" b="1" dirty="0" smtClean="0"/>
              <a:t>ETAPA DE MEDICIÓN</a:t>
            </a:r>
          </a:p>
          <a:p>
            <a:pPr marL="0" indent="0" algn="just">
              <a:buNone/>
            </a:pPr>
            <a:r>
              <a:rPr lang="es-ES" sz="3200" dirty="0"/>
              <a:t>La medición se realiza en una placa ARDUINO </a:t>
            </a:r>
            <a:r>
              <a:rPr lang="es-ES" sz="3200" dirty="0" smtClean="0"/>
              <a:t>MEGA, se </a:t>
            </a:r>
            <a:r>
              <a:rPr lang="es-ES" sz="3200" dirty="0"/>
              <a:t>utilizó  un </a:t>
            </a:r>
            <a:r>
              <a:rPr lang="es-ES" sz="3200" dirty="0" smtClean="0"/>
              <a:t>sensor LDR </a:t>
            </a:r>
            <a:r>
              <a:rPr lang="es-ES" sz="3200" dirty="0"/>
              <a:t>el cual varía su resistencia eléctrica en función de la luz, </a:t>
            </a:r>
            <a:r>
              <a:rPr lang="es-ES" sz="3200" dirty="0" smtClean="0"/>
              <a:t>por lo </a:t>
            </a:r>
            <a:r>
              <a:rPr lang="es-ES" sz="3200" dirty="0"/>
              <a:t>cual se colocó frente a </a:t>
            </a:r>
            <a:r>
              <a:rPr lang="es-ES" sz="3200" dirty="0" smtClean="0"/>
              <a:t>éste </a:t>
            </a:r>
            <a:r>
              <a:rPr lang="es-ES" sz="3200" dirty="0"/>
              <a:t>un rayo láser </a:t>
            </a:r>
            <a:r>
              <a:rPr lang="es-ES" sz="3200" dirty="0" smtClean="0"/>
              <a:t>que </a:t>
            </a:r>
            <a:r>
              <a:rPr lang="es-ES" sz="3200" dirty="0"/>
              <a:t>está continuamente enviando luz al LDR, cuando </a:t>
            </a:r>
            <a:r>
              <a:rPr lang="es-ES" sz="3200" dirty="0" smtClean="0"/>
              <a:t>ésta </a:t>
            </a:r>
            <a:r>
              <a:rPr lang="es-ES" sz="3200" dirty="0"/>
              <a:t>es interrumpida por el paso del pez, comienza la medición. </a:t>
            </a:r>
            <a:endParaRPr lang="en-US" sz="3200" dirty="0"/>
          </a:p>
          <a:p>
            <a:pPr marL="0" indent="0">
              <a:buNone/>
            </a:pPr>
            <a:endParaRPr lang="en-US" dirty="0"/>
          </a:p>
        </p:txBody>
      </p:sp>
      <p:pic>
        <p:nvPicPr>
          <p:cNvPr id="6146" name="Picture 2" descr="https://www.cooking-hacks.com/media/catalog/product/cache/1/image/9df78eab33525d08d6e5fb8d27136e95/a/r/arduino_mega_25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269" y="3566645"/>
            <a:ext cx="2928284" cy="2928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descr="http://blog.christianperone.com/wp-content/uploads/2012/08/laser_ldr_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728" y="4051207"/>
            <a:ext cx="5295900" cy="1790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822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57200"/>
            <a:ext cx="10515600" cy="618565"/>
          </a:xfrm>
        </p:spPr>
        <p:txBody>
          <a:bodyPr/>
          <a:lstStyle/>
          <a:p>
            <a:pPr marL="0" indent="0">
              <a:buNone/>
            </a:pPr>
            <a:r>
              <a:rPr lang="es-EC" sz="3200" b="1" dirty="0" smtClean="0"/>
              <a:t>POSICIONAMIENTO DE COMPUERTAS</a:t>
            </a:r>
          </a:p>
          <a:p>
            <a:endParaRPr lang="en-US" dirty="0"/>
          </a:p>
        </p:txBody>
      </p:sp>
      <p:pic>
        <p:nvPicPr>
          <p:cNvPr id="4" name="Imagen 3"/>
          <p:cNvPicPr>
            <a:picLocks noChangeAspect="1"/>
          </p:cNvPicPr>
          <p:nvPr/>
        </p:nvPicPr>
        <p:blipFill rotWithShape="1">
          <a:blip r:embed="rId2"/>
          <a:srcRect l="28437" t="26481" r="25105" b="21296"/>
          <a:stretch/>
        </p:blipFill>
        <p:spPr>
          <a:xfrm>
            <a:off x="1401880" y="1075765"/>
            <a:ext cx="8496300" cy="5372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90882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90889"/>
            <a:ext cx="10515600" cy="2127184"/>
          </a:xfrm>
        </p:spPr>
        <p:txBody>
          <a:bodyPr>
            <a:normAutofit fontScale="92500"/>
          </a:bodyPr>
          <a:lstStyle/>
          <a:p>
            <a:pPr marL="0" indent="0">
              <a:buNone/>
            </a:pPr>
            <a:r>
              <a:rPr lang="es-EC" sz="3200" b="1" dirty="0" smtClean="0"/>
              <a:t>VISUALIZACIÓN</a:t>
            </a:r>
          </a:p>
          <a:p>
            <a:pPr algn="just"/>
            <a:r>
              <a:rPr lang="es-ES" sz="3200" dirty="0" smtClean="0"/>
              <a:t>Para </a:t>
            </a:r>
            <a:r>
              <a:rPr lang="es-ES" sz="3200" dirty="0"/>
              <a:t>la visualización se utilizó un KEYPADS CON DISPLAY LCD, esta es una placa para </a:t>
            </a:r>
            <a:r>
              <a:rPr lang="es-ES" sz="3200" dirty="0" err="1"/>
              <a:t>Arduino</a:t>
            </a:r>
            <a:r>
              <a:rPr lang="es-ES" sz="3200" dirty="0"/>
              <a:t> el cual nos permite montar la pantalla sin necesidad de cables. </a:t>
            </a:r>
            <a:endParaRPr lang="en-US" sz="3200" dirty="0"/>
          </a:p>
        </p:txBody>
      </p:sp>
      <p:pic>
        <p:nvPicPr>
          <p:cNvPr id="4" name="Imagen 3" descr="Vista frontal"/>
          <p:cNvPicPr/>
          <p:nvPr/>
        </p:nvPicPr>
        <p:blipFill>
          <a:blip r:embed="rId2">
            <a:extLst>
              <a:ext uri="{28A0092B-C50C-407E-A947-70E740481C1C}">
                <a14:useLocalDpi xmlns:a14="http://schemas.microsoft.com/office/drawing/2010/main" val="0"/>
              </a:ext>
            </a:extLst>
          </a:blip>
          <a:srcRect/>
          <a:stretch>
            <a:fillRect/>
          </a:stretch>
        </p:blipFill>
        <p:spPr bwMode="auto">
          <a:xfrm>
            <a:off x="3950619" y="2618073"/>
            <a:ext cx="4290762" cy="3821228"/>
          </a:xfrm>
          <a:prstGeom prst="rect">
            <a:avLst/>
          </a:prstGeom>
          <a:noFill/>
          <a:ln>
            <a:noFill/>
          </a:ln>
        </p:spPr>
      </p:pic>
    </p:spTree>
    <p:extLst>
      <p:ext uri="{BB962C8B-B14F-4D97-AF65-F5344CB8AC3E}">
        <p14:creationId xmlns:p14="http://schemas.microsoft.com/office/powerpoint/2010/main" val="19727197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466248" y="1709504"/>
            <a:ext cx="9144000" cy="2387600"/>
          </a:xfrm>
        </p:spPr>
        <p:txBody>
          <a:bodyPr>
            <a:normAutofit fontScale="90000"/>
          </a:bodyPr>
          <a:lstStyle/>
          <a:p>
            <a:r>
              <a:rPr lang="es-EC" dirty="0"/>
              <a:t>PROGRAMACIÓN DE CONTROLADORES</a:t>
            </a:r>
            <a:endParaRPr lang="en-US" dirty="0"/>
          </a:p>
        </p:txBody>
      </p:sp>
    </p:spTree>
    <p:extLst>
      <p:ext uri="{BB962C8B-B14F-4D97-AF65-F5344CB8AC3E}">
        <p14:creationId xmlns:p14="http://schemas.microsoft.com/office/powerpoint/2010/main" val="1323615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Módulo 1: Alimentación</a:t>
            </a:r>
            <a:endParaRPr lang="en-CA" dirty="0"/>
          </a:p>
        </p:txBody>
      </p:sp>
      <p:pic>
        <p:nvPicPr>
          <p:cNvPr id="4" name="Imagen 3"/>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606" r="1419"/>
          <a:stretch/>
        </p:blipFill>
        <p:spPr bwMode="auto">
          <a:xfrm>
            <a:off x="2601228" y="1690687"/>
            <a:ext cx="6590897" cy="4883367"/>
          </a:xfrm>
          <a:prstGeom prst="rect">
            <a:avLst/>
          </a:prstGeom>
          <a:noFill/>
          <a:ln>
            <a:noFill/>
          </a:ln>
          <a:extLst>
            <a:ext uri="{53640926-AAD7-44D8-BBD7-CCE9431645EC}">
              <a14:shadowObscured xmlns:a14="http://schemas.microsoft.com/office/drawing/2010/main"/>
            </a:ext>
          </a:extLst>
        </p:spPr>
      </p:pic>
      <p:sp>
        <p:nvSpPr>
          <p:cNvPr id="5" name="CuadroTexto 4"/>
          <p:cNvSpPr txBox="1"/>
          <p:nvPr/>
        </p:nvSpPr>
        <p:spPr>
          <a:xfrm>
            <a:off x="9683014" y="5900286"/>
            <a:ext cx="859531" cy="369332"/>
          </a:xfrm>
          <a:prstGeom prst="rect">
            <a:avLst/>
          </a:prstGeom>
          <a:noFill/>
        </p:spPr>
        <p:txBody>
          <a:bodyPr wrap="none" rtlCol="0">
            <a:spAutoFit/>
          </a:bodyPr>
          <a:lstStyle/>
          <a:p>
            <a:r>
              <a:rPr lang="es-EC" dirty="0" smtClean="0"/>
              <a:t>“</a:t>
            </a:r>
            <a:r>
              <a:rPr lang="es-EC" dirty="0" err="1" smtClean="0"/>
              <a:t>millis</a:t>
            </a:r>
            <a:r>
              <a:rPr lang="es-EC" dirty="0" smtClean="0"/>
              <a:t>”</a:t>
            </a:r>
            <a:endParaRPr lang="en-US" dirty="0"/>
          </a:p>
        </p:txBody>
      </p:sp>
      <p:sp>
        <p:nvSpPr>
          <p:cNvPr id="6" name="CuadroTexto 5"/>
          <p:cNvSpPr txBox="1"/>
          <p:nvPr/>
        </p:nvSpPr>
        <p:spPr>
          <a:xfrm>
            <a:off x="1086050" y="1690687"/>
            <a:ext cx="1436675" cy="369332"/>
          </a:xfrm>
          <a:prstGeom prst="rect">
            <a:avLst/>
          </a:prstGeom>
          <a:noFill/>
        </p:spPr>
        <p:txBody>
          <a:bodyPr wrap="none" rtlCol="0">
            <a:spAutoFit/>
          </a:bodyPr>
          <a:lstStyle/>
          <a:p>
            <a:r>
              <a:rPr lang="es-EC" dirty="0" err="1" smtClean="0"/>
              <a:t>Arduino</a:t>
            </a:r>
            <a:r>
              <a:rPr lang="es-EC" dirty="0" smtClean="0"/>
              <a:t> UNO</a:t>
            </a:r>
            <a:endParaRPr lang="en-US" dirty="0"/>
          </a:p>
        </p:txBody>
      </p:sp>
    </p:spTree>
    <p:extLst>
      <p:ext uri="{BB962C8B-B14F-4D97-AF65-F5344CB8AC3E}">
        <p14:creationId xmlns:p14="http://schemas.microsoft.com/office/powerpoint/2010/main" val="3670994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 General</a:t>
            </a:r>
            <a:endParaRPr lang="en-CA" dirty="0"/>
          </a:p>
        </p:txBody>
      </p:sp>
      <p:sp>
        <p:nvSpPr>
          <p:cNvPr id="3" name="Marcador de contenido 2"/>
          <p:cNvSpPr>
            <a:spLocks noGrp="1"/>
          </p:cNvSpPr>
          <p:nvPr>
            <p:ph idx="1"/>
          </p:nvPr>
        </p:nvSpPr>
        <p:spPr>
          <a:xfrm>
            <a:off x="438912" y="1767690"/>
            <a:ext cx="10515600" cy="4351338"/>
          </a:xfrm>
        </p:spPr>
        <p:txBody>
          <a:bodyPr/>
          <a:lstStyle/>
          <a:p>
            <a:pPr marL="0" indent="0" algn="just">
              <a:buNone/>
            </a:pPr>
            <a:r>
              <a:rPr lang="es-EC" sz="3200" dirty="0" smtClean="0"/>
              <a:t>Diseñar </a:t>
            </a:r>
            <a:r>
              <a:rPr lang="es-EC" sz="3200" dirty="0"/>
              <a:t>y construir un sistema automático de clasificación y cuantificación de peces para la acuicultura con enfoque al cambio de la matriz productiva en la Hacienda ‘El Prado’, Universidad de las Fuerzas Armadas – ESPE</a:t>
            </a:r>
            <a:endParaRPr lang="en-CA" sz="3200" dirty="0"/>
          </a:p>
          <a:p>
            <a:pPr marL="0" indent="0">
              <a:buNone/>
            </a:pPr>
            <a:endParaRPr lang="en-CA" dirty="0"/>
          </a:p>
        </p:txBody>
      </p:sp>
    </p:spTree>
    <p:extLst>
      <p:ext uri="{BB962C8B-B14F-4D97-AF65-F5344CB8AC3E}">
        <p14:creationId xmlns:p14="http://schemas.microsoft.com/office/powerpoint/2010/main" val="30015013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7884" y="-112780"/>
            <a:ext cx="10515600" cy="1325563"/>
          </a:xfrm>
        </p:spPr>
        <p:txBody>
          <a:bodyPr/>
          <a:lstStyle/>
          <a:p>
            <a:r>
              <a:rPr lang="es-EC" dirty="0" smtClean="0"/>
              <a:t>Módulo 2: Medición Y Clasificación </a:t>
            </a:r>
            <a:endParaRPr lang="en-US" dirty="0"/>
          </a:p>
        </p:txBody>
      </p:sp>
      <p:sp>
        <p:nvSpPr>
          <p:cNvPr id="3" name="Marcador de contenido 2"/>
          <p:cNvSpPr>
            <a:spLocks noGrp="1"/>
          </p:cNvSpPr>
          <p:nvPr>
            <p:ph idx="1"/>
          </p:nvPr>
        </p:nvSpPr>
        <p:spPr>
          <a:xfrm>
            <a:off x="838200" y="1212783"/>
            <a:ext cx="10515600" cy="4964180"/>
          </a:xfrm>
        </p:spPr>
        <p:txBody>
          <a:bodyPr/>
          <a:lstStyle/>
          <a:p>
            <a:pPr marL="0" indent="0">
              <a:buNone/>
            </a:pPr>
            <a:r>
              <a:rPr lang="es-EC" sz="2400" dirty="0" smtClean="0"/>
              <a:t>Velocidad Lineal:</a:t>
            </a:r>
          </a:p>
          <a:p>
            <a:pPr marL="0" indent="0">
              <a:buNone/>
            </a:pPr>
            <a:endParaRPr lang="es-EC" sz="2400" dirty="0"/>
          </a:p>
          <a:p>
            <a:pPr marL="0" indent="0">
              <a:buNone/>
            </a:pPr>
            <a:endParaRPr lang="es-EC" sz="2400" dirty="0" smtClean="0"/>
          </a:p>
          <a:p>
            <a:pPr marL="0" indent="0">
              <a:buNone/>
            </a:pPr>
            <a:r>
              <a:rPr lang="es-EC" sz="2400" dirty="0" smtClean="0"/>
              <a:t>Velocidad lineal teórica: </a:t>
            </a:r>
          </a:p>
          <a:p>
            <a:pPr marL="0" indent="0">
              <a:buNone/>
            </a:pPr>
            <a:endParaRPr lang="es-EC" sz="2400" dirty="0" smtClean="0"/>
          </a:p>
          <a:p>
            <a:pPr marL="0" indent="0">
              <a:buNone/>
            </a:pPr>
            <a:endParaRPr lang="en-CA" sz="2400" dirty="0" smtClean="0"/>
          </a:p>
          <a:p>
            <a:endParaRPr lang="en-CA" dirty="0"/>
          </a:p>
        </p:txBody>
      </p:sp>
      <mc:AlternateContent xmlns:mc="http://schemas.openxmlformats.org/markup-compatibility/2006" xmlns:a14="http://schemas.microsoft.com/office/drawing/2010/main">
        <mc:Choice Requires="a14">
          <p:sp>
            <p:nvSpPr>
              <p:cNvPr id="4" name="Rectángulo 3"/>
              <p:cNvSpPr/>
              <p:nvPr/>
            </p:nvSpPr>
            <p:spPr>
              <a:xfrm>
                <a:off x="4689909" y="1667559"/>
                <a:ext cx="2234316" cy="3771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𝑉</m:t>
                          </m:r>
                        </m:e>
                        <m:sub>
                          <m:r>
                            <a:rPr lang="en-CA" i="1">
                              <a:latin typeface="Cambria Math" panose="02040503050406030204" pitchFamily="18" charset="0"/>
                            </a:rPr>
                            <m:t>𝑙𝑒𝑥</m:t>
                          </m:r>
                        </m:sub>
                      </m:sSub>
                      <m:r>
                        <a:rPr lang="en-CA" i="0">
                          <a:latin typeface="Cambria Math" panose="02040503050406030204" pitchFamily="18" charset="0"/>
                        </a:rPr>
                        <m:t>=11.38 </m:t>
                      </m:r>
                      <m:r>
                        <a:rPr lang="en-CA" i="1">
                          <a:latin typeface="Cambria Math" panose="02040503050406030204" pitchFamily="18" charset="0"/>
                        </a:rPr>
                        <m:t>𝑐</m:t>
                      </m:r>
                      <m:f>
                        <m:fPr>
                          <m:type m:val="lin"/>
                          <m:ctrlPr>
                            <a:rPr lang="en-CA" i="1">
                              <a:latin typeface="Cambria Math" panose="02040503050406030204" pitchFamily="18" charset="0"/>
                            </a:rPr>
                          </m:ctrlPr>
                        </m:fPr>
                        <m:num>
                          <m:r>
                            <a:rPr lang="en-CA" i="1">
                              <a:latin typeface="Cambria Math" panose="02040503050406030204" pitchFamily="18" charset="0"/>
                            </a:rPr>
                            <m:t>𝑚</m:t>
                          </m:r>
                        </m:num>
                        <m:den>
                          <m:r>
                            <a:rPr lang="en-CA" i="1">
                              <a:latin typeface="Cambria Math" panose="02040503050406030204" pitchFamily="18" charset="0"/>
                            </a:rPr>
                            <m:t>𝑠</m:t>
                          </m:r>
                        </m:den>
                      </m:f>
                    </m:oMath>
                  </m:oMathPara>
                </a14:m>
                <a:endParaRPr lang="en-CA" dirty="0"/>
              </a:p>
            </p:txBody>
          </p:sp>
        </mc:Choice>
        <mc:Fallback xmlns="">
          <p:sp>
            <p:nvSpPr>
              <p:cNvPr id="4" name="Rectángulo 3"/>
              <p:cNvSpPr>
                <a:spLocks noRot="1" noChangeAspect="1" noMove="1" noResize="1" noEditPoints="1" noAdjustHandles="1" noChangeArrowheads="1" noChangeShapeType="1" noTextEdit="1"/>
              </p:cNvSpPr>
              <p:nvPr/>
            </p:nvSpPr>
            <p:spPr>
              <a:xfrm>
                <a:off x="4689909" y="1667559"/>
                <a:ext cx="2234316" cy="377171"/>
              </a:xfrm>
              <a:prstGeom prst="rect">
                <a:avLst/>
              </a:prstGeom>
              <a:blipFill rotWithShape="0">
                <a:blip r:embed="rId2"/>
                <a:stretch>
                  <a:fillRect t="-113115" r="-19346" b="-178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927684" y="2758627"/>
                <a:ext cx="6096000" cy="3819251"/>
              </a:xfrm>
              <a:prstGeom prst="rect">
                <a:avLst/>
              </a:prstGeom>
            </p:spPr>
            <p:txBody>
              <a:bodyPr>
                <a:spAutoFit/>
              </a:bodyPr>
              <a:lstStyle/>
              <a:p>
                <a:pPr algn="just">
                  <a:lnSpc>
                    <a:spcPct val="200000"/>
                  </a:lnSpc>
                  <a:spcBef>
                    <a:spcPts val="150"/>
                  </a:spcBef>
                  <a:spcAft>
                    <a:spcPts val="100"/>
                  </a:spcAft>
                </a:pPr>
                <a14:m>
                  <m:oMathPara xmlns:m="http://schemas.openxmlformats.org/officeDocument/2006/math">
                    <m:oMathParaPr>
                      <m:jc m:val="centerGroup"/>
                    </m:oMathParaPr>
                    <m:oMath xmlns:m="http://schemas.openxmlformats.org/officeDocument/2006/math">
                      <m:r>
                        <a:rPr lang="es-ES" i="1" smtClean="0">
                          <a:effectLst/>
                          <a:latin typeface="Cambria Math" panose="02040503050406030204" pitchFamily="18" charset="0"/>
                          <a:ea typeface="Calibri" panose="020F0502020204030204" pitchFamily="34" charset="0"/>
                          <a:cs typeface="Times New Roman" panose="02020603050405020304" pitchFamily="18" charset="0"/>
                        </a:rPr>
                        <m:t>𝑤</m:t>
                      </m:r>
                      <m:r>
                        <a:rPr lang="es-ES">
                          <a:effectLst/>
                          <a:latin typeface="Cambria Math" panose="02040503050406030204" pitchFamily="18" charset="0"/>
                          <a:ea typeface="Calibri" panose="020F0502020204030204" pitchFamily="34" charset="0"/>
                          <a:cs typeface="Times New Roman" panose="02020603050405020304" pitchFamily="18" charset="0"/>
                        </a:rPr>
                        <m:t>=26</m:t>
                      </m:r>
                      <m:f>
                        <m:fPr>
                          <m:ctrlPr>
                            <a:rPr lang="en-CA"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𝑟𝑒𝑣</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𝑚𝑖𝑛</m:t>
                          </m:r>
                        </m:den>
                      </m:f>
                      <m:r>
                        <a:rPr lang="es-ES">
                          <a:effectLst/>
                          <a:latin typeface="Cambria Math" panose="02040503050406030204" pitchFamily="18" charset="0"/>
                          <a:ea typeface="Calibri" panose="020F0502020204030204" pitchFamily="34" charset="0"/>
                          <a:cs typeface="Times New Roman" panose="02020603050405020304" pitchFamily="18" charset="0"/>
                        </a:rPr>
                        <m:t>=2.72</m:t>
                      </m:r>
                      <m:f>
                        <m:fPr>
                          <m:ctrlPr>
                            <a:rPr lang="en-CA"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𝑟𝑎𝑑</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𝑠</m:t>
                          </m:r>
                        </m:den>
                      </m:f>
                    </m:oMath>
                  </m:oMathPara>
                </a14:m>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150"/>
                  </a:spcBef>
                  <a:spcAft>
                    <a:spcPts val="1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𝑟</m:t>
                      </m:r>
                      <m:r>
                        <a:rPr lang="es-ES">
                          <a:effectLst/>
                          <a:latin typeface="Cambria Math" panose="02040503050406030204" pitchFamily="18" charset="0"/>
                          <a:ea typeface="Calibri" panose="020F0502020204030204" pitchFamily="34" charset="0"/>
                          <a:cs typeface="Times New Roman" panose="02020603050405020304" pitchFamily="18" charset="0"/>
                        </a:rPr>
                        <m:t>=1.5 </m:t>
                      </m:r>
                      <m:r>
                        <a:rPr lang="es-ES" i="1">
                          <a:effectLst/>
                          <a:latin typeface="Cambria Math" panose="02040503050406030204" pitchFamily="18" charset="0"/>
                          <a:ea typeface="Calibri" panose="020F0502020204030204" pitchFamily="34" charset="0"/>
                          <a:cs typeface="Times New Roman" panose="02020603050405020304" pitchFamily="18" charset="0"/>
                        </a:rPr>
                        <m:t>𝑖𝑛</m:t>
                      </m:r>
                      <m:r>
                        <a:rPr lang="es-ES">
                          <a:effectLst/>
                          <a:latin typeface="Cambria Math" panose="02040503050406030204" pitchFamily="18" charset="0"/>
                          <a:ea typeface="Calibri" panose="020F0502020204030204" pitchFamily="34" charset="0"/>
                          <a:cs typeface="Times New Roman" panose="02020603050405020304" pitchFamily="18" charset="0"/>
                        </a:rPr>
                        <m:t>=0.0407 </m:t>
                      </m:r>
                      <m:r>
                        <a:rPr lang="es-ES" i="1">
                          <a:effectLst/>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150"/>
                  </a:spcBef>
                  <a:spcAft>
                    <a:spcPts val="1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𝑉𝑙𝑡</m:t>
                      </m:r>
                      <m:r>
                        <a:rPr lang="es-ES">
                          <a:effectLst/>
                          <a:latin typeface="Cambria Math" panose="02040503050406030204" pitchFamily="18" charset="0"/>
                          <a:ea typeface="Calibri" panose="020F0502020204030204" pitchFamily="34" charset="0"/>
                          <a:cs typeface="Times New Roman" panose="02020603050405020304" pitchFamily="18" charset="0"/>
                        </a:rPr>
                        <m:t>=</m:t>
                      </m:r>
                      <m:r>
                        <a:rPr lang="es-ES" i="1">
                          <a:effectLst/>
                          <a:latin typeface="Cambria Math" panose="02040503050406030204" pitchFamily="18" charset="0"/>
                          <a:ea typeface="Calibri" panose="020F0502020204030204" pitchFamily="34" charset="0"/>
                          <a:cs typeface="Times New Roman" panose="02020603050405020304" pitchFamily="18" charset="0"/>
                        </a:rPr>
                        <m:t>𝑤</m:t>
                      </m:r>
                      <m:r>
                        <a:rPr lang="es-ES">
                          <a:effectLst/>
                          <a:latin typeface="Cambria Math" panose="02040503050406030204" pitchFamily="18" charset="0"/>
                          <a:ea typeface="Calibri" panose="020F0502020204030204" pitchFamily="34" charset="0"/>
                          <a:cs typeface="Times New Roman" panose="02020603050405020304" pitchFamily="18" charset="0"/>
                        </a:rPr>
                        <m:t>×</m:t>
                      </m:r>
                      <m:r>
                        <a:rPr lang="es-ES" i="1">
                          <a:effectLst/>
                          <a:latin typeface="Cambria Math" panose="02040503050406030204" pitchFamily="18" charset="0"/>
                          <a:ea typeface="Calibri" panose="020F0502020204030204" pitchFamily="34" charset="0"/>
                          <a:cs typeface="Times New Roman" panose="02020603050405020304" pitchFamily="18" charset="0"/>
                        </a:rPr>
                        <m:t>𝑟</m:t>
                      </m:r>
                    </m:oMath>
                  </m:oMathPara>
                </a14:m>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150"/>
                  </a:spcBef>
                  <a:spcAft>
                    <a:spcPts val="1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𝑉𝑙𝑡</m:t>
                      </m:r>
                      <m:r>
                        <a:rPr lang="es-ES">
                          <a:effectLst/>
                          <a:latin typeface="Cambria Math" panose="02040503050406030204" pitchFamily="18" charset="0"/>
                          <a:ea typeface="Calibri" panose="020F0502020204030204" pitchFamily="34" charset="0"/>
                          <a:cs typeface="Times New Roman" panose="02020603050405020304" pitchFamily="18" charset="0"/>
                        </a:rPr>
                        <m:t>=2.72×0.0407</m:t>
                      </m:r>
                    </m:oMath>
                  </m:oMathPara>
                </a14:m>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150"/>
                  </a:spcBef>
                  <a:spcAft>
                    <a:spcPts val="1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𝑉𝑙𝑡</m:t>
                      </m:r>
                      <m:r>
                        <a:rPr lang="es-ES">
                          <a:effectLst/>
                          <a:latin typeface="Cambria Math" panose="02040503050406030204" pitchFamily="18" charset="0"/>
                          <a:ea typeface="Calibri" panose="020F0502020204030204" pitchFamily="34" charset="0"/>
                          <a:cs typeface="Times New Roman" panose="02020603050405020304" pitchFamily="18" charset="0"/>
                        </a:rPr>
                        <m:t>=0.11084</m:t>
                      </m:r>
                      <m:f>
                        <m:fPr>
                          <m:ctrlPr>
                            <a:rPr lang="en-CA"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𝑚</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𝑠</m:t>
                          </m:r>
                        </m:den>
                      </m:f>
                      <m:r>
                        <a:rPr lang="es-ES">
                          <a:effectLst/>
                          <a:latin typeface="Cambria Math" panose="02040503050406030204" pitchFamily="18" charset="0"/>
                          <a:ea typeface="Calibri" panose="020F0502020204030204" pitchFamily="34" charset="0"/>
                          <a:cs typeface="Times New Roman" panose="02020603050405020304" pitchFamily="18" charset="0"/>
                        </a:rPr>
                        <m:t>=11.084</m:t>
                      </m:r>
                      <m:f>
                        <m:fPr>
                          <m:ctrlPr>
                            <a:rPr lang="en-CA"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𝑐𝑚</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𝑠</m:t>
                          </m:r>
                        </m:den>
                      </m:f>
                    </m:oMath>
                  </m:oMathPara>
                </a14:m>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2927684" y="2758627"/>
                <a:ext cx="6096000" cy="3819251"/>
              </a:xfrm>
              <a:prstGeom prst="rect">
                <a:avLst/>
              </a:prstGeom>
              <a:blipFill rotWithShape="0">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8905717" y="5810663"/>
                <a:ext cx="1719830" cy="566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𝑉𝑓</m:t>
                      </m:r>
                      <m:r>
                        <a:rPr lang="en-CA" i="0">
                          <a:latin typeface="Cambria Math" panose="02040503050406030204" pitchFamily="18" charset="0"/>
                        </a:rPr>
                        <m:t>=11.23</m:t>
                      </m:r>
                      <m:f>
                        <m:fPr>
                          <m:ctrlPr>
                            <a:rPr lang="en-CA" i="1">
                              <a:latin typeface="Cambria Math" panose="02040503050406030204" pitchFamily="18" charset="0"/>
                            </a:rPr>
                          </m:ctrlPr>
                        </m:fPr>
                        <m:num>
                          <m:r>
                            <a:rPr lang="en-CA" i="1">
                              <a:latin typeface="Cambria Math" panose="02040503050406030204" pitchFamily="18" charset="0"/>
                            </a:rPr>
                            <m:t>𝑐𝑚</m:t>
                          </m:r>
                        </m:num>
                        <m:den>
                          <m:r>
                            <a:rPr lang="en-CA" i="1">
                              <a:latin typeface="Cambria Math" panose="02040503050406030204" pitchFamily="18" charset="0"/>
                            </a:rPr>
                            <m:t>𝑠</m:t>
                          </m:r>
                        </m:den>
                      </m:f>
                    </m:oMath>
                  </m:oMathPara>
                </a14:m>
                <a:endParaRPr lang="en-CA" dirty="0"/>
              </a:p>
            </p:txBody>
          </p:sp>
        </mc:Choice>
        <mc:Fallback xmlns="">
          <p:sp>
            <p:nvSpPr>
              <p:cNvPr id="6" name="Rectángulo 5"/>
              <p:cNvSpPr>
                <a:spLocks noRot="1" noChangeAspect="1" noMove="1" noResize="1" noEditPoints="1" noAdjustHandles="1" noChangeArrowheads="1" noChangeShapeType="1" noTextEdit="1"/>
              </p:cNvSpPr>
              <p:nvPr/>
            </p:nvSpPr>
            <p:spPr>
              <a:xfrm>
                <a:off x="8905717" y="5810663"/>
                <a:ext cx="1719830" cy="566758"/>
              </a:xfrm>
              <a:prstGeom prst="rect">
                <a:avLst/>
              </a:prstGeom>
              <a:blipFill rotWithShape="0">
                <a:blip r:embed="rId4"/>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8136363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29627" y="316998"/>
            <a:ext cx="8758989" cy="6083802"/>
          </a:xfrm>
          <a:prstGeom prst="rect">
            <a:avLst/>
          </a:prstGeom>
        </p:spPr>
      </p:pic>
      <p:sp>
        <p:nvSpPr>
          <p:cNvPr id="2" name="CuadroTexto 1"/>
          <p:cNvSpPr txBox="1"/>
          <p:nvPr/>
        </p:nvSpPr>
        <p:spPr>
          <a:xfrm>
            <a:off x="6795435" y="2550696"/>
            <a:ext cx="3848489" cy="369332"/>
          </a:xfrm>
          <a:prstGeom prst="rect">
            <a:avLst/>
          </a:prstGeom>
          <a:noFill/>
        </p:spPr>
        <p:txBody>
          <a:bodyPr wrap="none" rtlCol="0">
            <a:spAutoFit/>
          </a:bodyPr>
          <a:lstStyle/>
          <a:p>
            <a:r>
              <a:rPr lang="es-ES" dirty="0" err="1"/>
              <a:t>longitud_pez</a:t>
            </a:r>
            <a:r>
              <a:rPr lang="es-ES" dirty="0"/>
              <a:t> = (</a:t>
            </a:r>
            <a:r>
              <a:rPr lang="es-ES" dirty="0" err="1"/>
              <a:t>v_agua</a:t>
            </a:r>
            <a:r>
              <a:rPr lang="es-ES" dirty="0"/>
              <a:t>*</a:t>
            </a:r>
            <a:r>
              <a:rPr lang="es-ES" dirty="0" err="1"/>
              <a:t>t_medicion</a:t>
            </a:r>
            <a:r>
              <a:rPr lang="es-ES" dirty="0"/>
              <a:t>)+3</a:t>
            </a:r>
            <a:endParaRPr lang="en-US" dirty="0"/>
          </a:p>
        </p:txBody>
      </p:sp>
      <p:sp>
        <p:nvSpPr>
          <p:cNvPr id="5" name="CuadroTexto 4"/>
          <p:cNvSpPr txBox="1"/>
          <p:nvPr/>
        </p:nvSpPr>
        <p:spPr>
          <a:xfrm>
            <a:off x="891953" y="510139"/>
            <a:ext cx="1573444" cy="369332"/>
          </a:xfrm>
          <a:prstGeom prst="rect">
            <a:avLst/>
          </a:prstGeom>
          <a:noFill/>
        </p:spPr>
        <p:txBody>
          <a:bodyPr wrap="none" rtlCol="0">
            <a:spAutoFit/>
          </a:bodyPr>
          <a:lstStyle/>
          <a:p>
            <a:r>
              <a:rPr lang="es-EC" dirty="0" err="1" smtClean="0"/>
              <a:t>Ardunio</a:t>
            </a:r>
            <a:r>
              <a:rPr lang="es-EC" dirty="0" smtClean="0"/>
              <a:t> MEGA</a:t>
            </a:r>
            <a:endParaRPr lang="en-US" dirty="0"/>
          </a:p>
        </p:txBody>
      </p:sp>
    </p:spTree>
    <p:extLst>
      <p:ext uri="{BB962C8B-B14F-4D97-AF65-F5344CB8AC3E}">
        <p14:creationId xmlns:p14="http://schemas.microsoft.com/office/powerpoint/2010/main" val="6250555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43250" y="1314868"/>
            <a:ext cx="9144000" cy="2387600"/>
          </a:xfrm>
        </p:spPr>
        <p:txBody>
          <a:bodyPr/>
          <a:lstStyle/>
          <a:p>
            <a:r>
              <a:rPr lang="es-EC" dirty="0" smtClean="0"/>
              <a:t>PRUEBAS</a:t>
            </a:r>
            <a:endParaRPr lang="en-US" dirty="0"/>
          </a:p>
        </p:txBody>
      </p:sp>
    </p:spTree>
    <p:extLst>
      <p:ext uri="{BB962C8B-B14F-4D97-AF65-F5344CB8AC3E}">
        <p14:creationId xmlns:p14="http://schemas.microsoft.com/office/powerpoint/2010/main" val="26252582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Pruebas De Funcionamiento De La Cubeta</a:t>
            </a:r>
            <a:endParaRPr lang="en-US" dirty="0"/>
          </a:p>
        </p:txBody>
      </p:sp>
      <p:sp>
        <p:nvSpPr>
          <p:cNvPr id="3" name="Marcador de contenido 2"/>
          <p:cNvSpPr>
            <a:spLocks noGrp="1"/>
          </p:cNvSpPr>
          <p:nvPr>
            <p:ph idx="1"/>
          </p:nvPr>
        </p:nvSpPr>
        <p:spPr>
          <a:xfrm>
            <a:off x="438912" y="2223435"/>
            <a:ext cx="10515600" cy="3924651"/>
          </a:xfrm>
        </p:spPr>
        <p:txBody>
          <a:bodyPr/>
          <a:lstStyle/>
          <a:p>
            <a:pPr marL="0" indent="0">
              <a:buNone/>
            </a:pPr>
            <a:r>
              <a:rPr lang="es-ES" sz="3200" b="1" dirty="0"/>
              <a:t>OBJETIVO</a:t>
            </a:r>
            <a:endParaRPr lang="en-US" sz="3200" dirty="0"/>
          </a:p>
          <a:p>
            <a:pPr algn="just"/>
            <a:r>
              <a:rPr lang="es-ES" sz="3200" dirty="0"/>
              <a:t>Comprobar la programación del </a:t>
            </a:r>
            <a:r>
              <a:rPr lang="es-ES" sz="3200" dirty="0" err="1"/>
              <a:t>Arduino</a:t>
            </a:r>
            <a:r>
              <a:rPr lang="es-ES" sz="3200" dirty="0"/>
              <a:t> Uno, que cumpla con los requerimientos de funcionamiento del sistema, verificar el correcto funcionamiento de los servomotores de las compuertas, y la coordinación entre los movimientos del brazo y las compuertas.</a:t>
            </a:r>
            <a:endParaRPr lang="en-US" sz="3200" dirty="0"/>
          </a:p>
          <a:p>
            <a:endParaRPr lang="en-US" dirty="0"/>
          </a:p>
        </p:txBody>
      </p:sp>
    </p:spTree>
    <p:extLst>
      <p:ext uri="{BB962C8B-B14F-4D97-AF65-F5344CB8AC3E}">
        <p14:creationId xmlns:p14="http://schemas.microsoft.com/office/powerpoint/2010/main" val="32125364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415524" y="925679"/>
            <a:ext cx="10788282" cy="4551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43689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733" y="471638"/>
            <a:ext cx="9692640" cy="1325562"/>
          </a:xfrm>
        </p:spPr>
        <p:txBody>
          <a:bodyPr/>
          <a:lstStyle/>
          <a:p>
            <a:r>
              <a:rPr lang="en-US" dirty="0" err="1" smtClean="0"/>
              <a:t>Pruebas</a:t>
            </a:r>
            <a:r>
              <a:rPr lang="en-US" dirty="0" smtClean="0"/>
              <a:t> De </a:t>
            </a:r>
            <a:r>
              <a:rPr lang="en-US" dirty="0" err="1" smtClean="0"/>
              <a:t>Funcionamiento</a:t>
            </a:r>
            <a:r>
              <a:rPr lang="en-US" dirty="0" smtClean="0"/>
              <a:t> De La </a:t>
            </a:r>
            <a:r>
              <a:rPr lang="en-US" dirty="0" err="1" smtClean="0"/>
              <a:t>Medición</a:t>
            </a:r>
            <a:r>
              <a:rPr lang="en-US" dirty="0" smtClean="0"/>
              <a:t> </a:t>
            </a:r>
            <a:endParaRPr lang="en-US" dirty="0"/>
          </a:p>
        </p:txBody>
      </p:sp>
      <p:sp>
        <p:nvSpPr>
          <p:cNvPr id="3" name="Marcador de contenido 2"/>
          <p:cNvSpPr>
            <a:spLocks noGrp="1"/>
          </p:cNvSpPr>
          <p:nvPr>
            <p:ph idx="1"/>
          </p:nvPr>
        </p:nvSpPr>
        <p:spPr>
          <a:xfrm>
            <a:off x="616819" y="2464066"/>
            <a:ext cx="10515600" cy="3385637"/>
          </a:xfrm>
        </p:spPr>
        <p:txBody>
          <a:bodyPr/>
          <a:lstStyle/>
          <a:p>
            <a:pPr marL="0" indent="0">
              <a:buNone/>
            </a:pPr>
            <a:r>
              <a:rPr lang="es-ES" sz="3200" b="1" dirty="0" smtClean="0"/>
              <a:t>OBJETIVO</a:t>
            </a:r>
            <a:endParaRPr lang="en-US" sz="3200" dirty="0" smtClean="0"/>
          </a:p>
          <a:p>
            <a:pPr algn="just"/>
            <a:r>
              <a:rPr lang="es-ES" sz="3200" dirty="0" smtClean="0"/>
              <a:t>Comprobar </a:t>
            </a:r>
            <a:r>
              <a:rPr lang="es-ES" sz="3200" dirty="0"/>
              <a:t>que la medida del pez obtenida por el programa corresponda a la obtenida manualmente. </a:t>
            </a:r>
            <a:endParaRPr lang="en-US" sz="3200" dirty="0"/>
          </a:p>
          <a:p>
            <a:pPr algn="just"/>
            <a:endParaRPr lang="en-US" dirty="0"/>
          </a:p>
        </p:txBody>
      </p:sp>
    </p:spTree>
    <p:extLst>
      <p:ext uri="{BB962C8B-B14F-4D97-AF65-F5344CB8AC3E}">
        <p14:creationId xmlns:p14="http://schemas.microsoft.com/office/powerpoint/2010/main" val="24364357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214422" y="1285239"/>
            <a:ext cx="9614000" cy="3768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77790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Pruebas</a:t>
            </a:r>
            <a:r>
              <a:rPr lang="en-US" dirty="0" smtClean="0"/>
              <a:t> De </a:t>
            </a:r>
            <a:r>
              <a:rPr lang="en-US" dirty="0" err="1" smtClean="0"/>
              <a:t>Funcionamiento</a:t>
            </a:r>
            <a:r>
              <a:rPr lang="en-US" dirty="0" smtClean="0"/>
              <a:t> De La </a:t>
            </a:r>
            <a:r>
              <a:rPr lang="en-US" dirty="0" err="1" smtClean="0"/>
              <a:t>Clasificación</a:t>
            </a:r>
            <a:r>
              <a:rPr lang="en-US" dirty="0" smtClean="0"/>
              <a:t> </a:t>
            </a:r>
            <a:endParaRPr lang="en-US" dirty="0"/>
          </a:p>
        </p:txBody>
      </p:sp>
      <p:sp>
        <p:nvSpPr>
          <p:cNvPr id="3" name="Marcador de contenido 2"/>
          <p:cNvSpPr>
            <a:spLocks noGrp="1"/>
          </p:cNvSpPr>
          <p:nvPr>
            <p:ph idx="1"/>
          </p:nvPr>
        </p:nvSpPr>
        <p:spPr>
          <a:xfrm>
            <a:off x="838200" y="2541069"/>
            <a:ext cx="10515600" cy="3635894"/>
          </a:xfrm>
        </p:spPr>
        <p:txBody>
          <a:bodyPr/>
          <a:lstStyle/>
          <a:p>
            <a:pPr marL="0" indent="0">
              <a:buNone/>
            </a:pPr>
            <a:r>
              <a:rPr lang="es-ES" sz="3200" b="1" dirty="0"/>
              <a:t>OBJETIVO</a:t>
            </a:r>
            <a:endParaRPr lang="en-US" sz="3200" dirty="0"/>
          </a:p>
          <a:p>
            <a:pPr algn="just"/>
            <a:r>
              <a:rPr lang="es-ES" sz="3200" dirty="0"/>
              <a:t>Comprobar que el rango movimiento de las compuertas de la banda es el apropiado y que los peces se direccionen correctamente dependiendo de la medición obtenida, hacia un lado u otro.</a:t>
            </a:r>
            <a:endParaRPr lang="en-US" sz="3200" dirty="0"/>
          </a:p>
          <a:p>
            <a:pPr marL="0" indent="0">
              <a:buNone/>
            </a:pPr>
            <a:endParaRPr lang="en-US" dirty="0"/>
          </a:p>
        </p:txBody>
      </p:sp>
    </p:spTree>
    <p:extLst>
      <p:ext uri="{BB962C8B-B14F-4D97-AF65-F5344CB8AC3E}">
        <p14:creationId xmlns:p14="http://schemas.microsoft.com/office/powerpoint/2010/main" val="34153905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2032568" y="1451409"/>
            <a:ext cx="8468593" cy="3621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92716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594" y="596766"/>
            <a:ext cx="9692640" cy="1325562"/>
          </a:xfrm>
        </p:spPr>
        <p:txBody>
          <a:bodyPr/>
          <a:lstStyle/>
          <a:p>
            <a:r>
              <a:rPr lang="en-US" dirty="0" err="1" smtClean="0"/>
              <a:t>Pruebas</a:t>
            </a:r>
            <a:r>
              <a:rPr lang="en-US" dirty="0" smtClean="0"/>
              <a:t> De </a:t>
            </a:r>
            <a:r>
              <a:rPr lang="en-US" dirty="0" err="1" smtClean="0"/>
              <a:t>Funcionamiento</a:t>
            </a:r>
            <a:r>
              <a:rPr lang="en-US" dirty="0" smtClean="0"/>
              <a:t> General De La </a:t>
            </a:r>
            <a:r>
              <a:rPr lang="en-US" dirty="0" err="1" smtClean="0"/>
              <a:t>Máquina</a:t>
            </a:r>
            <a:endParaRPr lang="en-US" dirty="0"/>
          </a:p>
        </p:txBody>
      </p:sp>
      <p:sp>
        <p:nvSpPr>
          <p:cNvPr id="3" name="Marcador de contenido 2"/>
          <p:cNvSpPr>
            <a:spLocks noGrp="1"/>
          </p:cNvSpPr>
          <p:nvPr>
            <p:ph idx="1"/>
          </p:nvPr>
        </p:nvSpPr>
        <p:spPr>
          <a:xfrm>
            <a:off x="356937" y="2338939"/>
            <a:ext cx="10515600" cy="3703269"/>
          </a:xfrm>
        </p:spPr>
        <p:txBody>
          <a:bodyPr/>
          <a:lstStyle/>
          <a:p>
            <a:pPr marL="0" indent="0">
              <a:buNone/>
            </a:pPr>
            <a:r>
              <a:rPr lang="es-ES" sz="3200" b="1" dirty="0" smtClean="0"/>
              <a:t>OBJETIVO</a:t>
            </a:r>
            <a:endParaRPr lang="en-US" sz="3200" dirty="0" smtClean="0"/>
          </a:p>
          <a:p>
            <a:pPr algn="just"/>
            <a:r>
              <a:rPr lang="es-ES" sz="3200" dirty="0" smtClean="0"/>
              <a:t>Comprobar </a:t>
            </a:r>
            <a:r>
              <a:rPr lang="es-ES" sz="3200" dirty="0"/>
              <a:t>que la máquina funcione correctamente considerando todos los módulos y verificar que todos los sistemas estén coordinados.</a:t>
            </a:r>
            <a:endParaRPr lang="en-US" sz="3200" dirty="0"/>
          </a:p>
          <a:p>
            <a:endParaRPr lang="en-US" dirty="0"/>
          </a:p>
        </p:txBody>
      </p:sp>
    </p:spTree>
    <p:extLst>
      <p:ext uri="{BB962C8B-B14F-4D97-AF65-F5344CB8AC3E}">
        <p14:creationId xmlns:p14="http://schemas.microsoft.com/office/powerpoint/2010/main" val="2046319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 Específicos</a:t>
            </a:r>
            <a:endParaRPr lang="en-US" dirty="0"/>
          </a:p>
        </p:txBody>
      </p:sp>
      <p:sp>
        <p:nvSpPr>
          <p:cNvPr id="3" name="Marcador de contenido 2"/>
          <p:cNvSpPr>
            <a:spLocks noGrp="1"/>
          </p:cNvSpPr>
          <p:nvPr>
            <p:ph idx="1"/>
          </p:nvPr>
        </p:nvSpPr>
        <p:spPr/>
        <p:txBody>
          <a:bodyPr>
            <a:normAutofit lnSpcReduction="10000"/>
          </a:bodyPr>
          <a:lstStyle/>
          <a:p>
            <a:pPr lvl="0" algn="just"/>
            <a:r>
              <a:rPr lang="es-EC" sz="3200" dirty="0" smtClean="0"/>
              <a:t>Diseñar </a:t>
            </a:r>
            <a:r>
              <a:rPr lang="es-EC" sz="3200" dirty="0"/>
              <a:t>el sistema mecánico de la máquina con las dimensiones apropiadas y con características que garanticen su duración y funcionamiento en el área donde esté instalada</a:t>
            </a:r>
            <a:r>
              <a:rPr lang="es-EC" sz="3200" dirty="0" smtClean="0"/>
              <a:t>.</a:t>
            </a:r>
          </a:p>
          <a:p>
            <a:pPr lvl="0" algn="just"/>
            <a:endParaRPr lang="en-CA" sz="3200" dirty="0"/>
          </a:p>
          <a:p>
            <a:pPr lvl="0" algn="just"/>
            <a:r>
              <a:rPr lang="es-EC" sz="3200" dirty="0"/>
              <a:t>Seleccionar los componentes eléctricos y electrónicos que cumplan con los requerimientos funcionales del equipo</a:t>
            </a:r>
            <a:r>
              <a:rPr lang="es-EC" sz="3200" dirty="0" smtClean="0"/>
              <a:t>.</a:t>
            </a:r>
          </a:p>
          <a:p>
            <a:pPr marL="0" lvl="0" indent="0" algn="just">
              <a:buNone/>
            </a:pPr>
            <a:endParaRPr lang="en-CA" dirty="0"/>
          </a:p>
          <a:p>
            <a:pPr marL="0" indent="0">
              <a:buNone/>
            </a:pPr>
            <a:endParaRPr lang="en-CA" dirty="0"/>
          </a:p>
        </p:txBody>
      </p:sp>
    </p:spTree>
    <p:extLst>
      <p:ext uri="{BB962C8B-B14F-4D97-AF65-F5344CB8AC3E}">
        <p14:creationId xmlns:p14="http://schemas.microsoft.com/office/powerpoint/2010/main" val="20651184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1926691" y="1249896"/>
            <a:ext cx="8045082" cy="3976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2765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C" dirty="0"/>
              <a:t>ANÁLISIS ECONÓMICO</a:t>
            </a:r>
            <a:endParaRPr lang="en-US" dirty="0"/>
          </a:p>
        </p:txBody>
      </p:sp>
      <p:sp>
        <p:nvSpPr>
          <p:cNvPr id="5" name="Subtítulo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08029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Módulo 1: </a:t>
            </a:r>
            <a:r>
              <a:rPr lang="es-EC" dirty="0" smtClean="0"/>
              <a:t>Alimentar</a:t>
            </a:r>
            <a:endParaRPr lang="en-CA" dirty="0"/>
          </a:p>
        </p:txBody>
      </p:sp>
      <p:graphicFrame>
        <p:nvGraphicFramePr>
          <p:cNvPr id="4" name="Tabla 3"/>
          <p:cNvGraphicFramePr>
            <a:graphicFrameLocks noGrp="1"/>
          </p:cNvGraphicFramePr>
          <p:nvPr>
            <p:extLst>
              <p:ext uri="{D42A27DB-BD31-4B8C-83A1-F6EECF244321}">
                <p14:modId xmlns:p14="http://schemas.microsoft.com/office/powerpoint/2010/main" val="422686358"/>
              </p:ext>
            </p:extLst>
          </p:nvPr>
        </p:nvGraphicFramePr>
        <p:xfrm>
          <a:off x="655320" y="1979445"/>
          <a:ext cx="4599071" cy="3466801"/>
        </p:xfrm>
        <a:graphic>
          <a:graphicData uri="http://schemas.openxmlformats.org/drawingml/2006/table">
            <a:tbl>
              <a:tblPr firstRow="1" firstCol="1" bandRow="1">
                <a:tableStyleId>{5940675A-B579-460E-94D1-54222C63F5DA}</a:tableStyleId>
              </a:tblPr>
              <a:tblGrid>
                <a:gridCol w="2653391"/>
                <a:gridCol w="1945680"/>
              </a:tblGrid>
              <a:tr h="309005">
                <a:tc gridSpan="2">
                  <a:txBody>
                    <a:bodyPr/>
                    <a:lstStyle/>
                    <a:p>
                      <a:pPr marL="0" marR="0" algn="ctr">
                        <a:lnSpc>
                          <a:spcPct val="107000"/>
                        </a:lnSpc>
                        <a:spcBef>
                          <a:spcPts val="0"/>
                        </a:spcBef>
                        <a:spcAft>
                          <a:spcPts val="0"/>
                        </a:spcAft>
                      </a:pPr>
                      <a:r>
                        <a:rPr lang="en-CA" sz="1600" b="1" dirty="0" err="1">
                          <a:effectLst/>
                        </a:rPr>
                        <a:t>Estructura</a:t>
                      </a:r>
                      <a:r>
                        <a:rPr lang="en-CA" sz="1600" b="1" dirty="0">
                          <a:effectLst/>
                        </a:rPr>
                        <a:t> de </a:t>
                      </a:r>
                      <a:r>
                        <a:rPr lang="en-CA" sz="1600" b="1" dirty="0" err="1">
                          <a:effectLst/>
                        </a:rPr>
                        <a:t>Costos</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CA"/>
                    </a:p>
                  </a:txBody>
                  <a:tcPr/>
                </a:tc>
              </a:tr>
              <a:tr h="309005">
                <a:tc>
                  <a:txBody>
                    <a:bodyPr/>
                    <a:lstStyle/>
                    <a:p>
                      <a:pPr marL="0" marR="0" algn="ctr">
                        <a:lnSpc>
                          <a:spcPct val="107000"/>
                        </a:lnSpc>
                        <a:spcBef>
                          <a:spcPts val="0"/>
                        </a:spcBef>
                        <a:spcAft>
                          <a:spcPts val="0"/>
                        </a:spcAft>
                      </a:pPr>
                      <a:r>
                        <a:rPr lang="en-CA" sz="1600" dirty="0" err="1" smtClean="0">
                          <a:effectLst/>
                        </a:rPr>
                        <a:t>Análisis</a:t>
                      </a:r>
                      <a:r>
                        <a:rPr lang="en-CA" sz="1600" dirty="0" smtClean="0">
                          <a:effectLst/>
                        </a:rPr>
                        <a:t> </a:t>
                      </a:r>
                      <a:r>
                        <a:rPr lang="en-CA" sz="1600" dirty="0">
                          <a:effectLst/>
                        </a:rPr>
                        <a:t>de </a:t>
                      </a:r>
                      <a:r>
                        <a:rPr lang="en-CA" sz="1600" dirty="0" err="1">
                          <a:effectLst/>
                        </a:rPr>
                        <a:t>Costo</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a:effectLst/>
                        </a:rPr>
                        <a:t>Presupuesto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76751">
                <a:tc>
                  <a:txBody>
                    <a:bodyPr/>
                    <a:lstStyle/>
                    <a:p>
                      <a:pPr marL="0" marR="0">
                        <a:lnSpc>
                          <a:spcPct val="107000"/>
                        </a:lnSpc>
                        <a:spcBef>
                          <a:spcPts val="0"/>
                        </a:spcBef>
                        <a:spcAft>
                          <a:spcPts val="0"/>
                        </a:spcAft>
                      </a:pPr>
                      <a:r>
                        <a:rPr lang="en-CA" sz="1600" dirty="0" err="1">
                          <a:effectLst/>
                        </a:rPr>
                        <a:t>Materia</a:t>
                      </a:r>
                      <a:r>
                        <a:rPr lang="en-CA" sz="1600" dirty="0">
                          <a:effectLst/>
                        </a:rPr>
                        <a:t> Prima </a:t>
                      </a:r>
                      <a:r>
                        <a:rPr lang="en-CA" sz="1600" dirty="0" err="1">
                          <a:effectLst/>
                        </a:rPr>
                        <a:t>Directa</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696.67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9005">
                <a:tc>
                  <a:txBody>
                    <a:bodyPr/>
                    <a:lstStyle/>
                    <a:p>
                      <a:pPr marL="0" marR="0">
                        <a:lnSpc>
                          <a:spcPct val="107000"/>
                        </a:lnSpc>
                        <a:spcBef>
                          <a:spcPts val="0"/>
                        </a:spcBef>
                        <a:spcAft>
                          <a:spcPts val="0"/>
                        </a:spcAft>
                      </a:pPr>
                      <a:r>
                        <a:rPr lang="en-CA" sz="1600">
                          <a:effectLst/>
                        </a:rPr>
                        <a:t>Herramienta</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91.26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9005">
                <a:tc>
                  <a:txBody>
                    <a:bodyPr/>
                    <a:lstStyle/>
                    <a:p>
                      <a:pPr marL="0" marR="0" algn="r">
                        <a:lnSpc>
                          <a:spcPct val="107000"/>
                        </a:lnSpc>
                        <a:spcBef>
                          <a:spcPts val="0"/>
                        </a:spcBef>
                        <a:spcAft>
                          <a:spcPts val="0"/>
                        </a:spcAft>
                      </a:pPr>
                      <a:r>
                        <a:rPr lang="en-CA" sz="1600" b="1" dirty="0">
                          <a:effectLst/>
                        </a:rPr>
                        <a:t>COSTO DIRECTO</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b="1" dirty="0">
                          <a:effectLst/>
                        </a:rPr>
                        <a:t>787.93</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9005">
                <a:tc>
                  <a:txBody>
                    <a:bodyPr/>
                    <a:lstStyle/>
                    <a:p>
                      <a:pPr marL="0" marR="0">
                        <a:lnSpc>
                          <a:spcPct val="107000"/>
                        </a:lnSpc>
                        <a:spcBef>
                          <a:spcPts val="0"/>
                        </a:spcBef>
                        <a:spcAft>
                          <a:spcPts val="0"/>
                        </a:spcAft>
                      </a:pPr>
                      <a:r>
                        <a:rPr lang="en-CA" sz="1600">
                          <a:effectLst/>
                        </a:rPr>
                        <a:t>M.O.D</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303.80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9005">
                <a:tc>
                  <a:txBody>
                    <a:bodyPr/>
                    <a:lstStyle/>
                    <a:p>
                      <a:pPr marL="0" marR="0" algn="r">
                        <a:lnSpc>
                          <a:spcPct val="107000"/>
                        </a:lnSpc>
                        <a:spcBef>
                          <a:spcPts val="0"/>
                        </a:spcBef>
                        <a:spcAft>
                          <a:spcPts val="0"/>
                        </a:spcAft>
                      </a:pPr>
                      <a:r>
                        <a:rPr lang="en-CA" sz="1600" b="1" dirty="0">
                          <a:effectLst/>
                        </a:rPr>
                        <a:t>COSTO FABRICACIÓN</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b="1" dirty="0">
                          <a:effectLst/>
                        </a:rPr>
                        <a:t>1091.73</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9005">
                <a:tc>
                  <a:txBody>
                    <a:bodyPr/>
                    <a:lstStyle/>
                    <a:p>
                      <a:pPr marL="0" marR="0">
                        <a:lnSpc>
                          <a:spcPct val="107000"/>
                        </a:lnSpc>
                        <a:spcBef>
                          <a:spcPts val="0"/>
                        </a:spcBef>
                        <a:spcAft>
                          <a:spcPts val="0"/>
                        </a:spcAft>
                      </a:pPr>
                      <a:r>
                        <a:rPr lang="en-CA" sz="1600" dirty="0" err="1">
                          <a:effectLst/>
                        </a:rPr>
                        <a:t>Transporte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48.00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9005">
                <a:tc>
                  <a:txBody>
                    <a:bodyPr/>
                    <a:lstStyle/>
                    <a:p>
                      <a:pPr marL="0" marR="0">
                        <a:lnSpc>
                          <a:spcPct val="107000"/>
                        </a:lnSpc>
                        <a:spcBef>
                          <a:spcPts val="0"/>
                        </a:spcBef>
                        <a:spcAft>
                          <a:spcPts val="0"/>
                        </a:spcAft>
                      </a:pPr>
                      <a:r>
                        <a:rPr lang="en-CA" sz="1600">
                          <a:effectLst/>
                        </a:rPr>
                        <a:t>Servicios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2.20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9005">
                <a:tc>
                  <a:txBody>
                    <a:bodyPr/>
                    <a:lstStyle/>
                    <a:p>
                      <a:pPr marL="0" marR="0" algn="r">
                        <a:lnSpc>
                          <a:spcPct val="107000"/>
                        </a:lnSpc>
                        <a:spcBef>
                          <a:spcPts val="0"/>
                        </a:spcBef>
                        <a:spcAft>
                          <a:spcPts val="0"/>
                        </a:spcAft>
                      </a:pPr>
                      <a:r>
                        <a:rPr lang="en-CA" sz="1600" b="1" dirty="0">
                          <a:effectLst/>
                        </a:rPr>
                        <a:t>GASTOS</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b="1" dirty="0">
                          <a:effectLst/>
                        </a:rPr>
                        <a:t>62.20</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09005">
                <a:tc>
                  <a:txBody>
                    <a:bodyPr/>
                    <a:lstStyle/>
                    <a:p>
                      <a:pPr marL="0" marR="0" algn="r">
                        <a:lnSpc>
                          <a:spcPct val="107000"/>
                        </a:lnSpc>
                        <a:spcBef>
                          <a:spcPts val="0"/>
                        </a:spcBef>
                        <a:spcAft>
                          <a:spcPts val="0"/>
                        </a:spcAft>
                      </a:pPr>
                      <a:r>
                        <a:rPr lang="en-CA" sz="1600" b="1" dirty="0">
                          <a:effectLst/>
                        </a:rPr>
                        <a:t>TOTAL</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b="1" dirty="0">
                          <a:effectLst/>
                        </a:rPr>
                        <a:t>1941.86</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92430287"/>
              </p:ext>
            </p:extLst>
          </p:nvPr>
        </p:nvGraphicFramePr>
        <p:xfrm>
          <a:off x="5332397" y="2325377"/>
          <a:ext cx="5765531" cy="2348294"/>
        </p:xfrm>
        <a:graphic>
          <a:graphicData uri="http://schemas.openxmlformats.org/drawingml/2006/table">
            <a:tbl>
              <a:tblPr firstRow="1" firstCol="1" bandRow="1">
                <a:tableStyleId>{5940675A-B579-460E-94D1-54222C63F5DA}</a:tableStyleId>
              </a:tblPr>
              <a:tblGrid>
                <a:gridCol w="1326793"/>
                <a:gridCol w="1197469"/>
                <a:gridCol w="1257219"/>
                <a:gridCol w="795584"/>
                <a:gridCol w="1188466"/>
              </a:tblGrid>
              <a:tr h="571500">
                <a:tc>
                  <a:txBody>
                    <a:bodyPr/>
                    <a:lstStyle/>
                    <a:p>
                      <a:pPr marL="0" marR="0" algn="ctr">
                        <a:lnSpc>
                          <a:spcPct val="107000"/>
                        </a:lnSpc>
                        <a:spcBef>
                          <a:spcPts val="0"/>
                        </a:spcBef>
                        <a:spcAft>
                          <a:spcPts val="0"/>
                        </a:spcAft>
                      </a:pPr>
                      <a:r>
                        <a:rPr lang="en-CA" sz="1600" dirty="0" err="1">
                          <a:effectLst/>
                        </a:rPr>
                        <a:t>Procesos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1600" dirty="0" err="1">
                          <a:effectLst/>
                        </a:rPr>
                        <a:t>Número</a:t>
                      </a:r>
                      <a:r>
                        <a:rPr lang="en-CA" sz="1600" dirty="0">
                          <a:effectLst/>
                        </a:rPr>
                        <a:t> de </a:t>
                      </a:r>
                      <a:r>
                        <a:rPr lang="en-CA" sz="1600" dirty="0" err="1">
                          <a:effectLst/>
                        </a:rPr>
                        <a:t>Operarios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1600" dirty="0" err="1">
                          <a:effectLst/>
                        </a:rPr>
                        <a:t>Tiempo</a:t>
                      </a:r>
                      <a:r>
                        <a:rPr lang="en-CA" sz="1600" dirty="0">
                          <a:effectLst/>
                        </a:rPr>
                        <a:t> </a:t>
                      </a:r>
                      <a:r>
                        <a:rPr lang="en-CA" sz="1600" dirty="0" err="1">
                          <a:effectLst/>
                        </a:rPr>
                        <a:t>Producción</a:t>
                      </a:r>
                      <a:r>
                        <a:rPr lang="en-CA" sz="1600" dirty="0">
                          <a:effectLst/>
                        </a:rPr>
                        <a:t> (</a:t>
                      </a:r>
                      <a:r>
                        <a:rPr lang="en-CA" sz="1600" dirty="0" err="1">
                          <a:effectLst/>
                        </a:rPr>
                        <a:t>Horas</a:t>
                      </a:r>
                      <a:r>
                        <a:rPr lang="en-CA"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dirty="0" err="1">
                          <a:effectLst/>
                        </a:rPr>
                        <a:t>Costo</a:t>
                      </a:r>
                      <a:r>
                        <a:rPr lang="en-CA" sz="1600" dirty="0">
                          <a:effectLst/>
                        </a:rPr>
                        <a:t> </a:t>
                      </a:r>
                      <a:r>
                        <a:rPr lang="en-CA" sz="1600" dirty="0" err="1">
                          <a:effectLst/>
                        </a:rPr>
                        <a:t>Hora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1600" dirty="0" err="1">
                          <a:effectLst/>
                        </a:rPr>
                        <a:t>Costo</a:t>
                      </a:r>
                      <a:r>
                        <a:rPr lang="en-CA" sz="1600" dirty="0">
                          <a:effectLst/>
                        </a:rPr>
                        <a:t> </a:t>
                      </a:r>
                      <a:r>
                        <a:rPr lang="en-CA" sz="1600" dirty="0" err="1">
                          <a:effectLst/>
                        </a:rPr>
                        <a:t>Producción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CA" sz="1600">
                          <a:effectLst/>
                        </a:rPr>
                        <a:t>David Paredes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dirty="0">
                          <a:effectLst/>
                        </a:rPr>
                        <a:t>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dirty="0">
                          <a:effectLst/>
                        </a:rPr>
                        <a:t>4.34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a:effectLst/>
                        </a:rPr>
                        <a:t>151.90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CA" sz="1600">
                          <a:effectLst/>
                        </a:rPr>
                        <a:t>Andrea Pilco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a:effectLst/>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dirty="0">
                          <a:effectLst/>
                        </a:rPr>
                        <a:t>4.34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dirty="0">
                          <a:effectLst/>
                        </a:rPr>
                        <a:t>151.90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a:lnSpc>
                          <a:spcPct val="107000"/>
                        </a:lnSpc>
                      </a:pPr>
                      <a:endParaRPr lang="en-US" sz="1600">
                        <a:effectLst/>
                        <a:latin typeface="Calibri" panose="020F0502020204030204" pitchFamily="34" charset="0"/>
                      </a:endParaRPr>
                    </a:p>
                  </a:txBody>
                  <a:tcPr marL="68580" marR="68580" marT="0" marB="0" anchor="b"/>
                </a:tc>
                <a:tc>
                  <a:txBody>
                    <a:bodyPr/>
                    <a:lstStyle/>
                    <a:p>
                      <a:pPr>
                        <a:lnSpc>
                          <a:spcPct val="107000"/>
                        </a:lnSpc>
                      </a:pPr>
                      <a:endParaRPr lang="en-US" sz="1600">
                        <a:effectLst/>
                        <a:latin typeface="Calibri" panose="020F0502020204030204" pitchFamily="34" charset="0"/>
                      </a:endParaRPr>
                    </a:p>
                  </a:txBody>
                  <a:tcPr marL="68580" marR="68580" marT="0" marB="0" anchor="b"/>
                </a:tc>
                <a:tc>
                  <a:txBody>
                    <a:bodyPr/>
                    <a:lstStyle/>
                    <a:p>
                      <a:pPr>
                        <a:lnSpc>
                          <a:spcPct val="107000"/>
                        </a:lnSpc>
                      </a:pPr>
                      <a:endParaRPr lang="en-US" sz="160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CA" sz="1600" b="1" dirty="0" err="1">
                          <a:effectLst/>
                        </a:rPr>
                        <a:t>Costo</a:t>
                      </a:r>
                      <a:r>
                        <a:rPr lang="en-CA" sz="1600" b="1" dirty="0">
                          <a:effectLst/>
                        </a:rPr>
                        <a:t> MOD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b="1" dirty="0">
                          <a:effectLst/>
                        </a:rPr>
                        <a:t>303.80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5532544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3232" y="327259"/>
            <a:ext cx="9692640" cy="1325562"/>
          </a:xfrm>
        </p:spPr>
        <p:txBody>
          <a:bodyPr/>
          <a:lstStyle/>
          <a:p>
            <a:r>
              <a:rPr lang="es-EC" dirty="0"/>
              <a:t>Módulo 2: Medición y </a:t>
            </a:r>
            <a:r>
              <a:rPr lang="es-EC" dirty="0" smtClean="0"/>
              <a:t>Clasificación</a:t>
            </a: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691247706"/>
              </p:ext>
            </p:extLst>
          </p:nvPr>
        </p:nvGraphicFramePr>
        <p:xfrm>
          <a:off x="838200" y="1937079"/>
          <a:ext cx="4422607" cy="3043998"/>
        </p:xfrm>
        <a:graphic>
          <a:graphicData uri="http://schemas.openxmlformats.org/drawingml/2006/table">
            <a:tbl>
              <a:tblPr firstRow="1" firstCol="1" bandRow="1">
                <a:tableStyleId>{5940675A-B579-460E-94D1-54222C63F5DA}</a:tableStyleId>
              </a:tblPr>
              <a:tblGrid>
                <a:gridCol w="2948405"/>
                <a:gridCol w="1474202"/>
              </a:tblGrid>
              <a:tr h="558414">
                <a:tc>
                  <a:txBody>
                    <a:bodyPr/>
                    <a:lstStyle/>
                    <a:p>
                      <a:pPr marL="0" marR="0" algn="ctr">
                        <a:lnSpc>
                          <a:spcPct val="107000"/>
                        </a:lnSpc>
                        <a:spcBef>
                          <a:spcPts val="0"/>
                        </a:spcBef>
                        <a:spcAft>
                          <a:spcPts val="0"/>
                        </a:spcAft>
                      </a:pPr>
                      <a:r>
                        <a:rPr lang="en-CA" sz="1600" b="1" dirty="0" err="1" smtClean="0">
                          <a:effectLst/>
                        </a:rPr>
                        <a:t>Análisis</a:t>
                      </a:r>
                      <a:r>
                        <a:rPr lang="en-CA" sz="1600" b="1" dirty="0" smtClean="0">
                          <a:effectLst/>
                        </a:rPr>
                        <a:t> </a:t>
                      </a:r>
                      <a:r>
                        <a:rPr lang="en-CA" sz="1600" b="1" dirty="0">
                          <a:effectLst/>
                        </a:rPr>
                        <a:t>de </a:t>
                      </a:r>
                      <a:r>
                        <a:rPr lang="en-CA" sz="1600" b="1" dirty="0" err="1">
                          <a:effectLst/>
                        </a:rPr>
                        <a:t>Costo</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b="1" dirty="0" err="1">
                          <a:effectLst/>
                        </a:rPr>
                        <a:t>Presupuesto</a:t>
                      </a:r>
                      <a:r>
                        <a:rPr lang="en-CA" sz="1600" b="1" dirty="0">
                          <a:effectLst/>
                        </a:rPr>
                        <a:t> ($)</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6176">
                <a:tc>
                  <a:txBody>
                    <a:bodyPr/>
                    <a:lstStyle/>
                    <a:p>
                      <a:pPr marL="0" marR="0">
                        <a:lnSpc>
                          <a:spcPct val="107000"/>
                        </a:lnSpc>
                        <a:spcBef>
                          <a:spcPts val="0"/>
                        </a:spcBef>
                        <a:spcAft>
                          <a:spcPts val="0"/>
                        </a:spcAft>
                      </a:pPr>
                      <a:r>
                        <a:rPr lang="en-CA" sz="1600" dirty="0" err="1">
                          <a:effectLst/>
                        </a:rPr>
                        <a:t>Materia</a:t>
                      </a:r>
                      <a:r>
                        <a:rPr lang="en-CA" sz="1600" dirty="0">
                          <a:effectLst/>
                        </a:rPr>
                        <a:t> Prima </a:t>
                      </a:r>
                      <a:r>
                        <a:rPr lang="en-CA" sz="1600" dirty="0" err="1">
                          <a:effectLst/>
                        </a:rPr>
                        <a:t>Directa</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a:effectLst/>
                        </a:rPr>
                        <a:t>1036.84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6176">
                <a:tc>
                  <a:txBody>
                    <a:bodyPr/>
                    <a:lstStyle/>
                    <a:p>
                      <a:pPr marL="0" marR="0">
                        <a:lnSpc>
                          <a:spcPct val="107000"/>
                        </a:lnSpc>
                        <a:spcBef>
                          <a:spcPts val="0"/>
                        </a:spcBef>
                        <a:spcAft>
                          <a:spcPts val="0"/>
                        </a:spcAft>
                      </a:pPr>
                      <a:r>
                        <a:rPr lang="en-CA" sz="1600" dirty="0" err="1">
                          <a:effectLst/>
                        </a:rPr>
                        <a:t>Herramienta</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a:effectLst/>
                        </a:rPr>
                        <a:t>150.60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6176">
                <a:tc>
                  <a:txBody>
                    <a:bodyPr/>
                    <a:lstStyle/>
                    <a:p>
                      <a:pPr marL="0" marR="0" algn="r">
                        <a:lnSpc>
                          <a:spcPct val="107000"/>
                        </a:lnSpc>
                        <a:spcBef>
                          <a:spcPts val="0"/>
                        </a:spcBef>
                        <a:spcAft>
                          <a:spcPts val="0"/>
                        </a:spcAft>
                      </a:pPr>
                      <a:r>
                        <a:rPr lang="en-CA" sz="1600" b="1" dirty="0">
                          <a:effectLst/>
                        </a:rPr>
                        <a:t>COSTO DIRECTO</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b="1" dirty="0">
                          <a:effectLst/>
                        </a:rPr>
                        <a:t>1187.44</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6176">
                <a:tc>
                  <a:txBody>
                    <a:bodyPr/>
                    <a:lstStyle/>
                    <a:p>
                      <a:pPr marL="0" marR="0">
                        <a:lnSpc>
                          <a:spcPct val="107000"/>
                        </a:lnSpc>
                        <a:spcBef>
                          <a:spcPts val="0"/>
                        </a:spcBef>
                        <a:spcAft>
                          <a:spcPts val="0"/>
                        </a:spcAft>
                      </a:pPr>
                      <a:r>
                        <a:rPr lang="en-CA" sz="1600" dirty="0">
                          <a:effectLst/>
                        </a:rPr>
                        <a:t>M.O.D</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a:effectLst/>
                        </a:rPr>
                        <a:t>520.80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6176">
                <a:tc>
                  <a:txBody>
                    <a:bodyPr/>
                    <a:lstStyle/>
                    <a:p>
                      <a:pPr marL="0" marR="0" algn="r">
                        <a:lnSpc>
                          <a:spcPct val="107000"/>
                        </a:lnSpc>
                        <a:spcBef>
                          <a:spcPts val="0"/>
                        </a:spcBef>
                        <a:spcAft>
                          <a:spcPts val="0"/>
                        </a:spcAft>
                      </a:pPr>
                      <a:r>
                        <a:rPr lang="en-CA" sz="1600" b="1" dirty="0">
                          <a:effectLst/>
                        </a:rPr>
                        <a:t>COSTO FABRICACIÓN</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b="1" dirty="0">
                          <a:effectLst/>
                        </a:rPr>
                        <a:t>1708.24</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6176">
                <a:tc>
                  <a:txBody>
                    <a:bodyPr/>
                    <a:lstStyle/>
                    <a:p>
                      <a:pPr marL="0" marR="0">
                        <a:lnSpc>
                          <a:spcPct val="107000"/>
                        </a:lnSpc>
                        <a:spcBef>
                          <a:spcPts val="0"/>
                        </a:spcBef>
                        <a:spcAft>
                          <a:spcPts val="0"/>
                        </a:spcAft>
                      </a:pPr>
                      <a:r>
                        <a:rPr lang="en-CA" sz="1600" dirty="0" err="1">
                          <a:effectLst/>
                        </a:rPr>
                        <a:t>Transporte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60.00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6176">
                <a:tc>
                  <a:txBody>
                    <a:bodyPr/>
                    <a:lstStyle/>
                    <a:p>
                      <a:pPr marL="0" marR="0">
                        <a:lnSpc>
                          <a:spcPct val="107000"/>
                        </a:lnSpc>
                        <a:spcBef>
                          <a:spcPts val="0"/>
                        </a:spcBef>
                        <a:spcAft>
                          <a:spcPts val="0"/>
                        </a:spcAft>
                      </a:pPr>
                      <a:r>
                        <a:rPr lang="en-CA" sz="1600">
                          <a:effectLst/>
                        </a:rPr>
                        <a:t>Servicios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2.20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6176">
                <a:tc>
                  <a:txBody>
                    <a:bodyPr/>
                    <a:lstStyle/>
                    <a:p>
                      <a:pPr marL="0" marR="0" algn="r">
                        <a:lnSpc>
                          <a:spcPct val="107000"/>
                        </a:lnSpc>
                        <a:spcBef>
                          <a:spcPts val="0"/>
                        </a:spcBef>
                        <a:spcAft>
                          <a:spcPts val="0"/>
                        </a:spcAft>
                      </a:pPr>
                      <a:r>
                        <a:rPr lang="en-CA" sz="1600" b="1" dirty="0">
                          <a:effectLst/>
                        </a:rPr>
                        <a:t>GASTOS</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b="1" dirty="0">
                          <a:effectLst/>
                        </a:rPr>
                        <a:t>62.20</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6176">
                <a:tc>
                  <a:txBody>
                    <a:bodyPr/>
                    <a:lstStyle/>
                    <a:p>
                      <a:pPr marL="0" marR="0" algn="r">
                        <a:lnSpc>
                          <a:spcPct val="107000"/>
                        </a:lnSpc>
                        <a:spcBef>
                          <a:spcPts val="0"/>
                        </a:spcBef>
                        <a:spcAft>
                          <a:spcPts val="0"/>
                        </a:spcAft>
                      </a:pPr>
                      <a:r>
                        <a:rPr lang="en-CA" sz="1600" b="1">
                          <a:effectLst/>
                        </a:rPr>
                        <a:t>TOTAL</a:t>
                      </a:r>
                      <a:endParaRPr lang="en-C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b="1" dirty="0">
                          <a:effectLst/>
                        </a:rPr>
                        <a:t>2957.88</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011517791"/>
              </p:ext>
            </p:extLst>
          </p:nvPr>
        </p:nvGraphicFramePr>
        <p:xfrm>
          <a:off x="5561881" y="2142499"/>
          <a:ext cx="5555298" cy="2348294"/>
        </p:xfrm>
        <a:graphic>
          <a:graphicData uri="http://schemas.openxmlformats.org/drawingml/2006/table">
            <a:tbl>
              <a:tblPr firstRow="1" firstCol="1" bandRow="1">
                <a:tableStyleId>{5940675A-B579-460E-94D1-54222C63F5DA}</a:tableStyleId>
              </a:tblPr>
              <a:tblGrid>
                <a:gridCol w="1168400"/>
                <a:gridCol w="1104683"/>
                <a:gridCol w="1241659"/>
                <a:gridCol w="750771"/>
                <a:gridCol w="1289785"/>
              </a:tblGrid>
              <a:tr h="571500">
                <a:tc>
                  <a:txBody>
                    <a:bodyPr/>
                    <a:lstStyle/>
                    <a:p>
                      <a:pPr marL="0" marR="0" algn="ctr">
                        <a:lnSpc>
                          <a:spcPct val="107000"/>
                        </a:lnSpc>
                        <a:spcBef>
                          <a:spcPts val="0"/>
                        </a:spcBef>
                        <a:spcAft>
                          <a:spcPts val="0"/>
                        </a:spcAft>
                      </a:pPr>
                      <a:r>
                        <a:rPr lang="en-CA" sz="1600" dirty="0" err="1">
                          <a:effectLst/>
                        </a:rPr>
                        <a:t>Procesos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1600" dirty="0" err="1">
                          <a:effectLst/>
                        </a:rPr>
                        <a:t>Número</a:t>
                      </a:r>
                      <a:r>
                        <a:rPr lang="en-CA" sz="1600" dirty="0">
                          <a:effectLst/>
                        </a:rPr>
                        <a:t> de </a:t>
                      </a:r>
                      <a:r>
                        <a:rPr lang="en-CA" sz="1600" dirty="0" err="1">
                          <a:effectLst/>
                        </a:rPr>
                        <a:t>Operarios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1600" dirty="0" err="1">
                          <a:effectLst/>
                        </a:rPr>
                        <a:t>Tiempo</a:t>
                      </a:r>
                      <a:r>
                        <a:rPr lang="en-CA" sz="1600" dirty="0">
                          <a:effectLst/>
                        </a:rPr>
                        <a:t> </a:t>
                      </a:r>
                      <a:r>
                        <a:rPr lang="en-CA" sz="1600" dirty="0" err="1">
                          <a:effectLst/>
                        </a:rPr>
                        <a:t>Producción</a:t>
                      </a:r>
                      <a:r>
                        <a:rPr lang="en-CA" sz="1600" dirty="0">
                          <a:effectLst/>
                        </a:rPr>
                        <a:t> (</a:t>
                      </a:r>
                      <a:r>
                        <a:rPr lang="en-CA" sz="1600" dirty="0" err="1">
                          <a:effectLst/>
                        </a:rPr>
                        <a:t>Horas</a:t>
                      </a:r>
                      <a:r>
                        <a:rPr lang="en-CA"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CA" sz="1600" dirty="0" err="1">
                          <a:effectLst/>
                        </a:rPr>
                        <a:t>Costo</a:t>
                      </a:r>
                      <a:r>
                        <a:rPr lang="en-CA" sz="1600" dirty="0">
                          <a:effectLst/>
                        </a:rPr>
                        <a:t> </a:t>
                      </a:r>
                      <a:r>
                        <a:rPr lang="en-CA" sz="1600" dirty="0" err="1">
                          <a:effectLst/>
                        </a:rPr>
                        <a:t>Hora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CA" sz="1600" dirty="0" err="1">
                          <a:effectLst/>
                        </a:rPr>
                        <a:t>Costo</a:t>
                      </a:r>
                      <a:r>
                        <a:rPr lang="en-CA" sz="1600" dirty="0">
                          <a:effectLst/>
                        </a:rPr>
                        <a:t> </a:t>
                      </a:r>
                      <a:r>
                        <a:rPr lang="en-CA" sz="1600" dirty="0" err="1">
                          <a:effectLst/>
                        </a:rPr>
                        <a:t>Producción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nSpc>
                          <a:spcPct val="107000"/>
                        </a:lnSpc>
                        <a:spcBef>
                          <a:spcPts val="0"/>
                        </a:spcBef>
                        <a:spcAft>
                          <a:spcPts val="0"/>
                        </a:spcAft>
                      </a:pPr>
                      <a:r>
                        <a:rPr lang="en-CA" sz="1600">
                          <a:effectLst/>
                        </a:rPr>
                        <a:t>David Paredes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a:effectLst/>
                        </a:rPr>
                        <a:t>4.34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a:effectLst/>
                        </a:rPr>
                        <a:t>260.40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CA" sz="1600">
                          <a:effectLst/>
                        </a:rPr>
                        <a:t>Andrea Pilco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dirty="0">
                          <a:effectLst/>
                        </a:rPr>
                        <a:t>4.34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a:effectLst/>
                        </a:rPr>
                        <a:t>260.40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CA"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CA"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CA"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CA" sz="1600" b="1" dirty="0" err="1">
                          <a:effectLst/>
                        </a:rPr>
                        <a:t>Costo</a:t>
                      </a:r>
                      <a:r>
                        <a:rPr lang="en-CA" sz="1600" b="1" dirty="0">
                          <a:effectLst/>
                        </a:rPr>
                        <a:t> MOD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CA" sz="1600" b="1" dirty="0">
                          <a:effectLst/>
                        </a:rPr>
                        <a:t>520.80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1915599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7726" y="462013"/>
            <a:ext cx="10515600" cy="5890661"/>
          </a:xfrm>
        </p:spPr>
        <p:txBody>
          <a:bodyPr>
            <a:normAutofit/>
          </a:bodyPr>
          <a:lstStyle/>
          <a:p>
            <a:r>
              <a:rPr lang="es-EC" sz="2400" dirty="0" smtClean="0"/>
              <a:t>Precio de Venta:</a:t>
            </a:r>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pPr marL="0" indent="0" algn="just">
              <a:buNone/>
            </a:pPr>
            <a:r>
              <a:rPr lang="es-ES" sz="2400" dirty="0"/>
              <a:t>Como la mano de obra, ingeniería y gastos es asumido y realizado por los </a:t>
            </a:r>
            <a:r>
              <a:rPr lang="es-ES" sz="2400" dirty="0" err="1"/>
              <a:t>tesistas</a:t>
            </a:r>
            <a:r>
              <a:rPr lang="es-ES" sz="2400" dirty="0"/>
              <a:t>, el costo real de fabricación de la Máquina Clasificadora de truchas A.D 1  es de $1959.97.  </a:t>
            </a:r>
            <a:endParaRPr lang="en-CA" sz="2400" dirty="0"/>
          </a:p>
          <a:p>
            <a:pPr marL="0" indent="0">
              <a:buNone/>
            </a:pPr>
            <a:endParaRPr lang="es-EC" sz="2400" dirty="0" smtClean="0"/>
          </a:p>
          <a:p>
            <a:pPr marL="0" indent="0">
              <a:buNone/>
            </a:pPr>
            <a:endParaRPr lang="en-CA" dirty="0"/>
          </a:p>
        </p:txBody>
      </p:sp>
      <p:graphicFrame>
        <p:nvGraphicFramePr>
          <p:cNvPr id="4" name="Tabla 3"/>
          <p:cNvGraphicFramePr>
            <a:graphicFrameLocks noGrp="1"/>
          </p:cNvGraphicFramePr>
          <p:nvPr>
            <p:extLst>
              <p:ext uri="{D42A27DB-BD31-4B8C-83A1-F6EECF244321}">
                <p14:modId xmlns:p14="http://schemas.microsoft.com/office/powerpoint/2010/main" val="2826250735"/>
              </p:ext>
            </p:extLst>
          </p:nvPr>
        </p:nvGraphicFramePr>
        <p:xfrm>
          <a:off x="2030931" y="1203364"/>
          <a:ext cx="7430705" cy="3260352"/>
        </p:xfrm>
        <a:graphic>
          <a:graphicData uri="http://schemas.openxmlformats.org/drawingml/2006/table">
            <a:tbl>
              <a:tblPr firstRow="1" firstCol="1" bandRow="1">
                <a:tableStyleId>{5940675A-B579-460E-94D1-54222C63F5DA}</a:tableStyleId>
              </a:tblPr>
              <a:tblGrid>
                <a:gridCol w="1048737"/>
                <a:gridCol w="1355699"/>
                <a:gridCol w="1458842"/>
                <a:gridCol w="857178"/>
                <a:gridCol w="1348174"/>
                <a:gridCol w="1362075"/>
              </a:tblGrid>
              <a:tr h="889186">
                <a:tc>
                  <a:txBody>
                    <a:bodyPr/>
                    <a:lstStyle/>
                    <a:p>
                      <a:pPr marL="0" marR="0" algn="ctr">
                        <a:lnSpc>
                          <a:spcPct val="107000"/>
                        </a:lnSpc>
                        <a:spcBef>
                          <a:spcPts val="0"/>
                        </a:spcBef>
                        <a:spcAft>
                          <a:spcPts val="0"/>
                        </a:spcAft>
                      </a:pPr>
                      <a:r>
                        <a:rPr lang="en-US" sz="1600" b="1" dirty="0" err="1">
                          <a:effectLst/>
                        </a:rPr>
                        <a:t>Módulo</a:t>
                      </a:r>
                      <a:r>
                        <a:rPr lang="en-US" sz="1600" b="1" dirty="0">
                          <a:effectLst/>
                        </a:rPr>
                        <a:t> </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err="1">
                          <a:effectLst/>
                        </a:rPr>
                        <a:t>Costo</a:t>
                      </a:r>
                      <a:r>
                        <a:rPr lang="en-US" sz="1600" b="1" dirty="0">
                          <a:effectLst/>
                        </a:rPr>
                        <a:t> de </a:t>
                      </a:r>
                      <a:r>
                        <a:rPr lang="en-US" sz="1600" b="1" dirty="0" err="1">
                          <a:effectLst/>
                        </a:rPr>
                        <a:t>fabricación</a:t>
                      </a:r>
                      <a:r>
                        <a:rPr lang="en-US" sz="1600" b="1" dirty="0">
                          <a:effectLst/>
                        </a:rPr>
                        <a:t> </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err="1">
                          <a:effectLst/>
                        </a:rPr>
                        <a:t>Costo</a:t>
                      </a:r>
                      <a:r>
                        <a:rPr lang="en-US" sz="1600" b="1" dirty="0">
                          <a:effectLst/>
                        </a:rPr>
                        <a:t> </a:t>
                      </a:r>
                      <a:r>
                        <a:rPr lang="en-US" sz="1600" b="1" dirty="0" err="1">
                          <a:effectLst/>
                        </a:rPr>
                        <a:t>por</a:t>
                      </a:r>
                      <a:r>
                        <a:rPr lang="en-US" sz="1600" b="1" dirty="0">
                          <a:effectLst/>
                        </a:rPr>
                        <a:t> </a:t>
                      </a:r>
                      <a:r>
                        <a:rPr lang="en-US" sz="1600" b="1" dirty="0" err="1">
                          <a:effectLst/>
                        </a:rPr>
                        <a:t>Maquinaria</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rPr>
                        <a:t>M.O.D</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err="1">
                          <a:effectLst/>
                        </a:rPr>
                        <a:t>Gastos</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rPr>
                        <a:t>Total $</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6396">
                <a:tc>
                  <a:txBody>
                    <a:bodyPr/>
                    <a:lstStyle/>
                    <a:p>
                      <a:pPr marL="0" marR="0" algn="ctr">
                        <a:lnSpc>
                          <a:spcPct val="107000"/>
                        </a:lnSpc>
                        <a:spcBef>
                          <a:spcPts val="0"/>
                        </a:spcBef>
                        <a:spcAft>
                          <a:spcPts val="0"/>
                        </a:spcAft>
                      </a:pPr>
                      <a:r>
                        <a:rPr lang="en-US" sz="1600">
                          <a:effectLst/>
                        </a:rPr>
                        <a:t>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696.67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91.26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303.8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50.2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1141.93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6396">
                <a:tc>
                  <a:txBody>
                    <a:bodyPr/>
                    <a:lstStyle/>
                    <a:p>
                      <a:pPr marL="0" marR="0" algn="ctr">
                        <a:lnSpc>
                          <a:spcPct val="107000"/>
                        </a:lnSpc>
                        <a:spcBef>
                          <a:spcPts val="0"/>
                        </a:spcBef>
                        <a:spcAft>
                          <a:spcPts val="0"/>
                        </a:spcAft>
                      </a:pPr>
                      <a:r>
                        <a:rPr lang="en-US" sz="1600">
                          <a:effectLst/>
                        </a:rPr>
                        <a:t>2 y 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1021.44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150.6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520.8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1755.04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6396">
                <a:tc>
                  <a:txBody>
                    <a:bodyPr/>
                    <a:lstStyle/>
                    <a:p>
                      <a:pPr marL="0" marR="0" algn="ctr">
                        <a:lnSpc>
                          <a:spcPct val="107000"/>
                        </a:lnSpc>
                        <a:spcBef>
                          <a:spcPts val="0"/>
                        </a:spcBef>
                        <a:spcAft>
                          <a:spcPts val="0"/>
                        </a:spcAft>
                      </a:pPr>
                      <a:r>
                        <a:rPr lang="en-US" sz="1600" b="1" dirty="0">
                          <a:effectLst/>
                        </a:rPr>
                        <a:t>Total</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rPr>
                        <a:t>1718.11</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rPr>
                        <a:t>241.86</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rPr>
                        <a:t>824.6</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a:effectLst/>
                        </a:rPr>
                        <a:t>112.4</a:t>
                      </a:r>
                      <a:endParaRPr lang="en-CA"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rPr>
                        <a:t>2896.97</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92791">
                <a:tc gridSpan="4">
                  <a:txBody>
                    <a:bodyPr/>
                    <a:lstStyle/>
                    <a:p>
                      <a:pPr marL="0" marR="0" algn="ctr">
                        <a:lnSpc>
                          <a:spcPct val="107000"/>
                        </a:lnSpc>
                        <a:spcBef>
                          <a:spcPts val="0"/>
                        </a:spcBef>
                        <a:spcAft>
                          <a:spcPts val="0"/>
                        </a:spcAft>
                      </a:pPr>
                      <a:r>
                        <a:rPr lang="es-EC" sz="1600" dirty="0">
                          <a:effectLst/>
                        </a:rPr>
                        <a:t>Procesos externos: Construcción de estructura de máquina y eléctrica</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0" marR="0" algn="ctr">
                        <a:lnSpc>
                          <a:spcPct val="107000"/>
                        </a:lnSpc>
                        <a:spcBef>
                          <a:spcPts val="0"/>
                        </a:spcBef>
                        <a:spcAft>
                          <a:spcPts val="0"/>
                        </a:spcAft>
                      </a:pPr>
                      <a:r>
                        <a:rPr lang="en-US" sz="1600" dirty="0" err="1">
                          <a:effectLst/>
                        </a:rPr>
                        <a:t>Procesos</a:t>
                      </a:r>
                      <a:r>
                        <a:rPr lang="en-US" sz="1600" dirty="0">
                          <a:effectLst/>
                        </a:rPr>
                        <a:t> </a:t>
                      </a:r>
                      <a:r>
                        <a:rPr lang="en-US" sz="1600" dirty="0" err="1">
                          <a:effectLst/>
                        </a:rPr>
                        <a:t>externos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400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92791">
                <a:tc gridSpan="4">
                  <a:txBody>
                    <a:bodyPr/>
                    <a:lstStyle/>
                    <a:p>
                      <a:pPr marL="0" marR="0" algn="ctr">
                        <a:lnSpc>
                          <a:spcPct val="107000"/>
                        </a:lnSpc>
                        <a:spcBef>
                          <a:spcPts val="0"/>
                        </a:spcBef>
                        <a:spcAft>
                          <a:spcPts val="0"/>
                        </a:spcAft>
                      </a:pPr>
                      <a:r>
                        <a:rPr lang="es-EC" sz="1600">
                          <a:effectLst/>
                        </a:rPr>
                        <a:t>Ingeniería: Diseño mecánico, diseño de detalle, programación de automatización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0" marR="0" algn="ctr">
                        <a:lnSpc>
                          <a:spcPct val="107000"/>
                        </a:lnSpc>
                        <a:spcBef>
                          <a:spcPts val="0"/>
                        </a:spcBef>
                        <a:spcAft>
                          <a:spcPts val="0"/>
                        </a:spcAft>
                      </a:pPr>
                      <a:r>
                        <a:rPr lang="en-US" sz="1600" dirty="0" err="1">
                          <a:effectLst/>
                        </a:rPr>
                        <a:t>Ingeniería</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2500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6396">
                <a:tc>
                  <a:txBody>
                    <a:bodyPr/>
                    <a:lstStyle/>
                    <a:p>
                      <a:pPr>
                        <a:lnSpc>
                          <a:spcPct val="107000"/>
                        </a:lnSpc>
                      </a:pPr>
                      <a:endParaRPr lang="en-CA" sz="1600">
                        <a:effectLst/>
                        <a:latin typeface="Calibri" panose="020F0502020204030204" pitchFamily="34" charset="0"/>
                      </a:endParaRPr>
                    </a:p>
                  </a:txBody>
                  <a:tcPr marL="68580" marR="68580" marT="0" marB="0" anchor="b"/>
                </a:tc>
                <a:tc>
                  <a:txBody>
                    <a:bodyPr/>
                    <a:lstStyle/>
                    <a:p>
                      <a:pPr>
                        <a:lnSpc>
                          <a:spcPct val="107000"/>
                        </a:lnSpc>
                      </a:pPr>
                      <a:endParaRPr lang="en-CA" sz="1600">
                        <a:effectLst/>
                        <a:latin typeface="Calibri" panose="020F0502020204030204" pitchFamily="34" charset="0"/>
                      </a:endParaRPr>
                    </a:p>
                  </a:txBody>
                  <a:tcPr marL="68580" marR="68580" marT="0" marB="0" anchor="b"/>
                </a:tc>
                <a:tc>
                  <a:txBody>
                    <a:bodyPr/>
                    <a:lstStyle/>
                    <a:p>
                      <a:pPr>
                        <a:lnSpc>
                          <a:spcPct val="107000"/>
                        </a:lnSpc>
                      </a:pPr>
                      <a:endParaRPr lang="en-CA" sz="1600">
                        <a:effectLst/>
                        <a:latin typeface="Calibri" panose="020F0502020204030204" pitchFamily="34" charset="0"/>
                      </a:endParaRPr>
                    </a:p>
                  </a:txBody>
                  <a:tcPr marL="68580" marR="68580" marT="0" marB="0" anchor="b"/>
                </a:tc>
                <a:tc>
                  <a:txBody>
                    <a:bodyPr/>
                    <a:lstStyle/>
                    <a:p>
                      <a:pPr>
                        <a:lnSpc>
                          <a:spcPct val="107000"/>
                        </a:lnSpc>
                      </a:pPr>
                      <a:endParaRPr lang="en-CA"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rPr>
                        <a:t>PRECIO</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1" dirty="0">
                          <a:effectLst/>
                        </a:rPr>
                        <a:t>8693.94</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2468805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Rentabilidad Del Proyecto</a:t>
            </a:r>
            <a:endParaRPr lang="en-US" dirty="0"/>
          </a:p>
        </p:txBody>
      </p:sp>
      <p:sp>
        <p:nvSpPr>
          <p:cNvPr id="3" name="Marcador de contenido 2"/>
          <p:cNvSpPr>
            <a:spLocks noGrp="1"/>
          </p:cNvSpPr>
          <p:nvPr>
            <p:ph idx="1"/>
          </p:nvPr>
        </p:nvSpPr>
        <p:spPr/>
        <p:txBody>
          <a:bodyPr/>
          <a:lstStyle/>
          <a:p>
            <a:pPr marL="0" indent="0">
              <a:buNone/>
            </a:pPr>
            <a:endParaRPr lang="es-EC" dirty="0" smtClean="0"/>
          </a:p>
          <a:p>
            <a:pPr marL="0" indent="0" algn="just">
              <a:buNone/>
            </a:pPr>
            <a:r>
              <a:rPr lang="es-EC" sz="2400" b="1" dirty="0"/>
              <a:t>VAN:</a:t>
            </a:r>
            <a:r>
              <a:rPr lang="es-EC" sz="2400" dirty="0"/>
              <a:t> Se realiza una estimación de los ingresos generados por el producto durante cinco años, para que el proyecto sea rentable el VAN tendrá que ser superior a </a:t>
            </a:r>
            <a:r>
              <a:rPr lang="es-EC" sz="2400" dirty="0" smtClean="0"/>
              <a:t>cero. </a:t>
            </a:r>
          </a:p>
          <a:p>
            <a:pPr marL="0" indent="0" algn="just">
              <a:buNone/>
            </a:pPr>
            <a:endParaRPr lang="es-EC" sz="2400" dirty="0" smtClean="0"/>
          </a:p>
          <a:p>
            <a:pPr marL="0" indent="0" algn="just">
              <a:buNone/>
            </a:pPr>
            <a:r>
              <a:rPr lang="es-EC" sz="2400" b="1" dirty="0"/>
              <a:t>TIR:</a:t>
            </a:r>
            <a:r>
              <a:rPr lang="es-EC" sz="2400" dirty="0"/>
              <a:t> Tasa Interna de Retorno, que sería el tipo de interés en el que el VAN se hace cero. Si el TIR es alto, estamos ante un proyecto empresarial rentable</a:t>
            </a:r>
            <a:endParaRPr lang="en-CA" sz="2400" dirty="0"/>
          </a:p>
        </p:txBody>
      </p:sp>
    </p:spTree>
    <p:extLst>
      <p:ext uri="{BB962C8B-B14F-4D97-AF65-F5344CB8AC3E}">
        <p14:creationId xmlns:p14="http://schemas.microsoft.com/office/powerpoint/2010/main" val="24397964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3189" y="442761"/>
            <a:ext cx="10515600" cy="5929164"/>
          </a:xfrm>
        </p:spPr>
        <p:txBody>
          <a:bodyPr>
            <a:normAutofit/>
          </a:bodyPr>
          <a:lstStyle/>
          <a:p>
            <a:pPr algn="just"/>
            <a:r>
              <a:rPr lang="es-EC" sz="2400" dirty="0"/>
              <a:t>En el 2009 reportaron al Servicio de Rentas Internas (SRI) 72 empresas de la rama industrial “Elaboración y conservación de pescado y de productos de pescado</a:t>
            </a:r>
            <a:r>
              <a:rPr lang="es-EC" sz="2400" dirty="0" smtClean="0"/>
              <a:t>”</a:t>
            </a:r>
          </a:p>
          <a:p>
            <a:pPr algn="just"/>
            <a:endParaRPr lang="es-EC" sz="2400" dirty="0"/>
          </a:p>
          <a:p>
            <a:pPr algn="just"/>
            <a:endParaRPr lang="es-EC" sz="2400" dirty="0" smtClean="0"/>
          </a:p>
          <a:p>
            <a:pPr algn="just"/>
            <a:endParaRPr lang="es-EC" sz="2400" dirty="0"/>
          </a:p>
          <a:p>
            <a:pPr algn="just"/>
            <a:endParaRPr lang="es-EC" sz="2400" dirty="0" smtClean="0"/>
          </a:p>
          <a:p>
            <a:pPr algn="just"/>
            <a:endParaRPr lang="es-EC" sz="2400" dirty="0"/>
          </a:p>
          <a:p>
            <a:pPr algn="just"/>
            <a:endParaRPr lang="es-EC" sz="2400" dirty="0" smtClean="0"/>
          </a:p>
          <a:p>
            <a:pPr algn="just"/>
            <a:r>
              <a:rPr lang="es-EC" sz="2400" dirty="0"/>
              <a:t>Durante ese año las empresas del sector reportaron inversiones por un total de $ 209,2 millones en maquinaria, investigación y desarrollo. </a:t>
            </a:r>
            <a:endParaRPr lang="en-CA" sz="2400" dirty="0"/>
          </a:p>
        </p:txBody>
      </p:sp>
      <p:pic>
        <p:nvPicPr>
          <p:cNvPr id="4" name="Imagen 3"/>
          <p:cNvPicPr/>
          <p:nvPr/>
        </p:nvPicPr>
        <p:blipFill>
          <a:blip r:embed="rId2"/>
          <a:stretch>
            <a:fillRect/>
          </a:stretch>
        </p:blipFill>
        <p:spPr>
          <a:xfrm>
            <a:off x="3416968" y="2030913"/>
            <a:ext cx="4371975" cy="2529055"/>
          </a:xfrm>
          <a:prstGeom prst="rect">
            <a:avLst/>
          </a:prstGeom>
        </p:spPr>
      </p:pic>
    </p:spTree>
    <p:extLst>
      <p:ext uri="{BB962C8B-B14F-4D97-AF65-F5344CB8AC3E}">
        <p14:creationId xmlns:p14="http://schemas.microsoft.com/office/powerpoint/2010/main" val="40797117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1158" y="445168"/>
            <a:ext cx="10515600" cy="5647574"/>
          </a:xfrm>
        </p:spPr>
        <p:txBody>
          <a:bodyPr/>
          <a:lstStyle/>
          <a:p>
            <a:pPr marL="0" indent="0" algn="just">
              <a:buNone/>
            </a:pPr>
            <a:r>
              <a:rPr lang="es-EC" sz="2400" dirty="0"/>
              <a:t>La inversión inicial del producto es de $ 8693.94, se va a considerar que la máquina, además de generar un rédito en la producción, por alquiler genera también un ingreso mensual, alcanzando así un flujo de caja anual de $ 2200 en el primer año. Para los próximos cinco años se considera un incremento del 8%. </a:t>
            </a:r>
            <a:endParaRPr lang="en-CA" sz="2400" dirty="0"/>
          </a:p>
          <a:p>
            <a:pPr marL="0" indent="0" algn="just">
              <a:buNone/>
            </a:pPr>
            <a:endParaRPr lang="en-CA" sz="2400" dirty="0"/>
          </a:p>
          <a:p>
            <a:pPr marL="0" indent="0">
              <a:buNone/>
            </a:pPr>
            <a:endParaRPr lang="en-CA" dirty="0"/>
          </a:p>
        </p:txBody>
      </p:sp>
      <p:graphicFrame>
        <p:nvGraphicFramePr>
          <p:cNvPr id="6" name="Tabla 5"/>
          <p:cNvGraphicFramePr>
            <a:graphicFrameLocks noGrp="1"/>
          </p:cNvGraphicFramePr>
          <p:nvPr>
            <p:extLst>
              <p:ext uri="{D42A27DB-BD31-4B8C-83A1-F6EECF244321}">
                <p14:modId xmlns:p14="http://schemas.microsoft.com/office/powerpoint/2010/main" val="2546611686"/>
              </p:ext>
            </p:extLst>
          </p:nvPr>
        </p:nvGraphicFramePr>
        <p:xfrm>
          <a:off x="3898230" y="2381396"/>
          <a:ext cx="3404937" cy="3913825"/>
        </p:xfrm>
        <a:graphic>
          <a:graphicData uri="http://schemas.openxmlformats.org/drawingml/2006/table">
            <a:tbl>
              <a:tblPr firstRow="1" firstCol="1" bandRow="1">
                <a:tableStyleId>{5940675A-B579-460E-94D1-54222C63F5DA}</a:tableStyleId>
              </a:tblPr>
              <a:tblGrid>
                <a:gridCol w="1600200"/>
                <a:gridCol w="1804737"/>
              </a:tblGrid>
              <a:tr h="190500">
                <a:tc>
                  <a:txBody>
                    <a:bodyPr/>
                    <a:lstStyle/>
                    <a:p>
                      <a:pPr marL="0" marR="0" algn="ctr">
                        <a:lnSpc>
                          <a:spcPct val="107000"/>
                        </a:lnSpc>
                        <a:spcBef>
                          <a:spcPts val="0"/>
                        </a:spcBef>
                        <a:spcAft>
                          <a:spcPts val="0"/>
                        </a:spcAft>
                      </a:pPr>
                      <a:r>
                        <a:rPr lang="en-US" sz="1600" dirty="0" err="1">
                          <a:effectLst/>
                        </a:rPr>
                        <a:t>Inversión</a:t>
                      </a:r>
                      <a:r>
                        <a:rPr lang="en-US"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-8693.94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600" dirty="0" err="1">
                          <a:effectLst/>
                        </a:rPr>
                        <a:t>Ingresos</a:t>
                      </a:r>
                      <a:r>
                        <a:rPr lang="en-US" sz="1600" dirty="0">
                          <a:effectLst/>
                        </a:rPr>
                        <a:t> 1er. </a:t>
                      </a:r>
                      <a:r>
                        <a:rPr lang="en-US" sz="1600" dirty="0" err="1">
                          <a:effectLst/>
                        </a:rPr>
                        <a:t>año</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2640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600" dirty="0" err="1">
                          <a:effectLst/>
                        </a:rPr>
                        <a:t>Ingresos</a:t>
                      </a:r>
                      <a:r>
                        <a:rPr lang="en-US" sz="1600" dirty="0">
                          <a:effectLst/>
                        </a:rPr>
                        <a:t> 2do. </a:t>
                      </a:r>
                      <a:r>
                        <a:rPr lang="en-US" sz="1600" dirty="0" err="1">
                          <a:effectLst/>
                        </a:rPr>
                        <a:t>año</a:t>
                      </a:r>
                      <a:r>
                        <a:rPr lang="en-US"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2851.2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600" dirty="0" err="1">
                          <a:effectLst/>
                        </a:rPr>
                        <a:t>Ingresos</a:t>
                      </a:r>
                      <a:r>
                        <a:rPr lang="en-US" sz="1600" dirty="0">
                          <a:effectLst/>
                        </a:rPr>
                        <a:t> 3er. </a:t>
                      </a:r>
                      <a:r>
                        <a:rPr lang="en-US" sz="1600" dirty="0" err="1">
                          <a:effectLst/>
                        </a:rPr>
                        <a:t>año</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3079.29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600" dirty="0" err="1">
                          <a:effectLst/>
                        </a:rPr>
                        <a:t>Ingresos</a:t>
                      </a:r>
                      <a:r>
                        <a:rPr lang="en-US" sz="1600" dirty="0">
                          <a:effectLst/>
                        </a:rPr>
                        <a:t> 4to. </a:t>
                      </a:r>
                      <a:r>
                        <a:rPr lang="en-US" sz="1600" dirty="0" err="1">
                          <a:effectLst/>
                        </a:rPr>
                        <a:t>año</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2812.34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600">
                          <a:effectLst/>
                        </a:rPr>
                        <a:t>Ingresos 5to. Año</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3037.33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600">
                          <a:effectLst/>
                        </a:rPr>
                        <a:t>Interes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600">
                          <a:effectLst/>
                        </a:rPr>
                        <a:t>VAN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$3,580.98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600">
                          <a:effectLst/>
                        </a:rPr>
                        <a:t>TIR 3 años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ctr">
                        <a:lnSpc>
                          <a:spcPct val="107000"/>
                        </a:lnSpc>
                        <a:spcBef>
                          <a:spcPts val="0"/>
                        </a:spcBef>
                        <a:spcAft>
                          <a:spcPts val="0"/>
                        </a:spcAft>
                      </a:pPr>
                      <a:r>
                        <a:rPr lang="en-US" sz="1600">
                          <a:effectLst/>
                        </a:rPr>
                        <a:t>TIR 5 años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8770493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C" dirty="0" smtClean="0"/>
              <a:t>CONCLUSIONES</a:t>
            </a:r>
            <a:endParaRPr lang="en-US" dirty="0"/>
          </a:p>
        </p:txBody>
      </p:sp>
      <p:sp>
        <p:nvSpPr>
          <p:cNvPr id="5" name="Subtítulo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28219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930" y="86629"/>
            <a:ext cx="10817994" cy="5717406"/>
          </a:xfrm>
        </p:spPr>
        <p:txBody>
          <a:bodyPr>
            <a:noAutofit/>
          </a:bodyPr>
          <a:lstStyle/>
          <a:p>
            <a:pPr lvl="0" algn="just"/>
            <a:r>
              <a:rPr lang="es-ES" sz="2900" dirty="0"/>
              <a:t>Se construyó el sistema automático de clasificación y cuantificación de peces para las etapas de engorde y juvenil. La máquina puede trabajar con hasta 4 peces a la vez, los mide, cuenta y clasifica en tres grupos: pequeño, mediano y grande, con un promedio de 9 peces por minuto. </a:t>
            </a:r>
            <a:endParaRPr lang="es-ES" sz="2900" dirty="0" smtClean="0"/>
          </a:p>
          <a:p>
            <a:pPr marL="0" lvl="0" indent="0" algn="just">
              <a:buNone/>
            </a:pPr>
            <a:endParaRPr lang="en-US" sz="2900" dirty="0"/>
          </a:p>
          <a:p>
            <a:pPr lvl="0" algn="just"/>
            <a:r>
              <a:rPr lang="es-ES" sz="2900" dirty="0"/>
              <a:t>Se diseñó el sistema mecánico de la máquina para que se ajuste al espacio disponible, y sea desmontable; con materiales resistentes a la corrosión como acero inoxidable 304 y acero ASTM 36 pintado al horno. </a:t>
            </a:r>
            <a:endParaRPr lang="es-ES" sz="2900" dirty="0" smtClean="0"/>
          </a:p>
          <a:p>
            <a:pPr marL="0" lvl="0" indent="0" algn="just">
              <a:buNone/>
            </a:pPr>
            <a:endParaRPr lang="en-US" sz="2900" dirty="0"/>
          </a:p>
          <a:p>
            <a:pPr lvl="0" algn="just"/>
            <a:r>
              <a:rPr lang="es-ES" sz="2900" dirty="0"/>
              <a:t>Los componentes electrónicos seleccionados permiten una medida de gran exactitud, con un error del ±5% en la medición el cual es considerado aceptable. </a:t>
            </a:r>
            <a:endParaRPr lang="en-US" sz="2900" dirty="0"/>
          </a:p>
          <a:p>
            <a:endParaRPr lang="en-US" sz="2900" dirty="0"/>
          </a:p>
        </p:txBody>
      </p:sp>
    </p:spTree>
    <p:extLst>
      <p:ext uri="{BB962C8B-B14F-4D97-AF65-F5344CB8AC3E}">
        <p14:creationId xmlns:p14="http://schemas.microsoft.com/office/powerpoint/2010/main" val="248608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0566" y="962527"/>
            <a:ext cx="10515600" cy="5002681"/>
          </a:xfrm>
        </p:spPr>
        <p:txBody>
          <a:bodyPr>
            <a:normAutofit lnSpcReduction="10000"/>
          </a:bodyPr>
          <a:lstStyle/>
          <a:p>
            <a:pPr lvl="0" algn="just"/>
            <a:r>
              <a:rPr lang="es-EC" sz="3200" dirty="0"/>
              <a:t>Diseñar el sistema electrónico bajo normas y con protecciones que aseguren el funcionamiento del equipo.</a:t>
            </a:r>
          </a:p>
          <a:p>
            <a:pPr lvl="0" algn="just"/>
            <a:endParaRPr lang="en-CA" sz="3200" dirty="0"/>
          </a:p>
          <a:p>
            <a:pPr lvl="0" algn="just"/>
            <a:r>
              <a:rPr lang="es-EC" sz="3200" dirty="0"/>
              <a:t>Realizar pruebas por etapas necesarias, hasta que se alcancen los resultados esperados.   </a:t>
            </a:r>
          </a:p>
          <a:p>
            <a:pPr lvl="0" algn="just"/>
            <a:endParaRPr lang="en-CA" sz="3200" dirty="0"/>
          </a:p>
          <a:p>
            <a:pPr lvl="0" algn="just"/>
            <a:r>
              <a:rPr lang="es-EC" sz="3200" dirty="0"/>
              <a:t>Diseñar una interfaz amigable con el usuario para facilitar el uso del equipo.</a:t>
            </a:r>
            <a:endParaRPr lang="en-CA" sz="3200" dirty="0"/>
          </a:p>
          <a:p>
            <a:endParaRPr lang="en-US" dirty="0"/>
          </a:p>
        </p:txBody>
      </p:sp>
    </p:spTree>
    <p:extLst>
      <p:ext uri="{BB962C8B-B14F-4D97-AF65-F5344CB8AC3E}">
        <p14:creationId xmlns:p14="http://schemas.microsoft.com/office/powerpoint/2010/main" val="2768707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129" y="1039528"/>
            <a:ext cx="10814785" cy="4944929"/>
          </a:xfrm>
        </p:spPr>
        <p:txBody>
          <a:bodyPr>
            <a:normAutofit fontScale="92500" lnSpcReduction="20000"/>
          </a:bodyPr>
          <a:lstStyle/>
          <a:p>
            <a:pPr lvl="0" algn="just"/>
            <a:r>
              <a:rPr lang="es-ES" sz="3200" dirty="0" smtClean="0"/>
              <a:t>Se diseñó un sistema electrónico con protecciones y elementos de fácil acceso que aseguran el rendimiento electrónico y rapidez en la reparación, en caso de avería.</a:t>
            </a:r>
          </a:p>
          <a:p>
            <a:pPr marL="0" lvl="0" indent="0" algn="just">
              <a:buNone/>
            </a:pPr>
            <a:endParaRPr lang="en-US" sz="3200" dirty="0" smtClean="0"/>
          </a:p>
          <a:p>
            <a:pPr lvl="0" algn="just"/>
            <a:r>
              <a:rPr lang="es-ES" sz="3200" dirty="0" smtClean="0"/>
              <a:t>Se consiguió mejorar el rendimiento de la máquina por medio de diversas pruebas realizadas en cada etapa de construcción</a:t>
            </a:r>
          </a:p>
          <a:p>
            <a:pPr marL="0" lvl="0" indent="0" algn="just">
              <a:buNone/>
            </a:pPr>
            <a:endParaRPr lang="en-US" sz="3200" dirty="0" smtClean="0"/>
          </a:p>
          <a:p>
            <a:pPr lvl="0" algn="just"/>
            <a:r>
              <a:rPr lang="es-ES" sz="3200" dirty="0" smtClean="0"/>
              <a:t>Se consiguió que la interfaz construida permita al operario manejar la máquina y obtener la información requerida de manera fácil y rápida. </a:t>
            </a:r>
            <a:endParaRPr lang="en-US" sz="3200" dirty="0" smtClean="0"/>
          </a:p>
          <a:p>
            <a:endParaRPr lang="en-US" dirty="0"/>
          </a:p>
        </p:txBody>
      </p:sp>
    </p:spTree>
    <p:extLst>
      <p:ext uri="{BB962C8B-B14F-4D97-AF65-F5344CB8AC3E}">
        <p14:creationId xmlns:p14="http://schemas.microsoft.com/office/powerpoint/2010/main" val="3432597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1808" y="481264"/>
            <a:ext cx="10654364" cy="5476774"/>
          </a:xfrm>
        </p:spPr>
        <p:txBody>
          <a:bodyPr>
            <a:normAutofit fontScale="85000" lnSpcReduction="10000"/>
          </a:bodyPr>
          <a:lstStyle/>
          <a:p>
            <a:pPr lvl="0" algn="just"/>
            <a:endParaRPr lang="es-ES" sz="3200" dirty="0" smtClean="0"/>
          </a:p>
          <a:p>
            <a:pPr lvl="0" algn="just"/>
            <a:endParaRPr lang="es-ES" sz="3200" dirty="0"/>
          </a:p>
          <a:p>
            <a:pPr lvl="0" algn="just"/>
            <a:r>
              <a:rPr lang="es-ES" sz="3200" dirty="0" smtClean="0"/>
              <a:t>Se concluye que para futuros prototipos se puede mejorar la velocidad de trabajo con componentes de tipo industrial.</a:t>
            </a:r>
          </a:p>
          <a:p>
            <a:pPr marL="0" lvl="0" indent="0" algn="just">
              <a:buNone/>
            </a:pPr>
            <a:endParaRPr lang="en-US" sz="3200" dirty="0" smtClean="0"/>
          </a:p>
          <a:p>
            <a:pPr lvl="0" algn="just"/>
            <a:r>
              <a:rPr lang="es-ES" sz="3200" dirty="0" smtClean="0"/>
              <a:t>El desarrollo e inversión en proyectos de esta índole es beneficiosa para el cambio de matriz productiva en el país.</a:t>
            </a:r>
          </a:p>
          <a:p>
            <a:pPr lvl="0" algn="just"/>
            <a:endParaRPr lang="en-US" sz="3200" dirty="0" smtClean="0"/>
          </a:p>
          <a:p>
            <a:pPr lvl="0" algn="just"/>
            <a:r>
              <a:rPr lang="es-EC" sz="3200" dirty="0" smtClean="0"/>
              <a:t>Al obtener un VAN de $3 580.98 en un período de 5 años, da a notar que la inversión se recuperará en ese lapso de tiempo.</a:t>
            </a:r>
            <a:endParaRPr lang="en-US" sz="3200" dirty="0" smtClean="0"/>
          </a:p>
          <a:p>
            <a:pPr lvl="0"/>
            <a:endParaRPr lang="es-EC" dirty="0" smtClean="0"/>
          </a:p>
          <a:p>
            <a:endParaRPr lang="en-US" dirty="0"/>
          </a:p>
        </p:txBody>
      </p:sp>
    </p:spTree>
    <p:extLst>
      <p:ext uri="{BB962C8B-B14F-4D97-AF65-F5344CB8AC3E}">
        <p14:creationId xmlns:p14="http://schemas.microsoft.com/office/powerpoint/2010/main" val="8927001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7568" y="933650"/>
            <a:ext cx="10515600" cy="4762049"/>
          </a:xfrm>
        </p:spPr>
        <p:txBody>
          <a:bodyPr>
            <a:normAutofit fontScale="85000" lnSpcReduction="10000"/>
          </a:bodyPr>
          <a:lstStyle/>
          <a:p>
            <a:pPr lvl="0" algn="just"/>
            <a:r>
              <a:rPr lang="es-EC" sz="3200" dirty="0" smtClean="0"/>
              <a:t>El valor de la TIR a los 3 años es de -1% lo que muestra que en el lapso de tres años no se recuperará la inversión aún.</a:t>
            </a:r>
          </a:p>
          <a:p>
            <a:pPr marL="0" lvl="0" indent="0" algn="just">
              <a:buNone/>
            </a:pPr>
            <a:endParaRPr lang="en-US" sz="3200" dirty="0" smtClean="0"/>
          </a:p>
          <a:p>
            <a:pPr lvl="0" algn="just"/>
            <a:r>
              <a:rPr lang="es-EC" sz="3200" dirty="0" smtClean="0"/>
              <a:t>El valor de la TIR a los 5 años es de 19% lo que nos garantiza que el producto es rentable al culminar el cuarto y quinto año.  </a:t>
            </a:r>
          </a:p>
          <a:p>
            <a:pPr marL="0" lvl="0" indent="0" algn="just">
              <a:buNone/>
            </a:pPr>
            <a:endParaRPr lang="en-US" sz="3200" dirty="0" smtClean="0"/>
          </a:p>
          <a:p>
            <a:pPr lvl="0" algn="just"/>
            <a:r>
              <a:rPr lang="es-EC" sz="3200" dirty="0" smtClean="0"/>
              <a:t>La máquina fue diseñada para trabajar en la clasificación dentro de la etapa de crecimiento pero el proceso podría también implementarse para la etapa de cosecha.</a:t>
            </a:r>
            <a:endParaRPr lang="en-US" sz="3200" dirty="0" smtClean="0"/>
          </a:p>
          <a:p>
            <a:endParaRPr lang="en-US" dirty="0"/>
          </a:p>
        </p:txBody>
      </p:sp>
    </p:spTree>
    <p:extLst>
      <p:ext uri="{BB962C8B-B14F-4D97-AF65-F5344CB8AC3E}">
        <p14:creationId xmlns:p14="http://schemas.microsoft.com/office/powerpoint/2010/main" val="14773022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61871" y="758952"/>
            <a:ext cx="10346195" cy="4041648"/>
          </a:xfrm>
        </p:spPr>
        <p:txBody>
          <a:bodyPr/>
          <a:lstStyle/>
          <a:p>
            <a:r>
              <a:rPr lang="es-EC" dirty="0" smtClean="0"/>
              <a:t>RECOMENDACIONES</a:t>
            </a:r>
            <a:endParaRPr lang="en-US" dirty="0"/>
          </a:p>
        </p:txBody>
      </p:sp>
      <p:sp>
        <p:nvSpPr>
          <p:cNvPr id="5" name="Subtítulo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76715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977" y="664143"/>
            <a:ext cx="9528047" cy="5216893"/>
          </a:xfrm>
        </p:spPr>
        <p:txBody>
          <a:bodyPr>
            <a:noAutofit/>
          </a:bodyPr>
          <a:lstStyle/>
          <a:p>
            <a:pPr lvl="0" algn="just"/>
            <a:r>
              <a:rPr lang="es-ES" sz="2800" dirty="0"/>
              <a:t>Para la medición se utilizó una luz láser la cual cada vez que sea interrumpida comenzará a medir, es por eso que se recomienda que los peces estén totalmente dormidos, ya que el movimiento podría resetear la medida y generar una medida errónea. </a:t>
            </a:r>
            <a:endParaRPr lang="es-ES" sz="2800" dirty="0" smtClean="0"/>
          </a:p>
          <a:p>
            <a:pPr marL="0" lvl="0" indent="0" algn="just">
              <a:buNone/>
            </a:pPr>
            <a:endParaRPr lang="en-US" sz="2800" dirty="0"/>
          </a:p>
          <a:p>
            <a:pPr lvl="0" algn="just"/>
            <a:r>
              <a:rPr lang="es-ES" sz="2800" dirty="0"/>
              <a:t>Para un mejor funcionamiento de la máquina clasificadora de peces se recomienda que haya un flujo considerable de agua para que el pez no sufra daños y para facilitar el proceso de clasificación. </a:t>
            </a:r>
            <a:endParaRPr lang="en-US" sz="2800" dirty="0"/>
          </a:p>
          <a:p>
            <a:pPr algn="just"/>
            <a:endParaRPr lang="en-US" sz="2800" dirty="0"/>
          </a:p>
        </p:txBody>
      </p:sp>
    </p:spTree>
    <p:extLst>
      <p:ext uri="{BB962C8B-B14F-4D97-AF65-F5344CB8AC3E}">
        <p14:creationId xmlns:p14="http://schemas.microsoft.com/office/powerpoint/2010/main" val="34985489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2856" y="770021"/>
            <a:ext cx="9653177" cy="5265019"/>
          </a:xfrm>
        </p:spPr>
        <p:txBody>
          <a:bodyPr>
            <a:normAutofit/>
          </a:bodyPr>
          <a:lstStyle/>
          <a:p>
            <a:pPr lvl="0" algn="just"/>
            <a:r>
              <a:rPr lang="es-ES" sz="2900" dirty="0"/>
              <a:t>Se recomienda impulsar el desarrollo del prototipo presentado para mejorar su rendimiento para que en un futuro pueda ser implementado a nivel industrial</a:t>
            </a:r>
            <a:r>
              <a:rPr lang="es-ES" sz="2900" dirty="0" smtClean="0"/>
              <a:t>.</a:t>
            </a:r>
          </a:p>
          <a:p>
            <a:pPr lvl="0" algn="just"/>
            <a:endParaRPr lang="en-US" sz="2900" dirty="0"/>
          </a:p>
          <a:p>
            <a:pPr lvl="0" algn="just"/>
            <a:r>
              <a:rPr lang="es-ES" sz="2900" dirty="0"/>
              <a:t>Es recomendable impulsar proyectos similares a este, ya que en esta área existe un amplio campo de aplicación para la Ingeniería </a:t>
            </a:r>
            <a:r>
              <a:rPr lang="es-ES" sz="2900" dirty="0" err="1"/>
              <a:t>Mecatrónica</a:t>
            </a:r>
            <a:r>
              <a:rPr lang="es-ES" sz="2900" dirty="0"/>
              <a:t>. </a:t>
            </a:r>
            <a:endParaRPr lang="en-US" sz="2900" dirty="0"/>
          </a:p>
          <a:p>
            <a:pPr marL="0" indent="0" algn="just">
              <a:buNone/>
            </a:pPr>
            <a:endParaRPr lang="en-US" sz="2900" dirty="0"/>
          </a:p>
        </p:txBody>
      </p:sp>
    </p:spTree>
    <p:extLst>
      <p:ext uri="{BB962C8B-B14F-4D97-AF65-F5344CB8AC3E}">
        <p14:creationId xmlns:p14="http://schemas.microsoft.com/office/powerpoint/2010/main" val="1300068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TM03457515[[fn=Vista]]</Template>
  <TotalTime>685</TotalTime>
  <Words>2545</Words>
  <Application>Microsoft Office PowerPoint</Application>
  <PresentationFormat>Panorámica</PresentationFormat>
  <Paragraphs>653</Paragraphs>
  <Slides>95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95</vt:i4>
      </vt:variant>
    </vt:vector>
  </HeadingPairs>
  <TitlesOfParts>
    <vt:vector size="102" baseType="lpstr">
      <vt:lpstr>Arial</vt:lpstr>
      <vt:lpstr>Calibri</vt:lpstr>
      <vt:lpstr>Cambria Math</vt:lpstr>
      <vt:lpstr>Century Schoolbook</vt:lpstr>
      <vt:lpstr>Times New Roman</vt:lpstr>
      <vt:lpstr>Wingdings 2</vt:lpstr>
      <vt:lpstr>View</vt:lpstr>
      <vt:lpstr>UNIVERSIDAD DE LAS FUERZAS ARMADAS - ESPE</vt:lpstr>
      <vt:lpstr>Presentación de PowerPoint</vt:lpstr>
      <vt:lpstr>Presentación de PowerPoint</vt:lpstr>
      <vt:lpstr>ANTECEDENTES</vt:lpstr>
      <vt:lpstr>Presentación de PowerPoint</vt:lpstr>
      <vt:lpstr>OBJETIVOS</vt:lpstr>
      <vt:lpstr>Objetivo General</vt:lpstr>
      <vt:lpstr>Objetivos Específicos</vt:lpstr>
      <vt:lpstr>Presentación de PowerPoint</vt:lpstr>
      <vt:lpstr>TRUCHAS</vt:lpstr>
      <vt:lpstr>CONSIDERACIONES PARA EL DISEÑO</vt:lpstr>
      <vt:lpstr>Máquinas Clasificadoras</vt:lpstr>
      <vt:lpstr>Presentación de PowerPoint</vt:lpstr>
      <vt:lpstr>Buenas Prácticas de Manufactura para Alimentos </vt:lpstr>
      <vt:lpstr>Presentación de PowerPoint</vt:lpstr>
      <vt:lpstr>Presentación de PowerPoint</vt:lpstr>
      <vt:lpstr>Bandas Transportadoras</vt:lpstr>
      <vt:lpstr>Presentación de PowerPoint</vt:lpstr>
      <vt:lpstr>Bandas transportadoras de PVC</vt:lpstr>
      <vt:lpstr>ELEMENTOS PARA EL DISEÑO</vt:lpstr>
      <vt:lpstr>Actuador</vt:lpstr>
      <vt:lpstr>Presentación de PowerPoint</vt:lpstr>
      <vt:lpstr>Controlador </vt:lpstr>
      <vt:lpstr>Presentación de PowerPoint</vt:lpstr>
      <vt:lpstr>Presentación de PowerPoint</vt:lpstr>
      <vt:lpstr>Pantalla LCD</vt:lpstr>
      <vt:lpstr>DISEÑO MECATRÓNICO</vt:lpstr>
      <vt:lpstr>Requerimientos y Especificaciones</vt:lpstr>
      <vt:lpstr>Casa de la Calidad (QFD)</vt:lpstr>
      <vt:lpstr>Diagrama Funcional</vt:lpstr>
      <vt:lpstr>Presentación de PowerPoint</vt:lpstr>
      <vt:lpstr>Presentación de PowerPoint</vt:lpstr>
      <vt:lpstr>SOLUCIONES PARA CADA MÓDULO</vt:lpstr>
      <vt:lpstr>Presentación de PowerPoint</vt:lpstr>
      <vt:lpstr>Presentación de PowerPoint</vt:lpstr>
      <vt:lpstr>Presentación de PowerPoint</vt:lpstr>
      <vt:lpstr>Presentación de PowerPoint</vt:lpstr>
      <vt:lpstr>Presentación de PowerPoint</vt:lpstr>
      <vt:lpstr>Presentación de PowerPoint</vt:lpstr>
      <vt:lpstr>DISEÑO DE LOS ELEMENTOS MECÁNICOS</vt:lpstr>
      <vt:lpstr>Módulo 1: Cubeta De Alimentación</vt:lpstr>
      <vt:lpstr>Presentación de PowerPoint</vt:lpstr>
      <vt:lpstr>Módulo 2 Y 3: Banda De Medición Y Clasificación </vt:lpstr>
      <vt:lpstr>Presentación de PowerPoint</vt:lpstr>
      <vt:lpstr>Presentación de PowerPoint</vt:lpstr>
      <vt:lpstr>Presentación de PowerPoint</vt:lpstr>
      <vt:lpstr>DISEÑO DE LOS COMPONENTES ELÉCTRICOS Y ELECTRÓNICOS </vt:lpstr>
      <vt:lpstr>Módulo 1: Cubeta De Alimentación </vt:lpstr>
      <vt:lpstr>Presentación de PowerPoint</vt:lpstr>
      <vt:lpstr>Presentación de PowerPoint</vt:lpstr>
      <vt:lpstr>Presentación de PowerPoint</vt:lpstr>
      <vt:lpstr>Presentación de PowerPoint</vt:lpstr>
      <vt:lpstr>Presentación de PowerPoint</vt:lpstr>
      <vt:lpstr>Presentación de PowerPoint</vt:lpstr>
      <vt:lpstr>Módulo 2 Y 3: Medición Y Clasificación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PROGRAMACIÓN DE CONTROLADORES</vt:lpstr>
      <vt:lpstr>Módulo 1: Alimentación</vt:lpstr>
      <vt:lpstr>Módulo 2: Medición Y Clasificación </vt:lpstr>
      <vt:lpstr>Presentación de PowerPoint</vt:lpstr>
      <vt:lpstr>PRUEBAS</vt:lpstr>
      <vt:lpstr>Pruebas De Funcionamiento De La Cubeta</vt:lpstr>
      <vt:lpstr>Presentación de PowerPoint</vt:lpstr>
      <vt:lpstr>Pruebas De Funcionamiento De La Medición </vt:lpstr>
      <vt:lpstr>Presentación de PowerPoint</vt:lpstr>
      <vt:lpstr>Pruebas De Funcionamiento De La Clasificación </vt:lpstr>
      <vt:lpstr>Presentación de PowerPoint</vt:lpstr>
      <vt:lpstr>Pruebas De Funcionamiento General De La Máquina</vt:lpstr>
      <vt:lpstr>Presentación de PowerPoint</vt:lpstr>
      <vt:lpstr>ANÁLISIS ECONÓMICO</vt:lpstr>
      <vt:lpstr>Módulo 1: Alimentar</vt:lpstr>
      <vt:lpstr>Módulo 2: Medición y Clasificación</vt:lpstr>
      <vt:lpstr>Presentación de PowerPoint</vt:lpstr>
      <vt:lpstr>Rentabilidad Del Proyecto</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dc:title>
  <dc:creator>Andreita Pilco</dc:creator>
  <cp:lastModifiedBy>Windows User</cp:lastModifiedBy>
  <cp:revision>66</cp:revision>
  <dcterms:created xsi:type="dcterms:W3CDTF">2015-08-12T01:46:29Z</dcterms:created>
  <dcterms:modified xsi:type="dcterms:W3CDTF">2015-08-17T14:28:26Z</dcterms:modified>
</cp:coreProperties>
</file>