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PALDO%2029_01_2015\RESPALDO%2025_11_2014\SENECORP\TESIS\Carolina%20Magda%20Siguencia%20Murillo\GRAFICOS%20A%20UTILIZAR%20PI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Hoja1!$C$106</c:f>
              <c:strCache>
                <c:ptCount val="1"/>
                <c:pt idx="0">
                  <c:v>PIB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Hoja1!$B$107:$B$118</c:f>
              <c:numCache>
                <c:formatCode>0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Hoja1!$D$107:$D$118</c:f>
              <c:numCache>
                <c:formatCode>_("$"\ * #,##0.000_);_("$"\ * \(#,##0.000\);_("$"\ * "-"??_);_(@_)</c:formatCode>
                <c:ptCount val="12"/>
                <c:pt idx="0">
                  <c:v>32.432859000000001</c:v>
                </c:pt>
                <c:pt idx="1">
                  <c:v>36.591661000000002</c:v>
                </c:pt>
                <c:pt idx="2">
                  <c:v>41.507084999999996</c:v>
                </c:pt>
                <c:pt idx="3">
                  <c:v>46.802044000000002</c:v>
                </c:pt>
                <c:pt idx="4">
                  <c:v>51.007777000000004</c:v>
                </c:pt>
                <c:pt idx="5">
                  <c:v>61.762635000000039</c:v>
                </c:pt>
                <c:pt idx="6">
                  <c:v>62.519685999999993</c:v>
                </c:pt>
                <c:pt idx="7">
                  <c:v>69.555366999999947</c:v>
                </c:pt>
                <c:pt idx="8">
                  <c:v>79.276663999999997</c:v>
                </c:pt>
                <c:pt idx="9">
                  <c:v>87.623410999999948</c:v>
                </c:pt>
                <c:pt idx="10">
                  <c:v>94.472679999999983</c:v>
                </c:pt>
                <c:pt idx="11">
                  <c:v>97.684751119999916</c:v>
                </c:pt>
              </c:numCache>
            </c:numRef>
          </c:val>
        </c:ser>
        <c:ser>
          <c:idx val="1"/>
          <c:order val="1"/>
          <c:tx>
            <c:strRef>
              <c:f>Hoja1!$F$106</c:f>
              <c:strCache>
                <c:ptCount val="1"/>
                <c:pt idx="0">
                  <c:v>PIB construcción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Hoja1!$B$107:$B$118</c:f>
              <c:numCache>
                <c:formatCode>0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Hoja1!$I$107:$I$118</c:f>
              <c:numCache>
                <c:formatCode>_("$"\ * #,##0.000_);_("$"\ * \(#,##0.000\);_("$"\ * "-"??_);_(@_)</c:formatCode>
                <c:ptCount val="12"/>
                <c:pt idx="0">
                  <c:v>1.896306</c:v>
                </c:pt>
                <c:pt idx="1">
                  <c:v>2.4156539999999973</c:v>
                </c:pt>
                <c:pt idx="2">
                  <c:v>2.9256659999999979</c:v>
                </c:pt>
                <c:pt idx="3">
                  <c:v>3.638976</c:v>
                </c:pt>
                <c:pt idx="4">
                  <c:v>4.0166630000000039</c:v>
                </c:pt>
                <c:pt idx="5">
                  <c:v>5.3943239999999975</c:v>
                </c:pt>
                <c:pt idx="6">
                  <c:v>5.9277819999999961</c:v>
                </c:pt>
                <c:pt idx="7">
                  <c:v>6.5011770000000002</c:v>
                </c:pt>
                <c:pt idx="8">
                  <c:v>8.1064940000000067</c:v>
                </c:pt>
                <c:pt idx="9">
                  <c:v>9.4213439999999995</c:v>
                </c:pt>
                <c:pt idx="10">
                  <c:v>10.142954</c:v>
                </c:pt>
                <c:pt idx="11">
                  <c:v>10.487814436000004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1630608"/>
        <c:axId val="241631168"/>
      </c:barChart>
      <c:catAx>
        <c:axId val="2416306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241631168"/>
        <c:crosses val="autoZero"/>
        <c:auto val="1"/>
        <c:lblAlgn val="ctr"/>
        <c:lblOffset val="100"/>
        <c:noMultiLvlLbl val="0"/>
      </c:catAx>
      <c:valAx>
        <c:axId val="241631168"/>
        <c:scaling>
          <c:orientation val="minMax"/>
        </c:scaling>
        <c:delete val="1"/>
        <c:axPos val="l"/>
        <c:numFmt formatCode="_(&quot;$&quot;\ * #,##0.000_);_(&quot;$&quot;\ * \(#,##0.000\);_(&quot;$&quot;\ * &quot;-&quot;??_);_(@_)" sourceLinked="1"/>
        <c:majorTickMark val="out"/>
        <c:minorTickMark val="none"/>
        <c:tickLblPos val="nextTo"/>
        <c:crossAx val="2416306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1C33E6-5EFA-4981-81B7-67A09C702775}" type="datetimeFigureOut">
              <a:rPr lang="es-EC" smtClean="0"/>
              <a:t>18/05/2015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26A859-1537-4545-A0EF-81A2941733CC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6835" y="1383120"/>
            <a:ext cx="7772400" cy="1470025"/>
          </a:xfrm>
        </p:spPr>
        <p:txBody>
          <a:bodyPr/>
          <a:lstStyle/>
          <a:p>
            <a:r>
              <a:rPr lang="es-EC" dirty="0" smtClean="0"/>
              <a:t>Presentación</a:t>
            </a:r>
            <a:r>
              <a:rPr lang="en-US" dirty="0" smtClean="0"/>
              <a:t> </a:t>
            </a:r>
            <a:r>
              <a:rPr lang="en-US" dirty="0" smtClean="0"/>
              <a:t>de la </a:t>
            </a:r>
            <a:r>
              <a:rPr lang="es-EC" dirty="0" smtClean="0"/>
              <a:t>Tesis</a:t>
            </a:r>
            <a:r>
              <a:rPr lang="en-US" dirty="0" smtClean="0"/>
              <a:t/>
            </a:r>
            <a:br>
              <a:rPr lang="en-US" dirty="0" smtClean="0"/>
            </a:b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12635" y="2852936"/>
            <a:ext cx="640080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s-EC" dirty="0" smtClean="0"/>
              <a:t>Planificación</a:t>
            </a:r>
            <a:r>
              <a:rPr lang="en-US" dirty="0" smtClean="0"/>
              <a:t> </a:t>
            </a:r>
            <a:r>
              <a:rPr lang="es-EC" dirty="0" smtClean="0"/>
              <a:t>Financiera</a:t>
            </a:r>
            <a:r>
              <a:rPr lang="en-US" dirty="0" smtClean="0"/>
              <a:t> </a:t>
            </a:r>
            <a:r>
              <a:rPr lang="en-US" dirty="0" smtClean="0"/>
              <a:t>para la </a:t>
            </a:r>
            <a:r>
              <a:rPr lang="es-EC" dirty="0" smtClean="0"/>
              <a:t>generación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s-EC" dirty="0" smtClean="0"/>
              <a:t>utilidades</a:t>
            </a:r>
            <a:r>
              <a:rPr lang="en-US" dirty="0" smtClean="0"/>
              <a:t> </a:t>
            </a:r>
            <a:r>
              <a:rPr lang="es-EC" dirty="0" smtClean="0"/>
              <a:t>sostenibles</a:t>
            </a:r>
            <a:r>
              <a:rPr lang="en-US" dirty="0" smtClean="0"/>
              <a:t> </a:t>
            </a:r>
            <a:r>
              <a:rPr lang="es-EC" dirty="0" smtClean="0"/>
              <a:t>aplicada</a:t>
            </a:r>
            <a:r>
              <a:rPr lang="en-US" dirty="0" smtClean="0"/>
              <a:t> </a:t>
            </a:r>
            <a:r>
              <a:rPr lang="en-US" dirty="0" smtClean="0"/>
              <a:t>a la </a:t>
            </a:r>
            <a:r>
              <a:rPr lang="es-EC" dirty="0" smtClean="0"/>
              <a:t>empresa</a:t>
            </a:r>
            <a:r>
              <a:rPr lang="en-US" dirty="0" smtClean="0"/>
              <a:t> </a:t>
            </a:r>
            <a:r>
              <a:rPr lang="en-US" dirty="0" smtClean="0"/>
              <a:t>DISTRITRONCAL S.A. Distribuidora La Troncal en el </a:t>
            </a:r>
            <a:r>
              <a:rPr lang="es-EC" dirty="0" smtClean="0"/>
              <a:t>período</a:t>
            </a:r>
            <a:r>
              <a:rPr lang="en-US" dirty="0" smtClean="0"/>
              <a:t> </a:t>
            </a:r>
            <a:r>
              <a:rPr lang="en-US" dirty="0" smtClean="0"/>
              <a:t>2015 – 2019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s-EC" dirty="0" smtClean="0"/>
              <a:t>Elaborada</a:t>
            </a:r>
            <a:r>
              <a:rPr lang="en-US" dirty="0" smtClean="0"/>
              <a:t> </a:t>
            </a:r>
            <a:r>
              <a:rPr lang="es-EC" dirty="0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Carolina Siguencia</a:t>
            </a:r>
            <a:endParaRPr lang="es-EC" dirty="0"/>
          </a:p>
        </p:txBody>
      </p:sp>
      <p:pic>
        <p:nvPicPr>
          <p:cNvPr id="4" name="Picture 2" descr="C:\Documents and Settings\Administrador\Escritorio\logo es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04664"/>
            <a:ext cx="3338457" cy="9269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ANÁLISIS</a:t>
            </a:r>
            <a:r>
              <a:rPr lang="en-US" dirty="0" smtClean="0"/>
              <a:t> </a:t>
            </a:r>
            <a:r>
              <a:rPr lang="en-US" dirty="0" smtClean="0"/>
              <a:t>FINANCIERO</a:t>
            </a:r>
            <a:br>
              <a:rPr lang="en-US" dirty="0" smtClean="0"/>
            </a:br>
            <a:r>
              <a:rPr lang="en-US" sz="4000" dirty="0" err="1" smtClean="0"/>
              <a:t>ADMINISTRACIÓN</a:t>
            </a:r>
            <a:r>
              <a:rPr lang="en-US" sz="4000" dirty="0" smtClean="0"/>
              <a:t> </a:t>
            </a:r>
            <a:r>
              <a:rPr lang="en-US" sz="4000" dirty="0" smtClean="0"/>
              <a:t>CUENTAS POR COBRAR</a:t>
            </a:r>
            <a:endParaRPr lang="es-EC" sz="4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708920"/>
            <a:ext cx="65436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78" y="5229200"/>
            <a:ext cx="3960440" cy="11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27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</a:t>
            </a:r>
            <a:r>
              <a:rPr lang="en-US" dirty="0" smtClean="0"/>
              <a:t> </a:t>
            </a:r>
            <a:r>
              <a:rPr lang="en-US" dirty="0" smtClean="0"/>
              <a:t>FINANCIERO</a:t>
            </a:r>
            <a:br>
              <a:rPr lang="en-US" dirty="0" smtClean="0"/>
            </a:br>
            <a:r>
              <a:rPr lang="es-EC" dirty="0" smtClean="0"/>
              <a:t>ADMINISTRACIÓN</a:t>
            </a:r>
            <a:r>
              <a:rPr lang="en-US" dirty="0" smtClean="0"/>
              <a:t> </a:t>
            </a:r>
            <a:r>
              <a:rPr lang="en-US" dirty="0" smtClean="0"/>
              <a:t>DE INVENTARIOS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3758"/>
            <a:ext cx="6381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83468"/>
            <a:ext cx="3960440" cy="11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268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</a:t>
            </a:r>
            <a:r>
              <a:rPr lang="en-US" dirty="0" smtClean="0"/>
              <a:t> </a:t>
            </a:r>
            <a:r>
              <a:rPr lang="en-US" dirty="0" smtClean="0"/>
              <a:t>FINANCIERO </a:t>
            </a:r>
            <a:br>
              <a:rPr lang="en-US" dirty="0" smtClean="0"/>
            </a:br>
            <a:r>
              <a:rPr lang="es-EC" sz="4000" dirty="0" smtClean="0"/>
              <a:t>ADMINISTRACIÓN</a:t>
            </a:r>
            <a:r>
              <a:rPr lang="en-US" sz="4000" dirty="0" smtClean="0"/>
              <a:t> </a:t>
            </a:r>
            <a:r>
              <a:rPr lang="en-US" sz="4000" dirty="0" smtClean="0"/>
              <a:t>CUENTAS POR PAGAR</a:t>
            </a:r>
            <a:endParaRPr lang="es-EC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59" y="2852936"/>
            <a:ext cx="67341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34" y="5229200"/>
            <a:ext cx="3960440" cy="11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556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23066"/>
              </p:ext>
            </p:extLst>
          </p:nvPr>
        </p:nvGraphicFramePr>
        <p:xfrm>
          <a:off x="1259632" y="2060848"/>
          <a:ext cx="6663259" cy="3098872"/>
        </p:xfrm>
        <a:graphic>
          <a:graphicData uri="http://schemas.openxmlformats.org/drawingml/2006/table">
            <a:tbl>
              <a:tblPr/>
              <a:tblGrid>
                <a:gridCol w="2404998"/>
                <a:gridCol w="2560615"/>
                <a:gridCol w="848823"/>
                <a:gridCol w="848823"/>
              </a:tblGrid>
              <a:tr h="26891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Liquidez Corriente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Activo Corriente/Pasivo Corriente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Endeudamiento del Activo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Pasivo Total/Activo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Endeudamiento Patrimonial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Pasivo Total/Patrimonio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Apalancamiento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Patrimonio/Activo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corriente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Apalancamiento Financiero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Activo Total/Patrimonio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 Rentabilidad sobre Activos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Utilidad Neta / Activo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-0,71%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ROE Rentabilidad sobre Patrimonio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Utilidad Neta / Patrimonio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-17,65%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ROI Rentabilidad sobre Inversión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Utilidad Neta / Aportes al Patrimonio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-15,00%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Bruto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Utilidad Bruta/Ventas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0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Operativo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Utilidad Operacional / Ventas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1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Neto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Utilidad Neta / Ventas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-0,18%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smtClean="0"/>
              <a:t>FINANCIERO</a:t>
            </a:r>
            <a:br>
              <a:rPr lang="en-US" dirty="0" smtClean="0"/>
            </a:br>
            <a:r>
              <a:rPr lang="en-US" dirty="0" smtClean="0"/>
              <a:t>RATIOS</a:t>
            </a:r>
            <a:endParaRPr lang="es-EC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215"/>
            <a:ext cx="3960440" cy="11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ANÁLISIS</a:t>
            </a:r>
            <a:r>
              <a:rPr lang="en-US" sz="4000" dirty="0" smtClean="0"/>
              <a:t> </a:t>
            </a:r>
            <a:r>
              <a:rPr lang="en-US" sz="4000" dirty="0" smtClean="0"/>
              <a:t>A LOS ESTADOS FINANCIEROS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ANÁLISIS</a:t>
            </a:r>
            <a:r>
              <a:rPr lang="en-US" sz="2700" dirty="0" smtClean="0"/>
              <a:t> </a:t>
            </a:r>
            <a:r>
              <a:rPr lang="en-US" sz="2700" dirty="0" smtClean="0"/>
              <a:t>HORIZONTAL </a:t>
            </a:r>
            <a:br>
              <a:rPr lang="en-US" sz="2700" dirty="0" smtClean="0"/>
            </a:br>
            <a:r>
              <a:rPr lang="en-US" sz="2700" dirty="0" smtClean="0"/>
              <a:t>ESTADO DE RESULTADOS</a:t>
            </a:r>
            <a:endParaRPr lang="es-EC" sz="2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4560"/>
            <a:ext cx="69246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83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6395" y="548680"/>
            <a:ext cx="3096344" cy="3351208"/>
          </a:xfrm>
        </p:spPr>
        <p:txBody>
          <a:bodyPr>
            <a:normAutofit fontScale="90000"/>
          </a:bodyPr>
          <a:lstStyle/>
          <a:p>
            <a:r>
              <a:rPr lang="es-EC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ANÁLISIS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LOS ESTADOS FINANCIEROS</a:t>
            </a:r>
            <a:b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ANÁLISIS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HORIZONTAL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BALANCE GENERAL</a:t>
            </a:r>
            <a:endParaRPr lang="es-EC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4392488" cy="63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460958" cy="11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456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ANALISIS A LOS ESTADOS FINANCIEROS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ANALISIS </a:t>
            </a:r>
            <a:r>
              <a:rPr lang="en-US" sz="2400" dirty="0" smtClean="0">
                <a:solidFill>
                  <a:prstClr val="black"/>
                </a:solidFill>
              </a:rPr>
              <a:t>VERTICAL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ESTADO DE RESULTADOS</a:t>
            </a:r>
            <a:endParaRPr lang="es-EC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486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64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384376" cy="39604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ANALISIS A LOS ESTADOS FINANCIEROS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ANALISIS </a:t>
            </a:r>
            <a:r>
              <a:rPr lang="en-US" sz="2800" dirty="0" smtClean="0">
                <a:solidFill>
                  <a:prstClr val="black"/>
                </a:solidFill>
              </a:rPr>
              <a:t>VERTICAL BALANCE </a:t>
            </a:r>
            <a:r>
              <a:rPr lang="en-US" sz="2800" dirty="0">
                <a:solidFill>
                  <a:prstClr val="black"/>
                </a:solidFill>
              </a:rPr>
              <a:t>GENERAL</a:t>
            </a:r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55881"/>
            <a:ext cx="3892674" cy="620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80" y="4199026"/>
            <a:ext cx="3384376" cy="11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smtClean="0"/>
              <a:t>DEL</a:t>
            </a:r>
            <a:br>
              <a:rPr lang="en-US" dirty="0" smtClean="0"/>
            </a:br>
            <a:r>
              <a:rPr lang="en-US" dirty="0" smtClean="0"/>
              <a:t>PUNTO DE EQUILIBRIO</a:t>
            </a:r>
            <a:endParaRPr lang="es-EC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67175"/>
            <a:ext cx="2771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21193"/>
            <a:ext cx="23431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4"/>
          <a:srcRect l="9909" t="32439" r="21185" b="16585"/>
          <a:stretch>
            <a:fillRect/>
          </a:stretch>
        </p:blipFill>
        <p:spPr bwMode="auto">
          <a:xfrm>
            <a:off x="827584" y="3284984"/>
            <a:ext cx="5238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3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52936"/>
            <a:ext cx="1065090" cy="145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007"/>
            <a:ext cx="2159323" cy="175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 smtClean="0"/>
              <a:t>ESTRATEGIAS PARA GENERAR UTILIDADES SOSTENIBLES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s-EC" sz="2800" dirty="0" smtClean="0"/>
              <a:t>Visión Financiera		Planificar</a:t>
            </a:r>
          </a:p>
          <a:p>
            <a:pPr marL="0" indent="0" algn="just">
              <a:buNone/>
            </a:pPr>
            <a:r>
              <a:rPr lang="es-EC" sz="2800" dirty="0" smtClean="0"/>
              <a:t>Misión Financiera		Apalancar</a:t>
            </a:r>
          </a:p>
          <a:p>
            <a:pPr marL="0" indent="0" algn="just">
              <a:buNone/>
            </a:pPr>
            <a:r>
              <a:rPr lang="es-EC" sz="2800" dirty="0" smtClean="0"/>
              <a:t>				</a:t>
            </a:r>
          </a:p>
          <a:p>
            <a:pPr marL="0" indent="0" algn="just">
              <a:buNone/>
            </a:pPr>
            <a:r>
              <a:rPr lang="es-EC" sz="2800" dirty="0" smtClean="0"/>
              <a:t>		Objetivos Financieros</a:t>
            </a:r>
          </a:p>
          <a:p>
            <a:pPr marL="0" indent="0" algn="just">
              <a:buNone/>
            </a:pPr>
            <a:r>
              <a:rPr lang="es-EC" sz="2800" dirty="0" smtClean="0"/>
              <a:t>				- Ventas</a:t>
            </a:r>
          </a:p>
          <a:p>
            <a:pPr marL="0" indent="0" algn="just">
              <a:buNone/>
            </a:pPr>
            <a:r>
              <a:rPr lang="es-EC" sz="2800" dirty="0" smtClean="0"/>
              <a:t>				- Descuentos</a:t>
            </a:r>
          </a:p>
          <a:p>
            <a:pPr marL="0" indent="0" algn="just">
              <a:buNone/>
            </a:pPr>
            <a:r>
              <a:rPr lang="es-EC" sz="2800" dirty="0" smtClean="0"/>
              <a:t>				- Administración de efectivo</a:t>
            </a:r>
          </a:p>
          <a:p>
            <a:pPr marL="0" indent="0" algn="just">
              <a:buNone/>
            </a:pPr>
            <a:r>
              <a:rPr lang="es-EC" sz="2800" dirty="0" smtClean="0"/>
              <a:t>				- Cuentas por Pagar</a:t>
            </a:r>
          </a:p>
          <a:p>
            <a:pPr marL="0" indent="0" algn="just">
              <a:buNone/>
            </a:pPr>
            <a:r>
              <a:rPr lang="es-EC" sz="2800" dirty="0" smtClean="0"/>
              <a:t>				 - Cuentas por Cobrar</a:t>
            </a:r>
            <a:endParaRPr lang="es-EC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PLANIFICACIÓN</a:t>
            </a:r>
            <a:r>
              <a:rPr lang="en-US" dirty="0" smtClean="0"/>
              <a:t> </a:t>
            </a:r>
            <a:r>
              <a:rPr lang="en-US" dirty="0" smtClean="0"/>
              <a:t>FINANCIERA</a:t>
            </a:r>
            <a:br>
              <a:rPr lang="en-US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78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952328" cy="279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2675467"/>
            <a:ext cx="4716512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DECISIONES</a:t>
            </a:r>
          </a:p>
          <a:p>
            <a:pPr marL="0" indent="0" algn="ctr">
              <a:buNone/>
            </a:pPr>
            <a:r>
              <a:rPr lang="es-EC" dirty="0" smtClean="0"/>
              <a:t>Ámbito</a:t>
            </a:r>
            <a:r>
              <a:rPr lang="en-US" dirty="0" smtClean="0"/>
              <a:t> </a:t>
            </a:r>
            <a:r>
              <a:rPr lang="en-US" dirty="0" smtClean="0"/>
              <a:t>y </a:t>
            </a:r>
            <a:r>
              <a:rPr lang="es-EC" dirty="0" smtClean="0"/>
              <a:t>aplicación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s-EC" dirty="0" smtClean="0"/>
              <a:t>Administración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s-EC" dirty="0" smtClean="0"/>
              <a:t>Recursos</a:t>
            </a:r>
          </a:p>
          <a:p>
            <a:pPr marL="0" indent="0" algn="ctr">
              <a:buNone/>
            </a:pPr>
            <a:r>
              <a:rPr lang="en-US" dirty="0" smtClean="0"/>
              <a:t>=</a:t>
            </a:r>
            <a:endParaRPr lang="en-US" dirty="0" smtClean="0"/>
          </a:p>
          <a:p>
            <a:pPr marL="0" indent="0" algn="ctr">
              <a:buNone/>
            </a:pPr>
            <a:r>
              <a:rPr lang="es-EC" dirty="0" smtClean="0"/>
              <a:t>Planificación</a:t>
            </a:r>
            <a:r>
              <a:rPr lang="en-US" dirty="0" smtClean="0"/>
              <a:t> </a:t>
            </a:r>
            <a:r>
              <a:rPr lang="es-EC" dirty="0" smtClean="0"/>
              <a:t>Presupuestaria</a:t>
            </a:r>
          </a:p>
          <a:p>
            <a:pPr marL="0" indent="0" algn="ctr">
              <a:buNone/>
            </a:pPr>
            <a:r>
              <a:rPr lang="en-US" dirty="0" smtClean="0"/>
              <a:t>+ </a:t>
            </a:r>
            <a:r>
              <a:rPr lang="en-US" dirty="0" smtClean="0"/>
              <a:t>Valor  + </a:t>
            </a:r>
            <a:r>
              <a:rPr lang="es-EC" dirty="0" smtClean="0"/>
              <a:t>Recursos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s-EC" dirty="0" smtClean="0"/>
              <a:t>Utilidades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FINANZAS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4300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PLANIFICACIÓN</a:t>
            </a:r>
            <a:r>
              <a:rPr lang="en-US" dirty="0" smtClean="0"/>
              <a:t> </a:t>
            </a:r>
            <a:r>
              <a:rPr lang="en-US" dirty="0" smtClean="0"/>
              <a:t>FINANCIERA</a:t>
            </a:r>
            <a:br>
              <a:rPr lang="en-US" dirty="0" smtClean="0"/>
            </a:br>
            <a:r>
              <a:rPr lang="en-US" dirty="0" smtClean="0"/>
              <a:t>ESTADOS FINANCIEROS PROYECTADOS</a:t>
            </a:r>
            <a:endParaRPr lang="es-EC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1819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6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050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PLANIFICACIÓN</a:t>
            </a:r>
            <a:r>
              <a:rPr lang="en-US" dirty="0" smtClean="0"/>
              <a:t> </a:t>
            </a:r>
            <a:r>
              <a:rPr lang="en-US" dirty="0" smtClean="0"/>
              <a:t>FINANCIERA</a:t>
            </a:r>
            <a:br>
              <a:rPr lang="en-US" dirty="0" smtClean="0"/>
            </a:br>
            <a:r>
              <a:rPr lang="en-US" dirty="0" smtClean="0"/>
              <a:t>ESTADOS FINANCIEROS PROYECTADOS</a:t>
            </a:r>
            <a:endParaRPr lang="es-EC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2" y="1772816"/>
            <a:ext cx="82391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39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64" y="2996952"/>
            <a:ext cx="3548311" cy="310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Flujos de efectivo (control)</a:t>
            </a:r>
          </a:p>
          <a:p>
            <a:r>
              <a:rPr lang="es-EC" dirty="0" smtClean="0"/>
              <a:t>Análisis FODA (estrategias)</a:t>
            </a:r>
          </a:p>
          <a:p>
            <a:r>
              <a:rPr lang="es-EC" dirty="0" smtClean="0"/>
              <a:t>Planificación Financiera (medición)</a:t>
            </a:r>
          </a:p>
          <a:p>
            <a:r>
              <a:rPr lang="es-EC" dirty="0" smtClean="0"/>
              <a:t>Toma de decisiones</a:t>
            </a:r>
          </a:p>
          <a:p>
            <a:r>
              <a:rPr lang="es-EC" dirty="0" smtClean="0"/>
              <a:t>Valor Agregado</a:t>
            </a:r>
          </a:p>
          <a:p>
            <a:r>
              <a:rPr lang="es-EC" dirty="0" smtClean="0"/>
              <a:t>Volumen de ventas</a:t>
            </a:r>
          </a:p>
          <a:p>
            <a:r>
              <a:rPr lang="es-EC" dirty="0" smtClean="0"/>
              <a:t>Cartera de clientes</a:t>
            </a:r>
            <a:endParaRPr lang="es-EC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09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5867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Administración Formal</a:t>
            </a:r>
          </a:p>
          <a:p>
            <a:r>
              <a:rPr lang="es-EC" dirty="0" smtClean="0"/>
              <a:t>Sostenibilidad</a:t>
            </a:r>
          </a:p>
          <a:p>
            <a:r>
              <a:rPr lang="es-EC" dirty="0" smtClean="0"/>
              <a:t>Seguimiento</a:t>
            </a:r>
          </a:p>
          <a:p>
            <a:r>
              <a:rPr lang="es-EC" dirty="0" smtClean="0"/>
              <a:t>Evaluación</a:t>
            </a:r>
          </a:p>
          <a:p>
            <a:r>
              <a:rPr lang="es-EC" dirty="0" smtClean="0"/>
              <a:t>Indicadores d</a:t>
            </a:r>
            <a:r>
              <a:rPr lang="es-EC" dirty="0" smtClean="0">
                <a:solidFill>
                  <a:schemeClr val="bg1"/>
                </a:solidFill>
              </a:rPr>
              <a:t>e Gestión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2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GRACIAS</a:t>
            </a:r>
            <a:endParaRPr lang="es-EC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549338"/>
            <a:ext cx="2559347" cy="299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0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708920"/>
            <a:ext cx="4752528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PLANIFICACION</a:t>
            </a:r>
          </a:p>
          <a:p>
            <a:pPr marL="0" indent="0" algn="ctr">
              <a:buNone/>
            </a:pPr>
            <a:r>
              <a:rPr lang="es-EC" dirty="0" smtClean="0"/>
              <a:t>Disminuye Riesgos</a:t>
            </a:r>
          </a:p>
          <a:p>
            <a:pPr marL="0" indent="0" algn="ctr">
              <a:buNone/>
            </a:pPr>
            <a:r>
              <a:rPr lang="es-EC" dirty="0" smtClean="0"/>
              <a:t>Orienta esfuerzos</a:t>
            </a:r>
          </a:p>
          <a:p>
            <a:pPr marL="0" indent="0" algn="ctr">
              <a:buNone/>
            </a:pPr>
            <a:r>
              <a:rPr lang="es-EC" dirty="0" smtClean="0"/>
              <a:t>Responsabilidades</a:t>
            </a:r>
          </a:p>
          <a:p>
            <a:pPr marL="0" indent="0" algn="ctr">
              <a:buNone/>
            </a:pPr>
            <a:r>
              <a:rPr lang="es-EC" dirty="0" smtClean="0"/>
              <a:t>Objetivos</a:t>
            </a:r>
          </a:p>
          <a:p>
            <a:pPr marL="0" indent="0" algn="ctr">
              <a:buNone/>
            </a:pPr>
            <a:r>
              <a:rPr lang="es-EC" dirty="0" smtClean="0"/>
              <a:t>Planificación Financiera</a:t>
            </a:r>
          </a:p>
          <a:p>
            <a:pPr marL="0" indent="0" algn="ctr">
              <a:buNone/>
            </a:pPr>
            <a:r>
              <a:rPr lang="es-EC" dirty="0" smtClean="0"/>
              <a:t>- Riesgo + Beneficio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PRESUPUESTOS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98037"/>
            <a:ext cx="2738611" cy="289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450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214587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 Situacional</a:t>
            </a:r>
            <a:br>
              <a:rPr lang="es-EC" dirty="0" smtClean="0"/>
            </a:br>
            <a:r>
              <a:rPr lang="es-EC" dirty="0" smtClean="0"/>
              <a:t>Macro ambiente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13930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</a:t>
            </a:r>
            <a:r>
              <a:rPr lang="en-US" dirty="0" smtClean="0"/>
              <a:t> </a:t>
            </a:r>
            <a:r>
              <a:rPr lang="es-EC" dirty="0" smtClean="0"/>
              <a:t>Situacional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C" dirty="0" smtClean="0"/>
              <a:t>Macro ambiente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25852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89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Franquiciado Disensa</a:t>
            </a:r>
          </a:p>
          <a:p>
            <a:pPr marL="0" indent="0">
              <a:buNone/>
            </a:pPr>
            <a:r>
              <a:rPr lang="es-EC" dirty="0" smtClean="0"/>
              <a:t>Canales de Distribución</a:t>
            </a:r>
          </a:p>
          <a:p>
            <a:pPr marL="0" indent="0">
              <a:buNone/>
            </a:pPr>
            <a:r>
              <a:rPr lang="es-EC" dirty="0" smtClean="0"/>
              <a:t>Capacidad</a:t>
            </a:r>
          </a:p>
          <a:p>
            <a:pPr marL="0" indent="0">
              <a:buNone/>
            </a:pPr>
            <a:r>
              <a:rPr lang="es-EC" dirty="0" smtClean="0"/>
              <a:t>	Tecnológica</a:t>
            </a:r>
          </a:p>
          <a:p>
            <a:pPr marL="0" indent="0">
              <a:buNone/>
            </a:pPr>
            <a:r>
              <a:rPr lang="es-EC" dirty="0" smtClean="0"/>
              <a:t>	Administrativa</a:t>
            </a:r>
          </a:p>
          <a:p>
            <a:pPr marL="0" indent="0">
              <a:buNone/>
            </a:pPr>
            <a:r>
              <a:rPr lang="es-EC" dirty="0" smtClean="0"/>
              <a:t>	Financiera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</a:t>
            </a:r>
            <a:r>
              <a:rPr lang="en-US" dirty="0" smtClean="0"/>
              <a:t> </a:t>
            </a:r>
            <a:r>
              <a:rPr lang="es-EC" dirty="0" smtClean="0"/>
              <a:t>Situacional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Micro </a:t>
            </a:r>
            <a:r>
              <a:rPr lang="en-US" dirty="0" err="1" smtClean="0"/>
              <a:t>ambiente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9" y="2996952"/>
            <a:ext cx="2759334" cy="2073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52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052643"/>
              </p:ext>
            </p:extLst>
          </p:nvPr>
        </p:nvGraphicFramePr>
        <p:xfrm>
          <a:off x="755576" y="1844824"/>
          <a:ext cx="3710542" cy="4525965"/>
        </p:xfrm>
        <a:graphic>
          <a:graphicData uri="http://schemas.openxmlformats.org/drawingml/2006/table">
            <a:tbl>
              <a:tblPr/>
              <a:tblGrid>
                <a:gridCol w="1893896"/>
                <a:gridCol w="1816646"/>
              </a:tblGrid>
              <a:tr h="1571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FORTALEZAS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OPORTUNIDADES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5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Cuenta con el respaldo de Disensa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Acceso a nuevos mercados gracias a la proliferacion de empresas publicas y privadas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619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Altos estandares de calidad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Creditos en instituciones bancarias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85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Mantiene distribuciones de productos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estratégicos y de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enganche directo con los clientes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Inversion del gobierno en obras a nivel nacional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237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Ubicacion estrategica geografica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Posicionamiento estrategico de la marca Disensa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85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empresa cuenta con trabajadores  estables para el desarrollo de la empresa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Aprovechar las falencias de la comptencia en servicio, descuentos y tiempos de respuesta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23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Buena relacion laboral con proveedores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Incremento de la demanda de materiales de contruccion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237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sistematizado de facturaion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empresa abarca un mercado grande 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23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tecnologica para el manejo de stock y abastecimiento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71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Infraestructura adecuada para atencion al cliente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DEBILIDADES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AMENAZAS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Ausencia de planificacion financiera para la toma de decisiones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Crecimiento de ferreterias de gran tamano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885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Limitacion para adquirir productos fuera de la canasta de Disensa por su compromiso por la franquicia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Adjudicacion de contratos por medio del Portal Compras Publicas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19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Inestabilidad economica del pais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Inflacion</a:t>
                      </a:r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 </a:t>
                      </a:r>
                      <a:r>
                        <a:rPr lang="es-EC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especulacion</a:t>
                      </a:r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precios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smtClean="0"/>
              <a:t>FODA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6290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smtClean="0"/>
              <a:t>FINANCIERO</a:t>
            </a:r>
            <a:br>
              <a:rPr lang="en-US" dirty="0" smtClean="0"/>
            </a:br>
            <a:r>
              <a:rPr lang="en-US" dirty="0" smtClean="0"/>
              <a:t>CAPITAL DE TRABAJO</a:t>
            </a:r>
            <a:endParaRPr lang="es-EC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681288"/>
            <a:ext cx="65055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1"/>
            <a:ext cx="3960440" cy="11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370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smtClean="0"/>
              <a:t>FINANCIERO</a:t>
            </a:r>
            <a:br>
              <a:rPr lang="en-US" dirty="0" smtClean="0"/>
            </a:br>
            <a:r>
              <a:rPr lang="en-US" dirty="0" err="1" smtClean="0"/>
              <a:t>ADMINISTRACIÓN</a:t>
            </a:r>
            <a:r>
              <a:rPr lang="en-US" dirty="0" smtClean="0"/>
              <a:t> </a:t>
            </a:r>
            <a:r>
              <a:rPr lang="en-US" dirty="0" smtClean="0"/>
              <a:t>DEL EFECTIVO</a:t>
            </a:r>
            <a:endParaRPr lang="es-EC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05" y="2636912"/>
            <a:ext cx="63912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22" y="5543070"/>
            <a:ext cx="3960440" cy="11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97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359</TotalTime>
  <Words>444</Words>
  <Application>Microsoft Office PowerPoint</Application>
  <PresentationFormat>Presentación en pantalla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Calibri</vt:lpstr>
      <vt:lpstr>Candara</vt:lpstr>
      <vt:lpstr>Symbol</vt:lpstr>
      <vt:lpstr>Forma de onda</vt:lpstr>
      <vt:lpstr>Presentación de la Tesis </vt:lpstr>
      <vt:lpstr>FINANZAS</vt:lpstr>
      <vt:lpstr>PRESUPUESTOS</vt:lpstr>
      <vt:lpstr>Análisis Situacional Macro ambiente</vt:lpstr>
      <vt:lpstr>Análisis Situacional Macro ambiente</vt:lpstr>
      <vt:lpstr>Análisis Situacional  Micro ambiente</vt:lpstr>
      <vt:lpstr>ANÁLISIS FODA</vt:lpstr>
      <vt:lpstr>ANÁLISIS FINANCIERO CAPITAL DE TRABAJO</vt:lpstr>
      <vt:lpstr>ANÁLISIS FINANCIERO ADMINISTRACIÓN DEL EFECTIVO</vt:lpstr>
      <vt:lpstr>ANÁLISIS FINANCIERO ADMINISTRACIÓN CUENTAS POR COBRAR</vt:lpstr>
      <vt:lpstr>ANÁLISIS FINANCIERO ADMINISTRACIÓN DE INVENTARIOS</vt:lpstr>
      <vt:lpstr>ANÁLISIS FINANCIERO  ADMINISTRACIÓN CUENTAS POR PAGAR</vt:lpstr>
      <vt:lpstr>ANÁLISIS FINANCIERO RATIOS</vt:lpstr>
      <vt:lpstr>ANÁLISIS A LOS ESTADOS FINANCIEROS ANÁLISIS HORIZONTAL  ESTADO DE RESULTADOS</vt:lpstr>
      <vt:lpstr>ANÁLISIS A LOS ESTADOS FINANCIEROS ANÁLISIS HORIZONTAL BALANCE GENERAL</vt:lpstr>
      <vt:lpstr>ANALISIS A LOS ESTADOS FINANCIEROS ANALISIS VERTICAL ESTADO DE RESULTADOS</vt:lpstr>
      <vt:lpstr>ANALISIS A LOS ESTADOS FINANCIEROS ANALISIS VERTICAL BALANCE GENERAL</vt:lpstr>
      <vt:lpstr>ANÁLISIS DEL PUNTO DE EQUILIBRIO</vt:lpstr>
      <vt:lpstr>PLANIFICACIÓN FINANCIERA </vt:lpstr>
      <vt:lpstr>PLANIFICACIÓN FINANCIERA ESTADOS FINANCIEROS PROYECTADOS</vt:lpstr>
      <vt:lpstr>PLANIFICACIÓN FINANCIERA ESTADOS FINANCIEROS PROYECTADOS</vt:lpstr>
      <vt:lpstr>CONCLUSIONES</vt:lpstr>
      <vt:lpstr>RECOMENDACIONES</vt:lpstr>
      <vt:lpstr>GRACIAS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la Tesis Titulada</dc:title>
  <dc:creator>bibl_maq88</dc:creator>
  <cp:lastModifiedBy>pc4</cp:lastModifiedBy>
  <cp:revision>30</cp:revision>
  <dcterms:created xsi:type="dcterms:W3CDTF">2015-05-13T16:42:13Z</dcterms:created>
  <dcterms:modified xsi:type="dcterms:W3CDTF">2015-05-18T18:20:18Z</dcterms:modified>
</cp:coreProperties>
</file>