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3" r:id="rId4"/>
    <p:sldId id="261" r:id="rId5"/>
    <p:sldId id="259" r:id="rId6"/>
    <p:sldId id="264" r:id="rId7"/>
    <p:sldId id="260"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93" r:id="rId27"/>
    <p:sldId id="283" r:id="rId28"/>
    <p:sldId id="284" r:id="rId29"/>
    <p:sldId id="285" r:id="rId30"/>
    <p:sldId id="286" r:id="rId31"/>
    <p:sldId id="287" r:id="rId32"/>
    <p:sldId id="288" r:id="rId33"/>
    <p:sldId id="289" r:id="rId34"/>
    <p:sldId id="290" r:id="rId35"/>
    <p:sldId id="291" r:id="rId36"/>
    <p:sldId id="292" r:id="rId37"/>
    <p:sldId id="294" r:id="rId38"/>
  </p:sldIdLst>
  <p:sldSz cx="9144000" cy="5143500" type="screen16x9"/>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24C"/>
    <a:srgbClr val="FF3737"/>
    <a:srgbClr val="CDFFE4"/>
    <a:srgbClr val="007635"/>
    <a:srgbClr val="6D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C24B4BEC-39D0-40A3-AEBD-66453464A5E7}" type="datetimeFigureOut">
              <a:rPr lang="es-EC" smtClean="0"/>
              <a:t>22/05/2015</a:t>
            </a:fld>
            <a:endParaRPr lang="es-EC"/>
          </a:p>
        </p:txBody>
      </p:sp>
      <p:sp>
        <p:nvSpPr>
          <p:cNvPr id="8" name="Slide Number Placeholder 7"/>
          <p:cNvSpPr>
            <a:spLocks noGrp="1"/>
          </p:cNvSpPr>
          <p:nvPr>
            <p:ph type="sldNum" sz="quarter" idx="11"/>
          </p:nvPr>
        </p:nvSpPr>
        <p:spPr/>
        <p:txBody>
          <a:bodyPr/>
          <a:lstStyle/>
          <a:p>
            <a:fld id="{24ECD155-9252-4098-88EB-9E446A3431EF}"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24B4BEC-39D0-40A3-AEBD-66453464A5E7}"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24B4BEC-39D0-40A3-AEBD-66453464A5E7}"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C24B4BEC-39D0-40A3-AEBD-66453464A5E7}"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051574"/>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4B4BEC-39D0-40A3-AEBD-66453464A5E7}" type="datetimeFigureOut">
              <a:rPr lang="es-EC" smtClean="0"/>
              <a:t>22/05/2015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ECD155-9252-4098-88EB-9E446A3431EF}" type="slidenum">
              <a:rPr lang="es-EC" smtClean="0"/>
              <a:t>‹Nº›</a:t>
            </a:fld>
            <a:endParaRPr lang="es-EC"/>
          </a:p>
        </p:txBody>
      </p:sp>
      <p:sp>
        <p:nvSpPr>
          <p:cNvPr id="7" name="Oval 6"/>
          <p:cNvSpPr/>
          <p:nvPr/>
        </p:nvSpPr>
        <p:spPr>
          <a:xfrm>
            <a:off x="4495800" y="2943226"/>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6"/>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6"/>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C24B4BEC-39D0-40A3-AEBD-66453464A5E7}" type="datetimeFigureOut">
              <a:rPr lang="es-EC" smtClean="0"/>
              <a:t>22/05/2015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ECD155-9252-4098-88EB-9E446A3431EF}" type="slidenum">
              <a:rPr lang="es-EC" smtClean="0"/>
              <a:t>‹Nº›</a:t>
            </a:fld>
            <a:endParaRPr lang="es-EC"/>
          </a:p>
        </p:txBody>
      </p:sp>
      <p:sp>
        <p:nvSpPr>
          <p:cNvPr id="9" name="Content Placeholder 8"/>
          <p:cNvSpPr>
            <a:spLocks noGrp="1"/>
          </p:cNvSpPr>
          <p:nvPr>
            <p:ph sz="quarter" idx="13"/>
          </p:nvPr>
        </p:nvSpPr>
        <p:spPr>
          <a:xfrm>
            <a:off x="365760" y="1200150"/>
            <a:ext cx="4041648" cy="339471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3"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24B4BEC-39D0-40A3-AEBD-66453464A5E7}" type="datetimeFigureOut">
              <a:rPr lang="es-EC" smtClean="0"/>
              <a:t>22/05/2015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4ECD155-9252-4098-88EB-9E446A3431EF}" type="slidenum">
              <a:rPr lang="es-EC" smtClean="0"/>
              <a:t>‹Nº›</a:t>
            </a:fld>
            <a:endParaRPr lang="es-EC"/>
          </a:p>
        </p:txBody>
      </p:sp>
      <p:sp>
        <p:nvSpPr>
          <p:cNvPr id="11" name="Content Placeholder 10"/>
          <p:cNvSpPr>
            <a:spLocks noGrp="1"/>
          </p:cNvSpPr>
          <p:nvPr>
            <p:ph sz="quarter" idx="13"/>
          </p:nvPr>
        </p:nvSpPr>
        <p:spPr>
          <a:xfrm>
            <a:off x="457200" y="1659636"/>
            <a:ext cx="4041648" cy="293522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4B4BEC-39D0-40A3-AEBD-66453464A5E7}" type="datetimeFigureOut">
              <a:rPr lang="es-EC" smtClean="0"/>
              <a:t>22/05/2015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B4BEC-39D0-40A3-AEBD-66453464A5E7}" type="datetimeFigureOut">
              <a:rPr lang="es-EC" smtClean="0"/>
              <a:t>22/05/2015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90" y="200026"/>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40" y="204789"/>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90"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4B4BEC-39D0-40A3-AEBD-66453464A5E7}" type="datetimeFigureOut">
              <a:rPr lang="es-EC" smtClean="0"/>
              <a:t>22/05/2015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1"/>
            <a:ext cx="5711824" cy="671513"/>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857251"/>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4B4BEC-39D0-40A3-AEBD-66453464A5E7}" type="datetimeFigureOut">
              <a:rPr lang="es-EC" smtClean="0"/>
              <a:t>22/05/2015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ECD155-9252-4098-88EB-9E446A3431EF}"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50" y="4767264"/>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24B4BEC-39D0-40A3-AEBD-66453464A5E7}" type="datetimeFigureOut">
              <a:rPr lang="es-EC" smtClean="0"/>
              <a:t>22/05/2015</a:t>
            </a:fld>
            <a:endParaRPr lang="es-EC"/>
          </a:p>
        </p:txBody>
      </p:sp>
      <p:sp>
        <p:nvSpPr>
          <p:cNvPr id="5" name="Footer Placeholder 4"/>
          <p:cNvSpPr>
            <a:spLocks noGrp="1"/>
          </p:cNvSpPr>
          <p:nvPr>
            <p:ph type="ftr" sz="quarter" idx="3"/>
          </p:nvPr>
        </p:nvSpPr>
        <p:spPr>
          <a:xfrm>
            <a:off x="659168" y="4767264"/>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81" y="4767264"/>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4ECD155-9252-4098-88EB-9E446A3431EF}" type="slidenum">
              <a:rPr lang="es-EC" smtClean="0"/>
              <a:t>‹Nº›</a:t>
            </a:fld>
            <a:endParaRPr lang="es-EC"/>
          </a:p>
        </p:txBody>
      </p:sp>
      <p:sp>
        <p:nvSpPr>
          <p:cNvPr id="7" name="Oval 6"/>
          <p:cNvSpPr/>
          <p:nvPr/>
        </p:nvSpPr>
        <p:spPr>
          <a:xfrm>
            <a:off x="8457760" y="4874539"/>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9"/>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9663"/>
            <a:ext cx="7848600" cy="115212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000" b="1" spc="50" dirty="0" smtClean="0">
                <a:ln w="11430"/>
                <a:solidFill>
                  <a:srgbClr val="C00000"/>
                </a:solidFill>
              </a:rPr>
              <a:t>Automatización del Sistema de Inmersión Temporal para cultivo de tejidos de plantas </a:t>
            </a:r>
            <a:r>
              <a:rPr lang="es-EC" sz="2000" b="1" i="1" spc="50" dirty="0" smtClean="0">
                <a:ln w="11430"/>
                <a:solidFill>
                  <a:srgbClr val="C00000"/>
                </a:solidFill>
              </a:rPr>
              <a:t>in – vitro</a:t>
            </a:r>
            <a:r>
              <a:rPr lang="es-EC" sz="2000" b="1" spc="50" dirty="0" smtClean="0">
                <a:ln w="11430"/>
                <a:solidFill>
                  <a:srgbClr val="C00000"/>
                </a:solidFill>
              </a:rPr>
              <a:t> para la empresa Germoplanta Cía. Ltda</a:t>
            </a:r>
            <a:r>
              <a:rPr lang="es-EC" sz="2000" b="1" spc="50" dirty="0">
                <a:ln w="11430"/>
                <a:solidFill>
                  <a:srgbClr val="C00000"/>
                </a:solidFill>
              </a:rPr>
              <a:t>.</a:t>
            </a:r>
          </a:p>
        </p:txBody>
      </p:sp>
      <p:sp>
        <p:nvSpPr>
          <p:cNvPr id="3" name="2 Subtítulo"/>
          <p:cNvSpPr>
            <a:spLocks noGrp="1"/>
          </p:cNvSpPr>
          <p:nvPr>
            <p:ph type="subTitle" idx="1"/>
          </p:nvPr>
        </p:nvSpPr>
        <p:spPr>
          <a:xfrm>
            <a:off x="685800" y="3363838"/>
            <a:ext cx="7846640" cy="1314450"/>
          </a:xfrm>
        </p:spPr>
        <p:txBody>
          <a:bodyPr>
            <a:noAutofit/>
          </a:bodyPr>
          <a:lstStyle/>
          <a:p>
            <a:pPr algn="ctr"/>
            <a:r>
              <a:rPr lang="es-EC" sz="1600" b="1" dirty="0" smtClean="0">
                <a:solidFill>
                  <a:schemeClr val="tx1"/>
                </a:solidFill>
              </a:rPr>
              <a:t>Autora: </a:t>
            </a:r>
            <a:r>
              <a:rPr lang="es-EC" sz="1600" dirty="0" smtClean="0">
                <a:solidFill>
                  <a:schemeClr val="tx1"/>
                </a:solidFill>
              </a:rPr>
              <a:t>Johanna </a:t>
            </a:r>
            <a:r>
              <a:rPr lang="es-EC" sz="1600" dirty="0" err="1" smtClean="0">
                <a:solidFill>
                  <a:schemeClr val="tx1"/>
                </a:solidFill>
              </a:rPr>
              <a:t>Almachi</a:t>
            </a:r>
            <a:endParaRPr lang="es-EC" sz="1600" dirty="0" smtClean="0">
              <a:solidFill>
                <a:schemeClr val="tx1"/>
              </a:solidFill>
            </a:endParaRPr>
          </a:p>
          <a:p>
            <a:pPr algn="ctr"/>
            <a:endParaRPr lang="es-EC" sz="1600" b="1" dirty="0">
              <a:solidFill>
                <a:schemeClr val="tx1"/>
              </a:solidFill>
            </a:endParaRPr>
          </a:p>
          <a:p>
            <a:pPr algn="ctr"/>
            <a:r>
              <a:rPr lang="es-EC" sz="1600" b="1" dirty="0" smtClean="0">
                <a:solidFill>
                  <a:schemeClr val="tx1"/>
                </a:solidFill>
              </a:rPr>
              <a:t>Director: </a:t>
            </a:r>
            <a:r>
              <a:rPr lang="es-EC" sz="1600" dirty="0" smtClean="0">
                <a:solidFill>
                  <a:schemeClr val="tx1"/>
                </a:solidFill>
              </a:rPr>
              <a:t>Ing. Víctor Proaño </a:t>
            </a:r>
            <a:r>
              <a:rPr lang="es-EC" sz="1600" dirty="0" err="1" smtClean="0">
                <a:solidFill>
                  <a:schemeClr val="tx1"/>
                </a:solidFill>
              </a:rPr>
              <a:t>MSc</a:t>
            </a:r>
            <a:r>
              <a:rPr lang="es-EC" sz="1600" dirty="0" smtClean="0">
                <a:solidFill>
                  <a:schemeClr val="tx1"/>
                </a:solidFill>
              </a:rPr>
              <a:t>.</a:t>
            </a:r>
          </a:p>
          <a:p>
            <a:pPr algn="ctr"/>
            <a:r>
              <a:rPr lang="es-EC" sz="1600" b="1" dirty="0" smtClean="0">
                <a:solidFill>
                  <a:schemeClr val="tx1"/>
                </a:solidFill>
              </a:rPr>
              <a:t>Codirector: </a:t>
            </a:r>
            <a:r>
              <a:rPr lang="es-EC" sz="1600" dirty="0" smtClean="0">
                <a:solidFill>
                  <a:schemeClr val="tx1"/>
                </a:solidFill>
              </a:rPr>
              <a:t>Ing. Rubén León </a:t>
            </a:r>
            <a:r>
              <a:rPr lang="es-EC" sz="1600" dirty="0" err="1" smtClean="0">
                <a:solidFill>
                  <a:schemeClr val="tx1"/>
                </a:solidFill>
              </a:rPr>
              <a:t>MSc</a:t>
            </a:r>
            <a:r>
              <a:rPr lang="es-EC" sz="1600" dirty="0" smtClean="0">
                <a:solidFill>
                  <a:schemeClr val="tx1"/>
                </a:solidFill>
              </a:rPr>
              <a:t>.</a:t>
            </a:r>
            <a:endParaRPr lang="es-EC" sz="1600" dirty="0">
              <a:solidFill>
                <a:schemeClr val="tx1"/>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2 Subtítulo"/>
          <p:cNvSpPr txBox="1">
            <a:spLocks/>
          </p:cNvSpPr>
          <p:nvPr/>
        </p:nvSpPr>
        <p:spPr>
          <a:xfrm>
            <a:off x="323528" y="267495"/>
            <a:ext cx="8496944" cy="181850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Universidad de las Fuerzas Armadas – ESPE</a:t>
            </a:r>
          </a:p>
          <a:p>
            <a:pPr algn="ctr"/>
            <a:endParaRPr lang="es-EC" sz="1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Departamento de Eléctrica y Electrónica </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31905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MICROPROPAGACIÓN: Sistemas Actuales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200151"/>
            <a:ext cx="5266928" cy="723527"/>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Utilización de medio de cultivo líquidos</a:t>
            </a:r>
            <a:endParaRPr lang="es-EC" sz="2000" dirty="0" smtClean="0">
              <a:solidFill>
                <a:schemeClr val="bg1">
                  <a:lumMod val="75000"/>
                </a:schemeClr>
              </a:solidFill>
            </a:endParaRPr>
          </a:p>
        </p:txBody>
      </p:sp>
      <p:sp>
        <p:nvSpPr>
          <p:cNvPr id="7" name="4 Marcador de contenido"/>
          <p:cNvSpPr>
            <a:spLocks noGrp="1"/>
          </p:cNvSpPr>
          <p:nvPr>
            <p:ph idx="4294967295"/>
          </p:nvPr>
        </p:nvSpPr>
        <p:spPr>
          <a:xfrm>
            <a:off x="467544" y="2211710"/>
            <a:ext cx="5256584" cy="1008112"/>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Diseño de </a:t>
            </a:r>
            <a:r>
              <a:rPr lang="es-EC" sz="2000" dirty="0" err="1" smtClean="0">
                <a:solidFill>
                  <a:schemeClr val="bg1">
                    <a:lumMod val="75000"/>
                  </a:schemeClr>
                </a:solidFill>
              </a:rPr>
              <a:t>biorreatores</a:t>
            </a:r>
            <a:endParaRPr lang="es-EC" sz="2000" dirty="0" smtClean="0">
              <a:solidFill>
                <a:schemeClr val="bg1">
                  <a:lumMod val="75000"/>
                </a:schemeClr>
              </a:solidFill>
            </a:endParaRPr>
          </a:p>
          <a:p>
            <a:pPr lvl="1" algn="just">
              <a:buFont typeface="Wingdings" panose="05000000000000000000" pitchFamily="2" charset="2"/>
              <a:buChar char="§"/>
            </a:pPr>
            <a:r>
              <a:rPr lang="es-EC" sz="2000" dirty="0" err="1" smtClean="0">
                <a:solidFill>
                  <a:schemeClr val="bg1">
                    <a:lumMod val="75000"/>
                  </a:schemeClr>
                </a:solidFill>
              </a:rPr>
              <a:t>Biorreactores</a:t>
            </a:r>
            <a:r>
              <a:rPr lang="es-EC" sz="2000" dirty="0" smtClean="0">
                <a:solidFill>
                  <a:schemeClr val="bg1">
                    <a:lumMod val="75000"/>
                  </a:schemeClr>
                </a:solidFill>
              </a:rPr>
              <a:t> de inmersión temporal</a:t>
            </a:r>
            <a:endParaRPr lang="es-EC" sz="2000" dirty="0" smtClean="0">
              <a:solidFill>
                <a:schemeClr val="bg1">
                  <a:lumMod val="75000"/>
                </a:schemeClr>
              </a:solidFill>
            </a:endParaRPr>
          </a:p>
        </p:txBody>
      </p:sp>
      <p:sp>
        <p:nvSpPr>
          <p:cNvPr id="10" name="4 Marcador de contenido"/>
          <p:cNvSpPr>
            <a:spLocks noGrp="1"/>
          </p:cNvSpPr>
          <p:nvPr>
            <p:ph idx="4294967295"/>
          </p:nvPr>
        </p:nvSpPr>
        <p:spPr>
          <a:xfrm>
            <a:off x="467544" y="3579862"/>
            <a:ext cx="5256584" cy="72008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Nuevas posibilidades para el manejo de genética básica</a:t>
            </a:r>
            <a:endParaRPr lang="es-EC" sz="2000" dirty="0" smtClean="0">
              <a:solidFill>
                <a:schemeClr val="bg1">
                  <a:lumMod val="75000"/>
                </a:schemeClr>
              </a:solidFill>
            </a:endParaRPr>
          </a:p>
        </p:txBody>
      </p:sp>
      <p:pic>
        <p:nvPicPr>
          <p:cNvPr id="1026" name="Picture 2" descr="http://www.procafe.com.sv/menu/imagenes/Reproduccion_cafe_r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275606"/>
            <a:ext cx="1467619" cy="2552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7">
                                            <p:txEl>
                                              <p:pRg st="1" end="1"/>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0">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MICROPROPAGACIÓN: Automatización</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059583"/>
            <a:ext cx="8075240" cy="648072"/>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Reducción de los costos en la industria de </a:t>
            </a:r>
            <a:r>
              <a:rPr lang="es-EC" sz="2000" dirty="0" err="1" smtClean="0">
                <a:solidFill>
                  <a:schemeClr val="bg1">
                    <a:lumMod val="75000"/>
                  </a:schemeClr>
                </a:solidFill>
              </a:rPr>
              <a:t>micropropagación</a:t>
            </a:r>
            <a:endParaRPr lang="es-EC" sz="2000" dirty="0" smtClean="0">
              <a:solidFill>
                <a:schemeClr val="bg1">
                  <a:lumMod val="75000"/>
                </a:schemeClr>
              </a:solidFill>
            </a:endParaRPr>
          </a:p>
        </p:txBody>
      </p:sp>
      <p:sp>
        <p:nvSpPr>
          <p:cNvPr id="7" name="4 Marcador de contenido"/>
          <p:cNvSpPr>
            <a:spLocks noGrp="1"/>
          </p:cNvSpPr>
          <p:nvPr>
            <p:ph idx="4294967295"/>
          </p:nvPr>
        </p:nvSpPr>
        <p:spPr>
          <a:xfrm>
            <a:off x="467544" y="1851670"/>
            <a:ext cx="8064896" cy="504056"/>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Utilización de medios de cultivos líquidos</a:t>
            </a:r>
            <a:endParaRPr lang="es-EC" sz="2000" dirty="0" smtClean="0">
              <a:solidFill>
                <a:schemeClr val="bg1">
                  <a:lumMod val="75000"/>
                </a:schemeClr>
              </a:solidFill>
            </a:endParaRPr>
          </a:p>
        </p:txBody>
      </p:sp>
      <p:sp>
        <p:nvSpPr>
          <p:cNvPr id="10" name="4 Marcador de contenido"/>
          <p:cNvSpPr>
            <a:spLocks noGrp="1"/>
          </p:cNvSpPr>
          <p:nvPr>
            <p:ph idx="4294967295"/>
          </p:nvPr>
        </p:nvSpPr>
        <p:spPr>
          <a:xfrm>
            <a:off x="467544" y="2499742"/>
            <a:ext cx="8102715" cy="1008112"/>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Técnica ideal para propagación masiva de plantas ya que disminuye la manipulación y permite reducir los costos del medio de cultivo</a:t>
            </a:r>
            <a:endParaRPr lang="es-EC" sz="2000" dirty="0" smtClean="0">
              <a:solidFill>
                <a:schemeClr val="bg1">
                  <a:lumMod val="75000"/>
                </a:schemeClr>
              </a:solidFill>
            </a:endParaRPr>
          </a:p>
        </p:txBody>
      </p:sp>
      <p:sp>
        <p:nvSpPr>
          <p:cNvPr id="8" name="4 Marcador de contenido"/>
          <p:cNvSpPr>
            <a:spLocks noGrp="1"/>
          </p:cNvSpPr>
          <p:nvPr>
            <p:ph idx="4294967295"/>
          </p:nvPr>
        </p:nvSpPr>
        <p:spPr>
          <a:xfrm>
            <a:off x="467544" y="3651870"/>
            <a:ext cx="8102715" cy="864096"/>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Principal desventaja: efecto negativo sobre los tejidos de los brotes (</a:t>
            </a:r>
            <a:r>
              <a:rPr lang="es-EC" sz="2000" dirty="0" err="1" smtClean="0">
                <a:solidFill>
                  <a:schemeClr val="bg1">
                    <a:lumMod val="75000"/>
                  </a:schemeClr>
                </a:solidFill>
              </a:rPr>
              <a:t>hiperhidricidad</a:t>
            </a:r>
            <a:r>
              <a:rPr lang="es-EC" sz="2000" dirty="0" smtClean="0">
                <a:solidFill>
                  <a:schemeClr val="bg1">
                    <a:lumMod val="75000"/>
                  </a:schemeClr>
                </a:solidFill>
              </a:rPr>
              <a:t> o hipoxia)</a:t>
            </a:r>
            <a:endParaRPr lang="es-EC" sz="2000" dirty="0" smtClean="0">
              <a:solidFill>
                <a:schemeClr val="bg1">
                  <a:lumMod val="75000"/>
                </a:schemeClr>
              </a:solidFill>
            </a:endParaRPr>
          </a:p>
        </p:txBody>
      </p:sp>
    </p:spTree>
    <p:extLst>
      <p:ext uri="{BB962C8B-B14F-4D97-AF65-F5344CB8AC3E}">
        <p14:creationId xmlns:p14="http://schemas.microsoft.com/office/powerpoint/2010/main" val="5069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0">
                                            <p:txEl>
                                              <p:pRg st="0" end="0"/>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8">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bg1">
                    <a:lumMod val="75000"/>
                  </a:schemeClr>
                </a:solidFill>
              </a:rPr>
              <a:t>INTRODUCCIÓN</a:t>
            </a:r>
          </a:p>
          <a:p>
            <a:pPr lvl="1">
              <a:buFont typeface="Wingdings" panose="05000000000000000000" pitchFamily="2" charset="2"/>
              <a:buChar char="§"/>
            </a:pPr>
            <a:r>
              <a:rPr lang="es-EC" sz="1400" dirty="0" smtClean="0">
                <a:solidFill>
                  <a:schemeClr val="bg1">
                    <a:lumMod val="75000"/>
                  </a:schemeClr>
                </a:solidFill>
              </a:rPr>
              <a:t>JUSTIFICACIÓN E IMPORTANCIA</a:t>
            </a:r>
          </a:p>
          <a:p>
            <a:pPr lvl="1">
              <a:buFont typeface="Wingdings" panose="05000000000000000000" pitchFamily="2" charset="2"/>
              <a:buChar char="§"/>
            </a:pPr>
            <a:r>
              <a:rPr lang="es-EC" sz="1400" dirty="0" smtClean="0">
                <a:solidFill>
                  <a:schemeClr val="bg1">
                    <a:lumMod val="75000"/>
                  </a:schemeClr>
                </a:solidFill>
              </a:rPr>
              <a:t>ALCANCE DEL PROYECTO</a:t>
            </a:r>
          </a:p>
          <a:p>
            <a:pPr>
              <a:buFont typeface="Wingdings" panose="05000000000000000000" pitchFamily="2" charset="2"/>
              <a:buChar char="§"/>
            </a:pPr>
            <a:r>
              <a:rPr lang="es-EC" sz="2000" dirty="0" smtClean="0">
                <a:solidFill>
                  <a:schemeClr val="bg1">
                    <a:lumMod val="75000"/>
                  </a:schemeClr>
                </a:solidFill>
              </a:rPr>
              <a:t>CULTIVO </a:t>
            </a:r>
            <a:r>
              <a:rPr lang="es-EC" sz="2000" i="1" dirty="0" smtClean="0">
                <a:solidFill>
                  <a:schemeClr val="bg1">
                    <a:lumMod val="75000"/>
                  </a:schemeClr>
                </a:solidFill>
              </a:rPr>
              <a:t>IN – VITRO </a:t>
            </a:r>
            <a:r>
              <a:rPr lang="es-EC" sz="2000" dirty="0" smtClean="0">
                <a:solidFill>
                  <a:schemeClr val="bg1">
                    <a:lumMod val="75000"/>
                  </a:schemeClr>
                </a:solidFill>
              </a:rPr>
              <a:t>DE VEGETALES</a:t>
            </a:r>
          </a:p>
          <a:p>
            <a:pPr>
              <a:buFont typeface="Wingdings" panose="05000000000000000000" pitchFamily="2" charset="2"/>
              <a:buChar char="§"/>
            </a:pPr>
            <a:r>
              <a:rPr lang="es-EC" sz="2000" dirty="0" smtClean="0">
                <a:solidFill>
                  <a:schemeClr val="bg1">
                    <a:lumMod val="75000"/>
                  </a:schemeClr>
                </a:solidFill>
              </a:rPr>
              <a:t>MICROPROPAGACIÓN</a:t>
            </a:r>
          </a:p>
          <a:p>
            <a:pPr>
              <a:buFont typeface="Wingdings" panose="05000000000000000000" pitchFamily="2" charset="2"/>
              <a:buChar char="§"/>
            </a:pPr>
            <a:r>
              <a:rPr lang="es-EC" sz="2000" dirty="0" smtClean="0">
                <a:solidFill>
                  <a:schemeClr val="tx1">
                    <a:lumMod val="75000"/>
                    <a:lumOff val="25000"/>
                  </a:schemeClr>
                </a:solidFill>
              </a:rPr>
              <a:t>SISTEMAS DE INMERSIÓN TEMPORAL</a:t>
            </a:r>
          </a:p>
          <a:p>
            <a:pPr>
              <a:buFont typeface="Wingdings" panose="05000000000000000000" pitchFamily="2" charset="2"/>
              <a:buChar char="§"/>
            </a:pPr>
            <a:r>
              <a:rPr lang="es-EC" sz="2000" dirty="0" smtClean="0">
                <a:solidFill>
                  <a:schemeClr val="bg1">
                    <a:lumMod val="75000"/>
                  </a:schemeClr>
                </a:solidFill>
              </a:rPr>
              <a:t>REQUERIMIENTOS DEL SISTEMA</a:t>
            </a:r>
          </a:p>
          <a:p>
            <a:pPr>
              <a:buFont typeface="Wingdings" panose="05000000000000000000" pitchFamily="2" charset="2"/>
              <a:buChar char="§"/>
            </a:pPr>
            <a:r>
              <a:rPr lang="es-EC" sz="2000" dirty="0">
                <a:solidFill>
                  <a:schemeClr val="bg1">
                    <a:lumMod val="75000"/>
                  </a:schemeClr>
                </a:solidFill>
              </a:rPr>
              <a:t>DISEÑO E IMPLEMENTACIÓN DEL SISTEMA</a:t>
            </a:r>
          </a:p>
          <a:p>
            <a:pPr>
              <a:buFont typeface="Wingdings" panose="05000000000000000000" pitchFamily="2" charset="2"/>
              <a:buChar char="§"/>
            </a:pPr>
            <a:r>
              <a:rPr lang="es-EC" sz="2000" dirty="0" smtClean="0">
                <a:solidFill>
                  <a:schemeClr val="bg1">
                    <a:lumMod val="75000"/>
                  </a:schemeClr>
                </a:solidFill>
              </a:rPr>
              <a:t>CONCLUSIONES</a:t>
            </a:r>
            <a:endParaRPr lang="es-EC" sz="2000" dirty="0">
              <a:solidFill>
                <a:schemeClr val="bg1">
                  <a:lumMod val="7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2497375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435280" cy="788640"/>
          </a:xfrm>
        </p:spPr>
        <p:txBody>
          <a:bodyPr/>
          <a:lstStyle/>
          <a:p>
            <a:pPr algn="just"/>
            <a:r>
              <a:rPr lang="es-EC" sz="2400" b="1" dirty="0" smtClean="0"/>
              <a:t>SISTEMAS DE INMERSIÓN TEMPORAL: Generalidades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059583"/>
            <a:ext cx="8075240" cy="792087"/>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Aplicada en la fase de investigación y fase de aplicación práctica</a:t>
            </a:r>
            <a:endParaRPr lang="es-EC" sz="2000" dirty="0" smtClean="0">
              <a:solidFill>
                <a:schemeClr val="bg1">
                  <a:lumMod val="75000"/>
                </a:schemeClr>
              </a:solidFill>
            </a:endParaRPr>
          </a:p>
        </p:txBody>
      </p:sp>
      <p:sp>
        <p:nvSpPr>
          <p:cNvPr id="7" name="4 Marcador de contenido"/>
          <p:cNvSpPr>
            <a:spLocks noGrp="1"/>
          </p:cNvSpPr>
          <p:nvPr>
            <p:ph idx="4294967295"/>
          </p:nvPr>
        </p:nvSpPr>
        <p:spPr>
          <a:xfrm>
            <a:off x="467544" y="1995686"/>
            <a:ext cx="8064896" cy="108012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El principio de funcionamiento está basado en la posibilidad de absorción de nutrientes y otras sustancias por las plantas </a:t>
            </a:r>
            <a:r>
              <a:rPr lang="es-EC" sz="2000" dirty="0" err="1" smtClean="0">
                <a:solidFill>
                  <a:schemeClr val="bg1">
                    <a:lumMod val="75000"/>
                  </a:schemeClr>
                </a:solidFill>
              </a:rPr>
              <a:t>ïn</a:t>
            </a:r>
            <a:r>
              <a:rPr lang="es-EC" sz="2000" dirty="0" smtClean="0">
                <a:solidFill>
                  <a:schemeClr val="bg1">
                    <a:lumMod val="75000"/>
                  </a:schemeClr>
                </a:solidFill>
              </a:rPr>
              <a:t> – vitro”</a:t>
            </a:r>
            <a:endParaRPr lang="es-EC" sz="2000" dirty="0" smtClean="0">
              <a:solidFill>
                <a:schemeClr val="bg1">
                  <a:lumMod val="75000"/>
                </a:schemeClr>
              </a:solidFill>
            </a:endParaRPr>
          </a:p>
        </p:txBody>
      </p:sp>
      <p:sp>
        <p:nvSpPr>
          <p:cNvPr id="11" name="4 Marcador de contenido"/>
          <p:cNvSpPr>
            <a:spLocks noGrp="1"/>
          </p:cNvSpPr>
          <p:nvPr>
            <p:ph idx="4294967295"/>
          </p:nvPr>
        </p:nvSpPr>
        <p:spPr>
          <a:xfrm>
            <a:off x="467544" y="3219822"/>
            <a:ext cx="8064896" cy="1152128"/>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Períodos alternos de inmersión en el medio de cultivo líquido y posterior permanencia en el recipiente sin el medio de cultivo </a:t>
            </a:r>
            <a:endParaRPr lang="es-EC" sz="2000" dirty="0" smtClean="0">
              <a:solidFill>
                <a:schemeClr val="bg1">
                  <a:lumMod val="75000"/>
                </a:schemeClr>
              </a:solidFill>
            </a:endParaRPr>
          </a:p>
        </p:txBody>
      </p:sp>
    </p:spTree>
    <p:extLst>
      <p:ext uri="{BB962C8B-B14F-4D97-AF65-F5344CB8AC3E}">
        <p14:creationId xmlns:p14="http://schemas.microsoft.com/office/powerpoint/2010/main" val="14484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363272" cy="788640"/>
          </a:xfrm>
        </p:spPr>
        <p:txBody>
          <a:bodyPr/>
          <a:lstStyle/>
          <a:p>
            <a:pPr algn="just"/>
            <a:r>
              <a:rPr lang="es-EC" sz="2400" b="1" dirty="0" smtClean="0"/>
              <a:t>SISTEMAS DE INMERSIÓN TEMPORAL: Generalidades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059583"/>
            <a:ext cx="8075240" cy="792087"/>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Suministra los elementos necesarios al material vegetal e incrementa la oxigenación del medio interno</a:t>
            </a:r>
            <a:endParaRPr lang="es-EC" sz="2000" dirty="0" smtClean="0">
              <a:solidFill>
                <a:schemeClr val="bg1">
                  <a:lumMod val="75000"/>
                </a:schemeClr>
              </a:solidFill>
            </a:endParaRPr>
          </a:p>
        </p:txBody>
      </p:sp>
      <p:sp>
        <p:nvSpPr>
          <p:cNvPr id="7" name="4 Marcador de contenido"/>
          <p:cNvSpPr>
            <a:spLocks noGrp="1"/>
          </p:cNvSpPr>
          <p:nvPr>
            <p:ph idx="4294967295"/>
          </p:nvPr>
        </p:nvSpPr>
        <p:spPr>
          <a:xfrm>
            <a:off x="467544" y="1995686"/>
            <a:ext cx="8064896" cy="108012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Se han establecido recipientes especiales y también se han creado sistemas con elementos convencionales de un laboratorio</a:t>
            </a:r>
            <a:endParaRPr lang="es-EC" sz="2000" dirty="0" smtClean="0">
              <a:solidFill>
                <a:schemeClr val="bg1">
                  <a:lumMod val="75000"/>
                </a:schemeClr>
              </a:solidFill>
            </a:endParaRPr>
          </a:p>
        </p:txBody>
      </p:sp>
      <p:sp>
        <p:nvSpPr>
          <p:cNvPr id="11" name="4 Marcador de contenido"/>
          <p:cNvSpPr>
            <a:spLocks noGrp="1"/>
          </p:cNvSpPr>
          <p:nvPr>
            <p:ph idx="4294967295"/>
          </p:nvPr>
        </p:nvSpPr>
        <p:spPr>
          <a:xfrm>
            <a:off x="467544" y="3219822"/>
            <a:ext cx="8064896" cy="1152128"/>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El desplazamiento del medio líquido se realiza con el uso de aire comprimido y en algunos equipos se utiliza descenso del medio por gravedad</a:t>
            </a:r>
            <a:endParaRPr lang="es-EC" sz="2000" dirty="0" smtClean="0">
              <a:solidFill>
                <a:schemeClr val="bg1">
                  <a:lumMod val="75000"/>
                </a:schemeClr>
              </a:solidFill>
            </a:endParaRPr>
          </a:p>
        </p:txBody>
      </p:sp>
    </p:spTree>
    <p:extLst>
      <p:ext uri="{BB962C8B-B14F-4D97-AF65-F5344CB8AC3E}">
        <p14:creationId xmlns:p14="http://schemas.microsoft.com/office/powerpoint/2010/main" val="2112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SISTEMAS DE INMERSIÓN TEMPORAL: Factores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673224" y="1851670"/>
            <a:ext cx="3970784" cy="180020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Aireación</a:t>
            </a:r>
          </a:p>
          <a:p>
            <a:pPr algn="just">
              <a:buFont typeface="Wingdings" panose="05000000000000000000" pitchFamily="2" charset="2"/>
              <a:buChar char="§"/>
            </a:pPr>
            <a:r>
              <a:rPr lang="es-EC" sz="2000" dirty="0" smtClean="0">
                <a:solidFill>
                  <a:schemeClr val="bg1">
                    <a:lumMod val="75000"/>
                  </a:schemeClr>
                </a:solidFill>
              </a:rPr>
              <a:t>Turbulencia</a:t>
            </a:r>
          </a:p>
          <a:p>
            <a:pPr algn="just">
              <a:buFont typeface="Wingdings" panose="05000000000000000000" pitchFamily="2" charset="2"/>
              <a:buChar char="§"/>
            </a:pPr>
            <a:r>
              <a:rPr lang="es-EC" sz="2000" dirty="0" smtClean="0">
                <a:solidFill>
                  <a:schemeClr val="bg1">
                    <a:lumMod val="75000"/>
                  </a:schemeClr>
                </a:solidFill>
              </a:rPr>
              <a:t>Densidad del inóculo</a:t>
            </a:r>
          </a:p>
          <a:p>
            <a:pPr algn="just">
              <a:buFont typeface="Wingdings" panose="05000000000000000000" pitchFamily="2" charset="2"/>
              <a:buChar char="§"/>
            </a:pPr>
            <a:r>
              <a:rPr lang="es-EC" sz="2000" dirty="0" smtClean="0">
                <a:solidFill>
                  <a:schemeClr val="bg1">
                    <a:lumMod val="75000"/>
                  </a:schemeClr>
                </a:solidFill>
              </a:rPr>
              <a:t>Medio de cultivo</a:t>
            </a:r>
            <a:endParaRPr lang="es-EC" sz="2000" dirty="0" smtClean="0">
              <a:solidFill>
                <a:schemeClr val="bg1">
                  <a:lumMod val="75000"/>
                </a:schemeClr>
              </a:solidFill>
            </a:endParaRPr>
          </a:p>
        </p:txBody>
      </p:sp>
      <p:pic>
        <p:nvPicPr>
          <p:cNvPr id="8" name="7 Imagen" descr="http://argentinainvestiga.edu.ar/diario_virtual/1.0/listado/images/61/2/sistema_para_mejorar_la_clonacion_de_yerba_mate.jpg"/>
          <p:cNvPicPr/>
          <p:nvPr/>
        </p:nvPicPr>
        <p:blipFill>
          <a:blip r:embed="rId3">
            <a:extLst>
              <a:ext uri="{28A0092B-C50C-407E-A947-70E740481C1C}">
                <a14:useLocalDpi xmlns:a14="http://schemas.microsoft.com/office/drawing/2010/main" val="0"/>
              </a:ext>
            </a:extLst>
          </a:blip>
          <a:srcRect/>
          <a:stretch>
            <a:fillRect/>
          </a:stretch>
        </p:blipFill>
        <p:spPr bwMode="auto">
          <a:xfrm>
            <a:off x="5029829" y="1462402"/>
            <a:ext cx="3246188" cy="24520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25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1" end="1"/>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
                                            <p:txEl>
                                              <p:pRg st="2" end="2"/>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6">
                                            <p:txEl>
                                              <p:pRg st="3" end="3"/>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SISTEMAS DE INMERSIÓN TEMPORAL: Fases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673224" y="1851671"/>
            <a:ext cx="3034680" cy="576063"/>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dirty="0" smtClean="0">
                <a:solidFill>
                  <a:schemeClr val="bg1">
                    <a:lumMod val="75000"/>
                  </a:schemeClr>
                </a:solidFill>
              </a:rPr>
              <a:t>Fase emergida</a:t>
            </a:r>
          </a:p>
        </p:txBody>
      </p:sp>
      <p:pic>
        <p:nvPicPr>
          <p:cNvPr id="7" name="6 Imagen" descr="animation du fonctionnement Rita"/>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31590"/>
            <a:ext cx="3312368" cy="3240360"/>
          </a:xfrm>
          <a:prstGeom prst="rect">
            <a:avLst/>
          </a:prstGeom>
          <a:noFill/>
          <a:ln>
            <a:noFill/>
          </a:ln>
        </p:spPr>
      </p:pic>
      <p:sp>
        <p:nvSpPr>
          <p:cNvPr id="9" name="4 Marcador de contenido"/>
          <p:cNvSpPr>
            <a:spLocks noGrp="1"/>
          </p:cNvSpPr>
          <p:nvPr>
            <p:ph idx="4294967295"/>
          </p:nvPr>
        </p:nvSpPr>
        <p:spPr>
          <a:xfrm>
            <a:off x="683568" y="2715766"/>
            <a:ext cx="3024336" cy="543126"/>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dirty="0" smtClean="0">
                <a:solidFill>
                  <a:schemeClr val="bg1">
                    <a:lumMod val="75000"/>
                  </a:schemeClr>
                </a:solidFill>
              </a:rPr>
              <a:t>Fase sumergida</a:t>
            </a:r>
            <a:endParaRPr lang="es-EC" dirty="0" smtClean="0">
              <a:solidFill>
                <a:schemeClr val="bg1">
                  <a:lumMod val="75000"/>
                </a:schemeClr>
              </a:solidFill>
            </a:endParaRPr>
          </a:p>
        </p:txBody>
      </p:sp>
    </p:spTree>
    <p:extLst>
      <p:ext uri="{BB962C8B-B14F-4D97-AF65-F5344CB8AC3E}">
        <p14:creationId xmlns:p14="http://schemas.microsoft.com/office/powerpoint/2010/main" val="40950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9">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bg1">
                    <a:lumMod val="75000"/>
                  </a:schemeClr>
                </a:solidFill>
              </a:rPr>
              <a:t>INTRODUCCIÓN</a:t>
            </a:r>
          </a:p>
          <a:p>
            <a:pPr lvl="1">
              <a:buFont typeface="Wingdings" panose="05000000000000000000" pitchFamily="2" charset="2"/>
              <a:buChar char="§"/>
            </a:pPr>
            <a:r>
              <a:rPr lang="es-EC" sz="1400" dirty="0" smtClean="0">
                <a:solidFill>
                  <a:schemeClr val="bg1">
                    <a:lumMod val="75000"/>
                  </a:schemeClr>
                </a:solidFill>
              </a:rPr>
              <a:t>JUSTIFICACIÓN E IMPORTANCIA</a:t>
            </a:r>
          </a:p>
          <a:p>
            <a:pPr lvl="1">
              <a:buFont typeface="Wingdings" panose="05000000000000000000" pitchFamily="2" charset="2"/>
              <a:buChar char="§"/>
            </a:pPr>
            <a:r>
              <a:rPr lang="es-EC" sz="1400" dirty="0" smtClean="0">
                <a:solidFill>
                  <a:schemeClr val="bg1">
                    <a:lumMod val="75000"/>
                  </a:schemeClr>
                </a:solidFill>
              </a:rPr>
              <a:t>ALCANCE DEL PROYECTO</a:t>
            </a:r>
          </a:p>
          <a:p>
            <a:pPr>
              <a:buFont typeface="Wingdings" panose="05000000000000000000" pitchFamily="2" charset="2"/>
              <a:buChar char="§"/>
            </a:pPr>
            <a:r>
              <a:rPr lang="es-EC" sz="2000" dirty="0" smtClean="0">
                <a:solidFill>
                  <a:schemeClr val="bg1">
                    <a:lumMod val="75000"/>
                  </a:schemeClr>
                </a:solidFill>
              </a:rPr>
              <a:t>CULTIVO </a:t>
            </a:r>
            <a:r>
              <a:rPr lang="es-EC" sz="2000" i="1" dirty="0" smtClean="0">
                <a:solidFill>
                  <a:schemeClr val="bg1">
                    <a:lumMod val="75000"/>
                  </a:schemeClr>
                </a:solidFill>
              </a:rPr>
              <a:t>IN – VITRO </a:t>
            </a:r>
            <a:r>
              <a:rPr lang="es-EC" sz="2000" dirty="0" smtClean="0">
                <a:solidFill>
                  <a:schemeClr val="bg1">
                    <a:lumMod val="75000"/>
                  </a:schemeClr>
                </a:solidFill>
              </a:rPr>
              <a:t>DE VEGETALES</a:t>
            </a:r>
          </a:p>
          <a:p>
            <a:pPr>
              <a:buFont typeface="Wingdings" panose="05000000000000000000" pitchFamily="2" charset="2"/>
              <a:buChar char="§"/>
            </a:pPr>
            <a:r>
              <a:rPr lang="es-EC" sz="2000" dirty="0" smtClean="0">
                <a:solidFill>
                  <a:schemeClr val="bg1">
                    <a:lumMod val="75000"/>
                  </a:schemeClr>
                </a:solidFill>
              </a:rPr>
              <a:t>MICROPROPAGACIÓN</a:t>
            </a:r>
          </a:p>
          <a:p>
            <a:pPr>
              <a:buFont typeface="Wingdings" panose="05000000000000000000" pitchFamily="2" charset="2"/>
              <a:buChar char="§"/>
            </a:pPr>
            <a:r>
              <a:rPr lang="es-EC" sz="2000" dirty="0" smtClean="0">
                <a:solidFill>
                  <a:schemeClr val="bg1">
                    <a:lumMod val="75000"/>
                  </a:schemeClr>
                </a:solidFill>
              </a:rPr>
              <a:t>SISTEMAS DE INMERSIÓN TEMPORAL</a:t>
            </a:r>
          </a:p>
          <a:p>
            <a:pPr>
              <a:buFont typeface="Wingdings" panose="05000000000000000000" pitchFamily="2" charset="2"/>
              <a:buChar char="§"/>
            </a:pPr>
            <a:r>
              <a:rPr lang="es-EC" sz="2000" dirty="0" smtClean="0">
                <a:solidFill>
                  <a:schemeClr val="tx1">
                    <a:lumMod val="75000"/>
                    <a:lumOff val="25000"/>
                  </a:schemeClr>
                </a:solidFill>
              </a:rPr>
              <a:t>REQUERIMIENTOS DEL SISTEMA</a:t>
            </a:r>
          </a:p>
          <a:p>
            <a:pPr>
              <a:buFont typeface="Wingdings" panose="05000000000000000000" pitchFamily="2" charset="2"/>
              <a:buChar char="§"/>
            </a:pPr>
            <a:r>
              <a:rPr lang="es-EC" sz="2000" dirty="0">
                <a:solidFill>
                  <a:schemeClr val="bg1">
                    <a:lumMod val="75000"/>
                  </a:schemeClr>
                </a:solidFill>
              </a:rPr>
              <a:t>DISEÑO E IMPLEMENTACIÓN DEL SISTEMA</a:t>
            </a:r>
          </a:p>
          <a:p>
            <a:pPr>
              <a:buFont typeface="Wingdings" panose="05000000000000000000" pitchFamily="2" charset="2"/>
              <a:buChar char="§"/>
            </a:pPr>
            <a:r>
              <a:rPr lang="es-EC" sz="2000" dirty="0" smtClean="0">
                <a:solidFill>
                  <a:schemeClr val="bg1">
                    <a:lumMod val="75000"/>
                  </a:schemeClr>
                </a:solidFill>
              </a:rPr>
              <a:t>CONCLUSIONES</a:t>
            </a:r>
            <a:endParaRPr lang="es-EC" sz="2000" dirty="0">
              <a:solidFill>
                <a:schemeClr val="bg1">
                  <a:lumMod val="7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5384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REQUERIMIENTOS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395536" y="1131589"/>
            <a:ext cx="8352928" cy="3240361"/>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50" dirty="0" smtClean="0">
                <a:solidFill>
                  <a:schemeClr val="bg1">
                    <a:lumMod val="75000"/>
                  </a:schemeClr>
                </a:solidFill>
              </a:rPr>
              <a:t>Conformado por seis secciones de 10 recipientes de inmersión temporal cada una, 2 secciones por piso</a:t>
            </a:r>
          </a:p>
          <a:p>
            <a:pPr algn="just">
              <a:buFont typeface="Wingdings" panose="05000000000000000000" pitchFamily="2" charset="2"/>
              <a:buChar char="§"/>
            </a:pPr>
            <a:r>
              <a:rPr lang="es-EC" sz="1850" dirty="0" smtClean="0">
                <a:solidFill>
                  <a:schemeClr val="bg1">
                    <a:lumMod val="75000"/>
                  </a:schemeClr>
                </a:solidFill>
              </a:rPr>
              <a:t>Control de flujo de aire a través de electroválvulas, una por sección</a:t>
            </a:r>
          </a:p>
          <a:p>
            <a:pPr algn="just">
              <a:buFont typeface="Wingdings" panose="05000000000000000000" pitchFamily="2" charset="2"/>
              <a:buChar char="§"/>
            </a:pPr>
            <a:r>
              <a:rPr lang="es-EC" sz="1850" dirty="0" smtClean="0">
                <a:solidFill>
                  <a:schemeClr val="bg1">
                    <a:lumMod val="75000"/>
                  </a:schemeClr>
                </a:solidFill>
              </a:rPr>
              <a:t>LCD para visualizar la hora actual de funcionamiento del sistema</a:t>
            </a:r>
          </a:p>
          <a:p>
            <a:pPr algn="just">
              <a:buFont typeface="Wingdings" panose="05000000000000000000" pitchFamily="2" charset="2"/>
              <a:buChar char="§"/>
            </a:pPr>
            <a:r>
              <a:rPr lang="es-EC" sz="1850" dirty="0" smtClean="0">
                <a:solidFill>
                  <a:schemeClr val="bg1">
                    <a:lumMod val="75000"/>
                  </a:schemeClr>
                </a:solidFill>
              </a:rPr>
              <a:t>Recuperación automática en caso de pérdida de energía</a:t>
            </a:r>
          </a:p>
          <a:p>
            <a:pPr algn="just">
              <a:buFont typeface="Wingdings" panose="05000000000000000000" pitchFamily="2" charset="2"/>
              <a:buChar char="§"/>
            </a:pPr>
            <a:r>
              <a:rPr lang="es-EC" sz="1850" dirty="0" smtClean="0">
                <a:solidFill>
                  <a:schemeClr val="bg1">
                    <a:lumMod val="75000"/>
                  </a:schemeClr>
                </a:solidFill>
              </a:rPr>
              <a:t>El software implementado en el computador debe contar con una interfaz gráfica de usuario para control y monitoreo del sistema</a:t>
            </a:r>
          </a:p>
          <a:p>
            <a:pPr algn="just">
              <a:buFont typeface="Wingdings" panose="05000000000000000000" pitchFamily="2" charset="2"/>
              <a:buChar char="§"/>
            </a:pPr>
            <a:r>
              <a:rPr lang="es-EC" sz="1850" dirty="0" smtClean="0">
                <a:solidFill>
                  <a:schemeClr val="bg1">
                    <a:lumMod val="75000"/>
                  </a:schemeClr>
                </a:solidFill>
              </a:rPr>
              <a:t>El software implementado debe manejar un registro de las inmersiones configuradas </a:t>
            </a:r>
          </a:p>
          <a:p>
            <a:pPr algn="just">
              <a:buFont typeface="Wingdings" panose="05000000000000000000" pitchFamily="2" charset="2"/>
              <a:buChar char="§"/>
            </a:pPr>
            <a:endParaRPr lang="es-EC" sz="1850" dirty="0" smtClean="0">
              <a:solidFill>
                <a:schemeClr val="bg1">
                  <a:lumMod val="75000"/>
                </a:schemeClr>
              </a:solidFill>
            </a:endParaRPr>
          </a:p>
          <a:p>
            <a:pPr algn="just">
              <a:buFont typeface="Wingdings" panose="05000000000000000000" pitchFamily="2" charset="2"/>
              <a:buChar char="§"/>
            </a:pPr>
            <a:endParaRPr lang="es-EC" sz="1850" dirty="0" smtClean="0">
              <a:solidFill>
                <a:schemeClr val="bg1">
                  <a:lumMod val="75000"/>
                </a:schemeClr>
              </a:solidFill>
            </a:endParaRPr>
          </a:p>
          <a:p>
            <a:pPr algn="just">
              <a:buFont typeface="Wingdings" panose="05000000000000000000" pitchFamily="2" charset="2"/>
              <a:buChar char="§"/>
            </a:pPr>
            <a:endParaRPr lang="es-EC" sz="1850" dirty="0" smtClean="0">
              <a:solidFill>
                <a:schemeClr val="bg1">
                  <a:lumMod val="75000"/>
                </a:schemeClr>
              </a:solidFill>
            </a:endParaRPr>
          </a:p>
        </p:txBody>
      </p:sp>
    </p:spTree>
    <p:extLst>
      <p:ext uri="{BB962C8B-B14F-4D97-AF65-F5344CB8AC3E}">
        <p14:creationId xmlns:p14="http://schemas.microsoft.com/office/powerpoint/2010/main" val="30664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1" end="1"/>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
                                            <p:txEl>
                                              <p:pRg st="2" end="2"/>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6">
                                            <p:txEl>
                                              <p:pRg st="3" end="3"/>
                                            </p:txEl>
                                          </p:spTgt>
                                        </p:tgtEl>
                                        <p:attrNameLst>
                                          <p:attrName>style.color</p:attrName>
                                        </p:attrNameLst>
                                      </p:cBhvr>
                                      <p:to>
                                        <a:srgbClr val="3F3F3F"/>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6">
                                            <p:txEl>
                                              <p:pRg st="4" end="4"/>
                                            </p:txEl>
                                          </p:spTgt>
                                        </p:tgtEl>
                                        <p:attrNameLst>
                                          <p:attrName>style.color</p:attrName>
                                        </p:attrNameLst>
                                      </p:cBhvr>
                                      <p:to>
                                        <a:srgbClr val="3F3F3F"/>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6">
                                            <p:txEl>
                                              <p:pRg st="5" end="5"/>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bg1">
                    <a:lumMod val="75000"/>
                  </a:schemeClr>
                </a:solidFill>
              </a:rPr>
              <a:t>INTRODUCCIÓN</a:t>
            </a:r>
          </a:p>
          <a:p>
            <a:pPr lvl="1">
              <a:buFont typeface="Wingdings" panose="05000000000000000000" pitchFamily="2" charset="2"/>
              <a:buChar char="§"/>
            </a:pPr>
            <a:r>
              <a:rPr lang="es-EC" sz="1400" dirty="0" smtClean="0">
                <a:solidFill>
                  <a:schemeClr val="bg1">
                    <a:lumMod val="75000"/>
                  </a:schemeClr>
                </a:solidFill>
              </a:rPr>
              <a:t>JUSTIFICACIÓN E IMPORTANCIA</a:t>
            </a:r>
          </a:p>
          <a:p>
            <a:pPr lvl="1">
              <a:buFont typeface="Wingdings" panose="05000000000000000000" pitchFamily="2" charset="2"/>
              <a:buChar char="§"/>
            </a:pPr>
            <a:r>
              <a:rPr lang="es-EC" sz="1400" dirty="0" smtClean="0">
                <a:solidFill>
                  <a:schemeClr val="bg1">
                    <a:lumMod val="75000"/>
                  </a:schemeClr>
                </a:solidFill>
              </a:rPr>
              <a:t>ALCANCE DEL PROYECTO</a:t>
            </a:r>
          </a:p>
          <a:p>
            <a:pPr>
              <a:buFont typeface="Wingdings" panose="05000000000000000000" pitchFamily="2" charset="2"/>
              <a:buChar char="§"/>
            </a:pPr>
            <a:r>
              <a:rPr lang="es-EC" sz="2000" dirty="0" smtClean="0">
                <a:solidFill>
                  <a:schemeClr val="bg1">
                    <a:lumMod val="75000"/>
                  </a:schemeClr>
                </a:solidFill>
              </a:rPr>
              <a:t>CULTIVO </a:t>
            </a:r>
            <a:r>
              <a:rPr lang="es-EC" sz="2000" i="1" dirty="0" smtClean="0">
                <a:solidFill>
                  <a:schemeClr val="bg1">
                    <a:lumMod val="75000"/>
                  </a:schemeClr>
                </a:solidFill>
              </a:rPr>
              <a:t>IN – VITRO </a:t>
            </a:r>
            <a:r>
              <a:rPr lang="es-EC" sz="2000" dirty="0" smtClean="0">
                <a:solidFill>
                  <a:schemeClr val="bg1">
                    <a:lumMod val="75000"/>
                  </a:schemeClr>
                </a:solidFill>
              </a:rPr>
              <a:t>DE VEGETALES</a:t>
            </a:r>
          </a:p>
          <a:p>
            <a:pPr>
              <a:buFont typeface="Wingdings" panose="05000000000000000000" pitchFamily="2" charset="2"/>
              <a:buChar char="§"/>
            </a:pPr>
            <a:r>
              <a:rPr lang="es-EC" sz="2000" dirty="0" smtClean="0">
                <a:solidFill>
                  <a:schemeClr val="bg1">
                    <a:lumMod val="75000"/>
                  </a:schemeClr>
                </a:solidFill>
              </a:rPr>
              <a:t>MICROPROPAGACIÓN</a:t>
            </a:r>
          </a:p>
          <a:p>
            <a:pPr>
              <a:buFont typeface="Wingdings" panose="05000000000000000000" pitchFamily="2" charset="2"/>
              <a:buChar char="§"/>
            </a:pPr>
            <a:r>
              <a:rPr lang="es-EC" sz="2000" dirty="0" smtClean="0">
                <a:solidFill>
                  <a:schemeClr val="bg1">
                    <a:lumMod val="75000"/>
                  </a:schemeClr>
                </a:solidFill>
              </a:rPr>
              <a:t>SISTEMAS DE INMERSIÓN TEMPORAL</a:t>
            </a:r>
          </a:p>
          <a:p>
            <a:pPr>
              <a:buFont typeface="Wingdings" panose="05000000000000000000" pitchFamily="2" charset="2"/>
              <a:buChar char="§"/>
            </a:pPr>
            <a:r>
              <a:rPr lang="es-EC" sz="2000" dirty="0" smtClean="0">
                <a:solidFill>
                  <a:schemeClr val="bg1">
                    <a:lumMod val="75000"/>
                  </a:schemeClr>
                </a:solidFill>
              </a:rPr>
              <a:t>REQUERIMIENTOS DEL SISTEMA</a:t>
            </a:r>
          </a:p>
          <a:p>
            <a:pPr>
              <a:buFont typeface="Wingdings" panose="05000000000000000000" pitchFamily="2" charset="2"/>
              <a:buChar char="§"/>
            </a:pPr>
            <a:r>
              <a:rPr lang="es-EC" sz="2000" dirty="0">
                <a:solidFill>
                  <a:schemeClr val="tx1">
                    <a:lumMod val="75000"/>
                    <a:lumOff val="25000"/>
                  </a:schemeClr>
                </a:solidFill>
              </a:rPr>
              <a:t>DISEÑO E IMPLEMENTACIÓN DEL SISTEMA</a:t>
            </a:r>
          </a:p>
          <a:p>
            <a:pPr>
              <a:buFont typeface="Wingdings" panose="05000000000000000000" pitchFamily="2" charset="2"/>
              <a:buChar char="§"/>
            </a:pPr>
            <a:r>
              <a:rPr lang="es-EC" sz="2000" dirty="0" smtClean="0">
                <a:solidFill>
                  <a:schemeClr val="bg1">
                    <a:lumMod val="75000"/>
                  </a:schemeClr>
                </a:solidFill>
              </a:rPr>
              <a:t>CONCLUSIONES</a:t>
            </a:r>
            <a:endParaRPr lang="es-EC" sz="2000" dirty="0">
              <a:solidFill>
                <a:schemeClr val="bg1">
                  <a:lumMod val="7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1079555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tx1">
                    <a:lumMod val="75000"/>
                    <a:lumOff val="25000"/>
                  </a:schemeClr>
                </a:solidFill>
              </a:rPr>
              <a:t>INTRODUCCIÓN</a:t>
            </a:r>
          </a:p>
          <a:p>
            <a:pPr lvl="1">
              <a:buFont typeface="Wingdings" panose="05000000000000000000" pitchFamily="2" charset="2"/>
              <a:buChar char="§"/>
            </a:pPr>
            <a:r>
              <a:rPr lang="es-EC" sz="1400" dirty="0" smtClean="0">
                <a:solidFill>
                  <a:schemeClr val="tx1">
                    <a:lumMod val="75000"/>
                    <a:lumOff val="25000"/>
                  </a:schemeClr>
                </a:solidFill>
              </a:rPr>
              <a:t>JUSTIFICACIÓN E IMPORTANCIA</a:t>
            </a:r>
          </a:p>
          <a:p>
            <a:pPr lvl="1">
              <a:buFont typeface="Wingdings" panose="05000000000000000000" pitchFamily="2" charset="2"/>
              <a:buChar char="§"/>
            </a:pPr>
            <a:r>
              <a:rPr lang="es-EC" sz="1400" dirty="0" smtClean="0">
                <a:solidFill>
                  <a:schemeClr val="tx1">
                    <a:lumMod val="75000"/>
                    <a:lumOff val="25000"/>
                  </a:schemeClr>
                </a:solidFill>
              </a:rPr>
              <a:t>ALCANCE DEL PROYECTO</a:t>
            </a:r>
          </a:p>
          <a:p>
            <a:pPr>
              <a:buFont typeface="Wingdings" panose="05000000000000000000" pitchFamily="2" charset="2"/>
              <a:buChar char="§"/>
            </a:pPr>
            <a:r>
              <a:rPr lang="es-EC" sz="2000" dirty="0" smtClean="0">
                <a:solidFill>
                  <a:schemeClr val="tx1">
                    <a:lumMod val="75000"/>
                    <a:lumOff val="25000"/>
                  </a:schemeClr>
                </a:solidFill>
              </a:rPr>
              <a:t>CULTIVO </a:t>
            </a:r>
            <a:r>
              <a:rPr lang="es-EC" sz="2000" i="1" dirty="0" smtClean="0">
                <a:solidFill>
                  <a:schemeClr val="tx1">
                    <a:lumMod val="75000"/>
                    <a:lumOff val="25000"/>
                  </a:schemeClr>
                </a:solidFill>
              </a:rPr>
              <a:t>IN – VITRO </a:t>
            </a:r>
            <a:r>
              <a:rPr lang="es-EC" sz="2000" dirty="0" smtClean="0">
                <a:solidFill>
                  <a:schemeClr val="tx1">
                    <a:lumMod val="75000"/>
                    <a:lumOff val="25000"/>
                  </a:schemeClr>
                </a:solidFill>
              </a:rPr>
              <a:t>DE VEGETALES</a:t>
            </a:r>
          </a:p>
          <a:p>
            <a:pPr>
              <a:buFont typeface="Wingdings" panose="05000000000000000000" pitchFamily="2" charset="2"/>
              <a:buChar char="§"/>
            </a:pPr>
            <a:r>
              <a:rPr lang="es-EC" sz="2000" dirty="0" smtClean="0">
                <a:solidFill>
                  <a:schemeClr val="tx1">
                    <a:lumMod val="75000"/>
                    <a:lumOff val="25000"/>
                  </a:schemeClr>
                </a:solidFill>
              </a:rPr>
              <a:t>MICROPROPAGACIÓN</a:t>
            </a:r>
          </a:p>
          <a:p>
            <a:pPr>
              <a:buFont typeface="Wingdings" panose="05000000000000000000" pitchFamily="2" charset="2"/>
              <a:buChar char="§"/>
            </a:pPr>
            <a:r>
              <a:rPr lang="es-EC" sz="2000" dirty="0" smtClean="0">
                <a:solidFill>
                  <a:schemeClr val="tx1">
                    <a:lumMod val="75000"/>
                    <a:lumOff val="25000"/>
                  </a:schemeClr>
                </a:solidFill>
              </a:rPr>
              <a:t>SISTEMAS DE INMERSIÓN TEMPORAL</a:t>
            </a:r>
          </a:p>
          <a:p>
            <a:pPr>
              <a:buFont typeface="Wingdings" panose="05000000000000000000" pitchFamily="2" charset="2"/>
              <a:buChar char="§"/>
            </a:pPr>
            <a:r>
              <a:rPr lang="es-EC" sz="2000" dirty="0" smtClean="0">
                <a:solidFill>
                  <a:schemeClr val="tx1">
                    <a:lumMod val="75000"/>
                    <a:lumOff val="25000"/>
                  </a:schemeClr>
                </a:solidFill>
              </a:rPr>
              <a:t>REQUERIMIENTOS DEL SISTEMA</a:t>
            </a:r>
          </a:p>
          <a:p>
            <a:pPr>
              <a:buFont typeface="Wingdings" panose="05000000000000000000" pitchFamily="2" charset="2"/>
              <a:buChar char="§"/>
            </a:pPr>
            <a:r>
              <a:rPr lang="es-EC" sz="2000" dirty="0" smtClean="0">
                <a:solidFill>
                  <a:schemeClr val="tx1">
                    <a:lumMod val="75000"/>
                    <a:lumOff val="25000"/>
                  </a:schemeClr>
                </a:solidFill>
              </a:rPr>
              <a:t>DISEÑO E IMPLEMENTACIÓN DEL SISTEMA</a:t>
            </a:r>
            <a:endParaRPr lang="es-EC" sz="2000" dirty="0" smtClean="0">
              <a:solidFill>
                <a:schemeClr val="tx1">
                  <a:lumMod val="75000"/>
                  <a:lumOff val="25000"/>
                </a:schemeClr>
              </a:solidFill>
            </a:endParaRPr>
          </a:p>
          <a:p>
            <a:pPr>
              <a:buFont typeface="Wingdings" panose="05000000000000000000" pitchFamily="2" charset="2"/>
              <a:buChar char="§"/>
            </a:pPr>
            <a:r>
              <a:rPr lang="es-EC" sz="2000" dirty="0" smtClean="0">
                <a:solidFill>
                  <a:schemeClr val="tx1">
                    <a:lumMod val="75000"/>
                    <a:lumOff val="25000"/>
                  </a:schemeClr>
                </a:solidFill>
              </a:rPr>
              <a:t>CONCLUSIONES</a:t>
            </a:r>
            <a:endParaRPr lang="es-EC" sz="2000" dirty="0">
              <a:solidFill>
                <a:schemeClr val="tx1">
                  <a:lumMod val="75000"/>
                  <a:lumOff val="2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3907936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pic>
        <p:nvPicPr>
          <p:cNvPr id="5" name="4 Imagen" descr="D:\Documentos Johis\Tesis\Documentos Tesis\Imagenes\Diagrama procesos y subsistemas.jpg"/>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00217"/>
            <a:ext cx="5616624" cy="3519805"/>
          </a:xfrm>
          <a:prstGeom prst="rect">
            <a:avLst/>
          </a:prstGeom>
          <a:noFill/>
          <a:ln>
            <a:noFill/>
          </a:ln>
        </p:spPr>
      </p:pic>
      <p:sp>
        <p:nvSpPr>
          <p:cNvPr id="7" name="4 Marcador de contenido"/>
          <p:cNvSpPr>
            <a:spLocks noGrp="1"/>
          </p:cNvSpPr>
          <p:nvPr>
            <p:ph idx="4294967295"/>
          </p:nvPr>
        </p:nvSpPr>
        <p:spPr>
          <a:xfrm>
            <a:off x="539552" y="949617"/>
            <a:ext cx="5256584" cy="432048"/>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Subsistemas que intervienen en el proceso</a:t>
            </a:r>
            <a:endParaRPr lang="es-EC" sz="1800" dirty="0" smtClean="0">
              <a:solidFill>
                <a:schemeClr val="bg1">
                  <a:lumMod val="75000"/>
                </a:schemeClr>
              </a:solidFill>
            </a:endParaRPr>
          </a:p>
        </p:txBody>
      </p:sp>
    </p:spTree>
    <p:extLst>
      <p:ext uri="{BB962C8B-B14F-4D97-AF65-F5344CB8AC3E}">
        <p14:creationId xmlns:p14="http://schemas.microsoft.com/office/powerpoint/2010/main" val="4803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pic>
        <p:nvPicPr>
          <p:cNvPr id="6" name="5 Imagen" descr="D:\Documentos Johis\Tesis\Documentos Tesis\Imagenes\Diagrama neumático.jpg"/>
          <p:cNvPicPr/>
          <p:nvPr/>
        </p:nvPicPr>
        <p:blipFill rotWithShape="1">
          <a:blip r:embed="rId3">
            <a:extLst>
              <a:ext uri="{28A0092B-C50C-407E-A947-70E740481C1C}">
                <a14:useLocalDpi xmlns:a14="http://schemas.microsoft.com/office/drawing/2010/main" val="0"/>
              </a:ext>
            </a:extLst>
          </a:blip>
          <a:srcRect b="22005"/>
          <a:stretch/>
        </p:blipFill>
        <p:spPr bwMode="auto">
          <a:xfrm>
            <a:off x="899592" y="1419622"/>
            <a:ext cx="4392488" cy="3566349"/>
          </a:xfrm>
          <a:prstGeom prst="rect">
            <a:avLst/>
          </a:prstGeom>
          <a:noFill/>
          <a:ln>
            <a:noFill/>
          </a:ln>
        </p:spPr>
      </p:pic>
      <p:pic>
        <p:nvPicPr>
          <p:cNvPr id="7" name="6 Imagen" descr="D:\Documentos Johis\Tesis\Documentos Tesis\Imagenes\Diagrama neumático.jpg"/>
          <p:cNvPicPr/>
          <p:nvPr/>
        </p:nvPicPr>
        <p:blipFill rotWithShape="1">
          <a:blip r:embed="rId3">
            <a:extLst>
              <a:ext uri="{28A0092B-C50C-407E-A947-70E740481C1C}">
                <a14:useLocalDpi xmlns:a14="http://schemas.microsoft.com/office/drawing/2010/main" val="0"/>
              </a:ext>
            </a:extLst>
          </a:blip>
          <a:srcRect t="80713" r="67860"/>
          <a:stretch/>
        </p:blipFill>
        <p:spPr bwMode="auto">
          <a:xfrm>
            <a:off x="6076401" y="2067694"/>
            <a:ext cx="1677839" cy="1312433"/>
          </a:xfrm>
          <a:prstGeom prst="rect">
            <a:avLst/>
          </a:prstGeom>
          <a:noFill/>
          <a:ln>
            <a:noFill/>
          </a:ln>
        </p:spPr>
      </p:pic>
      <p:sp>
        <p:nvSpPr>
          <p:cNvPr id="8" name="4 Marcador de contenido"/>
          <p:cNvSpPr>
            <a:spLocks noGrp="1"/>
          </p:cNvSpPr>
          <p:nvPr>
            <p:ph idx="4294967295"/>
          </p:nvPr>
        </p:nvSpPr>
        <p:spPr>
          <a:xfrm>
            <a:off x="539552" y="949617"/>
            <a:ext cx="3096344" cy="397997"/>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Diseño Neumático</a:t>
            </a:r>
            <a:endParaRPr lang="es-EC" sz="1800" dirty="0" smtClean="0">
              <a:solidFill>
                <a:schemeClr val="bg1">
                  <a:lumMod val="75000"/>
                </a:schemeClr>
              </a:solidFill>
            </a:endParaRPr>
          </a:p>
        </p:txBody>
      </p:sp>
    </p:spTree>
    <p:extLst>
      <p:ext uri="{BB962C8B-B14F-4D97-AF65-F5344CB8AC3E}">
        <p14:creationId xmlns:p14="http://schemas.microsoft.com/office/powerpoint/2010/main" val="21145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pic>
        <p:nvPicPr>
          <p:cNvPr id="2050" name="Picture 2" descr="D:\Documentos Johis\Tesis\Fotos\DCIM\860OKMZO\IMG_01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 r="18945"/>
          <a:stretch/>
        </p:blipFill>
        <p:spPr bwMode="auto">
          <a:xfrm>
            <a:off x="323528" y="1151955"/>
            <a:ext cx="2843808" cy="33640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728441" y="1151955"/>
            <a:ext cx="1869235" cy="13961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654"/>
          <a:stretch/>
        </p:blipFill>
        <p:spPr bwMode="auto">
          <a:xfrm rot="10800000">
            <a:off x="3851920" y="1143612"/>
            <a:ext cx="2222707" cy="1383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910172" y="2926560"/>
            <a:ext cx="1579233" cy="11795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D:\Documentos Johis\Tesis\Fotos\DCIM\860OKMZO\IMG_012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7794"/>
          <a:stretch/>
        </p:blipFill>
        <p:spPr bwMode="auto">
          <a:xfrm>
            <a:off x="3887593" y="2833960"/>
            <a:ext cx="2222706" cy="13647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55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pic>
        <p:nvPicPr>
          <p:cNvPr id="9" name="8 Imagen" descr="D:\Documentos Johis\Tesis\Documentos Tesis\Imagenes\esquema control.jpg"/>
          <p:cNvPicPr/>
          <p:nvPr/>
        </p:nvPicPr>
        <p:blipFill>
          <a:blip r:embed="rId3">
            <a:extLst>
              <a:ext uri="{28A0092B-C50C-407E-A947-70E740481C1C}">
                <a14:useLocalDpi xmlns:a14="http://schemas.microsoft.com/office/drawing/2010/main" val="0"/>
              </a:ext>
            </a:extLst>
          </a:blip>
          <a:srcRect/>
          <a:stretch>
            <a:fillRect/>
          </a:stretch>
        </p:blipFill>
        <p:spPr bwMode="auto">
          <a:xfrm>
            <a:off x="2415952" y="2211710"/>
            <a:ext cx="4608512" cy="1224136"/>
          </a:xfrm>
          <a:prstGeom prst="rect">
            <a:avLst/>
          </a:prstGeom>
          <a:noFill/>
          <a:ln>
            <a:noFill/>
          </a:ln>
        </p:spPr>
      </p:pic>
      <p:sp>
        <p:nvSpPr>
          <p:cNvPr id="10" name="4 Marcador de contenido"/>
          <p:cNvSpPr>
            <a:spLocks noGrp="1"/>
          </p:cNvSpPr>
          <p:nvPr>
            <p:ph idx="4294967295"/>
          </p:nvPr>
        </p:nvSpPr>
        <p:spPr>
          <a:xfrm>
            <a:off x="539552" y="1275606"/>
            <a:ext cx="3096344" cy="432048"/>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Sistema de Control</a:t>
            </a:r>
            <a:endParaRPr lang="es-EC" sz="2000" dirty="0" smtClean="0">
              <a:solidFill>
                <a:schemeClr val="bg1">
                  <a:lumMod val="75000"/>
                </a:schemeClr>
              </a:solidFill>
            </a:endParaRPr>
          </a:p>
        </p:txBody>
      </p:sp>
    </p:spTree>
    <p:extLst>
      <p:ext uri="{BB962C8B-B14F-4D97-AF65-F5344CB8AC3E}">
        <p14:creationId xmlns:p14="http://schemas.microsoft.com/office/powerpoint/2010/main" val="37355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5" name="4 Marcador de contenido"/>
          <p:cNvSpPr>
            <a:spLocks noGrp="1"/>
          </p:cNvSpPr>
          <p:nvPr>
            <p:ph idx="4294967295"/>
          </p:nvPr>
        </p:nvSpPr>
        <p:spPr>
          <a:xfrm>
            <a:off x="539552" y="1275606"/>
            <a:ext cx="5904656" cy="54006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Módulo DS1307, Reloj de Tiempo Real (RTC)</a:t>
            </a:r>
            <a:endParaRPr lang="es-EC" sz="2000" dirty="0" smtClean="0">
              <a:solidFill>
                <a:schemeClr val="bg1">
                  <a:lumMod val="75000"/>
                </a:schemeClr>
              </a:solidFill>
            </a:endParaRPr>
          </a:p>
        </p:txBody>
      </p:sp>
      <p:pic>
        <p:nvPicPr>
          <p:cNvPr id="6" name="5 Imagen"/>
          <p:cNvPicPr/>
          <p:nvPr/>
        </p:nvPicPr>
        <p:blipFill>
          <a:blip r:embed="rId3"/>
          <a:stretch>
            <a:fillRect/>
          </a:stretch>
        </p:blipFill>
        <p:spPr>
          <a:xfrm>
            <a:off x="791825" y="2346429"/>
            <a:ext cx="5220335" cy="1881505"/>
          </a:xfrm>
          <a:prstGeom prst="rect">
            <a:avLst/>
          </a:prstGeom>
        </p:spPr>
      </p:pic>
      <p:pic>
        <p:nvPicPr>
          <p:cNvPr id="8" name="7 Imagen" descr="DS18B20 sensor de temperatura - Negro + Plata"/>
          <p:cNvPicPr>
            <a:picLocks noChangeAspect="1"/>
          </p:cNvPicPr>
          <p:nvPr/>
        </p:nvPicPr>
        <p:blipFill rotWithShape="1">
          <a:blip r:embed="rId4" cstate="print">
            <a:extLst>
              <a:ext uri="{28A0092B-C50C-407E-A947-70E740481C1C}">
                <a14:useLocalDpi xmlns:a14="http://schemas.microsoft.com/office/drawing/2010/main" val="0"/>
              </a:ext>
            </a:extLst>
          </a:blip>
          <a:srcRect t="12500" b="9318"/>
          <a:stretch/>
        </p:blipFill>
        <p:spPr bwMode="auto">
          <a:xfrm>
            <a:off x="6857693" y="2931790"/>
            <a:ext cx="1652311" cy="103869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9 Imagen" descr="http://img.dxcdn.com/productimages/sku_149493_1.jpg"/>
          <p:cNvPicPr>
            <a:picLocks noChangeAspect="1"/>
          </p:cNvPicPr>
          <p:nvPr/>
        </p:nvPicPr>
        <p:blipFill rotWithShape="1">
          <a:blip r:embed="rId5" cstate="print">
            <a:extLst>
              <a:ext uri="{28A0092B-C50C-407E-A947-70E740481C1C}">
                <a14:useLocalDpi xmlns:a14="http://schemas.microsoft.com/office/drawing/2010/main" val="0"/>
              </a:ext>
            </a:extLst>
          </a:blip>
          <a:srcRect l="6042" t="16314" r="5740" b="11480"/>
          <a:stretch/>
        </p:blipFill>
        <p:spPr bwMode="auto">
          <a:xfrm>
            <a:off x="6877702" y="1275606"/>
            <a:ext cx="1632302" cy="108012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953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5" name="4 Marcador de contenido"/>
          <p:cNvSpPr>
            <a:spLocks noGrp="1"/>
          </p:cNvSpPr>
          <p:nvPr>
            <p:ph idx="4294967295"/>
          </p:nvPr>
        </p:nvSpPr>
        <p:spPr>
          <a:xfrm>
            <a:off x="539552" y="1275606"/>
            <a:ext cx="5904656" cy="54006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Etapa de Potencia</a:t>
            </a:r>
            <a:endParaRPr lang="es-EC" sz="2000" dirty="0" smtClean="0">
              <a:solidFill>
                <a:schemeClr val="bg1">
                  <a:lumMod val="75000"/>
                </a:schemeClr>
              </a:solidFill>
            </a:endParaRPr>
          </a:p>
        </p:txBody>
      </p:sp>
      <p:pic>
        <p:nvPicPr>
          <p:cNvPr id="9" name="8 Imagen" descr="D:\Documentos Johis\Tesis\Documentos Tesis\Imagenes\etapa potencia.jpg"/>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135818"/>
            <a:ext cx="3848735" cy="464185"/>
          </a:xfrm>
          <a:prstGeom prst="rect">
            <a:avLst/>
          </a:prstGeom>
          <a:noFill/>
          <a:ln>
            <a:noFill/>
          </a:ln>
        </p:spPr>
      </p:pic>
      <p:pic>
        <p:nvPicPr>
          <p:cNvPr id="11" name="10 Imagen"/>
          <p:cNvPicPr/>
          <p:nvPr/>
        </p:nvPicPr>
        <p:blipFill>
          <a:blip r:embed="rId4" cstate="print">
            <a:clrChange>
              <a:clrFrom>
                <a:srgbClr val="E0E0D0"/>
              </a:clrFrom>
              <a:clrTo>
                <a:srgbClr val="E0E0D0">
                  <a:alpha val="0"/>
                </a:srgbClr>
              </a:clrTo>
            </a:clrChange>
            <a:extLst>
              <a:ext uri="{28A0092B-C50C-407E-A947-70E740481C1C}">
                <a14:useLocalDpi xmlns:a14="http://schemas.microsoft.com/office/drawing/2010/main" val="0"/>
              </a:ext>
            </a:extLst>
          </a:blip>
          <a:srcRect/>
          <a:stretch>
            <a:fillRect/>
          </a:stretch>
        </p:blipFill>
        <p:spPr bwMode="auto">
          <a:xfrm>
            <a:off x="899592" y="2859782"/>
            <a:ext cx="5431790" cy="1811655"/>
          </a:xfrm>
          <a:prstGeom prst="rect">
            <a:avLst/>
          </a:prstGeom>
          <a:noFill/>
          <a:ln>
            <a:noFill/>
          </a:ln>
        </p:spPr>
      </p:pic>
      <p:pic>
        <p:nvPicPr>
          <p:cNvPr id="12" name="11 Imagen" descr="http://electronilab.co/wp-content/uploads/2014/05/MOC3021.jpg"/>
          <p:cNvPicPr/>
          <p:nvPr/>
        </p:nvPicPr>
        <p:blipFill rotWithShape="1">
          <a:blip r:embed="rId5" cstate="print">
            <a:extLst>
              <a:ext uri="{28A0092B-C50C-407E-A947-70E740481C1C}">
                <a14:useLocalDpi xmlns:a14="http://schemas.microsoft.com/office/drawing/2010/main" val="0"/>
              </a:ext>
            </a:extLst>
          </a:blip>
          <a:srcRect l="19679" t="13253" r="13655" b="19277"/>
          <a:stretch/>
        </p:blipFill>
        <p:spPr bwMode="auto">
          <a:xfrm>
            <a:off x="7164288" y="1406203"/>
            <a:ext cx="1261110" cy="127635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3" name="12 Imagen" descr="http://ecx.images-amazon.com/images/I/41TfrxuJBeL._SY300_.jpg"/>
          <p:cNvPicPr/>
          <p:nvPr/>
        </p:nvPicPr>
        <p:blipFill rotWithShape="1">
          <a:blip r:embed="rId6" cstate="print">
            <a:extLst>
              <a:ext uri="{28A0092B-C50C-407E-A947-70E740481C1C}">
                <a14:useLocalDpi xmlns:a14="http://schemas.microsoft.com/office/drawing/2010/main" val="0"/>
              </a:ext>
            </a:extLst>
          </a:blip>
          <a:srcRect b="12560"/>
          <a:stretch/>
        </p:blipFill>
        <p:spPr bwMode="auto">
          <a:xfrm>
            <a:off x="7164288" y="3003798"/>
            <a:ext cx="1221740" cy="106870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95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5" name="4 Marcador de contenido"/>
          <p:cNvSpPr>
            <a:spLocks noGrp="1"/>
          </p:cNvSpPr>
          <p:nvPr>
            <p:ph idx="4294967295"/>
          </p:nvPr>
        </p:nvSpPr>
        <p:spPr>
          <a:xfrm>
            <a:off x="539552" y="1059582"/>
            <a:ext cx="5904656" cy="432048"/>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Comunicación de datos vía Bluetooth</a:t>
            </a:r>
            <a:endParaRPr lang="es-EC" sz="1800" dirty="0" smtClean="0">
              <a:solidFill>
                <a:schemeClr val="bg1">
                  <a:lumMod val="75000"/>
                </a:schemeClr>
              </a:solidFill>
            </a:endParaRPr>
          </a:p>
        </p:txBody>
      </p:sp>
      <p:sp>
        <p:nvSpPr>
          <p:cNvPr id="16" name="4 Marcador de contenido"/>
          <p:cNvSpPr>
            <a:spLocks noGrp="1"/>
          </p:cNvSpPr>
          <p:nvPr>
            <p:ph idx="4294967295"/>
          </p:nvPr>
        </p:nvSpPr>
        <p:spPr>
          <a:xfrm>
            <a:off x="539552" y="1707654"/>
            <a:ext cx="5904656" cy="936104"/>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Se utiliza el módulo HC-06, el cual cuenta con una interfaz USART compatible con el microcontrolador</a:t>
            </a:r>
            <a:endParaRPr lang="es-EC" sz="1800" dirty="0" smtClean="0">
              <a:solidFill>
                <a:schemeClr val="bg1">
                  <a:lumMod val="75000"/>
                </a:schemeClr>
              </a:solidFill>
            </a:endParaRPr>
          </a:p>
        </p:txBody>
      </p:sp>
      <p:sp>
        <p:nvSpPr>
          <p:cNvPr id="17" name="4 Marcador de contenido"/>
          <p:cNvSpPr>
            <a:spLocks noGrp="1"/>
          </p:cNvSpPr>
          <p:nvPr>
            <p:ph idx="4294967295"/>
          </p:nvPr>
        </p:nvSpPr>
        <p:spPr>
          <a:xfrm>
            <a:off x="539552" y="2859782"/>
            <a:ext cx="5904656" cy="72008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Interfaz serial bajo el protocolo RS-232, 9600 Baudios, 8 bits de datos y paridad nula</a:t>
            </a:r>
            <a:endParaRPr lang="es-EC" sz="1800" dirty="0" smtClean="0">
              <a:solidFill>
                <a:schemeClr val="bg1">
                  <a:lumMod val="75000"/>
                </a:schemeClr>
              </a:solidFill>
            </a:endParaRPr>
          </a:p>
        </p:txBody>
      </p:sp>
      <p:sp>
        <p:nvSpPr>
          <p:cNvPr id="18" name="4 Marcador de contenido"/>
          <p:cNvSpPr>
            <a:spLocks noGrp="1"/>
          </p:cNvSpPr>
          <p:nvPr>
            <p:ph idx="4294967295"/>
          </p:nvPr>
        </p:nvSpPr>
        <p:spPr>
          <a:xfrm>
            <a:off x="539552" y="3795886"/>
            <a:ext cx="5904656" cy="648072"/>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Estándar Bluetooth 2.0, tasa de 3 </a:t>
            </a:r>
            <a:r>
              <a:rPr lang="es-EC" sz="1800" dirty="0" err="1" smtClean="0">
                <a:solidFill>
                  <a:schemeClr val="bg1">
                    <a:lumMod val="75000"/>
                  </a:schemeClr>
                </a:solidFill>
              </a:rPr>
              <a:t>Mbits</a:t>
            </a:r>
            <a:r>
              <a:rPr lang="es-EC" sz="1800" dirty="0" smtClean="0">
                <a:solidFill>
                  <a:schemeClr val="bg1">
                    <a:lumMod val="75000"/>
                  </a:schemeClr>
                </a:solidFill>
              </a:rPr>
              <a:t>/</a:t>
            </a:r>
            <a:r>
              <a:rPr lang="es-EC" sz="1800" dirty="0" err="1" smtClean="0">
                <a:solidFill>
                  <a:schemeClr val="bg1">
                    <a:lumMod val="75000"/>
                  </a:schemeClr>
                </a:solidFill>
              </a:rPr>
              <a:t>seg</a:t>
            </a:r>
            <a:r>
              <a:rPr lang="es-EC" sz="1800" dirty="0" smtClean="0">
                <a:solidFill>
                  <a:schemeClr val="bg1">
                    <a:lumMod val="75000"/>
                  </a:schemeClr>
                </a:solidFill>
              </a:rPr>
              <a:t> y distancia de cobertura de 10 m</a:t>
            </a:r>
            <a:endParaRPr lang="es-EC" sz="1800" dirty="0" smtClean="0">
              <a:solidFill>
                <a:schemeClr val="bg1">
                  <a:lumMod val="75000"/>
                </a:schemeClr>
              </a:solidFill>
            </a:endParaRPr>
          </a:p>
        </p:txBody>
      </p:sp>
      <p:pic>
        <p:nvPicPr>
          <p:cNvPr id="19" name="18 Imagen" descr="http://botscience.net/store/image/cache/data/products/MODCOM/TEL0002/bluetooth-modulo-serial-microcontrolador-pic-arduino-atmel_mlm-o-2636188463_042012-500x500.jpg"/>
          <p:cNvPicPr/>
          <p:nvPr/>
        </p:nvPicPr>
        <p:blipFill rotWithShape="1">
          <a:blip r:embed="rId3" cstate="print">
            <a:extLst>
              <a:ext uri="{28A0092B-C50C-407E-A947-70E740481C1C}">
                <a14:useLocalDpi xmlns:a14="http://schemas.microsoft.com/office/drawing/2010/main" val="0"/>
              </a:ext>
            </a:extLst>
          </a:blip>
          <a:srcRect t="2981" b="2440"/>
          <a:stretch/>
        </p:blipFill>
        <p:spPr bwMode="auto">
          <a:xfrm>
            <a:off x="6876256" y="1811004"/>
            <a:ext cx="1622425" cy="15347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02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6">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7">
                                            <p:txEl>
                                              <p:pRg st="0" end="0"/>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8">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5" name="4 Marcador de contenido"/>
          <p:cNvSpPr>
            <a:spLocks noGrp="1"/>
          </p:cNvSpPr>
          <p:nvPr>
            <p:ph idx="4294967295"/>
          </p:nvPr>
        </p:nvSpPr>
        <p:spPr>
          <a:xfrm>
            <a:off x="539552" y="1275606"/>
            <a:ext cx="4680520" cy="54006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Software Desarrollado en </a:t>
            </a:r>
            <a:r>
              <a:rPr lang="es-EC" sz="2000" dirty="0" err="1" smtClean="0">
                <a:solidFill>
                  <a:schemeClr val="bg1">
                    <a:lumMod val="75000"/>
                  </a:schemeClr>
                </a:solidFill>
              </a:rPr>
              <a:t>Java</a:t>
            </a:r>
            <a:r>
              <a:rPr lang="es-EC" sz="2000" baseline="30000" dirty="0" err="1" smtClean="0">
                <a:solidFill>
                  <a:schemeClr val="bg1">
                    <a:lumMod val="75000"/>
                  </a:schemeClr>
                </a:solidFill>
              </a:rPr>
              <a:t>TM</a:t>
            </a:r>
            <a:endParaRPr lang="es-EC" sz="2000" baseline="30000" dirty="0" smtClean="0">
              <a:solidFill>
                <a:schemeClr val="bg1">
                  <a:lumMod val="75000"/>
                </a:schemeClr>
              </a:solidFill>
            </a:endParaRPr>
          </a:p>
        </p:txBody>
      </p:sp>
      <p:pic>
        <p:nvPicPr>
          <p:cNvPr id="10" name="9 Imagen" descr="D:\Documentos Johis\Tesis\Documentos Tesis\Imagenes\paquetes y clases.jpg"/>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03598"/>
            <a:ext cx="2160240" cy="3168352"/>
          </a:xfrm>
          <a:prstGeom prst="rect">
            <a:avLst/>
          </a:prstGeom>
          <a:noFill/>
          <a:ln>
            <a:noFill/>
          </a:ln>
        </p:spPr>
      </p:pic>
      <p:sp>
        <p:nvSpPr>
          <p:cNvPr id="14" name="4 Marcador de contenido"/>
          <p:cNvSpPr>
            <a:spLocks noGrp="1"/>
          </p:cNvSpPr>
          <p:nvPr>
            <p:ph idx="4294967295"/>
          </p:nvPr>
        </p:nvSpPr>
        <p:spPr>
          <a:xfrm>
            <a:off x="539552" y="2499742"/>
            <a:ext cx="4680520" cy="1152128"/>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600" dirty="0" smtClean="0">
                <a:solidFill>
                  <a:schemeClr val="bg1">
                    <a:lumMod val="75000"/>
                  </a:schemeClr>
                </a:solidFill>
              </a:rPr>
              <a:t>Para el control y monitoreo del sistema por parte de usuario se requiere implementar un software en el computador</a:t>
            </a:r>
            <a:endParaRPr lang="es-EC" sz="1600" baseline="30000" dirty="0" smtClean="0">
              <a:solidFill>
                <a:schemeClr val="bg1">
                  <a:lumMod val="75000"/>
                </a:schemeClr>
              </a:solidFill>
            </a:endParaRPr>
          </a:p>
        </p:txBody>
      </p:sp>
    </p:spTree>
    <p:extLst>
      <p:ext uri="{BB962C8B-B14F-4D97-AF65-F5344CB8AC3E}">
        <p14:creationId xmlns:p14="http://schemas.microsoft.com/office/powerpoint/2010/main" val="37713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5" name="4 Marcador de contenido"/>
          <p:cNvSpPr>
            <a:spLocks noGrp="1"/>
          </p:cNvSpPr>
          <p:nvPr>
            <p:ph idx="4294967295"/>
          </p:nvPr>
        </p:nvSpPr>
        <p:spPr>
          <a:xfrm>
            <a:off x="5076056" y="1707654"/>
            <a:ext cx="3456384" cy="1709523"/>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Ventana Principal</a:t>
            </a:r>
          </a:p>
          <a:p>
            <a:pPr lvl="1" algn="just">
              <a:buFont typeface="Wingdings" panose="05000000000000000000" pitchFamily="2" charset="2"/>
              <a:buChar char="§"/>
            </a:pPr>
            <a:r>
              <a:rPr lang="es-EC" sz="1800" dirty="0" smtClean="0">
                <a:solidFill>
                  <a:schemeClr val="bg1">
                    <a:lumMod val="75000"/>
                  </a:schemeClr>
                </a:solidFill>
              </a:rPr>
              <a:t>Permite el ingreso a las diferentes ventanas</a:t>
            </a:r>
          </a:p>
          <a:p>
            <a:pPr lvl="1" algn="just">
              <a:buFont typeface="Wingdings" panose="05000000000000000000" pitchFamily="2" charset="2"/>
              <a:buChar char="§"/>
            </a:pPr>
            <a:r>
              <a:rPr lang="es-EC" sz="1800" dirty="0" smtClean="0">
                <a:solidFill>
                  <a:schemeClr val="bg1">
                    <a:lumMod val="75000"/>
                  </a:schemeClr>
                </a:solidFill>
              </a:rPr>
              <a:t>Realiza el enlace con el sistema</a:t>
            </a:r>
            <a:endParaRPr lang="es-EC" sz="1800" dirty="0" smtClean="0">
              <a:solidFill>
                <a:schemeClr val="bg1">
                  <a:lumMod val="75000"/>
                </a:schemeClr>
              </a:solidFill>
            </a:endParaRPr>
          </a:p>
          <a:p>
            <a:pPr marL="0" indent="0" algn="just">
              <a:buNone/>
            </a:pPr>
            <a:endParaRPr lang="es-EC" sz="1800" baseline="30000" dirty="0">
              <a:solidFill>
                <a:schemeClr val="bg1">
                  <a:lumMod val="75000"/>
                </a:schemeClr>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43281"/>
            <a:ext cx="4195936" cy="33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2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5">
                                            <p:txEl>
                                              <p:pRg st="1" end="1"/>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5">
                                            <p:txEl>
                                              <p:pRg st="2" end="2"/>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475"/>
            <a:ext cx="3554345" cy="3535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713471"/>
            <a:ext cx="4655517" cy="265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4 Marcador de contenido"/>
          <p:cNvSpPr>
            <a:spLocks noGrp="1"/>
          </p:cNvSpPr>
          <p:nvPr>
            <p:ph idx="4294967295"/>
          </p:nvPr>
        </p:nvSpPr>
        <p:spPr>
          <a:xfrm>
            <a:off x="395536" y="915566"/>
            <a:ext cx="5256584" cy="36004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Ventanas de Configuración y Monitoreo</a:t>
            </a:r>
            <a:endParaRPr lang="es-EC" sz="1800" baseline="30000" dirty="0" smtClean="0">
              <a:solidFill>
                <a:schemeClr val="bg1">
                  <a:lumMod val="75000"/>
                </a:schemeClr>
              </a:solidFill>
            </a:endParaRPr>
          </a:p>
        </p:txBody>
      </p:sp>
    </p:spTree>
    <p:extLst>
      <p:ext uri="{BB962C8B-B14F-4D97-AF65-F5344CB8AC3E}">
        <p14:creationId xmlns:p14="http://schemas.microsoft.com/office/powerpoint/2010/main" val="16413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tx1">
                    <a:lumMod val="75000"/>
                    <a:lumOff val="25000"/>
                  </a:schemeClr>
                </a:solidFill>
              </a:rPr>
              <a:t>INTRODUCCIÓN</a:t>
            </a:r>
          </a:p>
          <a:p>
            <a:pPr lvl="1">
              <a:buFont typeface="Wingdings" panose="05000000000000000000" pitchFamily="2" charset="2"/>
              <a:buChar char="§"/>
            </a:pPr>
            <a:r>
              <a:rPr lang="es-EC" sz="1400" dirty="0" smtClean="0">
                <a:solidFill>
                  <a:schemeClr val="tx1">
                    <a:lumMod val="75000"/>
                    <a:lumOff val="25000"/>
                  </a:schemeClr>
                </a:solidFill>
              </a:rPr>
              <a:t>JUSTIFICACIÓN E IMPORTANCIA</a:t>
            </a:r>
          </a:p>
          <a:p>
            <a:pPr lvl="1">
              <a:buFont typeface="Wingdings" panose="05000000000000000000" pitchFamily="2" charset="2"/>
              <a:buChar char="§"/>
            </a:pPr>
            <a:r>
              <a:rPr lang="es-EC" sz="1400" dirty="0" smtClean="0">
                <a:solidFill>
                  <a:schemeClr val="tx1">
                    <a:lumMod val="75000"/>
                    <a:lumOff val="25000"/>
                  </a:schemeClr>
                </a:solidFill>
              </a:rPr>
              <a:t>ALCANCE DEL PROYECTO</a:t>
            </a:r>
          </a:p>
          <a:p>
            <a:pPr>
              <a:buFont typeface="Wingdings" panose="05000000000000000000" pitchFamily="2" charset="2"/>
              <a:buChar char="§"/>
            </a:pPr>
            <a:r>
              <a:rPr lang="es-EC" sz="2000" dirty="0" smtClean="0">
                <a:solidFill>
                  <a:schemeClr val="bg1">
                    <a:lumMod val="75000"/>
                  </a:schemeClr>
                </a:solidFill>
              </a:rPr>
              <a:t>CULTIVO </a:t>
            </a:r>
            <a:r>
              <a:rPr lang="es-EC" sz="2000" i="1" dirty="0" smtClean="0">
                <a:solidFill>
                  <a:schemeClr val="bg1">
                    <a:lumMod val="75000"/>
                  </a:schemeClr>
                </a:solidFill>
              </a:rPr>
              <a:t>IN – VITRO </a:t>
            </a:r>
            <a:r>
              <a:rPr lang="es-EC" sz="2000" dirty="0" smtClean="0">
                <a:solidFill>
                  <a:schemeClr val="bg1">
                    <a:lumMod val="75000"/>
                  </a:schemeClr>
                </a:solidFill>
              </a:rPr>
              <a:t>DE VEGETALES</a:t>
            </a:r>
          </a:p>
          <a:p>
            <a:pPr>
              <a:buFont typeface="Wingdings" panose="05000000000000000000" pitchFamily="2" charset="2"/>
              <a:buChar char="§"/>
            </a:pPr>
            <a:r>
              <a:rPr lang="es-EC" sz="2000" dirty="0" smtClean="0">
                <a:solidFill>
                  <a:schemeClr val="bg1">
                    <a:lumMod val="75000"/>
                  </a:schemeClr>
                </a:solidFill>
              </a:rPr>
              <a:t>MICROPROPAGACIÓN</a:t>
            </a:r>
          </a:p>
          <a:p>
            <a:pPr>
              <a:buFont typeface="Wingdings" panose="05000000000000000000" pitchFamily="2" charset="2"/>
              <a:buChar char="§"/>
            </a:pPr>
            <a:r>
              <a:rPr lang="es-EC" sz="2000" dirty="0" smtClean="0">
                <a:solidFill>
                  <a:schemeClr val="bg1">
                    <a:lumMod val="75000"/>
                  </a:schemeClr>
                </a:solidFill>
              </a:rPr>
              <a:t>SISTEMAS DE INMERSIÓN TEMPORAL</a:t>
            </a:r>
          </a:p>
          <a:p>
            <a:pPr>
              <a:buFont typeface="Wingdings" panose="05000000000000000000" pitchFamily="2" charset="2"/>
              <a:buChar char="§"/>
            </a:pPr>
            <a:r>
              <a:rPr lang="es-EC" sz="2000" dirty="0" smtClean="0">
                <a:solidFill>
                  <a:schemeClr val="bg1">
                    <a:lumMod val="75000"/>
                  </a:schemeClr>
                </a:solidFill>
              </a:rPr>
              <a:t>REQUERIMIENTOS DEL SISTEMA</a:t>
            </a:r>
          </a:p>
          <a:p>
            <a:pPr>
              <a:buFont typeface="Wingdings" panose="05000000000000000000" pitchFamily="2" charset="2"/>
              <a:buChar char="§"/>
            </a:pPr>
            <a:r>
              <a:rPr lang="es-EC" sz="2000" dirty="0">
                <a:solidFill>
                  <a:schemeClr val="bg1">
                    <a:lumMod val="75000"/>
                  </a:schemeClr>
                </a:solidFill>
              </a:rPr>
              <a:t>DISEÑO E IMPLEMENTACIÓN DEL SISTEMA</a:t>
            </a:r>
          </a:p>
          <a:p>
            <a:pPr>
              <a:buFont typeface="Wingdings" panose="05000000000000000000" pitchFamily="2" charset="2"/>
              <a:buChar char="§"/>
            </a:pPr>
            <a:r>
              <a:rPr lang="es-EC" sz="2000" dirty="0" smtClean="0">
                <a:solidFill>
                  <a:schemeClr val="bg1">
                    <a:lumMod val="75000"/>
                  </a:schemeClr>
                </a:solidFill>
              </a:rPr>
              <a:t>CONCLUSIONES</a:t>
            </a:r>
            <a:endParaRPr lang="es-EC" sz="2000" dirty="0">
              <a:solidFill>
                <a:schemeClr val="bg1">
                  <a:lumMod val="7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413302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pic>
        <p:nvPicPr>
          <p:cNvPr id="6" name="5 Imagen"/>
          <p:cNvPicPr/>
          <p:nvPr/>
        </p:nvPicPr>
        <p:blipFill>
          <a:blip r:embed="rId3"/>
          <a:stretch>
            <a:fillRect/>
          </a:stretch>
        </p:blipFill>
        <p:spPr>
          <a:xfrm>
            <a:off x="2483768" y="1635646"/>
            <a:ext cx="4074338" cy="1512168"/>
          </a:xfrm>
          <a:prstGeom prst="rect">
            <a:avLst/>
          </a:prstGeom>
        </p:spPr>
      </p:pic>
      <p:pic>
        <p:nvPicPr>
          <p:cNvPr id="7" name="6 Imagen"/>
          <p:cNvPicPr/>
          <p:nvPr/>
        </p:nvPicPr>
        <p:blipFill>
          <a:blip r:embed="rId4"/>
          <a:stretch>
            <a:fillRect/>
          </a:stretch>
        </p:blipFill>
        <p:spPr>
          <a:xfrm>
            <a:off x="2483768" y="3348618"/>
            <a:ext cx="4074338" cy="1527388"/>
          </a:xfrm>
          <a:prstGeom prst="rect">
            <a:avLst/>
          </a:prstGeom>
        </p:spPr>
      </p:pic>
      <p:sp>
        <p:nvSpPr>
          <p:cNvPr id="8" name="4 Marcador de contenido"/>
          <p:cNvSpPr>
            <a:spLocks noGrp="1"/>
          </p:cNvSpPr>
          <p:nvPr>
            <p:ph idx="4294967295"/>
          </p:nvPr>
        </p:nvSpPr>
        <p:spPr>
          <a:xfrm>
            <a:off x="539552" y="1059582"/>
            <a:ext cx="5256584" cy="36004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Registro de Inmersiones</a:t>
            </a:r>
            <a:endParaRPr lang="es-EC" sz="1800" baseline="30000" dirty="0" smtClean="0">
              <a:solidFill>
                <a:schemeClr val="bg1">
                  <a:lumMod val="75000"/>
                </a:schemeClr>
              </a:solidFill>
            </a:endParaRPr>
          </a:p>
        </p:txBody>
      </p:sp>
    </p:spTree>
    <p:extLst>
      <p:ext uri="{BB962C8B-B14F-4D97-AF65-F5344CB8AC3E}">
        <p14:creationId xmlns:p14="http://schemas.microsoft.com/office/powerpoint/2010/main" val="8260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DISEÑO E IMPLEMENTACIÓN DEL SISTEMA</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8" name="4 Marcador de contenido"/>
          <p:cNvSpPr>
            <a:spLocks noGrp="1"/>
          </p:cNvSpPr>
          <p:nvPr>
            <p:ph idx="4294967295"/>
          </p:nvPr>
        </p:nvSpPr>
        <p:spPr>
          <a:xfrm>
            <a:off x="539552" y="1059582"/>
            <a:ext cx="5256584" cy="36004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Resultados</a:t>
            </a:r>
            <a:endParaRPr lang="es-EC" sz="1800" baseline="30000" dirty="0" smtClean="0">
              <a:solidFill>
                <a:schemeClr val="bg1">
                  <a:lumMod val="75000"/>
                </a:schemeClr>
              </a:solidFill>
            </a:endParaRPr>
          </a:p>
        </p:txBody>
      </p:sp>
      <p:pic>
        <p:nvPicPr>
          <p:cNvPr id="9" name="8 Imagen" descr="D:\cosas\acti.JPG"/>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687252"/>
            <a:ext cx="5328592" cy="2955882"/>
          </a:xfrm>
          <a:prstGeom prst="rect">
            <a:avLst/>
          </a:prstGeom>
          <a:noFill/>
          <a:ln>
            <a:noFill/>
          </a:ln>
        </p:spPr>
      </p:pic>
    </p:spTree>
    <p:extLst>
      <p:ext uri="{BB962C8B-B14F-4D97-AF65-F5344CB8AC3E}">
        <p14:creationId xmlns:p14="http://schemas.microsoft.com/office/powerpoint/2010/main" val="60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bg1">
                    <a:lumMod val="75000"/>
                  </a:schemeClr>
                </a:solidFill>
              </a:rPr>
              <a:t>INTRODUCCIÓN</a:t>
            </a:r>
          </a:p>
          <a:p>
            <a:pPr lvl="1">
              <a:buFont typeface="Wingdings" panose="05000000000000000000" pitchFamily="2" charset="2"/>
              <a:buChar char="§"/>
            </a:pPr>
            <a:r>
              <a:rPr lang="es-EC" sz="1400" dirty="0" smtClean="0">
                <a:solidFill>
                  <a:schemeClr val="bg1">
                    <a:lumMod val="75000"/>
                  </a:schemeClr>
                </a:solidFill>
              </a:rPr>
              <a:t>JUSTIFICACIÓN E IMPORTANCIA</a:t>
            </a:r>
          </a:p>
          <a:p>
            <a:pPr lvl="1">
              <a:buFont typeface="Wingdings" panose="05000000000000000000" pitchFamily="2" charset="2"/>
              <a:buChar char="§"/>
            </a:pPr>
            <a:r>
              <a:rPr lang="es-EC" sz="1400" dirty="0" smtClean="0">
                <a:solidFill>
                  <a:schemeClr val="bg1">
                    <a:lumMod val="75000"/>
                  </a:schemeClr>
                </a:solidFill>
              </a:rPr>
              <a:t>ALCANCE DEL PROYECTO</a:t>
            </a:r>
          </a:p>
          <a:p>
            <a:pPr>
              <a:buFont typeface="Wingdings" panose="05000000000000000000" pitchFamily="2" charset="2"/>
              <a:buChar char="§"/>
            </a:pPr>
            <a:r>
              <a:rPr lang="es-EC" sz="2000" dirty="0" smtClean="0">
                <a:solidFill>
                  <a:schemeClr val="bg1">
                    <a:lumMod val="75000"/>
                  </a:schemeClr>
                </a:solidFill>
              </a:rPr>
              <a:t>CULTIVO </a:t>
            </a:r>
            <a:r>
              <a:rPr lang="es-EC" sz="2000" i="1" dirty="0" smtClean="0">
                <a:solidFill>
                  <a:schemeClr val="bg1">
                    <a:lumMod val="75000"/>
                  </a:schemeClr>
                </a:solidFill>
              </a:rPr>
              <a:t>IN – VITRO </a:t>
            </a:r>
            <a:r>
              <a:rPr lang="es-EC" sz="2000" dirty="0" smtClean="0">
                <a:solidFill>
                  <a:schemeClr val="bg1">
                    <a:lumMod val="75000"/>
                  </a:schemeClr>
                </a:solidFill>
              </a:rPr>
              <a:t>DE VEGETALES</a:t>
            </a:r>
          </a:p>
          <a:p>
            <a:pPr>
              <a:buFont typeface="Wingdings" panose="05000000000000000000" pitchFamily="2" charset="2"/>
              <a:buChar char="§"/>
            </a:pPr>
            <a:r>
              <a:rPr lang="es-EC" sz="2000" dirty="0" smtClean="0">
                <a:solidFill>
                  <a:schemeClr val="bg1">
                    <a:lumMod val="75000"/>
                  </a:schemeClr>
                </a:solidFill>
              </a:rPr>
              <a:t>MICROPROPAGACIÓN</a:t>
            </a:r>
          </a:p>
          <a:p>
            <a:pPr>
              <a:buFont typeface="Wingdings" panose="05000000000000000000" pitchFamily="2" charset="2"/>
              <a:buChar char="§"/>
            </a:pPr>
            <a:r>
              <a:rPr lang="es-EC" sz="2000" dirty="0" smtClean="0">
                <a:solidFill>
                  <a:schemeClr val="bg1">
                    <a:lumMod val="75000"/>
                  </a:schemeClr>
                </a:solidFill>
              </a:rPr>
              <a:t>SISTEMAS DE INMERSIÓN TEMPORAL</a:t>
            </a:r>
          </a:p>
          <a:p>
            <a:pPr>
              <a:buFont typeface="Wingdings" panose="05000000000000000000" pitchFamily="2" charset="2"/>
              <a:buChar char="§"/>
            </a:pPr>
            <a:r>
              <a:rPr lang="es-EC" sz="2000" dirty="0" smtClean="0">
                <a:solidFill>
                  <a:schemeClr val="bg1">
                    <a:lumMod val="75000"/>
                  </a:schemeClr>
                </a:solidFill>
              </a:rPr>
              <a:t>REQUERIMIENTOS DEL SISTEMA</a:t>
            </a:r>
          </a:p>
          <a:p>
            <a:pPr>
              <a:buFont typeface="Wingdings" panose="05000000000000000000" pitchFamily="2" charset="2"/>
              <a:buChar char="§"/>
            </a:pPr>
            <a:r>
              <a:rPr lang="es-EC" sz="2000" dirty="0">
                <a:solidFill>
                  <a:schemeClr val="bg1">
                    <a:lumMod val="75000"/>
                  </a:schemeClr>
                </a:solidFill>
              </a:rPr>
              <a:t>DISEÑO E IMPLEMENTACIÓN DEL SISTEMA</a:t>
            </a:r>
          </a:p>
          <a:p>
            <a:pPr>
              <a:buFont typeface="Wingdings" panose="05000000000000000000" pitchFamily="2" charset="2"/>
              <a:buChar char="§"/>
            </a:pPr>
            <a:r>
              <a:rPr lang="es-EC" sz="2000" dirty="0" smtClean="0">
                <a:solidFill>
                  <a:schemeClr val="tx1">
                    <a:lumMod val="75000"/>
                    <a:lumOff val="25000"/>
                  </a:schemeClr>
                </a:solidFill>
              </a:rPr>
              <a:t>CONCLUSIONES</a:t>
            </a:r>
            <a:endParaRPr lang="es-EC" sz="2000" dirty="0">
              <a:solidFill>
                <a:schemeClr val="tx1">
                  <a:lumMod val="75000"/>
                  <a:lumOff val="2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3737642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CONCLUSIONES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203598"/>
            <a:ext cx="8075240" cy="936104"/>
          </a:xfrm>
          <a:prstGeom prst="rect">
            <a:avLst/>
          </a:prstGeom>
          <a:solidFill>
            <a:schemeClr val="accent6">
              <a:lumMod val="20000"/>
              <a:lumOff val="80000"/>
            </a:schemeClr>
          </a:solidFill>
          <a:ln>
            <a:solidFill>
              <a:schemeClr val="accent1"/>
            </a:solidFill>
          </a:ln>
        </p:spPr>
        <p:txBody>
          <a:bodyPr>
            <a:noAutofit/>
          </a:bodyPr>
          <a:lstStyle/>
          <a:p>
            <a:r>
              <a:rPr lang="es-EC" sz="1600" dirty="0"/>
              <a:t>Se logró cumplir con el diseño e implementación del sistema automático de inmersión temporal para el cultivo de tejidos in – vitro que permite la multiplicación masiva de plantas.</a:t>
            </a:r>
          </a:p>
        </p:txBody>
      </p:sp>
      <p:sp>
        <p:nvSpPr>
          <p:cNvPr id="7" name="4 Marcador de contenido"/>
          <p:cNvSpPr>
            <a:spLocks noGrp="1"/>
          </p:cNvSpPr>
          <p:nvPr>
            <p:ph idx="4294967295"/>
          </p:nvPr>
        </p:nvSpPr>
        <p:spPr>
          <a:xfrm>
            <a:off x="467544" y="2355726"/>
            <a:ext cx="8064896" cy="1800200"/>
          </a:xfrm>
          <a:prstGeom prst="rect">
            <a:avLst/>
          </a:prstGeom>
          <a:solidFill>
            <a:schemeClr val="accent6">
              <a:lumMod val="20000"/>
              <a:lumOff val="80000"/>
            </a:schemeClr>
          </a:solidFill>
          <a:ln>
            <a:solidFill>
              <a:schemeClr val="accent1"/>
            </a:solidFill>
          </a:ln>
        </p:spPr>
        <p:txBody>
          <a:bodyPr>
            <a:noAutofit/>
          </a:bodyPr>
          <a:lstStyle/>
          <a:p>
            <a:pPr algn="just"/>
            <a:r>
              <a:rPr lang="es-EC" sz="1600" dirty="0"/>
              <a:t>Se logró establecer un control individual de las secciones que conforman el sistema de inmersión temporal, con la limitación de que las secciones no pueden funcionar al mismo tiempo, esto se debe a que la fuente neumática existente no es capaz de suministrar al sistema para que las secciones puedan funcionar en un mismo instante por lo que se realizó el diseño para un funcionamiento que presente un desfase de tiempo entre secciones.</a:t>
            </a:r>
          </a:p>
        </p:txBody>
      </p:sp>
    </p:spTree>
    <p:extLst>
      <p:ext uri="{BB962C8B-B14F-4D97-AF65-F5344CB8AC3E}">
        <p14:creationId xmlns:p14="http://schemas.microsoft.com/office/powerpoint/2010/main" val="39921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CONCLUSIONES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203598"/>
            <a:ext cx="8075240" cy="1872208"/>
          </a:xfrm>
          <a:prstGeom prst="rect">
            <a:avLst/>
          </a:prstGeom>
          <a:solidFill>
            <a:schemeClr val="accent6">
              <a:lumMod val="20000"/>
              <a:lumOff val="80000"/>
            </a:schemeClr>
          </a:solidFill>
          <a:ln>
            <a:solidFill>
              <a:schemeClr val="accent1"/>
            </a:solidFill>
          </a:ln>
        </p:spPr>
        <p:txBody>
          <a:bodyPr>
            <a:noAutofit/>
          </a:bodyPr>
          <a:lstStyle/>
          <a:p>
            <a:pPr algn="just"/>
            <a:r>
              <a:rPr lang="es-EC" sz="1600" dirty="0"/>
              <a:t>Las válvulas adquiridas en el mercado nacional requieren adicional a la activación del solenoide, de una contrapresión interna para realizar el cambio de posición, misma que se logra al utilizar un cilindro como actuador final, al trabajar con recipientes de inmersión no se logra generar esta contrapresión por lo que se optó por emplear una sección de manguera enrollada que permita generar la presión interna necesaria para el cambio de posición.</a:t>
            </a:r>
          </a:p>
        </p:txBody>
      </p:sp>
      <p:sp>
        <p:nvSpPr>
          <p:cNvPr id="7" name="4 Marcador de contenido"/>
          <p:cNvSpPr>
            <a:spLocks noGrp="1"/>
          </p:cNvSpPr>
          <p:nvPr>
            <p:ph idx="4294967295"/>
          </p:nvPr>
        </p:nvSpPr>
        <p:spPr>
          <a:xfrm>
            <a:off x="467544" y="3291830"/>
            <a:ext cx="8064896" cy="1080120"/>
          </a:xfrm>
          <a:prstGeom prst="rect">
            <a:avLst/>
          </a:prstGeom>
          <a:solidFill>
            <a:schemeClr val="accent6">
              <a:lumMod val="20000"/>
              <a:lumOff val="80000"/>
            </a:schemeClr>
          </a:solidFill>
          <a:ln>
            <a:solidFill>
              <a:schemeClr val="accent1"/>
            </a:solidFill>
          </a:ln>
        </p:spPr>
        <p:txBody>
          <a:bodyPr>
            <a:noAutofit/>
          </a:bodyPr>
          <a:lstStyle/>
          <a:p>
            <a:pPr algn="just"/>
            <a:r>
              <a:rPr lang="es-EC" sz="1600" dirty="0"/>
              <a:t>Se aprovechó la facilidad de manejo de un reloj de tiempo real con </a:t>
            </a:r>
            <a:r>
              <a:rPr lang="es-EC" sz="1600" dirty="0" err="1"/>
              <a:t>microcontroladores</a:t>
            </a:r>
            <a:r>
              <a:rPr lang="es-EC" sz="1600" dirty="0"/>
              <a:t> mediante comunicación i2c, ya que esto eliminó la independencia del uso del computador para la adquisición de la hora actual.</a:t>
            </a:r>
          </a:p>
        </p:txBody>
      </p:sp>
    </p:spTree>
    <p:extLst>
      <p:ext uri="{BB962C8B-B14F-4D97-AF65-F5344CB8AC3E}">
        <p14:creationId xmlns:p14="http://schemas.microsoft.com/office/powerpoint/2010/main" val="37879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CONCLUSIONES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203598"/>
            <a:ext cx="8075240" cy="1152128"/>
          </a:xfrm>
          <a:prstGeom prst="rect">
            <a:avLst/>
          </a:prstGeom>
          <a:solidFill>
            <a:schemeClr val="accent6">
              <a:lumMod val="20000"/>
              <a:lumOff val="80000"/>
            </a:schemeClr>
          </a:solidFill>
          <a:ln>
            <a:solidFill>
              <a:schemeClr val="accent1"/>
            </a:solidFill>
          </a:ln>
        </p:spPr>
        <p:txBody>
          <a:bodyPr>
            <a:noAutofit/>
          </a:bodyPr>
          <a:lstStyle/>
          <a:p>
            <a:pPr algn="just"/>
            <a:r>
              <a:rPr lang="es-EC" sz="1600" dirty="0"/>
              <a:t>Se aprovechó la memoria interna EEPROM del microcontrolador para almacenar las configuraciones de inmersiones en cada sección, lo cual permite que en caso de pérdida de energía se recuperen todos los datos ingresados y el usuario no requiera configurar nuevamente.</a:t>
            </a:r>
          </a:p>
        </p:txBody>
      </p:sp>
      <p:sp>
        <p:nvSpPr>
          <p:cNvPr id="7" name="4 Marcador de contenido"/>
          <p:cNvSpPr>
            <a:spLocks noGrp="1"/>
          </p:cNvSpPr>
          <p:nvPr>
            <p:ph idx="4294967295"/>
          </p:nvPr>
        </p:nvSpPr>
        <p:spPr>
          <a:xfrm>
            <a:off x="467544" y="2499742"/>
            <a:ext cx="8064896" cy="1296144"/>
          </a:xfrm>
          <a:prstGeom prst="rect">
            <a:avLst/>
          </a:prstGeom>
          <a:solidFill>
            <a:schemeClr val="accent6">
              <a:lumMod val="20000"/>
              <a:lumOff val="80000"/>
            </a:schemeClr>
          </a:solidFill>
          <a:ln>
            <a:solidFill>
              <a:schemeClr val="accent1"/>
            </a:solidFill>
          </a:ln>
        </p:spPr>
        <p:txBody>
          <a:bodyPr>
            <a:noAutofit/>
          </a:bodyPr>
          <a:lstStyle/>
          <a:p>
            <a:pPr algn="just"/>
            <a:r>
              <a:rPr lang="es-EC" sz="1600" dirty="0"/>
              <a:t>Se aprovechó las nuevas tecnologías Bluetooth para desarrollar el sistema de comunicación entre en controlador y el computador, facilitando al usuario gestionar el sistema sin la necesidad de ingresar al laboratorio y a su vez reducir la posible contaminación que afecta a la producción de la empresa.</a:t>
            </a:r>
          </a:p>
        </p:txBody>
      </p:sp>
    </p:spTree>
    <p:extLst>
      <p:ext uri="{BB962C8B-B14F-4D97-AF65-F5344CB8AC3E}">
        <p14:creationId xmlns:p14="http://schemas.microsoft.com/office/powerpoint/2010/main" val="465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CONCLUSIONES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203598"/>
            <a:ext cx="8075240" cy="1656184"/>
          </a:xfrm>
          <a:prstGeom prst="rect">
            <a:avLst/>
          </a:prstGeom>
          <a:solidFill>
            <a:schemeClr val="accent6">
              <a:lumMod val="20000"/>
              <a:lumOff val="80000"/>
            </a:schemeClr>
          </a:solidFill>
          <a:ln>
            <a:solidFill>
              <a:schemeClr val="accent1"/>
            </a:solidFill>
          </a:ln>
        </p:spPr>
        <p:txBody>
          <a:bodyPr>
            <a:noAutofit/>
          </a:bodyPr>
          <a:lstStyle/>
          <a:p>
            <a:pPr algn="just"/>
            <a:r>
              <a:rPr lang="es-EC" sz="1600" dirty="0"/>
              <a:t>La unidad de mantenimiento neumática adquirida facilitó la regulación de presión que se requiere para el funcionamiento de las válvulas, al no estar considerada al inicio de la implementación del sistema por motivos de costo se presentaron dificultades durante la realización de las primeras pruebas del sistema que fueron solucionadas al momento de adquirir este dispositivo. </a:t>
            </a:r>
          </a:p>
        </p:txBody>
      </p:sp>
    </p:spTree>
    <p:extLst>
      <p:ext uri="{BB962C8B-B14F-4D97-AF65-F5344CB8AC3E}">
        <p14:creationId xmlns:p14="http://schemas.microsoft.com/office/powerpoint/2010/main" val="239544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7694"/>
            <a:ext cx="8229600" cy="788640"/>
          </a:xfrm>
        </p:spPr>
        <p:txBody>
          <a:bodyPr/>
          <a:lstStyle/>
          <a:p>
            <a:r>
              <a:rPr lang="es-EC" sz="2400" b="1" dirty="0" smtClean="0"/>
              <a:t>GRACIAS POR LA ATENCIÓN</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191290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INTRODUCCIÓN: Justificación e Importancia</a:t>
            </a:r>
            <a:endParaRPr lang="es-EC" sz="2400" b="1" dirty="0"/>
          </a:p>
        </p:txBody>
      </p:sp>
      <p:sp>
        <p:nvSpPr>
          <p:cNvPr id="5" name="4 Marcador de contenido"/>
          <p:cNvSpPr>
            <a:spLocks noGrp="1"/>
          </p:cNvSpPr>
          <p:nvPr>
            <p:ph idx="1"/>
          </p:nvPr>
        </p:nvSpPr>
        <p:spPr>
          <a:xfrm>
            <a:off x="457200" y="1200152"/>
            <a:ext cx="8229600" cy="939551"/>
          </a:xfr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800" dirty="0" smtClean="0">
                <a:solidFill>
                  <a:schemeClr val="bg1">
                    <a:lumMod val="75000"/>
                  </a:schemeClr>
                </a:solidFill>
              </a:rPr>
              <a:t>La automatización del proceso de propagación de plantas reduce los costos del medio de cultivo y disminuye la manipulación.</a:t>
            </a:r>
            <a:endParaRPr lang="es-EC" sz="1800" dirty="0">
              <a:solidFill>
                <a:schemeClr val="bg1">
                  <a:lumMod val="75000"/>
                </a:schemeClr>
              </a:solidFill>
            </a:endParaRPr>
          </a:p>
        </p:txBody>
      </p:sp>
      <p:sp>
        <p:nvSpPr>
          <p:cNvPr id="6" name="4 Marcador de contenido"/>
          <p:cNvSpPr txBox="1">
            <a:spLocks/>
          </p:cNvSpPr>
          <p:nvPr/>
        </p:nvSpPr>
        <p:spPr>
          <a:xfrm>
            <a:off x="467544" y="2355727"/>
            <a:ext cx="8229600" cy="795535"/>
          </a:xfrm>
          <a:prstGeom prst="rect">
            <a:avLst/>
          </a:prstGeom>
          <a:solidFill>
            <a:schemeClr val="accent6">
              <a:lumMod val="20000"/>
              <a:lumOff val="80000"/>
            </a:schemeClr>
          </a:solidFill>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buFont typeface="Wingdings" panose="05000000000000000000" pitchFamily="2" charset="2"/>
              <a:buChar char="§"/>
            </a:pPr>
            <a:r>
              <a:rPr lang="es-EC" sz="1800" dirty="0" smtClean="0">
                <a:solidFill>
                  <a:schemeClr val="bg1">
                    <a:lumMod val="75000"/>
                  </a:schemeClr>
                </a:solidFill>
              </a:rPr>
              <a:t>Mediante técnicas de inmersión temporal se pueden obtener plantas en mayor cantidad y calidad.</a:t>
            </a:r>
            <a:endParaRPr lang="es-EC" sz="1800" dirty="0">
              <a:solidFill>
                <a:schemeClr val="bg1">
                  <a:lumMod val="75000"/>
                </a:schemeClr>
              </a:solidFill>
            </a:endParaRPr>
          </a:p>
        </p:txBody>
      </p:sp>
      <p:sp>
        <p:nvSpPr>
          <p:cNvPr id="7" name="4 Marcador de contenido"/>
          <p:cNvSpPr txBox="1">
            <a:spLocks/>
          </p:cNvSpPr>
          <p:nvPr/>
        </p:nvSpPr>
        <p:spPr>
          <a:xfrm>
            <a:off x="473905" y="3363838"/>
            <a:ext cx="8229600" cy="936104"/>
          </a:xfrm>
          <a:prstGeom prst="rect">
            <a:avLst/>
          </a:prstGeom>
          <a:solidFill>
            <a:schemeClr val="accent6">
              <a:lumMod val="20000"/>
              <a:lumOff val="8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buFont typeface="Wingdings" panose="05000000000000000000" pitchFamily="2" charset="2"/>
              <a:buChar char="§"/>
            </a:pPr>
            <a:r>
              <a:rPr lang="es-EC" sz="1800" dirty="0" smtClean="0">
                <a:solidFill>
                  <a:schemeClr val="bg1">
                    <a:lumMod val="75000"/>
                  </a:schemeClr>
                </a:solidFill>
              </a:rPr>
              <a:t>El Sistema de Inmersión Temporal (SIT) permite mayor incorporación y asimilación de nutrientes, aumenta el coeficiente de multiplicación y calidad de brotes.</a:t>
            </a:r>
            <a:endParaRPr lang="es-EC" sz="1800" dirty="0">
              <a:solidFill>
                <a:schemeClr val="bg1">
                  <a:lumMod val="75000"/>
                </a:schemeClr>
              </a:solidFill>
            </a:endParaRPr>
          </a:p>
        </p:txBody>
      </p:sp>
      <p:pic>
        <p:nvPicPr>
          <p:cNvPr id="8" name="7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31209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7">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INTRODUCCIÓN: Alcance del Proyecto</a:t>
            </a:r>
            <a:endParaRPr lang="es-EC" sz="2400" b="1" dirty="0"/>
          </a:p>
        </p:txBody>
      </p:sp>
      <p:sp>
        <p:nvSpPr>
          <p:cNvPr id="5" name="4 Marcador de contenido"/>
          <p:cNvSpPr>
            <a:spLocks noGrp="1"/>
          </p:cNvSpPr>
          <p:nvPr>
            <p:ph idx="1"/>
          </p:nvPr>
        </p:nvSpPr>
        <p:spPr>
          <a:xfrm>
            <a:off x="457200" y="1200152"/>
            <a:ext cx="8229600" cy="3171799"/>
          </a:xfr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2000" dirty="0" smtClean="0">
                <a:solidFill>
                  <a:schemeClr val="bg1">
                    <a:lumMod val="75000"/>
                  </a:schemeClr>
                </a:solidFill>
              </a:rPr>
              <a:t>Diseño e implementación del Sistema Automático de Inmersión Temporal</a:t>
            </a:r>
          </a:p>
          <a:p>
            <a:pPr algn="just">
              <a:buFont typeface="Wingdings" panose="05000000000000000000" pitchFamily="2" charset="2"/>
              <a:buChar char="§"/>
            </a:pPr>
            <a:r>
              <a:rPr lang="es-EC" sz="2000" dirty="0" smtClean="0">
                <a:solidFill>
                  <a:schemeClr val="bg1">
                    <a:lumMod val="75000"/>
                  </a:schemeClr>
                </a:solidFill>
              </a:rPr>
              <a:t>Diseño e implementación del Sistema de Control para cada sección del área de multiplicación de plantas</a:t>
            </a:r>
          </a:p>
          <a:p>
            <a:pPr algn="just">
              <a:buFont typeface="Wingdings" panose="05000000000000000000" pitchFamily="2" charset="2"/>
              <a:buChar char="§"/>
            </a:pPr>
            <a:r>
              <a:rPr lang="es-EC" sz="2000" dirty="0" smtClean="0">
                <a:solidFill>
                  <a:schemeClr val="bg1">
                    <a:lumMod val="75000"/>
                  </a:schemeClr>
                </a:solidFill>
              </a:rPr>
              <a:t>Desarrollo de Software con Interfaz Gráfica de Usuario  en </a:t>
            </a:r>
            <a:r>
              <a:rPr lang="es-EC" sz="2000" dirty="0" err="1" smtClean="0">
                <a:solidFill>
                  <a:schemeClr val="bg1">
                    <a:lumMod val="75000"/>
                  </a:schemeClr>
                </a:solidFill>
              </a:rPr>
              <a:t>Java</a:t>
            </a:r>
            <a:r>
              <a:rPr lang="es-EC" sz="2000" baseline="30000" dirty="0" err="1" smtClean="0">
                <a:solidFill>
                  <a:schemeClr val="bg1">
                    <a:lumMod val="75000"/>
                  </a:schemeClr>
                </a:solidFill>
              </a:rPr>
              <a:t>TM</a:t>
            </a:r>
            <a:r>
              <a:rPr lang="es-EC" sz="2000" dirty="0" smtClean="0">
                <a:solidFill>
                  <a:schemeClr val="bg1">
                    <a:lumMod val="75000"/>
                  </a:schemeClr>
                </a:solidFill>
              </a:rPr>
              <a:t> para Control y Monitoreo del Sistema</a:t>
            </a:r>
          </a:p>
          <a:p>
            <a:pPr algn="just">
              <a:buFont typeface="Wingdings" panose="05000000000000000000" pitchFamily="2" charset="2"/>
              <a:buChar char="§"/>
            </a:pPr>
            <a:r>
              <a:rPr lang="es-EC" sz="2000" dirty="0" smtClean="0">
                <a:solidFill>
                  <a:schemeClr val="bg1">
                    <a:lumMod val="75000"/>
                  </a:schemeClr>
                </a:solidFill>
              </a:rPr>
              <a:t>Control y Monitoreo del Sistema de forma remota</a:t>
            </a:r>
          </a:p>
          <a:p>
            <a:pPr algn="just">
              <a:buFont typeface="Wingdings" panose="05000000000000000000" pitchFamily="2" charset="2"/>
              <a:buChar char="§"/>
            </a:pPr>
            <a:r>
              <a:rPr lang="es-EC" sz="2000" dirty="0" smtClean="0">
                <a:solidFill>
                  <a:schemeClr val="bg1">
                    <a:lumMod val="75000"/>
                  </a:schemeClr>
                </a:solidFill>
              </a:rPr>
              <a:t>Almacenamiento de información en Registro de Inmersiones</a:t>
            </a:r>
          </a:p>
          <a:p>
            <a:pPr algn="just">
              <a:buFont typeface="Wingdings" panose="05000000000000000000" pitchFamily="2" charset="2"/>
              <a:buChar char="§"/>
            </a:pPr>
            <a:endParaRPr lang="es-EC" sz="2000" dirty="0" smtClean="0"/>
          </a:p>
          <a:p>
            <a:pPr algn="just">
              <a:buFont typeface="Wingdings" panose="05000000000000000000" pitchFamily="2" charset="2"/>
              <a:buChar char="§"/>
            </a:pPr>
            <a:endParaRPr lang="es-EC" sz="2000" dirty="0"/>
          </a:p>
        </p:txBody>
      </p:sp>
      <p:pic>
        <p:nvPicPr>
          <p:cNvPr id="8" name="7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1431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5">
                                            <p:txEl>
                                              <p:pRg st="1" end="1"/>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5">
                                            <p:txEl>
                                              <p:pRg st="2" end="2"/>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3" end="3"/>
                                            </p:txEl>
                                          </p:spTgt>
                                        </p:tgtEl>
                                        <p:attrNameLst>
                                          <p:attrName>style.color</p:attrName>
                                        </p:attrNameLst>
                                      </p:cBhvr>
                                      <p:to>
                                        <a:srgbClr val="3F3F3F"/>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5">
                                            <p:txEl>
                                              <p:pRg st="4" end="4"/>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bg1">
                    <a:lumMod val="75000"/>
                  </a:schemeClr>
                </a:solidFill>
              </a:rPr>
              <a:t>INTRODUCCIÓN</a:t>
            </a:r>
          </a:p>
          <a:p>
            <a:pPr lvl="1">
              <a:buFont typeface="Wingdings" panose="05000000000000000000" pitchFamily="2" charset="2"/>
              <a:buChar char="§"/>
            </a:pPr>
            <a:r>
              <a:rPr lang="es-EC" sz="1400" dirty="0" smtClean="0">
                <a:solidFill>
                  <a:schemeClr val="bg1">
                    <a:lumMod val="75000"/>
                  </a:schemeClr>
                </a:solidFill>
              </a:rPr>
              <a:t>JUSTIFICACIÓN E IMPORTANCIA</a:t>
            </a:r>
          </a:p>
          <a:p>
            <a:pPr lvl="1">
              <a:buFont typeface="Wingdings" panose="05000000000000000000" pitchFamily="2" charset="2"/>
              <a:buChar char="§"/>
            </a:pPr>
            <a:r>
              <a:rPr lang="es-EC" sz="1400" dirty="0" smtClean="0">
                <a:solidFill>
                  <a:schemeClr val="bg1">
                    <a:lumMod val="75000"/>
                  </a:schemeClr>
                </a:solidFill>
              </a:rPr>
              <a:t>ALCANCE DEL PROYECTO</a:t>
            </a:r>
          </a:p>
          <a:p>
            <a:pPr>
              <a:buFont typeface="Wingdings" panose="05000000000000000000" pitchFamily="2" charset="2"/>
              <a:buChar char="§"/>
            </a:pPr>
            <a:r>
              <a:rPr lang="es-EC" sz="2000" dirty="0" smtClean="0">
                <a:solidFill>
                  <a:schemeClr val="tx1">
                    <a:lumMod val="75000"/>
                    <a:lumOff val="25000"/>
                  </a:schemeClr>
                </a:solidFill>
              </a:rPr>
              <a:t>CULTIVO </a:t>
            </a:r>
            <a:r>
              <a:rPr lang="es-EC" sz="2000" i="1" dirty="0" smtClean="0">
                <a:solidFill>
                  <a:schemeClr val="tx1">
                    <a:lumMod val="75000"/>
                    <a:lumOff val="25000"/>
                  </a:schemeClr>
                </a:solidFill>
              </a:rPr>
              <a:t>IN – VITRO </a:t>
            </a:r>
            <a:r>
              <a:rPr lang="es-EC" sz="2000" dirty="0" smtClean="0">
                <a:solidFill>
                  <a:schemeClr val="tx1">
                    <a:lumMod val="75000"/>
                    <a:lumOff val="25000"/>
                  </a:schemeClr>
                </a:solidFill>
              </a:rPr>
              <a:t>DE VEGETALES</a:t>
            </a:r>
          </a:p>
          <a:p>
            <a:pPr>
              <a:buFont typeface="Wingdings" panose="05000000000000000000" pitchFamily="2" charset="2"/>
              <a:buChar char="§"/>
            </a:pPr>
            <a:r>
              <a:rPr lang="es-EC" sz="2000" dirty="0" smtClean="0">
                <a:solidFill>
                  <a:schemeClr val="bg1">
                    <a:lumMod val="75000"/>
                  </a:schemeClr>
                </a:solidFill>
              </a:rPr>
              <a:t>MICROPROPAGACIÓN</a:t>
            </a:r>
          </a:p>
          <a:p>
            <a:pPr>
              <a:buFont typeface="Wingdings" panose="05000000000000000000" pitchFamily="2" charset="2"/>
              <a:buChar char="§"/>
            </a:pPr>
            <a:r>
              <a:rPr lang="es-EC" sz="2000" dirty="0" smtClean="0">
                <a:solidFill>
                  <a:schemeClr val="bg1">
                    <a:lumMod val="75000"/>
                  </a:schemeClr>
                </a:solidFill>
              </a:rPr>
              <a:t>SISTEMAS DE INMERSIÓN TEMPORAL</a:t>
            </a:r>
          </a:p>
          <a:p>
            <a:pPr>
              <a:buFont typeface="Wingdings" panose="05000000000000000000" pitchFamily="2" charset="2"/>
              <a:buChar char="§"/>
            </a:pPr>
            <a:r>
              <a:rPr lang="es-EC" sz="2000" dirty="0" smtClean="0">
                <a:solidFill>
                  <a:schemeClr val="bg1">
                    <a:lumMod val="75000"/>
                  </a:schemeClr>
                </a:solidFill>
              </a:rPr>
              <a:t>REQUERIMIENTOS DEL SISTEMA</a:t>
            </a:r>
          </a:p>
          <a:p>
            <a:pPr>
              <a:buFont typeface="Wingdings" panose="05000000000000000000" pitchFamily="2" charset="2"/>
              <a:buChar char="§"/>
            </a:pPr>
            <a:r>
              <a:rPr lang="es-EC" sz="2000" dirty="0">
                <a:solidFill>
                  <a:schemeClr val="bg1">
                    <a:lumMod val="75000"/>
                  </a:schemeClr>
                </a:solidFill>
              </a:rPr>
              <a:t>DISEÑO E IMPLEMENTACIÓN DEL SISTEMA</a:t>
            </a:r>
          </a:p>
          <a:p>
            <a:pPr>
              <a:buFont typeface="Wingdings" panose="05000000000000000000" pitchFamily="2" charset="2"/>
              <a:buChar char="§"/>
            </a:pPr>
            <a:r>
              <a:rPr lang="es-EC" sz="2000" dirty="0" smtClean="0">
                <a:solidFill>
                  <a:schemeClr val="bg1">
                    <a:lumMod val="75000"/>
                  </a:schemeClr>
                </a:solidFill>
              </a:rPr>
              <a:t>CONCLUSIONES</a:t>
            </a:r>
            <a:endParaRPr lang="es-EC" sz="2000" dirty="0">
              <a:solidFill>
                <a:schemeClr val="bg1">
                  <a:lumMod val="7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1570547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a:t>CULTIVO </a:t>
            </a:r>
            <a:r>
              <a:rPr lang="es-EC" sz="2400" b="1" i="1" dirty="0"/>
              <a:t>IN – VITRO </a:t>
            </a:r>
            <a:r>
              <a:rPr lang="es-EC" sz="2400" b="1" dirty="0"/>
              <a:t>DE VEGETALES</a:t>
            </a:r>
          </a:p>
        </p:txBody>
      </p:sp>
      <p:pic>
        <p:nvPicPr>
          <p:cNvPr id="4" name="3 Imagen"/>
          <p:cNvPicPr/>
          <p:nvPr/>
        </p:nvPicPr>
        <p:blipFill>
          <a:blip r:embed="rId2"/>
          <a:stretch>
            <a:fillRect/>
          </a:stretch>
        </p:blipFill>
        <p:spPr>
          <a:xfrm>
            <a:off x="7452320" y="4515966"/>
            <a:ext cx="1647394" cy="590358"/>
          </a:xfrm>
          <a:prstGeom prst="rect">
            <a:avLst/>
          </a:prstGeom>
        </p:spPr>
      </p:pic>
      <p:pic>
        <p:nvPicPr>
          <p:cNvPr id="1026" name="Picture 2" descr="http://paulownias.es/Fotos/fotos-invitro/laboratorio-de-micropropagac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347614"/>
            <a:ext cx="3513429" cy="2636672"/>
          </a:xfrm>
          <a:prstGeom prst="rect">
            <a:avLst/>
          </a:prstGeom>
          <a:ln>
            <a:noFill/>
          </a:ln>
          <a:effectLst>
            <a:outerShdw blurRad="190500" algn="tl" rotWithShape="0">
              <a:srgbClr val="000000">
                <a:alpha val="70000"/>
              </a:srgbClr>
            </a:outerShdw>
          </a:effectLst>
          <a:extLst/>
        </p:spPr>
      </p:pic>
      <p:sp>
        <p:nvSpPr>
          <p:cNvPr id="6" name="4 Marcador de contenido"/>
          <p:cNvSpPr>
            <a:spLocks noGrp="1"/>
          </p:cNvSpPr>
          <p:nvPr>
            <p:ph idx="4294967295"/>
          </p:nvPr>
        </p:nvSpPr>
        <p:spPr>
          <a:xfrm>
            <a:off x="457200" y="1200152"/>
            <a:ext cx="4258816" cy="939550"/>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400" dirty="0" smtClean="0">
                <a:solidFill>
                  <a:schemeClr val="bg1">
                    <a:lumMod val="75000"/>
                  </a:schemeClr>
                </a:solidFill>
              </a:rPr>
              <a:t>Cultivar partes de las plantas: segmentos de hoja, tallo y raíces, otros tejidos u órganos vegetales</a:t>
            </a:r>
            <a:r>
              <a:rPr lang="es-EC" sz="1400" dirty="0">
                <a:solidFill>
                  <a:schemeClr val="bg1">
                    <a:lumMod val="75000"/>
                  </a:schemeClr>
                </a:solidFill>
              </a:rPr>
              <a:t> </a:t>
            </a:r>
            <a:r>
              <a:rPr lang="es-EC" sz="1400" dirty="0" smtClean="0">
                <a:solidFill>
                  <a:schemeClr val="bg1">
                    <a:lumMod val="75000"/>
                  </a:schemeClr>
                </a:solidFill>
              </a:rPr>
              <a:t>en un ambiente artificial</a:t>
            </a:r>
          </a:p>
        </p:txBody>
      </p:sp>
      <p:sp>
        <p:nvSpPr>
          <p:cNvPr id="8" name="4 Marcador de contenido"/>
          <p:cNvSpPr>
            <a:spLocks noGrp="1"/>
          </p:cNvSpPr>
          <p:nvPr>
            <p:ph idx="4294967295"/>
          </p:nvPr>
        </p:nvSpPr>
        <p:spPr>
          <a:xfrm>
            <a:off x="467544" y="2355726"/>
            <a:ext cx="4258816" cy="504056"/>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400" dirty="0" smtClean="0">
                <a:solidFill>
                  <a:schemeClr val="bg1">
                    <a:lumMod val="75000"/>
                  </a:schemeClr>
                </a:solidFill>
              </a:rPr>
              <a:t>Debe controlarse la asepsia, el crecimiento y el desarrollo</a:t>
            </a:r>
          </a:p>
        </p:txBody>
      </p:sp>
      <p:sp>
        <p:nvSpPr>
          <p:cNvPr id="10" name="4 Marcador de contenido"/>
          <p:cNvSpPr>
            <a:spLocks noGrp="1"/>
          </p:cNvSpPr>
          <p:nvPr>
            <p:ph idx="4294967295"/>
          </p:nvPr>
        </p:nvSpPr>
        <p:spPr>
          <a:xfrm>
            <a:off x="467544" y="3044736"/>
            <a:ext cx="4258816" cy="535126"/>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400" dirty="0" smtClean="0">
                <a:solidFill>
                  <a:schemeClr val="bg1">
                    <a:lumMod val="75000"/>
                  </a:schemeClr>
                </a:solidFill>
              </a:rPr>
              <a:t>Se cultivan en soluciones nutritivas especiales</a:t>
            </a:r>
          </a:p>
        </p:txBody>
      </p:sp>
      <p:sp>
        <p:nvSpPr>
          <p:cNvPr id="11" name="4 Marcador de contenido"/>
          <p:cNvSpPr>
            <a:spLocks noGrp="1"/>
          </p:cNvSpPr>
          <p:nvPr>
            <p:ph idx="4294967295"/>
          </p:nvPr>
        </p:nvSpPr>
        <p:spPr>
          <a:xfrm>
            <a:off x="467544" y="3800557"/>
            <a:ext cx="4258816" cy="715409"/>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400" dirty="0" smtClean="0">
                <a:solidFill>
                  <a:schemeClr val="bg1">
                    <a:lumMod val="75000"/>
                  </a:schemeClr>
                </a:solidFill>
              </a:rPr>
              <a:t>Factores que pueden incidir en el crecimiento y desarrollo: pH, la luz y la temperatura</a:t>
            </a:r>
          </a:p>
        </p:txBody>
      </p:sp>
    </p:spTree>
    <p:extLst>
      <p:ext uri="{BB962C8B-B14F-4D97-AF65-F5344CB8AC3E}">
        <p14:creationId xmlns:p14="http://schemas.microsoft.com/office/powerpoint/2010/main" val="18949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0">
                                            <p:txEl>
                                              <p:pRg st="0" end="0"/>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1">
                                            <p:txEl>
                                              <p:pRg st="0" end="0"/>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50"/>
            <a:ext cx="8229600" cy="572616"/>
          </a:xfrm>
        </p:spPr>
        <p:txBody>
          <a:bodyPr/>
          <a:lstStyle/>
          <a:p>
            <a:pPr algn="just"/>
            <a:r>
              <a:rPr lang="es-EC" sz="2400" b="1" dirty="0" smtClean="0"/>
              <a:t>TEMARIO</a:t>
            </a:r>
            <a:endParaRPr lang="es-EC" sz="2400" b="1" dirty="0"/>
          </a:p>
        </p:txBody>
      </p:sp>
      <p:sp>
        <p:nvSpPr>
          <p:cNvPr id="3" name="2 Marcador de contenido"/>
          <p:cNvSpPr>
            <a:spLocks noGrp="1"/>
          </p:cNvSpPr>
          <p:nvPr>
            <p:ph idx="1"/>
          </p:nvPr>
        </p:nvSpPr>
        <p:spPr>
          <a:xfrm>
            <a:off x="457200" y="1059582"/>
            <a:ext cx="8229600" cy="3456384"/>
          </a:xfrm>
        </p:spPr>
        <p:txBody>
          <a:bodyPr>
            <a:normAutofit/>
          </a:bodyPr>
          <a:lstStyle/>
          <a:p>
            <a:pPr>
              <a:buFont typeface="Wingdings" panose="05000000000000000000" pitchFamily="2" charset="2"/>
              <a:buChar char="§"/>
            </a:pPr>
            <a:r>
              <a:rPr lang="es-EC" sz="2000" dirty="0" smtClean="0">
                <a:solidFill>
                  <a:schemeClr val="bg1">
                    <a:lumMod val="75000"/>
                  </a:schemeClr>
                </a:solidFill>
              </a:rPr>
              <a:t>INTRODUCCIÓN</a:t>
            </a:r>
          </a:p>
          <a:p>
            <a:pPr lvl="1">
              <a:buFont typeface="Wingdings" panose="05000000000000000000" pitchFamily="2" charset="2"/>
              <a:buChar char="§"/>
            </a:pPr>
            <a:r>
              <a:rPr lang="es-EC" sz="1400" dirty="0" smtClean="0">
                <a:solidFill>
                  <a:schemeClr val="bg1">
                    <a:lumMod val="75000"/>
                  </a:schemeClr>
                </a:solidFill>
              </a:rPr>
              <a:t>JUSTIFICACIÓN E IMPORTANCIA</a:t>
            </a:r>
          </a:p>
          <a:p>
            <a:pPr lvl="1">
              <a:buFont typeface="Wingdings" panose="05000000000000000000" pitchFamily="2" charset="2"/>
              <a:buChar char="§"/>
            </a:pPr>
            <a:r>
              <a:rPr lang="es-EC" sz="1400" dirty="0" smtClean="0">
                <a:solidFill>
                  <a:schemeClr val="bg1">
                    <a:lumMod val="75000"/>
                  </a:schemeClr>
                </a:solidFill>
              </a:rPr>
              <a:t>ALCANCE DEL PROYECTO</a:t>
            </a:r>
          </a:p>
          <a:p>
            <a:pPr>
              <a:buFont typeface="Wingdings" panose="05000000000000000000" pitchFamily="2" charset="2"/>
              <a:buChar char="§"/>
            </a:pPr>
            <a:r>
              <a:rPr lang="es-EC" sz="2000" dirty="0" smtClean="0">
                <a:solidFill>
                  <a:schemeClr val="bg1">
                    <a:lumMod val="75000"/>
                  </a:schemeClr>
                </a:solidFill>
              </a:rPr>
              <a:t>CULTIVO </a:t>
            </a:r>
            <a:r>
              <a:rPr lang="es-EC" sz="2000" i="1" dirty="0" smtClean="0">
                <a:solidFill>
                  <a:schemeClr val="bg1">
                    <a:lumMod val="75000"/>
                  </a:schemeClr>
                </a:solidFill>
              </a:rPr>
              <a:t>IN – VITRO </a:t>
            </a:r>
            <a:r>
              <a:rPr lang="es-EC" sz="2000" dirty="0" smtClean="0">
                <a:solidFill>
                  <a:schemeClr val="bg1">
                    <a:lumMod val="75000"/>
                  </a:schemeClr>
                </a:solidFill>
              </a:rPr>
              <a:t>DE VEGETALES</a:t>
            </a:r>
          </a:p>
          <a:p>
            <a:pPr>
              <a:buFont typeface="Wingdings" panose="05000000000000000000" pitchFamily="2" charset="2"/>
              <a:buChar char="§"/>
            </a:pPr>
            <a:r>
              <a:rPr lang="es-EC" sz="2000" dirty="0" smtClean="0">
                <a:solidFill>
                  <a:schemeClr val="tx1">
                    <a:lumMod val="75000"/>
                    <a:lumOff val="25000"/>
                  </a:schemeClr>
                </a:solidFill>
              </a:rPr>
              <a:t>MICROPROPAGACIÓN</a:t>
            </a:r>
          </a:p>
          <a:p>
            <a:pPr>
              <a:buFont typeface="Wingdings" panose="05000000000000000000" pitchFamily="2" charset="2"/>
              <a:buChar char="§"/>
            </a:pPr>
            <a:r>
              <a:rPr lang="es-EC" sz="2000" dirty="0" smtClean="0">
                <a:solidFill>
                  <a:schemeClr val="bg1">
                    <a:lumMod val="75000"/>
                  </a:schemeClr>
                </a:solidFill>
              </a:rPr>
              <a:t>SISTEMAS DE INMERSIÓN TEMPORAL</a:t>
            </a:r>
          </a:p>
          <a:p>
            <a:pPr>
              <a:buFont typeface="Wingdings" panose="05000000000000000000" pitchFamily="2" charset="2"/>
              <a:buChar char="§"/>
            </a:pPr>
            <a:r>
              <a:rPr lang="es-EC" sz="2000" dirty="0" smtClean="0">
                <a:solidFill>
                  <a:schemeClr val="bg1">
                    <a:lumMod val="75000"/>
                  </a:schemeClr>
                </a:solidFill>
              </a:rPr>
              <a:t>REQUERIMIENTOS DEL SISTEMA</a:t>
            </a:r>
          </a:p>
          <a:p>
            <a:pPr>
              <a:buFont typeface="Wingdings" panose="05000000000000000000" pitchFamily="2" charset="2"/>
              <a:buChar char="§"/>
            </a:pPr>
            <a:r>
              <a:rPr lang="es-EC" sz="2000" dirty="0">
                <a:solidFill>
                  <a:schemeClr val="bg1">
                    <a:lumMod val="75000"/>
                  </a:schemeClr>
                </a:solidFill>
              </a:rPr>
              <a:t>DISEÑO E IMPLEMENTACIÓN DEL SISTEMA</a:t>
            </a:r>
          </a:p>
          <a:p>
            <a:pPr>
              <a:buFont typeface="Wingdings" panose="05000000000000000000" pitchFamily="2" charset="2"/>
              <a:buChar char="§"/>
            </a:pPr>
            <a:r>
              <a:rPr lang="es-EC" sz="2000" dirty="0" smtClean="0">
                <a:solidFill>
                  <a:schemeClr val="bg1">
                    <a:lumMod val="75000"/>
                  </a:schemeClr>
                </a:solidFill>
              </a:rPr>
              <a:t>CONCLUSIONES</a:t>
            </a:r>
            <a:endParaRPr lang="es-EC" sz="2000" dirty="0">
              <a:solidFill>
                <a:schemeClr val="bg1">
                  <a:lumMod val="75000"/>
                </a:schemeClr>
              </a:solidFill>
            </a:endParaRPr>
          </a:p>
        </p:txBody>
      </p:sp>
      <p:pic>
        <p:nvPicPr>
          <p:cNvPr id="4" name="3 Imagen"/>
          <p:cNvPicPr/>
          <p:nvPr/>
        </p:nvPicPr>
        <p:blipFill>
          <a:blip r:embed="rId2"/>
          <a:stretch>
            <a:fillRect/>
          </a:stretch>
        </p:blipFill>
        <p:spPr>
          <a:xfrm>
            <a:off x="7452320" y="4515966"/>
            <a:ext cx="1647394" cy="590358"/>
          </a:xfrm>
          <a:prstGeom prst="rect">
            <a:avLst/>
          </a:prstGeom>
        </p:spPr>
      </p:pic>
    </p:spTree>
    <p:extLst>
      <p:ext uri="{BB962C8B-B14F-4D97-AF65-F5344CB8AC3E}">
        <p14:creationId xmlns:p14="http://schemas.microsoft.com/office/powerpoint/2010/main" val="3366768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486"/>
            <a:ext cx="8229600" cy="788640"/>
          </a:xfrm>
        </p:spPr>
        <p:txBody>
          <a:bodyPr/>
          <a:lstStyle/>
          <a:p>
            <a:pPr algn="just"/>
            <a:r>
              <a:rPr lang="es-EC" sz="2400" b="1" dirty="0" smtClean="0"/>
              <a:t>MICROPROPAGACIÓN: Generalidades</a:t>
            </a:r>
            <a:endParaRPr lang="es-EC" sz="2400" b="1" dirty="0"/>
          </a:p>
        </p:txBody>
      </p:sp>
      <p:pic>
        <p:nvPicPr>
          <p:cNvPr id="4" name="3 Imagen"/>
          <p:cNvPicPr/>
          <p:nvPr/>
        </p:nvPicPr>
        <p:blipFill>
          <a:blip r:embed="rId2"/>
          <a:stretch>
            <a:fillRect/>
          </a:stretch>
        </p:blipFill>
        <p:spPr>
          <a:xfrm>
            <a:off x="7452320" y="4515966"/>
            <a:ext cx="1647394" cy="590358"/>
          </a:xfrm>
          <a:prstGeom prst="rect">
            <a:avLst/>
          </a:prstGeom>
        </p:spPr>
      </p:pic>
      <p:sp>
        <p:nvSpPr>
          <p:cNvPr id="6" name="4 Marcador de contenido"/>
          <p:cNvSpPr>
            <a:spLocks noGrp="1"/>
          </p:cNvSpPr>
          <p:nvPr>
            <p:ph idx="4294967295"/>
          </p:nvPr>
        </p:nvSpPr>
        <p:spPr>
          <a:xfrm>
            <a:off x="457200" y="1200152"/>
            <a:ext cx="4258816" cy="867542"/>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400" dirty="0" smtClean="0">
                <a:solidFill>
                  <a:schemeClr val="bg1">
                    <a:lumMod val="75000"/>
                  </a:schemeClr>
                </a:solidFill>
              </a:rPr>
              <a:t>Conjunto de técnicas y métodos de cultivos de tejidos utilizados para multiplicar plantas asexualmente.</a:t>
            </a:r>
          </a:p>
        </p:txBody>
      </p:sp>
      <p:sp>
        <p:nvSpPr>
          <p:cNvPr id="8" name="4 Marcador de contenido"/>
          <p:cNvSpPr>
            <a:spLocks noGrp="1"/>
          </p:cNvSpPr>
          <p:nvPr>
            <p:ph idx="4294967295"/>
          </p:nvPr>
        </p:nvSpPr>
        <p:spPr>
          <a:xfrm>
            <a:off x="467544" y="2355726"/>
            <a:ext cx="4258816" cy="2304256"/>
          </a:xfrm>
          <a:prstGeom prst="rect">
            <a:avLst/>
          </a:prstGeom>
          <a:solidFill>
            <a:schemeClr val="accent6">
              <a:lumMod val="20000"/>
              <a:lumOff val="80000"/>
            </a:schemeClr>
          </a:solidFill>
          <a:ln>
            <a:solidFill>
              <a:schemeClr val="accent1"/>
            </a:solidFill>
          </a:ln>
        </p:spPr>
        <p:txBody>
          <a:bodyPr>
            <a:noAutofit/>
          </a:bodyPr>
          <a:lstStyle/>
          <a:p>
            <a:pPr algn="just">
              <a:buFont typeface="Wingdings" panose="05000000000000000000" pitchFamily="2" charset="2"/>
              <a:buChar char="§"/>
            </a:pPr>
            <a:r>
              <a:rPr lang="es-EC" sz="1600" dirty="0" smtClean="0">
                <a:solidFill>
                  <a:schemeClr val="bg1">
                    <a:lumMod val="75000"/>
                  </a:schemeClr>
                </a:solidFill>
              </a:rPr>
              <a:t>Presenta cuatro etapas principales:</a:t>
            </a:r>
          </a:p>
          <a:p>
            <a:pPr lvl="1" algn="just">
              <a:buFont typeface="Wingdings" panose="05000000000000000000" pitchFamily="2" charset="2"/>
              <a:buChar char="§"/>
            </a:pPr>
            <a:r>
              <a:rPr lang="es-EC" dirty="0" smtClean="0">
                <a:solidFill>
                  <a:schemeClr val="bg1">
                    <a:lumMod val="75000"/>
                  </a:schemeClr>
                </a:solidFill>
              </a:rPr>
              <a:t>Preparación del material de fisiología vegetal</a:t>
            </a:r>
          </a:p>
          <a:p>
            <a:pPr lvl="1" algn="just">
              <a:buFont typeface="Wingdings" panose="05000000000000000000" pitchFamily="2" charset="2"/>
              <a:buChar char="§"/>
            </a:pPr>
            <a:r>
              <a:rPr lang="es-EC" dirty="0" smtClean="0">
                <a:solidFill>
                  <a:schemeClr val="bg1">
                    <a:lumMod val="75000"/>
                  </a:schemeClr>
                </a:solidFill>
              </a:rPr>
              <a:t>Establecimiento del cultivo</a:t>
            </a:r>
          </a:p>
          <a:p>
            <a:pPr lvl="1" algn="just">
              <a:buFont typeface="Wingdings" panose="05000000000000000000" pitchFamily="2" charset="2"/>
              <a:buChar char="§"/>
            </a:pPr>
            <a:r>
              <a:rPr lang="es-EC" dirty="0" smtClean="0">
                <a:solidFill>
                  <a:schemeClr val="bg1">
                    <a:lumMod val="75000"/>
                  </a:schemeClr>
                </a:solidFill>
              </a:rPr>
              <a:t>Desarrollo y multiplicación de vástagos</a:t>
            </a:r>
          </a:p>
          <a:p>
            <a:pPr lvl="1" algn="just">
              <a:buFont typeface="Wingdings" panose="05000000000000000000" pitchFamily="2" charset="2"/>
              <a:buChar char="§"/>
            </a:pPr>
            <a:r>
              <a:rPr lang="es-EC" dirty="0" smtClean="0">
                <a:solidFill>
                  <a:schemeClr val="bg1">
                    <a:lumMod val="75000"/>
                  </a:schemeClr>
                </a:solidFill>
              </a:rPr>
              <a:t>Enraizamiento y aclimatación de las plántulas</a:t>
            </a:r>
          </a:p>
        </p:txBody>
      </p:sp>
      <p:pic>
        <p:nvPicPr>
          <p:cNvPr id="9" name="8 Imagen" descr="http://cmapspublic.ihmc.us/rid=1HQ642GJN-2DJXL2K-1214/img_actividad29.jp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55468" y="1738625"/>
            <a:ext cx="3677037" cy="2129269"/>
          </a:xfrm>
          <a:prstGeom prst="rect">
            <a:avLst/>
          </a:prstGeom>
          <a:noFill/>
          <a:ln>
            <a:noFill/>
          </a:ln>
        </p:spPr>
      </p:pic>
    </p:spTree>
    <p:extLst>
      <p:ext uri="{BB962C8B-B14F-4D97-AF65-F5344CB8AC3E}">
        <p14:creationId xmlns:p14="http://schemas.microsoft.com/office/powerpoint/2010/main" val="41001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3F3F3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
                                            <p:txEl>
                                              <p:pRg st="0" end="0"/>
                                            </p:txEl>
                                          </p:spTgt>
                                        </p:tgtEl>
                                        <p:attrNameLst>
                                          <p:attrName>style.color</p:attrName>
                                        </p:attrNameLst>
                                      </p:cBhvr>
                                      <p:to>
                                        <a:srgbClr val="3F3F3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8">
                                            <p:txEl>
                                              <p:pRg st="1" end="1"/>
                                            </p:txEl>
                                          </p:spTgt>
                                        </p:tgtEl>
                                        <p:attrNameLst>
                                          <p:attrName>style.color</p:attrName>
                                        </p:attrNameLst>
                                      </p:cBhvr>
                                      <p:to>
                                        <a:srgbClr val="3F3F3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8">
                                            <p:txEl>
                                              <p:pRg st="2" end="2"/>
                                            </p:txEl>
                                          </p:spTgt>
                                        </p:tgtEl>
                                        <p:attrNameLst>
                                          <p:attrName>style.color</p:attrName>
                                        </p:attrNameLst>
                                      </p:cBhvr>
                                      <p:to>
                                        <a:srgbClr val="3F3F3F"/>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8">
                                            <p:txEl>
                                              <p:pRg st="3" end="3"/>
                                            </p:txEl>
                                          </p:spTgt>
                                        </p:tgtEl>
                                        <p:attrNameLst>
                                          <p:attrName>style.color</p:attrName>
                                        </p:attrNameLst>
                                      </p:cBhvr>
                                      <p:to>
                                        <a:srgbClr val="3F3F3F"/>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8">
                                            <p:txEl>
                                              <p:pRg st="4" end="4"/>
                                            </p:txEl>
                                          </p:spTgt>
                                        </p:tgtEl>
                                        <p:attrNameLst>
                                          <p:attrName>style.color</p:attrName>
                                        </p:attrNameLst>
                                      </p:cBhvr>
                                      <p:to>
                                        <a:srgbClr val="3F3F3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1378</Words>
  <Application>Microsoft Office PowerPoint</Application>
  <PresentationFormat>Presentación en pantalla (16:9)</PresentationFormat>
  <Paragraphs>185</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Ejecutivo</vt:lpstr>
      <vt:lpstr>Automatización del Sistema de Inmersión Temporal para cultivo de tejidos de plantas in – vitro para la empresa Germoplanta Cía. Ltda.</vt:lpstr>
      <vt:lpstr>TEMARIO</vt:lpstr>
      <vt:lpstr>TEMARIO</vt:lpstr>
      <vt:lpstr>INTRODUCCIÓN: Justificación e Importancia</vt:lpstr>
      <vt:lpstr>INTRODUCCIÓN: Alcance del Proyecto</vt:lpstr>
      <vt:lpstr>TEMARIO</vt:lpstr>
      <vt:lpstr>CULTIVO IN – VITRO DE VEGETALES</vt:lpstr>
      <vt:lpstr>TEMARIO</vt:lpstr>
      <vt:lpstr>MICROPROPAGACIÓN: Generalidades</vt:lpstr>
      <vt:lpstr>MICROPROPAGACIÓN: Sistemas Actuales</vt:lpstr>
      <vt:lpstr>MICROPROPAGACIÓN: Automatización</vt:lpstr>
      <vt:lpstr>TEMARIO</vt:lpstr>
      <vt:lpstr>SISTEMAS DE INMERSIÓN TEMPORAL: Generalidades</vt:lpstr>
      <vt:lpstr>SISTEMAS DE INMERSIÓN TEMPORAL: Generalidades</vt:lpstr>
      <vt:lpstr>SISTEMAS DE INMERSIÓN TEMPORAL: Factores</vt:lpstr>
      <vt:lpstr>SISTEMAS DE INMERSIÓN TEMPORAL: Fases</vt:lpstr>
      <vt:lpstr>TEMARIO</vt:lpstr>
      <vt:lpstr>REQUERIMIENTOS DEL SISTEMA</vt:lpstr>
      <vt:lpstr>TEMARIO</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DISEÑO E IMPLEMENTACIÓN DEL SISTEMA</vt:lpstr>
      <vt:lpstr>TEMARIO</vt:lpstr>
      <vt:lpstr>CONCLUSIONES</vt:lpstr>
      <vt:lpstr>CONCLUSIONES</vt:lpstr>
      <vt:lpstr>CONCLUSIONES</vt:lpstr>
      <vt:lpstr>CONCLUSIONES</vt:lpstr>
      <vt:lpstr>GRACIAS POR LA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Automatización del sistema de inmersión temporal para cultivo de tejidos de plantas in – vitro para la empresa Germoplanta Cía. Ltda.</dc:title>
  <dc:creator>Johis</dc:creator>
  <cp:lastModifiedBy>Johis</cp:lastModifiedBy>
  <cp:revision>36</cp:revision>
  <dcterms:created xsi:type="dcterms:W3CDTF">2015-05-21T23:38:33Z</dcterms:created>
  <dcterms:modified xsi:type="dcterms:W3CDTF">2015-05-22T18:17:36Z</dcterms:modified>
</cp:coreProperties>
</file>