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Lst>
  <p:sldIdLst>
    <p:sldId id="256" r:id="rId2"/>
    <p:sldId id="257" r:id="rId3"/>
    <p:sldId id="258" r:id="rId4"/>
    <p:sldId id="260" r:id="rId5"/>
    <p:sldId id="261" r:id="rId6"/>
    <p:sldId id="262" r:id="rId7"/>
    <p:sldId id="263" r:id="rId8"/>
    <p:sldId id="265" r:id="rId9"/>
    <p:sldId id="272" r:id="rId10"/>
    <p:sldId id="266" r:id="rId11"/>
    <p:sldId id="310" r:id="rId12"/>
    <p:sldId id="267" r:id="rId13"/>
    <p:sldId id="269" r:id="rId14"/>
    <p:sldId id="271" r:id="rId15"/>
    <p:sldId id="312" r:id="rId16"/>
    <p:sldId id="313" r:id="rId17"/>
    <p:sldId id="274" r:id="rId18"/>
    <p:sldId id="315" r:id="rId19"/>
    <p:sldId id="316" r:id="rId20"/>
    <p:sldId id="317" r:id="rId21"/>
    <p:sldId id="275" r:id="rId22"/>
    <p:sldId id="318" r:id="rId23"/>
    <p:sldId id="277" r:id="rId24"/>
    <p:sldId id="319" r:id="rId25"/>
    <p:sldId id="279" r:id="rId26"/>
    <p:sldId id="280" r:id="rId27"/>
    <p:sldId id="282" r:id="rId28"/>
    <p:sldId id="335" r:id="rId29"/>
    <p:sldId id="283" r:id="rId30"/>
    <p:sldId id="284" r:id="rId31"/>
    <p:sldId id="320" r:id="rId32"/>
    <p:sldId id="287" r:id="rId33"/>
    <p:sldId id="288" r:id="rId34"/>
    <p:sldId id="321" r:id="rId35"/>
    <p:sldId id="322" r:id="rId36"/>
    <p:sldId id="324" r:id="rId37"/>
    <p:sldId id="325" r:id="rId38"/>
    <p:sldId id="326" r:id="rId39"/>
    <p:sldId id="327" r:id="rId40"/>
    <p:sldId id="328" r:id="rId41"/>
    <p:sldId id="329" r:id="rId42"/>
    <p:sldId id="330" r:id="rId43"/>
    <p:sldId id="333" r:id="rId44"/>
    <p:sldId id="334"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2" autoAdjust="0"/>
    <p:restoredTop sz="99467" autoAdjust="0"/>
  </p:normalViewPr>
  <p:slideViewPr>
    <p:cSldViewPr snapToGrid="0">
      <p:cViewPr varScale="1">
        <p:scale>
          <a:sx n="89" d="100"/>
          <a:sy n="89" d="100"/>
        </p:scale>
        <p:origin x="57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briel\Desktop\de%20llor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TONELADAS DE CAL VIVA MENSUALES 2014</a:t>
            </a:r>
            <a:endParaRPr lang="es-EC"/>
          </a:p>
          <a:p>
            <a:pPr>
              <a:defRPr/>
            </a:pPr>
            <a:endParaRPr lang="en-US"/>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rgbClr val="FF0000"/>
                </a:solidFill>
                <a:prstDash val="sysDot"/>
              </a:ln>
              <a:effectLst/>
            </c:spPr>
            <c:trendlineType val="linear"/>
            <c:dispRSqr val="0"/>
            <c:dispEq val="0"/>
          </c:trendline>
          <c:cat>
            <c:strRef>
              <c:f>Hoja1!$F$5:$F$16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Hoja1!$G$5:$G$16</c:f>
              <c:numCache>
                <c:formatCode>General</c:formatCode>
                <c:ptCount val="12"/>
                <c:pt idx="0">
                  <c:v>409.47</c:v>
                </c:pt>
                <c:pt idx="1">
                  <c:v>352.07</c:v>
                </c:pt>
                <c:pt idx="2">
                  <c:v>429.11</c:v>
                </c:pt>
                <c:pt idx="3">
                  <c:v>440.77</c:v>
                </c:pt>
                <c:pt idx="4">
                  <c:v>532.57000000000005</c:v>
                </c:pt>
                <c:pt idx="5">
                  <c:v>549.64</c:v>
                </c:pt>
                <c:pt idx="6">
                  <c:v>629.04</c:v>
                </c:pt>
                <c:pt idx="7">
                  <c:v>640.20000000000005</c:v>
                </c:pt>
                <c:pt idx="8">
                  <c:v>656.68</c:v>
                </c:pt>
                <c:pt idx="9">
                  <c:v>625.82000000000005</c:v>
                </c:pt>
                <c:pt idx="10">
                  <c:v>585.01</c:v>
                </c:pt>
                <c:pt idx="11">
                  <c:v>548.96</c:v>
                </c:pt>
              </c:numCache>
            </c:numRef>
          </c:val>
          <c:smooth val="0"/>
          <c:extLst>
            <c:ext xmlns:c15="http://schemas.microsoft.com/office/drawing/2012/chart" uri="{02D57815-91ED-43cb-92C2-25804820EDAC}">
              <c15:filteredSeriesTitle>
                <c15:tx>
                  <c:strRef>
                    <c:extLst>
                      <c:ext uri="{02D57815-91ED-43cb-92C2-25804820EDAC}">
                        <c15:formulaRef>
                          <c15:sqref>Hoja1!$G$4</c15:sqref>
                        </c15:formulaRef>
                      </c:ext>
                    </c:extLst>
                    <c:strCache>
                      <c:ptCount val="1"/>
                      <c:pt idx="0">
                        <c:v>TONELADAS DE CAL VIVA</c:v>
                      </c:pt>
                    </c:strCache>
                  </c:strRef>
                </c15:tx>
              </c15:filteredSeriesTitle>
            </c:ext>
          </c:extLst>
        </c:ser>
        <c:dLbls>
          <c:showLegendKey val="0"/>
          <c:showVal val="0"/>
          <c:showCatName val="0"/>
          <c:showSerName val="0"/>
          <c:showPercent val="0"/>
          <c:showBubbleSize val="0"/>
        </c:dLbls>
        <c:smooth val="0"/>
        <c:axId val="-1667916704"/>
        <c:axId val="-1667923232"/>
      </c:lineChart>
      <c:catAx>
        <c:axId val="-1667916704"/>
        <c:scaling>
          <c:orientation val="minMax"/>
        </c:scaling>
        <c:delete val="0"/>
        <c:axPos val="b"/>
        <c:title>
          <c:tx>
            <c:rich>
              <a:bodyPr rot="0" vert="horz"/>
              <a:lstStyle/>
              <a:p>
                <a:pPr>
                  <a:defRPr/>
                </a:pPr>
                <a:r>
                  <a:rPr lang="es-EC"/>
                  <a:t>Meses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667923232"/>
        <c:crosses val="autoZero"/>
        <c:auto val="1"/>
        <c:lblAlgn val="ctr"/>
        <c:lblOffset val="100"/>
        <c:noMultiLvlLbl val="0"/>
      </c:catAx>
      <c:valAx>
        <c:axId val="-1667923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Toneladas de Cal Viva</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C"/>
          </a:p>
        </c:txPr>
        <c:crossAx val="-16679167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pPr>
      <a:endParaRPr lang="es-EC"/>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6D89D6DA-80F7-4E95-851B-BEE4C8D7C0A7}"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D89D6DA-80F7-4E95-851B-BEE4C8D7C0A7}" type="slidenum">
              <a:rPr lang="es-ES" smtClean="0"/>
              <a:t>‹Nº›</a:t>
            </a:fld>
            <a:endParaRPr lang="es-ES" dirty="0"/>
          </a:p>
        </p:txBody>
      </p:sp>
      <p:sp>
        <p:nvSpPr>
          <p:cNvPr id="9" name="Content Placeholder 8"/>
          <p:cNvSpPr>
            <a:spLocks noGrp="1"/>
          </p:cNvSpPr>
          <p:nvPr>
            <p:ph sz="quarter" idx="13"/>
          </p:nvPr>
        </p:nvSpPr>
        <p:spPr>
          <a:xfrm>
            <a:off x="406400" y="381000"/>
            <a:ext cx="103632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B161898B-11CF-4E4A-94DD-930C093B3109}" type="datetimeFigureOut">
              <a:rPr lang="es-ES" smtClean="0"/>
              <a:t>18/05/2015</a:t>
            </a:fld>
            <a:endParaRPr lang="es-ES" dirty="0"/>
          </a:p>
        </p:txBody>
      </p:sp>
      <p:sp>
        <p:nvSpPr>
          <p:cNvPr id="9" name="Slide Number Placeholder 8"/>
          <p:cNvSpPr>
            <a:spLocks noGrp="1"/>
          </p:cNvSpPr>
          <p:nvPr>
            <p:ph type="sldNum" sz="quarter" idx="11"/>
          </p:nvPr>
        </p:nvSpPr>
        <p:spPr/>
        <p:txBody>
          <a:bodyPr/>
          <a:lstStyle/>
          <a:p>
            <a:fld id="{6D89D6DA-80F7-4E95-851B-BEE4C8D7C0A7}" type="slidenum">
              <a:rPr lang="es-ES" smtClean="0"/>
              <a:t>‹Nº›</a:t>
            </a:fld>
            <a:endParaRPr lang="es-ES" dirty="0"/>
          </a:p>
        </p:txBody>
      </p:sp>
      <p:sp>
        <p:nvSpPr>
          <p:cNvPr id="10" name="Footer Placeholder 9"/>
          <p:cNvSpPr>
            <a:spLocks noGrp="1"/>
          </p:cNvSpPr>
          <p:nvPr>
            <p:ph type="ftr" sz="quarter" idx="12"/>
          </p:nvPr>
        </p:nvSpPr>
        <p:spPr/>
        <p:txBody>
          <a:bodyPr/>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89D6DA-80F7-4E95-851B-BEE4C8D7C0A7}" type="slidenum">
              <a:rPr lang="es-ES" smtClean="0"/>
              <a:t>‹Nº›</a:t>
            </a:fld>
            <a:endParaRPr lang="es-E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s-E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B161898B-11CF-4E4A-94DD-930C093B3109}" type="datetimeFigureOut">
              <a:rPr lang="es-ES" smtClean="0"/>
              <a:t>18/05/2015</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hyperlink" Target="Calculos%20Tanque.pdf"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Recipiente.pdf" TargetMode="External"/><Relationship Id="rId5" Type="http://schemas.openxmlformats.org/officeDocument/2006/relationships/image" Target="../media/image2.jpg"/><Relationship Id="rId4" Type="http://schemas.openxmlformats.org/officeDocument/2006/relationships/image" Target="../media/image22.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Planos%20electricos-Model.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Red%20de%20Aire%20Comprimido.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AGUA.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ntenimiento%20de%20trituradoras.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oleObject" Target="../embeddings/oleObject2.bin"/><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hyperlink" Target="tritracion%20actualizada.fs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Real.xlsx"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0632" y="1439368"/>
            <a:ext cx="10753807" cy="778536"/>
          </a:xfrm>
        </p:spPr>
        <p:txBody>
          <a:bodyPr>
            <a:noAutofit/>
          </a:bodyPr>
          <a:lstStyle/>
          <a:p>
            <a:pPr algn="ctr"/>
            <a:r>
              <a:rPr lang="es-ES" sz="4000" b="1" dirty="0" smtClean="0"/>
              <a:t>UNIVERSIDAD DE LAS FUERZAS ARMADAS-</a:t>
            </a:r>
            <a:r>
              <a:rPr lang="es-ES" sz="4000" b="1" dirty="0" err="1" smtClean="0"/>
              <a:t>ESPE</a:t>
            </a:r>
            <a:endParaRPr lang="es-ES" sz="4000" b="1" dirty="0"/>
          </a:p>
        </p:txBody>
      </p:sp>
      <p:sp>
        <p:nvSpPr>
          <p:cNvPr id="3" name="Subtítulo 2"/>
          <p:cNvSpPr>
            <a:spLocks noGrp="1"/>
          </p:cNvSpPr>
          <p:nvPr>
            <p:ph type="subTitle" idx="1"/>
          </p:nvPr>
        </p:nvSpPr>
        <p:spPr>
          <a:xfrm>
            <a:off x="1034716" y="4811150"/>
            <a:ext cx="9250247" cy="1336431"/>
          </a:xfrm>
          <a:gradFill>
            <a:gsLst>
              <a:gs pos="0">
                <a:schemeClr val="accent6"/>
              </a:gs>
              <a:gs pos="100000">
                <a:schemeClr val="accent1">
                  <a:lumMod val="45000"/>
                  <a:lumOff val="55000"/>
                </a:schemeClr>
              </a:gs>
              <a:gs pos="78000">
                <a:schemeClr val="accent1">
                  <a:lumMod val="20000"/>
                  <a:lumOff val="80000"/>
                </a:schemeClr>
              </a:gs>
              <a:gs pos="100000">
                <a:schemeClr val="accent1">
                  <a:lumMod val="30000"/>
                  <a:lumOff val="70000"/>
                </a:schemeClr>
              </a:gs>
            </a:gsLst>
            <a:lin ang="5400000" scaled="1"/>
          </a:gradFill>
        </p:spPr>
        <p:txBody>
          <a:bodyPr>
            <a:noAutofit/>
          </a:bodyPr>
          <a:lstStyle/>
          <a:p>
            <a:pPr algn="ctr"/>
            <a:r>
              <a:rPr lang="es-ES" sz="2800" b="1" dirty="0">
                <a:solidFill>
                  <a:schemeClr val="tx1"/>
                </a:solidFill>
              </a:rPr>
              <a:t>“INGENIERÍA CONCEPTUAL, BÁSICA  </a:t>
            </a:r>
            <a:r>
              <a:rPr lang="es-ES" sz="2800" b="1" dirty="0" smtClean="0">
                <a:solidFill>
                  <a:schemeClr val="tx1"/>
                </a:solidFill>
              </a:rPr>
              <a:t>Y DETALLE Y SIMULACIÓN DE </a:t>
            </a:r>
            <a:r>
              <a:rPr lang="es-ES" sz="2800" b="1" dirty="0">
                <a:solidFill>
                  <a:schemeClr val="tx1"/>
                </a:solidFill>
              </a:rPr>
              <a:t>LA LÍNEA DE PRODUCCIÓN DE CAL CON UNA CAPACIDAD DE 40 t/día PARA LA EMPRESA ANDEC S.A.”</a:t>
            </a:r>
            <a:endParaRPr lang="es-ES" sz="2800" dirty="0">
              <a:solidFill>
                <a:schemeClr val="tx1"/>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39" y="3"/>
            <a:ext cx="3108198" cy="1667684"/>
          </a:xfrm>
          <a:prstGeom prst="rect">
            <a:avLst/>
          </a:prstGeom>
        </p:spPr>
      </p:pic>
      <p:pic>
        <p:nvPicPr>
          <p:cNvPr id="6" name="Imagen 5"/>
          <p:cNvPicPr/>
          <p:nvPr/>
        </p:nvPicPr>
        <p:blipFill rotWithShape="1">
          <a:blip r:embed="rId3"/>
          <a:srcRect l="38806" t="12041" r="33819" b="75167"/>
          <a:stretch/>
        </p:blipFill>
        <p:spPr bwMode="auto">
          <a:xfrm>
            <a:off x="6731391" y="82010"/>
            <a:ext cx="4263048" cy="1161465"/>
          </a:xfrm>
          <a:prstGeom prst="rect">
            <a:avLst/>
          </a:prstGeom>
          <a:ln>
            <a:noFill/>
          </a:ln>
          <a:extLst>
            <a:ext uri="{53640926-AAD7-44D8-BBD7-CCE9431645EC}">
              <a14:shadowObscured xmlns:a14="http://schemas.microsoft.com/office/drawing/2010/main"/>
            </a:ext>
          </a:extLst>
        </p:spPr>
      </p:pic>
      <p:sp>
        <p:nvSpPr>
          <p:cNvPr id="7" name="Título 1"/>
          <p:cNvSpPr txBox="1">
            <a:spLocks/>
          </p:cNvSpPr>
          <p:nvPr/>
        </p:nvSpPr>
        <p:spPr>
          <a:xfrm>
            <a:off x="240632" y="3525335"/>
            <a:ext cx="10753807" cy="9795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dirty="0" smtClean="0"/>
              <a:t>López Lara, Luis Raú</a:t>
            </a:r>
            <a:r>
              <a:rPr lang="es-ES" dirty="0"/>
              <a:t>l</a:t>
            </a:r>
          </a:p>
        </p:txBody>
      </p:sp>
      <p:sp>
        <p:nvSpPr>
          <p:cNvPr id="8" name="Título 1"/>
          <p:cNvSpPr txBox="1">
            <a:spLocks/>
          </p:cNvSpPr>
          <p:nvPr/>
        </p:nvSpPr>
        <p:spPr>
          <a:xfrm>
            <a:off x="393032" y="2305149"/>
            <a:ext cx="10753807" cy="778536"/>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s-ES" sz="4000" b="1" dirty="0" smtClean="0"/>
              <a:t>CARRERA DE INGENIERÍA MECÁNICA</a:t>
            </a:r>
            <a:endParaRPr lang="es-ES" sz="4000" b="1" dirty="0"/>
          </a:p>
        </p:txBody>
      </p:sp>
    </p:spTree>
    <p:extLst>
      <p:ext uri="{BB962C8B-B14F-4D97-AF65-F5344CB8AC3E}">
        <p14:creationId xmlns:p14="http://schemas.microsoft.com/office/powerpoint/2010/main" val="1072349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6197"/>
            <a:ext cx="10160000" cy="1143000"/>
          </a:xfrm>
        </p:spPr>
        <p:txBody>
          <a:bodyPr/>
          <a:lstStyle/>
          <a:p>
            <a:pPr algn="ctr"/>
            <a:r>
              <a:rPr lang="es-MX" b="1" dirty="0" smtClean="0"/>
              <a:t>PROCESO DE TRITURACIÓN</a:t>
            </a:r>
            <a:endParaRPr lang="es-ES" b="1"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082843" y="1130968"/>
            <a:ext cx="9216190" cy="5317957"/>
          </a:xfrm>
          <a:prstGeom prst="rect">
            <a:avLst/>
          </a:prstGeom>
          <a:noFill/>
          <a:ln>
            <a:noFill/>
          </a:ln>
        </p:spPr>
      </p:pic>
      <p:pic>
        <p:nvPicPr>
          <p:cNvPr id="6"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6002759"/>
            <a:ext cx="2839453" cy="879304"/>
          </a:xfrm>
          <a:prstGeom prst="rect">
            <a:avLst/>
          </a:prstGeom>
        </p:spPr>
      </p:pic>
    </p:spTree>
    <p:extLst>
      <p:ext uri="{BB962C8B-B14F-4D97-AF65-F5344CB8AC3E}">
        <p14:creationId xmlns:p14="http://schemas.microsoft.com/office/powerpoint/2010/main" val="813988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6197"/>
            <a:ext cx="10160000" cy="1143000"/>
          </a:xfrm>
        </p:spPr>
        <p:txBody>
          <a:bodyPr/>
          <a:lstStyle/>
          <a:p>
            <a:pPr algn="ctr"/>
            <a:r>
              <a:rPr lang="es-MX" b="1" dirty="0" smtClean="0"/>
              <a:t>PROCESO DE CALCINACIÓN</a:t>
            </a:r>
            <a:endParaRPr lang="es-ES" b="1" dirty="0"/>
          </a:p>
        </p:txBody>
      </p:sp>
      <p:pic>
        <p:nvPicPr>
          <p:cNvPr id="6"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6002759"/>
            <a:ext cx="2839453" cy="879304"/>
          </a:xfrm>
          <a:prstGeom prst="rect">
            <a:avLst/>
          </a:prstGeom>
        </p:spPr>
      </p:pic>
      <p:pic>
        <p:nvPicPr>
          <p:cNvPr id="7" name="6 Imagen"/>
          <p:cNvPicPr/>
          <p:nvPr/>
        </p:nvPicPr>
        <p:blipFill rotWithShape="1">
          <a:blip r:embed="rId3">
            <a:extLst>
              <a:ext uri="{28A0092B-C50C-407E-A947-70E740481C1C}">
                <a14:useLocalDpi xmlns:a14="http://schemas.microsoft.com/office/drawing/2010/main" val="0"/>
              </a:ext>
            </a:extLst>
          </a:blip>
          <a:srcRect b="15468"/>
          <a:stretch/>
        </p:blipFill>
        <p:spPr bwMode="auto">
          <a:xfrm>
            <a:off x="778777" y="1493871"/>
            <a:ext cx="9953391" cy="4508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0294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6197"/>
            <a:ext cx="10160000" cy="1143000"/>
          </a:xfrm>
        </p:spPr>
        <p:txBody>
          <a:bodyPr/>
          <a:lstStyle/>
          <a:p>
            <a:pPr algn="ctr"/>
            <a:r>
              <a:rPr lang="es-ES" sz="3600" b="1" dirty="0" smtClean="0"/>
              <a:t>TIPOS DE PLANTAS PROCESADORAS DE CAL VIVA</a:t>
            </a:r>
            <a:endParaRPr lang="es-ES" sz="3600" b="1" dirty="0"/>
          </a:p>
        </p:txBody>
      </p:sp>
      <p:sp>
        <p:nvSpPr>
          <p:cNvPr id="6" name="5 Rectángulo"/>
          <p:cNvSpPr/>
          <p:nvPr/>
        </p:nvSpPr>
        <p:spPr>
          <a:xfrm>
            <a:off x="810126" y="1234788"/>
            <a:ext cx="9825789" cy="1384995"/>
          </a:xfrm>
          <a:prstGeom prst="rect">
            <a:avLst/>
          </a:prstGeom>
        </p:spPr>
        <p:txBody>
          <a:bodyPr wrap="square">
            <a:spAutoFit/>
          </a:bodyPr>
          <a:lstStyle/>
          <a:p>
            <a:pPr algn="just"/>
            <a:r>
              <a:rPr lang="es-EC" sz="2800" dirty="0"/>
              <a:t>Los tipos de plantas para la producción de cal viva se diferencian por el horno que se utiliza en el proceso y pueden ser hornos verticales u hornos rotatorios horizontales.</a:t>
            </a:r>
          </a:p>
        </p:txBody>
      </p:sp>
      <p:pic>
        <p:nvPicPr>
          <p:cNvPr id="10" name="9 Imagen" descr="Descripción: horno cal leña"/>
          <p:cNvPicPr/>
          <p:nvPr/>
        </p:nvPicPr>
        <p:blipFill>
          <a:blip r:embed="rId2">
            <a:extLst>
              <a:ext uri="{28A0092B-C50C-407E-A947-70E740481C1C}">
                <a14:useLocalDpi xmlns:a14="http://schemas.microsoft.com/office/drawing/2010/main" val="0"/>
              </a:ext>
            </a:extLst>
          </a:blip>
          <a:srcRect/>
          <a:stretch>
            <a:fillRect/>
          </a:stretch>
        </p:blipFill>
        <p:spPr bwMode="auto">
          <a:xfrm>
            <a:off x="902366" y="2815388"/>
            <a:ext cx="4006517" cy="2887579"/>
          </a:xfrm>
          <a:prstGeom prst="rect">
            <a:avLst/>
          </a:prstGeom>
          <a:noFill/>
          <a:ln>
            <a:noFill/>
          </a:ln>
        </p:spPr>
      </p:pic>
      <p:sp>
        <p:nvSpPr>
          <p:cNvPr id="9" name="8 Rectángulo"/>
          <p:cNvSpPr/>
          <p:nvPr/>
        </p:nvSpPr>
        <p:spPr>
          <a:xfrm>
            <a:off x="1127849" y="5891282"/>
            <a:ext cx="3588530" cy="523220"/>
          </a:xfrm>
          <a:prstGeom prst="rect">
            <a:avLst/>
          </a:prstGeom>
        </p:spPr>
        <p:txBody>
          <a:bodyPr wrap="square">
            <a:spAutoFit/>
          </a:bodyPr>
          <a:lstStyle/>
          <a:p>
            <a:pPr algn="ctr"/>
            <a:r>
              <a:rPr lang="es-EC" sz="2800" b="1" dirty="0"/>
              <a:t>Horno </a:t>
            </a:r>
            <a:r>
              <a:rPr lang="es-EC" sz="2800" b="1" dirty="0" smtClean="0"/>
              <a:t>Vertical</a:t>
            </a:r>
            <a:endParaRPr lang="es-EC" sz="2800" b="1" dirty="0"/>
          </a:p>
        </p:txBody>
      </p:sp>
      <p:pic>
        <p:nvPicPr>
          <p:cNvPr id="12" name="11 Imagen" descr="Descripción: Horno Rotatorio"/>
          <p:cNvPicPr/>
          <p:nvPr/>
        </p:nvPicPr>
        <p:blipFill>
          <a:blip r:embed="rId3">
            <a:extLst>
              <a:ext uri="{28A0092B-C50C-407E-A947-70E740481C1C}">
                <a14:useLocalDpi xmlns:a14="http://schemas.microsoft.com/office/drawing/2010/main" val="0"/>
              </a:ext>
            </a:extLst>
          </a:blip>
          <a:srcRect/>
          <a:stretch>
            <a:fillRect/>
          </a:stretch>
        </p:blipFill>
        <p:spPr bwMode="auto">
          <a:xfrm>
            <a:off x="6280484" y="2815388"/>
            <a:ext cx="3592179" cy="2887579"/>
          </a:xfrm>
          <a:prstGeom prst="rect">
            <a:avLst/>
          </a:prstGeom>
          <a:noFill/>
          <a:ln>
            <a:noFill/>
          </a:ln>
        </p:spPr>
      </p:pic>
      <p:sp>
        <p:nvSpPr>
          <p:cNvPr id="13" name="12 Rectángulo"/>
          <p:cNvSpPr/>
          <p:nvPr/>
        </p:nvSpPr>
        <p:spPr>
          <a:xfrm>
            <a:off x="6280484" y="5891282"/>
            <a:ext cx="3592179" cy="523220"/>
          </a:xfrm>
          <a:prstGeom prst="rect">
            <a:avLst/>
          </a:prstGeom>
        </p:spPr>
        <p:txBody>
          <a:bodyPr wrap="square">
            <a:spAutoFit/>
          </a:bodyPr>
          <a:lstStyle/>
          <a:p>
            <a:pPr algn="ctr"/>
            <a:r>
              <a:rPr lang="es-EC" sz="2800" b="1" dirty="0"/>
              <a:t>Horno </a:t>
            </a:r>
            <a:r>
              <a:rPr lang="es-EC" sz="2800" b="1" dirty="0" smtClean="0"/>
              <a:t>Horizontal </a:t>
            </a:r>
            <a:endParaRPr lang="es-EC" sz="2800" b="1" dirty="0"/>
          </a:p>
        </p:txBody>
      </p:sp>
      <p:pic>
        <p:nvPicPr>
          <p:cNvPr id="14" name="Imagen 4"/>
          <p:cNvPicPr>
            <a:picLocks noChangeAspect="1"/>
          </p:cNvPicPr>
          <p:nvPr/>
        </p:nvPicPr>
        <p:blipFill rotWithShape="1">
          <a:blip r:embed="rId4">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289377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MATERIA PRIMA</a:t>
            </a:r>
            <a:endParaRPr lang="es-ES" b="1" dirty="0"/>
          </a:p>
        </p:txBody>
      </p:sp>
      <p:sp>
        <p:nvSpPr>
          <p:cNvPr id="3" name="Marcador de contenido 2"/>
          <p:cNvSpPr>
            <a:spLocks noGrp="1"/>
          </p:cNvSpPr>
          <p:nvPr>
            <p:ph idx="1"/>
          </p:nvPr>
        </p:nvSpPr>
        <p:spPr>
          <a:xfrm>
            <a:off x="489284" y="1576135"/>
            <a:ext cx="10002253" cy="1961148"/>
          </a:xfrm>
        </p:spPr>
        <p:txBody>
          <a:bodyPr>
            <a:normAutofit fontScale="77500" lnSpcReduction="20000"/>
          </a:bodyPr>
          <a:lstStyle/>
          <a:p>
            <a:pPr algn="just">
              <a:buFont typeface="Wingdings" panose="05000000000000000000" pitchFamily="2" charset="2"/>
              <a:buChar char="§"/>
            </a:pPr>
            <a:r>
              <a:rPr lang="es-MX" sz="3500" dirty="0"/>
              <a:t>La materia </a:t>
            </a:r>
            <a:r>
              <a:rPr lang="es-MX" sz="3500" dirty="0" smtClean="0"/>
              <a:t>prima,  </a:t>
            </a:r>
            <a:r>
              <a:rPr lang="es-MX" sz="3500" dirty="0"/>
              <a:t>se obtiene de canteras con Piedras de carbonato de </a:t>
            </a:r>
            <a:r>
              <a:rPr lang="es-MX" sz="3500" dirty="0" smtClean="0"/>
              <a:t>calcio.</a:t>
            </a:r>
          </a:p>
          <a:p>
            <a:pPr marL="114300" indent="0" algn="just">
              <a:buNone/>
            </a:pPr>
            <a:endParaRPr lang="es-MX" sz="3500" dirty="0" smtClean="0"/>
          </a:p>
          <a:p>
            <a:pPr algn="just">
              <a:buFont typeface="Wingdings" panose="05000000000000000000" pitchFamily="2" charset="2"/>
              <a:buChar char="§"/>
            </a:pPr>
            <a:r>
              <a:rPr lang="es-MX" sz="3500" dirty="0" smtClean="0"/>
              <a:t>Se depende </a:t>
            </a:r>
            <a:r>
              <a:rPr lang="es-MX" sz="3500" dirty="0"/>
              <a:t>d</a:t>
            </a:r>
            <a:r>
              <a:rPr lang="es-MX" sz="3500" dirty="0" smtClean="0"/>
              <a:t>el </a:t>
            </a:r>
            <a:r>
              <a:rPr lang="es-MX" sz="3500" dirty="0"/>
              <a:t>porcentaje de pureza </a:t>
            </a:r>
            <a:r>
              <a:rPr lang="es-MX" sz="3500" dirty="0" smtClean="0"/>
              <a:t>para que reaccione </a:t>
            </a:r>
            <a:r>
              <a:rPr lang="es-MX" sz="3500" dirty="0"/>
              <a:t>de mejor manera como escoriador en el proceso de </a:t>
            </a:r>
            <a:r>
              <a:rPr lang="es-MX" sz="3500" dirty="0" smtClean="0"/>
              <a:t>fundición</a:t>
            </a:r>
            <a:r>
              <a:rPr lang="es-MX" sz="3500" dirty="0"/>
              <a:t> </a:t>
            </a:r>
            <a:r>
              <a:rPr lang="es-MX" sz="3500" dirty="0" smtClean="0"/>
              <a:t>de acero. </a:t>
            </a:r>
            <a:endParaRPr lang="es-ES" dirty="0"/>
          </a:p>
        </p:txBody>
      </p:sp>
      <p:pic>
        <p:nvPicPr>
          <p:cNvPr id="4" name="Imagen 3" descr="Descripción: http://i00.i.aliimg.com/photo/v0/117997492/Lime_Stone_Bulk_For_Sale_We_Have.jpg"/>
          <p:cNvPicPr/>
          <p:nvPr/>
        </p:nvPicPr>
        <p:blipFill>
          <a:blip r:embed="rId2">
            <a:extLst>
              <a:ext uri="{28A0092B-C50C-407E-A947-70E740481C1C}">
                <a14:useLocalDpi xmlns:a14="http://schemas.microsoft.com/office/drawing/2010/main" val="0"/>
              </a:ext>
            </a:extLst>
          </a:blip>
          <a:srcRect/>
          <a:stretch>
            <a:fillRect/>
          </a:stretch>
        </p:blipFill>
        <p:spPr bwMode="auto">
          <a:xfrm>
            <a:off x="7579894" y="3772067"/>
            <a:ext cx="3626873" cy="2432970"/>
          </a:xfrm>
          <a:prstGeom prst="rect">
            <a:avLst/>
          </a:prstGeom>
          <a:noFill/>
          <a:ln>
            <a:noFill/>
          </a:ln>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6002759"/>
            <a:ext cx="2839453" cy="879304"/>
          </a:xfrm>
          <a:prstGeom prst="rect">
            <a:avLst/>
          </a:prstGeom>
        </p:spPr>
      </p:pic>
      <p:sp>
        <p:nvSpPr>
          <p:cNvPr id="7" name="Título 1"/>
          <p:cNvSpPr txBox="1">
            <a:spLocks/>
          </p:cNvSpPr>
          <p:nvPr/>
        </p:nvSpPr>
        <p:spPr>
          <a:xfrm>
            <a:off x="762000" y="4274136"/>
            <a:ext cx="6408821" cy="14288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S" b="1" dirty="0" smtClean="0"/>
              <a:t>COMUNA DE SAN ANTONIO </a:t>
            </a:r>
            <a:endParaRPr lang="es-ES" b="1" dirty="0"/>
          </a:p>
        </p:txBody>
      </p:sp>
    </p:spTree>
    <p:extLst>
      <p:ext uri="{BB962C8B-B14F-4D97-AF65-F5344CB8AC3E}">
        <p14:creationId xmlns:p14="http://schemas.microsoft.com/office/powerpoint/2010/main" val="1858166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3" y="-92071"/>
            <a:ext cx="10230853" cy="1041644"/>
          </a:xfrm>
        </p:spPr>
        <p:txBody>
          <a:bodyPr/>
          <a:lstStyle/>
          <a:p>
            <a:pPr algn="ctr"/>
            <a:r>
              <a:rPr lang="es-ES" b="1" dirty="0" smtClean="0"/>
              <a:t>MAQUINARIA REQUERIDA</a:t>
            </a:r>
            <a:endParaRPr lang="es-ES" b="1" dirty="0"/>
          </a:p>
        </p:txBody>
      </p:sp>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1837337663"/>
                  </p:ext>
                </p:extLst>
              </p:nvPr>
            </p:nvGraphicFramePr>
            <p:xfrm>
              <a:off x="1897753" y="1009935"/>
              <a:ext cx="8834409" cy="5691116"/>
            </p:xfrm>
            <a:graphic>
              <a:graphicData uri="http://schemas.openxmlformats.org/drawingml/2006/table">
                <a:tbl>
                  <a:tblPr firstRow="1" firstCol="1" bandRow="1">
                    <a:tableStyleId>{5C22544A-7EE6-4342-B048-85BDC9FD1C3A}</a:tableStyleId>
                  </a:tblPr>
                  <a:tblGrid>
                    <a:gridCol w="2756839"/>
                    <a:gridCol w="428866"/>
                    <a:gridCol w="428866"/>
                    <a:gridCol w="367290"/>
                    <a:gridCol w="398617"/>
                    <a:gridCol w="459112"/>
                    <a:gridCol w="460192"/>
                    <a:gridCol w="459112"/>
                    <a:gridCol w="468836"/>
                    <a:gridCol w="459112"/>
                    <a:gridCol w="615751"/>
                    <a:gridCol w="765908"/>
                    <a:gridCol w="765908"/>
                  </a:tblGrid>
                  <a:tr h="564120">
                    <a:tc>
                      <a:txBody>
                        <a:bodyPr/>
                        <a:lstStyle/>
                        <a:p>
                          <a:pPr algn="ctr">
                            <a:spcAft>
                              <a:spcPts val="0"/>
                            </a:spcAft>
                            <a:tabLst>
                              <a:tab pos="180340" algn="l"/>
                              <a:tab pos="1710690" algn="l"/>
                            </a:tabLst>
                          </a:pPr>
                          <a:r>
                            <a:rPr lang="es-ES" sz="1800" dirty="0">
                              <a:effectLst/>
                            </a:rPr>
                            <a:t>PARÁMETROS DE EVALUACIÓN </a:t>
                          </a:r>
                          <a:endParaRPr lang="es-EC" sz="2800" dirty="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3</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4</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5</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6</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7</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8</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9</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WF</a:t>
                          </a:r>
                          <a:endParaRPr lang="es-EC" sz="2800">
                            <a:solidFill>
                              <a:srgbClr val="76923C"/>
                            </a:solidFill>
                            <a:effectLst/>
                            <a:latin typeface="Times New Roman"/>
                            <a:ea typeface="Calibri"/>
                            <a:cs typeface="Times New Roman"/>
                          </a:endParaRPr>
                        </a:p>
                      </a:txBody>
                      <a:tcPr marL="68580" marR="68580" marT="0" marB="0" anchor="ctr"/>
                    </a:tc>
                  </a:tr>
                  <a:tr h="475553">
                    <a:tc>
                      <a:txBody>
                        <a:bodyPr/>
                        <a:lstStyle/>
                        <a:p>
                          <a:pPr algn="just">
                            <a:spcAft>
                              <a:spcPts val="0"/>
                            </a:spcAft>
                            <a:tabLst>
                              <a:tab pos="1710690" algn="l"/>
                            </a:tabLst>
                          </a:pPr>
                          <a:r>
                            <a:rPr lang="es-ES" sz="1800">
                              <a:effectLst/>
                            </a:rPr>
                            <a:t>1.Costo de maquinaria </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9</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20,45</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24</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713330">
                    <a:tc>
                      <a:txBody>
                        <a:bodyPr/>
                        <a:lstStyle/>
                        <a:p>
                          <a:pPr algn="just">
                            <a:spcAft>
                              <a:spcPts val="0"/>
                            </a:spcAft>
                            <a:tabLst>
                              <a:tab pos="180340" algn="l"/>
                              <a:tab pos="1710690" algn="l"/>
                            </a:tabLst>
                          </a:pPr>
                          <a:r>
                            <a:rPr lang="es-ES" sz="1800">
                              <a:effectLst/>
                            </a:rPr>
                            <a:t>2.Tiempo de construcción y entrega de maquinaria</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kern="1200" dirty="0">
                              <a:solidFill>
                                <a:schemeClr val="dk1"/>
                              </a:solidFill>
                              <a:effectLst/>
                              <a:latin typeface="+mn-lt"/>
                              <a:ea typeface="+mn-ea"/>
                              <a:cs typeface="+mn-cs"/>
                            </a:rPr>
                            <a:t> </a:t>
                          </a:r>
                          <a:endParaRPr lang="es-EC" sz="1800" kern="1200" dirty="0">
                            <a:solidFill>
                              <a:schemeClr val="dk1"/>
                            </a:solidFill>
                            <a:effectLst/>
                            <a:latin typeface="+mn-lt"/>
                            <a:ea typeface="+mn-ea"/>
                            <a:cs typeface="+mn-cs"/>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kern="1200" dirty="0">
                              <a:solidFill>
                                <a:schemeClr val="dk1"/>
                              </a:solidFill>
                              <a:effectLst/>
                              <a:latin typeface="+mn-lt"/>
                              <a:ea typeface="+mn-ea"/>
                              <a:cs typeface="+mn-cs"/>
                            </a:rPr>
                            <a:t>1</a:t>
                          </a:r>
                          <a:endParaRPr lang="es-EC" sz="1800" kern="1200" dirty="0">
                            <a:solidFill>
                              <a:schemeClr val="dk1"/>
                            </a:solidFill>
                            <a:effectLst/>
                            <a:latin typeface="+mn-lt"/>
                            <a:ea typeface="+mn-ea"/>
                            <a:cs typeface="+mn-cs"/>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2</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8</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18,18</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18</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577486">
                    <a:tc>
                      <a:txBody>
                        <a:bodyPr/>
                        <a:lstStyle/>
                        <a:p>
                          <a:pPr algn="just">
                            <a:spcAft>
                              <a:spcPts val="0"/>
                            </a:spcAft>
                            <a:tabLst>
                              <a:tab pos="180340" algn="l"/>
                              <a:tab pos="1710690" algn="l"/>
                            </a:tabLst>
                          </a:pPr>
                          <a:r>
                            <a:rPr lang="es-ES" sz="1800">
                              <a:effectLst/>
                            </a:rPr>
                            <a:t>3.Disponibilidad de repuestos</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r>
                                  <a:rPr lang="es-ES" sz="1800">
                                    <a:effectLst/>
                                    <a:latin typeface="Cambria Math"/>
                                  </a:rPr>
                                  <m:t>5</m:t>
                                </m:r>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12,5</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577486">
                    <a:tc>
                      <a:txBody>
                        <a:bodyPr/>
                        <a:lstStyle/>
                        <a:p>
                          <a:pPr algn="l">
                            <a:spcAft>
                              <a:spcPts val="0"/>
                            </a:spcAft>
                            <a:tabLst>
                              <a:tab pos="180340" algn="l"/>
                              <a:tab pos="1710690" algn="l"/>
                            </a:tabLst>
                          </a:pPr>
                          <a:r>
                            <a:rPr lang="es-ES" sz="1800">
                              <a:effectLst/>
                            </a:rPr>
                            <a:t>4.Fiabilidad de la maquinaria</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r>
                                  <a:rPr lang="es-ES" sz="1800">
                                    <a:effectLst/>
                                    <a:latin typeface="Cambria Math"/>
                                  </a:rPr>
                                  <m:t>5</m:t>
                                </m:r>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12,5</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540591">
                    <a:tc>
                      <a:txBody>
                        <a:bodyPr/>
                        <a:lstStyle/>
                        <a:p>
                          <a:pPr algn="l">
                            <a:spcAft>
                              <a:spcPts val="0"/>
                            </a:spcAft>
                            <a:tabLst>
                              <a:tab pos="180340" algn="l"/>
                              <a:tab pos="1710690" algn="l"/>
                            </a:tabLst>
                          </a:pPr>
                          <a:r>
                            <a:rPr lang="es-ES" sz="1800">
                              <a:effectLst/>
                            </a:rPr>
                            <a:t>5.Granulometría requerida </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r>
                                  <a:rPr lang="es-ES" sz="1800">
                                    <a:effectLst/>
                                    <a:latin typeface="Cambria Math"/>
                                  </a:rPr>
                                  <m:t>5</m:t>
                                </m:r>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12,5</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713330">
                    <a:tc>
                      <a:txBody>
                        <a:bodyPr/>
                        <a:lstStyle/>
                        <a:p>
                          <a:pPr algn="l">
                            <a:spcAft>
                              <a:spcPts val="0"/>
                            </a:spcAft>
                            <a:tabLst>
                              <a:tab pos="180340" algn="l"/>
                              <a:tab pos="1710690" algn="l"/>
                            </a:tabLst>
                          </a:pPr>
                          <a:r>
                            <a:rPr lang="es-ES" sz="1800">
                              <a:effectLst/>
                            </a:rPr>
                            <a:t>6.Capacidad de incremento de producción </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2</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r>
                                  <a:rPr lang="es-ES" sz="1800">
                                    <a:effectLst/>
                                    <a:latin typeface="Cambria Math"/>
                                  </a:rPr>
                                  <m:t>5</m:t>
                                </m:r>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12,5</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12</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r>
                  <a:tr h="540591">
                    <a:tc>
                      <a:txBody>
                        <a:bodyPr/>
                        <a:lstStyle/>
                        <a:p>
                          <a:pPr algn="l">
                            <a:spcAft>
                              <a:spcPts val="0"/>
                            </a:spcAft>
                            <a:tabLst>
                              <a:tab pos="180340" algn="l"/>
                              <a:tab pos="1710690" algn="l"/>
                            </a:tabLst>
                          </a:pPr>
                          <a:r>
                            <a:rPr lang="es-ES" sz="1800">
                              <a:effectLst/>
                            </a:rPr>
                            <a:t>7.Experiencia en plantas</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r>
                                  <a:rPr lang="es-ES" sz="1800">
                                    <a:effectLst/>
                                    <a:latin typeface="Cambria Math"/>
                                  </a:rPr>
                                  <m:t>2</m:t>
                                </m:r>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5,68</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5</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577486">
                    <a:tc>
                      <a:txBody>
                        <a:bodyPr/>
                        <a:lstStyle/>
                        <a:p>
                          <a:pPr algn="l">
                            <a:spcAft>
                              <a:spcPts val="0"/>
                            </a:spcAft>
                            <a:tabLst>
                              <a:tab pos="180340" algn="l"/>
                              <a:tab pos="1710690" algn="l"/>
                            </a:tabLst>
                          </a:pPr>
                          <a:r>
                            <a:rPr lang="es-ES" sz="1800">
                              <a:effectLst/>
                            </a:rPr>
                            <a:t>8.Tiempo de montaje y puesta en marcha</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14:m>
                            <m:oMathPara xmlns:m="http://schemas.openxmlformats.org/officeDocument/2006/math">
                              <m:oMathParaPr>
                                <m:jc m:val="centerGroup"/>
                              </m:oMathParaPr>
                              <m:oMath xmlns:m="http://schemas.openxmlformats.org/officeDocument/2006/math">
                                <m:r>
                                  <a:rPr lang="es-ES" sz="1800">
                                    <a:effectLst/>
                                    <a:latin typeface="Cambria Math"/>
                                  </a:rPr>
                                  <m:t>2</m:t>
                                </m:r>
                                <m:f>
                                  <m:fPr>
                                    <m:ctrlPr>
                                      <a:rPr lang="es-EC" sz="1800" i="1">
                                        <a:effectLst/>
                                        <a:latin typeface="Cambria Math" panose="02040503050406030204" pitchFamily="18" charset="0"/>
                                      </a:rPr>
                                    </m:ctrlPr>
                                  </m:fPr>
                                  <m:num>
                                    <m:r>
                                      <a:rPr lang="es-ES" sz="1800">
                                        <a:effectLst/>
                                        <a:latin typeface="Cambria Math"/>
                                      </a:rPr>
                                      <m:t>1</m:t>
                                    </m:r>
                                  </m:num>
                                  <m:den>
                                    <m:r>
                                      <a:rPr lang="es-ES" sz="1800">
                                        <a:effectLst/>
                                        <a:latin typeface="Cambria Math"/>
                                      </a:rPr>
                                      <m:t>2</m:t>
                                    </m:r>
                                  </m:den>
                                </m:f>
                              </m:oMath>
                            </m:oMathPara>
                          </a14:m>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5,68</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5</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r>
                  <a:tr h="411143">
                    <a:tc>
                      <a:txBody>
                        <a:bodyPr/>
                        <a:lstStyle/>
                        <a:p>
                          <a:pPr algn="l">
                            <a:spcAft>
                              <a:spcPts val="0"/>
                            </a:spcAft>
                            <a:tabLst>
                              <a:tab pos="180340" algn="l"/>
                              <a:tab pos="1710690" algn="l"/>
                            </a:tabLst>
                          </a:pPr>
                          <a:r>
                            <a:rPr lang="es-ES" sz="1800">
                              <a:effectLst/>
                            </a:rPr>
                            <a:t>TOTAL</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44</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100</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1837337663"/>
                  </p:ext>
                </p:extLst>
              </p:nvPr>
            </p:nvGraphicFramePr>
            <p:xfrm>
              <a:off x="1897753" y="1009935"/>
              <a:ext cx="8834409" cy="5691116"/>
            </p:xfrm>
            <a:graphic>
              <a:graphicData uri="http://schemas.openxmlformats.org/drawingml/2006/table">
                <a:tbl>
                  <a:tblPr firstRow="1" firstCol="1" bandRow="1">
                    <a:tableStyleId>{5C22544A-7EE6-4342-B048-85BDC9FD1C3A}</a:tableStyleId>
                  </a:tblPr>
                  <a:tblGrid>
                    <a:gridCol w="2756839"/>
                    <a:gridCol w="428866"/>
                    <a:gridCol w="428866"/>
                    <a:gridCol w="367290"/>
                    <a:gridCol w="398617"/>
                    <a:gridCol w="459112"/>
                    <a:gridCol w="460192"/>
                    <a:gridCol w="459112"/>
                    <a:gridCol w="468836"/>
                    <a:gridCol w="459112"/>
                    <a:gridCol w="615751"/>
                    <a:gridCol w="765908"/>
                    <a:gridCol w="765908"/>
                  </a:tblGrid>
                  <a:tr h="564120">
                    <a:tc>
                      <a:txBody>
                        <a:bodyPr/>
                        <a:lstStyle/>
                        <a:p>
                          <a:pPr algn="ctr">
                            <a:spcAft>
                              <a:spcPts val="0"/>
                            </a:spcAft>
                            <a:tabLst>
                              <a:tab pos="180340" algn="l"/>
                              <a:tab pos="1710690" algn="l"/>
                            </a:tabLst>
                          </a:pPr>
                          <a:r>
                            <a:rPr lang="es-ES" sz="1800" dirty="0">
                              <a:effectLst/>
                            </a:rPr>
                            <a:t>PARÁMETROS DE EVALUACIÓN </a:t>
                          </a:r>
                          <a:endParaRPr lang="es-EC" sz="2800" dirty="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3</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4</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5</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6</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7</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8</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9</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WF</a:t>
                          </a:r>
                          <a:endParaRPr lang="es-EC" sz="2800">
                            <a:solidFill>
                              <a:srgbClr val="76923C"/>
                            </a:solidFill>
                            <a:effectLst/>
                            <a:latin typeface="Times New Roman"/>
                            <a:ea typeface="Calibri"/>
                            <a:cs typeface="Times New Roman"/>
                          </a:endParaRPr>
                        </a:p>
                      </a:txBody>
                      <a:tcPr marL="68580" marR="68580" marT="0" marB="0" anchor="ctr"/>
                    </a:tc>
                  </a:tr>
                  <a:tr h="475553">
                    <a:tc>
                      <a:txBody>
                        <a:bodyPr/>
                        <a:lstStyle/>
                        <a:p>
                          <a:pPr algn="just">
                            <a:spcAft>
                              <a:spcPts val="0"/>
                            </a:spcAft>
                            <a:tabLst>
                              <a:tab pos="1710690" algn="l"/>
                            </a:tabLst>
                          </a:pPr>
                          <a:r>
                            <a:rPr lang="es-ES" sz="1800">
                              <a:effectLst/>
                            </a:rPr>
                            <a:t>1.Costo de maquinaria </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9</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20,45</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24</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713330">
                    <a:tc>
                      <a:txBody>
                        <a:bodyPr/>
                        <a:lstStyle/>
                        <a:p>
                          <a:pPr algn="just">
                            <a:spcAft>
                              <a:spcPts val="0"/>
                            </a:spcAft>
                            <a:tabLst>
                              <a:tab pos="180340" algn="l"/>
                              <a:tab pos="1710690" algn="l"/>
                            </a:tabLst>
                          </a:pPr>
                          <a:r>
                            <a:rPr lang="es-ES" sz="1800">
                              <a:effectLst/>
                            </a:rPr>
                            <a:t>2.Tiempo de construcción y entrega de maquinaria</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kern="1200" dirty="0">
                              <a:solidFill>
                                <a:schemeClr val="dk1"/>
                              </a:solidFill>
                              <a:effectLst/>
                              <a:latin typeface="+mn-lt"/>
                              <a:ea typeface="+mn-ea"/>
                              <a:cs typeface="+mn-cs"/>
                            </a:rPr>
                            <a:t> </a:t>
                          </a:r>
                          <a:endParaRPr lang="es-EC" sz="1800" kern="1200" dirty="0">
                            <a:solidFill>
                              <a:schemeClr val="dk1"/>
                            </a:solidFill>
                            <a:effectLst/>
                            <a:latin typeface="+mn-lt"/>
                            <a:ea typeface="+mn-ea"/>
                            <a:cs typeface="+mn-cs"/>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kern="1200" dirty="0">
                              <a:solidFill>
                                <a:schemeClr val="dk1"/>
                              </a:solidFill>
                              <a:effectLst/>
                              <a:latin typeface="+mn-lt"/>
                              <a:ea typeface="+mn-ea"/>
                              <a:cs typeface="+mn-cs"/>
                            </a:rPr>
                            <a:t>1</a:t>
                          </a:r>
                          <a:endParaRPr lang="es-EC" sz="1800" kern="1200" dirty="0">
                            <a:solidFill>
                              <a:schemeClr val="dk1"/>
                            </a:solidFill>
                            <a:effectLst/>
                            <a:latin typeface="+mn-lt"/>
                            <a:ea typeface="+mn-ea"/>
                            <a:cs typeface="+mn-cs"/>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2</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8</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18,18</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18</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577486">
                    <a:tc>
                      <a:txBody>
                        <a:bodyPr/>
                        <a:lstStyle/>
                        <a:p>
                          <a:pPr algn="just">
                            <a:spcAft>
                              <a:spcPts val="0"/>
                            </a:spcAft>
                            <a:tabLst>
                              <a:tab pos="180340" algn="l"/>
                              <a:tab pos="1710690" algn="l"/>
                            </a:tabLst>
                          </a:pPr>
                          <a:r>
                            <a:rPr lang="es-ES" sz="1800">
                              <a:effectLst/>
                            </a:rPr>
                            <a:t>3.Disponibilidad de repuestos</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endParaRPr lang="es-EC"/>
                        </a:p>
                      </a:txBody>
                      <a:tcPr marL="68580" marR="68580" marT="0" marB="0" anchor="ctr">
                        <a:blipFill rotWithShape="1">
                          <a:blip r:embed="rId2"/>
                          <a:stretch>
                            <a:fillRect l="-1006154" t="-314737" r="-1124615" b="-593684"/>
                          </a:stretch>
                        </a:blipFill>
                      </a:tcPr>
                    </a:tc>
                    <a:tc>
                      <a:txBody>
                        <a:bodyPr/>
                        <a:lstStyle/>
                        <a:p>
                          <a:endParaRPr lang="es-EC"/>
                        </a:p>
                      </a:txBody>
                      <a:tcPr marL="68580" marR="68580" marT="0" marB="0" anchor="ctr">
                        <a:blipFill rotWithShape="1">
                          <a:blip r:embed="rId2"/>
                          <a:stretch>
                            <a:fillRect l="-958667" t="-314737" r="-874667" b="-593684"/>
                          </a:stretch>
                        </a:blipFill>
                      </a:tcPr>
                    </a:tc>
                    <a:tc>
                      <a:txBody>
                        <a:bodyPr/>
                        <a:lstStyle/>
                        <a:p>
                          <a:endParaRPr lang="es-EC"/>
                        </a:p>
                      </a:txBody>
                      <a:tcPr marL="68580" marR="68580" marT="0" marB="0" anchor="ctr">
                        <a:blipFill rotWithShape="1">
                          <a:blip r:embed="rId2"/>
                          <a:stretch>
                            <a:fillRect l="-1044737" t="-314737" r="-763158" b="-593684"/>
                          </a:stretch>
                        </a:blip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1087129" t="-314737" r="-248515" b="-593684"/>
                          </a:stretch>
                        </a:blipFill>
                      </a:tcPr>
                    </a:tc>
                    <a:tc>
                      <a:txBody>
                        <a:bodyPr/>
                        <a:lstStyle/>
                        <a:p>
                          <a:pPr algn="ctr">
                            <a:spcAft>
                              <a:spcPts val="0"/>
                            </a:spcAft>
                            <a:tabLst>
                              <a:tab pos="180340" algn="l"/>
                              <a:tab pos="1710690" algn="l"/>
                            </a:tabLst>
                          </a:pPr>
                          <a:r>
                            <a:rPr lang="es-ES" sz="1800" dirty="0">
                              <a:effectLst/>
                            </a:rPr>
                            <a:t>12,5</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577486">
                    <a:tc>
                      <a:txBody>
                        <a:bodyPr/>
                        <a:lstStyle/>
                        <a:p>
                          <a:pPr algn="l">
                            <a:spcAft>
                              <a:spcPts val="0"/>
                            </a:spcAft>
                            <a:tabLst>
                              <a:tab pos="180340" algn="l"/>
                              <a:tab pos="1710690" algn="l"/>
                            </a:tabLst>
                          </a:pPr>
                          <a:r>
                            <a:rPr lang="es-ES" sz="1800">
                              <a:effectLst/>
                            </a:rPr>
                            <a:t>4.Fiabilidad de la maquinaria</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972131" t="-414737" r="-1304918" b="-493684"/>
                          </a:stretch>
                        </a:blip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endParaRPr lang="es-EC"/>
                        </a:p>
                      </a:txBody>
                      <a:tcPr marL="68580" marR="68580" marT="0" marB="0" anchor="ctr">
                        <a:blipFill rotWithShape="1">
                          <a:blip r:embed="rId2"/>
                          <a:stretch>
                            <a:fillRect l="-958667" t="-414737" r="-874667" b="-493684"/>
                          </a:stretch>
                        </a:blipFill>
                      </a:tcPr>
                    </a:tc>
                    <a:tc>
                      <a:txBody>
                        <a:bodyPr/>
                        <a:lstStyle/>
                        <a:p>
                          <a:endParaRPr lang="es-EC"/>
                        </a:p>
                      </a:txBody>
                      <a:tcPr marL="68580" marR="68580" marT="0" marB="0" anchor="ctr">
                        <a:blipFill rotWithShape="1">
                          <a:blip r:embed="rId2"/>
                          <a:stretch>
                            <a:fillRect l="-1044737" t="-414737" r="-763158" b="-493684"/>
                          </a:stretch>
                        </a:blip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1087129" t="-414737" r="-248515" b="-493684"/>
                          </a:stretch>
                        </a:blipFill>
                      </a:tcPr>
                    </a:tc>
                    <a:tc>
                      <a:txBody>
                        <a:bodyPr/>
                        <a:lstStyle/>
                        <a:p>
                          <a:pPr algn="ctr">
                            <a:spcAft>
                              <a:spcPts val="0"/>
                            </a:spcAft>
                            <a:tabLst>
                              <a:tab pos="180340" algn="l"/>
                              <a:tab pos="1710690" algn="l"/>
                            </a:tabLst>
                          </a:pPr>
                          <a:r>
                            <a:rPr lang="es-ES" sz="1800" dirty="0">
                              <a:effectLst/>
                            </a:rPr>
                            <a:t>12,5</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540591">
                    <a:tc>
                      <a:txBody>
                        <a:bodyPr/>
                        <a:lstStyle/>
                        <a:p>
                          <a:pPr algn="l">
                            <a:spcAft>
                              <a:spcPts val="0"/>
                            </a:spcAft>
                            <a:tabLst>
                              <a:tab pos="180340" algn="l"/>
                              <a:tab pos="1710690" algn="l"/>
                            </a:tabLst>
                          </a:pPr>
                          <a:r>
                            <a:rPr lang="es-ES" sz="1800">
                              <a:effectLst/>
                            </a:rPr>
                            <a:t>5.Granulometría requerida </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972131" t="-555682" r="-1304918" b="-432955"/>
                          </a:stretch>
                        </a:blipFill>
                      </a:tcPr>
                    </a:tc>
                    <a:tc>
                      <a:txBody>
                        <a:bodyPr/>
                        <a:lstStyle/>
                        <a:p>
                          <a:endParaRPr lang="es-EC"/>
                        </a:p>
                      </a:txBody>
                      <a:tcPr marL="68580" marR="68580" marT="0" marB="0" anchor="ctr">
                        <a:blipFill rotWithShape="1">
                          <a:blip r:embed="rId2"/>
                          <a:stretch>
                            <a:fillRect l="-1006154" t="-555682" r="-1124615" b="-432955"/>
                          </a:stretch>
                        </a:blip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endParaRPr lang="es-EC"/>
                        </a:p>
                      </a:txBody>
                      <a:tcPr marL="68580" marR="68580" marT="0" marB="0" anchor="ctr">
                        <a:blipFill rotWithShape="1">
                          <a:blip r:embed="rId2"/>
                          <a:stretch>
                            <a:fillRect l="-1044737" t="-555682" r="-763158" b="-432955"/>
                          </a:stretch>
                        </a:blip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1087129" t="-555682" r="-248515" b="-432955"/>
                          </a:stretch>
                        </a:blipFill>
                      </a:tcPr>
                    </a:tc>
                    <a:tc>
                      <a:txBody>
                        <a:bodyPr/>
                        <a:lstStyle/>
                        <a:p>
                          <a:pPr algn="ctr">
                            <a:spcAft>
                              <a:spcPts val="0"/>
                            </a:spcAft>
                            <a:tabLst>
                              <a:tab pos="180340" algn="l"/>
                              <a:tab pos="1710690" algn="l"/>
                            </a:tabLst>
                          </a:pPr>
                          <a:r>
                            <a:rPr lang="es-ES" sz="1800" dirty="0">
                              <a:effectLst/>
                            </a:rPr>
                            <a:t>12,5</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713330">
                    <a:tc>
                      <a:txBody>
                        <a:bodyPr/>
                        <a:lstStyle/>
                        <a:p>
                          <a:pPr algn="l">
                            <a:spcAft>
                              <a:spcPts val="0"/>
                            </a:spcAft>
                            <a:tabLst>
                              <a:tab pos="180340" algn="l"/>
                              <a:tab pos="1710690" algn="l"/>
                            </a:tabLst>
                          </a:pPr>
                          <a:r>
                            <a:rPr lang="es-ES" sz="1800">
                              <a:effectLst/>
                            </a:rPr>
                            <a:t>6.Capacidad de incremento de producción </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972131" t="-493162" r="-1304918" b="-225641"/>
                          </a:stretch>
                        </a:blipFill>
                      </a:tcPr>
                    </a:tc>
                    <a:tc>
                      <a:txBody>
                        <a:bodyPr/>
                        <a:lstStyle/>
                        <a:p>
                          <a:endParaRPr lang="es-EC"/>
                        </a:p>
                      </a:txBody>
                      <a:tcPr marL="68580" marR="68580" marT="0" marB="0" anchor="ctr">
                        <a:blipFill rotWithShape="1">
                          <a:blip r:embed="rId2"/>
                          <a:stretch>
                            <a:fillRect l="-1006154" t="-493162" r="-1124615" b="-225641"/>
                          </a:stretch>
                        </a:blipFill>
                      </a:tcPr>
                    </a:tc>
                    <a:tc>
                      <a:txBody>
                        <a:bodyPr/>
                        <a:lstStyle/>
                        <a:p>
                          <a:endParaRPr lang="es-EC"/>
                        </a:p>
                      </a:txBody>
                      <a:tcPr marL="68580" marR="68580" marT="0" marB="0" anchor="ctr">
                        <a:blipFill rotWithShape="1">
                          <a:blip r:embed="rId2"/>
                          <a:stretch>
                            <a:fillRect l="-958667" t="-493162" r="-874667" b="-225641"/>
                          </a:stretch>
                        </a:blip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2</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1087129" t="-493162" r="-248515" b="-225641"/>
                          </a:stretch>
                        </a:blipFill>
                      </a:tcPr>
                    </a:tc>
                    <a:tc>
                      <a:txBody>
                        <a:bodyPr/>
                        <a:lstStyle/>
                        <a:p>
                          <a:pPr algn="ctr">
                            <a:spcAft>
                              <a:spcPts val="0"/>
                            </a:spcAft>
                            <a:tabLst>
                              <a:tab pos="180340" algn="l"/>
                              <a:tab pos="1710690" algn="l"/>
                            </a:tabLst>
                          </a:pPr>
                          <a:r>
                            <a:rPr lang="es-ES" sz="1800">
                              <a:effectLst/>
                            </a:rPr>
                            <a:t>12,5</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12</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r>
                  <a:tr h="540591">
                    <a:tc>
                      <a:txBody>
                        <a:bodyPr/>
                        <a:lstStyle/>
                        <a:p>
                          <a:pPr algn="l">
                            <a:spcAft>
                              <a:spcPts val="0"/>
                            </a:spcAft>
                            <a:tabLst>
                              <a:tab pos="180340" algn="l"/>
                              <a:tab pos="1710690" algn="l"/>
                            </a:tabLst>
                          </a:pPr>
                          <a:r>
                            <a:rPr lang="es-ES" sz="1800">
                              <a:effectLst/>
                            </a:rPr>
                            <a:t>7.Experiencia en plantas</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endParaRPr lang="es-EC"/>
                        </a:p>
                      </a:txBody>
                      <a:tcPr marL="68580" marR="68580" marT="0" marB="0" anchor="ctr">
                        <a:blipFill rotWithShape="1">
                          <a:blip r:embed="rId2"/>
                          <a:stretch>
                            <a:fillRect l="-1227273" t="-779775" r="-555844" b="-196629"/>
                          </a:stretch>
                        </a:blip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1087129" t="-779775" r="-248515" b="-196629"/>
                          </a:stretch>
                        </a:blipFill>
                      </a:tcPr>
                    </a:tc>
                    <a:tc>
                      <a:txBody>
                        <a:bodyPr/>
                        <a:lstStyle/>
                        <a:p>
                          <a:pPr algn="ctr">
                            <a:spcAft>
                              <a:spcPts val="0"/>
                            </a:spcAft>
                            <a:tabLst>
                              <a:tab pos="180340" algn="l"/>
                              <a:tab pos="1710690" algn="l"/>
                            </a:tabLst>
                          </a:pPr>
                          <a:r>
                            <a:rPr lang="es-ES" sz="1800">
                              <a:effectLst/>
                            </a:rPr>
                            <a:t>5,68</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5</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r>
                  <a:tr h="577486">
                    <a:tc>
                      <a:txBody>
                        <a:bodyPr/>
                        <a:lstStyle/>
                        <a:p>
                          <a:pPr algn="l">
                            <a:spcAft>
                              <a:spcPts val="0"/>
                            </a:spcAft>
                            <a:tabLst>
                              <a:tab pos="180340" algn="l"/>
                              <a:tab pos="1710690" algn="l"/>
                            </a:tabLst>
                          </a:pPr>
                          <a:r>
                            <a:rPr lang="es-ES" sz="1800">
                              <a:effectLst/>
                            </a:rPr>
                            <a:t>8.Tiempo de montaje y puesta en marcha</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1160000" t="-824211" r="-673333" b="-84211"/>
                          </a:stretch>
                        </a:blip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endParaRPr lang="es-EC"/>
                        </a:p>
                      </a:txBody>
                      <a:tcPr marL="68580" marR="68580" marT="0" marB="0" anchor="ctr">
                        <a:blipFill rotWithShape="1">
                          <a:blip r:embed="rId2"/>
                          <a:stretch>
                            <a:fillRect l="-1087129" t="-824211" r="-248515" b="-84211"/>
                          </a:stretch>
                        </a:blipFill>
                      </a:tcPr>
                    </a:tc>
                    <a:tc>
                      <a:txBody>
                        <a:bodyPr/>
                        <a:lstStyle/>
                        <a:p>
                          <a:pPr algn="ctr">
                            <a:spcAft>
                              <a:spcPts val="0"/>
                            </a:spcAft>
                            <a:tabLst>
                              <a:tab pos="180340" algn="l"/>
                              <a:tab pos="1710690" algn="l"/>
                            </a:tabLst>
                          </a:pPr>
                          <a:r>
                            <a:rPr lang="es-ES" sz="1800" dirty="0">
                              <a:effectLst/>
                            </a:rPr>
                            <a:t>5,68</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tabLst>
                              <a:tab pos="180340" algn="l"/>
                              <a:tab pos="1710690" algn="l"/>
                            </a:tabLst>
                          </a:pPr>
                          <a:r>
                            <a:rPr lang="es-ES" sz="1800" dirty="0">
                              <a:effectLst/>
                            </a:rPr>
                            <a:t>5</a:t>
                          </a:r>
                          <a:endParaRPr lang="es-EC" sz="2800" dirty="0">
                            <a:solidFill>
                              <a:srgbClr val="76923C"/>
                            </a:solidFill>
                            <a:effectLst/>
                            <a:latin typeface="Times New Roman"/>
                            <a:ea typeface="Calibri"/>
                            <a:cs typeface="Times New Roman"/>
                          </a:endParaRPr>
                        </a:p>
                      </a:txBody>
                      <a:tcPr marL="68580" marR="68580" marT="0" marB="0" anchor="ctr">
                        <a:solidFill>
                          <a:schemeClr val="bg1"/>
                        </a:solidFill>
                      </a:tcPr>
                    </a:tc>
                  </a:tr>
                  <a:tr h="411143">
                    <a:tc>
                      <a:txBody>
                        <a:bodyPr/>
                        <a:lstStyle/>
                        <a:p>
                          <a:pPr algn="l">
                            <a:spcAft>
                              <a:spcPts val="0"/>
                            </a:spcAft>
                            <a:tabLst>
                              <a:tab pos="180340" algn="l"/>
                              <a:tab pos="1710690" algn="l"/>
                            </a:tabLst>
                          </a:pPr>
                          <a:r>
                            <a:rPr lang="es-ES" sz="1800">
                              <a:effectLst/>
                            </a:rPr>
                            <a:t>TOTAL</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 </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a:effectLst/>
                            </a:rPr>
                            <a:t>44</a:t>
                          </a:r>
                          <a:endParaRPr lang="es-EC" sz="280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100</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c>
                      <a:txBody>
                        <a:bodyPr/>
                        <a:lstStyle/>
                        <a:p>
                          <a:pPr algn="ctr">
                            <a:spcAft>
                              <a:spcPts val="0"/>
                            </a:spcAft>
                            <a:tabLst>
                              <a:tab pos="180340" algn="l"/>
                              <a:tab pos="1710690" algn="l"/>
                            </a:tabLst>
                          </a:pPr>
                          <a:r>
                            <a:rPr lang="es-ES" sz="1800" dirty="0">
                              <a:effectLst/>
                            </a:rPr>
                            <a:t> </a:t>
                          </a:r>
                          <a:endParaRPr lang="es-EC" sz="2800" dirty="0">
                            <a:solidFill>
                              <a:srgbClr val="76923C"/>
                            </a:solidFill>
                            <a:effectLst/>
                            <a:latin typeface="Times New Roman"/>
                            <a:ea typeface="Calibri"/>
                            <a:cs typeface="Times New Roman"/>
                          </a:endParaRPr>
                        </a:p>
                      </a:txBody>
                      <a:tcPr marL="68580" marR="68580" marT="0" marB="0" anchor="ctr">
                        <a:solidFill>
                          <a:schemeClr val="bg1">
                            <a:lumMod val="65000"/>
                          </a:schemeClr>
                        </a:solidFill>
                      </a:tcPr>
                    </a:tc>
                  </a:tr>
                </a:tbl>
              </a:graphicData>
            </a:graphic>
          </p:graphicFrame>
        </mc:Fallback>
      </mc:AlternateContent>
      <p:pic>
        <p:nvPicPr>
          <p:cNvPr id="6"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
        <p:nvSpPr>
          <p:cNvPr id="7" name="6 Rectángulo"/>
          <p:cNvSpPr/>
          <p:nvPr/>
        </p:nvSpPr>
        <p:spPr>
          <a:xfrm>
            <a:off x="0" y="1003682"/>
            <a:ext cx="1852863" cy="1200329"/>
          </a:xfrm>
          <a:prstGeom prst="rect">
            <a:avLst/>
          </a:prstGeom>
        </p:spPr>
        <p:txBody>
          <a:bodyPr wrap="square">
            <a:spAutoFit/>
          </a:bodyPr>
          <a:lstStyle/>
          <a:p>
            <a:pPr algn="ctr"/>
            <a:r>
              <a:rPr lang="es-EC" sz="2400" b="1" dirty="0"/>
              <a:t>Matriz de factores  ponderados</a:t>
            </a:r>
          </a:p>
        </p:txBody>
      </p:sp>
    </p:spTree>
    <p:extLst>
      <p:ext uri="{BB962C8B-B14F-4D97-AF65-F5344CB8AC3E}">
        <p14:creationId xmlns:p14="http://schemas.microsoft.com/office/powerpoint/2010/main" val="3981458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3" y="-92071"/>
            <a:ext cx="10230853" cy="1041644"/>
          </a:xfrm>
        </p:spPr>
        <p:txBody>
          <a:bodyPr/>
          <a:lstStyle/>
          <a:p>
            <a:pPr algn="ctr"/>
            <a:r>
              <a:rPr lang="es-ES" b="1" dirty="0" smtClean="0"/>
              <a:t>MAQUINARIA REQUERIDA</a:t>
            </a:r>
            <a:endParaRPr lang="es-ES" b="1" dirty="0"/>
          </a:p>
        </p:txBody>
      </p:sp>
      <p:pic>
        <p:nvPicPr>
          <p:cNvPr id="6"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
        <p:nvSpPr>
          <p:cNvPr id="7" name="6 Rectángulo"/>
          <p:cNvSpPr/>
          <p:nvPr/>
        </p:nvSpPr>
        <p:spPr>
          <a:xfrm>
            <a:off x="0" y="1003682"/>
            <a:ext cx="1852863" cy="830997"/>
          </a:xfrm>
          <a:prstGeom prst="rect">
            <a:avLst/>
          </a:prstGeom>
        </p:spPr>
        <p:txBody>
          <a:bodyPr wrap="square">
            <a:spAutoFit/>
          </a:bodyPr>
          <a:lstStyle/>
          <a:p>
            <a:pPr algn="ctr"/>
            <a:r>
              <a:rPr lang="es-EC" sz="2400" b="1" dirty="0"/>
              <a:t>Matriz de </a:t>
            </a:r>
            <a:r>
              <a:rPr lang="es-EC" sz="2400" b="1" dirty="0" smtClean="0"/>
              <a:t>selección</a:t>
            </a:r>
            <a:endParaRPr lang="es-EC" sz="2400" b="1" dirty="0"/>
          </a:p>
        </p:txBody>
      </p:sp>
      <p:graphicFrame>
        <p:nvGraphicFramePr>
          <p:cNvPr id="3" name="2 Tabla"/>
          <p:cNvGraphicFramePr>
            <a:graphicFrameLocks noGrp="1"/>
          </p:cNvGraphicFramePr>
          <p:nvPr>
            <p:extLst>
              <p:ext uri="{D42A27DB-BD31-4B8C-83A1-F6EECF244321}">
                <p14:modId xmlns:p14="http://schemas.microsoft.com/office/powerpoint/2010/main" val="2478943388"/>
              </p:ext>
            </p:extLst>
          </p:nvPr>
        </p:nvGraphicFramePr>
        <p:xfrm>
          <a:off x="2213812" y="1003683"/>
          <a:ext cx="8286414" cy="5613686"/>
        </p:xfrm>
        <a:graphic>
          <a:graphicData uri="http://schemas.openxmlformats.org/drawingml/2006/table">
            <a:tbl>
              <a:tblPr firstRow="1" firstCol="1" bandRow="1">
                <a:tableStyleId>{5C22544A-7EE6-4342-B048-85BDC9FD1C3A}</a:tableStyleId>
              </a:tblPr>
              <a:tblGrid>
                <a:gridCol w="3010635"/>
                <a:gridCol w="828323"/>
                <a:gridCol w="1128854"/>
                <a:gridCol w="1053457"/>
                <a:gridCol w="1210626"/>
                <a:gridCol w="1054519"/>
              </a:tblGrid>
              <a:tr h="325683">
                <a:tc>
                  <a:txBody>
                    <a:bodyPr/>
                    <a:lstStyle/>
                    <a:p>
                      <a:pPr algn="ctr">
                        <a:lnSpc>
                          <a:spcPts val="1200"/>
                        </a:lnSpc>
                        <a:spcAft>
                          <a:spcPts val="0"/>
                        </a:spcAft>
                        <a:tabLst>
                          <a:tab pos="180340" algn="l"/>
                          <a:tab pos="1710690" algn="l"/>
                        </a:tabLst>
                      </a:pPr>
                      <a:r>
                        <a:rPr lang="es-ES" sz="1600" dirty="0">
                          <a:effectLst/>
                        </a:rPr>
                        <a:t>PARÁMETROS DE EVALUACIÓN</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a:effectLst/>
                        </a:rPr>
                        <a:t>% WF</a:t>
                      </a:r>
                      <a:endParaRPr lang="es-EC" sz="2400">
                        <a:solidFill>
                          <a:srgbClr val="76923C"/>
                        </a:solidFill>
                        <a:effectLst/>
                        <a:latin typeface="Times New Roman"/>
                        <a:ea typeface="Calibri"/>
                        <a:cs typeface="Times New Roman"/>
                      </a:endParaRPr>
                    </a:p>
                  </a:txBody>
                  <a:tcPr marL="68580" marR="68580" marT="0" marB="0" anchor="ctr"/>
                </a:tc>
                <a:tc gridSpan="2">
                  <a:txBody>
                    <a:bodyPr/>
                    <a:lstStyle/>
                    <a:p>
                      <a:pPr algn="ctr">
                        <a:lnSpc>
                          <a:spcPts val="1200"/>
                        </a:lnSpc>
                        <a:spcAft>
                          <a:spcPts val="0"/>
                        </a:spcAft>
                        <a:tabLst>
                          <a:tab pos="180340" algn="l"/>
                          <a:tab pos="1710690" algn="l"/>
                        </a:tabLst>
                      </a:pPr>
                      <a:r>
                        <a:rPr lang="es-ES" sz="1600">
                          <a:effectLst/>
                        </a:rPr>
                        <a:t>PROVEEDOR CHINO</a:t>
                      </a:r>
                      <a:endParaRPr lang="es-EC" sz="2400">
                        <a:solidFill>
                          <a:srgbClr val="76923C"/>
                        </a:solidFill>
                        <a:effectLst/>
                        <a:latin typeface="Times New Roman"/>
                        <a:ea typeface="Calibri"/>
                        <a:cs typeface="Times New Roman"/>
                      </a:endParaRPr>
                    </a:p>
                  </a:txBody>
                  <a:tcPr marL="68580" marR="68580" marT="0" marB="0" anchor="ctr"/>
                </a:tc>
                <a:tc hMerge="1">
                  <a:txBody>
                    <a:bodyPr/>
                    <a:lstStyle/>
                    <a:p>
                      <a:endParaRPr lang="es-EC"/>
                    </a:p>
                  </a:txBody>
                  <a:tcPr/>
                </a:tc>
                <a:tc gridSpan="2">
                  <a:txBody>
                    <a:bodyPr/>
                    <a:lstStyle/>
                    <a:p>
                      <a:pPr algn="ctr">
                        <a:lnSpc>
                          <a:spcPts val="1200"/>
                        </a:lnSpc>
                        <a:spcAft>
                          <a:spcPts val="0"/>
                        </a:spcAft>
                        <a:tabLst>
                          <a:tab pos="180340" algn="l"/>
                          <a:tab pos="1710690" algn="l"/>
                        </a:tabLst>
                      </a:pPr>
                      <a:r>
                        <a:rPr lang="es-ES" sz="1600">
                          <a:effectLst/>
                        </a:rPr>
                        <a:t>PROVEEDOR ALEMÁN</a:t>
                      </a:r>
                      <a:endParaRPr lang="es-EC" sz="2400">
                        <a:solidFill>
                          <a:srgbClr val="76923C"/>
                        </a:solidFill>
                        <a:effectLst/>
                        <a:latin typeface="Times New Roman"/>
                        <a:ea typeface="Calibri"/>
                        <a:cs typeface="Times New Roman"/>
                      </a:endParaRPr>
                    </a:p>
                  </a:txBody>
                  <a:tcPr marL="68580" marR="68580" marT="0" marB="0" anchor="ctr"/>
                </a:tc>
                <a:tc hMerge="1">
                  <a:txBody>
                    <a:bodyPr/>
                    <a:lstStyle/>
                    <a:p>
                      <a:endParaRPr lang="es-EC"/>
                    </a:p>
                  </a:txBody>
                  <a:tcPr/>
                </a:tc>
              </a:tr>
              <a:tr h="468983">
                <a:tc>
                  <a:txBody>
                    <a:bodyPr/>
                    <a:lstStyle/>
                    <a:p>
                      <a:pPr algn="just">
                        <a:lnSpc>
                          <a:spcPts val="1200"/>
                        </a:lnSpc>
                        <a:spcAft>
                          <a:spcPts val="0"/>
                        </a:spcAft>
                        <a:tabLst>
                          <a:tab pos="1710690" algn="l"/>
                        </a:tabLst>
                      </a:pPr>
                      <a:r>
                        <a:rPr lang="es-ES" sz="1800" dirty="0">
                          <a:effectLst/>
                        </a:rPr>
                        <a:t>1. Experiencia en plantas</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0,05</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8</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0,40</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7</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0,35</a:t>
                      </a:r>
                      <a:endParaRPr lang="es-EC" sz="3200">
                        <a:solidFill>
                          <a:srgbClr val="76923C"/>
                        </a:solidFill>
                        <a:effectLst/>
                        <a:latin typeface="Times New Roman"/>
                        <a:ea typeface="Calibri"/>
                        <a:cs typeface="Times New Roman"/>
                      </a:endParaRPr>
                    </a:p>
                  </a:txBody>
                  <a:tcPr marL="68580" marR="68580" marT="0" marB="0" anchor="ctr"/>
                </a:tc>
              </a:tr>
              <a:tr h="619883">
                <a:tc>
                  <a:txBody>
                    <a:bodyPr/>
                    <a:lstStyle/>
                    <a:p>
                      <a:pPr algn="just">
                        <a:lnSpc>
                          <a:spcPts val="1200"/>
                        </a:lnSpc>
                        <a:spcAft>
                          <a:spcPts val="0"/>
                        </a:spcAft>
                        <a:tabLst>
                          <a:tab pos="180340" algn="l"/>
                          <a:tab pos="1710690" algn="l"/>
                        </a:tabLst>
                      </a:pPr>
                      <a:r>
                        <a:rPr lang="es-ES" sz="1800" dirty="0">
                          <a:effectLst/>
                        </a:rPr>
                        <a:t>2. Disponibilidad de repuestos</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0,12</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7</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0,84</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7</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0,84</a:t>
                      </a:r>
                      <a:endParaRPr lang="es-EC" sz="3200">
                        <a:solidFill>
                          <a:srgbClr val="76923C"/>
                        </a:solidFill>
                        <a:effectLst/>
                        <a:latin typeface="Times New Roman"/>
                        <a:ea typeface="Calibri"/>
                        <a:cs typeface="Times New Roman"/>
                      </a:endParaRPr>
                    </a:p>
                  </a:txBody>
                  <a:tcPr marL="68580" marR="68580" marT="0" marB="0" anchor="ctr"/>
                </a:tc>
              </a:tr>
              <a:tr h="613369">
                <a:tc>
                  <a:txBody>
                    <a:bodyPr/>
                    <a:lstStyle/>
                    <a:p>
                      <a:pPr algn="just">
                        <a:lnSpc>
                          <a:spcPts val="1200"/>
                        </a:lnSpc>
                        <a:spcAft>
                          <a:spcPts val="0"/>
                        </a:spcAft>
                        <a:tabLst>
                          <a:tab pos="180340" algn="l"/>
                          <a:tab pos="1710690" algn="l"/>
                        </a:tabLst>
                      </a:pPr>
                      <a:r>
                        <a:rPr lang="es-ES" sz="1800">
                          <a:effectLst/>
                        </a:rPr>
                        <a:t>3. Fiabilidad de la maquinaria</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0,12</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8</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0,96</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9</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1,08</a:t>
                      </a:r>
                      <a:endParaRPr lang="es-EC" sz="3200">
                        <a:solidFill>
                          <a:srgbClr val="76923C"/>
                        </a:solidFill>
                        <a:effectLst/>
                        <a:latin typeface="Times New Roman"/>
                        <a:ea typeface="Calibri"/>
                        <a:cs typeface="Times New Roman"/>
                      </a:endParaRPr>
                    </a:p>
                  </a:txBody>
                  <a:tcPr marL="68580" marR="68580" marT="0" marB="0" anchor="ctr"/>
                </a:tc>
              </a:tr>
              <a:tr h="610113">
                <a:tc>
                  <a:txBody>
                    <a:bodyPr/>
                    <a:lstStyle/>
                    <a:p>
                      <a:pPr algn="l">
                        <a:lnSpc>
                          <a:spcPts val="1200"/>
                        </a:lnSpc>
                        <a:spcAft>
                          <a:spcPts val="0"/>
                        </a:spcAft>
                        <a:tabLst>
                          <a:tab pos="180340" algn="l"/>
                          <a:tab pos="1710690" algn="l"/>
                        </a:tabLst>
                      </a:pPr>
                      <a:r>
                        <a:rPr lang="es-ES" sz="1800">
                          <a:effectLst/>
                        </a:rPr>
                        <a:t>4. Tiempo de montaje y puesta en marcha</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0,05</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9</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0,45</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8</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0,40</a:t>
                      </a:r>
                      <a:endParaRPr lang="es-EC" sz="3200">
                        <a:solidFill>
                          <a:srgbClr val="76923C"/>
                        </a:solidFill>
                        <a:effectLst/>
                        <a:latin typeface="Times New Roman"/>
                        <a:ea typeface="Calibri"/>
                        <a:cs typeface="Times New Roman"/>
                      </a:endParaRPr>
                    </a:p>
                  </a:txBody>
                  <a:tcPr marL="68580" marR="68580" marT="0" marB="0" anchor="ctr"/>
                </a:tc>
              </a:tr>
              <a:tr h="474411">
                <a:tc>
                  <a:txBody>
                    <a:bodyPr/>
                    <a:lstStyle/>
                    <a:p>
                      <a:pPr algn="l">
                        <a:lnSpc>
                          <a:spcPts val="1200"/>
                        </a:lnSpc>
                        <a:spcAft>
                          <a:spcPts val="0"/>
                        </a:spcAft>
                        <a:tabLst>
                          <a:tab pos="180340" algn="l"/>
                          <a:tab pos="1710690" algn="l"/>
                        </a:tabLst>
                      </a:pPr>
                      <a:r>
                        <a:rPr lang="es-ES" sz="1800">
                          <a:effectLst/>
                        </a:rPr>
                        <a:t>5. Granulometría requerida</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0,12</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9</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1,08</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8</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0,96</a:t>
                      </a:r>
                      <a:endParaRPr lang="es-EC" sz="3200">
                        <a:solidFill>
                          <a:srgbClr val="76923C"/>
                        </a:solidFill>
                        <a:effectLst/>
                        <a:latin typeface="Times New Roman"/>
                        <a:ea typeface="Calibri"/>
                        <a:cs typeface="Times New Roman"/>
                      </a:endParaRPr>
                    </a:p>
                  </a:txBody>
                  <a:tcPr marL="68580" marR="68580" marT="0" marB="0" anchor="ctr"/>
                </a:tc>
              </a:tr>
              <a:tr h="655708">
                <a:tc>
                  <a:txBody>
                    <a:bodyPr/>
                    <a:lstStyle/>
                    <a:p>
                      <a:pPr algn="l">
                        <a:lnSpc>
                          <a:spcPts val="1200"/>
                        </a:lnSpc>
                        <a:spcAft>
                          <a:spcPts val="0"/>
                        </a:spcAft>
                        <a:tabLst>
                          <a:tab pos="180340" algn="l"/>
                          <a:tab pos="1710690" algn="l"/>
                        </a:tabLst>
                      </a:pPr>
                      <a:r>
                        <a:rPr lang="es-ES" sz="1800">
                          <a:effectLst/>
                        </a:rPr>
                        <a:t>6. Capacidad de incremento de producción</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0,12</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10</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1,20</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9</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1,08</a:t>
                      </a:r>
                      <a:endParaRPr lang="es-EC" sz="3200">
                        <a:solidFill>
                          <a:srgbClr val="76923C"/>
                        </a:solidFill>
                        <a:effectLst/>
                        <a:latin typeface="Times New Roman"/>
                        <a:ea typeface="Calibri"/>
                        <a:cs typeface="Times New Roman"/>
                      </a:endParaRPr>
                    </a:p>
                  </a:txBody>
                  <a:tcPr marL="68580" marR="68580" marT="0" marB="0" anchor="ctr"/>
                </a:tc>
              </a:tr>
              <a:tr h="622054">
                <a:tc>
                  <a:txBody>
                    <a:bodyPr/>
                    <a:lstStyle/>
                    <a:p>
                      <a:pPr algn="l">
                        <a:lnSpc>
                          <a:spcPts val="1200"/>
                        </a:lnSpc>
                        <a:spcAft>
                          <a:spcPts val="0"/>
                        </a:spcAft>
                        <a:tabLst>
                          <a:tab pos="180340" algn="l"/>
                          <a:tab pos="1710690" algn="l"/>
                        </a:tabLst>
                      </a:pPr>
                      <a:r>
                        <a:rPr lang="es-ES" sz="1800">
                          <a:effectLst/>
                        </a:rPr>
                        <a:t>7. Tiempo de construcción y entrega de maquinaria</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0,18</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9</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1,62</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8</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1,44</a:t>
                      </a:r>
                      <a:endParaRPr lang="es-EC" sz="3200" dirty="0">
                        <a:solidFill>
                          <a:srgbClr val="76923C"/>
                        </a:solidFill>
                        <a:effectLst/>
                        <a:latin typeface="Times New Roman"/>
                        <a:ea typeface="Calibri"/>
                        <a:cs typeface="Times New Roman"/>
                      </a:endParaRPr>
                    </a:p>
                  </a:txBody>
                  <a:tcPr marL="68580" marR="68580" marT="0" marB="0" anchor="ctr"/>
                </a:tc>
              </a:tr>
              <a:tr h="561260">
                <a:tc>
                  <a:txBody>
                    <a:bodyPr/>
                    <a:lstStyle/>
                    <a:p>
                      <a:pPr algn="l">
                        <a:lnSpc>
                          <a:spcPts val="1200"/>
                        </a:lnSpc>
                        <a:spcAft>
                          <a:spcPts val="0"/>
                        </a:spcAft>
                        <a:tabLst>
                          <a:tab pos="180340" algn="l"/>
                          <a:tab pos="1710690" algn="l"/>
                        </a:tabLst>
                      </a:pPr>
                      <a:r>
                        <a:rPr lang="es-ES" sz="1800">
                          <a:effectLst/>
                        </a:rPr>
                        <a:t>8. Costo de maquinaria</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0,24</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10</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2,40</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6</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1,44</a:t>
                      </a:r>
                      <a:endParaRPr lang="es-EC" sz="3200" dirty="0">
                        <a:solidFill>
                          <a:srgbClr val="76923C"/>
                        </a:solidFill>
                        <a:effectLst/>
                        <a:latin typeface="Times New Roman"/>
                        <a:ea typeface="Calibri"/>
                        <a:cs typeface="Times New Roman"/>
                      </a:endParaRPr>
                    </a:p>
                  </a:txBody>
                  <a:tcPr marL="68580" marR="68580" marT="0" marB="0" anchor="ctr"/>
                </a:tc>
              </a:tr>
              <a:tr h="662222">
                <a:tc>
                  <a:txBody>
                    <a:bodyPr/>
                    <a:lstStyle/>
                    <a:p>
                      <a:pPr algn="l">
                        <a:lnSpc>
                          <a:spcPts val="1200"/>
                        </a:lnSpc>
                        <a:spcAft>
                          <a:spcPts val="0"/>
                        </a:spcAft>
                        <a:tabLst>
                          <a:tab pos="180340" algn="l"/>
                          <a:tab pos="1710690" algn="l"/>
                        </a:tabLst>
                      </a:pPr>
                      <a:r>
                        <a:rPr lang="es-ES" sz="1800">
                          <a:effectLst/>
                        </a:rPr>
                        <a:t>TOTAL</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 </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 </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8,95</a:t>
                      </a:r>
                      <a:endParaRPr lang="es-EC" sz="32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 </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7,59</a:t>
                      </a:r>
                      <a:endParaRPr lang="es-EC" sz="3200" dirty="0">
                        <a:solidFill>
                          <a:srgbClr val="76923C"/>
                        </a:solidFill>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943886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3" y="-92071"/>
            <a:ext cx="10230853" cy="1041644"/>
          </a:xfrm>
        </p:spPr>
        <p:txBody>
          <a:bodyPr/>
          <a:lstStyle/>
          <a:p>
            <a:pPr algn="ctr"/>
            <a:r>
              <a:rPr lang="es-ES" b="1" dirty="0" smtClean="0"/>
              <a:t>MAQUINARIA REQUERIDA</a:t>
            </a:r>
            <a:endParaRPr lang="es-ES" b="1" dirty="0"/>
          </a:p>
        </p:txBody>
      </p:sp>
      <p:pic>
        <p:nvPicPr>
          <p:cNvPr id="6"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mc:AlternateContent xmlns:mc="http://schemas.openxmlformats.org/markup-compatibility/2006" xmlns:a14="http://schemas.microsoft.com/office/drawing/2010/main">
        <mc:Choice Requires="a14">
          <p:sp>
            <p:nvSpPr>
              <p:cNvPr id="4" name="3 Rectángulo"/>
              <p:cNvSpPr/>
              <p:nvPr/>
            </p:nvSpPr>
            <p:spPr>
              <a:xfrm>
                <a:off x="168442" y="1385644"/>
                <a:ext cx="6328611" cy="4154984"/>
              </a:xfrm>
              <a:prstGeom prst="rect">
                <a:avLst/>
              </a:prstGeom>
            </p:spPr>
            <p:txBody>
              <a:bodyPr wrap="square">
                <a:spAutoFit/>
              </a:bodyPr>
              <a:lstStyle/>
              <a:p>
                <a:pPr marL="457200" lvl="0" indent="-457200" algn="just">
                  <a:buFont typeface="Wingdings" panose="05000000000000000000" pitchFamily="2" charset="2"/>
                  <a:buChar char="§"/>
                </a:pPr>
                <a:r>
                  <a:rPr lang="es-EC" sz="2400" dirty="0"/>
                  <a:t>Capacidad de </a:t>
                </a:r>
                <a14:m>
                  <m:oMath xmlns:m="http://schemas.openxmlformats.org/officeDocument/2006/math">
                    <m:r>
                      <a:rPr lang="es-EC" sz="2400" i="1">
                        <a:latin typeface="Cambria Math"/>
                      </a:rPr>
                      <m:t>40 </m:t>
                    </m:r>
                    <m:r>
                      <a:rPr lang="es-EC" sz="2400" i="1">
                        <a:latin typeface="Cambria Math"/>
                      </a:rPr>
                      <m:t>𝑡</m:t>
                    </m:r>
                    <m:r>
                      <a:rPr lang="es-EC" sz="2400" i="1">
                        <a:latin typeface="Cambria Math"/>
                      </a:rPr>
                      <m:t>/</m:t>
                    </m:r>
                    <m:r>
                      <a:rPr lang="es-EC" sz="2400" i="1">
                        <a:latin typeface="Cambria Math"/>
                      </a:rPr>
                      <m:t>𝑑</m:t>
                    </m:r>
                    <m:r>
                      <a:rPr lang="es-EC" sz="2400" i="1">
                        <a:latin typeface="Cambria Math"/>
                      </a:rPr>
                      <m:t>í</m:t>
                    </m:r>
                    <m:r>
                      <a:rPr lang="es-EC" sz="2400" i="1">
                        <a:latin typeface="Cambria Math"/>
                      </a:rPr>
                      <m:t>𝑎</m:t>
                    </m:r>
                  </m:oMath>
                </a14:m>
                <a:r>
                  <a:rPr lang="es-EC" sz="2400" dirty="0"/>
                  <a:t> con opción a ampliar su capacidad.</a:t>
                </a:r>
              </a:p>
              <a:p>
                <a:pPr marL="457200" lvl="0" indent="-457200" algn="just">
                  <a:buFont typeface="Wingdings" panose="05000000000000000000" pitchFamily="2" charset="2"/>
                  <a:buChar char="§"/>
                </a:pPr>
                <a:r>
                  <a:rPr lang="es-EC" sz="2400" dirty="0"/>
                  <a:t>Que sea amigable con el medio ambiente.</a:t>
                </a:r>
              </a:p>
              <a:p>
                <a:pPr marL="457200" lvl="0" indent="-457200" algn="just">
                  <a:buFont typeface="Wingdings" panose="05000000000000000000" pitchFamily="2" charset="2"/>
                  <a:buChar char="§"/>
                </a:pPr>
                <a:r>
                  <a:rPr lang="es-EC" sz="2400" dirty="0"/>
                  <a:t>Que cumpla con las normas ambientales vigentes en el país.</a:t>
                </a:r>
              </a:p>
              <a:p>
                <a:pPr marL="457200" lvl="0" indent="-457200" algn="just">
                  <a:buFont typeface="Wingdings" panose="05000000000000000000" pitchFamily="2" charset="2"/>
                  <a:buChar char="§"/>
                </a:pPr>
                <a:r>
                  <a:rPr lang="es-EC" sz="2400" dirty="0"/>
                  <a:t>Que satisfaga los requerimientos del material tanto en calidad como en granulometría requerida para el proceso.</a:t>
                </a:r>
              </a:p>
              <a:p>
                <a:pPr marL="457200" lvl="0" indent="-457200" algn="just">
                  <a:buFont typeface="Wingdings" panose="05000000000000000000" pitchFamily="2" charset="2"/>
                  <a:buChar char="§"/>
                </a:pPr>
                <a:r>
                  <a:rPr lang="es-EC" sz="2400" dirty="0"/>
                  <a:t>Menor costo de inversión posible.</a:t>
                </a:r>
              </a:p>
              <a:p>
                <a:pPr marL="457200" lvl="0" indent="-457200" algn="just">
                  <a:buFont typeface="Wingdings" panose="05000000000000000000" pitchFamily="2" charset="2"/>
                  <a:buChar char="§"/>
                </a:pPr>
                <a:r>
                  <a:rPr lang="es-EC" sz="2400" dirty="0"/>
                  <a:t>Garantía de repuestos y asistencia técnica de la maquinaria</a:t>
                </a:r>
                <a:r>
                  <a:rPr lang="es-EC" sz="1600" dirty="0"/>
                  <a:t>.</a:t>
                </a:r>
              </a:p>
            </p:txBody>
          </p:sp>
        </mc:Choice>
        <mc:Fallback xmlns="">
          <p:sp>
            <p:nvSpPr>
              <p:cNvPr id="4" name="3 Rectángulo"/>
              <p:cNvSpPr>
                <a:spLocks noRot="1" noChangeAspect="1" noMove="1" noResize="1" noEditPoints="1" noAdjustHandles="1" noChangeArrowheads="1" noChangeShapeType="1" noTextEdit="1"/>
              </p:cNvSpPr>
              <p:nvPr/>
            </p:nvSpPr>
            <p:spPr>
              <a:xfrm>
                <a:off x="168442" y="1385644"/>
                <a:ext cx="6328611" cy="4154984"/>
              </a:xfrm>
              <a:prstGeom prst="rect">
                <a:avLst/>
              </a:prstGeom>
              <a:blipFill rotWithShape="1">
                <a:blip r:embed="rId3"/>
                <a:stretch>
                  <a:fillRect l="-1349" t="-1173" r="-1445" b="-2346"/>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3982751346"/>
              </p:ext>
            </p:extLst>
          </p:nvPr>
        </p:nvGraphicFramePr>
        <p:xfrm>
          <a:off x="6617369" y="967707"/>
          <a:ext cx="3948028" cy="5232202"/>
        </p:xfrm>
        <a:graphic>
          <a:graphicData uri="http://schemas.openxmlformats.org/drawingml/2006/table">
            <a:tbl>
              <a:tblPr firstRow="1" firstCol="1" bandRow="1">
                <a:tableStyleId>{5C22544A-7EE6-4342-B048-85BDC9FD1C3A}</a:tableStyleId>
              </a:tblPr>
              <a:tblGrid>
                <a:gridCol w="3948028"/>
              </a:tblGrid>
              <a:tr h="521989">
                <a:tc>
                  <a:txBody>
                    <a:bodyPr/>
                    <a:lstStyle/>
                    <a:p>
                      <a:pPr algn="ctr">
                        <a:lnSpc>
                          <a:spcPts val="1200"/>
                        </a:lnSpc>
                        <a:spcAft>
                          <a:spcPts val="0"/>
                        </a:spcAft>
                        <a:tabLst>
                          <a:tab pos="180340" algn="l"/>
                          <a:tab pos="1710690" algn="l"/>
                        </a:tabLst>
                      </a:pPr>
                      <a:r>
                        <a:rPr lang="es-ES" sz="2400" dirty="0">
                          <a:effectLst/>
                        </a:rPr>
                        <a:t>Trituradora de mandíbula</a:t>
                      </a:r>
                      <a:endParaRPr lang="es-EC" sz="2800" dirty="0">
                        <a:solidFill>
                          <a:srgbClr val="76923C"/>
                        </a:solidFill>
                        <a:effectLst/>
                        <a:latin typeface="Times New Roman"/>
                        <a:ea typeface="Calibri"/>
                        <a:cs typeface="Times New Roman"/>
                      </a:endParaRPr>
                    </a:p>
                  </a:txBody>
                  <a:tcPr marL="68580" marR="68580" marT="0" marB="0" anchor="ctr"/>
                </a:tc>
              </a:tr>
              <a:tr h="519527">
                <a:tc>
                  <a:txBody>
                    <a:bodyPr/>
                    <a:lstStyle/>
                    <a:p>
                      <a:pPr algn="ctr">
                        <a:lnSpc>
                          <a:spcPts val="1200"/>
                        </a:lnSpc>
                        <a:spcAft>
                          <a:spcPts val="0"/>
                        </a:spcAft>
                        <a:tabLst>
                          <a:tab pos="180340" algn="l"/>
                          <a:tab pos="1710690" algn="l"/>
                        </a:tabLst>
                      </a:pPr>
                      <a:r>
                        <a:rPr lang="es-ES" sz="2400">
                          <a:effectLst/>
                        </a:rPr>
                        <a:t>Trituradora de impacto</a:t>
                      </a:r>
                      <a:endParaRPr lang="es-EC" sz="2800">
                        <a:solidFill>
                          <a:srgbClr val="76923C"/>
                        </a:solidFill>
                        <a:effectLst/>
                        <a:latin typeface="Times New Roman"/>
                        <a:ea typeface="Calibri"/>
                        <a:cs typeface="Times New Roman"/>
                      </a:endParaRPr>
                    </a:p>
                  </a:txBody>
                  <a:tcPr marL="68580" marR="68580" marT="0" marB="0" anchor="ctr"/>
                </a:tc>
              </a:tr>
              <a:tr h="510909">
                <a:tc>
                  <a:txBody>
                    <a:bodyPr/>
                    <a:lstStyle/>
                    <a:p>
                      <a:pPr algn="ctr">
                        <a:lnSpc>
                          <a:spcPts val="1200"/>
                        </a:lnSpc>
                        <a:spcAft>
                          <a:spcPts val="0"/>
                        </a:spcAft>
                        <a:tabLst>
                          <a:tab pos="180340" algn="l"/>
                          <a:tab pos="1710690" algn="l"/>
                        </a:tabLst>
                      </a:pPr>
                      <a:r>
                        <a:rPr lang="es-ES" sz="2400">
                          <a:effectLst/>
                        </a:rPr>
                        <a:t>Criba vibratoria</a:t>
                      </a:r>
                      <a:endParaRPr lang="es-EC" sz="2800">
                        <a:solidFill>
                          <a:srgbClr val="76923C"/>
                        </a:solidFill>
                        <a:effectLst/>
                        <a:latin typeface="Times New Roman"/>
                        <a:ea typeface="Calibri"/>
                        <a:cs typeface="Times New Roman"/>
                      </a:endParaRPr>
                    </a:p>
                  </a:txBody>
                  <a:tcPr marL="68580" marR="68580" marT="0" marB="0" anchor="ctr"/>
                </a:tc>
              </a:tr>
              <a:tr h="535531">
                <a:tc>
                  <a:txBody>
                    <a:bodyPr/>
                    <a:lstStyle/>
                    <a:p>
                      <a:pPr algn="ctr">
                        <a:lnSpc>
                          <a:spcPts val="1200"/>
                        </a:lnSpc>
                        <a:spcAft>
                          <a:spcPts val="0"/>
                        </a:spcAft>
                        <a:tabLst>
                          <a:tab pos="180340" algn="l"/>
                          <a:tab pos="1710690" algn="l"/>
                        </a:tabLst>
                      </a:pPr>
                      <a:r>
                        <a:rPr lang="es-ES" sz="2400">
                          <a:effectLst/>
                        </a:rPr>
                        <a:t>Alimentador vibratorio</a:t>
                      </a:r>
                      <a:endParaRPr lang="es-EC" sz="2800">
                        <a:solidFill>
                          <a:srgbClr val="76923C"/>
                        </a:solidFill>
                        <a:effectLst/>
                        <a:latin typeface="Times New Roman"/>
                        <a:ea typeface="Calibri"/>
                        <a:cs typeface="Times New Roman"/>
                      </a:endParaRPr>
                    </a:p>
                  </a:txBody>
                  <a:tcPr marL="68580" marR="68580" marT="0" marB="0" anchor="ctr"/>
                </a:tc>
              </a:tr>
              <a:tr h="508447">
                <a:tc>
                  <a:txBody>
                    <a:bodyPr/>
                    <a:lstStyle/>
                    <a:p>
                      <a:pPr algn="ctr">
                        <a:lnSpc>
                          <a:spcPts val="1200"/>
                        </a:lnSpc>
                        <a:spcAft>
                          <a:spcPts val="0"/>
                        </a:spcAft>
                        <a:tabLst>
                          <a:tab pos="180340" algn="l"/>
                          <a:tab pos="1710690" algn="l"/>
                        </a:tabLst>
                      </a:pPr>
                      <a:r>
                        <a:rPr lang="es-ES" sz="2400">
                          <a:effectLst/>
                        </a:rPr>
                        <a:t>Banda transportadora</a:t>
                      </a:r>
                      <a:endParaRPr lang="es-EC" sz="2800">
                        <a:solidFill>
                          <a:srgbClr val="76923C"/>
                        </a:solidFill>
                        <a:effectLst/>
                        <a:latin typeface="Times New Roman"/>
                        <a:ea typeface="Calibri"/>
                        <a:cs typeface="Times New Roman"/>
                      </a:endParaRPr>
                    </a:p>
                  </a:txBody>
                  <a:tcPr marL="68580" marR="68580" marT="0" marB="0" anchor="ctr"/>
                </a:tc>
              </a:tr>
              <a:tr h="550305">
                <a:tc>
                  <a:txBody>
                    <a:bodyPr/>
                    <a:lstStyle/>
                    <a:p>
                      <a:pPr algn="ctr">
                        <a:lnSpc>
                          <a:spcPts val="1200"/>
                        </a:lnSpc>
                        <a:spcAft>
                          <a:spcPts val="0"/>
                        </a:spcAft>
                        <a:tabLst>
                          <a:tab pos="180340" algn="l"/>
                          <a:tab pos="1710690" algn="l"/>
                        </a:tabLst>
                      </a:pPr>
                      <a:r>
                        <a:rPr lang="es-ES" sz="2400">
                          <a:effectLst/>
                        </a:rPr>
                        <a:t>Elevador de cangilones</a:t>
                      </a:r>
                      <a:endParaRPr lang="es-EC" sz="2800">
                        <a:solidFill>
                          <a:srgbClr val="76923C"/>
                        </a:solidFill>
                        <a:effectLst/>
                        <a:latin typeface="Times New Roman"/>
                        <a:ea typeface="Calibri"/>
                        <a:cs typeface="Times New Roman"/>
                      </a:endParaRPr>
                    </a:p>
                  </a:txBody>
                  <a:tcPr marL="68580" marR="68580" marT="0" marB="0" anchor="ctr"/>
                </a:tc>
              </a:tr>
              <a:tr h="523220">
                <a:tc>
                  <a:txBody>
                    <a:bodyPr/>
                    <a:lstStyle/>
                    <a:p>
                      <a:pPr algn="ctr">
                        <a:lnSpc>
                          <a:spcPts val="1200"/>
                        </a:lnSpc>
                        <a:spcAft>
                          <a:spcPts val="0"/>
                        </a:spcAft>
                        <a:tabLst>
                          <a:tab pos="180340" algn="l"/>
                          <a:tab pos="1710690" algn="l"/>
                        </a:tabLst>
                      </a:pPr>
                      <a:r>
                        <a:rPr lang="es-ES" sz="2400">
                          <a:effectLst/>
                        </a:rPr>
                        <a:t>Horno rotatorio</a:t>
                      </a:r>
                      <a:endParaRPr lang="es-EC" sz="2800">
                        <a:solidFill>
                          <a:srgbClr val="76923C"/>
                        </a:solidFill>
                        <a:effectLst/>
                        <a:latin typeface="Times New Roman"/>
                        <a:ea typeface="Calibri"/>
                        <a:cs typeface="Times New Roman"/>
                      </a:endParaRPr>
                    </a:p>
                  </a:txBody>
                  <a:tcPr marL="68580" marR="68580" marT="0" marB="0" anchor="ctr"/>
                </a:tc>
              </a:tr>
              <a:tr h="513371">
                <a:tc>
                  <a:txBody>
                    <a:bodyPr/>
                    <a:lstStyle/>
                    <a:p>
                      <a:pPr algn="ctr">
                        <a:lnSpc>
                          <a:spcPts val="1200"/>
                        </a:lnSpc>
                        <a:spcAft>
                          <a:spcPts val="0"/>
                        </a:spcAft>
                        <a:tabLst>
                          <a:tab pos="180340" algn="l"/>
                          <a:tab pos="1710690" algn="l"/>
                        </a:tabLst>
                      </a:pPr>
                      <a:r>
                        <a:rPr lang="es-ES" sz="2400">
                          <a:effectLst/>
                        </a:rPr>
                        <a:t>Colector de polvo</a:t>
                      </a:r>
                      <a:endParaRPr lang="es-EC" sz="2800">
                        <a:solidFill>
                          <a:srgbClr val="76923C"/>
                        </a:solidFill>
                        <a:effectLst/>
                        <a:latin typeface="Times New Roman"/>
                        <a:ea typeface="Calibri"/>
                        <a:cs typeface="Times New Roman"/>
                      </a:endParaRPr>
                    </a:p>
                  </a:txBody>
                  <a:tcPr marL="68580" marR="68580" marT="0" marB="0" anchor="ctr"/>
                </a:tc>
              </a:tr>
              <a:tr h="520758">
                <a:tc>
                  <a:txBody>
                    <a:bodyPr/>
                    <a:lstStyle/>
                    <a:p>
                      <a:pPr algn="ctr">
                        <a:lnSpc>
                          <a:spcPts val="1200"/>
                        </a:lnSpc>
                        <a:spcAft>
                          <a:spcPts val="0"/>
                        </a:spcAft>
                        <a:tabLst>
                          <a:tab pos="180340" algn="l"/>
                          <a:tab pos="1710690" algn="l"/>
                        </a:tabLst>
                      </a:pPr>
                      <a:r>
                        <a:rPr lang="es-ES" sz="2400">
                          <a:effectLst/>
                        </a:rPr>
                        <a:t>Enfriador rotatorio</a:t>
                      </a:r>
                      <a:endParaRPr lang="es-EC" sz="2800">
                        <a:solidFill>
                          <a:srgbClr val="76923C"/>
                        </a:solidFill>
                        <a:effectLst/>
                        <a:latin typeface="Times New Roman"/>
                        <a:ea typeface="Calibri"/>
                        <a:cs typeface="Times New Roman"/>
                      </a:endParaRPr>
                    </a:p>
                  </a:txBody>
                  <a:tcPr marL="68580" marR="68580" marT="0" marB="0" anchor="ctr"/>
                </a:tc>
              </a:tr>
              <a:tr h="528145">
                <a:tc>
                  <a:txBody>
                    <a:bodyPr/>
                    <a:lstStyle/>
                    <a:p>
                      <a:pPr algn="ctr">
                        <a:lnSpc>
                          <a:spcPts val="1200"/>
                        </a:lnSpc>
                        <a:spcAft>
                          <a:spcPts val="0"/>
                        </a:spcAft>
                        <a:tabLst>
                          <a:tab pos="180340" algn="l"/>
                          <a:tab pos="1710690" algn="l"/>
                        </a:tabLst>
                      </a:pPr>
                      <a:r>
                        <a:rPr lang="es-ES" sz="2400" dirty="0">
                          <a:effectLst/>
                        </a:rPr>
                        <a:t>Máquina de empaque</a:t>
                      </a:r>
                      <a:endParaRPr lang="es-EC" sz="2800" dirty="0">
                        <a:solidFill>
                          <a:srgbClr val="76923C"/>
                        </a:solidFill>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121986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2134"/>
            <a:ext cx="10160000" cy="1143000"/>
          </a:xfrm>
        </p:spPr>
        <p:txBody>
          <a:bodyPr/>
          <a:lstStyle/>
          <a:p>
            <a:pPr algn="ctr"/>
            <a:r>
              <a:rPr lang="es-ES" b="1" dirty="0" smtClean="0"/>
              <a:t>ÁREAS REQUERIDA PARA LA PLANTA</a:t>
            </a:r>
            <a:endParaRPr lang="es-ES" b="1" dirty="0"/>
          </a:p>
        </p:txBody>
      </p:sp>
      <p:graphicFrame>
        <p:nvGraphicFramePr>
          <p:cNvPr id="7" name="6 Tabla"/>
          <p:cNvGraphicFramePr>
            <a:graphicFrameLocks noGrp="1"/>
          </p:cNvGraphicFramePr>
          <p:nvPr>
            <p:extLst>
              <p:ext uri="{D42A27DB-BD31-4B8C-83A1-F6EECF244321}">
                <p14:modId xmlns:p14="http://schemas.microsoft.com/office/powerpoint/2010/main" val="3043671187"/>
              </p:ext>
            </p:extLst>
          </p:nvPr>
        </p:nvGraphicFramePr>
        <p:xfrm>
          <a:off x="3537285" y="1328684"/>
          <a:ext cx="4981074" cy="5345075"/>
        </p:xfrm>
        <a:graphic>
          <a:graphicData uri="http://schemas.openxmlformats.org/drawingml/2006/table">
            <a:tbl>
              <a:tblPr firstRow="1" firstCol="1" bandRow="1">
                <a:tableStyleId>{5C22544A-7EE6-4342-B048-85BDC9FD1C3A}</a:tableStyleId>
              </a:tblPr>
              <a:tblGrid>
                <a:gridCol w="870964"/>
                <a:gridCol w="4110110"/>
              </a:tblGrid>
              <a:tr h="437795">
                <a:tc>
                  <a:txBody>
                    <a:bodyPr/>
                    <a:lstStyle/>
                    <a:p>
                      <a:pPr algn="ctr">
                        <a:lnSpc>
                          <a:spcPct val="115000"/>
                        </a:lnSpc>
                        <a:spcAft>
                          <a:spcPts val="0"/>
                        </a:spcAft>
                        <a:tabLst>
                          <a:tab pos="180340" algn="l"/>
                          <a:tab pos="1710690" algn="l"/>
                        </a:tabLst>
                      </a:pPr>
                      <a:r>
                        <a:rPr lang="es-ES" sz="2000" dirty="0">
                          <a:effectLst/>
                        </a:rPr>
                        <a:t>Ítem</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ÁREA</a:t>
                      </a:r>
                      <a:endParaRPr lang="es-EC" sz="2400" dirty="0">
                        <a:solidFill>
                          <a:srgbClr val="76923C"/>
                        </a:solidFill>
                        <a:effectLst/>
                        <a:latin typeface="Times New Roman"/>
                        <a:ea typeface="Calibri"/>
                        <a:cs typeface="Times New Roman"/>
                      </a:endParaRPr>
                    </a:p>
                  </a:txBody>
                  <a:tcPr marL="68580" marR="68580" marT="0" marB="0" anchor="ctr"/>
                </a:tc>
              </a:tr>
              <a:tr h="322446">
                <a:tc>
                  <a:txBody>
                    <a:bodyPr/>
                    <a:lstStyle/>
                    <a:p>
                      <a:pPr algn="ctr">
                        <a:lnSpc>
                          <a:spcPct val="115000"/>
                        </a:lnSpc>
                        <a:spcAft>
                          <a:spcPts val="0"/>
                        </a:spcAft>
                        <a:tabLst>
                          <a:tab pos="180340" algn="l"/>
                          <a:tab pos="1710690" algn="l"/>
                        </a:tabLst>
                      </a:pPr>
                      <a:r>
                        <a:rPr lang="es-ES" sz="2000" dirty="0">
                          <a:effectLst/>
                        </a:rPr>
                        <a:t>1</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Administrativo</a:t>
                      </a:r>
                      <a:endParaRPr lang="es-EC" sz="2400" dirty="0">
                        <a:solidFill>
                          <a:srgbClr val="76923C"/>
                        </a:solidFill>
                        <a:effectLst/>
                        <a:latin typeface="Times New Roman"/>
                        <a:ea typeface="Calibri"/>
                        <a:cs typeface="Times New Roman"/>
                      </a:endParaRPr>
                    </a:p>
                  </a:txBody>
                  <a:tcPr marL="68580" marR="68580" marT="0" marB="0" anchor="ctr"/>
                </a:tc>
              </a:tr>
              <a:tr h="322446">
                <a:tc>
                  <a:txBody>
                    <a:bodyPr/>
                    <a:lstStyle/>
                    <a:p>
                      <a:pPr algn="ctr">
                        <a:lnSpc>
                          <a:spcPct val="115000"/>
                        </a:lnSpc>
                        <a:spcAft>
                          <a:spcPts val="0"/>
                        </a:spcAft>
                        <a:tabLst>
                          <a:tab pos="180340" algn="l"/>
                          <a:tab pos="1710690" algn="l"/>
                        </a:tabLst>
                      </a:pPr>
                      <a:r>
                        <a:rPr lang="es-ES" sz="2000">
                          <a:effectLst/>
                        </a:rPr>
                        <a:t>2</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Producción </a:t>
                      </a:r>
                      <a:endParaRPr lang="es-EC" sz="2400" dirty="0">
                        <a:solidFill>
                          <a:srgbClr val="76923C"/>
                        </a:solidFill>
                        <a:effectLst/>
                        <a:latin typeface="Times New Roman"/>
                        <a:ea typeface="Calibri"/>
                        <a:cs typeface="Times New Roman"/>
                      </a:endParaRPr>
                    </a:p>
                  </a:txBody>
                  <a:tcPr marL="68580" marR="68580" marT="0" marB="0" anchor="ctr"/>
                </a:tc>
              </a:tr>
              <a:tr h="322446">
                <a:tc>
                  <a:txBody>
                    <a:bodyPr/>
                    <a:lstStyle/>
                    <a:p>
                      <a:pPr algn="ctr">
                        <a:lnSpc>
                          <a:spcPct val="115000"/>
                        </a:lnSpc>
                        <a:spcAft>
                          <a:spcPts val="0"/>
                        </a:spcAft>
                        <a:tabLst>
                          <a:tab pos="180340" algn="l"/>
                          <a:tab pos="1710690" algn="l"/>
                        </a:tabLst>
                      </a:pPr>
                      <a:r>
                        <a:rPr lang="es-ES" sz="2000">
                          <a:effectLst/>
                        </a:rPr>
                        <a:t>3</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Taller de mantenimiento</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4</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Desechos</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Seguridad</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6</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Comedor</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7</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Servicios higiénicos y ducha</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8</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Materia prima</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9</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Producto terminado </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10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Parqueaderos</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11</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Tanques</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12</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Generador</a:t>
                      </a:r>
                      <a:endParaRPr lang="es-EC" sz="2400" dirty="0">
                        <a:solidFill>
                          <a:srgbClr val="76923C"/>
                        </a:solidFill>
                        <a:effectLst/>
                        <a:latin typeface="Times New Roman"/>
                        <a:ea typeface="Calibri"/>
                        <a:cs typeface="Times New Roman"/>
                      </a:endParaRPr>
                    </a:p>
                  </a:txBody>
                  <a:tcPr marL="68580" marR="68580" marT="0" marB="0"/>
                </a:tc>
              </a:tr>
              <a:tr h="322446">
                <a:tc>
                  <a:txBody>
                    <a:bodyPr/>
                    <a:lstStyle/>
                    <a:p>
                      <a:pPr algn="ctr">
                        <a:lnSpc>
                          <a:spcPct val="115000"/>
                        </a:lnSpc>
                        <a:spcAft>
                          <a:spcPts val="0"/>
                        </a:spcAft>
                        <a:tabLst>
                          <a:tab pos="180340" algn="l"/>
                          <a:tab pos="1710690" algn="l"/>
                        </a:tabLst>
                      </a:pPr>
                      <a:r>
                        <a:rPr lang="es-ES" sz="2000">
                          <a:effectLst/>
                        </a:rPr>
                        <a:t>13</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Compresor</a:t>
                      </a:r>
                      <a:endParaRPr lang="es-EC" sz="2400" dirty="0">
                        <a:solidFill>
                          <a:srgbClr val="76923C"/>
                        </a:solidFill>
                        <a:effectLst/>
                        <a:latin typeface="Times New Roman"/>
                        <a:ea typeface="Calibri"/>
                        <a:cs typeface="Times New Roman"/>
                      </a:endParaRPr>
                    </a:p>
                  </a:txBody>
                  <a:tcPr marL="68580" marR="68580" marT="0" marB="0"/>
                </a:tc>
              </a:tr>
              <a:tr h="0">
                <a:tc>
                  <a:txBody>
                    <a:bodyPr/>
                    <a:lstStyle/>
                    <a:p>
                      <a:pPr algn="ctr">
                        <a:lnSpc>
                          <a:spcPct val="115000"/>
                        </a:lnSpc>
                        <a:spcAft>
                          <a:spcPts val="0"/>
                        </a:spcAft>
                        <a:tabLst>
                          <a:tab pos="180340" algn="l"/>
                          <a:tab pos="1710690" algn="l"/>
                        </a:tabLst>
                      </a:pPr>
                      <a:r>
                        <a:rPr lang="es-ES" sz="2000">
                          <a:effectLst/>
                        </a:rPr>
                        <a:t>14</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Cisterna de agua </a:t>
                      </a:r>
                      <a:endParaRPr lang="es-EC" sz="2400" dirty="0">
                        <a:solidFill>
                          <a:srgbClr val="76923C"/>
                        </a:solidFill>
                        <a:effectLst/>
                        <a:latin typeface="Times New Roman"/>
                        <a:ea typeface="Calibri"/>
                        <a:cs typeface="Times New Roman"/>
                      </a:endParaRPr>
                    </a:p>
                  </a:txBody>
                  <a:tcPr marL="68580" marR="68580" marT="0" marB="0" anchor="ctr"/>
                </a:tc>
              </a:tr>
            </a:tbl>
          </a:graphicData>
        </a:graphic>
      </p:graphicFrame>
      <p:pic>
        <p:nvPicPr>
          <p:cNvPr id="8"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2965976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2134"/>
            <a:ext cx="10160000" cy="1143000"/>
          </a:xfrm>
        </p:spPr>
        <p:txBody>
          <a:bodyPr/>
          <a:lstStyle/>
          <a:p>
            <a:pPr algn="ctr"/>
            <a:r>
              <a:rPr lang="es-ES" sz="4000" b="1" dirty="0" smtClean="0"/>
              <a:t>DISTRIBUCIÓN DE LAS ÁREAS EN LA PLANTA</a:t>
            </a:r>
            <a:endParaRPr lang="es-ES" sz="4000" b="1" dirty="0"/>
          </a:p>
        </p:txBody>
      </p:sp>
      <p:sp>
        <p:nvSpPr>
          <p:cNvPr id="3" name="Marcador de contenido 2"/>
          <p:cNvSpPr>
            <a:spLocks noGrp="1"/>
          </p:cNvSpPr>
          <p:nvPr>
            <p:ph idx="1"/>
          </p:nvPr>
        </p:nvSpPr>
        <p:spPr>
          <a:xfrm>
            <a:off x="288757" y="1287381"/>
            <a:ext cx="10659979" cy="878305"/>
          </a:xfrm>
        </p:spPr>
        <p:txBody>
          <a:bodyPr>
            <a:noAutofit/>
          </a:bodyPr>
          <a:lstStyle/>
          <a:p>
            <a:pPr marL="114300" indent="0" algn="just">
              <a:buNone/>
            </a:pPr>
            <a:r>
              <a:rPr lang="es-ES" sz="2800" dirty="0" smtClean="0"/>
              <a:t>Para la distribución de planta se utiliza el método de Muther con sus debidas ponderaciones e importancias.</a:t>
            </a:r>
          </a:p>
        </p:txBody>
      </p:sp>
      <p:graphicFrame>
        <p:nvGraphicFramePr>
          <p:cNvPr id="4" name="3 Tabla"/>
          <p:cNvGraphicFramePr>
            <a:graphicFrameLocks noGrp="1"/>
          </p:cNvGraphicFramePr>
          <p:nvPr>
            <p:extLst>
              <p:ext uri="{D42A27DB-BD31-4B8C-83A1-F6EECF244321}">
                <p14:modId xmlns:p14="http://schemas.microsoft.com/office/powerpoint/2010/main" val="772339419"/>
              </p:ext>
            </p:extLst>
          </p:nvPr>
        </p:nvGraphicFramePr>
        <p:xfrm>
          <a:off x="816560" y="2512612"/>
          <a:ext cx="4717967" cy="3358799"/>
        </p:xfrm>
        <a:graphic>
          <a:graphicData uri="http://schemas.openxmlformats.org/drawingml/2006/table">
            <a:tbl>
              <a:tblPr firstRow="1" firstCol="1" bandRow="1">
                <a:tableStyleId>{5C22544A-7EE6-4342-B048-85BDC9FD1C3A}</a:tableStyleId>
              </a:tblPr>
              <a:tblGrid>
                <a:gridCol w="1520668"/>
                <a:gridCol w="3197299"/>
              </a:tblGrid>
              <a:tr h="465982">
                <a:tc>
                  <a:txBody>
                    <a:bodyPr/>
                    <a:lstStyle/>
                    <a:p>
                      <a:pPr algn="ctr">
                        <a:lnSpc>
                          <a:spcPct val="115000"/>
                        </a:lnSpc>
                        <a:spcAft>
                          <a:spcPts val="0"/>
                        </a:spcAft>
                        <a:tabLst>
                          <a:tab pos="180340" algn="l"/>
                          <a:tab pos="1710690" algn="l"/>
                        </a:tabLst>
                      </a:pPr>
                      <a:r>
                        <a:rPr lang="es-ES" sz="2000">
                          <a:effectLst/>
                        </a:rPr>
                        <a:t>RATIO</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a:effectLst/>
                        </a:rPr>
                        <a:t>DEFINICIÓN </a:t>
                      </a:r>
                      <a:endParaRPr lang="es-EC" sz="2400">
                        <a:solidFill>
                          <a:srgbClr val="76923C"/>
                        </a:solidFill>
                        <a:effectLst/>
                        <a:latin typeface="Times New Roman"/>
                        <a:ea typeface="Calibri"/>
                        <a:cs typeface="Times New Roman"/>
                      </a:endParaRPr>
                    </a:p>
                  </a:txBody>
                  <a:tcPr marL="68580" marR="68580" marT="0" marB="0" anchor="ctr"/>
                </a:tc>
              </a:tr>
              <a:tr h="441751">
                <a:tc>
                  <a:txBody>
                    <a:bodyPr/>
                    <a:lstStyle/>
                    <a:p>
                      <a:pPr algn="ctr">
                        <a:lnSpc>
                          <a:spcPct val="115000"/>
                        </a:lnSpc>
                        <a:spcAft>
                          <a:spcPts val="0"/>
                        </a:spcAft>
                        <a:tabLst>
                          <a:tab pos="180340" algn="l"/>
                          <a:tab pos="1710690" algn="l"/>
                        </a:tabLst>
                      </a:pPr>
                      <a:r>
                        <a:rPr lang="es-ES" sz="2000">
                          <a:effectLst/>
                        </a:rPr>
                        <a:t>A</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a:effectLst/>
                        </a:rPr>
                        <a:t>Absolutamente importante</a:t>
                      </a:r>
                      <a:endParaRPr lang="es-EC" sz="2400">
                        <a:solidFill>
                          <a:srgbClr val="76923C"/>
                        </a:solidFill>
                        <a:effectLst/>
                        <a:latin typeface="Times New Roman"/>
                        <a:ea typeface="Calibri"/>
                        <a:cs typeface="Times New Roman"/>
                      </a:endParaRPr>
                    </a:p>
                  </a:txBody>
                  <a:tcPr marL="68580" marR="68580" marT="0" marB="0" anchor="ctr"/>
                </a:tc>
              </a:tr>
              <a:tr h="489281">
                <a:tc>
                  <a:txBody>
                    <a:bodyPr/>
                    <a:lstStyle/>
                    <a:p>
                      <a:pPr algn="ctr">
                        <a:lnSpc>
                          <a:spcPct val="115000"/>
                        </a:lnSpc>
                        <a:spcAft>
                          <a:spcPts val="0"/>
                        </a:spcAft>
                        <a:tabLst>
                          <a:tab pos="180340" algn="l"/>
                          <a:tab pos="1710690" algn="l"/>
                        </a:tabLst>
                      </a:pPr>
                      <a:r>
                        <a:rPr lang="es-ES" sz="2000">
                          <a:effectLst/>
                        </a:rPr>
                        <a:t>E</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a:effectLst/>
                        </a:rPr>
                        <a:t>Especialmente importante</a:t>
                      </a:r>
                      <a:endParaRPr lang="es-EC" sz="2400">
                        <a:solidFill>
                          <a:srgbClr val="76923C"/>
                        </a:solidFill>
                        <a:effectLst/>
                        <a:latin typeface="Times New Roman"/>
                        <a:ea typeface="Calibri"/>
                        <a:cs typeface="Times New Roman"/>
                      </a:endParaRPr>
                    </a:p>
                  </a:txBody>
                  <a:tcPr marL="68580" marR="68580" marT="0" marB="0" anchor="ctr"/>
                </a:tc>
              </a:tr>
              <a:tr h="476855">
                <a:tc>
                  <a:txBody>
                    <a:bodyPr/>
                    <a:lstStyle/>
                    <a:p>
                      <a:pPr algn="ctr">
                        <a:lnSpc>
                          <a:spcPct val="115000"/>
                        </a:lnSpc>
                        <a:spcAft>
                          <a:spcPts val="0"/>
                        </a:spcAft>
                        <a:tabLst>
                          <a:tab pos="180340" algn="l"/>
                          <a:tab pos="1710690" algn="l"/>
                        </a:tabLst>
                      </a:pPr>
                      <a:r>
                        <a:rPr lang="es-ES" sz="2000">
                          <a:effectLst/>
                        </a:rPr>
                        <a:t>I</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a:effectLst/>
                        </a:rPr>
                        <a:t>Importante</a:t>
                      </a:r>
                      <a:endParaRPr lang="es-EC" sz="2400">
                        <a:solidFill>
                          <a:srgbClr val="76923C"/>
                        </a:solidFill>
                        <a:effectLst/>
                        <a:latin typeface="Times New Roman"/>
                        <a:ea typeface="Calibri"/>
                        <a:cs typeface="Times New Roman"/>
                      </a:endParaRPr>
                    </a:p>
                  </a:txBody>
                  <a:tcPr marL="68580" marR="68580" marT="0" marB="0" anchor="ctr"/>
                </a:tc>
              </a:tr>
              <a:tr h="484622">
                <a:tc>
                  <a:txBody>
                    <a:bodyPr/>
                    <a:lstStyle/>
                    <a:p>
                      <a:pPr algn="ctr">
                        <a:lnSpc>
                          <a:spcPct val="115000"/>
                        </a:lnSpc>
                        <a:spcAft>
                          <a:spcPts val="0"/>
                        </a:spcAft>
                        <a:tabLst>
                          <a:tab pos="180340" algn="l"/>
                          <a:tab pos="1710690" algn="l"/>
                        </a:tabLst>
                      </a:pPr>
                      <a:r>
                        <a:rPr lang="es-ES" sz="2000">
                          <a:effectLst/>
                        </a:rPr>
                        <a:t>O</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a:effectLst/>
                        </a:rPr>
                        <a:t>Normalmente Proximidad OK</a:t>
                      </a:r>
                      <a:endParaRPr lang="es-EC" sz="2400">
                        <a:solidFill>
                          <a:srgbClr val="76923C"/>
                        </a:solidFill>
                        <a:effectLst/>
                        <a:latin typeface="Times New Roman"/>
                        <a:ea typeface="Calibri"/>
                        <a:cs typeface="Times New Roman"/>
                      </a:endParaRPr>
                    </a:p>
                  </a:txBody>
                  <a:tcPr marL="68580" marR="68580" marT="0" marB="0" anchor="ctr"/>
                </a:tc>
              </a:tr>
              <a:tr h="495494">
                <a:tc>
                  <a:txBody>
                    <a:bodyPr/>
                    <a:lstStyle/>
                    <a:p>
                      <a:pPr algn="ctr">
                        <a:lnSpc>
                          <a:spcPct val="115000"/>
                        </a:lnSpc>
                        <a:spcAft>
                          <a:spcPts val="0"/>
                        </a:spcAft>
                        <a:tabLst>
                          <a:tab pos="180340" algn="l"/>
                          <a:tab pos="1710690" algn="l"/>
                        </a:tabLst>
                      </a:pPr>
                      <a:r>
                        <a:rPr lang="es-ES" sz="2000">
                          <a:effectLst/>
                        </a:rPr>
                        <a:t>U</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a:effectLst/>
                        </a:rPr>
                        <a:t>Sin Importancia</a:t>
                      </a:r>
                      <a:endParaRPr lang="es-EC" sz="2400">
                        <a:solidFill>
                          <a:srgbClr val="76923C"/>
                        </a:solidFill>
                        <a:effectLst/>
                        <a:latin typeface="Times New Roman"/>
                        <a:ea typeface="Calibri"/>
                        <a:cs typeface="Times New Roman"/>
                      </a:endParaRPr>
                    </a:p>
                  </a:txBody>
                  <a:tcPr marL="68580" marR="68580" marT="0" marB="0" anchor="ctr"/>
                </a:tc>
              </a:tr>
              <a:tr h="504814">
                <a:tc>
                  <a:txBody>
                    <a:bodyPr/>
                    <a:lstStyle/>
                    <a:p>
                      <a:pPr algn="ctr">
                        <a:lnSpc>
                          <a:spcPct val="115000"/>
                        </a:lnSpc>
                        <a:spcAft>
                          <a:spcPts val="0"/>
                        </a:spcAft>
                        <a:tabLst>
                          <a:tab pos="180340" algn="l"/>
                          <a:tab pos="1710690" algn="l"/>
                        </a:tabLst>
                      </a:pPr>
                      <a:r>
                        <a:rPr lang="es-ES" sz="2000">
                          <a:effectLst/>
                        </a:rPr>
                        <a:t>X</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dirty="0">
                          <a:effectLst/>
                        </a:rPr>
                        <a:t>Indeseable</a:t>
                      </a:r>
                      <a:endParaRPr lang="es-EC" sz="2400" dirty="0">
                        <a:solidFill>
                          <a:srgbClr val="76923C"/>
                        </a:solidFill>
                        <a:effectLst/>
                        <a:latin typeface="Times New Roman"/>
                        <a:ea typeface="Calibri"/>
                        <a:cs typeface="Times New Roman"/>
                      </a:endParaRPr>
                    </a:p>
                  </a:txBody>
                  <a:tcPr marL="68580" marR="68580" marT="0" marB="0" anchor="ctr"/>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384757" y="2478504"/>
            <a:ext cx="4588043" cy="3392907"/>
          </a:xfrm>
          <a:prstGeom prst="rect">
            <a:avLst/>
          </a:prstGeom>
          <a:noFill/>
          <a:ln>
            <a:noFill/>
          </a:ln>
        </p:spPr>
      </p:pic>
      <p:sp>
        <p:nvSpPr>
          <p:cNvPr id="6" name="5 Rectángulo"/>
          <p:cNvSpPr/>
          <p:nvPr/>
        </p:nvSpPr>
        <p:spPr>
          <a:xfrm>
            <a:off x="895524" y="6131913"/>
            <a:ext cx="4663065" cy="400110"/>
          </a:xfrm>
          <a:prstGeom prst="rect">
            <a:avLst/>
          </a:prstGeom>
        </p:spPr>
        <p:txBody>
          <a:bodyPr wrap="square">
            <a:spAutoFit/>
          </a:bodyPr>
          <a:lstStyle/>
          <a:p>
            <a:pPr algn="ctr"/>
            <a:r>
              <a:rPr lang="es-EC" sz="2000" b="1" dirty="0"/>
              <a:t>Ponderaciones del método de </a:t>
            </a:r>
            <a:r>
              <a:rPr lang="es-EC" sz="2000" b="1" dirty="0" err="1"/>
              <a:t>Muther</a:t>
            </a:r>
            <a:endParaRPr lang="es-EC" sz="2000" b="1" dirty="0"/>
          </a:p>
        </p:txBody>
      </p:sp>
      <p:sp>
        <p:nvSpPr>
          <p:cNvPr id="7" name="6 Rectángulo"/>
          <p:cNvSpPr/>
          <p:nvPr/>
        </p:nvSpPr>
        <p:spPr>
          <a:xfrm>
            <a:off x="6347816" y="6131913"/>
            <a:ext cx="4624984" cy="400110"/>
          </a:xfrm>
          <a:prstGeom prst="rect">
            <a:avLst/>
          </a:prstGeom>
        </p:spPr>
        <p:txBody>
          <a:bodyPr wrap="square">
            <a:spAutoFit/>
          </a:bodyPr>
          <a:lstStyle/>
          <a:p>
            <a:pPr algn="ctr"/>
            <a:r>
              <a:rPr lang="es-EC" sz="2000" b="1" dirty="0"/>
              <a:t>Relación entre las áreas de la </a:t>
            </a:r>
            <a:r>
              <a:rPr lang="es-EC" sz="2000" b="1" dirty="0" smtClean="0"/>
              <a:t>planta</a:t>
            </a:r>
            <a:endParaRPr lang="es-EC" sz="2000" b="1" dirty="0"/>
          </a:p>
        </p:txBody>
      </p:sp>
      <p:pic>
        <p:nvPicPr>
          <p:cNvPr id="8"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0" y="6131913"/>
            <a:ext cx="895524" cy="702024"/>
          </a:xfrm>
          <a:prstGeom prst="rect">
            <a:avLst/>
          </a:prstGeom>
        </p:spPr>
      </p:pic>
    </p:spTree>
    <p:extLst>
      <p:ext uri="{BB962C8B-B14F-4D97-AF65-F5344CB8AC3E}">
        <p14:creationId xmlns:p14="http://schemas.microsoft.com/office/powerpoint/2010/main" val="1303972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2134"/>
            <a:ext cx="10160000" cy="1143000"/>
          </a:xfrm>
        </p:spPr>
        <p:txBody>
          <a:bodyPr/>
          <a:lstStyle/>
          <a:p>
            <a:pPr algn="ctr"/>
            <a:r>
              <a:rPr lang="es-ES" sz="4000" b="1" dirty="0" smtClean="0"/>
              <a:t>DISTRIBUCIÓN DE LAS ÁREAS EN LA PLANTA</a:t>
            </a:r>
            <a:endParaRPr lang="es-ES" sz="4000" b="1" dirty="0"/>
          </a:p>
        </p:txBody>
      </p:sp>
      <p:sp>
        <p:nvSpPr>
          <p:cNvPr id="6" name="5 Rectángulo"/>
          <p:cNvSpPr/>
          <p:nvPr/>
        </p:nvSpPr>
        <p:spPr>
          <a:xfrm>
            <a:off x="895523" y="5201747"/>
            <a:ext cx="4663065" cy="830997"/>
          </a:xfrm>
          <a:prstGeom prst="rect">
            <a:avLst/>
          </a:prstGeom>
        </p:spPr>
        <p:txBody>
          <a:bodyPr wrap="square">
            <a:spAutoFit/>
          </a:bodyPr>
          <a:lstStyle/>
          <a:p>
            <a:pPr algn="ctr"/>
            <a:r>
              <a:rPr lang="es-EC" sz="2400" b="1" dirty="0"/>
              <a:t>Códigos de líneas del método de </a:t>
            </a:r>
            <a:r>
              <a:rPr lang="es-EC" sz="2400" b="1" dirty="0" err="1"/>
              <a:t>Muther</a:t>
            </a:r>
            <a:endParaRPr lang="es-EC" sz="2400" b="1" dirty="0"/>
          </a:p>
        </p:txBody>
      </p:sp>
      <p:sp>
        <p:nvSpPr>
          <p:cNvPr id="7" name="6 Rectángulo"/>
          <p:cNvSpPr/>
          <p:nvPr/>
        </p:nvSpPr>
        <p:spPr>
          <a:xfrm>
            <a:off x="6347816" y="5201747"/>
            <a:ext cx="4624984" cy="461665"/>
          </a:xfrm>
          <a:prstGeom prst="rect">
            <a:avLst/>
          </a:prstGeom>
        </p:spPr>
        <p:txBody>
          <a:bodyPr wrap="square">
            <a:spAutoFit/>
          </a:bodyPr>
          <a:lstStyle/>
          <a:p>
            <a:pPr algn="ctr"/>
            <a:r>
              <a:rPr lang="es-EC" sz="2400" b="1" dirty="0"/>
              <a:t>Línea de distribución de la planta </a:t>
            </a:r>
          </a:p>
        </p:txBody>
      </p:sp>
      <p:graphicFrame>
        <p:nvGraphicFramePr>
          <p:cNvPr id="37" name="36 Tabla"/>
          <p:cNvGraphicFramePr>
            <a:graphicFrameLocks noGrp="1"/>
          </p:cNvGraphicFramePr>
          <p:nvPr>
            <p:extLst>
              <p:ext uri="{D42A27DB-BD31-4B8C-83A1-F6EECF244321}">
                <p14:modId xmlns:p14="http://schemas.microsoft.com/office/powerpoint/2010/main" val="2176648492"/>
              </p:ext>
            </p:extLst>
          </p:nvPr>
        </p:nvGraphicFramePr>
        <p:xfrm>
          <a:off x="1030531" y="2055277"/>
          <a:ext cx="4303986" cy="2731096"/>
        </p:xfrm>
        <a:graphic>
          <a:graphicData uri="http://schemas.openxmlformats.org/drawingml/2006/table">
            <a:tbl>
              <a:tblPr firstRow="1" firstCol="1" bandRow="1">
                <a:tableStyleId>{5C22544A-7EE6-4342-B048-85BDC9FD1C3A}</a:tableStyleId>
              </a:tblPr>
              <a:tblGrid>
                <a:gridCol w="1234352"/>
                <a:gridCol w="3069634"/>
              </a:tblGrid>
              <a:tr h="366368">
                <a:tc>
                  <a:txBody>
                    <a:bodyPr/>
                    <a:lstStyle/>
                    <a:p>
                      <a:pPr algn="ctr">
                        <a:lnSpc>
                          <a:spcPct val="115000"/>
                        </a:lnSpc>
                        <a:spcAft>
                          <a:spcPts val="0"/>
                        </a:spcAft>
                        <a:tabLst>
                          <a:tab pos="180340" algn="l"/>
                          <a:tab pos="1710690" algn="l"/>
                        </a:tabLst>
                      </a:pPr>
                      <a:r>
                        <a:rPr lang="es-ES" sz="1100" dirty="0">
                          <a:effectLst/>
                        </a:rPr>
                        <a:t>RATIO</a:t>
                      </a:r>
                      <a:endParaRPr lang="es-EC" sz="12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100">
                          <a:effectLst/>
                        </a:rPr>
                        <a:t>CÓDIGOS DE LÍNEA</a:t>
                      </a:r>
                      <a:endParaRPr lang="es-EC" sz="1200">
                        <a:solidFill>
                          <a:srgbClr val="76923C"/>
                        </a:solidFill>
                        <a:effectLst/>
                        <a:latin typeface="Times New Roman"/>
                        <a:ea typeface="Calibri"/>
                        <a:cs typeface="Times New Roman"/>
                      </a:endParaRPr>
                    </a:p>
                  </a:txBody>
                  <a:tcPr marL="68580" marR="68580" marT="0" marB="0" anchor="ctr"/>
                </a:tc>
              </a:tr>
              <a:tr h="366368">
                <a:tc>
                  <a:txBody>
                    <a:bodyPr/>
                    <a:lstStyle/>
                    <a:p>
                      <a:pPr algn="ctr">
                        <a:lnSpc>
                          <a:spcPct val="115000"/>
                        </a:lnSpc>
                        <a:spcAft>
                          <a:spcPts val="0"/>
                        </a:spcAft>
                        <a:tabLst>
                          <a:tab pos="180340" algn="l"/>
                          <a:tab pos="1710690" algn="l"/>
                        </a:tabLst>
                      </a:pPr>
                      <a:r>
                        <a:rPr lang="es-ES" sz="1100">
                          <a:effectLst/>
                        </a:rPr>
                        <a:t>A</a:t>
                      </a:r>
                      <a:endParaRPr lang="es-EC" sz="12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endParaRPr lang="es-ES" sz="1100">
                        <a:solidFill>
                          <a:srgbClr val="000000"/>
                        </a:solidFill>
                        <a:effectLst/>
                        <a:latin typeface="Calibri"/>
                        <a:ea typeface="Calibri"/>
                        <a:cs typeface="Times New Roman"/>
                      </a:endParaRPr>
                    </a:p>
                  </a:txBody>
                  <a:tcPr marL="68580" marR="68580" marT="0" marB="0" anchor="ctr"/>
                </a:tc>
              </a:tr>
              <a:tr h="399672">
                <a:tc>
                  <a:txBody>
                    <a:bodyPr/>
                    <a:lstStyle/>
                    <a:p>
                      <a:pPr algn="ctr">
                        <a:lnSpc>
                          <a:spcPct val="115000"/>
                        </a:lnSpc>
                        <a:spcAft>
                          <a:spcPts val="0"/>
                        </a:spcAft>
                        <a:tabLst>
                          <a:tab pos="180340" algn="l"/>
                          <a:tab pos="1710690" algn="l"/>
                        </a:tabLst>
                      </a:pPr>
                      <a:r>
                        <a:rPr lang="es-ES" sz="1100">
                          <a:effectLst/>
                        </a:rPr>
                        <a:t>E</a:t>
                      </a:r>
                      <a:endParaRPr lang="es-EC" sz="12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pPr>
                      <a:endParaRPr lang="es-EC" sz="1200">
                        <a:solidFill>
                          <a:srgbClr val="76923C"/>
                        </a:solidFill>
                        <a:effectLst/>
                        <a:latin typeface="Times New Roman"/>
                        <a:ea typeface="Calibri"/>
                        <a:cs typeface="Times New Roman"/>
                      </a:endParaRPr>
                    </a:p>
                  </a:txBody>
                  <a:tcPr marL="68580" marR="68580" marT="0" marB="0" anchor="ctr"/>
                </a:tc>
              </a:tr>
              <a:tr h="399672">
                <a:tc>
                  <a:txBody>
                    <a:bodyPr/>
                    <a:lstStyle/>
                    <a:p>
                      <a:pPr algn="ctr">
                        <a:lnSpc>
                          <a:spcPct val="115000"/>
                        </a:lnSpc>
                        <a:spcAft>
                          <a:spcPts val="0"/>
                        </a:spcAft>
                        <a:tabLst>
                          <a:tab pos="180340" algn="l"/>
                          <a:tab pos="1710690" algn="l"/>
                        </a:tabLst>
                      </a:pPr>
                      <a:r>
                        <a:rPr lang="es-ES" sz="1100">
                          <a:effectLst/>
                        </a:rPr>
                        <a:t>I</a:t>
                      </a:r>
                      <a:endParaRPr lang="es-EC" sz="12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pPr>
                      <a:endParaRPr lang="es-EC" sz="1200">
                        <a:solidFill>
                          <a:srgbClr val="76923C"/>
                        </a:solidFill>
                        <a:effectLst/>
                        <a:latin typeface="Times New Roman"/>
                        <a:ea typeface="Calibri"/>
                        <a:cs typeface="Times New Roman"/>
                      </a:endParaRPr>
                    </a:p>
                  </a:txBody>
                  <a:tcPr marL="68580" marR="68580" marT="0" marB="0" anchor="ctr"/>
                </a:tc>
              </a:tr>
              <a:tr h="399672">
                <a:tc>
                  <a:txBody>
                    <a:bodyPr/>
                    <a:lstStyle/>
                    <a:p>
                      <a:pPr algn="ctr">
                        <a:lnSpc>
                          <a:spcPct val="115000"/>
                        </a:lnSpc>
                        <a:spcAft>
                          <a:spcPts val="0"/>
                        </a:spcAft>
                        <a:tabLst>
                          <a:tab pos="180340" algn="l"/>
                          <a:tab pos="1710690" algn="l"/>
                        </a:tabLst>
                      </a:pPr>
                      <a:r>
                        <a:rPr lang="es-ES" sz="1100">
                          <a:effectLst/>
                        </a:rPr>
                        <a:t>O</a:t>
                      </a:r>
                      <a:endParaRPr lang="es-EC" sz="12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pPr>
                      <a:endParaRPr lang="es-EC" sz="1200">
                        <a:solidFill>
                          <a:srgbClr val="76923C"/>
                        </a:solidFill>
                        <a:effectLst/>
                        <a:latin typeface="Times New Roman"/>
                        <a:ea typeface="Calibri"/>
                        <a:cs typeface="Times New Roman"/>
                      </a:endParaRPr>
                    </a:p>
                  </a:txBody>
                  <a:tcPr marL="68580" marR="68580" marT="0" marB="0" anchor="ctr"/>
                </a:tc>
              </a:tr>
              <a:tr h="399672">
                <a:tc>
                  <a:txBody>
                    <a:bodyPr/>
                    <a:lstStyle/>
                    <a:p>
                      <a:pPr algn="ctr">
                        <a:lnSpc>
                          <a:spcPct val="115000"/>
                        </a:lnSpc>
                        <a:spcAft>
                          <a:spcPts val="0"/>
                        </a:spcAft>
                        <a:tabLst>
                          <a:tab pos="180340" algn="l"/>
                          <a:tab pos="1710690" algn="l"/>
                        </a:tabLst>
                      </a:pPr>
                      <a:r>
                        <a:rPr lang="es-ES" sz="1100">
                          <a:effectLst/>
                        </a:rPr>
                        <a:t>U</a:t>
                      </a:r>
                      <a:endParaRPr lang="es-EC" sz="12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pPr>
                      <a:r>
                        <a:rPr lang="es-EC" sz="1200">
                          <a:effectLst/>
                        </a:rPr>
                        <a:t> </a:t>
                      </a:r>
                      <a:endParaRPr lang="es-EC" sz="1200">
                        <a:solidFill>
                          <a:srgbClr val="76923C"/>
                        </a:solidFill>
                        <a:effectLst/>
                        <a:latin typeface="Times New Roman"/>
                        <a:ea typeface="Calibri"/>
                        <a:cs typeface="Times New Roman"/>
                      </a:endParaRPr>
                    </a:p>
                  </a:txBody>
                  <a:tcPr marL="68580" marR="68580" marT="0" marB="0" anchor="ctr"/>
                </a:tc>
              </a:tr>
              <a:tr h="399672">
                <a:tc>
                  <a:txBody>
                    <a:bodyPr/>
                    <a:lstStyle/>
                    <a:p>
                      <a:pPr algn="ctr">
                        <a:lnSpc>
                          <a:spcPct val="115000"/>
                        </a:lnSpc>
                        <a:spcAft>
                          <a:spcPts val="0"/>
                        </a:spcAft>
                        <a:tabLst>
                          <a:tab pos="180340" algn="l"/>
                          <a:tab pos="1710690" algn="l"/>
                        </a:tabLst>
                      </a:pPr>
                      <a:r>
                        <a:rPr lang="es-ES" sz="1100">
                          <a:effectLst/>
                        </a:rPr>
                        <a:t>X</a:t>
                      </a:r>
                      <a:endParaRPr lang="es-EC" sz="12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pPr>
                      <a:endParaRPr lang="es-EC" sz="1200" dirty="0">
                        <a:solidFill>
                          <a:srgbClr val="76923C"/>
                        </a:solidFill>
                        <a:effectLst/>
                        <a:latin typeface="Times New Roman"/>
                        <a:ea typeface="Calibri"/>
                        <a:cs typeface="Times New Roman"/>
                      </a:endParaRPr>
                    </a:p>
                  </a:txBody>
                  <a:tcPr marL="68580" marR="68580" marT="0" marB="0" anchor="ctr"/>
                </a:tc>
              </a:tr>
            </a:tbl>
          </a:graphicData>
        </a:graphic>
      </p:graphicFrame>
      <p:cxnSp>
        <p:nvCxnSpPr>
          <p:cNvPr id="38" name="37 Conector recto"/>
          <p:cNvCxnSpPr/>
          <p:nvPr/>
        </p:nvCxnSpPr>
        <p:spPr>
          <a:xfrm>
            <a:off x="2382557" y="2646523"/>
            <a:ext cx="2885566" cy="0"/>
          </a:xfrm>
          <a:prstGeom prst="line">
            <a:avLst/>
          </a:prstGeom>
        </p:spPr>
        <p:style>
          <a:lnRef idx="1">
            <a:schemeClr val="dk1"/>
          </a:lnRef>
          <a:fillRef idx="0">
            <a:schemeClr val="dk1"/>
          </a:fillRef>
          <a:effectRef idx="0">
            <a:schemeClr val="dk1"/>
          </a:effectRef>
          <a:fontRef idx="minor">
            <a:schemeClr val="tx1"/>
          </a:fontRef>
        </p:style>
      </p:cxnSp>
      <p:cxnSp>
        <p:nvCxnSpPr>
          <p:cNvPr id="39" name="38 Conector recto"/>
          <p:cNvCxnSpPr/>
          <p:nvPr/>
        </p:nvCxnSpPr>
        <p:spPr>
          <a:xfrm>
            <a:off x="2380024" y="2538573"/>
            <a:ext cx="2896393" cy="0"/>
          </a:xfrm>
          <a:prstGeom prst="line">
            <a:avLst/>
          </a:prstGeom>
        </p:spPr>
        <p:style>
          <a:lnRef idx="1">
            <a:schemeClr val="dk1"/>
          </a:lnRef>
          <a:fillRef idx="0">
            <a:schemeClr val="dk1"/>
          </a:fillRef>
          <a:effectRef idx="0">
            <a:schemeClr val="dk1"/>
          </a:effectRef>
          <a:fontRef idx="minor">
            <a:schemeClr val="tx1"/>
          </a:fontRef>
        </p:style>
      </p:cxnSp>
      <p:cxnSp>
        <p:nvCxnSpPr>
          <p:cNvPr id="40" name="39 Conector recto"/>
          <p:cNvCxnSpPr/>
          <p:nvPr/>
        </p:nvCxnSpPr>
        <p:spPr>
          <a:xfrm>
            <a:off x="2385732" y="2595723"/>
            <a:ext cx="2885566" cy="0"/>
          </a:xfrm>
          <a:prstGeom prst="line">
            <a:avLst/>
          </a:prstGeom>
        </p:spPr>
        <p:style>
          <a:lnRef idx="1">
            <a:schemeClr val="dk1"/>
          </a:lnRef>
          <a:fillRef idx="0">
            <a:schemeClr val="dk1"/>
          </a:fillRef>
          <a:effectRef idx="0">
            <a:schemeClr val="dk1"/>
          </a:effectRef>
          <a:fontRef idx="minor">
            <a:schemeClr val="tx1"/>
          </a:fontRef>
        </p:style>
      </p:cxnSp>
      <p:cxnSp>
        <p:nvCxnSpPr>
          <p:cNvPr id="41" name="40 Conector recto"/>
          <p:cNvCxnSpPr/>
          <p:nvPr/>
        </p:nvCxnSpPr>
        <p:spPr>
          <a:xfrm>
            <a:off x="2335901" y="2967477"/>
            <a:ext cx="2896393" cy="0"/>
          </a:xfrm>
          <a:prstGeom prst="line">
            <a:avLst/>
          </a:prstGeom>
        </p:spPr>
        <p:style>
          <a:lnRef idx="1">
            <a:schemeClr val="dk1"/>
          </a:lnRef>
          <a:fillRef idx="0">
            <a:schemeClr val="dk1"/>
          </a:fillRef>
          <a:effectRef idx="0">
            <a:schemeClr val="dk1"/>
          </a:effectRef>
          <a:fontRef idx="minor">
            <a:schemeClr val="tx1"/>
          </a:fontRef>
        </p:style>
      </p:cxnSp>
      <p:cxnSp>
        <p:nvCxnSpPr>
          <p:cNvPr id="42" name="41 Conector recto"/>
          <p:cNvCxnSpPr/>
          <p:nvPr/>
        </p:nvCxnSpPr>
        <p:spPr>
          <a:xfrm>
            <a:off x="2341609" y="3024627"/>
            <a:ext cx="2885566" cy="0"/>
          </a:xfrm>
          <a:prstGeom prst="line">
            <a:avLst/>
          </a:prstGeom>
        </p:spPr>
        <p:style>
          <a:lnRef idx="1">
            <a:schemeClr val="dk1"/>
          </a:lnRef>
          <a:fillRef idx="0">
            <a:schemeClr val="dk1"/>
          </a:fillRef>
          <a:effectRef idx="0">
            <a:schemeClr val="dk1"/>
          </a:effectRef>
          <a:fontRef idx="minor">
            <a:schemeClr val="tx1"/>
          </a:fontRef>
        </p:style>
      </p:cxnSp>
      <p:cxnSp>
        <p:nvCxnSpPr>
          <p:cNvPr id="43" name="42 Conector recto"/>
          <p:cNvCxnSpPr/>
          <p:nvPr/>
        </p:nvCxnSpPr>
        <p:spPr>
          <a:xfrm>
            <a:off x="2381106" y="3369503"/>
            <a:ext cx="2847669" cy="0"/>
          </a:xfrm>
          <a:prstGeom prst="line">
            <a:avLst/>
          </a:prstGeom>
        </p:spPr>
        <p:style>
          <a:lnRef idx="1">
            <a:schemeClr val="dk1"/>
          </a:lnRef>
          <a:fillRef idx="0">
            <a:schemeClr val="dk1"/>
          </a:fillRef>
          <a:effectRef idx="0">
            <a:schemeClr val="dk1"/>
          </a:effectRef>
          <a:fontRef idx="minor">
            <a:schemeClr val="tx1"/>
          </a:fontRef>
        </p:style>
      </p:cxnSp>
      <p:cxnSp>
        <p:nvCxnSpPr>
          <p:cNvPr id="44" name="43 Conector recto"/>
          <p:cNvCxnSpPr/>
          <p:nvPr/>
        </p:nvCxnSpPr>
        <p:spPr>
          <a:xfrm flipV="1">
            <a:off x="2389922" y="3749215"/>
            <a:ext cx="2855788" cy="1045"/>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45" name="44 Conector recto"/>
          <p:cNvCxnSpPr/>
          <p:nvPr/>
        </p:nvCxnSpPr>
        <p:spPr>
          <a:xfrm>
            <a:off x="2404008" y="4549636"/>
            <a:ext cx="2785410" cy="0"/>
          </a:xfrm>
          <a:prstGeom prst="line">
            <a:avLst/>
          </a:prstGeom>
          <a:ln w="38100"/>
        </p:spPr>
        <p:style>
          <a:lnRef idx="1">
            <a:schemeClr val="dk1"/>
          </a:lnRef>
          <a:fillRef idx="0">
            <a:schemeClr val="dk1"/>
          </a:fillRef>
          <a:effectRef idx="0">
            <a:schemeClr val="dk1"/>
          </a:effectRef>
          <a:fontRef idx="minor">
            <a:schemeClr val="tx1"/>
          </a:fontRef>
        </p:style>
      </p:cxnSp>
      <p:pic>
        <p:nvPicPr>
          <p:cNvPr id="70" name="69 Imagen"/>
          <p:cNvPicPr/>
          <p:nvPr/>
        </p:nvPicPr>
        <p:blipFill rotWithShape="1">
          <a:blip r:embed="rId2"/>
          <a:srcRect l="26804" t="13884" r="34020" b="21153"/>
          <a:stretch/>
        </p:blipFill>
        <p:spPr bwMode="auto">
          <a:xfrm>
            <a:off x="6464478" y="1787718"/>
            <a:ext cx="4391660" cy="3163570"/>
          </a:xfrm>
          <a:prstGeom prst="rect">
            <a:avLst/>
          </a:prstGeom>
          <a:ln>
            <a:noFill/>
          </a:ln>
          <a:extLst>
            <a:ext uri="{53640926-AAD7-44D8-BBD7-CCE9431645EC}">
              <a14:shadowObscured xmlns:a14="http://schemas.microsoft.com/office/drawing/2010/main"/>
            </a:ext>
          </a:extLst>
        </p:spPr>
      </p:pic>
      <p:pic>
        <p:nvPicPr>
          <p:cNvPr id="73"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504597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72621"/>
            <a:ext cx="11261558" cy="816561"/>
          </a:xfrm>
        </p:spPr>
        <p:txBody>
          <a:bodyPr/>
          <a:lstStyle/>
          <a:p>
            <a:pPr algn="ctr"/>
            <a:r>
              <a:rPr lang="es-ES" b="1" dirty="0" smtClean="0"/>
              <a:t>ANTECEDENTES</a:t>
            </a:r>
            <a:endParaRPr lang="es-ES" b="1" dirty="0"/>
          </a:p>
        </p:txBody>
      </p:sp>
      <p:sp>
        <p:nvSpPr>
          <p:cNvPr id="3" name="Marcador de contenido 2"/>
          <p:cNvSpPr>
            <a:spLocks noGrp="1"/>
          </p:cNvSpPr>
          <p:nvPr>
            <p:ph idx="1"/>
          </p:nvPr>
        </p:nvSpPr>
        <p:spPr>
          <a:xfrm>
            <a:off x="429126" y="2090532"/>
            <a:ext cx="3974432" cy="3155236"/>
          </a:xfrm>
        </p:spPr>
        <p:txBody>
          <a:bodyPr>
            <a:normAutofit/>
          </a:bodyPr>
          <a:lstStyle/>
          <a:p>
            <a:pPr marL="0" indent="0" algn="just">
              <a:buNone/>
            </a:pPr>
            <a:r>
              <a:rPr lang="es-ES" dirty="0" smtClean="0"/>
              <a:t>La empresa ANDEC S.A. dentro de sus procesos productivos utiliza una gran cantidad de cal, para la fundición de la chatarra con los demás componentes para la obtención de la colada que luego se convierte en palanquilla la cual es la materia prima para los procesos de laminación.</a:t>
            </a:r>
          </a:p>
          <a:p>
            <a:pPr algn="just"/>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177915"/>
              </p:ext>
            </p:extLst>
          </p:nvPr>
        </p:nvGraphicFramePr>
        <p:xfrm>
          <a:off x="5077326" y="1130967"/>
          <a:ext cx="5649814" cy="5433610"/>
        </p:xfrm>
        <a:graphic>
          <a:graphicData uri="http://schemas.openxmlformats.org/drawingml/2006/table">
            <a:tbl>
              <a:tblPr firstRow="1" firstCol="1" bandRow="1">
                <a:tableStyleId>{5C22544A-7EE6-4342-B048-85BDC9FD1C3A}</a:tableStyleId>
              </a:tblPr>
              <a:tblGrid>
                <a:gridCol w="1676885"/>
                <a:gridCol w="2038062"/>
                <a:gridCol w="1934867"/>
              </a:tblGrid>
              <a:tr h="595465">
                <a:tc>
                  <a:txBody>
                    <a:bodyPr/>
                    <a:lstStyle/>
                    <a:p>
                      <a:pPr algn="ctr">
                        <a:lnSpc>
                          <a:spcPts val="1200"/>
                        </a:lnSpc>
                        <a:spcAft>
                          <a:spcPts val="0"/>
                        </a:spcAft>
                        <a:tabLst>
                          <a:tab pos="180340" algn="l"/>
                          <a:tab pos="1710690" algn="l"/>
                        </a:tabLst>
                      </a:pPr>
                      <a:r>
                        <a:rPr lang="es-ES" sz="1800" dirty="0">
                          <a:effectLst/>
                        </a:rPr>
                        <a:t>MES</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TONELADAS</a:t>
                      </a:r>
                      <a:endParaRPr lang="es-EC" sz="2000" dirty="0">
                        <a:effectLst/>
                      </a:endParaRPr>
                    </a:p>
                    <a:p>
                      <a:pPr algn="ctr">
                        <a:lnSpc>
                          <a:spcPts val="1200"/>
                        </a:lnSpc>
                        <a:spcAft>
                          <a:spcPts val="0"/>
                        </a:spcAft>
                        <a:tabLst>
                          <a:tab pos="180340" algn="l"/>
                          <a:tab pos="1710690" algn="l"/>
                        </a:tabLst>
                      </a:pPr>
                      <a:r>
                        <a:rPr lang="es-ES" sz="1800" dirty="0">
                          <a:effectLst/>
                        </a:rPr>
                        <a:t>DE ACERO</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TONELADAS</a:t>
                      </a:r>
                      <a:endParaRPr lang="es-EC" sz="2000">
                        <a:effectLst/>
                      </a:endParaRPr>
                    </a:p>
                    <a:p>
                      <a:pPr algn="ctr">
                        <a:lnSpc>
                          <a:spcPts val="1200"/>
                        </a:lnSpc>
                        <a:spcAft>
                          <a:spcPts val="0"/>
                        </a:spcAft>
                        <a:tabLst>
                          <a:tab pos="180340" algn="l"/>
                          <a:tab pos="1710690" algn="l"/>
                        </a:tabLst>
                      </a:pPr>
                      <a:r>
                        <a:rPr lang="es-ES" sz="1800">
                          <a:effectLst/>
                        </a:rPr>
                        <a:t>DE CAL VIVA</a:t>
                      </a:r>
                      <a:endParaRPr lang="es-EC" sz="200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Enero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12572,08</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409,47</a:t>
                      </a:r>
                      <a:endParaRPr lang="es-EC" sz="200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Febrero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10809,59</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352,07</a:t>
                      </a:r>
                      <a:endParaRPr lang="es-EC" sz="200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Marzo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13174,91</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429,11</a:t>
                      </a:r>
                      <a:endParaRPr lang="es-EC" sz="200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Abril</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13532,92</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440,77</a:t>
                      </a:r>
                      <a:endParaRPr lang="es-EC" sz="200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Mayo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16351,36</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532,57</a:t>
                      </a:r>
                      <a:endParaRPr lang="es-EC" sz="200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Junio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16875,53</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549,64</a:t>
                      </a:r>
                      <a:endParaRPr lang="es-EC" sz="2000" dirty="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Julio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19313,40</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629,04</a:t>
                      </a:r>
                      <a:endParaRPr lang="es-EC" sz="2000" dirty="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Agosto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19655,93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640,20</a:t>
                      </a:r>
                      <a:endParaRPr lang="es-EC" sz="2000" dirty="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Septiembre</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20162,07</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656,68</a:t>
                      </a:r>
                      <a:endParaRPr lang="es-EC" sz="2000" dirty="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Octubre</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19214,54</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625,82</a:t>
                      </a:r>
                      <a:endParaRPr lang="es-EC" sz="2000" dirty="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Noviembre</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17961,66</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585,01</a:t>
                      </a:r>
                      <a:endParaRPr lang="es-EC" sz="2000" dirty="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Diciembre</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16854,58</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548,96</a:t>
                      </a:r>
                      <a:endParaRPr lang="es-EC" sz="2000" dirty="0">
                        <a:solidFill>
                          <a:srgbClr val="76923C"/>
                        </a:solidFill>
                        <a:effectLst/>
                        <a:latin typeface="Times New Roman"/>
                        <a:ea typeface="Calibri"/>
                        <a:cs typeface="Times New Roman"/>
                      </a:endParaRPr>
                    </a:p>
                  </a:txBody>
                  <a:tcPr marL="68580" marR="68580" marT="0" marB="0" anchor="ctr"/>
                </a:tc>
              </a:tr>
              <a:tr h="372165">
                <a:tc>
                  <a:txBody>
                    <a:bodyPr/>
                    <a:lstStyle/>
                    <a:p>
                      <a:pPr algn="ctr">
                        <a:lnSpc>
                          <a:spcPts val="1200"/>
                        </a:lnSpc>
                        <a:spcAft>
                          <a:spcPts val="0"/>
                        </a:spcAft>
                        <a:tabLst>
                          <a:tab pos="180340" algn="l"/>
                          <a:tab pos="1710690" algn="l"/>
                        </a:tabLst>
                      </a:pPr>
                      <a:r>
                        <a:rPr lang="es-ES" sz="1800">
                          <a:effectLst/>
                        </a:rPr>
                        <a:t>Total</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a:effectLst/>
                        </a:rPr>
                        <a:t>196478,56</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6399,33</a:t>
                      </a:r>
                      <a:endParaRPr lang="es-EC" sz="2000" dirty="0">
                        <a:solidFill>
                          <a:srgbClr val="76923C"/>
                        </a:solidFill>
                        <a:effectLst/>
                        <a:latin typeface="Times New Roman"/>
                        <a:ea typeface="Calibri"/>
                        <a:cs typeface="Times New Roman"/>
                      </a:endParaRPr>
                    </a:p>
                  </a:txBody>
                  <a:tcPr marL="68580" marR="68580" marT="0" marB="0" anchor="ctr"/>
                </a:tc>
              </a:tr>
            </a:tbl>
          </a:graphicData>
        </a:graphic>
      </p:graphicFrame>
      <p:pic>
        <p:nvPicPr>
          <p:cNvPr id="6"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0" y="5895473"/>
            <a:ext cx="3108198" cy="962527"/>
          </a:xfrm>
          <a:prstGeom prst="rect">
            <a:avLst/>
          </a:prstGeom>
        </p:spPr>
      </p:pic>
    </p:spTree>
    <p:extLst>
      <p:ext uri="{BB962C8B-B14F-4D97-AF65-F5344CB8AC3E}">
        <p14:creationId xmlns:p14="http://schemas.microsoft.com/office/powerpoint/2010/main" val="821064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2134"/>
            <a:ext cx="10160000" cy="1143000"/>
          </a:xfrm>
        </p:spPr>
        <p:txBody>
          <a:bodyPr/>
          <a:lstStyle/>
          <a:p>
            <a:pPr algn="ctr"/>
            <a:r>
              <a:rPr lang="es-ES" sz="4000" b="1" dirty="0" smtClean="0"/>
              <a:t>DISTRIBUCIÓN DE LAS ÁREAS EN LA PLANTA</a:t>
            </a:r>
            <a:endParaRPr lang="es-ES" sz="4000" b="1" dirty="0"/>
          </a:p>
        </p:txBody>
      </p:sp>
      <p:sp>
        <p:nvSpPr>
          <p:cNvPr id="6" name="5 Rectángulo"/>
          <p:cNvSpPr/>
          <p:nvPr/>
        </p:nvSpPr>
        <p:spPr>
          <a:xfrm>
            <a:off x="1617818" y="6155613"/>
            <a:ext cx="7791277" cy="461665"/>
          </a:xfrm>
          <a:prstGeom prst="rect">
            <a:avLst/>
          </a:prstGeom>
        </p:spPr>
        <p:txBody>
          <a:bodyPr wrap="square">
            <a:spAutoFit/>
          </a:bodyPr>
          <a:lstStyle/>
          <a:p>
            <a:pPr algn="ctr"/>
            <a:r>
              <a:rPr lang="es-EC" sz="2400" b="1" dirty="0"/>
              <a:t>Códigos de líneas del método de </a:t>
            </a:r>
            <a:r>
              <a:rPr lang="es-EC" sz="2400" b="1" dirty="0" err="1"/>
              <a:t>Muther</a:t>
            </a:r>
            <a:endParaRPr lang="es-EC" sz="2400" b="1" dirty="0"/>
          </a:p>
        </p:txBody>
      </p:sp>
      <p:pic>
        <p:nvPicPr>
          <p:cNvPr id="16" name="15 Imagen"/>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44575" y="-637091"/>
            <a:ext cx="4883652" cy="8422107"/>
          </a:xfrm>
          <a:prstGeom prst="rect">
            <a:avLst/>
          </a:prstGeom>
          <a:noFill/>
          <a:ln>
            <a:noFill/>
          </a:ln>
        </p:spPr>
      </p:pic>
      <p:pic>
        <p:nvPicPr>
          <p:cNvPr id="17"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4252210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4008"/>
            <a:ext cx="10160000" cy="1143000"/>
          </a:xfrm>
        </p:spPr>
        <p:txBody>
          <a:bodyPr/>
          <a:lstStyle/>
          <a:p>
            <a:pPr algn="ctr"/>
            <a:r>
              <a:rPr lang="es-ES" b="1" dirty="0" smtClean="0"/>
              <a:t>ALMACENAMIENTO COMBUSTIBLE</a:t>
            </a:r>
            <a:endParaRPr lang="es-ES" b="1" dirty="0"/>
          </a:p>
        </p:txBody>
      </p:sp>
      <mc:AlternateContent xmlns:mc="http://schemas.openxmlformats.org/markup-compatibility/2006" xmlns:a14="http://schemas.microsoft.com/office/drawing/2010/main">
        <mc:Choice Requires="a14">
          <p:sp>
            <p:nvSpPr>
              <p:cNvPr id="5" name="4 Rectángulo"/>
              <p:cNvSpPr/>
              <p:nvPr/>
            </p:nvSpPr>
            <p:spPr>
              <a:xfrm>
                <a:off x="625642" y="1883949"/>
                <a:ext cx="5149514" cy="4217180"/>
              </a:xfrm>
              <a:prstGeom prst="rect">
                <a:avLst/>
              </a:prstGeom>
            </p:spPr>
            <p:txBody>
              <a:bodyPr wrap="square">
                <a:spAutoFit/>
              </a:bodyPr>
              <a:lstStyle/>
              <a:p>
                <a:r>
                  <a:rPr lang="es-EC" sz="2400" b="1" dirty="0" smtClean="0"/>
                  <a:t>Recipiente: </a:t>
                </a:r>
                <a14:m>
                  <m:oMath xmlns:m="http://schemas.openxmlformats.org/officeDocument/2006/math">
                    <m:r>
                      <a:rPr lang="en-US" sz="2400" b="1" i="0" smtClean="0">
                        <a:latin typeface="Cambria Math"/>
                      </a:rPr>
                      <m:t> </m:t>
                    </m:r>
                    <m:r>
                      <a:rPr lang="es-EC" sz="2400">
                        <a:latin typeface="Cambria Math"/>
                      </a:rPr>
                      <m:t>10000 </m:t>
                    </m:r>
                    <m:r>
                      <a:rPr lang="es-EC" sz="2400" i="1">
                        <a:latin typeface="Cambria Math"/>
                      </a:rPr>
                      <m:t>𝑔𝑎𝑙</m:t>
                    </m:r>
                  </m:oMath>
                </a14:m>
                <a:r>
                  <a:rPr lang="es-EC" sz="2400" dirty="0"/>
                  <a:t> </a:t>
                </a:r>
                <a:r>
                  <a:rPr lang="es-EC" sz="2400" dirty="0" smtClean="0"/>
                  <a:t> (capacidad </a:t>
                </a:r>
                <a:r>
                  <a:rPr lang="es-EC" sz="2400" dirty="0"/>
                  <a:t>máxima de trasporte de los </a:t>
                </a:r>
                <a:r>
                  <a:rPr lang="es-EC" sz="2400" dirty="0" smtClean="0"/>
                  <a:t>tanqueros).</a:t>
                </a:r>
              </a:p>
              <a:p>
                <a:r>
                  <a:rPr lang="es-EC" sz="2400" b="1" dirty="0" smtClean="0"/>
                  <a:t>Norma:</a:t>
                </a:r>
                <a:r>
                  <a:rPr lang="es-EC" sz="2400" dirty="0" smtClean="0"/>
                  <a:t> </a:t>
                </a:r>
                <a:r>
                  <a:rPr lang="es-EC" sz="2400" dirty="0" err="1"/>
                  <a:t>ASME</a:t>
                </a:r>
                <a:r>
                  <a:rPr lang="es-EC" sz="2400" dirty="0"/>
                  <a:t>, sección VIII división </a:t>
                </a:r>
                <a:r>
                  <a:rPr lang="es-EC" sz="2400" dirty="0" smtClean="0"/>
                  <a:t>1 (Diseño </a:t>
                </a:r>
                <a:r>
                  <a:rPr lang="es-EC" sz="2400" dirty="0"/>
                  <a:t>de </a:t>
                </a:r>
                <a:r>
                  <a:rPr lang="es-EC" sz="2400" dirty="0" smtClean="0"/>
                  <a:t>Recipientes </a:t>
                </a:r>
                <a:r>
                  <a:rPr lang="es-EC" sz="2400" dirty="0"/>
                  <a:t>a </a:t>
                </a:r>
                <a:r>
                  <a:rPr lang="es-EC" sz="2400" dirty="0" smtClean="0"/>
                  <a:t>presión).</a:t>
                </a:r>
              </a:p>
              <a:p>
                <a:r>
                  <a:rPr lang="es-EC" sz="2400" b="1" dirty="0"/>
                  <a:t>C</a:t>
                </a:r>
                <a:r>
                  <a:rPr lang="es-EC" sz="2400" b="1" dirty="0" smtClean="0"/>
                  <a:t>onsumo </a:t>
                </a:r>
                <a:r>
                  <a:rPr lang="es-EC" sz="2400" b="1" dirty="0"/>
                  <a:t>de </a:t>
                </a:r>
                <a:r>
                  <a:rPr lang="es-EC" sz="2400" b="1" dirty="0" smtClean="0"/>
                  <a:t>combustible:</a:t>
                </a:r>
                <a:r>
                  <a:rPr lang="es-EC" sz="2400" dirty="0" smtClean="0"/>
                  <a:t> </a:t>
                </a:r>
                <a14:m>
                  <m:oMath xmlns:m="http://schemas.openxmlformats.org/officeDocument/2006/math">
                    <m:r>
                      <a:rPr lang="es-EC" sz="2400">
                        <a:latin typeface="Cambria Math"/>
                      </a:rPr>
                      <m:t>2525000</m:t>
                    </m:r>
                    <m:f>
                      <m:fPr>
                        <m:ctrlPr>
                          <a:rPr lang="es-EC" sz="2400" i="1">
                            <a:latin typeface="Cambria Math" panose="02040503050406030204" pitchFamily="18" charset="0"/>
                          </a:rPr>
                        </m:ctrlPr>
                      </m:fPr>
                      <m:num>
                        <m:r>
                          <a:rPr lang="es-EC" sz="2400" i="1">
                            <a:latin typeface="Cambria Math"/>
                          </a:rPr>
                          <m:t>𝑘𝑐𝑎𝑙</m:t>
                        </m:r>
                      </m:num>
                      <m:den>
                        <m:r>
                          <a:rPr lang="es-EC" sz="2400" i="1">
                            <a:latin typeface="Cambria Math"/>
                          </a:rPr>
                          <m:t>𝑡</m:t>
                        </m:r>
                      </m:den>
                    </m:f>
                  </m:oMath>
                </a14:m>
                <a:endParaRPr lang="en-US" sz="2400" dirty="0" smtClean="0"/>
              </a:p>
              <a:p>
                <a:r>
                  <a:rPr lang="es-EC" sz="2400" b="1" dirty="0"/>
                  <a:t>P</a:t>
                </a:r>
                <a:r>
                  <a:rPr lang="es-EC" sz="2400" b="1" dirty="0" smtClean="0"/>
                  <a:t>oder </a:t>
                </a:r>
                <a:r>
                  <a:rPr lang="es-EC" sz="2400" b="1" dirty="0"/>
                  <a:t>C</a:t>
                </a:r>
                <a:r>
                  <a:rPr lang="es-EC" sz="2400" b="1" dirty="0" smtClean="0"/>
                  <a:t>alorífico </a:t>
                </a:r>
                <a:r>
                  <a:rPr lang="es-EC" sz="2400" b="1" dirty="0"/>
                  <a:t>del combustible </a:t>
                </a:r>
                <a:r>
                  <a:rPr lang="es-EC" sz="2400" b="1" dirty="0" smtClean="0"/>
                  <a:t>:</a:t>
                </a:r>
                <a:r>
                  <a:rPr lang="es-EC" sz="2400" dirty="0" smtClean="0"/>
                  <a:t> </a:t>
                </a:r>
                <a14:m>
                  <m:oMath xmlns:m="http://schemas.openxmlformats.org/officeDocument/2006/math">
                    <m:r>
                      <a:rPr lang="es-EC" sz="2400" i="1">
                        <a:latin typeface="Cambria Math"/>
                      </a:rPr>
                      <m:t>10100</m:t>
                    </m:r>
                    <m:f>
                      <m:fPr>
                        <m:ctrlPr>
                          <a:rPr lang="es-EC" sz="2400" i="1">
                            <a:latin typeface="Cambria Math" panose="02040503050406030204" pitchFamily="18" charset="0"/>
                          </a:rPr>
                        </m:ctrlPr>
                      </m:fPr>
                      <m:num>
                        <m:r>
                          <a:rPr lang="es-EC" sz="2400" i="1">
                            <a:latin typeface="Cambria Math"/>
                          </a:rPr>
                          <m:t>𝑘𝑐𝑎𝑙</m:t>
                        </m:r>
                      </m:num>
                      <m:den>
                        <m:r>
                          <a:rPr lang="es-EC" sz="2400" i="1">
                            <a:latin typeface="Cambria Math"/>
                          </a:rPr>
                          <m:t>𝑘𝑔</m:t>
                        </m:r>
                      </m:den>
                    </m:f>
                  </m:oMath>
                </a14:m>
                <a:endParaRPr lang="es-EC" dirty="0" smtClean="0"/>
              </a:p>
              <a:p>
                <a:r>
                  <a:rPr lang="es-EC" b="1" dirty="0" smtClean="0"/>
                  <a:t>Densidad:</a:t>
                </a:r>
              </a:p>
              <a:p>
                <a:r>
                  <a:rPr lang="es-EC" dirty="0" smtClean="0"/>
                  <a:t> </a:t>
                </a:r>
                <a14:m>
                  <m:oMath xmlns:m="http://schemas.openxmlformats.org/officeDocument/2006/math">
                    <m:r>
                      <a:rPr lang="es-EC" i="1">
                        <a:latin typeface="Cambria Math" panose="02040503050406030204" pitchFamily="18" charset="0"/>
                      </a:rPr>
                      <m:t>832</m:t>
                    </m:r>
                    <m:f>
                      <m:fPr>
                        <m:ctrlPr>
                          <a:rPr lang="es-EC" i="1">
                            <a:latin typeface="Cambria Math" panose="02040503050406030204" pitchFamily="18" charset="0"/>
                          </a:rPr>
                        </m:ctrlPr>
                      </m:fPr>
                      <m:num>
                        <m:r>
                          <a:rPr lang="es-EC" i="1">
                            <a:latin typeface="Cambria Math" panose="02040503050406030204" pitchFamily="18" charset="0"/>
                          </a:rPr>
                          <m:t>𝑘𝑔</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3</m:t>
                            </m:r>
                          </m:sup>
                        </m:sSup>
                      </m:den>
                    </m:f>
                  </m:oMath>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625642" y="1883949"/>
                <a:ext cx="5149514" cy="4217180"/>
              </a:xfrm>
              <a:prstGeom prst="rect">
                <a:avLst/>
              </a:prstGeom>
              <a:blipFill rotWithShape="1">
                <a:blip r:embed="rId2"/>
                <a:stretch>
                  <a:fillRect l="-1896" t="-115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6424863" y="1282370"/>
                <a:ext cx="4331369" cy="5262979"/>
              </a:xfrm>
              <a:prstGeom prst="rect">
                <a:avLst/>
              </a:prstGeom>
            </p:spPr>
            <p:txBody>
              <a:bodyPr wrap="square">
                <a:spAutoFit/>
              </a:bodyPr>
              <a:lstStyle/>
              <a:p>
                <a:pPr lvl="0"/>
                <a:r>
                  <a:rPr lang="es-EC" sz="2400" b="1" dirty="0"/>
                  <a:t>Presión de </a:t>
                </a:r>
                <a:r>
                  <a:rPr lang="es-EC" sz="2400" b="1" dirty="0" smtClean="0"/>
                  <a:t>diseño:</a:t>
                </a:r>
              </a:p>
              <a:p>
                <a:pPr lvl="0"/>
                <a:r>
                  <a:rPr lang="es-EC" sz="2400" b="1" dirty="0" smtClean="0"/>
                  <a:t> </a:t>
                </a:r>
                <a14:m>
                  <m:oMath xmlns:m="http://schemas.openxmlformats.org/officeDocument/2006/math">
                    <m:r>
                      <a:rPr lang="es-EC" sz="2400" b="0" i="1">
                        <a:latin typeface="Cambria Math"/>
                      </a:rPr>
                      <m:t>𝑃𝑑</m:t>
                    </m:r>
                    <m:r>
                      <a:rPr lang="es-EC" sz="2400" i="1">
                        <a:latin typeface="Cambria Math"/>
                      </a:rPr>
                      <m:t>=100 </m:t>
                    </m:r>
                    <m:r>
                      <a:rPr lang="es-EC" sz="2400" i="1">
                        <a:latin typeface="Cambria Math"/>
                      </a:rPr>
                      <m:t>𝑝𝑠𝑖</m:t>
                    </m:r>
                    <m:r>
                      <a:rPr lang="es-EC" sz="2400" i="1">
                        <a:latin typeface="Cambria Math"/>
                      </a:rPr>
                      <m:t>.</m:t>
                    </m:r>
                  </m:oMath>
                </a14:m>
                <a:endParaRPr lang="es-EC" sz="2400" dirty="0"/>
              </a:p>
              <a:p>
                <a:pPr lvl="0"/>
                <a:r>
                  <a:rPr lang="es-EC" sz="2400" b="1" dirty="0"/>
                  <a:t>Temperatura de </a:t>
                </a:r>
                <a:r>
                  <a:rPr lang="es-EC" sz="2400" b="1" dirty="0" smtClean="0"/>
                  <a:t>diseño: </a:t>
                </a:r>
                <a:endParaRPr lang="en-US" sz="2400" i="1" dirty="0" smtClean="0"/>
              </a:p>
              <a:p>
                <a:pPr lvl="0"/>
                <a14:m>
                  <m:oMath xmlns:m="http://schemas.openxmlformats.org/officeDocument/2006/math">
                    <m:r>
                      <a:rPr lang="es-EC" sz="2400" i="1">
                        <a:latin typeface="Cambria Math"/>
                      </a:rPr>
                      <m:t>𝑇𝑑</m:t>
                    </m:r>
                    <m:r>
                      <a:rPr lang="es-EC" sz="2400" i="1">
                        <a:latin typeface="Cambria Math"/>
                      </a:rPr>
                      <m:t> = 250 ᵒ</m:t>
                    </m:r>
                    <m:r>
                      <a:rPr lang="es-EC" sz="2400" i="1">
                        <a:latin typeface="Cambria Math"/>
                      </a:rPr>
                      <m:t>𝐹</m:t>
                    </m:r>
                  </m:oMath>
                </a14:m>
                <a:r>
                  <a:rPr lang="es-EC" sz="2400" dirty="0"/>
                  <a:t>.</a:t>
                </a:r>
              </a:p>
              <a:p>
                <a:pPr lvl="0"/>
                <a:r>
                  <a:rPr lang="es-EC" sz="2400" b="1" dirty="0"/>
                  <a:t>Diámetro Interno del </a:t>
                </a:r>
                <a:r>
                  <a:rPr lang="es-EC" sz="2400" b="1" dirty="0" smtClean="0"/>
                  <a:t>cuerpo: </a:t>
                </a:r>
                <a14:m>
                  <m:oMath xmlns:m="http://schemas.openxmlformats.org/officeDocument/2006/math">
                    <m:r>
                      <a:rPr lang="es-EC" sz="2400" i="1">
                        <a:latin typeface="Cambria Math"/>
                      </a:rPr>
                      <m:t>𝐼𝐷</m:t>
                    </m:r>
                    <m:r>
                      <a:rPr lang="es-EC" sz="2400" i="1">
                        <a:latin typeface="Cambria Math"/>
                      </a:rPr>
                      <m:t> = 8</m:t>
                    </m:r>
                    <m:r>
                      <a:rPr lang="es-EC" sz="2400" i="1">
                        <a:latin typeface="Cambria Math"/>
                      </a:rPr>
                      <m:t>𝑓𝑡</m:t>
                    </m:r>
                  </m:oMath>
                </a14:m>
                <a:r>
                  <a:rPr lang="es-EC" sz="2400" dirty="0"/>
                  <a:t>.</a:t>
                </a:r>
              </a:p>
              <a:p>
                <a:pPr lvl="0"/>
                <a:r>
                  <a:rPr lang="es-EC" sz="2400" b="1" dirty="0"/>
                  <a:t>Longitud interna del </a:t>
                </a:r>
                <a:r>
                  <a:rPr lang="es-EC" sz="2400" b="1" dirty="0" smtClean="0"/>
                  <a:t>cuerpo: </a:t>
                </a:r>
                <a:endParaRPr lang="en-US" sz="2400" i="1" dirty="0"/>
              </a:p>
              <a:p>
                <a:pPr lvl="0"/>
                <a14:m>
                  <m:oMathPara xmlns:m="http://schemas.openxmlformats.org/officeDocument/2006/math">
                    <m:oMathParaPr>
                      <m:jc m:val="left"/>
                    </m:oMathParaPr>
                    <m:oMath xmlns:m="http://schemas.openxmlformats.org/officeDocument/2006/math">
                      <m:r>
                        <a:rPr lang="es-EC" sz="2400" i="1">
                          <a:latin typeface="Cambria Math"/>
                        </a:rPr>
                        <m:t>𝐿𝐼𝐶</m:t>
                      </m:r>
                      <m:r>
                        <a:rPr lang="es-EC" sz="2400" i="1">
                          <a:latin typeface="Cambria Math"/>
                        </a:rPr>
                        <m:t> = 27</m:t>
                      </m:r>
                      <m:r>
                        <a:rPr lang="es-EC" sz="2400" i="1">
                          <a:latin typeface="Cambria Math"/>
                        </a:rPr>
                        <m:t>𝑓𝑡</m:t>
                      </m:r>
                      <m:r>
                        <a:rPr lang="es-EC" sz="2400" i="1">
                          <a:latin typeface="Cambria Math"/>
                        </a:rPr>
                        <m:t>.</m:t>
                      </m:r>
                    </m:oMath>
                  </m:oMathPara>
                </a14:m>
                <a:endParaRPr lang="es-EC" sz="2400" dirty="0"/>
              </a:p>
              <a:p>
                <a:pPr lvl="0"/>
                <a:r>
                  <a:rPr lang="es-EC" sz="2400" b="1" dirty="0"/>
                  <a:t>Corrosión </a:t>
                </a:r>
                <a:r>
                  <a:rPr lang="es-EC" sz="2400" b="1" dirty="0" smtClean="0"/>
                  <a:t>Admisible: </a:t>
                </a:r>
              </a:p>
              <a:p>
                <a:pPr lvl="0"/>
                <a14:m>
                  <m:oMath xmlns:m="http://schemas.openxmlformats.org/officeDocument/2006/math">
                    <m:r>
                      <a:rPr lang="es-EC" sz="2400" i="1">
                        <a:latin typeface="Cambria Math"/>
                      </a:rPr>
                      <m:t>𝐶𝐴</m:t>
                    </m:r>
                    <m:r>
                      <a:rPr lang="es-EC" sz="2400" i="1">
                        <a:latin typeface="Cambria Math"/>
                      </a:rPr>
                      <m:t> = 1/8 </m:t>
                    </m:r>
                    <m:r>
                      <a:rPr lang="es-EC" sz="2400" i="1">
                        <a:latin typeface="Cambria Math"/>
                      </a:rPr>
                      <m:t>𝑖𝑛</m:t>
                    </m:r>
                  </m:oMath>
                </a14:m>
                <a:r>
                  <a:rPr lang="es-EC" sz="2400" dirty="0"/>
                  <a:t>.</a:t>
                </a:r>
              </a:p>
              <a:p>
                <a:pPr lvl="0"/>
                <a:r>
                  <a:rPr lang="es-EC" sz="2400" b="1" dirty="0"/>
                  <a:t>Cabezas elípticas :</a:t>
                </a:r>
              </a:p>
              <a:p>
                <a:pPr lvl="0"/>
                <a14:m>
                  <m:oMathPara xmlns:m="http://schemas.openxmlformats.org/officeDocument/2006/math">
                    <m:oMathParaPr>
                      <m:jc m:val="left"/>
                    </m:oMathParaPr>
                    <m:oMath xmlns:m="http://schemas.openxmlformats.org/officeDocument/2006/math">
                      <m:r>
                        <a:rPr lang="es-EC" sz="2400" i="1">
                          <a:latin typeface="Cambria Math"/>
                        </a:rPr>
                        <m:t>2:1.</m:t>
                      </m:r>
                    </m:oMath>
                  </m:oMathPara>
                </a14:m>
                <a:endParaRPr lang="es-EC" sz="2400" dirty="0"/>
              </a:p>
              <a:p>
                <a:pPr lvl="0"/>
                <a:r>
                  <a:rPr lang="es-EC" sz="2400" b="1" dirty="0">
                    <a:solidFill>
                      <a:srgbClr val="000000"/>
                    </a:solidFill>
                  </a:rPr>
                  <a:t>Radiografiado total:</a:t>
                </a:r>
              </a:p>
              <a:p>
                <a:pPr lvl="0"/>
                <a14:m>
                  <m:oMath xmlns:m="http://schemas.openxmlformats.org/officeDocument/2006/math">
                    <m:r>
                      <a:rPr lang="es-EC" sz="2400" i="1">
                        <a:solidFill>
                          <a:srgbClr val="000000"/>
                        </a:solidFill>
                        <a:latin typeface="Cambria Math"/>
                      </a:rPr>
                      <m:t>𝐸</m:t>
                    </m:r>
                    <m:r>
                      <a:rPr lang="es-EC" sz="2400" i="1">
                        <a:solidFill>
                          <a:srgbClr val="000000"/>
                        </a:solidFill>
                        <a:latin typeface="Cambria Math"/>
                      </a:rPr>
                      <m:t> = 1</m:t>
                    </m:r>
                  </m:oMath>
                </a14:m>
                <a:r>
                  <a:rPr lang="es-EC" sz="2400" dirty="0">
                    <a:solidFill>
                      <a:srgbClr val="000000"/>
                    </a:solidFill>
                  </a:rPr>
                  <a:t>.</a:t>
                </a:r>
              </a:p>
            </p:txBody>
          </p:sp>
        </mc:Choice>
        <mc:Fallback xmlns="">
          <p:sp>
            <p:nvSpPr>
              <p:cNvPr id="6" name="5 Rectángulo"/>
              <p:cNvSpPr>
                <a:spLocks noRot="1" noChangeAspect="1" noMove="1" noResize="1" noEditPoints="1" noAdjustHandles="1" noChangeArrowheads="1" noChangeShapeType="1" noTextEdit="1"/>
              </p:cNvSpPr>
              <p:nvPr/>
            </p:nvSpPr>
            <p:spPr>
              <a:xfrm>
                <a:off x="6424863" y="1282370"/>
                <a:ext cx="4331369" cy="5262979"/>
              </a:xfrm>
              <a:prstGeom prst="rect">
                <a:avLst/>
              </a:prstGeom>
              <a:blipFill rotWithShape="1">
                <a:blip r:embed="rId3"/>
                <a:stretch>
                  <a:fillRect l="-2254" t="-926" b="-1620"/>
                </a:stretch>
              </a:blipFill>
            </p:spPr>
            <p:txBody>
              <a:bodyPr/>
              <a:lstStyle/>
              <a:p>
                <a:r>
                  <a:rPr lang="es-EC">
                    <a:noFill/>
                  </a:rPr>
                  <a:t> </a:t>
                </a:r>
              </a:p>
            </p:txBody>
          </p:sp>
        </mc:Fallback>
      </mc:AlternateContent>
      <p:pic>
        <p:nvPicPr>
          <p:cNvPr id="7" name="Imagen 4"/>
          <p:cNvPicPr>
            <a:picLocks noChangeAspect="1"/>
          </p:cNvPicPr>
          <p:nvPr/>
        </p:nvPicPr>
        <p:blipFill rotWithShape="1">
          <a:blip r:embed="rId4">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501664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4008"/>
            <a:ext cx="10160000" cy="1143000"/>
          </a:xfrm>
        </p:spPr>
        <p:txBody>
          <a:bodyPr/>
          <a:lstStyle/>
          <a:p>
            <a:pPr algn="ctr"/>
            <a:r>
              <a:rPr lang="es-ES" b="1" dirty="0" smtClean="0"/>
              <a:t>ALMACENAMIENTO COMBUSTIBLE</a:t>
            </a:r>
            <a:endParaRPr lang="es-ES" b="1" dirty="0"/>
          </a:p>
        </p:txBody>
      </p:sp>
      <mc:AlternateContent xmlns:mc="http://schemas.openxmlformats.org/markup-compatibility/2006" xmlns:a14="http://schemas.microsoft.com/office/drawing/2010/main">
        <mc:Choice Requires="a14">
          <p:sp>
            <p:nvSpPr>
              <p:cNvPr id="3" name="2 Rectángulo"/>
              <p:cNvSpPr/>
              <p:nvPr/>
            </p:nvSpPr>
            <p:spPr>
              <a:xfrm>
                <a:off x="621000" y="1391470"/>
                <a:ext cx="4793211" cy="3479735"/>
              </a:xfrm>
              <a:prstGeom prst="rect">
                <a:avLst/>
              </a:prstGeom>
            </p:spPr>
            <p:txBody>
              <a:bodyPr wrap="square">
                <a:spAutoFit/>
              </a:bodyPr>
              <a:lstStyle/>
              <a:p>
                <a:r>
                  <a:rPr lang="es-EC" sz="3200" b="1" dirty="0" smtClean="0"/>
                  <a:t>Espesor </a:t>
                </a:r>
                <a:r>
                  <a:rPr lang="es-EC" sz="3200" b="1" dirty="0"/>
                  <a:t>del </a:t>
                </a:r>
                <a:r>
                  <a:rPr lang="es-EC" sz="3200" b="1" dirty="0" smtClean="0"/>
                  <a:t>cuerpo:</a:t>
                </a:r>
              </a:p>
              <a:p>
                <a:pPr/>
                <a14:m>
                  <m:oMathPara xmlns:m="http://schemas.openxmlformats.org/officeDocument/2006/math">
                    <m:oMathParaPr>
                      <m:jc m:val="left"/>
                    </m:oMathParaPr>
                    <m:oMath xmlns:m="http://schemas.openxmlformats.org/officeDocument/2006/math">
                      <m:r>
                        <m:rPr>
                          <m:sty m:val="p"/>
                        </m:rPr>
                        <a:rPr lang="en-US" sz="3200" b="0" i="0" smtClean="0">
                          <a:latin typeface="Cambria Math"/>
                        </a:rPr>
                        <m:t>t</m:t>
                      </m:r>
                      <m:r>
                        <m:rPr>
                          <m:sty m:val="p"/>
                        </m:rPr>
                        <a:rPr lang="es-EC" sz="3200">
                          <a:latin typeface="Cambria Math"/>
                        </a:rPr>
                        <m:t>cc</m:t>
                      </m:r>
                      <m:r>
                        <a:rPr lang="es-EC" sz="3200">
                          <a:latin typeface="Cambria Math"/>
                        </a:rPr>
                        <m:t> = </m:t>
                      </m:r>
                      <m:f>
                        <m:fPr>
                          <m:ctrlPr>
                            <a:rPr lang="es-EC" sz="3200" i="1">
                              <a:latin typeface="Cambria Math" panose="02040503050406030204" pitchFamily="18" charset="0"/>
                            </a:rPr>
                          </m:ctrlPr>
                        </m:fPr>
                        <m:num>
                          <m:r>
                            <a:rPr lang="es-EC" sz="3200" i="1">
                              <a:latin typeface="Cambria Math"/>
                            </a:rPr>
                            <m:t>3</m:t>
                          </m:r>
                        </m:num>
                        <m:den>
                          <m:r>
                            <a:rPr lang="es-EC" sz="3200" i="1">
                              <a:latin typeface="Cambria Math"/>
                            </a:rPr>
                            <m:t>8</m:t>
                          </m:r>
                        </m:den>
                      </m:f>
                      <m:r>
                        <a:rPr lang="es-EC" sz="3200">
                          <a:latin typeface="Cambria Math"/>
                        </a:rPr>
                        <m:t> </m:t>
                      </m:r>
                      <m:r>
                        <m:rPr>
                          <m:sty m:val="p"/>
                        </m:rPr>
                        <a:rPr lang="es-EC" sz="3200">
                          <a:latin typeface="Cambria Math"/>
                        </a:rPr>
                        <m:t>in</m:t>
                      </m:r>
                    </m:oMath>
                  </m:oMathPara>
                </a14:m>
                <a:endParaRPr lang="es-EC" sz="3200" b="1" dirty="0" smtClean="0"/>
              </a:p>
              <a:p>
                <a:r>
                  <a:rPr lang="es-EC" sz="3200" b="1" dirty="0" smtClean="0"/>
                  <a:t>Máxima presión Admisible:</a:t>
                </a:r>
              </a:p>
              <a:p>
                <a:pPr/>
                <a14:m>
                  <m:oMathPara xmlns:m="http://schemas.openxmlformats.org/officeDocument/2006/math">
                    <m:oMathParaPr>
                      <m:jc m:val="left"/>
                    </m:oMathParaPr>
                    <m:oMath xmlns:m="http://schemas.openxmlformats.org/officeDocument/2006/math">
                      <m:r>
                        <a:rPr lang="en-US" sz="3200" b="0" i="1" smtClean="0">
                          <a:latin typeface="Cambria Math"/>
                        </a:rPr>
                        <m:t>𝑀</m:t>
                      </m:r>
                      <m:r>
                        <a:rPr lang="es-EC" sz="3200" i="1">
                          <a:latin typeface="Cambria Math"/>
                        </a:rPr>
                        <m:t>𝐴𝑊𝑃𝑐𝐹𝑁</m:t>
                      </m:r>
                      <m:r>
                        <a:rPr lang="es-EC" sz="3200" i="1">
                          <a:latin typeface="Cambria Math"/>
                        </a:rPr>
                        <m:t>=155,5 </m:t>
                      </m:r>
                      <m:r>
                        <a:rPr lang="es-EC" sz="3200" i="1">
                          <a:latin typeface="Cambria Math"/>
                        </a:rPr>
                        <m:t>𝑝𝑠𝑖</m:t>
                      </m:r>
                    </m:oMath>
                  </m:oMathPara>
                </a14:m>
                <a:endParaRPr lang="es-EC" sz="3200" b="1" dirty="0" smtClean="0"/>
              </a:p>
              <a:p>
                <a:pPr/>
                <a14:m>
                  <m:oMathPara xmlns:m="http://schemas.openxmlformats.org/officeDocument/2006/math">
                    <m:oMathParaPr>
                      <m:jc m:val="left"/>
                    </m:oMathParaPr>
                    <m:oMath xmlns:m="http://schemas.openxmlformats.org/officeDocument/2006/math">
                      <m:r>
                        <a:rPr lang="es-EC" sz="3200" i="1">
                          <a:latin typeface="Cambria Math"/>
                        </a:rPr>
                        <m:t>𝑀𝐴𝑊𝑃𝑐𝐶𝐶</m:t>
                      </m:r>
                      <m:r>
                        <a:rPr lang="es-EC" sz="3200" i="1">
                          <a:latin typeface="Cambria Math"/>
                        </a:rPr>
                        <m:t>= 103,8 </m:t>
                      </m:r>
                      <m:r>
                        <a:rPr lang="es-EC" sz="3200" i="1">
                          <a:latin typeface="Cambria Math"/>
                        </a:rPr>
                        <m:t>𝑝𝑠𝑖</m:t>
                      </m:r>
                    </m:oMath>
                  </m:oMathPara>
                </a14:m>
                <a:endParaRPr lang="es-EC" sz="3200" b="1" dirty="0" smtClean="0"/>
              </a:p>
              <a:p>
                <a:pPr/>
                <a14:m>
                  <m:oMathPara xmlns:m="http://schemas.openxmlformats.org/officeDocument/2006/math">
                    <m:oMathParaPr>
                      <m:jc m:val="left"/>
                    </m:oMathParaPr>
                    <m:oMath xmlns:m="http://schemas.openxmlformats.org/officeDocument/2006/math">
                      <m:r>
                        <a:rPr lang="es-EC" sz="3200" b="1" i="1">
                          <a:latin typeface="Cambria Math"/>
                        </a:rPr>
                        <m:t>%</m:t>
                      </m:r>
                      <m:r>
                        <a:rPr lang="es-EC" sz="3200" b="1" i="1">
                          <a:latin typeface="Cambria Math"/>
                        </a:rPr>
                        <m:t>𝒆𝒍𝒐𝒏𝒈𝒂𝒄𝒊</m:t>
                      </m:r>
                      <m:r>
                        <a:rPr lang="es-EC" sz="3200" b="1" i="1">
                          <a:latin typeface="Cambria Math"/>
                        </a:rPr>
                        <m:t>ó</m:t>
                      </m:r>
                      <m:r>
                        <a:rPr lang="es-EC" sz="3200" b="1" i="1">
                          <a:latin typeface="Cambria Math"/>
                        </a:rPr>
                        <m:t>𝒏</m:t>
                      </m:r>
                      <m:r>
                        <a:rPr lang="es-EC" sz="3200" i="1">
                          <a:latin typeface="Cambria Math"/>
                        </a:rPr>
                        <m:t>=0,39</m:t>
                      </m:r>
                    </m:oMath>
                  </m:oMathPara>
                </a14:m>
                <a:endParaRPr lang="es-EC" sz="2400" b="1" dirty="0"/>
              </a:p>
            </p:txBody>
          </p:sp>
        </mc:Choice>
        <mc:Fallback xmlns="">
          <p:sp>
            <p:nvSpPr>
              <p:cNvPr id="3" name="2 Rectángulo"/>
              <p:cNvSpPr>
                <a:spLocks noRot="1" noChangeAspect="1" noMove="1" noResize="1" noEditPoints="1" noAdjustHandles="1" noChangeArrowheads="1" noChangeShapeType="1" noTextEdit="1"/>
              </p:cNvSpPr>
              <p:nvPr/>
            </p:nvSpPr>
            <p:spPr>
              <a:xfrm>
                <a:off x="621000" y="1391470"/>
                <a:ext cx="4793211" cy="3479735"/>
              </a:xfrm>
              <a:prstGeom prst="rect">
                <a:avLst/>
              </a:prstGeom>
              <a:blipFill rotWithShape="1">
                <a:blip r:embed="rId2"/>
                <a:stretch>
                  <a:fillRect l="-3308" t="-2277" r="-318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6091358" y="1375429"/>
                <a:ext cx="4793211" cy="3479735"/>
              </a:xfrm>
              <a:prstGeom prst="rect">
                <a:avLst/>
              </a:prstGeom>
            </p:spPr>
            <p:txBody>
              <a:bodyPr wrap="square">
                <a:spAutoFit/>
              </a:bodyPr>
              <a:lstStyle/>
              <a:p>
                <a:r>
                  <a:rPr lang="es-EC" sz="3200" b="1" dirty="0" smtClean="0"/>
                  <a:t>Espesor de cabezas:</a:t>
                </a:r>
              </a:p>
              <a:p>
                <a:pPr/>
                <a14:m>
                  <m:oMathPara xmlns:m="http://schemas.openxmlformats.org/officeDocument/2006/math">
                    <m:oMathParaPr>
                      <m:jc m:val="left"/>
                    </m:oMathParaPr>
                    <m:oMath xmlns:m="http://schemas.openxmlformats.org/officeDocument/2006/math">
                      <m:r>
                        <m:rPr>
                          <m:sty m:val="p"/>
                        </m:rPr>
                        <a:rPr lang="en-US" sz="3200" b="0" i="0" smtClean="0">
                          <a:latin typeface="Cambria Math"/>
                        </a:rPr>
                        <m:t>t</m:t>
                      </m:r>
                      <m:r>
                        <m:rPr>
                          <m:sty m:val="p"/>
                        </m:rPr>
                        <a:rPr lang="es-EC" sz="3200">
                          <a:latin typeface="Cambria Math"/>
                        </a:rPr>
                        <m:t>cc</m:t>
                      </m:r>
                      <m:r>
                        <a:rPr lang="es-EC" sz="3200">
                          <a:latin typeface="Cambria Math"/>
                        </a:rPr>
                        <m:t> = </m:t>
                      </m:r>
                      <m:f>
                        <m:fPr>
                          <m:ctrlPr>
                            <a:rPr lang="es-EC" sz="3200" i="1">
                              <a:latin typeface="Cambria Math" panose="02040503050406030204" pitchFamily="18" charset="0"/>
                            </a:rPr>
                          </m:ctrlPr>
                        </m:fPr>
                        <m:num>
                          <m:r>
                            <a:rPr lang="es-EC" sz="3200" i="1">
                              <a:latin typeface="Cambria Math"/>
                            </a:rPr>
                            <m:t>3</m:t>
                          </m:r>
                        </m:num>
                        <m:den>
                          <m:r>
                            <a:rPr lang="es-EC" sz="3200" i="1">
                              <a:latin typeface="Cambria Math"/>
                            </a:rPr>
                            <m:t>8</m:t>
                          </m:r>
                        </m:den>
                      </m:f>
                      <m:r>
                        <a:rPr lang="es-EC" sz="3200">
                          <a:latin typeface="Cambria Math"/>
                        </a:rPr>
                        <m:t> </m:t>
                      </m:r>
                      <m:r>
                        <m:rPr>
                          <m:sty m:val="p"/>
                        </m:rPr>
                        <a:rPr lang="es-EC" sz="3200">
                          <a:latin typeface="Cambria Math"/>
                        </a:rPr>
                        <m:t>in</m:t>
                      </m:r>
                    </m:oMath>
                  </m:oMathPara>
                </a14:m>
                <a:endParaRPr lang="es-EC" sz="3200" b="1" dirty="0" smtClean="0"/>
              </a:p>
              <a:p>
                <a:r>
                  <a:rPr lang="es-EC" sz="3200" b="1" dirty="0" smtClean="0"/>
                  <a:t>Máxima presión Admisible:</a:t>
                </a:r>
              </a:p>
              <a:p>
                <a:pPr/>
                <a14:m>
                  <m:oMathPara xmlns:m="http://schemas.openxmlformats.org/officeDocument/2006/math">
                    <m:oMathParaPr>
                      <m:jc m:val="left"/>
                    </m:oMathParaPr>
                    <m:oMath xmlns:m="http://schemas.openxmlformats.org/officeDocument/2006/math">
                      <m:r>
                        <a:rPr lang="es-EC" sz="3200" i="1">
                          <a:latin typeface="Cambria Math"/>
                        </a:rPr>
                        <m:t>𝑀𝐴𝑊𝑃𝑐𝑎𝐹𝑁</m:t>
                      </m:r>
                      <m:r>
                        <a:rPr lang="es-EC" sz="3200" i="1">
                          <a:latin typeface="Cambria Math"/>
                        </a:rPr>
                        <m:t>=156,13 </m:t>
                      </m:r>
                      <m:r>
                        <a:rPr lang="es-EC" sz="3200" i="1">
                          <a:latin typeface="Cambria Math"/>
                        </a:rPr>
                        <m:t>𝑝𝑠𝑖</m:t>
                      </m:r>
                    </m:oMath>
                  </m:oMathPara>
                </a14:m>
                <a:endParaRPr lang="en-US" sz="3200" i="1" dirty="0" smtClean="0"/>
              </a:p>
              <a:p>
                <a:pPr/>
                <a14:m>
                  <m:oMathPara xmlns:m="http://schemas.openxmlformats.org/officeDocument/2006/math">
                    <m:oMathParaPr>
                      <m:jc m:val="left"/>
                    </m:oMathParaPr>
                    <m:oMath xmlns:m="http://schemas.openxmlformats.org/officeDocument/2006/math">
                      <m:r>
                        <a:rPr lang="es-EC" sz="3200" i="1">
                          <a:latin typeface="Cambria Math"/>
                        </a:rPr>
                        <m:t>𝑀𝐴𝑊𝑃𝑐𝑎𝐶𝐶</m:t>
                      </m:r>
                      <m:r>
                        <a:rPr lang="es-EC" sz="3200" i="1">
                          <a:latin typeface="Cambria Math"/>
                        </a:rPr>
                        <m:t>=103,84 </m:t>
                      </m:r>
                      <m:r>
                        <a:rPr lang="es-EC" sz="3200" i="1">
                          <a:latin typeface="Cambria Math"/>
                        </a:rPr>
                        <m:t>𝑝𝑠𝑖</m:t>
                      </m:r>
                    </m:oMath>
                  </m:oMathPara>
                </a14:m>
                <a:endParaRPr lang="es-EC" sz="3200" b="1" dirty="0" smtClean="0"/>
              </a:p>
              <a:p>
                <a:pPr/>
                <a14:m>
                  <m:oMathPara xmlns:m="http://schemas.openxmlformats.org/officeDocument/2006/math">
                    <m:oMathParaPr>
                      <m:jc m:val="left"/>
                    </m:oMathParaPr>
                    <m:oMath xmlns:m="http://schemas.openxmlformats.org/officeDocument/2006/math">
                      <m:r>
                        <a:rPr lang="es-EC" sz="3200" b="1" i="1">
                          <a:latin typeface="Cambria Math"/>
                        </a:rPr>
                        <m:t>%</m:t>
                      </m:r>
                      <m:r>
                        <a:rPr lang="es-EC" sz="3200" b="1" i="1">
                          <a:latin typeface="Cambria Math"/>
                        </a:rPr>
                        <m:t>𝒆𝒍𝒐𝒏𝒈𝒂𝒄𝒊</m:t>
                      </m:r>
                      <m:r>
                        <a:rPr lang="es-EC" sz="3200" b="1" i="1">
                          <a:latin typeface="Cambria Math"/>
                        </a:rPr>
                        <m:t>ó</m:t>
                      </m:r>
                      <m:r>
                        <a:rPr lang="es-EC" sz="3200" b="1" i="1">
                          <a:latin typeface="Cambria Math"/>
                        </a:rPr>
                        <m:t>𝒏</m:t>
                      </m:r>
                      <m:r>
                        <a:rPr lang="es-EC" sz="3200" i="1">
                          <a:latin typeface="Cambria Math"/>
                        </a:rPr>
                        <m:t>=</m:t>
                      </m:r>
                      <m:r>
                        <a:rPr lang="en-US" sz="3200" b="0" i="1" smtClean="0">
                          <a:latin typeface="Cambria Math"/>
                        </a:rPr>
                        <m:t>1</m:t>
                      </m:r>
                      <m:r>
                        <a:rPr lang="es-EC" sz="3200" i="1">
                          <a:latin typeface="Cambria Math"/>
                        </a:rPr>
                        <m:t>,39</m:t>
                      </m:r>
                    </m:oMath>
                  </m:oMathPara>
                </a14:m>
                <a:endParaRPr lang="es-EC" sz="2400" b="1" dirty="0"/>
              </a:p>
            </p:txBody>
          </p:sp>
        </mc:Choice>
        <mc:Fallback xmlns="">
          <p:sp>
            <p:nvSpPr>
              <p:cNvPr id="7" name="6 Rectángulo"/>
              <p:cNvSpPr>
                <a:spLocks noRot="1" noChangeAspect="1" noMove="1" noResize="1" noEditPoints="1" noAdjustHandles="1" noChangeArrowheads="1" noChangeShapeType="1" noTextEdit="1"/>
              </p:cNvSpPr>
              <p:nvPr/>
            </p:nvSpPr>
            <p:spPr>
              <a:xfrm>
                <a:off x="6091358" y="1375429"/>
                <a:ext cx="4793211" cy="3479735"/>
              </a:xfrm>
              <a:prstGeom prst="rect">
                <a:avLst/>
              </a:prstGeom>
              <a:blipFill rotWithShape="1">
                <a:blip r:embed="rId3"/>
                <a:stretch>
                  <a:fillRect l="-3177" t="-2281" r="-317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620999" y="5434082"/>
                <a:ext cx="10263569" cy="954107"/>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r>
                        <a:rPr lang="es-EC" sz="2800" b="1" i="1" smtClean="0">
                          <a:latin typeface="Cambria Math"/>
                        </a:rPr>
                        <m:t>𝑷𝑷𝑯</m:t>
                      </m:r>
                      <m:d>
                        <m:dPr>
                          <m:ctrlPr>
                            <a:rPr lang="es-EC" sz="2800" b="1" i="1">
                              <a:latin typeface="Cambria Math" panose="02040503050406030204" pitchFamily="18" charset="0"/>
                            </a:rPr>
                          </m:ctrlPr>
                        </m:dPr>
                        <m:e>
                          <m:r>
                            <a:rPr lang="es-EC" sz="2800" b="1" i="1">
                              <a:latin typeface="Cambria Math"/>
                            </a:rPr>
                            <m:t>𝑭𝑵</m:t>
                          </m:r>
                        </m:e>
                      </m:d>
                      <m:r>
                        <a:rPr lang="es-EC" sz="2800" b="1" i="1">
                          <a:latin typeface="Cambria Math"/>
                        </a:rPr>
                        <m:t>=</m:t>
                      </m:r>
                      <m:r>
                        <a:rPr lang="es-EC" sz="2800" b="1" i="1">
                          <a:latin typeface="Cambria Math"/>
                        </a:rPr>
                        <m:t>𝟐𝟎𝟐</m:t>
                      </m:r>
                      <m:r>
                        <a:rPr lang="es-EC" sz="2800" b="1" i="1">
                          <a:latin typeface="Cambria Math"/>
                        </a:rPr>
                        <m:t>,</m:t>
                      </m:r>
                      <m:r>
                        <a:rPr lang="es-EC" sz="2800" b="1" i="1">
                          <a:latin typeface="Cambria Math"/>
                        </a:rPr>
                        <m:t>𝟏𝟖</m:t>
                      </m:r>
                      <m:r>
                        <a:rPr lang="es-EC" sz="2800" b="1" i="1">
                          <a:latin typeface="Cambria Math"/>
                        </a:rPr>
                        <m:t> </m:t>
                      </m:r>
                      <m:r>
                        <a:rPr lang="es-EC" sz="2800" b="1" i="1">
                          <a:latin typeface="Cambria Math"/>
                        </a:rPr>
                        <m:t>𝒑𝒔𝒊</m:t>
                      </m:r>
                    </m:oMath>
                  </m:oMathPara>
                </a14:m>
                <a:endParaRPr lang="en-US" sz="2800" b="1" i="1" dirty="0" smtClean="0"/>
              </a:p>
              <a:p>
                <a:pPr algn="ctr"/>
                <a14:m>
                  <m:oMathPara xmlns:m="http://schemas.openxmlformats.org/officeDocument/2006/math">
                    <m:oMathParaPr>
                      <m:jc m:val="center"/>
                    </m:oMathParaPr>
                    <m:oMath xmlns:m="http://schemas.openxmlformats.org/officeDocument/2006/math">
                      <m:r>
                        <a:rPr lang="es-EC" sz="2800" b="1" i="1">
                          <a:latin typeface="Cambria Math"/>
                        </a:rPr>
                        <m:t>𝑷𝑷𝑯</m:t>
                      </m:r>
                      <m:d>
                        <m:dPr>
                          <m:ctrlPr>
                            <a:rPr lang="es-EC" sz="2800" b="1" i="1">
                              <a:latin typeface="Cambria Math" panose="02040503050406030204" pitchFamily="18" charset="0"/>
                            </a:rPr>
                          </m:ctrlPr>
                        </m:dPr>
                        <m:e>
                          <m:r>
                            <a:rPr lang="es-EC" sz="2800" b="1" i="1">
                              <a:latin typeface="Cambria Math"/>
                            </a:rPr>
                            <m:t>𝑪𝑪</m:t>
                          </m:r>
                        </m:e>
                      </m:d>
                      <m:r>
                        <a:rPr lang="es-EC" sz="2800" b="1" i="1">
                          <a:latin typeface="Cambria Math"/>
                        </a:rPr>
                        <m:t>= </m:t>
                      </m:r>
                      <m:r>
                        <a:rPr lang="es-EC" sz="2800" b="1" i="1">
                          <a:latin typeface="Cambria Math"/>
                        </a:rPr>
                        <m:t>𝟏𝟑𝟓</m:t>
                      </m:r>
                      <m:r>
                        <a:rPr lang="es-EC" sz="2800" b="1" i="1">
                          <a:latin typeface="Cambria Math"/>
                        </a:rPr>
                        <m:t> </m:t>
                      </m:r>
                      <m:r>
                        <a:rPr lang="es-EC" sz="2800" b="1" i="1">
                          <a:latin typeface="Cambria Math"/>
                        </a:rPr>
                        <m:t>𝒑𝒔𝒊</m:t>
                      </m:r>
                    </m:oMath>
                  </m:oMathPara>
                </a14:m>
                <a:endParaRPr lang="es-EC" sz="2800" b="1" dirty="0"/>
              </a:p>
            </p:txBody>
          </p:sp>
        </mc:Choice>
        <mc:Fallback xmlns="">
          <p:sp>
            <p:nvSpPr>
              <p:cNvPr id="9" name="8 Rectángulo"/>
              <p:cNvSpPr>
                <a:spLocks noRot="1" noChangeAspect="1" noMove="1" noResize="1" noEditPoints="1" noAdjustHandles="1" noChangeArrowheads="1" noChangeShapeType="1" noTextEdit="1"/>
              </p:cNvSpPr>
              <p:nvPr/>
            </p:nvSpPr>
            <p:spPr>
              <a:xfrm>
                <a:off x="620999" y="5434082"/>
                <a:ext cx="10263569" cy="954107"/>
              </a:xfrm>
              <a:prstGeom prst="rect">
                <a:avLst/>
              </a:prstGeom>
              <a:blipFill rotWithShape="1">
                <a:blip r:embed="rId4"/>
                <a:stretch>
                  <a:fillRect/>
                </a:stretch>
              </a:blipFill>
            </p:spPr>
            <p:txBody>
              <a:bodyPr/>
              <a:lstStyle/>
              <a:p>
                <a:r>
                  <a:rPr lang="es-EC">
                    <a:noFill/>
                  </a:rPr>
                  <a:t> </a:t>
                </a:r>
              </a:p>
            </p:txBody>
          </p:sp>
        </mc:Fallback>
      </mc:AlternateContent>
      <p:pic>
        <p:nvPicPr>
          <p:cNvPr id="11" name="Imagen 4"/>
          <p:cNvPicPr>
            <a:picLocks noChangeAspect="1"/>
          </p:cNvPicPr>
          <p:nvPr/>
        </p:nvPicPr>
        <p:blipFill rotWithShape="1">
          <a:blip r:embed="rId5">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mc:AlternateContent xmlns:mc="http://schemas.openxmlformats.org/markup-compatibility/2006" xmlns:a14="http://schemas.microsoft.com/office/drawing/2010/main">
        <mc:Choice Requires="a14">
          <p:sp>
            <p:nvSpPr>
              <p:cNvPr id="4" name="3 Rectángulo"/>
              <p:cNvSpPr/>
              <p:nvPr/>
            </p:nvSpPr>
            <p:spPr>
              <a:xfrm>
                <a:off x="8720580" y="5887090"/>
                <a:ext cx="2452916"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sty m:val="p"/>
                        </m:rPr>
                        <a:rPr lang="en-US" sz="2000" b="0" i="0" smtClean="0">
                          <a:latin typeface="Cambria Math"/>
                          <a:hlinkClick r:id="rId6" action="ppaction://hlinkfile"/>
                        </a:rPr>
                        <m:t>Recipiente</m:t>
                      </m:r>
                      <m:r>
                        <a:rPr lang="en-US" sz="2000" b="0" i="0" smtClean="0">
                          <a:latin typeface="Cambria Math"/>
                          <a:hlinkClick r:id="rId6" action="ppaction://hlinkfile"/>
                        </a:rPr>
                        <m:t> </m:t>
                      </m:r>
                      <m:r>
                        <m:rPr>
                          <m:sty m:val="p"/>
                        </m:rPr>
                        <a:rPr lang="en-US" sz="2000" b="0" i="0" smtClean="0">
                          <a:latin typeface="Cambria Math"/>
                          <a:hlinkClick r:id="rId6" action="ppaction://hlinkfile"/>
                        </a:rPr>
                        <m:t>de</m:t>
                      </m:r>
                      <m:r>
                        <a:rPr lang="en-US" sz="2000" b="0" i="0" smtClean="0">
                          <a:latin typeface="Cambria Math"/>
                          <a:hlinkClick r:id="rId6" action="ppaction://hlinkfile"/>
                        </a:rPr>
                        <m:t> </m:t>
                      </m:r>
                      <m:r>
                        <m:rPr>
                          <m:sty m:val="p"/>
                        </m:rPr>
                        <a:rPr lang="en-US" sz="2000" b="0" i="0" smtClean="0">
                          <a:latin typeface="Cambria Math"/>
                          <a:hlinkClick r:id="rId6" action="ppaction://hlinkfile"/>
                        </a:rPr>
                        <m:t>Di</m:t>
                      </m:r>
                      <m:r>
                        <a:rPr lang="en-US" sz="2000" b="0" i="0" smtClean="0">
                          <a:latin typeface="Cambria Math"/>
                          <a:hlinkClick r:id="rId6" action="ppaction://hlinkfile"/>
                        </a:rPr>
                        <m:t>é</m:t>
                      </m:r>
                      <m:r>
                        <m:rPr>
                          <m:sty m:val="p"/>
                        </m:rPr>
                        <a:rPr lang="en-US" sz="2000" b="0" i="0" smtClean="0">
                          <a:latin typeface="Cambria Math"/>
                          <a:hlinkClick r:id="rId6" action="ppaction://hlinkfile"/>
                        </a:rPr>
                        <m:t>sel</m:t>
                      </m:r>
                    </m:oMath>
                  </m:oMathPara>
                </a14:m>
                <a:endParaRPr lang="es-EC" sz="1600" b="1" dirty="0"/>
              </a:p>
            </p:txBody>
          </p:sp>
        </mc:Choice>
        <mc:Fallback xmlns="">
          <p:sp>
            <p:nvSpPr>
              <p:cNvPr id="4" name="3 Rectángulo"/>
              <p:cNvSpPr>
                <a:spLocks noRot="1" noChangeAspect="1" noMove="1" noResize="1" noEditPoints="1" noAdjustHandles="1" noChangeArrowheads="1" noChangeShapeType="1" noTextEdit="1"/>
              </p:cNvSpPr>
              <p:nvPr/>
            </p:nvSpPr>
            <p:spPr>
              <a:xfrm>
                <a:off x="8720580" y="5887090"/>
                <a:ext cx="2452916" cy="400110"/>
              </a:xfrm>
              <a:prstGeom prst="rect">
                <a:avLst/>
              </a:prstGeom>
              <a:blipFill rotWithShape="1">
                <a:blip r:embed="rId7"/>
                <a:stretch>
                  <a:fillRect l="-995" b="-138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8720580" y="5430719"/>
                <a:ext cx="1973617"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400" b="1" i="1" smtClean="0">
                          <a:latin typeface="Cambria Math"/>
                          <a:hlinkClick r:id="rId8" action="ppaction://hlinkfile"/>
                        </a:rPr>
                        <m:t>𝑪𝒂𝒍𝒄𝒖𝒍𝒐𝒔</m:t>
                      </m:r>
                      <m:r>
                        <a:rPr lang="en-US" sz="1400" b="1" i="1" smtClean="0">
                          <a:latin typeface="Cambria Math"/>
                          <a:hlinkClick r:id="rId8" action="ppaction://hlinkfile"/>
                        </a:rPr>
                        <m:t> </m:t>
                      </m:r>
                      <m:r>
                        <a:rPr lang="en-US" sz="1400" b="1" i="1" smtClean="0">
                          <a:latin typeface="Cambria Math"/>
                          <a:hlinkClick r:id="rId8" action="ppaction://hlinkfile"/>
                        </a:rPr>
                        <m:t>𝑹𝒆𝒄𝒊𝒑𝒊𝒆𝒏𝒕𝒆</m:t>
                      </m:r>
                    </m:oMath>
                  </m:oMathPara>
                </a14:m>
                <a:endParaRPr lang="es-EC" sz="1400" b="1" dirty="0"/>
              </a:p>
            </p:txBody>
          </p:sp>
        </mc:Choice>
        <mc:Fallback xmlns="">
          <p:sp>
            <p:nvSpPr>
              <p:cNvPr id="5" name="4 Rectángulo"/>
              <p:cNvSpPr>
                <a:spLocks noRot="1" noChangeAspect="1" noMove="1" noResize="1" noEditPoints="1" noAdjustHandles="1" noChangeArrowheads="1" noChangeShapeType="1" noTextEdit="1"/>
              </p:cNvSpPr>
              <p:nvPr/>
            </p:nvSpPr>
            <p:spPr>
              <a:xfrm>
                <a:off x="8720580" y="5430719"/>
                <a:ext cx="1973617" cy="307777"/>
              </a:xfrm>
              <a:prstGeom prst="rect">
                <a:avLst/>
              </a:prstGeom>
              <a:blipFill rotWithShape="1">
                <a:blip r:embed="rId9"/>
                <a:stretch>
                  <a:fillRect b="-8000"/>
                </a:stretch>
              </a:blipFill>
            </p:spPr>
            <p:txBody>
              <a:bodyPr/>
              <a:lstStyle/>
              <a:p>
                <a:r>
                  <a:rPr lang="es-EC">
                    <a:noFill/>
                  </a:rPr>
                  <a:t> </a:t>
                </a:r>
              </a:p>
            </p:txBody>
          </p:sp>
        </mc:Fallback>
      </mc:AlternateContent>
    </p:spTree>
    <p:extLst>
      <p:ext uri="{BB962C8B-B14F-4D97-AF65-F5344CB8AC3E}">
        <p14:creationId xmlns:p14="http://schemas.microsoft.com/office/powerpoint/2010/main" val="230886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6307"/>
            <a:ext cx="10160000" cy="1143000"/>
          </a:xfrm>
        </p:spPr>
        <p:txBody>
          <a:bodyPr/>
          <a:lstStyle/>
          <a:p>
            <a:pPr algn="ctr"/>
            <a:r>
              <a:rPr lang="es-ES" b="1" dirty="0" smtClean="0"/>
              <a:t>TRANSFORMADOR</a:t>
            </a:r>
            <a:endParaRPr lang="es-ES" b="1" dirty="0"/>
          </a:p>
        </p:txBody>
      </p:sp>
      <p:graphicFrame>
        <p:nvGraphicFramePr>
          <p:cNvPr id="6" name="5 Tabla"/>
          <p:cNvGraphicFramePr>
            <a:graphicFrameLocks noGrp="1"/>
          </p:cNvGraphicFramePr>
          <p:nvPr>
            <p:extLst>
              <p:ext uri="{D42A27DB-BD31-4B8C-83A1-F6EECF244321}">
                <p14:modId xmlns:p14="http://schemas.microsoft.com/office/powerpoint/2010/main" val="3928740585"/>
              </p:ext>
            </p:extLst>
          </p:nvPr>
        </p:nvGraphicFramePr>
        <p:xfrm>
          <a:off x="2213812" y="1085115"/>
          <a:ext cx="7074568" cy="5693778"/>
        </p:xfrm>
        <a:graphic>
          <a:graphicData uri="http://schemas.openxmlformats.org/drawingml/2006/table">
            <a:tbl>
              <a:tblPr firstRow="1" firstCol="1" bandRow="1">
                <a:tableStyleId>{5C22544A-7EE6-4342-B048-85BDC9FD1C3A}</a:tableStyleId>
              </a:tblPr>
              <a:tblGrid>
                <a:gridCol w="1580031"/>
                <a:gridCol w="2669312"/>
                <a:gridCol w="645617"/>
                <a:gridCol w="748161"/>
                <a:gridCol w="682239"/>
                <a:gridCol w="749208"/>
              </a:tblGrid>
              <a:tr h="323145">
                <a:tc>
                  <a:txBody>
                    <a:bodyPr/>
                    <a:lstStyle/>
                    <a:p>
                      <a:pPr algn="ctr">
                        <a:lnSpc>
                          <a:spcPct val="115000"/>
                        </a:lnSpc>
                        <a:spcAft>
                          <a:spcPts val="0"/>
                        </a:spcAft>
                        <a:tabLst>
                          <a:tab pos="180340" algn="l"/>
                          <a:tab pos="1710690" algn="l"/>
                        </a:tabLst>
                      </a:pPr>
                      <a:r>
                        <a:rPr lang="es-ES" sz="1800" dirty="0">
                          <a:effectLst/>
                        </a:rPr>
                        <a:t>CANTIDADES</a:t>
                      </a:r>
                      <a:endParaRPr lang="es-EC" sz="2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DESCRIPCIÓN</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FP </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kW</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V</a:t>
                      </a:r>
                      <a:endParaRPr lang="es-EC" sz="2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kVA</a:t>
                      </a:r>
                      <a:endParaRPr lang="es-EC" sz="2800">
                        <a:solidFill>
                          <a:srgbClr val="76923C"/>
                        </a:solidFill>
                        <a:effectLst/>
                        <a:latin typeface="Times New Roman"/>
                        <a:ea typeface="Calibri"/>
                        <a:cs typeface="Times New Roman"/>
                      </a:endParaRPr>
                    </a:p>
                  </a:txBody>
                  <a:tcPr marL="68580" marR="68580" marT="0" marB="0" anchor="ctr"/>
                </a:tc>
              </a:tr>
              <a:tr h="278444">
                <a:tc>
                  <a:txBody>
                    <a:bodyPr/>
                    <a:lstStyle/>
                    <a:p>
                      <a:pPr algn="ctr">
                        <a:lnSpc>
                          <a:spcPct val="115000"/>
                        </a:lnSpc>
                        <a:spcAft>
                          <a:spcPts val="0"/>
                        </a:spcAft>
                        <a:tabLst>
                          <a:tab pos="180340" algn="l"/>
                          <a:tab pos="1710690" algn="l"/>
                        </a:tabLst>
                      </a:pPr>
                      <a:r>
                        <a:rPr lang="es-ES" sz="1800" dirty="0">
                          <a:effectLst/>
                        </a:rPr>
                        <a:t>1</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Trituradora de mandíbula</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0,7</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90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129</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dirty="0">
                          <a:effectLst/>
                        </a:rPr>
                        <a:t>1</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Trituradora de impacto</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0,7</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132</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189</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Criba vibratorio</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0,6</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15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25</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Alimentador vibratorio</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0,7</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22</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32</a:t>
                      </a:r>
                      <a:endParaRPr lang="es-EC" sz="2800">
                        <a:solidFill>
                          <a:srgbClr val="76923C"/>
                        </a:solidFill>
                        <a:effectLst/>
                        <a:latin typeface="Times New Roman"/>
                        <a:ea typeface="Calibri"/>
                        <a:cs typeface="Times New Roman"/>
                      </a:endParaRPr>
                    </a:p>
                  </a:txBody>
                  <a:tcPr marL="68580" marR="68580" marT="0" marB="0" anchor="b"/>
                </a:tc>
              </a:tr>
              <a:tr h="323145">
                <a:tc>
                  <a:txBody>
                    <a:bodyPr/>
                    <a:lstStyle/>
                    <a:p>
                      <a:pPr algn="ctr">
                        <a:lnSpc>
                          <a:spcPct val="115000"/>
                        </a:lnSpc>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Alimentador vibratorio</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0,7</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0,4</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240</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4</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Banda transportador</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0,6</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7,5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50</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Elevador</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0,7</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5,5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8</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Elevador</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0,7</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7,5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11</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Horno rotatorio</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0,75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37</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50</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Enfriador rotatorio</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0,75</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7,5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10</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Máquina de empaque</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0,7</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5,5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440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8</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30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Luminarias  vía</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0,25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240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9</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12</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Luces talleres</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0,4</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240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6</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18</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Luminarias MP y PT</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0,4</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220</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8</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20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Luces oficinas</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0,1</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220</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b"/>
                </a:tc>
              </a:tr>
              <a:tr h="278444">
                <a:tc>
                  <a:txBody>
                    <a:bodyPr/>
                    <a:lstStyle/>
                    <a:p>
                      <a:pPr algn="ctr">
                        <a:lnSpc>
                          <a:spcPct val="115000"/>
                        </a:lnSpc>
                        <a:spcAft>
                          <a:spcPts val="0"/>
                        </a:spcAft>
                        <a:tabLst>
                          <a:tab pos="180340" algn="l"/>
                          <a:tab pos="1710690" algn="l"/>
                        </a:tabLst>
                      </a:pPr>
                      <a:r>
                        <a:rPr lang="es-ES" sz="1800">
                          <a:effectLst/>
                        </a:rPr>
                        <a:t>2</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Aparatos eléctricos</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5</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220</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12</a:t>
                      </a:r>
                      <a:endParaRPr lang="es-EC" sz="2800" dirty="0">
                        <a:solidFill>
                          <a:srgbClr val="76923C"/>
                        </a:solidFill>
                        <a:effectLst/>
                        <a:latin typeface="Times New Roman"/>
                        <a:ea typeface="Calibri"/>
                        <a:cs typeface="Times New Roman"/>
                      </a:endParaRPr>
                    </a:p>
                  </a:txBody>
                  <a:tcPr marL="68580" marR="68580" marT="0" marB="0" anchor="b"/>
                </a:tc>
              </a:tr>
              <a:tr h="278444">
                <a:tc gridSpan="5">
                  <a:txBody>
                    <a:bodyPr/>
                    <a:lstStyle/>
                    <a:p>
                      <a:pPr algn="r">
                        <a:lnSpc>
                          <a:spcPct val="115000"/>
                        </a:lnSpc>
                        <a:spcAft>
                          <a:spcPts val="0"/>
                        </a:spcAft>
                        <a:tabLst>
                          <a:tab pos="180340" algn="l"/>
                          <a:tab pos="1710690" algn="l"/>
                        </a:tabLst>
                      </a:pPr>
                      <a:r>
                        <a:rPr lang="es-ES" sz="1800" dirty="0">
                          <a:effectLst/>
                        </a:rPr>
                        <a:t>TOTAL DE </a:t>
                      </a:r>
                      <a:r>
                        <a:rPr lang="es-ES" sz="1800" dirty="0" err="1">
                          <a:effectLst/>
                        </a:rPr>
                        <a:t>kVA</a:t>
                      </a:r>
                      <a:endParaRPr lang="es-EC" sz="2800" dirty="0">
                        <a:solidFill>
                          <a:srgbClr val="76923C"/>
                        </a:solidFill>
                        <a:effectLst/>
                        <a:latin typeface="Times New Roman"/>
                        <a:ea typeface="Calibri"/>
                        <a:cs typeface="Times New Roman"/>
                      </a:endParaRPr>
                    </a:p>
                  </a:txBody>
                  <a:tcPr marL="68580" marR="6858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tabLst>
                          <a:tab pos="180340" algn="l"/>
                          <a:tab pos="1710690" algn="l"/>
                        </a:tabLst>
                      </a:pPr>
                      <a:r>
                        <a:rPr lang="es-ES" sz="1800" dirty="0">
                          <a:effectLst/>
                        </a:rPr>
                        <a:t>550</a:t>
                      </a:r>
                      <a:endParaRPr lang="es-EC" sz="2800" dirty="0">
                        <a:solidFill>
                          <a:srgbClr val="76923C"/>
                        </a:solidFill>
                        <a:effectLst/>
                        <a:latin typeface="Times New Roman"/>
                        <a:ea typeface="Calibri"/>
                        <a:cs typeface="Times New Roman"/>
                      </a:endParaRPr>
                    </a:p>
                  </a:txBody>
                  <a:tcPr marL="68580" marR="68580" marT="0" marB="0" anchor="b"/>
                </a:tc>
              </a:tr>
            </a:tbl>
          </a:graphicData>
        </a:graphic>
      </p:graphicFrame>
      <p:pic>
        <p:nvPicPr>
          <p:cNvPr id="7"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861348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4008"/>
            <a:ext cx="10160000" cy="1143000"/>
          </a:xfrm>
        </p:spPr>
        <p:txBody>
          <a:bodyPr/>
          <a:lstStyle/>
          <a:p>
            <a:pPr algn="ctr"/>
            <a:r>
              <a:rPr lang="es-ES" b="1" dirty="0" smtClean="0"/>
              <a:t>TRANSFORMADOR</a:t>
            </a:r>
            <a:endParaRPr lang="es-ES" b="1" dirty="0"/>
          </a:p>
        </p:txBody>
      </p:sp>
      <p:pic>
        <p:nvPicPr>
          <p:cNvPr id="7"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2828637044"/>
              </p:ext>
            </p:extLst>
          </p:nvPr>
        </p:nvGraphicFramePr>
        <p:xfrm>
          <a:off x="2189748" y="1736360"/>
          <a:ext cx="6882062" cy="3166452"/>
        </p:xfrm>
        <a:graphic>
          <a:graphicData uri="http://schemas.openxmlformats.org/drawingml/2006/table">
            <a:tbl>
              <a:tblPr firstRow="1" firstCol="1" bandRow="1">
                <a:tableStyleId>{5C22544A-7EE6-4342-B048-85BDC9FD1C3A}</a:tableStyleId>
              </a:tblPr>
              <a:tblGrid>
                <a:gridCol w="3770765"/>
                <a:gridCol w="3111297"/>
              </a:tblGrid>
              <a:tr h="312176">
                <a:tc>
                  <a:txBody>
                    <a:bodyPr/>
                    <a:lstStyle/>
                    <a:p>
                      <a:pPr algn="ctr">
                        <a:lnSpc>
                          <a:spcPct val="115000"/>
                        </a:lnSpc>
                        <a:spcAft>
                          <a:spcPts val="0"/>
                        </a:spcAft>
                        <a:tabLst>
                          <a:tab pos="180340" algn="l"/>
                          <a:tab pos="1710690" algn="l"/>
                        </a:tabLst>
                      </a:pPr>
                      <a:r>
                        <a:rPr lang="es-ES" sz="2000" dirty="0">
                          <a:effectLst/>
                        </a:rPr>
                        <a:t>DESCRIPCIÓN</a:t>
                      </a:r>
                      <a:endParaRPr lang="es-EC" sz="32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2000">
                          <a:effectLst/>
                        </a:rPr>
                        <a:t> </a:t>
                      </a:r>
                      <a:endParaRPr lang="es-EC" sz="3200">
                        <a:solidFill>
                          <a:srgbClr val="76923C"/>
                        </a:solidFill>
                        <a:effectLst/>
                        <a:latin typeface="Times New Roman"/>
                        <a:ea typeface="Calibri"/>
                        <a:cs typeface="Times New Roman"/>
                      </a:endParaRPr>
                    </a:p>
                  </a:txBody>
                  <a:tcPr marL="68580" marR="68580" marT="0" marB="0" anchor="ctr"/>
                </a:tc>
              </a:tr>
              <a:tr h="312176">
                <a:tc>
                  <a:txBody>
                    <a:bodyPr/>
                    <a:lstStyle/>
                    <a:p>
                      <a:pPr algn="l">
                        <a:lnSpc>
                          <a:spcPct val="115000"/>
                        </a:lnSpc>
                        <a:spcAft>
                          <a:spcPts val="0"/>
                        </a:spcAft>
                        <a:tabLst>
                          <a:tab pos="180340" algn="l"/>
                          <a:tab pos="1710690" algn="l"/>
                        </a:tabLst>
                      </a:pPr>
                      <a:r>
                        <a:rPr lang="es-ES" sz="2000">
                          <a:effectLst/>
                        </a:rPr>
                        <a:t>Potencia</a:t>
                      </a:r>
                      <a:endParaRPr lang="es-EC" sz="32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600 kVA</a:t>
                      </a:r>
                      <a:endParaRPr lang="es-EC" sz="3200">
                        <a:solidFill>
                          <a:srgbClr val="76923C"/>
                        </a:solidFill>
                        <a:effectLst/>
                        <a:latin typeface="Times New Roman"/>
                        <a:ea typeface="Calibri"/>
                        <a:cs typeface="Times New Roman"/>
                      </a:endParaRPr>
                    </a:p>
                  </a:txBody>
                  <a:tcPr marL="68580" marR="68580" marT="0" marB="0" anchor="b"/>
                </a:tc>
              </a:tr>
              <a:tr h="312176">
                <a:tc>
                  <a:txBody>
                    <a:bodyPr/>
                    <a:lstStyle/>
                    <a:p>
                      <a:pPr algn="l">
                        <a:lnSpc>
                          <a:spcPct val="115000"/>
                        </a:lnSpc>
                        <a:spcAft>
                          <a:spcPts val="0"/>
                        </a:spcAft>
                        <a:tabLst>
                          <a:tab pos="180340" algn="l"/>
                          <a:tab pos="1710690" algn="l"/>
                        </a:tabLst>
                      </a:pPr>
                      <a:r>
                        <a:rPr lang="es-ES" sz="2000" dirty="0">
                          <a:effectLst/>
                        </a:rPr>
                        <a:t>Voltaje primario</a:t>
                      </a:r>
                      <a:endParaRPr lang="es-EC" sz="32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13800 V</a:t>
                      </a:r>
                      <a:endParaRPr lang="es-EC" sz="3200" dirty="0">
                        <a:solidFill>
                          <a:srgbClr val="76923C"/>
                        </a:solidFill>
                        <a:effectLst/>
                        <a:latin typeface="Times New Roman"/>
                        <a:ea typeface="Calibri"/>
                        <a:cs typeface="Times New Roman"/>
                      </a:endParaRPr>
                    </a:p>
                  </a:txBody>
                  <a:tcPr marL="68580" marR="68580" marT="0" marB="0" anchor="b"/>
                </a:tc>
              </a:tr>
              <a:tr h="312176">
                <a:tc>
                  <a:txBody>
                    <a:bodyPr/>
                    <a:lstStyle/>
                    <a:p>
                      <a:pPr algn="l">
                        <a:lnSpc>
                          <a:spcPct val="115000"/>
                        </a:lnSpc>
                        <a:spcAft>
                          <a:spcPts val="0"/>
                        </a:spcAft>
                        <a:tabLst>
                          <a:tab pos="180340" algn="l"/>
                          <a:tab pos="1710690" algn="l"/>
                        </a:tabLst>
                      </a:pPr>
                      <a:r>
                        <a:rPr lang="es-ES" sz="2000">
                          <a:effectLst/>
                        </a:rPr>
                        <a:t>Voltaje secundario </a:t>
                      </a:r>
                      <a:endParaRPr lang="es-EC" sz="32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440/254 V</a:t>
                      </a:r>
                      <a:endParaRPr lang="es-EC" sz="3200" dirty="0">
                        <a:solidFill>
                          <a:srgbClr val="76923C"/>
                        </a:solidFill>
                        <a:effectLst/>
                        <a:latin typeface="Times New Roman"/>
                        <a:ea typeface="Calibri"/>
                        <a:cs typeface="Times New Roman"/>
                      </a:endParaRPr>
                    </a:p>
                  </a:txBody>
                  <a:tcPr marL="68580" marR="68580" marT="0" marB="0" anchor="b"/>
                </a:tc>
              </a:tr>
              <a:tr h="312176">
                <a:tc>
                  <a:txBody>
                    <a:bodyPr/>
                    <a:lstStyle/>
                    <a:p>
                      <a:pPr algn="l">
                        <a:lnSpc>
                          <a:spcPct val="115000"/>
                        </a:lnSpc>
                        <a:spcAft>
                          <a:spcPts val="0"/>
                        </a:spcAft>
                        <a:tabLst>
                          <a:tab pos="180340" algn="l"/>
                          <a:tab pos="1710690" algn="l"/>
                        </a:tabLst>
                      </a:pPr>
                      <a:r>
                        <a:rPr lang="es-ES" sz="2000">
                          <a:effectLst/>
                        </a:rPr>
                        <a:t>Grupo de conexión </a:t>
                      </a:r>
                      <a:endParaRPr lang="es-EC" sz="32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DYn5</a:t>
                      </a:r>
                      <a:endParaRPr lang="es-EC" sz="3200">
                        <a:solidFill>
                          <a:srgbClr val="76923C"/>
                        </a:solidFill>
                        <a:effectLst/>
                        <a:latin typeface="Times New Roman"/>
                        <a:ea typeface="Calibri"/>
                        <a:cs typeface="Times New Roman"/>
                      </a:endParaRPr>
                    </a:p>
                  </a:txBody>
                  <a:tcPr marL="68580" marR="68580" marT="0" marB="0" anchor="b"/>
                </a:tc>
              </a:tr>
              <a:tr h="362292">
                <a:tc>
                  <a:txBody>
                    <a:bodyPr/>
                    <a:lstStyle/>
                    <a:p>
                      <a:pPr algn="l">
                        <a:lnSpc>
                          <a:spcPct val="115000"/>
                        </a:lnSpc>
                        <a:spcAft>
                          <a:spcPts val="0"/>
                        </a:spcAft>
                        <a:tabLst>
                          <a:tab pos="180340" algn="l"/>
                          <a:tab pos="1710690" algn="l"/>
                        </a:tabLst>
                      </a:pPr>
                      <a:r>
                        <a:rPr lang="es-ES" sz="2000">
                          <a:effectLst/>
                        </a:rPr>
                        <a:t>Cambiador de derivaciones taps</a:t>
                      </a:r>
                      <a:endParaRPr lang="es-EC" sz="32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(+1-3x2.5%)</a:t>
                      </a:r>
                      <a:endParaRPr lang="es-EC" sz="3200" dirty="0">
                        <a:solidFill>
                          <a:srgbClr val="76923C"/>
                        </a:solidFill>
                        <a:effectLst/>
                        <a:latin typeface="Times New Roman"/>
                        <a:ea typeface="Calibri"/>
                        <a:cs typeface="Times New Roman"/>
                      </a:endParaRPr>
                    </a:p>
                  </a:txBody>
                  <a:tcPr marL="68580" marR="68580" marT="0" marB="0" anchor="b"/>
                </a:tc>
              </a:tr>
              <a:tr h="312176">
                <a:tc>
                  <a:txBody>
                    <a:bodyPr/>
                    <a:lstStyle/>
                    <a:p>
                      <a:pPr algn="l">
                        <a:lnSpc>
                          <a:spcPct val="115000"/>
                        </a:lnSpc>
                        <a:spcAft>
                          <a:spcPts val="0"/>
                        </a:spcAft>
                        <a:tabLst>
                          <a:tab pos="180340" algn="l"/>
                          <a:tab pos="1710690" algn="l"/>
                        </a:tabLst>
                      </a:pPr>
                      <a:r>
                        <a:rPr lang="es-ES" sz="2000">
                          <a:effectLst/>
                        </a:rPr>
                        <a:t>Frecuencia</a:t>
                      </a:r>
                      <a:endParaRPr lang="es-EC" sz="32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60 Hz</a:t>
                      </a:r>
                      <a:endParaRPr lang="es-EC" sz="3200" dirty="0">
                        <a:solidFill>
                          <a:srgbClr val="76923C"/>
                        </a:solidFill>
                        <a:effectLst/>
                        <a:latin typeface="Times New Roman"/>
                        <a:ea typeface="Calibri"/>
                        <a:cs typeface="Times New Roman"/>
                      </a:endParaRPr>
                    </a:p>
                  </a:txBody>
                  <a:tcPr marL="68580" marR="68580" marT="0" marB="0" anchor="b"/>
                </a:tc>
              </a:tr>
              <a:tr h="312176">
                <a:tc>
                  <a:txBody>
                    <a:bodyPr/>
                    <a:lstStyle/>
                    <a:p>
                      <a:pPr algn="l">
                        <a:lnSpc>
                          <a:spcPct val="115000"/>
                        </a:lnSpc>
                        <a:spcAft>
                          <a:spcPts val="0"/>
                        </a:spcAft>
                        <a:tabLst>
                          <a:tab pos="180340" algn="l"/>
                          <a:tab pos="1710690" algn="l"/>
                        </a:tabLst>
                      </a:pPr>
                      <a:r>
                        <a:rPr lang="es-ES" sz="2000">
                          <a:effectLst/>
                        </a:rPr>
                        <a:t>Bil</a:t>
                      </a:r>
                      <a:endParaRPr lang="es-EC" sz="32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95/30 </a:t>
                      </a:r>
                      <a:r>
                        <a:rPr lang="es-ES" sz="2000" dirty="0" err="1">
                          <a:effectLst/>
                        </a:rPr>
                        <a:t>kV</a:t>
                      </a:r>
                      <a:endParaRPr lang="es-EC" sz="3200" dirty="0">
                        <a:solidFill>
                          <a:srgbClr val="76923C"/>
                        </a:solidFill>
                        <a:effectLst/>
                        <a:latin typeface="Times New Roman"/>
                        <a:ea typeface="Calibri"/>
                        <a:cs typeface="Times New Roman"/>
                      </a:endParaRPr>
                    </a:p>
                  </a:txBody>
                  <a:tcPr marL="68580" marR="68580" marT="0" marB="0" anchor="b"/>
                </a:tc>
              </a:tr>
              <a:tr h="312176">
                <a:tc>
                  <a:txBody>
                    <a:bodyPr/>
                    <a:lstStyle/>
                    <a:p>
                      <a:pPr algn="l">
                        <a:lnSpc>
                          <a:spcPct val="115000"/>
                        </a:lnSpc>
                        <a:spcAft>
                          <a:spcPts val="0"/>
                        </a:spcAft>
                        <a:tabLst>
                          <a:tab pos="180340" algn="l"/>
                          <a:tab pos="1710690" algn="l"/>
                        </a:tabLst>
                      </a:pPr>
                      <a:r>
                        <a:rPr lang="es-ES" sz="2000">
                          <a:effectLst/>
                        </a:rPr>
                        <a:t>Norma de fabricación: </a:t>
                      </a:r>
                      <a:endParaRPr lang="es-EC" sz="32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err="1">
                          <a:effectLst/>
                        </a:rPr>
                        <a:t>INEN</a:t>
                      </a:r>
                      <a:r>
                        <a:rPr lang="es-ES" sz="2000" dirty="0">
                          <a:effectLst/>
                        </a:rPr>
                        <a:t> 2115: Revisión 2004</a:t>
                      </a:r>
                      <a:endParaRPr lang="es-EC" sz="3200" dirty="0">
                        <a:solidFill>
                          <a:srgbClr val="76923C"/>
                        </a:solidFill>
                        <a:effectLst/>
                        <a:latin typeface="Times New Roman"/>
                        <a:ea typeface="Calibri"/>
                        <a:cs typeface="Times New Roman"/>
                      </a:endParaRPr>
                    </a:p>
                  </a:txBody>
                  <a:tcPr marL="68580" marR="68580" marT="0" marB="0" anchor="b"/>
                </a:tc>
              </a:tr>
            </a:tbl>
          </a:graphicData>
        </a:graphic>
      </p:graphicFrame>
      <p:sp>
        <p:nvSpPr>
          <p:cNvPr id="4" name="3 Rectángulo"/>
          <p:cNvSpPr/>
          <p:nvPr/>
        </p:nvSpPr>
        <p:spPr>
          <a:xfrm>
            <a:off x="7942699" y="5891282"/>
            <a:ext cx="1785745" cy="369332"/>
          </a:xfrm>
          <a:prstGeom prst="rect">
            <a:avLst/>
          </a:prstGeom>
        </p:spPr>
        <p:txBody>
          <a:bodyPr wrap="none">
            <a:spAutoFit/>
          </a:bodyPr>
          <a:lstStyle/>
          <a:p>
            <a:r>
              <a:rPr lang="es-ES" dirty="0" smtClean="0">
                <a:hlinkClick r:id="rId3" action="ppaction://hlinkfile"/>
              </a:rPr>
              <a:t>Unifilar Eléctrico</a:t>
            </a:r>
            <a:endParaRPr lang="es-ES" dirty="0"/>
          </a:p>
        </p:txBody>
      </p:sp>
    </p:spTree>
    <p:extLst>
      <p:ext uri="{BB962C8B-B14F-4D97-AF65-F5344CB8AC3E}">
        <p14:creationId xmlns:p14="http://schemas.microsoft.com/office/powerpoint/2010/main" val="839801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ángulo 4"/>
              <p:cNvSpPr/>
              <p:nvPr/>
            </p:nvSpPr>
            <p:spPr>
              <a:xfrm>
                <a:off x="363473" y="1212321"/>
                <a:ext cx="858889" cy="485774"/>
              </a:xfrm>
              <a:prstGeom prst="rect">
                <a:avLst/>
              </a:prstGeom>
            </p:spPr>
            <p:txBody>
              <a:bodyPr wrap="none">
                <a:spAutoFit/>
              </a:bodyPr>
              <a:lstStyle/>
              <a:p>
                <a14:m>
                  <m:oMath xmlns:m="http://schemas.openxmlformats.org/officeDocument/2006/math">
                    <m:r>
                      <a:rPr lang="es-MX" i="1" smtClean="0">
                        <a:effectLst/>
                        <a:latin typeface="Cambria Math" panose="02040503050406030204" pitchFamily="18" charset="0"/>
                        <a:ea typeface="Calibri" panose="020F0502020204030204" pitchFamily="34" charset="0"/>
                        <a:cs typeface="Times New Roman" panose="02020603050405020304" pitchFamily="18" charset="0"/>
                      </a:rPr>
                      <m:t>𝐼</m:t>
                    </m:r>
                    <m:r>
                      <a:rPr lang="es-MX"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S" i="1">
                            <a:effectLst/>
                            <a:latin typeface="Cambria Math" panose="02040503050406030204" pitchFamily="18" charset="0"/>
                          </a:rPr>
                        </m:ctrlPr>
                      </m:fPr>
                      <m:num>
                        <m:r>
                          <a:rPr lang="es-MX" i="1">
                            <a:effectLst/>
                            <a:latin typeface="Cambria Math" panose="02040503050406030204" pitchFamily="18" charset="0"/>
                            <a:ea typeface="Calibri" panose="020F0502020204030204" pitchFamily="34" charset="0"/>
                            <a:cs typeface="Times New Roman" panose="02020603050405020304" pitchFamily="18" charset="0"/>
                          </a:rPr>
                          <m:t>𝑊</m:t>
                        </m:r>
                      </m:num>
                      <m:den>
                        <m:r>
                          <a:rPr lang="es-MX"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s-MX" dirty="0">
                    <a:effectLst/>
                    <a:latin typeface="Times New Roman" panose="02020603050405020304" pitchFamily="18" charset="0"/>
                    <a:ea typeface="Times New Roman" panose="02020603050405020304" pitchFamily="18" charset="0"/>
                  </a:rPr>
                  <a:t> </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363473" y="1212321"/>
                <a:ext cx="858889" cy="485774"/>
              </a:xfrm>
              <a:prstGeom prst="rect">
                <a:avLst/>
              </a:prstGeom>
              <a:blipFill rotWithShape="1">
                <a:blip r:embed="rId2"/>
                <a:stretch>
                  <a:fillRect b="-1250"/>
                </a:stretch>
              </a:blipFill>
            </p:spPr>
            <p:txBody>
              <a:bodyPr/>
              <a:lstStyle/>
              <a:p>
                <a:r>
                  <a:rPr lang="es-EC">
                    <a:noFill/>
                  </a:rPr>
                  <a:t> </a:t>
                </a:r>
              </a:p>
            </p:txBody>
          </p:sp>
        </mc:Fallback>
      </mc:AlternateContent>
      <p:sp>
        <p:nvSpPr>
          <p:cNvPr id="6" name="Título 1"/>
          <p:cNvSpPr>
            <a:spLocks noGrp="1"/>
          </p:cNvSpPr>
          <p:nvPr>
            <p:ph type="title"/>
          </p:nvPr>
        </p:nvSpPr>
        <p:spPr>
          <a:xfrm>
            <a:off x="609600" y="24064"/>
            <a:ext cx="10160000" cy="864187"/>
          </a:xfrm>
        </p:spPr>
        <p:txBody>
          <a:bodyPr/>
          <a:lstStyle/>
          <a:p>
            <a:pPr algn="ctr"/>
            <a:r>
              <a:rPr lang="es-ES" sz="4400" b="1" dirty="0" smtClean="0"/>
              <a:t>CALIBRES PARA EL TENDIDO ELÉCTRICO</a:t>
            </a:r>
            <a:endParaRPr lang="es-ES" sz="4400" b="1" dirty="0"/>
          </a:p>
        </p:txBody>
      </p:sp>
      <p:graphicFrame>
        <p:nvGraphicFramePr>
          <p:cNvPr id="3" name="2 Tabla"/>
          <p:cNvGraphicFramePr>
            <a:graphicFrameLocks noGrp="1"/>
          </p:cNvGraphicFramePr>
          <p:nvPr>
            <p:extLst>
              <p:ext uri="{D42A27DB-BD31-4B8C-83A1-F6EECF244321}">
                <p14:modId xmlns:p14="http://schemas.microsoft.com/office/powerpoint/2010/main" val="2591867223"/>
              </p:ext>
            </p:extLst>
          </p:nvPr>
        </p:nvGraphicFramePr>
        <p:xfrm>
          <a:off x="1515978" y="938466"/>
          <a:ext cx="9023684" cy="5688639"/>
        </p:xfrm>
        <a:graphic>
          <a:graphicData uri="http://schemas.openxmlformats.org/drawingml/2006/table">
            <a:tbl>
              <a:tblPr firstRow="1" firstCol="1" bandRow="1">
                <a:tableStyleId>{5C22544A-7EE6-4342-B048-85BDC9FD1C3A}</a:tableStyleId>
              </a:tblPr>
              <a:tblGrid>
                <a:gridCol w="2125370"/>
                <a:gridCol w="882918"/>
                <a:gridCol w="1001976"/>
                <a:gridCol w="1504144"/>
                <a:gridCol w="1670354"/>
                <a:gridCol w="1838922"/>
              </a:tblGrid>
              <a:tr h="523163">
                <a:tc>
                  <a:txBody>
                    <a:bodyPr/>
                    <a:lstStyle/>
                    <a:p>
                      <a:pPr algn="ctr">
                        <a:lnSpc>
                          <a:spcPct val="115000"/>
                        </a:lnSpc>
                        <a:spcAft>
                          <a:spcPts val="0"/>
                        </a:spcAft>
                        <a:tabLst>
                          <a:tab pos="180340" algn="l"/>
                          <a:tab pos="1710690" algn="l"/>
                        </a:tabLst>
                      </a:pPr>
                      <a:r>
                        <a:rPr lang="es-EC" sz="1600" dirty="0">
                          <a:effectLst/>
                        </a:rPr>
                        <a:t> </a:t>
                      </a:r>
                      <a:r>
                        <a:rPr lang="es-ES" sz="1600" dirty="0">
                          <a:effectLst/>
                        </a:rPr>
                        <a:t>EQUIPOS</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kW</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V</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AMPERAJE NOMINAL</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AMPERAJE REAL</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CALIBRE</a:t>
                      </a:r>
                      <a:endParaRPr lang="es-EC" sz="2400">
                        <a:solidFill>
                          <a:srgbClr val="76923C"/>
                        </a:solidFill>
                        <a:effectLst/>
                        <a:latin typeface="Times New Roman"/>
                        <a:ea typeface="Calibri"/>
                        <a:cs typeface="Times New Roman"/>
                      </a:endParaRPr>
                    </a:p>
                  </a:txBody>
                  <a:tcPr marL="68580" marR="68580" marT="0" marB="0" anchor="ctr"/>
                </a:tc>
              </a:tr>
              <a:tr h="523163">
                <a:tc>
                  <a:txBody>
                    <a:bodyPr/>
                    <a:lstStyle/>
                    <a:p>
                      <a:pPr algn="ctr">
                        <a:lnSpc>
                          <a:spcPct val="115000"/>
                        </a:lnSpc>
                        <a:spcAft>
                          <a:spcPts val="0"/>
                        </a:spcAft>
                        <a:tabLst>
                          <a:tab pos="180340" algn="l"/>
                          <a:tab pos="1710690" algn="l"/>
                        </a:tabLst>
                      </a:pPr>
                      <a:r>
                        <a:rPr lang="es-ES" sz="1600">
                          <a:effectLst/>
                        </a:rPr>
                        <a:t>Alimentador vibratorio 1</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22</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440</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50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62,5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10</a:t>
                      </a:r>
                      <a:endParaRPr lang="es-EC" sz="2400">
                        <a:solidFill>
                          <a:srgbClr val="76923C"/>
                        </a:solidFill>
                        <a:effectLst/>
                        <a:latin typeface="Times New Roman"/>
                        <a:ea typeface="Calibri"/>
                        <a:cs typeface="Times New Roman"/>
                      </a:endParaRPr>
                    </a:p>
                  </a:txBody>
                  <a:tcPr marL="68580" marR="68580" marT="0" marB="0" anchor="ctr"/>
                </a:tc>
              </a:tr>
              <a:tr h="523163">
                <a:tc>
                  <a:txBody>
                    <a:bodyPr/>
                    <a:lstStyle/>
                    <a:p>
                      <a:pPr algn="ctr">
                        <a:lnSpc>
                          <a:spcPct val="115000"/>
                        </a:lnSpc>
                        <a:spcAft>
                          <a:spcPts val="0"/>
                        </a:spcAft>
                        <a:tabLst>
                          <a:tab pos="180340" algn="l"/>
                          <a:tab pos="1710690" algn="l"/>
                        </a:tabLst>
                      </a:pPr>
                      <a:r>
                        <a:rPr lang="es-ES" sz="1600">
                          <a:effectLst/>
                        </a:rPr>
                        <a:t>Trituradora de mandíbula</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90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204,55</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255,68</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a:t>
                      </a:r>
                      <a:endParaRPr lang="es-EC" sz="2400">
                        <a:solidFill>
                          <a:srgbClr val="76923C"/>
                        </a:solidFill>
                        <a:effectLst/>
                        <a:latin typeface="Times New Roman"/>
                        <a:ea typeface="Calibri"/>
                        <a:cs typeface="Times New Roman"/>
                      </a:endParaRPr>
                    </a:p>
                  </a:txBody>
                  <a:tcPr marL="68580" marR="68580" marT="0" marB="0" anchor="ctr"/>
                </a:tc>
              </a:tr>
              <a:tr h="391679">
                <a:tc>
                  <a:txBody>
                    <a:bodyPr/>
                    <a:lstStyle/>
                    <a:p>
                      <a:pPr algn="ctr">
                        <a:lnSpc>
                          <a:spcPct val="115000"/>
                        </a:lnSpc>
                        <a:spcAft>
                          <a:spcPts val="0"/>
                        </a:spcAft>
                        <a:tabLst>
                          <a:tab pos="180340" algn="l"/>
                          <a:tab pos="1710690" algn="l"/>
                        </a:tabLst>
                      </a:pPr>
                      <a:r>
                        <a:rPr lang="es-ES" sz="1600" dirty="0">
                          <a:effectLst/>
                        </a:rPr>
                        <a:t>Trituradora de impacto</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132</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300</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375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3/0</a:t>
                      </a:r>
                      <a:endParaRPr lang="es-EC" sz="2400">
                        <a:solidFill>
                          <a:srgbClr val="76923C"/>
                        </a:solidFill>
                        <a:effectLst/>
                        <a:latin typeface="Times New Roman"/>
                        <a:ea typeface="Calibri"/>
                        <a:cs typeface="Times New Roman"/>
                      </a:endParaRPr>
                    </a:p>
                  </a:txBody>
                  <a:tcPr marL="68580" marR="68580" marT="0" marB="0" anchor="ctr"/>
                </a:tc>
              </a:tr>
              <a:tr h="391679">
                <a:tc>
                  <a:txBody>
                    <a:bodyPr/>
                    <a:lstStyle/>
                    <a:p>
                      <a:pPr algn="ctr">
                        <a:lnSpc>
                          <a:spcPct val="115000"/>
                        </a:lnSpc>
                        <a:spcAft>
                          <a:spcPts val="0"/>
                        </a:spcAft>
                        <a:tabLst>
                          <a:tab pos="180340" algn="l"/>
                          <a:tab pos="1710690" algn="l"/>
                        </a:tabLst>
                      </a:pPr>
                      <a:r>
                        <a:rPr lang="es-ES" sz="1600">
                          <a:effectLst/>
                        </a:rPr>
                        <a:t>Banda transportador</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7,5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17,05</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21,31</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14</a:t>
                      </a:r>
                      <a:endParaRPr lang="es-EC" sz="2400">
                        <a:solidFill>
                          <a:srgbClr val="76923C"/>
                        </a:solidFill>
                        <a:effectLst/>
                        <a:latin typeface="Times New Roman"/>
                        <a:ea typeface="Calibri"/>
                        <a:cs typeface="Times New Roman"/>
                      </a:endParaRPr>
                    </a:p>
                  </a:txBody>
                  <a:tcPr marL="68580" marR="68580" marT="0" marB="0" anchor="ctr"/>
                </a:tc>
              </a:tr>
              <a:tr h="261513">
                <a:tc>
                  <a:txBody>
                    <a:bodyPr/>
                    <a:lstStyle/>
                    <a:p>
                      <a:pPr algn="ctr">
                        <a:lnSpc>
                          <a:spcPct val="115000"/>
                        </a:lnSpc>
                        <a:spcAft>
                          <a:spcPts val="0"/>
                        </a:spcAft>
                        <a:tabLst>
                          <a:tab pos="180340" algn="l"/>
                          <a:tab pos="1710690" algn="l"/>
                        </a:tabLst>
                      </a:pPr>
                      <a:r>
                        <a:rPr lang="es-ES" sz="1600">
                          <a:effectLst/>
                        </a:rPr>
                        <a:t>Criba vibratorio</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34,09</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42,61</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12</a:t>
                      </a:r>
                      <a:endParaRPr lang="es-EC" sz="2400">
                        <a:solidFill>
                          <a:srgbClr val="76923C"/>
                        </a:solidFill>
                        <a:effectLst/>
                        <a:latin typeface="Times New Roman"/>
                        <a:ea typeface="Calibri"/>
                        <a:cs typeface="Times New Roman"/>
                      </a:endParaRPr>
                    </a:p>
                  </a:txBody>
                  <a:tcPr marL="68580" marR="68580" marT="0" marB="0" anchor="ctr"/>
                </a:tc>
              </a:tr>
              <a:tr h="391679">
                <a:tc>
                  <a:txBody>
                    <a:bodyPr/>
                    <a:lstStyle/>
                    <a:p>
                      <a:pPr algn="ctr">
                        <a:lnSpc>
                          <a:spcPct val="115000"/>
                        </a:lnSpc>
                        <a:spcAft>
                          <a:spcPts val="0"/>
                        </a:spcAft>
                        <a:tabLst>
                          <a:tab pos="180340" algn="l"/>
                          <a:tab pos="1710690" algn="l"/>
                        </a:tabLst>
                      </a:pPr>
                      <a:r>
                        <a:rPr lang="es-ES" sz="1600">
                          <a:effectLst/>
                        </a:rPr>
                        <a:t>Alimentador vibratorio</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0,4</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1,67</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2,08</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14</a:t>
                      </a:r>
                      <a:endParaRPr lang="es-EC" sz="2400">
                        <a:solidFill>
                          <a:srgbClr val="76923C"/>
                        </a:solidFill>
                        <a:effectLst/>
                        <a:latin typeface="Times New Roman"/>
                        <a:ea typeface="Calibri"/>
                        <a:cs typeface="Times New Roman"/>
                      </a:endParaRPr>
                    </a:p>
                  </a:txBody>
                  <a:tcPr marL="68580" marR="68580" marT="0" marB="0" anchor="ctr"/>
                </a:tc>
              </a:tr>
              <a:tr h="261513">
                <a:tc>
                  <a:txBody>
                    <a:bodyPr/>
                    <a:lstStyle/>
                    <a:p>
                      <a:pPr algn="ctr">
                        <a:lnSpc>
                          <a:spcPct val="115000"/>
                        </a:lnSpc>
                        <a:spcAft>
                          <a:spcPts val="0"/>
                        </a:spcAft>
                        <a:tabLst>
                          <a:tab pos="180340" algn="l"/>
                          <a:tab pos="1710690" algn="l"/>
                        </a:tabLst>
                      </a:pPr>
                      <a:r>
                        <a:rPr lang="es-ES" sz="1600">
                          <a:effectLst/>
                        </a:rPr>
                        <a:t>Elevador1</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5,5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12,5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15,63</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14</a:t>
                      </a:r>
                      <a:endParaRPr lang="es-EC" sz="2400">
                        <a:solidFill>
                          <a:srgbClr val="76923C"/>
                        </a:solidFill>
                        <a:effectLst/>
                        <a:latin typeface="Times New Roman"/>
                        <a:ea typeface="Calibri"/>
                        <a:cs typeface="Times New Roman"/>
                      </a:endParaRPr>
                    </a:p>
                  </a:txBody>
                  <a:tcPr marL="68580" marR="68580" marT="0" marB="0" anchor="ctr"/>
                </a:tc>
              </a:tr>
              <a:tr h="261513">
                <a:tc>
                  <a:txBody>
                    <a:bodyPr/>
                    <a:lstStyle/>
                    <a:p>
                      <a:pPr algn="ctr">
                        <a:lnSpc>
                          <a:spcPct val="115000"/>
                        </a:lnSpc>
                        <a:spcAft>
                          <a:spcPts val="0"/>
                        </a:spcAft>
                        <a:tabLst>
                          <a:tab pos="180340" algn="l"/>
                          <a:tab pos="1710690" algn="l"/>
                        </a:tabLst>
                      </a:pPr>
                      <a:r>
                        <a:rPr lang="es-ES" sz="1600">
                          <a:effectLst/>
                        </a:rPr>
                        <a:t>Horno Rotatorio</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37</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84,09</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105,11</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6</a:t>
                      </a:r>
                      <a:endParaRPr lang="es-EC" sz="2400">
                        <a:solidFill>
                          <a:srgbClr val="76923C"/>
                        </a:solidFill>
                        <a:effectLst/>
                        <a:latin typeface="Times New Roman"/>
                        <a:ea typeface="Calibri"/>
                        <a:cs typeface="Times New Roman"/>
                      </a:endParaRPr>
                    </a:p>
                  </a:txBody>
                  <a:tcPr marL="68580" marR="68580" marT="0" marB="0" anchor="ctr"/>
                </a:tc>
              </a:tr>
              <a:tr h="261513">
                <a:tc>
                  <a:txBody>
                    <a:bodyPr/>
                    <a:lstStyle/>
                    <a:p>
                      <a:pPr algn="ctr">
                        <a:lnSpc>
                          <a:spcPct val="115000"/>
                        </a:lnSpc>
                        <a:spcAft>
                          <a:spcPts val="0"/>
                        </a:spcAft>
                        <a:tabLst>
                          <a:tab pos="180340" algn="l"/>
                          <a:tab pos="1710690" algn="l"/>
                        </a:tabLst>
                      </a:pPr>
                      <a:r>
                        <a:rPr lang="es-ES" sz="1600">
                          <a:effectLst/>
                        </a:rPr>
                        <a:t>Enfriador rotatorio</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7,5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17,05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21,31</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14</a:t>
                      </a:r>
                      <a:endParaRPr lang="es-EC" sz="2400">
                        <a:solidFill>
                          <a:srgbClr val="76923C"/>
                        </a:solidFill>
                        <a:effectLst/>
                        <a:latin typeface="Times New Roman"/>
                        <a:ea typeface="Calibri"/>
                        <a:cs typeface="Times New Roman"/>
                      </a:endParaRPr>
                    </a:p>
                  </a:txBody>
                  <a:tcPr marL="68580" marR="68580" marT="0" marB="0" anchor="ctr"/>
                </a:tc>
              </a:tr>
              <a:tr h="261513">
                <a:tc>
                  <a:txBody>
                    <a:bodyPr/>
                    <a:lstStyle/>
                    <a:p>
                      <a:pPr algn="ctr">
                        <a:lnSpc>
                          <a:spcPct val="115000"/>
                        </a:lnSpc>
                        <a:spcAft>
                          <a:spcPts val="0"/>
                        </a:spcAft>
                        <a:tabLst>
                          <a:tab pos="180340" algn="l"/>
                          <a:tab pos="1710690" algn="l"/>
                        </a:tabLst>
                      </a:pPr>
                      <a:r>
                        <a:rPr lang="es-ES" sz="1600">
                          <a:effectLst/>
                        </a:rPr>
                        <a:t>Elevador2</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7,5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17,05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21,31</a:t>
                      </a:r>
                      <a:endParaRPr lang="es-EC" sz="24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14</a:t>
                      </a:r>
                      <a:endParaRPr lang="es-EC" sz="2400">
                        <a:solidFill>
                          <a:srgbClr val="76923C"/>
                        </a:solidFill>
                        <a:effectLst/>
                        <a:latin typeface="Times New Roman"/>
                        <a:ea typeface="Calibri"/>
                        <a:cs typeface="Times New Roman"/>
                      </a:endParaRPr>
                    </a:p>
                  </a:txBody>
                  <a:tcPr marL="68580" marR="68580" marT="0" marB="0" anchor="ctr"/>
                </a:tc>
              </a:tr>
              <a:tr h="391679">
                <a:tc>
                  <a:txBody>
                    <a:bodyPr/>
                    <a:lstStyle/>
                    <a:p>
                      <a:pPr algn="ctr">
                        <a:lnSpc>
                          <a:spcPct val="115000"/>
                        </a:lnSpc>
                        <a:spcAft>
                          <a:spcPts val="0"/>
                        </a:spcAft>
                        <a:tabLst>
                          <a:tab pos="180340" algn="l"/>
                          <a:tab pos="1710690" algn="l"/>
                        </a:tabLst>
                      </a:pPr>
                      <a:r>
                        <a:rPr lang="es-ES" sz="1600">
                          <a:effectLst/>
                        </a:rPr>
                        <a:t>Máquina de empaque</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5,5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440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12,5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15,63</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14</a:t>
                      </a:r>
                      <a:endParaRPr lang="es-EC" sz="2400" dirty="0">
                        <a:solidFill>
                          <a:srgbClr val="76923C"/>
                        </a:solidFill>
                        <a:effectLst/>
                        <a:latin typeface="Times New Roman"/>
                        <a:ea typeface="Calibri"/>
                        <a:cs typeface="Times New Roman"/>
                      </a:endParaRPr>
                    </a:p>
                  </a:txBody>
                  <a:tcPr marL="68580" marR="68580" marT="0" marB="0" anchor="ctr"/>
                </a:tc>
              </a:tr>
              <a:tr h="261513">
                <a:tc>
                  <a:txBody>
                    <a:bodyPr/>
                    <a:lstStyle/>
                    <a:p>
                      <a:pPr algn="ctr">
                        <a:lnSpc>
                          <a:spcPct val="115000"/>
                        </a:lnSpc>
                        <a:spcAft>
                          <a:spcPts val="0"/>
                        </a:spcAft>
                        <a:tabLst>
                          <a:tab pos="180340" algn="l"/>
                          <a:tab pos="1710690" algn="l"/>
                        </a:tabLst>
                      </a:pPr>
                      <a:r>
                        <a:rPr lang="es-ES" sz="1600">
                          <a:effectLst/>
                        </a:rPr>
                        <a:t>Luminarias  Vía</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0,25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1,04</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1,3</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14</a:t>
                      </a:r>
                      <a:endParaRPr lang="es-EC" sz="2400" dirty="0">
                        <a:solidFill>
                          <a:srgbClr val="76923C"/>
                        </a:solidFill>
                        <a:effectLst/>
                        <a:latin typeface="Times New Roman"/>
                        <a:ea typeface="Calibri"/>
                        <a:cs typeface="Times New Roman"/>
                      </a:endParaRPr>
                    </a:p>
                  </a:txBody>
                  <a:tcPr marL="68580" marR="68580" marT="0" marB="0" anchor="ctr"/>
                </a:tc>
              </a:tr>
              <a:tr h="261513">
                <a:tc>
                  <a:txBody>
                    <a:bodyPr/>
                    <a:lstStyle/>
                    <a:p>
                      <a:pPr algn="ctr">
                        <a:lnSpc>
                          <a:spcPct val="115000"/>
                        </a:lnSpc>
                        <a:spcAft>
                          <a:spcPts val="0"/>
                        </a:spcAft>
                        <a:tabLst>
                          <a:tab pos="180340" algn="l"/>
                          <a:tab pos="1710690" algn="l"/>
                        </a:tabLst>
                      </a:pPr>
                      <a:r>
                        <a:rPr lang="es-ES" sz="1600">
                          <a:effectLst/>
                        </a:rPr>
                        <a:t>Luces Talleres</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0,4</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240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1,67</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2,08</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14</a:t>
                      </a:r>
                      <a:endParaRPr lang="es-EC" sz="2400" dirty="0">
                        <a:solidFill>
                          <a:srgbClr val="76923C"/>
                        </a:solidFill>
                        <a:effectLst/>
                        <a:latin typeface="Times New Roman"/>
                        <a:ea typeface="Calibri"/>
                        <a:cs typeface="Times New Roman"/>
                      </a:endParaRPr>
                    </a:p>
                  </a:txBody>
                  <a:tcPr marL="68580" marR="68580" marT="0" marB="0" anchor="ctr"/>
                </a:tc>
              </a:tr>
              <a:tr h="391679">
                <a:tc>
                  <a:txBody>
                    <a:bodyPr/>
                    <a:lstStyle/>
                    <a:p>
                      <a:pPr algn="ctr">
                        <a:lnSpc>
                          <a:spcPct val="115000"/>
                        </a:lnSpc>
                        <a:spcAft>
                          <a:spcPts val="0"/>
                        </a:spcAft>
                        <a:tabLst>
                          <a:tab pos="180340" algn="l"/>
                          <a:tab pos="1710690" algn="l"/>
                        </a:tabLst>
                      </a:pPr>
                      <a:r>
                        <a:rPr lang="es-ES" sz="1600">
                          <a:effectLst/>
                        </a:rPr>
                        <a:t>Luminarias MP y PT</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0,4</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220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1,82</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2,27</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14</a:t>
                      </a:r>
                      <a:endParaRPr lang="es-EC" sz="2400" dirty="0">
                        <a:solidFill>
                          <a:srgbClr val="76923C"/>
                        </a:solidFill>
                        <a:effectLst/>
                        <a:latin typeface="Times New Roman"/>
                        <a:ea typeface="Calibri"/>
                        <a:cs typeface="Times New Roman"/>
                      </a:endParaRPr>
                    </a:p>
                  </a:txBody>
                  <a:tcPr marL="68580" marR="68580" marT="0" marB="0" anchor="ctr"/>
                </a:tc>
              </a:tr>
              <a:tr h="261513">
                <a:tc>
                  <a:txBody>
                    <a:bodyPr/>
                    <a:lstStyle/>
                    <a:p>
                      <a:pPr algn="ctr">
                        <a:lnSpc>
                          <a:spcPct val="115000"/>
                        </a:lnSpc>
                        <a:spcAft>
                          <a:spcPts val="0"/>
                        </a:spcAft>
                        <a:tabLst>
                          <a:tab pos="180340" algn="l"/>
                          <a:tab pos="1710690" algn="l"/>
                        </a:tabLst>
                      </a:pPr>
                      <a:r>
                        <a:rPr lang="es-ES" sz="1600">
                          <a:effectLst/>
                        </a:rPr>
                        <a:t>Luces Oficinas</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0,1</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220</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0,45</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0,57</a:t>
                      </a:r>
                      <a:endParaRPr lang="es-EC" sz="24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14</a:t>
                      </a:r>
                      <a:endParaRPr lang="es-EC" sz="2400" dirty="0">
                        <a:solidFill>
                          <a:srgbClr val="76923C"/>
                        </a:solidFill>
                        <a:effectLst/>
                        <a:latin typeface="Times New Roman"/>
                        <a:ea typeface="Calibri"/>
                        <a:cs typeface="Times New Roman"/>
                      </a:endParaRPr>
                    </a:p>
                  </a:txBody>
                  <a:tcPr marL="68580" marR="68580" marT="0" marB="0" anchor="ctr"/>
                </a:tc>
              </a:tr>
            </a:tbl>
          </a:graphicData>
        </a:graphic>
      </p:graphicFrame>
      <p:pic>
        <p:nvPicPr>
          <p:cNvPr id="7"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74658" y="6069659"/>
            <a:ext cx="1236518" cy="702023"/>
          </a:xfrm>
          <a:prstGeom prst="rect">
            <a:avLst/>
          </a:prstGeom>
        </p:spPr>
      </p:pic>
    </p:spTree>
    <p:extLst>
      <p:ext uri="{BB962C8B-B14F-4D97-AF65-F5344CB8AC3E}">
        <p14:creationId xmlns:p14="http://schemas.microsoft.com/office/powerpoint/2010/main" val="1014271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160000" cy="567573"/>
          </a:xfrm>
        </p:spPr>
        <p:txBody>
          <a:bodyPr/>
          <a:lstStyle/>
          <a:p>
            <a:pPr lvl="1" algn="ctr" rtl="0">
              <a:lnSpc>
                <a:spcPct val="90000"/>
              </a:lnSpc>
              <a:spcBef>
                <a:spcPct val="0"/>
              </a:spcBef>
            </a:pPr>
            <a:r>
              <a:rPr lang="es-MX" sz="4400" b="1" dirty="0" smtClean="0">
                <a:latin typeface="+mj-lt"/>
              </a:rPr>
              <a:t>DIMENSIONAMIENTO OBRA CIVIL</a:t>
            </a:r>
            <a:r>
              <a:rPr lang="es-ES" sz="2000" b="1" dirty="0" smtClean="0"/>
              <a:t/>
            </a:r>
            <a:br>
              <a:rPr lang="es-ES" sz="2000" b="1" dirty="0" smtClean="0"/>
            </a:b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2854601510"/>
              </p:ext>
            </p:extLst>
          </p:nvPr>
        </p:nvGraphicFramePr>
        <p:xfrm>
          <a:off x="3007891" y="1034715"/>
          <a:ext cx="7940844" cy="5622027"/>
        </p:xfrm>
        <a:graphic>
          <a:graphicData uri="http://schemas.openxmlformats.org/drawingml/2006/table">
            <a:tbl>
              <a:tblPr firstRow="1" firstCol="1" bandRow="1">
                <a:tableStyleId>{5C22544A-7EE6-4342-B048-85BDC9FD1C3A}</a:tableStyleId>
              </a:tblPr>
              <a:tblGrid>
                <a:gridCol w="2738055"/>
                <a:gridCol w="1232367"/>
                <a:gridCol w="1232367"/>
                <a:gridCol w="1368545"/>
                <a:gridCol w="1369510"/>
              </a:tblGrid>
              <a:tr h="653914">
                <a:tc>
                  <a:txBody>
                    <a:bodyPr/>
                    <a:lstStyle/>
                    <a:p>
                      <a:pPr algn="ctr">
                        <a:lnSpc>
                          <a:spcPct val="115000"/>
                        </a:lnSpc>
                        <a:spcAft>
                          <a:spcPts val="0"/>
                        </a:spcAft>
                        <a:tabLst>
                          <a:tab pos="180340" algn="l"/>
                          <a:tab pos="1710690" algn="l"/>
                        </a:tabLst>
                      </a:pPr>
                      <a:r>
                        <a:rPr lang="es-ES" sz="1800" dirty="0">
                          <a:effectLst/>
                        </a:rPr>
                        <a:t>ÁREA</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LARGO</a:t>
                      </a:r>
                      <a:endParaRPr lang="es-EC" sz="2000">
                        <a:effectLst/>
                      </a:endParaRPr>
                    </a:p>
                    <a:p>
                      <a:pPr algn="ctr">
                        <a:lnSpc>
                          <a:spcPct val="115000"/>
                        </a:lnSpc>
                        <a:spcAft>
                          <a:spcPts val="0"/>
                        </a:spcAft>
                        <a:tabLst>
                          <a:tab pos="180340" algn="l"/>
                          <a:tab pos="1710690" algn="l"/>
                        </a:tabLst>
                      </a:pPr>
                      <a:r>
                        <a:rPr lang="es-ES" sz="1800">
                          <a:effectLst/>
                        </a:rPr>
                        <a:t>[m]</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ANCHO</a:t>
                      </a:r>
                      <a:endParaRPr lang="es-EC" sz="2000">
                        <a:effectLst/>
                      </a:endParaRPr>
                    </a:p>
                    <a:p>
                      <a:pPr algn="ctr">
                        <a:lnSpc>
                          <a:spcPct val="115000"/>
                        </a:lnSpc>
                        <a:spcAft>
                          <a:spcPts val="0"/>
                        </a:spcAft>
                        <a:tabLst>
                          <a:tab pos="180340" algn="l"/>
                          <a:tab pos="1710690" algn="l"/>
                        </a:tabLst>
                      </a:pPr>
                      <a:r>
                        <a:rPr lang="es-ES" sz="1800">
                          <a:effectLst/>
                        </a:rPr>
                        <a:t>[m]</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ALTURA</a:t>
                      </a:r>
                      <a:endParaRPr lang="es-EC" sz="2000">
                        <a:effectLst/>
                      </a:endParaRPr>
                    </a:p>
                    <a:p>
                      <a:pPr algn="ctr">
                        <a:lnSpc>
                          <a:spcPct val="115000"/>
                        </a:lnSpc>
                        <a:spcAft>
                          <a:spcPts val="0"/>
                        </a:spcAft>
                        <a:tabLst>
                          <a:tab pos="180340" algn="l"/>
                          <a:tab pos="1710690" algn="l"/>
                        </a:tabLst>
                      </a:pPr>
                      <a:r>
                        <a:rPr lang="es-ES" sz="1800">
                          <a:effectLst/>
                        </a:rPr>
                        <a:t>[m]</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ÁREA</a:t>
                      </a:r>
                      <a:endParaRPr lang="es-EC" sz="2000">
                        <a:effectLst/>
                      </a:endParaRPr>
                    </a:p>
                    <a:p>
                      <a:pPr algn="ctr">
                        <a:lnSpc>
                          <a:spcPct val="115000"/>
                        </a:lnSpc>
                        <a:spcAft>
                          <a:spcPts val="0"/>
                        </a:spcAft>
                        <a:tabLst>
                          <a:tab pos="180340" algn="l"/>
                          <a:tab pos="1710690" algn="l"/>
                        </a:tabLst>
                      </a:pPr>
                      <a:r>
                        <a:rPr lang="es-ES" sz="1800">
                          <a:effectLst/>
                        </a:rPr>
                        <a:t>[m</a:t>
                      </a:r>
                      <a:r>
                        <a:rPr lang="es-ES" sz="1800" baseline="30000">
                          <a:effectLst/>
                        </a:rPr>
                        <a:t>2</a:t>
                      </a:r>
                      <a:r>
                        <a:rPr lang="es-ES" sz="1800">
                          <a:effectLst/>
                        </a:rPr>
                        <a:t>]</a:t>
                      </a:r>
                      <a:endParaRPr lang="es-EC" sz="2000">
                        <a:solidFill>
                          <a:srgbClr val="76923C"/>
                        </a:solidFill>
                        <a:effectLst/>
                        <a:latin typeface="Times New Roman"/>
                        <a:ea typeface="Calibri"/>
                        <a:cs typeface="Times New Roman"/>
                      </a:endParaRPr>
                    </a:p>
                  </a:txBody>
                  <a:tcPr marL="68580" marR="68580" marT="0" marB="0" anchor="ctr"/>
                </a:tc>
              </a:tr>
              <a:tr h="333629">
                <a:tc>
                  <a:txBody>
                    <a:bodyPr/>
                    <a:lstStyle/>
                    <a:p>
                      <a:pPr algn="l">
                        <a:lnSpc>
                          <a:spcPct val="115000"/>
                        </a:lnSpc>
                        <a:spcAft>
                          <a:spcPts val="0"/>
                        </a:spcAft>
                        <a:tabLst>
                          <a:tab pos="180340" algn="l"/>
                          <a:tab pos="1710690" algn="l"/>
                        </a:tabLst>
                      </a:pPr>
                      <a:r>
                        <a:rPr lang="es-ES" sz="1800">
                          <a:effectLst/>
                        </a:rPr>
                        <a:t>Administrativo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6</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30</a:t>
                      </a:r>
                      <a:endParaRPr lang="es-EC" sz="200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Mantenimiento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dirty="0">
                          <a:effectLst/>
                        </a:rPr>
                        <a:t>15</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10</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150</a:t>
                      </a:r>
                      <a:endParaRPr lang="es-EC" sz="200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Desechos</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8</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dirty="0">
                          <a:effectLst/>
                        </a:rPr>
                        <a:t>8</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64</a:t>
                      </a:r>
                      <a:endParaRPr lang="es-EC" sz="200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Seguridad</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10</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dirty="0">
                          <a:effectLst/>
                        </a:rPr>
                        <a:t>5</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50</a:t>
                      </a:r>
                      <a:endParaRPr lang="es-EC" sz="200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Comedor</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10</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150</a:t>
                      </a:r>
                      <a:endParaRPr lang="es-EC" sz="2000">
                        <a:solidFill>
                          <a:srgbClr val="76923C"/>
                        </a:solidFill>
                        <a:effectLst/>
                        <a:latin typeface="Times New Roman"/>
                        <a:ea typeface="Calibri"/>
                        <a:cs typeface="Times New Roman"/>
                      </a:endParaRPr>
                    </a:p>
                  </a:txBody>
                  <a:tcPr marL="68580" marR="68580" marT="0" marB="0" anchor="b"/>
                </a:tc>
              </a:tr>
              <a:tr h="595544">
                <a:tc>
                  <a:txBody>
                    <a:bodyPr/>
                    <a:lstStyle/>
                    <a:p>
                      <a:pPr algn="l">
                        <a:lnSpc>
                          <a:spcPct val="115000"/>
                        </a:lnSpc>
                        <a:spcAft>
                          <a:spcPts val="0"/>
                        </a:spcAft>
                        <a:tabLst>
                          <a:tab pos="180340" algn="l"/>
                          <a:tab pos="1710690" algn="l"/>
                        </a:tabLst>
                      </a:pPr>
                      <a:r>
                        <a:rPr lang="es-ES" sz="1800">
                          <a:effectLst/>
                        </a:rPr>
                        <a:t>Servicios higiénicos y duchas</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25</a:t>
                      </a:r>
                      <a:endParaRPr lang="es-EC" sz="2000">
                        <a:solidFill>
                          <a:srgbClr val="76923C"/>
                        </a:solidFill>
                        <a:effectLst/>
                        <a:latin typeface="Times New Roman"/>
                        <a:ea typeface="Calibri"/>
                        <a:cs typeface="Times New Roman"/>
                      </a:endParaRPr>
                    </a:p>
                  </a:txBody>
                  <a:tcPr marL="68580" marR="68580" marT="0" marB="0" anchor="ctr"/>
                </a:tc>
              </a:tr>
              <a:tr h="333629">
                <a:tc>
                  <a:txBody>
                    <a:bodyPr/>
                    <a:lstStyle/>
                    <a:p>
                      <a:pPr algn="l">
                        <a:lnSpc>
                          <a:spcPct val="115000"/>
                        </a:lnSpc>
                        <a:spcAft>
                          <a:spcPts val="0"/>
                        </a:spcAft>
                        <a:tabLst>
                          <a:tab pos="180340" algn="l"/>
                          <a:tab pos="1710690" algn="l"/>
                        </a:tabLst>
                      </a:pPr>
                      <a:r>
                        <a:rPr lang="es-ES" sz="1800">
                          <a:effectLst/>
                        </a:rPr>
                        <a:t>Materia prima</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18</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18</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6</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324</a:t>
                      </a:r>
                      <a:endParaRPr lang="es-EC" sz="200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Producto terminado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12</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6</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180</a:t>
                      </a:r>
                      <a:endParaRPr lang="es-EC" sz="2000">
                        <a:solidFill>
                          <a:srgbClr val="76923C"/>
                        </a:solidFill>
                        <a:effectLst/>
                        <a:latin typeface="Times New Roman"/>
                        <a:ea typeface="Calibri"/>
                        <a:cs typeface="Times New Roman"/>
                      </a:endParaRPr>
                    </a:p>
                  </a:txBody>
                  <a:tcPr marL="68580" marR="68580" marT="0" marB="0" anchor="ctr"/>
                </a:tc>
              </a:tr>
              <a:tr h="333629">
                <a:tc>
                  <a:txBody>
                    <a:bodyPr/>
                    <a:lstStyle/>
                    <a:p>
                      <a:pPr algn="l">
                        <a:lnSpc>
                          <a:spcPct val="115000"/>
                        </a:lnSpc>
                        <a:spcAft>
                          <a:spcPts val="0"/>
                        </a:spcAft>
                        <a:tabLst>
                          <a:tab pos="180340" algn="l"/>
                          <a:tab pos="1710690" algn="l"/>
                        </a:tabLst>
                      </a:pPr>
                      <a:r>
                        <a:rPr lang="es-ES" sz="1800">
                          <a:effectLst/>
                        </a:rPr>
                        <a:t>Parqueadero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10</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dirty="0">
                          <a:effectLst/>
                        </a:rPr>
                        <a:t> </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30</a:t>
                      </a:r>
                      <a:endParaRPr lang="es-EC" sz="200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Tanques</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 </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75</a:t>
                      </a:r>
                      <a:endParaRPr lang="es-EC" sz="200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Generador</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10</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dirty="0">
                          <a:effectLst/>
                        </a:rPr>
                        <a:t>50</a:t>
                      </a:r>
                      <a:endParaRPr lang="es-EC" sz="2000" dirty="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Compresor</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4</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3</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20</a:t>
                      </a:r>
                      <a:endParaRPr lang="es-EC" sz="200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Producción</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100</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20</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 </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2000</a:t>
                      </a:r>
                      <a:endParaRPr lang="es-EC" sz="2000" dirty="0">
                        <a:solidFill>
                          <a:srgbClr val="76923C"/>
                        </a:solidFill>
                        <a:effectLst/>
                        <a:latin typeface="Times New Roman"/>
                        <a:ea typeface="Calibri"/>
                        <a:cs typeface="Times New Roman"/>
                      </a:endParaRPr>
                    </a:p>
                  </a:txBody>
                  <a:tcPr marL="68580" marR="68580" marT="0" marB="0" anchor="b"/>
                </a:tc>
              </a:tr>
              <a:tr h="333629">
                <a:tc>
                  <a:txBody>
                    <a:bodyPr/>
                    <a:lstStyle/>
                    <a:p>
                      <a:pPr algn="l">
                        <a:lnSpc>
                          <a:spcPct val="115000"/>
                        </a:lnSpc>
                        <a:spcAft>
                          <a:spcPts val="0"/>
                        </a:spcAft>
                        <a:tabLst>
                          <a:tab pos="180340" algn="l"/>
                          <a:tab pos="1710690" algn="l"/>
                        </a:tabLst>
                      </a:pPr>
                      <a:r>
                        <a:rPr lang="es-ES" sz="1800">
                          <a:effectLst/>
                        </a:rPr>
                        <a:t>Cisterna</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8</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8</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 </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dirty="0">
                          <a:effectLst/>
                        </a:rPr>
                        <a:t>64</a:t>
                      </a:r>
                      <a:endParaRPr lang="es-EC" sz="2000" dirty="0">
                        <a:solidFill>
                          <a:srgbClr val="76923C"/>
                        </a:solidFill>
                        <a:effectLst/>
                        <a:latin typeface="Times New Roman"/>
                        <a:ea typeface="Calibri"/>
                        <a:cs typeface="Times New Roman"/>
                      </a:endParaRPr>
                    </a:p>
                  </a:txBody>
                  <a:tcPr marL="68580" marR="68580" marT="0" marB="0" anchor="b"/>
                </a:tc>
              </a:tr>
            </a:tbl>
          </a:graphicData>
        </a:graphic>
      </p:graphicFrame>
      <p:sp>
        <p:nvSpPr>
          <p:cNvPr id="6" name="5 Rectángulo"/>
          <p:cNvSpPr/>
          <p:nvPr/>
        </p:nvSpPr>
        <p:spPr>
          <a:xfrm>
            <a:off x="184485" y="1114472"/>
            <a:ext cx="2679031" cy="1938992"/>
          </a:xfrm>
          <a:prstGeom prst="rect">
            <a:avLst/>
          </a:prstGeom>
        </p:spPr>
        <p:txBody>
          <a:bodyPr wrap="square">
            <a:spAutoFit/>
          </a:bodyPr>
          <a:lstStyle/>
          <a:p>
            <a:pPr algn="ctr"/>
            <a:r>
              <a:rPr lang="es-EC" sz="2000" b="1" dirty="0"/>
              <a:t>REGLAMENTO DE SEGURIDAD Y SALUD DE LOS TRABAJADORES Y MEJORAMIENTO DEL MEDIO AMBIENTE DE TRABAJO</a:t>
            </a:r>
            <a:r>
              <a:rPr lang="es-EC" sz="2000" dirty="0"/>
              <a:t> </a:t>
            </a:r>
          </a:p>
        </p:txBody>
      </p:sp>
      <p:pic>
        <p:nvPicPr>
          <p:cNvPr id="7"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1820340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3663" y="0"/>
            <a:ext cx="10160000" cy="1143000"/>
          </a:xfrm>
        </p:spPr>
        <p:txBody>
          <a:bodyPr/>
          <a:lstStyle/>
          <a:p>
            <a:pPr algn="ctr"/>
            <a:r>
              <a:rPr lang="es-ES" b="1" dirty="0" smtClean="0"/>
              <a:t>RED DE AIRE COMPRIMIDO</a:t>
            </a:r>
            <a:endParaRPr lang="es-ES" b="1" dirty="0"/>
          </a:p>
        </p:txBody>
      </p:sp>
      <p:pic>
        <p:nvPicPr>
          <p:cNvPr id="7"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3776485482"/>
              </p:ext>
            </p:extLst>
          </p:nvPr>
        </p:nvGraphicFramePr>
        <p:xfrm>
          <a:off x="830177" y="1203158"/>
          <a:ext cx="9853864" cy="2103120"/>
        </p:xfrm>
        <a:graphic>
          <a:graphicData uri="http://schemas.openxmlformats.org/drawingml/2006/table">
            <a:tbl>
              <a:tblPr firstRow="1" firstCol="1" bandRow="1">
                <a:tableStyleId>{5C22544A-7EE6-4342-B048-85BDC9FD1C3A}</a:tableStyleId>
              </a:tblPr>
              <a:tblGrid>
                <a:gridCol w="2008018"/>
                <a:gridCol w="1721929"/>
                <a:gridCol w="1912206"/>
                <a:gridCol w="2299505"/>
                <a:gridCol w="1912206"/>
              </a:tblGrid>
              <a:tr h="280737">
                <a:tc>
                  <a:txBody>
                    <a:bodyPr/>
                    <a:lstStyle/>
                    <a:p>
                      <a:pPr algn="ctr">
                        <a:lnSpc>
                          <a:spcPct val="115000"/>
                        </a:lnSpc>
                        <a:spcAft>
                          <a:spcPts val="0"/>
                        </a:spcAft>
                        <a:tabLst>
                          <a:tab pos="180340" algn="l"/>
                          <a:tab pos="1710690" algn="l"/>
                        </a:tabLst>
                      </a:pPr>
                      <a:r>
                        <a:rPr lang="es-ES" sz="2000" dirty="0">
                          <a:effectLst/>
                        </a:rPr>
                        <a:t>ACCESORIOS</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CANTIDAD</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UNIDAD</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EQUIVALENCIA</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TOTAL(m)</a:t>
                      </a:r>
                      <a:endParaRPr lang="es-EC" sz="2400">
                        <a:solidFill>
                          <a:srgbClr val="76923C"/>
                        </a:solidFill>
                        <a:effectLst/>
                        <a:latin typeface="Times New Roman"/>
                        <a:ea typeface="Calibri"/>
                        <a:cs typeface="Times New Roman"/>
                      </a:endParaRPr>
                    </a:p>
                  </a:txBody>
                  <a:tcPr marL="68580" marR="68580" marT="0" marB="0" anchor="b"/>
                </a:tc>
              </a:tr>
              <a:tr h="280737">
                <a:tc>
                  <a:txBody>
                    <a:bodyPr/>
                    <a:lstStyle/>
                    <a:p>
                      <a:pPr algn="ctr">
                        <a:lnSpc>
                          <a:spcPct val="115000"/>
                        </a:lnSpc>
                        <a:spcAft>
                          <a:spcPts val="0"/>
                        </a:spcAft>
                        <a:tabLst>
                          <a:tab pos="180340" algn="l"/>
                          <a:tab pos="1710690" algn="l"/>
                        </a:tabLst>
                      </a:pPr>
                      <a:r>
                        <a:rPr lang="es-ES" sz="2000" dirty="0">
                          <a:effectLst/>
                        </a:rPr>
                        <a:t>Tubería</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267</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m</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1</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267</a:t>
                      </a:r>
                      <a:endParaRPr lang="es-EC" sz="2400">
                        <a:solidFill>
                          <a:srgbClr val="76923C"/>
                        </a:solidFill>
                        <a:effectLst/>
                        <a:latin typeface="Times New Roman"/>
                        <a:ea typeface="Calibri"/>
                        <a:cs typeface="Times New Roman"/>
                      </a:endParaRPr>
                    </a:p>
                  </a:txBody>
                  <a:tcPr marL="68580" marR="68580" marT="0" marB="0" anchor="b"/>
                </a:tc>
              </a:tr>
              <a:tr h="280737">
                <a:tc>
                  <a:txBody>
                    <a:bodyPr/>
                    <a:lstStyle/>
                    <a:p>
                      <a:pPr algn="ctr">
                        <a:lnSpc>
                          <a:spcPct val="115000"/>
                        </a:lnSpc>
                        <a:spcAft>
                          <a:spcPts val="0"/>
                        </a:spcAft>
                        <a:tabLst>
                          <a:tab pos="180340" algn="l"/>
                          <a:tab pos="1710690" algn="l"/>
                        </a:tabLst>
                      </a:pPr>
                      <a:r>
                        <a:rPr lang="es-ES" sz="2000">
                          <a:effectLst/>
                        </a:rPr>
                        <a:t>Tés</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6</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unidad</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2</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12</a:t>
                      </a:r>
                      <a:endParaRPr lang="es-EC" sz="2400" dirty="0">
                        <a:solidFill>
                          <a:srgbClr val="76923C"/>
                        </a:solidFill>
                        <a:effectLst/>
                        <a:latin typeface="Times New Roman"/>
                        <a:ea typeface="Calibri"/>
                        <a:cs typeface="Times New Roman"/>
                      </a:endParaRPr>
                    </a:p>
                  </a:txBody>
                  <a:tcPr marL="68580" marR="68580" marT="0" marB="0" anchor="b"/>
                </a:tc>
              </a:tr>
              <a:tr h="280737">
                <a:tc>
                  <a:txBody>
                    <a:bodyPr/>
                    <a:lstStyle/>
                    <a:p>
                      <a:pPr algn="ctr">
                        <a:lnSpc>
                          <a:spcPct val="115000"/>
                        </a:lnSpc>
                        <a:spcAft>
                          <a:spcPts val="0"/>
                        </a:spcAft>
                        <a:tabLst>
                          <a:tab pos="180340" algn="l"/>
                          <a:tab pos="1710690" algn="l"/>
                        </a:tabLst>
                      </a:pPr>
                      <a:r>
                        <a:rPr lang="es-ES" sz="2000">
                          <a:effectLst/>
                        </a:rPr>
                        <a:t>Válvulas</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9</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unidad</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0,3</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2,7</a:t>
                      </a:r>
                      <a:endParaRPr lang="es-EC" sz="2400">
                        <a:solidFill>
                          <a:srgbClr val="76923C"/>
                        </a:solidFill>
                        <a:effectLst/>
                        <a:latin typeface="Times New Roman"/>
                        <a:ea typeface="Calibri"/>
                        <a:cs typeface="Times New Roman"/>
                      </a:endParaRPr>
                    </a:p>
                  </a:txBody>
                  <a:tcPr marL="68580" marR="68580" marT="0" marB="0" anchor="b"/>
                </a:tc>
              </a:tr>
              <a:tr h="280737">
                <a:tc>
                  <a:txBody>
                    <a:bodyPr/>
                    <a:lstStyle/>
                    <a:p>
                      <a:pPr algn="ctr">
                        <a:lnSpc>
                          <a:spcPct val="115000"/>
                        </a:lnSpc>
                        <a:spcAft>
                          <a:spcPts val="0"/>
                        </a:spcAft>
                        <a:tabLst>
                          <a:tab pos="180340" algn="l"/>
                          <a:tab pos="1710690" algn="l"/>
                        </a:tabLst>
                      </a:pPr>
                      <a:r>
                        <a:rPr lang="es-ES" sz="2000">
                          <a:effectLst/>
                        </a:rPr>
                        <a:t>Codos</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3</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unidad</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1,5</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4,5</a:t>
                      </a:r>
                      <a:endParaRPr lang="es-EC" sz="2400" dirty="0">
                        <a:solidFill>
                          <a:srgbClr val="76923C"/>
                        </a:solidFill>
                        <a:effectLst/>
                        <a:latin typeface="Times New Roman"/>
                        <a:ea typeface="Calibri"/>
                        <a:cs typeface="Times New Roman"/>
                      </a:endParaRPr>
                    </a:p>
                  </a:txBody>
                  <a:tcPr marL="68580" marR="68580" marT="0" marB="0" anchor="b"/>
                </a:tc>
              </a:tr>
              <a:tr h="280737">
                <a:tc gridSpan="4">
                  <a:txBody>
                    <a:bodyPr/>
                    <a:lstStyle/>
                    <a:p>
                      <a:pPr algn="ctr">
                        <a:lnSpc>
                          <a:spcPct val="115000"/>
                        </a:lnSpc>
                        <a:spcAft>
                          <a:spcPts val="0"/>
                        </a:spcAft>
                        <a:tabLst>
                          <a:tab pos="180340" algn="l"/>
                          <a:tab pos="1710690" algn="l"/>
                        </a:tabLst>
                      </a:pPr>
                      <a:r>
                        <a:rPr lang="es-ES" sz="2000">
                          <a:effectLst/>
                        </a:rPr>
                        <a:t>Distancia total equivalente</a:t>
                      </a:r>
                      <a:endParaRPr lang="es-EC" sz="2400">
                        <a:solidFill>
                          <a:srgbClr val="76923C"/>
                        </a:solidFill>
                        <a:effectLst/>
                        <a:latin typeface="Times New Roman"/>
                        <a:ea typeface="Calibri"/>
                        <a:cs typeface="Times New Roman"/>
                      </a:endParaRPr>
                    </a:p>
                  </a:txBody>
                  <a:tcPr marL="68580" marR="6858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tabLst>
                          <a:tab pos="180340" algn="l"/>
                          <a:tab pos="1710690" algn="l"/>
                        </a:tabLst>
                      </a:pPr>
                      <a:r>
                        <a:rPr lang="es-ES" sz="2000" dirty="0">
                          <a:effectLst/>
                        </a:rPr>
                        <a:t>286,2</a:t>
                      </a:r>
                      <a:endParaRPr lang="es-EC" sz="2400" dirty="0">
                        <a:solidFill>
                          <a:srgbClr val="76923C"/>
                        </a:solidFill>
                        <a:effectLst/>
                        <a:latin typeface="Times New Roman"/>
                        <a:ea typeface="Calibri"/>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927722324"/>
              </p:ext>
            </p:extLst>
          </p:nvPr>
        </p:nvGraphicFramePr>
        <p:xfrm>
          <a:off x="3477131" y="3594606"/>
          <a:ext cx="5209671" cy="2944368"/>
        </p:xfrm>
        <a:graphic>
          <a:graphicData uri="http://schemas.openxmlformats.org/drawingml/2006/table">
            <a:tbl>
              <a:tblPr firstRow="1" firstCol="1" bandRow="1">
                <a:tableStyleId>{5C22544A-7EE6-4342-B048-85BDC9FD1C3A}</a:tableStyleId>
              </a:tblPr>
              <a:tblGrid>
                <a:gridCol w="2482125"/>
                <a:gridCol w="1235630"/>
                <a:gridCol w="1491916"/>
              </a:tblGrid>
              <a:tr h="280597">
                <a:tc rowSpan="2">
                  <a:txBody>
                    <a:bodyPr/>
                    <a:lstStyle/>
                    <a:p>
                      <a:pPr algn="ctr">
                        <a:lnSpc>
                          <a:spcPct val="115000"/>
                        </a:lnSpc>
                        <a:spcAft>
                          <a:spcPts val="0"/>
                        </a:spcAft>
                        <a:tabLst>
                          <a:tab pos="180340" algn="l"/>
                          <a:tab pos="1710690" algn="l"/>
                        </a:tabLst>
                      </a:pPr>
                      <a:r>
                        <a:rPr lang="es-ES" sz="1800" dirty="0">
                          <a:effectLst/>
                        </a:rPr>
                        <a:t>ÁREA </a:t>
                      </a:r>
                      <a:endParaRPr lang="es-EC" sz="20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FLUJO</a:t>
                      </a:r>
                      <a:endParaRPr lang="es-EC" sz="20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PORCENTAJE</a:t>
                      </a:r>
                      <a:endParaRPr lang="es-EC" sz="2000" dirty="0">
                        <a:solidFill>
                          <a:srgbClr val="76923C"/>
                        </a:solidFill>
                        <a:effectLst/>
                        <a:latin typeface="Times New Roman"/>
                        <a:ea typeface="Calibri"/>
                        <a:cs typeface="Times New Roman"/>
                      </a:endParaRPr>
                    </a:p>
                  </a:txBody>
                  <a:tcPr marL="68580" marR="68580" marT="0" marB="0" anchor="b"/>
                </a:tc>
              </a:tr>
              <a:tr h="399456">
                <a:tc vMerge="1">
                  <a:txBody>
                    <a:bodyPr/>
                    <a:lstStyle/>
                    <a:p>
                      <a:endParaRPr lang="es-EC"/>
                    </a:p>
                  </a:txBody>
                  <a:tcPr/>
                </a:tc>
                <a:tc>
                  <a:txBody>
                    <a:bodyPr/>
                    <a:lstStyle/>
                    <a:p>
                      <a:pPr algn="ctr">
                        <a:lnSpc>
                          <a:spcPct val="115000"/>
                        </a:lnSpc>
                        <a:spcAft>
                          <a:spcPts val="0"/>
                        </a:spcAft>
                        <a:tabLst>
                          <a:tab pos="180340" algn="l"/>
                          <a:tab pos="1710690" algn="l"/>
                        </a:tabLst>
                      </a:pPr>
                      <a:r>
                        <a:rPr lang="es-ES" sz="2400" dirty="0" err="1">
                          <a:effectLst/>
                        </a:rPr>
                        <a:t>CFM</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dirty="0">
                          <a:effectLst/>
                        </a:rPr>
                        <a:t>%</a:t>
                      </a:r>
                      <a:endParaRPr lang="es-EC" sz="2800" dirty="0">
                        <a:solidFill>
                          <a:srgbClr val="76923C"/>
                        </a:solidFill>
                        <a:effectLst/>
                        <a:latin typeface="Times New Roman"/>
                        <a:ea typeface="Calibri"/>
                        <a:cs typeface="Times New Roman"/>
                      </a:endParaRPr>
                    </a:p>
                  </a:txBody>
                  <a:tcPr marL="68580" marR="68580" marT="0" marB="0" anchor="b"/>
                </a:tc>
              </a:tr>
              <a:tr h="299592">
                <a:tc>
                  <a:txBody>
                    <a:bodyPr/>
                    <a:lstStyle/>
                    <a:p>
                      <a:pPr algn="ctr">
                        <a:lnSpc>
                          <a:spcPct val="115000"/>
                        </a:lnSpc>
                        <a:spcAft>
                          <a:spcPts val="0"/>
                        </a:spcAft>
                        <a:tabLst>
                          <a:tab pos="180340" algn="l"/>
                          <a:tab pos="1710690" algn="l"/>
                        </a:tabLst>
                      </a:pPr>
                      <a:r>
                        <a:rPr lang="es-ES" sz="1800">
                          <a:effectLst/>
                        </a:rPr>
                        <a:t>MANTENIMIENTO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dirty="0">
                          <a:effectLst/>
                        </a:rPr>
                        <a:t>15</a:t>
                      </a:r>
                      <a:endParaRPr lang="es-EC" sz="20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r h="299592">
                <a:tc>
                  <a:txBody>
                    <a:bodyPr/>
                    <a:lstStyle/>
                    <a:p>
                      <a:pPr algn="ctr">
                        <a:lnSpc>
                          <a:spcPct val="115000"/>
                        </a:lnSpc>
                        <a:spcAft>
                          <a:spcPts val="0"/>
                        </a:spcAft>
                        <a:tabLst>
                          <a:tab pos="180340" algn="l"/>
                          <a:tab pos="1710690" algn="l"/>
                        </a:tabLst>
                      </a:pPr>
                      <a:r>
                        <a:rPr lang="es-ES" sz="1800">
                          <a:effectLst/>
                        </a:rPr>
                        <a:t>DESECHOS</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dirty="0">
                          <a:effectLst/>
                        </a:rPr>
                        <a:t>5</a:t>
                      </a:r>
                      <a:endParaRPr lang="es-EC" sz="20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r h="299592">
                <a:tc>
                  <a:txBody>
                    <a:bodyPr/>
                    <a:lstStyle/>
                    <a:p>
                      <a:pPr algn="ctr">
                        <a:lnSpc>
                          <a:spcPct val="115000"/>
                        </a:lnSpc>
                        <a:spcAft>
                          <a:spcPts val="0"/>
                        </a:spcAft>
                        <a:tabLst>
                          <a:tab pos="180340" algn="l"/>
                          <a:tab pos="1710690" algn="l"/>
                        </a:tabLst>
                      </a:pPr>
                      <a:r>
                        <a:rPr lang="es-ES" sz="1800">
                          <a:effectLst/>
                        </a:rPr>
                        <a:t>MATERIA PRIMA</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r h="299592">
                <a:tc>
                  <a:txBody>
                    <a:bodyPr/>
                    <a:lstStyle/>
                    <a:p>
                      <a:pPr algn="ctr">
                        <a:lnSpc>
                          <a:spcPct val="115000"/>
                        </a:lnSpc>
                        <a:spcAft>
                          <a:spcPts val="0"/>
                        </a:spcAft>
                        <a:tabLst>
                          <a:tab pos="180340" algn="l"/>
                          <a:tab pos="1710690" algn="l"/>
                        </a:tabLst>
                      </a:pPr>
                      <a:r>
                        <a:rPr lang="es-ES" sz="1800">
                          <a:effectLst/>
                        </a:rPr>
                        <a:t>PRODUCTO TERMINADO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r h="299592">
                <a:tc>
                  <a:txBody>
                    <a:bodyPr/>
                    <a:lstStyle/>
                    <a:p>
                      <a:pPr algn="ctr">
                        <a:lnSpc>
                          <a:spcPct val="115000"/>
                        </a:lnSpc>
                        <a:spcAft>
                          <a:spcPts val="0"/>
                        </a:spcAft>
                        <a:tabLst>
                          <a:tab pos="180340" algn="l"/>
                          <a:tab pos="1710690" algn="l"/>
                        </a:tabLst>
                      </a:pPr>
                      <a:r>
                        <a:rPr lang="es-ES" sz="1800">
                          <a:effectLst/>
                        </a:rPr>
                        <a:t>TANQUES</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r h="299592">
                <a:tc>
                  <a:txBody>
                    <a:bodyPr/>
                    <a:lstStyle/>
                    <a:p>
                      <a:pPr algn="ctr">
                        <a:lnSpc>
                          <a:spcPct val="115000"/>
                        </a:lnSpc>
                        <a:spcAft>
                          <a:spcPts val="0"/>
                        </a:spcAft>
                        <a:tabLst>
                          <a:tab pos="180340" algn="l"/>
                          <a:tab pos="1710690" algn="l"/>
                        </a:tabLst>
                      </a:pPr>
                      <a:r>
                        <a:rPr lang="es-ES" sz="1800">
                          <a:effectLst/>
                        </a:rPr>
                        <a:t>GENERADOR</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r h="299592">
                <a:tc>
                  <a:txBody>
                    <a:bodyPr/>
                    <a:lstStyle/>
                    <a:p>
                      <a:pPr algn="ctr">
                        <a:lnSpc>
                          <a:spcPct val="115000"/>
                        </a:lnSpc>
                        <a:spcAft>
                          <a:spcPts val="0"/>
                        </a:spcAft>
                        <a:tabLst>
                          <a:tab pos="180340" algn="l"/>
                          <a:tab pos="1710690" algn="l"/>
                        </a:tabLst>
                      </a:pPr>
                      <a:r>
                        <a:rPr lang="es-ES" sz="1800">
                          <a:effectLst/>
                        </a:rPr>
                        <a:t>TOTAL</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40</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877684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3663" y="0"/>
            <a:ext cx="10160000" cy="1143000"/>
          </a:xfrm>
        </p:spPr>
        <p:txBody>
          <a:bodyPr/>
          <a:lstStyle/>
          <a:p>
            <a:pPr algn="ctr"/>
            <a:r>
              <a:rPr lang="es-ES" b="1" dirty="0" smtClean="0"/>
              <a:t>RED DE AIRE COMPRIMIDO</a:t>
            </a:r>
            <a:endParaRPr lang="es-ES" b="1" dirty="0"/>
          </a:p>
        </p:txBody>
      </p:sp>
      <p:pic>
        <p:nvPicPr>
          <p:cNvPr id="7"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mc:AlternateContent xmlns:mc="http://schemas.openxmlformats.org/markup-compatibility/2006" xmlns:a14="http://schemas.microsoft.com/office/drawing/2010/main">
        <mc:Choice Requires="a14">
          <p:sp>
            <p:nvSpPr>
              <p:cNvPr id="5" name="4 Rectángulo"/>
              <p:cNvSpPr/>
              <p:nvPr/>
            </p:nvSpPr>
            <p:spPr>
              <a:xfrm>
                <a:off x="1487361" y="1263201"/>
                <a:ext cx="1571398"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𝑣</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𝑄</m:t>
                          </m:r>
                        </m:num>
                        <m:den>
                          <m:r>
                            <a:rPr lang="es-EC" i="1">
                              <a:latin typeface="Cambria Math" panose="02040503050406030204" pitchFamily="18" charset="0"/>
                            </a:rPr>
                            <m:t>𝐴</m:t>
                          </m:r>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487361" y="1263201"/>
                <a:ext cx="1571398" cy="610936"/>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727139" y="2131891"/>
                <a:ext cx="1401281" cy="670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m:t>
                      </m:r>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𝐷</m:t>
                              </m:r>
                            </m:e>
                            <m:sup>
                              <m:r>
                                <a:rPr lang="es-EC" i="1">
                                  <a:latin typeface="Cambria Math" panose="02040503050406030204" pitchFamily="18" charset="0"/>
                                </a:rPr>
                                <m:t>2</m:t>
                              </m:r>
                            </m:sup>
                          </m:sSup>
                        </m:num>
                        <m:den>
                          <m:r>
                            <a:rPr lang="es-EC" i="1">
                              <a:latin typeface="Cambria Math" panose="02040503050406030204" pitchFamily="18" charset="0"/>
                            </a:rPr>
                            <m:t>4</m:t>
                          </m:r>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727139" y="2131891"/>
                <a:ext cx="1401281" cy="670825"/>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660358" y="3147072"/>
                <a:ext cx="1425583"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𝐷</m:t>
                      </m:r>
                      <m:r>
                        <a:rPr lang="es-EC" i="1">
                          <a:latin typeface="Cambria Math" panose="02040503050406030204" pitchFamily="18" charset="0"/>
                        </a:rPr>
                        <m:t>= </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C" i="1">
                                  <a:latin typeface="Cambria Math" panose="02040503050406030204" pitchFamily="18" charset="0"/>
                                </a:rPr>
                                <m:t>4∗</m:t>
                              </m:r>
                              <m:r>
                                <a:rPr lang="es-EC" i="1">
                                  <a:latin typeface="Cambria Math" panose="02040503050406030204" pitchFamily="18" charset="0"/>
                                </a:rPr>
                                <m:t>𝑄</m:t>
                              </m:r>
                            </m:num>
                            <m:den>
                              <m:r>
                                <a:rPr lang="es-EC" i="1">
                                  <a:latin typeface="Cambria Math" panose="02040503050406030204" pitchFamily="18" charset="0"/>
                                </a:rPr>
                                <m:t>𝜋</m:t>
                              </m:r>
                              <m:r>
                                <a:rPr lang="es-EC" i="1">
                                  <a:latin typeface="Cambria Math" panose="02040503050406030204" pitchFamily="18" charset="0"/>
                                </a:rPr>
                                <m:t>∗</m:t>
                              </m:r>
                              <m:r>
                                <a:rPr lang="es-EC" i="1">
                                  <a:latin typeface="Cambria Math" panose="02040503050406030204" pitchFamily="18" charset="0"/>
                                </a:rPr>
                                <m:t>𝑣</m:t>
                              </m:r>
                            </m:den>
                          </m:f>
                        </m:e>
                      </m:rad>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1660358" y="3147072"/>
                <a:ext cx="1425583" cy="910699"/>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660358" y="4234892"/>
                <a:ext cx="1884362"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s-EC" i="1">
                          <a:latin typeface="Cambria Math" panose="02040503050406030204" pitchFamily="18" charset="0"/>
                        </a:rPr>
                        <m:t>= </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C" i="1">
                                  <a:latin typeface="Cambria Math" panose="02040503050406030204" pitchFamily="18" charset="0"/>
                                </a:rPr>
                                <m:t>4∗</m:t>
                              </m:r>
                              <m:r>
                                <a:rPr lang="en-US" b="0" i="1" smtClean="0">
                                  <a:latin typeface="Cambria Math"/>
                                </a:rPr>
                                <m:t>1.5</m:t>
                              </m:r>
                            </m:num>
                            <m:den>
                              <m:r>
                                <a:rPr lang="es-EC" i="1">
                                  <a:latin typeface="Cambria Math" panose="02040503050406030204" pitchFamily="18" charset="0"/>
                                </a:rPr>
                                <m:t>𝜋</m:t>
                              </m:r>
                              <m:r>
                                <a:rPr lang="es-EC" i="1">
                                  <a:latin typeface="Cambria Math" panose="02040503050406030204" pitchFamily="18" charset="0"/>
                                </a:rPr>
                                <m:t>∗9∗60</m:t>
                              </m:r>
                            </m:den>
                          </m:f>
                        </m:e>
                      </m:rad>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1660358" y="4234892"/>
                <a:ext cx="1884362" cy="910699"/>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1727139" y="5521950"/>
                <a:ext cx="17508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𝐷</m:t>
                      </m:r>
                      <m:r>
                        <a:rPr lang="es-EC" i="1">
                          <a:latin typeface="Cambria Math" panose="02040503050406030204" pitchFamily="18" charset="0"/>
                        </a:rPr>
                        <m:t>=52,07 </m:t>
                      </m:r>
                      <m:r>
                        <a:rPr lang="es-EC" i="1">
                          <a:latin typeface="Cambria Math" panose="02040503050406030204" pitchFamily="18" charset="0"/>
                        </a:rPr>
                        <m:t>𝑚𝑚</m:t>
                      </m:r>
                      <m:r>
                        <a:rPr lang="es-EC" i="1">
                          <a:latin typeface="Cambria Math" panose="02040503050406030204" pitchFamily="18" charset="0"/>
                        </a:rPr>
                        <m:t> </m:t>
                      </m:r>
                    </m:oMath>
                  </m:oMathPara>
                </a14:m>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1727139" y="5521950"/>
                <a:ext cx="1750800" cy="369332"/>
              </a:xfrm>
              <a:prstGeom prst="rect">
                <a:avLst/>
              </a:prstGeom>
              <a:blipFill rotWithShape="1">
                <a:blip r:embed="rId7"/>
                <a:stretch>
                  <a:fillRect/>
                </a:stretch>
              </a:blipFill>
            </p:spPr>
            <p:txBody>
              <a:bodyPr/>
              <a:lstStyle/>
              <a:p>
                <a:r>
                  <a:rPr lang="es-EC">
                    <a:noFill/>
                  </a:rPr>
                  <a:t> </a:t>
                </a:r>
              </a:p>
            </p:txBody>
          </p:sp>
        </mc:Fallback>
      </mc:AlternateContent>
      <p:graphicFrame>
        <p:nvGraphicFramePr>
          <p:cNvPr id="12" name="11 Tabla"/>
          <p:cNvGraphicFramePr>
            <a:graphicFrameLocks noGrp="1"/>
          </p:cNvGraphicFramePr>
          <p:nvPr>
            <p:extLst>
              <p:ext uri="{D42A27DB-BD31-4B8C-83A1-F6EECF244321}">
                <p14:modId xmlns:p14="http://schemas.microsoft.com/office/powerpoint/2010/main" val="3918404134"/>
              </p:ext>
            </p:extLst>
          </p:nvPr>
        </p:nvGraphicFramePr>
        <p:xfrm>
          <a:off x="5294967" y="1179045"/>
          <a:ext cx="5504411" cy="2576516"/>
        </p:xfrm>
        <a:graphic>
          <a:graphicData uri="http://schemas.openxmlformats.org/drawingml/2006/table">
            <a:tbl>
              <a:tblPr firstRow="1" firstCol="1" bandRow="1">
                <a:tableStyleId>{5C22544A-7EE6-4342-B048-85BDC9FD1C3A}</a:tableStyleId>
              </a:tblPr>
              <a:tblGrid>
                <a:gridCol w="2622553"/>
                <a:gridCol w="1440929"/>
                <a:gridCol w="1440929"/>
              </a:tblGrid>
              <a:tr h="190500">
                <a:tc rowSpan="2">
                  <a:txBody>
                    <a:bodyPr/>
                    <a:lstStyle/>
                    <a:p>
                      <a:pPr algn="ctr">
                        <a:lnSpc>
                          <a:spcPct val="115000"/>
                        </a:lnSpc>
                        <a:spcAft>
                          <a:spcPts val="0"/>
                        </a:spcAft>
                        <a:tabLst>
                          <a:tab pos="180340" algn="l"/>
                          <a:tab pos="1710690" algn="l"/>
                        </a:tabLst>
                      </a:pPr>
                      <a:r>
                        <a:rPr lang="es-ES" sz="1800" dirty="0">
                          <a:effectLst/>
                        </a:rPr>
                        <a:t>ÁREA </a:t>
                      </a:r>
                      <a:endParaRPr lang="es-EC" sz="20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FLUJO</a:t>
                      </a:r>
                      <a:endParaRPr lang="es-EC" sz="20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PORCENTAJE</a:t>
                      </a:r>
                      <a:endParaRPr lang="es-EC" sz="2000" dirty="0">
                        <a:solidFill>
                          <a:srgbClr val="76923C"/>
                        </a:solidFill>
                        <a:effectLst/>
                        <a:latin typeface="Times New Roman"/>
                        <a:ea typeface="Calibri"/>
                        <a:cs typeface="Times New Roman"/>
                      </a:endParaRPr>
                    </a:p>
                  </a:txBody>
                  <a:tcPr marL="68580" marR="68580" marT="0" marB="0" anchor="b"/>
                </a:tc>
              </a:tr>
              <a:tr h="190500">
                <a:tc vMerge="1">
                  <a:txBody>
                    <a:bodyPr/>
                    <a:lstStyle/>
                    <a:p>
                      <a:endParaRPr lang="es-EC"/>
                    </a:p>
                  </a:txBody>
                  <a:tcPr/>
                </a:tc>
                <a:tc>
                  <a:txBody>
                    <a:bodyPr/>
                    <a:lstStyle/>
                    <a:p>
                      <a:pPr algn="ctr">
                        <a:lnSpc>
                          <a:spcPct val="115000"/>
                        </a:lnSpc>
                        <a:spcAft>
                          <a:spcPts val="0"/>
                        </a:spcAft>
                        <a:tabLst>
                          <a:tab pos="180340" algn="l"/>
                          <a:tab pos="1710690" algn="l"/>
                        </a:tabLst>
                      </a:pPr>
                      <a:r>
                        <a:rPr lang="es-ES" sz="1100">
                          <a:effectLst/>
                        </a:rPr>
                        <a:t>CFM</a:t>
                      </a:r>
                      <a:endParaRPr lang="es-EC" sz="12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100">
                          <a:effectLst/>
                        </a:rPr>
                        <a:t>%</a:t>
                      </a:r>
                      <a:endParaRPr lang="es-EC" sz="12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800">
                          <a:effectLst/>
                        </a:rPr>
                        <a:t>MANTENIMIENTO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15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0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800">
                          <a:effectLst/>
                        </a:rPr>
                        <a:t>DESECHOS</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0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800">
                          <a:effectLst/>
                        </a:rPr>
                        <a:t>MATERIA PRIMA</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0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800">
                          <a:effectLst/>
                        </a:rPr>
                        <a:t>PRODUCTO TERMINADO</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0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800">
                          <a:effectLst/>
                        </a:rPr>
                        <a:t>TANQUES</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a:effectLst/>
                        </a:rPr>
                        <a:t>0,9</a:t>
                      </a:r>
                      <a:endParaRPr lang="es-EC" sz="20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800">
                          <a:effectLst/>
                        </a:rPr>
                        <a:t>GENERADOR</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5</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800">
                          <a:effectLst/>
                        </a:rPr>
                        <a:t>TOTAL</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800">
                          <a:effectLst/>
                        </a:rPr>
                        <a:t>40</a:t>
                      </a:r>
                      <a:endParaRPr lang="es-EC" sz="20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800" dirty="0">
                          <a:effectLst/>
                        </a:rPr>
                        <a:t>0,9</a:t>
                      </a:r>
                      <a:endParaRPr lang="es-EC" sz="2000" dirty="0">
                        <a:solidFill>
                          <a:srgbClr val="76923C"/>
                        </a:solidFill>
                        <a:effectLst/>
                        <a:latin typeface="Times New Roman"/>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397717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930393482"/>
              </p:ext>
            </p:extLst>
          </p:nvPr>
        </p:nvGraphicFramePr>
        <p:xfrm>
          <a:off x="613608" y="1483530"/>
          <a:ext cx="6003760" cy="4050996"/>
        </p:xfrm>
        <a:graphic>
          <a:graphicData uri="http://schemas.openxmlformats.org/drawingml/2006/table">
            <a:tbl>
              <a:tblPr bandRow="1">
                <a:tableStyleId>{5C22544A-7EE6-4342-B048-85BDC9FD1C3A}</a:tableStyleId>
              </a:tblPr>
              <a:tblGrid>
                <a:gridCol w="3219409"/>
                <a:gridCol w="2784351"/>
              </a:tblGrid>
              <a:tr h="1009072">
                <a:tc gridSpan="2">
                  <a:txBody>
                    <a:bodyPr/>
                    <a:lstStyle/>
                    <a:p>
                      <a:pPr algn="ctr">
                        <a:lnSpc>
                          <a:spcPct val="100000"/>
                        </a:lnSpc>
                        <a:spcAft>
                          <a:spcPts val="0"/>
                        </a:spcAft>
                        <a:tabLst>
                          <a:tab pos="180340" algn="l"/>
                          <a:tab pos="1710690" algn="l"/>
                        </a:tabLst>
                      </a:pPr>
                      <a:r>
                        <a:rPr lang="es-EC" sz="2800" b="1" dirty="0" smtClean="0">
                          <a:solidFill>
                            <a:sysClr val="windowText" lastClr="000000"/>
                          </a:solidFill>
                          <a:effectLst/>
                          <a:latin typeface="Times New Roman"/>
                          <a:ea typeface="Calibri"/>
                          <a:cs typeface="Times New Roman"/>
                        </a:rPr>
                        <a:t>CARACTERÍSTICAS DEL COMPRESOR</a:t>
                      </a:r>
                      <a:endParaRPr lang="es-EC" sz="2800" b="1" dirty="0">
                        <a:solidFill>
                          <a:sysClr val="windowText" lastClr="000000"/>
                        </a:solidFill>
                        <a:effectLst/>
                        <a:latin typeface="Times New Roman"/>
                        <a:ea typeface="Calibri"/>
                        <a:cs typeface="Times New Roman"/>
                      </a:endParaRPr>
                    </a:p>
                  </a:txBody>
                  <a:tcPr marL="68580" marR="68580" marT="0" marB="0"/>
                </a:tc>
                <a:tc hMerge="1">
                  <a:txBody>
                    <a:bodyPr/>
                    <a:lstStyle/>
                    <a:p>
                      <a:pPr algn="ctr">
                        <a:lnSpc>
                          <a:spcPct val="115000"/>
                        </a:lnSpc>
                        <a:spcAft>
                          <a:spcPts val="0"/>
                        </a:spcAft>
                        <a:tabLst>
                          <a:tab pos="180340" algn="l"/>
                          <a:tab pos="1710690" algn="l"/>
                        </a:tabLst>
                      </a:pPr>
                      <a:endParaRPr lang="es-EC" sz="2000" dirty="0">
                        <a:solidFill>
                          <a:srgbClr val="76923C"/>
                        </a:solidFill>
                        <a:effectLst/>
                        <a:latin typeface="Times New Roman"/>
                        <a:ea typeface="Calibri"/>
                        <a:cs typeface="Times New Roman"/>
                      </a:endParaRPr>
                    </a:p>
                  </a:txBody>
                  <a:tcPr marL="68580" marR="68580" marT="0" marB="0"/>
                </a:tc>
              </a:tr>
              <a:tr h="588380">
                <a:tc>
                  <a:txBody>
                    <a:bodyPr/>
                    <a:lstStyle/>
                    <a:p>
                      <a:pPr algn="ctr">
                        <a:lnSpc>
                          <a:spcPct val="115000"/>
                        </a:lnSpc>
                        <a:spcAft>
                          <a:spcPts val="0"/>
                        </a:spcAft>
                        <a:tabLst>
                          <a:tab pos="180340" algn="l"/>
                          <a:tab pos="1710690" algn="l"/>
                        </a:tabLst>
                      </a:pPr>
                      <a:r>
                        <a:rPr lang="es-ES" sz="2400" dirty="0">
                          <a:effectLst/>
                        </a:rPr>
                        <a:t>POTENCIA</a:t>
                      </a:r>
                      <a:endParaRPr lang="es-EC" sz="2800" dirty="0">
                        <a:solidFill>
                          <a:srgbClr val="76923C"/>
                        </a:solidFill>
                        <a:effectLst/>
                        <a:latin typeface="Times New Roman"/>
                        <a:ea typeface="Calibri"/>
                        <a:cs typeface="Times New Roman"/>
                      </a:endParaRPr>
                    </a:p>
                  </a:txBody>
                  <a:tcPr marL="68580" marR="68580" marT="0" marB="0"/>
                </a:tc>
                <a:tc>
                  <a:txBody>
                    <a:bodyPr/>
                    <a:lstStyle/>
                    <a:p>
                      <a:pPr algn="ctr">
                        <a:lnSpc>
                          <a:spcPct val="115000"/>
                        </a:lnSpc>
                        <a:spcAft>
                          <a:spcPts val="0"/>
                        </a:spcAft>
                        <a:tabLst>
                          <a:tab pos="180340" algn="l"/>
                          <a:tab pos="1710690" algn="l"/>
                        </a:tabLst>
                      </a:pPr>
                      <a:r>
                        <a:rPr lang="es-ES" sz="2400" dirty="0">
                          <a:effectLst/>
                        </a:rPr>
                        <a:t>10 hp</a:t>
                      </a:r>
                      <a:endParaRPr lang="es-EC" sz="2800" dirty="0">
                        <a:solidFill>
                          <a:srgbClr val="76923C"/>
                        </a:solidFill>
                        <a:effectLst/>
                        <a:latin typeface="Times New Roman"/>
                        <a:ea typeface="Calibri"/>
                        <a:cs typeface="Times New Roman"/>
                      </a:endParaRPr>
                    </a:p>
                  </a:txBody>
                  <a:tcPr marL="68580" marR="68580" marT="0" marB="0"/>
                </a:tc>
              </a:tr>
              <a:tr h="588380">
                <a:tc>
                  <a:txBody>
                    <a:bodyPr/>
                    <a:lstStyle/>
                    <a:p>
                      <a:pPr algn="ctr">
                        <a:lnSpc>
                          <a:spcPct val="115000"/>
                        </a:lnSpc>
                        <a:spcAft>
                          <a:spcPts val="0"/>
                        </a:spcAft>
                        <a:tabLst>
                          <a:tab pos="180340" algn="l"/>
                          <a:tab pos="1710690" algn="l"/>
                        </a:tabLst>
                      </a:pPr>
                      <a:r>
                        <a:rPr lang="es-ES" sz="2400" dirty="0">
                          <a:effectLst/>
                        </a:rPr>
                        <a:t>VOLTAJE</a:t>
                      </a:r>
                      <a:endParaRPr lang="es-EC" sz="2800" dirty="0">
                        <a:solidFill>
                          <a:srgbClr val="76923C"/>
                        </a:solidFill>
                        <a:effectLst/>
                        <a:latin typeface="Times New Roman"/>
                        <a:ea typeface="Calibri"/>
                        <a:cs typeface="Times New Roman"/>
                      </a:endParaRPr>
                    </a:p>
                  </a:txBody>
                  <a:tcPr marL="68580" marR="68580" marT="0" marB="0"/>
                </a:tc>
                <a:tc>
                  <a:txBody>
                    <a:bodyPr/>
                    <a:lstStyle/>
                    <a:p>
                      <a:pPr algn="ctr">
                        <a:lnSpc>
                          <a:spcPct val="115000"/>
                        </a:lnSpc>
                        <a:spcAft>
                          <a:spcPts val="0"/>
                        </a:spcAft>
                        <a:tabLst>
                          <a:tab pos="180340" algn="l"/>
                          <a:tab pos="1710690" algn="l"/>
                        </a:tabLst>
                      </a:pPr>
                      <a:r>
                        <a:rPr lang="es-ES" sz="2400">
                          <a:effectLst/>
                        </a:rPr>
                        <a:t>220 V</a:t>
                      </a:r>
                      <a:endParaRPr lang="es-EC" sz="2800">
                        <a:solidFill>
                          <a:srgbClr val="76923C"/>
                        </a:solidFill>
                        <a:effectLst/>
                        <a:latin typeface="Times New Roman"/>
                        <a:ea typeface="Calibri"/>
                        <a:cs typeface="Times New Roman"/>
                      </a:endParaRPr>
                    </a:p>
                  </a:txBody>
                  <a:tcPr marL="68580" marR="68580" marT="0" marB="0"/>
                </a:tc>
              </a:tr>
              <a:tr h="588380">
                <a:tc>
                  <a:txBody>
                    <a:bodyPr/>
                    <a:lstStyle/>
                    <a:p>
                      <a:pPr algn="ctr">
                        <a:lnSpc>
                          <a:spcPct val="115000"/>
                        </a:lnSpc>
                        <a:spcAft>
                          <a:spcPts val="0"/>
                        </a:spcAft>
                        <a:tabLst>
                          <a:tab pos="180340" algn="l"/>
                          <a:tab pos="1710690" algn="l"/>
                        </a:tabLst>
                      </a:pPr>
                      <a:r>
                        <a:rPr lang="es-ES" sz="2400" dirty="0">
                          <a:effectLst/>
                        </a:rPr>
                        <a:t>FRECUENCIA</a:t>
                      </a:r>
                      <a:endParaRPr lang="es-EC" sz="2800" dirty="0">
                        <a:solidFill>
                          <a:srgbClr val="76923C"/>
                        </a:solidFill>
                        <a:effectLst/>
                        <a:latin typeface="Times New Roman"/>
                        <a:ea typeface="Calibri"/>
                        <a:cs typeface="Times New Roman"/>
                      </a:endParaRPr>
                    </a:p>
                  </a:txBody>
                  <a:tcPr marL="68580" marR="68580" marT="0" marB="0"/>
                </a:tc>
                <a:tc>
                  <a:txBody>
                    <a:bodyPr/>
                    <a:lstStyle/>
                    <a:p>
                      <a:pPr algn="ctr">
                        <a:lnSpc>
                          <a:spcPct val="115000"/>
                        </a:lnSpc>
                        <a:spcAft>
                          <a:spcPts val="0"/>
                        </a:spcAft>
                        <a:tabLst>
                          <a:tab pos="180340" algn="l"/>
                          <a:tab pos="1710690" algn="l"/>
                        </a:tabLst>
                      </a:pPr>
                      <a:r>
                        <a:rPr lang="es-ES" sz="2400" dirty="0">
                          <a:effectLst/>
                        </a:rPr>
                        <a:t>60 Hz</a:t>
                      </a:r>
                      <a:endParaRPr lang="es-EC" sz="2800" dirty="0">
                        <a:solidFill>
                          <a:srgbClr val="76923C"/>
                        </a:solidFill>
                        <a:effectLst/>
                        <a:latin typeface="Times New Roman"/>
                        <a:ea typeface="Calibri"/>
                        <a:cs typeface="Times New Roman"/>
                      </a:endParaRPr>
                    </a:p>
                  </a:txBody>
                  <a:tcPr marL="68580" marR="68580" marT="0" marB="0"/>
                </a:tc>
              </a:tr>
              <a:tr h="588380">
                <a:tc>
                  <a:txBody>
                    <a:bodyPr/>
                    <a:lstStyle/>
                    <a:p>
                      <a:pPr algn="ctr">
                        <a:lnSpc>
                          <a:spcPct val="115000"/>
                        </a:lnSpc>
                        <a:spcAft>
                          <a:spcPts val="0"/>
                        </a:spcAft>
                        <a:tabLst>
                          <a:tab pos="180340" algn="l"/>
                          <a:tab pos="1710690" algn="l"/>
                        </a:tabLst>
                      </a:pPr>
                      <a:r>
                        <a:rPr lang="es-ES" sz="2400">
                          <a:effectLst/>
                        </a:rPr>
                        <a:t>CFM</a:t>
                      </a:r>
                      <a:endParaRPr lang="es-EC" sz="2800">
                        <a:solidFill>
                          <a:srgbClr val="76923C"/>
                        </a:solidFill>
                        <a:effectLst/>
                        <a:latin typeface="Times New Roman"/>
                        <a:ea typeface="Calibri"/>
                        <a:cs typeface="Times New Roman"/>
                      </a:endParaRPr>
                    </a:p>
                  </a:txBody>
                  <a:tcPr marL="68580" marR="68580" marT="0" marB="0"/>
                </a:tc>
                <a:tc>
                  <a:txBody>
                    <a:bodyPr/>
                    <a:lstStyle/>
                    <a:p>
                      <a:pPr algn="ctr">
                        <a:lnSpc>
                          <a:spcPct val="115000"/>
                        </a:lnSpc>
                        <a:spcAft>
                          <a:spcPts val="0"/>
                        </a:spcAft>
                        <a:tabLst>
                          <a:tab pos="180340" algn="l"/>
                          <a:tab pos="1710690" algn="l"/>
                        </a:tabLst>
                      </a:pPr>
                      <a:r>
                        <a:rPr lang="es-ES" sz="2400" dirty="0">
                          <a:effectLst/>
                        </a:rPr>
                        <a:t>40,6 </a:t>
                      </a:r>
                      <a:endParaRPr lang="es-EC" sz="2800" dirty="0">
                        <a:solidFill>
                          <a:srgbClr val="76923C"/>
                        </a:solidFill>
                        <a:effectLst/>
                        <a:latin typeface="Times New Roman"/>
                        <a:ea typeface="Calibri"/>
                        <a:cs typeface="Times New Roman"/>
                      </a:endParaRPr>
                    </a:p>
                  </a:txBody>
                  <a:tcPr marL="68580" marR="68580" marT="0" marB="0"/>
                </a:tc>
              </a:tr>
              <a:tr h="688404">
                <a:tc>
                  <a:txBody>
                    <a:bodyPr/>
                    <a:lstStyle/>
                    <a:p>
                      <a:pPr algn="ctr">
                        <a:lnSpc>
                          <a:spcPct val="115000"/>
                        </a:lnSpc>
                        <a:spcAft>
                          <a:spcPts val="0"/>
                        </a:spcAft>
                        <a:tabLst>
                          <a:tab pos="180340" algn="l"/>
                          <a:tab pos="1710690" algn="l"/>
                        </a:tabLst>
                      </a:pPr>
                      <a:r>
                        <a:rPr lang="es-ES" sz="2400">
                          <a:effectLst/>
                        </a:rPr>
                        <a:t>CAUDAL</a:t>
                      </a:r>
                      <a:endParaRPr lang="es-EC" sz="2800">
                        <a:solidFill>
                          <a:srgbClr val="76923C"/>
                        </a:solidFill>
                        <a:effectLst/>
                        <a:latin typeface="Times New Roman"/>
                        <a:ea typeface="Calibri"/>
                        <a:cs typeface="Times New Roman"/>
                      </a:endParaRPr>
                    </a:p>
                  </a:txBody>
                  <a:tcPr marL="68580" marR="68580" marT="0" marB="0"/>
                </a:tc>
                <a:tc>
                  <a:txBody>
                    <a:bodyPr/>
                    <a:lstStyle/>
                    <a:p>
                      <a:pPr algn="ctr">
                        <a:spcAft>
                          <a:spcPts val="0"/>
                        </a:spcAft>
                      </a:pPr>
                      <a:r>
                        <a:rPr lang="es-ES" sz="2400" dirty="0">
                          <a:effectLst/>
                        </a:rPr>
                        <a:t>1,15  m</a:t>
                      </a:r>
                      <a:r>
                        <a:rPr lang="es-ES" sz="2400" baseline="30000" dirty="0">
                          <a:effectLst/>
                        </a:rPr>
                        <a:t>3</a:t>
                      </a:r>
                      <a:r>
                        <a:rPr lang="es-ES" sz="2400" dirty="0">
                          <a:effectLst/>
                        </a:rPr>
                        <a:t>/min</a:t>
                      </a:r>
                      <a:endParaRPr lang="es-EC" sz="2400" dirty="0">
                        <a:solidFill>
                          <a:srgbClr val="76923C"/>
                        </a:solidFill>
                        <a:effectLst/>
                        <a:latin typeface="Calibri"/>
                        <a:ea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7" name="6 Rectángulo"/>
              <p:cNvSpPr/>
              <p:nvPr/>
            </p:nvSpPr>
            <p:spPr>
              <a:xfrm>
                <a:off x="6930189" y="1391471"/>
                <a:ext cx="3777916" cy="4031873"/>
              </a:xfrm>
              <a:prstGeom prst="rect">
                <a:avLst/>
              </a:prstGeom>
            </p:spPr>
            <p:txBody>
              <a:bodyPr wrap="square">
                <a:spAutoFit/>
              </a:bodyPr>
              <a:lstStyle/>
              <a:p>
                <a:pPr algn="ctr"/>
                <a:r>
                  <a:rPr lang="es-EC" sz="3200" dirty="0" smtClean="0"/>
                  <a:t>La tubería de alimentación de aire comprimido es de </a:t>
                </a:r>
                <a14:m>
                  <m:oMath xmlns:m="http://schemas.openxmlformats.org/officeDocument/2006/math">
                    <m:r>
                      <a:rPr lang="es-EC" sz="3200" i="1">
                        <a:latin typeface="Cambria Math"/>
                      </a:rPr>
                      <m:t>52,07 </m:t>
                    </m:r>
                    <m:r>
                      <a:rPr lang="es-EC" sz="3200" i="1">
                        <a:latin typeface="Cambria Math"/>
                      </a:rPr>
                      <m:t>𝑚𝑚</m:t>
                    </m:r>
                  </m:oMath>
                </a14:m>
                <a:r>
                  <a:rPr lang="es-EC" sz="3200" dirty="0" smtClean="0"/>
                  <a:t>, pero por diámetro comercial se utiliza de </a:t>
                </a:r>
                <a14:m>
                  <m:oMath xmlns:m="http://schemas.openxmlformats.org/officeDocument/2006/math">
                    <m:r>
                      <a:rPr lang="es-ES" sz="3200" i="1">
                        <a:latin typeface="Cambria Math"/>
                      </a:rPr>
                      <m:t>2”</m:t>
                    </m:r>
                  </m:oMath>
                </a14:m>
                <a:r>
                  <a:rPr lang="es-ES" sz="3200" dirty="0" smtClean="0"/>
                  <a:t> cédula 80 </a:t>
                </a:r>
                <a:r>
                  <a:rPr lang="es-EC" sz="3200" dirty="0" smtClean="0"/>
                  <a:t> con un diámetro interno de </a:t>
                </a:r>
                <a14:m>
                  <m:oMath xmlns:m="http://schemas.openxmlformats.org/officeDocument/2006/math">
                    <m:r>
                      <a:rPr lang="en-US" sz="3200" b="0" i="1" smtClean="0">
                        <a:latin typeface="Cambria Math"/>
                      </a:rPr>
                      <m:t>49,3 </m:t>
                    </m:r>
                    <m:r>
                      <a:rPr lang="en-US" sz="3200" b="0" i="1" smtClean="0">
                        <a:latin typeface="Cambria Math"/>
                      </a:rPr>
                      <m:t>𝑚𝑚</m:t>
                    </m:r>
                  </m:oMath>
                </a14:m>
                <a:endParaRPr lang="es-EC" sz="3200" dirty="0"/>
              </a:p>
            </p:txBody>
          </p:sp>
        </mc:Choice>
        <mc:Fallback xmlns="">
          <p:sp>
            <p:nvSpPr>
              <p:cNvPr id="7" name="6 Rectángulo"/>
              <p:cNvSpPr>
                <a:spLocks noRot="1" noChangeAspect="1" noMove="1" noResize="1" noEditPoints="1" noAdjustHandles="1" noChangeArrowheads="1" noChangeShapeType="1" noTextEdit="1"/>
              </p:cNvSpPr>
              <p:nvPr/>
            </p:nvSpPr>
            <p:spPr>
              <a:xfrm>
                <a:off x="6930189" y="1391471"/>
                <a:ext cx="3777916" cy="4031873"/>
              </a:xfrm>
              <a:prstGeom prst="rect">
                <a:avLst/>
              </a:prstGeom>
              <a:blipFill rotWithShape="1">
                <a:blip r:embed="rId3"/>
                <a:stretch>
                  <a:fillRect l="-4194" t="-1964" r="-6452" b="-4079"/>
                </a:stretch>
              </a:blipFill>
            </p:spPr>
            <p:txBody>
              <a:bodyPr/>
              <a:lstStyle/>
              <a:p>
                <a:r>
                  <a:rPr lang="es-EC">
                    <a:noFill/>
                  </a:rPr>
                  <a:t> </a:t>
                </a:r>
              </a:p>
            </p:txBody>
          </p:sp>
        </mc:Fallback>
      </mc:AlternateContent>
      <p:sp>
        <p:nvSpPr>
          <p:cNvPr id="8" name="Título 1"/>
          <p:cNvSpPr>
            <a:spLocks noGrp="1"/>
          </p:cNvSpPr>
          <p:nvPr>
            <p:ph type="title"/>
          </p:nvPr>
        </p:nvSpPr>
        <p:spPr>
          <a:xfrm>
            <a:off x="633663" y="0"/>
            <a:ext cx="10160000" cy="1143000"/>
          </a:xfrm>
        </p:spPr>
        <p:txBody>
          <a:bodyPr/>
          <a:lstStyle/>
          <a:p>
            <a:pPr algn="ctr"/>
            <a:r>
              <a:rPr lang="es-ES" b="1" dirty="0" smtClean="0"/>
              <a:t>RED DE AIRE COMPRIMIDO</a:t>
            </a:r>
            <a:endParaRPr lang="es-ES" b="1" dirty="0"/>
          </a:p>
        </p:txBody>
      </p:sp>
      <p:sp>
        <p:nvSpPr>
          <p:cNvPr id="9" name="8 Rectángulo"/>
          <p:cNvSpPr/>
          <p:nvPr/>
        </p:nvSpPr>
        <p:spPr>
          <a:xfrm>
            <a:off x="7664116" y="5969624"/>
            <a:ext cx="3426707" cy="461665"/>
          </a:xfrm>
          <a:prstGeom prst="rect">
            <a:avLst/>
          </a:prstGeom>
        </p:spPr>
        <p:txBody>
          <a:bodyPr wrap="none">
            <a:spAutoFit/>
          </a:bodyPr>
          <a:lstStyle/>
          <a:p>
            <a:r>
              <a:rPr lang="es-EC" sz="2400" dirty="0" smtClean="0">
                <a:hlinkClick r:id="rId4" action="ppaction://hlinkfile"/>
              </a:rPr>
              <a:t>Línea de Aire Comprimido</a:t>
            </a:r>
            <a:endParaRPr lang="es-EC" sz="2400" dirty="0"/>
          </a:p>
        </p:txBody>
      </p:sp>
    </p:spTree>
    <p:extLst>
      <p:ext uri="{BB962C8B-B14F-4D97-AF65-F5344CB8AC3E}">
        <p14:creationId xmlns:p14="http://schemas.microsoft.com/office/powerpoint/2010/main" val="1386664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119461"/>
            <a:ext cx="11261558" cy="816561"/>
          </a:xfrm>
        </p:spPr>
        <p:txBody>
          <a:bodyPr/>
          <a:lstStyle/>
          <a:p>
            <a:pPr algn="ctr"/>
            <a:r>
              <a:rPr lang="es-ES" b="1" dirty="0" smtClean="0"/>
              <a:t>ANTECEDENTES</a:t>
            </a:r>
            <a:endParaRPr lang="es-ES" b="1" dirty="0"/>
          </a:p>
        </p:txBody>
      </p:sp>
      <p:sp>
        <p:nvSpPr>
          <p:cNvPr id="3" name="Marcador de contenido 2"/>
          <p:cNvSpPr>
            <a:spLocks noGrp="1"/>
          </p:cNvSpPr>
          <p:nvPr>
            <p:ph idx="1"/>
          </p:nvPr>
        </p:nvSpPr>
        <p:spPr>
          <a:xfrm>
            <a:off x="697831" y="1328657"/>
            <a:ext cx="4475748" cy="2377068"/>
          </a:xfrm>
        </p:spPr>
        <p:txBody>
          <a:bodyPr>
            <a:normAutofit/>
          </a:bodyPr>
          <a:lstStyle/>
          <a:p>
            <a:pPr marL="0" indent="0" algn="just">
              <a:buNone/>
            </a:pPr>
            <a:r>
              <a:rPr lang="es-MX" sz="2800" dirty="0"/>
              <a:t>Los proveedores de </a:t>
            </a:r>
            <a:r>
              <a:rPr lang="es-MX" sz="2800" dirty="0" smtClean="0"/>
              <a:t>cal viva,  no </a:t>
            </a:r>
            <a:r>
              <a:rPr lang="es-MX" sz="2800" dirty="0"/>
              <a:t>cumple con los parámetros necesarios para el correcto funcionamiento de las </a:t>
            </a:r>
            <a:r>
              <a:rPr lang="es-MX" sz="2800" dirty="0" smtClean="0"/>
              <a:t>maquinarias</a:t>
            </a:r>
            <a:r>
              <a:rPr lang="es-MX" sz="2800" dirty="0"/>
              <a:t>.</a:t>
            </a:r>
            <a:endParaRPr lang="es-ES" sz="2800" dirty="0" smtClean="0"/>
          </a:p>
          <a:p>
            <a:endParaRPr lang="es-ES" dirty="0"/>
          </a:p>
        </p:txBody>
      </p:sp>
      <mc:AlternateContent xmlns:mc="http://schemas.openxmlformats.org/markup-compatibility/2006" xmlns:a14="http://schemas.microsoft.com/office/drawing/2010/main">
        <mc:Choice Requires="a14">
          <p:graphicFrame>
            <p:nvGraphicFramePr>
              <p:cNvPr id="2" name="1 Tabla"/>
              <p:cNvGraphicFramePr>
                <a:graphicFrameLocks noGrp="1"/>
              </p:cNvGraphicFramePr>
              <p:nvPr>
                <p:extLst>
                  <p:ext uri="{D42A27DB-BD31-4B8C-83A1-F6EECF244321}">
                    <p14:modId xmlns:p14="http://schemas.microsoft.com/office/powerpoint/2010/main" val="4290260443"/>
                  </p:ext>
                </p:extLst>
              </p:nvPr>
            </p:nvGraphicFramePr>
            <p:xfrm>
              <a:off x="818267" y="3970424"/>
              <a:ext cx="4283122" cy="1780416"/>
            </p:xfrm>
            <a:graphic>
              <a:graphicData uri="http://schemas.openxmlformats.org/drawingml/2006/table">
                <a:tbl>
                  <a:tblPr firstRow="1" firstCol="1" bandRow="1">
                    <a:tableStyleId>{5C22544A-7EE6-4342-B048-85BDC9FD1C3A}</a:tableStyleId>
                  </a:tblPr>
                  <a:tblGrid>
                    <a:gridCol w="1969430"/>
                    <a:gridCol w="2313692"/>
                  </a:tblGrid>
                  <a:tr h="445104">
                    <a:tc>
                      <a:txBody>
                        <a:bodyPr/>
                        <a:lstStyle/>
                        <a:p>
                          <a:pPr algn="ctr">
                            <a:lnSpc>
                              <a:spcPts val="1200"/>
                            </a:lnSpc>
                            <a:spcAft>
                              <a:spcPts val="0"/>
                            </a:spcAft>
                            <a:tabLst>
                              <a:tab pos="180340" algn="l"/>
                              <a:tab pos="1710690" algn="l"/>
                            </a:tabLst>
                          </a:pPr>
                          <a:r>
                            <a:rPr lang="es-ES" sz="1800" dirty="0">
                              <a:effectLst/>
                            </a:rPr>
                            <a:t>PROVEEDOR</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14:m>
                            <m:oMath xmlns:m="http://schemas.openxmlformats.org/officeDocument/2006/math">
                              <m:r>
                                <a:rPr lang="es-ES" sz="1800">
                                  <a:effectLst/>
                                  <a:latin typeface="Cambria Math"/>
                                </a:rPr>
                                <m:t>𝑪𝒂𝑶</m:t>
                              </m:r>
                            </m:oMath>
                          </a14:m>
                          <a:r>
                            <a:rPr lang="es-ES" sz="1800" dirty="0">
                              <a:effectLst/>
                            </a:rPr>
                            <a:t> </a:t>
                          </a:r>
                          <a:endParaRPr lang="es-EC" sz="2000" dirty="0">
                            <a:solidFill>
                              <a:srgbClr val="76923C"/>
                            </a:solidFill>
                            <a:effectLst/>
                            <a:latin typeface="Times New Roman"/>
                            <a:ea typeface="Calibri"/>
                            <a:cs typeface="Times New Roman"/>
                          </a:endParaRPr>
                        </a:p>
                      </a:txBody>
                      <a:tcPr marL="68580" marR="68580" marT="0" marB="0" anchor="ctr"/>
                    </a:tc>
                  </a:tr>
                  <a:tr h="445104">
                    <a:tc>
                      <a:txBody>
                        <a:bodyPr/>
                        <a:lstStyle/>
                        <a:p>
                          <a:pPr algn="ctr">
                            <a:lnSpc>
                              <a:spcPts val="1200"/>
                            </a:lnSpc>
                            <a:spcAft>
                              <a:spcPts val="0"/>
                            </a:spcAft>
                            <a:tabLst>
                              <a:tab pos="180340" algn="l"/>
                              <a:tab pos="1710690" algn="l"/>
                            </a:tabLst>
                          </a:pPr>
                          <a:r>
                            <a:rPr lang="es-ES" sz="1800" dirty="0">
                              <a:effectLst/>
                            </a:rPr>
                            <a:t>Cal Covital</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66,88% </a:t>
                          </a:r>
                          <a:endParaRPr lang="es-EC" sz="2000" dirty="0">
                            <a:solidFill>
                              <a:srgbClr val="76923C"/>
                            </a:solidFill>
                            <a:effectLst/>
                            <a:latin typeface="Times New Roman"/>
                            <a:ea typeface="Calibri"/>
                            <a:cs typeface="Times New Roman"/>
                          </a:endParaRPr>
                        </a:p>
                      </a:txBody>
                      <a:tcPr marL="68580" marR="68580" marT="0" marB="0" anchor="ctr"/>
                    </a:tc>
                  </a:tr>
                  <a:tr h="445104">
                    <a:tc>
                      <a:txBody>
                        <a:bodyPr/>
                        <a:lstStyle/>
                        <a:p>
                          <a:pPr algn="ctr">
                            <a:lnSpc>
                              <a:spcPts val="1200"/>
                            </a:lnSpc>
                            <a:spcAft>
                              <a:spcPts val="0"/>
                            </a:spcAft>
                            <a:tabLst>
                              <a:tab pos="180340" algn="l"/>
                              <a:tab pos="1710690" algn="l"/>
                            </a:tabLst>
                          </a:pPr>
                          <a:r>
                            <a:rPr lang="es-ES" sz="1800" dirty="0">
                              <a:effectLst/>
                            </a:rPr>
                            <a:t>Fausto Guevara</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66,59%</a:t>
                          </a:r>
                          <a:endParaRPr lang="es-EC" sz="2000" dirty="0">
                            <a:solidFill>
                              <a:srgbClr val="76923C"/>
                            </a:solidFill>
                            <a:effectLst/>
                            <a:latin typeface="Times New Roman"/>
                            <a:ea typeface="Calibri"/>
                            <a:cs typeface="Times New Roman"/>
                          </a:endParaRPr>
                        </a:p>
                      </a:txBody>
                      <a:tcPr marL="68580" marR="68580" marT="0" marB="0" anchor="ctr"/>
                    </a:tc>
                  </a:tr>
                  <a:tr h="445104">
                    <a:tc>
                      <a:txBody>
                        <a:bodyPr/>
                        <a:lstStyle/>
                        <a:p>
                          <a:pPr algn="ctr">
                            <a:lnSpc>
                              <a:spcPts val="1200"/>
                            </a:lnSpc>
                            <a:spcAft>
                              <a:spcPts val="0"/>
                            </a:spcAft>
                            <a:tabLst>
                              <a:tab pos="180340" algn="l"/>
                              <a:tab pos="1710690" algn="l"/>
                            </a:tabLst>
                          </a:pPr>
                          <a:r>
                            <a:rPr lang="es-ES" sz="1800">
                              <a:effectLst/>
                            </a:rPr>
                            <a:t>Rosa Mora</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67,77%</a:t>
                          </a:r>
                          <a:endParaRPr lang="es-EC" sz="2000" dirty="0">
                            <a:solidFill>
                              <a:srgbClr val="76923C"/>
                            </a:solidFill>
                            <a:effectLst/>
                            <a:latin typeface="Times New Roman"/>
                            <a:ea typeface="Calibri"/>
                            <a:cs typeface="Times New Roman"/>
                          </a:endParaRPr>
                        </a:p>
                      </a:txBody>
                      <a:tcPr marL="68580" marR="68580" marT="0" marB="0" anchor="ctr"/>
                    </a:tc>
                  </a:tr>
                </a:tbl>
              </a:graphicData>
            </a:graphic>
          </p:graphicFrame>
        </mc:Choice>
        <mc:Fallback xmlns="">
          <p:graphicFrame>
            <p:nvGraphicFramePr>
              <p:cNvPr id="2" name="1 Tabla"/>
              <p:cNvGraphicFramePr>
                <a:graphicFrameLocks noGrp="1"/>
              </p:cNvGraphicFramePr>
              <p:nvPr>
                <p:extLst>
                  <p:ext uri="{D42A27DB-BD31-4B8C-83A1-F6EECF244321}">
                    <p14:modId xmlns:p14="http://schemas.microsoft.com/office/powerpoint/2010/main" val="4290260443"/>
                  </p:ext>
                </p:extLst>
              </p:nvPr>
            </p:nvGraphicFramePr>
            <p:xfrm>
              <a:off x="818267" y="3970424"/>
              <a:ext cx="4283122" cy="1780416"/>
            </p:xfrm>
            <a:graphic>
              <a:graphicData uri="http://schemas.openxmlformats.org/drawingml/2006/table">
                <a:tbl>
                  <a:tblPr firstRow="1" firstCol="1" bandRow="1">
                    <a:tableStyleId>{5C22544A-7EE6-4342-B048-85BDC9FD1C3A}</a:tableStyleId>
                  </a:tblPr>
                  <a:tblGrid>
                    <a:gridCol w="1969430"/>
                    <a:gridCol w="2313692"/>
                  </a:tblGrid>
                  <a:tr h="445104">
                    <a:tc>
                      <a:txBody>
                        <a:bodyPr/>
                        <a:lstStyle/>
                        <a:p>
                          <a:pPr algn="ctr">
                            <a:lnSpc>
                              <a:spcPts val="1200"/>
                            </a:lnSpc>
                            <a:spcAft>
                              <a:spcPts val="0"/>
                            </a:spcAft>
                            <a:tabLst>
                              <a:tab pos="180340" algn="l"/>
                              <a:tab pos="1710690" algn="l"/>
                            </a:tabLst>
                          </a:pPr>
                          <a:r>
                            <a:rPr lang="es-ES" sz="1800" dirty="0">
                              <a:effectLst/>
                            </a:rPr>
                            <a:t>PROVEEDOR</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endParaRPr lang="es-EC"/>
                        </a:p>
                      </a:txBody>
                      <a:tcPr marL="68580" marR="68580" marT="0" marB="0" anchor="ctr">
                        <a:blipFill rotWithShape="1">
                          <a:blip r:embed="rId3"/>
                          <a:stretch>
                            <a:fillRect l="-85000" t="-5479" b="-305479"/>
                          </a:stretch>
                        </a:blipFill>
                      </a:tcPr>
                    </a:tc>
                  </a:tr>
                  <a:tr h="445104">
                    <a:tc>
                      <a:txBody>
                        <a:bodyPr/>
                        <a:lstStyle/>
                        <a:p>
                          <a:pPr algn="ctr">
                            <a:lnSpc>
                              <a:spcPts val="1200"/>
                            </a:lnSpc>
                            <a:spcAft>
                              <a:spcPts val="0"/>
                            </a:spcAft>
                            <a:tabLst>
                              <a:tab pos="180340" algn="l"/>
                              <a:tab pos="1710690" algn="l"/>
                            </a:tabLst>
                          </a:pPr>
                          <a:r>
                            <a:rPr lang="es-ES" sz="1800" dirty="0">
                              <a:effectLst/>
                            </a:rPr>
                            <a:t>Cal Covital</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66,88% </a:t>
                          </a:r>
                          <a:endParaRPr lang="es-EC" sz="2000" dirty="0">
                            <a:solidFill>
                              <a:srgbClr val="76923C"/>
                            </a:solidFill>
                            <a:effectLst/>
                            <a:latin typeface="Times New Roman"/>
                            <a:ea typeface="Calibri"/>
                            <a:cs typeface="Times New Roman"/>
                          </a:endParaRPr>
                        </a:p>
                      </a:txBody>
                      <a:tcPr marL="68580" marR="68580" marT="0" marB="0" anchor="ctr"/>
                    </a:tc>
                  </a:tr>
                  <a:tr h="445104">
                    <a:tc>
                      <a:txBody>
                        <a:bodyPr/>
                        <a:lstStyle/>
                        <a:p>
                          <a:pPr algn="ctr">
                            <a:lnSpc>
                              <a:spcPts val="1200"/>
                            </a:lnSpc>
                            <a:spcAft>
                              <a:spcPts val="0"/>
                            </a:spcAft>
                            <a:tabLst>
                              <a:tab pos="180340" algn="l"/>
                              <a:tab pos="1710690" algn="l"/>
                            </a:tabLst>
                          </a:pPr>
                          <a:r>
                            <a:rPr lang="es-ES" sz="1800" dirty="0">
                              <a:effectLst/>
                            </a:rPr>
                            <a:t>Fausto Guevara</a:t>
                          </a:r>
                          <a:endParaRPr lang="es-EC" sz="20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66,59%</a:t>
                          </a:r>
                          <a:endParaRPr lang="es-EC" sz="2000" dirty="0">
                            <a:solidFill>
                              <a:srgbClr val="76923C"/>
                            </a:solidFill>
                            <a:effectLst/>
                            <a:latin typeface="Times New Roman"/>
                            <a:ea typeface="Calibri"/>
                            <a:cs typeface="Times New Roman"/>
                          </a:endParaRPr>
                        </a:p>
                      </a:txBody>
                      <a:tcPr marL="68580" marR="68580" marT="0" marB="0" anchor="ctr"/>
                    </a:tc>
                  </a:tr>
                  <a:tr h="445104">
                    <a:tc>
                      <a:txBody>
                        <a:bodyPr/>
                        <a:lstStyle/>
                        <a:p>
                          <a:pPr algn="ctr">
                            <a:lnSpc>
                              <a:spcPts val="1200"/>
                            </a:lnSpc>
                            <a:spcAft>
                              <a:spcPts val="0"/>
                            </a:spcAft>
                            <a:tabLst>
                              <a:tab pos="180340" algn="l"/>
                              <a:tab pos="1710690" algn="l"/>
                            </a:tabLst>
                          </a:pPr>
                          <a:r>
                            <a:rPr lang="es-ES" sz="1800">
                              <a:effectLst/>
                            </a:rPr>
                            <a:t>Rosa Mora</a:t>
                          </a:r>
                          <a:endParaRPr lang="es-EC" sz="20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800" dirty="0">
                              <a:effectLst/>
                            </a:rPr>
                            <a:t>67,77%</a:t>
                          </a:r>
                          <a:endParaRPr lang="es-EC" sz="2000" dirty="0">
                            <a:solidFill>
                              <a:srgbClr val="76923C"/>
                            </a:solidFill>
                            <a:effectLst/>
                            <a:latin typeface="Times New Roman"/>
                            <a:ea typeface="Calibri"/>
                            <a:cs typeface="Times New Roman"/>
                          </a:endParaRPr>
                        </a:p>
                      </a:txBody>
                      <a:tcPr marL="68580" marR="68580" marT="0" marB="0" anchor="ctr"/>
                    </a:tc>
                  </a:tr>
                </a:tbl>
              </a:graphicData>
            </a:graphic>
          </p:graphicFrame>
        </mc:Fallback>
      </mc:AlternateContent>
      <p:sp>
        <p:nvSpPr>
          <p:cNvPr id="4" name="3 Rectángulo"/>
          <p:cNvSpPr/>
          <p:nvPr/>
        </p:nvSpPr>
        <p:spPr>
          <a:xfrm>
            <a:off x="6497052" y="1064982"/>
            <a:ext cx="4138862" cy="1815882"/>
          </a:xfrm>
          <a:prstGeom prst="rect">
            <a:avLst/>
          </a:prstGeom>
        </p:spPr>
        <p:txBody>
          <a:bodyPr wrap="square">
            <a:spAutoFit/>
          </a:bodyPr>
          <a:lstStyle/>
          <a:p>
            <a:pPr algn="just"/>
            <a:r>
              <a:rPr lang="es-MX" sz="2800" dirty="0" smtClean="0"/>
              <a:t>Generación </a:t>
            </a:r>
            <a:r>
              <a:rPr lang="es-MX" sz="2800" dirty="0"/>
              <a:t>de problemas y pérdidas de tiempo en la producción lo cual significa incremento costos.</a:t>
            </a:r>
            <a:endParaRPr lang="es-ES" sz="2800" dirty="0"/>
          </a:p>
        </p:txBody>
      </p:sp>
      <p:graphicFrame>
        <p:nvGraphicFramePr>
          <p:cNvPr id="6" name="5 Tabla"/>
          <p:cNvGraphicFramePr>
            <a:graphicFrameLocks noGrp="1"/>
          </p:cNvGraphicFramePr>
          <p:nvPr>
            <p:extLst>
              <p:ext uri="{D42A27DB-BD31-4B8C-83A1-F6EECF244321}">
                <p14:modId xmlns:p14="http://schemas.microsoft.com/office/powerpoint/2010/main" val="143584107"/>
              </p:ext>
            </p:extLst>
          </p:nvPr>
        </p:nvGraphicFramePr>
        <p:xfrm>
          <a:off x="6686699" y="3193685"/>
          <a:ext cx="3711441" cy="3441031"/>
        </p:xfrm>
        <a:graphic>
          <a:graphicData uri="http://schemas.openxmlformats.org/drawingml/2006/table">
            <a:tbl>
              <a:tblPr firstRow="1" firstCol="1" bandRow="1">
                <a:tableStyleId>{5C22544A-7EE6-4342-B048-85BDC9FD1C3A}</a:tableStyleId>
              </a:tblPr>
              <a:tblGrid>
                <a:gridCol w="1778093"/>
                <a:gridCol w="1933348"/>
              </a:tblGrid>
              <a:tr h="404827">
                <a:tc>
                  <a:txBody>
                    <a:bodyPr/>
                    <a:lstStyle/>
                    <a:p>
                      <a:pPr algn="ctr">
                        <a:lnSpc>
                          <a:spcPts val="1200"/>
                        </a:lnSpc>
                        <a:spcAft>
                          <a:spcPts val="0"/>
                        </a:spcAft>
                        <a:tabLst>
                          <a:tab pos="180340" algn="l"/>
                          <a:tab pos="1710690" algn="l"/>
                        </a:tabLst>
                      </a:pPr>
                      <a:r>
                        <a:rPr lang="es-ES" sz="1600" dirty="0">
                          <a:effectLst/>
                        </a:rPr>
                        <a:t>MES</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MINUTOS</a:t>
                      </a:r>
                      <a:endParaRPr lang="es-EC" sz="1800" dirty="0">
                        <a:effectLst/>
                      </a:endParaRPr>
                    </a:p>
                    <a:p>
                      <a:pPr algn="ctr">
                        <a:lnSpc>
                          <a:spcPts val="1200"/>
                        </a:lnSpc>
                        <a:spcAft>
                          <a:spcPts val="0"/>
                        </a:spcAft>
                        <a:tabLst>
                          <a:tab pos="180340" algn="l"/>
                          <a:tab pos="1710690" algn="l"/>
                        </a:tabLst>
                      </a:pPr>
                      <a:r>
                        <a:rPr lang="es-ES" sz="1600" dirty="0">
                          <a:effectLst/>
                        </a:rPr>
                        <a:t>DE PARADA</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Enero</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77</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Febrero</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380</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Marzo</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150</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Abril</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12</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Mayo</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114</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Junio</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0</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Julio</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88</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Agosto</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a:effectLst/>
                        </a:rPr>
                        <a:t>61</a:t>
                      </a:r>
                      <a:endParaRPr lang="es-EC" sz="180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Septiembre</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49</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Octubre</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115</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Noviembre</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151</a:t>
                      </a:r>
                      <a:endParaRPr lang="es-EC" sz="1800" dirty="0">
                        <a:solidFill>
                          <a:srgbClr val="76923C"/>
                        </a:solidFill>
                        <a:effectLst/>
                        <a:latin typeface="Times New Roman"/>
                        <a:ea typeface="Calibri"/>
                        <a:cs typeface="Times New Roman"/>
                      </a:endParaRPr>
                    </a:p>
                  </a:txBody>
                  <a:tcPr marL="68580" marR="68580" marT="0" marB="0" anchor="ctr"/>
                </a:tc>
              </a:tr>
              <a:tr h="253017">
                <a:tc>
                  <a:txBody>
                    <a:bodyPr/>
                    <a:lstStyle/>
                    <a:p>
                      <a:pPr algn="ctr">
                        <a:lnSpc>
                          <a:spcPts val="1200"/>
                        </a:lnSpc>
                        <a:spcAft>
                          <a:spcPts val="0"/>
                        </a:spcAft>
                        <a:tabLst>
                          <a:tab pos="180340" algn="l"/>
                          <a:tab pos="1710690" algn="l"/>
                        </a:tabLst>
                      </a:pPr>
                      <a:r>
                        <a:rPr lang="es-ES" sz="1600">
                          <a:effectLst/>
                        </a:rPr>
                        <a:t>Diciembre</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ts val="1200"/>
                        </a:lnSpc>
                        <a:spcAft>
                          <a:spcPts val="0"/>
                        </a:spcAft>
                        <a:tabLst>
                          <a:tab pos="180340" algn="l"/>
                          <a:tab pos="1710690" algn="l"/>
                        </a:tabLst>
                      </a:pPr>
                      <a:r>
                        <a:rPr lang="es-ES" sz="1600" dirty="0">
                          <a:effectLst/>
                        </a:rPr>
                        <a:t>29</a:t>
                      </a:r>
                      <a:endParaRPr lang="es-EC" sz="1800" dirty="0">
                        <a:solidFill>
                          <a:srgbClr val="76923C"/>
                        </a:solidFill>
                        <a:effectLst/>
                        <a:latin typeface="Times New Roman"/>
                        <a:ea typeface="Calibri"/>
                        <a:cs typeface="Times New Roman"/>
                      </a:endParaRPr>
                    </a:p>
                  </a:txBody>
                  <a:tcPr marL="68580" marR="68580" marT="0" marB="0" anchor="ctr"/>
                </a:tc>
              </a:tr>
            </a:tbl>
          </a:graphicData>
        </a:graphic>
      </p:graphicFrame>
      <p:pic>
        <p:nvPicPr>
          <p:cNvPr id="9" name="Imagen 4"/>
          <p:cNvPicPr>
            <a:picLocks noChangeAspect="1"/>
          </p:cNvPicPr>
          <p:nvPr/>
        </p:nvPicPr>
        <p:blipFill rotWithShape="1">
          <a:blip r:embed="rId4">
            <a:extLst>
              <a:ext uri="{28A0092B-C50C-407E-A947-70E740481C1C}">
                <a14:useLocalDpi xmlns:a14="http://schemas.microsoft.com/office/drawing/2010/main" val="0"/>
              </a:ext>
            </a:extLst>
          </a:blip>
          <a:srcRect t="20640" b="21643"/>
          <a:stretch/>
        </p:blipFill>
        <p:spPr>
          <a:xfrm>
            <a:off x="0" y="5895473"/>
            <a:ext cx="3108198" cy="962527"/>
          </a:xfrm>
          <a:prstGeom prst="rect">
            <a:avLst/>
          </a:prstGeom>
        </p:spPr>
      </p:pic>
    </p:spTree>
    <p:extLst>
      <p:ext uri="{BB962C8B-B14F-4D97-AF65-F5344CB8AC3E}">
        <p14:creationId xmlns:p14="http://schemas.microsoft.com/office/powerpoint/2010/main" val="3344311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TRANSPORTE COMBUSTIBLE</a:t>
            </a:r>
            <a:endParaRPr lang="es-ES"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09600" y="1852863"/>
                <a:ext cx="10160000" cy="4038419"/>
              </a:xfrm>
            </p:spPr>
            <p:txBody>
              <a:bodyPr>
                <a:normAutofit/>
              </a:bodyPr>
              <a:lstStyle/>
              <a:p>
                <a:pPr marL="114300" indent="0">
                  <a:buNone/>
                </a:pPr>
                <a:endParaRPr lang="es-MX" i="1" dirty="0"/>
              </a:p>
              <a:p>
                <a:pPr marL="114300" indent="0">
                  <a:buNone/>
                </a:pPr>
                <a:endParaRPr lang="es-MX" sz="3200" i="1" dirty="0" smtClean="0">
                  <a:latin typeface="Cambria Math"/>
                </a:endParaRPr>
              </a:p>
              <a:p>
                <a:pPr marL="114300" indent="0">
                  <a:buNone/>
                </a:pPr>
                <a14:m>
                  <m:oMath xmlns:m="http://schemas.openxmlformats.org/officeDocument/2006/math">
                    <m:r>
                      <a:rPr lang="es-MX" sz="3200" i="1">
                        <a:latin typeface="Cambria Math"/>
                      </a:rPr>
                      <m:t>𝑄</m:t>
                    </m:r>
                    <m:r>
                      <a:rPr lang="es-MX" sz="3200" i="1">
                        <a:latin typeface="Cambria Math"/>
                      </a:rPr>
                      <m:t>= </m:t>
                    </m:r>
                    <m:f>
                      <m:fPr>
                        <m:ctrlPr>
                          <a:rPr lang="es-ES" sz="3200" i="1">
                            <a:latin typeface="Cambria Math" panose="02040503050406030204" pitchFamily="18" charset="0"/>
                          </a:rPr>
                        </m:ctrlPr>
                      </m:fPr>
                      <m:num>
                        <m:r>
                          <a:rPr lang="es-MX" sz="3200" i="1">
                            <a:latin typeface="Cambria Math"/>
                          </a:rPr>
                          <m:t>520 </m:t>
                        </m:r>
                        <m:r>
                          <a:rPr lang="en-US" sz="3200" b="0" i="1" smtClean="0">
                            <a:latin typeface="Cambria Math"/>
                          </a:rPr>
                          <m:t>𝑘</m:t>
                        </m:r>
                        <m:r>
                          <a:rPr lang="es-MX" sz="3200" i="1">
                            <a:latin typeface="Cambria Math"/>
                          </a:rPr>
                          <m:t>𝑔</m:t>
                        </m:r>
                        <m:r>
                          <a:rPr lang="es-MX" sz="3200" i="1">
                            <a:latin typeface="Cambria Math"/>
                          </a:rPr>
                          <m:t>/</m:t>
                        </m:r>
                        <m:r>
                          <a:rPr lang="es-MX" sz="3200" i="1">
                            <a:latin typeface="Cambria Math"/>
                          </a:rPr>
                          <m:t>h𝑜𝑟𝑎</m:t>
                        </m:r>
                      </m:num>
                      <m:den>
                        <m:r>
                          <a:rPr lang="es-MX" sz="3200" i="1">
                            <a:latin typeface="Cambria Math"/>
                          </a:rPr>
                          <m:t>832 </m:t>
                        </m:r>
                        <m:r>
                          <a:rPr lang="en-US" sz="3200" b="0" i="1" smtClean="0">
                            <a:latin typeface="Cambria Math"/>
                          </a:rPr>
                          <m:t>𝑘</m:t>
                        </m:r>
                        <m:r>
                          <a:rPr lang="es-MX" sz="3200" i="1">
                            <a:latin typeface="Cambria Math"/>
                          </a:rPr>
                          <m:t>𝑔</m:t>
                        </m:r>
                        <m:r>
                          <a:rPr lang="es-MX" sz="3200" i="1">
                            <a:latin typeface="Cambria Math"/>
                          </a:rPr>
                          <m:t>/</m:t>
                        </m:r>
                        <m:sSup>
                          <m:sSupPr>
                            <m:ctrlPr>
                              <a:rPr lang="es-ES" sz="3200" i="1">
                                <a:latin typeface="Cambria Math" panose="02040503050406030204" pitchFamily="18" charset="0"/>
                              </a:rPr>
                            </m:ctrlPr>
                          </m:sSupPr>
                          <m:e>
                            <m:r>
                              <a:rPr lang="es-MX" sz="3200" i="1">
                                <a:latin typeface="Cambria Math"/>
                              </a:rPr>
                              <m:t>𝑚</m:t>
                            </m:r>
                          </m:e>
                          <m:sup>
                            <m:r>
                              <a:rPr lang="es-MX" sz="3200" i="1">
                                <a:latin typeface="Cambria Math"/>
                              </a:rPr>
                              <m:t>3</m:t>
                            </m:r>
                          </m:sup>
                        </m:sSup>
                      </m:den>
                    </m:f>
                  </m:oMath>
                </a14:m>
                <a:r>
                  <a:rPr lang="es-ES" sz="3200" dirty="0" smtClean="0"/>
                  <a:t> </a:t>
                </a:r>
              </a:p>
              <a:p>
                <a:endParaRPr lang="es-ES" dirty="0"/>
              </a:p>
              <a:p>
                <a:pPr marL="0" indent="0">
                  <a:buNone/>
                </a:pPr>
                <a:r>
                  <a:rPr lang="es-MX" sz="3200" dirty="0" smtClean="0"/>
                  <a:t> </a:t>
                </a:r>
                <a14:m>
                  <m:oMath xmlns:m="http://schemas.openxmlformats.org/officeDocument/2006/math">
                    <m:r>
                      <a:rPr lang="es-MX" sz="3200" i="1">
                        <a:latin typeface="Cambria Math"/>
                      </a:rPr>
                      <m:t>𝑄</m:t>
                    </m:r>
                    <m:r>
                      <a:rPr lang="es-MX" sz="3200" i="1">
                        <a:latin typeface="Cambria Math"/>
                      </a:rPr>
                      <m:t>=0,625</m:t>
                    </m:r>
                    <m:sSup>
                      <m:sSupPr>
                        <m:ctrlPr>
                          <a:rPr lang="es-ES" sz="3200" i="1">
                            <a:latin typeface="Cambria Math" panose="02040503050406030204" pitchFamily="18" charset="0"/>
                          </a:rPr>
                        </m:ctrlPr>
                      </m:sSupPr>
                      <m:e>
                        <m:r>
                          <a:rPr lang="es-MX" sz="3200" i="1">
                            <a:latin typeface="Cambria Math"/>
                          </a:rPr>
                          <m:t>𝑚</m:t>
                        </m:r>
                      </m:e>
                      <m:sup>
                        <m:r>
                          <a:rPr lang="es-MX" sz="3200" i="1">
                            <a:latin typeface="Cambria Math"/>
                          </a:rPr>
                          <m:t>3</m:t>
                        </m:r>
                      </m:sup>
                    </m:sSup>
                    <m:r>
                      <a:rPr lang="en-US" sz="3200" i="1">
                        <a:latin typeface="Cambria Math"/>
                      </a:rPr>
                      <m:t>/</m:t>
                    </m:r>
                    <m:r>
                      <m:rPr>
                        <m:sty m:val="p"/>
                      </m:rPr>
                      <a:rPr lang="en-US" sz="3200" i="1">
                        <a:latin typeface="Cambria Math"/>
                      </a:rPr>
                      <m:t>h</m:t>
                    </m:r>
                  </m:oMath>
                </a14:m>
                <a:endParaRPr lang="es-ES" sz="3200" i="1" dirty="0">
                  <a:latin typeface="Cambria Math"/>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09600" y="1852863"/>
                <a:ext cx="10160000" cy="4038419"/>
              </a:xfrm>
              <a:blipFill rotWithShape="1">
                <a:blip r:embed="rId2"/>
                <a:stretch>
                  <a:fillRect/>
                </a:stretch>
              </a:blipFill>
            </p:spPr>
            <p:txBody>
              <a:bodyPr/>
              <a:lstStyle/>
              <a:p>
                <a:r>
                  <a:rPr lang="es-EC">
                    <a:noFill/>
                  </a:rPr>
                  <a:t> </a:t>
                </a:r>
              </a:p>
            </p:txBody>
          </p:sp>
        </mc:Fallback>
      </mc:AlternateContent>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524602828"/>
              </p:ext>
            </p:extLst>
          </p:nvPr>
        </p:nvGraphicFramePr>
        <p:xfrm>
          <a:off x="4331370" y="1968990"/>
          <a:ext cx="6344820" cy="3922292"/>
        </p:xfrm>
        <a:graphic>
          <a:graphicData uri="http://schemas.openxmlformats.org/drawingml/2006/table">
            <a:tbl>
              <a:tblPr bandRow="1">
                <a:tableStyleId>{5C22544A-7EE6-4342-B048-85BDC9FD1C3A}</a:tableStyleId>
              </a:tblPr>
              <a:tblGrid>
                <a:gridCol w="3980369"/>
                <a:gridCol w="2364451"/>
              </a:tblGrid>
              <a:tr h="534372">
                <a:tc gridSpan="2">
                  <a:txBody>
                    <a:bodyPr/>
                    <a:lstStyle/>
                    <a:p>
                      <a:pPr algn="ctr">
                        <a:lnSpc>
                          <a:spcPct val="115000"/>
                        </a:lnSpc>
                        <a:spcAft>
                          <a:spcPts val="0"/>
                        </a:spcAft>
                        <a:tabLst>
                          <a:tab pos="180340" algn="l"/>
                          <a:tab pos="1710690" algn="l"/>
                        </a:tabLst>
                      </a:pPr>
                      <a:r>
                        <a:rPr lang="es-EC" sz="2400" b="1" dirty="0" smtClean="0">
                          <a:solidFill>
                            <a:sysClr val="windowText" lastClr="000000"/>
                          </a:solidFill>
                          <a:effectLst/>
                          <a:latin typeface="Times New Roman"/>
                          <a:ea typeface="Calibri"/>
                          <a:cs typeface="Times New Roman"/>
                        </a:rPr>
                        <a:t>CARACTERÍSTICAS DE LA BOMBA </a:t>
                      </a:r>
                      <a:endParaRPr lang="es-EC" sz="2400" b="1" dirty="0">
                        <a:solidFill>
                          <a:sysClr val="windowText" lastClr="000000"/>
                        </a:solidFill>
                        <a:effectLst/>
                        <a:latin typeface="Times New Roman"/>
                        <a:ea typeface="Calibri"/>
                        <a:cs typeface="Times New Roman"/>
                      </a:endParaRPr>
                    </a:p>
                  </a:txBody>
                  <a:tcPr marL="68580" marR="68580" marT="0" marB="0" anchor="b"/>
                </a:tc>
                <a:tc hMerge="1">
                  <a:txBody>
                    <a:bodyPr/>
                    <a:lstStyle/>
                    <a:p>
                      <a:pPr algn="ctr">
                        <a:lnSpc>
                          <a:spcPct val="115000"/>
                        </a:lnSpc>
                        <a:spcAft>
                          <a:spcPts val="0"/>
                        </a:spcAft>
                        <a:tabLst>
                          <a:tab pos="180340" algn="l"/>
                          <a:tab pos="1710690" algn="l"/>
                        </a:tabLst>
                      </a:pPr>
                      <a:endParaRPr lang="es-EC" sz="1200" dirty="0">
                        <a:solidFill>
                          <a:srgbClr val="76923C"/>
                        </a:solidFill>
                        <a:effectLst/>
                        <a:latin typeface="Times New Roman"/>
                        <a:ea typeface="Calibri"/>
                        <a:cs typeface="Times New Roman"/>
                      </a:endParaRPr>
                    </a:p>
                  </a:txBody>
                  <a:tcPr marL="68580" marR="68580" marT="0" marB="0" anchor="b"/>
                </a:tc>
              </a:tr>
              <a:tr h="534372">
                <a:tc>
                  <a:txBody>
                    <a:bodyPr/>
                    <a:lstStyle/>
                    <a:p>
                      <a:pPr algn="ctr">
                        <a:lnSpc>
                          <a:spcPct val="115000"/>
                        </a:lnSpc>
                        <a:spcAft>
                          <a:spcPts val="0"/>
                        </a:spcAft>
                        <a:tabLst>
                          <a:tab pos="180340" algn="l"/>
                          <a:tab pos="1710690" algn="l"/>
                        </a:tabLst>
                      </a:pPr>
                      <a:r>
                        <a:rPr lang="es-ES" sz="2400" dirty="0">
                          <a:effectLst/>
                        </a:rPr>
                        <a:t>TENSIÓN</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dirty="0">
                          <a:effectLst/>
                        </a:rPr>
                        <a:t>12 V</a:t>
                      </a:r>
                      <a:endParaRPr lang="es-EC" sz="2800" dirty="0">
                        <a:solidFill>
                          <a:srgbClr val="76923C"/>
                        </a:solidFill>
                        <a:effectLst/>
                        <a:latin typeface="Times New Roman"/>
                        <a:ea typeface="Calibri"/>
                        <a:cs typeface="Times New Roman"/>
                      </a:endParaRPr>
                    </a:p>
                  </a:txBody>
                  <a:tcPr marL="68580" marR="68580" marT="0" marB="0" anchor="b"/>
                </a:tc>
              </a:tr>
              <a:tr h="534372">
                <a:tc>
                  <a:txBody>
                    <a:bodyPr/>
                    <a:lstStyle/>
                    <a:p>
                      <a:pPr algn="ctr">
                        <a:lnSpc>
                          <a:spcPct val="115000"/>
                        </a:lnSpc>
                        <a:spcAft>
                          <a:spcPts val="0"/>
                        </a:spcAft>
                        <a:tabLst>
                          <a:tab pos="180340" algn="l"/>
                          <a:tab pos="1710690" algn="l"/>
                        </a:tabLst>
                      </a:pPr>
                      <a:r>
                        <a:rPr lang="es-ES" sz="2400">
                          <a:effectLst/>
                        </a:rPr>
                        <a:t>CAUDAL</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a:effectLst/>
                        </a:rPr>
                        <a:t>1000 lt/h</a:t>
                      </a:r>
                      <a:endParaRPr lang="es-EC" sz="2800">
                        <a:solidFill>
                          <a:srgbClr val="76923C"/>
                        </a:solidFill>
                        <a:effectLst/>
                        <a:latin typeface="Times New Roman"/>
                        <a:ea typeface="Calibri"/>
                        <a:cs typeface="Times New Roman"/>
                      </a:endParaRPr>
                    </a:p>
                  </a:txBody>
                  <a:tcPr marL="68580" marR="68580" marT="0" marB="0" anchor="b"/>
                </a:tc>
              </a:tr>
              <a:tr h="534372">
                <a:tc>
                  <a:txBody>
                    <a:bodyPr/>
                    <a:lstStyle/>
                    <a:p>
                      <a:pPr algn="ctr">
                        <a:lnSpc>
                          <a:spcPct val="115000"/>
                        </a:lnSpc>
                        <a:spcAft>
                          <a:spcPts val="0"/>
                        </a:spcAft>
                        <a:tabLst>
                          <a:tab pos="180340" algn="l"/>
                          <a:tab pos="1710690" algn="l"/>
                        </a:tabLst>
                      </a:pPr>
                      <a:r>
                        <a:rPr lang="es-ES" sz="2400">
                          <a:effectLst/>
                        </a:rPr>
                        <a:t>CONSUMO VACÍO</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a:effectLst/>
                        </a:rPr>
                        <a:t>22 A</a:t>
                      </a:r>
                      <a:endParaRPr lang="es-EC" sz="2800">
                        <a:solidFill>
                          <a:srgbClr val="76923C"/>
                        </a:solidFill>
                        <a:effectLst/>
                        <a:latin typeface="Times New Roman"/>
                        <a:ea typeface="Calibri"/>
                        <a:cs typeface="Times New Roman"/>
                      </a:endParaRPr>
                    </a:p>
                  </a:txBody>
                  <a:tcPr marL="68580" marR="68580" marT="0" marB="0" anchor="b"/>
                </a:tc>
              </a:tr>
              <a:tr h="534372">
                <a:tc>
                  <a:txBody>
                    <a:bodyPr/>
                    <a:lstStyle/>
                    <a:p>
                      <a:pPr algn="ctr">
                        <a:lnSpc>
                          <a:spcPct val="115000"/>
                        </a:lnSpc>
                        <a:spcAft>
                          <a:spcPts val="0"/>
                        </a:spcAft>
                        <a:tabLst>
                          <a:tab pos="180340" algn="l"/>
                          <a:tab pos="1710690" algn="l"/>
                        </a:tabLst>
                      </a:pPr>
                      <a:r>
                        <a:rPr lang="es-ES" sz="2400">
                          <a:effectLst/>
                        </a:rPr>
                        <a:t>CONSUMO EN CARGA</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a:effectLst/>
                        </a:rPr>
                        <a:t>42 A</a:t>
                      </a:r>
                      <a:endParaRPr lang="es-EC" sz="2800">
                        <a:solidFill>
                          <a:srgbClr val="76923C"/>
                        </a:solidFill>
                        <a:effectLst/>
                        <a:latin typeface="Times New Roman"/>
                        <a:ea typeface="Calibri"/>
                        <a:cs typeface="Times New Roman"/>
                      </a:endParaRPr>
                    </a:p>
                  </a:txBody>
                  <a:tcPr marL="68580" marR="68580" marT="0" marB="0" anchor="b"/>
                </a:tc>
              </a:tr>
              <a:tr h="625216">
                <a:tc>
                  <a:txBody>
                    <a:bodyPr/>
                    <a:lstStyle/>
                    <a:p>
                      <a:pPr algn="ctr">
                        <a:lnSpc>
                          <a:spcPct val="115000"/>
                        </a:lnSpc>
                        <a:spcAft>
                          <a:spcPts val="0"/>
                        </a:spcAft>
                        <a:tabLst>
                          <a:tab pos="180340" algn="l"/>
                          <a:tab pos="1710690" algn="l"/>
                        </a:tabLst>
                      </a:pPr>
                      <a:r>
                        <a:rPr lang="es-ES" sz="2400">
                          <a:effectLst/>
                        </a:rPr>
                        <a:t>ENTRA Y SALIDA</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a:effectLst/>
                        </a:rPr>
                        <a:t>1 ¼ in</a:t>
                      </a:r>
                      <a:endParaRPr lang="es-EC" sz="2800">
                        <a:solidFill>
                          <a:srgbClr val="76923C"/>
                        </a:solidFill>
                        <a:effectLst/>
                        <a:latin typeface="Times New Roman"/>
                        <a:ea typeface="Calibri"/>
                        <a:cs typeface="Times New Roman"/>
                      </a:endParaRPr>
                    </a:p>
                  </a:txBody>
                  <a:tcPr marL="68580" marR="68580" marT="0" marB="0" anchor="b"/>
                </a:tc>
              </a:tr>
              <a:tr h="625216">
                <a:tc>
                  <a:txBody>
                    <a:bodyPr/>
                    <a:lstStyle/>
                    <a:p>
                      <a:pPr algn="ctr">
                        <a:lnSpc>
                          <a:spcPct val="115000"/>
                        </a:lnSpc>
                        <a:spcAft>
                          <a:spcPts val="0"/>
                        </a:spcAft>
                        <a:tabLst>
                          <a:tab pos="180340" algn="l"/>
                          <a:tab pos="1710690" algn="l"/>
                        </a:tabLst>
                      </a:pPr>
                      <a:r>
                        <a:rPr lang="es-ES" sz="2400" dirty="0">
                          <a:effectLst/>
                        </a:rPr>
                        <a:t>PESO</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dirty="0">
                          <a:effectLst/>
                        </a:rPr>
                        <a:t>11,5 kg</a:t>
                      </a:r>
                      <a:endParaRPr lang="es-EC" sz="2800" dirty="0">
                        <a:solidFill>
                          <a:srgbClr val="76923C"/>
                        </a:solidFill>
                        <a:effectLst/>
                        <a:latin typeface="Times New Roman"/>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86779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
        <p:nvSpPr>
          <p:cNvPr id="5" name="Título 1"/>
          <p:cNvSpPr>
            <a:spLocks noGrp="1"/>
          </p:cNvSpPr>
          <p:nvPr>
            <p:ph type="title"/>
          </p:nvPr>
        </p:nvSpPr>
        <p:spPr>
          <a:xfrm>
            <a:off x="633663" y="81888"/>
            <a:ext cx="10160000" cy="1143000"/>
          </a:xfrm>
        </p:spPr>
        <p:txBody>
          <a:bodyPr/>
          <a:lstStyle/>
          <a:p>
            <a:pPr algn="ctr"/>
            <a:r>
              <a:rPr lang="es-ES" b="1" dirty="0" smtClean="0"/>
              <a:t>AGUA POTABLE</a:t>
            </a:r>
            <a:endParaRPr lang="es-ES" b="1" dirty="0"/>
          </a:p>
        </p:txBody>
      </p:sp>
      <p:graphicFrame>
        <p:nvGraphicFramePr>
          <p:cNvPr id="6" name="5 Tabla"/>
          <p:cNvGraphicFramePr>
            <a:graphicFrameLocks noGrp="1"/>
          </p:cNvGraphicFramePr>
          <p:nvPr>
            <p:extLst>
              <p:ext uri="{D42A27DB-BD31-4B8C-83A1-F6EECF244321}">
                <p14:modId xmlns:p14="http://schemas.microsoft.com/office/powerpoint/2010/main" val="1934378043"/>
              </p:ext>
            </p:extLst>
          </p:nvPr>
        </p:nvGraphicFramePr>
        <p:xfrm>
          <a:off x="1320237" y="1457085"/>
          <a:ext cx="8901937" cy="2453640"/>
        </p:xfrm>
        <a:graphic>
          <a:graphicData uri="http://schemas.openxmlformats.org/drawingml/2006/table">
            <a:tbl>
              <a:tblPr firstRow="1" firstCol="1" bandRow="1">
                <a:tableStyleId>{5C22544A-7EE6-4342-B048-85BDC9FD1C3A}</a:tableStyleId>
              </a:tblPr>
              <a:tblGrid>
                <a:gridCol w="2023466"/>
                <a:gridCol w="1678674"/>
                <a:gridCol w="1528549"/>
                <a:gridCol w="2115403"/>
                <a:gridCol w="1555845"/>
              </a:tblGrid>
              <a:tr h="544766">
                <a:tc>
                  <a:txBody>
                    <a:bodyPr/>
                    <a:lstStyle/>
                    <a:p>
                      <a:pPr algn="ctr">
                        <a:lnSpc>
                          <a:spcPct val="115000"/>
                        </a:lnSpc>
                        <a:spcAft>
                          <a:spcPts val="0"/>
                        </a:spcAft>
                        <a:tabLst>
                          <a:tab pos="180340" algn="l"/>
                          <a:tab pos="1710690" algn="l"/>
                        </a:tabLst>
                      </a:pPr>
                      <a:r>
                        <a:rPr lang="es-ES" sz="2000" dirty="0">
                          <a:effectLst/>
                        </a:rPr>
                        <a:t>ACCESORIOS</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CANTIDAD</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UNIDAD</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EQUIVALENCIA</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TOTAL </a:t>
                      </a:r>
                      <a:endParaRPr lang="es-EC" sz="2400" dirty="0">
                        <a:effectLst/>
                      </a:endParaRPr>
                    </a:p>
                    <a:p>
                      <a:pPr algn="ctr">
                        <a:lnSpc>
                          <a:spcPct val="115000"/>
                        </a:lnSpc>
                        <a:spcAft>
                          <a:spcPts val="0"/>
                        </a:spcAft>
                        <a:tabLst>
                          <a:tab pos="180340" algn="l"/>
                          <a:tab pos="1710690" algn="l"/>
                        </a:tabLst>
                      </a:pPr>
                      <a:r>
                        <a:rPr lang="es-ES" sz="2000" dirty="0">
                          <a:effectLst/>
                        </a:rPr>
                        <a:t>[m]</a:t>
                      </a:r>
                      <a:endParaRPr lang="es-EC" sz="2400" dirty="0">
                        <a:solidFill>
                          <a:srgbClr val="76923C"/>
                        </a:solidFill>
                        <a:effectLst/>
                        <a:latin typeface="Times New Roman"/>
                        <a:ea typeface="Calibri"/>
                        <a:cs typeface="Times New Roman"/>
                      </a:endParaRPr>
                    </a:p>
                  </a:txBody>
                  <a:tcPr marL="68580" marR="68580" marT="0" marB="0" anchor="b"/>
                </a:tc>
              </a:tr>
              <a:tr h="277941">
                <a:tc>
                  <a:txBody>
                    <a:bodyPr/>
                    <a:lstStyle/>
                    <a:p>
                      <a:pPr algn="ctr">
                        <a:lnSpc>
                          <a:spcPct val="115000"/>
                        </a:lnSpc>
                        <a:spcAft>
                          <a:spcPts val="0"/>
                        </a:spcAft>
                        <a:tabLst>
                          <a:tab pos="180340" algn="l"/>
                          <a:tab pos="1710690" algn="l"/>
                        </a:tabLst>
                      </a:pPr>
                      <a:r>
                        <a:rPr lang="es-ES" sz="2000">
                          <a:effectLst/>
                        </a:rPr>
                        <a:t>Tubería</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smtClean="0">
                          <a:effectLst/>
                        </a:rPr>
                        <a:t>282</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m</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1</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282</a:t>
                      </a:r>
                      <a:endParaRPr lang="es-EC" sz="2400" dirty="0">
                        <a:solidFill>
                          <a:srgbClr val="76923C"/>
                        </a:solidFill>
                        <a:effectLst/>
                        <a:latin typeface="Times New Roman"/>
                        <a:ea typeface="Calibri"/>
                        <a:cs typeface="Times New Roman"/>
                      </a:endParaRPr>
                    </a:p>
                  </a:txBody>
                  <a:tcPr marL="68580" marR="68580" marT="0" marB="0" anchor="b"/>
                </a:tc>
              </a:tr>
              <a:tr h="277941">
                <a:tc>
                  <a:txBody>
                    <a:bodyPr/>
                    <a:lstStyle/>
                    <a:p>
                      <a:pPr algn="ctr">
                        <a:lnSpc>
                          <a:spcPct val="115000"/>
                        </a:lnSpc>
                        <a:spcAft>
                          <a:spcPts val="0"/>
                        </a:spcAft>
                        <a:tabLst>
                          <a:tab pos="180340" algn="l"/>
                          <a:tab pos="1710690" algn="l"/>
                        </a:tabLst>
                      </a:pPr>
                      <a:r>
                        <a:rPr lang="es-ES" sz="2000">
                          <a:effectLst/>
                        </a:rPr>
                        <a:t>Tés</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smtClean="0">
                          <a:effectLst/>
                        </a:rPr>
                        <a:t>8</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unidad</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2</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16</a:t>
                      </a:r>
                      <a:endParaRPr lang="es-EC" sz="2400" dirty="0">
                        <a:solidFill>
                          <a:srgbClr val="76923C"/>
                        </a:solidFill>
                        <a:effectLst/>
                        <a:latin typeface="Times New Roman"/>
                        <a:ea typeface="Calibri"/>
                        <a:cs typeface="Times New Roman"/>
                      </a:endParaRPr>
                    </a:p>
                  </a:txBody>
                  <a:tcPr marL="68580" marR="68580" marT="0" marB="0" anchor="b"/>
                </a:tc>
              </a:tr>
              <a:tr h="277941">
                <a:tc>
                  <a:txBody>
                    <a:bodyPr/>
                    <a:lstStyle/>
                    <a:p>
                      <a:pPr algn="ctr">
                        <a:lnSpc>
                          <a:spcPct val="115000"/>
                        </a:lnSpc>
                        <a:spcAft>
                          <a:spcPts val="0"/>
                        </a:spcAft>
                        <a:tabLst>
                          <a:tab pos="180340" algn="l"/>
                          <a:tab pos="1710690" algn="l"/>
                        </a:tabLst>
                      </a:pPr>
                      <a:r>
                        <a:rPr lang="es-ES" sz="2000">
                          <a:effectLst/>
                        </a:rPr>
                        <a:t>Válvulas</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smtClean="0">
                          <a:effectLst/>
                        </a:rPr>
                        <a:t>10 </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unidad</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a:effectLst/>
                        </a:rPr>
                        <a:t>0,3</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3</a:t>
                      </a:r>
                      <a:endParaRPr lang="es-EC" sz="2400">
                        <a:solidFill>
                          <a:srgbClr val="76923C"/>
                        </a:solidFill>
                        <a:effectLst/>
                        <a:latin typeface="Times New Roman"/>
                        <a:ea typeface="Calibri"/>
                        <a:cs typeface="Times New Roman"/>
                      </a:endParaRPr>
                    </a:p>
                  </a:txBody>
                  <a:tcPr marL="68580" marR="68580" marT="0" marB="0" anchor="b"/>
                </a:tc>
              </a:tr>
              <a:tr h="277941">
                <a:tc>
                  <a:txBody>
                    <a:bodyPr/>
                    <a:lstStyle/>
                    <a:p>
                      <a:pPr algn="ctr">
                        <a:lnSpc>
                          <a:spcPct val="115000"/>
                        </a:lnSpc>
                        <a:spcAft>
                          <a:spcPts val="0"/>
                        </a:spcAft>
                        <a:tabLst>
                          <a:tab pos="180340" algn="l"/>
                          <a:tab pos="1710690" algn="l"/>
                        </a:tabLst>
                      </a:pPr>
                      <a:r>
                        <a:rPr lang="es-ES" sz="2000">
                          <a:effectLst/>
                        </a:rPr>
                        <a:t>Codos</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dirty="0" smtClean="0">
                          <a:effectLst/>
                        </a:rPr>
                        <a:t>2</a:t>
                      </a:r>
                      <a:endParaRPr lang="es-EC" sz="24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unidad</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1,5</a:t>
                      </a:r>
                      <a:endParaRPr lang="es-EC" sz="24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000">
                          <a:effectLst/>
                        </a:rPr>
                        <a:t>3</a:t>
                      </a:r>
                      <a:endParaRPr lang="es-EC" sz="2400">
                        <a:solidFill>
                          <a:srgbClr val="76923C"/>
                        </a:solidFill>
                        <a:effectLst/>
                        <a:latin typeface="Times New Roman"/>
                        <a:ea typeface="Calibri"/>
                        <a:cs typeface="Times New Roman"/>
                      </a:endParaRPr>
                    </a:p>
                  </a:txBody>
                  <a:tcPr marL="68580" marR="68580" marT="0" marB="0" anchor="b"/>
                </a:tc>
              </a:tr>
              <a:tr h="263489">
                <a:tc gridSpan="4">
                  <a:txBody>
                    <a:bodyPr/>
                    <a:lstStyle/>
                    <a:p>
                      <a:pPr algn="ctr">
                        <a:lnSpc>
                          <a:spcPct val="115000"/>
                        </a:lnSpc>
                        <a:spcAft>
                          <a:spcPts val="0"/>
                        </a:spcAft>
                        <a:tabLst>
                          <a:tab pos="180340" algn="l"/>
                          <a:tab pos="1710690" algn="l"/>
                        </a:tabLst>
                      </a:pPr>
                      <a:r>
                        <a:rPr lang="es-ES" sz="2000" dirty="0">
                          <a:effectLst/>
                        </a:rPr>
                        <a:t>DISTANCIA TOTAL EQUIVALENTE</a:t>
                      </a:r>
                      <a:endParaRPr lang="es-EC" sz="2400" dirty="0">
                        <a:solidFill>
                          <a:srgbClr val="76923C"/>
                        </a:solidFill>
                        <a:effectLst/>
                        <a:latin typeface="Times New Roman"/>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tabLst>
                          <a:tab pos="180340" algn="l"/>
                          <a:tab pos="1710690" algn="l"/>
                        </a:tabLst>
                      </a:pPr>
                      <a:r>
                        <a:rPr lang="es-ES" sz="2000" dirty="0">
                          <a:effectLst/>
                        </a:rPr>
                        <a:t>304</a:t>
                      </a:r>
                      <a:endParaRPr lang="es-EC" sz="2400" dirty="0">
                        <a:solidFill>
                          <a:srgbClr val="76923C"/>
                        </a:solidFill>
                        <a:effectLst/>
                        <a:latin typeface="Times New Roman"/>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7" name="6 Rectángulo"/>
              <p:cNvSpPr/>
              <p:nvPr/>
            </p:nvSpPr>
            <p:spPr>
              <a:xfrm>
                <a:off x="1660358" y="4454703"/>
                <a:ext cx="3489278" cy="1206549"/>
              </a:xfrm>
              <a:prstGeom prst="rect">
                <a:avLst/>
              </a:prstGeom>
            </p:spPr>
            <p:txBody>
              <a:bodyPr wrap="square">
                <a:spAutoFit/>
              </a:bodyPr>
              <a:lstStyle/>
              <a:p>
                <a:r>
                  <a:rPr lang="es-EC" dirty="0" smtClean="0"/>
                  <a:t>Una bomba </a:t>
                </a:r>
                <a:r>
                  <a:rPr lang="es-EC" dirty="0" err="1"/>
                  <a:t>JSW</a:t>
                </a:r>
                <a:r>
                  <a:rPr lang="es-EC" dirty="0"/>
                  <a:t> </a:t>
                </a:r>
                <a:r>
                  <a:rPr lang="es-EC" dirty="0" smtClean="0"/>
                  <a:t>1C:</a:t>
                </a:r>
              </a:p>
              <a:p>
                <a:pPr marL="742950" lvl="1" indent="-285750">
                  <a:buFont typeface="Wingdings" panose="05000000000000000000" pitchFamily="2" charset="2"/>
                  <a:buChar char="§"/>
                </a:pPr>
                <a:r>
                  <a:rPr lang="es-EC" dirty="0" smtClean="0"/>
                  <a:t>Potencia=</a:t>
                </a:r>
                <a14:m>
                  <m:oMath xmlns:m="http://schemas.openxmlformats.org/officeDocument/2006/math">
                    <m:r>
                      <a:rPr lang="es-EC" i="1">
                        <a:latin typeface="Cambria Math"/>
                      </a:rPr>
                      <m:t>0,37 </m:t>
                    </m:r>
                    <m:r>
                      <a:rPr lang="es-EC" i="1">
                        <a:latin typeface="Cambria Math"/>
                      </a:rPr>
                      <m:t>𝑘𝑊</m:t>
                    </m:r>
                  </m:oMath>
                </a14:m>
                <a:r>
                  <a:rPr lang="es-EC" dirty="0"/>
                  <a:t> </a:t>
                </a:r>
                <a:endParaRPr lang="es-EC" dirty="0" smtClean="0"/>
              </a:p>
              <a:p>
                <a:pPr marL="742950" lvl="1" indent="-285750">
                  <a:buFont typeface="Wingdings" panose="05000000000000000000" pitchFamily="2" charset="2"/>
                  <a:buChar char="§"/>
                </a:pPr>
                <a:r>
                  <a:rPr lang="es-EC" dirty="0" smtClean="0"/>
                  <a:t>Caudal </a:t>
                </a:r>
                <a:r>
                  <a:rPr lang="es-EC" dirty="0"/>
                  <a:t>máximo </a:t>
                </a:r>
                <a:r>
                  <a:rPr lang="es-EC" dirty="0" smtClean="0"/>
                  <a:t>= </a:t>
                </a:r>
                <a14:m>
                  <m:oMath xmlns:m="http://schemas.openxmlformats.org/officeDocument/2006/math">
                    <m:r>
                      <a:rPr lang="es-EC" i="1">
                        <a:latin typeface="Cambria Math"/>
                      </a:rPr>
                      <m:t>3 </m:t>
                    </m:r>
                    <m:sSup>
                      <m:sSupPr>
                        <m:ctrlPr>
                          <a:rPr lang="es-EC" i="1">
                            <a:latin typeface="Cambria Math" panose="02040503050406030204" pitchFamily="18" charset="0"/>
                          </a:rPr>
                        </m:ctrlPr>
                      </m:sSupPr>
                      <m:e>
                        <m:r>
                          <a:rPr lang="es-EC" i="1">
                            <a:latin typeface="Cambria Math"/>
                          </a:rPr>
                          <m:t>𝑚</m:t>
                        </m:r>
                      </m:e>
                      <m:sup>
                        <m:r>
                          <a:rPr lang="es-EC" i="1">
                            <a:latin typeface="Cambria Math"/>
                          </a:rPr>
                          <m:t>3</m:t>
                        </m:r>
                      </m:sup>
                    </m:sSup>
                    <m:r>
                      <a:rPr lang="es-EC" i="1">
                        <a:latin typeface="Cambria Math"/>
                      </a:rPr>
                      <m:t>/</m:t>
                    </m:r>
                    <m:r>
                      <a:rPr lang="es-EC" i="1">
                        <a:latin typeface="Cambria Math"/>
                      </a:rPr>
                      <m:t>h</m:t>
                    </m:r>
                  </m:oMath>
                </a14:m>
                <a:r>
                  <a:rPr lang="es-EC" dirty="0"/>
                  <a:t> </a:t>
                </a:r>
              </a:p>
              <a:p>
                <a:pPr marL="742950" lvl="1" indent="-285750">
                  <a:buFont typeface="Wingdings" panose="05000000000000000000" pitchFamily="2" charset="2"/>
                  <a:buChar char="§"/>
                </a:pPr>
                <a:r>
                  <a:rPr lang="es-EC" dirty="0" smtClean="0"/>
                  <a:t>Altura </a:t>
                </a:r>
                <a:r>
                  <a:rPr lang="es-EC" dirty="0"/>
                  <a:t>máxima</a:t>
                </a:r>
                <a:r>
                  <a:rPr lang="es-EC" dirty="0" smtClean="0"/>
                  <a:t> = </a:t>
                </a:r>
                <a14:m>
                  <m:oMath xmlns:m="http://schemas.openxmlformats.org/officeDocument/2006/math">
                    <m:r>
                      <a:rPr lang="es-EC" i="1">
                        <a:latin typeface="Cambria Math"/>
                      </a:rPr>
                      <m:t>35 </m:t>
                    </m:r>
                    <m:r>
                      <a:rPr lang="es-EC" i="1">
                        <a:latin typeface="Cambria Math"/>
                      </a:rPr>
                      <m:t>𝑚</m:t>
                    </m:r>
                  </m:oMath>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1660358" y="4454703"/>
                <a:ext cx="3489278" cy="1206549"/>
              </a:xfrm>
              <a:prstGeom prst="rect">
                <a:avLst/>
              </a:prstGeom>
              <a:blipFill rotWithShape="1">
                <a:blip r:embed="rId3"/>
                <a:stretch>
                  <a:fillRect l="-1396" t="-2525" b="-7071"/>
                </a:stretch>
              </a:blipFill>
            </p:spPr>
            <p:txBody>
              <a:bodyPr/>
              <a:lstStyle/>
              <a:p>
                <a:r>
                  <a:rPr lang="es-EC">
                    <a:noFill/>
                  </a:rPr>
                  <a:t> </a:t>
                </a:r>
              </a:p>
            </p:txBody>
          </p:sp>
        </mc:Fallback>
      </mc:AlternateContent>
      <p:sp>
        <p:nvSpPr>
          <p:cNvPr id="8" name="7 Rectángulo"/>
          <p:cNvSpPr/>
          <p:nvPr/>
        </p:nvSpPr>
        <p:spPr>
          <a:xfrm>
            <a:off x="8264666" y="5993277"/>
            <a:ext cx="2464329" cy="369332"/>
          </a:xfrm>
          <a:prstGeom prst="rect">
            <a:avLst/>
          </a:prstGeom>
        </p:spPr>
        <p:txBody>
          <a:bodyPr wrap="none">
            <a:spAutoFit/>
          </a:bodyPr>
          <a:lstStyle/>
          <a:p>
            <a:r>
              <a:rPr lang="es-EC" dirty="0" smtClean="0">
                <a:hlinkClick r:id="rId4" action="ppaction://hlinkfile"/>
              </a:rPr>
              <a:t>Abastecimiento de Agua</a:t>
            </a:r>
            <a:endParaRPr lang="es-EC" dirty="0"/>
          </a:p>
        </p:txBody>
      </p:sp>
    </p:spTree>
    <p:extLst>
      <p:ext uri="{BB962C8B-B14F-4D97-AF65-F5344CB8AC3E}">
        <p14:creationId xmlns:p14="http://schemas.microsoft.com/office/powerpoint/2010/main" val="141642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MANTENIMIENTO</a:t>
            </a:r>
            <a:endParaRPr lang="es-ES" b="1" dirty="0"/>
          </a:p>
        </p:txBody>
      </p:sp>
      <p:pic>
        <p:nvPicPr>
          <p:cNvPr id="4"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
        <p:nvSpPr>
          <p:cNvPr id="5" name="4 Rectángulo"/>
          <p:cNvSpPr/>
          <p:nvPr/>
        </p:nvSpPr>
        <p:spPr>
          <a:xfrm>
            <a:off x="830177" y="1374550"/>
            <a:ext cx="9757611" cy="5016758"/>
          </a:xfrm>
          <a:prstGeom prst="rect">
            <a:avLst/>
          </a:prstGeom>
        </p:spPr>
        <p:txBody>
          <a:bodyPr wrap="square">
            <a:spAutoFit/>
          </a:bodyPr>
          <a:lstStyle/>
          <a:p>
            <a:r>
              <a:rPr lang="es-EC" sz="3200" dirty="0"/>
              <a:t>Para los manuales de mantenimiento de la maquinaria se </a:t>
            </a:r>
            <a:r>
              <a:rPr lang="es-EC" sz="3200" dirty="0" smtClean="0"/>
              <a:t>separaran </a:t>
            </a:r>
            <a:r>
              <a:rPr lang="es-EC" sz="3200" dirty="0"/>
              <a:t>por </a:t>
            </a:r>
            <a:r>
              <a:rPr lang="es-EC" sz="3200" dirty="0" smtClean="0"/>
              <a:t>áreas:</a:t>
            </a:r>
          </a:p>
          <a:p>
            <a:pPr marL="914400" lvl="1" indent="-457200">
              <a:buFont typeface="Wingdings" panose="05000000000000000000" pitchFamily="2" charset="2"/>
              <a:buChar char="§"/>
            </a:pPr>
            <a:r>
              <a:rPr lang="es-EC" sz="3200" dirty="0" smtClean="0"/>
              <a:t>Trituración	</a:t>
            </a:r>
          </a:p>
          <a:p>
            <a:pPr marL="1371600" lvl="2" indent="-457200">
              <a:buFont typeface="Arial" panose="020B0604020202020204" pitchFamily="34" charset="0"/>
              <a:buChar char="•"/>
            </a:pPr>
            <a:r>
              <a:rPr lang="es-EC" sz="3200" dirty="0" smtClean="0"/>
              <a:t>Maquina Trituradora</a:t>
            </a:r>
          </a:p>
          <a:p>
            <a:pPr marL="1371600" lvl="2" indent="-457200">
              <a:buFont typeface="Arial" panose="020B0604020202020204" pitchFamily="34" charset="0"/>
              <a:buChar char="•"/>
            </a:pPr>
            <a:r>
              <a:rPr lang="es-EC" sz="3200" dirty="0" smtClean="0"/>
              <a:t>Criba</a:t>
            </a:r>
          </a:p>
          <a:p>
            <a:pPr marL="1371600" lvl="2" indent="-457200">
              <a:buFont typeface="Arial" panose="020B0604020202020204" pitchFamily="34" charset="0"/>
              <a:buChar char="•"/>
            </a:pPr>
            <a:r>
              <a:rPr lang="es-EC" sz="3200" dirty="0" smtClean="0"/>
              <a:t>Bandas Transportadoras</a:t>
            </a:r>
          </a:p>
          <a:p>
            <a:pPr marL="914400" lvl="1" indent="-457200">
              <a:buFont typeface="Wingdings" panose="05000000000000000000" pitchFamily="2" charset="2"/>
              <a:buChar char="§"/>
            </a:pPr>
            <a:r>
              <a:rPr lang="es-EC" sz="3200" dirty="0" smtClean="0"/>
              <a:t>Calcinación</a:t>
            </a:r>
          </a:p>
          <a:p>
            <a:pPr marL="1371600" lvl="2" indent="-457200">
              <a:buFont typeface="Arial" panose="020B0604020202020204" pitchFamily="34" charset="0"/>
              <a:buChar char="•"/>
            </a:pPr>
            <a:r>
              <a:rPr lang="es-EC" sz="3200" dirty="0" smtClean="0"/>
              <a:t>Elevador de Cangilones</a:t>
            </a:r>
          </a:p>
          <a:p>
            <a:pPr marL="1371600" lvl="2" indent="-457200">
              <a:buFont typeface="Arial" panose="020B0604020202020204" pitchFamily="34" charset="0"/>
              <a:buChar char="•"/>
            </a:pPr>
            <a:r>
              <a:rPr lang="es-EC" sz="3200" dirty="0" smtClean="0"/>
              <a:t>Horno Rotatorio</a:t>
            </a:r>
          </a:p>
          <a:p>
            <a:pPr marL="1371600" lvl="2" indent="-457200">
              <a:buFont typeface="Arial" panose="020B0604020202020204" pitchFamily="34" charset="0"/>
              <a:buChar char="•"/>
            </a:pPr>
            <a:r>
              <a:rPr lang="es-EC" sz="3200" dirty="0" smtClean="0"/>
              <a:t>Enfriador</a:t>
            </a:r>
            <a:endParaRPr lang="es-EC" sz="3200" dirty="0"/>
          </a:p>
        </p:txBody>
      </p:sp>
      <p:sp>
        <p:nvSpPr>
          <p:cNvPr id="7" name="6 Rectángulo"/>
          <p:cNvSpPr/>
          <p:nvPr/>
        </p:nvSpPr>
        <p:spPr>
          <a:xfrm>
            <a:off x="8409041" y="6155328"/>
            <a:ext cx="2679836" cy="369332"/>
          </a:xfrm>
          <a:prstGeom prst="rect">
            <a:avLst/>
          </a:prstGeom>
        </p:spPr>
        <p:txBody>
          <a:bodyPr wrap="none">
            <a:spAutoFit/>
          </a:bodyPr>
          <a:lstStyle/>
          <a:p>
            <a:r>
              <a:rPr lang="es-EC" dirty="0" smtClean="0">
                <a:hlinkClick r:id="rId3" action="ppaction://hlinkfile"/>
              </a:rPr>
              <a:t>Manteamiento Trituradora</a:t>
            </a:r>
            <a:endParaRPr lang="es-EC" dirty="0"/>
          </a:p>
        </p:txBody>
      </p:sp>
    </p:spTree>
    <p:extLst>
      <p:ext uri="{BB962C8B-B14F-4D97-AF65-F5344CB8AC3E}">
        <p14:creationId xmlns:p14="http://schemas.microsoft.com/office/powerpoint/2010/main" val="33423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699" y="-93855"/>
            <a:ext cx="10160000" cy="1143000"/>
          </a:xfrm>
        </p:spPr>
        <p:txBody>
          <a:bodyPr/>
          <a:lstStyle/>
          <a:p>
            <a:pPr algn="ctr"/>
            <a:r>
              <a:rPr lang="es-ES" sz="4000" b="1" dirty="0" smtClean="0"/>
              <a:t>PROCESO DE FLUJO DE TRITURACIÓN</a:t>
            </a:r>
            <a:endParaRPr lang="es-ES" sz="4000" b="1" dirty="0"/>
          </a:p>
        </p:txBody>
      </p:sp>
      <p:pic>
        <p:nvPicPr>
          <p:cNvPr id="4"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3616799638"/>
              </p:ext>
            </p:extLst>
          </p:nvPr>
        </p:nvGraphicFramePr>
        <p:xfrm>
          <a:off x="2100502" y="882870"/>
          <a:ext cx="7117139" cy="1218886"/>
        </p:xfrm>
        <a:graphic>
          <a:graphicData uri="http://schemas.openxmlformats.org/presentationml/2006/ole">
            <mc:AlternateContent xmlns:mc="http://schemas.openxmlformats.org/markup-compatibility/2006">
              <mc:Choice xmlns:v="urn:schemas-microsoft-com:vml" Requires="v">
                <p:oleObj spid="_x0000_s22538" name="Visio" r:id="rId4" imgW="9413108" imgH="773090" progId="Visio.Drawing.11">
                  <p:embed/>
                </p:oleObj>
              </mc:Choice>
              <mc:Fallback>
                <p:oleObj name="Visio" r:id="rId4" imgW="9413108" imgH="773090" progId="Visio.Drawing.11">
                  <p:embed/>
                  <p:pic>
                    <p:nvPicPr>
                      <p:cNvPr id="0" name="Object 1"/>
                      <p:cNvPicPr>
                        <a:picLocks noChangeAspect="1" noChangeArrowheads="1"/>
                      </p:cNvPicPr>
                      <p:nvPr/>
                    </p:nvPicPr>
                    <p:blipFill>
                      <a:blip r:embed="rId5"/>
                      <a:srcRect/>
                      <a:stretch>
                        <a:fillRect/>
                      </a:stretch>
                    </p:blipFill>
                    <p:spPr bwMode="auto">
                      <a:xfrm>
                        <a:off x="2100502" y="882870"/>
                        <a:ext cx="7117139" cy="1218886"/>
                      </a:xfrm>
                      <a:prstGeom prst="rect">
                        <a:avLst/>
                      </a:prstGeom>
                      <a:noFill/>
                    </p:spPr>
                  </p:pic>
                </p:oleObj>
              </mc:Fallback>
            </mc:AlternateContent>
          </a:graphicData>
        </a:graphic>
      </p:graphicFrame>
      <p:pic>
        <p:nvPicPr>
          <p:cNvPr id="8" name="7 Imagen"/>
          <p:cNvPicPr/>
          <p:nvPr/>
        </p:nvPicPr>
        <p:blipFill>
          <a:blip r:embed="rId6">
            <a:extLst>
              <a:ext uri="{28A0092B-C50C-407E-A947-70E740481C1C}">
                <a14:useLocalDpi xmlns:a14="http://schemas.microsoft.com/office/drawing/2010/main" val="0"/>
              </a:ext>
            </a:extLst>
          </a:blip>
          <a:srcRect/>
          <a:stretch>
            <a:fillRect/>
          </a:stretch>
        </p:blipFill>
        <p:spPr bwMode="auto">
          <a:xfrm>
            <a:off x="1746912" y="2238233"/>
            <a:ext cx="7956645" cy="4367284"/>
          </a:xfrm>
          <a:prstGeom prst="rect">
            <a:avLst/>
          </a:prstGeom>
          <a:noFill/>
          <a:ln>
            <a:noFill/>
          </a:ln>
        </p:spPr>
      </p:pic>
    </p:spTree>
    <p:extLst>
      <p:ext uri="{BB962C8B-B14F-4D97-AF65-F5344CB8AC3E}">
        <p14:creationId xmlns:p14="http://schemas.microsoft.com/office/powerpoint/2010/main" val="3380720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699" y="-93855"/>
            <a:ext cx="10160000" cy="1143000"/>
          </a:xfrm>
        </p:spPr>
        <p:txBody>
          <a:bodyPr/>
          <a:lstStyle/>
          <a:p>
            <a:pPr algn="ctr"/>
            <a:r>
              <a:rPr lang="es-ES" sz="4000" b="1" dirty="0" smtClean="0"/>
              <a:t>PROCESO DE FLUJO DE CALCINACIÓN</a:t>
            </a:r>
            <a:endParaRPr lang="es-ES" sz="4000" b="1" dirty="0"/>
          </a:p>
        </p:txBody>
      </p:sp>
      <p:pic>
        <p:nvPicPr>
          <p:cNvPr id="4"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923390" y="2222941"/>
            <a:ext cx="7267902" cy="4547937"/>
          </a:xfrm>
          <a:prstGeom prst="rect">
            <a:avLst/>
          </a:prstGeom>
          <a:noFill/>
          <a:ln>
            <a:noFill/>
          </a:ln>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234218755"/>
              </p:ext>
            </p:extLst>
          </p:nvPr>
        </p:nvGraphicFramePr>
        <p:xfrm>
          <a:off x="1481736" y="950228"/>
          <a:ext cx="8131481" cy="1083521"/>
        </p:xfrm>
        <a:graphic>
          <a:graphicData uri="http://schemas.openxmlformats.org/presentationml/2006/ole">
            <mc:AlternateContent xmlns:mc="http://schemas.openxmlformats.org/markup-compatibility/2006">
              <mc:Choice xmlns:v="urn:schemas-microsoft-com:vml" Requires="v">
                <p:oleObj spid="_x0000_s29706" name="Visio" r:id="rId5" imgW="9413108" imgH="827346" progId="Visio.Drawing.11">
                  <p:embed/>
                </p:oleObj>
              </mc:Choice>
              <mc:Fallback>
                <p:oleObj name="Visio" r:id="rId5" imgW="9413108" imgH="827346"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1736" y="950228"/>
                        <a:ext cx="8131481" cy="1083521"/>
                      </a:xfrm>
                      <a:prstGeom prst="rect">
                        <a:avLst/>
                      </a:prstGeom>
                      <a:noFill/>
                    </p:spPr>
                  </p:pic>
                </p:oleObj>
              </mc:Fallback>
            </mc:AlternateContent>
          </a:graphicData>
        </a:graphic>
      </p:graphicFrame>
    </p:spTree>
    <p:extLst>
      <p:ext uri="{BB962C8B-B14F-4D97-AF65-F5344CB8AC3E}">
        <p14:creationId xmlns:p14="http://schemas.microsoft.com/office/powerpoint/2010/main" val="2010614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45699" y="2397835"/>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S" sz="7200" b="1" dirty="0" smtClean="0"/>
              <a:t>SIMULACIÓN</a:t>
            </a:r>
            <a:endParaRPr lang="es-ES" sz="7200" b="1" dirty="0"/>
          </a:p>
        </p:txBody>
      </p:sp>
      <p:sp>
        <p:nvSpPr>
          <p:cNvPr id="5" name="4 Rectángulo"/>
          <p:cNvSpPr/>
          <p:nvPr/>
        </p:nvSpPr>
        <p:spPr>
          <a:xfrm>
            <a:off x="8409041" y="5619300"/>
            <a:ext cx="2393797" cy="369332"/>
          </a:xfrm>
          <a:prstGeom prst="rect">
            <a:avLst/>
          </a:prstGeom>
        </p:spPr>
        <p:txBody>
          <a:bodyPr wrap="none">
            <a:spAutoFit/>
          </a:bodyPr>
          <a:lstStyle/>
          <a:p>
            <a:r>
              <a:rPr lang="es-EC" dirty="0" smtClean="0">
                <a:hlinkClick r:id="rId2" action="ppaction://hlinkfile"/>
              </a:rPr>
              <a:t>Simulación - Trituración</a:t>
            </a:r>
            <a:endParaRPr lang="es-EC" dirty="0"/>
          </a:p>
        </p:txBody>
      </p:sp>
      <p:sp>
        <p:nvSpPr>
          <p:cNvPr id="6" name="5 Rectángulo"/>
          <p:cNvSpPr/>
          <p:nvPr/>
        </p:nvSpPr>
        <p:spPr>
          <a:xfrm>
            <a:off x="8406498" y="6020164"/>
            <a:ext cx="2448106" cy="369332"/>
          </a:xfrm>
          <a:prstGeom prst="rect">
            <a:avLst/>
          </a:prstGeom>
        </p:spPr>
        <p:txBody>
          <a:bodyPr wrap="none">
            <a:spAutoFit/>
          </a:bodyPr>
          <a:lstStyle/>
          <a:p>
            <a:r>
              <a:rPr lang="es-EC" dirty="0"/>
              <a:t>Simulación - </a:t>
            </a:r>
            <a:r>
              <a:rPr lang="es-EC" dirty="0" smtClean="0"/>
              <a:t>Calcinación</a:t>
            </a:r>
            <a:endParaRPr lang="es-EC" dirty="0"/>
          </a:p>
        </p:txBody>
      </p:sp>
    </p:spTree>
    <p:extLst>
      <p:ext uri="{BB962C8B-B14F-4D97-AF65-F5344CB8AC3E}">
        <p14:creationId xmlns:p14="http://schemas.microsoft.com/office/powerpoint/2010/main" val="614702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ANÁLISIS ECONÓMICO</a:t>
            </a:r>
            <a:endParaRPr lang="es-ES" b="1" dirty="0"/>
          </a:p>
        </p:txBody>
      </p:sp>
      <p:sp>
        <p:nvSpPr>
          <p:cNvPr id="3" name="Marcador de contenido 2"/>
          <p:cNvSpPr>
            <a:spLocks noGrp="1"/>
          </p:cNvSpPr>
          <p:nvPr>
            <p:ph idx="1"/>
          </p:nvPr>
        </p:nvSpPr>
        <p:spPr>
          <a:xfrm>
            <a:off x="830178" y="1600200"/>
            <a:ext cx="10160000" cy="3585949"/>
          </a:xfrm>
        </p:spPr>
        <p:txBody>
          <a:bodyPr>
            <a:normAutofit/>
          </a:bodyPr>
          <a:lstStyle/>
          <a:p>
            <a:pPr algn="just"/>
            <a:r>
              <a:rPr lang="es-MX" dirty="0"/>
              <a:t>Se realiza el estudio del proyecto con una producción anual de 220000 toneladas de acero, se usa este valor puesto que se encuentra relacionada con la cantidad de cal viva que se requiere en la fabricación del mismo.</a:t>
            </a:r>
            <a:endParaRPr lang="es-ES" dirty="0"/>
          </a:p>
          <a:p>
            <a:pPr algn="just"/>
            <a:r>
              <a:rPr lang="es-MX" dirty="0" smtClean="0"/>
              <a:t>Con </a:t>
            </a:r>
            <a:r>
              <a:rPr lang="es-MX" dirty="0"/>
              <a:t>una proyección de crecimiento a 300000 toneladas de acero en la acería se realiza el flujo del proyecto.</a:t>
            </a:r>
            <a:endParaRPr lang="es-ES" dirty="0"/>
          </a:p>
          <a:p>
            <a:pPr algn="just"/>
            <a:r>
              <a:rPr lang="es-MX" dirty="0" smtClean="0"/>
              <a:t>Para </a:t>
            </a:r>
            <a:r>
              <a:rPr lang="es-MX" dirty="0"/>
              <a:t>el año uno se requiere realizar la inversión de toda la maquinaria, equipo, obra civil.</a:t>
            </a:r>
            <a:endParaRPr lang="es-ES" dirty="0"/>
          </a:p>
          <a:p>
            <a:pPr algn="just"/>
            <a:r>
              <a:rPr lang="es-MX" dirty="0" smtClean="0"/>
              <a:t>Se </a:t>
            </a:r>
            <a:r>
              <a:rPr lang="es-MX" dirty="0"/>
              <a:t>realiza la producción de cal viva en función del crecimiento en la demanda en área de acería de ANDEC S.A.</a:t>
            </a:r>
            <a:endParaRPr lang="es-ES" dirty="0"/>
          </a:p>
          <a:p>
            <a:endParaRPr lang="es-ES" dirty="0"/>
          </a:p>
        </p:txBody>
      </p:sp>
      <p:pic>
        <p:nvPicPr>
          <p:cNvPr id="4"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3144935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160000" cy="626114"/>
          </a:xfrm>
        </p:spPr>
        <p:txBody>
          <a:bodyPr/>
          <a:lstStyle/>
          <a:p>
            <a:pPr algn="ctr"/>
            <a:r>
              <a:rPr lang="es-ES" b="1" dirty="0" smtClean="0"/>
              <a:t>ANÁLISIS ECONÓMICO</a:t>
            </a:r>
            <a:endParaRPr lang="es-ES" b="1" dirty="0"/>
          </a:p>
        </p:txBody>
      </p:sp>
      <p:pic>
        <p:nvPicPr>
          <p:cNvPr id="4"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2525521338"/>
              </p:ext>
            </p:extLst>
          </p:nvPr>
        </p:nvGraphicFramePr>
        <p:xfrm>
          <a:off x="2333768" y="1637735"/>
          <a:ext cx="6783553" cy="4724874"/>
        </p:xfrm>
        <a:graphic>
          <a:graphicData uri="http://schemas.openxmlformats.org/drawingml/2006/table">
            <a:tbl>
              <a:tblPr firstRow="1" firstCol="1" bandRow="1">
                <a:tableStyleId>{5C22544A-7EE6-4342-B048-85BDC9FD1C3A}</a:tableStyleId>
              </a:tblPr>
              <a:tblGrid>
                <a:gridCol w="1038030"/>
                <a:gridCol w="2879156"/>
                <a:gridCol w="936544"/>
                <a:gridCol w="910972"/>
                <a:gridCol w="1018851"/>
              </a:tblGrid>
              <a:tr h="262493">
                <a:tc>
                  <a:txBody>
                    <a:bodyPr/>
                    <a:lstStyle/>
                    <a:p>
                      <a:pPr algn="ctr">
                        <a:lnSpc>
                          <a:spcPct val="115000"/>
                        </a:lnSpc>
                        <a:spcAft>
                          <a:spcPts val="0"/>
                        </a:spcAft>
                        <a:tabLst>
                          <a:tab pos="180340" algn="l"/>
                          <a:tab pos="1710690" algn="l"/>
                        </a:tabLst>
                      </a:pPr>
                      <a:r>
                        <a:rPr lang="es-ES" sz="1400" dirty="0">
                          <a:effectLst/>
                        </a:rPr>
                        <a:t>CANTIDAD</a:t>
                      </a:r>
                      <a:endParaRPr lang="es-EC" sz="16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400">
                          <a:effectLst/>
                        </a:rPr>
                        <a:t>MAQUINARIA</a:t>
                      </a:r>
                      <a:endParaRPr lang="es-EC" sz="16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400">
                          <a:effectLst/>
                        </a:rPr>
                        <a:t>ORIGEN</a:t>
                      </a:r>
                      <a:endParaRPr lang="es-EC" sz="16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400">
                          <a:effectLst/>
                        </a:rPr>
                        <a:t>COSTO</a:t>
                      </a:r>
                      <a:endParaRPr lang="es-EC" sz="16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400">
                          <a:effectLst/>
                        </a:rPr>
                        <a:t>TOTAL</a:t>
                      </a:r>
                      <a:endParaRPr lang="es-EC" sz="1600">
                        <a:solidFill>
                          <a:srgbClr val="76923C"/>
                        </a:solidFill>
                        <a:effectLst/>
                        <a:latin typeface="Times New Roman"/>
                        <a:ea typeface="Calibri"/>
                        <a:cs typeface="Times New Roman"/>
                      </a:endParaRPr>
                    </a:p>
                  </a:txBody>
                  <a:tcPr marL="68580" marR="68580" marT="0" marB="0" anchor="b"/>
                </a:tc>
              </a:tr>
              <a:tr h="262493">
                <a:tc>
                  <a:txBody>
                    <a:bodyPr/>
                    <a:lstStyle/>
                    <a:p>
                      <a:pPr algn="ctr">
                        <a:lnSpc>
                          <a:spcPct val="115000"/>
                        </a:lnSpc>
                        <a:spcAft>
                          <a:spcPts val="0"/>
                        </a:spcAft>
                        <a:tabLst>
                          <a:tab pos="180340" algn="l"/>
                          <a:tab pos="1710690" algn="l"/>
                        </a:tabLst>
                      </a:pPr>
                      <a:r>
                        <a:rPr lang="es-ES" sz="1400" dirty="0">
                          <a:effectLst/>
                        </a:rPr>
                        <a:t>1</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Alimentador vibratorio ZWS-600X130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$ 15,600</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$ 15,600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Trituradora de mandíbula</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$ 55,900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$ 55,900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3</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Banda transportadora B500</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$ 6,600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$ 19,800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Trituradora de impacto</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$ 35,650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$ 35,650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Criba vibratoria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$ 15,000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$ 15,000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2</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Alimentador vibratorio GZ3</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$ 1,250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$ 2,500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Elevador TH160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$ 7,300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$ 7,300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Horno rotatorio</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CHINA</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$ 95,000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$ 95,000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Colector de polvo</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CHINA</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$ 67,200</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$ 67,200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Enfriador rotatorio</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$ 15,800</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$ 15,800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Elevador TH250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$ 16,400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$ 16,400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Máquina de empaque</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CHINA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$ 1,400</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$ 1,400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2</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Tolvas</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ECUADOR</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$ 5,000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$ 10,000</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Cargadora frontal</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EEUU</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$ 208,208</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$ 208,208</a:t>
                      </a:r>
                      <a:endParaRPr lang="es-EC" sz="160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Montacargas</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EEUU</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$ 31,857</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$ 31,857</a:t>
                      </a:r>
                      <a:endParaRPr lang="es-EC" sz="1600" dirty="0">
                        <a:solidFill>
                          <a:srgbClr val="76923C"/>
                        </a:solidFill>
                        <a:effectLst/>
                        <a:latin typeface="Times New Roman"/>
                        <a:ea typeface="Calibri"/>
                        <a:cs typeface="Times New Roman"/>
                      </a:endParaRPr>
                    </a:p>
                  </a:txBody>
                  <a:tcPr marL="68580" marR="68580" marT="0" marB="0" anchor="ctr"/>
                </a:tc>
              </a:tr>
              <a:tr h="262493">
                <a:tc>
                  <a:txBody>
                    <a:bodyPr/>
                    <a:lstStyle/>
                    <a:p>
                      <a:pPr algn="ctr">
                        <a:lnSpc>
                          <a:spcPct val="115000"/>
                        </a:lnSpc>
                        <a:spcAft>
                          <a:spcPts val="0"/>
                        </a:spcAft>
                        <a:tabLst>
                          <a:tab pos="180340" algn="l"/>
                          <a:tab pos="1710690" algn="l"/>
                        </a:tabLst>
                      </a:pPr>
                      <a:r>
                        <a:rPr lang="es-ES" sz="1400">
                          <a:effectLst/>
                        </a:rPr>
                        <a:t>2</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Básculas</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EEUU</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$ 28,000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$ 56,000</a:t>
                      </a:r>
                      <a:endParaRPr lang="es-EC" sz="1600" dirty="0">
                        <a:solidFill>
                          <a:srgbClr val="76923C"/>
                        </a:solidFill>
                        <a:effectLst/>
                        <a:latin typeface="Times New Roman"/>
                        <a:ea typeface="Calibri"/>
                        <a:cs typeface="Times New Roman"/>
                      </a:endParaRPr>
                    </a:p>
                  </a:txBody>
                  <a:tcPr marL="68580" marR="68580" marT="0" marB="0" anchor="ctr"/>
                </a:tc>
              </a:tr>
              <a:tr h="262493">
                <a:tc gridSpan="4">
                  <a:txBody>
                    <a:bodyPr/>
                    <a:lstStyle/>
                    <a:p>
                      <a:pPr algn="ctr">
                        <a:lnSpc>
                          <a:spcPct val="115000"/>
                        </a:lnSpc>
                        <a:spcAft>
                          <a:spcPts val="0"/>
                        </a:spcAft>
                        <a:tabLst>
                          <a:tab pos="180340" algn="l"/>
                          <a:tab pos="1710690" algn="l"/>
                        </a:tabLst>
                      </a:pPr>
                      <a:r>
                        <a:rPr lang="es-ES" sz="1400" dirty="0">
                          <a:effectLst/>
                        </a:rPr>
                        <a:t>TOTAL</a:t>
                      </a:r>
                      <a:endParaRPr lang="es-EC" sz="1600" dirty="0">
                        <a:solidFill>
                          <a:srgbClr val="76923C"/>
                        </a:solidFill>
                        <a:effectLst/>
                        <a:latin typeface="Times New Roman"/>
                        <a:ea typeface="Calibri"/>
                        <a:cs typeface="Times New Roman"/>
                      </a:endParaRPr>
                    </a:p>
                  </a:txBody>
                  <a:tcPr marL="68580" marR="6858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tabLst>
                          <a:tab pos="180340" algn="l"/>
                          <a:tab pos="1710690" algn="l"/>
                        </a:tabLst>
                      </a:pPr>
                      <a:r>
                        <a:rPr lang="es-ES" sz="1400" dirty="0">
                          <a:effectLst/>
                        </a:rPr>
                        <a:t>$ 653,615</a:t>
                      </a:r>
                      <a:endParaRPr lang="es-EC" sz="1600" dirty="0">
                        <a:solidFill>
                          <a:srgbClr val="76923C"/>
                        </a:solidFill>
                        <a:effectLst/>
                        <a:latin typeface="Times New Roman"/>
                        <a:ea typeface="Calibri"/>
                        <a:cs typeface="Times New Roman"/>
                      </a:endParaRPr>
                    </a:p>
                  </a:txBody>
                  <a:tcPr marL="68580" marR="68580" marT="0" marB="0" anchor="ctr"/>
                </a:tc>
              </a:tr>
            </a:tbl>
          </a:graphicData>
        </a:graphic>
      </p:graphicFrame>
      <p:sp>
        <p:nvSpPr>
          <p:cNvPr id="7" name="Rectangle 1"/>
          <p:cNvSpPr>
            <a:spLocks noChangeArrowheads="1"/>
          </p:cNvSpPr>
          <p:nvPr/>
        </p:nvSpPr>
        <p:spPr bwMode="auto">
          <a:xfrm>
            <a:off x="482835" y="974175"/>
            <a:ext cx="4812496" cy="48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03136" rIns="91440" bIns="0" numCol="1" anchor="ctr" anchorCtr="0" compatLnSpc="1">
            <a:prstTxWarp prst="textNoShape">
              <a:avLst/>
            </a:prstTxWarp>
            <a:spAutoFit/>
          </a:bodyPr>
          <a:lstStyle>
            <a:lvl1pPr fontAlgn="base">
              <a:spcBef>
                <a:spcPct val="0"/>
              </a:spcBef>
              <a:spcAft>
                <a:spcPct val="0"/>
              </a:spcAft>
              <a:tabLst>
                <a:tab pos="180975" algn="l"/>
                <a:tab pos="1711325"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1711325"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1711325"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1711325"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1711325"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1711325"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1711325"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1711325"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1711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1711325" algn="l"/>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Maquinaria necesaria para la producción</a:t>
            </a:r>
            <a:endParaRPr kumimoji="0" lang="es-EC" altLang="es-EC"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7845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10312400" cy="576700"/>
          </a:xfrm>
        </p:spPr>
        <p:txBody>
          <a:bodyPr/>
          <a:lstStyle/>
          <a:p>
            <a:pPr algn="ctr"/>
            <a:r>
              <a:rPr lang="es-ES" b="1" dirty="0" smtClean="0"/>
              <a:t>ANÁLISIS ECONÓMICO</a:t>
            </a:r>
            <a:endParaRPr lang="es-ES" b="1" dirty="0"/>
          </a:p>
        </p:txBody>
      </p:sp>
      <p:pic>
        <p:nvPicPr>
          <p:cNvPr id="4"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1344402691"/>
              </p:ext>
            </p:extLst>
          </p:nvPr>
        </p:nvGraphicFramePr>
        <p:xfrm>
          <a:off x="2637856" y="1769532"/>
          <a:ext cx="6217008" cy="1966706"/>
        </p:xfrm>
        <a:graphic>
          <a:graphicData uri="http://schemas.openxmlformats.org/drawingml/2006/table">
            <a:tbl>
              <a:tblPr firstRow="1" firstCol="1" bandRow="1">
                <a:tableStyleId>{5C22544A-7EE6-4342-B048-85BDC9FD1C3A}</a:tableStyleId>
              </a:tblPr>
              <a:tblGrid>
                <a:gridCol w="1345463"/>
                <a:gridCol w="1907627"/>
                <a:gridCol w="1245476"/>
                <a:gridCol w="1718442"/>
              </a:tblGrid>
              <a:tr h="845042">
                <a:tc>
                  <a:txBody>
                    <a:bodyPr/>
                    <a:lstStyle/>
                    <a:p>
                      <a:pPr algn="ctr">
                        <a:lnSpc>
                          <a:spcPct val="115000"/>
                        </a:lnSpc>
                        <a:spcAft>
                          <a:spcPts val="0"/>
                        </a:spcAft>
                        <a:tabLst>
                          <a:tab pos="180340" algn="l"/>
                          <a:tab pos="1710690" algn="l"/>
                        </a:tabLst>
                      </a:pPr>
                      <a:r>
                        <a:rPr lang="es-ES" sz="1600" dirty="0">
                          <a:effectLst/>
                        </a:rPr>
                        <a:t> </a:t>
                      </a:r>
                      <a:endParaRPr lang="es-EC" sz="1800" dirty="0">
                        <a:effectLst/>
                      </a:endParaRPr>
                    </a:p>
                    <a:p>
                      <a:pPr algn="ctr">
                        <a:lnSpc>
                          <a:spcPct val="115000"/>
                        </a:lnSpc>
                        <a:spcAft>
                          <a:spcPts val="0"/>
                        </a:spcAft>
                        <a:tabLst>
                          <a:tab pos="180340" algn="l"/>
                          <a:tab pos="1710690" algn="l"/>
                        </a:tabLst>
                      </a:pPr>
                      <a:r>
                        <a:rPr lang="es-ES" sz="1600" dirty="0">
                          <a:effectLst/>
                        </a:rPr>
                        <a:t>AÑO</a:t>
                      </a:r>
                      <a:endParaRPr lang="es-EC" sz="1800" dirty="0">
                        <a:effectLst/>
                      </a:endParaRPr>
                    </a:p>
                    <a:p>
                      <a:pPr algn="ctr">
                        <a:lnSpc>
                          <a:spcPct val="115000"/>
                        </a:lnSpc>
                        <a:spcAft>
                          <a:spcPts val="0"/>
                        </a:spcAft>
                        <a:tabLst>
                          <a:tab pos="180340" algn="l"/>
                          <a:tab pos="1710690" algn="l"/>
                        </a:tabLst>
                      </a:pPr>
                      <a:r>
                        <a:rPr lang="es-ES" sz="1600" dirty="0">
                          <a:effectLst/>
                        </a:rPr>
                        <a:t> </a:t>
                      </a:r>
                      <a:endParaRPr lang="es-EC" sz="1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dirty="0">
                          <a:effectLst/>
                        </a:rPr>
                        <a:t>MATERIA PRIMA </a:t>
                      </a:r>
                      <a:endParaRPr lang="es-ES" sz="1600" dirty="0" smtClean="0">
                        <a:effectLst/>
                      </a:endParaRPr>
                    </a:p>
                    <a:p>
                      <a:pPr algn="ctr">
                        <a:lnSpc>
                          <a:spcPct val="115000"/>
                        </a:lnSpc>
                        <a:spcAft>
                          <a:spcPts val="0"/>
                        </a:spcAft>
                        <a:tabLst>
                          <a:tab pos="180340" algn="l"/>
                          <a:tab pos="1710690" algn="l"/>
                        </a:tabLst>
                      </a:pPr>
                      <a:r>
                        <a:rPr lang="es-ES" sz="1600" dirty="0" smtClean="0">
                          <a:effectLst/>
                        </a:rPr>
                        <a:t>[</a:t>
                      </a:r>
                      <a:r>
                        <a:rPr lang="es-ES" sz="1600" dirty="0">
                          <a:effectLst/>
                        </a:rPr>
                        <a:t>t]</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COSTO</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TOTAL</a:t>
                      </a:r>
                      <a:endParaRPr lang="es-EC" sz="180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600">
                          <a:effectLst/>
                        </a:rPr>
                        <a:t>2015</a:t>
                      </a:r>
                      <a:endParaRPr lang="es-EC" sz="1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a:effectLst/>
                        </a:rPr>
                        <a:t>13738,29</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$ 4,89 </a:t>
                      </a:r>
                      <a:endParaRPr lang="es-EC" sz="1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a:effectLst/>
                        </a:rPr>
                        <a:t>$ 67180,24 </a:t>
                      </a:r>
                      <a:endParaRPr lang="es-EC" sz="18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600">
                          <a:effectLst/>
                        </a:rPr>
                        <a:t>2016</a:t>
                      </a:r>
                      <a:endParaRPr lang="es-EC" sz="1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a:effectLst/>
                        </a:rPr>
                        <a:t>14987,23</a:t>
                      </a:r>
                      <a:endParaRPr lang="es-EC" sz="1800">
                        <a:solidFill>
                          <a:srgbClr val="76923C"/>
                        </a:solidFill>
                        <a:effectLst/>
                        <a:latin typeface="Times New Roman"/>
                        <a:ea typeface="Calibri"/>
                        <a:cs typeface="Times New Roman"/>
                      </a:endParaRPr>
                    </a:p>
                  </a:txBody>
                  <a:tcPr marL="68580" marR="68580" marT="0" marB="0"/>
                </a:tc>
                <a:tc>
                  <a:txBody>
                    <a:bodyPr/>
                    <a:lstStyle/>
                    <a:p>
                      <a:pPr algn="ctr">
                        <a:lnSpc>
                          <a:spcPct val="115000"/>
                        </a:lnSpc>
                        <a:spcAft>
                          <a:spcPts val="0"/>
                        </a:spcAft>
                        <a:tabLst>
                          <a:tab pos="180340" algn="l"/>
                          <a:tab pos="1710690" algn="l"/>
                        </a:tabLst>
                      </a:pPr>
                      <a:r>
                        <a:rPr lang="es-ES" sz="1600" dirty="0">
                          <a:effectLst/>
                        </a:rPr>
                        <a:t>$ 4,93 </a:t>
                      </a:r>
                      <a:endParaRPr lang="es-EC" sz="1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a:effectLst/>
                        </a:rPr>
                        <a:t>$ 73917,81 </a:t>
                      </a:r>
                      <a:endParaRPr lang="es-EC" sz="18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600">
                          <a:effectLst/>
                        </a:rPr>
                        <a:t>2017</a:t>
                      </a:r>
                      <a:endParaRPr lang="es-EC" sz="1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a:effectLst/>
                        </a:rPr>
                        <a:t>16236,16 </a:t>
                      </a:r>
                      <a:endParaRPr lang="es-EC" sz="1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a:effectLst/>
                        </a:rPr>
                        <a:t>$ 4,97 </a:t>
                      </a:r>
                      <a:endParaRPr lang="es-EC" sz="1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dirty="0">
                          <a:effectLst/>
                        </a:rPr>
                        <a:t>$ 80766,29 </a:t>
                      </a:r>
                      <a:endParaRPr lang="es-EC" sz="1800" dirty="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600">
                          <a:effectLst/>
                        </a:rPr>
                        <a:t>2018</a:t>
                      </a:r>
                      <a:endParaRPr lang="es-EC" sz="1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a:effectLst/>
                        </a:rPr>
                        <a:t>18734,03 </a:t>
                      </a:r>
                      <a:endParaRPr lang="es-EC" sz="1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a:effectLst/>
                        </a:rPr>
                        <a:t>$ 5,02 </a:t>
                      </a:r>
                      <a:endParaRPr lang="es-EC" sz="1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1600" dirty="0">
                          <a:effectLst/>
                        </a:rPr>
                        <a:t>$ 93993,32 </a:t>
                      </a:r>
                      <a:endParaRPr lang="es-EC" sz="1800" dirty="0">
                        <a:solidFill>
                          <a:srgbClr val="76923C"/>
                        </a:solidFill>
                        <a:effectLst/>
                        <a:latin typeface="Times New Roman"/>
                        <a:ea typeface="Calibri"/>
                        <a:cs typeface="Times New Roman"/>
                      </a:endParaRPr>
                    </a:p>
                  </a:txBody>
                  <a:tcPr marL="68580" marR="68580" marT="0" marB="0" anchor="b"/>
                </a:tc>
              </a:tr>
            </a:tbl>
          </a:graphicData>
        </a:graphic>
      </p:graphicFrame>
      <p:sp>
        <p:nvSpPr>
          <p:cNvPr id="7" name="Rectangle 1"/>
          <p:cNvSpPr>
            <a:spLocks noChangeArrowheads="1"/>
          </p:cNvSpPr>
          <p:nvPr/>
        </p:nvSpPr>
        <p:spPr bwMode="auto">
          <a:xfrm>
            <a:off x="830177" y="1023906"/>
            <a:ext cx="5018829" cy="75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03136" rIns="91440" bIns="0" numCol="1" anchor="ctr" anchorCtr="0" compatLnSpc="1">
            <a:prstTxWarp prst="textNoShape">
              <a:avLst/>
            </a:prstTxWarp>
            <a:spAutoFit/>
          </a:bodyPr>
          <a:lstStyle>
            <a:lvl1pPr fontAlgn="base">
              <a:spcBef>
                <a:spcPct val="0"/>
              </a:spcBef>
              <a:spcAft>
                <a:spcPct val="0"/>
              </a:spcAft>
              <a:tabLst>
                <a:tab pos="180975" algn="l"/>
                <a:tab pos="1711325"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1711325"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1711325"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1711325"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1711325"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1711325"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1711325"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1711325"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1711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1711325" algn="l"/>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Proyección del costo de la materia prima </a:t>
            </a:r>
            <a:endParaRPr kumimoji="0" lang="es-EC" altLang="es-EC"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1711325" algn="l"/>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99262604"/>
              </p:ext>
            </p:extLst>
          </p:nvPr>
        </p:nvGraphicFramePr>
        <p:xfrm>
          <a:off x="1781504" y="4735969"/>
          <a:ext cx="8593346" cy="1402080"/>
        </p:xfrm>
        <a:graphic>
          <a:graphicData uri="http://schemas.openxmlformats.org/drawingml/2006/table">
            <a:tbl>
              <a:tblPr firstRow="1" firstCol="1" bandRow="1">
                <a:tableStyleId>{5C22544A-7EE6-4342-B048-85BDC9FD1C3A}</a:tableStyleId>
              </a:tblPr>
              <a:tblGrid>
                <a:gridCol w="3808245"/>
                <a:gridCol w="1236720"/>
                <a:gridCol w="1213485"/>
                <a:gridCol w="1167448"/>
                <a:gridCol w="1167448"/>
              </a:tblGrid>
              <a:tr h="190500">
                <a:tc>
                  <a:txBody>
                    <a:bodyPr/>
                    <a:lstStyle/>
                    <a:p>
                      <a:pPr algn="ctr">
                        <a:lnSpc>
                          <a:spcPct val="115000"/>
                        </a:lnSpc>
                        <a:spcAft>
                          <a:spcPts val="0"/>
                        </a:spcAft>
                        <a:tabLst>
                          <a:tab pos="180340" algn="l"/>
                          <a:tab pos="1710690" algn="l"/>
                        </a:tabLst>
                      </a:pPr>
                      <a:r>
                        <a:rPr lang="es-ES" sz="1600" dirty="0">
                          <a:effectLst/>
                        </a:rPr>
                        <a:t>DESCRIPCIÓN</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2015</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2016</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2017</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2018</a:t>
                      </a:r>
                      <a:endParaRPr lang="es-EC" sz="180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600" dirty="0">
                          <a:effectLst/>
                        </a:rPr>
                        <a:t>Precio del galón de diésel</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0,94</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0,94</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0,94</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0,94</a:t>
                      </a:r>
                      <a:endParaRPr lang="es-EC" sz="180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600" dirty="0">
                          <a:effectLst/>
                        </a:rPr>
                        <a:t>Consumo de diésel por tonelada de cal viva</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79</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79</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79</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79</a:t>
                      </a:r>
                      <a:endParaRPr lang="es-EC" sz="180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600">
                          <a:effectLst/>
                        </a:rPr>
                        <a:t>Producción esperada</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7614,2</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8306,4</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8998,6</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10383</a:t>
                      </a:r>
                      <a:endParaRPr lang="es-EC" sz="1800" dirty="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600">
                          <a:effectLst/>
                        </a:rPr>
                        <a:t>COSTO TOTAL DE DIÉSEL</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a:effectLst/>
                        </a:rPr>
                        <a:t>$ 567836,58</a:t>
                      </a:r>
                      <a:endParaRPr lang="es-EC" sz="18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$ 619458,09</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$671079,59</a:t>
                      </a:r>
                      <a:endParaRPr lang="es-EC" sz="18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600" dirty="0">
                          <a:effectLst/>
                        </a:rPr>
                        <a:t>$774322,61</a:t>
                      </a:r>
                      <a:endParaRPr lang="es-EC" sz="1800" dirty="0">
                        <a:solidFill>
                          <a:srgbClr val="76923C"/>
                        </a:solidFill>
                        <a:effectLst/>
                        <a:latin typeface="Times New Roman"/>
                        <a:ea typeface="Calibri"/>
                        <a:cs typeface="Times New Roman"/>
                      </a:endParaRPr>
                    </a:p>
                  </a:txBody>
                  <a:tcPr marL="68580" marR="68580" marT="0" marB="0" anchor="ctr"/>
                </a:tc>
              </a:tr>
            </a:tbl>
          </a:graphicData>
        </a:graphic>
      </p:graphicFrame>
      <p:sp>
        <p:nvSpPr>
          <p:cNvPr id="9" name="Rectangle 2"/>
          <p:cNvSpPr>
            <a:spLocks noChangeArrowheads="1"/>
          </p:cNvSpPr>
          <p:nvPr/>
        </p:nvSpPr>
        <p:spPr bwMode="auto">
          <a:xfrm>
            <a:off x="830178" y="4029766"/>
            <a:ext cx="2172390" cy="75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3136" rIns="91440" bIns="0" numCol="1" anchor="ctr" anchorCtr="0" compatLnSpc="1">
            <a:prstTxWarp prst="textNoShape">
              <a:avLst/>
            </a:prstTxWarp>
            <a:spAutoFit/>
          </a:bodyPr>
          <a:lstStyle>
            <a:lvl1pPr fontAlgn="base">
              <a:spcBef>
                <a:spcPct val="0"/>
              </a:spcBef>
              <a:spcAft>
                <a:spcPct val="0"/>
              </a:spcAft>
              <a:tabLst>
                <a:tab pos="180975" algn="l"/>
                <a:tab pos="1711325"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1711325"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1711325"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1711325"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1711325"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1711325"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1711325"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1711325"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1711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1711325" algn="l"/>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Costo del Diésel   </a:t>
            </a:r>
            <a:endParaRPr kumimoji="0" lang="es-EC" altLang="es-EC"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1711325" algn="l"/>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7845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ANÁLISIS ECONÓMICO</a:t>
            </a:r>
            <a:endParaRPr lang="es-ES" b="1" dirty="0"/>
          </a:p>
        </p:txBody>
      </p:sp>
      <p:pic>
        <p:nvPicPr>
          <p:cNvPr id="4"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3032258721"/>
              </p:ext>
            </p:extLst>
          </p:nvPr>
        </p:nvGraphicFramePr>
        <p:xfrm>
          <a:off x="1856442" y="2235179"/>
          <a:ext cx="7742996" cy="981456"/>
        </p:xfrm>
        <a:graphic>
          <a:graphicData uri="http://schemas.openxmlformats.org/drawingml/2006/table">
            <a:tbl>
              <a:tblPr firstRow="1" firstCol="1" bandRow="1">
                <a:tableStyleId>{5C22544A-7EE6-4342-B048-85BDC9FD1C3A}</a:tableStyleId>
              </a:tblPr>
              <a:tblGrid>
                <a:gridCol w="3058509"/>
                <a:gridCol w="989648"/>
                <a:gridCol w="1231613"/>
                <a:gridCol w="1231613"/>
                <a:gridCol w="1231613"/>
              </a:tblGrid>
              <a:tr h="190500">
                <a:tc>
                  <a:txBody>
                    <a:bodyPr/>
                    <a:lstStyle/>
                    <a:p>
                      <a:pPr algn="ctr">
                        <a:lnSpc>
                          <a:spcPct val="115000"/>
                        </a:lnSpc>
                        <a:spcAft>
                          <a:spcPts val="0"/>
                        </a:spcAft>
                        <a:tabLst>
                          <a:tab pos="180340" algn="l"/>
                          <a:tab pos="1710690" algn="l"/>
                        </a:tabLst>
                      </a:pPr>
                      <a:r>
                        <a:rPr lang="es-ES" sz="1400" dirty="0">
                          <a:effectLst/>
                        </a:rPr>
                        <a:t>DESCRIPCIÓN</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2015</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2016</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2017</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2018</a:t>
                      </a:r>
                      <a:endParaRPr lang="es-EC" sz="160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400">
                          <a:effectLst/>
                        </a:rPr>
                        <a:t>Piedra caliza requerida por tonelada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13738,29</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14987,23</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16236,16</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18734,03</a:t>
                      </a:r>
                      <a:endParaRPr lang="es-EC" sz="160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400">
                          <a:effectLst/>
                        </a:rPr>
                        <a:t>Costo de transporte por tonelada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$ 2,31</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$ 2,31</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$ 2,31</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$ 2,31</a:t>
                      </a:r>
                      <a:endParaRPr lang="es-EC" sz="1600" dirty="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400" dirty="0">
                          <a:effectLst/>
                        </a:rPr>
                        <a:t>Costo anual volqueta</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$ 31735,45</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$ 34620,49</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$ 37505,53</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$ 43275,61</a:t>
                      </a:r>
                      <a:endParaRPr lang="es-EC" sz="1600" dirty="0">
                        <a:solidFill>
                          <a:srgbClr val="76923C"/>
                        </a:solidFill>
                        <a:effectLst/>
                        <a:latin typeface="Times New Roman"/>
                        <a:ea typeface="Calibri"/>
                        <a:cs typeface="Times New Roman"/>
                      </a:endParaRPr>
                    </a:p>
                  </a:txBody>
                  <a:tcPr marL="68580" marR="68580" marT="0" marB="0" anchor="ctr"/>
                </a:tc>
              </a:tr>
            </a:tbl>
          </a:graphicData>
        </a:graphic>
      </p:graphicFrame>
      <p:sp>
        <p:nvSpPr>
          <p:cNvPr id="7" name="Rectangle 1"/>
          <p:cNvSpPr>
            <a:spLocks noChangeArrowheads="1"/>
          </p:cNvSpPr>
          <p:nvPr/>
        </p:nvSpPr>
        <p:spPr bwMode="auto">
          <a:xfrm>
            <a:off x="629034" y="1475610"/>
            <a:ext cx="3801105" cy="75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3136" rIns="91440" bIns="0" numCol="1" anchor="ctr" anchorCtr="0" compatLnSpc="1">
            <a:prstTxWarp prst="textNoShape">
              <a:avLst/>
            </a:prstTxWarp>
            <a:spAutoFit/>
          </a:bodyPr>
          <a:lstStyle>
            <a:lvl1pPr fontAlgn="base">
              <a:spcBef>
                <a:spcPct val="0"/>
              </a:spcBef>
              <a:spcAft>
                <a:spcPct val="0"/>
              </a:spcAft>
              <a:tabLst>
                <a:tab pos="180975" algn="l"/>
                <a:tab pos="1711325"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1711325"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1711325"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1711325"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1711325"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1711325"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1711325"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1711325"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1711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1711325" algn="l"/>
              </a:tabLst>
            </a:pPr>
            <a:r>
              <a:rPr lang="es-EC" altLang="es-EC" b="1" dirty="0" smtClean="0">
                <a:ea typeface="Times New Roman" pitchFamily="18" charset="0"/>
                <a:cs typeface="Times New Roman" pitchFamily="18" charset="0"/>
              </a:rPr>
              <a:t>   Transporte </a:t>
            </a:r>
            <a:r>
              <a:rPr lang="es-EC" altLang="es-EC" b="1" dirty="0">
                <a:ea typeface="Times New Roman" pitchFamily="18" charset="0"/>
                <a:cs typeface="Times New Roman" pitchFamily="18" charset="0"/>
              </a:rPr>
              <a:t>de la piedra caliza   </a:t>
            </a:r>
          </a:p>
          <a:p>
            <a:pPr marL="0" marR="0" lvl="0" indent="0" algn="l" defTabSz="914400" rtl="0" eaLnBrk="0" fontAlgn="base" latinLnBrk="0" hangingPunct="0">
              <a:lnSpc>
                <a:spcPct val="100000"/>
              </a:lnSpc>
              <a:spcBef>
                <a:spcPct val="0"/>
              </a:spcBef>
              <a:spcAft>
                <a:spcPct val="0"/>
              </a:spcAft>
              <a:buClrTx/>
              <a:buSzTx/>
              <a:buFontTx/>
              <a:buNone/>
              <a:tabLst>
                <a:tab pos="180975" algn="l"/>
                <a:tab pos="1711325" algn="l"/>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62528553"/>
              </p:ext>
            </p:extLst>
          </p:nvPr>
        </p:nvGraphicFramePr>
        <p:xfrm>
          <a:off x="2433406" y="4526062"/>
          <a:ext cx="6798311" cy="981456"/>
        </p:xfrm>
        <a:graphic>
          <a:graphicData uri="http://schemas.openxmlformats.org/drawingml/2006/table">
            <a:tbl>
              <a:tblPr firstRow="1" firstCol="1" bandRow="1">
                <a:tableStyleId>{5C22544A-7EE6-4342-B048-85BDC9FD1C3A}</a:tableStyleId>
              </a:tblPr>
              <a:tblGrid>
                <a:gridCol w="2839719"/>
                <a:gridCol w="989648"/>
                <a:gridCol w="989648"/>
                <a:gridCol w="989648"/>
                <a:gridCol w="989648"/>
              </a:tblGrid>
              <a:tr h="190500">
                <a:tc>
                  <a:txBody>
                    <a:bodyPr/>
                    <a:lstStyle/>
                    <a:p>
                      <a:pPr algn="ctr">
                        <a:lnSpc>
                          <a:spcPct val="115000"/>
                        </a:lnSpc>
                        <a:spcAft>
                          <a:spcPts val="0"/>
                        </a:spcAft>
                        <a:tabLst>
                          <a:tab pos="180340" algn="l"/>
                          <a:tab pos="1710690" algn="l"/>
                        </a:tabLst>
                      </a:pPr>
                      <a:r>
                        <a:rPr lang="es-ES" sz="1400" dirty="0">
                          <a:effectLst/>
                        </a:rPr>
                        <a:t>DESCRIPCIÓN</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2015</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2016</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2017</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2018</a:t>
                      </a:r>
                      <a:endParaRPr lang="es-EC" sz="160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400">
                          <a:effectLst/>
                        </a:rPr>
                        <a:t>Cal Viva por toneladas</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7614,2</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8306,4</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8998,6</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10383</a:t>
                      </a:r>
                      <a:endParaRPr lang="es-EC" sz="1600">
                        <a:solidFill>
                          <a:srgbClr val="76923C"/>
                        </a:solidFill>
                        <a:effectLst/>
                        <a:latin typeface="Times New Roman"/>
                        <a:ea typeface="Calibri"/>
                        <a:cs typeface="Times New Roman"/>
                      </a:endParaRPr>
                    </a:p>
                  </a:txBody>
                  <a:tcPr marL="68580" marR="68580" marT="0" marB="0" anchor="b"/>
                </a:tc>
              </a:tr>
              <a:tr h="190500">
                <a:tc>
                  <a:txBody>
                    <a:bodyPr/>
                    <a:lstStyle/>
                    <a:p>
                      <a:pPr algn="ctr">
                        <a:lnSpc>
                          <a:spcPct val="115000"/>
                        </a:lnSpc>
                        <a:spcAft>
                          <a:spcPts val="0"/>
                        </a:spcAft>
                        <a:tabLst>
                          <a:tab pos="180340" algn="l"/>
                          <a:tab pos="1710690" algn="l"/>
                        </a:tabLst>
                      </a:pPr>
                      <a:r>
                        <a:rPr lang="es-ES" sz="1400">
                          <a:effectLst/>
                        </a:rPr>
                        <a:t>Costo de transporte por tonelada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$ 3,50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$ 3,50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$ 3,50</a:t>
                      </a:r>
                      <a:endParaRPr lang="es-EC" sz="1600" dirty="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$ 3,50</a:t>
                      </a:r>
                      <a:endParaRPr lang="es-EC" sz="1600" dirty="0">
                        <a:solidFill>
                          <a:srgbClr val="76923C"/>
                        </a:solidFill>
                        <a:effectLst/>
                        <a:latin typeface="Times New Roman"/>
                        <a:ea typeface="Calibri"/>
                        <a:cs typeface="Times New Roman"/>
                      </a:endParaRPr>
                    </a:p>
                  </a:txBody>
                  <a:tcPr marL="68580" marR="68580" marT="0" marB="0" anchor="ctr"/>
                </a:tc>
              </a:tr>
              <a:tr h="190500">
                <a:tc>
                  <a:txBody>
                    <a:bodyPr/>
                    <a:lstStyle/>
                    <a:p>
                      <a:pPr algn="ctr">
                        <a:lnSpc>
                          <a:spcPct val="115000"/>
                        </a:lnSpc>
                        <a:spcAft>
                          <a:spcPts val="0"/>
                        </a:spcAft>
                        <a:tabLst>
                          <a:tab pos="180340" algn="l"/>
                          <a:tab pos="1710690" algn="l"/>
                        </a:tabLst>
                      </a:pPr>
                      <a:r>
                        <a:rPr lang="es-ES" sz="1400">
                          <a:effectLst/>
                        </a:rPr>
                        <a:t>Costo anual volqueta</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$ 26649,70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$ 29072,40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a:effectLst/>
                        </a:rPr>
                        <a:t>$ 31495,10</a:t>
                      </a:r>
                      <a:endParaRPr lang="es-EC" sz="1600">
                        <a:solidFill>
                          <a:srgbClr val="76923C"/>
                        </a:solidFill>
                        <a:effectLst/>
                        <a:latin typeface="Times New Roman"/>
                        <a:ea typeface="Calibri"/>
                        <a:cs typeface="Times New Roman"/>
                      </a:endParaRPr>
                    </a:p>
                  </a:txBody>
                  <a:tcPr marL="68580" marR="68580" marT="0" marB="0" anchor="ctr"/>
                </a:tc>
                <a:tc>
                  <a:txBody>
                    <a:bodyPr/>
                    <a:lstStyle/>
                    <a:p>
                      <a:pPr algn="ctr">
                        <a:lnSpc>
                          <a:spcPct val="115000"/>
                        </a:lnSpc>
                        <a:spcAft>
                          <a:spcPts val="0"/>
                        </a:spcAft>
                        <a:tabLst>
                          <a:tab pos="180340" algn="l"/>
                          <a:tab pos="1710690" algn="l"/>
                        </a:tabLst>
                      </a:pPr>
                      <a:r>
                        <a:rPr lang="es-ES" sz="1400" dirty="0">
                          <a:effectLst/>
                        </a:rPr>
                        <a:t>$ 36340,50</a:t>
                      </a:r>
                      <a:endParaRPr lang="es-EC" sz="1600" dirty="0">
                        <a:solidFill>
                          <a:srgbClr val="76923C"/>
                        </a:solidFill>
                        <a:effectLst/>
                        <a:latin typeface="Times New Roman"/>
                        <a:ea typeface="Calibri"/>
                        <a:cs typeface="Times New Roman"/>
                      </a:endParaRPr>
                    </a:p>
                  </a:txBody>
                  <a:tcPr marL="68580" marR="68580" marT="0" marB="0" anchor="ctr"/>
                </a:tc>
              </a:tr>
            </a:tbl>
          </a:graphicData>
        </a:graphic>
      </p:graphicFrame>
      <p:sp>
        <p:nvSpPr>
          <p:cNvPr id="12" name="Rectangle 1"/>
          <p:cNvSpPr>
            <a:spLocks noChangeArrowheads="1"/>
          </p:cNvSpPr>
          <p:nvPr/>
        </p:nvSpPr>
        <p:spPr bwMode="auto">
          <a:xfrm>
            <a:off x="781432" y="3670566"/>
            <a:ext cx="2800831" cy="75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3136" rIns="91440" bIns="0" numCol="1" anchor="ctr" anchorCtr="0" compatLnSpc="1">
            <a:prstTxWarp prst="textNoShape">
              <a:avLst/>
            </a:prstTxWarp>
            <a:spAutoFit/>
          </a:bodyPr>
          <a:lstStyle>
            <a:lvl1pPr fontAlgn="base">
              <a:spcBef>
                <a:spcPct val="0"/>
              </a:spcBef>
              <a:spcAft>
                <a:spcPct val="0"/>
              </a:spcAft>
              <a:tabLst>
                <a:tab pos="180975" algn="l"/>
                <a:tab pos="1711325"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1711325"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1711325"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1711325"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1711325"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1711325"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1711325"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1711325"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1711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1711325" algn="l"/>
              </a:tabLst>
            </a:pPr>
            <a:r>
              <a:rPr lang="es-EC" altLang="es-EC" b="1" dirty="0" smtClean="0">
                <a:ea typeface="Times New Roman" pitchFamily="18" charset="0"/>
                <a:cs typeface="Times New Roman" pitchFamily="18" charset="0"/>
              </a:rPr>
              <a:t>   Transporte </a:t>
            </a:r>
            <a:r>
              <a:rPr lang="es-EC" altLang="es-EC" b="1" dirty="0">
                <a:ea typeface="Times New Roman" pitchFamily="18" charset="0"/>
                <a:cs typeface="Times New Roman" pitchFamily="18" charset="0"/>
              </a:rPr>
              <a:t>de </a:t>
            </a:r>
            <a:r>
              <a:rPr lang="es-EC" altLang="es-EC" b="1" dirty="0" smtClean="0">
                <a:ea typeface="Times New Roman" pitchFamily="18" charset="0"/>
                <a:cs typeface="Times New Roman" pitchFamily="18" charset="0"/>
              </a:rPr>
              <a:t>cal viva</a:t>
            </a:r>
            <a:endParaRPr lang="es-EC" altLang="es-EC" b="1" dirty="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1711325" algn="l"/>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a:off x="9087686" y="6094412"/>
            <a:ext cx="1864228" cy="369332"/>
          </a:xfrm>
          <a:prstGeom prst="rect">
            <a:avLst/>
          </a:prstGeom>
        </p:spPr>
        <p:txBody>
          <a:bodyPr wrap="none">
            <a:spAutoFit/>
          </a:bodyPr>
          <a:lstStyle/>
          <a:p>
            <a:r>
              <a:rPr lang="es-EC" dirty="0" smtClean="0">
                <a:hlinkClick r:id="rId3" action="ppaction://hlinkfile"/>
              </a:rPr>
              <a:t>Flujo del Proyecto</a:t>
            </a:r>
            <a:endParaRPr lang="es-EC" dirty="0"/>
          </a:p>
        </p:txBody>
      </p:sp>
    </p:spTree>
    <p:extLst>
      <p:ext uri="{BB962C8B-B14F-4D97-AF65-F5344CB8AC3E}">
        <p14:creationId xmlns:p14="http://schemas.microsoft.com/office/powerpoint/2010/main" val="45784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0" y="365125"/>
            <a:ext cx="11237495" cy="816561"/>
          </a:xfrm>
        </p:spPr>
        <p:txBody>
          <a:bodyPr/>
          <a:lstStyle/>
          <a:p>
            <a:pPr algn="ctr"/>
            <a:r>
              <a:rPr lang="es-ES" b="1" dirty="0" smtClean="0"/>
              <a:t>ANTECEDENTES</a:t>
            </a:r>
            <a:endParaRPr lang="es-ES" b="1" dirty="0"/>
          </a:p>
        </p:txBody>
      </p:sp>
      <p:sp>
        <p:nvSpPr>
          <p:cNvPr id="3" name="Marcador de contenido 2"/>
          <p:cNvSpPr>
            <a:spLocks noGrp="1"/>
          </p:cNvSpPr>
          <p:nvPr>
            <p:ph idx="1"/>
          </p:nvPr>
        </p:nvSpPr>
        <p:spPr>
          <a:xfrm>
            <a:off x="356937" y="2199374"/>
            <a:ext cx="3998496" cy="2517005"/>
          </a:xfrm>
        </p:spPr>
        <p:txBody>
          <a:bodyPr/>
          <a:lstStyle/>
          <a:p>
            <a:pPr marL="0" indent="0" algn="just">
              <a:buNone/>
            </a:pPr>
            <a:r>
              <a:rPr lang="es-MX" dirty="0"/>
              <a:t>Con la implementación del proyecto de aumento de capacidad instalada en la Acería a 300000 tn/año, la demanda de cal aumentará a 40 tn/d, lo que representan 11.800 toneladas de consumo de cal al </a:t>
            </a:r>
            <a:r>
              <a:rPr lang="es-MX" dirty="0" smtClean="0"/>
              <a:t>año.</a:t>
            </a:r>
          </a:p>
          <a:p>
            <a:pPr algn="just"/>
            <a:endParaRPr lang="es-MX" dirty="0"/>
          </a:p>
          <a:p>
            <a:pPr algn="just"/>
            <a:endParaRPr lang="es-ES" dirty="0"/>
          </a:p>
        </p:txBody>
      </p:sp>
      <p:graphicFrame>
        <p:nvGraphicFramePr>
          <p:cNvPr id="5" name="4 Gráfico"/>
          <p:cNvGraphicFramePr/>
          <p:nvPr>
            <p:extLst>
              <p:ext uri="{D42A27DB-BD31-4B8C-83A1-F6EECF244321}">
                <p14:modId xmlns:p14="http://schemas.microsoft.com/office/powerpoint/2010/main" val="670199403"/>
              </p:ext>
            </p:extLst>
          </p:nvPr>
        </p:nvGraphicFramePr>
        <p:xfrm>
          <a:off x="4884820" y="1491916"/>
          <a:ext cx="5895474" cy="4307305"/>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0" y="5895473"/>
            <a:ext cx="3108198" cy="962527"/>
          </a:xfrm>
          <a:prstGeom prst="rect">
            <a:avLst/>
          </a:prstGeom>
        </p:spPr>
      </p:pic>
    </p:spTree>
    <p:extLst>
      <p:ext uri="{BB962C8B-B14F-4D97-AF65-F5344CB8AC3E}">
        <p14:creationId xmlns:p14="http://schemas.microsoft.com/office/powerpoint/2010/main" val="527063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ANÁLISIS ECONÓMICO</a:t>
            </a:r>
            <a:endParaRPr lang="es-ES" b="1" dirty="0"/>
          </a:p>
        </p:txBody>
      </p:sp>
      <p:pic>
        <p:nvPicPr>
          <p:cNvPr id="4"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3473674534"/>
              </p:ext>
            </p:extLst>
          </p:nvPr>
        </p:nvGraphicFramePr>
        <p:xfrm>
          <a:off x="5770179" y="4026380"/>
          <a:ext cx="4888484" cy="2054089"/>
        </p:xfrm>
        <a:graphic>
          <a:graphicData uri="http://schemas.openxmlformats.org/drawingml/2006/table">
            <a:tbl>
              <a:tblPr firstRow="1" firstCol="1" bandRow="1">
                <a:tableStyleId>{5C22544A-7EE6-4342-B048-85BDC9FD1C3A}</a:tableStyleId>
              </a:tblPr>
              <a:tblGrid>
                <a:gridCol w="3367024"/>
                <a:gridCol w="1521460"/>
              </a:tblGrid>
              <a:tr h="660541">
                <a:tc>
                  <a:txBody>
                    <a:bodyPr/>
                    <a:lstStyle/>
                    <a:p>
                      <a:pPr algn="ctr">
                        <a:lnSpc>
                          <a:spcPct val="115000"/>
                        </a:lnSpc>
                        <a:spcAft>
                          <a:spcPts val="0"/>
                        </a:spcAft>
                        <a:tabLst>
                          <a:tab pos="180340" algn="l"/>
                          <a:tab pos="1710690" algn="l"/>
                        </a:tabLst>
                      </a:pPr>
                      <a:r>
                        <a:rPr lang="es-ES" sz="2400" dirty="0" err="1">
                          <a:effectLst/>
                        </a:rPr>
                        <a:t>TIR</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a:effectLst/>
                        </a:rPr>
                        <a:t>6,5%</a:t>
                      </a:r>
                      <a:endParaRPr lang="es-EC" sz="2800">
                        <a:solidFill>
                          <a:srgbClr val="76923C"/>
                        </a:solidFill>
                        <a:effectLst/>
                        <a:latin typeface="Times New Roman"/>
                        <a:ea typeface="Calibri"/>
                        <a:cs typeface="Times New Roman"/>
                      </a:endParaRPr>
                    </a:p>
                  </a:txBody>
                  <a:tcPr marL="68580" marR="68580" marT="0" marB="0" anchor="b"/>
                </a:tc>
              </a:tr>
              <a:tr h="696774">
                <a:tc>
                  <a:txBody>
                    <a:bodyPr/>
                    <a:lstStyle/>
                    <a:p>
                      <a:pPr algn="ctr">
                        <a:lnSpc>
                          <a:spcPct val="115000"/>
                        </a:lnSpc>
                        <a:spcAft>
                          <a:spcPts val="0"/>
                        </a:spcAft>
                        <a:tabLst>
                          <a:tab pos="180340" algn="l"/>
                          <a:tab pos="1710690" algn="l"/>
                        </a:tabLst>
                      </a:pPr>
                      <a:r>
                        <a:rPr lang="es-ES" sz="2400" dirty="0">
                          <a:effectLst/>
                        </a:rPr>
                        <a:t>VAN</a:t>
                      </a:r>
                      <a:endParaRPr lang="es-EC" sz="2800" dirty="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dirty="0" smtClean="0">
                          <a:effectLst/>
                        </a:rPr>
                        <a:t>553582,29</a:t>
                      </a:r>
                      <a:endParaRPr lang="es-EC" sz="2800" dirty="0">
                        <a:solidFill>
                          <a:srgbClr val="76923C"/>
                        </a:solidFill>
                        <a:effectLst/>
                        <a:latin typeface="Times New Roman"/>
                        <a:ea typeface="Calibri"/>
                        <a:cs typeface="Times New Roman"/>
                      </a:endParaRPr>
                    </a:p>
                  </a:txBody>
                  <a:tcPr marL="68580" marR="68580" marT="0" marB="0" anchor="b"/>
                </a:tc>
              </a:tr>
              <a:tr h="696774">
                <a:tc>
                  <a:txBody>
                    <a:bodyPr/>
                    <a:lstStyle/>
                    <a:p>
                      <a:pPr algn="ctr">
                        <a:lnSpc>
                          <a:spcPct val="115000"/>
                        </a:lnSpc>
                        <a:spcAft>
                          <a:spcPts val="0"/>
                        </a:spcAft>
                        <a:tabLst>
                          <a:tab pos="180340" algn="l"/>
                          <a:tab pos="1710690" algn="l"/>
                        </a:tabLst>
                      </a:pPr>
                      <a:r>
                        <a:rPr lang="es-ES" sz="2400">
                          <a:effectLst/>
                        </a:rPr>
                        <a:t>Periodo de recuperación </a:t>
                      </a:r>
                      <a:endParaRPr lang="es-EC" sz="2800">
                        <a:solidFill>
                          <a:srgbClr val="76923C"/>
                        </a:solidFill>
                        <a:effectLst/>
                        <a:latin typeface="Times New Roman"/>
                        <a:ea typeface="Calibri"/>
                        <a:cs typeface="Times New Roman"/>
                      </a:endParaRPr>
                    </a:p>
                  </a:txBody>
                  <a:tcPr marL="68580" marR="68580" marT="0" marB="0" anchor="b"/>
                </a:tc>
                <a:tc>
                  <a:txBody>
                    <a:bodyPr/>
                    <a:lstStyle/>
                    <a:p>
                      <a:pPr algn="ctr">
                        <a:lnSpc>
                          <a:spcPct val="115000"/>
                        </a:lnSpc>
                        <a:spcAft>
                          <a:spcPts val="0"/>
                        </a:spcAft>
                        <a:tabLst>
                          <a:tab pos="180340" algn="l"/>
                          <a:tab pos="1710690" algn="l"/>
                        </a:tabLst>
                      </a:pPr>
                      <a:r>
                        <a:rPr lang="es-ES" sz="2400" dirty="0">
                          <a:effectLst/>
                        </a:rPr>
                        <a:t>6,42</a:t>
                      </a:r>
                      <a:endParaRPr lang="es-EC" sz="2800" dirty="0">
                        <a:solidFill>
                          <a:srgbClr val="76923C"/>
                        </a:solidFill>
                        <a:effectLst/>
                        <a:latin typeface="Times New Roman"/>
                        <a:ea typeface="Calibri"/>
                        <a:cs typeface="Times New Roman"/>
                      </a:endParaRPr>
                    </a:p>
                  </a:txBody>
                  <a:tcPr marL="68580" marR="68580" marT="0" marB="0" anchor="b"/>
                </a:tc>
              </a:tr>
            </a:tbl>
          </a:graphicData>
        </a:graphic>
      </p:graphicFrame>
      <p:sp>
        <p:nvSpPr>
          <p:cNvPr id="8" name="Rectangle 1"/>
          <p:cNvSpPr>
            <a:spLocks noChangeArrowheads="1"/>
          </p:cNvSpPr>
          <p:nvPr/>
        </p:nvSpPr>
        <p:spPr bwMode="auto">
          <a:xfrm>
            <a:off x="1098878" y="1867521"/>
            <a:ext cx="4281941" cy="196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lvl1pPr fontAlgn="base">
              <a:spcBef>
                <a:spcPct val="0"/>
              </a:spcBef>
              <a:spcAft>
                <a:spcPct val="0"/>
              </a:spcAft>
              <a:tabLst>
                <a:tab pos="180975" algn="l"/>
                <a:tab pos="1711325"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1711325"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1711325"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1711325"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1711325"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1711325"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1711325"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1711325"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1711325" algn="l"/>
              </a:tabLst>
              <a:defRPr>
                <a:solidFill>
                  <a:schemeClr val="tx1"/>
                </a:solidFill>
                <a:latin typeface="Arial" pitchFamily="34" charset="0"/>
                <a:cs typeface="Arial"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180975" algn="l"/>
                <a:tab pos="1711325" algn="l"/>
              </a:tabLst>
            </a:pPr>
            <a:r>
              <a:rPr lang="es-EC" altLang="es-EC" b="1" dirty="0" smtClean="0">
                <a:ea typeface="Times New Roman" pitchFamily="18" charset="0"/>
                <a:cs typeface="Times New Roman" pitchFamily="18" charset="0"/>
              </a:rPr>
              <a:t>TASA INTERNA DE RETORNO  - </a:t>
            </a:r>
            <a:r>
              <a:rPr lang="es-EC" altLang="es-EC" b="1" dirty="0" err="1" smtClean="0">
                <a:ea typeface="Times New Roman" pitchFamily="18" charset="0"/>
                <a:cs typeface="Times New Roman" pitchFamily="18" charset="0"/>
              </a:rPr>
              <a:t>TIR</a:t>
            </a:r>
            <a:endParaRPr lang="es-EC" altLang="es-EC" b="1" dirty="0" smtClean="0">
              <a:ea typeface="Times New Roman" pitchFamily="18" charset="0"/>
              <a:cs typeface="Times New Roman" pitchFamily="18" charset="0"/>
            </a:endParaRPr>
          </a:p>
          <a:p>
            <a:pPr marR="0" lvl="0" algn="l" defTabSz="914400" rtl="0" eaLnBrk="1" fontAlgn="base" latinLnBrk="0" hangingPunct="1">
              <a:lnSpc>
                <a:spcPct val="100000"/>
              </a:lnSpc>
              <a:spcBef>
                <a:spcPct val="0"/>
              </a:spcBef>
              <a:spcAft>
                <a:spcPct val="0"/>
              </a:spcAft>
              <a:buClrTx/>
              <a:buSzTx/>
              <a:tabLst>
                <a:tab pos="180975" algn="l"/>
                <a:tab pos="1711325" algn="l"/>
              </a:tabLst>
            </a:pPr>
            <a:r>
              <a:rPr lang="es-EC" altLang="es-EC" b="1" dirty="0" smtClean="0">
                <a:ea typeface="Times New Roman" pitchFamily="18" charset="0"/>
                <a:cs typeface="Times New Roman" pitchFamily="18"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180975" algn="l"/>
                <a:tab pos="1711325" algn="l"/>
              </a:tabLst>
            </a:pPr>
            <a:r>
              <a:rPr lang="es-EC" altLang="es-EC" b="1" dirty="0" smtClean="0">
                <a:ea typeface="Times New Roman" pitchFamily="18" charset="0"/>
                <a:cs typeface="Times New Roman" pitchFamily="18" charset="0"/>
              </a:rPr>
              <a:t>VALOR ACTUAL NETO</a:t>
            </a:r>
            <a:r>
              <a:rPr lang="es-EC" altLang="es-EC" b="1" dirty="0">
                <a:ea typeface="Times New Roman" pitchFamily="18" charset="0"/>
                <a:cs typeface="Times New Roman" pitchFamily="18" charset="0"/>
              </a:rPr>
              <a:t> </a:t>
            </a:r>
            <a:r>
              <a:rPr lang="es-EC" altLang="es-EC" b="1" dirty="0" smtClean="0">
                <a:ea typeface="Times New Roman" pitchFamily="18" charset="0"/>
                <a:cs typeface="Times New Roman" pitchFamily="18" charset="0"/>
              </a:rPr>
              <a:t>– VAN</a:t>
            </a:r>
          </a:p>
          <a:p>
            <a:pPr marR="0" lvl="0" algn="l" defTabSz="914400" rtl="0" eaLnBrk="1" fontAlgn="base" latinLnBrk="0" hangingPunct="1">
              <a:lnSpc>
                <a:spcPct val="100000"/>
              </a:lnSpc>
              <a:spcBef>
                <a:spcPct val="0"/>
              </a:spcBef>
              <a:spcAft>
                <a:spcPct val="0"/>
              </a:spcAft>
              <a:buClrTx/>
              <a:buSzTx/>
              <a:tabLst>
                <a:tab pos="180975" algn="l"/>
                <a:tab pos="1711325" algn="l"/>
              </a:tabLst>
            </a:pPr>
            <a:endParaRPr kumimoji="0" lang="es-EC" altLang="es-EC" b="1" i="0" u="none" strike="noStrike" cap="none" normalizeH="0" dirty="0" smtClean="0">
              <a:ln>
                <a:noFill/>
              </a:ln>
              <a:solidFill>
                <a:schemeClr val="tx1"/>
              </a:solidFill>
              <a:effectLst/>
              <a:ea typeface="Times New Roman" pitchFamily="18" charset="0"/>
              <a:cs typeface="Times New Roman" pitchFamily="18"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180975" algn="l"/>
                <a:tab pos="1711325" algn="l"/>
              </a:tabLst>
            </a:pPr>
            <a:r>
              <a:rPr lang="es-EC" altLang="es-EC" b="1" baseline="0" dirty="0" smtClean="0">
                <a:ea typeface="Times New Roman" pitchFamily="18" charset="0"/>
                <a:cs typeface="Times New Roman" pitchFamily="18" charset="0"/>
              </a:rPr>
              <a:t>PERIODO</a:t>
            </a:r>
            <a:r>
              <a:rPr lang="es-EC" altLang="es-EC" b="1" dirty="0" smtClean="0">
                <a:ea typeface="Times New Roman" pitchFamily="18" charset="0"/>
                <a:cs typeface="Times New Roman" pitchFamily="18" charset="0"/>
              </a:rPr>
              <a:t> DE RECUPERACIÓN</a:t>
            </a:r>
            <a:r>
              <a:rPr kumimoji="0" lang="es-EC" altLang="es-EC" b="1"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es-EC" altLang="es-EC"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1711325" algn="l"/>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7845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09600" y="274638"/>
            <a:ext cx="10160000" cy="1143000"/>
          </a:xfrm>
        </p:spPr>
        <p:txBody>
          <a:bodyPr/>
          <a:lstStyle/>
          <a:p>
            <a:pPr algn="ctr"/>
            <a:r>
              <a:rPr lang="es-ES" b="1" dirty="0" smtClean="0"/>
              <a:t>CONCLUSIONES</a:t>
            </a:r>
            <a:endParaRPr lang="es-ES" b="1" dirty="0"/>
          </a:p>
        </p:txBody>
      </p:sp>
      <p:sp>
        <p:nvSpPr>
          <p:cNvPr id="5" name="4 Rectángulo"/>
          <p:cNvSpPr/>
          <p:nvPr/>
        </p:nvSpPr>
        <p:spPr>
          <a:xfrm>
            <a:off x="651640" y="1601830"/>
            <a:ext cx="10179269" cy="4247317"/>
          </a:xfrm>
          <a:prstGeom prst="rect">
            <a:avLst/>
          </a:prstGeom>
        </p:spPr>
        <p:txBody>
          <a:bodyPr wrap="square">
            <a:spAutoFit/>
          </a:bodyPr>
          <a:lstStyle/>
          <a:p>
            <a:pPr lvl="0"/>
            <a:r>
              <a:rPr lang="es-EC" dirty="0"/>
              <a:t>Se debe garantizar la producción de 7614 toneladas de cal viva en el año 2015, para poder satisfacer el proceso de fundición en ANDEC S.A.</a:t>
            </a:r>
          </a:p>
          <a:p>
            <a:r>
              <a:rPr lang="es-EC" dirty="0"/>
              <a:t> </a:t>
            </a:r>
          </a:p>
          <a:p>
            <a:pPr lvl="0"/>
            <a:r>
              <a:rPr lang="es-EC" dirty="0"/>
              <a:t>Debido a que la cal viva es un insumo fundamental en el proceso de fundición para la obtención de acero, la implementación de esta planta garantizará el autoabastecimiento del producto así como también su calidad y granulometría, requerida por los equipos usados en la fundición.</a:t>
            </a:r>
          </a:p>
          <a:p>
            <a:r>
              <a:rPr lang="es-EC" dirty="0"/>
              <a:t> </a:t>
            </a:r>
          </a:p>
          <a:p>
            <a:pPr lvl="0"/>
            <a:r>
              <a:rPr lang="es-EC" dirty="0"/>
              <a:t>El método de </a:t>
            </a:r>
            <a:r>
              <a:rPr lang="es-EC" dirty="0" err="1"/>
              <a:t>Muther</a:t>
            </a:r>
            <a:r>
              <a:rPr lang="es-EC" dirty="0"/>
              <a:t> empleado para la distribución de las diferentes áreas de la planta diseñada, es el más recomendado debido a que en él se pondera las ubicaciones de las áreas, así como también se interrelacionan todas las áreas de la planta con el fin de disminuir tiempos de operación y de producción.</a:t>
            </a:r>
          </a:p>
          <a:p>
            <a:r>
              <a:rPr lang="es-EC" dirty="0"/>
              <a:t> </a:t>
            </a:r>
          </a:p>
          <a:p>
            <a:pPr lvl="0"/>
            <a:r>
              <a:rPr lang="es-EC" dirty="0"/>
              <a:t>El costo de combustible en el proceso de calcinación, hace que el período de recuperación de la inversión en este proyecto aumente; el uso de aceite quemado como combustible alternativo ayudaría a disminuir dichos costos. </a:t>
            </a:r>
          </a:p>
          <a:p>
            <a:r>
              <a:rPr lang="es-EC" dirty="0"/>
              <a:t> </a:t>
            </a:r>
          </a:p>
        </p:txBody>
      </p:sp>
      <p:pic>
        <p:nvPicPr>
          <p:cNvPr id="6"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2597583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83324" y="1482133"/>
            <a:ext cx="10184524" cy="4247317"/>
          </a:xfrm>
          <a:prstGeom prst="rect">
            <a:avLst/>
          </a:prstGeom>
        </p:spPr>
        <p:txBody>
          <a:bodyPr wrap="square">
            <a:spAutoFit/>
          </a:bodyPr>
          <a:lstStyle/>
          <a:p>
            <a:pPr lvl="0"/>
            <a:r>
              <a:rPr lang="es-EC" dirty="0"/>
              <a:t>El abastecimiento de la materia prima debe garantizarse mediante proveedores directos de la piedra caliza; debe realizarse con la cantera que proporcione dicha piedra con los parámetros físicos químicos que se requieren para el proceso de producción de la cal viva.</a:t>
            </a:r>
          </a:p>
          <a:p>
            <a:r>
              <a:rPr lang="es-EC" dirty="0"/>
              <a:t> </a:t>
            </a:r>
          </a:p>
          <a:p>
            <a:pPr lvl="0"/>
            <a:r>
              <a:rPr lang="es-EC" dirty="0"/>
              <a:t>La selección apropiada de la maquinaria requerida para el proceso de la elaboración de cal viva mediante la utilización de la matriz de factores ponderados, ayuda a que se tome la selección adecuada para la fabricación de cal viva.</a:t>
            </a:r>
          </a:p>
          <a:p>
            <a:r>
              <a:rPr lang="es-EC" dirty="0"/>
              <a:t> </a:t>
            </a:r>
          </a:p>
          <a:p>
            <a:pPr lvl="0"/>
            <a:r>
              <a:rPr lang="es-EC" dirty="0"/>
              <a:t>La inversión inicial que debe realizarse para la ejecución de este proyecto, se recuperará en 4,13 años siendo este menor al período de recuperación considerado en un proyecto de ingeniería que es de 5 años.</a:t>
            </a:r>
          </a:p>
          <a:p>
            <a:r>
              <a:rPr lang="es-EC" dirty="0"/>
              <a:t> </a:t>
            </a:r>
          </a:p>
          <a:p>
            <a:r>
              <a:rPr lang="es-EC" dirty="0"/>
              <a:t>Además de que la implementación de la planta garantizará un insumo de calidad requerido por ANDEC S.A., este es un proyecto viable ya que la tasa interna de retorno TIR es de 14,3% y el valor actual neto de $ 144615,20 </a:t>
            </a:r>
          </a:p>
          <a:p>
            <a:pPr lvl="0"/>
            <a:endParaRPr lang="es-EC" dirty="0"/>
          </a:p>
        </p:txBody>
      </p:sp>
      <p:sp>
        <p:nvSpPr>
          <p:cNvPr id="5" name="Título 1"/>
          <p:cNvSpPr>
            <a:spLocks noGrp="1"/>
          </p:cNvSpPr>
          <p:nvPr>
            <p:ph type="title"/>
          </p:nvPr>
        </p:nvSpPr>
        <p:spPr>
          <a:xfrm>
            <a:off x="609600" y="274638"/>
            <a:ext cx="10160000" cy="1143000"/>
          </a:xfrm>
        </p:spPr>
        <p:txBody>
          <a:bodyPr/>
          <a:lstStyle/>
          <a:p>
            <a:pPr algn="ctr"/>
            <a:r>
              <a:rPr lang="es-ES" b="1" dirty="0" smtClean="0"/>
              <a:t>CONCLUSIONES</a:t>
            </a:r>
            <a:endParaRPr lang="es-ES" b="1" dirty="0"/>
          </a:p>
        </p:txBody>
      </p:sp>
      <p:pic>
        <p:nvPicPr>
          <p:cNvPr id="6"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1496854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09600" y="274638"/>
            <a:ext cx="10160000" cy="1143000"/>
          </a:xfrm>
        </p:spPr>
        <p:txBody>
          <a:bodyPr/>
          <a:lstStyle/>
          <a:p>
            <a:pPr algn="ctr"/>
            <a:r>
              <a:rPr lang="es-ES" b="1" dirty="0" smtClean="0"/>
              <a:t>RECOMENDACIONES</a:t>
            </a:r>
            <a:endParaRPr lang="es-ES" b="1" dirty="0"/>
          </a:p>
        </p:txBody>
      </p:sp>
      <p:sp>
        <p:nvSpPr>
          <p:cNvPr id="2" name="1 Rectángulo"/>
          <p:cNvSpPr/>
          <p:nvPr/>
        </p:nvSpPr>
        <p:spPr>
          <a:xfrm>
            <a:off x="725213" y="1427223"/>
            <a:ext cx="10184524" cy="7848302"/>
          </a:xfrm>
          <a:prstGeom prst="rect">
            <a:avLst/>
          </a:prstGeom>
        </p:spPr>
        <p:txBody>
          <a:bodyPr wrap="square">
            <a:spAutoFit/>
          </a:bodyPr>
          <a:lstStyle/>
          <a:p>
            <a:pPr lvl="0"/>
            <a:r>
              <a:rPr lang="es-EC" dirty="0"/>
              <a:t>Se debe buscar líneas de producción paralelas para utilizar y optimizar al máximo la capacidad de los equipos en la parte de la trituración y de este modo aumentar los ingresos para el proyecto.</a:t>
            </a:r>
          </a:p>
          <a:p>
            <a:r>
              <a:rPr lang="es-EC" dirty="0"/>
              <a:t> </a:t>
            </a:r>
          </a:p>
          <a:p>
            <a:pPr lvl="0"/>
            <a:r>
              <a:rPr lang="es-EC" dirty="0"/>
              <a:t>Contar con varias cotizaciones de proveedores de la maquinaria principal para así obtener nuevas opciones que cumplan con las condiciones del proceso para la elaboración de cal viva con la calidad y cantidad requerida. </a:t>
            </a:r>
          </a:p>
          <a:p>
            <a:r>
              <a:rPr lang="es-EC" dirty="0"/>
              <a:t> </a:t>
            </a:r>
          </a:p>
          <a:p>
            <a:pPr lvl="0"/>
            <a:r>
              <a:rPr lang="es-EC" dirty="0"/>
              <a:t>Realizar la instalación de los equipos secundarios con las características técnicas recomendadas  para que satisfagan las necesidades de la planta.</a:t>
            </a:r>
          </a:p>
          <a:p>
            <a:r>
              <a:rPr lang="es-EC" dirty="0"/>
              <a:t> </a:t>
            </a:r>
          </a:p>
          <a:p>
            <a:pPr lvl="0"/>
            <a:r>
              <a:rPr lang="es-EC" dirty="0"/>
              <a:t>Adquirir el terreno donde va a ser implantada la planta de producción de cal viva lo más cercano posible a las canteras de piedra caliza, ya que con esto se disminuirá los costos de trasporte de la materia prima y se asegurará que la piedra caliza no adquiera humedad debido a su higroscopia. </a:t>
            </a:r>
          </a:p>
          <a:p>
            <a:r>
              <a:rPr lang="es-EC" dirty="0"/>
              <a:t> </a:t>
            </a:r>
          </a:p>
          <a:p>
            <a:pPr lvl="0"/>
            <a:r>
              <a:rPr lang="es-EC" dirty="0"/>
              <a:t>Utilizar el medio de transporte que traslada los polvos producidos en el área de acería de ANDEC S.A. hasta la población de </a:t>
            </a:r>
            <a:r>
              <a:rPr lang="es-EC" dirty="0" err="1"/>
              <a:t>Villingota</a:t>
            </a:r>
            <a:r>
              <a:rPr lang="es-EC" dirty="0"/>
              <a:t>, para que a su retorno a la planta principal de ANDEC S.A. lo haga con la cal viva, con lo cual se lograría disminuir el costo en el transporte del producto terminado.</a:t>
            </a:r>
          </a:p>
          <a:p>
            <a:r>
              <a:rPr lang="es-EC" dirty="0"/>
              <a:t> </a:t>
            </a:r>
          </a:p>
          <a:p>
            <a:pPr lvl="0"/>
            <a:r>
              <a:rPr lang="es-EC" dirty="0"/>
              <a:t>Tener el suficiente abastecimiento de materia prima, para garantizar la producción de la cal viva en tiempo de invierno, ya que en esta temporada se dificulta la extracción de la piedra caliza de las canteras.</a:t>
            </a:r>
          </a:p>
          <a:p>
            <a:r>
              <a:rPr lang="es-EC" dirty="0"/>
              <a:t> </a:t>
            </a:r>
          </a:p>
          <a:p>
            <a:pPr lvl="0"/>
            <a:r>
              <a:rPr lang="es-EC" dirty="0"/>
              <a:t>Realizar los mantenimientos preventivos en la maquinaria para no realizar mantenimientos correctivos, y así minimizar los tiempos muertos que podrían presentarse debido al mal funcionamiento de algún componente o maquinaria en general.</a:t>
            </a:r>
          </a:p>
          <a:p>
            <a:r>
              <a:rPr lang="es-EC" dirty="0"/>
              <a:t> </a:t>
            </a:r>
          </a:p>
          <a:p>
            <a:pPr lvl="0"/>
            <a:r>
              <a:rPr lang="es-EC" dirty="0"/>
              <a:t>Utilizar los diámetros indicados en las tuberías para aire comprimido, trasporte de diésel y agua potable. Los calibres de los cables de las distintas máquinas deben ser los especificados, ya que se encuentran relacionadas directamente con el amperaje que operan.</a:t>
            </a: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2618708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5668" y="1540639"/>
            <a:ext cx="10673255" cy="3139321"/>
          </a:xfrm>
          <a:prstGeom prst="rect">
            <a:avLst/>
          </a:prstGeom>
        </p:spPr>
        <p:txBody>
          <a:bodyPr wrap="square">
            <a:spAutoFit/>
          </a:bodyPr>
          <a:lstStyle/>
          <a:p>
            <a:endParaRPr lang="es-EC" dirty="0"/>
          </a:p>
          <a:p>
            <a:pPr lvl="0"/>
            <a:r>
              <a:rPr lang="es-EC" dirty="0"/>
              <a:t>Tener el suficiente abastecimiento de materia prima, para garantizar la producción de la cal viva en tiempo de invierno, ya que en esta temporada se dificulta la extracción de la piedra caliza de las canteras.</a:t>
            </a:r>
          </a:p>
          <a:p>
            <a:r>
              <a:rPr lang="es-EC" dirty="0"/>
              <a:t> </a:t>
            </a:r>
          </a:p>
          <a:p>
            <a:pPr lvl="0"/>
            <a:r>
              <a:rPr lang="es-EC" dirty="0"/>
              <a:t>Realizar los mantenimientos preventivos en la maquinaria para no realizar mantenimientos correctivos, y así minimizar los tiempos muertos que podrían presentarse debido al mal funcionamiento de algún componente o maquinaria en general.</a:t>
            </a:r>
          </a:p>
          <a:p>
            <a:r>
              <a:rPr lang="es-EC" dirty="0"/>
              <a:t> </a:t>
            </a:r>
          </a:p>
          <a:p>
            <a:pPr lvl="0"/>
            <a:r>
              <a:rPr lang="es-EC" dirty="0"/>
              <a:t>Utilizar los diámetros indicados en las tuberías para aire comprimido, trasporte de diésel y agua potable. </a:t>
            </a:r>
            <a:r>
              <a:rPr lang="es-EC"/>
              <a:t>Los calibres de los cables de las distintas máquinas deben ser los especificados, ya que se encuentran relacionadas directamente con el amperaje que operan.</a:t>
            </a:r>
            <a:endParaRPr lang="es-EC" dirty="0"/>
          </a:p>
        </p:txBody>
      </p:sp>
      <p:sp>
        <p:nvSpPr>
          <p:cNvPr id="5" name="Título 1"/>
          <p:cNvSpPr>
            <a:spLocks noGrp="1"/>
          </p:cNvSpPr>
          <p:nvPr>
            <p:ph type="title"/>
          </p:nvPr>
        </p:nvSpPr>
        <p:spPr>
          <a:xfrm>
            <a:off x="609600" y="274638"/>
            <a:ext cx="10160000" cy="1143000"/>
          </a:xfrm>
        </p:spPr>
        <p:txBody>
          <a:bodyPr/>
          <a:lstStyle/>
          <a:p>
            <a:pPr algn="ctr"/>
            <a:r>
              <a:rPr lang="es-ES" b="1" dirty="0" smtClean="0"/>
              <a:t>RECOMENDACIONES</a:t>
            </a:r>
            <a:endParaRPr lang="es-ES" b="1" dirty="0"/>
          </a:p>
        </p:txBody>
      </p:sp>
      <p:pic>
        <p:nvPicPr>
          <p:cNvPr id="6"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5891282"/>
            <a:ext cx="1660359" cy="942655"/>
          </a:xfrm>
          <a:prstGeom prst="rect">
            <a:avLst/>
          </a:prstGeom>
        </p:spPr>
      </p:pic>
    </p:spTree>
    <p:extLst>
      <p:ext uri="{BB962C8B-B14F-4D97-AF65-F5344CB8AC3E}">
        <p14:creationId xmlns:p14="http://schemas.microsoft.com/office/powerpoint/2010/main" val="393176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160000" cy="808204"/>
          </a:xfrm>
        </p:spPr>
        <p:txBody>
          <a:bodyPr/>
          <a:lstStyle/>
          <a:p>
            <a:pPr algn="ctr"/>
            <a:r>
              <a:rPr lang="es-ES" b="1" dirty="0" smtClean="0"/>
              <a:t>DEFINICIÓN DEL PROBLEMA</a:t>
            </a:r>
            <a:endParaRPr lang="es-ES" b="1" dirty="0"/>
          </a:p>
        </p:txBody>
      </p:sp>
      <p:sp>
        <p:nvSpPr>
          <p:cNvPr id="3" name="Marcador de contenido 2"/>
          <p:cNvSpPr>
            <a:spLocks noGrp="1"/>
          </p:cNvSpPr>
          <p:nvPr>
            <p:ph idx="1"/>
          </p:nvPr>
        </p:nvSpPr>
        <p:spPr>
          <a:xfrm>
            <a:off x="609599" y="1323474"/>
            <a:ext cx="10218823" cy="3392904"/>
          </a:xfrm>
        </p:spPr>
        <p:txBody>
          <a:bodyPr>
            <a:normAutofit lnSpcReduction="10000"/>
          </a:bodyPr>
          <a:lstStyle/>
          <a:p>
            <a:pPr marL="114300" indent="0" algn="just">
              <a:buNone/>
            </a:pPr>
            <a:r>
              <a:rPr lang="es-MX" dirty="0"/>
              <a:t>ANDEC S.A. dentro del proceso </a:t>
            </a:r>
            <a:r>
              <a:rPr lang="es-MX" dirty="0" smtClean="0"/>
              <a:t>de fundición </a:t>
            </a:r>
            <a:r>
              <a:rPr lang="es-MX" dirty="0"/>
              <a:t>en el EAF (Horno de arco eléctrico) </a:t>
            </a:r>
            <a:r>
              <a:rPr lang="es-MX" dirty="0" smtClean="0"/>
              <a:t>utiliza:</a:t>
            </a:r>
          </a:p>
          <a:p>
            <a:pPr algn="just">
              <a:buFont typeface="Wingdings" panose="05000000000000000000" pitchFamily="2" charset="2"/>
              <a:buChar char="§"/>
            </a:pPr>
            <a:r>
              <a:rPr lang="es-MX" dirty="0"/>
              <a:t>C</a:t>
            </a:r>
            <a:r>
              <a:rPr lang="es-MX" dirty="0" smtClean="0"/>
              <a:t>hatarra </a:t>
            </a:r>
            <a:r>
              <a:rPr lang="es-MX" dirty="0"/>
              <a:t>preparada </a:t>
            </a:r>
            <a:r>
              <a:rPr lang="es-MX" dirty="0" smtClean="0"/>
              <a:t>.</a:t>
            </a:r>
          </a:p>
          <a:p>
            <a:pPr algn="just">
              <a:buFont typeface="Wingdings" panose="05000000000000000000" pitchFamily="2" charset="2"/>
              <a:buChar char="§"/>
            </a:pPr>
            <a:r>
              <a:rPr lang="es-MX" dirty="0" smtClean="0"/>
              <a:t>Insumos </a:t>
            </a:r>
            <a:r>
              <a:rPr lang="es-MX" dirty="0"/>
              <a:t>tales como: </a:t>
            </a:r>
            <a:endParaRPr lang="es-MX" dirty="0" smtClean="0"/>
          </a:p>
          <a:p>
            <a:pPr lvl="1" algn="just">
              <a:buFont typeface="Wingdings" panose="05000000000000000000" pitchFamily="2" charset="2"/>
              <a:buChar char="§"/>
            </a:pPr>
            <a:r>
              <a:rPr lang="es-MX" dirty="0"/>
              <a:t>F</a:t>
            </a:r>
            <a:r>
              <a:rPr lang="es-MX" dirty="0" smtClean="0"/>
              <a:t>erro manganeso.</a:t>
            </a:r>
          </a:p>
          <a:p>
            <a:pPr lvl="1" algn="just">
              <a:buFont typeface="Wingdings" panose="05000000000000000000" pitchFamily="2" charset="2"/>
              <a:buChar char="§"/>
            </a:pPr>
            <a:r>
              <a:rPr lang="es-MX" dirty="0" smtClean="0"/>
              <a:t> </a:t>
            </a:r>
            <a:r>
              <a:rPr lang="es-MX" dirty="0"/>
              <a:t>F</a:t>
            </a:r>
            <a:r>
              <a:rPr lang="es-MX" dirty="0" smtClean="0"/>
              <a:t>erro silicio.</a:t>
            </a:r>
          </a:p>
          <a:p>
            <a:pPr lvl="1" algn="just">
              <a:buFont typeface="Wingdings" panose="05000000000000000000" pitchFamily="2" charset="2"/>
              <a:buChar char="§"/>
            </a:pPr>
            <a:r>
              <a:rPr lang="es-MX" dirty="0"/>
              <a:t>E</a:t>
            </a:r>
            <a:r>
              <a:rPr lang="es-MX" dirty="0" smtClean="0"/>
              <a:t>strella </a:t>
            </a:r>
            <a:r>
              <a:rPr lang="es-MX" dirty="0"/>
              <a:t>de </a:t>
            </a:r>
            <a:r>
              <a:rPr lang="es-MX" dirty="0" smtClean="0"/>
              <a:t>aluminio.</a:t>
            </a:r>
          </a:p>
          <a:p>
            <a:pPr lvl="1" algn="just">
              <a:buFont typeface="Wingdings" panose="05000000000000000000" pitchFamily="2" charset="2"/>
              <a:buChar char="§"/>
            </a:pPr>
            <a:r>
              <a:rPr lang="es-MX" dirty="0"/>
              <a:t>C</a:t>
            </a:r>
            <a:r>
              <a:rPr lang="es-MX" dirty="0" smtClean="0"/>
              <a:t>al dolomítica.</a:t>
            </a:r>
          </a:p>
          <a:p>
            <a:pPr lvl="1" algn="just">
              <a:buFont typeface="Wingdings" panose="05000000000000000000" pitchFamily="2" charset="2"/>
              <a:buChar char="§"/>
            </a:pPr>
            <a:r>
              <a:rPr lang="es-MX" dirty="0" smtClean="0"/>
              <a:t>Antracita.</a:t>
            </a:r>
            <a:endParaRPr lang="es-MX" dirty="0"/>
          </a:p>
          <a:p>
            <a:pPr lvl="1" algn="just">
              <a:buFont typeface="Wingdings" panose="05000000000000000000" pitchFamily="2" charset="2"/>
              <a:buChar char="§"/>
            </a:pPr>
            <a:r>
              <a:rPr lang="es-MX" b="1" dirty="0"/>
              <a:t>C</a:t>
            </a:r>
            <a:r>
              <a:rPr lang="es-MX" b="1" dirty="0" smtClean="0"/>
              <a:t>al viva.</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681663" y="3296653"/>
            <a:ext cx="7387391" cy="3248526"/>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0" y="5895473"/>
            <a:ext cx="3108198" cy="962527"/>
          </a:xfrm>
          <a:prstGeom prst="rect">
            <a:avLst/>
          </a:prstGeom>
        </p:spPr>
      </p:pic>
    </p:spTree>
    <p:extLst>
      <p:ext uri="{BB962C8B-B14F-4D97-AF65-F5344CB8AC3E}">
        <p14:creationId xmlns:p14="http://schemas.microsoft.com/office/powerpoint/2010/main" val="290513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6197"/>
            <a:ext cx="10160000" cy="1143000"/>
          </a:xfrm>
        </p:spPr>
        <p:txBody>
          <a:bodyPr/>
          <a:lstStyle/>
          <a:p>
            <a:pPr algn="ctr"/>
            <a:r>
              <a:rPr lang="es-ES" b="1" dirty="0" smtClean="0"/>
              <a:t>OBJETIVOS</a:t>
            </a:r>
            <a:endParaRPr lang="es-ES" b="1" dirty="0"/>
          </a:p>
        </p:txBody>
      </p:sp>
      <p:pic>
        <p:nvPicPr>
          <p:cNvPr id="4"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6002759"/>
            <a:ext cx="2839453" cy="879304"/>
          </a:xfrm>
          <a:prstGeom prst="rect">
            <a:avLst/>
          </a:prstGeom>
        </p:spPr>
      </p:pic>
      <mc:AlternateContent xmlns:mc="http://schemas.openxmlformats.org/markup-compatibility/2006" xmlns:a14="http://schemas.microsoft.com/office/drawing/2010/main">
        <mc:Choice Requires="a14">
          <p:sp>
            <p:nvSpPr>
              <p:cNvPr id="6" name="5 Rectángulo"/>
              <p:cNvSpPr/>
              <p:nvPr/>
            </p:nvSpPr>
            <p:spPr>
              <a:xfrm>
                <a:off x="1" y="1186662"/>
                <a:ext cx="11093116" cy="1384995"/>
              </a:xfrm>
              <a:prstGeom prst="rect">
                <a:avLst/>
              </a:prstGeom>
            </p:spPr>
            <p:txBody>
              <a:bodyPr wrap="square">
                <a:spAutoFit/>
              </a:bodyPr>
              <a:lstStyle/>
              <a:p>
                <a:pPr algn="ctr"/>
                <a:r>
                  <a:rPr lang="es-EC" sz="2800" b="1" dirty="0"/>
                  <a:t>Realizar las ingenierías: conceptual, básica y de detalle, además de la simulación de la línea de producción de cal viva para ANDEC S.A. con una capacidad de </a:t>
                </a:r>
                <a14:m>
                  <m:oMath xmlns:m="http://schemas.openxmlformats.org/officeDocument/2006/math">
                    <m:r>
                      <a:rPr lang="es-EC" sz="2800" b="1" i="1">
                        <a:latin typeface="Cambria Math"/>
                      </a:rPr>
                      <m:t>𝟒𝟎</m:t>
                    </m:r>
                    <m:r>
                      <a:rPr lang="es-EC" sz="2800" b="1" i="1">
                        <a:latin typeface="Cambria Math"/>
                      </a:rPr>
                      <m:t> </m:t>
                    </m:r>
                    <m:r>
                      <a:rPr lang="es-EC" sz="2800" b="1" i="1">
                        <a:latin typeface="Cambria Math"/>
                      </a:rPr>
                      <m:t>𝒕</m:t>
                    </m:r>
                    <m:r>
                      <a:rPr lang="es-EC" sz="2800" b="1" i="1">
                        <a:latin typeface="Cambria Math"/>
                      </a:rPr>
                      <m:t>/</m:t>
                    </m:r>
                    <m:r>
                      <a:rPr lang="es-EC" sz="2800" b="1" i="1">
                        <a:latin typeface="Cambria Math"/>
                      </a:rPr>
                      <m:t>𝒅</m:t>
                    </m:r>
                    <m:r>
                      <a:rPr lang="es-EC" sz="2800" b="1" i="1">
                        <a:latin typeface="Cambria Math"/>
                      </a:rPr>
                      <m:t>í</m:t>
                    </m:r>
                    <m:r>
                      <a:rPr lang="es-EC" sz="2800" b="1" i="1">
                        <a:latin typeface="Cambria Math"/>
                      </a:rPr>
                      <m:t>𝒂</m:t>
                    </m:r>
                  </m:oMath>
                </a14:m>
                <a:r>
                  <a:rPr lang="es-EC" sz="2800" b="1" dirty="0"/>
                  <a:t>.</a:t>
                </a:r>
              </a:p>
            </p:txBody>
          </p:sp>
        </mc:Choice>
        <mc:Fallback xmlns="">
          <p:sp>
            <p:nvSpPr>
              <p:cNvPr id="6" name="5 Rectángulo"/>
              <p:cNvSpPr>
                <a:spLocks noRot="1" noChangeAspect="1" noMove="1" noResize="1" noEditPoints="1" noAdjustHandles="1" noChangeArrowheads="1" noChangeShapeType="1" noTextEdit="1"/>
              </p:cNvSpPr>
              <p:nvPr/>
            </p:nvSpPr>
            <p:spPr>
              <a:xfrm>
                <a:off x="1" y="1186662"/>
                <a:ext cx="11093116" cy="1384995"/>
              </a:xfrm>
              <a:prstGeom prst="rect">
                <a:avLst/>
              </a:prstGeom>
              <a:blipFill rotWithShape="1">
                <a:blip r:embed="rId3"/>
                <a:stretch>
                  <a:fillRect l="-385" t="-3965" r="-1154" b="-11894"/>
                </a:stretch>
              </a:blipFill>
            </p:spPr>
            <p:txBody>
              <a:bodyPr/>
              <a:lstStyle/>
              <a:p>
                <a:r>
                  <a:rPr lang="es-EC">
                    <a:noFill/>
                  </a:rPr>
                  <a:t> </a:t>
                </a:r>
              </a:p>
            </p:txBody>
          </p:sp>
        </mc:Fallback>
      </mc:AlternateContent>
      <p:sp>
        <p:nvSpPr>
          <p:cNvPr id="7" name="6 Rectángulo"/>
          <p:cNvSpPr/>
          <p:nvPr/>
        </p:nvSpPr>
        <p:spPr>
          <a:xfrm>
            <a:off x="96253" y="2927970"/>
            <a:ext cx="11093115" cy="3046988"/>
          </a:xfrm>
          <a:prstGeom prst="rect">
            <a:avLst/>
          </a:prstGeom>
        </p:spPr>
        <p:txBody>
          <a:bodyPr wrap="square">
            <a:spAutoFit/>
          </a:bodyPr>
          <a:lstStyle/>
          <a:p>
            <a:pPr marL="342900" lvl="0" indent="-342900" algn="just">
              <a:buFont typeface="Wingdings" panose="05000000000000000000" pitchFamily="2" charset="2"/>
              <a:buChar char="§"/>
            </a:pPr>
            <a:r>
              <a:rPr lang="es-EC" sz="2400" dirty="0"/>
              <a:t>Ejecutar el levantamiento de información y el análisis de la situación actual del suministro de cal viva para el proceso de fundición de chatarra en ANDEC S.A.</a:t>
            </a:r>
          </a:p>
          <a:p>
            <a:pPr marL="342900" indent="-342900" algn="just">
              <a:buFont typeface="Wingdings" panose="05000000000000000000" pitchFamily="2" charset="2"/>
              <a:buChar char="§"/>
            </a:pPr>
            <a:r>
              <a:rPr lang="es-EC" sz="2400" dirty="0" smtClean="0"/>
              <a:t>Realizar </a:t>
            </a:r>
            <a:r>
              <a:rPr lang="es-EC" sz="2400" dirty="0"/>
              <a:t>las ingenierías: conceptual, básica y de detalle para la línea de producción de cal viva.</a:t>
            </a:r>
          </a:p>
          <a:p>
            <a:pPr marL="342900" indent="-342900" algn="just">
              <a:buFont typeface="Wingdings" panose="05000000000000000000" pitchFamily="2" charset="2"/>
              <a:buChar char="§"/>
            </a:pPr>
            <a:r>
              <a:rPr lang="es-EC" sz="2400" dirty="0" smtClean="0"/>
              <a:t>Diseñar </a:t>
            </a:r>
            <a:r>
              <a:rPr lang="es-EC" sz="2400" dirty="0"/>
              <a:t>la distribución de la </a:t>
            </a:r>
            <a:r>
              <a:rPr lang="es-EC" sz="2400" dirty="0" smtClean="0"/>
              <a:t>planta.</a:t>
            </a:r>
          </a:p>
          <a:p>
            <a:pPr marL="342900" indent="-342900" algn="just">
              <a:buFont typeface="Wingdings" panose="05000000000000000000" pitchFamily="2" charset="2"/>
              <a:buChar char="§"/>
            </a:pPr>
            <a:r>
              <a:rPr lang="es-EC" sz="2400" dirty="0" smtClean="0"/>
              <a:t>Elaborar </a:t>
            </a:r>
            <a:r>
              <a:rPr lang="es-EC" sz="2400" dirty="0"/>
              <a:t>el plan de mantenimiento de la </a:t>
            </a:r>
            <a:r>
              <a:rPr lang="es-EC" sz="2400" dirty="0" smtClean="0"/>
              <a:t>maquinaria.</a:t>
            </a:r>
          </a:p>
          <a:p>
            <a:pPr marL="342900" indent="-342900" algn="just">
              <a:buFont typeface="Wingdings" panose="05000000000000000000" pitchFamily="2" charset="2"/>
              <a:buChar char="§"/>
            </a:pPr>
            <a:r>
              <a:rPr lang="es-EC" sz="2400" dirty="0" smtClean="0"/>
              <a:t>Realizar </a:t>
            </a:r>
            <a:r>
              <a:rPr lang="es-EC" sz="2400" dirty="0"/>
              <a:t>la simulación del proceso de trituración y calcinación de cal viva.</a:t>
            </a:r>
          </a:p>
          <a:p>
            <a:pPr marL="342900" indent="-342900" algn="just">
              <a:buFont typeface="Wingdings" panose="05000000000000000000" pitchFamily="2" charset="2"/>
              <a:buChar char="§"/>
            </a:pPr>
            <a:r>
              <a:rPr lang="es-EC" sz="2400" dirty="0" smtClean="0"/>
              <a:t>Elaborar </a:t>
            </a:r>
            <a:r>
              <a:rPr lang="es-EC" sz="2400" dirty="0"/>
              <a:t>el análisis </a:t>
            </a:r>
            <a:r>
              <a:rPr lang="es-EC" sz="2400" dirty="0" smtClean="0"/>
              <a:t> económico </a:t>
            </a:r>
            <a:r>
              <a:rPr lang="es-EC" sz="2400" dirty="0"/>
              <a:t>financiero del </a:t>
            </a:r>
            <a:r>
              <a:rPr lang="es-EC" sz="2400" dirty="0" smtClean="0"/>
              <a:t>proyecto.</a:t>
            </a:r>
            <a:endParaRPr lang="es-EC" sz="2400" dirty="0"/>
          </a:p>
        </p:txBody>
      </p:sp>
    </p:spTree>
    <p:extLst>
      <p:ext uri="{BB962C8B-B14F-4D97-AF65-F5344CB8AC3E}">
        <p14:creationId xmlns:p14="http://schemas.microsoft.com/office/powerpoint/2010/main" val="1846253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6197"/>
            <a:ext cx="10160000" cy="928520"/>
          </a:xfrm>
        </p:spPr>
        <p:txBody>
          <a:bodyPr/>
          <a:lstStyle/>
          <a:p>
            <a:pPr algn="ctr"/>
            <a:r>
              <a:rPr lang="es-ES" b="1" dirty="0" smtClean="0"/>
              <a:t>SITUACIÓN ACTUAL DE ANDEC S.A.</a:t>
            </a:r>
            <a:endParaRPr lang="es-ES" b="1" dirty="0"/>
          </a:p>
        </p:txBody>
      </p:sp>
      <p:sp>
        <p:nvSpPr>
          <p:cNvPr id="3" name="Marcador de contenido 2"/>
          <p:cNvSpPr>
            <a:spLocks noGrp="1"/>
          </p:cNvSpPr>
          <p:nvPr>
            <p:ph idx="1"/>
          </p:nvPr>
        </p:nvSpPr>
        <p:spPr>
          <a:xfrm>
            <a:off x="934452" y="2467634"/>
            <a:ext cx="10515600" cy="4390366"/>
          </a:xfrm>
        </p:spPr>
        <p:txBody>
          <a:bodyPr/>
          <a:lstStyle/>
          <a:p>
            <a:endParaRPr lang="es-MX" dirty="0"/>
          </a:p>
          <a:p>
            <a:endParaRPr lang="es-MX" dirty="0" smtClean="0"/>
          </a:p>
          <a:p>
            <a:endParaRPr lang="es-MX" dirty="0"/>
          </a:p>
          <a:p>
            <a:endParaRPr lang="es-MX" dirty="0" smtClean="0"/>
          </a:p>
          <a:p>
            <a:endParaRPr lang="es-MX" dirty="0"/>
          </a:p>
          <a:p>
            <a:endParaRPr lang="es-MX" dirty="0"/>
          </a:p>
          <a:p>
            <a:pPr marL="0" indent="0">
              <a:buNone/>
            </a:pPr>
            <a:endParaRPr lang="es-MX" dirty="0" smtClean="0"/>
          </a:p>
          <a:p>
            <a:pPr marL="0" indent="0">
              <a:buNone/>
            </a:pPr>
            <a:endParaRPr lang="es-ES" dirty="0"/>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498440540"/>
              </p:ext>
            </p:extLst>
          </p:nvPr>
        </p:nvGraphicFramePr>
        <p:xfrm>
          <a:off x="4764506" y="1920570"/>
          <a:ext cx="6136104" cy="4693920"/>
        </p:xfrm>
        <a:graphic>
          <a:graphicData uri="http://schemas.openxmlformats.org/drawingml/2006/table">
            <a:tbl>
              <a:tblPr firstRow="1" firstCol="1" bandRow="1">
                <a:tableStyleId>{5C22544A-7EE6-4342-B048-85BDC9FD1C3A}</a:tableStyleId>
              </a:tblPr>
              <a:tblGrid>
                <a:gridCol w="3068052"/>
                <a:gridCol w="3068052"/>
              </a:tblGrid>
              <a:tr h="0">
                <a:tc>
                  <a:txBody>
                    <a:bodyPr/>
                    <a:lstStyle/>
                    <a:p>
                      <a:pPr marL="228600" algn="ctr">
                        <a:lnSpc>
                          <a:spcPct val="100000"/>
                        </a:lnSpc>
                        <a:spcAft>
                          <a:spcPts val="0"/>
                        </a:spcAft>
                      </a:pPr>
                      <a:r>
                        <a:rPr lang="es-ES" sz="2800" dirty="0" smtClean="0">
                          <a:effectLst/>
                        </a:rPr>
                        <a:t>Porcentaje</a:t>
                      </a:r>
                      <a:r>
                        <a:rPr lang="es-ES" sz="2800" baseline="0" dirty="0" smtClean="0">
                          <a:effectLst/>
                        </a:rPr>
                        <a:t> de </a:t>
                      </a:r>
                      <a:r>
                        <a:rPr lang="es-ES" sz="2800" dirty="0" smtClean="0">
                          <a:effectLst/>
                        </a:rPr>
                        <a:t>CaO</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0000"/>
                        </a:lnSpc>
                        <a:spcAft>
                          <a:spcPts val="0"/>
                        </a:spcAft>
                      </a:pPr>
                      <a:r>
                        <a:rPr lang="es-ES" sz="2800" dirty="0">
                          <a:effectLst/>
                        </a:rPr>
                        <a:t>Precio </a:t>
                      </a:r>
                      <a:endParaRPr lang="es-ES" sz="2800" dirty="0" smtClean="0">
                        <a:effectLst/>
                      </a:endParaRPr>
                    </a:p>
                    <a:p>
                      <a:pPr marL="228600" algn="ctr">
                        <a:lnSpc>
                          <a:spcPct val="100000"/>
                        </a:lnSpc>
                        <a:spcAft>
                          <a:spcPts val="0"/>
                        </a:spcAft>
                      </a:pPr>
                      <a:r>
                        <a:rPr lang="es-ES" sz="2800" dirty="0" smtClean="0">
                          <a:effectLst/>
                        </a:rPr>
                        <a:t>[$/Kg]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5567">
                <a:tc>
                  <a:txBody>
                    <a:bodyPr/>
                    <a:lstStyle/>
                    <a:p>
                      <a:pPr marL="228600" algn="ctr">
                        <a:lnSpc>
                          <a:spcPct val="150000"/>
                        </a:lnSpc>
                        <a:spcAft>
                          <a:spcPts val="0"/>
                        </a:spcAft>
                      </a:pPr>
                      <a:r>
                        <a:rPr lang="es-ES" sz="2800" dirty="0">
                          <a:effectLst/>
                        </a:rPr>
                        <a:t>95 - 90</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2800" dirty="0">
                          <a:effectLst/>
                        </a:rPr>
                        <a:t>0,17</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5567">
                <a:tc>
                  <a:txBody>
                    <a:bodyPr/>
                    <a:lstStyle/>
                    <a:p>
                      <a:pPr marL="228600" algn="ctr">
                        <a:lnSpc>
                          <a:spcPct val="150000"/>
                        </a:lnSpc>
                        <a:spcAft>
                          <a:spcPts val="0"/>
                        </a:spcAft>
                      </a:pPr>
                      <a:r>
                        <a:rPr lang="es-ES" sz="2800" dirty="0">
                          <a:effectLst/>
                        </a:rPr>
                        <a:t>89,9 - 80</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2800" dirty="0">
                          <a:effectLst/>
                        </a:rPr>
                        <a:t>0,165</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5567">
                <a:tc>
                  <a:txBody>
                    <a:bodyPr/>
                    <a:lstStyle/>
                    <a:p>
                      <a:pPr marL="228600" algn="ctr">
                        <a:lnSpc>
                          <a:spcPct val="150000"/>
                        </a:lnSpc>
                        <a:spcAft>
                          <a:spcPts val="0"/>
                        </a:spcAft>
                      </a:pPr>
                      <a:r>
                        <a:rPr lang="es-ES" sz="2800" dirty="0">
                          <a:effectLst/>
                        </a:rPr>
                        <a:t>79,9 - 70</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2800" dirty="0">
                          <a:effectLst/>
                        </a:rPr>
                        <a:t>0,16</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5567">
                <a:tc>
                  <a:txBody>
                    <a:bodyPr/>
                    <a:lstStyle/>
                    <a:p>
                      <a:pPr marL="228600" algn="ctr">
                        <a:lnSpc>
                          <a:spcPct val="150000"/>
                        </a:lnSpc>
                        <a:spcAft>
                          <a:spcPts val="0"/>
                        </a:spcAft>
                      </a:pPr>
                      <a:r>
                        <a:rPr lang="es-ES" sz="2800" dirty="0">
                          <a:effectLst/>
                        </a:rPr>
                        <a:t>69,9 - 65</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2800" dirty="0">
                          <a:effectLst/>
                        </a:rPr>
                        <a:t>0,15</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5567">
                <a:tc>
                  <a:txBody>
                    <a:bodyPr/>
                    <a:lstStyle/>
                    <a:p>
                      <a:pPr marL="228600" algn="ctr">
                        <a:lnSpc>
                          <a:spcPct val="150000"/>
                        </a:lnSpc>
                        <a:spcAft>
                          <a:spcPts val="0"/>
                        </a:spcAft>
                      </a:pPr>
                      <a:r>
                        <a:rPr lang="es-ES" sz="2800" dirty="0">
                          <a:effectLst/>
                        </a:rPr>
                        <a:t>64,9 - 60</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2800" dirty="0">
                          <a:effectLst/>
                        </a:rPr>
                        <a:t>0,14</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5567">
                <a:tc>
                  <a:txBody>
                    <a:bodyPr/>
                    <a:lstStyle/>
                    <a:p>
                      <a:pPr marL="228600" algn="ctr">
                        <a:lnSpc>
                          <a:spcPct val="150000"/>
                        </a:lnSpc>
                        <a:spcAft>
                          <a:spcPts val="0"/>
                        </a:spcAft>
                      </a:pPr>
                      <a:r>
                        <a:rPr lang="es-ES" sz="2800" dirty="0">
                          <a:effectLst/>
                        </a:rPr>
                        <a:t>59,9 - 50</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2800" dirty="0">
                          <a:effectLst/>
                        </a:rPr>
                        <a:t>0,1</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6002759"/>
            <a:ext cx="2839453" cy="879304"/>
          </a:xfrm>
          <a:prstGeom prst="rect">
            <a:avLst/>
          </a:prstGeom>
        </p:spPr>
      </p:pic>
      <p:sp>
        <p:nvSpPr>
          <p:cNvPr id="6" name="5 Rectángulo"/>
          <p:cNvSpPr/>
          <p:nvPr/>
        </p:nvSpPr>
        <p:spPr>
          <a:xfrm>
            <a:off x="545432" y="1180783"/>
            <a:ext cx="10547684" cy="523220"/>
          </a:xfrm>
          <a:prstGeom prst="rect">
            <a:avLst/>
          </a:prstGeom>
        </p:spPr>
        <p:txBody>
          <a:bodyPr wrap="square">
            <a:spAutoFit/>
          </a:bodyPr>
          <a:lstStyle/>
          <a:p>
            <a:r>
              <a:rPr lang="es-MX" sz="2800" dirty="0" smtClean="0"/>
              <a:t>El costo que asume ANDEC S.A. por la cal viva es:</a:t>
            </a:r>
            <a:endParaRPr lang="es-MX" sz="2800" dirty="0"/>
          </a:p>
        </p:txBody>
      </p:sp>
      <p:sp>
        <p:nvSpPr>
          <p:cNvPr id="7" name="6 Rectángulo"/>
          <p:cNvSpPr/>
          <p:nvPr/>
        </p:nvSpPr>
        <p:spPr>
          <a:xfrm>
            <a:off x="288758" y="2940767"/>
            <a:ext cx="4042610" cy="1815882"/>
          </a:xfrm>
          <a:prstGeom prst="rect">
            <a:avLst/>
          </a:prstGeom>
        </p:spPr>
        <p:txBody>
          <a:bodyPr wrap="square">
            <a:spAutoFit/>
          </a:bodyPr>
          <a:lstStyle/>
          <a:p>
            <a:pPr algn="just"/>
            <a:r>
              <a:rPr lang="es-MX" sz="2800" dirty="0"/>
              <a:t>La planta </a:t>
            </a:r>
            <a:r>
              <a:rPr lang="es-MX" sz="2800" dirty="0" smtClean="0"/>
              <a:t>de cal viva a implementar proporciona </a:t>
            </a:r>
            <a:r>
              <a:rPr lang="es-MX" sz="2800" dirty="0"/>
              <a:t>entre el </a:t>
            </a:r>
            <a:r>
              <a:rPr lang="es-MX" sz="2800" dirty="0" smtClean="0"/>
              <a:t>90% </a:t>
            </a:r>
            <a:r>
              <a:rPr lang="es-MX" sz="2800" dirty="0"/>
              <a:t>y </a:t>
            </a:r>
            <a:r>
              <a:rPr lang="es-MX" sz="2800" dirty="0" smtClean="0"/>
              <a:t>95% de CaO.</a:t>
            </a:r>
            <a:endParaRPr lang="es-MX" sz="2800" dirty="0"/>
          </a:p>
        </p:txBody>
      </p:sp>
    </p:spTree>
    <p:extLst>
      <p:ext uri="{BB962C8B-B14F-4D97-AF65-F5344CB8AC3E}">
        <p14:creationId xmlns:p14="http://schemas.microsoft.com/office/powerpoint/2010/main" val="3627976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4400" b="1" dirty="0" smtClean="0"/>
              <a:t>PROPIEDADES DE CAL VIVA REQUERIDA</a:t>
            </a:r>
            <a:endParaRPr lang="es-ES" sz="4400" b="1" dirty="0"/>
          </a:p>
        </p:txBody>
      </p:sp>
      <p:sp>
        <p:nvSpPr>
          <p:cNvPr id="3" name="Marcador de contenido 2"/>
          <p:cNvSpPr>
            <a:spLocks noGrp="1"/>
          </p:cNvSpPr>
          <p:nvPr>
            <p:ph idx="1"/>
          </p:nvPr>
        </p:nvSpPr>
        <p:spPr/>
        <p:txBody>
          <a:bodyPr/>
          <a:lstStyle/>
          <a:p>
            <a:r>
              <a:rPr lang="es-MX" dirty="0"/>
              <a:t>El </a:t>
            </a:r>
            <a:r>
              <a:rPr lang="es-MX" dirty="0" smtClean="0"/>
              <a:t>95% de la  cal  viva debe cumplir con una granulometría entre 10 y 40 </a:t>
            </a:r>
            <a:r>
              <a:rPr lang="es-MX" dirty="0" err="1" smtClean="0"/>
              <a:t>mm.</a:t>
            </a:r>
            <a:r>
              <a:rPr lang="es-MX" dirty="0" smtClean="0"/>
              <a:t> Las propiedades físico químicas serán:</a:t>
            </a: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30827533"/>
              </p:ext>
            </p:extLst>
          </p:nvPr>
        </p:nvGraphicFramePr>
        <p:xfrm>
          <a:off x="2935706" y="2641389"/>
          <a:ext cx="5775159" cy="4114800"/>
        </p:xfrm>
        <a:graphic>
          <a:graphicData uri="http://schemas.openxmlformats.org/drawingml/2006/table">
            <a:tbl>
              <a:tblPr firstRow="1" firstCol="1" bandRow="1">
                <a:tableStyleId>{5C22544A-7EE6-4342-B048-85BDC9FD1C3A}</a:tableStyleId>
              </a:tblPr>
              <a:tblGrid>
                <a:gridCol w="1925053"/>
                <a:gridCol w="1925053"/>
                <a:gridCol w="1925053"/>
              </a:tblGrid>
              <a:tr h="350286">
                <a:tc gridSpan="3">
                  <a:txBody>
                    <a:bodyPr/>
                    <a:lstStyle/>
                    <a:p>
                      <a:pPr marL="228600" algn="ctr">
                        <a:lnSpc>
                          <a:spcPct val="150000"/>
                        </a:lnSpc>
                        <a:spcAft>
                          <a:spcPts val="0"/>
                        </a:spcAft>
                      </a:pPr>
                      <a:r>
                        <a:rPr lang="es-ES" sz="1800" dirty="0">
                          <a:effectLst/>
                        </a:rPr>
                        <a:t>ESPECIFICACIONES CAL VIVA PARA ACERÍA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350286">
                <a:tc>
                  <a:txBody>
                    <a:bodyPr/>
                    <a:lstStyle/>
                    <a:p>
                      <a:pPr marL="228600" algn="ctr">
                        <a:lnSpc>
                          <a:spcPct val="150000"/>
                        </a:lnSpc>
                        <a:spcAft>
                          <a:spcPts val="0"/>
                        </a:spcAft>
                      </a:pPr>
                      <a:r>
                        <a:rPr lang="es-ES" sz="1800" dirty="0">
                          <a:effectLst/>
                        </a:rPr>
                        <a:t>ELEMENTO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Mínimo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Máximo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286">
                <a:tc>
                  <a:txBody>
                    <a:bodyPr/>
                    <a:lstStyle/>
                    <a:p>
                      <a:pPr marL="228600" algn="ctr">
                        <a:lnSpc>
                          <a:spcPct val="150000"/>
                        </a:lnSpc>
                        <a:spcAft>
                          <a:spcPts val="0"/>
                        </a:spcAft>
                      </a:pPr>
                      <a:r>
                        <a:rPr lang="es-ES" sz="1800" dirty="0">
                          <a:effectLst/>
                        </a:rPr>
                        <a:t>CaO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85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286">
                <a:tc>
                  <a:txBody>
                    <a:bodyPr/>
                    <a:lstStyle/>
                    <a:p>
                      <a:pPr marL="228600" algn="ctr">
                        <a:lnSpc>
                          <a:spcPct val="150000"/>
                        </a:lnSpc>
                        <a:spcAft>
                          <a:spcPts val="0"/>
                        </a:spcAft>
                      </a:pPr>
                      <a:r>
                        <a:rPr lang="es-ES" sz="1800" dirty="0">
                          <a:effectLst/>
                        </a:rPr>
                        <a:t>MgO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286">
                <a:tc>
                  <a:txBody>
                    <a:bodyPr/>
                    <a:lstStyle/>
                    <a:p>
                      <a:pPr marL="228600" algn="ctr">
                        <a:lnSpc>
                          <a:spcPct val="150000"/>
                        </a:lnSpc>
                        <a:spcAft>
                          <a:spcPts val="0"/>
                        </a:spcAft>
                      </a:pPr>
                      <a:r>
                        <a:rPr lang="es-ES" sz="1800" dirty="0">
                          <a:effectLst/>
                        </a:rPr>
                        <a:t>SiO2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286">
                <a:tc>
                  <a:txBody>
                    <a:bodyPr/>
                    <a:lstStyle/>
                    <a:p>
                      <a:pPr marL="228600" algn="ctr">
                        <a:lnSpc>
                          <a:spcPct val="150000"/>
                        </a:lnSpc>
                        <a:spcAft>
                          <a:spcPts val="0"/>
                        </a:spcAft>
                      </a:pPr>
                      <a:r>
                        <a:rPr lang="es-ES" sz="1800" dirty="0">
                          <a:effectLst/>
                        </a:rPr>
                        <a:t>Al203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286">
                <a:tc>
                  <a:txBody>
                    <a:bodyPr/>
                    <a:lstStyle/>
                    <a:p>
                      <a:pPr marL="228600" algn="ctr">
                        <a:lnSpc>
                          <a:spcPct val="150000"/>
                        </a:lnSpc>
                        <a:spcAft>
                          <a:spcPts val="0"/>
                        </a:spcAft>
                      </a:pPr>
                      <a:r>
                        <a:rPr lang="es-ES" sz="1800" dirty="0">
                          <a:effectLst/>
                        </a:rPr>
                        <a:t>P</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0.03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286">
                <a:tc>
                  <a:txBody>
                    <a:bodyPr/>
                    <a:lstStyle/>
                    <a:p>
                      <a:pPr marL="228600" algn="ctr">
                        <a:lnSpc>
                          <a:spcPct val="150000"/>
                        </a:lnSpc>
                        <a:spcAft>
                          <a:spcPts val="0"/>
                        </a:spcAft>
                      </a:pPr>
                      <a:r>
                        <a:rPr lang="es-ES" sz="1800" dirty="0">
                          <a:effectLst/>
                        </a:rPr>
                        <a:t>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0.08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286">
                <a:tc>
                  <a:txBody>
                    <a:bodyPr/>
                    <a:lstStyle/>
                    <a:p>
                      <a:pPr marL="228600" algn="ctr">
                        <a:lnSpc>
                          <a:spcPct val="150000"/>
                        </a:lnSpc>
                        <a:spcAft>
                          <a:spcPts val="0"/>
                        </a:spcAft>
                      </a:pPr>
                      <a:r>
                        <a:rPr lang="es-ES" sz="1800" dirty="0">
                          <a:effectLst/>
                        </a:rPr>
                        <a:t>H2O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0.5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286">
                <a:tc>
                  <a:txBody>
                    <a:bodyPr/>
                    <a:lstStyle/>
                    <a:p>
                      <a:pPr marL="228600" algn="ctr">
                        <a:lnSpc>
                          <a:spcPct val="150000"/>
                        </a:lnSpc>
                        <a:spcAft>
                          <a:spcPts val="0"/>
                        </a:spcAft>
                      </a:pPr>
                      <a:r>
                        <a:rPr lang="es-ES" sz="1800" dirty="0">
                          <a:effectLst/>
                        </a:rPr>
                        <a:t>P. Calcinación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50000"/>
                        </a:lnSpc>
                        <a:spcAft>
                          <a:spcPts val="0"/>
                        </a:spcAft>
                      </a:pPr>
                      <a:r>
                        <a:rPr lang="es-ES" sz="1800" dirty="0">
                          <a:effectLst/>
                        </a:rPr>
                        <a:t>3.5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20640" b="21643"/>
          <a:stretch/>
        </p:blipFill>
        <p:spPr>
          <a:xfrm>
            <a:off x="-1" y="6002759"/>
            <a:ext cx="2839453" cy="879304"/>
          </a:xfrm>
          <a:prstGeom prst="rect">
            <a:avLst/>
          </a:prstGeom>
        </p:spPr>
      </p:pic>
    </p:spTree>
    <p:extLst>
      <p:ext uri="{BB962C8B-B14F-4D97-AF65-F5344CB8AC3E}">
        <p14:creationId xmlns:p14="http://schemas.microsoft.com/office/powerpoint/2010/main" val="1102804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252" y="533567"/>
            <a:ext cx="4744395" cy="2450263"/>
          </a:xfrm>
        </p:spPr>
        <p:txBody>
          <a:bodyPr/>
          <a:lstStyle/>
          <a:p>
            <a:pPr algn="ctr"/>
            <a:r>
              <a:rPr lang="es-ES" sz="3600" b="1" dirty="0" smtClean="0"/>
              <a:t>PROCESO DE FLUJO PARA LA OBTENCIÓN DE CAL VIVA</a:t>
            </a:r>
            <a:endParaRPr lang="es-ES" sz="36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595" y="120316"/>
            <a:ext cx="5220474" cy="6641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20640" b="21643"/>
          <a:stretch/>
        </p:blipFill>
        <p:spPr>
          <a:xfrm>
            <a:off x="-1" y="6002759"/>
            <a:ext cx="2839453" cy="879304"/>
          </a:xfrm>
          <a:prstGeom prst="rect">
            <a:avLst/>
          </a:prstGeom>
        </p:spPr>
      </p:pic>
    </p:spTree>
    <p:extLst>
      <p:ext uri="{BB962C8B-B14F-4D97-AF65-F5344CB8AC3E}">
        <p14:creationId xmlns:p14="http://schemas.microsoft.com/office/powerpoint/2010/main" val="4182463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555</TotalTime>
  <Words>2517</Words>
  <Application>Microsoft Office PowerPoint</Application>
  <PresentationFormat>Panorámica</PresentationFormat>
  <Paragraphs>1201</Paragraphs>
  <Slides>44</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2" baseType="lpstr">
      <vt:lpstr>Arial</vt:lpstr>
      <vt:lpstr>Calibri</vt:lpstr>
      <vt:lpstr>Cambria</vt:lpstr>
      <vt:lpstr>Cambria Math</vt:lpstr>
      <vt:lpstr>Times New Roman</vt:lpstr>
      <vt:lpstr>Wingdings</vt:lpstr>
      <vt:lpstr>Adyacencia</vt:lpstr>
      <vt:lpstr>Visio</vt:lpstr>
      <vt:lpstr>UNIVERSIDAD DE LAS FUERZAS ARMADAS-ESPE</vt:lpstr>
      <vt:lpstr>ANTECEDENTES</vt:lpstr>
      <vt:lpstr>ANTECEDENTES</vt:lpstr>
      <vt:lpstr>ANTECEDENTES</vt:lpstr>
      <vt:lpstr>DEFINICIÓN DEL PROBLEMA</vt:lpstr>
      <vt:lpstr>OBJETIVOS</vt:lpstr>
      <vt:lpstr>SITUACIÓN ACTUAL DE ANDEC S.A.</vt:lpstr>
      <vt:lpstr>PROPIEDADES DE CAL VIVA REQUERIDA</vt:lpstr>
      <vt:lpstr>PROCESO DE FLUJO PARA LA OBTENCIÓN DE CAL VIVA</vt:lpstr>
      <vt:lpstr>PROCESO DE TRITURACIÓN</vt:lpstr>
      <vt:lpstr>PROCESO DE CALCINACIÓN</vt:lpstr>
      <vt:lpstr>TIPOS DE PLANTAS PROCESADORAS DE CAL VIVA</vt:lpstr>
      <vt:lpstr>MATERIA PRIMA</vt:lpstr>
      <vt:lpstr>MAQUINARIA REQUERIDA</vt:lpstr>
      <vt:lpstr>MAQUINARIA REQUERIDA</vt:lpstr>
      <vt:lpstr>MAQUINARIA REQUERIDA</vt:lpstr>
      <vt:lpstr>ÁREAS REQUERIDA PARA LA PLANTA</vt:lpstr>
      <vt:lpstr>DISTRIBUCIÓN DE LAS ÁREAS EN LA PLANTA</vt:lpstr>
      <vt:lpstr>DISTRIBUCIÓN DE LAS ÁREAS EN LA PLANTA</vt:lpstr>
      <vt:lpstr>DISTRIBUCIÓN DE LAS ÁREAS EN LA PLANTA</vt:lpstr>
      <vt:lpstr>ALMACENAMIENTO COMBUSTIBLE</vt:lpstr>
      <vt:lpstr>ALMACENAMIENTO COMBUSTIBLE</vt:lpstr>
      <vt:lpstr>TRANSFORMADOR</vt:lpstr>
      <vt:lpstr>TRANSFORMADOR</vt:lpstr>
      <vt:lpstr>CALIBRES PARA EL TENDIDO ELÉCTRICO</vt:lpstr>
      <vt:lpstr>DIMENSIONAMIENTO OBRA CIVIL </vt:lpstr>
      <vt:lpstr>RED DE AIRE COMPRIMIDO</vt:lpstr>
      <vt:lpstr>RED DE AIRE COMPRIMIDO</vt:lpstr>
      <vt:lpstr>RED DE AIRE COMPRIMIDO</vt:lpstr>
      <vt:lpstr>TRANSPORTE COMBUSTIBLE</vt:lpstr>
      <vt:lpstr>AGUA POTABLE</vt:lpstr>
      <vt:lpstr>MANTENIMIENTO</vt:lpstr>
      <vt:lpstr>PROCESO DE FLUJO DE TRITURACIÓN</vt:lpstr>
      <vt:lpstr>PROCESO DE FLUJO DE CALCINACIÓN</vt:lpstr>
      <vt:lpstr>Presentación de PowerPoint</vt:lpstr>
      <vt:lpstr>ANÁLISIS ECONÓMICO</vt:lpstr>
      <vt:lpstr>ANÁLISIS ECONÓMICO</vt:lpstr>
      <vt:lpstr>ANÁLISIS ECONÓMICO</vt:lpstr>
      <vt:lpstr>ANÁLISIS ECONÓMICO</vt:lpstr>
      <vt:lpstr>ANÁLISIS ECONÓMICO</vt:lpstr>
      <vt:lpstr>CONCLUSIONES</vt:lpstr>
      <vt:lpstr>CONCLUSIONES</vt:lpstr>
      <vt:lpstr>RECOMENDACIONES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Acerías Nacionales del Ecuador “ANDEC S.A.”</dc:title>
  <dc:creator>Carlos Rivas</dc:creator>
  <cp:lastModifiedBy>Gabriel López</cp:lastModifiedBy>
  <cp:revision>61</cp:revision>
  <dcterms:created xsi:type="dcterms:W3CDTF">2015-01-14T13:48:32Z</dcterms:created>
  <dcterms:modified xsi:type="dcterms:W3CDTF">2015-05-18T11:34:30Z</dcterms:modified>
</cp:coreProperties>
</file>