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73" r:id="rId2"/>
    <p:sldId id="326" r:id="rId3"/>
    <p:sldId id="257" r:id="rId4"/>
    <p:sldId id="278" r:id="rId5"/>
    <p:sldId id="276" r:id="rId6"/>
    <p:sldId id="297" r:id="rId7"/>
    <p:sldId id="299" r:id="rId8"/>
    <p:sldId id="300" r:id="rId9"/>
    <p:sldId id="302" r:id="rId10"/>
    <p:sldId id="285" r:id="rId11"/>
    <p:sldId id="287" r:id="rId12"/>
    <p:sldId id="303" r:id="rId13"/>
    <p:sldId id="305" r:id="rId14"/>
    <p:sldId id="306" r:id="rId15"/>
    <p:sldId id="307" r:id="rId16"/>
    <p:sldId id="288" r:id="rId17"/>
    <p:sldId id="308" r:id="rId18"/>
    <p:sldId id="290" r:id="rId19"/>
    <p:sldId id="310" r:id="rId20"/>
    <p:sldId id="312" r:id="rId21"/>
    <p:sldId id="313" r:id="rId22"/>
    <p:sldId id="291" r:id="rId23"/>
    <p:sldId id="292" r:id="rId24"/>
    <p:sldId id="314" r:id="rId25"/>
    <p:sldId id="315" r:id="rId26"/>
    <p:sldId id="322" r:id="rId27"/>
    <p:sldId id="321" r:id="rId28"/>
    <p:sldId id="293" r:id="rId29"/>
    <p:sldId id="325" r:id="rId30"/>
    <p:sldId id="294" r:id="rId31"/>
    <p:sldId id="329" r:id="rId32"/>
    <p:sldId id="331" r:id="rId33"/>
    <p:sldId id="330" r:id="rId34"/>
    <p:sldId id="323" r:id="rId35"/>
    <p:sldId id="328" r:id="rId36"/>
    <p:sldId id="327" r:id="rId37"/>
    <p:sldId id="295" r:id="rId38"/>
    <p:sldId id="324" r:id="rId39"/>
    <p:sldId id="296" r:id="rId40"/>
    <p:sldId id="262"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79396" autoAdjust="0"/>
  </p:normalViewPr>
  <p:slideViewPr>
    <p:cSldViewPr>
      <p:cViewPr>
        <p:scale>
          <a:sx n="60" d="100"/>
          <a:sy n="60" d="100"/>
        </p:scale>
        <p:origin x="-1668" y="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83BB0-A93D-461E-AF2B-5B98683D3005}" type="doc">
      <dgm:prSet loTypeId="urn:microsoft.com/office/officeart/2005/8/layout/radial5" loCatId="relationship" qsTypeId="urn:microsoft.com/office/officeart/2005/8/quickstyle/simple1" qsCatId="simple" csTypeId="urn:microsoft.com/office/officeart/2005/8/colors/accent2_1" csCatId="accent2" phldr="1"/>
      <dgm:spPr/>
      <dgm:t>
        <a:bodyPr/>
        <a:lstStyle/>
        <a:p>
          <a:endParaRPr lang="es-ES"/>
        </a:p>
      </dgm:t>
    </dgm:pt>
    <dgm:pt modelId="{0AFFCCC1-F4A3-4A40-B3BA-E5068B929A53}">
      <dgm:prSet phldrT="[Texto]" custT="1"/>
      <dgm:spPr/>
      <dgm:t>
        <a:bodyPr/>
        <a:lstStyle/>
        <a:p>
          <a:r>
            <a:rPr lang="es-ES" sz="2400" b="1" dirty="0" smtClean="0">
              <a:latin typeface="Times New Roman" panose="02020603050405020304" pitchFamily="18" charset="0"/>
              <a:cs typeface="Times New Roman" panose="02020603050405020304" pitchFamily="18" charset="0"/>
            </a:rPr>
            <a:t>Escenario de Simulación</a:t>
          </a:r>
          <a:endParaRPr lang="es-ES" sz="2400" b="1" dirty="0">
            <a:latin typeface="Times New Roman" panose="02020603050405020304" pitchFamily="18" charset="0"/>
            <a:cs typeface="Times New Roman" panose="02020603050405020304" pitchFamily="18" charset="0"/>
          </a:endParaRPr>
        </a:p>
      </dgm:t>
    </dgm:pt>
    <dgm:pt modelId="{A0A4E79A-91FE-457C-8E3B-84595F8C2669}" type="parTrans" cxnId="{8572164F-119D-4F57-8AA6-71AAEAC01432}">
      <dgm:prSet/>
      <dgm:spPr/>
      <dgm:t>
        <a:bodyPr/>
        <a:lstStyle/>
        <a:p>
          <a:endParaRPr lang="es-ES"/>
        </a:p>
      </dgm:t>
    </dgm:pt>
    <dgm:pt modelId="{48E2ECE1-CDE6-4DA3-BBD6-6A731A8F1EEA}" type="sibTrans" cxnId="{8572164F-119D-4F57-8AA6-71AAEAC01432}">
      <dgm:prSet/>
      <dgm:spPr/>
      <dgm:t>
        <a:bodyPr/>
        <a:lstStyle/>
        <a:p>
          <a:endParaRPr lang="es-ES"/>
        </a:p>
      </dgm:t>
    </dgm:pt>
    <dgm:pt modelId="{F83DB37A-3A89-4519-B3C0-720A4818051B}">
      <dgm:prSet phldrT="[Texto]" custT="1"/>
      <dgm:spPr/>
      <dgm:t>
        <a:bodyPr/>
        <a:lstStyle/>
        <a:p>
          <a:r>
            <a:rPr lang="es-ES" sz="2000" b="1" i="1" dirty="0" smtClean="0">
              <a:latin typeface="Times New Roman" panose="02020603050405020304" pitchFamily="18" charset="0"/>
              <a:cs typeface="Times New Roman" panose="02020603050405020304" pitchFamily="18" charset="0"/>
            </a:rPr>
            <a:t>ns-2</a:t>
          </a:r>
          <a:endParaRPr lang="es-ES" sz="2000" b="1" i="1" dirty="0">
            <a:latin typeface="Times New Roman" panose="02020603050405020304" pitchFamily="18" charset="0"/>
            <a:cs typeface="Times New Roman" panose="02020603050405020304" pitchFamily="18" charset="0"/>
          </a:endParaRPr>
        </a:p>
      </dgm:t>
    </dgm:pt>
    <dgm:pt modelId="{AA5B3739-0773-473F-875B-CE10286AE5F0}" type="parTrans" cxnId="{B6BD8571-4058-4714-BAD2-523945863E63}">
      <dgm:prSet/>
      <dgm:spPr/>
      <dgm:t>
        <a:bodyPr/>
        <a:lstStyle/>
        <a:p>
          <a:endParaRPr lang="es-ES"/>
        </a:p>
      </dgm:t>
    </dgm:pt>
    <dgm:pt modelId="{03799DA8-7164-45C1-916E-3D099AACD0B5}" type="sibTrans" cxnId="{B6BD8571-4058-4714-BAD2-523945863E63}">
      <dgm:prSet/>
      <dgm:spPr/>
      <dgm:t>
        <a:bodyPr/>
        <a:lstStyle/>
        <a:p>
          <a:endParaRPr lang="es-ES"/>
        </a:p>
      </dgm:t>
    </dgm:pt>
    <dgm:pt modelId="{E2FB48B4-A9C6-46FB-9020-14C5067A80FC}">
      <dgm:prSet phldrT="[Texto]" custT="1"/>
      <dgm:spPr/>
      <dgm:t>
        <a:bodyPr/>
        <a:lstStyle/>
        <a:p>
          <a:r>
            <a:rPr lang="en-US" sz="2000" b="1" dirty="0" err="1" smtClean="0">
              <a:latin typeface="Times New Roman" panose="02020603050405020304" pitchFamily="18" charset="0"/>
              <a:cs typeface="Times New Roman" panose="02020603050405020304" pitchFamily="18" charset="0"/>
            </a:rPr>
            <a:t>Módulos</a:t>
          </a:r>
          <a:r>
            <a:rPr lang="en-US" sz="2000" b="1" dirty="0" smtClean="0">
              <a:latin typeface="Times New Roman" panose="02020603050405020304" pitchFamily="18" charset="0"/>
              <a:cs typeface="Times New Roman" panose="02020603050405020304" pitchFamily="18" charset="0"/>
            </a:rPr>
            <a:t> de </a:t>
          </a:r>
          <a:r>
            <a:rPr lang="en-US" sz="2000" b="1" dirty="0" err="1" smtClean="0">
              <a:latin typeface="Times New Roman" panose="02020603050405020304" pitchFamily="18" charset="0"/>
              <a:cs typeface="Times New Roman" panose="02020603050405020304" pitchFamily="18" charset="0"/>
            </a:rPr>
            <a:t>Comunicación</a:t>
          </a:r>
          <a:r>
            <a:rPr lang="en-US" sz="2000" b="1" dirty="0" smtClean="0">
              <a:latin typeface="Times New Roman" panose="02020603050405020304" pitchFamily="18" charset="0"/>
              <a:cs typeface="Times New Roman" panose="02020603050405020304" pitchFamily="18" charset="0"/>
            </a:rPr>
            <a:t> </a:t>
          </a:r>
          <a:endParaRPr lang="es-ES" sz="2000" b="1" dirty="0">
            <a:latin typeface="Times New Roman" panose="02020603050405020304" pitchFamily="18" charset="0"/>
            <a:cs typeface="Times New Roman" panose="02020603050405020304" pitchFamily="18" charset="0"/>
          </a:endParaRPr>
        </a:p>
      </dgm:t>
    </dgm:pt>
    <dgm:pt modelId="{FE7011F1-A40B-42DD-9A16-44BD2ED30EDD}" type="parTrans" cxnId="{6A47A023-B1FD-4C4E-A14B-A2160EF5AB1A}">
      <dgm:prSet/>
      <dgm:spPr/>
      <dgm:t>
        <a:bodyPr/>
        <a:lstStyle/>
        <a:p>
          <a:endParaRPr lang="es-ES"/>
        </a:p>
      </dgm:t>
    </dgm:pt>
    <dgm:pt modelId="{2A6A21C4-3103-4A44-A733-B87598F5E1DA}" type="sibTrans" cxnId="{6A47A023-B1FD-4C4E-A14B-A2160EF5AB1A}">
      <dgm:prSet/>
      <dgm:spPr/>
      <dgm:t>
        <a:bodyPr/>
        <a:lstStyle/>
        <a:p>
          <a:endParaRPr lang="es-ES"/>
        </a:p>
      </dgm:t>
    </dgm:pt>
    <dgm:pt modelId="{6C0702B5-7951-40D1-819A-F9810B12593A}">
      <dgm:prSet/>
      <dgm:spPr/>
      <dgm:t>
        <a:bodyPr/>
        <a:lstStyle/>
        <a:p>
          <a:r>
            <a:rPr lang="en-US" b="1" dirty="0" smtClean="0">
              <a:latin typeface="Times New Roman" panose="02020603050405020304" pitchFamily="18" charset="0"/>
              <a:cs typeface="Times New Roman" panose="02020603050405020304" pitchFamily="18" charset="0"/>
            </a:rPr>
            <a:t>Topología </a:t>
          </a:r>
          <a:r>
            <a:rPr lang="en-US" b="1" dirty="0" err="1" smtClean="0">
              <a:latin typeface="Times New Roman" panose="02020603050405020304" pitchFamily="18" charset="0"/>
              <a:cs typeface="Times New Roman" panose="02020603050405020304" pitchFamily="18" charset="0"/>
            </a:rPr>
            <a:t>Física</a:t>
          </a:r>
          <a:r>
            <a:rPr lang="en-US" b="1" dirty="0" smtClean="0">
              <a:latin typeface="Times New Roman" panose="02020603050405020304" pitchFamily="18" charset="0"/>
              <a:cs typeface="Times New Roman" panose="02020603050405020304" pitchFamily="18" charset="0"/>
            </a:rPr>
            <a:t> </a:t>
          </a:r>
          <a:endParaRPr lang="es-ES" b="1" dirty="0"/>
        </a:p>
      </dgm:t>
    </dgm:pt>
    <dgm:pt modelId="{569F62E7-D9E8-40E8-8834-48BCA3CA2D56}" type="parTrans" cxnId="{A47E489D-01E7-4888-B123-B67560328823}">
      <dgm:prSet/>
      <dgm:spPr/>
      <dgm:t>
        <a:bodyPr/>
        <a:lstStyle/>
        <a:p>
          <a:endParaRPr lang="es-ES"/>
        </a:p>
      </dgm:t>
    </dgm:pt>
    <dgm:pt modelId="{55B39E6E-3D46-4F74-8E97-55C2B116852C}" type="sibTrans" cxnId="{A47E489D-01E7-4888-B123-B67560328823}">
      <dgm:prSet/>
      <dgm:spPr/>
      <dgm:t>
        <a:bodyPr/>
        <a:lstStyle/>
        <a:p>
          <a:endParaRPr lang="es-ES"/>
        </a:p>
      </dgm:t>
    </dgm:pt>
    <dgm:pt modelId="{3499E38F-7B2D-4A75-955D-FE1776FD85BE}" type="pres">
      <dgm:prSet presAssocID="{BA383BB0-A93D-461E-AF2B-5B98683D3005}" presName="Name0" presStyleCnt="0">
        <dgm:presLayoutVars>
          <dgm:chMax val="1"/>
          <dgm:dir/>
          <dgm:animLvl val="ctr"/>
          <dgm:resizeHandles val="exact"/>
        </dgm:presLayoutVars>
      </dgm:prSet>
      <dgm:spPr/>
      <dgm:t>
        <a:bodyPr/>
        <a:lstStyle/>
        <a:p>
          <a:endParaRPr lang="es-ES"/>
        </a:p>
      </dgm:t>
    </dgm:pt>
    <dgm:pt modelId="{3D25E06B-4F11-4DD0-B555-DFCA1BF3547D}" type="pres">
      <dgm:prSet presAssocID="{0AFFCCC1-F4A3-4A40-B3BA-E5068B929A53}" presName="centerShape" presStyleLbl="node0" presStyleIdx="0" presStyleCnt="1" custScaleX="240489" custScaleY="163942" custLinFactNeighborX="989" custLinFactNeighborY="6623"/>
      <dgm:spPr/>
      <dgm:t>
        <a:bodyPr/>
        <a:lstStyle/>
        <a:p>
          <a:endParaRPr lang="es-ES"/>
        </a:p>
      </dgm:t>
    </dgm:pt>
    <dgm:pt modelId="{16F4215F-F83A-43AC-BBE3-153059FC33FB}" type="pres">
      <dgm:prSet presAssocID="{AA5B3739-0773-473F-875B-CE10286AE5F0}" presName="parTrans" presStyleLbl="sibTrans2D1" presStyleIdx="0" presStyleCnt="3"/>
      <dgm:spPr/>
      <dgm:t>
        <a:bodyPr/>
        <a:lstStyle/>
        <a:p>
          <a:endParaRPr lang="es-ES"/>
        </a:p>
      </dgm:t>
    </dgm:pt>
    <dgm:pt modelId="{6DB93C5C-78B1-4909-9B8F-FCDFEAE24BF3}" type="pres">
      <dgm:prSet presAssocID="{AA5B3739-0773-473F-875B-CE10286AE5F0}" presName="connectorText" presStyleLbl="sibTrans2D1" presStyleIdx="0" presStyleCnt="3"/>
      <dgm:spPr/>
      <dgm:t>
        <a:bodyPr/>
        <a:lstStyle/>
        <a:p>
          <a:endParaRPr lang="es-ES"/>
        </a:p>
      </dgm:t>
    </dgm:pt>
    <dgm:pt modelId="{31BB93D2-456F-4149-A33E-7F9B0DC5E4DF}" type="pres">
      <dgm:prSet presAssocID="{F83DB37A-3A89-4519-B3C0-720A4818051B}" presName="node" presStyleLbl="node1" presStyleIdx="0" presStyleCnt="3" custScaleX="186013" custScaleY="69323">
        <dgm:presLayoutVars>
          <dgm:bulletEnabled val="1"/>
        </dgm:presLayoutVars>
      </dgm:prSet>
      <dgm:spPr/>
      <dgm:t>
        <a:bodyPr/>
        <a:lstStyle/>
        <a:p>
          <a:endParaRPr lang="es-ES"/>
        </a:p>
      </dgm:t>
    </dgm:pt>
    <dgm:pt modelId="{535DB514-7012-4C6E-B4D4-A573EFD3DDFA}" type="pres">
      <dgm:prSet presAssocID="{569F62E7-D9E8-40E8-8834-48BCA3CA2D56}" presName="parTrans" presStyleLbl="sibTrans2D1" presStyleIdx="1" presStyleCnt="3"/>
      <dgm:spPr/>
      <dgm:t>
        <a:bodyPr/>
        <a:lstStyle/>
        <a:p>
          <a:endParaRPr lang="es-ES"/>
        </a:p>
      </dgm:t>
    </dgm:pt>
    <dgm:pt modelId="{2BA83C38-74A1-43A9-BEA0-196386F9FBE9}" type="pres">
      <dgm:prSet presAssocID="{569F62E7-D9E8-40E8-8834-48BCA3CA2D56}" presName="connectorText" presStyleLbl="sibTrans2D1" presStyleIdx="1" presStyleCnt="3"/>
      <dgm:spPr/>
      <dgm:t>
        <a:bodyPr/>
        <a:lstStyle/>
        <a:p>
          <a:endParaRPr lang="es-ES"/>
        </a:p>
      </dgm:t>
    </dgm:pt>
    <dgm:pt modelId="{B71D0902-B9A4-443F-88D5-0F826B616905}" type="pres">
      <dgm:prSet presAssocID="{6C0702B5-7951-40D1-819A-F9810B12593A}" presName="node" presStyleLbl="node1" presStyleIdx="1" presStyleCnt="3" custScaleX="262999" custRadScaleRad="215272" custRadScaleInc="-46533">
        <dgm:presLayoutVars>
          <dgm:bulletEnabled val="1"/>
        </dgm:presLayoutVars>
      </dgm:prSet>
      <dgm:spPr/>
      <dgm:t>
        <a:bodyPr/>
        <a:lstStyle/>
        <a:p>
          <a:endParaRPr lang="es-ES"/>
        </a:p>
      </dgm:t>
    </dgm:pt>
    <dgm:pt modelId="{F6F5CBA9-6517-4C1B-9EF8-84D552C8903B}" type="pres">
      <dgm:prSet presAssocID="{FE7011F1-A40B-42DD-9A16-44BD2ED30EDD}" presName="parTrans" presStyleLbl="sibTrans2D1" presStyleIdx="2" presStyleCnt="3"/>
      <dgm:spPr/>
      <dgm:t>
        <a:bodyPr/>
        <a:lstStyle/>
        <a:p>
          <a:endParaRPr lang="es-ES"/>
        </a:p>
      </dgm:t>
    </dgm:pt>
    <dgm:pt modelId="{E6E83B3B-F7DB-4F52-832A-370E6E29F25A}" type="pres">
      <dgm:prSet presAssocID="{FE7011F1-A40B-42DD-9A16-44BD2ED30EDD}" presName="connectorText" presStyleLbl="sibTrans2D1" presStyleIdx="2" presStyleCnt="3"/>
      <dgm:spPr/>
      <dgm:t>
        <a:bodyPr/>
        <a:lstStyle/>
        <a:p>
          <a:endParaRPr lang="es-ES"/>
        </a:p>
      </dgm:t>
    </dgm:pt>
    <dgm:pt modelId="{D5235672-D79C-4CAB-89C1-C14B9AB174F1}" type="pres">
      <dgm:prSet presAssocID="{E2FB48B4-A9C6-46FB-9020-14C5067A80FC}" presName="node" presStyleLbl="node1" presStyleIdx="2" presStyleCnt="3" custScaleX="278350" custRadScaleRad="215272" custRadScaleInc="46533">
        <dgm:presLayoutVars>
          <dgm:bulletEnabled val="1"/>
        </dgm:presLayoutVars>
      </dgm:prSet>
      <dgm:spPr/>
      <dgm:t>
        <a:bodyPr/>
        <a:lstStyle/>
        <a:p>
          <a:endParaRPr lang="es-ES"/>
        </a:p>
      </dgm:t>
    </dgm:pt>
  </dgm:ptLst>
  <dgm:cxnLst>
    <dgm:cxn modelId="{0AD06EC7-BFBB-4E4D-B011-01C3CC3C977D}" type="presOf" srcId="{FE7011F1-A40B-42DD-9A16-44BD2ED30EDD}" destId="{E6E83B3B-F7DB-4F52-832A-370E6E29F25A}" srcOrd="1" destOrd="0" presId="urn:microsoft.com/office/officeart/2005/8/layout/radial5"/>
    <dgm:cxn modelId="{8C9F0A23-FCBB-4C9A-BCB5-094CAC417F12}" type="presOf" srcId="{0AFFCCC1-F4A3-4A40-B3BA-E5068B929A53}" destId="{3D25E06B-4F11-4DD0-B555-DFCA1BF3547D}" srcOrd="0" destOrd="0" presId="urn:microsoft.com/office/officeart/2005/8/layout/radial5"/>
    <dgm:cxn modelId="{B6BD8571-4058-4714-BAD2-523945863E63}" srcId="{0AFFCCC1-F4A3-4A40-B3BA-E5068B929A53}" destId="{F83DB37A-3A89-4519-B3C0-720A4818051B}" srcOrd="0" destOrd="0" parTransId="{AA5B3739-0773-473F-875B-CE10286AE5F0}" sibTransId="{03799DA8-7164-45C1-916E-3D099AACD0B5}"/>
    <dgm:cxn modelId="{2F5EB241-E58B-4F60-93D1-FCA27710BB89}" type="presOf" srcId="{AA5B3739-0773-473F-875B-CE10286AE5F0}" destId="{16F4215F-F83A-43AC-BBE3-153059FC33FB}" srcOrd="0" destOrd="0" presId="urn:microsoft.com/office/officeart/2005/8/layout/radial5"/>
    <dgm:cxn modelId="{6A47A023-B1FD-4C4E-A14B-A2160EF5AB1A}" srcId="{0AFFCCC1-F4A3-4A40-B3BA-E5068B929A53}" destId="{E2FB48B4-A9C6-46FB-9020-14C5067A80FC}" srcOrd="2" destOrd="0" parTransId="{FE7011F1-A40B-42DD-9A16-44BD2ED30EDD}" sibTransId="{2A6A21C4-3103-4A44-A733-B87598F5E1DA}"/>
    <dgm:cxn modelId="{96E50D18-DEDF-4230-8C60-550DB2C27D20}" type="presOf" srcId="{569F62E7-D9E8-40E8-8834-48BCA3CA2D56}" destId="{535DB514-7012-4C6E-B4D4-A573EFD3DDFA}" srcOrd="0" destOrd="0" presId="urn:microsoft.com/office/officeart/2005/8/layout/radial5"/>
    <dgm:cxn modelId="{D932578B-E94B-4F69-8806-A7C6EA2F9257}" type="presOf" srcId="{E2FB48B4-A9C6-46FB-9020-14C5067A80FC}" destId="{D5235672-D79C-4CAB-89C1-C14B9AB174F1}" srcOrd="0" destOrd="0" presId="urn:microsoft.com/office/officeart/2005/8/layout/radial5"/>
    <dgm:cxn modelId="{A47E489D-01E7-4888-B123-B67560328823}" srcId="{0AFFCCC1-F4A3-4A40-B3BA-E5068B929A53}" destId="{6C0702B5-7951-40D1-819A-F9810B12593A}" srcOrd="1" destOrd="0" parTransId="{569F62E7-D9E8-40E8-8834-48BCA3CA2D56}" sibTransId="{55B39E6E-3D46-4F74-8E97-55C2B116852C}"/>
    <dgm:cxn modelId="{AFC1B79F-425D-4119-85A4-8A41E963303F}" type="presOf" srcId="{AA5B3739-0773-473F-875B-CE10286AE5F0}" destId="{6DB93C5C-78B1-4909-9B8F-FCDFEAE24BF3}" srcOrd="1" destOrd="0" presId="urn:microsoft.com/office/officeart/2005/8/layout/radial5"/>
    <dgm:cxn modelId="{B82E546C-6AA6-4C0F-9648-311D4250D279}" type="presOf" srcId="{BA383BB0-A93D-461E-AF2B-5B98683D3005}" destId="{3499E38F-7B2D-4A75-955D-FE1776FD85BE}" srcOrd="0" destOrd="0" presId="urn:microsoft.com/office/officeart/2005/8/layout/radial5"/>
    <dgm:cxn modelId="{8572164F-119D-4F57-8AA6-71AAEAC01432}" srcId="{BA383BB0-A93D-461E-AF2B-5B98683D3005}" destId="{0AFFCCC1-F4A3-4A40-B3BA-E5068B929A53}" srcOrd="0" destOrd="0" parTransId="{A0A4E79A-91FE-457C-8E3B-84595F8C2669}" sibTransId="{48E2ECE1-CDE6-4DA3-BBD6-6A731A8F1EEA}"/>
    <dgm:cxn modelId="{D2F40A42-A40B-44A0-9ADF-A0A99F107554}" type="presOf" srcId="{F83DB37A-3A89-4519-B3C0-720A4818051B}" destId="{31BB93D2-456F-4149-A33E-7F9B0DC5E4DF}" srcOrd="0" destOrd="0" presId="urn:microsoft.com/office/officeart/2005/8/layout/radial5"/>
    <dgm:cxn modelId="{3D3A3080-DCB4-46B6-85B3-864BAE44D041}" type="presOf" srcId="{6C0702B5-7951-40D1-819A-F9810B12593A}" destId="{B71D0902-B9A4-443F-88D5-0F826B616905}" srcOrd="0" destOrd="0" presId="urn:microsoft.com/office/officeart/2005/8/layout/radial5"/>
    <dgm:cxn modelId="{C180B6E3-D507-449A-B8A6-C5D2ADD10444}" type="presOf" srcId="{FE7011F1-A40B-42DD-9A16-44BD2ED30EDD}" destId="{F6F5CBA9-6517-4C1B-9EF8-84D552C8903B}" srcOrd="0" destOrd="0" presId="urn:microsoft.com/office/officeart/2005/8/layout/radial5"/>
    <dgm:cxn modelId="{BBBAA1FC-7E6F-48F2-88E5-2CA01DCAD470}" type="presOf" srcId="{569F62E7-D9E8-40E8-8834-48BCA3CA2D56}" destId="{2BA83C38-74A1-43A9-BEA0-196386F9FBE9}" srcOrd="1" destOrd="0" presId="urn:microsoft.com/office/officeart/2005/8/layout/radial5"/>
    <dgm:cxn modelId="{598B0A95-C428-4575-AC8B-C35AEC5E1A6C}" type="presParOf" srcId="{3499E38F-7B2D-4A75-955D-FE1776FD85BE}" destId="{3D25E06B-4F11-4DD0-B555-DFCA1BF3547D}" srcOrd="0" destOrd="0" presId="urn:microsoft.com/office/officeart/2005/8/layout/radial5"/>
    <dgm:cxn modelId="{3D41B343-1886-46D9-AB53-DA0EE87F17D1}" type="presParOf" srcId="{3499E38F-7B2D-4A75-955D-FE1776FD85BE}" destId="{16F4215F-F83A-43AC-BBE3-153059FC33FB}" srcOrd="1" destOrd="0" presId="urn:microsoft.com/office/officeart/2005/8/layout/radial5"/>
    <dgm:cxn modelId="{E16DD8FB-7F1A-4191-AB0B-1FFF675F8B1E}" type="presParOf" srcId="{16F4215F-F83A-43AC-BBE3-153059FC33FB}" destId="{6DB93C5C-78B1-4909-9B8F-FCDFEAE24BF3}" srcOrd="0" destOrd="0" presId="urn:microsoft.com/office/officeart/2005/8/layout/radial5"/>
    <dgm:cxn modelId="{0945C3A5-A043-44D8-A405-D640C7184D80}" type="presParOf" srcId="{3499E38F-7B2D-4A75-955D-FE1776FD85BE}" destId="{31BB93D2-456F-4149-A33E-7F9B0DC5E4DF}" srcOrd="2" destOrd="0" presId="urn:microsoft.com/office/officeart/2005/8/layout/radial5"/>
    <dgm:cxn modelId="{F6250D91-7F2E-476A-9401-E09A7CBAC32B}" type="presParOf" srcId="{3499E38F-7B2D-4A75-955D-FE1776FD85BE}" destId="{535DB514-7012-4C6E-B4D4-A573EFD3DDFA}" srcOrd="3" destOrd="0" presId="urn:microsoft.com/office/officeart/2005/8/layout/radial5"/>
    <dgm:cxn modelId="{034444AC-CBFC-4064-ABD6-9415C6B35433}" type="presParOf" srcId="{535DB514-7012-4C6E-B4D4-A573EFD3DDFA}" destId="{2BA83C38-74A1-43A9-BEA0-196386F9FBE9}" srcOrd="0" destOrd="0" presId="urn:microsoft.com/office/officeart/2005/8/layout/radial5"/>
    <dgm:cxn modelId="{F4526B6E-E69F-4EE5-9135-813D9F963843}" type="presParOf" srcId="{3499E38F-7B2D-4A75-955D-FE1776FD85BE}" destId="{B71D0902-B9A4-443F-88D5-0F826B616905}" srcOrd="4" destOrd="0" presId="urn:microsoft.com/office/officeart/2005/8/layout/radial5"/>
    <dgm:cxn modelId="{9D17CB74-886A-443D-9EE7-AE6A01E36351}" type="presParOf" srcId="{3499E38F-7B2D-4A75-955D-FE1776FD85BE}" destId="{F6F5CBA9-6517-4C1B-9EF8-84D552C8903B}" srcOrd="5" destOrd="0" presId="urn:microsoft.com/office/officeart/2005/8/layout/radial5"/>
    <dgm:cxn modelId="{28342E4E-6750-466A-A60A-64420C3DF284}" type="presParOf" srcId="{F6F5CBA9-6517-4C1B-9EF8-84D552C8903B}" destId="{E6E83B3B-F7DB-4F52-832A-370E6E29F25A}" srcOrd="0" destOrd="0" presId="urn:microsoft.com/office/officeart/2005/8/layout/radial5"/>
    <dgm:cxn modelId="{3AE1B4D5-BBDE-41A7-96CC-7752F76E5731}" type="presParOf" srcId="{3499E38F-7B2D-4A75-955D-FE1776FD85BE}" destId="{D5235672-D79C-4CAB-89C1-C14B9AB174F1}" srcOrd="6"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5E06B-4F11-4DD0-B555-DFCA1BF3547D}">
      <dsp:nvSpPr>
        <dsp:cNvPr id="0" name=""/>
        <dsp:cNvSpPr/>
      </dsp:nvSpPr>
      <dsp:spPr>
        <a:xfrm>
          <a:off x="3157120" y="1104507"/>
          <a:ext cx="2233364" cy="1522490"/>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smtClean="0">
              <a:latin typeface="Times New Roman" panose="02020603050405020304" pitchFamily="18" charset="0"/>
              <a:cs typeface="Times New Roman" panose="02020603050405020304" pitchFamily="18" charset="0"/>
            </a:rPr>
            <a:t>Escenario de Simulación</a:t>
          </a:r>
          <a:endParaRPr lang="es-ES" sz="2400" b="1" kern="1200" dirty="0">
            <a:latin typeface="Times New Roman" panose="02020603050405020304" pitchFamily="18" charset="0"/>
            <a:cs typeface="Times New Roman" panose="02020603050405020304" pitchFamily="18" charset="0"/>
          </a:endParaRPr>
        </a:p>
      </dsp:txBody>
      <dsp:txXfrm>
        <a:off x="3484189" y="1327470"/>
        <a:ext cx="1579226" cy="1076564"/>
      </dsp:txXfrm>
    </dsp:sp>
    <dsp:sp modelId="{16F4215F-F83A-43AC-BBE3-153059FC33FB}">
      <dsp:nvSpPr>
        <dsp:cNvPr id="0" name=""/>
        <dsp:cNvSpPr/>
      </dsp:nvSpPr>
      <dsp:spPr>
        <a:xfrm rot="16139961">
          <a:off x="4154387" y="758512"/>
          <a:ext cx="205665" cy="3157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4185775" y="852507"/>
        <a:ext cx="143966" cy="189449"/>
      </dsp:txXfrm>
    </dsp:sp>
    <dsp:sp modelId="{31BB93D2-456F-4149-A33E-7F9B0DC5E4DF}">
      <dsp:nvSpPr>
        <dsp:cNvPr id="0" name=""/>
        <dsp:cNvSpPr/>
      </dsp:nvSpPr>
      <dsp:spPr>
        <a:xfrm>
          <a:off x="3384378" y="72793"/>
          <a:ext cx="1727458" cy="643786"/>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i="1" kern="1200" dirty="0" smtClean="0">
              <a:latin typeface="Times New Roman" panose="02020603050405020304" pitchFamily="18" charset="0"/>
              <a:cs typeface="Times New Roman" panose="02020603050405020304" pitchFamily="18" charset="0"/>
            </a:rPr>
            <a:t>ns-2</a:t>
          </a:r>
          <a:endParaRPr lang="es-ES" sz="2000" b="1" i="1" kern="1200" dirty="0">
            <a:latin typeface="Times New Roman" panose="02020603050405020304" pitchFamily="18" charset="0"/>
            <a:cs typeface="Times New Roman" panose="02020603050405020304" pitchFamily="18" charset="0"/>
          </a:endParaRPr>
        </a:p>
      </dsp:txBody>
      <dsp:txXfrm>
        <a:off x="3637358" y="167073"/>
        <a:ext cx="1221498" cy="455226"/>
      </dsp:txXfrm>
    </dsp:sp>
    <dsp:sp modelId="{535DB514-7012-4C6E-B4D4-A573EFD3DDFA}">
      <dsp:nvSpPr>
        <dsp:cNvPr id="0" name=""/>
        <dsp:cNvSpPr/>
      </dsp:nvSpPr>
      <dsp:spPr>
        <a:xfrm rot="21512411">
          <a:off x="5485252" y="1674070"/>
          <a:ext cx="230345" cy="3157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5485263" y="1738100"/>
        <a:ext cx="161242" cy="189449"/>
      </dsp:txXfrm>
    </dsp:sp>
    <dsp:sp modelId="{B71D0902-B9A4-443F-88D5-0F826B616905}">
      <dsp:nvSpPr>
        <dsp:cNvPr id="0" name=""/>
        <dsp:cNvSpPr/>
      </dsp:nvSpPr>
      <dsp:spPr>
        <a:xfrm>
          <a:off x="5821445" y="1330853"/>
          <a:ext cx="2442409" cy="928676"/>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latin typeface="Times New Roman" panose="02020603050405020304" pitchFamily="18" charset="0"/>
              <a:cs typeface="Times New Roman" panose="02020603050405020304" pitchFamily="18" charset="0"/>
            </a:rPr>
            <a:t>Topología </a:t>
          </a:r>
          <a:r>
            <a:rPr lang="en-US" sz="2200" b="1" kern="1200" dirty="0" err="1" smtClean="0">
              <a:latin typeface="Times New Roman" panose="02020603050405020304" pitchFamily="18" charset="0"/>
              <a:cs typeface="Times New Roman" panose="02020603050405020304" pitchFamily="18" charset="0"/>
            </a:rPr>
            <a:t>Física</a:t>
          </a:r>
          <a:r>
            <a:rPr lang="en-US" sz="2200" b="1" kern="1200" dirty="0" smtClean="0">
              <a:latin typeface="Times New Roman" panose="02020603050405020304" pitchFamily="18" charset="0"/>
              <a:cs typeface="Times New Roman" panose="02020603050405020304" pitchFamily="18" charset="0"/>
            </a:rPr>
            <a:t> </a:t>
          </a:r>
          <a:endParaRPr lang="es-ES" sz="2200" b="1" kern="1200" dirty="0"/>
        </a:p>
      </dsp:txBody>
      <dsp:txXfrm>
        <a:off x="6179128" y="1466854"/>
        <a:ext cx="1727043" cy="656674"/>
      </dsp:txXfrm>
    </dsp:sp>
    <dsp:sp modelId="{F6F5CBA9-6517-4C1B-9EF8-84D552C8903B}">
      <dsp:nvSpPr>
        <dsp:cNvPr id="0" name=""/>
        <dsp:cNvSpPr/>
      </dsp:nvSpPr>
      <dsp:spPr>
        <a:xfrm rot="10885993">
          <a:off x="2846630" y="1674922"/>
          <a:ext cx="219988" cy="3157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2912616" y="1738897"/>
        <a:ext cx="153992" cy="189449"/>
      </dsp:txXfrm>
    </dsp:sp>
    <dsp:sp modelId="{D5235672-D79C-4CAB-89C1-C14B9AB174F1}">
      <dsp:nvSpPr>
        <dsp:cNvPr id="0" name=""/>
        <dsp:cNvSpPr/>
      </dsp:nvSpPr>
      <dsp:spPr>
        <a:xfrm>
          <a:off x="161081" y="1330853"/>
          <a:ext cx="2584970" cy="928676"/>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latin typeface="Times New Roman" panose="02020603050405020304" pitchFamily="18" charset="0"/>
              <a:cs typeface="Times New Roman" panose="02020603050405020304" pitchFamily="18" charset="0"/>
            </a:rPr>
            <a:t>Módulos</a:t>
          </a:r>
          <a:r>
            <a:rPr lang="en-US" sz="2000" b="1" kern="1200" dirty="0" smtClean="0">
              <a:latin typeface="Times New Roman" panose="02020603050405020304" pitchFamily="18" charset="0"/>
              <a:cs typeface="Times New Roman" panose="02020603050405020304" pitchFamily="18" charset="0"/>
            </a:rPr>
            <a:t> de </a:t>
          </a:r>
          <a:r>
            <a:rPr lang="en-US" sz="2000" b="1" kern="1200" dirty="0" err="1" smtClean="0">
              <a:latin typeface="Times New Roman" panose="02020603050405020304" pitchFamily="18" charset="0"/>
              <a:cs typeface="Times New Roman" panose="02020603050405020304" pitchFamily="18" charset="0"/>
            </a:rPr>
            <a:t>Comunicación</a:t>
          </a:r>
          <a:r>
            <a:rPr lang="en-US" sz="2000" b="1" kern="1200" dirty="0" smtClean="0">
              <a:latin typeface="Times New Roman" panose="02020603050405020304" pitchFamily="18" charset="0"/>
              <a:cs typeface="Times New Roman" panose="02020603050405020304" pitchFamily="18" charset="0"/>
            </a:rPr>
            <a:t> </a:t>
          </a:r>
          <a:endParaRPr lang="es-ES" sz="2000" b="1" kern="1200" dirty="0">
            <a:latin typeface="Times New Roman" panose="02020603050405020304" pitchFamily="18" charset="0"/>
            <a:cs typeface="Times New Roman" panose="02020603050405020304" pitchFamily="18" charset="0"/>
          </a:endParaRPr>
        </a:p>
      </dsp:txBody>
      <dsp:txXfrm>
        <a:off x="539641" y="1466854"/>
        <a:ext cx="1827850" cy="65667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01EB0-72BB-4082-B0C9-18561A412EDF}" type="datetimeFigureOut">
              <a:rPr lang="es-ES" smtClean="0"/>
              <a:t>20/05/2015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09738-2E83-4738-959B-7B9E9B2E65E7}" type="slidenum">
              <a:rPr lang="es-ES" smtClean="0"/>
              <a:t>‹Nº›</a:t>
            </a:fld>
            <a:endParaRPr lang="es-ES"/>
          </a:p>
        </p:txBody>
      </p:sp>
    </p:spTree>
    <p:extLst>
      <p:ext uri="{BB962C8B-B14F-4D97-AF65-F5344CB8AC3E}">
        <p14:creationId xmlns:p14="http://schemas.microsoft.com/office/powerpoint/2010/main" val="281660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09738-2E83-4738-959B-7B9E9B2E65E7}" type="slidenum">
              <a:rPr lang="es-ES" smtClean="0"/>
              <a:t>1</a:t>
            </a:fld>
            <a:endParaRPr lang="es-ES"/>
          </a:p>
        </p:txBody>
      </p:sp>
    </p:spTree>
    <p:extLst>
      <p:ext uri="{BB962C8B-B14F-4D97-AF65-F5344CB8AC3E}">
        <p14:creationId xmlns:p14="http://schemas.microsoft.com/office/powerpoint/2010/main" val="290647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09738-2E83-4738-959B-7B9E9B2E65E7}" type="slidenum">
              <a:rPr lang="es-ES" smtClean="0"/>
              <a:t>13</a:t>
            </a:fld>
            <a:endParaRPr lang="es-ES"/>
          </a:p>
        </p:txBody>
      </p:sp>
    </p:spTree>
    <p:extLst>
      <p:ext uri="{BB962C8B-B14F-4D97-AF65-F5344CB8AC3E}">
        <p14:creationId xmlns:p14="http://schemas.microsoft.com/office/powerpoint/2010/main" val="3620322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09738-2E83-4738-959B-7B9E9B2E65E7}" type="slidenum">
              <a:rPr lang="es-ES" smtClean="0"/>
              <a:t>14</a:t>
            </a:fld>
            <a:endParaRPr lang="es-ES"/>
          </a:p>
        </p:txBody>
      </p:sp>
    </p:spTree>
    <p:extLst>
      <p:ext uri="{BB962C8B-B14F-4D97-AF65-F5344CB8AC3E}">
        <p14:creationId xmlns:p14="http://schemas.microsoft.com/office/powerpoint/2010/main" val="3620322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09738-2E83-4738-959B-7B9E9B2E65E7}" type="slidenum">
              <a:rPr lang="es-ES" smtClean="0"/>
              <a:t>15</a:t>
            </a:fld>
            <a:endParaRPr lang="es-ES"/>
          </a:p>
        </p:txBody>
      </p:sp>
    </p:spTree>
    <p:extLst>
      <p:ext uri="{BB962C8B-B14F-4D97-AF65-F5344CB8AC3E}">
        <p14:creationId xmlns:p14="http://schemas.microsoft.com/office/powerpoint/2010/main" val="3620322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09738-2E83-4738-959B-7B9E9B2E65E7}" type="slidenum">
              <a:rPr lang="es-ES" smtClean="0"/>
              <a:t>17</a:t>
            </a:fld>
            <a:endParaRPr lang="es-ES"/>
          </a:p>
        </p:txBody>
      </p:sp>
    </p:spTree>
    <p:extLst>
      <p:ext uri="{BB962C8B-B14F-4D97-AF65-F5344CB8AC3E}">
        <p14:creationId xmlns:p14="http://schemas.microsoft.com/office/powerpoint/2010/main" val="395615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09738-2E83-4738-959B-7B9E9B2E65E7}" type="slidenum">
              <a:rPr lang="es-ES" smtClean="0"/>
              <a:t>31</a:t>
            </a:fld>
            <a:endParaRPr lang="es-ES"/>
          </a:p>
        </p:txBody>
      </p:sp>
    </p:spTree>
    <p:extLst>
      <p:ext uri="{BB962C8B-B14F-4D97-AF65-F5344CB8AC3E}">
        <p14:creationId xmlns:p14="http://schemas.microsoft.com/office/powerpoint/2010/main" val="2111619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09738-2E83-4738-959B-7B9E9B2E65E7}" type="slidenum">
              <a:rPr lang="es-ES" smtClean="0"/>
              <a:t>32</a:t>
            </a:fld>
            <a:endParaRPr lang="es-ES"/>
          </a:p>
        </p:txBody>
      </p:sp>
    </p:spTree>
    <p:extLst>
      <p:ext uri="{BB962C8B-B14F-4D97-AF65-F5344CB8AC3E}">
        <p14:creationId xmlns:p14="http://schemas.microsoft.com/office/powerpoint/2010/main" val="211161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3D09738-2E83-4738-959B-7B9E9B2E65E7}" type="slidenum">
              <a:rPr lang="es-ES" smtClean="0"/>
              <a:t>2</a:t>
            </a:fld>
            <a:endParaRPr lang="es-ES"/>
          </a:p>
        </p:txBody>
      </p:sp>
    </p:spTree>
    <p:extLst>
      <p:ext uri="{BB962C8B-B14F-4D97-AF65-F5344CB8AC3E}">
        <p14:creationId xmlns:p14="http://schemas.microsoft.com/office/powerpoint/2010/main" val="265950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Las erupciones volcánicas son explosiones o emanaciones de lava, ceniza y gases tóxicos desde el interior de la Tierra a través de los volcanes.  Estas  pueden producir principalmente  deslizamientos de tierra,  incendios y sismos que son vibraciones del suelo producidas por la fracturación de rocas o por el movimiento de magma  al interior del volcán, entre los principales tipos de señales sísmicas encontradas </a:t>
            </a:r>
          </a:p>
          <a:p>
            <a:r>
              <a:rPr lang="es-ES" sz="1200" b="1" kern="1200" dirty="0" err="1" smtClean="0">
                <a:solidFill>
                  <a:schemeClr val="tx1"/>
                </a:solidFill>
                <a:effectLst/>
                <a:latin typeface="+mn-lt"/>
                <a:ea typeface="+mn-ea"/>
                <a:cs typeface="+mn-cs"/>
              </a:rPr>
              <a:t>volcano</a:t>
            </a:r>
            <a:r>
              <a:rPr lang="es-ES" sz="1200" b="1" kern="1200" dirty="0" smtClean="0">
                <a:solidFill>
                  <a:schemeClr val="tx1"/>
                </a:solidFill>
                <a:effectLst/>
                <a:latin typeface="+mn-lt"/>
                <a:ea typeface="+mn-ea"/>
                <a:cs typeface="+mn-cs"/>
              </a:rPr>
              <a:t>-tectónicos</a:t>
            </a:r>
            <a:r>
              <a:rPr lang="es-ES" sz="1200" kern="1200" dirty="0" smtClean="0">
                <a:solidFill>
                  <a:schemeClr val="tx1"/>
                </a:solidFill>
                <a:effectLst/>
                <a:latin typeface="+mn-lt"/>
                <a:ea typeface="+mn-ea"/>
                <a:cs typeface="+mn-cs"/>
              </a:rPr>
              <a:t>, están caracterizados por una señal de duración variable, desde pocos segundos hasta minutos.</a:t>
            </a:r>
          </a:p>
          <a:p>
            <a:r>
              <a:rPr lang="es-ES" sz="1200" b="1" kern="1200" dirty="0" smtClean="0">
                <a:solidFill>
                  <a:schemeClr val="tx1"/>
                </a:solidFill>
                <a:effectLst/>
                <a:latin typeface="+mn-lt"/>
                <a:ea typeface="+mn-ea"/>
                <a:cs typeface="+mn-cs"/>
              </a:rPr>
              <a:t> Los eventos de largo periodo</a:t>
            </a:r>
            <a:r>
              <a:rPr lang="es-ES" sz="1200" kern="1200" dirty="0" smtClean="0">
                <a:solidFill>
                  <a:schemeClr val="tx1"/>
                </a:solidFill>
                <a:effectLst/>
                <a:latin typeface="+mn-lt"/>
                <a:ea typeface="+mn-ea"/>
                <a:cs typeface="+mn-cs"/>
              </a:rPr>
              <a:t>, están caracterizados por tener una duración entre pocos segundos hasta algo más de un minuto, </a:t>
            </a:r>
          </a:p>
          <a:p>
            <a:r>
              <a:rPr lang="es-ES" sz="1200" b="1" kern="1200" dirty="0" smtClean="0">
                <a:solidFill>
                  <a:schemeClr val="tx1"/>
                </a:solidFill>
                <a:effectLst/>
                <a:latin typeface="+mn-lt"/>
                <a:ea typeface="+mn-ea"/>
                <a:cs typeface="+mn-cs"/>
              </a:rPr>
              <a:t>el tremor volcánico</a:t>
            </a:r>
            <a:r>
              <a:rPr lang="es-ES" sz="1200" kern="1200" dirty="0" smtClean="0">
                <a:solidFill>
                  <a:schemeClr val="tx1"/>
                </a:solidFill>
                <a:effectLst/>
                <a:latin typeface="+mn-lt"/>
                <a:ea typeface="+mn-ea"/>
                <a:cs typeface="+mn-cs"/>
              </a:rPr>
              <a:t>. se caracteriza por mantener una amplitud constante.</a:t>
            </a:r>
          </a:p>
          <a:p>
            <a:r>
              <a:rPr lang="es-E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Ademas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erupcion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volcánica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puede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provocar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daños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irreparables</a:t>
            </a:r>
            <a:r>
              <a:rPr lang="en-US" sz="1200" kern="1200" dirty="0" smtClean="0">
                <a:solidFill>
                  <a:schemeClr val="tx1"/>
                </a:solidFill>
                <a:effectLst/>
                <a:latin typeface="+mn-lt"/>
                <a:ea typeface="+mn-ea"/>
                <a:cs typeface="+mn-cs"/>
              </a:rPr>
              <a:t> tales </a:t>
            </a:r>
            <a:r>
              <a:rPr lang="en-US" sz="1200" kern="1200" dirty="0" err="1" smtClean="0">
                <a:solidFill>
                  <a:schemeClr val="tx1"/>
                </a:solidFill>
                <a:effectLst/>
                <a:latin typeface="+mn-lt"/>
                <a:ea typeface="+mn-ea"/>
                <a:cs typeface="+mn-cs"/>
              </a:rPr>
              <a:t>como</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pérdida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vidas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humanas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eso</a:t>
            </a:r>
            <a:r>
              <a:rPr lang="en-US" sz="1200" kern="1200" dirty="0" smtClean="0">
                <a:solidFill>
                  <a:schemeClr val="tx1"/>
                </a:solidFill>
                <a:effectLst/>
                <a:latin typeface="+mn-lt"/>
                <a:ea typeface="+mn-ea"/>
                <a:cs typeface="+mn-cs"/>
              </a:rPr>
              <a:t> con el </a:t>
            </a:r>
            <a:r>
              <a:rPr lang="es-ES" sz="1200" kern="1200" dirty="0" smtClean="0">
                <a:solidFill>
                  <a:schemeClr val="tx1"/>
                </a:solidFill>
                <a:effectLst/>
                <a:latin typeface="+mn-lt"/>
                <a:ea typeface="+mn-ea"/>
                <a:cs typeface="+mn-cs"/>
              </a:rPr>
              <a:t>objetivo alertar a la población de una manera eficaz y reducir el número de pérdidas humanas y económicas en caso de ocurrir un desastre natural, se han desarrollado sistemas de monitorización de variables ambientales en base a dispositivos de distintas tecnologías y estándares, estando entre los más destacados, aquellos que emplean módulos de comunicación con tecnología inalámbrica con largo tiempo de vida útil de las baterías. </a:t>
            </a:r>
          </a:p>
          <a:p>
            <a:r>
              <a:rPr lang="es-ES" sz="1200" kern="1200" dirty="0" smtClean="0">
                <a:solidFill>
                  <a:schemeClr val="tx1"/>
                </a:solidFill>
                <a:effectLst/>
                <a:latin typeface="+mn-lt"/>
                <a:ea typeface="+mn-ea"/>
                <a:cs typeface="+mn-cs"/>
              </a:rPr>
              <a:t>&lt;&lt; </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3D09738-2E83-4738-959B-7B9E9B2E65E7}" type="slidenum">
              <a:rPr lang="es-ES" smtClean="0"/>
              <a:t>5</a:t>
            </a:fld>
            <a:endParaRPr lang="es-ES"/>
          </a:p>
        </p:txBody>
      </p:sp>
    </p:spTree>
    <p:extLst>
      <p:ext uri="{BB962C8B-B14F-4D97-AF65-F5344CB8AC3E}">
        <p14:creationId xmlns:p14="http://schemas.microsoft.com/office/powerpoint/2010/main" val="265950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Una erupción volcánica encierra sucesos físicos que pueden ocurrir antes, durante y después de la erupción, </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es así que a partir del año 2004 las Universidades de Harvard, New Hampshire y la Universidad de Carolina del Norte que en conjunto y la asistencia del Instituto Geofísico de la Escuela Politécnica Nacional (IG-EPN), en Ecuador se condujo la primera implementación de una WSN para monitorización de erupciones en el Volcán Tungurahua, y en los años posteriores se han venido desplegando e implementando redes de sensores inalámbricos  aplicadas a monitorización volcánica por parte de centros de investigaciones pertenecientes a distintas instituciones en base al estándar 802.11b y 802.15.4 para la banda de 2.4 GHz , </a:t>
            </a:r>
          </a:p>
          <a:p>
            <a:endParaRPr lang="es-ES" dirty="0"/>
          </a:p>
        </p:txBody>
      </p:sp>
      <p:sp>
        <p:nvSpPr>
          <p:cNvPr id="4" name="3 Marcador de número de diapositiva"/>
          <p:cNvSpPr>
            <a:spLocks noGrp="1"/>
          </p:cNvSpPr>
          <p:nvPr>
            <p:ph type="sldNum" sz="quarter" idx="10"/>
          </p:nvPr>
        </p:nvSpPr>
        <p:spPr/>
        <p:txBody>
          <a:bodyPr/>
          <a:lstStyle/>
          <a:p>
            <a:fld id="{A3D09738-2E83-4738-959B-7B9E9B2E65E7}" type="slidenum">
              <a:rPr lang="es-ES" smtClean="0"/>
              <a:t>6</a:t>
            </a:fld>
            <a:endParaRPr lang="es-ES"/>
          </a:p>
        </p:txBody>
      </p:sp>
    </p:spTree>
    <p:extLst>
      <p:ext uri="{BB962C8B-B14F-4D97-AF65-F5344CB8AC3E}">
        <p14:creationId xmlns:p14="http://schemas.microsoft.com/office/powerpoint/2010/main" val="3057036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Como </a:t>
            </a:r>
            <a:r>
              <a:rPr lang="en-US" sz="1200" kern="1200" dirty="0" err="1" smtClean="0">
                <a:solidFill>
                  <a:schemeClr val="tx1"/>
                </a:solidFill>
                <a:effectLst/>
                <a:latin typeface="+mn-lt"/>
                <a:ea typeface="+mn-ea"/>
                <a:cs typeface="+mn-cs"/>
              </a:rPr>
              <a:t>ya</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menciono</a:t>
            </a:r>
            <a:r>
              <a:rPr lang="en-US" sz="1200" kern="1200" dirty="0" smtClean="0">
                <a:solidFill>
                  <a:schemeClr val="tx1"/>
                </a:solidFill>
                <a:effectLst/>
                <a:latin typeface="+mn-lt"/>
                <a:ea typeface="+mn-ea"/>
                <a:cs typeface="+mn-cs"/>
              </a:rPr>
              <a:t> las </a:t>
            </a:r>
            <a:r>
              <a:rPr lang="en-US" sz="1200" kern="1200" dirty="0" err="1" smtClean="0">
                <a:solidFill>
                  <a:schemeClr val="tx1"/>
                </a:solidFill>
                <a:effectLst/>
                <a:latin typeface="+mn-lt"/>
                <a:ea typeface="+mn-ea"/>
                <a:cs typeface="+mn-cs"/>
              </a:rPr>
              <a:t>redes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inalámbricas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ofrece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posibilidades</a:t>
            </a:r>
            <a:r>
              <a:rPr lang="en-US" sz="1200" kern="1200" dirty="0" smtClean="0">
                <a:solidFill>
                  <a:schemeClr val="tx1"/>
                </a:solidFill>
                <a:effectLst/>
                <a:latin typeface="+mn-lt"/>
                <a:ea typeface="+mn-ea"/>
                <a:cs typeface="+mn-cs"/>
              </a:rPr>
              <a:t> para la </a:t>
            </a:r>
            <a:r>
              <a:rPr lang="en-US" sz="1200" kern="1200" dirty="0" err="1" smtClean="0">
                <a:solidFill>
                  <a:schemeClr val="tx1"/>
                </a:solidFill>
                <a:effectLst/>
                <a:latin typeface="+mn-lt"/>
                <a:ea typeface="+mn-ea"/>
                <a:cs typeface="+mn-cs"/>
              </a:rPr>
              <a:t>prevención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desastres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naturales</a:t>
            </a:r>
            <a:r>
              <a:rPr lang="en-US" sz="1200" kern="1200" dirty="0" smtClean="0">
                <a:solidFill>
                  <a:schemeClr val="tx1"/>
                </a:solidFill>
                <a:effectLst/>
                <a:latin typeface="+mn-lt"/>
                <a:ea typeface="+mn-ea"/>
                <a:cs typeface="+mn-cs"/>
              </a:rPr>
              <a:t> y </a:t>
            </a:r>
            <a:r>
              <a:rPr lang="es-ES" sz="1200" kern="1200" dirty="0" smtClean="0">
                <a:solidFill>
                  <a:schemeClr val="tx1"/>
                </a:solidFill>
                <a:effectLst/>
                <a:latin typeface="+mn-lt"/>
                <a:ea typeface="+mn-ea"/>
                <a:cs typeface="+mn-cs"/>
              </a:rPr>
              <a:t>ofrecen de forma particular escenarios donde los nodos sensores se distribuirse de forma aleatoria o determinista en el área de monitorización dependiendo …………………….</a:t>
            </a:r>
          </a:p>
          <a:p>
            <a:endParaRPr lang="es-ES" dirty="0"/>
          </a:p>
        </p:txBody>
      </p:sp>
      <p:sp>
        <p:nvSpPr>
          <p:cNvPr id="4" name="3 Marcador de número de diapositiva"/>
          <p:cNvSpPr>
            <a:spLocks noGrp="1"/>
          </p:cNvSpPr>
          <p:nvPr>
            <p:ph type="sldNum" sz="quarter" idx="10"/>
          </p:nvPr>
        </p:nvSpPr>
        <p:spPr/>
        <p:txBody>
          <a:bodyPr/>
          <a:lstStyle/>
          <a:p>
            <a:fld id="{A3D09738-2E83-4738-959B-7B9E9B2E65E7}" type="slidenum">
              <a:rPr lang="es-ES" smtClean="0"/>
              <a:t>7</a:t>
            </a:fld>
            <a:endParaRPr lang="es-ES"/>
          </a:p>
        </p:txBody>
      </p:sp>
    </p:spTree>
    <p:extLst>
      <p:ext uri="{BB962C8B-B14F-4D97-AF65-F5344CB8AC3E}">
        <p14:creationId xmlns:p14="http://schemas.microsoft.com/office/powerpoint/2010/main" val="187706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 En trabajos previos [1] y [3]  mediante el despliegue de una WSN se comprueba que con un número mayor de nodos sensores los datos obtenidos en uno de ellos son redundantes respecto a otros. Por el contrario con un número menor se disminuye costos y tráfico de la red, por lo tanto el despliegue de una red con un alto número de nodos sensores que pueden estar a pocos metros unos de otros hace necesario un manejo cuidadoso en el mantenimiento de la topología [6]. A nuestro entender, no existen trabajos previos que lleven a cabo un estudio para determinar el número de nodos sensores para el despliegue de la WSN, </a:t>
            </a:r>
          </a:p>
          <a:p>
            <a:endParaRPr lang="es-ES" dirty="0"/>
          </a:p>
        </p:txBody>
      </p:sp>
      <p:sp>
        <p:nvSpPr>
          <p:cNvPr id="4" name="3 Marcador de número de diapositiva"/>
          <p:cNvSpPr>
            <a:spLocks noGrp="1"/>
          </p:cNvSpPr>
          <p:nvPr>
            <p:ph type="sldNum" sz="quarter" idx="10"/>
          </p:nvPr>
        </p:nvSpPr>
        <p:spPr/>
        <p:txBody>
          <a:bodyPr/>
          <a:lstStyle/>
          <a:p>
            <a:fld id="{A3D09738-2E83-4738-959B-7B9E9B2E65E7}" type="slidenum">
              <a:rPr lang="es-ES" smtClean="0"/>
              <a:t>8</a:t>
            </a:fld>
            <a:endParaRPr lang="es-ES"/>
          </a:p>
        </p:txBody>
      </p:sp>
    </p:spTree>
    <p:extLst>
      <p:ext uri="{BB962C8B-B14F-4D97-AF65-F5344CB8AC3E}">
        <p14:creationId xmlns:p14="http://schemas.microsoft.com/office/powerpoint/2010/main" val="42935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por tal razón, el objetivo del presente trabajo </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consiste en identificar el número óptimo de nodos sensores para un sistema de monitorización volcánico, basados en métricas de Calidad de Servicio </a:t>
            </a:r>
            <a:r>
              <a:rPr lang="es-ES" sz="1200" kern="1200" dirty="0" err="1" smtClean="0">
                <a:solidFill>
                  <a:schemeClr val="tx1"/>
                </a:solidFill>
                <a:effectLst/>
                <a:latin typeface="+mn-lt"/>
                <a:ea typeface="+mn-ea"/>
                <a:cs typeface="+mn-cs"/>
              </a:rPr>
              <a:t>QoS</a:t>
            </a:r>
            <a:r>
              <a:rPr lang="es-ES" sz="1200" kern="1200" dirty="0" smtClean="0">
                <a:solidFill>
                  <a:schemeClr val="tx1"/>
                </a:solidFill>
                <a:effectLst/>
                <a:latin typeface="+mn-lt"/>
                <a:ea typeface="+mn-ea"/>
                <a:cs typeface="+mn-cs"/>
              </a:rPr>
              <a:t> (</a:t>
            </a:r>
            <a:r>
              <a:rPr lang="es-EC" sz="1200" i="1" kern="1200" dirty="0" err="1" smtClean="0">
                <a:solidFill>
                  <a:schemeClr val="tx1"/>
                </a:solidFill>
                <a:effectLst/>
                <a:latin typeface="+mn-lt"/>
                <a:ea typeface="+mn-ea"/>
                <a:cs typeface="+mn-cs"/>
              </a:rPr>
              <a:t>Throughput</a:t>
            </a:r>
            <a:r>
              <a:rPr lang="es-EC" sz="1200" kern="1200" dirty="0" smtClean="0">
                <a:solidFill>
                  <a:schemeClr val="tx1"/>
                </a:solidFill>
                <a:effectLst/>
                <a:latin typeface="+mn-lt"/>
                <a:ea typeface="+mn-ea"/>
                <a:cs typeface="+mn-cs"/>
              </a:rPr>
              <a:t> y minimice la pérdida de paquetes y el retardo.</a:t>
            </a:r>
            <a:r>
              <a:rPr lang="es-ES" sz="1200" kern="1200" dirty="0" smtClean="0">
                <a:solidFill>
                  <a:schemeClr val="tx1"/>
                </a:solidFill>
                <a:effectLst/>
                <a:latin typeface="+mn-lt"/>
                <a:ea typeface="+mn-ea"/>
                <a:cs typeface="+mn-cs"/>
              </a:rPr>
              <a:t>) que garanticen un adecuado desempeño de la red.</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 Para la consecución del objetivo planteado, el trabajo se dividió en dos partes: la primera se centra en simular una WSN en </a:t>
            </a:r>
            <a:r>
              <a:rPr lang="es-ES" sz="1200" i="1" kern="1200" dirty="0" smtClean="0">
                <a:solidFill>
                  <a:schemeClr val="tx1"/>
                </a:solidFill>
                <a:effectLst/>
                <a:latin typeface="+mn-lt"/>
                <a:ea typeface="+mn-ea"/>
                <a:cs typeface="+mn-cs"/>
              </a:rPr>
              <a:t>ns-2</a:t>
            </a:r>
            <a:r>
              <a:rPr lang="es-ES" sz="1200" kern="1200" dirty="0" smtClean="0">
                <a:solidFill>
                  <a:schemeClr val="tx1"/>
                </a:solidFill>
                <a:effectLst/>
                <a:latin typeface="+mn-lt"/>
                <a:ea typeface="+mn-ea"/>
                <a:cs typeface="+mn-cs"/>
              </a:rPr>
              <a:t>, compuesta por 39 nodos sensores que prueba su funcionamiento durante un evento sísmico de largo período (LP), que se caracterizan por tener una duración entre pocos segundos hasta algo más de un minuto. Los dispositivos finales con funciones reducidas (RFD, del inglés </a:t>
            </a:r>
            <a:r>
              <a:rPr lang="es-ES" sz="1200" i="1" kern="1200" dirty="0" err="1" smtClean="0">
                <a:solidFill>
                  <a:schemeClr val="tx1"/>
                </a:solidFill>
                <a:effectLst/>
                <a:latin typeface="+mn-lt"/>
                <a:ea typeface="+mn-ea"/>
                <a:cs typeface="+mn-cs"/>
              </a:rPr>
              <a:t>Reduced</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Function</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Device</a:t>
            </a:r>
            <a:r>
              <a:rPr lang="es-ES" sz="1200" kern="1200" dirty="0" smtClean="0">
                <a:solidFill>
                  <a:schemeClr val="tx1"/>
                </a:solidFill>
                <a:effectLst/>
                <a:latin typeface="+mn-lt"/>
                <a:ea typeface="+mn-ea"/>
                <a:cs typeface="+mn-cs"/>
              </a:rPr>
              <a:t>) detectan las señales en diferentes tiempos dependiendo a qué distancia se encuentren del epicentro, y envían la información de interés al dispositivo coordinador con funciones completas (FFD, del inglés </a:t>
            </a:r>
            <a:r>
              <a:rPr lang="es-ES" sz="1200" i="1" kern="1200" dirty="0" smtClean="0">
                <a:solidFill>
                  <a:schemeClr val="tx1"/>
                </a:solidFill>
                <a:effectLst/>
                <a:latin typeface="+mn-lt"/>
                <a:ea typeface="+mn-ea"/>
                <a:cs typeface="+mn-cs"/>
              </a:rPr>
              <a:t>Full </a:t>
            </a:r>
            <a:r>
              <a:rPr lang="es-ES" sz="1200" i="1" kern="1200" dirty="0" err="1" smtClean="0">
                <a:solidFill>
                  <a:schemeClr val="tx1"/>
                </a:solidFill>
                <a:effectLst/>
                <a:latin typeface="+mn-lt"/>
                <a:ea typeface="+mn-ea"/>
                <a:cs typeface="+mn-cs"/>
              </a:rPr>
              <a:t>Function</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Device</a:t>
            </a:r>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La segunda fase se refiere al problema de optimización, inicialmente se plantea una función objetivo (f)  multivariable, que relaciona los valores de las métricas de </a:t>
            </a:r>
            <a:r>
              <a:rPr lang="es-ES" sz="1200" kern="1200" dirty="0" err="1" smtClean="0">
                <a:solidFill>
                  <a:schemeClr val="tx1"/>
                </a:solidFill>
                <a:effectLst/>
                <a:latin typeface="+mn-lt"/>
                <a:ea typeface="+mn-ea"/>
                <a:cs typeface="+mn-cs"/>
              </a:rPr>
              <a:t>QoS</a:t>
            </a:r>
            <a:r>
              <a:rPr lang="es-ES" sz="1200" kern="1200" dirty="0" smtClean="0">
                <a:solidFill>
                  <a:schemeClr val="tx1"/>
                </a:solidFill>
                <a:effectLst/>
                <a:latin typeface="+mn-lt"/>
                <a:ea typeface="+mn-ea"/>
                <a:cs typeface="+mn-cs"/>
              </a:rPr>
              <a:t>, y con la aplicación de métodos de optimización numéricos se encuentra el punto óptimo (PO). En este punto, el rendimiento de la red es estable y se evita el aumento del retardo. </a:t>
            </a:r>
          </a:p>
          <a:p>
            <a:r>
              <a:rPr lang="es-ES" sz="1200" kern="1200" dirty="0" smtClean="0">
                <a:solidFill>
                  <a:schemeClr val="tx1"/>
                </a:solidFill>
                <a:effectLst/>
                <a:latin typeface="+mn-lt"/>
                <a:ea typeface="+mn-ea"/>
                <a:cs typeface="+mn-cs"/>
              </a:rPr>
              <a:t>Las secciones están organizadas de la siguiente manera. La sección II presenta un resumen de los principales conceptos de WSN y métodos de optimización. La sección III describe la metodología empleada para el diseño de los escenarios de simulación, así como el proceso  de optimización. La sección IV expone los resultados de la simulación de escenarios, también de la evaluación de los métodos de optimización aplicados, y por último la sección V finaliza el trabajo presentando las conclusiones y trabajos futuros.</a:t>
            </a:r>
          </a:p>
          <a:p>
            <a:endParaRPr lang="es-ES" dirty="0"/>
          </a:p>
        </p:txBody>
      </p:sp>
      <p:sp>
        <p:nvSpPr>
          <p:cNvPr id="4" name="3 Marcador de número de diapositiva"/>
          <p:cNvSpPr>
            <a:spLocks noGrp="1"/>
          </p:cNvSpPr>
          <p:nvPr>
            <p:ph type="sldNum" sz="quarter" idx="10"/>
          </p:nvPr>
        </p:nvSpPr>
        <p:spPr/>
        <p:txBody>
          <a:bodyPr/>
          <a:lstStyle/>
          <a:p>
            <a:fld id="{A3D09738-2E83-4738-959B-7B9E9B2E65E7}" type="slidenum">
              <a:rPr lang="es-ES" smtClean="0"/>
              <a:t>9</a:t>
            </a:fld>
            <a:endParaRPr lang="es-ES"/>
          </a:p>
        </p:txBody>
      </p:sp>
    </p:spTree>
    <p:extLst>
      <p:ext uri="{BB962C8B-B14F-4D97-AF65-F5344CB8AC3E}">
        <p14:creationId xmlns:p14="http://schemas.microsoft.com/office/powerpoint/2010/main" val="429359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El </a:t>
            </a:r>
            <a:r>
              <a:rPr lang="en-US" sz="1200" kern="1200" dirty="0" err="1" smtClean="0">
                <a:solidFill>
                  <a:schemeClr val="tx1"/>
                </a:solidFill>
                <a:effectLst/>
                <a:latin typeface="+mn-lt"/>
                <a:ea typeface="+mn-ea"/>
                <a:cs typeface="+mn-cs"/>
              </a:rPr>
              <a:t>desarrollo</a:t>
            </a:r>
            <a:r>
              <a:rPr lang="en-US" sz="1200" kern="1200" dirty="0" smtClean="0">
                <a:solidFill>
                  <a:schemeClr val="tx1"/>
                </a:solidFill>
                <a:effectLst/>
                <a:latin typeface="+mn-lt"/>
                <a:ea typeface="+mn-ea"/>
                <a:cs typeface="+mn-cs"/>
              </a:rPr>
              <a:t> de las WSN se ha dado </a:t>
            </a:r>
            <a:r>
              <a:rPr lang="en-US" sz="1200" kern="1200" dirty="0" err="1" smtClean="0">
                <a:solidFill>
                  <a:schemeClr val="tx1"/>
                </a:solidFill>
                <a:effectLst/>
                <a:latin typeface="+mn-lt"/>
                <a:ea typeface="+mn-ea"/>
                <a:cs typeface="+mn-cs"/>
              </a:rPr>
              <a:t>debido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su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aplicación</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distintos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sectores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seguridad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medio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ambiente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industria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agricultura</a:t>
            </a:r>
            <a:r>
              <a:rPr lang="en-US" sz="1200" kern="1200" dirty="0" smtClean="0">
                <a:solidFill>
                  <a:schemeClr val="tx1"/>
                </a:solidFill>
                <a:effectLst/>
                <a:latin typeface="+mn-lt"/>
                <a:ea typeface="+mn-ea"/>
                <a:cs typeface="+mn-cs"/>
              </a:rPr>
              <a:t> etc.) </a:t>
            </a:r>
            <a:r>
              <a:rPr lang="en-US" sz="1200" kern="1200" dirty="0" err="1" smtClean="0">
                <a:solidFill>
                  <a:schemeClr val="tx1"/>
                </a:solidFill>
                <a:effectLst/>
                <a:latin typeface="+mn-lt"/>
                <a:ea typeface="+mn-ea"/>
                <a:cs typeface="+mn-cs"/>
              </a:rPr>
              <a:t>tanto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comerciales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militares</a:t>
            </a:r>
            <a:r>
              <a:rPr lang="en-US"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constan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dispositivos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sensores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electrónicos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menor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tamaño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bajo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coste</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bajo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consumo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capaces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procesar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información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manera</a:t>
            </a:r>
            <a:r>
              <a:rPr lang="en-US" sz="1200" kern="1200" dirty="0" smtClean="0">
                <a:solidFill>
                  <a:schemeClr val="tx1"/>
                </a:solidFill>
                <a:effectLst/>
                <a:latin typeface="+mn-lt"/>
                <a:ea typeface="+mn-ea"/>
                <a:cs typeface="+mn-cs"/>
              </a:rPr>
              <a:t> local y </a:t>
            </a:r>
            <a:r>
              <a:rPr lang="en-US" sz="1200" kern="1200" dirty="0" err="1" smtClean="0">
                <a:solidFill>
                  <a:schemeClr val="tx1"/>
                </a:solidFill>
                <a:effectLst/>
                <a:latin typeface="+mn-lt"/>
                <a:ea typeface="+mn-ea"/>
                <a:cs typeface="+mn-cs"/>
              </a:rPr>
              <a:t>comunicarse</a:t>
            </a:r>
            <a:r>
              <a:rPr lang="en-US" sz="1200" kern="1200" dirty="0" smtClean="0">
                <a:solidFill>
                  <a:schemeClr val="tx1"/>
                </a:solidFill>
                <a:effectLst/>
                <a:latin typeface="+mn-lt"/>
                <a:ea typeface="+mn-ea"/>
                <a:cs typeface="+mn-cs"/>
              </a:rPr>
              <a:t> de forma </a:t>
            </a:r>
            <a:r>
              <a:rPr lang="en-US" sz="1200" kern="1200" dirty="0" err="1" smtClean="0">
                <a:solidFill>
                  <a:schemeClr val="tx1"/>
                </a:solidFill>
                <a:effectLst/>
                <a:latin typeface="+mn-lt"/>
                <a:ea typeface="+mn-ea"/>
                <a:cs typeface="+mn-cs"/>
              </a:rPr>
              <a:t>inalámbrica</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nueva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generación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sensores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dotados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inteligencia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propia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capaces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organizarse</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interconectarse</a:t>
            </a:r>
            <a:r>
              <a:rPr lang="en-US" sz="1200" kern="1200" dirty="0" smtClean="0">
                <a:solidFill>
                  <a:schemeClr val="tx1"/>
                </a:solidFill>
                <a:effectLst/>
                <a:latin typeface="+mn-lt"/>
                <a:ea typeface="+mn-ea"/>
                <a:cs typeface="+mn-cs"/>
              </a:rPr>
              <a:t> de forma </a:t>
            </a:r>
            <a:r>
              <a:rPr lang="en-US" sz="1200" kern="1200" dirty="0" err="1" smtClean="0">
                <a:solidFill>
                  <a:schemeClr val="tx1"/>
                </a:solidFill>
                <a:effectLst/>
                <a:latin typeface="+mn-lt"/>
                <a:ea typeface="+mn-ea"/>
                <a:cs typeface="+mn-cs"/>
              </a:rPr>
              <a:t>autónoma</a:t>
            </a:r>
            <a:r>
              <a:rPr lang="en-US" sz="1200" kern="1200" dirty="0" smtClean="0">
                <a:solidFill>
                  <a:schemeClr val="tx1"/>
                </a:solidFill>
                <a:effectLst/>
                <a:latin typeface="+mn-lt"/>
                <a:ea typeface="+mn-ea"/>
                <a:cs typeface="+mn-cs"/>
              </a:rPr>
              <a:t> con </a:t>
            </a:r>
            <a:r>
              <a:rPr lang="en-US" sz="1200" kern="1200" dirty="0" err="1" smtClean="0">
                <a:solidFill>
                  <a:schemeClr val="tx1"/>
                </a:solidFill>
                <a:effectLst/>
                <a:latin typeface="+mn-lt"/>
                <a:ea typeface="+mn-ea"/>
                <a:cs typeface="+mn-cs"/>
              </a:rPr>
              <a:t>otros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sensores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semejantes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características</a:t>
            </a:r>
            <a:r>
              <a:rPr lang="en-US" sz="1200" kern="1200" dirty="0" smtClean="0">
                <a:solidFill>
                  <a:schemeClr val="tx1"/>
                </a:solidFill>
                <a:effectLst/>
                <a:latin typeface="+mn-lt"/>
                <a:ea typeface="+mn-ea"/>
                <a:cs typeface="+mn-cs"/>
              </a:rPr>
              <a:t> [5].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Las </a:t>
            </a:r>
            <a:r>
              <a:rPr lang="en-US" sz="1200" kern="1200" dirty="0" err="1" smtClean="0">
                <a:solidFill>
                  <a:schemeClr val="tx1"/>
                </a:solidFill>
                <a:effectLst/>
                <a:latin typeface="+mn-lt"/>
                <a:ea typeface="+mn-ea"/>
                <a:cs typeface="+mn-cs"/>
              </a:rPr>
              <a:t>comunicaciones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inalámbricas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emplean</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nuevo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protocolo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inalámbrico</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tecnología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denominado</a:t>
            </a:r>
            <a:r>
              <a:rPr lang="en-US" sz="1200" kern="1200" dirty="0" smtClean="0">
                <a:solidFill>
                  <a:schemeClr val="tx1"/>
                </a:solidFill>
                <a:effectLst/>
                <a:latin typeface="+mn-lt"/>
                <a:ea typeface="+mn-ea"/>
                <a:cs typeface="+mn-cs"/>
              </a:rPr>
              <a:t> ZigBee el </a:t>
            </a:r>
            <a:r>
              <a:rPr lang="en-US" sz="1200" kern="1200" dirty="0" err="1" smtClean="0">
                <a:solidFill>
                  <a:schemeClr val="tx1"/>
                </a:solidFill>
                <a:effectLst/>
                <a:latin typeface="+mn-lt"/>
                <a:ea typeface="+mn-ea"/>
                <a:cs typeface="+mn-cs"/>
              </a:rPr>
              <a:t>cual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permite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enviar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información</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largas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distancias</a:t>
            </a:r>
            <a:r>
              <a:rPr lang="en-US" sz="1200" kern="1200" dirty="0" smtClean="0">
                <a:solidFill>
                  <a:schemeClr val="tx1"/>
                </a:solidFill>
                <a:effectLst/>
                <a:latin typeface="+mn-lt"/>
                <a:ea typeface="+mn-ea"/>
                <a:cs typeface="+mn-cs"/>
              </a:rPr>
              <a:t> con un </a:t>
            </a:r>
            <a:r>
              <a:rPr lang="en-US" sz="1200" kern="1200" dirty="0" err="1" smtClean="0">
                <a:solidFill>
                  <a:schemeClr val="tx1"/>
                </a:solidFill>
                <a:effectLst/>
                <a:latin typeface="+mn-lt"/>
                <a:ea typeface="+mn-ea"/>
                <a:cs typeface="+mn-cs"/>
              </a:rPr>
              <a:t>consumo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energético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mínimo</a:t>
            </a:r>
            <a:r>
              <a:rPr lang="en-US"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Las WSN </a:t>
            </a:r>
            <a:r>
              <a:rPr lang="en-US" sz="1200" kern="1200" dirty="0" err="1" smtClean="0">
                <a:solidFill>
                  <a:schemeClr val="tx1"/>
                </a:solidFill>
                <a:effectLst/>
                <a:latin typeface="+mn-lt"/>
                <a:ea typeface="+mn-ea"/>
                <a:cs typeface="+mn-cs"/>
              </a:rPr>
              <a:t>también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compuesta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por</a:t>
            </a:r>
            <a:r>
              <a:rPr lang="en-US" sz="1200" kern="1200" dirty="0" smtClean="0">
                <a:solidFill>
                  <a:schemeClr val="tx1"/>
                </a:solidFill>
                <a:effectLst/>
                <a:latin typeface="+mn-lt"/>
                <a:ea typeface="+mn-ea"/>
                <a:cs typeface="+mn-cs"/>
              </a:rPr>
              <a:t> los </a:t>
            </a:r>
            <a:r>
              <a:rPr lang="en-US" sz="1200" kern="1200" dirty="0" err="1" smtClean="0">
                <a:solidFill>
                  <a:schemeClr val="tx1"/>
                </a:solidFill>
                <a:effectLst/>
                <a:latin typeface="+mn-lt"/>
                <a:ea typeface="+mn-ea"/>
                <a:cs typeface="+mn-cs"/>
              </a:rPr>
              <a:t>sensores</a:t>
            </a:r>
            <a:r>
              <a:rPr lang="en-US" sz="1200" kern="1200" dirty="0" smtClean="0">
                <a:solidFill>
                  <a:schemeClr val="tx1"/>
                </a:solidFill>
                <a:effectLst/>
                <a:latin typeface="+mn-lt"/>
                <a:ea typeface="+mn-ea"/>
                <a:cs typeface="+mn-cs"/>
              </a:rPr>
              <a:t>, Gateway, la </a:t>
            </a:r>
            <a:r>
              <a:rPr lang="en-US" sz="1200" kern="1200" dirty="0" err="1" smtClean="0">
                <a:solidFill>
                  <a:schemeClr val="tx1"/>
                </a:solidFill>
                <a:effectLst/>
                <a:latin typeface="+mn-lt"/>
                <a:ea typeface="+mn-ea"/>
                <a:cs typeface="+mn-cs"/>
              </a:rPr>
              <a:t>estación</a:t>
            </a:r>
            <a:r>
              <a:rPr lang="en-US" sz="1200" kern="1200" dirty="0" smtClean="0">
                <a:solidFill>
                  <a:schemeClr val="tx1"/>
                </a:solidFill>
                <a:effectLst/>
                <a:latin typeface="+mn-lt"/>
                <a:ea typeface="+mn-ea"/>
                <a:cs typeface="+mn-cs"/>
              </a:rPr>
              <a:t> base y la red </a:t>
            </a:r>
            <a:r>
              <a:rPr lang="en-US" sz="1200" kern="1200" dirty="0" err="1" smtClean="0">
                <a:solidFill>
                  <a:schemeClr val="tx1"/>
                </a:solidFill>
                <a:effectLst/>
                <a:latin typeface="+mn-lt"/>
                <a:ea typeface="+mn-ea"/>
                <a:cs typeface="+mn-cs"/>
              </a:rPr>
              <a:t>inalámbrica</a:t>
            </a:r>
            <a:r>
              <a:rPr lang="en-US"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 Sensor</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gozan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capacidad</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cómputo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almacenamiento</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comunicación</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red </a:t>
            </a:r>
            <a:r>
              <a:rPr lang="en-US" sz="1200" kern="1200" dirty="0" err="1" smtClean="0">
                <a:solidFill>
                  <a:schemeClr val="tx1"/>
                </a:solidFill>
                <a:effectLst/>
                <a:latin typeface="+mn-lt"/>
                <a:ea typeface="+mn-ea"/>
                <a:cs typeface="+mn-cs"/>
              </a:rPr>
              <a:t>conectada</a:t>
            </a:r>
            <a:r>
              <a:rPr lang="en-US" sz="1200" kern="1200" dirty="0" smtClean="0">
                <a:solidFill>
                  <a:schemeClr val="tx1"/>
                </a:solidFill>
                <a:effectLst/>
                <a:latin typeface="+mn-lt"/>
                <a:ea typeface="+mn-ea"/>
                <a:cs typeface="+mn-cs"/>
              </a:rPr>
              <a:t> sin cables, e </a:t>
            </a:r>
            <a:r>
              <a:rPr lang="en-US" sz="1200" kern="1200" dirty="0" err="1" smtClean="0">
                <a:solidFill>
                  <a:schemeClr val="tx1"/>
                </a:solidFill>
                <a:effectLst/>
                <a:latin typeface="+mn-lt"/>
                <a:ea typeface="+mn-ea"/>
                <a:cs typeface="+mn-cs"/>
              </a:rPr>
              <a:t>instalados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alrededor</a:t>
            </a:r>
            <a:r>
              <a:rPr lang="en-US" sz="1200" kern="1200" dirty="0" smtClean="0">
                <a:solidFill>
                  <a:schemeClr val="tx1"/>
                </a:solidFill>
                <a:effectLst/>
                <a:latin typeface="+mn-lt"/>
                <a:ea typeface="+mn-ea"/>
                <a:cs typeface="+mn-cs"/>
              </a:rPr>
              <a:t> de un </a:t>
            </a:r>
            <a:r>
              <a:rPr lang="en-US" sz="1200" kern="1200" dirty="0" err="1" smtClean="0">
                <a:solidFill>
                  <a:schemeClr val="tx1"/>
                </a:solidFill>
                <a:effectLst/>
                <a:latin typeface="+mn-lt"/>
                <a:ea typeface="+mn-ea"/>
                <a:cs typeface="+mn-cs"/>
              </a:rPr>
              <a:t>fenómeno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objeto</a:t>
            </a:r>
            <a:r>
              <a:rPr lang="en-US" sz="1200" kern="1200" dirty="0" smtClean="0">
                <a:solidFill>
                  <a:schemeClr val="tx1"/>
                </a:solidFill>
                <a:effectLst/>
                <a:latin typeface="+mn-lt"/>
                <a:ea typeface="+mn-ea"/>
                <a:cs typeface="+mn-cs"/>
              </a:rPr>
              <a:t> para </a:t>
            </a:r>
            <a:r>
              <a:rPr lang="en-US" sz="1200" kern="1200" dirty="0" err="1" smtClean="0">
                <a:solidFill>
                  <a:schemeClr val="tx1"/>
                </a:solidFill>
                <a:effectLst/>
                <a:latin typeface="+mn-lt"/>
                <a:ea typeface="+mn-ea"/>
                <a:cs typeface="+mn-cs"/>
              </a:rPr>
              <a:t>monitorizarlo</a:t>
            </a:r>
            <a:r>
              <a:rPr lang="en-US" sz="1200" kern="1200" dirty="0" smtClean="0">
                <a:solidFill>
                  <a:schemeClr val="tx1"/>
                </a:solidFill>
                <a:effectLst/>
                <a:latin typeface="+mn-lt"/>
                <a:ea typeface="+mn-ea"/>
                <a:cs typeface="+mn-cs"/>
              </a:rPr>
              <a:t>, pueden ser de </a:t>
            </a:r>
            <a:r>
              <a:rPr lang="en-US" sz="1200" kern="1200" dirty="0" err="1" smtClean="0">
                <a:solidFill>
                  <a:schemeClr val="tx1"/>
                </a:solidFill>
                <a:effectLst/>
                <a:latin typeface="+mn-lt"/>
                <a:ea typeface="+mn-ea"/>
                <a:cs typeface="+mn-cs"/>
              </a:rPr>
              <a:t>distinta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naturaleza</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tecnología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toman</a:t>
            </a:r>
            <a:r>
              <a:rPr lang="en-US" sz="1200" kern="1200" dirty="0" smtClean="0">
                <a:solidFill>
                  <a:schemeClr val="tx1"/>
                </a:solidFill>
                <a:effectLst/>
                <a:latin typeface="+mn-lt"/>
                <a:ea typeface="+mn-ea"/>
                <a:cs typeface="+mn-cs"/>
              </a:rPr>
              <a:t> del </a:t>
            </a:r>
            <a:r>
              <a:rPr lang="en-US" sz="1200" kern="1200" dirty="0" err="1" smtClean="0">
                <a:solidFill>
                  <a:schemeClr val="tx1"/>
                </a:solidFill>
                <a:effectLst/>
                <a:latin typeface="+mn-lt"/>
                <a:ea typeface="+mn-ea"/>
                <a:cs typeface="+mn-cs"/>
              </a:rPr>
              <a:t>medio</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información</a:t>
            </a:r>
            <a:r>
              <a:rPr lang="en-US" sz="1200" kern="1200" dirty="0" smtClean="0">
                <a:solidFill>
                  <a:schemeClr val="tx1"/>
                </a:solidFill>
                <a:effectLst/>
                <a:latin typeface="+mn-lt"/>
                <a:ea typeface="+mn-ea"/>
                <a:cs typeface="+mn-cs"/>
              </a:rPr>
              <a:t> y la </a:t>
            </a:r>
            <a:r>
              <a:rPr lang="en-US" sz="1200" kern="1200" dirty="0" err="1" smtClean="0">
                <a:solidFill>
                  <a:schemeClr val="tx1"/>
                </a:solidFill>
                <a:effectLst/>
                <a:latin typeface="+mn-lt"/>
                <a:ea typeface="+mn-ea"/>
                <a:cs typeface="+mn-cs"/>
              </a:rPr>
              <a:t>convierten</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señales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eléctricas</a:t>
            </a:r>
            <a:r>
              <a:rPr lang="en-US"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pPr lvl="3"/>
            <a:r>
              <a:rPr lang="es-EC" sz="1200" b="1" kern="1200" dirty="0" smtClean="0">
                <a:solidFill>
                  <a:schemeClr val="tx1"/>
                </a:solidFill>
                <a:effectLst/>
                <a:latin typeface="+mn-lt"/>
                <a:ea typeface="+mn-ea"/>
                <a:cs typeface="+mn-cs"/>
              </a:rPr>
              <a:t>Nodo Sensor</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Son los </a:t>
            </a:r>
            <a:r>
              <a:rPr lang="en-US" sz="1200" kern="1200" dirty="0" err="1" smtClean="0">
                <a:solidFill>
                  <a:schemeClr val="tx1"/>
                </a:solidFill>
                <a:effectLst/>
                <a:latin typeface="+mn-lt"/>
                <a:ea typeface="+mn-ea"/>
                <a:cs typeface="+mn-cs"/>
              </a:rPr>
              <a:t>procesadores</a:t>
            </a:r>
            <a:r>
              <a:rPr lang="en-US" sz="1200" kern="1200" dirty="0" smtClean="0">
                <a:solidFill>
                  <a:schemeClr val="tx1"/>
                </a:solidFill>
                <a:effectLst/>
                <a:latin typeface="+mn-lt"/>
                <a:ea typeface="+mn-ea"/>
                <a:cs typeface="+mn-cs"/>
              </a:rPr>
              <a:t> de radio, que </a:t>
            </a:r>
            <a:r>
              <a:rPr lang="en-US" sz="1200" kern="1200" dirty="0" err="1" smtClean="0">
                <a:solidFill>
                  <a:schemeClr val="tx1"/>
                </a:solidFill>
                <a:effectLst/>
                <a:latin typeface="+mn-lt"/>
                <a:ea typeface="+mn-ea"/>
                <a:cs typeface="+mn-cs"/>
              </a:rPr>
              <a:t>toman</a:t>
            </a:r>
            <a:r>
              <a:rPr lang="en-US" sz="1200" kern="1200" dirty="0" smtClean="0">
                <a:solidFill>
                  <a:schemeClr val="tx1"/>
                </a:solidFill>
                <a:effectLst/>
                <a:latin typeface="+mn-lt"/>
                <a:ea typeface="+mn-ea"/>
                <a:cs typeface="+mn-cs"/>
              </a:rPr>
              <a:t> los </a:t>
            </a:r>
            <a:r>
              <a:rPr lang="en-US" sz="1200" kern="1200" dirty="0" err="1" smtClean="0">
                <a:solidFill>
                  <a:schemeClr val="tx1"/>
                </a:solidFill>
                <a:effectLst/>
                <a:latin typeface="+mn-lt"/>
                <a:ea typeface="+mn-ea"/>
                <a:cs typeface="+mn-cs"/>
              </a:rPr>
              <a:t>datos</a:t>
            </a:r>
            <a:r>
              <a:rPr lang="en-US" sz="1200" kern="1200" dirty="0" smtClean="0">
                <a:solidFill>
                  <a:schemeClr val="tx1"/>
                </a:solidFill>
                <a:effectLst/>
                <a:latin typeface="+mn-lt"/>
                <a:ea typeface="+mn-ea"/>
                <a:cs typeface="+mn-cs"/>
              </a:rPr>
              <a:t> del sensor a </a:t>
            </a:r>
            <a:r>
              <a:rPr lang="en-US" sz="1200" kern="1200" dirty="0" err="1" smtClean="0">
                <a:solidFill>
                  <a:schemeClr val="tx1"/>
                </a:solidFill>
                <a:effectLst/>
                <a:latin typeface="+mn-lt"/>
                <a:ea typeface="+mn-ea"/>
                <a:cs typeface="+mn-cs"/>
              </a:rPr>
              <a:t>través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puertas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datos</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envían</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información</a:t>
            </a:r>
            <a:r>
              <a:rPr lang="en-US" sz="1200" kern="1200" dirty="0" smtClean="0">
                <a:solidFill>
                  <a:schemeClr val="tx1"/>
                </a:solidFill>
                <a:effectLst/>
                <a:latin typeface="+mn-lt"/>
                <a:ea typeface="+mn-ea"/>
                <a:cs typeface="+mn-cs"/>
              </a:rPr>
              <a:t> a la </a:t>
            </a:r>
            <a:r>
              <a:rPr lang="en-US" sz="1200" kern="1200" dirty="0" err="1" smtClean="0">
                <a:solidFill>
                  <a:schemeClr val="tx1"/>
                </a:solidFill>
                <a:effectLst/>
                <a:latin typeface="+mn-lt"/>
                <a:ea typeface="+mn-ea"/>
                <a:cs typeface="+mn-cs"/>
              </a:rPr>
              <a:t>estación</a:t>
            </a:r>
            <a:r>
              <a:rPr lang="en-US" sz="1200" kern="1200" dirty="0" smtClean="0">
                <a:solidFill>
                  <a:schemeClr val="tx1"/>
                </a:solidFill>
                <a:effectLst/>
                <a:latin typeface="+mn-lt"/>
                <a:ea typeface="+mn-ea"/>
                <a:cs typeface="+mn-cs"/>
              </a:rPr>
              <a:t> base. Se </a:t>
            </a:r>
            <a:r>
              <a:rPr lang="en-US" sz="1200" kern="1200" dirty="0" err="1" smtClean="0">
                <a:solidFill>
                  <a:schemeClr val="tx1"/>
                </a:solidFill>
                <a:effectLst/>
                <a:latin typeface="+mn-lt"/>
                <a:ea typeface="+mn-ea"/>
                <a:cs typeface="+mn-cs"/>
              </a:rPr>
              <a:t>compone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mota</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placa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sensores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entidad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compuesta</a:t>
            </a:r>
            <a:r>
              <a:rPr lang="en-US" sz="1200" kern="1200" dirty="0" smtClean="0">
                <a:solidFill>
                  <a:schemeClr val="tx1"/>
                </a:solidFill>
                <a:effectLst/>
                <a:latin typeface="+mn-lt"/>
                <a:ea typeface="+mn-ea"/>
                <a:cs typeface="+mn-cs"/>
              </a:rPr>
              <a:t> de un </a:t>
            </a:r>
            <a:r>
              <a:rPr lang="en-US" sz="1200" kern="1200" dirty="0" err="1" smtClean="0">
                <a:solidFill>
                  <a:schemeClr val="tx1"/>
                </a:solidFill>
                <a:effectLst/>
                <a:latin typeface="+mn-lt"/>
                <a:ea typeface="+mn-ea"/>
                <a:cs typeface="+mn-cs"/>
              </a:rPr>
              <a:t>procesador</a:t>
            </a:r>
            <a:r>
              <a:rPr lang="en-US" sz="1200" kern="1200" dirty="0" smtClean="0">
                <a:solidFill>
                  <a:schemeClr val="tx1"/>
                </a:solidFill>
                <a:effectLst/>
                <a:latin typeface="+mn-lt"/>
                <a:ea typeface="+mn-ea"/>
                <a:cs typeface="+mn-cs"/>
              </a:rPr>
              <a:t> y los </a:t>
            </a:r>
            <a:r>
              <a:rPr lang="en-US" sz="1200" kern="1200" dirty="0" err="1" smtClean="0">
                <a:solidFill>
                  <a:schemeClr val="tx1"/>
                </a:solidFill>
                <a:effectLst/>
                <a:latin typeface="+mn-lt"/>
                <a:ea typeface="+mn-ea"/>
                <a:cs typeface="+mn-cs"/>
              </a:rPr>
              <a:t>dispositivos</a:t>
            </a:r>
            <a:r>
              <a:rPr lang="en-US" sz="1200" kern="1200" dirty="0" smtClean="0">
                <a:solidFill>
                  <a:schemeClr val="tx1"/>
                </a:solidFill>
                <a:effectLst/>
                <a:latin typeface="+mn-lt"/>
                <a:ea typeface="+mn-ea"/>
                <a:cs typeface="+mn-cs"/>
              </a:rPr>
              <a:t> de radio. La </a:t>
            </a:r>
            <a:r>
              <a:rPr lang="en-US" sz="1200" kern="1200" dirty="0" err="1" smtClean="0">
                <a:solidFill>
                  <a:schemeClr val="tx1"/>
                </a:solidFill>
                <a:effectLst/>
                <a:latin typeface="+mn-lt"/>
                <a:ea typeface="+mn-ea"/>
                <a:cs typeface="+mn-cs"/>
              </a:rPr>
              <a:t>placa</a:t>
            </a:r>
            <a:r>
              <a:rPr lang="en-US" sz="1200" kern="1200" dirty="0" smtClean="0">
                <a:solidFill>
                  <a:schemeClr val="tx1"/>
                </a:solidFill>
                <a:effectLst/>
                <a:latin typeface="+mn-lt"/>
                <a:ea typeface="+mn-ea"/>
                <a:cs typeface="+mn-cs"/>
              </a:rPr>
              <a:t> del sensor </a:t>
            </a:r>
            <a:r>
              <a:rPr lang="en-US" sz="1200" kern="1200" dirty="0" err="1" smtClean="0">
                <a:solidFill>
                  <a:schemeClr val="tx1"/>
                </a:solidFill>
                <a:effectLst/>
                <a:latin typeface="+mn-lt"/>
                <a:ea typeface="+mn-ea"/>
                <a:cs typeface="+mn-cs"/>
              </a:rPr>
              <a:t>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tarjeta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adquisición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datos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conectado</a:t>
            </a:r>
            <a:r>
              <a:rPr lang="en-US" sz="1200" kern="1200" dirty="0" smtClean="0">
                <a:solidFill>
                  <a:schemeClr val="tx1"/>
                </a:solidFill>
                <a:effectLst/>
                <a:latin typeface="+mn-lt"/>
                <a:ea typeface="+mn-ea"/>
                <a:cs typeface="+mn-cs"/>
              </a:rPr>
              <a:t> a la </a:t>
            </a:r>
            <a:r>
              <a:rPr lang="en-US" sz="1200" kern="1200" dirty="0" err="1" smtClean="0">
                <a:solidFill>
                  <a:schemeClr val="tx1"/>
                </a:solidFill>
                <a:effectLst/>
                <a:latin typeface="+mn-lt"/>
                <a:ea typeface="+mn-ea"/>
                <a:cs typeface="+mn-cs"/>
              </a:rPr>
              <a:t>mota</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través</a:t>
            </a:r>
            <a:r>
              <a:rPr lang="en-US" sz="1200" kern="1200" dirty="0" smtClean="0">
                <a:solidFill>
                  <a:schemeClr val="tx1"/>
                </a:solidFill>
                <a:effectLst/>
                <a:latin typeface="+mn-lt"/>
                <a:ea typeface="+mn-ea"/>
                <a:cs typeface="+mn-cs"/>
              </a:rPr>
              <a:t> de un </a:t>
            </a:r>
            <a:r>
              <a:rPr lang="en-US" sz="1200" kern="1200" dirty="0" err="1" smtClean="0">
                <a:solidFill>
                  <a:schemeClr val="tx1"/>
                </a:solidFill>
                <a:effectLst/>
                <a:latin typeface="+mn-lt"/>
                <a:ea typeface="+mn-ea"/>
                <a:cs typeface="+mn-cs"/>
              </a:rPr>
              <a:t>conector</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expansión</a:t>
            </a:r>
            <a:r>
              <a:rPr lang="en-US" sz="1200" kern="1200" dirty="0" smtClean="0">
                <a:solidFill>
                  <a:schemeClr val="tx1"/>
                </a:solidFill>
                <a:effectLst/>
                <a:latin typeface="+mn-lt"/>
                <a:ea typeface="+mn-ea"/>
                <a:cs typeface="+mn-cs"/>
              </a:rPr>
              <a:t>, que </a:t>
            </a:r>
            <a:r>
              <a:rPr lang="en-US" sz="1200" kern="1200" dirty="0" err="1" smtClean="0">
                <a:solidFill>
                  <a:schemeClr val="tx1"/>
                </a:solidFill>
                <a:effectLst/>
                <a:latin typeface="+mn-lt"/>
                <a:ea typeface="+mn-ea"/>
                <a:cs typeface="+mn-cs"/>
              </a:rPr>
              <a:t>incluye</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conjunto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sensores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Algunos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modelos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nodo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sensores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incorporan</a:t>
            </a:r>
            <a:r>
              <a:rPr lang="en-US" sz="1200" kern="1200" dirty="0" smtClean="0">
                <a:solidFill>
                  <a:schemeClr val="tx1"/>
                </a:solidFill>
                <a:effectLst/>
                <a:latin typeface="+mn-lt"/>
                <a:ea typeface="+mn-ea"/>
                <a:cs typeface="+mn-cs"/>
              </a:rPr>
              <a:t> los </a:t>
            </a:r>
            <a:r>
              <a:rPr lang="en-US" sz="1200" kern="1200" dirty="0" err="1" smtClean="0">
                <a:solidFill>
                  <a:schemeClr val="tx1"/>
                </a:solidFill>
                <a:effectLst/>
                <a:latin typeface="+mn-lt"/>
                <a:ea typeface="+mn-ea"/>
                <a:cs typeface="+mn-cs"/>
              </a:rPr>
              <a:t>sensores</a:t>
            </a:r>
            <a:r>
              <a:rPr lang="en-US" sz="1200" kern="1200" dirty="0" smtClean="0">
                <a:solidFill>
                  <a:schemeClr val="tx1"/>
                </a:solidFill>
                <a:effectLst/>
                <a:latin typeface="+mn-lt"/>
                <a:ea typeface="+mn-ea"/>
                <a:cs typeface="+mn-cs"/>
              </a:rPr>
              <a:t> en la </a:t>
            </a:r>
            <a:r>
              <a:rPr lang="en-US" sz="1200" kern="1200" dirty="0" err="1" smtClean="0">
                <a:solidFill>
                  <a:schemeClr val="tx1"/>
                </a:solidFill>
                <a:effectLst/>
                <a:latin typeface="+mn-lt"/>
                <a:ea typeface="+mn-ea"/>
                <a:cs typeface="+mn-cs"/>
              </a:rPr>
              <a:t>propia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ejemplo</a:t>
            </a:r>
            <a:r>
              <a:rPr lang="en-US" sz="1200" kern="1200" dirty="0" smtClean="0">
                <a:solidFill>
                  <a:schemeClr val="tx1"/>
                </a:solidFill>
                <a:effectLst/>
                <a:latin typeface="+mn-lt"/>
                <a:ea typeface="+mn-ea"/>
                <a:cs typeface="+mn-cs"/>
              </a:rPr>
              <a:t>, las </a:t>
            </a:r>
            <a:r>
              <a:rPr lang="en-US" sz="1200" kern="1200" dirty="0" err="1" smtClean="0">
                <a:solidFill>
                  <a:schemeClr val="tx1"/>
                </a:solidFill>
                <a:effectLst/>
                <a:latin typeface="+mn-lt"/>
                <a:ea typeface="+mn-ea"/>
                <a:cs typeface="+mn-cs"/>
              </a:rPr>
              <a:t>motas</a:t>
            </a:r>
            <a:r>
              <a:rPr lang="en-US" sz="1200" kern="1200" dirty="0" smtClean="0">
                <a:solidFill>
                  <a:schemeClr val="tx1"/>
                </a:solidFill>
                <a:effectLst/>
                <a:latin typeface="+mn-lt"/>
                <a:ea typeface="+mn-ea"/>
                <a:cs typeface="+mn-cs"/>
              </a:rPr>
              <a:t> de la </a:t>
            </a:r>
            <a:r>
              <a:rPr lang="en-US" sz="1200" kern="1200" dirty="0" err="1" smtClean="0">
                <a:solidFill>
                  <a:schemeClr val="tx1"/>
                </a:solidFill>
                <a:effectLst/>
                <a:latin typeface="+mn-lt"/>
                <a:ea typeface="+mn-ea"/>
                <a:cs typeface="+mn-cs"/>
              </a:rPr>
              <a:t>familia</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Telos</a:t>
            </a:r>
            <a:r>
              <a:rPr lang="en-US"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2.1.4.3.	</a:t>
            </a:r>
            <a:r>
              <a:rPr lang="es-EC" sz="1200" b="1" kern="1200" dirty="0" smtClean="0">
                <a:solidFill>
                  <a:schemeClr val="tx1"/>
                </a:solidFill>
                <a:effectLst/>
                <a:latin typeface="+mn-lt"/>
                <a:ea typeface="+mn-ea"/>
                <a:cs typeface="+mn-cs"/>
              </a:rPr>
              <a:t>Pasarelas o </a:t>
            </a:r>
            <a:r>
              <a:rPr lang="es-EC" sz="1200" b="1" kern="1200" dirty="0" err="1" smtClean="0">
                <a:solidFill>
                  <a:schemeClr val="tx1"/>
                </a:solidFill>
                <a:effectLst/>
                <a:latin typeface="+mn-lt"/>
                <a:ea typeface="+mn-ea"/>
                <a:cs typeface="+mn-cs"/>
              </a:rPr>
              <a:t>Gateways</a:t>
            </a:r>
            <a:r>
              <a:rPr lang="es-EC" sz="1200" b="1"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Son los </a:t>
            </a:r>
            <a:r>
              <a:rPr lang="en-US" sz="1200" kern="1200" dirty="0" err="1" smtClean="0">
                <a:solidFill>
                  <a:schemeClr val="tx1"/>
                </a:solidFill>
                <a:effectLst/>
                <a:latin typeface="+mn-lt"/>
                <a:ea typeface="+mn-ea"/>
                <a:cs typeface="+mn-cs"/>
              </a:rPr>
              <a:t>elementos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destinados</a:t>
            </a:r>
            <a:r>
              <a:rPr lang="en-US" sz="1200" kern="1200" dirty="0" smtClean="0">
                <a:solidFill>
                  <a:schemeClr val="tx1"/>
                </a:solidFill>
                <a:effectLst/>
                <a:latin typeface="+mn-lt"/>
                <a:ea typeface="+mn-ea"/>
                <a:cs typeface="+mn-cs"/>
              </a:rPr>
              <a:t> a la </a:t>
            </a:r>
            <a:r>
              <a:rPr lang="en-US" sz="1200" kern="1200" dirty="0" err="1" smtClean="0">
                <a:solidFill>
                  <a:schemeClr val="tx1"/>
                </a:solidFill>
                <a:effectLst/>
                <a:latin typeface="+mn-lt"/>
                <a:ea typeface="+mn-ea"/>
                <a:cs typeface="+mn-cs"/>
              </a:rPr>
              <a:t>interconexión</a:t>
            </a:r>
            <a:r>
              <a:rPr lang="en-US" sz="1200" kern="1200" dirty="0" smtClean="0">
                <a:solidFill>
                  <a:schemeClr val="tx1"/>
                </a:solidFill>
                <a:effectLst/>
                <a:latin typeface="+mn-lt"/>
                <a:ea typeface="+mn-ea"/>
                <a:cs typeface="+mn-cs"/>
              </a:rPr>
              <a:t> entre la red de </a:t>
            </a:r>
            <a:r>
              <a:rPr lang="en-US" sz="1200" kern="1200" dirty="0" err="1" smtClean="0">
                <a:solidFill>
                  <a:schemeClr val="tx1"/>
                </a:solidFill>
                <a:effectLst/>
                <a:latin typeface="+mn-lt"/>
                <a:ea typeface="+mn-ea"/>
                <a:cs typeface="+mn-cs"/>
              </a:rPr>
              <a:t>sensores</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red de </a:t>
            </a:r>
            <a:r>
              <a:rPr lang="en-US" sz="1200" kern="1200" dirty="0" err="1" smtClean="0">
                <a:solidFill>
                  <a:schemeClr val="tx1"/>
                </a:solidFill>
                <a:effectLst/>
                <a:latin typeface="+mn-lt"/>
                <a:ea typeface="+mn-ea"/>
                <a:cs typeface="+mn-cs"/>
              </a:rPr>
              <a:t>datos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ejemplo</a:t>
            </a:r>
            <a:r>
              <a:rPr lang="en-US" sz="1200" kern="1200" dirty="0" smtClean="0">
                <a:solidFill>
                  <a:schemeClr val="tx1"/>
                </a:solidFill>
                <a:effectLst/>
                <a:latin typeface="+mn-lt"/>
                <a:ea typeface="+mn-ea"/>
                <a:cs typeface="+mn-cs"/>
              </a:rPr>
              <a:t> TCP/IP).</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2.1.4.4.	</a:t>
            </a:r>
            <a:r>
              <a:rPr lang="es-EC" sz="1200" b="1" kern="1200" dirty="0" smtClean="0">
                <a:solidFill>
                  <a:schemeClr val="tx1"/>
                </a:solidFill>
                <a:effectLst/>
                <a:latin typeface="+mn-lt"/>
                <a:ea typeface="+mn-ea"/>
                <a:cs typeface="+mn-cs"/>
              </a:rPr>
              <a:t>Estación base</a:t>
            </a:r>
            <a:endParaRPr lang="es-E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Actúa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recolector</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datos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basado</a:t>
            </a:r>
            <a:r>
              <a:rPr lang="en-US" sz="1200" kern="1200" dirty="0" smtClean="0">
                <a:solidFill>
                  <a:schemeClr val="tx1"/>
                </a:solidFill>
                <a:effectLst/>
                <a:latin typeface="+mn-lt"/>
                <a:ea typeface="+mn-ea"/>
                <a:cs typeface="+mn-cs"/>
              </a:rPr>
              <a:t> en un </a:t>
            </a:r>
            <a:r>
              <a:rPr lang="en-US" sz="1200" kern="1200" dirty="0" err="1" smtClean="0">
                <a:solidFill>
                  <a:schemeClr val="tx1"/>
                </a:solidFill>
                <a:effectLst/>
                <a:latin typeface="+mn-lt"/>
                <a:ea typeface="+mn-ea"/>
                <a:cs typeface="+mn-cs"/>
              </a:rPr>
              <a:t>ordenador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común</a:t>
            </a:r>
            <a:r>
              <a:rPr lang="en-US" sz="1200" kern="1200" dirty="0" smtClean="0">
                <a:solidFill>
                  <a:schemeClr val="tx1"/>
                </a:solidFill>
                <a:effectLst/>
                <a:latin typeface="+mn-lt"/>
                <a:ea typeface="+mn-ea"/>
                <a:cs typeface="+mn-cs"/>
              </a:rPr>
              <a:t>  o un </a:t>
            </a:r>
            <a:r>
              <a:rPr lang="en-US" sz="1200" kern="1200" dirty="0" err="1" smtClean="0">
                <a:solidFill>
                  <a:schemeClr val="tx1"/>
                </a:solidFill>
                <a:effectLst/>
                <a:latin typeface="+mn-lt"/>
                <a:ea typeface="+mn-ea"/>
                <a:cs typeface="+mn-cs"/>
              </a:rPr>
              <a:t>sistema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integrado</a:t>
            </a:r>
            <a:r>
              <a:rPr lang="en-US"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2.1.4.5.	Red </a:t>
            </a:r>
            <a:r>
              <a:rPr lang="en-US" sz="1200" b="1" kern="1200" dirty="0" err="1" smtClean="0">
                <a:solidFill>
                  <a:schemeClr val="tx1"/>
                </a:solidFill>
                <a:effectLst/>
                <a:latin typeface="+mn-lt"/>
                <a:ea typeface="+mn-ea"/>
                <a:cs typeface="+mn-cs"/>
              </a:rPr>
              <a:t>inalámbrica</a:t>
            </a:r>
            <a:r>
              <a:rPr lang="en-US" sz="1200" b="1"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Típicamente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basada</a:t>
            </a:r>
            <a:r>
              <a:rPr lang="en-US" sz="1200" kern="1200" dirty="0" smtClean="0">
                <a:solidFill>
                  <a:schemeClr val="tx1"/>
                </a:solidFill>
                <a:effectLst/>
                <a:latin typeface="+mn-lt"/>
                <a:ea typeface="+mn-ea"/>
                <a:cs typeface="+mn-cs"/>
              </a:rPr>
              <a:t> en el </a:t>
            </a:r>
            <a:r>
              <a:rPr lang="en-US" sz="1200" kern="1200" dirty="0" err="1" smtClean="0">
                <a:solidFill>
                  <a:schemeClr val="tx1"/>
                </a:solidFill>
                <a:effectLst/>
                <a:latin typeface="+mn-lt"/>
                <a:ea typeface="+mn-ea"/>
                <a:cs typeface="+mn-cs"/>
              </a:rPr>
              <a:t>estándar</a:t>
            </a:r>
            <a:r>
              <a:rPr lang="en-US" sz="1200" kern="1200" dirty="0" smtClean="0">
                <a:solidFill>
                  <a:schemeClr val="tx1"/>
                </a:solidFill>
                <a:effectLst/>
                <a:latin typeface="+mn-lt"/>
                <a:ea typeface="+mn-ea"/>
                <a:cs typeface="+mn-cs"/>
              </a:rPr>
              <a:t> 802.15.4 - ZigBee.</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A3D09738-2E83-4738-959B-7B9E9B2E65E7}" type="slidenum">
              <a:rPr lang="es-ES" smtClean="0"/>
              <a:t>11</a:t>
            </a:fld>
            <a:endParaRPr lang="es-ES"/>
          </a:p>
        </p:txBody>
      </p:sp>
    </p:spTree>
    <p:extLst>
      <p:ext uri="{BB962C8B-B14F-4D97-AF65-F5344CB8AC3E}">
        <p14:creationId xmlns:p14="http://schemas.microsoft.com/office/powerpoint/2010/main" val="3620322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09738-2E83-4738-959B-7B9E9B2E65E7}" type="slidenum">
              <a:rPr lang="es-ES" smtClean="0"/>
              <a:t>12</a:t>
            </a:fld>
            <a:endParaRPr lang="es-ES"/>
          </a:p>
        </p:txBody>
      </p:sp>
    </p:spTree>
    <p:extLst>
      <p:ext uri="{BB962C8B-B14F-4D97-AF65-F5344CB8AC3E}">
        <p14:creationId xmlns:p14="http://schemas.microsoft.com/office/powerpoint/2010/main" val="3620322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7F2EFF4-089B-4733-A8C1-F045205ECCC2}" type="datetimeFigureOut">
              <a:rPr lang="es-ES" smtClean="0"/>
              <a:t>20/05/2015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9D6190-B74E-409A-9AF4-83762A607BF9}" type="slidenum">
              <a:rPr lang="es-ES" smtClean="0"/>
              <a:t>‹Nº›</a:t>
            </a:fld>
            <a:endParaRPr lang="es-E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7F2EFF4-089B-4733-A8C1-F045205ECCC2}" type="datetimeFigureOut">
              <a:rPr lang="es-ES" smtClean="0"/>
              <a:t>20/05/2015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9D6190-B74E-409A-9AF4-83762A607BF9}"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7F2EFF4-089B-4733-A8C1-F045205ECCC2}" type="datetimeFigureOut">
              <a:rPr lang="es-ES" smtClean="0"/>
              <a:t>20/05/2015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9D6190-B74E-409A-9AF4-83762A607BF9}"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F2EFF4-089B-4733-A8C1-F045205ECCC2}" type="datetimeFigureOut">
              <a:rPr lang="es-ES" smtClean="0"/>
              <a:t>20/05/2015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9D6190-B74E-409A-9AF4-83762A607BF9}"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F2EFF4-089B-4733-A8C1-F045205ECCC2}" type="datetimeFigureOut">
              <a:rPr lang="es-ES" smtClean="0"/>
              <a:t>20/05/2015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9D6190-B74E-409A-9AF4-83762A607BF9}"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F2EFF4-089B-4733-A8C1-F045205ECCC2}" type="datetimeFigureOut">
              <a:rPr lang="es-ES" smtClean="0"/>
              <a:t>20/05/2015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39D6190-B74E-409A-9AF4-83762A607BF9}"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7F2EFF4-089B-4733-A8C1-F045205ECCC2}" type="datetimeFigureOut">
              <a:rPr lang="es-ES" smtClean="0"/>
              <a:t>20/05/2015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39D6190-B74E-409A-9AF4-83762A607BF9}" type="slidenum">
              <a:rPr lang="es-ES" smtClean="0"/>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7F2EFF4-089B-4733-A8C1-F045205ECCC2}" type="datetimeFigureOut">
              <a:rPr lang="es-ES" smtClean="0"/>
              <a:t>20/05/2015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39D6190-B74E-409A-9AF4-83762A607BF9}"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2EFF4-089B-4733-A8C1-F045205ECCC2}" type="datetimeFigureOut">
              <a:rPr lang="es-ES" smtClean="0"/>
              <a:t>20/05/2015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39D6190-B74E-409A-9AF4-83762A607BF9}"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7F2EFF4-089B-4733-A8C1-F045205ECCC2}" type="datetimeFigureOut">
              <a:rPr lang="es-ES" smtClean="0"/>
              <a:t>20/05/2015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39D6190-B74E-409A-9AF4-83762A607BF9}"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7F2EFF4-089B-4733-A8C1-F045205ECCC2}" type="datetimeFigureOut">
              <a:rPr lang="es-ES" smtClean="0"/>
              <a:t>20/05/2015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39D6190-B74E-409A-9AF4-83762A607BF9}" type="slidenum">
              <a:rPr lang="es-ES" smtClean="0"/>
              <a:t>‹Nº›</a:t>
            </a:fld>
            <a:endParaRPr lang="es-E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7F2EFF4-089B-4733-A8C1-F045205ECCC2}" type="datetimeFigureOut">
              <a:rPr lang="es-ES" smtClean="0"/>
              <a:t>20/05/2015</a:t>
            </a:fld>
            <a:endParaRPr lang="es-E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39D6190-B74E-409A-9AF4-83762A607BF9}"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jpe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0.png"/><Relationship Id="rId4" Type="http://schemas.microsoft.com/office/2007/relationships/hdphoto" Target="../media/hdphoto2.wdp"/><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3.png"/><Relationship Id="rId4" Type="http://schemas.microsoft.com/office/2007/relationships/hdphoto" Target="../media/hdphoto2.wdp"/><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6.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7.wmf"/><Relationship Id="rId5" Type="http://schemas.openxmlformats.org/officeDocument/2006/relationships/oleObject" Target="../embeddings/oleObject2.bin"/><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00.png"/><Relationship Id="rId4" Type="http://schemas.openxmlformats.org/officeDocument/2006/relationships/image" Target="../media/image390.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notesSlide" Target="../notesSlides/notesSlide14.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5.png"/><Relationship Id="rId5" Type="http://schemas.microsoft.com/office/2007/relationships/hdphoto" Target="../media/hdphoto2.wdp"/><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4.jpe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16412" y="0"/>
            <a:ext cx="9160412" cy="6858000"/>
          </a:xfrm>
          <a:prstGeom prst="rect">
            <a:avLst/>
          </a:prstGeom>
          <a:noFill/>
          <a:ln>
            <a:no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7390" y="3626621"/>
            <a:ext cx="2609106" cy="1602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ítulo 1"/>
          <p:cNvSpPr txBox="1">
            <a:spLocks/>
          </p:cNvSpPr>
          <p:nvPr/>
        </p:nvSpPr>
        <p:spPr>
          <a:xfrm>
            <a:off x="2915816" y="1196752"/>
            <a:ext cx="5513815" cy="292494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ES" sz="4800" dirty="0" smtClean="0">
                <a:solidFill>
                  <a:schemeClr val="tx2">
                    <a:lumMod val="75000"/>
                  </a:schemeClr>
                </a:solidFill>
                <a:latin typeface="Britannic Bold" panose="020B0903060703020204" pitchFamily="34" charset="0"/>
              </a:rPr>
              <a:t>Optimización del Número de Nodos En Redes de Sensores Inalámbricos Aplicadas a  Monitorización Volcánica </a:t>
            </a:r>
            <a:endParaRPr lang="es-ES" sz="4800" b="1" dirty="0">
              <a:solidFill>
                <a:schemeClr val="tx2">
                  <a:lumMod val="75000"/>
                </a:schemeClr>
              </a:solidFill>
              <a:latin typeface="Franklin Gothic Medium"/>
            </a:endParaRPr>
          </a:p>
        </p:txBody>
      </p:sp>
      <p:sp>
        <p:nvSpPr>
          <p:cNvPr id="8" name="7 CuadroTexto"/>
          <p:cNvSpPr txBox="1"/>
          <p:nvPr/>
        </p:nvSpPr>
        <p:spPr>
          <a:xfrm>
            <a:off x="6156176" y="5569239"/>
            <a:ext cx="2153346" cy="646331"/>
          </a:xfrm>
          <a:prstGeom prst="rect">
            <a:avLst/>
          </a:prstGeom>
          <a:noFill/>
        </p:spPr>
        <p:txBody>
          <a:bodyPr wrap="none" rtlCol="0">
            <a:spAutoFit/>
          </a:bodyPr>
          <a:lstStyle/>
          <a:p>
            <a:r>
              <a:rPr lang="es-ES" i="1" dirty="0" smtClean="0">
                <a:latin typeface="Times New Roman" panose="02020603050405020304" pitchFamily="18" charset="0"/>
                <a:cs typeface="Times New Roman" panose="02020603050405020304" pitchFamily="18" charset="0"/>
              </a:rPr>
              <a:t>Por:</a:t>
            </a:r>
          </a:p>
          <a:p>
            <a:r>
              <a:rPr lang="es-ES" dirty="0" smtClean="0">
                <a:latin typeface="Times New Roman" panose="02020603050405020304" pitchFamily="18" charset="0"/>
                <a:cs typeface="Times New Roman" panose="02020603050405020304" pitchFamily="18" charset="0"/>
              </a:rPr>
              <a:t>Verónica Poaquiza Y.</a:t>
            </a:r>
            <a:endParaRPr lang="es-ES" dirty="0">
              <a:latin typeface="Times New Roman" panose="02020603050405020304" pitchFamily="18" charset="0"/>
              <a:cs typeface="Times New Roman" panose="02020603050405020304" pitchFamily="18" charset="0"/>
            </a:endParaRPr>
          </a:p>
        </p:txBody>
      </p:sp>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8874" y="185695"/>
            <a:ext cx="1310505" cy="1251520"/>
          </a:xfrm>
          <a:prstGeom prst="rect">
            <a:avLst/>
          </a:prstGeom>
        </p:spPr>
      </p:pic>
      <p:sp>
        <p:nvSpPr>
          <p:cNvPr id="10" name="9 CuadroTexto"/>
          <p:cNvSpPr txBox="1"/>
          <p:nvPr/>
        </p:nvSpPr>
        <p:spPr>
          <a:xfrm>
            <a:off x="6156176" y="6208787"/>
            <a:ext cx="3024336" cy="923330"/>
          </a:xfrm>
          <a:prstGeom prst="rect">
            <a:avLst/>
          </a:prstGeom>
          <a:noFill/>
        </p:spPr>
        <p:txBody>
          <a:bodyPr wrap="square" rtlCol="0">
            <a:spAutoFit/>
          </a:bodyPr>
          <a:lstStyle/>
          <a:p>
            <a:r>
              <a:rPr lang="es-ES" dirty="0" smtClean="0">
                <a:ln w="1905">
                  <a:solidFill>
                    <a:schemeClr val="tx2">
                      <a:lumMod val="50000"/>
                    </a:schemeClr>
                  </a:solidFill>
                </a:ln>
                <a:solidFill>
                  <a:schemeClr val="tx2">
                    <a:lumMod val="50000"/>
                  </a:schemeClr>
                </a:solidFill>
                <a:latin typeface="Times New Roman" panose="02020603050405020304" pitchFamily="18" charset="0"/>
                <a:cs typeface="Times New Roman" panose="02020603050405020304" pitchFamily="18" charset="0"/>
              </a:rPr>
              <a:t>Ingeniería en </a:t>
            </a:r>
            <a:r>
              <a:rPr lang="es-ES" dirty="0">
                <a:ln w="1905">
                  <a:solidFill>
                    <a:schemeClr val="tx2">
                      <a:lumMod val="50000"/>
                    </a:schemeClr>
                  </a:solidFill>
                </a:ln>
                <a:solidFill>
                  <a:schemeClr val="tx2">
                    <a:lumMod val="50000"/>
                  </a:schemeClr>
                </a:solidFill>
                <a:latin typeface="Times New Roman" panose="02020603050405020304" pitchFamily="18" charset="0"/>
                <a:cs typeface="Times New Roman" panose="02020603050405020304" pitchFamily="18" charset="0"/>
              </a:rPr>
              <a:t>Electrónica</a:t>
            </a:r>
            <a:r>
              <a:rPr lang="es-ES" dirty="0" smtClean="0">
                <a:ln w="1905">
                  <a:solidFill>
                    <a:schemeClr val="tx2">
                      <a:lumMod val="50000"/>
                    </a:schemeClr>
                  </a:solidFill>
                </a:ln>
                <a:solidFill>
                  <a:schemeClr val="tx2">
                    <a:lumMod val="50000"/>
                  </a:schemeClr>
                </a:solidFill>
                <a:latin typeface="Times New Roman" panose="02020603050405020304" pitchFamily="18" charset="0"/>
                <a:cs typeface="Times New Roman" panose="02020603050405020304" pitchFamily="18" charset="0"/>
              </a:rPr>
              <a:t> y Telecomunicaciones </a:t>
            </a:r>
          </a:p>
          <a:p>
            <a:endParaRPr lang="es-ES" dirty="0">
              <a:ln>
                <a:solidFill>
                  <a:schemeClr val="tx2">
                    <a:lumMod val="50000"/>
                  </a:schemeClr>
                </a:solidFill>
              </a:ln>
              <a:solidFill>
                <a:schemeClr val="tx2">
                  <a:lumMod val="50000"/>
                </a:schemeClr>
              </a:solidFill>
            </a:endParaRPr>
          </a:p>
        </p:txBody>
      </p:sp>
    </p:spTree>
    <p:extLst>
      <p:ext uri="{BB962C8B-B14F-4D97-AF65-F5344CB8AC3E}">
        <p14:creationId xmlns:p14="http://schemas.microsoft.com/office/powerpoint/2010/main" val="26435905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348880"/>
            <a:ext cx="6512511" cy="1800200"/>
          </a:xfrm>
        </p:spPr>
        <p:txBody>
          <a:bodyPr/>
          <a:lstStyle/>
          <a:p>
            <a:pPr marL="0" indent="0" algn="ctr">
              <a:buNone/>
            </a:pPr>
            <a:r>
              <a:rPr lang="es-ES" sz="6000" dirty="0">
                <a:latin typeface="Times New Roman" panose="02020603050405020304" pitchFamily="18" charset="0"/>
                <a:cs typeface="Times New Roman" panose="02020603050405020304" pitchFamily="18" charset="0"/>
              </a:rPr>
              <a:t>Fundamento Teórico</a:t>
            </a:r>
            <a:br>
              <a:rPr lang="es-ES" sz="6000" dirty="0">
                <a:latin typeface="Times New Roman" panose="02020603050405020304" pitchFamily="18" charset="0"/>
                <a:cs typeface="Times New Roman" panose="02020603050405020304" pitchFamily="18" charset="0"/>
              </a:rPr>
            </a:br>
            <a:r>
              <a:rPr lang="es-ES" sz="6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786935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pic>
        <p:nvPicPr>
          <p:cNvPr id="19" name="18 Imagen"/>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539552" y="1412776"/>
            <a:ext cx="8604448" cy="4706998"/>
          </a:xfrm>
          <a:prstGeom prst="rect">
            <a:avLst/>
          </a:prstGeom>
        </p:spPr>
      </p:pic>
      <p:sp>
        <p:nvSpPr>
          <p:cNvPr id="5" name="4 CuadroTexto"/>
          <p:cNvSpPr txBox="1"/>
          <p:nvPr/>
        </p:nvSpPr>
        <p:spPr>
          <a:xfrm>
            <a:off x="4203" y="126810"/>
            <a:ext cx="3703702"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Fundamento Teórico</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6" name="5 CuadroTexto"/>
          <p:cNvSpPr txBox="1"/>
          <p:nvPr/>
        </p:nvSpPr>
        <p:spPr>
          <a:xfrm>
            <a:off x="2872533" y="1268760"/>
            <a:ext cx="3093627" cy="830997"/>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Redes de Sensores </a:t>
            </a:r>
            <a:r>
              <a:rPr lang="es-ES" sz="2400" b="1" dirty="0">
                <a:latin typeface="Times New Roman" panose="02020603050405020304" pitchFamily="18" charset="0"/>
                <a:cs typeface="Times New Roman" panose="02020603050405020304" pitchFamily="18" charset="0"/>
              </a:rPr>
              <a:t>I</a:t>
            </a:r>
            <a:r>
              <a:rPr lang="es-ES" sz="2400" b="1" dirty="0" smtClean="0">
                <a:latin typeface="Times New Roman" panose="02020603050405020304" pitchFamily="18" charset="0"/>
                <a:cs typeface="Times New Roman" panose="02020603050405020304" pitchFamily="18" charset="0"/>
              </a:rPr>
              <a:t>nalámbricas WSN </a:t>
            </a:r>
            <a:endParaRPr lang="es-ES" sz="2400" b="1" dirty="0">
              <a:latin typeface="Times New Roman" panose="02020603050405020304" pitchFamily="18" charset="0"/>
              <a:cs typeface="Times New Roman" panose="02020603050405020304" pitchFamily="18" charset="0"/>
            </a:endParaRPr>
          </a:p>
        </p:txBody>
      </p:sp>
      <p:sp>
        <p:nvSpPr>
          <p:cNvPr id="10" name="9 Rectángulo"/>
          <p:cNvSpPr/>
          <p:nvPr/>
        </p:nvSpPr>
        <p:spPr>
          <a:xfrm>
            <a:off x="755576" y="2786483"/>
            <a:ext cx="1492716" cy="400110"/>
          </a:xfrm>
          <a:prstGeom prst="rect">
            <a:avLst/>
          </a:prstGeom>
        </p:spPr>
        <p:txBody>
          <a:bodyPr wrap="none">
            <a:spAutoFit/>
          </a:bodyPr>
          <a:lstStyle/>
          <a:p>
            <a:r>
              <a:rPr lang="en-US" sz="2000" b="1" dirty="0" err="1" smtClean="0">
                <a:latin typeface="Times New Roman" panose="02020603050405020304" pitchFamily="18" charset="0"/>
                <a:cs typeface="Times New Roman" panose="02020603050405020304" pitchFamily="18" charset="0"/>
              </a:rPr>
              <a:t>Dispositivos</a:t>
            </a:r>
            <a:endParaRPr lang="es-ES" sz="2000" b="1" dirty="0">
              <a:latin typeface="Times New Roman" panose="02020603050405020304" pitchFamily="18" charset="0"/>
              <a:cs typeface="Times New Roman" panose="02020603050405020304" pitchFamily="18" charset="0"/>
            </a:endParaRPr>
          </a:p>
        </p:txBody>
      </p:sp>
      <p:sp>
        <p:nvSpPr>
          <p:cNvPr id="11" name="10 Rectángulo"/>
          <p:cNvSpPr/>
          <p:nvPr/>
        </p:nvSpPr>
        <p:spPr>
          <a:xfrm>
            <a:off x="755576" y="3356992"/>
            <a:ext cx="2398413" cy="1631216"/>
          </a:xfrm>
          <a:prstGeom prst="rect">
            <a:avLst/>
          </a:prstGeom>
        </p:spPr>
        <p:txBody>
          <a:bodyPr wrap="none">
            <a:spAutoFit/>
          </a:bodyPr>
          <a:lstStyle/>
          <a:p>
            <a:pPr marL="285750" indent="-285750">
              <a:buClr>
                <a:srgbClr val="0070C0"/>
              </a:buClr>
              <a:buFont typeface="Wingdings" panose="05000000000000000000" pitchFamily="2" charset="2"/>
              <a:buChar char="§"/>
            </a:pPr>
            <a:r>
              <a:rPr lang="en-US" sz="2000" dirty="0" err="1" smtClean="0">
                <a:latin typeface="Times New Roman" panose="02020603050405020304" pitchFamily="18" charset="0"/>
                <a:cs typeface="Times New Roman" panose="02020603050405020304" pitchFamily="18" charset="0"/>
              </a:rPr>
              <a:t>Menor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Tamaño</a:t>
            </a:r>
            <a:endParaRPr lang="en-US" sz="2000" dirty="0" smtClean="0">
              <a:latin typeface="Times New Roman" panose="02020603050405020304" pitchFamily="18" charset="0"/>
              <a:cs typeface="Times New Roman" panose="02020603050405020304" pitchFamily="18" charset="0"/>
            </a:endParaRPr>
          </a:p>
          <a:p>
            <a:pPr marL="285750" indent="-285750">
              <a:buClr>
                <a:srgbClr val="0070C0"/>
              </a:buClr>
              <a:buFont typeface="Wingdings" panose="05000000000000000000" pitchFamily="2" charset="2"/>
              <a:buChar char="§"/>
            </a:pPr>
            <a:r>
              <a:rPr lang="en-US" sz="2000" dirty="0" err="1" smtClean="0">
                <a:latin typeface="Times New Roman" panose="02020603050405020304" pitchFamily="18" charset="0"/>
                <a:cs typeface="Times New Roman" panose="02020603050405020304" pitchFamily="18" charset="0"/>
              </a:rPr>
              <a:t>Bajo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costo</a:t>
            </a:r>
            <a:r>
              <a:rPr lang="en-US" sz="2000" dirty="0" smtClean="0">
                <a:latin typeface="Times New Roman" panose="02020603050405020304" pitchFamily="18" charset="0"/>
                <a:cs typeface="Times New Roman" panose="02020603050405020304" pitchFamily="18" charset="0"/>
              </a:rPr>
              <a:t> </a:t>
            </a:r>
          </a:p>
          <a:p>
            <a:pPr marL="285750" indent="-285750">
              <a:buClr>
                <a:srgbClr val="0070C0"/>
              </a:buClr>
              <a:buFont typeface="Wingdings" panose="05000000000000000000" pitchFamily="2" charset="2"/>
              <a:buChar char="§"/>
            </a:pPr>
            <a:r>
              <a:rPr lang="en-US" sz="2000" dirty="0" err="1" smtClean="0">
                <a:latin typeface="Times New Roman" panose="02020603050405020304" pitchFamily="18" charset="0"/>
                <a:cs typeface="Times New Roman" panose="02020603050405020304" pitchFamily="18" charset="0"/>
              </a:rPr>
              <a:t>Bajo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consumo</a:t>
            </a:r>
            <a:endParaRPr lang="en-US" sz="2000" dirty="0" smtClean="0">
              <a:latin typeface="Times New Roman" panose="02020603050405020304" pitchFamily="18" charset="0"/>
              <a:cs typeface="Times New Roman" panose="02020603050405020304" pitchFamily="18" charset="0"/>
            </a:endParaRPr>
          </a:p>
          <a:p>
            <a:pPr marL="285750" indent="-285750">
              <a:buClr>
                <a:srgbClr val="0070C0"/>
              </a:buClr>
              <a:buFont typeface="Wingdings" panose="05000000000000000000" pitchFamily="2" charset="2"/>
              <a:buChar char="§"/>
            </a:pPr>
            <a:r>
              <a:rPr lang="en-US" sz="2000" dirty="0" err="1">
                <a:latin typeface="Times New Roman" panose="02020603050405020304" pitchFamily="18" charset="0"/>
                <a:cs typeface="Times New Roman" panose="02020603050405020304" pitchFamily="18" charset="0"/>
              </a:rPr>
              <a:t>I</a:t>
            </a:r>
            <a:r>
              <a:rPr lang="en-US" sz="2000" dirty="0" err="1" smtClean="0">
                <a:latin typeface="Times New Roman" panose="02020603050405020304" pitchFamily="18" charset="0"/>
                <a:cs typeface="Times New Roman" panose="02020603050405020304" pitchFamily="18" charset="0"/>
              </a:rPr>
              <a:t>nteligencia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propia</a:t>
            </a:r>
            <a:endParaRPr lang="en-US" sz="2000" dirty="0" smtClean="0">
              <a:latin typeface="Times New Roman" panose="02020603050405020304" pitchFamily="18" charset="0"/>
              <a:cs typeface="Times New Roman" panose="02020603050405020304" pitchFamily="18" charset="0"/>
            </a:endParaRPr>
          </a:p>
          <a:p>
            <a:pPr marL="285750" indent="-285750">
              <a:buClr>
                <a:srgbClr val="0070C0"/>
              </a:buClr>
              <a:buFont typeface="Wingdings" panose="05000000000000000000" pitchFamily="2" charset="2"/>
              <a:buChar char="§"/>
            </a:pPr>
            <a:r>
              <a:rPr lang="en-US" sz="2000" dirty="0" err="1" smtClean="0">
                <a:latin typeface="Times New Roman" panose="02020603050405020304" pitchFamily="18" charset="0"/>
                <a:cs typeface="Times New Roman" panose="02020603050405020304" pitchFamily="18" charset="0"/>
              </a:rPr>
              <a:t>Autonomía</a:t>
            </a:r>
            <a:r>
              <a:rPr lang="en-US" sz="2000" dirty="0" smtClean="0">
                <a:latin typeface="Times New Roman" panose="02020603050405020304" pitchFamily="18" charset="0"/>
                <a:cs typeface="Times New Roman" panose="02020603050405020304" pitchFamily="18" charset="0"/>
              </a:rPr>
              <a:t> </a:t>
            </a:r>
            <a:endParaRPr lang="es-ES" sz="2000" dirty="0">
              <a:latin typeface="Times New Roman" panose="02020603050405020304" pitchFamily="18" charset="0"/>
              <a:cs typeface="Times New Roman" panose="02020603050405020304" pitchFamily="18" charset="0"/>
            </a:endParaRPr>
          </a:p>
        </p:txBody>
      </p:sp>
      <p:pic>
        <p:nvPicPr>
          <p:cNvPr id="9" name="8 Imagen"/>
          <p:cNvPicPr>
            <a:picLocks noChangeAspect="1"/>
          </p:cNvPicPr>
          <p:nvPr/>
        </p:nvPicPr>
        <p:blipFill rotWithShape="1">
          <a:blip r:embed="rId6">
            <a:extLst>
              <a:ext uri="{28A0092B-C50C-407E-A947-70E740481C1C}">
                <a14:useLocalDpi xmlns:a14="http://schemas.microsoft.com/office/drawing/2010/main" val="0"/>
              </a:ext>
            </a:extLst>
          </a:blip>
          <a:srcRect l="5539" r="16517"/>
          <a:stretch/>
        </p:blipFill>
        <p:spPr>
          <a:xfrm>
            <a:off x="3117512" y="2796146"/>
            <a:ext cx="1937984" cy="876422"/>
          </a:xfrm>
          <a:prstGeom prst="rect">
            <a:avLst/>
          </a:prstGeom>
        </p:spPr>
      </p:pic>
      <p:sp>
        <p:nvSpPr>
          <p:cNvPr id="14" name="13 Flecha derecha"/>
          <p:cNvSpPr/>
          <p:nvPr/>
        </p:nvSpPr>
        <p:spPr>
          <a:xfrm rot="16200000" flipH="1">
            <a:off x="4169888" y="2420889"/>
            <a:ext cx="375950" cy="219798"/>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3" name="12 CuadroTexto"/>
          <p:cNvSpPr txBox="1"/>
          <p:nvPr/>
        </p:nvSpPr>
        <p:spPr>
          <a:xfrm>
            <a:off x="5868144" y="3356992"/>
            <a:ext cx="2757486" cy="1631216"/>
          </a:xfrm>
          <a:prstGeom prst="rect">
            <a:avLst/>
          </a:prstGeom>
          <a:noFill/>
        </p:spPr>
        <p:txBody>
          <a:bodyPr wrap="none" rtlCol="0">
            <a:spAutoFit/>
          </a:bodyPr>
          <a:lstStyle/>
          <a:p>
            <a:pPr marL="285750" lvl="3" indent="-285750">
              <a:buClr>
                <a:srgbClr val="0070C0"/>
              </a:buClr>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Sensor</a:t>
            </a:r>
            <a:endParaRPr lang="es-ES" sz="2000" dirty="0">
              <a:latin typeface="Times New Roman" panose="02020603050405020304" pitchFamily="18" charset="0"/>
              <a:cs typeface="Times New Roman" panose="02020603050405020304" pitchFamily="18" charset="0"/>
            </a:endParaRPr>
          </a:p>
          <a:p>
            <a:pPr marL="285750" lvl="3" indent="-285750">
              <a:buClr>
                <a:srgbClr val="0070C0"/>
              </a:buClr>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Nodo Sensor</a:t>
            </a:r>
            <a:endParaRPr lang="es-ES" sz="2000" dirty="0">
              <a:latin typeface="Times New Roman" panose="02020603050405020304" pitchFamily="18" charset="0"/>
              <a:cs typeface="Times New Roman" panose="02020603050405020304" pitchFamily="18" charset="0"/>
            </a:endParaRPr>
          </a:p>
          <a:p>
            <a:pPr marL="285750" indent="-285750">
              <a:buClr>
                <a:srgbClr val="0070C0"/>
              </a:buClr>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Pasarelas o </a:t>
            </a:r>
            <a:r>
              <a:rPr lang="es-EC" sz="2000" i="1" dirty="0" err="1">
                <a:latin typeface="Times New Roman" panose="02020603050405020304" pitchFamily="18" charset="0"/>
                <a:cs typeface="Times New Roman" panose="02020603050405020304" pitchFamily="18" charset="0"/>
              </a:rPr>
              <a:t>Gateways</a:t>
            </a:r>
            <a:r>
              <a:rPr lang="es-EC" sz="2000" dirty="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a:p>
            <a:pPr marL="285750" indent="-285750">
              <a:buClr>
                <a:srgbClr val="0070C0"/>
              </a:buClr>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Estación </a:t>
            </a:r>
            <a:r>
              <a:rPr lang="es-EC" sz="2000" dirty="0" smtClean="0">
                <a:latin typeface="Times New Roman" panose="02020603050405020304" pitchFamily="18" charset="0"/>
                <a:cs typeface="Times New Roman" panose="02020603050405020304" pitchFamily="18" charset="0"/>
              </a:rPr>
              <a:t>base</a:t>
            </a:r>
          </a:p>
          <a:p>
            <a:endParaRPr lang="es-ES" sz="2000" dirty="0">
              <a:latin typeface="Times New Roman" panose="02020603050405020304" pitchFamily="18" charset="0"/>
              <a:cs typeface="Times New Roman" panose="02020603050405020304" pitchFamily="18" charset="0"/>
            </a:endParaRPr>
          </a:p>
        </p:txBody>
      </p:sp>
      <p:sp>
        <p:nvSpPr>
          <p:cNvPr id="16" name="15 Rectángulo"/>
          <p:cNvSpPr/>
          <p:nvPr/>
        </p:nvSpPr>
        <p:spPr>
          <a:xfrm>
            <a:off x="5659538" y="2786483"/>
            <a:ext cx="3123163" cy="400110"/>
          </a:xfrm>
          <a:prstGeom prst="rect">
            <a:avLst/>
          </a:prstGeom>
        </p:spPr>
        <p:txBody>
          <a:bodyPr wrap="none">
            <a:spAutoFit/>
          </a:bodyPr>
          <a:lstStyle/>
          <a:p>
            <a:r>
              <a:rPr lang="en-US" sz="2000" b="1" dirty="0" err="1" smtClean="0">
                <a:latin typeface="Times New Roman" panose="02020603050405020304" pitchFamily="18" charset="0"/>
                <a:cs typeface="Times New Roman" panose="02020603050405020304" pitchFamily="18" charset="0"/>
              </a:rPr>
              <a:t>Componentes</a:t>
            </a:r>
            <a:r>
              <a:rPr lang="en-US" sz="2000" b="1" dirty="0" smtClean="0">
                <a:latin typeface="Times New Roman" panose="02020603050405020304" pitchFamily="18" charset="0"/>
                <a:cs typeface="Times New Roman" panose="02020603050405020304" pitchFamily="18" charset="0"/>
              </a:rPr>
              <a:t> de </a:t>
            </a:r>
            <a:r>
              <a:rPr lang="en-US" sz="2000" b="1" dirty="0" err="1" smtClean="0">
                <a:latin typeface="Times New Roman" panose="02020603050405020304" pitchFamily="18" charset="0"/>
                <a:cs typeface="Times New Roman" panose="02020603050405020304" pitchFamily="18" charset="0"/>
              </a:rPr>
              <a:t>una</a:t>
            </a:r>
            <a:r>
              <a:rPr lang="en-US" sz="2000" b="1" dirty="0" smtClean="0">
                <a:latin typeface="Times New Roman" panose="02020603050405020304" pitchFamily="18" charset="0"/>
                <a:cs typeface="Times New Roman" panose="02020603050405020304" pitchFamily="18" charset="0"/>
              </a:rPr>
              <a:t> WSN</a:t>
            </a:r>
            <a:endParaRPr lang="es-ES" sz="2000" b="1" dirty="0">
              <a:latin typeface="Times New Roman" panose="02020603050405020304" pitchFamily="18" charset="0"/>
              <a:cs typeface="Times New Roman" panose="02020603050405020304" pitchFamily="18" charset="0"/>
            </a:endParaRPr>
          </a:p>
        </p:txBody>
      </p:sp>
      <p:sp>
        <p:nvSpPr>
          <p:cNvPr id="17" name="16 Flecha derecha"/>
          <p:cNvSpPr/>
          <p:nvPr/>
        </p:nvSpPr>
        <p:spPr>
          <a:xfrm rot="18681755" flipH="1">
            <a:off x="2496930" y="2395157"/>
            <a:ext cx="375950" cy="219798"/>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8" name="17 Flecha derecha"/>
          <p:cNvSpPr/>
          <p:nvPr/>
        </p:nvSpPr>
        <p:spPr>
          <a:xfrm rot="13374729" flipH="1">
            <a:off x="5873864" y="2386658"/>
            <a:ext cx="375950" cy="219798"/>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7134952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3703702"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Fundamento Teórico</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6" name="5 CuadroTexto"/>
          <p:cNvSpPr txBox="1"/>
          <p:nvPr/>
        </p:nvSpPr>
        <p:spPr>
          <a:xfrm>
            <a:off x="2368477" y="1012666"/>
            <a:ext cx="4291755" cy="400110"/>
          </a:xfrm>
          <a:prstGeom prst="rect">
            <a:avLst/>
          </a:prstGeom>
          <a:noFill/>
        </p:spPr>
        <p:txBody>
          <a:bodyPr wrap="square" rtlCol="0">
            <a:spAutoFit/>
          </a:bodyPr>
          <a:lstStyle/>
          <a:p>
            <a:pPr algn="ctr"/>
            <a:r>
              <a:rPr lang="es-ES" sz="2000" b="1" dirty="0" smtClean="0">
                <a:latin typeface="Times New Roman" panose="02020603050405020304" pitchFamily="18" charset="0"/>
                <a:cs typeface="Times New Roman" panose="02020603050405020304" pitchFamily="18" charset="0"/>
              </a:rPr>
              <a:t>ZIGBEE/IEEE 802.15.4</a:t>
            </a:r>
            <a:endParaRPr lang="es-ES" sz="2000" b="1" dirty="0">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 t="19222" r="46335"/>
          <a:stretch/>
        </p:blipFill>
        <p:spPr bwMode="auto">
          <a:xfrm>
            <a:off x="5203703" y="2739608"/>
            <a:ext cx="3168351" cy="111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8 Imagen"/>
          <p:cNvPicPr/>
          <p:nvPr/>
        </p:nvPicPr>
        <p:blipFill rotWithShape="1">
          <a:blip r:embed="rId6" cstate="print">
            <a:extLst>
              <a:ext uri="{28A0092B-C50C-407E-A947-70E740481C1C}">
                <a14:useLocalDpi xmlns:a14="http://schemas.microsoft.com/office/drawing/2010/main" val="0"/>
              </a:ext>
            </a:extLst>
          </a:blip>
          <a:srcRect l="2443" t="1813" r="4667" b="3324"/>
          <a:stretch/>
        </p:blipFill>
        <p:spPr bwMode="auto">
          <a:xfrm>
            <a:off x="74401" y="2476052"/>
            <a:ext cx="3849527" cy="3257204"/>
          </a:xfrm>
          <a:prstGeom prst="rect">
            <a:avLst/>
          </a:prstGeom>
          <a:noFill/>
          <a:ln>
            <a:noFill/>
          </a:ln>
          <a:extLst>
            <a:ext uri="{53640926-AAD7-44D8-BBD7-CCE9431645EC}">
              <a14:shadowObscured xmlns:a14="http://schemas.microsoft.com/office/drawing/2010/main"/>
            </a:ext>
          </a:extLst>
        </p:spPr>
      </p:pic>
      <p:sp>
        <p:nvSpPr>
          <p:cNvPr id="3" name="2 Rectángulo"/>
          <p:cNvSpPr/>
          <p:nvPr/>
        </p:nvSpPr>
        <p:spPr>
          <a:xfrm>
            <a:off x="-36512" y="2051556"/>
            <a:ext cx="3826023" cy="369332"/>
          </a:xfrm>
          <a:prstGeom prst="rect">
            <a:avLst/>
          </a:prstGeom>
        </p:spPr>
        <p:txBody>
          <a:bodyPr wrap="square">
            <a:spAutoFit/>
          </a:bodyPr>
          <a:lstStyle/>
          <a:p>
            <a:pPr algn="ctr"/>
            <a:r>
              <a:rPr lang="es-ES" dirty="0">
                <a:latin typeface="Times New Roman" panose="02020603050405020304" pitchFamily="18" charset="0"/>
                <a:cs typeface="Times New Roman" panose="02020603050405020304" pitchFamily="18" charset="0"/>
              </a:rPr>
              <a:t>Arquitectura en capas </a:t>
            </a:r>
            <a:r>
              <a:rPr lang="es-ES" dirty="0" err="1">
                <a:latin typeface="Times New Roman" panose="02020603050405020304" pitchFamily="18" charset="0"/>
                <a:cs typeface="Times New Roman" panose="02020603050405020304" pitchFamily="18" charset="0"/>
              </a:rPr>
              <a:t>ZigBee</a:t>
            </a:r>
            <a:r>
              <a:rPr lang="es-ES" dirty="0">
                <a:latin typeface="Times New Roman" panose="02020603050405020304" pitchFamily="18" charset="0"/>
                <a:cs typeface="Times New Roman" panose="02020603050405020304" pitchFamily="18" charset="0"/>
              </a:rPr>
              <a:t>/802.15.4 </a:t>
            </a:r>
          </a:p>
        </p:txBody>
      </p:sp>
      <p:sp>
        <p:nvSpPr>
          <p:cNvPr id="11" name="10 Rectángulo"/>
          <p:cNvSpPr/>
          <p:nvPr/>
        </p:nvSpPr>
        <p:spPr>
          <a:xfrm>
            <a:off x="4355976" y="2062589"/>
            <a:ext cx="4680520" cy="646331"/>
          </a:xfrm>
          <a:prstGeom prst="rect">
            <a:avLst/>
          </a:prstGeom>
        </p:spPr>
        <p:txBody>
          <a:bodyPr wrap="square">
            <a:spAutoFit/>
          </a:bodyPr>
          <a:lstStyle/>
          <a:p>
            <a:pPr algn="ctr"/>
            <a:r>
              <a:rPr lang="es-ES" dirty="0" smtClean="0">
                <a:latin typeface="Times New Roman" panose="02020603050405020304" pitchFamily="18" charset="0"/>
                <a:cs typeface="Times New Roman" panose="02020603050405020304" pitchFamily="18" charset="0"/>
              </a:rPr>
              <a:t>Características </a:t>
            </a:r>
            <a:r>
              <a:rPr lang="es-ES" dirty="0">
                <a:latin typeface="Times New Roman" panose="02020603050405020304" pitchFamily="18" charset="0"/>
                <a:cs typeface="Times New Roman" panose="02020603050405020304" pitchFamily="18" charset="0"/>
              </a:rPr>
              <a:t>de las Bandas de frecuencia del estándar IEEE 802.15.4</a:t>
            </a:r>
          </a:p>
        </p:txBody>
      </p:sp>
      <p:sp>
        <p:nvSpPr>
          <p:cNvPr id="12" name="11 Flecha derecha"/>
          <p:cNvSpPr/>
          <p:nvPr/>
        </p:nvSpPr>
        <p:spPr>
          <a:xfrm rot="16200000" flipH="1">
            <a:off x="1681838" y="1634869"/>
            <a:ext cx="375950" cy="219798"/>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3" name="12 Flecha derecha"/>
          <p:cNvSpPr/>
          <p:nvPr/>
        </p:nvSpPr>
        <p:spPr>
          <a:xfrm rot="16200000" flipH="1">
            <a:off x="6599904" y="1634868"/>
            <a:ext cx="375950" cy="219798"/>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7" name="6 Rectángulo"/>
          <p:cNvSpPr/>
          <p:nvPr/>
        </p:nvSpPr>
        <p:spPr>
          <a:xfrm>
            <a:off x="4283968" y="4460919"/>
            <a:ext cx="4752528" cy="1200329"/>
          </a:xfrm>
          <a:prstGeom prst="rect">
            <a:avLst/>
          </a:prstGeom>
        </p:spPr>
        <p:txBody>
          <a:bodyPr wrap="square">
            <a:spAutoFit/>
          </a:bodyPr>
          <a:lstStyle/>
          <a:p>
            <a:r>
              <a:rPr lang="es-EC" b="1" dirty="0" smtClean="0">
                <a:latin typeface="Times New Roman" panose="02020603050405020304" pitchFamily="18" charset="0"/>
                <a:cs typeface="Times New Roman" panose="02020603050405020304" pitchFamily="18" charset="0"/>
              </a:rPr>
              <a:t>Sensibilidad </a:t>
            </a:r>
          </a:p>
          <a:p>
            <a:r>
              <a:rPr lang="es-EC" dirty="0" smtClean="0">
                <a:latin typeface="Times New Roman" panose="02020603050405020304" pitchFamily="18" charset="0"/>
                <a:cs typeface="Times New Roman" panose="02020603050405020304" pitchFamily="18" charset="0"/>
              </a:rPr>
              <a:t>IEEE </a:t>
            </a:r>
            <a:r>
              <a:rPr lang="es-EC" dirty="0">
                <a:latin typeface="Times New Roman" panose="02020603050405020304" pitchFamily="18" charset="0"/>
                <a:cs typeface="Times New Roman" panose="02020603050405020304" pitchFamily="18" charset="0"/>
              </a:rPr>
              <a:t>802.15.4 </a:t>
            </a:r>
            <a:r>
              <a:rPr lang="es-EC" dirty="0" smtClean="0">
                <a:latin typeface="Times New Roman" panose="02020603050405020304" pitchFamily="18" charset="0"/>
                <a:cs typeface="Times New Roman" panose="02020603050405020304" pitchFamily="18" charset="0"/>
              </a:rPr>
              <a:t>define:</a:t>
            </a:r>
          </a:p>
          <a:p>
            <a:r>
              <a:rPr lang="es-EC" dirty="0" smtClean="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-85 </a:t>
            </a:r>
            <a:r>
              <a:rPr lang="es-EC" dirty="0" err="1">
                <a:latin typeface="Times New Roman" panose="02020603050405020304" pitchFamily="18" charset="0"/>
                <a:cs typeface="Times New Roman" panose="02020603050405020304" pitchFamily="18" charset="0"/>
              </a:rPr>
              <a:t>dBm</a:t>
            </a:r>
            <a:r>
              <a:rPr lang="es-EC" dirty="0">
                <a:latin typeface="Times New Roman" panose="02020603050405020304" pitchFamily="18" charset="0"/>
                <a:cs typeface="Times New Roman" panose="02020603050405020304" pitchFamily="18" charset="0"/>
              </a:rPr>
              <a:t> para la frecuencia de 2.4 GHz </a:t>
            </a:r>
            <a:endParaRPr lang="es-EC" dirty="0" smtClean="0">
              <a:latin typeface="Times New Roman" panose="02020603050405020304" pitchFamily="18" charset="0"/>
              <a:cs typeface="Times New Roman" panose="02020603050405020304" pitchFamily="18" charset="0"/>
            </a:endParaRPr>
          </a:p>
          <a:p>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a:t>
            </a:r>
            <a:r>
              <a:rPr lang="es-EC" dirty="0">
                <a:latin typeface="Times New Roman" panose="02020603050405020304" pitchFamily="18" charset="0"/>
                <a:cs typeface="Times New Roman" panose="02020603050405020304" pitchFamily="18" charset="0"/>
              </a:rPr>
              <a:t>92 </a:t>
            </a:r>
            <a:r>
              <a:rPr lang="es-EC" dirty="0" err="1">
                <a:latin typeface="Times New Roman" panose="02020603050405020304" pitchFamily="18" charset="0"/>
                <a:cs typeface="Times New Roman" panose="02020603050405020304" pitchFamily="18" charset="0"/>
              </a:rPr>
              <a:t>dBm</a:t>
            </a:r>
            <a:r>
              <a:rPr lang="es-EC" dirty="0">
                <a:latin typeface="Times New Roman" panose="02020603050405020304" pitchFamily="18" charset="0"/>
                <a:cs typeface="Times New Roman" panose="02020603050405020304" pitchFamily="18" charset="0"/>
              </a:rPr>
              <a:t> para las frecuencias de 868 y 915 MHz. </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03401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3703702"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Fundamento Teórico</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6" name="5 CuadroTexto"/>
          <p:cNvSpPr txBox="1"/>
          <p:nvPr/>
        </p:nvSpPr>
        <p:spPr>
          <a:xfrm>
            <a:off x="35496" y="879103"/>
            <a:ext cx="5748618"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Topologías de ZIGBEE/IEEE 802.15.4</a:t>
            </a:r>
            <a:endParaRPr lang="es-ES" sz="2400" b="1" dirty="0">
              <a:latin typeface="Times New Roman" panose="02020603050405020304" pitchFamily="18" charset="0"/>
              <a:cs typeface="Times New Roman" panose="02020603050405020304" pitchFamily="18" charset="0"/>
            </a:endParaRPr>
          </a:p>
        </p:txBody>
      </p:sp>
      <p:pic>
        <p:nvPicPr>
          <p:cNvPr id="7" name="6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295" y="1484784"/>
            <a:ext cx="5748618" cy="2506989"/>
          </a:xfrm>
          <a:prstGeom prst="rect">
            <a:avLst/>
          </a:prstGeom>
          <a:noFill/>
          <a:ln>
            <a:solidFill>
              <a:schemeClr val="tx1"/>
            </a:solidFill>
          </a:ln>
        </p:spPr>
      </p:pic>
      <p:sp>
        <p:nvSpPr>
          <p:cNvPr id="8" name="7 CuadroTexto"/>
          <p:cNvSpPr txBox="1"/>
          <p:nvPr/>
        </p:nvSpPr>
        <p:spPr>
          <a:xfrm>
            <a:off x="2639806" y="4354380"/>
            <a:ext cx="5748618"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Dispositivos IEEE 802.15.4</a:t>
            </a:r>
            <a:endParaRPr lang="es-ES" sz="2400" b="1" dirty="0">
              <a:latin typeface="Times New Roman" panose="02020603050405020304" pitchFamily="18" charset="0"/>
              <a:cs typeface="Times New Roman" panose="02020603050405020304" pitchFamily="18" charset="0"/>
            </a:endParaRPr>
          </a:p>
        </p:txBody>
      </p:sp>
      <p:sp>
        <p:nvSpPr>
          <p:cNvPr id="3" name="2 Rectángulo"/>
          <p:cNvSpPr/>
          <p:nvPr/>
        </p:nvSpPr>
        <p:spPr>
          <a:xfrm>
            <a:off x="2981837" y="5022562"/>
            <a:ext cx="5389651" cy="1631216"/>
          </a:xfrm>
          <a:prstGeom prst="rect">
            <a:avLst/>
          </a:prstGeom>
        </p:spPr>
        <p:txBody>
          <a:bodyPr wrap="square">
            <a:spAutoFit/>
          </a:bodyPr>
          <a:lstStyle/>
          <a:p>
            <a:pPr marL="285750" lvl="0" indent="-285750">
              <a:buClr>
                <a:srgbClr val="0070C0"/>
              </a:buClr>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Dispositivos con Funciones Completas (</a:t>
            </a:r>
            <a:r>
              <a:rPr lang="es-EC" sz="2000" i="1" dirty="0">
                <a:latin typeface="Times New Roman" panose="02020603050405020304" pitchFamily="18" charset="0"/>
                <a:cs typeface="Times New Roman" panose="02020603050405020304" pitchFamily="18" charset="0"/>
              </a:rPr>
              <a:t>FFD </a:t>
            </a:r>
            <a:r>
              <a:rPr lang="es-EC" sz="2000" i="1" dirty="0" smtClean="0">
                <a:latin typeface="Times New Roman" panose="02020603050405020304" pitchFamily="18" charset="0"/>
                <a:cs typeface="Times New Roman" panose="02020603050405020304" pitchFamily="18" charset="0"/>
              </a:rPr>
              <a:t>- </a:t>
            </a:r>
            <a:r>
              <a:rPr lang="es-EC" sz="2000" i="1" dirty="0">
                <a:latin typeface="Times New Roman" panose="02020603050405020304" pitchFamily="18" charset="0"/>
                <a:cs typeface="Times New Roman" panose="02020603050405020304" pitchFamily="18" charset="0"/>
              </a:rPr>
              <a:t>Full </a:t>
            </a:r>
            <a:r>
              <a:rPr lang="es-EC" sz="2000" i="1" dirty="0" err="1">
                <a:latin typeface="Times New Roman" panose="02020603050405020304" pitchFamily="18" charset="0"/>
                <a:cs typeface="Times New Roman" panose="02020603050405020304" pitchFamily="18" charset="0"/>
              </a:rPr>
              <a:t>Funtion</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Device</a:t>
            </a:r>
            <a:r>
              <a:rPr lang="es-EC" sz="2000" dirty="0" smtClean="0">
                <a:latin typeface="Times New Roman" panose="02020603050405020304" pitchFamily="18" charset="0"/>
                <a:cs typeface="Times New Roman" panose="02020603050405020304" pitchFamily="18" charset="0"/>
              </a:rPr>
              <a:t>)</a:t>
            </a:r>
          </a:p>
          <a:p>
            <a:pPr marL="285750" indent="-285750">
              <a:buClr>
                <a:srgbClr val="0070C0"/>
              </a:buClr>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Dispositivos con Funciones Reducidas (</a:t>
            </a:r>
            <a:r>
              <a:rPr lang="es-EC" sz="2000" i="1" dirty="0">
                <a:latin typeface="Times New Roman" panose="02020603050405020304" pitchFamily="18" charset="0"/>
                <a:cs typeface="Times New Roman" panose="02020603050405020304" pitchFamily="18" charset="0"/>
              </a:rPr>
              <a:t>RFD </a:t>
            </a:r>
            <a:r>
              <a:rPr lang="es-EC" sz="2000" i="1" dirty="0" smtClean="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Reduced</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Funtion</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Device</a:t>
            </a:r>
            <a:r>
              <a:rPr lang="es-EC" sz="2000" dirty="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a:p>
            <a:pPr marL="285750" lvl="0" indent="-285750">
              <a:buClr>
                <a:srgbClr val="0070C0"/>
              </a:buClr>
              <a:buFont typeface="Wingdings" panose="05000000000000000000" pitchFamily="2" charset="2"/>
              <a:buChar char="§"/>
            </a:pPr>
            <a:endParaRPr lang="es-ES" sz="2000" dirty="0"/>
          </a:p>
        </p:txBody>
      </p:sp>
    </p:spTree>
    <p:extLst>
      <p:ext uri="{BB962C8B-B14F-4D97-AF65-F5344CB8AC3E}">
        <p14:creationId xmlns:p14="http://schemas.microsoft.com/office/powerpoint/2010/main" val="243250968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3703702"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Fundamento Teórico</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6" name="5 CuadroTexto"/>
          <p:cNvSpPr txBox="1"/>
          <p:nvPr/>
        </p:nvSpPr>
        <p:spPr>
          <a:xfrm>
            <a:off x="4203" y="3198333"/>
            <a:ext cx="2288930" cy="830997"/>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Métricas de </a:t>
            </a:r>
            <a:r>
              <a:rPr lang="es-ES" sz="2400" b="1" dirty="0" err="1" smtClean="0">
                <a:latin typeface="Times New Roman" panose="02020603050405020304" pitchFamily="18" charset="0"/>
                <a:cs typeface="Times New Roman" panose="02020603050405020304" pitchFamily="18" charset="0"/>
              </a:rPr>
              <a:t>QoS</a:t>
            </a:r>
            <a:r>
              <a:rPr lang="es-ES" sz="2400" b="1" dirty="0" smtClean="0">
                <a:latin typeface="Times New Roman" panose="02020603050405020304" pitchFamily="18" charset="0"/>
                <a:cs typeface="Times New Roman" panose="02020603050405020304" pitchFamily="18" charset="0"/>
              </a:rPr>
              <a:t> en WSN</a:t>
            </a:r>
            <a:endParaRPr lang="es-E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2 CuadroTexto"/>
              <p:cNvSpPr txBox="1"/>
              <p:nvPr/>
            </p:nvSpPr>
            <p:spPr>
              <a:xfrm>
                <a:off x="3059832" y="1106826"/>
                <a:ext cx="2052228" cy="677108"/>
              </a:xfrm>
              <a:prstGeom prst="rect">
                <a:avLst/>
              </a:prstGeom>
              <a:noFill/>
            </p:spPr>
            <p:txBody>
              <a:bodyPr wrap="square" rtlCol="0">
                <a:spAutoFit/>
              </a:bodyPr>
              <a:lstStyle/>
              <a:p>
                <a:pPr marL="0" lvl="2"/>
                <a:r>
                  <a:rPr lang="es-ES" b="1" dirty="0" smtClean="0">
                    <a:latin typeface="Times New Roman" panose="02020603050405020304" pitchFamily="18" charset="0"/>
                    <a:cs typeface="Times New Roman" panose="02020603050405020304" pitchFamily="18" charset="0"/>
                  </a:rPr>
                  <a:t>Throughput </a:t>
                </a:r>
                <a14:m>
                  <m:oMath xmlns:m="http://schemas.openxmlformats.org/officeDocument/2006/math">
                    <m:r>
                      <a:rPr lang="es-ES" sz="2000" b="1" i="0" smtClean="0">
                        <a:latin typeface="Cambria Math"/>
                      </a:rPr>
                      <m:t> </m:t>
                    </m:r>
                    <m:r>
                      <a:rPr lang="en-US" sz="2000" b="1" i="1">
                        <a:latin typeface="Cambria Math"/>
                      </a:rPr>
                      <m:t>𝜼</m:t>
                    </m:r>
                  </m:oMath>
                </a14:m>
                <a:r>
                  <a:rPr lang="es-ES" sz="1600" b="1" dirty="0" smtClean="0">
                    <a:latin typeface="Times New Roman" panose="02020603050405020304" pitchFamily="18" charset="0"/>
                    <a:cs typeface="Times New Roman" panose="02020603050405020304" pitchFamily="18" charset="0"/>
                  </a:rPr>
                  <a:t> </a:t>
                </a:r>
                <a:r>
                  <a:rPr lang="es-ES" b="1" dirty="0" smtClean="0">
                    <a:latin typeface="Times New Roman" panose="02020603050405020304" pitchFamily="18" charset="0"/>
                    <a:cs typeface="Times New Roman" panose="02020603050405020304" pitchFamily="18" charset="0"/>
                  </a:rPr>
                  <a:t>:</a:t>
                </a:r>
                <a:endParaRPr lang="es-ES" sz="1600" b="1" dirty="0">
                  <a:latin typeface="Times New Roman" panose="02020603050405020304" pitchFamily="18" charset="0"/>
                  <a:cs typeface="Times New Roman" panose="02020603050405020304" pitchFamily="18" charset="0"/>
                </a:endParaRPr>
              </a:p>
              <a:p>
                <a:endParaRPr lang="es-ES" dirty="0"/>
              </a:p>
            </p:txBody>
          </p:sp>
        </mc:Choice>
        <mc:Fallback xmlns="">
          <p:sp>
            <p:nvSpPr>
              <p:cNvPr id="3" name="2 CuadroTexto"/>
              <p:cNvSpPr txBox="1">
                <a:spLocks noRot="1" noChangeAspect="1" noMove="1" noResize="1" noEditPoints="1" noAdjustHandles="1" noChangeArrowheads="1" noChangeShapeType="1" noTextEdit="1"/>
              </p:cNvSpPr>
              <p:nvPr/>
            </p:nvSpPr>
            <p:spPr>
              <a:xfrm>
                <a:off x="3059832" y="1106826"/>
                <a:ext cx="2052228" cy="677108"/>
              </a:xfrm>
              <a:prstGeom prst="rect">
                <a:avLst/>
              </a:prstGeom>
              <a:blipFill rotWithShape="1">
                <a:blip r:embed="rId5"/>
                <a:stretch>
                  <a:fillRect l="-2671" t="-901"/>
                </a:stretch>
              </a:blipFill>
            </p:spPr>
            <p:txBody>
              <a:bodyPr/>
              <a:lstStyle/>
              <a:p>
                <a:r>
                  <a:rPr lang="es-ES">
                    <a:noFill/>
                  </a:rPr>
                  <a:t> </a:t>
                </a:r>
              </a:p>
            </p:txBody>
          </p:sp>
        </mc:Fallback>
      </mc:AlternateContent>
      <p:sp>
        <p:nvSpPr>
          <p:cNvPr id="7" name="6 Abrir llave"/>
          <p:cNvSpPr/>
          <p:nvPr/>
        </p:nvSpPr>
        <p:spPr>
          <a:xfrm>
            <a:off x="2123728" y="1057199"/>
            <a:ext cx="504056" cy="5540153"/>
          </a:xfrm>
          <a:prstGeom prst="leftBrace">
            <a:avLst>
              <a:gd name="adj1" fmla="val 8333"/>
              <a:gd name="adj2" fmla="val 489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9" name="8 Rectángulo"/>
              <p:cNvSpPr/>
              <p:nvPr/>
            </p:nvSpPr>
            <p:spPr>
              <a:xfrm>
                <a:off x="3072370" y="1712168"/>
                <a:ext cx="2219710"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𝜂</m:t>
                      </m:r>
                      <m:r>
                        <a:rPr lang="en-US" i="1">
                          <a:latin typeface="Cambria Math"/>
                        </a:rPr>
                        <m:t>=</m:t>
                      </m:r>
                      <m:f>
                        <m:fPr>
                          <m:ctrlPr>
                            <a:rPr lang="es-ES" i="1">
                              <a:latin typeface="Cambria Math"/>
                            </a:rPr>
                          </m:ctrlPr>
                        </m:fPr>
                        <m:num>
                          <m:r>
                            <a:rPr lang="en-US" i="1">
                              <a:latin typeface="Cambria Math"/>
                            </a:rPr>
                            <m:t>8×</m:t>
                          </m:r>
                          <m:sSub>
                            <m:sSubPr>
                              <m:ctrlPr>
                                <a:rPr lang="es-ES" i="1">
                                  <a:latin typeface="Cambria Math"/>
                                </a:rPr>
                              </m:ctrlPr>
                            </m:sSubPr>
                            <m:e>
                              <m:r>
                                <a:rPr lang="en-US" i="1">
                                  <a:latin typeface="Cambria Math"/>
                                </a:rPr>
                                <m:t>𝐵𝑇</m:t>
                              </m:r>
                            </m:e>
                            <m:sub>
                              <m:r>
                                <a:rPr lang="en-US" i="1">
                                  <a:latin typeface="Cambria Math"/>
                                </a:rPr>
                                <m:t>𝑡𝑥</m:t>
                              </m:r>
                            </m:sub>
                          </m:sSub>
                        </m:num>
                        <m:den>
                          <m:sSub>
                            <m:sSubPr>
                              <m:ctrlPr>
                                <a:rPr lang="es-ES" i="1">
                                  <a:latin typeface="Cambria Math"/>
                                </a:rPr>
                              </m:ctrlPr>
                            </m:sSubPr>
                            <m:e>
                              <m:r>
                                <a:rPr lang="en-US" i="1">
                                  <a:latin typeface="Cambria Math"/>
                                </a:rPr>
                                <m:t>𝑡</m:t>
                              </m:r>
                            </m:e>
                            <m:sub>
                              <m:r>
                                <a:rPr lang="en-US" i="1">
                                  <a:latin typeface="Cambria Math"/>
                                </a:rPr>
                                <m:t>𝑡𝑥</m:t>
                              </m:r>
                            </m:sub>
                          </m:sSub>
                          <m:r>
                            <a:rPr lang="en-US" i="1">
                              <a:latin typeface="Cambria Math"/>
                            </a:rPr>
                            <m:t> </m:t>
                          </m:r>
                        </m:den>
                      </m:f>
                      <m:r>
                        <a:rPr lang="en-US" i="1">
                          <a:latin typeface="Cambria Math"/>
                        </a:rPr>
                        <m:t> </m:t>
                      </m:r>
                      <m:d>
                        <m:dPr>
                          <m:begChr m:val="["/>
                          <m:endChr m:val="]"/>
                          <m:ctrlPr>
                            <a:rPr lang="es-ES" i="1">
                              <a:latin typeface="Cambria Math"/>
                            </a:rPr>
                          </m:ctrlPr>
                        </m:dPr>
                        <m:e>
                          <m:f>
                            <m:fPr>
                              <m:ctrlPr>
                                <a:rPr lang="es-ES" i="1">
                                  <a:latin typeface="Cambria Math"/>
                                </a:rPr>
                              </m:ctrlPr>
                            </m:fPr>
                            <m:num>
                              <m:r>
                                <a:rPr lang="en-US" i="1">
                                  <a:latin typeface="Cambria Math"/>
                                </a:rPr>
                                <m:t>𝐵𝑖𝑡𝑠</m:t>
                              </m:r>
                            </m:num>
                            <m:den>
                              <m:r>
                                <a:rPr lang="en-US" i="1">
                                  <a:latin typeface="Cambria Math"/>
                                </a:rPr>
                                <m:t>𝑆𝑒𝑔</m:t>
                              </m:r>
                            </m:den>
                          </m:f>
                        </m:e>
                      </m:d>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3072370" y="1712168"/>
                <a:ext cx="2219710" cy="708720"/>
              </a:xfrm>
              <a:prstGeom prst="rect">
                <a:avLst/>
              </a:prstGeom>
              <a:blipFill rotWithShape="1">
                <a:blip r:embed="rId6"/>
                <a:stretch>
                  <a:fillRect/>
                </a:stretch>
              </a:blipFill>
            </p:spPr>
            <p:txBody>
              <a:bodyPr/>
              <a:lstStyle/>
              <a:p>
                <a:r>
                  <a:rPr lang="es-ES">
                    <a:noFill/>
                  </a:rPr>
                  <a:t> </a:t>
                </a:r>
              </a:p>
            </p:txBody>
          </p:sp>
        </mc:Fallback>
      </mc:AlternateContent>
      <p:sp>
        <p:nvSpPr>
          <p:cNvPr id="12" name="11 CuadroTexto"/>
          <p:cNvSpPr txBox="1"/>
          <p:nvPr/>
        </p:nvSpPr>
        <p:spPr>
          <a:xfrm>
            <a:off x="6012160" y="1106826"/>
            <a:ext cx="3009375" cy="646331"/>
          </a:xfrm>
          <a:prstGeom prst="rect">
            <a:avLst/>
          </a:prstGeom>
          <a:noFill/>
        </p:spPr>
        <p:txBody>
          <a:bodyPr wrap="square" rtlCol="0">
            <a:spAutoFit/>
          </a:bodyPr>
          <a:lstStyle/>
          <a:p>
            <a:pPr marL="0" lvl="2"/>
            <a:r>
              <a:rPr lang="es-ES" b="1" dirty="0" err="1" smtClean="0">
                <a:latin typeface="Times New Roman" panose="02020603050405020304" pitchFamily="18" charset="0"/>
                <a:cs typeface="Times New Roman" panose="02020603050405020304" pitchFamily="18" charset="0"/>
              </a:rPr>
              <a:t>Throughput</a:t>
            </a:r>
            <a:r>
              <a:rPr lang="es-ES" b="1" dirty="0" smtClean="0">
                <a:latin typeface="Times New Roman" panose="02020603050405020304" pitchFamily="18" charset="0"/>
                <a:cs typeface="Times New Roman" panose="02020603050405020304" pitchFamily="18" charset="0"/>
              </a:rPr>
              <a:t> Normalizado:</a:t>
            </a:r>
            <a:endParaRPr lang="es-ES" sz="1600" dirty="0">
              <a:latin typeface="Times New Roman" panose="02020603050405020304" pitchFamily="18" charset="0"/>
              <a:cs typeface="Times New Roman" panose="02020603050405020304" pitchFamily="18" charset="0"/>
            </a:endParaRPr>
          </a:p>
          <a:p>
            <a:endParaRPr lang="es-ES" dirty="0"/>
          </a:p>
        </p:txBody>
      </p:sp>
      <mc:AlternateContent xmlns:mc="http://schemas.openxmlformats.org/markup-compatibility/2006" xmlns:a14="http://schemas.microsoft.com/office/drawing/2010/main">
        <mc:Choice Requires="a14">
          <p:sp>
            <p:nvSpPr>
              <p:cNvPr id="18" name="17 Rectángulo"/>
              <p:cNvSpPr/>
              <p:nvPr/>
            </p:nvSpPr>
            <p:spPr>
              <a:xfrm>
                <a:off x="6851472" y="1628800"/>
                <a:ext cx="1330749" cy="5649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a:latin typeface="Cambria Math"/>
                            </a:rPr>
                          </m:ctrlPr>
                        </m:sSupPr>
                        <m:e>
                          <m:r>
                            <a:rPr lang="es-ES" i="1">
                              <a:latin typeface="Cambria Math"/>
                            </a:rPr>
                            <m:t>𝜂</m:t>
                          </m:r>
                        </m:e>
                        <m:sup>
                          <m:r>
                            <a:rPr lang="es-ES" i="1">
                              <a:latin typeface="Cambria Math"/>
                            </a:rPr>
                            <m:t>′</m:t>
                          </m:r>
                        </m:sup>
                      </m:sSup>
                      <m:r>
                        <a:rPr lang="es-ES" i="1">
                          <a:latin typeface="Cambria Math"/>
                        </a:rPr>
                        <m:t>= </m:t>
                      </m:r>
                      <m:f>
                        <m:fPr>
                          <m:ctrlPr>
                            <a:rPr lang="es-ES" i="1">
                              <a:latin typeface="Cambria Math"/>
                            </a:rPr>
                          </m:ctrlPr>
                        </m:fPr>
                        <m:num>
                          <m:r>
                            <a:rPr lang="es-ES" i="1">
                              <a:latin typeface="Cambria Math"/>
                            </a:rPr>
                            <m:t>𝜂</m:t>
                          </m:r>
                        </m:num>
                        <m:den>
                          <m:r>
                            <a:rPr lang="es-ES" i="1">
                              <a:latin typeface="Cambria Math"/>
                            </a:rPr>
                            <m:t>𝑅𝐵𝑅</m:t>
                          </m:r>
                          <m:r>
                            <a:rPr lang="es-ES" i="1">
                              <a:latin typeface="Cambria Math"/>
                            </a:rPr>
                            <m:t> </m:t>
                          </m:r>
                        </m:den>
                      </m:f>
                      <m:r>
                        <a:rPr lang="es-ES" i="1">
                          <a:latin typeface="Cambria Math"/>
                        </a:rPr>
                        <m:t> </m:t>
                      </m:r>
                    </m:oMath>
                  </m:oMathPara>
                </a14:m>
                <a:endParaRPr lang="es-ES" dirty="0"/>
              </a:p>
            </p:txBody>
          </p:sp>
        </mc:Choice>
        <mc:Fallback xmlns="">
          <p:sp>
            <p:nvSpPr>
              <p:cNvPr id="18" name="17 Rectángulo"/>
              <p:cNvSpPr>
                <a:spLocks noRot="1" noChangeAspect="1" noMove="1" noResize="1" noEditPoints="1" noAdjustHandles="1" noChangeArrowheads="1" noChangeShapeType="1" noTextEdit="1"/>
              </p:cNvSpPr>
              <p:nvPr/>
            </p:nvSpPr>
            <p:spPr>
              <a:xfrm>
                <a:off x="6851472" y="1628800"/>
                <a:ext cx="1330749" cy="564963"/>
              </a:xfrm>
              <a:prstGeom prst="rect">
                <a:avLst/>
              </a:prstGeom>
              <a:blipFill rotWithShape="1">
                <a:blip r:embed="rId7"/>
                <a:stretch>
                  <a:fillRect/>
                </a:stretch>
              </a:blipFill>
            </p:spPr>
            <p:txBody>
              <a:bodyPr/>
              <a:lstStyle/>
              <a:p>
                <a:r>
                  <a:rPr lang="es-ES">
                    <a:noFill/>
                  </a:rPr>
                  <a:t> </a:t>
                </a:r>
              </a:p>
            </p:txBody>
          </p:sp>
        </mc:Fallback>
      </mc:AlternateContent>
      <p:sp>
        <p:nvSpPr>
          <p:cNvPr id="19" name="18 CuadroTexto"/>
          <p:cNvSpPr txBox="1"/>
          <p:nvPr/>
        </p:nvSpPr>
        <p:spPr>
          <a:xfrm>
            <a:off x="3059832" y="2926685"/>
            <a:ext cx="3545622" cy="646331"/>
          </a:xfrm>
          <a:prstGeom prst="rect">
            <a:avLst/>
          </a:prstGeom>
          <a:noFill/>
        </p:spPr>
        <p:txBody>
          <a:bodyPr wrap="square" rtlCol="0">
            <a:spAutoFit/>
          </a:bodyPr>
          <a:lstStyle/>
          <a:p>
            <a:pPr marL="0" lvl="2"/>
            <a:r>
              <a:rPr lang="es-ES" b="1" i="1" dirty="0" err="1">
                <a:latin typeface="Times New Roman" panose="02020603050405020304" pitchFamily="18" charset="0"/>
                <a:cs typeface="Times New Roman" panose="02020603050405020304" pitchFamily="18" charset="0"/>
              </a:rPr>
              <a:t>End</a:t>
            </a:r>
            <a:r>
              <a:rPr lang="es-ES" b="1" i="1" dirty="0">
                <a:latin typeface="Times New Roman" panose="02020603050405020304" pitchFamily="18" charset="0"/>
                <a:cs typeface="Times New Roman" panose="02020603050405020304" pitchFamily="18" charset="0"/>
              </a:rPr>
              <a:t>-to-</a:t>
            </a:r>
            <a:r>
              <a:rPr lang="es-ES" b="1" i="1" dirty="0" err="1">
                <a:latin typeface="Times New Roman" panose="02020603050405020304" pitchFamily="18" charset="0"/>
                <a:cs typeface="Times New Roman" panose="02020603050405020304" pitchFamily="18" charset="0"/>
              </a:rPr>
              <a:t>End</a:t>
            </a:r>
            <a:r>
              <a:rPr lang="es-ES" b="1" i="1" dirty="0">
                <a:latin typeface="Times New Roman" panose="02020603050405020304" pitchFamily="18" charset="0"/>
                <a:cs typeface="Times New Roman" panose="02020603050405020304" pitchFamily="18" charset="0"/>
              </a:rPr>
              <a:t> </a:t>
            </a:r>
            <a:r>
              <a:rPr lang="es-ES" b="1" i="1" dirty="0" err="1">
                <a:latin typeface="Times New Roman" panose="02020603050405020304" pitchFamily="18" charset="0"/>
                <a:cs typeface="Times New Roman" panose="02020603050405020304" pitchFamily="18" charset="0"/>
              </a:rPr>
              <a:t>Delay</a:t>
            </a:r>
            <a:r>
              <a:rPr lang="es-ES" b="1" i="1" dirty="0">
                <a:latin typeface="Times New Roman" panose="02020603050405020304" pitchFamily="18" charset="0"/>
                <a:cs typeface="Times New Roman" panose="02020603050405020304" pitchFamily="18" charset="0"/>
              </a:rPr>
              <a:t> </a:t>
            </a:r>
            <a:r>
              <a:rPr lang="es-ES" b="1" dirty="0">
                <a:latin typeface="Times New Roman" panose="02020603050405020304" pitchFamily="18" charset="0"/>
                <a:cs typeface="Times New Roman" panose="02020603050405020304" pitchFamily="18" charset="0"/>
              </a:rPr>
              <a:t>(</a:t>
            </a:r>
            <a:r>
              <a:rPr lang="es-ES" b="1" dirty="0" smtClean="0">
                <a:latin typeface="Times New Roman" panose="02020603050405020304" pitchFamily="18" charset="0"/>
                <a:cs typeface="Times New Roman" panose="02020603050405020304" pitchFamily="18" charset="0"/>
              </a:rPr>
              <a:t>EED</a:t>
            </a:r>
            <a:r>
              <a:rPr lang="es-ES" b="1" dirty="0">
                <a:latin typeface="Times New Roman" panose="02020603050405020304" pitchFamily="18" charset="0"/>
                <a:cs typeface="Times New Roman" panose="02020603050405020304" pitchFamily="18" charset="0"/>
              </a:rPr>
              <a:t>): </a:t>
            </a:r>
            <a:endParaRPr lang="es-ES" sz="1600" dirty="0">
              <a:latin typeface="Times New Roman" panose="02020603050405020304" pitchFamily="18" charset="0"/>
              <a:cs typeface="Times New Roman" panose="02020603050405020304" pitchFamily="18" charset="0"/>
            </a:endParaRPr>
          </a:p>
          <a:p>
            <a:endParaRPr lang="es-ES" dirty="0"/>
          </a:p>
        </p:txBody>
      </p:sp>
      <mc:AlternateContent xmlns:mc="http://schemas.openxmlformats.org/markup-compatibility/2006" xmlns:a14="http://schemas.microsoft.com/office/drawing/2010/main">
        <mc:Choice Requires="a14">
          <p:sp>
            <p:nvSpPr>
              <p:cNvPr id="24" name="23 Rectángulo"/>
              <p:cNvSpPr/>
              <p:nvPr/>
            </p:nvSpPr>
            <p:spPr>
              <a:xfrm>
                <a:off x="3107933" y="3573016"/>
                <a:ext cx="2146430" cy="746615"/>
              </a:xfrm>
              <a:prstGeom prst="rect">
                <a:avLst/>
              </a:prstGeom>
            </p:spPr>
            <p:txBody>
              <a:bodyPr wrap="square">
                <a:spAutoFit/>
              </a:bodyPr>
              <a:lstStyle/>
              <a:p>
                <a:r>
                  <a:rPr lang="es-ES" sz="2400" dirty="0" smtClean="0">
                    <a:latin typeface="Times New Roman" panose="02020603050405020304" pitchFamily="18" charset="0"/>
                    <a:cs typeface="Times New Roman" panose="02020603050405020304" pitchFamily="18" charset="0"/>
                  </a:rPr>
                  <a:t>EED</a:t>
                </a:r>
                <a14:m>
                  <m:oMath xmlns:m="http://schemas.openxmlformats.org/officeDocument/2006/math">
                    <m:r>
                      <a:rPr lang="es-ES" sz="2400" i="1">
                        <a:latin typeface="Cambria Math"/>
                      </a:rPr>
                      <m:t>=</m:t>
                    </m:r>
                    <m:f>
                      <m:fPr>
                        <m:ctrlPr>
                          <a:rPr lang="es-ES" sz="2400" i="1">
                            <a:latin typeface="Cambria Math"/>
                          </a:rPr>
                        </m:ctrlPr>
                      </m:fPr>
                      <m:num>
                        <m:nary>
                          <m:naryPr>
                            <m:chr m:val="∑"/>
                            <m:limLoc m:val="subSup"/>
                            <m:ctrlPr>
                              <a:rPr lang="es-ES" sz="2400" i="1">
                                <a:latin typeface="Cambria Math"/>
                              </a:rPr>
                            </m:ctrlPr>
                          </m:naryPr>
                          <m:sub>
                            <m:r>
                              <a:rPr lang="es-ES" sz="2400" i="1">
                                <a:latin typeface="Cambria Math"/>
                              </a:rPr>
                              <m:t>𝑖</m:t>
                            </m:r>
                            <m:r>
                              <a:rPr lang="es-ES" sz="2400" i="1">
                                <a:latin typeface="Cambria Math"/>
                              </a:rPr>
                              <m:t>=0</m:t>
                            </m:r>
                          </m:sub>
                          <m:sup>
                            <m:r>
                              <a:rPr lang="es-ES" sz="2400" i="1">
                                <a:latin typeface="Cambria Math"/>
                              </a:rPr>
                              <m:t>𝑘</m:t>
                            </m:r>
                          </m:sup>
                          <m:e>
                            <m:sSub>
                              <m:sSubPr>
                                <m:ctrlPr>
                                  <a:rPr lang="es-ES" sz="2400" i="1">
                                    <a:latin typeface="Cambria Math"/>
                                  </a:rPr>
                                </m:ctrlPr>
                              </m:sSubPr>
                              <m:e>
                                <m:r>
                                  <a:rPr lang="es-ES" sz="2400" i="1">
                                    <a:latin typeface="Cambria Math"/>
                                  </a:rPr>
                                  <m:t>𝑅</m:t>
                                </m:r>
                              </m:e>
                              <m:sub>
                                <m:r>
                                  <a:rPr lang="es-ES" sz="2400" i="1">
                                    <a:latin typeface="Cambria Math"/>
                                  </a:rPr>
                                  <m:t>𝑖</m:t>
                                </m:r>
                              </m:sub>
                            </m:sSub>
                          </m:e>
                        </m:nary>
                      </m:num>
                      <m:den>
                        <m:sSub>
                          <m:sSubPr>
                            <m:ctrlPr>
                              <a:rPr lang="es-ES" sz="2400" i="1">
                                <a:latin typeface="Cambria Math"/>
                              </a:rPr>
                            </m:ctrlPr>
                          </m:sSubPr>
                          <m:e>
                            <m:r>
                              <a:rPr lang="es-ES" sz="2400" i="1">
                                <a:latin typeface="Cambria Math"/>
                              </a:rPr>
                              <m:t>𝑃𝑇</m:t>
                            </m:r>
                          </m:e>
                          <m:sub>
                            <m:r>
                              <a:rPr lang="es-ES" sz="2400" i="1">
                                <a:latin typeface="Cambria Math"/>
                              </a:rPr>
                              <m:t>𝑅𝑥</m:t>
                            </m:r>
                          </m:sub>
                        </m:sSub>
                      </m:den>
                    </m:f>
                    <m:r>
                      <a:rPr lang="es-ES" sz="2400" i="1">
                        <a:latin typeface="Cambria Math"/>
                      </a:rPr>
                      <m:t>  </m:t>
                    </m:r>
                  </m:oMath>
                </a14:m>
                <a:endParaRPr lang="es-ES" sz="2400" dirty="0">
                  <a:latin typeface="Times New Roman" panose="02020603050405020304" pitchFamily="18" charset="0"/>
                  <a:cs typeface="Times New Roman" panose="02020603050405020304" pitchFamily="18" charset="0"/>
                </a:endParaRPr>
              </a:p>
            </p:txBody>
          </p:sp>
        </mc:Choice>
        <mc:Fallback xmlns="">
          <p:sp>
            <p:nvSpPr>
              <p:cNvPr id="24" name="23 Rectángulo"/>
              <p:cNvSpPr>
                <a:spLocks noRot="1" noChangeAspect="1" noMove="1" noResize="1" noEditPoints="1" noAdjustHandles="1" noChangeArrowheads="1" noChangeShapeType="1" noTextEdit="1"/>
              </p:cNvSpPr>
              <p:nvPr/>
            </p:nvSpPr>
            <p:spPr>
              <a:xfrm>
                <a:off x="3107933" y="3573016"/>
                <a:ext cx="2146430" cy="746615"/>
              </a:xfrm>
              <a:prstGeom prst="rect">
                <a:avLst/>
              </a:prstGeom>
              <a:blipFill rotWithShape="1">
                <a:blip r:embed="rId8"/>
                <a:stretch>
                  <a:fillRect l="-4545"/>
                </a:stretch>
              </a:blipFill>
            </p:spPr>
            <p:txBody>
              <a:bodyPr/>
              <a:lstStyle/>
              <a:p>
                <a:r>
                  <a:rPr lang="es-ES">
                    <a:noFill/>
                  </a:rPr>
                  <a:t> </a:t>
                </a:r>
              </a:p>
            </p:txBody>
          </p:sp>
        </mc:Fallback>
      </mc:AlternateContent>
      <p:sp>
        <p:nvSpPr>
          <p:cNvPr id="26" name="25 CuadroTexto"/>
          <p:cNvSpPr txBox="1"/>
          <p:nvPr/>
        </p:nvSpPr>
        <p:spPr>
          <a:xfrm>
            <a:off x="3072370" y="4726885"/>
            <a:ext cx="3545622" cy="646331"/>
          </a:xfrm>
          <a:prstGeom prst="rect">
            <a:avLst/>
          </a:prstGeom>
          <a:noFill/>
        </p:spPr>
        <p:txBody>
          <a:bodyPr wrap="square" rtlCol="0">
            <a:spAutoFit/>
          </a:bodyPr>
          <a:lstStyle/>
          <a:p>
            <a:pPr marL="0" lvl="2"/>
            <a:r>
              <a:rPr lang="es-ES" b="1" i="1" dirty="0" err="1" smtClean="0">
                <a:latin typeface="Times New Roman" panose="02020603050405020304" pitchFamily="18" charset="0"/>
                <a:cs typeface="Times New Roman" panose="02020603050405020304" pitchFamily="18" charset="0"/>
              </a:rPr>
              <a:t>Packet</a:t>
            </a:r>
            <a:r>
              <a:rPr lang="es-ES" b="1" i="1" dirty="0" smtClean="0">
                <a:latin typeface="Times New Roman" panose="02020603050405020304" pitchFamily="18" charset="0"/>
                <a:cs typeface="Times New Roman" panose="02020603050405020304" pitchFamily="18" charset="0"/>
              </a:rPr>
              <a:t> </a:t>
            </a:r>
            <a:r>
              <a:rPr lang="es-ES" b="1" i="1" dirty="0" err="1" smtClean="0">
                <a:latin typeface="Times New Roman" panose="02020603050405020304" pitchFamily="18" charset="0"/>
                <a:cs typeface="Times New Roman" panose="02020603050405020304" pitchFamily="18" charset="0"/>
              </a:rPr>
              <a:t>Loss</a:t>
            </a:r>
            <a:r>
              <a:rPr lang="es-ES" b="1" i="1" dirty="0" smtClean="0">
                <a:latin typeface="Times New Roman" panose="02020603050405020304" pitchFamily="18" charset="0"/>
                <a:cs typeface="Times New Roman" panose="02020603050405020304" pitchFamily="18" charset="0"/>
              </a:rPr>
              <a:t> </a:t>
            </a:r>
            <a:r>
              <a:rPr lang="es-ES" b="1" dirty="0" smtClean="0">
                <a:latin typeface="Times New Roman" panose="02020603050405020304" pitchFamily="18" charset="0"/>
                <a:cs typeface="Times New Roman" panose="02020603050405020304" pitchFamily="18" charset="0"/>
              </a:rPr>
              <a:t>(PL): </a:t>
            </a:r>
            <a:endParaRPr lang="es-ES" sz="1600" dirty="0">
              <a:latin typeface="Times New Roman" panose="02020603050405020304" pitchFamily="18" charset="0"/>
              <a:cs typeface="Times New Roman" panose="02020603050405020304" pitchFamily="18" charset="0"/>
            </a:endParaRPr>
          </a:p>
          <a:p>
            <a:endParaRPr lang="es-ES" dirty="0"/>
          </a:p>
        </p:txBody>
      </p:sp>
      <mc:AlternateContent xmlns:mc="http://schemas.openxmlformats.org/markup-compatibility/2006" xmlns:a14="http://schemas.microsoft.com/office/drawing/2010/main">
        <mc:Choice Requires="a14">
          <p:sp>
            <p:nvSpPr>
              <p:cNvPr id="25" name="24 Rectángulo"/>
              <p:cNvSpPr/>
              <p:nvPr/>
            </p:nvSpPr>
            <p:spPr>
              <a:xfrm>
                <a:off x="3121614" y="5435808"/>
                <a:ext cx="1931747" cy="6574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a:rPr>
                          </m:ctrlPr>
                        </m:sSubPr>
                        <m:e>
                          <m:r>
                            <a:rPr lang="es-ES" i="1">
                              <a:latin typeface="Cambria Math"/>
                            </a:rPr>
                            <m:t>𝑃</m:t>
                          </m:r>
                        </m:e>
                        <m:sub>
                          <m:r>
                            <a:rPr lang="es-ES" i="1">
                              <a:latin typeface="Cambria Math"/>
                            </a:rPr>
                            <m:t>𝑝𝑝</m:t>
                          </m:r>
                        </m:sub>
                      </m:sSub>
                      <m:r>
                        <a:rPr lang="es-ES" i="1">
                          <a:latin typeface="Cambria Math"/>
                        </a:rPr>
                        <m:t>=</m:t>
                      </m:r>
                      <m:f>
                        <m:fPr>
                          <m:ctrlPr>
                            <a:rPr lang="es-ES" i="1">
                              <a:latin typeface="Cambria Math"/>
                            </a:rPr>
                          </m:ctrlPr>
                        </m:fPr>
                        <m:num>
                          <m:sSub>
                            <m:sSubPr>
                              <m:ctrlPr>
                                <a:rPr lang="es-ES" i="1">
                                  <a:latin typeface="Cambria Math"/>
                                </a:rPr>
                              </m:ctrlPr>
                            </m:sSubPr>
                            <m:e>
                              <m:r>
                                <a:rPr lang="es-ES" i="1">
                                  <a:latin typeface="Cambria Math"/>
                                </a:rPr>
                                <m:t>𝑃</m:t>
                              </m:r>
                            </m:e>
                            <m:sub>
                              <m:r>
                                <a:rPr lang="es-ES" i="1">
                                  <a:latin typeface="Cambria Math"/>
                                </a:rPr>
                                <m:t>𝑡𝑥</m:t>
                              </m:r>
                            </m:sub>
                          </m:sSub>
                          <m:r>
                            <a:rPr lang="es-ES" i="1">
                              <a:latin typeface="Cambria Math"/>
                            </a:rPr>
                            <m:t> −</m:t>
                          </m:r>
                          <m:sSub>
                            <m:sSubPr>
                              <m:ctrlPr>
                                <a:rPr lang="es-ES" i="1">
                                  <a:latin typeface="Cambria Math"/>
                                </a:rPr>
                              </m:ctrlPr>
                            </m:sSubPr>
                            <m:e>
                              <m:r>
                                <a:rPr lang="es-ES" i="1">
                                  <a:latin typeface="Cambria Math"/>
                                </a:rPr>
                                <m:t>  </m:t>
                              </m:r>
                              <m:r>
                                <a:rPr lang="es-ES" i="1">
                                  <a:latin typeface="Cambria Math"/>
                                </a:rPr>
                                <m:t>𝑃</m:t>
                              </m:r>
                            </m:e>
                            <m:sub>
                              <m:r>
                                <a:rPr lang="es-ES" i="1">
                                  <a:latin typeface="Cambria Math"/>
                                </a:rPr>
                                <m:t>𝑅𝑥</m:t>
                              </m:r>
                            </m:sub>
                          </m:sSub>
                        </m:num>
                        <m:den>
                          <m:sSub>
                            <m:sSubPr>
                              <m:ctrlPr>
                                <a:rPr lang="es-ES" i="1">
                                  <a:latin typeface="Cambria Math"/>
                                </a:rPr>
                              </m:ctrlPr>
                            </m:sSubPr>
                            <m:e>
                              <m:r>
                                <a:rPr lang="es-ES" i="1">
                                  <a:latin typeface="Cambria Math"/>
                                </a:rPr>
                                <m:t>𝑃</m:t>
                              </m:r>
                            </m:e>
                            <m:sub>
                              <m:r>
                                <a:rPr lang="es-ES" i="1">
                                  <a:latin typeface="Cambria Math"/>
                                </a:rPr>
                                <m:t>𝑡𝑥</m:t>
                              </m:r>
                            </m:sub>
                          </m:sSub>
                        </m:den>
                      </m:f>
                    </m:oMath>
                  </m:oMathPara>
                </a14:m>
                <a:endParaRPr lang="es-ES" dirty="0"/>
              </a:p>
            </p:txBody>
          </p:sp>
        </mc:Choice>
        <mc:Fallback xmlns="">
          <p:sp>
            <p:nvSpPr>
              <p:cNvPr id="25" name="24 Rectángulo"/>
              <p:cNvSpPr>
                <a:spLocks noRot="1" noChangeAspect="1" noMove="1" noResize="1" noEditPoints="1" noAdjustHandles="1" noChangeArrowheads="1" noChangeShapeType="1" noTextEdit="1"/>
              </p:cNvSpPr>
              <p:nvPr/>
            </p:nvSpPr>
            <p:spPr>
              <a:xfrm>
                <a:off x="3121614" y="5435808"/>
                <a:ext cx="1931747" cy="657488"/>
              </a:xfrm>
              <a:prstGeom prst="rect">
                <a:avLst/>
              </a:prstGeom>
              <a:blipFill rotWithShape="1">
                <a:blip r:embed="rId9"/>
                <a:stretch>
                  <a:fillRect/>
                </a:stretch>
              </a:blipFill>
            </p:spPr>
            <p:txBody>
              <a:bodyPr/>
              <a:lstStyle/>
              <a:p>
                <a:r>
                  <a:rPr lang="es-ES">
                    <a:noFill/>
                  </a:rPr>
                  <a:t> </a:t>
                </a:r>
              </a:p>
            </p:txBody>
          </p:sp>
        </mc:Fallback>
      </mc:AlternateContent>
      <p:sp>
        <p:nvSpPr>
          <p:cNvPr id="29" name="28 Flecha derecha"/>
          <p:cNvSpPr/>
          <p:nvPr/>
        </p:nvSpPr>
        <p:spPr>
          <a:xfrm rot="10800000" flipH="1">
            <a:off x="5276170" y="1225582"/>
            <a:ext cx="375950" cy="219798"/>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30" name="29 Flecha derecha"/>
          <p:cNvSpPr/>
          <p:nvPr/>
        </p:nvSpPr>
        <p:spPr>
          <a:xfrm rot="10800000" flipH="1">
            <a:off x="2627784" y="1210193"/>
            <a:ext cx="375950" cy="219798"/>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31" name="30 Flecha derecha"/>
          <p:cNvSpPr/>
          <p:nvPr/>
        </p:nvSpPr>
        <p:spPr>
          <a:xfrm rot="10800000" flipH="1">
            <a:off x="2627784" y="2996952"/>
            <a:ext cx="375950" cy="219798"/>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32" name="31 Flecha derecha"/>
          <p:cNvSpPr/>
          <p:nvPr/>
        </p:nvSpPr>
        <p:spPr>
          <a:xfrm rot="10800000" flipH="1">
            <a:off x="2620082" y="4805102"/>
            <a:ext cx="375950" cy="219798"/>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9203648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3703702"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Fundamento Teórico</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6" name="5 CuadroTexto"/>
          <p:cNvSpPr txBox="1"/>
          <p:nvPr/>
        </p:nvSpPr>
        <p:spPr>
          <a:xfrm>
            <a:off x="2106352" y="879103"/>
            <a:ext cx="4608512"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Optimización de Funciones</a:t>
            </a:r>
            <a:endParaRPr lang="es-ES" sz="2400" b="1" dirty="0">
              <a:latin typeface="Times New Roman" panose="02020603050405020304" pitchFamily="18" charset="0"/>
              <a:cs typeface="Times New Roman" panose="02020603050405020304" pitchFamily="18" charset="0"/>
            </a:endParaRPr>
          </a:p>
        </p:txBody>
      </p:sp>
      <p:sp>
        <p:nvSpPr>
          <p:cNvPr id="9" name="8 CuadroTexto"/>
          <p:cNvSpPr txBox="1"/>
          <p:nvPr/>
        </p:nvSpPr>
        <p:spPr>
          <a:xfrm>
            <a:off x="5725261" y="1730471"/>
            <a:ext cx="3092513" cy="400110"/>
          </a:xfrm>
          <a:prstGeom prst="rect">
            <a:avLst/>
          </a:prstGeom>
          <a:noFill/>
        </p:spPr>
        <p:txBody>
          <a:bodyPr wrap="none" rtlCol="0">
            <a:spAutoFit/>
          </a:bodyPr>
          <a:lstStyle/>
          <a:p>
            <a:r>
              <a:rPr lang="es-ES" sz="2000" b="1" dirty="0">
                <a:latin typeface="Times New Roman" panose="02020603050405020304" pitchFamily="18" charset="0"/>
                <a:cs typeface="Times New Roman" panose="02020603050405020304" pitchFamily="18" charset="0"/>
              </a:rPr>
              <a:t>Optimización Lineal (OL) </a:t>
            </a:r>
          </a:p>
        </p:txBody>
      </p:sp>
      <p:sp>
        <p:nvSpPr>
          <p:cNvPr id="10" name="9 Rectángulo"/>
          <p:cNvSpPr/>
          <p:nvPr/>
        </p:nvSpPr>
        <p:spPr>
          <a:xfrm>
            <a:off x="111335" y="1726735"/>
            <a:ext cx="3656770" cy="400110"/>
          </a:xfrm>
          <a:prstGeom prst="rect">
            <a:avLst/>
          </a:prstGeom>
        </p:spPr>
        <p:txBody>
          <a:bodyPr wrap="none">
            <a:spAutoFit/>
          </a:bodyPr>
          <a:lstStyle/>
          <a:p>
            <a:r>
              <a:rPr lang="es-ES" sz="2000" b="1" dirty="0" smtClean="0">
                <a:latin typeface="Times New Roman" panose="02020603050405020304" pitchFamily="18" charset="0"/>
                <a:cs typeface="Times New Roman" panose="02020603050405020304" pitchFamily="18" charset="0"/>
              </a:rPr>
              <a:t>Optimización No </a:t>
            </a:r>
            <a:r>
              <a:rPr lang="es-ES" sz="2000" b="1" dirty="0" smtClean="0">
                <a:latin typeface="Times New Roman" panose="02020603050405020304" pitchFamily="18" charset="0"/>
                <a:cs typeface="Times New Roman" panose="02020603050405020304" pitchFamily="18" charset="0"/>
              </a:rPr>
              <a:t>Lineal </a:t>
            </a:r>
            <a:r>
              <a:rPr lang="es-ES" sz="2000" b="1" dirty="0">
                <a:latin typeface="Times New Roman" panose="02020603050405020304" pitchFamily="18" charset="0"/>
                <a:cs typeface="Times New Roman" panose="02020603050405020304" pitchFamily="18" charset="0"/>
              </a:rPr>
              <a:t>(</a:t>
            </a:r>
            <a:r>
              <a:rPr lang="es-ES" sz="2000" b="1" dirty="0" smtClean="0">
                <a:latin typeface="Times New Roman" panose="02020603050405020304" pitchFamily="18" charset="0"/>
                <a:cs typeface="Times New Roman" panose="02020603050405020304" pitchFamily="18" charset="0"/>
              </a:rPr>
              <a:t>ONL</a:t>
            </a:r>
            <a:r>
              <a:rPr lang="es-ES" sz="2000" b="1" dirty="0">
                <a:latin typeface="Times New Roman" panose="02020603050405020304" pitchFamily="18" charset="0"/>
                <a:cs typeface="Times New Roman" panose="02020603050405020304" pitchFamily="18" charset="0"/>
              </a:rPr>
              <a:t>) </a:t>
            </a:r>
          </a:p>
        </p:txBody>
      </p:sp>
      <p:sp>
        <p:nvSpPr>
          <p:cNvPr id="12" name="11 Rectángulo"/>
          <p:cNvSpPr/>
          <p:nvPr/>
        </p:nvSpPr>
        <p:spPr>
          <a:xfrm>
            <a:off x="-36512" y="2708920"/>
            <a:ext cx="2912329" cy="646331"/>
          </a:xfrm>
          <a:prstGeom prst="rect">
            <a:avLst/>
          </a:prstGeom>
        </p:spPr>
        <p:txBody>
          <a:bodyPr wrap="square">
            <a:spAutoFit/>
          </a:bodyPr>
          <a:lstStyle/>
          <a:p>
            <a:pPr lvl="2"/>
            <a:r>
              <a:rPr lang="es-ES" b="1" dirty="0" smtClean="0">
                <a:latin typeface="Times New Roman" panose="02020603050405020304" pitchFamily="18" charset="0"/>
                <a:cs typeface="Times New Roman" panose="02020603050405020304" pitchFamily="18" charset="0"/>
              </a:rPr>
              <a:t>Optimización Escalar (OE)</a:t>
            </a:r>
            <a:endParaRPr lang="es-ES" sz="1600" dirty="0">
              <a:latin typeface="Times New Roman" panose="02020603050405020304" pitchFamily="18" charset="0"/>
              <a:cs typeface="Times New Roman" panose="02020603050405020304" pitchFamily="18" charset="0"/>
            </a:endParaRPr>
          </a:p>
        </p:txBody>
      </p:sp>
      <p:sp>
        <p:nvSpPr>
          <p:cNvPr id="13" name="12 Rectángulo"/>
          <p:cNvSpPr/>
          <p:nvPr/>
        </p:nvSpPr>
        <p:spPr>
          <a:xfrm>
            <a:off x="704822" y="3749781"/>
            <a:ext cx="2627784" cy="646331"/>
          </a:xfrm>
          <a:prstGeom prst="rect">
            <a:avLst/>
          </a:prstGeom>
        </p:spPr>
        <p:txBody>
          <a:bodyPr wrap="square">
            <a:spAutoFit/>
          </a:bodyPr>
          <a:lstStyle/>
          <a:p>
            <a:r>
              <a:rPr lang="es-ES" b="1" dirty="0" smtClean="0">
                <a:latin typeface="Times New Roman" panose="02020603050405020304" pitchFamily="18" charset="0"/>
                <a:cs typeface="Times New Roman" panose="02020603050405020304" pitchFamily="18" charset="0"/>
              </a:rPr>
              <a:t>Optimización Multivariable (OM )</a:t>
            </a:r>
            <a:endParaRPr lang="es-ES" dirty="0">
              <a:latin typeface="Times New Roman" panose="02020603050405020304" pitchFamily="18" charset="0"/>
              <a:cs typeface="Times New Roman" panose="02020603050405020304" pitchFamily="18" charset="0"/>
            </a:endParaRPr>
          </a:p>
        </p:txBody>
      </p:sp>
      <p:sp>
        <p:nvSpPr>
          <p:cNvPr id="15" name="14 Flecha derecha"/>
          <p:cNvSpPr/>
          <p:nvPr/>
        </p:nvSpPr>
        <p:spPr>
          <a:xfrm rot="3711149">
            <a:off x="6146093" y="1425844"/>
            <a:ext cx="405127" cy="326649"/>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9" name="18 Flecha derecha"/>
          <p:cNvSpPr/>
          <p:nvPr/>
        </p:nvSpPr>
        <p:spPr>
          <a:xfrm rot="17888851" flipH="1">
            <a:off x="2347203" y="1433097"/>
            <a:ext cx="405127" cy="326649"/>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cxnSp>
        <p:nvCxnSpPr>
          <p:cNvPr id="24" name="23 Conector angular"/>
          <p:cNvCxnSpPr/>
          <p:nvPr/>
        </p:nvCxnSpPr>
        <p:spPr>
          <a:xfrm rot="5400000">
            <a:off x="-389904" y="2706103"/>
            <a:ext cx="2385410" cy="1382932"/>
          </a:xfrm>
          <a:prstGeom prst="bentConnector3">
            <a:avLst>
              <a:gd name="adj1" fmla="val 902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Flecha derecha"/>
          <p:cNvSpPr/>
          <p:nvPr/>
        </p:nvSpPr>
        <p:spPr>
          <a:xfrm rot="10800000" flipH="1">
            <a:off x="251520" y="2852936"/>
            <a:ext cx="405127" cy="326649"/>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30" name="29 Flecha derecha"/>
          <p:cNvSpPr/>
          <p:nvPr/>
        </p:nvSpPr>
        <p:spPr>
          <a:xfrm rot="10800000" flipH="1">
            <a:off x="278441" y="3930252"/>
            <a:ext cx="405127" cy="326649"/>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31" name="30 Abrir llave"/>
          <p:cNvSpPr/>
          <p:nvPr/>
        </p:nvSpPr>
        <p:spPr>
          <a:xfrm>
            <a:off x="3096344" y="2303792"/>
            <a:ext cx="323528" cy="4365568"/>
          </a:xfrm>
          <a:prstGeom prst="leftBrace">
            <a:avLst>
              <a:gd name="adj1" fmla="val 23971"/>
              <a:gd name="adj2" fmla="val 42011"/>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2" name="31 Rectángulo"/>
          <p:cNvSpPr/>
          <p:nvPr/>
        </p:nvSpPr>
        <p:spPr>
          <a:xfrm>
            <a:off x="4985517" y="2462361"/>
            <a:ext cx="4050979" cy="1631216"/>
          </a:xfrm>
          <a:prstGeom prst="rect">
            <a:avLst/>
          </a:prstGeom>
        </p:spPr>
        <p:txBody>
          <a:bodyPr wrap="square">
            <a:spAutoFit/>
          </a:bodyPr>
          <a:lstStyle/>
          <a:p>
            <a:pPr marL="285750" lvl="0" indent="-285750" algn="just">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Método de Newton</a:t>
            </a:r>
            <a:endParaRPr lang="es-ES" sz="2000"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Aproximaciones finitas al método de Newton </a:t>
            </a:r>
            <a:r>
              <a:rPr lang="es-EC" sz="2000" dirty="0" smtClean="0">
                <a:latin typeface="Times New Roman" panose="02020603050405020304" pitchFamily="18" charset="0"/>
                <a:cs typeface="Times New Roman" panose="02020603050405020304" pitchFamily="18" charset="0"/>
              </a:rPr>
              <a:t>(Cuasi-Newton)</a:t>
            </a:r>
          </a:p>
          <a:p>
            <a:pPr marL="285750" lvl="0" indent="-285750" algn="just">
              <a:buFont typeface="Wingdings" panose="05000000000000000000" pitchFamily="2" charset="2"/>
              <a:buChar char="§"/>
            </a:pPr>
            <a:r>
              <a:rPr lang="es-ES" sz="2000" dirty="0">
                <a:latin typeface="Times New Roman" panose="02020603050405020304" pitchFamily="18" charset="0"/>
                <a:cs typeface="Times New Roman" panose="02020603050405020304" pitchFamily="18" charset="0"/>
              </a:rPr>
              <a:t>Método SQP </a:t>
            </a:r>
            <a:r>
              <a:rPr lang="es-ES" sz="2000" dirty="0" smtClean="0">
                <a:latin typeface="Times New Roman" panose="02020603050405020304" pitchFamily="18" charset="0"/>
                <a:cs typeface="Times New Roman" panose="02020603050405020304" pitchFamily="18" charset="0"/>
              </a:rPr>
              <a:t>(</a:t>
            </a:r>
            <a:r>
              <a:rPr lang="es-ES" sz="2000" dirty="0">
                <a:latin typeface="Times New Roman" panose="02020603050405020304" pitchFamily="18" charset="0"/>
                <a:cs typeface="Times New Roman" panose="02020603050405020304" pitchFamily="18" charset="0"/>
              </a:rPr>
              <a:t>Programación cuadrática secuencial</a:t>
            </a:r>
            <a:r>
              <a:rPr lang="es-ES" sz="2000" dirty="0" smtClean="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p:txBody>
      </p:sp>
      <p:sp>
        <p:nvSpPr>
          <p:cNvPr id="33" name="32 CuadroTexto"/>
          <p:cNvSpPr txBox="1"/>
          <p:nvPr/>
        </p:nvSpPr>
        <p:spPr>
          <a:xfrm>
            <a:off x="3476343" y="2924697"/>
            <a:ext cx="1289327" cy="400110"/>
          </a:xfrm>
          <a:prstGeom prst="rect">
            <a:avLst/>
          </a:prstGeom>
          <a:noFill/>
        </p:spPr>
        <p:txBody>
          <a:bodyPr wrap="none" rtlCol="0">
            <a:spAutoFit/>
          </a:bodyPr>
          <a:lstStyle/>
          <a:p>
            <a:r>
              <a:rPr lang="es-ES" sz="2000" b="1" dirty="0" smtClean="0">
                <a:latin typeface="Times New Roman" panose="02020603050405020304" pitchFamily="18" charset="0"/>
                <a:cs typeface="Times New Roman" panose="02020603050405020304" pitchFamily="18" charset="0"/>
              </a:rPr>
              <a:t>Indirectos</a:t>
            </a:r>
            <a:endParaRPr lang="es-ES" sz="2000" b="1" dirty="0">
              <a:latin typeface="Times New Roman" panose="02020603050405020304" pitchFamily="18" charset="0"/>
              <a:cs typeface="Times New Roman" panose="02020603050405020304" pitchFamily="18" charset="0"/>
            </a:endParaRPr>
          </a:p>
        </p:txBody>
      </p:sp>
      <p:sp>
        <p:nvSpPr>
          <p:cNvPr id="34" name="33 Abrir llave"/>
          <p:cNvSpPr/>
          <p:nvPr/>
        </p:nvSpPr>
        <p:spPr>
          <a:xfrm>
            <a:off x="4683725" y="2462361"/>
            <a:ext cx="248315" cy="1287420"/>
          </a:xfrm>
          <a:prstGeom prst="leftBrace">
            <a:avLst>
              <a:gd name="adj1" fmla="val 23971"/>
              <a:gd name="adj2" fmla="val 50583"/>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5" name="34 CuadroTexto"/>
          <p:cNvSpPr txBox="1"/>
          <p:nvPr/>
        </p:nvSpPr>
        <p:spPr>
          <a:xfrm>
            <a:off x="3518555" y="4965009"/>
            <a:ext cx="1090555" cy="400110"/>
          </a:xfrm>
          <a:prstGeom prst="rect">
            <a:avLst/>
          </a:prstGeom>
          <a:noFill/>
        </p:spPr>
        <p:txBody>
          <a:bodyPr wrap="none" rtlCol="0">
            <a:spAutoFit/>
          </a:bodyPr>
          <a:lstStyle/>
          <a:p>
            <a:r>
              <a:rPr lang="es-ES" sz="2000" b="1" dirty="0" smtClean="0">
                <a:latin typeface="Times New Roman" panose="02020603050405020304" pitchFamily="18" charset="0"/>
                <a:cs typeface="Times New Roman" panose="02020603050405020304" pitchFamily="18" charset="0"/>
              </a:rPr>
              <a:t>Directos</a:t>
            </a:r>
            <a:endParaRPr lang="es-ES" sz="2000" b="1" dirty="0">
              <a:latin typeface="Times New Roman" panose="02020603050405020304" pitchFamily="18" charset="0"/>
              <a:cs typeface="Times New Roman" panose="02020603050405020304" pitchFamily="18" charset="0"/>
            </a:endParaRPr>
          </a:p>
        </p:txBody>
      </p:sp>
      <p:sp>
        <p:nvSpPr>
          <p:cNvPr id="36" name="35 Abrir llave"/>
          <p:cNvSpPr/>
          <p:nvPr/>
        </p:nvSpPr>
        <p:spPr>
          <a:xfrm>
            <a:off x="4683725" y="4570494"/>
            <a:ext cx="248315" cy="1287420"/>
          </a:xfrm>
          <a:prstGeom prst="leftBrace">
            <a:avLst>
              <a:gd name="adj1" fmla="val 23971"/>
              <a:gd name="adj2" fmla="val 50583"/>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8" name="37 Rectángulo"/>
          <p:cNvSpPr/>
          <p:nvPr/>
        </p:nvSpPr>
        <p:spPr>
          <a:xfrm>
            <a:off x="5025476" y="4657232"/>
            <a:ext cx="4572000" cy="1015663"/>
          </a:xfrm>
          <a:prstGeom prst="rect">
            <a:avLst/>
          </a:prstGeom>
        </p:spPr>
        <p:txBody>
          <a:bodyPr>
            <a:spAutoFit/>
          </a:bodyPr>
          <a:lstStyle/>
          <a:p>
            <a:pPr marL="285750" lvl="0" indent="-285750">
              <a:buFont typeface="Wingdings" panose="05000000000000000000" pitchFamily="2" charset="2"/>
              <a:buChar char="§"/>
            </a:pPr>
            <a:r>
              <a:rPr lang="es-EC" sz="2000" dirty="0" smtClean="0">
                <a:latin typeface="Times New Roman" panose="02020603050405020304" pitchFamily="18" charset="0"/>
                <a:cs typeface="Times New Roman" panose="02020603050405020304" pitchFamily="18" charset="0"/>
              </a:rPr>
              <a:t>Métodos </a:t>
            </a:r>
            <a:r>
              <a:rPr lang="es-EC" sz="2000" dirty="0">
                <a:latin typeface="Times New Roman" panose="02020603050405020304" pitchFamily="18" charset="0"/>
                <a:cs typeface="Times New Roman" panose="02020603050405020304" pitchFamily="18" charset="0"/>
              </a:rPr>
              <a:t>de búsqueda </a:t>
            </a:r>
            <a:r>
              <a:rPr lang="es-EC" sz="2000" dirty="0" smtClean="0">
                <a:latin typeface="Times New Roman" panose="02020603050405020304" pitchFamily="18" charset="0"/>
                <a:cs typeface="Times New Roman" panose="02020603050405020304" pitchFamily="18" charset="0"/>
              </a:rPr>
              <a:t>aleatoria</a:t>
            </a:r>
          </a:p>
          <a:p>
            <a:pPr marL="285750" lvl="0" indent="-285750">
              <a:buFont typeface="Wingdings" panose="05000000000000000000" pitchFamily="2" charset="2"/>
              <a:buChar char="§"/>
            </a:pPr>
            <a:r>
              <a:rPr lang="es-ES" sz="2000" dirty="0" smtClean="0">
                <a:latin typeface="Times New Roman" panose="02020603050405020304" pitchFamily="18" charset="0"/>
                <a:cs typeface="Times New Roman" panose="02020603050405020304" pitchFamily="18" charset="0"/>
              </a:rPr>
              <a:t>Método simplex flexible.</a:t>
            </a:r>
          </a:p>
          <a:p>
            <a:pPr marL="285750" indent="-285750">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Métodos de </a:t>
            </a:r>
            <a:r>
              <a:rPr lang="es-EC" sz="2000" dirty="0" smtClean="0">
                <a:latin typeface="Times New Roman" panose="02020603050405020304" pitchFamily="18" charset="0"/>
                <a:cs typeface="Times New Roman" panose="02020603050405020304" pitchFamily="18" charset="0"/>
              </a:rPr>
              <a:t>secante</a:t>
            </a:r>
            <a:endParaRPr lang="es-E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42887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204864"/>
            <a:ext cx="7448615" cy="1800200"/>
          </a:xfrm>
        </p:spPr>
        <p:txBody>
          <a:bodyPr/>
          <a:lstStyle/>
          <a:p>
            <a:pPr marL="0" indent="0" algn="ctr">
              <a:buNone/>
            </a:pPr>
            <a:r>
              <a:rPr lang="es-ES" sz="6000" dirty="0">
                <a:latin typeface="Times New Roman" panose="02020603050405020304" pitchFamily="18" charset="0"/>
                <a:cs typeface="Times New Roman" panose="02020603050405020304" pitchFamily="18" charset="0"/>
              </a:rPr>
              <a:t>Escenario de </a:t>
            </a:r>
            <a:r>
              <a:rPr lang="es-ES" sz="6000" dirty="0" smtClean="0">
                <a:latin typeface="Times New Roman" panose="02020603050405020304" pitchFamily="18" charset="0"/>
                <a:cs typeface="Times New Roman" panose="02020603050405020304" pitchFamily="18" charset="0"/>
              </a:rPr>
              <a:t>    Simulación</a:t>
            </a:r>
            <a:r>
              <a:rPr lang="es-ES" sz="6000" dirty="0">
                <a:latin typeface="Times New Roman" panose="02020603050405020304" pitchFamily="18" charset="0"/>
                <a:cs typeface="Times New Roman" panose="02020603050405020304" pitchFamily="18" charset="0"/>
              </a:rPr>
              <a:t/>
            </a:r>
            <a:br>
              <a:rPr lang="es-ES" sz="6000" dirty="0">
                <a:latin typeface="Times New Roman" panose="02020603050405020304" pitchFamily="18" charset="0"/>
                <a:cs typeface="Times New Roman" panose="02020603050405020304" pitchFamily="18" charset="0"/>
              </a:rPr>
            </a:br>
            <a:r>
              <a:rPr lang="es-ES" sz="6000" dirty="0">
                <a:latin typeface="Times New Roman" panose="02020603050405020304" pitchFamily="18" charset="0"/>
                <a:cs typeface="Times New Roman" panose="02020603050405020304" pitchFamily="18" charset="0"/>
              </a:rPr>
              <a:t/>
            </a:r>
            <a:br>
              <a:rPr lang="es-ES" sz="6000" dirty="0">
                <a:latin typeface="Times New Roman" panose="02020603050405020304" pitchFamily="18" charset="0"/>
                <a:cs typeface="Times New Roman" panose="02020603050405020304" pitchFamily="18" charset="0"/>
              </a:rPr>
            </a:br>
            <a:r>
              <a:rPr lang="es-ES" sz="6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47656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7805"/>
            <a:ext cx="9169064" cy="6884431"/>
          </a:xfrm>
        </p:spPr>
      </p:pic>
      <p:sp>
        <p:nvSpPr>
          <p:cNvPr id="5" name="4 CuadroTexto"/>
          <p:cNvSpPr txBox="1"/>
          <p:nvPr/>
        </p:nvSpPr>
        <p:spPr>
          <a:xfrm>
            <a:off x="4203" y="126810"/>
            <a:ext cx="4207757"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Escenario de Simulación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8" name="7 Diagrama"/>
          <p:cNvGraphicFramePr/>
          <p:nvPr>
            <p:extLst>
              <p:ext uri="{D42A27DB-BD31-4B8C-83A1-F6EECF244321}">
                <p14:modId xmlns:p14="http://schemas.microsoft.com/office/powerpoint/2010/main" val="725225308"/>
              </p:ext>
            </p:extLst>
          </p:nvPr>
        </p:nvGraphicFramePr>
        <p:xfrm>
          <a:off x="323528" y="946018"/>
          <a:ext cx="8424936" cy="28803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 name="0 Imagen"/>
          <p:cNvPicPr/>
          <p:nvPr/>
        </p:nvPicPr>
        <p:blipFill rotWithShape="1">
          <a:blip r:embed="rId10">
            <a:extLst>
              <a:ext uri="{28A0092B-C50C-407E-A947-70E740481C1C}">
                <a14:useLocalDpi xmlns:a14="http://schemas.microsoft.com/office/drawing/2010/main" val="0"/>
              </a:ext>
            </a:extLst>
          </a:blip>
          <a:srcRect l="6554" r="5568"/>
          <a:stretch/>
        </p:blipFill>
        <p:spPr bwMode="auto">
          <a:xfrm>
            <a:off x="5220072" y="3861048"/>
            <a:ext cx="3816424" cy="2934366"/>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graphicFrame>
        <p:nvGraphicFramePr>
          <p:cNvPr id="19" name="18 Tabla"/>
          <p:cNvGraphicFramePr>
            <a:graphicFrameLocks noGrp="1"/>
          </p:cNvGraphicFramePr>
          <p:nvPr>
            <p:extLst>
              <p:ext uri="{D42A27DB-BD31-4B8C-83A1-F6EECF244321}">
                <p14:modId xmlns:p14="http://schemas.microsoft.com/office/powerpoint/2010/main" val="37982463"/>
              </p:ext>
            </p:extLst>
          </p:nvPr>
        </p:nvGraphicFramePr>
        <p:xfrm>
          <a:off x="179512" y="4437111"/>
          <a:ext cx="4176464" cy="1584177"/>
        </p:xfrm>
        <a:graphic>
          <a:graphicData uri="http://schemas.openxmlformats.org/drawingml/2006/table">
            <a:tbl>
              <a:tblPr firstRow="1" firstCol="1" bandRow="1">
                <a:tableStyleId>{F2DE63D5-997A-4646-A377-4702673A728D}</a:tableStyleId>
              </a:tblPr>
              <a:tblGrid>
                <a:gridCol w="4176464"/>
              </a:tblGrid>
              <a:tr h="528059">
                <a:tc>
                  <a:txBody>
                    <a:bodyPr/>
                    <a:lstStyle/>
                    <a:p>
                      <a:pPr marL="226695" algn="ctr">
                        <a:lnSpc>
                          <a:spcPct val="150000"/>
                        </a:lnSpc>
                        <a:spcAft>
                          <a:spcPts val="0"/>
                        </a:spcAft>
                      </a:pPr>
                      <a:r>
                        <a:rPr lang="es-EC" sz="2000" dirty="0">
                          <a:effectLst/>
                        </a:rPr>
                        <a:t>Escenario</a:t>
                      </a:r>
                      <a:endParaRPr lang="es-ES" sz="2000" b="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528059">
                <a:tc>
                  <a:txBody>
                    <a:bodyPr/>
                    <a:lstStyle/>
                    <a:p>
                      <a:pPr marL="226695" algn="ctr">
                        <a:lnSpc>
                          <a:spcPct val="150000"/>
                        </a:lnSpc>
                        <a:spcAft>
                          <a:spcPts val="0"/>
                        </a:spcAft>
                      </a:pPr>
                      <a:r>
                        <a:rPr lang="es-EC" sz="2000">
                          <a:effectLst/>
                        </a:rPr>
                        <a:t>2, 3, 4, 5, 6,.…,30 y 31 (nodos)</a:t>
                      </a:r>
                      <a:endParaRPr lang="es-ES" sz="2000" b="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528059">
                <a:tc>
                  <a:txBody>
                    <a:bodyPr/>
                    <a:lstStyle/>
                    <a:p>
                      <a:pPr marL="226695" algn="ctr">
                        <a:lnSpc>
                          <a:spcPct val="150000"/>
                        </a:lnSpc>
                        <a:spcAft>
                          <a:spcPts val="0"/>
                        </a:spcAft>
                      </a:pPr>
                      <a:r>
                        <a:rPr lang="es-EC" sz="2000" dirty="0">
                          <a:effectLst/>
                        </a:rPr>
                        <a:t>33, 35, 37 y 39 (nodos)</a:t>
                      </a:r>
                      <a:endParaRPr lang="es-ES" sz="2000" b="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bl>
          </a:graphicData>
        </a:graphic>
      </p:graphicFrame>
      <p:grpSp>
        <p:nvGrpSpPr>
          <p:cNvPr id="22" name="21 Grupo"/>
          <p:cNvGrpSpPr/>
          <p:nvPr/>
        </p:nvGrpSpPr>
        <p:grpSpPr>
          <a:xfrm>
            <a:off x="4575985" y="5015893"/>
            <a:ext cx="500071" cy="318632"/>
            <a:chOff x="5485252" y="1674070"/>
            <a:chExt cx="230345" cy="315749"/>
          </a:xfrm>
        </p:grpSpPr>
        <p:sp>
          <p:nvSpPr>
            <p:cNvPr id="23" name="22 Flecha derecha"/>
            <p:cNvSpPr/>
            <p:nvPr/>
          </p:nvSpPr>
          <p:spPr>
            <a:xfrm rot="21512411">
              <a:off x="5485252" y="1674070"/>
              <a:ext cx="230345" cy="315749"/>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24" name="Flecha derecha 4"/>
            <p:cNvSpPr/>
            <p:nvPr/>
          </p:nvSpPr>
          <p:spPr>
            <a:xfrm rot="21512411">
              <a:off x="5485263" y="1738100"/>
              <a:ext cx="161242" cy="1894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p:txBody>
        </p:sp>
      </p:grpSp>
      <p:sp>
        <p:nvSpPr>
          <p:cNvPr id="3" name="2 Rectángulo"/>
          <p:cNvSpPr/>
          <p:nvPr/>
        </p:nvSpPr>
        <p:spPr>
          <a:xfrm>
            <a:off x="899592" y="3676382"/>
            <a:ext cx="1826141" cy="369332"/>
          </a:xfrm>
          <a:prstGeom prst="rect">
            <a:avLst/>
          </a:prstGeom>
        </p:spPr>
        <p:txBody>
          <a:bodyPr wrap="none">
            <a:spAutoFit/>
          </a:bodyPr>
          <a:lstStyle/>
          <a:p>
            <a:pPr algn="just"/>
            <a:r>
              <a:rPr lang="es-ES" dirty="0">
                <a:latin typeface="Times New Roman" panose="02020603050405020304" pitchFamily="18" charset="0"/>
                <a:cs typeface="Times New Roman" panose="02020603050405020304" pitchFamily="18" charset="0"/>
              </a:rPr>
              <a:t>XBEE-PRO (S2</a:t>
            </a:r>
            <a:r>
              <a:rPr lang="es-ES" dirty="0" smtClean="0">
                <a:latin typeface="Times New Roman" panose="02020603050405020304" pitchFamily="18" charset="0"/>
                <a:cs typeface="Times New Roman" panose="02020603050405020304" pitchFamily="18" charset="0"/>
              </a:rPr>
              <a:t>)</a:t>
            </a:r>
            <a:endParaRPr lang="es-ES" dirty="0">
              <a:latin typeface="Times New Roman" panose="02020603050405020304" pitchFamily="18" charset="0"/>
              <a:cs typeface="Times New Roman" panose="02020603050405020304" pitchFamily="18" charset="0"/>
            </a:endParaRPr>
          </a:p>
        </p:txBody>
      </p:sp>
      <p:grpSp>
        <p:nvGrpSpPr>
          <p:cNvPr id="12" name="11 Grupo"/>
          <p:cNvGrpSpPr/>
          <p:nvPr/>
        </p:nvGrpSpPr>
        <p:grpSpPr>
          <a:xfrm rot="5400000">
            <a:off x="1680381" y="3317019"/>
            <a:ext cx="325021" cy="324950"/>
            <a:chOff x="5485252" y="1674070"/>
            <a:chExt cx="230345" cy="315749"/>
          </a:xfrm>
        </p:grpSpPr>
        <p:sp>
          <p:nvSpPr>
            <p:cNvPr id="13" name="12 Flecha derecha"/>
            <p:cNvSpPr/>
            <p:nvPr/>
          </p:nvSpPr>
          <p:spPr>
            <a:xfrm rot="21512411">
              <a:off x="5485252" y="1674070"/>
              <a:ext cx="230345" cy="315749"/>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14" name="Flecha derecha 4"/>
            <p:cNvSpPr/>
            <p:nvPr/>
          </p:nvSpPr>
          <p:spPr>
            <a:xfrm rot="21512411">
              <a:off x="5485263" y="1738100"/>
              <a:ext cx="161242" cy="1894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p:txBody>
        </p:sp>
      </p:grpSp>
    </p:spTree>
    <p:extLst>
      <p:ext uri="{BB962C8B-B14F-4D97-AF65-F5344CB8AC3E}">
        <p14:creationId xmlns:p14="http://schemas.microsoft.com/office/powerpoint/2010/main" val="174683467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4207757"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Escenario de Simulación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139"/>
          <a:stretch/>
        </p:blipFill>
        <p:spPr bwMode="auto">
          <a:xfrm>
            <a:off x="1799535" y="1628800"/>
            <a:ext cx="5519132"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251520" y="981887"/>
            <a:ext cx="8352928" cy="707886"/>
          </a:xfrm>
          <a:prstGeom prst="rect">
            <a:avLst/>
          </a:prstGeom>
          <a:noFill/>
        </p:spPr>
        <p:txBody>
          <a:bodyPr wrap="square" rtlCol="0">
            <a:spAutoFit/>
          </a:bodyPr>
          <a:lstStyle/>
          <a:p>
            <a:pPr algn="just"/>
            <a:r>
              <a:rPr lang="es-ES" sz="2000" dirty="0" smtClean="0">
                <a:latin typeface="Times New Roman" panose="02020603050405020304" pitchFamily="18" charset="0"/>
                <a:cs typeface="Times New Roman" panose="02020603050405020304" pitchFamily="18" charset="0"/>
              </a:rPr>
              <a:t>Parámetros de simulación de la WSN en distribución </a:t>
            </a:r>
            <a:r>
              <a:rPr lang="es-ES" sz="2000" dirty="0" err="1" smtClean="0">
                <a:latin typeface="Times New Roman" panose="02020603050405020304" pitchFamily="18" charset="0"/>
                <a:cs typeface="Times New Roman" panose="02020603050405020304" pitchFamily="18" charset="0"/>
              </a:rPr>
              <a:t>randómica</a:t>
            </a:r>
            <a:r>
              <a:rPr lang="es-ES" sz="2000" dirty="0" smtClean="0">
                <a:latin typeface="Times New Roman" panose="02020603050405020304" pitchFamily="18" charset="0"/>
                <a:cs typeface="Times New Roman" panose="02020603050405020304" pitchFamily="18" charset="0"/>
              </a:rPr>
              <a:t>,  topología estrella y módulos XBEE-PRO (S2).</a:t>
            </a:r>
            <a:endParaRPr lang="es-E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299825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4207757"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Escenario de Simulación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6" name="5 CuadroTexto"/>
          <p:cNvSpPr txBox="1"/>
          <p:nvPr/>
        </p:nvSpPr>
        <p:spPr>
          <a:xfrm>
            <a:off x="4232504" y="4437112"/>
            <a:ext cx="4731984" cy="646331"/>
          </a:xfrm>
          <a:prstGeom prst="rect">
            <a:avLst/>
          </a:prstGeom>
          <a:noFill/>
        </p:spPr>
        <p:txBody>
          <a:bodyPr wrap="square" rtlCol="0">
            <a:spAutoFit/>
          </a:bodyPr>
          <a:lstStyle/>
          <a:p>
            <a:pPr algn="ctr"/>
            <a:r>
              <a:rPr lang="es-ES" dirty="0">
                <a:latin typeface="Times New Roman" panose="02020603050405020304" pitchFamily="18" charset="0"/>
                <a:cs typeface="Times New Roman" panose="02020603050405020304" pitchFamily="18" charset="0"/>
              </a:rPr>
              <a:t>Modelo “ASW” de velocidades para las ondas P y S, en el Ecuador </a:t>
            </a:r>
            <a:endParaRPr lang="es-ES" b="1"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5013176"/>
            <a:ext cx="52101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36512" y="757752"/>
            <a:ext cx="4392488" cy="400110"/>
          </a:xfrm>
          <a:prstGeom prst="rect">
            <a:avLst/>
          </a:prstGeom>
          <a:noFill/>
        </p:spPr>
        <p:txBody>
          <a:bodyPr wrap="square" rtlCol="0">
            <a:spAutoFit/>
          </a:bodyPr>
          <a:lstStyle/>
          <a:p>
            <a:pPr algn="ctr"/>
            <a:r>
              <a:rPr lang="es-ES" sz="2000" b="1" dirty="0" smtClean="0">
                <a:latin typeface="Times New Roman" panose="02020603050405020304" pitchFamily="18" charset="0"/>
                <a:cs typeface="Times New Roman" panose="02020603050405020304" pitchFamily="18" charset="0"/>
              </a:rPr>
              <a:t>Generación </a:t>
            </a:r>
            <a:r>
              <a:rPr lang="es-ES" sz="2000" b="1" dirty="0">
                <a:latin typeface="Times New Roman" panose="02020603050405020304" pitchFamily="18" charset="0"/>
                <a:cs typeface="Times New Roman" panose="02020603050405020304" pitchFamily="18" charset="0"/>
              </a:rPr>
              <a:t>de Evento LP en WSN:</a:t>
            </a:r>
          </a:p>
        </p:txBody>
      </p:sp>
      <p:sp>
        <p:nvSpPr>
          <p:cNvPr id="9" name="8 CuadroTexto"/>
          <p:cNvSpPr txBox="1"/>
          <p:nvPr/>
        </p:nvSpPr>
        <p:spPr>
          <a:xfrm>
            <a:off x="-36512" y="1541184"/>
            <a:ext cx="2535173" cy="707886"/>
          </a:xfrm>
          <a:prstGeom prst="rect">
            <a:avLst/>
          </a:prstGeom>
          <a:noFill/>
        </p:spPr>
        <p:txBody>
          <a:bodyPr wrap="square" rtlCol="0">
            <a:spAutoFit/>
          </a:bodyPr>
          <a:lstStyle/>
          <a:p>
            <a:pPr algn="ctr"/>
            <a:r>
              <a:rPr lang="es-ES" sz="2000" b="1" dirty="0" smtClean="0">
                <a:latin typeface="Times New Roman" panose="02020603050405020304" pitchFamily="18" charset="0"/>
                <a:cs typeface="Times New Roman" panose="02020603050405020304" pitchFamily="18" charset="0"/>
              </a:rPr>
              <a:t>Evento Largo Período (LP)</a:t>
            </a:r>
            <a:endParaRPr lang="es-ES" sz="2000" b="1" dirty="0">
              <a:latin typeface="Times New Roman" panose="02020603050405020304" pitchFamily="18" charset="0"/>
              <a:cs typeface="Times New Roman" panose="02020603050405020304" pitchFamily="18" charset="0"/>
            </a:endParaRPr>
          </a:p>
        </p:txBody>
      </p:sp>
      <p:sp>
        <p:nvSpPr>
          <p:cNvPr id="12" name="11 CuadroTexto"/>
          <p:cNvSpPr txBox="1"/>
          <p:nvPr/>
        </p:nvSpPr>
        <p:spPr>
          <a:xfrm>
            <a:off x="-36512" y="3105713"/>
            <a:ext cx="2808311" cy="707886"/>
          </a:xfrm>
          <a:prstGeom prst="rect">
            <a:avLst/>
          </a:prstGeom>
          <a:noFill/>
        </p:spPr>
        <p:txBody>
          <a:bodyPr wrap="square" rtlCol="0">
            <a:spAutoFit/>
          </a:bodyPr>
          <a:lstStyle/>
          <a:p>
            <a:pPr marL="342900" indent="-342900" algn="ctr">
              <a:buFont typeface="Arial" panose="020B0604020202020204" pitchFamily="34" charset="0"/>
              <a:buChar char="•"/>
            </a:pPr>
            <a:r>
              <a:rPr lang="es-ES" sz="2000" dirty="0" smtClean="0">
                <a:latin typeface="Times New Roman" panose="02020603050405020304" pitchFamily="18" charset="0"/>
                <a:cs typeface="Times New Roman" panose="02020603050405020304" pitchFamily="18" charset="0"/>
              </a:rPr>
              <a:t>Ondas de compresión o primarias (P) </a:t>
            </a:r>
            <a:endParaRPr lang="es-ES" sz="2000" b="1" dirty="0">
              <a:latin typeface="Times New Roman" panose="02020603050405020304" pitchFamily="18" charset="0"/>
              <a:cs typeface="Times New Roman" panose="02020603050405020304" pitchFamily="18" charset="0"/>
            </a:endParaRPr>
          </a:p>
        </p:txBody>
      </p:sp>
      <p:sp>
        <p:nvSpPr>
          <p:cNvPr id="13" name="12 CuadroTexto"/>
          <p:cNvSpPr txBox="1"/>
          <p:nvPr/>
        </p:nvSpPr>
        <p:spPr>
          <a:xfrm>
            <a:off x="-108520" y="3861048"/>
            <a:ext cx="2664296" cy="707886"/>
          </a:xfrm>
          <a:prstGeom prst="rect">
            <a:avLst/>
          </a:prstGeom>
          <a:noFill/>
        </p:spPr>
        <p:txBody>
          <a:bodyPr wrap="square" rtlCol="0">
            <a:spAutoFit/>
          </a:bodyPr>
          <a:lstStyle/>
          <a:p>
            <a:pPr marL="342900" indent="-342900" algn="ctr">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rPr>
              <a:t>Ondas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 </a:t>
            </a:r>
            <a:r>
              <a:rPr lang="en-US" sz="2000" dirty="0" err="1">
                <a:latin typeface="Times New Roman" panose="02020603050405020304" pitchFamily="18" charset="0"/>
                <a:cs typeface="Times New Roman" panose="02020603050405020304" pitchFamily="18" charset="0"/>
              </a:rPr>
              <a:t>cizalla</a:t>
            </a:r>
            <a:r>
              <a:rPr lang="en-US" sz="2000" dirty="0">
                <a:latin typeface="Times New Roman" panose="02020603050405020304" pitchFamily="18" charset="0"/>
                <a:cs typeface="Times New Roman" panose="02020603050405020304" pitchFamily="18" charset="0"/>
              </a:rPr>
              <a:t> o </a:t>
            </a:r>
            <a:r>
              <a:rPr lang="en-US" sz="2000" dirty="0" err="1" smtClean="0">
                <a:latin typeface="Times New Roman" panose="02020603050405020304" pitchFamily="18" charset="0"/>
                <a:cs typeface="Times New Roman" panose="02020603050405020304" pitchFamily="18" charset="0"/>
              </a:rPr>
              <a:t>secundarias</a:t>
            </a:r>
            <a:r>
              <a:rPr lang="en-US" sz="2000" dirty="0" smtClean="0">
                <a:latin typeface="Times New Roman" panose="02020603050405020304" pitchFamily="18" charset="0"/>
                <a:cs typeface="Times New Roman" panose="02020603050405020304" pitchFamily="18" charset="0"/>
              </a:rPr>
              <a:t> (S) </a:t>
            </a:r>
            <a:endParaRPr lang="es-ES" sz="2000" b="1" dirty="0">
              <a:latin typeface="Times New Roman" panose="02020603050405020304" pitchFamily="18" charset="0"/>
              <a:cs typeface="Times New Roman" panose="02020603050405020304" pitchFamily="18" charset="0"/>
            </a:endParaRPr>
          </a:p>
        </p:txBody>
      </p:sp>
      <p:sp>
        <p:nvSpPr>
          <p:cNvPr id="15" name="14 Flecha derecha"/>
          <p:cNvSpPr/>
          <p:nvPr/>
        </p:nvSpPr>
        <p:spPr>
          <a:xfrm rot="16200000" flipH="1">
            <a:off x="1478096" y="2652572"/>
            <a:ext cx="405127" cy="326649"/>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6" name="15 Flecha derecha"/>
          <p:cNvSpPr/>
          <p:nvPr/>
        </p:nvSpPr>
        <p:spPr>
          <a:xfrm rot="16200000" flipH="1">
            <a:off x="644329" y="2652573"/>
            <a:ext cx="405127" cy="326649"/>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7" name="16 Flecha derecha"/>
          <p:cNvSpPr/>
          <p:nvPr/>
        </p:nvSpPr>
        <p:spPr>
          <a:xfrm rot="16200000" flipH="1">
            <a:off x="1237089" y="4719296"/>
            <a:ext cx="405127" cy="326649"/>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7" name="6 Rectángulo"/>
          <p:cNvSpPr/>
          <p:nvPr/>
        </p:nvSpPr>
        <p:spPr>
          <a:xfrm>
            <a:off x="107504" y="5229200"/>
            <a:ext cx="3146313" cy="1015663"/>
          </a:xfrm>
          <a:prstGeom prst="rect">
            <a:avLst/>
          </a:prstGeom>
        </p:spPr>
        <p:txBody>
          <a:bodyPr wrap="square">
            <a:spAutoFit/>
          </a:bodyPr>
          <a:lstStyle/>
          <a:p>
            <a:pPr algn="just"/>
            <a:r>
              <a:rPr lang="es-ES" sz="2000" dirty="0">
                <a:latin typeface="Times New Roman" panose="02020603050405020304" pitchFamily="18" charset="0"/>
                <a:cs typeface="Times New Roman" panose="02020603050405020304" pitchFamily="18" charset="0"/>
              </a:rPr>
              <a:t>L</a:t>
            </a:r>
            <a:r>
              <a:rPr lang="es-ES" sz="2000" dirty="0" smtClean="0">
                <a:latin typeface="Times New Roman" panose="02020603050405020304" pitchFamily="18" charset="0"/>
                <a:cs typeface="Times New Roman" panose="02020603050405020304" pitchFamily="18" charset="0"/>
              </a:rPr>
              <a:t>as ondas P tienen una velocidad de propagación mayor a las ondas S.</a:t>
            </a:r>
            <a:endParaRPr lang="es-ES" sz="2000" dirty="0">
              <a:latin typeface="Times New Roman" panose="02020603050405020304" pitchFamily="18" charset="0"/>
              <a:cs typeface="Times New Roman" panose="02020603050405020304" pitchFamily="18" charset="0"/>
            </a:endParaRPr>
          </a:p>
        </p:txBody>
      </p:sp>
      <p:sp>
        <p:nvSpPr>
          <p:cNvPr id="19" name="18 Flecha derecha"/>
          <p:cNvSpPr/>
          <p:nvPr/>
        </p:nvSpPr>
        <p:spPr>
          <a:xfrm rot="10800000" flipH="1">
            <a:off x="3347864" y="5573706"/>
            <a:ext cx="405127" cy="326649"/>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18" name="1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6874" y="1196752"/>
            <a:ext cx="6407126" cy="3193827"/>
          </a:xfrm>
          <a:prstGeom prst="rect">
            <a:avLst/>
          </a:prstGeom>
        </p:spPr>
      </p:pic>
    </p:spTree>
    <p:extLst>
      <p:ext uri="{BB962C8B-B14F-4D97-AF65-F5344CB8AC3E}">
        <p14:creationId xmlns:p14="http://schemas.microsoft.com/office/powerpoint/2010/main" val="48383440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4203" y="-26431"/>
            <a:ext cx="9169064" cy="6884431"/>
          </a:xfrm>
        </p:spPr>
      </p:pic>
      <p:sp>
        <p:nvSpPr>
          <p:cNvPr id="3" name="2 CuadroTexto"/>
          <p:cNvSpPr txBox="1"/>
          <p:nvPr/>
        </p:nvSpPr>
        <p:spPr>
          <a:xfrm>
            <a:off x="2627784" y="1124744"/>
            <a:ext cx="4320480"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MOTIVACIÓN</a:t>
            </a:r>
            <a:endPar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9" name="8 Rectángulo"/>
          <p:cNvSpPr/>
          <p:nvPr/>
        </p:nvSpPr>
        <p:spPr>
          <a:xfrm>
            <a:off x="1115616" y="2204864"/>
            <a:ext cx="7200800" cy="3785652"/>
          </a:xfrm>
          <a:prstGeom prst="rect">
            <a:avLst/>
          </a:prstGeom>
        </p:spPr>
        <p:txBody>
          <a:bodyPr wrap="square">
            <a:spAutoFit/>
          </a:bodyPr>
          <a:lstStyle/>
          <a:p>
            <a:pPr algn="just"/>
            <a:r>
              <a:rPr lang="es-ES" sz="2000" dirty="0" smtClean="0">
                <a:latin typeface="Times New Roman" panose="02020603050405020304" pitchFamily="18" charset="0"/>
                <a:cs typeface="Times New Roman" panose="02020603050405020304" pitchFamily="18" charset="0"/>
              </a:rPr>
              <a:t>Una de las preguntas que enfrentan los sistemas de monitorización volcánica y las </a:t>
            </a:r>
            <a:r>
              <a:rPr lang="es-ES" sz="2000" dirty="0" err="1" smtClean="0">
                <a:latin typeface="Times New Roman" panose="02020603050405020304" pitchFamily="18" charset="0"/>
                <a:cs typeface="Times New Roman" panose="02020603050405020304" pitchFamily="18" charset="0"/>
              </a:rPr>
              <a:t>WSNs</a:t>
            </a:r>
            <a:r>
              <a:rPr lang="es-ES" sz="2000" dirty="0" smtClean="0">
                <a:latin typeface="Times New Roman" panose="02020603050405020304" pitchFamily="18" charset="0"/>
                <a:cs typeface="Times New Roman" panose="02020603050405020304" pitchFamily="18" charset="0"/>
              </a:rPr>
              <a:t> en general es </a:t>
            </a:r>
            <a:r>
              <a:rPr lang="es-ES" sz="2000" dirty="0">
                <a:latin typeface="Times New Roman" panose="02020603050405020304" pitchFamily="18" charset="0"/>
                <a:cs typeface="Times New Roman" panose="02020603050405020304" pitchFamily="18" charset="0"/>
              </a:rPr>
              <a:t>¿Cuál es el número nodos óptimo con los que se puede desplegar una WSN para </a:t>
            </a:r>
            <a:r>
              <a:rPr lang="es-ES" sz="2000" dirty="0" smtClean="0">
                <a:latin typeface="Times New Roman" panose="02020603050405020304" pitchFamily="18" charset="0"/>
                <a:cs typeface="Times New Roman" panose="02020603050405020304" pitchFamily="18" charset="0"/>
              </a:rPr>
              <a:t>Monitorización de variables ambientales?. Esta incógnita resulta debido a que la mayoría despliegan una red con una cantidad de nodos sensores de forma arbitraria sin ningún estudio precedente, exponiéndose al aumento de costos, congestión de la red, dificultad en el mantenimiento de la red en caso de áreas remotas. Por lo tanto, como respuesta a esta necesidad se desarrollo el presente proyecto empleando una metodología clara y adaptable para escenarios o aplicaciones similares. </a:t>
            </a:r>
          </a:p>
          <a:p>
            <a:pPr algn="just"/>
            <a:endParaRPr lang="es-E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594996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4207757"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Escenario de Simulación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6" name="5 CuadroTexto"/>
          <p:cNvSpPr txBox="1"/>
          <p:nvPr/>
        </p:nvSpPr>
        <p:spPr>
          <a:xfrm>
            <a:off x="1259632" y="3573016"/>
            <a:ext cx="6723008" cy="646331"/>
          </a:xfrm>
          <a:prstGeom prst="rect">
            <a:avLst/>
          </a:prstGeom>
          <a:noFill/>
        </p:spPr>
        <p:txBody>
          <a:bodyPr wrap="square" rtlCol="0">
            <a:spAutoFit/>
          </a:bodyPr>
          <a:lstStyle/>
          <a:p>
            <a:pPr algn="ctr"/>
            <a:r>
              <a:rPr lang="es-ES" dirty="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Valores Calculados de Tiempo y Trayectoria Característicos de Propagación de Ondas P </a:t>
            </a:r>
            <a:r>
              <a:rPr lang="es-ES" dirty="0">
                <a:latin typeface="Times New Roman" panose="02020603050405020304" pitchFamily="18" charset="0"/>
                <a:cs typeface="Times New Roman" panose="02020603050405020304" pitchFamily="18" charset="0"/>
              </a:rPr>
              <a:t>Y S.</a:t>
            </a:r>
            <a:endParaRPr lang="es-ES" b="1" dirty="0">
              <a:latin typeface="Times New Roman" panose="02020603050405020304" pitchFamily="18" charset="0"/>
              <a:cs typeface="Times New Roman" panose="02020603050405020304" pitchFamily="18" charset="0"/>
            </a:endParaRPr>
          </a:p>
        </p:txBody>
      </p:sp>
      <p:sp>
        <p:nvSpPr>
          <p:cNvPr id="8" name="7 CuadroTexto"/>
          <p:cNvSpPr txBox="1"/>
          <p:nvPr/>
        </p:nvSpPr>
        <p:spPr>
          <a:xfrm>
            <a:off x="105795" y="757752"/>
            <a:ext cx="6626445" cy="400110"/>
          </a:xfrm>
          <a:prstGeom prst="rect">
            <a:avLst/>
          </a:prstGeom>
          <a:noFill/>
        </p:spPr>
        <p:txBody>
          <a:bodyPr wrap="square" rtlCol="0">
            <a:spAutoFit/>
          </a:bodyPr>
          <a:lstStyle/>
          <a:p>
            <a:pPr algn="ctr"/>
            <a:r>
              <a:rPr lang="es-ES" sz="2000" dirty="0">
                <a:latin typeface="Times New Roman" panose="02020603050405020304" pitchFamily="18" charset="0"/>
                <a:cs typeface="Times New Roman" panose="02020603050405020304" pitchFamily="18" charset="0"/>
              </a:rPr>
              <a:t>T</a:t>
            </a:r>
            <a:r>
              <a:rPr lang="es-ES" sz="2000" dirty="0" smtClean="0">
                <a:latin typeface="Times New Roman" panose="02020603050405020304" pitchFamily="18" charset="0"/>
                <a:cs typeface="Times New Roman" panose="02020603050405020304" pitchFamily="18" charset="0"/>
              </a:rPr>
              <a:t>iempo </a:t>
            </a:r>
            <a:r>
              <a:rPr lang="es-ES" sz="2000" dirty="0">
                <a:latin typeface="Times New Roman" panose="02020603050405020304" pitchFamily="18" charset="0"/>
                <a:cs typeface="Times New Roman" panose="02020603050405020304" pitchFamily="18" charset="0"/>
              </a:rPr>
              <a:t>de arribo de las ondas sísmicas a los detectores</a:t>
            </a:r>
            <a:endParaRPr lang="es-ES" sz="2000" b="1" dirty="0">
              <a:latin typeface="Times New Roman" panose="02020603050405020304" pitchFamily="18" charset="0"/>
              <a:cs typeface="Times New Roman" panose="02020603050405020304" pitchFamily="18" charset="0"/>
            </a:endParaRPr>
          </a:p>
        </p:txBody>
      </p:sp>
      <p:sp>
        <p:nvSpPr>
          <p:cNvPr id="19" name="18 Flecha derecha"/>
          <p:cNvSpPr/>
          <p:nvPr/>
        </p:nvSpPr>
        <p:spPr>
          <a:xfrm rot="10800000" flipH="1">
            <a:off x="3347864" y="5573706"/>
            <a:ext cx="405127" cy="326649"/>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662" y="4136886"/>
            <a:ext cx="5780666" cy="2582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2 Rectángulo"/>
              <p:cNvSpPr/>
              <p:nvPr/>
            </p:nvSpPr>
            <p:spPr>
              <a:xfrm>
                <a:off x="611560" y="1184961"/>
                <a:ext cx="7560840" cy="196637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S" i="1">
                              <a:latin typeface="Cambria Math"/>
                            </a:rPr>
                            <m:t>𝑇</m:t>
                          </m:r>
                        </m:e>
                        <m:sub>
                          <m:r>
                            <a:rPr lang="es-ES" i="1">
                              <a:latin typeface="Cambria Math"/>
                            </a:rPr>
                            <m:t>𝑠𝑝</m:t>
                          </m:r>
                        </m:sub>
                      </m:sSub>
                      <m:r>
                        <a:rPr lang="es-ES" i="1">
                          <a:latin typeface="Cambria Math"/>
                        </a:rPr>
                        <m:t>=</m:t>
                      </m:r>
                      <m:f>
                        <m:fPr>
                          <m:ctrlPr>
                            <a:rPr lang="es-ES" i="1">
                              <a:latin typeface="Cambria Math"/>
                            </a:rPr>
                          </m:ctrlPr>
                        </m:fPr>
                        <m:num>
                          <m:r>
                            <a:rPr lang="es-ES" i="1">
                              <a:latin typeface="Cambria Math"/>
                            </a:rPr>
                            <m:t>𝐷</m:t>
                          </m:r>
                          <m:r>
                            <a:rPr lang="es-ES" i="1">
                              <a:latin typeface="Cambria Math"/>
                            </a:rPr>
                            <m:t>(</m:t>
                          </m:r>
                          <m:sSub>
                            <m:sSubPr>
                              <m:ctrlPr>
                                <a:rPr lang="es-ES" i="1">
                                  <a:latin typeface="Cambria Math"/>
                                </a:rPr>
                              </m:ctrlPr>
                            </m:sSubPr>
                            <m:e>
                              <m:r>
                                <a:rPr lang="es-ES" i="1">
                                  <a:latin typeface="Cambria Math"/>
                                </a:rPr>
                                <m:t>𝑉</m:t>
                              </m:r>
                            </m:e>
                            <m:sub>
                              <m:r>
                                <a:rPr lang="es-ES" i="1">
                                  <a:latin typeface="Cambria Math"/>
                                </a:rPr>
                                <m:t>𝑝</m:t>
                              </m:r>
                            </m:sub>
                          </m:sSub>
                          <m:sSub>
                            <m:sSubPr>
                              <m:ctrlPr>
                                <a:rPr lang="es-ES" i="1">
                                  <a:latin typeface="Cambria Math"/>
                                </a:rPr>
                              </m:ctrlPr>
                            </m:sSubPr>
                            <m:e>
                              <m:r>
                                <a:rPr lang="es-ES" i="1">
                                  <a:latin typeface="Cambria Math"/>
                                </a:rPr>
                                <m:t>−</m:t>
                              </m:r>
                              <m:r>
                                <a:rPr lang="es-ES" i="1">
                                  <a:latin typeface="Cambria Math"/>
                                </a:rPr>
                                <m:t>𝑉</m:t>
                              </m:r>
                            </m:e>
                            <m:sub>
                              <m:r>
                                <a:rPr lang="es-ES" i="1">
                                  <a:latin typeface="Cambria Math"/>
                                </a:rPr>
                                <m:t>𝑠</m:t>
                              </m:r>
                            </m:sub>
                          </m:sSub>
                          <m:r>
                            <a:rPr lang="es-ES" i="1">
                              <a:latin typeface="Cambria Math"/>
                            </a:rPr>
                            <m:t>)</m:t>
                          </m:r>
                        </m:num>
                        <m:den>
                          <m:sSub>
                            <m:sSubPr>
                              <m:ctrlPr>
                                <a:rPr lang="es-ES" i="1">
                                  <a:latin typeface="Cambria Math"/>
                                </a:rPr>
                              </m:ctrlPr>
                            </m:sSubPr>
                            <m:e>
                              <m:r>
                                <a:rPr lang="es-ES" i="1">
                                  <a:latin typeface="Cambria Math"/>
                                </a:rPr>
                                <m:t>𝑉</m:t>
                              </m:r>
                            </m:e>
                            <m:sub>
                              <m:r>
                                <a:rPr lang="es-ES" i="1">
                                  <a:latin typeface="Cambria Math"/>
                                </a:rPr>
                                <m:t>𝑠</m:t>
                              </m:r>
                            </m:sub>
                          </m:sSub>
                          <m:sSub>
                            <m:sSubPr>
                              <m:ctrlPr>
                                <a:rPr lang="es-ES" i="1">
                                  <a:latin typeface="Cambria Math"/>
                                </a:rPr>
                              </m:ctrlPr>
                            </m:sSubPr>
                            <m:e>
                              <m:r>
                                <a:rPr lang="es-ES" i="1">
                                  <a:latin typeface="Cambria Math"/>
                                </a:rPr>
                                <m:t>.</m:t>
                              </m:r>
                              <m:r>
                                <a:rPr lang="es-ES" i="1">
                                  <a:latin typeface="Cambria Math"/>
                                </a:rPr>
                                <m:t>𝑉</m:t>
                              </m:r>
                            </m:e>
                            <m:sub>
                              <m:r>
                                <a:rPr lang="es-ES" i="1">
                                  <a:latin typeface="Cambria Math"/>
                                </a:rPr>
                                <m:t>𝑝</m:t>
                              </m:r>
                            </m:sub>
                          </m:sSub>
                        </m:den>
                      </m:f>
                    </m:oMath>
                  </m:oMathPara>
                </a14:m>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 </a:t>
                </a:r>
              </a:p>
              <a:p>
                <a:pPr algn="just"/>
                <a:r>
                  <a:rPr lang="es-ES" sz="2000" dirty="0" smtClean="0">
                    <a:latin typeface="Times New Roman" panose="02020603050405020304" pitchFamily="18" charset="0"/>
                    <a:cs typeface="Times New Roman" panose="02020603050405020304" pitchFamily="18" charset="0"/>
                  </a:rPr>
                  <a:t>Donde </a:t>
                </a:r>
                <a14:m>
                  <m:oMath xmlns:m="http://schemas.openxmlformats.org/officeDocument/2006/math">
                    <m:sSub>
                      <m:sSubPr>
                        <m:ctrlPr>
                          <a:rPr lang="es-ES" sz="2000" i="1">
                            <a:latin typeface="Cambria Math"/>
                          </a:rPr>
                        </m:ctrlPr>
                      </m:sSubPr>
                      <m:e>
                        <m:r>
                          <a:rPr lang="es-ES" sz="2000" i="1">
                            <a:latin typeface="Cambria Math"/>
                          </a:rPr>
                          <m:t>𝑇</m:t>
                        </m:r>
                      </m:e>
                      <m:sub>
                        <m:r>
                          <a:rPr lang="es-ES" sz="2000" i="1">
                            <a:latin typeface="Cambria Math"/>
                          </a:rPr>
                          <m:t>𝑠𝑝</m:t>
                        </m:r>
                      </m:sub>
                    </m:sSub>
                    <m:r>
                      <a:rPr lang="es-ES" sz="2000" i="1">
                        <a:latin typeface="Cambria Math"/>
                      </a:rPr>
                      <m:t> </m:t>
                    </m:r>
                  </m:oMath>
                </a14:m>
                <a:r>
                  <a:rPr lang="es-ES" sz="2000" dirty="0">
                    <a:latin typeface="Times New Roman" panose="02020603050405020304" pitchFamily="18" charset="0"/>
                    <a:cs typeface="Times New Roman" panose="02020603050405020304" pitchFamily="18" charset="0"/>
                  </a:rPr>
                  <a:t>es el tiempo S-P, </a:t>
                </a:r>
                <a:r>
                  <a:rPr lang="es-ES" sz="2000" i="1" dirty="0">
                    <a:latin typeface="Times New Roman" panose="02020603050405020304" pitchFamily="18" charset="0"/>
                    <a:cs typeface="Times New Roman" panose="02020603050405020304" pitchFamily="18" charset="0"/>
                  </a:rPr>
                  <a:t>D</a:t>
                </a:r>
                <a:r>
                  <a:rPr lang="es-ES" sz="2000" dirty="0">
                    <a:latin typeface="Times New Roman" panose="02020603050405020304" pitchFamily="18" charset="0"/>
                    <a:cs typeface="Times New Roman" panose="02020603050405020304" pitchFamily="18" charset="0"/>
                  </a:rPr>
                  <a:t> la distancia lineal desde el epicentro hacia un punto sobre la superficie, </a:t>
                </a:r>
                <a14:m>
                  <m:oMath xmlns:m="http://schemas.openxmlformats.org/officeDocument/2006/math">
                    <m:sSub>
                      <m:sSubPr>
                        <m:ctrlPr>
                          <a:rPr lang="es-ES" sz="2000" i="1">
                            <a:latin typeface="Cambria Math"/>
                          </a:rPr>
                        </m:ctrlPr>
                      </m:sSubPr>
                      <m:e>
                        <m:r>
                          <a:rPr lang="es-ES" sz="2000" i="1">
                            <a:latin typeface="Cambria Math"/>
                          </a:rPr>
                          <m:t>𝑉</m:t>
                        </m:r>
                      </m:e>
                      <m:sub>
                        <m:r>
                          <a:rPr lang="es-ES" sz="2000" i="1">
                            <a:latin typeface="Cambria Math"/>
                          </a:rPr>
                          <m:t>𝑝</m:t>
                        </m:r>
                      </m:sub>
                    </m:sSub>
                    <m:r>
                      <a:rPr lang="es-ES" sz="2000" i="1">
                        <a:latin typeface="Cambria Math"/>
                      </a:rPr>
                      <m:t>  </m:t>
                    </m:r>
                  </m:oMath>
                </a14:m>
                <a:r>
                  <a:rPr lang="es-ES" sz="2000" dirty="0">
                    <a:latin typeface="Times New Roman" panose="02020603050405020304" pitchFamily="18" charset="0"/>
                    <a:cs typeface="Times New Roman" panose="02020603050405020304" pitchFamily="18" charset="0"/>
                  </a:rPr>
                  <a:t>la velocidad de la onda P y </a:t>
                </a:r>
                <a14:m>
                  <m:oMath xmlns:m="http://schemas.openxmlformats.org/officeDocument/2006/math">
                    <m:sSub>
                      <m:sSubPr>
                        <m:ctrlPr>
                          <a:rPr lang="es-ES" sz="2000" i="1">
                            <a:latin typeface="Cambria Math"/>
                          </a:rPr>
                        </m:ctrlPr>
                      </m:sSubPr>
                      <m:e>
                        <m:r>
                          <a:rPr lang="es-ES" sz="2000" i="1">
                            <a:latin typeface="Cambria Math"/>
                          </a:rPr>
                          <m:t>𝑉</m:t>
                        </m:r>
                      </m:e>
                      <m:sub>
                        <m:r>
                          <a:rPr lang="es-ES" sz="2000" i="1">
                            <a:latin typeface="Cambria Math"/>
                          </a:rPr>
                          <m:t>𝑠</m:t>
                        </m:r>
                      </m:sub>
                    </m:sSub>
                  </m:oMath>
                </a14:m>
                <a:r>
                  <a:rPr lang="es-ES" sz="2000" dirty="0">
                    <a:latin typeface="Times New Roman" panose="02020603050405020304" pitchFamily="18" charset="0"/>
                    <a:cs typeface="Times New Roman" panose="02020603050405020304" pitchFamily="18" charset="0"/>
                  </a:rPr>
                  <a:t> la velocidad de la onda S.</a:t>
                </a:r>
              </a:p>
            </p:txBody>
          </p:sp>
        </mc:Choice>
        <mc:Fallback xmlns="">
          <p:sp>
            <p:nvSpPr>
              <p:cNvPr id="3" name="2 Rectángulo"/>
              <p:cNvSpPr>
                <a:spLocks noRot="1" noChangeAspect="1" noMove="1" noResize="1" noEditPoints="1" noAdjustHandles="1" noChangeArrowheads="1" noChangeShapeType="1" noTextEdit="1"/>
              </p:cNvSpPr>
              <p:nvPr/>
            </p:nvSpPr>
            <p:spPr>
              <a:xfrm>
                <a:off x="611560" y="1184961"/>
                <a:ext cx="7560840" cy="1966372"/>
              </a:xfrm>
              <a:prstGeom prst="rect">
                <a:avLst/>
              </a:prstGeom>
              <a:blipFill rotWithShape="1">
                <a:blip r:embed="rId5"/>
                <a:stretch>
                  <a:fillRect l="-806" r="-806" b="-4644"/>
                </a:stretch>
              </a:blipFill>
            </p:spPr>
            <p:txBody>
              <a:bodyPr/>
              <a:lstStyle/>
              <a:p>
                <a:r>
                  <a:rPr lang="es-ES">
                    <a:noFill/>
                  </a:rPr>
                  <a:t> </a:t>
                </a:r>
              </a:p>
            </p:txBody>
          </p:sp>
        </mc:Fallback>
      </mc:AlternateContent>
    </p:spTree>
    <p:extLst>
      <p:ext uri="{BB962C8B-B14F-4D97-AF65-F5344CB8AC3E}">
        <p14:creationId xmlns:p14="http://schemas.microsoft.com/office/powerpoint/2010/main" val="32826505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11448" y="953"/>
            <a:ext cx="9169064" cy="6884431"/>
          </a:xfrm>
        </p:spPr>
      </p:pic>
      <p:sp>
        <p:nvSpPr>
          <p:cNvPr id="5" name="4 CuadroTexto"/>
          <p:cNvSpPr txBox="1"/>
          <p:nvPr/>
        </p:nvSpPr>
        <p:spPr>
          <a:xfrm>
            <a:off x="4203" y="126810"/>
            <a:ext cx="4207757"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Escenario de Simulación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674" y="1169312"/>
            <a:ext cx="8532440" cy="3699848"/>
          </a:xfrm>
          <a:prstGeom prst="rect">
            <a:avLst/>
          </a:prstGeom>
        </p:spPr>
      </p:pic>
      <p:sp>
        <p:nvSpPr>
          <p:cNvPr id="13" name="12 CuadroTexto"/>
          <p:cNvSpPr txBox="1"/>
          <p:nvPr/>
        </p:nvSpPr>
        <p:spPr>
          <a:xfrm>
            <a:off x="2326650" y="769202"/>
            <a:ext cx="4392488" cy="400110"/>
          </a:xfrm>
          <a:prstGeom prst="rect">
            <a:avLst/>
          </a:prstGeom>
          <a:noFill/>
        </p:spPr>
        <p:txBody>
          <a:bodyPr wrap="square" rtlCol="0">
            <a:spAutoFit/>
          </a:bodyPr>
          <a:lstStyle/>
          <a:p>
            <a:pPr algn="ctr"/>
            <a:r>
              <a:rPr lang="es-ES" sz="2000" b="1" dirty="0" smtClean="0">
                <a:latin typeface="Times New Roman" panose="02020603050405020304" pitchFamily="18" charset="0"/>
                <a:cs typeface="Times New Roman" panose="02020603050405020304" pitchFamily="18" charset="0"/>
              </a:rPr>
              <a:t>Simulación de Evento </a:t>
            </a:r>
            <a:r>
              <a:rPr lang="es-ES" sz="2000" b="1" dirty="0">
                <a:latin typeface="Times New Roman" panose="02020603050405020304" pitchFamily="18" charset="0"/>
                <a:cs typeface="Times New Roman" panose="02020603050405020304" pitchFamily="18" charset="0"/>
              </a:rPr>
              <a:t>LP en WSN:</a:t>
            </a:r>
          </a:p>
        </p:txBody>
      </p:sp>
      <p:sp>
        <p:nvSpPr>
          <p:cNvPr id="11" name="10 CuadroTexto"/>
          <p:cNvSpPr txBox="1"/>
          <p:nvPr/>
        </p:nvSpPr>
        <p:spPr>
          <a:xfrm>
            <a:off x="1947612" y="5085184"/>
            <a:ext cx="3944496" cy="1938992"/>
          </a:xfrm>
          <a:prstGeom prst="rect">
            <a:avLst/>
          </a:prstGeom>
          <a:noFill/>
        </p:spPr>
        <p:txBody>
          <a:bodyPr wrap="square" rtlCol="0">
            <a:spAutoFit/>
          </a:bodyPr>
          <a:lstStyle/>
          <a:p>
            <a:pPr marL="342900" indent="-342900">
              <a:buFont typeface="Wingdings" panose="05000000000000000000" pitchFamily="2" charset="2"/>
              <a:buChar char="Ø"/>
            </a:pPr>
            <a:r>
              <a:rPr lang="es-ES" sz="2000" dirty="0" smtClean="0">
                <a:latin typeface="Times New Roman" panose="02020603050405020304" pitchFamily="18" charset="0"/>
                <a:cs typeface="Times New Roman" panose="02020603050405020304" pitchFamily="18" charset="0"/>
              </a:rPr>
              <a:t>Tiempo de Simulación 140 </a:t>
            </a:r>
            <a:r>
              <a:rPr lang="es-ES" sz="2000" dirty="0" err="1" smtClean="0">
                <a:latin typeface="Times New Roman" panose="02020603050405020304" pitchFamily="18" charset="0"/>
                <a:cs typeface="Times New Roman" panose="02020603050405020304" pitchFamily="18" charset="0"/>
              </a:rPr>
              <a:t>seg</a:t>
            </a:r>
            <a:r>
              <a:rPr lang="es-ES" sz="20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es-ES" sz="2000" dirty="0" smtClean="0">
                <a:latin typeface="Times New Roman" panose="02020603050405020304" pitchFamily="18" charset="0"/>
                <a:cs typeface="Times New Roman" panose="02020603050405020304" pitchFamily="18" charset="0"/>
              </a:rPr>
              <a:t>Tiempo de encendido 20 </a:t>
            </a:r>
            <a:r>
              <a:rPr lang="es-ES" sz="2000" dirty="0" err="1" smtClean="0">
                <a:latin typeface="Times New Roman" panose="02020603050405020304" pitchFamily="18" charset="0"/>
                <a:cs typeface="Times New Roman" panose="02020603050405020304" pitchFamily="18" charset="0"/>
              </a:rPr>
              <a:t>seg</a:t>
            </a:r>
            <a:r>
              <a:rPr lang="es-ES" sz="20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es-ES" sz="2000" dirty="0" smtClean="0">
                <a:latin typeface="Times New Roman" panose="02020603050405020304" pitchFamily="18" charset="0"/>
                <a:cs typeface="Times New Roman" panose="02020603050405020304" pitchFamily="18" charset="0"/>
              </a:rPr>
              <a:t>Tiempo de inicio de Transmisión </a:t>
            </a:r>
          </a:p>
          <a:p>
            <a:endParaRPr lang="es-E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s-E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s-ES" sz="2000" dirty="0">
              <a:latin typeface="Times New Roman" panose="02020603050405020304" pitchFamily="18" charset="0"/>
              <a:cs typeface="Times New Roman" panose="02020603050405020304" pitchFamily="18" charset="0"/>
            </a:endParaRPr>
          </a:p>
        </p:txBody>
      </p:sp>
      <p:graphicFrame>
        <p:nvGraphicFramePr>
          <p:cNvPr id="22" name="21 Objeto"/>
          <p:cNvGraphicFramePr>
            <a:graphicFrameLocks noChangeAspect="1"/>
          </p:cNvGraphicFramePr>
          <p:nvPr>
            <p:extLst>
              <p:ext uri="{D42A27DB-BD31-4B8C-83A1-F6EECF244321}">
                <p14:modId xmlns:p14="http://schemas.microsoft.com/office/powerpoint/2010/main" val="1743787463"/>
              </p:ext>
            </p:extLst>
          </p:nvPr>
        </p:nvGraphicFramePr>
        <p:xfrm>
          <a:off x="5893806" y="5733256"/>
          <a:ext cx="1800200" cy="442625"/>
        </p:xfrm>
        <a:graphic>
          <a:graphicData uri="http://schemas.openxmlformats.org/presentationml/2006/ole">
            <mc:AlternateContent xmlns:mc="http://schemas.openxmlformats.org/markup-compatibility/2006">
              <mc:Choice xmlns:v="urn:schemas-microsoft-com:vml" Requires="v">
                <p:oleObj spid="_x0000_s8233" name="Ecuación" r:id="rId6" imgW="1205977" imgH="253890" progId="Equation.3">
                  <p:embed/>
                </p:oleObj>
              </mc:Choice>
              <mc:Fallback>
                <p:oleObj name="Ecuación" r:id="rId6" imgW="1205977" imgH="25389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3806" y="5733256"/>
                        <a:ext cx="1800200" cy="442625"/>
                      </a:xfrm>
                      <a:prstGeom prst="rect">
                        <a:avLst/>
                      </a:prstGeom>
                      <a:noFill/>
                    </p:spPr>
                  </p:pic>
                </p:oleObj>
              </mc:Fallback>
            </mc:AlternateContent>
          </a:graphicData>
        </a:graphic>
      </p:graphicFrame>
    </p:spTree>
    <p:extLst>
      <p:ext uri="{BB962C8B-B14F-4D97-AF65-F5344CB8AC3E}">
        <p14:creationId xmlns:p14="http://schemas.microsoft.com/office/powerpoint/2010/main" val="323012659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132856"/>
            <a:ext cx="7448615" cy="1800200"/>
          </a:xfrm>
        </p:spPr>
        <p:txBody>
          <a:bodyPr/>
          <a:lstStyle/>
          <a:p>
            <a:pPr marL="0" indent="0" algn="ctr">
              <a:buNone/>
            </a:pPr>
            <a:r>
              <a:rPr lang="es-ES" sz="6000" dirty="0">
                <a:latin typeface="Times New Roman" panose="02020603050405020304" pitchFamily="18" charset="0"/>
                <a:cs typeface="Times New Roman" panose="02020603050405020304" pitchFamily="18" charset="0"/>
              </a:rPr>
              <a:t>Proceso de Optimización</a:t>
            </a:r>
            <a:br>
              <a:rPr lang="es-ES" sz="6000" dirty="0">
                <a:latin typeface="Times New Roman" panose="02020603050405020304" pitchFamily="18" charset="0"/>
                <a:cs typeface="Times New Roman" panose="02020603050405020304" pitchFamily="18" charset="0"/>
              </a:rPr>
            </a:br>
            <a:r>
              <a:rPr lang="es-ES" sz="6000" dirty="0">
                <a:latin typeface="Times New Roman" panose="02020603050405020304" pitchFamily="18" charset="0"/>
                <a:cs typeface="Times New Roman" panose="02020603050405020304" pitchFamily="18" charset="0"/>
              </a:rPr>
              <a:t/>
            </a:r>
            <a:br>
              <a:rPr lang="es-ES" sz="6000" dirty="0">
                <a:latin typeface="Times New Roman" panose="02020603050405020304" pitchFamily="18" charset="0"/>
                <a:cs typeface="Times New Roman" panose="02020603050405020304" pitchFamily="18" charset="0"/>
              </a:rPr>
            </a:br>
            <a:r>
              <a:rPr lang="es-ES" sz="6000" dirty="0">
                <a:latin typeface="Times New Roman" panose="02020603050405020304" pitchFamily="18" charset="0"/>
                <a:cs typeface="Times New Roman" panose="02020603050405020304" pitchFamily="18" charset="0"/>
              </a:rPr>
              <a:t/>
            </a:r>
            <a:br>
              <a:rPr lang="es-ES" sz="6000" dirty="0">
                <a:latin typeface="Times New Roman" panose="02020603050405020304" pitchFamily="18" charset="0"/>
                <a:cs typeface="Times New Roman" panose="02020603050405020304" pitchFamily="18" charset="0"/>
              </a:rPr>
            </a:br>
            <a:r>
              <a:rPr lang="es-ES" sz="6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698397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4207757"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Proceso de Optimización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3" name="2 Rectángulo"/>
          <p:cNvSpPr/>
          <p:nvPr/>
        </p:nvSpPr>
        <p:spPr>
          <a:xfrm>
            <a:off x="1088008" y="868650"/>
            <a:ext cx="6796360" cy="461665"/>
          </a:xfrm>
          <a:prstGeom prst="rect">
            <a:avLst/>
          </a:prstGeom>
        </p:spPr>
        <p:txBody>
          <a:bodyPr wrap="square">
            <a:spAutoFit/>
          </a:bodyPr>
          <a:lstStyle/>
          <a:p>
            <a:pPr lvl="1"/>
            <a:r>
              <a:rPr lang="es-ES" sz="2400" b="1" dirty="0" smtClean="0">
                <a:latin typeface="Times New Roman" panose="02020603050405020304" pitchFamily="18" charset="0"/>
                <a:cs typeface="Times New Roman" panose="02020603050405020304" pitchFamily="18" charset="0"/>
              </a:rPr>
              <a:t>Planteamiento del Problema de Optimización</a:t>
            </a:r>
            <a:endParaRPr lang="es-ES" sz="2400" b="1" dirty="0">
              <a:latin typeface="Times New Roman" panose="02020603050405020304" pitchFamily="18" charset="0"/>
              <a:cs typeface="Times New Roman" panose="02020603050405020304" pitchFamily="18" charset="0"/>
            </a:endParaRPr>
          </a:p>
        </p:txBody>
      </p:sp>
      <p:sp>
        <p:nvSpPr>
          <p:cNvPr id="9" name="8 Flecha derecha"/>
          <p:cNvSpPr/>
          <p:nvPr/>
        </p:nvSpPr>
        <p:spPr>
          <a:xfrm rot="16200000" flipH="1">
            <a:off x="4329201" y="1524023"/>
            <a:ext cx="405127" cy="326649"/>
          </a:xfrm>
          <a:prstGeom prst="rightArrow">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0" name="9 Flecha derecha"/>
          <p:cNvSpPr/>
          <p:nvPr/>
        </p:nvSpPr>
        <p:spPr>
          <a:xfrm rot="18452976" flipH="1">
            <a:off x="3149354" y="4956778"/>
            <a:ext cx="405127" cy="326649"/>
          </a:xfrm>
          <a:prstGeom prst="rightArrow">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1" name="10 Flecha derecha"/>
          <p:cNvSpPr/>
          <p:nvPr/>
        </p:nvSpPr>
        <p:spPr>
          <a:xfrm rot="3147024">
            <a:off x="6052261" y="4980779"/>
            <a:ext cx="405127" cy="326649"/>
          </a:xfrm>
          <a:prstGeom prst="rightArrow">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7" name="16 Rectángulo"/>
          <p:cNvSpPr/>
          <p:nvPr/>
        </p:nvSpPr>
        <p:spPr>
          <a:xfrm>
            <a:off x="251520" y="2638653"/>
            <a:ext cx="2435282" cy="646331"/>
          </a:xfrm>
          <a:prstGeom prst="rect">
            <a:avLst/>
          </a:prstGeom>
        </p:spPr>
        <p:txBody>
          <a:bodyPr wrap="none">
            <a:spAutoFit/>
          </a:bodyPr>
          <a:lstStyle/>
          <a:p>
            <a:r>
              <a:rPr lang="es-ES" altLang="es-ES" b="1" i="1" dirty="0" smtClean="0">
                <a:solidFill>
                  <a:srgbClr val="000000"/>
                </a:solidFill>
                <a:latin typeface="Times New Roman" panose="02020603050405020304" pitchFamily="18" charset="0"/>
                <a:ea typeface="Times New Roman" pitchFamily="18" charset="0"/>
                <a:cs typeface="Times New Roman" panose="02020603050405020304" pitchFamily="18" charset="0"/>
              </a:rPr>
              <a:t>Maximizar </a:t>
            </a:r>
            <a:r>
              <a:rPr lang="es-ES" altLang="es-ES" b="1" i="1" dirty="0" err="1" smtClean="0">
                <a:solidFill>
                  <a:srgbClr val="000000"/>
                </a:solidFill>
                <a:latin typeface="Times New Roman" panose="02020603050405020304" pitchFamily="18" charset="0"/>
                <a:ea typeface="Times New Roman" pitchFamily="18" charset="0"/>
                <a:cs typeface="Times New Roman" panose="02020603050405020304" pitchFamily="18" charset="0"/>
              </a:rPr>
              <a:t>Throughput</a:t>
            </a:r>
            <a:endParaRPr lang="es-ES" altLang="es-ES" b="1" i="1" dirty="0" smtClean="0">
              <a:solidFill>
                <a:srgbClr val="000000"/>
              </a:solidFill>
              <a:latin typeface="Times New Roman" panose="02020603050405020304" pitchFamily="18" charset="0"/>
              <a:ea typeface="Times New Roman" pitchFamily="18" charset="0"/>
              <a:cs typeface="Times New Roman" panose="02020603050405020304" pitchFamily="18" charset="0"/>
            </a:endParaRPr>
          </a:p>
          <a:p>
            <a:pPr algn="ctr"/>
            <a:r>
              <a:rPr lang="es-ES" dirty="0" smtClean="0">
                <a:solidFill>
                  <a:srgbClr val="000000"/>
                </a:solidFill>
                <a:latin typeface="Times New Roman" panose="02020603050405020304" pitchFamily="18" charset="0"/>
                <a:cs typeface="Times New Roman" panose="02020603050405020304" pitchFamily="18" charset="0"/>
              </a:rPr>
              <a:t>Variable 1</a:t>
            </a:r>
            <a:endParaRPr lang="es-ES" dirty="0">
              <a:latin typeface="Times New Roman" panose="02020603050405020304" pitchFamily="18" charset="0"/>
              <a:cs typeface="Times New Roman" panose="02020603050405020304" pitchFamily="18" charset="0"/>
            </a:endParaRPr>
          </a:p>
        </p:txBody>
      </p:sp>
      <p:sp>
        <p:nvSpPr>
          <p:cNvPr id="18" name="17 CuadroTexto"/>
          <p:cNvSpPr txBox="1"/>
          <p:nvPr/>
        </p:nvSpPr>
        <p:spPr>
          <a:xfrm>
            <a:off x="251520" y="1974111"/>
            <a:ext cx="7416824" cy="369332"/>
          </a:xfrm>
          <a:prstGeom prst="rect">
            <a:avLst/>
          </a:prstGeom>
          <a:noFill/>
        </p:spPr>
        <p:txBody>
          <a:bodyPr wrap="square" rtlCol="0">
            <a:spAutoFit/>
          </a:bodyPr>
          <a:lstStyle/>
          <a:p>
            <a:r>
              <a:rPr lang="es-ES" dirty="0" smtClean="0">
                <a:latin typeface="Times New Roman" panose="02020603050405020304" pitchFamily="18" charset="0"/>
                <a:cs typeface="Times New Roman" panose="02020603050405020304" pitchFamily="18" charset="0"/>
              </a:rPr>
              <a:t>Se requiere encontrar el número óptimo de nodos sensores  : </a:t>
            </a:r>
            <a:endParaRPr lang="es-ES" dirty="0">
              <a:latin typeface="Times New Roman" panose="02020603050405020304" pitchFamily="18" charset="0"/>
              <a:cs typeface="Times New Roman" panose="02020603050405020304" pitchFamily="18" charset="0"/>
            </a:endParaRPr>
          </a:p>
        </p:txBody>
      </p:sp>
      <p:cxnSp>
        <p:nvCxnSpPr>
          <p:cNvPr id="20" name="19 Conector recto de flecha"/>
          <p:cNvCxnSpPr/>
          <p:nvPr/>
        </p:nvCxnSpPr>
        <p:spPr>
          <a:xfrm flipV="1">
            <a:off x="2771800" y="2555611"/>
            <a:ext cx="0" cy="3693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21 Rectángulo"/>
          <p:cNvSpPr/>
          <p:nvPr/>
        </p:nvSpPr>
        <p:spPr>
          <a:xfrm>
            <a:off x="2987824" y="2636912"/>
            <a:ext cx="2056973" cy="646331"/>
          </a:xfrm>
          <a:prstGeom prst="rect">
            <a:avLst/>
          </a:prstGeom>
        </p:spPr>
        <p:txBody>
          <a:bodyPr wrap="none">
            <a:spAutoFit/>
          </a:bodyPr>
          <a:lstStyle/>
          <a:p>
            <a:r>
              <a:rPr lang="es-ES" altLang="es-ES" b="1" i="1" dirty="0" smtClean="0">
                <a:solidFill>
                  <a:srgbClr val="000000"/>
                </a:solidFill>
                <a:latin typeface="Times New Roman" panose="02020603050405020304" pitchFamily="18" charset="0"/>
                <a:ea typeface="Times New Roman" pitchFamily="18" charset="0"/>
                <a:cs typeface="Times New Roman" panose="02020603050405020304" pitchFamily="18" charset="0"/>
              </a:rPr>
              <a:t>Minimizar  Retardo</a:t>
            </a:r>
          </a:p>
          <a:p>
            <a:pPr algn="ctr"/>
            <a:r>
              <a:rPr lang="es-ES" dirty="0">
                <a:solidFill>
                  <a:srgbClr val="000000"/>
                </a:solidFill>
                <a:latin typeface="Times New Roman" panose="02020603050405020304" pitchFamily="18" charset="0"/>
                <a:cs typeface="Times New Roman" panose="02020603050405020304" pitchFamily="18" charset="0"/>
              </a:rPr>
              <a:t>Variable 2</a:t>
            </a:r>
            <a:endParaRPr lang="es-ES" dirty="0">
              <a:latin typeface="Times New Roman" panose="02020603050405020304" pitchFamily="18" charset="0"/>
              <a:cs typeface="Times New Roman" panose="02020603050405020304" pitchFamily="18" charset="0"/>
            </a:endParaRPr>
          </a:p>
        </p:txBody>
      </p:sp>
      <p:cxnSp>
        <p:nvCxnSpPr>
          <p:cNvPr id="23" name="22 Conector recto de flecha"/>
          <p:cNvCxnSpPr/>
          <p:nvPr/>
        </p:nvCxnSpPr>
        <p:spPr>
          <a:xfrm>
            <a:off x="5220072" y="2555611"/>
            <a:ext cx="0" cy="3693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23 Rectángulo"/>
          <p:cNvSpPr/>
          <p:nvPr/>
        </p:nvSpPr>
        <p:spPr>
          <a:xfrm>
            <a:off x="5583688" y="2638653"/>
            <a:ext cx="3236784" cy="646331"/>
          </a:xfrm>
          <a:prstGeom prst="rect">
            <a:avLst/>
          </a:prstGeom>
        </p:spPr>
        <p:txBody>
          <a:bodyPr wrap="none">
            <a:spAutoFit/>
          </a:bodyPr>
          <a:lstStyle/>
          <a:p>
            <a:r>
              <a:rPr lang="es-ES" altLang="es-ES" b="1" i="1" dirty="0" smtClean="0">
                <a:solidFill>
                  <a:srgbClr val="000000"/>
                </a:solidFill>
                <a:latin typeface="Times New Roman" panose="02020603050405020304" pitchFamily="18" charset="0"/>
                <a:ea typeface="Times New Roman" pitchFamily="18" charset="0"/>
                <a:cs typeface="Times New Roman" panose="02020603050405020304" pitchFamily="18" charset="0"/>
              </a:rPr>
              <a:t>Minimizar  Pérdida de Paquetes</a:t>
            </a:r>
          </a:p>
          <a:p>
            <a:pPr algn="ctr"/>
            <a:r>
              <a:rPr lang="es-ES" dirty="0">
                <a:solidFill>
                  <a:srgbClr val="000000"/>
                </a:solidFill>
                <a:latin typeface="Times New Roman" panose="02020603050405020304" pitchFamily="18" charset="0"/>
                <a:cs typeface="Times New Roman" panose="02020603050405020304" pitchFamily="18" charset="0"/>
              </a:rPr>
              <a:t>Variable 3</a:t>
            </a:r>
            <a:endParaRPr lang="es-ES" dirty="0">
              <a:latin typeface="Times New Roman" panose="02020603050405020304" pitchFamily="18" charset="0"/>
              <a:cs typeface="Times New Roman" panose="02020603050405020304" pitchFamily="18" charset="0"/>
            </a:endParaRPr>
          </a:p>
        </p:txBody>
      </p:sp>
      <p:cxnSp>
        <p:nvCxnSpPr>
          <p:cNvPr id="25" name="24 Conector recto de flecha"/>
          <p:cNvCxnSpPr/>
          <p:nvPr/>
        </p:nvCxnSpPr>
        <p:spPr>
          <a:xfrm>
            <a:off x="8892480" y="2555611"/>
            <a:ext cx="0" cy="3693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25 Abrir llave"/>
          <p:cNvSpPr/>
          <p:nvPr/>
        </p:nvSpPr>
        <p:spPr>
          <a:xfrm rot="16200000">
            <a:off x="4331385" y="-844064"/>
            <a:ext cx="504057" cy="8618133"/>
          </a:xfrm>
          <a:prstGeom prst="leftBrace">
            <a:avLst>
              <a:gd name="adj1" fmla="val 8333"/>
              <a:gd name="adj2" fmla="val 49842"/>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7" name="26 Rectángulo"/>
          <p:cNvSpPr/>
          <p:nvPr/>
        </p:nvSpPr>
        <p:spPr>
          <a:xfrm>
            <a:off x="1995869" y="3801234"/>
            <a:ext cx="4958276" cy="707886"/>
          </a:xfrm>
          <a:prstGeom prst="rect">
            <a:avLst/>
          </a:prstGeom>
        </p:spPr>
        <p:txBody>
          <a:bodyPr wrap="square">
            <a:spAutoFit/>
          </a:bodyPr>
          <a:lstStyle/>
          <a:p>
            <a:pPr algn="ctr"/>
            <a:r>
              <a:rPr lang="es-ES" sz="2000" b="1" dirty="0" smtClean="0">
                <a:latin typeface="Times New Roman" panose="02020603050405020304" pitchFamily="18" charset="0"/>
                <a:cs typeface="Times New Roman" panose="02020603050405020304" pitchFamily="18" charset="0"/>
              </a:rPr>
              <a:t>Problema de Optimización </a:t>
            </a:r>
            <a:r>
              <a:rPr lang="es-ES" sz="2000" b="1" dirty="0">
                <a:latin typeface="Times New Roman" panose="02020603050405020304" pitchFamily="18" charset="0"/>
                <a:cs typeface="Times New Roman" panose="02020603050405020304" pitchFamily="18" charset="0"/>
              </a:rPr>
              <a:t>no Lineal Multivariable (ONM</a:t>
            </a:r>
            <a:r>
              <a:rPr lang="es-ES" sz="2000" b="1" dirty="0" smtClean="0">
                <a:latin typeface="Times New Roman" panose="02020603050405020304" pitchFamily="18" charset="0"/>
                <a:cs typeface="Times New Roman" panose="02020603050405020304" pitchFamily="18" charset="0"/>
              </a:rPr>
              <a:t>)</a:t>
            </a:r>
            <a:endParaRPr lang="es-ES" sz="2000" b="1" dirty="0">
              <a:latin typeface="Times New Roman" panose="02020603050405020304" pitchFamily="18" charset="0"/>
              <a:cs typeface="Times New Roman" panose="02020603050405020304" pitchFamily="18" charset="0"/>
            </a:endParaRPr>
          </a:p>
        </p:txBody>
      </p:sp>
      <p:sp>
        <p:nvSpPr>
          <p:cNvPr id="28" name="27 Rectángulo"/>
          <p:cNvSpPr/>
          <p:nvPr/>
        </p:nvSpPr>
        <p:spPr>
          <a:xfrm>
            <a:off x="1088008" y="5373216"/>
            <a:ext cx="1950214" cy="369332"/>
          </a:xfrm>
          <a:prstGeom prst="rect">
            <a:avLst/>
          </a:prstGeom>
        </p:spPr>
        <p:txBody>
          <a:bodyPr wrap="none">
            <a:spAutoFit/>
          </a:bodyPr>
          <a:lstStyle/>
          <a:p>
            <a:r>
              <a:rPr lang="es-ES" b="1" dirty="0" smtClean="0">
                <a:latin typeface="Times New Roman" panose="02020603050405020304" pitchFamily="18" charset="0"/>
                <a:cs typeface="Times New Roman" panose="02020603050405020304" pitchFamily="18" charset="0"/>
              </a:rPr>
              <a:t>Con restricciones </a:t>
            </a:r>
            <a:endParaRPr lang="es-ES" b="1" dirty="0">
              <a:latin typeface="Times New Roman" panose="02020603050405020304" pitchFamily="18" charset="0"/>
              <a:cs typeface="Times New Roman" panose="02020603050405020304" pitchFamily="18" charset="0"/>
            </a:endParaRPr>
          </a:p>
        </p:txBody>
      </p:sp>
      <p:sp>
        <p:nvSpPr>
          <p:cNvPr id="29" name="28 Rectángulo"/>
          <p:cNvSpPr/>
          <p:nvPr/>
        </p:nvSpPr>
        <p:spPr>
          <a:xfrm>
            <a:off x="6023922" y="5373216"/>
            <a:ext cx="1860446" cy="369332"/>
          </a:xfrm>
          <a:prstGeom prst="rect">
            <a:avLst/>
          </a:prstGeom>
        </p:spPr>
        <p:txBody>
          <a:bodyPr wrap="none">
            <a:spAutoFit/>
          </a:bodyPr>
          <a:lstStyle/>
          <a:p>
            <a:r>
              <a:rPr lang="es-ES" b="1" dirty="0" smtClean="0">
                <a:latin typeface="Times New Roman" panose="02020603050405020304" pitchFamily="18" charset="0"/>
                <a:cs typeface="Times New Roman" panose="02020603050405020304" pitchFamily="18" charset="0"/>
              </a:rPr>
              <a:t>Sin restricciones </a:t>
            </a:r>
            <a:endParaRPr lang="es-ES" b="1" dirty="0">
              <a:latin typeface="Times New Roman" panose="02020603050405020304" pitchFamily="18" charset="0"/>
              <a:cs typeface="Times New Roman" panose="02020603050405020304" pitchFamily="18" charset="0"/>
            </a:endParaRPr>
          </a:p>
        </p:txBody>
      </p:sp>
      <p:graphicFrame>
        <p:nvGraphicFramePr>
          <p:cNvPr id="43" name="42 Objeto"/>
          <p:cNvGraphicFramePr>
            <a:graphicFrameLocks noChangeAspect="1"/>
          </p:cNvGraphicFramePr>
          <p:nvPr>
            <p:extLst>
              <p:ext uri="{D42A27DB-BD31-4B8C-83A1-F6EECF244321}">
                <p14:modId xmlns:p14="http://schemas.microsoft.com/office/powerpoint/2010/main" val="1875475364"/>
              </p:ext>
            </p:extLst>
          </p:nvPr>
        </p:nvGraphicFramePr>
        <p:xfrm>
          <a:off x="3923928" y="4725144"/>
          <a:ext cx="1018282" cy="428141"/>
        </p:xfrm>
        <a:graphic>
          <a:graphicData uri="http://schemas.openxmlformats.org/presentationml/2006/ole">
            <mc:AlternateContent xmlns:mc="http://schemas.openxmlformats.org/markup-compatibility/2006">
              <mc:Choice xmlns:v="urn:schemas-microsoft-com:vml" Requires="v">
                <p:oleObj spid="_x0000_s10302" name="Ecuación" r:id="rId5" imgW="482400" imgH="203040" progId="Equation.3">
                  <p:embed/>
                </p:oleObj>
              </mc:Choice>
              <mc:Fallback>
                <p:oleObj name="Ecuación" r:id="rId5" imgW="482400" imgH="203040" progId="Equation.3">
                  <p:embed/>
                  <p:pic>
                    <p:nvPicPr>
                      <p:cNvPr id="0" name="Object 18"/>
                      <p:cNvPicPr>
                        <a:picLocks noChangeAspect="1" noChangeArrowheads="1"/>
                      </p:cNvPicPr>
                      <p:nvPr/>
                    </p:nvPicPr>
                    <p:blipFill>
                      <a:blip r:embed="rId6"/>
                      <a:srcRect/>
                      <a:stretch>
                        <a:fillRect/>
                      </a:stretch>
                    </p:blipFill>
                    <p:spPr bwMode="auto">
                      <a:xfrm>
                        <a:off x="3923928" y="4725144"/>
                        <a:ext cx="1018282" cy="428141"/>
                      </a:xfrm>
                      <a:prstGeom prst="rect">
                        <a:avLst/>
                      </a:prstGeom>
                      <a:noFill/>
                    </p:spPr>
                  </p:pic>
                </p:oleObj>
              </mc:Fallback>
            </mc:AlternateContent>
          </a:graphicData>
        </a:graphic>
      </p:graphicFrame>
      <p:sp>
        <p:nvSpPr>
          <p:cNvPr id="47" name="46 CuadroTexto"/>
          <p:cNvSpPr txBox="1"/>
          <p:nvPr/>
        </p:nvSpPr>
        <p:spPr>
          <a:xfrm>
            <a:off x="5148064" y="4653136"/>
            <a:ext cx="518091" cy="461665"/>
          </a:xfrm>
          <a:prstGeom prst="rect">
            <a:avLst/>
          </a:prstGeom>
          <a:noFill/>
        </p:spPr>
        <p:txBody>
          <a:bodyPr wrap="none" rtlCol="0">
            <a:spAutoFit/>
          </a:bodyPr>
          <a:lstStyle/>
          <a:p>
            <a:r>
              <a:rPr lang="es-ES" sz="2400" dirty="0" err="1" smtClean="0">
                <a:latin typeface="Times New Roman" panose="02020603050405020304" pitchFamily="18" charset="0"/>
                <a:cs typeface="Times New Roman" panose="02020603050405020304" pitchFamily="18" charset="0"/>
              </a:rPr>
              <a:t>s.a</a:t>
            </a:r>
            <a:endParaRPr lang="es-E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70685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4207757"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Proceso de Optimización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3" name="2 Rectángulo"/>
          <p:cNvSpPr/>
          <p:nvPr/>
        </p:nvSpPr>
        <p:spPr>
          <a:xfrm>
            <a:off x="2627784" y="764704"/>
            <a:ext cx="3456384" cy="707886"/>
          </a:xfrm>
          <a:prstGeom prst="rect">
            <a:avLst/>
          </a:prstGeom>
        </p:spPr>
        <p:txBody>
          <a:bodyPr wrap="square">
            <a:spAutoFit/>
          </a:bodyPr>
          <a:lstStyle/>
          <a:p>
            <a:pPr lvl="1"/>
            <a:r>
              <a:rPr lang="es-ES" sz="2000" b="1" dirty="0">
                <a:latin typeface="Times New Roman" panose="02020603050405020304" pitchFamily="18" charset="0"/>
                <a:cs typeface="Times New Roman" panose="02020603050405020304" pitchFamily="18" charset="0"/>
              </a:rPr>
              <a:t>Optimización del número de Sensores Inalámbricos</a:t>
            </a:r>
          </a:p>
        </p:txBody>
      </p:sp>
      <p:sp>
        <p:nvSpPr>
          <p:cNvPr id="6" name="5 Rectángulo"/>
          <p:cNvSpPr/>
          <p:nvPr/>
        </p:nvSpPr>
        <p:spPr>
          <a:xfrm>
            <a:off x="3203848" y="1904772"/>
            <a:ext cx="2664295" cy="923330"/>
          </a:xfrm>
          <a:prstGeom prst="rect">
            <a:avLst/>
          </a:prstGeom>
        </p:spPr>
        <p:txBody>
          <a:bodyPr wrap="square">
            <a:spAutoFit/>
          </a:bodyPr>
          <a:lstStyle/>
          <a:p>
            <a:pPr algn="ctr"/>
            <a:r>
              <a:rPr lang="es-ES" i="1" dirty="0" err="1">
                <a:latin typeface="Times New Roman" panose="02020603050405020304" pitchFamily="18" charset="0"/>
                <a:cs typeface="Times New Roman" panose="02020603050405020304" pitchFamily="18" charset="0"/>
              </a:rPr>
              <a:t>Toolbox</a:t>
            </a:r>
            <a:r>
              <a:rPr lang="es-ES" dirty="0">
                <a:latin typeface="Times New Roman" panose="02020603050405020304" pitchFamily="18" charset="0"/>
                <a:cs typeface="Times New Roman" panose="02020603050405020304" pitchFamily="18" charset="0"/>
              </a:rPr>
              <a:t> de optimización de MATLAB</a:t>
            </a:r>
            <a:r>
              <a:rPr lang="es-ES" dirty="0" smtClean="0">
                <a:latin typeface="Times New Roman" panose="02020603050405020304" pitchFamily="18" charset="0"/>
                <a:cs typeface="Times New Roman" panose="02020603050405020304" pitchFamily="18" charset="0"/>
              </a:rPr>
              <a:t>®</a:t>
            </a:r>
          </a:p>
          <a:p>
            <a:pPr algn="ctr"/>
            <a:r>
              <a:rPr lang="es-ES" dirty="0" smtClean="0"/>
              <a:t> </a:t>
            </a:r>
            <a:endParaRPr lang="es-ES" dirty="0"/>
          </a:p>
        </p:txBody>
      </p:sp>
      <p:sp>
        <p:nvSpPr>
          <p:cNvPr id="7" name="6 Rectángulo"/>
          <p:cNvSpPr/>
          <p:nvPr/>
        </p:nvSpPr>
        <p:spPr>
          <a:xfrm>
            <a:off x="568826" y="4182189"/>
            <a:ext cx="2274982" cy="369332"/>
          </a:xfrm>
          <a:prstGeom prst="rect">
            <a:avLst/>
          </a:prstGeom>
        </p:spPr>
        <p:txBody>
          <a:bodyPr wrap="none">
            <a:spAutoFit/>
          </a:bodyPr>
          <a:lstStyle/>
          <a:p>
            <a:r>
              <a:rPr lang="es-ES" b="1" dirty="0" smtClean="0">
                <a:latin typeface="Times New Roman" panose="02020603050405020304" pitchFamily="18" charset="0"/>
                <a:cs typeface="Times New Roman" panose="02020603050405020304" pitchFamily="18" charset="0"/>
              </a:rPr>
              <a:t>Interfaz </a:t>
            </a:r>
            <a:r>
              <a:rPr lang="es-ES" b="1" dirty="0">
                <a:latin typeface="Times New Roman" panose="02020603050405020304" pitchFamily="18" charset="0"/>
                <a:cs typeface="Times New Roman" panose="02020603050405020304" pitchFamily="18" charset="0"/>
              </a:rPr>
              <a:t>Gráfica (</a:t>
            </a:r>
            <a:r>
              <a:rPr lang="es-ES" b="1" dirty="0" smtClean="0">
                <a:latin typeface="Times New Roman" panose="02020603050405020304" pitchFamily="18" charset="0"/>
                <a:cs typeface="Times New Roman" panose="02020603050405020304" pitchFamily="18" charset="0"/>
              </a:rPr>
              <a:t>IG)</a:t>
            </a:r>
            <a:endParaRPr lang="es-ES" b="1" dirty="0">
              <a:latin typeface="Times New Roman" panose="02020603050405020304" pitchFamily="18" charset="0"/>
              <a:cs typeface="Times New Roman" panose="02020603050405020304" pitchFamily="18" charset="0"/>
            </a:endParaRPr>
          </a:p>
        </p:txBody>
      </p:sp>
      <p:sp>
        <p:nvSpPr>
          <p:cNvPr id="8" name="7 Rectángulo"/>
          <p:cNvSpPr/>
          <p:nvPr/>
        </p:nvSpPr>
        <p:spPr>
          <a:xfrm>
            <a:off x="6228184" y="4182189"/>
            <a:ext cx="2390398" cy="369332"/>
          </a:xfrm>
          <a:prstGeom prst="rect">
            <a:avLst/>
          </a:prstGeom>
        </p:spPr>
        <p:txBody>
          <a:bodyPr wrap="none">
            <a:spAutoFit/>
          </a:bodyPr>
          <a:lstStyle/>
          <a:p>
            <a:r>
              <a:rPr lang="es-ES" b="1" dirty="0" smtClean="0">
                <a:latin typeface="Times New Roman" panose="02020603050405020304" pitchFamily="18" charset="0"/>
                <a:cs typeface="Times New Roman" panose="02020603050405020304" pitchFamily="18" charset="0"/>
              </a:rPr>
              <a:t>Línea </a:t>
            </a:r>
            <a:r>
              <a:rPr lang="es-ES" b="1" dirty="0">
                <a:latin typeface="Times New Roman" panose="02020603050405020304" pitchFamily="18" charset="0"/>
                <a:cs typeface="Times New Roman" panose="02020603050405020304" pitchFamily="18" charset="0"/>
              </a:rPr>
              <a:t>de </a:t>
            </a:r>
            <a:r>
              <a:rPr lang="es-ES" b="1" dirty="0" smtClean="0">
                <a:latin typeface="Times New Roman" panose="02020603050405020304" pitchFamily="18" charset="0"/>
                <a:cs typeface="Times New Roman" panose="02020603050405020304" pitchFamily="18" charset="0"/>
              </a:rPr>
              <a:t>Código </a:t>
            </a:r>
            <a:r>
              <a:rPr lang="es-ES" b="1" dirty="0">
                <a:latin typeface="Times New Roman" panose="02020603050405020304" pitchFamily="18" charset="0"/>
                <a:cs typeface="Times New Roman" panose="02020603050405020304" pitchFamily="18" charset="0"/>
              </a:rPr>
              <a:t>(LC) </a:t>
            </a:r>
          </a:p>
        </p:txBody>
      </p:sp>
      <p:sp>
        <p:nvSpPr>
          <p:cNvPr id="9" name="8 Flecha derecha"/>
          <p:cNvSpPr/>
          <p:nvPr/>
        </p:nvSpPr>
        <p:spPr>
          <a:xfrm rot="16200000" flipH="1">
            <a:off x="4316737" y="1511829"/>
            <a:ext cx="405127" cy="326649"/>
          </a:xfrm>
          <a:prstGeom prst="rightArrow">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0" name="9 Flecha derecha"/>
          <p:cNvSpPr/>
          <p:nvPr/>
        </p:nvSpPr>
        <p:spPr>
          <a:xfrm rot="18452976" flipH="1">
            <a:off x="2425220" y="3741835"/>
            <a:ext cx="405127" cy="326649"/>
          </a:xfrm>
          <a:prstGeom prst="rightArrow">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1" name="10 Flecha derecha"/>
          <p:cNvSpPr/>
          <p:nvPr/>
        </p:nvSpPr>
        <p:spPr>
          <a:xfrm rot="3147024">
            <a:off x="6276737" y="3741834"/>
            <a:ext cx="405127" cy="326649"/>
          </a:xfrm>
          <a:prstGeom prst="rightArrow">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6" name="15 Rectángulo"/>
          <p:cNvSpPr/>
          <p:nvPr/>
        </p:nvSpPr>
        <p:spPr>
          <a:xfrm>
            <a:off x="2627784" y="2649686"/>
            <a:ext cx="4104456" cy="923330"/>
          </a:xfrm>
          <a:prstGeom prst="rect">
            <a:avLst/>
          </a:prstGeom>
        </p:spPr>
        <p:txBody>
          <a:bodyPr wrap="square">
            <a:spAutoFit/>
          </a:bodyPr>
          <a:lstStyle/>
          <a:p>
            <a:r>
              <a:rPr lang="es-ES" b="1" dirty="0" smtClean="0">
                <a:latin typeface="Times New Roman" panose="02020603050405020304" pitchFamily="18" charset="0"/>
                <a:cs typeface="Times New Roman" panose="02020603050405020304" pitchFamily="18" charset="0"/>
              </a:rPr>
              <a:t>Sin Restricciones                   </a:t>
            </a:r>
            <a:r>
              <a:rPr lang="es-ES" dirty="0" smtClean="0">
                <a:latin typeface="Times New Roman" panose="02020603050405020304" pitchFamily="18" charset="0"/>
                <a:cs typeface="Times New Roman" panose="02020603050405020304" pitchFamily="18" charset="0"/>
              </a:rPr>
              <a:t>Fminunc</a:t>
            </a:r>
          </a:p>
          <a:p>
            <a:endParaRPr lang="es-ES" b="1" dirty="0" smtClean="0">
              <a:latin typeface="Times New Roman" panose="02020603050405020304" pitchFamily="18" charset="0"/>
              <a:cs typeface="Times New Roman" panose="02020603050405020304" pitchFamily="18" charset="0"/>
            </a:endParaRPr>
          </a:p>
          <a:p>
            <a:r>
              <a:rPr lang="es-ES" b="1" dirty="0" smtClean="0">
                <a:latin typeface="Times New Roman" panose="02020603050405020304" pitchFamily="18" charset="0"/>
                <a:cs typeface="Times New Roman" panose="02020603050405020304" pitchFamily="18" charset="0"/>
              </a:rPr>
              <a:t>Con Restricciones                  </a:t>
            </a:r>
            <a:r>
              <a:rPr lang="es-ES" dirty="0" smtClean="0">
                <a:latin typeface="Times New Roman" panose="02020603050405020304" pitchFamily="18" charset="0"/>
                <a:cs typeface="Times New Roman" panose="02020603050405020304" pitchFamily="18" charset="0"/>
              </a:rPr>
              <a:t>Fmincon</a:t>
            </a:r>
          </a:p>
        </p:txBody>
      </p:sp>
      <p:cxnSp>
        <p:nvCxnSpPr>
          <p:cNvPr id="18" name="17 Conector recto de flecha"/>
          <p:cNvCxnSpPr/>
          <p:nvPr/>
        </p:nvCxnSpPr>
        <p:spPr>
          <a:xfrm>
            <a:off x="4860032" y="2828102"/>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4860032" y="3419902"/>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0" name="19 Tabla"/>
          <p:cNvGraphicFramePr>
            <a:graphicFrameLocks noGrp="1"/>
          </p:cNvGraphicFramePr>
          <p:nvPr>
            <p:extLst>
              <p:ext uri="{D42A27DB-BD31-4B8C-83A1-F6EECF244321}">
                <p14:modId xmlns:p14="http://schemas.microsoft.com/office/powerpoint/2010/main" val="3543044533"/>
              </p:ext>
            </p:extLst>
          </p:nvPr>
        </p:nvGraphicFramePr>
        <p:xfrm>
          <a:off x="4247436" y="4725144"/>
          <a:ext cx="5868473" cy="766418"/>
        </p:xfrm>
        <a:graphic>
          <a:graphicData uri="http://schemas.openxmlformats.org/drawingml/2006/table">
            <a:tbl>
              <a:tblPr>
                <a:tableStyleId>{7E9639D4-E3E2-4D34-9284-5A2195B3D0D7}</a:tableStyleId>
              </a:tblPr>
              <a:tblGrid>
                <a:gridCol w="5194750"/>
                <a:gridCol w="673723"/>
              </a:tblGrid>
              <a:tr h="766418">
                <a:tc>
                  <a:txBody>
                    <a:bodyPr/>
                    <a:lstStyle/>
                    <a:p>
                      <a:pPr indent="137160" algn="just">
                        <a:lnSpc>
                          <a:spcPct val="105000"/>
                        </a:lnSpc>
                        <a:spcAft>
                          <a:spcPts val="0"/>
                        </a:spcAft>
                        <a:tabLst>
                          <a:tab pos="-457200" algn="l"/>
                          <a:tab pos="137160" algn="l"/>
                          <a:tab pos="228600" algn="l"/>
                          <a:tab pos="535940" algn="l"/>
                          <a:tab pos="914400" algn="l"/>
                          <a:tab pos="1371600" algn="l"/>
                          <a:tab pos="1828800" algn="l"/>
                          <a:tab pos="2194560" algn="l"/>
                          <a:tab pos="2730500" algn="l"/>
                          <a:tab pos="3200400" algn="l"/>
                          <a:tab pos="3657600" algn="l"/>
                          <a:tab pos="4114800" algn="l"/>
                          <a:tab pos="4572000" algn="l"/>
                          <a:tab pos="5029200" algn="l"/>
                          <a:tab pos="5486400" algn="l"/>
                          <a:tab pos="5943600" algn="l"/>
                          <a:tab pos="6400800" algn="l"/>
                        </a:tabLst>
                      </a:pPr>
                      <a:r>
                        <a:rPr lang="es-ES" sz="1400" dirty="0">
                          <a:effectLst/>
                        </a:rPr>
                        <a:t>f(</a:t>
                      </a:r>
                      <a:r>
                        <a:rPr lang="es-ES" sz="1400" dirty="0" err="1">
                          <a:effectLst/>
                        </a:rPr>
                        <a:t>x,y</a:t>
                      </a:r>
                      <a:r>
                        <a:rPr lang="es-ES" sz="1400" dirty="0">
                          <a:effectLst/>
                        </a:rPr>
                        <a:t>) = fminunc(fun,x0,options) ,</a:t>
                      </a:r>
                    </a:p>
                    <a:p>
                      <a:pPr indent="137160" algn="just">
                        <a:lnSpc>
                          <a:spcPct val="105000"/>
                        </a:lnSpc>
                        <a:spcAft>
                          <a:spcPts val="0"/>
                        </a:spcAft>
                        <a:tabLst>
                          <a:tab pos="-457200" algn="l"/>
                          <a:tab pos="137160" algn="l"/>
                          <a:tab pos="228600" algn="l"/>
                          <a:tab pos="535940" algn="l"/>
                          <a:tab pos="914400" algn="l"/>
                          <a:tab pos="1371600" algn="l"/>
                          <a:tab pos="1828800" algn="l"/>
                          <a:tab pos="2194560" algn="l"/>
                          <a:tab pos="2730500" algn="l"/>
                          <a:tab pos="3200400" algn="l"/>
                          <a:tab pos="3657600" algn="l"/>
                          <a:tab pos="4114800" algn="l"/>
                          <a:tab pos="4572000" algn="l"/>
                          <a:tab pos="5029200" algn="l"/>
                          <a:tab pos="5486400" algn="l"/>
                          <a:tab pos="5943600" algn="l"/>
                          <a:tab pos="6400800" algn="l"/>
                        </a:tabLst>
                      </a:pPr>
                      <a:r>
                        <a:rPr lang="es-ES" sz="1400" dirty="0" smtClean="0">
                          <a:effectLst/>
                        </a:rPr>
                        <a:t>f(</a:t>
                      </a:r>
                      <a:r>
                        <a:rPr lang="es-ES" sz="1400" dirty="0" err="1" smtClean="0">
                          <a:effectLst/>
                        </a:rPr>
                        <a:t>x,y</a:t>
                      </a:r>
                      <a:r>
                        <a:rPr lang="es-ES" sz="1400" dirty="0" smtClean="0">
                          <a:effectLst/>
                        </a:rPr>
                        <a:t>)= fmincon(fun,x0,A,b,Aeq,beq,lb,lu,nonlcon,options</a:t>
                      </a:r>
                      <a:r>
                        <a:rPr lang="es-ES" sz="1400" dirty="0">
                          <a:effectLst/>
                        </a:rPr>
                        <a:t>),</a:t>
                      </a:r>
                      <a:endParaRPr lang="es-ES" sz="1400" dirty="0">
                        <a:effectLst/>
                        <a:latin typeface="Times New Roman"/>
                        <a:ea typeface="Times New Roman"/>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a:spcAft>
                          <a:spcPts val="0"/>
                        </a:spcAft>
                      </a:pPr>
                      <a:r>
                        <a:rPr lang="es-ES" sz="1400" dirty="0" smtClean="0">
                          <a:effectLst/>
                        </a:rPr>
                        <a:t>   </a:t>
                      </a:r>
                      <a:endParaRPr lang="es-ES" sz="1400" dirty="0">
                        <a:effectLst/>
                        <a:latin typeface="Times New Roman"/>
                        <a:ea typeface="Times New Roman"/>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21" name="Rectangle 1"/>
          <p:cNvSpPr>
            <a:spLocks noChangeArrowheads="1"/>
          </p:cNvSpPr>
          <p:nvPr/>
        </p:nvSpPr>
        <p:spPr bwMode="auto">
          <a:xfrm>
            <a:off x="3286149" y="5368280"/>
            <a:ext cx="589436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0813" fontAlgn="base">
              <a:spcBef>
                <a:spcPct val="0"/>
              </a:spcBef>
              <a:spcAft>
                <a:spcPct val="0"/>
              </a:spcAft>
              <a:tabLst>
                <a:tab pos="-457200" algn="l"/>
                <a:tab pos="136525" algn="l"/>
                <a:tab pos="228600" algn="l"/>
                <a:tab pos="536575" algn="l"/>
                <a:tab pos="914400" algn="l"/>
                <a:tab pos="1371600" algn="l"/>
                <a:tab pos="1828800" algn="l"/>
                <a:tab pos="2193925" algn="l"/>
                <a:tab pos="27305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136525" algn="l"/>
                <a:tab pos="228600" algn="l"/>
                <a:tab pos="536575" algn="l"/>
                <a:tab pos="914400" algn="l"/>
                <a:tab pos="1371600" algn="l"/>
                <a:tab pos="1828800" algn="l"/>
                <a:tab pos="2193925" algn="l"/>
                <a:tab pos="27305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136525" algn="l"/>
                <a:tab pos="228600" algn="l"/>
                <a:tab pos="536575" algn="l"/>
                <a:tab pos="914400" algn="l"/>
                <a:tab pos="1371600" algn="l"/>
                <a:tab pos="1828800" algn="l"/>
                <a:tab pos="2193925" algn="l"/>
                <a:tab pos="27305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136525" algn="l"/>
                <a:tab pos="228600" algn="l"/>
                <a:tab pos="536575" algn="l"/>
                <a:tab pos="914400" algn="l"/>
                <a:tab pos="1371600" algn="l"/>
                <a:tab pos="1828800" algn="l"/>
                <a:tab pos="2193925" algn="l"/>
                <a:tab pos="27305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136525" algn="l"/>
                <a:tab pos="228600" algn="l"/>
                <a:tab pos="536575" algn="l"/>
                <a:tab pos="914400" algn="l"/>
                <a:tab pos="1371600" algn="l"/>
                <a:tab pos="1828800" algn="l"/>
                <a:tab pos="2193925" algn="l"/>
                <a:tab pos="27305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136525" algn="l"/>
                <a:tab pos="228600" algn="l"/>
                <a:tab pos="536575" algn="l"/>
                <a:tab pos="914400" algn="l"/>
                <a:tab pos="1371600" algn="l"/>
                <a:tab pos="1828800" algn="l"/>
                <a:tab pos="2193925" algn="l"/>
                <a:tab pos="27305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136525" algn="l"/>
                <a:tab pos="228600" algn="l"/>
                <a:tab pos="536575" algn="l"/>
                <a:tab pos="914400" algn="l"/>
                <a:tab pos="1371600" algn="l"/>
                <a:tab pos="1828800" algn="l"/>
                <a:tab pos="2193925" algn="l"/>
                <a:tab pos="27305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136525" algn="l"/>
                <a:tab pos="228600" algn="l"/>
                <a:tab pos="536575" algn="l"/>
                <a:tab pos="914400" algn="l"/>
                <a:tab pos="1371600" algn="l"/>
                <a:tab pos="1828800" algn="l"/>
                <a:tab pos="2193925" algn="l"/>
                <a:tab pos="27305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136525" algn="l"/>
                <a:tab pos="228600" algn="l"/>
                <a:tab pos="536575" algn="l"/>
                <a:tab pos="914400" algn="l"/>
                <a:tab pos="1371600" algn="l"/>
                <a:tab pos="1828800" algn="l"/>
                <a:tab pos="2193925" algn="l"/>
                <a:tab pos="27305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9pPr>
          </a:lstStyle>
          <a:p>
            <a:pPr marL="0" marR="0" lvl="0" indent="150813" algn="just" defTabSz="914400" rtl="0" eaLnBrk="0" fontAlgn="base" latinLnBrk="0" hangingPunct="0">
              <a:lnSpc>
                <a:spcPct val="100000"/>
              </a:lnSpc>
              <a:spcBef>
                <a:spcPct val="0"/>
              </a:spcBef>
              <a:spcAft>
                <a:spcPct val="0"/>
              </a:spcAft>
              <a:buClrTx/>
              <a:buSzTx/>
              <a:buFontTx/>
              <a:buNone/>
              <a:tabLst>
                <a:tab pos="-457200" algn="l"/>
                <a:tab pos="136525" algn="l"/>
                <a:tab pos="228600" algn="l"/>
                <a:tab pos="536575" algn="l"/>
                <a:tab pos="914400" algn="l"/>
                <a:tab pos="1371600" algn="l"/>
                <a:tab pos="1828800" algn="l"/>
                <a:tab pos="2193925" algn="l"/>
                <a:tab pos="2730500" algn="l"/>
                <a:tab pos="3200400" algn="l"/>
                <a:tab pos="3657600" algn="l"/>
                <a:tab pos="4114800" algn="l"/>
                <a:tab pos="4572000" algn="l"/>
                <a:tab pos="5029200" algn="l"/>
                <a:tab pos="5486400" algn="l"/>
                <a:tab pos="5943600" algn="l"/>
                <a:tab pos="6400800" algn="l"/>
              </a:tabLst>
            </a:pPr>
            <a:r>
              <a:rPr lang="es-ES" altLang="es-ES" sz="1600" dirty="0">
                <a:solidFill>
                  <a:srgbClr val="000000"/>
                </a:solidFill>
                <a:ea typeface="Times New Roman" pitchFamily="18" charset="0"/>
              </a:rPr>
              <a:t>D</a:t>
            </a:r>
            <a:r>
              <a:rPr kumimoji="0" lang="es-ES" altLang="es-ES" sz="1600" b="0" i="0" u="none" strike="noStrike" cap="none" normalizeH="0" baseline="0" dirty="0" smtClean="0">
                <a:ln>
                  <a:noFill/>
                </a:ln>
                <a:solidFill>
                  <a:srgbClr val="000000"/>
                </a:solidFill>
                <a:effectLst/>
                <a:ea typeface="Times New Roman" pitchFamily="18" charset="0"/>
              </a:rPr>
              <a:t>onde,</a:t>
            </a:r>
            <a:r>
              <a:rPr kumimoji="0" lang="es-ES" alt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 </a:t>
            </a:r>
            <a:r>
              <a:rPr kumimoji="0" lang="es-ES" altLang="es-E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Aeq</a:t>
            </a:r>
            <a:r>
              <a:rPr kumimoji="0" lang="es-ES" alt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son matrices, </a:t>
            </a:r>
            <a:r>
              <a:rPr kumimoji="0" lang="es-ES" alt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 x0, b, </a:t>
            </a:r>
            <a:r>
              <a:rPr kumimoji="0" lang="es-ES" altLang="es-E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beq</a:t>
            </a:r>
            <a:r>
              <a:rPr kumimoji="0" lang="es-ES" alt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lb, </a:t>
            </a:r>
            <a:r>
              <a:rPr kumimoji="0" lang="es-ES" altLang="es-E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ub</a:t>
            </a:r>
            <a:r>
              <a:rPr kumimoji="0" lang="es-ES" alt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son vectores. Y en caso de no ser necesarios, en el </a:t>
            </a:r>
            <a:r>
              <a:rPr kumimoji="0" lang="es-ES" altLang="es-ES" sz="16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solver</a:t>
            </a:r>
            <a:r>
              <a:rPr kumimoji="0" lang="es-ES" altLang="es-ES" sz="1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s-ES" alt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 establece como matrices vacías. Los argumentos de entrada para '</a:t>
            </a:r>
            <a:r>
              <a:rPr kumimoji="0" lang="es-ES" altLang="es-E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options</a:t>
            </a:r>
            <a:r>
              <a:rPr kumimoji="0" lang="es-ES" alt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nos ayudan a visualizar la información de salida más detallada acerca del proceso y las iteraciones ejecutadas por el </a:t>
            </a:r>
            <a:r>
              <a:rPr kumimoji="0" lang="es-ES" altLang="es-ES" sz="16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solver</a:t>
            </a:r>
            <a:r>
              <a:rPr kumimoji="0" lang="es-ES" alt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a:t>
            </a:r>
            <a:endParaRPr kumimoji="0" lang="es-ES" altLang="es-E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 name="0 Imagen"/>
          <p:cNvPicPr/>
          <p:nvPr/>
        </p:nvPicPr>
        <p:blipFill>
          <a:blip r:embed="rId4" cstate="print">
            <a:extLst>
              <a:ext uri="{28A0092B-C50C-407E-A947-70E740481C1C}">
                <a14:useLocalDpi xmlns:a14="http://schemas.microsoft.com/office/drawing/2010/main" val="0"/>
              </a:ext>
            </a:extLst>
          </a:blip>
          <a:stretch>
            <a:fillRect/>
          </a:stretch>
        </p:blipFill>
        <p:spPr>
          <a:xfrm>
            <a:off x="593139" y="4649040"/>
            <a:ext cx="2140794" cy="1556792"/>
          </a:xfrm>
          <a:prstGeom prst="rect">
            <a:avLst/>
          </a:prstGeom>
        </p:spPr>
      </p:pic>
    </p:spTree>
    <p:extLst>
      <p:ext uri="{BB962C8B-B14F-4D97-AF65-F5344CB8AC3E}">
        <p14:creationId xmlns:p14="http://schemas.microsoft.com/office/powerpoint/2010/main" val="256827747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4207757"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Proceso de Optimización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pic>
        <p:nvPicPr>
          <p:cNvPr id="12" name="0 Imagen"/>
          <p:cNvPicPr/>
          <p:nvPr/>
        </p:nvPicPr>
        <p:blipFill rotWithShape="1">
          <a:blip r:embed="rId4">
            <a:extLst>
              <a:ext uri="{28A0092B-C50C-407E-A947-70E740481C1C}">
                <a14:useLocalDpi xmlns:a14="http://schemas.microsoft.com/office/drawing/2010/main" val="0"/>
              </a:ext>
            </a:extLst>
          </a:blip>
          <a:srcRect r="18341"/>
          <a:stretch/>
        </p:blipFill>
        <p:spPr>
          <a:xfrm>
            <a:off x="2915816" y="1340768"/>
            <a:ext cx="6228184" cy="5256584"/>
          </a:xfrm>
          <a:prstGeom prst="rect">
            <a:avLst/>
          </a:prstGeom>
        </p:spPr>
      </p:pic>
      <p:sp>
        <p:nvSpPr>
          <p:cNvPr id="13" name="12 CuadroTexto"/>
          <p:cNvSpPr txBox="1"/>
          <p:nvPr/>
        </p:nvSpPr>
        <p:spPr>
          <a:xfrm>
            <a:off x="179512" y="2060845"/>
            <a:ext cx="2444900" cy="1908215"/>
          </a:xfrm>
          <a:prstGeom prst="rect">
            <a:avLst/>
          </a:prstGeom>
          <a:noFill/>
        </p:spPr>
        <p:txBody>
          <a:bodyPr wrap="none" rtlCol="0">
            <a:spAutoFit/>
          </a:bodyPr>
          <a:lstStyle/>
          <a:p>
            <a:pPr marL="342900" indent="-342900">
              <a:buClr>
                <a:srgbClr val="C00000"/>
              </a:buClr>
              <a:buFont typeface="Wingdings" panose="05000000000000000000" pitchFamily="2" charset="2"/>
              <a:buChar char="§"/>
            </a:pPr>
            <a:r>
              <a:rPr lang="es-ES" sz="2000" b="1" dirty="0" smtClean="0">
                <a:latin typeface="Times New Roman" panose="02020603050405020304" pitchFamily="18" charset="0"/>
                <a:cs typeface="Times New Roman" panose="02020603050405020304" pitchFamily="18" charset="0"/>
              </a:rPr>
              <a:t>Función</a:t>
            </a:r>
          </a:p>
          <a:p>
            <a:pPr marL="342900" indent="-342900">
              <a:buClr>
                <a:srgbClr val="C00000"/>
              </a:buClr>
              <a:buFont typeface="Wingdings" panose="05000000000000000000" pitchFamily="2" charset="2"/>
              <a:buChar char="§"/>
            </a:pPr>
            <a:r>
              <a:rPr lang="es-ES" sz="2000" b="1" dirty="0" smtClean="0">
                <a:latin typeface="Times New Roman" panose="02020603050405020304" pitchFamily="18" charset="0"/>
                <a:cs typeface="Times New Roman" panose="02020603050405020304" pitchFamily="18" charset="0"/>
              </a:rPr>
              <a:t>Algoritmo </a:t>
            </a:r>
          </a:p>
          <a:p>
            <a:pPr marL="342900" indent="-342900">
              <a:buClr>
                <a:srgbClr val="C00000"/>
              </a:buClr>
              <a:buFont typeface="Wingdings" panose="05000000000000000000" pitchFamily="2" charset="2"/>
              <a:buChar char="§"/>
            </a:pPr>
            <a:r>
              <a:rPr lang="es-ES" sz="2000" b="1" dirty="0" smtClean="0">
                <a:latin typeface="Times New Roman" panose="02020603050405020304" pitchFamily="18" charset="0"/>
                <a:cs typeface="Times New Roman" panose="02020603050405020304" pitchFamily="18" charset="0"/>
              </a:rPr>
              <a:t>Función Objetivo</a:t>
            </a:r>
          </a:p>
          <a:p>
            <a:pPr marL="342900" indent="-342900">
              <a:buClr>
                <a:srgbClr val="C00000"/>
              </a:buClr>
              <a:buFont typeface="Wingdings" panose="05000000000000000000" pitchFamily="2" charset="2"/>
              <a:buChar char="§"/>
            </a:pPr>
            <a:r>
              <a:rPr lang="es-ES" sz="2000" b="1" dirty="0" smtClean="0">
                <a:latin typeface="Times New Roman" panose="02020603050405020304" pitchFamily="18" charset="0"/>
                <a:cs typeface="Times New Roman" panose="02020603050405020304" pitchFamily="18" charset="0"/>
              </a:rPr>
              <a:t>Punto inicial</a:t>
            </a:r>
          </a:p>
          <a:p>
            <a:pPr marL="342900" indent="-342900">
              <a:buClr>
                <a:srgbClr val="C00000"/>
              </a:buClr>
              <a:buFont typeface="Wingdings" panose="05000000000000000000" pitchFamily="2" charset="2"/>
              <a:buChar char="§"/>
            </a:pPr>
            <a:r>
              <a:rPr lang="es-ES" sz="2000" b="1" dirty="0" smtClean="0">
                <a:latin typeface="Times New Roman" panose="02020603050405020304" pitchFamily="18" charset="0"/>
                <a:cs typeface="Times New Roman" panose="02020603050405020304" pitchFamily="18" charset="0"/>
              </a:rPr>
              <a:t>Restricciones</a:t>
            </a:r>
          </a:p>
          <a:p>
            <a:pPr marL="285750" indent="-285750">
              <a:buClr>
                <a:srgbClr val="C00000"/>
              </a:buClr>
              <a:buFont typeface="Wingdings" panose="05000000000000000000" pitchFamily="2" charset="2"/>
              <a:buChar char="§"/>
            </a:pPr>
            <a:endParaRPr lang="es-ES" dirty="0"/>
          </a:p>
        </p:txBody>
      </p:sp>
      <p:sp>
        <p:nvSpPr>
          <p:cNvPr id="14" name="13 Rectángulo"/>
          <p:cNvSpPr/>
          <p:nvPr/>
        </p:nvSpPr>
        <p:spPr>
          <a:xfrm>
            <a:off x="3419872" y="827420"/>
            <a:ext cx="2443298" cy="400110"/>
          </a:xfrm>
          <a:prstGeom prst="rect">
            <a:avLst/>
          </a:prstGeom>
        </p:spPr>
        <p:txBody>
          <a:bodyPr wrap="none">
            <a:spAutoFit/>
          </a:bodyPr>
          <a:lstStyle/>
          <a:p>
            <a:r>
              <a:rPr lang="es-ES" sz="2000" b="1" dirty="0" smtClean="0">
                <a:latin typeface="Times New Roman" panose="02020603050405020304" pitchFamily="18" charset="0"/>
                <a:cs typeface="Times New Roman" panose="02020603050405020304" pitchFamily="18" charset="0"/>
              </a:rPr>
              <a:t>Interfaz</a:t>
            </a:r>
            <a:r>
              <a:rPr lang="es-ES" b="1" dirty="0" smtClean="0">
                <a:latin typeface="Times New Roman" panose="02020603050405020304" pitchFamily="18" charset="0"/>
                <a:cs typeface="Times New Roman" panose="02020603050405020304" pitchFamily="18" charset="0"/>
              </a:rPr>
              <a:t> </a:t>
            </a:r>
            <a:r>
              <a:rPr lang="es-ES" sz="2000" b="1" dirty="0">
                <a:latin typeface="Times New Roman" panose="02020603050405020304" pitchFamily="18" charset="0"/>
                <a:cs typeface="Times New Roman" panose="02020603050405020304" pitchFamily="18" charset="0"/>
              </a:rPr>
              <a:t>Gráfica</a:t>
            </a:r>
            <a:r>
              <a:rPr lang="es-ES" b="1" dirty="0">
                <a:latin typeface="Times New Roman" panose="02020603050405020304" pitchFamily="18" charset="0"/>
                <a:cs typeface="Times New Roman" panose="02020603050405020304" pitchFamily="18" charset="0"/>
              </a:rPr>
              <a:t> (</a:t>
            </a:r>
            <a:r>
              <a:rPr lang="es-ES" b="1" dirty="0" smtClean="0">
                <a:latin typeface="Times New Roman" panose="02020603050405020304" pitchFamily="18" charset="0"/>
                <a:cs typeface="Times New Roman" panose="02020603050405020304" pitchFamily="18" charset="0"/>
              </a:rPr>
              <a:t>IG)</a:t>
            </a:r>
            <a:endParaRPr lang="es-E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277471"/>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4207757"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Proceso de Optimización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8" name="7 Rectángulo"/>
          <p:cNvSpPr/>
          <p:nvPr/>
        </p:nvSpPr>
        <p:spPr>
          <a:xfrm>
            <a:off x="3203848" y="957807"/>
            <a:ext cx="2098651" cy="400110"/>
          </a:xfrm>
          <a:prstGeom prst="rect">
            <a:avLst/>
          </a:prstGeom>
        </p:spPr>
        <p:txBody>
          <a:bodyPr wrap="none">
            <a:spAutoFit/>
          </a:bodyPr>
          <a:lstStyle/>
          <a:p>
            <a:r>
              <a:rPr lang="es-ES" sz="2000" b="1" dirty="0" smtClean="0">
                <a:latin typeface="Times New Roman" panose="02020603050405020304" pitchFamily="18" charset="0"/>
                <a:cs typeface="Times New Roman" panose="02020603050405020304" pitchFamily="18" charset="0"/>
              </a:rPr>
              <a:t>Función Objetivo</a:t>
            </a:r>
            <a:endParaRPr lang="es-ES" sz="2000" b="1" dirty="0">
              <a:latin typeface="Times New Roman" panose="02020603050405020304" pitchFamily="18" charset="0"/>
              <a:cs typeface="Times New Roman" panose="02020603050405020304" pitchFamily="18" charset="0"/>
            </a:endParaRPr>
          </a:p>
        </p:txBody>
      </p:sp>
      <p:sp>
        <p:nvSpPr>
          <p:cNvPr id="3" name="2 Rectángulo"/>
          <p:cNvSpPr/>
          <p:nvPr/>
        </p:nvSpPr>
        <p:spPr>
          <a:xfrm>
            <a:off x="71500" y="1397094"/>
            <a:ext cx="8820980" cy="5016758"/>
          </a:xfrm>
          <a:prstGeom prst="rect">
            <a:avLst/>
          </a:prstGeom>
        </p:spPr>
        <p:txBody>
          <a:bodyPr wrap="square">
            <a:spAutoFit/>
          </a:bodyPr>
          <a:lstStyle/>
          <a:p>
            <a:pPr marL="226695"/>
            <a:r>
              <a:rPr lang="es-ES" sz="1600" dirty="0" smtClean="0">
                <a:solidFill>
                  <a:srgbClr val="228A22"/>
                </a:solidFill>
                <a:latin typeface="Courier New"/>
                <a:ea typeface="Times New Roman"/>
                <a:cs typeface="Times New Roman"/>
              </a:rPr>
              <a:t>% </a:t>
            </a:r>
            <a:r>
              <a:rPr lang="es-ES" sz="1600" dirty="0">
                <a:solidFill>
                  <a:srgbClr val="228A22"/>
                </a:solidFill>
                <a:latin typeface="Courier New"/>
                <a:ea typeface="Times New Roman"/>
                <a:cs typeface="Times New Roman"/>
              </a:rPr>
              <a:t>Función de Objetivo-</a:t>
            </a:r>
            <a:r>
              <a:rPr lang="es-ES" sz="1600" dirty="0" smtClean="0">
                <a:solidFill>
                  <a:srgbClr val="228A22"/>
                </a:solidFill>
                <a:latin typeface="Courier New"/>
                <a:ea typeface="Times New Roman"/>
                <a:cs typeface="Times New Roman"/>
              </a:rPr>
              <a:t>----------------------------------------------</a:t>
            </a:r>
            <a:r>
              <a:rPr lang="es-ES" sz="1600" dirty="0" err="1" smtClean="0">
                <a:solidFill>
                  <a:srgbClr val="0000FF"/>
                </a:solidFill>
                <a:latin typeface="Courier New"/>
                <a:ea typeface="Times New Roman"/>
                <a:cs typeface="Times New Roman"/>
              </a:rPr>
              <a:t>function</a:t>
            </a:r>
            <a:r>
              <a:rPr lang="es-ES" sz="1600" dirty="0" smtClean="0">
                <a:solidFill>
                  <a:srgbClr val="000000"/>
                </a:solidFill>
                <a:latin typeface="Courier New"/>
                <a:ea typeface="Times New Roman"/>
                <a:cs typeface="Times New Roman"/>
              </a:rPr>
              <a:t> </a:t>
            </a:r>
            <a:r>
              <a:rPr lang="es-ES" sz="1600" dirty="0">
                <a:solidFill>
                  <a:srgbClr val="000000"/>
                </a:solidFill>
                <a:latin typeface="Courier New"/>
                <a:ea typeface="Times New Roman"/>
                <a:cs typeface="Times New Roman"/>
              </a:rPr>
              <a:t>[</a:t>
            </a:r>
            <a:r>
              <a:rPr lang="es-ES" sz="1600" dirty="0" err="1">
                <a:solidFill>
                  <a:srgbClr val="000000"/>
                </a:solidFill>
                <a:latin typeface="Courier New"/>
                <a:ea typeface="Times New Roman"/>
                <a:cs typeface="Times New Roman"/>
              </a:rPr>
              <a:t>f,g</a:t>
            </a:r>
            <a:r>
              <a:rPr lang="es-ES" sz="1600" dirty="0">
                <a:solidFill>
                  <a:srgbClr val="000000"/>
                </a:solidFill>
                <a:latin typeface="Courier New"/>
                <a:ea typeface="Times New Roman"/>
                <a:cs typeface="Times New Roman"/>
              </a:rPr>
              <a:t>] = myfun1(x)</a:t>
            </a:r>
            <a:r>
              <a:rPr lang="es-ES" sz="1600" dirty="0">
                <a:solidFill>
                  <a:srgbClr val="228B22"/>
                </a:solidFill>
                <a:latin typeface="Courier New"/>
                <a:ea typeface="Times New Roman"/>
                <a:cs typeface="Times New Roman"/>
              </a:rPr>
              <a:t> % myfun1 </a:t>
            </a:r>
            <a:r>
              <a:rPr lang="es-ES" sz="1600" dirty="0">
                <a:solidFill>
                  <a:srgbClr val="228A22"/>
                </a:solidFill>
                <a:latin typeface="Courier New"/>
                <a:ea typeface="Times New Roman"/>
                <a:cs typeface="Times New Roman"/>
              </a:rPr>
              <a:t>tiene</a:t>
            </a:r>
            <a:r>
              <a:rPr lang="es-ES" sz="1600" dirty="0">
                <a:solidFill>
                  <a:srgbClr val="228B22"/>
                </a:solidFill>
                <a:latin typeface="Courier New"/>
                <a:ea typeface="Times New Roman"/>
                <a:cs typeface="Times New Roman"/>
              </a:rPr>
              <a:t> dos parámetros de salida</a:t>
            </a:r>
            <a:endParaRPr lang="es-ES" sz="2400" dirty="0">
              <a:latin typeface="Times New Roman"/>
              <a:ea typeface="Times New Roman"/>
              <a:cs typeface="Times New Roman"/>
            </a:endParaRPr>
          </a:p>
          <a:p>
            <a:pPr marL="226695" algn="just">
              <a:spcAft>
                <a:spcPts val="0"/>
              </a:spcAft>
            </a:pPr>
            <a:r>
              <a:rPr lang="es-ES" sz="1600" dirty="0" smtClean="0">
                <a:solidFill>
                  <a:srgbClr val="000000"/>
                </a:solidFill>
                <a:latin typeface="Courier New"/>
                <a:ea typeface="Times New Roman"/>
                <a:cs typeface="Times New Roman"/>
              </a:rPr>
              <a:t>f </a:t>
            </a:r>
            <a:r>
              <a:rPr lang="es-ES" sz="1600" dirty="0">
                <a:solidFill>
                  <a:srgbClr val="000000"/>
                </a:solidFill>
                <a:latin typeface="Courier New"/>
                <a:ea typeface="Times New Roman"/>
                <a:cs typeface="Times New Roman"/>
              </a:rPr>
              <a:t>= </a:t>
            </a:r>
            <a:r>
              <a:rPr lang="es-ES" sz="1600" dirty="0" smtClean="0">
                <a:solidFill>
                  <a:srgbClr val="000000"/>
                </a:solidFill>
                <a:latin typeface="Courier New"/>
                <a:ea typeface="Times New Roman"/>
                <a:cs typeface="Times New Roman"/>
              </a:rPr>
              <a:t>(13.66-8.177*x(1)+4.556*x(2)+0.9576*x(1</a:t>
            </a:r>
            <a:r>
              <a:rPr lang="es-ES" sz="1600" dirty="0">
                <a:solidFill>
                  <a:srgbClr val="000000"/>
                </a:solidFill>
                <a:latin typeface="Courier New"/>
                <a:ea typeface="Times New Roman"/>
                <a:cs typeface="Times New Roman"/>
              </a:rPr>
              <a:t>).^</a:t>
            </a:r>
            <a:r>
              <a:rPr lang="es-ES" sz="1600" dirty="0" smtClean="0">
                <a:solidFill>
                  <a:srgbClr val="000000"/>
                </a:solidFill>
                <a:latin typeface="Courier New"/>
                <a:ea typeface="Times New Roman"/>
                <a:cs typeface="Times New Roman"/>
              </a:rPr>
              <a:t>2-0.9681*x(1</a:t>
            </a:r>
            <a:r>
              <a:rPr lang="es-ES" sz="1600" dirty="0">
                <a:solidFill>
                  <a:srgbClr val="000000"/>
                </a:solidFill>
                <a:latin typeface="Courier New"/>
                <a:ea typeface="Times New Roman"/>
                <a:cs typeface="Times New Roman"/>
              </a:rPr>
              <a:t>)*x(2</a:t>
            </a:r>
            <a:r>
              <a:rPr lang="es-ES" sz="1600" dirty="0" smtClean="0">
                <a:solidFill>
                  <a:srgbClr val="000000"/>
                </a:solidFill>
                <a:latin typeface="Courier New"/>
                <a:ea typeface="Times New Roman"/>
                <a:cs typeface="Times New Roman"/>
              </a:rPr>
              <a:t>)+ 10.81*x(2</a:t>
            </a:r>
            <a:r>
              <a:rPr lang="es-ES" sz="1600" dirty="0">
                <a:solidFill>
                  <a:srgbClr val="000000"/>
                </a:solidFill>
                <a:latin typeface="Courier New"/>
                <a:ea typeface="Times New Roman"/>
                <a:cs typeface="Times New Roman"/>
              </a:rPr>
              <a:t>).^</a:t>
            </a:r>
            <a:r>
              <a:rPr lang="es-ES" sz="1600" dirty="0" smtClean="0">
                <a:solidFill>
                  <a:srgbClr val="000000"/>
                </a:solidFill>
                <a:latin typeface="Courier New"/>
                <a:ea typeface="Times New Roman"/>
                <a:cs typeface="Times New Roman"/>
              </a:rPr>
              <a:t>2+1.555*x(1</a:t>
            </a:r>
            <a:r>
              <a:rPr lang="es-ES" sz="1600" dirty="0">
                <a:solidFill>
                  <a:srgbClr val="000000"/>
                </a:solidFill>
                <a:latin typeface="Courier New"/>
                <a:ea typeface="Times New Roman"/>
                <a:cs typeface="Times New Roman"/>
              </a:rPr>
              <a:t>).^</a:t>
            </a:r>
            <a:r>
              <a:rPr lang="es-ES" sz="1600" dirty="0" smtClean="0">
                <a:solidFill>
                  <a:srgbClr val="000000"/>
                </a:solidFill>
                <a:latin typeface="Courier New"/>
                <a:ea typeface="Times New Roman"/>
                <a:cs typeface="Times New Roman"/>
              </a:rPr>
              <a:t>3+1.533*x(1</a:t>
            </a:r>
            <a:r>
              <a:rPr lang="es-ES" sz="1600" dirty="0">
                <a:solidFill>
                  <a:srgbClr val="000000"/>
                </a:solidFill>
                <a:latin typeface="Courier New"/>
                <a:ea typeface="Times New Roman"/>
                <a:cs typeface="Times New Roman"/>
              </a:rPr>
              <a:t>).^2*x(2)-2.91*x(1)*x(2).^</a:t>
            </a:r>
            <a:r>
              <a:rPr lang="es-ES" sz="1600" dirty="0" smtClean="0">
                <a:solidFill>
                  <a:srgbClr val="000000"/>
                </a:solidFill>
                <a:latin typeface="Courier New"/>
                <a:ea typeface="Times New Roman"/>
                <a:cs typeface="Times New Roman"/>
              </a:rPr>
              <a:t>2- 6.116*x(2</a:t>
            </a:r>
            <a:r>
              <a:rPr lang="es-ES" sz="1600" dirty="0">
                <a:solidFill>
                  <a:srgbClr val="000000"/>
                </a:solidFill>
                <a:latin typeface="Courier New"/>
                <a:ea typeface="Times New Roman"/>
                <a:cs typeface="Times New Roman"/>
              </a:rPr>
              <a:t>).^</a:t>
            </a:r>
            <a:r>
              <a:rPr lang="es-ES" sz="1600" dirty="0" smtClean="0">
                <a:solidFill>
                  <a:srgbClr val="000000"/>
                </a:solidFill>
                <a:latin typeface="Courier New"/>
                <a:ea typeface="Times New Roman"/>
                <a:cs typeface="Times New Roman"/>
              </a:rPr>
              <a:t>3+4.086*x(1</a:t>
            </a:r>
            <a:r>
              <a:rPr lang="es-ES" sz="1600" dirty="0">
                <a:solidFill>
                  <a:srgbClr val="000000"/>
                </a:solidFill>
                <a:latin typeface="Courier New"/>
                <a:ea typeface="Times New Roman"/>
                <a:cs typeface="Times New Roman"/>
              </a:rPr>
              <a:t>).^</a:t>
            </a:r>
            <a:r>
              <a:rPr lang="es-ES" sz="1600" dirty="0" smtClean="0">
                <a:solidFill>
                  <a:srgbClr val="000000"/>
                </a:solidFill>
                <a:latin typeface="Courier New"/>
                <a:ea typeface="Times New Roman"/>
                <a:cs typeface="Times New Roman"/>
              </a:rPr>
              <a:t>4+9.492*x(1</a:t>
            </a:r>
            <a:r>
              <a:rPr lang="es-ES" sz="1600" dirty="0">
                <a:solidFill>
                  <a:srgbClr val="000000"/>
                </a:solidFill>
                <a:latin typeface="Courier New"/>
                <a:ea typeface="Times New Roman"/>
                <a:cs typeface="Times New Roman"/>
              </a:rPr>
              <a:t>).^3*x(2)+1.08*x(1).^2*x(2).^2 </a:t>
            </a:r>
            <a:endParaRPr lang="es-ES" sz="1600" dirty="0" smtClean="0">
              <a:solidFill>
                <a:srgbClr val="000000"/>
              </a:solidFill>
              <a:latin typeface="Courier New"/>
              <a:ea typeface="Times New Roman"/>
              <a:cs typeface="Times New Roman"/>
            </a:endParaRPr>
          </a:p>
          <a:p>
            <a:pPr marL="226695" algn="just">
              <a:spcAft>
                <a:spcPts val="0"/>
              </a:spcAft>
            </a:pPr>
            <a:r>
              <a:rPr lang="es-ES" sz="1600" dirty="0" smtClean="0">
                <a:solidFill>
                  <a:srgbClr val="000000"/>
                </a:solidFill>
                <a:latin typeface="Courier New"/>
                <a:ea typeface="Times New Roman"/>
                <a:cs typeface="Times New Roman"/>
              </a:rPr>
              <a:t>+ </a:t>
            </a:r>
            <a:r>
              <a:rPr lang="es-ES" sz="1600" dirty="0">
                <a:solidFill>
                  <a:srgbClr val="000000"/>
                </a:solidFill>
                <a:latin typeface="Courier New"/>
                <a:ea typeface="Times New Roman"/>
                <a:cs typeface="Times New Roman"/>
              </a:rPr>
              <a:t>0.9793*x(1)*x(2).^3 + 1.08*x(2).^4);</a:t>
            </a:r>
            <a:endParaRPr lang="es-ES" sz="2400" dirty="0">
              <a:latin typeface="Times New Roman"/>
              <a:ea typeface="Times New Roman"/>
              <a:cs typeface="Times New Roman"/>
            </a:endParaRPr>
          </a:p>
          <a:p>
            <a:pPr marL="226695" algn="just">
              <a:spcAft>
                <a:spcPts val="0"/>
              </a:spcAft>
            </a:pPr>
            <a:r>
              <a:rPr lang="es-ES" sz="1600" dirty="0">
                <a:solidFill>
                  <a:srgbClr val="000000"/>
                </a:solidFill>
                <a:latin typeface="Courier New"/>
                <a:ea typeface="Times New Roman"/>
                <a:cs typeface="Times New Roman"/>
              </a:rPr>
              <a:t> </a:t>
            </a:r>
            <a:r>
              <a:rPr lang="es-ES" sz="1600" dirty="0" smtClean="0">
                <a:solidFill>
                  <a:srgbClr val="0000FF"/>
                </a:solidFill>
                <a:latin typeface="Courier New"/>
                <a:ea typeface="Times New Roman"/>
                <a:cs typeface="Times New Roman"/>
              </a:rPr>
              <a:t>  </a:t>
            </a:r>
            <a:r>
              <a:rPr lang="es-ES" sz="1600" dirty="0" err="1">
                <a:solidFill>
                  <a:srgbClr val="0000FF"/>
                </a:solidFill>
                <a:latin typeface="Courier New"/>
                <a:ea typeface="Times New Roman"/>
                <a:cs typeface="Times New Roman"/>
              </a:rPr>
              <a:t>if</a:t>
            </a:r>
            <a:r>
              <a:rPr lang="es-ES" sz="1600" dirty="0">
                <a:solidFill>
                  <a:srgbClr val="000000"/>
                </a:solidFill>
                <a:latin typeface="Courier New"/>
                <a:ea typeface="Times New Roman"/>
                <a:cs typeface="Times New Roman"/>
              </a:rPr>
              <a:t> </a:t>
            </a:r>
            <a:r>
              <a:rPr lang="es-ES" sz="1600" dirty="0" err="1">
                <a:solidFill>
                  <a:srgbClr val="000000"/>
                </a:solidFill>
                <a:latin typeface="Courier New"/>
                <a:ea typeface="Times New Roman"/>
                <a:cs typeface="Times New Roman"/>
              </a:rPr>
              <a:t>nargout</a:t>
            </a:r>
            <a:r>
              <a:rPr lang="es-ES" sz="1600" dirty="0">
                <a:solidFill>
                  <a:srgbClr val="000000"/>
                </a:solidFill>
                <a:latin typeface="Courier New"/>
                <a:ea typeface="Times New Roman"/>
                <a:cs typeface="Times New Roman"/>
              </a:rPr>
              <a:t> &gt; 1 </a:t>
            </a:r>
            <a:r>
              <a:rPr lang="es-ES" sz="1600" dirty="0">
                <a:solidFill>
                  <a:srgbClr val="228A22"/>
                </a:solidFill>
                <a:latin typeface="Courier New"/>
                <a:ea typeface="Times New Roman"/>
                <a:cs typeface="Times New Roman"/>
              </a:rPr>
              <a:t>% Calcula el </a:t>
            </a:r>
            <a:r>
              <a:rPr lang="es-ES" sz="1600" dirty="0" smtClean="0">
                <a:solidFill>
                  <a:srgbClr val="228A22"/>
                </a:solidFill>
                <a:latin typeface="Courier New"/>
                <a:ea typeface="Times New Roman"/>
                <a:cs typeface="Times New Roman"/>
              </a:rPr>
              <a:t>gradiente</a:t>
            </a:r>
            <a:endParaRPr lang="es-ES" sz="2400" dirty="0" smtClean="0">
              <a:latin typeface="Times New Roman"/>
              <a:ea typeface="Times New Roman"/>
              <a:cs typeface="Times New Roman"/>
            </a:endParaRPr>
          </a:p>
          <a:p>
            <a:pPr marL="226695" algn="just">
              <a:spcAft>
                <a:spcPts val="0"/>
              </a:spcAft>
            </a:pPr>
            <a:r>
              <a:rPr lang="es-ES" sz="1600" dirty="0" smtClean="0">
                <a:solidFill>
                  <a:srgbClr val="000000"/>
                </a:solidFill>
                <a:latin typeface="Courier New"/>
                <a:ea typeface="Times New Roman"/>
                <a:cs typeface="Times New Roman"/>
              </a:rPr>
              <a:t>g(1)=(2043*x(1).^3)/125 + (7119*x(1).^2*x(2))/250 +(933*x(1).^2)/200 + (54*x(1)*x(2).^2)/25 + (1533*x(1)*x(2))/500 + (1197*x(1))/625 + (9793*x(2).^3)/10000 - (291*x(2).^2)/100 - (9681*x(2))/10000 - 8177/1000;</a:t>
            </a:r>
          </a:p>
          <a:p>
            <a:pPr marL="226695" algn="just">
              <a:spcAft>
                <a:spcPts val="0"/>
              </a:spcAft>
            </a:pPr>
            <a:endParaRPr lang="es-ES" sz="2400" dirty="0" smtClean="0">
              <a:latin typeface="Times New Roman"/>
              <a:ea typeface="Times New Roman"/>
              <a:cs typeface="Times New Roman"/>
            </a:endParaRPr>
          </a:p>
          <a:p>
            <a:pPr marL="180340" algn="just">
              <a:spcAft>
                <a:spcPts val="0"/>
              </a:spcAft>
            </a:pPr>
            <a:r>
              <a:rPr lang="es-ES" sz="1600" dirty="0" smtClean="0">
                <a:solidFill>
                  <a:srgbClr val="000000"/>
                </a:solidFill>
                <a:latin typeface="Courier New"/>
                <a:ea typeface="Times New Roman"/>
                <a:cs typeface="Times New Roman"/>
              </a:rPr>
              <a:t>g(2</a:t>
            </a:r>
            <a:r>
              <a:rPr lang="es-ES" sz="1600" dirty="0">
                <a:solidFill>
                  <a:srgbClr val="000000"/>
                </a:solidFill>
                <a:latin typeface="Courier New"/>
                <a:ea typeface="Times New Roman"/>
                <a:cs typeface="Times New Roman"/>
              </a:rPr>
              <a:t>)=(2373*x(1).^3)/250 + (54*x(1).^2*x(2))/25 + (1533*x(1).^2)/1000 + (29379*x(1)*x(2).^2)/10000 - (291*x(1)*x(2))/50 - (9681*x(1))/10000 + (108*x(2).^3)/25 - (4587*x(2).^2)/250 + (1081*x(2))/50 + 1139/250;</a:t>
            </a:r>
            <a:endParaRPr lang="es-ES" sz="2400" dirty="0">
              <a:latin typeface="Times New Roman"/>
              <a:ea typeface="Times New Roman"/>
              <a:cs typeface="Times New Roman"/>
            </a:endParaRPr>
          </a:p>
          <a:p>
            <a:pPr marL="226695" algn="just">
              <a:lnSpc>
                <a:spcPct val="150000"/>
              </a:lnSpc>
              <a:spcAft>
                <a:spcPts val="0"/>
              </a:spcAft>
            </a:pPr>
            <a:r>
              <a:rPr lang="es-ES" sz="1600" dirty="0">
                <a:solidFill>
                  <a:srgbClr val="0000FF"/>
                </a:solidFill>
                <a:latin typeface="Courier New"/>
                <a:ea typeface="Times New Roman"/>
                <a:cs typeface="Times New Roman"/>
              </a:rPr>
              <a:t>  </a:t>
            </a:r>
            <a:r>
              <a:rPr lang="es-ES" sz="1600" dirty="0" err="1">
                <a:solidFill>
                  <a:srgbClr val="0000FF"/>
                </a:solidFill>
                <a:latin typeface="Courier New"/>
                <a:ea typeface="Times New Roman"/>
                <a:cs typeface="Times New Roman"/>
              </a:rPr>
              <a:t>end</a:t>
            </a:r>
            <a:endParaRPr lang="es-ES" sz="2400" dirty="0">
              <a:latin typeface="Times New Roman"/>
              <a:ea typeface="Times New Roman"/>
              <a:cs typeface="Times New Roman"/>
            </a:endParaRPr>
          </a:p>
          <a:p>
            <a:pPr marL="226695" algn="just">
              <a:lnSpc>
                <a:spcPct val="150000"/>
              </a:lnSpc>
              <a:spcAft>
                <a:spcPts val="0"/>
              </a:spcAft>
            </a:pPr>
            <a:r>
              <a:rPr lang="es-ES" sz="1600" dirty="0" err="1">
                <a:solidFill>
                  <a:srgbClr val="0000FF"/>
                </a:solidFill>
                <a:latin typeface="Courier New"/>
                <a:ea typeface="Times New Roman"/>
                <a:cs typeface="Times New Roman"/>
              </a:rPr>
              <a:t>end</a:t>
            </a:r>
            <a:endParaRPr lang="es-ES" sz="2400" dirty="0">
              <a:latin typeface="Times New Roman"/>
              <a:ea typeface="Times New Roman"/>
              <a:cs typeface="Times New Roman"/>
            </a:endParaRPr>
          </a:p>
          <a:p>
            <a:pPr marL="226695">
              <a:lnSpc>
                <a:spcPct val="150000"/>
              </a:lnSpc>
            </a:pPr>
            <a:r>
              <a:rPr lang="es-ES" sz="1600" dirty="0">
                <a:solidFill>
                  <a:srgbClr val="228A22"/>
                </a:solidFill>
                <a:latin typeface="Courier New"/>
                <a:ea typeface="Times New Roman"/>
                <a:cs typeface="Times New Roman"/>
              </a:rPr>
              <a:t>% </a:t>
            </a:r>
            <a:r>
              <a:rPr lang="es-ES" sz="1600" dirty="0" smtClean="0">
                <a:solidFill>
                  <a:srgbClr val="228A22"/>
                </a:solidFill>
                <a:latin typeface="Courier New"/>
                <a:ea typeface="Times New Roman"/>
                <a:cs typeface="Times New Roman"/>
              </a:rPr>
              <a:t>------------------------------------------------------------------</a:t>
            </a:r>
            <a:endParaRPr lang="es-ES" sz="2400" dirty="0">
              <a:latin typeface="Times New Roman"/>
              <a:ea typeface="Times New Roman"/>
              <a:cs typeface="Times New Roman"/>
            </a:endParaRPr>
          </a:p>
        </p:txBody>
      </p:sp>
    </p:spTree>
    <p:extLst>
      <p:ext uri="{BB962C8B-B14F-4D97-AF65-F5344CB8AC3E}">
        <p14:creationId xmlns:p14="http://schemas.microsoft.com/office/powerpoint/2010/main" val="3658364650"/>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4207757"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Proceso de Optimización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8" name="7 Rectángulo"/>
          <p:cNvSpPr/>
          <p:nvPr/>
        </p:nvSpPr>
        <p:spPr>
          <a:xfrm>
            <a:off x="3203848" y="957807"/>
            <a:ext cx="2635658" cy="400110"/>
          </a:xfrm>
          <a:prstGeom prst="rect">
            <a:avLst/>
          </a:prstGeom>
        </p:spPr>
        <p:txBody>
          <a:bodyPr wrap="none">
            <a:spAutoFit/>
          </a:bodyPr>
          <a:lstStyle/>
          <a:p>
            <a:r>
              <a:rPr lang="es-ES" sz="2000" b="1" dirty="0" smtClean="0">
                <a:latin typeface="Times New Roman" panose="02020603050405020304" pitchFamily="18" charset="0"/>
                <a:cs typeface="Times New Roman" panose="02020603050405020304" pitchFamily="18" charset="0"/>
              </a:rPr>
              <a:t>Línea </a:t>
            </a:r>
            <a:r>
              <a:rPr lang="es-ES" sz="2000" b="1" dirty="0">
                <a:latin typeface="Times New Roman" panose="02020603050405020304" pitchFamily="18" charset="0"/>
                <a:cs typeface="Times New Roman" panose="02020603050405020304" pitchFamily="18" charset="0"/>
              </a:rPr>
              <a:t>de </a:t>
            </a:r>
            <a:r>
              <a:rPr lang="es-ES" sz="2000" b="1" dirty="0" smtClean="0">
                <a:latin typeface="Times New Roman" panose="02020603050405020304" pitchFamily="18" charset="0"/>
                <a:cs typeface="Times New Roman" panose="02020603050405020304" pitchFamily="18" charset="0"/>
              </a:rPr>
              <a:t>Código </a:t>
            </a:r>
            <a:r>
              <a:rPr lang="es-ES" sz="2000" b="1" dirty="0">
                <a:latin typeface="Times New Roman" panose="02020603050405020304" pitchFamily="18" charset="0"/>
                <a:cs typeface="Times New Roman" panose="02020603050405020304" pitchFamily="18" charset="0"/>
              </a:rPr>
              <a:t>(LC) </a:t>
            </a:r>
          </a:p>
        </p:txBody>
      </p:sp>
      <p:sp>
        <p:nvSpPr>
          <p:cNvPr id="3" name="2 Rectángulo"/>
          <p:cNvSpPr/>
          <p:nvPr/>
        </p:nvSpPr>
        <p:spPr>
          <a:xfrm>
            <a:off x="71500" y="1397094"/>
            <a:ext cx="9181020" cy="1569660"/>
          </a:xfrm>
          <a:prstGeom prst="rect">
            <a:avLst/>
          </a:prstGeom>
        </p:spPr>
        <p:txBody>
          <a:bodyPr wrap="square">
            <a:spAutoFit/>
          </a:bodyPr>
          <a:lstStyle/>
          <a:p>
            <a:pPr marL="226695"/>
            <a:r>
              <a:rPr lang="es-ES" sz="1600" dirty="0" smtClean="0">
                <a:solidFill>
                  <a:srgbClr val="228A22"/>
                </a:solidFill>
                <a:latin typeface="Courier New"/>
                <a:ea typeface="Times New Roman"/>
                <a:cs typeface="Times New Roman"/>
              </a:rPr>
              <a:t>%</a:t>
            </a:r>
            <a:r>
              <a:rPr lang="es-ES" sz="1600" dirty="0">
                <a:solidFill>
                  <a:srgbClr val="228A22"/>
                </a:solidFill>
                <a:latin typeface="Courier New"/>
                <a:ea typeface="Times New Roman"/>
                <a:cs typeface="Times New Roman"/>
              </a:rPr>
              <a:t>Optimización </a:t>
            </a:r>
            <a:r>
              <a:rPr lang="es-ES" sz="1600" dirty="0" smtClean="0">
                <a:solidFill>
                  <a:srgbClr val="228A22"/>
                </a:solidFill>
                <a:latin typeface="Courier New"/>
                <a:ea typeface="Times New Roman"/>
                <a:cs typeface="Times New Roman"/>
              </a:rPr>
              <a:t>Multivariable sin restricciones(optim_fminunc.m)------</a:t>
            </a:r>
            <a:endParaRPr lang="es-ES" sz="1600" dirty="0">
              <a:latin typeface="Times New Roman"/>
              <a:ea typeface="Times New Roman"/>
              <a:cs typeface="Times New Roman"/>
            </a:endParaRPr>
          </a:p>
          <a:p>
            <a:pPr marL="226695"/>
            <a:r>
              <a:rPr lang="es-ES" sz="1600" dirty="0">
                <a:solidFill>
                  <a:srgbClr val="228A22"/>
                </a:solidFill>
                <a:latin typeface="Courier New"/>
                <a:ea typeface="Times New Roman"/>
                <a:cs typeface="Times New Roman"/>
              </a:rPr>
              <a:t> </a:t>
            </a:r>
            <a:r>
              <a:rPr lang="es-ES" sz="1600" dirty="0" smtClean="0">
                <a:solidFill>
                  <a:srgbClr val="000000"/>
                </a:solidFill>
                <a:latin typeface="Courier New"/>
                <a:ea typeface="Times New Roman"/>
                <a:cs typeface="Times New Roman"/>
              </a:rPr>
              <a:t>x0 </a:t>
            </a:r>
            <a:r>
              <a:rPr lang="es-ES" sz="1600" dirty="0">
                <a:solidFill>
                  <a:srgbClr val="000000"/>
                </a:solidFill>
                <a:latin typeface="Courier New"/>
                <a:ea typeface="Times New Roman"/>
                <a:cs typeface="Times New Roman"/>
              </a:rPr>
              <a:t>= [0.84, 0.0044]; </a:t>
            </a:r>
            <a:r>
              <a:rPr lang="es-ES" sz="1600" dirty="0">
                <a:solidFill>
                  <a:srgbClr val="228B22"/>
                </a:solidFill>
                <a:latin typeface="Courier New"/>
                <a:ea typeface="Times New Roman"/>
                <a:cs typeface="Times New Roman"/>
              </a:rPr>
              <a:t>% condiciones iniciales</a:t>
            </a:r>
            <a:endParaRPr lang="es-ES" sz="1600" dirty="0">
              <a:latin typeface="Times New Roman"/>
              <a:ea typeface="Times New Roman"/>
              <a:cs typeface="Times New Roman"/>
            </a:endParaRPr>
          </a:p>
          <a:p>
            <a:pPr marL="226695"/>
            <a:r>
              <a:rPr lang="es-ES" sz="1600" dirty="0" err="1">
                <a:solidFill>
                  <a:srgbClr val="000000"/>
                </a:solidFill>
                <a:latin typeface="Courier New"/>
                <a:ea typeface="Times New Roman"/>
                <a:cs typeface="Times New Roman"/>
              </a:rPr>
              <a:t>options</a:t>
            </a:r>
            <a:r>
              <a:rPr lang="es-ES" sz="1600" dirty="0">
                <a:solidFill>
                  <a:srgbClr val="000000"/>
                </a:solidFill>
                <a:latin typeface="Courier New"/>
                <a:ea typeface="Times New Roman"/>
                <a:cs typeface="Times New Roman"/>
              </a:rPr>
              <a:t> = </a:t>
            </a:r>
            <a:r>
              <a:rPr lang="es-ES" sz="1600" dirty="0" err="1">
                <a:solidFill>
                  <a:srgbClr val="000000"/>
                </a:solidFill>
                <a:latin typeface="Courier New"/>
                <a:ea typeface="Times New Roman"/>
                <a:cs typeface="Times New Roman"/>
              </a:rPr>
              <a:t>optimset</a:t>
            </a:r>
            <a:r>
              <a:rPr lang="es-ES" sz="1600" dirty="0">
                <a:solidFill>
                  <a:srgbClr val="000000"/>
                </a:solidFill>
                <a:latin typeface="Courier New"/>
                <a:ea typeface="Times New Roman"/>
                <a:cs typeface="Times New Roman"/>
              </a:rPr>
              <a:t>(</a:t>
            </a:r>
            <a:r>
              <a:rPr lang="es-ES" sz="1600" dirty="0">
                <a:solidFill>
                  <a:srgbClr val="A020F0"/>
                </a:solidFill>
                <a:latin typeface="Courier New"/>
                <a:ea typeface="Times New Roman"/>
                <a:cs typeface="Times New Roman"/>
              </a:rPr>
              <a:t>'</a:t>
            </a:r>
            <a:r>
              <a:rPr lang="es-ES" sz="1600" dirty="0" err="1">
                <a:solidFill>
                  <a:srgbClr val="A020F0"/>
                </a:solidFill>
                <a:latin typeface="Courier New"/>
                <a:ea typeface="Times New Roman"/>
                <a:cs typeface="Times New Roman"/>
              </a:rPr>
              <a:t>Diagnostics</a:t>
            </a:r>
            <a:r>
              <a:rPr lang="es-ES" sz="1600" dirty="0">
                <a:solidFill>
                  <a:srgbClr val="A020F0"/>
                </a:solidFill>
                <a:latin typeface="Courier New"/>
                <a:ea typeface="Times New Roman"/>
                <a:cs typeface="Times New Roman"/>
              </a:rPr>
              <a:t>'</a:t>
            </a:r>
            <a:r>
              <a:rPr lang="es-ES" sz="1600" dirty="0">
                <a:solidFill>
                  <a:srgbClr val="000000"/>
                </a:solidFill>
                <a:latin typeface="Courier New"/>
                <a:ea typeface="Times New Roman"/>
                <a:cs typeface="Times New Roman"/>
              </a:rPr>
              <a:t>, </a:t>
            </a:r>
            <a:r>
              <a:rPr lang="es-ES" sz="1600" dirty="0">
                <a:solidFill>
                  <a:srgbClr val="A020F0"/>
                </a:solidFill>
                <a:latin typeface="Courier New"/>
                <a:ea typeface="Times New Roman"/>
                <a:cs typeface="Times New Roman"/>
              </a:rPr>
              <a:t>'</a:t>
            </a:r>
            <a:r>
              <a:rPr lang="es-ES" sz="1600" dirty="0" err="1">
                <a:solidFill>
                  <a:srgbClr val="A020F0"/>
                </a:solidFill>
                <a:latin typeface="Courier New"/>
                <a:ea typeface="Times New Roman"/>
                <a:cs typeface="Times New Roman"/>
              </a:rPr>
              <a:t>on</a:t>
            </a:r>
            <a:r>
              <a:rPr lang="es-ES" sz="1600" dirty="0">
                <a:solidFill>
                  <a:srgbClr val="A020F0"/>
                </a:solidFill>
                <a:latin typeface="Courier New"/>
                <a:ea typeface="Times New Roman"/>
                <a:cs typeface="Times New Roman"/>
              </a:rPr>
              <a:t>'</a:t>
            </a:r>
            <a:r>
              <a:rPr lang="es-ES" sz="1600" dirty="0">
                <a:solidFill>
                  <a:srgbClr val="000000"/>
                </a:solidFill>
                <a:latin typeface="Courier New"/>
                <a:ea typeface="Times New Roman"/>
                <a:cs typeface="Times New Roman"/>
              </a:rPr>
              <a:t>,</a:t>
            </a:r>
            <a:r>
              <a:rPr lang="es-ES" sz="1600" dirty="0">
                <a:solidFill>
                  <a:srgbClr val="A020F0"/>
                </a:solidFill>
                <a:latin typeface="Courier New"/>
                <a:ea typeface="Times New Roman"/>
                <a:cs typeface="Times New Roman"/>
              </a:rPr>
              <a:t>'</a:t>
            </a:r>
            <a:r>
              <a:rPr lang="es-ES" sz="1600" dirty="0" err="1">
                <a:solidFill>
                  <a:srgbClr val="A020F0"/>
                </a:solidFill>
                <a:latin typeface="Courier New"/>
                <a:ea typeface="Times New Roman"/>
                <a:cs typeface="Times New Roman"/>
              </a:rPr>
              <a:t>Display</a:t>
            </a:r>
            <a:r>
              <a:rPr lang="es-ES" sz="1600" dirty="0">
                <a:solidFill>
                  <a:srgbClr val="A020F0"/>
                </a:solidFill>
                <a:latin typeface="Courier New"/>
                <a:ea typeface="Times New Roman"/>
                <a:cs typeface="Times New Roman"/>
              </a:rPr>
              <a:t>'</a:t>
            </a:r>
            <a:r>
              <a:rPr lang="es-ES" sz="1600" dirty="0">
                <a:solidFill>
                  <a:srgbClr val="000000"/>
                </a:solidFill>
                <a:latin typeface="Courier New"/>
                <a:ea typeface="Times New Roman"/>
                <a:cs typeface="Times New Roman"/>
              </a:rPr>
              <a:t>, </a:t>
            </a:r>
            <a:r>
              <a:rPr lang="es-ES" sz="1600" dirty="0">
                <a:solidFill>
                  <a:srgbClr val="A020F0"/>
                </a:solidFill>
                <a:latin typeface="Courier New"/>
                <a:ea typeface="Times New Roman"/>
                <a:cs typeface="Times New Roman"/>
              </a:rPr>
              <a:t>'</a:t>
            </a:r>
            <a:r>
              <a:rPr lang="es-ES" sz="1600" dirty="0" err="1">
                <a:solidFill>
                  <a:srgbClr val="A020F0"/>
                </a:solidFill>
                <a:latin typeface="Courier New"/>
                <a:ea typeface="Times New Roman"/>
                <a:cs typeface="Times New Roman"/>
              </a:rPr>
              <a:t>iter</a:t>
            </a:r>
            <a:r>
              <a:rPr lang="es-ES" sz="1600" dirty="0">
                <a:solidFill>
                  <a:srgbClr val="A020F0"/>
                </a:solidFill>
                <a:latin typeface="Courier New"/>
                <a:ea typeface="Times New Roman"/>
                <a:cs typeface="Times New Roman"/>
              </a:rPr>
              <a:t>'</a:t>
            </a:r>
            <a:r>
              <a:rPr lang="es-ES" sz="1600" dirty="0">
                <a:solidFill>
                  <a:srgbClr val="000000"/>
                </a:solidFill>
                <a:latin typeface="Courier New"/>
                <a:ea typeface="Times New Roman"/>
                <a:cs typeface="Times New Roman"/>
              </a:rPr>
              <a:t>, </a:t>
            </a:r>
            <a:r>
              <a:rPr lang="es-ES" sz="1600" dirty="0">
                <a:solidFill>
                  <a:srgbClr val="A020F0"/>
                </a:solidFill>
                <a:latin typeface="Courier New"/>
                <a:ea typeface="Times New Roman"/>
                <a:cs typeface="Times New Roman"/>
              </a:rPr>
              <a:t>'</a:t>
            </a:r>
            <a:r>
              <a:rPr lang="es-ES" sz="1600" dirty="0" err="1">
                <a:solidFill>
                  <a:srgbClr val="A020F0"/>
                </a:solidFill>
                <a:latin typeface="Courier New"/>
                <a:ea typeface="Times New Roman"/>
                <a:cs typeface="Times New Roman"/>
              </a:rPr>
              <a:t>GradObj</a:t>
            </a:r>
            <a:r>
              <a:rPr lang="es-ES" sz="1600" dirty="0">
                <a:solidFill>
                  <a:srgbClr val="A020F0"/>
                </a:solidFill>
                <a:latin typeface="Courier New"/>
                <a:ea typeface="Times New Roman"/>
                <a:cs typeface="Times New Roman"/>
              </a:rPr>
              <a:t>'</a:t>
            </a:r>
            <a:r>
              <a:rPr lang="es-ES" sz="1600" dirty="0">
                <a:solidFill>
                  <a:srgbClr val="000000"/>
                </a:solidFill>
                <a:latin typeface="Courier New"/>
                <a:ea typeface="Times New Roman"/>
                <a:cs typeface="Times New Roman"/>
              </a:rPr>
              <a:t>,</a:t>
            </a:r>
            <a:r>
              <a:rPr lang="es-ES" sz="1600" dirty="0">
                <a:solidFill>
                  <a:srgbClr val="A020F0"/>
                </a:solidFill>
                <a:latin typeface="Courier New"/>
                <a:ea typeface="Times New Roman"/>
                <a:cs typeface="Times New Roman"/>
              </a:rPr>
              <a:t>'</a:t>
            </a:r>
            <a:r>
              <a:rPr lang="es-ES" sz="1600" dirty="0" err="1">
                <a:solidFill>
                  <a:srgbClr val="A020F0"/>
                </a:solidFill>
                <a:latin typeface="Courier New"/>
                <a:ea typeface="Times New Roman"/>
                <a:cs typeface="Times New Roman"/>
              </a:rPr>
              <a:t>on</a:t>
            </a:r>
            <a:r>
              <a:rPr lang="es-ES" sz="1600" dirty="0">
                <a:solidFill>
                  <a:srgbClr val="A020F0"/>
                </a:solidFill>
                <a:latin typeface="Courier New"/>
                <a:ea typeface="Times New Roman"/>
                <a:cs typeface="Times New Roman"/>
              </a:rPr>
              <a:t>'</a:t>
            </a:r>
            <a:r>
              <a:rPr lang="es-ES" sz="1600" dirty="0">
                <a:solidFill>
                  <a:srgbClr val="000000"/>
                </a:solidFill>
                <a:latin typeface="Courier New"/>
                <a:ea typeface="Times New Roman"/>
                <a:cs typeface="Times New Roman"/>
              </a:rPr>
              <a:t>,</a:t>
            </a:r>
            <a:endParaRPr lang="es-ES" sz="1600" dirty="0">
              <a:latin typeface="Times New Roman"/>
              <a:ea typeface="Times New Roman"/>
              <a:cs typeface="Times New Roman"/>
            </a:endParaRPr>
          </a:p>
          <a:p>
            <a:pPr marL="226695"/>
            <a:r>
              <a:rPr lang="es-ES" sz="1600" dirty="0">
                <a:solidFill>
                  <a:srgbClr val="A020F0"/>
                </a:solidFill>
                <a:latin typeface="Courier New"/>
                <a:ea typeface="Times New Roman"/>
                <a:cs typeface="Times New Roman"/>
              </a:rPr>
              <a:t>'</a:t>
            </a:r>
            <a:r>
              <a:rPr lang="es-ES" sz="1600" dirty="0" err="1">
                <a:solidFill>
                  <a:srgbClr val="A020F0"/>
                </a:solidFill>
                <a:latin typeface="Courier New"/>
                <a:ea typeface="Times New Roman"/>
                <a:cs typeface="Times New Roman"/>
              </a:rPr>
              <a:t>Hessian</a:t>
            </a:r>
            <a:r>
              <a:rPr lang="es-ES" sz="1600" dirty="0">
                <a:solidFill>
                  <a:srgbClr val="A020F0"/>
                </a:solidFill>
                <a:latin typeface="Courier New"/>
                <a:ea typeface="Times New Roman"/>
                <a:cs typeface="Times New Roman"/>
              </a:rPr>
              <a:t>'</a:t>
            </a:r>
            <a:r>
              <a:rPr lang="es-ES" sz="1600" dirty="0">
                <a:solidFill>
                  <a:srgbClr val="000000"/>
                </a:solidFill>
                <a:latin typeface="Courier New"/>
                <a:ea typeface="Times New Roman"/>
                <a:cs typeface="Times New Roman"/>
              </a:rPr>
              <a:t>, </a:t>
            </a:r>
            <a:r>
              <a:rPr lang="es-ES" sz="1600" dirty="0">
                <a:solidFill>
                  <a:srgbClr val="A020F0"/>
                </a:solidFill>
                <a:latin typeface="Courier New"/>
                <a:ea typeface="Times New Roman"/>
                <a:cs typeface="Times New Roman"/>
              </a:rPr>
              <a:t>'off'</a:t>
            </a:r>
            <a:r>
              <a:rPr lang="es-ES" sz="1600" dirty="0">
                <a:solidFill>
                  <a:srgbClr val="000000"/>
                </a:solidFill>
                <a:latin typeface="Courier New"/>
                <a:ea typeface="Times New Roman"/>
                <a:cs typeface="Times New Roman"/>
              </a:rPr>
              <a:t>, </a:t>
            </a:r>
            <a:r>
              <a:rPr lang="es-ES" sz="1600" dirty="0">
                <a:solidFill>
                  <a:srgbClr val="A020F0"/>
                </a:solidFill>
                <a:latin typeface="Courier New"/>
                <a:ea typeface="Times New Roman"/>
                <a:cs typeface="Times New Roman"/>
              </a:rPr>
              <a:t>'</a:t>
            </a:r>
            <a:r>
              <a:rPr lang="es-ES" sz="1600" dirty="0" err="1">
                <a:solidFill>
                  <a:srgbClr val="A020F0"/>
                </a:solidFill>
                <a:latin typeface="Courier New"/>
                <a:ea typeface="Times New Roman"/>
                <a:cs typeface="Times New Roman"/>
              </a:rPr>
              <a:t>LargeScale</a:t>
            </a:r>
            <a:r>
              <a:rPr lang="es-ES" sz="1600" dirty="0">
                <a:solidFill>
                  <a:srgbClr val="A020F0"/>
                </a:solidFill>
                <a:latin typeface="Courier New"/>
                <a:ea typeface="Times New Roman"/>
                <a:cs typeface="Times New Roman"/>
              </a:rPr>
              <a:t>'</a:t>
            </a:r>
            <a:r>
              <a:rPr lang="es-ES" sz="1600" dirty="0">
                <a:solidFill>
                  <a:srgbClr val="000000"/>
                </a:solidFill>
                <a:latin typeface="Courier New"/>
                <a:ea typeface="Times New Roman"/>
                <a:cs typeface="Times New Roman"/>
              </a:rPr>
              <a:t>, </a:t>
            </a:r>
            <a:r>
              <a:rPr lang="es-ES" sz="1600" dirty="0">
                <a:solidFill>
                  <a:srgbClr val="A020F0"/>
                </a:solidFill>
                <a:latin typeface="Courier New"/>
                <a:ea typeface="Times New Roman"/>
                <a:cs typeface="Times New Roman"/>
              </a:rPr>
              <a:t>'</a:t>
            </a:r>
            <a:r>
              <a:rPr lang="es-ES" sz="1600" dirty="0" err="1">
                <a:solidFill>
                  <a:srgbClr val="A020F0"/>
                </a:solidFill>
                <a:latin typeface="Courier New"/>
                <a:ea typeface="Times New Roman"/>
                <a:cs typeface="Times New Roman"/>
              </a:rPr>
              <a:t>on</a:t>
            </a:r>
            <a:r>
              <a:rPr lang="es-ES" sz="1600" dirty="0">
                <a:solidFill>
                  <a:srgbClr val="A020F0"/>
                </a:solidFill>
                <a:latin typeface="Courier New"/>
                <a:ea typeface="Times New Roman"/>
                <a:cs typeface="Times New Roman"/>
              </a:rPr>
              <a:t>'</a:t>
            </a:r>
            <a:r>
              <a:rPr lang="es-ES" sz="1600" dirty="0">
                <a:solidFill>
                  <a:srgbClr val="000000"/>
                </a:solidFill>
                <a:latin typeface="Courier New"/>
                <a:ea typeface="Times New Roman"/>
                <a:cs typeface="Times New Roman"/>
              </a:rPr>
              <a:t>, </a:t>
            </a:r>
            <a:r>
              <a:rPr lang="es-ES" sz="1600" dirty="0">
                <a:solidFill>
                  <a:srgbClr val="A020F0"/>
                </a:solidFill>
                <a:latin typeface="Courier New"/>
                <a:ea typeface="Times New Roman"/>
                <a:cs typeface="Times New Roman"/>
              </a:rPr>
              <a:t>'</a:t>
            </a:r>
            <a:r>
              <a:rPr lang="es-ES" sz="1600" dirty="0" err="1">
                <a:solidFill>
                  <a:srgbClr val="A020F0"/>
                </a:solidFill>
                <a:latin typeface="Courier New"/>
                <a:ea typeface="Times New Roman"/>
                <a:cs typeface="Times New Roman"/>
              </a:rPr>
              <a:t>TolFun</a:t>
            </a:r>
            <a:r>
              <a:rPr lang="es-ES" sz="1600" dirty="0">
                <a:solidFill>
                  <a:srgbClr val="A020F0"/>
                </a:solidFill>
                <a:latin typeface="Courier New"/>
                <a:ea typeface="Times New Roman"/>
                <a:cs typeface="Times New Roman"/>
              </a:rPr>
              <a:t>'</a:t>
            </a:r>
            <a:r>
              <a:rPr lang="es-ES" sz="1600" dirty="0">
                <a:solidFill>
                  <a:srgbClr val="000000"/>
                </a:solidFill>
                <a:latin typeface="Courier New"/>
                <a:ea typeface="Times New Roman"/>
                <a:cs typeface="Times New Roman"/>
              </a:rPr>
              <a:t>, 1E-12,</a:t>
            </a:r>
            <a:r>
              <a:rPr lang="es-ES" sz="1600" dirty="0">
                <a:solidFill>
                  <a:srgbClr val="A020F0"/>
                </a:solidFill>
                <a:latin typeface="Courier New"/>
                <a:ea typeface="Times New Roman"/>
                <a:cs typeface="Times New Roman"/>
              </a:rPr>
              <a:t>'TolX'</a:t>
            </a:r>
            <a:r>
              <a:rPr lang="es-ES" sz="1600" dirty="0">
                <a:solidFill>
                  <a:srgbClr val="000000"/>
                </a:solidFill>
                <a:latin typeface="Courier New"/>
                <a:ea typeface="Times New Roman"/>
                <a:cs typeface="Times New Roman"/>
              </a:rPr>
              <a:t>, 1E-15 );</a:t>
            </a:r>
            <a:endParaRPr lang="es-ES" sz="1600" dirty="0">
              <a:latin typeface="Times New Roman"/>
              <a:ea typeface="Times New Roman"/>
              <a:cs typeface="Times New Roman"/>
            </a:endParaRPr>
          </a:p>
          <a:p>
            <a:pPr marL="226695"/>
            <a:r>
              <a:rPr lang="es-ES" sz="1600" dirty="0" smtClean="0">
                <a:solidFill>
                  <a:srgbClr val="000000"/>
                </a:solidFill>
                <a:latin typeface="Courier New"/>
                <a:ea typeface="Times New Roman"/>
                <a:cs typeface="Times New Roman"/>
              </a:rPr>
              <a:t>[</a:t>
            </a:r>
            <a:r>
              <a:rPr lang="es-ES" sz="1600" dirty="0" err="1" smtClean="0">
                <a:solidFill>
                  <a:srgbClr val="000000"/>
                </a:solidFill>
                <a:latin typeface="Courier New"/>
                <a:ea typeface="Times New Roman"/>
                <a:cs typeface="Times New Roman"/>
              </a:rPr>
              <a:t>x,fval,exitflag,output</a:t>
            </a:r>
            <a:r>
              <a:rPr lang="es-ES" sz="1600" dirty="0">
                <a:solidFill>
                  <a:srgbClr val="000000"/>
                </a:solidFill>
                <a:latin typeface="Courier New"/>
                <a:ea typeface="Times New Roman"/>
                <a:cs typeface="Times New Roman"/>
              </a:rPr>
              <a:t>]  = fminunc(@myfun1,x0,options) </a:t>
            </a:r>
            <a:endParaRPr lang="es-ES" sz="1600" dirty="0">
              <a:latin typeface="Times New Roman"/>
              <a:ea typeface="Times New Roman"/>
              <a:cs typeface="Times New Roman"/>
            </a:endParaRPr>
          </a:p>
        </p:txBody>
      </p:sp>
      <p:sp>
        <p:nvSpPr>
          <p:cNvPr id="10" name="9 Rectángulo"/>
          <p:cNvSpPr/>
          <p:nvPr/>
        </p:nvSpPr>
        <p:spPr>
          <a:xfrm>
            <a:off x="101404" y="3356992"/>
            <a:ext cx="9151116" cy="2893100"/>
          </a:xfrm>
          <a:prstGeom prst="rect">
            <a:avLst/>
          </a:prstGeom>
        </p:spPr>
        <p:txBody>
          <a:bodyPr wrap="square">
            <a:spAutoFit/>
          </a:bodyPr>
          <a:lstStyle/>
          <a:p>
            <a:r>
              <a:rPr lang="es-EC" sz="1400" dirty="0"/>
              <a:t> </a:t>
            </a:r>
            <a:r>
              <a:rPr lang="es-ES" sz="1400" dirty="0" smtClean="0">
                <a:solidFill>
                  <a:srgbClr val="228A22"/>
                </a:solidFill>
                <a:latin typeface="Courier New"/>
                <a:ea typeface="Times New Roman"/>
                <a:cs typeface="Times New Roman"/>
              </a:rPr>
              <a:t>% ---------------------------------------------------------------</a:t>
            </a:r>
            <a:endParaRPr lang="es-ES" sz="1400" dirty="0">
              <a:latin typeface="Times New Roman"/>
              <a:ea typeface="Times New Roman"/>
              <a:cs typeface="Times New Roman"/>
            </a:endParaRPr>
          </a:p>
          <a:p>
            <a:pPr marL="226695">
              <a:lnSpc>
                <a:spcPct val="150000"/>
              </a:lnSpc>
            </a:pPr>
            <a:r>
              <a:rPr lang="es-ES" sz="1400" dirty="0">
                <a:solidFill>
                  <a:srgbClr val="228A22"/>
                </a:solidFill>
                <a:latin typeface="Courier New"/>
                <a:ea typeface="Times New Roman"/>
                <a:cs typeface="Times New Roman"/>
              </a:rPr>
              <a:t>%Optimización Multivariable con </a:t>
            </a:r>
            <a:r>
              <a:rPr lang="es-ES" sz="1400" dirty="0" smtClean="0">
                <a:solidFill>
                  <a:srgbClr val="228A22"/>
                </a:solidFill>
                <a:latin typeface="Courier New"/>
                <a:ea typeface="Times New Roman"/>
                <a:cs typeface="Times New Roman"/>
              </a:rPr>
              <a:t>restricciones(</a:t>
            </a:r>
            <a:r>
              <a:rPr lang="es-ES" sz="1400" dirty="0" err="1" smtClean="0">
                <a:solidFill>
                  <a:srgbClr val="228A22"/>
                </a:solidFill>
                <a:latin typeface="Courier New"/>
                <a:ea typeface="Times New Roman"/>
                <a:cs typeface="Times New Roman"/>
              </a:rPr>
              <a:t>optim_fmincon.m</a:t>
            </a:r>
            <a:r>
              <a:rPr lang="es-ES" sz="1400" dirty="0" smtClean="0">
                <a:solidFill>
                  <a:srgbClr val="228A22"/>
                </a:solidFill>
                <a:latin typeface="Courier New"/>
                <a:ea typeface="Times New Roman"/>
                <a:cs typeface="Times New Roman"/>
              </a:rPr>
              <a:t>)--------- </a:t>
            </a:r>
            <a:r>
              <a:rPr lang="es-ES" sz="1400" dirty="0">
                <a:solidFill>
                  <a:srgbClr val="000000"/>
                </a:solidFill>
                <a:latin typeface="Courier New"/>
                <a:ea typeface="Times New Roman"/>
                <a:cs typeface="Times New Roman"/>
              </a:rPr>
              <a:t> </a:t>
            </a:r>
            <a:endParaRPr lang="es-ES" sz="1400" dirty="0">
              <a:latin typeface="Times New Roman"/>
              <a:ea typeface="Times New Roman"/>
              <a:cs typeface="Times New Roman"/>
            </a:endParaRPr>
          </a:p>
          <a:p>
            <a:pPr marL="226695">
              <a:lnSpc>
                <a:spcPct val="150000"/>
              </a:lnSpc>
            </a:pPr>
            <a:r>
              <a:rPr lang="es-ES" sz="1400" dirty="0">
                <a:solidFill>
                  <a:srgbClr val="000000"/>
                </a:solidFill>
                <a:latin typeface="Courier New"/>
                <a:ea typeface="Times New Roman"/>
                <a:cs typeface="Times New Roman"/>
              </a:rPr>
              <a:t>x0=[0.94 0.0033] </a:t>
            </a:r>
            <a:r>
              <a:rPr lang="es-ES" sz="1400" dirty="0">
                <a:solidFill>
                  <a:srgbClr val="228A22"/>
                </a:solidFill>
                <a:latin typeface="Courier New"/>
                <a:ea typeface="Times New Roman"/>
                <a:cs typeface="Times New Roman"/>
              </a:rPr>
              <a:t>% Condiciones Iniciales</a:t>
            </a:r>
            <a:endParaRPr lang="es-ES" sz="1400" dirty="0">
              <a:latin typeface="Times New Roman"/>
              <a:ea typeface="Times New Roman"/>
              <a:cs typeface="Times New Roman"/>
            </a:endParaRPr>
          </a:p>
          <a:p>
            <a:pPr marL="226695">
              <a:lnSpc>
                <a:spcPct val="150000"/>
              </a:lnSpc>
            </a:pPr>
            <a:r>
              <a:rPr lang="es-ES" sz="1400" dirty="0" err="1" smtClean="0">
                <a:solidFill>
                  <a:srgbClr val="000000"/>
                </a:solidFill>
                <a:latin typeface="Courier New"/>
                <a:ea typeface="Times New Roman"/>
                <a:cs typeface="Times New Roman"/>
              </a:rPr>
              <a:t>options</a:t>
            </a:r>
            <a:r>
              <a:rPr lang="es-ES" sz="1400" dirty="0" smtClean="0">
                <a:solidFill>
                  <a:srgbClr val="000000"/>
                </a:solidFill>
                <a:latin typeface="Courier New"/>
                <a:ea typeface="Times New Roman"/>
                <a:cs typeface="Times New Roman"/>
              </a:rPr>
              <a:t> </a:t>
            </a:r>
            <a:r>
              <a:rPr lang="es-ES" sz="1400" dirty="0">
                <a:solidFill>
                  <a:srgbClr val="000000"/>
                </a:solidFill>
                <a:latin typeface="Courier New"/>
                <a:ea typeface="Times New Roman"/>
                <a:cs typeface="Times New Roman"/>
              </a:rPr>
              <a:t>= </a:t>
            </a:r>
            <a:r>
              <a:rPr lang="es-ES" sz="1400" dirty="0" err="1">
                <a:solidFill>
                  <a:srgbClr val="000000"/>
                </a:solidFill>
                <a:latin typeface="Courier New"/>
                <a:ea typeface="Times New Roman"/>
                <a:cs typeface="Times New Roman"/>
              </a:rPr>
              <a:t>optimset</a:t>
            </a:r>
            <a:r>
              <a:rPr lang="es-ES" sz="1400" dirty="0">
                <a:solidFill>
                  <a:srgbClr val="000000"/>
                </a:solidFill>
                <a:latin typeface="Courier New"/>
                <a:ea typeface="Times New Roman"/>
                <a:cs typeface="Times New Roman"/>
              </a:rPr>
              <a:t>(</a:t>
            </a:r>
            <a:r>
              <a:rPr lang="es-ES" sz="1400" dirty="0">
                <a:solidFill>
                  <a:srgbClr val="A020F0"/>
                </a:solidFill>
                <a:latin typeface="Courier New"/>
                <a:ea typeface="Times New Roman"/>
                <a:cs typeface="Times New Roman"/>
              </a:rPr>
              <a:t>'</a:t>
            </a:r>
            <a:r>
              <a:rPr lang="es-ES" sz="1400" dirty="0" err="1">
                <a:solidFill>
                  <a:srgbClr val="A020F0"/>
                </a:solidFill>
                <a:latin typeface="Courier New"/>
                <a:ea typeface="Times New Roman"/>
                <a:cs typeface="Times New Roman"/>
              </a:rPr>
              <a:t>Diagnostics</a:t>
            </a:r>
            <a:r>
              <a:rPr lang="es-ES" sz="1400" dirty="0">
                <a:solidFill>
                  <a:srgbClr val="A020F0"/>
                </a:solidFill>
                <a:latin typeface="Courier New"/>
                <a:ea typeface="Times New Roman"/>
                <a:cs typeface="Times New Roman"/>
              </a:rPr>
              <a:t>'</a:t>
            </a:r>
            <a:r>
              <a:rPr lang="es-ES" sz="1400" dirty="0">
                <a:solidFill>
                  <a:srgbClr val="000000"/>
                </a:solidFill>
                <a:latin typeface="Courier New"/>
                <a:ea typeface="Times New Roman"/>
                <a:cs typeface="Times New Roman"/>
              </a:rPr>
              <a:t>, </a:t>
            </a:r>
            <a:r>
              <a:rPr lang="es-ES" sz="1400" dirty="0">
                <a:solidFill>
                  <a:srgbClr val="A020F0"/>
                </a:solidFill>
                <a:latin typeface="Courier New"/>
                <a:ea typeface="Times New Roman"/>
                <a:cs typeface="Times New Roman"/>
              </a:rPr>
              <a:t>'</a:t>
            </a:r>
            <a:r>
              <a:rPr lang="es-ES" sz="1400" dirty="0" err="1">
                <a:solidFill>
                  <a:srgbClr val="A020F0"/>
                </a:solidFill>
                <a:latin typeface="Courier New"/>
                <a:ea typeface="Times New Roman"/>
                <a:cs typeface="Times New Roman"/>
              </a:rPr>
              <a:t>on</a:t>
            </a:r>
            <a:r>
              <a:rPr lang="es-ES" sz="1400" dirty="0">
                <a:solidFill>
                  <a:srgbClr val="A020F0"/>
                </a:solidFill>
                <a:latin typeface="Courier New"/>
                <a:ea typeface="Times New Roman"/>
                <a:cs typeface="Times New Roman"/>
              </a:rPr>
              <a:t>'</a:t>
            </a:r>
            <a:r>
              <a:rPr lang="es-ES" sz="1400" dirty="0">
                <a:solidFill>
                  <a:srgbClr val="000000"/>
                </a:solidFill>
                <a:latin typeface="Courier New"/>
                <a:ea typeface="Times New Roman"/>
                <a:cs typeface="Times New Roman"/>
              </a:rPr>
              <a:t>,</a:t>
            </a:r>
            <a:r>
              <a:rPr lang="es-ES" sz="1400" dirty="0">
                <a:solidFill>
                  <a:srgbClr val="A020F0"/>
                </a:solidFill>
                <a:latin typeface="Courier New"/>
                <a:ea typeface="Times New Roman"/>
                <a:cs typeface="Times New Roman"/>
              </a:rPr>
              <a:t>'</a:t>
            </a:r>
            <a:r>
              <a:rPr lang="es-ES" sz="1400" dirty="0" err="1">
                <a:solidFill>
                  <a:srgbClr val="A020F0"/>
                </a:solidFill>
                <a:latin typeface="Courier New"/>
                <a:ea typeface="Times New Roman"/>
                <a:cs typeface="Times New Roman"/>
              </a:rPr>
              <a:t>Display</a:t>
            </a:r>
            <a:r>
              <a:rPr lang="es-ES" sz="1400" dirty="0">
                <a:solidFill>
                  <a:srgbClr val="A020F0"/>
                </a:solidFill>
                <a:latin typeface="Courier New"/>
                <a:ea typeface="Times New Roman"/>
                <a:cs typeface="Times New Roman"/>
              </a:rPr>
              <a:t>'</a:t>
            </a:r>
            <a:r>
              <a:rPr lang="es-ES" sz="1400" dirty="0">
                <a:solidFill>
                  <a:srgbClr val="000000"/>
                </a:solidFill>
                <a:latin typeface="Courier New"/>
                <a:ea typeface="Times New Roman"/>
                <a:cs typeface="Times New Roman"/>
              </a:rPr>
              <a:t>,</a:t>
            </a:r>
            <a:r>
              <a:rPr lang="es-ES" sz="1400" dirty="0">
                <a:solidFill>
                  <a:srgbClr val="A020F0"/>
                </a:solidFill>
                <a:latin typeface="Courier New"/>
                <a:ea typeface="Times New Roman"/>
                <a:cs typeface="Times New Roman"/>
              </a:rPr>
              <a:t>'</a:t>
            </a:r>
            <a:r>
              <a:rPr lang="es-ES" sz="1400" dirty="0" err="1">
                <a:solidFill>
                  <a:srgbClr val="A020F0"/>
                </a:solidFill>
                <a:latin typeface="Courier New"/>
                <a:ea typeface="Times New Roman"/>
                <a:cs typeface="Times New Roman"/>
              </a:rPr>
              <a:t>iter</a:t>
            </a:r>
            <a:r>
              <a:rPr lang="es-ES" sz="1400" dirty="0">
                <a:solidFill>
                  <a:srgbClr val="A020F0"/>
                </a:solidFill>
                <a:latin typeface="Courier New"/>
                <a:ea typeface="Times New Roman"/>
                <a:cs typeface="Times New Roman"/>
              </a:rPr>
              <a:t>'</a:t>
            </a:r>
            <a:r>
              <a:rPr lang="es-ES" sz="1400" dirty="0">
                <a:solidFill>
                  <a:srgbClr val="000000"/>
                </a:solidFill>
                <a:latin typeface="Courier New"/>
                <a:ea typeface="Times New Roman"/>
                <a:cs typeface="Times New Roman"/>
              </a:rPr>
              <a:t>,</a:t>
            </a:r>
            <a:r>
              <a:rPr lang="es-ES" sz="1400" dirty="0">
                <a:solidFill>
                  <a:srgbClr val="A020F0"/>
                </a:solidFill>
                <a:latin typeface="Courier New"/>
                <a:ea typeface="Times New Roman"/>
                <a:cs typeface="Times New Roman"/>
              </a:rPr>
              <a:t>'</a:t>
            </a:r>
            <a:r>
              <a:rPr lang="es-ES" sz="1400" dirty="0" err="1">
                <a:solidFill>
                  <a:srgbClr val="A020F0"/>
                </a:solidFill>
                <a:latin typeface="Courier New"/>
                <a:ea typeface="Times New Roman"/>
                <a:cs typeface="Times New Roman"/>
              </a:rPr>
              <a:t>Algorithm</a:t>
            </a:r>
            <a:r>
              <a:rPr lang="es-ES" sz="1400" dirty="0">
                <a:solidFill>
                  <a:srgbClr val="A020F0"/>
                </a:solidFill>
                <a:latin typeface="Courier New"/>
                <a:ea typeface="Times New Roman"/>
                <a:cs typeface="Times New Roman"/>
              </a:rPr>
              <a:t>'</a:t>
            </a:r>
            <a:r>
              <a:rPr lang="es-ES" sz="1400" dirty="0">
                <a:solidFill>
                  <a:srgbClr val="000000"/>
                </a:solidFill>
                <a:latin typeface="Courier New"/>
                <a:ea typeface="Times New Roman"/>
                <a:cs typeface="Times New Roman"/>
              </a:rPr>
              <a:t>,</a:t>
            </a:r>
            <a:endParaRPr lang="es-ES" sz="1400" dirty="0">
              <a:latin typeface="Times New Roman"/>
              <a:ea typeface="Times New Roman"/>
              <a:cs typeface="Times New Roman"/>
            </a:endParaRPr>
          </a:p>
          <a:p>
            <a:pPr marL="226695">
              <a:lnSpc>
                <a:spcPct val="150000"/>
              </a:lnSpc>
            </a:pPr>
            <a:r>
              <a:rPr lang="es-ES" sz="1400" dirty="0">
                <a:solidFill>
                  <a:srgbClr val="A020F0"/>
                </a:solidFill>
                <a:latin typeface="Courier New"/>
                <a:ea typeface="Times New Roman"/>
                <a:cs typeface="Times New Roman"/>
              </a:rPr>
              <a:t>'active-set'</a:t>
            </a:r>
            <a:r>
              <a:rPr lang="es-ES" sz="1400" dirty="0">
                <a:solidFill>
                  <a:srgbClr val="000000"/>
                </a:solidFill>
                <a:latin typeface="Courier New"/>
                <a:ea typeface="Times New Roman"/>
                <a:cs typeface="Times New Roman"/>
              </a:rPr>
              <a:t>); </a:t>
            </a:r>
            <a:endParaRPr lang="es-ES" sz="1400" dirty="0">
              <a:latin typeface="Times New Roman"/>
              <a:ea typeface="Times New Roman"/>
              <a:cs typeface="Times New Roman"/>
            </a:endParaRPr>
          </a:p>
          <a:p>
            <a:pPr marL="226695">
              <a:lnSpc>
                <a:spcPct val="150000"/>
              </a:lnSpc>
            </a:pPr>
            <a:r>
              <a:rPr lang="es-ES" sz="1400" dirty="0">
                <a:solidFill>
                  <a:srgbClr val="000000"/>
                </a:solidFill>
                <a:latin typeface="Courier New"/>
                <a:ea typeface="Times New Roman"/>
                <a:cs typeface="Times New Roman"/>
              </a:rPr>
              <a:t> </a:t>
            </a:r>
            <a:r>
              <a:rPr lang="es-ES" sz="1400" dirty="0" smtClean="0">
                <a:solidFill>
                  <a:srgbClr val="000000"/>
                </a:solidFill>
                <a:latin typeface="Courier New"/>
                <a:ea typeface="Times New Roman"/>
                <a:cs typeface="Times New Roman"/>
              </a:rPr>
              <a:t>[</a:t>
            </a:r>
            <a:r>
              <a:rPr lang="es-ES" sz="1400" dirty="0" err="1">
                <a:solidFill>
                  <a:srgbClr val="000000"/>
                </a:solidFill>
                <a:latin typeface="Courier New"/>
                <a:ea typeface="Times New Roman"/>
                <a:cs typeface="Times New Roman"/>
              </a:rPr>
              <a:t>x,fval,exitflag,output</a:t>
            </a:r>
            <a:r>
              <a:rPr lang="es-ES" sz="1400" dirty="0">
                <a:solidFill>
                  <a:srgbClr val="000000"/>
                </a:solidFill>
                <a:latin typeface="Courier New"/>
                <a:ea typeface="Times New Roman"/>
                <a:cs typeface="Times New Roman"/>
              </a:rPr>
              <a:t>]= fmincon(@mifun,x0,[],[],[],[],[0.67 0.002769],…</a:t>
            </a:r>
            <a:endParaRPr lang="es-ES" sz="1400" dirty="0">
              <a:latin typeface="Times New Roman"/>
              <a:ea typeface="Times New Roman"/>
              <a:cs typeface="Times New Roman"/>
            </a:endParaRPr>
          </a:p>
          <a:p>
            <a:pPr marL="226695">
              <a:lnSpc>
                <a:spcPct val="150000"/>
              </a:lnSpc>
            </a:pPr>
            <a:r>
              <a:rPr lang="es-ES" sz="1400" dirty="0">
                <a:solidFill>
                  <a:srgbClr val="000000"/>
                </a:solidFill>
                <a:latin typeface="Courier New"/>
                <a:ea typeface="Times New Roman"/>
                <a:cs typeface="Times New Roman"/>
              </a:rPr>
              <a:t>                          [0.999 0.0051],</a:t>
            </a:r>
            <a:r>
              <a:rPr lang="es-ES" sz="1400" dirty="0">
                <a:solidFill>
                  <a:srgbClr val="A020F0"/>
                </a:solidFill>
                <a:latin typeface="Courier New"/>
                <a:ea typeface="Times New Roman"/>
                <a:cs typeface="Times New Roman"/>
              </a:rPr>
              <a:t>'</a:t>
            </a:r>
            <a:r>
              <a:rPr lang="es-ES" sz="1400" dirty="0" err="1">
                <a:solidFill>
                  <a:srgbClr val="A020F0"/>
                </a:solidFill>
                <a:latin typeface="Courier New"/>
                <a:ea typeface="Times New Roman"/>
                <a:cs typeface="Times New Roman"/>
              </a:rPr>
              <a:t>nonlcon</a:t>
            </a:r>
            <a:r>
              <a:rPr lang="es-ES" sz="1400" dirty="0">
                <a:solidFill>
                  <a:srgbClr val="A020F0"/>
                </a:solidFill>
                <a:latin typeface="Courier New"/>
                <a:ea typeface="Times New Roman"/>
                <a:cs typeface="Times New Roman"/>
              </a:rPr>
              <a:t>'</a:t>
            </a:r>
            <a:r>
              <a:rPr lang="es-ES" sz="1400" dirty="0">
                <a:solidFill>
                  <a:srgbClr val="000000"/>
                </a:solidFill>
                <a:latin typeface="Courier New"/>
                <a:ea typeface="Times New Roman"/>
                <a:cs typeface="Times New Roman"/>
              </a:rPr>
              <a:t>,</a:t>
            </a:r>
            <a:r>
              <a:rPr lang="es-ES" sz="1400" dirty="0" err="1">
                <a:solidFill>
                  <a:srgbClr val="000000"/>
                </a:solidFill>
                <a:latin typeface="Courier New"/>
                <a:ea typeface="Times New Roman"/>
                <a:cs typeface="Times New Roman"/>
              </a:rPr>
              <a:t>options</a:t>
            </a:r>
            <a:r>
              <a:rPr lang="es-ES" sz="1400" dirty="0">
                <a:solidFill>
                  <a:srgbClr val="000000"/>
                </a:solidFill>
                <a:latin typeface="Courier New"/>
                <a:ea typeface="Times New Roman"/>
                <a:cs typeface="Times New Roman"/>
              </a:rPr>
              <a:t>) </a:t>
            </a:r>
            <a:endParaRPr lang="es-ES" sz="1400" dirty="0">
              <a:latin typeface="Times New Roman"/>
              <a:ea typeface="Times New Roman"/>
              <a:cs typeface="Times New Roman"/>
            </a:endParaRPr>
          </a:p>
          <a:p>
            <a:pPr marL="226695">
              <a:lnSpc>
                <a:spcPct val="150000"/>
              </a:lnSpc>
            </a:pPr>
            <a:r>
              <a:rPr lang="es-ES" sz="1400" dirty="0">
                <a:latin typeface="Courier New"/>
                <a:ea typeface="Times New Roman"/>
                <a:cs typeface="Times New Roman"/>
              </a:rPr>
              <a:t> </a:t>
            </a:r>
            <a:endParaRPr lang="es-ES" sz="1400" dirty="0">
              <a:latin typeface="Times New Roman"/>
              <a:ea typeface="Times New Roman"/>
              <a:cs typeface="Times New Roman"/>
            </a:endParaRPr>
          </a:p>
          <a:p>
            <a:pPr marL="226695">
              <a:lnSpc>
                <a:spcPct val="150000"/>
              </a:lnSpc>
            </a:pPr>
            <a:r>
              <a:rPr lang="es-ES" sz="1400" dirty="0">
                <a:solidFill>
                  <a:srgbClr val="228A22"/>
                </a:solidFill>
                <a:latin typeface="Courier New"/>
                <a:ea typeface="Times New Roman"/>
                <a:cs typeface="Times New Roman"/>
              </a:rPr>
              <a:t>% </a:t>
            </a:r>
            <a:r>
              <a:rPr lang="es-ES" sz="1400" dirty="0" smtClean="0">
                <a:solidFill>
                  <a:srgbClr val="228A22"/>
                </a:solidFill>
                <a:latin typeface="Courier New"/>
                <a:ea typeface="Times New Roman"/>
                <a:cs typeface="Times New Roman"/>
              </a:rPr>
              <a:t>-----------------------------------------------------------------------</a:t>
            </a:r>
            <a:endParaRPr lang="es-ES" sz="1400" dirty="0">
              <a:latin typeface="Times New Roman"/>
              <a:ea typeface="Times New Roman"/>
              <a:cs typeface="Times New Roman"/>
            </a:endParaRPr>
          </a:p>
        </p:txBody>
      </p:sp>
    </p:spTree>
    <p:extLst>
      <p:ext uri="{BB962C8B-B14F-4D97-AF65-F5344CB8AC3E}">
        <p14:creationId xmlns:p14="http://schemas.microsoft.com/office/powerpoint/2010/main" val="222191277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27584" y="2132856"/>
            <a:ext cx="7448615" cy="18002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sz="6000" dirty="0">
                <a:latin typeface="Times New Roman" panose="02020603050405020304" pitchFamily="18" charset="0"/>
                <a:cs typeface="Times New Roman" panose="02020603050405020304" pitchFamily="18" charset="0"/>
              </a:rPr>
              <a:t>Análisis de Resultados</a:t>
            </a:r>
            <a:r>
              <a:rPr lang="es-ES" sz="6000" dirty="0" smtClean="0">
                <a:latin typeface="Times New Roman" panose="02020603050405020304" pitchFamily="18" charset="0"/>
                <a:cs typeface="Times New Roman" panose="02020603050405020304" pitchFamily="18" charset="0"/>
              </a:rPr>
              <a:t/>
            </a:r>
            <a:br>
              <a:rPr lang="es-ES" sz="6000" dirty="0" smtClean="0">
                <a:latin typeface="Times New Roman" panose="02020603050405020304" pitchFamily="18" charset="0"/>
                <a:cs typeface="Times New Roman" panose="02020603050405020304" pitchFamily="18" charset="0"/>
              </a:rPr>
            </a:br>
            <a:r>
              <a:rPr lang="es-ES" sz="6000" dirty="0" smtClean="0">
                <a:latin typeface="Times New Roman" panose="02020603050405020304" pitchFamily="18" charset="0"/>
                <a:cs typeface="Times New Roman" panose="02020603050405020304" pitchFamily="18" charset="0"/>
              </a:rPr>
              <a:t/>
            </a:r>
            <a:br>
              <a:rPr lang="es-ES" sz="6000" dirty="0" smtClean="0">
                <a:latin typeface="Times New Roman" panose="02020603050405020304" pitchFamily="18" charset="0"/>
                <a:cs typeface="Times New Roman" panose="02020603050405020304" pitchFamily="18" charset="0"/>
              </a:rPr>
            </a:br>
            <a:r>
              <a:rPr lang="es-ES" sz="6000" dirty="0" smtClean="0">
                <a:latin typeface="Times New Roman" panose="02020603050405020304" pitchFamily="18" charset="0"/>
                <a:cs typeface="Times New Roman" panose="02020603050405020304" pitchFamily="18" charset="0"/>
              </a:rPr>
              <a:t/>
            </a:r>
            <a:br>
              <a:rPr lang="es-ES" sz="6000" dirty="0" smtClean="0">
                <a:latin typeface="Times New Roman" panose="02020603050405020304" pitchFamily="18" charset="0"/>
                <a:cs typeface="Times New Roman" panose="02020603050405020304" pitchFamily="18" charset="0"/>
              </a:rPr>
            </a:br>
            <a:r>
              <a:rPr lang="es-ES" sz="6000" dirty="0" smtClean="0">
                <a:latin typeface="Times New Roman" panose="02020603050405020304" pitchFamily="18" charset="0"/>
                <a:cs typeface="Times New Roman" panose="02020603050405020304" pitchFamily="18" charset="0"/>
              </a:rPr>
              <a:t> </a:t>
            </a:r>
            <a:endParaRPr lang="es-E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8492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11448" y="953"/>
            <a:ext cx="9169064" cy="6884431"/>
          </a:xfrm>
        </p:spPr>
      </p:pic>
      <p:sp>
        <p:nvSpPr>
          <p:cNvPr id="5" name="4 CuadroTexto"/>
          <p:cNvSpPr txBox="1"/>
          <p:nvPr/>
        </p:nvSpPr>
        <p:spPr>
          <a:xfrm>
            <a:off x="4203" y="126810"/>
            <a:ext cx="4207757"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Escenario de Simulación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13" name="12 CuadroTexto"/>
          <p:cNvSpPr txBox="1"/>
          <p:nvPr/>
        </p:nvSpPr>
        <p:spPr>
          <a:xfrm>
            <a:off x="243335" y="2177480"/>
            <a:ext cx="8784976" cy="707886"/>
          </a:xfrm>
          <a:prstGeom prst="rect">
            <a:avLst/>
          </a:prstGeom>
          <a:noFill/>
        </p:spPr>
        <p:txBody>
          <a:bodyPr wrap="square" rtlCol="0">
            <a:spAutoFit/>
          </a:bodyPr>
          <a:lstStyle/>
          <a:p>
            <a:pPr algn="just"/>
            <a:r>
              <a:rPr lang="es-ES" sz="2000" dirty="0" smtClean="0">
                <a:latin typeface="Times New Roman" panose="02020603050405020304" pitchFamily="18" charset="0"/>
                <a:cs typeface="Times New Roman" panose="02020603050405020304" pitchFamily="18" charset="0"/>
              </a:rPr>
              <a:t>Resultados de simulación, </a:t>
            </a:r>
            <a:r>
              <a:rPr lang="es-ES" sz="2000" i="1" dirty="0" err="1" smtClean="0">
                <a:latin typeface="Times New Roman" panose="02020603050405020304" pitchFamily="18" charset="0"/>
                <a:cs typeface="Times New Roman" panose="02020603050405020304" pitchFamily="18" charset="0"/>
              </a:rPr>
              <a:t>throughput</a:t>
            </a:r>
            <a:r>
              <a:rPr lang="es-ES" sz="2000" dirty="0" smtClean="0">
                <a:latin typeface="Times New Roman" panose="02020603050405020304" pitchFamily="18" charset="0"/>
                <a:cs typeface="Times New Roman" panose="02020603050405020304" pitchFamily="18" charset="0"/>
              </a:rPr>
              <a:t> normalizado respecto a la tasa de transmisión máxima 250 kbps, 12 escenarios.</a:t>
            </a:r>
            <a:endParaRPr lang="es-E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9 Rectángulo"/>
              <p:cNvSpPr/>
              <p:nvPr/>
            </p:nvSpPr>
            <p:spPr>
              <a:xfrm>
                <a:off x="4867700" y="957325"/>
                <a:ext cx="2219710"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𝜂</m:t>
                      </m:r>
                      <m:r>
                        <a:rPr lang="en-US" i="1">
                          <a:latin typeface="Cambria Math"/>
                        </a:rPr>
                        <m:t>=</m:t>
                      </m:r>
                      <m:f>
                        <m:fPr>
                          <m:ctrlPr>
                            <a:rPr lang="es-ES" i="1">
                              <a:latin typeface="Cambria Math"/>
                            </a:rPr>
                          </m:ctrlPr>
                        </m:fPr>
                        <m:num>
                          <m:r>
                            <a:rPr lang="en-US" i="1">
                              <a:latin typeface="Cambria Math"/>
                            </a:rPr>
                            <m:t>8×</m:t>
                          </m:r>
                          <m:sSub>
                            <m:sSubPr>
                              <m:ctrlPr>
                                <a:rPr lang="es-ES" i="1">
                                  <a:latin typeface="Cambria Math"/>
                                </a:rPr>
                              </m:ctrlPr>
                            </m:sSubPr>
                            <m:e>
                              <m:r>
                                <a:rPr lang="en-US" i="1">
                                  <a:latin typeface="Cambria Math"/>
                                </a:rPr>
                                <m:t>𝐵𝑇</m:t>
                              </m:r>
                            </m:e>
                            <m:sub>
                              <m:r>
                                <a:rPr lang="en-US" i="1">
                                  <a:latin typeface="Cambria Math"/>
                                </a:rPr>
                                <m:t>𝑡𝑥</m:t>
                              </m:r>
                            </m:sub>
                          </m:sSub>
                        </m:num>
                        <m:den>
                          <m:sSub>
                            <m:sSubPr>
                              <m:ctrlPr>
                                <a:rPr lang="es-ES" i="1">
                                  <a:latin typeface="Cambria Math"/>
                                </a:rPr>
                              </m:ctrlPr>
                            </m:sSubPr>
                            <m:e>
                              <m:r>
                                <a:rPr lang="en-US" i="1">
                                  <a:latin typeface="Cambria Math"/>
                                </a:rPr>
                                <m:t>𝑡</m:t>
                              </m:r>
                            </m:e>
                            <m:sub>
                              <m:r>
                                <a:rPr lang="en-US" i="1">
                                  <a:latin typeface="Cambria Math"/>
                                </a:rPr>
                                <m:t>𝑡𝑥</m:t>
                              </m:r>
                            </m:sub>
                          </m:sSub>
                          <m:r>
                            <a:rPr lang="en-US" i="1">
                              <a:latin typeface="Cambria Math"/>
                            </a:rPr>
                            <m:t> </m:t>
                          </m:r>
                        </m:den>
                      </m:f>
                      <m:r>
                        <a:rPr lang="en-US" i="1">
                          <a:latin typeface="Cambria Math"/>
                        </a:rPr>
                        <m:t> </m:t>
                      </m:r>
                      <m:d>
                        <m:dPr>
                          <m:begChr m:val="["/>
                          <m:endChr m:val="]"/>
                          <m:ctrlPr>
                            <a:rPr lang="es-ES" i="1">
                              <a:latin typeface="Cambria Math"/>
                            </a:rPr>
                          </m:ctrlPr>
                        </m:dPr>
                        <m:e>
                          <m:f>
                            <m:fPr>
                              <m:ctrlPr>
                                <a:rPr lang="es-ES" i="1">
                                  <a:latin typeface="Cambria Math"/>
                                </a:rPr>
                              </m:ctrlPr>
                            </m:fPr>
                            <m:num>
                              <m:r>
                                <a:rPr lang="en-US" i="1">
                                  <a:latin typeface="Cambria Math"/>
                                </a:rPr>
                                <m:t>𝐵𝑖𝑡𝑠</m:t>
                              </m:r>
                            </m:num>
                            <m:den>
                              <m:r>
                                <a:rPr lang="en-US" i="1">
                                  <a:latin typeface="Cambria Math"/>
                                </a:rPr>
                                <m:t>𝑆𝑒𝑔</m:t>
                              </m:r>
                            </m:den>
                          </m:f>
                        </m:e>
                      </m:d>
                    </m:oMath>
                  </m:oMathPara>
                </a14:m>
                <a:endParaRPr lang="es-ES" dirty="0"/>
              </a:p>
            </p:txBody>
          </p:sp>
        </mc:Choice>
        <mc:Fallback xmlns="">
          <p:sp>
            <p:nvSpPr>
              <p:cNvPr id="10" name="9 Rectángulo"/>
              <p:cNvSpPr>
                <a:spLocks noRot="1" noChangeAspect="1" noMove="1" noResize="1" noEditPoints="1" noAdjustHandles="1" noChangeArrowheads="1" noChangeShapeType="1" noTextEdit="1"/>
              </p:cNvSpPr>
              <p:nvPr/>
            </p:nvSpPr>
            <p:spPr>
              <a:xfrm>
                <a:off x="4867700" y="957325"/>
                <a:ext cx="2219710" cy="708720"/>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7490655" y="1029203"/>
                <a:ext cx="1330749" cy="5649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a:latin typeface="Cambria Math"/>
                            </a:rPr>
                          </m:ctrlPr>
                        </m:sSupPr>
                        <m:e>
                          <m:r>
                            <a:rPr lang="es-ES" i="1">
                              <a:latin typeface="Cambria Math"/>
                            </a:rPr>
                            <m:t>𝜂</m:t>
                          </m:r>
                        </m:e>
                        <m:sup>
                          <m:r>
                            <a:rPr lang="es-ES" i="1">
                              <a:latin typeface="Cambria Math"/>
                            </a:rPr>
                            <m:t>′</m:t>
                          </m:r>
                        </m:sup>
                      </m:sSup>
                      <m:r>
                        <a:rPr lang="es-ES" i="1">
                          <a:latin typeface="Cambria Math"/>
                        </a:rPr>
                        <m:t>= </m:t>
                      </m:r>
                      <m:f>
                        <m:fPr>
                          <m:ctrlPr>
                            <a:rPr lang="es-ES" i="1">
                              <a:latin typeface="Cambria Math"/>
                            </a:rPr>
                          </m:ctrlPr>
                        </m:fPr>
                        <m:num>
                          <m:r>
                            <a:rPr lang="es-ES" i="1">
                              <a:latin typeface="Cambria Math"/>
                            </a:rPr>
                            <m:t>𝜂</m:t>
                          </m:r>
                        </m:num>
                        <m:den>
                          <m:r>
                            <a:rPr lang="es-ES" i="1">
                              <a:latin typeface="Cambria Math"/>
                            </a:rPr>
                            <m:t>𝑅𝐵𝑅</m:t>
                          </m:r>
                          <m:r>
                            <a:rPr lang="es-ES" i="1">
                              <a:latin typeface="Cambria Math"/>
                            </a:rPr>
                            <m:t> </m:t>
                          </m:r>
                        </m:den>
                      </m:f>
                      <m:r>
                        <a:rPr lang="es-ES" i="1">
                          <a:latin typeface="Cambria Math"/>
                        </a:rPr>
                        <m:t> </m:t>
                      </m:r>
                    </m:oMath>
                  </m:oMathPara>
                </a14:m>
                <a:endParaRPr lang="es-ES" dirty="0"/>
              </a:p>
            </p:txBody>
          </p:sp>
        </mc:Choice>
        <mc:Fallback xmlns="">
          <p:sp>
            <p:nvSpPr>
              <p:cNvPr id="12" name="11 Rectángulo"/>
              <p:cNvSpPr>
                <a:spLocks noRot="1" noChangeAspect="1" noMove="1" noResize="1" noEditPoints="1" noAdjustHandles="1" noChangeArrowheads="1" noChangeShapeType="1" noTextEdit="1"/>
              </p:cNvSpPr>
              <p:nvPr/>
            </p:nvSpPr>
            <p:spPr>
              <a:xfrm>
                <a:off x="7490655" y="1029203"/>
                <a:ext cx="1330749" cy="564963"/>
              </a:xfrm>
              <a:prstGeom prst="rect">
                <a:avLst/>
              </a:prstGeom>
              <a:blipFill rotWithShape="1">
                <a:blip r:embed="rId5"/>
                <a:stretch>
                  <a:fillRect/>
                </a:stretch>
              </a:blipFill>
            </p:spPr>
            <p:txBody>
              <a:bodyPr/>
              <a:lstStyle/>
              <a:p>
                <a:r>
                  <a:rPr lang="es-ES">
                    <a:noFill/>
                  </a:rPr>
                  <a:t> </a:t>
                </a:r>
              </a:p>
            </p:txBody>
          </p:sp>
        </mc:Fallback>
      </mc:AlternateContent>
      <p:sp>
        <p:nvSpPr>
          <p:cNvPr id="3" name="2 CuadroTexto"/>
          <p:cNvSpPr txBox="1"/>
          <p:nvPr/>
        </p:nvSpPr>
        <p:spPr>
          <a:xfrm>
            <a:off x="1098075" y="957325"/>
            <a:ext cx="1792350" cy="923330"/>
          </a:xfrm>
          <a:prstGeom prst="rect">
            <a:avLst/>
          </a:prstGeom>
          <a:noFill/>
        </p:spPr>
        <p:txBody>
          <a:bodyPr wrap="none" rtlCol="0">
            <a:spAutoFit/>
          </a:bodyPr>
          <a:lstStyle/>
          <a:p>
            <a:pPr marL="285750" indent="-285750">
              <a:buClr>
                <a:srgbClr val="C00000"/>
              </a:buClr>
              <a:buFont typeface="Wingdings" panose="05000000000000000000" pitchFamily="2" charset="2"/>
              <a:buChar char="§"/>
            </a:pPr>
            <a:r>
              <a:rPr lang="es-ES" dirty="0" smtClean="0">
                <a:latin typeface="Times New Roman" panose="02020603050405020304" pitchFamily="18" charset="0"/>
                <a:cs typeface="Times New Roman" panose="02020603050405020304" pitchFamily="18" charset="0"/>
              </a:rPr>
              <a:t>Matlab </a:t>
            </a:r>
          </a:p>
          <a:p>
            <a:pPr marL="285750" indent="-285750">
              <a:buClr>
                <a:srgbClr val="C00000"/>
              </a:buClr>
              <a:buFont typeface="Wingdings" panose="05000000000000000000" pitchFamily="2" charset="2"/>
              <a:buChar char="§"/>
            </a:pPr>
            <a:r>
              <a:rPr lang="es-ES" dirty="0" smtClean="0">
                <a:latin typeface="Times New Roman" panose="02020603050405020304" pitchFamily="18" charset="0"/>
                <a:cs typeface="Times New Roman" panose="02020603050405020304" pitchFamily="18" charset="0"/>
              </a:rPr>
              <a:t>Trace </a:t>
            </a:r>
            <a:r>
              <a:rPr lang="es-ES" dirty="0" err="1" smtClean="0">
                <a:latin typeface="Times New Roman" panose="02020603050405020304" pitchFamily="18" charset="0"/>
                <a:cs typeface="Times New Roman" panose="02020603050405020304" pitchFamily="18" charset="0"/>
              </a:rPr>
              <a:t>Graph</a:t>
            </a:r>
            <a:endParaRPr lang="es-ES" dirty="0" smtClean="0">
              <a:latin typeface="Times New Roman" panose="02020603050405020304" pitchFamily="18" charset="0"/>
              <a:cs typeface="Times New Roman" panose="02020603050405020304" pitchFamily="18" charset="0"/>
            </a:endParaRPr>
          </a:p>
          <a:p>
            <a:pPr marL="285750" indent="-285750">
              <a:buClr>
                <a:srgbClr val="C00000"/>
              </a:buClr>
              <a:buFont typeface="Wingdings" panose="05000000000000000000" pitchFamily="2" charset="2"/>
              <a:buChar char="§"/>
            </a:pPr>
            <a:r>
              <a:rPr lang="es-ES" dirty="0" smtClean="0">
                <a:latin typeface="Times New Roman" panose="02020603050405020304" pitchFamily="18" charset="0"/>
                <a:cs typeface="Times New Roman" panose="02020603050405020304" pitchFamily="18" charset="0"/>
              </a:rPr>
              <a:t>Trace </a:t>
            </a:r>
            <a:r>
              <a:rPr lang="es-ES" dirty="0" err="1" smtClean="0">
                <a:latin typeface="Times New Roman" panose="02020603050405020304" pitchFamily="18" charset="0"/>
                <a:cs typeface="Times New Roman" panose="02020603050405020304" pitchFamily="18" charset="0"/>
              </a:rPr>
              <a:t>Convert</a:t>
            </a:r>
            <a:endParaRPr lang="es-ES" dirty="0">
              <a:latin typeface="Times New Roman" panose="02020603050405020304" pitchFamily="18" charset="0"/>
              <a:cs typeface="Times New Roman" panose="02020603050405020304" pitchFamily="18" charset="0"/>
            </a:endParaRPr>
          </a:p>
        </p:txBody>
      </p:sp>
      <p:sp>
        <p:nvSpPr>
          <p:cNvPr id="14" name="13 Flecha derecha"/>
          <p:cNvSpPr/>
          <p:nvPr/>
        </p:nvSpPr>
        <p:spPr>
          <a:xfrm rot="16200000" flipH="1">
            <a:off x="1804745" y="1937999"/>
            <a:ext cx="405127" cy="326649"/>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5" name="14 Flecha derecha"/>
          <p:cNvSpPr/>
          <p:nvPr/>
        </p:nvSpPr>
        <p:spPr>
          <a:xfrm rot="16200000" flipH="1">
            <a:off x="7036508" y="1884288"/>
            <a:ext cx="405127" cy="326649"/>
          </a:xfrm>
          <a:prstGeom prst="rightArrow">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3984" y="2996952"/>
            <a:ext cx="5527247"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42152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3 Marcador de contenido"/>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1553" r="1666" b="2223"/>
          <a:stretch/>
        </p:blipFill>
        <p:spPr>
          <a:xfrm>
            <a:off x="0" y="-24457"/>
            <a:ext cx="9144000" cy="6858940"/>
          </a:xfrm>
        </p:spPr>
      </p:pic>
      <p:sp>
        <p:nvSpPr>
          <p:cNvPr id="6" name="1 Título"/>
          <p:cNvSpPr txBox="1">
            <a:spLocks/>
          </p:cNvSpPr>
          <p:nvPr/>
        </p:nvSpPr>
        <p:spPr>
          <a:xfrm>
            <a:off x="899592" y="557300"/>
            <a:ext cx="7772400" cy="691480"/>
          </a:xfrm>
          <a:prstGeom prst="rect">
            <a:avLst/>
          </a:prstGeom>
          <a:effectLst/>
        </p:spPr>
        <p:txBody>
          <a:bodyPr vert="horz" lIns="91440" tIns="45720" rIns="91440" bIns="45720" rtlCol="0" anchor="t" anchorCtr="0">
            <a:normAutofit fontScale="92500" lnSpcReduction="1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C" sz="4300"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AGENDA</a:t>
            </a:r>
            <a:endParaRPr lang="es-EC" sz="440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p:cNvSpPr txBox="1">
            <a:spLocks/>
          </p:cNvSpPr>
          <p:nvPr/>
        </p:nvSpPr>
        <p:spPr>
          <a:xfrm>
            <a:off x="-62020" y="1700808"/>
            <a:ext cx="7505544" cy="3695700"/>
          </a:xfrm>
          <a:prstGeom prst="rect">
            <a:avLst/>
          </a:prstGeom>
        </p:spPr>
        <p:txBody>
          <a:bodyPr>
            <a:normAutofit fontScale="925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2822575" indent="-571500" defTabSz="784225">
              <a:buClr>
                <a:srgbClr val="C00000"/>
              </a:buClr>
              <a:buSzPct val="80000"/>
              <a:buFont typeface="Wingdings" panose="05000000000000000000" pitchFamily="2" charset="2"/>
              <a:buChar char="§"/>
            </a:pPr>
            <a:r>
              <a:rPr lang="es-ES" sz="3600" b="1" dirty="0" smtClean="0">
                <a:solidFill>
                  <a:schemeClr val="tx1"/>
                </a:solidFill>
                <a:latin typeface="Andalus" pitchFamily="18" charset="-78"/>
                <a:cs typeface="Andalus" pitchFamily="18" charset="-78"/>
              </a:rPr>
              <a:t>Introducción </a:t>
            </a:r>
          </a:p>
          <a:p>
            <a:pPr marL="2822575" indent="-571500" defTabSz="784225">
              <a:buClr>
                <a:srgbClr val="C00000"/>
              </a:buClr>
              <a:buSzPct val="80000"/>
              <a:buFont typeface="Wingdings" panose="05000000000000000000" pitchFamily="2" charset="2"/>
              <a:buChar char="§"/>
            </a:pPr>
            <a:r>
              <a:rPr lang="es-ES" sz="3600" b="1" dirty="0" smtClean="0">
                <a:solidFill>
                  <a:schemeClr val="tx1"/>
                </a:solidFill>
                <a:latin typeface="Andalus" pitchFamily="18" charset="-78"/>
                <a:cs typeface="Andalus" pitchFamily="18" charset="-78"/>
              </a:rPr>
              <a:t>Fundamento Teórico</a:t>
            </a:r>
          </a:p>
          <a:p>
            <a:pPr marL="2822575" indent="-571500" defTabSz="784225">
              <a:buClr>
                <a:srgbClr val="C00000"/>
              </a:buClr>
              <a:buSzPct val="80000"/>
              <a:buFont typeface="Wingdings" panose="05000000000000000000" pitchFamily="2" charset="2"/>
              <a:buChar char="§"/>
            </a:pPr>
            <a:r>
              <a:rPr lang="es-ES" sz="3600" b="1" dirty="0" smtClean="0">
                <a:solidFill>
                  <a:schemeClr val="tx1"/>
                </a:solidFill>
                <a:latin typeface="Andalus" pitchFamily="18" charset="-78"/>
                <a:cs typeface="Andalus" pitchFamily="18" charset="-78"/>
              </a:rPr>
              <a:t>Escenario de Simulación</a:t>
            </a:r>
          </a:p>
          <a:p>
            <a:pPr marL="2822575" indent="-571500" defTabSz="784225">
              <a:buClr>
                <a:srgbClr val="C00000"/>
              </a:buClr>
              <a:buSzPct val="80000"/>
              <a:buFont typeface="Wingdings" panose="05000000000000000000" pitchFamily="2" charset="2"/>
              <a:buChar char="§"/>
            </a:pPr>
            <a:r>
              <a:rPr lang="es-ES" sz="3600" b="1" dirty="0" smtClean="0">
                <a:solidFill>
                  <a:schemeClr val="tx1"/>
                </a:solidFill>
                <a:latin typeface="Andalus" pitchFamily="18" charset="-78"/>
                <a:cs typeface="Andalus" pitchFamily="18" charset="-78"/>
              </a:rPr>
              <a:t>Proceso de Optimización</a:t>
            </a:r>
          </a:p>
          <a:p>
            <a:pPr marL="2822575" indent="-571500" defTabSz="784225">
              <a:buClr>
                <a:srgbClr val="C00000"/>
              </a:buClr>
              <a:buSzPct val="80000"/>
              <a:buFont typeface="Wingdings" panose="05000000000000000000" pitchFamily="2" charset="2"/>
              <a:buChar char="§"/>
            </a:pPr>
            <a:r>
              <a:rPr lang="es-ES" sz="3600" b="1" dirty="0" smtClean="0">
                <a:solidFill>
                  <a:schemeClr val="tx1"/>
                </a:solidFill>
                <a:latin typeface="Andalus" pitchFamily="18" charset="-78"/>
                <a:cs typeface="Andalus" pitchFamily="18" charset="-78"/>
              </a:rPr>
              <a:t>Análisis de Resultados</a:t>
            </a:r>
          </a:p>
          <a:p>
            <a:pPr marL="2822575" indent="-571500" defTabSz="784225">
              <a:buClr>
                <a:srgbClr val="C00000"/>
              </a:buClr>
              <a:buSzPct val="80000"/>
              <a:buFont typeface="Wingdings" panose="05000000000000000000" pitchFamily="2" charset="2"/>
              <a:buChar char="§"/>
            </a:pPr>
            <a:r>
              <a:rPr lang="es-ES" sz="3600" b="1" dirty="0" smtClean="0">
                <a:solidFill>
                  <a:schemeClr val="tx1"/>
                </a:solidFill>
                <a:latin typeface="Andalus" pitchFamily="18" charset="-78"/>
                <a:cs typeface="Andalus" pitchFamily="18" charset="-78"/>
              </a:rPr>
              <a:t>Discusión y Conclusiones </a:t>
            </a:r>
            <a:endParaRPr lang="es-ES" sz="3600" b="1"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2304441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7247740"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Análisis de Resultados – Etapa de Simulación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4" y="1568502"/>
            <a:ext cx="4470058" cy="250857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578169"/>
            <a:ext cx="4588149" cy="2498903"/>
          </a:xfrm>
          <a:prstGeom prst="rect">
            <a:avLst/>
          </a:prstGeom>
          <a:noFill/>
          <a:extLst>
            <a:ext uri="{909E8E84-426E-40DD-AFC4-6F175D3DCCD1}">
              <a14:hiddenFill xmlns:a14="http://schemas.microsoft.com/office/drawing/2010/main">
                <a:solidFill>
                  <a:srgbClr val="FFFFFF"/>
                </a:solidFill>
              </a14:hiddenFill>
            </a:ext>
          </a:extLst>
        </p:spPr>
      </p:pic>
      <p:pic>
        <p:nvPicPr>
          <p:cNvPr id="16385" name="0 Ima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4099309"/>
            <a:ext cx="5128215" cy="2786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524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5240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35496" y="764704"/>
            <a:ext cx="84969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Métricas de </a:t>
            </a:r>
            <a:r>
              <a:rPr kumimoji="0" lang="es-ES" altLang="es-ES"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QoS</a:t>
            </a:r>
            <a:r>
              <a:rPr kumimoji="0" lang="es-ES" altLang="es-ES"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para la simulación con topología estrella y distribución </a:t>
            </a:r>
            <a:r>
              <a:rPr kumimoji="0" lang="es-ES" altLang="es-ES"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randómica</a:t>
            </a:r>
            <a:r>
              <a:rPr kumimoji="0" lang="es-ES" altLang="es-ES"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s-ES" altLang="es-E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720855"/>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11448" y="953"/>
            <a:ext cx="9169064" cy="6884431"/>
          </a:xfrm>
        </p:spPr>
      </p:pic>
      <p:sp>
        <p:nvSpPr>
          <p:cNvPr id="16" name="15 CuadroTexto"/>
          <p:cNvSpPr txBox="1"/>
          <p:nvPr/>
        </p:nvSpPr>
        <p:spPr>
          <a:xfrm>
            <a:off x="2339752" y="796642"/>
            <a:ext cx="4392488"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Deducción de Función Objetivo</a:t>
            </a:r>
            <a:endParaRPr lang="es-ES" sz="2400" b="1" dirty="0">
              <a:latin typeface="Times New Roman" panose="02020603050405020304" pitchFamily="18" charset="0"/>
              <a:cs typeface="Times New Roman" panose="02020603050405020304" pitchFamily="18" charset="0"/>
            </a:endParaRPr>
          </a:p>
        </p:txBody>
      </p:sp>
      <p:sp>
        <p:nvSpPr>
          <p:cNvPr id="6" name="5 Rectángulo"/>
          <p:cNvSpPr/>
          <p:nvPr/>
        </p:nvSpPr>
        <p:spPr>
          <a:xfrm>
            <a:off x="107504" y="1414517"/>
            <a:ext cx="2917850" cy="646331"/>
          </a:xfrm>
          <a:prstGeom prst="rect">
            <a:avLst/>
          </a:prstGeom>
        </p:spPr>
        <p:txBody>
          <a:bodyPr wrap="none">
            <a:spAutoFit/>
          </a:bodyPr>
          <a:lstStyle/>
          <a:p>
            <a:r>
              <a:rPr lang="es-ES" b="1" i="1" dirty="0">
                <a:latin typeface="Times New Roman" panose="02020603050405020304" pitchFamily="18" charset="0"/>
                <a:cs typeface="Times New Roman" panose="02020603050405020304" pitchFamily="18" charset="0"/>
              </a:rPr>
              <a:t>Curve</a:t>
            </a:r>
            <a:r>
              <a:rPr lang="es-ES" b="1" dirty="0">
                <a:latin typeface="Times New Roman" panose="02020603050405020304" pitchFamily="18" charset="0"/>
                <a:cs typeface="Times New Roman" panose="02020603050405020304" pitchFamily="18" charset="0"/>
              </a:rPr>
              <a:t> </a:t>
            </a:r>
            <a:r>
              <a:rPr lang="es-ES" b="1" i="1" dirty="0" err="1" smtClean="0">
                <a:latin typeface="Times New Roman" panose="02020603050405020304" pitchFamily="18" charset="0"/>
                <a:cs typeface="Times New Roman" panose="02020603050405020304" pitchFamily="18" charset="0"/>
              </a:rPr>
              <a:t>Fitting</a:t>
            </a:r>
            <a:r>
              <a:rPr lang="es-ES" b="1" i="1" dirty="0" smtClean="0">
                <a:latin typeface="Times New Roman" panose="02020603050405020304" pitchFamily="18" charset="0"/>
                <a:cs typeface="Times New Roman" panose="02020603050405020304" pitchFamily="18" charset="0"/>
              </a:rPr>
              <a:t> de MATLAB</a:t>
            </a:r>
            <a:r>
              <a:rPr lang="es-ES" dirty="0">
                <a:latin typeface="Times New Roman" panose="02020603050405020304" pitchFamily="18" charset="0"/>
                <a:cs typeface="Times New Roman" panose="02020603050405020304" pitchFamily="18" charset="0"/>
              </a:rPr>
              <a:t>®</a:t>
            </a:r>
          </a:p>
          <a:p>
            <a:endParaRPr lang="es-ES" b="1" dirty="0">
              <a:latin typeface="Times New Roman" panose="02020603050405020304" pitchFamily="18" charset="0"/>
              <a:cs typeface="Times New Roman" panose="02020603050405020304" pitchFamily="18" charset="0"/>
            </a:endParaRPr>
          </a:p>
        </p:txBody>
      </p:sp>
      <p:pic>
        <p:nvPicPr>
          <p:cNvPr id="1331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3933"/>
          <a:stretch/>
        </p:blipFill>
        <p:spPr bwMode="auto">
          <a:xfrm>
            <a:off x="1729400" y="4664296"/>
            <a:ext cx="6052855"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21 Rectángulo"/>
          <p:cNvSpPr/>
          <p:nvPr/>
        </p:nvSpPr>
        <p:spPr>
          <a:xfrm>
            <a:off x="4957614" y="2492896"/>
            <a:ext cx="4438922" cy="923330"/>
          </a:xfrm>
          <a:prstGeom prst="rect">
            <a:avLst/>
          </a:prstGeom>
        </p:spPr>
        <p:txBody>
          <a:bodyPr wrap="square">
            <a:spAutoFit/>
          </a:bodyPr>
          <a:lstStyle/>
          <a:p>
            <a:pPr marL="285750" indent="-285750">
              <a:buClr>
                <a:schemeClr val="tx2">
                  <a:lumMod val="75000"/>
                </a:schemeClr>
              </a:buClr>
              <a:buFont typeface="Wingdings" panose="05000000000000000000" pitchFamily="2" charset="2"/>
              <a:buChar char="§"/>
            </a:pPr>
            <a:r>
              <a:rPr lang="es-ES" altLang="es-ES" dirty="0">
                <a:solidFill>
                  <a:srgbClr val="000000"/>
                </a:solidFill>
                <a:latin typeface="Times New Roman" panose="02020603050405020304" pitchFamily="18" charset="0"/>
                <a:ea typeface="Times New Roman" pitchFamily="18" charset="0"/>
                <a:cs typeface="Times New Roman" panose="02020603050405020304" pitchFamily="18" charset="0"/>
              </a:rPr>
              <a:t>L</a:t>
            </a:r>
            <a:r>
              <a:rPr lang="es-ES" altLang="es-ES" dirty="0" smtClean="0">
                <a:solidFill>
                  <a:srgbClr val="000000"/>
                </a:solidFill>
                <a:latin typeface="Times New Roman" panose="02020603050405020304" pitchFamily="18" charset="0"/>
                <a:ea typeface="Times New Roman" pitchFamily="18" charset="0"/>
                <a:cs typeface="Times New Roman" panose="02020603050405020304" pitchFamily="18" charset="0"/>
              </a:rPr>
              <a:t>a </a:t>
            </a:r>
            <a:r>
              <a:rPr lang="es-ES" altLang="es-ES" dirty="0">
                <a:solidFill>
                  <a:srgbClr val="000000"/>
                </a:solidFill>
                <a:latin typeface="Times New Roman" panose="02020603050405020304" pitchFamily="18" charset="0"/>
                <a:ea typeface="Times New Roman" pitchFamily="18" charset="0"/>
                <a:cs typeface="Times New Roman" panose="02020603050405020304" pitchFamily="18" charset="0"/>
              </a:rPr>
              <a:t>suma de errores cuadráticos (SSE</a:t>
            </a:r>
            <a:r>
              <a:rPr lang="es-ES" altLang="es-ES" dirty="0" smtClean="0">
                <a:solidFill>
                  <a:srgbClr val="000000"/>
                </a:solidFill>
                <a:latin typeface="Times New Roman" panose="02020603050405020304" pitchFamily="18" charset="0"/>
                <a:ea typeface="Times New Roman" pitchFamily="18" charset="0"/>
                <a:cs typeface="Times New Roman" panose="02020603050405020304" pitchFamily="18" charset="0"/>
              </a:rPr>
              <a:t>)</a:t>
            </a:r>
          </a:p>
          <a:p>
            <a:pPr marL="285750" indent="-285750">
              <a:buClr>
                <a:schemeClr val="tx2">
                  <a:lumMod val="75000"/>
                </a:schemeClr>
              </a:buClr>
              <a:buFont typeface="Wingdings" panose="05000000000000000000" pitchFamily="2" charset="2"/>
              <a:buChar char="§"/>
            </a:pPr>
            <a:r>
              <a:rPr lang="es-ES" altLang="es-ES" dirty="0">
                <a:solidFill>
                  <a:srgbClr val="000000"/>
                </a:solidFill>
                <a:latin typeface="Times New Roman" panose="02020603050405020304" pitchFamily="18" charset="0"/>
                <a:ea typeface="Times New Roman" pitchFamily="18" charset="0"/>
                <a:cs typeface="Times New Roman" panose="02020603050405020304" pitchFamily="18" charset="0"/>
              </a:rPr>
              <a:t>R-cuadrado Ajustado </a:t>
            </a:r>
            <a:endParaRPr lang="es-ES" altLang="es-ES" dirty="0" smtClean="0">
              <a:solidFill>
                <a:srgbClr val="000000"/>
              </a:solidFill>
              <a:latin typeface="Times New Roman" panose="02020603050405020304" pitchFamily="18" charset="0"/>
              <a:ea typeface="Times New Roman" pitchFamily="18" charset="0"/>
              <a:cs typeface="Times New Roman" panose="02020603050405020304" pitchFamily="18" charset="0"/>
            </a:endParaRPr>
          </a:p>
          <a:p>
            <a:pPr marL="285750" indent="-285750">
              <a:buClr>
                <a:schemeClr val="tx2">
                  <a:lumMod val="75000"/>
                </a:schemeClr>
              </a:buClr>
              <a:buFont typeface="Wingdings" panose="05000000000000000000" pitchFamily="2" charset="2"/>
              <a:buChar char="§"/>
            </a:pPr>
            <a:r>
              <a:rPr lang="es-ES" altLang="es-ES" dirty="0" smtClean="0">
                <a:solidFill>
                  <a:srgbClr val="000000"/>
                </a:solidFill>
                <a:latin typeface="Times New Roman" panose="02020603050405020304" pitchFamily="18" charset="0"/>
                <a:ea typeface="Times New Roman" pitchFamily="18" charset="0"/>
                <a:cs typeface="Times New Roman" panose="02020603050405020304" pitchFamily="18" charset="0"/>
              </a:rPr>
              <a:t>Error </a:t>
            </a:r>
            <a:r>
              <a:rPr lang="es-ES" altLang="es-ES" dirty="0">
                <a:solidFill>
                  <a:srgbClr val="000000"/>
                </a:solidFill>
                <a:latin typeface="Times New Roman" panose="02020603050405020304" pitchFamily="18" charset="0"/>
                <a:ea typeface="Times New Roman" pitchFamily="18" charset="0"/>
                <a:cs typeface="Times New Roman" panose="02020603050405020304" pitchFamily="18" charset="0"/>
              </a:rPr>
              <a:t>cuadrático medio </a:t>
            </a:r>
            <a:r>
              <a:rPr lang="es-ES" altLang="es-ES" dirty="0" smtClean="0">
                <a:solidFill>
                  <a:srgbClr val="000000"/>
                </a:solidFill>
                <a:latin typeface="Times New Roman" panose="02020603050405020304" pitchFamily="18" charset="0"/>
                <a:ea typeface="Times New Roman" pitchFamily="18" charset="0"/>
                <a:cs typeface="Times New Roman" panose="02020603050405020304" pitchFamily="18" charset="0"/>
              </a:rPr>
              <a:t> (RMSE)</a:t>
            </a:r>
          </a:p>
        </p:txBody>
      </p:sp>
      <p:sp>
        <p:nvSpPr>
          <p:cNvPr id="24" name="23 Rectángulo"/>
          <p:cNvSpPr/>
          <p:nvPr/>
        </p:nvSpPr>
        <p:spPr>
          <a:xfrm>
            <a:off x="4499992" y="1412776"/>
            <a:ext cx="4644008" cy="923330"/>
          </a:xfrm>
          <a:prstGeom prst="rect">
            <a:avLst/>
          </a:prstGeom>
        </p:spPr>
        <p:txBody>
          <a:bodyPr wrap="square">
            <a:spAutoFit/>
          </a:bodyPr>
          <a:lstStyle/>
          <a:p>
            <a:pPr algn="ctr"/>
            <a:r>
              <a:rPr lang="es-ES" b="1" dirty="0" smtClean="0">
                <a:latin typeface="Times New Roman" panose="02020603050405020304" pitchFamily="18" charset="0"/>
                <a:cs typeface="Times New Roman" panose="02020603050405020304" pitchFamily="18" charset="0"/>
              </a:rPr>
              <a:t>Orden del Polinomio depende de </a:t>
            </a:r>
            <a:r>
              <a:rPr lang="es-ES" b="1" cap="all" dirty="0">
                <a:latin typeface="Times New Roman" panose="02020603050405020304" pitchFamily="18" charset="0"/>
                <a:cs typeface="Times New Roman" panose="02020603050405020304" pitchFamily="18" charset="0"/>
              </a:rPr>
              <a:t>E</a:t>
            </a:r>
            <a:r>
              <a:rPr lang="es-ES" b="1" dirty="0">
                <a:latin typeface="Times New Roman" panose="02020603050405020304" pitchFamily="18" charset="0"/>
                <a:cs typeface="Times New Roman" panose="02020603050405020304" pitchFamily="18" charset="0"/>
              </a:rPr>
              <a:t>stadísticas de bondad de ajuste </a:t>
            </a:r>
            <a:r>
              <a:rPr lang="es-ES" b="1" dirty="0" smtClean="0">
                <a:latin typeface="Times New Roman" panose="02020603050405020304" pitchFamily="18" charset="0"/>
                <a:cs typeface="Times New Roman" panose="02020603050405020304" pitchFamily="18" charset="0"/>
              </a:rPr>
              <a:t>:</a:t>
            </a:r>
            <a:endParaRPr lang="es-ES" dirty="0">
              <a:latin typeface="Times New Roman" panose="02020603050405020304" pitchFamily="18" charset="0"/>
              <a:cs typeface="Times New Roman" panose="02020603050405020304" pitchFamily="18" charset="0"/>
            </a:endParaRPr>
          </a:p>
          <a:p>
            <a:pPr algn="ctr"/>
            <a:endParaRPr lang="es-ES" b="1" dirty="0">
              <a:latin typeface="Times New Roman" panose="02020603050405020304" pitchFamily="18" charset="0"/>
              <a:cs typeface="Times New Roman" panose="02020603050405020304" pitchFamily="18" charset="0"/>
            </a:endParaRPr>
          </a:p>
        </p:txBody>
      </p:sp>
      <p:graphicFrame>
        <p:nvGraphicFramePr>
          <p:cNvPr id="8" name="7 Objeto"/>
          <p:cNvGraphicFramePr>
            <a:graphicFrameLocks noChangeAspect="1"/>
          </p:cNvGraphicFramePr>
          <p:nvPr>
            <p:extLst>
              <p:ext uri="{D42A27DB-BD31-4B8C-83A1-F6EECF244321}">
                <p14:modId xmlns:p14="http://schemas.microsoft.com/office/powerpoint/2010/main" val="3985261047"/>
              </p:ext>
            </p:extLst>
          </p:nvPr>
        </p:nvGraphicFramePr>
        <p:xfrm>
          <a:off x="1259632" y="1863378"/>
          <a:ext cx="639970" cy="341486"/>
        </p:xfrm>
        <a:graphic>
          <a:graphicData uri="http://schemas.openxmlformats.org/presentationml/2006/ole">
            <mc:AlternateContent xmlns:mc="http://schemas.openxmlformats.org/markup-compatibility/2006">
              <mc:Choice xmlns:v="urn:schemas-microsoft-com:vml" Requires="v">
                <p:oleObj spid="_x0000_s16394" name="Ecuación" r:id="rId7" imgW="380880" imgH="203040" progId="Equation.3">
                  <p:embed/>
                </p:oleObj>
              </mc:Choice>
              <mc:Fallback>
                <p:oleObj name="Ecuación" r:id="rId7" imgW="380880" imgH="203040" progId="Equation.3">
                  <p:embed/>
                  <p:pic>
                    <p:nvPicPr>
                      <p:cNvPr id="0" name=""/>
                      <p:cNvPicPr>
                        <a:picLocks noChangeAspect="1" noChangeArrowheads="1"/>
                      </p:cNvPicPr>
                      <p:nvPr/>
                    </p:nvPicPr>
                    <p:blipFill>
                      <a:blip r:embed="rId8"/>
                      <a:srcRect/>
                      <a:stretch>
                        <a:fillRect/>
                      </a:stretch>
                    </p:blipFill>
                    <p:spPr bwMode="auto">
                      <a:xfrm>
                        <a:off x="1259632" y="1863378"/>
                        <a:ext cx="639970" cy="341486"/>
                      </a:xfrm>
                      <a:prstGeom prst="rect">
                        <a:avLst/>
                      </a:prstGeom>
                      <a:noFill/>
                      <a:ln>
                        <a:noFill/>
                      </a:ln>
                    </p:spPr>
                  </p:pic>
                </p:oleObj>
              </mc:Fallback>
            </mc:AlternateContent>
          </a:graphicData>
        </a:graphic>
      </p:graphicFrame>
      <p:grpSp>
        <p:nvGrpSpPr>
          <p:cNvPr id="3" name="2 Grupo"/>
          <p:cNvGrpSpPr/>
          <p:nvPr/>
        </p:nvGrpSpPr>
        <p:grpSpPr>
          <a:xfrm>
            <a:off x="29808" y="2492896"/>
            <a:ext cx="4271908" cy="2097524"/>
            <a:chOff x="29808" y="2051556"/>
            <a:chExt cx="4271908" cy="2097524"/>
          </a:xfrm>
        </p:grpSpPr>
        <p:sp>
          <p:nvSpPr>
            <p:cNvPr id="18" name="17 Rectángulo"/>
            <p:cNvSpPr/>
            <p:nvPr/>
          </p:nvSpPr>
          <p:spPr>
            <a:xfrm>
              <a:off x="35496" y="2350621"/>
              <a:ext cx="4266220" cy="646331"/>
            </a:xfrm>
            <a:prstGeom prst="rect">
              <a:avLst/>
            </a:prstGeom>
          </p:spPr>
          <p:txBody>
            <a:bodyPr wrap="square">
              <a:spAutoFit/>
            </a:bodyPr>
            <a:lstStyle/>
            <a:p>
              <a:pPr marL="285750" indent="-285750">
                <a:buClr>
                  <a:srgbClr val="00B050"/>
                </a:buClr>
                <a:buFont typeface="Wingdings" panose="05000000000000000000" pitchFamily="2" charset="2"/>
                <a:buChar char="§"/>
              </a:pPr>
              <a:r>
                <a:rPr lang="es-ES" altLang="es-ES" dirty="0" smtClean="0">
                  <a:solidFill>
                    <a:srgbClr val="000000"/>
                  </a:solidFill>
                  <a:latin typeface="Times New Roman" panose="02020603050405020304" pitchFamily="18" charset="0"/>
                  <a:ea typeface="Times New Roman" pitchFamily="18" charset="0"/>
                  <a:cs typeface="Times New Roman" panose="02020603050405020304" pitchFamily="18" charset="0"/>
                </a:rPr>
                <a:t>Complemento de </a:t>
              </a:r>
              <a:r>
                <a:rPr lang="es-ES" altLang="es-ES" dirty="0" err="1" smtClean="0">
                  <a:solidFill>
                    <a:srgbClr val="000000"/>
                  </a:solidFill>
                  <a:latin typeface="Times New Roman" panose="02020603050405020304" pitchFamily="18" charset="0"/>
                  <a:ea typeface="Times New Roman" pitchFamily="18" charset="0"/>
                  <a:cs typeface="Times New Roman" panose="02020603050405020304" pitchFamily="18" charset="0"/>
                </a:rPr>
                <a:t>Throughput</a:t>
              </a:r>
              <a:r>
                <a:rPr lang="es-ES" altLang="es-ES" dirty="0" smtClean="0">
                  <a:solidFill>
                    <a:srgbClr val="000000"/>
                  </a:solidFill>
                  <a:latin typeface="Times New Roman" panose="02020603050405020304" pitchFamily="18" charset="0"/>
                  <a:ea typeface="Times New Roman" pitchFamily="18" charset="0"/>
                  <a:cs typeface="Times New Roman" panose="02020603050405020304" pitchFamily="18" charset="0"/>
                </a:rPr>
                <a:t> Normalizado - Variable </a:t>
              </a:r>
              <a:r>
                <a:rPr lang="es-ES" altLang="es-ES" i="1" dirty="0" smtClean="0">
                  <a:solidFill>
                    <a:srgbClr val="000000"/>
                  </a:solidFill>
                  <a:latin typeface="Times New Roman" panose="02020603050405020304" pitchFamily="18" charset="0"/>
                  <a:ea typeface="Times New Roman" pitchFamily="18" charset="0"/>
                  <a:cs typeface="Times New Roman" panose="02020603050405020304" pitchFamily="18" charset="0"/>
                </a:rPr>
                <a:t>x</a:t>
              </a:r>
            </a:p>
          </p:txBody>
        </p:sp>
        <p:sp>
          <p:nvSpPr>
            <p:cNvPr id="19" name="18 Rectángulo"/>
            <p:cNvSpPr/>
            <p:nvPr/>
          </p:nvSpPr>
          <p:spPr>
            <a:xfrm>
              <a:off x="29808" y="2915652"/>
              <a:ext cx="2322174" cy="369332"/>
            </a:xfrm>
            <a:prstGeom prst="rect">
              <a:avLst/>
            </a:prstGeom>
          </p:spPr>
          <p:txBody>
            <a:bodyPr wrap="none">
              <a:spAutoFit/>
            </a:bodyPr>
            <a:lstStyle/>
            <a:p>
              <a:pPr marL="285750" indent="-285750">
                <a:buClr>
                  <a:srgbClr val="00B050"/>
                </a:buClr>
                <a:buFont typeface="Wingdings" panose="05000000000000000000" pitchFamily="2" charset="2"/>
                <a:buChar char="§"/>
              </a:pPr>
              <a:r>
                <a:rPr lang="es-ES" altLang="es-ES" dirty="0" smtClean="0">
                  <a:solidFill>
                    <a:srgbClr val="000000"/>
                  </a:solidFill>
                  <a:latin typeface="Times New Roman" panose="02020603050405020304" pitchFamily="18" charset="0"/>
                  <a:ea typeface="Times New Roman" pitchFamily="18" charset="0"/>
                  <a:cs typeface="Times New Roman" panose="02020603050405020304" pitchFamily="18" charset="0"/>
                </a:rPr>
                <a:t>Retardo - Variable </a:t>
              </a:r>
              <a:r>
                <a:rPr lang="es-ES" altLang="es-ES" i="1" dirty="0" smtClean="0">
                  <a:solidFill>
                    <a:srgbClr val="000000"/>
                  </a:solidFill>
                  <a:latin typeface="Times New Roman" panose="02020603050405020304" pitchFamily="18" charset="0"/>
                  <a:ea typeface="Times New Roman" pitchFamily="18" charset="0"/>
                  <a:cs typeface="Times New Roman" panose="02020603050405020304" pitchFamily="18" charset="0"/>
                </a:rPr>
                <a:t>y</a:t>
              </a:r>
            </a:p>
          </p:txBody>
        </p:sp>
        <p:sp>
          <p:nvSpPr>
            <p:cNvPr id="20" name="19 Rectángulo"/>
            <p:cNvSpPr/>
            <p:nvPr/>
          </p:nvSpPr>
          <p:spPr>
            <a:xfrm>
              <a:off x="35496" y="3225750"/>
              <a:ext cx="3816424" cy="923330"/>
            </a:xfrm>
            <a:prstGeom prst="rect">
              <a:avLst/>
            </a:prstGeom>
          </p:spPr>
          <p:txBody>
            <a:bodyPr wrap="square">
              <a:spAutoFit/>
            </a:bodyPr>
            <a:lstStyle/>
            <a:p>
              <a:pPr marL="285750" indent="-285750">
                <a:buClr>
                  <a:srgbClr val="00B050"/>
                </a:buClr>
                <a:buFont typeface="Wingdings" panose="05000000000000000000" pitchFamily="2" charset="2"/>
                <a:buChar char="§"/>
              </a:pPr>
              <a:r>
                <a:rPr lang="es-ES" altLang="es-ES" dirty="0" smtClean="0">
                  <a:solidFill>
                    <a:srgbClr val="000000"/>
                  </a:solidFill>
                  <a:latin typeface="Times New Roman" panose="02020603050405020304" pitchFamily="18" charset="0"/>
                  <a:ea typeface="Times New Roman" pitchFamily="18" charset="0"/>
                  <a:cs typeface="Times New Roman" panose="02020603050405020304" pitchFamily="18" charset="0"/>
                </a:rPr>
                <a:t>Pérdida de Paquetes - Restricción menor </a:t>
              </a:r>
              <a:r>
                <a:rPr lang="es-ES" altLang="es-ES" dirty="0">
                  <a:solidFill>
                    <a:srgbClr val="000000"/>
                  </a:solidFill>
                  <a:latin typeface="Times New Roman" panose="02020603050405020304" pitchFamily="18" charset="0"/>
                  <a:ea typeface="Times New Roman" pitchFamily="18" charset="0"/>
                  <a:cs typeface="Times New Roman" panose="02020603050405020304" pitchFamily="18" charset="0"/>
                </a:rPr>
                <a:t>al 25%</a:t>
              </a:r>
              <a:endParaRPr lang="es-ES" dirty="0">
                <a:latin typeface="Times New Roman" panose="02020603050405020304" pitchFamily="18" charset="0"/>
                <a:cs typeface="Times New Roman" panose="02020603050405020304" pitchFamily="18" charset="0"/>
              </a:endParaRPr>
            </a:p>
            <a:p>
              <a:pPr marL="285750" indent="-285750">
                <a:buClr>
                  <a:srgbClr val="00B050"/>
                </a:buClr>
                <a:buFont typeface="Wingdings" panose="05000000000000000000" pitchFamily="2" charset="2"/>
                <a:buChar char="§"/>
              </a:pPr>
              <a:endParaRPr lang="es-ES" altLang="es-ES" dirty="0" smtClean="0">
                <a:solidFill>
                  <a:srgbClr val="000000"/>
                </a:solidFill>
                <a:latin typeface="Times New Roman" panose="02020603050405020304" pitchFamily="18" charset="0"/>
                <a:ea typeface="Times New Roman" pitchFamily="18" charset="0"/>
                <a:cs typeface="Times New Roman" panose="02020603050405020304" pitchFamily="18" charset="0"/>
              </a:endParaRPr>
            </a:p>
          </p:txBody>
        </p:sp>
        <p:sp>
          <p:nvSpPr>
            <p:cNvPr id="33" name="32 Rectángulo"/>
            <p:cNvSpPr/>
            <p:nvPr/>
          </p:nvSpPr>
          <p:spPr>
            <a:xfrm>
              <a:off x="35496" y="2051556"/>
              <a:ext cx="2422458" cy="369332"/>
            </a:xfrm>
            <a:prstGeom prst="rect">
              <a:avLst/>
            </a:prstGeom>
          </p:spPr>
          <p:txBody>
            <a:bodyPr wrap="none">
              <a:spAutoFit/>
            </a:bodyPr>
            <a:lstStyle/>
            <a:p>
              <a:pPr marL="285750" indent="-285750">
                <a:buClr>
                  <a:srgbClr val="00B050"/>
                </a:buClr>
                <a:buFont typeface="Wingdings" panose="05000000000000000000" pitchFamily="2" charset="2"/>
                <a:buChar char="§"/>
              </a:pPr>
              <a:r>
                <a:rPr lang="es-ES" altLang="es-ES" dirty="0" smtClean="0">
                  <a:solidFill>
                    <a:srgbClr val="000000"/>
                  </a:solidFill>
                  <a:latin typeface="Times New Roman" panose="02020603050405020304" pitchFamily="18" charset="0"/>
                  <a:ea typeface="Times New Roman" pitchFamily="18" charset="0"/>
                  <a:cs typeface="Times New Roman" panose="02020603050405020304" pitchFamily="18" charset="0"/>
                </a:rPr>
                <a:t>Número de Nodos - </a:t>
              </a:r>
              <a:r>
                <a:rPr lang="es-ES" altLang="es-ES" i="1" dirty="0" smtClean="0">
                  <a:solidFill>
                    <a:srgbClr val="000000"/>
                  </a:solidFill>
                  <a:latin typeface="Times New Roman" panose="02020603050405020304" pitchFamily="18" charset="0"/>
                  <a:ea typeface="Times New Roman" pitchFamily="18" charset="0"/>
                  <a:cs typeface="Times New Roman" panose="02020603050405020304" pitchFamily="18" charset="0"/>
                </a:rPr>
                <a:t>f</a:t>
              </a:r>
            </a:p>
          </p:txBody>
        </p:sp>
      </p:grpSp>
      <p:sp>
        <p:nvSpPr>
          <p:cNvPr id="36" name="35 Flecha derecha"/>
          <p:cNvSpPr/>
          <p:nvPr/>
        </p:nvSpPr>
        <p:spPr>
          <a:xfrm rot="16200000" flipH="1">
            <a:off x="1465147" y="2228643"/>
            <a:ext cx="202564" cy="325942"/>
          </a:xfrm>
          <a:prstGeom prst="rightArrow">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23" name="22 Flecha derecha"/>
          <p:cNvSpPr/>
          <p:nvPr/>
        </p:nvSpPr>
        <p:spPr>
          <a:xfrm rot="16200000" flipH="1">
            <a:off x="6720714" y="2129305"/>
            <a:ext cx="202564" cy="325942"/>
          </a:xfrm>
          <a:prstGeom prst="rightArrow">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25" name="24 CuadroTexto"/>
          <p:cNvSpPr txBox="1"/>
          <p:nvPr/>
        </p:nvSpPr>
        <p:spPr>
          <a:xfrm>
            <a:off x="4203" y="126810"/>
            <a:ext cx="7247740"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Análisis de Resultados – Etapa de Optimización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853043"/>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11448" y="953"/>
            <a:ext cx="9169064" cy="6884431"/>
          </a:xfrm>
        </p:spPr>
      </p:pic>
      <p:sp>
        <p:nvSpPr>
          <p:cNvPr id="28" name="27 Rectángulo"/>
          <p:cNvSpPr/>
          <p:nvPr/>
        </p:nvSpPr>
        <p:spPr>
          <a:xfrm>
            <a:off x="2195736" y="1047760"/>
            <a:ext cx="4608512" cy="1200329"/>
          </a:xfrm>
          <a:prstGeom prst="rect">
            <a:avLst/>
          </a:prstGeom>
        </p:spPr>
        <p:txBody>
          <a:bodyPr wrap="square">
            <a:spAutoFit/>
          </a:bodyPr>
          <a:lstStyle/>
          <a:p>
            <a:pPr algn="ctr"/>
            <a:r>
              <a:rPr lang="es-ES" sz="2400" b="1" dirty="0">
                <a:latin typeface="Times New Roman" panose="02020603050405020304" pitchFamily="18" charset="0"/>
                <a:cs typeface="Times New Roman" panose="02020603050405020304" pitchFamily="18" charset="0"/>
              </a:rPr>
              <a:t>Función Objetivo con límite de confianza del 95%</a:t>
            </a:r>
            <a:endParaRPr lang="es-ES" sz="2400" dirty="0">
              <a:latin typeface="Times New Roman" panose="02020603050405020304" pitchFamily="18" charset="0"/>
              <a:cs typeface="Times New Roman" panose="02020603050405020304" pitchFamily="18" charset="0"/>
            </a:endParaRPr>
          </a:p>
          <a:p>
            <a:pPr algn="ctr"/>
            <a:endParaRPr lang="es-ES" sz="2400" b="1" dirty="0">
              <a:latin typeface="Times New Roman" panose="02020603050405020304" pitchFamily="18" charset="0"/>
              <a:cs typeface="Times New Roman" panose="02020603050405020304" pitchFamily="18" charset="0"/>
            </a:endParaRPr>
          </a:p>
        </p:txBody>
      </p:sp>
      <p:sp>
        <p:nvSpPr>
          <p:cNvPr id="35" name="34 Flecha derecha"/>
          <p:cNvSpPr/>
          <p:nvPr/>
        </p:nvSpPr>
        <p:spPr>
          <a:xfrm rot="16200000" flipH="1">
            <a:off x="7417795" y="4892939"/>
            <a:ext cx="202564" cy="325942"/>
          </a:xfrm>
          <a:prstGeom prst="rightArrow">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36" name="35 Flecha derecha"/>
          <p:cNvSpPr/>
          <p:nvPr/>
        </p:nvSpPr>
        <p:spPr>
          <a:xfrm rot="16200000" flipH="1">
            <a:off x="4398711" y="2719239"/>
            <a:ext cx="202564" cy="325942"/>
          </a:xfrm>
          <a:prstGeom prst="rightArrow">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943" y="3269218"/>
            <a:ext cx="8587876" cy="3328134"/>
          </a:xfrm>
          <a:prstGeom prst="rect">
            <a:avLst/>
          </a:prstGeom>
        </p:spPr>
      </p:pic>
      <p:pic>
        <p:nvPicPr>
          <p:cNvPr id="163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07" y="1916832"/>
            <a:ext cx="8637665" cy="62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22 CuadroTexto"/>
          <p:cNvSpPr txBox="1"/>
          <p:nvPr/>
        </p:nvSpPr>
        <p:spPr>
          <a:xfrm>
            <a:off x="4203" y="126810"/>
            <a:ext cx="7247740"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Análisis de Resultados – Etapa de Optimización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398909"/>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z</a:t>
            </a:r>
            <a:endParaRPr lang="es-ES" dirty="0"/>
          </a:p>
        </p:txBody>
      </p:sp>
      <p:pic>
        <p:nvPicPr>
          <p:cNvPr id="4" name="3 Marcador de contenido"/>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14" name="13 Rectángulo"/>
          <p:cNvSpPr/>
          <p:nvPr/>
        </p:nvSpPr>
        <p:spPr>
          <a:xfrm>
            <a:off x="2909901" y="868650"/>
            <a:ext cx="3174267" cy="400110"/>
          </a:xfrm>
          <a:prstGeom prst="rect">
            <a:avLst/>
          </a:prstGeom>
        </p:spPr>
        <p:txBody>
          <a:bodyPr wrap="none">
            <a:spAutoFit/>
          </a:bodyPr>
          <a:lstStyle/>
          <a:p>
            <a:r>
              <a:rPr lang="es-ES" sz="2000" b="1" dirty="0" smtClean="0">
                <a:latin typeface="Times New Roman" panose="02020603050405020304" pitchFamily="18" charset="0"/>
                <a:cs typeface="Times New Roman" panose="02020603050405020304" pitchFamily="18" charset="0"/>
              </a:rPr>
              <a:t>Deducción de Restricciones</a:t>
            </a:r>
            <a:endParaRPr lang="es-ES" b="1" dirty="0">
              <a:latin typeface="Times New Roman" panose="02020603050405020304" pitchFamily="18" charset="0"/>
              <a:cs typeface="Times New Roman" panose="02020603050405020304" pitchFamily="18" charset="0"/>
            </a:endParaRPr>
          </a:p>
        </p:txBody>
      </p:sp>
      <p:sp>
        <p:nvSpPr>
          <p:cNvPr id="8" name="7 Rectángulo"/>
          <p:cNvSpPr/>
          <p:nvPr/>
        </p:nvSpPr>
        <p:spPr>
          <a:xfrm>
            <a:off x="624451" y="1547500"/>
            <a:ext cx="4596130" cy="369332"/>
          </a:xfrm>
          <a:prstGeom prst="rect">
            <a:avLst/>
          </a:prstGeom>
        </p:spPr>
        <p:txBody>
          <a:bodyPr wrap="none">
            <a:spAutoFit/>
          </a:bodyPr>
          <a:lstStyle/>
          <a:p>
            <a:pPr marL="285750" indent="-285750">
              <a:buClr>
                <a:schemeClr val="accent1">
                  <a:lumMod val="75000"/>
                </a:schemeClr>
              </a:buClr>
              <a:buFont typeface="Wingdings" panose="05000000000000000000" pitchFamily="2" charset="2"/>
              <a:buChar char="Ø"/>
            </a:pPr>
            <a:r>
              <a:rPr lang="es-ES" b="1" dirty="0" smtClean="0">
                <a:latin typeface="Times New Roman" panose="02020603050405020304" pitchFamily="18" charset="0"/>
                <a:cs typeface="Times New Roman" panose="02020603050405020304" pitchFamily="18" charset="0"/>
              </a:rPr>
              <a:t>Restricción del 25% de paquetes perdidos</a:t>
            </a:r>
            <a:endParaRPr lang="es-ES" sz="1600" b="1" dirty="0">
              <a:latin typeface="Times New Roman" panose="02020603050405020304" pitchFamily="18" charset="0"/>
              <a:cs typeface="Times New Roman" panose="02020603050405020304" pitchFamily="18" charset="0"/>
            </a:endParaRPr>
          </a:p>
        </p:txBody>
      </p:sp>
      <p:cxnSp>
        <p:nvCxnSpPr>
          <p:cNvPr id="6" name="5 Conector angular"/>
          <p:cNvCxnSpPr/>
          <p:nvPr/>
        </p:nvCxnSpPr>
        <p:spPr>
          <a:xfrm rot="5400000">
            <a:off x="323528" y="1556792"/>
            <a:ext cx="4536504" cy="4248472"/>
          </a:xfrm>
          <a:prstGeom prst="bentConnector3">
            <a:avLst>
              <a:gd name="adj1" fmla="val -542"/>
            </a:avLst>
          </a:prstGeom>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683568" y="3356992"/>
            <a:ext cx="2621230" cy="369332"/>
          </a:xfrm>
          <a:prstGeom prst="rect">
            <a:avLst/>
          </a:prstGeom>
        </p:spPr>
        <p:txBody>
          <a:bodyPr wrap="none">
            <a:spAutoFit/>
          </a:bodyPr>
          <a:lstStyle/>
          <a:p>
            <a:pPr marL="285750" indent="-285750">
              <a:buClr>
                <a:schemeClr val="accent1">
                  <a:lumMod val="75000"/>
                </a:schemeClr>
              </a:buClr>
              <a:buFont typeface="Wingdings" panose="05000000000000000000" pitchFamily="2" charset="2"/>
              <a:buChar char="Ø"/>
            </a:pPr>
            <a:r>
              <a:rPr lang="es-ES" b="1" dirty="0" smtClean="0">
                <a:latin typeface="Times New Roman" panose="02020603050405020304" pitchFamily="18" charset="0"/>
                <a:cs typeface="Times New Roman" panose="02020603050405020304" pitchFamily="18" charset="0"/>
              </a:rPr>
              <a:t>Restricciones gráficas</a:t>
            </a:r>
            <a:endParaRPr lang="es-ES" sz="1600" b="1" dirty="0">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276872"/>
            <a:ext cx="8136904" cy="54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797152"/>
            <a:ext cx="2779370" cy="579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2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782" y="3769504"/>
            <a:ext cx="5380032" cy="2899856"/>
          </a:xfrm>
          <a:prstGeom prst="rect">
            <a:avLst/>
          </a:prstGeom>
        </p:spPr>
      </p:pic>
      <p:sp>
        <p:nvSpPr>
          <p:cNvPr id="13" name="12 CuadroTexto"/>
          <p:cNvSpPr txBox="1"/>
          <p:nvPr/>
        </p:nvSpPr>
        <p:spPr>
          <a:xfrm>
            <a:off x="4203" y="126810"/>
            <a:ext cx="7247740"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Análisis de Resultados – Etapa de Optimización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643313"/>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7247740"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Análisis de Resultados – Etapa de Optimización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524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5240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35496" y="908720"/>
            <a:ext cx="92170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ES" altLang="es-E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 optimizador es ejecutado por medio de LC e IG, se obtiene los </a:t>
            </a:r>
            <a:r>
              <a:rPr lang="es-ES" altLang="es-E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siguientes resultados: </a:t>
            </a:r>
            <a:endParaRPr kumimoji="0" lang="es-ES" altLang="es-E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13 Flecha derecha"/>
          <p:cNvSpPr/>
          <p:nvPr/>
        </p:nvSpPr>
        <p:spPr>
          <a:xfrm rot="16200000" flipH="1">
            <a:off x="4314594" y="1375278"/>
            <a:ext cx="251652" cy="326649"/>
          </a:xfrm>
          <a:prstGeom prst="rightArrow">
            <a:avLst/>
          </a:prstGeom>
          <a:solidFill>
            <a:schemeClr val="accent6">
              <a:lumMod val="40000"/>
              <a:lumOff val="6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40" y="1842697"/>
            <a:ext cx="810541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19888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7247740"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Análisis de Resultados – Etapa de Optimización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524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5240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7"/>
          <p:cNvSpPr>
            <a:spLocks noChangeArrowheads="1"/>
          </p:cNvSpPr>
          <p:nvPr/>
        </p:nvSpPr>
        <p:spPr bwMode="auto">
          <a:xfrm>
            <a:off x="3291369" y="879103"/>
            <a:ext cx="3129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ES" altLang="es-E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Resultado Gráfico</a:t>
            </a:r>
            <a:endParaRPr kumimoji="0" lang="es-ES" altLang="es-E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9" name="0 Imagen"/>
          <p:cNvPicPr/>
          <p:nvPr/>
        </p:nvPicPr>
        <p:blipFill>
          <a:blip r:embed="rId4">
            <a:extLst>
              <a:ext uri="{28A0092B-C50C-407E-A947-70E740481C1C}">
                <a14:useLocalDpi xmlns:a14="http://schemas.microsoft.com/office/drawing/2010/main" val="0"/>
              </a:ext>
            </a:extLst>
          </a:blip>
          <a:stretch>
            <a:fillRect/>
          </a:stretch>
        </p:blipFill>
        <p:spPr>
          <a:xfrm>
            <a:off x="602614" y="1677515"/>
            <a:ext cx="7992888" cy="4190811"/>
          </a:xfrm>
          <a:prstGeom prst="rect">
            <a:avLst/>
          </a:prstGeom>
        </p:spPr>
      </p:pic>
    </p:spTree>
    <p:extLst>
      <p:ext uri="{BB962C8B-B14F-4D97-AF65-F5344CB8AC3E}">
        <p14:creationId xmlns:p14="http://schemas.microsoft.com/office/powerpoint/2010/main" val="430584740"/>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7247740" cy="830997"/>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Análisis de Resultados – Etapa de Optimización</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524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5240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2195736" y="1340768"/>
            <a:ext cx="4536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ES" altLang="es-ES" sz="2000" b="1" dirty="0" smtClean="0">
                <a:solidFill>
                  <a:srgbClr val="000000"/>
                </a:solidFill>
                <a:latin typeface="Times New Roman" panose="02020603050405020304" pitchFamily="18" charset="0"/>
                <a:cs typeface="Times New Roman" panose="02020603050405020304" pitchFamily="18" charset="0"/>
              </a:rPr>
              <a:t>Resultados del proceso de Optimización</a:t>
            </a:r>
            <a:endParaRPr kumimoji="0" lang="es-ES" altLang="es-E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Rectangle 7"/>
          <p:cNvSpPr>
            <a:spLocks noChangeArrowheads="1"/>
          </p:cNvSpPr>
          <p:nvPr/>
        </p:nvSpPr>
        <p:spPr bwMode="auto">
          <a:xfrm>
            <a:off x="3712974" y="3681070"/>
            <a:ext cx="25152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ES" altLang="es-E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Resultado Gráfico</a:t>
            </a:r>
            <a:endParaRPr kumimoji="0" lang="es-ES" altLang="es-E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43" y="2060848"/>
            <a:ext cx="8877657" cy="307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492409"/>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27584" y="2132856"/>
            <a:ext cx="7448615" cy="18002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sz="6000" dirty="0">
                <a:latin typeface="Times New Roman" panose="02020603050405020304" pitchFamily="18" charset="0"/>
                <a:cs typeface="Times New Roman" panose="02020603050405020304" pitchFamily="18" charset="0"/>
              </a:rPr>
              <a:t>Discusión y Conclusiones </a:t>
            </a:r>
          </a:p>
          <a:p>
            <a:pPr marL="0" indent="0" algn="ctr">
              <a:buNone/>
            </a:pPr>
            <a:r>
              <a:rPr lang="es-ES" sz="6000" dirty="0" smtClean="0">
                <a:latin typeface="Times New Roman" panose="02020603050405020304" pitchFamily="18" charset="0"/>
                <a:cs typeface="Times New Roman" panose="02020603050405020304" pitchFamily="18" charset="0"/>
              </a:rPr>
              <a:t/>
            </a:r>
            <a:br>
              <a:rPr lang="es-ES" sz="6000" dirty="0" smtClean="0">
                <a:latin typeface="Times New Roman" panose="02020603050405020304" pitchFamily="18" charset="0"/>
                <a:cs typeface="Times New Roman" panose="02020603050405020304" pitchFamily="18" charset="0"/>
              </a:rPr>
            </a:br>
            <a:r>
              <a:rPr lang="es-ES" sz="6000" dirty="0" smtClean="0">
                <a:latin typeface="Times New Roman" panose="02020603050405020304" pitchFamily="18" charset="0"/>
                <a:cs typeface="Times New Roman" panose="02020603050405020304" pitchFamily="18" charset="0"/>
              </a:rPr>
              <a:t/>
            </a:r>
            <a:br>
              <a:rPr lang="es-ES" sz="6000" dirty="0" smtClean="0">
                <a:latin typeface="Times New Roman" panose="02020603050405020304" pitchFamily="18" charset="0"/>
                <a:cs typeface="Times New Roman" panose="02020603050405020304" pitchFamily="18" charset="0"/>
              </a:rPr>
            </a:br>
            <a:r>
              <a:rPr lang="es-ES" sz="6000" dirty="0" smtClean="0">
                <a:latin typeface="Times New Roman" panose="02020603050405020304" pitchFamily="18" charset="0"/>
                <a:cs typeface="Times New Roman" panose="02020603050405020304" pitchFamily="18" charset="0"/>
              </a:rPr>
              <a:t/>
            </a:r>
            <a:br>
              <a:rPr lang="es-ES" sz="6000" dirty="0" smtClean="0">
                <a:latin typeface="Times New Roman" panose="02020603050405020304" pitchFamily="18" charset="0"/>
                <a:cs typeface="Times New Roman" panose="02020603050405020304" pitchFamily="18" charset="0"/>
              </a:rPr>
            </a:br>
            <a:r>
              <a:rPr lang="es-ES" sz="6000" dirty="0" smtClean="0">
                <a:latin typeface="Times New Roman" panose="02020603050405020304" pitchFamily="18" charset="0"/>
                <a:cs typeface="Times New Roman" panose="02020603050405020304" pitchFamily="18" charset="0"/>
              </a:rPr>
              <a:t> </a:t>
            </a:r>
            <a:endParaRPr lang="es-E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135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4207757" cy="1200329"/>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Discusión y Conclusiones </a:t>
            </a:r>
          </a:p>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3" name="2 Rectángulo"/>
          <p:cNvSpPr/>
          <p:nvPr/>
        </p:nvSpPr>
        <p:spPr>
          <a:xfrm>
            <a:off x="611560" y="3042826"/>
            <a:ext cx="7776864" cy="1754326"/>
          </a:xfrm>
          <a:prstGeom prst="rect">
            <a:avLst/>
          </a:prstGeom>
        </p:spPr>
        <p:txBody>
          <a:bodyPr wrap="square">
            <a:spAutoFit/>
          </a:bodyPr>
          <a:lstStyle/>
          <a:p>
            <a:pPr algn="just"/>
            <a:r>
              <a:rPr lang="es-EC" dirty="0">
                <a:latin typeface="Times New Roman" panose="02020603050405020304" pitchFamily="18" charset="0"/>
                <a:cs typeface="Times New Roman" panose="02020603050405020304" pitchFamily="18" charset="0"/>
              </a:rPr>
              <a:t>Con la implementación de una distribución de nodos sensores sobre la red de tipo aleatoria y generación de un evento sísmico Volcánico de Largo Período, se logró establecer un ambiente de simulación más real ya que no depende de un patrón de implementación uniforme, y se acoge más a las características del terreno Volcánico, esto conllevó a obtener información más efectiva la cual validó el desempeño de la WSN. </a:t>
            </a:r>
            <a:endParaRPr lang="es-ES" dirty="0">
              <a:latin typeface="Times New Roman" panose="02020603050405020304" pitchFamily="18" charset="0"/>
              <a:cs typeface="Times New Roman" panose="02020603050405020304" pitchFamily="18" charset="0"/>
            </a:endParaRPr>
          </a:p>
        </p:txBody>
      </p:sp>
      <p:sp>
        <p:nvSpPr>
          <p:cNvPr id="6" name="5 Rectángulo"/>
          <p:cNvSpPr/>
          <p:nvPr/>
        </p:nvSpPr>
        <p:spPr>
          <a:xfrm>
            <a:off x="538123" y="4915034"/>
            <a:ext cx="7992888" cy="1754326"/>
          </a:xfrm>
          <a:prstGeom prst="rect">
            <a:avLst/>
          </a:prstGeom>
        </p:spPr>
        <p:txBody>
          <a:bodyPr wrap="square">
            <a:spAutoFit/>
          </a:bodyPr>
          <a:lstStyle/>
          <a:p>
            <a:pPr lvl="0" algn="just"/>
            <a:r>
              <a:rPr lang="es-EC" dirty="0" smtClean="0">
                <a:latin typeface="Times New Roman" panose="02020603050405020304" pitchFamily="18" charset="0"/>
                <a:cs typeface="Times New Roman" panose="02020603050405020304" pitchFamily="18" charset="0"/>
              </a:rPr>
              <a:t>Mediante </a:t>
            </a:r>
            <a:r>
              <a:rPr lang="es-EC" dirty="0">
                <a:latin typeface="Times New Roman" panose="02020603050405020304" pitchFamily="18" charset="0"/>
                <a:cs typeface="Times New Roman" panose="02020603050405020304" pitchFamily="18" charset="0"/>
              </a:rPr>
              <a:t>el estudio y evaluación de los métodos de ONL proporcionados por la </a:t>
            </a:r>
            <a:r>
              <a:rPr lang="es-EC" i="1" dirty="0" err="1">
                <a:latin typeface="Times New Roman" panose="02020603050405020304" pitchFamily="18" charset="0"/>
                <a:cs typeface="Times New Roman" panose="02020603050405020304" pitchFamily="18" charset="0"/>
              </a:rPr>
              <a:t>Toolbox</a:t>
            </a:r>
            <a:r>
              <a:rPr lang="es-EC" dirty="0">
                <a:latin typeface="Times New Roman" panose="02020603050405020304" pitchFamily="18" charset="0"/>
                <a:cs typeface="Times New Roman" panose="02020603050405020304" pitchFamily="18" charset="0"/>
              </a:rPr>
              <a:t> de optimización de MATLAB® frente a </a:t>
            </a:r>
            <a:r>
              <a:rPr lang="es-EC" dirty="0" smtClean="0">
                <a:latin typeface="Times New Roman" panose="02020603050405020304" pitchFamily="18" charset="0"/>
                <a:cs typeface="Times New Roman" panose="02020603050405020304" pitchFamily="18" charset="0"/>
              </a:rPr>
              <a:t>la función multivariable, </a:t>
            </a:r>
            <a:r>
              <a:rPr lang="es-EC" dirty="0">
                <a:latin typeface="Times New Roman" panose="02020603050405020304" pitchFamily="18" charset="0"/>
                <a:cs typeface="Times New Roman" panose="02020603050405020304" pitchFamily="18" charset="0"/>
              </a:rPr>
              <a:t>se determinó que la función “fmincon” en comparación a </a:t>
            </a:r>
            <a:r>
              <a:rPr lang="es-EC" dirty="0" smtClean="0">
                <a:latin typeface="Times New Roman" panose="02020603050405020304" pitchFamily="18" charset="0"/>
                <a:cs typeface="Times New Roman" panose="02020603050405020304" pitchFamily="18" charset="0"/>
              </a:rPr>
              <a:t>“</a:t>
            </a:r>
            <a:r>
              <a:rPr lang="es-EC" dirty="0">
                <a:latin typeface="Times New Roman" panose="02020603050405020304" pitchFamily="18" charset="0"/>
                <a:cs typeface="Times New Roman" panose="02020603050405020304" pitchFamily="18" charset="0"/>
              </a:rPr>
              <a:t>fminunc” ejecuta menos iteraciones y emplea algoritmos de optimización más complejos pero efectivos, que buscaron el punto óptimo (mínimo) en la región acotada por las restricciones de desigualdad.</a:t>
            </a:r>
            <a:endParaRPr lang="es-ES" dirty="0">
              <a:latin typeface="Times New Roman" panose="02020603050405020304" pitchFamily="18" charset="0"/>
              <a:cs typeface="Times New Roman" panose="02020603050405020304" pitchFamily="18" charset="0"/>
            </a:endParaRPr>
          </a:p>
        </p:txBody>
      </p:sp>
      <p:sp>
        <p:nvSpPr>
          <p:cNvPr id="8" name="7 Rectángulo"/>
          <p:cNvSpPr/>
          <p:nvPr/>
        </p:nvSpPr>
        <p:spPr>
          <a:xfrm>
            <a:off x="693682" y="872893"/>
            <a:ext cx="7598980" cy="2031325"/>
          </a:xfrm>
          <a:prstGeom prst="rect">
            <a:avLst/>
          </a:prstGeom>
        </p:spPr>
        <p:txBody>
          <a:bodyPr wrap="square">
            <a:spAutoFit/>
          </a:bodyPr>
          <a:lstStyle/>
          <a:p>
            <a:pPr algn="just"/>
            <a:r>
              <a:rPr lang="es-ES" dirty="0" smtClean="0">
                <a:latin typeface="Times New Roman" panose="02020603050405020304" pitchFamily="18" charset="0"/>
                <a:cs typeface="Times New Roman" panose="02020603050405020304" pitchFamily="18" charset="0"/>
              </a:rPr>
              <a:t>En </a:t>
            </a:r>
            <a:r>
              <a:rPr lang="es-ES" dirty="0">
                <a:latin typeface="Times New Roman" panose="02020603050405020304" pitchFamily="18" charset="0"/>
                <a:cs typeface="Times New Roman" panose="02020603050405020304" pitchFamily="18" charset="0"/>
              </a:rPr>
              <a:t>Base al estudio del marco conceptual de las WSN, el estándar </a:t>
            </a:r>
            <a:r>
              <a:rPr lang="es-ES" dirty="0" err="1">
                <a:latin typeface="Times New Roman" panose="02020603050405020304" pitchFamily="18" charset="0"/>
                <a:cs typeface="Times New Roman" panose="02020603050405020304" pitchFamily="18" charset="0"/>
              </a:rPr>
              <a:t>Zigbee</a:t>
            </a:r>
            <a:r>
              <a:rPr lang="es-ES" dirty="0">
                <a:latin typeface="Times New Roman" panose="02020603050405020304" pitchFamily="18" charset="0"/>
                <a:cs typeface="Times New Roman" panose="02020603050405020304" pitchFamily="18" charset="0"/>
              </a:rPr>
              <a:t>/IEEE 802.15.4 y las características físicas y lógicas de los módulos </a:t>
            </a:r>
            <a:r>
              <a:rPr lang="es-ES" dirty="0" err="1">
                <a:latin typeface="Times New Roman" panose="02020603050405020304" pitchFamily="18" charset="0"/>
                <a:cs typeface="Times New Roman" panose="02020603050405020304" pitchFamily="18" charset="0"/>
              </a:rPr>
              <a:t>XBee</a:t>
            </a:r>
            <a:r>
              <a:rPr lang="es-ES" dirty="0">
                <a:latin typeface="Times New Roman" panose="02020603050405020304" pitchFamily="18" charset="0"/>
                <a:cs typeface="Times New Roman" panose="02020603050405020304" pitchFamily="18" charset="0"/>
              </a:rPr>
              <a:t>-PRO (S2), se demostró que estos dispositivos frente a aplicaciones de Monitorización Volcánica de variables ambientales, brindan resultados que satisfacen los requisitos de Hardware necesarios para un posterior despliegue en escenarios reales, y ofrece prometedores avances para futuros proyectos dentro del Departamento.</a:t>
            </a:r>
          </a:p>
        </p:txBody>
      </p:sp>
    </p:spTree>
    <p:extLst>
      <p:ext uri="{BB962C8B-B14F-4D97-AF65-F5344CB8AC3E}">
        <p14:creationId xmlns:p14="http://schemas.microsoft.com/office/powerpoint/2010/main" val="144106700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0" y="-26431"/>
            <a:ext cx="9169064" cy="6884431"/>
          </a:xfrm>
        </p:spPr>
      </p:pic>
      <p:sp>
        <p:nvSpPr>
          <p:cNvPr id="5" name="4 CuadroTexto"/>
          <p:cNvSpPr txBox="1"/>
          <p:nvPr/>
        </p:nvSpPr>
        <p:spPr>
          <a:xfrm>
            <a:off x="4203" y="126810"/>
            <a:ext cx="4207757" cy="1200329"/>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Discusión y Conclusiones </a:t>
            </a:r>
          </a:p>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
            </a:r>
            <a:br>
              <a:rPr lang="es-ES" sz="2400" b="1" dirty="0" smtClean="0">
                <a:solidFill>
                  <a:schemeClr val="bg1"/>
                </a:solidFill>
                <a:latin typeface="Times New Roman" panose="02020603050405020304" pitchFamily="18" charset="0"/>
                <a:cs typeface="Times New Roman" panose="02020603050405020304" pitchFamily="18" charset="0"/>
              </a:rPr>
            </a:b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3" name="2 Rectángulo"/>
          <p:cNvSpPr/>
          <p:nvPr/>
        </p:nvSpPr>
        <p:spPr>
          <a:xfrm>
            <a:off x="825762" y="1556792"/>
            <a:ext cx="7560840" cy="3970318"/>
          </a:xfrm>
          <a:prstGeom prst="rect">
            <a:avLst/>
          </a:prstGeom>
        </p:spPr>
        <p:txBody>
          <a:bodyPr wrap="square">
            <a:spAutoFit/>
          </a:bodyPr>
          <a:lstStyle/>
          <a:p>
            <a:pPr algn="just"/>
            <a:r>
              <a:rPr lang="es-ES" dirty="0">
                <a:latin typeface="Times New Roman" panose="02020603050405020304" pitchFamily="18" charset="0"/>
                <a:cs typeface="Times New Roman" panose="02020603050405020304" pitchFamily="18" charset="0"/>
              </a:rPr>
              <a:t>La contribución más significativas del presente trabajo de investigación, es la metodología desarrollada y empleada para encontrar el óptimo número de nodos en una red de sensores inalámbricos para la monitorización </a:t>
            </a:r>
            <a:r>
              <a:rPr lang="es-ES" dirty="0" smtClean="0">
                <a:latin typeface="Times New Roman" panose="02020603050405020304" pitchFamily="18" charset="0"/>
                <a:cs typeface="Times New Roman" panose="02020603050405020304" pitchFamily="18" charset="0"/>
              </a:rPr>
              <a:t>Volcánica de </a:t>
            </a:r>
            <a:r>
              <a:rPr lang="es-ES" dirty="0">
                <a:latin typeface="Times New Roman" panose="02020603050405020304" pitchFamily="18" charset="0"/>
                <a:cs typeface="Times New Roman" panose="02020603050405020304" pitchFamily="18" charset="0"/>
              </a:rPr>
              <a:t>señales </a:t>
            </a:r>
            <a:r>
              <a:rPr lang="es-ES" dirty="0" smtClean="0">
                <a:latin typeface="Times New Roman" panose="02020603050405020304" pitchFamily="18" charset="0"/>
                <a:cs typeface="Times New Roman" panose="02020603050405020304" pitchFamily="18" charset="0"/>
              </a:rPr>
              <a:t>sísmicas, </a:t>
            </a:r>
            <a:r>
              <a:rPr lang="es-ES" dirty="0">
                <a:latin typeface="Times New Roman" panose="02020603050405020304" pitchFamily="18" charset="0"/>
                <a:cs typeface="Times New Roman" panose="02020603050405020304" pitchFamily="18" charset="0"/>
              </a:rPr>
              <a:t>que </a:t>
            </a:r>
            <a:r>
              <a:rPr lang="es-ES" dirty="0" smtClean="0">
                <a:latin typeface="Times New Roman" panose="02020603050405020304" pitchFamily="18" charset="0"/>
                <a:cs typeface="Times New Roman" panose="02020603050405020304" pitchFamily="18" charset="0"/>
              </a:rPr>
              <a:t>maximizó </a:t>
            </a:r>
            <a:r>
              <a:rPr lang="es-ES" dirty="0">
                <a:latin typeface="Times New Roman" panose="02020603050405020304" pitchFamily="18" charset="0"/>
                <a:cs typeface="Times New Roman" panose="02020603050405020304" pitchFamily="18" charset="0"/>
              </a:rPr>
              <a:t>el rendimiento </a:t>
            </a:r>
            <a:r>
              <a:rPr lang="es-ES" i="1" dirty="0">
                <a:latin typeface="Times New Roman" panose="02020603050405020304" pitchFamily="18" charset="0"/>
                <a:cs typeface="Times New Roman" panose="02020603050405020304" pitchFamily="18" charset="0"/>
              </a:rPr>
              <a:t>η</a:t>
            </a:r>
            <a:r>
              <a:rPr lang="es-ES" dirty="0">
                <a:latin typeface="Times New Roman" panose="02020603050405020304" pitchFamily="18" charset="0"/>
                <a:cs typeface="Times New Roman" panose="02020603050405020304" pitchFamily="18" charset="0"/>
              </a:rPr>
              <a:t> y </a:t>
            </a:r>
            <a:r>
              <a:rPr lang="es-ES" dirty="0" smtClean="0">
                <a:latin typeface="Times New Roman" panose="02020603050405020304" pitchFamily="18" charset="0"/>
                <a:cs typeface="Times New Roman" panose="02020603050405020304" pitchFamily="18" charset="0"/>
              </a:rPr>
              <a:t>minimiz</a:t>
            </a:r>
            <a:r>
              <a:rPr lang="es-ES" dirty="0">
                <a:latin typeface="Times New Roman" panose="02020603050405020304" pitchFamily="18" charset="0"/>
                <a:cs typeface="Times New Roman" panose="02020603050405020304" pitchFamily="18" charset="0"/>
              </a:rPr>
              <a:t>ó</a:t>
            </a:r>
            <a:r>
              <a:rPr lang="es-ES"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la PL y EED. Este proceso consistió en analizar los valores de las métricas </a:t>
            </a:r>
            <a:r>
              <a:rPr lang="es-ES" dirty="0" err="1">
                <a:latin typeface="Times New Roman" panose="02020603050405020304" pitchFamily="18" charset="0"/>
                <a:cs typeface="Times New Roman" panose="02020603050405020304" pitchFamily="18" charset="0"/>
              </a:rPr>
              <a:t>QoS</a:t>
            </a:r>
            <a:r>
              <a:rPr lang="es-ES" dirty="0">
                <a:latin typeface="Times New Roman" panose="02020603050405020304" pitchFamily="18" charset="0"/>
                <a:cs typeface="Times New Roman" panose="02020603050405020304" pitchFamily="18" charset="0"/>
              </a:rPr>
              <a:t> mencionadas, y en base a éstas se dedujo una función objetivo de cuarto orden, que fue optimizada mediante los métodos de optimización numéricos de funciones no lineales (</a:t>
            </a:r>
            <a:r>
              <a:rPr lang="es-ES" dirty="0" err="1">
                <a:latin typeface="Times New Roman" panose="02020603050405020304" pitchFamily="18" charset="0"/>
                <a:cs typeface="Times New Roman" panose="02020603050405020304" pitchFamily="18" charset="0"/>
              </a:rPr>
              <a:t>Quasi</a:t>
            </a:r>
            <a:r>
              <a:rPr lang="es-ES" dirty="0">
                <a:latin typeface="Times New Roman" panose="02020603050405020304" pitchFamily="18" charset="0"/>
                <a:cs typeface="Times New Roman" panose="02020603050405020304" pitchFamily="18" charset="0"/>
              </a:rPr>
              <a:t> - Newton, SQP, Búsqueda de la sección Dorada, e Interpolación Parabólica), que permitieron encontrar un valor óptimo aproximado de 10 nodos sensores que de forma particular resulta válido solo para el escenario planteado, donde el nivel de </a:t>
            </a:r>
            <a:r>
              <a:rPr lang="es-ES" i="1" dirty="0">
                <a:latin typeface="Times New Roman" panose="02020603050405020304" pitchFamily="18" charset="0"/>
                <a:cs typeface="Times New Roman" panose="02020603050405020304" pitchFamily="18" charset="0"/>
              </a:rPr>
              <a:t>η</a:t>
            </a:r>
            <a:r>
              <a:rPr lang="es-ES" dirty="0">
                <a:latin typeface="Times New Roman" panose="02020603050405020304" pitchFamily="18" charset="0"/>
                <a:cs typeface="Times New Roman" panose="02020603050405020304" pitchFamily="18" charset="0"/>
              </a:rPr>
              <a:t> de la WSN corresponde a 65.72kbps, el EED promedio mínimo es 5.15 ms y la PL es igual a 2093, correspondiente al 11% de pérdidas de paquetes debido al uso de restricciones de acotación de la región de búsqueda, por lo tanto se garantiza que la PL efectivamente sea menor al 25%.</a:t>
            </a:r>
          </a:p>
        </p:txBody>
      </p:sp>
    </p:spTree>
    <p:extLst>
      <p:ext uri="{BB962C8B-B14F-4D97-AF65-F5344CB8AC3E}">
        <p14:creationId xmlns:p14="http://schemas.microsoft.com/office/powerpoint/2010/main" val="270137317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636912"/>
            <a:ext cx="6512511" cy="1143000"/>
          </a:xfrm>
        </p:spPr>
        <p:txBody>
          <a:bodyPr/>
          <a:lstStyle/>
          <a:p>
            <a:pPr marL="0" indent="0" algn="ctr">
              <a:buNone/>
            </a:pPr>
            <a:r>
              <a:rPr lang="es-ES" sz="6000" dirty="0" smtClean="0">
                <a:latin typeface="Times New Roman" panose="02020603050405020304" pitchFamily="18" charset="0"/>
                <a:cs typeface="Times New Roman" panose="02020603050405020304" pitchFamily="18" charset="0"/>
              </a:rPr>
              <a:t>Introducción </a:t>
            </a:r>
            <a:r>
              <a:rPr lang="es-ES" sz="6000" dirty="0">
                <a:latin typeface="Times New Roman" panose="02020603050405020304" pitchFamily="18" charset="0"/>
                <a:cs typeface="Times New Roman" panose="02020603050405020304" pitchFamily="18" charset="0"/>
              </a:rPr>
              <a:t/>
            </a:r>
            <a:br>
              <a:rPr lang="es-ES" sz="6000" dirty="0">
                <a:latin typeface="Times New Roman" panose="02020603050405020304" pitchFamily="18" charset="0"/>
                <a:cs typeface="Times New Roman" panose="02020603050405020304" pitchFamily="18" charset="0"/>
              </a:rPr>
            </a:br>
            <a:r>
              <a:rPr lang="es-ES" sz="6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210157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rot="10800000" flipH="1">
            <a:off x="6897" y="0"/>
            <a:ext cx="9143999" cy="6858000"/>
          </a:xfrm>
        </p:spPr>
      </p:pic>
      <p:pic>
        <p:nvPicPr>
          <p:cNvPr id="9218" name="Picture 2" descr="http://3.bp.blogspot.com/-fJaxZXaSmcI/VKHZCub0X-I/AAAAAAAA5ss/18iOj1mZV_4/s1600/Ateismo%2Bcristianos%2Breligion%2Bfe%2Bdios%2Bjesus%2Bbiblia%2Btestamento%2Bevangelio%2Bsagrado%2Biglesia%2Bnoe%2Bmolina%2Baniversario%2B5%2Ba%C3%B1os%2Blustro%2Bcelebracion%2Bblog%2Baniversario%2Bgraci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990"/>
            <a:ext cx="9143999" cy="683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43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4203" y="-26431"/>
            <a:ext cx="9169064" cy="6884431"/>
          </a:xfrm>
        </p:spPr>
      </p:pic>
      <p:sp>
        <p:nvSpPr>
          <p:cNvPr id="5" name="4 CuadroTexto"/>
          <p:cNvSpPr txBox="1"/>
          <p:nvPr/>
        </p:nvSpPr>
        <p:spPr>
          <a:xfrm>
            <a:off x="4203" y="126810"/>
            <a:ext cx="2808312" cy="461665"/>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Introducción</a:t>
            </a: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3059832" y="1176427"/>
            <a:ext cx="2777545" cy="461665"/>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E</a:t>
            </a:r>
            <a:r>
              <a:rPr lang="es-ES" sz="2400" b="1" dirty="0" smtClean="0">
                <a:latin typeface="Times New Roman" panose="02020603050405020304" pitchFamily="18" charset="0"/>
                <a:cs typeface="Times New Roman" panose="02020603050405020304" pitchFamily="18" charset="0"/>
              </a:rPr>
              <a:t>rupción </a:t>
            </a:r>
            <a:r>
              <a:rPr lang="es-ES" sz="2400" b="1" dirty="0">
                <a:latin typeface="Times New Roman" panose="02020603050405020304" pitchFamily="18" charset="0"/>
                <a:cs typeface="Times New Roman" panose="02020603050405020304" pitchFamily="18" charset="0"/>
              </a:rPr>
              <a:t>V</a:t>
            </a:r>
            <a:r>
              <a:rPr lang="es-ES" sz="2400" b="1" dirty="0" smtClean="0">
                <a:latin typeface="Times New Roman" panose="02020603050405020304" pitchFamily="18" charset="0"/>
                <a:cs typeface="Times New Roman" panose="02020603050405020304" pitchFamily="18" charset="0"/>
              </a:rPr>
              <a:t>olcánica </a:t>
            </a:r>
            <a:endParaRPr lang="es-ES" sz="2400" b="1"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129690" y="3205425"/>
            <a:ext cx="3009184" cy="1015663"/>
          </a:xfrm>
          <a:prstGeom prst="rect">
            <a:avLst/>
          </a:prstGeom>
          <a:noFill/>
        </p:spPr>
        <p:txBody>
          <a:bodyPr wrap="square" rtlCol="0">
            <a:spAutoFit/>
          </a:bodyPr>
          <a:lstStyle/>
          <a:p>
            <a:pPr marL="342900" indent="-342900">
              <a:buFont typeface="Arial" panose="020B0604020202020204" pitchFamily="34" charset="0"/>
              <a:buChar char="•"/>
            </a:pPr>
            <a:r>
              <a:rPr lang="es-ES" sz="2000" dirty="0" err="1" smtClean="0">
                <a:latin typeface="Times New Roman" panose="02020603050405020304" pitchFamily="18" charset="0"/>
                <a:cs typeface="Times New Roman" panose="02020603050405020304" pitchFamily="18" charset="0"/>
              </a:rPr>
              <a:t>Volcano</a:t>
            </a:r>
            <a:r>
              <a:rPr lang="es-ES" sz="2000" dirty="0" smtClean="0">
                <a:latin typeface="Times New Roman" panose="02020603050405020304" pitchFamily="18" charset="0"/>
                <a:cs typeface="Times New Roman" panose="02020603050405020304" pitchFamily="18" charset="0"/>
              </a:rPr>
              <a:t>-Tectónicos</a:t>
            </a:r>
          </a:p>
          <a:p>
            <a:pPr marL="342900" indent="-342900">
              <a:buFont typeface="Arial" panose="020B0604020202020204" pitchFamily="34" charset="0"/>
              <a:buChar char="•"/>
            </a:pPr>
            <a:r>
              <a:rPr lang="es-ES" sz="2000" dirty="0" smtClean="0">
                <a:latin typeface="Times New Roman" panose="02020603050405020304" pitchFamily="18" charset="0"/>
                <a:cs typeface="Times New Roman" panose="02020603050405020304" pitchFamily="18" charset="0"/>
              </a:rPr>
              <a:t>Largo Período</a:t>
            </a:r>
          </a:p>
          <a:p>
            <a:pPr marL="342900" indent="-34290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Tremor </a:t>
            </a:r>
            <a:r>
              <a:rPr lang="es-ES" sz="2000" dirty="0" smtClean="0">
                <a:latin typeface="Times New Roman" panose="02020603050405020304" pitchFamily="18" charset="0"/>
                <a:cs typeface="Times New Roman" panose="02020603050405020304" pitchFamily="18" charset="0"/>
              </a:rPr>
              <a:t>Volcánico</a:t>
            </a:r>
            <a:endParaRPr lang="es-ES" sz="2000" dirty="0">
              <a:latin typeface="Times New Roman" panose="02020603050405020304" pitchFamily="18" charset="0"/>
              <a:cs typeface="Times New Roman" panose="02020603050405020304" pitchFamily="18" charset="0"/>
            </a:endParaRPr>
          </a:p>
        </p:txBody>
      </p:sp>
      <p:sp>
        <p:nvSpPr>
          <p:cNvPr id="8" name="7 Flecha derecha"/>
          <p:cNvSpPr/>
          <p:nvPr/>
        </p:nvSpPr>
        <p:spPr>
          <a:xfrm flipH="1">
            <a:off x="2827898" y="3641250"/>
            <a:ext cx="375950"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10" name="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3912" y="1988840"/>
            <a:ext cx="2498208" cy="2997849"/>
          </a:xfrm>
          <a:prstGeom prst="rect">
            <a:avLst/>
          </a:prstGeom>
        </p:spPr>
      </p:pic>
      <p:sp>
        <p:nvSpPr>
          <p:cNvPr id="11" name="10 CuadroTexto"/>
          <p:cNvSpPr txBox="1"/>
          <p:nvPr/>
        </p:nvSpPr>
        <p:spPr>
          <a:xfrm>
            <a:off x="166467" y="1599183"/>
            <a:ext cx="2777545" cy="461665"/>
          </a:xfrm>
          <a:prstGeom prst="rect">
            <a:avLst/>
          </a:prstGeom>
          <a:noFill/>
        </p:spPr>
        <p:txBody>
          <a:bodyPr wrap="square" rtlCol="0">
            <a:spAutoFit/>
          </a:bodyPr>
          <a:lstStyle/>
          <a:p>
            <a:r>
              <a:rPr lang="es-ES" sz="2400" b="1" dirty="0" smtClean="0">
                <a:latin typeface="Times New Roman" panose="02020603050405020304" pitchFamily="18" charset="0"/>
                <a:cs typeface="Times New Roman" panose="02020603050405020304" pitchFamily="18" charset="0"/>
              </a:rPr>
              <a:t>Eventos Volcánicos </a:t>
            </a:r>
            <a:endParaRPr lang="es-ES" sz="2400" b="1" dirty="0">
              <a:latin typeface="Times New Roman" panose="02020603050405020304" pitchFamily="18" charset="0"/>
              <a:cs typeface="Times New Roman" panose="02020603050405020304" pitchFamily="18" charset="0"/>
            </a:endParaRPr>
          </a:p>
        </p:txBody>
      </p:sp>
      <p:sp>
        <p:nvSpPr>
          <p:cNvPr id="12" name="11 Flecha derecha"/>
          <p:cNvSpPr/>
          <p:nvPr/>
        </p:nvSpPr>
        <p:spPr>
          <a:xfrm>
            <a:off x="5703247" y="3713258"/>
            <a:ext cx="288032"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14" name="1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8303" y="2983923"/>
            <a:ext cx="2755697" cy="1741221"/>
          </a:xfrm>
          <a:prstGeom prst="rect">
            <a:avLst/>
          </a:prstGeom>
        </p:spPr>
      </p:pic>
      <p:sp>
        <p:nvSpPr>
          <p:cNvPr id="15" name="14 CuadroTexto"/>
          <p:cNvSpPr txBox="1"/>
          <p:nvPr/>
        </p:nvSpPr>
        <p:spPr>
          <a:xfrm>
            <a:off x="6695419" y="1652909"/>
            <a:ext cx="2269069" cy="830997"/>
          </a:xfrm>
          <a:prstGeom prst="rect">
            <a:avLst/>
          </a:prstGeom>
          <a:noFill/>
        </p:spPr>
        <p:txBody>
          <a:bodyPr wrap="square" rtlCol="0">
            <a:spAutoFit/>
          </a:bodyPr>
          <a:lstStyle/>
          <a:p>
            <a:r>
              <a:rPr lang="es-ES" sz="2400" b="1" dirty="0" smtClean="0">
                <a:latin typeface="Times New Roman" panose="02020603050405020304" pitchFamily="18" charset="0"/>
                <a:cs typeface="Times New Roman" panose="02020603050405020304" pitchFamily="18" charset="0"/>
              </a:rPr>
              <a:t>Sistemas de Monitorización</a:t>
            </a:r>
            <a:endParaRPr lang="es-ES" sz="2400" b="1" dirty="0">
              <a:latin typeface="Times New Roman" panose="02020603050405020304" pitchFamily="18" charset="0"/>
              <a:cs typeface="Times New Roman" panose="02020603050405020304" pitchFamily="18" charset="0"/>
            </a:endParaRPr>
          </a:p>
        </p:txBody>
      </p:sp>
      <p:pic>
        <p:nvPicPr>
          <p:cNvPr id="16" name="1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7015" y="5229566"/>
            <a:ext cx="1523177" cy="1447018"/>
          </a:xfrm>
          <a:prstGeom prst="rect">
            <a:avLst/>
          </a:prstGeom>
        </p:spPr>
      </p:pic>
      <p:sp>
        <p:nvSpPr>
          <p:cNvPr id="17" name="16 Flecha derecha"/>
          <p:cNvSpPr/>
          <p:nvPr/>
        </p:nvSpPr>
        <p:spPr>
          <a:xfrm rot="5400000">
            <a:off x="4304588" y="4975285"/>
            <a:ext cx="288032"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8" name="17 CuadroTexto"/>
          <p:cNvSpPr txBox="1"/>
          <p:nvPr/>
        </p:nvSpPr>
        <p:spPr>
          <a:xfrm>
            <a:off x="1074375" y="2391271"/>
            <a:ext cx="1121361" cy="461665"/>
          </a:xfrm>
          <a:prstGeom prst="rect">
            <a:avLst/>
          </a:prstGeom>
          <a:noFill/>
        </p:spPr>
        <p:txBody>
          <a:bodyPr wrap="square" rtlCol="0">
            <a:spAutoFit/>
          </a:bodyPr>
          <a:lstStyle/>
          <a:p>
            <a:r>
              <a:rPr lang="es-ES" sz="2400" b="1" dirty="0" smtClean="0">
                <a:latin typeface="Times New Roman" panose="02020603050405020304" pitchFamily="18" charset="0"/>
                <a:cs typeface="Times New Roman" panose="02020603050405020304" pitchFamily="18" charset="0"/>
              </a:rPr>
              <a:t>Sismos</a:t>
            </a:r>
            <a:endParaRPr lang="es-ES" sz="2400" b="1" dirty="0">
              <a:latin typeface="Times New Roman" panose="02020603050405020304" pitchFamily="18" charset="0"/>
              <a:cs typeface="Times New Roman" panose="02020603050405020304" pitchFamily="18" charset="0"/>
            </a:endParaRPr>
          </a:p>
        </p:txBody>
      </p:sp>
      <p:sp>
        <p:nvSpPr>
          <p:cNvPr id="19" name="18 Flecha derecha"/>
          <p:cNvSpPr/>
          <p:nvPr/>
        </p:nvSpPr>
        <p:spPr>
          <a:xfrm rot="5400000">
            <a:off x="1491039" y="2160685"/>
            <a:ext cx="288032"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20" name="19 Flecha derecha"/>
          <p:cNvSpPr/>
          <p:nvPr/>
        </p:nvSpPr>
        <p:spPr>
          <a:xfrm rot="5400000">
            <a:off x="1465452" y="2959061"/>
            <a:ext cx="288032"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21" name="20 Flecha derecha"/>
          <p:cNvSpPr/>
          <p:nvPr/>
        </p:nvSpPr>
        <p:spPr>
          <a:xfrm rot="5400000">
            <a:off x="7576038" y="2527013"/>
            <a:ext cx="288032"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2295548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4203" y="-26431"/>
            <a:ext cx="9169064" cy="6884431"/>
          </a:xfrm>
        </p:spPr>
      </p:pic>
      <p:sp>
        <p:nvSpPr>
          <p:cNvPr id="5" name="4 CuadroTexto"/>
          <p:cNvSpPr txBox="1"/>
          <p:nvPr/>
        </p:nvSpPr>
        <p:spPr>
          <a:xfrm>
            <a:off x="4203" y="126810"/>
            <a:ext cx="2808312" cy="461665"/>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Introducción</a:t>
            </a:r>
            <a:endParaRPr lang="es-ES" sz="2400" b="1" dirty="0">
              <a:solidFill>
                <a:schemeClr val="bg1"/>
              </a:solidFill>
              <a:latin typeface="Times New Roman" panose="02020603050405020304" pitchFamily="18" charset="0"/>
              <a:cs typeface="Times New Roman" panose="02020603050405020304" pitchFamily="18" charset="0"/>
            </a:endParaRPr>
          </a:p>
        </p:txBody>
      </p:sp>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2283444"/>
            <a:ext cx="2446055" cy="1496170"/>
          </a:xfrm>
          <a:prstGeom prst="rect">
            <a:avLst/>
          </a:prstGeom>
        </p:spPr>
      </p:pic>
      <p:sp>
        <p:nvSpPr>
          <p:cNvPr id="8" name="7 CuadroTexto"/>
          <p:cNvSpPr txBox="1"/>
          <p:nvPr/>
        </p:nvSpPr>
        <p:spPr>
          <a:xfrm>
            <a:off x="3350581" y="2771835"/>
            <a:ext cx="2489514" cy="830997"/>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Tecnologías Inalámbricas </a:t>
            </a:r>
            <a:endParaRPr lang="es-ES" sz="2400" b="1" dirty="0">
              <a:latin typeface="Times New Roman" panose="02020603050405020304" pitchFamily="18" charset="0"/>
              <a:cs typeface="Times New Roman" panose="02020603050405020304" pitchFamily="18" charset="0"/>
            </a:endParaRPr>
          </a:p>
        </p:txBody>
      </p:sp>
      <p:sp>
        <p:nvSpPr>
          <p:cNvPr id="11" name="10 Flecha derecha"/>
          <p:cNvSpPr/>
          <p:nvPr/>
        </p:nvSpPr>
        <p:spPr>
          <a:xfrm flipH="1">
            <a:off x="2972480" y="3031529"/>
            <a:ext cx="375950"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2" name="11 Flecha derecha"/>
          <p:cNvSpPr/>
          <p:nvPr/>
        </p:nvSpPr>
        <p:spPr>
          <a:xfrm rot="10800000" flipH="1">
            <a:off x="5840095" y="3031529"/>
            <a:ext cx="375950"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13" name="1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8148" y="1237640"/>
            <a:ext cx="2491845" cy="1143000"/>
          </a:xfrm>
          <a:prstGeom prst="rect">
            <a:avLst/>
          </a:prstGeom>
        </p:spPr>
      </p:pic>
      <p:sp>
        <p:nvSpPr>
          <p:cNvPr id="14" name="13 Flecha derecha"/>
          <p:cNvSpPr/>
          <p:nvPr/>
        </p:nvSpPr>
        <p:spPr>
          <a:xfrm rot="5400000" flipH="1">
            <a:off x="4406197" y="2292741"/>
            <a:ext cx="375950"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16" name="15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7784" y="4509120"/>
            <a:ext cx="4464496" cy="2088232"/>
          </a:xfrm>
          <a:prstGeom prst="rect">
            <a:avLst/>
          </a:prstGeom>
        </p:spPr>
      </p:pic>
      <p:sp>
        <p:nvSpPr>
          <p:cNvPr id="17" name="16 Flecha derecha"/>
          <p:cNvSpPr/>
          <p:nvPr/>
        </p:nvSpPr>
        <p:spPr>
          <a:xfrm rot="16200000" flipH="1">
            <a:off x="4406197" y="3857712"/>
            <a:ext cx="375950"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18" name="17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9632" y="2765501"/>
            <a:ext cx="1368152" cy="751854"/>
          </a:xfrm>
          <a:prstGeom prst="rect">
            <a:avLst/>
          </a:prstGeom>
        </p:spPr>
      </p:pic>
    </p:spTree>
    <p:extLst>
      <p:ext uri="{BB962C8B-B14F-4D97-AF65-F5344CB8AC3E}">
        <p14:creationId xmlns:p14="http://schemas.microsoft.com/office/powerpoint/2010/main" val="170783784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3 Marcador de contenido"/>
          <p:cNvPicPr>
            <a:picLocks noGrp="1" noChangeAspect="1"/>
          </p:cNvPicPr>
          <p:nvPr>
            <p:ph sz="quarter" idx="13"/>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4203" y="-26431"/>
            <a:ext cx="9169064" cy="6884431"/>
          </a:xfrm>
        </p:spPr>
      </p:pic>
      <p:sp>
        <p:nvSpPr>
          <p:cNvPr id="5" name="4 CuadroTexto"/>
          <p:cNvSpPr txBox="1"/>
          <p:nvPr/>
        </p:nvSpPr>
        <p:spPr>
          <a:xfrm>
            <a:off x="4203" y="126810"/>
            <a:ext cx="2808312" cy="461665"/>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Introducción</a:t>
            </a: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6" name="5 CuadroTexto"/>
          <p:cNvSpPr txBox="1"/>
          <p:nvPr/>
        </p:nvSpPr>
        <p:spPr>
          <a:xfrm>
            <a:off x="3131840" y="2204864"/>
            <a:ext cx="2777546" cy="707886"/>
          </a:xfrm>
          <a:prstGeom prst="rect">
            <a:avLst/>
          </a:prstGeom>
          <a:noFill/>
        </p:spPr>
        <p:txBody>
          <a:bodyPr wrap="square" rtlCol="0">
            <a:spAutoFit/>
          </a:bodyPr>
          <a:lstStyle/>
          <a:p>
            <a:pPr algn="ctr"/>
            <a:r>
              <a:rPr lang="es-ES" sz="2000" b="1" dirty="0" smtClean="0">
                <a:latin typeface="Times New Roman" panose="02020603050405020304" pitchFamily="18" charset="0"/>
                <a:cs typeface="Times New Roman" panose="02020603050405020304" pitchFamily="18" charset="0"/>
              </a:rPr>
              <a:t>Distribución de Nodos sobre la red</a:t>
            </a:r>
            <a:endParaRPr lang="es-ES" sz="2000" b="1"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3131840" y="1184634"/>
            <a:ext cx="2777546"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Redes Inalámbricas </a:t>
            </a:r>
            <a:endParaRPr lang="es-ES" sz="2400" b="1" dirty="0">
              <a:latin typeface="Times New Roman" panose="02020603050405020304" pitchFamily="18" charset="0"/>
              <a:cs typeface="Times New Roman" panose="02020603050405020304" pitchFamily="18" charset="0"/>
            </a:endParaRPr>
          </a:p>
        </p:txBody>
      </p:sp>
      <p:sp>
        <p:nvSpPr>
          <p:cNvPr id="8" name="7 Flecha derecha"/>
          <p:cNvSpPr/>
          <p:nvPr/>
        </p:nvSpPr>
        <p:spPr>
          <a:xfrm rot="16200000" flipH="1">
            <a:off x="4355622" y="1834982"/>
            <a:ext cx="375950"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9" name="0 Imagen"/>
          <p:cNvPicPr/>
          <p:nvPr/>
        </p:nvPicPr>
        <p:blipFill rotWithShape="1">
          <a:blip r:embed="rId5">
            <a:extLst>
              <a:ext uri="{28A0092B-C50C-407E-A947-70E740481C1C}">
                <a14:useLocalDpi xmlns:a14="http://schemas.microsoft.com/office/drawing/2010/main" val="0"/>
              </a:ext>
            </a:extLst>
          </a:blip>
          <a:srcRect l="6554" r="5568"/>
          <a:stretch/>
        </p:blipFill>
        <p:spPr bwMode="auto">
          <a:xfrm>
            <a:off x="6156176" y="3429639"/>
            <a:ext cx="3024336" cy="2700000"/>
          </a:xfrm>
          <a:prstGeom prst="rect">
            <a:avLst/>
          </a:prstGeom>
          <a:ln>
            <a:noFill/>
          </a:ln>
          <a:effectLst>
            <a:softEdge rad="112500"/>
          </a:effectLst>
          <a:extLst>
            <a:ext uri="{53640926-AAD7-44D8-BBD7-CCE9431645EC}">
              <a14:shadowObscured xmlns:a14="http://schemas.microsoft.com/office/drawing/2010/main"/>
            </a:ext>
          </a:extLst>
        </p:spPr>
      </p:pic>
      <p:pic>
        <p:nvPicPr>
          <p:cNvPr id="10" name="9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74" y="3469854"/>
            <a:ext cx="3044859" cy="2700000"/>
          </a:xfrm>
          <a:prstGeom prst="rect">
            <a:avLst/>
          </a:prstGeom>
          <a:ln>
            <a:noFill/>
          </a:ln>
          <a:effectLst>
            <a:softEdge rad="112500"/>
          </a:effectLst>
        </p:spPr>
      </p:pic>
      <p:sp>
        <p:nvSpPr>
          <p:cNvPr id="12" name="11 Flecha derecha"/>
          <p:cNvSpPr/>
          <p:nvPr/>
        </p:nvSpPr>
        <p:spPr>
          <a:xfrm rot="16200000" flipH="1">
            <a:off x="4418142" y="3348200"/>
            <a:ext cx="375950"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3" name="12 Flecha derecha"/>
          <p:cNvSpPr/>
          <p:nvPr/>
        </p:nvSpPr>
        <p:spPr>
          <a:xfrm rot="10800000" flipH="1">
            <a:off x="5796137" y="4552371"/>
            <a:ext cx="375950"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4" name="13 Flecha derecha"/>
          <p:cNvSpPr/>
          <p:nvPr/>
        </p:nvSpPr>
        <p:spPr>
          <a:xfrm rot="10800000">
            <a:off x="2971914" y="4509120"/>
            <a:ext cx="375950"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5" name="14 CuadroTexto"/>
          <p:cNvSpPr txBox="1"/>
          <p:nvPr/>
        </p:nvSpPr>
        <p:spPr>
          <a:xfrm>
            <a:off x="138270" y="2924944"/>
            <a:ext cx="2777546" cy="400110"/>
          </a:xfrm>
          <a:prstGeom prst="rect">
            <a:avLst/>
          </a:prstGeom>
          <a:noFill/>
        </p:spPr>
        <p:txBody>
          <a:bodyPr wrap="square" rtlCol="0">
            <a:spAutoFit/>
          </a:bodyPr>
          <a:lstStyle/>
          <a:p>
            <a:pPr algn="ctr"/>
            <a:r>
              <a:rPr lang="es-ES" sz="2000" b="1" dirty="0" smtClean="0">
                <a:latin typeface="Times New Roman" panose="02020603050405020304" pitchFamily="18" charset="0"/>
                <a:cs typeface="Times New Roman" panose="02020603050405020304" pitchFamily="18" charset="0"/>
              </a:rPr>
              <a:t>Determinista</a:t>
            </a:r>
            <a:endParaRPr lang="es-ES" sz="2000" b="1" dirty="0">
              <a:latin typeface="Times New Roman" panose="02020603050405020304" pitchFamily="18" charset="0"/>
              <a:cs typeface="Times New Roman" panose="02020603050405020304" pitchFamily="18" charset="0"/>
            </a:endParaRPr>
          </a:p>
        </p:txBody>
      </p:sp>
      <p:sp>
        <p:nvSpPr>
          <p:cNvPr id="16" name="15 CuadroTexto"/>
          <p:cNvSpPr txBox="1"/>
          <p:nvPr/>
        </p:nvSpPr>
        <p:spPr>
          <a:xfrm>
            <a:off x="6279571" y="2924944"/>
            <a:ext cx="2777546" cy="400110"/>
          </a:xfrm>
          <a:prstGeom prst="rect">
            <a:avLst/>
          </a:prstGeom>
          <a:noFill/>
        </p:spPr>
        <p:txBody>
          <a:bodyPr wrap="square" rtlCol="0">
            <a:spAutoFit/>
          </a:bodyPr>
          <a:lstStyle/>
          <a:p>
            <a:pPr algn="ctr"/>
            <a:r>
              <a:rPr lang="es-ES" sz="2000" b="1" dirty="0" smtClean="0">
                <a:latin typeface="Times New Roman" panose="02020603050405020304" pitchFamily="18" charset="0"/>
                <a:cs typeface="Times New Roman" panose="02020603050405020304" pitchFamily="18" charset="0"/>
              </a:rPr>
              <a:t>Aleatorio </a:t>
            </a:r>
            <a:endParaRPr lang="es-ES" sz="2000" b="1" dirty="0">
              <a:latin typeface="Times New Roman" panose="02020603050405020304" pitchFamily="18" charset="0"/>
              <a:cs typeface="Times New Roman" panose="02020603050405020304" pitchFamily="18" charset="0"/>
            </a:endParaRPr>
          </a:p>
        </p:txBody>
      </p:sp>
      <p:pic>
        <p:nvPicPr>
          <p:cNvPr id="3" name="2 Imagen"/>
          <p:cNvPicPr>
            <a:picLocks noChangeAspect="1"/>
          </p:cNvPicPr>
          <p:nvPr/>
        </p:nvPicPr>
        <p:blipFill rotWithShape="1">
          <a:blip r:embed="rId7">
            <a:extLst>
              <a:ext uri="{28A0092B-C50C-407E-A947-70E740481C1C}">
                <a14:useLocalDpi xmlns:a14="http://schemas.microsoft.com/office/drawing/2010/main" val="0"/>
              </a:ext>
            </a:extLst>
          </a:blip>
          <a:srcRect t="14300" r="15350" b="14034"/>
          <a:stretch/>
        </p:blipFill>
        <p:spPr>
          <a:xfrm>
            <a:off x="3304102" y="3618151"/>
            <a:ext cx="2492034" cy="2322975"/>
          </a:xfrm>
          <a:prstGeom prst="rect">
            <a:avLst/>
          </a:prstGeom>
          <a:ln>
            <a:noFill/>
          </a:ln>
          <a:effectLst>
            <a:softEdge rad="112500"/>
          </a:effectLst>
        </p:spPr>
      </p:pic>
    </p:spTree>
    <p:extLst>
      <p:ext uri="{BB962C8B-B14F-4D97-AF65-F5344CB8AC3E}">
        <p14:creationId xmlns:p14="http://schemas.microsoft.com/office/powerpoint/2010/main" val="170783784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sz="quarter" idx="13"/>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4203" y="-26431"/>
            <a:ext cx="9169064" cy="6884431"/>
          </a:xfrm>
        </p:spPr>
      </p:pic>
      <p:sp>
        <p:nvSpPr>
          <p:cNvPr id="5" name="4 CuadroTexto"/>
          <p:cNvSpPr txBox="1"/>
          <p:nvPr/>
        </p:nvSpPr>
        <p:spPr>
          <a:xfrm>
            <a:off x="4203" y="126810"/>
            <a:ext cx="2808312" cy="461665"/>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Introducción</a:t>
            </a: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6" name="5 CuadroTexto"/>
          <p:cNvSpPr txBox="1"/>
          <p:nvPr/>
        </p:nvSpPr>
        <p:spPr>
          <a:xfrm>
            <a:off x="2841607" y="1052736"/>
            <a:ext cx="2777546" cy="523220"/>
          </a:xfrm>
          <a:prstGeom prst="rect">
            <a:avLst/>
          </a:prstGeom>
          <a:noFill/>
        </p:spPr>
        <p:txBody>
          <a:bodyPr wrap="square" rtlCol="0">
            <a:spAutoFit/>
          </a:bodyPr>
          <a:lstStyle/>
          <a:p>
            <a:pPr algn="ctr"/>
            <a:r>
              <a:rPr lang="es-ES" sz="2800" b="1" dirty="0" smtClean="0">
                <a:latin typeface="Times New Roman" panose="02020603050405020304" pitchFamily="18" charset="0"/>
                <a:cs typeface="Times New Roman" panose="02020603050405020304" pitchFamily="18" charset="0"/>
              </a:rPr>
              <a:t>Nodos</a:t>
            </a:r>
            <a:endParaRPr lang="es-ES" sz="2800" b="1"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34192" y="2147611"/>
            <a:ext cx="2777546"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Mayor Nº de Nodos</a:t>
            </a:r>
            <a:endParaRPr lang="es-ES" sz="2400" b="1" dirty="0">
              <a:latin typeface="Times New Roman" panose="02020603050405020304" pitchFamily="18" charset="0"/>
              <a:cs typeface="Times New Roman" panose="02020603050405020304" pitchFamily="18" charset="0"/>
            </a:endParaRPr>
          </a:p>
        </p:txBody>
      </p:sp>
      <p:grpSp>
        <p:nvGrpSpPr>
          <p:cNvPr id="18" name="17 Grupo"/>
          <p:cNvGrpSpPr/>
          <p:nvPr/>
        </p:nvGrpSpPr>
        <p:grpSpPr>
          <a:xfrm>
            <a:off x="1187624" y="2982144"/>
            <a:ext cx="7956375" cy="3789330"/>
            <a:chOff x="2654624" y="4998644"/>
            <a:chExt cx="3559461" cy="1918561"/>
          </a:xfrm>
        </p:grpSpPr>
        <p:pic>
          <p:nvPicPr>
            <p:cNvPr id="11" name="10 Imagen"/>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654624" y="4998644"/>
              <a:ext cx="3559460" cy="1918561"/>
            </a:xfrm>
            <a:prstGeom prst="rect">
              <a:avLst/>
            </a:prstGeom>
            <a:ln>
              <a:noFill/>
            </a:ln>
            <a:effectLst>
              <a:softEdge rad="112500"/>
            </a:effectLst>
          </p:spPr>
        </p:pic>
        <p:pic>
          <p:nvPicPr>
            <p:cNvPr id="12" name="11 Imagen"/>
            <p:cNvPicPr>
              <a:picLocks noChangeAspect="1"/>
            </p:cNvPicPr>
            <p:nvPr/>
          </p:nvPicPr>
          <p:blipFill rotWithShape="1">
            <a:blip r:embed="rId6">
              <a:lum bright="70000" contrast="-70000"/>
              <a:extLst>
                <a:ext uri="{28A0092B-C50C-407E-A947-70E740481C1C}">
                  <a14:useLocalDpi xmlns:a14="http://schemas.microsoft.com/office/drawing/2010/main" val="0"/>
                </a:ext>
              </a:extLst>
            </a:blip>
            <a:srcRect t="16231"/>
            <a:stretch/>
          </p:blipFill>
          <p:spPr>
            <a:xfrm>
              <a:off x="3918898" y="4998644"/>
              <a:ext cx="2295187" cy="1414513"/>
            </a:xfrm>
            <a:prstGeom prst="ellipse">
              <a:avLst/>
            </a:prstGeom>
            <a:ln>
              <a:noFill/>
            </a:ln>
            <a:effectLst>
              <a:softEdge rad="112500"/>
            </a:effectLst>
          </p:spPr>
        </p:pic>
      </p:grpSp>
      <p:sp>
        <p:nvSpPr>
          <p:cNvPr id="9" name="8 CuadroTexto"/>
          <p:cNvSpPr txBox="1"/>
          <p:nvPr/>
        </p:nvSpPr>
        <p:spPr>
          <a:xfrm>
            <a:off x="251520" y="2982143"/>
            <a:ext cx="2777546" cy="1323439"/>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s-ES" sz="2000" dirty="0" smtClean="0">
                <a:latin typeface="Times New Roman" panose="02020603050405020304" pitchFamily="18" charset="0"/>
                <a:cs typeface="Times New Roman" panose="02020603050405020304" pitchFamily="18" charset="0"/>
              </a:rPr>
              <a:t>Información Redundante</a:t>
            </a:r>
          </a:p>
          <a:p>
            <a:pPr marL="342900" indent="-342900">
              <a:buClr>
                <a:srgbClr val="C00000"/>
              </a:buClr>
              <a:buFont typeface="Wingdings" panose="05000000000000000000" pitchFamily="2" charset="2"/>
              <a:buChar char="§"/>
            </a:pPr>
            <a:r>
              <a:rPr lang="es-ES" sz="2000" dirty="0" smtClean="0">
                <a:latin typeface="Times New Roman" panose="02020603050405020304" pitchFamily="18" charset="0"/>
                <a:cs typeface="Times New Roman" panose="02020603050405020304" pitchFamily="18" charset="0"/>
              </a:rPr>
              <a:t>Mantenimiento</a:t>
            </a:r>
          </a:p>
          <a:p>
            <a:pPr marL="342900" indent="-342900">
              <a:buFont typeface="Wingdings" panose="05000000000000000000" pitchFamily="2" charset="2"/>
              <a:buChar char="§"/>
            </a:pPr>
            <a:endParaRPr lang="es-ES" sz="2000" b="1" dirty="0">
              <a:latin typeface="Times New Roman" panose="02020603050405020304" pitchFamily="18" charset="0"/>
              <a:cs typeface="Times New Roman" panose="02020603050405020304" pitchFamily="18" charset="0"/>
            </a:endParaRPr>
          </a:p>
        </p:txBody>
      </p:sp>
      <p:pic>
        <p:nvPicPr>
          <p:cNvPr id="3" name="2 Imagen"/>
          <p:cNvPicPr>
            <a:picLocks noChangeAspect="1"/>
          </p:cNvPicPr>
          <p:nvPr/>
        </p:nvPicPr>
        <p:blipFill rotWithShape="1">
          <a:blip r:embed="rId7">
            <a:extLst>
              <a:ext uri="{28A0092B-C50C-407E-A947-70E740481C1C}">
                <a14:useLocalDpi xmlns:a14="http://schemas.microsoft.com/office/drawing/2010/main" val="0"/>
              </a:ext>
            </a:extLst>
          </a:blip>
          <a:srcRect b="10019"/>
          <a:stretch/>
        </p:blipFill>
        <p:spPr>
          <a:xfrm flipH="1">
            <a:off x="3269951" y="2113601"/>
            <a:ext cx="1690959" cy="1388838"/>
          </a:xfrm>
          <a:prstGeom prst="rect">
            <a:avLst/>
          </a:prstGeom>
          <a:ln>
            <a:noFill/>
          </a:ln>
          <a:effectLst>
            <a:softEdge rad="112500"/>
          </a:effectLst>
        </p:spPr>
      </p:pic>
      <p:sp>
        <p:nvSpPr>
          <p:cNvPr id="8" name="7 CuadroTexto"/>
          <p:cNvSpPr txBox="1"/>
          <p:nvPr/>
        </p:nvSpPr>
        <p:spPr>
          <a:xfrm>
            <a:off x="6061839" y="2147612"/>
            <a:ext cx="2777546"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Menor Nº de Nodos</a:t>
            </a:r>
            <a:endParaRPr lang="es-ES" sz="2400" b="1" dirty="0">
              <a:latin typeface="Times New Roman" panose="02020603050405020304" pitchFamily="18" charset="0"/>
              <a:cs typeface="Times New Roman" panose="02020603050405020304" pitchFamily="18" charset="0"/>
            </a:endParaRPr>
          </a:p>
        </p:txBody>
      </p:sp>
      <p:sp>
        <p:nvSpPr>
          <p:cNvPr id="10" name="9 CuadroTexto"/>
          <p:cNvSpPr txBox="1"/>
          <p:nvPr/>
        </p:nvSpPr>
        <p:spPr>
          <a:xfrm>
            <a:off x="6366454" y="2982142"/>
            <a:ext cx="2777546" cy="1015663"/>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s-ES" sz="2000" dirty="0" smtClean="0">
                <a:latin typeface="Times New Roman" panose="02020603050405020304" pitchFamily="18" charset="0"/>
                <a:cs typeface="Times New Roman" panose="02020603050405020304" pitchFamily="18" charset="0"/>
              </a:rPr>
              <a:t>Costos </a:t>
            </a:r>
          </a:p>
          <a:p>
            <a:pPr marL="342900" indent="-342900">
              <a:buClr>
                <a:srgbClr val="C00000"/>
              </a:buClr>
              <a:buFont typeface="Wingdings" panose="05000000000000000000" pitchFamily="2" charset="2"/>
              <a:buChar char="§"/>
            </a:pPr>
            <a:r>
              <a:rPr lang="es-ES" sz="2000" dirty="0" smtClean="0">
                <a:latin typeface="Times New Roman" panose="02020603050405020304" pitchFamily="18" charset="0"/>
                <a:cs typeface="Times New Roman" panose="02020603050405020304" pitchFamily="18" charset="0"/>
              </a:rPr>
              <a:t>Tráfico de la red</a:t>
            </a:r>
          </a:p>
          <a:p>
            <a:pPr marL="342900" indent="-342900">
              <a:buClr>
                <a:srgbClr val="C00000"/>
              </a:buClr>
              <a:buFont typeface="Wingdings" panose="05000000000000000000" pitchFamily="2" charset="2"/>
              <a:buChar char="§"/>
            </a:pPr>
            <a:endParaRPr lang="es-ES" sz="2000" b="1" dirty="0">
              <a:latin typeface="Times New Roman" panose="02020603050405020304" pitchFamily="18" charset="0"/>
              <a:cs typeface="Times New Roman" panose="02020603050405020304" pitchFamily="18" charset="0"/>
            </a:endParaRPr>
          </a:p>
        </p:txBody>
      </p:sp>
      <p:sp>
        <p:nvSpPr>
          <p:cNvPr id="14" name="13 Flecha derecha"/>
          <p:cNvSpPr/>
          <p:nvPr/>
        </p:nvSpPr>
        <p:spPr>
          <a:xfrm rot="16200000" flipH="1">
            <a:off x="4037355" y="1710926"/>
            <a:ext cx="375950"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5" name="14 Flecha derecha"/>
          <p:cNvSpPr/>
          <p:nvPr/>
        </p:nvSpPr>
        <p:spPr>
          <a:xfrm rot="10800000" flipH="1">
            <a:off x="5685889" y="2982142"/>
            <a:ext cx="375950"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6" name="15 Flecha derecha"/>
          <p:cNvSpPr/>
          <p:nvPr/>
        </p:nvSpPr>
        <p:spPr>
          <a:xfrm rot="10800000">
            <a:off x="2595466" y="2978609"/>
            <a:ext cx="375950"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22" name="21 CuadroTexto"/>
          <p:cNvSpPr txBox="1"/>
          <p:nvPr/>
        </p:nvSpPr>
        <p:spPr>
          <a:xfrm>
            <a:off x="2267744" y="4601687"/>
            <a:ext cx="4574490" cy="1015663"/>
          </a:xfrm>
          <a:prstGeom prst="rect">
            <a:avLst/>
          </a:prstGeom>
          <a:noFill/>
        </p:spPr>
        <p:txBody>
          <a:bodyPr wrap="square" rtlCol="0">
            <a:spAutoFit/>
          </a:bodyPr>
          <a:lstStyle/>
          <a:p>
            <a:pPr algn="just"/>
            <a:r>
              <a:rPr lang="es-ES" sz="2000" dirty="0">
                <a:latin typeface="Times New Roman" panose="02020603050405020304" pitchFamily="18" charset="0"/>
                <a:cs typeface="Times New Roman" panose="02020603050405020304" pitchFamily="18" charset="0"/>
              </a:rPr>
              <a:t>N</a:t>
            </a:r>
            <a:r>
              <a:rPr lang="es-ES" sz="2000" dirty="0" smtClean="0">
                <a:latin typeface="Times New Roman" panose="02020603050405020304" pitchFamily="18" charset="0"/>
                <a:cs typeface="Times New Roman" panose="02020603050405020304" pitchFamily="18" charset="0"/>
              </a:rPr>
              <a:t>o </a:t>
            </a:r>
            <a:r>
              <a:rPr lang="es-ES" sz="2000" dirty="0">
                <a:latin typeface="Times New Roman" panose="02020603050405020304" pitchFamily="18" charset="0"/>
                <a:cs typeface="Times New Roman" panose="02020603050405020304" pitchFamily="18" charset="0"/>
              </a:rPr>
              <a:t>existen </a:t>
            </a:r>
            <a:r>
              <a:rPr lang="es-ES" sz="2000" dirty="0" smtClean="0">
                <a:latin typeface="Times New Roman" panose="02020603050405020304" pitchFamily="18" charset="0"/>
                <a:cs typeface="Times New Roman" panose="02020603050405020304" pitchFamily="18" charset="0"/>
              </a:rPr>
              <a:t>estudios </a:t>
            </a:r>
            <a:r>
              <a:rPr lang="es-ES" sz="2000" dirty="0">
                <a:latin typeface="Times New Roman" panose="02020603050405020304" pitchFamily="18" charset="0"/>
                <a:cs typeface="Times New Roman" panose="02020603050405020304" pitchFamily="18" charset="0"/>
              </a:rPr>
              <a:t>para determinar el número de nodos sensores para el despliegue de </a:t>
            </a:r>
            <a:r>
              <a:rPr lang="es-ES" sz="2000" dirty="0" smtClean="0">
                <a:latin typeface="Times New Roman" panose="02020603050405020304" pitchFamily="18" charset="0"/>
                <a:cs typeface="Times New Roman" panose="02020603050405020304" pitchFamily="18" charset="0"/>
              </a:rPr>
              <a:t>una WSN. </a:t>
            </a:r>
            <a:endParaRPr lang="es-ES" sz="2000" dirty="0">
              <a:latin typeface="Times New Roman" panose="02020603050405020304" pitchFamily="18" charset="0"/>
              <a:cs typeface="Times New Roman" panose="02020603050405020304" pitchFamily="18" charset="0"/>
            </a:endParaRPr>
          </a:p>
        </p:txBody>
      </p:sp>
      <p:sp>
        <p:nvSpPr>
          <p:cNvPr id="27" name="26 Flecha derecha"/>
          <p:cNvSpPr/>
          <p:nvPr/>
        </p:nvSpPr>
        <p:spPr>
          <a:xfrm rot="16200000" flipH="1">
            <a:off x="4095993" y="4041901"/>
            <a:ext cx="375950"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8891009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sz="quarter" idx="13"/>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201" r="1447" b="3019"/>
          <a:stretch/>
        </p:blipFill>
        <p:spPr>
          <a:xfrm>
            <a:off x="4203" y="-26431"/>
            <a:ext cx="9169064" cy="6884431"/>
          </a:xfrm>
        </p:spPr>
      </p:pic>
      <p:pic>
        <p:nvPicPr>
          <p:cNvPr id="17" name="16 Imagen"/>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50400" t="11144" r="4046" b="37438"/>
          <a:stretch/>
        </p:blipFill>
        <p:spPr>
          <a:xfrm>
            <a:off x="4447459" y="5589240"/>
            <a:ext cx="4589037" cy="1296144"/>
          </a:xfrm>
          <a:prstGeom prst="rect">
            <a:avLst/>
          </a:prstGeom>
        </p:spPr>
      </p:pic>
      <p:pic>
        <p:nvPicPr>
          <p:cNvPr id="2051" name="Picture 3"/>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88031" y="899621"/>
            <a:ext cx="7308305" cy="447359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203" y="126810"/>
            <a:ext cx="2808312" cy="461665"/>
          </a:xfrm>
          <a:prstGeom prst="rect">
            <a:avLst/>
          </a:prstGeom>
          <a:noFill/>
        </p:spPr>
        <p:txBody>
          <a:bodyPr wrap="square" rtlCol="0">
            <a:spAutoFit/>
          </a:bodyPr>
          <a:lstStyle/>
          <a:p>
            <a:pPr marL="342900" indent="-342900" algn="ctr">
              <a:buFont typeface="Wingdings" panose="05000000000000000000" pitchFamily="2" charset="2"/>
              <a:buChar char="§"/>
            </a:pPr>
            <a:r>
              <a:rPr lang="es-ES" sz="2400" b="1" dirty="0" smtClean="0">
                <a:solidFill>
                  <a:schemeClr val="bg1"/>
                </a:solidFill>
                <a:latin typeface="Times New Roman" panose="02020603050405020304" pitchFamily="18" charset="0"/>
                <a:cs typeface="Times New Roman" panose="02020603050405020304" pitchFamily="18" charset="0"/>
              </a:rPr>
              <a:t>Introducción</a:t>
            </a: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6" name="5 CuadroTexto"/>
          <p:cNvSpPr txBox="1"/>
          <p:nvPr/>
        </p:nvSpPr>
        <p:spPr>
          <a:xfrm>
            <a:off x="2339753" y="1105580"/>
            <a:ext cx="4032447" cy="523220"/>
          </a:xfrm>
          <a:prstGeom prst="rect">
            <a:avLst/>
          </a:prstGeom>
          <a:noFill/>
        </p:spPr>
        <p:txBody>
          <a:bodyPr wrap="square" rtlCol="0">
            <a:spAutoFit/>
          </a:bodyPr>
          <a:lstStyle/>
          <a:p>
            <a:pPr algn="ctr"/>
            <a:r>
              <a:rPr lang="es-ES" sz="2800" b="1" dirty="0" smtClean="0">
                <a:latin typeface="Times New Roman" panose="02020603050405020304" pitchFamily="18" charset="0"/>
                <a:cs typeface="Times New Roman" panose="02020603050405020304" pitchFamily="18" charset="0"/>
              </a:rPr>
              <a:t>Objetivo General</a:t>
            </a:r>
            <a:endParaRPr lang="es-ES" sz="2800" b="1" dirty="0">
              <a:latin typeface="Times New Roman" panose="02020603050405020304" pitchFamily="18" charset="0"/>
              <a:cs typeface="Times New Roman" panose="02020603050405020304" pitchFamily="18" charset="0"/>
            </a:endParaRPr>
          </a:p>
        </p:txBody>
      </p:sp>
      <p:sp>
        <p:nvSpPr>
          <p:cNvPr id="22" name="21 CuadroTexto"/>
          <p:cNvSpPr txBox="1"/>
          <p:nvPr/>
        </p:nvSpPr>
        <p:spPr>
          <a:xfrm>
            <a:off x="1390031" y="1844824"/>
            <a:ext cx="6424360" cy="1015663"/>
          </a:xfrm>
          <a:prstGeom prst="rect">
            <a:avLst/>
          </a:prstGeom>
          <a:noFill/>
        </p:spPr>
        <p:txBody>
          <a:bodyPr wrap="square" rtlCol="0">
            <a:spAutoFit/>
          </a:bodyPr>
          <a:lstStyle/>
          <a:p>
            <a:pPr algn="just"/>
            <a:r>
              <a:rPr lang="es-EC" sz="2000" dirty="0">
                <a:latin typeface="Times New Roman" panose="02020603050405020304" pitchFamily="18" charset="0"/>
                <a:cs typeface="Times New Roman" panose="02020603050405020304" pitchFamily="18" charset="0"/>
              </a:rPr>
              <a:t>Optimizar el número de nodos en una red de sensores inalámbricos </a:t>
            </a:r>
            <a:r>
              <a:rPr lang="es-EC" sz="2000" dirty="0" smtClean="0">
                <a:latin typeface="Times New Roman" panose="02020603050405020304" pitchFamily="18" charset="0"/>
                <a:cs typeface="Times New Roman" panose="02020603050405020304" pitchFamily="18" charset="0"/>
              </a:rPr>
              <a:t>aplicada a la </a:t>
            </a:r>
            <a:r>
              <a:rPr lang="es-ES" sz="2000" dirty="0" smtClean="0">
                <a:latin typeface="Times New Roman" panose="02020603050405020304" pitchFamily="18" charset="0"/>
                <a:cs typeface="Times New Roman" panose="02020603050405020304" pitchFamily="18" charset="0"/>
              </a:rPr>
              <a:t>Monitorización Volcánica</a:t>
            </a:r>
            <a:r>
              <a:rPr lang="es-EC" sz="2000" dirty="0" smtClean="0">
                <a:latin typeface="Times New Roman" panose="02020603050405020304" pitchFamily="18" charset="0"/>
                <a:cs typeface="Times New Roman" panose="02020603050405020304" pitchFamily="18" charset="0"/>
              </a:rPr>
              <a:t> </a:t>
            </a:r>
            <a:r>
              <a:rPr lang="es-EC" sz="2000" dirty="0">
                <a:latin typeface="Times New Roman" panose="02020603050405020304" pitchFamily="18" charset="0"/>
                <a:cs typeface="Times New Roman" panose="02020603050405020304" pitchFamily="18" charset="0"/>
              </a:rPr>
              <a:t>de señales </a:t>
            </a:r>
            <a:r>
              <a:rPr lang="es-EC" sz="2000" dirty="0" smtClean="0">
                <a:latin typeface="Times New Roman" panose="02020603050405020304" pitchFamily="18" charset="0"/>
                <a:cs typeface="Times New Roman" panose="02020603050405020304" pitchFamily="18" charset="0"/>
              </a:rPr>
              <a:t>sísmicas.</a:t>
            </a:r>
            <a:endParaRPr lang="es-ES" sz="2000" dirty="0">
              <a:latin typeface="Times New Roman" panose="02020603050405020304" pitchFamily="18" charset="0"/>
              <a:cs typeface="Times New Roman" panose="02020603050405020304" pitchFamily="18" charset="0"/>
            </a:endParaRPr>
          </a:p>
        </p:txBody>
      </p:sp>
      <p:sp>
        <p:nvSpPr>
          <p:cNvPr id="2" name="1 CuadroTexto"/>
          <p:cNvSpPr txBox="1"/>
          <p:nvPr/>
        </p:nvSpPr>
        <p:spPr>
          <a:xfrm>
            <a:off x="3030486" y="3861048"/>
            <a:ext cx="2693642" cy="1938992"/>
          </a:xfrm>
          <a:prstGeom prst="rect">
            <a:avLst/>
          </a:prstGeom>
          <a:noFill/>
        </p:spPr>
        <p:txBody>
          <a:bodyPr wrap="square" rtlCol="0">
            <a:spAutoFit/>
          </a:bodyPr>
          <a:lstStyle/>
          <a:p>
            <a:pPr algn="just"/>
            <a:r>
              <a:rPr lang="es-ES" sz="2000" b="1" dirty="0" smtClean="0">
                <a:latin typeface="Times New Roman" panose="02020603050405020304" pitchFamily="18" charset="0"/>
                <a:cs typeface="Times New Roman" panose="02020603050405020304" pitchFamily="18" charset="0"/>
              </a:rPr>
              <a:t>Métricas </a:t>
            </a:r>
            <a:r>
              <a:rPr lang="es-ES" sz="2000" b="1" dirty="0">
                <a:latin typeface="Times New Roman" panose="02020603050405020304" pitchFamily="18" charset="0"/>
                <a:cs typeface="Times New Roman" panose="02020603050405020304" pitchFamily="18" charset="0"/>
              </a:rPr>
              <a:t>de </a:t>
            </a:r>
            <a:r>
              <a:rPr lang="es-ES" sz="2000" b="1" dirty="0" smtClean="0">
                <a:latin typeface="Times New Roman" panose="02020603050405020304" pitchFamily="18" charset="0"/>
                <a:cs typeface="Times New Roman" panose="02020603050405020304" pitchFamily="18" charset="0"/>
              </a:rPr>
              <a:t>Calidad </a:t>
            </a:r>
            <a:r>
              <a:rPr lang="es-ES" sz="2000" b="1" dirty="0">
                <a:latin typeface="Times New Roman" panose="02020603050405020304" pitchFamily="18" charset="0"/>
                <a:cs typeface="Times New Roman" panose="02020603050405020304" pitchFamily="18" charset="0"/>
              </a:rPr>
              <a:t>de Servicio (</a:t>
            </a:r>
            <a:r>
              <a:rPr lang="es-ES" sz="2000" b="1" dirty="0" err="1" smtClean="0">
                <a:latin typeface="Times New Roman" panose="02020603050405020304" pitchFamily="18" charset="0"/>
                <a:cs typeface="Times New Roman" panose="02020603050405020304" pitchFamily="18" charset="0"/>
              </a:rPr>
              <a:t>QoS</a:t>
            </a:r>
            <a:r>
              <a:rPr lang="es-ES" sz="2000" b="1" dirty="0" smtClean="0">
                <a:latin typeface="Times New Roman" panose="02020603050405020304" pitchFamily="18" charset="0"/>
                <a:cs typeface="Times New Roman" panose="02020603050405020304" pitchFamily="18" charset="0"/>
              </a:rPr>
              <a:t>):</a:t>
            </a:r>
          </a:p>
          <a:p>
            <a:pPr marL="285750" indent="-285750" algn="just">
              <a:buClr>
                <a:srgbClr val="C00000"/>
              </a:buClr>
              <a:buFont typeface="Wingdings" panose="05000000000000000000" pitchFamily="2" charset="2"/>
              <a:buChar char="§"/>
            </a:pPr>
            <a:r>
              <a:rPr lang="es-EC" sz="2000" i="1" dirty="0" err="1" smtClean="0">
                <a:latin typeface="Times New Roman" panose="02020603050405020304" pitchFamily="18" charset="0"/>
                <a:cs typeface="Times New Roman" panose="02020603050405020304" pitchFamily="18" charset="0"/>
              </a:rPr>
              <a:t>Throughput</a:t>
            </a:r>
            <a:endParaRPr lang="es-EC" sz="2000" i="1" dirty="0" smtClean="0">
              <a:latin typeface="Times New Roman" panose="02020603050405020304" pitchFamily="18" charset="0"/>
              <a:cs typeface="Times New Roman" panose="02020603050405020304" pitchFamily="18" charset="0"/>
            </a:endParaRPr>
          </a:p>
          <a:p>
            <a:pPr marL="285750" indent="-285750" algn="just">
              <a:buClr>
                <a:srgbClr val="C00000"/>
              </a:buClr>
              <a:buFont typeface="Wingdings" panose="05000000000000000000" pitchFamily="2" charset="2"/>
              <a:buChar char="§"/>
            </a:pPr>
            <a:r>
              <a:rPr lang="es-EC" sz="2000" dirty="0" smtClean="0">
                <a:latin typeface="Times New Roman" panose="02020603050405020304" pitchFamily="18" charset="0"/>
                <a:cs typeface="Times New Roman" panose="02020603050405020304" pitchFamily="18" charset="0"/>
              </a:rPr>
              <a:t>Retardo</a:t>
            </a:r>
            <a:r>
              <a:rPr lang="es-EC" sz="2000" dirty="0">
                <a:latin typeface="Times New Roman" panose="02020603050405020304" pitchFamily="18" charset="0"/>
                <a:cs typeface="Times New Roman" panose="02020603050405020304" pitchFamily="18" charset="0"/>
              </a:rPr>
              <a:t> </a:t>
            </a:r>
            <a:r>
              <a:rPr lang="es-EC" sz="2000" dirty="0" smtClean="0">
                <a:latin typeface="Times New Roman" panose="02020603050405020304" pitchFamily="18" charset="0"/>
                <a:cs typeface="Times New Roman" panose="02020603050405020304" pitchFamily="18" charset="0"/>
              </a:rPr>
              <a:t>extremo a extremo</a:t>
            </a:r>
          </a:p>
          <a:p>
            <a:pPr marL="285750" indent="-285750" algn="just">
              <a:buClr>
                <a:srgbClr val="C00000"/>
              </a:buClr>
              <a:buFont typeface="Wingdings" panose="05000000000000000000" pitchFamily="2" charset="2"/>
              <a:buChar char="§"/>
            </a:pPr>
            <a:r>
              <a:rPr lang="es-EC" sz="2000" dirty="0" smtClean="0">
                <a:latin typeface="Times New Roman" panose="02020603050405020304" pitchFamily="18" charset="0"/>
                <a:cs typeface="Times New Roman" panose="02020603050405020304" pitchFamily="18" charset="0"/>
              </a:rPr>
              <a:t>Paquetes</a:t>
            </a:r>
            <a:r>
              <a:rPr lang="es-EC" sz="2000" i="1" dirty="0" smtClean="0">
                <a:latin typeface="Times New Roman" panose="02020603050405020304" pitchFamily="18" charset="0"/>
                <a:cs typeface="Times New Roman" panose="02020603050405020304" pitchFamily="18" charset="0"/>
              </a:rPr>
              <a:t> </a:t>
            </a:r>
            <a:r>
              <a:rPr lang="es-EC" sz="2000" dirty="0" smtClean="0">
                <a:latin typeface="Times New Roman" panose="02020603050405020304" pitchFamily="18" charset="0"/>
                <a:cs typeface="Times New Roman" panose="02020603050405020304" pitchFamily="18" charset="0"/>
              </a:rPr>
              <a:t>Perdidos</a:t>
            </a:r>
          </a:p>
        </p:txBody>
      </p:sp>
      <p:sp>
        <p:nvSpPr>
          <p:cNvPr id="13" name="12 Rectángulo"/>
          <p:cNvSpPr/>
          <p:nvPr/>
        </p:nvSpPr>
        <p:spPr>
          <a:xfrm>
            <a:off x="4087419" y="2987660"/>
            <a:ext cx="1197764"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Basado en </a:t>
            </a:r>
            <a:endParaRPr lang="es-ES" dirty="0">
              <a:latin typeface="Times New Roman" panose="02020603050405020304" pitchFamily="18" charset="0"/>
              <a:cs typeface="Times New Roman" panose="02020603050405020304" pitchFamily="18" charset="0"/>
            </a:endParaRPr>
          </a:p>
        </p:txBody>
      </p:sp>
      <p:sp>
        <p:nvSpPr>
          <p:cNvPr id="20" name="19 CuadroTexto"/>
          <p:cNvSpPr txBox="1"/>
          <p:nvPr/>
        </p:nvSpPr>
        <p:spPr>
          <a:xfrm>
            <a:off x="6228184" y="3861105"/>
            <a:ext cx="3096344" cy="1323439"/>
          </a:xfrm>
          <a:prstGeom prst="rect">
            <a:avLst/>
          </a:prstGeom>
          <a:noFill/>
        </p:spPr>
        <p:txBody>
          <a:bodyPr wrap="square" rtlCol="0">
            <a:spAutoFit/>
          </a:bodyPr>
          <a:lstStyle/>
          <a:p>
            <a:pPr algn="ctr"/>
            <a:r>
              <a:rPr lang="es-ES" sz="2000" b="1" dirty="0" smtClean="0">
                <a:latin typeface="Times New Roman" panose="02020603050405020304" pitchFamily="18" charset="0"/>
                <a:cs typeface="Times New Roman" panose="02020603050405020304" pitchFamily="18" charset="0"/>
              </a:rPr>
              <a:t>Etapa 2: </a:t>
            </a:r>
          </a:p>
          <a:p>
            <a:r>
              <a:rPr lang="es-ES" sz="2000" b="1" dirty="0" smtClean="0">
                <a:latin typeface="Times New Roman" panose="02020603050405020304" pitchFamily="18" charset="0"/>
                <a:cs typeface="Times New Roman" panose="02020603050405020304" pitchFamily="18" charset="0"/>
              </a:rPr>
              <a:t>Proceso de Optimización</a:t>
            </a:r>
          </a:p>
          <a:p>
            <a:pPr marL="285750" indent="-285750">
              <a:buClr>
                <a:srgbClr val="C00000"/>
              </a:buClr>
              <a:buFont typeface="Wingdings" panose="05000000000000000000" pitchFamily="2" charset="2"/>
              <a:buChar char="§"/>
            </a:pPr>
            <a:r>
              <a:rPr lang="es-EC" sz="2000" dirty="0" smtClean="0">
                <a:latin typeface="Times New Roman" panose="02020603050405020304" pitchFamily="18" charset="0"/>
                <a:cs typeface="Times New Roman" panose="02020603050405020304" pitchFamily="18" charset="0"/>
              </a:rPr>
              <a:t>Métodos de Optimización numéricos</a:t>
            </a:r>
          </a:p>
        </p:txBody>
      </p:sp>
      <p:sp>
        <p:nvSpPr>
          <p:cNvPr id="21" name="20 CuadroTexto"/>
          <p:cNvSpPr txBox="1"/>
          <p:nvPr/>
        </p:nvSpPr>
        <p:spPr>
          <a:xfrm>
            <a:off x="-36512" y="4568934"/>
            <a:ext cx="2605905" cy="707886"/>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s-ES" sz="2000" dirty="0" smtClean="0">
                <a:latin typeface="Times New Roman" panose="02020603050405020304" pitchFamily="18" charset="0"/>
                <a:cs typeface="Times New Roman" panose="02020603050405020304" pitchFamily="18" charset="0"/>
              </a:rPr>
              <a:t>Evento sísmico de Largo Período (LP)</a:t>
            </a:r>
            <a:endParaRPr lang="es-EC" sz="2000" i="1" dirty="0" smtClean="0">
              <a:latin typeface="Times New Roman" panose="02020603050405020304" pitchFamily="18" charset="0"/>
              <a:cs typeface="Times New Roman" panose="02020603050405020304" pitchFamily="18" charset="0"/>
            </a:endParaRPr>
          </a:p>
        </p:txBody>
      </p:sp>
      <p:sp>
        <p:nvSpPr>
          <p:cNvPr id="23" name="22 Flecha derecha"/>
          <p:cNvSpPr/>
          <p:nvPr/>
        </p:nvSpPr>
        <p:spPr>
          <a:xfrm>
            <a:off x="2480524" y="4625651"/>
            <a:ext cx="375950"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24" name="23 Flecha derecha"/>
          <p:cNvSpPr/>
          <p:nvPr/>
        </p:nvSpPr>
        <p:spPr>
          <a:xfrm rot="16200000" flipH="1">
            <a:off x="1220384" y="3382022"/>
            <a:ext cx="375950"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25" name="24 Flecha derecha"/>
          <p:cNvSpPr/>
          <p:nvPr/>
        </p:nvSpPr>
        <p:spPr>
          <a:xfrm rot="16200000" flipH="1">
            <a:off x="7516517" y="3382022"/>
            <a:ext cx="375950"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23958"/>
          <a:stretch/>
        </p:blipFill>
        <p:spPr bwMode="auto">
          <a:xfrm>
            <a:off x="111524" y="5757475"/>
            <a:ext cx="2457869" cy="788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7 CuadroTexto"/>
          <p:cNvSpPr txBox="1"/>
          <p:nvPr/>
        </p:nvSpPr>
        <p:spPr>
          <a:xfrm>
            <a:off x="179512" y="3861048"/>
            <a:ext cx="2488987" cy="707886"/>
          </a:xfrm>
          <a:prstGeom prst="rect">
            <a:avLst/>
          </a:prstGeom>
          <a:noFill/>
        </p:spPr>
        <p:txBody>
          <a:bodyPr wrap="square" rtlCol="0">
            <a:spAutoFit/>
          </a:bodyPr>
          <a:lstStyle/>
          <a:p>
            <a:pPr algn="ctr"/>
            <a:r>
              <a:rPr lang="es-ES" sz="2000" b="1" dirty="0" smtClean="0">
                <a:latin typeface="Times New Roman" panose="02020603050405020304" pitchFamily="18" charset="0"/>
                <a:cs typeface="Times New Roman" panose="02020603050405020304" pitchFamily="18" charset="0"/>
              </a:rPr>
              <a:t>Etapa 1: </a:t>
            </a:r>
          </a:p>
          <a:p>
            <a:pPr algn="ctr"/>
            <a:r>
              <a:rPr lang="es-ES" sz="2000" b="1" dirty="0" smtClean="0">
                <a:latin typeface="Times New Roman" panose="02020603050405020304" pitchFamily="18" charset="0"/>
                <a:cs typeface="Times New Roman" panose="02020603050405020304" pitchFamily="18" charset="0"/>
              </a:rPr>
              <a:t>Simulación de WSN</a:t>
            </a:r>
            <a:endParaRPr lang="es-EC" sz="2000" b="1" i="1" dirty="0" smtClean="0">
              <a:latin typeface="Times New Roman" panose="02020603050405020304" pitchFamily="18" charset="0"/>
              <a:cs typeface="Times New Roman" panose="02020603050405020304" pitchFamily="18" charset="0"/>
            </a:endParaRPr>
          </a:p>
        </p:txBody>
      </p:sp>
      <p:sp>
        <p:nvSpPr>
          <p:cNvPr id="27" name="26 Flecha derecha"/>
          <p:cNvSpPr/>
          <p:nvPr/>
        </p:nvSpPr>
        <p:spPr>
          <a:xfrm>
            <a:off x="5796136" y="4653136"/>
            <a:ext cx="375950" cy="2197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3976886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ransmisión de listas">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3317</TotalTime>
  <Words>1933</Words>
  <Application>Microsoft Office PowerPoint</Application>
  <PresentationFormat>Presentación en pantalla (4:3)</PresentationFormat>
  <Paragraphs>301</Paragraphs>
  <Slides>40</Slides>
  <Notes>15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2" baseType="lpstr">
      <vt:lpstr>Transmisión de listas</vt:lpstr>
      <vt:lpstr>Ecuación</vt:lpstr>
      <vt:lpstr>Presentación de PowerPoint</vt:lpstr>
      <vt:lpstr>Presentación de PowerPoint</vt:lpstr>
      <vt:lpstr>Presentación de PowerPoint</vt:lpstr>
      <vt:lpstr>Introducción   </vt:lpstr>
      <vt:lpstr>Presentación de PowerPoint</vt:lpstr>
      <vt:lpstr>Presentación de PowerPoint</vt:lpstr>
      <vt:lpstr>Presentación de PowerPoint</vt:lpstr>
      <vt:lpstr>Presentación de PowerPoint</vt:lpstr>
      <vt:lpstr>Presentación de PowerPoint</vt:lpstr>
      <vt:lpstr>Fundamento Teórico  </vt:lpstr>
      <vt:lpstr>Presentación de PowerPoint</vt:lpstr>
      <vt:lpstr>Presentación de PowerPoint</vt:lpstr>
      <vt:lpstr>Presentación de PowerPoint</vt:lpstr>
      <vt:lpstr>Presentación de PowerPoint</vt:lpstr>
      <vt:lpstr>Presentación de PowerPoint</vt:lpstr>
      <vt:lpstr>Escenario de     Simulación   </vt:lpstr>
      <vt:lpstr>Presentación de PowerPoint</vt:lpstr>
      <vt:lpstr>Presentación de PowerPoint</vt:lpstr>
      <vt:lpstr>Presentación de PowerPoint</vt:lpstr>
      <vt:lpstr>Presentación de PowerPoint</vt:lpstr>
      <vt:lpstr>Presentación de PowerPoint</vt:lpstr>
      <vt:lpstr>Proceso de Optimización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z</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CESAR</dc:creator>
  <cp:lastModifiedBy>CESAR</cp:lastModifiedBy>
  <cp:revision>158</cp:revision>
  <dcterms:created xsi:type="dcterms:W3CDTF">2015-05-12T19:41:54Z</dcterms:created>
  <dcterms:modified xsi:type="dcterms:W3CDTF">2015-05-20T13:27:02Z</dcterms:modified>
</cp:coreProperties>
</file>