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sldIdLst>
    <p:sldId id="256" r:id="rId2"/>
    <p:sldId id="316" r:id="rId3"/>
    <p:sldId id="287" r:id="rId4"/>
    <p:sldId id="262" r:id="rId5"/>
    <p:sldId id="266" r:id="rId6"/>
    <p:sldId id="318" r:id="rId7"/>
    <p:sldId id="319" r:id="rId8"/>
    <p:sldId id="260" r:id="rId9"/>
    <p:sldId id="268" r:id="rId10"/>
    <p:sldId id="320" r:id="rId11"/>
    <p:sldId id="267" r:id="rId12"/>
    <p:sldId id="281" r:id="rId13"/>
    <p:sldId id="322" r:id="rId14"/>
    <p:sldId id="323" r:id="rId15"/>
    <p:sldId id="321" r:id="rId16"/>
    <p:sldId id="324" r:id="rId17"/>
    <p:sldId id="325" r:id="rId18"/>
    <p:sldId id="326" r:id="rId19"/>
    <p:sldId id="327" r:id="rId20"/>
    <p:sldId id="328" r:id="rId21"/>
    <p:sldId id="329" r:id="rId22"/>
    <p:sldId id="330" r:id="rId23"/>
    <p:sldId id="331" r:id="rId24"/>
    <p:sldId id="332" r:id="rId25"/>
    <p:sldId id="280" r:id="rId26"/>
    <p:sldId id="285" r:id="rId27"/>
    <p:sldId id="315"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28" y="-5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Informacion\Documents\ESPE\TESIS%20ASOC.MAKI\ULTIMOS%20DOCUMENTOS\fORMATOS%20contables,%20dibujos%20tabl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2807311525715495E-2"/>
          <c:y val="3.9960982977250557E-2"/>
          <c:w val="0.54074175241591049"/>
          <c:h val="0.85347639575008127"/>
        </c:manualLayout>
      </c:layout>
      <c:pie3DChart>
        <c:varyColors val="1"/>
        <c:ser>
          <c:idx val="0"/>
          <c:order val="0"/>
          <c:tx>
            <c:strRef>
              <c:f>Hoja1!$C$10</c:f>
              <c:strCache>
                <c:ptCount val="1"/>
                <c:pt idx="0">
                  <c:v>NUMERO</c:v>
                </c:pt>
              </c:strCache>
            </c:strRef>
          </c:tx>
          <c:dPt>
            <c:idx val="0"/>
            <c:bubble3D val="0"/>
            <c:spPr>
              <a:solidFill>
                <a:schemeClr val="accent2"/>
              </a:solidFill>
            </c:spPr>
          </c:dPt>
          <c:dPt>
            <c:idx val="1"/>
            <c:bubble3D val="0"/>
            <c:spPr>
              <a:solidFill>
                <a:schemeClr val="accent2">
                  <a:lumMod val="60000"/>
                  <a:lumOff val="40000"/>
                </a:schemeClr>
              </a:solidFill>
            </c:spPr>
          </c:dPt>
          <c:dPt>
            <c:idx val="2"/>
            <c:bubble3D val="0"/>
            <c:spPr>
              <a:solidFill>
                <a:schemeClr val="accent1">
                  <a:lumMod val="40000"/>
                  <a:lumOff val="60000"/>
                </a:schemeClr>
              </a:solidFill>
            </c:spPr>
          </c:dPt>
          <c:dPt>
            <c:idx val="3"/>
            <c:bubble3D val="0"/>
            <c:spPr>
              <a:solidFill>
                <a:schemeClr val="tx2">
                  <a:lumMod val="60000"/>
                  <a:lumOff val="40000"/>
                </a:schemeClr>
              </a:solidFill>
            </c:spPr>
          </c:dPt>
          <c:cat>
            <c:strRef>
              <c:f>Hoja1!$B$11:$B$14</c:f>
              <c:strCache>
                <c:ptCount val="4"/>
                <c:pt idx="0">
                  <c:v>Asociaciones</c:v>
                </c:pt>
                <c:pt idx="1">
                  <c:v>Cooperativas del sector real</c:v>
                </c:pt>
                <c:pt idx="2">
                  <c:v>Cooperativas del sector financiero</c:v>
                </c:pt>
                <c:pt idx="3">
                  <c:v>Cajas y Bancos Comunales</c:v>
                </c:pt>
              </c:strCache>
            </c:strRef>
          </c:cat>
          <c:val>
            <c:numRef>
              <c:f>Hoja1!$C$11:$C$14</c:f>
              <c:numCache>
                <c:formatCode>#,##0</c:formatCode>
                <c:ptCount val="4"/>
                <c:pt idx="0">
                  <c:v>2879</c:v>
                </c:pt>
                <c:pt idx="1">
                  <c:v>2315</c:v>
                </c:pt>
                <c:pt idx="2">
                  <c:v>947</c:v>
                </c:pt>
                <c:pt idx="3">
                  <c:v>12000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spPr>
    <a:ln w="12700" cap="sq">
      <a:solidFill>
        <a:schemeClr val="accent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5F82A-3CE7-4E0B-8C68-6E5DC3821C6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21AF65EB-5535-4335-BA62-F325D126B126}">
      <dgm:prSet phldrT="[Texto]"/>
      <dgm:spPr/>
      <dgm:t>
        <a:bodyPr/>
        <a:lstStyle/>
        <a:p>
          <a:pPr algn="ctr"/>
          <a:r>
            <a:rPr lang="es-ES" dirty="0">
              <a:latin typeface="Times New Roman" pitchFamily="18" charset="0"/>
              <a:cs typeface="Times New Roman" pitchFamily="18" charset="0"/>
            </a:rPr>
            <a:t>OBJETIVO CENTRAL. Mejorar los procesos contables de la Asociación  Makipurashpa Kawsay para obtener una seguridad razonable de la información financiera del año 2014 mediante la capacitación a sus directivos, incorporación de procedimientos contables, y la evaluación financiera de sus resultados</a:t>
          </a:r>
          <a:endParaRPr lang="fr-FR" dirty="0">
            <a:latin typeface="Times New Roman" pitchFamily="18" charset="0"/>
            <a:cs typeface="Times New Roman" pitchFamily="18" charset="0"/>
          </a:endParaRPr>
        </a:p>
      </dgm:t>
    </dgm:pt>
    <dgm:pt modelId="{B7E5A1C6-1ACD-49F3-AB83-5EC11CFA8EEE}" type="parTrans" cxnId="{E934D865-5CC0-4A84-AEC8-2149ED4026B9}">
      <dgm:prSet/>
      <dgm:spPr/>
      <dgm:t>
        <a:bodyPr/>
        <a:lstStyle/>
        <a:p>
          <a:pPr algn="ctr"/>
          <a:endParaRPr lang="fr-FR"/>
        </a:p>
      </dgm:t>
    </dgm:pt>
    <dgm:pt modelId="{A3217E7B-16F5-46C2-93CD-43BA01EF16E6}" type="sibTrans" cxnId="{E934D865-5CC0-4A84-AEC8-2149ED4026B9}">
      <dgm:prSet/>
      <dgm:spPr/>
      <dgm:t>
        <a:bodyPr/>
        <a:lstStyle/>
        <a:p>
          <a:pPr algn="ctr"/>
          <a:endParaRPr lang="fr-FR"/>
        </a:p>
      </dgm:t>
    </dgm:pt>
    <dgm:pt modelId="{FB33ABE6-2E75-498D-83C9-20806C3360F8}">
      <dgm:prSet phldrT="[Texto]" custT="1"/>
      <dgm:spPr/>
      <dgm:t>
        <a:bodyPr/>
        <a:lstStyle/>
        <a:p>
          <a:pPr algn="ctr"/>
          <a:r>
            <a:rPr lang="es-EC" sz="900" dirty="0">
              <a:latin typeface="Times New Roman" pitchFamily="18" charset="0"/>
              <a:cs typeface="Times New Roman" pitchFamily="18" charset="0"/>
            </a:rPr>
            <a:t>1. </a:t>
          </a:r>
          <a:r>
            <a:rPr lang="es-EC" sz="1200" b="1" dirty="0">
              <a:latin typeface="Times New Roman" pitchFamily="18" charset="0"/>
              <a:cs typeface="Times New Roman" pitchFamily="18" charset="0"/>
            </a:rPr>
            <a:t>CAPACITACIÓN A  SOCIOS </a:t>
          </a:r>
          <a:r>
            <a:rPr lang="es-EC" sz="1200" b="0" dirty="0">
              <a:latin typeface="Times New Roman" pitchFamily="18" charset="0"/>
              <a:cs typeface="Times New Roman" pitchFamily="18" charset="0"/>
            </a:rPr>
            <a:t>en temas contables - financieros</a:t>
          </a:r>
          <a:endParaRPr lang="fr-FR" sz="1200" b="0" dirty="0">
            <a:latin typeface="Times New Roman" pitchFamily="18" charset="0"/>
            <a:cs typeface="Times New Roman" pitchFamily="18" charset="0"/>
          </a:endParaRPr>
        </a:p>
      </dgm:t>
    </dgm:pt>
    <dgm:pt modelId="{DF0623F8-8086-4522-9028-3C8DBAA6FEFE}" type="parTrans" cxnId="{7FEFA62B-0611-437F-9691-8A50977F95B8}">
      <dgm:prSet/>
      <dgm:spPr/>
      <dgm:t>
        <a:bodyPr/>
        <a:lstStyle/>
        <a:p>
          <a:pPr algn="ctr"/>
          <a:endParaRPr lang="fr-FR"/>
        </a:p>
      </dgm:t>
    </dgm:pt>
    <dgm:pt modelId="{BF1E39B9-BB08-468E-A039-7F0E75BDDE92}" type="sibTrans" cxnId="{7FEFA62B-0611-437F-9691-8A50977F95B8}">
      <dgm:prSet/>
      <dgm:spPr/>
      <dgm:t>
        <a:bodyPr/>
        <a:lstStyle/>
        <a:p>
          <a:pPr algn="ctr"/>
          <a:endParaRPr lang="fr-FR"/>
        </a:p>
      </dgm:t>
    </dgm:pt>
    <dgm:pt modelId="{DEF7F510-2548-4641-A976-F0C5134610AC}">
      <dgm:prSet phldrT="[Texto]" custT="1"/>
      <dgm:spPr/>
      <dgm:t>
        <a:bodyPr/>
        <a:lstStyle/>
        <a:p>
          <a:pPr algn="ctr"/>
          <a:r>
            <a:rPr lang="es-EC" sz="1200" b="1" dirty="0">
              <a:latin typeface="Times New Roman" pitchFamily="18" charset="0"/>
              <a:cs typeface="Times New Roman" pitchFamily="18" charset="0"/>
            </a:rPr>
            <a:t>3. IMPLEMENTACIÓN DE PROCESOS CONTABLES</a:t>
          </a:r>
          <a:r>
            <a:rPr lang="es-EC" sz="1200" dirty="0">
              <a:latin typeface="Times New Roman" pitchFamily="18" charset="0"/>
              <a:cs typeface="Times New Roman" pitchFamily="18" charset="0"/>
            </a:rPr>
            <a:t> para cada área de la </a:t>
          </a:r>
          <a:r>
            <a:rPr lang="es-EC" sz="1200" dirty="0" smtClean="0">
              <a:latin typeface="Times New Roman" pitchFamily="18" charset="0"/>
              <a:cs typeface="Times New Roman" pitchFamily="18" charset="0"/>
            </a:rPr>
            <a:t>Asociación</a:t>
          </a:r>
          <a:endParaRPr lang="fr-FR" sz="1200" dirty="0">
            <a:latin typeface="Times New Roman" pitchFamily="18" charset="0"/>
            <a:cs typeface="Times New Roman" pitchFamily="18" charset="0"/>
          </a:endParaRPr>
        </a:p>
      </dgm:t>
    </dgm:pt>
    <dgm:pt modelId="{08DAF97E-B168-4EBE-8D6F-7F659985929D}" type="parTrans" cxnId="{0D2436C3-B369-4992-805C-B848FD38AB4A}">
      <dgm:prSet/>
      <dgm:spPr/>
      <dgm:t>
        <a:bodyPr/>
        <a:lstStyle/>
        <a:p>
          <a:pPr algn="ctr"/>
          <a:endParaRPr lang="fr-FR"/>
        </a:p>
      </dgm:t>
    </dgm:pt>
    <dgm:pt modelId="{71AC93DD-AA01-46F5-880F-87138B69FAFC}" type="sibTrans" cxnId="{0D2436C3-B369-4992-805C-B848FD38AB4A}">
      <dgm:prSet/>
      <dgm:spPr/>
      <dgm:t>
        <a:bodyPr/>
        <a:lstStyle/>
        <a:p>
          <a:pPr algn="ctr"/>
          <a:endParaRPr lang="fr-FR"/>
        </a:p>
      </dgm:t>
    </dgm:pt>
    <dgm:pt modelId="{AE8CDD3D-C5E4-470D-BAD1-5B20DEA12A57}">
      <dgm:prSet phldrT="[Texto]" custT="1"/>
      <dgm:spPr/>
      <dgm:t>
        <a:bodyPr/>
        <a:lstStyle/>
        <a:p>
          <a:pPr algn="ctr"/>
          <a:r>
            <a:rPr lang="es-EC" sz="1200" b="1" dirty="0">
              <a:latin typeface="Times New Roman" pitchFamily="18" charset="0"/>
              <a:cs typeface="Times New Roman" pitchFamily="18" charset="0"/>
            </a:rPr>
            <a:t>2. CUMPLIMIENTO DE OBLIGACIONES </a:t>
          </a:r>
          <a:r>
            <a:rPr lang="es-EC" sz="1200" dirty="0">
              <a:latin typeface="Times New Roman" pitchFamily="18" charset="0"/>
              <a:cs typeface="Times New Roman" pitchFamily="18" charset="0"/>
            </a:rPr>
            <a:t>contables, legales y tributarias</a:t>
          </a:r>
          <a:endParaRPr lang="fr-FR" sz="1200" dirty="0">
            <a:latin typeface="Times New Roman" pitchFamily="18" charset="0"/>
            <a:cs typeface="Times New Roman" pitchFamily="18" charset="0"/>
          </a:endParaRPr>
        </a:p>
      </dgm:t>
    </dgm:pt>
    <dgm:pt modelId="{0B273257-DEE8-426A-B4A6-953D637FFEB9}" type="parTrans" cxnId="{DECC8E78-5A88-4BAF-8311-EEEFF3B784B6}">
      <dgm:prSet/>
      <dgm:spPr/>
      <dgm:t>
        <a:bodyPr/>
        <a:lstStyle/>
        <a:p>
          <a:pPr algn="ctr"/>
          <a:endParaRPr lang="fr-FR"/>
        </a:p>
      </dgm:t>
    </dgm:pt>
    <dgm:pt modelId="{9FB79047-9DA2-45D7-95E4-D136DD766986}" type="sibTrans" cxnId="{DECC8E78-5A88-4BAF-8311-EEEFF3B784B6}">
      <dgm:prSet/>
      <dgm:spPr/>
      <dgm:t>
        <a:bodyPr/>
        <a:lstStyle/>
        <a:p>
          <a:pPr algn="ctr"/>
          <a:endParaRPr lang="fr-FR"/>
        </a:p>
      </dgm:t>
    </dgm:pt>
    <dgm:pt modelId="{605720E4-279C-4E54-A6FD-9FB2D8228652}">
      <dgm:prSet phldrT="[Texto]" custT="1"/>
      <dgm:spPr/>
      <dgm:t>
        <a:bodyPr/>
        <a:lstStyle/>
        <a:p>
          <a:pPr algn="ctr"/>
          <a:r>
            <a:rPr lang="es-EC" sz="1200" b="1" dirty="0">
              <a:latin typeface="Times New Roman" pitchFamily="18" charset="0"/>
              <a:cs typeface="Times New Roman" pitchFamily="18" charset="0"/>
            </a:rPr>
            <a:t>4. APLICACIÓN INDICADORES FINANCIEROS Y EVALUACIÓN </a:t>
          </a:r>
          <a:r>
            <a:rPr lang="es-EC" sz="1200" dirty="0">
              <a:latin typeface="Times New Roman" pitchFamily="18" charset="0"/>
              <a:cs typeface="Times New Roman" pitchFamily="18" charset="0"/>
            </a:rPr>
            <a:t>para conocer resultados y tener una adecuada toma decisiones</a:t>
          </a:r>
          <a:endParaRPr lang="fr-FR" sz="1200" dirty="0">
            <a:latin typeface="Times New Roman" pitchFamily="18" charset="0"/>
            <a:cs typeface="Times New Roman" pitchFamily="18" charset="0"/>
          </a:endParaRPr>
        </a:p>
      </dgm:t>
    </dgm:pt>
    <dgm:pt modelId="{71F25EFF-14C8-42C9-B77E-26FB7AC3D538}" type="parTrans" cxnId="{F6E4F66F-B201-494A-8F11-91C399119420}">
      <dgm:prSet/>
      <dgm:spPr/>
      <dgm:t>
        <a:bodyPr/>
        <a:lstStyle/>
        <a:p>
          <a:pPr algn="ctr"/>
          <a:endParaRPr lang="fr-FR"/>
        </a:p>
      </dgm:t>
    </dgm:pt>
    <dgm:pt modelId="{E45D0E39-5FBA-4908-B8F8-1589AA14003D}" type="sibTrans" cxnId="{F6E4F66F-B201-494A-8F11-91C399119420}">
      <dgm:prSet/>
      <dgm:spPr/>
      <dgm:t>
        <a:bodyPr/>
        <a:lstStyle/>
        <a:p>
          <a:pPr algn="ctr"/>
          <a:endParaRPr lang="fr-FR"/>
        </a:p>
      </dgm:t>
    </dgm:pt>
    <dgm:pt modelId="{FC6168C2-A866-4918-B464-6CB8CD2CD4FB}" type="pres">
      <dgm:prSet presAssocID="{7405F82A-3CE7-4E0B-8C68-6E5DC3821C63}" presName="composite" presStyleCnt="0">
        <dgm:presLayoutVars>
          <dgm:chMax val="1"/>
          <dgm:dir/>
          <dgm:resizeHandles val="exact"/>
        </dgm:presLayoutVars>
      </dgm:prSet>
      <dgm:spPr/>
      <dgm:t>
        <a:bodyPr/>
        <a:lstStyle/>
        <a:p>
          <a:endParaRPr lang="es-ES"/>
        </a:p>
      </dgm:t>
    </dgm:pt>
    <dgm:pt modelId="{5FC632E0-2201-4CDB-9A02-45B9D797504A}" type="pres">
      <dgm:prSet presAssocID="{7405F82A-3CE7-4E0B-8C68-6E5DC3821C63}" presName="radial" presStyleCnt="0">
        <dgm:presLayoutVars>
          <dgm:animLvl val="ctr"/>
        </dgm:presLayoutVars>
      </dgm:prSet>
      <dgm:spPr/>
    </dgm:pt>
    <dgm:pt modelId="{E82072B1-E5B5-4439-B390-E82F28389211}" type="pres">
      <dgm:prSet presAssocID="{21AF65EB-5535-4335-BA62-F325D126B126}" presName="centerShape" presStyleLbl="vennNode1" presStyleIdx="0" presStyleCnt="5"/>
      <dgm:spPr/>
      <dgm:t>
        <a:bodyPr/>
        <a:lstStyle/>
        <a:p>
          <a:endParaRPr lang="fr-FR"/>
        </a:p>
      </dgm:t>
    </dgm:pt>
    <dgm:pt modelId="{9CC446BE-A141-4610-87BE-7100134F6D53}" type="pres">
      <dgm:prSet presAssocID="{FB33ABE6-2E75-498D-83C9-20806C3360F8}" presName="node" presStyleLbl="vennNode1" presStyleIdx="1" presStyleCnt="5" custScaleX="156589">
        <dgm:presLayoutVars>
          <dgm:bulletEnabled val="1"/>
        </dgm:presLayoutVars>
      </dgm:prSet>
      <dgm:spPr/>
      <dgm:t>
        <a:bodyPr/>
        <a:lstStyle/>
        <a:p>
          <a:endParaRPr lang="fr-FR"/>
        </a:p>
      </dgm:t>
    </dgm:pt>
    <dgm:pt modelId="{0B3EDD99-27C1-4209-87B8-9C73E415C9F8}" type="pres">
      <dgm:prSet presAssocID="{DEF7F510-2548-4641-A976-F0C5134610AC}" presName="node" presStyleLbl="vennNode1" presStyleIdx="2" presStyleCnt="5" custScaleX="126543" custScaleY="100327">
        <dgm:presLayoutVars>
          <dgm:bulletEnabled val="1"/>
        </dgm:presLayoutVars>
      </dgm:prSet>
      <dgm:spPr/>
      <dgm:t>
        <a:bodyPr/>
        <a:lstStyle/>
        <a:p>
          <a:endParaRPr lang="fr-FR"/>
        </a:p>
      </dgm:t>
    </dgm:pt>
    <dgm:pt modelId="{C41F5C85-339C-4F15-84F2-06DDE1AB87BD}" type="pres">
      <dgm:prSet presAssocID="{AE8CDD3D-C5E4-470D-BAD1-5B20DEA12A57}" presName="node" presStyleLbl="vennNode1" presStyleIdx="3" presStyleCnt="5" custScaleX="121502">
        <dgm:presLayoutVars>
          <dgm:bulletEnabled val="1"/>
        </dgm:presLayoutVars>
      </dgm:prSet>
      <dgm:spPr/>
      <dgm:t>
        <a:bodyPr/>
        <a:lstStyle/>
        <a:p>
          <a:endParaRPr lang="fr-FR"/>
        </a:p>
      </dgm:t>
    </dgm:pt>
    <dgm:pt modelId="{05F035F6-C352-4B03-8A98-858563E1A9D8}" type="pres">
      <dgm:prSet presAssocID="{605720E4-279C-4E54-A6FD-9FB2D8228652}" presName="node" presStyleLbl="vennNode1" presStyleIdx="4" presStyleCnt="5" custScaleX="122214" custScaleY="105753" custRadScaleRad="105765" custRadScaleInc="-648">
        <dgm:presLayoutVars>
          <dgm:bulletEnabled val="1"/>
        </dgm:presLayoutVars>
      </dgm:prSet>
      <dgm:spPr/>
      <dgm:t>
        <a:bodyPr/>
        <a:lstStyle/>
        <a:p>
          <a:endParaRPr lang="fr-FR"/>
        </a:p>
      </dgm:t>
    </dgm:pt>
  </dgm:ptLst>
  <dgm:cxnLst>
    <dgm:cxn modelId="{A10C03EC-9F8B-47C7-90D2-BC5BEDCBF872}" type="presOf" srcId="{AE8CDD3D-C5E4-470D-BAD1-5B20DEA12A57}" destId="{C41F5C85-339C-4F15-84F2-06DDE1AB87BD}" srcOrd="0" destOrd="0" presId="urn:microsoft.com/office/officeart/2005/8/layout/radial3"/>
    <dgm:cxn modelId="{CD1E99D0-D021-4B70-8D3B-00A14EDDE346}" type="presOf" srcId="{DEF7F510-2548-4641-A976-F0C5134610AC}" destId="{0B3EDD99-27C1-4209-87B8-9C73E415C9F8}" srcOrd="0" destOrd="0" presId="urn:microsoft.com/office/officeart/2005/8/layout/radial3"/>
    <dgm:cxn modelId="{0707CACB-F942-4208-B1B8-AA9BB049A9EB}" type="presOf" srcId="{21AF65EB-5535-4335-BA62-F325D126B126}" destId="{E82072B1-E5B5-4439-B390-E82F28389211}" srcOrd="0" destOrd="0" presId="urn:microsoft.com/office/officeart/2005/8/layout/radial3"/>
    <dgm:cxn modelId="{0D2436C3-B369-4992-805C-B848FD38AB4A}" srcId="{21AF65EB-5535-4335-BA62-F325D126B126}" destId="{DEF7F510-2548-4641-A976-F0C5134610AC}" srcOrd="1" destOrd="0" parTransId="{08DAF97E-B168-4EBE-8D6F-7F659985929D}" sibTransId="{71AC93DD-AA01-46F5-880F-87138B69FAFC}"/>
    <dgm:cxn modelId="{7D1FF298-CA99-47D7-85B0-0176E3BB2619}" type="presOf" srcId="{FB33ABE6-2E75-498D-83C9-20806C3360F8}" destId="{9CC446BE-A141-4610-87BE-7100134F6D53}" srcOrd="0" destOrd="0" presId="urn:microsoft.com/office/officeart/2005/8/layout/radial3"/>
    <dgm:cxn modelId="{7FEFA62B-0611-437F-9691-8A50977F95B8}" srcId="{21AF65EB-5535-4335-BA62-F325D126B126}" destId="{FB33ABE6-2E75-498D-83C9-20806C3360F8}" srcOrd="0" destOrd="0" parTransId="{DF0623F8-8086-4522-9028-3C8DBAA6FEFE}" sibTransId="{BF1E39B9-BB08-468E-A039-7F0E75BDDE92}"/>
    <dgm:cxn modelId="{5ACFE5F7-50C0-4942-8DB2-C8E440CFEFFF}" type="presOf" srcId="{7405F82A-3CE7-4E0B-8C68-6E5DC3821C63}" destId="{FC6168C2-A866-4918-B464-6CB8CD2CD4FB}" srcOrd="0" destOrd="0" presId="urn:microsoft.com/office/officeart/2005/8/layout/radial3"/>
    <dgm:cxn modelId="{DECC8E78-5A88-4BAF-8311-EEEFF3B784B6}" srcId="{21AF65EB-5535-4335-BA62-F325D126B126}" destId="{AE8CDD3D-C5E4-470D-BAD1-5B20DEA12A57}" srcOrd="2" destOrd="0" parTransId="{0B273257-DEE8-426A-B4A6-953D637FFEB9}" sibTransId="{9FB79047-9DA2-45D7-95E4-D136DD766986}"/>
    <dgm:cxn modelId="{531B85CC-FECA-411C-BA54-7CA04DCD0F06}" type="presOf" srcId="{605720E4-279C-4E54-A6FD-9FB2D8228652}" destId="{05F035F6-C352-4B03-8A98-858563E1A9D8}" srcOrd="0" destOrd="0" presId="urn:microsoft.com/office/officeart/2005/8/layout/radial3"/>
    <dgm:cxn modelId="{F6E4F66F-B201-494A-8F11-91C399119420}" srcId="{21AF65EB-5535-4335-BA62-F325D126B126}" destId="{605720E4-279C-4E54-A6FD-9FB2D8228652}" srcOrd="3" destOrd="0" parTransId="{71F25EFF-14C8-42C9-B77E-26FB7AC3D538}" sibTransId="{E45D0E39-5FBA-4908-B8F8-1589AA14003D}"/>
    <dgm:cxn modelId="{E934D865-5CC0-4A84-AEC8-2149ED4026B9}" srcId="{7405F82A-3CE7-4E0B-8C68-6E5DC3821C63}" destId="{21AF65EB-5535-4335-BA62-F325D126B126}" srcOrd="0" destOrd="0" parTransId="{B7E5A1C6-1ACD-49F3-AB83-5EC11CFA8EEE}" sibTransId="{A3217E7B-16F5-46C2-93CD-43BA01EF16E6}"/>
    <dgm:cxn modelId="{509B6A53-5CCD-4EBF-9EFB-BBB087B1A5C8}" type="presParOf" srcId="{FC6168C2-A866-4918-B464-6CB8CD2CD4FB}" destId="{5FC632E0-2201-4CDB-9A02-45B9D797504A}" srcOrd="0" destOrd="0" presId="urn:microsoft.com/office/officeart/2005/8/layout/radial3"/>
    <dgm:cxn modelId="{3809FB6F-66F8-4907-A3EA-C27AFE6DEB30}" type="presParOf" srcId="{5FC632E0-2201-4CDB-9A02-45B9D797504A}" destId="{E82072B1-E5B5-4439-B390-E82F28389211}" srcOrd="0" destOrd="0" presId="urn:microsoft.com/office/officeart/2005/8/layout/radial3"/>
    <dgm:cxn modelId="{3243F307-787A-41B1-BE76-8511524AC651}" type="presParOf" srcId="{5FC632E0-2201-4CDB-9A02-45B9D797504A}" destId="{9CC446BE-A141-4610-87BE-7100134F6D53}" srcOrd="1" destOrd="0" presId="urn:microsoft.com/office/officeart/2005/8/layout/radial3"/>
    <dgm:cxn modelId="{EDBED79A-1BAE-4D49-9D6A-F0F0EDC9B973}" type="presParOf" srcId="{5FC632E0-2201-4CDB-9A02-45B9D797504A}" destId="{0B3EDD99-27C1-4209-87B8-9C73E415C9F8}" srcOrd="2" destOrd="0" presId="urn:microsoft.com/office/officeart/2005/8/layout/radial3"/>
    <dgm:cxn modelId="{702E5BD6-3D01-470B-886F-DC9821AD2650}" type="presParOf" srcId="{5FC632E0-2201-4CDB-9A02-45B9D797504A}" destId="{C41F5C85-339C-4F15-84F2-06DDE1AB87BD}" srcOrd="3" destOrd="0" presId="urn:microsoft.com/office/officeart/2005/8/layout/radial3"/>
    <dgm:cxn modelId="{99AFBF9D-B4CD-490E-A16E-9149308D2544}" type="presParOf" srcId="{5FC632E0-2201-4CDB-9A02-45B9D797504A}" destId="{05F035F6-C352-4B03-8A98-858563E1A9D8}" srcOrd="4" destOrd="0" presId="urn:microsoft.com/office/officeart/2005/8/layout/radial3"/>
  </dgm:cxnLst>
  <dgm:bg>
    <a:gradFill flip="none"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3A1BB-BDC1-448E-81FB-7AF182571CA7}"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US"/>
        </a:p>
      </dgm:t>
    </dgm:pt>
    <dgm:pt modelId="{56B9ED95-72AA-4513-A01F-38266CA55669}">
      <dgm:prSet phldrT="[Texto]" custT="1"/>
      <dgm:spPr>
        <a:gradFill rotWithShape="0">
          <a:gsLst>
            <a:gs pos="0">
              <a:srgbClr val="0070C0"/>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gradFill>
      </dgm:spPr>
      <dgm:t>
        <a:bodyPr/>
        <a:lstStyle/>
        <a:p>
          <a:pPr algn="just"/>
          <a:r>
            <a:rPr lang="es-ES" sz="1600" dirty="0" smtClean="0"/>
            <a:t>Se proporciona a la Asociación un marco conceptual y legal tributario donde constan todas las obligaciones que debe cumplir</a:t>
          </a:r>
          <a:endParaRPr lang="es-US" sz="1600" b="0" dirty="0">
            <a:latin typeface="Arial" pitchFamily="34" charset="0"/>
            <a:cs typeface="Arial" pitchFamily="34" charset="0"/>
          </a:endParaRPr>
        </a:p>
      </dgm:t>
    </dgm:pt>
    <dgm:pt modelId="{8BEC0131-351B-4C5A-A07C-90017332865D}" type="parTrans" cxnId="{7995CB8D-1A35-4ACF-A112-057F1D7E1A42}">
      <dgm:prSet/>
      <dgm:spPr/>
      <dgm:t>
        <a:bodyPr/>
        <a:lstStyle/>
        <a:p>
          <a:endParaRPr lang="es-US" sz="1400">
            <a:latin typeface="+mj-lt"/>
          </a:endParaRPr>
        </a:p>
      </dgm:t>
    </dgm:pt>
    <dgm:pt modelId="{F0EBBBC9-C326-43F4-A22C-F9EAA5842447}" type="sibTrans" cxnId="{7995CB8D-1A35-4ACF-A112-057F1D7E1A42}">
      <dgm:prSet/>
      <dgm:spPr/>
      <dgm:t>
        <a:bodyPr/>
        <a:lstStyle/>
        <a:p>
          <a:endParaRPr lang="es-US" sz="1400">
            <a:latin typeface="+mj-lt"/>
          </a:endParaRPr>
        </a:p>
      </dgm:t>
    </dgm:pt>
    <dgm:pt modelId="{22C13DE4-02F8-4377-9C2B-1351289F2824}">
      <dgm:prSet phldrT="[Texto]" custT="1"/>
      <dgm:spPr>
        <a:gradFill rotWithShape="0">
          <a:gsLst>
            <a:gs pos="0">
              <a:srgbClr val="0070C0"/>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gradFill>
      </dgm:spPr>
      <dgm:t>
        <a:bodyPr/>
        <a:lstStyle/>
        <a:p>
          <a:pPr algn="l"/>
          <a:r>
            <a:rPr lang="es-ES" sz="1600" dirty="0" smtClean="0"/>
            <a:t>Se establecen procedimientos  y flujogramas claros en las áreas de compras, ventas, financiera.</a:t>
          </a:r>
          <a:r>
            <a:rPr lang="es-ES" sz="1400" dirty="0" smtClean="0"/>
            <a:t> </a:t>
          </a:r>
          <a:endParaRPr lang="es-US" sz="1400" b="0" dirty="0">
            <a:latin typeface="Arial" pitchFamily="34" charset="0"/>
            <a:cs typeface="Arial" pitchFamily="34" charset="0"/>
          </a:endParaRPr>
        </a:p>
      </dgm:t>
    </dgm:pt>
    <dgm:pt modelId="{29ABC5B4-1374-4F28-9E14-BABB6349B16E}" type="parTrans" cxnId="{677E368C-1435-472E-A723-F86ABBE8575D}">
      <dgm:prSet/>
      <dgm:spPr/>
      <dgm:t>
        <a:bodyPr/>
        <a:lstStyle/>
        <a:p>
          <a:endParaRPr lang="es-US" sz="1400">
            <a:latin typeface="+mj-lt"/>
          </a:endParaRPr>
        </a:p>
      </dgm:t>
    </dgm:pt>
    <dgm:pt modelId="{072307A1-1438-4138-86EA-99BB040413E1}" type="sibTrans" cxnId="{677E368C-1435-472E-A723-F86ABBE8575D}">
      <dgm:prSet/>
      <dgm:spPr/>
      <dgm:t>
        <a:bodyPr/>
        <a:lstStyle/>
        <a:p>
          <a:endParaRPr lang="es-US" sz="1400">
            <a:latin typeface="+mj-lt"/>
          </a:endParaRPr>
        </a:p>
      </dgm:t>
    </dgm:pt>
    <dgm:pt modelId="{7B518422-D694-4C13-A0B6-690869136E83}">
      <dgm:prSet phldrT="[Texto]" custT="1"/>
      <dgm:spPr>
        <a:gradFill rotWithShape="0">
          <a:gsLst>
            <a:gs pos="0">
              <a:srgbClr val="0070C0"/>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gradFill>
      </dgm:spPr>
      <dgm:t>
        <a:bodyPr/>
        <a:lstStyle/>
        <a:p>
          <a:pPr algn="just"/>
          <a:r>
            <a:rPr lang="es-ES" sz="1600" dirty="0" smtClean="0"/>
            <a:t>Se elaboraron los balances tanto general como de resultados para establecer los </a:t>
          </a:r>
          <a:r>
            <a:rPr lang="es-ES" sz="1600" dirty="0" err="1" smtClean="0"/>
            <a:t>indicdores</a:t>
          </a:r>
          <a:endParaRPr lang="es-US" sz="1600" b="0" dirty="0">
            <a:latin typeface="Arial" pitchFamily="34" charset="0"/>
            <a:cs typeface="Arial" pitchFamily="34" charset="0"/>
          </a:endParaRPr>
        </a:p>
      </dgm:t>
    </dgm:pt>
    <dgm:pt modelId="{7BA14BA7-0753-4F9F-8A5E-0CA770BB070F}" type="parTrans" cxnId="{B7F7C9D6-2BD4-4B36-804B-979686D38F60}">
      <dgm:prSet/>
      <dgm:spPr/>
      <dgm:t>
        <a:bodyPr/>
        <a:lstStyle/>
        <a:p>
          <a:endParaRPr lang="es-US" sz="1400">
            <a:latin typeface="+mj-lt"/>
          </a:endParaRPr>
        </a:p>
      </dgm:t>
    </dgm:pt>
    <dgm:pt modelId="{D3F311D6-1CB5-4B4E-81EF-42126FB2D7ED}" type="sibTrans" cxnId="{B7F7C9D6-2BD4-4B36-804B-979686D38F60}">
      <dgm:prSet/>
      <dgm:spPr/>
      <dgm:t>
        <a:bodyPr/>
        <a:lstStyle/>
        <a:p>
          <a:endParaRPr lang="es-US" sz="1400">
            <a:latin typeface="+mj-lt"/>
          </a:endParaRPr>
        </a:p>
      </dgm:t>
    </dgm:pt>
    <dgm:pt modelId="{282AAE84-591E-435E-8F66-4757F2C55D33}">
      <dgm:prSet custT="1"/>
      <dgm:spPr>
        <a:gradFill rotWithShape="0">
          <a:gsLst>
            <a:gs pos="0">
              <a:srgbClr val="0070C0"/>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gradFill>
      </dgm:spPr>
      <dgm:t>
        <a:bodyPr/>
        <a:lstStyle/>
        <a:p>
          <a:pPr algn="just"/>
          <a:r>
            <a:rPr lang="es-ES" sz="1600" dirty="0" smtClean="0"/>
            <a:t>Se detectaron omisiones de declaraciones de anexos transaccionales y otros que se deben cumplir</a:t>
          </a:r>
          <a:endParaRPr lang="es-US" sz="1600" b="0" dirty="0">
            <a:latin typeface="Arial" pitchFamily="34" charset="0"/>
            <a:cs typeface="Arial" pitchFamily="34" charset="0"/>
          </a:endParaRPr>
        </a:p>
      </dgm:t>
    </dgm:pt>
    <dgm:pt modelId="{153492EE-C35D-4BC0-93BF-C012E35DE8EA}" type="parTrans" cxnId="{D6EEFA07-BFC9-447D-9E03-44D10508C1A7}">
      <dgm:prSet/>
      <dgm:spPr/>
      <dgm:t>
        <a:bodyPr/>
        <a:lstStyle/>
        <a:p>
          <a:endParaRPr lang="es-US"/>
        </a:p>
      </dgm:t>
    </dgm:pt>
    <dgm:pt modelId="{D6EF38CD-01F4-46A8-9BCC-90431F84F2AC}" type="sibTrans" cxnId="{D6EEFA07-BFC9-447D-9E03-44D10508C1A7}">
      <dgm:prSet/>
      <dgm:spPr/>
      <dgm:t>
        <a:bodyPr/>
        <a:lstStyle/>
        <a:p>
          <a:endParaRPr lang="es-US"/>
        </a:p>
      </dgm:t>
    </dgm:pt>
    <dgm:pt modelId="{C2BF04AB-F632-48DD-BDB7-347160224A72}">
      <dgm:prSet phldrT="[Texto]" custT="1"/>
      <dgm:spPr>
        <a:gradFill rotWithShape="0">
          <a:gsLst>
            <a:gs pos="0">
              <a:srgbClr val="0070C0"/>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gradFill>
      </dgm:spPr>
      <dgm:t>
        <a:bodyPr/>
        <a:lstStyle/>
        <a:p>
          <a:pPr algn="just"/>
          <a:r>
            <a:rPr lang="es-ES" sz="1600" dirty="0" smtClean="0"/>
            <a:t>Se recomienda el uso de un sistema contable así como los documentos de control</a:t>
          </a:r>
          <a:endParaRPr lang="es-US" sz="1600" b="0" dirty="0">
            <a:latin typeface="+mj-lt"/>
          </a:endParaRPr>
        </a:p>
      </dgm:t>
    </dgm:pt>
    <dgm:pt modelId="{8598C863-C0C3-4A04-9C24-21F13CA34443}" type="parTrans" cxnId="{6C4763C6-4F62-42E8-9270-19310BC2C88E}">
      <dgm:prSet/>
      <dgm:spPr/>
      <dgm:t>
        <a:bodyPr/>
        <a:lstStyle/>
        <a:p>
          <a:endParaRPr lang="es-EC"/>
        </a:p>
      </dgm:t>
    </dgm:pt>
    <dgm:pt modelId="{267F5949-77F9-4CD1-AE3E-92163D0549BE}" type="sibTrans" cxnId="{6C4763C6-4F62-42E8-9270-19310BC2C88E}">
      <dgm:prSet/>
      <dgm:spPr/>
      <dgm:t>
        <a:bodyPr/>
        <a:lstStyle/>
        <a:p>
          <a:endParaRPr lang="es-EC"/>
        </a:p>
      </dgm:t>
    </dgm:pt>
    <dgm:pt modelId="{1902DDE6-9DAE-4316-9CFF-E711D74C55D2}" type="pres">
      <dgm:prSet presAssocID="{DB13A1BB-BDC1-448E-81FB-7AF182571CA7}" presName="diagram" presStyleCnt="0">
        <dgm:presLayoutVars>
          <dgm:dir/>
          <dgm:resizeHandles val="exact"/>
        </dgm:presLayoutVars>
      </dgm:prSet>
      <dgm:spPr/>
      <dgm:t>
        <a:bodyPr/>
        <a:lstStyle/>
        <a:p>
          <a:endParaRPr lang="es-US"/>
        </a:p>
      </dgm:t>
    </dgm:pt>
    <dgm:pt modelId="{D0EBAB57-945A-425E-9371-B84C15CD166D}" type="pres">
      <dgm:prSet presAssocID="{56B9ED95-72AA-4513-A01F-38266CA55669}" presName="node" presStyleLbl="node1" presStyleIdx="0" presStyleCnt="5" custScaleX="161130" custScaleY="126091" custLinFactNeighborX="-24095" custLinFactNeighborY="-10341">
        <dgm:presLayoutVars>
          <dgm:bulletEnabled val="1"/>
        </dgm:presLayoutVars>
      </dgm:prSet>
      <dgm:spPr/>
      <dgm:t>
        <a:bodyPr/>
        <a:lstStyle/>
        <a:p>
          <a:endParaRPr lang="es-US"/>
        </a:p>
      </dgm:t>
    </dgm:pt>
    <dgm:pt modelId="{E0045C82-EB2E-4E9E-92BC-5E4A6E90FFDC}" type="pres">
      <dgm:prSet presAssocID="{F0EBBBC9-C326-43F4-A22C-F9EAA5842447}" presName="sibTrans" presStyleCnt="0"/>
      <dgm:spPr/>
    </dgm:pt>
    <dgm:pt modelId="{3A95FA66-8A9D-40ED-A0DA-AD114871835F}" type="pres">
      <dgm:prSet presAssocID="{282AAE84-591E-435E-8F66-4757F2C55D33}" presName="node" presStyleLbl="node1" presStyleIdx="1" presStyleCnt="5" custScaleX="172067" custScaleY="117308" custLinFactNeighborX="1751" custLinFactNeighborY="-16783">
        <dgm:presLayoutVars>
          <dgm:bulletEnabled val="1"/>
        </dgm:presLayoutVars>
      </dgm:prSet>
      <dgm:spPr/>
      <dgm:t>
        <a:bodyPr/>
        <a:lstStyle/>
        <a:p>
          <a:endParaRPr lang="es-US"/>
        </a:p>
      </dgm:t>
    </dgm:pt>
    <dgm:pt modelId="{593E8B8B-EF09-4818-A9E2-FAAD62D5CB8C}" type="pres">
      <dgm:prSet presAssocID="{D6EF38CD-01F4-46A8-9BCC-90431F84F2AC}" presName="sibTrans" presStyleCnt="0"/>
      <dgm:spPr/>
    </dgm:pt>
    <dgm:pt modelId="{E1B7DA2F-A5F3-4D44-83AB-B62BA7FCE1FD}" type="pres">
      <dgm:prSet presAssocID="{22C13DE4-02F8-4377-9C2B-1351289F2824}" presName="node" presStyleLbl="node1" presStyleIdx="2" presStyleCnt="5" custScaleX="141633" custScaleY="137055" custLinFactNeighborX="-8645" custLinFactNeighborY="-4837">
        <dgm:presLayoutVars>
          <dgm:bulletEnabled val="1"/>
        </dgm:presLayoutVars>
      </dgm:prSet>
      <dgm:spPr/>
      <dgm:t>
        <a:bodyPr/>
        <a:lstStyle/>
        <a:p>
          <a:endParaRPr lang="es-US"/>
        </a:p>
      </dgm:t>
    </dgm:pt>
    <dgm:pt modelId="{EF7E8A0B-4571-4D4E-A2E5-A9C04F68DD26}" type="pres">
      <dgm:prSet presAssocID="{072307A1-1438-4138-86EA-99BB040413E1}" presName="sibTrans" presStyleCnt="0"/>
      <dgm:spPr/>
    </dgm:pt>
    <dgm:pt modelId="{910531F1-CC68-49E4-9E21-DE77C1AAD2B1}" type="pres">
      <dgm:prSet presAssocID="{7B518422-D694-4C13-A0B6-690869136E83}" presName="node" presStyleLbl="node1" presStyleIdx="3" presStyleCnt="5" custScaleX="174921" custScaleY="106120" custLinFactNeighborX="3451" custLinFactNeighborY="0">
        <dgm:presLayoutVars>
          <dgm:bulletEnabled val="1"/>
        </dgm:presLayoutVars>
      </dgm:prSet>
      <dgm:spPr/>
      <dgm:t>
        <a:bodyPr/>
        <a:lstStyle/>
        <a:p>
          <a:endParaRPr lang="es-US"/>
        </a:p>
      </dgm:t>
    </dgm:pt>
    <dgm:pt modelId="{CEF3EE20-C196-4A61-A4AE-C281B745357E}" type="pres">
      <dgm:prSet presAssocID="{D3F311D6-1CB5-4B4E-81EF-42126FB2D7ED}" presName="sibTrans" presStyleCnt="0"/>
      <dgm:spPr/>
    </dgm:pt>
    <dgm:pt modelId="{78977290-CC86-4F39-9C94-692169C3F0CB}" type="pres">
      <dgm:prSet presAssocID="{C2BF04AB-F632-48DD-BDB7-347160224A72}" presName="node" presStyleLbl="node1" presStyleIdx="4" presStyleCnt="5" custScaleX="121930">
        <dgm:presLayoutVars>
          <dgm:bulletEnabled val="1"/>
        </dgm:presLayoutVars>
      </dgm:prSet>
      <dgm:spPr/>
      <dgm:t>
        <a:bodyPr/>
        <a:lstStyle/>
        <a:p>
          <a:endParaRPr lang="es-EC"/>
        </a:p>
      </dgm:t>
    </dgm:pt>
  </dgm:ptLst>
  <dgm:cxnLst>
    <dgm:cxn modelId="{8AA352BB-A0A0-4BB5-BC7B-D36E4EAF485B}" type="presOf" srcId="{56B9ED95-72AA-4513-A01F-38266CA55669}" destId="{D0EBAB57-945A-425E-9371-B84C15CD166D}" srcOrd="0" destOrd="0" presId="urn:microsoft.com/office/officeart/2005/8/layout/default"/>
    <dgm:cxn modelId="{DB5F2448-C494-4A34-8289-ED95FB186BB9}" type="presOf" srcId="{DB13A1BB-BDC1-448E-81FB-7AF182571CA7}" destId="{1902DDE6-9DAE-4316-9CFF-E711D74C55D2}" srcOrd="0" destOrd="0" presId="urn:microsoft.com/office/officeart/2005/8/layout/default"/>
    <dgm:cxn modelId="{7995CB8D-1A35-4ACF-A112-057F1D7E1A42}" srcId="{DB13A1BB-BDC1-448E-81FB-7AF182571CA7}" destId="{56B9ED95-72AA-4513-A01F-38266CA55669}" srcOrd="0" destOrd="0" parTransId="{8BEC0131-351B-4C5A-A07C-90017332865D}" sibTransId="{F0EBBBC9-C326-43F4-A22C-F9EAA5842447}"/>
    <dgm:cxn modelId="{4CAFB3BE-0F9B-47AD-BFC8-3933FEFD9121}" type="presOf" srcId="{22C13DE4-02F8-4377-9C2B-1351289F2824}" destId="{E1B7DA2F-A5F3-4D44-83AB-B62BA7FCE1FD}" srcOrd="0" destOrd="0" presId="urn:microsoft.com/office/officeart/2005/8/layout/default"/>
    <dgm:cxn modelId="{677E368C-1435-472E-A723-F86ABBE8575D}" srcId="{DB13A1BB-BDC1-448E-81FB-7AF182571CA7}" destId="{22C13DE4-02F8-4377-9C2B-1351289F2824}" srcOrd="2" destOrd="0" parTransId="{29ABC5B4-1374-4F28-9E14-BABB6349B16E}" sibTransId="{072307A1-1438-4138-86EA-99BB040413E1}"/>
    <dgm:cxn modelId="{29A8C470-9C3D-4783-9257-D9D186B807E6}" type="presOf" srcId="{C2BF04AB-F632-48DD-BDB7-347160224A72}" destId="{78977290-CC86-4F39-9C94-692169C3F0CB}" srcOrd="0" destOrd="0" presId="urn:microsoft.com/office/officeart/2005/8/layout/default"/>
    <dgm:cxn modelId="{6C4763C6-4F62-42E8-9270-19310BC2C88E}" srcId="{DB13A1BB-BDC1-448E-81FB-7AF182571CA7}" destId="{C2BF04AB-F632-48DD-BDB7-347160224A72}" srcOrd="4" destOrd="0" parTransId="{8598C863-C0C3-4A04-9C24-21F13CA34443}" sibTransId="{267F5949-77F9-4CD1-AE3E-92163D0549BE}"/>
    <dgm:cxn modelId="{155B0431-EEDF-4FCF-B040-2F282DE1C69E}" type="presOf" srcId="{7B518422-D694-4C13-A0B6-690869136E83}" destId="{910531F1-CC68-49E4-9E21-DE77C1AAD2B1}" srcOrd="0" destOrd="0" presId="urn:microsoft.com/office/officeart/2005/8/layout/default"/>
    <dgm:cxn modelId="{B7F7C9D6-2BD4-4B36-804B-979686D38F60}" srcId="{DB13A1BB-BDC1-448E-81FB-7AF182571CA7}" destId="{7B518422-D694-4C13-A0B6-690869136E83}" srcOrd="3" destOrd="0" parTransId="{7BA14BA7-0753-4F9F-8A5E-0CA770BB070F}" sibTransId="{D3F311D6-1CB5-4B4E-81EF-42126FB2D7ED}"/>
    <dgm:cxn modelId="{D6EEFA07-BFC9-447D-9E03-44D10508C1A7}" srcId="{DB13A1BB-BDC1-448E-81FB-7AF182571CA7}" destId="{282AAE84-591E-435E-8F66-4757F2C55D33}" srcOrd="1" destOrd="0" parTransId="{153492EE-C35D-4BC0-93BF-C012E35DE8EA}" sibTransId="{D6EF38CD-01F4-46A8-9BCC-90431F84F2AC}"/>
    <dgm:cxn modelId="{B861DBE4-F970-43B2-9D8C-FB82722AE604}" type="presOf" srcId="{282AAE84-591E-435E-8F66-4757F2C55D33}" destId="{3A95FA66-8A9D-40ED-A0DA-AD114871835F}" srcOrd="0" destOrd="0" presId="urn:microsoft.com/office/officeart/2005/8/layout/default"/>
    <dgm:cxn modelId="{79E510D5-F674-4A9A-8C32-E7AD3F886A5F}" type="presParOf" srcId="{1902DDE6-9DAE-4316-9CFF-E711D74C55D2}" destId="{D0EBAB57-945A-425E-9371-B84C15CD166D}" srcOrd="0" destOrd="0" presId="urn:microsoft.com/office/officeart/2005/8/layout/default"/>
    <dgm:cxn modelId="{B2ACB1F8-A516-4EBB-AA02-7AC0BCF985DA}" type="presParOf" srcId="{1902DDE6-9DAE-4316-9CFF-E711D74C55D2}" destId="{E0045C82-EB2E-4E9E-92BC-5E4A6E90FFDC}" srcOrd="1" destOrd="0" presId="urn:microsoft.com/office/officeart/2005/8/layout/default"/>
    <dgm:cxn modelId="{5ACEE53A-198D-4AC9-AB5F-988A3605C6E2}" type="presParOf" srcId="{1902DDE6-9DAE-4316-9CFF-E711D74C55D2}" destId="{3A95FA66-8A9D-40ED-A0DA-AD114871835F}" srcOrd="2" destOrd="0" presId="urn:microsoft.com/office/officeart/2005/8/layout/default"/>
    <dgm:cxn modelId="{89B26742-4ED6-4A33-B29D-D6924183DFFA}" type="presParOf" srcId="{1902DDE6-9DAE-4316-9CFF-E711D74C55D2}" destId="{593E8B8B-EF09-4818-A9E2-FAAD62D5CB8C}" srcOrd="3" destOrd="0" presId="urn:microsoft.com/office/officeart/2005/8/layout/default"/>
    <dgm:cxn modelId="{EC20209B-E67F-4BD4-A057-B8DEAFC894C1}" type="presParOf" srcId="{1902DDE6-9DAE-4316-9CFF-E711D74C55D2}" destId="{E1B7DA2F-A5F3-4D44-83AB-B62BA7FCE1FD}" srcOrd="4" destOrd="0" presId="urn:microsoft.com/office/officeart/2005/8/layout/default"/>
    <dgm:cxn modelId="{4C6B9FD2-2FDC-4423-944B-9E505E43391C}" type="presParOf" srcId="{1902DDE6-9DAE-4316-9CFF-E711D74C55D2}" destId="{EF7E8A0B-4571-4D4E-A2E5-A9C04F68DD26}" srcOrd="5" destOrd="0" presId="urn:microsoft.com/office/officeart/2005/8/layout/default"/>
    <dgm:cxn modelId="{E63143AF-AD2F-432E-93E2-83699BF04073}" type="presParOf" srcId="{1902DDE6-9DAE-4316-9CFF-E711D74C55D2}" destId="{910531F1-CC68-49E4-9E21-DE77C1AAD2B1}" srcOrd="6" destOrd="0" presId="urn:microsoft.com/office/officeart/2005/8/layout/default"/>
    <dgm:cxn modelId="{A9D7921B-3085-4EE5-AB72-2830B87C48B3}" type="presParOf" srcId="{1902DDE6-9DAE-4316-9CFF-E711D74C55D2}" destId="{CEF3EE20-C196-4A61-A4AE-C281B745357E}" srcOrd="7" destOrd="0" presId="urn:microsoft.com/office/officeart/2005/8/layout/default"/>
    <dgm:cxn modelId="{C4F85F1C-AA4F-4FE1-81BB-FB2C9FA513F9}" type="presParOf" srcId="{1902DDE6-9DAE-4316-9CFF-E711D74C55D2}" destId="{78977290-CC86-4F39-9C94-692169C3F0C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47971-ABF3-4A72-8E3D-8B4AA485C427}"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US"/>
        </a:p>
      </dgm:t>
    </dgm:pt>
    <dgm:pt modelId="{96BD1AD0-4E59-486E-A156-E79609E3A5BD}">
      <dgm:prSet phldrT="[Texto]" custT="1"/>
      <dgm:spPr/>
      <dgm:t>
        <a:bodyPr/>
        <a:lstStyle/>
        <a:p>
          <a:pPr algn="just"/>
          <a:r>
            <a:rPr lang="es-ES" sz="1800" dirty="0" smtClean="0"/>
            <a:t>Implementar el sistema contable SITAC PLUS</a:t>
          </a:r>
          <a:endParaRPr lang="es-US" sz="1800" b="0" dirty="0">
            <a:latin typeface="Arial" pitchFamily="34" charset="0"/>
            <a:cs typeface="Arial" pitchFamily="34" charset="0"/>
          </a:endParaRPr>
        </a:p>
      </dgm:t>
    </dgm:pt>
    <dgm:pt modelId="{B9BE0972-BBF5-42CB-95D1-4050797FBFD8}" type="parTrans" cxnId="{D2BD490E-8469-4819-8BDC-4E792DD20292}">
      <dgm:prSet/>
      <dgm:spPr/>
      <dgm:t>
        <a:bodyPr/>
        <a:lstStyle/>
        <a:p>
          <a:endParaRPr lang="es-US"/>
        </a:p>
      </dgm:t>
    </dgm:pt>
    <dgm:pt modelId="{DC2A8233-55C1-4353-A3BA-F451B421BA13}" type="sibTrans" cxnId="{D2BD490E-8469-4819-8BDC-4E792DD20292}">
      <dgm:prSet/>
      <dgm:spPr/>
      <dgm:t>
        <a:bodyPr/>
        <a:lstStyle/>
        <a:p>
          <a:endParaRPr lang="es-US"/>
        </a:p>
      </dgm:t>
    </dgm:pt>
    <dgm:pt modelId="{E0F698D7-9C1B-4DDE-B23F-99EF9E5604DB}">
      <dgm:prSet phldrT="[Texto]" custT="1"/>
      <dgm:spPr/>
      <dgm:t>
        <a:bodyPr/>
        <a:lstStyle/>
        <a:p>
          <a:pPr algn="just"/>
          <a:r>
            <a:rPr lang="es-ES" sz="1800" dirty="0" smtClean="0"/>
            <a:t>Seguir los procedimientos establecidos para las áreas de compras, ventas, finanzas, utilizando los formatos explicados en el documento</a:t>
          </a:r>
          <a:endParaRPr lang="es-US" sz="1800" b="0" dirty="0">
            <a:latin typeface="Arial" pitchFamily="34" charset="0"/>
            <a:cs typeface="Arial" pitchFamily="34" charset="0"/>
          </a:endParaRPr>
        </a:p>
      </dgm:t>
    </dgm:pt>
    <dgm:pt modelId="{C8D47425-9996-49EA-AB8C-9B1E8D9B0AC6}" type="parTrans" cxnId="{E2792D78-CBB2-4BC7-A928-8CC79FD3A7F0}">
      <dgm:prSet/>
      <dgm:spPr/>
      <dgm:t>
        <a:bodyPr/>
        <a:lstStyle/>
        <a:p>
          <a:endParaRPr lang="es-US"/>
        </a:p>
      </dgm:t>
    </dgm:pt>
    <dgm:pt modelId="{002D9BE8-6428-4C83-8A49-016CDF3EA415}" type="sibTrans" cxnId="{E2792D78-CBB2-4BC7-A928-8CC79FD3A7F0}">
      <dgm:prSet/>
      <dgm:spPr/>
      <dgm:t>
        <a:bodyPr/>
        <a:lstStyle/>
        <a:p>
          <a:endParaRPr lang="es-US"/>
        </a:p>
      </dgm:t>
    </dgm:pt>
    <dgm:pt modelId="{5BFCEF78-093B-4B7E-BE93-2BA8B7288C97}">
      <dgm:prSet custT="1"/>
      <dgm:spPr/>
      <dgm:t>
        <a:bodyPr/>
        <a:lstStyle/>
        <a:p>
          <a:pPr algn="just"/>
          <a:r>
            <a:rPr lang="es-ES" sz="1800" dirty="0" smtClean="0"/>
            <a:t>Tomar en cuenta todas las obligaciones tributarias y con el resto de organismos para evitar sanciones y multas</a:t>
          </a:r>
          <a:endParaRPr lang="es-US" sz="1800" b="0" dirty="0">
            <a:latin typeface="Arial" pitchFamily="34" charset="0"/>
            <a:cs typeface="Arial" pitchFamily="34" charset="0"/>
          </a:endParaRPr>
        </a:p>
      </dgm:t>
    </dgm:pt>
    <dgm:pt modelId="{A2C1A70F-3378-4B1F-B057-DDDEDE9C4C0F}" type="parTrans" cxnId="{613298B5-C4D4-402B-92AA-E0D6E9B5EAC3}">
      <dgm:prSet/>
      <dgm:spPr/>
      <dgm:t>
        <a:bodyPr/>
        <a:lstStyle/>
        <a:p>
          <a:endParaRPr lang="es-US"/>
        </a:p>
      </dgm:t>
    </dgm:pt>
    <dgm:pt modelId="{69234A2E-3272-45C6-A584-4F6CC53F5CBC}" type="sibTrans" cxnId="{613298B5-C4D4-402B-92AA-E0D6E9B5EAC3}">
      <dgm:prSet/>
      <dgm:spPr/>
      <dgm:t>
        <a:bodyPr/>
        <a:lstStyle/>
        <a:p>
          <a:endParaRPr lang="es-US"/>
        </a:p>
      </dgm:t>
    </dgm:pt>
    <dgm:pt modelId="{B3FA89C4-8B55-4A4B-BE57-0135E9871672}">
      <dgm:prSet custT="1"/>
      <dgm:spPr/>
      <dgm:t>
        <a:bodyPr/>
        <a:lstStyle/>
        <a:p>
          <a:pPr algn="just"/>
          <a:r>
            <a:rPr lang="es-ES" sz="1800" dirty="0" smtClean="0"/>
            <a:t>Asesorarse o contratar un contador por honorarios que les ayude a solventar y corregir dichas declaraciones tratando de evitar más sanciones económicas</a:t>
          </a:r>
          <a:endParaRPr lang="es-US" sz="1800" b="0" dirty="0">
            <a:latin typeface="Arial" pitchFamily="34" charset="0"/>
            <a:cs typeface="Arial" pitchFamily="34" charset="0"/>
          </a:endParaRPr>
        </a:p>
      </dgm:t>
    </dgm:pt>
    <dgm:pt modelId="{E4516B7E-92CB-4193-83BE-3F52FADA5594}" type="parTrans" cxnId="{71ED38C0-20BA-4F56-A346-CC59BD84F8C8}">
      <dgm:prSet/>
      <dgm:spPr/>
      <dgm:t>
        <a:bodyPr/>
        <a:lstStyle/>
        <a:p>
          <a:endParaRPr lang="es-US"/>
        </a:p>
      </dgm:t>
    </dgm:pt>
    <dgm:pt modelId="{16559E8B-1E31-44E6-BA6C-B68E897F26DE}" type="sibTrans" cxnId="{71ED38C0-20BA-4F56-A346-CC59BD84F8C8}">
      <dgm:prSet/>
      <dgm:spPr/>
      <dgm:t>
        <a:bodyPr/>
        <a:lstStyle/>
        <a:p>
          <a:endParaRPr lang="es-US"/>
        </a:p>
      </dgm:t>
    </dgm:pt>
    <dgm:pt modelId="{C2EE84FC-47AC-4197-8BA4-2B3EB0731485}" type="pres">
      <dgm:prSet presAssocID="{27247971-ABF3-4A72-8E3D-8B4AA485C427}" presName="linear" presStyleCnt="0">
        <dgm:presLayoutVars>
          <dgm:dir/>
          <dgm:animLvl val="lvl"/>
          <dgm:resizeHandles val="exact"/>
        </dgm:presLayoutVars>
      </dgm:prSet>
      <dgm:spPr/>
      <dgm:t>
        <a:bodyPr/>
        <a:lstStyle/>
        <a:p>
          <a:endParaRPr lang="es-US"/>
        </a:p>
      </dgm:t>
    </dgm:pt>
    <dgm:pt modelId="{286EFB8D-497E-404F-9214-C33E22773DC4}" type="pres">
      <dgm:prSet presAssocID="{96BD1AD0-4E59-486E-A156-E79609E3A5BD}" presName="parentLin" presStyleCnt="0"/>
      <dgm:spPr/>
    </dgm:pt>
    <dgm:pt modelId="{CA172969-E1CA-46D6-82BA-5A880AD90A22}" type="pres">
      <dgm:prSet presAssocID="{96BD1AD0-4E59-486E-A156-E79609E3A5BD}" presName="parentLeftMargin" presStyleLbl="node1" presStyleIdx="0" presStyleCnt="4"/>
      <dgm:spPr/>
      <dgm:t>
        <a:bodyPr/>
        <a:lstStyle/>
        <a:p>
          <a:endParaRPr lang="es-US"/>
        </a:p>
      </dgm:t>
    </dgm:pt>
    <dgm:pt modelId="{09AD5A91-CC4C-4508-A0AF-7E4547F474E5}" type="pres">
      <dgm:prSet presAssocID="{96BD1AD0-4E59-486E-A156-E79609E3A5BD}" presName="parentText" presStyleLbl="node1" presStyleIdx="0" presStyleCnt="4" custScaleX="142857" custScaleY="135975">
        <dgm:presLayoutVars>
          <dgm:chMax val="0"/>
          <dgm:bulletEnabled val="1"/>
        </dgm:presLayoutVars>
      </dgm:prSet>
      <dgm:spPr/>
      <dgm:t>
        <a:bodyPr/>
        <a:lstStyle/>
        <a:p>
          <a:endParaRPr lang="es-US"/>
        </a:p>
      </dgm:t>
    </dgm:pt>
    <dgm:pt modelId="{4CBF7D74-2F71-4A70-9509-B6F81AD8AFC5}" type="pres">
      <dgm:prSet presAssocID="{96BD1AD0-4E59-486E-A156-E79609E3A5BD}" presName="negativeSpace" presStyleCnt="0"/>
      <dgm:spPr/>
    </dgm:pt>
    <dgm:pt modelId="{64653315-8A49-4423-8A9A-B8149249972C}" type="pres">
      <dgm:prSet presAssocID="{96BD1AD0-4E59-486E-A156-E79609E3A5BD}" presName="childText" presStyleLbl="conFgAcc1" presStyleIdx="0" presStyleCnt="4">
        <dgm:presLayoutVars>
          <dgm:bulletEnabled val="1"/>
        </dgm:presLayoutVars>
      </dgm:prSet>
      <dgm:spPr/>
    </dgm:pt>
    <dgm:pt modelId="{D76E0B19-7B6F-4E90-ADA2-64C01787B141}" type="pres">
      <dgm:prSet presAssocID="{DC2A8233-55C1-4353-A3BA-F451B421BA13}" presName="spaceBetweenRectangles" presStyleCnt="0"/>
      <dgm:spPr/>
    </dgm:pt>
    <dgm:pt modelId="{5007B093-30C4-4A89-8060-4C9029D77948}" type="pres">
      <dgm:prSet presAssocID="{5BFCEF78-093B-4B7E-BE93-2BA8B7288C97}" presName="parentLin" presStyleCnt="0"/>
      <dgm:spPr/>
    </dgm:pt>
    <dgm:pt modelId="{CB9C9277-1168-49DB-B822-A03D0EB42F34}" type="pres">
      <dgm:prSet presAssocID="{5BFCEF78-093B-4B7E-BE93-2BA8B7288C97}" presName="parentLeftMargin" presStyleLbl="node1" presStyleIdx="0" presStyleCnt="4"/>
      <dgm:spPr/>
      <dgm:t>
        <a:bodyPr/>
        <a:lstStyle/>
        <a:p>
          <a:endParaRPr lang="es-US"/>
        </a:p>
      </dgm:t>
    </dgm:pt>
    <dgm:pt modelId="{EBB9A80F-D3B9-40F4-8AF8-1EEE67EB44C7}" type="pres">
      <dgm:prSet presAssocID="{5BFCEF78-093B-4B7E-BE93-2BA8B7288C97}" presName="parentText" presStyleLbl="node1" presStyleIdx="1" presStyleCnt="4" custScaleX="142857" custScaleY="135975">
        <dgm:presLayoutVars>
          <dgm:chMax val="0"/>
          <dgm:bulletEnabled val="1"/>
        </dgm:presLayoutVars>
      </dgm:prSet>
      <dgm:spPr/>
      <dgm:t>
        <a:bodyPr/>
        <a:lstStyle/>
        <a:p>
          <a:endParaRPr lang="es-US"/>
        </a:p>
      </dgm:t>
    </dgm:pt>
    <dgm:pt modelId="{51687C8A-7E1D-43F5-A9D9-AEE1FE10EE43}" type="pres">
      <dgm:prSet presAssocID="{5BFCEF78-093B-4B7E-BE93-2BA8B7288C97}" presName="negativeSpace" presStyleCnt="0"/>
      <dgm:spPr/>
    </dgm:pt>
    <dgm:pt modelId="{D54FA4AF-C39B-42B6-82E9-318EFFCF507C}" type="pres">
      <dgm:prSet presAssocID="{5BFCEF78-093B-4B7E-BE93-2BA8B7288C97}" presName="childText" presStyleLbl="conFgAcc1" presStyleIdx="1" presStyleCnt="4">
        <dgm:presLayoutVars>
          <dgm:bulletEnabled val="1"/>
        </dgm:presLayoutVars>
      </dgm:prSet>
      <dgm:spPr/>
    </dgm:pt>
    <dgm:pt modelId="{662D5C01-D77B-4FDC-A739-74384893BDDB}" type="pres">
      <dgm:prSet presAssocID="{69234A2E-3272-45C6-A584-4F6CC53F5CBC}" presName="spaceBetweenRectangles" presStyleCnt="0"/>
      <dgm:spPr/>
    </dgm:pt>
    <dgm:pt modelId="{A3E361C8-4181-4458-BF04-B3045311BFA5}" type="pres">
      <dgm:prSet presAssocID="{B3FA89C4-8B55-4A4B-BE57-0135E9871672}" presName="parentLin" presStyleCnt="0"/>
      <dgm:spPr/>
    </dgm:pt>
    <dgm:pt modelId="{59181FD3-97F3-40FD-B450-52CE963F343C}" type="pres">
      <dgm:prSet presAssocID="{B3FA89C4-8B55-4A4B-BE57-0135E9871672}" presName="parentLeftMargin" presStyleLbl="node1" presStyleIdx="1" presStyleCnt="4"/>
      <dgm:spPr/>
      <dgm:t>
        <a:bodyPr/>
        <a:lstStyle/>
        <a:p>
          <a:endParaRPr lang="es-US"/>
        </a:p>
      </dgm:t>
    </dgm:pt>
    <dgm:pt modelId="{96405D9D-7770-477B-9F37-B44F0FA192CC}" type="pres">
      <dgm:prSet presAssocID="{B3FA89C4-8B55-4A4B-BE57-0135E9871672}" presName="parentText" presStyleLbl="node1" presStyleIdx="2" presStyleCnt="4" custScaleX="142857" custScaleY="135975" custLinFactNeighborX="5263" custLinFactNeighborY="-19302">
        <dgm:presLayoutVars>
          <dgm:chMax val="0"/>
          <dgm:bulletEnabled val="1"/>
        </dgm:presLayoutVars>
      </dgm:prSet>
      <dgm:spPr/>
      <dgm:t>
        <a:bodyPr/>
        <a:lstStyle/>
        <a:p>
          <a:endParaRPr lang="es-US"/>
        </a:p>
      </dgm:t>
    </dgm:pt>
    <dgm:pt modelId="{6C2330A5-4EB8-40A7-B21A-F3D4DA069608}" type="pres">
      <dgm:prSet presAssocID="{B3FA89C4-8B55-4A4B-BE57-0135E9871672}" presName="negativeSpace" presStyleCnt="0"/>
      <dgm:spPr/>
    </dgm:pt>
    <dgm:pt modelId="{718E4D70-7170-45D0-82D8-0E6354ED114E}" type="pres">
      <dgm:prSet presAssocID="{B3FA89C4-8B55-4A4B-BE57-0135E9871672}" presName="childText" presStyleLbl="conFgAcc1" presStyleIdx="2" presStyleCnt="4">
        <dgm:presLayoutVars>
          <dgm:bulletEnabled val="1"/>
        </dgm:presLayoutVars>
      </dgm:prSet>
      <dgm:spPr/>
    </dgm:pt>
    <dgm:pt modelId="{CE8ABD7E-2610-4CE2-A33A-F20EC31AA097}" type="pres">
      <dgm:prSet presAssocID="{16559E8B-1E31-44E6-BA6C-B68E897F26DE}" presName="spaceBetweenRectangles" presStyleCnt="0"/>
      <dgm:spPr/>
    </dgm:pt>
    <dgm:pt modelId="{2DBA0916-87E5-485E-AC60-79EC5F830941}" type="pres">
      <dgm:prSet presAssocID="{E0F698D7-9C1B-4DDE-B23F-99EF9E5604DB}" presName="parentLin" presStyleCnt="0"/>
      <dgm:spPr/>
    </dgm:pt>
    <dgm:pt modelId="{C944ABBD-FC90-4012-9DE5-1FB01A58AE09}" type="pres">
      <dgm:prSet presAssocID="{E0F698D7-9C1B-4DDE-B23F-99EF9E5604DB}" presName="parentLeftMargin" presStyleLbl="node1" presStyleIdx="2" presStyleCnt="4"/>
      <dgm:spPr/>
      <dgm:t>
        <a:bodyPr/>
        <a:lstStyle/>
        <a:p>
          <a:endParaRPr lang="es-US"/>
        </a:p>
      </dgm:t>
    </dgm:pt>
    <dgm:pt modelId="{0308C08C-1D7F-41D7-B361-44B46BD71477}" type="pres">
      <dgm:prSet presAssocID="{E0F698D7-9C1B-4DDE-B23F-99EF9E5604DB}" presName="parentText" presStyleLbl="node1" presStyleIdx="3" presStyleCnt="4" custScaleX="142857" custScaleY="135975">
        <dgm:presLayoutVars>
          <dgm:chMax val="0"/>
          <dgm:bulletEnabled val="1"/>
        </dgm:presLayoutVars>
      </dgm:prSet>
      <dgm:spPr/>
      <dgm:t>
        <a:bodyPr/>
        <a:lstStyle/>
        <a:p>
          <a:endParaRPr lang="es-US"/>
        </a:p>
      </dgm:t>
    </dgm:pt>
    <dgm:pt modelId="{AADBF991-D589-41D0-BAE4-01FBBA129139}" type="pres">
      <dgm:prSet presAssocID="{E0F698D7-9C1B-4DDE-B23F-99EF9E5604DB}" presName="negativeSpace" presStyleCnt="0"/>
      <dgm:spPr/>
    </dgm:pt>
    <dgm:pt modelId="{B0BF4262-D10A-46FB-B6E9-E65EF9CBB024}" type="pres">
      <dgm:prSet presAssocID="{E0F698D7-9C1B-4DDE-B23F-99EF9E5604DB}" presName="childText" presStyleLbl="conFgAcc1" presStyleIdx="3" presStyleCnt="4">
        <dgm:presLayoutVars>
          <dgm:bulletEnabled val="1"/>
        </dgm:presLayoutVars>
      </dgm:prSet>
      <dgm:spPr/>
    </dgm:pt>
  </dgm:ptLst>
  <dgm:cxnLst>
    <dgm:cxn modelId="{C6A918E4-18A9-45CA-BA1B-833799D419A2}" type="presOf" srcId="{5BFCEF78-093B-4B7E-BE93-2BA8B7288C97}" destId="{EBB9A80F-D3B9-40F4-8AF8-1EEE67EB44C7}" srcOrd="1" destOrd="0" presId="urn:microsoft.com/office/officeart/2005/8/layout/list1"/>
    <dgm:cxn modelId="{030FC8EF-B022-4E17-8A67-3A4148DF3824}" type="presOf" srcId="{E0F698D7-9C1B-4DDE-B23F-99EF9E5604DB}" destId="{C944ABBD-FC90-4012-9DE5-1FB01A58AE09}" srcOrd="0" destOrd="0" presId="urn:microsoft.com/office/officeart/2005/8/layout/list1"/>
    <dgm:cxn modelId="{6B6CF390-11B0-4257-A39B-70793F449ABC}" type="presOf" srcId="{B3FA89C4-8B55-4A4B-BE57-0135E9871672}" destId="{96405D9D-7770-477B-9F37-B44F0FA192CC}" srcOrd="1" destOrd="0" presId="urn:microsoft.com/office/officeart/2005/8/layout/list1"/>
    <dgm:cxn modelId="{91FD8450-4610-4292-AFE3-C41B42C5BB15}" type="presOf" srcId="{5BFCEF78-093B-4B7E-BE93-2BA8B7288C97}" destId="{CB9C9277-1168-49DB-B822-A03D0EB42F34}" srcOrd="0" destOrd="0" presId="urn:microsoft.com/office/officeart/2005/8/layout/list1"/>
    <dgm:cxn modelId="{40CECD72-1533-4082-B259-6DCA8FDB371C}" type="presOf" srcId="{B3FA89C4-8B55-4A4B-BE57-0135E9871672}" destId="{59181FD3-97F3-40FD-B450-52CE963F343C}" srcOrd="0" destOrd="0" presId="urn:microsoft.com/office/officeart/2005/8/layout/list1"/>
    <dgm:cxn modelId="{D2BD490E-8469-4819-8BDC-4E792DD20292}" srcId="{27247971-ABF3-4A72-8E3D-8B4AA485C427}" destId="{96BD1AD0-4E59-486E-A156-E79609E3A5BD}" srcOrd="0" destOrd="0" parTransId="{B9BE0972-BBF5-42CB-95D1-4050797FBFD8}" sibTransId="{DC2A8233-55C1-4353-A3BA-F451B421BA13}"/>
    <dgm:cxn modelId="{FAE92329-E44F-4418-A26A-C68C7D067033}" type="presOf" srcId="{96BD1AD0-4E59-486E-A156-E79609E3A5BD}" destId="{CA172969-E1CA-46D6-82BA-5A880AD90A22}" srcOrd="0" destOrd="0" presId="urn:microsoft.com/office/officeart/2005/8/layout/list1"/>
    <dgm:cxn modelId="{704D9B3C-781B-49F8-AF3F-E48B8BEE2831}" type="presOf" srcId="{96BD1AD0-4E59-486E-A156-E79609E3A5BD}" destId="{09AD5A91-CC4C-4508-A0AF-7E4547F474E5}" srcOrd="1" destOrd="0" presId="urn:microsoft.com/office/officeart/2005/8/layout/list1"/>
    <dgm:cxn modelId="{613298B5-C4D4-402B-92AA-E0D6E9B5EAC3}" srcId="{27247971-ABF3-4A72-8E3D-8B4AA485C427}" destId="{5BFCEF78-093B-4B7E-BE93-2BA8B7288C97}" srcOrd="1" destOrd="0" parTransId="{A2C1A70F-3378-4B1F-B057-DDDEDE9C4C0F}" sibTransId="{69234A2E-3272-45C6-A584-4F6CC53F5CBC}"/>
    <dgm:cxn modelId="{DB94643B-7CD6-4DBA-9FB6-7A2C4864772C}" type="presOf" srcId="{27247971-ABF3-4A72-8E3D-8B4AA485C427}" destId="{C2EE84FC-47AC-4197-8BA4-2B3EB0731485}" srcOrd="0" destOrd="0" presId="urn:microsoft.com/office/officeart/2005/8/layout/list1"/>
    <dgm:cxn modelId="{C1AB6164-FD32-4B76-90CA-F4A95C796AE7}" type="presOf" srcId="{E0F698D7-9C1B-4DDE-B23F-99EF9E5604DB}" destId="{0308C08C-1D7F-41D7-B361-44B46BD71477}" srcOrd="1" destOrd="0" presId="urn:microsoft.com/office/officeart/2005/8/layout/list1"/>
    <dgm:cxn modelId="{71ED38C0-20BA-4F56-A346-CC59BD84F8C8}" srcId="{27247971-ABF3-4A72-8E3D-8B4AA485C427}" destId="{B3FA89C4-8B55-4A4B-BE57-0135E9871672}" srcOrd="2" destOrd="0" parTransId="{E4516B7E-92CB-4193-83BE-3F52FADA5594}" sibTransId="{16559E8B-1E31-44E6-BA6C-B68E897F26DE}"/>
    <dgm:cxn modelId="{E2792D78-CBB2-4BC7-A928-8CC79FD3A7F0}" srcId="{27247971-ABF3-4A72-8E3D-8B4AA485C427}" destId="{E0F698D7-9C1B-4DDE-B23F-99EF9E5604DB}" srcOrd="3" destOrd="0" parTransId="{C8D47425-9996-49EA-AB8C-9B1E8D9B0AC6}" sibTransId="{002D9BE8-6428-4C83-8A49-016CDF3EA415}"/>
    <dgm:cxn modelId="{BBFF064F-CD92-4D38-AF8C-298523CF8393}" type="presParOf" srcId="{C2EE84FC-47AC-4197-8BA4-2B3EB0731485}" destId="{286EFB8D-497E-404F-9214-C33E22773DC4}" srcOrd="0" destOrd="0" presId="urn:microsoft.com/office/officeart/2005/8/layout/list1"/>
    <dgm:cxn modelId="{B5663799-6CC9-4107-A940-39F516EA825A}" type="presParOf" srcId="{286EFB8D-497E-404F-9214-C33E22773DC4}" destId="{CA172969-E1CA-46D6-82BA-5A880AD90A22}" srcOrd="0" destOrd="0" presId="urn:microsoft.com/office/officeart/2005/8/layout/list1"/>
    <dgm:cxn modelId="{CA0EE918-879A-4F64-B074-A160DEAFB1DB}" type="presParOf" srcId="{286EFB8D-497E-404F-9214-C33E22773DC4}" destId="{09AD5A91-CC4C-4508-A0AF-7E4547F474E5}" srcOrd="1" destOrd="0" presId="urn:microsoft.com/office/officeart/2005/8/layout/list1"/>
    <dgm:cxn modelId="{2C2D9105-D6DF-4341-B824-44875A4A3429}" type="presParOf" srcId="{C2EE84FC-47AC-4197-8BA4-2B3EB0731485}" destId="{4CBF7D74-2F71-4A70-9509-B6F81AD8AFC5}" srcOrd="1" destOrd="0" presId="urn:microsoft.com/office/officeart/2005/8/layout/list1"/>
    <dgm:cxn modelId="{EC782BB4-6E01-41FB-B948-81E0925A1308}" type="presParOf" srcId="{C2EE84FC-47AC-4197-8BA4-2B3EB0731485}" destId="{64653315-8A49-4423-8A9A-B8149249972C}" srcOrd="2" destOrd="0" presId="urn:microsoft.com/office/officeart/2005/8/layout/list1"/>
    <dgm:cxn modelId="{A66DD45F-B625-4BF4-AE07-44F907768C68}" type="presParOf" srcId="{C2EE84FC-47AC-4197-8BA4-2B3EB0731485}" destId="{D76E0B19-7B6F-4E90-ADA2-64C01787B141}" srcOrd="3" destOrd="0" presId="urn:microsoft.com/office/officeart/2005/8/layout/list1"/>
    <dgm:cxn modelId="{E55DA6E8-1CF5-4810-B4B8-FF38EC66BBCC}" type="presParOf" srcId="{C2EE84FC-47AC-4197-8BA4-2B3EB0731485}" destId="{5007B093-30C4-4A89-8060-4C9029D77948}" srcOrd="4" destOrd="0" presId="urn:microsoft.com/office/officeart/2005/8/layout/list1"/>
    <dgm:cxn modelId="{78DD45E9-BB7A-4E77-BBA6-42DD335C31F0}" type="presParOf" srcId="{5007B093-30C4-4A89-8060-4C9029D77948}" destId="{CB9C9277-1168-49DB-B822-A03D0EB42F34}" srcOrd="0" destOrd="0" presId="urn:microsoft.com/office/officeart/2005/8/layout/list1"/>
    <dgm:cxn modelId="{4070024A-F7BA-4165-BD3D-5679884B18AC}" type="presParOf" srcId="{5007B093-30C4-4A89-8060-4C9029D77948}" destId="{EBB9A80F-D3B9-40F4-8AF8-1EEE67EB44C7}" srcOrd="1" destOrd="0" presId="urn:microsoft.com/office/officeart/2005/8/layout/list1"/>
    <dgm:cxn modelId="{59BAC224-882C-4C25-BE57-3C9EAF4BDDD5}" type="presParOf" srcId="{C2EE84FC-47AC-4197-8BA4-2B3EB0731485}" destId="{51687C8A-7E1D-43F5-A9D9-AEE1FE10EE43}" srcOrd="5" destOrd="0" presId="urn:microsoft.com/office/officeart/2005/8/layout/list1"/>
    <dgm:cxn modelId="{FC677EDD-998F-46AB-8301-23B20EF358BE}" type="presParOf" srcId="{C2EE84FC-47AC-4197-8BA4-2B3EB0731485}" destId="{D54FA4AF-C39B-42B6-82E9-318EFFCF507C}" srcOrd="6" destOrd="0" presId="urn:microsoft.com/office/officeart/2005/8/layout/list1"/>
    <dgm:cxn modelId="{825B8B10-CBF3-461B-B578-7FFE554E9A63}" type="presParOf" srcId="{C2EE84FC-47AC-4197-8BA4-2B3EB0731485}" destId="{662D5C01-D77B-4FDC-A739-74384893BDDB}" srcOrd="7" destOrd="0" presId="urn:microsoft.com/office/officeart/2005/8/layout/list1"/>
    <dgm:cxn modelId="{7FE7D044-0BBD-4F0F-9168-91ED1435983C}" type="presParOf" srcId="{C2EE84FC-47AC-4197-8BA4-2B3EB0731485}" destId="{A3E361C8-4181-4458-BF04-B3045311BFA5}" srcOrd="8" destOrd="0" presId="urn:microsoft.com/office/officeart/2005/8/layout/list1"/>
    <dgm:cxn modelId="{957E4C58-2BEE-4E79-AA64-4ACF989C3D43}" type="presParOf" srcId="{A3E361C8-4181-4458-BF04-B3045311BFA5}" destId="{59181FD3-97F3-40FD-B450-52CE963F343C}" srcOrd="0" destOrd="0" presId="urn:microsoft.com/office/officeart/2005/8/layout/list1"/>
    <dgm:cxn modelId="{89F89944-A3DA-4488-A4A1-1E1939719DE6}" type="presParOf" srcId="{A3E361C8-4181-4458-BF04-B3045311BFA5}" destId="{96405D9D-7770-477B-9F37-B44F0FA192CC}" srcOrd="1" destOrd="0" presId="urn:microsoft.com/office/officeart/2005/8/layout/list1"/>
    <dgm:cxn modelId="{BC4CFB76-C740-4330-B14D-C4B4F348D1A2}" type="presParOf" srcId="{C2EE84FC-47AC-4197-8BA4-2B3EB0731485}" destId="{6C2330A5-4EB8-40A7-B21A-F3D4DA069608}" srcOrd="9" destOrd="0" presId="urn:microsoft.com/office/officeart/2005/8/layout/list1"/>
    <dgm:cxn modelId="{1CC14A16-E2D5-4C4C-B694-2C7154ACA748}" type="presParOf" srcId="{C2EE84FC-47AC-4197-8BA4-2B3EB0731485}" destId="{718E4D70-7170-45D0-82D8-0E6354ED114E}" srcOrd="10" destOrd="0" presId="urn:microsoft.com/office/officeart/2005/8/layout/list1"/>
    <dgm:cxn modelId="{59F30C5D-D4D2-4CF1-BEFB-2EBC6E915D3A}" type="presParOf" srcId="{C2EE84FC-47AC-4197-8BA4-2B3EB0731485}" destId="{CE8ABD7E-2610-4CE2-A33A-F20EC31AA097}" srcOrd="11" destOrd="0" presId="urn:microsoft.com/office/officeart/2005/8/layout/list1"/>
    <dgm:cxn modelId="{821218EB-1B6F-4701-B8D7-1C31FB31C9CF}" type="presParOf" srcId="{C2EE84FC-47AC-4197-8BA4-2B3EB0731485}" destId="{2DBA0916-87E5-485E-AC60-79EC5F830941}" srcOrd="12" destOrd="0" presId="urn:microsoft.com/office/officeart/2005/8/layout/list1"/>
    <dgm:cxn modelId="{2E6A9DB5-956D-4BD4-8325-A076291FAC94}" type="presParOf" srcId="{2DBA0916-87E5-485E-AC60-79EC5F830941}" destId="{C944ABBD-FC90-4012-9DE5-1FB01A58AE09}" srcOrd="0" destOrd="0" presId="urn:microsoft.com/office/officeart/2005/8/layout/list1"/>
    <dgm:cxn modelId="{777D9EB3-E86B-485E-BDE7-F165F96E406D}" type="presParOf" srcId="{2DBA0916-87E5-485E-AC60-79EC5F830941}" destId="{0308C08C-1D7F-41D7-B361-44B46BD71477}" srcOrd="1" destOrd="0" presId="urn:microsoft.com/office/officeart/2005/8/layout/list1"/>
    <dgm:cxn modelId="{0DF35BE9-E0EB-4ED5-A0B5-B6CF25126512}" type="presParOf" srcId="{C2EE84FC-47AC-4197-8BA4-2B3EB0731485}" destId="{AADBF991-D589-41D0-BAE4-01FBBA129139}" srcOrd="13" destOrd="0" presId="urn:microsoft.com/office/officeart/2005/8/layout/list1"/>
    <dgm:cxn modelId="{18A226A1-7CC9-4A2A-BB30-C9E9B70354E3}" type="presParOf" srcId="{C2EE84FC-47AC-4197-8BA4-2B3EB0731485}" destId="{B0BF4262-D10A-46FB-B6E9-E65EF9CBB02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072B1-E5B5-4439-B390-E82F28389211}">
      <dsp:nvSpPr>
        <dsp:cNvPr id="0" name=""/>
        <dsp:cNvSpPr/>
      </dsp:nvSpPr>
      <dsp:spPr>
        <a:xfrm>
          <a:off x="2443679" y="1404809"/>
          <a:ext cx="3499700" cy="349970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latin typeface="Times New Roman" pitchFamily="18" charset="0"/>
              <a:cs typeface="Times New Roman" pitchFamily="18" charset="0"/>
            </a:rPr>
            <a:t>OBJETIVO CENTRAL. Mejorar los procesos contables de la Asociación  Makipurashpa Kawsay para obtener una seguridad razonable de la información financiera del año 2014 mediante la capacitación a sus directivos, incorporación de procedimientos contables, y la evaluación financiera de sus resultados</a:t>
          </a:r>
          <a:endParaRPr lang="fr-FR" sz="1500" kern="1200" dirty="0">
            <a:latin typeface="Times New Roman" pitchFamily="18" charset="0"/>
            <a:cs typeface="Times New Roman" pitchFamily="18" charset="0"/>
          </a:endParaRPr>
        </a:p>
      </dsp:txBody>
      <dsp:txXfrm>
        <a:off x="2956198" y="1917328"/>
        <a:ext cx="2474662" cy="2474662"/>
      </dsp:txXfrm>
    </dsp:sp>
    <dsp:sp modelId="{9CC446BE-A141-4610-87BE-7100134F6D53}">
      <dsp:nvSpPr>
        <dsp:cNvPr id="0" name=""/>
        <dsp:cNvSpPr/>
      </dsp:nvSpPr>
      <dsp:spPr>
        <a:xfrm>
          <a:off x="2823493" y="624"/>
          <a:ext cx="2740073" cy="17498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a:latin typeface="Times New Roman" pitchFamily="18" charset="0"/>
              <a:cs typeface="Times New Roman" pitchFamily="18" charset="0"/>
            </a:rPr>
            <a:t>1. </a:t>
          </a:r>
          <a:r>
            <a:rPr lang="es-EC" sz="1200" b="1" kern="1200" dirty="0">
              <a:latin typeface="Times New Roman" pitchFamily="18" charset="0"/>
              <a:cs typeface="Times New Roman" pitchFamily="18" charset="0"/>
            </a:rPr>
            <a:t>CAPACITACIÓN A  SOCIOS </a:t>
          </a:r>
          <a:r>
            <a:rPr lang="es-EC" sz="1200" b="0" kern="1200" dirty="0">
              <a:latin typeface="Times New Roman" pitchFamily="18" charset="0"/>
              <a:cs typeface="Times New Roman" pitchFamily="18" charset="0"/>
            </a:rPr>
            <a:t>en temas contables - financieros</a:t>
          </a:r>
          <a:endParaRPr lang="fr-FR" sz="1200" b="0" kern="1200" dirty="0">
            <a:latin typeface="Times New Roman" pitchFamily="18" charset="0"/>
            <a:cs typeface="Times New Roman" pitchFamily="18" charset="0"/>
          </a:endParaRPr>
        </a:p>
      </dsp:txBody>
      <dsp:txXfrm>
        <a:off x="3224767" y="256884"/>
        <a:ext cx="1937525" cy="1237330"/>
      </dsp:txXfrm>
    </dsp:sp>
    <dsp:sp modelId="{0B3EDD99-27C1-4209-87B8-9C73E415C9F8}">
      <dsp:nvSpPr>
        <dsp:cNvPr id="0" name=""/>
        <dsp:cNvSpPr/>
      </dsp:nvSpPr>
      <dsp:spPr>
        <a:xfrm>
          <a:off x="5365483" y="2276873"/>
          <a:ext cx="2214313" cy="175557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itchFamily="18" charset="0"/>
              <a:cs typeface="Times New Roman" pitchFamily="18" charset="0"/>
            </a:rPr>
            <a:t>3. IMPLEMENTACIÓN DE PROCESOS CONTABLES</a:t>
          </a:r>
          <a:r>
            <a:rPr lang="es-EC" sz="1200" kern="1200" dirty="0">
              <a:latin typeface="Times New Roman" pitchFamily="18" charset="0"/>
              <a:cs typeface="Times New Roman" pitchFamily="18" charset="0"/>
            </a:rPr>
            <a:t> para cada área de la </a:t>
          </a:r>
          <a:r>
            <a:rPr lang="es-EC" sz="1200" kern="1200" dirty="0" smtClean="0">
              <a:latin typeface="Times New Roman" pitchFamily="18" charset="0"/>
              <a:cs typeface="Times New Roman" pitchFamily="18" charset="0"/>
            </a:rPr>
            <a:t>Asociación</a:t>
          </a:r>
          <a:endParaRPr lang="fr-FR" sz="1200" kern="1200" dirty="0">
            <a:latin typeface="Times New Roman" pitchFamily="18" charset="0"/>
            <a:cs typeface="Times New Roman" pitchFamily="18" charset="0"/>
          </a:endParaRPr>
        </a:p>
      </dsp:txBody>
      <dsp:txXfrm>
        <a:off x="5689762" y="2533971"/>
        <a:ext cx="1565755" cy="1241376"/>
      </dsp:txXfrm>
    </dsp:sp>
    <dsp:sp modelId="{C41F5C85-339C-4F15-84F2-06DDE1AB87BD}">
      <dsp:nvSpPr>
        <dsp:cNvPr id="0" name=""/>
        <dsp:cNvSpPr/>
      </dsp:nvSpPr>
      <dsp:spPr>
        <a:xfrm>
          <a:off x="3130478" y="4558844"/>
          <a:ext cx="2126103" cy="17498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itchFamily="18" charset="0"/>
              <a:cs typeface="Times New Roman" pitchFamily="18" charset="0"/>
            </a:rPr>
            <a:t>2. CUMPLIMIENTO DE OBLIGACIONES </a:t>
          </a:r>
          <a:r>
            <a:rPr lang="es-EC" sz="1200" kern="1200" dirty="0">
              <a:latin typeface="Times New Roman" pitchFamily="18" charset="0"/>
              <a:cs typeface="Times New Roman" pitchFamily="18" charset="0"/>
            </a:rPr>
            <a:t>contables, legales y tributarias</a:t>
          </a:r>
          <a:endParaRPr lang="fr-FR" sz="1200" kern="1200" dirty="0">
            <a:latin typeface="Times New Roman" pitchFamily="18" charset="0"/>
            <a:cs typeface="Times New Roman" pitchFamily="18" charset="0"/>
          </a:endParaRPr>
        </a:p>
      </dsp:txBody>
      <dsp:txXfrm>
        <a:off x="3441839" y="4815104"/>
        <a:ext cx="1503381" cy="1237330"/>
      </dsp:txXfrm>
    </dsp:sp>
    <dsp:sp modelId="{05F035F6-C352-4B03-8A98-858563E1A9D8}">
      <dsp:nvSpPr>
        <dsp:cNvPr id="0" name=""/>
        <dsp:cNvSpPr/>
      </dsp:nvSpPr>
      <dsp:spPr>
        <a:xfrm>
          <a:off x="713873" y="2253935"/>
          <a:ext cx="2138562" cy="185051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itchFamily="18" charset="0"/>
              <a:cs typeface="Times New Roman" pitchFamily="18" charset="0"/>
            </a:rPr>
            <a:t>4. APLICACIÓN INDICADORES FINANCIEROS Y EVALUACIÓN </a:t>
          </a:r>
          <a:r>
            <a:rPr lang="es-EC" sz="1200" kern="1200" dirty="0">
              <a:latin typeface="Times New Roman" pitchFamily="18" charset="0"/>
              <a:cs typeface="Times New Roman" pitchFamily="18" charset="0"/>
            </a:rPr>
            <a:t>para conocer resultados y tener una adecuada toma decisiones</a:t>
          </a:r>
          <a:endParaRPr lang="fr-FR" sz="1200" kern="1200" dirty="0">
            <a:latin typeface="Times New Roman" pitchFamily="18" charset="0"/>
            <a:cs typeface="Times New Roman" pitchFamily="18" charset="0"/>
          </a:endParaRPr>
        </a:p>
      </dsp:txBody>
      <dsp:txXfrm>
        <a:off x="1027058" y="2524937"/>
        <a:ext cx="1512192" cy="1308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AB57-945A-425E-9371-B84C15CD166D}">
      <dsp:nvSpPr>
        <dsp:cNvPr id="0" name=""/>
        <dsp:cNvSpPr/>
      </dsp:nvSpPr>
      <dsp:spPr>
        <a:xfrm>
          <a:off x="0" y="0"/>
          <a:ext cx="3555661" cy="1669472"/>
        </a:xfrm>
        <a:prstGeom prst="rect">
          <a:avLst/>
        </a:prstGeom>
        <a:gradFill rotWithShape="0">
          <a:gsLst>
            <a:gs pos="0">
              <a:srgbClr val="0070C0"/>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Se proporciona a la Asociación un marco conceptual y legal tributario donde constan todas las obligaciones que debe cumplir</a:t>
          </a:r>
          <a:endParaRPr lang="es-US" sz="1600" b="0" kern="1200" dirty="0">
            <a:latin typeface="Arial" pitchFamily="34" charset="0"/>
            <a:cs typeface="Arial" pitchFamily="34" charset="0"/>
          </a:endParaRPr>
        </a:p>
      </dsp:txBody>
      <dsp:txXfrm>
        <a:off x="0" y="0"/>
        <a:ext cx="3555661" cy="1669472"/>
      </dsp:txXfrm>
    </dsp:sp>
    <dsp:sp modelId="{3A95FA66-8A9D-40ED-A0DA-AD114871835F}">
      <dsp:nvSpPr>
        <dsp:cNvPr id="0" name=""/>
        <dsp:cNvSpPr/>
      </dsp:nvSpPr>
      <dsp:spPr>
        <a:xfrm>
          <a:off x="4220628" y="0"/>
          <a:ext cx="3797008" cy="1553183"/>
        </a:xfrm>
        <a:prstGeom prst="rect">
          <a:avLst/>
        </a:prstGeom>
        <a:gradFill rotWithShape="0">
          <a:gsLst>
            <a:gs pos="0">
              <a:srgbClr val="0070C0"/>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Se detectaron omisiones de declaraciones de anexos transaccionales y otros que se deben cumplir</a:t>
          </a:r>
          <a:endParaRPr lang="es-US" sz="1600" b="0" kern="1200" dirty="0">
            <a:latin typeface="Arial" pitchFamily="34" charset="0"/>
            <a:cs typeface="Arial" pitchFamily="34" charset="0"/>
          </a:endParaRPr>
        </a:p>
      </dsp:txBody>
      <dsp:txXfrm>
        <a:off x="4220628" y="0"/>
        <a:ext cx="3797008" cy="1553183"/>
      </dsp:txXfrm>
    </dsp:sp>
    <dsp:sp modelId="{E1B7DA2F-A5F3-4D44-83AB-B62BA7FCE1FD}">
      <dsp:nvSpPr>
        <dsp:cNvPr id="0" name=""/>
        <dsp:cNvSpPr/>
      </dsp:nvSpPr>
      <dsp:spPr>
        <a:xfrm>
          <a:off x="398518" y="1829655"/>
          <a:ext cx="3125420" cy="1814638"/>
        </a:xfrm>
        <a:prstGeom prst="rect">
          <a:avLst/>
        </a:prstGeom>
        <a:gradFill rotWithShape="0">
          <a:gsLst>
            <a:gs pos="0">
              <a:srgbClr val="0070C0"/>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Se establecen procedimientos  y flujogramas claros en las áreas de compras, ventas, financiera.</a:t>
          </a:r>
          <a:r>
            <a:rPr lang="es-ES" sz="1400" kern="1200" dirty="0" smtClean="0"/>
            <a:t> </a:t>
          </a:r>
          <a:endParaRPr lang="es-US" sz="1400" b="0" kern="1200" dirty="0">
            <a:latin typeface="Arial" pitchFamily="34" charset="0"/>
            <a:cs typeface="Arial" pitchFamily="34" charset="0"/>
          </a:endParaRPr>
        </a:p>
      </dsp:txBody>
      <dsp:txXfrm>
        <a:off x="398518" y="1829655"/>
        <a:ext cx="3125420" cy="1814638"/>
      </dsp:txXfrm>
    </dsp:sp>
    <dsp:sp modelId="{910531F1-CC68-49E4-9E21-DE77C1AAD2B1}">
      <dsp:nvSpPr>
        <dsp:cNvPr id="0" name=""/>
        <dsp:cNvSpPr/>
      </dsp:nvSpPr>
      <dsp:spPr>
        <a:xfrm>
          <a:off x="4011532" y="2098491"/>
          <a:ext cx="3859988" cy="1405052"/>
        </a:xfrm>
        <a:prstGeom prst="rect">
          <a:avLst/>
        </a:prstGeom>
        <a:gradFill rotWithShape="0">
          <a:gsLst>
            <a:gs pos="0">
              <a:srgbClr val="0070C0"/>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Se elaboraron los balances tanto general como de resultados para establecer los </a:t>
          </a:r>
          <a:r>
            <a:rPr lang="es-ES" sz="1600" kern="1200" dirty="0" err="1" smtClean="0"/>
            <a:t>indicdores</a:t>
          </a:r>
          <a:endParaRPr lang="es-US" sz="1600" b="0" kern="1200" dirty="0">
            <a:latin typeface="Arial" pitchFamily="34" charset="0"/>
            <a:cs typeface="Arial" pitchFamily="34" charset="0"/>
          </a:endParaRPr>
        </a:p>
      </dsp:txBody>
      <dsp:txXfrm>
        <a:off x="4011532" y="2098491"/>
        <a:ext cx="3859988" cy="1405052"/>
      </dsp:txXfrm>
    </dsp:sp>
    <dsp:sp modelId="{78977290-CC86-4F39-9C94-692169C3F0CB}">
      <dsp:nvSpPr>
        <dsp:cNvPr id="0" name=""/>
        <dsp:cNvSpPr/>
      </dsp:nvSpPr>
      <dsp:spPr>
        <a:xfrm>
          <a:off x="2847010" y="3929006"/>
          <a:ext cx="2690633" cy="1324022"/>
        </a:xfrm>
        <a:prstGeom prst="rect">
          <a:avLst/>
        </a:prstGeom>
        <a:gradFill rotWithShape="0">
          <a:gsLst>
            <a:gs pos="0">
              <a:srgbClr val="0070C0"/>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Se recomienda el uso de un sistema contable así como los documentos de control</a:t>
          </a:r>
          <a:endParaRPr lang="es-US" sz="1600" b="0" kern="1200" dirty="0">
            <a:latin typeface="+mj-lt"/>
          </a:endParaRPr>
        </a:p>
      </dsp:txBody>
      <dsp:txXfrm>
        <a:off x="2847010" y="3929006"/>
        <a:ext cx="2690633" cy="1324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3315-8A49-4423-8A9A-B8149249972C}">
      <dsp:nvSpPr>
        <dsp:cNvPr id="0" name=""/>
        <dsp:cNvSpPr/>
      </dsp:nvSpPr>
      <dsp:spPr>
        <a:xfrm>
          <a:off x="0" y="677888"/>
          <a:ext cx="8208911"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AD5A91-CC4C-4508-A0AF-7E4547F474E5}">
      <dsp:nvSpPr>
        <dsp:cNvPr id="0" name=""/>
        <dsp:cNvSpPr/>
      </dsp:nvSpPr>
      <dsp:spPr>
        <a:xfrm>
          <a:off x="390805" y="43393"/>
          <a:ext cx="7816094" cy="1003495"/>
        </a:xfrm>
        <a:prstGeom prst="roundRect">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800100">
            <a:lnSpc>
              <a:spcPct val="90000"/>
            </a:lnSpc>
            <a:spcBef>
              <a:spcPct val="0"/>
            </a:spcBef>
            <a:spcAft>
              <a:spcPct val="35000"/>
            </a:spcAft>
          </a:pPr>
          <a:r>
            <a:rPr lang="es-ES" sz="1800" kern="1200" dirty="0" smtClean="0"/>
            <a:t>Implementar el sistema contable SITAC PLUS</a:t>
          </a:r>
          <a:endParaRPr lang="es-US" sz="1800" b="0" kern="1200" dirty="0">
            <a:latin typeface="Arial" pitchFamily="34" charset="0"/>
            <a:cs typeface="Arial" pitchFamily="34" charset="0"/>
          </a:endParaRPr>
        </a:p>
      </dsp:txBody>
      <dsp:txXfrm>
        <a:off x="439792" y="92380"/>
        <a:ext cx="7718120" cy="905521"/>
      </dsp:txXfrm>
    </dsp:sp>
    <dsp:sp modelId="{D54FA4AF-C39B-42B6-82E9-318EFFCF507C}">
      <dsp:nvSpPr>
        <dsp:cNvPr id="0" name=""/>
        <dsp:cNvSpPr/>
      </dsp:nvSpPr>
      <dsp:spPr>
        <a:xfrm>
          <a:off x="0" y="2077384"/>
          <a:ext cx="8208911"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B9A80F-D3B9-40F4-8AF8-1EEE67EB44C7}">
      <dsp:nvSpPr>
        <dsp:cNvPr id="0" name=""/>
        <dsp:cNvSpPr/>
      </dsp:nvSpPr>
      <dsp:spPr>
        <a:xfrm>
          <a:off x="390805" y="1442888"/>
          <a:ext cx="7816094" cy="1003495"/>
        </a:xfrm>
        <a:prstGeom prst="roundRect">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800100">
            <a:lnSpc>
              <a:spcPct val="90000"/>
            </a:lnSpc>
            <a:spcBef>
              <a:spcPct val="0"/>
            </a:spcBef>
            <a:spcAft>
              <a:spcPct val="35000"/>
            </a:spcAft>
          </a:pPr>
          <a:r>
            <a:rPr lang="es-ES" sz="1800" kern="1200" dirty="0" smtClean="0"/>
            <a:t>Tomar en cuenta todas las obligaciones tributarias y con el resto de organismos para evitar sanciones y multas</a:t>
          </a:r>
          <a:endParaRPr lang="es-US" sz="1800" b="0" kern="1200" dirty="0">
            <a:latin typeface="Arial" pitchFamily="34" charset="0"/>
            <a:cs typeface="Arial" pitchFamily="34" charset="0"/>
          </a:endParaRPr>
        </a:p>
      </dsp:txBody>
      <dsp:txXfrm>
        <a:off x="439792" y="1491875"/>
        <a:ext cx="7718120" cy="905521"/>
      </dsp:txXfrm>
    </dsp:sp>
    <dsp:sp modelId="{718E4D70-7170-45D0-82D8-0E6354ED114E}">
      <dsp:nvSpPr>
        <dsp:cNvPr id="0" name=""/>
        <dsp:cNvSpPr/>
      </dsp:nvSpPr>
      <dsp:spPr>
        <a:xfrm>
          <a:off x="0" y="3476879"/>
          <a:ext cx="8208911"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405D9D-7770-477B-9F37-B44F0FA192CC}">
      <dsp:nvSpPr>
        <dsp:cNvPr id="0" name=""/>
        <dsp:cNvSpPr/>
      </dsp:nvSpPr>
      <dsp:spPr>
        <a:xfrm>
          <a:off x="392817" y="2699935"/>
          <a:ext cx="7816094" cy="1003495"/>
        </a:xfrm>
        <a:prstGeom prst="roundRect">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800100">
            <a:lnSpc>
              <a:spcPct val="90000"/>
            </a:lnSpc>
            <a:spcBef>
              <a:spcPct val="0"/>
            </a:spcBef>
            <a:spcAft>
              <a:spcPct val="35000"/>
            </a:spcAft>
          </a:pPr>
          <a:r>
            <a:rPr lang="es-ES" sz="1800" kern="1200" dirty="0" smtClean="0"/>
            <a:t>Asesorarse o contratar un contador por honorarios que les ayude a solventar y corregir dichas declaraciones tratando de evitar más sanciones económicas</a:t>
          </a:r>
          <a:endParaRPr lang="es-US" sz="1800" b="0" kern="1200" dirty="0">
            <a:latin typeface="Arial" pitchFamily="34" charset="0"/>
            <a:cs typeface="Arial" pitchFamily="34" charset="0"/>
          </a:endParaRPr>
        </a:p>
      </dsp:txBody>
      <dsp:txXfrm>
        <a:off x="441804" y="2748922"/>
        <a:ext cx="7718120" cy="905521"/>
      </dsp:txXfrm>
    </dsp:sp>
    <dsp:sp modelId="{B0BF4262-D10A-46FB-B6E9-E65EF9CBB024}">
      <dsp:nvSpPr>
        <dsp:cNvPr id="0" name=""/>
        <dsp:cNvSpPr/>
      </dsp:nvSpPr>
      <dsp:spPr>
        <a:xfrm>
          <a:off x="0" y="4876375"/>
          <a:ext cx="8208911"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08C08C-1D7F-41D7-B361-44B46BD71477}">
      <dsp:nvSpPr>
        <dsp:cNvPr id="0" name=""/>
        <dsp:cNvSpPr/>
      </dsp:nvSpPr>
      <dsp:spPr>
        <a:xfrm>
          <a:off x="390805" y="4241879"/>
          <a:ext cx="7816094" cy="1003495"/>
        </a:xfrm>
        <a:prstGeom prst="roundRect">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just" defTabSz="800100">
            <a:lnSpc>
              <a:spcPct val="90000"/>
            </a:lnSpc>
            <a:spcBef>
              <a:spcPct val="0"/>
            </a:spcBef>
            <a:spcAft>
              <a:spcPct val="35000"/>
            </a:spcAft>
          </a:pPr>
          <a:r>
            <a:rPr lang="es-ES" sz="1800" kern="1200" dirty="0" smtClean="0"/>
            <a:t>Seguir los procedimientos establecidos para las áreas de compras, ventas, finanzas, utilizando los formatos explicados en el documento</a:t>
          </a:r>
          <a:endParaRPr lang="es-US" sz="1800" b="0" kern="1200" dirty="0">
            <a:latin typeface="Arial" pitchFamily="34" charset="0"/>
            <a:cs typeface="Arial" pitchFamily="34" charset="0"/>
          </a:endParaRPr>
        </a:p>
      </dsp:txBody>
      <dsp:txXfrm>
        <a:off x="439792" y="4290866"/>
        <a:ext cx="7718120" cy="90552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51B4540-A813-4A9E-B825-5D62B9EBFEB3}" type="datetimeFigureOut">
              <a:rPr lang="es-EC" smtClean="0"/>
              <a:t>31/03/2015</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4161416-CF6C-4D49-A1D7-EEB61AF4E1E7}" type="slidenum">
              <a:rPr lang="es-EC" smtClean="0"/>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1B4540-A813-4A9E-B825-5D62B9EBFEB3}" type="datetimeFigureOut">
              <a:rPr lang="es-EC" smtClean="0"/>
              <a:t>31/03/2015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51B4540-A813-4A9E-B825-5D62B9EBFEB3}" type="datetimeFigureOut">
              <a:rPr lang="es-EC" smtClean="0"/>
              <a:t>31/03/2015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1B4540-A813-4A9E-B825-5D62B9EBFEB3}" type="datetimeFigureOut">
              <a:rPr lang="es-EC" smtClean="0"/>
              <a:t>31/03/2015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1B4540-A813-4A9E-B825-5D62B9EBFEB3}" type="datetimeFigureOut">
              <a:rPr lang="es-EC" smtClean="0"/>
              <a:t>31/03/2015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51B4540-A813-4A9E-B825-5D62B9EBFEB3}" type="datetimeFigureOut">
              <a:rPr lang="es-EC" smtClean="0"/>
              <a:t>31/03/2015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161416-CF6C-4D49-A1D7-EEB61AF4E1E7}" type="slidenum">
              <a:rPr lang="es-EC" smtClean="0"/>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51B4540-A813-4A9E-B825-5D62B9EBFEB3}" type="datetimeFigureOut">
              <a:rPr lang="es-EC" smtClean="0"/>
              <a:t>31/03/2015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51B4540-A813-4A9E-B825-5D62B9EBFEB3}" type="datetimeFigureOut">
              <a:rPr lang="es-EC" smtClean="0"/>
              <a:t>31/03/2015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4540-A813-4A9E-B825-5D62B9EBFEB3}" type="datetimeFigureOut">
              <a:rPr lang="es-EC" smtClean="0"/>
              <a:t>31/03/2015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1B4540-A813-4A9E-B825-5D62B9EBFEB3}" type="datetimeFigureOut">
              <a:rPr lang="es-EC" smtClean="0"/>
              <a:t>31/03/2015</a:t>
            </a:fld>
            <a:endParaRPr lang="es-EC"/>
          </a:p>
        </p:txBody>
      </p:sp>
      <p:sp>
        <p:nvSpPr>
          <p:cNvPr id="7" name="Slide Number Placeholder 6"/>
          <p:cNvSpPr>
            <a:spLocks noGrp="1"/>
          </p:cNvSpPr>
          <p:nvPr>
            <p:ph type="sldNum" sz="quarter" idx="12"/>
          </p:nvPr>
        </p:nvSpPr>
        <p:spPr/>
        <p:txBody>
          <a:bodyPr/>
          <a:lstStyle/>
          <a:p>
            <a:fld id="{E4161416-CF6C-4D49-A1D7-EEB61AF4E1E7}" type="slidenum">
              <a:rPr lang="es-EC" smtClean="0"/>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1B4540-A813-4A9E-B825-5D62B9EBFEB3}" type="datetimeFigureOut">
              <a:rPr lang="es-EC" smtClean="0"/>
              <a:t>31/03/2015</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E4161416-CF6C-4D49-A1D7-EEB61AF4E1E7}"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51B4540-A813-4A9E-B825-5D62B9EBFEB3}" type="datetimeFigureOut">
              <a:rPr lang="es-EC" smtClean="0"/>
              <a:t>31/03/2015</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161416-CF6C-4D49-A1D7-EEB61AF4E1E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733365" y="2420889"/>
            <a:ext cx="3313355" cy="1989748"/>
          </a:xfrm>
        </p:spPr>
        <p:txBody>
          <a:bodyPr>
            <a:noAutofit/>
          </a:bodyPr>
          <a:lstStyle/>
          <a:p>
            <a:r>
              <a:rPr lang="es-EC" sz="1800" b="1" dirty="0">
                <a:solidFill>
                  <a:schemeClr val="tx1"/>
                </a:solidFill>
              </a:rPr>
              <a:t>ESCUELA POLITÉCNICA DEL EJÉRCITO</a:t>
            </a:r>
            <a:br>
              <a:rPr lang="es-EC" sz="1800" b="1" dirty="0">
                <a:solidFill>
                  <a:schemeClr val="tx1"/>
                </a:solidFill>
              </a:rPr>
            </a:br>
            <a:r>
              <a:rPr lang="es-EC" sz="1800" b="1" dirty="0">
                <a:solidFill>
                  <a:schemeClr val="tx1"/>
                </a:solidFill>
              </a:rPr>
              <a:t>DEPARTAMENTO DE CIENCIAS ECONÓMICAS,</a:t>
            </a:r>
            <a:br>
              <a:rPr lang="es-EC" sz="1800" b="1" dirty="0">
                <a:solidFill>
                  <a:schemeClr val="tx1"/>
                </a:solidFill>
              </a:rPr>
            </a:br>
            <a:r>
              <a:rPr lang="es-EC" sz="1800" b="1" dirty="0">
                <a:solidFill>
                  <a:schemeClr val="tx1"/>
                </a:solidFill>
              </a:rPr>
              <a:t> ADMINISTRATIVAS Y DE COMERCIO</a:t>
            </a:r>
            <a:r>
              <a:rPr lang="es-EC" sz="1800" b="1" dirty="0">
                <a:solidFill>
                  <a:schemeClr val="bg2">
                    <a:lumMod val="50000"/>
                  </a:schemeClr>
                </a:solidFill>
              </a:rPr>
              <a:t/>
            </a:r>
            <a:br>
              <a:rPr lang="es-EC" sz="1800" b="1" dirty="0">
                <a:solidFill>
                  <a:schemeClr val="bg2">
                    <a:lumMod val="50000"/>
                  </a:schemeClr>
                </a:solidFill>
              </a:rPr>
            </a:br>
            <a:endParaRPr lang="es-EC" sz="1800" b="1" dirty="0">
              <a:solidFill>
                <a:schemeClr val="bg2">
                  <a:lumMod val="50000"/>
                </a:schemeClr>
              </a:solidFill>
            </a:endParaRPr>
          </a:p>
        </p:txBody>
      </p:sp>
      <p:sp>
        <p:nvSpPr>
          <p:cNvPr id="3" name="2 Subtítulo"/>
          <p:cNvSpPr>
            <a:spLocks noGrp="1"/>
          </p:cNvSpPr>
          <p:nvPr>
            <p:ph type="subTitle" idx="1"/>
          </p:nvPr>
        </p:nvSpPr>
        <p:spPr>
          <a:xfrm>
            <a:off x="4751317" y="4389094"/>
            <a:ext cx="3309803" cy="1260629"/>
          </a:xfrm>
        </p:spPr>
        <p:txBody>
          <a:bodyPr>
            <a:normAutofit/>
          </a:bodyPr>
          <a:lstStyle/>
          <a:p>
            <a:r>
              <a:rPr lang="es-ES" b="1" dirty="0"/>
              <a:t>TESIS </a:t>
            </a:r>
            <a:r>
              <a:rPr lang="es-ES" b="1" dirty="0" smtClean="0"/>
              <a:t>PREVIA A </a:t>
            </a:r>
            <a:r>
              <a:rPr lang="es-ES" b="1" dirty="0"/>
              <a:t>LA OBTENCIÓN </a:t>
            </a:r>
            <a:r>
              <a:rPr lang="es-ES" b="1" dirty="0" smtClean="0"/>
              <a:t>DEL </a:t>
            </a:r>
            <a:r>
              <a:rPr lang="es-ES" b="1" dirty="0"/>
              <a:t>TÍTULO DE: </a:t>
            </a:r>
            <a:br>
              <a:rPr lang="es-ES" b="1" dirty="0"/>
            </a:br>
            <a:r>
              <a:rPr lang="es-ES" b="1" dirty="0" smtClean="0"/>
              <a:t>INGENIERA </a:t>
            </a:r>
            <a:r>
              <a:rPr lang="es-ES" b="1" dirty="0"/>
              <a:t>EN </a:t>
            </a:r>
            <a:r>
              <a:rPr lang="es-ES" b="1" dirty="0" smtClean="0"/>
              <a:t>FINANZAS</a:t>
            </a:r>
            <a:r>
              <a:rPr lang="es-ES" b="1" dirty="0"/>
              <a:t> </a:t>
            </a:r>
            <a:r>
              <a:rPr lang="es-ES" b="1" dirty="0" smtClean="0"/>
              <a:t>Y AUDITORÍA</a:t>
            </a:r>
            <a:endParaRPr lang="es-EC" dirty="0"/>
          </a:p>
        </p:txBody>
      </p:sp>
      <p:sp>
        <p:nvSpPr>
          <p:cNvPr id="4" name="Title 1"/>
          <p:cNvSpPr txBox="1">
            <a:spLocks/>
          </p:cNvSpPr>
          <p:nvPr>
            <p:custDataLst>
              <p:tags r:id="rId1"/>
            </p:custDataLst>
          </p:nvPr>
        </p:nvSpPr>
        <p:spPr>
          <a:xfrm>
            <a:off x="4667474" y="237835"/>
            <a:ext cx="3312367" cy="1895019"/>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C" sz="2000" b="1" dirty="0" smtClean="0">
              <a:solidFill>
                <a:schemeClr val="bg1"/>
              </a:solidFill>
            </a:endParaRPr>
          </a:p>
        </p:txBody>
      </p:sp>
      <p:sp>
        <p:nvSpPr>
          <p:cNvPr id="5" name="7 CuadroTexto"/>
          <p:cNvSpPr txBox="1">
            <a:spLocks noChangeArrowheads="1"/>
          </p:cNvSpPr>
          <p:nvPr/>
        </p:nvSpPr>
        <p:spPr bwMode="auto">
          <a:xfrm>
            <a:off x="179512" y="4650077"/>
            <a:ext cx="4487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pPr eaLnBrk="1" hangingPunct="1"/>
            <a:r>
              <a:rPr lang="es-ES" sz="1800" b="1" i="1" dirty="0" smtClean="0">
                <a:latin typeface="Arial" pitchFamily="34" charset="0"/>
              </a:rPr>
              <a:t>ANA CRISTINA VILLEGAS PROAÑO</a:t>
            </a:r>
            <a:endParaRPr lang="es-ES" sz="1800" dirty="0">
              <a:latin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885311151"/>
              </p:ext>
            </p:extLst>
          </p:nvPr>
        </p:nvGraphicFramePr>
        <p:xfrm>
          <a:off x="147999" y="5373216"/>
          <a:ext cx="4593449" cy="907223"/>
        </p:xfrm>
        <a:graphic>
          <a:graphicData uri="http://schemas.openxmlformats.org/drawingml/2006/table">
            <a:tbl>
              <a:tblPr/>
              <a:tblGrid>
                <a:gridCol w="2296081"/>
                <a:gridCol w="2297368"/>
              </a:tblGrid>
              <a:tr h="90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Times New Roman" pitchFamily="18" charset="0"/>
                        </a:rPr>
                        <a:t>DIRECTOR</a:t>
                      </a:r>
                      <a:endParaRPr kumimoji="0" lang="es-ES"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Times New Roman" pitchFamily="18" charset="0"/>
                        </a:rPr>
                        <a:t>Ing. Marcelo Terán</a:t>
                      </a:r>
                      <a:endParaRPr kumimoji="0" lang="es-ES"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8584" marR="68584"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CODIRECTOR</a:t>
                      </a:r>
                      <a:endPar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Ing. Álvaro Carrillo</a:t>
                      </a:r>
                    </a:p>
                  </a:txBody>
                  <a:tcPr marL="68584" marR="68584" marT="0" marB="0" horzOverflow="overflow">
                    <a:lnL>
                      <a:noFill/>
                    </a:lnL>
                    <a:lnR>
                      <a:noFill/>
                    </a:lnR>
                    <a:lnT>
                      <a:noFill/>
                    </a:lnT>
                    <a:lnB>
                      <a:noFill/>
                    </a:lnB>
                    <a:lnTlToBr>
                      <a:noFill/>
                    </a:lnTlToBr>
                    <a:lnBlToTr>
                      <a:noFill/>
                    </a:lnBlToTr>
                    <a:noFill/>
                  </a:tcPr>
                </a:tc>
              </a:tr>
            </a:tbl>
          </a:graphicData>
        </a:graphic>
      </p:graphicFrame>
      <p:sp>
        <p:nvSpPr>
          <p:cNvPr id="7" name="6 Rectángulo"/>
          <p:cNvSpPr/>
          <p:nvPr/>
        </p:nvSpPr>
        <p:spPr>
          <a:xfrm>
            <a:off x="3059832" y="2551837"/>
            <a:ext cx="4572000" cy="646331"/>
          </a:xfrm>
          <a:prstGeom prst="rect">
            <a:avLst/>
          </a:prstGeom>
        </p:spPr>
        <p:txBody>
          <a:bodyPr>
            <a:spAutoFit/>
          </a:bodyPr>
          <a:lstStyle/>
          <a:p>
            <a:endParaRPr lang="es-ES" dirty="0"/>
          </a:p>
          <a:p>
            <a:endParaRPr lang="es-ES" dirty="0">
              <a:latin typeface="Arial" pitchFamily="34" charset="0"/>
            </a:endParaRPr>
          </a:p>
        </p:txBody>
      </p:sp>
      <p:sp>
        <p:nvSpPr>
          <p:cNvPr id="8" name="7 Rectángulo"/>
          <p:cNvSpPr/>
          <p:nvPr/>
        </p:nvSpPr>
        <p:spPr>
          <a:xfrm>
            <a:off x="179512" y="486842"/>
            <a:ext cx="4194836" cy="1754326"/>
          </a:xfrm>
          <a:prstGeom prst="rect">
            <a:avLst/>
          </a:prstGeom>
        </p:spPr>
        <p:txBody>
          <a:bodyPr wrap="square">
            <a:spAutoFit/>
          </a:bodyPr>
          <a:lstStyle/>
          <a:p>
            <a:pPr algn="just"/>
            <a:r>
              <a:rPr lang="es-ES" b="1" dirty="0" smtClean="0"/>
              <a:t>“</a:t>
            </a:r>
            <a:r>
              <a:rPr lang="es-ES" b="1" dirty="0"/>
              <a:t>EVALUACIÓN FINANCIERA DEL MEJORAMIENTO DE LOS PROCESOS CONTABLES DE LA ASOCIACIÓN DE DESARROLLO SOCIAL E INTEGRAL MAKIPURASHPA KAWSAY DEL CANTÓN OTAVALO</a:t>
            </a:r>
            <a:r>
              <a:rPr lang="es-ES" b="1" dirty="0" smtClean="0"/>
              <a:t>”</a:t>
            </a:r>
            <a:endParaRPr lang="es-EC"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719" y="371458"/>
            <a:ext cx="1905000" cy="16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3937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5" name="16 Proceso alternativo"/>
          <p:cNvSpPr/>
          <p:nvPr/>
        </p:nvSpPr>
        <p:spPr>
          <a:xfrm>
            <a:off x="6228184" y="2276872"/>
            <a:ext cx="2160240" cy="3528392"/>
          </a:xfrm>
          <a:prstGeom prst="flowChartAlternateProcess">
            <a:avLst/>
          </a:prstGeom>
          <a:solidFill>
            <a:schemeClr val="bg2">
              <a:lumMod val="50000"/>
            </a:schemeClr>
          </a:solidFill>
          <a:ln w="28575">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chor="ctr"/>
          <a:lstStyle/>
          <a:p>
            <a:pPr marL="285750" lvl="0" indent="-285750">
              <a:buFont typeface="Arial" pitchFamily="34" charset="0"/>
              <a:buChar char="•"/>
            </a:pPr>
            <a:r>
              <a:rPr lang="es-ES" sz="1400" i="1" dirty="0" smtClean="0"/>
              <a:t>No bien definidos</a:t>
            </a:r>
          </a:p>
          <a:p>
            <a:pPr marL="285750" lvl="0" indent="-285750">
              <a:buFont typeface="Arial" pitchFamily="34" charset="0"/>
              <a:buChar char="•"/>
            </a:pPr>
            <a:r>
              <a:rPr lang="es-ES" sz="1400" i="1" dirty="0" smtClean="0"/>
              <a:t>Los realiza la misma persona</a:t>
            </a:r>
          </a:p>
          <a:p>
            <a:pPr marL="285750" lvl="0" indent="-285750">
              <a:buFont typeface="Arial" pitchFamily="34" charset="0"/>
              <a:buChar char="•"/>
            </a:pPr>
            <a:r>
              <a:rPr lang="es-ES" sz="1400" i="1" dirty="0" smtClean="0"/>
              <a:t>Demasiada documentación</a:t>
            </a:r>
          </a:p>
          <a:p>
            <a:pPr marL="285750" lvl="0" indent="-285750">
              <a:buFont typeface="Arial" pitchFamily="34" charset="0"/>
              <a:buChar char="•"/>
            </a:pPr>
            <a:r>
              <a:rPr lang="es-ES" sz="1400" i="1" dirty="0" smtClean="0"/>
              <a:t>Escaso control interno</a:t>
            </a:r>
            <a:endParaRPr lang="es-ES" sz="1400" dirty="0"/>
          </a:p>
        </p:txBody>
      </p:sp>
      <p:sp>
        <p:nvSpPr>
          <p:cNvPr id="10" name="9 Elipse"/>
          <p:cNvSpPr/>
          <p:nvPr/>
        </p:nvSpPr>
        <p:spPr>
          <a:xfrm>
            <a:off x="1370445" y="332655"/>
            <a:ext cx="3024336" cy="876375"/>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dirty="0" smtClean="0">
                <a:solidFill>
                  <a:schemeClr val="tx1"/>
                </a:solidFill>
                <a:cs typeface="Arial" pitchFamily="34" charset="0"/>
              </a:rPr>
              <a:t>Procesos y documentos</a:t>
            </a:r>
            <a:endParaRPr lang="es-ES" dirty="0">
              <a:solidFill>
                <a:schemeClr val="tx1"/>
              </a:solidFill>
              <a:cs typeface="Arial" pitchFamily="34" charset="0"/>
            </a:endParaRPr>
          </a:p>
        </p:txBody>
      </p:sp>
      <p:pic>
        <p:nvPicPr>
          <p:cNvPr id="6" name="5 Imagen" descr="F:\TESIS TIUCHIS\ANEXOS\Pedido de escuelas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60957">
            <a:off x="910671" y="1257372"/>
            <a:ext cx="2527852" cy="3713966"/>
          </a:xfrm>
          <a:prstGeom prst="rect">
            <a:avLst/>
          </a:prstGeom>
          <a:noFill/>
          <a:ln>
            <a:noFill/>
          </a:ln>
        </p:spPr>
      </p:pic>
      <p:pic>
        <p:nvPicPr>
          <p:cNvPr id="7" name="6 Imagen" descr="F:\TESIS TIUCHIS\ANEXOS\pedido consolidado semanal 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098" y="2463835"/>
            <a:ext cx="2897882" cy="3341429"/>
          </a:xfrm>
          <a:prstGeom prst="rect">
            <a:avLst/>
          </a:prstGeom>
          <a:noFill/>
          <a:ln>
            <a:noFill/>
          </a:ln>
        </p:spPr>
      </p:pic>
      <p:pic>
        <p:nvPicPr>
          <p:cNvPr id="8" name="7 Imagen" descr="F:\TESIS TIUCHIS\ANEXOS\Firmas entrega de proveedores 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962" y="2102859"/>
            <a:ext cx="2729330" cy="3702405"/>
          </a:xfrm>
          <a:prstGeom prst="rect">
            <a:avLst/>
          </a:prstGeom>
          <a:noFill/>
          <a:ln>
            <a:noFill/>
          </a:ln>
        </p:spPr>
      </p:pic>
      <p:sp>
        <p:nvSpPr>
          <p:cNvPr id="2" name="1 Rectángulo"/>
          <p:cNvSpPr/>
          <p:nvPr/>
        </p:nvSpPr>
        <p:spPr>
          <a:xfrm>
            <a:off x="4653718" y="9490"/>
            <a:ext cx="3148931" cy="646331"/>
          </a:xfrm>
          <a:prstGeom prst="rect">
            <a:avLst/>
          </a:prstGeom>
        </p:spPr>
        <p:txBody>
          <a:bodyPr wrap="square">
            <a:spAutoFit/>
          </a:bodyPr>
          <a:lstStyle/>
          <a:p>
            <a:r>
              <a:rPr lang="es-ES" b="1" spc="50" dirty="0">
                <a:ln w="11430"/>
                <a:solidFill>
                  <a:schemeClr val="bg1"/>
                </a:solidFill>
                <a:effectLst>
                  <a:outerShdw blurRad="76200" dist="50800" dir="5400000" algn="tl" rotWithShape="0">
                    <a:srgbClr val="000000">
                      <a:alpha val="65000"/>
                    </a:srgbClr>
                  </a:outerShdw>
                </a:effectLst>
              </a:rPr>
              <a:t>Diagnóstico de la situación actual</a:t>
            </a:r>
            <a:endParaRPr lang="es-ES" dirty="0">
              <a:solidFill>
                <a:schemeClr val="bg1"/>
              </a:solidFill>
            </a:endParaRPr>
          </a:p>
        </p:txBody>
      </p:sp>
    </p:spTree>
    <p:extLst>
      <p:ext uri="{BB962C8B-B14F-4D97-AF65-F5344CB8AC3E}">
        <p14:creationId xmlns:p14="http://schemas.microsoft.com/office/powerpoint/2010/main" val="5295684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1547664" y="411502"/>
            <a:ext cx="2780654" cy="39649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ES" sz="1800" dirty="0" smtClean="0">
                <a:solidFill>
                  <a:schemeClr val="bg1"/>
                </a:solidFill>
              </a:rPr>
              <a:t>ORGANIGRAMA</a:t>
            </a:r>
            <a:endParaRPr lang="es-ES" sz="1800" dirty="0" smtClean="0"/>
          </a:p>
        </p:txBody>
      </p:sp>
      <p:sp>
        <p:nvSpPr>
          <p:cNvPr id="8" name="7 Rectángulo redondeado"/>
          <p:cNvSpPr/>
          <p:nvPr/>
        </p:nvSpPr>
        <p:spPr>
          <a:xfrm>
            <a:off x="4788024" y="786881"/>
            <a:ext cx="576064" cy="564534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smtClean="0"/>
              <a:t>Con funciones definidas para cada uno</a:t>
            </a:r>
            <a:endParaRPr lang="es-EC" dirty="0"/>
          </a:p>
        </p:txBody>
      </p:sp>
      <p:sp>
        <p:nvSpPr>
          <p:cNvPr id="9" name="8 Elipse"/>
          <p:cNvSpPr/>
          <p:nvPr/>
        </p:nvSpPr>
        <p:spPr>
          <a:xfrm>
            <a:off x="5724128" y="1412776"/>
            <a:ext cx="2663774" cy="889099"/>
          </a:xfrm>
          <a:prstGeom prst="ellipse">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l">
              <a:defRPr/>
            </a:pPr>
            <a:r>
              <a:rPr lang="es-ES" sz="1400" dirty="0" smtClean="0">
                <a:solidFill>
                  <a:schemeClr val="tx1"/>
                </a:solidFill>
                <a:cs typeface="Arial" pitchFamily="34" charset="0"/>
              </a:rPr>
              <a:t>Cumpliendo con la estructura ante el MIES y  la SEPS</a:t>
            </a:r>
            <a:endParaRPr lang="es-ES" sz="1400" dirty="0">
              <a:solidFill>
                <a:schemeClr val="tx1"/>
              </a:solidFill>
              <a:cs typeface="Arial" pitchFamily="34" charset="0"/>
            </a:endParaRPr>
          </a:p>
        </p:txBody>
      </p:sp>
      <p:sp>
        <p:nvSpPr>
          <p:cNvPr id="2" name="1 Título"/>
          <p:cNvSpPr>
            <a:spLocks noGrp="1"/>
          </p:cNvSpPr>
          <p:nvPr>
            <p:ph type="title"/>
          </p:nvPr>
        </p:nvSpPr>
        <p:spPr>
          <a:xfrm>
            <a:off x="4860032" y="0"/>
            <a:ext cx="3358587" cy="609747"/>
          </a:xfrm>
        </p:spPr>
        <p:txBody>
          <a:bodyPr>
            <a:noAutofit/>
          </a:bodyPr>
          <a:lstStyle/>
          <a:p>
            <a:r>
              <a:rPr lang="es-ES" sz="2000" b="1" spc="50" smtClean="0">
                <a:ln w="11430"/>
                <a:solidFill>
                  <a:schemeClr val="bg1"/>
                </a:solidFill>
                <a:effectLst>
                  <a:outerShdw blurRad="76200" dist="50800" dir="5400000" algn="tl" rotWithShape="0">
                    <a:srgbClr val="000000">
                      <a:alpha val="65000"/>
                    </a:srgbClr>
                  </a:outerShdw>
                </a:effectLst>
              </a:rPr>
              <a:t>CAPÍTULO IVI: Propuesta de PROCEDIMIENTOS</a:t>
            </a:r>
            <a:endParaRPr lang="es-ES" sz="2000" b="1" spc="50" dirty="0">
              <a:ln w="11430"/>
              <a:solidFill>
                <a:schemeClr val="bg1"/>
              </a:solidFill>
              <a:effectLst>
                <a:outerShdw blurRad="76200" dist="50800" dir="5400000" algn="tl" rotWithShape="0">
                  <a:srgbClr val="000000">
                    <a:alpha val="65000"/>
                  </a:srgbClr>
                </a:outerShdw>
              </a:effectLst>
            </a:endParaRPr>
          </a:p>
        </p:txBody>
      </p:sp>
      <p:sp>
        <p:nvSpPr>
          <p:cNvPr id="24" name="23 Rectángulo"/>
          <p:cNvSpPr/>
          <p:nvPr/>
        </p:nvSpPr>
        <p:spPr>
          <a:xfrm>
            <a:off x="5940152" y="2852936"/>
            <a:ext cx="2376264" cy="3384376"/>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Bef>
                <a:spcPts val="600"/>
              </a:spcBef>
              <a:spcAft>
                <a:spcPts val="0"/>
              </a:spcAft>
            </a:pPr>
            <a:r>
              <a:rPr lang="es-ES" sz="1000" b="1" dirty="0">
                <a:solidFill>
                  <a:srgbClr val="000000"/>
                </a:solidFill>
                <a:effectLst/>
                <a:latin typeface="Times New Roman"/>
                <a:ea typeface="Calibri"/>
                <a:cs typeface="Times New Roman"/>
              </a:rPr>
              <a:t>CONTADOR</a:t>
            </a:r>
            <a:endParaRPr lang="es-ES" sz="1000" dirty="0">
              <a:effectLst/>
              <a:latin typeface="Times New Roman"/>
              <a:ea typeface="Calibri"/>
              <a:cs typeface="Times New Roman"/>
            </a:endParaRPr>
          </a:p>
          <a:p>
            <a:pPr algn="just">
              <a:lnSpc>
                <a:spcPct val="150000"/>
              </a:lnSpc>
              <a:spcBef>
                <a:spcPts val="600"/>
              </a:spcBef>
              <a:spcAft>
                <a:spcPts val="0"/>
              </a:spcAft>
            </a:pPr>
            <a:r>
              <a:rPr lang="es-MX" sz="1000" b="1" dirty="0">
                <a:solidFill>
                  <a:srgbClr val="000000"/>
                </a:solidFill>
                <a:effectLst/>
                <a:latin typeface="Times New Roman"/>
                <a:ea typeface="Calibri"/>
                <a:cs typeface="Times New Roman"/>
              </a:rPr>
              <a:t>a. </a:t>
            </a:r>
            <a:r>
              <a:rPr lang="es-MX" sz="1000" dirty="0">
                <a:solidFill>
                  <a:srgbClr val="000000"/>
                </a:solidFill>
                <a:effectLst/>
                <a:latin typeface="Times New Roman"/>
                <a:ea typeface="Calibri"/>
                <a:cs typeface="Times New Roman"/>
              </a:rPr>
              <a:t>Ayudar en los procesos de adquisiciones</a:t>
            </a:r>
            <a:endParaRPr lang="es-ES" sz="1000" dirty="0">
              <a:effectLst/>
              <a:latin typeface="Times New Roman"/>
              <a:ea typeface="Calibri"/>
              <a:cs typeface="Times New Roman"/>
            </a:endParaRPr>
          </a:p>
          <a:p>
            <a:pPr algn="just">
              <a:lnSpc>
                <a:spcPct val="150000"/>
              </a:lnSpc>
              <a:spcBef>
                <a:spcPts val="600"/>
              </a:spcBef>
              <a:spcAft>
                <a:spcPts val="0"/>
              </a:spcAft>
            </a:pPr>
            <a:r>
              <a:rPr lang="es-MX" sz="1000" b="1" dirty="0">
                <a:solidFill>
                  <a:srgbClr val="000000"/>
                </a:solidFill>
                <a:effectLst/>
                <a:latin typeface="Times New Roman"/>
                <a:ea typeface="Calibri"/>
                <a:cs typeface="Times New Roman"/>
              </a:rPr>
              <a:t>b.</a:t>
            </a:r>
            <a:r>
              <a:rPr lang="es-MX" sz="1000" dirty="0">
                <a:solidFill>
                  <a:srgbClr val="000000"/>
                </a:solidFill>
                <a:effectLst/>
                <a:latin typeface="Times New Roman"/>
                <a:ea typeface="Calibri"/>
                <a:cs typeface="Times New Roman"/>
              </a:rPr>
              <a:t> Realizar la revisión de documentos de pedidos y facturación al cliente  </a:t>
            </a:r>
            <a:endParaRPr lang="es-ES" sz="1000" dirty="0">
              <a:effectLst/>
              <a:latin typeface="Times New Roman"/>
              <a:ea typeface="Calibri"/>
              <a:cs typeface="Times New Roman"/>
            </a:endParaRPr>
          </a:p>
          <a:p>
            <a:pPr algn="just">
              <a:lnSpc>
                <a:spcPct val="150000"/>
              </a:lnSpc>
              <a:spcBef>
                <a:spcPts val="600"/>
              </a:spcBef>
              <a:spcAft>
                <a:spcPts val="0"/>
              </a:spcAft>
            </a:pPr>
            <a:r>
              <a:rPr lang="es-MX" sz="1000" b="1" dirty="0">
                <a:solidFill>
                  <a:srgbClr val="000000"/>
                </a:solidFill>
                <a:effectLst/>
                <a:latin typeface="Times New Roman"/>
                <a:ea typeface="Calibri"/>
                <a:cs typeface="Times New Roman"/>
              </a:rPr>
              <a:t>c.</a:t>
            </a:r>
            <a:r>
              <a:rPr lang="es-MX" sz="1000" dirty="0">
                <a:solidFill>
                  <a:srgbClr val="000000"/>
                </a:solidFill>
                <a:effectLst/>
                <a:latin typeface="Times New Roman"/>
                <a:ea typeface="Calibri"/>
                <a:cs typeface="Times New Roman"/>
              </a:rPr>
              <a:t> Controlar los documentos emitidos y dar seguimiento al cobro y recepción de retenciones</a:t>
            </a:r>
            <a:endParaRPr lang="es-ES" sz="1000" dirty="0">
              <a:effectLst/>
              <a:latin typeface="Times New Roman"/>
              <a:ea typeface="Calibri"/>
              <a:cs typeface="Times New Roman"/>
            </a:endParaRPr>
          </a:p>
          <a:p>
            <a:pPr algn="just">
              <a:lnSpc>
                <a:spcPct val="150000"/>
              </a:lnSpc>
              <a:spcBef>
                <a:spcPts val="600"/>
              </a:spcBef>
              <a:spcAft>
                <a:spcPts val="0"/>
              </a:spcAft>
            </a:pPr>
            <a:r>
              <a:rPr lang="es-MX" sz="1000" b="1" dirty="0">
                <a:solidFill>
                  <a:srgbClr val="000000"/>
                </a:solidFill>
                <a:effectLst/>
                <a:latin typeface="Times New Roman"/>
                <a:ea typeface="Calibri"/>
                <a:cs typeface="Times New Roman"/>
              </a:rPr>
              <a:t>d.</a:t>
            </a:r>
            <a:r>
              <a:rPr lang="es-MX" sz="1000" dirty="0">
                <a:solidFill>
                  <a:srgbClr val="000000"/>
                </a:solidFill>
                <a:effectLst/>
                <a:latin typeface="Times New Roman"/>
                <a:ea typeface="Calibri"/>
                <a:cs typeface="Times New Roman"/>
              </a:rPr>
              <a:t> Registrar cobros a clientes, pagos a proveedores y otros movimientos</a:t>
            </a:r>
            <a:endParaRPr lang="es-ES" sz="1000" dirty="0">
              <a:effectLst/>
              <a:latin typeface="Times New Roman"/>
              <a:ea typeface="Calibri"/>
              <a:cs typeface="Times New Roman"/>
            </a:endParaRPr>
          </a:p>
          <a:p>
            <a:pPr algn="just">
              <a:lnSpc>
                <a:spcPct val="150000"/>
              </a:lnSpc>
              <a:spcBef>
                <a:spcPts val="600"/>
              </a:spcBef>
              <a:spcAft>
                <a:spcPts val="0"/>
              </a:spcAft>
            </a:pPr>
            <a:r>
              <a:rPr lang="es-MX" sz="1000" b="1" dirty="0">
                <a:solidFill>
                  <a:srgbClr val="000000"/>
                </a:solidFill>
                <a:effectLst/>
                <a:latin typeface="Times New Roman"/>
                <a:ea typeface="Calibri"/>
                <a:cs typeface="Times New Roman"/>
              </a:rPr>
              <a:t>e.</a:t>
            </a:r>
            <a:r>
              <a:rPr lang="es-MX" sz="1000" dirty="0">
                <a:solidFill>
                  <a:srgbClr val="000000"/>
                </a:solidFill>
                <a:effectLst/>
                <a:latin typeface="Times New Roman"/>
                <a:ea typeface="Calibri"/>
                <a:cs typeface="Times New Roman"/>
              </a:rPr>
              <a:t> Elaborar declaraciones de impuestos, informes económicos y balances</a:t>
            </a:r>
            <a:endParaRPr lang="es-ES" sz="1000" dirty="0">
              <a:effectLst/>
              <a:latin typeface="Times New Roman"/>
              <a:ea typeface="Calibri"/>
              <a:cs typeface="Times New Roman"/>
            </a:endParaRPr>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4248472" cy="5040560"/>
          </a:xfrm>
          <a:prstGeom prst="rect">
            <a:avLst/>
          </a:prstGeom>
          <a:noFill/>
          <a:ln>
            <a:noFill/>
          </a:ln>
        </p:spPr>
      </p:pic>
    </p:spTree>
    <p:extLst>
      <p:ext uri="{BB962C8B-B14F-4D97-AF65-F5344CB8AC3E}">
        <p14:creationId xmlns:p14="http://schemas.microsoft.com/office/powerpoint/2010/main" val="30305597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539552" y="332656"/>
            <a:ext cx="2732906"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s-ES" sz="1600" dirty="0" smtClean="0">
                <a:solidFill>
                  <a:schemeClr val="tx1"/>
                </a:solidFill>
                <a:cs typeface="Arial" pitchFamily="34" charset="0"/>
              </a:rPr>
              <a:t>Procesos y Flujogramas definidos</a:t>
            </a:r>
            <a:endParaRPr lang="es-ES" sz="1600" dirty="0">
              <a:solidFill>
                <a:schemeClr val="tx1"/>
              </a:solidFill>
              <a:cs typeface="Arial" pitchFamily="34" charset="0"/>
            </a:endParaRPr>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 name="1 Rectángulo"/>
          <p:cNvSpPr/>
          <p:nvPr/>
        </p:nvSpPr>
        <p:spPr>
          <a:xfrm>
            <a:off x="4577903" y="0"/>
            <a:ext cx="3162450" cy="707886"/>
          </a:xfrm>
          <a:prstGeom prst="rect">
            <a:avLst/>
          </a:prstGeom>
        </p:spPr>
        <p:txBody>
          <a:bodyPr wrap="square">
            <a:spAutoFit/>
          </a:bodyPr>
          <a:lstStyle/>
          <a:p>
            <a:r>
              <a:rPr lang="es-ES" sz="2000" b="1" spc="50" dirty="0">
                <a:ln w="11430"/>
                <a:solidFill>
                  <a:schemeClr val="bg1"/>
                </a:solidFill>
                <a:effectLst>
                  <a:outerShdw blurRad="76200" dist="50800" dir="5400000" algn="tl" rotWithShape="0">
                    <a:srgbClr val="000000">
                      <a:alpha val="65000"/>
                    </a:srgbClr>
                  </a:outerShdw>
                </a:effectLst>
              </a:rPr>
              <a:t>Propuesta de PROCEDIMIENTOS</a:t>
            </a:r>
            <a:endParaRPr lang="es-ES" sz="2000"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77" y="1412775"/>
            <a:ext cx="6934275" cy="49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6154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0170" y="332656"/>
            <a:ext cx="2592288"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Procesos y Flujogramas definidos</a:t>
            </a:r>
            <a:endParaRPr lang="es-ES" sz="1600" dirty="0">
              <a:solidFill>
                <a:schemeClr val="tx1"/>
              </a:solidFill>
              <a:cs typeface="Arial" pitchFamily="34" charset="0"/>
            </a:endParaRPr>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69" y="1333498"/>
            <a:ext cx="7826635" cy="483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77903" y="-15190"/>
            <a:ext cx="3162450" cy="707886"/>
          </a:xfrm>
          <a:prstGeom prst="rect">
            <a:avLst/>
          </a:prstGeom>
        </p:spPr>
        <p:txBody>
          <a:bodyPr wrap="square">
            <a:spAutoFit/>
          </a:bodyPr>
          <a:lstStyle/>
          <a:p>
            <a:r>
              <a:rPr lang="es-ES" sz="2000" b="1" spc="50" dirty="0">
                <a:ln w="11430"/>
                <a:solidFill>
                  <a:schemeClr val="bg1"/>
                </a:solidFill>
                <a:effectLst>
                  <a:outerShdw blurRad="76200" dist="50800" dir="5400000" algn="tl" rotWithShape="0">
                    <a:srgbClr val="000000">
                      <a:alpha val="65000"/>
                    </a:srgbClr>
                  </a:outerShdw>
                </a:effectLst>
              </a:rPr>
              <a:t>Propuesta de PROCEDIMIENTOS</a:t>
            </a:r>
            <a:endParaRPr lang="es-ES" sz="2000" dirty="0">
              <a:solidFill>
                <a:schemeClr val="bg1"/>
              </a:solidFill>
            </a:endParaRPr>
          </a:p>
        </p:txBody>
      </p:sp>
    </p:spTree>
    <p:extLst>
      <p:ext uri="{BB962C8B-B14F-4D97-AF65-F5344CB8AC3E}">
        <p14:creationId xmlns:p14="http://schemas.microsoft.com/office/powerpoint/2010/main" val="12724924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0170" y="332656"/>
            <a:ext cx="2592288"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Procesos y Flujogramas definidos</a:t>
            </a:r>
            <a:endParaRPr lang="es-ES" sz="1600" dirty="0">
              <a:solidFill>
                <a:schemeClr val="tx1"/>
              </a:solidFill>
              <a:cs typeface="Arial" pitchFamily="34" charset="0"/>
            </a:endParaRPr>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20" y="1243013"/>
            <a:ext cx="7481772" cy="490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77903" y="0"/>
            <a:ext cx="3162450" cy="707886"/>
          </a:xfrm>
          <a:prstGeom prst="rect">
            <a:avLst/>
          </a:prstGeom>
        </p:spPr>
        <p:txBody>
          <a:bodyPr wrap="square">
            <a:spAutoFit/>
          </a:bodyPr>
          <a:lstStyle/>
          <a:p>
            <a:r>
              <a:rPr lang="es-ES" sz="2000" b="1" spc="50" dirty="0">
                <a:ln w="11430"/>
                <a:solidFill>
                  <a:schemeClr val="bg1"/>
                </a:solidFill>
                <a:effectLst>
                  <a:outerShdw blurRad="76200" dist="50800" dir="5400000" algn="tl" rotWithShape="0">
                    <a:srgbClr val="000000">
                      <a:alpha val="65000"/>
                    </a:srgbClr>
                  </a:outerShdw>
                </a:effectLst>
              </a:rPr>
              <a:t>Propuesta de PROCEDIMIENTOS</a:t>
            </a:r>
            <a:endParaRPr lang="es-ES" sz="2000" dirty="0">
              <a:solidFill>
                <a:schemeClr val="bg1"/>
              </a:solidFill>
            </a:endParaRPr>
          </a:p>
        </p:txBody>
      </p:sp>
    </p:spTree>
    <p:extLst>
      <p:ext uri="{BB962C8B-B14F-4D97-AF65-F5344CB8AC3E}">
        <p14:creationId xmlns:p14="http://schemas.microsoft.com/office/powerpoint/2010/main" val="23851267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3568" y="476672"/>
            <a:ext cx="2736304"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Aplicación de herramientas sistematizadas </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372200" y="1052736"/>
            <a:ext cx="2201269" cy="396044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171450" algn="ctr" eaLnBrk="1" hangingPunct="1">
              <a:spcAft>
                <a:spcPts val="1000"/>
              </a:spcAft>
              <a:buFont typeface="Arial" pitchFamily="34" charset="0"/>
              <a:buChar char="•"/>
            </a:pPr>
            <a:r>
              <a:rPr lang="es-EC" sz="1400" b="1" dirty="0" smtClean="0">
                <a:latin typeface="Calibri" pitchFamily="34" charset="0"/>
              </a:rPr>
              <a:t>Herramientas elaboradas en Excel aplicando tablas dinámicas</a:t>
            </a:r>
          </a:p>
          <a:p>
            <a:pPr marL="285750" indent="-285750" algn="ctr" eaLnBrk="1" hangingPunct="1">
              <a:spcAft>
                <a:spcPts val="1000"/>
              </a:spcAft>
              <a:buFont typeface="Arial" pitchFamily="34" charset="0"/>
              <a:buChar char="•"/>
            </a:pPr>
            <a:r>
              <a:rPr lang="es-EC" sz="1400" b="1" dirty="0" smtClean="0">
                <a:latin typeface="Calibri" pitchFamily="34" charset="0"/>
              </a:rPr>
              <a:t>Una persona encargada de realizar cada proceso</a:t>
            </a:r>
          </a:p>
          <a:p>
            <a:pPr marL="285750" indent="-285750" algn="ctr" eaLnBrk="1" hangingPunct="1">
              <a:spcAft>
                <a:spcPts val="1000"/>
              </a:spcAft>
              <a:buFont typeface="Arial" pitchFamily="34" charset="0"/>
              <a:buChar char="•"/>
            </a:pPr>
            <a:r>
              <a:rPr lang="es-EC" sz="1400" b="1" dirty="0" smtClean="0">
                <a:latin typeface="Calibri" pitchFamily="34" charset="0"/>
              </a:rPr>
              <a:t>Documentos firmados y avanzan de proceso en proceso hasta terminar como sustento del pago</a:t>
            </a:r>
          </a:p>
          <a:p>
            <a:pPr marL="285750" indent="-285750" algn="ctr" eaLnBrk="1" hangingPunct="1">
              <a:spcAft>
                <a:spcPts val="1000"/>
              </a:spcAft>
              <a:buFont typeface="Arial" pitchFamily="34" charset="0"/>
              <a:buChar char="•"/>
            </a:pPr>
            <a:r>
              <a:rPr lang="es-EC" sz="1400" b="1" dirty="0" smtClean="0">
                <a:latin typeface="Calibri" pitchFamily="34" charset="0"/>
              </a:rPr>
              <a:t>Procesos definidos y estructurados organizadamente</a:t>
            </a:r>
            <a:endParaRPr lang="es-EC" sz="1400" dirty="0"/>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aphicFrame>
        <p:nvGraphicFramePr>
          <p:cNvPr id="10" name="9 Tabla"/>
          <p:cNvGraphicFramePr>
            <a:graphicFrameLocks noGrp="1"/>
          </p:cNvGraphicFramePr>
          <p:nvPr>
            <p:extLst>
              <p:ext uri="{D42A27DB-BD31-4B8C-83A1-F6EECF244321}">
                <p14:modId xmlns:p14="http://schemas.microsoft.com/office/powerpoint/2010/main" val="2655952505"/>
              </p:ext>
            </p:extLst>
          </p:nvPr>
        </p:nvGraphicFramePr>
        <p:xfrm>
          <a:off x="863589" y="1437290"/>
          <a:ext cx="5076564" cy="4819389"/>
        </p:xfrm>
        <a:graphic>
          <a:graphicData uri="http://schemas.openxmlformats.org/drawingml/2006/table">
            <a:tbl>
              <a:tblPr firstRow="1" firstCol="1" bandRow="1">
                <a:tableStyleId>{5C22544A-7EE6-4342-B048-85BDC9FD1C3A}</a:tableStyleId>
              </a:tblPr>
              <a:tblGrid>
                <a:gridCol w="960133"/>
                <a:gridCol w="438016"/>
                <a:gridCol w="405668"/>
                <a:gridCol w="470743"/>
                <a:gridCol w="405668"/>
                <a:gridCol w="478354"/>
                <a:gridCol w="405668"/>
                <a:gridCol w="470743"/>
                <a:gridCol w="1041571"/>
              </a:tblGrid>
              <a:tr h="181161">
                <a:tc gridSpan="9">
                  <a:txBody>
                    <a:bodyPr/>
                    <a:lstStyle/>
                    <a:p>
                      <a:pPr algn="just">
                        <a:lnSpc>
                          <a:spcPct val="150000"/>
                        </a:lnSpc>
                        <a:spcBef>
                          <a:spcPts val="600"/>
                        </a:spcBef>
                        <a:spcAft>
                          <a:spcPts val="0"/>
                        </a:spcAft>
                      </a:pPr>
                      <a:r>
                        <a:rPr lang="es-ES" sz="700">
                          <a:effectLst/>
                        </a:rPr>
                        <a:t>ASOCIACIÓN DE DESARROLLO SOCIAL E INTEGRAL MAKIPURASHPA KAWSAY</a:t>
                      </a:r>
                      <a:endParaRPr lang="es-ES" sz="700">
                        <a:effectLst/>
                        <a:latin typeface="Times New Roman"/>
                        <a:ea typeface="Calibri"/>
                        <a:cs typeface="Times New Roman"/>
                      </a:endParaRPr>
                    </a:p>
                  </a:txBody>
                  <a:tcPr marL="24807" marR="24807" marT="0" marB="0" anchor="b">
                    <a:solidFill>
                      <a:srgbClr val="007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1161">
                <a:tc gridSpan="9">
                  <a:txBody>
                    <a:bodyPr/>
                    <a:lstStyle/>
                    <a:p>
                      <a:pPr algn="ctr">
                        <a:lnSpc>
                          <a:spcPct val="150000"/>
                        </a:lnSpc>
                        <a:spcBef>
                          <a:spcPts val="600"/>
                        </a:spcBef>
                        <a:spcAft>
                          <a:spcPts val="0"/>
                        </a:spcAft>
                      </a:pPr>
                      <a:r>
                        <a:rPr lang="es-ES" sz="700" dirty="0">
                          <a:effectLst/>
                        </a:rPr>
                        <a:t>HOJA DE PEDIDOS A PROVEEDORES CONSOLIDADO</a:t>
                      </a:r>
                      <a:endParaRPr lang="es-ES" sz="700" dirty="0">
                        <a:effectLst/>
                        <a:latin typeface="Times New Roman"/>
                        <a:ea typeface="Calibri"/>
                        <a:cs typeface="Times New Roman"/>
                      </a:endParaRPr>
                    </a:p>
                  </a:txBody>
                  <a:tcPr marL="24807" marR="24807" marT="0" marB="0" anchor="b">
                    <a:solidFill>
                      <a:srgbClr val="007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1161">
                <a:tc>
                  <a:txBody>
                    <a:bodyPr/>
                    <a:lstStyle/>
                    <a:p>
                      <a:pPr algn="l">
                        <a:lnSpc>
                          <a:spcPct val="150000"/>
                        </a:lnSpc>
                        <a:spcBef>
                          <a:spcPts val="600"/>
                        </a:spcBef>
                        <a:spcAft>
                          <a:spcPts val="0"/>
                        </a:spcAft>
                      </a:pPr>
                      <a:r>
                        <a:rPr lang="es-ES" sz="700" dirty="0">
                          <a:effectLst/>
                        </a:rPr>
                        <a:t>SEMANAS:</a:t>
                      </a:r>
                      <a:endParaRPr lang="es-ES" sz="700" dirty="0">
                        <a:effectLst/>
                        <a:latin typeface="Times New Roman"/>
                        <a:ea typeface="Calibri"/>
                        <a:cs typeface="Times New Roman"/>
                      </a:endParaRPr>
                    </a:p>
                  </a:txBody>
                  <a:tcPr marL="24807" marR="24807" marT="0" marB="0" anchor="b">
                    <a:solidFill>
                      <a:srgbClr val="0070C0"/>
                    </a:solidFill>
                  </a:tcPr>
                </a:tc>
                <a:tc gridSpan="4">
                  <a:txBody>
                    <a:bodyPr/>
                    <a:lstStyle/>
                    <a:p>
                      <a:pPr algn="l">
                        <a:lnSpc>
                          <a:spcPct val="150000"/>
                        </a:lnSpc>
                        <a:spcBef>
                          <a:spcPts val="600"/>
                        </a:spcBef>
                        <a:spcAft>
                          <a:spcPts val="0"/>
                        </a:spcAft>
                      </a:pPr>
                      <a:r>
                        <a:rPr lang="es-ES" sz="700">
                          <a:effectLst/>
                        </a:rPr>
                        <a:t>…………………………………………………..</a:t>
                      </a:r>
                      <a:endParaRPr lang="es-ES" sz="700">
                        <a:effectLst/>
                        <a:latin typeface="Times New Roman"/>
                        <a:ea typeface="Calibri"/>
                        <a:cs typeface="Times New Roman"/>
                      </a:endParaRPr>
                    </a:p>
                  </a:txBody>
                  <a:tcPr marL="24807" marR="24807" marT="0" marB="0" anchor="b"/>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pPr>
                      <a:endParaRPr lang="es-ES" sz="700">
                        <a:effectLst/>
                        <a:latin typeface="Calibri"/>
                        <a:cs typeface="Times New Roman"/>
                      </a:endParaRPr>
                    </a:p>
                  </a:txBody>
                  <a:tcPr marL="24807" marR="24807" marT="0" marB="0" anchor="b"/>
                </a:tc>
                <a:tc>
                  <a:txBody>
                    <a:bodyPr/>
                    <a:lstStyle/>
                    <a:p>
                      <a:pPr>
                        <a:lnSpc>
                          <a:spcPct val="115000"/>
                        </a:lnSpc>
                      </a:pPr>
                      <a:endParaRPr lang="es-ES" sz="700">
                        <a:effectLst/>
                        <a:latin typeface="Calibri"/>
                        <a:cs typeface="Times New Roman"/>
                      </a:endParaRPr>
                    </a:p>
                  </a:txBody>
                  <a:tcPr marL="24807" marR="24807" marT="0" marB="0" anchor="b"/>
                </a:tc>
                <a:tc>
                  <a:txBody>
                    <a:bodyPr/>
                    <a:lstStyle/>
                    <a:p>
                      <a:pPr>
                        <a:lnSpc>
                          <a:spcPct val="115000"/>
                        </a:lnSpc>
                      </a:pPr>
                      <a:endParaRPr lang="es-ES" sz="700">
                        <a:effectLst/>
                        <a:latin typeface="Calibri"/>
                        <a:cs typeface="Times New Roman"/>
                      </a:endParaRPr>
                    </a:p>
                  </a:txBody>
                  <a:tcPr marL="24807" marR="24807" marT="0" marB="0" anchor="b"/>
                </a:tc>
                <a:tc>
                  <a:txBody>
                    <a:bodyPr/>
                    <a:lstStyle/>
                    <a:p>
                      <a:pPr>
                        <a:lnSpc>
                          <a:spcPct val="115000"/>
                        </a:lnSpc>
                      </a:pPr>
                      <a:endParaRPr lang="es-ES" sz="700">
                        <a:effectLst/>
                        <a:latin typeface="Calibri"/>
                        <a:cs typeface="Times New Roman"/>
                      </a:endParaRPr>
                    </a:p>
                  </a:txBody>
                  <a:tcPr marL="24807" marR="24807" marT="0" marB="0" anchor="b"/>
                </a:tc>
              </a:tr>
              <a:tr h="543482">
                <a:tc>
                  <a:txBody>
                    <a:bodyPr/>
                    <a:lstStyle/>
                    <a:p>
                      <a:pPr algn="l">
                        <a:lnSpc>
                          <a:spcPct val="150000"/>
                        </a:lnSpc>
                        <a:spcBef>
                          <a:spcPts val="600"/>
                        </a:spcBef>
                        <a:spcAft>
                          <a:spcPts val="0"/>
                        </a:spcAft>
                      </a:pPr>
                      <a:r>
                        <a:rPr lang="es-ES" sz="700" dirty="0">
                          <a:effectLst/>
                        </a:rPr>
                        <a:t>Producto</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l">
                        <a:lnSpc>
                          <a:spcPct val="150000"/>
                        </a:lnSpc>
                        <a:spcBef>
                          <a:spcPts val="600"/>
                        </a:spcBef>
                        <a:spcAft>
                          <a:spcPts val="0"/>
                        </a:spcAft>
                      </a:pPr>
                      <a:r>
                        <a:rPr lang="es-ES" sz="700" dirty="0">
                          <a:effectLst/>
                        </a:rPr>
                        <a:t>Suma de Cantidad Total</a:t>
                      </a:r>
                      <a:endParaRPr lang="es-ES" sz="700" dirty="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Cantidad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Proveedor</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Cantidad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Proveedor</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Cantidad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Proveedor</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OBSERVACIÓN</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Acelga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12</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Alfalfa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1</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Apio, Perejil, </a:t>
                      </a:r>
                      <a:r>
                        <a:rPr lang="es-ES" sz="700" dirty="0" err="1">
                          <a:effectLst/>
                        </a:rPr>
                        <a:t>Cila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16,18</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Arveja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168</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Brócoli</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3</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Cebolla larga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21</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332647">
                <a:tc>
                  <a:txBody>
                    <a:bodyPr/>
                    <a:lstStyle/>
                    <a:p>
                      <a:pPr algn="l">
                        <a:lnSpc>
                          <a:spcPct val="150000"/>
                        </a:lnSpc>
                        <a:spcBef>
                          <a:spcPts val="600"/>
                        </a:spcBef>
                        <a:spcAft>
                          <a:spcPts val="0"/>
                        </a:spcAft>
                      </a:pPr>
                      <a:r>
                        <a:rPr lang="es-ES" sz="700" dirty="0">
                          <a:effectLst/>
                        </a:rPr>
                        <a:t>Cebolla paiteña /perla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33</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Chochos</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86</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Choclo</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29</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Col blanca/repollo</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5</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Col morada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21</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Coliflor</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31</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Espinaca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2</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Fresa/frutilla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111</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Habas</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46</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Hierbas medicinales</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5</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Lechuga</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8</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Limón</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15,3</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r>
              <a:tr h="181161">
                <a:tc>
                  <a:txBody>
                    <a:bodyPr/>
                    <a:lstStyle/>
                    <a:p>
                      <a:pPr algn="l">
                        <a:lnSpc>
                          <a:spcPct val="150000"/>
                        </a:lnSpc>
                        <a:spcBef>
                          <a:spcPts val="600"/>
                        </a:spcBef>
                        <a:spcAft>
                          <a:spcPts val="0"/>
                        </a:spcAft>
                      </a:pPr>
                      <a:r>
                        <a:rPr lang="es-ES" sz="700" dirty="0">
                          <a:effectLst/>
                        </a:rPr>
                        <a:t>Melloco</a:t>
                      </a:r>
                      <a:endParaRPr lang="es-ES" sz="700" dirty="0">
                        <a:effectLst/>
                        <a:latin typeface="Times New Roman"/>
                        <a:ea typeface="Calibri"/>
                        <a:cs typeface="Times New Roman"/>
                      </a:endParaRPr>
                    </a:p>
                  </a:txBody>
                  <a:tcPr marL="24807" marR="24807" marT="0" marB="0" anchor="b">
                    <a:solidFill>
                      <a:srgbClr val="0070C0"/>
                    </a:solidFill>
                  </a:tcPr>
                </a:tc>
                <a:tc>
                  <a:txBody>
                    <a:bodyPr/>
                    <a:lstStyle/>
                    <a:p>
                      <a:pPr algn="r">
                        <a:lnSpc>
                          <a:spcPct val="150000"/>
                        </a:lnSpc>
                        <a:spcBef>
                          <a:spcPts val="600"/>
                        </a:spcBef>
                        <a:spcAft>
                          <a:spcPts val="0"/>
                        </a:spcAft>
                      </a:pPr>
                      <a:r>
                        <a:rPr lang="es-ES" sz="700">
                          <a:effectLst/>
                        </a:rPr>
                        <a:t>102</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a:effectLst/>
                        </a:rPr>
                        <a:t> </a:t>
                      </a:r>
                      <a:endParaRPr lang="es-ES" sz="700">
                        <a:effectLst/>
                        <a:latin typeface="Times New Roman"/>
                        <a:ea typeface="Calibri"/>
                        <a:cs typeface="Times New Roman"/>
                      </a:endParaRPr>
                    </a:p>
                  </a:txBody>
                  <a:tcPr marL="24807" marR="24807" marT="0" marB="0" anchor="b"/>
                </a:tc>
                <a:tc>
                  <a:txBody>
                    <a:bodyPr/>
                    <a:lstStyle/>
                    <a:p>
                      <a:pPr algn="l">
                        <a:lnSpc>
                          <a:spcPct val="150000"/>
                        </a:lnSpc>
                        <a:spcBef>
                          <a:spcPts val="600"/>
                        </a:spcBef>
                        <a:spcAft>
                          <a:spcPts val="0"/>
                        </a:spcAft>
                      </a:pPr>
                      <a:r>
                        <a:rPr lang="es-ES" sz="700" dirty="0">
                          <a:effectLst/>
                        </a:rPr>
                        <a:t> </a:t>
                      </a:r>
                      <a:endParaRPr lang="es-ES" sz="700" dirty="0">
                        <a:effectLst/>
                        <a:latin typeface="Times New Roman"/>
                        <a:ea typeface="Calibri"/>
                        <a:cs typeface="Times New Roman"/>
                      </a:endParaRPr>
                    </a:p>
                  </a:txBody>
                  <a:tcPr marL="24807" marR="24807" marT="0" marB="0" anchor="b"/>
                </a:tc>
              </a:tr>
            </a:tbl>
          </a:graphicData>
        </a:graphic>
      </p:graphicFrame>
      <p:sp>
        <p:nvSpPr>
          <p:cNvPr id="11" name="10 Rectángulo"/>
          <p:cNvSpPr/>
          <p:nvPr/>
        </p:nvSpPr>
        <p:spPr>
          <a:xfrm>
            <a:off x="4790975" y="0"/>
            <a:ext cx="3162450" cy="707886"/>
          </a:xfrm>
          <a:prstGeom prst="rect">
            <a:avLst/>
          </a:prstGeom>
        </p:spPr>
        <p:txBody>
          <a:bodyPr wrap="square">
            <a:spAutoFit/>
          </a:bodyPr>
          <a:lstStyle/>
          <a:p>
            <a:r>
              <a:rPr lang="es-ES" sz="2000" b="1" spc="50" dirty="0">
                <a:ln w="11430"/>
                <a:solidFill>
                  <a:schemeClr val="bg1"/>
                </a:solidFill>
                <a:effectLst>
                  <a:outerShdw blurRad="76200" dist="50800" dir="5400000" algn="tl" rotWithShape="0">
                    <a:srgbClr val="000000">
                      <a:alpha val="65000"/>
                    </a:srgbClr>
                  </a:outerShdw>
                </a:effectLst>
              </a:rPr>
              <a:t>Propuesta de PROCEDIMIENTOS</a:t>
            </a:r>
            <a:endParaRPr lang="es-ES" sz="2000" dirty="0">
              <a:solidFill>
                <a:schemeClr val="bg1"/>
              </a:solidFill>
            </a:endParaRPr>
          </a:p>
        </p:txBody>
      </p:sp>
    </p:spTree>
    <p:extLst>
      <p:ext uri="{BB962C8B-B14F-4D97-AF65-F5344CB8AC3E}">
        <p14:creationId xmlns:p14="http://schemas.microsoft.com/office/powerpoint/2010/main" val="28011685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3568" y="353943"/>
            <a:ext cx="2736304"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Utilización de un plan contable aprobado</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372200" y="1052736"/>
            <a:ext cx="2201269" cy="1944216"/>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171450" algn="ctr" eaLnBrk="1" hangingPunct="1">
              <a:spcAft>
                <a:spcPts val="1000"/>
              </a:spcAft>
              <a:buFont typeface="Arial" pitchFamily="34" charset="0"/>
              <a:buChar char="•"/>
            </a:pPr>
            <a:r>
              <a:rPr lang="es-EC" sz="1400" b="1" dirty="0" smtClean="0">
                <a:latin typeface="Calibri" pitchFamily="34" charset="0"/>
              </a:rPr>
              <a:t>Se debe utilizar el catálogo de cuentas aprobado por la Superintendencia de economía popular y solidaria donde todas las cuentas ya se encuentran definidas</a:t>
            </a:r>
            <a:endParaRPr lang="es-EC" sz="1400" dirty="0"/>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1945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825" y="1340768"/>
            <a:ext cx="48917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790975" y="0"/>
            <a:ext cx="3162450" cy="707886"/>
          </a:xfrm>
          <a:prstGeom prst="rect">
            <a:avLst/>
          </a:prstGeom>
        </p:spPr>
        <p:txBody>
          <a:bodyPr wrap="square">
            <a:spAutoFit/>
          </a:bodyPr>
          <a:lstStyle/>
          <a:p>
            <a:r>
              <a:rPr lang="es-ES" sz="2000" b="1" spc="50" dirty="0">
                <a:ln w="11430"/>
                <a:solidFill>
                  <a:schemeClr val="bg1"/>
                </a:solidFill>
                <a:effectLst>
                  <a:outerShdw blurRad="76200" dist="50800" dir="5400000" algn="tl" rotWithShape="0">
                    <a:srgbClr val="000000">
                      <a:alpha val="65000"/>
                    </a:srgbClr>
                  </a:outerShdw>
                </a:effectLst>
              </a:rPr>
              <a:t>Propuesta de PROCEDIMIENTOS</a:t>
            </a:r>
            <a:endParaRPr lang="es-ES" sz="2000" dirty="0">
              <a:solidFill>
                <a:schemeClr val="bg1"/>
              </a:solidFill>
            </a:endParaRPr>
          </a:p>
        </p:txBody>
      </p:sp>
    </p:spTree>
    <p:extLst>
      <p:ext uri="{BB962C8B-B14F-4D97-AF65-F5344CB8AC3E}">
        <p14:creationId xmlns:p14="http://schemas.microsoft.com/office/powerpoint/2010/main" val="13326430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717898" y="353943"/>
            <a:ext cx="3240360"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Presentar modelos de registros contables</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372200" y="1052736"/>
            <a:ext cx="2201269" cy="2095866"/>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171450" algn="ctr" eaLnBrk="1" hangingPunct="1">
              <a:spcAft>
                <a:spcPts val="1000"/>
              </a:spcAft>
              <a:buFont typeface="Arial" pitchFamily="34" charset="0"/>
              <a:buChar char="•"/>
            </a:pPr>
            <a:r>
              <a:rPr lang="es-EC" sz="1400" b="1" dirty="0" smtClean="0">
                <a:latin typeface="Calibri" pitchFamily="34" charset="0"/>
              </a:rPr>
              <a:t>Se presenta y explica los modelos de los asientos contables que deben utilizarse en los casos más recurrentes y considerando que se utilice un sistema contable</a:t>
            </a:r>
            <a:endParaRPr lang="es-EC" sz="1400" dirty="0"/>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11" name="10 Imagen"/>
          <p:cNvPicPr/>
          <p:nvPr/>
        </p:nvPicPr>
        <p:blipFill>
          <a:blip r:embed="rId2">
            <a:extLst>
              <a:ext uri="{28A0092B-C50C-407E-A947-70E740481C1C}">
                <a14:useLocalDpi xmlns:a14="http://schemas.microsoft.com/office/drawing/2010/main" val="0"/>
              </a:ext>
            </a:extLst>
          </a:blip>
          <a:srcRect/>
          <a:stretch>
            <a:fillRect/>
          </a:stretch>
        </p:blipFill>
        <p:spPr bwMode="auto">
          <a:xfrm>
            <a:off x="687016" y="1340768"/>
            <a:ext cx="5219700" cy="935355"/>
          </a:xfrm>
          <a:prstGeom prst="rect">
            <a:avLst/>
          </a:prstGeom>
          <a:noFill/>
          <a:ln>
            <a:noFill/>
          </a:ln>
        </p:spPr>
      </p:pic>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687016" y="2492896"/>
            <a:ext cx="5219700" cy="935355"/>
          </a:xfrm>
          <a:prstGeom prst="rect">
            <a:avLst/>
          </a:prstGeom>
          <a:noFill/>
          <a:ln>
            <a:noFill/>
          </a:ln>
        </p:spPr>
      </p:pic>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687016" y="3645024"/>
            <a:ext cx="5219700" cy="622935"/>
          </a:xfrm>
          <a:prstGeom prst="rect">
            <a:avLst/>
          </a:prstGeom>
          <a:noFill/>
          <a:ln>
            <a:noFill/>
          </a:ln>
        </p:spPr>
      </p:pic>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683568" y="4581093"/>
            <a:ext cx="5219700" cy="1549400"/>
          </a:xfrm>
          <a:prstGeom prst="rect">
            <a:avLst/>
          </a:prstGeom>
          <a:noFill/>
          <a:ln>
            <a:noFill/>
          </a:ln>
        </p:spPr>
      </p:pic>
      <p:sp>
        <p:nvSpPr>
          <p:cNvPr id="10" name="9 Rectángulo"/>
          <p:cNvSpPr/>
          <p:nvPr/>
        </p:nvSpPr>
        <p:spPr>
          <a:xfrm>
            <a:off x="4790975" y="0"/>
            <a:ext cx="3162450" cy="707886"/>
          </a:xfrm>
          <a:prstGeom prst="rect">
            <a:avLst/>
          </a:prstGeom>
        </p:spPr>
        <p:txBody>
          <a:bodyPr wrap="square">
            <a:spAutoFit/>
          </a:bodyPr>
          <a:lstStyle/>
          <a:p>
            <a:r>
              <a:rPr lang="es-ES" sz="2000" b="1" spc="50" dirty="0">
                <a:ln w="11430"/>
                <a:solidFill>
                  <a:schemeClr val="bg1"/>
                </a:solidFill>
                <a:effectLst>
                  <a:outerShdw blurRad="76200" dist="50800" dir="5400000" algn="tl" rotWithShape="0">
                    <a:srgbClr val="000000">
                      <a:alpha val="65000"/>
                    </a:srgbClr>
                  </a:outerShdw>
                </a:effectLst>
              </a:rPr>
              <a:t>Propuesta de PROCEDIMIENTOS</a:t>
            </a:r>
            <a:endParaRPr lang="es-ES" sz="2000" dirty="0">
              <a:solidFill>
                <a:schemeClr val="bg1"/>
              </a:solidFill>
            </a:endParaRPr>
          </a:p>
        </p:txBody>
      </p:sp>
    </p:spTree>
    <p:extLst>
      <p:ext uri="{BB962C8B-B14F-4D97-AF65-F5344CB8AC3E}">
        <p14:creationId xmlns:p14="http://schemas.microsoft.com/office/powerpoint/2010/main" val="276089213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3568" y="476672"/>
            <a:ext cx="2736304"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Utilización de sistema contable</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348536" y="1052736"/>
            <a:ext cx="2201269" cy="216024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171450" algn="ctr" eaLnBrk="1" hangingPunct="1">
              <a:spcAft>
                <a:spcPts val="1000"/>
              </a:spcAft>
              <a:buFont typeface="Arial" pitchFamily="34" charset="0"/>
              <a:buChar char="•"/>
            </a:pPr>
            <a:r>
              <a:rPr lang="es-EC" sz="1400" b="1" dirty="0" smtClean="0">
                <a:latin typeface="Calibri" pitchFamily="34" charset="0"/>
              </a:rPr>
              <a:t>Se recomienda utilizar el sistema contable SITAC PLUS que cuenta con módulos completos de compras, caja bancos, anexos y formularios, inventarios, ventas, cuentas por cobrar y por pagar </a:t>
            </a:r>
            <a:endParaRPr lang="es-EC" sz="1400" dirty="0"/>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15" y="1628800"/>
            <a:ext cx="5444473" cy="42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790975" y="0"/>
            <a:ext cx="3162450" cy="707886"/>
          </a:xfrm>
          <a:prstGeom prst="rect">
            <a:avLst/>
          </a:prstGeom>
        </p:spPr>
        <p:txBody>
          <a:bodyPr wrap="square">
            <a:spAutoFit/>
          </a:bodyPr>
          <a:lstStyle/>
          <a:p>
            <a:r>
              <a:rPr lang="es-ES" sz="2000" b="1" spc="50" dirty="0">
                <a:ln w="11430"/>
                <a:solidFill>
                  <a:schemeClr val="bg1"/>
                </a:solidFill>
                <a:effectLst>
                  <a:outerShdw blurRad="76200" dist="50800" dir="5400000" algn="tl" rotWithShape="0">
                    <a:srgbClr val="000000">
                      <a:alpha val="65000"/>
                    </a:srgbClr>
                  </a:outerShdw>
                </a:effectLst>
              </a:rPr>
              <a:t>Propuesta de </a:t>
            </a:r>
            <a:r>
              <a:rPr lang="es-ES" sz="2000" b="1" spc="50" dirty="0" smtClean="0">
                <a:ln w="11430"/>
                <a:solidFill>
                  <a:schemeClr val="bg1"/>
                </a:solidFill>
                <a:effectLst>
                  <a:outerShdw blurRad="76200" dist="50800" dir="5400000" algn="tl" rotWithShape="0">
                    <a:srgbClr val="000000">
                      <a:alpha val="65000"/>
                    </a:srgbClr>
                  </a:outerShdw>
                </a:effectLst>
              </a:rPr>
              <a:t>SISTEMA CONTABLE</a:t>
            </a:r>
            <a:endParaRPr lang="es-ES" sz="2000" dirty="0">
              <a:solidFill>
                <a:schemeClr val="bg1"/>
              </a:solidFill>
            </a:endParaRPr>
          </a:p>
        </p:txBody>
      </p:sp>
    </p:spTree>
    <p:extLst>
      <p:ext uri="{BB962C8B-B14F-4D97-AF65-F5344CB8AC3E}">
        <p14:creationId xmlns:p14="http://schemas.microsoft.com/office/powerpoint/2010/main" val="17326552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1331640" y="411649"/>
            <a:ext cx="2780654" cy="39649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ES" sz="1800" dirty="0" smtClean="0">
                <a:solidFill>
                  <a:schemeClr val="bg1"/>
                </a:solidFill>
              </a:rPr>
              <a:t>BALANCE GENERAL</a:t>
            </a:r>
            <a:endParaRPr lang="es-ES" sz="1800" dirty="0" smtClean="0"/>
          </a:p>
        </p:txBody>
      </p:sp>
      <p:sp>
        <p:nvSpPr>
          <p:cNvPr id="8" name="7 Rectángulo redondeado"/>
          <p:cNvSpPr/>
          <p:nvPr/>
        </p:nvSpPr>
        <p:spPr>
          <a:xfrm>
            <a:off x="5364088" y="808139"/>
            <a:ext cx="576064" cy="564534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smtClean="0"/>
              <a:t>Balance elaborado con datos 2014</a:t>
            </a:r>
            <a:endParaRPr lang="es-EC" dirty="0"/>
          </a:p>
        </p:txBody>
      </p:sp>
      <p:sp>
        <p:nvSpPr>
          <p:cNvPr id="9" name="8 Elipse"/>
          <p:cNvSpPr/>
          <p:nvPr/>
        </p:nvSpPr>
        <p:spPr>
          <a:xfrm>
            <a:off x="6084168" y="980729"/>
            <a:ext cx="2663774" cy="1033116"/>
          </a:xfrm>
          <a:prstGeom prst="ellipse">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l">
              <a:defRPr/>
            </a:pPr>
            <a:r>
              <a:rPr lang="es-ES" sz="1400" dirty="0" smtClean="0">
                <a:solidFill>
                  <a:schemeClr val="tx1"/>
                </a:solidFill>
                <a:cs typeface="Arial" pitchFamily="34" charset="0"/>
              </a:rPr>
              <a:t>El balance resume el manejo contable de la Asociación</a:t>
            </a:r>
            <a:endParaRPr lang="es-ES" sz="1400" dirty="0">
              <a:solidFill>
                <a:schemeClr val="tx1"/>
              </a:solidFill>
              <a:cs typeface="Arial" pitchFamily="34" charset="0"/>
            </a:endParaRPr>
          </a:p>
        </p:txBody>
      </p:sp>
      <p:sp>
        <p:nvSpPr>
          <p:cNvPr id="2" name="1 Título"/>
          <p:cNvSpPr>
            <a:spLocks noGrp="1"/>
          </p:cNvSpPr>
          <p:nvPr>
            <p:ph type="title"/>
          </p:nvPr>
        </p:nvSpPr>
        <p:spPr>
          <a:xfrm>
            <a:off x="4860032" y="0"/>
            <a:ext cx="3610644" cy="609747"/>
          </a:xfrm>
        </p:spPr>
        <p:txBody>
          <a:bodyPr>
            <a:noAutofit/>
          </a:bodyPr>
          <a:lstStyle/>
          <a:p>
            <a:r>
              <a:rPr lang="es-ES" sz="2000" b="1" spc="50" dirty="0" smtClean="0">
                <a:ln w="11430"/>
                <a:solidFill>
                  <a:schemeClr val="bg1"/>
                </a:solidFill>
                <a:effectLst>
                  <a:outerShdw blurRad="76200" dist="50800" dir="5400000" algn="tl" rotWithShape="0">
                    <a:srgbClr val="000000">
                      <a:alpha val="65000"/>
                    </a:srgbClr>
                  </a:outerShdw>
                </a:effectLst>
              </a:rPr>
              <a:t>CAPÍTULO V: EVALUACIÓN FINANCIERA</a:t>
            </a:r>
            <a:endParaRPr lang="es-ES" sz="2000" b="1" spc="50" dirty="0">
              <a:ln w="11430"/>
              <a:solidFill>
                <a:schemeClr val="bg1"/>
              </a:solidFill>
              <a:effectLst>
                <a:outerShdw blurRad="76200" dist="50800" dir="5400000" algn="tl" rotWithShape="0">
                  <a:srgbClr val="000000">
                    <a:alpha val="65000"/>
                  </a:srgbClr>
                </a:outerShdw>
              </a:effectLst>
            </a:endParaRPr>
          </a:p>
        </p:txBody>
      </p:sp>
      <p:sp>
        <p:nvSpPr>
          <p:cNvPr id="24" name="23 Rectángulo"/>
          <p:cNvSpPr/>
          <p:nvPr/>
        </p:nvSpPr>
        <p:spPr>
          <a:xfrm>
            <a:off x="6094412" y="2596158"/>
            <a:ext cx="2376264" cy="313709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Bef>
                <a:spcPts val="600"/>
              </a:spcBef>
              <a:spcAft>
                <a:spcPts val="0"/>
              </a:spcAft>
            </a:pPr>
            <a:r>
              <a:rPr lang="es-ES" sz="1400" b="1" dirty="0" smtClean="0">
                <a:solidFill>
                  <a:srgbClr val="000000"/>
                </a:solidFill>
                <a:effectLst/>
                <a:latin typeface="Times New Roman"/>
                <a:ea typeface="Calibri"/>
                <a:cs typeface="Times New Roman"/>
              </a:rPr>
              <a:t>Se requiere un flujo de información más específico que permita registrar el detalle correspondiente para cada cuenta con lo que identifique me mejor manera la información</a:t>
            </a:r>
            <a:endParaRPr lang="es-ES" sz="1400" dirty="0">
              <a:effectLst/>
              <a:latin typeface="Times New Roman"/>
              <a:ea typeface="Calibri"/>
              <a:cs typeface="Times New Roman"/>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75" y="980728"/>
            <a:ext cx="4629597" cy="545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45613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80581241"/>
              </p:ext>
            </p:extLst>
          </p:nvPr>
        </p:nvGraphicFramePr>
        <p:xfrm>
          <a:off x="467544" y="548680"/>
          <a:ext cx="8424936"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716016" y="0"/>
            <a:ext cx="3312368" cy="576064"/>
          </a:xfrm>
        </p:spPr>
        <p:txBody>
          <a:bodyPr>
            <a:normAutofit fontScale="90000"/>
          </a:bodyPr>
          <a:lstStyle/>
          <a:p>
            <a:r>
              <a:rPr lang="es-ES" dirty="0" smtClean="0">
                <a:solidFill>
                  <a:schemeClr val="bg1"/>
                </a:solidFill>
              </a:rPr>
              <a:t>ALTERNATIVAS</a:t>
            </a:r>
            <a:endParaRPr lang="es-ES" dirty="0">
              <a:solidFill>
                <a:schemeClr val="bg1"/>
              </a:solidFill>
            </a:endParaRPr>
          </a:p>
        </p:txBody>
      </p:sp>
    </p:spTree>
    <p:extLst>
      <p:ext uri="{BB962C8B-B14F-4D97-AF65-F5344CB8AC3E}">
        <p14:creationId xmlns:p14="http://schemas.microsoft.com/office/powerpoint/2010/main" val="144915086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1331640" y="213404"/>
            <a:ext cx="2780654" cy="39649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lvl1pPr algn="l" eaLnBrk="0" hangingPunct="0">
              <a:defRPr>
                <a:solidFill>
                  <a:schemeClr val="tx1"/>
                </a:solidFill>
                <a:latin typeface="Calibri" pitchFamily="34" charset="0"/>
                <a:cs typeface="Arial" pitchFamily="34" charset="0"/>
              </a:defRPr>
            </a:lvl1pPr>
            <a:lvl2pPr marL="742950" indent="-285750" algn="l" eaLnBrk="0" hangingPunct="0">
              <a:defRPr>
                <a:solidFill>
                  <a:schemeClr val="tx1"/>
                </a:solidFill>
                <a:latin typeface="Calibri" pitchFamily="34" charset="0"/>
                <a:cs typeface="Arial" pitchFamily="34" charset="0"/>
              </a:defRPr>
            </a:lvl2pPr>
            <a:lvl3pPr marL="1143000" indent="-228600" algn="l" eaLnBrk="0" hangingPunct="0">
              <a:defRPr>
                <a:solidFill>
                  <a:schemeClr val="tx1"/>
                </a:solidFill>
                <a:latin typeface="Calibri" pitchFamily="34" charset="0"/>
                <a:cs typeface="Arial" pitchFamily="34" charset="0"/>
              </a:defRPr>
            </a:lvl3pPr>
            <a:lvl4pPr marL="1600200" indent="-228600" algn="l" eaLnBrk="0" hangingPunct="0">
              <a:defRPr>
                <a:solidFill>
                  <a:schemeClr val="tx1"/>
                </a:solidFill>
                <a:latin typeface="Calibri" pitchFamily="34" charset="0"/>
                <a:cs typeface="Arial" pitchFamily="34" charset="0"/>
              </a:defRPr>
            </a:lvl4pPr>
            <a:lvl5pPr marL="2057400" indent="-228600" algn="l"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ES" sz="1800" dirty="0" smtClean="0">
                <a:solidFill>
                  <a:schemeClr val="bg1"/>
                </a:solidFill>
              </a:rPr>
              <a:t>BALANCE  DE RESULTADOS</a:t>
            </a:r>
            <a:endParaRPr lang="es-ES" sz="1800" dirty="0" smtClean="0"/>
          </a:p>
        </p:txBody>
      </p:sp>
      <p:sp>
        <p:nvSpPr>
          <p:cNvPr id="8" name="7 Rectángulo redondeado"/>
          <p:cNvSpPr/>
          <p:nvPr/>
        </p:nvSpPr>
        <p:spPr>
          <a:xfrm>
            <a:off x="5364088" y="808139"/>
            <a:ext cx="576064" cy="564534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smtClean="0"/>
              <a:t>Balance elaborado con datos 2014</a:t>
            </a:r>
            <a:endParaRPr lang="es-EC" dirty="0"/>
          </a:p>
        </p:txBody>
      </p:sp>
      <p:sp>
        <p:nvSpPr>
          <p:cNvPr id="9" name="8 Elipse"/>
          <p:cNvSpPr/>
          <p:nvPr/>
        </p:nvSpPr>
        <p:spPr>
          <a:xfrm>
            <a:off x="6084168" y="808139"/>
            <a:ext cx="2663774" cy="1540741"/>
          </a:xfrm>
          <a:prstGeom prst="ellipse">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l">
              <a:defRPr/>
            </a:pPr>
            <a:r>
              <a:rPr lang="es-ES" sz="1400" dirty="0" smtClean="0">
                <a:solidFill>
                  <a:schemeClr val="tx1"/>
                </a:solidFill>
                <a:cs typeface="Arial" pitchFamily="34" charset="0"/>
              </a:rPr>
              <a:t>El Balance muestra los datos que constan en declaraciones de impuestos</a:t>
            </a:r>
            <a:endParaRPr lang="es-ES" sz="1400" dirty="0">
              <a:solidFill>
                <a:schemeClr val="tx1"/>
              </a:solidFill>
              <a:cs typeface="Arial" pitchFamily="34" charset="0"/>
            </a:endParaRPr>
          </a:p>
        </p:txBody>
      </p:sp>
      <p:sp>
        <p:nvSpPr>
          <p:cNvPr id="2" name="1 Título"/>
          <p:cNvSpPr>
            <a:spLocks noGrp="1"/>
          </p:cNvSpPr>
          <p:nvPr>
            <p:ph type="title"/>
          </p:nvPr>
        </p:nvSpPr>
        <p:spPr>
          <a:xfrm>
            <a:off x="4860032" y="0"/>
            <a:ext cx="3358587" cy="609747"/>
          </a:xfrm>
        </p:spPr>
        <p:txBody>
          <a:bodyPr>
            <a:normAutofit/>
          </a:bodyPr>
          <a:lstStyle/>
          <a:p>
            <a:r>
              <a:rPr lang="es-ES" sz="1600" b="1" spc="50" dirty="0">
                <a:ln w="11430"/>
                <a:solidFill>
                  <a:schemeClr val="bg1"/>
                </a:solidFill>
                <a:effectLst>
                  <a:outerShdw blurRad="76200" dist="50800" dir="5400000" algn="tl" rotWithShape="0">
                    <a:srgbClr val="000000">
                      <a:alpha val="65000"/>
                    </a:srgbClr>
                  </a:outerShdw>
                </a:effectLst>
              </a:rPr>
              <a:t>EVALUACIÓN FINANCIERA</a:t>
            </a:r>
          </a:p>
        </p:txBody>
      </p:sp>
      <p:sp>
        <p:nvSpPr>
          <p:cNvPr id="24" name="23 Rectángulo"/>
          <p:cNvSpPr/>
          <p:nvPr/>
        </p:nvSpPr>
        <p:spPr>
          <a:xfrm>
            <a:off x="6094412" y="2596158"/>
            <a:ext cx="2376264" cy="2808311"/>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Bef>
                <a:spcPts val="600"/>
              </a:spcBef>
              <a:spcAft>
                <a:spcPts val="0"/>
              </a:spcAft>
            </a:pPr>
            <a:r>
              <a:rPr lang="es-ES" sz="1400" b="1" dirty="0" smtClean="0">
                <a:solidFill>
                  <a:srgbClr val="000000"/>
                </a:solidFill>
                <a:effectLst/>
                <a:latin typeface="Times New Roman"/>
                <a:ea typeface="Calibri"/>
                <a:cs typeface="Times New Roman"/>
              </a:rPr>
              <a:t>Se aclaran algunos temas de los balances en las notas aclaratorias que van al pie del documento</a:t>
            </a:r>
            <a:endParaRPr lang="es-ES" sz="1400" dirty="0">
              <a:effectLst/>
              <a:latin typeface="Times New Roman"/>
              <a:ea typeface="Calibri"/>
              <a:cs typeface="Times New Roman"/>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22" y="808139"/>
            <a:ext cx="4692841" cy="564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0604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3568" y="476672"/>
            <a:ext cx="2736304"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Indicadores de Liquidez</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043139" y="1316895"/>
            <a:ext cx="2201269" cy="362427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S" sz="1400" b="1" dirty="0"/>
              <a:t>ANÁLISIS:</a:t>
            </a:r>
            <a:r>
              <a:rPr lang="es-ES" sz="1400" dirty="0"/>
              <a:t>	Implica que por cada dólar que la Asociación está endeudada sólo se tiene el 0,67 de dólar para cubrir la deuda con la posible venta de los activos, lo que implica una muy baja liquidez, mientras más se acerque el valor a 1 significa que la Asociación tendrá mayor solvencia.  Esta razón solo mide la cantidad no la </a:t>
            </a:r>
            <a:r>
              <a:rPr lang="es-ES" sz="1400" dirty="0" smtClean="0"/>
              <a:t>calidad</a:t>
            </a:r>
            <a:endParaRPr lang="es-EC" sz="1400" dirty="0"/>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9 Rectángulo"/>
          <p:cNvSpPr/>
          <p:nvPr/>
        </p:nvSpPr>
        <p:spPr>
          <a:xfrm>
            <a:off x="4440080" y="-25643"/>
            <a:ext cx="3804328"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solidFill>
                  <a:srgbClr val="0070C0"/>
                </a:solidFill>
                <a:effectLst>
                  <a:outerShdw blurRad="76200" dist="50800" dir="5400000" algn="tl" rotWithShape="0">
                    <a:srgbClr val="000000">
                      <a:alpha val="65000"/>
                    </a:srgbClr>
                  </a:outerShdw>
                </a:effectLst>
              </a:rPr>
              <a:t>Aplicación de Indicadores</a:t>
            </a:r>
            <a:endParaRPr lang="es-ES" sz="2000" b="1" spc="50" dirty="0">
              <a:ln w="11430"/>
              <a:solidFill>
                <a:srgbClr val="0070C0"/>
              </a:solidFill>
              <a:effectLst>
                <a:outerShdw blurRad="76200" dist="50800" dir="5400000" algn="tl" rotWithShape="0">
                  <a:srgbClr val="000000">
                    <a:alpha val="65000"/>
                  </a:srgbClr>
                </a:outerShdw>
              </a:effectLst>
            </a:endParaRPr>
          </a:p>
        </p:txBody>
      </p:sp>
      <p:sp>
        <p:nvSpPr>
          <p:cNvPr id="12" name="Cuadro de texto 2"/>
          <p:cNvSpPr txBox="1">
            <a:spLocks noChangeArrowheads="1"/>
          </p:cNvSpPr>
          <p:nvPr/>
        </p:nvSpPr>
        <p:spPr bwMode="auto">
          <a:xfrm>
            <a:off x="683568" y="1947270"/>
            <a:ext cx="4608512" cy="528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400" b="1" dirty="0">
                <a:effectLst/>
                <a:latin typeface="Times New Roman"/>
                <a:ea typeface="Calibri"/>
                <a:cs typeface="Times New Roman"/>
              </a:rPr>
              <a:t>RAZÓN CORRIENTE:</a:t>
            </a:r>
            <a:r>
              <a:rPr lang="es-ES" sz="1400" dirty="0">
                <a:effectLst/>
                <a:latin typeface="Times New Roman"/>
                <a:ea typeface="Calibri"/>
                <a:cs typeface="Times New Roman"/>
              </a:rPr>
              <a:t> Activo Corriente /Pasivo Corriente</a:t>
            </a:r>
          </a:p>
        </p:txBody>
      </p:sp>
      <p:sp>
        <p:nvSpPr>
          <p:cNvPr id="2" name="1 Rectángulo"/>
          <p:cNvSpPr/>
          <p:nvPr/>
        </p:nvSpPr>
        <p:spPr>
          <a:xfrm>
            <a:off x="827584" y="4941168"/>
            <a:ext cx="4806280" cy="523220"/>
          </a:xfrm>
          <a:prstGeom prst="rect">
            <a:avLst/>
          </a:prstGeom>
        </p:spPr>
        <p:txBody>
          <a:bodyPr wrap="square">
            <a:spAutoFit/>
          </a:bodyPr>
          <a:lstStyle/>
          <a:p>
            <a:r>
              <a:rPr lang="es-ES" sz="1400" b="1" dirty="0"/>
              <a:t>RAZÓN CORRIENTE =  </a:t>
            </a:r>
            <a:r>
              <a:rPr lang="es-ES" sz="1400" dirty="0"/>
              <a:t>8.064,41 / 12.012,34</a:t>
            </a:r>
          </a:p>
          <a:p>
            <a:r>
              <a:rPr lang="es-ES" sz="1400" dirty="0"/>
              <a:t>			      = 0,6713</a:t>
            </a:r>
          </a:p>
        </p:txBody>
      </p:sp>
      <p:sp>
        <p:nvSpPr>
          <p:cNvPr id="13" name="Text Box 12"/>
          <p:cNvSpPr txBox="1">
            <a:spLocks noChangeArrowheads="1"/>
          </p:cNvSpPr>
          <p:nvPr/>
        </p:nvSpPr>
        <p:spPr bwMode="auto">
          <a:xfrm>
            <a:off x="827584" y="2812786"/>
            <a:ext cx="4806280" cy="1754326"/>
          </a:xfrm>
          <a:prstGeom prst="rect">
            <a:avLst/>
          </a:prstGeom>
          <a:noFill/>
          <a:ln w="38100" algn="ctr">
            <a:solidFill>
              <a:schemeClr val="bg2">
                <a:lumMod val="5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r>
              <a:rPr lang="es-ES" sz="1800" dirty="0"/>
              <a:t>Indica la capacidad que tiene la empresa para cumplir con sus obligaciones financieras, deudas o pasivos a corto plazo. Al dividir el activo corriente entre el pasivo corriente, sabremos cuantos activos corrientes tendremos para cubrir o respaldar esos pasivos exigibles a corto plazo</a:t>
            </a:r>
          </a:p>
        </p:txBody>
      </p:sp>
    </p:spTree>
    <p:extLst>
      <p:ext uri="{BB962C8B-B14F-4D97-AF65-F5344CB8AC3E}">
        <p14:creationId xmlns:p14="http://schemas.microsoft.com/office/powerpoint/2010/main" val="354170168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3568" y="476672"/>
            <a:ext cx="2736304"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Razón rápida o prueba del ácido</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043139" y="1316895"/>
            <a:ext cx="2201269" cy="297620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S" sz="1400" b="1" dirty="0"/>
              <a:t>ANÁLISIS:</a:t>
            </a:r>
            <a:r>
              <a:rPr lang="es-ES" sz="1400" dirty="0"/>
              <a:t>	La Asociación no mantiene inventarios en stock ya que comercializa productos que son perecibles, los mismos sólo ingresan y salen al siguiente día.  Ésta razón implica que tienen el 0,67 de activos disponibles por cada $ 1,00 de obligaciones a corto plazo</a:t>
            </a:r>
            <a:r>
              <a:rPr lang="es-ES" sz="1200" dirty="0"/>
              <a:t>.</a:t>
            </a:r>
            <a:endParaRPr lang="es-EC" dirty="0"/>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9 Rectángulo"/>
          <p:cNvSpPr/>
          <p:nvPr/>
        </p:nvSpPr>
        <p:spPr>
          <a:xfrm>
            <a:off x="4440080" y="-25643"/>
            <a:ext cx="3804328"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solidFill>
                  <a:srgbClr val="0070C0"/>
                </a:solidFill>
                <a:effectLst>
                  <a:outerShdw blurRad="76200" dist="50800" dir="5400000" algn="tl" rotWithShape="0">
                    <a:srgbClr val="000000">
                      <a:alpha val="65000"/>
                    </a:srgbClr>
                  </a:outerShdw>
                </a:effectLst>
              </a:rPr>
              <a:t>Aplicación de Indicadores</a:t>
            </a:r>
            <a:endParaRPr lang="es-ES" sz="2000" b="1" spc="50" dirty="0">
              <a:ln w="11430"/>
              <a:solidFill>
                <a:srgbClr val="0070C0"/>
              </a:solidFill>
              <a:effectLst>
                <a:outerShdw blurRad="76200" dist="50800" dir="5400000" algn="tl" rotWithShape="0">
                  <a:srgbClr val="000000">
                    <a:alpha val="65000"/>
                  </a:srgbClr>
                </a:outerShdw>
              </a:effectLst>
            </a:endParaRPr>
          </a:p>
        </p:txBody>
      </p:sp>
      <p:sp>
        <p:nvSpPr>
          <p:cNvPr id="13" name="Text Box 12"/>
          <p:cNvSpPr txBox="1">
            <a:spLocks noChangeArrowheads="1"/>
          </p:cNvSpPr>
          <p:nvPr/>
        </p:nvSpPr>
        <p:spPr bwMode="auto">
          <a:xfrm>
            <a:off x="827584" y="2812786"/>
            <a:ext cx="4806280" cy="1754326"/>
          </a:xfrm>
          <a:prstGeom prst="rect">
            <a:avLst/>
          </a:prstGeom>
          <a:noFill/>
          <a:ln w="38100" algn="ctr">
            <a:solidFill>
              <a:schemeClr val="bg2">
                <a:lumMod val="5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r>
              <a:rPr lang="es-ES" sz="1800" dirty="0"/>
              <a:t>La diferencia del activo circulante y los inventarios se le conoce como Activo rápido o de inmediata realización. Esta razón mide la suficiencia o insuficiencia de la empresa para cubrir los pasivos circulantes, es decir el índice de solvencia inmediato de la empresa</a:t>
            </a:r>
          </a:p>
        </p:txBody>
      </p:sp>
      <p:sp>
        <p:nvSpPr>
          <p:cNvPr id="11" name="Cuadro de texto 2"/>
          <p:cNvSpPr txBox="1">
            <a:spLocks noChangeArrowheads="1"/>
          </p:cNvSpPr>
          <p:nvPr/>
        </p:nvSpPr>
        <p:spPr bwMode="auto">
          <a:xfrm>
            <a:off x="1125999" y="1700808"/>
            <a:ext cx="4507865" cy="628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400" b="1" dirty="0">
                <a:effectLst/>
                <a:latin typeface="Times New Roman"/>
                <a:ea typeface="Calibri"/>
                <a:cs typeface="Times New Roman"/>
              </a:rPr>
              <a:t>RAZÓN RAPIDA:</a:t>
            </a:r>
            <a:r>
              <a:rPr lang="es-ES" sz="1400" dirty="0">
                <a:effectLst/>
                <a:latin typeface="Times New Roman"/>
                <a:ea typeface="Calibri"/>
                <a:cs typeface="Times New Roman"/>
              </a:rPr>
              <a:t> Activo Circulante – Inventarios / Pasivo Circulante</a:t>
            </a:r>
          </a:p>
        </p:txBody>
      </p:sp>
      <p:sp>
        <p:nvSpPr>
          <p:cNvPr id="3" name="2 Rectángulo"/>
          <p:cNvSpPr/>
          <p:nvPr/>
        </p:nvSpPr>
        <p:spPr>
          <a:xfrm>
            <a:off x="1059582" y="4725144"/>
            <a:ext cx="4572000" cy="523220"/>
          </a:xfrm>
          <a:prstGeom prst="rect">
            <a:avLst/>
          </a:prstGeom>
        </p:spPr>
        <p:txBody>
          <a:bodyPr>
            <a:spAutoFit/>
          </a:bodyPr>
          <a:lstStyle/>
          <a:p>
            <a:r>
              <a:rPr lang="es-ES" sz="1400" b="1" dirty="0"/>
              <a:t>RAZÓN RÁPIDA =  </a:t>
            </a:r>
            <a:r>
              <a:rPr lang="es-ES" sz="1400" dirty="0"/>
              <a:t>8.064,41 -0,00 / 12.012,34</a:t>
            </a:r>
          </a:p>
          <a:p>
            <a:r>
              <a:rPr lang="es-ES" sz="1400" dirty="0"/>
              <a:t>			      = 0,6713</a:t>
            </a:r>
          </a:p>
        </p:txBody>
      </p:sp>
    </p:spTree>
    <p:extLst>
      <p:ext uri="{BB962C8B-B14F-4D97-AF65-F5344CB8AC3E}">
        <p14:creationId xmlns:p14="http://schemas.microsoft.com/office/powerpoint/2010/main" val="374350204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3568" y="476672"/>
            <a:ext cx="2736304"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Rotación de activos</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043139" y="1316895"/>
            <a:ext cx="2201269" cy="420033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S" sz="1400" b="1" dirty="0"/>
              <a:t>ANÁLISIS:</a:t>
            </a:r>
            <a:r>
              <a:rPr lang="es-ES" sz="1400" dirty="0"/>
              <a:t>	por cada dólar que la Asociación tiene en los activos o en efectivo en éste caso, genera 11,79 dólares en ventas, lo que implica que tienen un buen margen de ventas con poca inversión.  Es necesario considerar que para la aplicación de éste indicador todas las cuentas están cobradas. Indica también que la Asociación rota sus activos 11,79 veces al año, hay un movimiento de cuentas por cobrar permanente</a:t>
            </a:r>
            <a:endParaRPr lang="es-EC" sz="1400" dirty="0"/>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9 Rectángulo"/>
          <p:cNvSpPr/>
          <p:nvPr/>
        </p:nvSpPr>
        <p:spPr>
          <a:xfrm>
            <a:off x="4440080" y="-25643"/>
            <a:ext cx="3804328"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solidFill>
                  <a:srgbClr val="0070C0"/>
                </a:solidFill>
                <a:effectLst>
                  <a:outerShdw blurRad="76200" dist="50800" dir="5400000" algn="tl" rotWithShape="0">
                    <a:srgbClr val="000000">
                      <a:alpha val="65000"/>
                    </a:srgbClr>
                  </a:outerShdw>
                </a:effectLst>
              </a:rPr>
              <a:t>Aplicación de Indicadores</a:t>
            </a:r>
            <a:endParaRPr lang="es-ES" sz="2000" b="1" spc="50" dirty="0">
              <a:ln w="11430"/>
              <a:solidFill>
                <a:srgbClr val="0070C0"/>
              </a:solidFill>
              <a:effectLst>
                <a:outerShdw blurRad="76200" dist="50800" dir="5400000" algn="tl" rotWithShape="0">
                  <a:srgbClr val="000000">
                    <a:alpha val="65000"/>
                  </a:srgbClr>
                </a:outerShdw>
              </a:effectLst>
            </a:endParaRPr>
          </a:p>
        </p:txBody>
      </p:sp>
      <p:sp>
        <p:nvSpPr>
          <p:cNvPr id="13" name="Text Box 12"/>
          <p:cNvSpPr txBox="1">
            <a:spLocks noChangeArrowheads="1"/>
          </p:cNvSpPr>
          <p:nvPr/>
        </p:nvSpPr>
        <p:spPr bwMode="auto">
          <a:xfrm>
            <a:off x="827584" y="2812786"/>
            <a:ext cx="4806280" cy="646331"/>
          </a:xfrm>
          <a:prstGeom prst="rect">
            <a:avLst/>
          </a:prstGeom>
          <a:noFill/>
          <a:ln w="38100" algn="ctr">
            <a:solidFill>
              <a:schemeClr val="bg2">
                <a:lumMod val="5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r>
              <a:rPr lang="es-ES" sz="1800" dirty="0"/>
              <a:t>Es un indicador de productividad. Mide cuánto dinero genera cada dólar invertido en activo total</a:t>
            </a:r>
          </a:p>
        </p:txBody>
      </p:sp>
      <p:sp>
        <p:nvSpPr>
          <p:cNvPr id="3" name="2 Rectángulo"/>
          <p:cNvSpPr/>
          <p:nvPr/>
        </p:nvSpPr>
        <p:spPr>
          <a:xfrm>
            <a:off x="825302" y="4463534"/>
            <a:ext cx="4808562" cy="523220"/>
          </a:xfrm>
          <a:prstGeom prst="rect">
            <a:avLst/>
          </a:prstGeom>
        </p:spPr>
        <p:txBody>
          <a:bodyPr wrap="square">
            <a:spAutoFit/>
          </a:bodyPr>
          <a:lstStyle/>
          <a:p>
            <a:r>
              <a:rPr lang="es-ES" sz="1400" b="1" dirty="0"/>
              <a:t>ROTACIÓN DE ACTIVOS =  </a:t>
            </a:r>
            <a:r>
              <a:rPr lang="es-ES" sz="1400" dirty="0"/>
              <a:t>95.110,96 / 8.064,41</a:t>
            </a:r>
          </a:p>
          <a:p>
            <a:r>
              <a:rPr lang="es-ES" sz="1400" dirty="0"/>
              <a:t>				   = 11,7939</a:t>
            </a:r>
          </a:p>
        </p:txBody>
      </p:sp>
      <p:sp>
        <p:nvSpPr>
          <p:cNvPr id="12" name="Cuadro de texto 2"/>
          <p:cNvSpPr txBox="1">
            <a:spLocks noChangeArrowheads="1"/>
          </p:cNvSpPr>
          <p:nvPr/>
        </p:nvSpPr>
        <p:spPr bwMode="auto">
          <a:xfrm>
            <a:off x="1120224" y="1700808"/>
            <a:ext cx="4513640" cy="528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400" b="1" dirty="0">
                <a:effectLst/>
                <a:latin typeface="Times New Roman"/>
                <a:ea typeface="Calibri"/>
                <a:cs typeface="Times New Roman"/>
              </a:rPr>
              <a:t>ROTACIÓN DE ACTIVOS = </a:t>
            </a:r>
            <a:r>
              <a:rPr lang="es-ES" sz="1400" dirty="0">
                <a:effectLst/>
                <a:latin typeface="Times New Roman"/>
                <a:ea typeface="Calibri"/>
                <a:cs typeface="Times New Roman"/>
              </a:rPr>
              <a:t> Ventas Netas/ Activo Total </a:t>
            </a:r>
          </a:p>
          <a:p>
            <a:pPr algn="just">
              <a:lnSpc>
                <a:spcPct val="150000"/>
              </a:lnSpc>
              <a:spcBef>
                <a:spcPts val="600"/>
              </a:spcBef>
              <a:spcAft>
                <a:spcPts val="1000"/>
              </a:spcAft>
            </a:pPr>
            <a:r>
              <a:rPr lang="es-ES" sz="1200" dirty="0">
                <a:effectLst/>
                <a:latin typeface="Times New Roman"/>
                <a:ea typeface="Calibri"/>
                <a:cs typeface="Times New Roman"/>
              </a:rPr>
              <a:t> </a:t>
            </a:r>
          </a:p>
        </p:txBody>
      </p:sp>
    </p:spTree>
    <p:extLst>
      <p:ext uri="{BB962C8B-B14F-4D97-AF65-F5344CB8AC3E}">
        <p14:creationId xmlns:p14="http://schemas.microsoft.com/office/powerpoint/2010/main" val="231019649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3 Elipse"/>
          <p:cNvSpPr/>
          <p:nvPr/>
        </p:nvSpPr>
        <p:spPr>
          <a:xfrm>
            <a:off x="683568" y="476672"/>
            <a:ext cx="2736304" cy="864096"/>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algn="l">
              <a:defRPr/>
            </a:pPr>
            <a:r>
              <a:rPr lang="es-ES" sz="1600" dirty="0" smtClean="0">
                <a:solidFill>
                  <a:schemeClr val="tx1"/>
                </a:solidFill>
                <a:cs typeface="Arial" pitchFamily="34" charset="0"/>
              </a:rPr>
              <a:t>Indicador de Rentabilidad</a:t>
            </a:r>
            <a:endParaRPr lang="es-ES" sz="1600" dirty="0">
              <a:solidFill>
                <a:schemeClr val="tx1"/>
              </a:solidFill>
              <a:cs typeface="Arial" pitchFamily="34" charset="0"/>
            </a:endParaRPr>
          </a:p>
        </p:txBody>
      </p:sp>
      <p:sp>
        <p:nvSpPr>
          <p:cNvPr id="7" name="Text Box 5"/>
          <p:cNvSpPr txBox="1">
            <a:spLocks noChangeArrowheads="1"/>
          </p:cNvSpPr>
          <p:nvPr/>
        </p:nvSpPr>
        <p:spPr bwMode="auto">
          <a:xfrm>
            <a:off x="6043139" y="1316895"/>
            <a:ext cx="2201269" cy="297620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sz="1400" b="1" dirty="0"/>
              <a:t>ANÁLISIS:</a:t>
            </a:r>
            <a:r>
              <a:rPr lang="es-ES" sz="1400" dirty="0"/>
              <a:t>	por cada dólar que se ha vendido en al año 2014, la utilidad o excedente que tienen es de 0,06 comparándole con la pérdida obtenida, es un indicador muy bajo el cual muestra que no hay rentabilidad en las ventas considerando la información declarada</a:t>
            </a:r>
          </a:p>
        </p:txBody>
      </p:sp>
      <p:sp>
        <p:nvSpPr>
          <p:cNvPr id="8" name="Cuadro de texto 2"/>
          <p:cNvSpPr txBox="1">
            <a:spLocks noChangeArrowheads="1"/>
          </p:cNvSpPr>
          <p:nvPr/>
        </p:nvSpPr>
        <p:spPr bwMode="auto">
          <a:xfrm>
            <a:off x="11550650" y="8858250"/>
            <a:ext cx="1409700" cy="314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000">
                <a:effectLst/>
                <a:latin typeface="Times New Roman"/>
                <a:ea typeface="Calibri"/>
                <a:cs typeface="Times New Roman"/>
              </a:rPr>
              <a:t>CONTINUA </a:t>
            </a:r>
            <a:endParaRPr lang="es-ES" sz="1200">
              <a:effectLst/>
              <a:latin typeface="Times New Roman"/>
              <a:ea typeface="Calibri"/>
              <a:cs typeface="Times New Roman"/>
            </a:endParaRPr>
          </a:p>
        </p:txBody>
      </p:sp>
      <p:sp>
        <p:nvSpPr>
          <p:cNvPr id="9" name="36 Flecha derecha"/>
          <p:cNvSpPr/>
          <p:nvPr/>
        </p:nvSpPr>
        <p:spPr>
          <a:xfrm>
            <a:off x="12431713" y="9028113"/>
            <a:ext cx="447675"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0" name="9 Rectángulo"/>
          <p:cNvSpPr/>
          <p:nvPr/>
        </p:nvSpPr>
        <p:spPr>
          <a:xfrm>
            <a:off x="4440080" y="-25643"/>
            <a:ext cx="3804328"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solidFill>
                  <a:srgbClr val="0070C0"/>
                </a:solidFill>
                <a:effectLst>
                  <a:outerShdw blurRad="76200" dist="50800" dir="5400000" algn="tl" rotWithShape="0">
                    <a:srgbClr val="000000">
                      <a:alpha val="65000"/>
                    </a:srgbClr>
                  </a:outerShdw>
                </a:effectLst>
              </a:rPr>
              <a:t>Aplicación de Indicadores</a:t>
            </a:r>
            <a:endParaRPr lang="es-ES" sz="2000" b="1" spc="50" dirty="0">
              <a:ln w="11430"/>
              <a:solidFill>
                <a:srgbClr val="0070C0"/>
              </a:solidFill>
              <a:effectLst>
                <a:outerShdw blurRad="76200" dist="50800" dir="5400000" algn="tl" rotWithShape="0">
                  <a:srgbClr val="000000">
                    <a:alpha val="65000"/>
                  </a:srgbClr>
                </a:outerShdw>
              </a:effectLst>
            </a:endParaRPr>
          </a:p>
        </p:txBody>
      </p:sp>
      <p:sp>
        <p:nvSpPr>
          <p:cNvPr id="13" name="Text Box 12"/>
          <p:cNvSpPr txBox="1">
            <a:spLocks noChangeArrowheads="1"/>
          </p:cNvSpPr>
          <p:nvPr/>
        </p:nvSpPr>
        <p:spPr bwMode="auto">
          <a:xfrm>
            <a:off x="827584" y="2812786"/>
            <a:ext cx="4806280" cy="923330"/>
          </a:xfrm>
          <a:prstGeom prst="rect">
            <a:avLst/>
          </a:prstGeom>
          <a:noFill/>
          <a:ln w="38100" algn="ctr">
            <a:solidFill>
              <a:schemeClr val="bg2">
                <a:lumMod val="5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r>
              <a:rPr lang="es-ES" sz="1800" dirty="0"/>
              <a:t>Es el beneficio neto por unidad monetaria vendida, lo que queda en cada venta después de deducir todos los gastos</a:t>
            </a:r>
            <a:endParaRPr lang="es-ES" sz="1800" b="1" i="1" dirty="0"/>
          </a:p>
        </p:txBody>
      </p:sp>
      <p:sp>
        <p:nvSpPr>
          <p:cNvPr id="3" name="2 Rectángulo"/>
          <p:cNvSpPr/>
          <p:nvPr/>
        </p:nvSpPr>
        <p:spPr>
          <a:xfrm>
            <a:off x="861914" y="4706838"/>
            <a:ext cx="4808562" cy="523220"/>
          </a:xfrm>
          <a:prstGeom prst="rect">
            <a:avLst/>
          </a:prstGeom>
        </p:spPr>
        <p:txBody>
          <a:bodyPr wrap="square">
            <a:spAutoFit/>
          </a:bodyPr>
          <a:lstStyle/>
          <a:p>
            <a:r>
              <a:rPr lang="es-ES" sz="1400" b="1" dirty="0"/>
              <a:t>MARGEN NETO EN VENTAS =  </a:t>
            </a:r>
            <a:r>
              <a:rPr lang="es-ES" sz="1400" dirty="0"/>
              <a:t>-6.020,52 /</a:t>
            </a:r>
            <a:r>
              <a:rPr lang="es-ES" sz="1400" b="1" dirty="0"/>
              <a:t> </a:t>
            </a:r>
            <a:r>
              <a:rPr lang="es-ES" sz="1400" dirty="0"/>
              <a:t>95.110,96</a:t>
            </a:r>
          </a:p>
          <a:p>
            <a:r>
              <a:rPr lang="es-ES" sz="1400" dirty="0"/>
              <a:t>				   = 0,0632</a:t>
            </a:r>
          </a:p>
        </p:txBody>
      </p:sp>
      <p:sp>
        <p:nvSpPr>
          <p:cNvPr id="11" name="Cuadro de texto 2"/>
          <p:cNvSpPr txBox="1">
            <a:spLocks noChangeArrowheads="1"/>
          </p:cNvSpPr>
          <p:nvPr/>
        </p:nvSpPr>
        <p:spPr bwMode="auto">
          <a:xfrm>
            <a:off x="861914" y="1841798"/>
            <a:ext cx="4450715" cy="528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Bef>
                <a:spcPts val="600"/>
              </a:spcBef>
              <a:spcAft>
                <a:spcPts val="1000"/>
              </a:spcAft>
            </a:pPr>
            <a:r>
              <a:rPr lang="es-ES" sz="1400" b="1" dirty="0">
                <a:effectLst/>
                <a:latin typeface="Times New Roman"/>
                <a:ea typeface="Calibri"/>
                <a:cs typeface="Times New Roman"/>
              </a:rPr>
              <a:t>MARGEN NETO EN VENTAS = </a:t>
            </a:r>
            <a:r>
              <a:rPr lang="es-ES" sz="1400" dirty="0">
                <a:effectLst/>
                <a:latin typeface="Times New Roman"/>
                <a:ea typeface="Calibri"/>
                <a:cs typeface="Times New Roman"/>
              </a:rPr>
              <a:t> Utilidad Neta / Ventas </a:t>
            </a:r>
          </a:p>
          <a:p>
            <a:pPr algn="just">
              <a:lnSpc>
                <a:spcPct val="150000"/>
              </a:lnSpc>
              <a:spcBef>
                <a:spcPts val="600"/>
              </a:spcBef>
              <a:spcAft>
                <a:spcPts val="1000"/>
              </a:spcAft>
            </a:pPr>
            <a:r>
              <a:rPr lang="es-ES" sz="1200" dirty="0">
                <a:effectLst/>
                <a:latin typeface="Times New Roman"/>
                <a:ea typeface="Calibri"/>
                <a:cs typeface="Times New Roman"/>
              </a:rPr>
              <a:t> </a:t>
            </a:r>
          </a:p>
        </p:txBody>
      </p:sp>
    </p:spTree>
    <p:extLst>
      <p:ext uri="{BB962C8B-B14F-4D97-AF65-F5344CB8AC3E}">
        <p14:creationId xmlns:p14="http://schemas.microsoft.com/office/powerpoint/2010/main" val="6618192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1 Rectángulo"/>
          <p:cNvSpPr/>
          <p:nvPr/>
        </p:nvSpPr>
        <p:spPr>
          <a:xfrm>
            <a:off x="4440080" y="-25643"/>
            <a:ext cx="3948344"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solidFill>
                  <a:srgbClr val="0070C0"/>
                </a:solidFill>
                <a:effectLst>
                  <a:outerShdw blurRad="76200" dist="50800" dir="5400000" algn="tl" rotWithShape="0">
                    <a:srgbClr val="000000">
                      <a:alpha val="65000"/>
                    </a:srgbClr>
                  </a:outerShdw>
                </a:effectLst>
              </a:rPr>
              <a:t>CAPÍTULO VI: CONCLUSIONES Y RECOMENDACIONES</a:t>
            </a:r>
            <a:endParaRPr lang="es-ES" sz="2000" b="1" spc="50" dirty="0">
              <a:ln w="11430"/>
              <a:solidFill>
                <a:srgbClr val="0070C0"/>
              </a:soli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val="1243410902"/>
              </p:ext>
            </p:extLst>
          </p:nvPr>
        </p:nvGraphicFramePr>
        <p:xfrm>
          <a:off x="449039" y="1124744"/>
          <a:ext cx="838465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ttps://encrypted-tbn1.google.com/images?q=tbn:ANd9GcRi7vUdPaX9oUD_CDTn6WxARapfR3-o2hCB-FXBLuwNkbu9nqg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37521">
            <a:off x="8174646" y="4725368"/>
            <a:ext cx="949460" cy="1180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41629" y="436909"/>
            <a:ext cx="4104456" cy="523220"/>
          </a:xfrm>
          <a:prstGeom prst="rect">
            <a:avLst/>
          </a:prstGeom>
          <a:noFill/>
        </p:spPr>
        <p:txBody>
          <a:bodyPr wrap="square" rtlCol="0">
            <a:spAutoFit/>
          </a:bodyPr>
          <a:lstStyle/>
          <a:p>
            <a:pPr algn="ctr"/>
            <a:r>
              <a:rPr lang="es-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CONCLUSIONES</a:t>
            </a:r>
            <a:endParaRPr lang="es-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ndParaRPr>
          </a:p>
        </p:txBody>
      </p:sp>
    </p:spTree>
    <p:extLst>
      <p:ext uri="{BB962C8B-B14F-4D97-AF65-F5344CB8AC3E}">
        <p14:creationId xmlns:p14="http://schemas.microsoft.com/office/powerpoint/2010/main" val="23195839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535884630"/>
              </p:ext>
            </p:extLst>
          </p:nvPr>
        </p:nvGraphicFramePr>
        <p:xfrm>
          <a:off x="561625" y="1124744"/>
          <a:ext cx="8208912" cy="5549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s://encrypted-tbn1.google.com/images?q=tbn:ANd9GcRKXurInCOgdF-cavXzmIPs8659tvsiAcgJV3gut3CLGoSBeDH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64984">
            <a:off x="7775176" y="655512"/>
            <a:ext cx="640126" cy="640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1403648" y="480233"/>
            <a:ext cx="3262433" cy="461665"/>
          </a:xfrm>
          <a:prstGeom prst="rect">
            <a:avLst/>
          </a:prstGeom>
        </p:spPr>
        <p:txBody>
          <a:bodyPr wrap="none">
            <a:spAutoFit/>
          </a:bodyPr>
          <a:lstStyle/>
          <a:p>
            <a:pPr algn="ctr"/>
            <a:r>
              <a:rPr lang="es-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RECOMENDACIONES</a:t>
            </a:r>
            <a:endParaRPr lang="es-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1 Rectángulo"/>
          <p:cNvSpPr/>
          <p:nvPr/>
        </p:nvSpPr>
        <p:spPr>
          <a:xfrm>
            <a:off x="4646660" y="5834"/>
            <a:ext cx="3448580" cy="646331"/>
          </a:xfrm>
          <a:prstGeom prst="rect">
            <a:avLst/>
          </a:prstGeom>
        </p:spPr>
        <p:txBody>
          <a:bodyPr wrap="square">
            <a:spAutoFit/>
          </a:bodyPr>
          <a:lstStyle/>
          <a:p>
            <a:r>
              <a:rPr lang="es-ES" b="1" dirty="0">
                <a:solidFill>
                  <a:schemeClr val="bg1"/>
                </a:solidFill>
              </a:rPr>
              <a:t>CONCLUSIONES Y RECOMENDACIONES</a:t>
            </a:r>
          </a:p>
        </p:txBody>
      </p:sp>
    </p:spTree>
    <p:extLst>
      <p:ext uri="{BB962C8B-B14F-4D97-AF65-F5344CB8AC3E}">
        <p14:creationId xmlns:p14="http://schemas.microsoft.com/office/powerpoint/2010/main" val="4992427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pic>
        <p:nvPicPr>
          <p:cNvPr id="4098" name="Picture 2" descr="https://encrypted-tbn0.google.com/images?q=tbn:ANd9GcTQxmiUJKsrdWwZTu_T0A8-Ve6mkn1x775pWOnr-rht-ZglW1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1092">
            <a:off x="3926726" y="3571096"/>
            <a:ext cx="4192988" cy="2790245"/>
          </a:xfrm>
          <a:prstGeom prst="rect">
            <a:avLst/>
          </a:prstGeom>
          <a:ln>
            <a:noFill/>
          </a:ln>
          <a:effectLst>
            <a:outerShdw blurRad="152400" dist="317500" dir="5400000" sx="90000" sy="-19000" rotWithShape="0">
              <a:prstClr val="black">
                <a:alpha val="15000"/>
              </a:prstClr>
            </a:outerShdw>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1217" y="2852936"/>
            <a:ext cx="5827236" cy="1754326"/>
          </a:xfrm>
          <a:prstGeom prst="rect">
            <a:avLst/>
          </a:prstGeom>
          <a:noFill/>
        </p:spPr>
        <p:txBody>
          <a:bodyPr wrap="none" lIns="91440" tIns="45720" rIns="91440" bIns="45720">
            <a:prstTxWarp prst="textArchUp">
              <a:avLst/>
            </a:prstTxWarp>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6">
                      <a:satMod val="175000"/>
                      <a:alpha val="40000"/>
                    </a:schemeClr>
                  </a:glow>
                </a:effectLst>
                <a:latin typeface="+mj-lt"/>
              </a:rPr>
              <a:t>GRACIAS POR </a:t>
            </a:r>
          </a:p>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6">
                      <a:satMod val="175000"/>
                      <a:alpha val="40000"/>
                    </a:schemeClr>
                  </a:glow>
                </a:effectLst>
                <a:latin typeface="+mj-lt"/>
              </a:rPr>
              <a:t>SU ATENCIÓN </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6">
                    <a:satMod val="175000"/>
                    <a:alpha val="40000"/>
                  </a:schemeClr>
                </a:glow>
              </a:effectLst>
              <a:latin typeface="+mj-lt"/>
            </a:endParaRPr>
          </a:p>
        </p:txBody>
      </p:sp>
      <p:sp>
        <p:nvSpPr>
          <p:cNvPr id="3" name="2 Rectángulo"/>
          <p:cNvSpPr/>
          <p:nvPr/>
        </p:nvSpPr>
        <p:spPr>
          <a:xfrm>
            <a:off x="4704835" y="0"/>
            <a:ext cx="3467565" cy="369332"/>
          </a:xfrm>
          <a:prstGeom prst="rect">
            <a:avLst/>
          </a:prstGeom>
        </p:spPr>
        <p:txBody>
          <a:bodyPr wrap="square">
            <a:spAutoFit/>
          </a:bodyPr>
          <a:lstStyle/>
          <a:p>
            <a:r>
              <a:rPr lang="es-ES" b="1" dirty="0" smtClean="0">
                <a:solidFill>
                  <a:schemeClr val="bg1"/>
                </a:solidFill>
              </a:rPr>
              <a:t>FINAL</a:t>
            </a:r>
            <a:endParaRPr lang="es-ES" b="1" dirty="0">
              <a:solidFill>
                <a:schemeClr val="bg1"/>
              </a:solidFill>
            </a:endParaRPr>
          </a:p>
        </p:txBody>
      </p:sp>
    </p:spTree>
    <p:extLst>
      <p:ext uri="{BB962C8B-B14F-4D97-AF65-F5344CB8AC3E}">
        <p14:creationId xmlns:p14="http://schemas.microsoft.com/office/powerpoint/2010/main" val="237076542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1 Rectángulo"/>
          <p:cNvSpPr/>
          <p:nvPr/>
        </p:nvSpPr>
        <p:spPr>
          <a:xfrm>
            <a:off x="1115616" y="1052736"/>
            <a:ext cx="7272808" cy="1538883"/>
          </a:xfrm>
          <a:prstGeom prst="rect">
            <a:avLst/>
          </a:prstGeom>
          <a:ln w="25400">
            <a:solidFill>
              <a:srgbClr val="FFFF00"/>
            </a:solidFill>
            <a:prstDash val="dashDot"/>
          </a:ln>
        </p:spPr>
        <p:style>
          <a:lnRef idx="2">
            <a:schemeClr val="dk1"/>
          </a:lnRef>
          <a:fillRef idx="1">
            <a:schemeClr val="lt1"/>
          </a:fillRef>
          <a:effectRef idx="0">
            <a:schemeClr val="dk1"/>
          </a:effectRef>
          <a:fontRef idx="minor">
            <a:schemeClr val="dk1"/>
          </a:fontRef>
        </p:style>
        <p:txBody>
          <a:bodyPr wrap="square">
            <a:spAutoFit/>
          </a:bodyPr>
          <a:lstStyle/>
          <a:p>
            <a:endParaRPr lang="es-EC" sz="1400" dirty="0" smtClean="0"/>
          </a:p>
          <a:p>
            <a:r>
              <a:rPr lang="es-ES" sz="1600" dirty="0"/>
              <a:t>Mejorar los procesos contables de la Asociación  Makipurashpa Kawsay para obtener una seguridad razonable de la información financiera del año 2014 mediante la capacitación a sus directivos,  incorporación de procedimientos contables, y la evaluación financiera de sus resultados</a:t>
            </a:r>
            <a:endParaRPr lang="es-EC" sz="1600" dirty="0" smtClean="0"/>
          </a:p>
        </p:txBody>
      </p:sp>
      <p:sp>
        <p:nvSpPr>
          <p:cNvPr id="3" name="2 CuadroTexto"/>
          <p:cNvSpPr txBox="1">
            <a:spLocks noChangeArrowheads="1"/>
          </p:cNvSpPr>
          <p:nvPr/>
        </p:nvSpPr>
        <p:spPr bwMode="auto">
          <a:xfrm>
            <a:off x="1098492" y="2767568"/>
            <a:ext cx="7289932" cy="3539430"/>
          </a:xfrm>
          <a:prstGeom prst="rect">
            <a:avLst/>
          </a:prstGeom>
          <a:noFill/>
          <a:ln w="25400">
            <a:solidFill>
              <a:srgbClr val="0070C0"/>
            </a:solidFill>
            <a:prstDash val="dashDot"/>
            <a:miter lim="800000"/>
            <a:headEnd/>
            <a:tailEnd/>
          </a:ln>
        </p:spPr>
        <p:txBody>
          <a:bodyPr wrap="square">
            <a:spAutoFit/>
          </a:bodyPr>
          <a:lstStyle/>
          <a:p>
            <a:pPr marL="285750" lvl="0" indent="-285750">
              <a:buFont typeface="Arial" charset="0"/>
              <a:buChar char="•"/>
            </a:pPr>
            <a:r>
              <a:rPr lang="es-ES" sz="1600" dirty="0" smtClean="0"/>
              <a:t>Establecer </a:t>
            </a:r>
            <a:r>
              <a:rPr lang="es-ES" sz="1600" dirty="0"/>
              <a:t>el marco conceptual y legal de las organizaciones sin fines de lucro y asociaciones de economía popular y solidaria </a:t>
            </a:r>
            <a:r>
              <a:rPr lang="es-ES" sz="1600" dirty="0" smtClean="0"/>
              <a:t>específicamente.</a:t>
            </a:r>
          </a:p>
          <a:p>
            <a:pPr marL="285750" lvl="0" indent="-285750">
              <a:buFont typeface="Arial" charset="0"/>
              <a:buChar char="•"/>
            </a:pPr>
            <a:r>
              <a:rPr lang="es-ES" sz="1600" dirty="0" smtClean="0"/>
              <a:t>Realizar </a:t>
            </a:r>
            <a:r>
              <a:rPr lang="es-ES" sz="1600" dirty="0"/>
              <a:t>un diagnóstico de la Asociación Makipurashpa Kawsay para establecer su estado actual en el ámbito contable y financiero de todas sus áreas administrativa, operativa, </a:t>
            </a:r>
            <a:r>
              <a:rPr lang="es-ES" sz="1600" dirty="0" smtClean="0"/>
              <a:t>comercial. </a:t>
            </a:r>
          </a:p>
          <a:p>
            <a:pPr marL="285750" lvl="0" indent="-285750">
              <a:buFont typeface="Arial" charset="0"/>
              <a:buChar char="•"/>
            </a:pPr>
            <a:r>
              <a:rPr lang="es-ES" sz="1600" dirty="0" smtClean="0"/>
              <a:t>Establecer </a:t>
            </a:r>
            <a:r>
              <a:rPr lang="es-ES" sz="1600" dirty="0"/>
              <a:t>una propuesta de procedimientos contables para el mejoramiento de la gestión financiera de la Asociación que incluye la capacitación a sus miembros, el levantamiento de procesos y </a:t>
            </a:r>
            <a:r>
              <a:rPr lang="es-ES" sz="1600" dirty="0" smtClean="0"/>
              <a:t>flujogramas.</a:t>
            </a:r>
          </a:p>
          <a:p>
            <a:pPr marL="285750" lvl="0" indent="-285750">
              <a:buFont typeface="Arial" charset="0"/>
              <a:buChar char="•"/>
            </a:pPr>
            <a:r>
              <a:rPr lang="es-ES" sz="1600" dirty="0" smtClean="0"/>
              <a:t>Realizar </a:t>
            </a:r>
            <a:r>
              <a:rPr lang="es-ES" sz="1600" dirty="0"/>
              <a:t>la evaluación financiera de la Asociación, una vez que se aplique la propuesta de mejoramiento contable – financiero para establecer los recursos propios generados aplicando indicadores financieros.</a:t>
            </a:r>
            <a:endParaRPr lang="es-EC" sz="1600" dirty="0"/>
          </a:p>
        </p:txBody>
      </p:sp>
      <p:sp>
        <p:nvSpPr>
          <p:cNvPr id="4" name="3 Rectángulo"/>
          <p:cNvSpPr/>
          <p:nvPr/>
        </p:nvSpPr>
        <p:spPr>
          <a:xfrm>
            <a:off x="4224056" y="0"/>
            <a:ext cx="4363333"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solidFill>
                  <a:srgbClr val="0070C0"/>
                </a:solidFill>
                <a:effectLst>
                  <a:outerShdw blurRad="76200" dist="50800" dir="5400000" algn="tl" rotWithShape="0">
                    <a:srgbClr val="000000">
                      <a:alpha val="65000"/>
                    </a:srgbClr>
                  </a:outerShdw>
                </a:effectLst>
              </a:rPr>
              <a:t>OBJETIVOS</a:t>
            </a:r>
            <a:endParaRPr lang="es-ES" sz="2400" b="1"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439658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1565591" y="845090"/>
            <a:ext cx="4224391" cy="646331"/>
          </a:xfrm>
          <a:prstGeom prst="rect">
            <a:avLst/>
          </a:prstGeom>
          <a:ln>
            <a:solidFill>
              <a:schemeClr val="tx1"/>
            </a:solidFill>
            <a:prstDash val="sysDash"/>
          </a:ln>
        </p:spPr>
        <p:txBody>
          <a:bodyPr wrap="square">
            <a:spAutoFit/>
          </a:bodyPr>
          <a:lstStyle/>
          <a:p>
            <a:r>
              <a:rPr lang="es-ES" dirty="0"/>
              <a:t>Cooperativas, Organizaciones </a:t>
            </a:r>
            <a:r>
              <a:rPr lang="es-ES" dirty="0" smtClean="0"/>
              <a:t>comunitarias </a:t>
            </a:r>
            <a:endParaRPr lang="es-ES" dirty="0"/>
          </a:p>
        </p:txBody>
      </p:sp>
      <p:sp>
        <p:nvSpPr>
          <p:cNvPr id="7" name="6 Abrir llave"/>
          <p:cNvSpPr/>
          <p:nvPr/>
        </p:nvSpPr>
        <p:spPr>
          <a:xfrm>
            <a:off x="1112620" y="571480"/>
            <a:ext cx="500066" cy="5256584"/>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 Título"/>
          <p:cNvSpPr>
            <a:spLocks noGrp="1"/>
          </p:cNvSpPr>
          <p:nvPr>
            <p:ph type="title"/>
          </p:nvPr>
        </p:nvSpPr>
        <p:spPr>
          <a:xfrm rot="16200000">
            <a:off x="-1278982" y="2922000"/>
            <a:ext cx="3672408" cy="828755"/>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s-ES" sz="2000" dirty="0" smtClean="0"/>
              <a:t>En el marco de la Economía Popular y Solidaria</a:t>
            </a:r>
            <a:endParaRPr lang="es-ES" sz="2000" dirty="0"/>
          </a:p>
        </p:txBody>
      </p:sp>
      <p:sp>
        <p:nvSpPr>
          <p:cNvPr id="25" name="24 Rectángulo"/>
          <p:cNvSpPr/>
          <p:nvPr/>
        </p:nvSpPr>
        <p:spPr>
          <a:xfrm>
            <a:off x="1534495" y="2723152"/>
            <a:ext cx="1909945" cy="369332"/>
          </a:xfrm>
          <a:prstGeom prst="rect">
            <a:avLst/>
          </a:prstGeom>
          <a:ln>
            <a:solidFill>
              <a:schemeClr val="tx1"/>
            </a:solidFill>
            <a:prstDash val="dashDot"/>
          </a:ln>
        </p:spPr>
        <p:txBody>
          <a:bodyPr wrap="square">
            <a:spAutoFit/>
          </a:bodyPr>
          <a:lstStyle/>
          <a:p>
            <a:r>
              <a:rPr lang="es-ES" b="1" dirty="0" smtClean="0"/>
              <a:t>Asociaciones</a:t>
            </a:r>
            <a:endParaRPr lang="es-ES" b="1" dirty="0"/>
          </a:p>
        </p:txBody>
      </p:sp>
      <p:cxnSp>
        <p:nvCxnSpPr>
          <p:cNvPr id="26" name="25 Conector recto de flecha"/>
          <p:cNvCxnSpPr/>
          <p:nvPr/>
        </p:nvCxnSpPr>
        <p:spPr>
          <a:xfrm>
            <a:off x="1823313" y="3199772"/>
            <a:ext cx="1621127" cy="994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26 Conector recto de flecha"/>
          <p:cNvCxnSpPr/>
          <p:nvPr/>
        </p:nvCxnSpPr>
        <p:spPr>
          <a:xfrm>
            <a:off x="1823313" y="3199772"/>
            <a:ext cx="1621127" cy="18897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27 Conector recto de flecha"/>
          <p:cNvCxnSpPr/>
          <p:nvPr/>
        </p:nvCxnSpPr>
        <p:spPr>
          <a:xfrm>
            <a:off x="1823313" y="3199772"/>
            <a:ext cx="1621127" cy="29206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3592458" y="4797153"/>
            <a:ext cx="4651951" cy="830997"/>
          </a:xfrm>
          <a:prstGeom prst="rect">
            <a:avLst/>
          </a:prstGeom>
          <a:noFill/>
        </p:spPr>
        <p:txBody>
          <a:bodyPr wrap="square" rtlCol="0">
            <a:spAutoFit/>
          </a:bodyPr>
          <a:lstStyle/>
          <a:p>
            <a:r>
              <a:rPr lang="es-EC" sz="1600" dirty="0" smtClean="0"/>
              <a:t>Plan de cuentas ( activos, pasivos, patrimonio, ingresos, costos y gastos), de acuerdo al catálogo emitido por la SEPS</a:t>
            </a:r>
            <a:endParaRPr lang="es-EC" sz="1600" dirty="0"/>
          </a:p>
        </p:txBody>
      </p:sp>
      <p:sp>
        <p:nvSpPr>
          <p:cNvPr id="32" name="31 CuadroTexto"/>
          <p:cNvSpPr txBox="1"/>
          <p:nvPr/>
        </p:nvSpPr>
        <p:spPr>
          <a:xfrm>
            <a:off x="3561038" y="5828064"/>
            <a:ext cx="4260526" cy="584775"/>
          </a:xfrm>
          <a:prstGeom prst="rect">
            <a:avLst/>
          </a:prstGeom>
          <a:noFill/>
        </p:spPr>
        <p:txBody>
          <a:bodyPr wrap="square" rtlCol="0">
            <a:spAutoFit/>
          </a:bodyPr>
          <a:lstStyle/>
          <a:p>
            <a:r>
              <a:rPr lang="es-EC" sz="1600" dirty="0" smtClean="0"/>
              <a:t>Controles internos, confiabilidad e integridad en los estados financieros</a:t>
            </a:r>
            <a:endParaRPr lang="es-EC" sz="1600" dirty="0"/>
          </a:p>
        </p:txBody>
      </p:sp>
      <p:sp>
        <p:nvSpPr>
          <p:cNvPr id="40" name="39 Rectángulo redondeado"/>
          <p:cNvSpPr/>
          <p:nvPr/>
        </p:nvSpPr>
        <p:spPr>
          <a:xfrm>
            <a:off x="5940151" y="791300"/>
            <a:ext cx="2647237" cy="1197540"/>
          </a:xfrm>
          <a:prstGeom prst="roundRect">
            <a:avLst/>
          </a:prstGeom>
          <a:solidFill>
            <a:srgbClr val="FFFFCC"/>
          </a:solidFill>
          <a:ln>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rPr>
              <a:t>Como de Ahorro y crédito , de vivienda, étnico culturales, de turismo y otras</a:t>
            </a:r>
            <a:endParaRPr lang="es-ES" sz="1200" dirty="0">
              <a:solidFill>
                <a:schemeClr val="tx1"/>
              </a:solidFill>
            </a:endParaRPr>
          </a:p>
        </p:txBody>
      </p:sp>
      <p:sp>
        <p:nvSpPr>
          <p:cNvPr id="30" name="29 CuadroTexto"/>
          <p:cNvSpPr txBox="1"/>
          <p:nvPr/>
        </p:nvSpPr>
        <p:spPr>
          <a:xfrm>
            <a:off x="3569589" y="4025236"/>
            <a:ext cx="4674820" cy="584775"/>
          </a:xfrm>
          <a:prstGeom prst="rect">
            <a:avLst/>
          </a:prstGeom>
          <a:noFill/>
        </p:spPr>
        <p:txBody>
          <a:bodyPr wrap="square" rtlCol="0">
            <a:spAutoFit/>
          </a:bodyPr>
          <a:lstStyle/>
          <a:p>
            <a:r>
              <a:rPr lang="es-EC" sz="1600" dirty="0" smtClean="0"/>
              <a:t>Normas y principios de contabilidad (continuidad, unidad de medida, período)</a:t>
            </a:r>
            <a:endParaRPr lang="es-EC" sz="1600" dirty="0"/>
          </a:p>
        </p:txBody>
      </p:sp>
      <p:sp>
        <p:nvSpPr>
          <p:cNvPr id="41" name="40 Rectángulo"/>
          <p:cNvSpPr/>
          <p:nvPr/>
        </p:nvSpPr>
        <p:spPr>
          <a:xfrm>
            <a:off x="4224056" y="0"/>
            <a:ext cx="4363333"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solidFill>
                  <a:srgbClr val="0070C0"/>
                </a:solidFill>
                <a:effectLst>
                  <a:outerShdw blurRad="76200" dist="50800" dir="5400000" algn="tl" rotWithShape="0">
                    <a:srgbClr val="000000">
                      <a:alpha val="65000"/>
                    </a:srgbClr>
                  </a:outerShdw>
                </a:effectLst>
              </a:rPr>
              <a:t>Base Teórica</a:t>
            </a:r>
            <a:endParaRPr lang="es-ES" sz="2400" b="1" spc="50" dirty="0">
              <a:ln w="11430"/>
              <a:solidFill>
                <a:srgbClr val="0070C0"/>
              </a:solidFill>
              <a:effectLst>
                <a:outerShdw blurRad="76200" dist="50800" dir="5400000" algn="tl" rotWithShape="0">
                  <a:srgbClr val="000000">
                    <a:alpha val="65000"/>
                  </a:srgbClr>
                </a:outerShdw>
              </a:effectLst>
            </a:endParaRPr>
          </a:p>
        </p:txBody>
      </p:sp>
      <p:graphicFrame>
        <p:nvGraphicFramePr>
          <p:cNvPr id="45" name="44 Gráfico"/>
          <p:cNvGraphicFramePr/>
          <p:nvPr>
            <p:extLst>
              <p:ext uri="{D42A27DB-BD31-4B8C-83A1-F6EECF244321}">
                <p14:modId xmlns:p14="http://schemas.microsoft.com/office/powerpoint/2010/main" val="2063576977"/>
              </p:ext>
            </p:extLst>
          </p:nvPr>
        </p:nvGraphicFramePr>
        <p:xfrm>
          <a:off x="3656826" y="1954388"/>
          <a:ext cx="3126461" cy="1906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363737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219998"/>
            <a:ext cx="329922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269875" algn="l"/>
              </a:tabLst>
            </a:pPr>
            <a:r>
              <a:rPr kumimoji="0" lang="es-ES" sz="24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Obligaciones de la Asociación</a:t>
            </a:r>
            <a:endParaRPr kumimoji="0" lang="es-ES" sz="3600" b="1" i="0" u="none" strike="noStrike" cap="none" normalizeH="0" baseline="0" dirty="0" smtClean="0">
              <a:ln>
                <a:noFill/>
              </a:ln>
              <a:solidFill>
                <a:schemeClr val="accent1">
                  <a:lumMod val="50000"/>
                </a:schemeClr>
              </a:solidFill>
              <a:effectLst/>
              <a:latin typeface="+mj-lt"/>
              <a:cs typeface="Arial" pitchFamily="34" charset="0"/>
            </a:endParaRPr>
          </a:p>
        </p:txBody>
      </p:sp>
      <p:sp>
        <p:nvSpPr>
          <p:cNvPr id="21" name="20 Rectángulo"/>
          <p:cNvSpPr/>
          <p:nvPr/>
        </p:nvSpPr>
        <p:spPr>
          <a:xfrm>
            <a:off x="3297072" y="789385"/>
            <a:ext cx="2286016"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1400" dirty="0" smtClean="0"/>
              <a:t>Ley de Régimen tributario interno</a:t>
            </a:r>
            <a:endParaRPr lang="es-ES" sz="1400" dirty="0"/>
          </a:p>
        </p:txBody>
      </p:sp>
      <p:sp>
        <p:nvSpPr>
          <p:cNvPr id="26" name="25 Rectángulo"/>
          <p:cNvSpPr/>
          <p:nvPr/>
        </p:nvSpPr>
        <p:spPr>
          <a:xfrm>
            <a:off x="4440080" y="-25643"/>
            <a:ext cx="3804328"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solidFill>
                  <a:srgbClr val="0070C0"/>
                </a:solidFill>
                <a:effectLst>
                  <a:outerShdw blurRad="76200" dist="50800" dir="5400000" algn="tl" rotWithShape="0">
                    <a:srgbClr val="000000">
                      <a:alpha val="65000"/>
                    </a:srgbClr>
                  </a:outerShdw>
                </a:effectLst>
              </a:rPr>
              <a:t>Base Legal</a:t>
            </a:r>
            <a:endParaRPr lang="es-ES" sz="2400" b="1" spc="50" dirty="0">
              <a:ln w="11430"/>
              <a:solidFill>
                <a:srgbClr val="0070C0"/>
              </a:solidFill>
              <a:effectLst>
                <a:outerShdw blurRad="76200" dist="50800" dir="5400000" algn="tl" rotWithShape="0">
                  <a:srgbClr val="000000">
                    <a:alpha val="65000"/>
                  </a:srgbClr>
                </a:outerShdw>
              </a:effectLst>
            </a:endParaRPr>
          </a:p>
        </p:txBody>
      </p:sp>
      <p:pic>
        <p:nvPicPr>
          <p:cNvPr id="29" name="Picture 2" descr="http://190.95.167.20/spp/img/logo_congope.png"/>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544682" y="6081927"/>
            <a:ext cx="642942" cy="44341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286000" y="3105835"/>
            <a:ext cx="4572000" cy="369332"/>
          </a:xfrm>
          <a:prstGeom prst="rect">
            <a:avLst/>
          </a:prstGeom>
        </p:spPr>
        <p:txBody>
          <a:bodyPr>
            <a:spAutoFit/>
          </a:bodyPr>
          <a:lstStyle/>
          <a:p>
            <a:pPr marL="171450" indent="-171450">
              <a:buFont typeface="Arial" pitchFamily="34" charset="0"/>
              <a:buChar char="•"/>
            </a:pP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979688412"/>
              </p:ext>
            </p:extLst>
          </p:nvPr>
        </p:nvGraphicFramePr>
        <p:xfrm>
          <a:off x="467545" y="1484785"/>
          <a:ext cx="3456384" cy="4913953"/>
        </p:xfrm>
        <a:graphic>
          <a:graphicData uri="http://schemas.openxmlformats.org/drawingml/2006/table">
            <a:tbl>
              <a:tblPr firstRow="1" firstCol="1" bandRow="1">
                <a:tableStyleId>{5C22544A-7EE6-4342-B048-85BDC9FD1C3A}</a:tableStyleId>
              </a:tblPr>
              <a:tblGrid>
                <a:gridCol w="3456384"/>
              </a:tblGrid>
              <a:tr h="542682">
                <a:tc>
                  <a:txBody>
                    <a:bodyPr/>
                    <a:lstStyle/>
                    <a:p>
                      <a:pPr algn="just">
                        <a:lnSpc>
                          <a:spcPct val="150000"/>
                        </a:lnSpc>
                        <a:spcBef>
                          <a:spcPts val="600"/>
                        </a:spcBef>
                        <a:spcAft>
                          <a:spcPts val="0"/>
                        </a:spcAft>
                      </a:pPr>
                      <a:r>
                        <a:rPr lang="es-ES" sz="1100" dirty="0">
                          <a:effectLst/>
                        </a:rPr>
                        <a:t>Inscribirse en el Registro Único de Contribuyentes. </a:t>
                      </a:r>
                      <a:endParaRPr lang="es-ES" sz="1200" dirty="0">
                        <a:solidFill>
                          <a:srgbClr val="000000"/>
                        </a:solidFill>
                        <a:effectLst/>
                        <a:latin typeface="Times New Roman"/>
                        <a:ea typeface="Calibri"/>
                        <a:cs typeface="Times New Roman"/>
                      </a:endParaRPr>
                    </a:p>
                  </a:txBody>
                  <a:tcPr marL="68580" marR="68580" marT="0" marB="0">
                    <a:solidFill>
                      <a:srgbClr val="0070C0"/>
                    </a:solidFill>
                  </a:tcPr>
                </a:tc>
              </a:tr>
              <a:tr h="407682">
                <a:tc>
                  <a:txBody>
                    <a:bodyPr/>
                    <a:lstStyle/>
                    <a:p>
                      <a:pPr algn="just">
                        <a:lnSpc>
                          <a:spcPct val="150000"/>
                        </a:lnSpc>
                        <a:spcBef>
                          <a:spcPts val="600"/>
                        </a:spcBef>
                        <a:spcAft>
                          <a:spcPts val="0"/>
                        </a:spcAft>
                      </a:pPr>
                      <a:r>
                        <a:rPr lang="es-ES" sz="1100" dirty="0">
                          <a:effectLst/>
                        </a:rPr>
                        <a:t>Llevar contabilidad</a:t>
                      </a:r>
                      <a:endParaRPr lang="es-ES" sz="1200" dirty="0">
                        <a:solidFill>
                          <a:srgbClr val="000000"/>
                        </a:solidFill>
                        <a:effectLst/>
                        <a:latin typeface="Times New Roman"/>
                        <a:ea typeface="Calibri"/>
                        <a:cs typeface="Times New Roman"/>
                      </a:endParaRPr>
                    </a:p>
                  </a:txBody>
                  <a:tcPr marL="68580" marR="68580" marT="0" marB="0">
                    <a:solidFill>
                      <a:srgbClr val="0070C0"/>
                    </a:solidFill>
                  </a:tcPr>
                </a:tc>
              </a:tr>
              <a:tr h="617989">
                <a:tc>
                  <a:txBody>
                    <a:bodyPr/>
                    <a:lstStyle/>
                    <a:p>
                      <a:pPr algn="just">
                        <a:lnSpc>
                          <a:spcPct val="150000"/>
                        </a:lnSpc>
                        <a:spcBef>
                          <a:spcPts val="600"/>
                        </a:spcBef>
                        <a:spcAft>
                          <a:spcPts val="0"/>
                        </a:spcAft>
                      </a:pPr>
                      <a:r>
                        <a:rPr lang="es-ES" sz="1100" dirty="0">
                          <a:effectLst/>
                        </a:rPr>
                        <a:t>Presentar la declaración anual del impuesto a la </a:t>
                      </a:r>
                      <a:r>
                        <a:rPr lang="es-ES" sz="1100" dirty="0" smtClean="0">
                          <a:effectLst/>
                        </a:rPr>
                        <a:t>renta</a:t>
                      </a:r>
                      <a:endParaRPr lang="es-ES" sz="1200" dirty="0">
                        <a:solidFill>
                          <a:srgbClr val="000000"/>
                        </a:solidFill>
                        <a:effectLst/>
                        <a:latin typeface="Times New Roman"/>
                        <a:ea typeface="Calibri"/>
                        <a:cs typeface="Times New Roman"/>
                      </a:endParaRPr>
                    </a:p>
                  </a:txBody>
                  <a:tcPr marL="68580" marR="68580" marT="0" marB="0">
                    <a:solidFill>
                      <a:srgbClr val="0070C0"/>
                    </a:solidFill>
                  </a:tcPr>
                </a:tc>
              </a:tr>
              <a:tr h="1173530">
                <a:tc>
                  <a:txBody>
                    <a:bodyPr/>
                    <a:lstStyle/>
                    <a:p>
                      <a:pPr algn="just">
                        <a:lnSpc>
                          <a:spcPct val="150000"/>
                        </a:lnSpc>
                        <a:spcBef>
                          <a:spcPts val="600"/>
                        </a:spcBef>
                        <a:spcAft>
                          <a:spcPts val="0"/>
                        </a:spcAft>
                      </a:pPr>
                      <a:r>
                        <a:rPr lang="es-ES" sz="1100" dirty="0">
                          <a:effectLst/>
                        </a:rPr>
                        <a:t>Presentar la declaración del Impuesto al Valor Agregado en calidad de agente de percepción, cuando corresponda</a:t>
                      </a:r>
                      <a:r>
                        <a:rPr lang="es-ES" sz="1100" dirty="0" smtClean="0">
                          <a:effectLst/>
                        </a:rPr>
                        <a:t>. Considerando bienes gravados con tarifa</a:t>
                      </a:r>
                      <a:r>
                        <a:rPr lang="es-ES" sz="1100" baseline="0" dirty="0" smtClean="0">
                          <a:effectLst/>
                        </a:rPr>
                        <a:t> 0%</a:t>
                      </a:r>
                      <a:endParaRPr lang="es-ES" sz="1200" dirty="0">
                        <a:solidFill>
                          <a:srgbClr val="000000"/>
                        </a:solidFill>
                        <a:effectLst/>
                        <a:latin typeface="Times New Roman"/>
                        <a:ea typeface="Calibri"/>
                        <a:cs typeface="Times New Roman"/>
                      </a:endParaRPr>
                    </a:p>
                  </a:txBody>
                  <a:tcPr marL="68580" marR="68580" marT="0" marB="0">
                    <a:solidFill>
                      <a:srgbClr val="0070C0"/>
                    </a:solidFill>
                  </a:tcPr>
                </a:tc>
              </a:tr>
              <a:tr h="1356704">
                <a:tc>
                  <a:txBody>
                    <a:bodyPr/>
                    <a:lstStyle/>
                    <a:p>
                      <a:pPr algn="just">
                        <a:lnSpc>
                          <a:spcPct val="150000"/>
                        </a:lnSpc>
                        <a:spcBef>
                          <a:spcPts val="600"/>
                        </a:spcBef>
                        <a:spcAft>
                          <a:spcPts val="0"/>
                        </a:spcAft>
                      </a:pPr>
                      <a:r>
                        <a:rPr lang="es-ES" sz="1100" dirty="0">
                          <a:effectLst/>
                        </a:rPr>
                        <a:t>Efectuar las retenciones en la fuente por concepto de Impuesto a la Renta e Impuesto al Valor Agregado y presentar las correspondientes declaraciones y pago de los valores retenidos.</a:t>
                      </a:r>
                      <a:endParaRPr lang="es-ES" sz="1200" dirty="0">
                        <a:solidFill>
                          <a:srgbClr val="000000"/>
                        </a:solidFill>
                        <a:effectLst/>
                        <a:latin typeface="Times New Roman"/>
                        <a:ea typeface="Calibri"/>
                        <a:cs typeface="Times New Roman"/>
                      </a:endParaRPr>
                    </a:p>
                  </a:txBody>
                  <a:tcPr marL="68580" marR="68580" marT="0" marB="0">
                    <a:solidFill>
                      <a:srgbClr val="0070C0"/>
                    </a:solidFill>
                  </a:tcPr>
                </a:tc>
              </a:tr>
              <a:tr h="815366">
                <a:tc>
                  <a:txBody>
                    <a:bodyPr/>
                    <a:lstStyle/>
                    <a:p>
                      <a:pPr algn="just">
                        <a:lnSpc>
                          <a:spcPct val="150000"/>
                        </a:lnSpc>
                        <a:spcBef>
                          <a:spcPts val="600"/>
                        </a:spcBef>
                        <a:spcAft>
                          <a:spcPts val="0"/>
                        </a:spcAft>
                      </a:pPr>
                      <a:r>
                        <a:rPr lang="es-ES" sz="1100" dirty="0">
                          <a:effectLst/>
                        </a:rPr>
                        <a:t>Proporcionar la información que sea requerida por la Administración Tributaria</a:t>
                      </a:r>
                      <a:endParaRPr lang="es-ES" sz="1200" dirty="0">
                        <a:solidFill>
                          <a:srgbClr val="000000"/>
                        </a:solidFill>
                        <a:effectLst/>
                        <a:latin typeface="Times New Roman"/>
                        <a:ea typeface="Calibri"/>
                        <a:cs typeface="Times New Roman"/>
                      </a:endParaRPr>
                    </a:p>
                  </a:txBody>
                  <a:tcPr marL="68580" marR="68580" marT="0" marB="0">
                    <a:solidFill>
                      <a:srgbClr val="0070C0"/>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986156182"/>
              </p:ext>
            </p:extLst>
          </p:nvPr>
        </p:nvGraphicFramePr>
        <p:xfrm>
          <a:off x="4139953" y="1556791"/>
          <a:ext cx="3960439" cy="4801651"/>
        </p:xfrm>
        <a:graphic>
          <a:graphicData uri="http://schemas.openxmlformats.org/drawingml/2006/table">
            <a:tbl>
              <a:tblPr firstRow="1" firstCol="1" bandRow="1">
                <a:tableStyleId>{5C22544A-7EE6-4342-B048-85BDC9FD1C3A}</a:tableStyleId>
              </a:tblPr>
              <a:tblGrid>
                <a:gridCol w="776961"/>
                <a:gridCol w="261279"/>
                <a:gridCol w="584440"/>
                <a:gridCol w="261279"/>
                <a:gridCol w="455176"/>
                <a:gridCol w="194813"/>
                <a:gridCol w="776961"/>
                <a:gridCol w="324994"/>
                <a:gridCol w="324536"/>
              </a:tblGrid>
              <a:tr h="1065070">
                <a:tc rowSpan="2">
                  <a:txBody>
                    <a:bodyPr/>
                    <a:lstStyle/>
                    <a:p>
                      <a:pPr marL="71755" marR="71755" algn="ctr">
                        <a:lnSpc>
                          <a:spcPct val="150000"/>
                        </a:lnSpc>
                        <a:spcBef>
                          <a:spcPts val="600"/>
                        </a:spcBef>
                        <a:spcAft>
                          <a:spcPts val="0"/>
                        </a:spcAft>
                      </a:pPr>
                      <a:r>
                        <a:rPr lang="es-ES_tradnl" sz="600" dirty="0">
                          <a:effectLst/>
                        </a:rPr>
                        <a:t>NOVENO DIGITO RUC</a:t>
                      </a:r>
                      <a:endParaRPr lang="es-ES" sz="600" dirty="0">
                        <a:effectLst/>
                        <a:latin typeface="Times New Roman"/>
                        <a:ea typeface="Calibri"/>
                        <a:cs typeface="Times New Roman"/>
                      </a:endParaRPr>
                    </a:p>
                  </a:txBody>
                  <a:tcPr marL="39889" marR="39889" marT="0" marB="0" vert="vert270" anchor="ctr">
                    <a:solidFill>
                      <a:srgbClr val="0070C0"/>
                    </a:solidFill>
                  </a:tcPr>
                </a:tc>
                <a:tc rowSpan="2">
                  <a:txBody>
                    <a:bodyPr/>
                    <a:lstStyle/>
                    <a:p>
                      <a:pPr marL="71755" marR="71755" algn="ctr">
                        <a:lnSpc>
                          <a:spcPct val="115000"/>
                        </a:lnSpc>
                        <a:spcBef>
                          <a:spcPts val="600"/>
                        </a:spcBef>
                        <a:spcAft>
                          <a:spcPts val="0"/>
                        </a:spcAft>
                      </a:pPr>
                      <a:r>
                        <a:rPr lang="es-ES_tradnl" sz="600" dirty="0">
                          <a:effectLst/>
                        </a:rPr>
                        <a:t>DÍA DE VENCIMIENTO</a:t>
                      </a:r>
                      <a:endParaRPr lang="es-ES" sz="600" dirty="0">
                        <a:effectLst/>
                        <a:latin typeface="Times New Roman"/>
                        <a:ea typeface="Calibri"/>
                        <a:cs typeface="Times New Roman"/>
                      </a:endParaRPr>
                    </a:p>
                  </a:txBody>
                  <a:tcPr marL="39889" marR="39889" marT="0" marB="0" vert="vert270" anchor="ctr">
                    <a:solidFill>
                      <a:srgbClr val="0070C0"/>
                    </a:solidFill>
                  </a:tcPr>
                </a:tc>
                <a:tc rowSpan="2">
                  <a:txBody>
                    <a:bodyPr/>
                    <a:lstStyle/>
                    <a:p>
                      <a:pPr marL="71755" marR="71755" algn="just">
                        <a:lnSpc>
                          <a:spcPct val="150000"/>
                        </a:lnSpc>
                        <a:spcBef>
                          <a:spcPts val="600"/>
                        </a:spcBef>
                        <a:spcAft>
                          <a:spcPts val="0"/>
                        </a:spcAft>
                      </a:pPr>
                      <a:r>
                        <a:rPr lang="es-ES_tradnl" sz="600" dirty="0">
                          <a:effectLst/>
                        </a:rPr>
                        <a:t>DECLARACIÓN Y PAGO DE IVA (Incluye retenciones de IVA)</a:t>
                      </a:r>
                      <a:endParaRPr lang="es-ES" sz="600" dirty="0">
                        <a:effectLst/>
                      </a:endParaRPr>
                    </a:p>
                    <a:p>
                      <a:pPr marL="71755" marR="71755" algn="just">
                        <a:lnSpc>
                          <a:spcPct val="150000"/>
                        </a:lnSpc>
                        <a:spcBef>
                          <a:spcPts val="600"/>
                        </a:spcBef>
                        <a:spcAft>
                          <a:spcPts val="0"/>
                        </a:spcAft>
                      </a:pPr>
                      <a:r>
                        <a:rPr lang="es-ES_tradnl" sz="600" dirty="0">
                          <a:effectLst/>
                        </a:rPr>
                        <a:t>DECLARACIÓN Y PAGO RISE</a:t>
                      </a:r>
                      <a:endParaRPr lang="es-ES" sz="600" dirty="0">
                        <a:effectLst/>
                      </a:endParaRPr>
                    </a:p>
                    <a:p>
                      <a:pPr marL="71755" marR="71755" algn="just">
                        <a:lnSpc>
                          <a:spcPct val="150000"/>
                        </a:lnSpc>
                        <a:spcBef>
                          <a:spcPts val="600"/>
                        </a:spcBef>
                        <a:spcAft>
                          <a:spcPts val="0"/>
                        </a:spcAft>
                      </a:pPr>
                      <a:r>
                        <a:rPr lang="es-ES_tradnl" sz="600" dirty="0">
                          <a:effectLst/>
                        </a:rPr>
                        <a:t>DECLARACIÓN Y PAGO RETENCIÓN EN LA FUENTE I.R.</a:t>
                      </a:r>
                      <a:endParaRPr lang="es-ES" sz="600" dirty="0">
                        <a:effectLst/>
                        <a:latin typeface="Times New Roman"/>
                        <a:ea typeface="Calibri"/>
                        <a:cs typeface="Times New Roman"/>
                      </a:endParaRPr>
                    </a:p>
                  </a:txBody>
                  <a:tcPr marL="39889" marR="39889" marT="0" marB="0" vert="vert270" anchor="ctr">
                    <a:solidFill>
                      <a:srgbClr val="0070C0"/>
                    </a:solidFill>
                  </a:tcPr>
                </a:tc>
                <a:tc rowSpan="2">
                  <a:txBody>
                    <a:bodyPr/>
                    <a:lstStyle/>
                    <a:p>
                      <a:pPr marL="71755" marR="71755" algn="just">
                        <a:lnSpc>
                          <a:spcPct val="150000"/>
                        </a:lnSpc>
                        <a:spcBef>
                          <a:spcPts val="600"/>
                        </a:spcBef>
                        <a:spcAft>
                          <a:spcPts val="0"/>
                        </a:spcAft>
                      </a:pPr>
                      <a:r>
                        <a:rPr lang="en-US" sz="600" dirty="0">
                          <a:effectLst/>
                        </a:rPr>
                        <a:t>ANEXO ATS </a:t>
                      </a:r>
                      <a:endParaRPr lang="es-ES" sz="600" dirty="0">
                        <a:effectLst/>
                        <a:latin typeface="Times New Roman"/>
                        <a:ea typeface="Calibri"/>
                        <a:cs typeface="Times New Roman"/>
                      </a:endParaRPr>
                    </a:p>
                  </a:txBody>
                  <a:tcPr marL="39889" marR="39889" marT="0" marB="0" vert="vert270" anchor="ctr">
                    <a:solidFill>
                      <a:srgbClr val="0070C0"/>
                    </a:solidFill>
                  </a:tcPr>
                </a:tc>
                <a:tc rowSpan="2">
                  <a:txBody>
                    <a:bodyPr/>
                    <a:lstStyle/>
                    <a:p>
                      <a:pPr marL="71755" marR="71755" algn="just">
                        <a:lnSpc>
                          <a:spcPct val="150000"/>
                        </a:lnSpc>
                        <a:spcBef>
                          <a:spcPts val="600"/>
                        </a:spcBef>
                        <a:spcAft>
                          <a:spcPts val="0"/>
                        </a:spcAft>
                      </a:pPr>
                      <a:r>
                        <a:rPr lang="es-ES_tradnl" sz="600" dirty="0">
                          <a:effectLst/>
                        </a:rPr>
                        <a:t>ANEXO RDEP</a:t>
                      </a:r>
                      <a:endParaRPr lang="es-ES" sz="600" dirty="0">
                        <a:effectLst/>
                      </a:endParaRPr>
                    </a:p>
                    <a:p>
                      <a:pPr marL="71755" marR="71755" algn="just">
                        <a:lnSpc>
                          <a:spcPct val="150000"/>
                        </a:lnSpc>
                        <a:spcBef>
                          <a:spcPts val="600"/>
                        </a:spcBef>
                        <a:spcAft>
                          <a:spcPts val="0"/>
                        </a:spcAft>
                      </a:pPr>
                      <a:r>
                        <a:rPr lang="es-ES_tradnl" sz="600" dirty="0">
                          <a:effectLst/>
                        </a:rPr>
                        <a:t>FORMULARIO 107 Y PROYECCIÓN DE GASTOS PERSONALES</a:t>
                      </a:r>
                      <a:endParaRPr lang="es-ES" sz="600" dirty="0">
                        <a:effectLst/>
                        <a:latin typeface="Times New Roman"/>
                        <a:ea typeface="Calibri"/>
                        <a:cs typeface="Times New Roman"/>
                      </a:endParaRPr>
                    </a:p>
                  </a:txBody>
                  <a:tcPr marL="39889" marR="39889" marT="0" marB="0" vert="vert270" anchor="ctr">
                    <a:solidFill>
                      <a:srgbClr val="0070C0"/>
                    </a:solidFill>
                  </a:tcPr>
                </a:tc>
                <a:tc rowSpan="2">
                  <a:txBody>
                    <a:bodyPr/>
                    <a:lstStyle/>
                    <a:p>
                      <a:pPr marL="71755" marR="71755" algn="just">
                        <a:lnSpc>
                          <a:spcPct val="150000"/>
                        </a:lnSpc>
                        <a:spcBef>
                          <a:spcPts val="600"/>
                        </a:spcBef>
                        <a:spcAft>
                          <a:spcPts val="0"/>
                        </a:spcAft>
                      </a:pPr>
                      <a:r>
                        <a:rPr lang="es-ES_tradnl" sz="600" dirty="0">
                          <a:effectLst/>
                        </a:rPr>
                        <a:t>ANEXO SOCIOS APS</a:t>
                      </a:r>
                      <a:endParaRPr lang="es-ES" sz="600" dirty="0">
                        <a:effectLst/>
                        <a:latin typeface="Times New Roman"/>
                        <a:ea typeface="Calibri"/>
                        <a:cs typeface="Times New Roman"/>
                      </a:endParaRPr>
                    </a:p>
                  </a:txBody>
                  <a:tcPr marL="39889" marR="39889" marT="0" marB="0" vert="vert270" anchor="ctr">
                    <a:solidFill>
                      <a:srgbClr val="0070C0"/>
                    </a:solidFill>
                  </a:tcPr>
                </a:tc>
                <a:tc>
                  <a:txBody>
                    <a:bodyPr/>
                    <a:lstStyle/>
                    <a:p>
                      <a:pPr algn="just">
                        <a:lnSpc>
                          <a:spcPct val="150000"/>
                        </a:lnSpc>
                        <a:spcBef>
                          <a:spcPts val="600"/>
                        </a:spcBef>
                        <a:spcAft>
                          <a:spcPts val="0"/>
                        </a:spcAft>
                      </a:pPr>
                      <a:r>
                        <a:rPr lang="es-ES_tradnl" sz="800" dirty="0">
                          <a:effectLst/>
                        </a:rPr>
                        <a:t> </a:t>
                      </a:r>
                      <a:endParaRPr lang="es-ES" sz="800" dirty="0">
                        <a:effectLst/>
                      </a:endParaRPr>
                    </a:p>
                    <a:p>
                      <a:pPr algn="just">
                        <a:lnSpc>
                          <a:spcPct val="150000"/>
                        </a:lnSpc>
                        <a:spcBef>
                          <a:spcPts val="600"/>
                        </a:spcBef>
                        <a:spcAft>
                          <a:spcPts val="0"/>
                        </a:spcAft>
                      </a:pPr>
                      <a:r>
                        <a:rPr lang="es-ES_tradnl" sz="800" dirty="0">
                          <a:effectLst/>
                        </a:rPr>
                        <a:t>DECLARACIÓN Y PAGO DEL IMPUESTO A LA RENTA</a:t>
                      </a:r>
                      <a:endParaRPr lang="es-ES" sz="800" dirty="0">
                        <a:effectLst/>
                        <a:latin typeface="Times New Roman"/>
                        <a:ea typeface="Calibri"/>
                        <a:cs typeface="Times New Roman"/>
                      </a:endParaRPr>
                    </a:p>
                  </a:txBody>
                  <a:tcPr marL="39889" marR="39889" marT="0" marB="0" anchor="ctr">
                    <a:solidFill>
                      <a:srgbClr val="0070C0"/>
                    </a:solidFill>
                  </a:tcPr>
                </a:tc>
                <a:tc gridSpan="2">
                  <a:txBody>
                    <a:bodyPr/>
                    <a:lstStyle/>
                    <a:p>
                      <a:pPr algn="just">
                        <a:lnSpc>
                          <a:spcPct val="150000"/>
                        </a:lnSpc>
                        <a:spcBef>
                          <a:spcPts val="600"/>
                        </a:spcBef>
                        <a:spcAft>
                          <a:spcPts val="0"/>
                        </a:spcAft>
                      </a:pPr>
                      <a:r>
                        <a:rPr lang="es-ES_tradnl" sz="800" dirty="0">
                          <a:effectLst/>
                        </a:rPr>
                        <a:t>ANTICIPO IMPUESTO A LA RENTA </a:t>
                      </a:r>
                      <a:endParaRPr lang="es-ES" sz="800" dirty="0">
                        <a:effectLst/>
                        <a:latin typeface="Times New Roman"/>
                        <a:ea typeface="Calibri"/>
                        <a:cs typeface="Times New Roman"/>
                      </a:endParaRPr>
                    </a:p>
                  </a:txBody>
                  <a:tcPr marL="39889" marR="39889" marT="0" marB="0" anchor="ctr">
                    <a:solidFill>
                      <a:srgbClr val="0070C0"/>
                    </a:solidFill>
                  </a:tcPr>
                </a:tc>
                <a:tc hMerge="1">
                  <a:txBody>
                    <a:bodyPr/>
                    <a:lstStyle/>
                    <a:p>
                      <a:endParaRPr lang="es-ES"/>
                    </a:p>
                  </a:txBody>
                  <a:tcPr/>
                </a:tc>
              </a:tr>
              <a:tr h="70382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71755" marR="71755" algn="ctr">
                        <a:lnSpc>
                          <a:spcPct val="150000"/>
                        </a:lnSpc>
                        <a:spcBef>
                          <a:spcPts val="600"/>
                        </a:spcBef>
                        <a:spcAft>
                          <a:spcPts val="0"/>
                        </a:spcAft>
                      </a:pPr>
                      <a:r>
                        <a:rPr lang="es-ES_tradnl" sz="800" dirty="0">
                          <a:effectLst/>
                        </a:rPr>
                        <a:t>SOCIEDADES</a:t>
                      </a:r>
                      <a:endParaRPr lang="es-ES" sz="800" dirty="0">
                        <a:effectLst/>
                        <a:latin typeface="Times New Roman"/>
                        <a:ea typeface="Calibri"/>
                        <a:cs typeface="Times New Roman"/>
                      </a:endParaRPr>
                    </a:p>
                  </a:txBody>
                  <a:tcPr marL="39889" marR="39889" marT="0" marB="0" vert="vert270" anchor="ctr"/>
                </a:tc>
                <a:tc>
                  <a:txBody>
                    <a:bodyPr/>
                    <a:lstStyle/>
                    <a:p>
                      <a:pPr marL="71755" marR="71755" algn="ctr">
                        <a:lnSpc>
                          <a:spcPct val="150000"/>
                        </a:lnSpc>
                        <a:spcBef>
                          <a:spcPts val="600"/>
                        </a:spcBef>
                        <a:spcAft>
                          <a:spcPts val="0"/>
                        </a:spcAft>
                      </a:pPr>
                      <a:r>
                        <a:rPr lang="es-ES_tradnl" sz="800" dirty="0">
                          <a:effectLst/>
                        </a:rPr>
                        <a:t>1ª CUOTA 50 %</a:t>
                      </a:r>
                      <a:endParaRPr lang="es-ES" sz="800" dirty="0">
                        <a:effectLst/>
                        <a:latin typeface="Times New Roman"/>
                        <a:ea typeface="Calibri"/>
                        <a:cs typeface="Times New Roman"/>
                      </a:endParaRPr>
                    </a:p>
                  </a:txBody>
                  <a:tcPr marL="39889" marR="39889" marT="0" marB="0" vert="vert270" anchor="ctr"/>
                </a:tc>
                <a:tc>
                  <a:txBody>
                    <a:bodyPr/>
                    <a:lstStyle/>
                    <a:p>
                      <a:pPr marL="71755" marR="71755" algn="ctr">
                        <a:lnSpc>
                          <a:spcPct val="150000"/>
                        </a:lnSpc>
                        <a:spcBef>
                          <a:spcPts val="600"/>
                        </a:spcBef>
                        <a:spcAft>
                          <a:spcPts val="0"/>
                        </a:spcAft>
                      </a:pPr>
                      <a:r>
                        <a:rPr lang="es-ES_tradnl" sz="800" dirty="0">
                          <a:effectLst/>
                        </a:rPr>
                        <a:t>2ª COUTA 50 %</a:t>
                      </a:r>
                      <a:endParaRPr lang="es-ES" sz="800" dirty="0">
                        <a:effectLst/>
                        <a:latin typeface="Times New Roman"/>
                        <a:ea typeface="Calibri"/>
                        <a:cs typeface="Times New Roman"/>
                      </a:endParaRPr>
                    </a:p>
                  </a:txBody>
                  <a:tcPr marL="39889" marR="39889" marT="0" marB="0" vert="vert270" anchor="ctr"/>
                </a:tc>
              </a:tr>
              <a:tr h="2977952">
                <a:tc>
                  <a:txBody>
                    <a:bodyPr/>
                    <a:lstStyle/>
                    <a:p>
                      <a:pPr algn="ctr">
                        <a:lnSpc>
                          <a:spcPct val="150000"/>
                        </a:lnSpc>
                        <a:spcBef>
                          <a:spcPts val="600"/>
                        </a:spcBef>
                        <a:spcAft>
                          <a:spcPts val="0"/>
                        </a:spcAft>
                      </a:pPr>
                      <a:r>
                        <a:rPr lang="es-ES_tradnl" sz="800" dirty="0">
                          <a:effectLst/>
                        </a:rPr>
                        <a:t>1</a:t>
                      </a:r>
                      <a:endParaRPr lang="es-ES" sz="800" dirty="0">
                        <a:effectLst/>
                      </a:endParaRPr>
                    </a:p>
                    <a:p>
                      <a:pPr algn="ctr">
                        <a:lnSpc>
                          <a:spcPct val="150000"/>
                        </a:lnSpc>
                        <a:spcBef>
                          <a:spcPts val="600"/>
                        </a:spcBef>
                        <a:spcAft>
                          <a:spcPts val="0"/>
                        </a:spcAft>
                      </a:pPr>
                      <a:r>
                        <a:rPr lang="es-ES_tradnl" sz="800" dirty="0">
                          <a:effectLst/>
                        </a:rPr>
                        <a:t>2</a:t>
                      </a:r>
                      <a:endParaRPr lang="es-ES" sz="800" dirty="0">
                        <a:effectLst/>
                      </a:endParaRPr>
                    </a:p>
                    <a:p>
                      <a:pPr algn="ctr">
                        <a:lnSpc>
                          <a:spcPct val="150000"/>
                        </a:lnSpc>
                        <a:spcBef>
                          <a:spcPts val="600"/>
                        </a:spcBef>
                        <a:spcAft>
                          <a:spcPts val="0"/>
                        </a:spcAft>
                      </a:pPr>
                      <a:r>
                        <a:rPr lang="es-ES_tradnl" sz="800" dirty="0">
                          <a:effectLst/>
                        </a:rPr>
                        <a:t>3</a:t>
                      </a:r>
                      <a:endParaRPr lang="es-ES" sz="800" dirty="0">
                        <a:effectLst/>
                      </a:endParaRPr>
                    </a:p>
                    <a:p>
                      <a:pPr algn="ctr">
                        <a:lnSpc>
                          <a:spcPct val="150000"/>
                        </a:lnSpc>
                        <a:spcBef>
                          <a:spcPts val="600"/>
                        </a:spcBef>
                        <a:spcAft>
                          <a:spcPts val="0"/>
                        </a:spcAft>
                      </a:pPr>
                      <a:r>
                        <a:rPr lang="es-ES_tradnl" sz="800" dirty="0">
                          <a:effectLst/>
                        </a:rPr>
                        <a:t>4</a:t>
                      </a:r>
                      <a:endParaRPr lang="es-ES" sz="800" dirty="0">
                        <a:effectLst/>
                      </a:endParaRPr>
                    </a:p>
                    <a:p>
                      <a:pPr algn="ctr">
                        <a:lnSpc>
                          <a:spcPct val="150000"/>
                        </a:lnSpc>
                        <a:spcBef>
                          <a:spcPts val="600"/>
                        </a:spcBef>
                        <a:spcAft>
                          <a:spcPts val="0"/>
                        </a:spcAft>
                      </a:pPr>
                      <a:r>
                        <a:rPr lang="es-ES_tradnl" sz="800" dirty="0">
                          <a:effectLst/>
                        </a:rPr>
                        <a:t>5</a:t>
                      </a:r>
                      <a:endParaRPr lang="es-ES" sz="800" dirty="0">
                        <a:effectLst/>
                      </a:endParaRPr>
                    </a:p>
                    <a:p>
                      <a:pPr algn="ctr">
                        <a:lnSpc>
                          <a:spcPct val="150000"/>
                        </a:lnSpc>
                        <a:spcBef>
                          <a:spcPts val="600"/>
                        </a:spcBef>
                        <a:spcAft>
                          <a:spcPts val="0"/>
                        </a:spcAft>
                      </a:pPr>
                      <a:r>
                        <a:rPr lang="es-ES_tradnl" sz="800" dirty="0">
                          <a:effectLst/>
                        </a:rPr>
                        <a:t>6</a:t>
                      </a:r>
                      <a:endParaRPr lang="es-ES" sz="800" dirty="0">
                        <a:effectLst/>
                      </a:endParaRPr>
                    </a:p>
                    <a:p>
                      <a:pPr algn="ctr">
                        <a:lnSpc>
                          <a:spcPct val="150000"/>
                        </a:lnSpc>
                        <a:spcBef>
                          <a:spcPts val="600"/>
                        </a:spcBef>
                        <a:spcAft>
                          <a:spcPts val="0"/>
                        </a:spcAft>
                      </a:pPr>
                      <a:r>
                        <a:rPr lang="es-ES_tradnl" sz="800" dirty="0">
                          <a:effectLst/>
                        </a:rPr>
                        <a:t>7</a:t>
                      </a:r>
                      <a:endParaRPr lang="es-ES" sz="800" dirty="0">
                        <a:effectLst/>
                      </a:endParaRPr>
                    </a:p>
                    <a:p>
                      <a:pPr algn="ctr">
                        <a:lnSpc>
                          <a:spcPct val="150000"/>
                        </a:lnSpc>
                        <a:spcBef>
                          <a:spcPts val="600"/>
                        </a:spcBef>
                        <a:spcAft>
                          <a:spcPts val="0"/>
                        </a:spcAft>
                      </a:pPr>
                      <a:r>
                        <a:rPr lang="es-ES_tradnl" sz="800" dirty="0">
                          <a:effectLst/>
                        </a:rPr>
                        <a:t>8</a:t>
                      </a:r>
                      <a:endParaRPr lang="es-ES" sz="800" dirty="0">
                        <a:effectLst/>
                      </a:endParaRPr>
                    </a:p>
                    <a:p>
                      <a:pPr algn="ctr">
                        <a:lnSpc>
                          <a:spcPct val="150000"/>
                        </a:lnSpc>
                        <a:spcBef>
                          <a:spcPts val="600"/>
                        </a:spcBef>
                        <a:spcAft>
                          <a:spcPts val="0"/>
                        </a:spcAft>
                      </a:pPr>
                      <a:r>
                        <a:rPr lang="es-ES_tradnl" sz="800" dirty="0">
                          <a:effectLst/>
                        </a:rPr>
                        <a:t>9</a:t>
                      </a:r>
                      <a:endParaRPr lang="es-ES" sz="800" dirty="0">
                        <a:effectLst/>
                      </a:endParaRPr>
                    </a:p>
                    <a:p>
                      <a:pPr algn="ctr">
                        <a:lnSpc>
                          <a:spcPct val="150000"/>
                        </a:lnSpc>
                        <a:spcBef>
                          <a:spcPts val="600"/>
                        </a:spcBef>
                        <a:spcAft>
                          <a:spcPts val="0"/>
                        </a:spcAft>
                      </a:pPr>
                      <a:r>
                        <a:rPr lang="es-ES_tradnl" sz="800" dirty="0">
                          <a:effectLst/>
                        </a:rPr>
                        <a:t>0</a:t>
                      </a:r>
                      <a:endParaRPr lang="es-ES" sz="800" dirty="0">
                        <a:effectLst/>
                        <a:latin typeface="Times New Roman"/>
                        <a:ea typeface="Calibri"/>
                        <a:cs typeface="Times New Roman"/>
                      </a:endParaRPr>
                    </a:p>
                  </a:txBody>
                  <a:tcPr marL="39889" marR="39889" marT="0" marB="0" anchor="ctr"/>
                </a:tc>
                <a:tc>
                  <a:txBody>
                    <a:bodyPr/>
                    <a:lstStyle/>
                    <a:p>
                      <a:pPr algn="ctr">
                        <a:lnSpc>
                          <a:spcPct val="150000"/>
                        </a:lnSpc>
                        <a:spcBef>
                          <a:spcPts val="600"/>
                        </a:spcBef>
                        <a:spcAft>
                          <a:spcPts val="0"/>
                        </a:spcAft>
                      </a:pPr>
                      <a:r>
                        <a:rPr lang="es-ES_tradnl" sz="800" dirty="0">
                          <a:effectLst/>
                        </a:rPr>
                        <a:t> </a:t>
                      </a:r>
                      <a:endParaRPr lang="es-ES" sz="800" dirty="0">
                        <a:effectLst/>
                      </a:endParaRPr>
                    </a:p>
                    <a:p>
                      <a:pPr algn="ctr">
                        <a:lnSpc>
                          <a:spcPct val="150000"/>
                        </a:lnSpc>
                        <a:spcBef>
                          <a:spcPts val="600"/>
                        </a:spcBef>
                        <a:spcAft>
                          <a:spcPts val="0"/>
                        </a:spcAft>
                      </a:pPr>
                      <a:r>
                        <a:rPr lang="es-ES_tradnl" sz="800" dirty="0">
                          <a:effectLst/>
                        </a:rPr>
                        <a:t>10</a:t>
                      </a:r>
                      <a:endParaRPr lang="es-ES" sz="800" dirty="0">
                        <a:effectLst/>
                      </a:endParaRPr>
                    </a:p>
                    <a:p>
                      <a:pPr algn="ctr">
                        <a:lnSpc>
                          <a:spcPct val="150000"/>
                        </a:lnSpc>
                        <a:spcBef>
                          <a:spcPts val="600"/>
                        </a:spcBef>
                        <a:spcAft>
                          <a:spcPts val="0"/>
                        </a:spcAft>
                      </a:pPr>
                      <a:r>
                        <a:rPr lang="es-ES_tradnl" sz="800" dirty="0">
                          <a:effectLst/>
                        </a:rPr>
                        <a:t>12</a:t>
                      </a:r>
                      <a:endParaRPr lang="es-ES" sz="800" dirty="0">
                        <a:effectLst/>
                      </a:endParaRPr>
                    </a:p>
                    <a:p>
                      <a:pPr algn="ctr">
                        <a:lnSpc>
                          <a:spcPct val="150000"/>
                        </a:lnSpc>
                        <a:spcBef>
                          <a:spcPts val="600"/>
                        </a:spcBef>
                        <a:spcAft>
                          <a:spcPts val="0"/>
                        </a:spcAft>
                      </a:pPr>
                      <a:r>
                        <a:rPr lang="es-ES_tradnl" sz="800" dirty="0">
                          <a:effectLst/>
                        </a:rPr>
                        <a:t>14</a:t>
                      </a:r>
                      <a:endParaRPr lang="es-ES" sz="800" dirty="0">
                        <a:effectLst/>
                      </a:endParaRPr>
                    </a:p>
                    <a:p>
                      <a:pPr algn="ctr">
                        <a:lnSpc>
                          <a:spcPct val="150000"/>
                        </a:lnSpc>
                        <a:spcBef>
                          <a:spcPts val="600"/>
                        </a:spcBef>
                        <a:spcAft>
                          <a:spcPts val="0"/>
                        </a:spcAft>
                      </a:pPr>
                      <a:r>
                        <a:rPr lang="es-ES_tradnl" sz="800" dirty="0">
                          <a:effectLst/>
                        </a:rPr>
                        <a:t>16</a:t>
                      </a:r>
                      <a:endParaRPr lang="es-ES" sz="800" dirty="0">
                        <a:effectLst/>
                      </a:endParaRPr>
                    </a:p>
                    <a:p>
                      <a:pPr algn="ctr">
                        <a:lnSpc>
                          <a:spcPct val="150000"/>
                        </a:lnSpc>
                        <a:spcBef>
                          <a:spcPts val="600"/>
                        </a:spcBef>
                        <a:spcAft>
                          <a:spcPts val="0"/>
                        </a:spcAft>
                      </a:pPr>
                      <a:r>
                        <a:rPr lang="es-ES_tradnl" sz="800" dirty="0">
                          <a:effectLst/>
                        </a:rPr>
                        <a:t>18</a:t>
                      </a:r>
                      <a:endParaRPr lang="es-ES" sz="800" dirty="0">
                        <a:effectLst/>
                      </a:endParaRPr>
                    </a:p>
                    <a:p>
                      <a:pPr algn="ctr">
                        <a:lnSpc>
                          <a:spcPct val="150000"/>
                        </a:lnSpc>
                        <a:spcBef>
                          <a:spcPts val="600"/>
                        </a:spcBef>
                        <a:spcAft>
                          <a:spcPts val="0"/>
                        </a:spcAft>
                      </a:pPr>
                      <a:r>
                        <a:rPr lang="es-ES_tradnl" sz="800" dirty="0">
                          <a:effectLst/>
                        </a:rPr>
                        <a:t>20</a:t>
                      </a:r>
                      <a:endParaRPr lang="es-ES" sz="800" dirty="0">
                        <a:effectLst/>
                      </a:endParaRPr>
                    </a:p>
                    <a:p>
                      <a:pPr algn="ctr">
                        <a:lnSpc>
                          <a:spcPct val="150000"/>
                        </a:lnSpc>
                        <a:spcBef>
                          <a:spcPts val="600"/>
                        </a:spcBef>
                        <a:spcAft>
                          <a:spcPts val="0"/>
                        </a:spcAft>
                      </a:pPr>
                      <a:r>
                        <a:rPr lang="es-ES_tradnl" sz="800" dirty="0">
                          <a:effectLst/>
                        </a:rPr>
                        <a:t>22</a:t>
                      </a:r>
                      <a:endParaRPr lang="es-ES" sz="800" dirty="0">
                        <a:effectLst/>
                      </a:endParaRPr>
                    </a:p>
                    <a:p>
                      <a:pPr algn="ctr">
                        <a:lnSpc>
                          <a:spcPct val="150000"/>
                        </a:lnSpc>
                        <a:spcBef>
                          <a:spcPts val="600"/>
                        </a:spcBef>
                        <a:spcAft>
                          <a:spcPts val="0"/>
                        </a:spcAft>
                      </a:pPr>
                      <a:r>
                        <a:rPr lang="es-ES_tradnl" sz="800" dirty="0">
                          <a:effectLst/>
                        </a:rPr>
                        <a:t>24</a:t>
                      </a:r>
                      <a:endParaRPr lang="es-ES" sz="800" dirty="0">
                        <a:effectLst/>
                      </a:endParaRPr>
                    </a:p>
                    <a:p>
                      <a:pPr algn="ctr">
                        <a:lnSpc>
                          <a:spcPct val="150000"/>
                        </a:lnSpc>
                        <a:spcBef>
                          <a:spcPts val="600"/>
                        </a:spcBef>
                        <a:spcAft>
                          <a:spcPts val="0"/>
                        </a:spcAft>
                      </a:pPr>
                      <a:r>
                        <a:rPr lang="es-ES_tradnl" sz="800" dirty="0">
                          <a:effectLst/>
                        </a:rPr>
                        <a:t>26</a:t>
                      </a:r>
                      <a:endParaRPr lang="es-ES" sz="800" dirty="0">
                        <a:effectLst/>
                      </a:endParaRPr>
                    </a:p>
                    <a:p>
                      <a:pPr algn="ctr">
                        <a:lnSpc>
                          <a:spcPct val="150000"/>
                        </a:lnSpc>
                        <a:spcBef>
                          <a:spcPts val="600"/>
                        </a:spcBef>
                        <a:spcAft>
                          <a:spcPts val="0"/>
                        </a:spcAft>
                      </a:pPr>
                      <a:r>
                        <a:rPr lang="es-ES_tradnl" sz="800" dirty="0">
                          <a:effectLst/>
                        </a:rPr>
                        <a:t>28</a:t>
                      </a:r>
                      <a:endParaRPr lang="es-ES" sz="800" dirty="0">
                        <a:effectLst/>
                      </a:endParaRPr>
                    </a:p>
                    <a:p>
                      <a:pPr algn="ctr">
                        <a:lnSpc>
                          <a:spcPct val="150000"/>
                        </a:lnSpc>
                        <a:spcBef>
                          <a:spcPts val="600"/>
                        </a:spcBef>
                        <a:spcAft>
                          <a:spcPts val="0"/>
                        </a:spcAft>
                      </a:pPr>
                      <a:r>
                        <a:rPr lang="es-ES_tradnl" sz="800" dirty="0">
                          <a:effectLst/>
                        </a:rPr>
                        <a:t> </a:t>
                      </a:r>
                      <a:endParaRPr lang="es-ES" sz="800" dirty="0">
                        <a:effectLst/>
                        <a:latin typeface="Times New Roman"/>
                        <a:ea typeface="Calibri"/>
                        <a:cs typeface="Times New Roman"/>
                      </a:endParaRPr>
                    </a:p>
                  </a:txBody>
                  <a:tcPr marL="39889" marR="39889" marT="0" marB="0" anchor="ctr"/>
                </a:tc>
                <a:tc>
                  <a:txBody>
                    <a:bodyPr/>
                    <a:lstStyle/>
                    <a:p>
                      <a:pPr marL="71755" marR="71755" algn="ctr">
                        <a:lnSpc>
                          <a:spcPct val="150000"/>
                        </a:lnSpc>
                        <a:spcBef>
                          <a:spcPts val="600"/>
                        </a:spcBef>
                        <a:spcAft>
                          <a:spcPts val="0"/>
                        </a:spcAft>
                      </a:pPr>
                      <a:r>
                        <a:rPr lang="es-ES_tradnl" sz="800">
                          <a:effectLst/>
                        </a:rPr>
                        <a:t>MES SIGUIENTE</a:t>
                      </a:r>
                      <a:endParaRPr lang="es-ES" sz="800">
                        <a:effectLst/>
                        <a:latin typeface="Times New Roman"/>
                        <a:ea typeface="Calibri"/>
                        <a:cs typeface="Times New Roman"/>
                      </a:endParaRPr>
                    </a:p>
                  </a:txBody>
                  <a:tcPr marL="39889" marR="39889" marT="0" marB="0" vert="vert270" anchor="ctr"/>
                </a:tc>
                <a:tc>
                  <a:txBody>
                    <a:bodyPr/>
                    <a:lstStyle/>
                    <a:p>
                      <a:pPr marL="71755" marR="71755" algn="ctr">
                        <a:lnSpc>
                          <a:spcPct val="150000"/>
                        </a:lnSpc>
                        <a:spcBef>
                          <a:spcPts val="600"/>
                        </a:spcBef>
                        <a:spcAft>
                          <a:spcPts val="0"/>
                        </a:spcAft>
                      </a:pPr>
                      <a:r>
                        <a:rPr lang="es-ES_tradnl" sz="800">
                          <a:effectLst/>
                        </a:rPr>
                        <a:t>/ MES SUBSIGUIENTE</a:t>
                      </a:r>
                      <a:endParaRPr lang="es-ES" sz="800">
                        <a:effectLst/>
                        <a:latin typeface="Times New Roman"/>
                        <a:ea typeface="Calibri"/>
                        <a:cs typeface="Times New Roman"/>
                      </a:endParaRPr>
                    </a:p>
                  </a:txBody>
                  <a:tcPr marL="39889" marR="39889" marT="0" marB="0" vert="vert270" anchor="ctr"/>
                </a:tc>
                <a:tc>
                  <a:txBody>
                    <a:bodyPr/>
                    <a:lstStyle/>
                    <a:p>
                      <a:pPr marL="71755" marR="71755" algn="ctr">
                        <a:lnSpc>
                          <a:spcPct val="150000"/>
                        </a:lnSpc>
                        <a:spcBef>
                          <a:spcPts val="600"/>
                        </a:spcBef>
                        <a:spcAft>
                          <a:spcPts val="0"/>
                        </a:spcAft>
                      </a:pPr>
                      <a:r>
                        <a:rPr lang="es-ES_tradnl" sz="800">
                          <a:effectLst/>
                        </a:rPr>
                        <a:t>ENERO</a:t>
                      </a:r>
                      <a:endParaRPr lang="es-ES" sz="800">
                        <a:effectLst/>
                        <a:latin typeface="Times New Roman"/>
                        <a:ea typeface="Calibri"/>
                        <a:cs typeface="Times New Roman"/>
                      </a:endParaRPr>
                    </a:p>
                  </a:txBody>
                  <a:tcPr marL="39889" marR="39889" marT="0" marB="0" vert="vert270" anchor="ctr"/>
                </a:tc>
                <a:tc>
                  <a:txBody>
                    <a:bodyPr/>
                    <a:lstStyle/>
                    <a:p>
                      <a:pPr marL="71755" marR="71755" algn="ctr">
                        <a:lnSpc>
                          <a:spcPct val="115000"/>
                        </a:lnSpc>
                        <a:spcBef>
                          <a:spcPts val="600"/>
                        </a:spcBef>
                        <a:spcAft>
                          <a:spcPts val="0"/>
                        </a:spcAft>
                      </a:pPr>
                      <a:r>
                        <a:rPr lang="es-ES_tradnl" sz="800">
                          <a:effectLst/>
                        </a:rPr>
                        <a:t>FEBRERO</a:t>
                      </a:r>
                      <a:endParaRPr lang="es-ES" sz="800">
                        <a:effectLst/>
                        <a:latin typeface="Times New Roman"/>
                        <a:ea typeface="Calibri"/>
                        <a:cs typeface="Times New Roman"/>
                      </a:endParaRPr>
                    </a:p>
                  </a:txBody>
                  <a:tcPr marL="39889" marR="39889" marT="0" marB="0" vert="vert270" anchor="ctr"/>
                </a:tc>
                <a:tc>
                  <a:txBody>
                    <a:bodyPr/>
                    <a:lstStyle/>
                    <a:p>
                      <a:pPr marL="71755" marR="71755" algn="ctr">
                        <a:lnSpc>
                          <a:spcPct val="150000"/>
                        </a:lnSpc>
                        <a:spcBef>
                          <a:spcPts val="600"/>
                        </a:spcBef>
                        <a:spcAft>
                          <a:spcPts val="0"/>
                        </a:spcAft>
                      </a:pPr>
                      <a:r>
                        <a:rPr lang="es-ES_tradnl" sz="800" dirty="0">
                          <a:effectLst/>
                        </a:rPr>
                        <a:t>ABRIL</a:t>
                      </a:r>
                      <a:endParaRPr lang="es-ES" sz="800" dirty="0">
                        <a:effectLst/>
                        <a:latin typeface="Times New Roman"/>
                        <a:ea typeface="Calibri"/>
                        <a:cs typeface="Times New Roman"/>
                      </a:endParaRPr>
                    </a:p>
                  </a:txBody>
                  <a:tcPr marL="39889" marR="39889" marT="0" marB="0" vert="vert270" anchor="ctr"/>
                </a:tc>
                <a:tc>
                  <a:txBody>
                    <a:bodyPr/>
                    <a:lstStyle/>
                    <a:p>
                      <a:pPr marL="71755" marR="71755" algn="ctr">
                        <a:lnSpc>
                          <a:spcPct val="150000"/>
                        </a:lnSpc>
                        <a:spcBef>
                          <a:spcPts val="600"/>
                        </a:spcBef>
                        <a:spcAft>
                          <a:spcPts val="0"/>
                        </a:spcAft>
                      </a:pPr>
                      <a:r>
                        <a:rPr lang="es-ES_tradnl" sz="800">
                          <a:effectLst/>
                        </a:rPr>
                        <a:t>JULIO</a:t>
                      </a:r>
                      <a:endParaRPr lang="es-ES" sz="800">
                        <a:effectLst/>
                        <a:latin typeface="Times New Roman"/>
                        <a:ea typeface="Calibri"/>
                        <a:cs typeface="Times New Roman"/>
                      </a:endParaRPr>
                    </a:p>
                  </a:txBody>
                  <a:tcPr marL="39889" marR="39889" marT="0" marB="0" vert="vert270" anchor="ctr"/>
                </a:tc>
                <a:tc>
                  <a:txBody>
                    <a:bodyPr/>
                    <a:lstStyle/>
                    <a:p>
                      <a:pPr marL="71755" marR="71755" algn="ctr">
                        <a:lnSpc>
                          <a:spcPct val="150000"/>
                        </a:lnSpc>
                        <a:spcBef>
                          <a:spcPts val="600"/>
                        </a:spcBef>
                        <a:spcAft>
                          <a:spcPts val="0"/>
                        </a:spcAft>
                      </a:pPr>
                      <a:r>
                        <a:rPr lang="es-ES_tradnl" sz="800" dirty="0">
                          <a:effectLst/>
                        </a:rPr>
                        <a:t>SEPTIEMBRE</a:t>
                      </a:r>
                      <a:endParaRPr lang="es-ES" sz="800" dirty="0">
                        <a:effectLst/>
                        <a:latin typeface="Times New Roman"/>
                        <a:ea typeface="Calibri"/>
                        <a:cs typeface="Times New Roman"/>
                      </a:endParaRPr>
                    </a:p>
                  </a:txBody>
                  <a:tcPr marL="39889" marR="39889" marT="0" marB="0" vert="vert270" anchor="ctr"/>
                </a:tc>
              </a:tr>
            </a:tbl>
          </a:graphicData>
        </a:graphic>
      </p:graphicFrame>
    </p:spTree>
    <p:extLst>
      <p:ext uri="{BB962C8B-B14F-4D97-AF65-F5344CB8AC3E}">
        <p14:creationId xmlns:p14="http://schemas.microsoft.com/office/powerpoint/2010/main" val="34962361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219998"/>
            <a:ext cx="329922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269875" algn="l"/>
              </a:tabLst>
            </a:pPr>
            <a:r>
              <a:rPr kumimoji="0" lang="es-ES" sz="24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Obligaciones de la Asociación</a:t>
            </a:r>
            <a:endParaRPr kumimoji="0" lang="es-ES" sz="3600" b="1" i="0" u="none" strike="noStrike" cap="none" normalizeH="0" baseline="0" dirty="0" smtClean="0">
              <a:ln>
                <a:noFill/>
              </a:ln>
              <a:solidFill>
                <a:schemeClr val="accent1">
                  <a:lumMod val="50000"/>
                </a:schemeClr>
              </a:solidFill>
              <a:effectLst/>
              <a:latin typeface="+mj-lt"/>
              <a:cs typeface="Arial" pitchFamily="34" charset="0"/>
            </a:endParaRPr>
          </a:p>
        </p:txBody>
      </p:sp>
      <p:sp>
        <p:nvSpPr>
          <p:cNvPr id="21" name="20 Rectángulo"/>
          <p:cNvSpPr/>
          <p:nvPr/>
        </p:nvSpPr>
        <p:spPr>
          <a:xfrm>
            <a:off x="3297072" y="789385"/>
            <a:ext cx="3045172"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1400" dirty="0" smtClean="0"/>
              <a:t>Con la Superintendencia de Economía Popular y Solidaria</a:t>
            </a:r>
            <a:endParaRPr lang="es-ES" sz="1400" dirty="0"/>
          </a:p>
        </p:txBody>
      </p:sp>
      <p:sp>
        <p:nvSpPr>
          <p:cNvPr id="26" name="25 Rectángulo"/>
          <p:cNvSpPr/>
          <p:nvPr/>
        </p:nvSpPr>
        <p:spPr>
          <a:xfrm>
            <a:off x="4440080" y="-25643"/>
            <a:ext cx="3804328"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solidFill>
                  <a:srgbClr val="0070C0"/>
                </a:solidFill>
                <a:effectLst>
                  <a:outerShdw blurRad="76200" dist="50800" dir="5400000" algn="tl" rotWithShape="0">
                    <a:srgbClr val="000000">
                      <a:alpha val="65000"/>
                    </a:srgbClr>
                  </a:outerShdw>
                </a:effectLst>
              </a:rPr>
              <a:t>Base Legal</a:t>
            </a:r>
            <a:endParaRPr lang="es-ES" sz="2400" b="1" spc="50" dirty="0">
              <a:ln w="11430"/>
              <a:solidFill>
                <a:srgbClr val="0070C0"/>
              </a:solidFill>
              <a:effectLst>
                <a:outerShdw blurRad="76200" dist="50800" dir="5400000" algn="tl" rotWithShape="0">
                  <a:srgbClr val="000000">
                    <a:alpha val="65000"/>
                  </a:srgbClr>
                </a:outerShdw>
              </a:effectLst>
            </a:endParaRPr>
          </a:p>
        </p:txBody>
      </p:sp>
      <p:sp>
        <p:nvSpPr>
          <p:cNvPr id="2" name="1 Rectángulo"/>
          <p:cNvSpPr/>
          <p:nvPr/>
        </p:nvSpPr>
        <p:spPr>
          <a:xfrm>
            <a:off x="2286000" y="3105835"/>
            <a:ext cx="4572000" cy="369332"/>
          </a:xfrm>
          <a:prstGeom prst="rect">
            <a:avLst/>
          </a:prstGeom>
        </p:spPr>
        <p:txBody>
          <a:bodyPr>
            <a:spAutoFit/>
          </a:bodyPr>
          <a:lstStyle/>
          <a:p>
            <a:pPr marL="171450" indent="-171450">
              <a:buFont typeface="Arial" pitchFamily="34" charset="0"/>
              <a:buChar char="•"/>
            </a:pP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07438061"/>
              </p:ext>
            </p:extLst>
          </p:nvPr>
        </p:nvGraphicFramePr>
        <p:xfrm>
          <a:off x="1187624" y="1556794"/>
          <a:ext cx="6768752" cy="5087133"/>
        </p:xfrm>
        <a:graphic>
          <a:graphicData uri="http://schemas.openxmlformats.org/drawingml/2006/table">
            <a:tbl>
              <a:tblPr firstRow="1" firstCol="1" bandRow="1">
                <a:tableStyleId>{5C22544A-7EE6-4342-B048-85BDC9FD1C3A}</a:tableStyleId>
              </a:tblPr>
              <a:tblGrid>
                <a:gridCol w="6768752"/>
              </a:tblGrid>
              <a:tr h="745889">
                <a:tc>
                  <a:txBody>
                    <a:bodyPr/>
                    <a:lstStyle/>
                    <a:p>
                      <a:pPr algn="just">
                        <a:lnSpc>
                          <a:spcPct val="150000"/>
                        </a:lnSpc>
                        <a:spcBef>
                          <a:spcPts val="600"/>
                        </a:spcBef>
                        <a:spcAft>
                          <a:spcPts val="0"/>
                        </a:spcAft>
                      </a:pPr>
                      <a:r>
                        <a:rPr lang="es-ES" sz="1200" dirty="0">
                          <a:effectLst/>
                        </a:rPr>
                        <a:t>Para su constitución deberá presentar: solicitud, reserva de  denominación, acta constitutiva, lista de fundadores, estatuto social y certificado de depósito del aporte del capital social inicial. </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15551">
                <a:tc>
                  <a:txBody>
                    <a:bodyPr/>
                    <a:lstStyle/>
                    <a:p>
                      <a:pPr algn="just">
                        <a:lnSpc>
                          <a:spcPct val="150000"/>
                        </a:lnSpc>
                        <a:spcBef>
                          <a:spcPts val="600"/>
                        </a:spcBef>
                        <a:spcAft>
                          <a:spcPts val="0"/>
                        </a:spcAft>
                      </a:pPr>
                      <a:r>
                        <a:rPr lang="es-ES" sz="1200" dirty="0">
                          <a:effectLst/>
                        </a:rPr>
                        <a:t>Ejercer las actividades detalladas en el objeto social del Estatuto de la organización</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227622">
                <a:tc>
                  <a:txBody>
                    <a:bodyPr/>
                    <a:lstStyle/>
                    <a:p>
                      <a:pPr algn="just">
                        <a:lnSpc>
                          <a:spcPct val="150000"/>
                        </a:lnSpc>
                        <a:spcBef>
                          <a:spcPts val="600"/>
                        </a:spcBef>
                        <a:spcAft>
                          <a:spcPts val="0"/>
                        </a:spcAft>
                      </a:pPr>
                      <a:r>
                        <a:rPr lang="es-ES" sz="1200" dirty="0">
                          <a:effectLst/>
                        </a:rPr>
                        <a:t>Mantener el fondo o capital social mínimo autorizado</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86756">
                <a:tc>
                  <a:txBody>
                    <a:bodyPr/>
                    <a:lstStyle/>
                    <a:p>
                      <a:pPr algn="just">
                        <a:lnSpc>
                          <a:spcPct val="150000"/>
                        </a:lnSpc>
                        <a:spcBef>
                          <a:spcPts val="600"/>
                        </a:spcBef>
                        <a:spcAft>
                          <a:spcPts val="0"/>
                        </a:spcAft>
                      </a:pPr>
                      <a:r>
                        <a:rPr lang="es-ES" sz="1200" dirty="0">
                          <a:effectLst/>
                        </a:rPr>
                        <a:t>Convocar a Asamblea General en el tiempo y forma que establezca el Estatuto social de la organización</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86756">
                <a:tc>
                  <a:txBody>
                    <a:bodyPr/>
                    <a:lstStyle/>
                    <a:p>
                      <a:pPr algn="just">
                        <a:lnSpc>
                          <a:spcPct val="150000"/>
                        </a:lnSpc>
                        <a:spcBef>
                          <a:spcPts val="600"/>
                        </a:spcBef>
                        <a:spcAft>
                          <a:spcPts val="0"/>
                        </a:spcAft>
                      </a:pPr>
                      <a:r>
                        <a:rPr lang="es-ES" sz="1200" dirty="0">
                          <a:effectLst/>
                        </a:rPr>
                        <a:t>Respetar el ejercicio de los cargos directivos únicamente por el tiempo establecido en el Estatuto social</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43819">
                <a:tc>
                  <a:txBody>
                    <a:bodyPr/>
                    <a:lstStyle/>
                    <a:p>
                      <a:pPr algn="just">
                        <a:lnSpc>
                          <a:spcPct val="150000"/>
                        </a:lnSpc>
                        <a:spcBef>
                          <a:spcPts val="600"/>
                        </a:spcBef>
                        <a:spcAft>
                          <a:spcPts val="0"/>
                        </a:spcAft>
                      </a:pPr>
                      <a:r>
                        <a:rPr lang="es-ES" sz="1200" dirty="0">
                          <a:effectLst/>
                        </a:rPr>
                        <a:t>Dar todas las facilidades para que los órganos de control y regulación cumplan sus funciones</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43819">
                <a:tc>
                  <a:txBody>
                    <a:bodyPr/>
                    <a:lstStyle/>
                    <a:p>
                      <a:pPr algn="just">
                        <a:lnSpc>
                          <a:spcPct val="150000"/>
                        </a:lnSpc>
                        <a:spcBef>
                          <a:spcPts val="600"/>
                        </a:spcBef>
                        <a:spcAft>
                          <a:spcPts val="0"/>
                        </a:spcAft>
                      </a:pPr>
                      <a:r>
                        <a:rPr lang="es-ES" sz="1200" dirty="0">
                          <a:effectLst/>
                        </a:rPr>
                        <a:t>Llevar un registro de todos los integrantes de la organización, archivos y registros de las actas</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15551">
                <a:tc>
                  <a:txBody>
                    <a:bodyPr/>
                    <a:lstStyle/>
                    <a:p>
                      <a:pPr algn="just">
                        <a:lnSpc>
                          <a:spcPct val="150000"/>
                        </a:lnSpc>
                        <a:spcBef>
                          <a:spcPts val="600"/>
                        </a:spcBef>
                        <a:spcAft>
                          <a:spcPts val="0"/>
                        </a:spcAft>
                      </a:pPr>
                      <a:r>
                        <a:rPr lang="es-ES" sz="1200" dirty="0">
                          <a:effectLst/>
                        </a:rPr>
                        <a:t>Llevar la contabilidad actualizada de conformidad con el Catálogo Único de Cuentas</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43819">
                <a:tc>
                  <a:txBody>
                    <a:bodyPr/>
                    <a:lstStyle/>
                    <a:p>
                      <a:pPr algn="just">
                        <a:lnSpc>
                          <a:spcPct val="150000"/>
                        </a:lnSpc>
                        <a:spcBef>
                          <a:spcPts val="600"/>
                        </a:spcBef>
                        <a:spcAft>
                          <a:spcPts val="0"/>
                        </a:spcAft>
                      </a:pPr>
                      <a:r>
                        <a:rPr lang="es-ES" sz="1200" dirty="0">
                          <a:effectLst/>
                        </a:rPr>
                        <a:t>Cumplir con el procedimiento relacionado con la disolución y liquidación de la organización.  </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r h="415551">
                <a:tc>
                  <a:txBody>
                    <a:bodyPr/>
                    <a:lstStyle/>
                    <a:p>
                      <a:pPr algn="just">
                        <a:lnSpc>
                          <a:spcPct val="150000"/>
                        </a:lnSpc>
                        <a:spcBef>
                          <a:spcPts val="600"/>
                        </a:spcBef>
                        <a:spcAft>
                          <a:spcPts val="0"/>
                        </a:spcAft>
                      </a:pPr>
                      <a:r>
                        <a:rPr lang="es-ES" sz="1200" dirty="0">
                          <a:effectLst/>
                        </a:rPr>
                        <a:t>Cumplir las regulaciones de funcionamiento y control de las actividades económicas</a:t>
                      </a:r>
                      <a:endParaRPr lang="es-ES" sz="1200" dirty="0">
                        <a:solidFill>
                          <a:srgbClr val="000000"/>
                        </a:solidFill>
                        <a:effectLst/>
                        <a:latin typeface="Times New Roman"/>
                        <a:ea typeface="Calibri"/>
                        <a:cs typeface="Times New Roman"/>
                      </a:endParaRPr>
                    </a:p>
                  </a:txBody>
                  <a:tcPr marL="56284" marR="56284" marT="0" marB="0">
                    <a:solidFill>
                      <a:srgbClr val="0070C0"/>
                    </a:solidFill>
                  </a:tcPr>
                </a:tc>
              </a:tr>
            </a:tbl>
          </a:graphicData>
        </a:graphic>
      </p:graphicFrame>
    </p:spTree>
    <p:extLst>
      <p:ext uri="{BB962C8B-B14F-4D97-AF65-F5344CB8AC3E}">
        <p14:creationId xmlns:p14="http://schemas.microsoft.com/office/powerpoint/2010/main" val="77313919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219998"/>
            <a:ext cx="329922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269875" algn="l"/>
              </a:tabLst>
            </a:pPr>
            <a:r>
              <a:rPr kumimoji="0" lang="es-ES" sz="2400" b="1" i="0" u="none" strike="noStrike" cap="none" normalizeH="0" baseline="0" dirty="0" smtClean="0">
                <a:ln>
                  <a:noFill/>
                </a:ln>
                <a:solidFill>
                  <a:schemeClr val="accent1">
                    <a:lumMod val="50000"/>
                  </a:schemeClr>
                </a:solidFill>
                <a:effectLst/>
                <a:latin typeface="+mj-lt"/>
                <a:ea typeface="Calibri" pitchFamily="34" charset="0"/>
                <a:cs typeface="Times New Roman" pitchFamily="18" charset="0"/>
              </a:rPr>
              <a:t>Obligaciones de la Asociación</a:t>
            </a:r>
            <a:endParaRPr kumimoji="0" lang="es-ES" sz="3600" b="1" i="0" u="none" strike="noStrike" cap="none" normalizeH="0" baseline="0" dirty="0" smtClean="0">
              <a:ln>
                <a:noFill/>
              </a:ln>
              <a:solidFill>
                <a:schemeClr val="accent1">
                  <a:lumMod val="50000"/>
                </a:schemeClr>
              </a:solidFill>
              <a:effectLst/>
              <a:latin typeface="+mj-lt"/>
              <a:cs typeface="Arial" pitchFamily="34" charset="0"/>
            </a:endParaRPr>
          </a:p>
        </p:txBody>
      </p:sp>
      <p:sp>
        <p:nvSpPr>
          <p:cNvPr id="21" name="20 Rectángulo"/>
          <p:cNvSpPr/>
          <p:nvPr/>
        </p:nvSpPr>
        <p:spPr>
          <a:xfrm>
            <a:off x="3297072" y="789385"/>
            <a:ext cx="2286016"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1400" dirty="0" smtClean="0"/>
              <a:t>Con el IESS y el Ministerio Laboral</a:t>
            </a:r>
            <a:endParaRPr lang="es-ES" sz="1400" dirty="0"/>
          </a:p>
        </p:txBody>
      </p:sp>
      <p:sp>
        <p:nvSpPr>
          <p:cNvPr id="26" name="25 Rectángulo"/>
          <p:cNvSpPr/>
          <p:nvPr/>
        </p:nvSpPr>
        <p:spPr>
          <a:xfrm>
            <a:off x="4440080" y="-25643"/>
            <a:ext cx="3804328"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solidFill>
                  <a:srgbClr val="0070C0"/>
                </a:solidFill>
                <a:effectLst>
                  <a:outerShdw blurRad="76200" dist="50800" dir="5400000" algn="tl" rotWithShape="0">
                    <a:srgbClr val="000000">
                      <a:alpha val="65000"/>
                    </a:srgbClr>
                  </a:outerShdw>
                </a:effectLst>
              </a:rPr>
              <a:t>Base Legal</a:t>
            </a:r>
            <a:endParaRPr lang="es-ES" sz="2400" b="1" spc="50" dirty="0">
              <a:ln w="11430"/>
              <a:solidFill>
                <a:srgbClr val="0070C0"/>
              </a:solidFill>
              <a:effectLst>
                <a:outerShdw blurRad="76200" dist="50800" dir="5400000" algn="tl" rotWithShape="0">
                  <a:srgbClr val="000000">
                    <a:alpha val="65000"/>
                  </a:srgbClr>
                </a:outerShdw>
              </a:effectLst>
            </a:endParaRPr>
          </a:p>
        </p:txBody>
      </p:sp>
      <p:sp>
        <p:nvSpPr>
          <p:cNvPr id="2" name="1 Rectángulo"/>
          <p:cNvSpPr/>
          <p:nvPr/>
        </p:nvSpPr>
        <p:spPr>
          <a:xfrm>
            <a:off x="2286000" y="3105835"/>
            <a:ext cx="4572000" cy="369332"/>
          </a:xfrm>
          <a:prstGeom prst="rect">
            <a:avLst/>
          </a:prstGeom>
        </p:spPr>
        <p:txBody>
          <a:bodyPr>
            <a:spAutoFit/>
          </a:bodyPr>
          <a:lstStyle/>
          <a:p>
            <a:pPr marL="171450" indent="-171450">
              <a:buFont typeface="Arial" pitchFamily="34" charset="0"/>
              <a:buChar char="•"/>
            </a:pP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982699512"/>
              </p:ext>
            </p:extLst>
          </p:nvPr>
        </p:nvGraphicFramePr>
        <p:xfrm>
          <a:off x="1187625" y="1484785"/>
          <a:ext cx="6840760" cy="4543250"/>
        </p:xfrm>
        <a:graphic>
          <a:graphicData uri="http://schemas.openxmlformats.org/drawingml/2006/table">
            <a:tbl>
              <a:tblPr firstRow="1" firstCol="1" bandRow="1">
                <a:tableStyleId>{5C22544A-7EE6-4342-B048-85BDC9FD1C3A}</a:tableStyleId>
              </a:tblPr>
              <a:tblGrid>
                <a:gridCol w="6840760"/>
              </a:tblGrid>
              <a:tr h="573783">
                <a:tc>
                  <a:txBody>
                    <a:bodyPr/>
                    <a:lstStyle/>
                    <a:p>
                      <a:pPr algn="l">
                        <a:lnSpc>
                          <a:spcPct val="150000"/>
                        </a:lnSpc>
                        <a:spcBef>
                          <a:spcPts val="600"/>
                        </a:spcBef>
                        <a:spcAft>
                          <a:spcPts val="0"/>
                        </a:spcAft>
                      </a:pPr>
                      <a:r>
                        <a:rPr lang="es-ES" sz="1200" dirty="0">
                          <a:effectLst/>
                        </a:rPr>
                        <a:t>Afiliar a los trabajadores a la seguridad social (IESS) a partir del primer día de trabajo, inclusive si es a prueba </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860675">
                <a:tc>
                  <a:txBody>
                    <a:bodyPr/>
                    <a:lstStyle/>
                    <a:p>
                      <a:pPr algn="l">
                        <a:lnSpc>
                          <a:spcPct val="150000"/>
                        </a:lnSpc>
                        <a:spcBef>
                          <a:spcPts val="600"/>
                        </a:spcBef>
                        <a:spcAft>
                          <a:spcPts val="0"/>
                        </a:spcAft>
                      </a:pPr>
                      <a:r>
                        <a:rPr lang="es-ES" sz="1200" dirty="0">
                          <a:effectLst/>
                        </a:rPr>
                        <a:t>Pagar al IESS mensualmente los aportes del 9,45% de aporte personal descontado al trabajador, el 11,15% de aporte patronal en los primeros quince días posteriores al mes que corresponden</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286892">
                <a:tc>
                  <a:txBody>
                    <a:bodyPr/>
                    <a:lstStyle/>
                    <a:p>
                      <a:pPr algn="l">
                        <a:lnSpc>
                          <a:spcPct val="150000"/>
                        </a:lnSpc>
                        <a:spcBef>
                          <a:spcPts val="600"/>
                        </a:spcBef>
                        <a:spcAft>
                          <a:spcPts val="0"/>
                        </a:spcAft>
                      </a:pPr>
                      <a:r>
                        <a:rPr lang="es-ES" sz="1200" dirty="0">
                          <a:effectLst/>
                        </a:rPr>
                        <a:t>Afiliar obligatoriamente al representante legal o administrador del negocio</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286892">
                <a:tc>
                  <a:txBody>
                    <a:bodyPr/>
                    <a:lstStyle/>
                    <a:p>
                      <a:pPr algn="l">
                        <a:lnSpc>
                          <a:spcPct val="150000"/>
                        </a:lnSpc>
                        <a:spcBef>
                          <a:spcPts val="600"/>
                        </a:spcBef>
                        <a:spcAft>
                          <a:spcPts val="0"/>
                        </a:spcAft>
                      </a:pPr>
                      <a:r>
                        <a:rPr lang="es-ES" sz="1200" dirty="0">
                          <a:effectLst/>
                        </a:rPr>
                        <a:t> </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286892">
                <a:tc>
                  <a:txBody>
                    <a:bodyPr/>
                    <a:lstStyle/>
                    <a:p>
                      <a:pPr algn="l">
                        <a:lnSpc>
                          <a:spcPct val="150000"/>
                        </a:lnSpc>
                        <a:spcBef>
                          <a:spcPts val="600"/>
                        </a:spcBef>
                        <a:spcAft>
                          <a:spcPts val="0"/>
                        </a:spcAft>
                      </a:pPr>
                      <a:r>
                        <a:rPr lang="es-ES" sz="1200" dirty="0">
                          <a:effectLst/>
                        </a:rPr>
                        <a:t>Celebrar un contrato de trabajo con los empleados</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286892">
                <a:tc>
                  <a:txBody>
                    <a:bodyPr/>
                    <a:lstStyle/>
                    <a:p>
                      <a:pPr algn="l">
                        <a:lnSpc>
                          <a:spcPct val="150000"/>
                        </a:lnSpc>
                        <a:spcBef>
                          <a:spcPts val="600"/>
                        </a:spcBef>
                        <a:spcAft>
                          <a:spcPts val="0"/>
                        </a:spcAft>
                      </a:pPr>
                      <a:r>
                        <a:rPr lang="es-ES" sz="1200" dirty="0">
                          <a:effectLst/>
                        </a:rPr>
                        <a:t>Inscribir el contrato de trabajo en el Ministerio de Relaciones Laborales</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573783">
                <a:tc>
                  <a:txBody>
                    <a:bodyPr/>
                    <a:lstStyle/>
                    <a:p>
                      <a:pPr algn="l">
                        <a:lnSpc>
                          <a:spcPct val="150000"/>
                        </a:lnSpc>
                        <a:spcBef>
                          <a:spcPts val="600"/>
                        </a:spcBef>
                        <a:spcAft>
                          <a:spcPts val="0"/>
                        </a:spcAft>
                      </a:pPr>
                      <a:r>
                        <a:rPr lang="es-ES" sz="1200" dirty="0">
                          <a:effectLst/>
                        </a:rPr>
                        <a:t>Tratar a los trabajadores con la debida consideración, no infringiéndoles maltratos de palabra o de obra</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286892">
                <a:tc>
                  <a:txBody>
                    <a:bodyPr/>
                    <a:lstStyle/>
                    <a:p>
                      <a:pPr algn="l">
                        <a:lnSpc>
                          <a:spcPct val="150000"/>
                        </a:lnSpc>
                        <a:spcBef>
                          <a:spcPts val="600"/>
                        </a:spcBef>
                        <a:spcAft>
                          <a:spcPts val="0"/>
                        </a:spcAft>
                      </a:pPr>
                      <a:r>
                        <a:rPr lang="es-ES" sz="1200" dirty="0">
                          <a:effectLst/>
                        </a:rPr>
                        <a:t>Sueldo básico a partir de Enero del 2015  $ 354,00 USD</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286892">
                <a:tc>
                  <a:txBody>
                    <a:bodyPr/>
                    <a:lstStyle/>
                    <a:p>
                      <a:pPr algn="l">
                        <a:lnSpc>
                          <a:spcPct val="150000"/>
                        </a:lnSpc>
                        <a:spcBef>
                          <a:spcPts val="600"/>
                        </a:spcBef>
                        <a:spcAft>
                          <a:spcPts val="0"/>
                        </a:spcAft>
                      </a:pPr>
                      <a:r>
                        <a:rPr lang="es-ES" sz="1200" dirty="0">
                          <a:effectLst/>
                        </a:rPr>
                        <a:t>Pagar horas extras y suplementarias, de ser el caso</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526765">
                <a:tc>
                  <a:txBody>
                    <a:bodyPr/>
                    <a:lstStyle/>
                    <a:p>
                      <a:pPr algn="l">
                        <a:lnSpc>
                          <a:spcPct val="150000"/>
                        </a:lnSpc>
                        <a:spcBef>
                          <a:spcPts val="600"/>
                        </a:spcBef>
                        <a:spcAft>
                          <a:spcPts val="0"/>
                        </a:spcAft>
                      </a:pPr>
                      <a:r>
                        <a:rPr lang="es-ES" sz="1200" dirty="0">
                          <a:effectLst/>
                        </a:rPr>
                        <a:t>Pagar los décimos tercero y décimo cuarto de acuerdo a las fechas estipuladas</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r h="286892">
                <a:tc>
                  <a:txBody>
                    <a:bodyPr/>
                    <a:lstStyle/>
                    <a:p>
                      <a:pPr algn="l">
                        <a:lnSpc>
                          <a:spcPct val="150000"/>
                        </a:lnSpc>
                        <a:spcBef>
                          <a:spcPts val="600"/>
                        </a:spcBef>
                        <a:spcAft>
                          <a:spcPts val="0"/>
                        </a:spcAft>
                      </a:pPr>
                      <a:r>
                        <a:rPr lang="es-ES" sz="1200" dirty="0">
                          <a:effectLst/>
                        </a:rPr>
                        <a:t>A partir del segundo año pagar los fondos de reserva</a:t>
                      </a:r>
                      <a:endParaRPr lang="es-ES" sz="1200" dirty="0">
                        <a:solidFill>
                          <a:srgbClr val="000000"/>
                        </a:solidFill>
                        <a:effectLst/>
                        <a:latin typeface="Times New Roman"/>
                        <a:ea typeface="Calibri"/>
                        <a:cs typeface="Times New Roman"/>
                      </a:endParaRPr>
                    </a:p>
                  </a:txBody>
                  <a:tcPr marL="63789" marR="63789" marT="0" marB="0">
                    <a:solidFill>
                      <a:srgbClr val="0070C0"/>
                    </a:solidFill>
                  </a:tcPr>
                </a:tc>
              </a:tr>
            </a:tbl>
          </a:graphicData>
        </a:graphic>
      </p:graphicFrame>
    </p:spTree>
    <p:extLst>
      <p:ext uri="{BB962C8B-B14F-4D97-AF65-F5344CB8AC3E}">
        <p14:creationId xmlns:p14="http://schemas.microsoft.com/office/powerpoint/2010/main" val="115887046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6" name="5 Rectángulo"/>
          <p:cNvSpPr/>
          <p:nvPr/>
        </p:nvSpPr>
        <p:spPr>
          <a:xfrm>
            <a:off x="4440080" y="-25643"/>
            <a:ext cx="3804328"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solidFill>
                  <a:srgbClr val="0070C0"/>
                </a:solidFill>
                <a:effectLst>
                  <a:outerShdw blurRad="76200" dist="50800" dir="5400000" algn="tl" rotWithShape="0">
                    <a:srgbClr val="000000">
                      <a:alpha val="65000"/>
                    </a:srgbClr>
                  </a:outerShdw>
                </a:effectLst>
              </a:rPr>
              <a:t>CAPÍTULO III</a:t>
            </a:r>
            <a:r>
              <a:rPr lang="es-ES" sz="2000" b="1" spc="50" dirty="0">
                <a:ln w="11430"/>
                <a:solidFill>
                  <a:srgbClr val="0070C0"/>
                </a:solidFill>
                <a:effectLst>
                  <a:outerShdw blurRad="76200" dist="50800" dir="5400000" algn="tl" rotWithShape="0">
                    <a:srgbClr val="000000">
                      <a:alpha val="65000"/>
                    </a:srgbClr>
                  </a:outerShdw>
                </a:effectLst>
              </a:rPr>
              <a:t>: </a:t>
            </a:r>
            <a:r>
              <a:rPr lang="es-ES" sz="2000" b="1" spc="50" dirty="0" smtClean="0">
                <a:ln w="11430"/>
                <a:solidFill>
                  <a:srgbClr val="0070C0"/>
                </a:solidFill>
                <a:effectLst>
                  <a:outerShdw blurRad="76200" dist="50800" dir="5400000" algn="tl" rotWithShape="0">
                    <a:srgbClr val="000000">
                      <a:alpha val="65000"/>
                    </a:srgbClr>
                  </a:outerShdw>
                </a:effectLst>
              </a:rPr>
              <a:t>Diagnóstico de la situación actual</a:t>
            </a:r>
            <a:endParaRPr lang="es-ES" sz="2000" b="1" spc="50" dirty="0">
              <a:ln w="11430"/>
              <a:solidFill>
                <a:srgbClr val="0070C0"/>
              </a:solidFill>
              <a:effectLst>
                <a:outerShdw blurRad="76200" dist="50800" dir="5400000" algn="tl" rotWithShape="0">
                  <a:srgbClr val="000000">
                    <a:alpha val="65000"/>
                  </a:srgbClr>
                </a:outerShdw>
              </a:effectLst>
            </a:endParaRPr>
          </a:p>
        </p:txBody>
      </p:sp>
      <p:sp>
        <p:nvSpPr>
          <p:cNvPr id="7" name="Text Box 12"/>
          <p:cNvSpPr txBox="1">
            <a:spLocks noChangeArrowheads="1"/>
          </p:cNvSpPr>
          <p:nvPr/>
        </p:nvSpPr>
        <p:spPr bwMode="auto">
          <a:xfrm>
            <a:off x="755714" y="750741"/>
            <a:ext cx="3684366" cy="400110"/>
          </a:xfrm>
          <a:prstGeom prst="rect">
            <a:avLst/>
          </a:prstGeom>
          <a:noFill/>
          <a:ln w="38100" algn="ctr">
            <a:solidFill>
              <a:schemeClr val="bg2">
                <a:lumMod val="5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Calibri" pitchFamily="34" charset="0"/>
                <a:cs typeface="Arial" pitchFamily="34" charset="0"/>
              </a:defRPr>
            </a:lvl1pPr>
            <a:lvl2pPr marL="742950" indent="-285750" eaLnBrk="0" hangingPunct="0">
              <a:defRPr sz="4000">
                <a:solidFill>
                  <a:schemeClr val="tx1"/>
                </a:solidFill>
                <a:latin typeface="Calibri" pitchFamily="34" charset="0"/>
                <a:cs typeface="Arial" pitchFamily="34" charset="0"/>
              </a:defRPr>
            </a:lvl2pPr>
            <a:lvl3pPr marL="1143000" indent="-228600" eaLnBrk="0" hangingPunct="0">
              <a:defRPr sz="4000">
                <a:solidFill>
                  <a:schemeClr val="tx1"/>
                </a:solidFill>
                <a:latin typeface="Calibri" pitchFamily="34" charset="0"/>
                <a:cs typeface="Arial" pitchFamily="34" charset="0"/>
              </a:defRPr>
            </a:lvl3pPr>
            <a:lvl4pPr marL="1600200" indent="-228600" eaLnBrk="0" hangingPunct="0">
              <a:defRPr sz="4000">
                <a:solidFill>
                  <a:schemeClr val="tx1"/>
                </a:solidFill>
                <a:latin typeface="Calibri" pitchFamily="34" charset="0"/>
                <a:cs typeface="Arial" pitchFamily="34" charset="0"/>
              </a:defRPr>
            </a:lvl4pPr>
            <a:lvl5pPr marL="2057400" indent="-228600" eaLnBrk="0" hangingPunct="0">
              <a:defRPr sz="4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Calibri" pitchFamily="34" charset="0"/>
                <a:cs typeface="Arial" pitchFamily="34" charset="0"/>
              </a:defRPr>
            </a:lvl9pPr>
          </a:lstStyle>
          <a:p>
            <a:pPr eaLnBrk="1" hangingPunct="1">
              <a:spcBef>
                <a:spcPct val="50000"/>
              </a:spcBef>
            </a:pPr>
            <a:r>
              <a:rPr lang="es-MX" sz="2000" dirty="0" smtClean="0"/>
              <a:t>Conformación de la Asociación</a:t>
            </a:r>
            <a:endParaRPr lang="es-ES" sz="2000" dirty="0"/>
          </a:p>
        </p:txBody>
      </p:sp>
      <p:sp>
        <p:nvSpPr>
          <p:cNvPr id="9" name="8 Elipse"/>
          <p:cNvSpPr/>
          <p:nvPr/>
        </p:nvSpPr>
        <p:spPr>
          <a:xfrm>
            <a:off x="683568" y="1484784"/>
            <a:ext cx="1731728" cy="876375"/>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sz="1400" dirty="0" smtClean="0">
                <a:solidFill>
                  <a:schemeClr val="tx1"/>
                </a:solidFill>
                <a:cs typeface="Arial" pitchFamily="34" charset="0"/>
              </a:rPr>
              <a:t>MISIÓN</a:t>
            </a:r>
            <a:endParaRPr lang="es-ES" sz="1400" dirty="0">
              <a:solidFill>
                <a:schemeClr val="tx1"/>
              </a:solidFill>
              <a:cs typeface="Arial" pitchFamily="34" charset="0"/>
            </a:endParaRPr>
          </a:p>
        </p:txBody>
      </p:sp>
      <p:sp>
        <p:nvSpPr>
          <p:cNvPr id="10" name="9 Elipse"/>
          <p:cNvSpPr/>
          <p:nvPr/>
        </p:nvSpPr>
        <p:spPr>
          <a:xfrm>
            <a:off x="3907083" y="3632745"/>
            <a:ext cx="1731728" cy="876375"/>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sz="1400" dirty="0" smtClean="0">
                <a:solidFill>
                  <a:schemeClr val="tx1"/>
                </a:solidFill>
                <a:cs typeface="Arial" pitchFamily="34" charset="0"/>
              </a:rPr>
              <a:t>VISIÓN</a:t>
            </a:r>
            <a:endParaRPr lang="es-ES" sz="1400" dirty="0">
              <a:solidFill>
                <a:schemeClr val="tx1"/>
              </a:solidFill>
              <a:cs typeface="Arial" pitchFamily="34" charset="0"/>
            </a:endParaRPr>
          </a:p>
        </p:txBody>
      </p:sp>
      <p:sp>
        <p:nvSpPr>
          <p:cNvPr id="20" name="Cinta perforada 25"/>
          <p:cNvSpPr>
            <a:spLocks noChangeArrowheads="1"/>
          </p:cNvSpPr>
          <p:nvPr/>
        </p:nvSpPr>
        <p:spPr bwMode="auto">
          <a:xfrm>
            <a:off x="683568" y="2132856"/>
            <a:ext cx="5658676" cy="1670291"/>
          </a:xfrm>
          <a:prstGeom prst="flowChartPunchedTape">
            <a:avLst/>
          </a:prstGeom>
          <a:solidFill>
            <a:srgbClr val="FFFFFF"/>
          </a:solidFill>
          <a:ln w="53975">
            <a:solidFill>
              <a:srgbClr val="FFC000"/>
            </a:solidFill>
            <a:miter lim="800000"/>
            <a:headEnd/>
            <a:tailEnd/>
          </a:ln>
        </p:spPr>
        <p:txBody>
          <a:bodyPr/>
          <a:lstStyle/>
          <a:p>
            <a:pPr algn="just"/>
            <a:r>
              <a:rPr lang="es-ES" sz="1200" dirty="0" smtClean="0"/>
              <a:t>“</a:t>
            </a:r>
            <a:r>
              <a:rPr lang="es-ES" sz="1200" dirty="0"/>
              <a:t>Las familias de las comunidades la Asociación MAKUPURASHPA KAWSAY trabajamos implementando iniciativas productivas y económicas y a la vez buscamos alternativas sostenibles para los productores con sus familias.  Somos parte de una organización con Responsabilidad Social con el compromiso y la credibilidad que cada uno de los proveedores han demostrado</a:t>
            </a:r>
            <a:r>
              <a:rPr lang="es-ES" sz="1200" dirty="0" smtClean="0"/>
              <a:t>.”</a:t>
            </a:r>
            <a:endParaRPr lang="es-EC" sz="1200" dirty="0"/>
          </a:p>
        </p:txBody>
      </p:sp>
      <p:sp>
        <p:nvSpPr>
          <p:cNvPr id="21" name="Cinta perforada 25"/>
          <p:cNvSpPr>
            <a:spLocks noChangeArrowheads="1"/>
          </p:cNvSpPr>
          <p:nvPr/>
        </p:nvSpPr>
        <p:spPr bwMode="auto">
          <a:xfrm>
            <a:off x="2919424" y="4509120"/>
            <a:ext cx="5438775" cy="1670291"/>
          </a:xfrm>
          <a:prstGeom prst="flowChartPunchedTape">
            <a:avLst/>
          </a:prstGeom>
          <a:solidFill>
            <a:srgbClr val="FFFFFF"/>
          </a:solidFill>
          <a:ln w="53975">
            <a:solidFill>
              <a:srgbClr val="FFC000"/>
            </a:solidFill>
            <a:miter lim="800000"/>
            <a:headEnd/>
            <a:tailEnd/>
          </a:ln>
        </p:spPr>
        <p:txBody>
          <a:bodyPr/>
          <a:lstStyle/>
          <a:p>
            <a:r>
              <a:rPr lang="es-ES" sz="1200" dirty="0" smtClean="0"/>
              <a:t>“</a:t>
            </a:r>
            <a:r>
              <a:rPr lang="es-ES" sz="1200" dirty="0"/>
              <a:t>Hogares y familias de las comunidades de Otavalo, incrementan sus capacidades sociales, económicas, ecológicas y culturales, desde la visión de derecho, para que puedan elegir por si mismos su desarrollo integral</a:t>
            </a:r>
            <a:r>
              <a:rPr lang="es-ES" sz="1200" dirty="0" smtClean="0"/>
              <a:t>”</a:t>
            </a:r>
            <a:endParaRPr lang="es-EC" sz="1200" dirty="0"/>
          </a:p>
        </p:txBody>
      </p:sp>
    </p:spTree>
    <p:extLst>
      <p:ext uri="{BB962C8B-B14F-4D97-AF65-F5344CB8AC3E}">
        <p14:creationId xmlns:p14="http://schemas.microsoft.com/office/powerpoint/2010/main" val="3878911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5" name="16 Proceso alternativo"/>
          <p:cNvSpPr/>
          <p:nvPr/>
        </p:nvSpPr>
        <p:spPr>
          <a:xfrm>
            <a:off x="5766292" y="2276872"/>
            <a:ext cx="2622132" cy="3528392"/>
          </a:xfrm>
          <a:prstGeom prst="flowChartAlternateProcess">
            <a:avLst/>
          </a:prstGeom>
          <a:solidFill>
            <a:schemeClr val="bg2">
              <a:lumMod val="50000"/>
            </a:schemeClr>
          </a:solidFill>
          <a:ln w="28575">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chor="ctr"/>
          <a:lstStyle/>
          <a:p>
            <a:pPr lvl="0"/>
            <a:r>
              <a:rPr lang="es-ES" sz="1400" i="1" dirty="0"/>
              <a:t>Refrigerios;</a:t>
            </a:r>
            <a:r>
              <a:rPr lang="es-ES" sz="1400" dirty="0"/>
              <a:t> ceviche de chochos, empanadas de verde, tortillas de papa, sánduches más jugo de fruta, humitas, tortillas de tiesto</a:t>
            </a:r>
          </a:p>
          <a:p>
            <a:pPr lvl="0"/>
            <a:r>
              <a:rPr lang="es-ES" sz="1400" i="1" dirty="0"/>
              <a:t>Almuerzos;</a:t>
            </a:r>
            <a:r>
              <a:rPr lang="es-ES" sz="1400" dirty="0"/>
              <a:t> sopa, segundo y jugo</a:t>
            </a:r>
          </a:p>
          <a:p>
            <a:pPr lvl="0"/>
            <a:r>
              <a:rPr lang="es-ES" sz="1400" i="1" dirty="0"/>
              <a:t>Platos fuertes</a:t>
            </a:r>
            <a:r>
              <a:rPr lang="es-ES" sz="1400" dirty="0"/>
              <a:t>, secos de chivo, pollo, carne, guatita, fritada, caldo de gallina de campo, chuleta con menestra de lenteja, papas con cuero</a:t>
            </a:r>
          </a:p>
        </p:txBody>
      </p:sp>
      <p:sp>
        <p:nvSpPr>
          <p:cNvPr id="10" name="9 Elipse"/>
          <p:cNvSpPr/>
          <p:nvPr/>
        </p:nvSpPr>
        <p:spPr>
          <a:xfrm>
            <a:off x="1187624" y="208143"/>
            <a:ext cx="3024336" cy="876375"/>
          </a:xfrm>
          <a:prstGeom prst="ellipse">
            <a:avLst/>
          </a:prstGeom>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algn="l">
              <a:buFont typeface="Wingdings" pitchFamily="2" charset="2"/>
              <a:buChar char="q"/>
              <a:defRPr/>
            </a:pPr>
            <a:r>
              <a:rPr lang="es-ES" dirty="0" smtClean="0">
                <a:solidFill>
                  <a:schemeClr val="tx1"/>
                </a:solidFill>
                <a:cs typeface="Arial" pitchFamily="34" charset="0"/>
              </a:rPr>
              <a:t>Productos que comercializa</a:t>
            </a:r>
            <a:endParaRPr lang="es-ES" dirty="0">
              <a:solidFill>
                <a:schemeClr val="tx1"/>
              </a:solidFill>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481506697"/>
              </p:ext>
            </p:extLst>
          </p:nvPr>
        </p:nvGraphicFramePr>
        <p:xfrm>
          <a:off x="755576" y="1199540"/>
          <a:ext cx="3384376" cy="5337594"/>
        </p:xfrm>
        <a:graphic>
          <a:graphicData uri="http://schemas.openxmlformats.org/drawingml/2006/table">
            <a:tbl>
              <a:tblPr firstRow="1" firstCol="1" bandRow="1">
                <a:tableStyleId>{5C22544A-7EE6-4342-B048-85BDC9FD1C3A}</a:tableStyleId>
              </a:tblPr>
              <a:tblGrid>
                <a:gridCol w="854775"/>
                <a:gridCol w="1654792"/>
                <a:gridCol w="874809"/>
              </a:tblGrid>
              <a:tr h="361671">
                <a:tc>
                  <a:txBody>
                    <a:bodyPr/>
                    <a:lstStyle/>
                    <a:p>
                      <a:pPr algn="l">
                        <a:lnSpc>
                          <a:spcPct val="150000"/>
                        </a:lnSpc>
                        <a:spcBef>
                          <a:spcPts val="600"/>
                        </a:spcBef>
                        <a:spcAft>
                          <a:spcPts val="0"/>
                        </a:spcAft>
                      </a:pPr>
                      <a:r>
                        <a:rPr lang="es-ES" sz="800" dirty="0">
                          <a:effectLst/>
                        </a:rPr>
                        <a:t> GRUPO</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dirty="0">
                          <a:effectLst/>
                        </a:rPr>
                        <a:t>PRODUCTOS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dirty="0">
                          <a:effectLst/>
                        </a:rPr>
                        <a:t>PRESENTACIÓN</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r>
              <a:tr h="184198">
                <a:tc>
                  <a:txBody>
                    <a:bodyPr/>
                    <a:lstStyle/>
                    <a:p>
                      <a:pPr algn="l">
                        <a:lnSpc>
                          <a:spcPct val="150000"/>
                        </a:lnSpc>
                        <a:spcBef>
                          <a:spcPts val="600"/>
                        </a:spcBef>
                        <a:spcAft>
                          <a:spcPts val="0"/>
                        </a:spcAft>
                      </a:pPr>
                      <a:r>
                        <a:rPr lang="es-ES" sz="800" dirty="0">
                          <a:effectLst/>
                        </a:rPr>
                        <a:t>Carnes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Cuy, Gallina, Pollo</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dirty="0">
                          <a:effectLst/>
                        </a:rPr>
                        <a:t>Unidad, libra</a:t>
                      </a:r>
                      <a:endParaRPr lang="es-ES" sz="800" dirty="0">
                        <a:solidFill>
                          <a:srgbClr val="000000"/>
                        </a:solidFill>
                        <a:effectLst/>
                        <a:latin typeface="Times New Roman"/>
                        <a:ea typeface="Calibri"/>
                        <a:cs typeface="Times New Roman"/>
                      </a:endParaRPr>
                    </a:p>
                  </a:txBody>
                  <a:tcPr marL="41601" marR="41601" marT="0" marB="0"/>
                </a:tc>
              </a:tr>
              <a:tr h="552596">
                <a:tc>
                  <a:txBody>
                    <a:bodyPr/>
                    <a:lstStyle/>
                    <a:p>
                      <a:pPr algn="l">
                        <a:lnSpc>
                          <a:spcPct val="150000"/>
                        </a:lnSpc>
                        <a:spcBef>
                          <a:spcPts val="600"/>
                        </a:spcBef>
                        <a:spcAft>
                          <a:spcPts val="0"/>
                        </a:spcAft>
                      </a:pPr>
                      <a:r>
                        <a:rPr lang="es-ES" sz="800" dirty="0">
                          <a:effectLst/>
                        </a:rPr>
                        <a:t>Frutas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Aguacate, frutillas, granadilla, mora, mortiño, taxo, tomate de árbol, uvilla</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dirty="0">
                          <a:effectLst/>
                        </a:rPr>
                        <a:t>Unidad, libra</a:t>
                      </a:r>
                      <a:endParaRPr lang="es-ES" sz="800" dirty="0">
                        <a:solidFill>
                          <a:srgbClr val="000000"/>
                        </a:solidFill>
                        <a:effectLst/>
                        <a:latin typeface="Times New Roman"/>
                        <a:ea typeface="Calibri"/>
                        <a:cs typeface="Times New Roman"/>
                      </a:endParaRPr>
                    </a:p>
                  </a:txBody>
                  <a:tcPr marL="41601" marR="41601" marT="0" marB="0"/>
                </a:tc>
              </a:tr>
              <a:tr h="552596">
                <a:tc>
                  <a:txBody>
                    <a:bodyPr/>
                    <a:lstStyle/>
                    <a:p>
                      <a:pPr algn="l">
                        <a:lnSpc>
                          <a:spcPct val="150000"/>
                        </a:lnSpc>
                        <a:spcBef>
                          <a:spcPts val="600"/>
                        </a:spcBef>
                        <a:spcAft>
                          <a:spcPts val="0"/>
                        </a:spcAft>
                      </a:pPr>
                      <a:r>
                        <a:rPr lang="es-ES" sz="800" dirty="0">
                          <a:effectLst/>
                        </a:rPr>
                        <a:t>Granos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Arveja, cebada, fréjol, habas, maíz, morocho, mote, quinua, trigo, choclo</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a:effectLst/>
                        </a:rPr>
                        <a:t>Libra</a:t>
                      </a:r>
                      <a:endParaRPr lang="es-ES" sz="800">
                        <a:solidFill>
                          <a:srgbClr val="000000"/>
                        </a:solidFill>
                        <a:effectLst/>
                        <a:latin typeface="Times New Roman"/>
                        <a:ea typeface="Calibri"/>
                        <a:cs typeface="Times New Roman"/>
                      </a:endParaRPr>
                    </a:p>
                  </a:txBody>
                  <a:tcPr marL="41601" marR="41601" marT="0" marB="0"/>
                </a:tc>
              </a:tr>
              <a:tr h="552596">
                <a:tc>
                  <a:txBody>
                    <a:bodyPr/>
                    <a:lstStyle/>
                    <a:p>
                      <a:pPr algn="l">
                        <a:lnSpc>
                          <a:spcPct val="150000"/>
                        </a:lnSpc>
                        <a:spcBef>
                          <a:spcPts val="600"/>
                        </a:spcBef>
                        <a:spcAft>
                          <a:spcPts val="0"/>
                        </a:spcAft>
                      </a:pPr>
                      <a:r>
                        <a:rPr lang="es-ES" sz="800" dirty="0">
                          <a:effectLst/>
                        </a:rPr>
                        <a:t>Harinas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Arroz de cebada, chuchuca, harina de arveja, de haba, de maíz, machica, morocho</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a:effectLst/>
                        </a:rPr>
                        <a:t>Libra</a:t>
                      </a:r>
                      <a:endParaRPr lang="es-ES" sz="800">
                        <a:solidFill>
                          <a:srgbClr val="000000"/>
                        </a:solidFill>
                        <a:effectLst/>
                        <a:latin typeface="Times New Roman"/>
                        <a:ea typeface="Calibri"/>
                        <a:cs typeface="Times New Roman"/>
                      </a:endParaRPr>
                    </a:p>
                  </a:txBody>
                  <a:tcPr marL="41601" marR="41601" marT="0" marB="0"/>
                </a:tc>
              </a:tr>
              <a:tr h="1115276">
                <a:tc>
                  <a:txBody>
                    <a:bodyPr/>
                    <a:lstStyle/>
                    <a:p>
                      <a:pPr algn="l">
                        <a:lnSpc>
                          <a:spcPct val="150000"/>
                        </a:lnSpc>
                        <a:spcBef>
                          <a:spcPts val="600"/>
                        </a:spcBef>
                        <a:spcAft>
                          <a:spcPts val="0"/>
                        </a:spcAft>
                      </a:pPr>
                      <a:r>
                        <a:rPr lang="es-ES" sz="800" dirty="0">
                          <a:effectLst/>
                        </a:rPr>
                        <a:t>Hortalizas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Acelga, ajo, apio, berro, brócoli, zapallo, camote, cebolla, chochos, col, coliflor, espinaca, lechuga, nabo, rábano, remolacha, tomate riñón, zanahoria, zuquini</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a:effectLst/>
                        </a:rPr>
                        <a:t>Atado, unidad, libra, porción</a:t>
                      </a:r>
                      <a:endParaRPr lang="es-ES" sz="800">
                        <a:solidFill>
                          <a:srgbClr val="000000"/>
                        </a:solidFill>
                        <a:effectLst/>
                        <a:latin typeface="Times New Roman"/>
                        <a:ea typeface="Calibri"/>
                        <a:cs typeface="Times New Roman"/>
                      </a:endParaRPr>
                    </a:p>
                  </a:txBody>
                  <a:tcPr marL="41601" marR="41601" marT="0" marB="0"/>
                </a:tc>
              </a:tr>
              <a:tr h="356452">
                <a:tc>
                  <a:txBody>
                    <a:bodyPr/>
                    <a:lstStyle/>
                    <a:p>
                      <a:pPr algn="l">
                        <a:lnSpc>
                          <a:spcPct val="150000"/>
                        </a:lnSpc>
                        <a:spcBef>
                          <a:spcPts val="600"/>
                        </a:spcBef>
                        <a:spcAft>
                          <a:spcPts val="0"/>
                        </a:spcAft>
                      </a:pPr>
                      <a:r>
                        <a:rPr lang="es-ES" sz="800" dirty="0">
                          <a:effectLst/>
                        </a:rPr>
                        <a:t>Lácteos </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Leche, mantequilla, queso, yogurt</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a:effectLst/>
                        </a:rPr>
                        <a:t>Litro, unidad</a:t>
                      </a:r>
                      <a:endParaRPr lang="es-ES" sz="800">
                        <a:solidFill>
                          <a:srgbClr val="000000"/>
                        </a:solidFill>
                        <a:effectLst/>
                        <a:latin typeface="Times New Roman"/>
                        <a:ea typeface="Calibri"/>
                        <a:cs typeface="Times New Roman"/>
                      </a:endParaRPr>
                    </a:p>
                  </a:txBody>
                  <a:tcPr marL="41601" marR="41601" marT="0" marB="0"/>
                </a:tc>
              </a:tr>
              <a:tr h="735863">
                <a:tc>
                  <a:txBody>
                    <a:bodyPr/>
                    <a:lstStyle/>
                    <a:p>
                      <a:pPr algn="l">
                        <a:lnSpc>
                          <a:spcPct val="150000"/>
                        </a:lnSpc>
                        <a:spcBef>
                          <a:spcPts val="600"/>
                        </a:spcBef>
                        <a:spcAft>
                          <a:spcPts val="0"/>
                        </a:spcAft>
                      </a:pPr>
                      <a:r>
                        <a:rPr lang="es-ES" sz="800" dirty="0">
                          <a:effectLst/>
                        </a:rPr>
                        <a:t>Otros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Huevos de campo, mermeladas, miel de abeja, morocho, mote cocinado, panela, tostado</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a:effectLst/>
                        </a:rPr>
                        <a:t>Unidad, litro, libra</a:t>
                      </a:r>
                      <a:endParaRPr lang="es-ES" sz="800">
                        <a:solidFill>
                          <a:srgbClr val="000000"/>
                        </a:solidFill>
                        <a:effectLst/>
                        <a:latin typeface="Times New Roman"/>
                        <a:ea typeface="Calibri"/>
                        <a:cs typeface="Times New Roman"/>
                      </a:endParaRPr>
                    </a:p>
                  </a:txBody>
                  <a:tcPr marL="41601" marR="41601" marT="0" marB="0"/>
                </a:tc>
              </a:tr>
              <a:tr h="368398">
                <a:tc>
                  <a:txBody>
                    <a:bodyPr/>
                    <a:lstStyle/>
                    <a:p>
                      <a:pPr algn="l">
                        <a:lnSpc>
                          <a:spcPct val="150000"/>
                        </a:lnSpc>
                        <a:spcBef>
                          <a:spcPts val="600"/>
                        </a:spcBef>
                        <a:spcAft>
                          <a:spcPts val="0"/>
                        </a:spcAft>
                      </a:pPr>
                      <a:r>
                        <a:rPr lang="es-ES" sz="800" dirty="0">
                          <a:effectLst/>
                        </a:rPr>
                        <a:t>Plantas Medicinales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Manzanilla, menta, orégano, perejil, tilo, toronjil </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a:effectLst/>
                        </a:rPr>
                        <a:t>Atado</a:t>
                      </a:r>
                      <a:endParaRPr lang="es-ES" sz="800">
                        <a:solidFill>
                          <a:srgbClr val="000000"/>
                        </a:solidFill>
                        <a:effectLst/>
                        <a:latin typeface="Times New Roman"/>
                        <a:ea typeface="Calibri"/>
                        <a:cs typeface="Times New Roman"/>
                      </a:endParaRPr>
                    </a:p>
                  </a:txBody>
                  <a:tcPr marL="41601" marR="41601" marT="0" marB="0"/>
                </a:tc>
              </a:tr>
              <a:tr h="546158">
                <a:tc>
                  <a:txBody>
                    <a:bodyPr/>
                    <a:lstStyle/>
                    <a:p>
                      <a:pPr algn="l">
                        <a:lnSpc>
                          <a:spcPct val="150000"/>
                        </a:lnSpc>
                        <a:spcBef>
                          <a:spcPts val="600"/>
                        </a:spcBef>
                        <a:spcAft>
                          <a:spcPts val="0"/>
                        </a:spcAft>
                      </a:pPr>
                      <a:r>
                        <a:rPr lang="es-ES" sz="800" dirty="0">
                          <a:effectLst/>
                        </a:rPr>
                        <a:t>Tubérculos</a:t>
                      </a:r>
                      <a:endParaRPr lang="es-ES" sz="800" dirty="0">
                        <a:solidFill>
                          <a:srgbClr val="000000"/>
                        </a:solidFill>
                        <a:effectLst/>
                        <a:latin typeface="Times New Roman"/>
                        <a:ea typeface="Calibri"/>
                        <a:cs typeface="Times New Roman"/>
                      </a:endParaRPr>
                    </a:p>
                  </a:txBody>
                  <a:tcPr marL="41601" marR="41601" marT="0" marB="0">
                    <a:solidFill>
                      <a:srgbClr val="0070C0"/>
                    </a:solidFill>
                  </a:tcPr>
                </a:tc>
                <a:tc>
                  <a:txBody>
                    <a:bodyPr/>
                    <a:lstStyle/>
                    <a:p>
                      <a:pPr algn="l">
                        <a:lnSpc>
                          <a:spcPct val="150000"/>
                        </a:lnSpc>
                        <a:spcBef>
                          <a:spcPts val="600"/>
                        </a:spcBef>
                        <a:spcAft>
                          <a:spcPts val="0"/>
                        </a:spcAft>
                      </a:pPr>
                      <a:r>
                        <a:rPr lang="es-ES" sz="800">
                          <a:effectLst/>
                        </a:rPr>
                        <a:t>Camote, mashua, melloco, oca, papa, yuca, zanahoria blanca</a:t>
                      </a:r>
                      <a:endParaRPr lang="es-ES" sz="800">
                        <a:solidFill>
                          <a:srgbClr val="000000"/>
                        </a:solidFill>
                        <a:effectLst/>
                        <a:latin typeface="Times New Roman"/>
                        <a:ea typeface="Calibri"/>
                        <a:cs typeface="Times New Roman"/>
                      </a:endParaRPr>
                    </a:p>
                  </a:txBody>
                  <a:tcPr marL="41601" marR="41601" marT="0" marB="0"/>
                </a:tc>
                <a:tc>
                  <a:txBody>
                    <a:bodyPr/>
                    <a:lstStyle/>
                    <a:p>
                      <a:pPr algn="l">
                        <a:lnSpc>
                          <a:spcPct val="150000"/>
                        </a:lnSpc>
                        <a:spcBef>
                          <a:spcPts val="600"/>
                        </a:spcBef>
                        <a:spcAft>
                          <a:spcPts val="0"/>
                        </a:spcAft>
                      </a:pPr>
                      <a:r>
                        <a:rPr lang="es-ES" sz="800" dirty="0">
                          <a:effectLst/>
                        </a:rPr>
                        <a:t>Funda, porción, arroba, quintal</a:t>
                      </a:r>
                      <a:endParaRPr lang="es-ES" sz="800" dirty="0">
                        <a:solidFill>
                          <a:srgbClr val="000000"/>
                        </a:solidFill>
                        <a:effectLst/>
                        <a:latin typeface="Times New Roman"/>
                        <a:ea typeface="Calibri"/>
                        <a:cs typeface="Times New Roman"/>
                      </a:endParaRPr>
                    </a:p>
                  </a:txBody>
                  <a:tcPr marL="41601" marR="41601" marT="0" marB="0"/>
                </a:tc>
              </a:tr>
            </a:tbl>
          </a:graphicData>
        </a:graphic>
      </p:graphicFrame>
      <p:sp>
        <p:nvSpPr>
          <p:cNvPr id="12" name="11 Elipse"/>
          <p:cNvSpPr/>
          <p:nvPr/>
        </p:nvSpPr>
        <p:spPr>
          <a:xfrm>
            <a:off x="5940152" y="980729"/>
            <a:ext cx="1944216" cy="864096"/>
          </a:xfrm>
          <a:prstGeom prst="ellipse">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l">
              <a:defRPr/>
            </a:pPr>
            <a:r>
              <a:rPr lang="es-ES" sz="1400" dirty="0" smtClean="0">
                <a:solidFill>
                  <a:schemeClr val="tx1"/>
                </a:solidFill>
                <a:cs typeface="Arial" pitchFamily="34" charset="0"/>
              </a:rPr>
              <a:t>SERVICIOS COMO:</a:t>
            </a:r>
            <a:endParaRPr lang="es-ES" sz="1400" dirty="0">
              <a:solidFill>
                <a:schemeClr val="tx1"/>
              </a:solidFill>
              <a:cs typeface="Arial" pitchFamily="34" charset="0"/>
            </a:endParaRPr>
          </a:p>
        </p:txBody>
      </p:sp>
      <p:sp>
        <p:nvSpPr>
          <p:cNvPr id="3" name="2 Rectángulo"/>
          <p:cNvSpPr/>
          <p:nvPr/>
        </p:nvSpPr>
        <p:spPr>
          <a:xfrm>
            <a:off x="4565525" y="0"/>
            <a:ext cx="3606875" cy="646331"/>
          </a:xfrm>
          <a:prstGeom prst="rect">
            <a:avLst/>
          </a:prstGeom>
        </p:spPr>
        <p:txBody>
          <a:bodyPr wrap="square">
            <a:spAutoFit/>
          </a:bodyPr>
          <a:lstStyle/>
          <a:p>
            <a:r>
              <a:rPr lang="es-ES" b="1" spc="50" dirty="0">
                <a:ln w="11430"/>
                <a:solidFill>
                  <a:schemeClr val="bg1"/>
                </a:solidFill>
                <a:effectLst>
                  <a:outerShdw blurRad="76200" dist="50800" dir="5400000" algn="tl" rotWithShape="0">
                    <a:srgbClr val="000000">
                      <a:alpha val="65000"/>
                    </a:srgbClr>
                  </a:outerShdw>
                </a:effectLst>
              </a:rPr>
              <a:t>Diagnóstico de la situación actual</a:t>
            </a:r>
            <a:endParaRPr lang="es-ES" dirty="0">
              <a:solidFill>
                <a:schemeClr val="bg1"/>
              </a:solidFill>
            </a:endParaRPr>
          </a:p>
        </p:txBody>
      </p:sp>
    </p:spTree>
    <p:extLst>
      <p:ext uri="{BB962C8B-B14F-4D97-AF65-F5344CB8AC3E}">
        <p14:creationId xmlns:p14="http://schemas.microsoft.com/office/powerpoint/2010/main" val="190141791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1194</TotalTime>
  <Words>2080</Words>
  <Application>Microsoft Office PowerPoint</Application>
  <PresentationFormat>Presentación en pantalla (4:3)</PresentationFormat>
  <Paragraphs>440</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Austin</vt:lpstr>
      <vt:lpstr>ESCUELA POLITÉCNICA DEL EJÉRCITO DEPARTAMENTO DE CIENCIAS ECONÓMICAS,  ADMINISTRATIVAS Y DE COMERCIO </vt:lpstr>
      <vt:lpstr>ALTERNATIVAS</vt:lpstr>
      <vt:lpstr>Presentación de PowerPoint</vt:lpstr>
      <vt:lpstr>En el marco de la Economía Popular y Solidaria</vt:lpstr>
      <vt:lpstr>Presentación de PowerPoint</vt:lpstr>
      <vt:lpstr>Presentación de PowerPoint</vt:lpstr>
      <vt:lpstr>Presentación de PowerPoint</vt:lpstr>
      <vt:lpstr>Presentación de PowerPoint</vt:lpstr>
      <vt:lpstr>Presentación de PowerPoint</vt:lpstr>
      <vt:lpstr>Presentación de PowerPoint</vt:lpstr>
      <vt:lpstr>CAPÍTULO IVI: Propuesta de PROCEDIMIENTOS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 EVALUACIÓN FINANCIERA</vt:lpstr>
      <vt:lpstr>EVALUACIÓN FINANCIERA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GEMY</dc:creator>
  <cp:lastModifiedBy>Ana Cristina Villegas</cp:lastModifiedBy>
  <cp:revision>136</cp:revision>
  <dcterms:created xsi:type="dcterms:W3CDTF">2013-04-07T17:34:46Z</dcterms:created>
  <dcterms:modified xsi:type="dcterms:W3CDTF">2015-03-31T23:39:35Z</dcterms:modified>
</cp:coreProperties>
</file>