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1" r:id="rId8"/>
    <p:sldId id="262" r:id="rId9"/>
    <p:sldId id="263" r:id="rId10"/>
    <p:sldId id="264" r:id="rId11"/>
    <p:sldId id="265" r:id="rId12"/>
    <p:sldId id="267" r:id="rId13"/>
    <p:sldId id="275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9" r:id="rId22"/>
    <p:sldId id="280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0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6A4"/>
    <a:srgbClr val="FC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4660"/>
  </p:normalViewPr>
  <p:slideViewPr>
    <p:cSldViewPr snapToGrid="0">
      <p:cViewPr varScale="1">
        <p:scale>
          <a:sx n="39" d="100"/>
          <a:sy n="39" d="100"/>
        </p:scale>
        <p:origin x="10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C\Downloads\TENDENCIAS%20POR%20A&#209;O%20DEL%20SM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C\Downloads\TENDENCIAS%20POR%20A&#209;O%20DEL%20SM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C\Downloads\TENDENCIAS%20POR%20A&#209;O%20DEL%20SMT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FABRISSIO\Dropbox\TESIS\Copia%20de%20TENDENCIAS%20POR%20A&#209;O%20DEL%20SM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wnloads\ESTADISTICAS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FABRISSIO\Dropbox\TESIS\Copia%20de%20TENDENCIAS%20POR%20A&#209;O%20DEL%20SMT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FABRISSIO\Dropbox\TESIS\Copia%20de%20TENDENCIAS%20POR%20A&#209;O%20DEL%20SMT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FABRISSIO\Dropbox\TESIS\Copia%20de%20TENDENCIAS%20POR%20A&#209;O%20DEL%20SMT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FABRISSIO\Dropbox\TESIS\Copia%20de%20TENDENCIAS%20POR%20A&#209;O%20DEL%20SM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67054150663695"/>
          <c:y val="9.4555968146027403E-2"/>
          <c:w val="0.70995734908136232"/>
          <c:h val="0.8074790026246759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804604579266061E-2"/>
                  <c:y val="-2.4762884753042226E-4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5DBA3BE8-CA54-4B77-8D8A-EACC9EF69B3A}" type="VALUE">
                      <a:rPr lang="en-US" sz="2000"/>
                      <a:pPr>
                        <a:defRPr sz="2000"/>
                      </a:pPr>
                      <a:t>[VALOR]</a:t>
                    </a:fld>
                    <a:endParaRPr lang="es-CO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4519333407164"/>
                      <c:h val="0.119787336494190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7878383195026024E-3"/>
                  <c:y val="3.8018969219756646E-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CFC72D5F-EBF6-438F-A572-A044314309D4}" type="VALUE">
                      <a:rPr lang="en-US" sz="2000"/>
                      <a:pPr>
                        <a:defRPr sz="2000"/>
                      </a:pPr>
                      <a:t>[VALOR]</a:t>
                    </a:fld>
                    <a:endParaRPr lang="es-CO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4519333407164"/>
                      <c:h val="0.126409046170365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9621437658381882E-2"/>
                  <c:y val="-1.9675867931281319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'[TENDENCIAS POR AÑO DEL SMT.xls]Hoja1'!$B$6:$D$6</c:f>
              <c:numCache>
                <c:formatCode>General</c:formatCode>
                <c:ptCount val="3"/>
                <c:pt idx="0">
                  <c:v>13372</c:v>
                </c:pt>
                <c:pt idx="1">
                  <c:v>14347</c:v>
                </c:pt>
                <c:pt idx="2">
                  <c:v>13728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464824"/>
        <c:axId val="247460512"/>
        <c:axId val="0"/>
      </c:bar3DChart>
      <c:catAx>
        <c:axId val="247464824"/>
        <c:scaling>
          <c:orientation val="minMax"/>
        </c:scaling>
        <c:delete val="1"/>
        <c:axPos val="b"/>
        <c:majorTickMark val="out"/>
        <c:minorTickMark val="none"/>
        <c:tickLblPos val="none"/>
        <c:crossAx val="247460512"/>
        <c:crosses val="autoZero"/>
        <c:auto val="1"/>
        <c:lblAlgn val="ctr"/>
        <c:lblOffset val="100"/>
        <c:noMultiLvlLbl val="0"/>
      </c:catAx>
      <c:valAx>
        <c:axId val="2474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464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3840769903726"/>
          <c:y val="5.1400554097404488E-2"/>
          <c:w val="0.73773512685914489"/>
          <c:h val="0.790952901720615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0078973401623E-2"/>
                  <c:y val="-1.9329565710782433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94956FAF-0FB7-4BDF-A3F1-0570C701BA38}" type="VALUE">
                      <a:rPr lang="en-US" sz="2000" b="1" dirty="0"/>
                      <a:pPr>
                        <a:defRPr sz="2000"/>
                      </a:pPr>
                      <a:t>[VALOR]</a:t>
                    </a:fld>
                    <a:endParaRPr lang="es-CO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9963081842538965E-2"/>
                  <c:y val="-3.2795533020236391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BDEBFB80-4BA9-4A43-9DE0-B589388A0550}" type="VALUE">
                      <a:rPr lang="en-US" sz="2000" b="1"/>
                      <a:pPr>
                        <a:defRPr sz="2000"/>
                      </a:pPr>
                      <a:t>[VALOR]</a:t>
                    </a:fld>
                    <a:endParaRPr lang="es-CO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'[TENDENCIAS POR AÑO DEL SMT.xls]Hoja1'!$B$30:$D$30</c:f>
              <c:numCache>
                <c:formatCode>General</c:formatCode>
                <c:ptCount val="3"/>
                <c:pt idx="0">
                  <c:v>14007</c:v>
                </c:pt>
                <c:pt idx="1">
                  <c:v>14378</c:v>
                </c:pt>
                <c:pt idx="2">
                  <c:v>13769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463648"/>
        <c:axId val="247462864"/>
        <c:axId val="0"/>
      </c:bar3DChart>
      <c:catAx>
        <c:axId val="247463648"/>
        <c:scaling>
          <c:orientation val="minMax"/>
        </c:scaling>
        <c:delete val="1"/>
        <c:axPos val="b"/>
        <c:majorTickMark val="out"/>
        <c:minorTickMark val="none"/>
        <c:tickLblPos val="none"/>
        <c:crossAx val="247462864"/>
        <c:crosses val="autoZero"/>
        <c:auto val="1"/>
        <c:lblAlgn val="ctr"/>
        <c:lblOffset val="100"/>
        <c:noMultiLvlLbl val="0"/>
      </c:catAx>
      <c:valAx>
        <c:axId val="24746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46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4.4723140725234117E-2"/>
          <c:w val="0.77689504396852904"/>
          <c:h val="0.86131938866046354"/>
        </c:manualLayout>
      </c:layout>
      <c:bar3DChart>
        <c:barDir val="col"/>
        <c:grouping val="clustered"/>
        <c:varyColors val="0"/>
        <c:ser>
          <c:idx val="0"/>
          <c:order val="0"/>
          <c:tx>
            <c:v>ALISTADAS</c:v>
          </c:tx>
          <c:invertIfNegative val="0"/>
          <c:dLbls>
            <c:dLbl>
              <c:idx val="0"/>
              <c:layout>
                <c:manualLayout>
                  <c:x val="2.7777777777778012E-2"/>
                  <c:y val="-9.2592592592593316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625042531196495E-3"/>
                  <c:y val="-1.4281532104771719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222222222222251E-2"/>
                  <c:y val="-2.7777777777778012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'[TENDENCIAS POR AÑO DEL SMT.xls]Hoja1'!$B$56:$D$56</c:f>
              <c:numCache>
                <c:formatCode>General</c:formatCode>
                <c:ptCount val="3"/>
                <c:pt idx="0">
                  <c:v>7997</c:v>
                </c:pt>
                <c:pt idx="1">
                  <c:v>7594</c:v>
                </c:pt>
                <c:pt idx="2">
                  <c:v>5707</c:v>
                </c:pt>
              </c:numCache>
            </c:numRef>
          </c:val>
        </c:ser>
        <c:ser>
          <c:idx val="1"/>
          <c:order val="1"/>
          <c:tx>
            <c:v>DESPACHADAS</c:v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3397834583486609E-2"/>
                  <c:y val="-2.8170415787502841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43493315598048E-2"/>
                  <c:y val="-2.1291477823704486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555555555555582E-2"/>
                  <c:y val="-2.3148148148148188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'[TENDENCIAS POR AÑO DEL SMT.xls]Hoja1'!$B$57:$D$57</c:f>
              <c:numCache>
                <c:formatCode>General</c:formatCode>
                <c:ptCount val="3"/>
                <c:pt idx="0">
                  <c:v>4733</c:v>
                </c:pt>
                <c:pt idx="1">
                  <c:v>4774</c:v>
                </c:pt>
                <c:pt idx="2">
                  <c:v>4376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462472"/>
        <c:axId val="247462080"/>
        <c:axId val="0"/>
      </c:bar3DChart>
      <c:catAx>
        <c:axId val="247462472"/>
        <c:scaling>
          <c:orientation val="minMax"/>
        </c:scaling>
        <c:delete val="1"/>
        <c:axPos val="b"/>
        <c:majorTickMark val="out"/>
        <c:minorTickMark val="none"/>
        <c:tickLblPos val="none"/>
        <c:crossAx val="247462080"/>
        <c:crosses val="autoZero"/>
        <c:auto val="1"/>
        <c:lblAlgn val="ctr"/>
        <c:lblOffset val="100"/>
        <c:noMultiLvlLbl val="0"/>
      </c:catAx>
      <c:valAx>
        <c:axId val="24746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462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08522538502562"/>
          <c:y val="9.1163313521341313E-2"/>
          <c:w val="0.72404068241470321"/>
          <c:h val="0.7261458521492929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3888888888888984E-2"/>
                  <c:y val="-2.6455026455026658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926E-2"/>
                  <c:y val="-3.1746031746031744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984E-2"/>
                  <c:y val="-1.5873015873015879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Hoja1!$B$84:$D$84</c:f>
              <c:numCache>
                <c:formatCode>General</c:formatCode>
                <c:ptCount val="3"/>
                <c:pt idx="0">
                  <c:v>812</c:v>
                </c:pt>
                <c:pt idx="1">
                  <c:v>859</c:v>
                </c:pt>
                <c:pt idx="2">
                  <c:v>1138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466000"/>
        <c:axId val="247466392"/>
        <c:axId val="0"/>
      </c:bar3DChart>
      <c:catAx>
        <c:axId val="247466000"/>
        <c:scaling>
          <c:orientation val="minMax"/>
        </c:scaling>
        <c:delete val="1"/>
        <c:axPos val="b"/>
        <c:majorTickMark val="out"/>
        <c:minorTickMark val="none"/>
        <c:tickLblPos val="none"/>
        <c:crossAx val="247466392"/>
        <c:crosses val="autoZero"/>
        <c:auto val="1"/>
        <c:lblAlgn val="ctr"/>
        <c:lblOffset val="100"/>
        <c:noMultiLvlLbl val="0"/>
      </c:catAx>
      <c:valAx>
        <c:axId val="247466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466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04400957061584E-2"/>
          <c:y val="9.7980333103523332E-2"/>
          <c:w val="0.8954738962476001"/>
          <c:h val="0.853727224189142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[ESTADISTICAS.xls]Hoja1!$B$99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514 (63%)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5.5555555555555445E-3"/>
                  <c:y val="1.1574256342957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DAE7E2-B24B-4C85-90BD-AD4ECBA7F9F9}" type="VALUE">
                      <a:rPr lang="en-US" sz="2000"/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sz="2000"/>
                      <a:t> (100%)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55555555555555"/>
                      <c:h val="0.129560367454068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93613297319202E-7"/>
                  <c:y val="2.54631452318460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C50494-E85E-4150-B3FF-9DCB75C15D55}" type="VALUE">
                      <a:rPr lang="en-US" sz="2000"/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sz="2000"/>
                      <a:t> (99.48%)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9999999999999"/>
                      <c:h val="0.1388196267133274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[ESTADISTICAS.xls]Hoja1!$B$100</c:f>
              <c:numCache>
                <c:formatCode>General</c:formatCode>
                <c:ptCount val="1"/>
                <c:pt idx="0">
                  <c:v>514</c:v>
                </c:pt>
              </c:numCache>
            </c:numRef>
          </c:val>
        </c:ser>
        <c:ser>
          <c:idx val="1"/>
          <c:order val="1"/>
          <c:tx>
            <c:strRef>
              <c:f>[ESTADISTICAS.xls]Hoja1!$C$99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563 (66%)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[ESTADISTICAS.xls]Hoja1!$C$100</c:f>
              <c:numCache>
                <c:formatCode>General</c:formatCode>
                <c:ptCount val="1"/>
                <c:pt idx="0">
                  <c:v>563</c:v>
                </c:pt>
              </c:numCache>
            </c:numRef>
          </c:val>
        </c:ser>
        <c:ser>
          <c:idx val="2"/>
          <c:order val="2"/>
          <c:tx>
            <c:strRef>
              <c:f>[ESTADISTICAS.xls]Hoja1!$D$99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070223602865974E-2"/>
                  <c:y val="2.2751084685842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782 </a:t>
                    </a:r>
                    <a:r>
                      <a:rPr lang="en-US" dirty="0"/>
                      <a:t>(69%)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29825348358693"/>
                      <c:h val="0.136313467728976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[ESTADISTICAS.xls]Hoja1!$D$100</c:f>
              <c:numCache>
                <c:formatCode>General</c:formatCode>
                <c:ptCount val="1"/>
                <c:pt idx="0">
                  <c:v>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47459728"/>
        <c:axId val="247463256"/>
        <c:axId val="247374976"/>
      </c:bar3DChart>
      <c:catAx>
        <c:axId val="247459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7463256"/>
        <c:crosses val="autoZero"/>
        <c:auto val="1"/>
        <c:lblAlgn val="ctr"/>
        <c:lblOffset val="100"/>
        <c:noMultiLvlLbl val="0"/>
      </c:catAx>
      <c:valAx>
        <c:axId val="247463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47459728"/>
        <c:crosses val="autoZero"/>
        <c:crossBetween val="between"/>
      </c:valAx>
      <c:serAx>
        <c:axId val="2473749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7463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5.1400554097404488E-2"/>
          <c:w val="0.72404068241470276"/>
          <c:h val="0.7029899387576545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5000000000000046E-2"/>
                  <c:y val="-5.0925925925925923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42852050972503E-2"/>
                  <c:y val="-2.0432896373173165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-1.3888888888888975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Hoja1!$B$107:$D$107</c:f>
              <c:numCache>
                <c:formatCode>General</c:formatCode>
                <c:ptCount val="3"/>
                <c:pt idx="0">
                  <c:v>3822</c:v>
                </c:pt>
                <c:pt idx="1">
                  <c:v>4435</c:v>
                </c:pt>
                <c:pt idx="2">
                  <c:v>4134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444016"/>
        <c:axId val="248444408"/>
        <c:axId val="0"/>
      </c:bar3DChart>
      <c:catAx>
        <c:axId val="248444016"/>
        <c:scaling>
          <c:orientation val="minMax"/>
        </c:scaling>
        <c:delete val="1"/>
        <c:axPos val="b"/>
        <c:majorTickMark val="out"/>
        <c:minorTickMark val="none"/>
        <c:tickLblPos val="none"/>
        <c:crossAx val="248444408"/>
        <c:crosses val="autoZero"/>
        <c:auto val="1"/>
        <c:lblAlgn val="ctr"/>
        <c:lblOffset val="100"/>
        <c:noMultiLvlLbl val="0"/>
      </c:catAx>
      <c:valAx>
        <c:axId val="248444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4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66185476815402E-2"/>
          <c:y val="3.8721551938775176E-2"/>
          <c:w val="0.85181846019247665"/>
          <c:h val="0.60710060983500669"/>
        </c:manualLayout>
      </c:layout>
      <c:bar3DChart>
        <c:barDir val="col"/>
        <c:grouping val="clustered"/>
        <c:varyColors val="0"/>
        <c:ser>
          <c:idx val="0"/>
          <c:order val="0"/>
          <c:tx>
            <c:v>ALICUOTAS</c:v>
          </c:tx>
          <c:invertIfNegative val="0"/>
          <c:dLbls>
            <c:dLbl>
              <c:idx val="0"/>
              <c:layout>
                <c:manualLayout>
                  <c:x val="1.3674224205810194E-2"/>
                  <c:y val="5.591058532659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719569440671538E-3"/>
                  <c:y val="-5.0319526793937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74224205810223E-2"/>
                  <c:y val="-3.0750821929628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2012</c:v>
              </c:pt>
            </c:numLit>
          </c:cat>
          <c:val>
            <c:numRef>
              <c:f>Hoja1!$B$130:$D$130</c:f>
              <c:numCache>
                <c:formatCode>General</c:formatCode>
                <c:ptCount val="3"/>
                <c:pt idx="0">
                  <c:v>2890</c:v>
                </c:pt>
                <c:pt idx="1">
                  <c:v>2561</c:v>
                </c:pt>
                <c:pt idx="2">
                  <c:v>2674</c:v>
                </c:pt>
              </c:numCache>
            </c:numRef>
          </c:val>
        </c:ser>
        <c:ser>
          <c:idx val="1"/>
          <c:order val="1"/>
          <c:tx>
            <c:v>POOL</c:v>
          </c:tx>
          <c:invertIfNegative val="0"/>
          <c:dLbls>
            <c:dLbl>
              <c:idx val="1"/>
              <c:layout>
                <c:manualLayout>
                  <c:x val="1.3888888888888975E-2"/>
                  <c:y val="-7.4906344950796868E-3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701E-2"/>
                  <c:y val="-3.7453172475398447E-3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2012</c:v>
              </c:pt>
            </c:numLit>
          </c:cat>
          <c:val>
            <c:numRef>
              <c:f>Hoja1!$B$131:$D$131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212</c:v>
                </c:pt>
              </c:numCache>
            </c:numRef>
          </c:val>
        </c:ser>
        <c:ser>
          <c:idx val="2"/>
          <c:order val="2"/>
          <c:tx>
            <c:v>FILTRADAS</c:v>
          </c:tx>
          <c:invertIfNegative val="0"/>
          <c:dLbls>
            <c:dLbl>
              <c:idx val="1"/>
              <c:layout>
                <c:manualLayout>
                  <c:x val="3.0555555555555582E-2"/>
                  <c:y val="-2.2471903485239156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613603570458286E-2"/>
                  <c:y val="-3.3546351195958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2012</c:v>
              </c:pt>
            </c:numLit>
          </c:cat>
          <c:val>
            <c:numRef>
              <c:f>Hoja1!$B$132:$D$132</c:f>
              <c:numCache>
                <c:formatCode>General</c:formatCode>
                <c:ptCount val="3"/>
                <c:pt idx="0">
                  <c:v>3</c:v>
                </c:pt>
                <c:pt idx="1">
                  <c:v>151</c:v>
                </c:pt>
                <c:pt idx="2">
                  <c:v>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444800"/>
        <c:axId val="248445584"/>
        <c:axId val="0"/>
      </c:bar3DChart>
      <c:catAx>
        <c:axId val="24844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8445584"/>
        <c:crosses val="autoZero"/>
        <c:auto val="1"/>
        <c:lblAlgn val="ctr"/>
        <c:lblOffset val="100"/>
        <c:noMultiLvlLbl val="0"/>
      </c:catAx>
      <c:valAx>
        <c:axId val="24844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4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586240744297209"/>
          <c:y val="0.79879520268300352"/>
          <c:w val="0.71698461472803765"/>
          <c:h val="0.1020552639253427"/>
        </c:manualLayout>
      </c:layout>
      <c:overlay val="0"/>
      <c:txPr>
        <a:bodyPr/>
        <a:lstStyle/>
        <a:p>
          <a:pPr>
            <a:defRPr sz="2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3806204481286E-2"/>
          <c:y val="4.4333006608521387E-2"/>
          <c:w val="0.85737401574803163"/>
          <c:h val="0.79843383957381564"/>
        </c:manualLayout>
      </c:layout>
      <c:bar3DChart>
        <c:barDir val="col"/>
        <c:grouping val="clustered"/>
        <c:varyColors val="0"/>
        <c:ser>
          <c:idx val="0"/>
          <c:order val="0"/>
          <c:tx>
            <c:v>2012</c:v>
          </c:tx>
          <c:invertIfNegative val="0"/>
          <c:dLbls>
            <c:dLbl>
              <c:idx val="2"/>
              <c:layout>
                <c:manualLayout>
                  <c:x val="-1.111111111111112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697740965609874E-4"/>
                  <c:y val="-4.892204887851981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Hoja1!$C$178:$C$181</c:f>
              <c:numCache>
                <c:formatCode>General</c:formatCode>
                <c:ptCount val="4"/>
                <c:pt idx="0">
                  <c:v>4528</c:v>
                </c:pt>
                <c:pt idx="1">
                  <c:v>1839</c:v>
                </c:pt>
                <c:pt idx="2">
                  <c:v>1546</c:v>
                </c:pt>
                <c:pt idx="3">
                  <c:v>1413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2"/>
              <c:layout>
                <c:manualLayout>
                  <c:x val="0"/>
                  <c:y val="-1.2698412698412705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44444444444545E-2"/>
                  <c:y val="-1.2698412698412705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Hoja1!$D$178:$D$181</c:f>
              <c:numCache>
                <c:formatCode>General</c:formatCode>
                <c:ptCount val="4"/>
                <c:pt idx="0">
                  <c:v>4860</c:v>
                </c:pt>
                <c:pt idx="1">
                  <c:v>2289</c:v>
                </c:pt>
                <c:pt idx="2">
                  <c:v>1939</c:v>
                </c:pt>
                <c:pt idx="3">
                  <c:v>1324</c:v>
                </c:pt>
              </c:numCache>
            </c:numRef>
          </c:val>
        </c:ser>
        <c:ser>
          <c:idx val="2"/>
          <c:order val="2"/>
          <c:tx>
            <c:v>2014</c:v>
          </c:tx>
          <c:invertIfNegative val="0"/>
          <c:dLbls>
            <c:dLbl>
              <c:idx val="0"/>
              <c:layout>
                <c:manualLayout>
                  <c:x val="1.3158655572182406E-2"/>
                  <c:y val="-1.6931266254784104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1.2698412698412705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-2.5396825396825397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88888888888899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Hoja1!$E$178:$E$181</c:f>
              <c:numCache>
                <c:formatCode>General</c:formatCode>
                <c:ptCount val="4"/>
                <c:pt idx="0">
                  <c:v>4963</c:v>
                </c:pt>
                <c:pt idx="1">
                  <c:v>1614</c:v>
                </c:pt>
                <c:pt idx="2">
                  <c:v>2067</c:v>
                </c:pt>
                <c:pt idx="3">
                  <c:v>1178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438136"/>
        <c:axId val="248438528"/>
        <c:axId val="0"/>
      </c:bar3DChart>
      <c:catAx>
        <c:axId val="248438136"/>
        <c:scaling>
          <c:orientation val="minMax"/>
        </c:scaling>
        <c:delete val="1"/>
        <c:axPos val="b"/>
        <c:majorTickMark val="out"/>
        <c:minorTickMark val="none"/>
        <c:tickLblPos val="none"/>
        <c:crossAx val="248438528"/>
        <c:crosses val="autoZero"/>
        <c:auto val="1"/>
        <c:lblAlgn val="ctr"/>
        <c:lblOffset val="100"/>
        <c:noMultiLvlLbl val="0"/>
      </c:catAx>
      <c:valAx>
        <c:axId val="24843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38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08625141369479"/>
          <c:y val="5.3010483516150092E-2"/>
          <c:w val="0.32858203700147454"/>
          <c:h val="0.19152913689257126"/>
        </c:manualLayout>
      </c:layout>
      <c:overlay val="0"/>
      <c:txPr>
        <a:bodyPr/>
        <a:lstStyle/>
        <a:p>
          <a:pPr>
            <a:defRPr sz="20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5.1400554097404488E-2"/>
          <c:w val="0.88515179352580964"/>
          <c:h val="0.79442893367142664"/>
        </c:manualLayout>
      </c:layout>
      <c:bar3DChart>
        <c:barDir val="col"/>
        <c:grouping val="clustered"/>
        <c:varyColors val="0"/>
        <c:ser>
          <c:idx val="0"/>
          <c:order val="0"/>
          <c:tx>
            <c:v>2012</c:v>
          </c:tx>
          <c:invertIfNegative val="0"/>
          <c:dLbls>
            <c:dLbl>
              <c:idx val="0"/>
              <c:layout>
                <c:manualLayout>
                  <c:x val="-6.1335229387954864E-3"/>
                  <c:y val="-8.0063296675513904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32594735739431E-3"/>
                  <c:y val="-2.86686083817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18114602587819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Hoja1!$C$206:$C$210</c:f>
              <c:numCache>
                <c:formatCode>General</c:formatCode>
                <c:ptCount val="5"/>
                <c:pt idx="0">
                  <c:v>4733</c:v>
                </c:pt>
                <c:pt idx="1">
                  <c:v>4592</c:v>
                </c:pt>
                <c:pt idx="2">
                  <c:v>3935</c:v>
                </c:pt>
                <c:pt idx="3">
                  <c:v>423</c:v>
                </c:pt>
                <c:pt idx="4">
                  <c:v>313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0"/>
              <c:layout>
                <c:manualLayout>
                  <c:x val="4.9289495005360928E-3"/>
                  <c:y val="1.3559322033898299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110289587184241E-2"/>
                  <c:y val="-1.355932203389826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600635810548002E-3"/>
                  <c:y val="-2.046814483064931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Hoja1!$D$206:$D$210</c:f>
              <c:numCache>
                <c:formatCode>General</c:formatCode>
                <c:ptCount val="5"/>
                <c:pt idx="0">
                  <c:v>4776</c:v>
                </c:pt>
                <c:pt idx="1">
                  <c:v>5283</c:v>
                </c:pt>
                <c:pt idx="2">
                  <c:v>3710</c:v>
                </c:pt>
                <c:pt idx="3">
                  <c:v>294</c:v>
                </c:pt>
                <c:pt idx="4">
                  <c:v>312</c:v>
                </c:pt>
              </c:numCache>
            </c:numRef>
          </c:val>
        </c:ser>
        <c:ser>
          <c:idx val="2"/>
          <c:order val="2"/>
          <c:tx>
            <c:v>2014</c:v>
          </c:tx>
          <c:invertIfNegative val="0"/>
          <c:dLbls>
            <c:dLbl>
              <c:idx val="0"/>
              <c:layout>
                <c:manualLayout>
                  <c:x val="1.971657424522502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433511890007288E-2"/>
                  <c:y val="-1.7239916560052939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611990250491857E-2"/>
                  <c:y val="-5.0363822323101675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87430683918737E-2"/>
                  <c:y val="8.2861566316606626E-17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098812786187425E-2"/>
                  <c:y val="-1.6981635724697849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Hoja1!$E$206:$E$210</c:f>
              <c:numCache>
                <c:formatCode>General</c:formatCode>
                <c:ptCount val="5"/>
                <c:pt idx="0">
                  <c:v>4376</c:v>
                </c:pt>
                <c:pt idx="1">
                  <c:v>5339</c:v>
                </c:pt>
                <c:pt idx="2">
                  <c:v>2846</c:v>
                </c:pt>
                <c:pt idx="3">
                  <c:v>725</c:v>
                </c:pt>
                <c:pt idx="4">
                  <c:v>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441664"/>
        <c:axId val="248440488"/>
        <c:axId val="0"/>
      </c:bar3DChart>
      <c:catAx>
        <c:axId val="248441664"/>
        <c:scaling>
          <c:orientation val="minMax"/>
        </c:scaling>
        <c:delete val="1"/>
        <c:axPos val="b"/>
        <c:majorTickMark val="out"/>
        <c:minorTickMark val="none"/>
        <c:tickLblPos val="none"/>
        <c:crossAx val="248440488"/>
        <c:crosses val="autoZero"/>
        <c:auto val="1"/>
        <c:lblAlgn val="ctr"/>
        <c:lblOffset val="100"/>
        <c:noMultiLvlLbl val="0"/>
      </c:catAx>
      <c:valAx>
        <c:axId val="24844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938162535598265"/>
          <c:y val="0.15220178833578021"/>
          <c:w val="9.1841006011032525E-2"/>
          <c:h val="0.24519204590951557"/>
        </c:manualLayout>
      </c:layout>
      <c:overlay val="0"/>
      <c:txPr>
        <a:bodyPr/>
        <a:lstStyle/>
        <a:p>
          <a:pPr>
            <a:defRPr sz="16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0.19167</cdr:x>
      <cdr:y>0.96528</cdr:y>
    </cdr:from>
    <cdr:to>
      <cdr:x>0.71042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76300" y="2667000"/>
          <a:ext cx="2371725" cy="95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0.20116</cdr:x>
      <cdr:y>0.82921</cdr:y>
    </cdr:from>
    <cdr:to>
      <cdr:x>0.74981</cdr:x>
      <cdr:y>0.89873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1729264" y="3948573"/>
          <a:ext cx="4716367" cy="3310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800" dirty="0"/>
            <a:t> </a:t>
          </a:r>
          <a:r>
            <a:rPr lang="es-ES" sz="2400" dirty="0"/>
            <a:t>2012      </a:t>
          </a:r>
          <a:r>
            <a:rPr lang="es-ES" sz="2400" dirty="0" smtClean="0"/>
            <a:t>            2</a:t>
          </a:r>
          <a:r>
            <a:rPr lang="es-ES" sz="2400" b="1" dirty="0" smtClean="0"/>
            <a:t>013 </a:t>
          </a:r>
          <a:r>
            <a:rPr lang="es-ES" sz="2400" dirty="0" smtClean="0"/>
            <a:t>                2014</a:t>
          </a:r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0.19136</cdr:x>
      <cdr:y>0.63647</cdr:y>
    </cdr:from>
    <cdr:to>
      <cdr:x>0.29402</cdr:x>
      <cdr:y>0.71177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885228" y="3395926"/>
          <a:ext cx="1011382" cy="401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1800" dirty="0" smtClean="0"/>
            <a:t>2012</a:t>
          </a:r>
          <a:endParaRPr lang="es-CO" sz="1800" dirty="0"/>
        </a:p>
      </cdr:txBody>
    </cdr:sp>
  </cdr:relSizeAnchor>
  <cdr:relSizeAnchor xmlns:cdr="http://schemas.openxmlformats.org/drawingml/2006/chartDrawing">
    <cdr:from>
      <cdr:x>0.44799</cdr:x>
      <cdr:y>0.72216</cdr:y>
    </cdr:from>
    <cdr:to>
      <cdr:x>0.52815</cdr:x>
      <cdr:y>0.81045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4413446" y="3853125"/>
          <a:ext cx="789709" cy="471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800" dirty="0" smtClean="0"/>
            <a:t>2013</a:t>
          </a:r>
          <a:endParaRPr lang="es-CO" sz="1800" dirty="0"/>
        </a:p>
      </cdr:txBody>
    </cdr:sp>
  </cdr:relSizeAnchor>
  <cdr:relSizeAnchor xmlns:cdr="http://schemas.openxmlformats.org/drawingml/2006/chartDrawing">
    <cdr:from>
      <cdr:x>0.67514</cdr:x>
      <cdr:y>0.78448</cdr:y>
    </cdr:from>
    <cdr:to>
      <cdr:x>0.75108</cdr:x>
      <cdr:y>0.8442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6651192" y="4185635"/>
          <a:ext cx="748145" cy="318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1800" dirty="0" smtClean="0"/>
            <a:t>2014</a:t>
          </a:r>
          <a:endParaRPr lang="es-CO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0.2033</cdr:x>
      <cdr:y>0.82411</cdr:y>
    </cdr:from>
    <cdr:to>
      <cdr:x>0.3007</cdr:x>
      <cdr:y>0.92746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1949355" y="4407235"/>
          <a:ext cx="933929" cy="5526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EC" sz="1600" b="1" dirty="0" smtClean="0">
              <a:solidFill>
                <a:schemeClr val="bg2"/>
              </a:solidFill>
            </a:rPr>
            <a:t>2012</a:t>
          </a:r>
          <a:endParaRPr lang="es-CO" sz="16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0.421</cdr:x>
      <cdr:y>0.82843</cdr:y>
    </cdr:from>
    <cdr:to>
      <cdr:x>0.5184</cdr:x>
      <cdr:y>0.93178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4036774" y="4430326"/>
          <a:ext cx="933929" cy="5526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600" b="1" dirty="0" smtClean="0">
              <a:solidFill>
                <a:schemeClr val="bg2"/>
              </a:solidFill>
            </a:rPr>
            <a:t>2013</a:t>
          </a:r>
          <a:endParaRPr lang="es-CO" sz="16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0.63774</cdr:x>
      <cdr:y>0.82325</cdr:y>
    </cdr:from>
    <cdr:to>
      <cdr:x>0.73514</cdr:x>
      <cdr:y>0.9266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6114955" y="4402617"/>
          <a:ext cx="933929" cy="5526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600" b="1" dirty="0" smtClean="0">
              <a:solidFill>
                <a:schemeClr val="bg2"/>
              </a:solidFill>
            </a:rPr>
            <a:t>2014</a:t>
          </a:r>
          <a:endParaRPr lang="es-CO" sz="16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0.14377</cdr:x>
      <cdr:y>0.81237</cdr:y>
    </cdr:from>
    <cdr:to>
      <cdr:x>0.73213</cdr:x>
      <cdr:y>0.88506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1235890" y="3894868"/>
          <a:ext cx="5057726" cy="3485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2000" b="1" dirty="0" smtClean="0"/>
            <a:t>       2012                      </a:t>
          </a:r>
          <a:r>
            <a:rPr lang="es-ES" sz="2000" b="1" dirty="0"/>
            <a:t>2013            </a:t>
          </a:r>
          <a:r>
            <a:rPr lang="es-ES" sz="2000" b="1" dirty="0" smtClean="0"/>
            <a:t>          2014</a:t>
          </a:r>
          <a:endParaRPr lang="es-ES" sz="2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0.125</cdr:x>
      <cdr:y>0.66394</cdr:y>
    </cdr:from>
    <cdr:to>
      <cdr:x>0.87083</cdr:x>
      <cdr:y>0.73688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1160943" y="3016258"/>
          <a:ext cx="6926932" cy="33137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800" b="1" dirty="0"/>
            <a:t>     </a:t>
          </a:r>
          <a:r>
            <a:rPr lang="es-ES" sz="1800" b="1" dirty="0" smtClean="0"/>
            <a:t>      2012                       </a:t>
          </a:r>
          <a:r>
            <a:rPr lang="es-ES" sz="1800" b="1" baseline="0" dirty="0" smtClean="0"/>
            <a:t>             </a:t>
          </a:r>
          <a:r>
            <a:rPr lang="es-ES" sz="1800" b="1" dirty="0" smtClean="0"/>
            <a:t> </a:t>
          </a:r>
          <a:r>
            <a:rPr lang="es-ES" sz="1800" b="1" dirty="0"/>
            <a:t>2013               </a:t>
          </a:r>
          <a:r>
            <a:rPr lang="es-ES" sz="1800" b="1" dirty="0" smtClean="0"/>
            <a:t>                       2014</a:t>
          </a:r>
          <a:endParaRPr lang="es-ES" sz="18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0.00533</cdr:x>
      <cdr:y>0.00813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0.04337</cdr:x>
      <cdr:y>0.87184</cdr:y>
    </cdr:from>
    <cdr:to>
      <cdr:x>0.28885</cdr:x>
      <cdr:y>0.94698</cdr:y>
    </cdr:to>
    <cdr:sp macro="" textlink="">
      <cdr:nvSpPr>
        <cdr:cNvPr id="4" name="18 CuadroTexto"/>
        <cdr:cNvSpPr txBox="1"/>
      </cdr:nvSpPr>
      <cdr:spPr>
        <a:xfrm xmlns:a="http://schemas.openxmlformats.org/drawingml/2006/main">
          <a:off x="409480" y="4526541"/>
          <a:ext cx="2317953" cy="39012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2400" dirty="0" smtClean="0"/>
            <a:t>ONCOHEMATO</a:t>
          </a:r>
          <a:endParaRPr lang="es-ES" sz="2400" dirty="0"/>
        </a:p>
      </cdr:txBody>
    </cdr:sp>
  </cdr:relSizeAnchor>
  <cdr:relSizeAnchor xmlns:cdr="http://schemas.openxmlformats.org/drawingml/2006/chartDrawing">
    <cdr:from>
      <cdr:x>0.54085</cdr:x>
      <cdr:y>0.87762</cdr:y>
    </cdr:from>
    <cdr:to>
      <cdr:x>0.68979</cdr:x>
      <cdr:y>0.95276</cdr:y>
    </cdr:to>
    <cdr:sp macro="" textlink="">
      <cdr:nvSpPr>
        <cdr:cNvPr id="5" name="18 CuadroTexto"/>
        <cdr:cNvSpPr txBox="1"/>
      </cdr:nvSpPr>
      <cdr:spPr>
        <a:xfrm xmlns:a="http://schemas.openxmlformats.org/drawingml/2006/main">
          <a:off x="5106968" y="4556552"/>
          <a:ext cx="1406383" cy="39012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2400"/>
            <a:t>UCI</a:t>
          </a:r>
        </a:p>
      </cdr:txBody>
    </cdr:sp>
  </cdr:relSizeAnchor>
  <cdr:relSizeAnchor xmlns:cdr="http://schemas.openxmlformats.org/drawingml/2006/chartDrawing">
    <cdr:from>
      <cdr:x>0.73189</cdr:x>
      <cdr:y>0.87772</cdr:y>
    </cdr:from>
    <cdr:to>
      <cdr:x>0.89855</cdr:x>
      <cdr:y>0.95286</cdr:y>
    </cdr:to>
    <cdr:sp macro="" textlink="">
      <cdr:nvSpPr>
        <cdr:cNvPr id="6" name="18 CuadroTexto"/>
        <cdr:cNvSpPr txBox="1"/>
      </cdr:nvSpPr>
      <cdr:spPr>
        <a:xfrm xmlns:a="http://schemas.openxmlformats.org/drawingml/2006/main">
          <a:off x="6910863" y="4557046"/>
          <a:ext cx="1573692" cy="39012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2000" dirty="0"/>
            <a:t>CARDIOT.</a:t>
          </a:r>
        </a:p>
      </cdr:txBody>
    </cdr:sp>
  </cdr:relSizeAnchor>
  <cdr:relSizeAnchor xmlns:cdr="http://schemas.openxmlformats.org/drawingml/2006/chartDrawing">
    <cdr:from>
      <cdr:x>0.32705</cdr:x>
      <cdr:y>0.87473</cdr:y>
    </cdr:from>
    <cdr:to>
      <cdr:x>0.50016</cdr:x>
      <cdr:y>0.94987</cdr:y>
    </cdr:to>
    <cdr:sp macro="" textlink="">
      <cdr:nvSpPr>
        <cdr:cNvPr id="8" name="7 Rectángulo"/>
        <cdr:cNvSpPr/>
      </cdr:nvSpPr>
      <cdr:spPr>
        <a:xfrm xmlns:a="http://schemas.openxmlformats.org/drawingml/2006/main">
          <a:off x="3088225" y="4541547"/>
          <a:ext cx="1634560" cy="39012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sz="2000" dirty="0">
              <a:solidFill>
                <a:sysClr val="windowText" lastClr="000000"/>
              </a:solidFill>
            </a:rPr>
            <a:t>EMERGENCIA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0.16821</cdr:x>
      <cdr:y>0.86441</cdr:y>
    </cdr:from>
    <cdr:to>
      <cdr:x>0.25508</cdr:x>
      <cdr:y>0.95932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66775" y="2428875"/>
          <a:ext cx="4476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400" b="1" dirty="0">
              <a:solidFill>
                <a:schemeClr val="tx1"/>
              </a:solidFill>
            </a:rPr>
            <a:t>CGR</a:t>
          </a:r>
        </a:p>
      </cdr:txBody>
    </cdr:sp>
  </cdr:relSizeAnchor>
  <cdr:relSizeAnchor xmlns:cdr="http://schemas.openxmlformats.org/drawingml/2006/chartDrawing">
    <cdr:from>
      <cdr:x>0.34935</cdr:x>
      <cdr:y>0.88814</cdr:y>
    </cdr:from>
    <cdr:to>
      <cdr:x>0.4122</cdr:x>
      <cdr:y>0.92881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800225" y="2495550"/>
          <a:ext cx="323850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0.31978</cdr:x>
      <cdr:y>0.87119</cdr:y>
    </cdr:from>
    <cdr:to>
      <cdr:x>0.43993</cdr:x>
      <cdr:y>0.97966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1647825" y="2447925"/>
          <a:ext cx="6191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b="1" dirty="0"/>
            <a:t>  </a:t>
          </a:r>
          <a:r>
            <a:rPr lang="es-ES" sz="2400" b="1" dirty="0">
              <a:solidFill>
                <a:schemeClr val="tx1"/>
              </a:solidFill>
            </a:rPr>
            <a:t>CPQ</a:t>
          </a:r>
        </a:p>
      </cdr:txBody>
    </cdr:sp>
  </cdr:relSizeAnchor>
  <cdr:relSizeAnchor xmlns:cdr="http://schemas.openxmlformats.org/drawingml/2006/chartDrawing">
    <cdr:from>
      <cdr:x>0.48983</cdr:x>
      <cdr:y>0.87458</cdr:y>
    </cdr:from>
    <cdr:to>
      <cdr:x>0.56932</cdr:x>
      <cdr:y>0.95593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2524125" y="2457450"/>
          <a:ext cx="4095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400" b="1" dirty="0">
              <a:solidFill>
                <a:schemeClr val="tx1"/>
              </a:solidFill>
            </a:rPr>
            <a:t>PFC</a:t>
          </a:r>
        </a:p>
      </cdr:txBody>
    </cdr:sp>
  </cdr:relSizeAnchor>
  <cdr:relSizeAnchor xmlns:cdr="http://schemas.openxmlformats.org/drawingml/2006/chartDrawing">
    <cdr:from>
      <cdr:x>0.63956</cdr:x>
      <cdr:y>0.86441</cdr:y>
    </cdr:from>
    <cdr:to>
      <cdr:x>0.73013</cdr:x>
      <cdr:y>0.96271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3295650" y="2428875"/>
          <a:ext cx="4667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100" b="1" dirty="0"/>
            <a:t>  </a:t>
          </a:r>
          <a:r>
            <a:rPr lang="es-ES" sz="2400" b="1" dirty="0">
              <a:solidFill>
                <a:schemeClr val="tx1"/>
              </a:solidFill>
            </a:rPr>
            <a:t>PR</a:t>
          </a:r>
        </a:p>
      </cdr:txBody>
    </cdr:sp>
  </cdr:relSizeAnchor>
  <cdr:relSizeAnchor xmlns:cdr="http://schemas.openxmlformats.org/drawingml/2006/chartDrawing">
    <cdr:from>
      <cdr:x>0.81885</cdr:x>
      <cdr:y>0.86102</cdr:y>
    </cdr:from>
    <cdr:to>
      <cdr:x>0.90943</cdr:x>
      <cdr:y>0.95932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4219575" y="2419350"/>
          <a:ext cx="4667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ES" sz="2400" dirty="0"/>
            <a:t>  </a:t>
          </a:r>
          <a:r>
            <a:rPr lang="es-ES" sz="2400" b="1" dirty="0">
              <a:solidFill>
                <a:schemeClr val="tx1"/>
              </a:solidFill>
            </a:rPr>
            <a:t>PR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" y="1460310"/>
            <a:ext cx="9319715" cy="2883090"/>
          </a:xfrm>
        </p:spPr>
        <p:txBody>
          <a:bodyPr/>
          <a:lstStyle/>
          <a:p>
            <a:r>
              <a:rPr lang="es-EC" sz="4400" b="1" dirty="0">
                <a:latin typeface="Brush Script MT" panose="03060802040406070304" pitchFamily="66" charset="0"/>
              </a:rPr>
              <a:t>Modelo de gestión para mitigar el impacto económico de los desechos de componentes sanguíneos en el Hospital </a:t>
            </a:r>
            <a:r>
              <a:rPr lang="es-EC" sz="4400" b="1" dirty="0" smtClean="0">
                <a:latin typeface="Brush Script MT" panose="03060802040406070304" pitchFamily="66" charset="0"/>
              </a:rPr>
              <a:t>Pediátrico Baca </a:t>
            </a:r>
            <a:r>
              <a:rPr lang="es-EC" sz="4400" b="1" dirty="0">
                <a:latin typeface="Brush Script MT" panose="03060802040406070304" pitchFamily="66" charset="0"/>
              </a:rPr>
              <a:t>Ortiz</a:t>
            </a:r>
            <a:r>
              <a:rPr lang="es-EC" sz="4400" b="1" dirty="0" smtClean="0">
                <a:latin typeface="Brush Script MT" panose="03060802040406070304" pitchFamily="66" charset="0"/>
              </a:rPr>
              <a:t>.</a:t>
            </a:r>
            <a:r>
              <a:rPr lang="es-CO" sz="4400" b="1" dirty="0"/>
              <a:t/>
            </a:r>
            <a:br>
              <a:rPr lang="es-CO" sz="4400" b="1" dirty="0"/>
            </a:br>
            <a:endParaRPr lang="es-CO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2588" y="6202321"/>
            <a:ext cx="7766936" cy="515980"/>
          </a:xfrm>
        </p:spPr>
        <p:txBody>
          <a:bodyPr/>
          <a:lstStyle/>
          <a:p>
            <a:r>
              <a:rPr lang="es-EC" b="1" dirty="0"/>
              <a:t>Leandro Fabricio Saltos Cuadros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4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7673" y="201637"/>
            <a:ext cx="8687272" cy="1320800"/>
          </a:xfrm>
        </p:spPr>
        <p:txBody>
          <a:bodyPr/>
          <a:lstStyle/>
          <a:p>
            <a:pPr algn="ctr"/>
            <a:r>
              <a:rPr lang="es-EC" dirty="0" smtClean="0"/>
              <a:t>UNIDADES PREPARADAS Y DESPACHADAS: CONCENTRADO DE GLÓBULOS ROJOS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874379"/>
              </p:ext>
            </p:extLst>
          </p:nvPr>
        </p:nvGraphicFramePr>
        <p:xfrm>
          <a:off x="677863" y="1522438"/>
          <a:ext cx="9851592" cy="53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9625" y="387927"/>
            <a:ext cx="8596668" cy="1320800"/>
          </a:xfrm>
        </p:spPr>
        <p:txBody>
          <a:bodyPr/>
          <a:lstStyle/>
          <a:p>
            <a:pPr algn="ctr"/>
            <a:r>
              <a:rPr lang="es-EC" dirty="0" smtClean="0"/>
              <a:t>TOTAL DE UNIDADES DESCARTADAS EN EL SMT POR AÑO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19068"/>
              </p:ext>
            </p:extLst>
          </p:nvPr>
        </p:nvGraphicFramePr>
        <p:xfrm>
          <a:off x="649625" y="1163782"/>
          <a:ext cx="9588528" cy="569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080" y="207819"/>
            <a:ext cx="8596668" cy="9421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TOTAL DE DESCARTES Y PORCENTPOR AÑO DE CONCENTRADOS PLAQUETARIOS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255423"/>
              </p:ext>
            </p:extLst>
          </p:nvPr>
        </p:nvGraphicFramePr>
        <p:xfrm>
          <a:off x="677863" y="1343025"/>
          <a:ext cx="8596312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271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IMPACTO ECONOMICO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902761" y="1394847"/>
            <a:ext cx="4742481" cy="4646515"/>
          </a:xfrm>
        </p:spPr>
        <p:txBody>
          <a:bodyPr/>
          <a:lstStyle/>
          <a:p>
            <a:r>
              <a:rPr lang="es-EC" dirty="0" smtClean="0"/>
              <a:t>Hemocomponentes con mayor descarte</a:t>
            </a:r>
          </a:p>
          <a:p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1062345" y="1394848"/>
            <a:ext cx="4638585" cy="4646514"/>
          </a:xfrm>
        </p:spPr>
        <p:txBody>
          <a:bodyPr/>
          <a:lstStyle/>
          <a:p>
            <a:r>
              <a:rPr lang="es-EC" dirty="0" smtClean="0"/>
              <a:t>Costo de hemocomponentes por año.</a:t>
            </a:r>
          </a:p>
          <a:p>
            <a:endParaRPr lang="es-CO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51734"/>
              </p:ext>
            </p:extLst>
          </p:nvPr>
        </p:nvGraphicFramePr>
        <p:xfrm>
          <a:off x="677334" y="2434176"/>
          <a:ext cx="4756805" cy="1297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683"/>
                <a:gridCol w="1120039"/>
                <a:gridCol w="951361"/>
                <a:gridCol w="951361"/>
                <a:gridCol w="951361"/>
              </a:tblGrid>
              <a:tr h="232214">
                <a:tc>
                  <a:txBody>
                    <a:bodyPr/>
                    <a:lstStyle/>
                    <a:p>
                      <a:pPr marL="1060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</a:rPr>
                        <a:t>AÑO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CANTIDAD DE UNID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812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859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1.138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1"/>
                          </a:solidFill>
                          <a:effectLst/>
                        </a:rPr>
                        <a:t>2.809</a:t>
                      </a:r>
                      <a:endParaRPr lang="es-CO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chemeClr val="bg1"/>
                          </a:solidFill>
                          <a:effectLst/>
                        </a:rPr>
                        <a:t>unid * valor producto</a:t>
                      </a:r>
                      <a:endParaRPr lang="es-C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/>
                        </a:rPr>
                        <a:t> 64.960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/>
                        </a:rPr>
                        <a:t> 68.720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/>
                        </a:rPr>
                        <a:t>91.040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/>
                        </a:rPr>
                        <a:t> 224.720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44683"/>
              </p:ext>
            </p:extLst>
          </p:nvPr>
        </p:nvGraphicFramePr>
        <p:xfrm>
          <a:off x="5887453" y="2165684"/>
          <a:ext cx="6096001" cy="43474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3109"/>
                <a:gridCol w="1383625"/>
                <a:gridCol w="901950"/>
                <a:gridCol w="901950"/>
                <a:gridCol w="1045367"/>
              </a:tblGrid>
              <a:tr h="54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VALOR </a:t>
                      </a:r>
                      <a:r>
                        <a:rPr lang="es-CO" sz="1400">
                          <a:effectLst/>
                        </a:rPr>
                        <a:t>DE </a:t>
                      </a:r>
                      <a:r>
                        <a:rPr lang="es-CO" sz="1400" smtClean="0">
                          <a:effectLst/>
                        </a:rPr>
                        <a:t>PRODUCTO:G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$ 80 USD 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4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AÑO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2012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2013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2014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TOTAL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8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CONCENTRADO PLAQUETARIO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$ 41.120,00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$ 45.040,00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$ 62.560,00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$ 148.720,00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8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PLASMA FRESCO CONGELADO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$ 13.120,00</a:t>
                      </a:r>
                      <a:endParaRPr lang="es-C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$ 11.600,00</a:t>
                      </a:r>
                      <a:endParaRPr lang="es-C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$ 12.480,00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$ 37.200,00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8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SUMAN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$ 54.240,00</a:t>
                      </a:r>
                      <a:endParaRPr lang="es-C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$ 56.640,00</a:t>
                      </a:r>
                      <a:endParaRPr lang="es-C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$ 75.040,00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$ 185.920,00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4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1620" y="309561"/>
            <a:ext cx="9195329" cy="1562101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PRUEBAS INMUNOHEMATOLOGICAS REALIZADAS EN EL SERVICO DE MEDICINA TRANSFUSIONAL DEL HOSPITAL PEDIATRICO BACA ORTIZ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133149"/>
              </p:ext>
            </p:extLst>
          </p:nvPr>
        </p:nvGraphicFramePr>
        <p:xfrm>
          <a:off x="750435" y="1871663"/>
          <a:ext cx="8596312" cy="479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2832" y="346127"/>
            <a:ext cx="9272578" cy="1715147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COMPONENTES PROCESADOS EN EL SERVICIO DE MEDICINA TRANSFUSIONAL DEL HOSPITAL PEDIATRICO BACA ORTIZ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77545"/>
              </p:ext>
            </p:extLst>
          </p:nvPr>
        </p:nvGraphicFramePr>
        <p:xfrm>
          <a:off x="677862" y="1875294"/>
          <a:ext cx="9287547" cy="476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1320" y="14465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PRINCIPALES SERVICIOS CONSUMIDORES DE HEMOCOMPONENTES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642826"/>
              </p:ext>
            </p:extLst>
          </p:nvPr>
        </p:nvGraphicFramePr>
        <p:xfrm>
          <a:off x="677863" y="1441342"/>
          <a:ext cx="9442530" cy="519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775" y="299633"/>
            <a:ext cx="8596668" cy="1320800"/>
          </a:xfrm>
        </p:spPr>
        <p:txBody>
          <a:bodyPr/>
          <a:lstStyle/>
          <a:p>
            <a:pPr algn="ctr"/>
            <a:r>
              <a:rPr lang="es-EC" dirty="0" smtClean="0"/>
              <a:t>COMPONENTES  MÁS UTILIZADOS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16345"/>
              </p:ext>
            </p:extLst>
          </p:nvPr>
        </p:nvGraphicFramePr>
        <p:xfrm>
          <a:off x="119923" y="1092630"/>
          <a:ext cx="10167077" cy="531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3034" y="152400"/>
            <a:ext cx="8596668" cy="1320800"/>
          </a:xfrm>
        </p:spPr>
        <p:txBody>
          <a:bodyPr>
            <a:noAutofit/>
          </a:bodyPr>
          <a:lstStyle/>
          <a:p>
            <a:r>
              <a:rPr lang="es-EC" sz="2800" b="1" dirty="0"/>
              <a:t>PROPUESTA DE MEJORA DE PROCESO PARA EL SERVICIO DE MEDICINA TRANSFUSIONAL DEL HOSPITAL PEDIATRICO BACA ORTIZ</a:t>
            </a:r>
            <a:r>
              <a:rPr lang="es-CO" sz="2800" b="1" dirty="0"/>
              <a:t/>
            </a:r>
            <a:br>
              <a:rPr lang="es-CO" sz="2800" b="1" dirty="0"/>
            </a:br>
            <a:endParaRPr lang="es-CO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34" y="1473200"/>
            <a:ext cx="85966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556" y="110837"/>
            <a:ext cx="11157462" cy="1066799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/>
              <a:t>ESTIMACION DEL PROCENTAJE DE REDUCCION DE LOS DESECHOS DE HEMCOMPONENTES EN EL SERVICIO DE MEDICINA TRANSFUSIONAL DEL HPBO</a:t>
            </a:r>
            <a:r>
              <a:rPr lang="es-EC" sz="3100" b="1" dirty="0" smtClean="0"/>
              <a:t>.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073" y="983673"/>
            <a:ext cx="10113818" cy="564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725" y="669809"/>
            <a:ext cx="7861111" cy="52396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734" y="669809"/>
            <a:ext cx="4280142" cy="55808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C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Reseña Histórica:</a:t>
            </a:r>
          </a:p>
          <a:p>
            <a:endParaRPr lang="es-EC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Esposos  </a:t>
            </a:r>
            <a:r>
              <a:rPr lang="es-ES" dirty="0"/>
              <a:t>Héctor Baca Miranda y Dolores Ortiz.</a:t>
            </a:r>
            <a:endParaRPr lang="es-EC" dirty="0" smtClean="0"/>
          </a:p>
          <a:p>
            <a:pPr>
              <a:lnSpc>
                <a:spcPct val="150000"/>
              </a:lnSpc>
            </a:pPr>
            <a:r>
              <a:rPr lang="es-EC" dirty="0" smtClean="0"/>
              <a:t>1912, </a:t>
            </a:r>
            <a:r>
              <a:rPr lang="es-ES" dirty="0" smtClean="0"/>
              <a:t>Cabildo </a:t>
            </a:r>
            <a:r>
              <a:rPr lang="es-ES" dirty="0"/>
              <a:t>Eclesiástico de </a:t>
            </a:r>
            <a:r>
              <a:rPr lang="es-ES" dirty="0" smtClean="0"/>
              <a:t>Quito.</a:t>
            </a:r>
            <a:r>
              <a:rPr lang="es-EC" dirty="0" smtClean="0"/>
              <a:t> 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/>
              <a:t> 1923 falleció Dolores Ortiz de Baca.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1924 </a:t>
            </a:r>
            <a:r>
              <a:rPr lang="es-ES" dirty="0"/>
              <a:t>Junta Administrativa del Hospital Baca </a:t>
            </a:r>
            <a:r>
              <a:rPr lang="es-ES" dirty="0" smtClean="0"/>
              <a:t>Ortiz.</a:t>
            </a:r>
          </a:p>
          <a:p>
            <a:pPr>
              <a:lnSpc>
                <a:spcPct val="150000"/>
              </a:lnSpc>
            </a:pPr>
            <a:r>
              <a:rPr lang="es-ES" dirty="0"/>
              <a:t>1927 la posesión legal de los bienes de los esposos Baca Ortiz</a:t>
            </a:r>
            <a:r>
              <a:rPr lang="es-E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dirty="0"/>
              <a:t>14 de julio de </a:t>
            </a:r>
            <a:r>
              <a:rPr lang="es-ES" dirty="0" smtClean="0"/>
              <a:t>1948 </a:t>
            </a:r>
            <a:r>
              <a:rPr lang="es-ES" dirty="0"/>
              <a:t>se inauguró</a:t>
            </a:r>
            <a:r>
              <a:rPr lang="es-ES" dirty="0" smtClean="0"/>
              <a:t> El </a:t>
            </a:r>
            <a:r>
              <a:rPr lang="es-ES" dirty="0"/>
              <a:t>Hospital Pediátrico Baca </a:t>
            </a:r>
            <a:r>
              <a:rPr lang="es-ES" dirty="0" smtClean="0"/>
              <a:t>Ortiz.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106" t="3870" r="1930" b="3239"/>
          <a:stretch/>
        </p:blipFill>
        <p:spPr bwMode="auto">
          <a:xfrm>
            <a:off x="374073" y="374073"/>
            <a:ext cx="9102436" cy="54725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90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N</a:t>
            </a:r>
            <a:r>
              <a:rPr lang="es-EC" dirty="0" smtClean="0"/>
              <a:t>o </a:t>
            </a:r>
            <a:r>
              <a:rPr lang="es-EC" dirty="0"/>
              <a:t>se cuenta con un modelo de </a:t>
            </a:r>
            <a:r>
              <a:rPr lang="es-EC" dirty="0" smtClean="0"/>
              <a:t>gestión. </a:t>
            </a:r>
          </a:p>
          <a:p>
            <a:r>
              <a:rPr lang="es-EC" dirty="0"/>
              <a:t>La gestión práctica es </a:t>
            </a:r>
            <a:r>
              <a:rPr lang="es-EC" dirty="0" smtClean="0"/>
              <a:t>deficiente.</a:t>
            </a:r>
          </a:p>
          <a:p>
            <a:r>
              <a:rPr lang="es-EC" dirty="0"/>
              <a:t>No existe un enfoque hacia la necesidad </a:t>
            </a:r>
            <a:r>
              <a:rPr lang="es-EC" dirty="0" smtClean="0"/>
              <a:t>real. </a:t>
            </a:r>
          </a:p>
          <a:p>
            <a:r>
              <a:rPr lang="es-EC" dirty="0"/>
              <a:t>D</a:t>
            </a:r>
            <a:r>
              <a:rPr lang="es-EC" dirty="0" smtClean="0"/>
              <a:t>esconocimiento </a:t>
            </a:r>
            <a:r>
              <a:rPr lang="es-EC" dirty="0"/>
              <a:t>por </a:t>
            </a:r>
            <a:r>
              <a:rPr lang="es-EC" dirty="0" smtClean="0"/>
              <a:t>parte médica.</a:t>
            </a:r>
          </a:p>
          <a:p>
            <a:r>
              <a:rPr lang="es-EC" dirty="0"/>
              <a:t>No existe un sistema informático en </a:t>
            </a:r>
            <a:r>
              <a:rPr lang="es-EC" dirty="0" smtClean="0"/>
              <a:t>red. </a:t>
            </a:r>
          </a:p>
          <a:p>
            <a:r>
              <a:rPr lang="es-EC" dirty="0"/>
              <a:t>E</a:t>
            </a:r>
            <a:r>
              <a:rPr lang="es-EC" dirty="0" smtClean="0"/>
              <a:t>l Estado Ecuatoriano </a:t>
            </a:r>
            <a:r>
              <a:rPr lang="es-EC" dirty="0"/>
              <a:t>no cuenta con un centro </a:t>
            </a:r>
            <a:r>
              <a:rPr lang="es-EC" dirty="0" smtClean="0"/>
              <a:t>de </a:t>
            </a:r>
            <a:r>
              <a:rPr lang="es-EC" dirty="0"/>
              <a:t>acopio (Hemocentro</a:t>
            </a:r>
            <a:r>
              <a:rPr lang="es-EC" dirty="0" smtClean="0"/>
              <a:t>).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54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33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Implementar el Modelo de Gestión </a:t>
            </a:r>
            <a:r>
              <a:rPr lang="es-EC" dirty="0" smtClean="0"/>
              <a:t>propuesto.</a:t>
            </a:r>
          </a:p>
          <a:p>
            <a:r>
              <a:rPr lang="es-EC" dirty="0"/>
              <a:t>Realizar la socialización del Modelo de Gestión </a:t>
            </a:r>
            <a:r>
              <a:rPr lang="es-EC" dirty="0" smtClean="0"/>
              <a:t>propuesto.</a:t>
            </a:r>
          </a:p>
          <a:p>
            <a:r>
              <a:rPr lang="es-EC" dirty="0"/>
              <a:t>Capacitar al personal médico del </a:t>
            </a:r>
            <a:r>
              <a:rPr lang="es-EC" dirty="0" smtClean="0"/>
              <a:t>Hospital Pediátrico Baca Ortiz.</a:t>
            </a:r>
          </a:p>
          <a:p>
            <a:r>
              <a:rPr lang="es-EC" dirty="0"/>
              <a:t>Monitorear y controlar  mediante indicadores con su respectiva  meta </a:t>
            </a:r>
            <a:r>
              <a:rPr lang="es-EC" dirty="0" smtClean="0"/>
              <a:t>establecida.</a:t>
            </a:r>
          </a:p>
          <a:p>
            <a:r>
              <a:rPr lang="es-EC" dirty="0"/>
              <a:t>Retroalimentar a los servicios intrahospitalarios sobre los resultados y </a:t>
            </a:r>
            <a:r>
              <a:rPr lang="es-EC" dirty="0" smtClean="0"/>
              <a:t>avances.</a:t>
            </a:r>
          </a:p>
          <a:p>
            <a:r>
              <a:rPr lang="es-EC" dirty="0"/>
              <a:t>Comunicación permanente con los servicios  </a:t>
            </a:r>
            <a:r>
              <a:rPr lang="es-EC" dirty="0" smtClean="0"/>
              <a:t>consumidores.</a:t>
            </a:r>
          </a:p>
          <a:p>
            <a:pPr lvl="0"/>
            <a:r>
              <a:rPr lang="es-EC" dirty="0"/>
              <a:t>El cumplimiento estricto de los procedimientos del sistema de gestión de calidad que el Hospital mantiene.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53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4420" y="268514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/>
              <a:t>GRACIAS</a:t>
            </a:r>
            <a:endParaRPr lang="es-ES" sz="9600" dirty="0"/>
          </a:p>
        </p:txBody>
      </p:sp>
      <p:sp>
        <p:nvSpPr>
          <p:cNvPr id="3" name="Rectángulo 2"/>
          <p:cNvSpPr/>
          <p:nvPr/>
        </p:nvSpPr>
        <p:spPr>
          <a:xfrm>
            <a:off x="5489304" y="5389259"/>
            <a:ext cx="3871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“</a:t>
            </a:r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Somos lo que hacemos el día a día, de modo que la excelencia no es un acto, sino un habito” </a:t>
            </a:r>
          </a:p>
          <a:p>
            <a:pPr algn="ctr"/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Aristóteles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18639" y="2185859"/>
            <a:ext cx="4184035" cy="3880772"/>
          </a:xfrm>
          <a:effectLst>
            <a:softEdge rad="12700"/>
          </a:effectLst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 smtClean="0"/>
              <a:t>Es una institución de carácter público sin fines de lucro, dedicado a la atención integral de la salud de la niñez ecuatoriana, que brinda servicios médicos de especialidad y subespecialidad con tecnología de punta y personal altamente profesional totalmente comprometidos con la atención a menores.</a:t>
            </a:r>
            <a:endParaRPr lang="es-CO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2"/>
          </p:nvPr>
        </p:nvSpPr>
        <p:spPr>
          <a:xfrm>
            <a:off x="6137474" y="2016181"/>
            <a:ext cx="4518054" cy="40504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 smtClean="0"/>
              <a:t>El Hospital Pediátrico Baca Ortiz debe ser un centro docente de especialidades y subespecialidades pediátricas de referencia nacional, por la excelencia académica y humanística de sus profesionales, empleados y trabajadores, con tecnología de punta, alta calidad y calidez en la prestación de sus servicios; con principios de solidaridad, equidad y pertenencia social.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6751946" y="1369849"/>
            <a:ext cx="328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VISIÓN</a:t>
            </a:r>
            <a:endParaRPr lang="es-CO" sz="3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966101" y="1369850"/>
            <a:ext cx="328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MISIÓN</a:t>
            </a:r>
            <a:endParaRPr lang="es-CO" sz="3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9277" t="4588" r="12065" b="9277"/>
          <a:stretch/>
        </p:blipFill>
        <p:spPr>
          <a:xfrm>
            <a:off x="579436" y="271462"/>
            <a:ext cx="1041401" cy="927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694" y="170765"/>
            <a:ext cx="3100466" cy="75699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lvl="2" algn="ctr"/>
            <a:r>
              <a:rPr lang="es-ES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HOSPITAL</a:t>
            </a:r>
            <a:r>
              <a:rPr lang="es-ES" sz="4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s-ES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PEDIÁTRICO BACA ORTIZ.</a:t>
            </a:r>
            <a:endParaRPr lang="es-CO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689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O" sz="4000" dirty="0" smtClean="0">
                <a:latin typeface="Calibri" panose="020F0502020204030204" pitchFamily="34" charset="0"/>
              </a:rPr>
              <a:t>METODO DE INVESTIGACION</a:t>
            </a:r>
            <a:endParaRPr lang="es-CO" sz="4000" dirty="0">
              <a:latin typeface="Calibri" panose="020F0502020204030204" pitchFamily="34" charset="0"/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999" y="1724448"/>
            <a:ext cx="6987817" cy="483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9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665" y="507184"/>
            <a:ext cx="8596668" cy="885371"/>
          </a:xfrm>
        </p:spPr>
        <p:txBody>
          <a:bodyPr/>
          <a:lstStyle/>
          <a:p>
            <a:pPr algn="ctr"/>
            <a:r>
              <a:rPr lang="es-ES" dirty="0" smtClean="0"/>
              <a:t>COMPOSICIÓN DE LA SANGRE</a:t>
            </a:r>
            <a:endParaRPr lang="es-ES" dirty="0"/>
          </a:p>
        </p:txBody>
      </p:sp>
      <p:pic>
        <p:nvPicPr>
          <p:cNvPr id="4" name="3 Marcador de contenido" descr="http://www.proyectosalonhogar.com/images/CuerpoHumano/sangr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250" y="1392555"/>
            <a:ext cx="8443389" cy="5008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3" y="1199998"/>
            <a:ext cx="8961120" cy="527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541641" y="133350"/>
            <a:ext cx="8356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PROVEEDOR DE HEMOCOMPONENTES PARA LA RED PUBLICA DE SALUD</a:t>
            </a:r>
            <a:endParaRPr lang="es-CO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SERVICIO DE MEDICINA TRANSFUSIONAL DEL HOSPITAL PEDIATRICO BACA ORTIZ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Desde su creación en mayo del 2011, el Servicio de Medicina Transfusional se ha convertido en uno de los servicios de mayor importancia dentro del Hospital Pediátrico Baca Ortiz.</a:t>
            </a:r>
          </a:p>
          <a:p>
            <a:r>
              <a:rPr lang="es-EC" dirty="0" smtClean="0"/>
              <a:t>Su función de centro de acopio, almacenaje y posterior distribución de los hemocomponentes lo hacen indispensable.</a:t>
            </a:r>
          </a:p>
          <a:p>
            <a:r>
              <a:rPr lang="es-EC" dirty="0" smtClean="0"/>
              <a:t>Ha logrado mantener un estándar de calidad muy aceptable desde su creación.</a:t>
            </a:r>
          </a:p>
          <a:p>
            <a:r>
              <a:rPr lang="es-EC" dirty="0" smtClean="0"/>
              <a:t>Ha sido reconocido al interior del Hospital Pediátrico Baca Ortiz por cumplir con las normas impuestas por organismos internacionales para ser acreditado con un Servicio de </a:t>
            </a:r>
            <a:r>
              <a:rPr lang="es-EC" dirty="0"/>
              <a:t>M</a:t>
            </a:r>
            <a:r>
              <a:rPr lang="es-EC" dirty="0" smtClean="0"/>
              <a:t>edicina Transfusional.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77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4282" y="370450"/>
            <a:ext cx="9099713" cy="1320800"/>
          </a:xfrm>
        </p:spPr>
        <p:txBody>
          <a:bodyPr/>
          <a:lstStyle/>
          <a:p>
            <a:pPr algn="ctr"/>
            <a:r>
              <a:rPr lang="es-EC" dirty="0" smtClean="0"/>
              <a:t>COMPONENTES SANGUINEOS INGRESADOS EN EL SMT-HPBO POR AÑO.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677363"/>
              </p:ext>
            </p:extLst>
          </p:nvPr>
        </p:nvGraphicFramePr>
        <p:xfrm>
          <a:off x="1493616" y="1708445"/>
          <a:ext cx="8596312" cy="470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6651" y="243840"/>
            <a:ext cx="8596668" cy="95191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TOTAL DE UNIDADES TRANSFUNDIDAS A PACIENTES POR AÑO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60362"/>
              </p:ext>
            </p:extLst>
          </p:nvPr>
        </p:nvGraphicFramePr>
        <p:xfrm>
          <a:off x="1437345" y="1195754"/>
          <a:ext cx="8596312" cy="545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1611</TotalTime>
  <Words>710</Words>
  <Application>Microsoft Office PowerPoint</Application>
  <PresentationFormat>Panorámica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Andalus</vt:lpstr>
      <vt:lpstr>Arial</vt:lpstr>
      <vt:lpstr>Brush Script MT</vt:lpstr>
      <vt:lpstr>Calibri</vt:lpstr>
      <vt:lpstr>Times New Roman</vt:lpstr>
      <vt:lpstr>Trebuchet MS</vt:lpstr>
      <vt:lpstr>Wingdings 3</vt:lpstr>
      <vt:lpstr>Faceta</vt:lpstr>
      <vt:lpstr>Modelo de gestión para mitigar el impacto económico de los desechos de componentes sanguíneos en el Hospital Pediátrico Baca Ortiz. </vt:lpstr>
      <vt:lpstr>Presentación de PowerPoint</vt:lpstr>
      <vt:lpstr>HOSPITAL PEDIÁTRICO BACA ORTIZ.</vt:lpstr>
      <vt:lpstr>METODO DE INVESTIGACION</vt:lpstr>
      <vt:lpstr>COMPOSICIÓN DE LA SANGRE</vt:lpstr>
      <vt:lpstr>Presentación de PowerPoint</vt:lpstr>
      <vt:lpstr>SERVICIO DE MEDICINA TRANSFUSIONAL DEL HOSPITAL PEDIATRICO BACA ORTIZ</vt:lpstr>
      <vt:lpstr>COMPONENTES SANGUINEOS INGRESADOS EN EL SMT-HPBO POR AÑO.</vt:lpstr>
      <vt:lpstr>TOTAL DE UNIDADES TRANSFUNDIDAS A PACIENTES POR AÑO</vt:lpstr>
      <vt:lpstr>UNIDADES PREPARADAS Y DESPACHADAS: CONCENTRADO DE GLÓBULOS ROJOS</vt:lpstr>
      <vt:lpstr>TOTAL DE UNIDADES DESCARTADAS EN EL SMT POR AÑO</vt:lpstr>
      <vt:lpstr>TOTAL DE DESCARTES Y PORCENTPOR AÑO DE CONCENTRADOS PLAQUETARIOS</vt:lpstr>
      <vt:lpstr>IMPACTO ECONOMICO</vt:lpstr>
      <vt:lpstr>PRUEBAS INMUNOHEMATOLOGICAS REALIZADAS EN EL SERVICO DE MEDICINA TRANSFUSIONAL DEL HOSPITAL PEDIATRICO BACA ORTIZ </vt:lpstr>
      <vt:lpstr>COMPONENTES PROCESADOS EN EL SERVICIO DE MEDICINA TRANSFUSIONAL DEL HOSPITAL PEDIATRICO BACA ORTIZ </vt:lpstr>
      <vt:lpstr>PRINCIPALES SERVICIOS CONSUMIDORES DE HEMOCOMPONENTES </vt:lpstr>
      <vt:lpstr>COMPONENTES  MÁS UTILIZADOS </vt:lpstr>
      <vt:lpstr>PROPUESTA DE MEJORA DE PROCESO PARA EL SERVICIO DE MEDICINA TRANSFUSIONAL DEL HOSPITAL PEDIATRICO BACA ORTIZ </vt:lpstr>
      <vt:lpstr>ESTIMACION DEL PROCENTAJE DE REDUCCION DE LOS DESECHOS DE HEMCOMPONENTES EN EL SERVICIO DE MEDICINA TRANSFUSIONAL DEL HPBO.  </vt:lpstr>
      <vt:lpstr>Presentación de PowerPoint</vt:lpstr>
      <vt:lpstr>CONCLUSIONES</vt:lpstr>
      <vt:lpstr>RECOMENDACIONES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gestión para mitigar el impacto económico de los desechos de componentes sanguíneos en el Hospital Baca Ortiz.</dc:title>
  <dc:creator>PC</dc:creator>
  <cp:lastModifiedBy>PC</cp:lastModifiedBy>
  <cp:revision>44</cp:revision>
  <dcterms:created xsi:type="dcterms:W3CDTF">2015-09-17T03:22:01Z</dcterms:created>
  <dcterms:modified xsi:type="dcterms:W3CDTF">2015-11-12T22:16:00Z</dcterms:modified>
</cp:coreProperties>
</file>