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handoutMasterIdLst>
    <p:handoutMasterId r:id="rId29"/>
  </p:handoutMasterIdLst>
  <p:sldIdLst>
    <p:sldId id="257" r:id="rId2"/>
    <p:sldId id="319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3" r:id="rId15"/>
    <p:sldId id="344" r:id="rId16"/>
    <p:sldId id="345" r:id="rId17"/>
    <p:sldId id="341" r:id="rId18"/>
    <p:sldId id="347" r:id="rId19"/>
    <p:sldId id="349" r:id="rId20"/>
    <p:sldId id="348" r:id="rId21"/>
    <p:sldId id="346" r:id="rId22"/>
    <p:sldId id="350" r:id="rId23"/>
    <p:sldId id="351" r:id="rId24"/>
    <p:sldId id="352" r:id="rId25"/>
    <p:sldId id="354" r:id="rId26"/>
    <p:sldId id="353" r:id="rId27"/>
    <p:sldId id="355" r:id="rId28"/>
  </p:sldIdLst>
  <p:sldSz cx="9144000" cy="6858000" type="screen4x3"/>
  <p:notesSz cx="9940925" cy="680878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30891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CAF87-E9C0-43A9-A323-C253EEDEF024}" type="datetimeFigureOut">
              <a:rPr lang="es-ES" smtClean="0"/>
              <a:t>05/08/2015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D611D-8B33-4920-8FF4-63DADF2350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21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2AB2-9622-4597-BFCF-11AE4017136B}" type="datetimeFigureOut">
              <a:rPr lang="es-ES" smtClean="0"/>
              <a:t>05/08/2015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8E89-89A8-4947-825E-5729A7137D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97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2AB2-9622-4597-BFCF-11AE4017136B}" type="datetimeFigureOut">
              <a:rPr lang="es-ES" smtClean="0"/>
              <a:t>05/08/2015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8E89-89A8-4947-825E-5729A7137D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491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2AB2-9622-4597-BFCF-11AE4017136B}" type="datetimeFigureOut">
              <a:rPr lang="es-ES" smtClean="0"/>
              <a:t>05/08/2015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8E89-89A8-4947-825E-5729A7137D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266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2AB2-9622-4597-BFCF-11AE4017136B}" type="datetimeFigureOut">
              <a:rPr lang="es-ES" smtClean="0"/>
              <a:t>05/08/2015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8E89-89A8-4947-825E-5729A7137D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033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2AB2-9622-4597-BFCF-11AE4017136B}" type="datetimeFigureOut">
              <a:rPr lang="es-ES" smtClean="0"/>
              <a:t>05/08/2015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8E89-89A8-4947-825E-5729A7137D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714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2AB2-9622-4597-BFCF-11AE4017136B}" type="datetimeFigureOut">
              <a:rPr lang="es-ES" smtClean="0"/>
              <a:t>05/08/2015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8E89-89A8-4947-825E-5729A7137D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293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2AB2-9622-4597-BFCF-11AE4017136B}" type="datetimeFigureOut">
              <a:rPr lang="es-ES" smtClean="0"/>
              <a:t>05/08/2015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8E89-89A8-4947-825E-5729A7137D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88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2AB2-9622-4597-BFCF-11AE4017136B}" type="datetimeFigureOut">
              <a:rPr lang="es-ES" smtClean="0"/>
              <a:t>05/08/2015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8E89-89A8-4947-825E-5729A7137D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6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2AB2-9622-4597-BFCF-11AE4017136B}" type="datetimeFigureOut">
              <a:rPr lang="es-ES" smtClean="0"/>
              <a:t>05/08/2015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8E89-89A8-4947-825E-5729A7137D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12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2AB2-9622-4597-BFCF-11AE4017136B}" type="datetimeFigureOut">
              <a:rPr lang="es-ES" smtClean="0"/>
              <a:t>05/08/2015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8E89-89A8-4947-825E-5729A7137D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920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02AB2-9622-4597-BFCF-11AE4017136B}" type="datetimeFigureOut">
              <a:rPr lang="es-ES" smtClean="0"/>
              <a:t>05/08/2015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8E89-89A8-4947-825E-5729A7137D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02AB2-9622-4597-BFCF-11AE4017136B}" type="datetimeFigureOut">
              <a:rPr lang="es-ES" smtClean="0"/>
              <a:t>05/08/2015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68E89-89A8-4947-825E-5729A7137D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21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1509991" y="2420888"/>
            <a:ext cx="7056784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b="1" dirty="0">
                <a:solidFill>
                  <a:schemeClr val="accent3"/>
                </a:solidFill>
              </a:rPr>
              <a:t>PLAN DE MEJORAMIENTO DEL PROCESO DE GESTIÓN DOCUMENTAL EN LA COORDINACIÓN GENERAL JURÍDICA DEL MINISTERIO DE TELECOMUNICACIONES Y DE LA SOCIEDAD DE LA INFORMACIÓN  (MINTEL</a:t>
            </a:r>
            <a:r>
              <a:rPr lang="es-ES" sz="2000" b="1" dirty="0" smtClean="0">
                <a:solidFill>
                  <a:schemeClr val="accent3"/>
                </a:solidFill>
              </a:rPr>
              <a:t>)</a:t>
            </a:r>
          </a:p>
          <a:p>
            <a:endParaRPr lang="es-ES" sz="2400" b="1" dirty="0"/>
          </a:p>
          <a:p>
            <a:r>
              <a:rPr lang="es-ES" sz="2400" b="1" dirty="0" smtClean="0">
                <a:solidFill>
                  <a:schemeClr val="accent2"/>
                </a:solidFill>
              </a:rPr>
              <a:t>Autora:</a:t>
            </a:r>
          </a:p>
          <a:p>
            <a:r>
              <a:rPr lang="es-ES" sz="2400" dirty="0" smtClean="0">
                <a:solidFill>
                  <a:schemeClr val="accent2"/>
                </a:solidFill>
              </a:rPr>
              <a:t>Rosa Emilia </a:t>
            </a:r>
            <a:r>
              <a:rPr lang="es-ES" sz="2400" dirty="0" err="1" smtClean="0">
                <a:solidFill>
                  <a:schemeClr val="accent2"/>
                </a:solidFill>
              </a:rPr>
              <a:t>Chicaiza</a:t>
            </a:r>
            <a:r>
              <a:rPr lang="es-ES" sz="2400" dirty="0" smtClean="0">
                <a:solidFill>
                  <a:schemeClr val="accent2"/>
                </a:solidFill>
              </a:rPr>
              <a:t> </a:t>
            </a:r>
            <a:r>
              <a:rPr lang="es-ES" sz="2400" dirty="0" err="1" smtClean="0">
                <a:solidFill>
                  <a:schemeClr val="accent2"/>
                </a:solidFill>
              </a:rPr>
              <a:t>Collaguazo</a:t>
            </a:r>
            <a:endParaRPr lang="es-ES" sz="2400" dirty="0" smtClean="0">
              <a:solidFill>
                <a:schemeClr val="accent2"/>
              </a:solidFill>
            </a:endParaRPr>
          </a:p>
          <a:p>
            <a:endParaRPr lang="es-ES" sz="2400" b="1" dirty="0"/>
          </a:p>
          <a:p>
            <a:r>
              <a:rPr lang="es-ES" sz="2400" b="1" dirty="0" smtClean="0">
                <a:solidFill>
                  <a:schemeClr val="accent2"/>
                </a:solidFill>
              </a:rPr>
              <a:t>Directora </a:t>
            </a:r>
          </a:p>
          <a:p>
            <a:r>
              <a:rPr lang="es-MX" sz="2400" dirty="0">
                <a:solidFill>
                  <a:schemeClr val="accent2"/>
                </a:solidFill>
              </a:rPr>
              <a:t>Ing. </a:t>
            </a:r>
            <a:r>
              <a:rPr lang="es-EC" sz="2400" dirty="0">
                <a:solidFill>
                  <a:schemeClr val="accent2"/>
                </a:solidFill>
              </a:rPr>
              <a:t>Paola </a:t>
            </a:r>
            <a:r>
              <a:rPr lang="es-EC" sz="2400" dirty="0" smtClean="0">
                <a:solidFill>
                  <a:schemeClr val="accent2"/>
                </a:solidFill>
              </a:rPr>
              <a:t>Suárez</a:t>
            </a:r>
            <a:endParaRPr lang="es-MX" sz="2400" dirty="0" smtClean="0">
              <a:solidFill>
                <a:schemeClr val="accent2"/>
              </a:solidFill>
            </a:endParaRPr>
          </a:p>
          <a:p>
            <a:r>
              <a:rPr lang="es-MX" sz="2400" dirty="0" smtClean="0">
                <a:solidFill>
                  <a:schemeClr val="accent2"/>
                </a:solidFill>
              </a:rPr>
              <a:t> </a:t>
            </a:r>
            <a:endParaRPr lang="es-ES" sz="2400" b="1" dirty="0">
              <a:solidFill>
                <a:schemeClr val="accent2"/>
              </a:solidFill>
            </a:endParaRPr>
          </a:p>
          <a:p>
            <a:r>
              <a:rPr lang="es-ES" sz="2400" b="1" dirty="0" smtClean="0">
                <a:solidFill>
                  <a:schemeClr val="accent2"/>
                </a:solidFill>
              </a:rPr>
              <a:t>Codirectora</a:t>
            </a:r>
          </a:p>
          <a:p>
            <a:r>
              <a:rPr lang="es-EC" sz="2400" dirty="0">
                <a:solidFill>
                  <a:schemeClr val="accent2"/>
                </a:solidFill>
              </a:rPr>
              <a:t>Ing. </a:t>
            </a:r>
            <a:r>
              <a:rPr lang="es-MX" sz="2400" dirty="0">
                <a:solidFill>
                  <a:schemeClr val="accent2"/>
                </a:solidFill>
              </a:rPr>
              <a:t>Jenny </a:t>
            </a:r>
            <a:r>
              <a:rPr lang="es-MX" sz="2400" dirty="0" smtClean="0">
                <a:solidFill>
                  <a:schemeClr val="accent2"/>
                </a:solidFill>
              </a:rPr>
              <a:t>Hidalgo</a:t>
            </a:r>
            <a:endParaRPr lang="es-ES" sz="2400" b="1" dirty="0" smtClean="0">
              <a:solidFill>
                <a:schemeClr val="accent2"/>
              </a:solidFill>
            </a:endParaRPr>
          </a:p>
          <a:p>
            <a:endParaRPr lang="es-ES" sz="2400" b="1" dirty="0"/>
          </a:p>
          <a:p>
            <a:endParaRPr lang="es-ES" sz="2400" dirty="0"/>
          </a:p>
        </p:txBody>
      </p:sp>
      <p:sp>
        <p:nvSpPr>
          <p:cNvPr id="2" name="1 Rectángulo"/>
          <p:cNvSpPr/>
          <p:nvPr/>
        </p:nvSpPr>
        <p:spPr>
          <a:xfrm>
            <a:off x="4553321" y="620688"/>
            <a:ext cx="2281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PROYECTO DE GRADO</a:t>
            </a:r>
          </a:p>
        </p:txBody>
      </p:sp>
    </p:spTree>
    <p:extLst>
      <p:ext uri="{BB962C8B-B14F-4D97-AF65-F5344CB8AC3E}">
        <p14:creationId xmlns:p14="http://schemas.microsoft.com/office/powerpoint/2010/main" val="35556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522032" y="219998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OPORTUNIDADES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043608" y="2875002"/>
            <a:ext cx="7704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0070C0"/>
                </a:solidFill>
              </a:rPr>
              <a:t>Apoyo  de las autoridades para la implementación de un instructivo para la Gestión de Documental y Archivo.</a:t>
            </a:r>
          </a:p>
          <a:p>
            <a:pPr algn="just"/>
            <a:endParaRPr lang="es-ES" b="1" dirty="0">
              <a:solidFill>
                <a:srgbClr val="0070C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70C0"/>
                </a:solidFill>
              </a:rPr>
              <a:t>El </a:t>
            </a:r>
            <a:r>
              <a:rPr lang="es-ES" b="1" dirty="0">
                <a:solidFill>
                  <a:srgbClr val="0070C0"/>
                </a:solidFill>
              </a:rPr>
              <a:t>MINTEL es una institución que tiene el espacio necesario para el archivo de la documentación.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b="1" dirty="0">
              <a:solidFill>
                <a:srgbClr val="0070C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70C0"/>
                </a:solidFill>
              </a:rPr>
              <a:t>Existencia </a:t>
            </a:r>
            <a:r>
              <a:rPr lang="es-ES" b="1" dirty="0">
                <a:solidFill>
                  <a:srgbClr val="0070C0"/>
                </a:solidFill>
              </a:rPr>
              <a:t>de una Normativa General para instituciones públicas de la Organización Básica y Gestión Documental expedida por el Consejo Nacional de Archivos del Ecuador lo cual sirve como marco referencial, para la elaboración del presente Instructivo.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b="1" dirty="0">
              <a:solidFill>
                <a:srgbClr val="0070C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70C0"/>
                </a:solidFill>
              </a:rPr>
              <a:t>Capacitación </a:t>
            </a:r>
            <a:r>
              <a:rPr lang="es-ES" b="1" dirty="0">
                <a:solidFill>
                  <a:srgbClr val="0070C0"/>
                </a:solidFill>
              </a:rPr>
              <a:t>a los funcionarios de la CGJ sobre Gestión de Documental y Archivo.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93475"/>
            <a:ext cx="2758344" cy="208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28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716016" y="328428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DEBILIDADES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115616" y="3013502"/>
            <a:ext cx="77768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0070C0"/>
                </a:solidFill>
              </a:rPr>
              <a:t>La Coordinación General Jurídica, a pesar de contar con el espacio físico para el área del archivo, no cuenta con las adecuaciones necesarias para conservar la documentación.</a:t>
            </a:r>
          </a:p>
          <a:p>
            <a:pPr algn="just"/>
            <a:endParaRPr lang="es-ES" b="1" dirty="0">
              <a:solidFill>
                <a:srgbClr val="0070C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70C0"/>
                </a:solidFill>
              </a:rPr>
              <a:t>Falta </a:t>
            </a:r>
            <a:r>
              <a:rPr lang="es-ES" b="1" dirty="0">
                <a:solidFill>
                  <a:srgbClr val="0070C0"/>
                </a:solidFill>
              </a:rPr>
              <a:t>de planificación para capacitación continua por parte de la CGJ.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b="1" dirty="0">
              <a:solidFill>
                <a:srgbClr val="0070C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70C0"/>
                </a:solidFill>
              </a:rPr>
              <a:t>Escaso </a:t>
            </a:r>
            <a:r>
              <a:rPr lang="es-ES" b="1" dirty="0">
                <a:solidFill>
                  <a:srgbClr val="0070C0"/>
                </a:solidFill>
              </a:rPr>
              <a:t>personal capacitado en  conocimientos  básicos de archivo.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b="1" dirty="0">
              <a:solidFill>
                <a:srgbClr val="0070C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70C0"/>
                </a:solidFill>
              </a:rPr>
              <a:t>Falta </a:t>
            </a:r>
            <a:r>
              <a:rPr lang="es-ES" b="1" dirty="0">
                <a:solidFill>
                  <a:srgbClr val="0070C0"/>
                </a:solidFill>
              </a:rPr>
              <a:t>de recurso humano para la dedicación exclusiva a las actividades archivísticas.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b="1" dirty="0">
              <a:solidFill>
                <a:srgbClr val="0070C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70C0"/>
                </a:solidFill>
              </a:rPr>
              <a:t>Apatía </a:t>
            </a:r>
            <a:r>
              <a:rPr lang="es-ES" b="1" dirty="0">
                <a:solidFill>
                  <a:srgbClr val="0070C0"/>
                </a:solidFill>
              </a:rPr>
              <a:t>de algunos funcionarios para seguir las directrices archivísticas establecidas.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73" y="1166013"/>
            <a:ext cx="3242283" cy="184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66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067944" y="188640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AMENAZAS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041066" y="3429001"/>
            <a:ext cx="78514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0070C0"/>
                </a:solidFill>
              </a:rPr>
              <a:t>Posibilidad de postergar las capacitaciones por cuanto se dé una reducción del presupuesto destinado para estas.</a:t>
            </a:r>
          </a:p>
          <a:p>
            <a:pPr algn="just"/>
            <a:endParaRPr lang="es-ES" b="1" dirty="0">
              <a:solidFill>
                <a:srgbClr val="0070C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70C0"/>
                </a:solidFill>
              </a:rPr>
              <a:t>El </a:t>
            </a:r>
            <a:r>
              <a:rPr lang="es-ES" b="1" dirty="0">
                <a:solidFill>
                  <a:srgbClr val="0070C0"/>
                </a:solidFill>
              </a:rPr>
              <a:t>presupuesto asignado para mejoras del espacio físico del área documental no sea suficiente debido a mejoras no previstas.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b="1" dirty="0">
              <a:solidFill>
                <a:srgbClr val="0070C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070C0"/>
                </a:solidFill>
              </a:rPr>
              <a:t>No </a:t>
            </a:r>
            <a:r>
              <a:rPr lang="es-ES" b="1" dirty="0">
                <a:solidFill>
                  <a:srgbClr val="0070C0"/>
                </a:solidFill>
              </a:rPr>
              <a:t>contar con los suministros suficientes y necesarios para realizar el proceso de archivo en lo que se refiere a carpetas archivador, cajas para conservación de la documentación, etc.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68" y="1051198"/>
            <a:ext cx="2857475" cy="234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139952" y="280664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BASE LEGAL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099" y="1772816"/>
            <a:ext cx="34194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05951" y="2413338"/>
            <a:ext cx="44301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00B050"/>
                </a:solidFill>
              </a:rPr>
              <a:t>Considerando la Resolución No. CNA-001-2005 del Sistema Nacional de Archivos - SINAR, en cumplimiento a la Ley Orgánica de Transparencia y Acceso a la Información Pública y su Reglamento, publicado en el Registro Oficial No. 67 de 25 de julio de </a:t>
            </a:r>
            <a:r>
              <a:rPr lang="es-ES" b="1" dirty="0" smtClean="0">
                <a:solidFill>
                  <a:srgbClr val="00B050"/>
                </a:solidFill>
              </a:rPr>
              <a:t>2005. </a:t>
            </a:r>
            <a:endParaRPr lang="es-E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0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123727" y="1412776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B050"/>
                </a:solidFill>
              </a:rPr>
              <a:t>Base de Datos creada en el Programa Microsoft Excel</a:t>
            </a:r>
          </a:p>
        </p:txBody>
      </p:sp>
      <p:sp>
        <p:nvSpPr>
          <p:cNvPr id="2" name="1 Rectángulo"/>
          <p:cNvSpPr/>
          <p:nvPr/>
        </p:nvSpPr>
        <p:spPr>
          <a:xfrm>
            <a:off x="971600" y="4655440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Una base de datos creada en el programa Microsoft Excel, será una herramienta auxiliar para el </a:t>
            </a:r>
            <a:r>
              <a:rPr lang="es-ES" b="1" dirty="0" err="1">
                <a:solidFill>
                  <a:schemeClr val="accent6">
                    <a:lumMod val="75000"/>
                  </a:schemeClr>
                </a:solidFill>
              </a:rPr>
              <a:t>Quipux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 en cuanto se refiere al ingreso, salida, estado de trámite, destino y localización del documento.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2405063"/>
            <a:ext cx="20574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6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547664" y="1255986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7030A0"/>
                </a:solidFill>
              </a:rPr>
              <a:t>Base de Datos creada en el Programa Microsoft Excel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30" y="2132856"/>
            <a:ext cx="792088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0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63688" y="1340768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7030A0"/>
                </a:solidFill>
              </a:rPr>
              <a:t>Instructivo de Gestión Documental para la Coordinación General Jurídica.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115617" y="2420888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solidFill>
                  <a:srgbClr val="0070C0"/>
                </a:solidFill>
              </a:rPr>
              <a:t>Este instructivo nos permitirá establecer los procedimientos que permitan la organización, conservación, difusión y acceso a la información que genera la CGJ, siguiendo los parámetros y lineamientos archivísticos por el Sistema Nacional de Archivos. (SINAR), entre los procedimientos tenemos:</a:t>
            </a:r>
          </a:p>
          <a:p>
            <a:endParaRPr lang="es-ES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70C0"/>
                </a:solidFill>
              </a:rPr>
              <a:t>Procedimiento a seguirse para el ingreso de documentos.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70C0"/>
                </a:solidFill>
              </a:rPr>
              <a:t>Vigencia administrativa de la documentación.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70C0"/>
                </a:solidFill>
              </a:rPr>
              <a:t>Registro de transferencia documental y tabla de plazos de conservación (TDTPC).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70C0"/>
                </a:solidFill>
              </a:rPr>
              <a:t>Conformación de series documentales.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70C0"/>
                </a:solidFill>
              </a:rPr>
              <a:t>Transferencia física de la documentación al Archivo General</a:t>
            </a:r>
          </a:p>
        </p:txBody>
      </p:sp>
    </p:spTree>
    <p:extLst>
      <p:ext uri="{BB962C8B-B14F-4D97-AF65-F5344CB8AC3E}">
        <p14:creationId xmlns:p14="http://schemas.microsoft.com/office/powerpoint/2010/main" val="237784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619672" y="2132856"/>
            <a:ext cx="63367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solidFill>
                  <a:srgbClr val="7030A0"/>
                </a:solidFill>
              </a:rPr>
              <a:t>FORMATOS  A SER UTILIZADOS PARA</a:t>
            </a:r>
          </a:p>
          <a:p>
            <a:pPr algn="ctr"/>
            <a:endParaRPr lang="es-ES" sz="2800" b="1" dirty="0">
              <a:solidFill>
                <a:srgbClr val="7030A0"/>
              </a:solidFill>
            </a:endParaRPr>
          </a:p>
          <a:p>
            <a:pPr algn="ctr"/>
            <a:r>
              <a:rPr lang="es-ES" sz="2800" b="1" dirty="0">
                <a:solidFill>
                  <a:srgbClr val="7030A0"/>
                </a:solidFill>
              </a:rPr>
              <a:t> CADA EXPEDIENTES DENTRO DE LA </a:t>
            </a:r>
          </a:p>
          <a:p>
            <a:pPr algn="ctr"/>
            <a:endParaRPr lang="es-ES" sz="2800" b="1" dirty="0">
              <a:solidFill>
                <a:srgbClr val="7030A0"/>
              </a:solidFill>
            </a:endParaRPr>
          </a:p>
          <a:p>
            <a:pPr algn="ctr"/>
            <a:r>
              <a:rPr lang="es-ES" sz="2800" b="1" dirty="0">
                <a:solidFill>
                  <a:srgbClr val="7030A0"/>
                </a:solidFill>
              </a:rPr>
              <a:t>C.G.J </a:t>
            </a:r>
          </a:p>
        </p:txBody>
      </p:sp>
    </p:spTree>
    <p:extLst>
      <p:ext uri="{BB962C8B-B14F-4D97-AF65-F5344CB8AC3E}">
        <p14:creationId xmlns:p14="http://schemas.microsoft.com/office/powerpoint/2010/main" val="348188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928737" y="517322"/>
            <a:ext cx="2278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7030A0"/>
                </a:solidFill>
              </a:rPr>
              <a:t>ANEXO 1</a:t>
            </a:r>
            <a:endParaRPr lang="es-ES" b="1" dirty="0">
              <a:solidFill>
                <a:srgbClr val="7030A0"/>
              </a:solidFill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3999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0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957337" y="332656"/>
            <a:ext cx="2278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7030A0"/>
                </a:solidFill>
              </a:rPr>
              <a:t>ANEXO 2</a:t>
            </a:r>
            <a:endParaRPr lang="es-ES" b="1" dirty="0">
              <a:solidFill>
                <a:srgbClr val="7030A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3"/>
            <a:ext cx="9143999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37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283968" y="21363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RESEÑA DEL MINTEL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MISIÓN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VISIÓN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ESTRUCTURA FUNCIONAL DE LA CGJ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ANÁLISIS FODA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PROPUESTA DE MEJORAMIENTO DE LA GESTIÓN DOCUMENTAL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FORMULARIOS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CONCLUSIÓN Y RECOMENDACIONES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0304"/>
            <a:ext cx="27432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64088" y="764704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9585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957337" y="332656"/>
            <a:ext cx="2278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7030A0"/>
                </a:solidFill>
              </a:rPr>
              <a:t>ANEXO 3</a:t>
            </a:r>
            <a:endParaRPr lang="es-ES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46" y="701988"/>
            <a:ext cx="470535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7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957337" y="332656"/>
            <a:ext cx="2278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7030A0"/>
                </a:solidFill>
              </a:rPr>
              <a:t>ANEXO 4</a:t>
            </a:r>
            <a:endParaRPr lang="es-ES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297" y="836712"/>
            <a:ext cx="470535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1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957337" y="332656"/>
            <a:ext cx="2278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7030A0"/>
                </a:solidFill>
              </a:rPr>
              <a:t>ANEXO 5</a:t>
            </a:r>
            <a:endParaRPr lang="es-ES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4524375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1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957337" y="332656"/>
            <a:ext cx="2278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7030A0"/>
                </a:solidFill>
              </a:rPr>
              <a:t>ANEXO 6</a:t>
            </a:r>
            <a:endParaRPr lang="es-ES" b="1" dirty="0">
              <a:solidFill>
                <a:srgbClr val="7030A0"/>
              </a:solidFill>
            </a:endParaRPr>
          </a:p>
        </p:txBody>
      </p:sp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2856"/>
            <a:ext cx="9143999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412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483769" y="2636911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7030A0"/>
                </a:solidFill>
              </a:rPr>
              <a:t>CONCLUSIONES </a:t>
            </a:r>
            <a:endParaRPr lang="es-ES" sz="3600" b="1" dirty="0" smtClean="0">
              <a:solidFill>
                <a:srgbClr val="7030A0"/>
              </a:solidFill>
            </a:endParaRPr>
          </a:p>
          <a:p>
            <a:pPr algn="ctr"/>
            <a:r>
              <a:rPr lang="es-ES" sz="3600" b="1" dirty="0" smtClean="0">
                <a:solidFill>
                  <a:srgbClr val="7030A0"/>
                </a:solidFill>
              </a:rPr>
              <a:t>Y </a:t>
            </a:r>
          </a:p>
          <a:p>
            <a:pPr algn="ctr"/>
            <a:r>
              <a:rPr lang="es-ES" sz="3600" b="1" dirty="0" smtClean="0">
                <a:solidFill>
                  <a:srgbClr val="7030A0"/>
                </a:solidFill>
              </a:rPr>
              <a:t>RECOMENDACIONES</a:t>
            </a:r>
            <a:endParaRPr lang="es-E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38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563888" y="406405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solidFill>
                  <a:srgbClr val="7030A0"/>
                </a:solidFill>
              </a:rPr>
              <a:t>CONCLUSIONES </a:t>
            </a:r>
            <a:endParaRPr lang="es-ES" sz="3600" b="1" dirty="0" smtClean="0">
              <a:solidFill>
                <a:srgbClr val="7030A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99592" y="1700808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El </a:t>
            </a:r>
            <a:r>
              <a:rPr lang="es-ES" dirty="0"/>
              <a:t>manejo del presente instructivo de la gestión documental de la  Coordinación Jurídica,  facilitará  un buen manejo de la documentación y archivo,  satisfaciendo  necesidades  y  por  ende  el  mejor prestigio  de la Unidad.</a:t>
            </a:r>
          </a:p>
          <a:p>
            <a:pPr algn="just"/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La implementación del presente instructivo para el manejo de la Gestión Documental  contribuirá eficientemente en el control y administración de documentos en la Coordinación Jurídica del Ministerio de Telecomunicaciones.</a:t>
            </a:r>
          </a:p>
          <a:p>
            <a:pPr algn="just"/>
            <a:r>
              <a:rPr lang="es-ES" dirty="0"/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El presente Instructivo de Gestión Documental, mejorará  el control y organización de los documentos y contribuirá  al logro de los objetivos del Ministerio.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En función de esto se hace necesario que los archivos requieran de equipos apropiados, personal especializado y adecuado espacio físico que logre el manejo ágil, amplio y oportuno de la información, creando así un sistema efectivo de servicios. </a:t>
            </a:r>
          </a:p>
        </p:txBody>
      </p:sp>
    </p:spTree>
    <p:extLst>
      <p:ext uri="{BB962C8B-B14F-4D97-AF65-F5344CB8AC3E}">
        <p14:creationId xmlns:p14="http://schemas.microsoft.com/office/powerpoint/2010/main" val="148375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563888" y="404664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7030A0"/>
                </a:solidFill>
              </a:rPr>
              <a:t>RECOMENDACIONES</a:t>
            </a:r>
            <a:endParaRPr lang="es-ES" sz="3600" b="1" dirty="0">
              <a:solidFill>
                <a:srgbClr val="7030A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27584" y="1050995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Se recomienda la implementación de un Instructivo que permita  normalizar los procedimientos de archivo, desde la producción del documento hasta la entrega al Archivo General en forma ordenada, completa y oportuna, para su custodia y conservación.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Se recomienda que una vez aprobado este instructivo sea socializado e implementado, para las diferentes direcciones, coordinaciones y subsecretarias que integran el  Ministerio de Telecomunicaciones y de la Sociedad de la Información.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Se recomienda contratar un auxiliar de archivo con los conocimientos básicos en el área archivística y su constante capacitación.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El personal encargado del archivo, del área de la Coordinación Jurídica debe poseer conocimientos básicos de archivística que le permita participar eficientemente en dicho control y realizar la selección y distribución de los documentos técnicos.</a:t>
            </a:r>
          </a:p>
          <a:p>
            <a:pPr algn="just"/>
            <a:r>
              <a:rPr lang="es-ES" dirty="0"/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/>
              <a:t>Se recomienda aprobar y perfeccionar el instructivo de normas y procedimientos para establecer el riguroso cumplimiento de las operaciones archivísticas conforme el Sistema Nacional de Archivo.</a:t>
            </a:r>
          </a:p>
        </p:txBody>
      </p:sp>
    </p:spTree>
    <p:extLst>
      <p:ext uri="{BB962C8B-B14F-4D97-AF65-F5344CB8AC3E}">
        <p14:creationId xmlns:p14="http://schemas.microsoft.com/office/powerpoint/2010/main" val="98298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62176"/>
            <a:ext cx="63531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0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385342" y="3431740"/>
            <a:ext cx="7452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Creado mediante Decreto Ejecutivo Nº 8 firmado por el Presidente el 13 de agosto de 2009.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</a:rPr>
              <a:t>Su creación responde a la necesidad de coordinar acciones de apoyo y asesoría para garantizar el acceso igualitario a los servicios que tienen que ver con el área de telecomunicación.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364088" y="764704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RESEÑA HISTÓRICA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2816"/>
            <a:ext cx="468052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22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64088" y="764704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MISIÓN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331640" y="3861048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Ser el órgano rector del desarrollo de las tecnologías de la información y comunicación en el Ecuador, que incluyen las telecomunicaciones y el espectro radioeléctrico, que emite políticas, planes generales y realiza el seguimiento y evaluación de su implementación, coordinando acciones con los actores de los sectores estratégicos para garantizar el acceso igualitario a los servicios y promover su uso efectivo, eficiente y eficaz.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511" y="1641352"/>
            <a:ext cx="2305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58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64088" y="764704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VISIÓN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66059"/>
            <a:ext cx="3200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115616" y="4149080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Liderar y gobernar todos los procesos necesarios para que los ciudadanos accedan y generen información y conocimiento, mediante el uso efectivo de las tecnologías de la información y comunicación integrados activamente al proceso de desarrollo social y solidario del Ecuador.</a:t>
            </a:r>
          </a:p>
        </p:txBody>
      </p:sp>
    </p:spTree>
    <p:extLst>
      <p:ext uri="{BB962C8B-B14F-4D97-AF65-F5344CB8AC3E}">
        <p14:creationId xmlns:p14="http://schemas.microsoft.com/office/powerpoint/2010/main" val="405732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571999" y="764704"/>
            <a:ext cx="3672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Estructura orgánica del MINTEL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465784"/>
            <a:ext cx="3787874" cy="475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18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571999" y="460284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ESTRUCTURA ADMINISTRATIVA DE LA </a:t>
            </a:r>
          </a:p>
          <a:p>
            <a:r>
              <a:rPr lang="es-ES" b="1" dirty="0">
                <a:solidFill>
                  <a:srgbClr val="7030A0"/>
                </a:solidFill>
              </a:rPr>
              <a:t>COORDINACIÓN GENERAL JURÍDICA</a:t>
            </a:r>
          </a:p>
        </p:txBody>
      </p:sp>
      <p:grpSp>
        <p:nvGrpSpPr>
          <p:cNvPr id="5" name="291 Grupo"/>
          <p:cNvGrpSpPr/>
          <p:nvPr/>
        </p:nvGrpSpPr>
        <p:grpSpPr>
          <a:xfrm>
            <a:off x="1797248" y="2204864"/>
            <a:ext cx="6318885" cy="3166111"/>
            <a:chOff x="0" y="0"/>
            <a:chExt cx="6318914" cy="3166280"/>
          </a:xfrm>
        </p:grpSpPr>
        <p:grpSp>
          <p:nvGrpSpPr>
            <p:cNvPr id="6" name="289 Grupo"/>
            <p:cNvGrpSpPr/>
            <p:nvPr/>
          </p:nvGrpSpPr>
          <p:grpSpPr>
            <a:xfrm>
              <a:off x="122830" y="218364"/>
              <a:ext cx="5909310" cy="2821303"/>
              <a:chOff x="0" y="0"/>
              <a:chExt cx="6069378" cy="2931114"/>
            </a:xfrm>
          </p:grpSpPr>
          <p:sp>
            <p:nvSpPr>
              <p:cNvPr id="8" name="AutoShape 3"/>
              <p:cNvSpPr>
                <a:spLocks noChangeArrowheads="1"/>
              </p:cNvSpPr>
              <p:nvPr/>
            </p:nvSpPr>
            <p:spPr bwMode="auto">
              <a:xfrm>
                <a:off x="1378424" y="0"/>
                <a:ext cx="3231515" cy="706120"/>
              </a:xfrm>
              <a:prstGeom prst="roundRect">
                <a:avLst>
                  <a:gd name="adj" fmla="val 16667"/>
                </a:avLst>
              </a:prstGeom>
              <a:solidFill>
                <a:srgbClr val="FFFFCC"/>
              </a:solidFill>
              <a:ln w="952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C" sz="1100" b="1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COORDINADOR GENERAL JURÍDICO</a:t>
                </a:r>
                <a:endParaRPr lang="es-ES" sz="11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9" name="AutoShape 4"/>
              <p:cNvSpPr>
                <a:spLocks noChangeArrowheads="1"/>
              </p:cNvSpPr>
              <p:nvPr/>
            </p:nvSpPr>
            <p:spPr bwMode="auto">
              <a:xfrm>
                <a:off x="0" y="1132764"/>
                <a:ext cx="2548577" cy="936458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C" sz="1100" b="1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DIRECTOR DE PATROCINIO Y CONTRATACIÓN</a:t>
                </a:r>
                <a:endParaRPr lang="es-ES" sz="11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0" name="AutoShape 5"/>
              <p:cNvSpPr>
                <a:spLocks noChangeArrowheads="1"/>
              </p:cNvSpPr>
              <p:nvPr/>
            </p:nvSpPr>
            <p:spPr bwMode="auto">
              <a:xfrm>
                <a:off x="3521123" y="1119116"/>
                <a:ext cx="2548255" cy="935990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C" sz="1100" b="1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DIRECTORA  DE ASESORÍA LEGAL Y DESARROLLO NORMATIVO</a:t>
                </a:r>
                <a:endParaRPr lang="es-ES" sz="11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sp>
            <p:nvSpPr>
              <p:cNvPr id="11" name="AutoShape 6"/>
              <p:cNvSpPr>
                <a:spLocks noChangeArrowheads="1"/>
              </p:cNvSpPr>
              <p:nvPr/>
            </p:nvSpPr>
            <p:spPr bwMode="auto">
              <a:xfrm>
                <a:off x="1828800" y="2292824"/>
                <a:ext cx="2290878" cy="638290"/>
              </a:xfrm>
              <a:prstGeom prst="roundRect">
                <a:avLst>
                  <a:gd name="adj" fmla="val 16667"/>
                </a:avLst>
              </a:prstGeom>
              <a:solidFill>
                <a:srgbClr val="FF6699"/>
              </a:solidFill>
              <a:ln w="952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s-EC" sz="1200" b="1">
                    <a:solidFill>
                      <a:srgbClr val="0000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Secretaria </a:t>
                </a:r>
                <a:endParaRPr lang="es-ES" sz="11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cxnSp>
            <p:nvCxnSpPr>
              <p:cNvPr id="12" name="28 Conector recto"/>
              <p:cNvCxnSpPr/>
              <p:nvPr/>
            </p:nvCxnSpPr>
            <p:spPr>
              <a:xfrm flipH="1">
                <a:off x="3057099" y="709684"/>
                <a:ext cx="13647" cy="158670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288 Conector recto"/>
              <p:cNvCxnSpPr/>
              <p:nvPr/>
            </p:nvCxnSpPr>
            <p:spPr>
              <a:xfrm flipH="1">
                <a:off x="2552131" y="1637731"/>
                <a:ext cx="96186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290 Rectángulo"/>
            <p:cNvSpPr/>
            <p:nvPr/>
          </p:nvSpPr>
          <p:spPr>
            <a:xfrm>
              <a:off x="0" y="0"/>
              <a:ext cx="6318914" cy="31662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0998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419872" y="1556792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</a:rPr>
              <a:t>ANÁLISIS FODA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763688" y="2852936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Es una herramienta analítica que servirá para examinar las Fortalezas, Oportunidades, Debilidades y Amenazas de la Coordinación General Jurídica, con relación a la Gestión Documental y Archivo. </a:t>
            </a:r>
          </a:p>
        </p:txBody>
      </p:sp>
    </p:spTree>
    <p:extLst>
      <p:ext uri="{BB962C8B-B14F-4D97-AF65-F5344CB8AC3E}">
        <p14:creationId xmlns:p14="http://schemas.microsoft.com/office/powerpoint/2010/main" val="408531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83632" y="3140968"/>
            <a:ext cx="734481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Existencia </a:t>
            </a:r>
            <a:r>
              <a:rPr lang="es-ES" sz="2000" b="1" dirty="0">
                <a:solidFill>
                  <a:srgbClr val="0070C0"/>
                </a:solidFill>
              </a:rPr>
              <a:t>de un archivo del área de la CGJ con documentación física y en buenas condiciones de años anteriores.</a:t>
            </a:r>
          </a:p>
          <a:p>
            <a:endParaRPr lang="es-ES" sz="20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rgbClr val="0070C0"/>
                </a:solidFill>
              </a:rPr>
              <a:t>Buena </a:t>
            </a:r>
            <a:r>
              <a:rPr lang="es-ES" sz="2000" b="1" dirty="0">
                <a:solidFill>
                  <a:srgbClr val="0070C0"/>
                </a:solidFill>
              </a:rPr>
              <a:t>predisposición por parte del personal administrativo para la actualización y aplicación de nuevos conocimientos.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rgbClr val="0070C0"/>
                </a:solidFill>
              </a:rPr>
              <a:t>Diseño </a:t>
            </a:r>
            <a:r>
              <a:rPr lang="es-ES" sz="2000" b="1" dirty="0">
                <a:solidFill>
                  <a:srgbClr val="0070C0"/>
                </a:solidFill>
              </a:rPr>
              <a:t>interno de  una base de datos para la sistematización de la información.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rgbClr val="0070C0"/>
                </a:solidFill>
              </a:rPr>
              <a:t>Mejorar </a:t>
            </a:r>
            <a:r>
              <a:rPr lang="es-ES" sz="2000" b="1" dirty="0">
                <a:solidFill>
                  <a:srgbClr val="0070C0"/>
                </a:solidFill>
              </a:rPr>
              <a:t>los procedimientos administrativos, eliminando tareas innecesarias o repetitivas.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580112" y="404664"/>
            <a:ext cx="19802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7030A0"/>
                </a:solidFill>
              </a:rPr>
              <a:t>FORTALEZAS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943" y="906728"/>
            <a:ext cx="2299233" cy="201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12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2947</TotalTime>
  <Words>1019</Words>
  <Application>Microsoft Office PowerPoint</Application>
  <PresentationFormat>Presentación en pantalla (4:3)</PresentationFormat>
  <Paragraphs>118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“TEST DE PENETRACIÓN EN REDES INALÁMBRICAS UTILIZANDO BACKTRACK”</dc:title>
  <dc:creator>Jose Luis  Tomarema Pisuña</dc:creator>
  <cp:lastModifiedBy>Jose Luis  Tomarema Pisuña</cp:lastModifiedBy>
  <cp:revision>126</cp:revision>
  <cp:lastPrinted>2014-12-18T19:51:12Z</cp:lastPrinted>
  <dcterms:created xsi:type="dcterms:W3CDTF">2014-12-16T23:38:38Z</dcterms:created>
  <dcterms:modified xsi:type="dcterms:W3CDTF">2015-08-05T13:33:09Z</dcterms:modified>
</cp:coreProperties>
</file>