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2"/>
  </p:notesMasterIdLst>
  <p:sldIdLst>
    <p:sldId id="258" r:id="rId2"/>
    <p:sldId id="256" r:id="rId3"/>
    <p:sldId id="257" r:id="rId4"/>
    <p:sldId id="263" r:id="rId5"/>
    <p:sldId id="311" r:id="rId6"/>
    <p:sldId id="264" r:id="rId7"/>
    <p:sldId id="260" r:id="rId8"/>
    <p:sldId id="292" r:id="rId9"/>
    <p:sldId id="293" r:id="rId10"/>
    <p:sldId id="294" r:id="rId11"/>
    <p:sldId id="295" r:id="rId12"/>
    <p:sldId id="267" r:id="rId13"/>
    <p:sldId id="282" r:id="rId14"/>
    <p:sldId id="268" r:id="rId15"/>
    <p:sldId id="269" r:id="rId16"/>
    <p:sldId id="283" r:id="rId17"/>
    <p:sldId id="284" r:id="rId18"/>
    <p:sldId id="285" r:id="rId19"/>
    <p:sldId id="286" r:id="rId20"/>
    <p:sldId id="287" r:id="rId21"/>
    <p:sldId id="288" r:id="rId22"/>
    <p:sldId id="275" r:id="rId23"/>
    <p:sldId id="290" r:id="rId24"/>
    <p:sldId id="270" r:id="rId25"/>
    <p:sldId id="291" r:id="rId26"/>
    <p:sldId id="261" r:id="rId27"/>
    <p:sldId id="296" r:id="rId28"/>
    <p:sldId id="297" r:id="rId29"/>
    <p:sldId id="298" r:id="rId30"/>
    <p:sldId id="299" r:id="rId31"/>
    <p:sldId id="300" r:id="rId32"/>
    <p:sldId id="301" r:id="rId33"/>
    <p:sldId id="302" r:id="rId34"/>
    <p:sldId id="303" r:id="rId35"/>
    <p:sldId id="304" r:id="rId36"/>
    <p:sldId id="305" r:id="rId37"/>
    <p:sldId id="262" r:id="rId38"/>
    <p:sldId id="306" r:id="rId39"/>
    <p:sldId id="308" r:id="rId40"/>
    <p:sldId id="307"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CC1F51A5-F4F5-3F4E-9CFE-489CB4F3B058}">
          <p14:sldIdLst>
            <p14:sldId id="258"/>
            <p14:sldId id="256"/>
            <p14:sldId id="257"/>
            <p14:sldId id="263"/>
            <p14:sldId id="311"/>
            <p14:sldId id="264"/>
            <p14:sldId id="260"/>
            <p14:sldId id="292"/>
            <p14:sldId id="293"/>
            <p14:sldId id="294"/>
            <p14:sldId id="295"/>
            <p14:sldId id="267"/>
            <p14:sldId id="282"/>
            <p14:sldId id="268"/>
            <p14:sldId id="269"/>
            <p14:sldId id="283"/>
            <p14:sldId id="284"/>
            <p14:sldId id="285"/>
            <p14:sldId id="286"/>
            <p14:sldId id="287"/>
            <p14:sldId id="288"/>
            <p14:sldId id="275"/>
            <p14:sldId id="290"/>
            <p14:sldId id="270"/>
            <p14:sldId id="291"/>
            <p14:sldId id="261"/>
            <p14:sldId id="296"/>
            <p14:sldId id="297"/>
            <p14:sldId id="298"/>
            <p14:sldId id="299"/>
            <p14:sldId id="300"/>
            <p14:sldId id="301"/>
            <p14:sldId id="302"/>
            <p14:sldId id="303"/>
            <p14:sldId id="304"/>
            <p14:sldId id="305"/>
            <p14:sldId id="262"/>
            <p14:sldId id="306"/>
            <p14:sldId id="308"/>
            <p14:sldId id="30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14" autoAdjust="0"/>
  </p:normalViewPr>
  <p:slideViewPr>
    <p:cSldViewPr snapToGrid="0" snapToObjects="1">
      <p:cViewPr>
        <p:scale>
          <a:sx n="85" d="100"/>
          <a:sy n="85" d="100"/>
        </p:scale>
        <p:origin x="-97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migueljaramillo:Dropbox:Tesis:Chapter%20III:RedAdquisicionDat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Modelos de Equipos y Sistemas</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0"/>
              <c:layout>
                <c:manualLayout>
                  <c:x val="-0.132316437657974"/>
                  <c:y val="0.029490349104592"/>
                </c:manualLayout>
              </c:layout>
              <c:showLegendKey val="0"/>
              <c:showVal val="0"/>
              <c:showCatName val="0"/>
              <c:showSerName val="0"/>
              <c:showPercent val="1"/>
              <c:showBubbleSize val="0"/>
            </c:dLbl>
            <c:dLbl>
              <c:idx val="1"/>
              <c:layout>
                <c:manualLayout>
                  <c:x val="0.098507889618157"/>
                  <c:y val="-0.193417880287088"/>
                </c:manualLayout>
              </c:layout>
              <c:showLegendKey val="0"/>
              <c:showVal val="0"/>
              <c:showCatName val="0"/>
              <c:showSerName val="0"/>
              <c:showPercent val="1"/>
              <c:showBubbleSize val="0"/>
            </c:dLbl>
            <c:dLbl>
              <c:idx val="2"/>
              <c:layout>
                <c:manualLayout>
                  <c:x val="0.128936955865986"/>
                  <c:y val="0.0154489582607484"/>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Estadistica!$B$22:$B$30</c:f>
              <c:strCache>
                <c:ptCount val="9"/>
                <c:pt idx="0">
                  <c:v>RTU 400</c:v>
                </c:pt>
                <c:pt idx="1">
                  <c:v>SICAM PAS</c:v>
                </c:pt>
                <c:pt idx="2">
                  <c:v>PACIS</c:v>
                </c:pt>
                <c:pt idx="3">
                  <c:v>SICAM SAS</c:v>
                </c:pt>
                <c:pt idx="4">
                  <c:v>TBOX</c:v>
                </c:pt>
                <c:pt idx="5">
                  <c:v>COM 500</c:v>
                </c:pt>
                <c:pt idx="6">
                  <c:v>Survalent</c:v>
                </c:pt>
                <c:pt idx="7">
                  <c:v>DAP Server</c:v>
                </c:pt>
                <c:pt idx="8">
                  <c:v>RTU 560</c:v>
                </c:pt>
              </c:strCache>
            </c:strRef>
          </c:cat>
          <c:val>
            <c:numRef>
              <c:f>Estadistica!$C$22:$C$30</c:f>
              <c:numCache>
                <c:formatCode>General</c:formatCode>
                <c:ptCount val="9"/>
                <c:pt idx="0">
                  <c:v>31.0</c:v>
                </c:pt>
                <c:pt idx="1">
                  <c:v>27.0</c:v>
                </c:pt>
                <c:pt idx="2">
                  <c:v>11.0</c:v>
                </c:pt>
                <c:pt idx="3">
                  <c:v>2.0</c:v>
                </c:pt>
                <c:pt idx="4">
                  <c:v>2.0</c:v>
                </c:pt>
                <c:pt idx="5">
                  <c:v>2.0</c:v>
                </c:pt>
                <c:pt idx="6">
                  <c:v>2.0</c:v>
                </c:pt>
                <c:pt idx="7">
                  <c:v>2.0</c:v>
                </c:pt>
                <c:pt idx="8">
                  <c:v>1.0</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95A62F-1C41-6A4B-8A5E-97BF7B0F0842}" type="datetimeFigureOut">
              <a:rPr lang="en-US" smtClean="0"/>
              <a:t>5/26/15</a:t>
            </a:fld>
            <a:endParaRPr lang="es-ES_trad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s-ES_trad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72BC9F-DB3E-4543-B826-1FDBD49C9D65}" type="slidenum">
              <a:rPr lang="es-ES_tradnl" smtClean="0"/>
              <a:t>‹#›</a:t>
            </a:fld>
            <a:endParaRPr lang="es-ES_tradnl"/>
          </a:p>
        </p:txBody>
      </p:sp>
    </p:spTree>
    <p:extLst>
      <p:ext uri="{BB962C8B-B14F-4D97-AF65-F5344CB8AC3E}">
        <p14:creationId xmlns:p14="http://schemas.microsoft.com/office/powerpoint/2010/main" val="32258350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D72BC9F-DB3E-4543-B826-1FDBD49C9D65}" type="slidenum">
              <a:rPr lang="es-ES_tradnl" smtClean="0"/>
              <a:t>1</a:t>
            </a:fld>
            <a:endParaRPr lang="es-ES_tradnl"/>
          </a:p>
        </p:txBody>
      </p:sp>
    </p:spTree>
    <p:extLst>
      <p:ext uri="{BB962C8B-B14F-4D97-AF65-F5344CB8AC3E}">
        <p14:creationId xmlns:p14="http://schemas.microsoft.com/office/powerpoint/2010/main" val="298682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D72BC9F-DB3E-4543-B826-1FDBD49C9D65}" type="slidenum">
              <a:rPr lang="es-ES_tradnl" smtClean="0"/>
              <a:t>15</a:t>
            </a:fld>
            <a:endParaRPr lang="es-ES_tradnl"/>
          </a:p>
        </p:txBody>
      </p:sp>
    </p:spTree>
    <p:extLst>
      <p:ext uri="{BB962C8B-B14F-4D97-AF65-F5344CB8AC3E}">
        <p14:creationId xmlns:p14="http://schemas.microsoft.com/office/powerpoint/2010/main" val="3529645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D72BC9F-DB3E-4543-B826-1FDBD49C9D65}" type="slidenum">
              <a:rPr lang="es-ES_tradnl" smtClean="0"/>
              <a:t>16</a:t>
            </a:fld>
            <a:endParaRPr lang="es-ES_tradnl"/>
          </a:p>
        </p:txBody>
      </p:sp>
    </p:spTree>
    <p:extLst>
      <p:ext uri="{BB962C8B-B14F-4D97-AF65-F5344CB8AC3E}">
        <p14:creationId xmlns:p14="http://schemas.microsoft.com/office/powerpoint/2010/main" val="3502665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D72BC9F-DB3E-4543-B826-1FDBD49C9D65}" type="slidenum">
              <a:rPr lang="es-ES_tradnl" smtClean="0"/>
              <a:t>17</a:t>
            </a:fld>
            <a:endParaRPr lang="es-ES_tradnl"/>
          </a:p>
        </p:txBody>
      </p:sp>
    </p:spTree>
    <p:extLst>
      <p:ext uri="{BB962C8B-B14F-4D97-AF65-F5344CB8AC3E}">
        <p14:creationId xmlns:p14="http://schemas.microsoft.com/office/powerpoint/2010/main" val="1641765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D72BC9F-DB3E-4543-B826-1FDBD49C9D65}" type="slidenum">
              <a:rPr lang="es-ES_tradnl" smtClean="0"/>
              <a:t>18</a:t>
            </a:fld>
            <a:endParaRPr lang="es-ES_tradnl"/>
          </a:p>
        </p:txBody>
      </p:sp>
    </p:spTree>
    <p:extLst>
      <p:ext uri="{BB962C8B-B14F-4D97-AF65-F5344CB8AC3E}">
        <p14:creationId xmlns:p14="http://schemas.microsoft.com/office/powerpoint/2010/main" val="4115709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D72BC9F-DB3E-4543-B826-1FDBD49C9D65}" type="slidenum">
              <a:rPr lang="es-ES_tradnl" smtClean="0"/>
              <a:t>22</a:t>
            </a:fld>
            <a:endParaRPr lang="es-ES_tradnl"/>
          </a:p>
        </p:txBody>
      </p:sp>
    </p:spTree>
    <p:extLst>
      <p:ext uri="{BB962C8B-B14F-4D97-AF65-F5344CB8AC3E}">
        <p14:creationId xmlns:p14="http://schemas.microsoft.com/office/powerpoint/2010/main" val="879215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smtClean="0"/>
          </a:p>
          <a:p>
            <a:endParaRPr lang="es-ES_tradnl" dirty="0"/>
          </a:p>
        </p:txBody>
      </p:sp>
      <p:sp>
        <p:nvSpPr>
          <p:cNvPr id="4" name="Slide Number Placeholder 3"/>
          <p:cNvSpPr>
            <a:spLocks noGrp="1"/>
          </p:cNvSpPr>
          <p:nvPr>
            <p:ph type="sldNum" sz="quarter" idx="10"/>
          </p:nvPr>
        </p:nvSpPr>
        <p:spPr/>
        <p:txBody>
          <a:bodyPr/>
          <a:lstStyle/>
          <a:p>
            <a:fld id="{5D72BC9F-DB3E-4543-B826-1FDBD49C9D65}" type="slidenum">
              <a:rPr lang="es-ES_tradnl" smtClean="0"/>
              <a:t>23</a:t>
            </a:fld>
            <a:endParaRPr lang="es-ES_tradnl"/>
          </a:p>
        </p:txBody>
      </p:sp>
    </p:spTree>
    <p:extLst>
      <p:ext uri="{BB962C8B-B14F-4D97-AF65-F5344CB8AC3E}">
        <p14:creationId xmlns:p14="http://schemas.microsoft.com/office/powerpoint/2010/main" val="2985552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D72BC9F-DB3E-4543-B826-1FDBD49C9D65}" type="slidenum">
              <a:rPr lang="es-ES_tradnl" smtClean="0"/>
              <a:t>24</a:t>
            </a:fld>
            <a:endParaRPr lang="es-ES_tradnl"/>
          </a:p>
        </p:txBody>
      </p:sp>
    </p:spTree>
    <p:extLst>
      <p:ext uri="{BB962C8B-B14F-4D97-AF65-F5344CB8AC3E}">
        <p14:creationId xmlns:p14="http://schemas.microsoft.com/office/powerpoint/2010/main" val="2911619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D72BC9F-DB3E-4543-B826-1FDBD49C9D65}" type="slidenum">
              <a:rPr lang="es-ES_tradnl" smtClean="0"/>
              <a:t>27</a:t>
            </a:fld>
            <a:endParaRPr lang="es-ES_tradnl"/>
          </a:p>
        </p:txBody>
      </p:sp>
    </p:spTree>
    <p:extLst>
      <p:ext uri="{BB962C8B-B14F-4D97-AF65-F5344CB8AC3E}">
        <p14:creationId xmlns:p14="http://schemas.microsoft.com/office/powerpoint/2010/main" val="1559497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D72BC9F-DB3E-4543-B826-1FDBD49C9D65}" type="slidenum">
              <a:rPr lang="es-ES_tradnl" smtClean="0"/>
              <a:t>28</a:t>
            </a:fld>
            <a:endParaRPr lang="es-ES_tradnl"/>
          </a:p>
        </p:txBody>
      </p:sp>
    </p:spTree>
    <p:extLst>
      <p:ext uri="{BB962C8B-B14F-4D97-AF65-F5344CB8AC3E}">
        <p14:creationId xmlns:p14="http://schemas.microsoft.com/office/powerpoint/2010/main" val="979053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s-ES_tradnl" dirty="0"/>
          </a:p>
        </p:txBody>
      </p:sp>
      <p:sp>
        <p:nvSpPr>
          <p:cNvPr id="4" name="Slide Number Placeholder 3"/>
          <p:cNvSpPr>
            <a:spLocks noGrp="1"/>
          </p:cNvSpPr>
          <p:nvPr>
            <p:ph type="sldNum" sz="quarter" idx="10"/>
          </p:nvPr>
        </p:nvSpPr>
        <p:spPr/>
        <p:txBody>
          <a:bodyPr/>
          <a:lstStyle/>
          <a:p>
            <a:fld id="{5D72BC9F-DB3E-4543-B826-1FDBD49C9D65}" type="slidenum">
              <a:rPr lang="es-ES_tradnl" smtClean="0"/>
              <a:t>29</a:t>
            </a:fld>
            <a:endParaRPr lang="es-ES_tradnl"/>
          </a:p>
        </p:txBody>
      </p:sp>
    </p:spTree>
    <p:extLst>
      <p:ext uri="{BB962C8B-B14F-4D97-AF65-F5344CB8AC3E}">
        <p14:creationId xmlns:p14="http://schemas.microsoft.com/office/powerpoint/2010/main" val="1699366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aseline="0" dirty="0" smtClean="0">
                <a:effectLst/>
              </a:rPr>
              <a:t> </a:t>
            </a:r>
          </a:p>
          <a:p>
            <a:pPr marL="171450" indent="-171450">
              <a:buFont typeface="Arial"/>
              <a:buChar char="•"/>
            </a:pPr>
            <a:endParaRPr lang="en-US" baseline="0" dirty="0" smtClean="0">
              <a:effectLst/>
            </a:endParaRPr>
          </a:p>
          <a:p>
            <a:pPr marL="171450" indent="-171450">
              <a:buFont typeface="Arial"/>
              <a:buChar char="•"/>
            </a:pPr>
            <a:endParaRPr lang="es-ES_tradnl" dirty="0" smtClean="0"/>
          </a:p>
          <a:p>
            <a:pPr marL="171450" indent="-171450">
              <a:buFont typeface="Arial"/>
              <a:buChar char="•"/>
            </a:pPr>
            <a:endParaRPr lang="es-ES_tradnl" dirty="0" smtClean="0"/>
          </a:p>
          <a:p>
            <a:endParaRPr lang="es-ES_tradnl" dirty="0"/>
          </a:p>
        </p:txBody>
      </p:sp>
      <p:sp>
        <p:nvSpPr>
          <p:cNvPr id="4" name="Slide Number Placeholder 3"/>
          <p:cNvSpPr>
            <a:spLocks noGrp="1"/>
          </p:cNvSpPr>
          <p:nvPr>
            <p:ph type="sldNum" sz="quarter" idx="10"/>
          </p:nvPr>
        </p:nvSpPr>
        <p:spPr/>
        <p:txBody>
          <a:bodyPr/>
          <a:lstStyle/>
          <a:p>
            <a:fld id="{5D72BC9F-DB3E-4543-B826-1FDBD49C9D65}" type="slidenum">
              <a:rPr lang="es-ES_tradnl" smtClean="0"/>
              <a:t>4</a:t>
            </a:fld>
            <a:endParaRPr lang="es-ES_tradnl"/>
          </a:p>
        </p:txBody>
      </p:sp>
    </p:spTree>
    <p:extLst>
      <p:ext uri="{BB962C8B-B14F-4D97-AF65-F5344CB8AC3E}">
        <p14:creationId xmlns:p14="http://schemas.microsoft.com/office/powerpoint/2010/main" val="789567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D72BC9F-DB3E-4543-B826-1FDBD49C9D65}" type="slidenum">
              <a:rPr lang="es-ES_tradnl" smtClean="0"/>
              <a:t>30</a:t>
            </a:fld>
            <a:endParaRPr lang="es-ES_tradnl"/>
          </a:p>
        </p:txBody>
      </p:sp>
    </p:spTree>
    <p:extLst>
      <p:ext uri="{BB962C8B-B14F-4D97-AF65-F5344CB8AC3E}">
        <p14:creationId xmlns:p14="http://schemas.microsoft.com/office/powerpoint/2010/main" val="2901579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D72BC9F-DB3E-4543-B826-1FDBD49C9D65}" type="slidenum">
              <a:rPr lang="es-ES_tradnl" smtClean="0"/>
              <a:t>31</a:t>
            </a:fld>
            <a:endParaRPr lang="es-ES_tradnl"/>
          </a:p>
        </p:txBody>
      </p:sp>
    </p:spTree>
    <p:extLst>
      <p:ext uri="{BB962C8B-B14F-4D97-AF65-F5344CB8AC3E}">
        <p14:creationId xmlns:p14="http://schemas.microsoft.com/office/powerpoint/2010/main" val="1869408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ES_tradnl" dirty="0"/>
          </a:p>
        </p:txBody>
      </p:sp>
      <p:sp>
        <p:nvSpPr>
          <p:cNvPr id="4" name="Slide Number Placeholder 3"/>
          <p:cNvSpPr>
            <a:spLocks noGrp="1"/>
          </p:cNvSpPr>
          <p:nvPr>
            <p:ph type="sldNum" sz="quarter" idx="10"/>
          </p:nvPr>
        </p:nvSpPr>
        <p:spPr/>
        <p:txBody>
          <a:bodyPr/>
          <a:lstStyle/>
          <a:p>
            <a:fld id="{5D72BC9F-DB3E-4543-B826-1FDBD49C9D65}" type="slidenum">
              <a:rPr lang="es-ES_tradnl" smtClean="0"/>
              <a:t>32</a:t>
            </a:fld>
            <a:endParaRPr lang="es-ES_tradnl"/>
          </a:p>
        </p:txBody>
      </p:sp>
    </p:spTree>
    <p:extLst>
      <p:ext uri="{BB962C8B-B14F-4D97-AF65-F5344CB8AC3E}">
        <p14:creationId xmlns:p14="http://schemas.microsoft.com/office/powerpoint/2010/main" val="455700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D72BC9F-DB3E-4543-B826-1FDBD49C9D65}" type="slidenum">
              <a:rPr lang="es-ES_tradnl" smtClean="0"/>
              <a:t>33</a:t>
            </a:fld>
            <a:endParaRPr lang="es-ES_tradnl"/>
          </a:p>
        </p:txBody>
      </p:sp>
    </p:spTree>
    <p:extLst>
      <p:ext uri="{BB962C8B-B14F-4D97-AF65-F5344CB8AC3E}">
        <p14:creationId xmlns:p14="http://schemas.microsoft.com/office/powerpoint/2010/main" val="1286281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D72BC9F-DB3E-4543-B826-1FDBD49C9D65}" type="slidenum">
              <a:rPr lang="es-ES_tradnl" smtClean="0"/>
              <a:t>34</a:t>
            </a:fld>
            <a:endParaRPr lang="es-ES_tradnl"/>
          </a:p>
        </p:txBody>
      </p:sp>
    </p:spTree>
    <p:extLst>
      <p:ext uri="{BB962C8B-B14F-4D97-AF65-F5344CB8AC3E}">
        <p14:creationId xmlns:p14="http://schemas.microsoft.com/office/powerpoint/2010/main" val="2603781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D72BC9F-DB3E-4543-B826-1FDBD49C9D65}" type="slidenum">
              <a:rPr lang="es-ES_tradnl" smtClean="0"/>
              <a:t>35</a:t>
            </a:fld>
            <a:endParaRPr lang="es-ES_tradnl"/>
          </a:p>
        </p:txBody>
      </p:sp>
    </p:spTree>
    <p:extLst>
      <p:ext uri="{BB962C8B-B14F-4D97-AF65-F5344CB8AC3E}">
        <p14:creationId xmlns:p14="http://schemas.microsoft.com/office/powerpoint/2010/main" val="1918841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D72BC9F-DB3E-4543-B826-1FDBD49C9D65}" type="slidenum">
              <a:rPr lang="es-ES_tradnl" smtClean="0"/>
              <a:t>36</a:t>
            </a:fld>
            <a:endParaRPr lang="es-ES_tradnl"/>
          </a:p>
        </p:txBody>
      </p:sp>
    </p:spTree>
    <p:extLst>
      <p:ext uri="{BB962C8B-B14F-4D97-AF65-F5344CB8AC3E}">
        <p14:creationId xmlns:p14="http://schemas.microsoft.com/office/powerpoint/2010/main" val="1109067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smtClean="0"/>
          </a:p>
        </p:txBody>
      </p:sp>
      <p:sp>
        <p:nvSpPr>
          <p:cNvPr id="4" name="Slide Number Placeholder 3"/>
          <p:cNvSpPr>
            <a:spLocks noGrp="1"/>
          </p:cNvSpPr>
          <p:nvPr>
            <p:ph type="sldNum" sz="quarter" idx="10"/>
          </p:nvPr>
        </p:nvSpPr>
        <p:spPr/>
        <p:txBody>
          <a:bodyPr/>
          <a:lstStyle/>
          <a:p>
            <a:fld id="{5D72BC9F-DB3E-4543-B826-1FDBD49C9D65}" type="slidenum">
              <a:rPr lang="es-ES_tradnl" smtClean="0"/>
              <a:t>38</a:t>
            </a:fld>
            <a:endParaRPr lang="es-ES_tradnl"/>
          </a:p>
        </p:txBody>
      </p:sp>
    </p:spTree>
    <p:extLst>
      <p:ext uri="{BB962C8B-B14F-4D97-AF65-F5344CB8AC3E}">
        <p14:creationId xmlns:p14="http://schemas.microsoft.com/office/powerpoint/2010/main" val="3356815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D72BC9F-DB3E-4543-B826-1FDBD49C9D65}" type="slidenum">
              <a:rPr lang="es-ES_tradnl" smtClean="0"/>
              <a:t>40</a:t>
            </a:fld>
            <a:endParaRPr lang="es-ES_tradnl"/>
          </a:p>
        </p:txBody>
      </p:sp>
    </p:spTree>
    <p:extLst>
      <p:ext uri="{BB962C8B-B14F-4D97-AF65-F5344CB8AC3E}">
        <p14:creationId xmlns:p14="http://schemas.microsoft.com/office/powerpoint/2010/main" val="2128472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smtClean="0"/>
          </a:p>
          <a:p>
            <a:endParaRPr lang="es-ES_tradnl" dirty="0"/>
          </a:p>
        </p:txBody>
      </p:sp>
      <p:sp>
        <p:nvSpPr>
          <p:cNvPr id="4" name="Slide Number Placeholder 3"/>
          <p:cNvSpPr>
            <a:spLocks noGrp="1"/>
          </p:cNvSpPr>
          <p:nvPr>
            <p:ph type="sldNum" sz="quarter" idx="10"/>
          </p:nvPr>
        </p:nvSpPr>
        <p:spPr/>
        <p:txBody>
          <a:bodyPr/>
          <a:lstStyle/>
          <a:p>
            <a:fld id="{5D72BC9F-DB3E-4543-B826-1FDBD49C9D65}" type="slidenum">
              <a:rPr lang="es-ES_tradnl" smtClean="0"/>
              <a:t>8</a:t>
            </a:fld>
            <a:endParaRPr lang="es-ES_tradnl"/>
          </a:p>
        </p:txBody>
      </p:sp>
    </p:spTree>
    <p:extLst>
      <p:ext uri="{BB962C8B-B14F-4D97-AF65-F5344CB8AC3E}">
        <p14:creationId xmlns:p14="http://schemas.microsoft.com/office/powerpoint/2010/main" val="2945259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smtClean="0"/>
          </a:p>
        </p:txBody>
      </p:sp>
      <p:sp>
        <p:nvSpPr>
          <p:cNvPr id="4" name="Slide Number Placeholder 3"/>
          <p:cNvSpPr>
            <a:spLocks noGrp="1"/>
          </p:cNvSpPr>
          <p:nvPr>
            <p:ph type="sldNum" sz="quarter" idx="10"/>
          </p:nvPr>
        </p:nvSpPr>
        <p:spPr/>
        <p:txBody>
          <a:bodyPr/>
          <a:lstStyle/>
          <a:p>
            <a:fld id="{5D72BC9F-DB3E-4543-B826-1FDBD49C9D65}" type="slidenum">
              <a:rPr lang="es-ES_tradnl" smtClean="0"/>
              <a:t>9</a:t>
            </a:fld>
            <a:endParaRPr lang="es-ES_tradnl"/>
          </a:p>
        </p:txBody>
      </p:sp>
    </p:spTree>
    <p:extLst>
      <p:ext uri="{BB962C8B-B14F-4D97-AF65-F5344CB8AC3E}">
        <p14:creationId xmlns:p14="http://schemas.microsoft.com/office/powerpoint/2010/main" val="111341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D72BC9F-DB3E-4543-B826-1FDBD49C9D65}" type="slidenum">
              <a:rPr lang="es-ES_tradnl" smtClean="0"/>
              <a:t>10</a:t>
            </a:fld>
            <a:endParaRPr lang="es-ES_tradnl"/>
          </a:p>
        </p:txBody>
      </p:sp>
    </p:spTree>
    <p:extLst>
      <p:ext uri="{BB962C8B-B14F-4D97-AF65-F5344CB8AC3E}">
        <p14:creationId xmlns:p14="http://schemas.microsoft.com/office/powerpoint/2010/main" val="956367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D72BC9F-DB3E-4543-B826-1FDBD49C9D65}" type="slidenum">
              <a:rPr lang="es-ES_tradnl" smtClean="0"/>
              <a:t>11</a:t>
            </a:fld>
            <a:endParaRPr lang="es-ES_tradnl"/>
          </a:p>
        </p:txBody>
      </p:sp>
    </p:spTree>
    <p:extLst>
      <p:ext uri="{BB962C8B-B14F-4D97-AF65-F5344CB8AC3E}">
        <p14:creationId xmlns:p14="http://schemas.microsoft.com/office/powerpoint/2010/main" val="4067703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D72BC9F-DB3E-4543-B826-1FDBD49C9D65}" type="slidenum">
              <a:rPr lang="es-ES_tradnl" smtClean="0"/>
              <a:t>12</a:t>
            </a:fld>
            <a:endParaRPr lang="es-ES_tradnl"/>
          </a:p>
        </p:txBody>
      </p:sp>
    </p:spTree>
    <p:extLst>
      <p:ext uri="{BB962C8B-B14F-4D97-AF65-F5344CB8AC3E}">
        <p14:creationId xmlns:p14="http://schemas.microsoft.com/office/powerpoint/2010/main" val="1564636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D72BC9F-DB3E-4543-B826-1FDBD49C9D65}" type="slidenum">
              <a:rPr lang="es-ES_tradnl" smtClean="0"/>
              <a:t>13</a:t>
            </a:fld>
            <a:endParaRPr lang="es-ES_tradnl"/>
          </a:p>
        </p:txBody>
      </p:sp>
    </p:spTree>
    <p:extLst>
      <p:ext uri="{BB962C8B-B14F-4D97-AF65-F5344CB8AC3E}">
        <p14:creationId xmlns:p14="http://schemas.microsoft.com/office/powerpoint/2010/main" val="1315833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smtClean="0"/>
          </a:p>
        </p:txBody>
      </p:sp>
      <p:sp>
        <p:nvSpPr>
          <p:cNvPr id="4" name="Slide Number Placeholder 3"/>
          <p:cNvSpPr>
            <a:spLocks noGrp="1"/>
          </p:cNvSpPr>
          <p:nvPr>
            <p:ph type="sldNum" sz="quarter" idx="10"/>
          </p:nvPr>
        </p:nvSpPr>
        <p:spPr/>
        <p:txBody>
          <a:bodyPr/>
          <a:lstStyle/>
          <a:p>
            <a:fld id="{5D72BC9F-DB3E-4543-B826-1FDBD49C9D65}" type="slidenum">
              <a:rPr lang="es-ES_tradnl" smtClean="0"/>
              <a:t>14</a:t>
            </a:fld>
            <a:endParaRPr lang="es-ES_tradnl"/>
          </a:p>
        </p:txBody>
      </p:sp>
    </p:spTree>
    <p:extLst>
      <p:ext uri="{BB962C8B-B14F-4D97-AF65-F5344CB8AC3E}">
        <p14:creationId xmlns:p14="http://schemas.microsoft.com/office/powerpoint/2010/main" val="2374684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x-none"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4" name="Date Placeholder 3"/>
          <p:cNvSpPr>
            <a:spLocks noGrp="1"/>
          </p:cNvSpPr>
          <p:nvPr>
            <p:ph type="dt" sz="half" idx="10"/>
          </p:nvPr>
        </p:nvSpPr>
        <p:spPr/>
        <p:txBody>
          <a:bodyPr/>
          <a:lstStyle/>
          <a:p>
            <a:fld id="{3F9499DB-F0E5-CD46-85D9-97790DB05C92}" type="datetimeFigureOut">
              <a:rPr lang="en-US" smtClean="0"/>
              <a:t>5/26/15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1D64D5CE-7AC2-A84C-B272-AE38FE7D822C}" type="slidenum">
              <a:rPr lang="es-ES_tradnl" smtClean="0"/>
              <a:t>‹#›</a:t>
            </a:fld>
            <a:endParaRPr lang="es-ES_tradnl"/>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499DB-F0E5-CD46-85D9-97790DB05C92}" type="datetimeFigureOut">
              <a:rPr lang="en-US" smtClean="0"/>
              <a:t>5/26/15</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1D64D5CE-7AC2-A84C-B272-AE38FE7D822C}" type="slidenum">
              <a:rPr lang="es-ES_tradnl" smtClean="0"/>
              <a:t>‹#›</a:t>
            </a:fld>
            <a:endParaRPr lang="es-ES_tradnl"/>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x-none"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3F9499DB-F0E5-CD46-85D9-97790DB05C92}" type="datetimeFigureOut">
              <a:rPr lang="en-US" smtClean="0"/>
              <a:t>5/26/15</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1D64D5CE-7AC2-A84C-B272-AE38FE7D822C}" type="slidenum">
              <a:rPr lang="es-ES_tradnl" smtClean="0"/>
              <a:t>‹#›</a:t>
            </a:fld>
            <a:endParaRPr lang="es-ES_trad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x-none"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3F9499DB-F0E5-CD46-85D9-97790DB05C92}" type="datetimeFigureOut">
              <a:rPr lang="en-US" smtClean="0"/>
              <a:t>5/26/15</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1D64D5CE-7AC2-A84C-B272-AE38FE7D822C}" type="slidenum">
              <a:rPr lang="es-ES_tradnl" smtClean="0"/>
              <a:t>‹#›</a:t>
            </a:fld>
            <a:endParaRPr lang="es-ES_tradnl"/>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x-none"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x-none"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3F9499DB-F0E5-CD46-85D9-97790DB05C92}" type="datetimeFigureOut">
              <a:rPr lang="en-US" smtClean="0"/>
              <a:t>5/26/15</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1D64D5CE-7AC2-A84C-B272-AE38FE7D822C}" type="slidenum">
              <a:rPr lang="es-ES_tradnl" smtClean="0"/>
              <a:t>‹#›</a:t>
            </a:fld>
            <a:endParaRPr lang="es-ES_tradnl"/>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x-none"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x-none"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x-none"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3F9499DB-F0E5-CD46-85D9-97790DB05C92}" type="datetimeFigureOut">
              <a:rPr lang="en-US" smtClean="0"/>
              <a:t>5/26/15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1D64D5CE-7AC2-A84C-B272-AE38FE7D822C}" type="slidenum">
              <a:rPr lang="es-ES_tradnl" smtClean="0"/>
              <a:t>‹#›</a:t>
            </a:fld>
            <a:endParaRPr lang="es-ES_trad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x-none"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3F9499DB-F0E5-CD46-85D9-97790DB05C92}" type="datetimeFigureOut">
              <a:rPr lang="en-US" smtClean="0"/>
              <a:t>5/26/15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1D64D5CE-7AC2-A84C-B272-AE38FE7D822C}" type="slidenum">
              <a:rPr lang="es-ES_tradnl" smtClean="0"/>
              <a:t>‹#›</a:t>
            </a:fld>
            <a:endParaRPr lang="es-ES_trad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F9499DB-F0E5-CD46-85D9-97790DB05C92}" type="datetimeFigureOut">
              <a:rPr lang="en-US" smtClean="0"/>
              <a:t>5/26/15</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1D64D5CE-7AC2-A84C-B272-AE38FE7D822C}" type="slidenum">
              <a:rPr lang="es-ES_tradnl" smtClean="0"/>
              <a:t>‹#›</a:t>
            </a:fld>
            <a:endParaRPr lang="es-ES_tradnl"/>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3F9499DB-F0E5-CD46-85D9-97790DB05C92}" type="datetimeFigureOut">
              <a:rPr lang="en-US" smtClean="0"/>
              <a:t>5/26/15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1D64D5CE-7AC2-A84C-B272-AE38FE7D822C}" type="slidenum">
              <a:rPr lang="es-ES_tradnl" smtClean="0"/>
              <a:t>‹#›</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x-none"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3F9499DB-F0E5-CD46-85D9-97790DB05C92}" type="datetimeFigureOut">
              <a:rPr lang="en-US" smtClean="0"/>
              <a:t>5/26/15</a:t>
            </a:fld>
            <a:endParaRPr lang="es-ES_tradnl"/>
          </a:p>
        </p:txBody>
      </p:sp>
      <p:sp>
        <p:nvSpPr>
          <p:cNvPr id="5" name="Footer Placeholder 4"/>
          <p:cNvSpPr>
            <a:spLocks noGrp="1"/>
          </p:cNvSpPr>
          <p:nvPr>
            <p:ph type="ftr" sz="quarter" idx="11"/>
          </p:nvPr>
        </p:nvSpPr>
        <p:spPr>
          <a:xfrm>
            <a:off x="7238999" y="6356350"/>
            <a:ext cx="1446213" cy="365125"/>
          </a:xfrm>
        </p:spPr>
        <p:txBody>
          <a:bodyPr/>
          <a:lstStyle/>
          <a:p>
            <a:endParaRPr lang="es-ES_tradnl"/>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64D5CE-7AC2-A84C-B272-AE38FE7D822C}" type="slidenum">
              <a:rPr lang="es-ES_tradnl" smtClean="0"/>
              <a:t>‹#›</a:t>
            </a:fld>
            <a:endParaRPr lang="es-ES_tradnl"/>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3F9499DB-F0E5-CD46-85D9-97790DB05C92}" type="datetimeFigureOut">
              <a:rPr lang="en-US" smtClean="0"/>
              <a:t>5/26/15</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1D64D5CE-7AC2-A84C-B272-AE38FE7D822C}" type="slidenum">
              <a:rPr lang="es-ES_tradnl" smtClean="0"/>
              <a:t>‹#›</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7" name="Date Placeholder 6"/>
          <p:cNvSpPr>
            <a:spLocks noGrp="1"/>
          </p:cNvSpPr>
          <p:nvPr>
            <p:ph type="dt" sz="half" idx="10"/>
          </p:nvPr>
        </p:nvSpPr>
        <p:spPr/>
        <p:txBody>
          <a:bodyPr/>
          <a:lstStyle/>
          <a:p>
            <a:fld id="{3F9499DB-F0E5-CD46-85D9-97790DB05C92}" type="datetimeFigureOut">
              <a:rPr lang="en-US" smtClean="0"/>
              <a:t>5/26/15</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1D64D5CE-7AC2-A84C-B272-AE38FE7D822C}" type="slidenum">
              <a:rPr lang="es-ES_tradnl" smtClean="0"/>
              <a:t>‹#›</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3F9499DB-F0E5-CD46-85D9-97790DB05C92}" type="datetimeFigureOut">
              <a:rPr lang="en-US" smtClean="0"/>
              <a:t>5/26/15</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1D64D5CE-7AC2-A84C-B272-AE38FE7D822C}" type="slidenum">
              <a:rPr lang="es-ES_tradnl" smtClean="0"/>
              <a:t>‹#›</a:t>
            </a:fld>
            <a:endParaRPr lang="es-ES_tradnl"/>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3F9499DB-F0E5-CD46-85D9-97790DB05C92}" type="datetimeFigureOut">
              <a:rPr lang="en-US" smtClean="0"/>
              <a:t>5/26/15</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1D64D5CE-7AC2-A84C-B272-AE38FE7D822C}" type="slidenum">
              <a:rPr lang="es-ES_tradnl" smtClean="0"/>
              <a:t>‹#›</a:t>
            </a:fld>
            <a:endParaRPr lang="es-ES_tradnl"/>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3F9499DB-F0E5-CD46-85D9-97790DB05C92}" type="datetimeFigureOut">
              <a:rPr lang="en-US" smtClean="0"/>
              <a:t>5/26/15</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1D64D5CE-7AC2-A84C-B272-AE38FE7D822C}" type="slidenum">
              <a:rPr lang="es-ES_tradnl" smtClean="0"/>
              <a:t>‹#›</a:t>
            </a:fld>
            <a:endParaRPr lang="es-ES_tradnl"/>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Date Placeholder 2"/>
          <p:cNvSpPr>
            <a:spLocks noGrp="1"/>
          </p:cNvSpPr>
          <p:nvPr>
            <p:ph type="dt" sz="half" idx="10"/>
          </p:nvPr>
        </p:nvSpPr>
        <p:spPr/>
        <p:txBody>
          <a:bodyPr/>
          <a:lstStyle/>
          <a:p>
            <a:fld id="{3F9499DB-F0E5-CD46-85D9-97790DB05C92}" type="datetimeFigureOut">
              <a:rPr lang="en-US" smtClean="0"/>
              <a:t>5/26/15</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1D64D5CE-7AC2-A84C-B272-AE38FE7D822C}" type="slidenum">
              <a:rPr lang="es-ES_tradnl" smtClean="0"/>
              <a:t>‹#›</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x-none"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3F9499DB-F0E5-CD46-85D9-97790DB05C92}" type="datetimeFigureOut">
              <a:rPr lang="en-US" smtClean="0"/>
              <a:t>5/26/15</a:t>
            </a:fld>
            <a:endParaRPr lang="es-ES_tradnl"/>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s-ES_tradnl"/>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1D64D5CE-7AC2-A84C-B272-AE38FE7D822C}" type="slidenum">
              <a:rPr lang="es-ES_tradnl" smtClean="0"/>
              <a:t>‹#›</a:t>
            </a:fld>
            <a:endParaRPr lang="es-ES_trad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package" Target="../embeddings/Microsoft_Word_Document3.docx"/><Relationship Id="rId5" Type="http://schemas.openxmlformats.org/officeDocument/2006/relationships/image" Target="../media/image11.png"/><Relationship Id="rId6" Type="http://schemas.openxmlformats.org/officeDocument/2006/relationships/package" Target="../embeddings/Microsoft_Word_Document4.docx"/><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vmlDrawing" Target="../drawings/vmlDrawing3.vml"/><Relationship Id="rId2"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package" Target="../embeddings/Microsoft_Word_Document5.docx"/><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vmlDrawing" Target="../drawings/vmlDrawing4.vml"/><Relationship Id="rId2"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2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4.png"/><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27.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28.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0.emf"/><Relationship Id="rId3" Type="http://schemas.openxmlformats.org/officeDocument/2006/relationships/chart" Target="../charts/char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35.emf"/></Relationships>
</file>

<file path=ppt/slides/_rels/slide31.x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png"/><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9.emf"/><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4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43.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44.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package" Target="../embeddings/Microsoft_Word_Document1.docx"/><Relationship Id="rId5"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package" Target="../embeddings/Microsoft_Word_Document2.docx"/><Relationship Id="rId5" Type="http://schemas.openxmlformats.org/officeDocument/2006/relationships/image" Target="../media/image10.png"/><Relationship Id="rId1" Type="http://schemas.openxmlformats.org/officeDocument/2006/relationships/vmlDrawing" Target="../drawings/vmlDrawing2.vml"/><Relationship Id="rId2"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5258"/>
            <a:ext cx="7772400" cy="4437634"/>
          </a:xfrm>
        </p:spPr>
        <p:txBody>
          <a:bodyPr>
            <a:noAutofit/>
          </a:bodyPr>
          <a:lstStyle/>
          <a:p>
            <a:r>
              <a:rPr lang="es-ES_tradnl" sz="2400" b="1" dirty="0" smtClean="0">
                <a:solidFill>
                  <a:srgbClr val="D9D9D9"/>
                </a:solidFill>
                <a:cs typeface="Times New Roman"/>
              </a:rPr>
              <a:t/>
            </a:r>
            <a:br>
              <a:rPr lang="es-ES_tradnl" sz="2400" b="1" dirty="0" smtClean="0">
                <a:solidFill>
                  <a:srgbClr val="D9D9D9"/>
                </a:solidFill>
                <a:cs typeface="Times New Roman"/>
              </a:rPr>
            </a:br>
            <a:r>
              <a:rPr lang="es-ES_tradnl" sz="2400" b="1" dirty="0" smtClean="0">
                <a:solidFill>
                  <a:srgbClr val="D9D9D9"/>
                </a:solidFill>
                <a:cs typeface="Times New Roman"/>
              </a:rPr>
              <a:t/>
            </a:r>
            <a:br>
              <a:rPr lang="es-ES_tradnl" sz="2400" b="1" dirty="0" smtClean="0">
                <a:solidFill>
                  <a:srgbClr val="D9D9D9"/>
                </a:solidFill>
                <a:cs typeface="Times New Roman"/>
              </a:rPr>
            </a:br>
            <a:r>
              <a:rPr lang="es-ES_tradnl" sz="2400" b="1" dirty="0" smtClean="0">
                <a:solidFill>
                  <a:srgbClr val="D9D9D9"/>
                </a:solidFill>
                <a:cs typeface="Times New Roman"/>
              </a:rPr>
              <a:t/>
            </a:r>
            <a:br>
              <a:rPr lang="es-ES_tradnl" sz="2400" b="1" dirty="0" smtClean="0">
                <a:solidFill>
                  <a:srgbClr val="D9D9D9"/>
                </a:solidFill>
                <a:cs typeface="Times New Roman"/>
              </a:rPr>
            </a:br>
            <a:r>
              <a:rPr lang="es-ES_tradnl" sz="2400" b="1" dirty="0" smtClean="0">
                <a:solidFill>
                  <a:srgbClr val="D9D9D9"/>
                </a:solidFill>
                <a:cs typeface="Times New Roman"/>
              </a:rPr>
              <a:t/>
            </a:r>
            <a:br>
              <a:rPr lang="es-ES_tradnl" sz="2400" b="1" dirty="0" smtClean="0">
                <a:solidFill>
                  <a:srgbClr val="D9D9D9"/>
                </a:solidFill>
                <a:cs typeface="Times New Roman"/>
              </a:rPr>
            </a:br>
            <a:r>
              <a:rPr lang="es-ES_tradnl" sz="2000" b="1" dirty="0">
                <a:solidFill>
                  <a:srgbClr val="D9D9D9"/>
                </a:solidFill>
                <a:cs typeface="Times New Roman"/>
              </a:rPr>
              <a:t>CARRERA DE INGENIERÍA EN ELECTRÓNICA, REDES Y COMUNICACIÓN DE DATOS</a:t>
            </a:r>
            <a:r>
              <a:rPr lang="en-US" sz="2400" dirty="0">
                <a:solidFill>
                  <a:srgbClr val="D9D9D9"/>
                </a:solidFill>
                <a:cs typeface="Times New Roman"/>
              </a:rPr>
              <a:t/>
            </a:r>
            <a:br>
              <a:rPr lang="en-US" sz="2400" dirty="0">
                <a:solidFill>
                  <a:srgbClr val="D9D9D9"/>
                </a:solidFill>
                <a:cs typeface="Times New Roman"/>
              </a:rPr>
            </a:br>
            <a:r>
              <a:rPr lang="es-ES_tradnl" sz="2400" b="1" dirty="0" smtClean="0">
                <a:solidFill>
                  <a:srgbClr val="D9D9D9"/>
                </a:solidFill>
                <a:cs typeface="Times New Roman"/>
              </a:rPr>
              <a:t/>
            </a:r>
            <a:br>
              <a:rPr lang="es-ES_tradnl" sz="2400" b="1" dirty="0" smtClean="0">
                <a:solidFill>
                  <a:srgbClr val="D9D9D9"/>
                </a:solidFill>
                <a:cs typeface="Times New Roman"/>
              </a:rPr>
            </a:br>
            <a:r>
              <a:rPr lang="es-ES_tradnl" sz="2400" dirty="0" smtClean="0">
                <a:solidFill>
                  <a:srgbClr val="D9D9D9"/>
                </a:solidFill>
                <a:cs typeface="Times New Roman"/>
              </a:rPr>
              <a:t>Análisis de la red actual de adquisición de datos de CELEC EP-TRANSELECTRIC y plan de implementación para la migración de la red basada en tecnología serial a tecnología Ethernet en subestaciones que componen el Sistema Nacional Integrado</a:t>
            </a:r>
            <a:endParaRPr lang="es-ES_tradnl" sz="2400" dirty="0">
              <a:solidFill>
                <a:srgbClr val="D9D9D9"/>
              </a:solidFill>
              <a:cs typeface="Times New Roman"/>
            </a:endParaRPr>
          </a:p>
        </p:txBody>
      </p:sp>
      <p:sp>
        <p:nvSpPr>
          <p:cNvPr id="3" name="Subtitle 2"/>
          <p:cNvSpPr>
            <a:spLocks noGrp="1"/>
          </p:cNvSpPr>
          <p:nvPr>
            <p:ph type="subTitle" idx="1"/>
          </p:nvPr>
        </p:nvSpPr>
        <p:spPr>
          <a:xfrm>
            <a:off x="1371600" y="6093278"/>
            <a:ext cx="6400800" cy="513235"/>
          </a:xfrm>
        </p:spPr>
        <p:txBody>
          <a:bodyPr>
            <a:normAutofit/>
          </a:bodyPr>
          <a:lstStyle/>
          <a:p>
            <a:r>
              <a:rPr lang="es-ES_tradnl" sz="2400" dirty="0" smtClean="0">
                <a:solidFill>
                  <a:schemeClr val="tx1"/>
                </a:solidFill>
                <a:cs typeface="Times New Roman"/>
              </a:rPr>
              <a:t>MIGUEL JARAMILLO</a:t>
            </a:r>
            <a:endParaRPr lang="es-ES_tradnl" sz="2400" dirty="0">
              <a:solidFill>
                <a:schemeClr val="tx1"/>
              </a:solidFill>
              <a:cs typeface="Times New Roman"/>
            </a:endParaRPr>
          </a:p>
        </p:txBody>
      </p:sp>
      <p:pic>
        <p:nvPicPr>
          <p:cNvPr id="4" name="Picture 3" descr="Macintosh HD:Users:migueljaramillo:Desktop:cropped-Comunicado-2-1.jpg"/>
          <p:cNvPicPr/>
          <p:nvPr/>
        </p:nvPicPr>
        <p:blipFill>
          <a:blip r:embed="rId3">
            <a:extLst>
              <a:ext uri="{28A0092B-C50C-407E-A947-70E740481C1C}">
                <a14:useLocalDpi xmlns:a14="http://schemas.microsoft.com/office/drawing/2010/main" val="0"/>
              </a:ext>
            </a:extLst>
          </a:blip>
          <a:srcRect/>
          <a:stretch>
            <a:fillRect/>
          </a:stretch>
        </p:blipFill>
        <p:spPr bwMode="auto">
          <a:xfrm>
            <a:off x="1936750" y="385258"/>
            <a:ext cx="5270500" cy="1520825"/>
          </a:xfrm>
          <a:prstGeom prst="rect">
            <a:avLst/>
          </a:prstGeom>
          <a:noFill/>
          <a:ln>
            <a:noFill/>
          </a:ln>
        </p:spPr>
      </p:pic>
    </p:spTree>
    <p:extLst>
      <p:ext uri="{BB962C8B-B14F-4D97-AF65-F5344CB8AC3E}">
        <p14:creationId xmlns:p14="http://schemas.microsoft.com/office/powerpoint/2010/main" val="36951053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6827" y="207981"/>
            <a:ext cx="6507536" cy="523220"/>
          </a:xfrm>
          <a:prstGeom prst="rect">
            <a:avLst/>
          </a:prstGeom>
          <a:noFill/>
        </p:spPr>
        <p:txBody>
          <a:bodyPr wrap="none" rtlCol="0">
            <a:spAutoFit/>
          </a:bodyPr>
          <a:lstStyle/>
          <a:p>
            <a:r>
              <a:rPr lang="es-ES_tradnl" sz="2800" dirty="0" smtClean="0">
                <a:solidFill>
                  <a:srgbClr val="D9D9D9"/>
                </a:solidFill>
              </a:rPr>
              <a:t>PROTOCOLOS DE COMUNICACIÓN</a:t>
            </a:r>
            <a:endParaRPr lang="es-ES_tradnl" sz="2800" dirty="0">
              <a:solidFill>
                <a:srgbClr val="D9D9D9"/>
              </a:solidFill>
            </a:endParaRPr>
          </a:p>
        </p:txBody>
      </p:sp>
      <p:sp>
        <p:nvSpPr>
          <p:cNvPr id="3" name="Rectangle 2"/>
          <p:cNvSpPr/>
          <p:nvPr/>
        </p:nvSpPr>
        <p:spPr>
          <a:xfrm>
            <a:off x="311818" y="1550881"/>
            <a:ext cx="8221920" cy="1292662"/>
          </a:xfrm>
          <a:prstGeom prst="rect">
            <a:avLst/>
          </a:prstGeom>
        </p:spPr>
        <p:txBody>
          <a:bodyPr wrap="square">
            <a:spAutoFit/>
          </a:bodyPr>
          <a:lstStyle/>
          <a:p>
            <a:pPr lvl="0" algn="just"/>
            <a:r>
              <a:rPr lang="es-ES_tradnl" sz="2400" b="1" dirty="0" smtClean="0"/>
              <a:t>Protocolo  IEC – 60870 – 5 </a:t>
            </a:r>
          </a:p>
          <a:p>
            <a:pPr lvl="0" algn="just"/>
            <a:endParaRPr lang="es-ES_tradnl" b="1" dirty="0"/>
          </a:p>
          <a:p>
            <a:pPr lvl="0" algn="just"/>
            <a:r>
              <a:rPr lang="es-ES_tradnl" dirty="0" smtClean="0"/>
              <a:t>Es </a:t>
            </a:r>
            <a:r>
              <a:rPr lang="es-ES_tradnl" dirty="0"/>
              <a:t>un conjunto de documentos y protocolos de comunicación desarrollada por el Comité Técnico 57 (Grupo 3) entre los años 1988 y </a:t>
            </a:r>
            <a:r>
              <a:rPr lang="es-ES_tradnl" dirty="0" smtClean="0"/>
              <a:t>2000. </a:t>
            </a:r>
            <a:r>
              <a:rPr lang="en-US" dirty="0" smtClean="0">
                <a:effectLst/>
              </a:rPr>
              <a:t> </a:t>
            </a:r>
            <a:endParaRPr lang="es-ES_tradnl" b="1"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val="333093867"/>
              </p:ext>
            </p:extLst>
          </p:nvPr>
        </p:nvGraphicFramePr>
        <p:xfrm>
          <a:off x="1579880" y="3267645"/>
          <a:ext cx="5410200" cy="2070100"/>
        </p:xfrm>
        <a:graphic>
          <a:graphicData uri="http://schemas.openxmlformats.org/presentationml/2006/ole">
            <mc:AlternateContent xmlns:mc="http://schemas.openxmlformats.org/markup-compatibility/2006">
              <mc:Choice xmlns:v="urn:schemas-microsoft-com:vml" Requires="v">
                <p:oleObj spid="_x0000_s7203" name="Document" r:id="rId4" imgW="5410200" imgH="2070100" progId="Word.Document.12">
                  <p:embed/>
                </p:oleObj>
              </mc:Choice>
              <mc:Fallback>
                <p:oleObj name="Document" r:id="rId4" imgW="5410200" imgH="2070100" progId="Word.Document.12">
                  <p:embed/>
                  <p:pic>
                    <p:nvPicPr>
                      <p:cNvPr id="0" name=""/>
                      <p:cNvPicPr/>
                      <p:nvPr/>
                    </p:nvPicPr>
                    <p:blipFill>
                      <a:blip r:embed="rId5"/>
                      <a:stretch>
                        <a:fillRect/>
                      </a:stretch>
                    </p:blipFill>
                    <p:spPr>
                      <a:xfrm>
                        <a:off x="1579880" y="3267645"/>
                        <a:ext cx="5410200" cy="20701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95099691"/>
              </p:ext>
            </p:extLst>
          </p:nvPr>
        </p:nvGraphicFramePr>
        <p:xfrm>
          <a:off x="1674497" y="5436243"/>
          <a:ext cx="5410200" cy="1257300"/>
        </p:xfrm>
        <a:graphic>
          <a:graphicData uri="http://schemas.openxmlformats.org/presentationml/2006/ole">
            <mc:AlternateContent xmlns:mc="http://schemas.openxmlformats.org/markup-compatibility/2006">
              <mc:Choice xmlns:v="urn:schemas-microsoft-com:vml" Requires="v">
                <p:oleObj spid="_x0000_s7204" name="Document" r:id="rId6" imgW="5410200" imgH="1257300" progId="Word.Document.12">
                  <p:embed/>
                </p:oleObj>
              </mc:Choice>
              <mc:Fallback>
                <p:oleObj name="Document" r:id="rId6" imgW="5410200" imgH="1257300" progId="Word.Document.12">
                  <p:embed/>
                  <p:pic>
                    <p:nvPicPr>
                      <p:cNvPr id="0" name=""/>
                      <p:cNvPicPr/>
                      <p:nvPr/>
                    </p:nvPicPr>
                    <p:blipFill>
                      <a:blip r:embed="rId7"/>
                      <a:stretch>
                        <a:fillRect/>
                      </a:stretch>
                    </p:blipFill>
                    <p:spPr>
                      <a:xfrm>
                        <a:off x="1674497" y="5436243"/>
                        <a:ext cx="5410200" cy="1257300"/>
                      </a:xfrm>
                      <a:prstGeom prst="rect">
                        <a:avLst/>
                      </a:prstGeom>
                    </p:spPr>
                  </p:pic>
                </p:oleObj>
              </mc:Fallback>
            </mc:AlternateContent>
          </a:graphicData>
        </a:graphic>
      </p:graphicFrame>
      <p:pic>
        <p:nvPicPr>
          <p:cNvPr id="7" name="Picture 6" descr="Macintosh HD:Users:migueljaramillo:Desktop:Screen shot 2015-04-18 at 9.45.44 AM.png"/>
          <p:cNvPicPr/>
          <p:nvPr/>
        </p:nvPicPr>
        <p:blipFill>
          <a:blip r:embed="rId8">
            <a:extLst>
              <a:ext uri="{28A0092B-C50C-407E-A947-70E740481C1C}">
                <a14:useLocalDpi xmlns:a14="http://schemas.microsoft.com/office/drawing/2010/main" val="0"/>
              </a:ext>
            </a:extLst>
          </a:blip>
          <a:srcRect/>
          <a:stretch>
            <a:fillRect/>
          </a:stretch>
        </p:blipFill>
        <p:spPr bwMode="auto">
          <a:xfrm>
            <a:off x="1821677" y="3470853"/>
            <a:ext cx="4859020" cy="1580515"/>
          </a:xfrm>
          <a:prstGeom prst="rect">
            <a:avLst/>
          </a:prstGeom>
          <a:noFill/>
          <a:ln>
            <a:noFill/>
          </a:ln>
        </p:spPr>
      </p:pic>
    </p:spTree>
    <p:extLst>
      <p:ext uri="{BB962C8B-B14F-4D97-AF65-F5344CB8AC3E}">
        <p14:creationId xmlns:p14="http://schemas.microsoft.com/office/powerpoint/2010/main" val="17862622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par>
                                <p:cTn id="9" presetID="2" presetClass="exit" presetSubtype="4" decel="50000" fill="hold"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6827" y="207981"/>
            <a:ext cx="6507536" cy="523220"/>
          </a:xfrm>
          <a:prstGeom prst="rect">
            <a:avLst/>
          </a:prstGeom>
          <a:noFill/>
        </p:spPr>
        <p:txBody>
          <a:bodyPr wrap="none" rtlCol="0">
            <a:spAutoFit/>
          </a:bodyPr>
          <a:lstStyle/>
          <a:p>
            <a:r>
              <a:rPr lang="es-ES_tradnl" sz="2800" dirty="0" smtClean="0">
                <a:solidFill>
                  <a:srgbClr val="D9D9D9"/>
                </a:solidFill>
              </a:rPr>
              <a:t>PROTOCOLOS DE COMUNICACIÓN</a:t>
            </a:r>
            <a:endParaRPr lang="es-ES_tradnl" sz="2800" dirty="0">
              <a:solidFill>
                <a:srgbClr val="D9D9D9"/>
              </a:solidFill>
            </a:endParaRPr>
          </a:p>
        </p:txBody>
      </p:sp>
      <p:sp>
        <p:nvSpPr>
          <p:cNvPr id="3" name="Rectangle 2"/>
          <p:cNvSpPr/>
          <p:nvPr/>
        </p:nvSpPr>
        <p:spPr>
          <a:xfrm>
            <a:off x="596453" y="1358442"/>
            <a:ext cx="8119448" cy="2123658"/>
          </a:xfrm>
          <a:prstGeom prst="rect">
            <a:avLst/>
          </a:prstGeom>
        </p:spPr>
        <p:txBody>
          <a:bodyPr wrap="square">
            <a:spAutoFit/>
          </a:bodyPr>
          <a:lstStyle/>
          <a:p>
            <a:pPr lvl="0"/>
            <a:r>
              <a:rPr lang="es-ES_tradnl" sz="2400" b="1" dirty="0" smtClean="0"/>
              <a:t>DNP 3.0</a:t>
            </a:r>
          </a:p>
          <a:p>
            <a:pPr lvl="0"/>
            <a:endParaRPr lang="es-ES_tradnl" sz="2400" b="1" dirty="0"/>
          </a:p>
          <a:p>
            <a:pPr algn="just"/>
            <a:r>
              <a:rPr lang="es-ES_tradnl" dirty="0" smtClean="0"/>
              <a:t>Es </a:t>
            </a:r>
            <a:r>
              <a:rPr lang="es-ES_tradnl" dirty="0"/>
              <a:t>un protocolo </a:t>
            </a:r>
            <a:r>
              <a:rPr lang="es-ES_tradnl" dirty="0" smtClean="0"/>
              <a:t>abierto, realiza </a:t>
            </a:r>
            <a:r>
              <a:rPr lang="es-ES_tradnl" dirty="0"/>
              <a:t>transmisión con o sin conexión,  permite transmisiones no solicitadas, estampado de </a:t>
            </a:r>
            <a:r>
              <a:rPr lang="es-ES_tradnl" dirty="0" smtClean="0"/>
              <a:t>tiempo, </a:t>
            </a:r>
            <a:r>
              <a:rPr lang="es-ES_tradnl" dirty="0"/>
              <a:t>sincronización. </a:t>
            </a:r>
            <a:endParaRPr lang="es-ES_tradnl" b="1" dirty="0" smtClean="0"/>
          </a:p>
          <a:p>
            <a:pPr lvl="0"/>
            <a:endParaRPr lang="es-ES_tradnl" sz="2400" b="1" dirty="0"/>
          </a:p>
          <a:p>
            <a:pPr lvl="0"/>
            <a:endParaRPr lang="es-ES_tradnl" sz="2400" b="1"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2174898945"/>
              </p:ext>
            </p:extLst>
          </p:nvPr>
        </p:nvGraphicFramePr>
        <p:xfrm>
          <a:off x="-268786" y="3197798"/>
          <a:ext cx="5410200" cy="3378200"/>
        </p:xfrm>
        <a:graphic>
          <a:graphicData uri="http://schemas.openxmlformats.org/presentationml/2006/ole">
            <mc:AlternateContent xmlns:mc="http://schemas.openxmlformats.org/markup-compatibility/2006">
              <mc:Choice xmlns:v="urn:schemas-microsoft-com:vml" Requires="v">
                <p:oleObj spid="_x0000_s8212" name="Document" r:id="rId4" imgW="5410200" imgH="3378200" progId="Word.Document.12">
                  <p:embed/>
                </p:oleObj>
              </mc:Choice>
              <mc:Fallback>
                <p:oleObj name="Document" r:id="rId4" imgW="5410200" imgH="3378200" progId="Word.Document.12">
                  <p:embed/>
                  <p:pic>
                    <p:nvPicPr>
                      <p:cNvPr id="0" name=""/>
                      <p:cNvPicPr/>
                      <p:nvPr/>
                    </p:nvPicPr>
                    <p:blipFill>
                      <a:blip r:embed="rId5"/>
                      <a:stretch>
                        <a:fillRect/>
                      </a:stretch>
                    </p:blipFill>
                    <p:spPr>
                      <a:xfrm>
                        <a:off x="-268786" y="3197798"/>
                        <a:ext cx="5410200" cy="3378200"/>
                      </a:xfrm>
                      <a:prstGeom prst="rect">
                        <a:avLst/>
                      </a:prstGeom>
                    </p:spPr>
                  </p:pic>
                </p:oleObj>
              </mc:Fallback>
            </mc:AlternateContent>
          </a:graphicData>
        </a:graphic>
      </p:graphicFrame>
      <p:pic>
        <p:nvPicPr>
          <p:cNvPr id="5" name="Picture 4" descr="Macintosh HD:Users:migueljaramillo:Desktop:Screen shot 2015-04-17 at 1.32.49 PM.png"/>
          <p:cNvPicPr/>
          <p:nvPr/>
        </p:nvPicPr>
        <p:blipFill>
          <a:blip r:embed="rId6">
            <a:extLst>
              <a:ext uri="{28A0092B-C50C-407E-A947-70E740481C1C}">
                <a14:useLocalDpi xmlns:a14="http://schemas.microsoft.com/office/drawing/2010/main" val="0"/>
              </a:ext>
            </a:extLst>
          </a:blip>
          <a:srcRect/>
          <a:stretch>
            <a:fillRect/>
          </a:stretch>
        </p:blipFill>
        <p:spPr bwMode="auto">
          <a:xfrm>
            <a:off x="4704606" y="3197798"/>
            <a:ext cx="4011295" cy="3145790"/>
          </a:xfrm>
          <a:prstGeom prst="rect">
            <a:avLst/>
          </a:prstGeom>
          <a:noFill/>
          <a:ln>
            <a:noFill/>
          </a:ln>
        </p:spPr>
      </p:pic>
      <p:cxnSp>
        <p:nvCxnSpPr>
          <p:cNvPr id="7" name="Straight Connector 6"/>
          <p:cNvCxnSpPr/>
          <p:nvPr/>
        </p:nvCxnSpPr>
        <p:spPr>
          <a:xfrm>
            <a:off x="4002003" y="3482100"/>
            <a:ext cx="1500751" cy="366655"/>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4002003" y="5195819"/>
            <a:ext cx="1500752" cy="673532"/>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512481"/>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13145" y="250262"/>
            <a:ext cx="3179626" cy="523220"/>
          </a:xfrm>
          <a:prstGeom prst="rect">
            <a:avLst/>
          </a:prstGeom>
          <a:noFill/>
        </p:spPr>
        <p:txBody>
          <a:bodyPr wrap="none" rtlCol="0">
            <a:spAutoFit/>
          </a:bodyPr>
          <a:lstStyle/>
          <a:p>
            <a:r>
              <a:rPr lang="es-ES_tradnl" sz="2800" dirty="0" smtClean="0">
                <a:solidFill>
                  <a:srgbClr val="D9D9D9"/>
                </a:solidFill>
              </a:rPr>
              <a:t>SISTEMA SCADA</a:t>
            </a:r>
            <a:endParaRPr lang="es-ES_tradnl" sz="2800" dirty="0">
              <a:solidFill>
                <a:srgbClr val="D9D9D9"/>
              </a:solidFill>
            </a:endParaRPr>
          </a:p>
        </p:txBody>
      </p:sp>
      <p:sp>
        <p:nvSpPr>
          <p:cNvPr id="4" name="Rectangle 3"/>
          <p:cNvSpPr/>
          <p:nvPr/>
        </p:nvSpPr>
        <p:spPr>
          <a:xfrm>
            <a:off x="615693" y="2210052"/>
            <a:ext cx="8080967" cy="3416320"/>
          </a:xfrm>
          <a:prstGeom prst="rect">
            <a:avLst/>
          </a:prstGeom>
        </p:spPr>
        <p:txBody>
          <a:bodyPr wrap="square">
            <a:spAutoFit/>
          </a:bodyPr>
          <a:lstStyle/>
          <a:p>
            <a:pPr algn="just"/>
            <a:r>
              <a:rPr lang="es-ES_tradnl" dirty="0"/>
              <a:t>El sistema </a:t>
            </a:r>
            <a:r>
              <a:rPr lang="es-ES_tradnl" dirty="0" smtClean="0"/>
              <a:t>SCADA EMS </a:t>
            </a:r>
            <a:r>
              <a:rPr lang="es-ES_tradnl" dirty="0"/>
              <a:t>(</a:t>
            </a:r>
            <a:r>
              <a:rPr lang="es-ES_tradnl" dirty="0" err="1"/>
              <a:t>Supervisory</a:t>
            </a:r>
            <a:r>
              <a:rPr lang="es-ES_tradnl" dirty="0"/>
              <a:t> Control And Data </a:t>
            </a:r>
            <a:r>
              <a:rPr lang="es-ES_tradnl" dirty="0" err="1"/>
              <a:t>Acquisition</a:t>
            </a:r>
            <a:r>
              <a:rPr lang="es-ES_tradnl" dirty="0"/>
              <a:t>) es un sistema operativo </a:t>
            </a:r>
            <a:r>
              <a:rPr lang="es-ES_tradnl" dirty="0" smtClean="0"/>
              <a:t>que permite </a:t>
            </a:r>
            <a:r>
              <a:rPr lang="es-ES_tradnl" dirty="0"/>
              <a:t>supervisar, controlar y adquirir información de procesos, remotamente en tiempo </a:t>
            </a:r>
            <a:r>
              <a:rPr lang="es-ES_tradnl" dirty="0" smtClean="0"/>
              <a:t>real y esta compuesto por los siguientes subsistemas:</a:t>
            </a:r>
          </a:p>
          <a:p>
            <a:pPr algn="just"/>
            <a:endParaRPr lang="es-ES_tradnl" dirty="0" smtClean="0"/>
          </a:p>
          <a:p>
            <a:pPr marL="285750" indent="-285750" algn="just">
              <a:buFont typeface="Wingdings" charset="2"/>
              <a:buChar char="q"/>
            </a:pPr>
            <a:r>
              <a:rPr lang="es-ES_tradnl" dirty="0"/>
              <a:t>S</a:t>
            </a:r>
            <a:r>
              <a:rPr lang="es-ES_tradnl" dirty="0" smtClean="0"/>
              <a:t>ubsistema de  Adquisición de Datos:</a:t>
            </a:r>
          </a:p>
          <a:p>
            <a:endParaRPr lang="es-ES_tradnl" dirty="0"/>
          </a:p>
          <a:p>
            <a:pPr marL="285750" indent="-285750">
              <a:buFont typeface="Wingdings" charset="2"/>
              <a:buChar char="q"/>
            </a:pPr>
            <a:r>
              <a:rPr lang="es-ES_tradnl" dirty="0" smtClean="0"/>
              <a:t>Subsistema de computación</a:t>
            </a:r>
          </a:p>
          <a:p>
            <a:endParaRPr lang="es-ES_tradnl" dirty="0" smtClean="0"/>
          </a:p>
          <a:p>
            <a:pPr marL="285750" indent="-285750">
              <a:buFont typeface="Wingdings" charset="2"/>
              <a:buChar char="q"/>
            </a:pPr>
            <a:r>
              <a:rPr lang="es-ES_tradnl" dirty="0" smtClean="0"/>
              <a:t>Subsistema HMI</a:t>
            </a:r>
          </a:p>
          <a:p>
            <a:pPr marL="285750" indent="-285750">
              <a:buFont typeface="Wingdings" charset="2"/>
              <a:buChar char="q"/>
            </a:pPr>
            <a:endParaRPr lang="es-ES_tradnl" dirty="0"/>
          </a:p>
          <a:p>
            <a:r>
              <a:rPr lang="es-ES_tradnl" dirty="0" smtClean="0"/>
              <a:t> </a:t>
            </a:r>
            <a:endParaRPr lang="es-ES_tradnl" dirty="0"/>
          </a:p>
        </p:txBody>
      </p:sp>
    </p:spTree>
    <p:extLst>
      <p:ext uri="{BB962C8B-B14F-4D97-AF65-F5344CB8AC3E}">
        <p14:creationId xmlns:p14="http://schemas.microsoft.com/office/powerpoint/2010/main" val="181336239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8598" y="200240"/>
            <a:ext cx="5737318" cy="523220"/>
          </a:xfrm>
          <a:prstGeom prst="rect">
            <a:avLst/>
          </a:prstGeom>
          <a:noFill/>
        </p:spPr>
        <p:txBody>
          <a:bodyPr wrap="none" rtlCol="0">
            <a:spAutoFit/>
          </a:bodyPr>
          <a:lstStyle/>
          <a:p>
            <a:r>
              <a:rPr lang="es-ES_tradnl" sz="2800" dirty="0" smtClean="0">
                <a:solidFill>
                  <a:srgbClr val="D9D9D9"/>
                </a:solidFill>
              </a:rPr>
              <a:t>Subsistema de Adquisición de Datos</a:t>
            </a:r>
            <a:endParaRPr lang="es-ES_tradnl" sz="2800" dirty="0">
              <a:solidFill>
                <a:srgbClr val="D9D9D9"/>
              </a:solidFill>
            </a:endParaRPr>
          </a:p>
        </p:txBody>
      </p:sp>
      <p:pic>
        <p:nvPicPr>
          <p:cNvPr id="11" name="Picture 10" descr="Screen shot 2015-05-18 at 6.51.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102" y="3209280"/>
            <a:ext cx="6819900" cy="2307600"/>
          </a:xfrm>
          <a:prstGeom prst="rect">
            <a:avLst/>
          </a:prstGeom>
        </p:spPr>
      </p:pic>
      <p:sp>
        <p:nvSpPr>
          <p:cNvPr id="12" name="Rectangle 11"/>
          <p:cNvSpPr/>
          <p:nvPr/>
        </p:nvSpPr>
        <p:spPr>
          <a:xfrm>
            <a:off x="612084" y="1885894"/>
            <a:ext cx="7853691" cy="923330"/>
          </a:xfrm>
          <a:prstGeom prst="rect">
            <a:avLst/>
          </a:prstGeom>
        </p:spPr>
        <p:txBody>
          <a:bodyPr wrap="square">
            <a:spAutoFit/>
          </a:bodyPr>
          <a:lstStyle/>
          <a:p>
            <a:pPr marL="285750" indent="-285750">
              <a:buFont typeface="Arial"/>
              <a:buChar char="•"/>
            </a:pPr>
            <a:r>
              <a:rPr lang="es-ES_tradnl" dirty="0" smtClean="0"/>
              <a:t>UTR (Unidades Terminales Remotas) y Sistemas de Adquisición de Datos</a:t>
            </a:r>
          </a:p>
          <a:p>
            <a:pPr marL="285750" indent="-285750">
              <a:buFont typeface="Arial"/>
              <a:buChar char="•"/>
            </a:pPr>
            <a:r>
              <a:rPr lang="es-ES_tradnl" dirty="0" smtClean="0"/>
              <a:t>Front </a:t>
            </a:r>
            <a:r>
              <a:rPr lang="es-ES_tradnl" dirty="0" err="1" smtClean="0"/>
              <a:t>Ends</a:t>
            </a:r>
            <a:endParaRPr lang="es-ES_tradnl" dirty="0" smtClean="0"/>
          </a:p>
          <a:p>
            <a:pPr marL="285750" indent="-285750">
              <a:buFont typeface="Arial"/>
              <a:buChar char="•"/>
            </a:pPr>
            <a:r>
              <a:rPr lang="es-ES_tradnl" dirty="0" smtClean="0"/>
              <a:t>Centros de Control</a:t>
            </a:r>
          </a:p>
        </p:txBody>
      </p:sp>
      <p:pic>
        <p:nvPicPr>
          <p:cNvPr id="13" name="Picture 12" descr="Screen shot 2015-05-18 at 6.25.0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2272" y="5398721"/>
            <a:ext cx="2045961" cy="1313150"/>
          </a:xfrm>
          <a:prstGeom prst="rect">
            <a:avLst/>
          </a:prstGeom>
        </p:spPr>
      </p:pic>
      <p:pic>
        <p:nvPicPr>
          <p:cNvPr id="14" name="Picture 13" descr="Screen shot 2015-05-18 at 6.24.0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764" y="5398721"/>
            <a:ext cx="1877446" cy="1313150"/>
          </a:xfrm>
          <a:prstGeom prst="rect">
            <a:avLst/>
          </a:prstGeom>
        </p:spPr>
      </p:pic>
    </p:spTree>
    <p:extLst>
      <p:ext uri="{BB962C8B-B14F-4D97-AF65-F5344CB8AC3E}">
        <p14:creationId xmlns:p14="http://schemas.microsoft.com/office/powerpoint/2010/main" val="36916328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8598" y="200240"/>
            <a:ext cx="5737318" cy="523220"/>
          </a:xfrm>
          <a:prstGeom prst="rect">
            <a:avLst/>
          </a:prstGeom>
          <a:noFill/>
        </p:spPr>
        <p:txBody>
          <a:bodyPr wrap="none" rtlCol="0">
            <a:spAutoFit/>
          </a:bodyPr>
          <a:lstStyle/>
          <a:p>
            <a:r>
              <a:rPr lang="es-ES_tradnl" sz="2800" dirty="0" smtClean="0">
                <a:solidFill>
                  <a:srgbClr val="D9D9D9"/>
                </a:solidFill>
              </a:rPr>
              <a:t>Subsistema de Adquisición de Datos</a:t>
            </a:r>
            <a:endParaRPr lang="es-ES_tradnl" sz="2800" dirty="0">
              <a:solidFill>
                <a:srgbClr val="D9D9D9"/>
              </a:solidFill>
            </a:endParaRPr>
          </a:p>
        </p:txBody>
      </p:sp>
      <p:sp>
        <p:nvSpPr>
          <p:cNvPr id="3" name="TextBox 2"/>
          <p:cNvSpPr txBox="1"/>
          <p:nvPr/>
        </p:nvSpPr>
        <p:spPr>
          <a:xfrm>
            <a:off x="461769" y="1378894"/>
            <a:ext cx="8080969" cy="5078314"/>
          </a:xfrm>
          <a:prstGeom prst="rect">
            <a:avLst/>
          </a:prstGeom>
          <a:noFill/>
        </p:spPr>
        <p:txBody>
          <a:bodyPr wrap="square" rtlCol="0">
            <a:spAutoFit/>
          </a:bodyPr>
          <a:lstStyle/>
          <a:p>
            <a:pPr algn="just"/>
            <a:endParaRPr lang="es-ES_tradnl" dirty="0"/>
          </a:p>
          <a:p>
            <a:pPr marL="285750" indent="-285750" algn="just">
              <a:buFont typeface="Wingdings" charset="2"/>
              <a:buChar char="q"/>
            </a:pPr>
            <a:r>
              <a:rPr lang="en-US" b="1" dirty="0" smtClean="0"/>
              <a:t>UTR</a:t>
            </a:r>
          </a:p>
          <a:p>
            <a:pPr algn="just"/>
            <a:endParaRPr lang="en-US" b="1" dirty="0" smtClean="0"/>
          </a:p>
          <a:p>
            <a:pPr algn="just"/>
            <a:r>
              <a:rPr lang="es-ES_tradnl" dirty="0"/>
              <a:t>S</a:t>
            </a:r>
            <a:r>
              <a:rPr lang="es-ES_tradnl" dirty="0" smtClean="0"/>
              <a:t>on </a:t>
            </a:r>
            <a:r>
              <a:rPr lang="es-ES_tradnl" dirty="0"/>
              <a:t>los encargados de adquirir directamente información de los dispositivos de instrumentación y sensores para luego enviarlas a los Front </a:t>
            </a:r>
            <a:r>
              <a:rPr lang="es-ES_tradnl" dirty="0" err="1" smtClean="0"/>
              <a:t>Ends</a:t>
            </a:r>
            <a:r>
              <a:rPr lang="es-ES_tradnl" dirty="0" smtClean="0"/>
              <a:t>. Son de la Marca ABB y trabajan con RP-570 a través de interfaces RS -232</a:t>
            </a:r>
            <a:endParaRPr lang="en-US" b="1" dirty="0" smtClean="0"/>
          </a:p>
          <a:p>
            <a:pPr marL="285750" indent="-285750" algn="just">
              <a:buFont typeface="Wingdings" charset="2"/>
              <a:buChar char="q"/>
            </a:pPr>
            <a:endParaRPr lang="en-US" b="1" dirty="0" smtClean="0"/>
          </a:p>
          <a:p>
            <a:pPr marL="285750" indent="-285750" algn="just">
              <a:buFont typeface="Arial"/>
              <a:buChar char="•"/>
            </a:pPr>
            <a:r>
              <a:rPr lang="en-US" b="1" dirty="0" smtClean="0"/>
              <a:t>RTU 400</a:t>
            </a:r>
          </a:p>
          <a:p>
            <a:pPr marL="285750" indent="-285750" algn="just">
              <a:buFont typeface="Arial"/>
              <a:buChar char="•"/>
            </a:pPr>
            <a:endParaRPr lang="en-US" b="1" dirty="0"/>
          </a:p>
          <a:p>
            <a:pPr marL="742950" lvl="1" indent="-285750" algn="just">
              <a:buFont typeface="Wingdings" charset="2"/>
              <a:buChar char="ü"/>
            </a:pPr>
            <a:r>
              <a:rPr lang="en-US" dirty="0" smtClean="0"/>
              <a:t>SAS </a:t>
            </a:r>
            <a:r>
              <a:rPr lang="es-ES_tradnl" dirty="0" smtClean="0"/>
              <a:t>descentralizado</a:t>
            </a:r>
            <a:r>
              <a:rPr lang="en-US" b="1" dirty="0" smtClean="0"/>
              <a:t>	</a:t>
            </a:r>
            <a:endParaRPr lang="en-US" b="1" dirty="0"/>
          </a:p>
          <a:p>
            <a:pPr marL="285750" indent="-285750" algn="just">
              <a:buFont typeface="Arial"/>
              <a:buChar char="•"/>
            </a:pPr>
            <a:endParaRPr lang="en-US" b="1" dirty="0" smtClean="0"/>
          </a:p>
          <a:p>
            <a:pPr marL="285750" indent="-285750" algn="just">
              <a:buFont typeface="Arial"/>
              <a:buChar char="•"/>
            </a:pPr>
            <a:r>
              <a:rPr lang="en-US" b="1" dirty="0" smtClean="0"/>
              <a:t>RTU 560</a:t>
            </a:r>
          </a:p>
          <a:p>
            <a:pPr marL="285750" indent="-285750" algn="just">
              <a:buFont typeface="Arial"/>
              <a:buChar char="•"/>
            </a:pPr>
            <a:endParaRPr lang="en-US" b="1" dirty="0"/>
          </a:p>
          <a:p>
            <a:pPr marL="742950" lvl="1" indent="-285750" algn="just">
              <a:buFont typeface="Wingdings" charset="2"/>
              <a:buChar char="ü"/>
            </a:pPr>
            <a:r>
              <a:rPr lang="en-US" dirty="0" smtClean="0"/>
              <a:t>SAS </a:t>
            </a:r>
            <a:r>
              <a:rPr lang="es-ES_tradnl" dirty="0" smtClean="0"/>
              <a:t>distribuido</a:t>
            </a:r>
          </a:p>
          <a:p>
            <a:pPr marL="742950" lvl="1" indent="-285750" algn="just">
              <a:buFont typeface="Wingdings" charset="2"/>
              <a:buChar char="ü"/>
            </a:pPr>
            <a:r>
              <a:rPr lang="es-ES_tradnl" dirty="0" smtClean="0"/>
              <a:t>CMU independientes</a:t>
            </a:r>
          </a:p>
          <a:p>
            <a:pPr marL="742950" lvl="1" indent="-285750" algn="just">
              <a:buFont typeface="Wingdings" charset="2"/>
              <a:buChar char="ü"/>
            </a:pPr>
            <a:endParaRPr lang="en-US" b="1" dirty="0"/>
          </a:p>
          <a:p>
            <a:pPr algn="just"/>
            <a:endParaRPr lang="en-US" b="1" dirty="0" smtClean="0"/>
          </a:p>
          <a:p>
            <a:pPr algn="just"/>
            <a:endParaRPr lang="es-ES_tradnl" dirty="0"/>
          </a:p>
        </p:txBody>
      </p:sp>
      <p:pic>
        <p:nvPicPr>
          <p:cNvPr id="4" name="Picture 3" descr="Macintosh HD:Users:migueljaramillo:Desktop:Screen shot 2015-04-19 at 4.00.05 PM.png"/>
          <p:cNvPicPr/>
          <p:nvPr/>
        </p:nvPicPr>
        <p:blipFill>
          <a:blip r:embed="rId3">
            <a:extLst>
              <a:ext uri="{28A0092B-C50C-407E-A947-70E740481C1C}">
                <a14:useLocalDpi xmlns:a14="http://schemas.microsoft.com/office/drawing/2010/main" val="0"/>
              </a:ext>
            </a:extLst>
          </a:blip>
          <a:srcRect/>
          <a:stretch>
            <a:fillRect/>
          </a:stretch>
        </p:blipFill>
        <p:spPr bwMode="auto">
          <a:xfrm>
            <a:off x="4575356" y="3381314"/>
            <a:ext cx="3967382" cy="3245733"/>
          </a:xfrm>
          <a:prstGeom prst="rect">
            <a:avLst/>
          </a:prstGeom>
          <a:noFill/>
          <a:ln>
            <a:noFill/>
          </a:ln>
        </p:spPr>
      </p:pic>
    </p:spTree>
    <p:extLst>
      <p:ext uri="{BB962C8B-B14F-4D97-AF65-F5344CB8AC3E}">
        <p14:creationId xmlns:p14="http://schemas.microsoft.com/office/powerpoint/2010/main" val="310433292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5566" y="1693452"/>
            <a:ext cx="8554316" cy="4801315"/>
          </a:xfrm>
          <a:prstGeom prst="rect">
            <a:avLst/>
          </a:prstGeom>
          <a:noFill/>
        </p:spPr>
        <p:txBody>
          <a:bodyPr wrap="square" rtlCol="0">
            <a:spAutoFit/>
          </a:bodyPr>
          <a:lstStyle/>
          <a:p>
            <a:pPr marL="285750" indent="-285750">
              <a:buFont typeface="Wingdings" charset="2"/>
              <a:buChar char="q"/>
            </a:pPr>
            <a:r>
              <a:rPr lang="es-ES_tradnl" b="1" dirty="0" smtClean="0"/>
              <a:t>Sistemas de Adquisición de Datos a nivel de Subestación</a:t>
            </a:r>
          </a:p>
          <a:p>
            <a:endParaRPr lang="es-ES_tradnl" dirty="0" smtClean="0"/>
          </a:p>
          <a:p>
            <a:pPr algn="just"/>
            <a:r>
              <a:rPr lang="es-ES_tradnl" dirty="0" smtClean="0"/>
              <a:t>Son aquellos que tienen una estructuras </a:t>
            </a:r>
            <a:r>
              <a:rPr lang="es-ES_tradnl" dirty="0"/>
              <a:t>que incluyen, </a:t>
            </a:r>
            <a:r>
              <a:rPr lang="es-ES_tradnl" dirty="0" err="1"/>
              <a:t>UTRs</a:t>
            </a:r>
            <a:r>
              <a:rPr lang="es-ES_tradnl" dirty="0"/>
              <a:t>, Gateway, </a:t>
            </a:r>
            <a:r>
              <a:rPr lang="es-ES_tradnl" dirty="0" err="1"/>
              <a:t>IEDs</a:t>
            </a:r>
            <a:r>
              <a:rPr lang="es-ES_tradnl" dirty="0"/>
              <a:t>, dispositivos de bahía, etc. Estas estructuras varían dependiendo del fabricante o del uso que se quiera </a:t>
            </a:r>
            <a:r>
              <a:rPr lang="es-ES_tradnl" dirty="0" smtClean="0"/>
              <a:t>dar. Todos los sistemas actualmente trabajan con interfaces RS-232</a:t>
            </a:r>
            <a:endParaRPr lang="en-US" dirty="0"/>
          </a:p>
          <a:p>
            <a:endParaRPr lang="es-ES_tradnl" dirty="0" smtClean="0"/>
          </a:p>
          <a:p>
            <a:endParaRPr lang="es-ES_tradnl" dirty="0" smtClean="0"/>
          </a:p>
          <a:p>
            <a:pPr marL="285750" indent="-285750">
              <a:buFont typeface="Arial"/>
              <a:buChar char="•"/>
            </a:pPr>
            <a:r>
              <a:rPr lang="es-ES_tradnl" dirty="0" smtClean="0"/>
              <a:t>SICAM SAS</a:t>
            </a:r>
          </a:p>
          <a:p>
            <a:pPr marL="285750" indent="-285750">
              <a:buFont typeface="Arial"/>
              <a:buChar char="•"/>
            </a:pPr>
            <a:endParaRPr lang="es-ES_tradnl" dirty="0"/>
          </a:p>
          <a:p>
            <a:pPr marL="742950" lvl="1" indent="-285750">
              <a:buFont typeface="Wingdings" charset="2"/>
              <a:buChar char="ü"/>
            </a:pPr>
            <a:r>
              <a:rPr lang="es-ES_tradnl" dirty="0" smtClean="0"/>
              <a:t>SAS Descentralizado</a:t>
            </a:r>
          </a:p>
          <a:p>
            <a:pPr marL="742950" lvl="1" indent="-285750">
              <a:buFont typeface="Wingdings" charset="2"/>
              <a:buChar char="ü"/>
            </a:pPr>
            <a:r>
              <a:rPr lang="es-ES_tradnl" dirty="0" smtClean="0"/>
              <a:t>Protocolo IEC 101</a:t>
            </a:r>
          </a:p>
          <a:p>
            <a:pPr marL="742950" lvl="1" indent="-285750">
              <a:buFont typeface="Wingdings" charset="2"/>
              <a:buChar char="ü"/>
            </a:pPr>
            <a:r>
              <a:rPr lang="es-ES_tradnl" dirty="0" smtClean="0"/>
              <a:t>SICAM SC</a:t>
            </a:r>
          </a:p>
          <a:p>
            <a:pPr marL="742950" lvl="1" indent="-285750">
              <a:buFont typeface="Wingdings" charset="2"/>
              <a:buChar char="ü"/>
            </a:pPr>
            <a:r>
              <a:rPr lang="es-ES_tradnl" dirty="0" smtClean="0"/>
              <a:t>SICAM plus TOOLS</a:t>
            </a:r>
          </a:p>
          <a:p>
            <a:pPr marL="742950" lvl="1" indent="-285750">
              <a:buFont typeface="Wingdings" charset="2"/>
              <a:buChar char="ü"/>
            </a:pPr>
            <a:r>
              <a:rPr lang="es-ES_tradnl" dirty="0" smtClean="0"/>
              <a:t>SICAM </a:t>
            </a:r>
            <a:r>
              <a:rPr lang="es-ES_tradnl" dirty="0" err="1"/>
              <a:t>W</a:t>
            </a:r>
            <a:r>
              <a:rPr lang="es-ES_tradnl" dirty="0" err="1" smtClean="0"/>
              <a:t>inCC</a:t>
            </a:r>
            <a:endParaRPr lang="es-ES_tradnl" dirty="0" smtClean="0"/>
          </a:p>
          <a:p>
            <a:endParaRPr lang="es-ES_tradnl" dirty="0" smtClean="0"/>
          </a:p>
          <a:p>
            <a:pPr marL="285750" indent="-285750">
              <a:buFont typeface="Arial"/>
              <a:buChar char="•"/>
            </a:pPr>
            <a:endParaRPr lang="es-ES_tradnl" dirty="0"/>
          </a:p>
          <a:p>
            <a:endParaRPr lang="es-ES_tradnl" dirty="0"/>
          </a:p>
        </p:txBody>
      </p:sp>
      <p:sp>
        <p:nvSpPr>
          <p:cNvPr id="4" name="TextBox 3"/>
          <p:cNvSpPr txBox="1"/>
          <p:nvPr/>
        </p:nvSpPr>
        <p:spPr>
          <a:xfrm>
            <a:off x="1808598" y="200240"/>
            <a:ext cx="5737318" cy="523220"/>
          </a:xfrm>
          <a:prstGeom prst="rect">
            <a:avLst/>
          </a:prstGeom>
          <a:noFill/>
        </p:spPr>
        <p:txBody>
          <a:bodyPr wrap="none" rtlCol="0">
            <a:spAutoFit/>
          </a:bodyPr>
          <a:lstStyle/>
          <a:p>
            <a:r>
              <a:rPr lang="es-ES_tradnl" sz="2800" dirty="0" smtClean="0">
                <a:solidFill>
                  <a:srgbClr val="D9D9D9"/>
                </a:solidFill>
              </a:rPr>
              <a:t>Subsistema de Adquisición de Datos</a:t>
            </a:r>
            <a:endParaRPr lang="es-ES_tradnl" sz="2800" dirty="0">
              <a:solidFill>
                <a:srgbClr val="D9D9D9"/>
              </a:solidFill>
            </a:endParaRPr>
          </a:p>
        </p:txBody>
      </p:sp>
      <p:pic>
        <p:nvPicPr>
          <p:cNvPr id="5" name="Picture 4" descr="Macintosh HD:Users:migueljaramillo:Desktop:Screen shot 2015-04-27 at 12.12.49 PM.png"/>
          <p:cNvPicPr/>
          <p:nvPr/>
        </p:nvPicPr>
        <p:blipFill>
          <a:blip r:embed="rId3">
            <a:extLst>
              <a:ext uri="{28A0092B-C50C-407E-A947-70E740481C1C}">
                <a14:useLocalDpi xmlns:a14="http://schemas.microsoft.com/office/drawing/2010/main" val="0"/>
              </a:ext>
            </a:extLst>
          </a:blip>
          <a:srcRect/>
          <a:stretch>
            <a:fillRect/>
          </a:stretch>
        </p:blipFill>
        <p:spPr bwMode="auto">
          <a:xfrm>
            <a:off x="4322907" y="3668059"/>
            <a:ext cx="4450715" cy="2221230"/>
          </a:xfrm>
          <a:prstGeom prst="rect">
            <a:avLst/>
          </a:prstGeom>
          <a:noFill/>
          <a:ln>
            <a:noFill/>
          </a:ln>
        </p:spPr>
      </p:pic>
    </p:spTree>
    <p:extLst>
      <p:ext uri="{BB962C8B-B14F-4D97-AF65-F5344CB8AC3E}">
        <p14:creationId xmlns:p14="http://schemas.microsoft.com/office/powerpoint/2010/main" val="196799261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8598" y="200240"/>
            <a:ext cx="5737318" cy="523220"/>
          </a:xfrm>
          <a:prstGeom prst="rect">
            <a:avLst/>
          </a:prstGeom>
          <a:noFill/>
        </p:spPr>
        <p:txBody>
          <a:bodyPr wrap="none" rtlCol="0">
            <a:spAutoFit/>
          </a:bodyPr>
          <a:lstStyle/>
          <a:p>
            <a:r>
              <a:rPr lang="es-ES_tradnl" sz="2800" dirty="0" smtClean="0">
                <a:solidFill>
                  <a:srgbClr val="D9D9D9"/>
                </a:solidFill>
              </a:rPr>
              <a:t>Subsistema de Adquisición de Datos</a:t>
            </a:r>
            <a:endParaRPr lang="es-ES_tradnl" sz="2800" dirty="0">
              <a:solidFill>
                <a:srgbClr val="D9D9D9"/>
              </a:solidFill>
            </a:endParaRPr>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3403522" y="3501271"/>
            <a:ext cx="5265420" cy="2863670"/>
          </a:xfrm>
          <a:prstGeom prst="rect">
            <a:avLst/>
          </a:prstGeom>
          <a:solidFill>
            <a:schemeClr val="bg1">
              <a:lumMod val="100000"/>
              <a:lumOff val="0"/>
            </a:schemeClr>
          </a:solidFill>
          <a:ln>
            <a:noFill/>
          </a:ln>
        </p:spPr>
      </p:pic>
      <p:sp>
        <p:nvSpPr>
          <p:cNvPr id="4" name="TextBox 3"/>
          <p:cNvSpPr txBox="1"/>
          <p:nvPr/>
        </p:nvSpPr>
        <p:spPr>
          <a:xfrm>
            <a:off x="451295" y="1746944"/>
            <a:ext cx="8169764" cy="3416320"/>
          </a:xfrm>
          <a:prstGeom prst="rect">
            <a:avLst/>
          </a:prstGeom>
          <a:noFill/>
        </p:spPr>
        <p:txBody>
          <a:bodyPr wrap="square" rtlCol="0">
            <a:spAutoFit/>
          </a:bodyPr>
          <a:lstStyle/>
          <a:p>
            <a:pPr marL="285750" indent="-285750">
              <a:buFont typeface="Arial"/>
              <a:buChar char="•"/>
            </a:pPr>
            <a:r>
              <a:rPr lang="es-ES_tradnl" dirty="0" smtClean="0"/>
              <a:t>SICAM PAS</a:t>
            </a:r>
          </a:p>
          <a:p>
            <a:endParaRPr lang="es-ES_tradnl" dirty="0" smtClean="0"/>
          </a:p>
          <a:p>
            <a:pPr algn="just"/>
            <a:r>
              <a:rPr lang="es-ES_tradnl" dirty="0"/>
              <a:t>E</a:t>
            </a:r>
            <a:r>
              <a:rPr lang="es-ES_tradnl" dirty="0" smtClean="0"/>
              <a:t>s </a:t>
            </a:r>
            <a:r>
              <a:rPr lang="es-ES_tradnl" dirty="0"/>
              <a:t>un sistema de automatización abierto, flexible y amigable con el usuario desarrollado por SIEMENS, que funciona como Gateway para </a:t>
            </a:r>
            <a:r>
              <a:rPr lang="es-ES_tradnl" dirty="0" smtClean="0"/>
              <a:t>Centros </a:t>
            </a:r>
            <a:r>
              <a:rPr lang="es-ES_tradnl" dirty="0"/>
              <a:t>de </a:t>
            </a:r>
            <a:r>
              <a:rPr lang="es-ES_tradnl" dirty="0" smtClean="0"/>
              <a:t>Control a través del protocolo IEC 101. Tiene la siguiente estructura:</a:t>
            </a:r>
          </a:p>
          <a:p>
            <a:endParaRPr lang="es-ES_tradnl" dirty="0"/>
          </a:p>
          <a:p>
            <a:endParaRPr lang="es-ES_tradnl" dirty="0" smtClean="0"/>
          </a:p>
          <a:p>
            <a:pPr marL="285750" indent="-285750">
              <a:buFont typeface="Wingdings" charset="2"/>
              <a:buChar char="ü"/>
            </a:pPr>
            <a:r>
              <a:rPr lang="es-ES_tradnl" dirty="0" smtClean="0"/>
              <a:t> </a:t>
            </a:r>
            <a:r>
              <a:rPr lang="es-ES_tradnl" dirty="0" err="1" smtClean="0"/>
              <a:t>IEDs</a:t>
            </a:r>
            <a:endParaRPr lang="es-ES_tradnl" dirty="0" smtClean="0"/>
          </a:p>
          <a:p>
            <a:pPr marL="285750" indent="-285750">
              <a:buFont typeface="Wingdings" charset="2"/>
              <a:buChar char="ü"/>
            </a:pPr>
            <a:r>
              <a:rPr lang="es-ES_tradnl" dirty="0" err="1" smtClean="0"/>
              <a:t>Switch</a:t>
            </a:r>
            <a:r>
              <a:rPr lang="es-ES_tradnl" dirty="0" smtClean="0"/>
              <a:t> de S/E</a:t>
            </a:r>
          </a:p>
          <a:p>
            <a:pPr marL="285750" indent="-285750">
              <a:buFont typeface="Wingdings" charset="2"/>
              <a:buChar char="ü"/>
            </a:pPr>
            <a:r>
              <a:rPr lang="es-ES_tradnl" dirty="0" err="1" smtClean="0"/>
              <a:t>Switch</a:t>
            </a:r>
            <a:r>
              <a:rPr lang="es-ES_tradnl" dirty="0" smtClean="0"/>
              <a:t> de Enlace Troncal </a:t>
            </a:r>
          </a:p>
          <a:p>
            <a:endParaRPr lang="es-ES_tradnl" dirty="0" smtClean="0"/>
          </a:p>
          <a:p>
            <a:endParaRPr lang="es-ES_tradnl" dirty="0"/>
          </a:p>
        </p:txBody>
      </p:sp>
    </p:spTree>
    <p:extLst>
      <p:ext uri="{BB962C8B-B14F-4D97-AF65-F5344CB8AC3E}">
        <p14:creationId xmlns:p14="http://schemas.microsoft.com/office/powerpoint/2010/main" val="381406862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8598" y="200240"/>
            <a:ext cx="5737318" cy="523220"/>
          </a:xfrm>
          <a:prstGeom prst="rect">
            <a:avLst/>
          </a:prstGeom>
          <a:noFill/>
        </p:spPr>
        <p:txBody>
          <a:bodyPr wrap="none" rtlCol="0">
            <a:spAutoFit/>
          </a:bodyPr>
          <a:lstStyle/>
          <a:p>
            <a:r>
              <a:rPr lang="es-ES_tradnl" sz="2800" dirty="0" smtClean="0">
                <a:solidFill>
                  <a:srgbClr val="D9D9D9"/>
                </a:solidFill>
              </a:rPr>
              <a:t>Subsistema de Adquisición de Datos</a:t>
            </a:r>
            <a:endParaRPr lang="es-ES_tradnl" sz="2800" dirty="0">
              <a:solidFill>
                <a:srgbClr val="D9D9D9"/>
              </a:solidFill>
            </a:endParaRPr>
          </a:p>
        </p:txBody>
      </p:sp>
      <p:sp>
        <p:nvSpPr>
          <p:cNvPr id="3" name="TextBox 2"/>
          <p:cNvSpPr txBox="1"/>
          <p:nvPr/>
        </p:nvSpPr>
        <p:spPr>
          <a:xfrm>
            <a:off x="508000" y="1673411"/>
            <a:ext cx="8292351" cy="1754327"/>
          </a:xfrm>
          <a:prstGeom prst="rect">
            <a:avLst/>
          </a:prstGeom>
          <a:noFill/>
        </p:spPr>
        <p:txBody>
          <a:bodyPr wrap="square" rtlCol="0">
            <a:spAutoFit/>
          </a:bodyPr>
          <a:lstStyle/>
          <a:p>
            <a:pPr marL="285750" indent="-285750">
              <a:buFont typeface="Arial"/>
              <a:buChar char="•"/>
            </a:pPr>
            <a:r>
              <a:rPr lang="es-ES_tradnl" dirty="0" err="1" smtClean="0"/>
              <a:t>PACiS</a:t>
            </a:r>
            <a:endParaRPr lang="es-ES_tradnl" dirty="0" smtClean="0"/>
          </a:p>
          <a:p>
            <a:pPr marL="285750" indent="-285750">
              <a:buFont typeface="Arial"/>
              <a:buChar char="•"/>
            </a:pPr>
            <a:endParaRPr lang="es-ES_tradnl" dirty="0"/>
          </a:p>
          <a:p>
            <a:pPr algn="just"/>
            <a:r>
              <a:rPr lang="es-ES_tradnl" dirty="0"/>
              <a:t>El Gateway </a:t>
            </a:r>
            <a:r>
              <a:rPr lang="es-ES_tradnl" dirty="0" err="1"/>
              <a:t>PACiS</a:t>
            </a:r>
            <a:r>
              <a:rPr lang="es-ES_tradnl" dirty="0"/>
              <a:t> en la subestaciones que pertenecen a CELEC EP – TRANSELECTRIC establecen la comunicación </a:t>
            </a:r>
            <a:r>
              <a:rPr lang="es-ES_tradnl" dirty="0" smtClean="0"/>
              <a:t>mediante </a:t>
            </a:r>
            <a:r>
              <a:rPr lang="es-ES_tradnl" dirty="0"/>
              <a:t>el protocolo IEC 101, en cambio en la Centrales </a:t>
            </a:r>
            <a:r>
              <a:rPr lang="es-ES_tradnl" dirty="0" smtClean="0"/>
              <a:t>Generadoras a través del </a:t>
            </a:r>
            <a:r>
              <a:rPr lang="es-ES_tradnl" dirty="0"/>
              <a:t>protocolo DNP 3.0. </a:t>
            </a:r>
            <a:endParaRPr lang="en-US" dirty="0"/>
          </a:p>
          <a:p>
            <a:pPr marL="285750" indent="-285750">
              <a:buFont typeface="Arial"/>
              <a:buChar char="•"/>
            </a:pPr>
            <a:endParaRPr lang="es-ES_tradnl" dirty="0"/>
          </a:p>
        </p:txBody>
      </p:sp>
      <p:pic>
        <p:nvPicPr>
          <p:cNvPr id="4" name="Picture 3" descr="Macintosh HD:Users:migueljaramillo:Desktop:Screen shot 2015-04-27 at 9.17.04 PM.png"/>
          <p:cNvPicPr/>
          <p:nvPr/>
        </p:nvPicPr>
        <p:blipFill>
          <a:blip r:embed="rId3">
            <a:extLst>
              <a:ext uri="{28A0092B-C50C-407E-A947-70E740481C1C}">
                <a14:useLocalDpi xmlns:a14="http://schemas.microsoft.com/office/drawing/2010/main" val="0"/>
              </a:ext>
            </a:extLst>
          </a:blip>
          <a:srcRect/>
          <a:stretch>
            <a:fillRect/>
          </a:stretch>
        </p:blipFill>
        <p:spPr bwMode="auto">
          <a:xfrm>
            <a:off x="2894141" y="3427738"/>
            <a:ext cx="3560445" cy="3045460"/>
          </a:xfrm>
          <a:prstGeom prst="rect">
            <a:avLst/>
          </a:prstGeom>
          <a:noFill/>
          <a:ln>
            <a:noFill/>
          </a:ln>
        </p:spPr>
      </p:pic>
    </p:spTree>
    <p:extLst>
      <p:ext uri="{BB962C8B-B14F-4D97-AF65-F5344CB8AC3E}">
        <p14:creationId xmlns:p14="http://schemas.microsoft.com/office/powerpoint/2010/main" val="424313742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migueljaramillo:Desktop:Screen shot 2015-04-27 at 10.12.48 PM.png"/>
          <p:cNvPicPr/>
          <p:nvPr/>
        </p:nvPicPr>
        <p:blipFill>
          <a:blip r:embed="rId3">
            <a:extLst>
              <a:ext uri="{28A0092B-C50C-407E-A947-70E740481C1C}">
                <a14:useLocalDpi xmlns:a14="http://schemas.microsoft.com/office/drawing/2010/main" val="0"/>
              </a:ext>
            </a:extLst>
          </a:blip>
          <a:srcRect/>
          <a:stretch>
            <a:fillRect/>
          </a:stretch>
        </p:blipFill>
        <p:spPr bwMode="auto">
          <a:xfrm>
            <a:off x="2401850" y="3761909"/>
            <a:ext cx="4280535" cy="2143125"/>
          </a:xfrm>
          <a:prstGeom prst="rect">
            <a:avLst/>
          </a:prstGeom>
          <a:noFill/>
          <a:ln>
            <a:noFill/>
          </a:ln>
        </p:spPr>
      </p:pic>
      <p:sp>
        <p:nvSpPr>
          <p:cNvPr id="3" name="TextBox 2"/>
          <p:cNvSpPr txBox="1"/>
          <p:nvPr/>
        </p:nvSpPr>
        <p:spPr>
          <a:xfrm>
            <a:off x="1808598" y="200240"/>
            <a:ext cx="5737318" cy="523220"/>
          </a:xfrm>
          <a:prstGeom prst="rect">
            <a:avLst/>
          </a:prstGeom>
          <a:noFill/>
        </p:spPr>
        <p:txBody>
          <a:bodyPr wrap="none" rtlCol="0">
            <a:spAutoFit/>
          </a:bodyPr>
          <a:lstStyle/>
          <a:p>
            <a:r>
              <a:rPr lang="es-ES_tradnl" sz="2800" dirty="0" smtClean="0">
                <a:solidFill>
                  <a:srgbClr val="D9D9D9"/>
                </a:solidFill>
              </a:rPr>
              <a:t>Subsistema de Adquisición de Datos</a:t>
            </a:r>
            <a:endParaRPr lang="es-ES_tradnl" sz="2800" dirty="0">
              <a:solidFill>
                <a:srgbClr val="D9D9D9"/>
              </a:solidFill>
            </a:endParaRPr>
          </a:p>
        </p:txBody>
      </p:sp>
      <p:sp>
        <p:nvSpPr>
          <p:cNvPr id="4" name="TextBox 3"/>
          <p:cNvSpPr txBox="1"/>
          <p:nvPr/>
        </p:nvSpPr>
        <p:spPr>
          <a:xfrm>
            <a:off x="283882" y="1822823"/>
            <a:ext cx="8247530" cy="1754327"/>
          </a:xfrm>
          <a:prstGeom prst="rect">
            <a:avLst/>
          </a:prstGeom>
          <a:noFill/>
        </p:spPr>
        <p:txBody>
          <a:bodyPr wrap="square" rtlCol="0">
            <a:spAutoFit/>
          </a:bodyPr>
          <a:lstStyle/>
          <a:p>
            <a:pPr marL="285750" indent="-285750">
              <a:buFont typeface="Arial"/>
              <a:buChar char="•"/>
            </a:pPr>
            <a:r>
              <a:rPr lang="es-ES_tradnl" dirty="0" smtClean="0"/>
              <a:t>COM 500</a:t>
            </a:r>
          </a:p>
          <a:p>
            <a:pPr marL="285750" indent="-285750">
              <a:buFont typeface="Arial"/>
              <a:buChar char="•"/>
            </a:pPr>
            <a:endParaRPr lang="es-ES_tradnl" dirty="0"/>
          </a:p>
          <a:p>
            <a:r>
              <a:rPr lang="es-ES_tradnl" dirty="0" smtClean="0"/>
              <a:t>Es </a:t>
            </a:r>
            <a:r>
              <a:rPr lang="es-ES_tradnl" dirty="0"/>
              <a:t>servidor de comunicaciones fabricado por ABB que funciona como </a:t>
            </a:r>
            <a:r>
              <a:rPr lang="es-ES_tradnl" dirty="0" smtClean="0"/>
              <a:t>Gateway en una </a:t>
            </a:r>
            <a:r>
              <a:rPr lang="es-ES_tradnl" dirty="0"/>
              <a:t>plataforma </a:t>
            </a:r>
            <a:r>
              <a:rPr lang="es-ES_tradnl" dirty="0" err="1"/>
              <a:t>MicroSCADA</a:t>
            </a:r>
            <a:r>
              <a:rPr lang="es-ES_tradnl" dirty="0"/>
              <a:t> para mapear señales de los dispositivos de bahía y el Front </a:t>
            </a:r>
            <a:r>
              <a:rPr lang="es-ES_tradnl" dirty="0" err="1" smtClean="0"/>
              <a:t>End</a:t>
            </a:r>
            <a:r>
              <a:rPr lang="es-ES_tradnl" dirty="0"/>
              <a:t> </a:t>
            </a:r>
            <a:r>
              <a:rPr lang="es-ES_tradnl" dirty="0" smtClean="0"/>
              <a:t>mediante el protocolo RP - 570</a:t>
            </a:r>
            <a:endParaRPr lang="en-US" dirty="0"/>
          </a:p>
          <a:p>
            <a:endParaRPr lang="es-ES_tradnl" dirty="0"/>
          </a:p>
        </p:txBody>
      </p:sp>
    </p:spTree>
    <p:extLst>
      <p:ext uri="{BB962C8B-B14F-4D97-AF65-F5344CB8AC3E}">
        <p14:creationId xmlns:p14="http://schemas.microsoft.com/office/powerpoint/2010/main" val="395705733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8598" y="200240"/>
            <a:ext cx="5737318" cy="523220"/>
          </a:xfrm>
          <a:prstGeom prst="rect">
            <a:avLst/>
          </a:prstGeom>
          <a:noFill/>
        </p:spPr>
        <p:txBody>
          <a:bodyPr wrap="none" rtlCol="0">
            <a:spAutoFit/>
          </a:bodyPr>
          <a:lstStyle/>
          <a:p>
            <a:r>
              <a:rPr lang="es-ES_tradnl" sz="2800" dirty="0" smtClean="0">
                <a:solidFill>
                  <a:srgbClr val="D9D9D9"/>
                </a:solidFill>
              </a:rPr>
              <a:t>Subsistema de Adquisición de Datos</a:t>
            </a:r>
            <a:endParaRPr lang="es-ES_tradnl" sz="2800" dirty="0">
              <a:solidFill>
                <a:srgbClr val="D9D9D9"/>
              </a:solidFill>
            </a:endParaRPr>
          </a:p>
        </p:txBody>
      </p:sp>
      <p:pic>
        <p:nvPicPr>
          <p:cNvPr id="3" name="Picture 2" descr="Macintosh HD:Users:migueljaramillo:Desktop:Screen shot 2015-05-09 at 8.01.10 AM.png"/>
          <p:cNvPicPr/>
          <p:nvPr/>
        </p:nvPicPr>
        <p:blipFill>
          <a:blip r:embed="rId2">
            <a:extLst>
              <a:ext uri="{28A0092B-C50C-407E-A947-70E740481C1C}">
                <a14:useLocalDpi xmlns:a14="http://schemas.microsoft.com/office/drawing/2010/main" val="0"/>
              </a:ext>
            </a:extLst>
          </a:blip>
          <a:srcRect/>
          <a:stretch>
            <a:fillRect/>
          </a:stretch>
        </p:blipFill>
        <p:spPr bwMode="auto">
          <a:xfrm>
            <a:off x="4983817" y="3854057"/>
            <a:ext cx="1809750" cy="1477645"/>
          </a:xfrm>
          <a:prstGeom prst="rect">
            <a:avLst/>
          </a:prstGeom>
          <a:noFill/>
          <a:ln>
            <a:noFill/>
          </a:ln>
        </p:spPr>
      </p:pic>
      <p:pic>
        <p:nvPicPr>
          <p:cNvPr id="4" name="Picture 3" descr="Macintosh HD:Users:migueljaramillo:Desktop:Screen shot 2015-05-09 at 7.59.39 AM.png"/>
          <p:cNvPicPr/>
          <p:nvPr/>
        </p:nvPicPr>
        <p:blipFill>
          <a:blip r:embed="rId3">
            <a:extLst>
              <a:ext uri="{28A0092B-C50C-407E-A947-70E740481C1C}">
                <a14:useLocalDpi xmlns:a14="http://schemas.microsoft.com/office/drawing/2010/main" val="0"/>
              </a:ext>
            </a:extLst>
          </a:blip>
          <a:srcRect/>
          <a:stretch>
            <a:fillRect/>
          </a:stretch>
        </p:blipFill>
        <p:spPr bwMode="auto">
          <a:xfrm>
            <a:off x="6581628" y="3541600"/>
            <a:ext cx="1934845" cy="2597150"/>
          </a:xfrm>
          <a:prstGeom prst="rect">
            <a:avLst/>
          </a:prstGeom>
          <a:noFill/>
          <a:ln>
            <a:noFill/>
          </a:ln>
        </p:spPr>
      </p:pic>
      <p:sp>
        <p:nvSpPr>
          <p:cNvPr id="5" name="TextBox 4"/>
          <p:cNvSpPr txBox="1"/>
          <p:nvPr/>
        </p:nvSpPr>
        <p:spPr>
          <a:xfrm>
            <a:off x="493681" y="1658470"/>
            <a:ext cx="8217025" cy="3970318"/>
          </a:xfrm>
          <a:prstGeom prst="rect">
            <a:avLst/>
          </a:prstGeom>
          <a:noFill/>
        </p:spPr>
        <p:txBody>
          <a:bodyPr wrap="square" rtlCol="0">
            <a:spAutoFit/>
          </a:bodyPr>
          <a:lstStyle/>
          <a:p>
            <a:pPr marL="285750" indent="-285750">
              <a:buFont typeface="Arial"/>
              <a:buChar char="•"/>
            </a:pPr>
            <a:r>
              <a:rPr lang="es-ES_tradnl" dirty="0" smtClean="0"/>
              <a:t>TBOX</a:t>
            </a:r>
          </a:p>
          <a:p>
            <a:pPr marL="285750" indent="-285750">
              <a:buFont typeface="Arial"/>
              <a:buChar char="•"/>
            </a:pPr>
            <a:endParaRPr lang="es-ES_tradnl" dirty="0"/>
          </a:p>
          <a:p>
            <a:pPr algn="just"/>
            <a:r>
              <a:rPr lang="es-ES_tradnl" dirty="0"/>
              <a:t>Es un sistema distribuido de la marca </a:t>
            </a:r>
            <a:r>
              <a:rPr lang="es-ES_tradnl" dirty="0" err="1"/>
              <a:t>Semaphore</a:t>
            </a:r>
            <a:r>
              <a:rPr lang="es-ES_tradnl" dirty="0"/>
              <a:t>, </a:t>
            </a:r>
            <a:r>
              <a:rPr lang="es-ES_tradnl" dirty="0" smtClean="0"/>
              <a:t>se encuentra instalado en dos Centrales de Generación mediante el protocolo IEC 101 y DNP 3.0. Tiene una estructura modular lo cual esta compuesta por:</a:t>
            </a:r>
          </a:p>
          <a:p>
            <a:pPr algn="just"/>
            <a:endParaRPr lang="es-ES_tradnl" dirty="0" smtClean="0"/>
          </a:p>
          <a:p>
            <a:pPr algn="just"/>
            <a:endParaRPr lang="es-ES_tradnl" dirty="0"/>
          </a:p>
          <a:p>
            <a:pPr algn="just"/>
            <a:endParaRPr lang="es-ES_tradnl" dirty="0"/>
          </a:p>
          <a:p>
            <a:pPr marL="742950" lvl="1" indent="-285750" algn="just">
              <a:buFont typeface="Wingdings" charset="2"/>
              <a:buChar char="ü"/>
            </a:pPr>
            <a:r>
              <a:rPr lang="es-ES_tradnl" dirty="0" smtClean="0"/>
              <a:t>Modulo RTU</a:t>
            </a:r>
          </a:p>
          <a:p>
            <a:pPr lvl="1" algn="just"/>
            <a:endParaRPr lang="es-ES_tradnl" dirty="0" smtClean="0"/>
          </a:p>
          <a:p>
            <a:pPr marL="742950" lvl="1" indent="-285750" algn="just">
              <a:buFont typeface="Wingdings" charset="2"/>
              <a:buChar char="ü"/>
            </a:pPr>
            <a:r>
              <a:rPr lang="en-US" dirty="0" smtClean="0"/>
              <a:t>Gateway TG-200</a:t>
            </a:r>
          </a:p>
          <a:p>
            <a:pPr lvl="1" algn="just"/>
            <a:endParaRPr lang="en-US" dirty="0" smtClean="0"/>
          </a:p>
          <a:p>
            <a:pPr marL="742950" lvl="1" indent="-285750" algn="just">
              <a:buFont typeface="Wingdings" charset="2"/>
              <a:buChar char="ü"/>
            </a:pPr>
            <a:r>
              <a:rPr lang="en-US" dirty="0" smtClean="0"/>
              <a:t>SCADA Operating Software</a:t>
            </a:r>
          </a:p>
          <a:p>
            <a:pPr marL="285750" indent="-285750">
              <a:buFont typeface="Arial"/>
              <a:buChar char="•"/>
            </a:pPr>
            <a:endParaRPr lang="es-ES_tradnl" dirty="0"/>
          </a:p>
        </p:txBody>
      </p:sp>
    </p:spTree>
    <p:extLst>
      <p:ext uri="{BB962C8B-B14F-4D97-AF65-F5344CB8AC3E}">
        <p14:creationId xmlns:p14="http://schemas.microsoft.com/office/powerpoint/2010/main" val="337246603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296" y="271109"/>
            <a:ext cx="1823987" cy="523220"/>
          </a:xfrm>
          <a:prstGeom prst="rect">
            <a:avLst/>
          </a:prstGeom>
          <a:noFill/>
        </p:spPr>
        <p:txBody>
          <a:bodyPr wrap="none" rtlCol="0">
            <a:spAutoFit/>
          </a:bodyPr>
          <a:lstStyle/>
          <a:p>
            <a:r>
              <a:rPr lang="es-ES_tradnl" sz="2800" dirty="0" smtClean="0">
                <a:solidFill>
                  <a:schemeClr val="bg1">
                    <a:lumMod val="85000"/>
                  </a:schemeClr>
                </a:solidFill>
                <a:latin typeface="+mj-lt"/>
                <a:cs typeface="Times New Roman"/>
              </a:rPr>
              <a:t>AGENDA</a:t>
            </a:r>
            <a:endParaRPr lang="es-ES_tradnl" sz="2800" dirty="0">
              <a:solidFill>
                <a:schemeClr val="bg1">
                  <a:lumMod val="85000"/>
                </a:schemeClr>
              </a:solidFill>
              <a:latin typeface="+mj-lt"/>
              <a:cs typeface="Times New Roman"/>
            </a:endParaRPr>
          </a:p>
        </p:txBody>
      </p:sp>
      <p:sp>
        <p:nvSpPr>
          <p:cNvPr id="3" name="TextBox 2"/>
          <p:cNvSpPr txBox="1"/>
          <p:nvPr/>
        </p:nvSpPr>
        <p:spPr>
          <a:xfrm>
            <a:off x="1273254" y="1510723"/>
            <a:ext cx="5288627" cy="4801315"/>
          </a:xfrm>
          <a:prstGeom prst="rect">
            <a:avLst/>
          </a:prstGeom>
          <a:noFill/>
        </p:spPr>
        <p:txBody>
          <a:bodyPr wrap="none" rtlCol="0">
            <a:spAutoFit/>
          </a:bodyPr>
          <a:lstStyle/>
          <a:p>
            <a:pPr marL="285750" indent="-285750">
              <a:buFont typeface="Wingdings" charset="2"/>
              <a:buChar char="q"/>
            </a:pPr>
            <a:r>
              <a:rPr lang="es-ES_tradnl" dirty="0" smtClean="0">
                <a:cs typeface="Times New Roman"/>
              </a:rPr>
              <a:t>Introducción</a:t>
            </a:r>
          </a:p>
          <a:p>
            <a:endParaRPr lang="es-ES_tradnl" dirty="0" smtClean="0">
              <a:cs typeface="Times New Roman"/>
            </a:endParaRPr>
          </a:p>
          <a:p>
            <a:pPr marL="800100" lvl="1" indent="-342900">
              <a:buFont typeface="Wingdings" charset="2"/>
              <a:buChar char="§"/>
            </a:pPr>
            <a:r>
              <a:rPr lang="es-ES_tradnl" dirty="0" smtClean="0">
                <a:cs typeface="Times New Roman"/>
              </a:rPr>
              <a:t>Problemática</a:t>
            </a:r>
          </a:p>
          <a:p>
            <a:pPr marL="800100" lvl="1" indent="-342900">
              <a:buFont typeface="Wingdings" charset="2"/>
              <a:buChar char="§"/>
            </a:pPr>
            <a:r>
              <a:rPr lang="es-ES_tradnl" dirty="0" smtClean="0">
                <a:cs typeface="Times New Roman"/>
              </a:rPr>
              <a:t>Objetivos</a:t>
            </a:r>
          </a:p>
          <a:p>
            <a:endParaRPr lang="es-ES_tradnl" dirty="0" smtClean="0">
              <a:cs typeface="Times New Roman"/>
            </a:endParaRPr>
          </a:p>
          <a:p>
            <a:pPr marL="285750" indent="-285750">
              <a:buFont typeface="Wingdings" charset="2"/>
              <a:buChar char="q"/>
            </a:pPr>
            <a:r>
              <a:rPr lang="es-ES_tradnl" dirty="0" smtClean="0">
                <a:cs typeface="Times New Roman"/>
              </a:rPr>
              <a:t>Estado Actual de la Red de Adquisición de Datos</a:t>
            </a:r>
          </a:p>
          <a:p>
            <a:endParaRPr lang="es-ES_tradnl" dirty="0" smtClean="0">
              <a:cs typeface="Times New Roman"/>
            </a:endParaRPr>
          </a:p>
          <a:p>
            <a:pPr marL="800100" lvl="1" indent="-342900">
              <a:buFont typeface="Wingdings" charset="2"/>
              <a:buChar char="§"/>
            </a:pPr>
            <a:r>
              <a:rPr lang="es-ES_tradnl" dirty="0" smtClean="0">
                <a:cs typeface="Times New Roman"/>
              </a:rPr>
              <a:t>Red de Subestaciones</a:t>
            </a:r>
          </a:p>
          <a:p>
            <a:pPr marL="800100" lvl="1" indent="-342900">
              <a:buFont typeface="Wingdings" charset="2"/>
              <a:buChar char="§"/>
            </a:pPr>
            <a:r>
              <a:rPr lang="es-ES_tradnl" dirty="0" smtClean="0">
                <a:cs typeface="Times New Roman"/>
              </a:rPr>
              <a:t>Red de Transporte</a:t>
            </a:r>
          </a:p>
          <a:p>
            <a:endParaRPr lang="es-ES_tradnl" dirty="0" smtClean="0">
              <a:cs typeface="Times New Roman"/>
            </a:endParaRPr>
          </a:p>
          <a:p>
            <a:pPr marL="285750" indent="-285750">
              <a:buFont typeface="Wingdings" charset="2"/>
              <a:buChar char="q"/>
            </a:pPr>
            <a:r>
              <a:rPr lang="es-ES_tradnl" dirty="0" smtClean="0">
                <a:cs typeface="Times New Roman"/>
              </a:rPr>
              <a:t>Propuesta de Diseño</a:t>
            </a:r>
          </a:p>
          <a:p>
            <a:endParaRPr lang="es-ES_tradnl" dirty="0" smtClean="0">
              <a:cs typeface="Times New Roman"/>
            </a:endParaRPr>
          </a:p>
          <a:p>
            <a:pPr marL="742950" lvl="1" indent="-285750">
              <a:buFont typeface="Wingdings" charset="2"/>
              <a:buChar char="§"/>
            </a:pPr>
            <a:r>
              <a:rPr lang="es-ES_tradnl" dirty="0" smtClean="0">
                <a:cs typeface="Times New Roman"/>
              </a:rPr>
              <a:t>Red de Subestaciones</a:t>
            </a:r>
          </a:p>
          <a:p>
            <a:pPr marL="742950" lvl="1" indent="-285750">
              <a:buFont typeface="Wingdings" charset="2"/>
              <a:buChar char="§"/>
            </a:pPr>
            <a:r>
              <a:rPr lang="es-ES_tradnl" dirty="0" smtClean="0">
                <a:cs typeface="Times New Roman"/>
              </a:rPr>
              <a:t>Red de Transporte</a:t>
            </a:r>
          </a:p>
          <a:p>
            <a:endParaRPr lang="es-ES_tradnl" dirty="0" smtClean="0">
              <a:cs typeface="Times New Roman"/>
            </a:endParaRPr>
          </a:p>
          <a:p>
            <a:pPr marL="285750" indent="-285750">
              <a:buFont typeface="Wingdings" charset="2"/>
              <a:buChar char="q"/>
            </a:pPr>
            <a:r>
              <a:rPr lang="es-ES_tradnl" dirty="0" smtClean="0">
                <a:cs typeface="Times New Roman"/>
              </a:rPr>
              <a:t>Conclusiones y Recomendaciones</a:t>
            </a:r>
          </a:p>
          <a:p>
            <a:pPr marL="285750" indent="-285750">
              <a:buFont typeface="Wingdings" charset="2"/>
              <a:buChar char="q"/>
            </a:pPr>
            <a:endParaRPr lang="es-ES_tradnl" dirty="0">
              <a:cs typeface="Times New Roman"/>
            </a:endParaRPr>
          </a:p>
        </p:txBody>
      </p:sp>
    </p:spTree>
    <p:extLst>
      <p:ext uri="{BB962C8B-B14F-4D97-AF65-F5344CB8AC3E}">
        <p14:creationId xmlns:p14="http://schemas.microsoft.com/office/powerpoint/2010/main" val="20004029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8598" y="200240"/>
            <a:ext cx="5737318" cy="523220"/>
          </a:xfrm>
          <a:prstGeom prst="rect">
            <a:avLst/>
          </a:prstGeom>
          <a:noFill/>
        </p:spPr>
        <p:txBody>
          <a:bodyPr wrap="none" rtlCol="0">
            <a:spAutoFit/>
          </a:bodyPr>
          <a:lstStyle/>
          <a:p>
            <a:r>
              <a:rPr lang="es-ES_tradnl" sz="2800" dirty="0" smtClean="0">
                <a:solidFill>
                  <a:srgbClr val="D9D9D9"/>
                </a:solidFill>
              </a:rPr>
              <a:t>Subsistema de Adquisición de Datos</a:t>
            </a:r>
            <a:endParaRPr lang="es-ES_tradnl" sz="2800" dirty="0">
              <a:solidFill>
                <a:srgbClr val="D9D9D9"/>
              </a:solidFill>
            </a:endParaRPr>
          </a:p>
        </p:txBody>
      </p:sp>
      <p:pic>
        <p:nvPicPr>
          <p:cNvPr id="3" name="Picture 2" descr="Macintosh HD:Users:migueljaramillo:Desktop:Screen shot 2015-05-09 at 11.25.21 AM.png"/>
          <p:cNvPicPr/>
          <p:nvPr/>
        </p:nvPicPr>
        <p:blipFill>
          <a:blip r:embed="rId2">
            <a:extLst>
              <a:ext uri="{28A0092B-C50C-407E-A947-70E740481C1C}">
                <a14:useLocalDpi xmlns:a14="http://schemas.microsoft.com/office/drawing/2010/main" val="0"/>
              </a:ext>
            </a:extLst>
          </a:blip>
          <a:srcRect/>
          <a:stretch>
            <a:fillRect/>
          </a:stretch>
        </p:blipFill>
        <p:spPr bwMode="auto">
          <a:xfrm>
            <a:off x="2349201" y="3179053"/>
            <a:ext cx="4475480" cy="3428365"/>
          </a:xfrm>
          <a:prstGeom prst="rect">
            <a:avLst/>
          </a:prstGeom>
          <a:noFill/>
          <a:ln>
            <a:noFill/>
          </a:ln>
        </p:spPr>
      </p:pic>
      <p:sp>
        <p:nvSpPr>
          <p:cNvPr id="4" name="TextBox 3"/>
          <p:cNvSpPr txBox="1"/>
          <p:nvPr/>
        </p:nvSpPr>
        <p:spPr>
          <a:xfrm>
            <a:off x="687296" y="1529313"/>
            <a:ext cx="7873998" cy="1754327"/>
          </a:xfrm>
          <a:prstGeom prst="rect">
            <a:avLst/>
          </a:prstGeom>
          <a:noFill/>
        </p:spPr>
        <p:txBody>
          <a:bodyPr wrap="square" rtlCol="0">
            <a:spAutoFit/>
          </a:bodyPr>
          <a:lstStyle/>
          <a:p>
            <a:pPr marL="285750" indent="-285750">
              <a:buFont typeface="Arial"/>
              <a:buChar char="•"/>
            </a:pPr>
            <a:r>
              <a:rPr lang="es-ES_tradnl" dirty="0" smtClean="0"/>
              <a:t>DAP Server</a:t>
            </a:r>
          </a:p>
          <a:p>
            <a:pPr marL="285750" indent="-285750">
              <a:buFont typeface="Arial"/>
              <a:buChar char="•"/>
            </a:pPr>
            <a:endParaRPr lang="es-ES_tradnl" dirty="0" smtClean="0"/>
          </a:p>
          <a:p>
            <a:r>
              <a:rPr lang="es-ES_tradnl" dirty="0" smtClean="0"/>
              <a:t>Es </a:t>
            </a:r>
            <a:r>
              <a:rPr lang="es-ES_tradnl" dirty="0"/>
              <a:t>un servidor multifunción </a:t>
            </a:r>
            <a:r>
              <a:rPr lang="es-ES_tradnl" dirty="0" smtClean="0"/>
              <a:t>de </a:t>
            </a:r>
            <a:r>
              <a:rPr lang="es-ES_tradnl" dirty="0"/>
              <a:t>la marca ALSTOM, tiene un SAS Centralizado </a:t>
            </a:r>
            <a:r>
              <a:rPr lang="es-ES_tradnl" dirty="0" smtClean="0"/>
              <a:t>funciona </a:t>
            </a:r>
            <a:r>
              <a:rPr lang="es-ES_tradnl" dirty="0"/>
              <a:t>de Gateway para la comunicación con lo Front </a:t>
            </a:r>
            <a:r>
              <a:rPr lang="es-ES_tradnl" dirty="0" err="1"/>
              <a:t>Ends</a:t>
            </a:r>
            <a:r>
              <a:rPr lang="es-ES_tradnl" dirty="0"/>
              <a:t> a </a:t>
            </a:r>
            <a:r>
              <a:rPr lang="es-ES_tradnl" dirty="0" smtClean="0"/>
              <a:t>través del protocolo IEC 101 . </a:t>
            </a:r>
            <a:endParaRPr lang="en-US" dirty="0"/>
          </a:p>
          <a:p>
            <a:endParaRPr lang="es-ES_tradnl" dirty="0"/>
          </a:p>
        </p:txBody>
      </p:sp>
    </p:spTree>
    <p:extLst>
      <p:ext uri="{BB962C8B-B14F-4D97-AF65-F5344CB8AC3E}">
        <p14:creationId xmlns:p14="http://schemas.microsoft.com/office/powerpoint/2010/main" val="150313716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8598" y="200240"/>
            <a:ext cx="5737318" cy="523220"/>
          </a:xfrm>
          <a:prstGeom prst="rect">
            <a:avLst/>
          </a:prstGeom>
          <a:noFill/>
        </p:spPr>
        <p:txBody>
          <a:bodyPr wrap="none" rtlCol="0">
            <a:spAutoFit/>
          </a:bodyPr>
          <a:lstStyle/>
          <a:p>
            <a:r>
              <a:rPr lang="es-ES_tradnl" sz="2800" dirty="0" smtClean="0">
                <a:solidFill>
                  <a:srgbClr val="D9D9D9"/>
                </a:solidFill>
              </a:rPr>
              <a:t>Subsistema de Adquisición de Datos</a:t>
            </a:r>
            <a:endParaRPr lang="es-ES_tradnl" sz="2800" dirty="0">
              <a:solidFill>
                <a:srgbClr val="D9D9D9"/>
              </a:solidFill>
            </a:endParaRPr>
          </a:p>
        </p:txBody>
      </p:sp>
      <p:sp>
        <p:nvSpPr>
          <p:cNvPr id="3" name="TextBox 2"/>
          <p:cNvSpPr txBox="1"/>
          <p:nvPr/>
        </p:nvSpPr>
        <p:spPr>
          <a:xfrm>
            <a:off x="1016000" y="2032000"/>
            <a:ext cx="7201647" cy="3416320"/>
          </a:xfrm>
          <a:prstGeom prst="rect">
            <a:avLst/>
          </a:prstGeom>
          <a:noFill/>
        </p:spPr>
        <p:txBody>
          <a:bodyPr wrap="square" rtlCol="0">
            <a:spAutoFit/>
          </a:bodyPr>
          <a:lstStyle/>
          <a:p>
            <a:pPr marL="285750" indent="-285750">
              <a:buFont typeface="Arial"/>
              <a:buChar char="•"/>
            </a:pPr>
            <a:r>
              <a:rPr lang="es-ES_tradnl" dirty="0" smtClean="0"/>
              <a:t>Smart SCADA</a:t>
            </a:r>
          </a:p>
          <a:p>
            <a:pPr marL="285750" indent="-285750">
              <a:buFont typeface="Arial"/>
              <a:buChar char="•"/>
            </a:pPr>
            <a:endParaRPr lang="es-ES_tradnl" dirty="0"/>
          </a:p>
          <a:p>
            <a:pPr algn="just"/>
            <a:r>
              <a:rPr lang="es-ES_tradnl" dirty="0"/>
              <a:t>Es un software </a:t>
            </a:r>
            <a:r>
              <a:rPr lang="es-ES_tradnl" dirty="0" smtClean="0"/>
              <a:t>de </a:t>
            </a:r>
            <a:r>
              <a:rPr lang="es-ES_tradnl" dirty="0"/>
              <a:t>la marca </a:t>
            </a:r>
            <a:r>
              <a:rPr lang="es-ES_tradnl" dirty="0" err="1"/>
              <a:t>Survalent</a:t>
            </a:r>
            <a:r>
              <a:rPr lang="es-ES_tradnl" dirty="0"/>
              <a:t> </a:t>
            </a:r>
            <a:r>
              <a:rPr lang="es-ES_tradnl" dirty="0" err="1"/>
              <a:t>Technology</a:t>
            </a:r>
            <a:r>
              <a:rPr lang="es-ES_tradnl" dirty="0"/>
              <a:t> que  está instalado en una PC </a:t>
            </a:r>
            <a:r>
              <a:rPr lang="es-ES_tradnl" dirty="0" smtClean="0"/>
              <a:t>industrial y trabaja con el protocolo IEC 101. </a:t>
            </a:r>
            <a:r>
              <a:rPr lang="es-ES_tradnl" dirty="0"/>
              <a:t>La </a:t>
            </a:r>
            <a:r>
              <a:rPr lang="es-ES_tradnl" dirty="0" smtClean="0"/>
              <a:t>estructura esta </a:t>
            </a:r>
            <a:r>
              <a:rPr lang="es-ES_tradnl" dirty="0"/>
              <a:t>compuesto de Concentrador de Datos modelo SCOUT, </a:t>
            </a:r>
            <a:r>
              <a:rPr lang="es-ES_tradnl" dirty="0" err="1"/>
              <a:t>Switches</a:t>
            </a:r>
            <a:r>
              <a:rPr lang="es-ES_tradnl" dirty="0"/>
              <a:t> de Subestación </a:t>
            </a:r>
            <a:r>
              <a:rPr lang="es-ES_tradnl" dirty="0" err="1" smtClean="0"/>
              <a:t>Ruggedcom</a:t>
            </a:r>
            <a:r>
              <a:rPr lang="es-ES_tradnl" dirty="0" smtClean="0"/>
              <a:t>, </a:t>
            </a:r>
            <a:r>
              <a:rPr lang="es-ES_tradnl" dirty="0" err="1"/>
              <a:t>Switches</a:t>
            </a:r>
            <a:r>
              <a:rPr lang="es-ES_tradnl" dirty="0"/>
              <a:t> de enlaces Troncales </a:t>
            </a:r>
            <a:r>
              <a:rPr lang="es-ES_tradnl" dirty="0" err="1" smtClean="0"/>
              <a:t>Ruggedcom</a:t>
            </a:r>
            <a:r>
              <a:rPr lang="es-ES_tradnl" dirty="0" smtClean="0"/>
              <a:t>, Medidores </a:t>
            </a:r>
            <a:r>
              <a:rPr lang="es-ES_tradnl" dirty="0"/>
              <a:t>Eléctricos y un Panel de Alarmas.</a:t>
            </a:r>
            <a:endParaRPr lang="en-US" dirty="0"/>
          </a:p>
          <a:p>
            <a:r>
              <a:rPr lang="es-ES_tradnl" dirty="0"/>
              <a:t> </a:t>
            </a:r>
            <a:endParaRPr lang="es-ES_tradnl" dirty="0" smtClean="0"/>
          </a:p>
          <a:p>
            <a:pPr marL="285750" indent="-285750">
              <a:buFont typeface="Arial"/>
              <a:buChar char="•"/>
            </a:pPr>
            <a:endParaRPr lang="es-ES_tradnl" dirty="0"/>
          </a:p>
          <a:p>
            <a:endParaRPr lang="es-ES_tradnl" dirty="0" smtClean="0"/>
          </a:p>
          <a:p>
            <a:pPr marL="285750" indent="-285750">
              <a:buFont typeface="Arial"/>
              <a:buChar char="•"/>
            </a:pPr>
            <a:endParaRPr lang="es-ES_tradnl" dirty="0"/>
          </a:p>
          <a:p>
            <a:pPr marL="285750" indent="-285750">
              <a:buFont typeface="Arial"/>
              <a:buChar char="•"/>
            </a:pPr>
            <a:endParaRPr lang="es-ES_tradnl" dirty="0"/>
          </a:p>
        </p:txBody>
      </p:sp>
    </p:spTree>
    <p:extLst>
      <p:ext uri="{BB962C8B-B14F-4D97-AF65-F5344CB8AC3E}">
        <p14:creationId xmlns:p14="http://schemas.microsoft.com/office/powerpoint/2010/main" val="341861760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8598" y="200240"/>
            <a:ext cx="5737318" cy="523220"/>
          </a:xfrm>
          <a:prstGeom prst="rect">
            <a:avLst/>
          </a:prstGeom>
          <a:noFill/>
        </p:spPr>
        <p:txBody>
          <a:bodyPr wrap="none" rtlCol="0">
            <a:spAutoFit/>
          </a:bodyPr>
          <a:lstStyle/>
          <a:p>
            <a:r>
              <a:rPr lang="es-ES_tradnl" sz="2800" dirty="0" smtClean="0">
                <a:solidFill>
                  <a:srgbClr val="D9D9D9"/>
                </a:solidFill>
              </a:rPr>
              <a:t>Subsistema de Adquisición de Datos</a:t>
            </a:r>
            <a:endParaRPr lang="es-ES_tradnl" sz="2800" dirty="0">
              <a:solidFill>
                <a:srgbClr val="D9D9D9"/>
              </a:solidFill>
            </a:endParaRPr>
          </a:p>
        </p:txBody>
      </p:sp>
      <p:sp>
        <p:nvSpPr>
          <p:cNvPr id="3" name="TextBox 2"/>
          <p:cNvSpPr txBox="1"/>
          <p:nvPr/>
        </p:nvSpPr>
        <p:spPr>
          <a:xfrm>
            <a:off x="788858" y="1538542"/>
            <a:ext cx="7847142" cy="3139321"/>
          </a:xfrm>
          <a:prstGeom prst="rect">
            <a:avLst/>
          </a:prstGeom>
          <a:noFill/>
        </p:spPr>
        <p:txBody>
          <a:bodyPr wrap="square" rtlCol="0">
            <a:spAutoFit/>
          </a:bodyPr>
          <a:lstStyle/>
          <a:p>
            <a:pPr marL="285750" indent="-285750">
              <a:buFont typeface="Wingdings" charset="2"/>
              <a:buChar char="q"/>
            </a:pPr>
            <a:r>
              <a:rPr lang="es-ES_tradnl" b="1" dirty="0" smtClean="0"/>
              <a:t>Front </a:t>
            </a:r>
            <a:r>
              <a:rPr lang="es-ES_tradnl" b="1" dirty="0" err="1" smtClean="0"/>
              <a:t>Ends</a:t>
            </a:r>
            <a:endParaRPr lang="es-ES_tradnl" b="1" dirty="0" smtClean="0"/>
          </a:p>
          <a:p>
            <a:pPr marL="285750" indent="-285750">
              <a:buFont typeface="Wingdings" charset="2"/>
              <a:buChar char="q"/>
            </a:pPr>
            <a:endParaRPr lang="es-ES_tradnl" b="1" dirty="0" smtClean="0"/>
          </a:p>
          <a:p>
            <a:endParaRPr lang="es-ES_tradnl" b="1" dirty="0"/>
          </a:p>
          <a:p>
            <a:r>
              <a:rPr lang="es-ES_tradnl" dirty="0" smtClean="0"/>
              <a:t>Son un conjunto de concentradores de datos que forman una </a:t>
            </a:r>
            <a:r>
              <a:rPr lang="es-ES_tradnl" dirty="0" err="1" smtClean="0"/>
              <a:t>topologia</a:t>
            </a:r>
            <a:r>
              <a:rPr lang="es-ES_tradnl" dirty="0" smtClean="0"/>
              <a:t> tipo estrella, y están compuestos por:</a:t>
            </a:r>
          </a:p>
          <a:p>
            <a:endParaRPr lang="es-ES_tradnl" dirty="0"/>
          </a:p>
          <a:p>
            <a:endParaRPr lang="es-ES_tradnl" dirty="0" smtClean="0"/>
          </a:p>
          <a:p>
            <a:endParaRPr lang="es-ES_tradnl" dirty="0"/>
          </a:p>
          <a:p>
            <a:pPr marL="285750" indent="-285750">
              <a:buFont typeface="Wingdings" charset="2"/>
              <a:buChar char="ü"/>
            </a:pPr>
            <a:r>
              <a:rPr lang="es-ES_tradnl" dirty="0" smtClean="0"/>
              <a:t>RCM</a:t>
            </a:r>
          </a:p>
          <a:p>
            <a:pPr marL="285750" indent="-285750">
              <a:buFont typeface="Wingdings" charset="2"/>
              <a:buChar char="ü"/>
            </a:pPr>
            <a:endParaRPr lang="es-ES_tradnl" dirty="0"/>
          </a:p>
          <a:p>
            <a:pPr marL="285750" indent="-285750">
              <a:buFont typeface="Wingdings" charset="2"/>
              <a:buChar char="ü"/>
            </a:pPr>
            <a:r>
              <a:rPr lang="es-ES_tradnl" dirty="0" err="1" smtClean="0"/>
              <a:t>Switch</a:t>
            </a:r>
            <a:r>
              <a:rPr lang="es-ES_tradnl" dirty="0" smtClean="0"/>
              <a:t> </a:t>
            </a:r>
            <a:endParaRPr lang="es-ES_tradnl"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679003" y="3593351"/>
            <a:ext cx="4299585" cy="2554605"/>
          </a:xfrm>
          <a:prstGeom prst="rect">
            <a:avLst/>
          </a:prstGeom>
          <a:solidFill>
            <a:schemeClr val="bg1">
              <a:lumMod val="100000"/>
              <a:lumOff val="0"/>
            </a:schemeClr>
          </a:solidFill>
          <a:ln>
            <a:noFill/>
          </a:ln>
        </p:spPr>
      </p:pic>
    </p:spTree>
    <p:extLst>
      <p:ext uri="{BB962C8B-B14F-4D97-AF65-F5344CB8AC3E}">
        <p14:creationId xmlns:p14="http://schemas.microsoft.com/office/powerpoint/2010/main" val="288662664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8598" y="200240"/>
            <a:ext cx="5737318" cy="523220"/>
          </a:xfrm>
          <a:prstGeom prst="rect">
            <a:avLst/>
          </a:prstGeom>
          <a:noFill/>
        </p:spPr>
        <p:txBody>
          <a:bodyPr wrap="none" rtlCol="0">
            <a:spAutoFit/>
          </a:bodyPr>
          <a:lstStyle/>
          <a:p>
            <a:r>
              <a:rPr lang="es-ES_tradnl" sz="2800" dirty="0" smtClean="0">
                <a:solidFill>
                  <a:srgbClr val="D9D9D9"/>
                </a:solidFill>
              </a:rPr>
              <a:t>Subsistema de Adquisición de Datos</a:t>
            </a:r>
            <a:endParaRPr lang="es-ES_tradnl" sz="2800" dirty="0">
              <a:solidFill>
                <a:srgbClr val="D9D9D9"/>
              </a:solidFill>
            </a:endParaRPr>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4000966" y="3429000"/>
            <a:ext cx="4429125" cy="2835910"/>
          </a:xfrm>
          <a:prstGeom prst="rect">
            <a:avLst/>
          </a:prstGeom>
          <a:solidFill>
            <a:schemeClr val="bg1">
              <a:lumMod val="100000"/>
              <a:lumOff val="0"/>
            </a:schemeClr>
          </a:solidFill>
          <a:ln>
            <a:noFill/>
          </a:ln>
        </p:spPr>
      </p:pic>
      <p:sp>
        <p:nvSpPr>
          <p:cNvPr id="4" name="TextBox 3"/>
          <p:cNvSpPr txBox="1"/>
          <p:nvPr/>
        </p:nvSpPr>
        <p:spPr>
          <a:xfrm>
            <a:off x="642470" y="1688351"/>
            <a:ext cx="7963648" cy="3416320"/>
          </a:xfrm>
          <a:prstGeom prst="rect">
            <a:avLst/>
          </a:prstGeom>
          <a:noFill/>
        </p:spPr>
        <p:txBody>
          <a:bodyPr wrap="square" rtlCol="0">
            <a:spAutoFit/>
          </a:bodyPr>
          <a:lstStyle/>
          <a:p>
            <a:pPr marL="285750" indent="-285750">
              <a:buFont typeface="Wingdings" charset="2"/>
              <a:buChar char="q"/>
            </a:pPr>
            <a:r>
              <a:rPr lang="es-ES_tradnl" b="1" dirty="0"/>
              <a:t> </a:t>
            </a:r>
            <a:r>
              <a:rPr lang="es-ES_tradnl" dirty="0" smtClean="0"/>
              <a:t>Centros de Control</a:t>
            </a:r>
          </a:p>
          <a:p>
            <a:endParaRPr lang="en-US" dirty="0"/>
          </a:p>
          <a:p>
            <a:r>
              <a:rPr lang="es-ES_tradnl" dirty="0"/>
              <a:t>S</a:t>
            </a:r>
            <a:r>
              <a:rPr lang="es-ES_tradnl" dirty="0" smtClean="0"/>
              <a:t>on </a:t>
            </a:r>
            <a:r>
              <a:rPr lang="es-ES_tradnl" dirty="0"/>
              <a:t>sitios donde se centraliza y se procesa toda la información adquirida en los </a:t>
            </a:r>
            <a:r>
              <a:rPr lang="es-ES_tradnl" dirty="0" err="1"/>
              <a:t>RTUs</a:t>
            </a:r>
            <a:r>
              <a:rPr lang="es-ES_tradnl" dirty="0"/>
              <a:t> a través de los Front </a:t>
            </a:r>
            <a:r>
              <a:rPr lang="es-ES_tradnl" dirty="0" err="1"/>
              <a:t>Ends</a:t>
            </a:r>
            <a:r>
              <a:rPr lang="es-ES_tradnl" dirty="0"/>
              <a:t> y se la visualiza en pantallas utilizando interface Humano-Maquina (HMI</a:t>
            </a:r>
            <a:r>
              <a:rPr lang="es-ES_tradnl" dirty="0" smtClean="0"/>
              <a:t>)</a:t>
            </a:r>
            <a:r>
              <a:rPr lang="en-US" dirty="0" smtClean="0">
                <a:effectLst/>
              </a:rPr>
              <a:t>.</a:t>
            </a:r>
          </a:p>
          <a:p>
            <a:endParaRPr lang="en-US" dirty="0" smtClean="0"/>
          </a:p>
          <a:p>
            <a:endParaRPr lang="en-US" dirty="0" smtClean="0"/>
          </a:p>
          <a:p>
            <a:pPr marL="285750" indent="-285750">
              <a:buFont typeface="Arial"/>
              <a:buChar char="•"/>
            </a:pPr>
            <a:r>
              <a:rPr lang="en-US" dirty="0"/>
              <a:t>CENACE</a:t>
            </a:r>
            <a:endParaRPr lang="es-ES_tradnl" dirty="0"/>
          </a:p>
          <a:p>
            <a:endParaRPr lang="en-US" dirty="0"/>
          </a:p>
          <a:p>
            <a:endParaRPr lang="en-US" dirty="0"/>
          </a:p>
          <a:p>
            <a:pPr marL="285750" indent="-285750">
              <a:buFont typeface="Arial"/>
              <a:buChar char="•"/>
            </a:pPr>
            <a:r>
              <a:rPr lang="en-US" dirty="0" smtClean="0">
                <a:effectLst/>
              </a:rPr>
              <a:t>COT </a:t>
            </a:r>
          </a:p>
          <a:p>
            <a:pPr marL="285750" indent="-285750">
              <a:buFont typeface="Arial"/>
              <a:buChar char="•"/>
            </a:pPr>
            <a:endParaRPr lang="en-US" dirty="0"/>
          </a:p>
        </p:txBody>
      </p:sp>
    </p:spTree>
    <p:extLst>
      <p:ext uri="{BB962C8B-B14F-4D97-AF65-F5344CB8AC3E}">
        <p14:creationId xmlns:p14="http://schemas.microsoft.com/office/powerpoint/2010/main" val="223304756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cintosh HD:Users:migueljaramillo:Desktop:Screen shot 2015-04-28 at 10.50.02 PM.png"/>
          <p:cNvPicPr/>
          <p:nvPr/>
        </p:nvPicPr>
        <p:blipFill>
          <a:blip r:embed="rId3">
            <a:extLst>
              <a:ext uri="{28A0092B-C50C-407E-A947-70E740481C1C}">
                <a14:useLocalDpi xmlns:a14="http://schemas.microsoft.com/office/drawing/2010/main" val="0"/>
              </a:ext>
            </a:extLst>
          </a:blip>
          <a:srcRect/>
          <a:stretch>
            <a:fillRect/>
          </a:stretch>
        </p:blipFill>
        <p:spPr bwMode="auto">
          <a:xfrm>
            <a:off x="4325581" y="1570588"/>
            <a:ext cx="4504653" cy="4910814"/>
          </a:xfrm>
          <a:prstGeom prst="rect">
            <a:avLst/>
          </a:prstGeom>
          <a:noFill/>
          <a:ln>
            <a:noFill/>
          </a:ln>
        </p:spPr>
      </p:pic>
      <p:sp>
        <p:nvSpPr>
          <p:cNvPr id="3" name="TextBox 2"/>
          <p:cNvSpPr txBox="1"/>
          <p:nvPr/>
        </p:nvSpPr>
        <p:spPr>
          <a:xfrm>
            <a:off x="1693162" y="180963"/>
            <a:ext cx="6058870" cy="523220"/>
          </a:xfrm>
          <a:prstGeom prst="rect">
            <a:avLst/>
          </a:prstGeom>
          <a:noFill/>
        </p:spPr>
        <p:txBody>
          <a:bodyPr wrap="none" rtlCol="0">
            <a:spAutoFit/>
          </a:bodyPr>
          <a:lstStyle/>
          <a:p>
            <a:r>
              <a:rPr lang="es-ES_tradnl" sz="2800" dirty="0" smtClean="0">
                <a:solidFill>
                  <a:srgbClr val="D9D9D9"/>
                </a:solidFill>
              </a:rPr>
              <a:t>SISTEMA DE COMUNICACIONES</a:t>
            </a:r>
          </a:p>
        </p:txBody>
      </p:sp>
      <p:sp>
        <p:nvSpPr>
          <p:cNvPr id="4" name="TextBox 3"/>
          <p:cNvSpPr txBox="1"/>
          <p:nvPr/>
        </p:nvSpPr>
        <p:spPr>
          <a:xfrm>
            <a:off x="498632" y="1647058"/>
            <a:ext cx="3903633" cy="4801315"/>
          </a:xfrm>
          <a:prstGeom prst="rect">
            <a:avLst/>
          </a:prstGeom>
          <a:noFill/>
        </p:spPr>
        <p:txBody>
          <a:bodyPr wrap="none" rtlCol="0">
            <a:spAutoFit/>
          </a:bodyPr>
          <a:lstStyle/>
          <a:p>
            <a:endParaRPr lang="es-ES_tradnl" dirty="0" smtClean="0"/>
          </a:p>
          <a:p>
            <a:endParaRPr lang="es-ES_tradnl" dirty="0" smtClean="0"/>
          </a:p>
          <a:p>
            <a:endParaRPr lang="es-ES_tradnl" dirty="0" smtClean="0"/>
          </a:p>
          <a:p>
            <a:endParaRPr lang="es-ES_tradnl" dirty="0"/>
          </a:p>
          <a:p>
            <a:pPr marL="285750" indent="-285750">
              <a:buFont typeface="Arial"/>
              <a:buChar char="•"/>
            </a:pPr>
            <a:r>
              <a:rPr lang="es-ES_tradnl" dirty="0" smtClean="0"/>
              <a:t>PLC (</a:t>
            </a:r>
            <a:r>
              <a:rPr lang="es-ES_tradnl" dirty="0" err="1" smtClean="0"/>
              <a:t>Power</a:t>
            </a:r>
            <a:r>
              <a:rPr lang="es-ES_tradnl" dirty="0" smtClean="0"/>
              <a:t> Line </a:t>
            </a:r>
            <a:r>
              <a:rPr lang="es-ES_tradnl" dirty="0" err="1" smtClean="0"/>
              <a:t>Communication</a:t>
            </a:r>
            <a:r>
              <a:rPr lang="es-ES_tradnl" dirty="0" smtClean="0"/>
              <a:t>)</a:t>
            </a:r>
          </a:p>
          <a:p>
            <a:pPr marL="285750" indent="-285750">
              <a:buFont typeface="Arial"/>
              <a:buChar char="•"/>
            </a:pPr>
            <a:endParaRPr lang="es-ES_tradnl" dirty="0" smtClean="0"/>
          </a:p>
          <a:p>
            <a:pPr marL="285750" indent="-285750">
              <a:buFont typeface="Arial"/>
              <a:buChar char="•"/>
            </a:pPr>
            <a:r>
              <a:rPr lang="es-ES_tradnl" dirty="0" smtClean="0"/>
              <a:t>Cable de Cobre</a:t>
            </a:r>
          </a:p>
          <a:p>
            <a:pPr marL="285750" indent="-285750">
              <a:buFont typeface="Arial"/>
              <a:buChar char="•"/>
            </a:pPr>
            <a:endParaRPr lang="es-ES_tradnl" dirty="0"/>
          </a:p>
          <a:p>
            <a:pPr marL="285750" indent="-285750">
              <a:buFont typeface="Arial"/>
              <a:buChar char="•"/>
            </a:pPr>
            <a:r>
              <a:rPr lang="es-ES_tradnl" dirty="0" smtClean="0"/>
              <a:t>Conversor FO/RS-232</a:t>
            </a:r>
          </a:p>
          <a:p>
            <a:pPr marL="285750" indent="-285750">
              <a:buFont typeface="Arial"/>
              <a:buChar char="•"/>
            </a:pPr>
            <a:endParaRPr lang="es-ES_tradnl" dirty="0" smtClean="0"/>
          </a:p>
          <a:p>
            <a:pPr marL="285750" indent="-285750">
              <a:buFont typeface="Arial"/>
              <a:buChar char="•"/>
            </a:pPr>
            <a:r>
              <a:rPr lang="es-ES_tradnl" dirty="0" smtClean="0"/>
              <a:t>Servicios prestados</a:t>
            </a:r>
          </a:p>
          <a:p>
            <a:endParaRPr lang="es-ES_tradnl" dirty="0" smtClean="0"/>
          </a:p>
          <a:p>
            <a:pPr marL="285750" indent="-285750">
              <a:buFont typeface="Arial"/>
              <a:buChar char="•"/>
            </a:pPr>
            <a:r>
              <a:rPr lang="es-ES_tradnl" dirty="0" smtClean="0"/>
              <a:t>PHD</a:t>
            </a:r>
          </a:p>
          <a:p>
            <a:pPr marL="285750" indent="-285750">
              <a:buFont typeface="Arial"/>
              <a:buChar char="•"/>
            </a:pPr>
            <a:endParaRPr lang="es-ES_tradnl" dirty="0" smtClean="0"/>
          </a:p>
          <a:p>
            <a:pPr marL="285750" indent="-285750">
              <a:buFont typeface="Arial"/>
              <a:buChar char="•"/>
            </a:pPr>
            <a:r>
              <a:rPr lang="es-ES_tradnl" dirty="0" smtClean="0"/>
              <a:t>SDH</a:t>
            </a:r>
          </a:p>
          <a:p>
            <a:pPr marL="285750" indent="-285750">
              <a:buFont typeface="Arial"/>
              <a:buChar char="•"/>
            </a:pPr>
            <a:endParaRPr lang="es-ES_tradnl" dirty="0" smtClean="0"/>
          </a:p>
          <a:p>
            <a:r>
              <a:rPr lang="es-ES_tradnl" dirty="0" smtClean="0"/>
              <a:t> </a:t>
            </a:r>
            <a:endParaRPr lang="es-ES_tradnl" dirty="0"/>
          </a:p>
        </p:txBody>
      </p:sp>
    </p:spTree>
    <p:extLst>
      <p:ext uri="{BB962C8B-B14F-4D97-AF65-F5344CB8AC3E}">
        <p14:creationId xmlns:p14="http://schemas.microsoft.com/office/powerpoint/2010/main" val="98701536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with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8598" y="200240"/>
            <a:ext cx="5737318" cy="523220"/>
          </a:xfrm>
          <a:prstGeom prst="rect">
            <a:avLst/>
          </a:prstGeom>
          <a:noFill/>
        </p:spPr>
        <p:txBody>
          <a:bodyPr wrap="none" rtlCol="0">
            <a:spAutoFit/>
          </a:bodyPr>
          <a:lstStyle/>
          <a:p>
            <a:r>
              <a:rPr lang="es-ES_tradnl" sz="2800" dirty="0" smtClean="0">
                <a:solidFill>
                  <a:srgbClr val="D9D9D9"/>
                </a:solidFill>
              </a:rPr>
              <a:t>Subsistema de Adquisición de Datos</a:t>
            </a:r>
            <a:endParaRPr lang="es-ES_tradnl" sz="2800" dirty="0">
              <a:solidFill>
                <a:srgbClr val="D9D9D9"/>
              </a:solidFill>
            </a:endParaRPr>
          </a:p>
        </p:txBody>
      </p:sp>
      <p:pic>
        <p:nvPicPr>
          <p:cNvPr id="4" name="Picture 3"/>
          <p:cNvPicPr>
            <a:picLocks noChangeAspect="1"/>
          </p:cNvPicPr>
          <p:nvPr/>
        </p:nvPicPr>
        <p:blipFill>
          <a:blip r:embed="rId2"/>
          <a:stretch>
            <a:fillRect/>
          </a:stretch>
        </p:blipFill>
        <p:spPr>
          <a:xfrm>
            <a:off x="649195" y="1460107"/>
            <a:ext cx="5143500" cy="5245100"/>
          </a:xfrm>
          <a:prstGeom prst="rect">
            <a:avLst/>
          </a:prstGeom>
        </p:spPr>
      </p:pic>
      <p:graphicFrame>
        <p:nvGraphicFramePr>
          <p:cNvPr id="5" name="Chart 4"/>
          <p:cNvGraphicFramePr/>
          <p:nvPr>
            <p:extLst>
              <p:ext uri="{D42A27DB-BD31-4B8C-83A1-F6EECF244321}">
                <p14:modId xmlns:p14="http://schemas.microsoft.com/office/powerpoint/2010/main" val="88360005"/>
              </p:ext>
            </p:extLst>
          </p:nvPr>
        </p:nvGraphicFramePr>
        <p:xfrm>
          <a:off x="4449969" y="3439850"/>
          <a:ext cx="4350385" cy="31159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941523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with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3544" y="2630767"/>
            <a:ext cx="5872321" cy="707886"/>
          </a:xfrm>
          <a:prstGeom prst="rect">
            <a:avLst/>
          </a:prstGeom>
        </p:spPr>
        <p:txBody>
          <a:bodyPr wrap="none">
            <a:spAutoFit/>
          </a:bodyPr>
          <a:lstStyle/>
          <a:p>
            <a:r>
              <a:rPr lang="es-ES_tradnl" sz="4000" dirty="0" smtClean="0">
                <a:solidFill>
                  <a:srgbClr val="D9D9D9"/>
                </a:solidFill>
                <a:latin typeface="Times New Roman"/>
                <a:cs typeface="Times New Roman"/>
              </a:rPr>
              <a:t>PROPUESTA DE DISEÑO</a:t>
            </a:r>
          </a:p>
        </p:txBody>
      </p:sp>
    </p:spTree>
    <p:extLst>
      <p:ext uri="{BB962C8B-B14F-4D97-AF65-F5344CB8AC3E}">
        <p14:creationId xmlns:p14="http://schemas.microsoft.com/office/powerpoint/2010/main" val="94604761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0808" y="180963"/>
            <a:ext cx="4525097" cy="523220"/>
          </a:xfrm>
          <a:prstGeom prst="rect">
            <a:avLst/>
          </a:prstGeom>
          <a:noFill/>
        </p:spPr>
        <p:txBody>
          <a:bodyPr wrap="none" rtlCol="0">
            <a:spAutoFit/>
          </a:bodyPr>
          <a:lstStyle/>
          <a:p>
            <a:r>
              <a:rPr lang="es-ES_tradnl" sz="2800" dirty="0" smtClean="0">
                <a:solidFill>
                  <a:srgbClr val="D9D9D9"/>
                </a:solidFill>
              </a:rPr>
              <a:t>PROPUESTA DE DISEÑO</a:t>
            </a:r>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5128308" y="1455606"/>
            <a:ext cx="3375194" cy="4778021"/>
          </a:xfrm>
          <a:prstGeom prst="rect">
            <a:avLst/>
          </a:prstGeom>
          <a:solidFill>
            <a:schemeClr val="bg1">
              <a:lumMod val="100000"/>
              <a:lumOff val="0"/>
            </a:schemeClr>
          </a:solidFill>
          <a:ln>
            <a:noFill/>
          </a:ln>
        </p:spPr>
      </p:pic>
      <p:pic>
        <p:nvPicPr>
          <p:cNvPr id="4" name="Picture 3"/>
          <p:cNvPicPr>
            <a:picLocks noChangeAspect="1"/>
          </p:cNvPicPr>
          <p:nvPr/>
        </p:nvPicPr>
        <p:blipFill>
          <a:blip r:embed="rId4"/>
          <a:stretch>
            <a:fillRect/>
          </a:stretch>
        </p:blipFill>
        <p:spPr>
          <a:xfrm>
            <a:off x="254000" y="1542097"/>
            <a:ext cx="4467412" cy="4555657"/>
          </a:xfrm>
          <a:prstGeom prst="rect">
            <a:avLst/>
          </a:prstGeom>
        </p:spPr>
      </p:pic>
    </p:spTree>
    <p:extLst>
      <p:ext uri="{BB962C8B-B14F-4D97-AF65-F5344CB8AC3E}">
        <p14:creationId xmlns:p14="http://schemas.microsoft.com/office/powerpoint/2010/main" val="1045194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7295" y="262395"/>
            <a:ext cx="5243242" cy="523220"/>
          </a:xfrm>
          <a:prstGeom prst="rect">
            <a:avLst/>
          </a:prstGeom>
          <a:noFill/>
        </p:spPr>
        <p:txBody>
          <a:bodyPr wrap="none" rtlCol="0">
            <a:spAutoFit/>
          </a:bodyPr>
          <a:lstStyle/>
          <a:p>
            <a:r>
              <a:rPr lang="es-ES_tradnl" sz="2800" dirty="0" smtClean="0">
                <a:solidFill>
                  <a:srgbClr val="D9D9D9"/>
                </a:solidFill>
              </a:rPr>
              <a:t>Propuesta a Nivel de Subestación</a:t>
            </a:r>
            <a:endParaRPr lang="es-ES_tradnl" sz="2800" dirty="0">
              <a:solidFill>
                <a:srgbClr val="D9D9D9"/>
              </a:solidFill>
            </a:endParaRPr>
          </a:p>
        </p:txBody>
      </p:sp>
      <p:sp>
        <p:nvSpPr>
          <p:cNvPr id="3" name="TextBox 2"/>
          <p:cNvSpPr txBox="1"/>
          <p:nvPr/>
        </p:nvSpPr>
        <p:spPr>
          <a:xfrm>
            <a:off x="836706" y="1323217"/>
            <a:ext cx="5557932" cy="369332"/>
          </a:xfrm>
          <a:prstGeom prst="rect">
            <a:avLst/>
          </a:prstGeom>
          <a:noFill/>
        </p:spPr>
        <p:txBody>
          <a:bodyPr wrap="none" rtlCol="0">
            <a:spAutoFit/>
          </a:bodyPr>
          <a:lstStyle/>
          <a:p>
            <a:pPr marL="285750" indent="-285750">
              <a:buFont typeface="Wingdings" charset="2"/>
              <a:buChar char="q"/>
            </a:pPr>
            <a:r>
              <a:rPr lang="es-ES_tradnl" dirty="0" smtClean="0"/>
              <a:t>Equipos y Sistemas capaces de trabajar con IEC 104</a:t>
            </a:r>
            <a:endParaRPr lang="es-ES_tradnl" dirty="0"/>
          </a:p>
        </p:txBody>
      </p:sp>
      <p:pic>
        <p:nvPicPr>
          <p:cNvPr id="4" name="Picture 3" descr="Screen shot 2015-05-18 at 11.34.5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7854"/>
            <a:ext cx="9144000" cy="5001936"/>
          </a:xfrm>
          <a:prstGeom prst="rect">
            <a:avLst/>
          </a:prstGeom>
        </p:spPr>
      </p:pic>
    </p:spTree>
    <p:extLst>
      <p:ext uri="{BB962C8B-B14F-4D97-AF65-F5344CB8AC3E}">
        <p14:creationId xmlns:p14="http://schemas.microsoft.com/office/powerpoint/2010/main" val="127378889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6706" y="1263454"/>
            <a:ext cx="6686446" cy="369332"/>
          </a:xfrm>
          <a:prstGeom prst="rect">
            <a:avLst/>
          </a:prstGeom>
          <a:noFill/>
        </p:spPr>
        <p:txBody>
          <a:bodyPr wrap="none" rtlCol="0">
            <a:spAutoFit/>
          </a:bodyPr>
          <a:lstStyle/>
          <a:p>
            <a:pPr marL="285750" indent="-285750">
              <a:buFont typeface="Wingdings" charset="2"/>
              <a:buChar char="q"/>
            </a:pPr>
            <a:r>
              <a:rPr lang="es-ES_tradnl" dirty="0" smtClean="0"/>
              <a:t>Equipos y Sistemas que no son capaces de trabajar con IEC 104</a:t>
            </a:r>
            <a:endParaRPr lang="es-ES_tradnl" dirty="0"/>
          </a:p>
        </p:txBody>
      </p:sp>
      <p:sp>
        <p:nvSpPr>
          <p:cNvPr id="3" name="TextBox 2"/>
          <p:cNvSpPr txBox="1"/>
          <p:nvPr/>
        </p:nvSpPr>
        <p:spPr>
          <a:xfrm>
            <a:off x="1957295" y="262395"/>
            <a:ext cx="5243242" cy="523220"/>
          </a:xfrm>
          <a:prstGeom prst="rect">
            <a:avLst/>
          </a:prstGeom>
          <a:noFill/>
        </p:spPr>
        <p:txBody>
          <a:bodyPr wrap="none" rtlCol="0">
            <a:spAutoFit/>
          </a:bodyPr>
          <a:lstStyle/>
          <a:p>
            <a:r>
              <a:rPr lang="es-ES_tradnl" sz="2800" dirty="0" smtClean="0">
                <a:solidFill>
                  <a:srgbClr val="D9D9D9"/>
                </a:solidFill>
              </a:rPr>
              <a:t>Propuesta a Nivel de Subestación</a:t>
            </a:r>
            <a:endParaRPr lang="es-ES_tradnl" sz="2800" dirty="0">
              <a:solidFill>
                <a:srgbClr val="D9D9D9"/>
              </a:solidFill>
            </a:endParaRPr>
          </a:p>
        </p:txBody>
      </p:sp>
      <p:pic>
        <p:nvPicPr>
          <p:cNvPr id="6" name="Picture 5" descr="Screen shot 2015-05-18 at 11.37.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69476"/>
            <a:ext cx="9144000" cy="3349991"/>
          </a:xfrm>
          <a:prstGeom prst="rect">
            <a:avLst/>
          </a:prstGeom>
        </p:spPr>
      </p:pic>
    </p:spTree>
    <p:extLst>
      <p:ext uri="{BB962C8B-B14F-4D97-AF65-F5344CB8AC3E}">
        <p14:creationId xmlns:p14="http://schemas.microsoft.com/office/powerpoint/2010/main" val="24580671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9252" y="2621790"/>
            <a:ext cx="4451910" cy="707886"/>
          </a:xfrm>
          <a:prstGeom prst="rect">
            <a:avLst/>
          </a:prstGeom>
        </p:spPr>
        <p:txBody>
          <a:bodyPr wrap="none">
            <a:spAutoFit/>
          </a:bodyPr>
          <a:lstStyle/>
          <a:p>
            <a:r>
              <a:rPr lang="es-ES_tradnl" sz="4000" dirty="0" smtClean="0">
                <a:solidFill>
                  <a:srgbClr val="D9D9D9"/>
                </a:solidFill>
                <a:latin typeface="+mj-lt"/>
                <a:cs typeface="Times New Roman"/>
              </a:rPr>
              <a:t>INTRODUCCIÓN</a:t>
            </a:r>
          </a:p>
        </p:txBody>
      </p:sp>
    </p:spTree>
    <p:extLst>
      <p:ext uri="{BB962C8B-B14F-4D97-AF65-F5344CB8AC3E}">
        <p14:creationId xmlns:p14="http://schemas.microsoft.com/office/powerpoint/2010/main" val="343001005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7295" y="262395"/>
            <a:ext cx="5243242" cy="523220"/>
          </a:xfrm>
          <a:prstGeom prst="rect">
            <a:avLst/>
          </a:prstGeom>
          <a:noFill/>
        </p:spPr>
        <p:txBody>
          <a:bodyPr wrap="none" rtlCol="0">
            <a:spAutoFit/>
          </a:bodyPr>
          <a:lstStyle/>
          <a:p>
            <a:r>
              <a:rPr lang="es-ES_tradnl" sz="2800" dirty="0" smtClean="0">
                <a:solidFill>
                  <a:srgbClr val="D9D9D9"/>
                </a:solidFill>
              </a:rPr>
              <a:t>Propuesta a Nivel de Subestación</a:t>
            </a:r>
            <a:endParaRPr lang="es-ES_tradnl" sz="2800" dirty="0">
              <a:solidFill>
                <a:srgbClr val="D9D9D9"/>
              </a:solidFill>
            </a:endParaRPr>
          </a:p>
        </p:txBody>
      </p:sp>
      <p:pic>
        <p:nvPicPr>
          <p:cNvPr id="3" name="Picture 2"/>
          <p:cNvPicPr>
            <a:picLocks noChangeAspect="1"/>
          </p:cNvPicPr>
          <p:nvPr/>
        </p:nvPicPr>
        <p:blipFill>
          <a:blip r:embed="rId3"/>
          <a:stretch>
            <a:fillRect/>
          </a:stretch>
        </p:blipFill>
        <p:spPr>
          <a:xfrm>
            <a:off x="2451100" y="2070100"/>
            <a:ext cx="4241800" cy="4787900"/>
          </a:xfrm>
          <a:prstGeom prst="rect">
            <a:avLst/>
          </a:prstGeom>
        </p:spPr>
      </p:pic>
      <p:sp>
        <p:nvSpPr>
          <p:cNvPr id="4" name="TextBox 3"/>
          <p:cNvSpPr txBox="1"/>
          <p:nvPr/>
        </p:nvSpPr>
        <p:spPr>
          <a:xfrm>
            <a:off x="642471" y="1421367"/>
            <a:ext cx="2518638" cy="369332"/>
          </a:xfrm>
          <a:prstGeom prst="rect">
            <a:avLst/>
          </a:prstGeom>
          <a:noFill/>
        </p:spPr>
        <p:txBody>
          <a:bodyPr wrap="none" rtlCol="0">
            <a:spAutoFit/>
          </a:bodyPr>
          <a:lstStyle/>
          <a:p>
            <a:pPr marL="285750" indent="-285750">
              <a:buFont typeface="Wingdings" charset="2"/>
              <a:buChar char="q"/>
            </a:pPr>
            <a:r>
              <a:rPr lang="es-ES_tradnl" dirty="0" err="1" smtClean="0"/>
              <a:t>eLAN</a:t>
            </a:r>
            <a:r>
              <a:rPr lang="es-ES_tradnl" dirty="0" smtClean="0"/>
              <a:t> </a:t>
            </a:r>
            <a:r>
              <a:rPr lang="es-ES_tradnl" dirty="0" err="1" smtClean="0"/>
              <a:t>Ruggedcomm</a:t>
            </a:r>
            <a:endParaRPr lang="es-ES_tradnl" dirty="0"/>
          </a:p>
        </p:txBody>
      </p:sp>
    </p:spTree>
    <p:extLst>
      <p:ext uri="{BB962C8B-B14F-4D97-AF65-F5344CB8AC3E}">
        <p14:creationId xmlns:p14="http://schemas.microsoft.com/office/powerpoint/2010/main" val="37100372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7295" y="262395"/>
            <a:ext cx="5243242" cy="523220"/>
          </a:xfrm>
          <a:prstGeom prst="rect">
            <a:avLst/>
          </a:prstGeom>
          <a:noFill/>
        </p:spPr>
        <p:txBody>
          <a:bodyPr wrap="none" rtlCol="0">
            <a:spAutoFit/>
          </a:bodyPr>
          <a:lstStyle/>
          <a:p>
            <a:r>
              <a:rPr lang="es-ES_tradnl" sz="2800" dirty="0" smtClean="0">
                <a:solidFill>
                  <a:srgbClr val="D9D9D9"/>
                </a:solidFill>
              </a:rPr>
              <a:t>Propuesta a Nivel de Subestación</a:t>
            </a:r>
            <a:endParaRPr lang="es-ES_tradnl" sz="2800" dirty="0">
              <a:solidFill>
                <a:srgbClr val="D9D9D9"/>
              </a:solidFill>
            </a:endParaRPr>
          </a:p>
        </p:txBody>
      </p:sp>
      <p:pic>
        <p:nvPicPr>
          <p:cNvPr id="3" name="Picture 2"/>
          <p:cNvPicPr>
            <a:picLocks noChangeAspect="1"/>
          </p:cNvPicPr>
          <p:nvPr/>
        </p:nvPicPr>
        <p:blipFill>
          <a:blip r:embed="rId3"/>
          <a:stretch>
            <a:fillRect/>
          </a:stretch>
        </p:blipFill>
        <p:spPr>
          <a:xfrm>
            <a:off x="5234640" y="1766886"/>
            <a:ext cx="2460065" cy="4530967"/>
          </a:xfrm>
          <a:prstGeom prst="rect">
            <a:avLst/>
          </a:prstGeom>
        </p:spPr>
      </p:pic>
      <p:sp>
        <p:nvSpPr>
          <p:cNvPr id="4" name="Rectangle 3"/>
          <p:cNvSpPr/>
          <p:nvPr/>
        </p:nvSpPr>
        <p:spPr>
          <a:xfrm>
            <a:off x="697976" y="1660569"/>
            <a:ext cx="1569660" cy="369332"/>
          </a:xfrm>
          <a:prstGeom prst="rect">
            <a:avLst/>
          </a:prstGeom>
        </p:spPr>
        <p:txBody>
          <a:bodyPr wrap="none">
            <a:spAutoFit/>
          </a:bodyPr>
          <a:lstStyle/>
          <a:p>
            <a:pPr marL="285750" indent="-285750">
              <a:buFont typeface="Wingdings" charset="2"/>
              <a:buChar char="q"/>
            </a:pPr>
            <a:r>
              <a:rPr lang="es-ES_tradnl" dirty="0" smtClean="0"/>
              <a:t>SPT4-NET</a:t>
            </a:r>
            <a:endParaRPr lang="es-ES_tradnl" dirty="0"/>
          </a:p>
        </p:txBody>
      </p:sp>
      <p:pic>
        <p:nvPicPr>
          <p:cNvPr id="5" name="Picture 4" descr="Macintosh HD:Users:migueljaramillo:Desktop:Screen shot 2015-05-13 at 12.10.11 AM.png"/>
          <p:cNvPicPr/>
          <p:nvPr/>
        </p:nvPicPr>
        <p:blipFill>
          <a:blip r:embed="rId4">
            <a:extLst>
              <a:ext uri="{28A0092B-C50C-407E-A947-70E740481C1C}">
                <a14:useLocalDpi xmlns:a14="http://schemas.microsoft.com/office/drawing/2010/main" val="0"/>
              </a:ext>
            </a:extLst>
          </a:blip>
          <a:srcRect/>
          <a:stretch>
            <a:fillRect/>
          </a:stretch>
        </p:blipFill>
        <p:spPr bwMode="auto">
          <a:xfrm>
            <a:off x="890140" y="3836987"/>
            <a:ext cx="3598545" cy="815975"/>
          </a:xfrm>
          <a:prstGeom prst="rect">
            <a:avLst/>
          </a:prstGeom>
          <a:noFill/>
          <a:ln>
            <a:noFill/>
          </a:ln>
        </p:spPr>
      </p:pic>
    </p:spTree>
    <p:extLst>
      <p:ext uri="{BB962C8B-B14F-4D97-AF65-F5344CB8AC3E}">
        <p14:creationId xmlns:p14="http://schemas.microsoft.com/office/powerpoint/2010/main" val="322617616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5-18 at 11.55.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25538"/>
            <a:ext cx="9144000" cy="3697631"/>
          </a:xfrm>
          <a:prstGeom prst="rect">
            <a:avLst/>
          </a:prstGeom>
        </p:spPr>
      </p:pic>
      <p:sp>
        <p:nvSpPr>
          <p:cNvPr id="3" name="TextBox 2"/>
          <p:cNvSpPr txBox="1"/>
          <p:nvPr/>
        </p:nvSpPr>
        <p:spPr>
          <a:xfrm>
            <a:off x="1957295" y="262395"/>
            <a:ext cx="5243242" cy="523220"/>
          </a:xfrm>
          <a:prstGeom prst="rect">
            <a:avLst/>
          </a:prstGeom>
          <a:noFill/>
        </p:spPr>
        <p:txBody>
          <a:bodyPr wrap="none" rtlCol="0">
            <a:spAutoFit/>
          </a:bodyPr>
          <a:lstStyle/>
          <a:p>
            <a:r>
              <a:rPr lang="es-ES_tradnl" sz="2800" dirty="0" smtClean="0">
                <a:solidFill>
                  <a:srgbClr val="D9D9D9"/>
                </a:solidFill>
              </a:rPr>
              <a:t>Propuesta a Nivel de Subestación</a:t>
            </a:r>
            <a:endParaRPr lang="es-ES_tradnl" sz="2800" dirty="0">
              <a:solidFill>
                <a:srgbClr val="D9D9D9"/>
              </a:solidFill>
            </a:endParaRPr>
          </a:p>
        </p:txBody>
      </p:sp>
    </p:spTree>
    <p:extLst>
      <p:ext uri="{BB962C8B-B14F-4D97-AF65-F5344CB8AC3E}">
        <p14:creationId xmlns:p14="http://schemas.microsoft.com/office/powerpoint/2010/main" val="291065038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7295" y="262395"/>
            <a:ext cx="5243242" cy="523220"/>
          </a:xfrm>
          <a:prstGeom prst="rect">
            <a:avLst/>
          </a:prstGeom>
          <a:noFill/>
        </p:spPr>
        <p:txBody>
          <a:bodyPr wrap="none" rtlCol="0">
            <a:spAutoFit/>
          </a:bodyPr>
          <a:lstStyle/>
          <a:p>
            <a:r>
              <a:rPr lang="es-ES_tradnl" sz="2800" dirty="0" smtClean="0">
                <a:solidFill>
                  <a:srgbClr val="D9D9D9"/>
                </a:solidFill>
              </a:rPr>
              <a:t>Propuesta a Nivel de Subestación</a:t>
            </a:r>
            <a:endParaRPr lang="es-ES_tradnl" sz="2800" dirty="0">
              <a:solidFill>
                <a:srgbClr val="D9D9D9"/>
              </a:solidFill>
            </a:endParaRPr>
          </a:p>
        </p:txBody>
      </p:sp>
      <p:pic>
        <p:nvPicPr>
          <p:cNvPr id="3" name="Picture 2"/>
          <p:cNvPicPr>
            <a:picLocks noChangeAspect="1"/>
          </p:cNvPicPr>
          <p:nvPr/>
        </p:nvPicPr>
        <p:blipFill>
          <a:blip r:embed="rId3"/>
          <a:stretch>
            <a:fillRect/>
          </a:stretch>
        </p:blipFill>
        <p:spPr>
          <a:xfrm>
            <a:off x="4594413" y="1662960"/>
            <a:ext cx="2472764" cy="4574979"/>
          </a:xfrm>
          <a:prstGeom prst="rect">
            <a:avLst/>
          </a:prstGeom>
        </p:spPr>
      </p:pic>
      <p:pic>
        <p:nvPicPr>
          <p:cNvPr id="4" name="Picture 3" descr="Macintosh HD:Users:migueljaramillo:Desktop:Screen shot 2015-05-17 at 12.26.20 AM.png"/>
          <p:cNvPicPr/>
          <p:nvPr/>
        </p:nvPicPr>
        <p:blipFill>
          <a:blip r:embed="rId4">
            <a:extLst>
              <a:ext uri="{28A0092B-C50C-407E-A947-70E740481C1C}">
                <a14:useLocalDpi xmlns:a14="http://schemas.microsoft.com/office/drawing/2010/main" val="0"/>
              </a:ext>
            </a:extLst>
          </a:blip>
          <a:srcRect/>
          <a:stretch>
            <a:fillRect/>
          </a:stretch>
        </p:blipFill>
        <p:spPr bwMode="auto">
          <a:xfrm>
            <a:off x="965444" y="1662960"/>
            <a:ext cx="2449195" cy="1769745"/>
          </a:xfrm>
          <a:prstGeom prst="rect">
            <a:avLst/>
          </a:prstGeom>
          <a:noFill/>
          <a:ln>
            <a:noFill/>
          </a:ln>
        </p:spPr>
      </p:pic>
      <p:sp>
        <p:nvSpPr>
          <p:cNvPr id="5" name="TextBox 4"/>
          <p:cNvSpPr txBox="1"/>
          <p:nvPr/>
        </p:nvSpPr>
        <p:spPr>
          <a:xfrm>
            <a:off x="965444" y="1318950"/>
            <a:ext cx="2300630" cy="2862323"/>
          </a:xfrm>
          <a:prstGeom prst="rect">
            <a:avLst/>
          </a:prstGeom>
          <a:noFill/>
        </p:spPr>
        <p:txBody>
          <a:bodyPr wrap="none" rtlCol="0">
            <a:spAutoFit/>
          </a:bodyPr>
          <a:lstStyle/>
          <a:p>
            <a:pPr marL="285750" indent="-285750">
              <a:buFont typeface="Wingdings" charset="2"/>
              <a:buChar char="q"/>
            </a:pPr>
            <a:r>
              <a:rPr lang="es-ES_tradnl" dirty="0" smtClean="0"/>
              <a:t>CISCO CGR 1120</a:t>
            </a:r>
          </a:p>
          <a:p>
            <a:pPr marL="285750" indent="-285750">
              <a:buFont typeface="Wingdings" charset="2"/>
              <a:buChar char="q"/>
            </a:pPr>
            <a:endParaRPr lang="es-ES_tradnl" dirty="0"/>
          </a:p>
          <a:p>
            <a:pPr marL="285750" indent="-285750">
              <a:buFont typeface="Wingdings" charset="2"/>
              <a:buChar char="q"/>
            </a:pPr>
            <a:endParaRPr lang="es-ES_tradnl" dirty="0" smtClean="0"/>
          </a:p>
          <a:p>
            <a:pPr marL="285750" indent="-285750">
              <a:buFont typeface="Wingdings" charset="2"/>
              <a:buChar char="q"/>
            </a:pPr>
            <a:endParaRPr lang="es-ES_tradnl" dirty="0"/>
          </a:p>
          <a:p>
            <a:pPr marL="285750" indent="-285750">
              <a:buFont typeface="Wingdings" charset="2"/>
              <a:buChar char="q"/>
            </a:pPr>
            <a:endParaRPr lang="es-ES_tradnl" dirty="0" smtClean="0"/>
          </a:p>
          <a:p>
            <a:pPr marL="285750" indent="-285750">
              <a:buFont typeface="Wingdings" charset="2"/>
              <a:buChar char="q"/>
            </a:pPr>
            <a:endParaRPr lang="es-ES_tradnl" dirty="0"/>
          </a:p>
          <a:p>
            <a:pPr marL="285750" indent="-285750">
              <a:buFont typeface="Wingdings" charset="2"/>
              <a:buChar char="q"/>
            </a:pPr>
            <a:endParaRPr lang="es-ES_tradnl" dirty="0" smtClean="0"/>
          </a:p>
          <a:p>
            <a:endParaRPr lang="es-ES_tradnl" dirty="0" smtClean="0"/>
          </a:p>
          <a:p>
            <a:pPr marL="285750" indent="-285750">
              <a:buFont typeface="Wingdings" charset="2"/>
              <a:buChar char="q"/>
            </a:pPr>
            <a:endParaRPr lang="es-ES_tradnl" dirty="0"/>
          </a:p>
          <a:p>
            <a:pPr marL="285750" indent="-285750">
              <a:buFont typeface="Wingdings" charset="2"/>
              <a:buChar char="q"/>
            </a:pPr>
            <a:r>
              <a:rPr lang="es-ES_tradnl" dirty="0" smtClean="0"/>
              <a:t>ARTIC IEC - 104</a:t>
            </a:r>
          </a:p>
        </p:txBody>
      </p:sp>
      <p:pic>
        <p:nvPicPr>
          <p:cNvPr id="6" name="Picture 5" descr="Macintosh HD:Users:migueljaramillo:Desktop:Screen shot 2015-05-11 at 11.20.13 PM.png"/>
          <p:cNvPicPr/>
          <p:nvPr/>
        </p:nvPicPr>
        <p:blipFill>
          <a:blip r:embed="rId5">
            <a:extLst>
              <a:ext uri="{28A0092B-C50C-407E-A947-70E740481C1C}">
                <a14:useLocalDpi xmlns:a14="http://schemas.microsoft.com/office/drawing/2010/main" val="0"/>
              </a:ext>
            </a:extLst>
          </a:blip>
          <a:srcRect/>
          <a:stretch>
            <a:fillRect/>
          </a:stretch>
        </p:blipFill>
        <p:spPr bwMode="auto">
          <a:xfrm>
            <a:off x="1484003" y="4330065"/>
            <a:ext cx="1549056" cy="2527935"/>
          </a:xfrm>
          <a:prstGeom prst="rect">
            <a:avLst/>
          </a:prstGeom>
          <a:noFill/>
          <a:ln>
            <a:noFill/>
          </a:ln>
        </p:spPr>
      </p:pic>
    </p:spTree>
    <p:extLst>
      <p:ext uri="{BB962C8B-B14F-4D97-AF65-F5344CB8AC3E}">
        <p14:creationId xmlns:p14="http://schemas.microsoft.com/office/powerpoint/2010/main" val="20322875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7295" y="262395"/>
            <a:ext cx="5243242" cy="523220"/>
          </a:xfrm>
          <a:prstGeom prst="rect">
            <a:avLst/>
          </a:prstGeom>
          <a:noFill/>
        </p:spPr>
        <p:txBody>
          <a:bodyPr wrap="none" rtlCol="0">
            <a:spAutoFit/>
          </a:bodyPr>
          <a:lstStyle/>
          <a:p>
            <a:r>
              <a:rPr lang="es-ES_tradnl" sz="2800" dirty="0" smtClean="0">
                <a:solidFill>
                  <a:srgbClr val="D9D9D9"/>
                </a:solidFill>
              </a:rPr>
              <a:t>Propuesta a Nivel de Subestación</a:t>
            </a:r>
            <a:endParaRPr lang="es-ES_tradnl" sz="2800" dirty="0">
              <a:solidFill>
                <a:srgbClr val="D9D9D9"/>
              </a:solidFill>
            </a:endParaRPr>
          </a:p>
        </p:txBody>
      </p:sp>
      <p:pic>
        <p:nvPicPr>
          <p:cNvPr id="3" name="Picture 2" descr="Screen shot 2015-05-19 at 12.07.0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68964"/>
            <a:ext cx="9144000" cy="2445367"/>
          </a:xfrm>
          <a:prstGeom prst="rect">
            <a:avLst/>
          </a:prstGeom>
        </p:spPr>
      </p:pic>
    </p:spTree>
    <p:extLst>
      <p:ext uri="{BB962C8B-B14F-4D97-AF65-F5344CB8AC3E}">
        <p14:creationId xmlns:p14="http://schemas.microsoft.com/office/powerpoint/2010/main" val="161959471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2173585" y="1368986"/>
            <a:ext cx="4714297" cy="5369485"/>
          </a:xfrm>
          <a:prstGeom prst="rect">
            <a:avLst/>
          </a:prstGeom>
          <a:solidFill>
            <a:schemeClr val="bg1">
              <a:lumMod val="100000"/>
              <a:lumOff val="0"/>
            </a:schemeClr>
          </a:solidFill>
          <a:ln>
            <a:noFill/>
          </a:ln>
        </p:spPr>
      </p:pic>
      <p:sp>
        <p:nvSpPr>
          <p:cNvPr id="4" name="TextBox 3"/>
          <p:cNvSpPr txBox="1"/>
          <p:nvPr/>
        </p:nvSpPr>
        <p:spPr>
          <a:xfrm>
            <a:off x="3391647" y="283883"/>
            <a:ext cx="2284049" cy="523220"/>
          </a:xfrm>
          <a:prstGeom prst="rect">
            <a:avLst/>
          </a:prstGeom>
          <a:noFill/>
        </p:spPr>
        <p:txBody>
          <a:bodyPr wrap="none" rtlCol="0">
            <a:spAutoFit/>
          </a:bodyPr>
          <a:lstStyle/>
          <a:p>
            <a:r>
              <a:rPr lang="es-ES_tradnl" sz="2800" dirty="0" smtClean="0">
                <a:solidFill>
                  <a:srgbClr val="D9D9D9"/>
                </a:solidFill>
              </a:rPr>
              <a:t>Diseño Físico</a:t>
            </a:r>
            <a:endParaRPr lang="es-ES_tradnl" sz="2800" dirty="0">
              <a:solidFill>
                <a:srgbClr val="D9D9D9"/>
              </a:solidFill>
            </a:endParaRPr>
          </a:p>
        </p:txBody>
      </p:sp>
    </p:spTree>
    <p:extLst>
      <p:ext uri="{BB962C8B-B14F-4D97-AF65-F5344CB8AC3E}">
        <p14:creationId xmlns:p14="http://schemas.microsoft.com/office/powerpoint/2010/main" val="265174410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519878" y="1777550"/>
            <a:ext cx="7832240" cy="4527627"/>
          </a:xfrm>
          <a:prstGeom prst="rect">
            <a:avLst/>
          </a:prstGeom>
          <a:solidFill>
            <a:schemeClr val="bg1">
              <a:lumMod val="100000"/>
              <a:lumOff val="0"/>
            </a:schemeClr>
          </a:solidFill>
          <a:ln>
            <a:noFill/>
          </a:ln>
        </p:spPr>
      </p:pic>
      <p:sp>
        <p:nvSpPr>
          <p:cNvPr id="3" name="TextBox 2"/>
          <p:cNvSpPr txBox="1"/>
          <p:nvPr/>
        </p:nvSpPr>
        <p:spPr>
          <a:xfrm>
            <a:off x="3167529" y="233687"/>
            <a:ext cx="2426766" cy="523220"/>
          </a:xfrm>
          <a:prstGeom prst="rect">
            <a:avLst/>
          </a:prstGeom>
          <a:noFill/>
        </p:spPr>
        <p:txBody>
          <a:bodyPr wrap="none" rtlCol="0">
            <a:spAutoFit/>
          </a:bodyPr>
          <a:lstStyle/>
          <a:p>
            <a:r>
              <a:rPr lang="es-ES_tradnl" sz="2800" dirty="0" smtClean="0">
                <a:solidFill>
                  <a:srgbClr val="D9D9D9"/>
                </a:solidFill>
              </a:rPr>
              <a:t>Diseño Lógico</a:t>
            </a:r>
            <a:endParaRPr lang="es-ES_tradnl" sz="2800" dirty="0">
              <a:solidFill>
                <a:srgbClr val="D9D9D9"/>
              </a:solidFill>
            </a:endParaRPr>
          </a:p>
        </p:txBody>
      </p:sp>
    </p:spTree>
    <p:extLst>
      <p:ext uri="{BB962C8B-B14F-4D97-AF65-F5344CB8AC3E}">
        <p14:creationId xmlns:p14="http://schemas.microsoft.com/office/powerpoint/2010/main" val="131825064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2907" y="2490862"/>
            <a:ext cx="5285972" cy="1323439"/>
          </a:xfrm>
          <a:prstGeom prst="rect">
            <a:avLst/>
          </a:prstGeom>
        </p:spPr>
        <p:txBody>
          <a:bodyPr wrap="none">
            <a:spAutoFit/>
          </a:bodyPr>
          <a:lstStyle/>
          <a:p>
            <a:pPr algn="ctr"/>
            <a:r>
              <a:rPr lang="es-ES_tradnl" sz="4000" dirty="0" smtClean="0">
                <a:solidFill>
                  <a:srgbClr val="D9D9D9"/>
                </a:solidFill>
                <a:latin typeface="Times New Roman"/>
                <a:cs typeface="Times New Roman"/>
              </a:rPr>
              <a:t>CONCLUSIONES Y </a:t>
            </a:r>
          </a:p>
          <a:p>
            <a:pPr algn="ctr"/>
            <a:r>
              <a:rPr lang="es-ES_tradnl" sz="4000" dirty="0" smtClean="0">
                <a:solidFill>
                  <a:srgbClr val="D9D9D9"/>
                </a:solidFill>
                <a:latin typeface="Times New Roman"/>
                <a:cs typeface="Times New Roman"/>
              </a:rPr>
              <a:t>RECOMENDACIONES</a:t>
            </a:r>
          </a:p>
        </p:txBody>
      </p:sp>
    </p:spTree>
    <p:extLst>
      <p:ext uri="{BB962C8B-B14F-4D97-AF65-F5344CB8AC3E}">
        <p14:creationId xmlns:p14="http://schemas.microsoft.com/office/powerpoint/2010/main" val="391340930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6236" y="317963"/>
            <a:ext cx="2226366" cy="523220"/>
          </a:xfrm>
          <a:prstGeom prst="rect">
            <a:avLst/>
          </a:prstGeom>
          <a:noFill/>
        </p:spPr>
        <p:txBody>
          <a:bodyPr wrap="none" rtlCol="0">
            <a:spAutoFit/>
          </a:bodyPr>
          <a:lstStyle/>
          <a:p>
            <a:r>
              <a:rPr lang="es-ES_tradnl" sz="2800" dirty="0" smtClean="0">
                <a:solidFill>
                  <a:srgbClr val="D9D9D9"/>
                </a:solidFill>
              </a:rPr>
              <a:t>Conclusiones</a:t>
            </a:r>
            <a:endParaRPr lang="es-ES_tradnl" sz="2800" dirty="0">
              <a:solidFill>
                <a:srgbClr val="D9D9D9"/>
              </a:solidFill>
            </a:endParaRPr>
          </a:p>
        </p:txBody>
      </p:sp>
      <p:sp>
        <p:nvSpPr>
          <p:cNvPr id="3" name="TextBox 2"/>
          <p:cNvSpPr txBox="1"/>
          <p:nvPr/>
        </p:nvSpPr>
        <p:spPr>
          <a:xfrm>
            <a:off x="1419413" y="2002117"/>
            <a:ext cx="5737412" cy="369332"/>
          </a:xfrm>
          <a:prstGeom prst="rect">
            <a:avLst/>
          </a:prstGeom>
          <a:noFill/>
        </p:spPr>
        <p:txBody>
          <a:bodyPr wrap="square" rtlCol="0">
            <a:spAutoFit/>
          </a:bodyPr>
          <a:lstStyle/>
          <a:p>
            <a:r>
              <a:rPr lang="es-ES_tradnl" dirty="0" smtClean="0"/>
              <a:t> </a:t>
            </a:r>
            <a:endParaRPr lang="es-ES_tradnl" dirty="0"/>
          </a:p>
        </p:txBody>
      </p:sp>
      <p:sp>
        <p:nvSpPr>
          <p:cNvPr id="4" name="TextBox 3"/>
          <p:cNvSpPr txBox="1"/>
          <p:nvPr/>
        </p:nvSpPr>
        <p:spPr>
          <a:xfrm>
            <a:off x="448234" y="1530882"/>
            <a:ext cx="7963647" cy="4801315"/>
          </a:xfrm>
          <a:prstGeom prst="rect">
            <a:avLst/>
          </a:prstGeom>
          <a:noFill/>
        </p:spPr>
        <p:txBody>
          <a:bodyPr wrap="square" rtlCol="0">
            <a:spAutoFit/>
          </a:bodyPr>
          <a:lstStyle/>
          <a:p>
            <a:pPr algn="just"/>
            <a:endParaRPr lang="es-ES_tradnl" dirty="0" smtClean="0"/>
          </a:p>
          <a:p>
            <a:pPr marL="285750" indent="-285750">
              <a:buFont typeface="Wingdings" charset="2"/>
              <a:buChar char="q"/>
            </a:pPr>
            <a:r>
              <a:rPr lang="es-ES_tradnl" dirty="0"/>
              <a:t>El desarrollo de este proyecto logró establecer una integración entre el sistema de comunicación de los equipos de adquisición de datos a nivel de subestación con el sistema de comunicaciones a nivel de transporte a través de </a:t>
            </a:r>
            <a:r>
              <a:rPr lang="es-ES_tradnl" dirty="0" err="1" smtClean="0"/>
              <a:t>gateways</a:t>
            </a:r>
            <a:r>
              <a:rPr lang="es-ES_tradnl" dirty="0" smtClean="0"/>
              <a:t>. </a:t>
            </a:r>
          </a:p>
          <a:p>
            <a:pPr marL="285750" indent="-285750">
              <a:buFont typeface="Wingdings" charset="2"/>
              <a:buChar char="q"/>
            </a:pPr>
            <a:endParaRPr lang="es-ES_tradnl" dirty="0" smtClean="0"/>
          </a:p>
          <a:p>
            <a:pPr marL="285750" indent="-285750">
              <a:buFont typeface="Wingdings" charset="2"/>
              <a:buChar char="q"/>
            </a:pPr>
            <a:r>
              <a:rPr lang="es-ES_tradnl" dirty="0"/>
              <a:t>La investigación </a:t>
            </a:r>
            <a:r>
              <a:rPr lang="es-ES_tradnl" dirty="0" smtClean="0"/>
              <a:t>de los elementos del </a:t>
            </a:r>
            <a:r>
              <a:rPr lang="es-ES_tradnl" dirty="0"/>
              <a:t>sistema de adquisición de datos de cada subestación, permitió realizar un levantamiento de información para analizar los distintos funcionamientos,  inconvenientes, necesidades y posibles soluciones a los mismos, de los sistemas de adquisición de datos en cada subestación.</a:t>
            </a:r>
            <a:r>
              <a:rPr lang="en-US" dirty="0"/>
              <a:t> </a:t>
            </a:r>
            <a:endParaRPr lang="en-US" dirty="0" smtClean="0"/>
          </a:p>
          <a:p>
            <a:pPr marL="285750" indent="-285750">
              <a:buFont typeface="Wingdings" charset="2"/>
              <a:buChar char="q"/>
            </a:pPr>
            <a:endParaRPr lang="en-US" dirty="0"/>
          </a:p>
          <a:p>
            <a:pPr marL="285750" indent="-285750">
              <a:buFont typeface="Wingdings" charset="2"/>
              <a:buChar char="q"/>
            </a:pPr>
            <a:r>
              <a:rPr lang="es-ES_tradnl" dirty="0"/>
              <a:t>Los equipos y sistemas a nivel de subestación que trabajan con el protocolo RP – 570 que se encuentran instalados en el 37% de las subestaciones analizadas, tienen un tratamiento complejo para que trabajen con el protocolo IEC </a:t>
            </a:r>
            <a:r>
              <a:rPr lang="es-ES_tradnl" dirty="0" smtClean="0"/>
              <a:t>104.</a:t>
            </a:r>
            <a:r>
              <a:rPr lang="en-US" dirty="0" smtClean="0"/>
              <a:t> </a:t>
            </a:r>
            <a:endParaRPr lang="es-ES_tradnl" dirty="0" smtClean="0"/>
          </a:p>
          <a:p>
            <a:pPr marL="285750" indent="-285750">
              <a:buFont typeface="Wingdings" charset="2"/>
              <a:buChar char="q"/>
            </a:pPr>
            <a:endParaRPr lang="es-ES_tradnl" dirty="0"/>
          </a:p>
        </p:txBody>
      </p:sp>
    </p:spTree>
    <p:extLst>
      <p:ext uri="{BB962C8B-B14F-4D97-AF65-F5344CB8AC3E}">
        <p14:creationId xmlns:p14="http://schemas.microsoft.com/office/powerpoint/2010/main" val="23972582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6706" y="1525261"/>
            <a:ext cx="7440706" cy="4801315"/>
          </a:xfrm>
          <a:prstGeom prst="rect">
            <a:avLst/>
          </a:prstGeom>
        </p:spPr>
        <p:txBody>
          <a:bodyPr wrap="square">
            <a:spAutoFit/>
          </a:bodyPr>
          <a:lstStyle/>
          <a:p>
            <a:pPr marL="285750" lvl="0" indent="-285750" algn="just">
              <a:buFont typeface="Wingdings" charset="2"/>
              <a:buChar char="q"/>
            </a:pPr>
            <a:r>
              <a:rPr lang="es-ES_tradnl" dirty="0"/>
              <a:t>E</a:t>
            </a:r>
            <a:r>
              <a:rPr lang="es-ES_tradnl" dirty="0" smtClean="0"/>
              <a:t>l </a:t>
            </a:r>
            <a:r>
              <a:rPr lang="es-ES_tradnl" dirty="0"/>
              <a:t>57% del total los equipos y sistemas analizados son flexibles a la integración de nuevas tecnologías de comunicación</a:t>
            </a:r>
            <a:r>
              <a:rPr lang="es-ES_tradnl" dirty="0" smtClean="0"/>
              <a:t>,</a:t>
            </a:r>
            <a:r>
              <a:rPr lang="x-none" dirty="0" smtClean="0"/>
              <a:t>mientras que</a:t>
            </a:r>
            <a:r>
              <a:rPr lang="es-ES_tradnl" dirty="0" smtClean="0"/>
              <a:t> </a:t>
            </a:r>
            <a:r>
              <a:rPr lang="es-ES_tradnl" dirty="0"/>
              <a:t>el 43% restante </a:t>
            </a:r>
            <a:r>
              <a:rPr lang="es-ES_tradnl" dirty="0" smtClean="0"/>
              <a:t>necesitan hardware y software adicionales </a:t>
            </a:r>
            <a:r>
              <a:rPr lang="es-ES_tradnl" dirty="0"/>
              <a:t>para trabajar con el protocolo IEC </a:t>
            </a:r>
            <a:r>
              <a:rPr lang="es-ES_tradnl" dirty="0" smtClean="0"/>
              <a:t>104.</a:t>
            </a:r>
          </a:p>
          <a:p>
            <a:pPr marL="285750" lvl="0" indent="-285750" algn="just">
              <a:buFont typeface="Wingdings" charset="2"/>
              <a:buChar char="q"/>
            </a:pPr>
            <a:endParaRPr lang="es-ES_tradnl" dirty="0" smtClean="0"/>
          </a:p>
          <a:p>
            <a:pPr marL="285750" lvl="0" indent="-285750" algn="just">
              <a:buFont typeface="Wingdings" charset="2"/>
              <a:buChar char="q"/>
            </a:pPr>
            <a:r>
              <a:rPr lang="es-ES_tradnl" dirty="0"/>
              <a:t>La propuesta del nuevo diseño de red está dividida en 2 etapas: Etapa de migración de </a:t>
            </a:r>
            <a:r>
              <a:rPr lang="es-ES_tradnl" dirty="0" smtClean="0"/>
              <a:t>tecnología IEC 104 </a:t>
            </a:r>
            <a:r>
              <a:rPr lang="es-ES_tradnl" dirty="0"/>
              <a:t>a nivel de </a:t>
            </a:r>
            <a:r>
              <a:rPr lang="es-ES_tradnl" dirty="0" smtClean="0"/>
              <a:t>subestación, y la </a:t>
            </a:r>
            <a:r>
              <a:rPr lang="es-ES_tradnl" dirty="0"/>
              <a:t>etapa es la migración a tecnología MPLS a nivel de </a:t>
            </a:r>
            <a:r>
              <a:rPr lang="es-ES_tradnl" dirty="0" smtClean="0"/>
              <a:t>transporte. </a:t>
            </a:r>
            <a:r>
              <a:rPr lang="es-ES_tradnl" dirty="0"/>
              <a:t>Este proyecto logro realizar una integración lógica de estas dos etapas para que se pueda implementar </a:t>
            </a:r>
            <a:r>
              <a:rPr lang="es-ES_tradnl" dirty="0" smtClean="0"/>
              <a:t>servicios. </a:t>
            </a:r>
            <a:r>
              <a:rPr lang="en-US" dirty="0" smtClean="0"/>
              <a:t> </a:t>
            </a:r>
          </a:p>
          <a:p>
            <a:pPr marL="285750" lvl="0" indent="-285750" algn="just">
              <a:buFont typeface="Wingdings" charset="2"/>
              <a:buChar char="q"/>
            </a:pPr>
            <a:endParaRPr lang="en-US" dirty="0" smtClean="0"/>
          </a:p>
          <a:p>
            <a:pPr marL="285750" lvl="0" indent="-285750" algn="just">
              <a:buFont typeface="Wingdings" charset="2"/>
              <a:buChar char="q"/>
            </a:pPr>
            <a:r>
              <a:rPr lang="es-ES_tradnl" dirty="0"/>
              <a:t>En el desarrollo de la propuesta de diseño se evaluaron parámetros de hardware, software, licencias y cableado estructurado para determinar los costos que conlleva la implementación de estos elementos para la migración de tecnología serial a </a:t>
            </a:r>
            <a:r>
              <a:rPr lang="es-ES_tradnl" dirty="0" smtClean="0"/>
              <a:t>Ethernet, obteniendo como resultado que el 90% de inversión se centra en equipos de adquisición de datos a nivel de </a:t>
            </a:r>
            <a:r>
              <a:rPr lang="es-ES_tradnl" dirty="0" err="1" smtClean="0"/>
              <a:t>subestacion</a:t>
            </a:r>
            <a:r>
              <a:rPr lang="es-ES_tradnl" dirty="0" smtClean="0"/>
              <a:t> q actualmente trabajan con el protocolo RP-570. </a:t>
            </a:r>
            <a:r>
              <a:rPr lang="en-US" dirty="0" smtClean="0"/>
              <a:t> </a:t>
            </a:r>
            <a:endParaRPr lang="en-US" dirty="0"/>
          </a:p>
        </p:txBody>
      </p:sp>
      <p:sp>
        <p:nvSpPr>
          <p:cNvPr id="3" name="TextBox 2"/>
          <p:cNvSpPr txBox="1"/>
          <p:nvPr/>
        </p:nvSpPr>
        <p:spPr>
          <a:xfrm>
            <a:off x="3496236" y="317963"/>
            <a:ext cx="2226366" cy="523220"/>
          </a:xfrm>
          <a:prstGeom prst="rect">
            <a:avLst/>
          </a:prstGeom>
          <a:noFill/>
        </p:spPr>
        <p:txBody>
          <a:bodyPr wrap="none" rtlCol="0">
            <a:spAutoFit/>
          </a:bodyPr>
          <a:lstStyle/>
          <a:p>
            <a:r>
              <a:rPr lang="es-ES_tradnl" sz="2800" dirty="0" smtClean="0">
                <a:solidFill>
                  <a:srgbClr val="D9D9D9"/>
                </a:solidFill>
              </a:rPr>
              <a:t>Conclusiones</a:t>
            </a:r>
            <a:endParaRPr lang="es-ES_tradnl" sz="2800" dirty="0">
              <a:solidFill>
                <a:srgbClr val="D9D9D9"/>
              </a:solidFill>
            </a:endParaRPr>
          </a:p>
        </p:txBody>
      </p:sp>
    </p:spTree>
    <p:extLst>
      <p:ext uri="{BB962C8B-B14F-4D97-AF65-F5344CB8AC3E}">
        <p14:creationId xmlns:p14="http://schemas.microsoft.com/office/powerpoint/2010/main" val="302684914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2323" y="289142"/>
            <a:ext cx="3171737" cy="523220"/>
          </a:xfrm>
          <a:prstGeom prst="rect">
            <a:avLst/>
          </a:prstGeom>
          <a:noFill/>
        </p:spPr>
        <p:txBody>
          <a:bodyPr wrap="none" rtlCol="0">
            <a:spAutoFit/>
          </a:bodyPr>
          <a:lstStyle/>
          <a:p>
            <a:r>
              <a:rPr lang="es-ES_tradnl" sz="2800" dirty="0" smtClean="0">
                <a:solidFill>
                  <a:srgbClr val="D9D9D9"/>
                </a:solidFill>
                <a:latin typeface="+mj-lt"/>
                <a:cs typeface="Times New Roman"/>
              </a:rPr>
              <a:t>INTRODUCCIÓN</a:t>
            </a:r>
            <a:endParaRPr lang="es-ES_tradnl" sz="2800" dirty="0">
              <a:solidFill>
                <a:srgbClr val="D9D9D9"/>
              </a:solidFill>
              <a:latin typeface="+mj-lt"/>
              <a:cs typeface="Times New Roman"/>
            </a:endParaRPr>
          </a:p>
        </p:txBody>
      </p:sp>
      <p:sp>
        <p:nvSpPr>
          <p:cNvPr id="3" name="TextBox 2"/>
          <p:cNvSpPr txBox="1"/>
          <p:nvPr/>
        </p:nvSpPr>
        <p:spPr>
          <a:xfrm>
            <a:off x="442394" y="1912035"/>
            <a:ext cx="8245588" cy="4678204"/>
          </a:xfrm>
          <a:prstGeom prst="rect">
            <a:avLst/>
          </a:prstGeom>
          <a:noFill/>
        </p:spPr>
        <p:txBody>
          <a:bodyPr wrap="square" rtlCol="0">
            <a:spAutoFit/>
          </a:bodyPr>
          <a:lstStyle/>
          <a:p>
            <a:pPr algn="just"/>
            <a:r>
              <a:rPr lang="es-ES_tradnl" sz="2000" dirty="0" smtClean="0"/>
              <a:t>CELEC EP – TRANSELECTRIC es la encargada de operar el Sistema Nacional de Transmisión (SNT), sobre esta red de energía eléctrica se levantada una red de adquisición de datos, la cual, permite el monitoreo y control de cada nodo de la red que esta formando por subestaciones y centros de generación. </a:t>
            </a:r>
          </a:p>
          <a:p>
            <a:endParaRPr lang="es-ES_tradnl" sz="2000" dirty="0" smtClean="0"/>
          </a:p>
          <a:p>
            <a:pPr algn="just"/>
            <a:r>
              <a:rPr lang="es-ES_tradnl" sz="2000" dirty="0" smtClean="0"/>
              <a:t>La tecnología de la red de adquisición de datos ha ido evolucionando paralelamente al crecimiento del sector eléctrico en el país.</a:t>
            </a:r>
          </a:p>
          <a:p>
            <a:endParaRPr lang="es-ES_tradnl" sz="2000" dirty="0"/>
          </a:p>
          <a:p>
            <a:pPr marL="285750" indent="-285750">
              <a:buFont typeface="Wingdings" charset="2"/>
              <a:buChar char="ü"/>
            </a:pPr>
            <a:r>
              <a:rPr lang="es-ES_tradnl" sz="2000" dirty="0" smtClean="0"/>
              <a:t>SPIDER SCADA</a:t>
            </a:r>
          </a:p>
          <a:p>
            <a:pPr marL="285750" indent="-285750">
              <a:buFont typeface="Wingdings" charset="2"/>
              <a:buChar char="ü"/>
            </a:pPr>
            <a:r>
              <a:rPr lang="es-ES_tradnl" sz="2000" dirty="0" smtClean="0"/>
              <a:t>EMS SCADA Serial</a:t>
            </a:r>
          </a:p>
          <a:p>
            <a:pPr marL="285750" indent="-285750">
              <a:buFont typeface="Wingdings" charset="2"/>
              <a:buChar char="ü"/>
            </a:pPr>
            <a:r>
              <a:rPr lang="es-ES_tradnl" sz="2000" dirty="0" smtClean="0"/>
              <a:t>EMS SCADA Ethernet</a:t>
            </a:r>
          </a:p>
          <a:p>
            <a:endParaRPr lang="es-ES_tradnl" sz="2000" dirty="0"/>
          </a:p>
          <a:p>
            <a:r>
              <a:rPr lang="es-ES_tradnl" sz="2000" dirty="0" smtClean="0"/>
              <a:t> </a:t>
            </a:r>
          </a:p>
          <a:p>
            <a:endParaRPr lang="es-ES_tradnl" sz="2000" dirty="0"/>
          </a:p>
        </p:txBody>
      </p:sp>
    </p:spTree>
    <p:extLst>
      <p:ext uri="{BB962C8B-B14F-4D97-AF65-F5344CB8AC3E}">
        <p14:creationId xmlns:p14="http://schemas.microsoft.com/office/powerpoint/2010/main" val="17881517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7293" y="332903"/>
            <a:ext cx="2946089" cy="523220"/>
          </a:xfrm>
          <a:prstGeom prst="rect">
            <a:avLst/>
          </a:prstGeom>
          <a:noFill/>
        </p:spPr>
        <p:txBody>
          <a:bodyPr wrap="none" rtlCol="0">
            <a:spAutoFit/>
          </a:bodyPr>
          <a:lstStyle/>
          <a:p>
            <a:r>
              <a:rPr lang="es-ES_tradnl" sz="2800" dirty="0" smtClean="0">
                <a:solidFill>
                  <a:srgbClr val="D9D9D9"/>
                </a:solidFill>
              </a:rPr>
              <a:t>Recomendaciones</a:t>
            </a:r>
            <a:endParaRPr lang="es-ES_tradnl" sz="2800" dirty="0">
              <a:solidFill>
                <a:srgbClr val="D9D9D9"/>
              </a:solidFill>
            </a:endParaRPr>
          </a:p>
        </p:txBody>
      </p:sp>
      <p:sp>
        <p:nvSpPr>
          <p:cNvPr id="3" name="TextBox 2"/>
          <p:cNvSpPr txBox="1"/>
          <p:nvPr/>
        </p:nvSpPr>
        <p:spPr>
          <a:xfrm>
            <a:off x="851646" y="1617847"/>
            <a:ext cx="7634942" cy="4524316"/>
          </a:xfrm>
          <a:prstGeom prst="rect">
            <a:avLst/>
          </a:prstGeom>
          <a:noFill/>
        </p:spPr>
        <p:txBody>
          <a:bodyPr wrap="square" rtlCol="0">
            <a:spAutoFit/>
          </a:bodyPr>
          <a:lstStyle/>
          <a:p>
            <a:pPr marL="285750" indent="-285750" algn="just">
              <a:buFont typeface="Wingdings" charset="2"/>
              <a:buChar char="q"/>
            </a:pPr>
            <a:r>
              <a:rPr lang="es-ES_tradnl" dirty="0" smtClean="0"/>
              <a:t>Es recomendable realizar un nuevo documento de </a:t>
            </a:r>
            <a:r>
              <a:rPr lang="es-ES_tradnl" dirty="0" smtClean="0"/>
              <a:t>Regulación.</a:t>
            </a:r>
          </a:p>
          <a:p>
            <a:pPr algn="just"/>
            <a:endParaRPr lang="es-ES_tradnl" dirty="0" smtClean="0"/>
          </a:p>
          <a:p>
            <a:pPr algn="just"/>
            <a:endParaRPr lang="es-ES_tradnl" dirty="0" smtClean="0"/>
          </a:p>
          <a:p>
            <a:pPr marL="285750" indent="-285750" algn="just">
              <a:buFont typeface="Wingdings" charset="2"/>
              <a:buChar char="q"/>
            </a:pPr>
            <a:r>
              <a:rPr lang="es-ES_tradnl" dirty="0" smtClean="0"/>
              <a:t>Se </a:t>
            </a:r>
            <a:r>
              <a:rPr lang="es-ES_tradnl" dirty="0"/>
              <a:t>recomienda que la implementación de este proyecto se la realice por </a:t>
            </a:r>
            <a:r>
              <a:rPr lang="es-ES_tradnl" dirty="0" smtClean="0"/>
              <a:t>fases.</a:t>
            </a:r>
            <a:r>
              <a:rPr lang="en-US" dirty="0" smtClean="0"/>
              <a:t> </a:t>
            </a:r>
            <a:endParaRPr lang="es-ES_tradnl" dirty="0" smtClean="0"/>
          </a:p>
          <a:p>
            <a:pPr marL="285750" indent="-285750" algn="just">
              <a:buFont typeface="Wingdings" charset="2"/>
              <a:buChar char="q"/>
            </a:pPr>
            <a:endParaRPr lang="es-ES_tradnl" dirty="0" smtClean="0"/>
          </a:p>
          <a:p>
            <a:pPr algn="just"/>
            <a:endParaRPr lang="es-ES_tradnl" dirty="0"/>
          </a:p>
          <a:p>
            <a:pPr marL="285750" indent="-285750" algn="just">
              <a:buFont typeface="Wingdings" charset="2"/>
              <a:buChar char="q"/>
            </a:pPr>
            <a:r>
              <a:rPr lang="es-ES_tradnl" dirty="0"/>
              <a:t>Además durante la implementación se debe tener un enlace de </a:t>
            </a:r>
            <a:r>
              <a:rPr lang="es-ES_tradnl" dirty="0" err="1"/>
              <a:t>backup</a:t>
            </a:r>
            <a:r>
              <a:rPr lang="es-ES_tradnl" dirty="0"/>
              <a:t> con una comunicación antigua y estable con el Centro de </a:t>
            </a:r>
            <a:r>
              <a:rPr lang="es-ES_tradnl" dirty="0" smtClean="0"/>
              <a:t>Control.</a:t>
            </a:r>
          </a:p>
          <a:p>
            <a:pPr algn="just"/>
            <a:endParaRPr lang="es-ES_tradnl" dirty="0" smtClean="0"/>
          </a:p>
          <a:p>
            <a:pPr algn="just"/>
            <a:endParaRPr lang="es-ES_tradnl" dirty="0"/>
          </a:p>
          <a:p>
            <a:pPr marL="285750" indent="-285750" algn="just">
              <a:buFont typeface="Wingdings" charset="2"/>
              <a:buChar char="q"/>
            </a:pPr>
            <a:r>
              <a:rPr lang="es-ES_tradnl" dirty="0"/>
              <a:t>Como recomendación para un proyecto a futuro, se puede considerar el hecho de programar interfaces CPI.  </a:t>
            </a:r>
          </a:p>
          <a:p>
            <a:pPr algn="just"/>
            <a:endParaRPr lang="es-ES_tradnl" dirty="0" smtClean="0"/>
          </a:p>
          <a:p>
            <a:pPr algn="just"/>
            <a:r>
              <a:rPr lang="es-ES_tradnl" dirty="0" smtClean="0"/>
              <a:t> </a:t>
            </a:r>
            <a:endParaRPr lang="es-ES_tradnl" dirty="0" smtClean="0"/>
          </a:p>
          <a:p>
            <a:pPr marL="285750" indent="-285750" algn="just">
              <a:buFont typeface="Wingdings" charset="2"/>
              <a:buChar char="q"/>
            </a:pPr>
            <a:endParaRPr lang="es-ES_tradnl" dirty="0" smtClean="0"/>
          </a:p>
        </p:txBody>
      </p:sp>
    </p:spTree>
    <p:extLst>
      <p:ext uri="{BB962C8B-B14F-4D97-AF65-F5344CB8AC3E}">
        <p14:creationId xmlns:p14="http://schemas.microsoft.com/office/powerpoint/2010/main" val="329703773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2323" y="289142"/>
            <a:ext cx="3163847" cy="523220"/>
          </a:xfrm>
          <a:prstGeom prst="rect">
            <a:avLst/>
          </a:prstGeom>
          <a:noFill/>
        </p:spPr>
        <p:txBody>
          <a:bodyPr wrap="none" rtlCol="0">
            <a:spAutoFit/>
          </a:bodyPr>
          <a:lstStyle/>
          <a:p>
            <a:r>
              <a:rPr lang="es-ES_tradnl" sz="2800" dirty="0" smtClean="0">
                <a:solidFill>
                  <a:srgbClr val="D9D9D9"/>
                </a:solidFill>
                <a:latin typeface="+mj-lt"/>
                <a:cs typeface="Times New Roman"/>
              </a:rPr>
              <a:t>PROBLEMÁTICA</a:t>
            </a:r>
            <a:endParaRPr lang="es-ES_tradnl" sz="2800" dirty="0">
              <a:solidFill>
                <a:srgbClr val="D9D9D9"/>
              </a:solidFill>
              <a:latin typeface="+mj-lt"/>
              <a:cs typeface="Times New Roman"/>
            </a:endParaRPr>
          </a:p>
        </p:txBody>
      </p:sp>
      <p:sp>
        <p:nvSpPr>
          <p:cNvPr id="3" name="TextBox 2"/>
          <p:cNvSpPr txBox="1"/>
          <p:nvPr/>
        </p:nvSpPr>
        <p:spPr>
          <a:xfrm>
            <a:off x="442394" y="1912035"/>
            <a:ext cx="8245588" cy="4093428"/>
          </a:xfrm>
          <a:prstGeom prst="rect">
            <a:avLst/>
          </a:prstGeom>
          <a:noFill/>
        </p:spPr>
        <p:txBody>
          <a:bodyPr wrap="square" rtlCol="0">
            <a:spAutoFit/>
          </a:bodyPr>
          <a:lstStyle/>
          <a:p>
            <a:pPr marL="342900" indent="-342900" algn="just">
              <a:buFont typeface="Arial"/>
              <a:buChar char="•"/>
            </a:pPr>
            <a:r>
              <a:rPr lang="es-ES_tradnl" sz="2000" dirty="0" smtClean="0"/>
              <a:t>Sistema de adquisición de datos suficientemente capaz de supervisar y controlar las mega construcciones actualmente en desarrollo.</a:t>
            </a:r>
          </a:p>
          <a:p>
            <a:pPr marL="342900" indent="-342900" algn="just">
              <a:buFont typeface="Arial"/>
              <a:buChar char="•"/>
            </a:pPr>
            <a:endParaRPr lang="es-ES_tradnl" sz="2000" dirty="0" smtClean="0"/>
          </a:p>
          <a:p>
            <a:pPr marL="342900" indent="-342900" algn="just">
              <a:buFont typeface="Arial"/>
              <a:buChar char="•"/>
            </a:pPr>
            <a:r>
              <a:rPr lang="es-ES_tradnl" sz="2000" dirty="0" smtClean="0"/>
              <a:t>Los equipos de adquisición de datos actualmente implementados con tecnología serial son inflexible a la expansión de la red.</a:t>
            </a:r>
          </a:p>
          <a:p>
            <a:pPr marL="342900" indent="-342900" algn="just">
              <a:buFont typeface="Arial"/>
              <a:buChar char="•"/>
            </a:pPr>
            <a:endParaRPr lang="es-ES_tradnl" sz="2000" dirty="0" smtClean="0"/>
          </a:p>
          <a:p>
            <a:pPr marL="342900" indent="-342900" algn="just">
              <a:buFont typeface="Arial"/>
              <a:buChar char="•"/>
            </a:pPr>
            <a:r>
              <a:rPr lang="es-ES_tradnl" sz="2000" dirty="0" smtClean="0"/>
              <a:t>La comunicación serial provoca un cuello de botella en la velocidad de transmisión entre la red de subestaciones y la red de transporte.</a:t>
            </a:r>
          </a:p>
          <a:p>
            <a:pPr marL="342900" indent="-342900" algn="just">
              <a:buFont typeface="Arial"/>
              <a:buChar char="•"/>
            </a:pPr>
            <a:endParaRPr lang="es-ES_tradnl" sz="2000" dirty="0" smtClean="0"/>
          </a:p>
          <a:p>
            <a:pPr marL="342900" indent="-342900" algn="just">
              <a:buFont typeface="Arial"/>
              <a:buChar char="•"/>
            </a:pPr>
            <a:r>
              <a:rPr lang="es-ES_tradnl" sz="2000" dirty="0" smtClean="0"/>
              <a:t>La comunicación serial limita la implementación de servicios que mejoren el rendimiento de la red de adquisición de datos</a:t>
            </a:r>
            <a:endParaRPr lang="es-ES_tradnl" sz="2000" dirty="0"/>
          </a:p>
          <a:p>
            <a:r>
              <a:rPr lang="es-ES_tradnl" sz="2000" dirty="0" smtClean="0"/>
              <a:t> </a:t>
            </a:r>
          </a:p>
          <a:p>
            <a:endParaRPr lang="es-ES_tradnl" sz="2000" dirty="0"/>
          </a:p>
        </p:txBody>
      </p:sp>
    </p:spTree>
    <p:extLst>
      <p:ext uri="{BB962C8B-B14F-4D97-AF65-F5344CB8AC3E}">
        <p14:creationId xmlns:p14="http://schemas.microsoft.com/office/powerpoint/2010/main" val="1313249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8774" y="357553"/>
            <a:ext cx="1981607" cy="523220"/>
          </a:xfrm>
          <a:prstGeom prst="rect">
            <a:avLst/>
          </a:prstGeom>
          <a:noFill/>
        </p:spPr>
        <p:txBody>
          <a:bodyPr wrap="none" rtlCol="0">
            <a:spAutoFit/>
          </a:bodyPr>
          <a:lstStyle/>
          <a:p>
            <a:r>
              <a:rPr lang="es-ES_tradnl" sz="2800" dirty="0" smtClean="0">
                <a:solidFill>
                  <a:srgbClr val="D9D9D9"/>
                </a:solidFill>
                <a:latin typeface="+mj-lt"/>
                <a:cs typeface="Times New Roman"/>
              </a:rPr>
              <a:t>OBJETIVO</a:t>
            </a:r>
            <a:endParaRPr lang="es-ES_tradnl" sz="2800" dirty="0">
              <a:solidFill>
                <a:srgbClr val="D9D9D9"/>
              </a:solidFill>
              <a:latin typeface="+mj-lt"/>
              <a:cs typeface="Times New Roman"/>
            </a:endParaRPr>
          </a:p>
        </p:txBody>
      </p:sp>
      <p:sp>
        <p:nvSpPr>
          <p:cNvPr id="3" name="Rectangle 2"/>
          <p:cNvSpPr/>
          <p:nvPr/>
        </p:nvSpPr>
        <p:spPr>
          <a:xfrm>
            <a:off x="669799" y="2413337"/>
            <a:ext cx="7892173" cy="1631216"/>
          </a:xfrm>
          <a:prstGeom prst="rect">
            <a:avLst/>
          </a:prstGeom>
        </p:spPr>
        <p:txBody>
          <a:bodyPr wrap="square">
            <a:spAutoFit/>
          </a:bodyPr>
          <a:lstStyle/>
          <a:p>
            <a:pPr algn="just"/>
            <a:r>
              <a:rPr lang="es-ES_tradnl" sz="2000" dirty="0"/>
              <a:t>Proponer un plan de implementación de una red de comunicación de datos basándose en tecnología </a:t>
            </a:r>
            <a:r>
              <a:rPr lang="es-ES_tradnl" sz="2000" i="1" dirty="0"/>
              <a:t>Ethernet (IP)</a:t>
            </a:r>
            <a:r>
              <a:rPr lang="es-ES_tradnl" sz="2000" dirty="0"/>
              <a:t> y aprovechando los beneficios de una infraestructura de red de transporte actualmente instalada con fibra óptica para enlazar los Centros de Control del Sistema Nacional Integrado (SNI) </a:t>
            </a:r>
            <a:endParaRPr lang="en-US" sz="2000" dirty="0"/>
          </a:p>
        </p:txBody>
      </p:sp>
    </p:spTree>
    <p:extLst>
      <p:ext uri="{BB962C8B-B14F-4D97-AF65-F5344CB8AC3E}">
        <p14:creationId xmlns:p14="http://schemas.microsoft.com/office/powerpoint/2010/main" val="246188666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5932" y="2420927"/>
            <a:ext cx="7021223" cy="1323439"/>
          </a:xfrm>
          <a:prstGeom prst="rect">
            <a:avLst/>
          </a:prstGeom>
        </p:spPr>
        <p:txBody>
          <a:bodyPr wrap="square">
            <a:spAutoFit/>
          </a:bodyPr>
          <a:lstStyle/>
          <a:p>
            <a:r>
              <a:rPr lang="es-ES_tradnl" sz="4000" dirty="0" smtClean="0">
                <a:solidFill>
                  <a:srgbClr val="D9D9D9"/>
                </a:solidFill>
                <a:latin typeface="Times New Roman"/>
                <a:cs typeface="Times New Roman"/>
              </a:rPr>
              <a:t>ESTADO ACTUAL DE LA RED DE ADQUISICIÓN DE DATOS</a:t>
            </a:r>
          </a:p>
        </p:txBody>
      </p:sp>
    </p:spTree>
    <p:extLst>
      <p:ext uri="{BB962C8B-B14F-4D97-AF65-F5344CB8AC3E}">
        <p14:creationId xmlns:p14="http://schemas.microsoft.com/office/powerpoint/2010/main" val="406526198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6827" y="207981"/>
            <a:ext cx="6507536" cy="523220"/>
          </a:xfrm>
          <a:prstGeom prst="rect">
            <a:avLst/>
          </a:prstGeom>
          <a:noFill/>
        </p:spPr>
        <p:txBody>
          <a:bodyPr wrap="none" rtlCol="0">
            <a:spAutoFit/>
          </a:bodyPr>
          <a:lstStyle/>
          <a:p>
            <a:r>
              <a:rPr lang="es-ES_tradnl" sz="2800" dirty="0" smtClean="0">
                <a:solidFill>
                  <a:srgbClr val="D9D9D9"/>
                </a:solidFill>
              </a:rPr>
              <a:t>PROTOCOLOS DE COMUNICACIÓN</a:t>
            </a:r>
            <a:endParaRPr lang="es-ES_tradnl" sz="2800" dirty="0">
              <a:solidFill>
                <a:srgbClr val="D9D9D9"/>
              </a:solidFill>
            </a:endParaRPr>
          </a:p>
        </p:txBody>
      </p:sp>
      <p:sp>
        <p:nvSpPr>
          <p:cNvPr id="4" name="Rectangle 3"/>
          <p:cNvSpPr/>
          <p:nvPr/>
        </p:nvSpPr>
        <p:spPr>
          <a:xfrm>
            <a:off x="650566" y="1821690"/>
            <a:ext cx="7815210" cy="3139321"/>
          </a:xfrm>
          <a:prstGeom prst="rect">
            <a:avLst/>
          </a:prstGeom>
        </p:spPr>
        <p:txBody>
          <a:bodyPr wrap="square">
            <a:spAutoFit/>
          </a:bodyPr>
          <a:lstStyle/>
          <a:p>
            <a:pPr algn="just"/>
            <a:r>
              <a:rPr lang="es-ES_tradnl" dirty="0" smtClean="0"/>
              <a:t>Tienen la función encapsular los datos recopilados por los </a:t>
            </a:r>
            <a:r>
              <a:rPr lang="es-ES_tradnl" dirty="0" err="1" smtClean="0"/>
              <a:t>UTRs</a:t>
            </a:r>
            <a:r>
              <a:rPr lang="es-ES_tradnl" dirty="0" smtClean="0"/>
              <a:t> para posteriormente ser enviados a los concentradores de datos y luego a los Centros de Control, Los protocolos que se encuentran implementados en el SNI son los siguientes:</a:t>
            </a:r>
            <a:endParaRPr lang="en-US" dirty="0" smtClean="0"/>
          </a:p>
          <a:p>
            <a:r>
              <a:rPr lang="es-ES_tradnl" dirty="0" smtClean="0"/>
              <a:t> </a:t>
            </a:r>
          </a:p>
          <a:p>
            <a:endParaRPr lang="en-US" dirty="0" smtClean="0"/>
          </a:p>
          <a:p>
            <a:pPr marL="285750" lvl="0" indent="-285750">
              <a:buFont typeface="Wingdings" charset="2"/>
              <a:buChar char="q"/>
            </a:pPr>
            <a:r>
              <a:rPr lang="es-ES_tradnl" dirty="0" smtClean="0"/>
              <a:t>Protocolo RP – 570 </a:t>
            </a:r>
          </a:p>
          <a:p>
            <a:pPr lvl="0"/>
            <a:endParaRPr lang="en-US" dirty="0" smtClean="0"/>
          </a:p>
          <a:p>
            <a:pPr marL="285750" lvl="0" indent="-285750">
              <a:buFont typeface="Wingdings" charset="2"/>
              <a:buChar char="q"/>
            </a:pPr>
            <a:r>
              <a:rPr lang="es-ES_tradnl" dirty="0" smtClean="0"/>
              <a:t>Protocolo  IEC – 870 – 5 – 101 </a:t>
            </a:r>
          </a:p>
          <a:p>
            <a:pPr marL="285750" lvl="0" indent="-285750">
              <a:buFont typeface="Wingdings" charset="2"/>
              <a:buChar char="q"/>
            </a:pPr>
            <a:endParaRPr lang="en-US" dirty="0" smtClean="0"/>
          </a:p>
          <a:p>
            <a:pPr marL="285750" lvl="0" indent="-285750">
              <a:buFont typeface="Wingdings" charset="2"/>
              <a:buChar char="q"/>
            </a:pPr>
            <a:r>
              <a:rPr lang="es-ES_tradnl" dirty="0" smtClean="0"/>
              <a:t>Protocolo DNP 3.0</a:t>
            </a:r>
            <a:endParaRPr lang="en-US"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val="2717109642"/>
              </p:ext>
            </p:extLst>
          </p:nvPr>
        </p:nvGraphicFramePr>
        <p:xfrm>
          <a:off x="4406051" y="3691011"/>
          <a:ext cx="4262707" cy="1270000"/>
        </p:xfrm>
        <a:graphic>
          <a:graphicData uri="http://schemas.openxmlformats.org/presentationml/2006/ole">
            <mc:AlternateContent xmlns:mc="http://schemas.openxmlformats.org/markup-compatibility/2006">
              <mc:Choice xmlns:v="urn:schemas-microsoft-com:vml" Requires="v">
                <p:oleObj spid="_x0000_s1044" name="Document" r:id="rId4" imgW="5422900" imgH="1270000" progId="Word.Document.12">
                  <p:embed/>
                </p:oleObj>
              </mc:Choice>
              <mc:Fallback>
                <p:oleObj name="Document" r:id="rId4" imgW="5422900" imgH="1270000" progId="Word.Document.12">
                  <p:embed/>
                  <p:pic>
                    <p:nvPicPr>
                      <p:cNvPr id="0" name=""/>
                      <p:cNvPicPr/>
                      <p:nvPr/>
                    </p:nvPicPr>
                    <p:blipFill>
                      <a:blip r:embed="rId5"/>
                      <a:stretch>
                        <a:fillRect/>
                      </a:stretch>
                    </p:blipFill>
                    <p:spPr>
                      <a:xfrm>
                        <a:off x="4406051" y="3691011"/>
                        <a:ext cx="4262707" cy="1270000"/>
                      </a:xfrm>
                      <a:prstGeom prst="rect">
                        <a:avLst/>
                      </a:prstGeom>
                    </p:spPr>
                  </p:pic>
                </p:oleObj>
              </mc:Fallback>
            </mc:AlternateContent>
          </a:graphicData>
        </a:graphic>
      </p:graphicFrame>
    </p:spTree>
    <p:extLst>
      <p:ext uri="{BB962C8B-B14F-4D97-AF65-F5344CB8AC3E}">
        <p14:creationId xmlns:p14="http://schemas.microsoft.com/office/powerpoint/2010/main" val="285471756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6827" y="207981"/>
            <a:ext cx="6507536" cy="523220"/>
          </a:xfrm>
          <a:prstGeom prst="rect">
            <a:avLst/>
          </a:prstGeom>
          <a:noFill/>
        </p:spPr>
        <p:txBody>
          <a:bodyPr wrap="none" rtlCol="0">
            <a:spAutoFit/>
          </a:bodyPr>
          <a:lstStyle/>
          <a:p>
            <a:r>
              <a:rPr lang="es-ES_tradnl" sz="2800" dirty="0" smtClean="0">
                <a:solidFill>
                  <a:srgbClr val="D9D9D9"/>
                </a:solidFill>
              </a:rPr>
              <a:t>PROTOCOLOS DE COMUNICACIÓN</a:t>
            </a:r>
            <a:endParaRPr lang="es-ES_tradnl" sz="2800" dirty="0">
              <a:solidFill>
                <a:srgbClr val="D9D9D9"/>
              </a:solidFill>
            </a:endParaRPr>
          </a:p>
        </p:txBody>
      </p:sp>
      <p:sp>
        <p:nvSpPr>
          <p:cNvPr id="4" name="TextBox 3"/>
          <p:cNvSpPr txBox="1"/>
          <p:nvPr/>
        </p:nvSpPr>
        <p:spPr>
          <a:xfrm>
            <a:off x="807425" y="1670600"/>
            <a:ext cx="7812273" cy="5724645"/>
          </a:xfrm>
          <a:prstGeom prst="rect">
            <a:avLst/>
          </a:prstGeom>
          <a:noFill/>
        </p:spPr>
        <p:txBody>
          <a:bodyPr wrap="square" rtlCol="0">
            <a:spAutoFit/>
          </a:bodyPr>
          <a:lstStyle/>
          <a:p>
            <a:pPr algn="just"/>
            <a:r>
              <a:rPr lang="es-ES_tradnl" sz="2400" b="1" dirty="0" smtClean="0"/>
              <a:t>RP – 570</a:t>
            </a:r>
          </a:p>
          <a:p>
            <a:pPr algn="just"/>
            <a:endParaRPr lang="es-ES_tradnl" sz="2400" b="1" dirty="0"/>
          </a:p>
          <a:p>
            <a:pPr algn="just"/>
            <a:r>
              <a:rPr lang="es-ES_tradnl" dirty="0"/>
              <a:t>El RP – 570 es un protocolo de comunicación industrial de alto nivel y fue desarrollado por la compañía Suiza ABB (ASEA Brown </a:t>
            </a:r>
            <a:r>
              <a:rPr lang="es-ES_tradnl" dirty="0" err="1"/>
              <a:t>Boveri</a:t>
            </a:r>
            <a:r>
              <a:rPr lang="es-ES_tradnl" dirty="0"/>
              <a:t>) en el comienzo de los años 90</a:t>
            </a:r>
            <a:r>
              <a:rPr lang="es-ES_tradnl" sz="2400" dirty="0"/>
              <a:t>.</a:t>
            </a:r>
            <a:r>
              <a:rPr lang="en-US" sz="2400" dirty="0" smtClean="0">
                <a:effectLst/>
              </a:rPr>
              <a:t> </a:t>
            </a:r>
            <a:endParaRPr lang="es-ES_tradnl" sz="2400" b="1" dirty="0" smtClean="0"/>
          </a:p>
          <a:p>
            <a:pPr algn="just"/>
            <a:endParaRPr lang="es-ES_tradnl" sz="2400" b="1" dirty="0"/>
          </a:p>
          <a:p>
            <a:pPr algn="just"/>
            <a:endParaRPr lang="es-ES_tradnl" sz="2400" b="1" dirty="0" smtClean="0"/>
          </a:p>
          <a:p>
            <a:pPr algn="just"/>
            <a:endParaRPr lang="es-ES_tradnl" dirty="0" smtClean="0"/>
          </a:p>
          <a:p>
            <a:pPr algn="just"/>
            <a:endParaRPr lang="es-ES_tradnl" dirty="0" smtClean="0"/>
          </a:p>
          <a:p>
            <a:pPr algn="just"/>
            <a:endParaRPr lang="es-ES_tradnl" dirty="0"/>
          </a:p>
          <a:p>
            <a:pPr algn="just"/>
            <a:endParaRPr lang="es-ES_tradnl" dirty="0" smtClean="0"/>
          </a:p>
          <a:p>
            <a:pPr algn="just"/>
            <a:endParaRPr lang="es-ES_tradnl" dirty="0" smtClean="0"/>
          </a:p>
          <a:p>
            <a:pPr algn="just"/>
            <a:endParaRPr lang="es-ES_tradnl" dirty="0" smtClean="0"/>
          </a:p>
          <a:p>
            <a:pPr algn="just"/>
            <a:endParaRPr lang="es-ES_tradnl" dirty="0" smtClean="0"/>
          </a:p>
          <a:p>
            <a:pPr algn="just"/>
            <a:endParaRPr lang="es-ES_tradnl" dirty="0" smtClean="0"/>
          </a:p>
          <a:p>
            <a:pPr algn="just"/>
            <a:endParaRPr lang="es-ES_tradnl" dirty="0" smtClean="0"/>
          </a:p>
          <a:p>
            <a:pPr algn="just"/>
            <a:endParaRPr lang="es-ES_tradnl" dirty="0" smtClean="0"/>
          </a:p>
          <a:p>
            <a:pPr algn="just"/>
            <a:endParaRPr lang="es-ES_tradnl" dirty="0"/>
          </a:p>
        </p:txBody>
      </p:sp>
      <p:graphicFrame>
        <p:nvGraphicFramePr>
          <p:cNvPr id="5" name="Object 4"/>
          <p:cNvGraphicFramePr>
            <a:graphicFrameLocks noChangeAspect="1"/>
          </p:cNvGraphicFramePr>
          <p:nvPr>
            <p:extLst>
              <p:ext uri="{D42A27DB-BD31-4B8C-83A1-F6EECF244321}">
                <p14:modId xmlns:p14="http://schemas.microsoft.com/office/powerpoint/2010/main" val="1665857571"/>
              </p:ext>
            </p:extLst>
          </p:nvPr>
        </p:nvGraphicFramePr>
        <p:xfrm>
          <a:off x="1617356" y="3979849"/>
          <a:ext cx="5410200" cy="1549400"/>
        </p:xfrm>
        <a:graphic>
          <a:graphicData uri="http://schemas.openxmlformats.org/presentationml/2006/ole">
            <mc:AlternateContent xmlns:mc="http://schemas.openxmlformats.org/markup-compatibility/2006">
              <mc:Choice xmlns:v="urn:schemas-microsoft-com:vml" Requires="v">
                <p:oleObj spid="_x0000_s6164" name="Document" r:id="rId4" imgW="5410200" imgH="1549400" progId="Word.Document.12">
                  <p:embed/>
                </p:oleObj>
              </mc:Choice>
              <mc:Fallback>
                <p:oleObj name="Document" r:id="rId4" imgW="5410200" imgH="1549400" progId="Word.Document.12">
                  <p:embed/>
                  <p:pic>
                    <p:nvPicPr>
                      <p:cNvPr id="0" name=""/>
                      <p:cNvPicPr/>
                      <p:nvPr/>
                    </p:nvPicPr>
                    <p:blipFill>
                      <a:blip r:embed="rId5"/>
                      <a:stretch>
                        <a:fillRect/>
                      </a:stretch>
                    </p:blipFill>
                    <p:spPr>
                      <a:xfrm>
                        <a:off x="1617356" y="3979849"/>
                        <a:ext cx="5410200" cy="1549400"/>
                      </a:xfrm>
                      <a:prstGeom prst="rect">
                        <a:avLst/>
                      </a:prstGeom>
                    </p:spPr>
                  </p:pic>
                </p:oleObj>
              </mc:Fallback>
            </mc:AlternateContent>
          </a:graphicData>
        </a:graphic>
      </p:graphicFrame>
    </p:spTree>
    <p:extLst>
      <p:ext uri="{BB962C8B-B14F-4D97-AF65-F5344CB8AC3E}">
        <p14:creationId xmlns:p14="http://schemas.microsoft.com/office/powerpoint/2010/main" val="7924219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1750</TotalTime>
  <Words>1440</Words>
  <Application>Microsoft Macintosh PowerPoint</Application>
  <PresentationFormat>On-screen Show (4:3)</PresentationFormat>
  <Paragraphs>289</Paragraphs>
  <Slides>40</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Genesis</vt:lpstr>
      <vt:lpstr>Document</vt:lpstr>
      <vt:lpstr>    CARRERA DE INGENIERÍA EN ELECTRÓNICA, REDES Y COMUNICACIÓN DE DATOS  Análisis de la red actual de adquisición de datos de CELEC EP-TRANSELECTRIC y plan de implementación para la migración de la red basada en tecnología serial a tecnología Ethernet en subestaciones que componen el Sistema Nacional Integrado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la red actual de adquisición de datos de CELEC EP-TRANSELECTRIC y plan de implementación para la migración de la red basada en tecnología serial a tecnología Ethernet en subestaciones que componen el Sistema Nacional Integrado.”</dc:title>
  <dc:creator>Miguel Jaramillo</dc:creator>
  <cp:lastModifiedBy>Miguel Jaramillo</cp:lastModifiedBy>
  <cp:revision>96</cp:revision>
  <dcterms:created xsi:type="dcterms:W3CDTF">2015-05-18T12:48:36Z</dcterms:created>
  <dcterms:modified xsi:type="dcterms:W3CDTF">2015-05-26T15:06:34Z</dcterms:modified>
</cp:coreProperties>
</file>