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35"/>
  </p:notesMasterIdLst>
  <p:sldIdLst>
    <p:sldId id="256" r:id="rId2"/>
    <p:sldId id="258" r:id="rId3"/>
    <p:sldId id="257" r:id="rId4"/>
    <p:sldId id="298" r:id="rId5"/>
    <p:sldId id="297" r:id="rId6"/>
    <p:sldId id="259" r:id="rId7"/>
    <p:sldId id="263" r:id="rId8"/>
    <p:sldId id="261" r:id="rId9"/>
    <p:sldId id="262" r:id="rId10"/>
    <p:sldId id="264" r:id="rId11"/>
    <p:sldId id="265" r:id="rId12"/>
    <p:sldId id="266" r:id="rId13"/>
    <p:sldId id="267" r:id="rId14"/>
    <p:sldId id="268" r:id="rId15"/>
    <p:sldId id="269" r:id="rId16"/>
    <p:sldId id="270" r:id="rId17"/>
    <p:sldId id="299" r:id="rId18"/>
    <p:sldId id="300" r:id="rId19"/>
    <p:sldId id="272" r:id="rId20"/>
    <p:sldId id="274" r:id="rId21"/>
    <p:sldId id="275" r:id="rId22"/>
    <p:sldId id="276" r:id="rId23"/>
    <p:sldId id="277" r:id="rId24"/>
    <p:sldId id="279" r:id="rId25"/>
    <p:sldId id="280" r:id="rId26"/>
    <p:sldId id="285" r:id="rId27"/>
    <p:sldId id="287" r:id="rId28"/>
    <p:sldId id="290" r:id="rId29"/>
    <p:sldId id="291" r:id="rId30"/>
    <p:sldId id="292" r:id="rId31"/>
    <p:sldId id="295" r:id="rId32"/>
    <p:sldId id="296" r:id="rId33"/>
    <p:sldId id="293"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492" y="60"/>
      </p:cViewPr>
      <p:guideLst/>
    </p:cSldViewPr>
  </p:slideViewPr>
  <p:notesTextViewPr>
    <p:cViewPr>
      <p:scale>
        <a:sx n="1" d="1"/>
        <a:sy n="1" d="1"/>
      </p:scale>
      <p:origin x="0" y="0"/>
    </p:cViewPr>
  </p:notesTextViewPr>
  <p:notesViewPr>
    <p:cSldViewPr snapToGrid="0">
      <p:cViewPr varScale="1">
        <p:scale>
          <a:sx n="54" d="100"/>
          <a:sy n="54" d="100"/>
        </p:scale>
        <p:origin x="194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sz="1800" dirty="0">
                <a:latin typeface="Arial" pitchFamily="34" charset="0"/>
                <a:cs typeface="Arial" pitchFamily="34" charset="0"/>
              </a:rPr>
              <a:t>Bebidas</a:t>
            </a:r>
            <a:r>
              <a:rPr lang="es-ES" sz="1800" baseline="0" dirty="0">
                <a:latin typeface="Arial" pitchFamily="34" charset="0"/>
                <a:cs typeface="Arial" pitchFamily="34" charset="0"/>
              </a:rPr>
              <a:t> preferidas</a:t>
            </a:r>
            <a:endParaRPr lang="es-ES" sz="1800" dirty="0">
              <a:latin typeface="Arial" pitchFamily="34" charset="0"/>
              <a:cs typeface="Arial" pitchFamily="34" charset="0"/>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'tabulaciob de encuestas'!$A$139:$A$144</c:f>
              <c:strCache>
                <c:ptCount val="6"/>
                <c:pt idx="0">
                  <c:v>Jugo </c:v>
                </c:pt>
                <c:pt idx="1">
                  <c:v>Gaseosa</c:v>
                </c:pt>
                <c:pt idx="2">
                  <c:v>Cerveza</c:v>
                </c:pt>
                <c:pt idx="3">
                  <c:v>Vino</c:v>
                </c:pt>
                <c:pt idx="4">
                  <c:v>Wisky</c:v>
                </c:pt>
                <c:pt idx="5">
                  <c:v>Agua</c:v>
                </c:pt>
              </c:strCache>
            </c:strRef>
          </c:cat>
          <c:val>
            <c:numRef>
              <c:f>'tabulaciob de encuestas'!$C$139:$C$144</c:f>
              <c:numCache>
                <c:formatCode>General</c:formatCode>
                <c:ptCount val="6"/>
                <c:pt idx="0">
                  <c:v>42</c:v>
                </c:pt>
                <c:pt idx="1">
                  <c:v>17</c:v>
                </c:pt>
                <c:pt idx="2">
                  <c:v>35</c:v>
                </c:pt>
                <c:pt idx="3">
                  <c:v>1</c:v>
                </c:pt>
                <c:pt idx="4">
                  <c:v>3</c:v>
                </c:pt>
                <c:pt idx="5">
                  <c:v>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04122922134736"/>
          <c:y val="0.19843576844561098"/>
          <c:w val="0.23652151290995999"/>
          <c:h val="0.468753280839895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ES" sz="1600" dirty="0">
                <a:latin typeface="Arial" panose="020B0604020202020204" pitchFamily="34" charset="0"/>
                <a:cs typeface="Arial" panose="020B0604020202020204" pitchFamily="34" charset="0"/>
              </a:rPr>
              <a:t>Cual</a:t>
            </a:r>
            <a:r>
              <a:rPr lang="es-ES" sz="1600" baseline="0" dirty="0">
                <a:latin typeface="Arial" panose="020B0604020202020204" pitchFamily="34" charset="0"/>
                <a:cs typeface="Arial" panose="020B0604020202020204" pitchFamily="34" charset="0"/>
              </a:rPr>
              <a:t> de estas </a:t>
            </a:r>
            <a:r>
              <a:rPr lang="es-ES" sz="1600" baseline="0" dirty="0" err="1">
                <a:latin typeface="Arial" panose="020B0604020202020204" pitchFamily="34" charset="0"/>
                <a:cs typeface="Arial" panose="020B0604020202020204" pitchFamily="34" charset="0"/>
              </a:rPr>
              <a:t>caracterìsticas</a:t>
            </a:r>
            <a:r>
              <a:rPr lang="es-ES" sz="1600" baseline="0" dirty="0">
                <a:latin typeface="Arial" panose="020B0604020202020204" pitchFamily="34" charset="0"/>
                <a:cs typeface="Arial" panose="020B0604020202020204" pitchFamily="34" charset="0"/>
              </a:rPr>
              <a:t> primordiales a la hora de comprar comida costeña</a:t>
            </a:r>
            <a:endParaRPr lang="es-ES" sz="1600" dirty="0">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manualLayout>
          <c:layoutTarget val="inner"/>
          <c:xMode val="edge"/>
          <c:yMode val="edge"/>
          <c:x val="5.5555555555555539E-2"/>
          <c:y val="0.30023227353330495"/>
          <c:w val="0.50524285702777549"/>
          <c:h val="0.6512150653113214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'tabulaciob de encuestas'!$A$117:$A$121</c:f>
              <c:strCache>
                <c:ptCount val="5"/>
                <c:pt idx="0">
                  <c:v>Parqueadero</c:v>
                </c:pt>
                <c:pt idx="1">
                  <c:v>Juegos infantiles</c:v>
                </c:pt>
                <c:pt idx="2">
                  <c:v>Zona wifi</c:v>
                </c:pt>
                <c:pt idx="3">
                  <c:v>Preparaciòn</c:v>
                </c:pt>
                <c:pt idx="4">
                  <c:v>Comodidad</c:v>
                </c:pt>
              </c:strCache>
            </c:strRef>
          </c:cat>
          <c:val>
            <c:numRef>
              <c:f>'tabulaciob de encuestas'!$C$117:$C$121</c:f>
              <c:numCache>
                <c:formatCode>General</c:formatCode>
                <c:ptCount val="5"/>
                <c:pt idx="0">
                  <c:v>21</c:v>
                </c:pt>
                <c:pt idx="1">
                  <c:v>23</c:v>
                </c:pt>
                <c:pt idx="2">
                  <c:v>47</c:v>
                </c:pt>
                <c:pt idx="3">
                  <c:v>2</c:v>
                </c:pt>
                <c:pt idx="4">
                  <c:v>7.0000000000000009</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48940662236598"/>
          <c:y val="0.28967430912164016"/>
          <c:w val="0.32756181075986973"/>
          <c:h val="0.474619058034412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sz="1800">
                <a:latin typeface="Arial" pitchFamily="34" charset="0"/>
                <a:cs typeface="Arial" pitchFamily="34" charset="0"/>
              </a:rPr>
              <a:t>Bebidas</a:t>
            </a:r>
            <a:r>
              <a:rPr lang="es-ES" sz="1800" baseline="0">
                <a:latin typeface="Arial" pitchFamily="34" charset="0"/>
                <a:cs typeface="Arial" pitchFamily="34" charset="0"/>
              </a:rPr>
              <a:t> preferidas</a:t>
            </a:r>
            <a:endParaRPr lang="es-ES" sz="1800">
              <a:latin typeface="Arial" pitchFamily="34" charset="0"/>
              <a:cs typeface="Arial" pitchFamily="34" charset="0"/>
            </a:endParaRPr>
          </a:p>
        </c:rich>
      </c:tx>
      <c:layout/>
      <c:overlay val="0"/>
      <c:spPr>
        <a:noFill/>
        <a:ln>
          <a:noFill/>
        </a:ln>
        <a:effectLst/>
      </c:spPr>
    </c:title>
    <c:autoTitleDeleted val="0"/>
    <c:plotArea>
      <c:layout>
        <c:manualLayout>
          <c:layoutTarget val="inner"/>
          <c:xMode val="edge"/>
          <c:yMode val="edge"/>
          <c:x val="3.4029389017788091E-2"/>
          <c:y val="0.17495863053591551"/>
          <c:w val="0.66557075957152689"/>
          <c:h val="0.7755464601079153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'tabulaciob de encuestas'!$A$139:$A$144</c:f>
              <c:strCache>
                <c:ptCount val="6"/>
                <c:pt idx="0">
                  <c:v>Jugo </c:v>
                </c:pt>
                <c:pt idx="1">
                  <c:v>Gaseosa</c:v>
                </c:pt>
                <c:pt idx="2">
                  <c:v>Cerveza</c:v>
                </c:pt>
                <c:pt idx="3">
                  <c:v>Vino</c:v>
                </c:pt>
                <c:pt idx="4">
                  <c:v>Wisky</c:v>
                </c:pt>
                <c:pt idx="5">
                  <c:v>Agua</c:v>
                </c:pt>
              </c:strCache>
            </c:strRef>
          </c:cat>
          <c:val>
            <c:numRef>
              <c:f>'tabulaciob de encuestas'!$C$139:$C$144</c:f>
              <c:numCache>
                <c:formatCode>General</c:formatCode>
                <c:ptCount val="6"/>
                <c:pt idx="0">
                  <c:v>42</c:v>
                </c:pt>
                <c:pt idx="1">
                  <c:v>17</c:v>
                </c:pt>
                <c:pt idx="2">
                  <c:v>35</c:v>
                </c:pt>
                <c:pt idx="3">
                  <c:v>1</c:v>
                </c:pt>
                <c:pt idx="4">
                  <c:v>3</c:v>
                </c:pt>
                <c:pt idx="5">
                  <c:v>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782140051519081"/>
          <c:y val="0.19843576844561098"/>
          <c:w val="0.29532491733196925"/>
          <c:h val="0.468753280839895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ES" sz="1800">
                <a:latin typeface="Arial" panose="020B0604020202020204" pitchFamily="34" charset="0"/>
                <a:cs typeface="Arial" panose="020B0604020202020204" pitchFamily="34" charset="0"/>
              </a:rPr>
              <a:t>Dias</a:t>
            </a:r>
            <a:r>
              <a:rPr lang="es-ES" sz="1800" baseline="0">
                <a:latin typeface="Arial" panose="020B0604020202020204" pitchFamily="34" charset="0"/>
                <a:cs typeface="Arial" panose="020B0604020202020204" pitchFamily="34" charset="0"/>
              </a:rPr>
              <a:t> en  los que prefiere comer comida costeña</a:t>
            </a:r>
            <a:endParaRPr lang="es-ES" sz="1800">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manualLayout>
          <c:layoutTarget val="inner"/>
          <c:xMode val="edge"/>
          <c:yMode val="edge"/>
          <c:x val="4.650923625307616E-3"/>
          <c:y val="0.24929222236278226"/>
          <c:w val="0.57829626108810739"/>
          <c:h val="0.722159031193256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'tabulaciob de encuestas'!$A$128:$A$134</c:f>
              <c:strCache>
                <c:ptCount val="7"/>
                <c:pt idx="0">
                  <c:v>Lunes</c:v>
                </c:pt>
                <c:pt idx="1">
                  <c:v>Martes</c:v>
                </c:pt>
                <c:pt idx="2">
                  <c:v>Miercoles</c:v>
                </c:pt>
                <c:pt idx="3">
                  <c:v>Jueves</c:v>
                </c:pt>
                <c:pt idx="4">
                  <c:v>Viernes</c:v>
                </c:pt>
                <c:pt idx="5">
                  <c:v>Sàbado</c:v>
                </c:pt>
                <c:pt idx="6">
                  <c:v>Domingo</c:v>
                </c:pt>
              </c:strCache>
            </c:strRef>
          </c:cat>
          <c:val>
            <c:numRef>
              <c:f>'tabulaciob de encuestas'!$C$128:$C$134</c:f>
              <c:numCache>
                <c:formatCode>General</c:formatCode>
                <c:ptCount val="7"/>
                <c:pt idx="0">
                  <c:v>2</c:v>
                </c:pt>
                <c:pt idx="1">
                  <c:v>0</c:v>
                </c:pt>
                <c:pt idx="2">
                  <c:v>3</c:v>
                </c:pt>
                <c:pt idx="3">
                  <c:v>4</c:v>
                </c:pt>
                <c:pt idx="4">
                  <c:v>8</c:v>
                </c:pt>
                <c:pt idx="5">
                  <c:v>44</c:v>
                </c:pt>
                <c:pt idx="6">
                  <c:v>39</c:v>
                </c:pt>
              </c:numCache>
            </c:numRef>
          </c:val>
        </c:ser>
        <c:dLbls>
          <c:showLegendKey val="0"/>
          <c:showVal val="0"/>
          <c:showCatName val="0"/>
          <c:showSerName val="0"/>
          <c:showPercent val="1"/>
          <c:showBubbleSize val="0"/>
          <c:showLeaderLines val="1"/>
        </c:dLbls>
        <c:firstSliceAng val="0"/>
      </c:pieChart>
      <c:spPr>
        <a:noFill/>
        <a:ln w="25400">
          <a:noFill/>
        </a:ln>
        <a:effectLst/>
      </c:spPr>
    </c:plotArea>
    <c:legend>
      <c:legendPos val="r"/>
      <c:layout>
        <c:manualLayout>
          <c:xMode val="edge"/>
          <c:yMode val="edge"/>
          <c:x val="0.57372610503333099"/>
          <c:y val="0.21306393992417616"/>
          <c:w val="0.35971823291711252"/>
          <c:h val="0.6246821230679496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sz="1800">
                <a:latin typeface="Arial" pitchFamily="34" charset="0"/>
                <a:cs typeface="Arial" pitchFamily="34" charset="0"/>
              </a:rPr>
              <a:t>Preferencia</a:t>
            </a:r>
            <a:r>
              <a:rPr lang="es-ES" sz="1800" baseline="0">
                <a:latin typeface="Arial" pitchFamily="34" charset="0"/>
                <a:cs typeface="Arial" pitchFamily="34" charset="0"/>
              </a:rPr>
              <a:t> de los empresarios a la hora de proveerse de insumos</a:t>
            </a:r>
            <a:endParaRPr lang="es-ES" sz="1800">
              <a:latin typeface="Arial" pitchFamily="34" charset="0"/>
              <a:cs typeface="Arial" pitchFamily="34" charset="0"/>
            </a:endParaRPr>
          </a:p>
        </c:rich>
      </c:tx>
      <c:layout>
        <c:manualLayout>
          <c:xMode val="edge"/>
          <c:yMode val="edge"/>
          <c:x val="6.6093551570963888E-2"/>
          <c:y val="2.261779284179506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anose="020B0604020202020204" pitchFamily="34" charset="0"/>
                    <a:ea typeface="+mn-ea"/>
                    <a:cs typeface="Arial" panose="020B0604020202020204" pitchFamily="34"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'tabulaciob de encuestas'!$A$169:$A$171</c:f>
              <c:strCache>
                <c:ptCount val="3"/>
                <c:pt idx="0">
                  <c:v>Mercado mayorista</c:v>
                </c:pt>
                <c:pt idx="1">
                  <c:v>Mercado caraguay</c:v>
                </c:pt>
                <c:pt idx="2">
                  <c:v>Supermercados</c:v>
                </c:pt>
              </c:strCache>
            </c:strRef>
          </c:cat>
          <c:val>
            <c:numRef>
              <c:f>'tabulaciob de encuestas'!$C$169:$C$171</c:f>
              <c:numCache>
                <c:formatCode>0.00</c:formatCode>
                <c:ptCount val="3"/>
                <c:pt idx="0">
                  <c:v>40.625000000000007</c:v>
                </c:pt>
                <c:pt idx="1">
                  <c:v>9.3750000000000018</c:v>
                </c:pt>
                <c:pt idx="2">
                  <c:v>50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984349492629563"/>
          <c:y val="0.27421283699249843"/>
          <c:w val="0.38112632811023439"/>
          <c:h val="0.500858852802988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4FEA8-19FB-41E6-A5BF-30CBE78BBAA4}" type="datetimeFigureOut">
              <a:rPr lang="es-ES" smtClean="0"/>
              <a:t>17/11/2015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7C1C-A269-4310-A963-A5ADC2B5BBAF}" type="slidenum">
              <a:rPr lang="es-ES" smtClean="0"/>
              <a:t>‹Nº›</a:t>
            </a:fld>
            <a:endParaRPr lang="es-ES"/>
          </a:p>
        </p:txBody>
      </p:sp>
    </p:spTree>
    <p:extLst>
      <p:ext uri="{BB962C8B-B14F-4D97-AF65-F5344CB8AC3E}">
        <p14:creationId xmlns:p14="http://schemas.microsoft.com/office/powerpoint/2010/main" val="285815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1EFF4DA-B27E-46CC-9589-128238CC9558}" type="datetimeFigureOut">
              <a:rPr lang="es-ES" smtClean="0"/>
              <a:t>17/11/2015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37748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1EFF4DA-B27E-46CC-9589-128238CC9558}" type="datetimeFigureOut">
              <a:rPr lang="es-ES" smtClean="0"/>
              <a:t>17/11/2015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105276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1EFF4DA-B27E-46CC-9589-128238CC9558}" type="datetimeFigureOut">
              <a:rPr lang="es-ES" smtClean="0"/>
              <a:t>17/11/2015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4772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1EFF4DA-B27E-46CC-9589-128238CC9558}" type="datetimeFigureOut">
              <a:rPr lang="es-ES" smtClean="0"/>
              <a:t>17/11/2015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21484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1EFF4DA-B27E-46CC-9589-128238CC9558}" type="datetimeFigureOut">
              <a:rPr lang="es-ES" smtClean="0"/>
              <a:t>17/11/2015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359506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1EFF4DA-B27E-46CC-9589-128238CC9558}" type="datetimeFigureOut">
              <a:rPr lang="es-ES" smtClean="0"/>
              <a:t>17/11/2015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375987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1EFF4DA-B27E-46CC-9589-128238CC9558}" type="datetimeFigureOut">
              <a:rPr lang="es-ES" smtClean="0"/>
              <a:t>17/11/2015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207927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1EFF4DA-B27E-46CC-9589-128238CC9558}" type="datetimeFigureOut">
              <a:rPr lang="es-ES" smtClean="0"/>
              <a:t>17/11/2015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283338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EFF4DA-B27E-46CC-9589-128238CC9558}" type="datetimeFigureOut">
              <a:rPr lang="es-ES" smtClean="0"/>
              <a:t>17/11/2015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1892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1EFF4DA-B27E-46CC-9589-128238CC9558}" type="datetimeFigureOut">
              <a:rPr lang="es-ES" smtClean="0"/>
              <a:t>17/11/2015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289650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1EFF4DA-B27E-46CC-9589-128238CC9558}" type="datetimeFigureOut">
              <a:rPr lang="es-ES" smtClean="0"/>
              <a:t>17/11/2015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F45205-5BA3-4A66-9E43-BF9D17DC87CD}" type="slidenum">
              <a:rPr lang="es-ES" smtClean="0"/>
              <a:t>‹Nº›</a:t>
            </a:fld>
            <a:endParaRPr lang="es-ES"/>
          </a:p>
        </p:txBody>
      </p:sp>
    </p:spTree>
    <p:extLst>
      <p:ext uri="{BB962C8B-B14F-4D97-AF65-F5344CB8AC3E}">
        <p14:creationId xmlns:p14="http://schemas.microsoft.com/office/powerpoint/2010/main" val="253038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00B050"/>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FF4DA-B27E-46CC-9589-128238CC9558}" type="datetimeFigureOut">
              <a:rPr lang="es-ES" smtClean="0"/>
              <a:t>17/11/2015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45205-5BA3-4A66-9E43-BF9D17DC87CD}" type="slidenum">
              <a:rPr lang="es-ES" smtClean="0"/>
              <a:t>‹Nº›</a:t>
            </a:fld>
            <a:endParaRPr lang="es-ES"/>
          </a:p>
        </p:txBody>
      </p:sp>
    </p:spTree>
    <p:extLst>
      <p:ext uri="{BB962C8B-B14F-4D97-AF65-F5344CB8AC3E}">
        <p14:creationId xmlns:p14="http://schemas.microsoft.com/office/powerpoint/2010/main" val="292792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cuadorexplorer.com/es/html/amazonia-parque-nacionale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cuadorexplorer.com/es/html/tena-y-misahualli.html" TargetMode="External"/><Relationship Id="rId2" Type="http://schemas.openxmlformats.org/officeDocument/2006/relationships/hyperlink" Target="http://www.ecuadorexplorer.com/es/html/transportacion.html"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ecuadorexplorer.com/es/html/panorama-de-quito.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2019884"/>
            <a:ext cx="12192000" cy="4093428"/>
          </a:xfrm>
          <a:prstGeom prst="rect">
            <a:avLst/>
          </a:prstGeom>
        </p:spPr>
        <p:txBody>
          <a:bodyPr wrap="square">
            <a:spAutoFit/>
          </a:bodyPr>
          <a:lstStyle/>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DEPARTAMENTO DE CIENCIAS ECONÓMICAS, ADMINISTRATIVAS Y DE COMERCIO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 </a:t>
            </a: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TECNOLOGÍA ENADMINISTRACIÓN EN </a:t>
            </a: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MICROEMPRESARIAL</a:t>
            </a: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TEMA: CREACIÓN DE UN RESTAURANTE DE COMIDAS TÍPICAS COSTEÑAS EN LA CIUDAD DE FRANCISCO DE ORELLANA.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AUTORA</a:t>
            </a: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FÁTIMA ARACELY MACÍAS TUÁREZ</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DIRECTOR: ING. SASKIA GARCIA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CODIRECTOR: ING. EDUARDO SANDOVAL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endPar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SANGOLQUÌ,</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Noviembre</a:t>
            </a: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2015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517682" y="0"/>
            <a:ext cx="6061541" cy="1600200"/>
          </a:xfrm>
          <a:prstGeom prst="rect">
            <a:avLst/>
          </a:prstGeom>
          <a:noFill/>
          <a:ln>
            <a:noFill/>
          </a:ln>
        </p:spPr>
      </p:pic>
    </p:spTree>
    <p:extLst>
      <p:ext uri="{BB962C8B-B14F-4D97-AF65-F5344CB8AC3E}">
        <p14:creationId xmlns:p14="http://schemas.microsoft.com/office/powerpoint/2010/main" val="375352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HIDROGRAFÌA</a:t>
            </a:r>
            <a:endParaRPr lang="es-ES" b="1" dirty="0"/>
          </a:p>
        </p:txBody>
      </p:sp>
      <p:sp>
        <p:nvSpPr>
          <p:cNvPr id="3" name="Marcador de contenido 2"/>
          <p:cNvSpPr>
            <a:spLocks noGrp="1"/>
          </p:cNvSpPr>
          <p:nvPr>
            <p:ph idx="1"/>
          </p:nvPr>
        </p:nvSpPr>
        <p:spPr>
          <a:xfrm>
            <a:off x="363072" y="1825625"/>
            <a:ext cx="5486400" cy="4351338"/>
          </a:xfrm>
        </p:spPr>
        <p:txBody>
          <a:bodyPr>
            <a:normAutofit lnSpcReduction="10000"/>
          </a:bodyPr>
          <a:lstStyle/>
          <a:p>
            <a:pPr algn="just">
              <a:lnSpc>
                <a:spcPct val="150000"/>
              </a:lnSpc>
            </a:pPr>
            <a:r>
              <a:rPr lang="es-ES" dirty="0" smtClean="0">
                <a:effectLst/>
                <a:latin typeface="Arial" panose="020B0604020202020204" pitchFamily="34" charset="0"/>
                <a:ea typeface="Times New Roman" panose="02020603050405020304" pitchFamily="18" charset="0"/>
              </a:rPr>
              <a:t>El cantón se encuentra en la gran cuenca del río Napo, </a:t>
            </a:r>
            <a:r>
              <a:rPr lang="es-ES" dirty="0">
                <a:latin typeface="Arial" panose="020B0604020202020204" pitchFamily="34" charset="0"/>
                <a:ea typeface="Times New Roman" panose="02020603050405020304" pitchFamily="18" charset="0"/>
              </a:rPr>
              <a:t>e</a:t>
            </a:r>
            <a:r>
              <a:rPr lang="es-ES" dirty="0" smtClean="0">
                <a:effectLst/>
                <a:latin typeface="Arial" panose="020B0604020202020204" pitchFamily="34" charset="0"/>
                <a:ea typeface="Times New Roman" panose="02020603050405020304" pitchFamily="18" charset="0"/>
              </a:rPr>
              <a:t>ntre las mayores </a:t>
            </a:r>
            <a:r>
              <a:rPr lang="es-ES" dirty="0" err="1" smtClean="0">
                <a:effectLst/>
                <a:latin typeface="Arial" panose="020B0604020202020204" pitchFamily="34" charset="0"/>
                <a:ea typeface="Times New Roman" panose="02020603050405020304" pitchFamily="18" charset="0"/>
              </a:rPr>
              <a:t>subcuencas</a:t>
            </a:r>
            <a:r>
              <a:rPr lang="es-ES" dirty="0" smtClean="0">
                <a:effectLst/>
                <a:latin typeface="Arial" panose="020B0604020202020204" pitchFamily="34" charset="0"/>
                <a:ea typeface="Times New Roman" panose="02020603050405020304" pitchFamily="18" charset="0"/>
              </a:rPr>
              <a:t> se encuentran las del río </a:t>
            </a:r>
            <a:r>
              <a:rPr lang="es-ES" dirty="0" err="1" smtClean="0">
                <a:effectLst/>
                <a:latin typeface="Arial" panose="020B0604020202020204" pitchFamily="34" charset="0"/>
                <a:ea typeface="Times New Roman" panose="02020603050405020304" pitchFamily="18" charset="0"/>
              </a:rPr>
              <a:t>Tiputini</a:t>
            </a:r>
            <a:r>
              <a:rPr lang="es-ES" dirty="0" smtClean="0">
                <a:effectLst/>
                <a:latin typeface="Arial" panose="020B0604020202020204" pitchFamily="34" charset="0"/>
                <a:ea typeface="Times New Roman" panose="02020603050405020304" pitchFamily="18" charset="0"/>
              </a:rPr>
              <a:t>, río </a:t>
            </a:r>
            <a:r>
              <a:rPr lang="es-ES" dirty="0" err="1" smtClean="0">
                <a:effectLst/>
                <a:latin typeface="Arial" panose="020B0604020202020204" pitchFamily="34" charset="0"/>
                <a:ea typeface="Times New Roman" panose="02020603050405020304" pitchFamily="18" charset="0"/>
              </a:rPr>
              <a:t>Cononaco</a:t>
            </a:r>
            <a:r>
              <a:rPr lang="es-ES" dirty="0" smtClean="0">
                <a:effectLst/>
                <a:latin typeface="Arial" panose="020B0604020202020204" pitchFamily="34" charset="0"/>
                <a:ea typeface="Times New Roman" panose="02020603050405020304" pitchFamily="18" charset="0"/>
              </a:rPr>
              <a:t>, río </a:t>
            </a:r>
            <a:r>
              <a:rPr lang="es-ES" dirty="0" err="1" smtClean="0">
                <a:effectLst/>
                <a:latin typeface="Arial" panose="020B0604020202020204" pitchFamily="34" charset="0"/>
                <a:ea typeface="Times New Roman" panose="02020603050405020304" pitchFamily="18" charset="0"/>
              </a:rPr>
              <a:t>Payamino</a:t>
            </a:r>
            <a:r>
              <a:rPr lang="es-ES" dirty="0" smtClean="0">
                <a:effectLst/>
                <a:latin typeface="Arial" panose="020B0604020202020204" pitchFamily="34" charset="0"/>
                <a:ea typeface="Times New Roman" panose="02020603050405020304" pitchFamily="18" charset="0"/>
              </a:rPr>
              <a:t> y río </a:t>
            </a:r>
            <a:r>
              <a:rPr lang="es-ES" dirty="0" err="1" smtClean="0">
                <a:effectLst/>
                <a:latin typeface="Arial" panose="020B0604020202020204" pitchFamily="34" charset="0"/>
                <a:ea typeface="Times New Roman" panose="02020603050405020304" pitchFamily="18" charset="0"/>
              </a:rPr>
              <a:t>Indillama</a:t>
            </a:r>
            <a:r>
              <a:rPr lang="es-ES" dirty="0" smtClean="0">
                <a:effectLst/>
                <a:latin typeface="Arial" panose="020B0604020202020204" pitchFamily="34" charset="0"/>
                <a:ea typeface="Times New Roman" panose="02020603050405020304" pitchFamily="18" charset="0"/>
              </a:rPr>
              <a:t> (parroquia El Dorado). </a:t>
            </a:r>
            <a:endParaRPr lang="es-ES" dirty="0"/>
          </a:p>
        </p:txBody>
      </p:sp>
      <p:pic>
        <p:nvPicPr>
          <p:cNvPr id="3074" name="Picture 2" descr="https://encrypted-tbn1.gstatic.com/images?q=tbn:ANd9GcSA40BlLhPqvS_EQpwKz0w9EfSNqm8DqGDSF1cULFgLvrmzyG2V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860" y="2074302"/>
            <a:ext cx="4078940" cy="361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72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229" y="136526"/>
            <a:ext cx="4332195" cy="993028"/>
          </a:xfrm>
        </p:spPr>
        <p:txBody>
          <a:bodyPr/>
          <a:lstStyle/>
          <a:p>
            <a:pPr algn="ctr"/>
            <a:r>
              <a:rPr lang="es-ES" b="1" dirty="0" smtClean="0">
                <a:latin typeface="Arial" panose="020B0604020202020204" pitchFamily="34" charset="0"/>
                <a:cs typeface="Arial" panose="020B0604020202020204" pitchFamily="34" charset="0"/>
              </a:rPr>
              <a:t>FAUNA</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32229" y="1825624"/>
            <a:ext cx="5582771" cy="4857563"/>
          </a:xfrm>
        </p:spPr>
        <p:txBody>
          <a:bodyPr>
            <a:normAutofit fontScale="92500" lnSpcReduction="20000"/>
          </a:bodyPr>
          <a:lstStyle/>
          <a:p>
            <a:pPr algn="just">
              <a:lnSpc>
                <a:spcPct val="150000"/>
              </a:lnSpc>
              <a:spcAft>
                <a:spcPts val="0"/>
              </a:spcAft>
            </a:pPr>
            <a:r>
              <a:rPr lang="es-ES" dirty="0" smtClean="0">
                <a:solidFill>
                  <a:srgbClr val="000000"/>
                </a:solidFill>
                <a:effectLst/>
                <a:latin typeface="Arial" panose="020B0604020202020204" pitchFamily="34" charset="0"/>
                <a:ea typeface="Calibri" panose="020F0502020204030204" pitchFamily="34" charset="0"/>
              </a:rPr>
              <a:t>La mayor diversidad de aves del Ecuador Continental se encuentra en la Amazonía; registrándose 700 especies permanentes, es decir el 44,4 % de las aves ecuatorianas habitan en el piso tropical Oriental. </a:t>
            </a:r>
          </a:p>
          <a:p>
            <a:pPr algn="just">
              <a:lnSpc>
                <a:spcPct val="150000"/>
              </a:lnSpc>
            </a:pPr>
            <a:r>
              <a:rPr lang="es-ES" dirty="0" smtClean="0">
                <a:effectLst/>
                <a:latin typeface="Arial" panose="020B0604020202020204" pitchFamily="34" charset="0"/>
                <a:ea typeface="Times New Roman" panose="02020603050405020304" pitchFamily="18" charset="0"/>
              </a:rPr>
              <a:t>En el cantón de Orellana se destacan entre otras las especies que se mencionan a continuación:</a:t>
            </a:r>
            <a:endParaRPr lang="es-ES" dirty="0" smtClean="0">
              <a:effectLst/>
              <a:latin typeface="Times New Roman" panose="02020603050405020304" pitchFamily="18" charset="0"/>
              <a:ea typeface="Times New Roman" panose="02020603050405020304" pitchFamily="18" charset="0"/>
            </a:endParaRP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979512882"/>
              </p:ext>
            </p:extLst>
          </p:nvPr>
        </p:nvGraphicFramePr>
        <p:xfrm>
          <a:off x="6535271" y="530224"/>
          <a:ext cx="5082987" cy="6260519"/>
        </p:xfrm>
        <a:graphic>
          <a:graphicData uri="http://schemas.openxmlformats.org/drawingml/2006/table">
            <a:tbl>
              <a:tblPr firstRow="1" firstCol="1" bandRow="1"/>
              <a:tblGrid>
                <a:gridCol w="1490852"/>
                <a:gridCol w="2088814"/>
                <a:gridCol w="1503321"/>
              </a:tblGrid>
              <a:tr h="434727">
                <a:tc gridSpan="3">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AVES</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560105">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Nombre común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434727">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Gavilán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Buteosp</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Accipitridae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434727">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Gallinazo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Coragypsatratus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Cathartidae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Garrapatero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Crotophagaani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Coculidae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560105">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Pava de monte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Penélope purpurascens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Cracidae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560105">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Oropèndolo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Gymnostinopsyuracares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Icteridae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Carpintero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Melannerpessp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Perico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Pionitessp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Psittacidae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Gallineta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Tinamussp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Tinamidae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Colibrí</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Coeligena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rowSpan="3">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tochilidae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560105">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Colibrí</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Phaethornissyrmatophorus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vMerge="1">
                  <a:txBody>
                    <a:bodyPr/>
                    <a:lstStyle/>
                    <a:p>
                      <a:endParaRPr lang="es-ES"/>
                    </a:p>
                  </a:txBody>
                  <a:tcPr/>
                </a:tc>
              </a:tr>
              <a:tr h="434727">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Colibrí</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Urostictesp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vMerge="1">
                  <a:txBody>
                    <a:bodyPr/>
                    <a:lstStyle/>
                    <a:p>
                      <a:endParaRPr lang="es-ES"/>
                    </a:p>
                  </a:txBody>
                  <a:tcPr/>
                </a:tc>
              </a:tr>
            </a:tbl>
          </a:graphicData>
        </a:graphic>
      </p:graphicFrame>
    </p:spTree>
    <p:extLst>
      <p:ext uri="{BB962C8B-B14F-4D97-AF65-F5344CB8AC3E}">
        <p14:creationId xmlns:p14="http://schemas.microsoft.com/office/powerpoint/2010/main" val="103020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20524769"/>
              </p:ext>
            </p:extLst>
          </p:nvPr>
        </p:nvGraphicFramePr>
        <p:xfrm>
          <a:off x="0" y="0"/>
          <a:ext cx="5316294" cy="6793811"/>
        </p:xfrm>
        <a:graphic>
          <a:graphicData uri="http://schemas.openxmlformats.org/drawingml/2006/table">
            <a:tbl>
              <a:tblPr firstRow="1" firstCol="1" bandRow="1"/>
              <a:tblGrid>
                <a:gridCol w="1772098"/>
                <a:gridCol w="1772098"/>
                <a:gridCol w="1772098"/>
              </a:tblGrid>
              <a:tr h="229112">
                <a:tc gridSpan="3">
                  <a:txBody>
                    <a:bodyPr/>
                    <a:lstStyle/>
                    <a:p>
                      <a:pPr algn="ctr">
                        <a:lnSpc>
                          <a:spcPct val="107000"/>
                        </a:lnSpc>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MAMIFEROS</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233081">
                <a:tc>
                  <a:txBody>
                    <a:bodyPr/>
                    <a:lstStyle/>
                    <a:p>
                      <a:pPr algn="ctr">
                        <a:lnSpc>
                          <a:spcPct val="107000"/>
                        </a:lnSpc>
                        <a:spcAft>
                          <a:spcPts val="0"/>
                        </a:spcAft>
                      </a:pP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Nombre común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Guanta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Agouti</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Agoutidae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Mono aullador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Alouattasp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Mono machin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Cebussp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Chorongo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Lagothrixp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Chichico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Saginusnigricolis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397973">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Raton de campo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Oryzomys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Cricetidae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Armadillo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Dasypuspunctata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Dasypodidae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Guanta de cola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Dinomysbranickii</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Dasypodidae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478588">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Guatusa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Dayprocta fuliginosa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Dasyproctidae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478588">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Guanchaca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Didelphys marsupiales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Didelphidae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Cuchucho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Nasuanasua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rowSpan="2">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Proyonidae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Dusumbo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Potusflavus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vMerge="1">
                  <a:txBody>
                    <a:bodyPr/>
                    <a:lstStyle/>
                    <a:p>
                      <a:endParaRPr lang="es-ES"/>
                    </a:p>
                  </a:txBody>
                  <a:tcPr/>
                </a:tc>
              </a:tr>
              <a:tr h="478588">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Vampiro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Desmodusrotundus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rowSpan="2">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Phyllostomide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Murciélago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Sturnirasp</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vMerge="1">
                  <a:txBody>
                    <a:bodyPr/>
                    <a:lstStyle/>
                    <a:p>
                      <a:endParaRPr lang="es-ES"/>
                    </a:p>
                  </a:txBody>
                  <a:tcPr/>
                </a:tc>
              </a:tr>
              <a:tr h="478588">
                <a:tc>
                  <a:txBody>
                    <a:bodyPr/>
                    <a:lstStyle/>
                    <a:p>
                      <a:pPr algn="ctr">
                        <a:lnSpc>
                          <a:spcPct val="107000"/>
                        </a:lnSpc>
                        <a:spcAft>
                          <a:spcPts val="0"/>
                        </a:spcAft>
                      </a:pPr>
                      <a:r>
                        <a:rPr lang="es-E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Ardilla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Sciurusgranatensis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Sciuridae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233081">
                <a:tc>
                  <a:txBody>
                    <a:bodyPr/>
                    <a:lstStyle/>
                    <a:p>
                      <a:pPr algn="ctr">
                        <a:lnSpc>
                          <a:spcPct val="107000"/>
                        </a:lnSpc>
                        <a:spcAft>
                          <a:spcPts val="0"/>
                        </a:spcAft>
                      </a:pPr>
                      <a:r>
                        <a:rPr lang="es-ES" sz="16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Sahino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Tayassutajacu</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Tayassuidae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916480">
                <a:tc gridSpan="3">
                  <a:txBody>
                    <a:bodyPr/>
                    <a:lstStyle/>
                    <a:p>
                      <a:pPr algn="just">
                        <a:lnSpc>
                          <a:spcPct val="150000"/>
                        </a:lnSpc>
                        <a:spcAft>
                          <a:spcPts val="1500"/>
                        </a:spcAft>
                      </a:pPr>
                      <a:r>
                        <a:rPr lang="es-ES"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Fuente: Estudio de impacto ambiental del Cantón  Orellana</a:t>
                      </a:r>
                      <a:endParaRPr lang="es-E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hMerge="1">
                  <a:txBody>
                    <a:bodyPr/>
                    <a:lstStyle/>
                    <a:p>
                      <a:pPr algn="ctr">
                        <a:lnSpc>
                          <a:spcPct val="107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47698122"/>
              </p:ext>
            </p:extLst>
          </p:nvPr>
        </p:nvGraphicFramePr>
        <p:xfrm>
          <a:off x="6447229" y="508159"/>
          <a:ext cx="4192270" cy="5911469"/>
        </p:xfrm>
        <a:graphic>
          <a:graphicData uri="http://schemas.openxmlformats.org/drawingml/2006/table">
            <a:tbl>
              <a:tblPr firstRow="1" firstCol="1" bandRow="1"/>
              <a:tblGrid>
                <a:gridCol w="1282065"/>
                <a:gridCol w="1628140"/>
                <a:gridCol w="1282065"/>
              </a:tblGrid>
              <a:tr h="0">
                <a:tc gridSpan="3">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REPTILES</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0">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Nombre común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Culebra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Dypsas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colubridae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Matacaballo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 constrictor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 sp</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Boidae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0">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Micrurussteindachneri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Elapidae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Falsa coral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Oxyrhopuspetole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Elapidae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Iguana verde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Iguna iguana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Iguanidae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Lagartija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Anolis sp</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lnSpc>
                          <a:spcPct val="107000"/>
                        </a:lnSpc>
                        <a:spcAft>
                          <a:spcPts val="0"/>
                        </a:spcAft>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0">
                <a:tc>
                  <a:txBody>
                    <a:bodyPr/>
                    <a:lstStyle/>
                    <a:p>
                      <a:pPr algn="ctr">
                        <a:lnSpc>
                          <a:spcPct val="107000"/>
                        </a:lnSpc>
                        <a:spcAft>
                          <a:spcPts val="0"/>
                        </a:spcAft>
                      </a:pPr>
                      <a:r>
                        <a:rPr lang="es-E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Equis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Boothrpssp</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rowSpan="2">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Viperidae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0">
                <a:tc>
                  <a:txBody>
                    <a:bodyPr/>
                    <a:lstStyle/>
                    <a:p>
                      <a:pPr algn="ctr">
                        <a:lnSpc>
                          <a:spcPct val="107000"/>
                        </a:lnSpc>
                        <a:spcAft>
                          <a:spcPts val="0"/>
                        </a:spcAft>
                      </a:pPr>
                      <a:r>
                        <a:rPr lang="es-E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verrugosa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Lachesis</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muta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vMerge="1">
                  <a:txBody>
                    <a:bodyPr/>
                    <a:lstStyle/>
                    <a:p>
                      <a:endParaRPr lang="es-ES"/>
                    </a:p>
                  </a:txBody>
                  <a:tcPr/>
                </a:tc>
              </a:tr>
              <a:tr h="0">
                <a:tc gridSpan="3">
                  <a:txBody>
                    <a:bodyPr/>
                    <a:lstStyle/>
                    <a:p>
                      <a:pPr marL="0" marR="0" lvl="0" indent="0" algn="just" defTabSz="914400" rtl="0" eaLnBrk="1" fontAlgn="auto" latinLnBrk="0" hangingPunct="1">
                        <a:lnSpc>
                          <a:spcPct val="150000"/>
                        </a:lnSpc>
                        <a:spcBef>
                          <a:spcPts val="0"/>
                        </a:spcBef>
                        <a:spcAft>
                          <a:spcPts val="150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Fuente: Estudio de impacto ambiental del Cantón  Orellana</a:t>
                      </a:r>
                      <a:endParaRPr kumimoji="0" lang="es-E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h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53414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lstStyle/>
          <a:p>
            <a:pPr algn="ctr"/>
            <a:r>
              <a:rPr lang="es-ES" b="1" dirty="0" smtClean="0"/>
              <a:t>ORIGEN DE LA CIUDAD DE ORELLANA</a:t>
            </a:r>
            <a:endParaRPr lang="es-ES" b="1" dirty="0"/>
          </a:p>
        </p:txBody>
      </p:sp>
      <p:sp>
        <p:nvSpPr>
          <p:cNvPr id="3" name="Marcador de contenido 2"/>
          <p:cNvSpPr>
            <a:spLocks noGrp="1"/>
          </p:cNvSpPr>
          <p:nvPr>
            <p:ph idx="1"/>
          </p:nvPr>
        </p:nvSpPr>
        <p:spPr>
          <a:xfrm>
            <a:off x="147918" y="1553017"/>
            <a:ext cx="5809129" cy="4763434"/>
          </a:xfrm>
        </p:spPr>
        <p:txBody>
          <a:bodyPr>
            <a:normAutofit fontScale="77500" lnSpcReduction="20000"/>
          </a:bodyPr>
          <a:lstStyle/>
          <a:p>
            <a:pPr indent="0" algn="just">
              <a:lnSpc>
                <a:spcPct val="150000"/>
              </a:lnSpc>
              <a:spcAft>
                <a:spcPts val="0"/>
              </a:spcAft>
              <a:buNone/>
            </a:pPr>
            <a:r>
              <a:rPr lang="es-E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 pequeña ciudad lleva el nombre del descubridor del Río Amazonas, Francisco de Orellana, en una de sus expediciones navegó por este río y arribó hasta el gran Marañón. Los nativos (hombre que habitaban en la zona), los  Sachas, la conocen como Coca; porque antiguamente iban al lugar a realizar sus rituales curativos con las hojas de coca masticadas. </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007482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718" y="123078"/>
            <a:ext cx="10515600" cy="1060263"/>
          </a:xfrm>
        </p:spPr>
        <p:txBody>
          <a:bodyPr/>
          <a:lstStyle/>
          <a:p>
            <a:pPr algn="ctr"/>
            <a:r>
              <a:rPr lang="es-ES" b="1" dirty="0" smtClean="0"/>
              <a:t>Ciudad de El Coca</a:t>
            </a:r>
            <a:endParaRPr lang="es-ES" b="1" dirty="0"/>
          </a:p>
        </p:txBody>
      </p:sp>
      <p:sp>
        <p:nvSpPr>
          <p:cNvPr id="3" name="Marcador de contenido 2"/>
          <p:cNvSpPr>
            <a:spLocks noGrp="1"/>
          </p:cNvSpPr>
          <p:nvPr>
            <p:ph idx="1"/>
          </p:nvPr>
        </p:nvSpPr>
        <p:spPr>
          <a:xfrm>
            <a:off x="174812" y="1183342"/>
            <a:ext cx="4840941" cy="2057399"/>
          </a:xfrm>
        </p:spPr>
        <p:txBody>
          <a:bodyPr>
            <a:normAutofit fontScale="70000" lnSpcReduction="20000"/>
          </a:bodyPr>
          <a:lstStyle/>
          <a:p>
            <a:r>
              <a:rPr lang="es-ES" dirty="0" smtClean="0">
                <a:solidFill>
                  <a:srgbClr val="000000"/>
                </a:solidFill>
                <a:effectLst/>
                <a:latin typeface="Arial" panose="020B0604020202020204" pitchFamily="34" charset="0"/>
                <a:ea typeface="Times New Roman" panose="02020603050405020304" pitchFamily="18" charset="0"/>
              </a:rPr>
              <a:t>Tras el descubrimiento de reservas de petróleo en sus alrededores, el pueblo creció rápidamente en tamaño y población, con la ayuda de importantes inversiones realizadas por las compañías petroleras extranjeras que comenzaron a operar en el área. Actualmente cuenta con una población de alrededor de 20,000 habitantes</a:t>
            </a:r>
            <a:endParaRPr lang="es-ES" dirty="0"/>
          </a:p>
        </p:txBody>
      </p:sp>
      <p:sp>
        <p:nvSpPr>
          <p:cNvPr id="4" name="Rectángulo 3"/>
          <p:cNvSpPr/>
          <p:nvPr/>
        </p:nvSpPr>
        <p:spPr>
          <a:xfrm>
            <a:off x="457201" y="3660757"/>
            <a:ext cx="4558552" cy="2585323"/>
          </a:xfrm>
          <a:prstGeom prst="rect">
            <a:avLst/>
          </a:prstGeom>
        </p:spPr>
        <p:txBody>
          <a:bodyPr wrap="square">
            <a:spAutoFit/>
          </a:bodyPr>
          <a:lstStyle/>
          <a:p>
            <a:r>
              <a:rPr lang="es-ES" dirty="0" smtClean="0">
                <a:effectLst/>
                <a:latin typeface="Arial" panose="020B0604020202020204" pitchFamily="34" charset="0"/>
                <a:ea typeface="Times New Roman" panose="02020603050405020304" pitchFamily="18" charset="0"/>
              </a:rPr>
              <a:t>Aunque la mayoría de los turistas llegan al Coca sólo como un puerto de embarque hacia otros lugres amazónicos como el  </a:t>
            </a:r>
            <a:r>
              <a:rPr lang="es-ES" strike="noStrik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Parque Nacional </a:t>
            </a:r>
            <a:r>
              <a:rPr lang="es-ES" strike="noStrik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Yasuní</a:t>
            </a:r>
            <a:r>
              <a:rPr lang="es-ES" strike="noStrik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 de la Reserva </a:t>
            </a:r>
            <a:r>
              <a:rPr lang="es-ES" strike="noStrik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Huaoraní</a:t>
            </a:r>
            <a:r>
              <a:rPr lang="es-ES" strike="noStrik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 de la Reserva Biológica </a:t>
            </a:r>
            <a:r>
              <a:rPr lang="es-ES" strike="noStrik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Limoncocha</a:t>
            </a:r>
            <a:r>
              <a:rPr lang="es-ES" strike="noStrik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 y de la Reserva del </a:t>
            </a:r>
            <a:r>
              <a:rPr lang="es-ES" strike="noStrike"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Parques nacionales en la Amazonía"/>
              </a:rPr>
              <a:t>Cuyabeno</a:t>
            </a:r>
            <a:r>
              <a:rPr lang="es-ES" dirty="0" smtClean="0">
                <a:solidFill>
                  <a:srgbClr val="000000"/>
                </a:solidFill>
                <a:effectLst/>
                <a:latin typeface="Arial" panose="020B0604020202020204" pitchFamily="34" charset="0"/>
                <a:ea typeface="Times New Roman" panose="02020603050405020304" pitchFamily="18" charset="0"/>
              </a:rPr>
              <a:t>, </a:t>
            </a:r>
            <a:r>
              <a:rPr lang="es-ES" dirty="0" smtClean="0">
                <a:effectLst/>
                <a:latin typeface="Arial" panose="020B0604020202020204" pitchFamily="34" charset="0"/>
                <a:ea typeface="Times New Roman" panose="02020603050405020304" pitchFamily="18" charset="0"/>
              </a:rPr>
              <a:t>se puede decir que la ciudad cuenta con una infraestructura turística bastante impresionante. </a:t>
            </a:r>
            <a:endParaRPr lang="es-ES" dirty="0"/>
          </a:p>
        </p:txBody>
      </p:sp>
      <p:pic>
        <p:nvPicPr>
          <p:cNvPr id="6146" name="Picture 2" descr="http://4.bp.blogspot.com/-zY1T5uEwGUU/UOcbaW0WKTI/AAAAAAAAHkI/Cor5XGIezPc/s1600/la+ciudad+del+co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335" y="1280925"/>
            <a:ext cx="4937312" cy="427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38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2028" y="1216840"/>
            <a:ext cx="4673174" cy="5641160"/>
          </a:xfrm>
          <a:prstGeom prst="rect">
            <a:avLst/>
          </a:prstGeom>
        </p:spPr>
        <p:txBody>
          <a:bodyPr wrap="square">
            <a:spAutoFit/>
          </a:bodyPr>
          <a:lstStyle/>
          <a:p>
            <a:pPr algn="just">
              <a:lnSpc>
                <a:spcPct val="150000"/>
              </a:lnSpc>
              <a:spcAft>
                <a:spcPts val="1500"/>
              </a:spcAft>
            </a:pPr>
            <a:r>
              <a:rPr lang="es-ES" sz="1600" b="1" dirty="0" smtClean="0">
                <a:effectLst/>
                <a:latin typeface="Arial" panose="020B0604020202020204" pitchFamily="34" charset="0"/>
                <a:ea typeface="Calibri" panose="020F0502020204030204" pitchFamily="34" charset="0"/>
                <a:cs typeface="Times New Roman" panose="02020603050405020304" pitchFamily="18" charset="0"/>
              </a:rPr>
              <a:t>Clima</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500"/>
              </a:spcAft>
            </a:pPr>
            <a:r>
              <a:rPr lang="es-ES" sz="1600" dirty="0" smtClean="0">
                <a:effectLst/>
                <a:latin typeface="Arial" panose="020B0604020202020204" pitchFamily="34" charset="0"/>
                <a:ea typeface="Times New Roman" panose="02020603050405020304" pitchFamily="18" charset="0"/>
                <a:cs typeface="Times New Roman" panose="02020603050405020304" pitchFamily="18" charset="0"/>
              </a:rPr>
              <a:t>El clima en El  Coca es moderadamente cálido y húmedo. Las lluvias más fuertes ocurren los meses que corresponden al verano del hemisferio norte (de junio a agosto). Las temperaturas oscilan entre 23ºC y 35 </a:t>
            </a:r>
            <a:r>
              <a:rPr lang="es-ES" sz="1600" dirty="0" err="1" smtClean="0">
                <a:effectLst/>
                <a:latin typeface="Arial" panose="020B0604020202020204" pitchFamily="34" charset="0"/>
                <a:ea typeface="Times New Roman" panose="02020603050405020304" pitchFamily="18" charset="0"/>
                <a:cs typeface="Times New Roman" panose="02020603050405020304" pitchFamily="18" charset="0"/>
              </a:rPr>
              <a:t>ºC</a:t>
            </a:r>
            <a:r>
              <a:rPr lang="es-ES" sz="16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tabLst>
                <a:tab pos="1847850" algn="l"/>
              </a:tabLst>
            </a:pPr>
            <a:r>
              <a:rPr lang="es-ES" sz="1600" b="1" u="none" strike="noStrike" dirty="0" smtClean="0">
                <a:effectLst/>
                <a:latin typeface="Arial" panose="020B0604020202020204" pitchFamily="34" charset="0"/>
                <a:ea typeface="Times New Roman" panose="02020603050405020304" pitchFamily="18" charset="0"/>
                <a:hlinkClick r:id="rId2" tooltip="Transportación en Ecuador"/>
              </a:rPr>
              <a:t>Transportación</a:t>
            </a:r>
            <a:r>
              <a:rPr lang="es-ES" sz="1600" b="1" dirty="0" smtClean="0">
                <a:effectLst/>
                <a:latin typeface="Arial" panose="020B0604020202020204" pitchFamily="34" charset="0"/>
                <a:ea typeface="Times New Roman" panose="02020603050405020304" pitchFamily="18" charset="0"/>
              </a:rPr>
              <a:t>	</a:t>
            </a:r>
            <a:endParaRPr lang="es-ES" sz="1600" b="1"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es-ES" sz="1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ES" sz="1600" dirty="0" smtClean="0">
                <a:effectLst/>
                <a:latin typeface="Arial" panose="020B0604020202020204" pitchFamily="34" charset="0"/>
                <a:ea typeface="Times New Roman" panose="02020603050405020304" pitchFamily="18" charset="0"/>
              </a:rPr>
              <a:t> A Orellana es uno de los pocos lugares en Ecuador a los que se puede acceder en bus, en avión y en bote. Las compañías de buses tienen líneas que van entre Coca y Lago Agrio, </a:t>
            </a:r>
            <a:r>
              <a:rPr lang="es-ES" sz="1600" u="none" strike="noStrike" dirty="0" smtClean="0">
                <a:effectLst/>
                <a:latin typeface="Arial" panose="020B0604020202020204" pitchFamily="34" charset="0"/>
                <a:ea typeface="Times New Roman" panose="02020603050405020304" pitchFamily="18" charset="0"/>
                <a:cs typeface="Times New Roman" panose="02020603050405020304" pitchFamily="18" charset="0"/>
                <a:hlinkClick r:id="rId3" tooltip="La ciudad de Tena (y Misahuallí) en Ecuador"/>
              </a:rPr>
              <a:t>Tena</a:t>
            </a:r>
            <a:r>
              <a:rPr lang="es-ES" sz="1600" dirty="0" smtClean="0">
                <a:effectLst/>
                <a:latin typeface="Arial" panose="020B0604020202020204" pitchFamily="34" charset="0"/>
                <a:ea typeface="Times New Roman" panose="02020603050405020304" pitchFamily="18" charset="0"/>
              </a:rPr>
              <a:t>, </a:t>
            </a:r>
            <a:r>
              <a:rPr lang="es-ES" sz="1600" dirty="0" err="1" smtClean="0">
                <a:effectLst/>
                <a:latin typeface="Arial" panose="020B0604020202020204" pitchFamily="34" charset="0"/>
                <a:ea typeface="Times New Roman" panose="02020603050405020304" pitchFamily="18" charset="0"/>
              </a:rPr>
              <a:t>Misahuallí</a:t>
            </a:r>
            <a:r>
              <a:rPr lang="es-ES" sz="1600" dirty="0" smtClean="0">
                <a:effectLst/>
                <a:latin typeface="Arial" panose="020B0604020202020204" pitchFamily="34" charset="0"/>
                <a:ea typeface="Times New Roman" panose="02020603050405020304" pitchFamily="18" charset="0"/>
              </a:rPr>
              <a:t>, Baeza y la Terminal Terrestre de </a:t>
            </a:r>
            <a:r>
              <a:rPr lang="es-ES" sz="1600" dirty="0" err="1" smtClean="0">
                <a:effectLst/>
                <a:latin typeface="Arial" panose="020B0604020202020204" pitchFamily="34" charset="0"/>
                <a:ea typeface="Times New Roman" panose="02020603050405020304" pitchFamily="18" charset="0"/>
              </a:rPr>
              <a:t>Quitumbe</a:t>
            </a:r>
            <a:r>
              <a:rPr lang="es-ES" sz="1600" dirty="0" smtClean="0">
                <a:effectLst/>
                <a:latin typeface="Arial" panose="020B0604020202020204" pitchFamily="34" charset="0"/>
                <a:ea typeface="Times New Roman" panose="02020603050405020304" pitchFamily="18" charset="0"/>
              </a:rPr>
              <a:t> en </a:t>
            </a:r>
            <a:r>
              <a:rPr lang="es-ES" sz="1600" u="none" strike="noStrike" dirty="0" smtClean="0">
                <a:effectLst/>
                <a:latin typeface="Arial" panose="020B0604020202020204" pitchFamily="34" charset="0"/>
                <a:ea typeface="Times New Roman" panose="02020603050405020304" pitchFamily="18" charset="0"/>
                <a:cs typeface="Times New Roman" panose="02020603050405020304" pitchFamily="18" charset="0"/>
                <a:hlinkClick r:id="rId4" tooltip="La ciudad de Quito"/>
              </a:rPr>
              <a:t>Quito</a:t>
            </a:r>
            <a:r>
              <a:rPr lang="es-ES" sz="1600" dirty="0" smtClean="0">
                <a:effectLst/>
                <a:latin typeface="Arial" panose="020B0604020202020204" pitchFamily="34" charset="0"/>
                <a:ea typeface="Times New Roman" panose="02020603050405020304" pitchFamily="18" charset="0"/>
              </a:rPr>
              <a:t>. Las aerolíneas </a:t>
            </a:r>
            <a:r>
              <a:rPr lang="es-ES" sz="1600" dirty="0" err="1" smtClean="0">
                <a:effectLst/>
                <a:latin typeface="Arial" panose="020B0604020202020204" pitchFamily="34" charset="0"/>
                <a:ea typeface="Times New Roman" panose="02020603050405020304" pitchFamily="18" charset="0"/>
              </a:rPr>
              <a:t>Aerogal</a:t>
            </a:r>
            <a:r>
              <a:rPr lang="es-ES" sz="1600" dirty="0" smtClean="0">
                <a:effectLst/>
                <a:latin typeface="Arial" panose="020B0604020202020204" pitchFamily="34" charset="0"/>
                <a:ea typeface="Times New Roman" panose="02020603050405020304" pitchFamily="18" charset="0"/>
              </a:rPr>
              <a:t> y TAME tienen vuelos entre Coca, Quito, y Shell. (</a:t>
            </a:r>
            <a:r>
              <a:rPr lang="es-ES" sz="1600" dirty="0" err="1" smtClean="0">
                <a:effectLst/>
                <a:latin typeface="Arial" panose="020B0604020202020204" pitchFamily="34" charset="0"/>
                <a:ea typeface="Times New Roman" panose="02020603050405020304" pitchFamily="18" charset="0"/>
              </a:rPr>
              <a:t>Sni</a:t>
            </a:r>
            <a:r>
              <a:rPr lang="es-ES" sz="1600" dirty="0" smtClean="0">
                <a:effectLst/>
                <a:latin typeface="Arial" panose="020B0604020202020204" pitchFamily="34" charset="0"/>
                <a:ea typeface="Times New Roman" panose="02020603050405020304" pitchFamily="18" charset="0"/>
              </a:rPr>
              <a:t>, 2013)</a:t>
            </a:r>
            <a:endParaRPr lang="es-ES" sz="1600" dirty="0"/>
          </a:p>
        </p:txBody>
      </p:sp>
      <p:sp>
        <p:nvSpPr>
          <p:cNvPr id="6" name="Rectángulo redondeado 5"/>
          <p:cNvSpPr/>
          <p:nvPr/>
        </p:nvSpPr>
        <p:spPr>
          <a:xfrm>
            <a:off x="2299448" y="277431"/>
            <a:ext cx="7247965" cy="13178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4000" dirty="0" smtClean="0"/>
              <a:t>CLIMA Y TRANSPORTE</a:t>
            </a:r>
            <a:endParaRPr lang="es-ES" sz="4000" dirty="0"/>
          </a:p>
        </p:txBody>
      </p:sp>
      <p:pic>
        <p:nvPicPr>
          <p:cNvPr id="17410" name="Picture 2" descr="http://4.bp.blogspot.com/-Zx0L8qOwj9w/TuklJ-r2zTI/AAAAAAAAAMg/ftNjxfJnYC4/s1600/transporte+terrestre+cuenca+cooperati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828" y="2104571"/>
            <a:ext cx="5196113" cy="359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4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8" y="1"/>
            <a:ext cx="11887200" cy="1690688"/>
          </a:xfrm>
        </p:spPr>
        <p:txBody>
          <a:bodyPr>
            <a:normAutofit/>
          </a:bodyPr>
          <a:lstStyle/>
          <a:p>
            <a:r>
              <a:rPr lang="es-ES" sz="2400" b="1" dirty="0" smtClean="0">
                <a:latin typeface="Arial" panose="020B0604020202020204" pitchFamily="34" charset="0"/>
                <a:cs typeface="Arial" panose="020B0604020202020204" pitchFamily="34" charset="0"/>
              </a:rPr>
              <a:t>Gastronomía</a:t>
            </a:r>
            <a:endParaRPr lang="es-ES" sz="2400" b="1" dirty="0">
              <a:latin typeface="Arial" panose="020B0604020202020204" pitchFamily="34" charset="0"/>
              <a:cs typeface="Arial" panose="020B0604020202020204" pitchFamily="34" charset="0"/>
            </a:endParaRPr>
          </a:p>
        </p:txBody>
      </p:sp>
      <p:pic>
        <p:nvPicPr>
          <p:cNvPr id="4" name="Imagen 3" descr="http://www.transporteturismoycarga.com/userfiles/image/banos50.jpg"/>
          <p:cNvPicPr/>
          <p:nvPr/>
        </p:nvPicPr>
        <p:blipFill>
          <a:blip r:embed="rId2">
            <a:extLst>
              <a:ext uri="{28A0092B-C50C-407E-A947-70E740481C1C}">
                <a14:useLocalDpi xmlns:a14="http://schemas.microsoft.com/office/drawing/2010/main" val="0"/>
              </a:ext>
            </a:extLst>
          </a:blip>
          <a:srcRect/>
          <a:stretch>
            <a:fillRect/>
          </a:stretch>
        </p:blipFill>
        <p:spPr bwMode="auto">
          <a:xfrm>
            <a:off x="242047" y="1690689"/>
            <a:ext cx="3299851" cy="2857500"/>
          </a:xfrm>
          <a:prstGeom prst="rect">
            <a:avLst/>
          </a:prstGeom>
          <a:noFill/>
          <a:ln>
            <a:noFill/>
          </a:ln>
        </p:spPr>
      </p:pic>
      <p:pic>
        <p:nvPicPr>
          <p:cNvPr id="5" name="Imagen 4" descr="http://lasgrutasdegabriel.com/img/img/platotipico2.jpg"/>
          <p:cNvPicPr/>
          <p:nvPr/>
        </p:nvPicPr>
        <p:blipFill>
          <a:blip r:embed="rId3">
            <a:extLst>
              <a:ext uri="{28A0092B-C50C-407E-A947-70E740481C1C}">
                <a14:useLocalDpi xmlns:a14="http://schemas.microsoft.com/office/drawing/2010/main" val="0"/>
              </a:ext>
            </a:extLst>
          </a:blip>
          <a:srcRect/>
          <a:stretch>
            <a:fillRect/>
          </a:stretch>
        </p:blipFill>
        <p:spPr bwMode="auto">
          <a:xfrm>
            <a:off x="8471647" y="1422026"/>
            <a:ext cx="3563471" cy="3647515"/>
          </a:xfrm>
          <a:prstGeom prst="rect">
            <a:avLst/>
          </a:prstGeom>
          <a:noFill/>
          <a:ln>
            <a:noFill/>
          </a:ln>
        </p:spPr>
      </p:pic>
      <p:pic>
        <p:nvPicPr>
          <p:cNvPr id="1026" name="Picture 2" descr="http://www.extra.ec/media/ediciones/20130906/especial/05092013_0713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687" y="4000500"/>
            <a:ext cx="4417359"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ugaresturisticosecuador.files.wordpress.com/2013/04/comida-a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688" y="335618"/>
            <a:ext cx="4531659" cy="297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2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872945407"/>
              </p:ext>
            </p:extLst>
          </p:nvPr>
        </p:nvGraphicFramePr>
        <p:xfrm>
          <a:off x="18069" y="1223683"/>
          <a:ext cx="4697226" cy="3671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80817846"/>
              </p:ext>
            </p:extLst>
          </p:nvPr>
        </p:nvGraphicFramePr>
        <p:xfrm>
          <a:off x="6877330" y="1331258"/>
          <a:ext cx="4593011" cy="356347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redondeado 5"/>
          <p:cNvSpPr/>
          <p:nvPr/>
        </p:nvSpPr>
        <p:spPr>
          <a:xfrm>
            <a:off x="2366682" y="0"/>
            <a:ext cx="7355542" cy="10219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3200" dirty="0" smtClean="0">
                <a:latin typeface="Arial" panose="020B0604020202020204" pitchFamily="34" charset="0"/>
                <a:cs typeface="Arial" panose="020B0604020202020204" pitchFamily="34" charset="0"/>
              </a:rPr>
              <a:t>RESULTADOS DE LA ENCUESTA</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38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041710209"/>
              </p:ext>
            </p:extLst>
          </p:nvPr>
        </p:nvGraphicFramePr>
        <p:xfrm>
          <a:off x="143715" y="766482"/>
          <a:ext cx="4105275" cy="3523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4154838204"/>
              </p:ext>
            </p:extLst>
          </p:nvPr>
        </p:nvGraphicFramePr>
        <p:xfrm>
          <a:off x="5970494" y="753035"/>
          <a:ext cx="4550709" cy="3644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1998289622"/>
              </p:ext>
            </p:extLst>
          </p:nvPr>
        </p:nvGraphicFramePr>
        <p:xfrm>
          <a:off x="3100666" y="3711389"/>
          <a:ext cx="4523815" cy="3369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785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365" y="174813"/>
            <a:ext cx="11806517" cy="968187"/>
          </a:xfrm>
        </p:spPr>
        <p:txBody>
          <a:bodyPr/>
          <a:lstStyle/>
          <a:p>
            <a:pPr algn="ctr"/>
            <a:r>
              <a:rPr lang="es-ES" b="1" dirty="0" smtClean="0"/>
              <a:t>Población y muestra</a:t>
            </a:r>
            <a:endParaRPr lang="es-ES" b="1" dirty="0"/>
          </a:p>
        </p:txBody>
      </p:sp>
      <p:graphicFrame>
        <p:nvGraphicFramePr>
          <p:cNvPr id="4" name="Tabla 3"/>
          <p:cNvGraphicFramePr>
            <a:graphicFrameLocks noGrp="1"/>
          </p:cNvGraphicFramePr>
          <p:nvPr>
            <p:extLst>
              <p:ext uri="{D42A27DB-BD31-4B8C-83A1-F6EECF244321}">
                <p14:modId xmlns:p14="http://schemas.microsoft.com/office/powerpoint/2010/main" val="2831003121"/>
              </p:ext>
            </p:extLst>
          </p:nvPr>
        </p:nvGraphicFramePr>
        <p:xfrm>
          <a:off x="663532" y="976500"/>
          <a:ext cx="4203890" cy="2118392"/>
        </p:xfrm>
        <a:graphic>
          <a:graphicData uri="http://schemas.openxmlformats.org/drawingml/2006/table">
            <a:tbl>
              <a:tblPr firstRow="1" firstCol="1" bandRow="1"/>
              <a:tblGrid>
                <a:gridCol w="516434"/>
                <a:gridCol w="2917547"/>
                <a:gridCol w="769909"/>
              </a:tblGrid>
              <a:tr h="471767">
                <a:tc gridSpan="3">
                  <a:txBody>
                    <a:bodyPr/>
                    <a:lstStyle/>
                    <a:p>
                      <a:pPr algn="ctr">
                        <a:lnSpc>
                          <a:spcPct val="150000"/>
                        </a:lnSpc>
                        <a:spcAft>
                          <a:spcPts val="0"/>
                        </a:spcAft>
                      </a:pPr>
                      <a:r>
                        <a:rPr lang="es-E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Población</a:t>
                      </a:r>
                      <a:endParaRPr lang="es-E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a:noFill/>
                    </a:lnB>
                    <a:solidFill>
                      <a:srgbClr val="92D050"/>
                    </a:solidFill>
                  </a:tcPr>
                </a:tc>
                <a:tc hMerge="1">
                  <a:txBody>
                    <a:bodyPr/>
                    <a:lstStyle/>
                    <a:p>
                      <a:pPr algn="ctr">
                        <a:lnSpc>
                          <a:spcPct val="150000"/>
                        </a:lnSpc>
                        <a:spcAft>
                          <a:spcPts val="0"/>
                        </a:spcAft>
                      </a:pP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c hMerge="1">
                  <a:txBody>
                    <a:bodyPr/>
                    <a:lstStyle/>
                    <a:p>
                      <a:pPr algn="ctr">
                        <a:lnSpc>
                          <a:spcPct val="150000"/>
                        </a:lnSpc>
                        <a:spcAft>
                          <a:spcPts val="0"/>
                        </a:spcAft>
                      </a:pP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r>
              <a:tr h="471767">
                <a:tc>
                  <a:txBody>
                    <a:bodyPr/>
                    <a:lstStyle/>
                    <a:p>
                      <a:pPr algn="ctr">
                        <a:lnSpc>
                          <a:spcPct val="150000"/>
                        </a:lnSpc>
                        <a:spcAft>
                          <a:spcPts val="0"/>
                        </a:spcAft>
                      </a:pPr>
                      <a:r>
                        <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solidFill>
                      <a:srgbClr val="92D050"/>
                    </a:solidFill>
                  </a:tcPr>
                </a:tc>
                <a:tc>
                  <a:txBody>
                    <a:bodyPr/>
                    <a:lstStyle/>
                    <a:p>
                      <a:pPr algn="ctr">
                        <a:lnSpc>
                          <a:spcPct val="150000"/>
                        </a:lnSpc>
                        <a:spcAft>
                          <a:spcPts val="0"/>
                        </a:spcAft>
                      </a:pPr>
                      <a:r>
                        <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Concepto</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r>
              <a:tr h="587429">
                <a:tc>
                  <a:txBody>
                    <a:bodyPr/>
                    <a:lstStyle/>
                    <a:p>
                      <a:pPr algn="just">
                        <a:lnSpc>
                          <a:spcPct val="150000"/>
                        </a:lnSpc>
                        <a:spcAft>
                          <a:spcPts val="0"/>
                        </a:spcAft>
                      </a:pPr>
                      <a:r>
                        <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just">
                        <a:lnSpc>
                          <a:spcPct val="150000"/>
                        </a:lnSpc>
                        <a:spcAft>
                          <a:spcPts val="0"/>
                        </a:spcAft>
                      </a:pPr>
                      <a:r>
                        <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Hogares</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a:noFill/>
                    </a:lnB>
                    <a:solidFill>
                      <a:srgbClr val="E2EFD9"/>
                    </a:solidFill>
                  </a:tcPr>
                </a:tc>
                <a:tc>
                  <a:txBody>
                    <a:bodyPr/>
                    <a:lstStyle/>
                    <a:p>
                      <a:pPr algn="ctr">
                        <a:lnSpc>
                          <a:spcPct val="150000"/>
                        </a:lnSpc>
                        <a:spcAft>
                          <a:spcPts val="0"/>
                        </a:spcAft>
                      </a:pPr>
                      <a:r>
                        <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a:noFill/>
                    </a:lnB>
                    <a:solidFill>
                      <a:srgbClr val="E2EFD9"/>
                    </a:solidFill>
                  </a:tcPr>
                </a:tc>
              </a:tr>
              <a:tr h="587429">
                <a:tc gridSpan="2">
                  <a:txBody>
                    <a:bodyPr/>
                    <a:lstStyle/>
                    <a:p>
                      <a:pPr algn="just">
                        <a:lnSpc>
                          <a:spcPct val="150000"/>
                        </a:lnSpc>
                        <a:spcAft>
                          <a:spcPts val="0"/>
                        </a:spcAft>
                      </a:pPr>
                      <a:r>
                        <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w="12700" cap="flat" cmpd="sng" algn="ctr">
                      <a:solidFill>
                        <a:srgbClr val="70AD47"/>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lnSpc>
                          <a:spcPct val="150000"/>
                        </a:lnSpc>
                        <a:spcAft>
                          <a:spcPts val="0"/>
                        </a:spcAft>
                      </a:pPr>
                      <a:r>
                        <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s-ES"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w="12700" cap="flat" cmpd="sng" algn="ctr">
                      <a:solidFill>
                        <a:srgbClr val="70AD47"/>
                      </a:solidFill>
                      <a:prstDash val="solid"/>
                      <a:round/>
                      <a:headEnd type="none" w="med" len="med"/>
                      <a:tailEnd type="none" w="med" len="med"/>
                    </a:lnB>
                    <a:solidFill>
                      <a:srgbClr val="92D050"/>
                    </a:solidFill>
                  </a:tcPr>
                </a:tc>
              </a:tr>
            </a:tbl>
          </a:graphicData>
        </a:graphic>
      </p:graphicFrame>
      <p:sp>
        <p:nvSpPr>
          <p:cNvPr id="5" name="Rectangle 2"/>
          <p:cNvSpPr>
            <a:spLocks noChangeArrowheads="1"/>
          </p:cNvSpPr>
          <p:nvPr/>
        </p:nvSpPr>
        <p:spPr bwMode="auto">
          <a:xfrm flipH="1">
            <a:off x="12192000" y="-48399"/>
            <a:ext cx="115991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kumimoji="0" lang="es-EC"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La muestra se calcula con la siguiente f</a:t>
            </a:r>
            <a:r>
              <a:rPr kumimoji="0" lang="es-EC" sz="12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es-EC"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rmula</a:t>
            </a:r>
            <a:r>
              <a:rPr kumimoji="0" lang="es-EC" sz="12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kumimoji="0" lang="es-EC"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S"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(MUNCH &amp; ANGELES, 2009)</a:t>
            </a:r>
            <a:endParaRPr kumimoji="0" 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7292737" y="832292"/>
            <a:ext cx="3515922" cy="1361539"/>
          </a:xfrm>
          <a:prstGeom prst="rect">
            <a:avLst/>
          </a:prstGeom>
          <a:noFill/>
        </p:spPr>
      </p:pic>
      <mc:AlternateContent xmlns:mc="http://schemas.openxmlformats.org/markup-compatibility/2006">
        <mc:Choice xmlns:a14="http://schemas.microsoft.com/office/drawing/2010/main" Requires="a14">
          <p:sp>
            <p:nvSpPr>
              <p:cNvPr id="9" name="Rectángulo 8"/>
              <p:cNvSpPr/>
              <p:nvPr/>
            </p:nvSpPr>
            <p:spPr>
              <a:xfrm>
                <a:off x="487680" y="3472726"/>
                <a:ext cx="5645834" cy="3939540"/>
              </a:xfrm>
              <a:prstGeom prst="rect">
                <a:avLst/>
              </a:prstGeom>
            </p:spPr>
            <p:txBody>
              <a:bodyPr wrap="square">
                <a:spAutoFit/>
              </a:bodyPr>
              <a:lstStyle/>
              <a:p>
                <a:pPr>
                  <a:lnSpc>
                    <a:spcPct val="200000"/>
                  </a:lnSpc>
                  <a:spcAft>
                    <a:spcPts val="1000"/>
                  </a:spcAft>
                </a:pP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14:m>
                  <m:oMath xmlns:m="http://schemas.openxmlformats.org/officeDocument/2006/math">
                    <m:sSub>
                      <m:sSubPr>
                        <m:ctrlPr>
                          <a:rPr lang="es-ES" sz="1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1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e>
                      <m:sub>
                        <m:r>
                          <a:rPr lang="es-ES" sz="1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𝑜</m:t>
                        </m:r>
                      </m:sub>
                    </m:sSub>
                  </m:oMath>
                </a14:m>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Tamaño de la muestra sin considerar el factor de corrección de la población finita.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    =   Nivel de confianza; Z    =    95%    =    1.96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   Error de muestra    =    0.05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 = 0.5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 = </a:t>
                </a:r>
                <a:r>
                  <a:rPr lang="es-ES"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1-0.5=0.5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 50,881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ángulo 8"/>
              <p:cNvSpPr>
                <a:spLocks noRot="1" noChangeAspect="1" noMove="1" noResize="1" noEditPoints="1" noAdjustHandles="1" noChangeArrowheads="1" noChangeShapeType="1" noTextEdit="1"/>
              </p:cNvSpPr>
              <p:nvPr/>
            </p:nvSpPr>
            <p:spPr>
              <a:xfrm>
                <a:off x="487680" y="3472726"/>
                <a:ext cx="5645834" cy="3939540"/>
              </a:xfrm>
              <a:prstGeom prst="rect">
                <a:avLst/>
              </a:prstGeom>
              <a:blipFill rotWithShape="0">
                <a:blip r:embed="rId3"/>
                <a:stretch>
                  <a:fillRect l="-54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6133514" y="2851310"/>
                <a:ext cx="5834368" cy="3351238"/>
              </a:xfrm>
              <a:prstGeom prst="rect">
                <a:avLst/>
              </a:prstGeom>
            </p:spPr>
            <p:txBody>
              <a:bodyPr wrap="square">
                <a:spAutoFit/>
              </a:bodyPr>
              <a:lstStyle/>
              <a:p>
                <a:pPr algn="just">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m:t>
                      </m:r>
                      <m:f>
                        <m:f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1.96</m:t>
                                  </m:r>
                                </m:e>
                              </m:d>
                            </m:e>
                            <m: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(0.5)(0.5)(50,881)</m:t>
                          </m:r>
                        </m:num>
                        <m:den>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50,881</m:t>
                              </m:r>
                            </m:e>
                          </m:d>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0.05</m:t>
                                  </m:r>
                                </m:e>
                              </m:d>
                            </m:e>
                            <m: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1.96</m:t>
                                  </m:r>
                                </m:e>
                              </m:d>
                            </m:e>
                            <m: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(0.5)(0.5)</m:t>
                          </m:r>
                        </m:den>
                      </m:f>
                    </m:oMath>
                  </m:oMathPara>
                </a14:m>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S" b="1" dirty="0">
                    <a:effectLst/>
                    <a:latin typeface="Arial" panose="020B0604020202020204" pitchFamily="34" charset="0"/>
                    <a:ea typeface="Times New Roman" panose="02020603050405020304" pitchFamily="18" charset="0"/>
                  </a:rPr>
                  <a:t> </a:t>
                </a: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14:m>
                  <m:oMathPara xmlns:m="http://schemas.openxmlformats.org/officeDocument/2006/math">
                    <m:oMathParaPr>
                      <m:jc m:val="centerGroup"/>
                    </m:oMathParaPr>
                    <m:oMath xmlns:m="http://schemas.openxmlformats.org/officeDocument/2006/math">
                      <m:r>
                        <a:rPr lang="es-ES" b="1" i="1">
                          <a:effectLst/>
                          <a:latin typeface="Cambria Math" panose="02040503050406030204" pitchFamily="18" charset="0"/>
                          <a:ea typeface="Times New Roman" panose="02020603050405020304" pitchFamily="18" charset="0"/>
                          <a:cs typeface="Arial" panose="020B0604020202020204" pitchFamily="34" charset="0"/>
                        </a:rPr>
                        <m:t>𝒏</m:t>
                      </m:r>
                      <m:r>
                        <a:rPr lang="es-ES"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dPr>
                            <m:e>
                              <m:r>
                                <a:rPr lang="es-ES" b="1" i="1">
                                  <a:effectLst/>
                                  <a:latin typeface="Cambria Math" panose="02040503050406030204" pitchFamily="18" charset="0"/>
                                  <a:ea typeface="Times New Roman" panose="02020603050405020304" pitchFamily="18" charset="0"/>
                                  <a:cs typeface="Arial" panose="020B0604020202020204" pitchFamily="34" charset="0"/>
                                </a:rPr>
                                <m:t>𝟑</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𝟗𝟐</m:t>
                              </m:r>
                            </m:e>
                          </m:d>
                          <m:d>
                            <m:d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dPr>
                            <m:e>
                              <m:r>
                                <a:rPr lang="es-ES" b="1" i="1">
                                  <a:effectLst/>
                                  <a:latin typeface="Cambria Math" panose="02040503050406030204" pitchFamily="18" charset="0"/>
                                  <a:ea typeface="Times New Roman" panose="02020603050405020304" pitchFamily="18" charset="0"/>
                                  <a:cs typeface="Arial" panose="020B0604020202020204" pitchFamily="34" charset="0"/>
                                </a:rPr>
                                <m:t>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m:t>
                              </m:r>
                            </m:e>
                          </m:d>
                          <m:d>
                            <m:d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dPr>
                            <m:e>
                              <m:r>
                                <a:rPr lang="es-ES" b="1" i="1">
                                  <a:effectLst/>
                                  <a:latin typeface="Cambria Math" panose="02040503050406030204" pitchFamily="18" charset="0"/>
                                  <a:ea typeface="Times New Roman" panose="02020603050405020304" pitchFamily="18" charset="0"/>
                                  <a:cs typeface="Arial" panose="020B0604020202020204" pitchFamily="34" charset="0"/>
                                </a:rPr>
                                <m:t>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m:t>
                              </m:r>
                            </m:e>
                          </m:d>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𝟖𝟖𝟏</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𝟓𝟔</m:t>
                          </m:r>
                          <m:r>
                            <a:rPr lang="es-ES" b="1" i="1">
                              <a:effectLst/>
                              <a:latin typeface="Cambria Math" panose="02040503050406030204" pitchFamily="18" charset="0"/>
                              <a:ea typeface="Times New Roman" panose="02020603050405020304" pitchFamily="18" charset="0"/>
                              <a:cs typeface="Arial" panose="020B0604020202020204" pitchFamily="34" charset="0"/>
                            </a:rPr>
                            <m:t>)</m:t>
                          </m:r>
                        </m:num>
                        <m:den>
                          <m:d>
                            <m:d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dPr>
                            <m:e>
                              <m:r>
                                <a:rPr lang="es-ES" b="1" i="1">
                                  <a:effectLst/>
                                  <a:latin typeface="Cambria Math" panose="02040503050406030204" pitchFamily="18" charset="0"/>
                                  <a:ea typeface="Times New Roman" panose="02020603050405020304" pitchFamily="18" charset="0"/>
                                  <a:cs typeface="Arial" panose="020B0604020202020204" pitchFamily="34" charset="0"/>
                                </a:rPr>
                                <m:t>𝟓𝟎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𝟖𝟖𝟏</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𝟓𝟔</m:t>
                              </m:r>
                            </m:e>
                          </m:d>
                          <m:d>
                            <m:dPr>
                              <m:ctrlPr>
                                <a:rPr lang="es-ES" b="0" i="1">
                                  <a:effectLst/>
                                  <a:latin typeface="Cambria Math" panose="02040503050406030204" pitchFamily="18" charset="0"/>
                                  <a:ea typeface="Times New Roman" panose="02020603050405020304" pitchFamily="18" charset="0"/>
                                  <a:cs typeface="Arial" panose="020B0604020202020204" pitchFamily="34" charset="0"/>
                                </a:rPr>
                              </m:ctrlPr>
                            </m:dPr>
                            <m:e>
                              <m:r>
                                <a:rPr lang="es-ES" b="1" i="1">
                                  <a:effectLst/>
                                  <a:latin typeface="Cambria Math" panose="02040503050406030204" pitchFamily="18" charset="0"/>
                                  <a:ea typeface="Times New Roman" panose="02020603050405020304" pitchFamily="18" charset="0"/>
                                  <a:cs typeface="Arial" panose="020B0604020202020204" pitchFamily="34" charset="0"/>
                                </a:rPr>
                                <m:t>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𝟏𝟎</m:t>
                              </m:r>
                            </m:e>
                          </m:d>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𝟑</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𝟗𝟐</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𝟎</m:t>
                          </m:r>
                          <m:r>
                            <a:rPr lang="es-ES" b="1" i="1">
                              <a:effectLst/>
                              <a:latin typeface="Cambria Math" panose="02040503050406030204" pitchFamily="18" charset="0"/>
                              <a:ea typeface="Times New Roman" panose="02020603050405020304" pitchFamily="18" charset="0"/>
                              <a:cs typeface="Arial" panose="020B0604020202020204" pitchFamily="34" charset="0"/>
                            </a:rPr>
                            <m:t>.</m:t>
                          </m:r>
                          <m:r>
                            <a:rPr lang="es-ES" b="1" i="1">
                              <a:effectLst/>
                              <a:latin typeface="Cambria Math" panose="02040503050406030204" pitchFamily="18" charset="0"/>
                              <a:ea typeface="Times New Roman" panose="02020603050405020304" pitchFamily="18" charset="0"/>
                              <a:cs typeface="Arial" panose="020B0604020202020204" pitchFamily="34" charset="0"/>
                            </a:rPr>
                            <m:t>𝟓</m:t>
                          </m:r>
                          <m:r>
                            <a:rPr lang="es-ES" b="1" i="1">
                              <a:effectLst/>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r>
                  <a:rPr lang="es-ES" b="1" dirty="0">
                    <a:effectLst/>
                    <a:latin typeface="Arial" panose="020B0604020202020204" pitchFamily="34" charset="0"/>
                    <a:ea typeface="Times New Roman" panose="02020603050405020304" pitchFamily="18" charset="0"/>
                  </a:rPr>
                  <a:t> </a:t>
                </a: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r>
                  <a:rPr lang="es-ES" b="0" i="1" dirty="0">
                    <a:effectLst/>
                    <a:latin typeface="Arial" panose="020B0604020202020204" pitchFamily="34" charset="0"/>
                    <a:ea typeface="Times New Roman" panose="02020603050405020304" pitchFamily="18" charset="0"/>
                  </a:rPr>
                  <a:t> </a:t>
                </a: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r>
                  <a:rPr lang="es-ES" b="1" dirty="0" smtClean="0">
                    <a:effectLst/>
                    <a:ea typeface="Times New Roman" panose="02020603050405020304" pitchFamily="18" charset="0"/>
                    <a:cs typeface="Arial" panose="020B0604020202020204" pitchFamily="34" charset="0"/>
                  </a:rPr>
                  <a:t>                                            </a:t>
                </a:r>
                <a14:m>
                  <m:oMath xmlns:m="http://schemas.openxmlformats.org/officeDocument/2006/math">
                    <m:r>
                      <a:rPr lang="es-ES" b="1" i="1">
                        <a:effectLst/>
                        <a:latin typeface="Cambria Math" panose="02040503050406030204" pitchFamily="18" charset="0"/>
                        <a:ea typeface="Times New Roman" panose="02020603050405020304" pitchFamily="18" charset="0"/>
                        <a:cs typeface="Arial" panose="020B0604020202020204" pitchFamily="34" charset="0"/>
                      </a:rPr>
                      <m:t>𝒏</m:t>
                    </m:r>
                    <m:r>
                      <a:rPr lang="es-ES" b="1" i="1">
                        <a:effectLst/>
                        <a:latin typeface="Cambria Math" panose="02040503050406030204" pitchFamily="18" charset="0"/>
                        <a:ea typeface="Times New Roman" panose="02020603050405020304" pitchFamily="18" charset="0"/>
                        <a:cs typeface="Arial" panose="020B0604020202020204" pitchFamily="34" charset="0"/>
                      </a:rPr>
                      <m:t>=</m:t>
                    </m:r>
                  </m:oMath>
                </a14:m>
                <a:r>
                  <a:rPr lang="es-ES" b="1" dirty="0" smtClean="0">
                    <a:effectLst/>
                    <a:latin typeface="Times New Roman" panose="02020603050405020304" pitchFamily="18" charset="0"/>
                    <a:ea typeface="Times New Roman" panose="02020603050405020304" pitchFamily="18" charset="0"/>
                  </a:rPr>
                  <a:t> 381</a:t>
                </a: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endParaRPr lang="es-ES" b="1" dirty="0">
                  <a:effectLst/>
                  <a:latin typeface="Times New Roman" panose="02020603050405020304" pitchFamily="18" charset="0"/>
                  <a:ea typeface="Times New Roman" panose="02020603050405020304" pitchFamily="18" charset="0"/>
                </a:endParaRPr>
              </a:p>
              <a:p>
                <a:pPr marL="228600" algn="just">
                  <a:spcAft>
                    <a:spcPts val="0"/>
                  </a:spcAft>
                </a:pPr>
                <a:endParaRPr lang="es-ES" b="1" dirty="0">
                  <a:effectLst/>
                  <a:latin typeface="Times New Roman" panose="02020603050405020304" pitchFamily="18" charset="0"/>
                  <a:ea typeface="Times New Roman" panose="02020603050405020304" pitchFamily="18"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6133514" y="2851310"/>
                <a:ext cx="5834368" cy="3351238"/>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5494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76" y="107577"/>
            <a:ext cx="11873752" cy="1583112"/>
          </a:xfrm>
        </p:spPr>
        <p:txBody>
          <a:bodyPr/>
          <a:lstStyle/>
          <a:p>
            <a:pPr algn="ctr"/>
            <a:r>
              <a:rPr lang="es-ES" b="1" dirty="0" smtClean="0">
                <a:latin typeface="Arial" panose="020B0604020202020204" pitchFamily="34" charset="0"/>
                <a:cs typeface="Arial" panose="020B0604020202020204" pitchFamily="34" charset="0"/>
              </a:rPr>
              <a:t>TEMA</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7576" y="1843314"/>
            <a:ext cx="12084424" cy="5014686"/>
          </a:xfrm>
        </p:spPr>
        <p:txBody>
          <a:bodyPr/>
          <a:lstStyle/>
          <a:p>
            <a:pPr algn="ctr"/>
            <a:endParaRPr lang="es-ES"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endPar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s-ES"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“CREACIÓN </a:t>
            </a: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UN RESTAURANTE DE COMIDAS TÍPICAS </a:t>
            </a:r>
            <a:b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COSTEÑAS EN LA CIUDAD DE FRANCISCO DE </a:t>
            </a:r>
            <a:r>
              <a:rPr lang="es-ES"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ORELLANA”</a:t>
            </a:r>
            <a:r>
              <a:rPr lang="es-ES" sz="1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dirty="0"/>
          </a:p>
        </p:txBody>
      </p:sp>
    </p:spTree>
    <p:extLst>
      <p:ext uri="{BB962C8B-B14F-4D97-AF65-F5344CB8AC3E}">
        <p14:creationId xmlns:p14="http://schemas.microsoft.com/office/powerpoint/2010/main" val="116428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0" y="1"/>
            <a:ext cx="12192000" cy="968187"/>
          </a:xfrm>
        </p:spPr>
        <p:txBody>
          <a:bodyPr>
            <a:normAutofit fontScale="90000"/>
          </a:bodyPr>
          <a:lstStyle/>
          <a:p>
            <a:pPr algn="ctr"/>
            <a:r>
              <a:rPr lang="es-ES" dirty="0" smtClean="0">
                <a:latin typeface="Arial" panose="020B0604020202020204" pitchFamily="34" charset="0"/>
                <a:cs typeface="Arial" panose="020B0604020202020204" pitchFamily="34" charset="0"/>
              </a:rPr>
              <a:t>Legal</a:t>
            </a:r>
            <a:r>
              <a:rPr lang="es-ES" dirty="0" smtClean="0"/>
              <a:t/>
            </a:r>
            <a:br>
              <a:rPr lang="es-ES" dirty="0" smtClean="0"/>
            </a:br>
            <a:endParaRPr lang="es-ES" dirty="0"/>
          </a:p>
        </p:txBody>
      </p:sp>
      <p:sp>
        <p:nvSpPr>
          <p:cNvPr id="3" name="Marcador de contenido 2"/>
          <p:cNvSpPr>
            <a:spLocks noGrp="1"/>
          </p:cNvSpPr>
          <p:nvPr>
            <p:ph idx="1"/>
          </p:nvPr>
        </p:nvSpPr>
        <p:spPr>
          <a:xfrm>
            <a:off x="307975" y="982662"/>
            <a:ext cx="5628130" cy="5715000"/>
          </a:xfrm>
        </p:spPr>
        <p:txBody>
          <a:bodyPr>
            <a:normAutofit fontScale="92500"/>
          </a:bodyPr>
          <a:lstStyle/>
          <a:p>
            <a:pPr marL="0" indent="0" algn="just">
              <a:lnSpc>
                <a:spcPct val="150000"/>
              </a:lnSpc>
              <a:spcAft>
                <a:spcPts val="0"/>
              </a:spcAft>
              <a:buNone/>
            </a:pPr>
            <a:r>
              <a:rPr lang="es-E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 </a:t>
            </a:r>
            <a:r>
              <a:rPr lang="es-E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la sociedad anónima el capital que estará dividido en acciones se integrara por las aportaciones de los socios quienes no responderán personalmente de las deudas sociales.</a:t>
            </a:r>
            <a:endParaRPr lang="es-ES" sz="3600" dirty="0">
              <a:latin typeface="Arial" panose="020B0604020202020204" pitchFamily="34" charset="0"/>
              <a:ea typeface="Calibri" panose="020F0502020204030204" pitchFamily="34" charset="0"/>
              <a:cs typeface="Arial" panose="020B0604020202020204" pitchFamily="34" charset="0"/>
            </a:endParaRPr>
          </a:p>
          <a:p>
            <a:endParaRPr lang="es-ES" dirty="0"/>
          </a:p>
        </p:txBody>
      </p:sp>
      <p:sp>
        <p:nvSpPr>
          <p:cNvPr id="4" name="AutoShape 2" descr="Resultado de imagen para imagenes area leg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imagenes area legal"/>
          <p:cNvSpPr>
            <a:spLocks noChangeAspect="1" noChangeArrowheads="1"/>
          </p:cNvSpPr>
          <p:nvPr/>
        </p:nvSpPr>
        <p:spPr bwMode="auto">
          <a:xfrm>
            <a:off x="615950"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stretch>
            <a:fillRect/>
          </a:stretch>
        </p:blipFill>
        <p:spPr>
          <a:xfrm>
            <a:off x="6310859" y="858654"/>
            <a:ext cx="5259564" cy="4462854"/>
          </a:xfrm>
          <a:prstGeom prst="rect">
            <a:avLst/>
          </a:prstGeom>
        </p:spPr>
      </p:pic>
    </p:spTree>
    <p:extLst>
      <p:ext uri="{BB962C8B-B14F-4D97-AF65-F5344CB8AC3E}">
        <p14:creationId xmlns:p14="http://schemas.microsoft.com/office/powerpoint/2010/main" val="487740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p:cNvSpPr>
            <a:spLocks noChangeArrowheads="1"/>
          </p:cNvSpPr>
          <p:nvPr/>
        </p:nvSpPr>
        <p:spPr bwMode="auto">
          <a:xfrm>
            <a:off x="-183776" y="14581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ángulo redondeado 25"/>
          <p:cNvSpPr/>
          <p:nvPr/>
        </p:nvSpPr>
        <p:spPr>
          <a:xfrm>
            <a:off x="1066800" y="66076"/>
            <a:ext cx="9076765" cy="10979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3600" dirty="0" smtClean="0"/>
              <a:t>Organización</a:t>
            </a:r>
            <a:r>
              <a:rPr lang="es-ES" dirty="0" smtClean="0"/>
              <a:t> </a:t>
            </a:r>
            <a:endParaRPr lang="es-ES" dirty="0"/>
          </a:p>
        </p:txBody>
      </p:sp>
      <p:sp>
        <p:nvSpPr>
          <p:cNvPr id="27" name="Rectangle 6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28" name="Lienzo 67"/>
          <p:cNvGrpSpPr>
            <a:grpSpLocks/>
          </p:cNvGrpSpPr>
          <p:nvPr/>
        </p:nvGrpSpPr>
        <p:grpSpPr bwMode="auto">
          <a:xfrm>
            <a:off x="2848912" y="1458164"/>
            <a:ext cx="6126624" cy="5238471"/>
            <a:chOff x="-2597" y="-94"/>
            <a:chExt cx="61272" cy="65080"/>
          </a:xfrm>
        </p:grpSpPr>
        <p:sp>
          <p:nvSpPr>
            <p:cNvPr id="29" name="AutoShape 59"/>
            <p:cNvSpPr>
              <a:spLocks noChangeAspect="1" noChangeArrowheads="1"/>
            </p:cNvSpPr>
            <p:nvPr/>
          </p:nvSpPr>
          <p:spPr bwMode="auto">
            <a:xfrm>
              <a:off x="-2597" y="-94"/>
              <a:ext cx="58489" cy="65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31" name="256 Rectángulo redondeado"/>
            <p:cNvSpPr>
              <a:spLocks noChangeArrowheads="1"/>
            </p:cNvSpPr>
            <p:nvPr/>
          </p:nvSpPr>
          <p:spPr bwMode="auto">
            <a:xfrm>
              <a:off x="17570" y="12045"/>
              <a:ext cx="17431" cy="519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GERENTE</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32" name="258 Rectángulo redondeado"/>
            <p:cNvSpPr>
              <a:spLocks noChangeArrowheads="1"/>
            </p:cNvSpPr>
            <p:nvPr/>
          </p:nvSpPr>
          <p:spPr bwMode="auto">
            <a:xfrm>
              <a:off x="18313" y="22193"/>
              <a:ext cx="16764" cy="6763"/>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DEPARTAMENTOS</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33" name="10 Rectángulo redondeado"/>
            <p:cNvSpPr>
              <a:spLocks noChangeArrowheads="1"/>
            </p:cNvSpPr>
            <p:nvPr/>
          </p:nvSpPr>
          <p:spPr bwMode="auto">
            <a:xfrm>
              <a:off x="431" y="36614"/>
              <a:ext cx="14428" cy="6426"/>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DEPARTAMENTO ADMINISTRATIVO</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34" name="9 Rectángulo redondeado"/>
            <p:cNvSpPr>
              <a:spLocks noChangeArrowheads="1"/>
            </p:cNvSpPr>
            <p:nvPr/>
          </p:nvSpPr>
          <p:spPr bwMode="auto">
            <a:xfrm rot="10800000" flipV="1">
              <a:off x="17781" y="37651"/>
              <a:ext cx="14301" cy="5638"/>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DEPARTAMENTO DE VENTAS</a:t>
              </a:r>
              <a:endParaRPr kumimoji="0" lang="es-ES" sz="1100" b="0" i="0" u="none" strike="noStrike" cap="none" normalizeH="0" baseline="0" dirty="0" smtClean="0">
                <a:ln>
                  <a:noFill/>
                </a:ln>
                <a:solidFill>
                  <a:schemeClr val="tx1"/>
                </a:solidFill>
                <a:effectLst/>
                <a:latin typeface="Arial" panose="020B0604020202020204" pitchFamily="34" charset="0"/>
              </a:endParaRPr>
            </a:p>
          </p:txBody>
        </p:sp>
        <p:sp>
          <p:nvSpPr>
            <p:cNvPr id="35" name="8 Rectángulo redondeado"/>
            <p:cNvSpPr>
              <a:spLocks noChangeArrowheads="1"/>
            </p:cNvSpPr>
            <p:nvPr/>
          </p:nvSpPr>
          <p:spPr bwMode="auto">
            <a:xfrm>
              <a:off x="33195" y="37233"/>
              <a:ext cx="13582" cy="7054"/>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DEPARTAMENTO MARKETING</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36" name="261 Rectángulo redondeado"/>
            <p:cNvSpPr>
              <a:spLocks noChangeArrowheads="1"/>
            </p:cNvSpPr>
            <p:nvPr/>
          </p:nvSpPr>
          <p:spPr bwMode="auto">
            <a:xfrm>
              <a:off x="47334" y="36836"/>
              <a:ext cx="11341" cy="513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OPERATIVO</a:t>
              </a:r>
              <a:endParaRPr kumimoji="0" lang="es-ES" sz="1100" b="0" i="0" u="none" strike="noStrike" cap="none" normalizeH="0" baseline="0" dirty="0" smtClean="0">
                <a:ln>
                  <a:noFill/>
                </a:ln>
                <a:solidFill>
                  <a:schemeClr val="tx1"/>
                </a:solidFill>
                <a:effectLst/>
                <a:latin typeface="Arial" panose="020B0604020202020204" pitchFamily="34" charset="0"/>
              </a:endParaRPr>
            </a:p>
          </p:txBody>
        </p:sp>
        <p:sp>
          <p:nvSpPr>
            <p:cNvPr id="38" name="85 Conector recto de flecha"/>
            <p:cNvSpPr>
              <a:spLocks noChangeShapeType="1"/>
            </p:cNvSpPr>
            <p:nvPr/>
          </p:nvSpPr>
          <p:spPr bwMode="auto">
            <a:xfrm flipH="1">
              <a:off x="24091" y="28956"/>
              <a:ext cx="2604" cy="765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39" name="86 Conector recto de flecha"/>
            <p:cNvSpPr>
              <a:spLocks noChangeShapeType="1"/>
            </p:cNvSpPr>
            <p:nvPr/>
          </p:nvSpPr>
          <p:spPr bwMode="auto">
            <a:xfrm>
              <a:off x="26695" y="28956"/>
              <a:ext cx="12141" cy="765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40" name="87 Conector recto de flecha"/>
            <p:cNvSpPr>
              <a:spLocks noChangeShapeType="1"/>
            </p:cNvSpPr>
            <p:nvPr/>
          </p:nvSpPr>
          <p:spPr bwMode="auto">
            <a:xfrm flipH="1">
              <a:off x="7645" y="28956"/>
              <a:ext cx="19050" cy="765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41" name="88 Conector recto de flecha"/>
            <p:cNvSpPr>
              <a:spLocks noChangeShapeType="1"/>
            </p:cNvSpPr>
            <p:nvPr/>
          </p:nvSpPr>
          <p:spPr bwMode="auto">
            <a:xfrm>
              <a:off x="26695" y="28956"/>
              <a:ext cx="26124" cy="788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42" name="90 Conector recto de flecha"/>
            <p:cNvSpPr>
              <a:spLocks noChangeShapeType="1"/>
            </p:cNvSpPr>
            <p:nvPr/>
          </p:nvSpPr>
          <p:spPr bwMode="auto">
            <a:xfrm flipH="1">
              <a:off x="26647" y="18796"/>
              <a:ext cx="0" cy="3397"/>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45" name="AutoShape 44"/>
            <p:cNvSpPr>
              <a:spLocks noChangeArrowheads="1"/>
            </p:cNvSpPr>
            <p:nvPr/>
          </p:nvSpPr>
          <p:spPr bwMode="auto">
            <a:xfrm>
              <a:off x="47200" y="46602"/>
              <a:ext cx="11239" cy="6096"/>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CHEF EJECUTIVO</a:t>
              </a:r>
              <a:endParaRPr kumimoji="0" lang="es-ES" sz="1100" b="0" i="0" u="none" strike="noStrike" cap="none" normalizeH="0" baseline="0" dirty="0" smtClean="0">
                <a:ln>
                  <a:noFill/>
                </a:ln>
                <a:solidFill>
                  <a:schemeClr val="tx1"/>
                </a:solidFill>
                <a:effectLst/>
                <a:latin typeface="Arial" panose="020B0604020202020204" pitchFamily="34" charset="0"/>
              </a:endParaRPr>
            </a:p>
          </p:txBody>
        </p:sp>
        <p:sp>
          <p:nvSpPr>
            <p:cNvPr id="46" name="AutoShape 43"/>
            <p:cNvSpPr>
              <a:spLocks noChangeArrowheads="1"/>
            </p:cNvSpPr>
            <p:nvPr/>
          </p:nvSpPr>
          <p:spPr bwMode="auto">
            <a:xfrm>
              <a:off x="0" y="45992"/>
              <a:ext cx="13049" cy="5810"/>
            </a:xfrm>
            <a:prstGeom prst="roundRect">
              <a:avLst>
                <a:gd name="adj" fmla="val 16667"/>
              </a:avLst>
            </a:prstGeom>
            <a:gradFill rotWithShape="0">
              <a:gsLst>
                <a:gs pos="0">
                  <a:srgbClr val="FFFFFF"/>
                </a:gs>
                <a:gs pos="100000">
                  <a:srgbClr val="F7CAAC"/>
                </a:gs>
              </a:gsLst>
              <a:lin ang="54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ADMINISTRADOR</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47" name="AutoShape 42"/>
            <p:cNvSpPr>
              <a:spLocks noChangeArrowheads="1"/>
            </p:cNvSpPr>
            <p:nvPr/>
          </p:nvSpPr>
          <p:spPr bwMode="auto">
            <a:xfrm>
              <a:off x="1143" y="54565"/>
              <a:ext cx="10954" cy="5333"/>
            </a:xfrm>
            <a:prstGeom prst="roundRect">
              <a:avLst>
                <a:gd name="adj" fmla="val 16667"/>
              </a:avLst>
            </a:prstGeom>
            <a:gradFill rotWithShape="0">
              <a:gsLst>
                <a:gs pos="0">
                  <a:srgbClr val="FFFFFF"/>
                </a:gs>
                <a:gs pos="100000">
                  <a:srgbClr val="F7CAAC"/>
                </a:gs>
              </a:gsLst>
              <a:lin ang="54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CONTADOR</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48" name="AutoShape 41"/>
            <p:cNvSpPr>
              <a:spLocks noChangeArrowheads="1"/>
            </p:cNvSpPr>
            <p:nvPr/>
          </p:nvSpPr>
          <p:spPr bwMode="auto">
            <a:xfrm>
              <a:off x="19075" y="45992"/>
              <a:ext cx="11932" cy="3772"/>
            </a:xfrm>
            <a:prstGeom prst="roundRect">
              <a:avLst>
                <a:gd name="adj" fmla="val 16667"/>
              </a:avLst>
            </a:prstGeom>
            <a:gradFill rotWithShape="0">
              <a:gsLst>
                <a:gs pos="0">
                  <a:srgbClr val="666666"/>
                </a:gs>
                <a:gs pos="50000">
                  <a:srgbClr val="CCCCCC"/>
                </a:gs>
                <a:gs pos="100000">
                  <a:srgbClr val="666666"/>
                </a:gs>
              </a:gsLst>
              <a:lin ang="189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VENDEDOR 1</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49" name="AutoShape 40"/>
            <p:cNvSpPr>
              <a:spLocks noChangeArrowheads="1"/>
            </p:cNvSpPr>
            <p:nvPr/>
          </p:nvSpPr>
          <p:spPr bwMode="auto">
            <a:xfrm>
              <a:off x="19024" y="52145"/>
              <a:ext cx="12122" cy="4286"/>
            </a:xfrm>
            <a:prstGeom prst="roundRect">
              <a:avLst>
                <a:gd name="adj" fmla="val 16667"/>
              </a:avLst>
            </a:prstGeom>
            <a:gradFill rotWithShape="0">
              <a:gsLst>
                <a:gs pos="0">
                  <a:srgbClr val="666666"/>
                </a:gs>
                <a:gs pos="50000">
                  <a:srgbClr val="CCCCCC"/>
                </a:gs>
                <a:gs pos="100000">
                  <a:srgbClr val="666666"/>
                </a:gs>
              </a:gsLst>
              <a:lin ang="189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VENDEDOR 2</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50" name="AutoShape 39"/>
            <p:cNvSpPr>
              <a:spLocks noChangeArrowheads="1"/>
            </p:cNvSpPr>
            <p:nvPr/>
          </p:nvSpPr>
          <p:spPr bwMode="auto">
            <a:xfrm>
              <a:off x="19672" y="57898"/>
              <a:ext cx="11239" cy="4572"/>
            </a:xfrm>
            <a:prstGeom prst="roundRect">
              <a:avLst>
                <a:gd name="adj" fmla="val 16667"/>
              </a:avLst>
            </a:prstGeom>
            <a:gradFill rotWithShape="0">
              <a:gsLst>
                <a:gs pos="0">
                  <a:srgbClr val="666666"/>
                </a:gs>
                <a:gs pos="50000">
                  <a:srgbClr val="CCCCCC"/>
                </a:gs>
                <a:gs pos="100000">
                  <a:srgbClr val="666666"/>
                </a:gs>
              </a:gsLst>
              <a:lin ang="189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VEDEDOR 3</a:t>
              </a:r>
              <a:endParaRPr kumimoji="0" lang="es-ES" sz="1100" b="0" i="0" u="none" strike="noStrike" cap="none" normalizeH="0" baseline="0" smtClean="0">
                <a:ln>
                  <a:noFill/>
                </a:ln>
                <a:solidFill>
                  <a:schemeClr val="tx1"/>
                </a:solidFill>
                <a:effectLst/>
                <a:latin typeface="Arial" panose="020B0604020202020204" pitchFamily="34" charset="0"/>
              </a:endParaRPr>
            </a:p>
          </p:txBody>
        </p:sp>
        <p:sp>
          <p:nvSpPr>
            <p:cNvPr id="51" name="AutoShape 38"/>
            <p:cNvSpPr>
              <a:spLocks noChangeShapeType="1"/>
            </p:cNvSpPr>
            <p:nvPr/>
          </p:nvSpPr>
          <p:spPr bwMode="auto">
            <a:xfrm>
              <a:off x="17786" y="42506"/>
              <a:ext cx="1" cy="176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2" name="AutoShape 37"/>
            <p:cNvSpPr>
              <a:spLocks noChangeShapeType="1"/>
            </p:cNvSpPr>
            <p:nvPr/>
          </p:nvSpPr>
          <p:spPr bwMode="auto">
            <a:xfrm flipV="1">
              <a:off x="17570" y="60184"/>
              <a:ext cx="2102" cy="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3" name="AutoShape 36"/>
            <p:cNvSpPr>
              <a:spLocks noChangeShapeType="1"/>
            </p:cNvSpPr>
            <p:nvPr/>
          </p:nvSpPr>
          <p:spPr bwMode="auto">
            <a:xfrm flipV="1">
              <a:off x="17786" y="47878"/>
              <a:ext cx="1289"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4" name="AutoShape 35"/>
            <p:cNvSpPr>
              <a:spLocks noChangeShapeType="1"/>
            </p:cNvSpPr>
            <p:nvPr/>
          </p:nvSpPr>
          <p:spPr bwMode="auto">
            <a:xfrm flipV="1">
              <a:off x="17786" y="54292"/>
              <a:ext cx="1238" cy="8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5" name="AutoShape 34"/>
            <p:cNvSpPr>
              <a:spLocks noChangeShapeType="1"/>
            </p:cNvSpPr>
            <p:nvPr/>
          </p:nvSpPr>
          <p:spPr bwMode="auto">
            <a:xfrm flipH="1">
              <a:off x="14002" y="43040"/>
              <a:ext cx="139" cy="142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6" name="AutoShape 33"/>
            <p:cNvSpPr>
              <a:spLocks noChangeShapeType="1"/>
            </p:cNvSpPr>
            <p:nvPr/>
          </p:nvSpPr>
          <p:spPr bwMode="auto">
            <a:xfrm flipH="1" flipV="1">
              <a:off x="12097" y="57327"/>
              <a:ext cx="1905" cy="1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7" name="AutoShape 32"/>
            <p:cNvSpPr>
              <a:spLocks noChangeShapeType="1"/>
            </p:cNvSpPr>
            <p:nvPr/>
          </p:nvSpPr>
          <p:spPr bwMode="auto">
            <a:xfrm>
              <a:off x="13049" y="48900"/>
              <a:ext cx="953"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sp>
          <p:nvSpPr>
            <p:cNvPr id="58" name="AutoShape 31"/>
            <p:cNvSpPr>
              <a:spLocks noChangeShapeType="1"/>
            </p:cNvSpPr>
            <p:nvPr/>
          </p:nvSpPr>
          <p:spPr bwMode="auto">
            <a:xfrm flipH="1">
              <a:off x="52577" y="41973"/>
              <a:ext cx="457" cy="46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a:p>
          </p:txBody>
        </p:sp>
      </p:grpSp>
      <p:sp>
        <p:nvSpPr>
          <p:cNvPr id="2" name="Rectángulo redondeado 1"/>
          <p:cNvSpPr/>
          <p:nvPr/>
        </p:nvSpPr>
        <p:spPr>
          <a:xfrm>
            <a:off x="3804472" y="1316257"/>
            <a:ext cx="3972393" cy="9604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dirty="0" smtClean="0">
                <a:latin typeface="Arial" panose="020B0604020202020204" pitchFamily="34" charset="0"/>
                <a:cs typeface="Arial" panose="020B0604020202020204" pitchFamily="34" charset="0"/>
              </a:rPr>
              <a:t>ORGANIGRAMA ESTRUCTURAL</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620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739587"/>
          </a:xfrm>
        </p:spPr>
        <p:txBody>
          <a:bodyPr>
            <a:normAutofit/>
          </a:bodyPr>
          <a:lstStyle/>
          <a:p>
            <a:pPr algn="ctr"/>
            <a:r>
              <a:rPr lang="es-ES" sz="3600" b="1" dirty="0" smtClean="0">
                <a:latin typeface="Arial" panose="020B0604020202020204" pitchFamily="34" charset="0"/>
                <a:cs typeface="Arial" panose="020B0604020202020204" pitchFamily="34" charset="0"/>
              </a:rPr>
              <a:t>LOCALIZACIÒN</a:t>
            </a:r>
            <a:endParaRPr lang="es-ES"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 y="900954"/>
            <a:ext cx="4383313" cy="4382246"/>
          </a:xfrm>
        </p:spPr>
        <p:txBody>
          <a:bodyPr>
            <a:normAutofit fontScale="92500" lnSpcReduction="20000"/>
          </a:bodyPr>
          <a:lstStyle/>
          <a:p>
            <a:pPr marL="0" indent="0" algn="just">
              <a:lnSpc>
                <a:spcPct val="150000"/>
              </a:lnSpc>
              <a:spcAft>
                <a:spcPts val="0"/>
              </a:spcAft>
              <a:buNone/>
            </a:pPr>
            <a:r>
              <a:rPr lang="es-ES" dirty="0" smtClean="0">
                <a:latin typeface="Arial" panose="020B0604020202020204" pitchFamily="34" charset="0"/>
                <a:ea typeface="Times New Roman" panose="02020603050405020304" pitchFamily="18" charset="0"/>
                <a:cs typeface="Times New Roman" panose="02020603050405020304" pitchFamily="18" charset="0"/>
              </a:rPr>
              <a:t>El </a:t>
            </a:r>
            <a:r>
              <a:rPr lang="es-ES" dirty="0">
                <a:latin typeface="Arial" panose="020B0604020202020204" pitchFamily="34" charset="0"/>
                <a:ea typeface="Times New Roman" panose="02020603050405020304" pitchFamily="18" charset="0"/>
                <a:cs typeface="Times New Roman" panose="02020603050405020304" pitchFamily="18" charset="0"/>
              </a:rPr>
              <a:t>restaurante </a:t>
            </a:r>
            <a:r>
              <a:rPr lang="es-ES" dirty="0" smtClean="0">
                <a:latin typeface="Arial" panose="020B0604020202020204" pitchFamily="34" charset="0"/>
                <a:ea typeface="Times New Roman" panose="02020603050405020304" pitchFamily="18" charset="0"/>
                <a:cs typeface="Times New Roman" panose="02020603050405020304" pitchFamily="18" charset="0"/>
              </a:rPr>
              <a:t>estará </a:t>
            </a:r>
            <a:r>
              <a:rPr lang="es-ES" dirty="0">
                <a:latin typeface="Arial" panose="020B0604020202020204" pitchFamily="34" charset="0"/>
                <a:ea typeface="Times New Roman" panose="02020603050405020304" pitchFamily="18" charset="0"/>
                <a:cs typeface="Times New Roman" panose="02020603050405020304" pitchFamily="18" charset="0"/>
              </a:rPr>
              <a:t>ubicado en Región Amazónica, concretamente en la parroquia Puerto  Francisco de Orellana, cantón Francisco de Orellana, Provincia de Orellana.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098" name="Picture 2" descr="http://mw2.google.com/mw-panoramio/photos/medium/50230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158" y="900954"/>
            <a:ext cx="5196355" cy="408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28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048565" cy="1210234"/>
          </a:xfrm>
        </p:spPr>
        <p:txBody>
          <a:bodyPr/>
          <a:lstStyle/>
          <a:p>
            <a:pPr algn="ctr"/>
            <a:r>
              <a:rPr lang="es-ES" dirty="0" smtClean="0">
                <a:latin typeface="Arial" panose="020B0604020202020204" pitchFamily="34" charset="0"/>
                <a:cs typeface="Arial" panose="020B0604020202020204" pitchFamily="34" charset="0"/>
              </a:rPr>
              <a:t>Macro localización</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 y="1653988"/>
            <a:ext cx="6387352" cy="5204011"/>
          </a:xfrm>
        </p:spPr>
        <p:txBody>
          <a:bodyPr>
            <a:normAutofit fontScale="40000" lnSpcReduction="20000"/>
          </a:bodyPr>
          <a:lstStyle/>
          <a:p>
            <a:pPr marL="0" indent="0">
              <a:buNone/>
            </a:pPr>
            <a:r>
              <a:rPr lang="es-ES" sz="5000" b="1" dirty="0">
                <a:latin typeface="Arial" panose="020B0604020202020204" pitchFamily="34" charset="0"/>
                <a:ea typeface="Calibri" panose="020F0502020204030204" pitchFamily="34" charset="0"/>
              </a:rPr>
              <a:t>Selección de la localización </a:t>
            </a:r>
            <a:r>
              <a:rPr lang="es-ES" sz="5000" b="1" dirty="0" smtClean="0">
                <a:latin typeface="Arial" panose="020B0604020202020204" pitchFamily="34" charset="0"/>
                <a:ea typeface="Calibri" panose="020F0502020204030204" pitchFamily="34" charset="0"/>
              </a:rPr>
              <a:t>óptima</a:t>
            </a:r>
          </a:p>
          <a:p>
            <a:pPr marL="0" indent="0">
              <a:buNone/>
            </a:pPr>
            <a:endParaRPr lang="es-ES" sz="5000" b="1" dirty="0">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r>
              <a:rPr lang="es-ES" dirty="0" smtClean="0">
                <a:latin typeface="Arial" panose="020B0604020202020204" pitchFamily="34" charset="0"/>
                <a:ea typeface="Calibri" panose="020F0502020204030204" pitchFamily="34" charset="0"/>
                <a:cs typeface="Times New Roman" panose="02020603050405020304" pitchFamily="18" charset="0"/>
              </a:rPr>
              <a:t>“</a:t>
            </a:r>
            <a:r>
              <a:rPr lang="es-ES" sz="4200" dirty="0">
                <a:latin typeface="Arial" panose="020B0604020202020204" pitchFamily="34" charset="0"/>
                <a:ea typeface="Calibri" panose="020F0502020204030204" pitchFamily="34" charset="0"/>
                <a:cs typeface="Times New Roman" panose="02020603050405020304" pitchFamily="18" charset="0"/>
              </a:rPr>
              <a:t>Para la selección de la localización óptima se tomará en cuenta las características primordiales para el desarrollo eficiente del presente proyecto tales como” (Guerrero, 2006</a:t>
            </a:r>
            <a:r>
              <a:rPr lang="es-ES" sz="4200" dirty="0" smtClean="0">
                <a:latin typeface="Arial" panose="020B0604020202020204" pitchFamily="34" charset="0"/>
                <a:ea typeface="Calibri" panose="020F0502020204030204" pitchFamily="34" charset="0"/>
                <a:cs typeface="Times New Roman" panose="02020603050405020304" pitchFamily="18" charset="0"/>
              </a:rPr>
              <a:t>):</a:t>
            </a:r>
            <a:endParaRPr lang="es-ES" sz="4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4200" dirty="0" smtClean="0">
                <a:latin typeface="Arial" panose="020B0604020202020204" pitchFamily="34" charset="0"/>
                <a:ea typeface="Calibri" panose="020F0502020204030204" pitchFamily="34" charset="0"/>
                <a:cs typeface="Times New Roman" panose="02020603050405020304" pitchFamily="18" charset="0"/>
              </a:rPr>
              <a:t>Disponibilidad </a:t>
            </a:r>
            <a:r>
              <a:rPr lang="es-ES" sz="4200" dirty="0">
                <a:latin typeface="Arial" panose="020B0604020202020204" pitchFamily="34" charset="0"/>
                <a:ea typeface="Calibri" panose="020F0502020204030204" pitchFamily="34" charset="0"/>
                <a:cs typeface="Times New Roman" panose="02020603050405020304" pitchFamily="18" charset="0"/>
              </a:rPr>
              <a:t>y costos de mano de obra que existan alrededor personas que quieran trabajar en el restaurante.</a:t>
            </a:r>
            <a:endParaRPr lang="es-ES" sz="4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Aft>
                <a:spcPts val="1000"/>
              </a:spcAft>
            </a:pPr>
            <a:r>
              <a:rPr lang="es-ES" sz="4200" dirty="0">
                <a:latin typeface="Arial" panose="020B0604020202020204" pitchFamily="34" charset="0"/>
                <a:ea typeface="Calibri" panose="020F0502020204030204" pitchFamily="34" charset="0"/>
                <a:cs typeface="Times New Roman" panose="02020603050405020304" pitchFamily="18" charset="0"/>
              </a:rPr>
              <a:t>Cercanía a la Materia Prima que esta no se encuentre lejos de los proveedores.</a:t>
            </a:r>
            <a:endParaRPr lang="es-ES" sz="4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Aft>
                <a:spcPts val="1000"/>
              </a:spcAft>
            </a:pPr>
            <a:r>
              <a:rPr lang="es-ES" sz="4200" dirty="0">
                <a:latin typeface="Arial" panose="020B0604020202020204" pitchFamily="34" charset="0"/>
                <a:ea typeface="Calibri" panose="020F0502020204030204" pitchFamily="34" charset="0"/>
                <a:cs typeface="Times New Roman" panose="02020603050405020304" pitchFamily="18" charset="0"/>
              </a:rPr>
              <a:t>Factores ambientales tratar en lo posible de no dañar el medio ambiente de la zona ni tampoco del ecosistema.</a:t>
            </a:r>
            <a:endParaRPr lang="es-ES" sz="4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Aft>
                <a:spcPts val="1000"/>
              </a:spcAft>
            </a:pPr>
            <a:r>
              <a:rPr lang="es-ES" sz="4200" dirty="0">
                <a:latin typeface="Arial" panose="020B0604020202020204" pitchFamily="34" charset="0"/>
                <a:ea typeface="Calibri" panose="020F0502020204030204" pitchFamily="34" charset="0"/>
                <a:cs typeface="Times New Roman" panose="02020603050405020304" pitchFamily="18" charset="0"/>
              </a:rPr>
              <a:t>Cercanía a lugares eco turísticos: facilidad y acceso rápido a puntos eco turísticos de mayor flujo de turistas.</a:t>
            </a:r>
            <a:endParaRPr lang="es-ES" sz="4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Aft>
                <a:spcPts val="1000"/>
              </a:spcAft>
            </a:pPr>
            <a:r>
              <a:rPr lang="es-ES" sz="4200" dirty="0">
                <a:latin typeface="Arial" panose="020B0604020202020204" pitchFamily="34" charset="0"/>
                <a:ea typeface="Calibri" panose="020F0502020204030204" pitchFamily="34" charset="0"/>
                <a:cs typeface="Times New Roman" panose="02020603050405020304" pitchFamily="18" charset="0"/>
              </a:rPr>
              <a:t>Zona de menos riesgo</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p:cNvPicPr>
            <a:picLocks noChangeAspect="1"/>
          </p:cNvPicPr>
          <p:nvPr/>
        </p:nvPicPr>
        <p:blipFill>
          <a:blip r:embed="rId2"/>
          <a:stretch>
            <a:fillRect/>
          </a:stretch>
        </p:blipFill>
        <p:spPr>
          <a:xfrm>
            <a:off x="6992470" y="2395816"/>
            <a:ext cx="4894729" cy="4085665"/>
          </a:xfrm>
          <a:prstGeom prst="rect">
            <a:avLst/>
          </a:prstGeom>
        </p:spPr>
      </p:pic>
    </p:spTree>
    <p:extLst>
      <p:ext uri="{BB962C8B-B14F-4D97-AF65-F5344CB8AC3E}">
        <p14:creationId xmlns:p14="http://schemas.microsoft.com/office/powerpoint/2010/main" val="4144748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4921624" cy="6763871"/>
          </a:xfrm>
        </p:spPr>
        <p:txBody>
          <a:bodyPr>
            <a:normAutofit fontScale="77500" lnSpcReduction="20000"/>
          </a:bodyPr>
          <a:lstStyle/>
          <a:p>
            <a:pPr marL="0" indent="0">
              <a:buNone/>
            </a:pPr>
            <a:r>
              <a:rPr lang="es-ES" b="1" dirty="0">
                <a:latin typeface="Arial" panose="020B0604020202020204" pitchFamily="34" charset="0"/>
                <a:ea typeface="Calibri" panose="020F0502020204030204" pitchFamily="34" charset="0"/>
              </a:rPr>
              <a:t> </a:t>
            </a:r>
            <a:endParaRPr lang="es-ES" sz="3600" b="1" dirty="0">
              <a:latin typeface="Times New Roman" panose="02020603050405020304" pitchFamily="18" charset="0"/>
              <a:ea typeface="Times New Roman" panose="02020603050405020304" pitchFamily="18" charset="0"/>
            </a:endParaRPr>
          </a:p>
          <a:p>
            <a:pPr marL="0" indent="0">
              <a:buNone/>
            </a:pPr>
            <a:r>
              <a:rPr lang="es-ES" b="1" dirty="0" smtClean="0">
                <a:latin typeface="Arial" panose="020B0604020202020204" pitchFamily="34" charset="0"/>
                <a:ea typeface="Calibri" panose="020F0502020204030204" pitchFamily="34" charset="0"/>
              </a:rPr>
              <a:t>Justificación </a:t>
            </a:r>
            <a:r>
              <a:rPr lang="es-ES" b="1" dirty="0">
                <a:latin typeface="Arial" panose="020B0604020202020204" pitchFamily="34" charset="0"/>
                <a:ea typeface="Calibri" panose="020F0502020204030204" pitchFamily="34" charset="0"/>
              </a:rPr>
              <a:t>de   la selección</a:t>
            </a:r>
            <a:endParaRPr lang="es-ES" sz="3600" b="1" dirty="0">
              <a:latin typeface="Times New Roman" panose="02020603050405020304" pitchFamily="18" charset="0"/>
              <a:ea typeface="Times New Roman" panose="02020603050405020304" pitchFamily="18" charset="0"/>
            </a:endParaRPr>
          </a:p>
          <a:p>
            <a:pPr marL="0" indent="0" algn="just">
              <a:lnSpc>
                <a:spcPct val="150000"/>
              </a:lnSpc>
              <a:spcAft>
                <a:spcPts val="1000"/>
              </a:spcAft>
              <a:buNone/>
            </a:pPr>
            <a:endParaRPr lang="es-ES"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s-ES" dirty="0" smtClean="0">
                <a:latin typeface="Arial" panose="020B0604020202020204" pitchFamily="34" charset="0"/>
                <a:ea typeface="Calibri" panose="020F0502020204030204" pitchFamily="34" charset="0"/>
                <a:cs typeface="Times New Roman" panose="02020603050405020304" pitchFamily="18" charset="0"/>
              </a:rPr>
              <a:t>Para </a:t>
            </a:r>
            <a:r>
              <a:rPr lang="es-ES" dirty="0">
                <a:latin typeface="Arial" panose="020B0604020202020204" pitchFamily="34" charset="0"/>
                <a:ea typeface="Calibri" panose="020F0502020204030204" pitchFamily="34" charset="0"/>
                <a:cs typeface="Times New Roman" panose="02020603050405020304" pitchFamily="18" charset="0"/>
              </a:rPr>
              <a:t>la localización del proyecto </a:t>
            </a:r>
            <a:r>
              <a:rPr lang="es-ES" dirty="0" smtClean="0">
                <a:latin typeface="Arial" panose="020B0604020202020204" pitchFamily="34" charset="0"/>
                <a:ea typeface="Calibri" panose="020F0502020204030204" pitchFamily="34" charset="0"/>
                <a:cs typeface="Times New Roman" panose="02020603050405020304" pitchFamily="18" charset="0"/>
              </a:rPr>
              <a:t>se </a:t>
            </a:r>
            <a:r>
              <a:rPr lang="es-ES" dirty="0">
                <a:latin typeface="Arial" panose="020B0604020202020204" pitchFamily="34" charset="0"/>
                <a:ea typeface="Calibri" panose="020F0502020204030204" pitchFamily="34" charset="0"/>
                <a:cs typeface="Times New Roman" panose="02020603050405020304" pitchFamily="18" charset="0"/>
              </a:rPr>
              <a:t>escogió Puerto Francisco de </a:t>
            </a:r>
            <a:r>
              <a:rPr lang="es-ES" dirty="0" smtClean="0">
                <a:latin typeface="Arial" panose="020B0604020202020204" pitchFamily="34" charset="0"/>
                <a:ea typeface="Calibri" panose="020F0502020204030204" pitchFamily="34" charset="0"/>
                <a:cs typeface="Times New Roman" panose="02020603050405020304" pitchFamily="18" charset="0"/>
              </a:rPr>
              <a:t>Orellana- Coca</a:t>
            </a:r>
          </a:p>
          <a:p>
            <a:pPr indent="0" algn="just">
              <a:lnSpc>
                <a:spcPct val="150000"/>
              </a:lnSpc>
              <a:spcAft>
                <a:spcPts val="1000"/>
              </a:spcAft>
              <a:buNone/>
            </a:pPr>
            <a:r>
              <a:rPr lang="es-ES" b="1" dirty="0" smtClean="0">
                <a:latin typeface="Arial" panose="020B0604020202020204" pitchFamily="34" charset="0"/>
                <a:ea typeface="Calibri" panose="020F0502020204030204" pitchFamily="34" charset="0"/>
              </a:rPr>
              <a:t>Medio </a:t>
            </a:r>
            <a:r>
              <a:rPr lang="es-ES" b="1" dirty="0">
                <a:latin typeface="Arial" panose="020B0604020202020204" pitchFamily="34" charset="0"/>
                <a:ea typeface="Calibri" panose="020F0502020204030204" pitchFamily="34" charset="0"/>
              </a:rPr>
              <a:t>Ambiente Socioeconómico</a:t>
            </a:r>
            <a:endParaRPr lang="es-ES" sz="3600" b="1" dirty="0">
              <a:latin typeface="Times New Roman" panose="02020603050405020304" pitchFamily="18" charset="0"/>
              <a:ea typeface="Times New Roman" panose="02020603050405020304" pitchFamily="18" charset="0"/>
            </a:endParaRPr>
          </a:p>
          <a:p>
            <a:pPr marL="0" indent="0" algn="just">
              <a:lnSpc>
                <a:spcPct val="150000"/>
              </a:lnSpc>
              <a:spcAft>
                <a:spcPts val="1000"/>
              </a:spcAft>
              <a:buNone/>
            </a:pPr>
            <a:r>
              <a:rPr lang="es-ES" dirty="0">
                <a:latin typeface="Arial" panose="020B0604020202020204" pitchFamily="34" charset="0"/>
                <a:ea typeface="Calibri" panose="020F0502020204030204" pitchFamily="34" charset="0"/>
                <a:cs typeface="Times New Roman" panose="02020603050405020304" pitchFamily="18" charset="0"/>
              </a:rPr>
              <a:t> </a:t>
            </a:r>
            <a:r>
              <a:rPr lang="es-ES" dirty="0" smtClean="0">
                <a:latin typeface="Arial" panose="020B0604020202020204" pitchFamily="34" charset="0"/>
                <a:ea typeface="Calibri" panose="020F0502020204030204" pitchFamily="34" charset="0"/>
                <a:cs typeface="Times New Roman" panose="02020603050405020304" pitchFamily="18" charset="0"/>
              </a:rPr>
              <a:t>En </a:t>
            </a:r>
            <a:r>
              <a:rPr lang="es-ES" dirty="0">
                <a:latin typeface="Arial" panose="020B0604020202020204" pitchFamily="34" charset="0"/>
                <a:ea typeface="Calibri" panose="020F0502020204030204" pitchFamily="34" charset="0"/>
                <a:cs typeface="Times New Roman" panose="02020603050405020304" pitchFamily="18" charset="0"/>
              </a:rPr>
              <a:t>el entorno socioeconómico de la zona se encuentra personal y mano de obra calificado y capacitado para la puesta en marcha del proyecto así como clientes potenciales (turistas</a:t>
            </a:r>
            <a:r>
              <a:rPr lang="es-ES" dirty="0" smtClean="0">
                <a:latin typeface="Arial" panose="020B0604020202020204" pitchFamily="34" charset="0"/>
                <a:ea typeface="Calibri" panose="020F0502020204030204" pitchFamily="34" charset="0"/>
                <a:cs typeface="Times New Roman" panose="02020603050405020304" pitchFamily="18" charset="0"/>
              </a:rPr>
              <a:t>),.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p:cNvPicPr>
            <a:picLocks noChangeAspect="1"/>
          </p:cNvPicPr>
          <p:nvPr/>
        </p:nvPicPr>
        <p:blipFill>
          <a:blip r:embed="rId2"/>
          <a:stretch>
            <a:fillRect/>
          </a:stretch>
        </p:blipFill>
        <p:spPr>
          <a:xfrm>
            <a:off x="5997387" y="1223682"/>
            <a:ext cx="5244353" cy="4578163"/>
          </a:xfrm>
          <a:prstGeom prst="rect">
            <a:avLst/>
          </a:prstGeom>
        </p:spPr>
      </p:pic>
    </p:spTree>
    <p:extLst>
      <p:ext uri="{BB962C8B-B14F-4D97-AF65-F5344CB8AC3E}">
        <p14:creationId xmlns:p14="http://schemas.microsoft.com/office/powerpoint/2010/main" val="4270441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5" name="Lienzo 279"/>
          <p:cNvGrpSpPr>
            <a:grpSpLocks/>
          </p:cNvGrpSpPr>
          <p:nvPr/>
        </p:nvGrpSpPr>
        <p:grpSpPr bwMode="auto">
          <a:xfrm>
            <a:off x="2043959" y="152400"/>
            <a:ext cx="7046262" cy="6396318"/>
            <a:chOff x="4487" y="666"/>
            <a:chExt cx="50382" cy="87249"/>
          </a:xfrm>
        </p:grpSpPr>
        <p:sp>
          <p:nvSpPr>
            <p:cNvPr id="6" name="AutoShape 20"/>
            <p:cNvSpPr>
              <a:spLocks noChangeAspect="1" noChangeArrowheads="1"/>
            </p:cNvSpPr>
            <p:nvPr/>
          </p:nvSpPr>
          <p:spPr bwMode="auto">
            <a:xfrm>
              <a:off x="11253" y="666"/>
              <a:ext cx="43616" cy="872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s-ES" dirty="0"/>
            </a:p>
          </p:txBody>
        </p:sp>
        <p:sp>
          <p:nvSpPr>
            <p:cNvPr id="7" name="Conector fuera de página 280"/>
            <p:cNvSpPr>
              <a:spLocks noChangeArrowheads="1"/>
            </p:cNvSpPr>
            <p:nvPr/>
          </p:nvSpPr>
          <p:spPr bwMode="auto">
            <a:xfrm>
              <a:off x="18192" y="8858"/>
              <a:ext cx="14764" cy="7048"/>
            </a:xfrm>
            <a:prstGeom prst="flowChartOffpageConnector">
              <a:avLst/>
            </a:prstGeom>
            <a:solidFill>
              <a:srgbClr val="5B9BD5"/>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Recepción de Materia Prima</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 name="Rectángulo 281"/>
            <p:cNvSpPr>
              <a:spLocks noChangeArrowheads="1"/>
            </p:cNvSpPr>
            <p:nvPr/>
          </p:nvSpPr>
          <p:spPr bwMode="auto">
            <a:xfrm>
              <a:off x="14954" y="18764"/>
              <a:ext cx="21717" cy="6286"/>
            </a:xfrm>
            <a:prstGeom prst="rect">
              <a:avLst/>
            </a:prstGeom>
            <a:solidFill>
              <a:srgbClr val="9CC2E5"/>
            </a:solidFill>
            <a:ln w="635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Análisis de Materia Prima</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 name="Rectángulo 282"/>
            <p:cNvSpPr>
              <a:spLocks noChangeArrowheads="1"/>
            </p:cNvSpPr>
            <p:nvPr/>
          </p:nvSpPr>
          <p:spPr bwMode="auto">
            <a:xfrm>
              <a:off x="15240" y="27432"/>
              <a:ext cx="21240" cy="6000"/>
            </a:xfrm>
            <a:prstGeom prst="rect">
              <a:avLst/>
            </a:prstGeom>
            <a:solidFill>
              <a:srgbClr val="5B9BD5"/>
            </a:solidFill>
            <a:ln w="1270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Pesaje y envasado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0" name="Rectángulo 283"/>
            <p:cNvSpPr>
              <a:spLocks noChangeArrowheads="1"/>
            </p:cNvSpPr>
            <p:nvPr/>
          </p:nvSpPr>
          <p:spPr bwMode="auto">
            <a:xfrm>
              <a:off x="15906" y="36480"/>
              <a:ext cx="20955" cy="6001"/>
            </a:xfrm>
            <a:prstGeom prst="rect">
              <a:avLst/>
            </a:prstGeom>
            <a:solidFill>
              <a:srgbClr val="9CC2E5"/>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Almacenamiento de Materia Prima</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1" name="Elipse 284"/>
            <p:cNvSpPr>
              <a:spLocks noChangeArrowheads="1"/>
            </p:cNvSpPr>
            <p:nvPr/>
          </p:nvSpPr>
          <p:spPr bwMode="auto">
            <a:xfrm>
              <a:off x="18859" y="45623"/>
              <a:ext cx="14097" cy="10477"/>
            </a:xfrm>
            <a:prstGeom prst="ellipse">
              <a:avLst/>
            </a:prstGeom>
            <a:solidFill>
              <a:srgbClr val="5B9BD5"/>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Preparaci</a:t>
              </a:r>
              <a:r>
                <a:rPr kumimoji="0" lang="es-E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2" name="Rectángulo 285"/>
            <p:cNvSpPr>
              <a:spLocks noChangeArrowheads="1"/>
            </p:cNvSpPr>
            <p:nvPr/>
          </p:nvSpPr>
          <p:spPr bwMode="auto">
            <a:xfrm>
              <a:off x="15430" y="59340"/>
              <a:ext cx="21146" cy="4001"/>
            </a:xfrm>
            <a:prstGeom prst="rect">
              <a:avLst/>
            </a:prstGeom>
            <a:solidFill>
              <a:srgbClr val="9CC2E5"/>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Control de Calidad</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3" name="Rectángulo 286"/>
            <p:cNvSpPr>
              <a:spLocks noChangeArrowheads="1"/>
            </p:cNvSpPr>
            <p:nvPr/>
          </p:nvSpPr>
          <p:spPr bwMode="auto">
            <a:xfrm>
              <a:off x="14954" y="67722"/>
              <a:ext cx="21145" cy="5144"/>
            </a:xfrm>
            <a:prstGeom prst="rect">
              <a:avLst/>
            </a:prstGeom>
            <a:solidFill>
              <a:srgbClr val="5B9BD5"/>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Empacado y etiquetado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ángulo 287"/>
            <p:cNvSpPr>
              <a:spLocks noChangeArrowheads="1"/>
            </p:cNvSpPr>
            <p:nvPr/>
          </p:nvSpPr>
          <p:spPr bwMode="auto">
            <a:xfrm>
              <a:off x="14478" y="75628"/>
              <a:ext cx="20859" cy="4858"/>
            </a:xfrm>
            <a:prstGeom prst="rect">
              <a:avLst/>
            </a:prstGeom>
            <a:solidFill>
              <a:srgbClr val="9CC2E5"/>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Empaque del producto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5" name="Conector recto de flecha 288"/>
            <p:cNvSpPr>
              <a:spLocks noChangeShapeType="1"/>
            </p:cNvSpPr>
            <p:nvPr/>
          </p:nvSpPr>
          <p:spPr bwMode="auto">
            <a:xfrm>
              <a:off x="25860" y="25240"/>
              <a:ext cx="47" cy="2192"/>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Conector recto de flecha 289"/>
            <p:cNvSpPr>
              <a:spLocks noChangeShapeType="1"/>
            </p:cNvSpPr>
            <p:nvPr/>
          </p:nvSpPr>
          <p:spPr bwMode="auto">
            <a:xfrm flipH="1">
              <a:off x="25241" y="43053"/>
              <a:ext cx="190" cy="3143"/>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Conector recto de flecha 290"/>
            <p:cNvSpPr>
              <a:spLocks noChangeShapeType="1"/>
            </p:cNvSpPr>
            <p:nvPr/>
          </p:nvSpPr>
          <p:spPr bwMode="auto">
            <a:xfrm>
              <a:off x="26003" y="33813"/>
              <a:ext cx="190" cy="2667"/>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Conector recto de flecha 291"/>
            <p:cNvSpPr>
              <a:spLocks noChangeShapeType="1"/>
            </p:cNvSpPr>
            <p:nvPr/>
          </p:nvSpPr>
          <p:spPr bwMode="auto">
            <a:xfrm>
              <a:off x="25288" y="56483"/>
              <a:ext cx="0" cy="3238"/>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Conector recto de flecha 292"/>
            <p:cNvSpPr>
              <a:spLocks noChangeShapeType="1"/>
            </p:cNvSpPr>
            <p:nvPr/>
          </p:nvSpPr>
          <p:spPr bwMode="auto">
            <a:xfrm flipH="1">
              <a:off x="25431" y="63627"/>
              <a:ext cx="95" cy="4095"/>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 name="Conector recto de flecha 293"/>
            <p:cNvSpPr>
              <a:spLocks noChangeShapeType="1"/>
            </p:cNvSpPr>
            <p:nvPr/>
          </p:nvSpPr>
          <p:spPr bwMode="auto">
            <a:xfrm>
              <a:off x="25241" y="73139"/>
              <a:ext cx="47" cy="2667"/>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 name="Conector recto de flecha 294"/>
            <p:cNvSpPr>
              <a:spLocks noChangeShapeType="1"/>
            </p:cNvSpPr>
            <p:nvPr/>
          </p:nvSpPr>
          <p:spPr bwMode="auto">
            <a:xfrm flipH="1">
              <a:off x="25812" y="16287"/>
              <a:ext cx="95" cy="2477"/>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Rectángulo redondeado 295"/>
            <p:cNvSpPr>
              <a:spLocks noChangeArrowheads="1"/>
            </p:cNvSpPr>
            <p:nvPr/>
          </p:nvSpPr>
          <p:spPr bwMode="auto">
            <a:xfrm>
              <a:off x="4487" y="81168"/>
              <a:ext cx="41899" cy="6081"/>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Figura 16 </a:t>
              </a:r>
              <a:r>
                <a:rPr kumimoji="0" lang="es-E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Diagrama de flujo proceso de producci</a:t>
              </a:r>
              <a:r>
                <a:rPr kumimoji="0" lang="es-ES" sz="1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es-E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 de mariscos</a:t>
              </a:r>
              <a:endParaRPr kumimoji="0" lang="es-E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ángulo redondeado 17"/>
            <p:cNvSpPr>
              <a:spLocks noChangeArrowheads="1"/>
            </p:cNvSpPr>
            <p:nvPr/>
          </p:nvSpPr>
          <p:spPr bwMode="auto">
            <a:xfrm>
              <a:off x="9967" y="856"/>
              <a:ext cx="32595" cy="5334"/>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sng"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Diagrama de flujo proceso de producci</a:t>
              </a:r>
              <a:r>
                <a:rPr kumimoji="0" lang="es-ES" sz="11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es-ES" sz="1100" b="1" i="0" u="sng"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 de mariscos</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24" name="Conector recto de flecha 14"/>
            <p:cNvSpPr>
              <a:spLocks noChangeShapeType="1"/>
            </p:cNvSpPr>
            <p:nvPr/>
          </p:nvSpPr>
          <p:spPr bwMode="auto">
            <a:xfrm flipH="1">
              <a:off x="25384" y="6191"/>
              <a:ext cx="142" cy="2667"/>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192055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295933410"/>
              </p:ext>
            </p:extLst>
          </p:nvPr>
        </p:nvGraphicFramePr>
        <p:xfrm>
          <a:off x="7232634" y="1513277"/>
          <a:ext cx="3759200" cy="4312500"/>
        </p:xfrm>
        <a:graphic>
          <a:graphicData uri="http://schemas.openxmlformats.org/drawingml/2006/table">
            <a:tbl>
              <a:tblPr firstRow="1" bandRow="1">
                <a:tableStyleId>{5C22544A-7EE6-4342-B048-85BDC9FD1C3A}</a:tableStyleId>
              </a:tblPr>
              <a:tblGrid>
                <a:gridCol w="1553028"/>
                <a:gridCol w="2206172"/>
              </a:tblGrid>
              <a:tr h="586621">
                <a:tc>
                  <a:txBody>
                    <a:bodyPr/>
                    <a:lstStyle/>
                    <a:p>
                      <a:r>
                        <a:rPr lang="es-ES" sz="1800" b="1" dirty="0" smtClean="0">
                          <a:latin typeface="Arial" panose="020B0604020202020204" pitchFamily="34" charset="0"/>
                          <a:cs typeface="Arial" panose="020B0604020202020204" pitchFamily="34" charset="0"/>
                        </a:rPr>
                        <a:t>Años</a:t>
                      </a:r>
                      <a:endParaRPr lang="es-ES" sz="1800" b="1" dirty="0">
                        <a:latin typeface="Arial" panose="020B0604020202020204" pitchFamily="34" charset="0"/>
                        <a:cs typeface="Arial" panose="020B0604020202020204" pitchFamily="34" charset="0"/>
                      </a:endParaRPr>
                    </a:p>
                  </a:txBody>
                  <a:tcPr/>
                </a:tc>
                <a:tc>
                  <a:txBody>
                    <a:bodyPr/>
                    <a:lstStyle/>
                    <a:p>
                      <a:r>
                        <a:rPr lang="es-ES" sz="1800" b="1" dirty="0" smtClean="0">
                          <a:latin typeface="Arial" panose="020B0604020202020204" pitchFamily="34" charset="0"/>
                          <a:cs typeface="Arial" panose="020B0604020202020204" pitchFamily="34" charset="0"/>
                        </a:rPr>
                        <a:t>Total costos y gastos</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2016</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81,371.37</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2017</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82,438.81</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2018</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83,254.53</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2019</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82,821.32</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2020</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82,236.44</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2021</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81,659.82</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2022</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81,091.56</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2023</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80,531.75</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2024</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79,980.48</a:t>
                      </a:r>
                      <a:endParaRPr lang="es-ES" sz="1800" b="1" dirty="0">
                        <a:latin typeface="Arial" panose="020B0604020202020204" pitchFamily="34" charset="0"/>
                        <a:cs typeface="Arial" panose="020B0604020202020204" pitchFamily="34" charset="0"/>
                      </a:endParaRPr>
                    </a:p>
                  </a:txBody>
                  <a:tcPr/>
                </a:tc>
              </a:tr>
              <a:tr h="367242">
                <a:tc>
                  <a:txBody>
                    <a:bodyPr/>
                    <a:lstStyle/>
                    <a:p>
                      <a:r>
                        <a:rPr lang="es-ES" sz="1800" b="1" dirty="0" smtClean="0">
                          <a:latin typeface="Arial" panose="020B0604020202020204" pitchFamily="34" charset="0"/>
                          <a:cs typeface="Arial" panose="020B0604020202020204" pitchFamily="34" charset="0"/>
                        </a:rPr>
                        <a:t>2025</a:t>
                      </a:r>
                      <a:endParaRPr lang="es-ES" sz="1800" b="1" dirty="0">
                        <a:latin typeface="Arial" panose="020B0604020202020204" pitchFamily="34" charset="0"/>
                        <a:cs typeface="Arial" panose="020B0604020202020204" pitchFamily="34" charset="0"/>
                      </a:endParaRPr>
                    </a:p>
                  </a:txBody>
                  <a:tcPr/>
                </a:tc>
                <a:tc>
                  <a:txBody>
                    <a:bodyPr/>
                    <a:lstStyle/>
                    <a:p>
                      <a:pPr algn="ctr"/>
                      <a:r>
                        <a:rPr lang="es-ES" sz="1800" b="1" dirty="0" smtClean="0">
                          <a:latin typeface="Arial" panose="020B0604020202020204" pitchFamily="34" charset="0"/>
                          <a:cs typeface="Arial" panose="020B0604020202020204" pitchFamily="34" charset="0"/>
                        </a:rPr>
                        <a:t>79,437.84</a:t>
                      </a:r>
                      <a:endParaRPr lang="es-ES" sz="1800" b="1" dirty="0">
                        <a:latin typeface="Arial" panose="020B0604020202020204" pitchFamily="34" charset="0"/>
                        <a:cs typeface="Arial" panose="020B0604020202020204" pitchFamily="34" charset="0"/>
                      </a:endParaRPr>
                    </a:p>
                  </a:txBody>
                  <a:tcPr/>
                </a:tc>
              </a:tr>
            </a:tbl>
          </a:graphicData>
        </a:graphic>
      </p:graphicFrame>
      <p:sp>
        <p:nvSpPr>
          <p:cNvPr id="9" name="Rectángulo 8"/>
          <p:cNvSpPr/>
          <p:nvPr/>
        </p:nvSpPr>
        <p:spPr>
          <a:xfrm>
            <a:off x="3310009" y="682280"/>
            <a:ext cx="4477508" cy="830997"/>
          </a:xfrm>
          <a:prstGeom prst="rect">
            <a:avLst/>
          </a:prstGeom>
        </p:spPr>
        <p:txBody>
          <a:bodyPr wrap="none">
            <a:spAutoFit/>
          </a:bodyPr>
          <a:lstStyle/>
          <a:p>
            <a:pPr>
              <a:lnSpc>
                <a:spcPct val="150000"/>
              </a:lnSpc>
              <a:spcAft>
                <a:spcPts val="0"/>
              </a:spcAft>
            </a:pPr>
            <a:r>
              <a:rPr lang="es-ES"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Total Costos y Gastos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redondeado 1"/>
          <p:cNvSpPr/>
          <p:nvPr/>
        </p:nvSpPr>
        <p:spPr>
          <a:xfrm>
            <a:off x="1532964" y="2019384"/>
            <a:ext cx="3202433" cy="1597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Estos costos corresponde a la Sumatoria de costos de producción, gastos administrativos, gastos de ventas y gastos financieros</a:t>
            </a:r>
            <a:endParaRPr lang="es-ES" dirty="0"/>
          </a:p>
        </p:txBody>
      </p:sp>
      <p:sp>
        <p:nvSpPr>
          <p:cNvPr id="3" name="Rectángulo redondeado 2"/>
          <p:cNvSpPr/>
          <p:nvPr/>
        </p:nvSpPr>
        <p:spPr>
          <a:xfrm>
            <a:off x="7019365" y="5943600"/>
            <a:ext cx="4208929" cy="7799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smtClean="0"/>
          </a:p>
          <a:p>
            <a:pPr algn="ctr"/>
            <a:r>
              <a:rPr lang="es-ES" dirty="0" smtClean="0"/>
              <a:t>Elaboración: La autora</a:t>
            </a:r>
            <a:endParaRPr lang="es-ES" dirty="0"/>
          </a:p>
        </p:txBody>
      </p:sp>
    </p:spTree>
    <p:extLst>
      <p:ext uri="{BB962C8B-B14F-4D97-AF65-F5344CB8AC3E}">
        <p14:creationId xmlns:p14="http://schemas.microsoft.com/office/powerpoint/2010/main" val="1739187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4052631"/>
              </p:ext>
            </p:extLst>
          </p:nvPr>
        </p:nvGraphicFramePr>
        <p:xfrm>
          <a:off x="4573904" y="2259036"/>
          <a:ext cx="4076609" cy="4283432"/>
        </p:xfrm>
        <a:graphic>
          <a:graphicData uri="http://schemas.openxmlformats.org/drawingml/2006/table">
            <a:tbl>
              <a:tblPr firstRow="1" firstCol="1" bandRow="1"/>
              <a:tblGrid>
                <a:gridCol w="2785470"/>
                <a:gridCol w="1291139"/>
              </a:tblGrid>
              <a:tr h="245695">
                <a:tc>
                  <a:txBody>
                    <a:bodyPr/>
                    <a:lstStyle/>
                    <a:p>
                      <a:pP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Activo Fijo</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a:noFill/>
                    </a:lnB>
                    <a:solidFill>
                      <a:srgbClr val="92D050"/>
                    </a:solidFill>
                  </a:tcPr>
                </a:tc>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USD</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92D050"/>
                    </a:solidFill>
                  </a:tcPr>
                </a:tc>
              </a:tr>
              <a:tr h="245695">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Útiles de Oficina</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a:noFill/>
                    </a:lnB>
                    <a:solidFill>
                      <a:srgbClr val="E2EFD9"/>
                    </a:solidFill>
                  </a:tcPr>
                </a:tc>
              </a:tr>
              <a:tr h="504490">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Muebles de Oficina</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r>
              <a:tr h="245695">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Equipo de Oficina</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r>
              <a:tr h="245695">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Edificio</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50,000</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r>
              <a:tr h="245695">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Terreno</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r>
              <a:tr h="245695">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Vehículo</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18,000</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r>
              <a:tr h="504490">
                <a:tc>
                  <a:txBody>
                    <a:bodyPr/>
                    <a:lstStyle/>
                    <a:p>
                      <a:pPr>
                        <a:lnSpc>
                          <a:spcPct val="107000"/>
                        </a:lnSpc>
                        <a:spcAft>
                          <a:spcPts val="0"/>
                        </a:spcAft>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Equipo de cocina</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6,631,15</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r>
              <a:tr h="504490">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Equipo de computación</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4,800</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r>
              <a:tr h="504490">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Utensillos de Cocina</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1,514</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r>
              <a:tr h="504490">
                <a:tc>
                  <a:txBody>
                    <a:bodyPr/>
                    <a:lstStyle/>
                    <a:p>
                      <a:pPr>
                        <a:lnSpc>
                          <a:spcPct val="107000"/>
                        </a:lnSpc>
                        <a:spcAft>
                          <a:spcPts val="0"/>
                        </a:spcAft>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Total Activo Fijo</a:t>
                      </a:r>
                      <a:endParaRPr lang="es-ES"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w="12700" cap="flat" cmpd="sng" algn="ctr">
                      <a:solidFill>
                        <a:srgbClr val="70AD47"/>
                      </a:solidFill>
                      <a:prstDash val="solid"/>
                      <a:round/>
                      <a:headEnd type="none" w="med" len="med"/>
                      <a:tailEnd type="none" w="med" len="med"/>
                    </a:lnB>
                    <a:solidFill>
                      <a:srgbClr val="92D050"/>
                    </a:solidFill>
                  </a:tcPr>
                </a:tc>
                <a:tc>
                  <a:txBody>
                    <a:bodyPr/>
                    <a:lstStyle/>
                    <a:p>
                      <a:pPr algn="r">
                        <a:lnSpc>
                          <a:spcPct val="107000"/>
                        </a:lnSpc>
                        <a:spcAft>
                          <a:spcPts val="0"/>
                        </a:spcAft>
                      </a:pPr>
                      <a:r>
                        <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121,735.15</a:t>
                      </a:r>
                      <a:endParaRPr lang="es-E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w="12700" cap="flat" cmpd="sng" algn="ctr">
                      <a:solidFill>
                        <a:srgbClr val="70AD47"/>
                      </a:solidFill>
                      <a:prstDash val="solid"/>
                      <a:round/>
                      <a:headEnd type="none" w="med" len="med"/>
                      <a:tailEnd type="none" w="med" len="med"/>
                    </a:lnB>
                    <a:solidFill>
                      <a:srgbClr val="92D050"/>
                    </a:solidFill>
                  </a:tcPr>
                </a:tc>
              </a:tr>
            </a:tbl>
          </a:graphicData>
        </a:graphic>
      </p:graphicFrame>
      <p:sp>
        <p:nvSpPr>
          <p:cNvPr id="5" name="Rectángulo 4"/>
          <p:cNvSpPr/>
          <p:nvPr/>
        </p:nvSpPr>
        <p:spPr>
          <a:xfrm>
            <a:off x="3411818" y="750501"/>
            <a:ext cx="6519926" cy="707886"/>
          </a:xfrm>
          <a:prstGeom prst="rect">
            <a:avLst/>
          </a:prstGeom>
        </p:spPr>
        <p:txBody>
          <a:bodyPr wrap="none">
            <a:spAutoFit/>
          </a:bodyPr>
          <a:lstStyle/>
          <a:p>
            <a:r>
              <a:rPr lang="es-ES" sz="4000" b="1" dirty="0">
                <a:solidFill>
                  <a:srgbClr val="000000"/>
                </a:solidFill>
                <a:latin typeface="Arial" panose="020B0604020202020204" pitchFamily="34" charset="0"/>
                <a:ea typeface="Times New Roman" panose="02020603050405020304" pitchFamily="18" charset="0"/>
              </a:rPr>
              <a:t>Inversión en Activos Fijos</a:t>
            </a:r>
            <a:endParaRPr lang="es-ES" sz="4000" dirty="0"/>
          </a:p>
        </p:txBody>
      </p:sp>
    </p:spTree>
    <p:extLst>
      <p:ext uri="{BB962C8B-B14F-4D97-AF65-F5344CB8AC3E}">
        <p14:creationId xmlns:p14="http://schemas.microsoft.com/office/powerpoint/2010/main" val="3530931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94257613"/>
              </p:ext>
            </p:extLst>
          </p:nvPr>
        </p:nvGraphicFramePr>
        <p:xfrm>
          <a:off x="19686" y="1217211"/>
          <a:ext cx="11911061" cy="6966009"/>
        </p:xfrm>
        <a:graphic>
          <a:graphicData uri="http://schemas.openxmlformats.org/drawingml/2006/table">
            <a:tbl>
              <a:tblPr firstRow="1" firstCol="1" bandRow="1"/>
              <a:tblGrid>
                <a:gridCol w="1824820"/>
                <a:gridCol w="916931"/>
                <a:gridCol w="916931"/>
                <a:gridCol w="916931"/>
                <a:gridCol w="916931"/>
                <a:gridCol w="916931"/>
                <a:gridCol w="916931"/>
                <a:gridCol w="916931"/>
                <a:gridCol w="916931"/>
                <a:gridCol w="916931"/>
                <a:gridCol w="916931"/>
                <a:gridCol w="916931"/>
              </a:tblGrid>
              <a:tr h="226576">
                <a:tc gridSpan="12">
                  <a:txBody>
                    <a:bodyPr/>
                    <a:lstStyle/>
                    <a:p>
                      <a:pPr algn="ct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FLUJO DE CAJA PROYECTADO (miles USD)</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0AD47"/>
                      </a:solidFill>
                      <a:prstDash val="solid"/>
                      <a:round/>
                      <a:headEnd type="none" w="med" len="med"/>
                      <a:tailEnd type="none" w="med" len="med"/>
                    </a:lnT>
                    <a:lnB>
                      <a:noFill/>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6576">
                <a:tc>
                  <a:txBody>
                    <a:bodyPr/>
                    <a:lstStyle/>
                    <a:p>
                      <a:pPr algn="ct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Años</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465232">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UTILIDAD NETA</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143,200.75</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142,603.04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142,000.24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144,802.06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147,737.88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150,706.31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153,707.84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156,743.00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159,812.29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162,916.24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r>
              <a:tr h="465232">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FINANCIEROS</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14,284.62</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12,856.15</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11,427.69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9,999.23</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8,570.77</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7,142.31</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5,713.85</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4,285.38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2,856.92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1,428.46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465232">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COSTOS IMPUTADOS</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17,312.60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19,245.64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21,180.22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20,342.61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19,186.91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18,032.81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16,880.34</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15,729.52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14,580.38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13,432.93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r>
              <a:tr h="703889">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FLUJO OPERACIONAL</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174,797.96</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174,704.83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174,608.15</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175,143.90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175,495.56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175,881.43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176,302.03</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176,757.91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177,249.59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177,777.64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226576">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INVERSION</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endParaRPr lang="es-ES" sz="1600">
                        <a:solidFill>
                          <a:srgbClr val="538135"/>
                        </a:solidFill>
                        <a:effectLst/>
                        <a:latin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r>
              <a:tr h="703889">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)ACTIVO FIJO</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-129,860.15</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703889">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C"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)CAPITAL </a:t>
                      </a: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TRABAJO NETO</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753.59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747.41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465.51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605.53</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612.43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619.39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626.42</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633.53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640.71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r>
              <a:tr h="703889">
                <a:tc>
                  <a:txBody>
                    <a:bodyPr/>
                    <a:lstStyle/>
                    <a:p>
                      <a:pPr algn="l">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FLUJO NETO</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-129,860.15</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174,797.96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173,951.24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173,860.74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174,678.39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174,890.03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175,269.00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175,682.64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176,131.48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176,616.06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177,136.92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465232">
                <a:tc>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4,53 %TASA PASIVA REF.</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1,0453%</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endParaRPr lang="es-ES" sz="1600">
                        <a:solidFill>
                          <a:srgbClr val="538135"/>
                        </a:solidFill>
                        <a:effectLst/>
                        <a:latin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endParaRPr lang="es-ES" sz="1600">
                        <a:solidFill>
                          <a:srgbClr val="538135"/>
                        </a:solidFill>
                        <a:effectLst/>
                        <a:latin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endParaRPr lang="es-ES" sz="1600" dirty="0">
                        <a:solidFill>
                          <a:srgbClr val="538135"/>
                        </a:solidFill>
                        <a:effectLst/>
                        <a:latin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c>
                  <a:txBody>
                    <a:bodyPr/>
                    <a:lstStyle/>
                    <a:p>
                      <a:pPr algn="l">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92D050"/>
                    </a:solidFill>
                  </a:tcPr>
                </a:tc>
              </a:tr>
              <a:tr h="703889">
                <a:tc>
                  <a:txBody>
                    <a:bodyPr/>
                    <a:lstStyle/>
                    <a:p>
                      <a:pPr algn="l">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FLUJO NETO ACTUALIZADO</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-129,860,15</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167,222.77</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159,200.94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152,222.44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146,310.46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140,139.41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134,356.73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128,837.48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123,568.96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118,539.10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c>
                  <a:txBody>
                    <a:bodyPr/>
                    <a:lstStyle/>
                    <a:p>
                      <a:pPr algn="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113,736.43</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2EFD9"/>
                    </a:solidFill>
                  </a:tcPr>
                </a:tc>
              </a:tr>
              <a:tr h="226576">
                <a:tc gridSpan="12">
                  <a:txBody>
                    <a:bodyPr/>
                    <a:lstStyle/>
                    <a:p>
                      <a:pPr algn="l">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VAN = </a:t>
                      </a:r>
                      <a:r>
                        <a:rPr lang="es-EC"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SUMATORIA FLUJO </a:t>
                      </a: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NETO ACTUALIZADO </a:t>
                      </a:r>
                      <a:r>
                        <a:rPr lang="es-EC"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Van: USD 1,254,274.57</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a:noFill/>
                    </a:lnT>
                    <a:lnB w="12700" cap="flat" cmpd="sng" algn="ctr">
                      <a:solidFill>
                        <a:srgbClr val="70AD47"/>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Rectángulo redondeado 4"/>
          <p:cNvSpPr/>
          <p:nvPr/>
        </p:nvSpPr>
        <p:spPr>
          <a:xfrm>
            <a:off x="1538515" y="0"/>
            <a:ext cx="9492343" cy="972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5400" dirty="0" smtClean="0">
                <a:latin typeface="Arial" panose="020B0604020202020204" pitchFamily="34" charset="0"/>
                <a:cs typeface="Arial" panose="020B0604020202020204" pitchFamily="34" charset="0"/>
              </a:rPr>
              <a:t>Flujo de caja y Van</a:t>
            </a:r>
            <a:endParaRPr lang="es-E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291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046857" cy="1248228"/>
          </a:xfrm>
        </p:spPr>
        <p:txBody>
          <a:bodyPr/>
          <a:lstStyle/>
          <a:p>
            <a:pPr algn="ctr"/>
            <a:r>
              <a:rPr lang="es-ES" b="1" dirty="0" smtClean="0"/>
              <a:t>Análisis del VAN</a:t>
            </a:r>
            <a:endParaRPr lang="es-ES" b="1" dirty="0"/>
          </a:p>
        </p:txBody>
      </p:sp>
      <p:sp>
        <p:nvSpPr>
          <p:cNvPr id="5" name="Marcador de contenido 4"/>
          <p:cNvSpPr>
            <a:spLocks noGrp="1"/>
          </p:cNvSpPr>
          <p:nvPr>
            <p:ph idx="1"/>
          </p:nvPr>
        </p:nvSpPr>
        <p:spPr>
          <a:xfrm>
            <a:off x="0" y="1012824"/>
            <a:ext cx="5167086" cy="5489576"/>
          </a:xfrm>
        </p:spPr>
        <p:txBody>
          <a:bodyPr>
            <a:normAutofit fontScale="77500" lnSpcReduction="20000"/>
          </a:bodyPr>
          <a:lstStyle/>
          <a:p>
            <a:pPr indent="0">
              <a:lnSpc>
                <a:spcPct val="150000"/>
              </a:lnSpc>
              <a:spcAft>
                <a:spcPts val="800"/>
              </a:spcAft>
              <a:buNone/>
            </a:pPr>
            <a:r>
              <a:rPr lang="es-ES"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Analisis:Van</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mayor a cero, proyecto  rentable de creación de un restaurante  de comida costeña en un periodo de vida útil de 10 años a una tasa  pasiva referencial del 4.53 %, luego de 10 años la empresa ganaría  USD 1, 254,274.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57.El VAN se lo obtiene de  la sumatoria del flujo neto </a:t>
            </a:r>
            <a:r>
              <a:rPr lang="es-ES"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actializado</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calcular el flujo neto actualizado se utilizó la siguiente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formula: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9" name="Rectángulo redondeado 3"/>
          <p:cNvSpPr>
            <a:spLocks noChangeArrowheads="1"/>
          </p:cNvSpPr>
          <p:nvPr/>
        </p:nvSpPr>
        <p:spPr bwMode="auto">
          <a:xfrm>
            <a:off x="7402060" y="1012824"/>
            <a:ext cx="4064226" cy="14450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 sz="4400" b="0" i="0" u="none" strike="noStrike" cap="none" normalizeH="0" baseline="0" dirty="0" smtClean="0">
                <a:ln>
                  <a:noFill/>
                </a:ln>
                <a:solidFill>
                  <a:srgbClr val="000000"/>
                </a:solidFill>
                <a:effectLst/>
                <a:latin typeface="Arial" panose="020B0604020202020204" pitchFamily="34" charset="0"/>
              </a:rPr>
              <a:t>P = S / (1+ i ) ̂</a:t>
            </a:r>
            <a:endParaRPr kumimoji="0" lang="es-ES" sz="4400" b="0" i="0" u="none" strike="noStrike" cap="none" normalizeH="0" baseline="0" dirty="0" smtClean="0">
              <a:ln>
                <a:noFill/>
              </a:ln>
              <a:solidFill>
                <a:schemeClr val="tx1"/>
              </a:solidFill>
              <a:effectLst/>
              <a:latin typeface="Arial" panose="020B0604020202020204" pitchFamily="34" charset="0"/>
            </a:endParaRPr>
          </a:p>
        </p:txBody>
      </p:sp>
      <p:sp>
        <p:nvSpPr>
          <p:cNvPr id="10" name="Rectángulo 9"/>
          <p:cNvSpPr/>
          <p:nvPr/>
        </p:nvSpPr>
        <p:spPr>
          <a:xfrm>
            <a:off x="7576457" y="2596062"/>
            <a:ext cx="3439885" cy="3734356"/>
          </a:xfrm>
          <a:prstGeom prst="rect">
            <a:avLst/>
          </a:prstGeom>
        </p:spPr>
        <p:txBody>
          <a:bodyPr wrap="square">
            <a:spAutoFit/>
          </a:bodyPr>
          <a:lstStyle/>
          <a:p>
            <a:pPr>
              <a:lnSpc>
                <a:spcPct val="150000"/>
              </a:lnSpc>
              <a:spcAft>
                <a:spcPts val="800"/>
              </a:spcAft>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 Flujo Neto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ctualizado</a:t>
            </a:r>
          </a:p>
          <a:p>
            <a:pPr>
              <a:lnSpc>
                <a:spcPct val="150000"/>
              </a:lnSpc>
              <a:spcAft>
                <a:spcPts val="800"/>
              </a:spcAft>
            </a:pP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monto</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  tasa de interés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r>
              <a:rPr lang="es-ES" sz="1200" dirty="0">
                <a:solidFill>
                  <a:srgbClr val="000000"/>
                </a:solidFill>
                <a:latin typeface="Arial" panose="020B0604020202020204" pitchFamily="34" charset="0"/>
                <a:ea typeface="Calibri" panose="020F0502020204030204" pitchFamily="34" charset="0"/>
              </a:rPr>
              <a:t/>
            </a:r>
            <a:br>
              <a:rPr lang="es-ES" sz="1200" dirty="0">
                <a:solidFill>
                  <a:srgbClr val="000000"/>
                </a:solidFill>
                <a:latin typeface="Arial" panose="020B0604020202020204" pitchFamily="34" charset="0"/>
                <a:ea typeface="Calibri" panose="020F0502020204030204" pitchFamily="34" charset="0"/>
              </a:rPr>
            </a:br>
            <a:endParaRPr lang="es-ES" dirty="0"/>
          </a:p>
        </p:txBody>
      </p:sp>
    </p:spTree>
    <p:extLst>
      <p:ext uri="{BB962C8B-B14F-4D97-AF65-F5344CB8AC3E}">
        <p14:creationId xmlns:p14="http://schemas.microsoft.com/office/powerpoint/2010/main" val="3436805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936375"/>
            <a:ext cx="12048565" cy="2931459"/>
          </a:xfrm>
        </p:spPr>
        <p:txBody>
          <a:bodyPr>
            <a:normAutofit/>
          </a:bodyPr>
          <a:lstStyle/>
          <a:p>
            <a:pPr algn="ctr"/>
            <a:r>
              <a:rPr lang="es-ES" sz="6000" b="1" dirty="0" smtClean="0">
                <a:latin typeface="Arial" panose="020B0604020202020204" pitchFamily="34" charset="0"/>
                <a:cs typeface="Arial" panose="020B0604020202020204" pitchFamily="34" charset="0"/>
              </a:rPr>
              <a:t>INTRODUCCIÒN</a:t>
            </a:r>
            <a:endParaRPr lang="es-E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220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64769200"/>
              </p:ext>
            </p:extLst>
          </p:nvPr>
        </p:nvGraphicFramePr>
        <p:xfrm>
          <a:off x="602286" y="446769"/>
          <a:ext cx="5130856" cy="4944680"/>
        </p:xfrm>
        <a:graphic>
          <a:graphicData uri="http://schemas.openxmlformats.org/drawingml/2006/table">
            <a:tbl>
              <a:tblPr firstRow="1" firstCol="1" bandRow="1"/>
              <a:tblGrid>
                <a:gridCol w="617976"/>
                <a:gridCol w="1783331"/>
                <a:gridCol w="1429415"/>
                <a:gridCol w="1300134"/>
              </a:tblGrid>
              <a:tr h="172141">
                <a:tc gridSpan="4">
                  <a:txBody>
                    <a:bodyPr/>
                    <a:lstStyle/>
                    <a:p>
                      <a:pPr algn="ctr">
                        <a:lnSpc>
                          <a:spcPct val="107000"/>
                        </a:lnSpc>
                        <a:spcAft>
                          <a:spcPts val="0"/>
                        </a:spcAft>
                      </a:pPr>
                      <a:r>
                        <a:rPr lang="es-EC"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TIRF</a:t>
                      </a:r>
                      <a:endParaRPr lang="es-ES" sz="2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w="12700" cap="flat" cmpd="sng" algn="ctr">
                      <a:solidFill>
                        <a:srgbClr val="70AD47"/>
                      </a:solidFill>
                      <a:prstDash val="solid"/>
                      <a:round/>
                      <a:headEnd type="none" w="med" len="med"/>
                      <a:tailEnd type="none" w="med" len="med"/>
                    </a:lnT>
                    <a:lnB>
                      <a:noFill/>
                    </a:lnB>
                    <a:solidFill>
                      <a:srgbClr val="92D05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36850">
                <a:tc>
                  <a:txBody>
                    <a:bodyPr/>
                    <a:lstStyle/>
                    <a:p>
                      <a:pPr algn="ct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Flujo neto actualizado</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Tasa pasiva 3,54%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a:noFill/>
                    </a:lnB>
                    <a:solidFill>
                      <a:srgbClr val="E2EFD9"/>
                    </a:solidFill>
                  </a:tcPr>
                </a:tc>
                <a:tc>
                  <a:txBody>
                    <a:bodyPr/>
                    <a:lstStyle/>
                    <a:p>
                      <a:pPr algn="ct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Tirf</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a:noFill/>
                    </a:lnB>
                    <a:solidFill>
                      <a:srgbClr val="E2EFD9"/>
                    </a:solidFill>
                  </a:tcPr>
                </a:tc>
              </a:tr>
              <a:tr h="172141">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-129,860.00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rowSpan="11">
                  <a:txBody>
                    <a:bodyPr/>
                    <a:lstStyle/>
                    <a:p>
                      <a:pPr algn="ct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a:noFill/>
                    </a:lnB>
                    <a:solidFill>
                      <a:srgbClr val="92D050"/>
                    </a:solidFill>
                  </a:tcPr>
                </a:tc>
                <a:tc rowSpan="11">
                  <a:txBody>
                    <a:bodyPr/>
                    <a:lstStyle/>
                    <a:p>
                      <a:pPr algn="ct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a:noFill/>
                    </a:lnB>
                    <a:solidFill>
                      <a:srgbClr val="92D050"/>
                    </a:solidFill>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167,222.77</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159,200.94</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152,222.44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146,310.46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140,139.41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134,356.73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128,837.48</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123,568.96</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118,539.10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E2EFD9"/>
                    </a:solidFill>
                  </a:tcPr>
                </a:tc>
                <a:tc vMerge="1">
                  <a:txBody>
                    <a:bodyPr/>
                    <a:lstStyle/>
                    <a:p>
                      <a:endParaRPr lang="es-ES"/>
                    </a:p>
                  </a:txBody>
                  <a:tcPr/>
                </a:tc>
                <a:tc vMerge="1">
                  <a:txBody>
                    <a:bodyPr/>
                    <a:lstStyle/>
                    <a:p>
                      <a:endParaRPr lang="es-ES"/>
                    </a:p>
                  </a:txBody>
                  <a:tcPr/>
                </a:tc>
              </a:tr>
              <a:tr h="336850">
                <a:tc>
                  <a:txBody>
                    <a:bodyPr/>
                    <a:lstStyle/>
                    <a:p>
                      <a:pPr algn="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a:noFill/>
                    </a:lnB>
                    <a:solidFill>
                      <a:srgbClr val="92D050"/>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113,736.43</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a:noFill/>
                    </a:lnB>
                    <a:solidFill>
                      <a:srgbClr val="92D050"/>
                    </a:solidFill>
                  </a:tcPr>
                </a:tc>
                <a:tc vMerge="1">
                  <a:txBody>
                    <a:bodyPr/>
                    <a:lstStyle/>
                    <a:p>
                      <a:endParaRPr lang="es-ES"/>
                    </a:p>
                  </a:txBody>
                  <a:tcPr/>
                </a:tc>
                <a:tc vMerge="1">
                  <a:txBody>
                    <a:bodyPr/>
                    <a:lstStyle/>
                    <a:p>
                      <a:endParaRPr lang="es-ES"/>
                    </a:p>
                  </a:txBody>
                  <a:tcPr/>
                </a:tc>
              </a:tr>
              <a:tr h="336850">
                <a:tc>
                  <a:txBody>
                    <a:bodyPr/>
                    <a:lstStyle/>
                    <a:p>
                      <a:pPr>
                        <a:lnSpc>
                          <a:spcPct val="107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w="12700" cap="flat" cmpd="sng" algn="ctr">
                      <a:solidFill>
                        <a:srgbClr val="808080"/>
                      </a:solidFill>
                      <a:prstDash val="solid"/>
                      <a:round/>
                      <a:headEnd type="none" w="med" len="med"/>
                      <a:tailEnd type="none" w="med" len="med"/>
                    </a:lnR>
                    <a:lnT>
                      <a:noFill/>
                    </a:lnT>
                    <a:lnB w="12700" cap="flat" cmpd="sng" algn="ctr">
                      <a:solidFill>
                        <a:srgbClr val="70AD47"/>
                      </a:solidFill>
                      <a:prstDash val="solid"/>
                      <a:round/>
                      <a:headEnd type="none" w="med" len="med"/>
                      <a:tailEnd type="none" w="med" len="med"/>
                    </a:lnB>
                    <a:solidFill>
                      <a:srgbClr val="E2EFD9"/>
                    </a:solidFill>
                  </a:tcPr>
                </a:tc>
                <a:tc>
                  <a:txBody>
                    <a:bodyPr/>
                    <a:lstStyle/>
                    <a:p>
                      <a:pPr algn="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1,254,275.00</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w="12700" cap="flat" cmpd="sng" algn="ctr">
                      <a:solidFill>
                        <a:srgbClr val="808080"/>
                      </a:solidFill>
                      <a:prstDash val="solid"/>
                      <a:round/>
                      <a:headEnd type="none" w="med" len="med"/>
                      <a:tailEnd type="none" w="med" len="med"/>
                    </a:lnL>
                    <a:lnR>
                      <a:noFill/>
                    </a:lnR>
                    <a:lnT>
                      <a:noFill/>
                    </a:lnT>
                    <a:lnB w="12700" cap="flat" cmpd="sng" algn="ctr">
                      <a:solidFill>
                        <a:srgbClr val="70AD47"/>
                      </a:solidFill>
                      <a:prstDash val="solid"/>
                      <a:round/>
                      <a:headEnd type="none" w="med" len="med"/>
                      <a:tailEnd type="none" w="med" len="med"/>
                    </a:lnB>
                    <a:solidFill>
                      <a:srgbClr val="E2EFD9"/>
                    </a:solidFill>
                  </a:tcPr>
                </a:tc>
                <a:tc>
                  <a:txBody>
                    <a:bodyPr/>
                    <a:lstStyle/>
                    <a:p>
                      <a:pPr>
                        <a:lnSpc>
                          <a:spcPct val="107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w="12700" cap="flat" cmpd="sng" algn="ctr">
                      <a:solidFill>
                        <a:srgbClr val="70AD47"/>
                      </a:solidFill>
                      <a:prstDash val="solid"/>
                      <a:round/>
                      <a:headEnd type="none" w="med" len="med"/>
                      <a:tailEnd type="none" w="med" len="med"/>
                    </a:lnB>
                    <a:solidFill>
                      <a:srgbClr val="E2EFD9"/>
                    </a:solidFill>
                  </a:tcPr>
                </a:tc>
                <a:tc>
                  <a:txBody>
                    <a:bodyPr/>
                    <a:lstStyle/>
                    <a:p>
                      <a:pPr>
                        <a:lnSpc>
                          <a:spcPct val="107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47" marR="58547" marT="0" marB="0">
                    <a:lnL>
                      <a:noFill/>
                    </a:lnL>
                    <a:lnR>
                      <a:noFill/>
                    </a:lnR>
                    <a:lnT>
                      <a:noFill/>
                    </a:lnT>
                    <a:lnB w="12700" cap="flat" cmpd="sng" algn="ctr">
                      <a:solidFill>
                        <a:srgbClr val="70AD47"/>
                      </a:solidFill>
                      <a:prstDash val="solid"/>
                      <a:round/>
                      <a:headEnd type="none" w="med" len="med"/>
                      <a:tailEnd type="none" w="med" len="med"/>
                    </a:lnB>
                    <a:solidFill>
                      <a:srgbClr val="E2EFD9"/>
                    </a:solidFill>
                  </a:tcPr>
                </a:tc>
              </a:tr>
            </a:tbl>
          </a:graphicData>
        </a:graphic>
      </p:graphicFrame>
      <p:sp>
        <p:nvSpPr>
          <p:cNvPr id="5" name="Rectángulo 4"/>
          <p:cNvSpPr/>
          <p:nvPr/>
        </p:nvSpPr>
        <p:spPr>
          <a:xfrm>
            <a:off x="5936770" y="617329"/>
            <a:ext cx="5776685" cy="3000821"/>
          </a:xfrm>
          <a:prstGeom prst="rect">
            <a:avLst/>
          </a:prstGeom>
        </p:spPr>
        <p:txBody>
          <a:bodyPr wrap="square">
            <a:spAutoFit/>
          </a:bodyPr>
          <a:lstStyle/>
          <a:p>
            <a:pPr indent="449580" algn="just">
              <a:lnSpc>
                <a:spcPct val="150000"/>
              </a:lnSpc>
              <a:spcAft>
                <a:spcPts val="0"/>
              </a:spcAft>
            </a:pPr>
            <a:r>
              <a:rPr lang="es-ES" b="1"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Analisis</a:t>
            </a:r>
            <a:r>
              <a:rPr lang="es-ES"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TIRF </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mayor a i ( tasa pasiva referencial) proyecto rentable  de creación de un restaurante de comida costeña en la Parroquia Puerto Francisco de Orellana, a una tasa del 124%en la vida útil del proyecto que es de  10 años. Este coeficiente de evaluación financiera también indica que la inversión se recuperará e 2 años.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094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88906" cy="954741"/>
          </a:xfrm>
        </p:spPr>
        <p:txBody>
          <a:bodyPr/>
          <a:lstStyle/>
          <a:p>
            <a:pPr algn="ctr"/>
            <a:r>
              <a:rPr lang="es-ES" b="1" dirty="0" smtClean="0">
                <a:latin typeface="Arial" panose="020B0604020202020204" pitchFamily="34" charset="0"/>
                <a:cs typeface="Arial" panose="020B0604020202020204" pitchFamily="34" charset="0"/>
              </a:rPr>
              <a:t>CONCLUSIONES</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0" y="954741"/>
            <a:ext cx="12088906" cy="5903259"/>
          </a:xfrm>
          <a:solidFill>
            <a:srgbClr val="00B050"/>
          </a:solidFill>
        </p:spPr>
        <p:txBody>
          <a:bodyPr>
            <a:normAutofit fontScale="25000" lnSpcReduction="20000"/>
          </a:bodyPr>
          <a:lstStyle/>
          <a:p>
            <a:pPr algn="just"/>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6400" dirty="0" smtClean="0">
                <a:latin typeface="Arial" panose="020B0604020202020204" pitchFamily="34" charset="0"/>
                <a:ea typeface="Calibri" panose="020F0502020204030204" pitchFamily="34" charset="0"/>
                <a:cs typeface="Arial" panose="020B0604020202020204" pitchFamily="34" charset="0"/>
              </a:rPr>
              <a:t> </a:t>
            </a:r>
            <a:r>
              <a:rPr lang="es-ES" sz="6400" dirty="0">
                <a:latin typeface="Arial" panose="020B0604020202020204" pitchFamily="34" charset="0"/>
                <a:ea typeface="Calibri" panose="020F0502020204030204" pitchFamily="34" charset="0"/>
                <a:cs typeface="Arial" panose="020B0604020202020204" pitchFamily="34" charset="0"/>
              </a:rPr>
              <a:t>El </a:t>
            </a:r>
            <a:r>
              <a:rPr lang="es-ES" sz="6400" dirty="0" smtClean="0">
                <a:latin typeface="Arial" panose="020B0604020202020204" pitchFamily="34" charset="0"/>
                <a:ea typeface="Calibri" panose="020F0502020204030204" pitchFamily="34" charset="0"/>
                <a:cs typeface="Arial" panose="020B0604020202020204" pitchFamily="34" charset="0"/>
              </a:rPr>
              <a:t>Ecuador </a:t>
            </a:r>
            <a:r>
              <a:rPr lang="es-ES" sz="6400" dirty="0">
                <a:latin typeface="Arial" panose="020B0604020202020204" pitchFamily="34" charset="0"/>
                <a:ea typeface="Calibri" panose="020F0502020204030204" pitchFamily="34" charset="0"/>
                <a:cs typeface="Arial" panose="020B0604020202020204" pitchFamily="34" charset="0"/>
              </a:rPr>
              <a:t>es un país mega diverso en flora y fauna es así que sólo en 1 Km cuadrado de tierra se puede encontrar un millón de especies de árboles únicos en el mundo, es por eso, que el cantón Orellana es considerado la entrada al </a:t>
            </a:r>
            <a:r>
              <a:rPr lang="es-ES" sz="6400" dirty="0" smtClean="0">
                <a:latin typeface="Arial" panose="020B0604020202020204" pitchFamily="34" charset="0"/>
                <a:ea typeface="Calibri" panose="020F0502020204030204" pitchFamily="34" charset="0"/>
                <a:cs typeface="Arial" panose="020B0604020202020204" pitchFamily="34" charset="0"/>
              </a:rPr>
              <a:t>paraíso.</a:t>
            </a:r>
            <a:endParaRPr lang="es-ES" sz="6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6400" dirty="0" smtClean="0">
                <a:latin typeface="Arial" panose="020B0604020202020204" pitchFamily="34" charset="0"/>
                <a:ea typeface="Calibri" panose="020F0502020204030204" pitchFamily="34" charset="0"/>
                <a:cs typeface="Arial" panose="020B0604020202020204" pitchFamily="34" charset="0"/>
              </a:rPr>
              <a:t>Los </a:t>
            </a:r>
            <a:r>
              <a:rPr lang="es-ES" sz="6400" dirty="0">
                <a:latin typeface="Arial" panose="020B0604020202020204" pitchFamily="34" charset="0"/>
                <a:ea typeface="Calibri" panose="020F0502020204030204" pitchFamily="34" charset="0"/>
                <a:cs typeface="Arial" panose="020B0604020202020204" pitchFamily="34" charset="0"/>
              </a:rPr>
              <a:t>platos preferidos por la población del cantón Orellana  son el en primer lugar encebollado, seguido del arroz marinero, y finalmente el caldo de bagre con el agregado principal que es la calidad y entre las bebidas  preferidas están los jugos naturales y la cerveza. </a:t>
            </a:r>
          </a:p>
          <a:p>
            <a:pPr marL="342900" lvl="0" indent="-342900" algn="just">
              <a:lnSpc>
                <a:spcPct val="150000"/>
              </a:lnSpc>
              <a:spcAft>
                <a:spcPts val="800"/>
              </a:spcAft>
              <a:buFont typeface="Symbol" panose="05050102010706020507" pitchFamily="18" charset="2"/>
              <a:buChar char=""/>
            </a:pPr>
            <a:r>
              <a:rPr lang="es-ES" sz="6400" dirty="0" smtClean="0">
                <a:latin typeface="Arial" panose="020B0604020202020204" pitchFamily="34" charset="0"/>
                <a:ea typeface="Calibri" panose="020F0502020204030204" pitchFamily="34" charset="0"/>
                <a:cs typeface="Arial" panose="020B0604020202020204" pitchFamily="34" charset="0"/>
              </a:rPr>
              <a:t>La </a:t>
            </a:r>
            <a:r>
              <a:rPr lang="es-ES" sz="6400" dirty="0">
                <a:latin typeface="Arial" panose="020B0604020202020204" pitchFamily="34" charset="0"/>
                <a:ea typeface="Calibri" panose="020F0502020204030204" pitchFamily="34" charset="0"/>
                <a:cs typeface="Arial" panose="020B0604020202020204" pitchFamily="34" charset="0"/>
              </a:rPr>
              <a:t>empresa contará en total con 12 trabajadores calificados ,siendo,  en su mayoría personal de producción con un total de 8 los gastos de mano de obra  para el primer año es de USD </a:t>
            </a:r>
            <a:r>
              <a:rPr lang="es-ES" sz="6400" dirty="0" smtClean="0">
                <a:latin typeface="Arial" panose="020B0604020202020204" pitchFamily="34" charset="0"/>
                <a:ea typeface="Calibri" panose="020F0502020204030204" pitchFamily="34" charset="0"/>
                <a:cs typeface="Arial" panose="020B0604020202020204" pitchFamily="34" charset="0"/>
              </a:rPr>
              <a:t>45,104.</a:t>
            </a:r>
            <a:endParaRPr lang="es-ES" sz="6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6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VAN </a:t>
            </a:r>
            <a:r>
              <a:rPr lang="es-ES"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mayor a cero proyectos rentables. Proyecto de creación de un restaurante de comida costeña en la Parroquia de Puerto Francisco de Orellana, Cantón Orellana, Provincia de Orellana rentable con un VAN de USD 1, 254,274.57 en la vida útil del proyecto de 10 años a una tasa pasiva referencial del 4, 53 </a:t>
            </a:r>
            <a:r>
              <a:rPr lang="es-ES" sz="6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s-ES" sz="6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6400" dirty="0" smtClean="0">
                <a:solidFill>
                  <a:srgbClr val="000000"/>
                </a:solidFill>
                <a:latin typeface="Arial" panose="020B0604020202020204" pitchFamily="34" charset="0"/>
                <a:ea typeface="Calibri" panose="020F0502020204030204" pitchFamily="34" charset="0"/>
                <a:cs typeface="Arial" panose="020B0604020202020204" pitchFamily="34" charset="0"/>
              </a:rPr>
              <a:t>Tasa </a:t>
            </a:r>
            <a:r>
              <a:rPr lang="es-ES" sz="6400" dirty="0">
                <a:solidFill>
                  <a:srgbClr val="000000"/>
                </a:solidFill>
                <a:latin typeface="Arial" panose="020B0604020202020204" pitchFamily="34" charset="0"/>
                <a:ea typeface="Calibri" panose="020F0502020204030204" pitchFamily="34" charset="0"/>
                <a:cs typeface="Arial" panose="020B0604020202020204" pitchFamily="34" charset="0"/>
              </a:rPr>
              <a:t>Interna de Retorno Financiera (</a:t>
            </a:r>
            <a:r>
              <a:rPr lang="es-ES" sz="6400" dirty="0" err="1">
                <a:solidFill>
                  <a:srgbClr val="000000"/>
                </a:solidFill>
                <a:latin typeface="Arial" panose="020B0604020202020204" pitchFamily="34" charset="0"/>
                <a:ea typeface="Calibri" panose="020F0502020204030204" pitchFamily="34" charset="0"/>
                <a:cs typeface="Arial" panose="020B0604020202020204" pitchFamily="34" charset="0"/>
              </a:rPr>
              <a:t>Tirf</a:t>
            </a:r>
            <a:r>
              <a:rPr lang="es-ES" sz="6400" dirty="0">
                <a:solidFill>
                  <a:srgbClr val="000000"/>
                </a:solidFill>
                <a:latin typeface="Arial" panose="020B0604020202020204" pitchFamily="34" charset="0"/>
                <a:ea typeface="Calibri" panose="020F0502020204030204" pitchFamily="34" charset="0"/>
                <a:cs typeface="Arial" panose="020B0604020202020204" pitchFamily="34" charset="0"/>
              </a:rPr>
              <a:t>)= 124% mayor a la tasa pasiva referencial, esto quiere decir, que el proyecto  de creación de un restaurante de comida costeña es rentable en el periodo de 10 años,  la  recuperación de la inversión es en dos años o 24 meses. </a:t>
            </a:r>
            <a:r>
              <a:rPr lang="es-ES" sz="6400" dirty="0" smtClean="0">
                <a:solidFill>
                  <a:srgbClr val="000000"/>
                </a:solidFill>
                <a:latin typeface="Arial" panose="020B0604020202020204" pitchFamily="34" charset="0"/>
                <a:ea typeface="Calibri" panose="020F0502020204030204" pitchFamily="34" charset="0"/>
                <a:cs typeface="Arial" panose="020B0604020202020204" pitchFamily="34" charset="0"/>
              </a:rPr>
              <a:t>TIRF </a:t>
            </a:r>
            <a:r>
              <a:rPr lang="es-ES" sz="6400" dirty="0">
                <a:solidFill>
                  <a:srgbClr val="000000"/>
                </a:solidFill>
                <a:latin typeface="Arial" panose="020B0604020202020204" pitchFamily="34" charset="0"/>
                <a:ea typeface="Calibri" panose="020F0502020204030204" pitchFamily="34" charset="0"/>
                <a:cs typeface="Arial" panose="020B0604020202020204" pitchFamily="34" charset="0"/>
              </a:rPr>
              <a:t>considerablemente alta, lo que se sustenta en la razón de ser de la empresa que es producir comida costeña, debido a que no existe mayor inversión en maquinaria y </a:t>
            </a:r>
            <a:r>
              <a:rPr lang="es-ES" sz="6400" dirty="0" smtClean="0">
                <a:solidFill>
                  <a:srgbClr val="000000"/>
                </a:solidFill>
                <a:latin typeface="Arial" panose="020B0604020202020204" pitchFamily="34" charset="0"/>
                <a:ea typeface="Calibri" panose="020F0502020204030204" pitchFamily="34" charset="0"/>
                <a:cs typeface="Arial" panose="020B0604020202020204" pitchFamily="34" charset="0"/>
              </a:rPr>
              <a:t>equipos</a:t>
            </a:r>
            <a:r>
              <a:rPr lang="es-ES" sz="6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S" sz="6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6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El beneficio - costo de la empresa es igual a USD 2.07 </a:t>
            </a:r>
            <a:r>
              <a:rPr lang="es-ES" sz="6400" dirty="0">
                <a:solidFill>
                  <a:srgbClr val="000000"/>
                </a:solidFill>
                <a:latin typeface="Arial" panose="020B0604020202020204" pitchFamily="34" charset="0"/>
                <a:ea typeface="Calibri" panose="020F0502020204030204" pitchFamily="34" charset="0"/>
                <a:cs typeface="Arial" panose="020B0604020202020204" pitchFamily="34" charset="0"/>
              </a:rPr>
              <a:t>este resultado significa que por cada dos dólares invertido el inversionista gana 0,07 centavos de dólar en el período de vida útil del proyecto de 10 años</a:t>
            </a:r>
            <a:r>
              <a:rPr lang="es-ES" sz="7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ES" sz="7200" dirty="0">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31426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08529"/>
          </a:xfrm>
        </p:spPr>
        <p:txBody>
          <a:bodyPr>
            <a:normAutofit/>
          </a:bodyPr>
          <a:lstStyle/>
          <a:p>
            <a:pPr algn="ctr"/>
            <a:r>
              <a:rPr lang="es-ES" sz="4000" b="1" dirty="0" smtClean="0">
                <a:latin typeface="Arial" panose="020B0604020202020204" pitchFamily="34" charset="0"/>
                <a:cs typeface="Arial" panose="020B0604020202020204" pitchFamily="34" charset="0"/>
              </a:rPr>
              <a:t>RECOMENDACIONES</a:t>
            </a:r>
            <a:endParaRPr lang="es-ES" sz="4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0" y="1264024"/>
            <a:ext cx="12192000" cy="5593975"/>
          </a:xfrm>
          <a:solidFill>
            <a:srgbClr val="92D050"/>
          </a:solidFill>
        </p:spPr>
        <p:txBody>
          <a:bodyPr>
            <a:normAutofit fontScale="70000" lnSpcReduction="20000"/>
          </a:bodyPr>
          <a:lstStyle/>
          <a:p>
            <a:pPr marL="0" indent="0" algn="just">
              <a:buNone/>
            </a:pP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Times New Roman" panose="02020603050405020304" pitchFamily="18" charset="0"/>
              </a:rPr>
              <a:t>Se </a:t>
            </a:r>
            <a:r>
              <a:rPr lang="es-ES" dirty="0">
                <a:latin typeface="Arial" panose="020B0604020202020204" pitchFamily="34" charset="0"/>
                <a:ea typeface="Calibri" panose="020F0502020204030204" pitchFamily="34" charset="0"/>
                <a:cs typeface="Times New Roman" panose="02020603050405020304" pitchFamily="18" charset="0"/>
              </a:rPr>
              <a:t>recomienda a las autoridades locales ayudar al control de los precios en diversas zonas de esparcimiento especialmente   en los restaurantes, en días feriados; igualmente, que se siga apoyando a los inversionistas del sector </a:t>
            </a:r>
            <a:r>
              <a:rPr lang="es-ES" dirty="0" smtClean="0">
                <a:latin typeface="Arial" panose="020B0604020202020204" pitchFamily="34" charset="0"/>
                <a:ea typeface="Calibri" panose="020F0502020204030204" pitchFamily="34" charset="0"/>
                <a:cs typeface="Times New Roman" panose="02020603050405020304" pitchFamily="18" charset="0"/>
              </a:rPr>
              <a:t>turístico</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Times New Roman" panose="02020603050405020304" pitchFamily="18" charset="0"/>
              </a:rPr>
              <a:t>Se </a:t>
            </a:r>
            <a:r>
              <a:rPr lang="es-ES" dirty="0">
                <a:latin typeface="Arial" panose="020B0604020202020204" pitchFamily="34" charset="0"/>
                <a:ea typeface="Calibri" panose="020F0502020204030204" pitchFamily="34" charset="0"/>
                <a:cs typeface="Times New Roman" panose="02020603050405020304" pitchFamily="18" charset="0"/>
              </a:rPr>
              <a:t>recomienda a los inversionistas enfocarse en la producción de platos preferidos por la población de Orellana como el encebollado, arroz marinero y caldo de bagre</a:t>
            </a:r>
            <a:r>
              <a:rPr lang="es-ES" dirty="0" smtClean="0">
                <a:latin typeface="Arial" panose="020B0604020202020204" pitchFamily="34" charset="0"/>
                <a:ea typeface="Calibri" panose="020F0502020204030204" pitchFamily="34" charset="0"/>
                <a:cs typeface="Times New Roman" panose="02020603050405020304" pitchFamily="18" charset="0"/>
              </a:rPr>
              <a:t>.</a:t>
            </a: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Times New Roman" panose="02020603050405020304" pitchFamily="18" charset="0"/>
              </a:rPr>
              <a:t>Capacitar </a:t>
            </a:r>
            <a:r>
              <a:rPr lang="es-ES" dirty="0">
                <a:latin typeface="Arial" panose="020B0604020202020204" pitchFamily="34" charset="0"/>
                <a:ea typeface="Calibri" panose="020F0502020204030204" pitchFamily="34" charset="0"/>
                <a:cs typeface="Times New Roman" panose="02020603050405020304" pitchFamily="18" charset="0"/>
              </a:rPr>
              <a:t>de manera permanente al personal de producción, ventas  </a:t>
            </a:r>
            <a:r>
              <a:rPr lang="es-ES" dirty="0" smtClean="0">
                <a:latin typeface="Arial" panose="020B0604020202020204" pitchFamily="34" charset="0"/>
                <a:ea typeface="Calibri" panose="020F0502020204030204" pitchFamily="34" charset="0"/>
                <a:cs typeface="Times New Roman" panose="02020603050405020304" pitchFamily="18" charset="0"/>
              </a:rPr>
              <a:t>y </a:t>
            </a:r>
            <a:r>
              <a:rPr lang="es-ES" dirty="0">
                <a:latin typeface="Arial" panose="020B0604020202020204" pitchFamily="34" charset="0"/>
                <a:ea typeface="Calibri" panose="020F0502020204030204" pitchFamily="34" charset="0"/>
                <a:cs typeface="Times New Roman" panose="02020603050405020304" pitchFamily="18" charset="0"/>
              </a:rPr>
              <a:t>administración del restaurante ya que de ellos depende el progreso y desarrollo del restaurante como también realizar talleres entre altos directivos y trabajadores</a:t>
            </a:r>
            <a:r>
              <a:rPr lang="es-ES" dirty="0" smtClean="0">
                <a:latin typeface="Arial" panose="020B0604020202020204" pitchFamily="34" charset="0"/>
                <a:ea typeface="Calibri" panose="020F0502020204030204" pitchFamily="34" charset="0"/>
                <a:cs typeface="Times New Roman" panose="02020603050405020304" pitchFamily="18" charset="0"/>
              </a:rPr>
              <a:t>.</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latin typeface="Arial" panose="020B0604020202020204" pitchFamily="34" charset="0"/>
                <a:ea typeface="Calibri" panose="020F0502020204030204" pitchFamily="34" charset="0"/>
                <a:cs typeface="Times New Roman" panose="02020603050405020304" pitchFamily="18" charset="0"/>
              </a:rPr>
              <a:t>A </a:t>
            </a:r>
            <a:r>
              <a:rPr lang="es-ES" dirty="0">
                <a:latin typeface="Arial" panose="020B0604020202020204" pitchFamily="34" charset="0"/>
                <a:ea typeface="Calibri" panose="020F0502020204030204" pitchFamily="34" charset="0"/>
                <a:cs typeface="Times New Roman" panose="02020603050405020304" pitchFamily="18" charset="0"/>
              </a:rPr>
              <a:t>los inversionistas cumplir con la producción de equilibrio que es de 899 platos/mes, y, tener un plan de ventas muy claro con estrategias de producto precio, plaza, y promoción para poder ingresar y captar el mercado en el corto plazo</a:t>
            </a:r>
            <a:r>
              <a:rPr lang="es-ES" dirty="0" smtClean="0">
                <a:latin typeface="Arial" panose="020B0604020202020204" pitchFamily="34" charset="0"/>
                <a:ea typeface="Calibri" panose="020F0502020204030204" pitchFamily="34" charset="0"/>
                <a:cs typeface="Times New Roman" panose="02020603050405020304" pitchFamily="18" charset="0"/>
              </a:rPr>
              <a:t>.</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35793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57999"/>
          </a:xfrm>
          <a:solidFill>
            <a:srgbClr val="CCFF33"/>
          </a:solidFill>
        </p:spPr>
        <p:txBody>
          <a:bodyPr>
            <a:normAutofit/>
          </a:bodyPr>
          <a:lstStyle/>
          <a:p>
            <a:pPr marL="0" indent="0">
              <a:buNone/>
            </a:pPr>
            <a:endParaRPr lang="es-ES" sz="6000" dirty="0" smtClean="0">
              <a:latin typeface="Arial" panose="020B0604020202020204" pitchFamily="34" charset="0"/>
              <a:cs typeface="Arial" panose="020B0604020202020204" pitchFamily="34" charset="0"/>
            </a:endParaRPr>
          </a:p>
          <a:p>
            <a:pPr marL="0" indent="0" algn="ctr">
              <a:buNone/>
            </a:pPr>
            <a:endParaRPr lang="es-ES" sz="6000" dirty="0">
              <a:latin typeface="Arial" panose="020B0604020202020204" pitchFamily="34" charset="0"/>
              <a:cs typeface="Arial" panose="020B0604020202020204" pitchFamily="34" charset="0"/>
            </a:endParaRPr>
          </a:p>
          <a:p>
            <a:pPr marL="0" indent="0" algn="ctr">
              <a:buNone/>
            </a:pPr>
            <a:endParaRPr lang="es-ES" sz="6000" dirty="0" smtClean="0">
              <a:latin typeface="Arial" panose="020B0604020202020204" pitchFamily="34" charset="0"/>
              <a:cs typeface="Arial" panose="020B0604020202020204" pitchFamily="34" charset="0"/>
            </a:endParaRPr>
          </a:p>
          <a:p>
            <a:pPr marL="0" indent="0" algn="ctr">
              <a:buNone/>
            </a:pPr>
            <a:r>
              <a:rPr lang="es-ES" sz="6000" dirty="0" smtClean="0">
                <a:latin typeface="Arial" panose="020B0604020202020204" pitchFamily="34" charset="0"/>
                <a:cs typeface="Arial" panose="020B0604020202020204" pitchFamily="34" charset="0"/>
              </a:rPr>
              <a:t>MUCHAS </a:t>
            </a:r>
            <a:r>
              <a:rPr lang="es-ES" sz="6000" dirty="0">
                <a:latin typeface="Arial" panose="020B0604020202020204" pitchFamily="34" charset="0"/>
                <a:cs typeface="Arial" panose="020B0604020202020204" pitchFamily="34" charset="0"/>
              </a:rPr>
              <a:t>GRACIAS</a:t>
            </a:r>
          </a:p>
          <a:p>
            <a:pPr marL="0" indent="0">
              <a:buNone/>
            </a:pPr>
            <a:endParaRPr lang="es-ES" sz="6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1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967883" cy="1325563"/>
          </a:xfrm>
        </p:spPr>
        <p:txBody>
          <a:bodyPr/>
          <a:lstStyle/>
          <a:p>
            <a:pPr algn="ctr"/>
            <a:r>
              <a:rPr lang="es-ES" b="1" dirty="0" smtClean="0">
                <a:latin typeface="Arial" panose="020B0604020202020204" pitchFamily="34" charset="0"/>
                <a:cs typeface="Arial" panose="020B0604020202020204" pitchFamily="34" charset="0"/>
              </a:rPr>
              <a:t>OBJETIVO GENERAL</a:t>
            </a:r>
            <a:endParaRPr lang="es-ES"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4129" y="1825624"/>
            <a:ext cx="11981330" cy="5032375"/>
          </a:xfrm>
        </p:spPr>
        <p:txBody>
          <a:bodyPr/>
          <a:lstStyle/>
          <a:p>
            <a:pPr marL="0" lvl="0" indent="0" eaLnBrk="0" fontAlgn="base" hangingPunct="0">
              <a:lnSpc>
                <a:spcPct val="100000"/>
              </a:lnSpc>
              <a:spcBef>
                <a:spcPct val="0"/>
              </a:spcBef>
              <a:spcAft>
                <a:spcPct val="0"/>
              </a:spcAft>
              <a:buNone/>
            </a:pPr>
            <a:endParaRPr lang="es-ES" sz="1600" b="1" dirty="0">
              <a:solidFill>
                <a:prstClr val="black"/>
              </a:solidFill>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None/>
            </a:pPr>
            <a:r>
              <a:rPr lang="es-ES" sz="3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Estudiar la  </a:t>
            </a:r>
            <a:r>
              <a:rPr lang="es-ES" sz="3600" dirty="0">
                <a:solidFill>
                  <a:prstClr val="black"/>
                </a:solidFill>
                <a:latin typeface="Arial" panose="020B0604020202020204" pitchFamily="34" charset="0"/>
                <a:ea typeface="Times New Roman" panose="02020603050405020304" pitchFamily="18" charset="0"/>
                <a:cs typeface="Arial" panose="020B0604020202020204" pitchFamily="34" charset="0"/>
              </a:rPr>
              <a:t>factibilidad del proyecto a través de los coeficientes de evaluación financiera </a:t>
            </a:r>
            <a:r>
              <a:rPr lang="es-ES" sz="3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TIRF, </a:t>
            </a:r>
            <a:r>
              <a:rPr lang="es-ES" sz="3600" dirty="0">
                <a:solidFill>
                  <a:prstClr val="black"/>
                </a:solidFill>
                <a:latin typeface="Arial" panose="020B0604020202020204" pitchFamily="34" charset="0"/>
                <a:ea typeface="Times New Roman" panose="02020603050405020304" pitchFamily="18" charset="0"/>
                <a:cs typeface="Arial" panose="020B0604020202020204" pitchFamily="34" charset="0"/>
              </a:rPr>
              <a:t>VAN, caso de un  restaurante de comida costeña que contribuya al desarrollo comercial  turístico de la Provincia de Orellana  y brindar servicio de calidad  a los habitantes del sector.</a:t>
            </a:r>
            <a:endParaRPr lang="es-ES" sz="3600" dirty="0">
              <a:solidFill>
                <a:prstClr val="black"/>
              </a:solidFill>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1833907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1025"/>
            <a:ext cx="12021671" cy="1048869"/>
          </a:xfrm>
        </p:spPr>
        <p:txBody>
          <a:bodyPr/>
          <a:lstStyle/>
          <a:p>
            <a:pPr algn="ctr"/>
            <a:r>
              <a:rPr lang="es-ES" b="1" dirty="0" smtClean="0">
                <a:latin typeface="Arial" panose="020B0604020202020204" pitchFamily="34" charset="0"/>
                <a:cs typeface="Arial" panose="020B0604020202020204" pitchFamily="34" charset="0"/>
              </a:rPr>
              <a:t>OBJETIVOS ESPECÌFICOS</a:t>
            </a:r>
            <a:endParaRPr lang="es-ES" b="1"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0" y="1078622"/>
            <a:ext cx="1219200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ES" sz="1600" b="1" dirty="0" bmk="">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bmk="">
                <a:ln>
                  <a:noFill/>
                </a:ln>
                <a:solidFill>
                  <a:schemeClr val="tx1"/>
                </a:solidFill>
                <a:effectLst/>
                <a:latin typeface="Arial" panose="020B0604020202020204" pitchFamily="34" charset="0"/>
                <a:cs typeface="Arial" panose="020B0604020202020204" pitchFamily="34" charset="0"/>
              </a:rPr>
              <a:t>OBJETIVOS ESPECÍFICOS</a:t>
            </a:r>
            <a:r>
              <a:rPr kumimoji="0" lang="es-E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Realizar un diagnóstico situacional del sector gastronómico de la región costa que tenga aceptación en la</a:t>
            </a:r>
            <a:r>
              <a:rPr kumimoji="0" lang="es-ES" b="0" i="0" u="none" strike="noStrike" cap="none" normalizeH="0" dirty="0" smtClean="0">
                <a:ln>
                  <a:noFill/>
                </a:ln>
                <a:solidFill>
                  <a:schemeClr val="tx1"/>
                </a:solidFill>
                <a:effectLst/>
                <a:latin typeface="Arial" panose="020B0604020202020204" pitchFamily="34" charset="0"/>
                <a:cs typeface="Arial" panose="020B0604020202020204" pitchFamily="34" charset="0"/>
              </a:rPr>
              <a:t> ciudad</a:t>
            </a:r>
            <a:r>
              <a:rPr kumimoji="0" lang="es-E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Orellana.</a:t>
            </a:r>
            <a:endParaRPr kumimoji="0" lang="es-E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un análisis de costos y gatos e ingresos del restaurante para saber cuál es la Utilidad Neta, como también el flujo de efectivo.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un estudio de marketing para que la comercialización de los platos típicos de la Región Costa sea eficaz  y eficiente.</a:t>
            </a:r>
          </a:p>
          <a:p>
            <a:pPr marL="0" marR="0" lvl="0" indent="0" algn="l" defTabSz="914400" rtl="0" eaLnBrk="0" fontAlgn="base" latinLnBrk="0" hangingPunct="0">
              <a:lnSpc>
                <a:spcPct val="100000"/>
              </a:lnSpc>
              <a:spcBef>
                <a:spcPct val="0"/>
              </a:spcBef>
              <a:spcAft>
                <a:spcPct val="0"/>
              </a:spcAft>
              <a:buClrTx/>
              <a:buSzTx/>
              <a:buFontTx/>
              <a:buChar char="•"/>
              <a:tabLst/>
            </a:pPr>
            <a:endParaRPr lang="es-E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los coeficientes de evaluación financiera TIR, VAN</a:t>
            </a:r>
            <a:r>
              <a:rPr kumimoji="0" lang="es-ES"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periodo de recuperación de la inversión, para  determinar  si el proyecto es factible económicamente o no.</a:t>
            </a:r>
            <a:r>
              <a:rPr kumimoji="0" lang="es-E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8472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471" y="324784"/>
            <a:ext cx="10515600" cy="1325563"/>
          </a:xfrm>
        </p:spPr>
        <p:txBody>
          <a:bodyPr>
            <a:normAutofit/>
          </a:bodyPr>
          <a:lstStyle/>
          <a:p>
            <a:pPr algn="ctr"/>
            <a:r>
              <a:rPr lang="es-ES" sz="4800" b="1" dirty="0" smtClean="0">
                <a:latin typeface="Arial" panose="020B0604020202020204" pitchFamily="34" charset="0"/>
                <a:cs typeface="Arial" panose="020B0604020202020204" pitchFamily="34" charset="0"/>
              </a:rPr>
              <a:t>Planteamiento del problema</a:t>
            </a:r>
            <a:endParaRPr lang="es-ES" sz="4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4130" y="1825624"/>
            <a:ext cx="12097870" cy="4884457"/>
          </a:xfrm>
        </p:spPr>
        <p:txBody>
          <a:bodyPr>
            <a:normAutofit fontScale="92500"/>
          </a:bodyPr>
          <a:lstStyle/>
          <a:p>
            <a:pPr marL="0" indent="0" algn="just">
              <a:lnSpc>
                <a:spcPct val="150000"/>
              </a:lnSpc>
              <a:spcAft>
                <a:spcPts val="0"/>
              </a:spcAft>
              <a:buNone/>
            </a:pPr>
            <a:r>
              <a:rPr lang="es-ES" sz="3400" dirty="0" smtClean="0">
                <a:effectLst/>
                <a:latin typeface="Arial" panose="020B0604020202020204" pitchFamily="34" charset="0"/>
                <a:ea typeface="Times New Roman" panose="02020603050405020304" pitchFamily="18" charset="0"/>
                <a:cs typeface="Arial" panose="020B0604020202020204" pitchFamily="34" charset="0"/>
              </a:rPr>
              <a:t>La carencia de un restaurante </a:t>
            </a:r>
            <a:r>
              <a:rPr lang="es-ES" sz="3400" dirty="0" smtClean="0">
                <a:latin typeface="Arial" panose="020B0604020202020204" pitchFamily="34" charset="0"/>
                <a:ea typeface="Times New Roman" panose="02020603050405020304" pitchFamily="18" charset="0"/>
                <a:cs typeface="Arial" panose="020B0604020202020204" pitchFamily="34" charset="0"/>
              </a:rPr>
              <a:t>elegante en  el  cantón Orellana de confort</a:t>
            </a:r>
            <a:r>
              <a:rPr lang="es-ES" sz="3400" dirty="0" smtClean="0">
                <a:effectLst/>
                <a:latin typeface="Arial" panose="020B0604020202020204" pitchFamily="34" charset="0"/>
                <a:ea typeface="Times New Roman" panose="02020603050405020304" pitchFamily="18" charset="0"/>
                <a:cs typeface="Arial" panose="020B0604020202020204" pitchFamily="34" charset="0"/>
              </a:rPr>
              <a:t>; me ha llevado a la creación de este proyecto se ve la imperiosa necesidad  de crear un restaurante  especializado en comida costeña;  </a:t>
            </a:r>
            <a:r>
              <a:rPr lang="es-ES" sz="3400" dirty="0" smtClean="0">
                <a:latin typeface="Arial" panose="020B0604020202020204" pitchFamily="34" charset="0"/>
                <a:ea typeface="Times New Roman" panose="02020603050405020304" pitchFamily="18" charset="0"/>
                <a:cs typeface="Arial" panose="020B0604020202020204" pitchFamily="34" charset="0"/>
              </a:rPr>
              <a:t>ya  que </a:t>
            </a:r>
            <a:r>
              <a:rPr lang="es-ES" sz="3400" dirty="0" smtClean="0">
                <a:effectLst/>
                <a:latin typeface="Arial" panose="020B0604020202020204" pitchFamily="34" charset="0"/>
                <a:ea typeface="Times New Roman" panose="02020603050405020304" pitchFamily="18" charset="0"/>
                <a:cs typeface="Arial" panose="020B0604020202020204" pitchFamily="34" charset="0"/>
              </a:rPr>
              <a:t> a él acudirían empleados, y trabajadores que laboran  en las diferentes empresas  e instituciones que existen  en el sector, así como </a:t>
            </a:r>
            <a:r>
              <a:rPr lang="es-ES" sz="3400" dirty="0" smtClean="0">
                <a:latin typeface="Arial" panose="020B0604020202020204" pitchFamily="34" charset="0"/>
                <a:ea typeface="Times New Roman" panose="02020603050405020304" pitchFamily="18" charset="0"/>
                <a:cs typeface="Arial" panose="020B0604020202020204" pitchFamily="34" charset="0"/>
              </a:rPr>
              <a:t>turistas nacionales y extranjeros</a:t>
            </a:r>
            <a:r>
              <a:rPr lang="es-ES" sz="3400" dirty="0" smtClean="0">
                <a:effectLst/>
                <a:latin typeface="Arial" panose="020B0604020202020204" pitchFamily="34" charset="0"/>
                <a:ea typeface="Times New Roman" panose="02020603050405020304" pitchFamily="18" charset="0"/>
                <a:cs typeface="Arial" panose="020B0604020202020204" pitchFamily="34" charset="0"/>
              </a:rPr>
              <a:t>. </a:t>
            </a:r>
          </a:p>
          <a:p>
            <a:endParaRPr lang="es-ES" dirty="0"/>
          </a:p>
        </p:txBody>
      </p:sp>
    </p:spTree>
    <p:extLst>
      <p:ext uri="{BB962C8B-B14F-4D97-AF65-F5344CB8AC3E}">
        <p14:creationId xmlns:p14="http://schemas.microsoft.com/office/powerpoint/2010/main" val="167453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upload.wikimedia.org/wikipedia/commons/thumb/2/26/Cantones_de_Orellana.png/300px-Cantones_de_Orellana.png"/>
          <p:cNvPicPr/>
          <p:nvPr/>
        </p:nvPicPr>
        <p:blipFill>
          <a:blip r:embed="rId2">
            <a:extLst>
              <a:ext uri="{28A0092B-C50C-407E-A947-70E740481C1C}">
                <a14:useLocalDpi xmlns:a14="http://schemas.microsoft.com/office/drawing/2010/main" val="0"/>
              </a:ext>
            </a:extLst>
          </a:blip>
          <a:srcRect/>
          <a:stretch>
            <a:fillRect/>
          </a:stretch>
        </p:blipFill>
        <p:spPr bwMode="auto">
          <a:xfrm>
            <a:off x="3133166" y="1627094"/>
            <a:ext cx="5741894" cy="3859306"/>
          </a:xfrm>
          <a:prstGeom prst="rect">
            <a:avLst/>
          </a:prstGeom>
          <a:noFill/>
          <a:ln>
            <a:noFill/>
          </a:ln>
        </p:spPr>
      </p:pic>
      <p:sp>
        <p:nvSpPr>
          <p:cNvPr id="5" name="Rectángulo redondeado 4"/>
          <p:cNvSpPr/>
          <p:nvPr/>
        </p:nvSpPr>
        <p:spPr>
          <a:xfrm>
            <a:off x="1748118" y="242048"/>
            <a:ext cx="7664823"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3200" dirty="0" smtClean="0">
                <a:latin typeface="Arial" panose="020B0604020202020204" pitchFamily="34" charset="0"/>
                <a:cs typeface="Arial" panose="020B0604020202020204" pitchFamily="34" charset="0"/>
              </a:rPr>
              <a:t>Mapa del  Cantón </a:t>
            </a:r>
            <a:r>
              <a:rPr lang="es-ES" sz="3200" dirty="0">
                <a:latin typeface="Arial" panose="020B0604020202020204" pitchFamily="34" charset="0"/>
                <a:cs typeface="Arial" panose="020B0604020202020204" pitchFamily="34" charset="0"/>
              </a:rPr>
              <a:t>O</a:t>
            </a:r>
            <a:r>
              <a:rPr lang="es-ES" sz="3200" dirty="0" smtClean="0">
                <a:latin typeface="Arial" panose="020B0604020202020204" pitchFamily="34" charset="0"/>
                <a:cs typeface="Arial" panose="020B0604020202020204" pitchFamily="34" charset="0"/>
              </a:rPr>
              <a:t>rellana</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94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8" y="94129"/>
            <a:ext cx="11887200" cy="1479177"/>
          </a:xfrm>
        </p:spPr>
        <p:txBody>
          <a:bodyPr>
            <a:normAutofit fontScale="90000"/>
          </a:bodyPr>
          <a:lstStyle/>
          <a:p>
            <a:pPr>
              <a:spcBef>
                <a:spcPts val="1200"/>
              </a:spcBef>
              <a:spcAft>
                <a:spcPts val="300"/>
              </a:spcAft>
            </a:pPr>
            <a:r>
              <a:rPr lang="es-ES" sz="4000" b="1" kern="1600" dirty="0" smtClean="0">
                <a:effectLst/>
                <a:latin typeface="Arial" panose="020B0604020202020204" pitchFamily="34" charset="0"/>
                <a:ea typeface="Times New Roman" panose="02020603050405020304" pitchFamily="18" charset="0"/>
              </a:rPr>
              <a:t>Datos Generales del Cantón Francisco de Orellana</a:t>
            </a:r>
            <a:r>
              <a:rPr lang="es-ES" sz="5400" b="1" kern="1600" dirty="0" smtClean="0">
                <a:effectLst/>
                <a:latin typeface="Arial" panose="020B0604020202020204" pitchFamily="34" charset="0"/>
                <a:ea typeface="Times New Roman" panose="02020603050405020304" pitchFamily="18" charset="0"/>
              </a:rPr>
              <a:t/>
            </a:r>
            <a:br>
              <a:rPr lang="es-ES" sz="5400" b="1" kern="1600" dirty="0" smtClean="0">
                <a:effectLst/>
                <a:latin typeface="Arial" panose="020B0604020202020204" pitchFamily="34" charset="0"/>
                <a:ea typeface="Times New Roman" panose="02020603050405020304" pitchFamily="18" charset="0"/>
              </a:rPr>
            </a:br>
            <a:endParaRPr lang="es-ES" dirty="0"/>
          </a:p>
        </p:txBody>
      </p:sp>
      <p:sp>
        <p:nvSpPr>
          <p:cNvPr id="3" name="Marcador de contenido 2"/>
          <p:cNvSpPr>
            <a:spLocks noGrp="1"/>
          </p:cNvSpPr>
          <p:nvPr>
            <p:ph idx="1"/>
          </p:nvPr>
        </p:nvSpPr>
        <p:spPr>
          <a:xfrm>
            <a:off x="147918" y="1573306"/>
            <a:ext cx="11887200" cy="5284693"/>
          </a:xfrm>
        </p:spPr>
        <p:txBody>
          <a:bodyPr>
            <a:normAutofit fontScale="25000" lnSpcReduction="20000"/>
          </a:bodyPr>
          <a:lstStyle/>
          <a:p>
            <a:pPr marL="0" indent="0" algn="just">
              <a:lnSpc>
                <a:spcPct val="120000"/>
              </a:lnSpc>
              <a:buNone/>
            </a:pPr>
            <a:r>
              <a:rPr lang="es-ES" sz="9600" b="1" dirty="0" smtClean="0">
                <a:solidFill>
                  <a:srgbClr val="000000"/>
                </a:solidFill>
                <a:effectLst/>
                <a:latin typeface="Arial" panose="020B0604020202020204" pitchFamily="34" charset="0"/>
                <a:ea typeface="Times New Roman" panose="02020603050405020304" pitchFamily="18" charset="0"/>
              </a:rPr>
              <a:t>Nombre: </a:t>
            </a:r>
            <a:r>
              <a:rPr lang="es-ES" sz="9600" dirty="0" smtClean="0">
                <a:solidFill>
                  <a:srgbClr val="000000"/>
                </a:solidFill>
                <a:effectLst/>
                <a:latin typeface="Arial" panose="020B0604020202020204" pitchFamily="34" charset="0"/>
                <a:ea typeface="Times New Roman" panose="02020603050405020304" pitchFamily="18" charset="0"/>
              </a:rPr>
              <a:t>FRANCISCO DE ORELLANA</a:t>
            </a:r>
            <a:endParaRPr lang="es-ES" sz="9600" dirty="0" smtClean="0">
              <a:effectLst/>
              <a:latin typeface="Times New Roman" panose="02020603050405020304" pitchFamily="18" charset="0"/>
              <a:ea typeface="Times New Roman" panose="02020603050405020304" pitchFamily="18" charset="0"/>
            </a:endParaRPr>
          </a:p>
          <a:p>
            <a:pPr marL="0" indent="0" algn="just">
              <a:lnSpc>
                <a:spcPct val="120000"/>
              </a:lnSpc>
              <a:spcAft>
                <a:spcPts val="1500"/>
              </a:spcAft>
              <a:buNone/>
            </a:pPr>
            <a:r>
              <a:rPr lang="es-ES" sz="9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Cabecera Cantonal:</a:t>
            </a:r>
            <a:r>
              <a:rPr lang="es-ES" sz="9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Puerto Francisco de Orellana (Coca).</a:t>
            </a:r>
            <a:endParaRPr lang="es-ES" sz="9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500"/>
              </a:spcAft>
              <a:buNone/>
            </a:pPr>
            <a:r>
              <a:rPr lang="es-ES" sz="9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Fecha de Cantonización:</a:t>
            </a:r>
            <a:r>
              <a:rPr lang="es-ES" sz="9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30 de abril del año 1969.; y la mas importante </a:t>
            </a:r>
            <a:endParaRPr lang="es-ES" sz="9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20000"/>
              </a:lnSpc>
              <a:spcAft>
                <a:spcPts val="1500"/>
              </a:spcAft>
              <a:buNone/>
            </a:pPr>
            <a:r>
              <a:rPr lang="es-ES" sz="9600" b="1" dirty="0" err="1" smtClean="0">
                <a:solidFill>
                  <a:srgbClr val="000000"/>
                </a:solidFill>
                <a:effectLst/>
                <a:latin typeface="Arial" panose="020B0604020202020204" pitchFamily="34" charset="0"/>
                <a:ea typeface="Times New Roman" panose="02020603050405020304" pitchFamily="18" charset="0"/>
              </a:rPr>
              <a:t>creaciòn</a:t>
            </a:r>
            <a:r>
              <a:rPr lang="es-ES" sz="9600" b="1" dirty="0" smtClean="0">
                <a:solidFill>
                  <a:srgbClr val="000000"/>
                </a:solidFill>
                <a:effectLst/>
                <a:latin typeface="Arial" panose="020B0604020202020204" pitchFamily="34" charset="0"/>
                <a:ea typeface="Times New Roman" panose="02020603050405020304" pitchFamily="18" charset="0"/>
              </a:rPr>
              <a:t>:</a:t>
            </a:r>
            <a:r>
              <a:rPr lang="es-ES" sz="9600" dirty="0" smtClean="0">
                <a:solidFill>
                  <a:srgbClr val="000000"/>
                </a:solidFill>
                <a:effectLst/>
                <a:latin typeface="Arial" panose="020B0604020202020204" pitchFamily="34" charset="0"/>
                <a:ea typeface="Times New Roman" panose="02020603050405020304" pitchFamily="18" charset="0"/>
              </a:rPr>
              <a:t> Registro Oficial N° 169 del 30 de Abril del año 1969.</a:t>
            </a:r>
          </a:p>
          <a:p>
            <a:pPr marL="0" indent="0" algn="just">
              <a:lnSpc>
                <a:spcPct val="120000"/>
              </a:lnSpc>
              <a:buNone/>
            </a:pPr>
            <a:r>
              <a:rPr lang="es-ES" sz="9600" b="1" dirty="0" smtClean="0">
                <a:solidFill>
                  <a:srgbClr val="000000"/>
                </a:solidFill>
                <a:effectLst/>
                <a:latin typeface="Arial" panose="020B0604020202020204" pitchFamily="34" charset="0"/>
                <a:ea typeface="Times New Roman" panose="02020603050405020304" pitchFamily="18" charset="0"/>
              </a:rPr>
              <a:t>Superficie:</a:t>
            </a:r>
            <a:r>
              <a:rPr lang="es-ES" sz="9600" dirty="0" smtClean="0">
                <a:solidFill>
                  <a:srgbClr val="000000"/>
                </a:solidFill>
                <a:effectLst/>
                <a:latin typeface="Arial" panose="020B0604020202020204" pitchFamily="34" charset="0"/>
                <a:ea typeface="Times New Roman" panose="02020603050405020304" pitchFamily="18" charset="0"/>
              </a:rPr>
              <a:t> 6.995 km2.</a:t>
            </a:r>
            <a:endParaRPr lang="es-ES" sz="9600" dirty="0">
              <a:latin typeface="Times New Roman" panose="02020603050405020304" pitchFamily="18" charset="0"/>
              <a:ea typeface="Times New Roman" panose="02020603050405020304" pitchFamily="18" charset="0"/>
            </a:endParaRPr>
          </a:p>
          <a:p>
            <a:pPr marL="0" indent="0" algn="just">
              <a:lnSpc>
                <a:spcPct val="120000"/>
              </a:lnSpc>
              <a:buNone/>
            </a:pPr>
            <a:r>
              <a:rPr lang="es-ES" sz="9600" b="1" dirty="0" smtClean="0">
                <a:solidFill>
                  <a:srgbClr val="000000"/>
                </a:solidFill>
                <a:effectLst/>
                <a:latin typeface="Arial" panose="020B0604020202020204" pitchFamily="34" charset="0"/>
                <a:ea typeface="Times New Roman" panose="02020603050405020304" pitchFamily="18" charset="0"/>
              </a:rPr>
              <a:t>LIMITES:</a:t>
            </a:r>
            <a:endParaRPr lang="es-ES" sz="9600" dirty="0" smtClean="0">
              <a:effectLst/>
              <a:latin typeface="Times New Roman" panose="02020603050405020304" pitchFamily="18" charset="0"/>
              <a:ea typeface="Times New Roman" panose="02020603050405020304" pitchFamily="18" charset="0"/>
            </a:endParaRPr>
          </a:p>
          <a:p>
            <a:pPr marL="0" indent="0" algn="just">
              <a:lnSpc>
                <a:spcPct val="150000"/>
              </a:lnSpc>
              <a:buNone/>
            </a:pPr>
            <a:r>
              <a:rPr lang="es-ES" sz="9600" dirty="0" smtClean="0">
                <a:solidFill>
                  <a:srgbClr val="000000"/>
                </a:solidFill>
                <a:effectLst/>
                <a:latin typeface="Arial" panose="020B0604020202020204" pitchFamily="34" charset="0"/>
                <a:ea typeface="Times New Roman" panose="02020603050405020304" pitchFamily="18" charset="0"/>
              </a:rPr>
              <a:t>Norte: Cantón Joya de los Sachas</a:t>
            </a:r>
            <a:r>
              <a:rPr lang="es-ES" sz="9600" dirty="0">
                <a:latin typeface="Times New Roman" panose="02020603050405020304" pitchFamily="18" charset="0"/>
                <a:ea typeface="Times New Roman" panose="02020603050405020304" pitchFamily="18" charset="0"/>
              </a:rPr>
              <a:t> </a:t>
            </a:r>
            <a:r>
              <a:rPr lang="es-ES" sz="9600" dirty="0" smtClean="0">
                <a:latin typeface="Times New Roman" panose="02020603050405020304" pitchFamily="18" charset="0"/>
                <a:ea typeface="Times New Roman" panose="02020603050405020304" pitchFamily="18" charset="0"/>
              </a:rPr>
              <a:t>;</a:t>
            </a:r>
            <a:r>
              <a:rPr lang="es-ES" sz="9600" dirty="0" smtClean="0">
                <a:solidFill>
                  <a:srgbClr val="000000"/>
                </a:solidFill>
                <a:effectLst/>
                <a:latin typeface="Arial" panose="020B0604020202020204" pitchFamily="34" charset="0"/>
                <a:ea typeface="Times New Roman" panose="02020603050405020304" pitchFamily="18" charset="0"/>
              </a:rPr>
              <a:t>Sur: Provincia de Napo</a:t>
            </a:r>
            <a:r>
              <a:rPr lang="es-ES" sz="9600" dirty="0" smtClean="0">
                <a:latin typeface="Times New Roman" panose="02020603050405020304" pitchFamily="18" charset="0"/>
                <a:ea typeface="Times New Roman" panose="02020603050405020304" pitchFamily="18" charset="0"/>
              </a:rPr>
              <a:t>; </a:t>
            </a:r>
            <a:r>
              <a:rPr lang="es-ES" sz="9600" dirty="0" smtClean="0">
                <a:solidFill>
                  <a:srgbClr val="000000"/>
                </a:solidFill>
                <a:effectLst/>
                <a:latin typeface="Arial" panose="020B0604020202020204" pitchFamily="34" charset="0"/>
                <a:ea typeface="Times New Roman" panose="02020603050405020304" pitchFamily="18" charset="0"/>
              </a:rPr>
              <a:t>Este: Cantón Aguarico</a:t>
            </a:r>
            <a:endParaRPr lang="es-ES" sz="9600" dirty="0">
              <a:latin typeface="Times New Roman" panose="02020603050405020304" pitchFamily="18" charset="0"/>
              <a:ea typeface="Times New Roman" panose="02020603050405020304" pitchFamily="18" charset="0"/>
            </a:endParaRPr>
          </a:p>
          <a:p>
            <a:pPr marL="0" indent="0" algn="just">
              <a:lnSpc>
                <a:spcPct val="150000"/>
              </a:lnSpc>
              <a:buNone/>
            </a:pPr>
            <a:r>
              <a:rPr lang="es-ES" sz="9600" dirty="0" smtClean="0">
                <a:solidFill>
                  <a:srgbClr val="000000"/>
                </a:solidFill>
                <a:effectLst/>
                <a:latin typeface="Arial" panose="020B0604020202020204" pitchFamily="34" charset="0"/>
                <a:ea typeface="Times New Roman" panose="02020603050405020304" pitchFamily="18" charset="0"/>
              </a:rPr>
              <a:t>Oeste: Cantón Loreto</a:t>
            </a:r>
            <a:endParaRPr lang="es-ES" sz="9600" dirty="0" smtClean="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3975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7" y="203761"/>
            <a:ext cx="12044083" cy="1325563"/>
          </a:xfrm>
        </p:spPr>
        <p:txBody>
          <a:bodyPr/>
          <a:lstStyle/>
          <a:p>
            <a:r>
              <a:rPr lang="es-ES" dirty="0" smtClean="0"/>
              <a:t>…continua</a:t>
            </a:r>
            <a:endParaRPr lang="es-ES" dirty="0"/>
          </a:p>
        </p:txBody>
      </p:sp>
      <p:sp>
        <p:nvSpPr>
          <p:cNvPr id="3" name="Marcador de contenido 2"/>
          <p:cNvSpPr>
            <a:spLocks noGrp="1"/>
          </p:cNvSpPr>
          <p:nvPr>
            <p:ph idx="1"/>
          </p:nvPr>
        </p:nvSpPr>
        <p:spPr>
          <a:xfrm>
            <a:off x="147917" y="1825625"/>
            <a:ext cx="11873754" cy="4897904"/>
          </a:xfrm>
        </p:spPr>
        <p:txBody>
          <a:bodyPr>
            <a:normAutofit fontScale="77500" lnSpcReduction="20000"/>
          </a:bodyPr>
          <a:lstStyle/>
          <a:p>
            <a:pPr algn="just">
              <a:lnSpc>
                <a:spcPct val="150000"/>
              </a:lnSpc>
              <a:spcAft>
                <a:spcPts val="1500"/>
              </a:spcAft>
            </a:pPr>
            <a:r>
              <a:rPr lang="es-ES"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Etnias:</a:t>
            </a:r>
            <a:r>
              <a:rPr lang="es-E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Indígena</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500"/>
              </a:spcAft>
            </a:pPr>
            <a:r>
              <a:rPr lang="es-ES"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Grupos étnicos</a:t>
            </a:r>
            <a:r>
              <a:rPr lang="es-E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Kickwa</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500"/>
              </a:spcAft>
            </a:pPr>
            <a:r>
              <a:rPr lang="es-ES"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Plato típico:</a:t>
            </a:r>
            <a:r>
              <a:rPr lang="es-E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Maito</a:t>
            </a:r>
            <a:r>
              <a:rPr lang="es-ES"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s-ES"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chontacuro</a:t>
            </a:r>
            <a:endParaRPr lang="es-E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 b="1" dirty="0" smtClean="0">
                <a:solidFill>
                  <a:srgbClr val="000000"/>
                </a:solidFill>
                <a:effectLst/>
                <a:latin typeface="Arial" panose="020B0604020202020204" pitchFamily="34" charset="0"/>
                <a:ea typeface="Times New Roman" panose="02020603050405020304" pitchFamily="18" charset="0"/>
              </a:rPr>
              <a:t>Orografía:</a:t>
            </a:r>
            <a:r>
              <a:rPr lang="es-ES" dirty="0" smtClean="0">
                <a:solidFill>
                  <a:srgbClr val="000000"/>
                </a:solidFill>
                <a:effectLst/>
                <a:latin typeface="Arial" panose="020B0604020202020204" pitchFamily="34" charset="0"/>
                <a:ea typeface="Times New Roman" panose="02020603050405020304" pitchFamily="18" charset="0"/>
              </a:rPr>
              <a:t> Terrenos bastante irregulares, con alturas de 200 a 300 m.s.n.m.</a:t>
            </a:r>
            <a:endParaRPr lang="es-ES" dirty="0" smtClean="0">
              <a:effectLst/>
              <a:latin typeface="Times New Roman" panose="02020603050405020304" pitchFamily="18" charset="0"/>
              <a:ea typeface="Times New Roman" panose="02020603050405020304" pitchFamily="18" charset="0"/>
            </a:endParaRPr>
          </a:p>
          <a:p>
            <a:pPr algn="just">
              <a:lnSpc>
                <a:spcPct val="150000"/>
              </a:lnSpc>
            </a:pPr>
            <a:r>
              <a:rPr lang="es-ES" b="1" dirty="0" smtClean="0">
                <a:solidFill>
                  <a:srgbClr val="000000"/>
                </a:solidFill>
                <a:effectLst/>
                <a:latin typeface="Arial" panose="020B0604020202020204" pitchFamily="34" charset="0"/>
                <a:ea typeface="Times New Roman" panose="02020603050405020304" pitchFamily="18" charset="0"/>
              </a:rPr>
              <a:t>Población (año 2015):</a:t>
            </a:r>
            <a:r>
              <a:rPr lang="es-ES" dirty="0" smtClean="0">
                <a:solidFill>
                  <a:srgbClr val="000000"/>
                </a:solidFill>
                <a:effectLst/>
                <a:latin typeface="Arial" panose="020B0604020202020204" pitchFamily="34" charset="0"/>
                <a:ea typeface="Times New Roman" panose="02020603050405020304" pitchFamily="18" charset="0"/>
              </a:rPr>
              <a:t>84,080. habitantes aproximadamente, dato proyectado del INEC</a:t>
            </a:r>
            <a:endParaRPr lang="es-ES" dirty="0" smtClean="0">
              <a:effectLst/>
              <a:latin typeface="Times New Roman" panose="02020603050405020304" pitchFamily="18" charset="0"/>
              <a:ea typeface="Times New Roman" panose="02020603050405020304" pitchFamily="18" charset="0"/>
            </a:endParaRPr>
          </a:p>
          <a:p>
            <a:pPr algn="just">
              <a:lnSpc>
                <a:spcPct val="150000"/>
              </a:lnSpc>
            </a:pPr>
            <a:r>
              <a:rPr lang="es-ES" b="1" dirty="0" smtClean="0">
                <a:solidFill>
                  <a:srgbClr val="000000"/>
                </a:solidFill>
                <a:effectLst/>
                <a:latin typeface="Arial" panose="020B0604020202020204" pitchFamily="34" charset="0"/>
                <a:ea typeface="Times New Roman" panose="02020603050405020304" pitchFamily="18" charset="0"/>
              </a:rPr>
              <a:t>Precipitaciones:</a:t>
            </a:r>
            <a:r>
              <a:rPr lang="es-ES" dirty="0" smtClean="0">
                <a:solidFill>
                  <a:srgbClr val="000000"/>
                </a:solidFill>
                <a:effectLst/>
                <a:latin typeface="Arial" panose="020B0604020202020204" pitchFamily="34" charset="0"/>
                <a:ea typeface="Times New Roman" panose="02020603050405020304" pitchFamily="18" charset="0"/>
              </a:rPr>
              <a:t> Desde 2,800 a 4,500 mm, siendo en febrero hasta abril los meses con mayor pluviosidad y los meses menos lluviosos son agosto, septiembre y octubre.</a:t>
            </a:r>
            <a:endParaRPr lang="es-ES" dirty="0" smtClean="0">
              <a:effectLst/>
              <a:latin typeface="Times New Roman" panose="02020603050405020304" pitchFamily="18" charset="0"/>
              <a:ea typeface="Times New Roman" panose="02020603050405020304" pitchFamily="18" charset="0"/>
            </a:endParaRPr>
          </a:p>
          <a:p>
            <a:r>
              <a:rPr lang="es-ES" sz="2400" b="1" dirty="0" smtClean="0">
                <a:solidFill>
                  <a:srgbClr val="000000"/>
                </a:solidFill>
                <a:effectLst/>
                <a:latin typeface="Arial" panose="020B0604020202020204" pitchFamily="34" charset="0"/>
                <a:ea typeface="Calibri" panose="020F0502020204030204" pitchFamily="34" charset="0"/>
              </a:rPr>
              <a:t>Clima:</a:t>
            </a:r>
            <a:r>
              <a:rPr lang="es-ES" sz="2400" dirty="0" smtClean="0">
                <a:solidFill>
                  <a:srgbClr val="000000"/>
                </a:solidFill>
                <a:effectLst/>
                <a:latin typeface="Arial" panose="020B0604020202020204" pitchFamily="34" charset="0"/>
                <a:ea typeface="Calibri" panose="020F0502020204030204" pitchFamily="34" charset="0"/>
              </a:rPr>
              <a:t> Su clima es muy húmedo tropical</a:t>
            </a:r>
            <a:endParaRPr lang="es-ES" dirty="0"/>
          </a:p>
        </p:txBody>
      </p:sp>
    </p:spTree>
    <p:extLst>
      <p:ext uri="{BB962C8B-B14F-4D97-AF65-F5344CB8AC3E}">
        <p14:creationId xmlns:p14="http://schemas.microsoft.com/office/powerpoint/2010/main" val="32679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878</TotalTime>
  <Words>1799</Words>
  <Application>Microsoft Office PowerPoint</Application>
  <PresentationFormat>Panorámica</PresentationFormat>
  <Paragraphs>500</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Cambria Math</vt:lpstr>
      <vt:lpstr>Symbol</vt:lpstr>
      <vt:lpstr>Times New Roman</vt:lpstr>
      <vt:lpstr>Tema de Office</vt:lpstr>
      <vt:lpstr>Presentación de PowerPoint</vt:lpstr>
      <vt:lpstr>TEMA</vt:lpstr>
      <vt:lpstr>INTRODUCCIÒN</vt:lpstr>
      <vt:lpstr>OBJETIVO GENERAL</vt:lpstr>
      <vt:lpstr>OBJETIVOS ESPECÌFICOS</vt:lpstr>
      <vt:lpstr>Planteamiento del problema</vt:lpstr>
      <vt:lpstr>Presentación de PowerPoint</vt:lpstr>
      <vt:lpstr>Datos Generales del Cantón Francisco de Orellana </vt:lpstr>
      <vt:lpstr>…continua</vt:lpstr>
      <vt:lpstr>HIDROGRAFÌA</vt:lpstr>
      <vt:lpstr>FAUNA</vt:lpstr>
      <vt:lpstr>Presentación de PowerPoint</vt:lpstr>
      <vt:lpstr>ORIGEN DE LA CIUDAD DE ORELLANA</vt:lpstr>
      <vt:lpstr>Ciudad de El Coca</vt:lpstr>
      <vt:lpstr>Presentación de PowerPoint</vt:lpstr>
      <vt:lpstr>Gastronomía</vt:lpstr>
      <vt:lpstr>Presentación de PowerPoint</vt:lpstr>
      <vt:lpstr>Presentación de PowerPoint</vt:lpstr>
      <vt:lpstr>Población y muestra</vt:lpstr>
      <vt:lpstr>Legal </vt:lpstr>
      <vt:lpstr>Presentación de PowerPoint</vt:lpstr>
      <vt:lpstr>LOCALIZACIÒN</vt:lpstr>
      <vt:lpstr>Macro localización</vt:lpstr>
      <vt:lpstr>Presentación de PowerPoint</vt:lpstr>
      <vt:lpstr>Presentación de PowerPoint</vt:lpstr>
      <vt:lpstr>Presentación de PowerPoint</vt:lpstr>
      <vt:lpstr>Presentación de PowerPoint</vt:lpstr>
      <vt:lpstr>Presentación de PowerPoint</vt:lpstr>
      <vt:lpstr>Análisis del VAN</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TECNOLOGÍA ENADMINISTRACIÓN EN MICROEMPRESARIAL    TESISPREVIA A LA OBTENCIÒN DEL TÍTULO TECNOLOGÍA EN ADMINISTRACIÓN DE MICROEMPRESAS    TEMA: CREACIÓN DE UN RESTAURANTE DE COMIDAS TÍPICAS COSTEÑAS EN LA CIUDAD DE FRANCISCO DE ORELLANA.   AUTORA: FÁTIMA ARACELY MACÍAS TUÁREZ   DIRECTOR: ING. SASKIA GARCIA CODIRECTOR: ING. EDUARDO SANDOVAL    SANGOLQUÌ AGOSTO, 2015</dc:title>
  <dc:creator>OOscar Ruiz</dc:creator>
  <cp:lastModifiedBy>OOscar Ruiz</cp:lastModifiedBy>
  <cp:revision>52</cp:revision>
  <dcterms:created xsi:type="dcterms:W3CDTF">2015-08-06T16:50:49Z</dcterms:created>
  <dcterms:modified xsi:type="dcterms:W3CDTF">2015-11-18T02:27:13Z</dcterms:modified>
</cp:coreProperties>
</file>