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5"/>
  </p:notesMasterIdLst>
  <p:sldIdLst>
    <p:sldId id="256" r:id="rId2"/>
    <p:sldId id="257" r:id="rId3"/>
    <p:sldId id="258" r:id="rId4"/>
    <p:sldId id="278" r:id="rId5"/>
    <p:sldId id="282" r:id="rId6"/>
    <p:sldId id="281" r:id="rId7"/>
    <p:sldId id="259" r:id="rId8"/>
    <p:sldId id="260" r:id="rId9"/>
    <p:sldId id="283" r:id="rId10"/>
    <p:sldId id="305" r:id="rId11"/>
    <p:sldId id="261" r:id="rId12"/>
    <p:sldId id="262" r:id="rId13"/>
    <p:sldId id="284" r:id="rId14"/>
    <p:sldId id="263" r:id="rId15"/>
    <p:sldId id="306" r:id="rId16"/>
    <p:sldId id="264" r:id="rId17"/>
    <p:sldId id="311" r:id="rId18"/>
    <p:sldId id="310" r:id="rId19"/>
    <p:sldId id="265" r:id="rId20"/>
    <p:sldId id="266" r:id="rId21"/>
    <p:sldId id="268" r:id="rId22"/>
    <p:sldId id="285" r:id="rId23"/>
    <p:sldId id="267" r:id="rId24"/>
    <p:sldId id="269" r:id="rId25"/>
    <p:sldId id="286" r:id="rId26"/>
    <p:sldId id="270" r:id="rId27"/>
    <p:sldId id="272" r:id="rId28"/>
    <p:sldId id="287" r:id="rId29"/>
    <p:sldId id="273" r:id="rId30"/>
    <p:sldId id="292" r:id="rId31"/>
    <p:sldId id="293" r:id="rId32"/>
    <p:sldId id="288" r:id="rId33"/>
    <p:sldId id="294" r:id="rId34"/>
    <p:sldId id="274" r:id="rId35"/>
    <p:sldId id="298" r:id="rId36"/>
    <p:sldId id="289" r:id="rId37"/>
    <p:sldId id="297" r:id="rId38"/>
    <p:sldId id="308" r:id="rId39"/>
    <p:sldId id="299" r:id="rId40"/>
    <p:sldId id="304" r:id="rId41"/>
    <p:sldId id="275" r:id="rId42"/>
    <p:sldId id="290" r:id="rId43"/>
    <p:sldId id="291" r:id="rId44"/>
    <p:sldId id="301" r:id="rId45"/>
    <p:sldId id="309" r:id="rId46"/>
    <p:sldId id="302" r:id="rId47"/>
    <p:sldId id="303" r:id="rId48"/>
    <p:sldId id="300" r:id="rId49"/>
    <p:sldId id="277" r:id="rId50"/>
    <p:sldId id="307" r:id="rId51"/>
    <p:sldId id="312" r:id="rId52"/>
    <p:sldId id="313" r:id="rId53"/>
    <p:sldId id="280"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94737" autoAdjust="0"/>
  </p:normalViewPr>
  <p:slideViewPr>
    <p:cSldViewPr snapToGrid="0">
      <p:cViewPr varScale="1">
        <p:scale>
          <a:sx n="75" d="100"/>
          <a:sy n="75" d="100"/>
        </p:scale>
        <p:origin x="282"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CA1AD-D90D-49A9-852E-2F59B23E0ED9}" type="datetimeFigureOut">
              <a:rPr lang="es-CO" smtClean="0"/>
              <a:t>16/11/2015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106F6D-F67F-4ABB-86B1-19D12D0ACF2B}" type="slidenum">
              <a:rPr lang="es-CO" smtClean="0"/>
              <a:t>‹Nº›</a:t>
            </a:fld>
            <a:endParaRPr lang="es-CO"/>
          </a:p>
        </p:txBody>
      </p:sp>
    </p:spTree>
    <p:extLst>
      <p:ext uri="{BB962C8B-B14F-4D97-AF65-F5344CB8AC3E}">
        <p14:creationId xmlns:p14="http://schemas.microsoft.com/office/powerpoint/2010/main" val="1052961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D106F6D-F67F-4ABB-86B1-19D12D0ACF2B}" type="slidenum">
              <a:rPr lang="es-CO" smtClean="0"/>
              <a:t>3</a:t>
            </a:fld>
            <a:endParaRPr lang="es-CO"/>
          </a:p>
        </p:txBody>
      </p:sp>
    </p:spTree>
    <p:extLst>
      <p:ext uri="{BB962C8B-B14F-4D97-AF65-F5344CB8AC3E}">
        <p14:creationId xmlns:p14="http://schemas.microsoft.com/office/powerpoint/2010/main" val="700070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Pag</a:t>
            </a:r>
            <a:r>
              <a:rPr lang="es-ES" dirty="0" smtClean="0"/>
              <a:t> 71</a:t>
            </a:r>
          </a:p>
          <a:p>
            <a:r>
              <a:rPr lang="es-CO" sz="1200" kern="1200" dirty="0" smtClean="0">
                <a:solidFill>
                  <a:schemeClr val="tx1"/>
                </a:solidFill>
                <a:effectLst/>
                <a:latin typeface="+mn-lt"/>
                <a:ea typeface="+mn-ea"/>
                <a:cs typeface="+mn-cs"/>
              </a:rPr>
              <a:t>Página HTML: Muestra la estructura de la aplicación.</a:t>
            </a:r>
            <a:endParaRPr lang="es-CO" dirty="0" smtClean="0">
              <a:effectLst/>
            </a:endParaRPr>
          </a:p>
          <a:p>
            <a:r>
              <a:rPr lang="es-CO" sz="1200" kern="1200" dirty="0" smtClean="0">
                <a:solidFill>
                  <a:schemeClr val="tx1"/>
                </a:solidFill>
                <a:effectLst/>
                <a:latin typeface="+mn-lt"/>
                <a:ea typeface="+mn-ea"/>
                <a:cs typeface="+mn-cs"/>
              </a:rPr>
              <a:t> </a:t>
            </a:r>
            <a:endParaRPr lang="es-CO" dirty="0" smtClean="0">
              <a:effectLst/>
            </a:endParaRPr>
          </a:p>
          <a:p>
            <a:r>
              <a:rPr lang="es-CO" sz="1200" kern="1200" dirty="0" smtClean="0">
                <a:solidFill>
                  <a:schemeClr val="tx1"/>
                </a:solidFill>
                <a:effectLst/>
                <a:latin typeface="+mn-lt"/>
                <a:ea typeface="+mn-ea"/>
                <a:cs typeface="+mn-cs"/>
              </a:rPr>
              <a:t>Archivos CSS: Define el estilo,  apariencia o aspecto visual de la aplicación y sus componentes.</a:t>
            </a:r>
          </a:p>
          <a:p>
            <a:r>
              <a:rPr lang="es-CO" sz="1200" kern="1200" dirty="0" smtClean="0">
                <a:solidFill>
                  <a:schemeClr val="tx1"/>
                </a:solidFill>
                <a:effectLst/>
                <a:latin typeface="+mn-lt"/>
                <a:ea typeface="+mn-ea"/>
                <a:cs typeface="+mn-cs"/>
              </a:rPr>
              <a:t> </a:t>
            </a:r>
          </a:p>
          <a:p>
            <a:r>
              <a:rPr lang="es-CO" sz="1200" kern="1200" dirty="0" smtClean="0">
                <a:solidFill>
                  <a:schemeClr val="tx1"/>
                </a:solidFill>
                <a:effectLst/>
                <a:latin typeface="+mn-lt"/>
                <a:ea typeface="+mn-ea"/>
                <a:cs typeface="+mn-cs"/>
              </a:rPr>
              <a:t>Fuente JavaScript: Define el comportamiento, funcionamiento y acciones de la aplicación.</a:t>
            </a:r>
          </a:p>
          <a:p>
            <a:r>
              <a:rPr lang="es-CO" sz="1200" kern="1200" dirty="0" smtClean="0">
                <a:solidFill>
                  <a:schemeClr val="tx1"/>
                </a:solidFill>
                <a:effectLst/>
                <a:latin typeface="+mn-lt"/>
                <a:ea typeface="+mn-ea"/>
                <a:cs typeface="+mn-cs"/>
              </a:rPr>
              <a:t> </a:t>
            </a:r>
          </a:p>
          <a:p>
            <a:r>
              <a:rPr lang="es-CO" sz="1200" kern="1200" dirty="0" smtClean="0">
                <a:solidFill>
                  <a:schemeClr val="tx1"/>
                </a:solidFill>
                <a:effectLst/>
                <a:latin typeface="+mn-lt"/>
                <a:ea typeface="+mn-ea"/>
                <a:cs typeface="+mn-cs"/>
              </a:rPr>
              <a:t>Config.xml: Archivo de configuración de la aplicación, contiene la información (autor, versión, descripción, tipo) de la aplicación, iconos a mostrarse, resolución, entre otros valores y datos que deben configurarse al comenzar con un nuevo trabajo.</a:t>
            </a:r>
          </a:p>
          <a:p>
            <a:endParaRPr lang="es-CO" dirty="0"/>
          </a:p>
        </p:txBody>
      </p:sp>
      <p:sp>
        <p:nvSpPr>
          <p:cNvPr id="4" name="Marcador de número de diapositiva 3"/>
          <p:cNvSpPr>
            <a:spLocks noGrp="1"/>
          </p:cNvSpPr>
          <p:nvPr>
            <p:ph type="sldNum" sz="quarter" idx="10"/>
          </p:nvPr>
        </p:nvSpPr>
        <p:spPr/>
        <p:txBody>
          <a:bodyPr/>
          <a:lstStyle/>
          <a:p>
            <a:fld id="{BD106F6D-F67F-4ABB-86B1-19D12D0ACF2B}" type="slidenum">
              <a:rPr lang="es-CO" smtClean="0"/>
              <a:t>28</a:t>
            </a:fld>
            <a:endParaRPr lang="es-CO"/>
          </a:p>
        </p:txBody>
      </p:sp>
    </p:spTree>
    <p:extLst>
      <p:ext uri="{BB962C8B-B14F-4D97-AF65-F5344CB8AC3E}">
        <p14:creationId xmlns:p14="http://schemas.microsoft.com/office/powerpoint/2010/main" val="3400223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D106F6D-F67F-4ABB-86B1-19D12D0ACF2B}" type="slidenum">
              <a:rPr lang="es-CO" smtClean="0"/>
              <a:t>6</a:t>
            </a:fld>
            <a:endParaRPr lang="es-CO"/>
          </a:p>
        </p:txBody>
      </p:sp>
    </p:spTree>
    <p:extLst>
      <p:ext uri="{BB962C8B-B14F-4D97-AF65-F5344CB8AC3E}">
        <p14:creationId xmlns:p14="http://schemas.microsoft.com/office/powerpoint/2010/main" val="974975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1" kern="1200" dirty="0" smtClean="0">
                <a:solidFill>
                  <a:schemeClr val="tx1"/>
                </a:solidFill>
                <a:effectLst/>
                <a:latin typeface="+mn-lt"/>
                <a:ea typeface="+mn-ea"/>
                <a:cs typeface="+mn-cs"/>
              </a:rPr>
              <a:t>NTSC:</a:t>
            </a:r>
            <a:r>
              <a:rPr lang="es-ES" sz="1200" b="0" i="1" kern="1200" baseline="0" dirty="0" smtClean="0">
                <a:solidFill>
                  <a:schemeClr val="tx1"/>
                </a:solidFill>
                <a:effectLst/>
                <a:latin typeface="+mn-lt"/>
                <a:ea typeface="+mn-ea"/>
                <a:cs typeface="+mn-cs"/>
              </a:rPr>
              <a:t> </a:t>
            </a:r>
            <a:r>
              <a:rPr lang="es-CO" sz="1200" b="0" i="1" kern="1200" dirty="0" err="1" smtClean="0">
                <a:solidFill>
                  <a:schemeClr val="tx1"/>
                </a:solidFill>
                <a:effectLst/>
                <a:latin typeface="+mn-lt"/>
                <a:ea typeface="+mn-ea"/>
                <a:cs typeface="+mn-cs"/>
              </a:rPr>
              <a:t>National</a:t>
            </a:r>
            <a:r>
              <a:rPr lang="es-CO" sz="1200" b="0" i="1" kern="1200" dirty="0" smtClean="0">
                <a:solidFill>
                  <a:schemeClr val="tx1"/>
                </a:solidFill>
                <a:effectLst/>
                <a:latin typeface="+mn-lt"/>
                <a:ea typeface="+mn-ea"/>
                <a:cs typeface="+mn-cs"/>
              </a:rPr>
              <a:t> </a:t>
            </a:r>
            <a:r>
              <a:rPr lang="es-CO" sz="1200" b="0" i="1" kern="1200" dirty="0" err="1" smtClean="0">
                <a:solidFill>
                  <a:schemeClr val="tx1"/>
                </a:solidFill>
                <a:effectLst/>
                <a:latin typeface="+mn-lt"/>
                <a:ea typeface="+mn-ea"/>
                <a:cs typeface="+mn-cs"/>
              </a:rPr>
              <a:t>Television</a:t>
            </a:r>
            <a:r>
              <a:rPr lang="es-CO" sz="1200" b="0" i="1" kern="1200" dirty="0" smtClean="0">
                <a:solidFill>
                  <a:schemeClr val="tx1"/>
                </a:solidFill>
                <a:effectLst/>
                <a:latin typeface="+mn-lt"/>
                <a:ea typeface="+mn-ea"/>
                <a:cs typeface="+mn-cs"/>
              </a:rPr>
              <a:t> </a:t>
            </a:r>
            <a:r>
              <a:rPr lang="es-CO" sz="1200" b="0" i="1" kern="1200" dirty="0" err="1" smtClean="0">
                <a:solidFill>
                  <a:schemeClr val="tx1"/>
                </a:solidFill>
                <a:effectLst/>
                <a:latin typeface="+mn-lt"/>
                <a:ea typeface="+mn-ea"/>
                <a:cs typeface="+mn-cs"/>
              </a:rPr>
              <a:t>System</a:t>
            </a:r>
            <a:r>
              <a:rPr lang="es-CO" sz="1200" b="0" i="1" kern="1200" dirty="0" smtClean="0">
                <a:solidFill>
                  <a:schemeClr val="tx1"/>
                </a:solidFill>
                <a:effectLst/>
                <a:latin typeface="+mn-lt"/>
                <a:ea typeface="+mn-ea"/>
                <a:cs typeface="+mn-cs"/>
              </a:rPr>
              <a:t> </a:t>
            </a:r>
            <a:r>
              <a:rPr lang="es-CO" sz="1200" b="0" i="1" kern="1200" dirty="0" err="1" smtClean="0">
                <a:solidFill>
                  <a:schemeClr val="tx1"/>
                </a:solidFill>
                <a:effectLst/>
                <a:latin typeface="+mn-lt"/>
                <a:ea typeface="+mn-ea"/>
                <a:cs typeface="+mn-cs"/>
              </a:rPr>
              <a:t>Committee</a:t>
            </a:r>
            <a:r>
              <a:rPr lang="es-CO" sz="1200" b="0" i="0" kern="1200" dirty="0" smtClean="0">
                <a:solidFill>
                  <a:schemeClr val="tx1"/>
                </a:solidFill>
                <a:effectLst/>
                <a:latin typeface="+mn-lt"/>
                <a:ea typeface="+mn-ea"/>
                <a:cs typeface="+mn-cs"/>
              </a:rPr>
              <a:t>, (</a:t>
            </a:r>
            <a:r>
              <a:rPr lang="es-CO" sz="1200" b="0" i="1" kern="1200" dirty="0" smtClean="0">
                <a:solidFill>
                  <a:schemeClr val="tx1"/>
                </a:solidFill>
                <a:effectLst/>
                <a:latin typeface="+mn-lt"/>
                <a:ea typeface="+mn-ea"/>
                <a:cs typeface="+mn-cs"/>
              </a:rPr>
              <a:t>Comisión Nacional de Sistema de Televisión</a:t>
            </a:r>
            <a:r>
              <a:rPr lang="es-CO" sz="1200" b="0" i="0" kern="1200" dirty="0" smtClean="0">
                <a:solidFill>
                  <a:schemeClr val="tx1"/>
                </a:solidFill>
                <a:effectLst/>
                <a:latin typeface="+mn-lt"/>
                <a:ea typeface="+mn-ea"/>
                <a:cs typeface="+mn-cs"/>
              </a:rPr>
              <a:t>)</a:t>
            </a:r>
            <a:endParaRPr lang="es-CO" sz="1200" b="0" i="1" kern="1200" dirty="0" smtClean="0">
              <a:solidFill>
                <a:schemeClr val="tx1"/>
              </a:solidFill>
              <a:effectLst/>
              <a:latin typeface="+mn-lt"/>
              <a:ea typeface="+mn-ea"/>
              <a:cs typeface="+mn-cs"/>
            </a:endParaRPr>
          </a:p>
          <a:p>
            <a:r>
              <a:rPr lang="es-CO" sz="1200" b="0" i="1" kern="1200" dirty="0" err="1" smtClean="0">
                <a:solidFill>
                  <a:schemeClr val="tx1"/>
                </a:solidFill>
                <a:effectLst/>
                <a:latin typeface="+mn-lt"/>
                <a:ea typeface="+mn-ea"/>
                <a:cs typeface="+mn-cs"/>
              </a:rPr>
              <a:t>PAL:Phase</a:t>
            </a:r>
            <a:r>
              <a:rPr lang="es-CO" sz="1200" b="0" i="1" kern="1200" dirty="0" smtClean="0">
                <a:solidFill>
                  <a:schemeClr val="tx1"/>
                </a:solidFill>
                <a:effectLst/>
                <a:latin typeface="+mn-lt"/>
                <a:ea typeface="+mn-ea"/>
                <a:cs typeface="+mn-cs"/>
              </a:rPr>
              <a:t> </a:t>
            </a:r>
            <a:r>
              <a:rPr lang="es-CO" sz="1200" b="0" i="1" kern="1200" dirty="0" err="1" smtClean="0">
                <a:solidFill>
                  <a:schemeClr val="tx1"/>
                </a:solidFill>
                <a:effectLst/>
                <a:latin typeface="+mn-lt"/>
                <a:ea typeface="+mn-ea"/>
                <a:cs typeface="+mn-cs"/>
              </a:rPr>
              <a:t>Alternating</a:t>
            </a:r>
            <a:r>
              <a:rPr lang="es-CO" sz="1200" b="0" i="1" kern="1200" dirty="0" smtClean="0">
                <a:solidFill>
                  <a:schemeClr val="tx1"/>
                </a:solidFill>
                <a:effectLst/>
                <a:latin typeface="+mn-lt"/>
                <a:ea typeface="+mn-ea"/>
                <a:cs typeface="+mn-cs"/>
              </a:rPr>
              <a:t> Line</a:t>
            </a:r>
            <a:r>
              <a:rPr lang="es-CO" sz="1200" b="0" i="0" kern="1200" dirty="0" smtClean="0">
                <a:solidFill>
                  <a:schemeClr val="tx1"/>
                </a:solidFill>
                <a:effectLst/>
                <a:latin typeface="+mn-lt"/>
                <a:ea typeface="+mn-ea"/>
                <a:cs typeface="+mn-cs"/>
              </a:rPr>
              <a:t> (línea de fase alternada’)</a:t>
            </a:r>
          </a:p>
          <a:p>
            <a:r>
              <a:rPr lang="es-ES" sz="1200" b="0" i="0" kern="1200" dirty="0" smtClean="0">
                <a:solidFill>
                  <a:schemeClr val="tx1"/>
                </a:solidFill>
                <a:effectLst/>
                <a:latin typeface="+mn-lt"/>
                <a:ea typeface="+mn-ea"/>
                <a:cs typeface="+mn-cs"/>
              </a:rPr>
              <a:t>SECAM: </a:t>
            </a:r>
            <a:r>
              <a:rPr lang="fr-FR" sz="1200" b="0" i="1" kern="1200" dirty="0" smtClean="0">
                <a:solidFill>
                  <a:schemeClr val="tx1"/>
                </a:solidFill>
                <a:effectLst/>
                <a:latin typeface="+mn-lt"/>
                <a:ea typeface="+mn-ea"/>
                <a:cs typeface="+mn-cs"/>
              </a:rPr>
              <a:t>Séquentiel Couleur à Mémoire</a:t>
            </a:r>
            <a:r>
              <a:rPr lang="fr-FR" sz="1200" b="0" i="0" kern="1200" dirty="0" smtClean="0">
                <a:solidFill>
                  <a:schemeClr val="tx1"/>
                </a:solidFill>
                <a:effectLst/>
                <a:latin typeface="+mn-lt"/>
                <a:ea typeface="+mn-ea"/>
                <a:cs typeface="+mn-cs"/>
              </a:rPr>
              <a:t>,"</a:t>
            </a:r>
            <a:r>
              <a:rPr lang="fr-FR" sz="1200" b="0" i="0" kern="1200" dirty="0" err="1" smtClean="0">
                <a:solidFill>
                  <a:schemeClr val="tx1"/>
                </a:solidFill>
                <a:effectLst/>
                <a:latin typeface="+mn-lt"/>
                <a:ea typeface="+mn-ea"/>
                <a:cs typeface="+mn-cs"/>
              </a:rPr>
              <a:t>Color</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secuencial</a:t>
            </a:r>
            <a:r>
              <a:rPr lang="fr-FR" sz="1200" b="0" i="0" kern="1200" dirty="0" smtClean="0">
                <a:solidFill>
                  <a:schemeClr val="tx1"/>
                </a:solidFill>
                <a:effectLst/>
                <a:latin typeface="+mn-lt"/>
                <a:ea typeface="+mn-ea"/>
                <a:cs typeface="+mn-cs"/>
              </a:rPr>
              <a:t> con </a:t>
            </a:r>
            <a:r>
              <a:rPr lang="fr-FR" sz="1200" b="0" i="0" kern="1200" dirty="0" err="1" smtClean="0">
                <a:solidFill>
                  <a:schemeClr val="tx1"/>
                </a:solidFill>
                <a:effectLst/>
                <a:latin typeface="+mn-lt"/>
                <a:ea typeface="+mn-ea"/>
                <a:cs typeface="+mn-cs"/>
              </a:rPr>
              <a:t>memoria</a:t>
            </a:r>
            <a:r>
              <a:rPr lang="fr-FR" sz="1200" b="0" i="0" kern="1200" dirty="0" smtClean="0">
                <a:solidFill>
                  <a:schemeClr val="tx1"/>
                </a:solidFill>
                <a:effectLst/>
                <a:latin typeface="+mn-lt"/>
                <a:ea typeface="+mn-ea"/>
                <a:cs typeface="+mn-cs"/>
              </a:rPr>
              <a:t>"</a:t>
            </a:r>
            <a:endParaRPr lang="es-CO" dirty="0"/>
          </a:p>
        </p:txBody>
      </p:sp>
      <p:sp>
        <p:nvSpPr>
          <p:cNvPr id="4" name="Marcador de número de diapositiva 3"/>
          <p:cNvSpPr>
            <a:spLocks noGrp="1"/>
          </p:cNvSpPr>
          <p:nvPr>
            <p:ph type="sldNum" sz="quarter" idx="10"/>
          </p:nvPr>
        </p:nvSpPr>
        <p:spPr/>
        <p:txBody>
          <a:bodyPr/>
          <a:lstStyle/>
          <a:p>
            <a:fld id="{BD106F6D-F67F-4ABB-86B1-19D12D0ACF2B}" type="slidenum">
              <a:rPr lang="es-CO" smtClean="0"/>
              <a:t>7</a:t>
            </a:fld>
            <a:endParaRPr lang="es-CO"/>
          </a:p>
        </p:txBody>
      </p:sp>
    </p:spTree>
    <p:extLst>
      <p:ext uri="{BB962C8B-B14F-4D97-AF65-F5344CB8AC3E}">
        <p14:creationId xmlns:p14="http://schemas.microsoft.com/office/powerpoint/2010/main" val="2717424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D106F6D-F67F-4ABB-86B1-19D12D0ACF2B}" type="slidenum">
              <a:rPr lang="es-CO" smtClean="0"/>
              <a:t>8</a:t>
            </a:fld>
            <a:endParaRPr lang="es-CO"/>
          </a:p>
        </p:txBody>
      </p:sp>
    </p:spTree>
    <p:extLst>
      <p:ext uri="{BB962C8B-B14F-4D97-AF65-F5344CB8AC3E}">
        <p14:creationId xmlns:p14="http://schemas.microsoft.com/office/powerpoint/2010/main" val="1093988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kern="1200" dirty="0" smtClean="0">
                <a:solidFill>
                  <a:schemeClr val="tx1"/>
                </a:solidFill>
                <a:effectLst/>
                <a:latin typeface="+mn-lt"/>
                <a:ea typeface="+mn-ea"/>
                <a:cs typeface="+mn-cs"/>
              </a:rPr>
              <a:t>crominancia compuesta que conjuntamente con la señal de luminancia, sincronismo y borrado conforman la señal de video compuesto a color.</a:t>
            </a:r>
          </a:p>
          <a:p>
            <a:endParaRPr lang="es-CO" dirty="0"/>
          </a:p>
        </p:txBody>
      </p:sp>
      <p:sp>
        <p:nvSpPr>
          <p:cNvPr id="4" name="Marcador de número de diapositiva 3"/>
          <p:cNvSpPr>
            <a:spLocks noGrp="1"/>
          </p:cNvSpPr>
          <p:nvPr>
            <p:ph type="sldNum" sz="quarter" idx="10"/>
          </p:nvPr>
        </p:nvSpPr>
        <p:spPr/>
        <p:txBody>
          <a:bodyPr/>
          <a:lstStyle/>
          <a:p>
            <a:fld id="{BD106F6D-F67F-4ABB-86B1-19D12D0ACF2B}" type="slidenum">
              <a:rPr lang="es-CO" smtClean="0"/>
              <a:t>10</a:t>
            </a:fld>
            <a:endParaRPr lang="es-CO"/>
          </a:p>
        </p:txBody>
      </p:sp>
    </p:spTree>
    <p:extLst>
      <p:ext uri="{BB962C8B-B14F-4D97-AF65-F5344CB8AC3E}">
        <p14:creationId xmlns:p14="http://schemas.microsoft.com/office/powerpoint/2010/main" val="4096256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smtClean="0"/>
              <a:t>Espectro</a:t>
            </a:r>
            <a:r>
              <a:rPr lang="en-US" dirty="0" smtClean="0"/>
              <a:t> de canal de </a:t>
            </a:r>
            <a:r>
              <a:rPr lang="en-US" dirty="0" err="1" smtClean="0"/>
              <a:t>televisi</a:t>
            </a:r>
            <a:r>
              <a:rPr lang="es-ES" dirty="0" err="1" smtClean="0"/>
              <a:t>ó</a:t>
            </a:r>
            <a:r>
              <a:rPr lang="en-US" dirty="0" smtClean="0"/>
              <a:t>n a color NTSC</a:t>
            </a:r>
            <a:endParaRPr lang="es-CO" dirty="0"/>
          </a:p>
        </p:txBody>
      </p:sp>
      <p:sp>
        <p:nvSpPr>
          <p:cNvPr id="4" name="Marcador de número de diapositiva 3"/>
          <p:cNvSpPr>
            <a:spLocks noGrp="1"/>
          </p:cNvSpPr>
          <p:nvPr>
            <p:ph type="sldNum" sz="quarter" idx="10"/>
          </p:nvPr>
        </p:nvSpPr>
        <p:spPr/>
        <p:txBody>
          <a:bodyPr/>
          <a:lstStyle/>
          <a:p>
            <a:fld id="{BD106F6D-F67F-4ABB-86B1-19D12D0ACF2B}" type="slidenum">
              <a:rPr lang="es-CO" smtClean="0"/>
              <a:t>11</a:t>
            </a:fld>
            <a:endParaRPr lang="es-CO"/>
          </a:p>
        </p:txBody>
      </p:sp>
    </p:spTree>
    <p:extLst>
      <p:ext uri="{BB962C8B-B14F-4D97-AF65-F5344CB8AC3E}">
        <p14:creationId xmlns:p14="http://schemas.microsoft.com/office/powerpoint/2010/main" val="789168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smtClean="0">
                <a:solidFill>
                  <a:schemeClr val="tx1"/>
                </a:solidFill>
                <a:effectLst/>
                <a:latin typeface="+mn-lt"/>
                <a:ea typeface="+mn-ea"/>
                <a:cs typeface="+mn-cs"/>
              </a:rPr>
              <a:t>La digitalización de señal basó su funcionamiento en los conocidos sistemas de televisión análoga (NTSC y PAL) para dar compatibilidad con los mismos, la diferencia principal radica en que la señal digital utiliza bits para el transporte del flujo de datos, por ejemplo el número de bits por muestra se ha definido a 8 o 10</a:t>
            </a:r>
            <a:endParaRPr lang="es-CO" dirty="0"/>
          </a:p>
        </p:txBody>
      </p:sp>
      <p:sp>
        <p:nvSpPr>
          <p:cNvPr id="4" name="Marcador de número de diapositiva 3"/>
          <p:cNvSpPr>
            <a:spLocks noGrp="1"/>
          </p:cNvSpPr>
          <p:nvPr>
            <p:ph type="sldNum" sz="quarter" idx="10"/>
          </p:nvPr>
        </p:nvSpPr>
        <p:spPr/>
        <p:txBody>
          <a:bodyPr/>
          <a:lstStyle/>
          <a:p>
            <a:fld id="{BD106F6D-F67F-4ABB-86B1-19D12D0ACF2B}" type="slidenum">
              <a:rPr lang="es-CO" smtClean="0"/>
              <a:t>12</a:t>
            </a:fld>
            <a:endParaRPr lang="es-CO"/>
          </a:p>
        </p:txBody>
      </p:sp>
    </p:spTree>
    <p:extLst>
      <p:ext uri="{BB962C8B-B14F-4D97-AF65-F5344CB8AC3E}">
        <p14:creationId xmlns:p14="http://schemas.microsoft.com/office/powerpoint/2010/main" val="1969972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smtClean="0">
                <a:solidFill>
                  <a:schemeClr val="tx1"/>
                </a:solidFill>
                <a:effectLst/>
                <a:latin typeface="+mn-lt"/>
                <a:ea typeface="+mn-ea"/>
                <a:cs typeface="+mn-cs"/>
              </a:rPr>
              <a:t>Estructuras de muestreo (Sub-muestreo de color)</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4:4:4 </a:t>
            </a:r>
            <a:r>
              <a:rPr lang="es-CO" sz="1200" kern="1200" dirty="0" smtClean="0">
                <a:solidFill>
                  <a:schemeClr val="tx1"/>
                </a:solidFill>
                <a:effectLst/>
                <a:latin typeface="+mn-lt"/>
                <a:ea typeface="+mn-ea"/>
                <a:cs typeface="+mn-cs"/>
              </a:rPr>
              <a:t>= 13,5:13,5:13,5 (MHz)</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4:2:0 </a:t>
            </a:r>
            <a:r>
              <a:rPr lang="es-CO" sz="1200" kern="1200" dirty="0" smtClean="0">
                <a:solidFill>
                  <a:schemeClr val="tx1"/>
                </a:solidFill>
                <a:effectLst/>
                <a:latin typeface="+mn-lt"/>
                <a:ea typeface="+mn-ea"/>
                <a:cs typeface="+mn-cs"/>
              </a:rPr>
              <a:t>= 13,5:13,5:13,5 (MHz)</a:t>
            </a:r>
          </a:p>
          <a:p>
            <a:endParaRPr lang="es-CO" dirty="0"/>
          </a:p>
        </p:txBody>
      </p:sp>
      <p:sp>
        <p:nvSpPr>
          <p:cNvPr id="4" name="Marcador de número de diapositiva 3"/>
          <p:cNvSpPr>
            <a:spLocks noGrp="1"/>
          </p:cNvSpPr>
          <p:nvPr>
            <p:ph type="sldNum" sz="quarter" idx="10"/>
          </p:nvPr>
        </p:nvSpPr>
        <p:spPr/>
        <p:txBody>
          <a:bodyPr/>
          <a:lstStyle/>
          <a:p>
            <a:fld id="{BD106F6D-F67F-4ABB-86B1-19D12D0ACF2B}" type="slidenum">
              <a:rPr lang="es-CO" smtClean="0"/>
              <a:t>14</a:t>
            </a:fld>
            <a:endParaRPr lang="es-CO"/>
          </a:p>
        </p:txBody>
      </p:sp>
    </p:spTree>
    <p:extLst>
      <p:ext uri="{BB962C8B-B14F-4D97-AF65-F5344CB8AC3E}">
        <p14:creationId xmlns:p14="http://schemas.microsoft.com/office/powerpoint/2010/main" val="604507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API </a:t>
            </a:r>
            <a:r>
              <a:rPr lang="es-CO" sz="1200" b="0" i="1" kern="1200" dirty="0" err="1" smtClean="0">
                <a:solidFill>
                  <a:schemeClr val="tx1"/>
                </a:solidFill>
                <a:effectLst/>
                <a:latin typeface="+mn-lt"/>
                <a:ea typeface="+mn-ea"/>
                <a:cs typeface="+mn-cs"/>
              </a:rPr>
              <a:t>Application</a:t>
            </a:r>
            <a:r>
              <a:rPr lang="es-CO" sz="1200" b="0" i="1" kern="1200" dirty="0" smtClean="0">
                <a:solidFill>
                  <a:schemeClr val="tx1"/>
                </a:solidFill>
                <a:effectLst/>
                <a:latin typeface="+mn-lt"/>
                <a:ea typeface="+mn-ea"/>
                <a:cs typeface="+mn-cs"/>
              </a:rPr>
              <a:t> </a:t>
            </a:r>
            <a:r>
              <a:rPr lang="es-CO" sz="1200" b="0" i="1" kern="1200" dirty="0" err="1" smtClean="0">
                <a:solidFill>
                  <a:schemeClr val="tx1"/>
                </a:solidFill>
                <a:effectLst/>
                <a:latin typeface="+mn-lt"/>
                <a:ea typeface="+mn-ea"/>
                <a:cs typeface="+mn-cs"/>
              </a:rPr>
              <a:t>Programming</a:t>
            </a:r>
            <a:r>
              <a:rPr lang="es-CO" sz="1200" b="0" i="1" kern="1200" dirty="0" smtClean="0">
                <a:solidFill>
                  <a:schemeClr val="tx1"/>
                </a:solidFill>
                <a:effectLst/>
                <a:latin typeface="+mn-lt"/>
                <a:ea typeface="+mn-ea"/>
                <a:cs typeface="+mn-cs"/>
              </a:rPr>
              <a:t> Interface</a:t>
            </a:r>
            <a:endParaRPr lang="es-CO" dirty="0"/>
          </a:p>
        </p:txBody>
      </p:sp>
      <p:sp>
        <p:nvSpPr>
          <p:cNvPr id="4" name="Marcador de número de diapositiva 3"/>
          <p:cNvSpPr>
            <a:spLocks noGrp="1"/>
          </p:cNvSpPr>
          <p:nvPr>
            <p:ph type="sldNum" sz="quarter" idx="10"/>
          </p:nvPr>
        </p:nvSpPr>
        <p:spPr/>
        <p:txBody>
          <a:bodyPr/>
          <a:lstStyle/>
          <a:p>
            <a:fld id="{BD106F6D-F67F-4ABB-86B1-19D12D0ACF2B}" type="slidenum">
              <a:rPr lang="es-CO" smtClean="0"/>
              <a:t>25</a:t>
            </a:fld>
            <a:endParaRPr lang="es-CO"/>
          </a:p>
        </p:txBody>
      </p:sp>
    </p:spTree>
    <p:extLst>
      <p:ext uri="{BB962C8B-B14F-4D97-AF65-F5344CB8AC3E}">
        <p14:creationId xmlns:p14="http://schemas.microsoft.com/office/powerpoint/2010/main" val="31759537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11/16/2015</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40F4739-9812-4A9F-890D-2AD6BA5F6EE8}" type="datetimeFigureOut">
              <a:rPr lang="en-US" dirty="0"/>
              <a:t>11/16/2015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8845AC5-A3F8-44AA-BA8F-596CDCC976D3}" type="datetimeFigureOut">
              <a:rPr lang="en-US" dirty="0"/>
              <a:t>11/16/2015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873B183-A821-4095-A363-9EC968635539}" type="datetimeFigureOut">
              <a:rPr lang="en-US" dirty="0"/>
              <a:t>11/16/2015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74D01B4-0AA5-45E6-B2E6-5FA4078AEBCF}" type="datetimeFigureOut">
              <a:rPr lang="en-US" dirty="0"/>
              <a:t>11/16/2015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11/16/2015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11/16/2015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11/16/2015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11/16/2015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11/16/2015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AAA073D-A903-47F8-8D16-77642FB0DF1F}" type="datetimeFigureOut">
              <a:rPr lang="en-US" dirty="0"/>
              <a:t>11/16/2015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11/16/2015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11/16/2015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11/16/2015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11/16/2015</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E665CEB-0076-4E37-B880-BCEA9784DE0A}" type="datetimeFigureOut">
              <a:rPr lang="en-US" dirty="0"/>
              <a:t>11/16/2015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6149E5E-3896-4118-99A7-7B85668F1C5E}" type="datetimeFigureOut">
              <a:rPr lang="en-US" dirty="0"/>
              <a:t>11/16/2015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11/16/2015</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79211" y="-98593"/>
            <a:ext cx="8825658" cy="2677648"/>
          </a:xfrm>
        </p:spPr>
        <p:txBody>
          <a:bodyPr/>
          <a:lstStyle/>
          <a:p>
            <a:pPr algn="ctr"/>
            <a:r>
              <a:rPr lang="es-ES" dirty="0" smtClean="0"/>
              <a:t>UNIVERSIDAD DE LAS FUERZAS ARMADAS ESPE</a:t>
            </a:r>
            <a:endParaRPr lang="es-CO" dirty="0"/>
          </a:p>
        </p:txBody>
      </p:sp>
      <p:sp>
        <p:nvSpPr>
          <p:cNvPr id="3" name="Subtítulo 2"/>
          <p:cNvSpPr>
            <a:spLocks noGrp="1"/>
          </p:cNvSpPr>
          <p:nvPr>
            <p:ph type="subTitle" idx="1"/>
          </p:nvPr>
        </p:nvSpPr>
        <p:spPr>
          <a:xfrm>
            <a:off x="1713469" y="2848652"/>
            <a:ext cx="8456613" cy="1064471"/>
          </a:xfrm>
        </p:spPr>
        <p:txBody>
          <a:bodyPr>
            <a:normAutofit/>
          </a:bodyPr>
          <a:lstStyle/>
          <a:p>
            <a:pPr algn="ctr"/>
            <a:r>
              <a:rPr lang="es-CO" sz="2000" b="1" dirty="0" smtClean="0">
                <a:solidFill>
                  <a:schemeClr val="tx2">
                    <a:lumMod val="50000"/>
                  </a:schemeClr>
                </a:solidFill>
              </a:rPr>
              <a:t>CARRERA DE INGENIERÍA </a:t>
            </a:r>
            <a:r>
              <a:rPr lang="es-CO" sz="2000" b="1" dirty="0">
                <a:solidFill>
                  <a:schemeClr val="tx2">
                    <a:lumMod val="50000"/>
                  </a:schemeClr>
                </a:solidFill>
              </a:rPr>
              <a:t>ELECTRÓNICA EN REDES Y COMUNICACIÓN DE </a:t>
            </a:r>
            <a:r>
              <a:rPr lang="es-CO" sz="2000" b="1" dirty="0" smtClean="0">
                <a:solidFill>
                  <a:schemeClr val="tx2">
                    <a:lumMod val="50000"/>
                  </a:schemeClr>
                </a:solidFill>
              </a:rPr>
              <a:t>DATOS</a:t>
            </a:r>
          </a:p>
          <a:p>
            <a:pPr algn="ctr"/>
            <a:endParaRPr lang="es-CO" sz="2000" b="1" dirty="0" smtClean="0"/>
          </a:p>
          <a:p>
            <a:pPr algn="ctr"/>
            <a:endParaRPr lang="es-CO" sz="2000" b="1" dirty="0" smtClean="0"/>
          </a:p>
          <a:p>
            <a:pPr algn="ctr"/>
            <a:endParaRPr lang="es-ES" sz="2000" b="1" dirty="0"/>
          </a:p>
          <a:p>
            <a:pPr algn="ctr"/>
            <a:endParaRPr lang="es-CO" sz="2000" dirty="0"/>
          </a:p>
          <a:p>
            <a:pPr algn="ctr"/>
            <a:endParaRPr lang="es-CO" sz="2000" dirty="0"/>
          </a:p>
        </p:txBody>
      </p:sp>
      <p:sp>
        <p:nvSpPr>
          <p:cNvPr id="4" name="Subtítulo 2"/>
          <p:cNvSpPr txBox="1">
            <a:spLocks/>
          </p:cNvSpPr>
          <p:nvPr/>
        </p:nvSpPr>
        <p:spPr>
          <a:xfrm>
            <a:off x="1528947" y="4450080"/>
            <a:ext cx="8825658" cy="1170433"/>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es-CO" b="1" dirty="0" smtClean="0">
                <a:solidFill>
                  <a:schemeClr val="tx2">
                    <a:lumMod val="50000"/>
                  </a:schemeClr>
                </a:solidFill>
              </a:rPr>
              <a:t>elaborado por: Carlos Andrés coral rojas </a:t>
            </a:r>
            <a:endParaRPr lang="es-CO" dirty="0" smtClean="0">
              <a:solidFill>
                <a:schemeClr val="tx2">
                  <a:lumMod val="50000"/>
                </a:schemeClr>
              </a:solidFill>
            </a:endParaRPr>
          </a:p>
          <a:p>
            <a:pPr algn="ctr"/>
            <a:endParaRPr lang="es-ES" dirty="0" smtClean="0">
              <a:solidFill>
                <a:schemeClr val="tx2">
                  <a:lumMod val="50000"/>
                </a:schemeClr>
              </a:solidFill>
            </a:endParaRPr>
          </a:p>
          <a:p>
            <a:pPr algn="ctr"/>
            <a:r>
              <a:rPr lang="es-ES" b="1" dirty="0" smtClean="0">
                <a:solidFill>
                  <a:schemeClr val="tx2">
                    <a:lumMod val="50000"/>
                  </a:schemeClr>
                </a:solidFill>
              </a:rPr>
              <a:t>Director de proyecto: Ing. Carlos romero g.</a:t>
            </a:r>
            <a:endParaRPr lang="es-CO" b="1" dirty="0">
              <a:solidFill>
                <a:schemeClr val="tx2">
                  <a:lumMod val="50000"/>
                </a:schemeClr>
              </a:solidFill>
            </a:endParaRPr>
          </a:p>
        </p:txBody>
      </p:sp>
    </p:spTree>
    <p:extLst>
      <p:ext uri="{BB962C8B-B14F-4D97-AF65-F5344CB8AC3E}">
        <p14:creationId xmlns:p14="http://schemas.microsoft.com/office/powerpoint/2010/main" val="3420674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Televisión Analógica</a:t>
            </a:r>
            <a:endParaRPr lang="es-CO" dirty="0"/>
          </a:p>
        </p:txBody>
      </p:sp>
      <p:sp>
        <p:nvSpPr>
          <p:cNvPr id="3" name="Marcador de contenido 2"/>
          <p:cNvSpPr>
            <a:spLocks noGrp="1"/>
          </p:cNvSpPr>
          <p:nvPr>
            <p:ph idx="1"/>
          </p:nvPr>
        </p:nvSpPr>
        <p:spPr>
          <a:xfrm>
            <a:off x="562708" y="2344615"/>
            <a:ext cx="11160369" cy="4513385"/>
          </a:xfrm>
        </p:spPr>
        <p:txBody>
          <a:bodyPr>
            <a:normAutofit lnSpcReduction="10000"/>
          </a:bodyPr>
          <a:lstStyle/>
          <a:p>
            <a:pPr algn="just"/>
            <a:r>
              <a:rPr lang="es-ES" dirty="0" smtClean="0"/>
              <a:t>Ecuador adoptó sistema NTSC-M (americano)</a:t>
            </a:r>
          </a:p>
          <a:p>
            <a:pPr algn="just"/>
            <a:r>
              <a:rPr lang="es-ES" dirty="0" smtClean="0"/>
              <a:t>525 líneas horizontales:</a:t>
            </a:r>
          </a:p>
          <a:p>
            <a:pPr marL="0" indent="0" algn="just">
              <a:buNone/>
            </a:pPr>
            <a:r>
              <a:rPr lang="es-ES" dirty="0"/>
              <a:t>	</a:t>
            </a:r>
            <a:r>
              <a:rPr lang="es-ES" dirty="0" smtClean="0"/>
              <a:t>480 trama visible</a:t>
            </a:r>
          </a:p>
          <a:p>
            <a:pPr marL="0" indent="0" algn="just">
              <a:buNone/>
            </a:pPr>
            <a:r>
              <a:rPr lang="es-ES" dirty="0"/>
              <a:t>	</a:t>
            </a:r>
            <a:r>
              <a:rPr lang="es-ES" dirty="0" smtClean="0"/>
              <a:t>45 Para borrado</a:t>
            </a:r>
          </a:p>
          <a:p>
            <a:pPr algn="just"/>
            <a:r>
              <a:rPr lang="es-ES" dirty="0" smtClean="0"/>
              <a:t>60 campos por segundo, entrelazados para formar un cuadro</a:t>
            </a:r>
          </a:p>
          <a:p>
            <a:pPr algn="just"/>
            <a:r>
              <a:rPr lang="es-ES" dirty="0" smtClean="0"/>
              <a:t>30 FPS</a:t>
            </a:r>
          </a:p>
          <a:p>
            <a:pPr algn="just"/>
            <a:r>
              <a:rPr lang="es-ES" dirty="0" smtClean="0"/>
              <a:t>Ancho de banda de 6MHz</a:t>
            </a:r>
          </a:p>
          <a:p>
            <a:pPr algn="just"/>
            <a:r>
              <a:rPr lang="es-CO" dirty="0" err="1"/>
              <a:t>S</a:t>
            </a:r>
            <a:r>
              <a:rPr lang="es-CO" dirty="0" err="1" smtClean="0"/>
              <a:t>ubportadora</a:t>
            </a:r>
            <a:r>
              <a:rPr lang="es-CO" dirty="0" smtClean="0"/>
              <a:t> </a:t>
            </a:r>
            <a:r>
              <a:rPr lang="es-CO" dirty="0"/>
              <a:t>de color se ubica  a 3.579545 MHz de la portadora de video, es modulada en QAM (modulación de amplitud en cuadratura</a:t>
            </a:r>
            <a:r>
              <a:rPr lang="es-CO" dirty="0" smtClean="0"/>
              <a:t>).</a:t>
            </a:r>
          </a:p>
          <a:p>
            <a:pPr algn="just"/>
            <a:r>
              <a:rPr lang="es-CO" dirty="0"/>
              <a:t>O</a:t>
            </a:r>
            <a:r>
              <a:rPr lang="es-CO" dirty="0" smtClean="0"/>
              <a:t>cupa </a:t>
            </a:r>
            <a:r>
              <a:rPr lang="es-CO" dirty="0"/>
              <a:t>las bandas VHF (</a:t>
            </a:r>
            <a:r>
              <a:rPr lang="es-CO" dirty="0" err="1"/>
              <a:t>Very</a:t>
            </a:r>
            <a:r>
              <a:rPr lang="es-CO" dirty="0"/>
              <a:t> High </a:t>
            </a:r>
            <a:r>
              <a:rPr lang="es-CO" dirty="0" err="1"/>
              <a:t>Frecuency</a:t>
            </a:r>
            <a:r>
              <a:rPr lang="es-CO" dirty="0"/>
              <a:t>) que va desde el canal 2 al 13 y UHF (Ultra High </a:t>
            </a:r>
            <a:r>
              <a:rPr lang="es-CO" dirty="0" err="1"/>
              <a:t>Frecuency</a:t>
            </a:r>
            <a:r>
              <a:rPr lang="es-CO" dirty="0"/>
              <a:t>) que va desde el canal 21 al </a:t>
            </a:r>
            <a:r>
              <a:rPr lang="es-CO" dirty="0" smtClean="0"/>
              <a:t>69.</a:t>
            </a:r>
          </a:p>
          <a:p>
            <a:pPr algn="just"/>
            <a:r>
              <a:rPr lang="es-ES" dirty="0" smtClean="0"/>
              <a:t>Radio de aspecto 4:3.</a:t>
            </a:r>
          </a:p>
          <a:p>
            <a:endParaRPr lang="es-ES" dirty="0" smtClean="0"/>
          </a:p>
          <a:p>
            <a:endParaRPr lang="es-ES" dirty="0" smtClean="0"/>
          </a:p>
          <a:p>
            <a:endParaRPr lang="es-ES" dirty="0" smtClean="0"/>
          </a:p>
          <a:p>
            <a:endParaRPr lang="es-CO" dirty="0"/>
          </a:p>
        </p:txBody>
      </p:sp>
    </p:spTree>
    <p:extLst>
      <p:ext uri="{BB962C8B-B14F-4D97-AF65-F5344CB8AC3E}">
        <p14:creationId xmlns:p14="http://schemas.microsoft.com/office/powerpoint/2010/main" val="3440594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Televisión Analógica</a:t>
            </a:r>
            <a:endParaRPr lang="es-CO" dirty="0"/>
          </a:p>
        </p:txBody>
      </p:sp>
      <p:sp>
        <p:nvSpPr>
          <p:cNvPr id="3" name="Marcador de contenido 2"/>
          <p:cNvSpPr>
            <a:spLocks noGrp="1"/>
          </p:cNvSpPr>
          <p:nvPr>
            <p:ph idx="1"/>
          </p:nvPr>
        </p:nvSpPr>
        <p:spPr/>
        <p:txBody>
          <a:bodyPr/>
          <a:lstStyle/>
          <a:p>
            <a:pPr marL="0" indent="0">
              <a:buNone/>
            </a:pPr>
            <a:endParaRPr lang="es-ES" dirty="0" smtClean="0"/>
          </a:p>
          <a:p>
            <a:endParaRPr lang="es-CO" dirty="0"/>
          </a:p>
        </p:txBody>
      </p:sp>
      <p:pic>
        <p:nvPicPr>
          <p:cNvPr id="4" name="Imagen 3"/>
          <p:cNvPicPr/>
          <p:nvPr/>
        </p:nvPicPr>
        <p:blipFill rotWithShape="1">
          <a:blip r:embed="rId3"/>
          <a:srcRect l="55251" t="7796" r="1736" b="38546"/>
          <a:stretch/>
        </p:blipFill>
        <p:spPr bwMode="auto">
          <a:xfrm>
            <a:off x="2637128" y="2693377"/>
            <a:ext cx="6330461" cy="37201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82870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Televisión Digital</a:t>
            </a:r>
            <a:endParaRPr lang="es-CO" dirty="0"/>
          </a:p>
        </p:txBody>
      </p:sp>
      <p:sp>
        <p:nvSpPr>
          <p:cNvPr id="3" name="Marcador de contenido 2"/>
          <p:cNvSpPr>
            <a:spLocks noGrp="1"/>
          </p:cNvSpPr>
          <p:nvPr>
            <p:ph idx="1"/>
          </p:nvPr>
        </p:nvSpPr>
        <p:spPr/>
        <p:txBody>
          <a:bodyPr/>
          <a:lstStyle/>
          <a:p>
            <a:r>
              <a:rPr lang="es-ES" dirty="0" smtClean="0"/>
              <a:t>Ancho de banda de 6MHz</a:t>
            </a:r>
          </a:p>
          <a:p>
            <a:r>
              <a:rPr lang="es-ES" dirty="0" smtClean="0"/>
              <a:t>Mejor resolución, calidad de imagen y sonido</a:t>
            </a:r>
          </a:p>
          <a:p>
            <a:r>
              <a:rPr lang="es-ES" dirty="0" smtClean="0"/>
              <a:t>Resolución en SD y HD.</a:t>
            </a:r>
          </a:p>
          <a:p>
            <a:r>
              <a:rPr lang="es-ES" dirty="0" smtClean="0"/>
              <a:t> Estándares de digitalización</a:t>
            </a:r>
          </a:p>
          <a:p>
            <a:endParaRPr lang="es-CO" dirty="0"/>
          </a:p>
        </p:txBody>
      </p:sp>
      <p:graphicFrame>
        <p:nvGraphicFramePr>
          <p:cNvPr id="4" name="Tabla 3"/>
          <p:cNvGraphicFramePr>
            <a:graphicFrameLocks noGrp="1"/>
          </p:cNvGraphicFramePr>
          <p:nvPr>
            <p:extLst>
              <p:ext uri="{D42A27DB-BD31-4B8C-83A1-F6EECF244321}">
                <p14:modId xmlns:p14="http://schemas.microsoft.com/office/powerpoint/2010/main" val="2836518926"/>
              </p:ext>
            </p:extLst>
          </p:nvPr>
        </p:nvGraphicFramePr>
        <p:xfrm>
          <a:off x="4961791" y="3516925"/>
          <a:ext cx="4954576" cy="3180741"/>
        </p:xfrm>
        <a:graphic>
          <a:graphicData uri="http://schemas.openxmlformats.org/drawingml/2006/table">
            <a:tbl>
              <a:tblPr firstRow="1" firstCol="1" bandRow="1">
                <a:tableStyleId>{5C22544A-7EE6-4342-B048-85BDC9FD1C3A}</a:tableStyleId>
              </a:tblPr>
              <a:tblGrid>
                <a:gridCol w="3478824"/>
                <a:gridCol w="808040"/>
                <a:gridCol w="667712"/>
              </a:tblGrid>
              <a:tr h="263360">
                <a:tc>
                  <a:txBody>
                    <a:bodyPr/>
                    <a:lstStyle/>
                    <a:p>
                      <a:pPr algn="ctr">
                        <a:lnSpc>
                          <a:spcPct val="115000"/>
                        </a:lnSpc>
                        <a:spcAft>
                          <a:spcPts val="1000"/>
                        </a:spcAft>
                      </a:pPr>
                      <a:r>
                        <a:rPr lang="es-CO" sz="1100">
                          <a:effectLst/>
                        </a:rPr>
                        <a:t>Características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NTSC</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PAL</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545">
                <a:tc>
                  <a:txBody>
                    <a:bodyPr/>
                    <a:lstStyle/>
                    <a:p>
                      <a:pPr algn="ctr">
                        <a:lnSpc>
                          <a:spcPct val="115000"/>
                        </a:lnSpc>
                        <a:spcAft>
                          <a:spcPts val="1000"/>
                        </a:spcAft>
                      </a:pPr>
                      <a:r>
                        <a:rPr lang="es-CO" sz="1100">
                          <a:effectLst/>
                        </a:rPr>
                        <a:t>Campos/segundo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60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50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545">
                <a:tc>
                  <a:txBody>
                    <a:bodyPr/>
                    <a:lstStyle/>
                    <a:p>
                      <a:pPr algn="ctr">
                        <a:lnSpc>
                          <a:spcPct val="115000"/>
                        </a:lnSpc>
                        <a:spcAft>
                          <a:spcPts val="1000"/>
                        </a:spcAft>
                      </a:pPr>
                      <a:r>
                        <a:rPr lang="es-CO" sz="1100">
                          <a:effectLst/>
                        </a:rPr>
                        <a:t>Cuadros/segundo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30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25</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545">
                <a:tc>
                  <a:txBody>
                    <a:bodyPr/>
                    <a:lstStyle/>
                    <a:p>
                      <a:pPr algn="ctr">
                        <a:lnSpc>
                          <a:spcPct val="115000"/>
                        </a:lnSpc>
                        <a:spcAft>
                          <a:spcPts val="1000"/>
                        </a:spcAft>
                      </a:pPr>
                      <a:r>
                        <a:rPr lang="es-CO" sz="1100">
                          <a:effectLst/>
                        </a:rPr>
                        <a:t>Líneas/cuadro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525</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625</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545">
                <a:tc>
                  <a:txBody>
                    <a:bodyPr/>
                    <a:lstStyle/>
                    <a:p>
                      <a:pPr algn="ctr">
                        <a:lnSpc>
                          <a:spcPct val="115000"/>
                        </a:lnSpc>
                        <a:spcAft>
                          <a:spcPts val="1000"/>
                        </a:spcAft>
                      </a:pPr>
                      <a:r>
                        <a:rPr lang="es-CO" sz="1100">
                          <a:effectLst/>
                        </a:rPr>
                        <a:t>Muestras/línea (Y)</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858</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864</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545">
                <a:tc>
                  <a:txBody>
                    <a:bodyPr/>
                    <a:lstStyle/>
                    <a:p>
                      <a:pPr algn="ctr">
                        <a:lnSpc>
                          <a:spcPct val="115000"/>
                        </a:lnSpc>
                        <a:spcAft>
                          <a:spcPts val="1000"/>
                        </a:spcAft>
                      </a:pPr>
                      <a:r>
                        <a:rPr lang="es-CO" sz="1100">
                          <a:effectLst/>
                        </a:rPr>
                        <a:t>Muestras/línea (Cr, Cb)</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429</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432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545">
                <a:tc>
                  <a:txBody>
                    <a:bodyPr/>
                    <a:lstStyle/>
                    <a:p>
                      <a:pPr algn="ctr">
                        <a:lnSpc>
                          <a:spcPct val="115000"/>
                        </a:lnSpc>
                        <a:spcAft>
                          <a:spcPts val="1000"/>
                        </a:spcAft>
                      </a:pPr>
                      <a:r>
                        <a:rPr lang="es-CO" sz="1100">
                          <a:effectLst/>
                        </a:rPr>
                        <a:t>Bits/muestra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8</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8</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45476">
                <a:tc>
                  <a:txBody>
                    <a:bodyPr/>
                    <a:lstStyle/>
                    <a:p>
                      <a:pPr algn="ctr">
                        <a:lnSpc>
                          <a:spcPct val="115000"/>
                        </a:lnSpc>
                        <a:spcAft>
                          <a:spcPts val="1000"/>
                        </a:spcAft>
                      </a:pPr>
                      <a:r>
                        <a:rPr lang="es-CO" sz="1100">
                          <a:effectLst/>
                        </a:rPr>
                        <a:t>Tasa Binaria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216 Mb/s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216 Mb/s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545">
                <a:tc>
                  <a:txBody>
                    <a:bodyPr/>
                    <a:lstStyle/>
                    <a:p>
                      <a:pPr algn="ctr">
                        <a:lnSpc>
                          <a:spcPct val="115000"/>
                        </a:lnSpc>
                        <a:spcAft>
                          <a:spcPts val="1000"/>
                        </a:spcAft>
                      </a:pPr>
                      <a:r>
                        <a:rPr lang="es-CO" sz="1100">
                          <a:effectLst/>
                        </a:rPr>
                        <a:t>Líneas activas por cuadro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480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576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545">
                <a:tc>
                  <a:txBody>
                    <a:bodyPr/>
                    <a:lstStyle/>
                    <a:p>
                      <a:pPr algn="ctr">
                        <a:lnSpc>
                          <a:spcPct val="115000"/>
                        </a:lnSpc>
                        <a:spcAft>
                          <a:spcPts val="1000"/>
                        </a:spcAft>
                      </a:pPr>
                      <a:r>
                        <a:rPr lang="es-CO" sz="1100">
                          <a:effectLst/>
                        </a:rPr>
                        <a:t>Muestras activas por línea (Y)</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720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720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545">
                <a:tc>
                  <a:txBody>
                    <a:bodyPr/>
                    <a:lstStyle/>
                    <a:p>
                      <a:pPr algn="ctr">
                        <a:lnSpc>
                          <a:spcPct val="115000"/>
                        </a:lnSpc>
                        <a:spcAft>
                          <a:spcPts val="1000"/>
                        </a:spcAft>
                      </a:pPr>
                      <a:r>
                        <a:rPr lang="es-CO" sz="1100">
                          <a:effectLst/>
                        </a:rPr>
                        <a:t>Muestras activas por línea (Cr, Cb)</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a:effectLst/>
                        </a:rPr>
                        <a:t>360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100" dirty="0">
                          <a:effectLst/>
                        </a:rPr>
                        <a:t>360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391373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Tipos de Televisión digital</a:t>
            </a:r>
            <a:endParaRPr lang="es-CO" dirty="0"/>
          </a:p>
        </p:txBody>
      </p:sp>
      <p:sp>
        <p:nvSpPr>
          <p:cNvPr id="3" name="Marcador de contenido 2"/>
          <p:cNvSpPr>
            <a:spLocks noGrp="1"/>
          </p:cNvSpPr>
          <p:nvPr>
            <p:ph idx="1"/>
          </p:nvPr>
        </p:nvSpPr>
        <p:spPr/>
        <p:txBody>
          <a:bodyPr/>
          <a:lstStyle/>
          <a:p>
            <a:r>
              <a:rPr lang="es-CO" sz="2000" dirty="0" smtClean="0"/>
              <a:t>Televisión </a:t>
            </a:r>
            <a:r>
              <a:rPr lang="es-CO" sz="2000" dirty="0"/>
              <a:t>digital abierta o terrestre (TDT</a:t>
            </a:r>
            <a:r>
              <a:rPr lang="es-CO" sz="2000" dirty="0" smtClean="0"/>
              <a:t>)</a:t>
            </a:r>
          </a:p>
          <a:p>
            <a:pPr marL="0" indent="0">
              <a:buNone/>
            </a:pPr>
            <a:endParaRPr lang="es-CO" sz="2000" dirty="0" smtClean="0"/>
          </a:p>
          <a:p>
            <a:r>
              <a:rPr lang="es-CO" sz="2000" dirty="0"/>
              <a:t>Televisión digital por </a:t>
            </a:r>
            <a:r>
              <a:rPr lang="es-CO" sz="2000" dirty="0" smtClean="0"/>
              <a:t>cable</a:t>
            </a:r>
          </a:p>
          <a:p>
            <a:endParaRPr lang="es-CO" sz="2000" dirty="0" smtClean="0"/>
          </a:p>
          <a:p>
            <a:r>
              <a:rPr lang="es-CO" sz="2000" dirty="0"/>
              <a:t>P</a:t>
            </a:r>
            <a:r>
              <a:rPr lang="es-CO" sz="2000" dirty="0" smtClean="0"/>
              <a:t>rotocolo </a:t>
            </a:r>
            <a:r>
              <a:rPr lang="es-CO" sz="2000" dirty="0"/>
              <a:t>de televisión IP (IPTV) </a:t>
            </a:r>
            <a:endParaRPr lang="es-CO" sz="2000" dirty="0" smtClean="0"/>
          </a:p>
          <a:p>
            <a:pPr marL="0" indent="0">
              <a:buNone/>
            </a:pPr>
            <a:endParaRPr lang="es-CO" sz="2000" dirty="0" smtClean="0"/>
          </a:p>
          <a:p>
            <a:r>
              <a:rPr lang="es-CO" sz="2000" dirty="0"/>
              <a:t>Televisión por satélite </a:t>
            </a:r>
          </a:p>
          <a:p>
            <a:endParaRPr lang="es-CO" dirty="0"/>
          </a:p>
        </p:txBody>
      </p:sp>
    </p:spTree>
    <p:extLst>
      <p:ext uri="{BB962C8B-B14F-4D97-AF65-F5344CB8AC3E}">
        <p14:creationId xmlns:p14="http://schemas.microsoft.com/office/powerpoint/2010/main" val="24620914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Compresión de Señal</a:t>
            </a:r>
            <a:endParaRPr lang="es-CO" dirty="0"/>
          </a:p>
        </p:txBody>
      </p:sp>
      <p:sp>
        <p:nvSpPr>
          <p:cNvPr id="3" name="Marcador de contenido 2"/>
          <p:cNvSpPr>
            <a:spLocks noGrp="1"/>
          </p:cNvSpPr>
          <p:nvPr>
            <p:ph idx="1"/>
          </p:nvPr>
        </p:nvSpPr>
        <p:spPr>
          <a:xfrm>
            <a:off x="609600" y="2227386"/>
            <a:ext cx="11090031" cy="4198814"/>
          </a:xfrm>
        </p:spPr>
        <p:txBody>
          <a:bodyPr>
            <a:normAutofit/>
          </a:bodyPr>
          <a:lstStyle/>
          <a:p>
            <a:pPr algn="just"/>
            <a:r>
              <a:rPr lang="es-ES" dirty="0" smtClean="0"/>
              <a:t>Permite mejorar calidad sin ocupar mayor ancho de banda,</a:t>
            </a:r>
            <a:r>
              <a:rPr lang="es-ES" dirty="0"/>
              <a:t> </a:t>
            </a:r>
            <a:r>
              <a:rPr lang="es-ES" dirty="0" smtClean="0"/>
              <a:t>s</a:t>
            </a:r>
            <a:r>
              <a:rPr lang="es-CO" dirty="0" smtClean="0"/>
              <a:t>e </a:t>
            </a:r>
            <a:r>
              <a:rPr lang="es-CO" dirty="0"/>
              <a:t>realiza tanto en el video como en el audio. </a:t>
            </a:r>
            <a:endParaRPr lang="es-CO" dirty="0" smtClean="0"/>
          </a:p>
          <a:p>
            <a:pPr algn="just"/>
            <a:r>
              <a:rPr lang="es-CO" dirty="0" smtClean="0"/>
              <a:t>En la compresión de video existen dos clases: </a:t>
            </a:r>
          </a:p>
          <a:p>
            <a:pPr marL="0" indent="0" algn="just">
              <a:buNone/>
            </a:pPr>
            <a:r>
              <a:rPr lang="es-CO" dirty="0" smtClean="0"/>
              <a:t>	</a:t>
            </a:r>
            <a:r>
              <a:rPr lang="es-CO" dirty="0" err="1" smtClean="0"/>
              <a:t>Intra-frame</a:t>
            </a:r>
            <a:r>
              <a:rPr lang="es-CO" dirty="0" smtClean="0"/>
              <a:t>: Comprime cada cuadro que compone el video, método de mayor calidad 	pero ocupa mayor almacenamiento de información (</a:t>
            </a:r>
            <a:r>
              <a:rPr lang="es-CO" dirty="0" err="1" smtClean="0"/>
              <a:t>p.e</a:t>
            </a:r>
            <a:r>
              <a:rPr lang="es-CO" dirty="0" smtClean="0"/>
              <a:t> AVI). </a:t>
            </a:r>
          </a:p>
          <a:p>
            <a:pPr marL="0" indent="0" algn="just">
              <a:buNone/>
            </a:pPr>
            <a:r>
              <a:rPr lang="es-CO" dirty="0" smtClean="0"/>
              <a:t>	Inter-</a:t>
            </a:r>
            <a:r>
              <a:rPr lang="es-CO" dirty="0" err="1" smtClean="0"/>
              <a:t>frame</a:t>
            </a:r>
            <a:r>
              <a:rPr lang="es-CO" dirty="0" smtClean="0"/>
              <a:t>: Busca similitudes entre los cuadros eliminando datos redundantes, tiene</a:t>
            </a:r>
            <a:r>
              <a:rPr lang="es-ES" dirty="0" smtClean="0"/>
              <a:t> 	calidad inferior pero espacio de almacenamiento más reducido (</a:t>
            </a:r>
            <a:r>
              <a:rPr lang="es-ES" dirty="0" err="1" smtClean="0"/>
              <a:t>p.e</a:t>
            </a:r>
            <a:r>
              <a:rPr lang="es-ES" dirty="0" smtClean="0"/>
              <a:t> MPEG).</a:t>
            </a:r>
          </a:p>
          <a:p>
            <a:pPr algn="just"/>
            <a:r>
              <a:rPr lang="es-CO" dirty="0" smtClean="0">
                <a:solidFill>
                  <a:schemeClr val="tx1"/>
                </a:solidFill>
              </a:rPr>
              <a:t>La </a:t>
            </a:r>
            <a:r>
              <a:rPr lang="es-CO" dirty="0">
                <a:solidFill>
                  <a:schemeClr val="tx1"/>
                </a:solidFill>
              </a:rPr>
              <a:t>compresión realizada se centra en la optimización del uso de recursos, buena calidad de imagen y una tasa binaria de transmisión eficiente. En el video digital estas tasas son aproximadamente de 324 Mbps en RGB 4:4:4; 216 Mbps en </a:t>
            </a:r>
            <a:r>
              <a:rPr lang="es-CO" dirty="0" err="1">
                <a:solidFill>
                  <a:schemeClr val="tx1"/>
                </a:solidFill>
              </a:rPr>
              <a:t>YCrCb</a:t>
            </a:r>
            <a:r>
              <a:rPr lang="es-CO" dirty="0">
                <a:solidFill>
                  <a:schemeClr val="tx1"/>
                </a:solidFill>
              </a:rPr>
              <a:t> 4:2:2 </a:t>
            </a:r>
            <a:r>
              <a:rPr lang="es-CO" dirty="0" err="1">
                <a:solidFill>
                  <a:schemeClr val="tx1"/>
                </a:solidFill>
              </a:rPr>
              <a:t>ó</a:t>
            </a:r>
            <a:r>
              <a:rPr lang="es-CO" dirty="0">
                <a:solidFill>
                  <a:schemeClr val="tx1"/>
                </a:solidFill>
              </a:rPr>
              <a:t> 162mbps en </a:t>
            </a:r>
            <a:r>
              <a:rPr lang="es-CO" dirty="0" err="1">
                <a:solidFill>
                  <a:schemeClr val="tx1"/>
                </a:solidFill>
              </a:rPr>
              <a:t>YCrCb</a:t>
            </a:r>
            <a:r>
              <a:rPr lang="es-CO" dirty="0">
                <a:solidFill>
                  <a:schemeClr val="tx1"/>
                </a:solidFill>
              </a:rPr>
              <a:t> 4:2:0. </a:t>
            </a:r>
          </a:p>
          <a:p>
            <a:pPr marL="0" indent="0">
              <a:buNone/>
            </a:pPr>
            <a:endParaRPr lang="es-ES" dirty="0" smtClean="0"/>
          </a:p>
          <a:p>
            <a:pPr marL="0" indent="0">
              <a:buNone/>
            </a:pPr>
            <a:endParaRPr lang="es-CO" dirty="0"/>
          </a:p>
        </p:txBody>
      </p:sp>
    </p:spTree>
    <p:extLst>
      <p:ext uri="{BB962C8B-B14F-4D97-AF65-F5344CB8AC3E}">
        <p14:creationId xmlns:p14="http://schemas.microsoft.com/office/powerpoint/2010/main" val="12025165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Compresión de Señal</a:t>
            </a:r>
            <a:endParaRPr lang="es-CO" dirty="0"/>
          </a:p>
        </p:txBody>
      </p:sp>
      <p:pic>
        <p:nvPicPr>
          <p:cNvPr id="4" name="Marcador de contenido 3"/>
          <p:cNvPicPr>
            <a:picLocks noGrp="1" noChangeAspect="1"/>
          </p:cNvPicPr>
          <p:nvPr>
            <p:ph idx="1"/>
          </p:nvPr>
        </p:nvPicPr>
        <p:blipFill>
          <a:blip r:embed="rId2"/>
          <a:stretch>
            <a:fillRect/>
          </a:stretch>
        </p:blipFill>
        <p:spPr>
          <a:xfrm>
            <a:off x="2347047" y="2781300"/>
            <a:ext cx="7434587" cy="3479800"/>
          </a:xfrm>
          <a:prstGeom prst="rect">
            <a:avLst/>
          </a:prstGeom>
        </p:spPr>
      </p:pic>
    </p:spTree>
    <p:extLst>
      <p:ext uri="{BB962C8B-B14F-4D97-AF65-F5344CB8AC3E}">
        <p14:creationId xmlns:p14="http://schemas.microsoft.com/office/powerpoint/2010/main" val="2448225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MPEG-2</a:t>
            </a:r>
            <a:endParaRPr lang="es-CO" dirty="0"/>
          </a:p>
        </p:txBody>
      </p:sp>
      <p:sp>
        <p:nvSpPr>
          <p:cNvPr id="3" name="Marcador de contenido 2"/>
          <p:cNvSpPr>
            <a:spLocks noGrp="1"/>
          </p:cNvSpPr>
          <p:nvPr>
            <p:ph idx="1"/>
          </p:nvPr>
        </p:nvSpPr>
        <p:spPr>
          <a:xfrm>
            <a:off x="622300" y="2247900"/>
            <a:ext cx="11049000" cy="4381500"/>
          </a:xfrm>
        </p:spPr>
        <p:txBody>
          <a:bodyPr>
            <a:normAutofit/>
          </a:bodyPr>
          <a:lstStyle/>
          <a:p>
            <a:pPr algn="just"/>
            <a:r>
              <a:rPr lang="es-ES" dirty="0" smtClean="0"/>
              <a:t>MPEG-2:  </a:t>
            </a:r>
            <a:r>
              <a:rPr lang="es-CO" dirty="0"/>
              <a:t>S</a:t>
            </a:r>
            <a:r>
              <a:rPr lang="es-CO" dirty="0" smtClean="0"/>
              <a:t>e </a:t>
            </a:r>
            <a:r>
              <a:rPr lang="es-CO" dirty="0"/>
              <a:t>compone de tres partes, la </a:t>
            </a:r>
            <a:r>
              <a:rPr lang="es-CO" dirty="0" smtClean="0"/>
              <a:t>primera combina </a:t>
            </a:r>
            <a:r>
              <a:rPr lang="es-CO" dirty="0"/>
              <a:t>en flujos simples o múltiples los flujos de audio, video y datos, </a:t>
            </a:r>
            <a:r>
              <a:rPr lang="es-CO" dirty="0" smtClean="0"/>
              <a:t>las </a:t>
            </a:r>
            <a:r>
              <a:rPr lang="es-CO" dirty="0"/>
              <a:t>otras dos describen métodos de compresión (reducen la velocidad binaria de audio y video).</a:t>
            </a:r>
          </a:p>
          <a:p>
            <a:pPr algn="just"/>
            <a:r>
              <a:rPr lang="es-CO" dirty="0"/>
              <a:t>P</a:t>
            </a:r>
            <a:r>
              <a:rPr lang="es-CO" dirty="0" smtClean="0"/>
              <a:t>rincipio </a:t>
            </a:r>
            <a:r>
              <a:rPr lang="es-CO" dirty="0"/>
              <a:t>de </a:t>
            </a:r>
            <a:r>
              <a:rPr lang="es-CO" dirty="0" smtClean="0"/>
              <a:t>codificación: exploración </a:t>
            </a:r>
            <a:r>
              <a:rPr lang="es-CO" dirty="0"/>
              <a:t>en zigzag de la escena, la imagen se divide en macro bloques de 16x16, </a:t>
            </a:r>
            <a:r>
              <a:rPr lang="es-CO" dirty="0" smtClean="0"/>
              <a:t>cada uno se </a:t>
            </a:r>
            <a:r>
              <a:rPr lang="es-CO" dirty="0"/>
              <a:t>divide en 4 bloques de 8x8 haciendo una estimación </a:t>
            </a:r>
            <a:r>
              <a:rPr lang="es-CO" dirty="0" smtClean="0"/>
              <a:t>y compensación del </a:t>
            </a:r>
            <a:r>
              <a:rPr lang="es-CO" dirty="0"/>
              <a:t>movimiento, </a:t>
            </a:r>
            <a:r>
              <a:rPr lang="es-CO" dirty="0" smtClean="0"/>
              <a:t>se obtiene </a:t>
            </a:r>
            <a:r>
              <a:rPr lang="es-CO" dirty="0"/>
              <a:t>una trama de residuo que resulta con menor energía que la imagen original (dada la eliminación de redundancia temporal</a:t>
            </a:r>
            <a:r>
              <a:rPr lang="es-CO" dirty="0" smtClean="0"/>
              <a:t>).</a:t>
            </a:r>
          </a:p>
          <a:p>
            <a:pPr marL="0" indent="0">
              <a:buNone/>
            </a:pPr>
            <a:r>
              <a:rPr lang="es-ES" dirty="0"/>
              <a:t>	</a:t>
            </a:r>
            <a:endParaRPr lang="es-ES" dirty="0" smtClean="0"/>
          </a:p>
        </p:txBody>
      </p:sp>
      <p:pic>
        <p:nvPicPr>
          <p:cNvPr id="4" name="Imagen 3"/>
          <p:cNvPicPr/>
          <p:nvPr/>
        </p:nvPicPr>
        <p:blipFill>
          <a:blip r:embed="rId2"/>
          <a:stretch>
            <a:fillRect/>
          </a:stretch>
        </p:blipFill>
        <p:spPr>
          <a:xfrm>
            <a:off x="3589384" y="4343400"/>
            <a:ext cx="3890916" cy="2514600"/>
          </a:xfrm>
          <a:prstGeom prst="rect">
            <a:avLst/>
          </a:prstGeom>
        </p:spPr>
      </p:pic>
    </p:spTree>
    <p:extLst>
      <p:ext uri="{BB962C8B-B14F-4D97-AF65-F5344CB8AC3E}">
        <p14:creationId xmlns:p14="http://schemas.microsoft.com/office/powerpoint/2010/main" val="41885461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MPEG-2</a:t>
            </a:r>
            <a:endParaRPr lang="es-CO" dirty="0"/>
          </a:p>
        </p:txBody>
      </p:sp>
      <p:sp>
        <p:nvSpPr>
          <p:cNvPr id="3" name="Marcador de contenido 2"/>
          <p:cNvSpPr>
            <a:spLocks noGrp="1"/>
          </p:cNvSpPr>
          <p:nvPr>
            <p:ph idx="1"/>
          </p:nvPr>
        </p:nvSpPr>
        <p:spPr>
          <a:xfrm>
            <a:off x="622300" y="2247900"/>
            <a:ext cx="11049000" cy="4381500"/>
          </a:xfrm>
        </p:spPr>
        <p:txBody>
          <a:bodyPr>
            <a:normAutofit/>
          </a:bodyPr>
          <a:lstStyle/>
          <a:p>
            <a:endParaRPr lang="es-ES" dirty="0" smtClean="0"/>
          </a:p>
          <a:p>
            <a:pPr algn="just"/>
            <a:r>
              <a:rPr lang="es-CO" dirty="0" smtClean="0"/>
              <a:t>Se </a:t>
            </a:r>
            <a:r>
              <a:rPr lang="es-CO" dirty="0"/>
              <a:t>aplica la DCT (Transformada discreta del coseno) sucesivamente a cada bloque </a:t>
            </a:r>
            <a:r>
              <a:rPr lang="es-CO" dirty="0" smtClean="0"/>
              <a:t>para tener la </a:t>
            </a:r>
            <a:r>
              <a:rPr lang="es-CO" dirty="0"/>
              <a:t>mayor parte de la energía en una parte pequeña de los coeficientes. Todos estos procesos permiten obtener una representación en vectores de movimiento y una cantidad menor de datos a cuantificar pero que en el receptor permiten la creación de la imagen </a:t>
            </a:r>
            <a:r>
              <a:rPr lang="es-CO" dirty="0" smtClean="0"/>
              <a:t>original.</a:t>
            </a:r>
          </a:p>
          <a:p>
            <a:pPr algn="just"/>
            <a:r>
              <a:rPr lang="es-CO" dirty="0"/>
              <a:t>MPEG-2 </a:t>
            </a:r>
            <a:r>
              <a:rPr lang="es-CO" dirty="0" smtClean="0"/>
              <a:t>alcanza </a:t>
            </a:r>
            <a:r>
              <a:rPr lang="es-CO" dirty="0"/>
              <a:t>un máximo de 4 canales en SD o 1 canal en </a:t>
            </a:r>
            <a:r>
              <a:rPr lang="es-CO" dirty="0" smtClean="0"/>
              <a:t>HD. </a:t>
            </a:r>
          </a:p>
          <a:p>
            <a:pPr algn="just"/>
            <a:r>
              <a:rPr lang="es-CO" dirty="0" smtClean="0"/>
              <a:t>En </a:t>
            </a:r>
            <a:r>
              <a:rPr lang="es-CO" dirty="0"/>
              <a:t>escenas con mucho movimiento </a:t>
            </a:r>
            <a:r>
              <a:rPr lang="es-CO" dirty="0" smtClean="0"/>
              <a:t>las </a:t>
            </a:r>
            <a:r>
              <a:rPr lang="es-CO" dirty="0"/>
              <a:t>imágenes se tornan </a:t>
            </a:r>
            <a:r>
              <a:rPr lang="es-CO" dirty="0" err="1"/>
              <a:t>pixeladas</a:t>
            </a:r>
            <a:r>
              <a:rPr lang="es-CO" dirty="0"/>
              <a:t> y poco claras en los detalles.                                           </a:t>
            </a:r>
            <a:r>
              <a:rPr lang="es-CO" dirty="0" smtClean="0"/>
              <a:t> </a:t>
            </a:r>
            <a:endParaRPr lang="es-ES" dirty="0" smtClean="0"/>
          </a:p>
          <a:p>
            <a:pPr marL="0" indent="0">
              <a:buNone/>
            </a:pPr>
            <a:r>
              <a:rPr lang="es-ES" dirty="0"/>
              <a:t>	</a:t>
            </a:r>
            <a:endParaRPr lang="es-ES" dirty="0" smtClean="0"/>
          </a:p>
        </p:txBody>
      </p:sp>
    </p:spTree>
    <p:extLst>
      <p:ext uri="{BB962C8B-B14F-4D97-AF65-F5344CB8AC3E}">
        <p14:creationId xmlns:p14="http://schemas.microsoft.com/office/powerpoint/2010/main" val="15343730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MPEG-4</a:t>
            </a:r>
            <a:endParaRPr lang="es-CO" dirty="0"/>
          </a:p>
        </p:txBody>
      </p:sp>
      <p:sp>
        <p:nvSpPr>
          <p:cNvPr id="3" name="Marcador de contenido 2"/>
          <p:cNvSpPr>
            <a:spLocks noGrp="1"/>
          </p:cNvSpPr>
          <p:nvPr>
            <p:ph idx="1"/>
          </p:nvPr>
        </p:nvSpPr>
        <p:spPr>
          <a:xfrm>
            <a:off x="520700" y="2222500"/>
            <a:ext cx="11137900" cy="4495800"/>
          </a:xfrm>
        </p:spPr>
        <p:txBody>
          <a:bodyPr/>
          <a:lstStyle/>
          <a:p>
            <a:pPr algn="just"/>
            <a:r>
              <a:rPr lang="es-CO" dirty="0" smtClean="0"/>
              <a:t>La </a:t>
            </a:r>
            <a:r>
              <a:rPr lang="es-CO" dirty="0"/>
              <a:t>imagen se puede conformar de diversos objetos y no es estática como en el caso de </a:t>
            </a:r>
            <a:r>
              <a:rPr lang="es-CO" dirty="0" smtClean="0"/>
              <a:t>MPEG-2.</a:t>
            </a:r>
          </a:p>
          <a:p>
            <a:pPr algn="just"/>
            <a:r>
              <a:rPr lang="es-CO" dirty="0" smtClean="0"/>
              <a:t>MPEG-4 </a:t>
            </a:r>
            <a:r>
              <a:rPr lang="es-CO" dirty="0"/>
              <a:t>puede tener 2 canales HD u 8 canales </a:t>
            </a:r>
            <a:r>
              <a:rPr lang="es-CO" dirty="0" smtClean="0"/>
              <a:t>SD.</a:t>
            </a:r>
          </a:p>
          <a:p>
            <a:pPr algn="just"/>
            <a:r>
              <a:rPr lang="es-CO" dirty="0" smtClean="0"/>
              <a:t>Los </a:t>
            </a:r>
            <a:r>
              <a:rPr lang="es-CO" dirty="0" err="1"/>
              <a:t>macrobloques</a:t>
            </a:r>
            <a:r>
              <a:rPr lang="es-CO" dirty="0"/>
              <a:t> </a:t>
            </a:r>
            <a:r>
              <a:rPr lang="es-CO" dirty="0" smtClean="0"/>
              <a:t>se dividen en </a:t>
            </a:r>
            <a:r>
              <a:rPr lang="es-CO" dirty="0"/>
              <a:t>16x8, 8x16 o el normal 8x8, </a:t>
            </a:r>
            <a:r>
              <a:rPr lang="es-CO" dirty="0" smtClean="0"/>
              <a:t>pequeños 8x4</a:t>
            </a:r>
            <a:r>
              <a:rPr lang="es-CO" dirty="0"/>
              <a:t>, 4x8 o </a:t>
            </a:r>
            <a:r>
              <a:rPr lang="es-CO" dirty="0" smtClean="0"/>
              <a:t>4x4. Regiones </a:t>
            </a:r>
            <a:r>
              <a:rPr lang="es-CO" dirty="0"/>
              <a:t>con poco o sin </a:t>
            </a:r>
            <a:r>
              <a:rPr lang="es-CO" dirty="0" smtClean="0"/>
              <a:t>detalle </a:t>
            </a:r>
            <a:r>
              <a:rPr lang="es-CO" dirty="0"/>
              <a:t>son más </a:t>
            </a:r>
            <a:r>
              <a:rPr lang="es-CO" dirty="0" smtClean="0"/>
              <a:t>grandes; zonas </a:t>
            </a:r>
            <a:r>
              <a:rPr lang="es-CO" dirty="0"/>
              <a:t>detalladas </a:t>
            </a:r>
            <a:r>
              <a:rPr lang="es-CO" dirty="0" smtClean="0"/>
              <a:t>con </a:t>
            </a:r>
            <a:r>
              <a:rPr lang="es-CO" dirty="0"/>
              <a:t>bloques </a:t>
            </a:r>
            <a:r>
              <a:rPr lang="es-CO" dirty="0" smtClean="0"/>
              <a:t>más </a:t>
            </a:r>
            <a:r>
              <a:rPr lang="es-CO" dirty="0"/>
              <a:t>pequeños; y el </a:t>
            </a:r>
            <a:r>
              <a:rPr lang="es-CO" dirty="0" err="1"/>
              <a:t>encoder</a:t>
            </a:r>
            <a:r>
              <a:rPr lang="es-CO" dirty="0"/>
              <a:t> (codificador) se encarga de determinar el tipo de </a:t>
            </a:r>
            <a:r>
              <a:rPr lang="es-CO" dirty="0" err="1"/>
              <a:t>macrobloque</a:t>
            </a:r>
            <a:r>
              <a:rPr lang="es-CO" dirty="0"/>
              <a:t> que necesita para las distintas regiones </a:t>
            </a:r>
          </a:p>
        </p:txBody>
      </p:sp>
      <p:pic>
        <p:nvPicPr>
          <p:cNvPr id="4" name="Imagen 3"/>
          <p:cNvPicPr>
            <a:picLocks noChangeAspect="1"/>
          </p:cNvPicPr>
          <p:nvPr/>
        </p:nvPicPr>
        <p:blipFill>
          <a:blip r:embed="rId2"/>
          <a:stretch>
            <a:fillRect/>
          </a:stretch>
        </p:blipFill>
        <p:spPr>
          <a:xfrm>
            <a:off x="4233116" y="4419601"/>
            <a:ext cx="4308107" cy="2298699"/>
          </a:xfrm>
          <a:prstGeom prst="rect">
            <a:avLst/>
          </a:prstGeom>
        </p:spPr>
      </p:pic>
    </p:spTree>
    <p:extLst>
      <p:ext uri="{BB962C8B-B14F-4D97-AF65-F5344CB8AC3E}">
        <p14:creationId xmlns:p14="http://schemas.microsoft.com/office/powerpoint/2010/main" val="34823790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Estándares Mundiales de Televisión Digital</a:t>
            </a:r>
            <a:endParaRPr lang="es-CO"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275270789"/>
              </p:ext>
            </p:extLst>
          </p:nvPr>
        </p:nvGraphicFramePr>
        <p:xfrm>
          <a:off x="1573261" y="2324102"/>
          <a:ext cx="7924796" cy="4533898"/>
        </p:xfrm>
        <a:graphic>
          <a:graphicData uri="http://schemas.openxmlformats.org/drawingml/2006/table">
            <a:tbl>
              <a:tblPr firstRow="1" firstCol="1" bandRow="1">
                <a:tableStyleId>{5C22544A-7EE6-4342-B048-85BDC9FD1C3A}</a:tableStyleId>
              </a:tblPr>
              <a:tblGrid>
                <a:gridCol w="1300323"/>
                <a:gridCol w="1110117"/>
                <a:gridCol w="1378589"/>
                <a:gridCol w="1378589"/>
                <a:gridCol w="1378589"/>
                <a:gridCol w="1378589"/>
              </a:tblGrid>
              <a:tr h="270434">
                <a:tc>
                  <a:txBody>
                    <a:bodyPr/>
                    <a:lstStyle/>
                    <a:p>
                      <a:pPr algn="ctr">
                        <a:lnSpc>
                          <a:spcPct val="115000"/>
                        </a:lnSpc>
                        <a:spcAft>
                          <a:spcPts val="1000"/>
                        </a:spcAft>
                      </a:pPr>
                      <a:r>
                        <a:rPr lang="es-CO" sz="1000">
                          <a:effectLst/>
                        </a:rPr>
                        <a:t>Estándar</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000">
                          <a:effectLst/>
                        </a:rPr>
                        <a:t>ATSC</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000">
                          <a:effectLst/>
                        </a:rPr>
                        <a:t>DVB-T</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000">
                          <a:effectLst/>
                        </a:rPr>
                        <a:t>DTMB</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000">
                          <a:effectLst/>
                        </a:rPr>
                        <a:t>ISDB-T</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1000">
                          <a:effectLst/>
                        </a:rPr>
                        <a:t>ISDB-Tb</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40870">
                <a:tc>
                  <a:txBody>
                    <a:bodyPr/>
                    <a:lstStyle/>
                    <a:p>
                      <a:pPr algn="ctr">
                        <a:lnSpc>
                          <a:spcPct val="115000"/>
                        </a:lnSpc>
                        <a:spcAft>
                          <a:spcPts val="1000"/>
                        </a:spcAft>
                      </a:pPr>
                      <a:r>
                        <a:rPr lang="es-CO" sz="1000">
                          <a:effectLst/>
                        </a:rPr>
                        <a:t>Ancho de Banda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6 MHz</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6, 7,8 MHz</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6, 8 MHz</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6, 7,8 MHz</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6, 7,8 MHz</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0909">
                <a:tc>
                  <a:txBody>
                    <a:bodyPr/>
                    <a:lstStyle/>
                    <a:p>
                      <a:pPr algn="ctr">
                        <a:lnSpc>
                          <a:spcPct val="115000"/>
                        </a:lnSpc>
                        <a:spcAft>
                          <a:spcPts val="1000"/>
                        </a:spcAft>
                      </a:pPr>
                      <a:r>
                        <a:rPr lang="es-CO" sz="1000">
                          <a:effectLst/>
                        </a:rPr>
                        <a:t>Aplicativo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HD/SD/Datacasting</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HD/SD/Datacasting</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HD/SD/Datacasting</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HD/SD/Datacasting</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HD/SD/Datacasting</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40870">
                <a:tc>
                  <a:txBody>
                    <a:bodyPr/>
                    <a:lstStyle/>
                    <a:p>
                      <a:pPr algn="ctr">
                        <a:lnSpc>
                          <a:spcPct val="115000"/>
                        </a:lnSpc>
                        <a:spcAft>
                          <a:spcPts val="1000"/>
                        </a:spcAft>
                      </a:pPr>
                      <a:r>
                        <a:rPr lang="es-CO" sz="1000">
                          <a:effectLst/>
                        </a:rPr>
                        <a:t>Bit Rate promedio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19,39 Mbps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19,6 Mbps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15 Mbps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19,3 Mbps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19,3 Mbps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14301">
                <a:tc>
                  <a:txBody>
                    <a:bodyPr/>
                    <a:lstStyle/>
                    <a:p>
                      <a:pPr algn="ctr">
                        <a:lnSpc>
                          <a:spcPct val="115000"/>
                        </a:lnSpc>
                        <a:spcAft>
                          <a:spcPts val="1000"/>
                        </a:spcAft>
                      </a:pPr>
                      <a:r>
                        <a:rPr lang="es-CO" sz="1000">
                          <a:effectLst/>
                        </a:rPr>
                        <a:t>Codificación de Video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MPEG-2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MPEG-2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MPEG-2, MPEG-4</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MPEG-2, MPEG-4 (en 1seg)</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MPEG-4</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14301">
                <a:tc>
                  <a:txBody>
                    <a:bodyPr/>
                    <a:lstStyle/>
                    <a:p>
                      <a:pPr algn="ctr">
                        <a:lnSpc>
                          <a:spcPct val="115000"/>
                        </a:lnSpc>
                        <a:spcAft>
                          <a:spcPts val="1000"/>
                        </a:spcAft>
                      </a:pPr>
                      <a:r>
                        <a:rPr lang="es-CO" sz="1000">
                          <a:effectLst/>
                        </a:rPr>
                        <a:t>Codificación de Audio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Dolby AC-3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MPEG-2, MPEG-4 (DVB-T2)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MPEG-2, AVS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MPEG-2, AAC</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MPEG-4, AAC</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0434">
                <a:tc>
                  <a:txBody>
                    <a:bodyPr/>
                    <a:lstStyle/>
                    <a:p>
                      <a:pPr algn="ctr">
                        <a:lnSpc>
                          <a:spcPct val="115000"/>
                        </a:lnSpc>
                        <a:spcAft>
                          <a:spcPts val="1000"/>
                        </a:spcAft>
                      </a:pPr>
                      <a:r>
                        <a:rPr lang="es-CO" sz="1000">
                          <a:effectLst/>
                        </a:rPr>
                        <a:t>Middleware</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DASE</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MHP</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GINGA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ARIB (BML)</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GINGA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0909">
                <a:tc>
                  <a:txBody>
                    <a:bodyPr/>
                    <a:lstStyle/>
                    <a:p>
                      <a:pPr algn="ctr">
                        <a:lnSpc>
                          <a:spcPct val="115000"/>
                        </a:lnSpc>
                        <a:spcAft>
                          <a:spcPts val="1000"/>
                        </a:spcAft>
                      </a:pPr>
                      <a:r>
                        <a:rPr lang="es-CO" sz="1000">
                          <a:effectLst/>
                        </a:rPr>
                        <a:t>Modulación</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8-VSB</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COFDM, QPSK, QAM</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TDS-OFDM</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COFDM, QPSK, QAM</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COFDM, QPSK, QAM</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40870">
                <a:tc>
                  <a:txBody>
                    <a:bodyPr/>
                    <a:lstStyle/>
                    <a:p>
                      <a:pPr algn="ctr">
                        <a:lnSpc>
                          <a:spcPct val="115000"/>
                        </a:lnSpc>
                        <a:spcAft>
                          <a:spcPts val="1000"/>
                        </a:spcAft>
                      </a:pPr>
                      <a:r>
                        <a:rPr lang="es-CO" sz="1000">
                          <a:effectLst/>
                        </a:rPr>
                        <a:t>Tasa de transmisión</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19,33 Mbps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3,73-23,75 Mbps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4,81-32,48 Mbps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a:effectLst/>
                        </a:rPr>
                        <a:t>3,65-23,23 Mbps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CO" sz="900" dirty="0">
                          <a:effectLst/>
                        </a:rPr>
                        <a:t>3,65-23,23 Mbps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917101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4000" dirty="0" smtClean="0"/>
              <a:t>TEMA:</a:t>
            </a:r>
            <a:endParaRPr lang="es-CO" sz="4000" dirty="0"/>
          </a:p>
        </p:txBody>
      </p:sp>
      <p:sp>
        <p:nvSpPr>
          <p:cNvPr id="3" name="Marcador de contenido 2"/>
          <p:cNvSpPr>
            <a:spLocks noGrp="1"/>
          </p:cNvSpPr>
          <p:nvPr>
            <p:ph idx="1"/>
          </p:nvPr>
        </p:nvSpPr>
        <p:spPr>
          <a:xfrm>
            <a:off x="768096" y="2603500"/>
            <a:ext cx="10789920" cy="3416300"/>
          </a:xfrm>
        </p:spPr>
        <p:txBody>
          <a:bodyPr/>
          <a:lstStyle/>
          <a:p>
            <a:pPr marL="0" indent="0" algn="just">
              <a:buNone/>
            </a:pPr>
            <a:r>
              <a:rPr lang="es-CO" sz="3600" dirty="0"/>
              <a:t>Desarrollo de aplicaciones para televisión digital mediante el uso de tecnología HTML5 y JavaScript para plataformas SMART TV.</a:t>
            </a:r>
          </a:p>
          <a:p>
            <a:endParaRPr lang="es-CO" dirty="0"/>
          </a:p>
        </p:txBody>
      </p:sp>
    </p:spTree>
    <p:extLst>
      <p:ext uri="{BB962C8B-B14F-4D97-AF65-F5344CB8AC3E}">
        <p14:creationId xmlns:p14="http://schemas.microsoft.com/office/powerpoint/2010/main" val="3876840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Estándares Mundiales de Televisión Digital</a:t>
            </a:r>
            <a:endParaRPr lang="es-CO" dirty="0"/>
          </a:p>
        </p:txBody>
      </p:sp>
      <p:pic>
        <p:nvPicPr>
          <p:cNvPr id="4" name="Marcador de contenido 3"/>
          <p:cNvPicPr>
            <a:picLocks noGrp="1"/>
          </p:cNvPicPr>
          <p:nvPr>
            <p:ph idx="1"/>
          </p:nvPr>
        </p:nvPicPr>
        <p:blipFill rotWithShape="1">
          <a:blip r:embed="rId2">
            <a:extLst>
              <a:ext uri="{28A0092B-C50C-407E-A947-70E740481C1C}">
                <a14:useLocalDpi xmlns:a14="http://schemas.microsoft.com/office/drawing/2010/main" val="0"/>
              </a:ext>
            </a:extLst>
          </a:blip>
          <a:srcRect t="6000"/>
          <a:stretch/>
        </p:blipFill>
        <p:spPr bwMode="auto">
          <a:xfrm>
            <a:off x="1645920" y="2377440"/>
            <a:ext cx="8416750" cy="42031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50099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Televisión Digital en Ecuador</a:t>
            </a:r>
            <a:endParaRPr lang="es-CO" dirty="0"/>
          </a:p>
        </p:txBody>
      </p:sp>
      <p:sp>
        <p:nvSpPr>
          <p:cNvPr id="3" name="Marcador de contenido 2"/>
          <p:cNvSpPr>
            <a:spLocks noGrp="1"/>
          </p:cNvSpPr>
          <p:nvPr>
            <p:ph idx="1"/>
          </p:nvPr>
        </p:nvSpPr>
        <p:spPr>
          <a:xfrm>
            <a:off x="1154954" y="2603500"/>
            <a:ext cx="9906745" cy="3416300"/>
          </a:xfrm>
        </p:spPr>
        <p:txBody>
          <a:bodyPr/>
          <a:lstStyle/>
          <a:p>
            <a:pPr algn="just"/>
            <a:r>
              <a:rPr lang="es-CO" dirty="0"/>
              <a:t>El 26 de Marzo del año 2010 Ecuador escogió como estándar para la televisión digital el ISDBT (desarrollado por Japón), pero con variación brasileña SBTVD-T (</a:t>
            </a:r>
            <a:r>
              <a:rPr lang="es-CO" dirty="0" err="1"/>
              <a:t>ISDBTb</a:t>
            </a:r>
            <a:r>
              <a:rPr lang="es-CO" dirty="0"/>
              <a:t> o ISDBT Internacional</a:t>
            </a:r>
            <a:r>
              <a:rPr lang="es-CO" dirty="0" smtClean="0"/>
              <a:t>).</a:t>
            </a:r>
          </a:p>
          <a:p>
            <a:pPr marL="0" indent="0" algn="just">
              <a:buNone/>
            </a:pPr>
            <a:endParaRPr lang="es-CO" dirty="0"/>
          </a:p>
          <a:p>
            <a:pPr algn="just"/>
            <a:r>
              <a:rPr lang="es-CO" dirty="0"/>
              <a:t>Posterior al 23 de Diciembre de 2013 los televisores importados al país cuentan con un sintonizador de TDT integrado para el estándar ISDBT (en cumplimiento con el reglamento técnico INEN 083</a:t>
            </a:r>
            <a:r>
              <a:rPr lang="es-CO" dirty="0" smtClean="0"/>
              <a:t>).</a:t>
            </a:r>
          </a:p>
          <a:p>
            <a:pPr marL="0" indent="0" algn="just">
              <a:buNone/>
            </a:pPr>
            <a:endParaRPr lang="es-CO" dirty="0" smtClean="0"/>
          </a:p>
          <a:p>
            <a:pPr algn="just"/>
            <a:r>
              <a:rPr lang="es-ES" dirty="0" smtClean="0"/>
              <a:t>Apagón analógico hasta 2018.</a:t>
            </a:r>
            <a:endParaRPr lang="es-CO" dirty="0"/>
          </a:p>
        </p:txBody>
      </p:sp>
    </p:spTree>
    <p:extLst>
      <p:ext uri="{BB962C8B-B14F-4D97-AF65-F5344CB8AC3E}">
        <p14:creationId xmlns:p14="http://schemas.microsoft.com/office/powerpoint/2010/main" val="1300467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Smart TV</a:t>
            </a:r>
            <a:endParaRPr lang="es-CO" dirty="0"/>
          </a:p>
        </p:txBody>
      </p:sp>
      <p:pic>
        <p:nvPicPr>
          <p:cNvPr id="4" name="Marcador de contenido 3"/>
          <p:cNvPicPr>
            <a:picLocks noGrp="1" noChangeAspect="1"/>
          </p:cNvPicPr>
          <p:nvPr>
            <p:ph idx="1"/>
          </p:nvPr>
        </p:nvPicPr>
        <p:blipFill>
          <a:blip r:embed="rId2"/>
          <a:stretch>
            <a:fillRect/>
          </a:stretch>
        </p:blipFill>
        <p:spPr>
          <a:xfrm>
            <a:off x="1563351" y="2286000"/>
            <a:ext cx="8967398" cy="4572000"/>
          </a:xfrm>
          <a:prstGeom prst="rect">
            <a:avLst/>
          </a:prstGeom>
        </p:spPr>
      </p:pic>
    </p:spTree>
    <p:extLst>
      <p:ext uri="{BB962C8B-B14F-4D97-AF65-F5344CB8AC3E}">
        <p14:creationId xmlns:p14="http://schemas.microsoft.com/office/powerpoint/2010/main" val="2667783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Smart TV</a:t>
            </a:r>
            <a:endParaRPr lang="es-CO" dirty="0"/>
          </a:p>
        </p:txBody>
      </p:sp>
      <p:sp>
        <p:nvSpPr>
          <p:cNvPr id="3" name="Marcador de contenido 2"/>
          <p:cNvSpPr>
            <a:spLocks noGrp="1"/>
          </p:cNvSpPr>
          <p:nvPr>
            <p:ph idx="1"/>
          </p:nvPr>
        </p:nvSpPr>
        <p:spPr>
          <a:xfrm>
            <a:off x="499736" y="2679700"/>
            <a:ext cx="10071845" cy="3416300"/>
          </a:xfrm>
        </p:spPr>
        <p:txBody>
          <a:bodyPr/>
          <a:lstStyle/>
          <a:p>
            <a:pPr algn="just"/>
            <a:r>
              <a:rPr lang="es-CO" dirty="0"/>
              <a:t>L</a:t>
            </a:r>
            <a:r>
              <a:rPr lang="es-CO" dirty="0" smtClean="0"/>
              <a:t>os </a:t>
            </a:r>
            <a:r>
              <a:rPr lang="es-CO" dirty="0"/>
              <a:t>televisores </a:t>
            </a:r>
            <a:r>
              <a:rPr lang="es-CO" dirty="0" smtClean="0"/>
              <a:t>siguiendo la tendencia de dispositivos todo en uno incorporan </a:t>
            </a:r>
            <a:r>
              <a:rPr lang="es-CO" dirty="0"/>
              <a:t>un entorno </a:t>
            </a:r>
            <a:r>
              <a:rPr lang="es-CO" dirty="0" smtClean="0"/>
              <a:t>gráfico (interfaz</a:t>
            </a:r>
            <a:r>
              <a:rPr lang="es-CO" dirty="0"/>
              <a:t>) que le permita al usuario no solo ver televisión, sino también tener acceso a contenidos </a:t>
            </a:r>
            <a:r>
              <a:rPr lang="es-CO" dirty="0" smtClean="0"/>
              <a:t>multimedia, redes sociales e</a:t>
            </a:r>
            <a:r>
              <a:rPr lang="es-ES" dirty="0" smtClean="0"/>
              <a:t> internet.</a:t>
            </a:r>
          </a:p>
          <a:p>
            <a:pPr marL="0" indent="0" algn="just">
              <a:buNone/>
            </a:pPr>
            <a:endParaRPr lang="es-ES" dirty="0" smtClean="0"/>
          </a:p>
          <a:p>
            <a:pPr algn="just"/>
            <a:r>
              <a:rPr lang="es-CO" dirty="0" smtClean="0"/>
              <a:t>A finales </a:t>
            </a:r>
            <a:r>
              <a:rPr lang="es-CO" dirty="0"/>
              <a:t>de 2009 surge el concepto de Smart </a:t>
            </a:r>
            <a:r>
              <a:rPr lang="es-CO" dirty="0" smtClean="0"/>
              <a:t>TV;  </a:t>
            </a:r>
            <a:r>
              <a:rPr lang="es-CO" dirty="0"/>
              <a:t>los fabricantes comienzan a desarrollar sus propias </a:t>
            </a:r>
            <a:r>
              <a:rPr lang="es-CO" dirty="0" smtClean="0"/>
              <a:t>plataformas y actualmente </a:t>
            </a:r>
            <a:r>
              <a:rPr lang="es-CO" dirty="0"/>
              <a:t>cuentan con </a:t>
            </a:r>
            <a:r>
              <a:rPr lang="es-CO" dirty="0" smtClean="0"/>
              <a:t>tiendas </a:t>
            </a:r>
            <a:r>
              <a:rPr lang="es-CO" dirty="0"/>
              <a:t>de </a:t>
            </a:r>
            <a:r>
              <a:rPr lang="es-CO" dirty="0" smtClean="0"/>
              <a:t>aplicaciones para personalizar el contenido a gusto del usuario.</a:t>
            </a:r>
            <a:endParaRPr lang="es-CO" dirty="0"/>
          </a:p>
        </p:txBody>
      </p:sp>
    </p:spTree>
    <p:extLst>
      <p:ext uri="{BB962C8B-B14F-4D97-AF65-F5344CB8AC3E}">
        <p14:creationId xmlns:p14="http://schemas.microsoft.com/office/powerpoint/2010/main" val="3120949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Samsung Smart TV</a:t>
            </a:r>
            <a:endParaRPr lang="es-CO" dirty="0"/>
          </a:p>
        </p:txBody>
      </p:sp>
      <p:sp>
        <p:nvSpPr>
          <p:cNvPr id="3" name="Marcador de contenido 2"/>
          <p:cNvSpPr>
            <a:spLocks noGrp="1"/>
          </p:cNvSpPr>
          <p:nvPr>
            <p:ph idx="1"/>
          </p:nvPr>
        </p:nvSpPr>
        <p:spPr>
          <a:xfrm>
            <a:off x="508000" y="2425700"/>
            <a:ext cx="11112499" cy="4025900"/>
          </a:xfrm>
        </p:spPr>
        <p:txBody>
          <a:bodyPr/>
          <a:lstStyle/>
          <a:p>
            <a:pPr marL="0" indent="0" algn="just">
              <a:buNone/>
            </a:pPr>
            <a:r>
              <a:rPr lang="es-CO" dirty="0"/>
              <a:t>“Samsung Smart TV es una plataforma que integra Internet y características web en televisores y Set Top boxes, también proporciona un camino hacia la convergencia tecnológica entre esos televisores y otros dispositivos como computadoras, </a:t>
            </a:r>
            <a:r>
              <a:rPr lang="es-CO" dirty="0" err="1"/>
              <a:t>S</a:t>
            </a:r>
            <a:r>
              <a:rPr lang="es-CO" dirty="0" err="1" smtClean="0"/>
              <a:t>martphones</a:t>
            </a:r>
            <a:r>
              <a:rPr lang="es-CO" dirty="0" smtClean="0"/>
              <a:t> </a:t>
            </a:r>
            <a:r>
              <a:rPr lang="es-CO" dirty="0"/>
              <a:t>y </a:t>
            </a:r>
            <a:r>
              <a:rPr lang="es-CO" dirty="0" err="1"/>
              <a:t>tablets</a:t>
            </a:r>
            <a:r>
              <a:rPr lang="es-CO" dirty="0"/>
              <a:t>”.</a:t>
            </a:r>
          </a:p>
        </p:txBody>
      </p:sp>
      <p:pic>
        <p:nvPicPr>
          <p:cNvPr id="5" name="Imagen 4"/>
          <p:cNvPicPr>
            <a:picLocks noChangeAspect="1"/>
          </p:cNvPicPr>
          <p:nvPr/>
        </p:nvPicPr>
        <p:blipFill>
          <a:blip r:embed="rId2"/>
          <a:stretch>
            <a:fillRect/>
          </a:stretch>
        </p:blipFill>
        <p:spPr>
          <a:xfrm>
            <a:off x="3663949" y="3449235"/>
            <a:ext cx="4800599" cy="3281765"/>
          </a:xfrm>
          <a:prstGeom prst="rect">
            <a:avLst/>
          </a:prstGeom>
        </p:spPr>
      </p:pic>
    </p:spTree>
    <p:extLst>
      <p:ext uri="{BB962C8B-B14F-4D97-AF65-F5344CB8AC3E}">
        <p14:creationId xmlns:p14="http://schemas.microsoft.com/office/powerpoint/2010/main" val="37063612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Samsung Smart TV SDK 5.1</a:t>
            </a:r>
            <a:endParaRPr lang="es-CO" dirty="0"/>
          </a:p>
        </p:txBody>
      </p:sp>
      <p:sp>
        <p:nvSpPr>
          <p:cNvPr id="3" name="Marcador de contenido 2"/>
          <p:cNvSpPr>
            <a:spLocks noGrp="1"/>
          </p:cNvSpPr>
          <p:nvPr>
            <p:ph idx="1"/>
          </p:nvPr>
        </p:nvSpPr>
        <p:spPr>
          <a:xfrm>
            <a:off x="990600" y="2298700"/>
            <a:ext cx="9651999" cy="4267200"/>
          </a:xfrm>
        </p:spPr>
        <p:txBody>
          <a:bodyPr>
            <a:normAutofit lnSpcReduction="10000"/>
          </a:bodyPr>
          <a:lstStyle/>
          <a:p>
            <a:r>
              <a:rPr lang="es-ES" dirty="0" err="1"/>
              <a:t>Plugin</a:t>
            </a:r>
            <a:r>
              <a:rPr lang="es-ES" dirty="0"/>
              <a:t> integrado en IDE Eclipse</a:t>
            </a:r>
          </a:p>
          <a:p>
            <a:r>
              <a:rPr lang="es-ES" dirty="0"/>
              <a:t>Sistema Operativo de base Linux </a:t>
            </a:r>
            <a:r>
              <a:rPr lang="es-ES" dirty="0" smtClean="0"/>
              <a:t>2.6</a:t>
            </a:r>
          </a:p>
          <a:p>
            <a:r>
              <a:rPr lang="es-ES" dirty="0" smtClean="0"/>
              <a:t>Cuenta con </a:t>
            </a:r>
            <a:r>
              <a:rPr lang="es-ES" dirty="0" err="1" smtClean="0"/>
              <a:t>APIs</a:t>
            </a:r>
            <a:r>
              <a:rPr lang="es-ES" dirty="0" smtClean="0"/>
              <a:t> para facilitar la programación</a:t>
            </a:r>
          </a:p>
          <a:p>
            <a:pPr marL="0" indent="0">
              <a:buNone/>
            </a:pPr>
            <a:endParaRPr lang="es-CO" dirty="0" smtClean="0"/>
          </a:p>
          <a:p>
            <a:pPr marL="0" indent="0">
              <a:buNone/>
            </a:pPr>
            <a:r>
              <a:rPr lang="es-CO" dirty="0" smtClean="0"/>
              <a:t>Existen </a:t>
            </a:r>
            <a:r>
              <a:rPr lang="es-CO" dirty="0"/>
              <a:t>tres clases de plantillas de proyectos</a:t>
            </a:r>
            <a:r>
              <a:rPr lang="es-CO" dirty="0" smtClean="0"/>
              <a:t>:</a:t>
            </a:r>
          </a:p>
          <a:p>
            <a:endParaRPr lang="es-CO" dirty="0"/>
          </a:p>
          <a:p>
            <a:r>
              <a:rPr lang="es-CO" dirty="0" smtClean="0"/>
              <a:t>Proyectos </a:t>
            </a:r>
            <a:r>
              <a:rPr lang="es-CO" dirty="0"/>
              <a:t>Básicos: Es un tipo de proyecto basado en JavaScript que incluye CAPH (marco de Web UI).  </a:t>
            </a:r>
          </a:p>
          <a:p>
            <a:r>
              <a:rPr lang="es-CO" dirty="0"/>
              <a:t> </a:t>
            </a:r>
            <a:r>
              <a:rPr lang="es-CO" dirty="0" smtClean="0"/>
              <a:t>Proyectos </a:t>
            </a:r>
            <a:r>
              <a:rPr lang="es-CO" dirty="0"/>
              <a:t>JavaScript: Es una plantilla para elaborar proyectos en JavaScript, este tipo de proyecto requiere de dos archivos index.html y config.xml</a:t>
            </a:r>
            <a:r>
              <a:rPr lang="es-CO" dirty="0" smtClean="0"/>
              <a:t>.</a:t>
            </a:r>
            <a:endParaRPr lang="es-CO" dirty="0"/>
          </a:p>
          <a:p>
            <a:r>
              <a:rPr lang="es-CO" dirty="0" smtClean="0"/>
              <a:t>Proyectos </a:t>
            </a:r>
            <a:r>
              <a:rPr lang="es-CO" dirty="0"/>
              <a:t>Flash: Tipo de proyecto con contenido en Flash </a:t>
            </a:r>
            <a:r>
              <a:rPr lang="es-CO" dirty="0" err="1"/>
              <a:t>player</a:t>
            </a:r>
            <a:r>
              <a:rPr lang="es-CO" dirty="0"/>
              <a:t>, en las últimas versiones del SDK ya no tiene soporte en la plataforma.</a:t>
            </a:r>
          </a:p>
        </p:txBody>
      </p:sp>
    </p:spTree>
    <p:extLst>
      <p:ext uri="{BB962C8B-B14F-4D97-AF65-F5344CB8AC3E}">
        <p14:creationId xmlns:p14="http://schemas.microsoft.com/office/powerpoint/2010/main" val="731413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Samsung Smart TV SDK 5.1</a:t>
            </a:r>
            <a:endParaRPr lang="es-CO" dirty="0"/>
          </a:p>
        </p:txBody>
      </p:sp>
      <p:sp>
        <p:nvSpPr>
          <p:cNvPr id="3" name="Marcador de contenido 2"/>
          <p:cNvSpPr>
            <a:spLocks noGrp="1"/>
          </p:cNvSpPr>
          <p:nvPr>
            <p:ph idx="1"/>
          </p:nvPr>
        </p:nvSpPr>
        <p:spPr>
          <a:xfrm>
            <a:off x="876300" y="2336800"/>
            <a:ext cx="9664700" cy="4521200"/>
          </a:xfrm>
        </p:spPr>
        <p:txBody>
          <a:bodyPr>
            <a:normAutofit/>
          </a:bodyPr>
          <a:lstStyle/>
          <a:p>
            <a:r>
              <a:rPr lang="es-CO" dirty="0" smtClean="0"/>
              <a:t>Requerimientos:</a:t>
            </a:r>
          </a:p>
          <a:p>
            <a:pPr marL="0" indent="0">
              <a:buNone/>
            </a:pPr>
            <a:r>
              <a:rPr lang="es-CO" dirty="0"/>
              <a:t>-Procesador: Puede ser de un núcleo a 3 GHz o mayor, en caso de doble núcleo a 1.5GHz o más. </a:t>
            </a:r>
          </a:p>
          <a:p>
            <a:pPr marL="0" indent="0">
              <a:buNone/>
            </a:pPr>
            <a:r>
              <a:rPr lang="es-CO" dirty="0"/>
              <a:t>-Memoria RAM: 2GB o más.</a:t>
            </a:r>
          </a:p>
          <a:p>
            <a:pPr marL="0" indent="0">
              <a:buNone/>
            </a:pPr>
            <a:r>
              <a:rPr lang="es-CO" dirty="0"/>
              <a:t>-Disco Duro (HDD): 5 GB o más. </a:t>
            </a:r>
          </a:p>
          <a:p>
            <a:pPr marL="0" indent="0">
              <a:buNone/>
            </a:pPr>
            <a:r>
              <a:rPr lang="es-CO" dirty="0"/>
              <a:t>-Sistema Operativo: </a:t>
            </a:r>
            <a:r>
              <a:rPr lang="es-CO" dirty="0" smtClean="0"/>
              <a:t>Soporta </a:t>
            </a:r>
            <a:r>
              <a:rPr lang="es-CO" dirty="0"/>
              <a:t>arquitecturas de 32 o 64 bits; los S.O compatibles son</a:t>
            </a:r>
          </a:p>
          <a:p>
            <a:pPr marL="0" indent="0">
              <a:buNone/>
            </a:pPr>
            <a:r>
              <a:rPr lang="es-CO" dirty="0"/>
              <a:t>Linux: Versión que soporte Virtual Box 2.4.2.</a:t>
            </a:r>
          </a:p>
          <a:p>
            <a:pPr marL="0" indent="0">
              <a:buNone/>
            </a:pPr>
            <a:r>
              <a:rPr lang="es-CO" dirty="0"/>
              <a:t>Mac OS X: Versión 10.6 o superior y hardware Intel</a:t>
            </a:r>
          </a:p>
          <a:p>
            <a:pPr marL="0" indent="0">
              <a:buNone/>
            </a:pPr>
            <a:r>
              <a:rPr lang="en-US" dirty="0"/>
              <a:t>Windows: </a:t>
            </a:r>
            <a:r>
              <a:rPr lang="en-US" dirty="0" err="1"/>
              <a:t>Desde</a:t>
            </a:r>
            <a:r>
              <a:rPr lang="en-US" dirty="0"/>
              <a:t> Windows XP SP2, </a:t>
            </a:r>
            <a:r>
              <a:rPr lang="en-US" dirty="0" err="1"/>
              <a:t>pero</a:t>
            </a:r>
            <a:r>
              <a:rPr lang="en-US" dirty="0"/>
              <a:t> se </a:t>
            </a:r>
            <a:r>
              <a:rPr lang="en-US" dirty="0" err="1"/>
              <a:t>recomienda</a:t>
            </a:r>
            <a:r>
              <a:rPr lang="en-US" dirty="0"/>
              <a:t> Windows 7.</a:t>
            </a:r>
            <a:endParaRPr lang="es-CO" dirty="0"/>
          </a:p>
          <a:p>
            <a:pPr marL="0" indent="0">
              <a:buNone/>
            </a:pPr>
            <a:r>
              <a:rPr lang="en-US" dirty="0"/>
              <a:t> </a:t>
            </a:r>
            <a:endParaRPr lang="es-CO" dirty="0"/>
          </a:p>
          <a:p>
            <a:pPr marL="0" indent="0">
              <a:buNone/>
            </a:pPr>
            <a:r>
              <a:rPr lang="es-CO" dirty="0"/>
              <a:t>-Resolución de Pantalla: 1280x1024 o mayor.</a:t>
            </a:r>
          </a:p>
        </p:txBody>
      </p:sp>
    </p:spTree>
    <p:extLst>
      <p:ext uri="{BB962C8B-B14F-4D97-AF65-F5344CB8AC3E}">
        <p14:creationId xmlns:p14="http://schemas.microsoft.com/office/powerpoint/2010/main" val="37112087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3" y="973668"/>
            <a:ext cx="9439895" cy="706964"/>
          </a:xfrm>
        </p:spPr>
        <p:txBody>
          <a:bodyPr/>
          <a:lstStyle/>
          <a:p>
            <a:r>
              <a:rPr lang="es-ES" dirty="0" smtClean="0"/>
              <a:t>Aplicaciones por disposición en pantalla</a:t>
            </a:r>
            <a:endParaRPr lang="es-CO" dirty="0"/>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12236" y="2295652"/>
            <a:ext cx="5535168" cy="4340352"/>
          </a:xfrm>
          <a:prstGeom prst="rect">
            <a:avLst/>
          </a:prstGeom>
          <a:noFill/>
        </p:spPr>
      </p:pic>
    </p:spTree>
    <p:extLst>
      <p:ext uri="{BB962C8B-B14F-4D97-AF65-F5344CB8AC3E}">
        <p14:creationId xmlns:p14="http://schemas.microsoft.com/office/powerpoint/2010/main" val="29857856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Estructura de aplicaciones</a:t>
            </a:r>
            <a:endParaRPr lang="es-CO" dirty="0"/>
          </a:p>
        </p:txBody>
      </p:sp>
      <p:pic>
        <p:nvPicPr>
          <p:cNvPr id="4" name="Marcador de contenido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45408" y="2865120"/>
            <a:ext cx="4852416" cy="2618051"/>
          </a:xfrm>
          <a:prstGeom prst="rect">
            <a:avLst/>
          </a:prstGeom>
          <a:noFill/>
          <a:ln>
            <a:noFill/>
          </a:ln>
        </p:spPr>
      </p:pic>
    </p:spTree>
    <p:extLst>
      <p:ext uri="{BB962C8B-B14F-4D97-AF65-F5344CB8AC3E}">
        <p14:creationId xmlns:p14="http://schemas.microsoft.com/office/powerpoint/2010/main" val="25541736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HTML5</a:t>
            </a:r>
            <a:endParaRPr lang="es-CO" dirty="0"/>
          </a:p>
        </p:txBody>
      </p:sp>
      <p:sp>
        <p:nvSpPr>
          <p:cNvPr id="3" name="Marcador de contenido 2"/>
          <p:cNvSpPr>
            <a:spLocks noGrp="1"/>
          </p:cNvSpPr>
          <p:nvPr>
            <p:ph idx="1"/>
          </p:nvPr>
        </p:nvSpPr>
        <p:spPr>
          <a:xfrm>
            <a:off x="1154954" y="2603499"/>
            <a:ext cx="10529046" cy="3813925"/>
          </a:xfrm>
        </p:spPr>
        <p:txBody>
          <a:bodyPr>
            <a:normAutofit/>
          </a:bodyPr>
          <a:lstStyle/>
          <a:p>
            <a:pPr algn="just"/>
            <a:r>
              <a:rPr lang="es-CO" dirty="0" smtClean="0"/>
              <a:t>Provee </a:t>
            </a:r>
            <a:r>
              <a:rPr lang="es-CO" dirty="0"/>
              <a:t>al desarrollo web </a:t>
            </a:r>
            <a:r>
              <a:rPr lang="es-CO" dirty="0" smtClean="0"/>
              <a:t>tres </a:t>
            </a:r>
            <a:r>
              <a:rPr lang="es-CO" dirty="0"/>
              <a:t>características estructura, estilo y </a:t>
            </a:r>
            <a:r>
              <a:rPr lang="es-CO" dirty="0" smtClean="0"/>
              <a:t>funcionalidad asignando </a:t>
            </a:r>
            <a:r>
              <a:rPr lang="es-CO" dirty="0"/>
              <a:t>un propósito a cada </a:t>
            </a:r>
            <a:r>
              <a:rPr lang="es-CO" dirty="0" smtClean="0"/>
              <a:t>tecnología y estándares para </a:t>
            </a:r>
            <a:r>
              <a:rPr lang="es-CO" dirty="0"/>
              <a:t>los diferentes aspectos web, básicamente asigna </a:t>
            </a:r>
            <a:r>
              <a:rPr lang="es-CO" dirty="0" smtClean="0"/>
              <a:t>HTML </a:t>
            </a:r>
            <a:r>
              <a:rPr lang="es-CO" dirty="0"/>
              <a:t>a la </a:t>
            </a:r>
            <a:r>
              <a:rPr lang="es-CO" dirty="0" smtClean="0"/>
              <a:t>estructura</a:t>
            </a:r>
            <a:r>
              <a:rPr lang="es-CO" dirty="0"/>
              <a:t>, </a:t>
            </a:r>
            <a:r>
              <a:rPr lang="es-CO" dirty="0" smtClean="0"/>
              <a:t>CSS </a:t>
            </a:r>
            <a:r>
              <a:rPr lang="es-CO" dirty="0"/>
              <a:t>al aspecto visual y diseño de la misma, finalmente </a:t>
            </a:r>
            <a:r>
              <a:rPr lang="es-CO" dirty="0" smtClean="0"/>
              <a:t>JavaScript </a:t>
            </a:r>
            <a:r>
              <a:rPr lang="es-CO" dirty="0"/>
              <a:t>posee </a:t>
            </a:r>
            <a:r>
              <a:rPr lang="es-CO" dirty="0" smtClean="0"/>
              <a:t>la </a:t>
            </a:r>
            <a:r>
              <a:rPr lang="es-CO" dirty="0"/>
              <a:t>capacidad </a:t>
            </a:r>
            <a:r>
              <a:rPr lang="es-CO" dirty="0" smtClean="0"/>
              <a:t>de </a:t>
            </a:r>
            <a:r>
              <a:rPr lang="es-CO" dirty="0"/>
              <a:t>creación de aplicaciones web </a:t>
            </a:r>
            <a:r>
              <a:rPr lang="es-CO" dirty="0" smtClean="0"/>
              <a:t>funcionales además </a:t>
            </a:r>
            <a:r>
              <a:rPr lang="es-CO" dirty="0"/>
              <a:t>de dotar de </a:t>
            </a:r>
            <a:r>
              <a:rPr lang="es-CO" dirty="0" smtClean="0"/>
              <a:t>dinamismo </a:t>
            </a:r>
            <a:r>
              <a:rPr lang="es-CO" dirty="0"/>
              <a:t>a la </a:t>
            </a:r>
            <a:r>
              <a:rPr lang="es-CO" dirty="0" smtClean="0"/>
              <a:t>	página </a:t>
            </a:r>
            <a:r>
              <a:rPr lang="es-CO" dirty="0"/>
              <a:t>web o aplicación. </a:t>
            </a:r>
            <a:endParaRPr lang="es-CO" dirty="0" smtClean="0"/>
          </a:p>
          <a:p>
            <a:pPr algn="just"/>
            <a:r>
              <a:rPr lang="es-CO" dirty="0" smtClean="0"/>
              <a:t>Conjuntamente </a:t>
            </a:r>
            <a:r>
              <a:rPr lang="es-CO" dirty="0"/>
              <a:t>JavaScript, HTML y CSS constituyen la mejora o evolución que 	requería la web </a:t>
            </a:r>
            <a:r>
              <a:rPr lang="es-CO" dirty="0" smtClean="0"/>
              <a:t> </a:t>
            </a:r>
            <a:r>
              <a:rPr lang="es-CO" dirty="0"/>
              <a:t>unidas bajo </a:t>
            </a:r>
            <a:r>
              <a:rPr lang="es-CO" dirty="0" smtClean="0"/>
              <a:t>HTML5. </a:t>
            </a:r>
            <a:endParaRPr lang="es-CO" dirty="0"/>
          </a:p>
          <a:p>
            <a:endParaRPr lang="es-ES" dirty="0" smtClean="0"/>
          </a:p>
        </p:txBody>
      </p:sp>
    </p:spTree>
    <p:extLst>
      <p:ext uri="{BB962C8B-B14F-4D97-AF65-F5344CB8AC3E}">
        <p14:creationId xmlns:p14="http://schemas.microsoft.com/office/powerpoint/2010/main" val="7372164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Historia:</a:t>
            </a:r>
            <a:endParaRPr lang="es-CO" dirty="0"/>
          </a:p>
        </p:txBody>
      </p:sp>
      <p:sp>
        <p:nvSpPr>
          <p:cNvPr id="3" name="Marcador de contenido 2"/>
          <p:cNvSpPr>
            <a:spLocks noGrp="1"/>
          </p:cNvSpPr>
          <p:nvPr>
            <p:ph idx="1"/>
          </p:nvPr>
        </p:nvSpPr>
        <p:spPr>
          <a:xfrm>
            <a:off x="1154954" y="2298700"/>
            <a:ext cx="10122645" cy="4305300"/>
          </a:xfrm>
        </p:spPr>
        <p:txBody>
          <a:bodyPr>
            <a:normAutofit/>
          </a:bodyPr>
          <a:lstStyle/>
          <a:p>
            <a:pPr algn="just"/>
            <a:r>
              <a:rPr lang="es-CO" dirty="0" smtClean="0"/>
              <a:t>Origen </a:t>
            </a:r>
            <a:r>
              <a:rPr lang="es-CO" dirty="0"/>
              <a:t>televisión</a:t>
            </a:r>
            <a:r>
              <a:rPr lang="es-CO" dirty="0" smtClean="0"/>
              <a:t>: Palabra compuesta del griego (</a:t>
            </a:r>
            <a:r>
              <a:rPr lang="es-CO" dirty="0"/>
              <a:t>tele = lejos) y del </a:t>
            </a:r>
            <a:r>
              <a:rPr lang="es-CO" dirty="0" err="1"/>
              <a:t>latin</a:t>
            </a:r>
            <a:r>
              <a:rPr lang="es-CO" dirty="0"/>
              <a:t> (</a:t>
            </a:r>
            <a:r>
              <a:rPr lang="es-CO" dirty="0" err="1"/>
              <a:t>visio</a:t>
            </a:r>
            <a:r>
              <a:rPr lang="es-CO" dirty="0"/>
              <a:t> =vista) </a:t>
            </a:r>
            <a:r>
              <a:rPr lang="es-CO" dirty="0" smtClean="0"/>
              <a:t>.</a:t>
            </a:r>
          </a:p>
          <a:p>
            <a:pPr marL="0" indent="0" algn="just">
              <a:buNone/>
            </a:pPr>
            <a:endParaRPr lang="es-CO" dirty="0" smtClean="0"/>
          </a:p>
          <a:p>
            <a:pPr algn="just"/>
            <a:r>
              <a:rPr lang="es-ES" dirty="0" smtClean="0"/>
              <a:t>Surge con la idea de transmitir imágenes a través de señales electromagnéticas (fototelegrafía)</a:t>
            </a:r>
          </a:p>
          <a:p>
            <a:pPr marL="0" indent="0" algn="just">
              <a:buNone/>
            </a:pPr>
            <a:endParaRPr lang="es-ES" dirty="0" smtClean="0"/>
          </a:p>
          <a:p>
            <a:pPr algn="just"/>
            <a:r>
              <a:rPr lang="es-ES" dirty="0" smtClean="0"/>
              <a:t>TV Mecánica: </a:t>
            </a:r>
          </a:p>
          <a:p>
            <a:pPr marL="0" indent="0" algn="just">
              <a:buNone/>
            </a:pPr>
            <a:r>
              <a:rPr lang="es-ES" dirty="0" smtClean="0"/>
              <a:t>	-Disco de </a:t>
            </a:r>
            <a:r>
              <a:rPr lang="es-ES" dirty="0" err="1" smtClean="0"/>
              <a:t>Nipkow</a:t>
            </a:r>
            <a:r>
              <a:rPr lang="es-ES" dirty="0" smtClean="0"/>
              <a:t>: Disco perforado en espiral para escanear imágenes estáticas y 	mediante celda de selenio pasa luz a electricidad (propiedad fotovoltaica). Puesto 	en práctica por </a:t>
            </a:r>
            <a:r>
              <a:rPr lang="es-ES" dirty="0" err="1" smtClean="0"/>
              <a:t>Logie</a:t>
            </a:r>
            <a:r>
              <a:rPr lang="es-ES" dirty="0" smtClean="0"/>
              <a:t> </a:t>
            </a:r>
            <a:r>
              <a:rPr lang="es-ES" dirty="0" err="1" smtClean="0"/>
              <a:t>Baird</a:t>
            </a:r>
            <a:endParaRPr lang="es-ES" dirty="0" smtClean="0"/>
          </a:p>
          <a:p>
            <a:pPr marL="0" indent="0" algn="just">
              <a:buNone/>
            </a:pPr>
            <a:r>
              <a:rPr lang="es-ES" dirty="0" smtClean="0"/>
              <a:t>	-1930 Imagen y sonido</a:t>
            </a:r>
          </a:p>
          <a:p>
            <a:pPr marL="0" indent="0" algn="just">
              <a:buNone/>
            </a:pPr>
            <a:r>
              <a:rPr lang="es-ES" dirty="0" smtClean="0"/>
              <a:t>	-Limitaciones en resolución y cantidad de fotogramas</a:t>
            </a:r>
          </a:p>
        </p:txBody>
      </p:sp>
    </p:spTree>
    <p:extLst>
      <p:ext uri="{BB962C8B-B14F-4D97-AF65-F5344CB8AC3E}">
        <p14:creationId xmlns:p14="http://schemas.microsoft.com/office/powerpoint/2010/main" val="473384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JavaScript (JS</a:t>
            </a:r>
            <a:r>
              <a:rPr lang="es-ES" dirty="0" smtClean="0"/>
              <a:t>)</a:t>
            </a:r>
            <a:endParaRPr lang="es-CO" dirty="0"/>
          </a:p>
        </p:txBody>
      </p:sp>
      <p:sp>
        <p:nvSpPr>
          <p:cNvPr id="3" name="Marcador de contenido 2"/>
          <p:cNvSpPr>
            <a:spLocks noGrp="1"/>
          </p:cNvSpPr>
          <p:nvPr>
            <p:ph idx="1"/>
          </p:nvPr>
        </p:nvSpPr>
        <p:spPr>
          <a:xfrm>
            <a:off x="1154952" y="2446638"/>
            <a:ext cx="9471859" cy="4201297"/>
          </a:xfrm>
        </p:spPr>
        <p:txBody>
          <a:bodyPr>
            <a:normAutofit/>
          </a:bodyPr>
          <a:lstStyle/>
          <a:p>
            <a:pPr algn="just"/>
            <a:r>
              <a:rPr lang="es-CO" dirty="0" smtClean="0"/>
              <a:t>Lenguaje </a:t>
            </a:r>
            <a:r>
              <a:rPr lang="es-CO" dirty="0"/>
              <a:t>Script (de documento) multiplataforma orientado a eventos con manejo de objetos utilizado para la aceleración del procesamiento de código mediante motores de interpretación,  de modo que las instrucciones se analizan e interpretan al momento de su ejecución; </a:t>
            </a:r>
            <a:r>
              <a:rPr lang="es-CO" dirty="0" smtClean="0"/>
              <a:t>no necesita ser compilado. </a:t>
            </a:r>
          </a:p>
          <a:p>
            <a:pPr algn="just"/>
            <a:r>
              <a:rPr lang="es-CO" dirty="0" smtClean="0"/>
              <a:t>JavaScript </a:t>
            </a:r>
            <a:r>
              <a:rPr lang="es-CO" dirty="0"/>
              <a:t>está diseñado para funcionar en un entorno y no como un lenguaje </a:t>
            </a:r>
            <a:r>
              <a:rPr lang="es-CO" dirty="0" smtClean="0"/>
              <a:t>de entrada </a:t>
            </a:r>
            <a:r>
              <a:rPr lang="es-CO" dirty="0"/>
              <a:t>y </a:t>
            </a:r>
            <a:r>
              <a:rPr lang="es-CO" dirty="0" smtClean="0"/>
              <a:t>salida</a:t>
            </a:r>
            <a:r>
              <a:rPr lang="es-CO" dirty="0"/>
              <a:t>, el entorno generalmente un navegador web, pero en </a:t>
            </a:r>
            <a:r>
              <a:rPr lang="es-CO" dirty="0" smtClean="0"/>
              <a:t>la actualidad existen otros 	intérpretes </a:t>
            </a:r>
            <a:r>
              <a:rPr lang="es-CO" dirty="0"/>
              <a:t>de JS ya que el lenguaje </a:t>
            </a:r>
            <a:r>
              <a:rPr lang="es-CO" dirty="0" smtClean="0"/>
              <a:t>permite incluso el desarrollo </a:t>
            </a:r>
            <a:r>
              <a:rPr lang="es-CO" dirty="0"/>
              <a:t>de aplicaciones. </a:t>
            </a:r>
          </a:p>
          <a:p>
            <a:endParaRPr lang="es-ES" dirty="0"/>
          </a:p>
          <a:p>
            <a:pPr marL="0" indent="0">
              <a:buNone/>
            </a:pPr>
            <a:endParaRPr lang="es-ES" dirty="0" smtClean="0"/>
          </a:p>
        </p:txBody>
      </p:sp>
    </p:spTree>
    <p:extLst>
      <p:ext uri="{BB962C8B-B14F-4D97-AF65-F5344CB8AC3E}">
        <p14:creationId xmlns:p14="http://schemas.microsoft.com/office/powerpoint/2010/main" val="11488407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CSS </a:t>
            </a:r>
            <a:r>
              <a:rPr lang="es-CO" dirty="0"/>
              <a:t>(</a:t>
            </a:r>
            <a:r>
              <a:rPr lang="es-CO" dirty="0" err="1"/>
              <a:t>Cascading</a:t>
            </a:r>
            <a:r>
              <a:rPr lang="es-CO" dirty="0"/>
              <a:t> Style </a:t>
            </a:r>
            <a:r>
              <a:rPr lang="es-CO" dirty="0" err="1"/>
              <a:t>Sheets</a:t>
            </a:r>
            <a:r>
              <a:rPr lang="es-CO" dirty="0"/>
              <a:t>)</a:t>
            </a:r>
          </a:p>
        </p:txBody>
      </p:sp>
      <p:sp>
        <p:nvSpPr>
          <p:cNvPr id="3" name="Marcador de contenido 2"/>
          <p:cNvSpPr>
            <a:spLocks noGrp="1"/>
          </p:cNvSpPr>
          <p:nvPr>
            <p:ph idx="1"/>
          </p:nvPr>
        </p:nvSpPr>
        <p:spPr>
          <a:xfrm>
            <a:off x="482138" y="2298357"/>
            <a:ext cx="10886078" cy="4448432"/>
          </a:xfrm>
        </p:spPr>
        <p:txBody>
          <a:bodyPr>
            <a:normAutofit/>
          </a:bodyPr>
          <a:lstStyle/>
          <a:p>
            <a:pPr algn="just"/>
            <a:r>
              <a:rPr lang="es-CO" dirty="0" smtClean="0"/>
              <a:t>Es </a:t>
            </a:r>
            <a:r>
              <a:rPr lang="es-CO" dirty="0"/>
              <a:t>un lenguaje que describe el estilo visual o el formato en que se presentan los elementos en documentos HTML y XML. </a:t>
            </a:r>
          </a:p>
          <a:p>
            <a:pPr algn="just"/>
            <a:r>
              <a:rPr lang="es-CO" dirty="0"/>
              <a:t>En la actualidad CSS se encuentra en su tercera </a:t>
            </a:r>
            <a:r>
              <a:rPr lang="es-CO" dirty="0" smtClean="0"/>
              <a:t>versión, cuenta </a:t>
            </a:r>
            <a:r>
              <a:rPr lang="es-CO" dirty="0"/>
              <a:t>con soporte para previas versiones, además del estilo CSS3 también se encarga de la forma y el movimiento permitiendo trabajar con esquinas redondeadas o sombras. </a:t>
            </a:r>
          </a:p>
          <a:p>
            <a:pPr algn="just"/>
            <a:r>
              <a:rPr lang="es-CO" dirty="0"/>
              <a:t>Básicamente las hojas de estilos funcionan a través de reglas compuestas por dos partes, primero un selector que se encarga de determinar los elementos afectados, la segunda es la declaración que especifica el efecto, esta última se compone por una propiedad y el valor asignado. </a:t>
            </a:r>
          </a:p>
          <a:p>
            <a:endParaRPr lang="es-CO" dirty="0"/>
          </a:p>
          <a:p>
            <a:endParaRPr lang="es-ES" dirty="0"/>
          </a:p>
          <a:p>
            <a:pPr marL="0" indent="0">
              <a:buNone/>
            </a:pPr>
            <a:endParaRPr lang="es-ES" dirty="0" smtClean="0"/>
          </a:p>
        </p:txBody>
      </p:sp>
      <p:pic>
        <p:nvPicPr>
          <p:cNvPr id="4" name="Imagen 3"/>
          <p:cNvPicPr>
            <a:picLocks noChangeAspect="1"/>
          </p:cNvPicPr>
          <p:nvPr/>
        </p:nvPicPr>
        <p:blipFill>
          <a:blip r:embed="rId2"/>
          <a:stretch>
            <a:fillRect/>
          </a:stretch>
        </p:blipFill>
        <p:spPr>
          <a:xfrm>
            <a:off x="4492470" y="5294858"/>
            <a:ext cx="2086378" cy="1118298"/>
          </a:xfrm>
          <a:prstGeom prst="rect">
            <a:avLst/>
          </a:prstGeom>
        </p:spPr>
      </p:pic>
    </p:spTree>
    <p:extLst>
      <p:ext uri="{BB962C8B-B14F-4D97-AF65-F5344CB8AC3E}">
        <p14:creationId xmlns:p14="http://schemas.microsoft.com/office/powerpoint/2010/main" val="6285444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2253" y="656168"/>
            <a:ext cx="8761413" cy="706964"/>
          </a:xfrm>
        </p:spPr>
        <p:txBody>
          <a:bodyPr/>
          <a:lstStyle/>
          <a:p>
            <a:r>
              <a:rPr lang="es-ES" dirty="0" smtClean="0"/>
              <a:t>Interfaz SDK 5.1 Samsung Smart TV</a:t>
            </a:r>
            <a:endParaRPr lang="es-CO" dirty="0"/>
          </a:p>
        </p:txBody>
      </p:sp>
      <p:pic>
        <p:nvPicPr>
          <p:cNvPr id="4" name="Imagen 3"/>
          <p:cNvPicPr/>
          <p:nvPr/>
        </p:nvPicPr>
        <p:blipFill>
          <a:blip r:embed="rId2"/>
          <a:stretch>
            <a:fillRect/>
          </a:stretch>
        </p:blipFill>
        <p:spPr>
          <a:xfrm>
            <a:off x="1712958" y="1549400"/>
            <a:ext cx="8307341" cy="5219700"/>
          </a:xfrm>
          <a:prstGeom prst="rect">
            <a:avLst/>
          </a:prstGeom>
        </p:spPr>
      </p:pic>
    </p:spTree>
    <p:extLst>
      <p:ext uri="{BB962C8B-B14F-4D97-AF65-F5344CB8AC3E}">
        <p14:creationId xmlns:p14="http://schemas.microsoft.com/office/powerpoint/2010/main" val="2651529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Relación con el Plan Nacional Para el Buen Vivir</a:t>
            </a:r>
            <a:endParaRPr lang="es-CO" dirty="0"/>
          </a:p>
        </p:txBody>
      </p:sp>
      <p:sp>
        <p:nvSpPr>
          <p:cNvPr id="3" name="Marcador de contenido 2"/>
          <p:cNvSpPr>
            <a:spLocks noGrp="1"/>
          </p:cNvSpPr>
          <p:nvPr>
            <p:ph idx="1"/>
          </p:nvPr>
        </p:nvSpPr>
        <p:spPr/>
        <p:txBody>
          <a:bodyPr/>
          <a:lstStyle/>
          <a:p>
            <a:r>
              <a:rPr lang="es-ES" dirty="0" smtClean="0"/>
              <a:t>Turismo</a:t>
            </a:r>
            <a:endParaRPr lang="es-CO" dirty="0"/>
          </a:p>
        </p:txBody>
      </p:sp>
      <p:pic>
        <p:nvPicPr>
          <p:cNvPr id="4" name="Imagen 3"/>
          <p:cNvPicPr>
            <a:picLocks noChangeAspect="1"/>
          </p:cNvPicPr>
          <p:nvPr/>
        </p:nvPicPr>
        <p:blipFill>
          <a:blip r:embed="rId2"/>
          <a:stretch>
            <a:fillRect/>
          </a:stretch>
        </p:blipFill>
        <p:spPr>
          <a:xfrm>
            <a:off x="2049418" y="3076833"/>
            <a:ext cx="8025253" cy="3128833"/>
          </a:xfrm>
          <a:prstGeom prst="rect">
            <a:avLst/>
          </a:prstGeom>
        </p:spPr>
      </p:pic>
    </p:spTree>
    <p:extLst>
      <p:ext uri="{BB962C8B-B14F-4D97-AF65-F5344CB8AC3E}">
        <p14:creationId xmlns:p14="http://schemas.microsoft.com/office/powerpoint/2010/main" val="27518722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Relación con el Plan Nacional Para el Buen Vivir</a:t>
            </a:r>
            <a:endParaRPr lang="es-CO" dirty="0"/>
          </a:p>
        </p:txBody>
      </p:sp>
      <p:sp>
        <p:nvSpPr>
          <p:cNvPr id="3" name="Marcador de contenido 2"/>
          <p:cNvSpPr>
            <a:spLocks noGrp="1"/>
          </p:cNvSpPr>
          <p:nvPr>
            <p:ph idx="1"/>
          </p:nvPr>
        </p:nvSpPr>
        <p:spPr/>
        <p:txBody>
          <a:bodyPr/>
          <a:lstStyle/>
          <a:p>
            <a:r>
              <a:rPr lang="es-ES" dirty="0" smtClean="0"/>
              <a:t>Salud</a:t>
            </a:r>
          </a:p>
          <a:p>
            <a:endParaRPr lang="es-CO" dirty="0"/>
          </a:p>
        </p:txBody>
      </p:sp>
      <p:pic>
        <p:nvPicPr>
          <p:cNvPr id="4" name="Imagen 3"/>
          <p:cNvPicPr>
            <a:picLocks noChangeAspect="1"/>
          </p:cNvPicPr>
          <p:nvPr/>
        </p:nvPicPr>
        <p:blipFill>
          <a:blip r:embed="rId2"/>
          <a:stretch>
            <a:fillRect/>
          </a:stretch>
        </p:blipFill>
        <p:spPr>
          <a:xfrm>
            <a:off x="2093691" y="3188043"/>
            <a:ext cx="8469166" cy="2590029"/>
          </a:xfrm>
          <a:prstGeom prst="rect">
            <a:avLst/>
          </a:prstGeom>
        </p:spPr>
      </p:pic>
    </p:spTree>
    <p:extLst>
      <p:ext uri="{BB962C8B-B14F-4D97-AF65-F5344CB8AC3E}">
        <p14:creationId xmlns:p14="http://schemas.microsoft.com/office/powerpoint/2010/main" val="31378585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Aplicación de Turismo en Ecuador</a:t>
            </a:r>
            <a:endParaRPr lang="es-CO" dirty="0"/>
          </a:p>
        </p:txBody>
      </p:sp>
      <p:sp>
        <p:nvSpPr>
          <p:cNvPr id="5" name="Marcador de contenido 4"/>
          <p:cNvSpPr>
            <a:spLocks noGrp="1"/>
          </p:cNvSpPr>
          <p:nvPr>
            <p:ph idx="1"/>
          </p:nvPr>
        </p:nvSpPr>
        <p:spPr/>
        <p:txBody>
          <a:bodyPr/>
          <a:lstStyle/>
          <a:p>
            <a:endParaRPr lang="es-CO"/>
          </a:p>
        </p:txBody>
      </p:sp>
      <p:pic>
        <p:nvPicPr>
          <p:cNvPr id="6" name="Imagen 5"/>
          <p:cNvPicPr/>
          <p:nvPr/>
        </p:nvPicPr>
        <p:blipFill>
          <a:blip r:embed="rId2"/>
          <a:stretch>
            <a:fillRect/>
          </a:stretch>
        </p:blipFill>
        <p:spPr>
          <a:xfrm>
            <a:off x="1568790" y="2298700"/>
            <a:ext cx="7933737" cy="4495800"/>
          </a:xfrm>
          <a:prstGeom prst="rect">
            <a:avLst/>
          </a:prstGeom>
        </p:spPr>
      </p:pic>
    </p:spTree>
    <p:extLst>
      <p:ext uri="{BB962C8B-B14F-4D97-AF65-F5344CB8AC3E}">
        <p14:creationId xmlns:p14="http://schemas.microsoft.com/office/powerpoint/2010/main" val="352606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913124" y="0"/>
            <a:ext cx="5959351" cy="6728851"/>
          </a:xfrm>
          <a:prstGeom prst="rect">
            <a:avLst/>
          </a:prstGeom>
        </p:spPr>
      </p:pic>
    </p:spTree>
    <p:extLst>
      <p:ext uri="{BB962C8B-B14F-4D97-AF65-F5344CB8AC3E}">
        <p14:creationId xmlns:p14="http://schemas.microsoft.com/office/powerpoint/2010/main" val="18670491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Aplicación de Turismo en Ecuador</a:t>
            </a:r>
            <a:endParaRPr lang="es-CO" dirty="0"/>
          </a:p>
        </p:txBody>
      </p:sp>
      <p:sp>
        <p:nvSpPr>
          <p:cNvPr id="3" name="Marcador de contenido 2"/>
          <p:cNvSpPr>
            <a:spLocks noGrp="1"/>
          </p:cNvSpPr>
          <p:nvPr>
            <p:ph idx="1"/>
          </p:nvPr>
        </p:nvSpPr>
        <p:spPr>
          <a:xfrm>
            <a:off x="1525658" y="2356365"/>
            <a:ext cx="8761412" cy="3416300"/>
          </a:xfrm>
        </p:spPr>
        <p:txBody>
          <a:bodyPr/>
          <a:lstStyle/>
          <a:p>
            <a:endParaRPr lang="es-ES" dirty="0" smtClean="0"/>
          </a:p>
          <a:p>
            <a:endParaRPr lang="es-CO" dirty="0"/>
          </a:p>
        </p:txBody>
      </p:sp>
      <p:pic>
        <p:nvPicPr>
          <p:cNvPr id="4" name="Imagen 3"/>
          <p:cNvPicPr>
            <a:picLocks noChangeAspect="1"/>
          </p:cNvPicPr>
          <p:nvPr/>
        </p:nvPicPr>
        <p:blipFill>
          <a:blip r:embed="rId2"/>
          <a:stretch>
            <a:fillRect/>
          </a:stretch>
        </p:blipFill>
        <p:spPr>
          <a:xfrm>
            <a:off x="2238300" y="2356365"/>
            <a:ext cx="7336128" cy="4298436"/>
          </a:xfrm>
          <a:prstGeom prst="rect">
            <a:avLst/>
          </a:prstGeom>
        </p:spPr>
      </p:pic>
    </p:spTree>
    <p:extLst>
      <p:ext uri="{BB962C8B-B14F-4D97-AF65-F5344CB8AC3E}">
        <p14:creationId xmlns:p14="http://schemas.microsoft.com/office/powerpoint/2010/main" val="38878118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Aplicación de Turismo en Ecuador</a:t>
            </a:r>
            <a:endParaRPr lang="es-CO" dirty="0"/>
          </a:p>
        </p:txBody>
      </p:sp>
      <p:sp>
        <p:nvSpPr>
          <p:cNvPr id="3" name="Marcador de contenido 2"/>
          <p:cNvSpPr>
            <a:spLocks noGrp="1"/>
          </p:cNvSpPr>
          <p:nvPr>
            <p:ph idx="1"/>
          </p:nvPr>
        </p:nvSpPr>
        <p:spPr>
          <a:xfrm>
            <a:off x="1525658" y="2356365"/>
            <a:ext cx="8761412" cy="3416300"/>
          </a:xfrm>
        </p:spPr>
        <p:txBody>
          <a:bodyPr/>
          <a:lstStyle/>
          <a:p>
            <a:endParaRPr lang="es-ES" dirty="0" smtClean="0"/>
          </a:p>
          <a:p>
            <a:endParaRPr lang="es-CO"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2096796" y="2318265"/>
            <a:ext cx="7619136" cy="4485322"/>
          </a:xfrm>
          <a:prstGeom prst="rect">
            <a:avLst/>
          </a:prstGeom>
          <a:noFill/>
          <a:ln>
            <a:noFill/>
          </a:ln>
        </p:spPr>
      </p:pic>
    </p:spTree>
    <p:extLst>
      <p:ext uri="{BB962C8B-B14F-4D97-AF65-F5344CB8AC3E}">
        <p14:creationId xmlns:p14="http://schemas.microsoft.com/office/powerpoint/2010/main" val="31075188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Aplicación de Turismo en Ecuador</a:t>
            </a:r>
            <a:endParaRPr lang="es-CO" dirty="0"/>
          </a:p>
        </p:txBody>
      </p:sp>
      <p:pic>
        <p:nvPicPr>
          <p:cNvPr id="4" name="Marcador de contenido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35492" y="2235200"/>
            <a:ext cx="6600334" cy="4622800"/>
          </a:xfrm>
          <a:prstGeom prst="rect">
            <a:avLst/>
          </a:prstGeom>
          <a:noFill/>
          <a:ln>
            <a:noFill/>
          </a:ln>
        </p:spPr>
      </p:pic>
    </p:spTree>
    <p:extLst>
      <p:ext uri="{BB962C8B-B14F-4D97-AF65-F5344CB8AC3E}">
        <p14:creationId xmlns:p14="http://schemas.microsoft.com/office/powerpoint/2010/main" val="3277355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Historia</a:t>
            </a:r>
            <a:endParaRPr lang="es-CO" dirty="0"/>
          </a:p>
        </p:txBody>
      </p:sp>
      <p:sp>
        <p:nvSpPr>
          <p:cNvPr id="3" name="Marcador de contenido 2"/>
          <p:cNvSpPr>
            <a:spLocks noGrp="1"/>
          </p:cNvSpPr>
          <p:nvPr>
            <p:ph idx="1"/>
          </p:nvPr>
        </p:nvSpPr>
        <p:spPr>
          <a:xfrm>
            <a:off x="609600" y="2209800"/>
            <a:ext cx="10858499" cy="4305300"/>
          </a:xfrm>
        </p:spPr>
        <p:txBody>
          <a:bodyPr/>
          <a:lstStyle/>
          <a:p>
            <a:pPr algn="just"/>
            <a:r>
              <a:rPr lang="es-ES" dirty="0"/>
              <a:t>TV Electrónica</a:t>
            </a:r>
            <a:r>
              <a:rPr lang="es-ES" dirty="0" smtClean="0"/>
              <a:t>:</a:t>
            </a:r>
          </a:p>
          <a:p>
            <a:pPr marL="0" indent="0" algn="just">
              <a:buNone/>
            </a:pPr>
            <a:r>
              <a:rPr lang="es-ES" dirty="0"/>
              <a:t>	</a:t>
            </a:r>
            <a:r>
              <a:rPr lang="es-ES" dirty="0" smtClean="0"/>
              <a:t>-Rayos </a:t>
            </a:r>
            <a:r>
              <a:rPr lang="es-ES" dirty="0" smtClean="0"/>
              <a:t>catódicos: </a:t>
            </a:r>
            <a:r>
              <a:rPr lang="es-CO" dirty="0"/>
              <a:t>(lámpara de vacío con emanación de rayos)</a:t>
            </a:r>
            <a:r>
              <a:rPr lang="es-ES" dirty="0" smtClean="0"/>
              <a:t>descubiertos en 1859 por 	</a:t>
            </a:r>
            <a:r>
              <a:rPr lang="es-CO" dirty="0" smtClean="0"/>
              <a:t>Julius </a:t>
            </a:r>
            <a:r>
              <a:rPr lang="es-CO" dirty="0" err="1" smtClean="0"/>
              <a:t>Plücker</a:t>
            </a:r>
            <a:r>
              <a:rPr lang="es-CO" dirty="0" smtClean="0"/>
              <a:t>.</a:t>
            </a:r>
          </a:p>
          <a:p>
            <a:pPr marL="0" indent="0" algn="just">
              <a:buNone/>
            </a:pPr>
            <a:r>
              <a:rPr lang="es-CO" dirty="0" smtClean="0"/>
              <a:t> </a:t>
            </a:r>
            <a:endParaRPr lang="es-CO" dirty="0"/>
          </a:p>
          <a:p>
            <a:pPr marL="0" indent="0" algn="just">
              <a:buNone/>
            </a:pPr>
            <a:r>
              <a:rPr lang="es-ES" dirty="0" smtClean="0"/>
              <a:t>	- </a:t>
            </a:r>
            <a:r>
              <a:rPr lang="es-CO" dirty="0" err="1"/>
              <a:t>Zworykin</a:t>
            </a:r>
            <a:r>
              <a:rPr lang="es-CO" dirty="0"/>
              <a:t> </a:t>
            </a:r>
            <a:r>
              <a:rPr lang="es-CO" dirty="0" smtClean="0"/>
              <a:t>desarrolló </a:t>
            </a:r>
            <a:r>
              <a:rPr lang="es-CO" dirty="0"/>
              <a:t>“el iconoscopio” (dispositivo para convertir </a:t>
            </a:r>
            <a:r>
              <a:rPr lang="es-CO" dirty="0" smtClean="0"/>
              <a:t>imágenes </a:t>
            </a:r>
            <a:r>
              <a:rPr lang="es-CO" dirty="0"/>
              <a:t>en señales </a:t>
            </a:r>
            <a:r>
              <a:rPr lang="es-CO" dirty="0" smtClean="0"/>
              <a:t>	eléctricas </a:t>
            </a:r>
            <a:r>
              <a:rPr lang="es-CO" dirty="0"/>
              <a:t>y que hacía posible la exploración de la imagen para su transmisión</a:t>
            </a:r>
            <a:r>
              <a:rPr lang="es-CO" dirty="0" smtClean="0"/>
              <a:t>), 	utilizado 	en cámaras.</a:t>
            </a:r>
          </a:p>
          <a:p>
            <a:pPr marL="0" indent="0" algn="just">
              <a:buNone/>
            </a:pPr>
            <a:r>
              <a:rPr lang="es-ES" dirty="0"/>
              <a:t>	</a:t>
            </a:r>
            <a:r>
              <a:rPr lang="es-ES" dirty="0" smtClean="0"/>
              <a:t>-</a:t>
            </a:r>
            <a:r>
              <a:rPr lang="es-CO" dirty="0" err="1"/>
              <a:t>Philo</a:t>
            </a:r>
            <a:r>
              <a:rPr lang="es-CO" dirty="0"/>
              <a:t> </a:t>
            </a:r>
            <a:r>
              <a:rPr lang="es-CO" dirty="0" err="1" smtClean="0"/>
              <a:t>Farnsworth</a:t>
            </a:r>
            <a:r>
              <a:rPr lang="es-CO" dirty="0" smtClean="0"/>
              <a:t> utiliza su invento, el </a:t>
            </a:r>
            <a:r>
              <a:rPr lang="es-CO" dirty="0"/>
              <a:t>tubo disector de imágenes (cámara de válvula </a:t>
            </a:r>
            <a:r>
              <a:rPr lang="es-CO" dirty="0" smtClean="0"/>
              <a:t>	electrónica) para una transmisión entre dos cuartos (1927).</a:t>
            </a:r>
          </a:p>
          <a:p>
            <a:pPr marL="0" indent="0" algn="just">
              <a:buNone/>
            </a:pPr>
            <a:endParaRPr lang="es-ES" dirty="0"/>
          </a:p>
          <a:p>
            <a:pPr marL="0" indent="0" algn="just">
              <a:buNone/>
            </a:pPr>
            <a:r>
              <a:rPr lang="es-ES" dirty="0" smtClean="0"/>
              <a:t>	-</a:t>
            </a:r>
            <a:r>
              <a:rPr lang="es-CO" dirty="0" smtClean="0"/>
              <a:t>Primer </a:t>
            </a:r>
            <a:r>
              <a:rPr lang="es-CO" dirty="0"/>
              <a:t>evento televisado en vivo </a:t>
            </a:r>
            <a:r>
              <a:rPr lang="es-CO" dirty="0" smtClean="0"/>
              <a:t> fueron </a:t>
            </a:r>
            <a:r>
              <a:rPr lang="es-CO" dirty="0"/>
              <a:t>los juegos Olímpicos de </a:t>
            </a:r>
            <a:r>
              <a:rPr lang="es-CO" dirty="0" smtClean="0"/>
              <a:t>1936.</a:t>
            </a:r>
            <a:endParaRPr lang="es-CO" dirty="0"/>
          </a:p>
        </p:txBody>
      </p:sp>
    </p:spTree>
    <p:extLst>
      <p:ext uri="{BB962C8B-B14F-4D97-AF65-F5344CB8AC3E}">
        <p14:creationId xmlns:p14="http://schemas.microsoft.com/office/powerpoint/2010/main" val="1408677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Auto inicio de Aplicación</a:t>
            </a:r>
            <a:endParaRPr lang="es-CO" dirty="0"/>
          </a:p>
        </p:txBody>
      </p:sp>
      <p:pic>
        <p:nvPicPr>
          <p:cNvPr id="4" name="Marcador de contenido 3" descr="C:\Users\Xxx@N)Re$xxX\20150828_210209.jpg"/>
          <p:cNvPicPr>
            <a:picLocks noGrp="1"/>
          </p:cNvPicPr>
          <p:nvPr>
            <p:ph idx="1"/>
          </p:nvPr>
        </p:nvPicPr>
        <p:blipFill rotWithShape="1">
          <a:blip r:embed="rId2" cstate="print">
            <a:extLst>
              <a:ext uri="{28A0092B-C50C-407E-A947-70E740481C1C}">
                <a14:useLocalDpi xmlns:a14="http://schemas.microsoft.com/office/drawing/2010/main" val="0"/>
              </a:ext>
            </a:extLst>
          </a:blip>
          <a:srcRect l="7014" t="5925" r="5801" b="2682"/>
          <a:stretch/>
        </p:blipFill>
        <p:spPr bwMode="auto">
          <a:xfrm>
            <a:off x="2664249" y="2446638"/>
            <a:ext cx="6862811" cy="420785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70960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Aplicación de Salud en Ecuador</a:t>
            </a:r>
            <a:endParaRPr lang="es-CO" dirty="0"/>
          </a:p>
        </p:txBody>
      </p:sp>
      <p:sp>
        <p:nvSpPr>
          <p:cNvPr id="3" name="Marcador de contenido 2"/>
          <p:cNvSpPr>
            <a:spLocks noGrp="1"/>
          </p:cNvSpPr>
          <p:nvPr>
            <p:ph idx="1"/>
          </p:nvPr>
        </p:nvSpPr>
        <p:spPr/>
        <p:txBody>
          <a:bodyPr/>
          <a:lstStyle/>
          <a:p>
            <a:r>
              <a:rPr lang="es-ES" dirty="0" smtClean="0"/>
              <a:t>De tipo </a:t>
            </a:r>
            <a:r>
              <a:rPr lang="es-ES" dirty="0" err="1" smtClean="0"/>
              <a:t>ticker</a:t>
            </a:r>
            <a:endParaRPr lang="es-ES" dirty="0" smtClean="0"/>
          </a:p>
          <a:p>
            <a:r>
              <a:rPr lang="es-ES" dirty="0" smtClean="0"/>
              <a:t>Permite redimensionar la pantalla de televisión</a:t>
            </a:r>
          </a:p>
          <a:p>
            <a:r>
              <a:rPr lang="es-ES" dirty="0" smtClean="0"/>
              <a:t>Muestra nombre de canal y programa de televisión</a:t>
            </a:r>
          </a:p>
          <a:p>
            <a:r>
              <a:rPr lang="es-ES" dirty="0" smtClean="0"/>
              <a:t>Presenta Información Referente a la salud en el país</a:t>
            </a:r>
          </a:p>
          <a:p>
            <a:endParaRPr lang="es-CO" dirty="0"/>
          </a:p>
        </p:txBody>
      </p:sp>
    </p:spTree>
    <p:extLst>
      <p:ext uri="{BB962C8B-B14F-4D97-AF65-F5344CB8AC3E}">
        <p14:creationId xmlns:p14="http://schemas.microsoft.com/office/powerpoint/2010/main" val="1598559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38343" y="495300"/>
            <a:ext cx="8017665" cy="5524500"/>
          </a:xfrm>
          <a:prstGeom prst="rect">
            <a:avLst/>
          </a:prstGeom>
        </p:spPr>
      </p:pic>
    </p:spTree>
    <p:extLst>
      <p:ext uri="{BB962C8B-B14F-4D97-AF65-F5344CB8AC3E}">
        <p14:creationId xmlns:p14="http://schemas.microsoft.com/office/powerpoint/2010/main" val="562614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349636" y="290635"/>
            <a:ext cx="2800464" cy="5995865"/>
          </a:xfrm>
          <a:prstGeom prst="rect">
            <a:avLst/>
          </a:prstGeom>
        </p:spPr>
      </p:pic>
    </p:spTree>
    <p:extLst>
      <p:ext uri="{BB962C8B-B14F-4D97-AF65-F5344CB8AC3E}">
        <p14:creationId xmlns:p14="http://schemas.microsoft.com/office/powerpoint/2010/main" val="4284174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Aplicación de Salud en Ecuador</a:t>
            </a:r>
            <a:endParaRPr lang="es-CO" dirty="0"/>
          </a:p>
        </p:txBody>
      </p:sp>
      <p:sp>
        <p:nvSpPr>
          <p:cNvPr id="3" name="Marcador de contenido 2"/>
          <p:cNvSpPr>
            <a:spLocks noGrp="1"/>
          </p:cNvSpPr>
          <p:nvPr>
            <p:ph idx="1"/>
          </p:nvPr>
        </p:nvSpPr>
        <p:spPr>
          <a:xfrm>
            <a:off x="1154954" y="2603500"/>
            <a:ext cx="9690845" cy="3416300"/>
          </a:xfrm>
        </p:spPr>
        <p:txBody>
          <a:bodyPr/>
          <a:lstStyle/>
          <a:p>
            <a:r>
              <a:rPr lang="en-US" dirty="0" err="1" smtClean="0"/>
              <a:t>window.webapis.tv.window.setRect</a:t>
            </a:r>
            <a:r>
              <a:rPr lang="en-US" dirty="0"/>
              <a:t>({width : #</a:t>
            </a:r>
            <a:r>
              <a:rPr lang="en-US" dirty="0" smtClean="0"/>
              <a:t>, </a:t>
            </a:r>
            <a:r>
              <a:rPr lang="en-US" dirty="0"/>
              <a:t>height : </a:t>
            </a:r>
            <a:r>
              <a:rPr lang="en-US" dirty="0" smtClean="0"/>
              <a:t>#, </a:t>
            </a:r>
            <a:r>
              <a:rPr lang="en-US" dirty="0"/>
              <a:t>top : </a:t>
            </a:r>
            <a:r>
              <a:rPr lang="en-US" dirty="0" smtClean="0"/>
              <a:t>#, </a:t>
            </a:r>
            <a:r>
              <a:rPr lang="en-US" dirty="0"/>
              <a:t>left : </a:t>
            </a:r>
            <a:r>
              <a:rPr lang="en-US" dirty="0" smtClean="0"/>
              <a:t>#})</a:t>
            </a:r>
          </a:p>
          <a:p>
            <a:r>
              <a:rPr lang="en-US" dirty="0" smtClean="0"/>
              <a:t>Se </a:t>
            </a:r>
            <a:r>
              <a:rPr lang="en-US" dirty="0" err="1" smtClean="0"/>
              <a:t>utiliza</a:t>
            </a:r>
            <a:r>
              <a:rPr lang="en-US" dirty="0" smtClean="0"/>
              <a:t> la </a:t>
            </a:r>
            <a:r>
              <a:rPr lang="en-US" dirty="0" err="1" smtClean="0"/>
              <a:t>clase</a:t>
            </a:r>
            <a:r>
              <a:rPr lang="en-US" dirty="0" smtClean="0"/>
              <a:t> TV.CHANNEL para </a:t>
            </a:r>
            <a:r>
              <a:rPr lang="en-US" dirty="0" err="1" smtClean="0"/>
              <a:t>obtener</a:t>
            </a:r>
            <a:r>
              <a:rPr lang="en-US" dirty="0" smtClean="0"/>
              <a:t> </a:t>
            </a:r>
            <a:r>
              <a:rPr lang="en-US" dirty="0" err="1" smtClean="0"/>
              <a:t>información</a:t>
            </a:r>
            <a:r>
              <a:rPr lang="en-US" dirty="0" smtClean="0"/>
              <a:t> del canal.</a:t>
            </a:r>
          </a:p>
          <a:p>
            <a:endParaRPr lang="es-CO" dirty="0"/>
          </a:p>
          <a:p>
            <a:endParaRPr lang="es-CO" dirty="0"/>
          </a:p>
        </p:txBody>
      </p:sp>
      <p:pic>
        <p:nvPicPr>
          <p:cNvPr id="6" name="Imagen 5"/>
          <p:cNvPicPr>
            <a:picLocks noChangeAspect="1"/>
          </p:cNvPicPr>
          <p:nvPr/>
        </p:nvPicPr>
        <p:blipFill>
          <a:blip r:embed="rId2"/>
          <a:stretch>
            <a:fillRect/>
          </a:stretch>
        </p:blipFill>
        <p:spPr>
          <a:xfrm>
            <a:off x="3158750" y="3416300"/>
            <a:ext cx="5609167" cy="3302000"/>
          </a:xfrm>
          <a:prstGeom prst="rect">
            <a:avLst/>
          </a:prstGeom>
        </p:spPr>
      </p:pic>
    </p:spTree>
    <p:extLst>
      <p:ext uri="{BB962C8B-B14F-4D97-AF65-F5344CB8AC3E}">
        <p14:creationId xmlns:p14="http://schemas.microsoft.com/office/powerpoint/2010/main" val="16902874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Aplicación de Salud en Ecuador</a:t>
            </a:r>
            <a:endParaRPr lang="es-CO" dirty="0"/>
          </a:p>
        </p:txBody>
      </p:sp>
      <p:pic>
        <p:nvPicPr>
          <p:cNvPr id="4" name="Marcador de contenido 3" descr="C:\Users\Xxx@N)Re$xxX\Pictures\fotos galaxy nexus\note 4\smart tv\20151001_131240.jpg"/>
          <p:cNvPicPr>
            <a:picLocks noGrp="1"/>
          </p:cNvPicPr>
          <p:nvPr>
            <p:ph idx="1"/>
          </p:nvPr>
        </p:nvPicPr>
        <p:blipFill rotWithShape="1">
          <a:blip r:embed="rId2" cstate="print">
            <a:extLst>
              <a:ext uri="{28A0092B-C50C-407E-A947-70E740481C1C}">
                <a14:useLocalDpi xmlns:a14="http://schemas.microsoft.com/office/drawing/2010/main" val="0"/>
              </a:ext>
            </a:extLst>
          </a:blip>
          <a:srcRect l="1357" t="2414" r="8343" b="1911"/>
          <a:stretch/>
        </p:blipFill>
        <p:spPr bwMode="auto">
          <a:xfrm>
            <a:off x="3109965" y="2471465"/>
            <a:ext cx="6806401" cy="40745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13041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Aplicación de Salud en Ecuador</a:t>
            </a:r>
            <a:endParaRPr lang="es-CO" dirty="0"/>
          </a:p>
        </p:txBody>
      </p:sp>
      <p:pic>
        <p:nvPicPr>
          <p:cNvPr id="5" name="Marcador de contenido 4" descr="C:\Users\Xxx@N)Re$xxX\20151025_182255.jpg"/>
          <p:cNvPicPr>
            <a:picLocks noGrp="1"/>
          </p:cNvPicPr>
          <p:nvPr>
            <p:ph idx="1"/>
          </p:nvPr>
        </p:nvPicPr>
        <p:blipFill rotWithShape="1">
          <a:blip r:embed="rId2" cstate="print">
            <a:extLst>
              <a:ext uri="{28A0092B-C50C-407E-A947-70E740481C1C}">
                <a14:useLocalDpi xmlns:a14="http://schemas.microsoft.com/office/drawing/2010/main" val="0"/>
              </a:ext>
            </a:extLst>
          </a:blip>
          <a:srcRect l="5789" t="4367" r="8421" b="6737"/>
          <a:stretch/>
        </p:blipFill>
        <p:spPr bwMode="auto">
          <a:xfrm>
            <a:off x="2613067" y="2347784"/>
            <a:ext cx="6926349" cy="429605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52599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Aplicación de Salud en Ecuador</a:t>
            </a:r>
            <a:endParaRPr lang="es-CO" dirty="0"/>
          </a:p>
        </p:txBody>
      </p:sp>
      <p:pic>
        <p:nvPicPr>
          <p:cNvPr id="4" name="Marcador de contenido 3" descr="C:\Users\Xxx@N)Re$xxX\Pictures\fotos galaxy nexus\note 4\smart tv\20151001_131256.jpg"/>
          <p:cNvPicPr>
            <a:picLocks noGrp="1"/>
          </p:cNvPicPr>
          <p:nvPr>
            <p:ph idx="1"/>
          </p:nvPr>
        </p:nvPicPr>
        <p:blipFill rotWithShape="1">
          <a:blip r:embed="rId2" cstate="print">
            <a:extLst>
              <a:ext uri="{28A0092B-C50C-407E-A947-70E740481C1C}">
                <a14:useLocalDpi xmlns:a14="http://schemas.microsoft.com/office/drawing/2010/main" val="0"/>
              </a:ext>
            </a:extLst>
          </a:blip>
          <a:srcRect l="5602" t="1811" r="8154" b="7929"/>
          <a:stretch/>
        </p:blipFill>
        <p:spPr bwMode="auto">
          <a:xfrm>
            <a:off x="2013935" y="2438400"/>
            <a:ext cx="7043448" cy="42447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948497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Televisores utilizados en las pruebas</a:t>
            </a:r>
            <a:endParaRPr lang="es-CO" dirty="0"/>
          </a:p>
        </p:txBody>
      </p:sp>
      <p:pic>
        <p:nvPicPr>
          <p:cNvPr id="4" name="Marcador de contenido 3" descr="C:\Users\Xxx@N)Re$xxX\Pictures\fotos galaxy nexus\note 4\smart tv\20150915_174539.jpg"/>
          <p:cNvPicPr>
            <a:picLocks noGrp="1"/>
          </p:cNvPicPr>
          <p:nvPr>
            <p:ph idx="1"/>
          </p:nvPr>
        </p:nvPicPr>
        <p:blipFill rotWithShape="1">
          <a:blip r:embed="rId2" cstate="print">
            <a:extLst>
              <a:ext uri="{28A0092B-C50C-407E-A947-70E740481C1C}">
                <a14:useLocalDpi xmlns:a14="http://schemas.microsoft.com/office/drawing/2010/main" val="0"/>
              </a:ext>
            </a:extLst>
          </a:blip>
          <a:srcRect l="2207" r="16657" b="44768"/>
          <a:stretch/>
        </p:blipFill>
        <p:spPr bwMode="auto">
          <a:xfrm>
            <a:off x="287791" y="2298357"/>
            <a:ext cx="5692879" cy="2211859"/>
          </a:xfrm>
          <a:prstGeom prst="rect">
            <a:avLst/>
          </a:prstGeom>
          <a:noFill/>
          <a:ln>
            <a:noFill/>
          </a:ln>
          <a:extLst>
            <a:ext uri="{53640926-AAD7-44D8-BBD7-CCE9431645EC}">
              <a14:shadowObscured xmlns:a14="http://schemas.microsoft.com/office/drawing/2010/main"/>
            </a:ext>
          </a:extLst>
        </p:spPr>
      </p:pic>
      <p:pic>
        <p:nvPicPr>
          <p:cNvPr id="5" name="Imagen 4"/>
          <p:cNvPicPr>
            <a:picLocks noChangeAspect="1"/>
          </p:cNvPicPr>
          <p:nvPr/>
        </p:nvPicPr>
        <p:blipFill>
          <a:blip r:embed="rId3"/>
          <a:stretch>
            <a:fillRect/>
          </a:stretch>
        </p:blipFill>
        <p:spPr>
          <a:xfrm>
            <a:off x="5969407" y="4609071"/>
            <a:ext cx="5905425" cy="2026508"/>
          </a:xfrm>
          <a:prstGeom prst="rect">
            <a:avLst/>
          </a:prstGeom>
        </p:spPr>
      </p:pic>
    </p:spTree>
    <p:extLst>
      <p:ext uri="{BB962C8B-B14F-4D97-AF65-F5344CB8AC3E}">
        <p14:creationId xmlns:p14="http://schemas.microsoft.com/office/powerpoint/2010/main" val="13345924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Certificaciones para el proyecto</a:t>
            </a:r>
            <a:endParaRPr lang="es-CO" dirty="0"/>
          </a:p>
        </p:txBody>
      </p:sp>
      <p:pic>
        <p:nvPicPr>
          <p:cNvPr id="4" name="Marcador de contenido 3"/>
          <p:cNvPicPr>
            <a:picLocks noGrp="1"/>
          </p:cNvPicPr>
          <p:nvPr>
            <p:ph idx="1"/>
          </p:nvPr>
        </p:nvPicPr>
        <p:blipFill>
          <a:blip r:embed="rId2"/>
          <a:stretch>
            <a:fillRect/>
          </a:stretch>
        </p:blipFill>
        <p:spPr>
          <a:xfrm>
            <a:off x="3089824" y="2438400"/>
            <a:ext cx="5711276" cy="3937000"/>
          </a:xfrm>
          <a:prstGeom prst="rect">
            <a:avLst/>
          </a:prstGeom>
        </p:spPr>
      </p:pic>
    </p:spTree>
    <p:extLst>
      <p:ext uri="{BB962C8B-B14F-4D97-AF65-F5344CB8AC3E}">
        <p14:creationId xmlns:p14="http://schemas.microsoft.com/office/powerpoint/2010/main" val="15865790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Tubo de rayos catódicos (CRT)</a:t>
            </a:r>
            <a:endParaRPr lang="es-CO" dirty="0"/>
          </a:p>
        </p:txBody>
      </p:sp>
      <p:sp>
        <p:nvSpPr>
          <p:cNvPr id="3" name="Marcador de contenido 2"/>
          <p:cNvSpPr>
            <a:spLocks noGrp="1"/>
          </p:cNvSpPr>
          <p:nvPr>
            <p:ph idx="1"/>
          </p:nvPr>
        </p:nvSpPr>
        <p:spPr>
          <a:xfrm>
            <a:off x="660400" y="2467523"/>
            <a:ext cx="10693400" cy="3416300"/>
          </a:xfrm>
        </p:spPr>
        <p:txBody>
          <a:bodyPr/>
          <a:lstStyle/>
          <a:p>
            <a:pPr algn="just"/>
            <a:r>
              <a:rPr lang="es-CO" dirty="0"/>
              <a:t>Es un tubo de vacío proyecta un haz de electrones (emitidos por un circuito eléctrico) de las imágenes que produce, dicha proyección se realiza en la parte frontal del tubo (pantalla), que está  cubierta por una sustancia fosforescente (fósforo) que al recibir un estímulo del haz reacciona en forma de brillo.</a:t>
            </a:r>
          </a:p>
          <a:p>
            <a:endParaRPr lang="es-CO" dirty="0"/>
          </a:p>
        </p:txBody>
      </p:sp>
      <p:pic>
        <p:nvPicPr>
          <p:cNvPr id="4" name="Imagen 3"/>
          <p:cNvPicPr>
            <a:picLocks noChangeAspect="1"/>
          </p:cNvPicPr>
          <p:nvPr/>
        </p:nvPicPr>
        <p:blipFill>
          <a:blip r:embed="rId2"/>
          <a:stretch>
            <a:fillRect/>
          </a:stretch>
        </p:blipFill>
        <p:spPr>
          <a:xfrm>
            <a:off x="3487160" y="4175673"/>
            <a:ext cx="5445532" cy="2352127"/>
          </a:xfrm>
          <a:prstGeom prst="rect">
            <a:avLst/>
          </a:prstGeom>
        </p:spPr>
      </p:pic>
    </p:spTree>
    <p:extLst>
      <p:ext uri="{BB962C8B-B14F-4D97-AF65-F5344CB8AC3E}">
        <p14:creationId xmlns:p14="http://schemas.microsoft.com/office/powerpoint/2010/main" val="28460846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Certificaciones para el proyecto</a:t>
            </a:r>
            <a:endParaRPr lang="es-CO" dirty="0"/>
          </a:p>
        </p:txBody>
      </p:sp>
      <p:pic>
        <p:nvPicPr>
          <p:cNvPr id="4" name="Marcador de contenido 3"/>
          <p:cNvPicPr>
            <a:picLocks noGrp="1" noChangeAspect="1"/>
          </p:cNvPicPr>
          <p:nvPr>
            <p:ph idx="1"/>
          </p:nvPr>
        </p:nvPicPr>
        <p:blipFill>
          <a:blip r:embed="rId2"/>
          <a:stretch>
            <a:fillRect/>
          </a:stretch>
        </p:blipFill>
        <p:spPr>
          <a:xfrm>
            <a:off x="3860874" y="1861763"/>
            <a:ext cx="3860726" cy="4996237"/>
          </a:xfrm>
          <a:prstGeom prst="rect">
            <a:avLst/>
          </a:prstGeom>
        </p:spPr>
      </p:pic>
    </p:spTree>
    <p:extLst>
      <p:ext uri="{BB962C8B-B14F-4D97-AF65-F5344CB8AC3E}">
        <p14:creationId xmlns:p14="http://schemas.microsoft.com/office/powerpoint/2010/main" val="38197551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Conclusiones</a:t>
            </a:r>
            <a:endParaRPr lang="es-CO" dirty="0"/>
          </a:p>
        </p:txBody>
      </p:sp>
      <p:sp>
        <p:nvSpPr>
          <p:cNvPr id="3" name="Marcador de contenido 2"/>
          <p:cNvSpPr>
            <a:spLocks noGrp="1"/>
          </p:cNvSpPr>
          <p:nvPr>
            <p:ph idx="1"/>
          </p:nvPr>
        </p:nvSpPr>
        <p:spPr>
          <a:xfrm>
            <a:off x="1154954" y="2603500"/>
            <a:ext cx="10160745" cy="3416300"/>
          </a:xfrm>
        </p:spPr>
        <p:txBody>
          <a:bodyPr>
            <a:normAutofit/>
          </a:bodyPr>
          <a:lstStyle/>
          <a:p>
            <a:pPr lvl="0" algn="just"/>
            <a:r>
              <a:rPr lang="es-CO" dirty="0"/>
              <a:t>El país se encuentra en  una etapa de transición y adaptación  hacia el estándar digital brasileño de televisión, en el presente año la mayoría de cadenas televisivas de las ciudades principales del Ecuador transmiten su programación tanto en definición SD como HD además del formato análogo aún vigente hasta el apagón analógico, por tanto aprovechar  nuevas tecnologías permite seguir este proceso, las aplicaciones desarrolladas así lo demuestran porque se puede dar a conocer atractivos del país o presentar información, en el caso del proyecto de salud, para utilizar datos de programas y permitir interacción con el usuario.</a:t>
            </a:r>
          </a:p>
          <a:p>
            <a:endParaRPr lang="es-CO" dirty="0"/>
          </a:p>
        </p:txBody>
      </p:sp>
    </p:spTree>
    <p:extLst>
      <p:ext uri="{BB962C8B-B14F-4D97-AF65-F5344CB8AC3E}">
        <p14:creationId xmlns:p14="http://schemas.microsoft.com/office/powerpoint/2010/main" val="22380737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Conclusiones</a:t>
            </a:r>
            <a:endParaRPr lang="es-CO" dirty="0"/>
          </a:p>
        </p:txBody>
      </p:sp>
      <p:sp>
        <p:nvSpPr>
          <p:cNvPr id="3" name="Marcador de contenido 2"/>
          <p:cNvSpPr>
            <a:spLocks noGrp="1"/>
          </p:cNvSpPr>
          <p:nvPr>
            <p:ph idx="1"/>
          </p:nvPr>
        </p:nvSpPr>
        <p:spPr>
          <a:xfrm>
            <a:off x="1154954" y="2603500"/>
            <a:ext cx="9894045" cy="3416300"/>
          </a:xfrm>
        </p:spPr>
        <p:txBody>
          <a:bodyPr>
            <a:normAutofit/>
          </a:bodyPr>
          <a:lstStyle/>
          <a:p>
            <a:pPr lvl="0" algn="just"/>
            <a:r>
              <a:rPr lang="es-CO" dirty="0" smtClean="0"/>
              <a:t>La </a:t>
            </a:r>
            <a:r>
              <a:rPr lang="es-CO" dirty="0"/>
              <a:t>televisión, uno de los principales medios de comunicación, ha evolucionado, no solo en su funcionamiento sino también en su manera de transmitir la señal, lo cual significa  mayor calidad de imágenes, las aplicaciones, conectividad y  nuevas prestaciones han ampliado las capacidades de los receptores donde resultan  beneficiados tanto  usuarios como desarrolladores.     </a:t>
            </a:r>
          </a:p>
          <a:p>
            <a:endParaRPr lang="es-CO" dirty="0"/>
          </a:p>
        </p:txBody>
      </p:sp>
    </p:spTree>
    <p:extLst>
      <p:ext uri="{BB962C8B-B14F-4D97-AF65-F5344CB8AC3E}">
        <p14:creationId xmlns:p14="http://schemas.microsoft.com/office/powerpoint/2010/main" val="25755872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37555" y="1236133"/>
            <a:ext cx="8825658" cy="2677648"/>
          </a:xfrm>
        </p:spPr>
        <p:txBody>
          <a:bodyPr/>
          <a:lstStyle/>
          <a:p>
            <a:pPr algn="ctr"/>
            <a:r>
              <a:rPr lang="es-ES" dirty="0" smtClean="0"/>
              <a:t>GRACIAS</a:t>
            </a:r>
            <a:endParaRPr lang="es-CO" dirty="0"/>
          </a:p>
        </p:txBody>
      </p:sp>
    </p:spTree>
    <p:extLst>
      <p:ext uri="{BB962C8B-B14F-4D97-AF65-F5344CB8AC3E}">
        <p14:creationId xmlns:p14="http://schemas.microsoft.com/office/powerpoint/2010/main" val="18521127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Televisión </a:t>
            </a:r>
            <a:r>
              <a:rPr lang="es-ES" dirty="0"/>
              <a:t>a</a:t>
            </a:r>
            <a:r>
              <a:rPr lang="es-ES" dirty="0" smtClean="0"/>
              <a:t> color</a:t>
            </a:r>
            <a:endParaRPr lang="es-CO" dirty="0"/>
          </a:p>
        </p:txBody>
      </p:sp>
      <p:sp>
        <p:nvSpPr>
          <p:cNvPr id="3" name="Marcador de contenido 2"/>
          <p:cNvSpPr>
            <a:spLocks noGrp="1"/>
          </p:cNvSpPr>
          <p:nvPr>
            <p:ph idx="1"/>
          </p:nvPr>
        </p:nvSpPr>
        <p:spPr>
          <a:xfrm>
            <a:off x="482600" y="2438399"/>
            <a:ext cx="11270420" cy="4126523"/>
          </a:xfrm>
        </p:spPr>
        <p:txBody>
          <a:bodyPr>
            <a:normAutofit/>
          </a:bodyPr>
          <a:lstStyle/>
          <a:p>
            <a:pPr algn="just"/>
            <a:r>
              <a:rPr lang="es-CO" dirty="0"/>
              <a:t>T</a:t>
            </a:r>
            <a:r>
              <a:rPr lang="es-CO" dirty="0" smtClean="0"/>
              <a:t>elevisión </a:t>
            </a:r>
            <a:r>
              <a:rPr lang="es-CO" dirty="0"/>
              <a:t>monocromática </a:t>
            </a:r>
            <a:r>
              <a:rPr lang="es-CO" dirty="0" smtClean="0"/>
              <a:t>solo tiene </a:t>
            </a:r>
            <a:r>
              <a:rPr lang="es-CO" dirty="0"/>
              <a:t>señal de luminancia (brillo), mientras  en la televisión a color también se incluye la información de color o crominancia. </a:t>
            </a:r>
            <a:endParaRPr lang="es-CO" dirty="0" smtClean="0"/>
          </a:p>
          <a:p>
            <a:pPr marL="0" indent="0" algn="just">
              <a:buNone/>
            </a:pPr>
            <a:endParaRPr lang="es-CO" dirty="0"/>
          </a:p>
          <a:p>
            <a:pPr algn="just"/>
            <a:r>
              <a:rPr lang="es-CO" dirty="0"/>
              <a:t>P</a:t>
            </a:r>
            <a:r>
              <a:rPr lang="es-CO" dirty="0" smtClean="0"/>
              <a:t>ercepción </a:t>
            </a:r>
            <a:r>
              <a:rPr lang="es-CO" dirty="0"/>
              <a:t>del color por parte del ojo humano depende del brillo, </a:t>
            </a:r>
            <a:r>
              <a:rPr lang="es-CO" dirty="0" err="1"/>
              <a:t>Hue</a:t>
            </a:r>
            <a:r>
              <a:rPr lang="es-CO" dirty="0"/>
              <a:t> o tinte  y de la saturación.</a:t>
            </a:r>
          </a:p>
          <a:p>
            <a:pPr algn="just"/>
            <a:r>
              <a:rPr lang="es-CO" dirty="0"/>
              <a:t>Brillo: Se define como la cantidad de luz que es capaz de reflejar un objeto.</a:t>
            </a:r>
          </a:p>
          <a:p>
            <a:pPr algn="just"/>
            <a:r>
              <a:rPr lang="es-CO" dirty="0" err="1"/>
              <a:t>Hue</a:t>
            </a:r>
            <a:r>
              <a:rPr lang="es-CO" dirty="0"/>
              <a:t>: Es el color propio de un objeto </a:t>
            </a:r>
          </a:p>
          <a:p>
            <a:pPr algn="just"/>
            <a:r>
              <a:rPr lang="es-CO" dirty="0"/>
              <a:t>Saturación: Se define como la cantidad de blanco en el color de un objeto.</a:t>
            </a:r>
          </a:p>
        </p:txBody>
      </p:sp>
      <p:pic>
        <p:nvPicPr>
          <p:cNvPr id="5" name="Imagen 4" descr="http://forum.openframeworks.cc/uploads/default/3724/fed2dd810208c843.jpg"/>
          <p:cNvPicPr/>
          <p:nvPr/>
        </p:nvPicPr>
        <p:blipFill rotWithShape="1">
          <a:blip r:embed="rId3" cstate="print">
            <a:extLst>
              <a:ext uri="{28A0092B-C50C-407E-A947-70E740481C1C}">
                <a14:useLocalDpi xmlns:a14="http://schemas.microsoft.com/office/drawing/2010/main" val="0"/>
              </a:ext>
            </a:extLst>
          </a:blip>
          <a:srcRect l="4167" t="9721" r="3704" b="9260"/>
          <a:stretch/>
        </p:blipFill>
        <p:spPr bwMode="auto">
          <a:xfrm>
            <a:off x="9519138" y="4174929"/>
            <a:ext cx="2233882" cy="203830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03434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Sistemas Analógicos de Televisión </a:t>
            </a:r>
            <a:endParaRPr lang="es-CO" dirty="0"/>
          </a:p>
        </p:txBody>
      </p:sp>
      <p:pic>
        <p:nvPicPr>
          <p:cNvPr id="4" name="Marcador de contenido 3" descr="http://upload.wikimedia.org/wikipedia/commons/thumb/2/22/NTSC-PAL-SECAM.svg/800px-NTSC-PAL-SECAM.svg.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225040"/>
            <a:ext cx="8071434" cy="4632960"/>
          </a:xfrm>
          <a:prstGeom prst="rect">
            <a:avLst/>
          </a:prstGeom>
          <a:noFill/>
          <a:ln>
            <a:noFill/>
          </a:ln>
        </p:spPr>
      </p:pic>
      <p:graphicFrame>
        <p:nvGraphicFramePr>
          <p:cNvPr id="3" name="Tabla 2"/>
          <p:cNvGraphicFramePr>
            <a:graphicFrameLocks noGrp="1"/>
          </p:cNvGraphicFramePr>
          <p:nvPr>
            <p:extLst>
              <p:ext uri="{D42A27DB-BD31-4B8C-83A1-F6EECF244321}">
                <p14:modId xmlns:p14="http://schemas.microsoft.com/office/powerpoint/2010/main" val="4238255357"/>
              </p:ext>
            </p:extLst>
          </p:nvPr>
        </p:nvGraphicFramePr>
        <p:xfrm>
          <a:off x="8071434" y="3235570"/>
          <a:ext cx="3557857" cy="1946032"/>
        </p:xfrm>
        <a:graphic>
          <a:graphicData uri="http://schemas.openxmlformats.org/drawingml/2006/table">
            <a:tbl>
              <a:tblPr firstRow="1" bandRow="1">
                <a:tableStyleId>{00A15C55-8517-42AA-B614-E9B94910E393}</a:tableStyleId>
              </a:tblPr>
              <a:tblGrid>
                <a:gridCol w="1250231"/>
                <a:gridCol w="1628765"/>
                <a:gridCol w="678861"/>
              </a:tblGrid>
              <a:tr h="486508">
                <a:tc>
                  <a:txBody>
                    <a:bodyPr/>
                    <a:lstStyle/>
                    <a:p>
                      <a:r>
                        <a:rPr lang="es-ES" dirty="0" smtClean="0"/>
                        <a:t>Sistema</a:t>
                      </a:r>
                      <a:endParaRPr lang="es-CO" dirty="0"/>
                    </a:p>
                  </a:txBody>
                  <a:tcPr/>
                </a:tc>
                <a:tc>
                  <a:txBody>
                    <a:bodyPr/>
                    <a:lstStyle/>
                    <a:p>
                      <a:r>
                        <a:rPr lang="es-ES" dirty="0" smtClean="0"/>
                        <a:t>Resolución</a:t>
                      </a:r>
                      <a:endParaRPr lang="es-CO" dirty="0"/>
                    </a:p>
                  </a:txBody>
                  <a:tcPr/>
                </a:tc>
                <a:tc>
                  <a:txBody>
                    <a:bodyPr/>
                    <a:lstStyle/>
                    <a:p>
                      <a:r>
                        <a:rPr lang="es-ES" dirty="0" smtClean="0"/>
                        <a:t>FPS</a:t>
                      </a:r>
                      <a:endParaRPr lang="es-CO" dirty="0"/>
                    </a:p>
                  </a:txBody>
                  <a:tcPr/>
                </a:tc>
              </a:tr>
              <a:tr h="486508">
                <a:tc>
                  <a:txBody>
                    <a:bodyPr/>
                    <a:lstStyle/>
                    <a:p>
                      <a:r>
                        <a:rPr lang="es-ES" dirty="0" smtClean="0"/>
                        <a:t>NTSC</a:t>
                      </a:r>
                      <a:endParaRPr lang="es-CO" dirty="0"/>
                    </a:p>
                  </a:txBody>
                  <a:tcPr/>
                </a:tc>
                <a:tc>
                  <a:txBody>
                    <a:bodyPr/>
                    <a:lstStyle/>
                    <a:p>
                      <a:r>
                        <a:rPr lang="es-ES" dirty="0" smtClean="0"/>
                        <a:t>525 líneas</a:t>
                      </a:r>
                      <a:endParaRPr lang="es-CO" dirty="0"/>
                    </a:p>
                  </a:txBody>
                  <a:tcPr/>
                </a:tc>
                <a:tc>
                  <a:txBody>
                    <a:bodyPr/>
                    <a:lstStyle/>
                    <a:p>
                      <a:r>
                        <a:rPr lang="es-ES" dirty="0" smtClean="0"/>
                        <a:t>30</a:t>
                      </a:r>
                      <a:endParaRPr lang="es-CO" dirty="0"/>
                    </a:p>
                  </a:txBody>
                  <a:tcPr/>
                </a:tc>
              </a:tr>
              <a:tr h="486508">
                <a:tc>
                  <a:txBody>
                    <a:bodyPr/>
                    <a:lstStyle/>
                    <a:p>
                      <a:r>
                        <a:rPr lang="es-ES" dirty="0" smtClean="0"/>
                        <a:t>PAL</a:t>
                      </a:r>
                      <a:endParaRPr lang="es-CO" dirty="0"/>
                    </a:p>
                  </a:txBody>
                  <a:tcPr/>
                </a:tc>
                <a:tc>
                  <a:txBody>
                    <a:bodyPr/>
                    <a:lstStyle/>
                    <a:p>
                      <a:r>
                        <a:rPr lang="es-ES" dirty="0" smtClean="0"/>
                        <a:t>625 líneas</a:t>
                      </a:r>
                      <a:endParaRPr lang="es-CO" dirty="0"/>
                    </a:p>
                  </a:txBody>
                  <a:tcPr/>
                </a:tc>
                <a:tc>
                  <a:txBody>
                    <a:bodyPr/>
                    <a:lstStyle/>
                    <a:p>
                      <a:r>
                        <a:rPr lang="es-ES" dirty="0" smtClean="0"/>
                        <a:t>25</a:t>
                      </a:r>
                      <a:endParaRPr lang="es-CO" dirty="0"/>
                    </a:p>
                  </a:txBody>
                  <a:tcPr/>
                </a:tc>
              </a:tr>
              <a:tr h="486508">
                <a:tc>
                  <a:txBody>
                    <a:bodyPr/>
                    <a:lstStyle/>
                    <a:p>
                      <a:r>
                        <a:rPr lang="es-ES" dirty="0" smtClean="0"/>
                        <a:t>SECAM </a:t>
                      </a:r>
                      <a:endParaRPr lang="es-CO" dirty="0"/>
                    </a:p>
                  </a:txBody>
                  <a:tcPr/>
                </a:tc>
                <a:tc>
                  <a:txBody>
                    <a:bodyPr/>
                    <a:lstStyle/>
                    <a:p>
                      <a:r>
                        <a:rPr lang="es-ES" dirty="0" smtClean="0"/>
                        <a:t>625 líneas</a:t>
                      </a:r>
                      <a:endParaRPr lang="es-CO" dirty="0"/>
                    </a:p>
                  </a:txBody>
                  <a:tcPr/>
                </a:tc>
                <a:tc>
                  <a:txBody>
                    <a:bodyPr/>
                    <a:lstStyle/>
                    <a:p>
                      <a:r>
                        <a:rPr lang="es-ES" dirty="0" smtClean="0"/>
                        <a:t>25</a:t>
                      </a:r>
                      <a:endParaRPr lang="es-CO" dirty="0"/>
                    </a:p>
                  </a:txBody>
                  <a:tcPr/>
                </a:tc>
              </a:tr>
            </a:tbl>
          </a:graphicData>
        </a:graphic>
      </p:graphicFrame>
    </p:spTree>
    <p:extLst>
      <p:ext uri="{BB962C8B-B14F-4D97-AF65-F5344CB8AC3E}">
        <p14:creationId xmlns:p14="http://schemas.microsoft.com/office/powerpoint/2010/main" val="38548216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Panel"/>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17759" y="2001795"/>
            <a:ext cx="7781149" cy="4767305"/>
          </a:xfrm>
          <a:prstGeom prst="rect">
            <a:avLst/>
          </a:prstGeom>
          <a:noFill/>
          <a:ln>
            <a:noFill/>
          </a:ln>
        </p:spPr>
      </p:pic>
      <p:sp>
        <p:nvSpPr>
          <p:cNvPr id="2" name="Título 1"/>
          <p:cNvSpPr>
            <a:spLocks noGrp="1"/>
          </p:cNvSpPr>
          <p:nvPr>
            <p:ph type="title"/>
          </p:nvPr>
        </p:nvSpPr>
        <p:spPr/>
        <p:txBody>
          <a:bodyPr/>
          <a:lstStyle/>
          <a:p>
            <a:r>
              <a:rPr lang="es-ES" dirty="0" smtClean="0"/>
              <a:t>Tecnologías de Pantallas </a:t>
            </a:r>
            <a:r>
              <a:rPr lang="es-ES" dirty="0"/>
              <a:t>P</a:t>
            </a:r>
            <a:r>
              <a:rPr lang="es-ES" dirty="0" smtClean="0"/>
              <a:t>lanas </a:t>
            </a:r>
            <a:endParaRPr lang="es-CO" dirty="0"/>
          </a:p>
        </p:txBody>
      </p:sp>
    </p:spTree>
    <p:extLst>
      <p:ext uri="{BB962C8B-B14F-4D97-AF65-F5344CB8AC3E}">
        <p14:creationId xmlns:p14="http://schemas.microsoft.com/office/powerpoint/2010/main" val="21598286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Señal de Televisión</a:t>
            </a:r>
            <a:endParaRPr lang="es-CO" dirty="0"/>
          </a:p>
        </p:txBody>
      </p:sp>
      <p:sp>
        <p:nvSpPr>
          <p:cNvPr id="3" name="Marcador de contenido 2"/>
          <p:cNvSpPr>
            <a:spLocks noGrp="1"/>
          </p:cNvSpPr>
          <p:nvPr>
            <p:ph idx="1"/>
          </p:nvPr>
        </p:nvSpPr>
        <p:spPr>
          <a:xfrm>
            <a:off x="177800" y="2235200"/>
            <a:ext cx="11430000" cy="4419600"/>
          </a:xfrm>
        </p:spPr>
        <p:txBody>
          <a:bodyPr/>
          <a:lstStyle/>
          <a:p>
            <a:pPr algn="just"/>
            <a:r>
              <a:rPr lang="es-CO" dirty="0" smtClean="0"/>
              <a:t>Televisión: Proceso </a:t>
            </a:r>
            <a:r>
              <a:rPr lang="es-CO" dirty="0"/>
              <a:t>de convertir imágenes en señales eléctricas, transmitir esas señales mediante ondas y obtener  las señales en el receptor para volver a convertirlas en </a:t>
            </a:r>
            <a:r>
              <a:rPr lang="es-CO" dirty="0" smtClean="0"/>
              <a:t>imágenes.</a:t>
            </a:r>
          </a:p>
          <a:p>
            <a:pPr marL="0" indent="0" algn="just">
              <a:buNone/>
            </a:pPr>
            <a:endParaRPr lang="es-CO" dirty="0" smtClean="0"/>
          </a:p>
          <a:p>
            <a:pPr algn="just"/>
            <a:r>
              <a:rPr lang="es-CO" dirty="0"/>
              <a:t>Una señal de video tiene dos componentes básicas, </a:t>
            </a:r>
            <a:r>
              <a:rPr lang="es-CO" dirty="0" smtClean="0"/>
              <a:t>video </a:t>
            </a:r>
            <a:r>
              <a:rPr lang="es-CO" dirty="0"/>
              <a:t>y </a:t>
            </a:r>
            <a:r>
              <a:rPr lang="es-CO" dirty="0" smtClean="0"/>
              <a:t>audio</a:t>
            </a:r>
            <a:r>
              <a:rPr lang="es-CO" dirty="0"/>
              <a:t>, la primera se transmite mediante modulación de amplitud residual (AM-VSM), mientras que la segunda es  modulada en frecuencia (FM) con una desviación de ±25KHz; además se transmiten señales de sincronismo para que el audio tenga relación con la imagen que se presenta y poder reconstruir la escena en el receptor. </a:t>
            </a:r>
            <a:endParaRPr lang="es-CO" dirty="0" smtClean="0"/>
          </a:p>
          <a:p>
            <a:endParaRPr lang="es-CO" dirty="0"/>
          </a:p>
        </p:txBody>
      </p:sp>
      <p:pic>
        <p:nvPicPr>
          <p:cNvPr id="4" name="Imagen 3"/>
          <p:cNvPicPr>
            <a:picLocks noChangeAspect="1"/>
          </p:cNvPicPr>
          <p:nvPr/>
        </p:nvPicPr>
        <p:blipFill>
          <a:blip r:embed="rId2"/>
          <a:stretch>
            <a:fillRect/>
          </a:stretch>
        </p:blipFill>
        <p:spPr>
          <a:xfrm>
            <a:off x="4009819" y="4618611"/>
            <a:ext cx="3765962" cy="2175889"/>
          </a:xfrm>
          <a:prstGeom prst="rect">
            <a:avLst/>
          </a:prstGeom>
        </p:spPr>
      </p:pic>
    </p:spTree>
    <p:extLst>
      <p:ext uri="{BB962C8B-B14F-4D97-AF65-F5344CB8AC3E}">
        <p14:creationId xmlns:p14="http://schemas.microsoft.com/office/powerpoint/2010/main" val="7653588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de reuniones Ion">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2305</TotalTime>
  <Words>2091</Words>
  <Application>Microsoft Office PowerPoint</Application>
  <PresentationFormat>Panorámica</PresentationFormat>
  <Paragraphs>295</Paragraphs>
  <Slides>53</Slides>
  <Notes>10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53</vt:i4>
      </vt:variant>
    </vt:vector>
  </HeadingPairs>
  <TitlesOfParts>
    <vt:vector size="59" baseType="lpstr">
      <vt:lpstr>Arial</vt:lpstr>
      <vt:lpstr>Calibri</vt:lpstr>
      <vt:lpstr>Century Gothic</vt:lpstr>
      <vt:lpstr>Times New Roman</vt:lpstr>
      <vt:lpstr>Wingdings 3</vt:lpstr>
      <vt:lpstr>Sala de reuniones Ion</vt:lpstr>
      <vt:lpstr>UNIVERSIDAD DE LAS FUERZAS ARMADAS ESPE</vt:lpstr>
      <vt:lpstr>TEMA:</vt:lpstr>
      <vt:lpstr>Historia:</vt:lpstr>
      <vt:lpstr>Historia</vt:lpstr>
      <vt:lpstr>Tubo de rayos catódicos (CRT)</vt:lpstr>
      <vt:lpstr>Televisión a color</vt:lpstr>
      <vt:lpstr>Sistemas Analógicos de Televisión </vt:lpstr>
      <vt:lpstr>Tecnologías de Pantallas Planas </vt:lpstr>
      <vt:lpstr>Señal de Televisión</vt:lpstr>
      <vt:lpstr>Televisión Analógica</vt:lpstr>
      <vt:lpstr>Televisión Analógica</vt:lpstr>
      <vt:lpstr>Televisión Digital</vt:lpstr>
      <vt:lpstr>Tipos de Televisión digital</vt:lpstr>
      <vt:lpstr>Compresión de Señal</vt:lpstr>
      <vt:lpstr>Compresión de Señal</vt:lpstr>
      <vt:lpstr>MPEG-2</vt:lpstr>
      <vt:lpstr>MPEG-2</vt:lpstr>
      <vt:lpstr>MPEG-4</vt:lpstr>
      <vt:lpstr>Estándares Mundiales de Televisión Digital</vt:lpstr>
      <vt:lpstr>Estándares Mundiales de Televisión Digital</vt:lpstr>
      <vt:lpstr>Televisión Digital en Ecuador</vt:lpstr>
      <vt:lpstr>Smart TV</vt:lpstr>
      <vt:lpstr>Smart TV</vt:lpstr>
      <vt:lpstr>Samsung Smart TV</vt:lpstr>
      <vt:lpstr>Samsung Smart TV SDK 5.1</vt:lpstr>
      <vt:lpstr>Samsung Smart TV SDK 5.1</vt:lpstr>
      <vt:lpstr>Aplicaciones por disposición en pantalla</vt:lpstr>
      <vt:lpstr>Estructura de aplicaciones</vt:lpstr>
      <vt:lpstr>HTML5</vt:lpstr>
      <vt:lpstr>JavaScript (JS)</vt:lpstr>
      <vt:lpstr>CSS (Cascading Style Sheets)</vt:lpstr>
      <vt:lpstr>Interfaz SDK 5.1 Samsung Smart TV</vt:lpstr>
      <vt:lpstr>Relación con el Plan Nacional Para el Buen Vivir</vt:lpstr>
      <vt:lpstr>Relación con el Plan Nacional Para el Buen Vivir</vt:lpstr>
      <vt:lpstr>Aplicación de Turismo en Ecuador</vt:lpstr>
      <vt:lpstr>Presentación de PowerPoint</vt:lpstr>
      <vt:lpstr>Aplicación de Turismo en Ecuador</vt:lpstr>
      <vt:lpstr>Aplicación de Turismo en Ecuador</vt:lpstr>
      <vt:lpstr>Aplicación de Turismo en Ecuador</vt:lpstr>
      <vt:lpstr>Auto inicio de Aplicación</vt:lpstr>
      <vt:lpstr>Aplicación de Salud en Ecuador</vt:lpstr>
      <vt:lpstr>Presentación de PowerPoint</vt:lpstr>
      <vt:lpstr>Presentación de PowerPoint</vt:lpstr>
      <vt:lpstr>Aplicación de Salud en Ecuador</vt:lpstr>
      <vt:lpstr>Aplicación de Salud en Ecuador</vt:lpstr>
      <vt:lpstr>Aplicación de Salud en Ecuador</vt:lpstr>
      <vt:lpstr>Aplicación de Salud en Ecuador</vt:lpstr>
      <vt:lpstr>Televisores utilizados en las pruebas</vt:lpstr>
      <vt:lpstr>Certificaciones para el proyecto</vt:lpstr>
      <vt:lpstr>Certificaciones para el proyecto</vt:lpstr>
      <vt:lpstr>Conclusiones</vt:lpstr>
      <vt:lpstr>Conclusiones</vt:lpstr>
      <vt:lpstr>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DE LAS FUERZAS ARMADAS ESPE</dc:title>
  <dc:creator>Andrés Coral</dc:creator>
  <cp:lastModifiedBy>Andrés Coral</cp:lastModifiedBy>
  <cp:revision>105</cp:revision>
  <dcterms:created xsi:type="dcterms:W3CDTF">2015-10-23T01:16:11Z</dcterms:created>
  <dcterms:modified xsi:type="dcterms:W3CDTF">2015-11-16T09:20:07Z</dcterms:modified>
</cp:coreProperties>
</file>