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DELAY (ms)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Pt>
            <c:idx val="1"/>
            <c:invertIfNegative val="0"/>
            <c:bubble3D val="0"/>
            <c:spPr>
              <a:solidFill>
                <a:srgbClr val="FF0000">
                  <a:alpha val="85000"/>
                </a:srgbClr>
              </a:solidFill>
              <a:ln w="9525" cap="flat" cmpd="sng" algn="ctr">
                <a:solidFill>
                  <a:schemeClr val="accent1">
                    <a:lumMod val="75000"/>
                  </a:schemeClr>
                </a:solidFill>
                <a:round/>
              </a:ln>
              <a:effectLst/>
              <a:sp3d contourW="9525">
                <a:contourClr>
                  <a:schemeClr val="accent1">
                    <a:lumMod val="75000"/>
                  </a:schemeClr>
                </a:contourClr>
              </a:sp3d>
            </c:spPr>
          </c:dPt>
          <c:dPt>
            <c:idx val="6"/>
            <c:invertIfNegative val="0"/>
            <c:bubble3D val="0"/>
            <c:spPr>
              <a:solidFill>
                <a:srgbClr val="FF0000">
                  <a:alpha val="85000"/>
                </a:srgbClr>
              </a:solidFill>
              <a:ln w="9525" cap="flat" cmpd="sng" algn="ctr">
                <a:solidFill>
                  <a:schemeClr val="accent1">
                    <a:lumMod val="75000"/>
                  </a:schemeClr>
                </a:solidFill>
                <a:round/>
              </a:ln>
              <a:effectLst/>
              <a:sp3d contourW="9525">
                <a:contourClr>
                  <a:schemeClr val="accent1">
                    <a:lumMod val="75000"/>
                  </a:schemeClr>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Hoja1!$C$3:$J$3</c:f>
              <c:strCache>
                <c:ptCount val="8"/>
                <c:pt idx="0">
                  <c:v>minimo</c:v>
                </c:pt>
                <c:pt idx="1">
                  <c:v>promedio </c:v>
                </c:pt>
                <c:pt idx="2">
                  <c:v>maximo </c:v>
                </c:pt>
                <c:pt idx="5">
                  <c:v>minimo</c:v>
                </c:pt>
                <c:pt idx="6">
                  <c:v>promedio </c:v>
                </c:pt>
                <c:pt idx="7">
                  <c:v>maximo </c:v>
                </c:pt>
              </c:strCache>
            </c:strRef>
          </c:cat>
          <c:val>
            <c:numRef>
              <c:f>Hoja1!$C$4:$J$4</c:f>
              <c:numCache>
                <c:formatCode>General</c:formatCode>
                <c:ptCount val="8"/>
                <c:pt idx="0">
                  <c:v>2.93E-2</c:v>
                </c:pt>
                <c:pt idx="1">
                  <c:v>4.0500000000000001E-2</c:v>
                </c:pt>
                <c:pt idx="2">
                  <c:v>8.4000000000000005E-2</c:v>
                </c:pt>
                <c:pt idx="5">
                  <c:v>0</c:v>
                </c:pt>
                <c:pt idx="6">
                  <c:v>0</c:v>
                </c:pt>
                <c:pt idx="7">
                  <c:v>0</c:v>
                </c:pt>
              </c:numCache>
            </c:numRef>
          </c:val>
        </c:ser>
        <c:dLbls>
          <c:showLegendKey val="0"/>
          <c:showVal val="1"/>
          <c:showCatName val="0"/>
          <c:showSerName val="0"/>
          <c:showPercent val="0"/>
          <c:showBubbleSize val="0"/>
        </c:dLbls>
        <c:gapWidth val="65"/>
        <c:shape val="box"/>
        <c:axId val="330662352"/>
        <c:axId val="394032080"/>
        <c:axId val="0"/>
      </c:bar3DChart>
      <c:catAx>
        <c:axId val="33066235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a:solidFill>
                      <a:srgbClr val="002060"/>
                    </a:solidFill>
                  </a:rPr>
                  <a:t>AODV                                                                          SAODV</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94032080"/>
        <c:crosses val="autoZero"/>
        <c:auto val="1"/>
        <c:lblAlgn val="ctr"/>
        <c:lblOffset val="100"/>
        <c:noMultiLvlLbl val="0"/>
      </c:catAx>
      <c:valAx>
        <c:axId val="39403208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a:t>(ms)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33066235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THROUGHPUT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943750305902036"/>
          <c:y val="0.13612375883307334"/>
          <c:w val="0.88056249694097966"/>
          <c:h val="0.68648919884383375"/>
        </c:manualLayout>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Pt>
            <c:idx val="1"/>
            <c:invertIfNegative val="0"/>
            <c:bubble3D val="0"/>
            <c:spPr>
              <a:solidFill>
                <a:srgbClr val="FF0000">
                  <a:alpha val="85000"/>
                </a:srgbClr>
              </a:solidFill>
              <a:ln w="9525" cap="flat" cmpd="sng" algn="ctr">
                <a:solidFill>
                  <a:schemeClr val="accent1">
                    <a:lumMod val="75000"/>
                  </a:schemeClr>
                </a:solidFill>
                <a:round/>
              </a:ln>
              <a:effectLst/>
              <a:sp3d contourW="9525">
                <a:contourClr>
                  <a:schemeClr val="accent1">
                    <a:lumMod val="75000"/>
                  </a:schemeClr>
                </a:contourClr>
              </a:sp3d>
            </c:spPr>
          </c:dPt>
          <c:dPt>
            <c:idx val="6"/>
            <c:invertIfNegative val="0"/>
            <c:bubble3D val="0"/>
            <c:spPr>
              <a:solidFill>
                <a:srgbClr val="FF0000">
                  <a:alpha val="85000"/>
                </a:srgbClr>
              </a:solidFill>
              <a:ln w="9525" cap="flat" cmpd="sng" algn="ctr">
                <a:solidFill>
                  <a:schemeClr val="accent1">
                    <a:lumMod val="75000"/>
                  </a:schemeClr>
                </a:solidFill>
                <a:round/>
              </a:ln>
              <a:effectLst/>
              <a:sp3d contourW="9525">
                <a:contourClr>
                  <a:schemeClr val="accent1">
                    <a:lumMod val="75000"/>
                  </a:schemeClr>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Hoja1!$C$22:$J$22</c:f>
              <c:strCache>
                <c:ptCount val="8"/>
                <c:pt idx="0">
                  <c:v>minimo</c:v>
                </c:pt>
                <c:pt idx="1">
                  <c:v>promedio </c:v>
                </c:pt>
                <c:pt idx="2">
                  <c:v>maximo </c:v>
                </c:pt>
                <c:pt idx="5">
                  <c:v>minimo</c:v>
                </c:pt>
                <c:pt idx="6">
                  <c:v>promedio </c:v>
                </c:pt>
                <c:pt idx="7">
                  <c:v>maximo </c:v>
                </c:pt>
              </c:strCache>
            </c:strRef>
          </c:cat>
          <c:val>
            <c:numRef>
              <c:f>Hoja1!$C$23:$J$23</c:f>
              <c:numCache>
                <c:formatCode>General</c:formatCode>
                <c:ptCount val="8"/>
                <c:pt idx="0">
                  <c:v>16</c:v>
                </c:pt>
                <c:pt idx="1">
                  <c:v>27</c:v>
                </c:pt>
                <c:pt idx="2">
                  <c:v>33</c:v>
                </c:pt>
                <c:pt idx="5">
                  <c:v>0</c:v>
                </c:pt>
                <c:pt idx="6">
                  <c:v>0</c:v>
                </c:pt>
                <c:pt idx="7">
                  <c:v>0</c:v>
                </c:pt>
              </c:numCache>
            </c:numRef>
          </c:val>
        </c:ser>
        <c:dLbls>
          <c:showLegendKey val="0"/>
          <c:showVal val="1"/>
          <c:showCatName val="0"/>
          <c:showSerName val="0"/>
          <c:showPercent val="0"/>
          <c:showBubbleSize val="0"/>
        </c:dLbls>
        <c:gapWidth val="65"/>
        <c:shape val="box"/>
        <c:axId val="323286296"/>
        <c:axId val="384746472"/>
        <c:axId val="0"/>
      </c:bar3DChart>
      <c:catAx>
        <c:axId val="323286296"/>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a:solidFill>
                      <a:srgbClr val="002060"/>
                    </a:solidFill>
                  </a:rPr>
                  <a:t>AODV                                                                           SAODV</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84746472"/>
        <c:crosses val="autoZero"/>
        <c:auto val="1"/>
        <c:lblAlgn val="ctr"/>
        <c:lblOffset val="100"/>
        <c:noMultiLvlLbl val="0"/>
      </c:catAx>
      <c:valAx>
        <c:axId val="38474647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a:t>Kb/s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32328629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OVERHEAD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Hoja1!$C$59:$F$59</c:f>
              <c:strCache>
                <c:ptCount val="4"/>
                <c:pt idx="0">
                  <c:v>INDICE</c:v>
                </c:pt>
                <c:pt idx="3">
                  <c:v>INDICE</c:v>
                </c:pt>
              </c:strCache>
            </c:strRef>
          </c:cat>
          <c:val>
            <c:numRef>
              <c:f>Hoja1!$C$60:$F$60</c:f>
              <c:numCache>
                <c:formatCode>General</c:formatCode>
                <c:ptCount val="4"/>
                <c:pt idx="0">
                  <c:v>4.8000000000000001E-2</c:v>
                </c:pt>
                <c:pt idx="3">
                  <c:v>0</c:v>
                </c:pt>
              </c:numCache>
            </c:numRef>
          </c:val>
        </c:ser>
        <c:dLbls>
          <c:showLegendKey val="0"/>
          <c:showVal val="1"/>
          <c:showCatName val="0"/>
          <c:showSerName val="0"/>
          <c:showPercent val="0"/>
          <c:showBubbleSize val="0"/>
        </c:dLbls>
        <c:gapWidth val="65"/>
        <c:shape val="box"/>
        <c:axId val="397957120"/>
        <c:axId val="397952808"/>
        <c:axId val="0"/>
      </c:bar3DChart>
      <c:catAx>
        <c:axId val="39795712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sz="1000">
                    <a:solidFill>
                      <a:srgbClr val="002060"/>
                    </a:solidFill>
                  </a:rPr>
                  <a:t>AODV</a:t>
                </a:r>
                <a:r>
                  <a:rPr lang="es-EC" sz="1000"/>
                  <a:t>                                                                                   </a:t>
                </a:r>
                <a:r>
                  <a:rPr lang="es-EC" sz="1000">
                    <a:solidFill>
                      <a:srgbClr val="002060"/>
                    </a:solidFill>
                  </a:rPr>
                  <a:t>SAODV</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97952808"/>
        <c:crosses val="autoZero"/>
        <c:auto val="1"/>
        <c:lblAlgn val="ctr"/>
        <c:lblOffset val="100"/>
        <c:noMultiLvlLbl val="0"/>
      </c:catAx>
      <c:valAx>
        <c:axId val="3979528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3979571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ENTREGA DE PAQUETES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Pt>
            <c:idx val="1"/>
            <c:invertIfNegative val="0"/>
            <c:bubble3D val="0"/>
            <c:spPr>
              <a:solidFill>
                <a:schemeClr val="tx2">
                  <a:lumMod val="20000"/>
                  <a:lumOff val="80000"/>
                  <a:alpha val="85000"/>
                </a:schemeClr>
              </a:solidFill>
              <a:ln w="9525" cap="flat" cmpd="sng" algn="ctr">
                <a:solidFill>
                  <a:schemeClr val="accent1">
                    <a:lumMod val="75000"/>
                  </a:schemeClr>
                </a:solidFill>
                <a:round/>
              </a:ln>
              <a:effectLst/>
              <a:sp3d contourW="9525">
                <a:contourClr>
                  <a:schemeClr val="accent1">
                    <a:lumMod val="75000"/>
                  </a:schemeClr>
                </a:contourClr>
              </a:sp3d>
            </c:spPr>
          </c:dPt>
          <c:dPt>
            <c:idx val="2"/>
            <c:invertIfNegative val="0"/>
            <c:bubble3D val="0"/>
            <c:spPr>
              <a:solidFill>
                <a:srgbClr val="002060">
                  <a:alpha val="85000"/>
                </a:srgbClr>
              </a:solidFill>
              <a:ln w="9525" cap="flat" cmpd="sng" algn="ctr">
                <a:solidFill>
                  <a:schemeClr val="accent1">
                    <a:lumMod val="75000"/>
                  </a:schemeClr>
                </a:solidFill>
                <a:round/>
              </a:ln>
              <a:effectLst/>
              <a:sp3d contourW="9525">
                <a:contourClr>
                  <a:schemeClr val="accent1">
                    <a:lumMod val="75000"/>
                  </a:schemeClr>
                </a:contourClr>
              </a:sp3d>
            </c:spPr>
          </c:dPt>
          <c:dPt>
            <c:idx val="6"/>
            <c:invertIfNegative val="0"/>
            <c:bubble3D val="0"/>
            <c:spPr>
              <a:solidFill>
                <a:schemeClr val="accent1">
                  <a:lumMod val="20000"/>
                  <a:lumOff val="80000"/>
                  <a:alpha val="85000"/>
                </a:schemeClr>
              </a:solidFill>
              <a:ln w="9525" cap="flat" cmpd="sng" algn="ctr">
                <a:solidFill>
                  <a:schemeClr val="accent1">
                    <a:lumMod val="75000"/>
                  </a:schemeClr>
                </a:solidFill>
                <a:round/>
              </a:ln>
              <a:effectLst/>
              <a:sp3d contourW="9525">
                <a:contourClr>
                  <a:schemeClr val="accent1">
                    <a:lumMod val="75000"/>
                  </a:schemeClr>
                </a:contourClr>
              </a:sp3d>
            </c:spPr>
          </c:dPt>
          <c:dPt>
            <c:idx val="7"/>
            <c:invertIfNegative val="0"/>
            <c:bubble3D val="0"/>
            <c:spPr>
              <a:solidFill>
                <a:srgbClr val="002060">
                  <a:alpha val="85000"/>
                </a:srgbClr>
              </a:solidFill>
              <a:ln w="9525" cap="flat" cmpd="sng" algn="ctr">
                <a:solidFill>
                  <a:schemeClr val="accent1">
                    <a:lumMod val="75000"/>
                  </a:schemeClr>
                </a:solidFill>
                <a:round/>
              </a:ln>
              <a:effectLst/>
              <a:sp3d contourW="9525">
                <a:contourClr>
                  <a:schemeClr val="accent1">
                    <a:lumMod val="75000"/>
                  </a:schemeClr>
                </a:contourClr>
              </a:sp3d>
            </c:spPr>
          </c:dPt>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Hoja1!$C$40:$J$40</c:f>
              <c:strCache>
                <c:ptCount val="8"/>
                <c:pt idx="0">
                  <c:v>GENERADOS</c:v>
                </c:pt>
                <c:pt idx="1">
                  <c:v>RECIBIDOS</c:v>
                </c:pt>
                <c:pt idx="2">
                  <c:v>PERDIDOS</c:v>
                </c:pt>
                <c:pt idx="5">
                  <c:v>GENERADOS</c:v>
                </c:pt>
                <c:pt idx="6">
                  <c:v>RECIBIDOS</c:v>
                </c:pt>
                <c:pt idx="7">
                  <c:v>PERDIDOS</c:v>
                </c:pt>
              </c:strCache>
            </c:strRef>
          </c:cat>
          <c:val>
            <c:numRef>
              <c:f>Hoja1!$C$41:$J$41</c:f>
              <c:numCache>
                <c:formatCode>General</c:formatCode>
                <c:ptCount val="8"/>
                <c:pt idx="0">
                  <c:v>167</c:v>
                </c:pt>
                <c:pt idx="1">
                  <c:v>166</c:v>
                </c:pt>
                <c:pt idx="2">
                  <c:v>1</c:v>
                </c:pt>
                <c:pt idx="5">
                  <c:v>167</c:v>
                </c:pt>
                <c:pt idx="6">
                  <c:v>0</c:v>
                </c:pt>
                <c:pt idx="7">
                  <c:v>167</c:v>
                </c:pt>
              </c:numCache>
            </c:numRef>
          </c:val>
        </c:ser>
        <c:dLbls>
          <c:showLegendKey val="0"/>
          <c:showVal val="1"/>
          <c:showCatName val="0"/>
          <c:showSerName val="0"/>
          <c:showPercent val="0"/>
          <c:showBubbleSize val="0"/>
        </c:dLbls>
        <c:gapWidth val="65"/>
        <c:shape val="box"/>
        <c:axId val="397961040"/>
        <c:axId val="397953984"/>
        <c:axId val="0"/>
      </c:bar3DChart>
      <c:catAx>
        <c:axId val="39796104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a:solidFill>
                      <a:srgbClr val="002060"/>
                    </a:solidFill>
                  </a:rPr>
                  <a:t>AODV</a:t>
                </a:r>
                <a:r>
                  <a:rPr lang="es-EC" baseline="0">
                    <a:solidFill>
                      <a:srgbClr val="002060"/>
                    </a:solidFill>
                  </a:rPr>
                  <a:t>                                                                           SAODV</a:t>
                </a:r>
                <a:endParaRPr lang="es-EC">
                  <a:solidFill>
                    <a:srgbClr val="002060"/>
                  </a:solidFill>
                </a:endParaRPr>
              </a:p>
            </c:rich>
          </c:tx>
          <c:layout>
            <c:manualLayout>
              <c:xMode val="edge"/>
              <c:yMode val="edge"/>
              <c:x val="0.23556233595800524"/>
              <c:y val="0.8815846456692912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97953984"/>
        <c:crosses val="autoZero"/>
        <c:auto val="1"/>
        <c:lblAlgn val="ctr"/>
        <c:lblOffset val="100"/>
        <c:noMultiLvlLbl val="0"/>
      </c:catAx>
      <c:valAx>
        <c:axId val="39795398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a:t># de paquetes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3979610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DELAY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Pt>
            <c:idx val="1"/>
            <c:invertIfNegative val="0"/>
            <c:bubble3D val="0"/>
            <c:spPr>
              <a:solidFill>
                <a:srgbClr val="FF0000">
                  <a:alpha val="85000"/>
                </a:srgbClr>
              </a:solidFill>
              <a:ln w="9525" cap="flat" cmpd="sng" algn="ctr">
                <a:solidFill>
                  <a:schemeClr val="accent1">
                    <a:lumMod val="75000"/>
                  </a:schemeClr>
                </a:solidFill>
                <a:round/>
              </a:ln>
              <a:effectLst/>
              <a:sp3d contourW="9525">
                <a:contourClr>
                  <a:schemeClr val="accent1">
                    <a:lumMod val="75000"/>
                  </a:schemeClr>
                </a:contourClr>
              </a:sp3d>
            </c:spPr>
          </c:dPt>
          <c:dPt>
            <c:idx val="6"/>
            <c:invertIfNegative val="0"/>
            <c:bubble3D val="0"/>
            <c:spPr>
              <a:solidFill>
                <a:srgbClr val="FF0000">
                  <a:alpha val="85000"/>
                </a:srgbClr>
              </a:solidFill>
              <a:ln w="9525" cap="flat" cmpd="sng" algn="ctr">
                <a:solidFill>
                  <a:schemeClr val="accent1">
                    <a:lumMod val="75000"/>
                  </a:schemeClr>
                </a:solidFill>
                <a:round/>
              </a:ln>
              <a:effectLst/>
              <a:sp3d contourW="9525">
                <a:contourClr>
                  <a:schemeClr val="accent1">
                    <a:lumMod val="75000"/>
                  </a:schemeClr>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Hoja1!$C$98:$J$98</c:f>
              <c:strCache>
                <c:ptCount val="8"/>
                <c:pt idx="0">
                  <c:v>minimo</c:v>
                </c:pt>
                <c:pt idx="1">
                  <c:v>promedio </c:v>
                </c:pt>
                <c:pt idx="2">
                  <c:v>maximo </c:v>
                </c:pt>
                <c:pt idx="5">
                  <c:v>minimo</c:v>
                </c:pt>
                <c:pt idx="6">
                  <c:v>promedio </c:v>
                </c:pt>
                <c:pt idx="7">
                  <c:v>maximo </c:v>
                </c:pt>
              </c:strCache>
            </c:strRef>
          </c:cat>
          <c:val>
            <c:numRef>
              <c:f>Hoja1!$C$99:$J$99</c:f>
              <c:numCache>
                <c:formatCode>General</c:formatCode>
                <c:ptCount val="8"/>
                <c:pt idx="0">
                  <c:v>3.8800000000000002E-3</c:v>
                </c:pt>
                <c:pt idx="1">
                  <c:v>8.1842999999999999E-2</c:v>
                </c:pt>
                <c:pt idx="2">
                  <c:v>0.1598</c:v>
                </c:pt>
                <c:pt idx="5">
                  <c:v>7.28E-3</c:v>
                </c:pt>
                <c:pt idx="6">
                  <c:v>8.3839999999999998E-2</c:v>
                </c:pt>
                <c:pt idx="7">
                  <c:v>0.16041</c:v>
                </c:pt>
              </c:numCache>
            </c:numRef>
          </c:val>
        </c:ser>
        <c:dLbls>
          <c:showLegendKey val="0"/>
          <c:showVal val="1"/>
          <c:showCatName val="0"/>
          <c:showSerName val="0"/>
          <c:showPercent val="0"/>
          <c:showBubbleSize val="0"/>
        </c:dLbls>
        <c:gapWidth val="65"/>
        <c:shape val="box"/>
        <c:axId val="397963000"/>
        <c:axId val="397957512"/>
        <c:axId val="0"/>
      </c:bar3DChart>
      <c:catAx>
        <c:axId val="39796300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sz="1050">
                    <a:solidFill>
                      <a:srgbClr val="002060"/>
                    </a:solidFill>
                  </a:rPr>
                  <a:t>AODV                                                                              SAODV</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97957512"/>
        <c:crosses val="autoZero"/>
        <c:auto val="1"/>
        <c:lblAlgn val="ctr"/>
        <c:lblOffset val="100"/>
        <c:noMultiLvlLbl val="0"/>
      </c:catAx>
      <c:valAx>
        <c:axId val="39795751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a:t>ms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3979630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THROUGHPUT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Pt>
            <c:idx val="1"/>
            <c:invertIfNegative val="0"/>
            <c:bubble3D val="0"/>
            <c:spPr>
              <a:solidFill>
                <a:srgbClr val="FF0000">
                  <a:alpha val="85000"/>
                </a:srgbClr>
              </a:solidFill>
              <a:ln w="9525" cap="flat" cmpd="sng" algn="ctr">
                <a:solidFill>
                  <a:schemeClr val="accent1">
                    <a:lumMod val="75000"/>
                  </a:schemeClr>
                </a:solidFill>
                <a:round/>
              </a:ln>
              <a:effectLst/>
              <a:sp3d contourW="9525">
                <a:contourClr>
                  <a:schemeClr val="accent1">
                    <a:lumMod val="75000"/>
                  </a:schemeClr>
                </a:contourClr>
              </a:sp3d>
            </c:spPr>
          </c:dPt>
          <c:dPt>
            <c:idx val="6"/>
            <c:invertIfNegative val="0"/>
            <c:bubble3D val="0"/>
            <c:spPr>
              <a:solidFill>
                <a:srgbClr val="FF0000">
                  <a:alpha val="85000"/>
                </a:srgbClr>
              </a:solidFill>
              <a:ln w="9525" cap="flat" cmpd="sng" algn="ctr">
                <a:solidFill>
                  <a:schemeClr val="accent1">
                    <a:lumMod val="75000"/>
                  </a:schemeClr>
                </a:solidFill>
                <a:round/>
              </a:ln>
              <a:effectLst/>
              <a:sp3d contourW="9525">
                <a:contourClr>
                  <a:schemeClr val="accent1">
                    <a:lumMod val="75000"/>
                  </a:schemeClr>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Hoja1!$C$78:$J$78</c:f>
              <c:strCache>
                <c:ptCount val="8"/>
                <c:pt idx="0">
                  <c:v>minimo</c:v>
                </c:pt>
                <c:pt idx="1">
                  <c:v>promedio </c:v>
                </c:pt>
                <c:pt idx="2">
                  <c:v>maximo </c:v>
                </c:pt>
                <c:pt idx="5">
                  <c:v>minimo</c:v>
                </c:pt>
                <c:pt idx="6">
                  <c:v>promedio </c:v>
                </c:pt>
                <c:pt idx="7">
                  <c:v>maximo </c:v>
                </c:pt>
              </c:strCache>
            </c:strRef>
          </c:cat>
          <c:val>
            <c:numRef>
              <c:f>Hoja1!$C$79:$J$79</c:f>
              <c:numCache>
                <c:formatCode>General</c:formatCode>
                <c:ptCount val="8"/>
                <c:pt idx="0">
                  <c:v>81</c:v>
                </c:pt>
                <c:pt idx="1">
                  <c:v>84</c:v>
                </c:pt>
                <c:pt idx="2">
                  <c:v>87</c:v>
                </c:pt>
                <c:pt idx="5">
                  <c:v>80</c:v>
                </c:pt>
                <c:pt idx="6">
                  <c:v>83.5</c:v>
                </c:pt>
                <c:pt idx="7">
                  <c:v>87</c:v>
                </c:pt>
              </c:numCache>
            </c:numRef>
          </c:val>
        </c:ser>
        <c:dLbls>
          <c:showLegendKey val="0"/>
          <c:showVal val="1"/>
          <c:showCatName val="0"/>
          <c:showSerName val="0"/>
          <c:showPercent val="0"/>
          <c:showBubbleSize val="0"/>
        </c:dLbls>
        <c:gapWidth val="65"/>
        <c:shape val="box"/>
        <c:axId val="397957904"/>
        <c:axId val="397954768"/>
        <c:axId val="0"/>
      </c:bar3DChart>
      <c:catAx>
        <c:axId val="39795790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a:solidFill>
                      <a:srgbClr val="002060"/>
                    </a:solidFill>
                  </a:rPr>
                  <a:t>AODV                                                                              SAODV</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97954768"/>
        <c:crosses val="autoZero"/>
        <c:auto val="1"/>
        <c:lblAlgn val="ctr"/>
        <c:lblOffset val="100"/>
        <c:noMultiLvlLbl val="0"/>
      </c:catAx>
      <c:valAx>
        <c:axId val="39795476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a:t>kB/S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39795790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ENTREGA DE PAQUETES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Pt>
            <c:idx val="0"/>
            <c:invertIfNegative val="0"/>
            <c:bubble3D val="0"/>
            <c:spPr>
              <a:solidFill>
                <a:schemeClr val="accent1">
                  <a:lumMod val="20000"/>
                  <a:lumOff val="80000"/>
                  <a:alpha val="85000"/>
                </a:schemeClr>
              </a:solidFill>
              <a:ln w="9525" cap="flat" cmpd="sng" algn="ctr">
                <a:solidFill>
                  <a:schemeClr val="accent1">
                    <a:lumMod val="75000"/>
                  </a:schemeClr>
                </a:solidFill>
                <a:round/>
              </a:ln>
              <a:effectLst/>
              <a:sp3d contourW="9525">
                <a:contourClr>
                  <a:schemeClr val="accent1">
                    <a:lumMod val="75000"/>
                  </a:schemeClr>
                </a:contourClr>
              </a:sp3d>
            </c:spPr>
          </c:dPt>
          <c:dPt>
            <c:idx val="5"/>
            <c:invertIfNegative val="0"/>
            <c:bubble3D val="0"/>
            <c:spPr>
              <a:solidFill>
                <a:schemeClr val="tx2">
                  <a:lumMod val="20000"/>
                  <a:lumOff val="80000"/>
                  <a:alpha val="85000"/>
                </a:schemeClr>
              </a:solidFill>
              <a:ln w="9525" cap="flat" cmpd="sng" algn="ctr">
                <a:solidFill>
                  <a:schemeClr val="accent1">
                    <a:lumMod val="75000"/>
                  </a:schemeClr>
                </a:solidFill>
                <a:round/>
              </a:ln>
              <a:effectLst/>
              <a:sp3d contourW="9525">
                <a:contourClr>
                  <a:schemeClr val="accent1">
                    <a:lumMod val="75000"/>
                  </a:schemeClr>
                </a:contourClr>
              </a:sp3d>
            </c:spPr>
          </c:dPt>
          <c:dPt>
            <c:idx val="7"/>
            <c:invertIfNegative val="0"/>
            <c:bubble3D val="0"/>
            <c:spPr>
              <a:solidFill>
                <a:schemeClr val="tx2">
                  <a:alpha val="85000"/>
                </a:schemeClr>
              </a:solidFill>
              <a:ln w="9525" cap="flat" cmpd="sng" algn="ctr">
                <a:solidFill>
                  <a:schemeClr val="accent1">
                    <a:lumMod val="75000"/>
                  </a:schemeClr>
                </a:solidFill>
                <a:round/>
              </a:ln>
              <a:effectLst/>
              <a:sp3d contourW="9525">
                <a:contourClr>
                  <a:schemeClr val="accent1">
                    <a:lumMod val="75000"/>
                  </a:schemeClr>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Hoja1!$C$135:$J$135</c:f>
              <c:strCache>
                <c:ptCount val="8"/>
                <c:pt idx="0">
                  <c:v>GENERADOS</c:v>
                </c:pt>
                <c:pt idx="1">
                  <c:v>RECIBIDOS</c:v>
                </c:pt>
                <c:pt idx="2">
                  <c:v>PERDIDOS</c:v>
                </c:pt>
                <c:pt idx="5">
                  <c:v>GENERADOS</c:v>
                </c:pt>
                <c:pt idx="6">
                  <c:v>RECIBIDOS</c:v>
                </c:pt>
                <c:pt idx="7">
                  <c:v>PERDIDOS</c:v>
                </c:pt>
              </c:strCache>
            </c:strRef>
          </c:cat>
          <c:val>
            <c:numRef>
              <c:f>Hoja1!$C$136:$J$136</c:f>
              <c:numCache>
                <c:formatCode>General</c:formatCode>
                <c:ptCount val="8"/>
                <c:pt idx="0">
                  <c:v>23296</c:v>
                </c:pt>
                <c:pt idx="1">
                  <c:v>23276</c:v>
                </c:pt>
                <c:pt idx="2">
                  <c:v>20</c:v>
                </c:pt>
                <c:pt idx="5">
                  <c:v>23299</c:v>
                </c:pt>
                <c:pt idx="6">
                  <c:v>23276</c:v>
                </c:pt>
                <c:pt idx="7">
                  <c:v>23</c:v>
                </c:pt>
              </c:numCache>
            </c:numRef>
          </c:val>
        </c:ser>
        <c:dLbls>
          <c:showLegendKey val="0"/>
          <c:showVal val="1"/>
          <c:showCatName val="0"/>
          <c:showSerName val="0"/>
          <c:showPercent val="0"/>
          <c:showBubbleSize val="0"/>
        </c:dLbls>
        <c:gapWidth val="65"/>
        <c:shape val="box"/>
        <c:axId val="397955552"/>
        <c:axId val="397956336"/>
        <c:axId val="0"/>
      </c:bar3DChart>
      <c:catAx>
        <c:axId val="39795555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sz="1050">
                    <a:solidFill>
                      <a:srgbClr val="002060"/>
                    </a:solidFill>
                  </a:rPr>
                  <a:t>AODV                                                                   SAODV</a:t>
                </a:r>
              </a:p>
            </c:rich>
          </c:tx>
          <c:layout>
            <c:manualLayout>
              <c:xMode val="edge"/>
              <c:yMode val="edge"/>
              <c:x val="0.20958136482939635"/>
              <c:y val="0.87235491396908738"/>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97956336"/>
        <c:crosses val="autoZero"/>
        <c:auto val="1"/>
        <c:lblAlgn val="ctr"/>
        <c:lblOffset val="100"/>
        <c:noMultiLvlLbl val="0"/>
      </c:catAx>
      <c:valAx>
        <c:axId val="39795633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a:t># DE PAQUETES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39795555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OVERHEAD</a:t>
            </a:r>
          </a:p>
        </c:rich>
      </c:tx>
      <c:layout>
        <c:manualLayout>
          <c:xMode val="edge"/>
          <c:yMode val="edge"/>
          <c:x val="0.35968044619422573"/>
          <c:y val="2.777777777777777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Hoja1!$C$119:$F$119</c:f>
              <c:strCache>
                <c:ptCount val="4"/>
                <c:pt idx="0">
                  <c:v>INDICE</c:v>
                </c:pt>
                <c:pt idx="3">
                  <c:v>INDICE</c:v>
                </c:pt>
              </c:strCache>
            </c:strRef>
          </c:cat>
          <c:val>
            <c:numRef>
              <c:f>Hoja1!$C$120:$F$120</c:f>
              <c:numCache>
                <c:formatCode>General</c:formatCode>
                <c:ptCount val="4"/>
                <c:pt idx="0">
                  <c:v>4.2999999999999997E-2</c:v>
                </c:pt>
                <c:pt idx="3">
                  <c:v>0.249</c:v>
                </c:pt>
              </c:numCache>
            </c:numRef>
          </c:val>
        </c:ser>
        <c:dLbls>
          <c:showLegendKey val="0"/>
          <c:showVal val="1"/>
          <c:showCatName val="0"/>
          <c:showSerName val="0"/>
          <c:showPercent val="0"/>
          <c:showBubbleSize val="0"/>
        </c:dLbls>
        <c:gapWidth val="65"/>
        <c:shape val="box"/>
        <c:axId val="397953592"/>
        <c:axId val="397959080"/>
        <c:axId val="0"/>
      </c:bar3DChart>
      <c:catAx>
        <c:axId val="39795359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sz="1050">
                    <a:solidFill>
                      <a:srgbClr val="002060"/>
                    </a:solidFill>
                  </a:rPr>
                  <a:t>AODV                                                                                   SAODV</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97959080"/>
        <c:crosses val="autoZero"/>
        <c:auto val="1"/>
        <c:lblAlgn val="ctr"/>
        <c:lblOffset val="100"/>
        <c:noMultiLvlLbl val="0"/>
      </c:catAx>
      <c:valAx>
        <c:axId val="39795908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3979535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0B81D-F979-439C-96B6-A4C20315371D}" type="datetimeFigureOut">
              <a:rPr lang="es-EC" smtClean="0"/>
              <a:t>23/11/2015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E2C87-1E67-4FB7-94E0-1DAACC609D3A}" type="slidenum">
              <a:rPr lang="es-EC" smtClean="0"/>
              <a:t>‹Nº›</a:t>
            </a:fld>
            <a:endParaRPr lang="es-EC"/>
          </a:p>
        </p:txBody>
      </p:sp>
    </p:spTree>
    <p:extLst>
      <p:ext uri="{BB962C8B-B14F-4D97-AF65-F5344CB8AC3E}">
        <p14:creationId xmlns:p14="http://schemas.microsoft.com/office/powerpoint/2010/main" val="148930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7FE8A09-51D0-4706-938A-D16DA84284CE}" type="slidenum">
              <a:rPr lang="es-EC" smtClean="0"/>
              <a:t>48</a:t>
            </a:fld>
            <a:endParaRPr lang="es-EC"/>
          </a:p>
        </p:txBody>
      </p:sp>
    </p:spTree>
    <p:extLst>
      <p:ext uri="{BB962C8B-B14F-4D97-AF65-F5344CB8AC3E}">
        <p14:creationId xmlns:p14="http://schemas.microsoft.com/office/powerpoint/2010/main" val="376199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16A9EE5-2360-4C60-A7ED-27C62D756D4A}" type="datetimeFigureOut">
              <a:rPr lang="es-EC" smtClean="0"/>
              <a:t>23/11/2015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115511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16A9EE5-2360-4C60-A7ED-27C62D756D4A}" type="datetimeFigureOut">
              <a:rPr lang="es-EC" smtClean="0"/>
              <a:t>23/11/2015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148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16A9EE5-2360-4C60-A7ED-27C62D756D4A}" type="datetimeFigureOut">
              <a:rPr lang="es-EC" smtClean="0"/>
              <a:t>23/11/2015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3795796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16A9EE5-2360-4C60-A7ED-27C62D756D4A}" type="datetimeFigureOut">
              <a:rPr lang="es-EC" smtClean="0"/>
              <a:t>23/11/2015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5785C0-A46F-4E65-9EE8-9495FAB86F25}" type="slidenum">
              <a:rPr lang="es-EC" smtClean="0"/>
              <a:t>‹Nº›</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17078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16A9EE5-2360-4C60-A7ED-27C62D756D4A}" type="datetimeFigureOut">
              <a:rPr lang="es-EC" smtClean="0"/>
              <a:t>23/11/2015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199469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6A9EE5-2360-4C60-A7ED-27C62D756D4A}" type="datetimeFigureOut">
              <a:rPr lang="es-EC" smtClean="0"/>
              <a:t>23/11/2015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198032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6A9EE5-2360-4C60-A7ED-27C62D756D4A}" type="datetimeFigureOut">
              <a:rPr lang="es-EC" smtClean="0"/>
              <a:t>23/11/2015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3324228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16A9EE5-2360-4C60-A7ED-27C62D756D4A}" type="datetimeFigureOut">
              <a:rPr lang="es-EC" smtClean="0"/>
              <a:t>23/11/2015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3504613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16A9EE5-2360-4C60-A7ED-27C62D756D4A}" type="datetimeFigureOut">
              <a:rPr lang="es-EC" smtClean="0"/>
              <a:t>23/11/2015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419312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F16A9EE5-2360-4C60-A7ED-27C62D756D4A}" type="datetimeFigureOut">
              <a:rPr lang="es-EC" smtClean="0"/>
              <a:t>23/11/2015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237762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16A9EE5-2360-4C60-A7ED-27C62D756D4A}" type="datetimeFigureOut">
              <a:rPr lang="es-EC" smtClean="0"/>
              <a:t>23/11/2015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414926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16A9EE5-2360-4C60-A7ED-27C62D756D4A}" type="datetimeFigureOut">
              <a:rPr lang="es-EC" smtClean="0"/>
              <a:t>23/11/2015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252596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16A9EE5-2360-4C60-A7ED-27C62D756D4A}" type="datetimeFigureOut">
              <a:rPr lang="es-EC" smtClean="0"/>
              <a:t>23/11/2015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352338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F16A9EE5-2360-4C60-A7ED-27C62D756D4A}" type="datetimeFigureOut">
              <a:rPr lang="es-EC" smtClean="0"/>
              <a:t>23/11/2015</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399593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6A9EE5-2360-4C60-A7ED-27C62D756D4A}" type="datetimeFigureOut">
              <a:rPr lang="es-EC" smtClean="0"/>
              <a:t>23/11/2015</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401293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F16A9EE5-2360-4C60-A7ED-27C62D756D4A}" type="datetimeFigureOut">
              <a:rPr lang="es-EC" smtClean="0"/>
              <a:t>23/11/2015</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368849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16A9EE5-2360-4C60-A7ED-27C62D756D4A}" type="datetimeFigureOut">
              <a:rPr lang="es-EC" smtClean="0"/>
              <a:t>23/11/2015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F5785C0-A46F-4E65-9EE8-9495FAB86F25}" type="slidenum">
              <a:rPr lang="es-EC" smtClean="0"/>
              <a:t>‹Nº›</a:t>
            </a:fld>
            <a:endParaRPr lang="es-EC"/>
          </a:p>
        </p:txBody>
      </p:sp>
    </p:spTree>
    <p:extLst>
      <p:ext uri="{BB962C8B-B14F-4D97-AF65-F5344CB8AC3E}">
        <p14:creationId xmlns:p14="http://schemas.microsoft.com/office/powerpoint/2010/main" val="165767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6A9EE5-2360-4C60-A7ED-27C62D756D4A}" type="datetimeFigureOut">
              <a:rPr lang="es-EC" smtClean="0"/>
              <a:t>23/11/2015</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5785C0-A46F-4E65-9EE8-9495FAB86F25}" type="slidenum">
              <a:rPr lang="es-EC" smtClean="0"/>
              <a:t>‹Nº›</a:t>
            </a:fld>
            <a:endParaRPr lang="es-EC"/>
          </a:p>
        </p:txBody>
      </p:sp>
    </p:spTree>
    <p:extLst>
      <p:ext uri="{BB962C8B-B14F-4D97-AF65-F5344CB8AC3E}">
        <p14:creationId xmlns:p14="http://schemas.microsoft.com/office/powerpoint/2010/main" val="8568007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68.png"/><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chart" Target="../charts/chart7.xml"/><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240767" y="3384645"/>
            <a:ext cx="8825658" cy="2254155"/>
          </a:xfrm>
        </p:spPr>
        <p:txBody>
          <a:bodyPr>
            <a:normAutofit fontScale="85000" lnSpcReduction="20000"/>
          </a:bodyPr>
          <a:lstStyle/>
          <a:p>
            <a:endParaRPr lang="es-EC" sz="3400" b="1" dirty="0" smtClean="0">
              <a:solidFill>
                <a:schemeClr val="tx1"/>
              </a:solidFill>
            </a:endParaRPr>
          </a:p>
          <a:p>
            <a:r>
              <a:rPr lang="es-EC" sz="3400" b="1" dirty="0" smtClean="0">
                <a:solidFill>
                  <a:schemeClr val="tx1"/>
                </a:solidFill>
              </a:rPr>
              <a:t>DEPARTAMENTO DE ELÉCTRICA Y ELECTRÓNICA</a:t>
            </a:r>
          </a:p>
          <a:p>
            <a:endParaRPr lang="es-ES" sz="3400" dirty="0" smtClean="0">
              <a:solidFill>
                <a:schemeClr val="tx1"/>
              </a:solidFill>
            </a:endParaRPr>
          </a:p>
          <a:p>
            <a:pPr algn="ctr"/>
            <a:r>
              <a:rPr lang="es-EC" sz="3400" b="1" dirty="0" smtClean="0">
                <a:solidFill>
                  <a:schemeClr val="tx1"/>
                </a:solidFill>
              </a:rPr>
              <a:t>CARRERA DE INGENIERÍA EN ELECTRÓNICA, REDES Y COMUNICACIÓN DE DATOS</a:t>
            </a:r>
            <a:endParaRPr lang="es-ES" sz="3400" dirty="0" smtClean="0">
              <a:solidFill>
                <a:schemeClr val="tx1"/>
              </a:solidFill>
            </a:endParaRPr>
          </a:p>
          <a:p>
            <a:endParaRPr lang="es-EC" dirty="0"/>
          </a:p>
        </p:txBody>
      </p:sp>
      <p:pic>
        <p:nvPicPr>
          <p:cNvPr id="4" name="Picture 2" descr="http://blogs.espe.edu.ec/wp-content/uploads/2013/09/LOGO-PRINCIPAL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0767" y="761732"/>
            <a:ext cx="7710466"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968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00501"/>
            <a:ext cx="9506803" cy="5868538"/>
          </a:xfrm>
        </p:spPr>
        <p:txBody>
          <a:bodyPr>
            <a:normAutofit/>
          </a:bodyPr>
          <a:lstStyle/>
          <a:p>
            <a:pPr marL="0" indent="0">
              <a:buNone/>
            </a:pPr>
            <a:r>
              <a:rPr lang="es-EC" sz="3800" b="1" dirty="0" smtClean="0"/>
              <a:t>VENTAJAS</a:t>
            </a:r>
          </a:p>
          <a:p>
            <a:pPr marL="0" indent="0">
              <a:buNone/>
            </a:pPr>
            <a:endParaRPr lang="es-EC" sz="3800" dirty="0"/>
          </a:p>
          <a:p>
            <a:pPr lvl="0" algn="just">
              <a:buClr>
                <a:schemeClr val="accent2"/>
              </a:buClr>
              <a:buFont typeface="Wingdings" panose="05000000000000000000" pitchFamily="2" charset="2"/>
              <a:buChar char="Ø"/>
            </a:pPr>
            <a:r>
              <a:rPr lang="es-ES_tradnl" dirty="0"/>
              <a:t>La flexibilidad de estas redes </a:t>
            </a:r>
            <a:r>
              <a:rPr lang="es-ES_tradnl" dirty="0" smtClean="0"/>
              <a:t>es </a:t>
            </a:r>
            <a:r>
              <a:rPr lang="es-ES_tradnl" dirty="0"/>
              <a:t>la principal ventaja al momento de </a:t>
            </a:r>
            <a:r>
              <a:rPr lang="es-ES_tradnl" dirty="0" smtClean="0"/>
              <a:t>implementarlas.</a:t>
            </a:r>
          </a:p>
          <a:p>
            <a:pPr lvl="0" algn="just">
              <a:buClr>
                <a:schemeClr val="accent2"/>
              </a:buClr>
              <a:buFont typeface="Wingdings" panose="05000000000000000000" pitchFamily="2" charset="2"/>
              <a:buChar char="Ø"/>
            </a:pPr>
            <a:r>
              <a:rPr lang="es-ES_tradnl" dirty="0" smtClean="0"/>
              <a:t>La </a:t>
            </a:r>
            <a:r>
              <a:rPr lang="es-ES_tradnl" dirty="0"/>
              <a:t>topología dinámica hace que los  nodos puedan moverse arbitrariamente en cualquier sentido y cualquier </a:t>
            </a:r>
            <a:r>
              <a:rPr lang="es-ES_tradnl" dirty="0" smtClean="0"/>
              <a:t>lugar</a:t>
            </a:r>
          </a:p>
          <a:p>
            <a:pPr lvl="0" algn="just">
              <a:buClr>
                <a:schemeClr val="accent2"/>
              </a:buClr>
              <a:buFont typeface="Wingdings" panose="05000000000000000000" pitchFamily="2" charset="2"/>
              <a:buChar char="Ø"/>
            </a:pPr>
            <a:r>
              <a:rPr lang="es-ES_tradnl" dirty="0" smtClean="0"/>
              <a:t>El </a:t>
            </a:r>
            <a:r>
              <a:rPr lang="es-ES_tradnl" dirty="0"/>
              <a:t>costo de implementación sin duda es otro aspecto importante en las redes </a:t>
            </a:r>
            <a:r>
              <a:rPr lang="es-ES_tradnl" dirty="0" smtClean="0"/>
              <a:t>Ad-Hoc</a:t>
            </a:r>
            <a:endParaRPr lang="es-EC" dirty="0"/>
          </a:p>
          <a:p>
            <a:pPr lvl="0" algn="just">
              <a:buClr>
                <a:schemeClr val="accent2"/>
              </a:buClr>
              <a:buFont typeface="Wingdings" panose="05000000000000000000" pitchFamily="2" charset="2"/>
              <a:buChar char="Ø"/>
            </a:pPr>
            <a:r>
              <a:rPr lang="es-ES_tradnl" dirty="0" smtClean="0"/>
              <a:t>La </a:t>
            </a:r>
            <a:r>
              <a:rPr lang="es-ES_tradnl" dirty="0"/>
              <a:t>comunicación es punto a punto y no es necesario comunicarse primero con un punto de acceso o una  estación central base para comunicarse con otros nodos como se hace en otros tipos de redes.</a:t>
            </a:r>
            <a:endParaRPr lang="es-EC" dirty="0"/>
          </a:p>
          <a:p>
            <a:pPr marL="0" indent="0">
              <a:buNone/>
            </a:pPr>
            <a:endParaRPr lang="es-EC" dirty="0"/>
          </a:p>
        </p:txBody>
      </p:sp>
      <p:pic>
        <p:nvPicPr>
          <p:cNvPr id="5"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09" y="196473"/>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89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9143" y="532262"/>
            <a:ext cx="9206553" cy="5658348"/>
          </a:xfrm>
        </p:spPr>
        <p:txBody>
          <a:bodyPr>
            <a:normAutofit/>
          </a:bodyPr>
          <a:lstStyle/>
          <a:p>
            <a:pPr marL="0" indent="0">
              <a:buNone/>
            </a:pPr>
            <a:r>
              <a:rPr lang="es-EC" sz="4600" b="1" dirty="0" smtClean="0"/>
              <a:t>DESVENTAJAS</a:t>
            </a:r>
          </a:p>
          <a:p>
            <a:pPr marL="0" indent="0">
              <a:buNone/>
            </a:pPr>
            <a:endParaRPr lang="es-EC" sz="4600" dirty="0"/>
          </a:p>
          <a:p>
            <a:pPr lvl="0" algn="just">
              <a:buClr>
                <a:schemeClr val="accent2"/>
              </a:buClr>
              <a:buFont typeface="Wingdings" panose="05000000000000000000" pitchFamily="2" charset="2"/>
              <a:buChar char="Ø"/>
            </a:pPr>
            <a:r>
              <a:rPr lang="es-ES_tradnl" dirty="0" smtClean="0"/>
              <a:t>El tema de la seguridad es muy importante ya que se trata de una red inalámbrica y en el medio compartido que utiliza para transmitir pueden tener acceso cualquier intruso.</a:t>
            </a:r>
          </a:p>
          <a:p>
            <a:pPr lvl="0" algn="just">
              <a:buClr>
                <a:schemeClr val="accent2"/>
              </a:buClr>
              <a:buFont typeface="Wingdings" panose="05000000000000000000" pitchFamily="2" charset="2"/>
              <a:buChar char="Ø"/>
            </a:pPr>
            <a:r>
              <a:rPr lang="es-ES_tradnl" dirty="0" smtClean="0"/>
              <a:t>El </a:t>
            </a:r>
            <a:r>
              <a:rPr lang="es-ES_tradnl" dirty="0"/>
              <a:t>ancho de banda limitado es otra de las desventajas de este tipo de redes, a comparación con redes cableadas es mucho menor debido a las atenuaciones e interferencias del medio.</a:t>
            </a:r>
            <a:endParaRPr lang="es-EC" dirty="0"/>
          </a:p>
          <a:p>
            <a:pPr lvl="0" algn="just">
              <a:buClr>
                <a:schemeClr val="accent2"/>
              </a:buClr>
              <a:buFont typeface="Wingdings" panose="05000000000000000000" pitchFamily="2" charset="2"/>
              <a:buChar char="Ø"/>
            </a:pPr>
            <a:r>
              <a:rPr lang="es-ES_tradnl" dirty="0" smtClean="0"/>
              <a:t>Latencia </a:t>
            </a:r>
            <a:r>
              <a:rPr lang="es-ES_tradnl" dirty="0"/>
              <a:t>alta es la que se percibe cuando un nodo que está inactivo por ahorrar energía empieza a transmitir, al recuperarse y ponerse activo  puede tardar cierto tiempo para cumplir su función</a:t>
            </a:r>
            <a:r>
              <a:rPr lang="es-ES_tradnl" dirty="0" smtClean="0"/>
              <a:t>.</a:t>
            </a:r>
          </a:p>
          <a:p>
            <a:pPr lvl="0" algn="just">
              <a:buClr>
                <a:schemeClr val="accent2"/>
              </a:buClr>
              <a:buFont typeface="Wingdings" panose="05000000000000000000" pitchFamily="2" charset="2"/>
              <a:buChar char="Ø"/>
            </a:pPr>
            <a:r>
              <a:rPr lang="es-ES_tradnl" dirty="0" smtClean="0"/>
              <a:t>Debido a que se trata de una red inalámbrica móvil se utilizaran equipos móviles y por ende el uso de baterías.</a:t>
            </a:r>
          </a:p>
          <a:p>
            <a:pPr algn="just">
              <a:buFont typeface="Wingdings" panose="05000000000000000000" pitchFamily="2" charset="2"/>
              <a:buChar char="Ø"/>
            </a:pPr>
            <a:endParaRPr lang="es-ES_tradnl" dirty="0" smtClean="0"/>
          </a:p>
          <a:p>
            <a:pPr lvl="0" algn="just">
              <a:buFont typeface="Wingdings" panose="05000000000000000000" pitchFamily="2" charset="2"/>
              <a:buChar char="Ø"/>
            </a:pPr>
            <a:endParaRPr lang="es-ES_tradnl" dirty="0" smtClean="0"/>
          </a:p>
          <a:p>
            <a:pPr lvl="0" algn="just">
              <a:buFont typeface="Wingdings" panose="05000000000000000000" pitchFamily="2" charset="2"/>
              <a:buChar char="Ø"/>
            </a:pPr>
            <a:endParaRPr lang="es-EC" dirty="0" smtClean="0"/>
          </a:p>
          <a:p>
            <a:pPr marL="0" indent="0">
              <a:buNone/>
            </a:pPr>
            <a:endParaRPr lang="es-EC" dirty="0"/>
          </a:p>
        </p:txBody>
      </p:sp>
      <p:pic>
        <p:nvPicPr>
          <p:cNvPr id="5"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09" y="182826"/>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042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0904" y="163772"/>
            <a:ext cx="10243782" cy="5977719"/>
          </a:xfrm>
        </p:spPr>
        <p:txBody>
          <a:bodyPr>
            <a:normAutofit fontScale="92500"/>
          </a:bodyPr>
          <a:lstStyle/>
          <a:p>
            <a:pPr marL="0" lvl="1" indent="0">
              <a:spcBef>
                <a:spcPts val="1000"/>
              </a:spcBef>
              <a:buNone/>
            </a:pPr>
            <a:r>
              <a:rPr lang="es-ES_tradnl" sz="3200" b="1" dirty="0"/>
              <a:t>PROTOCOLO </a:t>
            </a:r>
            <a:r>
              <a:rPr lang="es-ES_tradnl" sz="3200" b="1" dirty="0" smtClean="0"/>
              <a:t>AODV</a:t>
            </a:r>
          </a:p>
          <a:p>
            <a:pPr marL="0" lvl="1" indent="0">
              <a:spcBef>
                <a:spcPts val="1000"/>
              </a:spcBef>
              <a:buNone/>
            </a:pPr>
            <a:endParaRPr lang="es-ES_tradnl" sz="3200" b="1" dirty="0"/>
          </a:p>
          <a:p>
            <a:pPr marL="0" lvl="1" indent="0" algn="just">
              <a:spcBef>
                <a:spcPts val="1000"/>
              </a:spcBef>
              <a:buNone/>
            </a:pPr>
            <a:r>
              <a:rPr lang="es-EC" sz="2800" dirty="0"/>
              <a:t>AODV es un protocolo de tipo reactivo </a:t>
            </a:r>
            <a:r>
              <a:rPr lang="es-EC" sz="2800" dirty="0" smtClean="0"/>
              <a:t>, solo </a:t>
            </a:r>
            <a:r>
              <a:rPr lang="es-EC" sz="2800" dirty="0"/>
              <a:t>busca rutas cuando un nodo necesita establecer comunicación con otro nodo y evitar sobrecarga en la red</a:t>
            </a:r>
            <a:r>
              <a:rPr lang="es-EC" sz="2800" dirty="0" smtClean="0"/>
              <a:t>.</a:t>
            </a:r>
          </a:p>
          <a:p>
            <a:pPr marL="0" lvl="1" indent="0" algn="just">
              <a:spcBef>
                <a:spcPts val="1000"/>
              </a:spcBef>
              <a:buNone/>
            </a:pPr>
            <a:endParaRPr lang="es-EC" sz="2800" dirty="0" smtClean="0"/>
          </a:p>
          <a:p>
            <a:pPr marL="0" lvl="1" indent="0" algn="just">
              <a:spcBef>
                <a:spcPts val="1000"/>
              </a:spcBef>
              <a:buNone/>
            </a:pPr>
            <a:r>
              <a:rPr lang="es-EC" sz="2800" dirty="0"/>
              <a:t>Los mensajes que se envían desde los nodos origen no tienen información sobre el trayecto de la ruta, solo conocen el origen y el </a:t>
            </a:r>
            <a:r>
              <a:rPr lang="es-EC" sz="2800" dirty="0" smtClean="0"/>
              <a:t>destino, </a:t>
            </a:r>
            <a:r>
              <a:rPr lang="es-EC" sz="2800" dirty="0"/>
              <a:t>los mensajes utilizan un número de secuencia  por cada destino y verificar si una ruta es antigua o nueva y así evitar la formación de bucles, para un funcionamiento óptimo del protocolo cada nodo deben mantener su número de secuencia actualizado.</a:t>
            </a:r>
          </a:p>
          <a:p>
            <a:pPr marL="0" lvl="1" indent="0" algn="just">
              <a:spcBef>
                <a:spcPts val="1000"/>
              </a:spcBef>
              <a:buNone/>
            </a:pPr>
            <a:endParaRPr lang="es-EC" sz="2800" dirty="0"/>
          </a:p>
          <a:p>
            <a:pPr marL="0" indent="0">
              <a:buNone/>
            </a:pPr>
            <a:endParaRPr lang="es-EC" dirty="0"/>
          </a:p>
        </p:txBody>
      </p:sp>
      <p:pic>
        <p:nvPicPr>
          <p:cNvPr id="5"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09" y="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84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7421" y="0"/>
            <a:ext cx="8134067" cy="5671996"/>
          </a:xfrm>
        </p:spPr>
        <p:txBody>
          <a:bodyPr>
            <a:normAutofit/>
          </a:bodyPr>
          <a:lstStyle/>
          <a:p>
            <a:pPr marL="914400" lvl="2" indent="0">
              <a:buNone/>
            </a:pPr>
            <a:r>
              <a:rPr lang="es-ES_tradnl" sz="3600" b="1" dirty="0" smtClean="0"/>
              <a:t>DESCUBRIMIENTO DE RUTA </a:t>
            </a:r>
            <a:endParaRPr lang="es-EC" sz="3200" dirty="0" smtClean="0"/>
          </a:p>
          <a:p>
            <a:pPr marL="914400" lvl="2" indent="0">
              <a:buNone/>
            </a:pPr>
            <a:endParaRPr lang="es-ES_tradnl" sz="3200" b="1" dirty="0" smtClean="0"/>
          </a:p>
          <a:p>
            <a:pPr marL="914400" lvl="2" indent="0">
              <a:buNone/>
            </a:pPr>
            <a:r>
              <a:rPr lang="es-ES_tradnl" sz="3200" b="1" dirty="0" smtClean="0"/>
              <a:t>Camino </a:t>
            </a:r>
            <a:r>
              <a:rPr lang="es-ES_tradnl" sz="3200" b="1" dirty="0"/>
              <a:t>de </a:t>
            </a:r>
            <a:r>
              <a:rPr lang="es-ES_tradnl" sz="3200" b="1" dirty="0" smtClean="0"/>
              <a:t>regreso</a:t>
            </a:r>
          </a:p>
          <a:p>
            <a:pPr marL="914400" lvl="2" indent="0">
              <a:buNone/>
            </a:pPr>
            <a:endParaRPr lang="es-EC" sz="2400" dirty="0"/>
          </a:p>
          <a:p>
            <a:pPr marL="0" indent="0" algn="just">
              <a:buNone/>
            </a:pPr>
            <a:r>
              <a:rPr lang="es-EC" dirty="0"/>
              <a:t>Cuando un nodo desea comunicarse con un nodo destino pero ignora cómo alcanzarlo envía un mensaje de petición (RREQ) de tipo </a:t>
            </a:r>
            <a:r>
              <a:rPr lang="es-EC" dirty="0" err="1"/>
              <a:t>broadcast</a:t>
            </a:r>
            <a:r>
              <a:rPr lang="es-EC" dirty="0"/>
              <a:t> , el mensaje contiene las direcciones IP y números de secuencia del origen y </a:t>
            </a:r>
            <a:r>
              <a:rPr lang="es-EC" dirty="0" smtClean="0"/>
              <a:t>destino, </a:t>
            </a:r>
            <a:r>
              <a:rPr lang="es-EC" dirty="0"/>
              <a:t>Si un nodo no es el destino y desconoce la ruta hacia el destino entonces reenvía el mensaje a los siguientes nodos de la red hasta alcanzar al nodo </a:t>
            </a:r>
            <a:r>
              <a:rPr lang="es-EC" dirty="0" smtClean="0"/>
              <a:t>destino.</a:t>
            </a:r>
            <a:endParaRPr lang="es-EC" dirty="0"/>
          </a:p>
        </p:txBody>
      </p:sp>
      <p:pic>
        <p:nvPicPr>
          <p:cNvPr id="4" name="Imagen 3"/>
          <p:cNvPicPr>
            <a:picLocks noChangeAspect="1"/>
          </p:cNvPicPr>
          <p:nvPr/>
        </p:nvPicPr>
        <p:blipFill>
          <a:blip r:embed="rId2"/>
          <a:stretch>
            <a:fillRect/>
          </a:stretch>
        </p:blipFill>
        <p:spPr>
          <a:xfrm>
            <a:off x="8705281" y="3957638"/>
            <a:ext cx="3295650" cy="2219325"/>
          </a:xfrm>
          <a:prstGeom prst="rect">
            <a:avLst/>
          </a:prstGeom>
        </p:spPr>
      </p:pic>
      <p:pic>
        <p:nvPicPr>
          <p:cNvPr id="6"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40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00501"/>
            <a:ext cx="7132093" cy="5576462"/>
          </a:xfrm>
        </p:spPr>
        <p:txBody>
          <a:bodyPr/>
          <a:lstStyle/>
          <a:p>
            <a:pPr marL="1371600" lvl="3" indent="0">
              <a:buNone/>
            </a:pPr>
            <a:r>
              <a:rPr lang="es-ES_tradnl" sz="4000" b="1" dirty="0"/>
              <a:t>Camino de ida</a:t>
            </a:r>
            <a:endParaRPr lang="es-EC" sz="3600" dirty="0"/>
          </a:p>
          <a:p>
            <a:pPr marL="0" indent="0">
              <a:buNone/>
            </a:pPr>
            <a:endParaRPr lang="es-EC" dirty="0" smtClean="0"/>
          </a:p>
          <a:p>
            <a:pPr marL="0" indent="0">
              <a:buNone/>
            </a:pPr>
            <a:endParaRPr lang="es-EC" dirty="0"/>
          </a:p>
          <a:p>
            <a:pPr marL="0" indent="0" algn="just">
              <a:buNone/>
            </a:pPr>
            <a:r>
              <a:rPr lang="es-EC" dirty="0" smtClean="0"/>
              <a:t>Cuando </a:t>
            </a:r>
            <a:r>
              <a:rPr lang="es-EC" dirty="0"/>
              <a:t>un nodo que recibe el mensaje de petición es el nodo destino o tiene un ruta para acceder al destino, entonces se envía un mensaje de repuesta de ruta (RREP), el mensaje  (RREP) se envía de forma </a:t>
            </a:r>
            <a:r>
              <a:rPr lang="es-EC" dirty="0" err="1"/>
              <a:t>unicast</a:t>
            </a:r>
            <a:r>
              <a:rPr lang="es-EC" dirty="0"/>
              <a:t> desde el destino hacia el origen copiando el mismo camino de los mensajes (RREQ).</a:t>
            </a:r>
          </a:p>
          <a:p>
            <a:pPr marL="0" indent="0">
              <a:buNone/>
            </a:pP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927270" y="1855313"/>
            <a:ext cx="2771775" cy="2219325"/>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8841544" y="4279212"/>
            <a:ext cx="2943225" cy="2257425"/>
          </a:xfrm>
          <a:prstGeom prst="rect">
            <a:avLst/>
          </a:prstGeom>
          <a:noFill/>
          <a:ln>
            <a:noFill/>
          </a:ln>
        </p:spPr>
      </p:pic>
      <p:pic>
        <p:nvPicPr>
          <p:cNvPr id="6" name="Picture 2" descr="http://360.espe.edu.ec/images/Logo%20ES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8790" y="128235"/>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074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7131" y="575916"/>
            <a:ext cx="7691651" cy="5590109"/>
          </a:xfrm>
        </p:spPr>
        <p:txBody>
          <a:bodyPr/>
          <a:lstStyle/>
          <a:p>
            <a:pPr marL="0" lvl="2" indent="0">
              <a:spcBef>
                <a:spcPts val="1000"/>
              </a:spcBef>
              <a:buNone/>
            </a:pPr>
            <a:r>
              <a:rPr lang="es-ES_tradnl" sz="3200" b="1" dirty="0" smtClean="0"/>
              <a:t>VULNERABILIDADES</a:t>
            </a:r>
          </a:p>
          <a:p>
            <a:pPr marL="0" lvl="2" indent="0">
              <a:spcBef>
                <a:spcPts val="1000"/>
              </a:spcBef>
              <a:buNone/>
            </a:pPr>
            <a:endParaRPr lang="es-ES_tradnl" sz="3200" b="1" dirty="0"/>
          </a:p>
          <a:p>
            <a:pPr marL="0" lvl="2" indent="0" algn="just">
              <a:spcBef>
                <a:spcPts val="1000"/>
              </a:spcBef>
              <a:buNone/>
            </a:pPr>
            <a:r>
              <a:rPr lang="es-EC" sz="3200" dirty="0"/>
              <a:t>El protocolo AODV no implementa ningún tipo de </a:t>
            </a:r>
            <a:r>
              <a:rPr lang="es-EC" sz="3200" dirty="0" smtClean="0"/>
              <a:t>seguridad, está </a:t>
            </a:r>
            <a:r>
              <a:rPr lang="es-EC" sz="3200" dirty="0"/>
              <a:t>diseñado para confiar en la red y confiar en cada una de las estaciones dentro de ella, </a:t>
            </a:r>
            <a:r>
              <a:rPr lang="es-EC" sz="3200" dirty="0" smtClean="0"/>
              <a:t>es recomendado para escenarios en donde se entiende </a:t>
            </a:r>
            <a:r>
              <a:rPr lang="es-EC" sz="3200" dirty="0"/>
              <a:t>que no existen nodos </a:t>
            </a:r>
            <a:r>
              <a:rPr lang="es-EC" sz="3200" dirty="0" smtClean="0"/>
              <a:t>maliciosos.</a:t>
            </a:r>
            <a:endParaRPr lang="es-EC" sz="2800" dirty="0" smtClean="0"/>
          </a:p>
          <a:p>
            <a:endParaRPr lang="es-EC" dirty="0"/>
          </a:p>
        </p:txBody>
      </p:sp>
      <p:pic>
        <p:nvPicPr>
          <p:cNvPr id="4" name="Imagen 3"/>
          <p:cNvPicPr>
            <a:picLocks noChangeAspect="1"/>
          </p:cNvPicPr>
          <p:nvPr/>
        </p:nvPicPr>
        <p:blipFill>
          <a:blip r:embed="rId2"/>
          <a:stretch>
            <a:fillRect/>
          </a:stretch>
        </p:blipFill>
        <p:spPr>
          <a:xfrm>
            <a:off x="9280478" y="4666706"/>
            <a:ext cx="2374639" cy="1646735"/>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5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7006" y="641445"/>
            <a:ext cx="8032845" cy="5991367"/>
          </a:xfrm>
        </p:spPr>
        <p:txBody>
          <a:bodyPr/>
          <a:lstStyle/>
          <a:p>
            <a:pPr marL="0" lvl="1" indent="0">
              <a:spcBef>
                <a:spcPts val="1000"/>
              </a:spcBef>
              <a:buNone/>
            </a:pPr>
            <a:r>
              <a:rPr lang="es-ES_tradnl" sz="3600" b="1" dirty="0"/>
              <a:t>PROTOCOLO SAODV</a:t>
            </a:r>
            <a:endParaRPr lang="es-EC" sz="3200" dirty="0"/>
          </a:p>
          <a:p>
            <a:pPr marL="0" indent="0">
              <a:buNone/>
            </a:pPr>
            <a:endParaRPr lang="es-EC" dirty="0" smtClean="0"/>
          </a:p>
          <a:p>
            <a:pPr marL="0" indent="0" algn="just">
              <a:buNone/>
            </a:pPr>
            <a:r>
              <a:rPr lang="es-EC" dirty="0"/>
              <a:t>El protocolo SAODV utiliza un mecanismo de administración de claves en donde todos los nodos de la red pueden obtener las claves </a:t>
            </a:r>
            <a:r>
              <a:rPr lang="es-EC" dirty="0" smtClean="0"/>
              <a:t>del </a:t>
            </a:r>
            <a:r>
              <a:rPr lang="es-EC" dirty="0"/>
              <a:t>resto de nodos, de igual forma cada nodo tiene la capacidad de verificar la identidad de cualquier </a:t>
            </a:r>
            <a:r>
              <a:rPr lang="es-EC" dirty="0" smtClean="0"/>
              <a:t>nodo.</a:t>
            </a:r>
          </a:p>
          <a:p>
            <a:pPr marL="0" indent="0" algn="just">
              <a:buNone/>
            </a:pPr>
            <a:endParaRPr lang="es-EC" dirty="0"/>
          </a:p>
          <a:p>
            <a:pPr marL="0" indent="0" algn="just">
              <a:buNone/>
            </a:pPr>
            <a:r>
              <a:rPr lang="es-EC" dirty="0"/>
              <a:t>Este protocolo utiliza dos mecanismos de seguridad, las </a:t>
            </a:r>
            <a:r>
              <a:rPr lang="es-EC" b="1" dirty="0"/>
              <a:t>cadenas hash</a:t>
            </a:r>
            <a:r>
              <a:rPr lang="es-EC" dirty="0"/>
              <a:t> y las </a:t>
            </a:r>
            <a:r>
              <a:rPr lang="es-EC" b="1" dirty="0"/>
              <a:t>firmas </a:t>
            </a:r>
            <a:r>
              <a:rPr lang="es-EC" b="1" dirty="0" smtClean="0"/>
              <a:t>digitales. </a:t>
            </a:r>
            <a:r>
              <a:rPr lang="es-EC" dirty="0" smtClean="0"/>
              <a:t> </a:t>
            </a:r>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2439" y="65529"/>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720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9019" y="600501"/>
            <a:ext cx="7486934" cy="5508223"/>
          </a:xfrm>
        </p:spPr>
        <p:txBody>
          <a:bodyPr/>
          <a:lstStyle/>
          <a:p>
            <a:pPr marL="0" lvl="2" indent="0">
              <a:spcBef>
                <a:spcPts val="1000"/>
              </a:spcBef>
              <a:buNone/>
            </a:pPr>
            <a:r>
              <a:rPr lang="es-ES_tradnl" sz="3200" b="1" dirty="0"/>
              <a:t>Requerimientos de seguridad que satisface</a:t>
            </a:r>
            <a:endParaRPr lang="es-EC" sz="2800" dirty="0"/>
          </a:p>
          <a:p>
            <a:pPr marL="0" indent="0">
              <a:buNone/>
            </a:pPr>
            <a:endParaRPr lang="es-EC" dirty="0" smtClean="0"/>
          </a:p>
          <a:p>
            <a:pPr marL="0" indent="0" algn="just">
              <a:buNone/>
            </a:pPr>
            <a:endParaRPr lang="es-EC" dirty="0" smtClean="0"/>
          </a:p>
          <a:p>
            <a:pPr marL="0" indent="0" algn="just">
              <a:buNone/>
            </a:pPr>
            <a:r>
              <a:rPr lang="es-EC" dirty="0" smtClean="0"/>
              <a:t>Una </a:t>
            </a:r>
            <a:r>
              <a:rPr lang="es-EC" dirty="0"/>
              <a:t>característica principal de seguridad  </a:t>
            </a:r>
            <a:r>
              <a:rPr lang="es-EC" dirty="0" smtClean="0"/>
              <a:t>son los mecanismos de </a:t>
            </a:r>
            <a:r>
              <a:rPr lang="es-EC" dirty="0"/>
              <a:t>seguridad </a:t>
            </a:r>
            <a:r>
              <a:rPr lang="es-EC" dirty="0" smtClean="0"/>
              <a:t>que implementan dentro de los algoritmos de firmas y cadenas hash, características de seguridad como </a:t>
            </a:r>
            <a:r>
              <a:rPr lang="es-EC" dirty="0"/>
              <a:t>la </a:t>
            </a:r>
            <a:r>
              <a:rPr lang="es-EC" b="1" dirty="0"/>
              <a:t>integridad</a:t>
            </a:r>
            <a:r>
              <a:rPr lang="es-EC" dirty="0"/>
              <a:t> </a:t>
            </a:r>
            <a:r>
              <a:rPr lang="es-EC" dirty="0" smtClean="0"/>
              <a:t>, </a:t>
            </a:r>
            <a:r>
              <a:rPr lang="es-EC" b="1" dirty="0" smtClean="0"/>
              <a:t>autenticación</a:t>
            </a:r>
            <a:r>
              <a:rPr lang="es-EC" dirty="0" smtClean="0"/>
              <a:t> y </a:t>
            </a:r>
            <a:r>
              <a:rPr lang="es-EC" dirty="0"/>
              <a:t>la </a:t>
            </a:r>
            <a:r>
              <a:rPr lang="es-EC" b="1" dirty="0" smtClean="0"/>
              <a:t>confidencialidad. </a:t>
            </a:r>
            <a:endParaRPr lang="es-EC" b="1" dirty="0"/>
          </a:p>
        </p:txBody>
      </p:sp>
      <p:pic>
        <p:nvPicPr>
          <p:cNvPr id="4" name="Imagen 3"/>
          <p:cNvPicPr>
            <a:picLocks noChangeAspect="1"/>
          </p:cNvPicPr>
          <p:nvPr/>
        </p:nvPicPr>
        <p:blipFill>
          <a:blip r:embed="rId2"/>
          <a:stretch>
            <a:fillRect/>
          </a:stretch>
        </p:blipFill>
        <p:spPr>
          <a:xfrm>
            <a:off x="9841458" y="3752708"/>
            <a:ext cx="2171700" cy="2000250"/>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7308"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43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0904" y="382137"/>
            <a:ext cx="8742529" cy="6100550"/>
          </a:xfrm>
        </p:spPr>
        <p:txBody>
          <a:bodyPr>
            <a:normAutofit lnSpcReduction="10000"/>
          </a:bodyPr>
          <a:lstStyle/>
          <a:p>
            <a:pPr marL="1371600" lvl="3" indent="0" algn="just">
              <a:buNone/>
            </a:pPr>
            <a:r>
              <a:rPr lang="es-ES_tradnl" sz="3200" b="1" dirty="0"/>
              <a:t>Autenticación </a:t>
            </a:r>
            <a:endParaRPr lang="es-EC" sz="2800" dirty="0"/>
          </a:p>
          <a:p>
            <a:pPr marL="0" indent="0" algn="just">
              <a:buNone/>
            </a:pPr>
            <a:r>
              <a:rPr lang="es-EC" dirty="0"/>
              <a:t>Cada nodo de la red Ad-Hoc es capaz de comprobar si un nodo es quien dice ser, esta información la puede comprobar mediante un identificador y la firma que posee cada nodo en la </a:t>
            </a:r>
            <a:r>
              <a:rPr lang="es-EC" dirty="0" smtClean="0"/>
              <a:t>red.</a:t>
            </a:r>
          </a:p>
          <a:p>
            <a:pPr marL="0" indent="0" algn="just">
              <a:buNone/>
            </a:pPr>
            <a:endParaRPr lang="es-EC" sz="2400" dirty="0" smtClean="0"/>
          </a:p>
          <a:p>
            <a:pPr marL="1371600" lvl="3" indent="0" algn="just">
              <a:buNone/>
            </a:pPr>
            <a:r>
              <a:rPr lang="es-ES_tradnl" sz="3200" b="1" dirty="0" smtClean="0"/>
              <a:t>Integridad </a:t>
            </a:r>
            <a:endParaRPr lang="es-EC" sz="1600" dirty="0" smtClean="0"/>
          </a:p>
          <a:p>
            <a:pPr marL="0" indent="0" algn="just">
              <a:buNone/>
            </a:pPr>
            <a:r>
              <a:rPr lang="es-EC" dirty="0" smtClean="0"/>
              <a:t>La </a:t>
            </a:r>
            <a:r>
              <a:rPr lang="es-EC" dirty="0"/>
              <a:t>integridad consiste en verificar si la información que sale desde un nodo origen es la misma que llega a un nodo destino, es decir comprueba que no exista ningún tipo de alteración en la información</a:t>
            </a:r>
            <a:r>
              <a:rPr lang="es-EC" dirty="0" smtClean="0"/>
              <a:t>.</a:t>
            </a:r>
          </a:p>
          <a:p>
            <a:pPr marL="0" indent="0" algn="just">
              <a:buNone/>
            </a:pPr>
            <a:endParaRPr lang="es-EC" sz="2400" dirty="0"/>
          </a:p>
          <a:p>
            <a:pPr marL="0" indent="0" algn="just">
              <a:buNone/>
            </a:pPr>
            <a:r>
              <a:rPr lang="es-EC" dirty="0" smtClean="0"/>
              <a:t>	     </a:t>
            </a:r>
            <a:r>
              <a:rPr lang="es-EC" sz="3200" b="1" dirty="0" smtClean="0"/>
              <a:t>Confidencialidad </a:t>
            </a:r>
          </a:p>
          <a:p>
            <a:pPr marL="0" indent="0" algn="just">
              <a:buNone/>
            </a:pPr>
            <a:r>
              <a:rPr lang="es-EC" dirty="0"/>
              <a:t>La confidencialidad es la garantía de que la información personal será protegida para que no sea divulgada sin consentimiento de la </a:t>
            </a:r>
            <a:r>
              <a:rPr lang="es-EC" dirty="0" smtClean="0"/>
              <a:t>persona que la genera.</a:t>
            </a:r>
            <a:endParaRPr lang="es-EC" b="1" dirty="0"/>
          </a:p>
        </p:txBody>
      </p:sp>
      <p:pic>
        <p:nvPicPr>
          <p:cNvPr id="4" name="Imagen 3"/>
          <p:cNvPicPr>
            <a:picLocks noChangeAspect="1"/>
          </p:cNvPicPr>
          <p:nvPr/>
        </p:nvPicPr>
        <p:blipFill>
          <a:blip r:embed="rId2"/>
          <a:stretch>
            <a:fillRect/>
          </a:stretch>
        </p:blipFill>
        <p:spPr>
          <a:xfrm>
            <a:off x="10180235" y="4774157"/>
            <a:ext cx="1466850" cy="1485900"/>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0189" y="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38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63773"/>
            <a:ext cx="10515600" cy="5794826"/>
          </a:xfrm>
        </p:spPr>
        <p:txBody>
          <a:bodyPr/>
          <a:lstStyle/>
          <a:p>
            <a:pPr marL="0" lvl="1" indent="0">
              <a:spcBef>
                <a:spcPts val="1000"/>
              </a:spcBef>
              <a:buNone/>
            </a:pPr>
            <a:endParaRPr lang="es-ES_tradnl" sz="5400" b="1" dirty="0" smtClean="0"/>
          </a:p>
          <a:p>
            <a:pPr marL="0" lvl="1" indent="0">
              <a:spcBef>
                <a:spcPts val="1000"/>
              </a:spcBef>
              <a:buNone/>
            </a:pPr>
            <a:endParaRPr lang="es-ES_tradnl" sz="5400" b="1" dirty="0"/>
          </a:p>
          <a:p>
            <a:pPr marL="0" lvl="1" indent="0">
              <a:spcBef>
                <a:spcPts val="1000"/>
              </a:spcBef>
              <a:buNone/>
            </a:pPr>
            <a:endParaRPr lang="es-ES_tradnl" sz="5400" b="1" dirty="0" smtClean="0"/>
          </a:p>
          <a:p>
            <a:pPr marL="0" lvl="1" indent="0" algn="ctr">
              <a:spcBef>
                <a:spcPts val="1000"/>
              </a:spcBef>
              <a:buNone/>
            </a:pPr>
            <a:r>
              <a:rPr lang="es-ES_tradnl" sz="6600" b="1" dirty="0" smtClean="0"/>
              <a:t>SIMULADOR</a:t>
            </a:r>
          </a:p>
          <a:p>
            <a:pPr marL="0" lvl="1" indent="0" algn="ctr">
              <a:spcBef>
                <a:spcPts val="1000"/>
              </a:spcBef>
              <a:buNone/>
            </a:pPr>
            <a:r>
              <a:rPr lang="es-ES_tradnl" sz="6600" b="1" dirty="0" smtClean="0"/>
              <a:t>NS2</a:t>
            </a:r>
            <a:endParaRPr lang="es-EC" sz="2000" dirty="0"/>
          </a:p>
          <a:p>
            <a:pPr marL="0" indent="0">
              <a:buNone/>
            </a:pPr>
            <a:endParaRPr lang="es-EC"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09" y="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63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44699"/>
            <a:ext cx="10515600" cy="5932264"/>
          </a:xfrm>
        </p:spPr>
        <p:txBody>
          <a:bodyPr>
            <a:normAutofit lnSpcReduction="10000"/>
          </a:bodyPr>
          <a:lstStyle/>
          <a:p>
            <a:pPr marL="0" indent="0" algn="ctr">
              <a:buNone/>
            </a:pPr>
            <a:r>
              <a:rPr lang="es-EC" sz="4000" b="1" dirty="0" smtClean="0"/>
              <a:t>PROYECTO DE GRADO PREVIO A LA OBTENCIÓN DEL TÍTULO DE INGENIERO EN ELECTRÓNICA, REDES Y COMUNICACIÓN DE DATOS</a:t>
            </a:r>
            <a:br>
              <a:rPr lang="es-EC" sz="4000" b="1" dirty="0" smtClean="0"/>
            </a:br>
            <a:endParaRPr lang="es-ES" b="1" cap="all" dirty="0" smtClean="0"/>
          </a:p>
          <a:p>
            <a:endParaRPr lang="es-ES" b="1" cap="all" dirty="0"/>
          </a:p>
          <a:p>
            <a:pPr marL="0" indent="0">
              <a:buNone/>
            </a:pPr>
            <a:r>
              <a:rPr lang="es-ES" b="1" cap="all" dirty="0" smtClean="0"/>
              <a:t>‘’estudio </a:t>
            </a:r>
            <a:r>
              <a:rPr lang="es-ES" b="1" cap="all" dirty="0"/>
              <a:t>comparativo BASADO EN LA SIMULACION de ESCENARIOS ENTRE los protocolos DE ENCAMINAMIENTO SAODV Y AODV UTILIZADOS EN REDES </a:t>
            </a:r>
            <a:r>
              <a:rPr lang="es-ES" b="1" cap="all" dirty="0" smtClean="0"/>
              <a:t>AD-HOC’’</a:t>
            </a:r>
          </a:p>
          <a:p>
            <a:endParaRPr lang="es-ES" b="1" cap="all" dirty="0"/>
          </a:p>
          <a:p>
            <a:r>
              <a:rPr lang="es-EC" dirty="0" smtClean="0">
                <a:effectLst>
                  <a:outerShdw blurRad="38100" dist="38100" dir="2700000" algn="tl">
                    <a:srgbClr val="000000">
                      <a:alpha val="43137"/>
                    </a:srgbClr>
                  </a:outerShdw>
                </a:effectLst>
              </a:rPr>
              <a:t>AUTOR: Diego Rojas</a:t>
            </a:r>
          </a:p>
          <a:p>
            <a:pPr marL="0" indent="0">
              <a:buNone/>
            </a:pPr>
            <a:endParaRPr lang="es-EC" dirty="0" smtClean="0">
              <a:effectLst>
                <a:outerShdw blurRad="38100" dist="38100" dir="2700000" algn="tl">
                  <a:srgbClr val="000000">
                    <a:alpha val="43137"/>
                  </a:srgbClr>
                </a:outerShdw>
              </a:effectLst>
            </a:endParaRPr>
          </a:p>
          <a:p>
            <a:r>
              <a:rPr lang="es-EC" dirty="0" smtClean="0">
                <a:effectLst>
                  <a:outerShdw blurRad="38100" dist="38100" dir="2700000" algn="tl">
                    <a:srgbClr val="000000">
                      <a:alpha val="43137"/>
                    </a:srgbClr>
                  </a:outerShdw>
                </a:effectLst>
              </a:rPr>
              <a:t>Director : Ing. Darwin Aguilar</a:t>
            </a:r>
          </a:p>
          <a:p>
            <a:endParaRPr lang="es-EC"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6904" y="1465715"/>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59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5370" y="638270"/>
            <a:ext cx="6913729" cy="5653348"/>
          </a:xfrm>
        </p:spPr>
        <p:txBody>
          <a:bodyPr/>
          <a:lstStyle/>
          <a:p>
            <a:pPr marL="0" lvl="2" indent="0">
              <a:spcBef>
                <a:spcPts val="1000"/>
              </a:spcBef>
              <a:buNone/>
            </a:pPr>
            <a:r>
              <a:rPr lang="es-ES_tradnl" sz="3200" b="1" dirty="0" smtClean="0"/>
              <a:t>INTRODUCCIÓN </a:t>
            </a:r>
            <a:endParaRPr lang="es-EC" sz="1800" dirty="0"/>
          </a:p>
          <a:p>
            <a:pPr marL="0" indent="0">
              <a:buNone/>
            </a:pPr>
            <a:endParaRPr lang="es-EC" dirty="0" smtClean="0"/>
          </a:p>
          <a:p>
            <a:pPr marL="0" indent="0">
              <a:buNone/>
            </a:pPr>
            <a:endParaRPr lang="es-EC" dirty="0" smtClean="0"/>
          </a:p>
          <a:p>
            <a:pPr marL="0" indent="0" algn="just">
              <a:buNone/>
            </a:pPr>
            <a:r>
              <a:rPr lang="es-EC" dirty="0" smtClean="0"/>
              <a:t>Ns2 </a:t>
            </a:r>
            <a:r>
              <a:rPr lang="es-EC" dirty="0"/>
              <a:t>es un herramienta de simulación poderosa que nos brinda </a:t>
            </a:r>
            <a:r>
              <a:rPr lang="es-EC" dirty="0" smtClean="0"/>
              <a:t>la posibilidad de simular escenarios de redes , </a:t>
            </a:r>
            <a:r>
              <a:rPr lang="es-EC" dirty="0"/>
              <a:t>además de ser un software con gran nivel de detalle, permite visualizar el funcionamiento de los protocolos de una manera </a:t>
            </a:r>
            <a:r>
              <a:rPr lang="es-EC" dirty="0" smtClean="0"/>
              <a:t>completa.</a:t>
            </a:r>
            <a:endParaRPr lang="es-EC" dirty="0"/>
          </a:p>
        </p:txBody>
      </p:sp>
      <p:pic>
        <p:nvPicPr>
          <p:cNvPr id="4" name="Imagen 3"/>
          <p:cNvPicPr>
            <a:picLocks noChangeAspect="1"/>
          </p:cNvPicPr>
          <p:nvPr/>
        </p:nvPicPr>
        <p:blipFill>
          <a:blip r:embed="rId2"/>
          <a:stretch>
            <a:fillRect/>
          </a:stretch>
        </p:blipFill>
        <p:spPr>
          <a:xfrm>
            <a:off x="8720919" y="4187590"/>
            <a:ext cx="2965687" cy="2207641"/>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710" y="62354"/>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641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64024"/>
            <a:ext cx="10515600" cy="5712939"/>
          </a:xfrm>
        </p:spPr>
        <p:txBody>
          <a:bodyPr/>
          <a:lstStyle/>
          <a:p>
            <a:pPr marL="0" lvl="2" indent="0">
              <a:spcBef>
                <a:spcPts val="1000"/>
              </a:spcBef>
              <a:buNone/>
            </a:pPr>
            <a:r>
              <a:rPr lang="es-ES_tradnl" sz="3200" b="1" dirty="0" smtClean="0"/>
              <a:t>FUNCIONAMIENTO INTERNO DE NS</a:t>
            </a:r>
            <a:endParaRPr lang="es-EC" sz="2800" dirty="0" smtClean="0"/>
          </a:p>
          <a:p>
            <a:pPr marL="0" indent="0">
              <a:buNone/>
            </a:pPr>
            <a:endParaRPr lang="es-EC" dirty="0"/>
          </a:p>
        </p:txBody>
      </p:sp>
      <p:pic>
        <p:nvPicPr>
          <p:cNvPr id="4" name="Imagen 3"/>
          <p:cNvPicPr/>
          <p:nvPr/>
        </p:nvPicPr>
        <p:blipFill rotWithShape="1">
          <a:blip r:embed="rId2"/>
          <a:srcRect b="13869"/>
          <a:stretch/>
        </p:blipFill>
        <p:spPr>
          <a:xfrm>
            <a:off x="2852382" y="1774209"/>
            <a:ext cx="6564574" cy="3411940"/>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756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8642" y="924872"/>
            <a:ext cx="8292152" cy="5353098"/>
          </a:xfrm>
        </p:spPr>
        <p:txBody>
          <a:bodyPr/>
          <a:lstStyle/>
          <a:p>
            <a:pPr marL="0" lvl="4" indent="0">
              <a:spcBef>
                <a:spcPts val="1000"/>
              </a:spcBef>
              <a:buNone/>
            </a:pPr>
            <a:r>
              <a:rPr lang="es-ES_tradnl" sz="2800" b="1" dirty="0" smtClean="0"/>
              <a:t>NETWORK ANIMATOR (NAM)</a:t>
            </a:r>
            <a:endParaRPr lang="es-EC" sz="2400" dirty="0" smtClean="0"/>
          </a:p>
          <a:p>
            <a:pPr marL="0" indent="0">
              <a:buNone/>
            </a:pPr>
            <a:endParaRPr lang="es-EC" dirty="0" smtClean="0"/>
          </a:p>
          <a:p>
            <a:pPr marL="0" indent="0">
              <a:buNone/>
            </a:pPr>
            <a:endParaRPr lang="es-EC" dirty="0" smtClean="0"/>
          </a:p>
          <a:p>
            <a:pPr marL="0" indent="0" algn="just">
              <a:buNone/>
            </a:pPr>
            <a:r>
              <a:rPr lang="es-EC" dirty="0"/>
              <a:t>NAM es una herramienta fundamental que utiliza ns2 ya que nos permite visualizar la simulación en tiempo real pudiendo observar los nodos de la red, la posición , el movimiento, el flujo de tráfico en la </a:t>
            </a:r>
            <a:r>
              <a:rPr lang="es-EC" dirty="0" smtClean="0"/>
              <a:t>red, esto </a:t>
            </a:r>
            <a:r>
              <a:rPr lang="es-EC" dirty="0"/>
              <a:t>con el fin  de mejorar la comprensión del funcionamiento de las redes y los protocolos de enrutamiento.</a:t>
            </a:r>
          </a:p>
          <a:p>
            <a:pPr marL="0" indent="0" algn="just">
              <a:buNone/>
            </a:pPr>
            <a:endParaRPr lang="es-EC" dirty="0"/>
          </a:p>
        </p:txBody>
      </p:sp>
      <p:pic>
        <p:nvPicPr>
          <p:cNvPr id="4" name="Imagen 3"/>
          <p:cNvPicPr/>
          <p:nvPr/>
        </p:nvPicPr>
        <p:blipFill>
          <a:blip r:embed="rId2"/>
          <a:stretch>
            <a:fillRect/>
          </a:stretch>
        </p:blipFill>
        <p:spPr>
          <a:xfrm>
            <a:off x="8830101" y="3480179"/>
            <a:ext cx="3060155" cy="3212200"/>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054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277" y="450376"/>
            <a:ext cx="7077501" cy="5617405"/>
          </a:xfrm>
        </p:spPr>
        <p:txBody>
          <a:bodyPr/>
          <a:lstStyle/>
          <a:p>
            <a:pPr marL="0" indent="0">
              <a:buNone/>
            </a:pPr>
            <a:r>
              <a:rPr lang="es-EC" b="1" dirty="0" smtClean="0"/>
              <a:t>XGRAPH</a:t>
            </a:r>
          </a:p>
          <a:p>
            <a:pPr marL="0" indent="0">
              <a:buNone/>
            </a:pPr>
            <a:endParaRPr lang="es-EC" b="1" dirty="0"/>
          </a:p>
          <a:p>
            <a:pPr marL="0" indent="0">
              <a:buNone/>
            </a:pPr>
            <a:endParaRPr lang="es-EC" dirty="0" smtClean="0"/>
          </a:p>
          <a:p>
            <a:pPr marL="0" indent="0">
              <a:buNone/>
            </a:pPr>
            <a:endParaRPr lang="es-EC" dirty="0"/>
          </a:p>
          <a:p>
            <a:pPr marL="0" indent="0" algn="just">
              <a:buNone/>
            </a:pPr>
            <a:r>
              <a:rPr lang="es-EC" dirty="0" smtClean="0"/>
              <a:t>La </a:t>
            </a:r>
            <a:r>
              <a:rPr lang="es-EC" dirty="0"/>
              <a:t>herramienta </a:t>
            </a:r>
            <a:r>
              <a:rPr lang="es-EC" dirty="0" err="1"/>
              <a:t>xgraph</a:t>
            </a:r>
            <a:r>
              <a:rPr lang="es-EC" dirty="0"/>
              <a:t> que viene en ns2 nos sirve para interpretar los archivos de trazado y mostrarlos de forma gráfica, dentro de los scripts </a:t>
            </a:r>
            <a:r>
              <a:rPr lang="es-EC" dirty="0" err="1"/>
              <a:t>tcl</a:t>
            </a:r>
            <a:r>
              <a:rPr lang="es-EC" dirty="0"/>
              <a:t> se debe agregar algunos comandos para realizar la interpretación del </a:t>
            </a:r>
            <a:r>
              <a:rPr lang="es-EC" dirty="0" err="1" smtClean="0"/>
              <a:t>xgraph</a:t>
            </a:r>
            <a:r>
              <a:rPr lang="es-EC" dirty="0"/>
              <a:t>.</a:t>
            </a:r>
          </a:p>
        </p:txBody>
      </p:sp>
      <p:pic>
        <p:nvPicPr>
          <p:cNvPr id="4" name="Imagen 3"/>
          <p:cNvPicPr/>
          <p:nvPr/>
        </p:nvPicPr>
        <p:blipFill>
          <a:blip r:embed="rId2"/>
          <a:stretch>
            <a:fillRect/>
          </a:stretch>
        </p:blipFill>
        <p:spPr>
          <a:xfrm>
            <a:off x="6905766" y="4135272"/>
            <a:ext cx="5054221" cy="2613546"/>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702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endParaRPr lang="es-EC" sz="6000" dirty="0" smtClean="0"/>
          </a:p>
          <a:p>
            <a:pPr marL="0" indent="0" algn="ctr">
              <a:buNone/>
            </a:pPr>
            <a:r>
              <a:rPr lang="es-EC" sz="7200" dirty="0" smtClean="0"/>
              <a:t>ESCENARIOS</a:t>
            </a:r>
            <a:endParaRPr lang="es-EC" sz="7200"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506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8641" y="382137"/>
            <a:ext cx="6040271" cy="5950423"/>
          </a:xfrm>
        </p:spPr>
        <p:txBody>
          <a:bodyPr>
            <a:normAutofit/>
          </a:bodyPr>
          <a:lstStyle/>
          <a:p>
            <a:pPr marL="0" lvl="2" indent="0">
              <a:spcBef>
                <a:spcPts val="1000"/>
              </a:spcBef>
              <a:buNone/>
            </a:pPr>
            <a:r>
              <a:rPr lang="es-ES_tradnl" sz="2800" b="1" dirty="0" smtClean="0"/>
              <a:t>CONSIDERACIONES ESCENARIO A </a:t>
            </a:r>
            <a:endParaRPr lang="es-EC" sz="2400" dirty="0"/>
          </a:p>
          <a:p>
            <a:pPr marL="0" lvl="2" indent="0">
              <a:spcBef>
                <a:spcPts val="1000"/>
              </a:spcBef>
              <a:buNone/>
            </a:pPr>
            <a:r>
              <a:rPr lang="es-ES_tradnl" sz="2400" b="1" dirty="0" smtClean="0"/>
              <a:t>Topología </a:t>
            </a:r>
            <a:endParaRPr lang="es-ES_tradnl" sz="2400" b="1" dirty="0"/>
          </a:p>
          <a:p>
            <a:pPr marL="0" indent="0" algn="just">
              <a:buNone/>
            </a:pPr>
            <a:endParaRPr lang="es-EC" dirty="0" smtClean="0"/>
          </a:p>
          <a:p>
            <a:pPr marL="0" indent="0" algn="just">
              <a:buNone/>
            </a:pPr>
            <a:r>
              <a:rPr lang="es-EC" dirty="0" smtClean="0"/>
              <a:t>La topología es una red con 6 nodos ubicados arbitrariamente para observar el intercambio de paquetes entre el origen y destino</a:t>
            </a:r>
            <a:endParaRPr lang="es-EC" dirty="0"/>
          </a:p>
          <a:p>
            <a:pPr marL="0" indent="0" algn="just">
              <a:buNone/>
            </a:pPr>
            <a:endParaRPr lang="es-EC" dirty="0" smtClean="0"/>
          </a:p>
          <a:p>
            <a:pPr marL="0" indent="0" algn="just">
              <a:buNone/>
            </a:pPr>
            <a:r>
              <a:rPr lang="es-EC" dirty="0"/>
              <a:t>En el escenario A se implementa un escenario con un nodo malicioso, el protocolo SAODV brinda seguridad al protocolo AODV y está en la capacidad de detectar nodos maliciosos, </a:t>
            </a:r>
          </a:p>
        </p:txBody>
      </p:sp>
      <p:pic>
        <p:nvPicPr>
          <p:cNvPr id="4" name="Imagen 3"/>
          <p:cNvPicPr/>
          <p:nvPr/>
        </p:nvPicPr>
        <p:blipFill>
          <a:blip r:embed="rId2"/>
          <a:stretch>
            <a:fillRect/>
          </a:stretch>
        </p:blipFill>
        <p:spPr>
          <a:xfrm>
            <a:off x="6741995" y="2565779"/>
            <a:ext cx="5213444" cy="3903259"/>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707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77672"/>
            <a:ext cx="10515600" cy="5699291"/>
          </a:xfrm>
        </p:spPr>
        <p:txBody>
          <a:bodyPr>
            <a:normAutofit/>
          </a:bodyPr>
          <a:lstStyle/>
          <a:p>
            <a:pPr marL="0" indent="0">
              <a:buNone/>
            </a:pPr>
            <a:r>
              <a:rPr lang="es-EC" sz="2800" b="1" dirty="0" smtClean="0"/>
              <a:t>PARÁMETROS DE LA RED AD HOC </a:t>
            </a:r>
            <a:endParaRPr lang="es-EC" sz="2800" dirty="0"/>
          </a:p>
        </p:txBody>
      </p:sp>
      <p:pic>
        <p:nvPicPr>
          <p:cNvPr id="4" name="Imagen 3"/>
          <p:cNvPicPr/>
          <p:nvPr/>
        </p:nvPicPr>
        <p:blipFill>
          <a:blip r:embed="rId2"/>
          <a:stretch>
            <a:fillRect/>
          </a:stretch>
        </p:blipFill>
        <p:spPr>
          <a:xfrm>
            <a:off x="3997922" y="2186173"/>
            <a:ext cx="4196156" cy="2576896"/>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850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4724" y="518616"/>
            <a:ext cx="5780964" cy="5535518"/>
          </a:xfrm>
        </p:spPr>
        <p:txBody>
          <a:bodyPr/>
          <a:lstStyle/>
          <a:p>
            <a:pPr marL="0" indent="0">
              <a:buNone/>
            </a:pPr>
            <a:r>
              <a:rPr lang="es-EC" b="1" dirty="0" smtClean="0"/>
              <a:t>MODELOS DE CONEXIÓN</a:t>
            </a:r>
          </a:p>
          <a:p>
            <a:pPr marL="0" indent="0">
              <a:buNone/>
            </a:pPr>
            <a:endParaRPr lang="es-EC" b="1" dirty="0"/>
          </a:p>
          <a:p>
            <a:pPr marL="0" indent="0" algn="just">
              <a:buNone/>
            </a:pPr>
            <a:r>
              <a:rPr lang="es-EC" dirty="0"/>
              <a:t>P</a:t>
            </a:r>
            <a:r>
              <a:rPr lang="es-EC" dirty="0" smtClean="0"/>
              <a:t>ara </a:t>
            </a:r>
            <a:r>
              <a:rPr lang="es-EC" dirty="0"/>
              <a:t>inyectar tráfico a la </a:t>
            </a:r>
            <a:r>
              <a:rPr lang="es-EC" dirty="0" smtClean="0"/>
              <a:t>red existen 2 tipos de paquetes   </a:t>
            </a:r>
            <a:r>
              <a:rPr lang="es-EC" dirty="0"/>
              <a:t>(</a:t>
            </a:r>
            <a:r>
              <a:rPr lang="es-EC" dirty="0" smtClean="0"/>
              <a:t>TCP </a:t>
            </a:r>
            <a:r>
              <a:rPr lang="es-EC" dirty="0"/>
              <a:t>y </a:t>
            </a:r>
            <a:r>
              <a:rPr lang="es-EC" dirty="0" smtClean="0"/>
              <a:t>UDP) </a:t>
            </a:r>
            <a:r>
              <a:rPr lang="es-EC" dirty="0"/>
              <a:t>y con ellos sus respectivas aplicaciones que van a viajar junto a los paquetes de tráfico (FTP y CBR), para configurar el tipo de tráfico que se desea que exista en la red se debe modificar el script </a:t>
            </a:r>
            <a:r>
              <a:rPr lang="es-EC" dirty="0" err="1"/>
              <a:t>tcl</a:t>
            </a:r>
            <a:endParaRPr lang="es-EC" dirty="0"/>
          </a:p>
        </p:txBody>
      </p:sp>
      <p:pic>
        <p:nvPicPr>
          <p:cNvPr id="5" name="Imagen 4"/>
          <p:cNvPicPr/>
          <p:nvPr/>
        </p:nvPicPr>
        <p:blipFill>
          <a:blip r:embed="rId2"/>
          <a:stretch>
            <a:fillRect/>
          </a:stretch>
        </p:blipFill>
        <p:spPr>
          <a:xfrm>
            <a:off x="8134066" y="4039738"/>
            <a:ext cx="2784143" cy="2014396"/>
          </a:xfrm>
          <a:prstGeom prst="rect">
            <a:avLst/>
          </a:prstGeom>
        </p:spPr>
      </p:pic>
      <p:pic>
        <p:nvPicPr>
          <p:cNvPr id="6"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984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4716" y="409433"/>
            <a:ext cx="4634552" cy="5740235"/>
          </a:xfrm>
        </p:spPr>
        <p:txBody>
          <a:bodyPr/>
          <a:lstStyle/>
          <a:p>
            <a:pPr marL="0" indent="0">
              <a:buNone/>
            </a:pPr>
            <a:r>
              <a:rPr lang="es-EC" b="1" dirty="0" smtClean="0"/>
              <a:t>FUNCIONAMIENTO</a:t>
            </a:r>
          </a:p>
          <a:p>
            <a:pPr marL="0" indent="0">
              <a:buNone/>
            </a:pPr>
            <a:endParaRPr lang="es-EC" b="1" dirty="0"/>
          </a:p>
          <a:p>
            <a:pPr marL="0" indent="0">
              <a:buNone/>
            </a:pPr>
            <a:r>
              <a:rPr lang="es-EC" b="1" dirty="0" smtClean="0"/>
              <a:t>Protocolo AODV</a:t>
            </a:r>
          </a:p>
          <a:p>
            <a:pPr marL="0" indent="0" algn="just">
              <a:buNone/>
            </a:pPr>
            <a:r>
              <a:rPr lang="es-EC" dirty="0" smtClean="0"/>
              <a:t>Los paquetes </a:t>
            </a:r>
            <a:r>
              <a:rPr lang="es-EC" dirty="0"/>
              <a:t>se generan desde el nodo (0) que es el origen, llegan al nodo malicioso </a:t>
            </a:r>
            <a:r>
              <a:rPr lang="es-EC" dirty="0" smtClean="0"/>
              <a:t>nodo </a:t>
            </a:r>
            <a:r>
              <a:rPr lang="es-EC" dirty="0"/>
              <a:t>(1</a:t>
            </a:r>
            <a:r>
              <a:rPr lang="es-EC" dirty="0" smtClean="0"/>
              <a:t>) </a:t>
            </a:r>
            <a:r>
              <a:rPr lang="es-EC" dirty="0"/>
              <a:t>y este continua transmitiendo al resto de la red.</a:t>
            </a:r>
          </a:p>
          <a:p>
            <a:pPr marL="0" indent="0">
              <a:buNone/>
            </a:pPr>
            <a:endParaRPr lang="es-EC" dirty="0"/>
          </a:p>
          <a:p>
            <a:pPr marL="0" indent="0">
              <a:buNone/>
            </a:pPr>
            <a:endParaRPr lang="es-EC" dirty="0"/>
          </a:p>
        </p:txBody>
      </p:sp>
      <p:pic>
        <p:nvPicPr>
          <p:cNvPr id="4" name="Imagen 3"/>
          <p:cNvPicPr/>
          <p:nvPr/>
        </p:nvPicPr>
        <p:blipFill>
          <a:blip r:embed="rId2"/>
          <a:stretch>
            <a:fillRect/>
          </a:stretch>
        </p:blipFill>
        <p:spPr>
          <a:xfrm>
            <a:off x="5145206" y="2238233"/>
            <a:ext cx="6910316" cy="4367282"/>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68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6854"/>
            <a:ext cx="10515600" cy="5590109"/>
          </a:xfrm>
        </p:spPr>
        <p:txBody>
          <a:bodyPr/>
          <a:lstStyle/>
          <a:p>
            <a:pPr marL="0" indent="0">
              <a:buNone/>
            </a:pPr>
            <a:endParaRPr lang="es-EC" dirty="0" smtClean="0"/>
          </a:p>
          <a:p>
            <a:pPr marL="0" indent="0" algn="just">
              <a:buNone/>
            </a:pPr>
            <a:r>
              <a:rPr lang="es-EC" dirty="0" smtClean="0"/>
              <a:t>Los </a:t>
            </a:r>
            <a:r>
              <a:rPr lang="es-EC" dirty="0"/>
              <a:t>paquetes CBR han llegado a su destino el nodo  (5) desde el origen nodo (0</a:t>
            </a:r>
            <a:r>
              <a:rPr lang="es-EC" dirty="0" smtClean="0"/>
              <a:t>)</a:t>
            </a:r>
          </a:p>
          <a:p>
            <a:pPr marL="0" indent="0">
              <a:buNone/>
            </a:pPr>
            <a:endParaRPr lang="es-EC" dirty="0"/>
          </a:p>
          <a:p>
            <a:pPr marL="0" indent="0">
              <a:buNone/>
            </a:pPr>
            <a:endParaRPr lang="es-EC" dirty="0" smtClean="0"/>
          </a:p>
          <a:p>
            <a:endParaRPr lang="es-EC" dirty="0"/>
          </a:p>
        </p:txBody>
      </p:sp>
      <p:pic>
        <p:nvPicPr>
          <p:cNvPr id="4" name="Imagen 3"/>
          <p:cNvPicPr/>
          <p:nvPr/>
        </p:nvPicPr>
        <p:blipFill>
          <a:blip r:embed="rId2"/>
          <a:stretch>
            <a:fillRect/>
          </a:stretch>
        </p:blipFill>
        <p:spPr>
          <a:xfrm>
            <a:off x="3248168" y="2263759"/>
            <a:ext cx="5349922" cy="3741255"/>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69178"/>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276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50376"/>
            <a:ext cx="10107304" cy="5895833"/>
          </a:xfrm>
        </p:spPr>
        <p:txBody>
          <a:bodyPr>
            <a:normAutofit fontScale="92500" lnSpcReduction="20000"/>
          </a:bodyPr>
          <a:lstStyle/>
          <a:p>
            <a:pPr marL="0" lvl="1" indent="0">
              <a:spcBef>
                <a:spcPts val="1000"/>
              </a:spcBef>
              <a:buNone/>
            </a:pPr>
            <a:r>
              <a:rPr lang="es-ES_tradnl" sz="4400" b="1" dirty="0" smtClean="0"/>
              <a:t>ANTECEDENTES</a:t>
            </a:r>
          </a:p>
          <a:p>
            <a:pPr marL="0" indent="0" algn="just" fontAlgn="base">
              <a:buNone/>
            </a:pPr>
            <a:endParaRPr lang="es-EC" sz="3200" dirty="0"/>
          </a:p>
          <a:p>
            <a:pPr algn="just" fontAlgn="base">
              <a:buClr>
                <a:schemeClr val="accent1"/>
              </a:buClr>
              <a:buFont typeface="Wingdings" panose="05000000000000000000" pitchFamily="2" charset="2"/>
              <a:buChar char="Ø"/>
            </a:pPr>
            <a:r>
              <a:rPr lang="es-CO" sz="3200" dirty="0"/>
              <a:t>Las redes inalámbricas surgieron como complemento de las redes cableadas, ya que la verdadera ventaja de las redes inalámbricas son las diferentes opciones de accesibilidad y movilidad que ofrecen frente a las cableadas</a:t>
            </a:r>
            <a:r>
              <a:rPr lang="es-CO" sz="3200" dirty="0" smtClean="0"/>
              <a:t>.</a:t>
            </a:r>
          </a:p>
          <a:p>
            <a:pPr algn="just" fontAlgn="base">
              <a:buClr>
                <a:schemeClr val="accent1"/>
              </a:buClr>
              <a:buFont typeface="Wingdings" panose="05000000000000000000" pitchFamily="2" charset="2"/>
              <a:buChar char="Ø"/>
            </a:pPr>
            <a:endParaRPr lang="es-CO" sz="3200" dirty="0" smtClean="0"/>
          </a:p>
          <a:p>
            <a:pPr algn="just" fontAlgn="base">
              <a:buClr>
                <a:schemeClr val="accent1"/>
              </a:buClr>
              <a:buFont typeface="Wingdings" panose="05000000000000000000" pitchFamily="2" charset="2"/>
              <a:buChar char="Ø"/>
            </a:pPr>
            <a:r>
              <a:rPr lang="es-ES_tradnl" sz="3200" dirty="0"/>
              <a:t>Las redes Ad-Hoc nacen bajo el concepto de autonomía e independencia, al no requerir el uso de infraestructura pre-existente ni la necesidad de soportar su administración en esquemas centralizados como lo hacen las redes actuales, entre otras de sus características</a:t>
            </a:r>
            <a:endParaRPr lang="es-EC" sz="3200" dirty="0"/>
          </a:p>
          <a:p>
            <a:pPr marL="0" indent="0">
              <a:buNone/>
            </a:pPr>
            <a:endParaRPr lang="es-EC" dirty="0"/>
          </a:p>
        </p:txBody>
      </p:sp>
      <p:pic>
        <p:nvPicPr>
          <p:cNvPr id="5"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5504" y="196473"/>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101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6881" y="392610"/>
            <a:ext cx="5808259" cy="4351338"/>
          </a:xfrm>
        </p:spPr>
        <p:txBody>
          <a:bodyPr/>
          <a:lstStyle/>
          <a:p>
            <a:pPr marL="0" indent="0">
              <a:buNone/>
            </a:pPr>
            <a:r>
              <a:rPr lang="es-EC" sz="3200" b="1" dirty="0" smtClean="0"/>
              <a:t>PROTOCOLO SAODV</a:t>
            </a:r>
          </a:p>
          <a:p>
            <a:pPr marL="0" indent="0">
              <a:buNone/>
            </a:pPr>
            <a:endParaRPr lang="es-EC" sz="3200" b="1" dirty="0" smtClean="0"/>
          </a:p>
          <a:p>
            <a:pPr marL="0" indent="0" algn="just">
              <a:buNone/>
            </a:pPr>
            <a:r>
              <a:rPr lang="es-EC" dirty="0" smtClean="0"/>
              <a:t>El </a:t>
            </a:r>
            <a:r>
              <a:rPr lang="es-EC" dirty="0"/>
              <a:t>nodo maliciosos es el nodo (1), el protocolo comparará su número de identificación con los números de los nodos que se encuentran registrados en la red y como no pertenece entonces lo aísla de la </a:t>
            </a:r>
            <a:r>
              <a:rPr lang="es-EC" dirty="0" smtClean="0"/>
              <a:t>red </a:t>
            </a:r>
            <a:r>
              <a:rPr lang="es-EC" dirty="0"/>
              <a:t>y descarta todos los paquetes que llegan hacia él.</a:t>
            </a:r>
          </a:p>
          <a:p>
            <a:pPr marL="0" indent="0" algn="just">
              <a:buNone/>
            </a:pPr>
            <a:endParaRPr lang="es-EC" dirty="0"/>
          </a:p>
        </p:txBody>
      </p:sp>
      <p:pic>
        <p:nvPicPr>
          <p:cNvPr id="4" name="Imagen 3"/>
          <p:cNvPicPr/>
          <p:nvPr/>
        </p:nvPicPr>
        <p:blipFill>
          <a:blip r:embed="rId2"/>
          <a:stretch>
            <a:fillRect/>
          </a:stretch>
        </p:blipFill>
        <p:spPr>
          <a:xfrm>
            <a:off x="6401630" y="2982526"/>
            <a:ext cx="5662991" cy="3554752"/>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59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stretch>
            <a:fillRect/>
          </a:stretch>
        </p:blipFill>
        <p:spPr>
          <a:xfrm>
            <a:off x="2705100" y="2507456"/>
            <a:ext cx="5743575" cy="3286125"/>
          </a:xfrm>
          <a:prstGeom prst="rect">
            <a:avLst/>
          </a:prstGeom>
        </p:spPr>
      </p:pic>
      <p:pic>
        <p:nvPicPr>
          <p:cNvPr id="5" name="Imagen 4"/>
          <p:cNvPicPr/>
          <p:nvPr/>
        </p:nvPicPr>
        <p:blipFill>
          <a:blip r:embed="rId3"/>
          <a:stretch>
            <a:fillRect/>
          </a:stretch>
        </p:blipFill>
        <p:spPr>
          <a:xfrm>
            <a:off x="446409" y="300251"/>
            <a:ext cx="5162821" cy="3070746"/>
          </a:xfrm>
          <a:prstGeom prst="rect">
            <a:avLst/>
          </a:prstGeom>
        </p:spPr>
      </p:pic>
      <p:pic>
        <p:nvPicPr>
          <p:cNvPr id="6" name="Picture 2" descr="http://360.espe.edu.ec/images/Logo%20ES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035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1597" y="477672"/>
            <a:ext cx="6490648" cy="5418161"/>
          </a:xfrm>
        </p:spPr>
        <p:txBody>
          <a:bodyPr/>
          <a:lstStyle/>
          <a:p>
            <a:pPr marL="0" indent="0">
              <a:buNone/>
            </a:pPr>
            <a:r>
              <a:rPr lang="es-EC" b="1" dirty="0" smtClean="0"/>
              <a:t>ARCHIVOS DE TRAZA</a:t>
            </a:r>
          </a:p>
          <a:p>
            <a:pPr marL="0" indent="0">
              <a:buNone/>
            </a:pPr>
            <a:endParaRPr lang="es-EC" b="1" dirty="0"/>
          </a:p>
          <a:p>
            <a:pPr marL="0" indent="0" algn="just">
              <a:buNone/>
            </a:pPr>
            <a:r>
              <a:rPr lang="es-EC" dirty="0"/>
              <a:t>El archivo de traza nos indica cómo se comporta la red, en este archivo se puede visualizar todas la rutas que toman los paquetes para llegar hacia su destino, nodos origen, fuente, numero de secuencia , tipo de paquetes , tamaño de paquetes , direcciones MAC , puerto origen , puerto destino entre otros parámetros de una </a:t>
            </a:r>
            <a:r>
              <a:rPr lang="es-EC" dirty="0" smtClean="0"/>
              <a:t>red.</a:t>
            </a:r>
            <a:endParaRPr lang="es-EC" dirty="0"/>
          </a:p>
        </p:txBody>
      </p:sp>
      <p:pic>
        <p:nvPicPr>
          <p:cNvPr id="4" name="Imagen 3"/>
          <p:cNvPicPr/>
          <p:nvPr/>
        </p:nvPicPr>
        <p:blipFill>
          <a:blip r:embed="rId2"/>
          <a:stretch>
            <a:fillRect/>
          </a:stretch>
        </p:blipFill>
        <p:spPr>
          <a:xfrm>
            <a:off x="7586586" y="4483502"/>
            <a:ext cx="4218727" cy="1685286"/>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57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9460" y="586854"/>
            <a:ext cx="10515600" cy="5562814"/>
          </a:xfrm>
        </p:spPr>
        <p:txBody>
          <a:bodyPr/>
          <a:lstStyle/>
          <a:p>
            <a:pPr marL="0" indent="0">
              <a:buNone/>
            </a:pPr>
            <a:r>
              <a:rPr lang="es-EC" dirty="0" smtClean="0"/>
              <a:t>Archivo de traza desde que se envía un mensaje RREQ desde el origen hasta que el destino responde con un RREP</a:t>
            </a:r>
            <a:endParaRPr lang="es-EC" dirty="0"/>
          </a:p>
        </p:txBody>
      </p:sp>
      <p:pic>
        <p:nvPicPr>
          <p:cNvPr id="5" name="Imagen 4"/>
          <p:cNvPicPr/>
          <p:nvPr/>
        </p:nvPicPr>
        <p:blipFill>
          <a:blip r:embed="rId2"/>
          <a:stretch>
            <a:fillRect/>
          </a:stretch>
        </p:blipFill>
        <p:spPr>
          <a:xfrm>
            <a:off x="2785261" y="1946086"/>
            <a:ext cx="5993680" cy="4203582"/>
          </a:xfrm>
          <a:prstGeom prst="rect">
            <a:avLst/>
          </a:prstGeom>
        </p:spPr>
      </p:pic>
      <p:pic>
        <p:nvPicPr>
          <p:cNvPr id="6"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899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95144"/>
            <a:ext cx="5876499" cy="5835769"/>
          </a:xfrm>
        </p:spPr>
        <p:txBody>
          <a:bodyPr>
            <a:normAutofit fontScale="92500"/>
          </a:bodyPr>
          <a:lstStyle/>
          <a:p>
            <a:pPr marL="0" indent="0" algn="just">
              <a:buNone/>
            </a:pPr>
            <a:r>
              <a:rPr lang="es-EC" sz="2400" dirty="0" smtClean="0"/>
              <a:t>Como </a:t>
            </a:r>
            <a:r>
              <a:rPr lang="es-EC" sz="2400" dirty="0"/>
              <a:t>se  puede observar en la primera fila el nodo 0 envía un paquete mediante </a:t>
            </a:r>
            <a:r>
              <a:rPr lang="es-EC" sz="2400" dirty="0" err="1"/>
              <a:t>broadcast</a:t>
            </a:r>
            <a:r>
              <a:rPr lang="es-EC" sz="2400" dirty="0"/>
              <a:t> (ya que en la posición 10 se encuentra -1) a toda la red a los 0.5 </a:t>
            </a:r>
            <a:r>
              <a:rPr lang="es-EC" sz="2400" dirty="0" err="1"/>
              <a:t>seg</a:t>
            </a:r>
            <a:r>
              <a:rPr lang="es-EC" sz="2400" dirty="0"/>
              <a:t> de haber empezado la simulación el paquete es de tipo </a:t>
            </a:r>
            <a:r>
              <a:rPr lang="es-EC" sz="2400" b="1" dirty="0" err="1"/>
              <a:t>Request</a:t>
            </a:r>
            <a:r>
              <a:rPr lang="es-EC" sz="2400" dirty="0"/>
              <a:t> para el descubrimiento de ruta el tamaño del paquete es 48 bytes </a:t>
            </a:r>
            <a:endParaRPr lang="es-EC" sz="2400" dirty="0" smtClean="0"/>
          </a:p>
          <a:p>
            <a:pPr algn="just"/>
            <a:endParaRPr lang="es-EC" sz="2400" dirty="0"/>
          </a:p>
          <a:p>
            <a:pPr marL="0" indent="0" algn="just">
              <a:buNone/>
            </a:pPr>
            <a:r>
              <a:rPr lang="es-EC" sz="2400" dirty="0" smtClean="0"/>
              <a:t>El </a:t>
            </a:r>
            <a:r>
              <a:rPr lang="es-EC" sz="2400" dirty="0"/>
              <a:t>paquete REQ que es enviado por el nodo 0  es recibido por el resto de nodos en este caso el nodo 1 y 2, y estos a su vez como no conocen la ruta ya que es una red nueva con las tablas de rutas vacías entonces realizan un </a:t>
            </a:r>
            <a:r>
              <a:rPr lang="es-EC" sz="2400" dirty="0" err="1"/>
              <a:t>broadcast</a:t>
            </a:r>
            <a:r>
              <a:rPr lang="es-EC" sz="2400" dirty="0"/>
              <a:t> al resto de miembros de la red</a:t>
            </a:r>
            <a:endParaRPr lang="es-EC" sz="2400" dirty="0" smtClean="0"/>
          </a:p>
          <a:p>
            <a:endParaRPr lang="es-EC" dirty="0" smtClean="0"/>
          </a:p>
          <a:p>
            <a:pPr marL="0" indent="0">
              <a:buNone/>
            </a:pPr>
            <a:endParaRPr lang="es-EC" dirty="0"/>
          </a:p>
          <a:p>
            <a:pPr marL="0" indent="0">
              <a:buNone/>
            </a:pPr>
            <a:endParaRPr lang="es-EC" dirty="0"/>
          </a:p>
        </p:txBody>
      </p:sp>
      <p:pic>
        <p:nvPicPr>
          <p:cNvPr id="7" name="Imagen 6"/>
          <p:cNvPicPr/>
          <p:nvPr/>
        </p:nvPicPr>
        <p:blipFill>
          <a:blip r:embed="rId2"/>
          <a:stretch>
            <a:fillRect/>
          </a:stretch>
        </p:blipFill>
        <p:spPr>
          <a:xfrm>
            <a:off x="4421875" y="2796953"/>
            <a:ext cx="7642747" cy="261259"/>
          </a:xfrm>
          <a:prstGeom prst="rect">
            <a:avLst/>
          </a:prstGeom>
        </p:spPr>
      </p:pic>
      <p:pic>
        <p:nvPicPr>
          <p:cNvPr id="8" name="Imagen 7"/>
          <p:cNvPicPr/>
          <p:nvPr/>
        </p:nvPicPr>
        <p:blipFill rotWithShape="1">
          <a:blip r:embed="rId3"/>
          <a:srcRect b="48871"/>
          <a:stretch/>
        </p:blipFill>
        <p:spPr>
          <a:xfrm>
            <a:off x="4421875" y="5613048"/>
            <a:ext cx="7642747" cy="499751"/>
          </a:xfrm>
          <a:prstGeom prst="rect">
            <a:avLst/>
          </a:prstGeom>
        </p:spPr>
      </p:pic>
      <p:pic>
        <p:nvPicPr>
          <p:cNvPr id="12" name="Imagen 11"/>
          <p:cNvPicPr/>
          <p:nvPr/>
        </p:nvPicPr>
        <p:blipFill>
          <a:blip r:embed="rId4"/>
          <a:stretch>
            <a:fillRect/>
          </a:stretch>
        </p:blipFill>
        <p:spPr>
          <a:xfrm>
            <a:off x="4421876" y="6194686"/>
            <a:ext cx="7642746" cy="520012"/>
          </a:xfrm>
          <a:prstGeom prst="rect">
            <a:avLst/>
          </a:prstGeom>
        </p:spPr>
      </p:pic>
      <p:pic>
        <p:nvPicPr>
          <p:cNvPr id="13" name="Picture 2" descr="http://360.espe.edu.ec/images/Logo%20ES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148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813" y="423081"/>
            <a:ext cx="5780964" cy="5467279"/>
          </a:xfrm>
        </p:spPr>
        <p:txBody>
          <a:bodyPr>
            <a:normAutofit/>
          </a:bodyPr>
          <a:lstStyle/>
          <a:p>
            <a:pPr marL="0" indent="0" algn="just">
              <a:buNone/>
            </a:pPr>
            <a:r>
              <a:rPr lang="es-EC" dirty="0"/>
              <a:t>En las siguientes filas se observa que los nodos 3 y 4 también han recibido los REQ de los nodos 1 y 2 y como no conocen el destino siguen reenviando mediante </a:t>
            </a:r>
            <a:r>
              <a:rPr lang="es-EC" dirty="0" err="1"/>
              <a:t>broadcast</a:t>
            </a:r>
            <a:r>
              <a:rPr lang="es-EC" dirty="0"/>
              <a:t> los mensajes para descubrir el nodo destino</a:t>
            </a:r>
            <a:r>
              <a:rPr lang="es-EC" dirty="0" smtClean="0"/>
              <a:t>.</a:t>
            </a:r>
          </a:p>
          <a:p>
            <a:pPr marL="0" indent="0" algn="just">
              <a:buNone/>
            </a:pPr>
            <a:endParaRPr lang="es-EC" dirty="0"/>
          </a:p>
          <a:p>
            <a:pPr marL="0" indent="0" algn="just">
              <a:buNone/>
            </a:pPr>
            <a:endParaRPr lang="es-EC" dirty="0" smtClean="0"/>
          </a:p>
          <a:p>
            <a:pPr marL="0" indent="0" algn="just">
              <a:buNone/>
            </a:pPr>
            <a:endParaRPr lang="es-EC" dirty="0"/>
          </a:p>
          <a:p>
            <a:pPr marL="0" indent="0" algn="just">
              <a:buNone/>
            </a:pPr>
            <a:r>
              <a:rPr lang="es-EC" dirty="0"/>
              <a:t>Hasta que llega un REQ al nodo 5, como es el nodo destino entonces envía un paquete tipo REP indicando que es el destino y lo envía hacia el nodo 0 recorriendo la misma ruta del mensaje RREQ que le llegó.</a:t>
            </a:r>
          </a:p>
          <a:p>
            <a:pPr marL="0" indent="0" algn="just">
              <a:buNone/>
            </a:pPr>
            <a:endParaRPr lang="es-EC" dirty="0"/>
          </a:p>
          <a:p>
            <a:endParaRPr lang="es-EC" dirty="0"/>
          </a:p>
        </p:txBody>
      </p:sp>
      <p:pic>
        <p:nvPicPr>
          <p:cNvPr id="5" name="Imagen 4"/>
          <p:cNvPicPr/>
          <p:nvPr/>
        </p:nvPicPr>
        <p:blipFill rotWithShape="1">
          <a:blip r:embed="rId2"/>
          <a:srcRect b="62661"/>
          <a:stretch/>
        </p:blipFill>
        <p:spPr>
          <a:xfrm>
            <a:off x="3564302" y="2277634"/>
            <a:ext cx="8627698" cy="561099"/>
          </a:xfrm>
          <a:prstGeom prst="rect">
            <a:avLst/>
          </a:prstGeom>
        </p:spPr>
      </p:pic>
      <p:pic>
        <p:nvPicPr>
          <p:cNvPr id="7" name="Imagen 6"/>
          <p:cNvPicPr/>
          <p:nvPr/>
        </p:nvPicPr>
        <p:blipFill>
          <a:blip r:embed="rId3"/>
          <a:stretch>
            <a:fillRect/>
          </a:stretch>
        </p:blipFill>
        <p:spPr>
          <a:xfrm>
            <a:off x="3564301" y="5616039"/>
            <a:ext cx="8363841" cy="402624"/>
          </a:xfrm>
          <a:prstGeom prst="rect">
            <a:avLst/>
          </a:prstGeom>
        </p:spPr>
      </p:pic>
      <p:pic>
        <p:nvPicPr>
          <p:cNvPr id="8" name="Picture 2" descr="http://360.espe.edu.ec/images/Logo%20ES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881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6438" y="1237366"/>
            <a:ext cx="10515600" cy="4351338"/>
          </a:xfrm>
        </p:spPr>
        <p:txBody>
          <a:bodyPr/>
          <a:lstStyle/>
          <a:p>
            <a:pPr marL="0" indent="0">
              <a:buNone/>
            </a:pPr>
            <a:r>
              <a:rPr lang="es-EC" b="1" dirty="0" smtClean="0"/>
              <a:t>PROTOCOLO SAODV</a:t>
            </a:r>
          </a:p>
          <a:p>
            <a:endParaRPr lang="es-EC" dirty="0"/>
          </a:p>
          <a:p>
            <a:endParaRPr lang="es-EC" dirty="0"/>
          </a:p>
        </p:txBody>
      </p:sp>
      <p:pic>
        <p:nvPicPr>
          <p:cNvPr id="11" name="Imagen 10"/>
          <p:cNvPicPr/>
          <p:nvPr/>
        </p:nvPicPr>
        <p:blipFill rotWithShape="1">
          <a:blip r:embed="rId2"/>
          <a:srcRect t="4878"/>
          <a:stretch/>
        </p:blipFill>
        <p:spPr bwMode="auto">
          <a:xfrm>
            <a:off x="3411940" y="2125877"/>
            <a:ext cx="5281684" cy="549084"/>
          </a:xfrm>
          <a:prstGeom prst="rect">
            <a:avLst/>
          </a:prstGeom>
          <a:ln>
            <a:noFill/>
          </a:ln>
          <a:extLst>
            <a:ext uri="{53640926-AAD7-44D8-BBD7-CCE9431645EC}">
              <a14:shadowObscured xmlns:a14="http://schemas.microsoft.com/office/drawing/2010/main"/>
            </a:ext>
          </a:extLst>
        </p:spPr>
      </p:pic>
      <p:pic>
        <p:nvPicPr>
          <p:cNvPr id="12" name="Imagen 11"/>
          <p:cNvPicPr/>
          <p:nvPr/>
        </p:nvPicPr>
        <p:blipFill>
          <a:blip r:embed="rId3"/>
          <a:stretch>
            <a:fillRect/>
          </a:stretch>
        </p:blipFill>
        <p:spPr>
          <a:xfrm>
            <a:off x="3411941" y="3158217"/>
            <a:ext cx="5186148" cy="509635"/>
          </a:xfrm>
          <a:prstGeom prst="rect">
            <a:avLst/>
          </a:prstGeom>
        </p:spPr>
      </p:pic>
      <p:pic>
        <p:nvPicPr>
          <p:cNvPr id="13" name="Imagen 12"/>
          <p:cNvPicPr/>
          <p:nvPr/>
        </p:nvPicPr>
        <p:blipFill>
          <a:blip r:embed="rId4"/>
          <a:stretch>
            <a:fillRect/>
          </a:stretch>
        </p:blipFill>
        <p:spPr>
          <a:xfrm>
            <a:off x="3411941" y="4053197"/>
            <a:ext cx="5186148" cy="494892"/>
          </a:xfrm>
          <a:prstGeom prst="rect">
            <a:avLst/>
          </a:prstGeom>
        </p:spPr>
      </p:pic>
      <p:pic>
        <p:nvPicPr>
          <p:cNvPr id="14" name="Picture 2" descr="http://360.espe.edu.ec/images/Logo%20ES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054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00501"/>
            <a:ext cx="5931090" cy="5576462"/>
          </a:xfrm>
        </p:spPr>
        <p:txBody>
          <a:bodyPr/>
          <a:lstStyle/>
          <a:p>
            <a:pPr marL="0" lvl="2" indent="0">
              <a:spcBef>
                <a:spcPts val="1000"/>
              </a:spcBef>
              <a:buNone/>
            </a:pPr>
            <a:r>
              <a:rPr lang="es-ES_tradnl" sz="2800" b="1" dirty="0" smtClean="0"/>
              <a:t>CONSIDERACIONES ESCENARIO B </a:t>
            </a:r>
            <a:endParaRPr lang="es-EC" sz="2400" dirty="0" smtClean="0"/>
          </a:p>
          <a:p>
            <a:pPr marL="0" indent="0">
              <a:buNone/>
            </a:pPr>
            <a:r>
              <a:rPr lang="es-EC" b="1" dirty="0" smtClean="0"/>
              <a:t>Topología</a:t>
            </a:r>
          </a:p>
          <a:p>
            <a:pPr marL="0" indent="0">
              <a:buNone/>
            </a:pPr>
            <a:endParaRPr lang="es-EC" b="1" dirty="0"/>
          </a:p>
          <a:p>
            <a:pPr marL="0" indent="0" algn="just">
              <a:buNone/>
            </a:pPr>
            <a:r>
              <a:rPr lang="es-EC" dirty="0"/>
              <a:t>Para el escenario B se ha implementado seguridad en los mensajes AODV, por lo tanto no  existe una topología definida como en el escenario </a:t>
            </a:r>
            <a:r>
              <a:rPr lang="es-EC" dirty="0" smtClean="0"/>
              <a:t>A, a continuación se observa el funcionamiento del protocolo AODV que intercambia mensajes sin ningún tipo de protección </a:t>
            </a:r>
            <a:endParaRPr lang="es-EC" dirty="0"/>
          </a:p>
        </p:txBody>
      </p:sp>
      <p:pic>
        <p:nvPicPr>
          <p:cNvPr id="4" name="Imagen 3"/>
          <p:cNvPicPr/>
          <p:nvPr/>
        </p:nvPicPr>
        <p:blipFill>
          <a:blip r:embed="rId2"/>
          <a:stretch>
            <a:fillRect/>
          </a:stretch>
        </p:blipFill>
        <p:spPr>
          <a:xfrm>
            <a:off x="7080819" y="3388732"/>
            <a:ext cx="4477697" cy="2788231"/>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744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3359" y="382137"/>
            <a:ext cx="6722660" cy="5658348"/>
          </a:xfrm>
        </p:spPr>
        <p:txBody>
          <a:bodyPr/>
          <a:lstStyle/>
          <a:p>
            <a:pPr marL="0" indent="0">
              <a:buNone/>
            </a:pPr>
            <a:endParaRPr lang="es-EC" dirty="0" smtClean="0"/>
          </a:p>
          <a:p>
            <a:pPr marL="0" indent="0" algn="just">
              <a:buNone/>
            </a:pPr>
            <a:r>
              <a:rPr lang="es-EC" sz="2400" dirty="0" smtClean="0"/>
              <a:t>Se </a:t>
            </a:r>
            <a:r>
              <a:rPr lang="es-EC" sz="2400" dirty="0"/>
              <a:t>generan 4 agentes </a:t>
            </a:r>
            <a:r>
              <a:rPr lang="es-EC" sz="2400" dirty="0" err="1"/>
              <a:t>Security_Packet</a:t>
            </a:r>
            <a:r>
              <a:rPr lang="es-EC" sz="2400" dirty="0"/>
              <a:t> en el script </a:t>
            </a:r>
            <a:r>
              <a:rPr lang="es-EC" sz="2400" dirty="0" err="1"/>
              <a:t>tcl</a:t>
            </a:r>
            <a:r>
              <a:rPr lang="es-EC" sz="2400" dirty="0"/>
              <a:t> que fueron creados mediante programación para que implementen seguridad a un paquete </a:t>
            </a:r>
            <a:r>
              <a:rPr lang="es-EC" sz="2400" dirty="0" smtClean="0"/>
              <a:t>AODV,</a:t>
            </a:r>
            <a:r>
              <a:rPr lang="es-EC" sz="2400" dirty="0"/>
              <a:t> cada agente está asociado a un nodo, por ejemplo el agente p0 se asocia al </a:t>
            </a:r>
            <a:r>
              <a:rPr lang="es-EC" sz="2400" dirty="0" err="1"/>
              <a:t>node</a:t>
            </a:r>
            <a:r>
              <a:rPr lang="es-EC" sz="2400" dirty="0"/>
              <a:t>_(0) y así sucesivamente con el resto de nodos y al finalizar se realiza la conexión entre los agentes que participarán en el intercambio de mensajes encriptados dentro de la red.</a:t>
            </a:r>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a:p>
        </p:txBody>
      </p:sp>
      <p:pic>
        <p:nvPicPr>
          <p:cNvPr id="4" name="Imagen 3"/>
          <p:cNvPicPr/>
          <p:nvPr/>
        </p:nvPicPr>
        <p:blipFill rotWithShape="1">
          <a:blip r:embed="rId2"/>
          <a:srcRect l="1433" b="5394"/>
          <a:stretch/>
        </p:blipFill>
        <p:spPr bwMode="auto">
          <a:xfrm>
            <a:off x="8135567" y="3289110"/>
            <a:ext cx="3205723" cy="2784144"/>
          </a:xfrm>
          <a:prstGeom prst="rect">
            <a:avLst/>
          </a:prstGeom>
          <a:ln>
            <a:noFill/>
          </a:ln>
          <a:extLst>
            <a:ext uri="{53640926-AAD7-44D8-BBD7-CCE9431645EC}">
              <a14:shadowObscured xmlns:a14="http://schemas.microsoft.com/office/drawing/2010/main"/>
            </a:ext>
          </a:extLst>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83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2416" y="504968"/>
            <a:ext cx="5876498" cy="5521870"/>
          </a:xfrm>
        </p:spPr>
        <p:txBody>
          <a:bodyPr/>
          <a:lstStyle/>
          <a:p>
            <a:pPr marL="0" indent="0">
              <a:buNone/>
            </a:pPr>
            <a:r>
              <a:rPr lang="es-EC" sz="3600" b="1" dirty="0" smtClean="0"/>
              <a:t>FUNCIONAMIENTO </a:t>
            </a:r>
            <a:endParaRPr lang="es-EC" b="1" dirty="0" smtClean="0"/>
          </a:p>
          <a:p>
            <a:pPr marL="0" indent="0">
              <a:buNone/>
            </a:pPr>
            <a:r>
              <a:rPr lang="es-EC" b="1" dirty="0" smtClean="0"/>
              <a:t>PROTOCOLO AODV</a:t>
            </a:r>
          </a:p>
          <a:p>
            <a:pPr marL="0" indent="0">
              <a:buNone/>
            </a:pPr>
            <a:endParaRPr lang="es-EC" b="1" dirty="0" smtClean="0"/>
          </a:p>
          <a:p>
            <a:pPr marL="0" indent="0" algn="just">
              <a:buNone/>
            </a:pPr>
            <a:r>
              <a:rPr lang="es-EC" sz="2400" dirty="0"/>
              <a:t>Se puede visualizar que los paquetes que llegan al nodo destino  son TCP generados por el protocolo AODV, por ejemplo el paquete </a:t>
            </a:r>
            <a:r>
              <a:rPr lang="es-EC" sz="2400" dirty="0" smtClean="0"/>
              <a:t>TCP #</a:t>
            </a:r>
            <a:r>
              <a:rPr lang="es-EC" sz="2400" dirty="0"/>
              <a:t>4775 es enviado a los 39.09 segundos de haber iniciado la simulación</a:t>
            </a:r>
          </a:p>
        </p:txBody>
      </p:sp>
      <p:pic>
        <p:nvPicPr>
          <p:cNvPr id="4" name="Imagen 3"/>
          <p:cNvPicPr/>
          <p:nvPr/>
        </p:nvPicPr>
        <p:blipFill>
          <a:blip r:embed="rId2"/>
          <a:stretch>
            <a:fillRect/>
          </a:stretch>
        </p:blipFill>
        <p:spPr>
          <a:xfrm>
            <a:off x="6755642" y="3384645"/>
            <a:ext cx="5036024" cy="2920621"/>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5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5469" y="586853"/>
            <a:ext cx="10098206" cy="5576462"/>
          </a:xfrm>
        </p:spPr>
        <p:txBody>
          <a:bodyPr>
            <a:normAutofit fontScale="85000" lnSpcReduction="20000"/>
          </a:bodyPr>
          <a:lstStyle/>
          <a:p>
            <a:pPr marL="0" lvl="1" indent="0">
              <a:spcBef>
                <a:spcPts val="1000"/>
              </a:spcBef>
              <a:buNone/>
            </a:pPr>
            <a:r>
              <a:rPr lang="es-ES_tradnl" sz="3200" b="1" dirty="0" smtClean="0"/>
              <a:t>JUSTIFICACIÓN E IMPORTANCIA</a:t>
            </a:r>
          </a:p>
          <a:p>
            <a:pPr marL="0" lvl="1" indent="0">
              <a:spcBef>
                <a:spcPts val="1000"/>
              </a:spcBef>
              <a:buNone/>
            </a:pPr>
            <a:endParaRPr lang="es-ES_tradnl" sz="3200" b="1" dirty="0"/>
          </a:p>
          <a:p>
            <a:pPr marL="0" lvl="1" indent="0" algn="just">
              <a:spcBef>
                <a:spcPts val="1000"/>
              </a:spcBef>
              <a:buNone/>
            </a:pPr>
            <a:endParaRPr lang="es-ES_tradnl" sz="3600" dirty="0" smtClean="0"/>
          </a:p>
          <a:p>
            <a:pPr marL="0" lvl="1" indent="0" algn="just">
              <a:spcBef>
                <a:spcPts val="1000"/>
              </a:spcBef>
              <a:buNone/>
            </a:pPr>
            <a:r>
              <a:rPr lang="es-ES_tradnl" sz="3600" dirty="0" smtClean="0"/>
              <a:t>Para </a:t>
            </a:r>
            <a:r>
              <a:rPr lang="es-ES_tradnl" sz="3600" dirty="0"/>
              <a:t>la implementación de una Red Ad-Hoc es necesario utilizar un nivel de seguridad en la trasmisión de datos, es aquí donde entran los protocolos de encaminamiento SAODV y AODV, ya que las redes ad hoc al ser inalámbricas son naturalmente vulnerables a diversos tipos de ataques,  y con la seguridad incorporada por el protocolo SAODV se disminuirán la vulnerabilidad de la red y se brindará un mayor nivel de seguridad al momento de la comunicación entre </a:t>
            </a:r>
            <a:r>
              <a:rPr lang="es-ES_tradnl" sz="3600" dirty="0" smtClean="0"/>
              <a:t>equipos.</a:t>
            </a:r>
            <a:endParaRPr lang="es-EC" sz="3600" b="1" dirty="0" smtClean="0"/>
          </a:p>
          <a:p>
            <a:endParaRPr lang="es-EC" dirty="0"/>
          </a:p>
        </p:txBody>
      </p:sp>
      <p:pic>
        <p:nvPicPr>
          <p:cNvPr id="5"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09" y="27836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288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45910"/>
            <a:ext cx="5480713" cy="5631053"/>
          </a:xfrm>
        </p:spPr>
        <p:txBody>
          <a:bodyPr/>
          <a:lstStyle/>
          <a:p>
            <a:pPr marL="0" indent="0">
              <a:buNone/>
            </a:pPr>
            <a:r>
              <a:rPr lang="es-EC" b="1" dirty="0" smtClean="0"/>
              <a:t>PROTOCOLO SAODV</a:t>
            </a:r>
          </a:p>
          <a:p>
            <a:pPr marL="0" indent="0">
              <a:buNone/>
            </a:pPr>
            <a:endParaRPr lang="es-EC" b="1" dirty="0"/>
          </a:p>
          <a:p>
            <a:pPr marL="0" indent="0" algn="just">
              <a:buNone/>
            </a:pPr>
            <a:r>
              <a:rPr lang="es-EC" sz="2400" dirty="0"/>
              <a:t>En el segundo evento ya actúa el protocolo SAODV que implementa seguridad a los paquetes AODV mediante un algoritmo de cadena hash y </a:t>
            </a:r>
            <a:r>
              <a:rPr lang="es-EC" sz="2400" dirty="0" smtClean="0"/>
              <a:t> de encriptación </a:t>
            </a:r>
            <a:r>
              <a:rPr lang="es-MX" sz="2400" dirty="0" smtClean="0"/>
              <a:t>para </a:t>
            </a:r>
            <a:r>
              <a:rPr lang="es-MX" sz="2400" dirty="0"/>
              <a:t>proteger la confidencialidad y la integridad de los mensajes .</a:t>
            </a:r>
            <a:endParaRPr lang="es-EC" sz="2400" dirty="0"/>
          </a:p>
          <a:p>
            <a:pPr marL="0" indent="0" algn="just">
              <a:buNone/>
            </a:pPr>
            <a:endParaRPr lang="es-EC" sz="2400" b="1" dirty="0"/>
          </a:p>
        </p:txBody>
      </p:sp>
      <p:pic>
        <p:nvPicPr>
          <p:cNvPr id="4" name="Imagen 3"/>
          <p:cNvPicPr/>
          <p:nvPr/>
        </p:nvPicPr>
        <p:blipFill>
          <a:blip r:embed="rId2"/>
          <a:stretch>
            <a:fillRect/>
          </a:stretch>
        </p:blipFill>
        <p:spPr>
          <a:xfrm>
            <a:off x="6318913" y="3361436"/>
            <a:ext cx="5412086" cy="3088763"/>
          </a:xfrm>
          <a:prstGeom prst="rect">
            <a:avLst/>
          </a:prstGeom>
        </p:spPr>
      </p:pic>
      <p:pic>
        <p:nvPicPr>
          <p:cNvPr id="5"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647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1220" y="341194"/>
            <a:ext cx="5876499" cy="6196084"/>
          </a:xfrm>
        </p:spPr>
        <p:txBody>
          <a:bodyPr>
            <a:normAutofit/>
          </a:bodyPr>
          <a:lstStyle/>
          <a:p>
            <a:pPr algn="just">
              <a:buFont typeface="Wingdings" panose="05000000000000000000" pitchFamily="2" charset="2"/>
              <a:buChar char="Ø"/>
            </a:pPr>
            <a:r>
              <a:rPr lang="es-EC" dirty="0"/>
              <a:t>S</a:t>
            </a:r>
            <a:r>
              <a:rPr lang="es-EC" dirty="0" smtClean="0"/>
              <a:t>e </a:t>
            </a:r>
            <a:r>
              <a:rPr lang="es-EC" dirty="0"/>
              <a:t>envía un código hash junto con una cadena de texto para descifrar desde el nodo </a:t>
            </a:r>
            <a:r>
              <a:rPr lang="es-EC" dirty="0" smtClean="0"/>
              <a:t>0</a:t>
            </a:r>
          </a:p>
          <a:p>
            <a:pPr algn="just">
              <a:buFont typeface="Wingdings" panose="05000000000000000000" pitchFamily="2" charset="2"/>
              <a:buChar char="Ø"/>
            </a:pPr>
            <a:endParaRPr lang="es-EC" dirty="0" smtClean="0"/>
          </a:p>
          <a:p>
            <a:pPr algn="just">
              <a:buFont typeface="Wingdings" panose="05000000000000000000" pitchFamily="2" charset="2"/>
              <a:buChar char="Ø"/>
            </a:pPr>
            <a:r>
              <a:rPr lang="es-EC" dirty="0" smtClean="0"/>
              <a:t>Mensaje aceptado luego de ser desencriptado y comparado con el valor hash de origen</a:t>
            </a:r>
          </a:p>
          <a:p>
            <a:pPr algn="just">
              <a:buFont typeface="Wingdings" panose="05000000000000000000" pitchFamily="2" charset="2"/>
              <a:buChar char="Ø"/>
            </a:pPr>
            <a:endParaRPr lang="es-EC" dirty="0" smtClean="0"/>
          </a:p>
          <a:p>
            <a:pPr algn="just">
              <a:buFont typeface="Wingdings" panose="05000000000000000000" pitchFamily="2" charset="2"/>
              <a:buChar char="Ø"/>
            </a:pPr>
            <a:r>
              <a:rPr lang="es-EC" dirty="0" smtClean="0"/>
              <a:t>Número </a:t>
            </a:r>
            <a:r>
              <a:rPr lang="es-EC" dirty="0"/>
              <a:t>de hash adicional desde el destino mediante un test solo para proteger la integridad de los </a:t>
            </a:r>
            <a:r>
              <a:rPr lang="es-EC" dirty="0" smtClean="0"/>
              <a:t>datos</a:t>
            </a:r>
          </a:p>
          <a:p>
            <a:pPr algn="just">
              <a:buFont typeface="Wingdings" panose="05000000000000000000" pitchFamily="2" charset="2"/>
              <a:buChar char="Ø"/>
            </a:pPr>
            <a:endParaRPr lang="es-EC" dirty="0" smtClean="0"/>
          </a:p>
          <a:p>
            <a:pPr algn="just">
              <a:buFont typeface="Wingdings" panose="05000000000000000000" pitchFamily="2" charset="2"/>
              <a:buChar char="Ø"/>
            </a:pPr>
            <a:r>
              <a:rPr lang="es-EC" dirty="0" smtClean="0"/>
              <a:t>Hash calculado con test 4 es el mismo que envió nodo 0 ‘’</a:t>
            </a:r>
            <a:r>
              <a:rPr lang="es-EC" b="1" dirty="0" smtClean="0"/>
              <a:t>data </a:t>
            </a:r>
            <a:r>
              <a:rPr lang="es-EC" b="1" dirty="0" err="1"/>
              <a:t>intergity</a:t>
            </a:r>
            <a:r>
              <a:rPr lang="es-EC" b="1" dirty="0"/>
              <a:t> </a:t>
            </a:r>
            <a:r>
              <a:rPr lang="es-EC" b="1" dirty="0" err="1" smtClean="0"/>
              <a:t>ensured</a:t>
            </a:r>
            <a:r>
              <a:rPr lang="es-EC" b="1" dirty="0" smtClean="0"/>
              <a:t>’’</a:t>
            </a:r>
          </a:p>
          <a:p>
            <a:pPr algn="just">
              <a:buFont typeface="Wingdings" panose="05000000000000000000" pitchFamily="2" charset="2"/>
              <a:buChar char="Ø"/>
            </a:pPr>
            <a:endParaRPr lang="es-EC" b="1" dirty="0" smtClean="0"/>
          </a:p>
          <a:p>
            <a:pPr algn="just">
              <a:buFont typeface="Wingdings" panose="05000000000000000000" pitchFamily="2" charset="2"/>
              <a:buChar char="Ø"/>
            </a:pPr>
            <a:r>
              <a:rPr lang="es-EC" dirty="0" smtClean="0"/>
              <a:t>Nodo 5 recibe la confirmación del nodo 0</a:t>
            </a:r>
          </a:p>
          <a:p>
            <a:pPr>
              <a:buFont typeface="Wingdings" panose="05000000000000000000" pitchFamily="2" charset="2"/>
              <a:buChar char="Ø"/>
            </a:pPr>
            <a:endParaRPr lang="es-EC" dirty="0" smtClean="0"/>
          </a:p>
          <a:p>
            <a:pPr>
              <a:buFont typeface="Wingdings" panose="05000000000000000000" pitchFamily="2" charset="2"/>
              <a:buChar char="Ø"/>
            </a:pPr>
            <a:endParaRPr lang="es-EC" dirty="0"/>
          </a:p>
        </p:txBody>
      </p:sp>
      <p:pic>
        <p:nvPicPr>
          <p:cNvPr id="4" name="Imagen 3"/>
          <p:cNvPicPr/>
          <p:nvPr/>
        </p:nvPicPr>
        <p:blipFill>
          <a:blip r:embed="rId2"/>
          <a:stretch>
            <a:fillRect/>
          </a:stretch>
        </p:blipFill>
        <p:spPr>
          <a:xfrm>
            <a:off x="6100549" y="491319"/>
            <a:ext cx="6091451" cy="682388"/>
          </a:xfrm>
          <a:prstGeom prst="rect">
            <a:avLst/>
          </a:prstGeom>
        </p:spPr>
      </p:pic>
      <p:pic>
        <p:nvPicPr>
          <p:cNvPr id="5" name="Imagen 4"/>
          <p:cNvPicPr/>
          <p:nvPr/>
        </p:nvPicPr>
        <p:blipFill>
          <a:blip r:embed="rId3"/>
          <a:stretch>
            <a:fillRect/>
          </a:stretch>
        </p:blipFill>
        <p:spPr>
          <a:xfrm>
            <a:off x="6100549" y="1814701"/>
            <a:ext cx="5909518" cy="682839"/>
          </a:xfrm>
          <a:prstGeom prst="rect">
            <a:avLst/>
          </a:prstGeom>
        </p:spPr>
      </p:pic>
      <p:pic>
        <p:nvPicPr>
          <p:cNvPr id="6" name="Imagen 5"/>
          <p:cNvPicPr/>
          <p:nvPr/>
        </p:nvPicPr>
        <p:blipFill rotWithShape="1">
          <a:blip r:embed="rId4"/>
          <a:srcRect l="2719"/>
          <a:stretch/>
        </p:blipFill>
        <p:spPr bwMode="auto">
          <a:xfrm>
            <a:off x="7083189" y="3392131"/>
            <a:ext cx="3357776" cy="563824"/>
          </a:xfrm>
          <a:prstGeom prst="rect">
            <a:avLst/>
          </a:prstGeom>
          <a:ln>
            <a:noFill/>
          </a:ln>
          <a:extLst>
            <a:ext uri="{53640926-AAD7-44D8-BBD7-CCE9431645EC}">
              <a14:shadowObscured xmlns:a14="http://schemas.microsoft.com/office/drawing/2010/main"/>
            </a:ext>
          </a:extLst>
        </p:spPr>
      </p:pic>
      <p:pic>
        <p:nvPicPr>
          <p:cNvPr id="7" name="Imagen 6"/>
          <p:cNvPicPr/>
          <p:nvPr/>
        </p:nvPicPr>
        <p:blipFill>
          <a:blip r:embed="rId5"/>
          <a:stretch>
            <a:fillRect/>
          </a:stretch>
        </p:blipFill>
        <p:spPr>
          <a:xfrm>
            <a:off x="6191515" y="4756907"/>
            <a:ext cx="5909518" cy="727597"/>
          </a:xfrm>
          <a:prstGeom prst="rect">
            <a:avLst/>
          </a:prstGeom>
        </p:spPr>
      </p:pic>
      <p:pic>
        <p:nvPicPr>
          <p:cNvPr id="8" name="Imagen 7"/>
          <p:cNvPicPr/>
          <p:nvPr/>
        </p:nvPicPr>
        <p:blipFill>
          <a:blip r:embed="rId6"/>
          <a:stretch>
            <a:fillRect/>
          </a:stretch>
        </p:blipFill>
        <p:spPr>
          <a:xfrm>
            <a:off x="5977719" y="6080740"/>
            <a:ext cx="5907263" cy="456538"/>
          </a:xfrm>
          <a:prstGeom prst="rect">
            <a:avLst/>
          </a:prstGeom>
        </p:spPr>
      </p:pic>
    </p:spTree>
    <p:extLst>
      <p:ext uri="{BB962C8B-B14F-4D97-AF65-F5344CB8AC3E}">
        <p14:creationId xmlns:p14="http://schemas.microsoft.com/office/powerpoint/2010/main" val="112871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7631" y="204717"/>
            <a:ext cx="5208895" cy="5977719"/>
          </a:xfrm>
        </p:spPr>
        <p:txBody>
          <a:bodyPr/>
          <a:lstStyle/>
          <a:p>
            <a:pPr marL="0" indent="0">
              <a:buNone/>
            </a:pPr>
            <a:r>
              <a:rPr lang="es-EC" b="1" dirty="0" smtClean="0"/>
              <a:t>ARCHIVO DE TRAZA</a:t>
            </a:r>
          </a:p>
          <a:p>
            <a:pPr marL="0" indent="0">
              <a:buNone/>
            </a:pPr>
            <a:endParaRPr lang="es-EC" b="1" dirty="0" smtClean="0"/>
          </a:p>
          <a:p>
            <a:pPr marL="0" indent="0">
              <a:buNone/>
            </a:pPr>
            <a:endParaRPr lang="es-EC" b="1" dirty="0"/>
          </a:p>
          <a:p>
            <a:pPr marL="0" indent="0" algn="just">
              <a:buNone/>
            </a:pPr>
            <a:r>
              <a:rPr lang="es-EC" dirty="0" smtClean="0"/>
              <a:t>Mensaje encriptado enviado desde el nodo origen hacia el destino</a:t>
            </a:r>
          </a:p>
          <a:p>
            <a:pPr marL="0" indent="0" algn="just">
              <a:buNone/>
            </a:pPr>
            <a:endParaRPr lang="es-EC" dirty="0"/>
          </a:p>
          <a:p>
            <a:pPr marL="0" indent="0" algn="just">
              <a:buNone/>
            </a:pPr>
            <a:endParaRPr lang="es-EC" dirty="0" smtClean="0"/>
          </a:p>
          <a:p>
            <a:pPr marL="0" indent="0" algn="just">
              <a:buNone/>
            </a:pPr>
            <a:endParaRPr lang="es-EC" dirty="0"/>
          </a:p>
          <a:p>
            <a:pPr marL="0" indent="0" algn="just">
              <a:buNone/>
            </a:pPr>
            <a:r>
              <a:rPr lang="es-EC" dirty="0" smtClean="0"/>
              <a:t>El nodo destino recibe el mensaje del origen y envía un mensaje de confirmación </a:t>
            </a:r>
            <a:endParaRPr lang="es-EC" dirty="0"/>
          </a:p>
        </p:txBody>
      </p:sp>
      <p:pic>
        <p:nvPicPr>
          <p:cNvPr id="5" name="Imagen 4"/>
          <p:cNvPicPr/>
          <p:nvPr/>
        </p:nvPicPr>
        <p:blipFill rotWithShape="1">
          <a:blip r:embed="rId2"/>
          <a:srcRect l="3226" t="1" b="31610"/>
          <a:stretch/>
        </p:blipFill>
        <p:spPr bwMode="auto">
          <a:xfrm>
            <a:off x="6173763" y="1772715"/>
            <a:ext cx="5381341" cy="531482"/>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3"/>
          <a:stretch>
            <a:fillRect/>
          </a:stretch>
        </p:blipFill>
        <p:spPr>
          <a:xfrm>
            <a:off x="6176747" y="4363514"/>
            <a:ext cx="5060405" cy="1013703"/>
          </a:xfrm>
          <a:prstGeom prst="rect">
            <a:avLst/>
          </a:prstGeom>
        </p:spPr>
      </p:pic>
      <p:pic>
        <p:nvPicPr>
          <p:cNvPr id="7" name="Picture 2" descr="http://360.espe.edu.ec/images/Logo%20ES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09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45910"/>
            <a:ext cx="10515600" cy="5631053"/>
          </a:xfrm>
        </p:spPr>
        <p:txBody>
          <a:bodyPr/>
          <a:lstStyle/>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lgn="ctr">
              <a:buNone/>
            </a:pPr>
            <a:r>
              <a:rPr lang="es-EC" sz="5400" b="1" dirty="0" smtClean="0"/>
              <a:t>CONFIGURACIONES</a:t>
            </a:r>
            <a:endParaRPr lang="es-EC" b="1" dirty="0" smtClean="0"/>
          </a:p>
          <a:p>
            <a:pPr marL="0" indent="0">
              <a:buNone/>
            </a:pPr>
            <a:endParaRPr lang="es-EC"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995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8767" y="354842"/>
            <a:ext cx="5808260" cy="6400800"/>
          </a:xfrm>
        </p:spPr>
        <p:txBody>
          <a:bodyPr>
            <a:normAutofit lnSpcReduction="10000"/>
          </a:bodyPr>
          <a:lstStyle/>
          <a:p>
            <a:pPr marL="0" indent="0">
              <a:buNone/>
            </a:pPr>
            <a:r>
              <a:rPr lang="es-EC" sz="3600" b="1" dirty="0" smtClean="0"/>
              <a:t>ESCENARIO A</a:t>
            </a:r>
          </a:p>
          <a:p>
            <a:pPr marL="0" indent="0">
              <a:buNone/>
            </a:pPr>
            <a:r>
              <a:rPr lang="es-EC" b="1" dirty="0" smtClean="0"/>
              <a:t>PROTOCOLO SAODV</a:t>
            </a:r>
          </a:p>
          <a:p>
            <a:pPr marL="0" indent="0">
              <a:buNone/>
            </a:pPr>
            <a:endParaRPr lang="es-EC" b="1" dirty="0"/>
          </a:p>
          <a:p>
            <a:pPr algn="just">
              <a:buFont typeface="Wingdings" panose="05000000000000000000" pitchFamily="2" charset="2"/>
              <a:buChar char="Ø"/>
            </a:pPr>
            <a:r>
              <a:rPr lang="es-EC" dirty="0" smtClean="0"/>
              <a:t>Declaramos </a:t>
            </a:r>
            <a:r>
              <a:rPr lang="es-EC" dirty="0"/>
              <a:t>una variable de tipo </a:t>
            </a:r>
            <a:r>
              <a:rPr lang="es-EC" dirty="0" err="1"/>
              <a:t>bool</a:t>
            </a:r>
            <a:r>
              <a:rPr lang="es-EC" dirty="0"/>
              <a:t> que se denomine </a:t>
            </a:r>
            <a:r>
              <a:rPr lang="es-EC" dirty="0" err="1" smtClean="0"/>
              <a:t>malicious</a:t>
            </a:r>
            <a:r>
              <a:rPr lang="es-EC" dirty="0" smtClean="0"/>
              <a:t> (</a:t>
            </a:r>
            <a:r>
              <a:rPr lang="es-EC" dirty="0" err="1" smtClean="0"/>
              <a:t>aodv.h</a:t>
            </a:r>
            <a:r>
              <a:rPr lang="es-EC" dirty="0" smtClean="0"/>
              <a:t>)</a:t>
            </a:r>
          </a:p>
          <a:p>
            <a:pPr marL="0" indent="0" algn="just">
              <a:buNone/>
            </a:pPr>
            <a:endParaRPr lang="es-EC" dirty="0" smtClean="0"/>
          </a:p>
          <a:p>
            <a:pPr algn="just">
              <a:buFont typeface="Wingdings" panose="05000000000000000000" pitchFamily="2" charset="2"/>
              <a:buChar char="Ø"/>
            </a:pPr>
            <a:r>
              <a:rPr lang="es-EC" dirty="0" smtClean="0"/>
              <a:t>Inicializamos </a:t>
            </a:r>
            <a:r>
              <a:rPr lang="es-EC" dirty="0"/>
              <a:t>la variable  </a:t>
            </a:r>
            <a:r>
              <a:rPr lang="es-EC" dirty="0" err="1"/>
              <a:t>malicious</a:t>
            </a:r>
            <a:r>
              <a:rPr lang="es-EC" dirty="0"/>
              <a:t> como </a:t>
            </a:r>
            <a:r>
              <a:rPr lang="es-EC" dirty="0" smtClean="0"/>
              <a:t>false(aodv.cc)</a:t>
            </a:r>
          </a:p>
          <a:p>
            <a:pPr algn="just">
              <a:buFont typeface="Wingdings" panose="05000000000000000000" pitchFamily="2" charset="2"/>
              <a:buChar char="Ø"/>
            </a:pPr>
            <a:endParaRPr lang="es-EC" dirty="0" smtClean="0"/>
          </a:p>
          <a:p>
            <a:pPr algn="just">
              <a:buFont typeface="Wingdings" panose="05000000000000000000" pitchFamily="2" charset="2"/>
              <a:buChar char="Ø"/>
            </a:pPr>
            <a:r>
              <a:rPr lang="es-EC" dirty="0"/>
              <a:t>C</a:t>
            </a:r>
            <a:r>
              <a:rPr lang="es-EC" dirty="0" smtClean="0"/>
              <a:t>omparamos </a:t>
            </a:r>
            <a:r>
              <a:rPr lang="es-EC" dirty="0"/>
              <a:t>el nodo malicioso con un </a:t>
            </a:r>
            <a:r>
              <a:rPr lang="es-EC" dirty="0" smtClean="0"/>
              <a:t>identificador </a:t>
            </a:r>
            <a:r>
              <a:rPr lang="es-EC" dirty="0"/>
              <a:t>del nodo mediante el comando de comparación </a:t>
            </a:r>
            <a:r>
              <a:rPr lang="es-EC" b="1" dirty="0" err="1"/>
              <a:t>if</a:t>
            </a:r>
            <a:r>
              <a:rPr lang="es-EC" b="1" dirty="0"/>
              <a:t> </a:t>
            </a:r>
            <a:endParaRPr lang="es-EC" b="1" dirty="0" smtClean="0"/>
          </a:p>
          <a:p>
            <a:pPr algn="just">
              <a:buFont typeface="Wingdings" panose="05000000000000000000" pitchFamily="2" charset="2"/>
              <a:buChar char="Ø"/>
            </a:pPr>
            <a:endParaRPr lang="es-EC" dirty="0" smtClean="0"/>
          </a:p>
          <a:p>
            <a:pPr algn="just">
              <a:buFont typeface="Wingdings" panose="05000000000000000000" pitchFamily="2" charset="2"/>
              <a:buChar char="Ø"/>
            </a:pPr>
            <a:r>
              <a:rPr lang="es-EC" dirty="0" smtClean="0"/>
              <a:t>Si </a:t>
            </a:r>
            <a:r>
              <a:rPr lang="es-EC" dirty="0"/>
              <a:t>el nodo es detectado la variable se ubica en true y los paquetes son descartados mediante la función DROP_RTR_ROUTE_LOOP</a:t>
            </a:r>
            <a:endParaRPr lang="es-EC" b="1" dirty="0"/>
          </a:p>
        </p:txBody>
      </p:sp>
      <p:pic>
        <p:nvPicPr>
          <p:cNvPr id="4" name="Imagen 3"/>
          <p:cNvPicPr/>
          <p:nvPr/>
        </p:nvPicPr>
        <p:blipFill rotWithShape="1">
          <a:blip r:embed="rId2"/>
          <a:srcRect l="3355" b="8502"/>
          <a:stretch/>
        </p:blipFill>
        <p:spPr bwMode="auto">
          <a:xfrm>
            <a:off x="6800447" y="1248740"/>
            <a:ext cx="5086753" cy="771127"/>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a:stretch>
            <a:fillRect/>
          </a:stretch>
        </p:blipFill>
        <p:spPr>
          <a:xfrm>
            <a:off x="8658973" y="2470621"/>
            <a:ext cx="1535903" cy="823289"/>
          </a:xfrm>
          <a:prstGeom prst="rect">
            <a:avLst/>
          </a:prstGeom>
        </p:spPr>
      </p:pic>
      <p:pic>
        <p:nvPicPr>
          <p:cNvPr id="6" name="Imagen 5"/>
          <p:cNvPicPr/>
          <p:nvPr/>
        </p:nvPicPr>
        <p:blipFill>
          <a:blip r:embed="rId4"/>
          <a:stretch>
            <a:fillRect/>
          </a:stretch>
        </p:blipFill>
        <p:spPr>
          <a:xfrm>
            <a:off x="7700307" y="3789654"/>
            <a:ext cx="3453237" cy="1178131"/>
          </a:xfrm>
          <a:prstGeom prst="rect">
            <a:avLst/>
          </a:prstGeom>
        </p:spPr>
      </p:pic>
      <p:pic>
        <p:nvPicPr>
          <p:cNvPr id="7" name="Imagen 6"/>
          <p:cNvPicPr/>
          <p:nvPr/>
        </p:nvPicPr>
        <p:blipFill>
          <a:blip r:embed="rId5"/>
          <a:stretch>
            <a:fillRect/>
          </a:stretch>
        </p:blipFill>
        <p:spPr>
          <a:xfrm>
            <a:off x="8442524" y="5230845"/>
            <a:ext cx="2325559" cy="1347376"/>
          </a:xfrm>
          <a:prstGeom prst="rect">
            <a:avLst/>
          </a:prstGeom>
        </p:spPr>
      </p:pic>
    </p:spTree>
    <p:extLst>
      <p:ext uri="{BB962C8B-B14F-4D97-AF65-F5344CB8AC3E}">
        <p14:creationId xmlns:p14="http://schemas.microsoft.com/office/powerpoint/2010/main" val="1384436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36728"/>
            <a:ext cx="4989394" cy="6114197"/>
          </a:xfrm>
        </p:spPr>
        <p:txBody>
          <a:bodyPr/>
          <a:lstStyle/>
          <a:p>
            <a:pPr marL="0" indent="0">
              <a:buNone/>
            </a:pPr>
            <a:r>
              <a:rPr lang="es-EC" b="1" dirty="0" smtClean="0"/>
              <a:t>ESCENARIO B</a:t>
            </a:r>
          </a:p>
          <a:p>
            <a:pPr marL="0" indent="0">
              <a:buNone/>
            </a:pPr>
            <a:endParaRPr lang="es-EC" b="1" dirty="0"/>
          </a:p>
          <a:p>
            <a:pPr marL="0" indent="0" algn="just">
              <a:buNone/>
            </a:pPr>
            <a:r>
              <a:rPr lang="es-EC" dirty="0" smtClean="0"/>
              <a:t>Para la implementación de seguridad se crea 2 archivos en el directorio del ns2, </a:t>
            </a:r>
            <a:r>
              <a:rPr lang="es-EC" dirty="0" err="1" smtClean="0"/>
              <a:t>security.h</a:t>
            </a:r>
            <a:r>
              <a:rPr lang="es-EC" dirty="0" smtClean="0"/>
              <a:t> y security.cc</a:t>
            </a:r>
            <a:endParaRPr lang="es-EC" b="1" dirty="0"/>
          </a:p>
        </p:txBody>
      </p:sp>
      <p:pic>
        <p:nvPicPr>
          <p:cNvPr id="5" name="Imagen 4"/>
          <p:cNvPicPr/>
          <p:nvPr/>
        </p:nvPicPr>
        <p:blipFill>
          <a:blip r:embed="rId2"/>
          <a:stretch>
            <a:fillRect/>
          </a:stretch>
        </p:blipFill>
        <p:spPr>
          <a:xfrm>
            <a:off x="6800849" y="3306845"/>
            <a:ext cx="4253837" cy="2257709"/>
          </a:xfrm>
          <a:prstGeom prst="rect">
            <a:avLst/>
          </a:prstGeom>
        </p:spPr>
      </p:pic>
      <p:pic>
        <p:nvPicPr>
          <p:cNvPr id="6"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1160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77672"/>
            <a:ext cx="6272284" cy="5699291"/>
          </a:xfrm>
        </p:spPr>
        <p:txBody>
          <a:bodyPr/>
          <a:lstStyle/>
          <a:p>
            <a:pPr marL="0" indent="0">
              <a:buNone/>
            </a:pPr>
            <a:r>
              <a:rPr lang="es-EC" b="1" dirty="0" err="1" smtClean="0"/>
              <a:t>Security.h</a:t>
            </a:r>
            <a:endParaRPr lang="es-EC" b="1" dirty="0"/>
          </a:p>
          <a:p>
            <a:pPr marL="0" indent="0">
              <a:buNone/>
            </a:pPr>
            <a:endParaRPr lang="es-EC" dirty="0" smtClean="0"/>
          </a:p>
          <a:p>
            <a:pPr marL="0" indent="0" algn="just">
              <a:buNone/>
            </a:pPr>
            <a:r>
              <a:rPr lang="es-EC" dirty="0" smtClean="0"/>
              <a:t>Elementos </a:t>
            </a:r>
            <a:r>
              <a:rPr lang="es-EC" dirty="0"/>
              <a:t>que necesitará el agente para la </a:t>
            </a:r>
            <a:r>
              <a:rPr lang="es-EC" dirty="0" smtClean="0"/>
              <a:t>cabecera, se incluyen librerías que se comunican con el ns2, se declaran variables necesarias para la implementación del algoritmo de seguridad </a:t>
            </a:r>
            <a:endParaRPr lang="es-EC" dirty="0"/>
          </a:p>
        </p:txBody>
      </p:sp>
      <p:pic>
        <p:nvPicPr>
          <p:cNvPr id="6" name="Imagen 5"/>
          <p:cNvPicPr>
            <a:picLocks noChangeAspect="1"/>
          </p:cNvPicPr>
          <p:nvPr/>
        </p:nvPicPr>
        <p:blipFill>
          <a:blip r:embed="rId2"/>
          <a:stretch>
            <a:fillRect/>
          </a:stretch>
        </p:blipFill>
        <p:spPr>
          <a:xfrm>
            <a:off x="7863243" y="3169763"/>
            <a:ext cx="2945784" cy="2411658"/>
          </a:xfrm>
          <a:prstGeom prst="rect">
            <a:avLst/>
          </a:prstGeom>
        </p:spPr>
      </p:pic>
      <p:pic>
        <p:nvPicPr>
          <p:cNvPr id="7" name="Picture 2"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61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7949" y="583678"/>
            <a:ext cx="5890148" cy="5639701"/>
          </a:xfrm>
        </p:spPr>
        <p:txBody>
          <a:bodyPr>
            <a:normAutofit/>
          </a:bodyPr>
          <a:lstStyle/>
          <a:p>
            <a:pPr marL="0" indent="0">
              <a:buNone/>
            </a:pPr>
            <a:r>
              <a:rPr lang="es-EC" b="1" dirty="0" smtClean="0"/>
              <a:t>ENCRIPTACION </a:t>
            </a:r>
          </a:p>
          <a:p>
            <a:pPr marL="0" indent="0">
              <a:buNone/>
            </a:pPr>
            <a:endParaRPr lang="es-EC" dirty="0" smtClean="0"/>
          </a:p>
          <a:p>
            <a:pPr algn="just">
              <a:buFont typeface="Wingdings" panose="05000000000000000000" pitchFamily="2" charset="2"/>
              <a:buChar char="Ø"/>
            </a:pPr>
            <a:r>
              <a:rPr lang="es-EC" dirty="0" smtClean="0"/>
              <a:t>El algoritmo que se utiliza en la encriptación se denomina César , reemplaza las letra por un numero determinado de posiciones del alfabeto</a:t>
            </a:r>
          </a:p>
          <a:p>
            <a:pPr marL="0" indent="0" algn="just">
              <a:buNone/>
            </a:pPr>
            <a:endParaRPr lang="es-EC" dirty="0" smtClean="0"/>
          </a:p>
          <a:p>
            <a:pPr marL="0" indent="0" algn="just">
              <a:buNone/>
            </a:pPr>
            <a:r>
              <a:rPr lang="es-EC" b="1" dirty="0" smtClean="0"/>
              <a:t>CADENA HASH</a:t>
            </a:r>
          </a:p>
          <a:p>
            <a:pPr marL="0" indent="0" algn="just">
              <a:buNone/>
            </a:pPr>
            <a:endParaRPr lang="es-EC" b="1" dirty="0"/>
          </a:p>
          <a:p>
            <a:pPr lvl="0" algn="just">
              <a:buFont typeface="Wingdings" panose="05000000000000000000" pitchFamily="2" charset="2"/>
              <a:buChar char="Ø"/>
            </a:pPr>
            <a:r>
              <a:rPr lang="es-EC" dirty="0" smtClean="0"/>
              <a:t>Función </a:t>
            </a:r>
            <a:r>
              <a:rPr lang="es-EC" dirty="0"/>
              <a:t>hash </a:t>
            </a:r>
            <a:r>
              <a:rPr lang="es-EC" dirty="0" err="1"/>
              <a:t>polinomial</a:t>
            </a:r>
            <a:r>
              <a:rPr lang="es-EC" dirty="0"/>
              <a:t>, en donde se suman todos los códigos </a:t>
            </a:r>
            <a:r>
              <a:rPr lang="es-EC" dirty="0" err="1"/>
              <a:t>ascii</a:t>
            </a:r>
            <a:r>
              <a:rPr lang="es-EC" dirty="0"/>
              <a:t> de los </a:t>
            </a:r>
            <a:r>
              <a:rPr lang="es-EC" dirty="0" smtClean="0"/>
              <a:t>caracteres, </a:t>
            </a:r>
            <a:r>
              <a:rPr lang="es-ES_tradnl" dirty="0" smtClean="0"/>
              <a:t>utiliza </a:t>
            </a:r>
            <a:r>
              <a:rPr lang="es-ES_tradnl" dirty="0"/>
              <a:t>palabras de 32 bits para convertirlo en un valor hash.</a:t>
            </a:r>
            <a:endParaRPr lang="es-EC" dirty="0"/>
          </a:p>
          <a:p>
            <a:pPr algn="just">
              <a:buFont typeface="Wingdings" panose="05000000000000000000" pitchFamily="2" charset="2"/>
              <a:buChar char="Ø"/>
            </a:pPr>
            <a:endParaRPr lang="es-EC" b="1" dirty="0" smtClean="0"/>
          </a:p>
        </p:txBody>
      </p:sp>
      <p:pic>
        <p:nvPicPr>
          <p:cNvPr id="5" name="Imagen 4"/>
          <p:cNvPicPr/>
          <p:nvPr/>
        </p:nvPicPr>
        <p:blipFill>
          <a:blip r:embed="rId2"/>
          <a:stretch>
            <a:fillRect/>
          </a:stretch>
        </p:blipFill>
        <p:spPr>
          <a:xfrm>
            <a:off x="8311487" y="1222175"/>
            <a:ext cx="2797791" cy="2367185"/>
          </a:xfrm>
          <a:prstGeom prst="rect">
            <a:avLst/>
          </a:prstGeom>
        </p:spPr>
      </p:pic>
      <p:pic>
        <p:nvPicPr>
          <p:cNvPr id="6" name="Imagen 5"/>
          <p:cNvPicPr/>
          <p:nvPr/>
        </p:nvPicPr>
        <p:blipFill rotWithShape="1">
          <a:blip r:embed="rId3"/>
          <a:srcRect l="1059"/>
          <a:stretch/>
        </p:blipFill>
        <p:spPr bwMode="auto">
          <a:xfrm>
            <a:off x="7478973" y="4435521"/>
            <a:ext cx="4230522" cy="16513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3924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4052" y="421843"/>
            <a:ext cx="10515600" cy="6436157"/>
          </a:xfrm>
        </p:spPr>
        <p:txBody>
          <a:bodyPr>
            <a:normAutofit fontScale="85000" lnSpcReduction="20000"/>
          </a:bodyPr>
          <a:lstStyle/>
          <a:p>
            <a:pPr marL="0" indent="0">
              <a:buNone/>
            </a:pPr>
            <a:r>
              <a:rPr lang="es-EC" b="1" dirty="0" smtClean="0"/>
              <a:t>MODIFICACIÓN DE ARCHIVOS</a:t>
            </a:r>
          </a:p>
          <a:p>
            <a:pPr marL="0" indent="0">
              <a:buNone/>
            </a:pPr>
            <a:endParaRPr lang="es-EC" b="1" dirty="0" smtClean="0"/>
          </a:p>
          <a:p>
            <a:pPr>
              <a:buFont typeface="Wingdings" panose="05000000000000000000" pitchFamily="2" charset="2"/>
              <a:buChar char="Ø"/>
            </a:pPr>
            <a:r>
              <a:rPr lang="es-EC" dirty="0"/>
              <a:t>m</a:t>
            </a:r>
            <a:r>
              <a:rPr lang="es-EC" dirty="0" smtClean="0"/>
              <a:t>akefile.in</a:t>
            </a:r>
          </a:p>
          <a:p>
            <a:pPr>
              <a:buFont typeface="Wingdings" panose="05000000000000000000" pitchFamily="2" charset="2"/>
              <a:buChar char="Ø"/>
            </a:pPr>
            <a:endParaRPr lang="es-EC" dirty="0"/>
          </a:p>
          <a:p>
            <a:pPr>
              <a:buFont typeface="Wingdings" panose="05000000000000000000" pitchFamily="2" charset="2"/>
              <a:buChar char="Ø"/>
            </a:pPr>
            <a:endParaRPr lang="es-EC" dirty="0" smtClean="0"/>
          </a:p>
          <a:p>
            <a:pPr>
              <a:buFont typeface="Wingdings" panose="05000000000000000000" pitchFamily="2" charset="2"/>
              <a:buChar char="Ø"/>
            </a:pPr>
            <a:r>
              <a:rPr lang="es-EC" dirty="0" err="1" smtClean="0"/>
              <a:t>packet.h</a:t>
            </a:r>
            <a:r>
              <a:rPr lang="es-EC" dirty="0" smtClean="0"/>
              <a:t> </a:t>
            </a:r>
          </a:p>
          <a:p>
            <a:pPr>
              <a:buFont typeface="Wingdings" panose="05000000000000000000" pitchFamily="2" charset="2"/>
              <a:buChar char="Ø"/>
            </a:pPr>
            <a:endParaRPr lang="es-EC" dirty="0"/>
          </a:p>
          <a:p>
            <a:pPr>
              <a:buFont typeface="Wingdings" panose="05000000000000000000" pitchFamily="2" charset="2"/>
              <a:buChar char="Ø"/>
            </a:pPr>
            <a:endParaRPr lang="es-EC" dirty="0" smtClean="0"/>
          </a:p>
          <a:p>
            <a:pPr>
              <a:buFont typeface="Wingdings" panose="05000000000000000000" pitchFamily="2" charset="2"/>
              <a:buChar char="Ø"/>
            </a:pPr>
            <a:endParaRPr lang="es-EC" dirty="0" smtClean="0"/>
          </a:p>
          <a:p>
            <a:pPr>
              <a:buFont typeface="Wingdings" panose="05000000000000000000" pitchFamily="2" charset="2"/>
              <a:buChar char="Ø"/>
            </a:pPr>
            <a:endParaRPr lang="es-EC" dirty="0"/>
          </a:p>
          <a:p>
            <a:pPr>
              <a:buFont typeface="Wingdings" panose="05000000000000000000" pitchFamily="2" charset="2"/>
              <a:buChar char="Ø"/>
            </a:pPr>
            <a:r>
              <a:rPr lang="es-EC" dirty="0" err="1" smtClean="0"/>
              <a:t>packet.h</a:t>
            </a:r>
            <a:r>
              <a:rPr lang="es-EC" dirty="0" smtClean="0"/>
              <a:t> </a:t>
            </a:r>
          </a:p>
          <a:p>
            <a:pPr>
              <a:buFont typeface="Wingdings" panose="05000000000000000000" pitchFamily="2" charset="2"/>
              <a:buChar char="Ø"/>
            </a:pPr>
            <a:endParaRPr lang="es-EC" dirty="0"/>
          </a:p>
          <a:p>
            <a:pPr>
              <a:buFont typeface="Wingdings" panose="05000000000000000000" pitchFamily="2" charset="2"/>
              <a:buChar char="Ø"/>
            </a:pPr>
            <a:endParaRPr lang="es-EC" dirty="0" smtClean="0"/>
          </a:p>
          <a:p>
            <a:pPr>
              <a:buFont typeface="Wingdings" panose="05000000000000000000" pitchFamily="2" charset="2"/>
              <a:buChar char="Ø"/>
            </a:pPr>
            <a:endParaRPr lang="es-EC" dirty="0" smtClean="0"/>
          </a:p>
          <a:p>
            <a:pPr>
              <a:buFont typeface="Wingdings" panose="05000000000000000000" pitchFamily="2" charset="2"/>
              <a:buChar char="Ø"/>
            </a:pPr>
            <a:r>
              <a:rPr lang="es-EC" dirty="0" err="1" smtClean="0"/>
              <a:t>ns-default.tcl</a:t>
            </a:r>
            <a:r>
              <a:rPr lang="es-EC" dirty="0" smtClean="0"/>
              <a:t> </a:t>
            </a:r>
          </a:p>
          <a:p>
            <a:pPr>
              <a:buFont typeface="Wingdings" panose="05000000000000000000" pitchFamily="2" charset="2"/>
              <a:buChar char="Ø"/>
            </a:pPr>
            <a:endParaRPr lang="es-EC" dirty="0"/>
          </a:p>
          <a:p>
            <a:pPr>
              <a:buFont typeface="Wingdings" panose="05000000000000000000" pitchFamily="2" charset="2"/>
              <a:buChar char="Ø"/>
            </a:pPr>
            <a:endParaRPr lang="es-EC" dirty="0" smtClean="0"/>
          </a:p>
          <a:p>
            <a:pPr>
              <a:buFont typeface="Wingdings" panose="05000000000000000000" pitchFamily="2" charset="2"/>
              <a:buChar char="Ø"/>
            </a:pPr>
            <a:endParaRPr lang="es-EC" dirty="0" smtClean="0"/>
          </a:p>
          <a:p>
            <a:pPr>
              <a:buFont typeface="Wingdings" panose="05000000000000000000" pitchFamily="2" charset="2"/>
              <a:buChar char="Ø"/>
            </a:pPr>
            <a:r>
              <a:rPr lang="es-EC" dirty="0" err="1" smtClean="0"/>
              <a:t>ns-packet.tcl</a:t>
            </a:r>
            <a:r>
              <a:rPr lang="es-EC" dirty="0" smtClean="0"/>
              <a:t> </a:t>
            </a:r>
          </a:p>
          <a:p>
            <a:pPr>
              <a:buFont typeface="Wingdings" panose="05000000000000000000" pitchFamily="2" charset="2"/>
              <a:buChar char="Ø"/>
            </a:pPr>
            <a:endParaRPr lang="es-EC" dirty="0"/>
          </a:p>
          <a:p>
            <a:pPr>
              <a:buFont typeface="Wingdings" panose="05000000000000000000" pitchFamily="2" charset="2"/>
              <a:buChar char="Ø"/>
            </a:pPr>
            <a:endParaRPr lang="es-EC" dirty="0"/>
          </a:p>
          <a:p>
            <a:pPr marL="0" indent="0">
              <a:buNone/>
            </a:pPr>
            <a:endParaRPr lang="es-EC" dirty="0" smtClean="0"/>
          </a:p>
          <a:p>
            <a:pPr marL="0" indent="0">
              <a:buNone/>
            </a:pPr>
            <a:endParaRPr lang="es-EC" dirty="0"/>
          </a:p>
        </p:txBody>
      </p:sp>
      <p:pic>
        <p:nvPicPr>
          <p:cNvPr id="8" name="Imagen 7"/>
          <p:cNvPicPr/>
          <p:nvPr/>
        </p:nvPicPr>
        <p:blipFill rotWithShape="1">
          <a:blip r:embed="rId3"/>
          <a:srcRect l="1059"/>
          <a:stretch/>
        </p:blipFill>
        <p:spPr bwMode="auto">
          <a:xfrm>
            <a:off x="7177774" y="803515"/>
            <a:ext cx="4368800" cy="1060450"/>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4"/>
          <a:srcRect t="5435"/>
          <a:stretch/>
        </p:blipFill>
        <p:spPr bwMode="auto">
          <a:xfrm>
            <a:off x="7685774" y="3782340"/>
            <a:ext cx="3550920" cy="751205"/>
          </a:xfrm>
          <a:prstGeom prst="rect">
            <a:avLst/>
          </a:prstGeom>
          <a:ln>
            <a:noFill/>
          </a:ln>
          <a:extLst>
            <a:ext uri="{53640926-AAD7-44D8-BBD7-CCE9431645EC}">
              <a14:shadowObscured xmlns:a14="http://schemas.microsoft.com/office/drawing/2010/main"/>
            </a:ext>
          </a:extLst>
        </p:spPr>
      </p:pic>
      <p:pic>
        <p:nvPicPr>
          <p:cNvPr id="11" name="Imagen 10"/>
          <p:cNvPicPr/>
          <p:nvPr/>
        </p:nvPicPr>
        <p:blipFill rotWithShape="1">
          <a:blip r:embed="rId5"/>
          <a:srcRect l="1676"/>
          <a:stretch/>
        </p:blipFill>
        <p:spPr bwMode="auto">
          <a:xfrm>
            <a:off x="7763017" y="4895651"/>
            <a:ext cx="3352800" cy="704850"/>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6"/>
          <a:srcRect l="866"/>
          <a:stretch/>
        </p:blipFill>
        <p:spPr bwMode="auto">
          <a:xfrm>
            <a:off x="7432959" y="5962608"/>
            <a:ext cx="3686175" cy="716280"/>
          </a:xfrm>
          <a:prstGeom prst="rect">
            <a:avLst/>
          </a:prstGeom>
          <a:ln>
            <a:noFill/>
          </a:ln>
          <a:extLst>
            <a:ext uri="{53640926-AAD7-44D8-BBD7-CCE9431645EC}">
              <a14:shadowObscured xmlns:a14="http://schemas.microsoft.com/office/drawing/2010/main"/>
            </a:ext>
          </a:extLst>
        </p:spPr>
      </p:pic>
      <p:pic>
        <p:nvPicPr>
          <p:cNvPr id="13" name="Imagen 12"/>
          <p:cNvPicPr/>
          <p:nvPr/>
        </p:nvPicPr>
        <p:blipFill rotWithShape="1">
          <a:blip r:embed="rId7"/>
          <a:srcRect l="1126"/>
          <a:stretch/>
        </p:blipFill>
        <p:spPr bwMode="auto">
          <a:xfrm>
            <a:off x="7664733" y="2120178"/>
            <a:ext cx="3222625" cy="1152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27014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4678" y="1006759"/>
            <a:ext cx="10515600" cy="4351338"/>
          </a:xfrm>
        </p:spPr>
        <p:txBody>
          <a:bodyPr/>
          <a:lstStyle/>
          <a:p>
            <a:pPr marL="0" indent="0">
              <a:buNone/>
            </a:pPr>
            <a:endParaRPr lang="es-EC" b="1" cap="all" dirty="0" smtClean="0"/>
          </a:p>
          <a:p>
            <a:pPr marL="0" indent="0">
              <a:buNone/>
            </a:pPr>
            <a:endParaRPr lang="es-EC" b="1" cap="all" dirty="0"/>
          </a:p>
          <a:p>
            <a:pPr marL="0" indent="0">
              <a:buNone/>
            </a:pPr>
            <a:endParaRPr lang="es-EC" b="1" cap="all" dirty="0" smtClean="0"/>
          </a:p>
          <a:p>
            <a:pPr marL="0" indent="0">
              <a:buNone/>
            </a:pPr>
            <a:endParaRPr lang="es-EC" b="1" cap="all" dirty="0"/>
          </a:p>
          <a:p>
            <a:pPr marL="0" indent="0" algn="ctr">
              <a:buNone/>
            </a:pPr>
            <a:r>
              <a:rPr lang="es-EC" sz="4400" b="1" cap="all" dirty="0" smtClean="0"/>
              <a:t>Análisis </a:t>
            </a:r>
            <a:r>
              <a:rPr lang="es-EC" sz="4400" b="1" cap="all" dirty="0"/>
              <a:t>de resultados</a:t>
            </a:r>
            <a:endParaRPr lang="es-EC" sz="4400"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43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56346" y="423081"/>
            <a:ext cx="7902054" cy="5753882"/>
          </a:xfrm>
        </p:spPr>
        <p:txBody>
          <a:bodyPr/>
          <a:lstStyle/>
          <a:p>
            <a:pPr marL="457200" lvl="1" indent="0">
              <a:buNone/>
            </a:pPr>
            <a:endParaRPr lang="es-ES_tradnl" sz="3200" b="1" dirty="0"/>
          </a:p>
          <a:p>
            <a:pPr marL="457200" lvl="1" indent="0">
              <a:buNone/>
            </a:pPr>
            <a:r>
              <a:rPr lang="es-ES_tradnl" sz="3200" b="1" dirty="0" smtClean="0"/>
              <a:t>OBJETIVO GENERAL</a:t>
            </a:r>
          </a:p>
          <a:p>
            <a:pPr marL="457200" lvl="1" indent="0">
              <a:buNone/>
            </a:pPr>
            <a:endParaRPr lang="es-EC" sz="2800" b="1" dirty="0" smtClean="0"/>
          </a:p>
          <a:p>
            <a:pPr marL="457200" lvl="1" indent="0">
              <a:buNone/>
            </a:pPr>
            <a:endParaRPr lang="es-EC" sz="2800" b="1" dirty="0"/>
          </a:p>
          <a:p>
            <a:pPr marL="457200" lvl="1" indent="0">
              <a:buNone/>
            </a:pPr>
            <a:endParaRPr lang="es-EC" sz="2800" b="1" dirty="0"/>
          </a:p>
          <a:p>
            <a:pPr marL="0" lvl="0" indent="0" algn="just">
              <a:buNone/>
            </a:pPr>
            <a:r>
              <a:rPr lang="es-ES_tradnl" dirty="0" smtClean="0"/>
              <a:t>Realizar </a:t>
            </a:r>
            <a:r>
              <a:rPr lang="es-ES_tradnl" dirty="0"/>
              <a:t>un estudio comparativo basado en la simulación de escenarios con los protocolos de encaminamiento AODV y SAODV utilizados en las redes Ad-Hoc, </a:t>
            </a:r>
            <a:r>
              <a:rPr lang="es-ES_tradnl" dirty="0" smtClean="0"/>
              <a:t> </a:t>
            </a:r>
            <a:r>
              <a:rPr lang="es-ES_tradnl" dirty="0"/>
              <a:t>implementar algoritmos para la detección de nodos maliciosos  y garantizar un correcto funcionamiento de la red.</a:t>
            </a:r>
            <a:endParaRPr lang="es-EC" sz="2400" dirty="0"/>
          </a:p>
          <a:p>
            <a:pPr marL="0" indent="0">
              <a:buNone/>
            </a:pPr>
            <a:endParaRPr lang="es-EC" dirty="0" smtClean="0"/>
          </a:p>
          <a:p>
            <a:pPr marL="0" indent="0">
              <a:buNone/>
            </a:pPr>
            <a:endParaRPr lang="es-EC" dirty="0"/>
          </a:p>
        </p:txBody>
      </p:sp>
      <p:pic>
        <p:nvPicPr>
          <p:cNvPr id="6"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8791" y="169178"/>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5704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54842"/>
            <a:ext cx="10515600" cy="6223379"/>
          </a:xfrm>
        </p:spPr>
        <p:txBody>
          <a:bodyPr/>
          <a:lstStyle/>
          <a:p>
            <a:pPr marL="0" indent="0" algn="ctr">
              <a:buNone/>
            </a:pPr>
            <a:r>
              <a:rPr lang="es-EC" b="1" dirty="0" smtClean="0"/>
              <a:t>ESCENARIO A</a:t>
            </a:r>
          </a:p>
          <a:p>
            <a:pPr marL="0" indent="0" algn="ctr">
              <a:buNone/>
            </a:pPr>
            <a:r>
              <a:rPr lang="es-EC" b="1" dirty="0" smtClean="0"/>
              <a:t>DELAY</a:t>
            </a:r>
            <a:endParaRPr lang="es-EC" b="1" dirty="0"/>
          </a:p>
        </p:txBody>
      </p:sp>
      <p:pic>
        <p:nvPicPr>
          <p:cNvPr id="8" name="Imagen 7"/>
          <p:cNvPicPr/>
          <p:nvPr/>
        </p:nvPicPr>
        <p:blipFill>
          <a:blip r:embed="rId2"/>
          <a:stretch>
            <a:fillRect/>
          </a:stretch>
        </p:blipFill>
        <p:spPr>
          <a:xfrm>
            <a:off x="620099" y="354842"/>
            <a:ext cx="3242945" cy="2733675"/>
          </a:xfrm>
          <a:prstGeom prst="rect">
            <a:avLst/>
          </a:prstGeom>
        </p:spPr>
      </p:pic>
      <p:pic>
        <p:nvPicPr>
          <p:cNvPr id="10" name="Imagen 9"/>
          <p:cNvPicPr/>
          <p:nvPr/>
        </p:nvPicPr>
        <p:blipFill>
          <a:blip r:embed="rId3"/>
          <a:stretch>
            <a:fillRect/>
          </a:stretch>
        </p:blipFill>
        <p:spPr>
          <a:xfrm>
            <a:off x="620099" y="3822256"/>
            <a:ext cx="3172611" cy="2841119"/>
          </a:xfrm>
          <a:prstGeom prst="rect">
            <a:avLst/>
          </a:prstGeom>
        </p:spPr>
      </p:pic>
      <p:graphicFrame>
        <p:nvGraphicFramePr>
          <p:cNvPr id="11" name="Gráfico 10"/>
          <p:cNvGraphicFramePr/>
          <p:nvPr>
            <p:extLst/>
          </p:nvPr>
        </p:nvGraphicFramePr>
        <p:xfrm>
          <a:off x="5669170" y="1842448"/>
          <a:ext cx="5684630" cy="35245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38551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59307"/>
            <a:ext cx="10515600" cy="6400800"/>
          </a:xfrm>
        </p:spPr>
        <p:txBody>
          <a:bodyPr/>
          <a:lstStyle/>
          <a:p>
            <a:pPr marL="0" lvl="0" indent="0" algn="ctr">
              <a:buNone/>
            </a:pPr>
            <a:r>
              <a:rPr lang="es-ES_tradnl" b="1" dirty="0"/>
              <a:t>THROUGPUTH</a:t>
            </a:r>
            <a:endParaRPr lang="es-EC" b="1" dirty="0"/>
          </a:p>
          <a:p>
            <a:endParaRPr lang="es-EC" dirty="0"/>
          </a:p>
        </p:txBody>
      </p:sp>
      <p:pic>
        <p:nvPicPr>
          <p:cNvPr id="4" name="Imagen 3"/>
          <p:cNvPicPr/>
          <p:nvPr/>
        </p:nvPicPr>
        <p:blipFill>
          <a:blip r:embed="rId2"/>
          <a:stretch>
            <a:fillRect/>
          </a:stretch>
        </p:blipFill>
        <p:spPr>
          <a:xfrm>
            <a:off x="401471" y="688316"/>
            <a:ext cx="3457575" cy="2853690"/>
          </a:xfrm>
          <a:prstGeom prst="rect">
            <a:avLst/>
          </a:prstGeom>
        </p:spPr>
      </p:pic>
      <p:pic>
        <p:nvPicPr>
          <p:cNvPr id="5" name="Imagen 4"/>
          <p:cNvPicPr/>
          <p:nvPr/>
        </p:nvPicPr>
        <p:blipFill>
          <a:blip r:embed="rId3"/>
          <a:stretch>
            <a:fillRect/>
          </a:stretch>
        </p:blipFill>
        <p:spPr>
          <a:xfrm>
            <a:off x="401470" y="3674211"/>
            <a:ext cx="3457575" cy="2985896"/>
          </a:xfrm>
          <a:prstGeom prst="rect">
            <a:avLst/>
          </a:prstGeom>
        </p:spPr>
      </p:pic>
      <p:graphicFrame>
        <p:nvGraphicFramePr>
          <p:cNvPr id="6" name="Gráfico 5"/>
          <p:cNvGraphicFramePr/>
          <p:nvPr>
            <p:extLst/>
          </p:nvPr>
        </p:nvGraphicFramePr>
        <p:xfrm>
          <a:off x="5400107" y="1512766"/>
          <a:ext cx="5953693" cy="36543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12250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04967"/>
            <a:ext cx="10515600" cy="5671996"/>
          </a:xfrm>
        </p:spPr>
        <p:txBody>
          <a:bodyPr/>
          <a:lstStyle/>
          <a:p>
            <a:pPr marL="0" lvl="0" indent="0">
              <a:buNone/>
            </a:pPr>
            <a:r>
              <a:rPr lang="es-ES_tradnl" dirty="0" smtClean="0"/>
              <a:t>OVER</a:t>
            </a:r>
          </a:p>
          <a:p>
            <a:pPr marL="0" lvl="0" indent="0">
              <a:buNone/>
            </a:pPr>
            <a:endParaRPr lang="es-EC" dirty="0"/>
          </a:p>
          <a:p>
            <a:pPr marL="0" indent="0">
              <a:buNone/>
            </a:pPr>
            <a:endParaRPr lang="es-EC" dirty="0"/>
          </a:p>
        </p:txBody>
      </p:sp>
      <p:pic>
        <p:nvPicPr>
          <p:cNvPr id="4" name="Imagen 3"/>
          <p:cNvPicPr/>
          <p:nvPr/>
        </p:nvPicPr>
        <p:blipFill>
          <a:blip r:embed="rId2"/>
          <a:stretch>
            <a:fillRect/>
          </a:stretch>
        </p:blipFill>
        <p:spPr>
          <a:xfrm>
            <a:off x="974678" y="2408018"/>
            <a:ext cx="4279710" cy="1645367"/>
          </a:xfrm>
          <a:prstGeom prst="rect">
            <a:avLst/>
          </a:prstGeom>
        </p:spPr>
      </p:pic>
      <p:graphicFrame>
        <p:nvGraphicFramePr>
          <p:cNvPr id="5" name="Gráfico 4"/>
          <p:cNvGraphicFramePr/>
          <p:nvPr>
            <p:extLst/>
          </p:nvPr>
        </p:nvGraphicFramePr>
        <p:xfrm>
          <a:off x="6497741" y="1966374"/>
          <a:ext cx="4488707" cy="2632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755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86854"/>
            <a:ext cx="10515600" cy="5590109"/>
          </a:xfrm>
        </p:spPr>
        <p:txBody>
          <a:bodyPr/>
          <a:lstStyle/>
          <a:p>
            <a:pPr marL="0" indent="0" algn="ctr">
              <a:buNone/>
            </a:pPr>
            <a:r>
              <a:rPr lang="es-EC" b="1" dirty="0" smtClean="0"/>
              <a:t>RATIO</a:t>
            </a:r>
          </a:p>
          <a:p>
            <a:pPr marL="0" indent="0" algn="ctr">
              <a:buNone/>
            </a:pPr>
            <a:endParaRPr lang="es-EC" b="1" dirty="0"/>
          </a:p>
          <a:p>
            <a:pPr marL="0" indent="0" algn="ctr">
              <a:buNone/>
            </a:pPr>
            <a:endParaRPr lang="es-EC" b="1" dirty="0"/>
          </a:p>
        </p:txBody>
      </p:sp>
      <p:pic>
        <p:nvPicPr>
          <p:cNvPr id="5" name="Imagen 4"/>
          <p:cNvPicPr/>
          <p:nvPr/>
        </p:nvPicPr>
        <p:blipFill>
          <a:blip r:embed="rId2"/>
          <a:stretch>
            <a:fillRect/>
          </a:stretch>
        </p:blipFill>
        <p:spPr>
          <a:xfrm>
            <a:off x="547614" y="1483670"/>
            <a:ext cx="4742669" cy="404172"/>
          </a:xfrm>
          <a:prstGeom prst="rect">
            <a:avLst/>
          </a:prstGeom>
        </p:spPr>
      </p:pic>
      <p:pic>
        <p:nvPicPr>
          <p:cNvPr id="6" name="Imagen 5"/>
          <p:cNvPicPr/>
          <p:nvPr/>
        </p:nvPicPr>
        <p:blipFill>
          <a:blip r:embed="rId3"/>
          <a:stretch>
            <a:fillRect/>
          </a:stretch>
        </p:blipFill>
        <p:spPr>
          <a:xfrm>
            <a:off x="689708" y="4176852"/>
            <a:ext cx="4600575" cy="358140"/>
          </a:xfrm>
          <a:prstGeom prst="rect">
            <a:avLst/>
          </a:prstGeom>
        </p:spPr>
      </p:pic>
      <p:pic>
        <p:nvPicPr>
          <p:cNvPr id="7" name="Imagen 6"/>
          <p:cNvPicPr/>
          <p:nvPr/>
        </p:nvPicPr>
        <p:blipFill>
          <a:blip r:embed="rId4"/>
          <a:stretch>
            <a:fillRect/>
          </a:stretch>
        </p:blipFill>
        <p:spPr>
          <a:xfrm>
            <a:off x="409686" y="1887842"/>
            <a:ext cx="5323840" cy="805180"/>
          </a:xfrm>
          <a:prstGeom prst="rect">
            <a:avLst/>
          </a:prstGeom>
        </p:spPr>
      </p:pic>
      <p:pic>
        <p:nvPicPr>
          <p:cNvPr id="8" name="Imagen 7"/>
          <p:cNvPicPr/>
          <p:nvPr/>
        </p:nvPicPr>
        <p:blipFill>
          <a:blip r:embed="rId5"/>
          <a:stretch>
            <a:fillRect/>
          </a:stretch>
        </p:blipFill>
        <p:spPr>
          <a:xfrm>
            <a:off x="547614" y="4534992"/>
            <a:ext cx="5047984" cy="989797"/>
          </a:xfrm>
          <a:prstGeom prst="rect">
            <a:avLst/>
          </a:prstGeom>
        </p:spPr>
      </p:pic>
      <p:graphicFrame>
        <p:nvGraphicFramePr>
          <p:cNvPr id="9" name="Gráfico 8"/>
          <p:cNvGraphicFramePr/>
          <p:nvPr>
            <p:extLst/>
          </p:nvPr>
        </p:nvGraphicFramePr>
        <p:xfrm>
          <a:off x="6430035" y="1887842"/>
          <a:ext cx="5598192" cy="318976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813505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8490" y="259307"/>
            <a:ext cx="11823510" cy="6441744"/>
          </a:xfrm>
        </p:spPr>
        <p:txBody>
          <a:bodyPr/>
          <a:lstStyle/>
          <a:p>
            <a:pPr marL="0" indent="0" algn="ctr">
              <a:buNone/>
            </a:pPr>
            <a:r>
              <a:rPr lang="es-EC" b="1" dirty="0" smtClean="0"/>
              <a:t>ESCENARIO B</a:t>
            </a:r>
          </a:p>
          <a:p>
            <a:pPr marL="0" indent="0" algn="ctr">
              <a:buNone/>
            </a:pPr>
            <a:r>
              <a:rPr lang="es-EC" b="1" dirty="0" smtClean="0"/>
              <a:t>DELAY</a:t>
            </a:r>
          </a:p>
          <a:p>
            <a:pPr marL="0" indent="0">
              <a:buNone/>
            </a:pPr>
            <a:endParaRPr lang="es-EC" b="1" dirty="0"/>
          </a:p>
          <a:p>
            <a:pPr marL="0" indent="0">
              <a:buNone/>
            </a:pPr>
            <a:endParaRPr lang="es-EC" b="1" dirty="0"/>
          </a:p>
        </p:txBody>
      </p:sp>
      <p:pic>
        <p:nvPicPr>
          <p:cNvPr id="4" name="Imagen 3"/>
          <p:cNvPicPr/>
          <p:nvPr/>
        </p:nvPicPr>
        <p:blipFill>
          <a:blip r:embed="rId2"/>
          <a:stretch>
            <a:fillRect/>
          </a:stretch>
        </p:blipFill>
        <p:spPr>
          <a:xfrm>
            <a:off x="891155" y="874470"/>
            <a:ext cx="3476625" cy="2843530"/>
          </a:xfrm>
          <a:prstGeom prst="rect">
            <a:avLst/>
          </a:prstGeom>
        </p:spPr>
      </p:pic>
      <p:pic>
        <p:nvPicPr>
          <p:cNvPr id="5" name="Imagen 4"/>
          <p:cNvPicPr/>
          <p:nvPr/>
        </p:nvPicPr>
        <p:blipFill>
          <a:blip r:embed="rId3"/>
          <a:stretch>
            <a:fillRect/>
          </a:stretch>
        </p:blipFill>
        <p:spPr>
          <a:xfrm>
            <a:off x="891155" y="3737457"/>
            <a:ext cx="3476625" cy="2963594"/>
          </a:xfrm>
          <a:prstGeom prst="rect">
            <a:avLst/>
          </a:prstGeom>
        </p:spPr>
      </p:pic>
      <p:graphicFrame>
        <p:nvGraphicFramePr>
          <p:cNvPr id="6" name="Gráfico 5"/>
          <p:cNvGraphicFramePr/>
          <p:nvPr>
            <p:extLst/>
          </p:nvPr>
        </p:nvGraphicFramePr>
        <p:xfrm>
          <a:off x="4984916" y="1876211"/>
          <a:ext cx="6410965" cy="32144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6196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72954"/>
            <a:ext cx="10515600" cy="6346209"/>
          </a:xfrm>
        </p:spPr>
        <p:txBody>
          <a:bodyPr/>
          <a:lstStyle/>
          <a:p>
            <a:pPr marL="0" lvl="0" indent="0" algn="ctr">
              <a:buNone/>
            </a:pPr>
            <a:r>
              <a:rPr lang="es-ES_tradnl" b="1" dirty="0" smtClean="0"/>
              <a:t>THROUGHPUT</a:t>
            </a:r>
          </a:p>
          <a:p>
            <a:pPr marL="0" lvl="0" indent="0" algn="ctr">
              <a:buNone/>
            </a:pPr>
            <a:endParaRPr lang="es-EC" b="1" dirty="0"/>
          </a:p>
        </p:txBody>
      </p:sp>
      <p:pic>
        <p:nvPicPr>
          <p:cNvPr id="4" name="Imagen 3"/>
          <p:cNvPicPr/>
          <p:nvPr/>
        </p:nvPicPr>
        <p:blipFill rotWithShape="1">
          <a:blip r:embed="rId2"/>
          <a:srcRect t="6656"/>
          <a:stretch/>
        </p:blipFill>
        <p:spPr bwMode="auto">
          <a:xfrm>
            <a:off x="591545" y="675553"/>
            <a:ext cx="3448050" cy="2770505"/>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a:stretch>
            <a:fillRect/>
          </a:stretch>
        </p:blipFill>
        <p:spPr>
          <a:xfrm>
            <a:off x="591545" y="3446058"/>
            <a:ext cx="3448050" cy="2613548"/>
          </a:xfrm>
          <a:prstGeom prst="rect">
            <a:avLst/>
          </a:prstGeom>
        </p:spPr>
      </p:pic>
      <p:graphicFrame>
        <p:nvGraphicFramePr>
          <p:cNvPr id="6" name="Gráfico 5"/>
          <p:cNvGraphicFramePr/>
          <p:nvPr>
            <p:extLst/>
          </p:nvPr>
        </p:nvGraphicFramePr>
        <p:xfrm>
          <a:off x="4919235" y="1395981"/>
          <a:ext cx="6558532" cy="37628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5211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68490"/>
            <a:ext cx="10515600" cy="5808473"/>
          </a:xfrm>
        </p:spPr>
        <p:txBody>
          <a:bodyPr/>
          <a:lstStyle/>
          <a:p>
            <a:pPr marL="0" indent="0" algn="ctr">
              <a:buNone/>
            </a:pPr>
            <a:r>
              <a:rPr lang="es-EC" b="1" dirty="0" smtClean="0"/>
              <a:t>RATIO</a:t>
            </a:r>
          </a:p>
          <a:p>
            <a:pPr marL="0" indent="0" algn="ctr">
              <a:buNone/>
            </a:pPr>
            <a:endParaRPr lang="es-EC" b="1" dirty="0"/>
          </a:p>
        </p:txBody>
      </p:sp>
      <p:pic>
        <p:nvPicPr>
          <p:cNvPr id="4099" name="Imagen 1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644713"/>
            <a:ext cx="4800600" cy="9048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Imagen 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549589"/>
            <a:ext cx="4772025" cy="9429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Imagen 1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2492565"/>
            <a:ext cx="4552950" cy="361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5"/>
          <p:cNvSpPr>
            <a:spLocks noChangeArrowheads="1"/>
          </p:cNvSpPr>
          <p:nvPr/>
        </p:nvSpPr>
        <p:spPr bwMode="auto">
          <a:xfrm>
            <a:off x="457200" y="1362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6"/>
          <p:cNvSpPr>
            <a:spLocks noChangeArrowheads="1"/>
          </p:cNvSpPr>
          <p:nvPr/>
        </p:nvSpPr>
        <p:spPr bwMode="auto">
          <a:xfrm>
            <a:off x="457200" y="2305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6" name="Imagen 15"/>
          <p:cNvPicPr/>
          <p:nvPr/>
        </p:nvPicPr>
        <p:blipFill rotWithShape="1">
          <a:blip r:embed="rId5"/>
          <a:srcRect l="764"/>
          <a:stretch/>
        </p:blipFill>
        <p:spPr bwMode="auto">
          <a:xfrm>
            <a:off x="219075" y="4022437"/>
            <a:ext cx="4949190" cy="812165"/>
          </a:xfrm>
          <a:prstGeom prst="rect">
            <a:avLst/>
          </a:prstGeom>
          <a:ln>
            <a:noFill/>
          </a:ln>
          <a:extLst>
            <a:ext uri="{53640926-AAD7-44D8-BBD7-CCE9431645EC}">
              <a14:shadowObscured xmlns:a14="http://schemas.microsoft.com/office/drawing/2010/main"/>
            </a:ext>
          </a:extLst>
        </p:spPr>
      </p:pic>
      <p:pic>
        <p:nvPicPr>
          <p:cNvPr id="17" name="Imagen 16"/>
          <p:cNvPicPr/>
          <p:nvPr/>
        </p:nvPicPr>
        <p:blipFill>
          <a:blip r:embed="rId6"/>
          <a:stretch>
            <a:fillRect/>
          </a:stretch>
        </p:blipFill>
        <p:spPr>
          <a:xfrm>
            <a:off x="219075" y="5041166"/>
            <a:ext cx="4949190" cy="431585"/>
          </a:xfrm>
          <a:prstGeom prst="rect">
            <a:avLst/>
          </a:prstGeom>
        </p:spPr>
      </p:pic>
      <p:graphicFrame>
        <p:nvGraphicFramePr>
          <p:cNvPr id="18" name="Gráfico 17"/>
          <p:cNvGraphicFramePr/>
          <p:nvPr>
            <p:extLst/>
          </p:nvPr>
        </p:nvGraphicFramePr>
        <p:xfrm>
          <a:off x="5739451" y="1362074"/>
          <a:ext cx="5806555" cy="347252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78948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59558"/>
            <a:ext cx="10515600" cy="5617405"/>
          </a:xfrm>
        </p:spPr>
        <p:txBody>
          <a:bodyPr/>
          <a:lstStyle/>
          <a:p>
            <a:pPr marL="0" indent="0" algn="ctr">
              <a:buNone/>
            </a:pPr>
            <a:r>
              <a:rPr lang="es-EC" b="1" dirty="0" smtClean="0"/>
              <a:t>OVER</a:t>
            </a:r>
            <a:endParaRPr lang="es-EC" b="1" dirty="0"/>
          </a:p>
        </p:txBody>
      </p:sp>
      <p:pic>
        <p:nvPicPr>
          <p:cNvPr id="5" name="Imagen 4"/>
          <p:cNvPicPr/>
          <p:nvPr/>
        </p:nvPicPr>
        <p:blipFill>
          <a:blip r:embed="rId2"/>
          <a:stretch>
            <a:fillRect/>
          </a:stretch>
        </p:blipFill>
        <p:spPr>
          <a:xfrm>
            <a:off x="838200" y="1079139"/>
            <a:ext cx="3885892" cy="1595821"/>
          </a:xfrm>
          <a:prstGeom prst="rect">
            <a:avLst/>
          </a:prstGeom>
        </p:spPr>
      </p:pic>
      <p:pic>
        <p:nvPicPr>
          <p:cNvPr id="6" name="Imagen 5"/>
          <p:cNvPicPr/>
          <p:nvPr/>
        </p:nvPicPr>
        <p:blipFill>
          <a:blip r:embed="rId3"/>
          <a:stretch>
            <a:fillRect/>
          </a:stretch>
        </p:blipFill>
        <p:spPr>
          <a:xfrm>
            <a:off x="838200" y="3742036"/>
            <a:ext cx="4001301" cy="1635181"/>
          </a:xfrm>
          <a:prstGeom prst="rect">
            <a:avLst/>
          </a:prstGeom>
        </p:spPr>
      </p:pic>
      <p:graphicFrame>
        <p:nvGraphicFramePr>
          <p:cNvPr id="7" name="Gráfico 6"/>
          <p:cNvGraphicFramePr/>
          <p:nvPr>
            <p:extLst/>
          </p:nvPr>
        </p:nvGraphicFramePr>
        <p:xfrm>
          <a:off x="5673772" y="1653509"/>
          <a:ext cx="6090598" cy="34098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77940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812" y="484496"/>
            <a:ext cx="10666863" cy="6373504"/>
          </a:xfrm>
        </p:spPr>
        <p:txBody>
          <a:bodyPr>
            <a:normAutofit fontScale="92500" lnSpcReduction="20000"/>
          </a:bodyPr>
          <a:lstStyle/>
          <a:p>
            <a:pPr marL="0" indent="0">
              <a:buNone/>
            </a:pPr>
            <a:r>
              <a:rPr lang="es-EC" sz="3200" b="1" cap="all" dirty="0"/>
              <a:t>propuestas para mejorar EL DESEMPEÑO de la red ad hoc</a:t>
            </a:r>
            <a:r>
              <a:rPr lang="es-EC" sz="3200" b="1" cap="all" dirty="0" smtClean="0"/>
              <a:t>.</a:t>
            </a:r>
          </a:p>
          <a:p>
            <a:pPr marL="0" indent="0">
              <a:buNone/>
            </a:pPr>
            <a:endParaRPr lang="es-EC" sz="3200" b="1" cap="all" dirty="0"/>
          </a:p>
          <a:p>
            <a:pPr marL="0" indent="0" algn="just">
              <a:buNone/>
            </a:pPr>
            <a:r>
              <a:rPr lang="es-ES_tradnl" sz="2400" dirty="0"/>
              <a:t>Al implementar algoritmos de seguridad se sufre cierta sobrecarga y aumenta el nivel de procesamiento en los equipos por lo que es indispensable contar con equipos con nivel de procesamiento óptimo para no causar retardo en el envío de paquetes, también es importante implementar algoritmos de consumo de energía en los nodos cuando estos se encuentran sin actividad (modo </a:t>
            </a:r>
            <a:r>
              <a:rPr lang="es-ES_tradnl" sz="2400" dirty="0" err="1"/>
              <a:t>sleep</a:t>
            </a:r>
            <a:r>
              <a:rPr lang="es-ES_tradnl" sz="2400" dirty="0"/>
              <a:t>) ya que al momento de poner en funcionamiento la red deben estar al 100% para un óptimo funcionamiento, adicional se debería revisar la velocidad de transferencia de mensajes entre los nodos dependiendo el radio de transmisión, cuando un nodo vecino se encuentra cerca no debería transmitir el mensaje en la misma velocidad que un nodo que se encuentre fuera del radio de cobertura, con esto se reduciría un porcentaje de sobrecarga y nivel de procesamiento en la red</a:t>
            </a:r>
            <a:r>
              <a:rPr lang="es-ES_tradnl" sz="2400" dirty="0" smtClean="0"/>
              <a:t>.</a:t>
            </a:r>
          </a:p>
          <a:p>
            <a:pPr marL="0" indent="0" algn="just">
              <a:buNone/>
            </a:pPr>
            <a:r>
              <a:rPr lang="es-ES_tradnl" sz="2400" dirty="0" smtClean="0"/>
              <a:t>El protocolo SAODV no </a:t>
            </a:r>
            <a:r>
              <a:rPr lang="es-ES_tradnl" sz="2400" dirty="0"/>
              <a:t>cubre todos los aspectos de seguridad que pueden ser vulnerados en una red como por ejemplo ataques por denegación de servicio que se sufre en la capa física por lo que se debe tener en cuenta este aspecto para trabajos </a:t>
            </a:r>
            <a:r>
              <a:rPr lang="es-ES_tradnl" sz="2400" dirty="0" smtClean="0"/>
              <a:t>futuros.</a:t>
            </a:r>
            <a:endParaRPr lang="es-EC" sz="2400"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744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3232" y="272955"/>
            <a:ext cx="10515600" cy="6428095"/>
          </a:xfrm>
        </p:spPr>
        <p:txBody>
          <a:bodyPr>
            <a:normAutofit fontScale="92500" lnSpcReduction="20000"/>
          </a:bodyPr>
          <a:lstStyle/>
          <a:p>
            <a:pPr marL="0" indent="0">
              <a:buNone/>
            </a:pPr>
            <a:r>
              <a:rPr lang="es-EC" sz="3600" b="1" cap="all" dirty="0" smtClean="0"/>
              <a:t>CONCLUSIONES</a:t>
            </a:r>
          </a:p>
          <a:p>
            <a:pPr marL="0" indent="0">
              <a:buNone/>
            </a:pPr>
            <a:endParaRPr lang="es-EC" b="1" cap="all" dirty="0" smtClean="0"/>
          </a:p>
          <a:p>
            <a:pPr lvl="0" algn="just">
              <a:buClr>
                <a:schemeClr val="accent2"/>
              </a:buClr>
              <a:buFont typeface="Wingdings" panose="05000000000000000000" pitchFamily="2" charset="2"/>
              <a:buChar char="Ø"/>
            </a:pPr>
            <a:r>
              <a:rPr lang="es-ES_tradnl" dirty="0"/>
              <a:t>Se debe aclarar que el protocolo SAODV no soluciona completamente el problema de seguridad del protocolo AODV ya que pueden existir ataques en la capa física en donde el protocolo no puede actuar , en lo único que nos ayuda el protocolo SAODV es en  implementar confidencialidad e integridad a los mensajes AODV</a:t>
            </a:r>
            <a:r>
              <a:rPr lang="es-ES_tradnl" dirty="0" smtClean="0"/>
              <a:t>.</a:t>
            </a:r>
          </a:p>
          <a:p>
            <a:pPr lvl="0" algn="just">
              <a:buClr>
                <a:schemeClr val="accent2"/>
              </a:buClr>
              <a:buFont typeface="Wingdings" panose="05000000000000000000" pitchFamily="2" charset="2"/>
              <a:buChar char="Ø"/>
            </a:pPr>
            <a:endParaRPr lang="es-EC" dirty="0"/>
          </a:p>
          <a:p>
            <a:pPr lvl="0" algn="just">
              <a:buClr>
                <a:schemeClr val="accent2"/>
              </a:buClr>
              <a:buFont typeface="Wingdings" panose="05000000000000000000" pitchFamily="2" charset="2"/>
              <a:buChar char="Ø"/>
            </a:pPr>
            <a:r>
              <a:rPr lang="es-ES_tradnl" dirty="0"/>
              <a:t> Con la implementación del algoritmo de cadenas hash del protocolo SAODV es complicado que un nodo malicioso quiera involucrarse en la red ya que los nodos cuentan con un número de identificación que solo saben los verdaderos integrantes de la red, al momento de realizar el proceso de descubrimiento de ruta un nodo malicioso puede enviar mensajes REQ al resto, pero mensajes con información de tipo TCP serán descartados y no llegarán al nodo destino</a:t>
            </a:r>
            <a:r>
              <a:rPr lang="es-ES_tradnl" dirty="0" smtClean="0"/>
              <a:t>.</a:t>
            </a:r>
          </a:p>
          <a:p>
            <a:pPr lvl="0" algn="just">
              <a:buClr>
                <a:schemeClr val="accent2"/>
              </a:buClr>
              <a:buFont typeface="Wingdings" panose="05000000000000000000" pitchFamily="2" charset="2"/>
              <a:buChar char="Ø"/>
            </a:pPr>
            <a:endParaRPr lang="es-EC" dirty="0"/>
          </a:p>
          <a:p>
            <a:pPr lvl="0" algn="just">
              <a:buClr>
                <a:schemeClr val="accent2"/>
              </a:buClr>
              <a:buFont typeface="Wingdings" panose="05000000000000000000" pitchFamily="2" charset="2"/>
              <a:buChar char="Ø"/>
            </a:pPr>
            <a:r>
              <a:rPr lang="es-ES_tradnl" dirty="0"/>
              <a:t>Se debe considerar el tipo de escenario en el que se va a desenvolver una red Ad-Hoc, para escenarios en el que se asume participan nodos confiables el protocolo AODV realizará un trabajo excelente sin mucha sobrecarga ni retardo en la red, pero la red inalámbrica se lleva a cabo en un ambiente abierto entonces el protocolo SAODV es el indicado , ya que los más importante en una red es la seguridad, sin embargo existirá un poco más de retardo , sobrecarga y procesamiento de los equipos en la red debido a los algoritmos de seguridad que implementa , pero es  justificable con el fin  de proteger la confidencialidad de nuestros datos.</a:t>
            </a:r>
            <a:endParaRPr lang="es-EC" dirty="0"/>
          </a:p>
          <a:p>
            <a:pPr marL="0" indent="0">
              <a:buNone/>
            </a:pPr>
            <a:endParaRPr lang="es-EC"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56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1847" y="627797"/>
            <a:ext cx="8769825" cy="5726587"/>
          </a:xfrm>
        </p:spPr>
        <p:txBody>
          <a:bodyPr/>
          <a:lstStyle/>
          <a:p>
            <a:pPr marL="0" indent="0">
              <a:buNone/>
            </a:pPr>
            <a:r>
              <a:rPr lang="es-EC" sz="3200" b="1" dirty="0" smtClean="0"/>
              <a:t>OBJETIVOS ESPECIFICOS</a:t>
            </a:r>
          </a:p>
          <a:p>
            <a:pPr marL="0" indent="0">
              <a:buNone/>
            </a:pPr>
            <a:endParaRPr lang="es-EC" dirty="0"/>
          </a:p>
          <a:p>
            <a:pPr lvl="0" algn="just">
              <a:buClr>
                <a:schemeClr val="accent2"/>
              </a:buClr>
              <a:buFont typeface="Wingdings" panose="05000000000000000000" pitchFamily="2" charset="2"/>
              <a:buChar char="Ø"/>
            </a:pPr>
            <a:r>
              <a:rPr lang="es-ES_tradnl" dirty="0"/>
              <a:t>Comprender el funcionamiento de los protocolos SAODV y </a:t>
            </a:r>
            <a:r>
              <a:rPr lang="es-ES_tradnl" dirty="0" smtClean="0"/>
              <a:t>AODV</a:t>
            </a:r>
            <a:endParaRPr lang="es-EC" dirty="0" smtClean="0"/>
          </a:p>
          <a:p>
            <a:pPr lvl="0" algn="just">
              <a:buClr>
                <a:schemeClr val="accent2"/>
              </a:buClr>
              <a:buFont typeface="Wingdings" panose="05000000000000000000" pitchFamily="2" charset="2"/>
              <a:buChar char="Ø"/>
            </a:pPr>
            <a:r>
              <a:rPr lang="es-ES_tradnl" dirty="0" smtClean="0"/>
              <a:t>Investigar y analizar el funcionamiento del software Network Simulator.</a:t>
            </a:r>
            <a:endParaRPr lang="es-EC" dirty="0"/>
          </a:p>
          <a:p>
            <a:pPr lvl="0" algn="just">
              <a:buClr>
                <a:schemeClr val="accent2"/>
              </a:buClr>
              <a:buFont typeface="Wingdings" panose="05000000000000000000" pitchFamily="2" charset="2"/>
              <a:buChar char="Ø"/>
            </a:pPr>
            <a:r>
              <a:rPr lang="es-ES_tradnl" dirty="0" smtClean="0"/>
              <a:t>Implementar </a:t>
            </a:r>
            <a:r>
              <a:rPr lang="es-ES_tradnl" dirty="0"/>
              <a:t>los algoritmos de programación para ejecutar la simulación de cada </a:t>
            </a:r>
            <a:r>
              <a:rPr lang="es-ES_tradnl" dirty="0" smtClean="0"/>
              <a:t>protocolo</a:t>
            </a:r>
            <a:endParaRPr lang="es-EC" dirty="0"/>
          </a:p>
          <a:p>
            <a:pPr lvl="0" algn="just">
              <a:buClr>
                <a:schemeClr val="accent2"/>
              </a:buClr>
              <a:buFont typeface="Wingdings" panose="05000000000000000000" pitchFamily="2" charset="2"/>
              <a:buChar char="Ø"/>
            </a:pPr>
            <a:r>
              <a:rPr lang="es-ES_tradnl" dirty="0"/>
              <a:t>Diseñar y analizar  la red Ad-Hoc en Network Simulator</a:t>
            </a:r>
            <a:endParaRPr lang="es-EC" dirty="0"/>
          </a:p>
          <a:p>
            <a:pPr lvl="0" algn="just">
              <a:buClr>
                <a:schemeClr val="accent2"/>
              </a:buClr>
              <a:buFont typeface="Wingdings" panose="05000000000000000000" pitchFamily="2" charset="2"/>
              <a:buChar char="Ø"/>
            </a:pPr>
            <a:r>
              <a:rPr lang="es-ES" dirty="0"/>
              <a:t>Realizar las pruebas y cambios necesarios en el software que garanticen </a:t>
            </a:r>
            <a:r>
              <a:rPr lang="es-ES" dirty="0" smtClean="0"/>
              <a:t> </a:t>
            </a:r>
            <a:r>
              <a:rPr lang="es-ES" dirty="0"/>
              <a:t>correcto </a:t>
            </a:r>
            <a:r>
              <a:rPr lang="es-ES" dirty="0" smtClean="0"/>
              <a:t>funcionamiento de la red.</a:t>
            </a:r>
            <a:endParaRPr lang="es-EC" dirty="0"/>
          </a:p>
          <a:p>
            <a:pPr marL="0" indent="0">
              <a:buNone/>
            </a:pPr>
            <a:endParaRPr lang="es-EC" dirty="0"/>
          </a:p>
        </p:txBody>
      </p:sp>
      <p:pic>
        <p:nvPicPr>
          <p:cNvPr id="5"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09" y="196473"/>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4456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6755" y="873456"/>
            <a:ext cx="10515600" cy="6134669"/>
          </a:xfrm>
        </p:spPr>
        <p:txBody>
          <a:bodyPr>
            <a:normAutofit lnSpcReduction="10000"/>
          </a:bodyPr>
          <a:lstStyle/>
          <a:p>
            <a:pPr lvl="0" algn="just">
              <a:buClr>
                <a:schemeClr val="accent2"/>
              </a:buClr>
              <a:buFont typeface="Wingdings" panose="05000000000000000000" pitchFamily="2" charset="2"/>
              <a:buChar char="Ø"/>
            </a:pPr>
            <a:r>
              <a:rPr lang="es-ES_tradnl" dirty="0" smtClean="0"/>
              <a:t>Al momento de analizar el </a:t>
            </a:r>
            <a:r>
              <a:rPr lang="es-ES_tradnl" dirty="0" err="1" smtClean="0"/>
              <a:t>throughput</a:t>
            </a:r>
            <a:r>
              <a:rPr lang="es-ES_tradnl" dirty="0" smtClean="0"/>
              <a:t> se verifica que los dos protocolos trabajan casi de manear similar transmitiendo la misma cantidad de información en determinado tiempo, así que en cuestión de rendimiento ambos protocolos nos brindan similares características.</a:t>
            </a:r>
          </a:p>
          <a:p>
            <a:pPr lvl="0" algn="just">
              <a:buClr>
                <a:schemeClr val="accent2"/>
              </a:buClr>
              <a:buFont typeface="Wingdings" panose="05000000000000000000" pitchFamily="2" charset="2"/>
              <a:buChar char="Ø"/>
            </a:pPr>
            <a:endParaRPr lang="es-EC" dirty="0" smtClean="0"/>
          </a:p>
          <a:p>
            <a:pPr lvl="0" algn="just">
              <a:buClr>
                <a:schemeClr val="accent2"/>
              </a:buClr>
              <a:buFont typeface="Wingdings" panose="05000000000000000000" pitchFamily="2" charset="2"/>
              <a:buChar char="Ø"/>
            </a:pPr>
            <a:r>
              <a:rPr lang="es-ES_tradnl" dirty="0" smtClean="0"/>
              <a:t>En el caso de la tasa de entrega de paquetes se verifica que ambos protocolos intentar evitar que se pierdan la menor cantidad de paquetes en una transmisión, los dos utilizan un mismo principio al momento de realizar el enrutamiento de los paquetes lo que garantiza que la mayoría de paquetes transmitidos llegarán a su destino, aunque el protocolo SAODV tardará un poco más en su entrega, lo transportará de una manera segura, característica que el protocolo AODV no  aplica.</a:t>
            </a:r>
          </a:p>
          <a:p>
            <a:pPr lvl="0" algn="just">
              <a:buClr>
                <a:schemeClr val="accent2"/>
              </a:buClr>
              <a:buFont typeface="Wingdings" panose="05000000000000000000" pitchFamily="2" charset="2"/>
              <a:buChar char="Ø"/>
            </a:pPr>
            <a:endParaRPr lang="es-EC" dirty="0" smtClean="0"/>
          </a:p>
          <a:p>
            <a:pPr lvl="0" algn="just">
              <a:buClr>
                <a:schemeClr val="accent2"/>
              </a:buClr>
              <a:buFont typeface="Wingdings" panose="05000000000000000000" pitchFamily="2" charset="2"/>
              <a:buChar char="Ø"/>
            </a:pPr>
            <a:r>
              <a:rPr lang="es-ES_tradnl" dirty="0" smtClean="0"/>
              <a:t>En términos generales el protocolo SAODV es un protocolo eficiente al momento de brindar seguridad a una red Ad-hoc, posee cambios en ciertos parámetros comparados con  el protocolo AODV, sin embargo no son cambios significativos que afecten el funcionamiento general de la red, tomando en cuenta que el protocolo SAODV brinda un aspecto muy importante en toda clase de red que es la seguridad. </a:t>
            </a:r>
            <a:endParaRPr lang="es-EC" dirty="0" smtClean="0"/>
          </a:p>
          <a:p>
            <a:endParaRPr lang="es-EC"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613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869" y="464023"/>
            <a:ext cx="10515600" cy="6209732"/>
          </a:xfrm>
        </p:spPr>
        <p:txBody>
          <a:bodyPr>
            <a:normAutofit/>
          </a:bodyPr>
          <a:lstStyle/>
          <a:p>
            <a:pPr marL="0" indent="0">
              <a:buNone/>
            </a:pPr>
            <a:r>
              <a:rPr lang="es-EC" b="1" cap="all" dirty="0" smtClean="0"/>
              <a:t>RECOMENDACIONES</a:t>
            </a:r>
          </a:p>
          <a:p>
            <a:pPr marL="0" indent="0">
              <a:buNone/>
            </a:pPr>
            <a:endParaRPr lang="es-EC" b="1" cap="all" dirty="0" smtClean="0"/>
          </a:p>
          <a:p>
            <a:pPr lvl="0" algn="just">
              <a:buClr>
                <a:schemeClr val="accent2"/>
              </a:buClr>
              <a:buFont typeface="Wingdings" panose="05000000000000000000" pitchFamily="2" charset="2"/>
              <a:buChar char="Ø"/>
            </a:pPr>
            <a:r>
              <a:rPr lang="es-ES_tradnl" dirty="0"/>
              <a:t>Debido al diferente comportamiento de los protocolos principalmente en el ámbito de la seguridad es necesario considerar el escenario en el que se va a desempeñar una red Ad-Hoc, el protocolo AODV debido a que no implementa seguridad es idóneo para ser implementado en campos en donde se asume que todos los nodos son vecinos  y son confiables por ende la seguridad no será imprescindible en este tipo de escenarios, en cambio el protocolo SAODV puede ser implementado en escenarios de campo libre en donde no se conoce mucha información de los nodos participantes de la red y no existe mucha confianza en los mismos.</a:t>
            </a:r>
            <a:endParaRPr lang="es-EC" dirty="0"/>
          </a:p>
          <a:p>
            <a:pPr lvl="0" algn="just">
              <a:buClr>
                <a:schemeClr val="accent2"/>
              </a:buClr>
              <a:buFont typeface="Wingdings" panose="05000000000000000000" pitchFamily="2" charset="2"/>
              <a:buChar char="Ø"/>
            </a:pPr>
            <a:r>
              <a:rPr lang="es-ES_tradnl" dirty="0"/>
              <a:t>Se recomienda poner énfasis en la capa física del protocolo AODV, el protocolo SAODV no puede detectar ataques a nivel de dicha capa, por lo que se debe crear algún algoritmo para proteger la red ante cualquier ataque.</a:t>
            </a:r>
            <a:endParaRPr lang="es-EC" dirty="0"/>
          </a:p>
          <a:p>
            <a:endParaRPr lang="es-EC" dirty="0"/>
          </a:p>
        </p:txBody>
      </p:sp>
      <p:pic>
        <p:nvPicPr>
          <p:cNvPr id="4"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8209" y="155530"/>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14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73206"/>
            <a:ext cx="10515600" cy="5603757"/>
          </a:xfrm>
        </p:spPr>
        <p:txBody>
          <a:bodyPr>
            <a:normAutofit/>
          </a:bodyPr>
          <a:lstStyle/>
          <a:p>
            <a:endParaRPr lang="es-EC" sz="8000" dirty="0" smtClean="0"/>
          </a:p>
          <a:p>
            <a:pPr marL="0" indent="0" algn="ctr">
              <a:buNone/>
            </a:pPr>
            <a:endParaRPr lang="es-EC" sz="8000" dirty="0" smtClean="0"/>
          </a:p>
          <a:p>
            <a:pPr marL="0" indent="0" algn="ctr">
              <a:buNone/>
            </a:pPr>
            <a:r>
              <a:rPr lang="es-EC" sz="8000" dirty="0" smtClean="0"/>
              <a:t>MARCO TEORICO</a:t>
            </a:r>
            <a:endParaRPr lang="es-EC" sz="8000" dirty="0"/>
          </a:p>
        </p:txBody>
      </p:sp>
      <p:pic>
        <p:nvPicPr>
          <p:cNvPr id="5"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3424" y="196473"/>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39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36728"/>
            <a:ext cx="8442278" cy="5740235"/>
          </a:xfrm>
        </p:spPr>
        <p:txBody>
          <a:bodyPr>
            <a:normAutofit/>
          </a:bodyPr>
          <a:lstStyle/>
          <a:p>
            <a:pPr marL="0" lvl="1" indent="0">
              <a:spcBef>
                <a:spcPts val="1000"/>
              </a:spcBef>
              <a:buNone/>
            </a:pPr>
            <a:r>
              <a:rPr lang="es-ES_tradnl" sz="3600" b="1" dirty="0"/>
              <a:t>REDES AD-HOC</a:t>
            </a:r>
            <a:endParaRPr lang="es-EC" sz="3200" dirty="0"/>
          </a:p>
          <a:p>
            <a:pPr marL="0" indent="0">
              <a:buNone/>
            </a:pPr>
            <a:endParaRPr lang="es-EC" dirty="0" smtClean="0"/>
          </a:p>
          <a:p>
            <a:pPr marL="0" lvl="1" indent="0">
              <a:spcBef>
                <a:spcPts val="1000"/>
              </a:spcBef>
              <a:buNone/>
            </a:pPr>
            <a:r>
              <a:rPr lang="es-EC" b="1" dirty="0" smtClean="0"/>
              <a:t>Historia</a:t>
            </a:r>
          </a:p>
          <a:p>
            <a:pPr marL="0" lvl="1" indent="0">
              <a:spcBef>
                <a:spcPts val="1000"/>
              </a:spcBef>
              <a:buNone/>
            </a:pPr>
            <a:endParaRPr lang="es-EC" b="1" dirty="0" smtClean="0"/>
          </a:p>
          <a:p>
            <a:pPr marL="0" lvl="1" indent="0">
              <a:spcBef>
                <a:spcPts val="1000"/>
              </a:spcBef>
              <a:buNone/>
            </a:pPr>
            <a:endParaRPr lang="es-EC" b="1" dirty="0"/>
          </a:p>
          <a:p>
            <a:pPr marL="0" lvl="1" indent="0" algn="just">
              <a:spcBef>
                <a:spcPts val="1000"/>
              </a:spcBef>
              <a:buNone/>
            </a:pPr>
            <a:r>
              <a:rPr lang="es-ES_tradnl" sz="2800" dirty="0" smtClean="0"/>
              <a:t>Las </a:t>
            </a:r>
            <a:r>
              <a:rPr lang="es-ES_tradnl" sz="2800" dirty="0"/>
              <a:t>redes inalámbricas nacen en el campo militar por la necesidad de comunicarse entre las diferentes zonas militares y así en los años 70 el  Departamento de Defensa de los Estados Unidos (DARPA) inicia una investigación de una comunicación mediante paquetes de </a:t>
            </a:r>
            <a:r>
              <a:rPr lang="es-ES_tradnl" sz="2800" dirty="0" smtClean="0"/>
              <a:t>radio.</a:t>
            </a:r>
          </a:p>
          <a:p>
            <a:pPr marL="0" lvl="1" indent="0">
              <a:spcBef>
                <a:spcPts val="1000"/>
              </a:spcBef>
              <a:buNone/>
            </a:pPr>
            <a:r>
              <a:rPr lang="es-ES_tradnl" dirty="0" smtClean="0"/>
              <a:t> </a:t>
            </a:r>
            <a:endParaRPr lang="es-EC" b="1" dirty="0" smtClean="0"/>
          </a:p>
        </p:txBody>
      </p:sp>
      <p:pic>
        <p:nvPicPr>
          <p:cNvPr id="5"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3257" y="319303"/>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9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7132" y="532263"/>
            <a:ext cx="9206552" cy="5644700"/>
          </a:xfrm>
        </p:spPr>
        <p:txBody>
          <a:bodyPr>
            <a:normAutofit/>
          </a:bodyPr>
          <a:lstStyle/>
          <a:p>
            <a:pPr marL="0" indent="0">
              <a:buNone/>
            </a:pPr>
            <a:r>
              <a:rPr lang="es-EC" sz="4000" b="1" dirty="0" smtClean="0"/>
              <a:t>CARACTERISTICAS</a:t>
            </a:r>
            <a:endParaRPr lang="es-EC" b="1" dirty="0" smtClean="0"/>
          </a:p>
          <a:p>
            <a:pPr marL="0" indent="0">
              <a:buNone/>
            </a:pPr>
            <a:endParaRPr lang="es-EC" dirty="0"/>
          </a:p>
          <a:p>
            <a:pPr marL="0" indent="0" algn="just">
              <a:buNone/>
            </a:pPr>
            <a:r>
              <a:rPr lang="es-EC" dirty="0"/>
              <a:t>Las redes Ad-Hoc nacen bajo el concepto de autonomía e independencia, al no requerir el uso de infraestructura pre-existente ni la necesidad de soportar su administración en esquemas centralizados como lo hacen las redes actuales, entre otras de sus características</a:t>
            </a:r>
            <a:r>
              <a:rPr lang="es-EC" dirty="0" smtClean="0"/>
              <a:t>.</a:t>
            </a:r>
          </a:p>
          <a:p>
            <a:pPr marL="0" indent="0">
              <a:buNone/>
            </a:pPr>
            <a:endParaRPr lang="es-EC" dirty="0" smtClean="0"/>
          </a:p>
          <a:p>
            <a:pPr lvl="0" algn="just">
              <a:buClr>
                <a:schemeClr val="accent2"/>
              </a:buClr>
              <a:buFont typeface="Wingdings" panose="05000000000000000000" pitchFamily="2" charset="2"/>
              <a:buChar char="Ø"/>
            </a:pPr>
            <a:r>
              <a:rPr lang="es-EC" b="1" dirty="0"/>
              <a:t>Topología Dinámica</a:t>
            </a:r>
          </a:p>
          <a:p>
            <a:pPr lvl="0" algn="just">
              <a:buClr>
                <a:schemeClr val="accent2"/>
              </a:buClr>
              <a:buFont typeface="Wingdings" panose="05000000000000000000" pitchFamily="2" charset="2"/>
              <a:buChar char="Ø"/>
            </a:pPr>
            <a:r>
              <a:rPr lang="es-EC" b="1" dirty="0"/>
              <a:t>Variabilidad del canal radio</a:t>
            </a:r>
          </a:p>
          <a:p>
            <a:pPr lvl="0" algn="just">
              <a:buClr>
                <a:schemeClr val="accent2"/>
              </a:buClr>
              <a:buFont typeface="Wingdings" panose="05000000000000000000" pitchFamily="2" charset="2"/>
              <a:buChar char="Ø"/>
            </a:pPr>
            <a:r>
              <a:rPr lang="es-EC" b="1" dirty="0"/>
              <a:t>No usan una infraestructura para su red</a:t>
            </a:r>
          </a:p>
          <a:p>
            <a:pPr lvl="0" algn="just">
              <a:buClr>
                <a:schemeClr val="accent2"/>
              </a:buClr>
              <a:buFont typeface="Wingdings" panose="05000000000000000000" pitchFamily="2" charset="2"/>
              <a:buChar char="Ø"/>
            </a:pPr>
            <a:r>
              <a:rPr lang="es-EC" b="1" dirty="0"/>
              <a:t>Ancho de banda limitado</a:t>
            </a:r>
          </a:p>
          <a:p>
            <a:pPr lvl="0" algn="just">
              <a:buClr>
                <a:schemeClr val="accent2"/>
              </a:buClr>
              <a:buFont typeface="Wingdings" panose="05000000000000000000" pitchFamily="2" charset="2"/>
              <a:buChar char="Ø"/>
            </a:pPr>
            <a:r>
              <a:rPr lang="es-EC" b="1" dirty="0"/>
              <a:t>Uso de Baterías</a:t>
            </a:r>
          </a:p>
          <a:p>
            <a:pPr marL="0" indent="0">
              <a:buNone/>
            </a:pPr>
            <a:endParaRPr lang="es-EC" dirty="0"/>
          </a:p>
        </p:txBody>
      </p:sp>
      <p:pic>
        <p:nvPicPr>
          <p:cNvPr id="5" name="Picture 2" descr="http://360.espe.edu.ec/images/Logo%20ES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8790" y="223769"/>
            <a:ext cx="1273791" cy="115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770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37</TotalTime>
  <Words>3080</Words>
  <Application>Microsoft Office PowerPoint</Application>
  <PresentationFormat>Panorámica</PresentationFormat>
  <Paragraphs>296</Paragraphs>
  <Slides>61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61</vt:i4>
      </vt:variant>
    </vt:vector>
  </HeadingPairs>
  <TitlesOfParts>
    <vt:vector size="67" baseType="lpstr">
      <vt:lpstr>Arial</vt:lpstr>
      <vt:lpstr>Calibri</vt:lpstr>
      <vt:lpstr>Century Gothic</vt:lpstr>
      <vt:lpstr>Wingdings</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Owner</dc:creator>
  <cp:lastModifiedBy>Owner</cp:lastModifiedBy>
  <cp:revision>2</cp:revision>
  <dcterms:created xsi:type="dcterms:W3CDTF">2015-11-24T00:40:37Z</dcterms:created>
  <dcterms:modified xsi:type="dcterms:W3CDTF">2015-11-24T01:17:55Z</dcterms:modified>
</cp:coreProperties>
</file>