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48" r:id="rId1"/>
    <p:sldMasterId id="2147483660" r:id="rId2"/>
    <p:sldMasterId id="2147483672" r:id="rId3"/>
  </p:sldMasterIdLst>
  <p:notesMasterIdLst>
    <p:notesMasterId r:id="rId31"/>
  </p:notesMasterIdLst>
  <p:sldIdLst>
    <p:sldId id="261" r:id="rId4"/>
    <p:sldId id="265" r:id="rId5"/>
    <p:sldId id="341" r:id="rId6"/>
    <p:sldId id="318" r:id="rId7"/>
    <p:sldId id="296" r:id="rId8"/>
    <p:sldId id="317" r:id="rId9"/>
    <p:sldId id="342" r:id="rId10"/>
    <p:sldId id="343" r:id="rId11"/>
    <p:sldId id="346" r:id="rId12"/>
    <p:sldId id="347" r:id="rId13"/>
    <p:sldId id="348" r:id="rId14"/>
    <p:sldId id="349" r:id="rId15"/>
    <p:sldId id="350" r:id="rId16"/>
    <p:sldId id="351" r:id="rId17"/>
    <p:sldId id="352" r:id="rId18"/>
    <p:sldId id="354" r:id="rId19"/>
    <p:sldId id="360" r:id="rId20"/>
    <p:sldId id="355" r:id="rId21"/>
    <p:sldId id="356" r:id="rId22"/>
    <p:sldId id="329" r:id="rId23"/>
    <p:sldId id="357" r:id="rId24"/>
    <p:sldId id="331" r:id="rId25"/>
    <p:sldId id="359" r:id="rId26"/>
    <p:sldId id="358" r:id="rId27"/>
    <p:sldId id="291" r:id="rId28"/>
    <p:sldId id="292" r:id="rId29"/>
    <p:sldId id="340" r:id="rId30"/>
  </p:sldIdLst>
  <p:sldSz cx="9144000" cy="6858000" type="screen4x3"/>
  <p:notesSz cx="6858000" cy="93138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66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444" autoAdjust="0"/>
  </p:normalViewPr>
  <p:slideViewPr>
    <p:cSldViewPr>
      <p:cViewPr>
        <p:scale>
          <a:sx n="70" d="100"/>
          <a:sy n="70" d="100"/>
        </p:scale>
        <p:origin x="-516" y="822"/>
      </p:cViewPr>
      <p:guideLst>
        <p:guide orient="horz" pos="2160"/>
        <p:guide pos="2880"/>
      </p:guideLst>
    </p:cSldViewPr>
  </p:slideViewPr>
  <p:outlineViewPr>
    <p:cViewPr>
      <p:scale>
        <a:sx n="33" d="100"/>
        <a:sy n="33" d="100"/>
      </p:scale>
      <p:origin x="0" y="318"/>
    </p:cViewPr>
  </p:outlineViewPr>
  <p:notesTextViewPr>
    <p:cViewPr>
      <p:scale>
        <a:sx n="100" d="100"/>
        <a:sy n="100" d="100"/>
      </p:scale>
      <p:origin x="0" y="0"/>
    </p:cViewPr>
  </p:notesTextViewPr>
  <p:sorterViewPr>
    <p:cViewPr>
      <p:scale>
        <a:sx n="100" d="100"/>
        <a:sy n="100" d="100"/>
      </p:scale>
      <p:origin x="0" y="2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TESIS\Inversio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Tipo de Recursos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rgbClr val="3972C7"/>
              </a:solidFill>
            </c:spPr>
          </c:dPt>
          <c:dLbls>
            <c:showLegendKey val="0"/>
            <c:showVal val="0"/>
            <c:showCatName val="0"/>
            <c:showSerName val="0"/>
            <c:showPercent val="1"/>
            <c:showBubbleSize val="0"/>
            <c:showLeaderLines val="1"/>
          </c:dLbls>
          <c:cat>
            <c:strRef>
              <c:f>Hoja10!$A$2:$A$3</c:f>
              <c:strCache>
                <c:ptCount val="2"/>
                <c:pt idx="0">
                  <c:v>Recursos Propios</c:v>
                </c:pt>
                <c:pt idx="1">
                  <c:v>Recursos Externos</c:v>
                </c:pt>
              </c:strCache>
            </c:strRef>
          </c:cat>
          <c:val>
            <c:numRef>
              <c:f>Hoja10!$C$2:$C$3</c:f>
              <c:numCache>
                <c:formatCode>0%</c:formatCode>
                <c:ptCount val="2"/>
                <c:pt idx="0">
                  <c:v>0.30000000000000032</c:v>
                </c:pt>
                <c:pt idx="1">
                  <c:v>0.70000000000000062</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A8170-EC41-45DA-9839-DCA91A92B4EA}" type="doc">
      <dgm:prSet loTypeId="urn:microsoft.com/office/officeart/2005/8/layout/cycle5" loCatId="cycle" qsTypeId="urn:microsoft.com/office/officeart/2005/8/quickstyle/simple3" qsCatId="simple" csTypeId="urn:microsoft.com/office/officeart/2005/8/colors/accent5_2" csCatId="accent5" phldr="1"/>
      <dgm:spPr/>
      <dgm:t>
        <a:bodyPr/>
        <a:lstStyle/>
        <a:p>
          <a:endParaRPr lang="es-EC"/>
        </a:p>
      </dgm:t>
    </dgm:pt>
    <dgm:pt modelId="{EF50BA78-0585-477C-9428-C780EFFE3D80}">
      <dgm:prSet phldrT="[Texto]" custT="1"/>
      <dgm:spPr/>
      <dgm:t>
        <a:bodyPr/>
        <a:lstStyle/>
        <a:p>
          <a:r>
            <a:rPr lang="es-EC" sz="1200" b="1" dirty="0" smtClean="0"/>
            <a:t>CAPITULO I: LA EMPRESA </a:t>
          </a:r>
          <a:endParaRPr lang="es-EC" sz="1200" b="1" dirty="0"/>
        </a:p>
      </dgm:t>
    </dgm:pt>
    <dgm:pt modelId="{11DCC172-3AB2-4682-9DC3-DC6C60F2B033}" type="parTrans" cxnId="{CB4AB732-6368-4907-BD55-2FBC222915AC}">
      <dgm:prSet/>
      <dgm:spPr/>
      <dgm:t>
        <a:bodyPr/>
        <a:lstStyle/>
        <a:p>
          <a:endParaRPr lang="es-EC" b="1">
            <a:solidFill>
              <a:schemeClr val="tx1"/>
            </a:solidFill>
          </a:endParaRPr>
        </a:p>
      </dgm:t>
    </dgm:pt>
    <dgm:pt modelId="{750DE5E6-CD2E-43CA-B221-530D400B811B}" type="sibTrans" cxnId="{CB4AB732-6368-4907-BD55-2FBC222915AC}">
      <dgm:prSet/>
      <dgm:spPr/>
      <dgm:t>
        <a:bodyPr/>
        <a:lstStyle/>
        <a:p>
          <a:endParaRPr lang="es-EC" b="1">
            <a:solidFill>
              <a:schemeClr val="tx1"/>
            </a:solidFill>
          </a:endParaRPr>
        </a:p>
      </dgm:t>
    </dgm:pt>
    <dgm:pt modelId="{B8FDF9D8-CE80-44D1-9FB2-28912E4E9D35}">
      <dgm:prSet phldrT="[Texto]" custT="1"/>
      <dgm:spPr/>
      <dgm:t>
        <a:bodyPr/>
        <a:lstStyle/>
        <a:p>
          <a:r>
            <a:rPr lang="es-EC" sz="1200" b="1" dirty="0" smtClean="0"/>
            <a:t>CAPITULO II: ESTUDIO DE MERCADO</a:t>
          </a:r>
          <a:endParaRPr lang="es-EC" sz="1200" b="1" dirty="0"/>
        </a:p>
      </dgm:t>
    </dgm:pt>
    <dgm:pt modelId="{EADD7663-3F48-4AE3-B973-592E080089BE}" type="parTrans" cxnId="{CFABD668-9E3F-4EAF-9549-7238352E45D4}">
      <dgm:prSet/>
      <dgm:spPr/>
      <dgm:t>
        <a:bodyPr/>
        <a:lstStyle/>
        <a:p>
          <a:endParaRPr lang="es-EC" b="1">
            <a:solidFill>
              <a:schemeClr val="tx1"/>
            </a:solidFill>
          </a:endParaRPr>
        </a:p>
      </dgm:t>
    </dgm:pt>
    <dgm:pt modelId="{EAF166DF-8B0B-4E96-AEE4-A886D7364D43}" type="sibTrans" cxnId="{CFABD668-9E3F-4EAF-9549-7238352E45D4}">
      <dgm:prSet/>
      <dgm:spPr/>
      <dgm:t>
        <a:bodyPr/>
        <a:lstStyle/>
        <a:p>
          <a:endParaRPr lang="es-EC" b="1">
            <a:solidFill>
              <a:schemeClr val="tx1"/>
            </a:solidFill>
          </a:endParaRPr>
        </a:p>
      </dgm:t>
    </dgm:pt>
    <dgm:pt modelId="{A3D558F8-9D4D-48E2-8784-2CC7D41797C5}">
      <dgm:prSet phldrT="[Texto]" custT="1"/>
      <dgm:spPr/>
      <dgm:t>
        <a:bodyPr/>
        <a:lstStyle/>
        <a:p>
          <a:r>
            <a:rPr lang="es-EC" sz="1200" b="1" dirty="0" smtClean="0"/>
            <a:t>CAPITULO III: </a:t>
          </a:r>
          <a:r>
            <a:rPr lang="es-MX" sz="1200" b="1" dirty="0" smtClean="0"/>
            <a:t>ESTUDIO TÉCNICO</a:t>
          </a:r>
          <a:endParaRPr lang="es-EC" sz="1200" b="1" dirty="0"/>
        </a:p>
      </dgm:t>
    </dgm:pt>
    <dgm:pt modelId="{F34DBD61-AF43-4283-8849-1036A8ED088A}" type="parTrans" cxnId="{042F9DB1-F41A-4F5D-9687-C4E4942782D1}">
      <dgm:prSet/>
      <dgm:spPr/>
      <dgm:t>
        <a:bodyPr/>
        <a:lstStyle/>
        <a:p>
          <a:endParaRPr lang="es-EC" b="1">
            <a:solidFill>
              <a:schemeClr val="tx1"/>
            </a:solidFill>
          </a:endParaRPr>
        </a:p>
      </dgm:t>
    </dgm:pt>
    <dgm:pt modelId="{21770810-682F-4C82-BB06-EA1AE2870952}" type="sibTrans" cxnId="{042F9DB1-F41A-4F5D-9687-C4E4942782D1}">
      <dgm:prSet/>
      <dgm:spPr/>
      <dgm:t>
        <a:bodyPr/>
        <a:lstStyle/>
        <a:p>
          <a:endParaRPr lang="es-EC" b="1">
            <a:solidFill>
              <a:schemeClr val="tx1"/>
            </a:solidFill>
          </a:endParaRPr>
        </a:p>
      </dgm:t>
    </dgm:pt>
    <dgm:pt modelId="{1A63A24B-F463-4289-AE08-DE3C5AF42753}">
      <dgm:prSet phldrT="[Texto]" custT="1"/>
      <dgm:spPr/>
      <dgm:t>
        <a:bodyPr/>
        <a:lstStyle/>
        <a:p>
          <a:r>
            <a:rPr lang="es-EC" sz="1200" b="1" dirty="0" smtClean="0"/>
            <a:t>CAPITULO IV: </a:t>
          </a:r>
          <a:r>
            <a:rPr lang="es-MX" sz="1200" b="1" dirty="0" smtClean="0"/>
            <a:t>ESTUDIO FINANCIERO</a:t>
          </a:r>
          <a:endParaRPr lang="es-EC" sz="1200" b="1" dirty="0"/>
        </a:p>
      </dgm:t>
    </dgm:pt>
    <dgm:pt modelId="{E19EADD0-4B91-45AD-98C6-8CBCE1F86AF9}" type="parTrans" cxnId="{DFCA9F74-91BD-424F-8D86-8D47C28EB991}">
      <dgm:prSet/>
      <dgm:spPr/>
      <dgm:t>
        <a:bodyPr/>
        <a:lstStyle/>
        <a:p>
          <a:endParaRPr lang="es-EC" b="1">
            <a:solidFill>
              <a:schemeClr val="tx1"/>
            </a:solidFill>
          </a:endParaRPr>
        </a:p>
      </dgm:t>
    </dgm:pt>
    <dgm:pt modelId="{4387ED49-5358-4830-AC97-B00930602A2E}" type="sibTrans" cxnId="{DFCA9F74-91BD-424F-8D86-8D47C28EB991}">
      <dgm:prSet/>
      <dgm:spPr/>
      <dgm:t>
        <a:bodyPr/>
        <a:lstStyle/>
        <a:p>
          <a:endParaRPr lang="es-EC" b="1">
            <a:solidFill>
              <a:schemeClr val="tx1"/>
            </a:solidFill>
          </a:endParaRPr>
        </a:p>
      </dgm:t>
    </dgm:pt>
    <dgm:pt modelId="{5FB665FB-CF74-4919-BEED-0DAFED901A63}">
      <dgm:prSet phldrT="[Texto]" custT="1"/>
      <dgm:spPr/>
      <dgm:t>
        <a:bodyPr/>
        <a:lstStyle/>
        <a:p>
          <a:r>
            <a:rPr lang="es-EC" sz="1200" b="1" dirty="0" smtClean="0"/>
            <a:t>CAPITULO V: CONCLUSIONES Y RECOMENDACIONES</a:t>
          </a:r>
        </a:p>
      </dgm:t>
    </dgm:pt>
    <dgm:pt modelId="{564DE96B-FDA9-4DD8-B75E-9C6EF24BB7E3}" type="parTrans" cxnId="{52736079-BA45-4272-AE4D-8C2CEA3AE86E}">
      <dgm:prSet/>
      <dgm:spPr/>
      <dgm:t>
        <a:bodyPr/>
        <a:lstStyle/>
        <a:p>
          <a:endParaRPr lang="es-EC" b="1">
            <a:solidFill>
              <a:schemeClr val="tx1"/>
            </a:solidFill>
          </a:endParaRPr>
        </a:p>
      </dgm:t>
    </dgm:pt>
    <dgm:pt modelId="{7B67FD66-C416-4420-AFAB-70CABBA42F63}" type="sibTrans" cxnId="{52736079-BA45-4272-AE4D-8C2CEA3AE86E}">
      <dgm:prSet/>
      <dgm:spPr/>
      <dgm:t>
        <a:bodyPr/>
        <a:lstStyle/>
        <a:p>
          <a:endParaRPr lang="es-EC" b="1">
            <a:solidFill>
              <a:schemeClr val="tx1"/>
            </a:solidFill>
          </a:endParaRPr>
        </a:p>
      </dgm:t>
    </dgm:pt>
    <dgm:pt modelId="{AB236CEF-DF92-48CA-BC0E-637B898BBADE}" type="pres">
      <dgm:prSet presAssocID="{61AA8170-EC41-45DA-9839-DCA91A92B4EA}" presName="cycle" presStyleCnt="0">
        <dgm:presLayoutVars>
          <dgm:dir/>
          <dgm:resizeHandles val="exact"/>
        </dgm:presLayoutVars>
      </dgm:prSet>
      <dgm:spPr/>
      <dgm:t>
        <a:bodyPr/>
        <a:lstStyle/>
        <a:p>
          <a:endParaRPr lang="es-EC"/>
        </a:p>
      </dgm:t>
    </dgm:pt>
    <dgm:pt modelId="{C60272DE-AB9F-4465-AF65-F5367DC5D7B2}" type="pres">
      <dgm:prSet presAssocID="{EF50BA78-0585-477C-9428-C780EFFE3D80}" presName="node" presStyleLbl="node1" presStyleIdx="0" presStyleCnt="5" custScaleX="131282" custRadScaleRad="101405" custRadScaleInc="-9817">
        <dgm:presLayoutVars>
          <dgm:bulletEnabled val="1"/>
        </dgm:presLayoutVars>
      </dgm:prSet>
      <dgm:spPr/>
      <dgm:t>
        <a:bodyPr/>
        <a:lstStyle/>
        <a:p>
          <a:endParaRPr lang="es-EC"/>
        </a:p>
      </dgm:t>
    </dgm:pt>
    <dgm:pt modelId="{908DA84B-11FF-4EF8-924D-72F1ADDEB45B}" type="pres">
      <dgm:prSet presAssocID="{EF50BA78-0585-477C-9428-C780EFFE3D80}" presName="spNode" presStyleCnt="0"/>
      <dgm:spPr/>
      <dgm:t>
        <a:bodyPr/>
        <a:lstStyle/>
        <a:p>
          <a:endParaRPr lang="es-MX"/>
        </a:p>
      </dgm:t>
    </dgm:pt>
    <dgm:pt modelId="{DA90803B-948D-4F47-8451-AED52B1A2D1E}" type="pres">
      <dgm:prSet presAssocID="{750DE5E6-CD2E-43CA-B221-530D400B811B}" presName="sibTrans" presStyleLbl="sibTrans1D1" presStyleIdx="0" presStyleCnt="5"/>
      <dgm:spPr/>
      <dgm:t>
        <a:bodyPr/>
        <a:lstStyle/>
        <a:p>
          <a:endParaRPr lang="es-EC"/>
        </a:p>
      </dgm:t>
    </dgm:pt>
    <dgm:pt modelId="{CD36E3AF-1933-40BA-8CAF-0CC8C0E8CE3D}" type="pres">
      <dgm:prSet presAssocID="{B8FDF9D8-CE80-44D1-9FB2-28912E4E9D35}" presName="node" presStyleLbl="node1" presStyleIdx="1" presStyleCnt="5" custRadScaleRad="95957" custRadScaleInc="60284">
        <dgm:presLayoutVars>
          <dgm:bulletEnabled val="1"/>
        </dgm:presLayoutVars>
      </dgm:prSet>
      <dgm:spPr/>
      <dgm:t>
        <a:bodyPr/>
        <a:lstStyle/>
        <a:p>
          <a:endParaRPr lang="es-EC"/>
        </a:p>
      </dgm:t>
    </dgm:pt>
    <dgm:pt modelId="{E793D714-42AF-4E87-A000-E04A1616251A}" type="pres">
      <dgm:prSet presAssocID="{B8FDF9D8-CE80-44D1-9FB2-28912E4E9D35}" presName="spNode" presStyleCnt="0"/>
      <dgm:spPr/>
      <dgm:t>
        <a:bodyPr/>
        <a:lstStyle/>
        <a:p>
          <a:endParaRPr lang="es-MX"/>
        </a:p>
      </dgm:t>
    </dgm:pt>
    <dgm:pt modelId="{DDBC2112-4622-4493-A868-351D2ABE1DEB}" type="pres">
      <dgm:prSet presAssocID="{EAF166DF-8B0B-4E96-AEE4-A886D7364D43}" presName="sibTrans" presStyleLbl="sibTrans1D1" presStyleIdx="1" presStyleCnt="5"/>
      <dgm:spPr/>
      <dgm:t>
        <a:bodyPr/>
        <a:lstStyle/>
        <a:p>
          <a:endParaRPr lang="es-EC"/>
        </a:p>
      </dgm:t>
    </dgm:pt>
    <dgm:pt modelId="{61EB2FC4-4BBB-445D-8F1C-8EFEB2DC8D0E}" type="pres">
      <dgm:prSet presAssocID="{A3D558F8-9D4D-48E2-8784-2CC7D41797C5}" presName="node" presStyleLbl="node1" presStyleIdx="2" presStyleCnt="5" custRadScaleRad="106633" custRadScaleInc="5583">
        <dgm:presLayoutVars>
          <dgm:bulletEnabled val="1"/>
        </dgm:presLayoutVars>
      </dgm:prSet>
      <dgm:spPr/>
      <dgm:t>
        <a:bodyPr/>
        <a:lstStyle/>
        <a:p>
          <a:endParaRPr lang="es-EC"/>
        </a:p>
      </dgm:t>
    </dgm:pt>
    <dgm:pt modelId="{89DE7719-BC3C-4C86-82FE-7B9C1B2C8AC2}" type="pres">
      <dgm:prSet presAssocID="{A3D558F8-9D4D-48E2-8784-2CC7D41797C5}" presName="spNode" presStyleCnt="0"/>
      <dgm:spPr/>
      <dgm:t>
        <a:bodyPr/>
        <a:lstStyle/>
        <a:p>
          <a:endParaRPr lang="es-MX"/>
        </a:p>
      </dgm:t>
    </dgm:pt>
    <dgm:pt modelId="{722B6A3B-0E66-4F2D-8B19-FE768A3C67A1}" type="pres">
      <dgm:prSet presAssocID="{21770810-682F-4C82-BB06-EA1AE2870952}" presName="sibTrans" presStyleLbl="sibTrans1D1" presStyleIdx="2" presStyleCnt="5"/>
      <dgm:spPr/>
      <dgm:t>
        <a:bodyPr/>
        <a:lstStyle/>
        <a:p>
          <a:endParaRPr lang="es-EC"/>
        </a:p>
      </dgm:t>
    </dgm:pt>
    <dgm:pt modelId="{63B250D4-5E8E-44C1-BDC8-442C0270069D}" type="pres">
      <dgm:prSet presAssocID="{1A63A24B-F463-4289-AE08-DE3C5AF42753}" presName="node" presStyleLbl="node1" presStyleIdx="3" presStyleCnt="5">
        <dgm:presLayoutVars>
          <dgm:bulletEnabled val="1"/>
        </dgm:presLayoutVars>
      </dgm:prSet>
      <dgm:spPr/>
      <dgm:t>
        <a:bodyPr/>
        <a:lstStyle/>
        <a:p>
          <a:endParaRPr lang="es-EC"/>
        </a:p>
      </dgm:t>
    </dgm:pt>
    <dgm:pt modelId="{8A9D062B-A740-4E98-A746-FF4B21D62C28}" type="pres">
      <dgm:prSet presAssocID="{1A63A24B-F463-4289-AE08-DE3C5AF42753}" presName="spNode" presStyleCnt="0"/>
      <dgm:spPr/>
      <dgm:t>
        <a:bodyPr/>
        <a:lstStyle/>
        <a:p>
          <a:endParaRPr lang="es-MX"/>
        </a:p>
      </dgm:t>
    </dgm:pt>
    <dgm:pt modelId="{E5ACDFF8-41E6-4BCF-83BE-82B3DCD908C8}" type="pres">
      <dgm:prSet presAssocID="{4387ED49-5358-4830-AC97-B00930602A2E}" presName="sibTrans" presStyleLbl="sibTrans1D1" presStyleIdx="3" presStyleCnt="5"/>
      <dgm:spPr/>
      <dgm:t>
        <a:bodyPr/>
        <a:lstStyle/>
        <a:p>
          <a:endParaRPr lang="es-EC"/>
        </a:p>
      </dgm:t>
    </dgm:pt>
    <dgm:pt modelId="{1E6AE3AA-4EDC-4E74-AA82-47608C5D5C09}" type="pres">
      <dgm:prSet presAssocID="{5FB665FB-CF74-4919-BEED-0DAFED901A63}" presName="node" presStyleLbl="node1" presStyleIdx="4" presStyleCnt="5" custRadScaleRad="108560" custRadScaleInc="-64661">
        <dgm:presLayoutVars>
          <dgm:bulletEnabled val="1"/>
        </dgm:presLayoutVars>
      </dgm:prSet>
      <dgm:spPr/>
      <dgm:t>
        <a:bodyPr/>
        <a:lstStyle/>
        <a:p>
          <a:endParaRPr lang="es-EC"/>
        </a:p>
      </dgm:t>
    </dgm:pt>
    <dgm:pt modelId="{AF312C57-C2A7-4999-8E4D-55E26EC2F06A}" type="pres">
      <dgm:prSet presAssocID="{5FB665FB-CF74-4919-BEED-0DAFED901A63}" presName="spNode" presStyleCnt="0"/>
      <dgm:spPr/>
      <dgm:t>
        <a:bodyPr/>
        <a:lstStyle/>
        <a:p>
          <a:endParaRPr lang="es-MX"/>
        </a:p>
      </dgm:t>
    </dgm:pt>
    <dgm:pt modelId="{7D19DEC4-7326-43DE-9498-7B04682EE63D}" type="pres">
      <dgm:prSet presAssocID="{7B67FD66-C416-4420-AFAB-70CABBA42F63}" presName="sibTrans" presStyleLbl="sibTrans1D1" presStyleIdx="4" presStyleCnt="5"/>
      <dgm:spPr/>
      <dgm:t>
        <a:bodyPr/>
        <a:lstStyle/>
        <a:p>
          <a:endParaRPr lang="es-EC"/>
        </a:p>
      </dgm:t>
    </dgm:pt>
  </dgm:ptLst>
  <dgm:cxnLst>
    <dgm:cxn modelId="{A89392F0-A5CA-418F-9A07-6689793323F1}" type="presOf" srcId="{A3D558F8-9D4D-48E2-8784-2CC7D41797C5}" destId="{61EB2FC4-4BBB-445D-8F1C-8EFEB2DC8D0E}" srcOrd="0" destOrd="0" presId="urn:microsoft.com/office/officeart/2005/8/layout/cycle5"/>
    <dgm:cxn modelId="{B7C36F39-E0DE-498C-A9F3-85F37DC9919E}" type="presOf" srcId="{1A63A24B-F463-4289-AE08-DE3C5AF42753}" destId="{63B250D4-5E8E-44C1-BDC8-442C0270069D}" srcOrd="0" destOrd="0" presId="urn:microsoft.com/office/officeart/2005/8/layout/cycle5"/>
    <dgm:cxn modelId="{D4AAD071-903C-424B-898E-249AF5EA84DB}" type="presOf" srcId="{750DE5E6-CD2E-43CA-B221-530D400B811B}" destId="{DA90803B-948D-4F47-8451-AED52B1A2D1E}" srcOrd="0" destOrd="0" presId="urn:microsoft.com/office/officeart/2005/8/layout/cycle5"/>
    <dgm:cxn modelId="{042F9DB1-F41A-4F5D-9687-C4E4942782D1}" srcId="{61AA8170-EC41-45DA-9839-DCA91A92B4EA}" destId="{A3D558F8-9D4D-48E2-8784-2CC7D41797C5}" srcOrd="2" destOrd="0" parTransId="{F34DBD61-AF43-4283-8849-1036A8ED088A}" sibTransId="{21770810-682F-4C82-BB06-EA1AE2870952}"/>
    <dgm:cxn modelId="{C8362CC9-8B56-4FE1-BE2D-3014218A50F7}" type="presOf" srcId="{61AA8170-EC41-45DA-9839-DCA91A92B4EA}" destId="{AB236CEF-DF92-48CA-BC0E-637B898BBADE}" srcOrd="0" destOrd="0" presId="urn:microsoft.com/office/officeart/2005/8/layout/cycle5"/>
    <dgm:cxn modelId="{DFCA9F74-91BD-424F-8D86-8D47C28EB991}" srcId="{61AA8170-EC41-45DA-9839-DCA91A92B4EA}" destId="{1A63A24B-F463-4289-AE08-DE3C5AF42753}" srcOrd="3" destOrd="0" parTransId="{E19EADD0-4B91-45AD-98C6-8CBCE1F86AF9}" sibTransId="{4387ED49-5358-4830-AC97-B00930602A2E}"/>
    <dgm:cxn modelId="{267E195C-2930-48CE-99B3-C14AC1E0C3E9}" type="presOf" srcId="{EAF166DF-8B0B-4E96-AEE4-A886D7364D43}" destId="{DDBC2112-4622-4493-A868-351D2ABE1DEB}" srcOrd="0" destOrd="0" presId="urn:microsoft.com/office/officeart/2005/8/layout/cycle5"/>
    <dgm:cxn modelId="{901E7304-2CE7-4AA1-8DC4-38C1A596A4B3}" type="presOf" srcId="{7B67FD66-C416-4420-AFAB-70CABBA42F63}" destId="{7D19DEC4-7326-43DE-9498-7B04682EE63D}" srcOrd="0" destOrd="0" presId="urn:microsoft.com/office/officeart/2005/8/layout/cycle5"/>
    <dgm:cxn modelId="{CB4AB732-6368-4907-BD55-2FBC222915AC}" srcId="{61AA8170-EC41-45DA-9839-DCA91A92B4EA}" destId="{EF50BA78-0585-477C-9428-C780EFFE3D80}" srcOrd="0" destOrd="0" parTransId="{11DCC172-3AB2-4682-9DC3-DC6C60F2B033}" sibTransId="{750DE5E6-CD2E-43CA-B221-530D400B811B}"/>
    <dgm:cxn modelId="{52736079-BA45-4272-AE4D-8C2CEA3AE86E}" srcId="{61AA8170-EC41-45DA-9839-DCA91A92B4EA}" destId="{5FB665FB-CF74-4919-BEED-0DAFED901A63}" srcOrd="4" destOrd="0" parTransId="{564DE96B-FDA9-4DD8-B75E-9C6EF24BB7E3}" sibTransId="{7B67FD66-C416-4420-AFAB-70CABBA42F63}"/>
    <dgm:cxn modelId="{91723E58-C1F8-4EB7-87D7-044286CA7993}" type="presOf" srcId="{4387ED49-5358-4830-AC97-B00930602A2E}" destId="{E5ACDFF8-41E6-4BCF-83BE-82B3DCD908C8}" srcOrd="0" destOrd="0" presId="urn:microsoft.com/office/officeart/2005/8/layout/cycle5"/>
    <dgm:cxn modelId="{A1A72429-41CC-42E5-9814-875E15806973}" type="presOf" srcId="{21770810-682F-4C82-BB06-EA1AE2870952}" destId="{722B6A3B-0E66-4F2D-8B19-FE768A3C67A1}" srcOrd="0" destOrd="0" presId="urn:microsoft.com/office/officeart/2005/8/layout/cycle5"/>
    <dgm:cxn modelId="{CFABD668-9E3F-4EAF-9549-7238352E45D4}" srcId="{61AA8170-EC41-45DA-9839-DCA91A92B4EA}" destId="{B8FDF9D8-CE80-44D1-9FB2-28912E4E9D35}" srcOrd="1" destOrd="0" parTransId="{EADD7663-3F48-4AE3-B973-592E080089BE}" sibTransId="{EAF166DF-8B0B-4E96-AEE4-A886D7364D43}"/>
    <dgm:cxn modelId="{202C16A4-8E86-4A1B-A62B-5E617E1BEFF6}" type="presOf" srcId="{5FB665FB-CF74-4919-BEED-0DAFED901A63}" destId="{1E6AE3AA-4EDC-4E74-AA82-47608C5D5C09}" srcOrd="0" destOrd="0" presId="urn:microsoft.com/office/officeart/2005/8/layout/cycle5"/>
    <dgm:cxn modelId="{0DB975C6-5E69-433A-9C3C-D3A04419B4F7}" type="presOf" srcId="{EF50BA78-0585-477C-9428-C780EFFE3D80}" destId="{C60272DE-AB9F-4465-AF65-F5367DC5D7B2}" srcOrd="0" destOrd="0" presId="urn:microsoft.com/office/officeart/2005/8/layout/cycle5"/>
    <dgm:cxn modelId="{E4B8D4B1-CDDD-4FB8-A7E2-941288E2738C}" type="presOf" srcId="{B8FDF9D8-CE80-44D1-9FB2-28912E4E9D35}" destId="{CD36E3AF-1933-40BA-8CAF-0CC8C0E8CE3D}" srcOrd="0" destOrd="0" presId="urn:microsoft.com/office/officeart/2005/8/layout/cycle5"/>
    <dgm:cxn modelId="{9A602867-561C-4A2F-8A20-AE585D034614}" type="presParOf" srcId="{AB236CEF-DF92-48CA-BC0E-637B898BBADE}" destId="{C60272DE-AB9F-4465-AF65-F5367DC5D7B2}" srcOrd="0" destOrd="0" presId="urn:microsoft.com/office/officeart/2005/8/layout/cycle5"/>
    <dgm:cxn modelId="{A1C26820-92B6-4203-9168-29E2380C15F6}" type="presParOf" srcId="{AB236CEF-DF92-48CA-BC0E-637B898BBADE}" destId="{908DA84B-11FF-4EF8-924D-72F1ADDEB45B}" srcOrd="1" destOrd="0" presId="urn:microsoft.com/office/officeart/2005/8/layout/cycle5"/>
    <dgm:cxn modelId="{653820CD-809B-4D89-8EF3-4C8D3E9DA097}" type="presParOf" srcId="{AB236CEF-DF92-48CA-BC0E-637B898BBADE}" destId="{DA90803B-948D-4F47-8451-AED52B1A2D1E}" srcOrd="2" destOrd="0" presId="urn:microsoft.com/office/officeart/2005/8/layout/cycle5"/>
    <dgm:cxn modelId="{E6EFBB89-5552-42C7-9098-2DAFB68CF311}" type="presParOf" srcId="{AB236CEF-DF92-48CA-BC0E-637B898BBADE}" destId="{CD36E3AF-1933-40BA-8CAF-0CC8C0E8CE3D}" srcOrd="3" destOrd="0" presId="urn:microsoft.com/office/officeart/2005/8/layout/cycle5"/>
    <dgm:cxn modelId="{06481B73-34F6-428A-B70C-876DF1019EFB}" type="presParOf" srcId="{AB236CEF-DF92-48CA-BC0E-637B898BBADE}" destId="{E793D714-42AF-4E87-A000-E04A1616251A}" srcOrd="4" destOrd="0" presId="urn:microsoft.com/office/officeart/2005/8/layout/cycle5"/>
    <dgm:cxn modelId="{16E30BE9-4DD7-45F1-8691-B46D03F7D123}" type="presParOf" srcId="{AB236CEF-DF92-48CA-BC0E-637B898BBADE}" destId="{DDBC2112-4622-4493-A868-351D2ABE1DEB}" srcOrd="5" destOrd="0" presId="urn:microsoft.com/office/officeart/2005/8/layout/cycle5"/>
    <dgm:cxn modelId="{F8136ACA-2B7D-4EDD-9559-82ED1A26CF01}" type="presParOf" srcId="{AB236CEF-DF92-48CA-BC0E-637B898BBADE}" destId="{61EB2FC4-4BBB-445D-8F1C-8EFEB2DC8D0E}" srcOrd="6" destOrd="0" presId="urn:microsoft.com/office/officeart/2005/8/layout/cycle5"/>
    <dgm:cxn modelId="{151E84FD-E797-4D4F-8405-3E9B0DC5A868}" type="presParOf" srcId="{AB236CEF-DF92-48CA-BC0E-637B898BBADE}" destId="{89DE7719-BC3C-4C86-82FE-7B9C1B2C8AC2}" srcOrd="7" destOrd="0" presId="urn:microsoft.com/office/officeart/2005/8/layout/cycle5"/>
    <dgm:cxn modelId="{8C174196-448F-49BA-9E97-44D42C9B11F1}" type="presParOf" srcId="{AB236CEF-DF92-48CA-BC0E-637B898BBADE}" destId="{722B6A3B-0E66-4F2D-8B19-FE768A3C67A1}" srcOrd="8" destOrd="0" presId="urn:microsoft.com/office/officeart/2005/8/layout/cycle5"/>
    <dgm:cxn modelId="{04B9318A-8E65-4586-A988-7F26B182C1E6}" type="presParOf" srcId="{AB236CEF-DF92-48CA-BC0E-637B898BBADE}" destId="{63B250D4-5E8E-44C1-BDC8-442C0270069D}" srcOrd="9" destOrd="0" presId="urn:microsoft.com/office/officeart/2005/8/layout/cycle5"/>
    <dgm:cxn modelId="{1BF83509-DE1A-40DA-9E6A-62C76966655D}" type="presParOf" srcId="{AB236CEF-DF92-48CA-BC0E-637B898BBADE}" destId="{8A9D062B-A740-4E98-A746-FF4B21D62C28}" srcOrd="10" destOrd="0" presId="urn:microsoft.com/office/officeart/2005/8/layout/cycle5"/>
    <dgm:cxn modelId="{A0F7AD9F-A0BD-4B99-99F8-E9C2D0CA0BE8}" type="presParOf" srcId="{AB236CEF-DF92-48CA-BC0E-637B898BBADE}" destId="{E5ACDFF8-41E6-4BCF-83BE-82B3DCD908C8}" srcOrd="11" destOrd="0" presId="urn:microsoft.com/office/officeart/2005/8/layout/cycle5"/>
    <dgm:cxn modelId="{3AD5E21C-4165-4317-B99B-DAA9FEAA7F6D}" type="presParOf" srcId="{AB236CEF-DF92-48CA-BC0E-637B898BBADE}" destId="{1E6AE3AA-4EDC-4E74-AA82-47608C5D5C09}" srcOrd="12" destOrd="0" presId="urn:microsoft.com/office/officeart/2005/8/layout/cycle5"/>
    <dgm:cxn modelId="{D30C01D3-6267-4343-815E-8E4790EC24FA}" type="presParOf" srcId="{AB236CEF-DF92-48CA-BC0E-637B898BBADE}" destId="{AF312C57-C2A7-4999-8E4D-55E26EC2F06A}" srcOrd="13" destOrd="0" presId="urn:microsoft.com/office/officeart/2005/8/layout/cycle5"/>
    <dgm:cxn modelId="{8E008680-06CF-4800-B593-21870DF06037}" type="presParOf" srcId="{AB236CEF-DF92-48CA-BC0E-637B898BBADE}" destId="{7D19DEC4-7326-43DE-9498-7B04682EE63D}"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11C7C-4973-42AC-A050-B6008B2F61F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C"/>
        </a:p>
      </dgm:t>
    </dgm:pt>
    <dgm:pt modelId="{BA1F56A9-5BB9-4EAF-A61A-B14E0BB637AE}">
      <dgm:prSet phldrT="[Texto]" phldr="1" custT="1"/>
      <dgm:spPr>
        <a:blipFill rotWithShape="0">
          <a:blip xmlns:r="http://schemas.openxmlformats.org/officeDocument/2006/relationships" r:embed="rId1"/>
          <a:stretch>
            <a:fillRect/>
          </a:stretch>
        </a:blipFill>
      </dgm:spPr>
      <dgm:t>
        <a:bodyPr/>
        <a:lstStyle/>
        <a:p>
          <a:endParaRPr lang="es-EC" sz="1500" b="1" dirty="0">
            <a:solidFill>
              <a:schemeClr val="tx1"/>
            </a:solidFill>
          </a:endParaRPr>
        </a:p>
      </dgm:t>
    </dgm:pt>
    <dgm:pt modelId="{8143052D-B4B3-4A01-96C1-4ED5528AE23D}" type="parTrans" cxnId="{8B0B168C-8978-4AB2-AE31-C7C6B1189A43}">
      <dgm:prSet custT="1"/>
      <dgm:spPr/>
      <dgm:t>
        <a:bodyPr/>
        <a:lstStyle/>
        <a:p>
          <a:endParaRPr lang="es-EC" sz="1500" b="1">
            <a:solidFill>
              <a:schemeClr val="tx1"/>
            </a:solidFill>
          </a:endParaRPr>
        </a:p>
      </dgm:t>
    </dgm:pt>
    <dgm:pt modelId="{8496D794-8181-48A4-ABE3-9AEA72F60FDC}" type="sibTrans" cxnId="{8B0B168C-8978-4AB2-AE31-C7C6B1189A43}">
      <dgm:prSet/>
      <dgm:spPr/>
      <dgm:t>
        <a:bodyPr/>
        <a:lstStyle/>
        <a:p>
          <a:endParaRPr lang="es-EC" sz="1500" b="1">
            <a:solidFill>
              <a:schemeClr val="tx1"/>
            </a:solidFill>
          </a:endParaRPr>
        </a:p>
      </dgm:t>
    </dgm:pt>
    <dgm:pt modelId="{992AB43D-14E6-448A-8C01-732D6536CA0D}">
      <dgm:prSet phldrT="[Texto]" phldr="1" custT="1"/>
      <dgm:spPr>
        <a:blipFill rotWithShape="0">
          <a:blip xmlns:r="http://schemas.openxmlformats.org/officeDocument/2006/relationships" r:embed="rId2"/>
          <a:stretch>
            <a:fillRect/>
          </a:stretch>
        </a:blipFill>
      </dgm:spPr>
      <dgm:t>
        <a:bodyPr/>
        <a:lstStyle/>
        <a:p>
          <a:endParaRPr lang="es-EC" sz="1500" b="1">
            <a:solidFill>
              <a:schemeClr val="tx1"/>
            </a:solidFill>
          </a:endParaRPr>
        </a:p>
      </dgm:t>
    </dgm:pt>
    <dgm:pt modelId="{F7910733-D09B-47EC-9C9D-C3C56A6BE5F4}" type="parTrans" cxnId="{F1936572-02B3-4F3A-A77A-ADDCD1F4E434}">
      <dgm:prSet custT="1"/>
      <dgm:spPr/>
      <dgm:t>
        <a:bodyPr/>
        <a:lstStyle/>
        <a:p>
          <a:endParaRPr lang="es-EC" sz="1500" b="1">
            <a:solidFill>
              <a:schemeClr val="tx1"/>
            </a:solidFill>
          </a:endParaRPr>
        </a:p>
      </dgm:t>
    </dgm:pt>
    <dgm:pt modelId="{7C37B0AD-907D-4893-8123-02E18732CF4D}" type="sibTrans" cxnId="{F1936572-02B3-4F3A-A77A-ADDCD1F4E434}">
      <dgm:prSet/>
      <dgm:spPr/>
      <dgm:t>
        <a:bodyPr/>
        <a:lstStyle/>
        <a:p>
          <a:endParaRPr lang="es-EC" sz="1500" b="1">
            <a:solidFill>
              <a:schemeClr val="tx1"/>
            </a:solidFill>
          </a:endParaRPr>
        </a:p>
      </dgm:t>
    </dgm:pt>
    <dgm:pt modelId="{E8935C18-D0C3-4F5B-83AE-97CCF2101F4E}">
      <dgm:prSet phldrT="[Texto]" phldr="1" custT="1"/>
      <dgm:spPr>
        <a:blipFill rotWithShape="0">
          <a:blip xmlns:r="http://schemas.openxmlformats.org/officeDocument/2006/relationships" r:embed="rId3"/>
          <a:stretch>
            <a:fillRect/>
          </a:stretch>
        </a:blipFill>
      </dgm:spPr>
      <dgm:t>
        <a:bodyPr/>
        <a:lstStyle/>
        <a:p>
          <a:endParaRPr lang="es-EC" sz="1500" b="1">
            <a:solidFill>
              <a:schemeClr val="tx1"/>
            </a:solidFill>
          </a:endParaRPr>
        </a:p>
      </dgm:t>
    </dgm:pt>
    <dgm:pt modelId="{36AAB6EB-A047-4C2B-B2A7-5681E1530F07}" type="parTrans" cxnId="{B73E63EB-0CCE-4B97-BB28-E2B29431DD7A}">
      <dgm:prSet custT="1"/>
      <dgm:spPr/>
      <dgm:t>
        <a:bodyPr/>
        <a:lstStyle/>
        <a:p>
          <a:endParaRPr lang="es-EC" sz="1500" b="1">
            <a:solidFill>
              <a:schemeClr val="tx1"/>
            </a:solidFill>
          </a:endParaRPr>
        </a:p>
      </dgm:t>
    </dgm:pt>
    <dgm:pt modelId="{F2B2CD59-541B-42B2-B667-02F7D7A113F1}" type="sibTrans" cxnId="{B73E63EB-0CCE-4B97-BB28-E2B29431DD7A}">
      <dgm:prSet/>
      <dgm:spPr/>
      <dgm:t>
        <a:bodyPr/>
        <a:lstStyle/>
        <a:p>
          <a:endParaRPr lang="es-EC" sz="1500" b="1">
            <a:solidFill>
              <a:schemeClr val="tx1"/>
            </a:solidFill>
          </a:endParaRPr>
        </a:p>
      </dgm:t>
    </dgm:pt>
    <dgm:pt modelId="{3BC28B79-93EB-46C5-8E96-23ED1723D41A}">
      <dgm:prSet phldrT="[Texto]" phldr="1" custT="1"/>
      <dgm:spPr>
        <a:blipFill rotWithShape="0">
          <a:blip xmlns:r="http://schemas.openxmlformats.org/officeDocument/2006/relationships" r:embed="rId4"/>
          <a:stretch>
            <a:fillRect/>
          </a:stretch>
        </a:blipFill>
      </dgm:spPr>
      <dgm:t>
        <a:bodyPr/>
        <a:lstStyle/>
        <a:p>
          <a:endParaRPr lang="es-EC" sz="1500" b="1">
            <a:solidFill>
              <a:schemeClr val="tx1"/>
            </a:solidFill>
          </a:endParaRPr>
        </a:p>
      </dgm:t>
    </dgm:pt>
    <dgm:pt modelId="{3409E786-605F-45EE-8025-9673EEE4875D}" type="parTrans" cxnId="{51D8B03B-A712-483B-B043-915E0A0B83F7}">
      <dgm:prSet custT="1"/>
      <dgm:spPr/>
      <dgm:t>
        <a:bodyPr/>
        <a:lstStyle/>
        <a:p>
          <a:endParaRPr lang="es-EC" sz="1500" b="1">
            <a:solidFill>
              <a:schemeClr val="tx1"/>
            </a:solidFill>
          </a:endParaRPr>
        </a:p>
      </dgm:t>
    </dgm:pt>
    <dgm:pt modelId="{B812D1FD-10B3-4D9F-8E35-FB53EFDF2D44}" type="sibTrans" cxnId="{51D8B03B-A712-483B-B043-915E0A0B83F7}">
      <dgm:prSet/>
      <dgm:spPr/>
      <dgm:t>
        <a:bodyPr/>
        <a:lstStyle/>
        <a:p>
          <a:endParaRPr lang="es-EC" sz="1500" b="1">
            <a:solidFill>
              <a:schemeClr val="tx1"/>
            </a:solidFill>
          </a:endParaRPr>
        </a:p>
      </dgm:t>
    </dgm:pt>
    <dgm:pt modelId="{B38A0393-EAB1-421F-871D-48B76FA18FE0}">
      <dgm:prSet phldrT="[Texto]" phldr="1"/>
      <dgm:spPr>
        <a:blipFill rotWithShape="0">
          <a:blip xmlns:r="http://schemas.openxmlformats.org/officeDocument/2006/relationships" r:embed="rId5"/>
          <a:stretch>
            <a:fillRect/>
          </a:stretch>
        </a:blipFill>
      </dgm:spPr>
      <dgm:t>
        <a:bodyPr/>
        <a:lstStyle/>
        <a:p>
          <a:endParaRPr lang="es-EC" b="1">
            <a:solidFill>
              <a:schemeClr val="tx1"/>
            </a:solidFill>
          </a:endParaRPr>
        </a:p>
      </dgm:t>
    </dgm:pt>
    <dgm:pt modelId="{DB7DFB09-0174-4A12-A70A-62BC45CD6603}" type="parTrans" cxnId="{59FB1916-2B0D-4BF5-B832-21B2B4CA1018}">
      <dgm:prSet/>
      <dgm:spPr/>
      <dgm:t>
        <a:bodyPr/>
        <a:lstStyle/>
        <a:p>
          <a:endParaRPr lang="es-EC"/>
        </a:p>
      </dgm:t>
    </dgm:pt>
    <dgm:pt modelId="{14268407-0B61-497C-8B9F-DA38A1109BC5}" type="sibTrans" cxnId="{59FB1916-2B0D-4BF5-B832-21B2B4CA1018}">
      <dgm:prSet/>
      <dgm:spPr/>
      <dgm:t>
        <a:bodyPr/>
        <a:lstStyle/>
        <a:p>
          <a:endParaRPr lang="es-EC"/>
        </a:p>
      </dgm:t>
    </dgm:pt>
    <dgm:pt modelId="{DFC1866D-2B05-46CE-90FF-2887A06A8BB1}">
      <dgm:prSet phldrT="[Texto]" phldr="1"/>
      <dgm:spPr>
        <a:blipFill rotWithShape="0">
          <a:blip xmlns:r="http://schemas.openxmlformats.org/officeDocument/2006/relationships" r:embed="rId6"/>
          <a:stretch>
            <a:fillRect/>
          </a:stretch>
        </a:blipFill>
      </dgm:spPr>
      <dgm:t>
        <a:bodyPr/>
        <a:lstStyle/>
        <a:p>
          <a:endParaRPr lang="es-EC" b="1">
            <a:solidFill>
              <a:schemeClr val="tx1"/>
            </a:solidFill>
          </a:endParaRPr>
        </a:p>
      </dgm:t>
    </dgm:pt>
    <dgm:pt modelId="{11E7C684-D762-47A4-BA89-AA0860B28F6F}" type="parTrans" cxnId="{1803CC40-2CE9-4B44-901E-AEA98A26D721}">
      <dgm:prSet/>
      <dgm:spPr/>
      <dgm:t>
        <a:bodyPr/>
        <a:lstStyle/>
        <a:p>
          <a:endParaRPr lang="es-EC"/>
        </a:p>
      </dgm:t>
    </dgm:pt>
    <dgm:pt modelId="{1332F15D-5E9D-4E31-94E0-90D8B22DB33F}" type="sibTrans" cxnId="{1803CC40-2CE9-4B44-901E-AEA98A26D721}">
      <dgm:prSet/>
      <dgm:spPr/>
      <dgm:t>
        <a:bodyPr/>
        <a:lstStyle/>
        <a:p>
          <a:endParaRPr lang="es-EC"/>
        </a:p>
      </dgm:t>
    </dgm:pt>
    <dgm:pt modelId="{58EE8B8B-C963-4666-A096-6385638DF007}" type="pres">
      <dgm:prSet presAssocID="{B7C11C7C-4973-42AC-A050-B6008B2F61F8}" presName="Name0" presStyleCnt="0">
        <dgm:presLayoutVars>
          <dgm:chMax val="1"/>
          <dgm:dir/>
          <dgm:animLvl val="ctr"/>
          <dgm:resizeHandles val="exact"/>
        </dgm:presLayoutVars>
      </dgm:prSet>
      <dgm:spPr/>
      <dgm:t>
        <a:bodyPr/>
        <a:lstStyle/>
        <a:p>
          <a:endParaRPr lang="es-EC"/>
        </a:p>
      </dgm:t>
    </dgm:pt>
    <dgm:pt modelId="{26E306B5-880A-4C9D-BB52-26E7630B5F9C}" type="pres">
      <dgm:prSet presAssocID="{BA1F56A9-5BB9-4EAF-A61A-B14E0BB637AE}" presName="centerShape" presStyleLbl="node0" presStyleIdx="0" presStyleCnt="1"/>
      <dgm:spPr/>
      <dgm:t>
        <a:bodyPr/>
        <a:lstStyle/>
        <a:p>
          <a:endParaRPr lang="es-EC"/>
        </a:p>
      </dgm:t>
    </dgm:pt>
    <dgm:pt modelId="{BB83C0E3-2B5B-4757-A548-95C9E13CA3E1}" type="pres">
      <dgm:prSet presAssocID="{F7910733-D09B-47EC-9C9D-C3C56A6BE5F4}" presName="parTrans" presStyleLbl="sibTrans2D1" presStyleIdx="0" presStyleCnt="5"/>
      <dgm:spPr/>
      <dgm:t>
        <a:bodyPr/>
        <a:lstStyle/>
        <a:p>
          <a:endParaRPr lang="es-EC"/>
        </a:p>
      </dgm:t>
    </dgm:pt>
    <dgm:pt modelId="{225561A5-EB50-4C29-9577-066B69CF59B2}" type="pres">
      <dgm:prSet presAssocID="{F7910733-D09B-47EC-9C9D-C3C56A6BE5F4}" presName="connectorText" presStyleLbl="sibTrans2D1" presStyleIdx="0" presStyleCnt="5"/>
      <dgm:spPr/>
      <dgm:t>
        <a:bodyPr/>
        <a:lstStyle/>
        <a:p>
          <a:endParaRPr lang="es-EC"/>
        </a:p>
      </dgm:t>
    </dgm:pt>
    <dgm:pt modelId="{D022332D-1039-413E-911F-7413BA7CAC17}" type="pres">
      <dgm:prSet presAssocID="{992AB43D-14E6-448A-8C01-732D6536CA0D}" presName="node" presStyleLbl="node1" presStyleIdx="0" presStyleCnt="5">
        <dgm:presLayoutVars>
          <dgm:bulletEnabled val="1"/>
        </dgm:presLayoutVars>
      </dgm:prSet>
      <dgm:spPr/>
      <dgm:t>
        <a:bodyPr/>
        <a:lstStyle/>
        <a:p>
          <a:endParaRPr lang="es-EC"/>
        </a:p>
      </dgm:t>
    </dgm:pt>
    <dgm:pt modelId="{5720C8DD-84E3-43CA-BD39-ACD193C5F31E}" type="pres">
      <dgm:prSet presAssocID="{36AAB6EB-A047-4C2B-B2A7-5681E1530F07}" presName="parTrans" presStyleLbl="sibTrans2D1" presStyleIdx="1" presStyleCnt="5"/>
      <dgm:spPr/>
      <dgm:t>
        <a:bodyPr/>
        <a:lstStyle/>
        <a:p>
          <a:endParaRPr lang="es-EC"/>
        </a:p>
      </dgm:t>
    </dgm:pt>
    <dgm:pt modelId="{2165DDF8-FD9D-4832-A615-473FA467A4D2}" type="pres">
      <dgm:prSet presAssocID="{36AAB6EB-A047-4C2B-B2A7-5681E1530F07}" presName="connectorText" presStyleLbl="sibTrans2D1" presStyleIdx="1" presStyleCnt="5"/>
      <dgm:spPr/>
      <dgm:t>
        <a:bodyPr/>
        <a:lstStyle/>
        <a:p>
          <a:endParaRPr lang="es-EC"/>
        </a:p>
      </dgm:t>
    </dgm:pt>
    <dgm:pt modelId="{3F3D08F8-7C39-41F6-B16E-7DC9CEC37167}" type="pres">
      <dgm:prSet presAssocID="{E8935C18-D0C3-4F5B-83AE-97CCF2101F4E}" presName="node" presStyleLbl="node1" presStyleIdx="1" presStyleCnt="5">
        <dgm:presLayoutVars>
          <dgm:bulletEnabled val="1"/>
        </dgm:presLayoutVars>
      </dgm:prSet>
      <dgm:spPr/>
      <dgm:t>
        <a:bodyPr/>
        <a:lstStyle/>
        <a:p>
          <a:endParaRPr lang="es-EC"/>
        </a:p>
      </dgm:t>
    </dgm:pt>
    <dgm:pt modelId="{6F1A0C8E-CAB8-425B-B0FF-F385C6BE4C1F}" type="pres">
      <dgm:prSet presAssocID="{DB7DFB09-0174-4A12-A70A-62BC45CD6603}" presName="parTrans" presStyleLbl="sibTrans2D1" presStyleIdx="2" presStyleCnt="5"/>
      <dgm:spPr/>
      <dgm:t>
        <a:bodyPr/>
        <a:lstStyle/>
        <a:p>
          <a:endParaRPr lang="es-EC"/>
        </a:p>
      </dgm:t>
    </dgm:pt>
    <dgm:pt modelId="{58F3DE28-034E-48CB-96E3-7033F506ED9D}" type="pres">
      <dgm:prSet presAssocID="{DB7DFB09-0174-4A12-A70A-62BC45CD6603}" presName="connectorText" presStyleLbl="sibTrans2D1" presStyleIdx="2" presStyleCnt="5"/>
      <dgm:spPr/>
      <dgm:t>
        <a:bodyPr/>
        <a:lstStyle/>
        <a:p>
          <a:endParaRPr lang="es-EC"/>
        </a:p>
      </dgm:t>
    </dgm:pt>
    <dgm:pt modelId="{DE80AE78-F8BC-414E-AA85-7EDB601118B9}" type="pres">
      <dgm:prSet presAssocID="{B38A0393-EAB1-421F-871D-48B76FA18FE0}" presName="node" presStyleLbl="node1" presStyleIdx="2" presStyleCnt="5">
        <dgm:presLayoutVars>
          <dgm:bulletEnabled val="1"/>
        </dgm:presLayoutVars>
      </dgm:prSet>
      <dgm:spPr/>
      <dgm:t>
        <a:bodyPr/>
        <a:lstStyle/>
        <a:p>
          <a:endParaRPr lang="es-EC"/>
        </a:p>
      </dgm:t>
    </dgm:pt>
    <dgm:pt modelId="{8489A6F1-161F-41F6-B77D-385FDDEB1964}" type="pres">
      <dgm:prSet presAssocID="{11E7C684-D762-47A4-BA89-AA0860B28F6F}" presName="parTrans" presStyleLbl="sibTrans2D1" presStyleIdx="3" presStyleCnt="5"/>
      <dgm:spPr/>
      <dgm:t>
        <a:bodyPr/>
        <a:lstStyle/>
        <a:p>
          <a:endParaRPr lang="es-EC"/>
        </a:p>
      </dgm:t>
    </dgm:pt>
    <dgm:pt modelId="{134A9D08-BA70-4F2F-A745-1B69D2AFEB5B}" type="pres">
      <dgm:prSet presAssocID="{11E7C684-D762-47A4-BA89-AA0860B28F6F}" presName="connectorText" presStyleLbl="sibTrans2D1" presStyleIdx="3" presStyleCnt="5"/>
      <dgm:spPr/>
      <dgm:t>
        <a:bodyPr/>
        <a:lstStyle/>
        <a:p>
          <a:endParaRPr lang="es-EC"/>
        </a:p>
      </dgm:t>
    </dgm:pt>
    <dgm:pt modelId="{B94D5AF3-BF84-4580-BEAE-ECF9A2801922}" type="pres">
      <dgm:prSet presAssocID="{DFC1866D-2B05-46CE-90FF-2887A06A8BB1}" presName="node" presStyleLbl="node1" presStyleIdx="3" presStyleCnt="5">
        <dgm:presLayoutVars>
          <dgm:bulletEnabled val="1"/>
        </dgm:presLayoutVars>
      </dgm:prSet>
      <dgm:spPr/>
      <dgm:t>
        <a:bodyPr/>
        <a:lstStyle/>
        <a:p>
          <a:endParaRPr lang="es-EC"/>
        </a:p>
      </dgm:t>
    </dgm:pt>
    <dgm:pt modelId="{B1DEED2A-7ABD-45B6-A861-9E0FF6D5EB14}" type="pres">
      <dgm:prSet presAssocID="{3409E786-605F-45EE-8025-9673EEE4875D}" presName="parTrans" presStyleLbl="sibTrans2D1" presStyleIdx="4" presStyleCnt="5"/>
      <dgm:spPr/>
      <dgm:t>
        <a:bodyPr/>
        <a:lstStyle/>
        <a:p>
          <a:endParaRPr lang="es-EC"/>
        </a:p>
      </dgm:t>
    </dgm:pt>
    <dgm:pt modelId="{80EC4244-0335-45BF-A5C9-0486DDAB071C}" type="pres">
      <dgm:prSet presAssocID="{3409E786-605F-45EE-8025-9673EEE4875D}" presName="connectorText" presStyleLbl="sibTrans2D1" presStyleIdx="4" presStyleCnt="5"/>
      <dgm:spPr/>
      <dgm:t>
        <a:bodyPr/>
        <a:lstStyle/>
        <a:p>
          <a:endParaRPr lang="es-EC"/>
        </a:p>
      </dgm:t>
    </dgm:pt>
    <dgm:pt modelId="{B913B660-6A01-4861-B8BD-761F087B93A9}" type="pres">
      <dgm:prSet presAssocID="{3BC28B79-93EB-46C5-8E96-23ED1723D41A}" presName="node" presStyleLbl="node1" presStyleIdx="4" presStyleCnt="5">
        <dgm:presLayoutVars>
          <dgm:bulletEnabled val="1"/>
        </dgm:presLayoutVars>
      </dgm:prSet>
      <dgm:spPr/>
      <dgm:t>
        <a:bodyPr/>
        <a:lstStyle/>
        <a:p>
          <a:endParaRPr lang="es-EC"/>
        </a:p>
      </dgm:t>
    </dgm:pt>
  </dgm:ptLst>
  <dgm:cxnLst>
    <dgm:cxn modelId="{1803CC40-2CE9-4B44-901E-AEA98A26D721}" srcId="{BA1F56A9-5BB9-4EAF-A61A-B14E0BB637AE}" destId="{DFC1866D-2B05-46CE-90FF-2887A06A8BB1}" srcOrd="3" destOrd="0" parTransId="{11E7C684-D762-47A4-BA89-AA0860B28F6F}" sibTransId="{1332F15D-5E9D-4E31-94E0-90D8B22DB33F}"/>
    <dgm:cxn modelId="{87635A31-52A3-4710-B5D9-2E105572A5B7}" type="presOf" srcId="{BA1F56A9-5BB9-4EAF-A61A-B14E0BB637AE}" destId="{26E306B5-880A-4C9D-BB52-26E7630B5F9C}" srcOrd="0" destOrd="0" presId="urn:microsoft.com/office/officeart/2005/8/layout/radial5"/>
    <dgm:cxn modelId="{EF0EE38E-BAFD-47D1-B7FF-20BE20C719CC}" type="presOf" srcId="{3409E786-605F-45EE-8025-9673EEE4875D}" destId="{80EC4244-0335-45BF-A5C9-0486DDAB071C}" srcOrd="1" destOrd="0" presId="urn:microsoft.com/office/officeart/2005/8/layout/radial5"/>
    <dgm:cxn modelId="{5580B793-163D-40CF-92F5-2BDBD2CD41F6}" type="presOf" srcId="{F7910733-D09B-47EC-9C9D-C3C56A6BE5F4}" destId="{BB83C0E3-2B5B-4757-A548-95C9E13CA3E1}" srcOrd="0" destOrd="0" presId="urn:microsoft.com/office/officeart/2005/8/layout/radial5"/>
    <dgm:cxn modelId="{51D8B03B-A712-483B-B043-915E0A0B83F7}" srcId="{BA1F56A9-5BB9-4EAF-A61A-B14E0BB637AE}" destId="{3BC28B79-93EB-46C5-8E96-23ED1723D41A}" srcOrd="4" destOrd="0" parTransId="{3409E786-605F-45EE-8025-9673EEE4875D}" sibTransId="{B812D1FD-10B3-4D9F-8E35-FB53EFDF2D44}"/>
    <dgm:cxn modelId="{E8677F83-6F7C-4E42-9697-51EAC6F2D9AF}" type="presOf" srcId="{3409E786-605F-45EE-8025-9673EEE4875D}" destId="{B1DEED2A-7ABD-45B6-A861-9E0FF6D5EB14}" srcOrd="0" destOrd="0" presId="urn:microsoft.com/office/officeart/2005/8/layout/radial5"/>
    <dgm:cxn modelId="{B73E63EB-0CCE-4B97-BB28-E2B29431DD7A}" srcId="{BA1F56A9-5BB9-4EAF-A61A-B14E0BB637AE}" destId="{E8935C18-D0C3-4F5B-83AE-97CCF2101F4E}" srcOrd="1" destOrd="0" parTransId="{36AAB6EB-A047-4C2B-B2A7-5681E1530F07}" sibTransId="{F2B2CD59-541B-42B2-B667-02F7D7A113F1}"/>
    <dgm:cxn modelId="{0A653FA8-62FD-4036-9742-47626B7F9923}" type="presOf" srcId="{36AAB6EB-A047-4C2B-B2A7-5681E1530F07}" destId="{2165DDF8-FD9D-4832-A615-473FA467A4D2}" srcOrd="1" destOrd="0" presId="urn:microsoft.com/office/officeart/2005/8/layout/radial5"/>
    <dgm:cxn modelId="{B83AA47D-4364-4817-95BE-66D09900A8B2}" type="presOf" srcId="{DB7DFB09-0174-4A12-A70A-62BC45CD6603}" destId="{58F3DE28-034E-48CB-96E3-7033F506ED9D}" srcOrd="1" destOrd="0" presId="urn:microsoft.com/office/officeart/2005/8/layout/radial5"/>
    <dgm:cxn modelId="{EF6A7D36-5E89-495B-A740-7C536B97100F}" type="presOf" srcId="{3BC28B79-93EB-46C5-8E96-23ED1723D41A}" destId="{B913B660-6A01-4861-B8BD-761F087B93A9}" srcOrd="0" destOrd="0" presId="urn:microsoft.com/office/officeart/2005/8/layout/radial5"/>
    <dgm:cxn modelId="{16C197CA-FCA0-47E3-A0A6-A1747AEC75B6}" type="presOf" srcId="{B38A0393-EAB1-421F-871D-48B76FA18FE0}" destId="{DE80AE78-F8BC-414E-AA85-7EDB601118B9}" srcOrd="0" destOrd="0" presId="urn:microsoft.com/office/officeart/2005/8/layout/radial5"/>
    <dgm:cxn modelId="{8220758B-CAF3-40C9-83A1-DFD676D6525D}" type="presOf" srcId="{992AB43D-14E6-448A-8C01-732D6536CA0D}" destId="{D022332D-1039-413E-911F-7413BA7CAC17}" srcOrd="0" destOrd="0" presId="urn:microsoft.com/office/officeart/2005/8/layout/radial5"/>
    <dgm:cxn modelId="{487D6CAB-6C50-4C53-928A-3DBD36E3D212}" type="presOf" srcId="{36AAB6EB-A047-4C2B-B2A7-5681E1530F07}" destId="{5720C8DD-84E3-43CA-BD39-ACD193C5F31E}" srcOrd="0" destOrd="0" presId="urn:microsoft.com/office/officeart/2005/8/layout/radial5"/>
    <dgm:cxn modelId="{59FB1916-2B0D-4BF5-B832-21B2B4CA1018}" srcId="{BA1F56A9-5BB9-4EAF-A61A-B14E0BB637AE}" destId="{B38A0393-EAB1-421F-871D-48B76FA18FE0}" srcOrd="2" destOrd="0" parTransId="{DB7DFB09-0174-4A12-A70A-62BC45CD6603}" sibTransId="{14268407-0B61-497C-8B9F-DA38A1109BC5}"/>
    <dgm:cxn modelId="{D2DAF414-EE3C-4CF7-AD1B-6F78786CF9BF}" type="presOf" srcId="{DFC1866D-2B05-46CE-90FF-2887A06A8BB1}" destId="{B94D5AF3-BF84-4580-BEAE-ECF9A2801922}" srcOrd="0" destOrd="0" presId="urn:microsoft.com/office/officeart/2005/8/layout/radial5"/>
    <dgm:cxn modelId="{E821B17F-C6D4-45D4-AC99-C1D208FB8949}" type="presOf" srcId="{E8935C18-D0C3-4F5B-83AE-97CCF2101F4E}" destId="{3F3D08F8-7C39-41F6-B16E-7DC9CEC37167}" srcOrd="0" destOrd="0" presId="urn:microsoft.com/office/officeart/2005/8/layout/radial5"/>
    <dgm:cxn modelId="{DAC0B413-77B6-4ABD-AFB2-B84E3BE503A8}" type="presOf" srcId="{F7910733-D09B-47EC-9C9D-C3C56A6BE5F4}" destId="{225561A5-EB50-4C29-9577-066B69CF59B2}" srcOrd="1" destOrd="0" presId="urn:microsoft.com/office/officeart/2005/8/layout/radial5"/>
    <dgm:cxn modelId="{D73ED2CD-211D-4AA4-8025-0838C7373660}" type="presOf" srcId="{B7C11C7C-4973-42AC-A050-B6008B2F61F8}" destId="{58EE8B8B-C963-4666-A096-6385638DF007}" srcOrd="0" destOrd="0" presId="urn:microsoft.com/office/officeart/2005/8/layout/radial5"/>
    <dgm:cxn modelId="{F1936572-02B3-4F3A-A77A-ADDCD1F4E434}" srcId="{BA1F56A9-5BB9-4EAF-A61A-B14E0BB637AE}" destId="{992AB43D-14E6-448A-8C01-732D6536CA0D}" srcOrd="0" destOrd="0" parTransId="{F7910733-D09B-47EC-9C9D-C3C56A6BE5F4}" sibTransId="{7C37B0AD-907D-4893-8123-02E18732CF4D}"/>
    <dgm:cxn modelId="{8B0B168C-8978-4AB2-AE31-C7C6B1189A43}" srcId="{B7C11C7C-4973-42AC-A050-B6008B2F61F8}" destId="{BA1F56A9-5BB9-4EAF-A61A-B14E0BB637AE}" srcOrd="0" destOrd="0" parTransId="{8143052D-B4B3-4A01-96C1-4ED5528AE23D}" sibTransId="{8496D794-8181-48A4-ABE3-9AEA72F60FDC}"/>
    <dgm:cxn modelId="{F5EC2D2C-153A-4C33-9C71-7163EDE73AFA}" type="presOf" srcId="{11E7C684-D762-47A4-BA89-AA0860B28F6F}" destId="{8489A6F1-161F-41F6-B77D-385FDDEB1964}" srcOrd="0" destOrd="0" presId="urn:microsoft.com/office/officeart/2005/8/layout/radial5"/>
    <dgm:cxn modelId="{B4993B00-FA89-4290-A4DF-5197E2C3717B}" type="presOf" srcId="{11E7C684-D762-47A4-BA89-AA0860B28F6F}" destId="{134A9D08-BA70-4F2F-A745-1B69D2AFEB5B}" srcOrd="1" destOrd="0" presId="urn:microsoft.com/office/officeart/2005/8/layout/radial5"/>
    <dgm:cxn modelId="{BD26AA4B-F6E8-4304-9E47-7AD51F845416}" type="presOf" srcId="{DB7DFB09-0174-4A12-A70A-62BC45CD6603}" destId="{6F1A0C8E-CAB8-425B-B0FF-F385C6BE4C1F}" srcOrd="0" destOrd="0" presId="urn:microsoft.com/office/officeart/2005/8/layout/radial5"/>
    <dgm:cxn modelId="{DFB89F70-E14E-4E93-BD3F-50086E31BA60}" type="presParOf" srcId="{58EE8B8B-C963-4666-A096-6385638DF007}" destId="{26E306B5-880A-4C9D-BB52-26E7630B5F9C}" srcOrd="0" destOrd="0" presId="urn:microsoft.com/office/officeart/2005/8/layout/radial5"/>
    <dgm:cxn modelId="{714EE53B-F908-4238-97C3-D6D6685E852F}" type="presParOf" srcId="{58EE8B8B-C963-4666-A096-6385638DF007}" destId="{BB83C0E3-2B5B-4757-A548-95C9E13CA3E1}" srcOrd="1" destOrd="0" presId="urn:microsoft.com/office/officeart/2005/8/layout/radial5"/>
    <dgm:cxn modelId="{D3D4224A-77F5-4595-BAD8-EB4900FF5632}" type="presParOf" srcId="{BB83C0E3-2B5B-4757-A548-95C9E13CA3E1}" destId="{225561A5-EB50-4C29-9577-066B69CF59B2}" srcOrd="0" destOrd="0" presId="urn:microsoft.com/office/officeart/2005/8/layout/radial5"/>
    <dgm:cxn modelId="{97C7CE5C-8A4F-4A64-8D8A-68318FBD5AC2}" type="presParOf" srcId="{58EE8B8B-C963-4666-A096-6385638DF007}" destId="{D022332D-1039-413E-911F-7413BA7CAC17}" srcOrd="2" destOrd="0" presId="urn:microsoft.com/office/officeart/2005/8/layout/radial5"/>
    <dgm:cxn modelId="{154A328C-8703-4505-965C-32F7BF694DBF}" type="presParOf" srcId="{58EE8B8B-C963-4666-A096-6385638DF007}" destId="{5720C8DD-84E3-43CA-BD39-ACD193C5F31E}" srcOrd="3" destOrd="0" presId="urn:microsoft.com/office/officeart/2005/8/layout/radial5"/>
    <dgm:cxn modelId="{8B15917E-0319-4532-BC07-55BC0FE5EE44}" type="presParOf" srcId="{5720C8DD-84E3-43CA-BD39-ACD193C5F31E}" destId="{2165DDF8-FD9D-4832-A615-473FA467A4D2}" srcOrd="0" destOrd="0" presId="urn:microsoft.com/office/officeart/2005/8/layout/radial5"/>
    <dgm:cxn modelId="{EC96D576-615F-4F86-8B0E-C306569B9492}" type="presParOf" srcId="{58EE8B8B-C963-4666-A096-6385638DF007}" destId="{3F3D08F8-7C39-41F6-B16E-7DC9CEC37167}" srcOrd="4" destOrd="0" presId="urn:microsoft.com/office/officeart/2005/8/layout/radial5"/>
    <dgm:cxn modelId="{13446013-92A7-4F20-BA8B-6C6BD23B670E}" type="presParOf" srcId="{58EE8B8B-C963-4666-A096-6385638DF007}" destId="{6F1A0C8E-CAB8-425B-B0FF-F385C6BE4C1F}" srcOrd="5" destOrd="0" presId="urn:microsoft.com/office/officeart/2005/8/layout/radial5"/>
    <dgm:cxn modelId="{B231A47B-B3EE-4D2C-9FC0-C68773F87F30}" type="presParOf" srcId="{6F1A0C8E-CAB8-425B-B0FF-F385C6BE4C1F}" destId="{58F3DE28-034E-48CB-96E3-7033F506ED9D}" srcOrd="0" destOrd="0" presId="urn:microsoft.com/office/officeart/2005/8/layout/radial5"/>
    <dgm:cxn modelId="{E09B7871-1A7B-420A-9C1B-99046B91D8DB}" type="presParOf" srcId="{58EE8B8B-C963-4666-A096-6385638DF007}" destId="{DE80AE78-F8BC-414E-AA85-7EDB601118B9}" srcOrd="6" destOrd="0" presId="urn:microsoft.com/office/officeart/2005/8/layout/radial5"/>
    <dgm:cxn modelId="{05CB76E0-F15C-4F7E-BA76-ED1ECE0743AF}" type="presParOf" srcId="{58EE8B8B-C963-4666-A096-6385638DF007}" destId="{8489A6F1-161F-41F6-B77D-385FDDEB1964}" srcOrd="7" destOrd="0" presId="urn:microsoft.com/office/officeart/2005/8/layout/radial5"/>
    <dgm:cxn modelId="{46E549B0-157B-461B-953D-5FE899DF9454}" type="presParOf" srcId="{8489A6F1-161F-41F6-B77D-385FDDEB1964}" destId="{134A9D08-BA70-4F2F-A745-1B69D2AFEB5B}" srcOrd="0" destOrd="0" presId="urn:microsoft.com/office/officeart/2005/8/layout/radial5"/>
    <dgm:cxn modelId="{8374A72F-CF58-4143-9AF7-FB8C09668F70}" type="presParOf" srcId="{58EE8B8B-C963-4666-A096-6385638DF007}" destId="{B94D5AF3-BF84-4580-BEAE-ECF9A2801922}" srcOrd="8" destOrd="0" presId="urn:microsoft.com/office/officeart/2005/8/layout/radial5"/>
    <dgm:cxn modelId="{CE660698-7A78-4173-BA4B-DD25C62AD593}" type="presParOf" srcId="{58EE8B8B-C963-4666-A096-6385638DF007}" destId="{B1DEED2A-7ABD-45B6-A861-9E0FF6D5EB14}" srcOrd="9" destOrd="0" presId="urn:microsoft.com/office/officeart/2005/8/layout/radial5"/>
    <dgm:cxn modelId="{5E283F33-39A8-4E8E-BD97-BEAFE978C22C}" type="presParOf" srcId="{B1DEED2A-7ABD-45B6-A861-9E0FF6D5EB14}" destId="{80EC4244-0335-45BF-A5C9-0486DDAB071C}" srcOrd="0" destOrd="0" presId="urn:microsoft.com/office/officeart/2005/8/layout/radial5"/>
    <dgm:cxn modelId="{D1357A34-AE71-4BE1-9F11-BDC630A716EF}" type="presParOf" srcId="{58EE8B8B-C963-4666-A096-6385638DF007}" destId="{B913B660-6A01-4861-B8BD-761F087B93A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2BC5CD-4FEE-4371-9335-A47BA410138C}" type="doc">
      <dgm:prSet loTypeId="urn:microsoft.com/office/officeart/2005/8/layout/hProcess9" loCatId="process" qsTypeId="urn:microsoft.com/office/officeart/2005/8/quickstyle/3d1" qsCatId="3D" csTypeId="urn:microsoft.com/office/officeart/2005/8/colors/colorful2" csCatId="colorful" phldr="1"/>
      <dgm:spPr/>
    </dgm:pt>
    <dgm:pt modelId="{4823C67B-00C3-49F4-ABB6-934572B0CD5E}">
      <dgm:prSet phldrT="[Texto]" phldr="1"/>
      <dgm:spPr>
        <a:blipFill rotWithShape="0">
          <a:blip xmlns:r="http://schemas.openxmlformats.org/officeDocument/2006/relationships" r:embed="rId1"/>
          <a:stretch>
            <a:fillRect/>
          </a:stretch>
        </a:blipFill>
      </dgm:spPr>
      <dgm:t>
        <a:bodyPr/>
        <a:lstStyle/>
        <a:p>
          <a:endParaRPr lang="es-EC" dirty="0"/>
        </a:p>
      </dgm:t>
    </dgm:pt>
    <dgm:pt modelId="{B86DD3ED-19C6-4F3A-9869-5828910FB617}" type="parTrans" cxnId="{2FAB619A-9C96-4D45-8187-EC691F32DAB6}">
      <dgm:prSet/>
      <dgm:spPr/>
      <dgm:t>
        <a:bodyPr/>
        <a:lstStyle/>
        <a:p>
          <a:endParaRPr lang="es-EC"/>
        </a:p>
      </dgm:t>
    </dgm:pt>
    <dgm:pt modelId="{8799EC7F-F7EC-4DF1-B554-7A1BE08629E0}" type="sibTrans" cxnId="{2FAB619A-9C96-4D45-8187-EC691F32DAB6}">
      <dgm:prSet/>
      <dgm:spPr/>
      <dgm:t>
        <a:bodyPr/>
        <a:lstStyle/>
        <a:p>
          <a:endParaRPr lang="es-EC"/>
        </a:p>
      </dgm:t>
    </dgm:pt>
    <dgm:pt modelId="{B2110C87-26DB-4010-B7B0-E4CC8AEB4F4E}">
      <dgm:prSet phldrT="[Texto]" phldr="1"/>
      <dgm:spPr>
        <a:blipFill rotWithShape="0">
          <a:blip xmlns:r="http://schemas.openxmlformats.org/officeDocument/2006/relationships" r:embed="rId2"/>
          <a:stretch>
            <a:fillRect/>
          </a:stretch>
        </a:blipFill>
      </dgm:spPr>
      <dgm:t>
        <a:bodyPr/>
        <a:lstStyle/>
        <a:p>
          <a:endParaRPr lang="es-EC"/>
        </a:p>
      </dgm:t>
    </dgm:pt>
    <dgm:pt modelId="{E9E8FBCC-358D-449B-8BAA-5945D0EBBBB7}" type="parTrans" cxnId="{644BE852-BCA3-4582-8E9B-6B1299760FBA}">
      <dgm:prSet/>
      <dgm:spPr/>
      <dgm:t>
        <a:bodyPr/>
        <a:lstStyle/>
        <a:p>
          <a:endParaRPr lang="es-EC"/>
        </a:p>
      </dgm:t>
    </dgm:pt>
    <dgm:pt modelId="{41FD2090-5F43-41BB-9C2C-AF3C08773BB5}" type="sibTrans" cxnId="{644BE852-BCA3-4582-8E9B-6B1299760FBA}">
      <dgm:prSet/>
      <dgm:spPr/>
      <dgm:t>
        <a:bodyPr/>
        <a:lstStyle/>
        <a:p>
          <a:endParaRPr lang="es-EC"/>
        </a:p>
      </dgm:t>
    </dgm:pt>
    <dgm:pt modelId="{F93573C0-B122-42F1-B398-84CAADB92E91}">
      <dgm:prSet phldrT="[Texto]" phldr="1"/>
      <dgm:spPr>
        <a:blipFill rotWithShape="0">
          <a:blip xmlns:r="http://schemas.openxmlformats.org/officeDocument/2006/relationships" r:embed="rId3"/>
          <a:stretch>
            <a:fillRect/>
          </a:stretch>
        </a:blipFill>
      </dgm:spPr>
      <dgm:t>
        <a:bodyPr/>
        <a:lstStyle/>
        <a:p>
          <a:endParaRPr lang="es-EC"/>
        </a:p>
      </dgm:t>
    </dgm:pt>
    <dgm:pt modelId="{F012E1CD-8149-493E-8815-5822F01C6507}" type="parTrans" cxnId="{88536D30-FC9F-4493-BBC2-A6E72A3CA4EC}">
      <dgm:prSet/>
      <dgm:spPr/>
      <dgm:t>
        <a:bodyPr/>
        <a:lstStyle/>
        <a:p>
          <a:endParaRPr lang="es-EC"/>
        </a:p>
      </dgm:t>
    </dgm:pt>
    <dgm:pt modelId="{F5BAE1DB-09F7-4741-8A65-F31D09C49030}" type="sibTrans" cxnId="{88536D30-FC9F-4493-BBC2-A6E72A3CA4EC}">
      <dgm:prSet/>
      <dgm:spPr/>
      <dgm:t>
        <a:bodyPr/>
        <a:lstStyle/>
        <a:p>
          <a:endParaRPr lang="es-EC"/>
        </a:p>
      </dgm:t>
    </dgm:pt>
    <dgm:pt modelId="{45D324CE-FD31-4986-99A7-69E59163EE28}" type="pres">
      <dgm:prSet presAssocID="{572BC5CD-4FEE-4371-9335-A47BA410138C}" presName="CompostProcess" presStyleCnt="0">
        <dgm:presLayoutVars>
          <dgm:dir/>
          <dgm:resizeHandles val="exact"/>
        </dgm:presLayoutVars>
      </dgm:prSet>
      <dgm:spPr/>
    </dgm:pt>
    <dgm:pt modelId="{4D138809-59D2-4FA7-960C-0EBD8544C7D0}" type="pres">
      <dgm:prSet presAssocID="{572BC5CD-4FEE-4371-9335-A47BA410138C}" presName="arrow" presStyleLbl="bgShp" presStyleIdx="0" presStyleCnt="1">
        <dgm:style>
          <a:lnRef idx="1">
            <a:schemeClr val="accent2"/>
          </a:lnRef>
          <a:fillRef idx="2">
            <a:schemeClr val="accent2"/>
          </a:fillRef>
          <a:effectRef idx="1">
            <a:schemeClr val="accent2"/>
          </a:effectRef>
          <a:fontRef idx="minor">
            <a:schemeClr val="dk1"/>
          </a:fontRef>
        </dgm:style>
      </dgm:prSet>
      <dgm:spPr/>
    </dgm:pt>
    <dgm:pt modelId="{9B506203-ACD4-4D75-9301-26B8EF07F72E}" type="pres">
      <dgm:prSet presAssocID="{572BC5CD-4FEE-4371-9335-A47BA410138C}" presName="linearProcess" presStyleCnt="0"/>
      <dgm:spPr/>
    </dgm:pt>
    <dgm:pt modelId="{8B24B9E3-1FEC-4CA8-B70B-9600B959FB85}" type="pres">
      <dgm:prSet presAssocID="{4823C67B-00C3-49F4-ABB6-934572B0CD5E}" presName="textNode" presStyleLbl="node1" presStyleIdx="0" presStyleCnt="3">
        <dgm:presLayoutVars>
          <dgm:bulletEnabled val="1"/>
        </dgm:presLayoutVars>
      </dgm:prSet>
      <dgm:spPr/>
      <dgm:t>
        <a:bodyPr/>
        <a:lstStyle/>
        <a:p>
          <a:endParaRPr lang="es-EC"/>
        </a:p>
      </dgm:t>
    </dgm:pt>
    <dgm:pt modelId="{87372628-EDC6-4D61-8A3F-F5526E086AA5}" type="pres">
      <dgm:prSet presAssocID="{8799EC7F-F7EC-4DF1-B554-7A1BE08629E0}" presName="sibTrans" presStyleCnt="0"/>
      <dgm:spPr/>
    </dgm:pt>
    <dgm:pt modelId="{DA78EAE6-9AED-43B2-B685-B334321290E5}" type="pres">
      <dgm:prSet presAssocID="{B2110C87-26DB-4010-B7B0-E4CC8AEB4F4E}" presName="textNode" presStyleLbl="node1" presStyleIdx="1" presStyleCnt="3">
        <dgm:presLayoutVars>
          <dgm:bulletEnabled val="1"/>
        </dgm:presLayoutVars>
      </dgm:prSet>
      <dgm:spPr/>
      <dgm:t>
        <a:bodyPr/>
        <a:lstStyle/>
        <a:p>
          <a:endParaRPr lang="es-EC"/>
        </a:p>
      </dgm:t>
    </dgm:pt>
    <dgm:pt modelId="{BD8C2B63-ECA0-4401-8FBC-363CB41476DD}" type="pres">
      <dgm:prSet presAssocID="{41FD2090-5F43-41BB-9C2C-AF3C08773BB5}" presName="sibTrans" presStyleCnt="0"/>
      <dgm:spPr/>
    </dgm:pt>
    <dgm:pt modelId="{3FA55690-35EC-45BC-9C29-E222FAF454B2}" type="pres">
      <dgm:prSet presAssocID="{F93573C0-B122-42F1-B398-84CAADB92E91}" presName="textNode" presStyleLbl="node1" presStyleIdx="2" presStyleCnt="3">
        <dgm:presLayoutVars>
          <dgm:bulletEnabled val="1"/>
        </dgm:presLayoutVars>
      </dgm:prSet>
      <dgm:spPr/>
      <dgm:t>
        <a:bodyPr/>
        <a:lstStyle/>
        <a:p>
          <a:endParaRPr lang="es-EC"/>
        </a:p>
      </dgm:t>
    </dgm:pt>
  </dgm:ptLst>
  <dgm:cxnLst>
    <dgm:cxn modelId="{5BB34EAE-3CE2-4A62-B8CF-CFBC0263C6E0}" type="presOf" srcId="{572BC5CD-4FEE-4371-9335-A47BA410138C}" destId="{45D324CE-FD31-4986-99A7-69E59163EE28}" srcOrd="0" destOrd="0" presId="urn:microsoft.com/office/officeart/2005/8/layout/hProcess9"/>
    <dgm:cxn modelId="{2FAB619A-9C96-4D45-8187-EC691F32DAB6}" srcId="{572BC5CD-4FEE-4371-9335-A47BA410138C}" destId="{4823C67B-00C3-49F4-ABB6-934572B0CD5E}" srcOrd="0" destOrd="0" parTransId="{B86DD3ED-19C6-4F3A-9869-5828910FB617}" sibTransId="{8799EC7F-F7EC-4DF1-B554-7A1BE08629E0}"/>
    <dgm:cxn modelId="{755A6C75-A4EF-48C9-87E3-E891FC9A12BD}" type="presOf" srcId="{F93573C0-B122-42F1-B398-84CAADB92E91}" destId="{3FA55690-35EC-45BC-9C29-E222FAF454B2}" srcOrd="0" destOrd="0" presId="urn:microsoft.com/office/officeart/2005/8/layout/hProcess9"/>
    <dgm:cxn modelId="{88536D30-FC9F-4493-BBC2-A6E72A3CA4EC}" srcId="{572BC5CD-4FEE-4371-9335-A47BA410138C}" destId="{F93573C0-B122-42F1-B398-84CAADB92E91}" srcOrd="2" destOrd="0" parTransId="{F012E1CD-8149-493E-8815-5822F01C6507}" sibTransId="{F5BAE1DB-09F7-4741-8A65-F31D09C49030}"/>
    <dgm:cxn modelId="{644BE852-BCA3-4582-8E9B-6B1299760FBA}" srcId="{572BC5CD-4FEE-4371-9335-A47BA410138C}" destId="{B2110C87-26DB-4010-B7B0-E4CC8AEB4F4E}" srcOrd="1" destOrd="0" parTransId="{E9E8FBCC-358D-449B-8BAA-5945D0EBBBB7}" sibTransId="{41FD2090-5F43-41BB-9C2C-AF3C08773BB5}"/>
    <dgm:cxn modelId="{1D4169A2-EF23-449E-81ED-5D68C054500E}" type="presOf" srcId="{B2110C87-26DB-4010-B7B0-E4CC8AEB4F4E}" destId="{DA78EAE6-9AED-43B2-B685-B334321290E5}" srcOrd="0" destOrd="0" presId="urn:microsoft.com/office/officeart/2005/8/layout/hProcess9"/>
    <dgm:cxn modelId="{549864CE-2395-42DF-A94D-AD753A7C7E5A}" type="presOf" srcId="{4823C67B-00C3-49F4-ABB6-934572B0CD5E}" destId="{8B24B9E3-1FEC-4CA8-B70B-9600B959FB85}" srcOrd="0" destOrd="0" presId="urn:microsoft.com/office/officeart/2005/8/layout/hProcess9"/>
    <dgm:cxn modelId="{5A68917C-D30B-4828-BD63-266E819732B0}" type="presParOf" srcId="{45D324CE-FD31-4986-99A7-69E59163EE28}" destId="{4D138809-59D2-4FA7-960C-0EBD8544C7D0}" srcOrd="0" destOrd="0" presId="urn:microsoft.com/office/officeart/2005/8/layout/hProcess9"/>
    <dgm:cxn modelId="{0223810B-3006-46A2-9296-C9C35C374527}" type="presParOf" srcId="{45D324CE-FD31-4986-99A7-69E59163EE28}" destId="{9B506203-ACD4-4D75-9301-26B8EF07F72E}" srcOrd="1" destOrd="0" presId="urn:microsoft.com/office/officeart/2005/8/layout/hProcess9"/>
    <dgm:cxn modelId="{98A7A77C-5E5D-4651-992C-3E190953C814}" type="presParOf" srcId="{9B506203-ACD4-4D75-9301-26B8EF07F72E}" destId="{8B24B9E3-1FEC-4CA8-B70B-9600B959FB85}" srcOrd="0" destOrd="0" presId="urn:microsoft.com/office/officeart/2005/8/layout/hProcess9"/>
    <dgm:cxn modelId="{B84E6CC9-EF61-4E45-ACF0-D5C735233CA3}" type="presParOf" srcId="{9B506203-ACD4-4D75-9301-26B8EF07F72E}" destId="{87372628-EDC6-4D61-8A3F-F5526E086AA5}" srcOrd="1" destOrd="0" presId="urn:microsoft.com/office/officeart/2005/8/layout/hProcess9"/>
    <dgm:cxn modelId="{F9A98A13-BAAC-487C-8596-4A8A1FAC18A2}" type="presParOf" srcId="{9B506203-ACD4-4D75-9301-26B8EF07F72E}" destId="{DA78EAE6-9AED-43B2-B685-B334321290E5}" srcOrd="2" destOrd="0" presId="urn:microsoft.com/office/officeart/2005/8/layout/hProcess9"/>
    <dgm:cxn modelId="{06B8410D-F427-4E90-ADA0-72F14A005ECE}" type="presParOf" srcId="{9B506203-ACD4-4D75-9301-26B8EF07F72E}" destId="{BD8C2B63-ECA0-4401-8FBC-363CB41476DD}" srcOrd="3" destOrd="0" presId="urn:microsoft.com/office/officeart/2005/8/layout/hProcess9"/>
    <dgm:cxn modelId="{0FAAA07B-8D14-46B5-8042-54671CA86A50}" type="presParOf" srcId="{9B506203-ACD4-4D75-9301-26B8EF07F72E}" destId="{3FA55690-35EC-45BC-9C29-E222FAF454B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502C2-97C7-47E0-AAF8-94D91CCE40BB}" type="doc">
      <dgm:prSet loTypeId="urn:microsoft.com/office/officeart/2005/8/layout/process4" loCatId="list" qsTypeId="urn:microsoft.com/office/officeart/2005/8/quickstyle/3d2" qsCatId="3D" csTypeId="urn:microsoft.com/office/officeart/2005/8/colors/accent1_4" csCatId="accent1" phldr="1"/>
      <dgm:spPr/>
      <dgm:t>
        <a:bodyPr/>
        <a:lstStyle/>
        <a:p>
          <a:endParaRPr lang="es-MX"/>
        </a:p>
      </dgm:t>
    </dgm:pt>
    <dgm:pt modelId="{B1943F6E-03AB-40D6-B987-E45A8F5BAA14}">
      <dgm:prSet phldrT="[Texto]" custT="1"/>
      <dgm:spPr/>
      <dgm:t>
        <a:bodyPr/>
        <a:lstStyle/>
        <a:p>
          <a:r>
            <a:rPr lang="es-MX" sz="3200" b="1" dirty="0" smtClean="0">
              <a:solidFill>
                <a:schemeClr val="tx1"/>
              </a:solidFill>
            </a:rPr>
            <a:t>MISIÓN </a:t>
          </a:r>
          <a:endParaRPr lang="es-MX" sz="3200" b="1" dirty="0">
            <a:solidFill>
              <a:schemeClr val="tx1"/>
            </a:solidFill>
          </a:endParaRPr>
        </a:p>
      </dgm:t>
    </dgm:pt>
    <dgm:pt modelId="{29565AE4-E170-406E-9D18-D1E83D505161}" type="parTrans" cxnId="{0AE0D5F4-939A-4A2B-874E-46620214C71E}">
      <dgm:prSet/>
      <dgm:spPr/>
      <dgm:t>
        <a:bodyPr/>
        <a:lstStyle/>
        <a:p>
          <a:endParaRPr lang="es-MX" sz="2400"/>
        </a:p>
      </dgm:t>
    </dgm:pt>
    <dgm:pt modelId="{2C20A339-3BAA-433D-84A4-184EE3436F22}" type="sibTrans" cxnId="{0AE0D5F4-939A-4A2B-874E-46620214C71E}">
      <dgm:prSet/>
      <dgm:spPr/>
      <dgm:t>
        <a:bodyPr/>
        <a:lstStyle/>
        <a:p>
          <a:endParaRPr lang="es-MX" sz="2400"/>
        </a:p>
      </dgm:t>
    </dgm:pt>
    <dgm:pt modelId="{727E48D3-C1E6-425A-B7A7-DFA959395EEC}">
      <dgm:prSet phldrT="[Texto]" custT="1"/>
      <dgm:spPr/>
      <dgm:t>
        <a:bodyPr/>
        <a:lstStyle/>
        <a:p>
          <a:pPr algn="just"/>
          <a:r>
            <a:rPr lang="es-EC" sz="1400" dirty="0" smtClean="0"/>
            <a:t>Permite que los agricultores de la parroquia Cotogchoa, comercialicen sus productos agrícolas al consumidor final, cumpliendo con normas de higiene y control de calidad y a su vez elevando el nivel de vida de los habitantes del lugar.</a:t>
          </a:r>
          <a:endParaRPr lang="es-MX" sz="1400" dirty="0"/>
        </a:p>
      </dgm:t>
    </dgm:pt>
    <dgm:pt modelId="{CF0490C7-DF1E-4523-9DC4-75D106D6AAE2}" type="parTrans" cxnId="{EBF904D9-EDA8-468C-A3EE-1B9747FEB19B}">
      <dgm:prSet/>
      <dgm:spPr/>
      <dgm:t>
        <a:bodyPr/>
        <a:lstStyle/>
        <a:p>
          <a:endParaRPr lang="es-MX" sz="2400"/>
        </a:p>
      </dgm:t>
    </dgm:pt>
    <dgm:pt modelId="{4308324A-BD24-4696-9094-82DA8197A0E3}" type="sibTrans" cxnId="{EBF904D9-EDA8-468C-A3EE-1B9747FEB19B}">
      <dgm:prSet/>
      <dgm:spPr/>
      <dgm:t>
        <a:bodyPr/>
        <a:lstStyle/>
        <a:p>
          <a:endParaRPr lang="es-MX" sz="2400"/>
        </a:p>
      </dgm:t>
    </dgm:pt>
    <dgm:pt modelId="{4093929B-99D5-4F53-8171-170DED8F3844}">
      <dgm:prSet phldrT="[Texto]" custT="1"/>
      <dgm:spPr/>
      <dgm:t>
        <a:bodyPr/>
        <a:lstStyle/>
        <a:p>
          <a:r>
            <a:rPr lang="es-MX" sz="3200" b="1" dirty="0" smtClean="0">
              <a:solidFill>
                <a:schemeClr val="tx1"/>
              </a:solidFill>
            </a:rPr>
            <a:t>VISIÓN </a:t>
          </a:r>
          <a:endParaRPr lang="es-MX" sz="3200" b="1" dirty="0">
            <a:solidFill>
              <a:schemeClr val="tx1"/>
            </a:solidFill>
          </a:endParaRPr>
        </a:p>
      </dgm:t>
    </dgm:pt>
    <dgm:pt modelId="{05E15D67-BB77-492E-92BB-8BB24128ABFC}" type="parTrans" cxnId="{D414F61F-8BD1-4B35-BA34-78B565ABA0A6}">
      <dgm:prSet/>
      <dgm:spPr/>
      <dgm:t>
        <a:bodyPr/>
        <a:lstStyle/>
        <a:p>
          <a:endParaRPr lang="es-MX" sz="2400"/>
        </a:p>
      </dgm:t>
    </dgm:pt>
    <dgm:pt modelId="{B8FB40C3-82BA-46BA-B5BF-99102AA13458}" type="sibTrans" cxnId="{D414F61F-8BD1-4B35-BA34-78B565ABA0A6}">
      <dgm:prSet/>
      <dgm:spPr/>
      <dgm:t>
        <a:bodyPr/>
        <a:lstStyle/>
        <a:p>
          <a:endParaRPr lang="es-MX" sz="2400"/>
        </a:p>
      </dgm:t>
    </dgm:pt>
    <dgm:pt modelId="{84506BFA-5118-499C-8E93-469DF339A287}">
      <dgm:prSet phldrT="[Texto]" custT="1"/>
      <dgm:spPr/>
      <dgm:t>
        <a:bodyPr anchor="ctr"/>
        <a:lstStyle/>
        <a:p>
          <a:pPr algn="just"/>
          <a:r>
            <a:rPr lang="es-EC" sz="1600" dirty="0" smtClean="0"/>
            <a:t>Al 2020, ser el centro de acopio líder de productos agrícolas de venta directa al consumidor final a nivel regional, actuando bajo valores de responsabilidad y compromiso con el cliente y aportando a la inserción económica y social de los habitantes de la parroquia  Cotogchoa.</a:t>
          </a:r>
          <a:endParaRPr lang="es-MX" sz="1600" dirty="0"/>
        </a:p>
      </dgm:t>
    </dgm:pt>
    <dgm:pt modelId="{2D231E85-79A6-4591-9AAD-33D27315C04E}" type="parTrans" cxnId="{656CF7FB-2B39-4B8D-9C97-EC1177E7929C}">
      <dgm:prSet/>
      <dgm:spPr/>
      <dgm:t>
        <a:bodyPr/>
        <a:lstStyle/>
        <a:p>
          <a:endParaRPr lang="es-MX" sz="2400"/>
        </a:p>
      </dgm:t>
    </dgm:pt>
    <dgm:pt modelId="{47BC1BD9-17AF-4C67-A37A-9A548CBC6F1A}" type="sibTrans" cxnId="{656CF7FB-2B39-4B8D-9C97-EC1177E7929C}">
      <dgm:prSet/>
      <dgm:spPr/>
      <dgm:t>
        <a:bodyPr/>
        <a:lstStyle/>
        <a:p>
          <a:endParaRPr lang="es-MX" sz="2400"/>
        </a:p>
      </dgm:t>
    </dgm:pt>
    <dgm:pt modelId="{1E900CF4-4075-4508-B96D-488C8D9380EE}" type="pres">
      <dgm:prSet presAssocID="{B68502C2-97C7-47E0-AAF8-94D91CCE40BB}" presName="Name0" presStyleCnt="0">
        <dgm:presLayoutVars>
          <dgm:dir/>
          <dgm:animLvl val="lvl"/>
          <dgm:resizeHandles val="exact"/>
        </dgm:presLayoutVars>
      </dgm:prSet>
      <dgm:spPr/>
      <dgm:t>
        <a:bodyPr/>
        <a:lstStyle/>
        <a:p>
          <a:endParaRPr lang="es-EC"/>
        </a:p>
      </dgm:t>
    </dgm:pt>
    <dgm:pt modelId="{C79650EE-9611-476A-8669-1D2138F386A4}" type="pres">
      <dgm:prSet presAssocID="{4093929B-99D5-4F53-8171-170DED8F3844}" presName="boxAndChildren" presStyleCnt="0"/>
      <dgm:spPr/>
      <dgm:t>
        <a:bodyPr/>
        <a:lstStyle/>
        <a:p>
          <a:endParaRPr lang="es-EC"/>
        </a:p>
      </dgm:t>
    </dgm:pt>
    <dgm:pt modelId="{B049A16E-2470-4BBD-B9EB-B63723D58C7B}" type="pres">
      <dgm:prSet presAssocID="{4093929B-99D5-4F53-8171-170DED8F3844}" presName="parentTextBox" presStyleLbl="node1" presStyleIdx="0" presStyleCnt="2"/>
      <dgm:spPr/>
      <dgm:t>
        <a:bodyPr/>
        <a:lstStyle/>
        <a:p>
          <a:endParaRPr lang="es-EC"/>
        </a:p>
      </dgm:t>
    </dgm:pt>
    <dgm:pt modelId="{12C659D6-F90E-4B24-9770-F1E1EDF56D3D}" type="pres">
      <dgm:prSet presAssocID="{4093929B-99D5-4F53-8171-170DED8F3844}" presName="entireBox" presStyleLbl="node1" presStyleIdx="0" presStyleCnt="2"/>
      <dgm:spPr/>
      <dgm:t>
        <a:bodyPr/>
        <a:lstStyle/>
        <a:p>
          <a:endParaRPr lang="es-EC"/>
        </a:p>
      </dgm:t>
    </dgm:pt>
    <dgm:pt modelId="{9CF1B260-7C63-44BF-9265-6BA1AA301152}" type="pres">
      <dgm:prSet presAssocID="{4093929B-99D5-4F53-8171-170DED8F3844}" presName="descendantBox" presStyleCnt="0"/>
      <dgm:spPr/>
      <dgm:t>
        <a:bodyPr/>
        <a:lstStyle/>
        <a:p>
          <a:endParaRPr lang="es-EC"/>
        </a:p>
      </dgm:t>
    </dgm:pt>
    <dgm:pt modelId="{BE93D406-2D05-463C-9CD1-552FB6A05775}" type="pres">
      <dgm:prSet presAssocID="{84506BFA-5118-499C-8E93-469DF339A287}" presName="childTextBox" presStyleLbl="fgAccFollowNode1" presStyleIdx="0" presStyleCnt="2">
        <dgm:presLayoutVars>
          <dgm:bulletEnabled val="1"/>
        </dgm:presLayoutVars>
      </dgm:prSet>
      <dgm:spPr/>
      <dgm:t>
        <a:bodyPr/>
        <a:lstStyle/>
        <a:p>
          <a:endParaRPr lang="es-EC"/>
        </a:p>
      </dgm:t>
    </dgm:pt>
    <dgm:pt modelId="{47D91995-B2BF-42DA-A73E-B8DC7EBDACD0}" type="pres">
      <dgm:prSet presAssocID="{2C20A339-3BAA-433D-84A4-184EE3436F22}" presName="sp" presStyleCnt="0"/>
      <dgm:spPr/>
      <dgm:t>
        <a:bodyPr/>
        <a:lstStyle/>
        <a:p>
          <a:endParaRPr lang="es-EC"/>
        </a:p>
      </dgm:t>
    </dgm:pt>
    <dgm:pt modelId="{BCB611E8-549B-48FC-80D8-73866C9D61A6}" type="pres">
      <dgm:prSet presAssocID="{B1943F6E-03AB-40D6-B987-E45A8F5BAA14}" presName="arrowAndChildren" presStyleCnt="0"/>
      <dgm:spPr/>
      <dgm:t>
        <a:bodyPr/>
        <a:lstStyle/>
        <a:p>
          <a:endParaRPr lang="es-EC"/>
        </a:p>
      </dgm:t>
    </dgm:pt>
    <dgm:pt modelId="{F2479251-5305-4110-A66E-EC198C484CA4}" type="pres">
      <dgm:prSet presAssocID="{B1943F6E-03AB-40D6-B987-E45A8F5BAA14}" presName="parentTextArrow" presStyleLbl="node1" presStyleIdx="0" presStyleCnt="2"/>
      <dgm:spPr/>
      <dgm:t>
        <a:bodyPr/>
        <a:lstStyle/>
        <a:p>
          <a:endParaRPr lang="es-EC"/>
        </a:p>
      </dgm:t>
    </dgm:pt>
    <dgm:pt modelId="{DC326D3B-C1F5-4A1E-8BF4-9586FB9594F7}" type="pres">
      <dgm:prSet presAssocID="{B1943F6E-03AB-40D6-B987-E45A8F5BAA14}" presName="arrow" presStyleLbl="node1" presStyleIdx="1" presStyleCnt="2"/>
      <dgm:spPr/>
      <dgm:t>
        <a:bodyPr/>
        <a:lstStyle/>
        <a:p>
          <a:endParaRPr lang="es-EC"/>
        </a:p>
      </dgm:t>
    </dgm:pt>
    <dgm:pt modelId="{FFCD9CC7-6545-40F4-B0E6-F69FACFF7C35}" type="pres">
      <dgm:prSet presAssocID="{B1943F6E-03AB-40D6-B987-E45A8F5BAA14}" presName="descendantArrow" presStyleCnt="0"/>
      <dgm:spPr/>
      <dgm:t>
        <a:bodyPr/>
        <a:lstStyle/>
        <a:p>
          <a:endParaRPr lang="es-EC"/>
        </a:p>
      </dgm:t>
    </dgm:pt>
    <dgm:pt modelId="{4C195849-E466-4EBB-B22A-8B589BFD1687}" type="pres">
      <dgm:prSet presAssocID="{727E48D3-C1E6-425A-B7A7-DFA959395EEC}" presName="childTextArrow" presStyleLbl="fgAccFollowNode1" presStyleIdx="1" presStyleCnt="2" custScaleY="170289">
        <dgm:presLayoutVars>
          <dgm:bulletEnabled val="1"/>
        </dgm:presLayoutVars>
      </dgm:prSet>
      <dgm:spPr/>
      <dgm:t>
        <a:bodyPr/>
        <a:lstStyle/>
        <a:p>
          <a:endParaRPr lang="es-EC"/>
        </a:p>
      </dgm:t>
    </dgm:pt>
  </dgm:ptLst>
  <dgm:cxnLst>
    <dgm:cxn modelId="{C2B86CB0-8649-44E7-B0FB-87EA8F940ADD}" type="presOf" srcId="{B1943F6E-03AB-40D6-B987-E45A8F5BAA14}" destId="{F2479251-5305-4110-A66E-EC198C484CA4}" srcOrd="0" destOrd="0" presId="urn:microsoft.com/office/officeart/2005/8/layout/process4"/>
    <dgm:cxn modelId="{757064B3-A85A-41DD-94B0-42CE80247D5D}" type="presOf" srcId="{B1943F6E-03AB-40D6-B987-E45A8F5BAA14}" destId="{DC326D3B-C1F5-4A1E-8BF4-9586FB9594F7}" srcOrd="1" destOrd="0" presId="urn:microsoft.com/office/officeart/2005/8/layout/process4"/>
    <dgm:cxn modelId="{8D4F66A7-C1BA-419D-8815-B5D4708E54E5}" type="presOf" srcId="{4093929B-99D5-4F53-8171-170DED8F3844}" destId="{B049A16E-2470-4BBD-B9EB-B63723D58C7B}" srcOrd="0" destOrd="0" presId="urn:microsoft.com/office/officeart/2005/8/layout/process4"/>
    <dgm:cxn modelId="{EBF904D9-EDA8-468C-A3EE-1B9747FEB19B}" srcId="{B1943F6E-03AB-40D6-B987-E45A8F5BAA14}" destId="{727E48D3-C1E6-425A-B7A7-DFA959395EEC}" srcOrd="0" destOrd="0" parTransId="{CF0490C7-DF1E-4523-9DC4-75D106D6AAE2}" sibTransId="{4308324A-BD24-4696-9094-82DA8197A0E3}"/>
    <dgm:cxn modelId="{656CF7FB-2B39-4B8D-9C97-EC1177E7929C}" srcId="{4093929B-99D5-4F53-8171-170DED8F3844}" destId="{84506BFA-5118-499C-8E93-469DF339A287}" srcOrd="0" destOrd="0" parTransId="{2D231E85-79A6-4591-9AAD-33D27315C04E}" sibTransId="{47BC1BD9-17AF-4C67-A37A-9A548CBC6F1A}"/>
    <dgm:cxn modelId="{A4492F19-DD75-4696-BDFA-E7AF537E6437}" type="presOf" srcId="{4093929B-99D5-4F53-8171-170DED8F3844}" destId="{12C659D6-F90E-4B24-9770-F1E1EDF56D3D}" srcOrd="1" destOrd="0" presId="urn:microsoft.com/office/officeart/2005/8/layout/process4"/>
    <dgm:cxn modelId="{D414F61F-8BD1-4B35-BA34-78B565ABA0A6}" srcId="{B68502C2-97C7-47E0-AAF8-94D91CCE40BB}" destId="{4093929B-99D5-4F53-8171-170DED8F3844}" srcOrd="1" destOrd="0" parTransId="{05E15D67-BB77-492E-92BB-8BB24128ABFC}" sibTransId="{B8FB40C3-82BA-46BA-B5BF-99102AA13458}"/>
    <dgm:cxn modelId="{6AEBD596-DE7D-445D-87CE-C39422B63F58}" type="presOf" srcId="{727E48D3-C1E6-425A-B7A7-DFA959395EEC}" destId="{4C195849-E466-4EBB-B22A-8B589BFD1687}" srcOrd="0" destOrd="0" presId="urn:microsoft.com/office/officeart/2005/8/layout/process4"/>
    <dgm:cxn modelId="{0AE0D5F4-939A-4A2B-874E-46620214C71E}" srcId="{B68502C2-97C7-47E0-AAF8-94D91CCE40BB}" destId="{B1943F6E-03AB-40D6-B987-E45A8F5BAA14}" srcOrd="0" destOrd="0" parTransId="{29565AE4-E170-406E-9D18-D1E83D505161}" sibTransId="{2C20A339-3BAA-433D-84A4-184EE3436F22}"/>
    <dgm:cxn modelId="{AED431A3-4E01-4DEA-96A2-E97EE8C56B4C}" type="presOf" srcId="{B68502C2-97C7-47E0-AAF8-94D91CCE40BB}" destId="{1E900CF4-4075-4508-B96D-488C8D9380EE}" srcOrd="0" destOrd="0" presId="urn:microsoft.com/office/officeart/2005/8/layout/process4"/>
    <dgm:cxn modelId="{E7837FC9-FF26-4168-99BA-91BAA31F187A}" type="presOf" srcId="{84506BFA-5118-499C-8E93-469DF339A287}" destId="{BE93D406-2D05-463C-9CD1-552FB6A05775}" srcOrd="0" destOrd="0" presId="urn:microsoft.com/office/officeart/2005/8/layout/process4"/>
    <dgm:cxn modelId="{663F9532-8EBD-4443-AB0E-DBC0AA82D204}" type="presParOf" srcId="{1E900CF4-4075-4508-B96D-488C8D9380EE}" destId="{C79650EE-9611-476A-8669-1D2138F386A4}" srcOrd="0" destOrd="0" presId="urn:microsoft.com/office/officeart/2005/8/layout/process4"/>
    <dgm:cxn modelId="{F4507592-5CB8-4F6E-BA4E-377AC973CAAF}" type="presParOf" srcId="{C79650EE-9611-476A-8669-1D2138F386A4}" destId="{B049A16E-2470-4BBD-B9EB-B63723D58C7B}" srcOrd="0" destOrd="0" presId="urn:microsoft.com/office/officeart/2005/8/layout/process4"/>
    <dgm:cxn modelId="{08FCE711-2A06-484C-8B8A-BAE69609C687}" type="presParOf" srcId="{C79650EE-9611-476A-8669-1D2138F386A4}" destId="{12C659D6-F90E-4B24-9770-F1E1EDF56D3D}" srcOrd="1" destOrd="0" presId="urn:microsoft.com/office/officeart/2005/8/layout/process4"/>
    <dgm:cxn modelId="{7C21E182-B0AC-404A-B72C-99B56706894C}" type="presParOf" srcId="{C79650EE-9611-476A-8669-1D2138F386A4}" destId="{9CF1B260-7C63-44BF-9265-6BA1AA301152}" srcOrd="2" destOrd="0" presId="urn:microsoft.com/office/officeart/2005/8/layout/process4"/>
    <dgm:cxn modelId="{05C4D839-C44B-4FD5-B306-89C255807AA4}" type="presParOf" srcId="{9CF1B260-7C63-44BF-9265-6BA1AA301152}" destId="{BE93D406-2D05-463C-9CD1-552FB6A05775}" srcOrd="0" destOrd="0" presId="urn:microsoft.com/office/officeart/2005/8/layout/process4"/>
    <dgm:cxn modelId="{23A162C5-FF81-4C18-B984-99F7EC885F87}" type="presParOf" srcId="{1E900CF4-4075-4508-B96D-488C8D9380EE}" destId="{47D91995-B2BF-42DA-A73E-B8DC7EBDACD0}" srcOrd="1" destOrd="0" presId="urn:microsoft.com/office/officeart/2005/8/layout/process4"/>
    <dgm:cxn modelId="{27F81F5B-0149-41C4-890B-BA47D7A446ED}" type="presParOf" srcId="{1E900CF4-4075-4508-B96D-488C8D9380EE}" destId="{BCB611E8-549B-48FC-80D8-73866C9D61A6}" srcOrd="2" destOrd="0" presId="urn:microsoft.com/office/officeart/2005/8/layout/process4"/>
    <dgm:cxn modelId="{EF15892C-F075-428A-901F-C3DE91CF15E3}" type="presParOf" srcId="{BCB611E8-549B-48FC-80D8-73866C9D61A6}" destId="{F2479251-5305-4110-A66E-EC198C484CA4}" srcOrd="0" destOrd="0" presId="urn:microsoft.com/office/officeart/2005/8/layout/process4"/>
    <dgm:cxn modelId="{C9C6D5AD-EBD5-47DB-BB7E-D1D765A987BC}" type="presParOf" srcId="{BCB611E8-549B-48FC-80D8-73866C9D61A6}" destId="{DC326D3B-C1F5-4A1E-8BF4-9586FB9594F7}" srcOrd="1" destOrd="0" presId="urn:microsoft.com/office/officeart/2005/8/layout/process4"/>
    <dgm:cxn modelId="{EEEE54FD-5665-4D1F-84B9-5DADF971F013}" type="presParOf" srcId="{BCB611E8-549B-48FC-80D8-73866C9D61A6}" destId="{FFCD9CC7-6545-40F4-B0E6-F69FACFF7C35}" srcOrd="2" destOrd="0" presId="urn:microsoft.com/office/officeart/2005/8/layout/process4"/>
    <dgm:cxn modelId="{3EC3DE26-0950-4BD9-A60C-62785D73D687}" type="presParOf" srcId="{FFCD9CC7-6545-40F4-B0E6-F69FACFF7C35}" destId="{4C195849-E466-4EBB-B22A-8B589BFD16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CA7E7C-9281-4D85-B036-C44D83344D90}" type="doc">
      <dgm:prSet loTypeId="urn:microsoft.com/office/officeart/2005/8/layout/process2" loCatId="process" qsTypeId="urn:microsoft.com/office/officeart/2005/8/quickstyle/simple3" qsCatId="simple" csTypeId="urn:microsoft.com/office/officeart/2005/8/colors/colorful5" csCatId="colorful" phldr="1"/>
      <dgm:spPr/>
    </dgm:pt>
    <dgm:pt modelId="{489026BE-94A4-4251-B96C-FB3582715690}">
      <dgm:prSet phldrT="[Texto]" custT="1"/>
      <dgm:spPr/>
      <dgm:t>
        <a:bodyPr/>
        <a:lstStyle/>
        <a:p>
          <a:r>
            <a:rPr lang="es-EC" sz="2200" b="1" dirty="0" smtClean="0">
              <a:solidFill>
                <a:schemeClr val="tx1"/>
              </a:solidFill>
            </a:rPr>
            <a:t>VALORES</a:t>
          </a:r>
          <a:endParaRPr lang="es-EC" sz="2200" b="1" dirty="0">
            <a:solidFill>
              <a:schemeClr val="tx1"/>
            </a:solidFill>
          </a:endParaRPr>
        </a:p>
      </dgm:t>
    </dgm:pt>
    <dgm:pt modelId="{CBC1AF3D-C511-4583-84CF-080E1F6CABC5}" type="parTrans" cxnId="{220D922E-55C4-41C1-8349-BB0E6379CE21}">
      <dgm:prSet/>
      <dgm:spPr/>
      <dgm:t>
        <a:bodyPr/>
        <a:lstStyle/>
        <a:p>
          <a:endParaRPr lang="es-EC" sz="1800" b="1">
            <a:solidFill>
              <a:schemeClr val="tx1"/>
            </a:solidFill>
          </a:endParaRPr>
        </a:p>
      </dgm:t>
    </dgm:pt>
    <dgm:pt modelId="{F9D9A089-18F2-44C7-8084-0EDA1CA51C23}" type="sibTrans" cxnId="{220D922E-55C4-41C1-8349-BB0E6379CE21}">
      <dgm:prSet custT="1"/>
      <dgm:spPr/>
      <dgm:t>
        <a:bodyPr/>
        <a:lstStyle/>
        <a:p>
          <a:endParaRPr lang="es-EC" sz="1800" b="1">
            <a:solidFill>
              <a:schemeClr val="tx1"/>
            </a:solidFill>
          </a:endParaRPr>
        </a:p>
      </dgm:t>
    </dgm:pt>
    <dgm:pt modelId="{517EE564-78C1-4413-975F-A344141FE223}">
      <dgm:prSet phldrT="[Texto]" custT="1"/>
      <dgm:spPr/>
      <dgm:t>
        <a:bodyPr/>
        <a:lstStyle/>
        <a:p>
          <a:r>
            <a:rPr lang="es-EC" sz="1800" b="1" dirty="0" smtClean="0">
              <a:solidFill>
                <a:schemeClr val="tx1"/>
              </a:solidFill>
            </a:rPr>
            <a:t>Responsabilidad</a:t>
          </a:r>
          <a:endParaRPr lang="es-EC" sz="1800" b="1" dirty="0">
            <a:solidFill>
              <a:schemeClr val="tx1"/>
            </a:solidFill>
          </a:endParaRPr>
        </a:p>
      </dgm:t>
    </dgm:pt>
    <dgm:pt modelId="{3D9BAC6D-D9AD-4DC8-B89A-827DD64DF42E}" type="parTrans" cxnId="{C56BB1FB-6DD3-47DE-AF82-5640377F0035}">
      <dgm:prSet/>
      <dgm:spPr/>
      <dgm:t>
        <a:bodyPr/>
        <a:lstStyle/>
        <a:p>
          <a:endParaRPr lang="es-EC" sz="1800" b="1">
            <a:solidFill>
              <a:schemeClr val="tx1"/>
            </a:solidFill>
          </a:endParaRPr>
        </a:p>
      </dgm:t>
    </dgm:pt>
    <dgm:pt modelId="{26140F3F-9E2E-4D6E-B407-E9B7161E3505}" type="sibTrans" cxnId="{C56BB1FB-6DD3-47DE-AF82-5640377F0035}">
      <dgm:prSet custT="1"/>
      <dgm:spPr/>
      <dgm:t>
        <a:bodyPr/>
        <a:lstStyle/>
        <a:p>
          <a:endParaRPr lang="es-EC" sz="1800" b="1">
            <a:solidFill>
              <a:schemeClr val="tx1"/>
            </a:solidFill>
          </a:endParaRPr>
        </a:p>
      </dgm:t>
    </dgm:pt>
    <dgm:pt modelId="{3ECE38F5-5DDE-48D2-96EB-CD03B9B55979}">
      <dgm:prSet phldrT="[Texto]" custT="1"/>
      <dgm:spPr/>
      <dgm:t>
        <a:bodyPr/>
        <a:lstStyle/>
        <a:p>
          <a:r>
            <a:rPr lang="es-EC" sz="1800" b="1" dirty="0" smtClean="0">
              <a:solidFill>
                <a:schemeClr val="tx1"/>
              </a:solidFill>
            </a:rPr>
            <a:t>Compromiso</a:t>
          </a:r>
          <a:endParaRPr lang="es-EC" sz="1800" b="1" dirty="0">
            <a:solidFill>
              <a:schemeClr val="tx1"/>
            </a:solidFill>
          </a:endParaRPr>
        </a:p>
      </dgm:t>
    </dgm:pt>
    <dgm:pt modelId="{942A0DD2-1B7D-4F32-A293-9B10E82C09BD}" type="parTrans" cxnId="{3DD75F5F-5423-4183-B269-9EAF612E95C6}">
      <dgm:prSet/>
      <dgm:spPr/>
      <dgm:t>
        <a:bodyPr/>
        <a:lstStyle/>
        <a:p>
          <a:endParaRPr lang="es-EC" sz="1800" b="1">
            <a:solidFill>
              <a:schemeClr val="tx1"/>
            </a:solidFill>
          </a:endParaRPr>
        </a:p>
      </dgm:t>
    </dgm:pt>
    <dgm:pt modelId="{347BF278-3C4B-4EB9-909F-74BEFBB5E0DE}" type="sibTrans" cxnId="{3DD75F5F-5423-4183-B269-9EAF612E95C6}">
      <dgm:prSet custT="1"/>
      <dgm:spPr/>
      <dgm:t>
        <a:bodyPr/>
        <a:lstStyle/>
        <a:p>
          <a:endParaRPr lang="es-EC" sz="1800" b="1">
            <a:solidFill>
              <a:schemeClr val="tx1"/>
            </a:solidFill>
          </a:endParaRPr>
        </a:p>
      </dgm:t>
    </dgm:pt>
    <dgm:pt modelId="{C6F436B9-DCD0-4E23-B498-9294C9EE129D}">
      <dgm:prSet phldrT="[Texto]" custT="1"/>
      <dgm:spPr/>
      <dgm:t>
        <a:bodyPr/>
        <a:lstStyle/>
        <a:p>
          <a:r>
            <a:rPr lang="es-EC" sz="1800" b="1" dirty="0" smtClean="0">
              <a:solidFill>
                <a:schemeClr val="tx1"/>
              </a:solidFill>
            </a:rPr>
            <a:t>Respeto</a:t>
          </a:r>
          <a:endParaRPr lang="es-EC" sz="1800" b="1" dirty="0">
            <a:solidFill>
              <a:schemeClr val="tx1"/>
            </a:solidFill>
          </a:endParaRPr>
        </a:p>
      </dgm:t>
    </dgm:pt>
    <dgm:pt modelId="{D52C9A40-69A3-48EB-B9EC-047E473D185D}" type="parTrans" cxnId="{EA603CE4-6CC8-42CF-B073-68A7BE6543DD}">
      <dgm:prSet/>
      <dgm:spPr/>
      <dgm:t>
        <a:bodyPr/>
        <a:lstStyle/>
        <a:p>
          <a:endParaRPr lang="es-EC" sz="1800" b="1">
            <a:solidFill>
              <a:schemeClr val="tx1"/>
            </a:solidFill>
          </a:endParaRPr>
        </a:p>
      </dgm:t>
    </dgm:pt>
    <dgm:pt modelId="{5A072C83-84BF-4EB8-BD4B-B7101E740913}" type="sibTrans" cxnId="{EA603CE4-6CC8-42CF-B073-68A7BE6543DD}">
      <dgm:prSet/>
      <dgm:spPr/>
      <dgm:t>
        <a:bodyPr/>
        <a:lstStyle/>
        <a:p>
          <a:endParaRPr lang="es-EC" sz="1800" b="1">
            <a:solidFill>
              <a:schemeClr val="tx1"/>
            </a:solidFill>
          </a:endParaRPr>
        </a:p>
      </dgm:t>
    </dgm:pt>
    <dgm:pt modelId="{D39B3CF1-FB59-4C3E-97CE-7CF543C649EB}">
      <dgm:prSet phldrT="[Texto]" custT="1"/>
      <dgm:spPr/>
      <dgm:t>
        <a:bodyPr/>
        <a:lstStyle/>
        <a:p>
          <a:r>
            <a:rPr lang="es-EC" sz="1800" b="1" dirty="0" smtClean="0">
              <a:solidFill>
                <a:schemeClr val="tx1"/>
              </a:solidFill>
            </a:rPr>
            <a:t>Flexibilidad</a:t>
          </a:r>
          <a:endParaRPr lang="es-EC" sz="1800" b="1" dirty="0">
            <a:solidFill>
              <a:schemeClr val="tx1"/>
            </a:solidFill>
          </a:endParaRPr>
        </a:p>
      </dgm:t>
    </dgm:pt>
    <dgm:pt modelId="{1A2F7518-74B8-4BAA-B71F-4FDF3EE84A35}" type="parTrans" cxnId="{A88B3F08-471E-4C40-98F8-E25B3B4A303E}">
      <dgm:prSet/>
      <dgm:spPr/>
      <dgm:t>
        <a:bodyPr/>
        <a:lstStyle/>
        <a:p>
          <a:endParaRPr lang="es-EC"/>
        </a:p>
      </dgm:t>
    </dgm:pt>
    <dgm:pt modelId="{A37E2710-69BA-43FF-B1C9-4943C5CEAF9A}" type="sibTrans" cxnId="{A88B3F08-471E-4C40-98F8-E25B3B4A303E}">
      <dgm:prSet/>
      <dgm:spPr/>
      <dgm:t>
        <a:bodyPr/>
        <a:lstStyle/>
        <a:p>
          <a:endParaRPr lang="es-EC"/>
        </a:p>
      </dgm:t>
    </dgm:pt>
    <dgm:pt modelId="{7ECA5547-692D-4D5B-8774-F32FDAC66D67}" type="pres">
      <dgm:prSet presAssocID="{38CA7E7C-9281-4D85-B036-C44D83344D90}" presName="linearFlow" presStyleCnt="0">
        <dgm:presLayoutVars>
          <dgm:resizeHandles val="exact"/>
        </dgm:presLayoutVars>
      </dgm:prSet>
      <dgm:spPr/>
    </dgm:pt>
    <dgm:pt modelId="{CFE3FA18-E567-4CDF-BAF2-808EF2918F05}" type="pres">
      <dgm:prSet presAssocID="{489026BE-94A4-4251-B96C-FB3582715690}" presName="node" presStyleLbl="node1" presStyleIdx="0" presStyleCnt="5">
        <dgm:presLayoutVars>
          <dgm:bulletEnabled val="1"/>
        </dgm:presLayoutVars>
      </dgm:prSet>
      <dgm:spPr/>
      <dgm:t>
        <a:bodyPr/>
        <a:lstStyle/>
        <a:p>
          <a:endParaRPr lang="es-EC"/>
        </a:p>
      </dgm:t>
    </dgm:pt>
    <dgm:pt modelId="{A8F8B084-01B4-43AE-BDC7-3983244A6228}" type="pres">
      <dgm:prSet presAssocID="{F9D9A089-18F2-44C7-8084-0EDA1CA51C23}" presName="sibTrans" presStyleLbl="sibTrans2D1" presStyleIdx="0" presStyleCnt="4"/>
      <dgm:spPr/>
      <dgm:t>
        <a:bodyPr/>
        <a:lstStyle/>
        <a:p>
          <a:endParaRPr lang="es-EC"/>
        </a:p>
      </dgm:t>
    </dgm:pt>
    <dgm:pt modelId="{EA7CC7F2-94A3-43E1-808B-FCD83FA8898A}" type="pres">
      <dgm:prSet presAssocID="{F9D9A089-18F2-44C7-8084-0EDA1CA51C23}" presName="connectorText" presStyleLbl="sibTrans2D1" presStyleIdx="0" presStyleCnt="4"/>
      <dgm:spPr/>
      <dgm:t>
        <a:bodyPr/>
        <a:lstStyle/>
        <a:p>
          <a:endParaRPr lang="es-EC"/>
        </a:p>
      </dgm:t>
    </dgm:pt>
    <dgm:pt modelId="{6B2F494D-E80A-4B81-BCE1-6E0C08A1C920}" type="pres">
      <dgm:prSet presAssocID="{D39B3CF1-FB59-4C3E-97CE-7CF543C649EB}" presName="node" presStyleLbl="node1" presStyleIdx="1" presStyleCnt="5">
        <dgm:presLayoutVars>
          <dgm:bulletEnabled val="1"/>
        </dgm:presLayoutVars>
      </dgm:prSet>
      <dgm:spPr/>
      <dgm:t>
        <a:bodyPr/>
        <a:lstStyle/>
        <a:p>
          <a:endParaRPr lang="es-EC"/>
        </a:p>
      </dgm:t>
    </dgm:pt>
    <dgm:pt modelId="{648B0BF0-16D8-416D-8222-7D8135B17F1A}" type="pres">
      <dgm:prSet presAssocID="{A37E2710-69BA-43FF-B1C9-4943C5CEAF9A}" presName="sibTrans" presStyleLbl="sibTrans2D1" presStyleIdx="1" presStyleCnt="4"/>
      <dgm:spPr/>
      <dgm:t>
        <a:bodyPr/>
        <a:lstStyle/>
        <a:p>
          <a:endParaRPr lang="es-EC"/>
        </a:p>
      </dgm:t>
    </dgm:pt>
    <dgm:pt modelId="{FCCD33B1-B0D8-4E95-A281-374114EC49F2}" type="pres">
      <dgm:prSet presAssocID="{A37E2710-69BA-43FF-B1C9-4943C5CEAF9A}" presName="connectorText" presStyleLbl="sibTrans2D1" presStyleIdx="1" presStyleCnt="4"/>
      <dgm:spPr/>
      <dgm:t>
        <a:bodyPr/>
        <a:lstStyle/>
        <a:p>
          <a:endParaRPr lang="es-EC"/>
        </a:p>
      </dgm:t>
    </dgm:pt>
    <dgm:pt modelId="{2C739C75-4350-4373-9459-A74F4CCE5EB3}" type="pres">
      <dgm:prSet presAssocID="{517EE564-78C1-4413-975F-A344141FE223}" presName="node" presStyleLbl="node1" presStyleIdx="2" presStyleCnt="5">
        <dgm:presLayoutVars>
          <dgm:bulletEnabled val="1"/>
        </dgm:presLayoutVars>
      </dgm:prSet>
      <dgm:spPr/>
      <dgm:t>
        <a:bodyPr/>
        <a:lstStyle/>
        <a:p>
          <a:endParaRPr lang="es-EC"/>
        </a:p>
      </dgm:t>
    </dgm:pt>
    <dgm:pt modelId="{50666D50-A594-4D17-AAF8-64E6CB01EC07}" type="pres">
      <dgm:prSet presAssocID="{26140F3F-9E2E-4D6E-B407-E9B7161E3505}" presName="sibTrans" presStyleLbl="sibTrans2D1" presStyleIdx="2" presStyleCnt="4"/>
      <dgm:spPr/>
      <dgm:t>
        <a:bodyPr/>
        <a:lstStyle/>
        <a:p>
          <a:endParaRPr lang="es-EC"/>
        </a:p>
      </dgm:t>
    </dgm:pt>
    <dgm:pt modelId="{9D615836-429F-4EA7-B13E-CA8382A538CA}" type="pres">
      <dgm:prSet presAssocID="{26140F3F-9E2E-4D6E-B407-E9B7161E3505}" presName="connectorText" presStyleLbl="sibTrans2D1" presStyleIdx="2" presStyleCnt="4"/>
      <dgm:spPr/>
      <dgm:t>
        <a:bodyPr/>
        <a:lstStyle/>
        <a:p>
          <a:endParaRPr lang="es-EC"/>
        </a:p>
      </dgm:t>
    </dgm:pt>
    <dgm:pt modelId="{3601F5B7-B992-40B5-B120-28AA36B6B889}" type="pres">
      <dgm:prSet presAssocID="{3ECE38F5-5DDE-48D2-96EB-CD03B9B55979}" presName="node" presStyleLbl="node1" presStyleIdx="3" presStyleCnt="5">
        <dgm:presLayoutVars>
          <dgm:bulletEnabled val="1"/>
        </dgm:presLayoutVars>
      </dgm:prSet>
      <dgm:spPr/>
      <dgm:t>
        <a:bodyPr/>
        <a:lstStyle/>
        <a:p>
          <a:endParaRPr lang="es-EC"/>
        </a:p>
      </dgm:t>
    </dgm:pt>
    <dgm:pt modelId="{CD7987A5-7382-41C4-8395-A7DC3A534E7E}" type="pres">
      <dgm:prSet presAssocID="{347BF278-3C4B-4EB9-909F-74BEFBB5E0DE}" presName="sibTrans" presStyleLbl="sibTrans2D1" presStyleIdx="3" presStyleCnt="4"/>
      <dgm:spPr/>
      <dgm:t>
        <a:bodyPr/>
        <a:lstStyle/>
        <a:p>
          <a:endParaRPr lang="es-EC"/>
        </a:p>
      </dgm:t>
    </dgm:pt>
    <dgm:pt modelId="{376C4488-7A6F-47A4-918C-65B2034A72D6}" type="pres">
      <dgm:prSet presAssocID="{347BF278-3C4B-4EB9-909F-74BEFBB5E0DE}" presName="connectorText" presStyleLbl="sibTrans2D1" presStyleIdx="3" presStyleCnt="4"/>
      <dgm:spPr/>
      <dgm:t>
        <a:bodyPr/>
        <a:lstStyle/>
        <a:p>
          <a:endParaRPr lang="es-EC"/>
        </a:p>
      </dgm:t>
    </dgm:pt>
    <dgm:pt modelId="{A60369F9-56ED-4885-BC39-05B94FD62C85}" type="pres">
      <dgm:prSet presAssocID="{C6F436B9-DCD0-4E23-B498-9294C9EE129D}" presName="node" presStyleLbl="node1" presStyleIdx="4" presStyleCnt="5">
        <dgm:presLayoutVars>
          <dgm:bulletEnabled val="1"/>
        </dgm:presLayoutVars>
      </dgm:prSet>
      <dgm:spPr/>
      <dgm:t>
        <a:bodyPr/>
        <a:lstStyle/>
        <a:p>
          <a:endParaRPr lang="es-EC"/>
        </a:p>
      </dgm:t>
    </dgm:pt>
  </dgm:ptLst>
  <dgm:cxnLst>
    <dgm:cxn modelId="{F8156894-3C8C-4B71-BA19-1ED296C44DA0}" type="presOf" srcId="{C6F436B9-DCD0-4E23-B498-9294C9EE129D}" destId="{A60369F9-56ED-4885-BC39-05B94FD62C85}" srcOrd="0" destOrd="0" presId="urn:microsoft.com/office/officeart/2005/8/layout/process2"/>
    <dgm:cxn modelId="{A88B3F08-471E-4C40-98F8-E25B3B4A303E}" srcId="{38CA7E7C-9281-4D85-B036-C44D83344D90}" destId="{D39B3CF1-FB59-4C3E-97CE-7CF543C649EB}" srcOrd="1" destOrd="0" parTransId="{1A2F7518-74B8-4BAA-B71F-4FDF3EE84A35}" sibTransId="{A37E2710-69BA-43FF-B1C9-4943C5CEAF9A}"/>
    <dgm:cxn modelId="{52EEC6CD-4079-4D69-B82C-C44553EE06E5}" type="presOf" srcId="{D39B3CF1-FB59-4C3E-97CE-7CF543C649EB}" destId="{6B2F494D-E80A-4B81-BCE1-6E0C08A1C920}" srcOrd="0" destOrd="0" presId="urn:microsoft.com/office/officeart/2005/8/layout/process2"/>
    <dgm:cxn modelId="{86B2BBD3-86BF-4C99-A68B-BD41E2F20645}" type="presOf" srcId="{A37E2710-69BA-43FF-B1C9-4943C5CEAF9A}" destId="{FCCD33B1-B0D8-4E95-A281-374114EC49F2}" srcOrd="1" destOrd="0" presId="urn:microsoft.com/office/officeart/2005/8/layout/process2"/>
    <dgm:cxn modelId="{7EBCF2A1-CD6C-4A50-B3BD-FB2EACFDFF89}" type="presOf" srcId="{3ECE38F5-5DDE-48D2-96EB-CD03B9B55979}" destId="{3601F5B7-B992-40B5-B120-28AA36B6B889}" srcOrd="0" destOrd="0" presId="urn:microsoft.com/office/officeart/2005/8/layout/process2"/>
    <dgm:cxn modelId="{AE3195D0-FC3E-48BB-97C5-9A05DDF550B4}" type="presOf" srcId="{347BF278-3C4B-4EB9-909F-74BEFBB5E0DE}" destId="{CD7987A5-7382-41C4-8395-A7DC3A534E7E}" srcOrd="0" destOrd="0" presId="urn:microsoft.com/office/officeart/2005/8/layout/process2"/>
    <dgm:cxn modelId="{3DD75F5F-5423-4183-B269-9EAF612E95C6}" srcId="{38CA7E7C-9281-4D85-B036-C44D83344D90}" destId="{3ECE38F5-5DDE-48D2-96EB-CD03B9B55979}" srcOrd="3" destOrd="0" parTransId="{942A0DD2-1B7D-4F32-A293-9B10E82C09BD}" sibTransId="{347BF278-3C4B-4EB9-909F-74BEFBB5E0DE}"/>
    <dgm:cxn modelId="{D4B6BC6A-B855-4CC1-BADC-35314C9E9BC1}" type="presOf" srcId="{26140F3F-9E2E-4D6E-B407-E9B7161E3505}" destId="{50666D50-A594-4D17-AAF8-64E6CB01EC07}" srcOrd="0" destOrd="0" presId="urn:microsoft.com/office/officeart/2005/8/layout/process2"/>
    <dgm:cxn modelId="{EA603CE4-6CC8-42CF-B073-68A7BE6543DD}" srcId="{38CA7E7C-9281-4D85-B036-C44D83344D90}" destId="{C6F436B9-DCD0-4E23-B498-9294C9EE129D}" srcOrd="4" destOrd="0" parTransId="{D52C9A40-69A3-48EB-B9EC-047E473D185D}" sibTransId="{5A072C83-84BF-4EB8-BD4B-B7101E740913}"/>
    <dgm:cxn modelId="{220D922E-55C4-41C1-8349-BB0E6379CE21}" srcId="{38CA7E7C-9281-4D85-B036-C44D83344D90}" destId="{489026BE-94A4-4251-B96C-FB3582715690}" srcOrd="0" destOrd="0" parTransId="{CBC1AF3D-C511-4583-84CF-080E1F6CABC5}" sibTransId="{F9D9A089-18F2-44C7-8084-0EDA1CA51C23}"/>
    <dgm:cxn modelId="{9A4E3A44-EB6F-4B87-9F96-A260AA657548}" type="presOf" srcId="{38CA7E7C-9281-4D85-B036-C44D83344D90}" destId="{7ECA5547-692D-4D5B-8774-F32FDAC66D67}" srcOrd="0" destOrd="0" presId="urn:microsoft.com/office/officeart/2005/8/layout/process2"/>
    <dgm:cxn modelId="{C56BB1FB-6DD3-47DE-AF82-5640377F0035}" srcId="{38CA7E7C-9281-4D85-B036-C44D83344D90}" destId="{517EE564-78C1-4413-975F-A344141FE223}" srcOrd="2" destOrd="0" parTransId="{3D9BAC6D-D9AD-4DC8-B89A-827DD64DF42E}" sibTransId="{26140F3F-9E2E-4D6E-B407-E9B7161E3505}"/>
    <dgm:cxn modelId="{99BF1667-56DF-468C-A43D-B1F3BB41A855}" type="presOf" srcId="{A37E2710-69BA-43FF-B1C9-4943C5CEAF9A}" destId="{648B0BF0-16D8-416D-8222-7D8135B17F1A}" srcOrd="0" destOrd="0" presId="urn:microsoft.com/office/officeart/2005/8/layout/process2"/>
    <dgm:cxn modelId="{DFAF9039-39AF-4D3B-A613-DAC5A2FEC1F7}" type="presOf" srcId="{F9D9A089-18F2-44C7-8084-0EDA1CA51C23}" destId="{A8F8B084-01B4-43AE-BDC7-3983244A6228}" srcOrd="0" destOrd="0" presId="urn:microsoft.com/office/officeart/2005/8/layout/process2"/>
    <dgm:cxn modelId="{68BD21A4-18AD-421D-8349-D12C058D453F}" type="presOf" srcId="{26140F3F-9E2E-4D6E-B407-E9B7161E3505}" destId="{9D615836-429F-4EA7-B13E-CA8382A538CA}" srcOrd="1" destOrd="0" presId="urn:microsoft.com/office/officeart/2005/8/layout/process2"/>
    <dgm:cxn modelId="{D2223AE5-EB38-47E0-8D57-A1EADC376F47}" type="presOf" srcId="{347BF278-3C4B-4EB9-909F-74BEFBB5E0DE}" destId="{376C4488-7A6F-47A4-918C-65B2034A72D6}" srcOrd="1" destOrd="0" presId="urn:microsoft.com/office/officeart/2005/8/layout/process2"/>
    <dgm:cxn modelId="{6435C27D-33F9-4131-9A07-2961898EBDEE}" type="presOf" srcId="{489026BE-94A4-4251-B96C-FB3582715690}" destId="{CFE3FA18-E567-4CDF-BAF2-808EF2918F05}" srcOrd="0" destOrd="0" presId="urn:microsoft.com/office/officeart/2005/8/layout/process2"/>
    <dgm:cxn modelId="{93B7D4AA-E8B2-442F-B030-2950643AEC75}" type="presOf" srcId="{F9D9A089-18F2-44C7-8084-0EDA1CA51C23}" destId="{EA7CC7F2-94A3-43E1-808B-FCD83FA8898A}" srcOrd="1" destOrd="0" presId="urn:microsoft.com/office/officeart/2005/8/layout/process2"/>
    <dgm:cxn modelId="{D2797477-DC59-4355-AF57-85AA0EAFD5F9}" type="presOf" srcId="{517EE564-78C1-4413-975F-A344141FE223}" destId="{2C739C75-4350-4373-9459-A74F4CCE5EB3}" srcOrd="0" destOrd="0" presId="urn:microsoft.com/office/officeart/2005/8/layout/process2"/>
    <dgm:cxn modelId="{621579DE-8253-4C3C-BCE9-9F992760A1AA}" type="presParOf" srcId="{7ECA5547-692D-4D5B-8774-F32FDAC66D67}" destId="{CFE3FA18-E567-4CDF-BAF2-808EF2918F05}" srcOrd="0" destOrd="0" presId="urn:microsoft.com/office/officeart/2005/8/layout/process2"/>
    <dgm:cxn modelId="{C8DBEBB4-F1A2-4500-9EF7-275DE28C9ABF}" type="presParOf" srcId="{7ECA5547-692D-4D5B-8774-F32FDAC66D67}" destId="{A8F8B084-01B4-43AE-BDC7-3983244A6228}" srcOrd="1" destOrd="0" presId="urn:microsoft.com/office/officeart/2005/8/layout/process2"/>
    <dgm:cxn modelId="{C5C34E34-F235-4992-9002-B6F946F326A0}" type="presParOf" srcId="{A8F8B084-01B4-43AE-BDC7-3983244A6228}" destId="{EA7CC7F2-94A3-43E1-808B-FCD83FA8898A}" srcOrd="0" destOrd="0" presId="urn:microsoft.com/office/officeart/2005/8/layout/process2"/>
    <dgm:cxn modelId="{18DDA3D0-93B4-49DF-861D-8F758FEDF695}" type="presParOf" srcId="{7ECA5547-692D-4D5B-8774-F32FDAC66D67}" destId="{6B2F494D-E80A-4B81-BCE1-6E0C08A1C920}" srcOrd="2" destOrd="0" presId="urn:microsoft.com/office/officeart/2005/8/layout/process2"/>
    <dgm:cxn modelId="{0F981666-2D8C-4C02-A700-C0B4BDCD3F0B}" type="presParOf" srcId="{7ECA5547-692D-4D5B-8774-F32FDAC66D67}" destId="{648B0BF0-16D8-416D-8222-7D8135B17F1A}" srcOrd="3" destOrd="0" presId="urn:microsoft.com/office/officeart/2005/8/layout/process2"/>
    <dgm:cxn modelId="{8F738B69-492E-4F81-99A2-95B379A78FAB}" type="presParOf" srcId="{648B0BF0-16D8-416D-8222-7D8135B17F1A}" destId="{FCCD33B1-B0D8-4E95-A281-374114EC49F2}" srcOrd="0" destOrd="0" presId="urn:microsoft.com/office/officeart/2005/8/layout/process2"/>
    <dgm:cxn modelId="{E26CE390-D1C3-4E51-BCB0-C4246F58DE88}" type="presParOf" srcId="{7ECA5547-692D-4D5B-8774-F32FDAC66D67}" destId="{2C739C75-4350-4373-9459-A74F4CCE5EB3}" srcOrd="4" destOrd="0" presId="urn:microsoft.com/office/officeart/2005/8/layout/process2"/>
    <dgm:cxn modelId="{5AA6D3F5-C3CB-424B-8DC8-27317BE55652}" type="presParOf" srcId="{7ECA5547-692D-4D5B-8774-F32FDAC66D67}" destId="{50666D50-A594-4D17-AAF8-64E6CB01EC07}" srcOrd="5" destOrd="0" presId="urn:microsoft.com/office/officeart/2005/8/layout/process2"/>
    <dgm:cxn modelId="{E4E09D2E-4D48-480B-9A87-1ADFE87EB533}" type="presParOf" srcId="{50666D50-A594-4D17-AAF8-64E6CB01EC07}" destId="{9D615836-429F-4EA7-B13E-CA8382A538CA}" srcOrd="0" destOrd="0" presId="urn:microsoft.com/office/officeart/2005/8/layout/process2"/>
    <dgm:cxn modelId="{28CF8869-1A53-4658-9DCD-36260AE47FAF}" type="presParOf" srcId="{7ECA5547-692D-4D5B-8774-F32FDAC66D67}" destId="{3601F5B7-B992-40B5-B120-28AA36B6B889}" srcOrd="6" destOrd="0" presId="urn:microsoft.com/office/officeart/2005/8/layout/process2"/>
    <dgm:cxn modelId="{909FBC13-7157-4BD4-9DCD-8415E8832AC9}" type="presParOf" srcId="{7ECA5547-692D-4D5B-8774-F32FDAC66D67}" destId="{CD7987A5-7382-41C4-8395-A7DC3A534E7E}" srcOrd="7" destOrd="0" presId="urn:microsoft.com/office/officeart/2005/8/layout/process2"/>
    <dgm:cxn modelId="{5C7AE2A0-E229-4FEA-8F24-B2C1910964AB}" type="presParOf" srcId="{CD7987A5-7382-41C4-8395-A7DC3A534E7E}" destId="{376C4488-7A6F-47A4-918C-65B2034A72D6}" srcOrd="0" destOrd="0" presId="urn:microsoft.com/office/officeart/2005/8/layout/process2"/>
    <dgm:cxn modelId="{3048A476-88BA-48B4-98C8-B54209772F98}" type="presParOf" srcId="{7ECA5547-692D-4D5B-8774-F32FDAC66D67}" destId="{A60369F9-56ED-4885-BC39-05B94FD62C85}"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29D914-3601-4424-BC13-704C222C0A27}"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s-EC"/>
        </a:p>
      </dgm:t>
    </dgm:pt>
    <dgm:pt modelId="{8CA24283-18B4-4ACE-8149-37F9C12ACA15}">
      <dgm:prSet phldrT="[Texto]"/>
      <dgm:spPr/>
      <dgm:t>
        <a:bodyPr/>
        <a:lstStyle/>
        <a:p>
          <a:r>
            <a:rPr lang="es-EC" b="1" dirty="0" smtClean="0"/>
            <a:t>Objetivo General</a:t>
          </a:r>
          <a:endParaRPr lang="es-EC" b="1" dirty="0"/>
        </a:p>
      </dgm:t>
    </dgm:pt>
    <dgm:pt modelId="{CE4DBD77-9A8E-45CB-968F-9A2EAF438E92}" type="parTrans" cxnId="{2DB4BBDA-44DB-4D4D-952F-A61FCFBC83A9}">
      <dgm:prSet/>
      <dgm:spPr/>
      <dgm:t>
        <a:bodyPr/>
        <a:lstStyle/>
        <a:p>
          <a:endParaRPr lang="es-EC"/>
        </a:p>
      </dgm:t>
    </dgm:pt>
    <dgm:pt modelId="{CD279038-2BF2-4B29-AC0D-2BFC61C577C9}" type="sibTrans" cxnId="{2DB4BBDA-44DB-4D4D-952F-A61FCFBC83A9}">
      <dgm:prSet/>
      <dgm:spPr/>
      <dgm:t>
        <a:bodyPr/>
        <a:lstStyle/>
        <a:p>
          <a:endParaRPr lang="es-EC"/>
        </a:p>
      </dgm:t>
    </dgm:pt>
    <dgm:pt modelId="{927EE2CD-C023-4704-88E2-E3C59CD03B9E}">
      <dgm:prSet phldrT="[Texto]"/>
      <dgm:spPr/>
      <dgm:t>
        <a:bodyPr/>
        <a:lstStyle/>
        <a:p>
          <a:r>
            <a:rPr lang="es-EC" b="1" dirty="0" smtClean="0"/>
            <a:t>Objetivos Específicos:</a:t>
          </a:r>
        </a:p>
        <a:p>
          <a:r>
            <a:rPr lang="es-EC" b="0" dirty="0" smtClean="0"/>
            <a:t>*Investigación de Mercados.</a:t>
          </a:r>
        </a:p>
        <a:p>
          <a:r>
            <a:rPr lang="es-EC" b="0" dirty="0" smtClean="0"/>
            <a:t>*Requisitos legales.</a:t>
          </a:r>
        </a:p>
        <a:p>
          <a:r>
            <a:rPr lang="es-EC" b="0" dirty="0" smtClean="0"/>
            <a:t>*Estudio Financiero.</a:t>
          </a:r>
          <a:endParaRPr lang="es-EC" b="0" dirty="0"/>
        </a:p>
      </dgm:t>
    </dgm:pt>
    <dgm:pt modelId="{61488588-0D3F-447E-8CAC-1A140B881FD4}" type="parTrans" cxnId="{E71A609A-49AB-4E69-8D4B-44A20F97F675}">
      <dgm:prSet/>
      <dgm:spPr/>
      <dgm:t>
        <a:bodyPr/>
        <a:lstStyle/>
        <a:p>
          <a:endParaRPr lang="es-EC"/>
        </a:p>
      </dgm:t>
    </dgm:pt>
    <dgm:pt modelId="{7F2D4DD9-6004-4294-98F5-2A7189A5AE85}" type="sibTrans" cxnId="{E71A609A-49AB-4E69-8D4B-44A20F97F675}">
      <dgm:prSet/>
      <dgm:spPr/>
      <dgm:t>
        <a:bodyPr/>
        <a:lstStyle/>
        <a:p>
          <a:endParaRPr lang="es-EC"/>
        </a:p>
      </dgm:t>
    </dgm:pt>
    <dgm:pt modelId="{7DE9BCA6-B59F-4AE9-9358-C5B3060889C9}" type="pres">
      <dgm:prSet presAssocID="{1729D914-3601-4424-BC13-704C222C0A27}" presName="compositeShape" presStyleCnt="0">
        <dgm:presLayoutVars>
          <dgm:chMax val="7"/>
          <dgm:dir/>
          <dgm:resizeHandles val="exact"/>
        </dgm:presLayoutVars>
      </dgm:prSet>
      <dgm:spPr/>
      <dgm:t>
        <a:bodyPr/>
        <a:lstStyle/>
        <a:p>
          <a:endParaRPr lang="es-EC"/>
        </a:p>
      </dgm:t>
    </dgm:pt>
    <dgm:pt modelId="{9E2EE9A9-C826-4826-A853-8A05F7BD6825}" type="pres">
      <dgm:prSet presAssocID="{8CA24283-18B4-4ACE-8149-37F9C12ACA15}" presName="circ1" presStyleLbl="vennNode1" presStyleIdx="0" presStyleCnt="2"/>
      <dgm:spPr/>
      <dgm:t>
        <a:bodyPr/>
        <a:lstStyle/>
        <a:p>
          <a:endParaRPr lang="es-EC"/>
        </a:p>
      </dgm:t>
    </dgm:pt>
    <dgm:pt modelId="{1799D2B6-2FBF-4F90-AC3D-3619948AF7A2}" type="pres">
      <dgm:prSet presAssocID="{8CA24283-18B4-4ACE-8149-37F9C12ACA15}" presName="circ1Tx" presStyleLbl="revTx" presStyleIdx="0" presStyleCnt="0">
        <dgm:presLayoutVars>
          <dgm:chMax val="0"/>
          <dgm:chPref val="0"/>
          <dgm:bulletEnabled val="1"/>
        </dgm:presLayoutVars>
      </dgm:prSet>
      <dgm:spPr/>
      <dgm:t>
        <a:bodyPr/>
        <a:lstStyle/>
        <a:p>
          <a:endParaRPr lang="es-EC"/>
        </a:p>
      </dgm:t>
    </dgm:pt>
    <dgm:pt modelId="{E72A862A-FD89-4B12-8C28-542793B0D177}" type="pres">
      <dgm:prSet presAssocID="{927EE2CD-C023-4704-88E2-E3C59CD03B9E}" presName="circ2" presStyleLbl="vennNode1" presStyleIdx="1" presStyleCnt="2"/>
      <dgm:spPr/>
      <dgm:t>
        <a:bodyPr/>
        <a:lstStyle/>
        <a:p>
          <a:endParaRPr lang="es-EC"/>
        </a:p>
      </dgm:t>
    </dgm:pt>
    <dgm:pt modelId="{BD01C513-69D8-4133-B273-5773520C2D75}" type="pres">
      <dgm:prSet presAssocID="{927EE2CD-C023-4704-88E2-E3C59CD03B9E}" presName="circ2Tx" presStyleLbl="revTx" presStyleIdx="0" presStyleCnt="0">
        <dgm:presLayoutVars>
          <dgm:chMax val="0"/>
          <dgm:chPref val="0"/>
          <dgm:bulletEnabled val="1"/>
        </dgm:presLayoutVars>
      </dgm:prSet>
      <dgm:spPr/>
      <dgm:t>
        <a:bodyPr/>
        <a:lstStyle/>
        <a:p>
          <a:endParaRPr lang="es-EC"/>
        </a:p>
      </dgm:t>
    </dgm:pt>
  </dgm:ptLst>
  <dgm:cxnLst>
    <dgm:cxn modelId="{11D0EB1C-8A0B-41F0-A8FD-EF07278EC4EB}" type="presOf" srcId="{1729D914-3601-4424-BC13-704C222C0A27}" destId="{7DE9BCA6-B59F-4AE9-9358-C5B3060889C9}" srcOrd="0" destOrd="0" presId="urn:microsoft.com/office/officeart/2005/8/layout/venn1"/>
    <dgm:cxn modelId="{E71A609A-49AB-4E69-8D4B-44A20F97F675}" srcId="{1729D914-3601-4424-BC13-704C222C0A27}" destId="{927EE2CD-C023-4704-88E2-E3C59CD03B9E}" srcOrd="1" destOrd="0" parTransId="{61488588-0D3F-447E-8CAC-1A140B881FD4}" sibTransId="{7F2D4DD9-6004-4294-98F5-2A7189A5AE85}"/>
    <dgm:cxn modelId="{5FF31B7E-5568-49B3-9197-A9E9BC2CF47C}" type="presOf" srcId="{927EE2CD-C023-4704-88E2-E3C59CD03B9E}" destId="{BD01C513-69D8-4133-B273-5773520C2D75}" srcOrd="1" destOrd="0" presId="urn:microsoft.com/office/officeart/2005/8/layout/venn1"/>
    <dgm:cxn modelId="{3AB51A7C-0E64-46A6-B9A7-2CEA5EE23D30}" type="presOf" srcId="{8CA24283-18B4-4ACE-8149-37F9C12ACA15}" destId="{1799D2B6-2FBF-4F90-AC3D-3619948AF7A2}" srcOrd="1" destOrd="0" presId="urn:microsoft.com/office/officeart/2005/8/layout/venn1"/>
    <dgm:cxn modelId="{00671AB2-1901-462C-BD54-CE1772496B1B}" type="presOf" srcId="{927EE2CD-C023-4704-88E2-E3C59CD03B9E}" destId="{E72A862A-FD89-4B12-8C28-542793B0D177}" srcOrd="0" destOrd="0" presId="urn:microsoft.com/office/officeart/2005/8/layout/venn1"/>
    <dgm:cxn modelId="{2DB4BBDA-44DB-4D4D-952F-A61FCFBC83A9}" srcId="{1729D914-3601-4424-BC13-704C222C0A27}" destId="{8CA24283-18B4-4ACE-8149-37F9C12ACA15}" srcOrd="0" destOrd="0" parTransId="{CE4DBD77-9A8E-45CB-968F-9A2EAF438E92}" sibTransId="{CD279038-2BF2-4B29-AC0D-2BFC61C577C9}"/>
    <dgm:cxn modelId="{3A03C23E-3A8F-4715-9BCC-A6F685588793}" type="presOf" srcId="{8CA24283-18B4-4ACE-8149-37F9C12ACA15}" destId="{9E2EE9A9-C826-4826-A853-8A05F7BD6825}" srcOrd="0" destOrd="0" presId="urn:microsoft.com/office/officeart/2005/8/layout/venn1"/>
    <dgm:cxn modelId="{958DB7AD-E5E0-461C-930E-0361060EFF7E}" type="presParOf" srcId="{7DE9BCA6-B59F-4AE9-9358-C5B3060889C9}" destId="{9E2EE9A9-C826-4826-A853-8A05F7BD6825}" srcOrd="0" destOrd="0" presId="urn:microsoft.com/office/officeart/2005/8/layout/venn1"/>
    <dgm:cxn modelId="{3077B033-0B4C-426D-8B68-9EA39D72F486}" type="presParOf" srcId="{7DE9BCA6-B59F-4AE9-9358-C5B3060889C9}" destId="{1799D2B6-2FBF-4F90-AC3D-3619948AF7A2}" srcOrd="1" destOrd="0" presId="urn:microsoft.com/office/officeart/2005/8/layout/venn1"/>
    <dgm:cxn modelId="{96EF6FBF-27EF-4961-9BDF-6A87B97B9A8F}" type="presParOf" srcId="{7DE9BCA6-B59F-4AE9-9358-C5B3060889C9}" destId="{E72A862A-FD89-4B12-8C28-542793B0D177}" srcOrd="2" destOrd="0" presId="urn:microsoft.com/office/officeart/2005/8/layout/venn1"/>
    <dgm:cxn modelId="{2B15A066-F5A9-4800-82C3-395A2D533E26}" type="presParOf" srcId="{7DE9BCA6-B59F-4AE9-9358-C5B3060889C9}" destId="{BD01C513-69D8-4133-B273-5773520C2D7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29D914-3601-4424-BC13-704C222C0A27}"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s-EC"/>
        </a:p>
      </dgm:t>
    </dgm:pt>
    <dgm:pt modelId="{8CA24283-18B4-4ACE-8149-37F9C12ACA15}">
      <dgm:prSet phldrT="[Texto]"/>
      <dgm:spPr/>
      <dgm:t>
        <a:bodyPr/>
        <a:lstStyle/>
        <a:p>
          <a:r>
            <a:rPr lang="es-EC" b="1" dirty="0" smtClean="0"/>
            <a:t>FACTORES </a:t>
          </a:r>
          <a:r>
            <a:rPr lang="es-ES" b="1" dirty="0" smtClean="0"/>
            <a:t>DETERMINANTES DEL TAMAÑO DEL PROYECTO</a:t>
          </a:r>
          <a:endParaRPr lang="es-EC" dirty="0" smtClean="0"/>
        </a:p>
      </dgm:t>
    </dgm:pt>
    <dgm:pt modelId="{CE4DBD77-9A8E-45CB-968F-9A2EAF438E92}" type="parTrans" cxnId="{2DB4BBDA-44DB-4D4D-952F-A61FCFBC83A9}">
      <dgm:prSet/>
      <dgm:spPr/>
      <dgm:t>
        <a:bodyPr/>
        <a:lstStyle/>
        <a:p>
          <a:endParaRPr lang="es-EC"/>
        </a:p>
      </dgm:t>
    </dgm:pt>
    <dgm:pt modelId="{CD279038-2BF2-4B29-AC0D-2BFC61C577C9}" type="sibTrans" cxnId="{2DB4BBDA-44DB-4D4D-952F-A61FCFBC83A9}">
      <dgm:prSet/>
      <dgm:spPr/>
      <dgm:t>
        <a:bodyPr/>
        <a:lstStyle/>
        <a:p>
          <a:endParaRPr lang="es-EC"/>
        </a:p>
      </dgm:t>
    </dgm:pt>
    <dgm:pt modelId="{927EE2CD-C023-4704-88E2-E3C59CD03B9E}">
      <dgm:prSet phldrT="[Texto]"/>
      <dgm:spPr/>
      <dgm:t>
        <a:bodyPr/>
        <a:lstStyle/>
        <a:p>
          <a:r>
            <a:rPr lang="es-ES" dirty="0" smtClean="0"/>
            <a:t>Disponibilidad: *Recursos Financieros</a:t>
          </a:r>
          <a:endParaRPr lang="es-EC" dirty="0" smtClean="0"/>
        </a:p>
        <a:p>
          <a:r>
            <a:rPr lang="es-ES" dirty="0" smtClean="0"/>
            <a:t>*Mano de Obra</a:t>
          </a:r>
          <a:endParaRPr lang="es-EC" dirty="0" smtClean="0"/>
        </a:p>
        <a:p>
          <a:r>
            <a:rPr lang="es-ES" dirty="0" smtClean="0"/>
            <a:t>*Servicios Básicos</a:t>
          </a:r>
          <a:endParaRPr lang="es-EC" dirty="0" smtClean="0"/>
        </a:p>
        <a:p>
          <a:r>
            <a:rPr lang="es-ES" dirty="0" smtClean="0"/>
            <a:t>*Tecnología</a:t>
          </a:r>
          <a:endParaRPr lang="es-EC" b="0" dirty="0"/>
        </a:p>
      </dgm:t>
    </dgm:pt>
    <dgm:pt modelId="{61488588-0D3F-447E-8CAC-1A140B881FD4}" type="parTrans" cxnId="{E71A609A-49AB-4E69-8D4B-44A20F97F675}">
      <dgm:prSet/>
      <dgm:spPr/>
      <dgm:t>
        <a:bodyPr/>
        <a:lstStyle/>
        <a:p>
          <a:endParaRPr lang="es-EC"/>
        </a:p>
      </dgm:t>
    </dgm:pt>
    <dgm:pt modelId="{7F2D4DD9-6004-4294-98F5-2A7189A5AE85}" type="sibTrans" cxnId="{E71A609A-49AB-4E69-8D4B-44A20F97F675}">
      <dgm:prSet/>
      <dgm:spPr/>
      <dgm:t>
        <a:bodyPr/>
        <a:lstStyle/>
        <a:p>
          <a:endParaRPr lang="es-EC"/>
        </a:p>
      </dgm:t>
    </dgm:pt>
    <dgm:pt modelId="{7DE9BCA6-B59F-4AE9-9358-C5B3060889C9}" type="pres">
      <dgm:prSet presAssocID="{1729D914-3601-4424-BC13-704C222C0A27}" presName="compositeShape" presStyleCnt="0">
        <dgm:presLayoutVars>
          <dgm:chMax val="7"/>
          <dgm:dir/>
          <dgm:resizeHandles val="exact"/>
        </dgm:presLayoutVars>
      </dgm:prSet>
      <dgm:spPr/>
      <dgm:t>
        <a:bodyPr/>
        <a:lstStyle/>
        <a:p>
          <a:endParaRPr lang="es-EC"/>
        </a:p>
      </dgm:t>
    </dgm:pt>
    <dgm:pt modelId="{9E2EE9A9-C826-4826-A853-8A05F7BD6825}" type="pres">
      <dgm:prSet presAssocID="{8CA24283-18B4-4ACE-8149-37F9C12ACA15}" presName="circ1" presStyleLbl="vennNode1" presStyleIdx="0" presStyleCnt="2"/>
      <dgm:spPr/>
      <dgm:t>
        <a:bodyPr/>
        <a:lstStyle/>
        <a:p>
          <a:endParaRPr lang="es-EC"/>
        </a:p>
      </dgm:t>
    </dgm:pt>
    <dgm:pt modelId="{1799D2B6-2FBF-4F90-AC3D-3619948AF7A2}" type="pres">
      <dgm:prSet presAssocID="{8CA24283-18B4-4ACE-8149-37F9C12ACA15}" presName="circ1Tx" presStyleLbl="revTx" presStyleIdx="0" presStyleCnt="0">
        <dgm:presLayoutVars>
          <dgm:chMax val="0"/>
          <dgm:chPref val="0"/>
          <dgm:bulletEnabled val="1"/>
        </dgm:presLayoutVars>
      </dgm:prSet>
      <dgm:spPr/>
      <dgm:t>
        <a:bodyPr/>
        <a:lstStyle/>
        <a:p>
          <a:endParaRPr lang="es-EC"/>
        </a:p>
      </dgm:t>
    </dgm:pt>
    <dgm:pt modelId="{E72A862A-FD89-4B12-8C28-542793B0D177}" type="pres">
      <dgm:prSet presAssocID="{927EE2CD-C023-4704-88E2-E3C59CD03B9E}" presName="circ2" presStyleLbl="vennNode1" presStyleIdx="1" presStyleCnt="2"/>
      <dgm:spPr/>
      <dgm:t>
        <a:bodyPr/>
        <a:lstStyle/>
        <a:p>
          <a:endParaRPr lang="es-EC"/>
        </a:p>
      </dgm:t>
    </dgm:pt>
    <dgm:pt modelId="{BD01C513-69D8-4133-B273-5773520C2D75}" type="pres">
      <dgm:prSet presAssocID="{927EE2CD-C023-4704-88E2-E3C59CD03B9E}" presName="circ2Tx" presStyleLbl="revTx" presStyleIdx="0" presStyleCnt="0">
        <dgm:presLayoutVars>
          <dgm:chMax val="0"/>
          <dgm:chPref val="0"/>
          <dgm:bulletEnabled val="1"/>
        </dgm:presLayoutVars>
      </dgm:prSet>
      <dgm:spPr/>
      <dgm:t>
        <a:bodyPr/>
        <a:lstStyle/>
        <a:p>
          <a:endParaRPr lang="es-EC"/>
        </a:p>
      </dgm:t>
    </dgm:pt>
  </dgm:ptLst>
  <dgm:cxnLst>
    <dgm:cxn modelId="{B4FC2039-0197-49A8-A525-5351635A8FCF}" type="presOf" srcId="{1729D914-3601-4424-BC13-704C222C0A27}" destId="{7DE9BCA6-B59F-4AE9-9358-C5B3060889C9}" srcOrd="0" destOrd="0" presId="urn:microsoft.com/office/officeart/2005/8/layout/venn1"/>
    <dgm:cxn modelId="{E71A609A-49AB-4E69-8D4B-44A20F97F675}" srcId="{1729D914-3601-4424-BC13-704C222C0A27}" destId="{927EE2CD-C023-4704-88E2-E3C59CD03B9E}" srcOrd="1" destOrd="0" parTransId="{61488588-0D3F-447E-8CAC-1A140B881FD4}" sibTransId="{7F2D4DD9-6004-4294-98F5-2A7189A5AE85}"/>
    <dgm:cxn modelId="{B9D539AC-0069-43FB-B6D3-D63F37A4D5BE}" type="presOf" srcId="{8CA24283-18B4-4ACE-8149-37F9C12ACA15}" destId="{9E2EE9A9-C826-4826-A853-8A05F7BD6825}" srcOrd="0" destOrd="0" presId="urn:microsoft.com/office/officeart/2005/8/layout/venn1"/>
    <dgm:cxn modelId="{7B1A8CC7-0F85-488D-A865-5B957AFE04C6}" type="presOf" srcId="{927EE2CD-C023-4704-88E2-E3C59CD03B9E}" destId="{E72A862A-FD89-4B12-8C28-542793B0D177}" srcOrd="0" destOrd="0" presId="urn:microsoft.com/office/officeart/2005/8/layout/venn1"/>
    <dgm:cxn modelId="{0393AEFB-0EA6-4B07-9D44-789F20133222}" type="presOf" srcId="{927EE2CD-C023-4704-88E2-E3C59CD03B9E}" destId="{BD01C513-69D8-4133-B273-5773520C2D75}" srcOrd="1" destOrd="0" presId="urn:microsoft.com/office/officeart/2005/8/layout/venn1"/>
    <dgm:cxn modelId="{2DB4BBDA-44DB-4D4D-952F-A61FCFBC83A9}" srcId="{1729D914-3601-4424-BC13-704C222C0A27}" destId="{8CA24283-18B4-4ACE-8149-37F9C12ACA15}" srcOrd="0" destOrd="0" parTransId="{CE4DBD77-9A8E-45CB-968F-9A2EAF438E92}" sibTransId="{CD279038-2BF2-4B29-AC0D-2BFC61C577C9}"/>
    <dgm:cxn modelId="{34B52424-6583-48E3-8283-F02472BF3361}" type="presOf" srcId="{8CA24283-18B4-4ACE-8149-37F9C12ACA15}" destId="{1799D2B6-2FBF-4F90-AC3D-3619948AF7A2}" srcOrd="1" destOrd="0" presId="urn:microsoft.com/office/officeart/2005/8/layout/venn1"/>
    <dgm:cxn modelId="{FB10B880-C480-4F59-A498-1EE6F183C523}" type="presParOf" srcId="{7DE9BCA6-B59F-4AE9-9358-C5B3060889C9}" destId="{9E2EE9A9-C826-4826-A853-8A05F7BD6825}" srcOrd="0" destOrd="0" presId="urn:microsoft.com/office/officeart/2005/8/layout/venn1"/>
    <dgm:cxn modelId="{0EF6454D-0092-4046-AED4-747DF483F109}" type="presParOf" srcId="{7DE9BCA6-B59F-4AE9-9358-C5B3060889C9}" destId="{1799D2B6-2FBF-4F90-AC3D-3619948AF7A2}" srcOrd="1" destOrd="0" presId="urn:microsoft.com/office/officeart/2005/8/layout/venn1"/>
    <dgm:cxn modelId="{18A1181A-2B76-4246-9FE5-6AE9448E669E}" type="presParOf" srcId="{7DE9BCA6-B59F-4AE9-9358-C5B3060889C9}" destId="{E72A862A-FD89-4B12-8C28-542793B0D177}" srcOrd="2" destOrd="0" presId="urn:microsoft.com/office/officeart/2005/8/layout/venn1"/>
    <dgm:cxn modelId="{69797325-DFEC-4B9D-842E-7DA6D6E454AC}" type="presParOf" srcId="{7DE9BCA6-B59F-4AE9-9358-C5B3060889C9}" destId="{BD01C513-69D8-4133-B273-5773520C2D7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CB360F-4091-420A-BA14-9B92EDAE5D92}"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MX"/>
        </a:p>
      </dgm:t>
    </dgm:pt>
    <dgm:pt modelId="{1ABF1F0C-4E21-4242-BF75-EA6FBAE33DCE}">
      <dgm:prSet custT="1"/>
      <dgm:spPr/>
      <dgm:t>
        <a:bodyPr/>
        <a:lstStyle/>
        <a:p>
          <a:pPr rtl="0"/>
          <a:r>
            <a:rPr lang="es-MX" sz="2800" b="0" i="0" baseline="0" dirty="0" smtClean="0"/>
            <a:t>1</a:t>
          </a:r>
          <a:endParaRPr lang="es-MX" sz="2800" b="0" i="0" baseline="0" dirty="0"/>
        </a:p>
      </dgm:t>
    </dgm:pt>
    <dgm:pt modelId="{4AA5A182-D51C-45CE-BE2D-72CFBC1DFA85}" type="parTrans" cxnId="{D7CF71CB-97A6-4CA0-86A8-85B280C59516}">
      <dgm:prSet/>
      <dgm:spPr/>
      <dgm:t>
        <a:bodyPr/>
        <a:lstStyle/>
        <a:p>
          <a:endParaRPr lang="es-MX"/>
        </a:p>
      </dgm:t>
    </dgm:pt>
    <dgm:pt modelId="{73CBC539-B781-4FB9-9F94-24181B10E0EE}" type="sibTrans" cxnId="{D7CF71CB-97A6-4CA0-86A8-85B280C59516}">
      <dgm:prSet/>
      <dgm:spPr/>
      <dgm:t>
        <a:bodyPr/>
        <a:lstStyle/>
        <a:p>
          <a:endParaRPr lang="es-MX"/>
        </a:p>
      </dgm:t>
    </dgm:pt>
    <dgm:pt modelId="{D76BA78C-15D4-41F6-B084-76C6F0D26CD6}">
      <dgm:prSet custT="1"/>
      <dgm:spPr/>
      <dgm:t>
        <a:bodyPr/>
        <a:lstStyle/>
        <a:p>
          <a:pPr rtl="0"/>
          <a:r>
            <a:rPr lang="es-ES" sz="1400" dirty="0" smtClean="0"/>
            <a:t>El estudio financiero del proyecto comprobó la factibilidad de la ejecución del mismo, mediante el análisis de los principales índices financieros basados en ingresos, egresos y flujo de caja. El VAN es de $21.607,30 el mismo que al ser mayor que cero evidencia que el proyecto es factible. La relación de costo/beneficio es de $1,96 lo que demuestra que los ingresos son mayores a los egresos.</a:t>
          </a:r>
          <a:endParaRPr lang="es-MX" sz="1400" b="0" i="0" baseline="0" dirty="0"/>
        </a:p>
      </dgm:t>
    </dgm:pt>
    <dgm:pt modelId="{350D8B56-EC1C-444E-8DA4-443DC602C2CB}">
      <dgm:prSet custT="1"/>
      <dgm:spPr/>
      <dgm:t>
        <a:bodyPr/>
        <a:lstStyle/>
        <a:p>
          <a:pPr rtl="0"/>
          <a:r>
            <a:rPr lang="es-MX" sz="2800" b="0" i="0" baseline="0" smtClean="0"/>
            <a:t>3</a:t>
          </a:r>
          <a:endParaRPr lang="es-MX" sz="2800" b="0" i="0" baseline="0" dirty="0"/>
        </a:p>
      </dgm:t>
    </dgm:pt>
    <dgm:pt modelId="{F9D2BAC0-D40E-4974-BF88-41E570577D9D}" type="sibTrans" cxnId="{DB53DE1F-6EA5-4442-B7AE-3E5FE397E7BF}">
      <dgm:prSet/>
      <dgm:spPr/>
      <dgm:t>
        <a:bodyPr/>
        <a:lstStyle/>
        <a:p>
          <a:endParaRPr lang="es-MX"/>
        </a:p>
      </dgm:t>
    </dgm:pt>
    <dgm:pt modelId="{2783ECD4-9405-4D5F-B811-96F6E27887AA}" type="parTrans" cxnId="{DB53DE1F-6EA5-4442-B7AE-3E5FE397E7BF}">
      <dgm:prSet/>
      <dgm:spPr/>
      <dgm:t>
        <a:bodyPr/>
        <a:lstStyle/>
        <a:p>
          <a:endParaRPr lang="es-MX"/>
        </a:p>
      </dgm:t>
    </dgm:pt>
    <dgm:pt modelId="{CB265612-2BD2-459A-AA82-AA30E9D6AF49}" type="sibTrans" cxnId="{3163FEB8-55FC-414C-B4F9-11DE4F94CBDD}">
      <dgm:prSet/>
      <dgm:spPr/>
      <dgm:t>
        <a:bodyPr/>
        <a:lstStyle/>
        <a:p>
          <a:endParaRPr lang="es-MX"/>
        </a:p>
      </dgm:t>
    </dgm:pt>
    <dgm:pt modelId="{D8C79D5D-F6BB-4321-BC8C-F398887A403A}" type="parTrans" cxnId="{3163FEB8-55FC-414C-B4F9-11DE4F94CBDD}">
      <dgm:prSet/>
      <dgm:spPr/>
      <dgm:t>
        <a:bodyPr/>
        <a:lstStyle/>
        <a:p>
          <a:endParaRPr lang="es-MX"/>
        </a:p>
      </dgm:t>
    </dgm:pt>
    <dgm:pt modelId="{67AAEEA9-44F0-4BC1-A1DE-7740EA65D8B1}">
      <dgm:prSet custT="1"/>
      <dgm:spPr/>
      <dgm:t>
        <a:bodyPr/>
        <a:lstStyle/>
        <a:p>
          <a:pPr rtl="0"/>
          <a:r>
            <a:rPr lang="es-ES" sz="1400" dirty="0" smtClean="0"/>
            <a:t>Al realizar el estudio técnico se concluye que para la creación del centro de acopio es necesaria la adquisición de un terreno, en el cual se realizará las construcciones y adecuaciones necesarias, esto se realizará a través de recursos propios y de financiamiento en instituciones financieras.</a:t>
          </a:r>
          <a:endParaRPr lang="es-MX" sz="1400" b="0" i="0" baseline="0" dirty="0"/>
        </a:p>
      </dgm:t>
    </dgm:pt>
    <dgm:pt modelId="{09A32FE8-C93E-48D5-B74E-B46725E49FD8}">
      <dgm:prSet custT="1"/>
      <dgm:spPr/>
      <dgm:t>
        <a:bodyPr/>
        <a:lstStyle/>
        <a:p>
          <a:pPr rtl="0"/>
          <a:r>
            <a:rPr lang="es-MX" sz="2800" b="0" i="0" baseline="0" dirty="0" smtClean="0"/>
            <a:t>2</a:t>
          </a:r>
          <a:endParaRPr lang="es-MX" sz="2800" b="0" i="0" baseline="0" dirty="0"/>
        </a:p>
      </dgm:t>
    </dgm:pt>
    <dgm:pt modelId="{6D52B23A-5659-42EB-9776-3FFF20FBABAC}" type="sibTrans" cxnId="{F25FDB73-DAF9-4220-81AF-FF7816121592}">
      <dgm:prSet/>
      <dgm:spPr/>
      <dgm:t>
        <a:bodyPr/>
        <a:lstStyle/>
        <a:p>
          <a:endParaRPr lang="es-MX"/>
        </a:p>
      </dgm:t>
    </dgm:pt>
    <dgm:pt modelId="{57EF9320-2AC3-48CE-BC16-5207535A8734}" type="parTrans" cxnId="{F25FDB73-DAF9-4220-81AF-FF7816121592}">
      <dgm:prSet/>
      <dgm:spPr/>
      <dgm:t>
        <a:bodyPr/>
        <a:lstStyle/>
        <a:p>
          <a:endParaRPr lang="es-MX"/>
        </a:p>
      </dgm:t>
    </dgm:pt>
    <dgm:pt modelId="{45320A5B-9832-4A80-82CD-6073C7A81575}" type="sibTrans" cxnId="{E545E7B6-91F1-4695-813E-71AF6C2A8A17}">
      <dgm:prSet/>
      <dgm:spPr/>
      <dgm:t>
        <a:bodyPr/>
        <a:lstStyle/>
        <a:p>
          <a:endParaRPr lang="es-MX"/>
        </a:p>
      </dgm:t>
    </dgm:pt>
    <dgm:pt modelId="{4F5D654B-A962-47E9-815A-590FAACCED49}" type="parTrans" cxnId="{E545E7B6-91F1-4695-813E-71AF6C2A8A17}">
      <dgm:prSet/>
      <dgm:spPr/>
      <dgm:t>
        <a:bodyPr/>
        <a:lstStyle/>
        <a:p>
          <a:endParaRPr lang="es-MX"/>
        </a:p>
      </dgm:t>
    </dgm:pt>
    <dgm:pt modelId="{905A76C7-D72F-429B-9613-8D2A10492743}">
      <dgm:prSet custT="1"/>
      <dgm:spPr/>
      <dgm:t>
        <a:bodyPr/>
        <a:lstStyle/>
        <a:p>
          <a:pPr rtl="0"/>
          <a:r>
            <a:rPr lang="es-ES" sz="1400" dirty="0" smtClean="0"/>
            <a:t>En el estudio de mercado se tomó un universo de 315 agricultores, de donde se obtuvo una muestra de 186 personas. Para la recolección de datos se usó la encuesta, al analizar la información se determinó que el 85,5% de los agricultores si creen necesaria la creación de un centro de acopio y el 68,8% formarían parte del centro de acopio en la parroquia </a:t>
          </a:r>
          <a:r>
            <a:rPr lang="es-ES" sz="1400" dirty="0" err="1" smtClean="0"/>
            <a:t>Cotogchoa</a:t>
          </a:r>
          <a:r>
            <a:rPr lang="es-ES" sz="1400" dirty="0" smtClean="0"/>
            <a:t>, esto evidencia que el proyecto es viable.</a:t>
          </a:r>
          <a:endParaRPr lang="es-MX" sz="1400" b="0" i="0" baseline="0" dirty="0"/>
        </a:p>
      </dgm:t>
    </dgm:pt>
    <dgm:pt modelId="{FBB6D172-3457-4DCE-A3E2-7046F7774C4E}" type="sibTrans" cxnId="{07B2F694-AB20-48DC-842F-D09A9C78BBE8}">
      <dgm:prSet/>
      <dgm:spPr/>
      <dgm:t>
        <a:bodyPr/>
        <a:lstStyle/>
        <a:p>
          <a:endParaRPr lang="es-MX"/>
        </a:p>
      </dgm:t>
    </dgm:pt>
    <dgm:pt modelId="{51036808-0BCB-4FCC-851A-8FBF616EBB46}" type="parTrans" cxnId="{07B2F694-AB20-48DC-842F-D09A9C78BBE8}">
      <dgm:prSet/>
      <dgm:spPr/>
      <dgm:t>
        <a:bodyPr/>
        <a:lstStyle/>
        <a:p>
          <a:endParaRPr lang="es-MX"/>
        </a:p>
      </dgm:t>
    </dgm:pt>
    <dgm:pt modelId="{662093E0-6BAB-4BF6-8839-6B632752FD35}">
      <dgm:prSet/>
      <dgm:spPr/>
      <dgm:t>
        <a:bodyPr/>
        <a:lstStyle/>
        <a:p>
          <a:pPr rtl="0"/>
          <a:r>
            <a:rPr lang="es-MX" b="0" i="0" baseline="0" dirty="0" smtClean="0"/>
            <a:t>4</a:t>
          </a:r>
          <a:endParaRPr lang="es-MX" b="0" i="0" baseline="0" dirty="0"/>
        </a:p>
      </dgm:t>
    </dgm:pt>
    <dgm:pt modelId="{D846DC8E-53CA-4E47-94C1-FE0106D9E645}" type="parTrans" cxnId="{3E673A21-6681-448C-804C-6F7975FCF832}">
      <dgm:prSet/>
      <dgm:spPr/>
      <dgm:t>
        <a:bodyPr/>
        <a:lstStyle/>
        <a:p>
          <a:endParaRPr lang="es-EC"/>
        </a:p>
      </dgm:t>
    </dgm:pt>
    <dgm:pt modelId="{31F0EC4D-3B76-4BB9-94FE-1EFB6770F386}" type="sibTrans" cxnId="{3E673A21-6681-448C-804C-6F7975FCF832}">
      <dgm:prSet/>
      <dgm:spPr/>
      <dgm:t>
        <a:bodyPr/>
        <a:lstStyle/>
        <a:p>
          <a:endParaRPr lang="es-EC"/>
        </a:p>
      </dgm:t>
    </dgm:pt>
    <dgm:pt modelId="{0FA2EFC0-1AF7-4312-A32C-D15C5AB4B864}">
      <dgm:prSet/>
      <dgm:spPr/>
      <dgm:t>
        <a:bodyPr/>
        <a:lstStyle/>
        <a:p>
          <a:r>
            <a:rPr lang="es-ES" smtClean="0"/>
            <a:t>A través de la proyección de la oferta y demanda de los productos agrícolas, se llegó a la conclusión que existe demanda insatisfecha en el cantón Rumiñahui, la cual será cubierta por el Centro de Acopio Cotogchoa, en donde los agricultores de la parroquia Cotogchoa podrán ofrecer sus productos directamente al consumidor final.</a:t>
          </a:r>
          <a:endParaRPr lang="es-EC"/>
        </a:p>
      </dgm:t>
    </dgm:pt>
    <dgm:pt modelId="{4EDC4BCB-8FD0-4E48-96B1-69758B746D6C}" type="parTrans" cxnId="{D74AAE9D-8DCE-43DA-8210-E3A0EC20D9CD}">
      <dgm:prSet/>
      <dgm:spPr/>
    </dgm:pt>
    <dgm:pt modelId="{FAA5C703-9BD2-4B56-ACF3-E8DC726A6B50}" type="sibTrans" cxnId="{D74AAE9D-8DCE-43DA-8210-E3A0EC20D9CD}">
      <dgm:prSet/>
      <dgm:spPr/>
    </dgm:pt>
    <dgm:pt modelId="{0373FDEE-C29B-4C1E-9D3C-5C3C648FD9CA}" type="pres">
      <dgm:prSet presAssocID="{DFCB360F-4091-420A-BA14-9B92EDAE5D92}" presName="linearFlow" presStyleCnt="0">
        <dgm:presLayoutVars>
          <dgm:dir/>
          <dgm:animLvl val="lvl"/>
          <dgm:resizeHandles val="exact"/>
        </dgm:presLayoutVars>
      </dgm:prSet>
      <dgm:spPr/>
      <dgm:t>
        <a:bodyPr/>
        <a:lstStyle/>
        <a:p>
          <a:endParaRPr lang="es-MX"/>
        </a:p>
      </dgm:t>
    </dgm:pt>
    <dgm:pt modelId="{6BCC8436-2B56-4526-9563-FD914F781654}" type="pres">
      <dgm:prSet presAssocID="{1ABF1F0C-4E21-4242-BF75-EA6FBAE33DCE}" presName="composite" presStyleCnt="0"/>
      <dgm:spPr/>
    </dgm:pt>
    <dgm:pt modelId="{8CB13080-4955-4A46-B1F4-A7E95C2CCEB0}" type="pres">
      <dgm:prSet presAssocID="{1ABF1F0C-4E21-4242-BF75-EA6FBAE33DCE}" presName="parentText" presStyleLbl="alignNode1" presStyleIdx="0" presStyleCnt="4">
        <dgm:presLayoutVars>
          <dgm:chMax val="1"/>
          <dgm:bulletEnabled val="1"/>
        </dgm:presLayoutVars>
      </dgm:prSet>
      <dgm:spPr/>
      <dgm:t>
        <a:bodyPr/>
        <a:lstStyle/>
        <a:p>
          <a:endParaRPr lang="es-MX"/>
        </a:p>
      </dgm:t>
    </dgm:pt>
    <dgm:pt modelId="{48C3CD2B-42D6-471A-8C68-503D32BD44B5}" type="pres">
      <dgm:prSet presAssocID="{1ABF1F0C-4E21-4242-BF75-EA6FBAE33DCE}" presName="descendantText" presStyleLbl="alignAcc1" presStyleIdx="0" presStyleCnt="4">
        <dgm:presLayoutVars>
          <dgm:bulletEnabled val="1"/>
        </dgm:presLayoutVars>
      </dgm:prSet>
      <dgm:spPr/>
      <dgm:t>
        <a:bodyPr/>
        <a:lstStyle/>
        <a:p>
          <a:endParaRPr lang="es-MX"/>
        </a:p>
      </dgm:t>
    </dgm:pt>
    <dgm:pt modelId="{E91B2DF9-DF85-4BB1-BD4F-1EE5194EBF1A}" type="pres">
      <dgm:prSet presAssocID="{73CBC539-B781-4FB9-9F94-24181B10E0EE}" presName="sp" presStyleCnt="0"/>
      <dgm:spPr/>
    </dgm:pt>
    <dgm:pt modelId="{963F81F6-71A0-443E-BE67-2472140A585B}" type="pres">
      <dgm:prSet presAssocID="{09A32FE8-C93E-48D5-B74E-B46725E49FD8}" presName="composite" presStyleCnt="0"/>
      <dgm:spPr/>
    </dgm:pt>
    <dgm:pt modelId="{BA03681E-C269-4974-8E5E-32776DC199ED}" type="pres">
      <dgm:prSet presAssocID="{09A32FE8-C93E-48D5-B74E-B46725E49FD8}" presName="parentText" presStyleLbl="alignNode1" presStyleIdx="1" presStyleCnt="4">
        <dgm:presLayoutVars>
          <dgm:chMax val="1"/>
          <dgm:bulletEnabled val="1"/>
        </dgm:presLayoutVars>
      </dgm:prSet>
      <dgm:spPr/>
      <dgm:t>
        <a:bodyPr/>
        <a:lstStyle/>
        <a:p>
          <a:endParaRPr lang="es-MX"/>
        </a:p>
      </dgm:t>
    </dgm:pt>
    <dgm:pt modelId="{380135E6-980B-427B-9F40-959DFD570F67}" type="pres">
      <dgm:prSet presAssocID="{09A32FE8-C93E-48D5-B74E-B46725E49FD8}" presName="descendantText" presStyleLbl="alignAcc1" presStyleIdx="1" presStyleCnt="4">
        <dgm:presLayoutVars>
          <dgm:bulletEnabled val="1"/>
        </dgm:presLayoutVars>
      </dgm:prSet>
      <dgm:spPr/>
      <dgm:t>
        <a:bodyPr/>
        <a:lstStyle/>
        <a:p>
          <a:endParaRPr lang="es-MX"/>
        </a:p>
      </dgm:t>
    </dgm:pt>
    <dgm:pt modelId="{E907F4D8-BFF3-4B5F-B0CE-F8796C81CD64}" type="pres">
      <dgm:prSet presAssocID="{6D52B23A-5659-42EB-9776-3FFF20FBABAC}" presName="sp" presStyleCnt="0"/>
      <dgm:spPr/>
    </dgm:pt>
    <dgm:pt modelId="{ABB13377-81D8-4CEE-BCFB-090B786D2E64}" type="pres">
      <dgm:prSet presAssocID="{350D8B56-EC1C-444E-8DA4-443DC602C2CB}" presName="composite" presStyleCnt="0"/>
      <dgm:spPr/>
    </dgm:pt>
    <dgm:pt modelId="{510818AF-211E-4DBD-B93A-E4F25E60E1FA}" type="pres">
      <dgm:prSet presAssocID="{350D8B56-EC1C-444E-8DA4-443DC602C2CB}" presName="parentText" presStyleLbl="alignNode1" presStyleIdx="2" presStyleCnt="4">
        <dgm:presLayoutVars>
          <dgm:chMax val="1"/>
          <dgm:bulletEnabled val="1"/>
        </dgm:presLayoutVars>
      </dgm:prSet>
      <dgm:spPr/>
      <dgm:t>
        <a:bodyPr/>
        <a:lstStyle/>
        <a:p>
          <a:endParaRPr lang="es-MX"/>
        </a:p>
      </dgm:t>
    </dgm:pt>
    <dgm:pt modelId="{6CAAAF42-4D03-4F08-8C1D-DAC6D6053D14}" type="pres">
      <dgm:prSet presAssocID="{350D8B56-EC1C-444E-8DA4-443DC602C2CB}" presName="descendantText" presStyleLbl="alignAcc1" presStyleIdx="2" presStyleCnt="4">
        <dgm:presLayoutVars>
          <dgm:bulletEnabled val="1"/>
        </dgm:presLayoutVars>
      </dgm:prSet>
      <dgm:spPr/>
      <dgm:t>
        <a:bodyPr/>
        <a:lstStyle/>
        <a:p>
          <a:endParaRPr lang="es-MX"/>
        </a:p>
      </dgm:t>
    </dgm:pt>
    <dgm:pt modelId="{5301ABF3-328F-4FB7-BD9E-62381AF091E4}" type="pres">
      <dgm:prSet presAssocID="{F9D2BAC0-D40E-4974-BF88-41E570577D9D}" presName="sp" presStyleCnt="0"/>
      <dgm:spPr/>
    </dgm:pt>
    <dgm:pt modelId="{D8B08C60-B1D4-4192-815A-D0C95CD6E87B}" type="pres">
      <dgm:prSet presAssocID="{662093E0-6BAB-4BF6-8839-6B632752FD35}" presName="composite" presStyleCnt="0"/>
      <dgm:spPr/>
    </dgm:pt>
    <dgm:pt modelId="{90BD054F-FD4B-4AB6-8F05-4DEE4E81C957}" type="pres">
      <dgm:prSet presAssocID="{662093E0-6BAB-4BF6-8839-6B632752FD35}" presName="parentText" presStyleLbl="alignNode1" presStyleIdx="3" presStyleCnt="4">
        <dgm:presLayoutVars>
          <dgm:chMax val="1"/>
          <dgm:bulletEnabled val="1"/>
        </dgm:presLayoutVars>
      </dgm:prSet>
      <dgm:spPr/>
      <dgm:t>
        <a:bodyPr/>
        <a:lstStyle/>
        <a:p>
          <a:endParaRPr lang="es-EC"/>
        </a:p>
      </dgm:t>
    </dgm:pt>
    <dgm:pt modelId="{F8DCBFFB-5502-4AFB-9C13-B5B39D925867}" type="pres">
      <dgm:prSet presAssocID="{662093E0-6BAB-4BF6-8839-6B632752FD35}" presName="descendantText" presStyleLbl="alignAcc1" presStyleIdx="3" presStyleCnt="4">
        <dgm:presLayoutVars>
          <dgm:bulletEnabled val="1"/>
        </dgm:presLayoutVars>
      </dgm:prSet>
      <dgm:spPr/>
      <dgm:t>
        <a:bodyPr/>
        <a:lstStyle/>
        <a:p>
          <a:endParaRPr lang="es-EC"/>
        </a:p>
      </dgm:t>
    </dgm:pt>
  </dgm:ptLst>
  <dgm:cxnLst>
    <dgm:cxn modelId="{B0139352-209D-4AB8-8B9C-3A25FA8EA5FE}" type="presOf" srcId="{DFCB360F-4091-420A-BA14-9B92EDAE5D92}" destId="{0373FDEE-C29B-4C1E-9D3C-5C3C648FD9CA}" srcOrd="0" destOrd="0" presId="urn:microsoft.com/office/officeart/2005/8/layout/chevron2"/>
    <dgm:cxn modelId="{3E673A21-6681-448C-804C-6F7975FCF832}" srcId="{DFCB360F-4091-420A-BA14-9B92EDAE5D92}" destId="{662093E0-6BAB-4BF6-8839-6B632752FD35}" srcOrd="3" destOrd="0" parTransId="{D846DC8E-53CA-4E47-94C1-FE0106D9E645}" sibTransId="{31F0EC4D-3B76-4BB9-94FE-1EFB6770F386}"/>
    <dgm:cxn modelId="{5B1D92B2-A81A-481A-BD28-A7AB6555B166}" type="presOf" srcId="{1ABF1F0C-4E21-4242-BF75-EA6FBAE33DCE}" destId="{8CB13080-4955-4A46-B1F4-A7E95C2CCEB0}" srcOrd="0" destOrd="0" presId="urn:microsoft.com/office/officeart/2005/8/layout/chevron2"/>
    <dgm:cxn modelId="{0A640C3A-0936-40E7-9D96-703154371724}" type="presOf" srcId="{D76BA78C-15D4-41F6-B084-76C6F0D26CD6}" destId="{6CAAAF42-4D03-4F08-8C1D-DAC6D6053D14}" srcOrd="0" destOrd="0" presId="urn:microsoft.com/office/officeart/2005/8/layout/chevron2"/>
    <dgm:cxn modelId="{07B2F694-AB20-48DC-842F-D09A9C78BBE8}" srcId="{1ABF1F0C-4E21-4242-BF75-EA6FBAE33DCE}" destId="{905A76C7-D72F-429B-9613-8D2A10492743}" srcOrd="0" destOrd="0" parTransId="{51036808-0BCB-4FCC-851A-8FBF616EBB46}" sibTransId="{FBB6D172-3457-4DCE-A3E2-7046F7774C4E}"/>
    <dgm:cxn modelId="{F25FDB73-DAF9-4220-81AF-FF7816121592}" srcId="{DFCB360F-4091-420A-BA14-9B92EDAE5D92}" destId="{09A32FE8-C93E-48D5-B74E-B46725E49FD8}" srcOrd="1" destOrd="0" parTransId="{57EF9320-2AC3-48CE-BC16-5207535A8734}" sibTransId="{6D52B23A-5659-42EB-9776-3FFF20FBABAC}"/>
    <dgm:cxn modelId="{E545E7B6-91F1-4695-813E-71AF6C2A8A17}" srcId="{09A32FE8-C93E-48D5-B74E-B46725E49FD8}" destId="{67AAEEA9-44F0-4BC1-A1DE-7740EA65D8B1}" srcOrd="0" destOrd="0" parTransId="{4F5D654B-A962-47E9-815A-590FAACCED49}" sibTransId="{45320A5B-9832-4A80-82CD-6073C7A81575}"/>
    <dgm:cxn modelId="{886F2125-B09C-4B1E-A5F5-436485E3B53D}" type="presOf" srcId="{09A32FE8-C93E-48D5-B74E-B46725E49FD8}" destId="{BA03681E-C269-4974-8E5E-32776DC199ED}" srcOrd="0" destOrd="0" presId="urn:microsoft.com/office/officeart/2005/8/layout/chevron2"/>
    <dgm:cxn modelId="{4B9E877C-7433-4ECB-A948-B8539186BDF0}" type="presOf" srcId="{0FA2EFC0-1AF7-4312-A32C-D15C5AB4B864}" destId="{F8DCBFFB-5502-4AFB-9C13-B5B39D925867}" srcOrd="0" destOrd="0" presId="urn:microsoft.com/office/officeart/2005/8/layout/chevron2"/>
    <dgm:cxn modelId="{DB53DE1F-6EA5-4442-B7AE-3E5FE397E7BF}" srcId="{DFCB360F-4091-420A-BA14-9B92EDAE5D92}" destId="{350D8B56-EC1C-444E-8DA4-443DC602C2CB}" srcOrd="2" destOrd="0" parTransId="{2783ECD4-9405-4D5F-B811-96F6E27887AA}" sibTransId="{F9D2BAC0-D40E-4974-BF88-41E570577D9D}"/>
    <dgm:cxn modelId="{D74AAE9D-8DCE-43DA-8210-E3A0EC20D9CD}" srcId="{662093E0-6BAB-4BF6-8839-6B632752FD35}" destId="{0FA2EFC0-1AF7-4312-A32C-D15C5AB4B864}" srcOrd="0" destOrd="0" parTransId="{4EDC4BCB-8FD0-4E48-96B1-69758B746D6C}" sibTransId="{FAA5C703-9BD2-4B56-ACF3-E8DC726A6B50}"/>
    <dgm:cxn modelId="{A10C237D-F5B4-4AF4-BBBD-8199DB49EE7A}" type="presOf" srcId="{67AAEEA9-44F0-4BC1-A1DE-7740EA65D8B1}" destId="{380135E6-980B-427B-9F40-959DFD570F67}" srcOrd="0" destOrd="0" presId="urn:microsoft.com/office/officeart/2005/8/layout/chevron2"/>
    <dgm:cxn modelId="{3163FEB8-55FC-414C-B4F9-11DE4F94CBDD}" srcId="{350D8B56-EC1C-444E-8DA4-443DC602C2CB}" destId="{D76BA78C-15D4-41F6-B084-76C6F0D26CD6}" srcOrd="0" destOrd="0" parTransId="{D8C79D5D-F6BB-4321-BC8C-F398887A403A}" sibTransId="{CB265612-2BD2-459A-AA82-AA30E9D6AF49}"/>
    <dgm:cxn modelId="{FD15AA1D-D2D8-4D41-84C2-8140C1EE9D17}" type="presOf" srcId="{662093E0-6BAB-4BF6-8839-6B632752FD35}" destId="{90BD054F-FD4B-4AB6-8F05-4DEE4E81C957}" srcOrd="0" destOrd="0" presId="urn:microsoft.com/office/officeart/2005/8/layout/chevron2"/>
    <dgm:cxn modelId="{D7CF71CB-97A6-4CA0-86A8-85B280C59516}" srcId="{DFCB360F-4091-420A-BA14-9B92EDAE5D92}" destId="{1ABF1F0C-4E21-4242-BF75-EA6FBAE33DCE}" srcOrd="0" destOrd="0" parTransId="{4AA5A182-D51C-45CE-BE2D-72CFBC1DFA85}" sibTransId="{73CBC539-B781-4FB9-9F94-24181B10E0EE}"/>
    <dgm:cxn modelId="{0BB7E4E9-381A-428A-A2B5-9A08A1337A6C}" type="presOf" srcId="{350D8B56-EC1C-444E-8DA4-443DC602C2CB}" destId="{510818AF-211E-4DBD-B93A-E4F25E60E1FA}" srcOrd="0" destOrd="0" presId="urn:microsoft.com/office/officeart/2005/8/layout/chevron2"/>
    <dgm:cxn modelId="{7DBE6965-9F1B-4377-8B27-2B19CE2A4B45}" type="presOf" srcId="{905A76C7-D72F-429B-9613-8D2A10492743}" destId="{48C3CD2B-42D6-471A-8C68-503D32BD44B5}" srcOrd="0" destOrd="0" presId="urn:microsoft.com/office/officeart/2005/8/layout/chevron2"/>
    <dgm:cxn modelId="{2B26B0BC-1654-480C-94ED-6B3C8CDE7E42}" type="presParOf" srcId="{0373FDEE-C29B-4C1E-9D3C-5C3C648FD9CA}" destId="{6BCC8436-2B56-4526-9563-FD914F781654}" srcOrd="0" destOrd="0" presId="urn:microsoft.com/office/officeart/2005/8/layout/chevron2"/>
    <dgm:cxn modelId="{DD5E8D43-0CD9-45BC-AD50-BE96D05888C3}" type="presParOf" srcId="{6BCC8436-2B56-4526-9563-FD914F781654}" destId="{8CB13080-4955-4A46-B1F4-A7E95C2CCEB0}" srcOrd="0" destOrd="0" presId="urn:microsoft.com/office/officeart/2005/8/layout/chevron2"/>
    <dgm:cxn modelId="{0E534022-A02F-4323-B5B5-4A6FA7BF4B93}" type="presParOf" srcId="{6BCC8436-2B56-4526-9563-FD914F781654}" destId="{48C3CD2B-42D6-471A-8C68-503D32BD44B5}" srcOrd="1" destOrd="0" presId="urn:microsoft.com/office/officeart/2005/8/layout/chevron2"/>
    <dgm:cxn modelId="{64005B1F-CE85-4D19-BBAB-5F6E23733C04}" type="presParOf" srcId="{0373FDEE-C29B-4C1E-9D3C-5C3C648FD9CA}" destId="{E91B2DF9-DF85-4BB1-BD4F-1EE5194EBF1A}" srcOrd="1" destOrd="0" presId="urn:microsoft.com/office/officeart/2005/8/layout/chevron2"/>
    <dgm:cxn modelId="{B40E2783-696B-4458-91C9-4E1D7C28C034}" type="presParOf" srcId="{0373FDEE-C29B-4C1E-9D3C-5C3C648FD9CA}" destId="{963F81F6-71A0-443E-BE67-2472140A585B}" srcOrd="2" destOrd="0" presId="urn:microsoft.com/office/officeart/2005/8/layout/chevron2"/>
    <dgm:cxn modelId="{2E8FE782-20B7-4523-8207-84408B0AF501}" type="presParOf" srcId="{963F81F6-71A0-443E-BE67-2472140A585B}" destId="{BA03681E-C269-4974-8E5E-32776DC199ED}" srcOrd="0" destOrd="0" presId="urn:microsoft.com/office/officeart/2005/8/layout/chevron2"/>
    <dgm:cxn modelId="{4EDE285E-9165-4330-A1B9-3C12D4316E2A}" type="presParOf" srcId="{963F81F6-71A0-443E-BE67-2472140A585B}" destId="{380135E6-980B-427B-9F40-959DFD570F67}" srcOrd="1" destOrd="0" presId="urn:microsoft.com/office/officeart/2005/8/layout/chevron2"/>
    <dgm:cxn modelId="{D514EC28-96DF-4CE7-9DA2-D136F5D0C635}" type="presParOf" srcId="{0373FDEE-C29B-4C1E-9D3C-5C3C648FD9CA}" destId="{E907F4D8-BFF3-4B5F-B0CE-F8796C81CD64}" srcOrd="3" destOrd="0" presId="urn:microsoft.com/office/officeart/2005/8/layout/chevron2"/>
    <dgm:cxn modelId="{155549DA-4E2A-4F2B-8D6A-4254CAECA2AD}" type="presParOf" srcId="{0373FDEE-C29B-4C1E-9D3C-5C3C648FD9CA}" destId="{ABB13377-81D8-4CEE-BCFB-090B786D2E64}" srcOrd="4" destOrd="0" presId="urn:microsoft.com/office/officeart/2005/8/layout/chevron2"/>
    <dgm:cxn modelId="{EF6CC2C2-6404-43A0-A841-0C4927BCDDA0}" type="presParOf" srcId="{ABB13377-81D8-4CEE-BCFB-090B786D2E64}" destId="{510818AF-211E-4DBD-B93A-E4F25E60E1FA}" srcOrd="0" destOrd="0" presId="urn:microsoft.com/office/officeart/2005/8/layout/chevron2"/>
    <dgm:cxn modelId="{48EB3F21-AFB9-4703-8CB3-735A64CC3A0F}" type="presParOf" srcId="{ABB13377-81D8-4CEE-BCFB-090B786D2E64}" destId="{6CAAAF42-4D03-4F08-8C1D-DAC6D6053D14}" srcOrd="1" destOrd="0" presId="urn:microsoft.com/office/officeart/2005/8/layout/chevron2"/>
    <dgm:cxn modelId="{6AE264EC-FECB-4539-BA9B-A057E4D718A6}" type="presParOf" srcId="{0373FDEE-C29B-4C1E-9D3C-5C3C648FD9CA}" destId="{5301ABF3-328F-4FB7-BD9E-62381AF091E4}" srcOrd="5" destOrd="0" presId="urn:microsoft.com/office/officeart/2005/8/layout/chevron2"/>
    <dgm:cxn modelId="{659FF13C-1353-4D40-A5AA-5446C56D12DC}" type="presParOf" srcId="{0373FDEE-C29B-4C1E-9D3C-5C3C648FD9CA}" destId="{D8B08C60-B1D4-4192-815A-D0C95CD6E87B}" srcOrd="6" destOrd="0" presId="urn:microsoft.com/office/officeart/2005/8/layout/chevron2"/>
    <dgm:cxn modelId="{ACADDC1B-1A6E-4858-B9A6-B287DF365A9A}" type="presParOf" srcId="{D8B08C60-B1D4-4192-815A-D0C95CD6E87B}" destId="{90BD054F-FD4B-4AB6-8F05-4DEE4E81C957}" srcOrd="0" destOrd="0" presId="urn:microsoft.com/office/officeart/2005/8/layout/chevron2"/>
    <dgm:cxn modelId="{EB71B743-3725-4698-832E-FEEFC1934828}" type="presParOf" srcId="{D8B08C60-B1D4-4192-815A-D0C95CD6E87B}" destId="{F8DCBFFB-5502-4AFB-9C13-B5B39D9258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B5705E-2295-4EF8-905C-B3A76D798DE9}"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MX"/>
        </a:p>
      </dgm:t>
    </dgm:pt>
    <dgm:pt modelId="{6B6772EA-3573-4269-8FB4-5B0D359A3C87}">
      <dgm:prSet custT="1"/>
      <dgm:spPr/>
      <dgm:t>
        <a:bodyPr/>
        <a:lstStyle/>
        <a:p>
          <a:pPr rtl="0"/>
          <a:r>
            <a:rPr lang="es-ES" sz="1400" dirty="0" smtClean="0"/>
            <a:t>Instruir a los agricultores constantemente en temas de producción y manejo adecuado  de los productos, esto con el fin de garantizar la calidad del producto ofrecido al cliente.</a:t>
          </a:r>
          <a:endParaRPr lang="es-MX" sz="1400" dirty="0"/>
        </a:p>
      </dgm:t>
    </dgm:pt>
    <dgm:pt modelId="{C67FC122-9156-484F-9AA3-89F510B1EBC5}" type="parTrans" cxnId="{138988CC-6519-4FCD-A55D-FE968D6C9AE2}">
      <dgm:prSet/>
      <dgm:spPr/>
      <dgm:t>
        <a:bodyPr/>
        <a:lstStyle/>
        <a:p>
          <a:endParaRPr lang="es-MX"/>
        </a:p>
      </dgm:t>
    </dgm:pt>
    <dgm:pt modelId="{315E2610-DE0F-4D54-8B66-09C4A2991211}" type="sibTrans" cxnId="{138988CC-6519-4FCD-A55D-FE968D6C9AE2}">
      <dgm:prSet/>
      <dgm:spPr/>
      <dgm:t>
        <a:bodyPr/>
        <a:lstStyle/>
        <a:p>
          <a:endParaRPr lang="es-MX"/>
        </a:p>
      </dgm:t>
    </dgm:pt>
    <dgm:pt modelId="{08224D90-A359-410B-A1C6-FC67306F8E91}">
      <dgm:prSet custT="1"/>
      <dgm:spPr/>
      <dgm:t>
        <a:bodyPr/>
        <a:lstStyle/>
        <a:p>
          <a:pPr rtl="0"/>
          <a:r>
            <a:rPr lang="es-ES" sz="1400" dirty="0" smtClean="0"/>
            <a:t>Poner en marcha el proyecto ya que se ha comprobado la viabilidad técnica y financiera del mismo, por ende contribuirá con el desarrollo de la parroquia </a:t>
          </a:r>
          <a:r>
            <a:rPr lang="es-ES" sz="1400" dirty="0" err="1" smtClean="0"/>
            <a:t>Cotogchoa</a:t>
          </a:r>
          <a:r>
            <a:rPr lang="es-ES" sz="1400" dirty="0" smtClean="0"/>
            <a:t>.</a:t>
          </a:r>
          <a:endParaRPr lang="es-MX" sz="1400" dirty="0"/>
        </a:p>
      </dgm:t>
    </dgm:pt>
    <dgm:pt modelId="{E05A512E-0370-4048-9D81-0BCC9187EB97}" type="parTrans" cxnId="{0348E6B3-BEE0-430E-9D6E-3AF052B6CCA7}">
      <dgm:prSet/>
      <dgm:spPr/>
      <dgm:t>
        <a:bodyPr/>
        <a:lstStyle/>
        <a:p>
          <a:endParaRPr lang="es-MX"/>
        </a:p>
      </dgm:t>
    </dgm:pt>
    <dgm:pt modelId="{E209A704-B2FF-4A0F-8EBC-0DD958FFEE45}" type="sibTrans" cxnId="{0348E6B3-BEE0-430E-9D6E-3AF052B6CCA7}">
      <dgm:prSet/>
      <dgm:spPr/>
      <dgm:t>
        <a:bodyPr/>
        <a:lstStyle/>
        <a:p>
          <a:endParaRPr lang="es-MX"/>
        </a:p>
      </dgm:t>
    </dgm:pt>
    <dgm:pt modelId="{2454F64A-5F62-4626-855F-D0521E4BC7C7}">
      <dgm:prSet custT="1"/>
      <dgm:spPr/>
      <dgm:t>
        <a:bodyPr/>
        <a:lstStyle/>
        <a:p>
          <a:pPr rtl="0"/>
          <a:r>
            <a:rPr lang="es-ES" sz="2400" dirty="0" smtClean="0"/>
            <a:t>3</a:t>
          </a:r>
          <a:endParaRPr lang="es-MX" sz="2400" dirty="0"/>
        </a:p>
      </dgm:t>
    </dgm:pt>
    <dgm:pt modelId="{2EC14720-F1A5-4D19-B874-E9969B16E1D8}" type="parTrans" cxnId="{0B70327D-2246-452F-8121-072AD43B4BB6}">
      <dgm:prSet/>
      <dgm:spPr/>
      <dgm:t>
        <a:bodyPr/>
        <a:lstStyle/>
        <a:p>
          <a:endParaRPr lang="es-MX"/>
        </a:p>
      </dgm:t>
    </dgm:pt>
    <dgm:pt modelId="{FB11AA97-0875-428F-B0C7-D8512FA6224A}" type="sibTrans" cxnId="{0B70327D-2246-452F-8121-072AD43B4BB6}">
      <dgm:prSet/>
      <dgm:spPr/>
      <dgm:t>
        <a:bodyPr/>
        <a:lstStyle/>
        <a:p>
          <a:endParaRPr lang="es-MX"/>
        </a:p>
      </dgm:t>
    </dgm:pt>
    <dgm:pt modelId="{4AAF5CDA-F71C-4750-A211-C3B255FD78C3}">
      <dgm:prSet custT="1"/>
      <dgm:spPr/>
      <dgm:t>
        <a:bodyPr/>
        <a:lstStyle/>
        <a:p>
          <a:pPr rtl="0"/>
          <a:r>
            <a:rPr lang="es-MX" sz="2400" smtClean="0"/>
            <a:t>1</a:t>
          </a:r>
          <a:endParaRPr lang="es-MX" sz="2400" dirty="0"/>
        </a:p>
      </dgm:t>
    </dgm:pt>
    <dgm:pt modelId="{7F931C9B-9045-4476-9CE5-C6238247899E}" type="parTrans" cxnId="{848275CB-F232-475A-9109-469E0A234571}">
      <dgm:prSet/>
      <dgm:spPr/>
      <dgm:t>
        <a:bodyPr/>
        <a:lstStyle/>
        <a:p>
          <a:endParaRPr lang="es-MX"/>
        </a:p>
      </dgm:t>
    </dgm:pt>
    <dgm:pt modelId="{77453706-7C4B-411C-BB4C-BFC6EDD465A8}" type="sibTrans" cxnId="{848275CB-F232-475A-9109-469E0A234571}">
      <dgm:prSet/>
      <dgm:spPr/>
      <dgm:t>
        <a:bodyPr/>
        <a:lstStyle/>
        <a:p>
          <a:endParaRPr lang="es-MX"/>
        </a:p>
      </dgm:t>
    </dgm:pt>
    <dgm:pt modelId="{A04DEB1D-2B67-4006-A6B9-8BF4A318AFBD}">
      <dgm:prSet custT="1"/>
      <dgm:spPr/>
      <dgm:t>
        <a:bodyPr/>
        <a:lstStyle/>
        <a:p>
          <a:pPr rtl="0"/>
          <a:r>
            <a:rPr lang="es-MX" sz="2400" smtClean="0"/>
            <a:t>2</a:t>
          </a:r>
          <a:endParaRPr lang="es-MX" sz="2400" dirty="0"/>
        </a:p>
      </dgm:t>
    </dgm:pt>
    <dgm:pt modelId="{CF4C27BA-2944-46DC-B779-CF730EDA56E2}" type="parTrans" cxnId="{0646285B-4607-40BB-937A-27CFC08AEBF2}">
      <dgm:prSet/>
      <dgm:spPr/>
      <dgm:t>
        <a:bodyPr/>
        <a:lstStyle/>
        <a:p>
          <a:endParaRPr lang="es-MX"/>
        </a:p>
      </dgm:t>
    </dgm:pt>
    <dgm:pt modelId="{6D9B0B66-27CD-40A6-AA2A-B97B7646D782}" type="sibTrans" cxnId="{0646285B-4607-40BB-937A-27CFC08AEBF2}">
      <dgm:prSet/>
      <dgm:spPr/>
      <dgm:t>
        <a:bodyPr/>
        <a:lstStyle/>
        <a:p>
          <a:endParaRPr lang="es-MX"/>
        </a:p>
      </dgm:t>
    </dgm:pt>
    <dgm:pt modelId="{AE68E798-F7B9-4085-BF06-EFBAAE91C889}">
      <dgm:prSet custT="1"/>
      <dgm:spPr/>
      <dgm:t>
        <a:bodyPr/>
        <a:lstStyle/>
        <a:p>
          <a:pPr rtl="0"/>
          <a:r>
            <a:rPr lang="es-ES" sz="1400" dirty="0" smtClean="0"/>
            <a:t>Dotar de los equipos e insumos necesarios para asegurar el adecuado manejo y conservación de los productos, bajo la normativa vigente y satisfaciendo al cliente.</a:t>
          </a:r>
          <a:endParaRPr lang="es-MX" sz="1400" dirty="0"/>
        </a:p>
      </dgm:t>
    </dgm:pt>
    <dgm:pt modelId="{ECEBEF28-1178-4EA5-96E8-FC0A8E4C71B0}" type="parTrans" cxnId="{86156B35-8FCA-42BB-AE41-0B6E3E0A6A28}">
      <dgm:prSet/>
      <dgm:spPr/>
      <dgm:t>
        <a:bodyPr/>
        <a:lstStyle/>
        <a:p>
          <a:endParaRPr lang="es-MX"/>
        </a:p>
      </dgm:t>
    </dgm:pt>
    <dgm:pt modelId="{9D45F0D8-1E6B-408F-AEC8-4117747C031A}" type="sibTrans" cxnId="{86156B35-8FCA-42BB-AE41-0B6E3E0A6A28}">
      <dgm:prSet/>
      <dgm:spPr/>
      <dgm:t>
        <a:bodyPr/>
        <a:lstStyle/>
        <a:p>
          <a:endParaRPr lang="es-MX"/>
        </a:p>
      </dgm:t>
    </dgm:pt>
    <dgm:pt modelId="{ED771C04-6480-4B36-8580-FE30549E92AF}">
      <dgm:prSet custT="1"/>
      <dgm:spPr/>
      <dgm:t>
        <a:bodyPr/>
        <a:lstStyle/>
        <a:p>
          <a:pPr rtl="0"/>
          <a:r>
            <a:rPr lang="es-MX" sz="2400" dirty="0" smtClean="0"/>
            <a:t>4</a:t>
          </a:r>
          <a:endParaRPr lang="es-MX" sz="2400" dirty="0"/>
        </a:p>
      </dgm:t>
    </dgm:pt>
    <dgm:pt modelId="{81E64488-456D-4A8A-AFCE-3266BDC0956D}" type="parTrans" cxnId="{EE303F80-6B2E-42DE-BC9F-12712B3D2ECF}">
      <dgm:prSet/>
      <dgm:spPr/>
      <dgm:t>
        <a:bodyPr/>
        <a:lstStyle/>
        <a:p>
          <a:endParaRPr lang="es-EC"/>
        </a:p>
      </dgm:t>
    </dgm:pt>
    <dgm:pt modelId="{49F14057-FF9E-48F8-AD5D-8960F9DBB667}" type="sibTrans" cxnId="{EE303F80-6B2E-42DE-BC9F-12712B3D2ECF}">
      <dgm:prSet/>
      <dgm:spPr/>
      <dgm:t>
        <a:bodyPr/>
        <a:lstStyle/>
        <a:p>
          <a:endParaRPr lang="es-EC"/>
        </a:p>
      </dgm:t>
    </dgm:pt>
    <dgm:pt modelId="{C299ECDE-E219-4335-B8D0-C9910B8D2AA0}">
      <dgm:prSet/>
      <dgm:spPr/>
      <dgm:t>
        <a:bodyPr/>
        <a:lstStyle/>
        <a:p>
          <a:endParaRPr lang="es-EC"/>
        </a:p>
      </dgm:t>
    </dgm:pt>
    <dgm:pt modelId="{6899AE2B-4B46-4D58-9E90-0D846C3EEC22}" type="parTrans" cxnId="{667B3A1C-8A1D-4DBC-ADA9-1C0AD4075945}">
      <dgm:prSet/>
      <dgm:spPr/>
      <dgm:t>
        <a:bodyPr/>
        <a:lstStyle/>
        <a:p>
          <a:endParaRPr lang="es-EC"/>
        </a:p>
      </dgm:t>
    </dgm:pt>
    <dgm:pt modelId="{E2220E2C-80C4-406A-ADB3-5F2192D6EBEF}" type="sibTrans" cxnId="{667B3A1C-8A1D-4DBC-ADA9-1C0AD4075945}">
      <dgm:prSet/>
      <dgm:spPr/>
      <dgm:t>
        <a:bodyPr/>
        <a:lstStyle/>
        <a:p>
          <a:endParaRPr lang="es-EC"/>
        </a:p>
      </dgm:t>
    </dgm:pt>
    <dgm:pt modelId="{55ABC6F8-4E1A-4954-B2E8-5206279259F6}">
      <dgm:prSet/>
      <dgm:spPr/>
      <dgm:t>
        <a:bodyPr/>
        <a:lstStyle/>
        <a:p>
          <a:r>
            <a:rPr lang="es-EC" smtClean="0"/>
            <a:t>Desarrollar un plan de comunicación dirigida a la población de Cotogchoa, con el objetivo de que la población se familiarice con el Centro de Acopio.</a:t>
          </a:r>
          <a:endParaRPr lang="es-EC"/>
        </a:p>
      </dgm:t>
    </dgm:pt>
    <dgm:pt modelId="{181CBB9E-7BAA-4169-AE65-8E4B278209FA}" type="parTrans" cxnId="{D6B338B4-76EC-4534-B125-3BEA111FF654}">
      <dgm:prSet/>
      <dgm:spPr/>
      <dgm:t>
        <a:bodyPr/>
        <a:lstStyle/>
        <a:p>
          <a:endParaRPr lang="es-EC"/>
        </a:p>
      </dgm:t>
    </dgm:pt>
    <dgm:pt modelId="{74C079F7-7135-4286-BA5F-35FA0EFB850C}" type="sibTrans" cxnId="{D6B338B4-76EC-4534-B125-3BEA111FF654}">
      <dgm:prSet/>
      <dgm:spPr/>
      <dgm:t>
        <a:bodyPr/>
        <a:lstStyle/>
        <a:p>
          <a:endParaRPr lang="es-EC"/>
        </a:p>
      </dgm:t>
    </dgm:pt>
    <dgm:pt modelId="{C140309C-4AE9-4581-9280-1EC210D2C23C}">
      <dgm:prSet/>
      <dgm:spPr/>
      <dgm:t>
        <a:bodyPr/>
        <a:lstStyle/>
        <a:p>
          <a:endParaRPr lang="es-EC"/>
        </a:p>
      </dgm:t>
    </dgm:pt>
    <dgm:pt modelId="{17D76898-0038-4C12-81D0-D6855D9C57E1}" type="parTrans" cxnId="{A551E009-C349-4840-8BBB-9AA91CA27773}">
      <dgm:prSet/>
      <dgm:spPr/>
      <dgm:t>
        <a:bodyPr/>
        <a:lstStyle/>
        <a:p>
          <a:endParaRPr lang="es-EC"/>
        </a:p>
      </dgm:t>
    </dgm:pt>
    <dgm:pt modelId="{01F6CB72-A0BE-43B6-A53F-25AB2D95D541}" type="sibTrans" cxnId="{A551E009-C349-4840-8BBB-9AA91CA27773}">
      <dgm:prSet/>
      <dgm:spPr/>
      <dgm:t>
        <a:bodyPr/>
        <a:lstStyle/>
        <a:p>
          <a:endParaRPr lang="es-EC"/>
        </a:p>
      </dgm:t>
    </dgm:pt>
    <dgm:pt modelId="{C20B7FAA-5CDF-406E-BD84-EE6121BCCA19}" type="pres">
      <dgm:prSet presAssocID="{ADB5705E-2295-4EF8-905C-B3A76D798DE9}" presName="linearFlow" presStyleCnt="0">
        <dgm:presLayoutVars>
          <dgm:dir/>
          <dgm:animLvl val="lvl"/>
          <dgm:resizeHandles val="exact"/>
        </dgm:presLayoutVars>
      </dgm:prSet>
      <dgm:spPr/>
      <dgm:t>
        <a:bodyPr/>
        <a:lstStyle/>
        <a:p>
          <a:endParaRPr lang="es-MX"/>
        </a:p>
      </dgm:t>
    </dgm:pt>
    <dgm:pt modelId="{FA63AB22-B5DF-45A7-8E36-4CD8C4048576}" type="pres">
      <dgm:prSet presAssocID="{4AAF5CDA-F71C-4750-A211-C3B255FD78C3}" presName="composite" presStyleCnt="0"/>
      <dgm:spPr/>
    </dgm:pt>
    <dgm:pt modelId="{50F3711A-994E-4371-B1CC-0BB00DC440F4}" type="pres">
      <dgm:prSet presAssocID="{4AAF5CDA-F71C-4750-A211-C3B255FD78C3}" presName="parentText" presStyleLbl="alignNode1" presStyleIdx="0" presStyleCnt="4">
        <dgm:presLayoutVars>
          <dgm:chMax val="1"/>
          <dgm:bulletEnabled val="1"/>
        </dgm:presLayoutVars>
      </dgm:prSet>
      <dgm:spPr/>
      <dgm:t>
        <a:bodyPr/>
        <a:lstStyle/>
        <a:p>
          <a:endParaRPr lang="es-MX"/>
        </a:p>
      </dgm:t>
    </dgm:pt>
    <dgm:pt modelId="{10846059-5DD9-4289-ADA5-99205F498A20}" type="pres">
      <dgm:prSet presAssocID="{4AAF5CDA-F71C-4750-A211-C3B255FD78C3}" presName="descendantText" presStyleLbl="alignAcc1" presStyleIdx="0" presStyleCnt="4">
        <dgm:presLayoutVars>
          <dgm:bulletEnabled val="1"/>
        </dgm:presLayoutVars>
      </dgm:prSet>
      <dgm:spPr/>
      <dgm:t>
        <a:bodyPr/>
        <a:lstStyle/>
        <a:p>
          <a:endParaRPr lang="es-MX"/>
        </a:p>
      </dgm:t>
    </dgm:pt>
    <dgm:pt modelId="{79DB55DC-2C11-4429-AD80-2BDD1E4C550F}" type="pres">
      <dgm:prSet presAssocID="{77453706-7C4B-411C-BB4C-BFC6EDD465A8}" presName="sp" presStyleCnt="0"/>
      <dgm:spPr/>
    </dgm:pt>
    <dgm:pt modelId="{5FAB0DFD-3D0F-417C-BE11-E9DC5769A730}" type="pres">
      <dgm:prSet presAssocID="{A04DEB1D-2B67-4006-A6B9-8BF4A318AFBD}" presName="composite" presStyleCnt="0"/>
      <dgm:spPr/>
    </dgm:pt>
    <dgm:pt modelId="{D90F50FA-383B-4533-AD3B-EF2054127D95}" type="pres">
      <dgm:prSet presAssocID="{A04DEB1D-2B67-4006-A6B9-8BF4A318AFBD}" presName="parentText" presStyleLbl="alignNode1" presStyleIdx="1" presStyleCnt="4">
        <dgm:presLayoutVars>
          <dgm:chMax val="1"/>
          <dgm:bulletEnabled val="1"/>
        </dgm:presLayoutVars>
      </dgm:prSet>
      <dgm:spPr/>
      <dgm:t>
        <a:bodyPr/>
        <a:lstStyle/>
        <a:p>
          <a:endParaRPr lang="es-MX"/>
        </a:p>
      </dgm:t>
    </dgm:pt>
    <dgm:pt modelId="{E1B91B70-EF9B-415D-8F79-3F1D56CFD5FD}" type="pres">
      <dgm:prSet presAssocID="{A04DEB1D-2B67-4006-A6B9-8BF4A318AFBD}" presName="descendantText" presStyleLbl="alignAcc1" presStyleIdx="1" presStyleCnt="4">
        <dgm:presLayoutVars>
          <dgm:bulletEnabled val="1"/>
        </dgm:presLayoutVars>
      </dgm:prSet>
      <dgm:spPr/>
      <dgm:t>
        <a:bodyPr/>
        <a:lstStyle/>
        <a:p>
          <a:endParaRPr lang="es-MX"/>
        </a:p>
      </dgm:t>
    </dgm:pt>
    <dgm:pt modelId="{05E0512B-368A-4331-BB6D-1C4819222699}" type="pres">
      <dgm:prSet presAssocID="{6D9B0B66-27CD-40A6-AA2A-B97B7646D782}" presName="sp" presStyleCnt="0"/>
      <dgm:spPr/>
    </dgm:pt>
    <dgm:pt modelId="{047771B6-2E8B-4951-81AA-DA9F1CBFEE49}" type="pres">
      <dgm:prSet presAssocID="{2454F64A-5F62-4626-855F-D0521E4BC7C7}" presName="composite" presStyleCnt="0"/>
      <dgm:spPr/>
    </dgm:pt>
    <dgm:pt modelId="{B7B30FD3-CE25-45DB-BDE0-31E0711C59EF}" type="pres">
      <dgm:prSet presAssocID="{2454F64A-5F62-4626-855F-D0521E4BC7C7}" presName="parentText" presStyleLbl="alignNode1" presStyleIdx="2" presStyleCnt="4">
        <dgm:presLayoutVars>
          <dgm:chMax val="1"/>
          <dgm:bulletEnabled val="1"/>
        </dgm:presLayoutVars>
      </dgm:prSet>
      <dgm:spPr/>
      <dgm:t>
        <a:bodyPr/>
        <a:lstStyle/>
        <a:p>
          <a:endParaRPr lang="es-MX"/>
        </a:p>
      </dgm:t>
    </dgm:pt>
    <dgm:pt modelId="{80204B92-9520-4F7B-BB5D-F78C13206747}" type="pres">
      <dgm:prSet presAssocID="{2454F64A-5F62-4626-855F-D0521E4BC7C7}" presName="descendantText" presStyleLbl="alignAcc1" presStyleIdx="2" presStyleCnt="4">
        <dgm:presLayoutVars>
          <dgm:bulletEnabled val="1"/>
        </dgm:presLayoutVars>
      </dgm:prSet>
      <dgm:spPr/>
      <dgm:t>
        <a:bodyPr/>
        <a:lstStyle/>
        <a:p>
          <a:endParaRPr lang="es-MX"/>
        </a:p>
      </dgm:t>
    </dgm:pt>
    <dgm:pt modelId="{55CA9C4D-EF0B-4052-ADDB-8D8C013342C0}" type="pres">
      <dgm:prSet presAssocID="{FB11AA97-0875-428F-B0C7-D8512FA6224A}" presName="sp" presStyleCnt="0"/>
      <dgm:spPr/>
    </dgm:pt>
    <dgm:pt modelId="{737E8597-F6AA-4356-B047-A821834ECE2F}" type="pres">
      <dgm:prSet presAssocID="{ED771C04-6480-4B36-8580-FE30549E92AF}" presName="composite" presStyleCnt="0"/>
      <dgm:spPr/>
    </dgm:pt>
    <dgm:pt modelId="{1353883F-0AD7-4919-BC8F-B0EAC5A5EED7}" type="pres">
      <dgm:prSet presAssocID="{ED771C04-6480-4B36-8580-FE30549E92AF}" presName="parentText" presStyleLbl="alignNode1" presStyleIdx="3" presStyleCnt="4">
        <dgm:presLayoutVars>
          <dgm:chMax val="1"/>
          <dgm:bulletEnabled val="1"/>
        </dgm:presLayoutVars>
      </dgm:prSet>
      <dgm:spPr/>
      <dgm:t>
        <a:bodyPr/>
        <a:lstStyle/>
        <a:p>
          <a:endParaRPr lang="es-EC"/>
        </a:p>
      </dgm:t>
    </dgm:pt>
    <dgm:pt modelId="{F5C873CD-2766-433D-8167-4FA3A910E274}" type="pres">
      <dgm:prSet presAssocID="{ED771C04-6480-4B36-8580-FE30549E92AF}" presName="descendantText" presStyleLbl="alignAcc1" presStyleIdx="3" presStyleCnt="4">
        <dgm:presLayoutVars>
          <dgm:bulletEnabled val="1"/>
        </dgm:presLayoutVars>
      </dgm:prSet>
      <dgm:spPr/>
      <dgm:t>
        <a:bodyPr/>
        <a:lstStyle/>
        <a:p>
          <a:endParaRPr lang="es-EC"/>
        </a:p>
      </dgm:t>
    </dgm:pt>
  </dgm:ptLst>
  <dgm:cxnLst>
    <dgm:cxn modelId="{F88D8A6B-A8B3-4E9D-93C8-FF8E6F2413C3}" type="presOf" srcId="{ED771C04-6480-4B36-8580-FE30549E92AF}" destId="{1353883F-0AD7-4919-BC8F-B0EAC5A5EED7}" srcOrd="0" destOrd="0" presId="urn:microsoft.com/office/officeart/2005/8/layout/chevron2"/>
    <dgm:cxn modelId="{19E6AC11-6C7D-455D-A188-ECBF44A52C7B}" type="presOf" srcId="{AE68E798-F7B9-4085-BF06-EFBAAE91C889}" destId="{80204B92-9520-4F7B-BB5D-F78C13206747}" srcOrd="0" destOrd="0" presId="urn:microsoft.com/office/officeart/2005/8/layout/chevron2"/>
    <dgm:cxn modelId="{B0895507-806F-43CD-9173-2D5F9FAD40B1}" type="presOf" srcId="{A04DEB1D-2B67-4006-A6B9-8BF4A318AFBD}" destId="{D90F50FA-383B-4533-AD3B-EF2054127D95}" srcOrd="0" destOrd="0" presId="urn:microsoft.com/office/officeart/2005/8/layout/chevron2"/>
    <dgm:cxn modelId="{0C29A5B9-7094-4A2B-A7C7-E3EDEE404711}" type="presOf" srcId="{2454F64A-5F62-4626-855F-D0521E4BC7C7}" destId="{B7B30FD3-CE25-45DB-BDE0-31E0711C59EF}" srcOrd="0" destOrd="0" presId="urn:microsoft.com/office/officeart/2005/8/layout/chevron2"/>
    <dgm:cxn modelId="{EE303F80-6B2E-42DE-BC9F-12712B3D2ECF}" srcId="{ADB5705E-2295-4EF8-905C-B3A76D798DE9}" destId="{ED771C04-6480-4B36-8580-FE30549E92AF}" srcOrd="3" destOrd="0" parTransId="{81E64488-456D-4A8A-AFCE-3266BDC0956D}" sibTransId="{49F14057-FF9E-48F8-AD5D-8960F9DBB667}"/>
    <dgm:cxn modelId="{6ADD688C-3178-4863-970C-F008FB7E1B3F}" type="presOf" srcId="{C299ECDE-E219-4335-B8D0-C9910B8D2AA0}" destId="{F5C873CD-2766-433D-8167-4FA3A910E274}" srcOrd="0" destOrd="0" presId="urn:microsoft.com/office/officeart/2005/8/layout/chevron2"/>
    <dgm:cxn modelId="{86156B35-8FCA-42BB-AE41-0B6E3E0A6A28}" srcId="{2454F64A-5F62-4626-855F-D0521E4BC7C7}" destId="{AE68E798-F7B9-4085-BF06-EFBAAE91C889}" srcOrd="0" destOrd="0" parTransId="{ECEBEF28-1178-4EA5-96E8-FC0A8E4C71B0}" sibTransId="{9D45F0D8-1E6B-408F-AEC8-4117747C031A}"/>
    <dgm:cxn modelId="{366E8B6E-7A36-42DC-9A6E-99AF37F3465F}" type="presOf" srcId="{4AAF5CDA-F71C-4750-A211-C3B255FD78C3}" destId="{50F3711A-994E-4371-B1CC-0BB00DC440F4}" srcOrd="0" destOrd="0" presId="urn:microsoft.com/office/officeart/2005/8/layout/chevron2"/>
    <dgm:cxn modelId="{70FA6EDA-1194-4A05-BBB1-A11698E4B56F}" type="presOf" srcId="{ADB5705E-2295-4EF8-905C-B3A76D798DE9}" destId="{C20B7FAA-5CDF-406E-BD84-EE6121BCCA19}" srcOrd="0" destOrd="0" presId="urn:microsoft.com/office/officeart/2005/8/layout/chevron2"/>
    <dgm:cxn modelId="{667B3A1C-8A1D-4DBC-ADA9-1C0AD4075945}" srcId="{ED771C04-6480-4B36-8580-FE30549E92AF}" destId="{C299ECDE-E219-4335-B8D0-C9910B8D2AA0}" srcOrd="0" destOrd="0" parTransId="{6899AE2B-4B46-4D58-9E90-0D846C3EEC22}" sibTransId="{E2220E2C-80C4-406A-ADB3-5F2192D6EBEF}"/>
    <dgm:cxn modelId="{D6B338B4-76EC-4534-B125-3BEA111FF654}" srcId="{ED771C04-6480-4B36-8580-FE30549E92AF}" destId="{55ABC6F8-4E1A-4954-B2E8-5206279259F6}" srcOrd="1" destOrd="0" parTransId="{181CBB9E-7BAA-4169-AE65-8E4B278209FA}" sibTransId="{74C079F7-7135-4286-BA5F-35FA0EFB850C}"/>
    <dgm:cxn modelId="{8070F102-AE21-492C-8336-D3559C7262C8}" type="presOf" srcId="{08224D90-A359-410B-A1C6-FC67306F8E91}" destId="{E1B91B70-EF9B-415D-8F79-3F1D56CFD5FD}" srcOrd="0" destOrd="0" presId="urn:microsoft.com/office/officeart/2005/8/layout/chevron2"/>
    <dgm:cxn modelId="{D7E10C5A-56BF-4EF3-91B2-8FF2E05A2FA7}" type="presOf" srcId="{55ABC6F8-4E1A-4954-B2E8-5206279259F6}" destId="{F5C873CD-2766-433D-8167-4FA3A910E274}" srcOrd="0" destOrd="1" presId="urn:microsoft.com/office/officeart/2005/8/layout/chevron2"/>
    <dgm:cxn modelId="{5D17B65A-DF47-45E5-8802-B4750E10FBCD}" type="presOf" srcId="{6B6772EA-3573-4269-8FB4-5B0D359A3C87}" destId="{10846059-5DD9-4289-ADA5-99205F498A20}" srcOrd="0" destOrd="0" presId="urn:microsoft.com/office/officeart/2005/8/layout/chevron2"/>
    <dgm:cxn modelId="{3005BF25-A48E-481E-B92C-658314123A5B}" type="presOf" srcId="{C140309C-4AE9-4581-9280-1EC210D2C23C}" destId="{F5C873CD-2766-433D-8167-4FA3A910E274}" srcOrd="0" destOrd="2" presId="urn:microsoft.com/office/officeart/2005/8/layout/chevron2"/>
    <dgm:cxn modelId="{0348E6B3-BEE0-430E-9D6E-3AF052B6CCA7}" srcId="{A04DEB1D-2B67-4006-A6B9-8BF4A318AFBD}" destId="{08224D90-A359-410B-A1C6-FC67306F8E91}" srcOrd="0" destOrd="0" parTransId="{E05A512E-0370-4048-9D81-0BCC9187EB97}" sibTransId="{E209A704-B2FF-4A0F-8EBC-0DD958FFEE45}"/>
    <dgm:cxn modelId="{A551E009-C349-4840-8BBB-9AA91CA27773}" srcId="{ED771C04-6480-4B36-8580-FE30549E92AF}" destId="{C140309C-4AE9-4581-9280-1EC210D2C23C}" srcOrd="2" destOrd="0" parTransId="{17D76898-0038-4C12-81D0-D6855D9C57E1}" sibTransId="{01F6CB72-A0BE-43B6-A53F-25AB2D95D541}"/>
    <dgm:cxn modelId="{138988CC-6519-4FCD-A55D-FE968D6C9AE2}" srcId="{4AAF5CDA-F71C-4750-A211-C3B255FD78C3}" destId="{6B6772EA-3573-4269-8FB4-5B0D359A3C87}" srcOrd="0" destOrd="0" parTransId="{C67FC122-9156-484F-9AA3-89F510B1EBC5}" sibTransId="{315E2610-DE0F-4D54-8B66-09C4A2991211}"/>
    <dgm:cxn modelId="{0646285B-4607-40BB-937A-27CFC08AEBF2}" srcId="{ADB5705E-2295-4EF8-905C-B3A76D798DE9}" destId="{A04DEB1D-2B67-4006-A6B9-8BF4A318AFBD}" srcOrd="1" destOrd="0" parTransId="{CF4C27BA-2944-46DC-B779-CF730EDA56E2}" sibTransId="{6D9B0B66-27CD-40A6-AA2A-B97B7646D782}"/>
    <dgm:cxn modelId="{848275CB-F232-475A-9109-469E0A234571}" srcId="{ADB5705E-2295-4EF8-905C-B3A76D798DE9}" destId="{4AAF5CDA-F71C-4750-A211-C3B255FD78C3}" srcOrd="0" destOrd="0" parTransId="{7F931C9B-9045-4476-9CE5-C6238247899E}" sibTransId="{77453706-7C4B-411C-BB4C-BFC6EDD465A8}"/>
    <dgm:cxn modelId="{0B70327D-2246-452F-8121-072AD43B4BB6}" srcId="{ADB5705E-2295-4EF8-905C-B3A76D798DE9}" destId="{2454F64A-5F62-4626-855F-D0521E4BC7C7}" srcOrd="2" destOrd="0" parTransId="{2EC14720-F1A5-4D19-B874-E9969B16E1D8}" sibTransId="{FB11AA97-0875-428F-B0C7-D8512FA6224A}"/>
    <dgm:cxn modelId="{67BC37F0-8496-4755-A610-993160145C5F}" type="presParOf" srcId="{C20B7FAA-5CDF-406E-BD84-EE6121BCCA19}" destId="{FA63AB22-B5DF-45A7-8E36-4CD8C4048576}" srcOrd="0" destOrd="0" presId="urn:microsoft.com/office/officeart/2005/8/layout/chevron2"/>
    <dgm:cxn modelId="{48D14EDD-AB75-49B2-98DD-8DC94E40F93D}" type="presParOf" srcId="{FA63AB22-B5DF-45A7-8E36-4CD8C4048576}" destId="{50F3711A-994E-4371-B1CC-0BB00DC440F4}" srcOrd="0" destOrd="0" presId="urn:microsoft.com/office/officeart/2005/8/layout/chevron2"/>
    <dgm:cxn modelId="{1393BD77-20CA-490C-B64C-97665C38926C}" type="presParOf" srcId="{FA63AB22-B5DF-45A7-8E36-4CD8C4048576}" destId="{10846059-5DD9-4289-ADA5-99205F498A20}" srcOrd="1" destOrd="0" presId="urn:microsoft.com/office/officeart/2005/8/layout/chevron2"/>
    <dgm:cxn modelId="{4E9FFB6C-DE25-4445-837A-D2FFA08C30C4}" type="presParOf" srcId="{C20B7FAA-5CDF-406E-BD84-EE6121BCCA19}" destId="{79DB55DC-2C11-4429-AD80-2BDD1E4C550F}" srcOrd="1" destOrd="0" presId="urn:microsoft.com/office/officeart/2005/8/layout/chevron2"/>
    <dgm:cxn modelId="{D502BC0B-0420-4120-935E-B349212BEBFC}" type="presParOf" srcId="{C20B7FAA-5CDF-406E-BD84-EE6121BCCA19}" destId="{5FAB0DFD-3D0F-417C-BE11-E9DC5769A730}" srcOrd="2" destOrd="0" presId="urn:microsoft.com/office/officeart/2005/8/layout/chevron2"/>
    <dgm:cxn modelId="{D2E88918-20D0-4D4E-9232-B665DFAAAC55}" type="presParOf" srcId="{5FAB0DFD-3D0F-417C-BE11-E9DC5769A730}" destId="{D90F50FA-383B-4533-AD3B-EF2054127D95}" srcOrd="0" destOrd="0" presId="urn:microsoft.com/office/officeart/2005/8/layout/chevron2"/>
    <dgm:cxn modelId="{E4179BBE-52C8-45EB-A4F8-B4FCBA5E6CE2}" type="presParOf" srcId="{5FAB0DFD-3D0F-417C-BE11-E9DC5769A730}" destId="{E1B91B70-EF9B-415D-8F79-3F1D56CFD5FD}" srcOrd="1" destOrd="0" presId="urn:microsoft.com/office/officeart/2005/8/layout/chevron2"/>
    <dgm:cxn modelId="{F86E9BC0-9FE0-45BB-80A9-1A2ADC90B586}" type="presParOf" srcId="{C20B7FAA-5CDF-406E-BD84-EE6121BCCA19}" destId="{05E0512B-368A-4331-BB6D-1C4819222699}" srcOrd="3" destOrd="0" presId="urn:microsoft.com/office/officeart/2005/8/layout/chevron2"/>
    <dgm:cxn modelId="{C902859B-6316-4EFE-B8BB-0D7859B3CCE1}" type="presParOf" srcId="{C20B7FAA-5CDF-406E-BD84-EE6121BCCA19}" destId="{047771B6-2E8B-4951-81AA-DA9F1CBFEE49}" srcOrd="4" destOrd="0" presId="urn:microsoft.com/office/officeart/2005/8/layout/chevron2"/>
    <dgm:cxn modelId="{6F713409-D1AC-4D7C-9166-D611E4A0A903}" type="presParOf" srcId="{047771B6-2E8B-4951-81AA-DA9F1CBFEE49}" destId="{B7B30FD3-CE25-45DB-BDE0-31E0711C59EF}" srcOrd="0" destOrd="0" presId="urn:microsoft.com/office/officeart/2005/8/layout/chevron2"/>
    <dgm:cxn modelId="{8F74AA28-DA41-4C05-953C-98D9D663E8F7}" type="presParOf" srcId="{047771B6-2E8B-4951-81AA-DA9F1CBFEE49}" destId="{80204B92-9520-4F7B-BB5D-F78C13206747}" srcOrd="1" destOrd="0" presId="urn:microsoft.com/office/officeart/2005/8/layout/chevron2"/>
    <dgm:cxn modelId="{29DA2435-6561-4EB0-9150-37261D4F7A95}" type="presParOf" srcId="{C20B7FAA-5CDF-406E-BD84-EE6121BCCA19}" destId="{55CA9C4D-EF0B-4052-ADDB-8D8C013342C0}" srcOrd="5" destOrd="0" presId="urn:microsoft.com/office/officeart/2005/8/layout/chevron2"/>
    <dgm:cxn modelId="{AEEE6A87-4098-4BA0-8CC1-9DC24C18B738}" type="presParOf" srcId="{C20B7FAA-5CDF-406E-BD84-EE6121BCCA19}" destId="{737E8597-F6AA-4356-B047-A821834ECE2F}" srcOrd="6" destOrd="0" presId="urn:microsoft.com/office/officeart/2005/8/layout/chevron2"/>
    <dgm:cxn modelId="{D279200A-7B08-4679-8B20-22023D6A72E3}" type="presParOf" srcId="{737E8597-F6AA-4356-B047-A821834ECE2F}" destId="{1353883F-0AD7-4919-BC8F-B0EAC5A5EED7}" srcOrd="0" destOrd="0" presId="urn:microsoft.com/office/officeart/2005/8/layout/chevron2"/>
    <dgm:cxn modelId="{1C23BF5B-24A0-4BD8-8149-EEBE0E337A0F}" type="presParOf" srcId="{737E8597-F6AA-4356-B047-A821834ECE2F}" destId="{F5C873CD-2766-433D-8167-4FA3A910E27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272DE-AB9F-4465-AF65-F5367DC5D7B2}">
      <dsp:nvSpPr>
        <dsp:cNvPr id="0" name=""/>
        <dsp:cNvSpPr/>
      </dsp:nvSpPr>
      <dsp:spPr>
        <a:xfrm>
          <a:off x="2817077" y="0"/>
          <a:ext cx="2648425" cy="131128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I: LA EMPRESA </a:t>
          </a:r>
          <a:endParaRPr lang="es-EC" sz="1200" b="1" kern="1200" dirty="0"/>
        </a:p>
      </dsp:txBody>
      <dsp:txXfrm>
        <a:off x="2881088" y="64011"/>
        <a:ext cx="2520403" cy="1183259"/>
      </dsp:txXfrm>
    </dsp:sp>
    <dsp:sp modelId="{DA90803B-948D-4F47-8451-AED52B1A2D1E}">
      <dsp:nvSpPr>
        <dsp:cNvPr id="0" name=""/>
        <dsp:cNvSpPr/>
      </dsp:nvSpPr>
      <dsp:spPr>
        <a:xfrm>
          <a:off x="1492677" y="576049"/>
          <a:ext cx="5242377" cy="5242377"/>
        </a:xfrm>
        <a:custGeom>
          <a:avLst/>
          <a:gdLst/>
          <a:ahLst/>
          <a:cxnLst/>
          <a:rect l="0" t="0" r="0" b="0"/>
          <a:pathLst>
            <a:path>
              <a:moveTo>
                <a:pt x="4285110" y="595850"/>
              </a:moveTo>
              <a:arcTo wR="2621188" hR="2621188" stAng="18564293" swAng="156473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36E3AF-1933-40BA-8CAF-0CC8C0E8CE3D}">
      <dsp:nvSpPr>
        <dsp:cNvPr id="0" name=""/>
        <dsp:cNvSpPr/>
      </dsp:nvSpPr>
      <dsp:spPr>
        <a:xfrm>
          <a:off x="5752320" y="2468027"/>
          <a:ext cx="2017356" cy="131128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II: ESTUDIO DE MERCADO</a:t>
          </a:r>
          <a:endParaRPr lang="es-EC" sz="1200" b="1" kern="1200" dirty="0"/>
        </a:p>
      </dsp:txBody>
      <dsp:txXfrm>
        <a:off x="5816331" y="2532038"/>
        <a:ext cx="1889334" cy="1183259"/>
      </dsp:txXfrm>
    </dsp:sp>
    <dsp:sp modelId="{DDBC2112-4622-4493-A868-351D2ABE1DEB}">
      <dsp:nvSpPr>
        <dsp:cNvPr id="0" name=""/>
        <dsp:cNvSpPr/>
      </dsp:nvSpPr>
      <dsp:spPr>
        <a:xfrm>
          <a:off x="1473143" y="1136977"/>
          <a:ext cx="5242377" cy="5242377"/>
        </a:xfrm>
        <a:custGeom>
          <a:avLst/>
          <a:gdLst/>
          <a:ahLst/>
          <a:cxnLst/>
          <a:rect l="0" t="0" r="0" b="0"/>
          <a:pathLst>
            <a:path>
              <a:moveTo>
                <a:pt x="5231695" y="2857596"/>
              </a:moveTo>
              <a:arcTo wR="2621188" hR="2621188" stAng="310476" swAng="85839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EB2FC4-4BBB-445D-8F1C-8EFEB2DC8D0E}">
      <dsp:nvSpPr>
        <dsp:cNvPr id="0" name=""/>
        <dsp:cNvSpPr/>
      </dsp:nvSpPr>
      <dsp:spPr>
        <a:xfrm>
          <a:off x="4831447" y="4832386"/>
          <a:ext cx="2017356" cy="131128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III: </a:t>
          </a:r>
          <a:r>
            <a:rPr lang="es-MX" sz="1200" b="1" kern="1200" dirty="0" smtClean="0"/>
            <a:t>ESTUDIO TÉCNICO</a:t>
          </a:r>
          <a:endParaRPr lang="es-EC" sz="1200" b="1" kern="1200" dirty="0"/>
        </a:p>
      </dsp:txBody>
      <dsp:txXfrm>
        <a:off x="4895458" y="4896397"/>
        <a:ext cx="1889334" cy="1183259"/>
      </dsp:txXfrm>
    </dsp:sp>
    <dsp:sp modelId="{722B6A3B-0E66-4F2D-8B19-FE768A3C67A1}">
      <dsp:nvSpPr>
        <dsp:cNvPr id="0" name=""/>
        <dsp:cNvSpPr/>
      </dsp:nvSpPr>
      <dsp:spPr>
        <a:xfrm>
          <a:off x="1865862" y="718055"/>
          <a:ext cx="5242377" cy="5242377"/>
        </a:xfrm>
        <a:custGeom>
          <a:avLst/>
          <a:gdLst/>
          <a:ahLst/>
          <a:cxnLst/>
          <a:rect l="0" t="0" r="0" b="0"/>
          <a:pathLst>
            <a:path>
              <a:moveTo>
                <a:pt x="2743191" y="5239536"/>
              </a:moveTo>
              <a:arcTo wR="2621188" hR="2621188" stAng="5239933" swAng="89008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B250D4-5E8E-44C1-BDC8-442C0270069D}">
      <dsp:nvSpPr>
        <dsp:cNvPr id="0" name=""/>
        <dsp:cNvSpPr/>
      </dsp:nvSpPr>
      <dsp:spPr>
        <a:xfrm>
          <a:off x="1701186" y="4743558"/>
          <a:ext cx="2017356" cy="131128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IV: </a:t>
          </a:r>
          <a:r>
            <a:rPr lang="es-MX" sz="1200" b="1" kern="1200" dirty="0" smtClean="0"/>
            <a:t>ESTUDIO FINANCIERO</a:t>
          </a:r>
          <a:endParaRPr lang="es-EC" sz="1200" b="1" kern="1200" dirty="0"/>
        </a:p>
      </dsp:txBody>
      <dsp:txXfrm>
        <a:off x="1765197" y="4807569"/>
        <a:ext cx="1889334" cy="1183259"/>
      </dsp:txXfrm>
    </dsp:sp>
    <dsp:sp modelId="{E5ACDFF8-41E6-4BCF-83BE-82B3DCD908C8}">
      <dsp:nvSpPr>
        <dsp:cNvPr id="0" name=""/>
        <dsp:cNvSpPr/>
      </dsp:nvSpPr>
      <dsp:spPr>
        <a:xfrm>
          <a:off x="1275422" y="235711"/>
          <a:ext cx="5242377" cy="5242377"/>
        </a:xfrm>
        <a:custGeom>
          <a:avLst/>
          <a:gdLst/>
          <a:ahLst/>
          <a:cxnLst/>
          <a:rect l="0" t="0" r="0" b="0"/>
          <a:pathLst>
            <a:path>
              <a:moveTo>
                <a:pt x="647041" y="4345536"/>
              </a:moveTo>
              <a:arcTo wR="2621188" hR="2621188" stAng="8331837" swAng="893362"/>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E6AE3AA-4EDC-4E74-AA82-47608C5D5C09}">
      <dsp:nvSpPr>
        <dsp:cNvPr id="0" name=""/>
        <dsp:cNvSpPr/>
      </dsp:nvSpPr>
      <dsp:spPr>
        <a:xfrm>
          <a:off x="398988" y="2499775"/>
          <a:ext cx="2017356" cy="131128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CAPITULO V: CONCLUSIONES Y RECOMENDACIONES</a:t>
          </a:r>
        </a:p>
      </dsp:txBody>
      <dsp:txXfrm>
        <a:off x="462999" y="2563786"/>
        <a:ext cx="1889334" cy="1183259"/>
      </dsp:txXfrm>
    </dsp:sp>
    <dsp:sp modelId="{7D19DEC4-7326-43DE-9498-7B04682EE63D}">
      <dsp:nvSpPr>
        <dsp:cNvPr id="0" name=""/>
        <dsp:cNvSpPr/>
      </dsp:nvSpPr>
      <dsp:spPr>
        <a:xfrm>
          <a:off x="1340179" y="816321"/>
          <a:ext cx="5242377" cy="5242377"/>
        </a:xfrm>
        <a:custGeom>
          <a:avLst/>
          <a:gdLst/>
          <a:ahLst/>
          <a:cxnLst/>
          <a:rect l="0" t="0" r="0" b="0"/>
          <a:pathLst>
            <a:path>
              <a:moveTo>
                <a:pt x="337356" y="1334822"/>
              </a:moveTo>
              <a:arcTo wR="2621188" hR="2621188" stAng="12563421" swAng="157783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306B5-880A-4C9D-BB52-26E7630B5F9C}">
      <dsp:nvSpPr>
        <dsp:cNvPr id="0" name=""/>
        <dsp:cNvSpPr/>
      </dsp:nvSpPr>
      <dsp:spPr>
        <a:xfrm>
          <a:off x="2666933" y="2718784"/>
          <a:ext cx="1938941" cy="19389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EC" sz="1500" b="1" kern="1200" dirty="0">
            <a:solidFill>
              <a:schemeClr val="tx1"/>
            </a:solidFill>
          </a:endParaRPr>
        </a:p>
      </dsp:txBody>
      <dsp:txXfrm>
        <a:off x="2950884" y="3002735"/>
        <a:ext cx="1371039" cy="1371039"/>
      </dsp:txXfrm>
    </dsp:sp>
    <dsp:sp modelId="{BB83C0E3-2B5B-4757-A548-95C9E13CA3E1}">
      <dsp:nvSpPr>
        <dsp:cNvPr id="0" name=""/>
        <dsp:cNvSpPr/>
      </dsp:nvSpPr>
      <dsp:spPr>
        <a:xfrm rot="16200000">
          <a:off x="3430760" y="2012796"/>
          <a:ext cx="411287" cy="659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b="1" kern="1200">
            <a:solidFill>
              <a:schemeClr val="tx1"/>
            </a:solidFill>
          </a:endParaRPr>
        </a:p>
      </dsp:txBody>
      <dsp:txXfrm>
        <a:off x="3492453" y="2206337"/>
        <a:ext cx="287901" cy="395544"/>
      </dsp:txXfrm>
    </dsp:sp>
    <dsp:sp modelId="{D022332D-1039-413E-911F-7413BA7CAC17}">
      <dsp:nvSpPr>
        <dsp:cNvPr id="0" name=""/>
        <dsp:cNvSpPr/>
      </dsp:nvSpPr>
      <dsp:spPr>
        <a:xfrm>
          <a:off x="2666933" y="3827"/>
          <a:ext cx="1938941" cy="193894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EC" sz="1500" b="1" kern="1200">
            <a:solidFill>
              <a:schemeClr val="tx1"/>
            </a:solidFill>
          </a:endParaRPr>
        </a:p>
      </dsp:txBody>
      <dsp:txXfrm>
        <a:off x="2950884" y="287778"/>
        <a:ext cx="1371039" cy="1371039"/>
      </dsp:txXfrm>
    </dsp:sp>
    <dsp:sp modelId="{5720C8DD-84E3-43CA-BD39-ACD193C5F31E}">
      <dsp:nvSpPr>
        <dsp:cNvPr id="0" name=""/>
        <dsp:cNvSpPr/>
      </dsp:nvSpPr>
      <dsp:spPr>
        <a:xfrm rot="20520000">
          <a:off x="4710728" y="2942748"/>
          <a:ext cx="411287" cy="659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b="1" kern="1200">
            <a:solidFill>
              <a:schemeClr val="tx1"/>
            </a:solidFill>
          </a:endParaRPr>
        </a:p>
      </dsp:txBody>
      <dsp:txXfrm>
        <a:off x="4713747" y="3093660"/>
        <a:ext cx="287901" cy="395544"/>
      </dsp:txXfrm>
    </dsp:sp>
    <dsp:sp modelId="{3F3D08F8-7C39-41F6-B16E-7DC9CEC37167}">
      <dsp:nvSpPr>
        <dsp:cNvPr id="0" name=""/>
        <dsp:cNvSpPr/>
      </dsp:nvSpPr>
      <dsp:spPr>
        <a:xfrm>
          <a:off x="5249010" y="1879816"/>
          <a:ext cx="1938941" cy="193894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EC" sz="1500" b="1" kern="1200">
            <a:solidFill>
              <a:schemeClr val="tx1"/>
            </a:solidFill>
          </a:endParaRPr>
        </a:p>
      </dsp:txBody>
      <dsp:txXfrm>
        <a:off x="5532961" y="2163767"/>
        <a:ext cx="1371039" cy="1371039"/>
      </dsp:txXfrm>
    </dsp:sp>
    <dsp:sp modelId="{6F1A0C8E-CAB8-425B-B0FF-F385C6BE4C1F}">
      <dsp:nvSpPr>
        <dsp:cNvPr id="0" name=""/>
        <dsp:cNvSpPr/>
      </dsp:nvSpPr>
      <dsp:spPr>
        <a:xfrm rot="3240000">
          <a:off x="4221823" y="4447441"/>
          <a:ext cx="411287" cy="659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C" sz="3000" kern="1200"/>
        </a:p>
      </dsp:txBody>
      <dsp:txXfrm>
        <a:off x="4247254" y="4529378"/>
        <a:ext cx="287901" cy="395544"/>
      </dsp:txXfrm>
    </dsp:sp>
    <dsp:sp modelId="{DE80AE78-F8BC-414E-AA85-7EDB601118B9}">
      <dsp:nvSpPr>
        <dsp:cNvPr id="0" name=""/>
        <dsp:cNvSpPr/>
      </dsp:nvSpPr>
      <dsp:spPr>
        <a:xfrm>
          <a:off x="4262744" y="4915230"/>
          <a:ext cx="1938941" cy="193894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b="1" kern="1200">
            <a:solidFill>
              <a:schemeClr val="tx1"/>
            </a:solidFill>
          </a:endParaRPr>
        </a:p>
      </dsp:txBody>
      <dsp:txXfrm>
        <a:off x="4546695" y="5199181"/>
        <a:ext cx="1371039" cy="1371039"/>
      </dsp:txXfrm>
    </dsp:sp>
    <dsp:sp modelId="{8489A6F1-161F-41F6-B77D-385FDDEB1964}">
      <dsp:nvSpPr>
        <dsp:cNvPr id="0" name=""/>
        <dsp:cNvSpPr/>
      </dsp:nvSpPr>
      <dsp:spPr>
        <a:xfrm rot="7560000">
          <a:off x="2639696" y="4447441"/>
          <a:ext cx="411287" cy="659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C" sz="3000" kern="1200"/>
        </a:p>
      </dsp:txBody>
      <dsp:txXfrm rot="10800000">
        <a:off x="2737651" y="4529378"/>
        <a:ext cx="287901" cy="395544"/>
      </dsp:txXfrm>
    </dsp:sp>
    <dsp:sp modelId="{B94D5AF3-BF84-4580-BEAE-ECF9A2801922}">
      <dsp:nvSpPr>
        <dsp:cNvPr id="0" name=""/>
        <dsp:cNvSpPr/>
      </dsp:nvSpPr>
      <dsp:spPr>
        <a:xfrm>
          <a:off x="1071121" y="4915230"/>
          <a:ext cx="1938941" cy="1938941"/>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b="1" kern="1200">
            <a:solidFill>
              <a:schemeClr val="tx1"/>
            </a:solidFill>
          </a:endParaRPr>
        </a:p>
      </dsp:txBody>
      <dsp:txXfrm>
        <a:off x="1355072" y="5199181"/>
        <a:ext cx="1371039" cy="1371039"/>
      </dsp:txXfrm>
    </dsp:sp>
    <dsp:sp modelId="{B1DEED2A-7ABD-45B6-A861-9E0FF6D5EB14}">
      <dsp:nvSpPr>
        <dsp:cNvPr id="0" name=""/>
        <dsp:cNvSpPr/>
      </dsp:nvSpPr>
      <dsp:spPr>
        <a:xfrm rot="11880000">
          <a:off x="2150791" y="2942748"/>
          <a:ext cx="411287" cy="659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b="1" kern="1200">
            <a:solidFill>
              <a:schemeClr val="tx1"/>
            </a:solidFill>
          </a:endParaRPr>
        </a:p>
      </dsp:txBody>
      <dsp:txXfrm rot="10800000">
        <a:off x="2271158" y="3093660"/>
        <a:ext cx="287901" cy="395544"/>
      </dsp:txXfrm>
    </dsp:sp>
    <dsp:sp modelId="{B913B660-6A01-4861-B8BD-761F087B93A9}">
      <dsp:nvSpPr>
        <dsp:cNvPr id="0" name=""/>
        <dsp:cNvSpPr/>
      </dsp:nvSpPr>
      <dsp:spPr>
        <a:xfrm>
          <a:off x="84855" y="1879816"/>
          <a:ext cx="1938941" cy="1938941"/>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EC" sz="1500" b="1" kern="1200">
            <a:solidFill>
              <a:schemeClr val="tx1"/>
            </a:solidFill>
          </a:endParaRPr>
        </a:p>
      </dsp:txBody>
      <dsp:txXfrm>
        <a:off x="368806" y="2163767"/>
        <a:ext cx="1371039" cy="1371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38809-59D2-4FA7-960C-0EBD8544C7D0}">
      <dsp:nvSpPr>
        <dsp:cNvPr id="0" name=""/>
        <dsp:cNvSpPr/>
      </dsp:nvSpPr>
      <dsp:spPr>
        <a:xfrm>
          <a:off x="583264" y="0"/>
          <a:ext cx="6610334" cy="4320480"/>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8B24B9E3-1FEC-4CA8-B70B-9600B959FB85}">
      <dsp:nvSpPr>
        <dsp:cNvPr id="0" name=""/>
        <dsp:cNvSpPr/>
      </dsp:nvSpPr>
      <dsp:spPr>
        <a:xfrm>
          <a:off x="0" y="1296144"/>
          <a:ext cx="2333059" cy="172819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s-EC" sz="4800" kern="1200" dirty="0"/>
        </a:p>
      </dsp:txBody>
      <dsp:txXfrm>
        <a:off x="84363" y="1380507"/>
        <a:ext cx="2164333" cy="1559466"/>
      </dsp:txXfrm>
    </dsp:sp>
    <dsp:sp modelId="{DA78EAE6-9AED-43B2-B685-B334321290E5}">
      <dsp:nvSpPr>
        <dsp:cNvPr id="0" name=""/>
        <dsp:cNvSpPr/>
      </dsp:nvSpPr>
      <dsp:spPr>
        <a:xfrm>
          <a:off x="2721902" y="1296144"/>
          <a:ext cx="2333059" cy="172819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s-EC" sz="4800" kern="1200"/>
        </a:p>
      </dsp:txBody>
      <dsp:txXfrm>
        <a:off x="2806265" y="1380507"/>
        <a:ext cx="2164333" cy="1559466"/>
      </dsp:txXfrm>
    </dsp:sp>
    <dsp:sp modelId="{3FA55690-35EC-45BC-9C29-E222FAF454B2}">
      <dsp:nvSpPr>
        <dsp:cNvPr id="0" name=""/>
        <dsp:cNvSpPr/>
      </dsp:nvSpPr>
      <dsp:spPr>
        <a:xfrm>
          <a:off x="5443804" y="1296144"/>
          <a:ext cx="2333059" cy="1728192"/>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s-EC" sz="4800" kern="1200"/>
        </a:p>
      </dsp:txBody>
      <dsp:txXfrm>
        <a:off x="5528167" y="1380507"/>
        <a:ext cx="2164333" cy="1559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659D6-F90E-4B24-9770-F1E1EDF56D3D}">
      <dsp:nvSpPr>
        <dsp:cNvPr id="0" name=""/>
        <dsp:cNvSpPr/>
      </dsp:nvSpPr>
      <dsp:spPr>
        <a:xfrm>
          <a:off x="0" y="3136962"/>
          <a:ext cx="8115328" cy="2058186"/>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b="1" kern="1200" dirty="0" smtClean="0">
              <a:solidFill>
                <a:schemeClr val="tx1"/>
              </a:solidFill>
            </a:rPr>
            <a:t>VISIÓN </a:t>
          </a:r>
          <a:endParaRPr lang="es-MX" sz="3200" b="1" kern="1200" dirty="0">
            <a:solidFill>
              <a:schemeClr val="tx1"/>
            </a:solidFill>
          </a:endParaRPr>
        </a:p>
      </dsp:txBody>
      <dsp:txXfrm>
        <a:off x="0" y="3136962"/>
        <a:ext cx="8115328" cy="1111420"/>
      </dsp:txXfrm>
    </dsp:sp>
    <dsp:sp modelId="{BE93D406-2D05-463C-9CD1-552FB6A05775}">
      <dsp:nvSpPr>
        <dsp:cNvPr id="0" name=""/>
        <dsp:cNvSpPr/>
      </dsp:nvSpPr>
      <dsp:spPr>
        <a:xfrm>
          <a:off x="0" y="4207219"/>
          <a:ext cx="8115328" cy="946765"/>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just" defTabSz="711200">
            <a:lnSpc>
              <a:spcPct val="90000"/>
            </a:lnSpc>
            <a:spcBef>
              <a:spcPct val="0"/>
            </a:spcBef>
            <a:spcAft>
              <a:spcPct val="35000"/>
            </a:spcAft>
          </a:pPr>
          <a:r>
            <a:rPr lang="es-EC" sz="1600" kern="1200" dirty="0" smtClean="0"/>
            <a:t>Al 2020, ser el centro de acopio líder de productos agrícolas de venta directa al consumidor final a nivel regional, actuando bajo valores de responsabilidad y compromiso con el cliente y aportando a la inserción económica y social de los habitantes de la parroquia  Cotogchoa.</a:t>
          </a:r>
          <a:endParaRPr lang="es-MX" sz="1600" kern="1200" dirty="0"/>
        </a:p>
      </dsp:txBody>
      <dsp:txXfrm>
        <a:off x="0" y="4207219"/>
        <a:ext cx="8115328" cy="946765"/>
      </dsp:txXfrm>
    </dsp:sp>
    <dsp:sp modelId="{DC326D3B-C1F5-4A1E-8BF4-9586FB9594F7}">
      <dsp:nvSpPr>
        <dsp:cNvPr id="0" name=""/>
        <dsp:cNvSpPr/>
      </dsp:nvSpPr>
      <dsp:spPr>
        <a:xfrm rot="10800000">
          <a:off x="0" y="2343"/>
          <a:ext cx="8115328" cy="3165491"/>
        </a:xfrm>
        <a:prstGeom prst="upArrowCallout">
          <a:avLst/>
        </a:prstGeom>
        <a:gradFill rotWithShape="0">
          <a:gsLst>
            <a:gs pos="0">
              <a:schemeClr val="accent1">
                <a:shade val="50000"/>
                <a:hueOff val="17455"/>
                <a:satOff val="24633"/>
                <a:lumOff val="30991"/>
                <a:alphaOff val="0"/>
                <a:shade val="51000"/>
                <a:satMod val="130000"/>
              </a:schemeClr>
            </a:gs>
            <a:gs pos="80000">
              <a:schemeClr val="accent1">
                <a:shade val="50000"/>
                <a:hueOff val="17455"/>
                <a:satOff val="24633"/>
                <a:lumOff val="30991"/>
                <a:alphaOff val="0"/>
                <a:shade val="93000"/>
                <a:satMod val="130000"/>
              </a:schemeClr>
            </a:gs>
            <a:gs pos="100000">
              <a:schemeClr val="accent1">
                <a:shade val="50000"/>
                <a:hueOff val="17455"/>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b="1" kern="1200" dirty="0" smtClean="0">
              <a:solidFill>
                <a:schemeClr val="tx1"/>
              </a:solidFill>
            </a:rPr>
            <a:t>MISIÓN </a:t>
          </a:r>
          <a:endParaRPr lang="es-MX" sz="3200" b="1" kern="1200" dirty="0">
            <a:solidFill>
              <a:schemeClr val="tx1"/>
            </a:solidFill>
          </a:endParaRPr>
        </a:p>
      </dsp:txBody>
      <dsp:txXfrm rot="-10800000">
        <a:off x="0" y="2343"/>
        <a:ext cx="8115328" cy="1111087"/>
      </dsp:txXfrm>
    </dsp:sp>
    <dsp:sp modelId="{4C195849-E466-4EBB-B22A-8B589BFD1687}">
      <dsp:nvSpPr>
        <dsp:cNvPr id="0" name=""/>
        <dsp:cNvSpPr/>
      </dsp:nvSpPr>
      <dsp:spPr>
        <a:xfrm>
          <a:off x="0" y="780794"/>
          <a:ext cx="8115328" cy="1611754"/>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dirty="0" smtClean="0"/>
            <a:t>Permite que los agricultores de la parroquia Cotogchoa, comercialicen sus productos agrícolas al consumidor final, cumpliendo con normas de higiene y control de calidad y a su vez elevando el nivel de vida de los habitantes del lugar.</a:t>
          </a:r>
          <a:endParaRPr lang="es-MX" sz="1400" kern="1200" dirty="0"/>
        </a:p>
      </dsp:txBody>
      <dsp:txXfrm>
        <a:off x="0" y="780794"/>
        <a:ext cx="8115328" cy="1611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3FA18-E567-4CDF-BAF2-808EF2918F05}">
      <dsp:nvSpPr>
        <dsp:cNvPr id="0" name=""/>
        <dsp:cNvSpPr/>
      </dsp:nvSpPr>
      <dsp:spPr>
        <a:xfrm>
          <a:off x="1586588" y="588"/>
          <a:ext cx="2016012" cy="68905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solidFill>
            </a:rPr>
            <a:t>VALORES</a:t>
          </a:r>
          <a:endParaRPr lang="es-EC" sz="2200" b="1" kern="1200" dirty="0">
            <a:solidFill>
              <a:schemeClr val="tx1"/>
            </a:solidFill>
          </a:endParaRPr>
        </a:p>
      </dsp:txBody>
      <dsp:txXfrm>
        <a:off x="1606770" y="20770"/>
        <a:ext cx="1975648" cy="648687"/>
      </dsp:txXfrm>
    </dsp:sp>
    <dsp:sp modelId="{A8F8B084-01B4-43AE-BDC7-3983244A6228}">
      <dsp:nvSpPr>
        <dsp:cNvPr id="0" name=""/>
        <dsp:cNvSpPr/>
      </dsp:nvSpPr>
      <dsp:spPr>
        <a:xfrm rot="5400000">
          <a:off x="2465397" y="706866"/>
          <a:ext cx="258394" cy="310073"/>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solidFill>
              <a:schemeClr val="tx1"/>
            </a:solidFill>
          </a:endParaRPr>
        </a:p>
      </dsp:txBody>
      <dsp:txXfrm rot="-5400000">
        <a:off x="2501573" y="732705"/>
        <a:ext cx="186043" cy="180876"/>
      </dsp:txXfrm>
    </dsp:sp>
    <dsp:sp modelId="{6B2F494D-E80A-4B81-BCE1-6E0C08A1C920}">
      <dsp:nvSpPr>
        <dsp:cNvPr id="0" name=""/>
        <dsp:cNvSpPr/>
      </dsp:nvSpPr>
      <dsp:spPr>
        <a:xfrm>
          <a:off x="1586588" y="1034165"/>
          <a:ext cx="2016012" cy="689051"/>
        </a:xfrm>
        <a:prstGeom prst="roundRect">
          <a:avLst>
            <a:gd name="adj" fmla="val 10000"/>
          </a:avLst>
        </a:prstGeom>
        <a:gradFill rotWithShape="0">
          <a:gsLst>
            <a:gs pos="0">
              <a:schemeClr val="accent5">
                <a:hueOff val="814256"/>
                <a:satOff val="2799"/>
                <a:lumOff val="-13432"/>
                <a:alphaOff val="0"/>
                <a:tint val="50000"/>
                <a:satMod val="300000"/>
              </a:schemeClr>
            </a:gs>
            <a:gs pos="35000">
              <a:schemeClr val="accent5">
                <a:hueOff val="814256"/>
                <a:satOff val="2799"/>
                <a:lumOff val="-13432"/>
                <a:alphaOff val="0"/>
                <a:tint val="37000"/>
                <a:satMod val="300000"/>
              </a:schemeClr>
            </a:gs>
            <a:gs pos="100000">
              <a:schemeClr val="accent5">
                <a:hueOff val="814256"/>
                <a:satOff val="2799"/>
                <a:lumOff val="-134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Flexibilidad</a:t>
          </a:r>
          <a:endParaRPr lang="es-EC" sz="1800" b="1" kern="1200" dirty="0">
            <a:solidFill>
              <a:schemeClr val="tx1"/>
            </a:solidFill>
          </a:endParaRPr>
        </a:p>
      </dsp:txBody>
      <dsp:txXfrm>
        <a:off x="1606770" y="1054347"/>
        <a:ext cx="1975648" cy="648687"/>
      </dsp:txXfrm>
    </dsp:sp>
    <dsp:sp modelId="{648B0BF0-16D8-416D-8222-7D8135B17F1A}">
      <dsp:nvSpPr>
        <dsp:cNvPr id="0" name=""/>
        <dsp:cNvSpPr/>
      </dsp:nvSpPr>
      <dsp:spPr>
        <a:xfrm rot="5400000">
          <a:off x="2465397" y="1740443"/>
          <a:ext cx="258394" cy="310073"/>
        </a:xfrm>
        <a:prstGeom prst="rightArrow">
          <a:avLst>
            <a:gd name="adj1" fmla="val 60000"/>
            <a:gd name="adj2" fmla="val 50000"/>
          </a:avLst>
        </a:prstGeom>
        <a:gradFill rotWithShape="0">
          <a:gsLst>
            <a:gs pos="0">
              <a:schemeClr val="accent5">
                <a:hueOff val="1085675"/>
                <a:satOff val="3732"/>
                <a:lumOff val="-17909"/>
                <a:alphaOff val="0"/>
                <a:tint val="50000"/>
                <a:satMod val="300000"/>
              </a:schemeClr>
            </a:gs>
            <a:gs pos="35000">
              <a:schemeClr val="accent5">
                <a:hueOff val="1085675"/>
                <a:satOff val="3732"/>
                <a:lumOff val="-17909"/>
                <a:alphaOff val="0"/>
                <a:tint val="37000"/>
                <a:satMod val="300000"/>
              </a:schemeClr>
            </a:gs>
            <a:gs pos="100000">
              <a:schemeClr val="accent5">
                <a:hueOff val="1085675"/>
                <a:satOff val="3732"/>
                <a:lumOff val="-1790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2501573" y="1766282"/>
        <a:ext cx="186043" cy="180876"/>
      </dsp:txXfrm>
    </dsp:sp>
    <dsp:sp modelId="{2C739C75-4350-4373-9459-A74F4CCE5EB3}">
      <dsp:nvSpPr>
        <dsp:cNvPr id="0" name=""/>
        <dsp:cNvSpPr/>
      </dsp:nvSpPr>
      <dsp:spPr>
        <a:xfrm>
          <a:off x="1586588" y="2067742"/>
          <a:ext cx="2016012" cy="689051"/>
        </a:xfrm>
        <a:prstGeom prst="roundRect">
          <a:avLst>
            <a:gd name="adj" fmla="val 10000"/>
          </a:avLst>
        </a:prstGeom>
        <a:gradFill rotWithShape="0">
          <a:gsLst>
            <a:gs pos="0">
              <a:schemeClr val="accent5">
                <a:hueOff val="1628512"/>
                <a:satOff val="5598"/>
                <a:lumOff val="-26863"/>
                <a:alphaOff val="0"/>
                <a:tint val="50000"/>
                <a:satMod val="300000"/>
              </a:schemeClr>
            </a:gs>
            <a:gs pos="35000">
              <a:schemeClr val="accent5">
                <a:hueOff val="1628512"/>
                <a:satOff val="5598"/>
                <a:lumOff val="-26863"/>
                <a:alphaOff val="0"/>
                <a:tint val="37000"/>
                <a:satMod val="300000"/>
              </a:schemeClr>
            </a:gs>
            <a:gs pos="100000">
              <a:schemeClr val="accent5">
                <a:hueOff val="1628512"/>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Responsabilidad</a:t>
          </a:r>
          <a:endParaRPr lang="es-EC" sz="1800" b="1" kern="1200" dirty="0">
            <a:solidFill>
              <a:schemeClr val="tx1"/>
            </a:solidFill>
          </a:endParaRPr>
        </a:p>
      </dsp:txBody>
      <dsp:txXfrm>
        <a:off x="1606770" y="2087924"/>
        <a:ext cx="1975648" cy="648687"/>
      </dsp:txXfrm>
    </dsp:sp>
    <dsp:sp modelId="{50666D50-A594-4D17-AAF8-64E6CB01EC07}">
      <dsp:nvSpPr>
        <dsp:cNvPr id="0" name=""/>
        <dsp:cNvSpPr/>
      </dsp:nvSpPr>
      <dsp:spPr>
        <a:xfrm rot="5400000">
          <a:off x="2465397" y="2774019"/>
          <a:ext cx="258394" cy="310073"/>
        </a:xfrm>
        <a:prstGeom prst="rightArrow">
          <a:avLst>
            <a:gd name="adj1" fmla="val 60000"/>
            <a:gd name="adj2" fmla="val 50000"/>
          </a:avLst>
        </a:prstGeom>
        <a:gradFill rotWithShape="0">
          <a:gsLst>
            <a:gs pos="0">
              <a:schemeClr val="accent5">
                <a:hueOff val="2171350"/>
                <a:satOff val="7464"/>
                <a:lumOff val="-35817"/>
                <a:alphaOff val="0"/>
                <a:tint val="50000"/>
                <a:satMod val="300000"/>
              </a:schemeClr>
            </a:gs>
            <a:gs pos="35000">
              <a:schemeClr val="accent5">
                <a:hueOff val="2171350"/>
                <a:satOff val="7464"/>
                <a:lumOff val="-35817"/>
                <a:alphaOff val="0"/>
                <a:tint val="37000"/>
                <a:satMod val="300000"/>
              </a:schemeClr>
            </a:gs>
            <a:gs pos="100000">
              <a:schemeClr val="accent5">
                <a:hueOff val="2171350"/>
                <a:satOff val="7464"/>
                <a:lumOff val="-3581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solidFill>
              <a:schemeClr val="tx1"/>
            </a:solidFill>
          </a:endParaRPr>
        </a:p>
      </dsp:txBody>
      <dsp:txXfrm rot="-5400000">
        <a:off x="2501573" y="2799858"/>
        <a:ext cx="186043" cy="180876"/>
      </dsp:txXfrm>
    </dsp:sp>
    <dsp:sp modelId="{3601F5B7-B992-40B5-B120-28AA36B6B889}">
      <dsp:nvSpPr>
        <dsp:cNvPr id="0" name=""/>
        <dsp:cNvSpPr/>
      </dsp:nvSpPr>
      <dsp:spPr>
        <a:xfrm>
          <a:off x="1586588" y="3101319"/>
          <a:ext cx="2016012" cy="689051"/>
        </a:xfrm>
        <a:prstGeom prst="roundRect">
          <a:avLst>
            <a:gd name="adj" fmla="val 10000"/>
          </a:avLst>
        </a:prstGeom>
        <a:gradFill rotWithShape="0">
          <a:gsLst>
            <a:gs pos="0">
              <a:schemeClr val="accent5">
                <a:hueOff val="2442768"/>
                <a:satOff val="8397"/>
                <a:lumOff val="-40295"/>
                <a:alphaOff val="0"/>
                <a:tint val="50000"/>
                <a:satMod val="300000"/>
              </a:schemeClr>
            </a:gs>
            <a:gs pos="35000">
              <a:schemeClr val="accent5">
                <a:hueOff val="2442768"/>
                <a:satOff val="8397"/>
                <a:lumOff val="-40295"/>
                <a:alphaOff val="0"/>
                <a:tint val="37000"/>
                <a:satMod val="300000"/>
              </a:schemeClr>
            </a:gs>
            <a:gs pos="100000">
              <a:schemeClr val="accent5">
                <a:hueOff val="2442768"/>
                <a:satOff val="8397"/>
                <a:lumOff val="-402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Compromiso</a:t>
          </a:r>
          <a:endParaRPr lang="es-EC" sz="1800" b="1" kern="1200" dirty="0">
            <a:solidFill>
              <a:schemeClr val="tx1"/>
            </a:solidFill>
          </a:endParaRPr>
        </a:p>
      </dsp:txBody>
      <dsp:txXfrm>
        <a:off x="1606770" y="3121501"/>
        <a:ext cx="1975648" cy="648687"/>
      </dsp:txXfrm>
    </dsp:sp>
    <dsp:sp modelId="{CD7987A5-7382-41C4-8395-A7DC3A534E7E}">
      <dsp:nvSpPr>
        <dsp:cNvPr id="0" name=""/>
        <dsp:cNvSpPr/>
      </dsp:nvSpPr>
      <dsp:spPr>
        <a:xfrm rot="5400000">
          <a:off x="2465397" y="3807596"/>
          <a:ext cx="258394" cy="310073"/>
        </a:xfrm>
        <a:prstGeom prst="rightArrow">
          <a:avLst>
            <a:gd name="adj1" fmla="val 60000"/>
            <a:gd name="adj2" fmla="val 5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solidFill>
              <a:schemeClr val="tx1"/>
            </a:solidFill>
          </a:endParaRPr>
        </a:p>
      </dsp:txBody>
      <dsp:txXfrm rot="-5400000">
        <a:off x="2501573" y="3833435"/>
        <a:ext cx="186043" cy="180876"/>
      </dsp:txXfrm>
    </dsp:sp>
    <dsp:sp modelId="{A60369F9-56ED-4885-BC39-05B94FD62C85}">
      <dsp:nvSpPr>
        <dsp:cNvPr id="0" name=""/>
        <dsp:cNvSpPr/>
      </dsp:nvSpPr>
      <dsp:spPr>
        <a:xfrm>
          <a:off x="1586588" y="4134895"/>
          <a:ext cx="2016012" cy="689051"/>
        </a:xfrm>
        <a:prstGeom prst="roundRect">
          <a:avLst>
            <a:gd name="adj" fmla="val 1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Respeto</a:t>
          </a:r>
          <a:endParaRPr lang="es-EC" sz="1800" b="1" kern="1200" dirty="0">
            <a:solidFill>
              <a:schemeClr val="tx1"/>
            </a:solidFill>
          </a:endParaRPr>
        </a:p>
      </dsp:txBody>
      <dsp:txXfrm>
        <a:off x="1606770" y="4155077"/>
        <a:ext cx="1975648" cy="648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EE9A9-C826-4826-A853-8A05F7BD6825}">
      <dsp:nvSpPr>
        <dsp:cNvPr id="0" name=""/>
        <dsp:cNvSpPr/>
      </dsp:nvSpPr>
      <dsp:spPr>
        <a:xfrm>
          <a:off x="154449" y="443270"/>
          <a:ext cx="3809755" cy="3809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C" sz="2400" b="1" kern="1200" dirty="0" smtClean="0"/>
            <a:t>Objetivo General</a:t>
          </a:r>
          <a:endParaRPr lang="es-EC" sz="2400" b="1" kern="1200" dirty="0"/>
        </a:p>
      </dsp:txBody>
      <dsp:txXfrm>
        <a:off x="686442" y="892522"/>
        <a:ext cx="2196615" cy="2911251"/>
      </dsp:txXfrm>
    </dsp:sp>
    <dsp:sp modelId="{E72A862A-FD89-4B12-8C28-542793B0D177}">
      <dsp:nvSpPr>
        <dsp:cNvPr id="0" name=""/>
        <dsp:cNvSpPr/>
      </dsp:nvSpPr>
      <dsp:spPr>
        <a:xfrm>
          <a:off x="2900219" y="443270"/>
          <a:ext cx="3809755" cy="3809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C" sz="2400" b="1" kern="1200" dirty="0" smtClean="0"/>
            <a:t>Objetivos Específicos:</a:t>
          </a:r>
        </a:p>
        <a:p>
          <a:pPr lvl="0" algn="ctr" defTabSz="1066800">
            <a:lnSpc>
              <a:spcPct val="90000"/>
            </a:lnSpc>
            <a:spcBef>
              <a:spcPct val="0"/>
            </a:spcBef>
            <a:spcAft>
              <a:spcPct val="35000"/>
            </a:spcAft>
          </a:pPr>
          <a:r>
            <a:rPr lang="es-EC" sz="2400" b="0" kern="1200" dirty="0" smtClean="0"/>
            <a:t>*Investigación de Mercados.</a:t>
          </a:r>
        </a:p>
        <a:p>
          <a:pPr lvl="0" algn="ctr" defTabSz="1066800">
            <a:lnSpc>
              <a:spcPct val="90000"/>
            </a:lnSpc>
            <a:spcBef>
              <a:spcPct val="0"/>
            </a:spcBef>
            <a:spcAft>
              <a:spcPct val="35000"/>
            </a:spcAft>
          </a:pPr>
          <a:r>
            <a:rPr lang="es-EC" sz="2400" b="0" kern="1200" dirty="0" smtClean="0"/>
            <a:t>*Requisitos legales.</a:t>
          </a:r>
        </a:p>
        <a:p>
          <a:pPr lvl="0" algn="ctr" defTabSz="1066800">
            <a:lnSpc>
              <a:spcPct val="90000"/>
            </a:lnSpc>
            <a:spcBef>
              <a:spcPct val="0"/>
            </a:spcBef>
            <a:spcAft>
              <a:spcPct val="35000"/>
            </a:spcAft>
          </a:pPr>
          <a:r>
            <a:rPr lang="es-EC" sz="2400" b="0" kern="1200" dirty="0" smtClean="0"/>
            <a:t>*Estudio Financiero.</a:t>
          </a:r>
          <a:endParaRPr lang="es-EC" sz="2400" b="0" kern="1200" dirty="0"/>
        </a:p>
      </dsp:txBody>
      <dsp:txXfrm>
        <a:off x="3981365" y="892522"/>
        <a:ext cx="2196615" cy="2911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EE9A9-C826-4826-A853-8A05F7BD6825}">
      <dsp:nvSpPr>
        <dsp:cNvPr id="0" name=""/>
        <dsp:cNvSpPr/>
      </dsp:nvSpPr>
      <dsp:spPr>
        <a:xfrm>
          <a:off x="154449" y="443270"/>
          <a:ext cx="3809755" cy="3809755"/>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b="1" kern="1200" dirty="0" smtClean="0"/>
            <a:t>FACTORES </a:t>
          </a:r>
          <a:r>
            <a:rPr lang="es-ES" sz="2000" b="1" kern="1200" dirty="0" smtClean="0"/>
            <a:t>DETERMINANTES DEL TAMAÑO DEL PROYECTO</a:t>
          </a:r>
          <a:endParaRPr lang="es-EC" sz="2000" kern="1200" dirty="0" smtClean="0"/>
        </a:p>
      </dsp:txBody>
      <dsp:txXfrm>
        <a:off x="686442" y="892522"/>
        <a:ext cx="2196615" cy="2911251"/>
      </dsp:txXfrm>
    </dsp:sp>
    <dsp:sp modelId="{E72A862A-FD89-4B12-8C28-542793B0D177}">
      <dsp:nvSpPr>
        <dsp:cNvPr id="0" name=""/>
        <dsp:cNvSpPr/>
      </dsp:nvSpPr>
      <dsp:spPr>
        <a:xfrm>
          <a:off x="2900219" y="443270"/>
          <a:ext cx="3809755" cy="3809755"/>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kern="1200" dirty="0" smtClean="0"/>
            <a:t>Disponibilidad: *Recursos Financieros</a:t>
          </a:r>
          <a:endParaRPr lang="es-EC" sz="2000" kern="1200" dirty="0" smtClean="0"/>
        </a:p>
        <a:p>
          <a:pPr lvl="0" algn="ctr" defTabSz="889000">
            <a:lnSpc>
              <a:spcPct val="90000"/>
            </a:lnSpc>
            <a:spcBef>
              <a:spcPct val="0"/>
            </a:spcBef>
            <a:spcAft>
              <a:spcPct val="35000"/>
            </a:spcAft>
          </a:pPr>
          <a:r>
            <a:rPr lang="es-ES" sz="2000" kern="1200" dirty="0" smtClean="0"/>
            <a:t>*Mano de Obra</a:t>
          </a:r>
          <a:endParaRPr lang="es-EC" sz="2000" kern="1200" dirty="0" smtClean="0"/>
        </a:p>
        <a:p>
          <a:pPr lvl="0" algn="ctr" defTabSz="889000">
            <a:lnSpc>
              <a:spcPct val="90000"/>
            </a:lnSpc>
            <a:spcBef>
              <a:spcPct val="0"/>
            </a:spcBef>
            <a:spcAft>
              <a:spcPct val="35000"/>
            </a:spcAft>
          </a:pPr>
          <a:r>
            <a:rPr lang="es-ES" sz="2000" kern="1200" dirty="0" smtClean="0"/>
            <a:t>*Servicios Básicos</a:t>
          </a:r>
          <a:endParaRPr lang="es-EC" sz="2000" kern="1200" dirty="0" smtClean="0"/>
        </a:p>
        <a:p>
          <a:pPr lvl="0" algn="ctr" defTabSz="889000">
            <a:lnSpc>
              <a:spcPct val="90000"/>
            </a:lnSpc>
            <a:spcBef>
              <a:spcPct val="0"/>
            </a:spcBef>
            <a:spcAft>
              <a:spcPct val="35000"/>
            </a:spcAft>
          </a:pPr>
          <a:r>
            <a:rPr lang="es-ES" sz="2000" kern="1200" dirty="0" smtClean="0"/>
            <a:t>*Tecnología</a:t>
          </a:r>
          <a:endParaRPr lang="es-EC" sz="2000" b="0" kern="1200" dirty="0"/>
        </a:p>
      </dsp:txBody>
      <dsp:txXfrm>
        <a:off x="3981365" y="892522"/>
        <a:ext cx="2196615" cy="29112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3080-4955-4A46-B1F4-A7E95C2CCEB0}">
      <dsp:nvSpPr>
        <dsp:cNvPr id="0" name=""/>
        <dsp:cNvSpPr/>
      </dsp:nvSpPr>
      <dsp:spPr>
        <a:xfrm rot="5400000">
          <a:off x="-225353" y="231378"/>
          <a:ext cx="1502358" cy="1051651"/>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dirty="0" smtClean="0"/>
            <a:t>1</a:t>
          </a:r>
          <a:endParaRPr lang="es-MX" sz="2800" b="0" i="0" kern="1200" baseline="0" dirty="0"/>
        </a:p>
      </dsp:txBody>
      <dsp:txXfrm rot="-5400000">
        <a:off x="1" y="531851"/>
        <a:ext cx="1051651" cy="450707"/>
      </dsp:txXfrm>
    </dsp:sp>
    <dsp:sp modelId="{48C3CD2B-42D6-471A-8C68-503D32BD44B5}">
      <dsp:nvSpPr>
        <dsp:cNvPr id="0" name=""/>
        <dsp:cNvSpPr/>
      </dsp:nvSpPr>
      <dsp:spPr>
        <a:xfrm rot="5400000">
          <a:off x="4339782" y="-3282107"/>
          <a:ext cx="976533" cy="755279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En el estudio de mercado se tomó un universo de 315 agricultores, de donde se obtuvo una muestra de 186 personas. Para la recolección de datos se usó la encuesta, al analizar la información se determinó que el 85,5% de los agricultores si creen necesaria la creación de un centro de acopio y el 68,8% formarían parte del centro de acopio en la parroquia </a:t>
          </a:r>
          <a:r>
            <a:rPr lang="es-ES" sz="1400" kern="1200" dirty="0" err="1" smtClean="0"/>
            <a:t>Cotogchoa</a:t>
          </a:r>
          <a:r>
            <a:rPr lang="es-ES" sz="1400" kern="1200" dirty="0" smtClean="0"/>
            <a:t>, esto evidencia que el proyecto es viable.</a:t>
          </a:r>
          <a:endParaRPr lang="es-MX" sz="1400" b="0" i="0" kern="1200" baseline="0" dirty="0"/>
        </a:p>
      </dsp:txBody>
      <dsp:txXfrm rot="-5400000">
        <a:off x="1051651" y="53694"/>
        <a:ext cx="7505126" cy="881193"/>
      </dsp:txXfrm>
    </dsp:sp>
    <dsp:sp modelId="{BA03681E-C269-4974-8E5E-32776DC199ED}">
      <dsp:nvSpPr>
        <dsp:cNvPr id="0" name=""/>
        <dsp:cNvSpPr/>
      </dsp:nvSpPr>
      <dsp:spPr>
        <a:xfrm rot="5400000">
          <a:off x="-225353" y="1589756"/>
          <a:ext cx="1502358" cy="1051651"/>
        </a:xfrm>
        <a:prstGeom prst="chevron">
          <a:avLst/>
        </a:prstGeom>
        <a:gradFill rotWithShape="0">
          <a:gsLst>
            <a:gs pos="0">
              <a:schemeClr val="accent5">
                <a:hueOff val="1085675"/>
                <a:satOff val="3732"/>
                <a:lumOff val="-17909"/>
                <a:alphaOff val="0"/>
                <a:tint val="50000"/>
                <a:satMod val="300000"/>
              </a:schemeClr>
            </a:gs>
            <a:gs pos="35000">
              <a:schemeClr val="accent5">
                <a:hueOff val="1085675"/>
                <a:satOff val="3732"/>
                <a:lumOff val="-17909"/>
                <a:alphaOff val="0"/>
                <a:tint val="37000"/>
                <a:satMod val="300000"/>
              </a:schemeClr>
            </a:gs>
            <a:gs pos="100000">
              <a:schemeClr val="accent5">
                <a:hueOff val="1085675"/>
                <a:satOff val="3732"/>
                <a:lumOff val="-17909"/>
                <a:alphaOff val="0"/>
                <a:tint val="15000"/>
                <a:satMod val="350000"/>
              </a:schemeClr>
            </a:gs>
          </a:gsLst>
          <a:lin ang="16200000" scaled="1"/>
        </a:gradFill>
        <a:ln w="9525" cap="flat" cmpd="sng" algn="ctr">
          <a:solidFill>
            <a:schemeClr val="accent5">
              <a:hueOff val="1085675"/>
              <a:satOff val="3732"/>
              <a:lumOff val="-1790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dirty="0" smtClean="0"/>
            <a:t>2</a:t>
          </a:r>
          <a:endParaRPr lang="es-MX" sz="2800" b="0" i="0" kern="1200" baseline="0" dirty="0"/>
        </a:p>
      </dsp:txBody>
      <dsp:txXfrm rot="-5400000">
        <a:off x="1" y="1890229"/>
        <a:ext cx="1051651" cy="450707"/>
      </dsp:txXfrm>
    </dsp:sp>
    <dsp:sp modelId="{380135E6-980B-427B-9F40-959DFD570F67}">
      <dsp:nvSpPr>
        <dsp:cNvPr id="0" name=""/>
        <dsp:cNvSpPr/>
      </dsp:nvSpPr>
      <dsp:spPr>
        <a:xfrm rot="5400000">
          <a:off x="4339782" y="-1923728"/>
          <a:ext cx="976533" cy="7552796"/>
        </a:xfrm>
        <a:prstGeom prst="round2SameRect">
          <a:avLst/>
        </a:prstGeom>
        <a:solidFill>
          <a:schemeClr val="lt1">
            <a:alpha val="90000"/>
            <a:hueOff val="0"/>
            <a:satOff val="0"/>
            <a:lumOff val="0"/>
            <a:alphaOff val="0"/>
          </a:schemeClr>
        </a:solidFill>
        <a:ln w="9525" cap="flat" cmpd="sng" algn="ctr">
          <a:solidFill>
            <a:schemeClr val="accent5">
              <a:hueOff val="1085675"/>
              <a:satOff val="3732"/>
              <a:lumOff val="-179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Al realizar el estudio técnico se concluye que para la creación del centro de acopio es necesaria la adquisición de un terreno, en el cual se realizará las construcciones y adecuaciones necesarias, esto se realizará a través de recursos propios y de financiamiento en instituciones financieras.</a:t>
          </a:r>
          <a:endParaRPr lang="es-MX" sz="1400" b="0" i="0" kern="1200" baseline="0" dirty="0"/>
        </a:p>
      </dsp:txBody>
      <dsp:txXfrm rot="-5400000">
        <a:off x="1051651" y="1412073"/>
        <a:ext cx="7505126" cy="881193"/>
      </dsp:txXfrm>
    </dsp:sp>
    <dsp:sp modelId="{510818AF-211E-4DBD-B93A-E4F25E60E1FA}">
      <dsp:nvSpPr>
        <dsp:cNvPr id="0" name=""/>
        <dsp:cNvSpPr/>
      </dsp:nvSpPr>
      <dsp:spPr>
        <a:xfrm rot="5400000">
          <a:off x="-225353" y="2948135"/>
          <a:ext cx="1502358" cy="1051651"/>
        </a:xfrm>
        <a:prstGeom prst="chevron">
          <a:avLst/>
        </a:prstGeom>
        <a:gradFill rotWithShape="0">
          <a:gsLst>
            <a:gs pos="0">
              <a:schemeClr val="accent5">
                <a:hueOff val="2171350"/>
                <a:satOff val="7464"/>
                <a:lumOff val="-35817"/>
                <a:alphaOff val="0"/>
                <a:tint val="50000"/>
                <a:satMod val="300000"/>
              </a:schemeClr>
            </a:gs>
            <a:gs pos="35000">
              <a:schemeClr val="accent5">
                <a:hueOff val="2171350"/>
                <a:satOff val="7464"/>
                <a:lumOff val="-35817"/>
                <a:alphaOff val="0"/>
                <a:tint val="37000"/>
                <a:satMod val="300000"/>
              </a:schemeClr>
            </a:gs>
            <a:gs pos="100000">
              <a:schemeClr val="accent5">
                <a:hueOff val="2171350"/>
                <a:satOff val="7464"/>
                <a:lumOff val="-35817"/>
                <a:alphaOff val="0"/>
                <a:tint val="15000"/>
                <a:satMod val="350000"/>
              </a:schemeClr>
            </a:gs>
          </a:gsLst>
          <a:lin ang="16200000" scaled="1"/>
        </a:gradFill>
        <a:ln w="9525" cap="flat" cmpd="sng" algn="ctr">
          <a:solidFill>
            <a:schemeClr val="accent5">
              <a:hueOff val="2171350"/>
              <a:satOff val="7464"/>
              <a:lumOff val="-3581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smtClean="0"/>
            <a:t>3</a:t>
          </a:r>
          <a:endParaRPr lang="es-MX" sz="2800" b="0" i="0" kern="1200" baseline="0" dirty="0"/>
        </a:p>
      </dsp:txBody>
      <dsp:txXfrm rot="-5400000">
        <a:off x="1" y="3248608"/>
        <a:ext cx="1051651" cy="450707"/>
      </dsp:txXfrm>
    </dsp:sp>
    <dsp:sp modelId="{6CAAAF42-4D03-4F08-8C1D-DAC6D6053D14}">
      <dsp:nvSpPr>
        <dsp:cNvPr id="0" name=""/>
        <dsp:cNvSpPr/>
      </dsp:nvSpPr>
      <dsp:spPr>
        <a:xfrm rot="5400000">
          <a:off x="4339782" y="-565350"/>
          <a:ext cx="976533" cy="7552796"/>
        </a:xfrm>
        <a:prstGeom prst="round2SameRect">
          <a:avLst/>
        </a:prstGeom>
        <a:solidFill>
          <a:schemeClr val="lt1">
            <a:alpha val="90000"/>
            <a:hueOff val="0"/>
            <a:satOff val="0"/>
            <a:lumOff val="0"/>
            <a:alphaOff val="0"/>
          </a:schemeClr>
        </a:solidFill>
        <a:ln w="9525" cap="flat" cmpd="sng" algn="ctr">
          <a:solidFill>
            <a:schemeClr val="accent5">
              <a:hueOff val="2171350"/>
              <a:satOff val="7464"/>
              <a:lumOff val="-358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El estudio financiero del proyecto comprobó la factibilidad de la ejecución del mismo, mediante el análisis de los principales índices financieros basados en ingresos, egresos y flujo de caja. El VAN es de $21.607,30 el mismo que al ser mayor que cero evidencia que el proyecto es factible. La relación de costo/beneficio es de $1,96 lo que demuestra que los ingresos son mayores a los egresos.</a:t>
          </a:r>
          <a:endParaRPr lang="es-MX" sz="1400" b="0" i="0" kern="1200" baseline="0" dirty="0"/>
        </a:p>
      </dsp:txBody>
      <dsp:txXfrm rot="-5400000">
        <a:off x="1051651" y="2770451"/>
        <a:ext cx="7505126" cy="881193"/>
      </dsp:txXfrm>
    </dsp:sp>
    <dsp:sp modelId="{90BD054F-FD4B-4AB6-8F05-4DEE4E81C957}">
      <dsp:nvSpPr>
        <dsp:cNvPr id="0" name=""/>
        <dsp:cNvSpPr/>
      </dsp:nvSpPr>
      <dsp:spPr>
        <a:xfrm rot="5400000">
          <a:off x="-225353" y="4306513"/>
          <a:ext cx="1502358" cy="1051651"/>
        </a:xfrm>
        <a:prstGeom prst="chevron">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w="9525" cap="flat" cmpd="sng" algn="ctr">
          <a:solidFill>
            <a:schemeClr val="accent5">
              <a:hueOff val="3257024"/>
              <a:satOff val="11196"/>
              <a:lumOff val="-5372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s-MX" sz="3100" b="0" i="0" kern="1200" baseline="0" dirty="0" smtClean="0"/>
            <a:t>4</a:t>
          </a:r>
          <a:endParaRPr lang="es-MX" sz="3100" b="0" i="0" kern="1200" baseline="0" dirty="0"/>
        </a:p>
      </dsp:txBody>
      <dsp:txXfrm rot="-5400000">
        <a:off x="1" y="4606986"/>
        <a:ext cx="1051651" cy="450707"/>
      </dsp:txXfrm>
    </dsp:sp>
    <dsp:sp modelId="{F8DCBFFB-5502-4AFB-9C13-B5B39D925867}">
      <dsp:nvSpPr>
        <dsp:cNvPr id="0" name=""/>
        <dsp:cNvSpPr/>
      </dsp:nvSpPr>
      <dsp:spPr>
        <a:xfrm rot="5400000">
          <a:off x="4339782" y="793027"/>
          <a:ext cx="976533" cy="7552796"/>
        </a:xfrm>
        <a:prstGeom prst="round2SameRect">
          <a:avLst/>
        </a:prstGeom>
        <a:solidFill>
          <a:schemeClr val="lt1">
            <a:alpha val="90000"/>
            <a:hueOff val="0"/>
            <a:satOff val="0"/>
            <a:lumOff val="0"/>
            <a:alphaOff val="0"/>
          </a:schemeClr>
        </a:solidFill>
        <a:ln w="9525" cap="flat" cmpd="sng" algn="ctr">
          <a:solidFill>
            <a:schemeClr val="accent5">
              <a:hueOff val="3257024"/>
              <a:satOff val="11196"/>
              <a:lumOff val="-5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smtClean="0"/>
            <a:t>A través de la proyección de la oferta y demanda de los productos agrícolas, se llegó a la conclusión que existe demanda insatisfecha en el cantón Rumiñahui, la cual será cubierta por el Centro de Acopio Cotogchoa, en donde los agricultores de la parroquia Cotogchoa podrán ofrecer sus productos directamente al consumidor final.</a:t>
          </a:r>
          <a:endParaRPr lang="es-EC" sz="1500" kern="1200"/>
        </a:p>
      </dsp:txBody>
      <dsp:txXfrm rot="-5400000">
        <a:off x="1051651" y="4128828"/>
        <a:ext cx="7505126" cy="881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3711A-994E-4371-B1CC-0BB00DC440F4}">
      <dsp:nvSpPr>
        <dsp:cNvPr id="0" name=""/>
        <dsp:cNvSpPr/>
      </dsp:nvSpPr>
      <dsp:spPr>
        <a:xfrm rot="5400000">
          <a:off x="-212752" y="215054"/>
          <a:ext cx="1418352" cy="992846"/>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smtClean="0"/>
            <a:t>1</a:t>
          </a:r>
          <a:endParaRPr lang="es-MX" sz="2400" kern="1200" dirty="0"/>
        </a:p>
      </dsp:txBody>
      <dsp:txXfrm rot="-5400000">
        <a:off x="1" y="498724"/>
        <a:ext cx="992846" cy="425506"/>
      </dsp:txXfrm>
    </dsp:sp>
    <dsp:sp modelId="{10846059-5DD9-4289-ADA5-99205F498A20}">
      <dsp:nvSpPr>
        <dsp:cNvPr id="0" name=""/>
        <dsp:cNvSpPr/>
      </dsp:nvSpPr>
      <dsp:spPr>
        <a:xfrm rot="5400000">
          <a:off x="4211922" y="-3216774"/>
          <a:ext cx="921928" cy="7360081"/>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Instruir a los agricultores constantemente en temas de producción y manejo adecuado  de los productos, esto con el fin de garantizar la calidad del producto ofrecido al cliente.</a:t>
          </a:r>
          <a:endParaRPr lang="es-MX" sz="1400" kern="1200" dirty="0"/>
        </a:p>
      </dsp:txBody>
      <dsp:txXfrm rot="-5400000">
        <a:off x="992846" y="47307"/>
        <a:ext cx="7315076" cy="831918"/>
      </dsp:txXfrm>
    </dsp:sp>
    <dsp:sp modelId="{D90F50FA-383B-4533-AD3B-EF2054127D95}">
      <dsp:nvSpPr>
        <dsp:cNvPr id="0" name=""/>
        <dsp:cNvSpPr/>
      </dsp:nvSpPr>
      <dsp:spPr>
        <a:xfrm rot="5400000">
          <a:off x="-212752" y="1488500"/>
          <a:ext cx="1418352" cy="992846"/>
        </a:xfrm>
        <a:prstGeom prst="chevron">
          <a:avLst/>
        </a:prstGeom>
        <a:gradFill rotWithShape="0">
          <a:gsLst>
            <a:gs pos="0">
              <a:schemeClr val="accent5">
                <a:hueOff val="1085675"/>
                <a:satOff val="3732"/>
                <a:lumOff val="-17909"/>
                <a:alphaOff val="0"/>
                <a:tint val="50000"/>
                <a:satMod val="300000"/>
              </a:schemeClr>
            </a:gs>
            <a:gs pos="35000">
              <a:schemeClr val="accent5">
                <a:hueOff val="1085675"/>
                <a:satOff val="3732"/>
                <a:lumOff val="-17909"/>
                <a:alphaOff val="0"/>
                <a:tint val="37000"/>
                <a:satMod val="300000"/>
              </a:schemeClr>
            </a:gs>
            <a:gs pos="100000">
              <a:schemeClr val="accent5">
                <a:hueOff val="1085675"/>
                <a:satOff val="3732"/>
                <a:lumOff val="-17909"/>
                <a:alphaOff val="0"/>
                <a:tint val="15000"/>
                <a:satMod val="350000"/>
              </a:schemeClr>
            </a:gs>
          </a:gsLst>
          <a:lin ang="16200000" scaled="1"/>
        </a:gradFill>
        <a:ln w="9525" cap="flat" cmpd="sng" algn="ctr">
          <a:solidFill>
            <a:schemeClr val="accent5">
              <a:hueOff val="1085675"/>
              <a:satOff val="3732"/>
              <a:lumOff val="-1790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smtClean="0"/>
            <a:t>2</a:t>
          </a:r>
          <a:endParaRPr lang="es-MX" sz="2400" kern="1200" dirty="0"/>
        </a:p>
      </dsp:txBody>
      <dsp:txXfrm rot="-5400000">
        <a:off x="1" y="1772170"/>
        <a:ext cx="992846" cy="425506"/>
      </dsp:txXfrm>
    </dsp:sp>
    <dsp:sp modelId="{E1B91B70-EF9B-415D-8F79-3F1D56CFD5FD}">
      <dsp:nvSpPr>
        <dsp:cNvPr id="0" name=""/>
        <dsp:cNvSpPr/>
      </dsp:nvSpPr>
      <dsp:spPr>
        <a:xfrm rot="5400000">
          <a:off x="4211922" y="-1943328"/>
          <a:ext cx="921928" cy="7360081"/>
        </a:xfrm>
        <a:prstGeom prst="round2SameRect">
          <a:avLst/>
        </a:prstGeom>
        <a:solidFill>
          <a:schemeClr val="lt1">
            <a:alpha val="90000"/>
            <a:hueOff val="0"/>
            <a:satOff val="0"/>
            <a:lumOff val="0"/>
            <a:alphaOff val="0"/>
          </a:schemeClr>
        </a:solidFill>
        <a:ln w="9525" cap="flat" cmpd="sng" algn="ctr">
          <a:solidFill>
            <a:schemeClr val="accent5">
              <a:hueOff val="1085675"/>
              <a:satOff val="3732"/>
              <a:lumOff val="-179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Poner en marcha el proyecto ya que se ha comprobado la viabilidad técnica y financiera del mismo, por ende contribuirá con el desarrollo de la parroquia </a:t>
          </a:r>
          <a:r>
            <a:rPr lang="es-ES" sz="1400" kern="1200" dirty="0" err="1" smtClean="0"/>
            <a:t>Cotogchoa</a:t>
          </a:r>
          <a:r>
            <a:rPr lang="es-ES" sz="1400" kern="1200" dirty="0" smtClean="0"/>
            <a:t>.</a:t>
          </a:r>
          <a:endParaRPr lang="es-MX" sz="1400" kern="1200" dirty="0"/>
        </a:p>
      </dsp:txBody>
      <dsp:txXfrm rot="-5400000">
        <a:off x="992846" y="1320753"/>
        <a:ext cx="7315076" cy="831918"/>
      </dsp:txXfrm>
    </dsp:sp>
    <dsp:sp modelId="{B7B30FD3-CE25-45DB-BDE0-31E0711C59EF}">
      <dsp:nvSpPr>
        <dsp:cNvPr id="0" name=""/>
        <dsp:cNvSpPr/>
      </dsp:nvSpPr>
      <dsp:spPr>
        <a:xfrm rot="5400000">
          <a:off x="-212752" y="2761947"/>
          <a:ext cx="1418352" cy="992846"/>
        </a:xfrm>
        <a:prstGeom prst="chevron">
          <a:avLst/>
        </a:prstGeom>
        <a:gradFill rotWithShape="0">
          <a:gsLst>
            <a:gs pos="0">
              <a:schemeClr val="accent5">
                <a:hueOff val="2171350"/>
                <a:satOff val="7464"/>
                <a:lumOff val="-35817"/>
                <a:alphaOff val="0"/>
                <a:tint val="50000"/>
                <a:satMod val="300000"/>
              </a:schemeClr>
            </a:gs>
            <a:gs pos="35000">
              <a:schemeClr val="accent5">
                <a:hueOff val="2171350"/>
                <a:satOff val="7464"/>
                <a:lumOff val="-35817"/>
                <a:alphaOff val="0"/>
                <a:tint val="37000"/>
                <a:satMod val="300000"/>
              </a:schemeClr>
            </a:gs>
            <a:gs pos="100000">
              <a:schemeClr val="accent5">
                <a:hueOff val="2171350"/>
                <a:satOff val="7464"/>
                <a:lumOff val="-35817"/>
                <a:alphaOff val="0"/>
                <a:tint val="15000"/>
                <a:satMod val="350000"/>
              </a:schemeClr>
            </a:gs>
          </a:gsLst>
          <a:lin ang="16200000" scaled="1"/>
        </a:gradFill>
        <a:ln w="9525" cap="flat" cmpd="sng" algn="ctr">
          <a:solidFill>
            <a:schemeClr val="accent5">
              <a:hueOff val="2171350"/>
              <a:satOff val="7464"/>
              <a:lumOff val="-3581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2400" kern="1200" dirty="0" smtClean="0"/>
            <a:t>3</a:t>
          </a:r>
          <a:endParaRPr lang="es-MX" sz="2400" kern="1200" dirty="0"/>
        </a:p>
      </dsp:txBody>
      <dsp:txXfrm rot="-5400000">
        <a:off x="1" y="3045617"/>
        <a:ext cx="992846" cy="425506"/>
      </dsp:txXfrm>
    </dsp:sp>
    <dsp:sp modelId="{80204B92-9520-4F7B-BB5D-F78C13206747}">
      <dsp:nvSpPr>
        <dsp:cNvPr id="0" name=""/>
        <dsp:cNvSpPr/>
      </dsp:nvSpPr>
      <dsp:spPr>
        <a:xfrm rot="5400000">
          <a:off x="4211922" y="-669881"/>
          <a:ext cx="921928" cy="7360081"/>
        </a:xfrm>
        <a:prstGeom prst="round2SameRect">
          <a:avLst/>
        </a:prstGeom>
        <a:solidFill>
          <a:schemeClr val="lt1">
            <a:alpha val="90000"/>
            <a:hueOff val="0"/>
            <a:satOff val="0"/>
            <a:lumOff val="0"/>
            <a:alphaOff val="0"/>
          </a:schemeClr>
        </a:solidFill>
        <a:ln w="9525" cap="flat" cmpd="sng" algn="ctr">
          <a:solidFill>
            <a:schemeClr val="accent5">
              <a:hueOff val="2171350"/>
              <a:satOff val="7464"/>
              <a:lumOff val="-358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Dotar de los equipos e insumos necesarios para asegurar el adecuado manejo y conservación de los productos, bajo la normativa vigente y satisfaciendo al cliente.</a:t>
          </a:r>
          <a:endParaRPr lang="es-MX" sz="1400" kern="1200" dirty="0"/>
        </a:p>
      </dsp:txBody>
      <dsp:txXfrm rot="-5400000">
        <a:off x="992846" y="2594200"/>
        <a:ext cx="7315076" cy="831918"/>
      </dsp:txXfrm>
    </dsp:sp>
    <dsp:sp modelId="{1353883F-0AD7-4919-BC8F-B0EAC5A5EED7}">
      <dsp:nvSpPr>
        <dsp:cNvPr id="0" name=""/>
        <dsp:cNvSpPr/>
      </dsp:nvSpPr>
      <dsp:spPr>
        <a:xfrm rot="5400000">
          <a:off x="-212752" y="4035394"/>
          <a:ext cx="1418352" cy="992846"/>
        </a:xfrm>
        <a:prstGeom prst="chevron">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w="9525" cap="flat" cmpd="sng" algn="ctr">
          <a:solidFill>
            <a:schemeClr val="accent5">
              <a:hueOff val="3257024"/>
              <a:satOff val="11196"/>
              <a:lumOff val="-5372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dirty="0" smtClean="0"/>
            <a:t>4</a:t>
          </a:r>
          <a:endParaRPr lang="es-MX" sz="2400" kern="1200" dirty="0"/>
        </a:p>
      </dsp:txBody>
      <dsp:txXfrm rot="-5400000">
        <a:off x="1" y="4319064"/>
        <a:ext cx="992846" cy="425506"/>
      </dsp:txXfrm>
    </dsp:sp>
    <dsp:sp modelId="{F5C873CD-2766-433D-8167-4FA3A910E274}">
      <dsp:nvSpPr>
        <dsp:cNvPr id="0" name=""/>
        <dsp:cNvSpPr/>
      </dsp:nvSpPr>
      <dsp:spPr>
        <a:xfrm rot="5400000">
          <a:off x="4211922" y="603565"/>
          <a:ext cx="921928" cy="7360081"/>
        </a:xfrm>
        <a:prstGeom prst="round2SameRect">
          <a:avLst/>
        </a:prstGeom>
        <a:solidFill>
          <a:schemeClr val="lt1">
            <a:alpha val="90000"/>
            <a:hueOff val="0"/>
            <a:satOff val="0"/>
            <a:lumOff val="0"/>
            <a:alphaOff val="0"/>
          </a:schemeClr>
        </a:solidFill>
        <a:ln w="9525" cap="flat" cmpd="sng" algn="ctr">
          <a:solidFill>
            <a:schemeClr val="accent5">
              <a:hueOff val="3257024"/>
              <a:satOff val="11196"/>
              <a:lumOff val="-5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EC" sz="1400" kern="1200"/>
        </a:p>
        <a:p>
          <a:pPr marL="114300" lvl="1" indent="-114300" algn="l" defTabSz="622300">
            <a:lnSpc>
              <a:spcPct val="90000"/>
            </a:lnSpc>
            <a:spcBef>
              <a:spcPct val="0"/>
            </a:spcBef>
            <a:spcAft>
              <a:spcPct val="15000"/>
            </a:spcAft>
            <a:buChar char="••"/>
          </a:pPr>
          <a:r>
            <a:rPr lang="es-EC" sz="1400" kern="1200" smtClean="0"/>
            <a:t>Desarrollar un plan de comunicación dirigida a la población de Cotogchoa, con el objetivo de que la población se familiarice con el Centro de Acopio.</a:t>
          </a:r>
          <a:endParaRPr lang="es-EC" sz="1400" kern="1200"/>
        </a:p>
        <a:p>
          <a:pPr marL="114300" lvl="1" indent="-114300" algn="l" defTabSz="622300">
            <a:lnSpc>
              <a:spcPct val="90000"/>
            </a:lnSpc>
            <a:spcBef>
              <a:spcPct val="0"/>
            </a:spcBef>
            <a:spcAft>
              <a:spcPct val="15000"/>
            </a:spcAft>
            <a:buChar char="••"/>
          </a:pPr>
          <a:endParaRPr lang="es-EC" sz="1400" kern="1200"/>
        </a:p>
      </dsp:txBody>
      <dsp:txXfrm rot="-5400000">
        <a:off x="992846" y="3867647"/>
        <a:ext cx="7315076" cy="83191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3487B05C-BC3E-44AE-934A-A56CB1EDFB64}" type="datetimeFigureOut">
              <a:rPr lang="es-EC" smtClean="0"/>
              <a:pPr/>
              <a:t>13/08/2015</a:t>
            </a:fld>
            <a:endParaRPr lang="es-EC"/>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DCF10563-D399-4CD7-8DCC-5CEADD1A19BE}" type="slidenum">
              <a:rPr lang="es-EC" smtClean="0"/>
              <a:pPr/>
              <a:t>‹Nº›</a:t>
            </a:fld>
            <a:endParaRPr lang="es-EC"/>
          </a:p>
        </p:txBody>
      </p:sp>
    </p:spTree>
    <p:extLst>
      <p:ext uri="{BB962C8B-B14F-4D97-AF65-F5344CB8AC3E}">
        <p14:creationId xmlns:p14="http://schemas.microsoft.com/office/powerpoint/2010/main" val="166753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63" name="CorelDRAW" r:id="rId3" imgW="9151920" imgH="5621400" progId="">
                  <p:embed/>
                </p:oleObj>
              </mc:Choice>
              <mc:Fallback>
                <p:oleObj name="CorelDRAW" r:id="rId3" imgW="9151920" imgH="5621400"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087" name="CorelDRAW" r:id="rId3" imgW="9151920" imgH="5621400" progId="">
                  <p:embed/>
                </p:oleObj>
              </mc:Choice>
              <mc:Fallback>
                <p:oleObj name="CorelDRAW" r:id="rId3" imgW="9151920" imgH="5621400"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339AFA-F50F-460E-B2B9-6883D8B7E56E}" type="datetimeFigureOut">
              <a:rPr lang="es-EC" smtClean="0"/>
              <a:pPr/>
              <a:t>13/08/2015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99E422-8C63-444E-9700-48DE810CEA2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39AFA-F50F-460E-B2B9-6883D8B7E56E}" type="datetimeFigureOut">
              <a:rPr lang="es-EC" smtClean="0"/>
              <a:pPr/>
              <a:t>13/08/2015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9E422-8C63-444E-9700-48DE810CEA2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lgn="l" rtl="0" fontAlgn="base">
              <a:spcBef>
                <a:spcPct val="0"/>
              </a:spcBef>
              <a:spcAft>
                <a:spcPct val="0"/>
              </a:spcAft>
              <a:defRPr/>
            </a:pPr>
            <a:endParaRPr lang="es-ES" kern="1200">
              <a:solidFill>
                <a:srgbClr val="000000"/>
              </a:solidFill>
              <a:latin typeface="Arial" pitchFamily="34" charset="0"/>
              <a:ea typeface="+mn-ea"/>
              <a:cs typeface="+mn-cs"/>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lgn="l" rtl="0" fontAlgn="base">
              <a:spcBef>
                <a:spcPct val="0"/>
              </a:spcBef>
              <a:spcAft>
                <a:spcPct val="0"/>
              </a:spcAft>
              <a:defRPr/>
            </a:pPr>
            <a:endParaRPr lang="es-ES" kern="1200">
              <a:solidFill>
                <a:srgbClr val="000000"/>
              </a:solidFill>
              <a:latin typeface="Arial" pitchFamily="34" charset="0"/>
              <a:ea typeface="+mn-ea"/>
              <a:cs typeface="+mn-cs"/>
            </a:endParaRPr>
          </a:p>
        </p:txBody>
      </p:sp>
      <p:pic>
        <p:nvPicPr>
          <p:cNvPr id="4102"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lgn="l" rtl="0" fontAlgn="base">
              <a:spcBef>
                <a:spcPct val="0"/>
              </a:spcBef>
              <a:spcAft>
                <a:spcPct val="0"/>
              </a:spcAft>
              <a:defRPr/>
            </a:pPr>
            <a:endParaRPr lang="es-ES" kern="1200">
              <a:solidFill>
                <a:srgbClr val="000000"/>
              </a:solidFill>
              <a:latin typeface="Arial" pitchFamily="34" charset="0"/>
              <a:ea typeface="+mn-ea"/>
              <a:cs typeface="+mn-cs"/>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lgn="l" rtl="0" fontAlgn="base">
              <a:spcBef>
                <a:spcPct val="0"/>
              </a:spcBef>
              <a:spcAft>
                <a:spcPct val="0"/>
              </a:spcAft>
              <a:defRPr/>
            </a:pPr>
            <a:endParaRPr lang="es-ES" kern="1200">
              <a:solidFill>
                <a:srgbClr val="000000"/>
              </a:solidFill>
              <a:latin typeface="Arial" pitchFamily="34" charset="0"/>
              <a:ea typeface="+mn-ea"/>
              <a:cs typeface="+mn-cs"/>
            </a:endParaRPr>
          </a:p>
        </p:txBody>
      </p:sp>
      <p:pic>
        <p:nvPicPr>
          <p:cNvPr id="4102"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9.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eg"/><Relationship Id="rId1" Type="http://schemas.openxmlformats.org/officeDocument/2006/relationships/slideLayout" Target="../slideLayouts/slideLayout29.xml"/><Relationship Id="rId6" Type="http://schemas.openxmlformats.org/officeDocument/2006/relationships/diagramColors" Target="../diagrams/colors5.xml"/><Relationship Id="rId11" Type="http://schemas.openxmlformats.org/officeDocument/2006/relationships/image" Target="../media/image22.jpeg"/><Relationship Id="rId5" Type="http://schemas.openxmlformats.org/officeDocument/2006/relationships/diagramQuickStyle" Target="../diagrams/quickStyle5.xml"/><Relationship Id="rId10" Type="http://schemas.openxmlformats.org/officeDocument/2006/relationships/image" Target="../media/image21.jpeg"/><Relationship Id="rId4" Type="http://schemas.openxmlformats.org/officeDocument/2006/relationships/diagramLayout" Target="../diagrams/layout5.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44474"/>
            <a:ext cx="9153525" cy="6884988"/>
            <a:chOff x="-6" y="0"/>
            <a:chExt cx="5766" cy="4337"/>
          </a:xfrm>
        </p:grpSpPr>
        <p:pic>
          <p:nvPicPr>
            <p:cNvPr id="2052"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3" name="Group 8"/>
            <p:cNvGrpSpPr>
              <a:grpSpLocks/>
            </p:cNvGrpSpPr>
            <p:nvPr/>
          </p:nvGrpSpPr>
          <p:grpSpPr bwMode="auto">
            <a:xfrm>
              <a:off x="-6" y="0"/>
              <a:ext cx="5766" cy="620"/>
              <a:chOff x="-6" y="0"/>
              <a:chExt cx="5766" cy="620"/>
            </a:xfrm>
          </p:grpSpPr>
          <p:pic>
            <p:nvPicPr>
              <p:cNvPr id="2054"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205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a:p>
            </p:txBody>
          </p:sp>
        </p:grpSp>
      </p:grpSp>
      <p:sp>
        <p:nvSpPr>
          <p:cNvPr id="10" name="9 CuadroTexto"/>
          <p:cNvSpPr txBox="1"/>
          <p:nvPr/>
        </p:nvSpPr>
        <p:spPr>
          <a:xfrm>
            <a:off x="3643306" y="4726885"/>
            <a:ext cx="4673110" cy="646331"/>
          </a:xfrm>
          <a:prstGeom prst="rect">
            <a:avLst/>
          </a:prstGeom>
          <a:noFill/>
        </p:spPr>
        <p:txBody>
          <a:bodyPr wrap="square">
            <a:spAutoFit/>
          </a:bodyPr>
          <a:lstStyle/>
          <a:p>
            <a:pPr algn="ctr" eaLnBrk="0" fontAlgn="auto" hangingPunct="0">
              <a:spcBef>
                <a:spcPts val="0"/>
              </a:spcBef>
              <a:spcAft>
                <a:spcPts val="0"/>
              </a:spcAft>
              <a:defRPr/>
            </a:pPr>
            <a:r>
              <a:rPr lang="es-ES" b="1" dirty="0" smtClean="0">
                <a:latin typeface="Calibri" pitchFamily="34" charset="0"/>
                <a:cs typeface="Times New Roman" pitchFamily="18" charset="0"/>
              </a:rPr>
              <a:t> DIRECTOR: </a:t>
            </a:r>
            <a:r>
              <a:rPr lang="es-EC" b="1" dirty="0" smtClean="0"/>
              <a:t>ING. FARID MANTILLA., MBA</a:t>
            </a:r>
            <a:endParaRPr lang="es-ES" b="1" dirty="0" smtClean="0">
              <a:latin typeface="Calibri" pitchFamily="34" charset="0"/>
              <a:cs typeface="Times New Roman" pitchFamily="18" charset="0"/>
            </a:endParaRPr>
          </a:p>
          <a:p>
            <a:pPr algn="ctr" eaLnBrk="0" fontAlgn="auto" hangingPunct="0">
              <a:spcBef>
                <a:spcPts val="0"/>
              </a:spcBef>
              <a:spcAft>
                <a:spcPts val="0"/>
              </a:spcAft>
              <a:defRPr/>
            </a:pPr>
            <a:r>
              <a:rPr lang="es-ES" b="1" dirty="0" smtClean="0">
                <a:latin typeface="Calibri" pitchFamily="34" charset="0"/>
                <a:cs typeface="Times New Roman" pitchFamily="18" charset="0"/>
              </a:rPr>
              <a:t>OPONENTE: </a:t>
            </a:r>
            <a:r>
              <a:rPr lang="es-EC" b="1" dirty="0" smtClean="0"/>
              <a:t>ING. </a:t>
            </a:r>
            <a:r>
              <a:rPr lang="es-EC" b="1" smtClean="0"/>
              <a:t>MARCO JARAMILLO., </a:t>
            </a:r>
            <a:r>
              <a:rPr lang="es-EC" b="1" dirty="0" smtClean="0"/>
              <a:t>MPDE </a:t>
            </a:r>
            <a:endParaRPr lang="es-EC" b="1" dirty="0">
              <a:latin typeface="Calibri" pitchFamily="34" charset="0"/>
              <a:cs typeface="Times New Roman" pitchFamily="18" charset="0"/>
            </a:endParaRPr>
          </a:p>
        </p:txBody>
      </p:sp>
      <p:pic>
        <p:nvPicPr>
          <p:cNvPr id="3074" name="Imagen 1" descr="http://blogs.espe.edu.ec/wp-content/uploads/2013/07/Comunicado-2-1.jpg"/>
          <p:cNvPicPr>
            <a:picLocks noChangeAspect="1" noChangeArrowheads="1"/>
          </p:cNvPicPr>
          <p:nvPr/>
        </p:nvPicPr>
        <p:blipFill>
          <a:blip r:embed="rId4" cstate="print"/>
          <a:srcRect l="9164" t="34450" r="10048" b="25359"/>
          <a:stretch>
            <a:fillRect/>
          </a:stretch>
        </p:blipFill>
        <p:spPr bwMode="auto">
          <a:xfrm>
            <a:off x="0" y="0"/>
            <a:ext cx="4533900" cy="1071546"/>
          </a:xfrm>
          <a:prstGeom prst="rect">
            <a:avLst/>
          </a:prstGeom>
          <a:noFill/>
          <a:ln w="9525">
            <a:noFill/>
            <a:miter lim="800000"/>
            <a:headEnd/>
            <a:tailEnd/>
          </a:ln>
        </p:spPr>
      </p:pic>
      <p:pic>
        <p:nvPicPr>
          <p:cNvPr id="3075" name="Picture 3" descr="65b3fa4491761c849f7ad453da4ec7fe"/>
          <p:cNvPicPr>
            <a:picLocks noChangeAspect="1" noChangeArrowheads="1"/>
          </p:cNvPicPr>
          <p:nvPr/>
        </p:nvPicPr>
        <p:blipFill>
          <a:blip r:embed="rId5" cstate="print"/>
          <a:srcRect/>
          <a:stretch>
            <a:fillRect/>
          </a:stretch>
        </p:blipFill>
        <p:spPr bwMode="auto">
          <a:xfrm>
            <a:off x="35496" y="4171310"/>
            <a:ext cx="2916418" cy="2786082"/>
          </a:xfrm>
          <a:prstGeom prst="rect">
            <a:avLst/>
          </a:prstGeom>
          <a:noFill/>
          <a:ln w="9525">
            <a:noFill/>
            <a:miter lim="800000"/>
            <a:headEnd/>
            <a:tailEnd/>
          </a:ln>
        </p:spPr>
      </p:pic>
      <p:sp>
        <p:nvSpPr>
          <p:cNvPr id="14" name="1 CuadroTexto"/>
          <p:cNvSpPr txBox="1">
            <a:spLocks noChangeArrowheads="1"/>
          </p:cNvSpPr>
          <p:nvPr/>
        </p:nvSpPr>
        <p:spPr bwMode="auto">
          <a:xfrm>
            <a:off x="857224" y="1119830"/>
            <a:ext cx="7572428" cy="523220"/>
          </a:xfrm>
          <a:prstGeom prst="rect">
            <a:avLst/>
          </a:prstGeom>
          <a:noFill/>
          <a:ln w="9525">
            <a:noFill/>
            <a:miter lim="800000"/>
            <a:headEnd/>
            <a:tailEnd/>
          </a:ln>
        </p:spPr>
        <p:txBody>
          <a:bodyPr wrap="square">
            <a:spAutoFit/>
          </a:bodyPr>
          <a:lstStyle/>
          <a:p>
            <a:pPr algn="ctr"/>
            <a:r>
              <a:rPr lang="es-ES" sz="2800" b="1" dirty="0" smtClean="0">
                <a:latin typeface="Calibri" pitchFamily="34" charset="0"/>
                <a:cs typeface="Times New Roman" pitchFamily="18" charset="0"/>
              </a:rPr>
              <a:t>UNIVERSIDAD DE LAS FUERZAS ARMADAS  - </a:t>
            </a:r>
            <a:r>
              <a:rPr lang="es-ES" sz="2800" b="1" dirty="0" err="1" smtClean="0">
                <a:latin typeface="Calibri" pitchFamily="34" charset="0"/>
                <a:cs typeface="Times New Roman" pitchFamily="18" charset="0"/>
              </a:rPr>
              <a:t>ESPE</a:t>
            </a:r>
            <a:r>
              <a:rPr lang="es-ES" sz="2800" b="1" dirty="0" smtClean="0">
                <a:latin typeface="Calibri" pitchFamily="34" charset="0"/>
                <a:cs typeface="Times New Roman" pitchFamily="18" charset="0"/>
              </a:rPr>
              <a:t> </a:t>
            </a:r>
            <a:endParaRPr lang="es-EC" sz="2800" b="1" dirty="0">
              <a:latin typeface="Calibri" pitchFamily="34" charset="0"/>
              <a:cs typeface="Times New Roman" pitchFamily="18" charset="0"/>
            </a:endParaRPr>
          </a:p>
        </p:txBody>
      </p:sp>
      <p:sp>
        <p:nvSpPr>
          <p:cNvPr id="15" name="Rectangle 3"/>
          <p:cNvSpPr>
            <a:spLocks noChangeArrowheads="1"/>
          </p:cNvSpPr>
          <p:nvPr/>
        </p:nvSpPr>
        <p:spPr bwMode="auto">
          <a:xfrm>
            <a:off x="2143108" y="1857364"/>
            <a:ext cx="6643734" cy="646331"/>
          </a:xfrm>
          <a:prstGeom prst="rect">
            <a:avLst/>
          </a:prstGeom>
          <a:noFill/>
          <a:ln w="9525">
            <a:noFill/>
            <a:miter lim="800000"/>
            <a:headEnd/>
            <a:tailEnd/>
          </a:ln>
        </p:spPr>
        <p:txBody>
          <a:bodyPr wrap="square" anchor="ctr">
            <a:spAutoFit/>
          </a:bodyPr>
          <a:lstStyle/>
          <a:p>
            <a:pPr algn="ctr" eaLnBrk="0" hangingPunct="0"/>
            <a:r>
              <a:rPr lang="es-ES_tradnl" b="1" dirty="0">
                <a:latin typeface="Calibri" pitchFamily="34" charset="0"/>
                <a:cs typeface="Times New Roman" pitchFamily="18" charset="0"/>
              </a:rPr>
              <a:t>DEPARTAMENTO DE CIENCIAS ECONÓMICAS, ADMINISTRATIVAS Y DE COMERCIO</a:t>
            </a:r>
            <a:endParaRPr lang="es-ES_tradnl" sz="2400" dirty="0">
              <a:latin typeface="Calibri" pitchFamily="34" charset="0"/>
              <a:cs typeface="Times New Roman" pitchFamily="18" charset="0"/>
            </a:endParaRPr>
          </a:p>
        </p:txBody>
      </p:sp>
      <p:sp>
        <p:nvSpPr>
          <p:cNvPr id="16" name="Rectangle 4"/>
          <p:cNvSpPr>
            <a:spLocks noChangeArrowheads="1"/>
          </p:cNvSpPr>
          <p:nvPr/>
        </p:nvSpPr>
        <p:spPr bwMode="auto">
          <a:xfrm>
            <a:off x="2323083" y="3596823"/>
            <a:ext cx="6929437" cy="1200329"/>
          </a:xfrm>
          <a:prstGeom prst="rect">
            <a:avLst/>
          </a:prstGeom>
          <a:noFill/>
          <a:ln w="9525">
            <a:noFill/>
            <a:miter lim="800000"/>
            <a:headEnd/>
            <a:tailEnd/>
          </a:ln>
        </p:spPr>
        <p:txBody>
          <a:bodyPr anchor="ctr">
            <a:spAutoFit/>
          </a:bodyPr>
          <a:lstStyle/>
          <a:p>
            <a:pPr algn="ctr"/>
            <a:r>
              <a:rPr lang="es-ES" b="1" dirty="0"/>
              <a:t>ESTUDIO </a:t>
            </a:r>
            <a:r>
              <a:rPr lang="es-ES" b="1" dirty="0" smtClean="0"/>
              <a:t>PARA  </a:t>
            </a:r>
            <a:r>
              <a:rPr lang="es-ES" b="1" dirty="0"/>
              <a:t>LA CREACIÓN DE </a:t>
            </a:r>
            <a:r>
              <a:rPr lang="es-ES" b="1" dirty="0" smtClean="0"/>
              <a:t>UN CENTRO DE ACOPIO DE PRODUCTOS AGRÍCOLAS EN LA PARROQUIA COTOGCHOA  DEL CANTÓN RUMIÑAHUI, PROVINCIA DE PICHINCHA</a:t>
            </a:r>
            <a:endParaRPr lang="es-ES_tradnl" b="1" dirty="0"/>
          </a:p>
          <a:p>
            <a:pPr algn="ctr"/>
            <a:endParaRPr lang="es-EC" dirty="0"/>
          </a:p>
        </p:txBody>
      </p:sp>
      <p:sp>
        <p:nvSpPr>
          <p:cNvPr id="17" name="Rectangle 5"/>
          <p:cNvSpPr>
            <a:spLocks noChangeArrowheads="1"/>
          </p:cNvSpPr>
          <p:nvPr/>
        </p:nvSpPr>
        <p:spPr bwMode="auto">
          <a:xfrm>
            <a:off x="4086767" y="5723964"/>
            <a:ext cx="4085633" cy="369332"/>
          </a:xfrm>
          <a:prstGeom prst="rect">
            <a:avLst/>
          </a:prstGeom>
          <a:noFill/>
          <a:ln w="9525">
            <a:noFill/>
            <a:miter lim="800000"/>
            <a:headEnd/>
            <a:tailEnd/>
          </a:ln>
        </p:spPr>
        <p:txBody>
          <a:bodyPr wrap="square" anchor="ctr">
            <a:spAutoFit/>
          </a:bodyPr>
          <a:lstStyle/>
          <a:p>
            <a:r>
              <a:rPr lang="es-EC" b="1" dirty="0" smtClean="0"/>
              <a:t>CAMACHO GODOY TATIANA ELIZABETH</a:t>
            </a:r>
            <a:endParaRPr lang="es-MX" dirty="0" smtClean="0"/>
          </a:p>
        </p:txBody>
      </p:sp>
      <p:sp>
        <p:nvSpPr>
          <p:cNvPr id="18" name="Rectangle 6"/>
          <p:cNvSpPr>
            <a:spLocks noChangeArrowheads="1"/>
          </p:cNvSpPr>
          <p:nvPr/>
        </p:nvSpPr>
        <p:spPr bwMode="auto">
          <a:xfrm>
            <a:off x="4499992" y="6346096"/>
            <a:ext cx="3357563" cy="338554"/>
          </a:xfrm>
          <a:prstGeom prst="rect">
            <a:avLst/>
          </a:prstGeom>
          <a:noFill/>
          <a:ln w="9525">
            <a:noFill/>
            <a:miter lim="800000"/>
            <a:headEnd/>
            <a:tailEnd/>
          </a:ln>
        </p:spPr>
        <p:txBody>
          <a:bodyPr anchor="ctr">
            <a:spAutoFit/>
          </a:bodyPr>
          <a:lstStyle/>
          <a:p>
            <a:pPr algn="ctr" eaLnBrk="0" hangingPunct="0"/>
            <a:r>
              <a:rPr lang="es-ES_tradnl" sz="1600" b="1" dirty="0">
                <a:latin typeface="Calibri" pitchFamily="34" charset="0"/>
                <a:cs typeface="Times New Roman" pitchFamily="18" charset="0"/>
              </a:rPr>
              <a:t>SANGOLQUÍ</a:t>
            </a:r>
            <a:r>
              <a:rPr lang="es-ES_tradnl" sz="1600" b="1" dirty="0" smtClean="0">
                <a:latin typeface="Calibri" pitchFamily="34" charset="0"/>
                <a:cs typeface="Times New Roman" pitchFamily="18" charset="0"/>
              </a:rPr>
              <a:t>, AGOSTO  2015</a:t>
            </a:r>
            <a:endParaRPr lang="es-ES_tradnl" sz="1600" dirty="0">
              <a:latin typeface="Calibri" pitchFamily="34" charset="0"/>
              <a:cs typeface="Times New Roman" pitchFamily="18" charset="0"/>
            </a:endParaRPr>
          </a:p>
        </p:txBody>
      </p:sp>
      <p:sp>
        <p:nvSpPr>
          <p:cNvPr id="19" name="18 Rectángulo"/>
          <p:cNvSpPr/>
          <p:nvPr/>
        </p:nvSpPr>
        <p:spPr>
          <a:xfrm>
            <a:off x="2714612" y="2714620"/>
            <a:ext cx="5715040" cy="923330"/>
          </a:xfrm>
          <a:prstGeom prst="rect">
            <a:avLst/>
          </a:prstGeom>
        </p:spPr>
        <p:txBody>
          <a:bodyPr wrap="square">
            <a:spAutoFit/>
          </a:bodyPr>
          <a:lstStyle/>
          <a:p>
            <a:pPr algn="ctr"/>
            <a:r>
              <a:rPr lang="es-ES" b="1" dirty="0">
                <a:latin typeface="Calibri" pitchFamily="34" charset="0"/>
                <a:cs typeface="Times New Roman" pitchFamily="18" charset="0"/>
              </a:rPr>
              <a:t>TESIS PREVIA A LA OBTENCIÓN DEL TITULO </a:t>
            </a:r>
            <a:r>
              <a:rPr lang="es-EC" b="1" dirty="0" smtClean="0">
                <a:latin typeface="Calibri" pitchFamily="34" charset="0"/>
                <a:cs typeface="Times New Roman" pitchFamily="18" charset="0"/>
              </a:rPr>
              <a:t>DE</a:t>
            </a:r>
            <a:r>
              <a:rPr lang="es-EC" b="1" dirty="0" smtClean="0"/>
              <a:t> INGENIERÍA COMERCIAL</a:t>
            </a:r>
          </a:p>
          <a:p>
            <a:pPr algn="ctr"/>
            <a:endParaRPr lang="es-MX"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32048" y="283875"/>
            <a:ext cx="889248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b="1" dirty="0" smtClean="0"/>
              <a:t>Pregunta 9.- </a:t>
            </a:r>
            <a:r>
              <a:rPr lang="es-EC" b="1" dirty="0" smtClean="0"/>
              <a:t>¿Cree necesaria la creación de un centro de acopio en donde usted pueda vender sus productos directamente al consumidor final?</a:t>
            </a:r>
            <a:endParaRPr lang="es-EC"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2699792" y="1556792"/>
          <a:ext cx="4031704" cy="1402080"/>
        </p:xfrm>
        <a:graphic>
          <a:graphicData uri="http://schemas.openxmlformats.org/drawingml/2006/table">
            <a:tbl>
              <a:tblPr/>
              <a:tblGrid>
                <a:gridCol w="710022"/>
                <a:gridCol w="539934"/>
                <a:gridCol w="703100"/>
                <a:gridCol w="782213"/>
                <a:gridCol w="1296435"/>
              </a:tblGrid>
              <a:tr h="390525">
                <a:tc>
                  <a:txBody>
                    <a:bodyPr/>
                    <a:lstStyle/>
                    <a:p>
                      <a:pPr algn="ctr">
                        <a:lnSpc>
                          <a:spcPct val="115000"/>
                        </a:lnSpc>
                        <a:spcAft>
                          <a:spcPts val="0"/>
                        </a:spcAft>
                      </a:pPr>
                      <a:r>
                        <a:rPr lang="es-EC" sz="1600" b="1">
                          <a:solidFill>
                            <a:srgbClr val="000000"/>
                          </a:solidFill>
                          <a:latin typeface="Times New Roman"/>
                          <a:ea typeface="Times New Roman"/>
                          <a:cs typeface="Times New Roman"/>
                        </a:rPr>
                        <a:t> </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F</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 válido</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 acumulado</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200025">
                <a:tc>
                  <a:txBody>
                    <a:bodyPr/>
                    <a:lstStyle/>
                    <a:p>
                      <a:pPr algn="ctr">
                        <a:lnSpc>
                          <a:spcPct val="115000"/>
                        </a:lnSpc>
                        <a:spcAft>
                          <a:spcPts val="0"/>
                        </a:spcAft>
                      </a:pPr>
                      <a:r>
                        <a:rPr lang="es-EC" sz="1600" b="1">
                          <a:solidFill>
                            <a:srgbClr val="000000"/>
                          </a:solidFill>
                          <a:latin typeface="Times New Roman"/>
                          <a:ea typeface="Times New Roman"/>
                          <a:cs typeface="Times New Roman"/>
                        </a:rPr>
                        <a:t>Si</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159</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85.5</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85.5</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85.5</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0025">
                <a:tc>
                  <a:txBody>
                    <a:bodyPr/>
                    <a:lstStyle/>
                    <a:p>
                      <a:pPr algn="ctr">
                        <a:lnSpc>
                          <a:spcPct val="115000"/>
                        </a:lnSpc>
                        <a:spcAft>
                          <a:spcPts val="0"/>
                        </a:spcAft>
                      </a:pPr>
                      <a:r>
                        <a:rPr lang="es-EC" sz="1600" b="1">
                          <a:solidFill>
                            <a:srgbClr val="000000"/>
                          </a:solidFill>
                          <a:latin typeface="Times New Roman"/>
                          <a:ea typeface="Times New Roman"/>
                          <a:cs typeface="Times New Roman"/>
                        </a:rPr>
                        <a:t>No</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27</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14.5</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14.5</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100.0</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0025">
                <a:tc>
                  <a:txBody>
                    <a:bodyPr/>
                    <a:lstStyle/>
                    <a:p>
                      <a:pPr algn="ctr">
                        <a:lnSpc>
                          <a:spcPct val="115000"/>
                        </a:lnSpc>
                        <a:spcAft>
                          <a:spcPts val="0"/>
                        </a:spcAft>
                      </a:pPr>
                      <a:r>
                        <a:rPr lang="es-EC" sz="1600" b="1">
                          <a:solidFill>
                            <a:srgbClr val="000000"/>
                          </a:solidFill>
                          <a:latin typeface="Times New Roman"/>
                          <a:ea typeface="Times New Roman"/>
                          <a:cs typeface="Times New Roman"/>
                        </a:rPr>
                        <a:t>Total</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186</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100.0</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100.0</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dirty="0">
                          <a:solidFill>
                            <a:srgbClr val="000000"/>
                          </a:solidFill>
                          <a:latin typeface="Times New Roman"/>
                          <a:ea typeface="Times New Roman"/>
                          <a:cs typeface="Times New Roman"/>
                        </a:rPr>
                        <a:t> </a:t>
                      </a:r>
                      <a:endParaRPr lang="es-EC" sz="16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5777" name="Imagen 70"/>
          <p:cNvPicPr>
            <a:picLocks noChangeAspect="1" noChangeArrowheads="1"/>
          </p:cNvPicPr>
          <p:nvPr/>
        </p:nvPicPr>
        <p:blipFill>
          <a:blip r:embed="rId2" cstate="print"/>
          <a:srcRect l="34430" t="15564" r="25668" b="36575"/>
          <a:stretch>
            <a:fillRect/>
          </a:stretch>
        </p:blipFill>
        <p:spPr bwMode="auto">
          <a:xfrm>
            <a:off x="2987824" y="3524501"/>
            <a:ext cx="3240360" cy="2640803"/>
          </a:xfrm>
          <a:prstGeom prst="rect">
            <a:avLst/>
          </a:prstGeom>
          <a:noFill/>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555776" y="1288558"/>
          <a:ext cx="4176464" cy="1636386"/>
        </p:xfrm>
        <a:graphic>
          <a:graphicData uri="http://schemas.openxmlformats.org/drawingml/2006/table">
            <a:tbl>
              <a:tblPr/>
              <a:tblGrid>
                <a:gridCol w="729623"/>
                <a:gridCol w="603826"/>
                <a:gridCol w="729623"/>
                <a:gridCol w="805102"/>
                <a:gridCol w="1308290"/>
              </a:tblGrid>
              <a:tr h="654555">
                <a:tc>
                  <a:txBody>
                    <a:bodyPr/>
                    <a:lstStyle/>
                    <a:p>
                      <a:pPr algn="ctr">
                        <a:lnSpc>
                          <a:spcPct val="115000"/>
                        </a:lnSpc>
                        <a:spcAft>
                          <a:spcPts val="0"/>
                        </a:spcAft>
                      </a:pPr>
                      <a:r>
                        <a:rPr lang="es-EC" sz="1600" b="1" dirty="0">
                          <a:solidFill>
                            <a:srgbClr val="000000"/>
                          </a:solidFill>
                          <a:latin typeface="Times New Roman"/>
                          <a:ea typeface="Times New Roman"/>
                          <a:cs typeface="Times New Roman"/>
                        </a:rPr>
                        <a:t> </a:t>
                      </a:r>
                      <a:endParaRPr lang="es-EC" sz="16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F</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 válido</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 acumulado</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327277">
                <a:tc>
                  <a:txBody>
                    <a:bodyPr/>
                    <a:lstStyle/>
                    <a:p>
                      <a:pPr algn="ctr">
                        <a:lnSpc>
                          <a:spcPct val="115000"/>
                        </a:lnSpc>
                        <a:spcAft>
                          <a:spcPts val="0"/>
                        </a:spcAft>
                      </a:pPr>
                      <a:r>
                        <a:rPr lang="es-EC" sz="1600" b="1">
                          <a:solidFill>
                            <a:srgbClr val="000000"/>
                          </a:solidFill>
                          <a:latin typeface="Times New Roman"/>
                          <a:ea typeface="Times New Roman"/>
                          <a:cs typeface="Times New Roman"/>
                        </a:rPr>
                        <a:t>Si</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128</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68.8</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68.8</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68.8</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27277">
                <a:tc>
                  <a:txBody>
                    <a:bodyPr/>
                    <a:lstStyle/>
                    <a:p>
                      <a:pPr algn="ctr">
                        <a:lnSpc>
                          <a:spcPct val="115000"/>
                        </a:lnSpc>
                        <a:spcAft>
                          <a:spcPts val="0"/>
                        </a:spcAft>
                      </a:pPr>
                      <a:r>
                        <a:rPr lang="es-EC" sz="1600" b="1">
                          <a:solidFill>
                            <a:srgbClr val="000000"/>
                          </a:solidFill>
                          <a:latin typeface="Times New Roman"/>
                          <a:ea typeface="Times New Roman"/>
                          <a:cs typeface="Times New Roman"/>
                        </a:rPr>
                        <a:t>No</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58</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31.2</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  31.2</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Times New Roman"/>
                          <a:ea typeface="Times New Roman"/>
                          <a:cs typeface="Times New Roman"/>
                        </a:rPr>
                        <a:t>100.0</a:t>
                      </a:r>
                      <a:endParaRPr lang="es-EC" sz="16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27277">
                <a:tc>
                  <a:txBody>
                    <a:bodyPr/>
                    <a:lstStyle/>
                    <a:p>
                      <a:pPr algn="ctr">
                        <a:lnSpc>
                          <a:spcPct val="115000"/>
                        </a:lnSpc>
                        <a:spcAft>
                          <a:spcPts val="0"/>
                        </a:spcAft>
                      </a:pPr>
                      <a:r>
                        <a:rPr lang="es-EC" sz="1600" b="1">
                          <a:solidFill>
                            <a:srgbClr val="000000"/>
                          </a:solidFill>
                          <a:latin typeface="Times New Roman"/>
                          <a:ea typeface="Times New Roman"/>
                          <a:cs typeface="Times New Roman"/>
                        </a:rPr>
                        <a:t>Total</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186</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100.0</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100.0</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dirty="0">
                          <a:solidFill>
                            <a:srgbClr val="000000"/>
                          </a:solidFill>
                          <a:latin typeface="Times New Roman"/>
                          <a:ea typeface="Times New Roman"/>
                          <a:cs typeface="Times New Roman"/>
                        </a:rPr>
                        <a:t> </a:t>
                      </a:r>
                      <a:endParaRPr lang="es-EC" sz="16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74754" name="Rectangle 2"/>
          <p:cNvSpPr>
            <a:spLocks noChangeArrowheads="1"/>
          </p:cNvSpPr>
          <p:nvPr/>
        </p:nvSpPr>
        <p:spPr bwMode="auto">
          <a:xfrm>
            <a:off x="203176" y="273422"/>
            <a:ext cx="8545288"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Pregunta 10.- </a:t>
            </a:r>
            <a:r>
              <a:rPr kumimoji="0" lang="es-ES"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Estar</a:t>
            </a:r>
            <a:r>
              <a:rPr kumimoji="0" lang="es-ES" b="1" i="0" u="none" strike="noStrike" cap="none" normalizeH="0" baseline="0" dirty="0" smtClean="0">
                <a:ln>
                  <a:noFill/>
                </a:ln>
                <a:solidFill>
                  <a:schemeClr val="tx1"/>
                </a:solidFill>
                <a:effectLst/>
                <a:latin typeface="Calibri"/>
                <a:ea typeface="Times New Roman" pitchFamily="18" charset="0"/>
                <a:cs typeface="Times New Roman" pitchFamily="18" charset="0"/>
              </a:rPr>
              <a:t>í</a:t>
            </a: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dispuesto a formar parte de un centro de acopio de productos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agr</a:t>
            </a:r>
            <a:r>
              <a:rPr kumimoji="0" lang="es-ES" b="1" i="0" u="none" strike="noStrike" cap="none" normalizeH="0" baseline="0" dirty="0" smtClean="0">
                <a:ln>
                  <a:noFill/>
                </a:ln>
                <a:solidFill>
                  <a:schemeClr val="tx1"/>
                </a:solidFill>
                <a:effectLst/>
                <a:latin typeface="Calibri"/>
                <a:ea typeface="Times New Roman" pitchFamily="18" charset="0"/>
                <a:cs typeface="Times New Roman" pitchFamily="18" charset="0"/>
              </a:rPr>
              <a:t>í</a:t>
            </a: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colas en la parroquia </a:t>
            </a:r>
            <a:r>
              <a:rPr kumimoji="0" lang="es-E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Cotogchoa</a:t>
            </a: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pic>
        <p:nvPicPr>
          <p:cNvPr id="74753" name="Imagen 80"/>
          <p:cNvPicPr>
            <a:picLocks noChangeAspect="1" noChangeArrowheads="1"/>
          </p:cNvPicPr>
          <p:nvPr/>
        </p:nvPicPr>
        <p:blipFill>
          <a:blip r:embed="rId2" cstate="print"/>
          <a:srcRect l="25537" t="16731" r="27036" b="17509"/>
          <a:stretch>
            <a:fillRect/>
          </a:stretch>
        </p:blipFill>
        <p:spPr bwMode="auto">
          <a:xfrm>
            <a:off x="3481797" y="3356992"/>
            <a:ext cx="2746387" cy="2232248"/>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7504" y="44624"/>
            <a:ext cx="8229600" cy="92211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ANÁLISIS</a:t>
            </a:r>
            <a:r>
              <a:rPr kumimoji="0" lang="es-EC" sz="3200" b="1" i="1"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BIVARIADO</a:t>
            </a:r>
            <a:endParaRPr kumimoji="0" lang="es-EC"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6" name="1 Título"/>
          <p:cNvSpPr txBox="1">
            <a:spLocks/>
          </p:cNvSpPr>
          <p:nvPr/>
        </p:nvSpPr>
        <p:spPr>
          <a:xfrm>
            <a:off x="0" y="908720"/>
            <a:ext cx="8229600" cy="92211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tabLst/>
              <a:defRPr/>
            </a:pPr>
            <a:r>
              <a:rPr kumimoji="0" lang="es-EC"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   ANOVA</a:t>
            </a:r>
            <a:endParaRPr kumimoji="0" lang="es-EC"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7" name="6 Elipse"/>
          <p:cNvSpPr/>
          <p:nvPr/>
        </p:nvSpPr>
        <p:spPr>
          <a:xfrm>
            <a:off x="205801" y="1124744"/>
            <a:ext cx="189735" cy="14401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251520" y="1700808"/>
            <a:ext cx="4572000" cy="646331"/>
          </a:xfrm>
          <a:prstGeom prst="rect">
            <a:avLst/>
          </a:prstGeom>
        </p:spPr>
        <p:txBody>
          <a:bodyPr wrap="square">
            <a:spAutoFit/>
          </a:bodyPr>
          <a:lstStyle/>
          <a:p>
            <a:pPr>
              <a:buNone/>
            </a:pPr>
            <a:r>
              <a:rPr lang="es-EC" b="1" i="1" dirty="0" smtClean="0"/>
              <a:t>H0: </a:t>
            </a:r>
            <a:r>
              <a:rPr lang="es-EC" dirty="0" smtClean="0"/>
              <a:t>si es mayor que 0,05 se rechaza. </a:t>
            </a:r>
          </a:p>
          <a:p>
            <a:pPr>
              <a:buNone/>
            </a:pPr>
            <a:r>
              <a:rPr lang="es-EC" b="1" i="1" dirty="0" smtClean="0"/>
              <a:t>H1: </a:t>
            </a:r>
            <a:r>
              <a:rPr lang="es-EC" dirty="0" smtClean="0"/>
              <a:t>si es menor que 0,05 se acepta. </a:t>
            </a:r>
          </a:p>
        </p:txBody>
      </p:sp>
      <p:graphicFrame>
        <p:nvGraphicFramePr>
          <p:cNvPr id="12" name="11 Tabla"/>
          <p:cNvGraphicFramePr>
            <a:graphicFrameLocks noGrp="1"/>
          </p:cNvGraphicFramePr>
          <p:nvPr/>
        </p:nvGraphicFramePr>
        <p:xfrm>
          <a:off x="2411760" y="2967829"/>
          <a:ext cx="4191635" cy="2909443"/>
        </p:xfrm>
        <a:graphic>
          <a:graphicData uri="http://schemas.openxmlformats.org/drawingml/2006/table">
            <a:tbl>
              <a:tblPr/>
              <a:tblGrid>
                <a:gridCol w="922020"/>
                <a:gridCol w="758190"/>
                <a:gridCol w="346710"/>
                <a:gridCol w="774065"/>
                <a:gridCol w="591185"/>
                <a:gridCol w="381635"/>
                <a:gridCol w="417830"/>
              </a:tblGrid>
              <a:tr h="352425">
                <a:tc gridSpan="3">
                  <a:txBody>
                    <a:bodyPr/>
                    <a:lstStyle/>
                    <a:p>
                      <a:pPr algn="ctr">
                        <a:lnSpc>
                          <a:spcPct val="115000"/>
                        </a:lnSpc>
                        <a:spcAft>
                          <a:spcPts val="0"/>
                        </a:spcAft>
                      </a:pPr>
                      <a:r>
                        <a:rPr lang="es-EC" sz="1100" b="1" dirty="0">
                          <a:solidFill>
                            <a:srgbClr val="000000"/>
                          </a:solidFill>
                          <a:latin typeface="Times New Roman"/>
                          <a:ea typeface="Times New Roman"/>
                          <a:cs typeface="Times New Roman"/>
                        </a:rPr>
                        <a:t>¿Cree necesaria la creación de un centro de acopio?</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C" sz="1100" b="1">
                          <a:solidFill>
                            <a:srgbClr val="000000"/>
                          </a:solidFill>
                          <a:latin typeface="Times New Roman"/>
                          <a:ea typeface="Times New Roman"/>
                          <a:cs typeface="Times New Roman"/>
                        </a:rPr>
                        <a:t>¿Formaría parte del centro de acopio?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403225">
                <a:tc>
                  <a:txBody>
                    <a:bodyPr/>
                    <a:lstStyle/>
                    <a:p>
                      <a:pPr algn="ctr">
                        <a:lnSpc>
                          <a:spcPct val="115000"/>
                        </a:lnSpc>
                        <a:spcAft>
                          <a:spcPts val="0"/>
                        </a:spcAft>
                      </a:pPr>
                      <a:r>
                        <a:rPr lang="es-EC" sz="1100" b="1">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Suma de cuadrados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Gl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Media cuadrática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F</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Sig.</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Sig.</a:t>
                      </a:r>
                      <a:endParaRPr lang="es-EC" sz="1100">
                        <a:latin typeface="Calibri"/>
                        <a:ea typeface="Times New Roman"/>
                        <a:cs typeface="Times New Roman"/>
                      </a:endParaRPr>
                    </a:p>
                    <a:p>
                      <a:pPr algn="ctr">
                        <a:lnSpc>
                          <a:spcPct val="115000"/>
                        </a:lnSpc>
                        <a:spcAft>
                          <a:spcPts val="0"/>
                        </a:spcAft>
                      </a:pPr>
                      <a:r>
                        <a:rPr lang="es-EC" sz="1100" b="1">
                          <a:solidFill>
                            <a:srgbClr val="000000"/>
                          </a:solidFill>
                          <a:latin typeface="Times New Roman"/>
                          <a:ea typeface="Times New Roman"/>
                          <a:cs typeface="Times New Roman"/>
                        </a:rPr>
                        <a:t>*100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38505">
                <a:tc>
                  <a:txBody>
                    <a:bodyPr/>
                    <a:lstStyle/>
                    <a:p>
                      <a:pPr algn="ctr">
                        <a:lnSpc>
                          <a:spcPct val="115000"/>
                        </a:lnSpc>
                        <a:spcAft>
                          <a:spcPts val="0"/>
                        </a:spcAft>
                      </a:pPr>
                      <a:r>
                        <a:rPr lang="es-EC" sz="1100" b="1">
                          <a:solidFill>
                            <a:srgbClr val="000000"/>
                          </a:solidFill>
                          <a:latin typeface="Times New Roman"/>
                          <a:ea typeface="Times New Roman"/>
                          <a:cs typeface="Times New Roman"/>
                        </a:rPr>
                        <a:t>¿Cree necesaria la creación de un centro d acopio?  ^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8.650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8.650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110.285</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33425">
                <a:tc>
                  <a:txBody>
                    <a:bodyPr/>
                    <a:lstStyle/>
                    <a:p>
                      <a:pPr algn="ctr">
                        <a:lnSpc>
                          <a:spcPct val="115000"/>
                        </a:lnSpc>
                        <a:spcAft>
                          <a:spcPts val="0"/>
                        </a:spcAft>
                      </a:pPr>
                      <a:r>
                        <a:rPr lang="es-EC" sz="1100" b="1">
                          <a:solidFill>
                            <a:srgbClr val="000000"/>
                          </a:solidFill>
                          <a:latin typeface="Times New Roman"/>
                          <a:ea typeface="Times New Roman"/>
                          <a:cs typeface="Times New Roman"/>
                        </a:rPr>
                        <a:t>¿Formaría parte del Centro de Acopio?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14.431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184</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.078</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7645">
                <a:tc>
                  <a:txBody>
                    <a:bodyPr/>
                    <a:lstStyle/>
                    <a:p>
                      <a:pPr algn="ctr">
                        <a:lnSpc>
                          <a:spcPct val="115000"/>
                        </a:lnSpc>
                        <a:spcAft>
                          <a:spcPts val="0"/>
                        </a:spcAft>
                      </a:pPr>
                      <a:r>
                        <a:rPr lang="es-EC" sz="1100" b="1">
                          <a:solidFill>
                            <a:srgbClr val="000000"/>
                          </a:solidFill>
                          <a:latin typeface="Times New Roman"/>
                          <a:ea typeface="Times New Roman"/>
                          <a:cs typeface="Times New Roman"/>
                        </a:rPr>
                        <a:t>                                  Total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23.081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185</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pic>
        <p:nvPicPr>
          <p:cNvPr id="13" name="12 Imagen"/>
          <p:cNvPicPr/>
          <p:nvPr/>
        </p:nvPicPr>
        <p:blipFill rotWithShape="1">
          <a:blip r:embed="rId2" cstate="print"/>
          <a:srcRect l="18446" t="49395" r="45657" b="19855"/>
          <a:stretch/>
        </p:blipFill>
        <p:spPr bwMode="auto">
          <a:xfrm>
            <a:off x="5508104" y="1196752"/>
            <a:ext cx="2808312" cy="1512168"/>
          </a:xfrm>
          <a:prstGeom prst="rect">
            <a:avLst/>
          </a:prstGeom>
          <a:ln>
            <a:noFill/>
          </a:ln>
          <a:extLst>
            <a:ext uri="{53640926-AAD7-44D8-BBD7-CCE9431645EC}">
              <a14:shadowObscured xmlns:a14="http://schemas.microsoft.com/office/drawing/2010/main"/>
            </a:ext>
          </a:extLst>
        </p:spPr>
      </p:pic>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908720"/>
            <a:ext cx="8229600" cy="92211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tabLst/>
              <a:defRPr/>
            </a:pPr>
            <a:r>
              <a:rPr kumimoji="0" lang="es-EC"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  CRUCE DE VARIABLES (CROSSTAB)</a:t>
            </a:r>
            <a:endParaRPr kumimoji="0" lang="es-EC"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4" name="3 Tabla"/>
          <p:cNvGraphicFramePr>
            <a:graphicFrameLocks noGrp="1"/>
          </p:cNvGraphicFramePr>
          <p:nvPr/>
        </p:nvGraphicFramePr>
        <p:xfrm>
          <a:off x="1763688" y="1660204"/>
          <a:ext cx="5688632" cy="2011680"/>
        </p:xfrm>
        <a:graphic>
          <a:graphicData uri="http://schemas.openxmlformats.org/drawingml/2006/table">
            <a:tbl>
              <a:tblPr/>
              <a:tblGrid>
                <a:gridCol w="2160240"/>
                <a:gridCol w="648072"/>
                <a:gridCol w="864096"/>
                <a:gridCol w="936104"/>
                <a:gridCol w="504056"/>
                <a:gridCol w="576064"/>
              </a:tblGrid>
              <a:tr h="646430">
                <a:tc rowSpan="4">
                  <a:txBody>
                    <a:bodyPr/>
                    <a:lstStyle/>
                    <a:p>
                      <a:pPr algn="ctr">
                        <a:lnSpc>
                          <a:spcPct val="150000"/>
                        </a:lnSpc>
                        <a:spcAft>
                          <a:spcPts val="0"/>
                        </a:spcAft>
                      </a:pPr>
                      <a:endParaRPr lang="es-EC" sz="1100" b="1" dirty="0" smtClean="0">
                        <a:latin typeface="Times New Roman"/>
                        <a:ea typeface="Calibri"/>
                        <a:cs typeface="Times New Roman"/>
                      </a:endParaRPr>
                    </a:p>
                    <a:p>
                      <a:pPr algn="ctr">
                        <a:lnSpc>
                          <a:spcPct val="150000"/>
                        </a:lnSpc>
                        <a:spcAft>
                          <a:spcPts val="0"/>
                        </a:spcAft>
                      </a:pPr>
                      <a:endParaRPr lang="es-EC" sz="1100" b="1" dirty="0" smtClean="0">
                        <a:latin typeface="Times New Roman"/>
                        <a:ea typeface="Calibri"/>
                        <a:cs typeface="Times New Roman"/>
                      </a:endParaRPr>
                    </a:p>
                    <a:p>
                      <a:pPr algn="ctr">
                        <a:lnSpc>
                          <a:spcPct val="150000"/>
                        </a:lnSpc>
                        <a:spcAft>
                          <a:spcPts val="0"/>
                        </a:spcAft>
                      </a:pPr>
                      <a:endParaRPr lang="es-EC" sz="1100" b="1" dirty="0" smtClean="0">
                        <a:latin typeface="Times New Roman"/>
                        <a:ea typeface="Calibri"/>
                        <a:cs typeface="Times New Roman"/>
                      </a:endParaRPr>
                    </a:p>
                    <a:p>
                      <a:pPr algn="ctr">
                        <a:lnSpc>
                          <a:spcPct val="150000"/>
                        </a:lnSpc>
                        <a:spcAft>
                          <a:spcPts val="0"/>
                        </a:spcAft>
                      </a:pPr>
                      <a:endParaRPr lang="es-EC" sz="1100" b="1" dirty="0" smtClean="0">
                        <a:latin typeface="Times New Roman"/>
                        <a:ea typeface="Calibri"/>
                        <a:cs typeface="Times New Roman"/>
                      </a:endParaRPr>
                    </a:p>
                    <a:p>
                      <a:pPr algn="ctr">
                        <a:lnSpc>
                          <a:spcPct val="150000"/>
                        </a:lnSpc>
                        <a:spcAft>
                          <a:spcPts val="0"/>
                        </a:spcAft>
                      </a:pPr>
                      <a:endParaRPr lang="es-EC" sz="1100" b="1" dirty="0" smtClean="0">
                        <a:latin typeface="Times New Roman"/>
                        <a:ea typeface="Calibri"/>
                        <a:cs typeface="Times New Roman"/>
                      </a:endParaRPr>
                    </a:p>
                    <a:p>
                      <a:pPr algn="ctr">
                        <a:lnSpc>
                          <a:spcPct val="150000"/>
                        </a:lnSpc>
                        <a:spcAft>
                          <a:spcPts val="0"/>
                        </a:spcAft>
                      </a:pPr>
                      <a:r>
                        <a:rPr lang="es-EC" sz="1100" b="1" dirty="0" smtClean="0">
                          <a:latin typeface="Times New Roman"/>
                          <a:ea typeface="Calibri"/>
                          <a:cs typeface="Times New Roman"/>
                        </a:rPr>
                        <a:t>¿</a:t>
                      </a:r>
                      <a:r>
                        <a:rPr lang="es-EC" sz="1100" b="1" dirty="0">
                          <a:latin typeface="Times New Roman"/>
                          <a:ea typeface="Calibri"/>
                          <a:cs typeface="Times New Roman"/>
                        </a:rPr>
                        <a:t>Formaría parte del centro de acopio </a:t>
                      </a:r>
                      <a:r>
                        <a:rPr lang="es-EC" sz="1100" b="1" dirty="0" err="1">
                          <a:latin typeface="Times New Roman"/>
                          <a:ea typeface="Calibri"/>
                          <a:cs typeface="Times New Roman"/>
                        </a:rPr>
                        <a:t>Cotogchoa</a:t>
                      </a:r>
                      <a:r>
                        <a:rPr lang="es-EC" sz="1100" b="1" dirty="0">
                          <a:latin typeface="Times New Roman"/>
                          <a:ea typeface="Calibri"/>
                          <a:cs typeface="Times New Roman"/>
                        </a:rPr>
                        <a:t>?</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lgn="ctr">
                        <a:lnSpc>
                          <a:spcPct val="150000"/>
                        </a:lnSpc>
                        <a:spcAft>
                          <a:spcPts val="0"/>
                        </a:spcAft>
                      </a:pP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gridSpan="3">
                  <a:txBody>
                    <a:bodyPr/>
                    <a:lstStyle/>
                    <a:p>
                      <a:pPr algn="ctr">
                        <a:lnSpc>
                          <a:spcPct val="150000"/>
                        </a:lnSpc>
                        <a:spcAft>
                          <a:spcPts val="0"/>
                        </a:spcAft>
                      </a:pPr>
                      <a:r>
                        <a:rPr lang="es-EC" sz="1100" b="1">
                          <a:latin typeface="Times New Roman"/>
                          <a:ea typeface="Calibri"/>
                          <a:cs typeface="Times New Roman"/>
                        </a:rPr>
                        <a:t>¿Los productos agrícolas que usted siembra y cosecha los destina para la venta?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C"/>
                    </a:p>
                  </a:txBody>
                  <a:tcPr/>
                </a:tc>
                <a:tc hMerge="1">
                  <a:txBody>
                    <a:bodyPr/>
                    <a:lstStyle/>
                    <a:p>
                      <a:endParaRPr lang="es-EC"/>
                    </a:p>
                  </a:txBody>
                  <a:tcPr/>
                </a:tc>
                <a:tc rowSpan="2">
                  <a:txBody>
                    <a:bodyPr/>
                    <a:lstStyle/>
                    <a:p>
                      <a:pPr algn="ctr">
                        <a:lnSpc>
                          <a:spcPct val="150000"/>
                        </a:lnSpc>
                        <a:spcAft>
                          <a:spcPts val="0"/>
                        </a:spcAft>
                      </a:pPr>
                      <a:r>
                        <a:rPr lang="es-EC" sz="1100" b="1">
                          <a:latin typeface="Times New Roman"/>
                          <a:ea typeface="Calibri"/>
                          <a:cs typeface="Times New Roman"/>
                        </a:rPr>
                        <a:t>Total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87630">
                <a:tc vMerge="1">
                  <a:txBody>
                    <a:bodyPr/>
                    <a:lstStyle/>
                    <a:p>
                      <a:endParaRPr lang="es-EC"/>
                    </a:p>
                  </a:txBody>
                  <a:tcPr/>
                </a:tc>
                <a:tc>
                  <a:txBody>
                    <a:bodyPr/>
                    <a:lstStyle/>
                    <a:p>
                      <a:pPr algn="ctr">
                        <a:lnSpc>
                          <a:spcPct val="150000"/>
                        </a:lnSpc>
                        <a:spcAft>
                          <a:spcPts val="0"/>
                        </a:spcAft>
                      </a:pP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100" b="1">
                          <a:latin typeface="Times New Roman"/>
                          <a:ea typeface="Calibri"/>
                          <a:cs typeface="Times New Roman"/>
                        </a:rPr>
                        <a:t>Siempre</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100" b="1" dirty="0">
                          <a:latin typeface="Times New Roman"/>
                          <a:ea typeface="Calibri"/>
                          <a:cs typeface="Times New Roman"/>
                        </a:rPr>
                        <a:t>algunas veces</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100" b="1">
                          <a:latin typeface="Times New Roman"/>
                          <a:ea typeface="Calibri"/>
                          <a:cs typeface="Times New Roman"/>
                        </a:rPr>
                        <a:t>nunca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vMerge="1">
                  <a:txBody>
                    <a:bodyPr/>
                    <a:lstStyle/>
                    <a:p>
                      <a:endParaRPr lang="es-EC"/>
                    </a:p>
                  </a:txBody>
                  <a:tcPr/>
                </a:tc>
              </a:tr>
              <a:tr h="87630">
                <a:tc vMerge="1">
                  <a:txBody>
                    <a:bodyPr/>
                    <a:lstStyle/>
                    <a:p>
                      <a:endParaRPr lang="es-EC"/>
                    </a:p>
                  </a:txBody>
                  <a:tcPr/>
                </a:tc>
                <a:tc>
                  <a:txBody>
                    <a:bodyPr/>
                    <a:lstStyle/>
                    <a:p>
                      <a:pPr algn="ctr">
                        <a:lnSpc>
                          <a:spcPct val="150000"/>
                        </a:lnSpc>
                        <a:spcAft>
                          <a:spcPts val="0"/>
                        </a:spcAft>
                      </a:pPr>
                      <a:r>
                        <a:rPr lang="es-EC" sz="1100" b="1">
                          <a:latin typeface="Times New Roman"/>
                          <a:ea typeface="Calibri"/>
                          <a:cs typeface="Times New Roman"/>
                        </a:rPr>
                        <a:t>si</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100">
                          <a:latin typeface="Times New Roman"/>
                          <a:ea typeface="Calibri"/>
                          <a:cs typeface="Times New Roman"/>
                        </a:rPr>
                        <a:t>  </a:t>
                      </a:r>
                      <a:r>
                        <a:rPr lang="es-EC" sz="1100">
                          <a:highlight>
                            <a:srgbClr val="FFFF00"/>
                          </a:highlight>
                          <a:latin typeface="Times New Roman"/>
                          <a:ea typeface="Calibri"/>
                          <a:cs typeface="Times New Roman"/>
                        </a:rPr>
                        <a:t>90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100">
                          <a:latin typeface="Times New Roman"/>
                          <a:ea typeface="Calibri"/>
                          <a:cs typeface="Times New Roman"/>
                        </a:rPr>
                        <a:t>31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100">
                          <a:latin typeface="Times New Roman"/>
                          <a:ea typeface="Calibri"/>
                          <a:cs typeface="Times New Roman"/>
                        </a:rPr>
                        <a:t>  7</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100">
                          <a:latin typeface="Times New Roman"/>
                          <a:ea typeface="Calibri"/>
                          <a:cs typeface="Times New Roman"/>
                        </a:rPr>
                        <a:t>128</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87630">
                <a:tc vMerge="1">
                  <a:txBody>
                    <a:bodyPr/>
                    <a:lstStyle/>
                    <a:p>
                      <a:endParaRPr lang="es-EC"/>
                    </a:p>
                  </a:txBody>
                  <a:tcPr/>
                </a:tc>
                <a:tc>
                  <a:txBody>
                    <a:bodyPr/>
                    <a:lstStyle/>
                    <a:p>
                      <a:pPr algn="ctr">
                        <a:lnSpc>
                          <a:spcPct val="150000"/>
                        </a:lnSpc>
                        <a:spcAft>
                          <a:spcPts val="0"/>
                        </a:spcAft>
                      </a:pPr>
                      <a:r>
                        <a:rPr lang="es-EC" sz="1100" b="1">
                          <a:latin typeface="Times New Roman"/>
                          <a:ea typeface="Calibri"/>
                          <a:cs typeface="Times New Roman"/>
                        </a:rPr>
                        <a:t>no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100">
                          <a:latin typeface="Times New Roman"/>
                          <a:ea typeface="Calibri"/>
                          <a:cs typeface="Times New Roman"/>
                        </a:rPr>
                        <a:t>  39</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100">
                          <a:latin typeface="Times New Roman"/>
                          <a:ea typeface="Calibri"/>
                          <a:cs typeface="Times New Roman"/>
                        </a:rPr>
                        <a:t>11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100">
                          <a:latin typeface="Times New Roman"/>
                          <a:ea typeface="Calibri"/>
                          <a:cs typeface="Times New Roman"/>
                        </a:rPr>
                        <a:t>  8</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100">
                          <a:latin typeface="Times New Roman"/>
                          <a:ea typeface="Calibri"/>
                          <a:cs typeface="Times New Roman"/>
                        </a:rPr>
                        <a:t>  58</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42570">
                <a:tc gridSpan="2">
                  <a:txBody>
                    <a:bodyPr/>
                    <a:lstStyle/>
                    <a:p>
                      <a:pPr algn="ctr">
                        <a:lnSpc>
                          <a:spcPct val="150000"/>
                        </a:lnSpc>
                        <a:spcAft>
                          <a:spcPts val="0"/>
                        </a:spcAft>
                      </a:pPr>
                      <a:r>
                        <a:rPr lang="es-EC" sz="1100">
                          <a:latin typeface="Times New Roman"/>
                          <a:ea typeface="Calibri"/>
                          <a:cs typeface="Times New Roman"/>
                        </a:rPr>
                        <a:t>Total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hMerge="1">
                  <a:txBody>
                    <a:bodyPr/>
                    <a:lstStyle/>
                    <a:p>
                      <a:endParaRPr lang="es-EC"/>
                    </a:p>
                  </a:txBody>
                  <a:tcPr/>
                </a:tc>
                <a:tc>
                  <a:txBody>
                    <a:bodyPr/>
                    <a:lstStyle/>
                    <a:p>
                      <a:pPr algn="ctr">
                        <a:lnSpc>
                          <a:spcPct val="150000"/>
                        </a:lnSpc>
                        <a:spcAft>
                          <a:spcPts val="0"/>
                        </a:spcAft>
                      </a:pPr>
                      <a:r>
                        <a:rPr lang="es-EC" sz="1100" dirty="0">
                          <a:latin typeface="Times New Roman"/>
                          <a:ea typeface="Calibri"/>
                          <a:cs typeface="Times New Roman"/>
                        </a:rPr>
                        <a:t>129</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100" dirty="0">
                          <a:latin typeface="Times New Roman"/>
                          <a:ea typeface="Calibri"/>
                          <a:cs typeface="Times New Roman"/>
                        </a:rPr>
                        <a:t>42</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100">
                          <a:latin typeface="Times New Roman"/>
                          <a:ea typeface="Calibri"/>
                          <a:cs typeface="Times New Roman"/>
                        </a:rPr>
                        <a:t>15</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100" dirty="0">
                          <a:latin typeface="Times New Roman"/>
                          <a:ea typeface="Calibri"/>
                          <a:cs typeface="Times New Roman"/>
                        </a:rPr>
                        <a:t>186</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5" name="4 Elipse"/>
          <p:cNvSpPr/>
          <p:nvPr/>
        </p:nvSpPr>
        <p:spPr>
          <a:xfrm>
            <a:off x="107504" y="1124744"/>
            <a:ext cx="189735" cy="14401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5 Imagen"/>
          <p:cNvPicPr/>
          <p:nvPr/>
        </p:nvPicPr>
        <p:blipFill rotWithShape="1">
          <a:blip r:embed="rId2" cstate="print">
            <a:extLst>
              <a:ext uri="{28A0092B-C50C-407E-A947-70E740481C1C}">
                <a14:useLocalDpi xmlns:a14="http://schemas.microsoft.com/office/drawing/2010/main" val="0"/>
              </a:ext>
            </a:extLst>
          </a:blip>
          <a:srcRect l="24502" t="12543" r="17512" b="10105"/>
          <a:stretch/>
        </p:blipFill>
        <p:spPr bwMode="auto">
          <a:xfrm>
            <a:off x="3432492" y="3933056"/>
            <a:ext cx="2651676" cy="2160240"/>
          </a:xfrm>
          <a:prstGeom prst="rect">
            <a:avLst/>
          </a:prstGeom>
          <a:ln>
            <a:noFill/>
          </a:ln>
          <a:extLst>
            <a:ext uri="{53640926-AAD7-44D8-BBD7-CCE9431645EC}">
              <a14:shadowObscured xmlns:a14="http://schemas.microsoft.com/office/drawing/2010/main"/>
            </a:ext>
          </a:extLst>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908720"/>
            <a:ext cx="8229600" cy="92211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tabLst/>
              <a:defRPr/>
            </a:pPr>
            <a:r>
              <a:rPr kumimoji="0" lang="es-EC"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  CORRELACIÓN</a:t>
            </a:r>
            <a:endParaRPr kumimoji="0" lang="es-EC"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3" name="2 Elipse"/>
          <p:cNvSpPr/>
          <p:nvPr/>
        </p:nvSpPr>
        <p:spPr>
          <a:xfrm>
            <a:off x="107504" y="1124744"/>
            <a:ext cx="189735" cy="14401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5 Tabla"/>
          <p:cNvGraphicFramePr>
            <a:graphicFrameLocks noGrp="1"/>
          </p:cNvGraphicFramePr>
          <p:nvPr/>
        </p:nvGraphicFramePr>
        <p:xfrm>
          <a:off x="1547665" y="2065392"/>
          <a:ext cx="6480719" cy="2011680"/>
        </p:xfrm>
        <a:graphic>
          <a:graphicData uri="http://schemas.openxmlformats.org/drawingml/2006/table">
            <a:tbl>
              <a:tblPr/>
              <a:tblGrid>
                <a:gridCol w="1766461"/>
                <a:gridCol w="1571988"/>
                <a:gridCol w="1571135"/>
                <a:gridCol w="1571135"/>
              </a:tblGrid>
              <a:tr h="0">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100" b="1">
                          <a:solidFill>
                            <a:srgbClr val="000000"/>
                          </a:solidFill>
                          <a:latin typeface="Times New Roman"/>
                          <a:ea typeface="Times New Roman"/>
                          <a:cs typeface="Times New Roman"/>
                        </a:rPr>
                        <a:t>Formaría parte del Centro de Acopio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100" b="1">
                          <a:solidFill>
                            <a:srgbClr val="000000"/>
                          </a:solidFill>
                          <a:latin typeface="Times New Roman"/>
                          <a:ea typeface="Times New Roman"/>
                          <a:cs typeface="Times New Roman"/>
                        </a:rPr>
                        <a:t>Cree Necesaria la Creación de un centro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0">
                <a:tc rowSpan="3">
                  <a:txBody>
                    <a:bodyPr/>
                    <a:lstStyle/>
                    <a:p>
                      <a:pPr algn="just">
                        <a:lnSpc>
                          <a:spcPct val="150000"/>
                        </a:lnSpc>
                        <a:spcAft>
                          <a:spcPts val="0"/>
                        </a:spcAft>
                      </a:pPr>
                      <a:r>
                        <a:rPr lang="es-EC" sz="1100" b="1">
                          <a:solidFill>
                            <a:srgbClr val="000000"/>
                          </a:solidFill>
                          <a:latin typeface="Times New Roman"/>
                          <a:ea typeface="Calibri"/>
                          <a:cs typeface="Times New Roman"/>
                        </a:rPr>
                        <a:t>Formaría parte del Centro de Acopio</a:t>
                      </a:r>
                      <a:r>
                        <a:rPr lang="es-EC" sz="1100">
                          <a:solidFill>
                            <a:srgbClr val="000000"/>
                          </a:solidFill>
                          <a:latin typeface="Times New Roman"/>
                          <a:ea typeface="Calibri"/>
                          <a:cs typeface="Times New Roman"/>
                        </a:rPr>
                        <a:t>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100">
                          <a:solidFill>
                            <a:srgbClr val="000000"/>
                          </a:solidFill>
                          <a:latin typeface="Times New Roman"/>
                          <a:ea typeface="Calibri"/>
                          <a:cs typeface="Times New Roman"/>
                        </a:rPr>
                        <a:t>Correlación de Pearson</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100">
                          <a:solidFill>
                            <a:srgbClr val="000000"/>
                          </a:solidFill>
                          <a:latin typeface="Times New Roman"/>
                          <a:ea typeface="Calibri"/>
                          <a:cs typeface="Times New Roman"/>
                        </a:rPr>
                        <a:t>  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100">
                          <a:solidFill>
                            <a:srgbClr val="000000"/>
                          </a:solidFill>
                          <a:latin typeface="Times New Roman"/>
                          <a:ea typeface="Calibri"/>
                          <a:cs typeface="Times New Roman"/>
                        </a:rPr>
                        <a:t>.612**</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vMerge="1">
                  <a:txBody>
                    <a:bodyPr/>
                    <a:lstStyle/>
                    <a:p>
                      <a:endParaRPr lang="es-EC"/>
                    </a:p>
                  </a:txBody>
                  <a:tcPr/>
                </a:tc>
                <a:tc>
                  <a:txBody>
                    <a:bodyPr/>
                    <a:lstStyle/>
                    <a:p>
                      <a:pPr algn="just">
                        <a:lnSpc>
                          <a:spcPct val="150000"/>
                        </a:lnSpc>
                        <a:spcAft>
                          <a:spcPts val="0"/>
                        </a:spcAft>
                      </a:pPr>
                      <a:r>
                        <a:rPr lang="es-EC" sz="1100">
                          <a:solidFill>
                            <a:srgbClr val="000000"/>
                          </a:solidFill>
                          <a:latin typeface="Times New Roman"/>
                          <a:ea typeface="Calibri"/>
                          <a:cs typeface="Times New Roman"/>
                        </a:rPr>
                        <a:t>Sig. (bilateral)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endParaRPr lang="es-EC" sz="1100">
                        <a:latin typeface="Times New Roman"/>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100">
                          <a:solidFill>
                            <a:srgbClr val="000000"/>
                          </a:solidFill>
                          <a:latin typeface="Times New Roman"/>
                          <a:ea typeface="Calibri"/>
                          <a:cs typeface="Times New Roman"/>
                        </a:rPr>
                        <a:t>.000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vMerge="1">
                  <a:txBody>
                    <a:bodyPr/>
                    <a:lstStyle/>
                    <a:p>
                      <a:endParaRPr lang="es-EC"/>
                    </a:p>
                  </a:txBody>
                  <a:tcPr/>
                </a:tc>
                <a:tc>
                  <a:txBody>
                    <a:bodyPr/>
                    <a:lstStyle/>
                    <a:p>
                      <a:pPr algn="just">
                        <a:lnSpc>
                          <a:spcPct val="150000"/>
                        </a:lnSpc>
                        <a:spcAft>
                          <a:spcPts val="0"/>
                        </a:spcAft>
                      </a:pPr>
                      <a:r>
                        <a:rPr lang="es-EC" sz="1100">
                          <a:solidFill>
                            <a:srgbClr val="000000"/>
                          </a:solidFill>
                          <a:latin typeface="Times New Roman"/>
                          <a:ea typeface="Calibri"/>
                          <a:cs typeface="Times New Roman"/>
                        </a:rPr>
                        <a:t>N</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100">
                          <a:solidFill>
                            <a:srgbClr val="000000"/>
                          </a:solidFill>
                          <a:latin typeface="Times New Roman"/>
                          <a:ea typeface="Calibri"/>
                          <a:cs typeface="Times New Roman"/>
                        </a:rPr>
                        <a:t>186</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100">
                          <a:solidFill>
                            <a:srgbClr val="000000"/>
                          </a:solidFill>
                          <a:latin typeface="Times New Roman"/>
                          <a:ea typeface="Calibri"/>
                          <a:cs typeface="Times New Roman"/>
                        </a:rPr>
                        <a:t>186</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rowSpan="3">
                  <a:txBody>
                    <a:bodyPr/>
                    <a:lstStyle/>
                    <a:p>
                      <a:pPr algn="just">
                        <a:lnSpc>
                          <a:spcPct val="150000"/>
                        </a:lnSpc>
                        <a:spcAft>
                          <a:spcPts val="0"/>
                        </a:spcAft>
                      </a:pPr>
                      <a:r>
                        <a:rPr lang="es-EC" sz="1100" b="1">
                          <a:solidFill>
                            <a:srgbClr val="000000"/>
                          </a:solidFill>
                          <a:latin typeface="Times New Roman"/>
                          <a:ea typeface="Calibri"/>
                          <a:cs typeface="Times New Roman"/>
                        </a:rPr>
                        <a:t>Cree Necesaria la Creación de un centro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100">
                          <a:solidFill>
                            <a:srgbClr val="000000"/>
                          </a:solidFill>
                          <a:latin typeface="Times New Roman"/>
                          <a:ea typeface="Calibri"/>
                          <a:cs typeface="Times New Roman"/>
                        </a:rPr>
                        <a:t>Correlación de Pearson</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100">
                          <a:solidFill>
                            <a:srgbClr val="000000"/>
                          </a:solidFill>
                          <a:latin typeface="Times New Roman"/>
                          <a:ea typeface="Calibri"/>
                          <a:cs typeface="Times New Roman"/>
                        </a:rPr>
                        <a:t>.612**</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100">
                          <a:solidFill>
                            <a:srgbClr val="000000"/>
                          </a:solidFill>
                          <a:latin typeface="Times New Roman"/>
                          <a:ea typeface="Calibri"/>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vMerge="1">
                  <a:txBody>
                    <a:bodyPr/>
                    <a:lstStyle/>
                    <a:p>
                      <a:endParaRPr lang="es-EC"/>
                    </a:p>
                  </a:txBody>
                  <a:tcPr/>
                </a:tc>
                <a:tc>
                  <a:txBody>
                    <a:bodyPr/>
                    <a:lstStyle/>
                    <a:p>
                      <a:pPr algn="just">
                        <a:lnSpc>
                          <a:spcPct val="150000"/>
                        </a:lnSpc>
                        <a:spcAft>
                          <a:spcPts val="0"/>
                        </a:spcAft>
                      </a:pPr>
                      <a:r>
                        <a:rPr lang="es-EC" sz="1100">
                          <a:solidFill>
                            <a:srgbClr val="000000"/>
                          </a:solidFill>
                          <a:latin typeface="Times New Roman"/>
                          <a:ea typeface="Calibri"/>
                          <a:cs typeface="Times New Roman"/>
                        </a:rPr>
                        <a:t>Sig. (bilateral)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100">
                          <a:solidFill>
                            <a:srgbClr val="000000"/>
                          </a:solidFill>
                          <a:latin typeface="Times New Roman"/>
                          <a:ea typeface="Calibri"/>
                          <a:cs typeface="Times New Roman"/>
                        </a:rPr>
                        <a:t>.000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endParaRPr lang="es-EC" sz="1100">
                        <a:latin typeface="Times New Roman"/>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vMerge="1">
                  <a:txBody>
                    <a:bodyPr/>
                    <a:lstStyle/>
                    <a:p>
                      <a:endParaRPr lang="es-EC"/>
                    </a:p>
                  </a:txBody>
                  <a:tcPr/>
                </a:tc>
                <a:tc>
                  <a:txBody>
                    <a:bodyPr/>
                    <a:lstStyle/>
                    <a:p>
                      <a:pPr algn="just">
                        <a:lnSpc>
                          <a:spcPct val="150000"/>
                        </a:lnSpc>
                        <a:spcAft>
                          <a:spcPts val="0"/>
                        </a:spcAft>
                      </a:pPr>
                      <a:r>
                        <a:rPr lang="es-EC" sz="1100">
                          <a:solidFill>
                            <a:srgbClr val="000000"/>
                          </a:solidFill>
                          <a:latin typeface="Times New Roman"/>
                          <a:ea typeface="Calibri"/>
                          <a:cs typeface="Times New Roman"/>
                        </a:rPr>
                        <a:t>N</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100">
                          <a:solidFill>
                            <a:srgbClr val="000000"/>
                          </a:solidFill>
                          <a:latin typeface="Times New Roman"/>
                          <a:ea typeface="Calibri"/>
                          <a:cs typeface="Times New Roman"/>
                        </a:rPr>
                        <a:t>186</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100" dirty="0">
                          <a:solidFill>
                            <a:srgbClr val="000000"/>
                          </a:solidFill>
                          <a:latin typeface="Times New Roman"/>
                          <a:ea typeface="Calibri"/>
                          <a:cs typeface="Times New Roman"/>
                        </a:rPr>
                        <a:t>186</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pic>
        <p:nvPicPr>
          <p:cNvPr id="7" name="6 Imagen"/>
          <p:cNvPicPr/>
          <p:nvPr/>
        </p:nvPicPr>
        <p:blipFill rotWithShape="1">
          <a:blip r:embed="rId2" cstate="print"/>
          <a:srcRect l="43323" t="33463" r="33420" b="54864"/>
          <a:stretch/>
        </p:blipFill>
        <p:spPr bwMode="auto">
          <a:xfrm>
            <a:off x="2562589" y="4530068"/>
            <a:ext cx="3881619" cy="987164"/>
          </a:xfrm>
          <a:prstGeom prst="rect">
            <a:avLst/>
          </a:prstGeom>
          <a:ln>
            <a:noFill/>
          </a:ln>
          <a:extLst>
            <a:ext uri="{53640926-AAD7-44D8-BBD7-CCE9431645EC}">
              <a14:shadowObscured xmlns:a14="http://schemas.microsoft.com/office/drawing/2010/main"/>
            </a:ext>
          </a:extLst>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908720"/>
            <a:ext cx="8229600" cy="92211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tabLst/>
              <a:defRPr/>
            </a:pPr>
            <a:r>
              <a:rPr kumimoji="0" lang="es-EC"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  CHI</a:t>
            </a:r>
            <a:r>
              <a:rPr kumimoji="0" lang="es-EC" sz="3200" b="1" i="1"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CUADRADO</a:t>
            </a:r>
            <a:endParaRPr kumimoji="0" lang="es-EC"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3" name="2 Elipse"/>
          <p:cNvSpPr/>
          <p:nvPr/>
        </p:nvSpPr>
        <p:spPr>
          <a:xfrm>
            <a:off x="61785" y="1124744"/>
            <a:ext cx="189735" cy="14401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179512" y="1846565"/>
            <a:ext cx="4572000" cy="646331"/>
          </a:xfrm>
          <a:prstGeom prst="rect">
            <a:avLst/>
          </a:prstGeom>
        </p:spPr>
        <p:txBody>
          <a:bodyPr wrap="square">
            <a:spAutoFit/>
          </a:bodyPr>
          <a:lstStyle/>
          <a:p>
            <a:pPr>
              <a:buNone/>
            </a:pPr>
            <a:r>
              <a:rPr lang="es-EC" b="1" i="1" dirty="0" smtClean="0"/>
              <a:t>H0: </a:t>
            </a:r>
            <a:r>
              <a:rPr lang="es-EC" dirty="0" smtClean="0"/>
              <a:t>si es mayor que 0,05 se rechaza. </a:t>
            </a:r>
          </a:p>
          <a:p>
            <a:pPr>
              <a:buNone/>
            </a:pPr>
            <a:r>
              <a:rPr lang="es-EC" b="1" i="1" dirty="0" smtClean="0"/>
              <a:t>H1: </a:t>
            </a:r>
            <a:r>
              <a:rPr lang="es-EC" dirty="0" smtClean="0"/>
              <a:t>si es menor que 0,05 se acepta. </a:t>
            </a:r>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9873" name="Object 1"/>
          <p:cNvGraphicFramePr>
            <a:graphicFrameLocks noChangeAspect="1"/>
          </p:cNvGraphicFramePr>
          <p:nvPr/>
        </p:nvGraphicFramePr>
        <p:xfrm>
          <a:off x="4959043" y="1340768"/>
          <a:ext cx="3213357" cy="1512168"/>
        </p:xfrm>
        <a:graphic>
          <a:graphicData uri="http://schemas.openxmlformats.org/presentationml/2006/ole">
            <mc:AlternateContent xmlns:mc="http://schemas.openxmlformats.org/markup-compatibility/2006">
              <mc:Choice xmlns:v="urn:schemas-microsoft-com:vml" Requires="v">
                <p:oleObj spid="_x0000_s79885" name="Imagen de mapa de bits" r:id="rId3" imgW="2819794" imgH="1314286" progId="PBrush">
                  <p:embed/>
                </p:oleObj>
              </mc:Choice>
              <mc:Fallback>
                <p:oleObj name="Imagen de mapa de bits" r:id="rId3" imgW="2819794" imgH="1314286"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043" y="1340768"/>
                        <a:ext cx="3213357"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Tabla"/>
          <p:cNvGraphicFramePr>
            <a:graphicFrameLocks noGrp="1"/>
          </p:cNvGraphicFramePr>
          <p:nvPr/>
        </p:nvGraphicFramePr>
        <p:xfrm>
          <a:off x="1547664" y="3178656"/>
          <a:ext cx="5976665" cy="2194560"/>
        </p:xfrm>
        <a:graphic>
          <a:graphicData uri="http://schemas.openxmlformats.org/drawingml/2006/table">
            <a:tbl>
              <a:tblPr/>
              <a:tblGrid>
                <a:gridCol w="1332942"/>
                <a:gridCol w="1245838"/>
                <a:gridCol w="1245838"/>
                <a:gridCol w="2152047"/>
              </a:tblGrid>
              <a:tr h="0">
                <a:tc>
                  <a:txBody>
                    <a:bodyPr/>
                    <a:lstStyle/>
                    <a:p>
                      <a:pPr algn="just">
                        <a:lnSpc>
                          <a:spcPct val="150000"/>
                        </a:lnSpc>
                        <a:spcAft>
                          <a:spcPts val="0"/>
                        </a:spcAft>
                      </a:pPr>
                      <a:endParaRPr lang="es-EC" sz="1200">
                        <a:latin typeface="Times New Roman"/>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200" b="1">
                          <a:solidFill>
                            <a:srgbClr val="000000"/>
                          </a:solidFill>
                          <a:latin typeface="Times New Roman"/>
                          <a:ea typeface="Calibri"/>
                          <a:cs typeface="Times New Roman"/>
                        </a:rPr>
                        <a:t>¿Los productos que usted cultiva los destina para la venta?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200" b="1">
                          <a:solidFill>
                            <a:srgbClr val="000000"/>
                          </a:solidFill>
                          <a:latin typeface="Times New Roman"/>
                          <a:ea typeface="Calibri"/>
                          <a:cs typeface="Times New Roman"/>
                        </a:rPr>
                        <a:t>El pago que recibe por la venta de sus productos es: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200" b="1">
                          <a:solidFill>
                            <a:srgbClr val="000000"/>
                          </a:solidFill>
                          <a:latin typeface="Times New Roman"/>
                          <a:ea typeface="Calibri"/>
                          <a:cs typeface="Times New Roman"/>
                        </a:rPr>
                        <a:t>¿Los ingresos económicos que obtiene por la venta de sus productos agrícolas son suficientes para cubrir las necesidades de su familia?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a:txBody>
                    <a:bodyPr/>
                    <a:lstStyle/>
                    <a:p>
                      <a:pPr algn="just">
                        <a:lnSpc>
                          <a:spcPct val="150000"/>
                        </a:lnSpc>
                        <a:spcAft>
                          <a:spcPts val="0"/>
                        </a:spcAft>
                      </a:pPr>
                      <a:r>
                        <a:rPr lang="es-EC" sz="1200" b="1">
                          <a:solidFill>
                            <a:srgbClr val="000000"/>
                          </a:solidFill>
                          <a:latin typeface="Times New Roman"/>
                          <a:ea typeface="Calibri"/>
                          <a:cs typeface="Times New Roman"/>
                        </a:rPr>
                        <a:t>Chi-cuadrado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200">
                          <a:solidFill>
                            <a:srgbClr val="000000"/>
                          </a:solidFill>
                          <a:latin typeface="Times New Roman"/>
                          <a:ea typeface="Calibri"/>
                          <a:cs typeface="Times New Roman"/>
                        </a:rPr>
                        <a:t>114.484</a:t>
                      </a:r>
                      <a:r>
                        <a:rPr lang="es-EC" sz="1200" baseline="30000">
                          <a:solidFill>
                            <a:srgbClr val="000000"/>
                          </a:solidFill>
                          <a:latin typeface="Times New Roman"/>
                          <a:ea typeface="Calibri"/>
                          <a:cs typeface="Times New Roman"/>
                        </a:rPr>
                        <a:t>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200">
                          <a:solidFill>
                            <a:srgbClr val="000000"/>
                          </a:solidFill>
                          <a:latin typeface="Times New Roman"/>
                          <a:ea typeface="Calibri"/>
                          <a:cs typeface="Times New Roman"/>
                        </a:rPr>
                        <a:t>129.129</a:t>
                      </a:r>
                      <a:r>
                        <a:rPr lang="es-EC" sz="1200" baseline="30000">
                          <a:solidFill>
                            <a:srgbClr val="000000"/>
                          </a:solidFill>
                          <a:latin typeface="Times New Roman"/>
                          <a:ea typeface="Calibri"/>
                          <a:cs typeface="Times New Roman"/>
                        </a:rPr>
                        <a:t>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200">
                          <a:solidFill>
                            <a:srgbClr val="000000"/>
                          </a:solidFill>
                          <a:latin typeface="Times New Roman"/>
                          <a:ea typeface="Calibri"/>
                          <a:cs typeface="Times New Roman"/>
                        </a:rPr>
                        <a:t>63.323</a:t>
                      </a:r>
                      <a:r>
                        <a:rPr lang="es-EC" sz="1200" baseline="30000">
                          <a:solidFill>
                            <a:srgbClr val="000000"/>
                          </a:solidFill>
                          <a:latin typeface="Times New Roman"/>
                          <a:ea typeface="Calibri"/>
                          <a:cs typeface="Times New Roman"/>
                        </a:rPr>
                        <a:t>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just">
                        <a:lnSpc>
                          <a:spcPct val="150000"/>
                        </a:lnSpc>
                        <a:spcAft>
                          <a:spcPts val="0"/>
                        </a:spcAft>
                      </a:pPr>
                      <a:r>
                        <a:rPr lang="es-EC" sz="1200" b="1">
                          <a:solidFill>
                            <a:srgbClr val="000000"/>
                          </a:solidFill>
                          <a:latin typeface="Times New Roman"/>
                          <a:ea typeface="Calibri"/>
                          <a:cs typeface="Times New Roman"/>
                        </a:rPr>
                        <a:t>Gl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200">
                          <a:solidFill>
                            <a:srgbClr val="000000"/>
                          </a:solidFill>
                          <a:latin typeface="Times New Roman"/>
                          <a:ea typeface="Calibri"/>
                          <a:cs typeface="Times New Roman"/>
                        </a:rPr>
                        <a:t>2</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200">
                          <a:solidFill>
                            <a:srgbClr val="000000"/>
                          </a:solidFill>
                          <a:latin typeface="Times New Roman"/>
                          <a:ea typeface="Calibri"/>
                          <a:cs typeface="Times New Roman"/>
                        </a:rPr>
                        <a:t>2</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50000"/>
                        </a:lnSpc>
                        <a:spcAft>
                          <a:spcPts val="0"/>
                        </a:spcAft>
                      </a:pPr>
                      <a:r>
                        <a:rPr lang="es-EC" sz="1200">
                          <a:solidFill>
                            <a:srgbClr val="000000"/>
                          </a:solidFill>
                          <a:latin typeface="Times New Roman"/>
                          <a:ea typeface="Calibri"/>
                          <a:cs typeface="Times New Roman"/>
                        </a:rPr>
                        <a:t>2</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a:txBody>
                    <a:bodyPr/>
                    <a:lstStyle/>
                    <a:p>
                      <a:pPr algn="just">
                        <a:lnSpc>
                          <a:spcPct val="150000"/>
                        </a:lnSpc>
                        <a:spcAft>
                          <a:spcPts val="0"/>
                        </a:spcAft>
                      </a:pPr>
                      <a:r>
                        <a:rPr lang="es-EC" sz="1200" b="1">
                          <a:solidFill>
                            <a:srgbClr val="000000"/>
                          </a:solidFill>
                          <a:latin typeface="Times New Roman"/>
                          <a:ea typeface="Calibri"/>
                          <a:cs typeface="Times New Roman"/>
                        </a:rPr>
                        <a:t>Sig. asintót.</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200">
                          <a:solidFill>
                            <a:srgbClr val="000000"/>
                          </a:solidFill>
                          <a:latin typeface="Times New Roman"/>
                          <a:ea typeface="Calibri"/>
                          <a:cs typeface="Times New Roman"/>
                        </a:rPr>
                        <a:t>.000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200">
                          <a:solidFill>
                            <a:srgbClr val="000000"/>
                          </a:solidFill>
                          <a:latin typeface="Times New Roman"/>
                          <a:ea typeface="Calibri"/>
                          <a:cs typeface="Times New Roman"/>
                        </a:rPr>
                        <a:t>.000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50000"/>
                        </a:lnSpc>
                        <a:spcAft>
                          <a:spcPts val="0"/>
                        </a:spcAft>
                      </a:pPr>
                      <a:r>
                        <a:rPr lang="es-EC" sz="1200" dirty="0">
                          <a:solidFill>
                            <a:srgbClr val="000000"/>
                          </a:solidFill>
                          <a:latin typeface="Times New Roman"/>
                          <a:ea typeface="Calibri"/>
                          <a:cs typeface="Times New Roman"/>
                        </a:rPr>
                        <a:t>.000</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229600" cy="1143000"/>
          </a:xfrm>
        </p:spPr>
        <p:txBody>
          <a:bodyPr/>
          <a:lstStyle/>
          <a:p>
            <a:pPr algn="l"/>
            <a:r>
              <a:rPr lang="es-MX" dirty="0" smtClean="0">
                <a:solidFill>
                  <a:schemeClr val="tx1"/>
                </a:solidFill>
              </a:rPr>
              <a:t>CAPÍTULO III                 </a:t>
            </a:r>
            <a:endParaRPr lang="es-MX" dirty="0">
              <a:solidFill>
                <a:schemeClr val="tx1"/>
              </a:solidFill>
            </a:endParaRPr>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286512" y="5905484"/>
            <a:ext cx="2857520" cy="952516"/>
          </a:xfrm>
          <a:prstGeom prst="rect">
            <a:avLst/>
          </a:prstGeom>
          <a:noFill/>
          <a:ln w="9525">
            <a:noFill/>
            <a:miter lim="800000"/>
            <a:headEnd/>
            <a:tailEnd/>
          </a:ln>
        </p:spPr>
      </p:pic>
      <p:sp>
        <p:nvSpPr>
          <p:cNvPr id="6" name="1 Título"/>
          <p:cNvSpPr txBox="1">
            <a:spLocks/>
          </p:cNvSpPr>
          <p:nvPr/>
        </p:nvSpPr>
        <p:spPr>
          <a:xfrm>
            <a:off x="539552" y="836712"/>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s-MX" sz="3200" b="1" i="1" kern="0" dirty="0" smtClean="0">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MX" sz="3200" b="1" i="1" kern="0" dirty="0" smtClean="0">
                <a:effectLst>
                  <a:outerShdw blurRad="38100" dist="38100" dir="2700000" algn="tl">
                    <a:srgbClr val="C0C0C0"/>
                  </a:outerShdw>
                </a:effectLst>
                <a:latin typeface="+mj-lt"/>
                <a:ea typeface="+mj-ea"/>
                <a:cs typeface="+mj-cs"/>
              </a:rPr>
              <a:t>ESTUDIO TÉCNICO</a:t>
            </a:r>
            <a:endParaRPr kumimoji="0" lang="es-MX"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7" name="6 Diagrama"/>
          <p:cNvGraphicFramePr/>
          <p:nvPr/>
        </p:nvGraphicFramePr>
        <p:xfrm>
          <a:off x="1091952" y="1685032"/>
          <a:ext cx="686442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22" name="Picture 2" descr="Resultado de imagen para recursos"/>
          <p:cNvPicPr>
            <a:picLocks noChangeAspect="1" noChangeArrowheads="1"/>
          </p:cNvPicPr>
          <p:nvPr/>
        </p:nvPicPr>
        <p:blipFill>
          <a:blip r:embed="rId8" cstate="print"/>
          <a:srcRect/>
          <a:stretch>
            <a:fillRect/>
          </a:stretch>
        </p:blipFill>
        <p:spPr bwMode="auto">
          <a:xfrm>
            <a:off x="6876256" y="0"/>
            <a:ext cx="2267744" cy="1426356"/>
          </a:xfrm>
          <a:prstGeom prst="rect">
            <a:avLst/>
          </a:prstGeom>
          <a:noFill/>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pPr lvl="3" algn="ctr"/>
            <a:r>
              <a:rPr lang="es-EC" sz="3600" dirty="0" smtClean="0">
                <a:solidFill>
                  <a:schemeClr val="tx1"/>
                </a:solidFill>
              </a:rPr>
              <a:t>ORGANIGRAMA</a:t>
            </a:r>
            <a:r>
              <a:rPr lang="es-EC" sz="3600" dirty="0" smtClean="0"/>
              <a:t> </a:t>
            </a:r>
            <a:r>
              <a:rPr lang="es-EC" sz="3600" dirty="0" smtClean="0">
                <a:solidFill>
                  <a:schemeClr val="tx1"/>
                </a:solidFill>
              </a:rPr>
              <a:t>ESTRUCTURAL</a:t>
            </a:r>
            <a:r>
              <a:rPr lang="es-EC" sz="4000" dirty="0" smtClean="0"/>
              <a:t/>
            </a:r>
            <a:br>
              <a:rPr lang="es-EC" sz="4000" dirty="0" smtClean="0"/>
            </a:br>
            <a:endParaRPr lang="es-EC" dirty="0"/>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643702" y="5929330"/>
            <a:ext cx="2428860" cy="928670"/>
          </a:xfrm>
          <a:prstGeom prst="rect">
            <a:avLst/>
          </a:prstGeom>
          <a:noFill/>
          <a:ln w="9525">
            <a:noFill/>
            <a:miter lim="800000"/>
            <a:headEnd/>
            <a:tailEnd/>
          </a:ln>
        </p:spPr>
      </p:pic>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49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4" name="33 Imagen"/>
          <p:cNvPicPr/>
          <p:nvPr/>
        </p:nvPicPr>
        <p:blipFill rotWithShape="1">
          <a:blip r:embed="rId3" cstate="print"/>
          <a:srcRect l="33779" t="24204" r="19380" b="17834"/>
          <a:stretch/>
        </p:blipFill>
        <p:spPr bwMode="auto">
          <a:xfrm>
            <a:off x="1043609" y="1052736"/>
            <a:ext cx="7128791" cy="4824536"/>
          </a:xfrm>
          <a:prstGeom prst="rect">
            <a:avLst/>
          </a:prstGeom>
          <a:ln w="127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66594415"/>
      </p:ext>
    </p:extLst>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512" y="332656"/>
          <a:ext cx="4407535" cy="2468880"/>
        </p:xfrm>
        <a:graphic>
          <a:graphicData uri="http://schemas.openxmlformats.org/drawingml/2006/table">
            <a:tbl>
              <a:tblPr/>
              <a:tblGrid>
                <a:gridCol w="1214755"/>
                <a:gridCol w="1438275"/>
                <a:gridCol w="1754505"/>
              </a:tblGrid>
              <a:tr h="0">
                <a:tc>
                  <a:txBody>
                    <a:bodyPr/>
                    <a:lstStyle/>
                    <a:p>
                      <a:pPr>
                        <a:lnSpc>
                          <a:spcPct val="150000"/>
                        </a:lnSpc>
                        <a:spcAft>
                          <a:spcPts val="0"/>
                        </a:spcAft>
                      </a:pPr>
                      <a:r>
                        <a:rPr lang="es-EC" sz="1200" b="1" dirty="0">
                          <a:latin typeface="Times New Roman"/>
                          <a:ea typeface="Times New Roman"/>
                          <a:cs typeface="Times New Roman"/>
                        </a:rPr>
                        <a:t>Área</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b="1">
                          <a:latin typeface="Times New Roman"/>
                          <a:ea typeface="Times New Roman"/>
                          <a:cs typeface="Times New Roman"/>
                        </a:rPr>
                        <a:t>Personal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b="1">
                          <a:latin typeface="Times New Roman"/>
                          <a:ea typeface="Times New Roman"/>
                          <a:cs typeface="Times New Roman"/>
                        </a:rPr>
                        <a:t>Total Personal por área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0">
                <a:tc>
                  <a:txBody>
                    <a:bodyPr/>
                    <a:lstStyle/>
                    <a:p>
                      <a:pPr>
                        <a:lnSpc>
                          <a:spcPct val="150000"/>
                        </a:lnSpc>
                        <a:spcAft>
                          <a:spcPts val="0"/>
                        </a:spcAft>
                      </a:pPr>
                      <a:r>
                        <a:rPr lang="es-EC" sz="1200">
                          <a:latin typeface="Times New Roman"/>
                          <a:ea typeface="Times New Roman"/>
                          <a:cs typeface="Times New Roman"/>
                        </a:rPr>
                        <a:t>Gobierno Autónomo Descentralizado de la Parroquia Cotogchoa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a:latin typeface="Times New Roman"/>
                          <a:ea typeface="Calibri"/>
                          <a:cs typeface="Times New Roman"/>
                        </a:rPr>
                        <a:t>1 Representante</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a:latin typeface="Times New Roman"/>
                          <a:ea typeface="Calibri"/>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a:txBody>
                    <a:bodyPr/>
                    <a:lstStyle/>
                    <a:p>
                      <a:pPr>
                        <a:lnSpc>
                          <a:spcPct val="150000"/>
                        </a:lnSpc>
                        <a:spcAft>
                          <a:spcPts val="0"/>
                        </a:spcAft>
                      </a:pPr>
                      <a:r>
                        <a:rPr lang="es-EC" sz="1200">
                          <a:latin typeface="Times New Roman"/>
                          <a:ea typeface="Times New Roman"/>
                          <a:cs typeface="Times New Roman"/>
                        </a:rPr>
                        <a:t>Gerencia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a:latin typeface="Times New Roman"/>
                          <a:ea typeface="Calibri"/>
                          <a:cs typeface="Times New Roman"/>
                        </a:rPr>
                        <a:t>1 Gerente</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a:latin typeface="Times New Roman"/>
                          <a:ea typeface="Calibri"/>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nSpc>
                          <a:spcPct val="150000"/>
                        </a:lnSpc>
                        <a:spcAft>
                          <a:spcPts val="0"/>
                        </a:spcAft>
                      </a:pPr>
                      <a:r>
                        <a:rPr lang="es-EC" sz="1200">
                          <a:latin typeface="Times New Roman"/>
                          <a:ea typeface="Times New Roman"/>
                          <a:cs typeface="Times New Roman"/>
                        </a:rPr>
                        <a:t>Asesoría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a:latin typeface="Times New Roman"/>
                          <a:ea typeface="Calibri"/>
                          <a:cs typeface="Times New Roman"/>
                        </a:rPr>
                        <a:t>1 Asesor</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a:latin typeface="Times New Roman"/>
                          <a:ea typeface="Calibri"/>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a:txBody>
                    <a:bodyPr/>
                    <a:lstStyle/>
                    <a:p>
                      <a:pPr>
                        <a:lnSpc>
                          <a:spcPct val="150000"/>
                        </a:lnSpc>
                        <a:spcAft>
                          <a:spcPts val="0"/>
                        </a:spcAft>
                      </a:pPr>
                      <a:endParaRPr lang="es-EC"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a:latin typeface="Times New Roman"/>
                          <a:ea typeface="Calibri"/>
                          <a:cs typeface="Times New Roman"/>
                        </a:rPr>
                        <a:t>TOTAL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b="1" dirty="0" smtClean="0">
                          <a:latin typeface="Times New Roman"/>
                          <a:ea typeface="Times New Roman"/>
                          <a:cs typeface="Times New Roman"/>
                        </a:rPr>
                        <a:t>3</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4644008" y="1323608"/>
          <a:ext cx="4407535" cy="1097280"/>
        </p:xfrm>
        <a:graphic>
          <a:graphicData uri="http://schemas.openxmlformats.org/drawingml/2006/table">
            <a:tbl>
              <a:tblPr/>
              <a:tblGrid>
                <a:gridCol w="1214755"/>
                <a:gridCol w="1438275"/>
                <a:gridCol w="1754505"/>
              </a:tblGrid>
              <a:tr h="0">
                <a:tc>
                  <a:txBody>
                    <a:bodyPr/>
                    <a:lstStyle/>
                    <a:p>
                      <a:pPr>
                        <a:lnSpc>
                          <a:spcPct val="150000"/>
                        </a:lnSpc>
                        <a:spcAft>
                          <a:spcPts val="0"/>
                        </a:spcAft>
                      </a:pPr>
                      <a:r>
                        <a:rPr lang="es-EC" sz="1200" b="1" dirty="0">
                          <a:latin typeface="Times New Roman"/>
                          <a:ea typeface="Times New Roman"/>
                          <a:cs typeface="Times New Roman"/>
                        </a:rPr>
                        <a:t>Área</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b="1">
                          <a:latin typeface="Times New Roman"/>
                          <a:ea typeface="Times New Roman"/>
                          <a:cs typeface="Times New Roman"/>
                        </a:rPr>
                        <a:t>Personal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b="1">
                          <a:latin typeface="Times New Roman"/>
                          <a:ea typeface="Times New Roman"/>
                          <a:cs typeface="Times New Roman"/>
                        </a:rPr>
                        <a:t>Total Personal por área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0">
                <a:tc>
                  <a:txBody>
                    <a:bodyPr/>
                    <a:lstStyle/>
                    <a:p>
                      <a:pPr>
                        <a:lnSpc>
                          <a:spcPct val="150000"/>
                        </a:lnSpc>
                        <a:spcAft>
                          <a:spcPts val="0"/>
                        </a:spcAft>
                      </a:pPr>
                      <a:r>
                        <a:rPr lang="es-EC" sz="1200">
                          <a:latin typeface="Times New Roman"/>
                          <a:ea typeface="Times New Roman"/>
                          <a:cs typeface="Times New Roman"/>
                        </a:rPr>
                        <a:t>Secretaría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a:latin typeface="Times New Roman"/>
                          <a:ea typeface="Calibri"/>
                          <a:cs typeface="Times New Roman"/>
                        </a:rPr>
                        <a:t>1 Secretaria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a:latin typeface="Times New Roman"/>
                          <a:ea typeface="Calibri"/>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a:txBody>
                    <a:bodyPr/>
                    <a:lstStyle/>
                    <a:p>
                      <a:pPr>
                        <a:lnSpc>
                          <a:spcPct val="150000"/>
                        </a:lnSpc>
                        <a:spcAft>
                          <a:spcPts val="0"/>
                        </a:spcAft>
                      </a:pPr>
                      <a:r>
                        <a:rPr lang="es-EC" sz="1200">
                          <a:latin typeface="Times New Roman"/>
                          <a:ea typeface="Times New Roman"/>
                          <a:cs typeface="Times New Roman"/>
                        </a:rPr>
                        <a:t>Administración</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a:latin typeface="Times New Roman"/>
                          <a:ea typeface="Calibri"/>
                          <a:cs typeface="Times New Roman"/>
                        </a:rPr>
                        <a:t>1 Administrador</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a:latin typeface="Times New Roman"/>
                          <a:ea typeface="Calibri"/>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nSpc>
                          <a:spcPct val="150000"/>
                        </a:lnSpc>
                        <a:spcAft>
                          <a:spcPts val="0"/>
                        </a:spcAft>
                      </a:pPr>
                      <a:endParaRPr lang="es-EC"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dirty="0">
                          <a:latin typeface="Times New Roman"/>
                          <a:ea typeface="Calibri"/>
                          <a:cs typeface="Times New Roman"/>
                        </a:rPr>
                        <a:t>TOTAL</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b="1" dirty="0">
                          <a:latin typeface="Times New Roman"/>
                          <a:ea typeface="Calibri"/>
                          <a:cs typeface="Times New Roman"/>
                        </a:rPr>
                        <a:t>2</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830738495"/>
              </p:ext>
            </p:extLst>
          </p:nvPr>
        </p:nvGraphicFramePr>
        <p:xfrm>
          <a:off x="2051720" y="2996951"/>
          <a:ext cx="4968552" cy="3213240"/>
        </p:xfrm>
        <a:graphic>
          <a:graphicData uri="http://schemas.openxmlformats.org/drawingml/2006/table">
            <a:tbl>
              <a:tblPr/>
              <a:tblGrid>
                <a:gridCol w="1877324"/>
                <a:gridCol w="1545614"/>
                <a:gridCol w="1545614"/>
              </a:tblGrid>
              <a:tr h="309080">
                <a:tc>
                  <a:txBody>
                    <a:bodyPr/>
                    <a:lstStyle/>
                    <a:p>
                      <a:pPr>
                        <a:lnSpc>
                          <a:spcPct val="150000"/>
                        </a:lnSpc>
                        <a:spcAft>
                          <a:spcPts val="0"/>
                        </a:spcAft>
                      </a:pPr>
                      <a:r>
                        <a:rPr lang="es-EC" sz="1000" b="1" dirty="0">
                          <a:latin typeface="Times New Roman"/>
                          <a:ea typeface="Times New Roman"/>
                          <a:cs typeface="Times New Roman"/>
                        </a:rPr>
                        <a:t>Área</a:t>
                      </a:r>
                      <a:endParaRPr lang="es-EC" sz="1000" dirty="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000" b="1">
                          <a:latin typeface="Times New Roman"/>
                          <a:ea typeface="Times New Roman"/>
                          <a:cs typeface="Times New Roman"/>
                        </a:rPr>
                        <a:t>Personal</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FFFFFF"/>
                    </a:solidFill>
                  </a:tcPr>
                </a:tc>
                <a:tc>
                  <a:txBody>
                    <a:bodyPr/>
                    <a:lstStyle/>
                    <a:p>
                      <a:pPr>
                        <a:lnSpc>
                          <a:spcPct val="150000"/>
                        </a:lnSpc>
                        <a:spcAft>
                          <a:spcPts val="0"/>
                        </a:spcAft>
                      </a:pPr>
                      <a:r>
                        <a:rPr lang="es-EC" sz="1000" b="1">
                          <a:latin typeface="Times New Roman"/>
                          <a:ea typeface="Times New Roman"/>
                          <a:cs typeface="Times New Roman"/>
                        </a:rPr>
                        <a:t>Total Personal por área</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171729">
                <a:tc rowSpan="2">
                  <a:txBody>
                    <a:bodyPr/>
                    <a:lstStyle/>
                    <a:p>
                      <a:pPr>
                        <a:lnSpc>
                          <a:spcPct val="150000"/>
                        </a:lnSpc>
                        <a:spcAft>
                          <a:spcPts val="0"/>
                        </a:spcAft>
                      </a:pPr>
                      <a:r>
                        <a:rPr lang="es-EC" sz="1000">
                          <a:latin typeface="Times New Roman"/>
                          <a:ea typeface="Times New Roman"/>
                          <a:cs typeface="Times New Roman"/>
                        </a:rPr>
                        <a:t>Recepción y descarga</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000">
                          <a:latin typeface="Times New Roman"/>
                          <a:ea typeface="Calibri"/>
                          <a:cs typeface="Times New Roman"/>
                        </a:rPr>
                        <a:t>2 operarios</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rowSpan="2">
                  <a:txBody>
                    <a:bodyPr/>
                    <a:lstStyle/>
                    <a:p>
                      <a:pPr>
                        <a:lnSpc>
                          <a:spcPct val="150000"/>
                        </a:lnSpc>
                        <a:spcAft>
                          <a:spcPts val="0"/>
                        </a:spcAft>
                      </a:pPr>
                      <a:r>
                        <a:rPr lang="es-EC" sz="1000">
                          <a:latin typeface="Times New Roman"/>
                          <a:ea typeface="Calibri"/>
                          <a:cs typeface="Times New Roman"/>
                        </a:rPr>
                        <a:t>3</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71729">
                <a:tc vMerge="1">
                  <a:txBody>
                    <a:bodyPr/>
                    <a:lstStyle/>
                    <a:p>
                      <a:endParaRPr lang="es-EC"/>
                    </a:p>
                  </a:txBody>
                  <a:tcPr/>
                </a:tc>
                <a:tc>
                  <a:txBody>
                    <a:bodyPr/>
                    <a:lstStyle/>
                    <a:p>
                      <a:pPr>
                        <a:lnSpc>
                          <a:spcPct val="150000"/>
                        </a:lnSpc>
                        <a:spcAft>
                          <a:spcPts val="0"/>
                        </a:spcAft>
                      </a:pPr>
                      <a:r>
                        <a:rPr lang="es-EC" sz="1000">
                          <a:latin typeface="Times New Roman"/>
                          <a:ea typeface="Calibri"/>
                          <a:cs typeface="Times New Roman"/>
                        </a:rPr>
                        <a:t>1 supervisor</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vMerge="1">
                  <a:txBody>
                    <a:bodyPr/>
                    <a:lstStyle/>
                    <a:p>
                      <a:endParaRPr lang="es-EC"/>
                    </a:p>
                  </a:txBody>
                  <a:tcPr/>
                </a:tc>
              </a:tr>
              <a:tr h="171729">
                <a:tc rowSpan="2">
                  <a:txBody>
                    <a:bodyPr/>
                    <a:lstStyle/>
                    <a:p>
                      <a:pPr>
                        <a:lnSpc>
                          <a:spcPct val="150000"/>
                        </a:lnSpc>
                        <a:spcAft>
                          <a:spcPts val="0"/>
                        </a:spcAft>
                      </a:pPr>
                      <a:r>
                        <a:rPr lang="es-EC" sz="1000">
                          <a:latin typeface="Times New Roman"/>
                          <a:ea typeface="Times New Roman"/>
                          <a:cs typeface="Times New Roman"/>
                        </a:rPr>
                        <a:t>Selección y clasificación</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50000"/>
                        </a:lnSpc>
                        <a:spcAft>
                          <a:spcPts val="0"/>
                        </a:spcAft>
                      </a:pPr>
                      <a:r>
                        <a:rPr lang="es-EC" sz="1000">
                          <a:latin typeface="Times New Roman"/>
                          <a:ea typeface="Calibri"/>
                          <a:cs typeface="Times New Roman"/>
                        </a:rPr>
                        <a:t>1 operarios</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rowSpan="2">
                  <a:txBody>
                    <a:bodyPr/>
                    <a:lstStyle/>
                    <a:p>
                      <a:pPr>
                        <a:lnSpc>
                          <a:spcPct val="150000"/>
                        </a:lnSpc>
                        <a:spcAft>
                          <a:spcPts val="0"/>
                        </a:spcAft>
                      </a:pPr>
                      <a:r>
                        <a:rPr lang="es-EC" sz="1000">
                          <a:latin typeface="Times New Roman"/>
                          <a:ea typeface="Calibri"/>
                          <a:cs typeface="Times New Roman"/>
                        </a:rPr>
                        <a:t>2</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r h="171729">
                <a:tc vMerge="1">
                  <a:txBody>
                    <a:bodyPr/>
                    <a:lstStyle/>
                    <a:p>
                      <a:endParaRPr lang="es-EC"/>
                    </a:p>
                  </a:txBody>
                  <a:tcPr/>
                </a:tc>
                <a:tc>
                  <a:txBody>
                    <a:bodyPr/>
                    <a:lstStyle/>
                    <a:p>
                      <a:pPr>
                        <a:lnSpc>
                          <a:spcPct val="150000"/>
                        </a:lnSpc>
                        <a:spcAft>
                          <a:spcPts val="0"/>
                        </a:spcAft>
                      </a:pPr>
                      <a:r>
                        <a:rPr lang="es-EC" sz="1000">
                          <a:latin typeface="Times New Roman"/>
                          <a:ea typeface="Calibri"/>
                          <a:cs typeface="Times New Roman"/>
                        </a:rPr>
                        <a:t>1 supervisor</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vMerge="1">
                  <a:txBody>
                    <a:bodyPr/>
                    <a:lstStyle/>
                    <a:p>
                      <a:endParaRPr lang="es-EC"/>
                    </a:p>
                  </a:txBody>
                  <a:tcPr/>
                </a:tc>
              </a:tr>
              <a:tr h="309080">
                <a:tc>
                  <a:txBody>
                    <a:bodyPr/>
                    <a:lstStyle/>
                    <a:p>
                      <a:pPr>
                        <a:lnSpc>
                          <a:spcPct val="150000"/>
                        </a:lnSpc>
                        <a:spcAft>
                          <a:spcPts val="0"/>
                        </a:spcAft>
                      </a:pPr>
                      <a:r>
                        <a:rPr lang="es-EC" sz="1000">
                          <a:latin typeface="Times New Roman"/>
                          <a:ea typeface="Times New Roman"/>
                          <a:cs typeface="Times New Roman"/>
                        </a:rPr>
                        <a:t>Organización y exhibición</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000">
                          <a:latin typeface="Times New Roman"/>
                          <a:ea typeface="Calibri"/>
                          <a:cs typeface="Times New Roman"/>
                        </a:rPr>
                        <a:t>2 operarios</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000">
                          <a:latin typeface="Times New Roman"/>
                          <a:ea typeface="Calibri"/>
                          <a:cs typeface="Times New Roman"/>
                        </a:rPr>
                        <a:t>2</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71729">
                <a:tc>
                  <a:txBody>
                    <a:bodyPr/>
                    <a:lstStyle/>
                    <a:p>
                      <a:pPr>
                        <a:lnSpc>
                          <a:spcPct val="150000"/>
                        </a:lnSpc>
                        <a:spcAft>
                          <a:spcPts val="0"/>
                        </a:spcAft>
                      </a:pPr>
                      <a:r>
                        <a:rPr lang="es-EC" sz="1000">
                          <a:latin typeface="Times New Roman"/>
                          <a:ea typeface="Times New Roman"/>
                          <a:cs typeface="Times New Roman"/>
                        </a:rPr>
                        <a:t>Control de calidad</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000">
                          <a:latin typeface="Times New Roman"/>
                          <a:ea typeface="Calibri"/>
                          <a:cs typeface="Times New Roman"/>
                        </a:rPr>
                        <a:t>1 persona</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50000"/>
                        </a:lnSpc>
                        <a:spcAft>
                          <a:spcPts val="0"/>
                        </a:spcAft>
                      </a:pPr>
                      <a:r>
                        <a:rPr lang="es-EC" sz="1000">
                          <a:latin typeface="Times New Roman"/>
                          <a:ea typeface="Calibri"/>
                          <a:cs typeface="Times New Roman"/>
                        </a:rPr>
                        <a:t>1</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71729">
                <a:tc rowSpan="2">
                  <a:txBody>
                    <a:bodyPr/>
                    <a:lstStyle/>
                    <a:p>
                      <a:pPr>
                        <a:lnSpc>
                          <a:spcPct val="150000"/>
                        </a:lnSpc>
                        <a:spcAft>
                          <a:spcPts val="0"/>
                        </a:spcAft>
                      </a:pPr>
                      <a:r>
                        <a:rPr lang="es-EC" sz="1000">
                          <a:latin typeface="Times New Roman"/>
                          <a:ea typeface="Times New Roman"/>
                          <a:cs typeface="Times New Roman"/>
                        </a:rPr>
                        <a:t>Almacenamiento y Manejo de desperdicios</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000">
                          <a:latin typeface="Times New Roman"/>
                          <a:ea typeface="Calibri"/>
                          <a:cs typeface="Times New Roman"/>
                        </a:rPr>
                        <a:t>1 operarios</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rowSpan="2">
                  <a:txBody>
                    <a:bodyPr/>
                    <a:lstStyle/>
                    <a:p>
                      <a:pPr>
                        <a:lnSpc>
                          <a:spcPct val="150000"/>
                        </a:lnSpc>
                        <a:spcAft>
                          <a:spcPts val="0"/>
                        </a:spcAft>
                      </a:pPr>
                      <a:r>
                        <a:rPr lang="es-EC" sz="1000">
                          <a:latin typeface="Times New Roman"/>
                          <a:ea typeface="Calibri"/>
                          <a:cs typeface="Times New Roman"/>
                        </a:rPr>
                        <a:t>2</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2294">
                <a:tc vMerge="1">
                  <a:txBody>
                    <a:bodyPr/>
                    <a:lstStyle/>
                    <a:p>
                      <a:endParaRPr lang="es-EC"/>
                    </a:p>
                  </a:txBody>
                  <a:tcPr/>
                </a:tc>
                <a:tc>
                  <a:txBody>
                    <a:bodyPr/>
                    <a:lstStyle/>
                    <a:p>
                      <a:pPr>
                        <a:lnSpc>
                          <a:spcPct val="150000"/>
                        </a:lnSpc>
                        <a:spcAft>
                          <a:spcPts val="0"/>
                        </a:spcAft>
                      </a:pPr>
                      <a:r>
                        <a:rPr lang="es-EC" sz="1000">
                          <a:latin typeface="Times New Roman"/>
                          <a:ea typeface="Calibri"/>
                          <a:cs typeface="Times New Roman"/>
                        </a:rPr>
                        <a:t>1 supervisor</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vMerge="1">
                  <a:txBody>
                    <a:bodyPr/>
                    <a:lstStyle/>
                    <a:p>
                      <a:endParaRPr lang="es-EC"/>
                    </a:p>
                  </a:txBody>
                  <a:tcPr/>
                </a:tc>
              </a:tr>
              <a:tr h="171729">
                <a:tc>
                  <a:txBody>
                    <a:bodyPr/>
                    <a:lstStyle/>
                    <a:p>
                      <a:pPr>
                        <a:lnSpc>
                          <a:spcPct val="150000"/>
                        </a:lnSpc>
                        <a:spcAft>
                          <a:spcPts val="0"/>
                        </a:spcAft>
                      </a:pPr>
                      <a:r>
                        <a:rPr lang="es-EC" sz="1000">
                          <a:latin typeface="Times New Roman"/>
                          <a:ea typeface="Times New Roman"/>
                          <a:cs typeface="Times New Roman"/>
                        </a:rPr>
                        <a:t>Contabilidad</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50000"/>
                        </a:lnSpc>
                        <a:spcAft>
                          <a:spcPts val="0"/>
                        </a:spcAft>
                      </a:pPr>
                      <a:r>
                        <a:rPr lang="es-EC" sz="1000">
                          <a:latin typeface="Times New Roman"/>
                          <a:ea typeface="Calibri"/>
                          <a:cs typeface="Times New Roman"/>
                        </a:rPr>
                        <a:t>1 persona</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50000"/>
                        </a:lnSpc>
                        <a:spcAft>
                          <a:spcPts val="0"/>
                        </a:spcAft>
                      </a:pPr>
                      <a:r>
                        <a:rPr lang="es-EC" sz="1000">
                          <a:latin typeface="Times New Roman"/>
                          <a:ea typeface="Calibri"/>
                          <a:cs typeface="Times New Roman"/>
                        </a:rPr>
                        <a:t>1</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r h="171729">
                <a:tc rowSpan="3">
                  <a:txBody>
                    <a:bodyPr/>
                    <a:lstStyle/>
                    <a:p>
                      <a:pPr>
                        <a:lnSpc>
                          <a:spcPct val="150000"/>
                        </a:lnSpc>
                        <a:spcAft>
                          <a:spcPts val="0"/>
                        </a:spcAft>
                      </a:pPr>
                      <a:endParaRPr lang="es-EC" sz="1000" dirty="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000">
                          <a:latin typeface="Times New Roman"/>
                          <a:ea typeface="Calibri"/>
                          <a:cs typeface="Times New Roman"/>
                        </a:rPr>
                        <a:t>3 cajeros</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000">
                          <a:latin typeface="Times New Roman"/>
                          <a:ea typeface="Calibri"/>
                          <a:cs typeface="Times New Roman"/>
                        </a:rPr>
                        <a:t>3</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r>
              <a:tr h="309080">
                <a:tc vMerge="1">
                  <a:txBody>
                    <a:bodyPr/>
                    <a:lstStyle/>
                    <a:p>
                      <a:endParaRPr lang="es-EC"/>
                    </a:p>
                  </a:txBody>
                  <a:tcPr/>
                </a:tc>
                <a:tc>
                  <a:txBody>
                    <a:bodyPr/>
                    <a:lstStyle/>
                    <a:p>
                      <a:pPr>
                        <a:lnSpc>
                          <a:spcPct val="150000"/>
                        </a:lnSpc>
                        <a:spcAft>
                          <a:spcPts val="0"/>
                        </a:spcAft>
                      </a:pPr>
                      <a:r>
                        <a:rPr lang="es-EC" sz="1000" dirty="0">
                          <a:latin typeface="Times New Roman"/>
                          <a:ea typeface="Calibri"/>
                          <a:cs typeface="Times New Roman"/>
                        </a:rPr>
                        <a:t>2 personal de limpieza</a:t>
                      </a:r>
                      <a:endParaRPr lang="es-EC" sz="1000" dirty="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000">
                          <a:latin typeface="Times New Roman"/>
                          <a:ea typeface="Calibri"/>
                          <a:cs typeface="Times New Roman"/>
                        </a:rPr>
                        <a:t>2</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r>
              <a:tr h="171729">
                <a:tc vMerge="1">
                  <a:txBody>
                    <a:bodyPr/>
                    <a:lstStyle/>
                    <a:p>
                      <a:endParaRPr lang="es-EC"/>
                    </a:p>
                  </a:txBody>
                  <a:tcPr/>
                </a:tc>
                <a:tc>
                  <a:txBody>
                    <a:bodyPr/>
                    <a:lstStyle/>
                    <a:p>
                      <a:pPr>
                        <a:lnSpc>
                          <a:spcPct val="150000"/>
                        </a:lnSpc>
                        <a:spcAft>
                          <a:spcPts val="0"/>
                        </a:spcAft>
                      </a:pPr>
                      <a:r>
                        <a:rPr lang="es-EC" sz="1000">
                          <a:latin typeface="Times New Roman"/>
                          <a:ea typeface="Calibri"/>
                          <a:cs typeface="Times New Roman"/>
                        </a:rPr>
                        <a:t>TOTAL</a:t>
                      </a:r>
                      <a:endParaRPr lang="es-EC" sz="100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marL="449580" indent="-449580">
                        <a:lnSpc>
                          <a:spcPct val="150000"/>
                        </a:lnSpc>
                        <a:spcAft>
                          <a:spcPts val="0"/>
                        </a:spcAft>
                        <a:tabLst>
                          <a:tab pos="622300" algn="ctr"/>
                        </a:tabLst>
                      </a:pPr>
                      <a:r>
                        <a:rPr lang="es-EC" sz="1000" b="1" dirty="0" smtClean="0">
                          <a:latin typeface="Times New Roman"/>
                          <a:ea typeface="Calibri"/>
                          <a:cs typeface="Times New Roman"/>
                        </a:rPr>
                        <a:t>16</a:t>
                      </a:r>
                      <a:r>
                        <a:rPr lang="es-EC" sz="1000" b="1" dirty="0">
                          <a:latin typeface="Times New Roman"/>
                          <a:ea typeface="Calibri"/>
                          <a:cs typeface="Times New Roman"/>
                        </a:rPr>
                        <a:t>	</a:t>
                      </a:r>
                      <a:endParaRPr lang="es-EC" sz="1000" dirty="0">
                        <a:latin typeface="Calibri"/>
                        <a:ea typeface="Times New Roman"/>
                        <a:cs typeface="Times New Roman"/>
                      </a:endParaRPr>
                    </a:p>
                  </a:txBody>
                  <a:tcPr marL="59765" marR="5976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bl>
          </a:graphicData>
        </a:graphic>
      </p:graphicFrame>
      <p:pic>
        <p:nvPicPr>
          <p:cNvPr id="83970" name="Picture 2" descr="Resultado de imagen para recursos"/>
          <p:cNvPicPr>
            <a:picLocks noChangeAspect="1" noChangeArrowheads="1"/>
          </p:cNvPicPr>
          <p:nvPr/>
        </p:nvPicPr>
        <p:blipFill>
          <a:blip r:embed="rId2" cstate="print"/>
          <a:srcRect/>
          <a:stretch>
            <a:fillRect/>
          </a:stretch>
        </p:blipFill>
        <p:spPr bwMode="auto">
          <a:xfrm>
            <a:off x="6948264" y="0"/>
            <a:ext cx="1821100" cy="1305695"/>
          </a:xfrm>
          <a:prstGeom prst="rect">
            <a:avLst/>
          </a:prstGeom>
          <a:noFill/>
        </p:spPr>
      </p:pic>
      <p:pic>
        <p:nvPicPr>
          <p:cNvPr id="83972" name="Picture 4" descr="Resultado de imagen para recursos"/>
          <p:cNvPicPr>
            <a:picLocks noChangeAspect="1" noChangeArrowheads="1"/>
          </p:cNvPicPr>
          <p:nvPr/>
        </p:nvPicPr>
        <p:blipFill>
          <a:blip r:embed="rId3" cstate="print"/>
          <a:srcRect/>
          <a:stretch>
            <a:fillRect/>
          </a:stretch>
        </p:blipFill>
        <p:spPr bwMode="auto">
          <a:xfrm>
            <a:off x="34762" y="4365104"/>
            <a:ext cx="1800934" cy="1368152"/>
          </a:xfrm>
          <a:prstGeom prst="rect">
            <a:avLst/>
          </a:prstGeom>
          <a:noFill/>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07504" y="2276872"/>
          <a:ext cx="4464496" cy="4156016"/>
        </p:xfrm>
        <a:graphic>
          <a:graphicData uri="http://schemas.openxmlformats.org/drawingml/2006/table">
            <a:tbl>
              <a:tblPr/>
              <a:tblGrid>
                <a:gridCol w="360040"/>
                <a:gridCol w="2520280"/>
                <a:gridCol w="720080"/>
                <a:gridCol w="864096"/>
              </a:tblGrid>
              <a:tr h="265690">
                <a:tc>
                  <a:txBody>
                    <a:bodyPr/>
                    <a:lstStyle/>
                    <a:p>
                      <a:pPr algn="ctr">
                        <a:lnSpc>
                          <a:spcPct val="150000"/>
                        </a:lnSpc>
                        <a:spcAft>
                          <a:spcPts val="0"/>
                        </a:spcAft>
                      </a:pPr>
                      <a:r>
                        <a:rPr lang="es-EC" sz="1200" b="1" dirty="0">
                          <a:solidFill>
                            <a:srgbClr val="000000"/>
                          </a:solidFill>
                          <a:latin typeface="Times New Roman"/>
                          <a:ea typeface="Times New Roman"/>
                          <a:cs typeface="Times New Roman"/>
                        </a:rPr>
                        <a:t>Nº</a:t>
                      </a:r>
                      <a:endParaRPr lang="es-EC" sz="1200" dirty="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b="1">
                          <a:solidFill>
                            <a:srgbClr val="000000"/>
                          </a:solidFill>
                          <a:latin typeface="Times New Roman"/>
                          <a:ea typeface="Times New Roman"/>
                          <a:cs typeface="Times New Roman"/>
                        </a:rPr>
                        <a:t>Descripción</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b="1">
                          <a:solidFill>
                            <a:srgbClr val="000000"/>
                          </a:solidFill>
                          <a:latin typeface="Times New Roman"/>
                          <a:ea typeface="Times New Roman"/>
                          <a:cs typeface="Times New Roman"/>
                        </a:rPr>
                        <a:t>Valor Unitario</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b="1">
                          <a:solidFill>
                            <a:srgbClr val="000000"/>
                          </a:solidFill>
                          <a:latin typeface="Times New Roman"/>
                          <a:ea typeface="Times New Roman"/>
                          <a:cs typeface="Times New Roman"/>
                        </a:rPr>
                        <a:t>Valor total</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224176">
                <a:tc>
                  <a:txBody>
                    <a:bodyPr/>
                    <a:lstStyle/>
                    <a:p>
                      <a:pPr algn="ctr">
                        <a:lnSpc>
                          <a:spcPct val="150000"/>
                        </a:lnSpc>
                        <a:spcAft>
                          <a:spcPts val="0"/>
                        </a:spcAft>
                      </a:pPr>
                      <a:r>
                        <a:rPr lang="es-EC" sz="1200" b="1">
                          <a:solidFill>
                            <a:srgbClr val="000000"/>
                          </a:solidFill>
                          <a:latin typeface="Times New Roman"/>
                          <a:ea typeface="Times New Roman"/>
                          <a:cs typeface="Times New Roman"/>
                        </a:rPr>
                        <a:t>6</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Archivadores</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69,00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414,00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5690">
                <a:tc>
                  <a:txBody>
                    <a:bodyPr/>
                    <a:lstStyle/>
                    <a:p>
                      <a:pPr algn="ctr">
                        <a:lnSpc>
                          <a:spcPct val="150000"/>
                        </a:lnSpc>
                        <a:spcAft>
                          <a:spcPts val="0"/>
                        </a:spcAft>
                      </a:pPr>
                      <a:r>
                        <a:rPr lang="es-EC" sz="1200" b="1">
                          <a:solidFill>
                            <a:srgbClr val="000000"/>
                          </a:solidFill>
                          <a:latin typeface="Times New Roman"/>
                          <a:ea typeface="Times New Roman"/>
                          <a:cs typeface="Times New Roman"/>
                        </a:rPr>
                        <a:t>5</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Escritorios de oficina</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220,25</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1.101,25</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15536">
                <a:tc>
                  <a:txBody>
                    <a:bodyPr/>
                    <a:lstStyle/>
                    <a:p>
                      <a:pPr algn="ctr">
                        <a:lnSpc>
                          <a:spcPct val="150000"/>
                        </a:lnSpc>
                        <a:spcAft>
                          <a:spcPts val="0"/>
                        </a:spcAft>
                      </a:pPr>
                      <a:r>
                        <a:rPr lang="es-EC" sz="1200" b="1">
                          <a:solidFill>
                            <a:srgbClr val="000000"/>
                          </a:solidFill>
                          <a:latin typeface="Times New Roman"/>
                          <a:ea typeface="Times New Roman"/>
                          <a:cs typeface="Times New Roman"/>
                        </a:rPr>
                        <a:t>1</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Juego de mesa y silla para reuniones</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699,50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699,50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24176">
                <a:tc>
                  <a:txBody>
                    <a:bodyPr/>
                    <a:lstStyle/>
                    <a:p>
                      <a:pPr algn="ctr">
                        <a:lnSpc>
                          <a:spcPct val="150000"/>
                        </a:lnSpc>
                        <a:spcAft>
                          <a:spcPts val="0"/>
                        </a:spcAft>
                      </a:pPr>
                      <a:r>
                        <a:rPr lang="es-EC" sz="1200" b="1">
                          <a:solidFill>
                            <a:srgbClr val="000000"/>
                          </a:solidFill>
                          <a:latin typeface="Times New Roman"/>
                          <a:ea typeface="Times New Roman"/>
                          <a:cs typeface="Times New Roman"/>
                        </a:rPr>
                        <a:t>5</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Libreros</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150,00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dirty="0">
                          <a:solidFill>
                            <a:srgbClr val="000000"/>
                          </a:solidFill>
                          <a:latin typeface="Times New Roman"/>
                          <a:ea typeface="Calibri"/>
                          <a:cs typeface="Times New Roman"/>
                        </a:rPr>
                        <a:t>750,00</a:t>
                      </a:r>
                      <a:endParaRPr lang="es-EC" sz="1200" dirty="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65690">
                <a:tc>
                  <a:txBody>
                    <a:bodyPr/>
                    <a:lstStyle/>
                    <a:p>
                      <a:pPr algn="ctr">
                        <a:lnSpc>
                          <a:spcPct val="150000"/>
                        </a:lnSpc>
                        <a:spcAft>
                          <a:spcPts val="0"/>
                        </a:spcAft>
                      </a:pPr>
                      <a:r>
                        <a:rPr lang="es-EC" sz="1200" b="1">
                          <a:solidFill>
                            <a:srgbClr val="000000"/>
                          </a:solidFill>
                          <a:latin typeface="Times New Roman"/>
                          <a:ea typeface="Times New Roman"/>
                          <a:cs typeface="Times New Roman"/>
                        </a:rPr>
                        <a:t>2</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Pizarrón tiza líquida</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45,00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90,00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5690">
                <a:tc>
                  <a:txBody>
                    <a:bodyPr/>
                    <a:lstStyle/>
                    <a:p>
                      <a:pPr algn="ctr">
                        <a:lnSpc>
                          <a:spcPct val="150000"/>
                        </a:lnSpc>
                        <a:spcAft>
                          <a:spcPts val="0"/>
                        </a:spcAft>
                      </a:pPr>
                      <a:r>
                        <a:rPr lang="es-EC" sz="1200" b="1">
                          <a:solidFill>
                            <a:srgbClr val="000000"/>
                          </a:solidFill>
                          <a:latin typeface="Times New Roman"/>
                          <a:ea typeface="Times New Roman"/>
                          <a:cs typeface="Times New Roman"/>
                        </a:rPr>
                        <a:t>5</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Sillas giratorias</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35,00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175,00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57160">
                <a:tc>
                  <a:txBody>
                    <a:bodyPr/>
                    <a:lstStyle/>
                    <a:p>
                      <a:pPr algn="ctr">
                        <a:lnSpc>
                          <a:spcPct val="150000"/>
                        </a:lnSpc>
                        <a:spcAft>
                          <a:spcPts val="0"/>
                        </a:spcAft>
                      </a:pPr>
                      <a:r>
                        <a:rPr lang="es-EC" sz="1200" b="1">
                          <a:solidFill>
                            <a:srgbClr val="000000"/>
                          </a:solidFill>
                          <a:latin typeface="Times New Roman"/>
                          <a:ea typeface="Times New Roman"/>
                          <a:cs typeface="Times New Roman"/>
                        </a:rPr>
                        <a:t>5</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Basureros para oficina</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4,00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20,00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5690">
                <a:tc>
                  <a:txBody>
                    <a:bodyPr/>
                    <a:lstStyle/>
                    <a:p>
                      <a:pPr algn="ctr">
                        <a:lnSpc>
                          <a:spcPct val="150000"/>
                        </a:lnSpc>
                        <a:spcAft>
                          <a:spcPts val="0"/>
                        </a:spcAft>
                      </a:pPr>
                      <a:r>
                        <a:rPr lang="es-EC" sz="1200" b="1">
                          <a:solidFill>
                            <a:srgbClr val="000000"/>
                          </a:solidFill>
                          <a:latin typeface="Times New Roman"/>
                          <a:ea typeface="Times New Roman"/>
                          <a:cs typeface="Times New Roman"/>
                        </a:rPr>
                        <a:t>15</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Sillas para clientes</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9,00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135,00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24176">
                <a:tc>
                  <a:txBody>
                    <a:bodyPr/>
                    <a:lstStyle/>
                    <a:p>
                      <a:pPr algn="ctr">
                        <a:lnSpc>
                          <a:spcPct val="150000"/>
                        </a:lnSpc>
                        <a:spcAft>
                          <a:spcPts val="0"/>
                        </a:spcAft>
                      </a:pPr>
                      <a:r>
                        <a:rPr lang="es-EC" sz="1200" b="1">
                          <a:solidFill>
                            <a:srgbClr val="000000"/>
                          </a:solidFill>
                          <a:latin typeface="Times New Roman"/>
                          <a:ea typeface="Times New Roman"/>
                          <a:cs typeface="Times New Roman"/>
                        </a:rPr>
                        <a:t>15</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Estantes</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140,00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2.100,00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5690">
                <a:tc>
                  <a:txBody>
                    <a:bodyPr/>
                    <a:lstStyle/>
                    <a:p>
                      <a:pPr algn="ctr">
                        <a:lnSpc>
                          <a:spcPct val="150000"/>
                        </a:lnSpc>
                        <a:spcAft>
                          <a:spcPts val="0"/>
                        </a:spcAft>
                      </a:pPr>
                      <a:r>
                        <a:rPr lang="es-EC" sz="1200" b="1">
                          <a:solidFill>
                            <a:srgbClr val="000000"/>
                          </a:solidFill>
                          <a:latin typeface="Times New Roman"/>
                          <a:ea typeface="Times New Roman"/>
                          <a:cs typeface="Times New Roman"/>
                        </a:rPr>
                        <a:t>150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Cajones para estantes</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15,00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2.250,00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24176">
                <a:tc>
                  <a:txBody>
                    <a:bodyPr/>
                    <a:lstStyle/>
                    <a:p>
                      <a:pPr algn="ctr">
                        <a:lnSpc>
                          <a:spcPct val="150000"/>
                        </a:lnSpc>
                        <a:spcAft>
                          <a:spcPts val="0"/>
                        </a:spcAft>
                      </a:pPr>
                      <a:r>
                        <a:rPr lang="es-EC" sz="1200" b="1">
                          <a:solidFill>
                            <a:srgbClr val="000000"/>
                          </a:solidFill>
                          <a:latin typeface="Times New Roman"/>
                          <a:ea typeface="Times New Roman"/>
                          <a:cs typeface="Times New Roman"/>
                        </a:rPr>
                        <a:t>20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Perchas</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75,00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1.500,00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5690">
                <a:tc>
                  <a:txBody>
                    <a:bodyPr/>
                    <a:lstStyle/>
                    <a:p>
                      <a:pPr algn="ctr">
                        <a:lnSpc>
                          <a:spcPct val="150000"/>
                        </a:lnSpc>
                        <a:spcAft>
                          <a:spcPts val="0"/>
                        </a:spcAft>
                      </a:pPr>
                      <a:r>
                        <a:rPr lang="es-EC" sz="1200" b="1">
                          <a:solidFill>
                            <a:srgbClr val="000000"/>
                          </a:solidFill>
                          <a:latin typeface="Times New Roman"/>
                          <a:ea typeface="Times New Roman"/>
                          <a:cs typeface="Times New Roman"/>
                        </a:rPr>
                        <a:t>1</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Cartelera informativa</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25,00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Times New Roman"/>
                          <a:ea typeface="Calibri"/>
                          <a:cs typeface="Times New Roman"/>
                        </a:rPr>
                        <a:t>25,00</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24176">
                <a:tc>
                  <a:txBody>
                    <a:bodyPr/>
                    <a:lstStyle/>
                    <a:p>
                      <a:pPr algn="ctr">
                        <a:lnSpc>
                          <a:spcPct val="150000"/>
                        </a:lnSpc>
                        <a:spcAft>
                          <a:spcPts val="0"/>
                        </a:spcAft>
                      </a:pPr>
                      <a:r>
                        <a:rPr lang="es-EC" sz="1200" b="1">
                          <a:solidFill>
                            <a:srgbClr val="000000"/>
                          </a:solidFill>
                          <a:latin typeface="Times New Roman"/>
                          <a:ea typeface="Times New Roman"/>
                          <a:cs typeface="Times New Roman"/>
                        </a:rPr>
                        <a:t> </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TOTAL</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a:solidFill>
                            <a:srgbClr val="000000"/>
                          </a:solidFill>
                          <a:latin typeface="Times New Roman"/>
                          <a:ea typeface="Calibri"/>
                          <a:cs typeface="Times New Roman"/>
                        </a:rPr>
                        <a:t> </a:t>
                      </a:r>
                      <a:endParaRPr lang="es-EC" sz="120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200" b="1" dirty="0">
                          <a:solidFill>
                            <a:srgbClr val="000000"/>
                          </a:solidFill>
                          <a:latin typeface="Times New Roman"/>
                          <a:ea typeface="Calibri"/>
                          <a:cs typeface="Times New Roman"/>
                        </a:rPr>
                        <a:t>9.259,75</a:t>
                      </a:r>
                      <a:endParaRPr lang="es-EC" sz="1200" dirty="0">
                        <a:latin typeface="Calibri"/>
                        <a:ea typeface="Times New Roman"/>
                        <a:cs typeface="Times New Roman"/>
                      </a:endParaRPr>
                    </a:p>
                  </a:txBody>
                  <a:tcPr marL="40640" marR="406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graphicFrame>
        <p:nvGraphicFramePr>
          <p:cNvPr id="3" name="2 Tabla"/>
          <p:cNvGraphicFramePr>
            <a:graphicFrameLocks noGrp="1"/>
          </p:cNvGraphicFramePr>
          <p:nvPr/>
        </p:nvGraphicFramePr>
        <p:xfrm>
          <a:off x="4860032" y="2391155"/>
          <a:ext cx="4032448" cy="3486117"/>
        </p:xfrm>
        <a:graphic>
          <a:graphicData uri="http://schemas.openxmlformats.org/drawingml/2006/table">
            <a:tbl>
              <a:tblPr/>
              <a:tblGrid>
                <a:gridCol w="360040"/>
                <a:gridCol w="2232248"/>
                <a:gridCol w="720080"/>
                <a:gridCol w="720080"/>
              </a:tblGrid>
              <a:tr h="477029">
                <a:tc>
                  <a:txBody>
                    <a:bodyPr/>
                    <a:lstStyle/>
                    <a:p>
                      <a:pPr algn="ctr">
                        <a:lnSpc>
                          <a:spcPct val="150000"/>
                        </a:lnSpc>
                        <a:spcAft>
                          <a:spcPts val="1000"/>
                        </a:spcAft>
                      </a:pPr>
                      <a:r>
                        <a:rPr lang="es-EC" sz="1200" b="1" dirty="0">
                          <a:solidFill>
                            <a:srgbClr val="000000"/>
                          </a:solidFill>
                          <a:latin typeface="Times New Roman"/>
                          <a:ea typeface="Times New Roman"/>
                          <a:cs typeface="Times New Roman"/>
                        </a:rPr>
                        <a:t>Nº</a:t>
                      </a:r>
                      <a:endParaRPr lang="es-EC" sz="1200" dirty="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b="1" dirty="0">
                          <a:solidFill>
                            <a:srgbClr val="000000"/>
                          </a:solidFill>
                          <a:latin typeface="Times New Roman"/>
                          <a:ea typeface="Times New Roman"/>
                          <a:cs typeface="Times New Roman"/>
                        </a:rPr>
                        <a:t>Descripción</a:t>
                      </a:r>
                      <a:endParaRPr lang="es-EC" sz="1200" dirty="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b="1">
                          <a:solidFill>
                            <a:srgbClr val="000000"/>
                          </a:solidFill>
                          <a:latin typeface="Times New Roman"/>
                          <a:ea typeface="Times New Roman"/>
                          <a:cs typeface="Times New Roman"/>
                        </a:rPr>
                        <a:t>Valor  unitario</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b="1">
                          <a:solidFill>
                            <a:srgbClr val="000000"/>
                          </a:solidFill>
                          <a:latin typeface="Times New Roman"/>
                          <a:ea typeface="Times New Roman"/>
                          <a:cs typeface="Times New Roman"/>
                        </a:rPr>
                        <a:t>Valor total</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tcPr>
                </a:tc>
              </a:tr>
              <a:tr h="317765">
                <a:tc>
                  <a:txBody>
                    <a:bodyPr/>
                    <a:lstStyle/>
                    <a:p>
                      <a:pPr algn="ctr">
                        <a:lnSpc>
                          <a:spcPct val="150000"/>
                        </a:lnSpc>
                        <a:spcAft>
                          <a:spcPts val="1000"/>
                        </a:spcAft>
                      </a:pPr>
                      <a:r>
                        <a:rPr lang="es-EC" sz="1200">
                          <a:solidFill>
                            <a:srgbClr val="000000"/>
                          </a:solidFill>
                          <a:latin typeface="Times New Roman"/>
                          <a:ea typeface="Times New Roman"/>
                          <a:cs typeface="Times New Roman"/>
                        </a:rPr>
                        <a:t>4</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905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Computadoras</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905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600,00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905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2.400,00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905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17765">
                <a:tc>
                  <a:txBody>
                    <a:bodyPr/>
                    <a:lstStyle/>
                    <a:p>
                      <a:pPr algn="ctr">
                        <a:lnSpc>
                          <a:spcPct val="150000"/>
                        </a:lnSpc>
                        <a:spcAft>
                          <a:spcPts val="1000"/>
                        </a:spcAft>
                      </a:pPr>
                      <a:r>
                        <a:rPr lang="es-EC" sz="1200">
                          <a:solidFill>
                            <a:srgbClr val="000000"/>
                          </a:solidFill>
                          <a:latin typeface="Times New Roman"/>
                          <a:ea typeface="Times New Roman"/>
                          <a:cs typeface="Times New Roman"/>
                        </a:rPr>
                        <a:t>1</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dirty="0">
                          <a:solidFill>
                            <a:srgbClr val="000000"/>
                          </a:solidFill>
                          <a:latin typeface="Times New Roman"/>
                          <a:ea typeface="Times New Roman"/>
                          <a:cs typeface="Times New Roman"/>
                        </a:rPr>
                        <a:t>Impresoras</a:t>
                      </a:r>
                      <a:endParaRPr lang="es-EC" sz="1200" dirty="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205,00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205,00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r h="317765">
                <a:tc>
                  <a:txBody>
                    <a:bodyPr/>
                    <a:lstStyle/>
                    <a:p>
                      <a:pPr algn="ctr">
                        <a:lnSpc>
                          <a:spcPct val="150000"/>
                        </a:lnSpc>
                        <a:spcAft>
                          <a:spcPts val="1000"/>
                        </a:spcAft>
                      </a:pPr>
                      <a:r>
                        <a:rPr lang="es-EC" sz="1200">
                          <a:solidFill>
                            <a:srgbClr val="000000"/>
                          </a:solidFill>
                          <a:latin typeface="Times New Roman"/>
                          <a:ea typeface="Times New Roman"/>
                          <a:cs typeface="Times New Roman"/>
                        </a:rPr>
                        <a:t>1</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Copiadora</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220,00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220,00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17765">
                <a:tc>
                  <a:txBody>
                    <a:bodyPr/>
                    <a:lstStyle/>
                    <a:p>
                      <a:pPr algn="ctr">
                        <a:lnSpc>
                          <a:spcPct val="150000"/>
                        </a:lnSpc>
                        <a:spcAft>
                          <a:spcPts val="1000"/>
                        </a:spcAft>
                      </a:pPr>
                      <a:r>
                        <a:rPr lang="es-EC" sz="1200">
                          <a:solidFill>
                            <a:srgbClr val="000000"/>
                          </a:solidFill>
                          <a:latin typeface="Times New Roman"/>
                          <a:ea typeface="Times New Roman"/>
                          <a:cs typeface="Times New Roman"/>
                        </a:rPr>
                        <a:t>3</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Teléfonos</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14,50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43,50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r h="340540">
                <a:tc>
                  <a:txBody>
                    <a:bodyPr/>
                    <a:lstStyle/>
                    <a:p>
                      <a:pPr algn="ctr">
                        <a:lnSpc>
                          <a:spcPct val="150000"/>
                        </a:lnSpc>
                        <a:spcAft>
                          <a:spcPts val="1000"/>
                        </a:spcAft>
                      </a:pPr>
                      <a:r>
                        <a:rPr lang="es-EC" sz="1200">
                          <a:solidFill>
                            <a:srgbClr val="000000"/>
                          </a:solidFill>
                          <a:latin typeface="Times New Roman"/>
                          <a:ea typeface="Times New Roman"/>
                          <a:cs typeface="Times New Roman"/>
                        </a:rPr>
                        <a:t>1</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Maquinas refrigerantes(cuarto frio)</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2.500,00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2.500,00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88032">
                <a:tc>
                  <a:txBody>
                    <a:bodyPr/>
                    <a:lstStyle/>
                    <a:p>
                      <a:pPr algn="ctr">
                        <a:lnSpc>
                          <a:spcPct val="150000"/>
                        </a:lnSpc>
                        <a:spcAft>
                          <a:spcPts val="1000"/>
                        </a:spcAft>
                      </a:pPr>
                      <a:r>
                        <a:rPr lang="es-EC" sz="1200">
                          <a:solidFill>
                            <a:srgbClr val="000000"/>
                          </a:solidFill>
                          <a:latin typeface="Times New Roman"/>
                          <a:ea typeface="Times New Roman"/>
                          <a:cs typeface="Times New Roman"/>
                        </a:rPr>
                        <a:t>3</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Refrigeradoras industriales</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1.300,00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3.900,00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r h="317765">
                <a:tc>
                  <a:txBody>
                    <a:bodyPr/>
                    <a:lstStyle/>
                    <a:p>
                      <a:pPr algn="ctr">
                        <a:lnSpc>
                          <a:spcPct val="150000"/>
                        </a:lnSpc>
                        <a:spcAft>
                          <a:spcPts val="1000"/>
                        </a:spcAft>
                      </a:pPr>
                      <a:r>
                        <a:rPr lang="es-EC" sz="1200">
                          <a:solidFill>
                            <a:srgbClr val="000000"/>
                          </a:solidFill>
                          <a:latin typeface="Times New Roman"/>
                          <a:ea typeface="Times New Roman"/>
                          <a:cs typeface="Times New Roman"/>
                        </a:rPr>
                        <a:t>2</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Balanza electrónica</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55,00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110,00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r>
              <a:tr h="402315">
                <a:tc>
                  <a:txBody>
                    <a:bodyPr/>
                    <a:lstStyle/>
                    <a:p>
                      <a:pPr algn="ctr">
                        <a:lnSpc>
                          <a:spcPct val="150000"/>
                        </a:lnSpc>
                        <a:spcAft>
                          <a:spcPts val="1000"/>
                        </a:spcAft>
                      </a:pPr>
                      <a:r>
                        <a:rPr lang="es-EC" sz="1200">
                          <a:solidFill>
                            <a:srgbClr val="000000"/>
                          </a:solidFill>
                          <a:latin typeface="Times New Roman"/>
                          <a:ea typeface="Times New Roman"/>
                          <a:cs typeface="Times New Roman"/>
                        </a:rPr>
                        <a:t>2</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Equipo de aire acondicionado</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200,00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400,00</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r h="317765">
                <a:tc>
                  <a:txBody>
                    <a:bodyPr/>
                    <a:lstStyle/>
                    <a:p>
                      <a:pPr algn="ctr">
                        <a:lnSpc>
                          <a:spcPct val="150000"/>
                        </a:lnSpc>
                        <a:spcAft>
                          <a:spcPts val="1000"/>
                        </a:spcAft>
                      </a:pPr>
                      <a:r>
                        <a:rPr lang="es-EC" sz="1200" b="1">
                          <a:solidFill>
                            <a:srgbClr val="000000"/>
                          </a:solidFill>
                          <a:latin typeface="Times New Roman"/>
                          <a:ea typeface="Times New Roman"/>
                          <a:cs typeface="Times New Roman"/>
                        </a:rPr>
                        <a:t> </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TOTAL</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a:solidFill>
                            <a:srgbClr val="000000"/>
                          </a:solidFill>
                          <a:latin typeface="Times New Roman"/>
                          <a:ea typeface="Times New Roman"/>
                          <a:cs typeface="Times New Roman"/>
                        </a:rPr>
                        <a:t> </a:t>
                      </a:r>
                      <a:endParaRPr lang="es-EC" sz="120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1000"/>
                        </a:spcAft>
                      </a:pPr>
                      <a:r>
                        <a:rPr lang="es-EC" sz="1200" b="1" dirty="0">
                          <a:solidFill>
                            <a:srgbClr val="000000"/>
                          </a:solidFill>
                          <a:latin typeface="Times New Roman"/>
                          <a:ea typeface="Times New Roman"/>
                          <a:cs typeface="Times New Roman"/>
                        </a:rPr>
                        <a:t>9.778,50</a:t>
                      </a:r>
                      <a:endParaRPr lang="es-EC" sz="1200" dirty="0">
                        <a:latin typeface="Calibri"/>
                        <a:ea typeface="Times New Roman"/>
                        <a:cs typeface="Times New Roman"/>
                      </a:endParaRPr>
                    </a:p>
                  </a:txBody>
                  <a:tcPr marL="37900" marR="3790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1115616" y="692696"/>
          <a:ext cx="2664296" cy="1097280"/>
        </p:xfrm>
        <a:graphic>
          <a:graphicData uri="http://schemas.openxmlformats.org/drawingml/2006/table">
            <a:tbl>
              <a:tblPr/>
              <a:tblGrid>
                <a:gridCol w="410845"/>
                <a:gridCol w="1173331"/>
                <a:gridCol w="1080120"/>
              </a:tblGrid>
              <a:tr h="0">
                <a:tc>
                  <a:txBody>
                    <a:bodyPr/>
                    <a:lstStyle/>
                    <a:p>
                      <a:pPr>
                        <a:lnSpc>
                          <a:spcPct val="150000"/>
                        </a:lnSpc>
                        <a:spcAft>
                          <a:spcPts val="0"/>
                        </a:spcAft>
                      </a:pPr>
                      <a:r>
                        <a:rPr lang="es-EC" sz="1200" b="1" dirty="0">
                          <a:solidFill>
                            <a:srgbClr val="000000"/>
                          </a:solidFill>
                          <a:latin typeface="Times New Roman"/>
                          <a:ea typeface="Times New Roman"/>
                          <a:cs typeface="Times New Roman"/>
                        </a:rPr>
                        <a:t>Nº</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b="1" dirty="0">
                          <a:solidFill>
                            <a:srgbClr val="000000"/>
                          </a:solidFill>
                          <a:latin typeface="Times New Roman"/>
                          <a:ea typeface="Times New Roman"/>
                          <a:cs typeface="Times New Roman"/>
                        </a:rPr>
                        <a:t>Descripción</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b="1">
                          <a:solidFill>
                            <a:srgbClr val="000000"/>
                          </a:solidFill>
                          <a:latin typeface="Times New Roman"/>
                          <a:ea typeface="Times New Roman"/>
                          <a:cs typeface="Times New Roman"/>
                        </a:rPr>
                        <a:t>Valor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0">
                <a:tc>
                  <a:txBody>
                    <a:bodyPr/>
                    <a:lstStyle/>
                    <a:p>
                      <a:pPr>
                        <a:lnSpc>
                          <a:spcPct val="150000"/>
                        </a:lnSpc>
                        <a:spcAft>
                          <a:spcPts val="0"/>
                        </a:spcAft>
                      </a:pPr>
                      <a:r>
                        <a:rPr lang="es-EC" sz="1200">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a:latin typeface="Times New Roman"/>
                          <a:ea typeface="Calibri"/>
                          <a:cs typeface="Times New Roman"/>
                        </a:rPr>
                        <a:t>Terreno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200">
                          <a:latin typeface="Times New Roman"/>
                          <a:ea typeface="Calibri"/>
                          <a:cs typeface="Times New Roman"/>
                        </a:rPr>
                        <a:t>17.000,00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a:txBody>
                    <a:bodyPr/>
                    <a:lstStyle/>
                    <a:p>
                      <a:pPr>
                        <a:lnSpc>
                          <a:spcPct val="150000"/>
                        </a:lnSpc>
                        <a:spcAft>
                          <a:spcPts val="0"/>
                        </a:spcAft>
                      </a:pPr>
                      <a:r>
                        <a:rPr lang="es-EC" sz="1200">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200">
                          <a:latin typeface="Times New Roman"/>
                          <a:ea typeface="Calibri"/>
                          <a:cs typeface="Times New Roman"/>
                        </a:rPr>
                        <a:t>Infraestructura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200">
                          <a:latin typeface="Times New Roman"/>
                          <a:ea typeface="Calibri"/>
                          <a:cs typeface="Times New Roman"/>
                        </a:rPr>
                        <a:t>35.000,00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nSpc>
                          <a:spcPct val="150000"/>
                        </a:lnSpc>
                        <a:spcAft>
                          <a:spcPts val="0"/>
                        </a:spcAft>
                      </a:pP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200">
                          <a:latin typeface="Times New Roman"/>
                          <a:ea typeface="Calibri"/>
                          <a:cs typeface="Times New Roman"/>
                        </a:rPr>
                        <a:t>TOTAL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200" b="1" dirty="0">
                          <a:latin typeface="Times New Roman"/>
                          <a:ea typeface="Calibri"/>
                          <a:cs typeface="Times New Roman"/>
                        </a:rPr>
                        <a:t>52.000,00</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pic>
        <p:nvPicPr>
          <p:cNvPr id="84994" name="Picture 2" descr="Resultado de imagen para recursos"/>
          <p:cNvPicPr>
            <a:picLocks noChangeAspect="1" noChangeArrowheads="1"/>
          </p:cNvPicPr>
          <p:nvPr/>
        </p:nvPicPr>
        <p:blipFill>
          <a:blip r:embed="rId2" cstate="print"/>
          <a:srcRect l="12434" t="11691"/>
          <a:stretch>
            <a:fillRect/>
          </a:stretch>
        </p:blipFill>
        <p:spPr bwMode="auto">
          <a:xfrm>
            <a:off x="6983760" y="0"/>
            <a:ext cx="2160240" cy="1631827"/>
          </a:xfrm>
          <a:prstGeom prst="rect">
            <a:avLst/>
          </a:prstGeom>
          <a:noFill/>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0" y="-24"/>
            <a:ext cx="3428992" cy="1143008"/>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3455440162"/>
              </p:ext>
            </p:extLst>
          </p:nvPr>
        </p:nvGraphicFramePr>
        <p:xfrm>
          <a:off x="428596" y="500042"/>
          <a:ext cx="8501122" cy="6143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3857620" y="3286124"/>
            <a:ext cx="1714512" cy="369332"/>
          </a:xfrm>
          <a:prstGeom prst="rect">
            <a:avLst/>
          </a:prstGeom>
          <a:noFill/>
        </p:spPr>
        <p:txBody>
          <a:bodyPr wrap="square" rtlCol="0">
            <a:spAutoFit/>
          </a:bodyPr>
          <a:lstStyle/>
          <a:p>
            <a:r>
              <a:rPr lang="es-EC" b="1" i="1" dirty="0" smtClean="0"/>
              <a:t>CONTENIDOS</a:t>
            </a:r>
            <a:endParaRPr lang="es-EC" b="1" i="1" dirty="0"/>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51520" y="44624"/>
            <a:ext cx="82296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CADE</a:t>
            </a:r>
            <a:r>
              <a:rPr lang="es-MX" sz="3200" b="1" i="1" kern="0" dirty="0" smtClean="0">
                <a:effectLst>
                  <a:outerShdw blurRad="38100" dist="38100" dir="2700000" algn="tl">
                    <a:srgbClr val="C0C0C0"/>
                  </a:outerShdw>
                </a:effectLst>
                <a:latin typeface="+mj-lt"/>
                <a:ea typeface="+mj-ea"/>
                <a:cs typeface="+mj-cs"/>
              </a:rPr>
              <a:t>NA DE VALOR</a:t>
            </a:r>
            <a:endParaRPr kumimoji="0" lang="es-MX"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pic>
        <p:nvPicPr>
          <p:cNvPr id="6" name="5 Imagen"/>
          <p:cNvPicPr/>
          <p:nvPr/>
        </p:nvPicPr>
        <p:blipFill rotWithShape="1">
          <a:blip r:embed="rId2"/>
          <a:srcRect l="25930" t="28571" r="5057" b="12892"/>
          <a:stretch/>
        </p:blipFill>
        <p:spPr bwMode="auto">
          <a:xfrm>
            <a:off x="827584" y="1052736"/>
            <a:ext cx="7488832"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701489"/>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51520" y="44624"/>
            <a:ext cx="82296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FLUJOGRAMA</a:t>
            </a:r>
            <a:endParaRPr kumimoji="0" lang="es-MX"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2267744" y="620688"/>
            <a:ext cx="4608512" cy="6048672"/>
          </a:xfrm>
          <a:prstGeom prst="rect">
            <a:avLst/>
          </a:prstGeom>
        </p:spPr>
      </p:pic>
      <p:pic>
        <p:nvPicPr>
          <p:cNvPr id="86018" name="Picture 2" descr="Resultado de imagen para PROCESOS"/>
          <p:cNvPicPr>
            <a:picLocks noChangeAspect="1" noChangeArrowheads="1"/>
          </p:cNvPicPr>
          <p:nvPr/>
        </p:nvPicPr>
        <p:blipFill>
          <a:blip r:embed="rId3" cstate="print"/>
          <a:srcRect/>
          <a:stretch>
            <a:fillRect/>
          </a:stretch>
        </p:blipFill>
        <p:spPr bwMode="auto">
          <a:xfrm>
            <a:off x="0" y="4077072"/>
            <a:ext cx="2289175" cy="1656184"/>
          </a:xfrm>
          <a:prstGeom prst="rect">
            <a:avLst/>
          </a:prstGeom>
          <a:noFill/>
        </p:spPr>
      </p:pic>
      <p:sp>
        <p:nvSpPr>
          <p:cNvPr id="86020" name="AutoShape 4" descr="Resultado de imagen para PROC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6022" name="AutoShape 6" descr="Resultado de imagen para PROC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86024" name="Picture 8" descr="Resultado de imagen para PROCESOS"/>
          <p:cNvPicPr>
            <a:picLocks noChangeAspect="1" noChangeArrowheads="1"/>
          </p:cNvPicPr>
          <p:nvPr/>
        </p:nvPicPr>
        <p:blipFill>
          <a:blip r:embed="rId4" cstate="print"/>
          <a:srcRect/>
          <a:stretch>
            <a:fillRect/>
          </a:stretch>
        </p:blipFill>
        <p:spPr bwMode="auto">
          <a:xfrm>
            <a:off x="7067978" y="980728"/>
            <a:ext cx="2076022" cy="915170"/>
          </a:xfrm>
          <a:prstGeom prst="rect">
            <a:avLst/>
          </a:prstGeom>
          <a:noFill/>
        </p:spPr>
      </p:pic>
    </p:spTree>
    <p:extLst>
      <p:ext uri="{BB962C8B-B14F-4D97-AF65-F5344CB8AC3E}">
        <p14:creationId xmlns:p14="http://schemas.microsoft.com/office/powerpoint/2010/main" val="17570148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51520" y="44624"/>
            <a:ext cx="82296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DISTRIBUCIÓN DE LA PLANTA</a:t>
            </a:r>
            <a:endParaRPr kumimoji="0" lang="es-MX"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pic>
        <p:nvPicPr>
          <p:cNvPr id="5" name="4 Imagen"/>
          <p:cNvPicPr/>
          <p:nvPr/>
        </p:nvPicPr>
        <p:blipFill rotWithShape="1">
          <a:blip r:embed="rId2"/>
          <a:srcRect l="34506" t="24739" r="20983" b="15331"/>
          <a:stretch/>
        </p:blipFill>
        <p:spPr bwMode="auto">
          <a:xfrm>
            <a:off x="2196540" y="1459876"/>
            <a:ext cx="5111764" cy="4201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0755347"/>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229600" cy="1143000"/>
          </a:xfrm>
        </p:spPr>
        <p:txBody>
          <a:bodyPr/>
          <a:lstStyle/>
          <a:p>
            <a:pPr algn="l"/>
            <a:r>
              <a:rPr lang="es-MX" dirty="0" smtClean="0">
                <a:solidFill>
                  <a:schemeClr val="tx1"/>
                </a:solidFill>
              </a:rPr>
              <a:t>CAPÍTULO IV                 </a:t>
            </a:r>
            <a:endParaRPr lang="es-MX" dirty="0">
              <a:solidFill>
                <a:schemeClr val="tx1"/>
              </a:solidFill>
            </a:endParaRPr>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286512" y="5905484"/>
            <a:ext cx="2857520" cy="952516"/>
          </a:xfrm>
          <a:prstGeom prst="rect">
            <a:avLst/>
          </a:prstGeom>
          <a:noFill/>
          <a:ln w="9525">
            <a:noFill/>
            <a:miter lim="800000"/>
            <a:headEnd/>
            <a:tailEnd/>
          </a:ln>
        </p:spPr>
      </p:pic>
      <p:sp>
        <p:nvSpPr>
          <p:cNvPr id="6" name="1 Título"/>
          <p:cNvSpPr txBox="1">
            <a:spLocks/>
          </p:cNvSpPr>
          <p:nvPr/>
        </p:nvSpPr>
        <p:spPr>
          <a:xfrm>
            <a:off x="539552" y="476672"/>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s-MX" sz="3200" b="1" i="1" kern="0" dirty="0" smtClean="0">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MX" sz="3200" b="1" i="1" kern="0" dirty="0" smtClean="0">
                <a:effectLst>
                  <a:outerShdw blurRad="38100" dist="38100" dir="2700000" algn="tl">
                    <a:srgbClr val="C0C0C0"/>
                  </a:outerShdw>
                </a:effectLst>
                <a:latin typeface="+mj-lt"/>
                <a:ea typeface="+mj-ea"/>
                <a:cs typeface="+mj-cs"/>
              </a:rPr>
              <a:t>ESTUDIO FINANCIERO</a:t>
            </a:r>
            <a:endParaRPr kumimoji="0" lang="es-MX"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8" name="7 Tabla"/>
          <p:cNvGraphicFramePr>
            <a:graphicFrameLocks noGrp="1"/>
          </p:cNvGraphicFramePr>
          <p:nvPr/>
        </p:nvGraphicFramePr>
        <p:xfrm>
          <a:off x="1043608" y="1772816"/>
          <a:ext cx="2413000" cy="2322195"/>
        </p:xfrm>
        <a:graphic>
          <a:graphicData uri="http://schemas.openxmlformats.org/drawingml/2006/table">
            <a:tbl>
              <a:tblPr/>
              <a:tblGrid>
                <a:gridCol w="1651000"/>
                <a:gridCol w="762000"/>
              </a:tblGrid>
              <a:tr h="209550">
                <a:tc>
                  <a:txBody>
                    <a:bodyPr/>
                    <a:lstStyle/>
                    <a:p>
                      <a:pPr algn="ctr">
                        <a:lnSpc>
                          <a:spcPct val="115000"/>
                        </a:lnSpc>
                        <a:spcAft>
                          <a:spcPts val="0"/>
                        </a:spcAft>
                      </a:pPr>
                      <a:r>
                        <a:rPr lang="es-EC" sz="1200" b="1" dirty="0">
                          <a:solidFill>
                            <a:srgbClr val="000000"/>
                          </a:solidFill>
                          <a:latin typeface="Times New Roman"/>
                          <a:ea typeface="Times New Roman"/>
                          <a:cs typeface="Times New Roman"/>
                        </a:rPr>
                        <a:t>Concepto</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Valor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Terreno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17.000,00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Infraestructura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Calibri"/>
                          <a:cs typeface="Times New Roman"/>
                        </a:rPr>
                        <a:t>35.000,00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Mobiliario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9.259,75</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Equipo y maquinaria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Calibri"/>
                          <a:cs typeface="Times New Roman"/>
                        </a:rPr>
                        <a:t>9.778,50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Insumos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690,57</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Gastos de constitución</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Calibri"/>
                          <a:cs typeface="Times New Roman"/>
                        </a:rPr>
                        <a:t>600,00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Patentes </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150,00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Permisos y licencias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Calibri"/>
                          <a:cs typeface="Times New Roman"/>
                        </a:rPr>
                        <a:t>200,00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a:txBody>
                    <a:bodyPr/>
                    <a:lstStyle/>
                    <a:p>
                      <a:pPr>
                        <a:lnSpc>
                          <a:spcPct val="115000"/>
                        </a:lnSpc>
                        <a:spcAft>
                          <a:spcPts val="0"/>
                        </a:spcAft>
                      </a:pPr>
                      <a:r>
                        <a:rPr lang="es-EC" sz="1200" b="1">
                          <a:solidFill>
                            <a:srgbClr val="000000"/>
                          </a:solidFill>
                          <a:latin typeface="Times New Roman"/>
                          <a:ea typeface="Times New Roman"/>
                          <a:cs typeface="Times New Roman"/>
                        </a:rPr>
                        <a:t>Mano de obra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7.252,19</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19075">
                <a:tc>
                  <a:txBody>
                    <a:bodyPr/>
                    <a:lstStyle/>
                    <a:p>
                      <a:pPr>
                        <a:lnSpc>
                          <a:spcPct val="115000"/>
                        </a:lnSpc>
                        <a:spcAft>
                          <a:spcPts val="0"/>
                        </a:spcAft>
                      </a:pPr>
                      <a:r>
                        <a:rPr lang="es-EC" sz="1200" b="1">
                          <a:solidFill>
                            <a:srgbClr val="000000"/>
                          </a:solidFill>
                          <a:latin typeface="Times New Roman"/>
                          <a:ea typeface="Times New Roman"/>
                          <a:cs typeface="Times New Roman"/>
                        </a:rPr>
                        <a:t>TOTAL</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b="1" dirty="0">
                          <a:solidFill>
                            <a:srgbClr val="000000"/>
                          </a:solidFill>
                          <a:latin typeface="Times New Roman"/>
                          <a:ea typeface="Calibri"/>
                          <a:cs typeface="Times New Roman"/>
                        </a:rPr>
                        <a:t>79.931,01</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3995936" y="1628800"/>
          <a:ext cx="3683000" cy="3162681"/>
        </p:xfrm>
        <a:graphic>
          <a:graphicData uri="http://schemas.openxmlformats.org/drawingml/2006/table">
            <a:tbl>
              <a:tblPr/>
              <a:tblGrid>
                <a:gridCol w="1587500"/>
                <a:gridCol w="1079500"/>
                <a:gridCol w="1016000"/>
              </a:tblGrid>
              <a:tr h="428625">
                <a:tc>
                  <a:txBody>
                    <a:bodyPr/>
                    <a:lstStyle/>
                    <a:p>
                      <a:pPr algn="ctr">
                        <a:lnSpc>
                          <a:spcPct val="115000"/>
                        </a:lnSpc>
                        <a:spcAft>
                          <a:spcPts val="1000"/>
                        </a:spcAft>
                      </a:pPr>
                      <a:r>
                        <a:rPr lang="es-EC" sz="1200" b="1" dirty="0">
                          <a:solidFill>
                            <a:srgbClr val="000000"/>
                          </a:solidFill>
                          <a:latin typeface="Times New Roman"/>
                          <a:ea typeface="Times New Roman"/>
                          <a:cs typeface="Times New Roman"/>
                        </a:rPr>
                        <a:t>CONCEPTO</a:t>
                      </a:r>
                      <a:endParaRPr lang="es-EC" sz="1100" dirty="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latin typeface="Times New Roman"/>
                          <a:ea typeface="Times New Roman"/>
                          <a:cs typeface="Times New Roman"/>
                        </a:rPr>
                        <a:t>Recursos propios</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latin typeface="Times New Roman"/>
                          <a:ea typeface="Times New Roman"/>
                          <a:cs typeface="Times New Roman"/>
                        </a:rPr>
                        <a:t>Recursos Financiados</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tcPr>
                </a:tc>
              </a:tr>
              <a:tr h="209550">
                <a:tc gridSpan="3">
                  <a:txBody>
                    <a:bodyPr/>
                    <a:lstStyle/>
                    <a:p>
                      <a:pPr algn="ctr">
                        <a:lnSpc>
                          <a:spcPct val="115000"/>
                        </a:lnSpc>
                        <a:spcAft>
                          <a:spcPts val="1000"/>
                        </a:spcAft>
                      </a:pPr>
                      <a:r>
                        <a:rPr lang="es-EC" sz="1200" b="1">
                          <a:solidFill>
                            <a:srgbClr val="000000"/>
                          </a:solidFill>
                          <a:latin typeface="Times New Roman"/>
                          <a:ea typeface="Times New Roman"/>
                          <a:cs typeface="Times New Roman"/>
                        </a:rPr>
                        <a:t>ACTIVOS FIJOS TANGIBLES</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905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C"/>
                    </a:p>
                  </a:txBody>
                  <a:tcPr/>
                </a:tc>
                <a:tc hMerge="1">
                  <a:txBody>
                    <a:bodyPr/>
                    <a:lstStyle/>
                    <a:p>
                      <a:endParaRPr lang="es-EC"/>
                    </a:p>
                  </a:txBody>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Terreno</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7.000,00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10.000,00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Infraestructura</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12.000,00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23.000,00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Maquinaria y equipos</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1.000,00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8.778,50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Mobiliario</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3.000,00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6.259,75</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Insumos</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531,3</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159,27</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gridSpan="3">
                  <a:txBody>
                    <a:bodyPr/>
                    <a:lstStyle/>
                    <a:p>
                      <a:pPr algn="ctr">
                        <a:lnSpc>
                          <a:spcPct val="115000"/>
                        </a:lnSpc>
                        <a:spcAft>
                          <a:spcPts val="1000"/>
                        </a:spcAft>
                      </a:pPr>
                      <a:r>
                        <a:rPr lang="es-EC" sz="1200" b="1">
                          <a:solidFill>
                            <a:srgbClr val="000000"/>
                          </a:solidFill>
                          <a:latin typeface="Times New Roman"/>
                          <a:ea typeface="Times New Roman"/>
                          <a:cs typeface="Times New Roman"/>
                        </a:rPr>
                        <a:t>ACTIVOS FIJOS INTANGIBLES</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C"/>
                    </a:p>
                  </a:txBody>
                  <a:tcPr/>
                </a:tc>
                <a:tc hMerge="1">
                  <a:txBody>
                    <a:bodyPr/>
                    <a:lstStyle/>
                    <a:p>
                      <a:endParaRPr lang="es-EC"/>
                    </a:p>
                  </a:txBody>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Gastos de Constitución</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600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Patentes</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100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150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Permisos y licencias</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200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gridSpan="3">
                  <a:txBody>
                    <a:bodyPr/>
                    <a:lstStyle/>
                    <a:p>
                      <a:pPr algn="ctr">
                        <a:lnSpc>
                          <a:spcPct val="115000"/>
                        </a:lnSpc>
                        <a:spcAft>
                          <a:spcPts val="1000"/>
                        </a:spcAft>
                      </a:pPr>
                      <a:r>
                        <a:rPr lang="es-EC" sz="1200" b="1">
                          <a:solidFill>
                            <a:srgbClr val="000000"/>
                          </a:solidFill>
                          <a:latin typeface="Times New Roman"/>
                          <a:ea typeface="Times New Roman"/>
                          <a:cs typeface="Times New Roman"/>
                        </a:rPr>
                        <a:t>MANO DE OBRA</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C"/>
                    </a:p>
                  </a:txBody>
                  <a:tcPr/>
                </a:tc>
                <a:tc hMerge="1">
                  <a:txBody>
                    <a:bodyPr/>
                    <a:lstStyle/>
                    <a:p>
                      <a:endParaRPr lang="es-EC"/>
                    </a:p>
                  </a:txBody>
                  <a:tcPr/>
                </a:tc>
              </a:tr>
              <a:tr h="209550">
                <a:tc>
                  <a:txBody>
                    <a:bodyPr/>
                    <a:lstStyle/>
                    <a:p>
                      <a:pPr algn="ctr">
                        <a:lnSpc>
                          <a:spcPct val="115000"/>
                        </a:lnSpc>
                        <a:spcAft>
                          <a:spcPts val="1000"/>
                        </a:spcAft>
                      </a:pPr>
                      <a:r>
                        <a:rPr lang="es-EC" sz="1200" b="1">
                          <a:solidFill>
                            <a:srgbClr val="000000"/>
                          </a:solidFill>
                          <a:latin typeface="Times New Roman"/>
                          <a:ea typeface="Times New Roman"/>
                          <a:cs typeface="Times New Roman"/>
                        </a:rPr>
                        <a:t>Mano de obra</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dirty="0" smtClean="0">
                          <a:solidFill>
                            <a:srgbClr val="000000"/>
                          </a:solidFill>
                          <a:latin typeface="Times New Roman"/>
                          <a:ea typeface="Times New Roman"/>
                          <a:cs typeface="Times New Roman"/>
                        </a:rPr>
                        <a:t>448,00</a:t>
                      </a:r>
                      <a:endParaRPr lang="es-EC" sz="1100" dirty="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latin typeface="Times New Roman"/>
                          <a:ea typeface="Times New Roman"/>
                          <a:cs typeface="Times New Roman"/>
                        </a:rPr>
                        <a:t>6.804,19</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9550">
                <a:tc>
                  <a:txBody>
                    <a:bodyPr/>
                    <a:lstStyle/>
                    <a:p>
                      <a:pPr>
                        <a:lnSpc>
                          <a:spcPct val="115000"/>
                        </a:lnSpc>
                        <a:spcAft>
                          <a:spcPts val="1000"/>
                        </a:spcAft>
                      </a:pPr>
                      <a:r>
                        <a:rPr lang="es-EC" sz="1200" b="1">
                          <a:solidFill>
                            <a:srgbClr val="000000"/>
                          </a:solidFill>
                          <a:latin typeface="Times New Roman"/>
                          <a:ea typeface="Times New Roman"/>
                          <a:cs typeface="Times New Roman"/>
                        </a:rPr>
                        <a:t>TOTAL</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1000"/>
                        </a:spcAft>
                      </a:pPr>
                      <a:r>
                        <a:rPr lang="es-EC" sz="1200" b="1">
                          <a:solidFill>
                            <a:srgbClr val="000000"/>
                          </a:solidFill>
                          <a:latin typeface="Times New Roman"/>
                          <a:ea typeface="Times New Roman"/>
                          <a:cs typeface="Times New Roman"/>
                        </a:rPr>
                        <a:t>23.979,30</a:t>
                      </a:r>
                      <a:endParaRPr lang="es-EC" sz="110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1000"/>
                        </a:spcAft>
                      </a:pPr>
                      <a:r>
                        <a:rPr lang="es-EC" sz="1200" b="1" dirty="0">
                          <a:solidFill>
                            <a:srgbClr val="000000"/>
                          </a:solidFill>
                          <a:latin typeface="Times New Roman"/>
                          <a:ea typeface="Times New Roman"/>
                          <a:cs typeface="Times New Roman"/>
                        </a:rPr>
                        <a:t>55.951,71</a:t>
                      </a:r>
                      <a:endParaRPr lang="es-EC" sz="1100" dirty="0">
                        <a:latin typeface="Calibri"/>
                        <a:ea typeface="Times New Roman"/>
                        <a:cs typeface="Times New Roman"/>
                      </a:endParaRPr>
                    </a:p>
                  </a:txBody>
                  <a:tcPr marL="44450" marR="4445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graphicFrame>
        <p:nvGraphicFramePr>
          <p:cNvPr id="10" name="9 Gráfico"/>
          <p:cNvGraphicFramePr/>
          <p:nvPr/>
        </p:nvGraphicFramePr>
        <p:xfrm>
          <a:off x="2699792" y="5085184"/>
          <a:ext cx="2870629" cy="15426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44624"/>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s-MX" sz="3200" b="1" i="1" kern="0" dirty="0" smtClean="0">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MX" sz="3200" b="1" i="1" kern="0" dirty="0" smtClean="0">
                <a:effectLst>
                  <a:outerShdw blurRad="38100" dist="38100" dir="2700000" algn="tl">
                    <a:srgbClr val="C0C0C0"/>
                  </a:outerShdw>
                </a:effectLst>
                <a:latin typeface="+mj-lt"/>
                <a:ea typeface="+mj-ea"/>
                <a:cs typeface="+mj-cs"/>
              </a:rPr>
              <a:t>EVALUACIÓN FINANCIERA</a:t>
            </a:r>
            <a:endParaRPr kumimoji="0" lang="es-MX"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2 Tabla"/>
          <p:cNvGraphicFramePr>
            <a:graphicFrameLocks noGrp="1"/>
          </p:cNvGraphicFramePr>
          <p:nvPr/>
        </p:nvGraphicFramePr>
        <p:xfrm>
          <a:off x="1878335" y="1658692"/>
          <a:ext cx="5429969" cy="3426492"/>
        </p:xfrm>
        <a:graphic>
          <a:graphicData uri="http://schemas.openxmlformats.org/drawingml/2006/table">
            <a:tbl>
              <a:tblPr/>
              <a:tblGrid>
                <a:gridCol w="2288713"/>
                <a:gridCol w="1046839"/>
                <a:gridCol w="942672"/>
                <a:gridCol w="1151745"/>
              </a:tblGrid>
              <a:tr h="569106">
                <a:tc>
                  <a:txBody>
                    <a:bodyPr/>
                    <a:lstStyle/>
                    <a:p>
                      <a:pPr algn="ctr">
                        <a:lnSpc>
                          <a:spcPct val="115000"/>
                        </a:lnSpc>
                        <a:spcAft>
                          <a:spcPts val="0"/>
                        </a:spcAft>
                      </a:pPr>
                      <a:r>
                        <a:rPr lang="es-EC" sz="1200" b="1">
                          <a:solidFill>
                            <a:srgbClr val="000000"/>
                          </a:solidFill>
                          <a:latin typeface="Times New Roman"/>
                          <a:ea typeface="Times New Roman"/>
                          <a:cs typeface="Times New Roman"/>
                        </a:rPr>
                        <a:t>Concepto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Escenario pesimista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Caso base</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Escenario optimista</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296409">
                <a:tc>
                  <a:txBody>
                    <a:bodyPr/>
                    <a:lstStyle/>
                    <a:p>
                      <a:pPr>
                        <a:lnSpc>
                          <a:spcPct val="115000"/>
                        </a:lnSpc>
                        <a:spcAft>
                          <a:spcPts val="0"/>
                        </a:spcAft>
                      </a:pPr>
                      <a:r>
                        <a:rPr lang="es-EC" sz="1200" b="1">
                          <a:solidFill>
                            <a:srgbClr val="000000"/>
                          </a:solidFill>
                          <a:latin typeface="Times New Roman"/>
                          <a:ea typeface="Times New Roman"/>
                          <a:cs typeface="Times New Roman"/>
                        </a:rPr>
                        <a:t>VAN sin financiamiento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13.295,81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13.995,59</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14.695,37</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84553">
                <a:tc>
                  <a:txBody>
                    <a:bodyPr/>
                    <a:lstStyle/>
                    <a:p>
                      <a:pPr>
                        <a:lnSpc>
                          <a:spcPct val="115000"/>
                        </a:lnSpc>
                        <a:spcAft>
                          <a:spcPts val="0"/>
                        </a:spcAft>
                      </a:pPr>
                      <a:r>
                        <a:rPr lang="es-EC" sz="1200" b="1">
                          <a:solidFill>
                            <a:srgbClr val="000000"/>
                          </a:solidFill>
                          <a:latin typeface="Times New Roman"/>
                          <a:ea typeface="Times New Roman"/>
                          <a:cs typeface="Times New Roman"/>
                        </a:rPr>
                        <a:t>VAN con financiamiento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20.526,94</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Calibri"/>
                          <a:cs typeface="Times New Roman"/>
                        </a:rPr>
                        <a:t>21.607,30</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22.687,67</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4553">
                <a:tc>
                  <a:txBody>
                    <a:bodyPr/>
                    <a:lstStyle/>
                    <a:p>
                      <a:pPr>
                        <a:lnSpc>
                          <a:spcPct val="115000"/>
                        </a:lnSpc>
                        <a:spcAft>
                          <a:spcPts val="0"/>
                        </a:spcAft>
                      </a:pPr>
                      <a:r>
                        <a:rPr lang="es-EC" sz="1200" b="1">
                          <a:solidFill>
                            <a:srgbClr val="000000"/>
                          </a:solidFill>
                          <a:latin typeface="Times New Roman"/>
                          <a:ea typeface="Times New Roman"/>
                          <a:cs typeface="Times New Roman"/>
                        </a:rPr>
                        <a:t>TIR sin financiamiento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10,28%</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10,82%</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11,36%</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84553">
                <a:tc>
                  <a:txBody>
                    <a:bodyPr/>
                    <a:lstStyle/>
                    <a:p>
                      <a:pPr>
                        <a:lnSpc>
                          <a:spcPct val="115000"/>
                        </a:lnSpc>
                        <a:spcAft>
                          <a:spcPts val="0"/>
                        </a:spcAft>
                      </a:pPr>
                      <a:r>
                        <a:rPr lang="es-EC" sz="1200" b="1">
                          <a:solidFill>
                            <a:srgbClr val="000000"/>
                          </a:solidFill>
                          <a:latin typeface="Times New Roman"/>
                          <a:ea typeface="Times New Roman"/>
                          <a:cs typeface="Times New Roman"/>
                        </a:rPr>
                        <a:t>TIR con financiamiento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27%</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Calibri"/>
                          <a:cs typeface="Times New Roman"/>
                        </a:rPr>
                        <a:t>28,61%</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30,04%</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4553">
                <a:tc>
                  <a:txBody>
                    <a:bodyPr/>
                    <a:lstStyle/>
                    <a:p>
                      <a:pPr>
                        <a:lnSpc>
                          <a:spcPct val="115000"/>
                        </a:lnSpc>
                        <a:spcAft>
                          <a:spcPts val="0"/>
                        </a:spcAft>
                      </a:pPr>
                      <a:r>
                        <a:rPr lang="es-EC" sz="1200" b="1">
                          <a:solidFill>
                            <a:srgbClr val="000000"/>
                          </a:solidFill>
                          <a:latin typeface="Times New Roman"/>
                          <a:ea typeface="Times New Roman"/>
                          <a:cs typeface="Times New Roman"/>
                        </a:rPr>
                        <a:t>R C/B sin financiamiento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1,25</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1,32</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1,39</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84553">
                <a:tc>
                  <a:txBody>
                    <a:bodyPr/>
                    <a:lstStyle/>
                    <a:p>
                      <a:pPr>
                        <a:lnSpc>
                          <a:spcPct val="115000"/>
                        </a:lnSpc>
                        <a:spcAft>
                          <a:spcPts val="0"/>
                        </a:spcAft>
                      </a:pPr>
                      <a:r>
                        <a:rPr lang="es-EC" sz="1200" b="1">
                          <a:solidFill>
                            <a:srgbClr val="000000"/>
                          </a:solidFill>
                          <a:latin typeface="Times New Roman"/>
                          <a:ea typeface="Times New Roman"/>
                          <a:cs typeface="Times New Roman"/>
                        </a:rPr>
                        <a:t>R C/B con financiamiento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1,86</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Calibri"/>
                          <a:cs typeface="Times New Roman"/>
                        </a:rPr>
                        <a:t>1,96</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2,06</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69106">
                <a:tc>
                  <a:txBody>
                    <a:bodyPr/>
                    <a:lstStyle/>
                    <a:p>
                      <a:pPr>
                        <a:lnSpc>
                          <a:spcPct val="115000"/>
                        </a:lnSpc>
                        <a:spcAft>
                          <a:spcPts val="0"/>
                        </a:spcAft>
                      </a:pPr>
                      <a:r>
                        <a:rPr lang="es-EC" sz="1200" b="1">
                          <a:solidFill>
                            <a:srgbClr val="000000"/>
                          </a:solidFill>
                          <a:latin typeface="Times New Roman"/>
                          <a:ea typeface="Times New Roman"/>
                          <a:cs typeface="Times New Roman"/>
                        </a:rPr>
                        <a:t>Recuperación sin financiamiento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5 años y 3 meses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a:solidFill>
                            <a:srgbClr val="000000"/>
                          </a:solidFill>
                          <a:latin typeface="Times New Roman"/>
                          <a:ea typeface="Calibri"/>
                          <a:cs typeface="Times New Roman"/>
                        </a:rPr>
                        <a:t>5 años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4 años y 7 meses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569106">
                <a:tc>
                  <a:txBody>
                    <a:bodyPr/>
                    <a:lstStyle/>
                    <a:p>
                      <a:pPr>
                        <a:lnSpc>
                          <a:spcPct val="115000"/>
                        </a:lnSpc>
                        <a:spcAft>
                          <a:spcPts val="0"/>
                        </a:spcAft>
                      </a:pPr>
                      <a:r>
                        <a:rPr lang="es-EC" sz="1200" b="1">
                          <a:solidFill>
                            <a:srgbClr val="000000"/>
                          </a:solidFill>
                          <a:latin typeface="Times New Roman"/>
                          <a:ea typeface="Times New Roman"/>
                          <a:cs typeface="Times New Roman"/>
                        </a:rPr>
                        <a:t>Recuperación con financiamiento</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3 meses y 2 meses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Calibri"/>
                          <a:cs typeface="Times New Roman"/>
                        </a:rPr>
                        <a:t>3 años</a:t>
                      </a:r>
                      <a:endParaRPr lang="es-EC" sz="11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2 años y 8 meses</a:t>
                      </a:r>
                      <a:endParaRPr lang="es-EC" sz="11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
        <p:nvSpPr>
          <p:cNvPr id="88066" name="AutoShape 2" descr="Resultado de imagen para recuperacion de in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8068" name="AutoShape 4" descr="Resultado de imagen para recuperacion de in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8070" name="AutoShape 6" descr="Resultado de imagen para recuperacion de in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8072" name="AutoShape 8" descr="Resultado de imagen para recuperacion de in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88074" name="Picture 10" descr="http://1.bp.blogspot.com/-HI5FISZHxSk/UKBd7Dh-DSI/AAAAAAAAaKY/paMnZNOTiVI/s1600/PERIODO+DE+RECUPERACI%C3%93N.jpg"/>
          <p:cNvPicPr>
            <a:picLocks noChangeAspect="1" noChangeArrowheads="1"/>
          </p:cNvPicPr>
          <p:nvPr/>
        </p:nvPicPr>
        <p:blipFill>
          <a:blip r:embed="rId2" cstate="print"/>
          <a:srcRect t="9127"/>
          <a:stretch>
            <a:fillRect/>
          </a:stretch>
        </p:blipFill>
        <p:spPr bwMode="auto">
          <a:xfrm>
            <a:off x="0" y="5161529"/>
            <a:ext cx="2771800" cy="169647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C" dirty="0" smtClean="0">
                <a:solidFill>
                  <a:schemeClr val="tx1"/>
                </a:solidFill>
              </a:rPr>
              <a:t>CONCLUSIONES</a:t>
            </a:r>
            <a:endParaRPr lang="es-EC" sz="3600" dirty="0">
              <a:solidFill>
                <a:schemeClr val="tx1"/>
              </a:solidFill>
            </a:endParaRPr>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643702" y="5929354"/>
            <a:ext cx="2428860" cy="928670"/>
          </a:xfrm>
          <a:prstGeom prst="rect">
            <a:avLst/>
          </a:prstGeom>
          <a:noFill/>
          <a:ln w="9525">
            <a:noFill/>
            <a:miter lim="800000"/>
            <a:headEnd/>
            <a:tailEnd/>
          </a:ln>
        </p:spPr>
      </p:pic>
      <p:graphicFrame>
        <p:nvGraphicFramePr>
          <p:cNvPr id="11" name="10 Diagrama"/>
          <p:cNvGraphicFramePr/>
          <p:nvPr>
            <p:extLst>
              <p:ext uri="{D42A27DB-BD31-4B8C-83A1-F6EECF244321}">
                <p14:modId xmlns:p14="http://schemas.microsoft.com/office/powerpoint/2010/main" val="2503654836"/>
              </p:ext>
            </p:extLst>
          </p:nvPr>
        </p:nvGraphicFramePr>
        <p:xfrm>
          <a:off x="323528" y="836712"/>
          <a:ext cx="8604448" cy="5589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158"/>
            <a:ext cx="8229600" cy="1143000"/>
          </a:xfrm>
        </p:spPr>
        <p:txBody>
          <a:bodyPr/>
          <a:lstStyle/>
          <a:p>
            <a:r>
              <a:rPr lang="es-EC" dirty="0" smtClean="0">
                <a:solidFill>
                  <a:schemeClr val="tx1"/>
                </a:solidFill>
              </a:rPr>
              <a:t>RECOMENDACIONES</a:t>
            </a:r>
            <a:endParaRPr lang="es-EC" dirty="0"/>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643702" y="5929354"/>
            <a:ext cx="2428860" cy="928670"/>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2918346379"/>
              </p:ext>
            </p:extLst>
          </p:nvPr>
        </p:nvGraphicFramePr>
        <p:xfrm>
          <a:off x="395536" y="922009"/>
          <a:ext cx="8352928" cy="524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 Rincón de Floricienta."/>
          <p:cNvPicPr>
            <a:picLocks noChangeAspect="1" noChangeArrowheads="1"/>
          </p:cNvPicPr>
          <p:nvPr/>
        </p:nvPicPr>
        <p:blipFill>
          <a:blip r:embed="rId2" cstate="print"/>
          <a:srcRect l="19396" t="25861" r="18781" b="28883"/>
          <a:stretch>
            <a:fillRect/>
          </a:stretch>
        </p:blipFill>
        <p:spPr bwMode="auto">
          <a:xfrm>
            <a:off x="1411363" y="1340768"/>
            <a:ext cx="6689029" cy="3672408"/>
          </a:xfrm>
          <a:prstGeom prst="rect">
            <a:avLst/>
          </a:prstGeom>
          <a:noFill/>
        </p:spPr>
      </p:pic>
    </p:spTree>
    <p:extLst>
      <p:ext uri="{BB962C8B-B14F-4D97-AF65-F5344CB8AC3E}">
        <p14:creationId xmlns:p14="http://schemas.microsoft.com/office/powerpoint/2010/main" val="1632025081"/>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3168352"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C" sz="2600" b="1" i="1" dirty="0" smtClean="0">
                <a:solidFill>
                  <a:schemeClr val="tx1"/>
                </a:solidFill>
              </a:rPr>
              <a:t>ANTECEDENTES</a:t>
            </a:r>
            <a:endParaRPr lang="es-EC" sz="2600" b="1" i="1" dirty="0">
              <a:solidFill>
                <a:schemeClr val="tx1"/>
              </a:solidFill>
            </a:endParaRPr>
          </a:p>
        </p:txBody>
      </p:sp>
      <p:graphicFrame>
        <p:nvGraphicFramePr>
          <p:cNvPr id="4" name="3 Diagrama"/>
          <p:cNvGraphicFramePr/>
          <p:nvPr>
            <p:extLst>
              <p:ext uri="{D42A27DB-BD31-4B8C-83A1-F6EECF244321}">
                <p14:modId xmlns:p14="http://schemas.microsoft.com/office/powerpoint/2010/main" val="3941312464"/>
              </p:ext>
            </p:extLst>
          </p:nvPr>
        </p:nvGraphicFramePr>
        <p:xfrm>
          <a:off x="1115616" y="0"/>
          <a:ext cx="727280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996611"/>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60648"/>
            <a:ext cx="3528392"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C" sz="2600" b="1" i="1" dirty="0" smtClean="0">
                <a:solidFill>
                  <a:schemeClr val="tx1"/>
                </a:solidFill>
              </a:rPr>
              <a:t>GIRO DEL NEGOCIO</a:t>
            </a:r>
            <a:endParaRPr lang="es-EC" sz="2600" b="1" i="1" dirty="0">
              <a:solidFill>
                <a:schemeClr val="tx1"/>
              </a:solidFill>
            </a:endParaRPr>
          </a:p>
        </p:txBody>
      </p:sp>
      <p:graphicFrame>
        <p:nvGraphicFramePr>
          <p:cNvPr id="6" name="5 Diagrama"/>
          <p:cNvGraphicFramePr/>
          <p:nvPr/>
        </p:nvGraphicFramePr>
        <p:xfrm>
          <a:off x="755576" y="1052736"/>
          <a:ext cx="777686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878822"/>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229600" cy="1143000"/>
          </a:xfrm>
        </p:spPr>
        <p:txBody>
          <a:bodyPr/>
          <a:lstStyle/>
          <a:p>
            <a:r>
              <a:rPr lang="es-MX" dirty="0" smtClean="0">
                <a:solidFill>
                  <a:schemeClr val="tx1"/>
                </a:solidFill>
              </a:rPr>
              <a:t>DIRECCIONAMIENTO ESTRATÉGICO </a:t>
            </a:r>
            <a:endParaRPr lang="es-MX" dirty="0">
              <a:solidFill>
                <a:schemeClr val="tx1"/>
              </a:solidFill>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81889539"/>
              </p:ext>
            </p:extLst>
          </p:nvPr>
        </p:nvGraphicFramePr>
        <p:xfrm>
          <a:off x="457200" y="928670"/>
          <a:ext cx="8115328" cy="519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6286512" y="5905484"/>
            <a:ext cx="2857520" cy="952516"/>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0 Imagen"/>
          <p:cNvPicPr/>
          <p:nvPr/>
        </p:nvPicPr>
        <p:blipFill>
          <a:blip r:embed="rId2" cstate="print">
            <a:extLst>
              <a:ext uri="{28A0092B-C50C-407E-A947-70E740481C1C}">
                <a14:useLocalDpi xmlns:a14="http://schemas.microsoft.com/office/drawing/2010/main" val="0"/>
              </a:ext>
            </a:extLst>
          </a:blip>
          <a:stretch>
            <a:fillRect/>
          </a:stretch>
        </p:blipFill>
        <p:spPr>
          <a:xfrm>
            <a:off x="683568" y="1032171"/>
            <a:ext cx="3600400" cy="24688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3" name="2 Diagrama"/>
          <p:cNvGraphicFramePr/>
          <p:nvPr>
            <p:extLst>
              <p:ext uri="{D42A27DB-BD31-4B8C-83A1-F6EECF244321}">
                <p14:modId xmlns:p14="http://schemas.microsoft.com/office/powerpoint/2010/main" val="3670006270"/>
              </p:ext>
            </p:extLst>
          </p:nvPr>
        </p:nvGraphicFramePr>
        <p:xfrm>
          <a:off x="3923928" y="908720"/>
          <a:ext cx="518919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Resultado de imagen para canastas de de productos agríco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canastas de de productos agríco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2" name="Picture 6" descr="Resultado de imagen para maiz haba frijol pap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785008"/>
            <a:ext cx="1794035" cy="13437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maiz haba frijol pap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76207" y="3925630"/>
            <a:ext cx="2007761" cy="10625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maiz haba frijol pap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8007" y="4725144"/>
            <a:ext cx="1549817" cy="119758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n para maiz"/>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19871" y="5044451"/>
            <a:ext cx="1536105" cy="90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88474"/>
      </p:ext>
    </p:extLst>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229600" cy="1143000"/>
          </a:xfrm>
        </p:spPr>
        <p:txBody>
          <a:bodyPr/>
          <a:lstStyle/>
          <a:p>
            <a:pPr algn="l"/>
            <a:r>
              <a:rPr lang="es-MX" dirty="0" smtClean="0">
                <a:solidFill>
                  <a:schemeClr val="tx1"/>
                </a:solidFill>
              </a:rPr>
              <a:t>CAPÍTULO II                 </a:t>
            </a:r>
            <a:endParaRPr lang="es-MX" dirty="0">
              <a:solidFill>
                <a:schemeClr val="tx1"/>
              </a:solidFill>
            </a:endParaRPr>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286512" y="5905484"/>
            <a:ext cx="2857520" cy="952516"/>
          </a:xfrm>
          <a:prstGeom prst="rect">
            <a:avLst/>
          </a:prstGeom>
          <a:noFill/>
          <a:ln w="9525">
            <a:noFill/>
            <a:miter lim="800000"/>
            <a:headEnd/>
            <a:tailEnd/>
          </a:ln>
        </p:spPr>
      </p:pic>
      <p:sp>
        <p:nvSpPr>
          <p:cNvPr id="6" name="1 Título"/>
          <p:cNvSpPr txBox="1">
            <a:spLocks/>
          </p:cNvSpPr>
          <p:nvPr/>
        </p:nvSpPr>
        <p:spPr>
          <a:xfrm>
            <a:off x="539552" y="836712"/>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s-MX" sz="3200" b="1" i="1" kern="0" dirty="0" smtClean="0">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MX" sz="3200" b="1" i="1" kern="0" dirty="0" smtClean="0">
                <a:effectLst>
                  <a:outerShdw blurRad="38100" dist="38100" dir="2700000" algn="tl">
                    <a:srgbClr val="C0C0C0"/>
                  </a:outerShdw>
                </a:effectLst>
                <a:latin typeface="+mj-lt"/>
                <a:ea typeface="+mj-ea"/>
                <a:cs typeface="+mj-cs"/>
              </a:rPr>
              <a:t>ESTUDIO DE MERCADO</a:t>
            </a:r>
            <a:endParaRPr kumimoji="0" lang="es-MX"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7" name="6 Diagrama"/>
          <p:cNvGraphicFramePr/>
          <p:nvPr/>
        </p:nvGraphicFramePr>
        <p:xfrm>
          <a:off x="1091952" y="1685032"/>
          <a:ext cx="686442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0658" name="Picture 2" descr="Resultado de imagen para objetivos"/>
          <p:cNvPicPr>
            <a:picLocks noChangeAspect="1" noChangeArrowheads="1"/>
          </p:cNvPicPr>
          <p:nvPr/>
        </p:nvPicPr>
        <p:blipFill>
          <a:blip r:embed="rId8" cstate="print"/>
          <a:srcRect r="16435"/>
          <a:stretch>
            <a:fillRect/>
          </a:stretch>
        </p:blipFill>
        <p:spPr bwMode="auto">
          <a:xfrm>
            <a:off x="7643936" y="1340768"/>
            <a:ext cx="1464568" cy="1895476"/>
          </a:xfrm>
          <a:prstGeom prst="rect">
            <a:avLst/>
          </a:prstGeom>
          <a:noFill/>
        </p:spPr>
      </p:pic>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229600" cy="922114"/>
          </a:xfrm>
        </p:spPr>
        <p:txBody>
          <a:bodyPr/>
          <a:lstStyle/>
          <a:p>
            <a:pPr algn="l"/>
            <a:r>
              <a:rPr lang="es-EC" dirty="0" smtClean="0">
                <a:solidFill>
                  <a:schemeClr val="tx1"/>
                </a:solidFill>
              </a:rPr>
              <a:t>NECESIDAD Y JUSTIFICACIÓN</a:t>
            </a:r>
            <a:endParaRPr lang="es-EC" dirty="0">
              <a:solidFill>
                <a:schemeClr val="tx1"/>
              </a:solidFill>
            </a:endParaRPr>
          </a:p>
        </p:txBody>
      </p:sp>
      <p:sp>
        <p:nvSpPr>
          <p:cNvPr id="71717"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1683" name="Group 74"/>
          <p:cNvGrpSpPr>
            <a:grpSpLocks/>
          </p:cNvGrpSpPr>
          <p:nvPr/>
        </p:nvGrpSpPr>
        <p:grpSpPr bwMode="auto">
          <a:xfrm>
            <a:off x="1676349" y="787871"/>
            <a:ext cx="6496051" cy="5305425"/>
            <a:chOff x="1613" y="7108"/>
            <a:chExt cx="8966" cy="6346"/>
          </a:xfrm>
        </p:grpSpPr>
        <p:grpSp>
          <p:nvGrpSpPr>
            <p:cNvPr id="20" name="Group 75"/>
            <p:cNvGrpSpPr>
              <a:grpSpLocks/>
            </p:cNvGrpSpPr>
            <p:nvPr/>
          </p:nvGrpSpPr>
          <p:grpSpPr bwMode="auto">
            <a:xfrm>
              <a:off x="1676" y="7108"/>
              <a:ext cx="8903" cy="6346"/>
              <a:chOff x="1676" y="7108"/>
              <a:chExt cx="8903" cy="6346"/>
            </a:xfrm>
          </p:grpSpPr>
          <p:grpSp>
            <p:nvGrpSpPr>
              <p:cNvPr id="21" name="Group 76"/>
              <p:cNvGrpSpPr>
                <a:grpSpLocks/>
              </p:cNvGrpSpPr>
              <p:nvPr/>
            </p:nvGrpSpPr>
            <p:grpSpPr bwMode="auto">
              <a:xfrm>
                <a:off x="2910" y="10775"/>
                <a:ext cx="6425" cy="1534"/>
                <a:chOff x="2910" y="10775"/>
                <a:chExt cx="6425" cy="1534"/>
              </a:xfrm>
            </p:grpSpPr>
            <p:sp>
              <p:nvSpPr>
                <p:cNvPr id="22" name="Rectangle 77"/>
                <p:cNvSpPr>
                  <a:spLocks noChangeArrowheads="1"/>
                </p:cNvSpPr>
                <p:nvPr/>
              </p:nvSpPr>
              <p:spPr bwMode="auto">
                <a:xfrm>
                  <a:off x="7712" y="11064"/>
                  <a:ext cx="1623" cy="10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No obtienen ganancias en venta de productos agr</a:t>
                  </a:r>
                  <a:r>
                    <a:rPr kumimoji="0" lang="es-EC" sz="1000" b="0" i="0" u="none" strike="noStrike" cap="none" normalizeH="0" baseline="0" smtClean="0">
                      <a:ln>
                        <a:noFill/>
                      </a:ln>
                      <a:solidFill>
                        <a:schemeClr val="tx1"/>
                      </a:solidFill>
                      <a:effectLst/>
                      <a:latin typeface="Calibri"/>
                      <a:ea typeface="Times New Roman" pitchFamily="18" charset="0"/>
                      <a:cs typeface="Times New Roman" pitchFamily="18" charset="0"/>
                    </a:rPr>
                    <a:t>í</a:t>
                  </a: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colas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78"/>
                <p:cNvSpPr>
                  <a:spLocks noChangeArrowheads="1"/>
                </p:cNvSpPr>
                <p:nvPr/>
              </p:nvSpPr>
              <p:spPr bwMode="auto">
                <a:xfrm>
                  <a:off x="5069" y="11547"/>
                  <a:ext cx="1458" cy="7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Familias numerosas con bajos ingresos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79"/>
                <p:cNvSpPr>
                  <a:spLocks noChangeArrowheads="1"/>
                </p:cNvSpPr>
                <p:nvPr/>
              </p:nvSpPr>
              <p:spPr bwMode="auto">
                <a:xfrm>
                  <a:off x="5499" y="10775"/>
                  <a:ext cx="1458" cy="74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Falta de apoyo de las autoridades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80"/>
                <p:cNvSpPr>
                  <a:spLocks noChangeArrowheads="1"/>
                </p:cNvSpPr>
                <p:nvPr/>
              </p:nvSpPr>
              <p:spPr bwMode="auto">
                <a:xfrm>
                  <a:off x="2910" y="11449"/>
                  <a:ext cx="1412" cy="8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Falta de iniciativa de la poblaci</a:t>
                  </a:r>
                  <a:r>
                    <a:rPr kumimoji="0" lang="es-EC" sz="1000" b="0" i="0" u="none" strike="noStrike" cap="none" normalizeH="0" baseline="0" smtClean="0">
                      <a:ln>
                        <a:noFill/>
                      </a:ln>
                      <a:solidFill>
                        <a:schemeClr val="tx1"/>
                      </a:solidFill>
                      <a:effectLst/>
                      <a:latin typeface="Calibri"/>
                      <a:ea typeface="Times New Roman" pitchFamily="18" charset="0"/>
                      <a:cs typeface="Times New Roman" pitchFamily="18" charset="0"/>
                    </a:rPr>
                    <a:t>ó</a:t>
                  </a: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6" name="Group 81"/>
              <p:cNvGrpSpPr>
                <a:grpSpLocks/>
              </p:cNvGrpSpPr>
              <p:nvPr/>
            </p:nvGrpSpPr>
            <p:grpSpPr bwMode="auto">
              <a:xfrm>
                <a:off x="1676" y="7108"/>
                <a:ext cx="8903" cy="6346"/>
                <a:chOff x="1676" y="7043"/>
                <a:chExt cx="8903" cy="6346"/>
              </a:xfrm>
            </p:grpSpPr>
            <p:grpSp>
              <p:nvGrpSpPr>
                <p:cNvPr id="27" name="Group 82"/>
                <p:cNvGrpSpPr>
                  <a:grpSpLocks/>
                </p:cNvGrpSpPr>
                <p:nvPr/>
              </p:nvGrpSpPr>
              <p:grpSpPr bwMode="auto">
                <a:xfrm>
                  <a:off x="1676" y="7043"/>
                  <a:ext cx="8903" cy="6346"/>
                  <a:chOff x="1676" y="6932"/>
                  <a:chExt cx="8899" cy="6346"/>
                </a:xfrm>
              </p:grpSpPr>
              <p:grpSp>
                <p:nvGrpSpPr>
                  <p:cNvPr id="28" name="Group 83"/>
                  <p:cNvGrpSpPr>
                    <a:grpSpLocks/>
                  </p:cNvGrpSpPr>
                  <p:nvPr/>
                </p:nvGrpSpPr>
                <p:grpSpPr bwMode="auto">
                  <a:xfrm>
                    <a:off x="2528" y="7889"/>
                    <a:ext cx="8047" cy="4418"/>
                    <a:chOff x="1605" y="7137"/>
                    <a:chExt cx="8869" cy="5223"/>
                  </a:xfrm>
                </p:grpSpPr>
                <p:grpSp>
                  <p:nvGrpSpPr>
                    <p:cNvPr id="29" name="Group 84"/>
                    <p:cNvGrpSpPr>
                      <a:grpSpLocks/>
                    </p:cNvGrpSpPr>
                    <p:nvPr/>
                  </p:nvGrpSpPr>
                  <p:grpSpPr bwMode="auto">
                    <a:xfrm>
                      <a:off x="1605" y="8794"/>
                      <a:ext cx="8869" cy="1615"/>
                      <a:chOff x="1605" y="8794"/>
                      <a:chExt cx="8869" cy="1615"/>
                    </a:xfrm>
                  </p:grpSpPr>
                  <p:sp>
                    <p:nvSpPr>
                      <p:cNvPr id="30" name="AutoShape 85"/>
                      <p:cNvSpPr>
                        <a:spLocks noChangeShapeType="1"/>
                      </p:cNvSpPr>
                      <p:nvPr/>
                    </p:nvSpPr>
                    <p:spPr bwMode="auto">
                      <a:xfrm>
                        <a:off x="1605" y="9750"/>
                        <a:ext cx="676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31" name="AutoShape 86"/>
                      <p:cNvSpPr>
                        <a:spLocks noChangeArrowheads="1"/>
                      </p:cNvSpPr>
                      <p:nvPr/>
                    </p:nvSpPr>
                    <p:spPr bwMode="auto">
                      <a:xfrm>
                        <a:off x="8369" y="8794"/>
                        <a:ext cx="2105" cy="1615"/>
                      </a:xfrm>
                      <a:prstGeom prst="homePlate">
                        <a:avLst>
                          <a:gd name="adj" fmla="val 48848"/>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Falta de un centro de acopio en la parroquia Cotogchoa.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4" name="AutoShape 87"/>
                    <p:cNvSpPr>
                      <a:spLocks noChangeShapeType="1"/>
                    </p:cNvSpPr>
                    <p:nvPr/>
                  </p:nvSpPr>
                  <p:spPr bwMode="auto">
                    <a:xfrm>
                      <a:off x="6390" y="7140"/>
                      <a:ext cx="1740" cy="261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66" name="AutoShape 89"/>
                    <p:cNvSpPr>
                      <a:spLocks noChangeShapeType="1"/>
                    </p:cNvSpPr>
                    <p:nvPr/>
                  </p:nvSpPr>
                  <p:spPr bwMode="auto">
                    <a:xfrm>
                      <a:off x="1605" y="7137"/>
                      <a:ext cx="1740" cy="261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67" name="AutoShape 90"/>
                    <p:cNvSpPr>
                      <a:spLocks noChangeShapeType="1"/>
                    </p:cNvSpPr>
                    <p:nvPr/>
                  </p:nvSpPr>
                  <p:spPr bwMode="auto">
                    <a:xfrm flipH="1">
                      <a:off x="3968" y="9750"/>
                      <a:ext cx="667" cy="261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68" name="AutoShape 91"/>
                    <p:cNvSpPr>
                      <a:spLocks noChangeShapeType="1"/>
                    </p:cNvSpPr>
                    <p:nvPr/>
                  </p:nvSpPr>
                  <p:spPr bwMode="auto">
                    <a:xfrm flipH="1">
                      <a:off x="6390" y="9750"/>
                      <a:ext cx="667" cy="261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grpSp>
              <p:sp>
                <p:nvSpPr>
                  <p:cNvPr id="69" name="Rectangle 92"/>
                  <p:cNvSpPr>
                    <a:spLocks noChangeArrowheads="1"/>
                  </p:cNvSpPr>
                  <p:nvPr/>
                </p:nvSpPr>
                <p:spPr bwMode="auto">
                  <a:xfrm>
                    <a:off x="6007" y="6932"/>
                    <a:ext cx="1842" cy="960"/>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Migraci</a:t>
                    </a:r>
                    <a:r>
                      <a:rPr kumimoji="0" lang="es-EC" sz="1000" b="1" i="0" u="none" strike="noStrike" cap="none" normalizeH="0" baseline="0" smtClean="0">
                        <a:ln>
                          <a:noFill/>
                        </a:ln>
                        <a:solidFill>
                          <a:schemeClr val="tx1"/>
                        </a:solidFill>
                        <a:effectLst/>
                        <a:latin typeface="Calibri"/>
                        <a:ea typeface="Times New Roman" pitchFamily="18" charset="0"/>
                        <a:cs typeface="Times New Roman" pitchFamily="18" charset="0"/>
                      </a:rPr>
                      <a:t>ó</a:t>
                    </a:r>
                    <a:r>
                      <a:rPr kumimoji="0" lang="es-EC" sz="1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 a  las ciudades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94"/>
                  <p:cNvSpPr>
                    <a:spLocks noChangeArrowheads="1"/>
                  </p:cNvSpPr>
                  <p:nvPr/>
                </p:nvSpPr>
                <p:spPr bwMode="auto">
                  <a:xfrm>
                    <a:off x="1676" y="6932"/>
                    <a:ext cx="1842" cy="957"/>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Bajos ingresos familiares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95"/>
                  <p:cNvSpPr>
                    <a:spLocks noChangeArrowheads="1"/>
                  </p:cNvSpPr>
                  <p:nvPr/>
                </p:nvSpPr>
                <p:spPr bwMode="auto">
                  <a:xfrm>
                    <a:off x="3685" y="12307"/>
                    <a:ext cx="1842" cy="971"/>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Falta de una infraestructura para ofertar los productos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96"/>
                  <p:cNvSpPr>
                    <a:spLocks noChangeArrowheads="1"/>
                  </p:cNvSpPr>
                  <p:nvPr/>
                </p:nvSpPr>
                <p:spPr bwMode="auto">
                  <a:xfrm>
                    <a:off x="5907" y="12307"/>
                    <a:ext cx="1842" cy="971"/>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Agricultores no tienen acceso a cr</a:t>
                    </a:r>
                    <a:r>
                      <a:rPr kumimoji="0" lang="es-EC" sz="1000" b="1" i="0" u="none" strike="noStrike" cap="none" normalizeH="0" baseline="0" smtClean="0">
                        <a:ln>
                          <a:noFill/>
                        </a:ln>
                        <a:solidFill>
                          <a:schemeClr val="tx1"/>
                        </a:solidFill>
                        <a:effectLst/>
                        <a:latin typeface="Calibri"/>
                        <a:ea typeface="Times New Roman" pitchFamily="18" charset="0"/>
                        <a:cs typeface="Times New Roman" pitchFamily="18" charset="0"/>
                      </a:rPr>
                      <a:t>é</a:t>
                    </a:r>
                    <a:r>
                      <a:rPr kumimoji="0" lang="es-EC" sz="1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ditos bancarios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4" name="Group 97"/>
                <p:cNvGrpSpPr>
                  <a:grpSpLocks/>
                </p:cNvGrpSpPr>
                <p:nvPr/>
              </p:nvGrpSpPr>
              <p:grpSpPr bwMode="auto">
                <a:xfrm>
                  <a:off x="2947" y="8505"/>
                  <a:ext cx="4942" cy="3330"/>
                  <a:chOff x="2947" y="8505"/>
                  <a:chExt cx="4942" cy="3330"/>
                </a:xfrm>
              </p:grpSpPr>
              <p:sp>
                <p:nvSpPr>
                  <p:cNvPr id="75" name="AutoShape 98"/>
                  <p:cNvSpPr>
                    <a:spLocks noChangeShapeType="1"/>
                  </p:cNvSpPr>
                  <p:nvPr/>
                </p:nvSpPr>
                <p:spPr bwMode="auto">
                  <a:xfrm>
                    <a:off x="7197" y="11377"/>
                    <a:ext cx="58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76" name="AutoShape 99"/>
                  <p:cNvSpPr>
                    <a:spLocks noChangeShapeType="1"/>
                  </p:cNvSpPr>
                  <p:nvPr/>
                </p:nvSpPr>
                <p:spPr bwMode="auto">
                  <a:xfrm>
                    <a:off x="6452" y="11835"/>
                    <a:ext cx="58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77" name="AutoShape 100"/>
                  <p:cNvSpPr>
                    <a:spLocks noChangeShapeType="1"/>
                  </p:cNvSpPr>
                  <p:nvPr/>
                </p:nvSpPr>
                <p:spPr bwMode="auto">
                  <a:xfrm>
                    <a:off x="5021" y="11165"/>
                    <a:ext cx="58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78" name="AutoShape 101"/>
                  <p:cNvSpPr>
                    <a:spLocks noChangeShapeType="1"/>
                  </p:cNvSpPr>
                  <p:nvPr/>
                </p:nvSpPr>
                <p:spPr bwMode="auto">
                  <a:xfrm>
                    <a:off x="4247" y="11835"/>
                    <a:ext cx="58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79" name="AutoShape 102"/>
                  <p:cNvSpPr>
                    <a:spLocks noChangeShapeType="1"/>
                  </p:cNvSpPr>
                  <p:nvPr/>
                </p:nvSpPr>
                <p:spPr bwMode="auto">
                  <a:xfrm>
                    <a:off x="2947" y="8580"/>
                    <a:ext cx="58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81" name="AutoShape 104"/>
                  <p:cNvSpPr>
                    <a:spLocks noChangeShapeType="1"/>
                  </p:cNvSpPr>
                  <p:nvPr/>
                </p:nvSpPr>
                <p:spPr bwMode="auto">
                  <a:xfrm>
                    <a:off x="7237" y="8505"/>
                    <a:ext cx="58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82" name="AutoShape 105"/>
                  <p:cNvSpPr>
                    <a:spLocks noChangeShapeType="1"/>
                  </p:cNvSpPr>
                  <p:nvPr/>
                </p:nvSpPr>
                <p:spPr bwMode="auto">
                  <a:xfrm>
                    <a:off x="2960" y="9429"/>
                    <a:ext cx="58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84" name="AutoShape 107"/>
                  <p:cNvSpPr>
                    <a:spLocks noChangeShapeType="1"/>
                  </p:cNvSpPr>
                  <p:nvPr/>
                </p:nvSpPr>
                <p:spPr bwMode="auto">
                  <a:xfrm>
                    <a:off x="7304" y="9429"/>
                    <a:ext cx="585" cy="0"/>
                  </a:xfrm>
                  <a:prstGeom prst="straightConnector1">
                    <a:avLst/>
                  </a:prstGeom>
                  <a:noFill/>
                  <a:ln w="9525">
                    <a:solidFill>
                      <a:srgbClr val="BC4542"/>
                    </a:solidFill>
                    <a:round/>
                    <a:headEnd/>
                    <a:tailEnd/>
                  </a:ln>
                </p:spPr>
                <p:txBody>
                  <a:bodyPr vert="horz" wrap="square" lIns="91440" tIns="45720" rIns="91440" bIns="45720" numCol="1" anchor="t" anchorCtr="0" compatLnSpc="1">
                    <a:prstTxWarp prst="textNoShape">
                      <a:avLst/>
                    </a:prstTxWarp>
                  </a:bodyPr>
                  <a:lstStyle/>
                  <a:p>
                    <a:endParaRPr lang="es-EC"/>
                  </a:p>
                </p:txBody>
              </p:sp>
            </p:grpSp>
          </p:grpSp>
        </p:grpSp>
        <p:sp>
          <p:nvSpPr>
            <p:cNvPr id="85" name="Rectangle 108"/>
            <p:cNvSpPr>
              <a:spLocks noChangeArrowheads="1"/>
            </p:cNvSpPr>
            <p:nvPr/>
          </p:nvSpPr>
          <p:spPr bwMode="auto">
            <a:xfrm>
              <a:off x="1613" y="9133"/>
              <a:ext cx="1412" cy="9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Precios bajos de los productos agr</a:t>
              </a:r>
              <a:r>
                <a:rPr kumimoji="0" lang="es-EC" sz="1000" b="0" i="0" u="none" strike="noStrike" cap="none" normalizeH="0" baseline="0" smtClean="0">
                  <a:ln>
                    <a:noFill/>
                  </a:ln>
                  <a:solidFill>
                    <a:schemeClr val="tx1"/>
                  </a:solidFill>
                  <a:effectLst/>
                  <a:latin typeface="Calibri"/>
                  <a:ea typeface="Times New Roman" pitchFamily="18" charset="0"/>
                  <a:cs typeface="Times New Roman" pitchFamily="18" charset="0"/>
                </a:rPr>
                <a:t>í</a:t>
              </a: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colas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9"/>
            <p:cNvSpPr>
              <a:spLocks noChangeArrowheads="1"/>
            </p:cNvSpPr>
            <p:nvPr/>
          </p:nvSpPr>
          <p:spPr bwMode="auto">
            <a:xfrm>
              <a:off x="3493" y="8359"/>
              <a:ext cx="1528" cy="8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Intervenci</a:t>
              </a:r>
              <a:r>
                <a:rPr kumimoji="0" lang="es-EC" sz="1000" b="0" i="0" u="none" strike="noStrike" cap="none" normalizeH="0" baseline="0" smtClean="0">
                  <a:ln>
                    <a:noFill/>
                  </a:ln>
                  <a:solidFill>
                    <a:schemeClr val="tx1"/>
                  </a:solidFill>
                  <a:effectLst/>
                  <a:latin typeface="Calibri"/>
                  <a:ea typeface="Times New Roman" pitchFamily="18" charset="0"/>
                  <a:cs typeface="Times New Roman" pitchFamily="18" charset="0"/>
                </a:rPr>
                <a:t>ó</a:t>
              </a: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 de intermediarios en las ventas de los productos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12"/>
            <p:cNvSpPr>
              <a:spLocks noChangeArrowheads="1"/>
            </p:cNvSpPr>
            <p:nvPr/>
          </p:nvSpPr>
          <p:spPr bwMode="auto">
            <a:xfrm>
              <a:off x="7752" y="8281"/>
              <a:ext cx="1591" cy="64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Falta de fuentes de empleo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13"/>
            <p:cNvSpPr>
              <a:spLocks noChangeArrowheads="1"/>
            </p:cNvSpPr>
            <p:nvPr/>
          </p:nvSpPr>
          <p:spPr bwMode="auto">
            <a:xfrm>
              <a:off x="6147" y="9203"/>
              <a:ext cx="1248" cy="10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Producci</a:t>
              </a:r>
              <a:r>
                <a:rPr kumimoji="0" lang="es-EC" sz="1000" b="0" i="0" u="none" strike="noStrike" cap="none" normalizeH="0" baseline="0" smtClean="0">
                  <a:ln>
                    <a:noFill/>
                  </a:ln>
                  <a:solidFill>
                    <a:schemeClr val="tx1"/>
                  </a:solidFill>
                  <a:effectLst/>
                  <a:latin typeface="Calibri"/>
                  <a:ea typeface="Times New Roman" pitchFamily="18" charset="0"/>
                  <a:cs typeface="Times New Roman" pitchFamily="18" charset="0"/>
                </a:rPr>
                <a:t>ó</a:t>
              </a:r>
              <a:r>
                <a:rPr kumimoji="0" lang="es-EC"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 no incrementa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1731" name="Rectangle 51"/>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48072" y="848906"/>
            <a:ext cx="88924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b="1" dirty="0" smtClean="0"/>
              <a:t>Pregunta 3.- </a:t>
            </a:r>
            <a:r>
              <a:rPr lang="es-EC" b="1" dirty="0" smtClean="0"/>
              <a:t>¿Los productos que usted cultiva los destina para la venta?</a:t>
            </a:r>
            <a:endParaRPr lang="es-EC"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21899318"/>
              </p:ext>
            </p:extLst>
          </p:nvPr>
        </p:nvGraphicFramePr>
        <p:xfrm>
          <a:off x="2339752" y="1729873"/>
          <a:ext cx="5112568" cy="1843143"/>
        </p:xfrm>
        <a:graphic>
          <a:graphicData uri="http://schemas.openxmlformats.org/drawingml/2006/table">
            <a:tbl>
              <a:tblPr/>
              <a:tblGrid>
                <a:gridCol w="1050810"/>
                <a:gridCol w="501523"/>
                <a:gridCol w="740343"/>
                <a:gridCol w="1122456"/>
                <a:gridCol w="1697436"/>
              </a:tblGrid>
              <a:tr h="360040">
                <a:tc>
                  <a:txBody>
                    <a:bodyPr/>
                    <a:lstStyle/>
                    <a:p>
                      <a:pPr algn="ctr">
                        <a:lnSpc>
                          <a:spcPct val="115000"/>
                        </a:lnSpc>
                        <a:spcAft>
                          <a:spcPts val="0"/>
                        </a:spcAft>
                      </a:pPr>
                      <a:r>
                        <a:rPr lang="es-EC" sz="1600" b="1" dirty="0">
                          <a:latin typeface="Times New Roman"/>
                          <a:ea typeface="Times New Roman"/>
                          <a:cs typeface="Times New Roman"/>
                        </a:rPr>
                        <a:t> </a:t>
                      </a:r>
                      <a:endParaRPr lang="es-EC" sz="16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latin typeface="Times New Roman"/>
                          <a:ea typeface="Times New Roman"/>
                          <a:cs typeface="Times New Roman"/>
                        </a:rPr>
                        <a:t>F</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latin typeface="Times New Roman"/>
                          <a:ea typeface="Times New Roman"/>
                          <a:cs typeface="Times New Roman"/>
                        </a:rPr>
                        <a:t>%</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latin typeface="Times New Roman"/>
                          <a:ea typeface="Times New Roman"/>
                          <a:cs typeface="Times New Roman"/>
                        </a:rPr>
                        <a:t>% válido</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b="1">
                          <a:latin typeface="Times New Roman"/>
                          <a:ea typeface="Times New Roman"/>
                          <a:cs typeface="Times New Roman"/>
                        </a:rPr>
                        <a:t>% acumulado</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292658">
                <a:tc>
                  <a:txBody>
                    <a:bodyPr/>
                    <a:lstStyle/>
                    <a:p>
                      <a:pPr algn="ctr">
                        <a:lnSpc>
                          <a:spcPct val="115000"/>
                        </a:lnSpc>
                        <a:spcAft>
                          <a:spcPts val="0"/>
                        </a:spcAft>
                      </a:pPr>
                      <a:r>
                        <a:rPr lang="es-EC" sz="1600" b="1">
                          <a:latin typeface="Times New Roman"/>
                          <a:ea typeface="Times New Roman"/>
                          <a:cs typeface="Times New Roman"/>
                        </a:rPr>
                        <a:t>siempre</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latin typeface="Times New Roman"/>
                          <a:ea typeface="Times New Roman"/>
                          <a:cs typeface="Times New Roman"/>
                        </a:rPr>
                        <a:t>129</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dirty="0">
                          <a:latin typeface="Times New Roman"/>
                          <a:ea typeface="Times New Roman"/>
                          <a:cs typeface="Times New Roman"/>
                        </a:rPr>
                        <a:t> 69.4</a:t>
                      </a:r>
                      <a:endParaRPr lang="es-EC" sz="16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latin typeface="Times New Roman"/>
                          <a:ea typeface="Times New Roman"/>
                          <a:cs typeface="Times New Roman"/>
                        </a:rPr>
                        <a:t>  69.4</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latin typeface="Times New Roman"/>
                          <a:ea typeface="Times New Roman"/>
                          <a:cs typeface="Times New Roman"/>
                        </a:rPr>
                        <a:t>69.4</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605129">
                <a:tc>
                  <a:txBody>
                    <a:bodyPr/>
                    <a:lstStyle/>
                    <a:p>
                      <a:pPr algn="ctr">
                        <a:lnSpc>
                          <a:spcPct val="115000"/>
                        </a:lnSpc>
                        <a:spcAft>
                          <a:spcPts val="0"/>
                        </a:spcAft>
                      </a:pPr>
                      <a:r>
                        <a:rPr lang="es-EC" sz="1600" b="1">
                          <a:latin typeface="Times New Roman"/>
                          <a:ea typeface="Times New Roman"/>
                          <a:cs typeface="Times New Roman"/>
                        </a:rPr>
                        <a:t>algunas veces</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Times New Roman"/>
                          <a:cs typeface="Times New Roman"/>
                        </a:rPr>
                        <a:t>42</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Times New Roman"/>
                          <a:cs typeface="Times New Roman"/>
                        </a:rPr>
                        <a:t> 22.6</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Times New Roman"/>
                          <a:cs typeface="Times New Roman"/>
                        </a:rPr>
                        <a:t> 2 2.6</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Times New Roman"/>
                          <a:cs typeface="Times New Roman"/>
                        </a:rPr>
                        <a:t>91.9</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92658">
                <a:tc>
                  <a:txBody>
                    <a:bodyPr/>
                    <a:lstStyle/>
                    <a:p>
                      <a:pPr algn="ctr">
                        <a:lnSpc>
                          <a:spcPct val="115000"/>
                        </a:lnSpc>
                        <a:spcAft>
                          <a:spcPts val="0"/>
                        </a:spcAft>
                      </a:pPr>
                      <a:r>
                        <a:rPr lang="es-EC" sz="1600" b="1">
                          <a:latin typeface="Times New Roman"/>
                          <a:ea typeface="Times New Roman"/>
                          <a:cs typeface="Times New Roman"/>
                        </a:rPr>
                        <a:t>Nunca</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latin typeface="Times New Roman"/>
                          <a:ea typeface="Times New Roman"/>
                          <a:cs typeface="Times New Roman"/>
                        </a:rPr>
                        <a:t>15</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latin typeface="Times New Roman"/>
                          <a:ea typeface="Times New Roman"/>
                          <a:cs typeface="Times New Roman"/>
                        </a:rPr>
                        <a:t>   8.1</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latin typeface="Times New Roman"/>
                          <a:ea typeface="Times New Roman"/>
                          <a:cs typeface="Times New Roman"/>
                        </a:rPr>
                        <a:t> 8.1</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600">
                          <a:latin typeface="Times New Roman"/>
                          <a:ea typeface="Times New Roman"/>
                          <a:cs typeface="Times New Roman"/>
                        </a:rPr>
                        <a:t>100.0</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92658">
                <a:tc>
                  <a:txBody>
                    <a:bodyPr/>
                    <a:lstStyle/>
                    <a:p>
                      <a:pPr algn="ctr">
                        <a:lnSpc>
                          <a:spcPct val="115000"/>
                        </a:lnSpc>
                        <a:spcAft>
                          <a:spcPts val="0"/>
                        </a:spcAft>
                      </a:pPr>
                      <a:r>
                        <a:rPr lang="es-EC" sz="1600" b="1">
                          <a:latin typeface="Times New Roman"/>
                          <a:ea typeface="Times New Roman"/>
                          <a:cs typeface="Times New Roman"/>
                        </a:rPr>
                        <a:t>Total</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Times New Roman"/>
                          <a:cs typeface="Times New Roman"/>
                        </a:rPr>
                        <a:t>186</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Times New Roman"/>
                          <a:cs typeface="Times New Roman"/>
                        </a:rPr>
                        <a:t>100.0</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Times New Roman"/>
                          <a:cs typeface="Times New Roman"/>
                        </a:rPr>
                        <a:t>100.0</a:t>
                      </a:r>
                      <a:endParaRPr lang="es-EC" sz="160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600" dirty="0">
                          <a:latin typeface="Times New Roman"/>
                          <a:ea typeface="Times New Roman"/>
                          <a:cs typeface="Times New Roman"/>
                        </a:rPr>
                        <a:t> </a:t>
                      </a:r>
                      <a:endParaRPr lang="es-EC" sz="1600" dirty="0">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pic>
        <p:nvPicPr>
          <p:cNvPr id="7" name="6 Imagen"/>
          <p:cNvPicPr/>
          <p:nvPr/>
        </p:nvPicPr>
        <p:blipFill rotWithShape="1">
          <a:blip r:embed="rId2" cstate="print">
            <a:extLst>
              <a:ext uri="{28A0092B-C50C-407E-A947-70E740481C1C}">
                <a14:useLocalDpi xmlns:a14="http://schemas.microsoft.com/office/drawing/2010/main" val="0"/>
              </a:ext>
            </a:extLst>
          </a:blip>
          <a:srcRect l="33225" t="16199" r="28440" b="22118"/>
          <a:stretch/>
        </p:blipFill>
        <p:spPr bwMode="auto">
          <a:xfrm>
            <a:off x="3442968" y="3789040"/>
            <a:ext cx="2497184" cy="2448272"/>
          </a:xfrm>
          <a:prstGeom prst="rect">
            <a:avLst/>
          </a:prstGeom>
          <a:ln>
            <a:noFill/>
          </a:ln>
          <a:extLst>
            <a:ext uri="{53640926-AAD7-44D8-BBD7-CCE9431645EC}">
              <a14:shadowObscured xmlns:a14="http://schemas.microsoft.com/office/drawing/2010/main"/>
            </a:ext>
          </a:extLst>
        </p:spPr>
      </p:pic>
      <p:sp>
        <p:nvSpPr>
          <p:cNvPr id="5" name="1 Título"/>
          <p:cNvSpPr txBox="1">
            <a:spLocks/>
          </p:cNvSpPr>
          <p:nvPr/>
        </p:nvSpPr>
        <p:spPr>
          <a:xfrm>
            <a:off x="107504" y="44624"/>
            <a:ext cx="8229600" cy="92211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32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ANÁLISIS</a:t>
            </a:r>
            <a:r>
              <a:rPr kumimoji="0" lang="es-EC" sz="3200" b="1" i="1"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UNIVARIADO</a:t>
            </a:r>
            <a:endParaRPr kumimoji="0" lang="es-EC"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17408</TotalTime>
  <Words>1557</Words>
  <Application>Microsoft Office PowerPoint</Application>
  <PresentationFormat>Presentación en pantalla (4:3)</PresentationFormat>
  <Paragraphs>513</Paragraphs>
  <Slides>27</Slides>
  <Notes>1</Notes>
  <HiddenSlides>0</HiddenSlides>
  <MMClips>0</MMClips>
  <ScaleCrop>false</ScaleCrop>
  <HeadingPairs>
    <vt:vector size="6" baseType="variant">
      <vt:variant>
        <vt:lpstr>Tema</vt:lpstr>
      </vt:variant>
      <vt:variant>
        <vt:i4>3</vt:i4>
      </vt:variant>
      <vt:variant>
        <vt:lpstr>Servidores OLE incrustados</vt:lpstr>
      </vt:variant>
      <vt:variant>
        <vt:i4>2</vt:i4>
      </vt:variant>
      <vt:variant>
        <vt:lpstr>Títulos de diapositiva</vt:lpstr>
      </vt:variant>
      <vt:variant>
        <vt:i4>27</vt:i4>
      </vt:variant>
    </vt:vector>
  </HeadingPairs>
  <TitlesOfParts>
    <vt:vector size="32" baseType="lpstr">
      <vt:lpstr>Tema de Office</vt:lpstr>
      <vt:lpstr>Diseño predeterminado</vt:lpstr>
      <vt:lpstr>1_Diseño predeterminado</vt:lpstr>
      <vt:lpstr>CorelDRAW</vt:lpstr>
      <vt:lpstr>Imagen de mapa de bits</vt:lpstr>
      <vt:lpstr>Presentación de PowerPoint</vt:lpstr>
      <vt:lpstr>Presentación de PowerPoint</vt:lpstr>
      <vt:lpstr>Presentación de PowerPoint</vt:lpstr>
      <vt:lpstr>Presentación de PowerPoint</vt:lpstr>
      <vt:lpstr>DIRECCIONAMIENTO ESTRATÉGICO </vt:lpstr>
      <vt:lpstr>Presentación de PowerPoint</vt:lpstr>
      <vt:lpstr>CAPÍTULO II                 </vt:lpstr>
      <vt:lpstr>NECESIDAD Y JUSTIFICACIÓN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III                 </vt:lpstr>
      <vt:lpstr>ORGANIGRAMA ESTRUCTURAL </vt:lpstr>
      <vt:lpstr>Presentación de PowerPoint</vt:lpstr>
      <vt:lpstr>Presentación de PowerPoint</vt:lpstr>
      <vt:lpstr>Presentación de PowerPoint</vt:lpstr>
      <vt:lpstr>Presentación de PowerPoint</vt:lpstr>
      <vt:lpstr>Presentación de PowerPoint</vt:lpstr>
      <vt:lpstr>CAPÍTULO IV                 </vt:lpstr>
      <vt:lpstr>Presentación de PowerPoint</vt:lpstr>
      <vt:lpstr>CONCLUSIONES</vt:lpstr>
      <vt:lpstr>RECOMENDACIONES</vt:lpstr>
      <vt:lpstr>Presentación de PowerPoint</vt:lpstr>
    </vt:vector>
  </TitlesOfParts>
  <Company>SoftPack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HP</cp:lastModifiedBy>
  <cp:revision>517</cp:revision>
  <cp:lastPrinted>2014-02-10T17:48:14Z</cp:lastPrinted>
  <dcterms:created xsi:type="dcterms:W3CDTF">2014-01-30T22:07:07Z</dcterms:created>
  <dcterms:modified xsi:type="dcterms:W3CDTF">2015-08-14T05:19:58Z</dcterms:modified>
</cp:coreProperties>
</file>