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0" r:id="rId3"/>
    <p:sldId id="267" r:id="rId4"/>
    <p:sldId id="288" r:id="rId5"/>
    <p:sldId id="266" r:id="rId6"/>
    <p:sldId id="269" r:id="rId7"/>
    <p:sldId id="293" r:id="rId8"/>
    <p:sldId id="294" r:id="rId9"/>
    <p:sldId id="297" r:id="rId10"/>
    <p:sldId id="273" r:id="rId11"/>
    <p:sldId id="301" r:id="rId12"/>
    <p:sldId id="304" r:id="rId13"/>
    <p:sldId id="298" r:id="rId14"/>
    <p:sldId id="302" r:id="rId15"/>
    <p:sldId id="270" r:id="rId16"/>
    <p:sldId id="271" r:id="rId17"/>
    <p:sldId id="303" r:id="rId18"/>
    <p:sldId id="295" r:id="rId19"/>
    <p:sldId id="296" r:id="rId20"/>
    <p:sldId id="272" r:id="rId21"/>
    <p:sldId id="299" r:id="rId22"/>
    <p:sldId id="275" r:id="rId23"/>
    <p:sldId id="276" r:id="rId24"/>
    <p:sldId id="280" r:id="rId25"/>
    <p:sldId id="282" r:id="rId26"/>
    <p:sldId id="283" r:id="rId27"/>
    <p:sldId id="306" r:id="rId28"/>
    <p:sldId id="284" r:id="rId29"/>
    <p:sldId id="307" r:id="rId30"/>
    <p:sldId id="308" r:id="rId31"/>
    <p:sldId id="286" r:id="rId32"/>
    <p:sldId id="309" r:id="rId33"/>
    <p:sldId id="285" r:id="rId34"/>
    <p:sldId id="287" r:id="rId35"/>
    <p:sldId id="312" r:id="rId36"/>
    <p:sldId id="310" r:id="rId37"/>
    <p:sldId id="313" r:id="rId38"/>
    <p:sldId id="265" r:id="rId39"/>
    <p:sldId id="289" r:id="rId40"/>
    <p:sldId id="290" r:id="rId41"/>
    <p:sldId id="291" r:id="rId42"/>
    <p:sldId id="314" r:id="rId43"/>
    <p:sldId id="315" r:id="rId44"/>
    <p:sldId id="264" r:id="rId45"/>
    <p:sldId id="311" r:id="rId46"/>
    <p:sldId id="316" r:id="rId47"/>
    <p:sldId id="263" r:id="rId48"/>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719" autoAdjust="0"/>
  </p:normalViewPr>
  <p:slideViewPr>
    <p:cSldViewPr snapToGrid="0" snapToObjects="1">
      <p:cViewPr varScale="1">
        <p:scale>
          <a:sx n="43" d="100"/>
          <a:sy n="43" d="100"/>
        </p:scale>
        <p:origin x="-208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Trouhgput</c:v>
          </c:tx>
          <c:trendline>
            <c:trendlineType val="poly"/>
            <c:order val="4"/>
            <c:dispRSqr val="0"/>
            <c:dispEq val="0"/>
          </c:trendline>
          <c:xVal>
            <c:numRef>
              <c:f>Hoja1!$C$4:$C$18</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Hoja1!$D$4:$D$18</c:f>
              <c:numCache>
                <c:formatCode>General</c:formatCode>
                <c:ptCount val="15"/>
                <c:pt idx="0">
                  <c:v>1</c:v>
                </c:pt>
                <c:pt idx="1">
                  <c:v>4</c:v>
                </c:pt>
                <c:pt idx="2">
                  <c:v>7</c:v>
                </c:pt>
                <c:pt idx="3">
                  <c:v>12</c:v>
                </c:pt>
                <c:pt idx="4">
                  <c:v>21</c:v>
                </c:pt>
                <c:pt idx="5">
                  <c:v>38</c:v>
                </c:pt>
                <c:pt idx="6">
                  <c:v>46</c:v>
                </c:pt>
                <c:pt idx="7">
                  <c:v>44</c:v>
                </c:pt>
                <c:pt idx="8">
                  <c:v>45</c:v>
                </c:pt>
                <c:pt idx="9">
                  <c:v>46</c:v>
                </c:pt>
                <c:pt idx="10">
                  <c:v>45</c:v>
                </c:pt>
                <c:pt idx="11">
                  <c:v>44</c:v>
                </c:pt>
                <c:pt idx="12">
                  <c:v>45</c:v>
                </c:pt>
                <c:pt idx="13">
                  <c:v>45</c:v>
                </c:pt>
                <c:pt idx="14">
                  <c:v>45</c:v>
                </c:pt>
              </c:numCache>
            </c:numRef>
          </c:yVal>
          <c:smooth val="1"/>
        </c:ser>
        <c:dLbls>
          <c:showLegendKey val="0"/>
          <c:showVal val="0"/>
          <c:showCatName val="0"/>
          <c:showSerName val="0"/>
          <c:showPercent val="0"/>
          <c:showBubbleSize val="0"/>
        </c:dLbls>
        <c:axId val="222267648"/>
        <c:axId val="274236544"/>
      </c:scatterChart>
      <c:valAx>
        <c:axId val="222267648"/>
        <c:scaling>
          <c:orientation val="minMax"/>
        </c:scaling>
        <c:delete val="0"/>
        <c:axPos val="b"/>
        <c:majorGridlines/>
        <c:minorGridlines/>
        <c:title>
          <c:layout/>
          <c:overlay val="0"/>
        </c:title>
        <c:numFmt formatCode="General" sourceLinked="1"/>
        <c:majorTickMark val="out"/>
        <c:minorTickMark val="none"/>
        <c:tickLblPos val="nextTo"/>
        <c:crossAx val="274236544"/>
        <c:crosses val="autoZero"/>
        <c:crossBetween val="midCat"/>
      </c:valAx>
      <c:valAx>
        <c:axId val="274236544"/>
        <c:scaling>
          <c:orientation val="minMax"/>
        </c:scaling>
        <c:delete val="0"/>
        <c:axPos val="l"/>
        <c:majorGridlines/>
        <c:minorGridlines/>
        <c:title>
          <c:layout/>
          <c:overlay val="0"/>
        </c:title>
        <c:numFmt formatCode="General" sourceLinked="1"/>
        <c:majorTickMark val="out"/>
        <c:minorTickMark val="none"/>
        <c:tickLblPos val="nextTo"/>
        <c:crossAx val="222267648"/>
        <c:crosses val="autoZero"/>
        <c:crossBetween val="midCat"/>
      </c:valAx>
    </c:plotArea>
    <c:legend>
      <c:legendPos val="b"/>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02339-0EFB-0648-A200-3C299011BAC3}"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s-ES"/>
        </a:p>
      </dgm:t>
    </dgm:pt>
    <dgm:pt modelId="{888DAC88-D88F-D240-9EF0-2608859132BF}">
      <dgm:prSet phldrT="[Texto]" custT="1"/>
      <dgm:spPr/>
      <dgm:t>
        <a:bodyPr/>
        <a:lstStyle/>
        <a:p>
          <a:r>
            <a:rPr lang="es-ES" sz="1800" dirty="0" smtClean="0">
              <a:solidFill>
                <a:srgbClr val="000000"/>
              </a:solidFill>
            </a:rPr>
            <a:t>MCS utiliza la participación colectiva para adquirir datos físicos de una determinada área en tiempo real para su estudio y análisis </a:t>
          </a:r>
          <a:endParaRPr lang="es-ES" sz="1800" dirty="0">
            <a:solidFill>
              <a:srgbClr val="000000"/>
            </a:solidFill>
          </a:endParaRPr>
        </a:p>
      </dgm:t>
    </dgm:pt>
    <dgm:pt modelId="{0E87D89D-428A-6B4A-A23F-C9BB3DC45AAB}" type="parTrans" cxnId="{18C550B5-E26A-EA46-883B-D8743737EC4E}">
      <dgm:prSet/>
      <dgm:spPr/>
      <dgm:t>
        <a:bodyPr/>
        <a:lstStyle/>
        <a:p>
          <a:endParaRPr lang="es-ES"/>
        </a:p>
      </dgm:t>
    </dgm:pt>
    <dgm:pt modelId="{98710BB0-54C3-DD4A-BE2E-2EF3100D7665}" type="sibTrans" cxnId="{18C550B5-E26A-EA46-883B-D8743737EC4E}">
      <dgm:prSet/>
      <dgm:spPr/>
      <dgm:t>
        <a:bodyPr/>
        <a:lstStyle/>
        <a:p>
          <a:endParaRPr lang="es-ES"/>
        </a:p>
      </dgm:t>
    </dgm:pt>
    <dgm:pt modelId="{ED941F0A-984D-5C4C-B7E9-82E44DD6E7E6}">
      <dgm:prSet phldrT="[Texto]" custT="1"/>
      <dgm:spPr/>
      <dgm:t>
        <a:bodyPr/>
        <a:lstStyle/>
        <a:p>
          <a:r>
            <a:rPr lang="es-ES" sz="1800" dirty="0" smtClean="0">
              <a:solidFill>
                <a:schemeClr val="tx1"/>
              </a:solidFill>
            </a:rPr>
            <a:t>De esta forma, se planea que MCS sea la base para proyectos a futuro</a:t>
          </a:r>
          <a:endParaRPr lang="es-ES" sz="1800" dirty="0">
            <a:solidFill>
              <a:schemeClr val="tx1"/>
            </a:solidFill>
          </a:endParaRPr>
        </a:p>
      </dgm:t>
    </dgm:pt>
    <dgm:pt modelId="{59F907F4-19B0-8A49-AEAF-F98270E04B3A}" type="parTrans" cxnId="{C31BFEF1-AF49-E746-A304-12A3E09F826E}">
      <dgm:prSet/>
      <dgm:spPr/>
      <dgm:t>
        <a:bodyPr/>
        <a:lstStyle/>
        <a:p>
          <a:endParaRPr lang="es-ES"/>
        </a:p>
      </dgm:t>
    </dgm:pt>
    <dgm:pt modelId="{159E2932-E869-DE49-BC02-925F8CFDB37D}" type="sibTrans" cxnId="{C31BFEF1-AF49-E746-A304-12A3E09F826E}">
      <dgm:prSet/>
      <dgm:spPr/>
      <dgm:t>
        <a:bodyPr/>
        <a:lstStyle/>
        <a:p>
          <a:endParaRPr lang="es-ES"/>
        </a:p>
      </dgm:t>
    </dgm:pt>
    <dgm:pt modelId="{148D38DA-77F5-1346-99F2-EF88243B9B23}">
      <dgm:prSet phldrT="[Texto]" custT="1"/>
      <dgm:spPr/>
      <dgm:t>
        <a:bodyPr/>
        <a:lstStyle/>
        <a:p>
          <a:r>
            <a:rPr lang="es-ES" sz="1800" dirty="0" smtClean="0">
              <a:solidFill>
                <a:srgbClr val="000000"/>
              </a:solidFill>
            </a:rPr>
            <a:t>E</a:t>
          </a:r>
          <a:r>
            <a:rPr lang="en-US" sz="1800" dirty="0" smtClean="0">
              <a:solidFill>
                <a:srgbClr val="000000"/>
              </a:solidFill>
            </a:rPr>
            <a:t>n los 90’s surge la disponibilidad de banda ancha y la capacidad de </a:t>
          </a:r>
          <a:r>
            <a:rPr lang="en-US" sz="1800" dirty="0" err="1" smtClean="0">
              <a:solidFill>
                <a:srgbClr val="000000"/>
              </a:solidFill>
            </a:rPr>
            <a:t>procesamiento</a:t>
          </a:r>
          <a:r>
            <a:rPr lang="en-US" sz="1800" dirty="0" smtClean="0">
              <a:solidFill>
                <a:srgbClr val="000000"/>
              </a:solidFill>
            </a:rPr>
            <a:t> </a:t>
          </a:r>
          <a:r>
            <a:rPr lang="en-US" sz="1800" dirty="0" err="1" smtClean="0">
              <a:solidFill>
                <a:srgbClr val="000000"/>
              </a:solidFill>
            </a:rPr>
            <a:t>sque</a:t>
          </a:r>
          <a:r>
            <a:rPr lang="en-US" sz="1800" dirty="0" smtClean="0">
              <a:solidFill>
                <a:srgbClr val="000000"/>
              </a:solidFill>
            </a:rPr>
            <a:t> e puede hallar en un </a:t>
          </a:r>
          <a:r>
            <a:rPr lang="en-US" sz="1800" dirty="0" err="1" smtClean="0">
              <a:solidFill>
                <a:srgbClr val="000000"/>
              </a:solidFill>
            </a:rPr>
            <a:t>telefono</a:t>
          </a:r>
          <a:r>
            <a:rPr lang="en-US" sz="1800" dirty="0" smtClean="0">
              <a:solidFill>
                <a:srgbClr val="000000"/>
              </a:solidFill>
            </a:rPr>
            <a:t> </a:t>
          </a:r>
          <a:r>
            <a:rPr lang="en-US" sz="1800" dirty="0" err="1" smtClean="0">
              <a:solidFill>
                <a:srgbClr val="000000"/>
              </a:solidFill>
            </a:rPr>
            <a:t>movil</a:t>
          </a:r>
          <a:r>
            <a:rPr lang="en-US" sz="1800" dirty="0" smtClean="0">
              <a:solidFill>
                <a:srgbClr val="000000"/>
              </a:solidFill>
            </a:rPr>
            <a:t>.</a:t>
          </a:r>
          <a:endParaRPr lang="es-ES" sz="1800" dirty="0">
            <a:solidFill>
              <a:srgbClr val="000000"/>
            </a:solidFill>
          </a:endParaRPr>
        </a:p>
      </dgm:t>
    </dgm:pt>
    <dgm:pt modelId="{F9AB1899-054E-AC4F-9067-BC6C28AF6754}" type="sibTrans" cxnId="{C3BC4934-D3CA-5342-AE06-5683345F92BE}">
      <dgm:prSet/>
      <dgm:spPr/>
      <dgm:t>
        <a:bodyPr/>
        <a:lstStyle/>
        <a:p>
          <a:endParaRPr lang="es-ES"/>
        </a:p>
      </dgm:t>
    </dgm:pt>
    <dgm:pt modelId="{390C8CD4-E9F7-0649-9F5A-B951A9095B4B}" type="parTrans" cxnId="{C3BC4934-D3CA-5342-AE06-5683345F92BE}">
      <dgm:prSet/>
      <dgm:spPr/>
      <dgm:t>
        <a:bodyPr/>
        <a:lstStyle/>
        <a:p>
          <a:endParaRPr lang="es-ES"/>
        </a:p>
      </dgm:t>
    </dgm:pt>
    <dgm:pt modelId="{1AC284FB-8D58-42F2-80C0-1E29F33DFE45}">
      <dgm:prSet phldrT="[Texto]" custT="1"/>
      <dgm:spPr/>
      <dgm:t>
        <a:bodyPr/>
        <a:lstStyle/>
        <a:p>
          <a:r>
            <a:rPr lang="es-ES_tradnl" sz="1800" dirty="0" smtClean="0">
              <a:solidFill>
                <a:schemeClr val="tx1"/>
              </a:solidFill>
            </a:rPr>
            <a:t>Esto provocó que a partir de los de esta ultima década se elaboren dispositivos </a:t>
          </a:r>
          <a:r>
            <a:rPr lang="es-ES_tradnl" sz="1800" dirty="0" smtClean="0">
              <a:solidFill>
                <a:schemeClr val="tx1"/>
              </a:solidFill>
            </a:rPr>
            <a:t>móviles </a:t>
          </a:r>
          <a:r>
            <a:rPr lang="es-ES_tradnl" sz="1800" dirty="0" smtClean="0">
              <a:solidFill>
                <a:schemeClr val="tx1"/>
              </a:solidFill>
            </a:rPr>
            <a:t>integrados de altas prestaciones.</a:t>
          </a:r>
          <a:endParaRPr lang="es-ES" sz="1800" dirty="0">
            <a:solidFill>
              <a:schemeClr val="tx1"/>
            </a:solidFill>
          </a:endParaRPr>
        </a:p>
      </dgm:t>
    </dgm:pt>
    <dgm:pt modelId="{507280EC-A513-49E3-9FFA-AFC93A9B9F2B}" type="parTrans" cxnId="{D4C4406A-7DFF-4517-AAEE-F139581DC0E3}">
      <dgm:prSet/>
      <dgm:spPr/>
      <dgm:t>
        <a:bodyPr/>
        <a:lstStyle/>
        <a:p>
          <a:endParaRPr lang="es-EC"/>
        </a:p>
      </dgm:t>
    </dgm:pt>
    <dgm:pt modelId="{1F783E97-6B95-42DE-9B37-F430E1CFDF0C}" type="sibTrans" cxnId="{D4C4406A-7DFF-4517-AAEE-F139581DC0E3}">
      <dgm:prSet/>
      <dgm:spPr/>
      <dgm:t>
        <a:bodyPr/>
        <a:lstStyle/>
        <a:p>
          <a:endParaRPr lang="es-EC"/>
        </a:p>
      </dgm:t>
    </dgm:pt>
    <dgm:pt modelId="{F42A595D-4AC1-384E-AF10-A0495BA6C666}" type="pres">
      <dgm:prSet presAssocID="{D3C02339-0EFB-0648-A200-3C299011BAC3}" presName="linear" presStyleCnt="0">
        <dgm:presLayoutVars>
          <dgm:dir/>
          <dgm:animLvl val="lvl"/>
          <dgm:resizeHandles val="exact"/>
        </dgm:presLayoutVars>
      </dgm:prSet>
      <dgm:spPr/>
      <dgm:t>
        <a:bodyPr/>
        <a:lstStyle/>
        <a:p>
          <a:endParaRPr lang="es-ES"/>
        </a:p>
      </dgm:t>
    </dgm:pt>
    <dgm:pt modelId="{061E1289-7C7C-F34C-A6EB-9C63EBD67ACE}" type="pres">
      <dgm:prSet presAssocID="{148D38DA-77F5-1346-99F2-EF88243B9B23}" presName="parentLin" presStyleCnt="0"/>
      <dgm:spPr/>
    </dgm:pt>
    <dgm:pt modelId="{7A1E28FF-B1B6-0B42-8250-1DD211440F43}" type="pres">
      <dgm:prSet presAssocID="{148D38DA-77F5-1346-99F2-EF88243B9B23}" presName="parentLeftMargin" presStyleLbl="node1" presStyleIdx="0" presStyleCnt="4"/>
      <dgm:spPr/>
      <dgm:t>
        <a:bodyPr/>
        <a:lstStyle/>
        <a:p>
          <a:endParaRPr lang="es-ES"/>
        </a:p>
      </dgm:t>
    </dgm:pt>
    <dgm:pt modelId="{639336DE-4E7B-4241-A81B-8ADAA6AC2783}" type="pres">
      <dgm:prSet presAssocID="{148D38DA-77F5-1346-99F2-EF88243B9B23}" presName="parentText" presStyleLbl="node1" presStyleIdx="0" presStyleCnt="4" custScaleX="141834" custScaleY="219032">
        <dgm:presLayoutVars>
          <dgm:chMax val="0"/>
          <dgm:bulletEnabled val="1"/>
        </dgm:presLayoutVars>
      </dgm:prSet>
      <dgm:spPr/>
      <dgm:t>
        <a:bodyPr/>
        <a:lstStyle/>
        <a:p>
          <a:endParaRPr lang="es-ES"/>
        </a:p>
      </dgm:t>
    </dgm:pt>
    <dgm:pt modelId="{942D249A-7C6A-1A45-9C1B-AE8865AEAA0F}" type="pres">
      <dgm:prSet presAssocID="{148D38DA-77F5-1346-99F2-EF88243B9B23}" presName="negativeSpace" presStyleCnt="0"/>
      <dgm:spPr/>
    </dgm:pt>
    <dgm:pt modelId="{92524CA3-C637-114D-A738-068B48515745}" type="pres">
      <dgm:prSet presAssocID="{148D38DA-77F5-1346-99F2-EF88243B9B23}" presName="childText" presStyleLbl="conFgAcc1" presStyleIdx="0" presStyleCnt="4">
        <dgm:presLayoutVars>
          <dgm:bulletEnabled val="1"/>
        </dgm:presLayoutVars>
      </dgm:prSet>
      <dgm:spPr/>
      <dgm:t>
        <a:bodyPr/>
        <a:lstStyle/>
        <a:p>
          <a:endParaRPr lang="es-EC"/>
        </a:p>
      </dgm:t>
    </dgm:pt>
    <dgm:pt modelId="{F472CF41-9548-554B-802C-383F360A3CB1}" type="pres">
      <dgm:prSet presAssocID="{F9AB1899-054E-AC4F-9067-BC6C28AF6754}" presName="spaceBetweenRectangles" presStyleCnt="0"/>
      <dgm:spPr/>
    </dgm:pt>
    <dgm:pt modelId="{77147076-677B-4720-8F1D-377FFDE09C23}" type="pres">
      <dgm:prSet presAssocID="{1AC284FB-8D58-42F2-80C0-1E29F33DFE45}" presName="parentLin" presStyleCnt="0"/>
      <dgm:spPr/>
    </dgm:pt>
    <dgm:pt modelId="{CE54BD6A-4D9E-43B7-A92F-9667CD8340F3}" type="pres">
      <dgm:prSet presAssocID="{1AC284FB-8D58-42F2-80C0-1E29F33DFE45}" presName="parentLeftMargin" presStyleLbl="node1" presStyleIdx="0" presStyleCnt="4"/>
      <dgm:spPr/>
      <dgm:t>
        <a:bodyPr/>
        <a:lstStyle/>
        <a:p>
          <a:endParaRPr lang="es-EC"/>
        </a:p>
      </dgm:t>
    </dgm:pt>
    <dgm:pt modelId="{6C75694C-AD8A-40D4-B2E6-9F6A7EBCF1BA}" type="pres">
      <dgm:prSet presAssocID="{1AC284FB-8D58-42F2-80C0-1E29F33DFE45}" presName="parentText" presStyleLbl="node1" presStyleIdx="1" presStyleCnt="4" custScaleX="142857" custLinFactNeighborX="515">
        <dgm:presLayoutVars>
          <dgm:chMax val="0"/>
          <dgm:bulletEnabled val="1"/>
        </dgm:presLayoutVars>
      </dgm:prSet>
      <dgm:spPr/>
      <dgm:t>
        <a:bodyPr/>
        <a:lstStyle/>
        <a:p>
          <a:endParaRPr lang="es-EC"/>
        </a:p>
      </dgm:t>
    </dgm:pt>
    <dgm:pt modelId="{1BD2B9FA-505D-4B2D-9F72-F339430D519C}" type="pres">
      <dgm:prSet presAssocID="{1AC284FB-8D58-42F2-80C0-1E29F33DFE45}" presName="negativeSpace" presStyleCnt="0"/>
      <dgm:spPr/>
    </dgm:pt>
    <dgm:pt modelId="{A4B8F435-013D-46EA-826D-939F9AE74335}" type="pres">
      <dgm:prSet presAssocID="{1AC284FB-8D58-42F2-80C0-1E29F33DFE45}" presName="childText" presStyleLbl="conFgAcc1" presStyleIdx="1" presStyleCnt="4">
        <dgm:presLayoutVars>
          <dgm:bulletEnabled val="1"/>
        </dgm:presLayoutVars>
      </dgm:prSet>
      <dgm:spPr/>
    </dgm:pt>
    <dgm:pt modelId="{CD86B206-D3C4-4E1A-900C-4FFF0967F343}" type="pres">
      <dgm:prSet presAssocID="{1F783E97-6B95-42DE-9B37-F430E1CFDF0C}" presName="spaceBetweenRectangles" presStyleCnt="0"/>
      <dgm:spPr/>
    </dgm:pt>
    <dgm:pt modelId="{73A14250-C8CB-B640-A1B9-5F5C653B412C}" type="pres">
      <dgm:prSet presAssocID="{888DAC88-D88F-D240-9EF0-2608859132BF}" presName="parentLin" presStyleCnt="0"/>
      <dgm:spPr/>
    </dgm:pt>
    <dgm:pt modelId="{C78A0987-5BF3-5846-BEDD-02794AB75C09}" type="pres">
      <dgm:prSet presAssocID="{888DAC88-D88F-D240-9EF0-2608859132BF}" presName="parentLeftMargin" presStyleLbl="node1" presStyleIdx="1" presStyleCnt="4"/>
      <dgm:spPr/>
      <dgm:t>
        <a:bodyPr/>
        <a:lstStyle/>
        <a:p>
          <a:endParaRPr lang="es-ES"/>
        </a:p>
      </dgm:t>
    </dgm:pt>
    <dgm:pt modelId="{5CFC5EB0-46B0-0D4B-973C-B8C64467760F}" type="pres">
      <dgm:prSet presAssocID="{888DAC88-D88F-D240-9EF0-2608859132BF}" presName="parentText" presStyleLbl="node1" presStyleIdx="2" presStyleCnt="4" custScaleX="149972" custScaleY="226079" custLinFactNeighborX="1994">
        <dgm:presLayoutVars>
          <dgm:chMax val="0"/>
          <dgm:bulletEnabled val="1"/>
        </dgm:presLayoutVars>
      </dgm:prSet>
      <dgm:spPr/>
      <dgm:t>
        <a:bodyPr/>
        <a:lstStyle/>
        <a:p>
          <a:endParaRPr lang="es-ES"/>
        </a:p>
      </dgm:t>
    </dgm:pt>
    <dgm:pt modelId="{05363744-0A28-4547-9C40-4F2E40AF4E74}" type="pres">
      <dgm:prSet presAssocID="{888DAC88-D88F-D240-9EF0-2608859132BF}" presName="negativeSpace" presStyleCnt="0"/>
      <dgm:spPr/>
    </dgm:pt>
    <dgm:pt modelId="{AA54AEB1-57C0-B747-B7A3-BBA0D924468E}" type="pres">
      <dgm:prSet presAssocID="{888DAC88-D88F-D240-9EF0-2608859132BF}" presName="childText" presStyleLbl="conFgAcc1" presStyleIdx="2" presStyleCnt="4">
        <dgm:presLayoutVars>
          <dgm:bulletEnabled val="1"/>
        </dgm:presLayoutVars>
      </dgm:prSet>
      <dgm:spPr/>
    </dgm:pt>
    <dgm:pt modelId="{4061935D-D6D8-2B4D-8875-38164C469775}" type="pres">
      <dgm:prSet presAssocID="{98710BB0-54C3-DD4A-BE2E-2EF3100D7665}" presName="spaceBetweenRectangles" presStyleCnt="0"/>
      <dgm:spPr/>
    </dgm:pt>
    <dgm:pt modelId="{4E29B65E-EEDD-3D4F-9F19-EC04F5A6EFAF}" type="pres">
      <dgm:prSet presAssocID="{ED941F0A-984D-5C4C-B7E9-82E44DD6E7E6}" presName="parentLin" presStyleCnt="0"/>
      <dgm:spPr/>
    </dgm:pt>
    <dgm:pt modelId="{E251110B-108F-634B-827E-305DB488CCBA}" type="pres">
      <dgm:prSet presAssocID="{ED941F0A-984D-5C4C-B7E9-82E44DD6E7E6}" presName="parentLeftMargin" presStyleLbl="node1" presStyleIdx="2" presStyleCnt="4"/>
      <dgm:spPr/>
      <dgm:t>
        <a:bodyPr/>
        <a:lstStyle/>
        <a:p>
          <a:endParaRPr lang="es-ES"/>
        </a:p>
      </dgm:t>
    </dgm:pt>
    <dgm:pt modelId="{851B2DD5-7F16-C64E-9037-637890AF6FF2}" type="pres">
      <dgm:prSet presAssocID="{ED941F0A-984D-5C4C-B7E9-82E44DD6E7E6}" presName="parentText" presStyleLbl="node1" presStyleIdx="3" presStyleCnt="4" custScaleX="148724" custScaleY="183760" custLinFactNeighborX="819" custLinFactNeighborY="2695">
        <dgm:presLayoutVars>
          <dgm:chMax val="0"/>
          <dgm:bulletEnabled val="1"/>
        </dgm:presLayoutVars>
      </dgm:prSet>
      <dgm:spPr/>
      <dgm:t>
        <a:bodyPr/>
        <a:lstStyle/>
        <a:p>
          <a:endParaRPr lang="es-ES"/>
        </a:p>
      </dgm:t>
    </dgm:pt>
    <dgm:pt modelId="{8C92134D-5AB6-5F46-8C77-B743006A24AA}" type="pres">
      <dgm:prSet presAssocID="{ED941F0A-984D-5C4C-B7E9-82E44DD6E7E6}" presName="negativeSpace" presStyleCnt="0"/>
      <dgm:spPr/>
    </dgm:pt>
    <dgm:pt modelId="{6208B438-0108-2642-97BB-D830EFE9A232}" type="pres">
      <dgm:prSet presAssocID="{ED941F0A-984D-5C4C-B7E9-82E44DD6E7E6}" presName="childText" presStyleLbl="conFgAcc1" presStyleIdx="3" presStyleCnt="4">
        <dgm:presLayoutVars>
          <dgm:bulletEnabled val="1"/>
        </dgm:presLayoutVars>
      </dgm:prSet>
      <dgm:spPr/>
    </dgm:pt>
  </dgm:ptLst>
  <dgm:cxnLst>
    <dgm:cxn modelId="{03BAD282-A780-43F5-8678-D9245D6AAD15}" type="presOf" srcId="{1AC284FB-8D58-42F2-80C0-1E29F33DFE45}" destId="{6C75694C-AD8A-40D4-B2E6-9F6A7EBCF1BA}" srcOrd="1" destOrd="0" presId="urn:microsoft.com/office/officeart/2005/8/layout/list1"/>
    <dgm:cxn modelId="{C31BFEF1-AF49-E746-A304-12A3E09F826E}" srcId="{D3C02339-0EFB-0648-A200-3C299011BAC3}" destId="{ED941F0A-984D-5C4C-B7E9-82E44DD6E7E6}" srcOrd="3" destOrd="0" parTransId="{59F907F4-19B0-8A49-AEAF-F98270E04B3A}" sibTransId="{159E2932-E869-DE49-BC02-925F8CFDB37D}"/>
    <dgm:cxn modelId="{C3BC4934-D3CA-5342-AE06-5683345F92BE}" srcId="{D3C02339-0EFB-0648-A200-3C299011BAC3}" destId="{148D38DA-77F5-1346-99F2-EF88243B9B23}" srcOrd="0" destOrd="0" parTransId="{390C8CD4-E9F7-0649-9F5A-B951A9095B4B}" sibTransId="{F9AB1899-054E-AC4F-9067-BC6C28AF6754}"/>
    <dgm:cxn modelId="{126E7D01-7F52-8046-98A1-B177FF4D0516}" type="presOf" srcId="{D3C02339-0EFB-0648-A200-3C299011BAC3}" destId="{F42A595D-4AC1-384E-AF10-A0495BA6C666}" srcOrd="0" destOrd="0" presId="urn:microsoft.com/office/officeart/2005/8/layout/list1"/>
    <dgm:cxn modelId="{80DEFF8E-C45B-854E-8E10-4DA117968BCB}" type="presOf" srcId="{888DAC88-D88F-D240-9EF0-2608859132BF}" destId="{5CFC5EB0-46B0-0D4B-973C-B8C64467760F}" srcOrd="1" destOrd="0" presId="urn:microsoft.com/office/officeart/2005/8/layout/list1"/>
    <dgm:cxn modelId="{D4C4406A-7DFF-4517-AAEE-F139581DC0E3}" srcId="{D3C02339-0EFB-0648-A200-3C299011BAC3}" destId="{1AC284FB-8D58-42F2-80C0-1E29F33DFE45}" srcOrd="1" destOrd="0" parTransId="{507280EC-A513-49E3-9FFA-AFC93A9B9F2B}" sibTransId="{1F783E97-6B95-42DE-9B37-F430E1CFDF0C}"/>
    <dgm:cxn modelId="{18C550B5-E26A-EA46-883B-D8743737EC4E}" srcId="{D3C02339-0EFB-0648-A200-3C299011BAC3}" destId="{888DAC88-D88F-D240-9EF0-2608859132BF}" srcOrd="2" destOrd="0" parTransId="{0E87D89D-428A-6B4A-A23F-C9BB3DC45AAB}" sibTransId="{98710BB0-54C3-DD4A-BE2E-2EF3100D7665}"/>
    <dgm:cxn modelId="{67DC88EE-91CA-0D4A-AAC9-118CF0703309}" type="presOf" srcId="{ED941F0A-984D-5C4C-B7E9-82E44DD6E7E6}" destId="{851B2DD5-7F16-C64E-9037-637890AF6FF2}" srcOrd="1" destOrd="0" presId="urn:microsoft.com/office/officeart/2005/8/layout/list1"/>
    <dgm:cxn modelId="{CBAAAAE8-2E91-A74C-A06A-975E8C92E68C}" type="presOf" srcId="{ED941F0A-984D-5C4C-B7E9-82E44DD6E7E6}" destId="{E251110B-108F-634B-827E-305DB488CCBA}" srcOrd="0" destOrd="0" presId="urn:microsoft.com/office/officeart/2005/8/layout/list1"/>
    <dgm:cxn modelId="{36105FF2-C9E6-4143-8EFF-10377D4275BC}" type="presOf" srcId="{148D38DA-77F5-1346-99F2-EF88243B9B23}" destId="{639336DE-4E7B-4241-A81B-8ADAA6AC2783}" srcOrd="1" destOrd="0" presId="urn:microsoft.com/office/officeart/2005/8/layout/list1"/>
    <dgm:cxn modelId="{EE8C5D62-7F4F-6C4F-B25B-EE022D0151F7}" type="presOf" srcId="{148D38DA-77F5-1346-99F2-EF88243B9B23}" destId="{7A1E28FF-B1B6-0B42-8250-1DD211440F43}" srcOrd="0" destOrd="0" presId="urn:microsoft.com/office/officeart/2005/8/layout/list1"/>
    <dgm:cxn modelId="{E2D6A313-C48A-1E49-B279-3EA1C20BD423}" type="presOf" srcId="{888DAC88-D88F-D240-9EF0-2608859132BF}" destId="{C78A0987-5BF3-5846-BEDD-02794AB75C09}" srcOrd="0" destOrd="0" presId="urn:microsoft.com/office/officeart/2005/8/layout/list1"/>
    <dgm:cxn modelId="{963BE52A-83CE-4D07-9A4A-AB421B17B26C}" type="presOf" srcId="{1AC284FB-8D58-42F2-80C0-1E29F33DFE45}" destId="{CE54BD6A-4D9E-43B7-A92F-9667CD8340F3}" srcOrd="0" destOrd="0" presId="urn:microsoft.com/office/officeart/2005/8/layout/list1"/>
    <dgm:cxn modelId="{6AA18659-873E-ED47-A1C2-4027E95AD6CE}" type="presParOf" srcId="{F42A595D-4AC1-384E-AF10-A0495BA6C666}" destId="{061E1289-7C7C-F34C-A6EB-9C63EBD67ACE}" srcOrd="0" destOrd="0" presId="urn:microsoft.com/office/officeart/2005/8/layout/list1"/>
    <dgm:cxn modelId="{C7C60AF0-C7CD-5D4E-87C9-85A1283A1549}" type="presParOf" srcId="{061E1289-7C7C-F34C-A6EB-9C63EBD67ACE}" destId="{7A1E28FF-B1B6-0B42-8250-1DD211440F43}" srcOrd="0" destOrd="0" presId="urn:microsoft.com/office/officeart/2005/8/layout/list1"/>
    <dgm:cxn modelId="{12F5601A-3023-7148-9941-DE9BAF7CCD19}" type="presParOf" srcId="{061E1289-7C7C-F34C-A6EB-9C63EBD67ACE}" destId="{639336DE-4E7B-4241-A81B-8ADAA6AC2783}" srcOrd="1" destOrd="0" presId="urn:microsoft.com/office/officeart/2005/8/layout/list1"/>
    <dgm:cxn modelId="{98ED442F-C443-544A-AA9F-33389EDB56C1}" type="presParOf" srcId="{F42A595D-4AC1-384E-AF10-A0495BA6C666}" destId="{942D249A-7C6A-1A45-9C1B-AE8865AEAA0F}" srcOrd="1" destOrd="0" presId="urn:microsoft.com/office/officeart/2005/8/layout/list1"/>
    <dgm:cxn modelId="{6250C294-D395-E146-B5C4-2DBF4E30255A}" type="presParOf" srcId="{F42A595D-4AC1-384E-AF10-A0495BA6C666}" destId="{92524CA3-C637-114D-A738-068B48515745}" srcOrd="2" destOrd="0" presId="urn:microsoft.com/office/officeart/2005/8/layout/list1"/>
    <dgm:cxn modelId="{B8A5907D-AC6F-B94A-A675-4F0885D572EB}" type="presParOf" srcId="{F42A595D-4AC1-384E-AF10-A0495BA6C666}" destId="{F472CF41-9548-554B-802C-383F360A3CB1}" srcOrd="3" destOrd="0" presId="urn:microsoft.com/office/officeart/2005/8/layout/list1"/>
    <dgm:cxn modelId="{FDFBA488-4052-424F-868A-9C923A9F6671}" type="presParOf" srcId="{F42A595D-4AC1-384E-AF10-A0495BA6C666}" destId="{77147076-677B-4720-8F1D-377FFDE09C23}" srcOrd="4" destOrd="0" presId="urn:microsoft.com/office/officeart/2005/8/layout/list1"/>
    <dgm:cxn modelId="{D65DE09F-7DEA-41B4-8F1D-4848BFD1AA95}" type="presParOf" srcId="{77147076-677B-4720-8F1D-377FFDE09C23}" destId="{CE54BD6A-4D9E-43B7-A92F-9667CD8340F3}" srcOrd="0" destOrd="0" presId="urn:microsoft.com/office/officeart/2005/8/layout/list1"/>
    <dgm:cxn modelId="{A12471C7-0F96-49B2-A996-1D9583A0D5B8}" type="presParOf" srcId="{77147076-677B-4720-8F1D-377FFDE09C23}" destId="{6C75694C-AD8A-40D4-B2E6-9F6A7EBCF1BA}" srcOrd="1" destOrd="0" presId="urn:microsoft.com/office/officeart/2005/8/layout/list1"/>
    <dgm:cxn modelId="{B8B12CA4-4D82-4154-9ACB-410FEE84DA91}" type="presParOf" srcId="{F42A595D-4AC1-384E-AF10-A0495BA6C666}" destId="{1BD2B9FA-505D-4B2D-9F72-F339430D519C}" srcOrd="5" destOrd="0" presId="urn:microsoft.com/office/officeart/2005/8/layout/list1"/>
    <dgm:cxn modelId="{B0E91622-9686-4FEC-8002-92ACFE6BA31A}" type="presParOf" srcId="{F42A595D-4AC1-384E-AF10-A0495BA6C666}" destId="{A4B8F435-013D-46EA-826D-939F9AE74335}" srcOrd="6" destOrd="0" presId="urn:microsoft.com/office/officeart/2005/8/layout/list1"/>
    <dgm:cxn modelId="{C8B37058-BB0D-4CB1-BA35-FA83582F3B7C}" type="presParOf" srcId="{F42A595D-4AC1-384E-AF10-A0495BA6C666}" destId="{CD86B206-D3C4-4E1A-900C-4FFF0967F343}" srcOrd="7" destOrd="0" presId="urn:microsoft.com/office/officeart/2005/8/layout/list1"/>
    <dgm:cxn modelId="{348554D5-4E45-5642-842C-BF3A2CBC6F96}" type="presParOf" srcId="{F42A595D-4AC1-384E-AF10-A0495BA6C666}" destId="{73A14250-C8CB-B640-A1B9-5F5C653B412C}" srcOrd="8" destOrd="0" presId="urn:microsoft.com/office/officeart/2005/8/layout/list1"/>
    <dgm:cxn modelId="{86686115-1A3F-684C-A316-20C2DBE49F07}" type="presParOf" srcId="{73A14250-C8CB-B640-A1B9-5F5C653B412C}" destId="{C78A0987-5BF3-5846-BEDD-02794AB75C09}" srcOrd="0" destOrd="0" presId="urn:microsoft.com/office/officeart/2005/8/layout/list1"/>
    <dgm:cxn modelId="{B66DA860-97B6-9F4D-9255-5B7FB83DF9F3}" type="presParOf" srcId="{73A14250-C8CB-B640-A1B9-5F5C653B412C}" destId="{5CFC5EB0-46B0-0D4B-973C-B8C64467760F}" srcOrd="1" destOrd="0" presId="urn:microsoft.com/office/officeart/2005/8/layout/list1"/>
    <dgm:cxn modelId="{20C7482C-A6B4-7841-B276-CADEB80CF9AA}" type="presParOf" srcId="{F42A595D-4AC1-384E-AF10-A0495BA6C666}" destId="{05363744-0A28-4547-9C40-4F2E40AF4E74}" srcOrd="9" destOrd="0" presId="urn:microsoft.com/office/officeart/2005/8/layout/list1"/>
    <dgm:cxn modelId="{189839B1-1DC2-1F4E-A26A-288CA6055CA3}" type="presParOf" srcId="{F42A595D-4AC1-384E-AF10-A0495BA6C666}" destId="{AA54AEB1-57C0-B747-B7A3-BBA0D924468E}" srcOrd="10" destOrd="0" presId="urn:microsoft.com/office/officeart/2005/8/layout/list1"/>
    <dgm:cxn modelId="{81BCF810-56AC-8D47-9C37-AC8AF8F3A7C7}" type="presParOf" srcId="{F42A595D-4AC1-384E-AF10-A0495BA6C666}" destId="{4061935D-D6D8-2B4D-8875-38164C469775}" srcOrd="11" destOrd="0" presId="urn:microsoft.com/office/officeart/2005/8/layout/list1"/>
    <dgm:cxn modelId="{9EBB782F-0093-FD4A-8AF5-A1B7AED19EA8}" type="presParOf" srcId="{F42A595D-4AC1-384E-AF10-A0495BA6C666}" destId="{4E29B65E-EEDD-3D4F-9F19-EC04F5A6EFAF}" srcOrd="12" destOrd="0" presId="urn:microsoft.com/office/officeart/2005/8/layout/list1"/>
    <dgm:cxn modelId="{B3F09CDD-9523-6F4E-8B51-E9448E68DFBD}" type="presParOf" srcId="{4E29B65E-EEDD-3D4F-9F19-EC04F5A6EFAF}" destId="{E251110B-108F-634B-827E-305DB488CCBA}" srcOrd="0" destOrd="0" presId="urn:microsoft.com/office/officeart/2005/8/layout/list1"/>
    <dgm:cxn modelId="{9B18DBE4-79BC-E148-BF88-0B54F8D113FD}" type="presParOf" srcId="{4E29B65E-EEDD-3D4F-9F19-EC04F5A6EFAF}" destId="{851B2DD5-7F16-C64E-9037-637890AF6FF2}" srcOrd="1" destOrd="0" presId="urn:microsoft.com/office/officeart/2005/8/layout/list1"/>
    <dgm:cxn modelId="{95F20816-9BE9-BF4D-8BBE-A3AE35ED0019}" type="presParOf" srcId="{F42A595D-4AC1-384E-AF10-A0495BA6C666}" destId="{8C92134D-5AB6-5F46-8C77-B743006A24AA}" srcOrd="13" destOrd="0" presId="urn:microsoft.com/office/officeart/2005/8/layout/list1"/>
    <dgm:cxn modelId="{2D61E18F-E67A-4047-A510-324C0FF9B986}" type="presParOf" srcId="{F42A595D-4AC1-384E-AF10-A0495BA6C666}" destId="{6208B438-0108-2642-97BB-D830EFE9A23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44933B-056E-43A3-AFEA-141DF9101F60}"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EC"/>
        </a:p>
      </dgm:t>
    </dgm:pt>
    <dgm:pt modelId="{E36C739E-F7C5-4207-8F0A-C810038276DF}">
      <dgm:prSet phldrT="[Texto]"/>
      <dgm:spPr/>
      <dgm:t>
        <a:bodyPr/>
        <a:lstStyle/>
        <a:p>
          <a:r>
            <a:rPr lang="es-EC" dirty="0" smtClean="0"/>
            <a:t>Temperatura</a:t>
          </a:r>
          <a:endParaRPr lang="es-EC" dirty="0"/>
        </a:p>
      </dgm:t>
    </dgm:pt>
    <dgm:pt modelId="{7CE809E0-6509-442A-B055-136A71663390}" type="parTrans" cxnId="{7F0B1567-4E3E-4B2D-B870-9D8AA70EBEB7}">
      <dgm:prSet/>
      <dgm:spPr/>
      <dgm:t>
        <a:bodyPr/>
        <a:lstStyle/>
        <a:p>
          <a:endParaRPr lang="es-EC"/>
        </a:p>
      </dgm:t>
    </dgm:pt>
    <dgm:pt modelId="{E6D6EBFC-364E-4F30-A15F-187682368CDD}" type="sibTrans" cxnId="{7F0B1567-4E3E-4B2D-B870-9D8AA70EBEB7}">
      <dgm:prSet/>
      <dgm:spPr/>
      <dgm:t>
        <a:bodyPr/>
        <a:lstStyle/>
        <a:p>
          <a:endParaRPr lang="es-EC"/>
        </a:p>
      </dgm:t>
    </dgm:pt>
    <dgm:pt modelId="{14B7923F-9031-4A0F-A429-A030CE660EAC}">
      <dgm:prSet phldrT="[Texto]"/>
      <dgm:spPr/>
      <dgm:t>
        <a:bodyPr/>
        <a:lstStyle/>
        <a:p>
          <a:r>
            <a:rPr lang="es-EC" dirty="0" smtClean="0"/>
            <a:t>Presión [atm]</a:t>
          </a:r>
          <a:endParaRPr lang="es-EC" dirty="0"/>
        </a:p>
      </dgm:t>
    </dgm:pt>
    <dgm:pt modelId="{B3E29726-26E3-45A4-B9FB-342FAA0317DA}" type="parTrans" cxnId="{807B47B8-65A2-4D8E-900A-68C553D6A862}">
      <dgm:prSet/>
      <dgm:spPr/>
      <dgm:t>
        <a:bodyPr/>
        <a:lstStyle/>
        <a:p>
          <a:endParaRPr lang="es-EC"/>
        </a:p>
      </dgm:t>
    </dgm:pt>
    <dgm:pt modelId="{ABCECA71-40F3-4ABC-9839-5BB2F524AF53}" type="sibTrans" cxnId="{807B47B8-65A2-4D8E-900A-68C553D6A862}">
      <dgm:prSet/>
      <dgm:spPr/>
      <dgm:t>
        <a:bodyPr/>
        <a:lstStyle/>
        <a:p>
          <a:endParaRPr lang="es-EC"/>
        </a:p>
      </dgm:t>
    </dgm:pt>
    <dgm:pt modelId="{4301E732-8DEA-4EF8-96C9-AB7DC542C1B8}">
      <dgm:prSet phldrT="[Texto]"/>
      <dgm:spPr/>
      <dgm:t>
        <a:bodyPr/>
        <a:lstStyle/>
        <a:p>
          <a:pPr algn="ctr"/>
          <a:r>
            <a:rPr lang="es-EC" dirty="0" smtClean="0"/>
            <a:t>0,7083</a:t>
          </a:r>
          <a:endParaRPr lang="es-EC" dirty="0"/>
        </a:p>
      </dgm:t>
    </dgm:pt>
    <dgm:pt modelId="{B35EC744-BB54-4DB6-9910-2B2B3DC61D33}" type="parTrans" cxnId="{D6DB43D2-F8E3-4156-B29C-20DD922384BA}">
      <dgm:prSet/>
      <dgm:spPr/>
      <dgm:t>
        <a:bodyPr/>
        <a:lstStyle/>
        <a:p>
          <a:endParaRPr lang="es-EC"/>
        </a:p>
      </dgm:t>
    </dgm:pt>
    <dgm:pt modelId="{FD719AB3-6FC9-4208-98DF-B5690243E611}" type="sibTrans" cxnId="{D6DB43D2-F8E3-4156-B29C-20DD922384BA}">
      <dgm:prSet/>
      <dgm:spPr/>
      <dgm:t>
        <a:bodyPr/>
        <a:lstStyle/>
        <a:p>
          <a:endParaRPr lang="es-EC"/>
        </a:p>
      </dgm:t>
    </dgm:pt>
    <dgm:pt modelId="{E8F843DD-CB46-4A10-8173-707295D9A161}">
      <dgm:prSet phldrT="[Texto]"/>
      <dgm:spPr/>
      <dgm:t>
        <a:bodyPr/>
        <a:lstStyle/>
        <a:p>
          <a:r>
            <a:rPr lang="es-EC" dirty="0" smtClean="0"/>
            <a:t>Humedad [%]</a:t>
          </a:r>
          <a:endParaRPr lang="es-EC" dirty="0"/>
        </a:p>
      </dgm:t>
    </dgm:pt>
    <dgm:pt modelId="{EE877ACE-7233-4115-B34C-531B8A5B2F1F}" type="parTrans" cxnId="{1D2085B7-9FAD-47A6-BB47-D192B0245377}">
      <dgm:prSet/>
      <dgm:spPr/>
      <dgm:t>
        <a:bodyPr/>
        <a:lstStyle/>
        <a:p>
          <a:endParaRPr lang="es-EC"/>
        </a:p>
      </dgm:t>
    </dgm:pt>
    <dgm:pt modelId="{A26D9C5A-3B92-45C2-A976-11448FEB1FE3}" type="sibTrans" cxnId="{1D2085B7-9FAD-47A6-BB47-D192B0245377}">
      <dgm:prSet/>
      <dgm:spPr/>
      <dgm:t>
        <a:bodyPr/>
        <a:lstStyle/>
        <a:p>
          <a:endParaRPr lang="es-EC"/>
        </a:p>
      </dgm:t>
    </dgm:pt>
    <dgm:pt modelId="{1A09F729-909C-4D18-9E80-BAFA9697B4F5}">
      <dgm:prSet phldrT="[Texto]"/>
      <dgm:spPr/>
      <dgm:t>
        <a:bodyPr/>
        <a:lstStyle/>
        <a:p>
          <a:pPr algn="ctr"/>
          <a:r>
            <a:rPr lang="es-EC" dirty="0" smtClean="0"/>
            <a:t>47%</a:t>
          </a:r>
          <a:endParaRPr lang="es-EC" dirty="0"/>
        </a:p>
      </dgm:t>
    </dgm:pt>
    <dgm:pt modelId="{2C2A7EAB-30B6-4554-99BB-CBB4ED19D7FF}" type="parTrans" cxnId="{6E400570-FDB5-4C97-8320-AC50B3B9F80C}">
      <dgm:prSet/>
      <dgm:spPr/>
      <dgm:t>
        <a:bodyPr/>
        <a:lstStyle/>
        <a:p>
          <a:endParaRPr lang="es-EC"/>
        </a:p>
      </dgm:t>
    </dgm:pt>
    <dgm:pt modelId="{1E8B310D-232A-4AB7-858D-9254AA2CB270}" type="sibTrans" cxnId="{6E400570-FDB5-4C97-8320-AC50B3B9F80C}">
      <dgm:prSet/>
      <dgm:spPr/>
      <dgm:t>
        <a:bodyPr/>
        <a:lstStyle/>
        <a:p>
          <a:endParaRPr lang="es-EC"/>
        </a:p>
      </dgm:t>
    </dgm:pt>
    <dgm:pt modelId="{35EBE0B9-F7ED-489D-8B5C-737FCBF188BF}">
      <dgm:prSet phldrT="[Texto]"/>
      <dgm:spPr/>
      <dgm:t>
        <a:bodyPr/>
        <a:lstStyle/>
        <a:p>
          <a:r>
            <a:rPr lang="es-EC" dirty="0" smtClean="0"/>
            <a:t>27 </a:t>
          </a:r>
          <a:r>
            <a:rPr lang="es-EC" dirty="0" err="1" smtClean="0"/>
            <a:t>C°</a:t>
          </a:r>
          <a:endParaRPr lang="es-EC" dirty="0"/>
        </a:p>
      </dgm:t>
    </dgm:pt>
    <dgm:pt modelId="{17B4FC64-A90B-425F-AEB2-682DBF64562E}" type="parTrans" cxnId="{A568FA3B-D6F5-46A1-8891-D74B3149ADF1}">
      <dgm:prSet/>
      <dgm:spPr/>
      <dgm:t>
        <a:bodyPr/>
        <a:lstStyle/>
        <a:p>
          <a:endParaRPr lang="es-EC"/>
        </a:p>
      </dgm:t>
    </dgm:pt>
    <dgm:pt modelId="{8A20F4AD-D37D-44AC-8710-97210E9F14F7}" type="sibTrans" cxnId="{A568FA3B-D6F5-46A1-8891-D74B3149ADF1}">
      <dgm:prSet/>
      <dgm:spPr/>
      <dgm:t>
        <a:bodyPr/>
        <a:lstStyle/>
        <a:p>
          <a:endParaRPr lang="es-EC"/>
        </a:p>
      </dgm:t>
    </dgm:pt>
    <dgm:pt modelId="{EFC86E47-EC84-4109-B387-41CD7D4E62AD}" type="pres">
      <dgm:prSet presAssocID="{1744933B-056E-43A3-AFEA-141DF9101F60}" presName="Name0" presStyleCnt="0">
        <dgm:presLayoutVars>
          <dgm:dir/>
          <dgm:animLvl val="lvl"/>
          <dgm:resizeHandles val="exact"/>
        </dgm:presLayoutVars>
      </dgm:prSet>
      <dgm:spPr/>
    </dgm:pt>
    <dgm:pt modelId="{11780A73-FE8B-40AF-AC0F-9D040A879C2F}" type="pres">
      <dgm:prSet presAssocID="{E36C739E-F7C5-4207-8F0A-C810038276DF}" presName="composite" presStyleCnt="0"/>
      <dgm:spPr/>
    </dgm:pt>
    <dgm:pt modelId="{B0ABE95B-2EDA-4CF7-8FA0-F7DBDF28BA3A}" type="pres">
      <dgm:prSet presAssocID="{E36C739E-F7C5-4207-8F0A-C810038276DF}" presName="parTx" presStyleLbl="alignNode1" presStyleIdx="0" presStyleCnt="3">
        <dgm:presLayoutVars>
          <dgm:chMax val="0"/>
          <dgm:chPref val="0"/>
          <dgm:bulletEnabled val="1"/>
        </dgm:presLayoutVars>
      </dgm:prSet>
      <dgm:spPr/>
      <dgm:t>
        <a:bodyPr/>
        <a:lstStyle/>
        <a:p>
          <a:endParaRPr lang="es-EC"/>
        </a:p>
      </dgm:t>
    </dgm:pt>
    <dgm:pt modelId="{918C2163-28F8-4B29-AF2E-57BFAE61DE8C}" type="pres">
      <dgm:prSet presAssocID="{E36C739E-F7C5-4207-8F0A-C810038276DF}" presName="desTx" presStyleLbl="alignAccFollowNode1" presStyleIdx="0" presStyleCnt="3">
        <dgm:presLayoutVars>
          <dgm:bulletEnabled val="1"/>
        </dgm:presLayoutVars>
      </dgm:prSet>
      <dgm:spPr/>
      <dgm:t>
        <a:bodyPr/>
        <a:lstStyle/>
        <a:p>
          <a:endParaRPr lang="es-EC"/>
        </a:p>
      </dgm:t>
    </dgm:pt>
    <dgm:pt modelId="{2ADDDED2-6B59-41D0-ABB3-247A1662121B}" type="pres">
      <dgm:prSet presAssocID="{E6D6EBFC-364E-4F30-A15F-187682368CDD}" presName="space" presStyleCnt="0"/>
      <dgm:spPr/>
    </dgm:pt>
    <dgm:pt modelId="{1E58918B-71E4-4620-9B4D-6F06EAE79AC9}" type="pres">
      <dgm:prSet presAssocID="{14B7923F-9031-4A0F-A429-A030CE660EAC}" presName="composite" presStyleCnt="0"/>
      <dgm:spPr/>
    </dgm:pt>
    <dgm:pt modelId="{5F10F1FA-E297-4719-9BD2-AF878BC59A8C}" type="pres">
      <dgm:prSet presAssocID="{14B7923F-9031-4A0F-A429-A030CE660EAC}" presName="parTx" presStyleLbl="alignNode1" presStyleIdx="1" presStyleCnt="3">
        <dgm:presLayoutVars>
          <dgm:chMax val="0"/>
          <dgm:chPref val="0"/>
          <dgm:bulletEnabled val="1"/>
        </dgm:presLayoutVars>
      </dgm:prSet>
      <dgm:spPr/>
      <dgm:t>
        <a:bodyPr/>
        <a:lstStyle/>
        <a:p>
          <a:endParaRPr lang="es-EC"/>
        </a:p>
      </dgm:t>
    </dgm:pt>
    <dgm:pt modelId="{0D9DFB20-0E9D-4F6F-81D0-659A73167FAA}" type="pres">
      <dgm:prSet presAssocID="{14B7923F-9031-4A0F-A429-A030CE660EAC}" presName="desTx" presStyleLbl="alignAccFollowNode1" presStyleIdx="1" presStyleCnt="3">
        <dgm:presLayoutVars>
          <dgm:bulletEnabled val="1"/>
        </dgm:presLayoutVars>
      </dgm:prSet>
      <dgm:spPr/>
      <dgm:t>
        <a:bodyPr/>
        <a:lstStyle/>
        <a:p>
          <a:endParaRPr lang="es-EC"/>
        </a:p>
      </dgm:t>
    </dgm:pt>
    <dgm:pt modelId="{4BFE5286-F28F-4DDB-A7A1-3A1856E44D04}" type="pres">
      <dgm:prSet presAssocID="{ABCECA71-40F3-4ABC-9839-5BB2F524AF53}" presName="space" presStyleCnt="0"/>
      <dgm:spPr/>
    </dgm:pt>
    <dgm:pt modelId="{091D7B70-7754-4A0A-A43B-BCC0F1DF4E9A}" type="pres">
      <dgm:prSet presAssocID="{E8F843DD-CB46-4A10-8173-707295D9A161}" presName="composite" presStyleCnt="0"/>
      <dgm:spPr/>
    </dgm:pt>
    <dgm:pt modelId="{4DF2E88B-A2BA-4A4D-A260-2F04CE31EA19}" type="pres">
      <dgm:prSet presAssocID="{E8F843DD-CB46-4A10-8173-707295D9A161}" presName="parTx" presStyleLbl="alignNode1" presStyleIdx="2" presStyleCnt="3">
        <dgm:presLayoutVars>
          <dgm:chMax val="0"/>
          <dgm:chPref val="0"/>
          <dgm:bulletEnabled val="1"/>
        </dgm:presLayoutVars>
      </dgm:prSet>
      <dgm:spPr/>
    </dgm:pt>
    <dgm:pt modelId="{BEE176D7-B6F1-4D8B-B770-15D89CB31483}" type="pres">
      <dgm:prSet presAssocID="{E8F843DD-CB46-4A10-8173-707295D9A161}" presName="desTx" presStyleLbl="alignAccFollowNode1" presStyleIdx="2" presStyleCnt="3">
        <dgm:presLayoutVars>
          <dgm:bulletEnabled val="1"/>
        </dgm:presLayoutVars>
      </dgm:prSet>
      <dgm:spPr/>
      <dgm:t>
        <a:bodyPr/>
        <a:lstStyle/>
        <a:p>
          <a:endParaRPr lang="es-EC"/>
        </a:p>
      </dgm:t>
    </dgm:pt>
  </dgm:ptLst>
  <dgm:cxnLst>
    <dgm:cxn modelId="{0861352C-E2BD-49D5-8C62-F46D7624DA2B}" type="presOf" srcId="{1744933B-056E-43A3-AFEA-141DF9101F60}" destId="{EFC86E47-EC84-4109-B387-41CD7D4E62AD}" srcOrd="0" destOrd="0" presId="urn:microsoft.com/office/officeart/2005/8/layout/hList1"/>
    <dgm:cxn modelId="{A05726F4-2E77-4FEB-BB59-586A34CFDE67}" type="presOf" srcId="{1A09F729-909C-4D18-9E80-BAFA9697B4F5}" destId="{BEE176D7-B6F1-4D8B-B770-15D89CB31483}" srcOrd="0" destOrd="0" presId="urn:microsoft.com/office/officeart/2005/8/layout/hList1"/>
    <dgm:cxn modelId="{D6DB43D2-F8E3-4156-B29C-20DD922384BA}" srcId="{14B7923F-9031-4A0F-A429-A030CE660EAC}" destId="{4301E732-8DEA-4EF8-96C9-AB7DC542C1B8}" srcOrd="0" destOrd="0" parTransId="{B35EC744-BB54-4DB6-9910-2B2B3DC61D33}" sibTransId="{FD719AB3-6FC9-4208-98DF-B5690243E611}"/>
    <dgm:cxn modelId="{69E8E603-FCA3-4C7C-937E-5EECC9855410}" type="presOf" srcId="{14B7923F-9031-4A0F-A429-A030CE660EAC}" destId="{5F10F1FA-E297-4719-9BD2-AF878BC59A8C}" srcOrd="0" destOrd="0" presId="urn:microsoft.com/office/officeart/2005/8/layout/hList1"/>
    <dgm:cxn modelId="{766A2085-83A0-4A93-85F2-31CDF98BEB59}" type="presOf" srcId="{E8F843DD-CB46-4A10-8173-707295D9A161}" destId="{4DF2E88B-A2BA-4A4D-A260-2F04CE31EA19}" srcOrd="0" destOrd="0" presId="urn:microsoft.com/office/officeart/2005/8/layout/hList1"/>
    <dgm:cxn modelId="{55F66405-3EBE-430D-BC5C-BAAB55E47687}" type="presOf" srcId="{4301E732-8DEA-4EF8-96C9-AB7DC542C1B8}" destId="{0D9DFB20-0E9D-4F6F-81D0-659A73167FAA}" srcOrd="0" destOrd="0" presId="urn:microsoft.com/office/officeart/2005/8/layout/hList1"/>
    <dgm:cxn modelId="{B27AE702-6BD9-44F9-84DE-01CF85F98102}" type="presOf" srcId="{35EBE0B9-F7ED-489D-8B5C-737FCBF188BF}" destId="{918C2163-28F8-4B29-AF2E-57BFAE61DE8C}" srcOrd="0" destOrd="0" presId="urn:microsoft.com/office/officeart/2005/8/layout/hList1"/>
    <dgm:cxn modelId="{259FA4E5-58B5-49D0-8B80-CB492A299CAB}" type="presOf" srcId="{E36C739E-F7C5-4207-8F0A-C810038276DF}" destId="{B0ABE95B-2EDA-4CF7-8FA0-F7DBDF28BA3A}" srcOrd="0" destOrd="0" presId="urn:microsoft.com/office/officeart/2005/8/layout/hList1"/>
    <dgm:cxn modelId="{807B47B8-65A2-4D8E-900A-68C553D6A862}" srcId="{1744933B-056E-43A3-AFEA-141DF9101F60}" destId="{14B7923F-9031-4A0F-A429-A030CE660EAC}" srcOrd="1" destOrd="0" parTransId="{B3E29726-26E3-45A4-B9FB-342FAA0317DA}" sibTransId="{ABCECA71-40F3-4ABC-9839-5BB2F524AF53}"/>
    <dgm:cxn modelId="{1D2085B7-9FAD-47A6-BB47-D192B0245377}" srcId="{1744933B-056E-43A3-AFEA-141DF9101F60}" destId="{E8F843DD-CB46-4A10-8173-707295D9A161}" srcOrd="2" destOrd="0" parTransId="{EE877ACE-7233-4115-B34C-531B8A5B2F1F}" sibTransId="{A26D9C5A-3B92-45C2-A976-11448FEB1FE3}"/>
    <dgm:cxn modelId="{A568FA3B-D6F5-46A1-8891-D74B3149ADF1}" srcId="{E36C739E-F7C5-4207-8F0A-C810038276DF}" destId="{35EBE0B9-F7ED-489D-8B5C-737FCBF188BF}" srcOrd="0" destOrd="0" parTransId="{17B4FC64-A90B-425F-AEB2-682DBF64562E}" sibTransId="{8A20F4AD-D37D-44AC-8710-97210E9F14F7}"/>
    <dgm:cxn modelId="{7F0B1567-4E3E-4B2D-B870-9D8AA70EBEB7}" srcId="{1744933B-056E-43A3-AFEA-141DF9101F60}" destId="{E36C739E-F7C5-4207-8F0A-C810038276DF}" srcOrd="0" destOrd="0" parTransId="{7CE809E0-6509-442A-B055-136A71663390}" sibTransId="{E6D6EBFC-364E-4F30-A15F-187682368CDD}"/>
    <dgm:cxn modelId="{6E400570-FDB5-4C97-8320-AC50B3B9F80C}" srcId="{E8F843DD-CB46-4A10-8173-707295D9A161}" destId="{1A09F729-909C-4D18-9E80-BAFA9697B4F5}" srcOrd="0" destOrd="0" parTransId="{2C2A7EAB-30B6-4554-99BB-CBB4ED19D7FF}" sibTransId="{1E8B310D-232A-4AB7-858D-9254AA2CB270}"/>
    <dgm:cxn modelId="{E716ADFA-B370-4F7E-AB12-E81E7ED1E617}" type="presParOf" srcId="{EFC86E47-EC84-4109-B387-41CD7D4E62AD}" destId="{11780A73-FE8B-40AF-AC0F-9D040A879C2F}" srcOrd="0" destOrd="0" presId="urn:microsoft.com/office/officeart/2005/8/layout/hList1"/>
    <dgm:cxn modelId="{EB048848-957E-4C45-9123-C4FE5FA3E275}" type="presParOf" srcId="{11780A73-FE8B-40AF-AC0F-9D040A879C2F}" destId="{B0ABE95B-2EDA-4CF7-8FA0-F7DBDF28BA3A}" srcOrd="0" destOrd="0" presId="urn:microsoft.com/office/officeart/2005/8/layout/hList1"/>
    <dgm:cxn modelId="{DDEE31EF-0720-4274-8E1D-4871ADB6D1DD}" type="presParOf" srcId="{11780A73-FE8B-40AF-AC0F-9D040A879C2F}" destId="{918C2163-28F8-4B29-AF2E-57BFAE61DE8C}" srcOrd="1" destOrd="0" presId="urn:microsoft.com/office/officeart/2005/8/layout/hList1"/>
    <dgm:cxn modelId="{AF5F247D-F0DA-4714-9C0A-DEEEB0AC262F}" type="presParOf" srcId="{EFC86E47-EC84-4109-B387-41CD7D4E62AD}" destId="{2ADDDED2-6B59-41D0-ABB3-247A1662121B}" srcOrd="1" destOrd="0" presId="urn:microsoft.com/office/officeart/2005/8/layout/hList1"/>
    <dgm:cxn modelId="{50193261-2E26-4E02-8988-D3EABBC490CA}" type="presParOf" srcId="{EFC86E47-EC84-4109-B387-41CD7D4E62AD}" destId="{1E58918B-71E4-4620-9B4D-6F06EAE79AC9}" srcOrd="2" destOrd="0" presId="urn:microsoft.com/office/officeart/2005/8/layout/hList1"/>
    <dgm:cxn modelId="{CE032698-3241-4912-9260-03F5AF08A649}" type="presParOf" srcId="{1E58918B-71E4-4620-9B4D-6F06EAE79AC9}" destId="{5F10F1FA-E297-4719-9BD2-AF878BC59A8C}" srcOrd="0" destOrd="0" presId="urn:microsoft.com/office/officeart/2005/8/layout/hList1"/>
    <dgm:cxn modelId="{14377E5F-FF4A-4070-BE50-BD70D3BA66E1}" type="presParOf" srcId="{1E58918B-71E4-4620-9B4D-6F06EAE79AC9}" destId="{0D9DFB20-0E9D-4F6F-81D0-659A73167FAA}" srcOrd="1" destOrd="0" presId="urn:microsoft.com/office/officeart/2005/8/layout/hList1"/>
    <dgm:cxn modelId="{4B07CABA-B75F-444A-96F3-50DB30DC164E}" type="presParOf" srcId="{EFC86E47-EC84-4109-B387-41CD7D4E62AD}" destId="{4BFE5286-F28F-4DDB-A7A1-3A1856E44D04}" srcOrd="3" destOrd="0" presId="urn:microsoft.com/office/officeart/2005/8/layout/hList1"/>
    <dgm:cxn modelId="{9DA7949A-575A-436B-9060-0EF617CB6294}" type="presParOf" srcId="{EFC86E47-EC84-4109-B387-41CD7D4E62AD}" destId="{091D7B70-7754-4A0A-A43B-BCC0F1DF4E9A}" srcOrd="4" destOrd="0" presId="urn:microsoft.com/office/officeart/2005/8/layout/hList1"/>
    <dgm:cxn modelId="{2724CB46-4E9B-45A4-8BD7-AB76D62ACF86}" type="presParOf" srcId="{091D7B70-7754-4A0A-A43B-BCC0F1DF4E9A}" destId="{4DF2E88B-A2BA-4A4D-A260-2F04CE31EA19}" srcOrd="0" destOrd="0" presId="urn:microsoft.com/office/officeart/2005/8/layout/hList1"/>
    <dgm:cxn modelId="{D263A602-30B7-48D4-BBF6-76C8ACDD4BC6}" type="presParOf" srcId="{091D7B70-7754-4A0A-A43B-BCC0F1DF4E9A}" destId="{BEE176D7-B6F1-4D8B-B770-15D89CB3148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4CE75B-7B9F-4584-AE60-72F469EE902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C"/>
        </a:p>
      </dgm:t>
    </dgm:pt>
    <dgm:pt modelId="{9C269AD5-5359-46A7-8332-4C867D1FEAC8}">
      <dgm:prSet phldrT="[Texto]"/>
      <dgm:spPr/>
      <dgm:t>
        <a:bodyPr/>
        <a:lstStyle/>
        <a:p>
          <a:r>
            <a:rPr lang="es-EC" dirty="0" smtClean="0"/>
            <a:t>Temperatura</a:t>
          </a:r>
          <a:endParaRPr lang="es-EC" dirty="0"/>
        </a:p>
      </dgm:t>
    </dgm:pt>
    <dgm:pt modelId="{81449DA5-04B2-47DD-8D63-B718B32E09F7}" type="parTrans" cxnId="{A0976E69-3EC5-4C14-A7B4-14AD6545913E}">
      <dgm:prSet/>
      <dgm:spPr/>
      <dgm:t>
        <a:bodyPr/>
        <a:lstStyle/>
        <a:p>
          <a:endParaRPr lang="es-EC"/>
        </a:p>
      </dgm:t>
    </dgm:pt>
    <dgm:pt modelId="{6EF47D63-D124-43A0-95A4-D46C85FFC486}" type="sibTrans" cxnId="{A0976E69-3EC5-4C14-A7B4-14AD6545913E}">
      <dgm:prSet/>
      <dgm:spPr/>
      <dgm:t>
        <a:bodyPr/>
        <a:lstStyle/>
        <a:p>
          <a:endParaRPr lang="es-EC"/>
        </a:p>
      </dgm:t>
    </dgm:pt>
    <dgm:pt modelId="{8AB0276A-8D86-4084-BC7B-552960F59B38}">
      <dgm:prSet phldrT="[Texto]"/>
      <dgm:spPr/>
      <dgm:t>
        <a:bodyPr/>
        <a:lstStyle/>
        <a:p>
          <a:r>
            <a:rPr lang="es-EC" dirty="0" smtClean="0"/>
            <a:t>Presión</a:t>
          </a:r>
          <a:endParaRPr lang="es-EC" dirty="0"/>
        </a:p>
      </dgm:t>
    </dgm:pt>
    <dgm:pt modelId="{D94AE486-8016-42DC-A964-DB12AC9860CC}" type="parTrans" cxnId="{A62D8F40-7A3C-48B1-9B1C-FB7D3D5BF8B3}">
      <dgm:prSet/>
      <dgm:spPr/>
      <dgm:t>
        <a:bodyPr/>
        <a:lstStyle/>
        <a:p>
          <a:endParaRPr lang="es-EC"/>
        </a:p>
      </dgm:t>
    </dgm:pt>
    <dgm:pt modelId="{FA7F5CED-3057-4259-9141-F826620A2C82}" type="sibTrans" cxnId="{A62D8F40-7A3C-48B1-9B1C-FB7D3D5BF8B3}">
      <dgm:prSet/>
      <dgm:spPr/>
      <dgm:t>
        <a:bodyPr/>
        <a:lstStyle/>
        <a:p>
          <a:endParaRPr lang="es-EC"/>
        </a:p>
      </dgm:t>
    </dgm:pt>
    <dgm:pt modelId="{050250A8-21D5-4D7D-A189-5DCA8A055A67}">
      <dgm:prSet phldrT="[Texto]"/>
      <dgm:spPr/>
      <dgm:t>
        <a:bodyPr/>
        <a:lstStyle/>
        <a:p>
          <a:r>
            <a:rPr lang="es-EC" dirty="0" smtClean="0"/>
            <a:t>Humedad</a:t>
          </a:r>
          <a:endParaRPr lang="es-EC" dirty="0"/>
        </a:p>
      </dgm:t>
    </dgm:pt>
    <dgm:pt modelId="{993085CB-C297-47F4-9FBC-E3A5B502D59D}" type="parTrans" cxnId="{E058CDC3-EE3C-4752-BE59-4DB4B34C4C87}">
      <dgm:prSet/>
      <dgm:spPr/>
      <dgm:t>
        <a:bodyPr/>
        <a:lstStyle/>
        <a:p>
          <a:endParaRPr lang="es-EC"/>
        </a:p>
      </dgm:t>
    </dgm:pt>
    <dgm:pt modelId="{D10123B5-F576-4082-A83C-6A3993AD10D8}" type="sibTrans" cxnId="{E058CDC3-EE3C-4752-BE59-4DB4B34C4C87}">
      <dgm:prSet/>
      <dgm:spPr/>
      <dgm:t>
        <a:bodyPr/>
        <a:lstStyle/>
        <a:p>
          <a:endParaRPr lang="es-EC"/>
        </a:p>
      </dgm:t>
    </dgm:pt>
    <dgm:pt modelId="{0F0AD377-7E72-49D7-AD09-AA7740E82555}" type="pres">
      <dgm:prSet presAssocID="{284CE75B-7B9F-4584-AE60-72F469EE902B}" presName="linear" presStyleCnt="0">
        <dgm:presLayoutVars>
          <dgm:dir/>
          <dgm:animLvl val="lvl"/>
          <dgm:resizeHandles val="exact"/>
        </dgm:presLayoutVars>
      </dgm:prSet>
      <dgm:spPr/>
    </dgm:pt>
    <dgm:pt modelId="{25112292-C27A-4725-9D68-9490469B5F89}" type="pres">
      <dgm:prSet presAssocID="{9C269AD5-5359-46A7-8332-4C867D1FEAC8}" presName="parentLin" presStyleCnt="0"/>
      <dgm:spPr/>
    </dgm:pt>
    <dgm:pt modelId="{98ED674E-049A-4E1A-BB18-EDCFE103F3A3}" type="pres">
      <dgm:prSet presAssocID="{9C269AD5-5359-46A7-8332-4C867D1FEAC8}" presName="parentLeftMargin" presStyleLbl="node1" presStyleIdx="0" presStyleCnt="3"/>
      <dgm:spPr/>
    </dgm:pt>
    <dgm:pt modelId="{11C3E0B4-931E-4C57-9FD8-EB3CD8782A5A}" type="pres">
      <dgm:prSet presAssocID="{9C269AD5-5359-46A7-8332-4C867D1FEAC8}" presName="parentText" presStyleLbl="node1" presStyleIdx="0" presStyleCnt="3">
        <dgm:presLayoutVars>
          <dgm:chMax val="0"/>
          <dgm:bulletEnabled val="1"/>
        </dgm:presLayoutVars>
      </dgm:prSet>
      <dgm:spPr/>
    </dgm:pt>
    <dgm:pt modelId="{9E2B0255-7218-4DF1-BA59-0B68B2AADE71}" type="pres">
      <dgm:prSet presAssocID="{9C269AD5-5359-46A7-8332-4C867D1FEAC8}" presName="negativeSpace" presStyleCnt="0"/>
      <dgm:spPr/>
    </dgm:pt>
    <dgm:pt modelId="{811ED3F0-FE22-4A87-BAB1-FBFBF2506775}" type="pres">
      <dgm:prSet presAssocID="{9C269AD5-5359-46A7-8332-4C867D1FEAC8}" presName="childText" presStyleLbl="conFgAcc1" presStyleIdx="0" presStyleCnt="3">
        <dgm:presLayoutVars>
          <dgm:bulletEnabled val="1"/>
        </dgm:presLayoutVars>
      </dgm:prSet>
      <dgm:spPr/>
    </dgm:pt>
    <dgm:pt modelId="{F3976CC2-884C-4598-9736-2C305EAE126F}" type="pres">
      <dgm:prSet presAssocID="{6EF47D63-D124-43A0-95A4-D46C85FFC486}" presName="spaceBetweenRectangles" presStyleCnt="0"/>
      <dgm:spPr/>
    </dgm:pt>
    <dgm:pt modelId="{DAE2EC35-E4D1-4094-829E-39C6340B9F13}" type="pres">
      <dgm:prSet presAssocID="{8AB0276A-8D86-4084-BC7B-552960F59B38}" presName="parentLin" presStyleCnt="0"/>
      <dgm:spPr/>
    </dgm:pt>
    <dgm:pt modelId="{ED74E574-8D64-409E-9303-7D5A411B2E78}" type="pres">
      <dgm:prSet presAssocID="{8AB0276A-8D86-4084-BC7B-552960F59B38}" presName="parentLeftMargin" presStyleLbl="node1" presStyleIdx="0" presStyleCnt="3"/>
      <dgm:spPr/>
    </dgm:pt>
    <dgm:pt modelId="{D6F03B82-D3F9-4440-ABF8-0B8786172971}" type="pres">
      <dgm:prSet presAssocID="{8AB0276A-8D86-4084-BC7B-552960F59B38}" presName="parentText" presStyleLbl="node1" presStyleIdx="1" presStyleCnt="3">
        <dgm:presLayoutVars>
          <dgm:chMax val="0"/>
          <dgm:bulletEnabled val="1"/>
        </dgm:presLayoutVars>
      </dgm:prSet>
      <dgm:spPr/>
      <dgm:t>
        <a:bodyPr/>
        <a:lstStyle/>
        <a:p>
          <a:endParaRPr lang="es-EC"/>
        </a:p>
      </dgm:t>
    </dgm:pt>
    <dgm:pt modelId="{0EEBB292-1344-4F35-94E1-C6F8AD924788}" type="pres">
      <dgm:prSet presAssocID="{8AB0276A-8D86-4084-BC7B-552960F59B38}" presName="negativeSpace" presStyleCnt="0"/>
      <dgm:spPr/>
    </dgm:pt>
    <dgm:pt modelId="{FEA6A6AB-FB60-464A-9CBE-D0A898C367B2}" type="pres">
      <dgm:prSet presAssocID="{8AB0276A-8D86-4084-BC7B-552960F59B38}" presName="childText" presStyleLbl="conFgAcc1" presStyleIdx="1" presStyleCnt="3">
        <dgm:presLayoutVars>
          <dgm:bulletEnabled val="1"/>
        </dgm:presLayoutVars>
      </dgm:prSet>
      <dgm:spPr/>
    </dgm:pt>
    <dgm:pt modelId="{B6119EA1-BC70-4D93-BBBB-FCF4D19C348D}" type="pres">
      <dgm:prSet presAssocID="{FA7F5CED-3057-4259-9141-F826620A2C82}" presName="spaceBetweenRectangles" presStyleCnt="0"/>
      <dgm:spPr/>
    </dgm:pt>
    <dgm:pt modelId="{C89A13E9-5AE5-4153-87F2-ED986F68EDD9}" type="pres">
      <dgm:prSet presAssocID="{050250A8-21D5-4D7D-A189-5DCA8A055A67}" presName="parentLin" presStyleCnt="0"/>
      <dgm:spPr/>
    </dgm:pt>
    <dgm:pt modelId="{07EDE3E1-B6DA-447A-A602-FA9F97E1E52D}" type="pres">
      <dgm:prSet presAssocID="{050250A8-21D5-4D7D-A189-5DCA8A055A67}" presName="parentLeftMargin" presStyleLbl="node1" presStyleIdx="1" presStyleCnt="3"/>
      <dgm:spPr/>
    </dgm:pt>
    <dgm:pt modelId="{0A1EF41E-64F9-4ADC-8A00-0ABA6BB17F62}" type="pres">
      <dgm:prSet presAssocID="{050250A8-21D5-4D7D-A189-5DCA8A055A67}" presName="parentText" presStyleLbl="node1" presStyleIdx="2" presStyleCnt="3">
        <dgm:presLayoutVars>
          <dgm:chMax val="0"/>
          <dgm:bulletEnabled val="1"/>
        </dgm:presLayoutVars>
      </dgm:prSet>
      <dgm:spPr/>
      <dgm:t>
        <a:bodyPr/>
        <a:lstStyle/>
        <a:p>
          <a:endParaRPr lang="es-EC"/>
        </a:p>
      </dgm:t>
    </dgm:pt>
    <dgm:pt modelId="{B70F63EE-FAA5-43AF-A62E-197F6BBC958E}" type="pres">
      <dgm:prSet presAssocID="{050250A8-21D5-4D7D-A189-5DCA8A055A67}" presName="negativeSpace" presStyleCnt="0"/>
      <dgm:spPr/>
    </dgm:pt>
    <dgm:pt modelId="{5A51A125-6739-47DC-B21F-927F11A15381}" type="pres">
      <dgm:prSet presAssocID="{050250A8-21D5-4D7D-A189-5DCA8A055A67}" presName="childText" presStyleLbl="conFgAcc1" presStyleIdx="2" presStyleCnt="3">
        <dgm:presLayoutVars>
          <dgm:bulletEnabled val="1"/>
        </dgm:presLayoutVars>
      </dgm:prSet>
      <dgm:spPr/>
    </dgm:pt>
  </dgm:ptLst>
  <dgm:cxnLst>
    <dgm:cxn modelId="{A62D8F40-7A3C-48B1-9B1C-FB7D3D5BF8B3}" srcId="{284CE75B-7B9F-4584-AE60-72F469EE902B}" destId="{8AB0276A-8D86-4084-BC7B-552960F59B38}" srcOrd="1" destOrd="0" parTransId="{D94AE486-8016-42DC-A964-DB12AC9860CC}" sibTransId="{FA7F5CED-3057-4259-9141-F826620A2C82}"/>
    <dgm:cxn modelId="{29CCB497-9E9A-4F33-A89D-3020454A92B1}" type="presOf" srcId="{050250A8-21D5-4D7D-A189-5DCA8A055A67}" destId="{0A1EF41E-64F9-4ADC-8A00-0ABA6BB17F62}" srcOrd="1" destOrd="0" presId="urn:microsoft.com/office/officeart/2005/8/layout/list1"/>
    <dgm:cxn modelId="{073C0870-E3EB-4AF8-95FA-791BEA33E9A2}" type="presOf" srcId="{284CE75B-7B9F-4584-AE60-72F469EE902B}" destId="{0F0AD377-7E72-49D7-AD09-AA7740E82555}" srcOrd="0" destOrd="0" presId="urn:microsoft.com/office/officeart/2005/8/layout/list1"/>
    <dgm:cxn modelId="{E058CDC3-EE3C-4752-BE59-4DB4B34C4C87}" srcId="{284CE75B-7B9F-4584-AE60-72F469EE902B}" destId="{050250A8-21D5-4D7D-A189-5DCA8A055A67}" srcOrd="2" destOrd="0" parTransId="{993085CB-C297-47F4-9FBC-E3A5B502D59D}" sibTransId="{D10123B5-F576-4082-A83C-6A3993AD10D8}"/>
    <dgm:cxn modelId="{A0976E69-3EC5-4C14-A7B4-14AD6545913E}" srcId="{284CE75B-7B9F-4584-AE60-72F469EE902B}" destId="{9C269AD5-5359-46A7-8332-4C867D1FEAC8}" srcOrd="0" destOrd="0" parTransId="{81449DA5-04B2-47DD-8D63-B718B32E09F7}" sibTransId="{6EF47D63-D124-43A0-95A4-D46C85FFC486}"/>
    <dgm:cxn modelId="{09C84D0B-52ED-429A-8424-3A1D33F13FB0}" type="presOf" srcId="{8AB0276A-8D86-4084-BC7B-552960F59B38}" destId="{ED74E574-8D64-409E-9303-7D5A411B2E78}" srcOrd="0" destOrd="0" presId="urn:microsoft.com/office/officeart/2005/8/layout/list1"/>
    <dgm:cxn modelId="{0CFAC906-3EC0-4781-8401-E7C93EC4E8D1}" type="presOf" srcId="{9C269AD5-5359-46A7-8332-4C867D1FEAC8}" destId="{11C3E0B4-931E-4C57-9FD8-EB3CD8782A5A}" srcOrd="1" destOrd="0" presId="urn:microsoft.com/office/officeart/2005/8/layout/list1"/>
    <dgm:cxn modelId="{451131EC-1B8B-4BDD-BAF2-B671DF7ABEAE}" type="presOf" srcId="{8AB0276A-8D86-4084-BC7B-552960F59B38}" destId="{D6F03B82-D3F9-4440-ABF8-0B8786172971}" srcOrd="1" destOrd="0" presId="urn:microsoft.com/office/officeart/2005/8/layout/list1"/>
    <dgm:cxn modelId="{9C1E805C-91B0-43F8-8C04-DD0D507376AB}" type="presOf" srcId="{9C269AD5-5359-46A7-8332-4C867D1FEAC8}" destId="{98ED674E-049A-4E1A-BB18-EDCFE103F3A3}" srcOrd="0" destOrd="0" presId="urn:microsoft.com/office/officeart/2005/8/layout/list1"/>
    <dgm:cxn modelId="{FF40041C-0FA6-460D-AE90-521B915B336B}" type="presOf" srcId="{050250A8-21D5-4D7D-A189-5DCA8A055A67}" destId="{07EDE3E1-B6DA-447A-A602-FA9F97E1E52D}" srcOrd="0" destOrd="0" presId="urn:microsoft.com/office/officeart/2005/8/layout/list1"/>
    <dgm:cxn modelId="{1D46D167-1A0F-4DAE-A41C-88F2F6ED8A92}" type="presParOf" srcId="{0F0AD377-7E72-49D7-AD09-AA7740E82555}" destId="{25112292-C27A-4725-9D68-9490469B5F89}" srcOrd="0" destOrd="0" presId="urn:microsoft.com/office/officeart/2005/8/layout/list1"/>
    <dgm:cxn modelId="{CB38C4DA-4791-43E1-B1C4-E5E5EDA0A4E5}" type="presParOf" srcId="{25112292-C27A-4725-9D68-9490469B5F89}" destId="{98ED674E-049A-4E1A-BB18-EDCFE103F3A3}" srcOrd="0" destOrd="0" presId="urn:microsoft.com/office/officeart/2005/8/layout/list1"/>
    <dgm:cxn modelId="{D2284FCB-E658-4F46-9DF6-B152A5DCF68B}" type="presParOf" srcId="{25112292-C27A-4725-9D68-9490469B5F89}" destId="{11C3E0B4-931E-4C57-9FD8-EB3CD8782A5A}" srcOrd="1" destOrd="0" presId="urn:microsoft.com/office/officeart/2005/8/layout/list1"/>
    <dgm:cxn modelId="{983EF4A4-479D-4217-8C9E-8E9779DCB016}" type="presParOf" srcId="{0F0AD377-7E72-49D7-AD09-AA7740E82555}" destId="{9E2B0255-7218-4DF1-BA59-0B68B2AADE71}" srcOrd="1" destOrd="0" presId="urn:microsoft.com/office/officeart/2005/8/layout/list1"/>
    <dgm:cxn modelId="{079025DD-BACF-46C7-866B-FD90B4B7895D}" type="presParOf" srcId="{0F0AD377-7E72-49D7-AD09-AA7740E82555}" destId="{811ED3F0-FE22-4A87-BAB1-FBFBF2506775}" srcOrd="2" destOrd="0" presId="urn:microsoft.com/office/officeart/2005/8/layout/list1"/>
    <dgm:cxn modelId="{99A474BA-13B0-4FE9-8DE5-CDDEE2EDA621}" type="presParOf" srcId="{0F0AD377-7E72-49D7-AD09-AA7740E82555}" destId="{F3976CC2-884C-4598-9736-2C305EAE126F}" srcOrd="3" destOrd="0" presId="urn:microsoft.com/office/officeart/2005/8/layout/list1"/>
    <dgm:cxn modelId="{EF9F1CBD-86D1-4CD0-9A55-351B24ADC0F8}" type="presParOf" srcId="{0F0AD377-7E72-49D7-AD09-AA7740E82555}" destId="{DAE2EC35-E4D1-4094-829E-39C6340B9F13}" srcOrd="4" destOrd="0" presId="urn:microsoft.com/office/officeart/2005/8/layout/list1"/>
    <dgm:cxn modelId="{B70E56C6-F29B-41DB-9550-ED4F8139892B}" type="presParOf" srcId="{DAE2EC35-E4D1-4094-829E-39C6340B9F13}" destId="{ED74E574-8D64-409E-9303-7D5A411B2E78}" srcOrd="0" destOrd="0" presId="urn:microsoft.com/office/officeart/2005/8/layout/list1"/>
    <dgm:cxn modelId="{97254F67-0F58-43BA-8EEC-D007FBECB11D}" type="presParOf" srcId="{DAE2EC35-E4D1-4094-829E-39C6340B9F13}" destId="{D6F03B82-D3F9-4440-ABF8-0B8786172971}" srcOrd="1" destOrd="0" presId="urn:microsoft.com/office/officeart/2005/8/layout/list1"/>
    <dgm:cxn modelId="{37F44141-3660-4CF1-ADCE-1561F9CF0454}" type="presParOf" srcId="{0F0AD377-7E72-49D7-AD09-AA7740E82555}" destId="{0EEBB292-1344-4F35-94E1-C6F8AD924788}" srcOrd="5" destOrd="0" presId="urn:microsoft.com/office/officeart/2005/8/layout/list1"/>
    <dgm:cxn modelId="{3905174B-CCF5-46DC-B58F-98A2702A861D}" type="presParOf" srcId="{0F0AD377-7E72-49D7-AD09-AA7740E82555}" destId="{FEA6A6AB-FB60-464A-9CBE-D0A898C367B2}" srcOrd="6" destOrd="0" presId="urn:microsoft.com/office/officeart/2005/8/layout/list1"/>
    <dgm:cxn modelId="{8116A837-2C29-4CF0-B928-48273F86FADD}" type="presParOf" srcId="{0F0AD377-7E72-49D7-AD09-AA7740E82555}" destId="{B6119EA1-BC70-4D93-BBBB-FCF4D19C348D}" srcOrd="7" destOrd="0" presId="urn:microsoft.com/office/officeart/2005/8/layout/list1"/>
    <dgm:cxn modelId="{A372E4BF-DBBF-4A26-947C-D081D5BDB90D}" type="presParOf" srcId="{0F0AD377-7E72-49D7-AD09-AA7740E82555}" destId="{C89A13E9-5AE5-4153-87F2-ED986F68EDD9}" srcOrd="8" destOrd="0" presId="urn:microsoft.com/office/officeart/2005/8/layout/list1"/>
    <dgm:cxn modelId="{276707D1-5DE7-4F9E-AD59-27FDCDE39FD3}" type="presParOf" srcId="{C89A13E9-5AE5-4153-87F2-ED986F68EDD9}" destId="{07EDE3E1-B6DA-447A-A602-FA9F97E1E52D}" srcOrd="0" destOrd="0" presId="urn:microsoft.com/office/officeart/2005/8/layout/list1"/>
    <dgm:cxn modelId="{465D5AAC-E31D-4649-B31C-DB53CE3687F5}" type="presParOf" srcId="{C89A13E9-5AE5-4153-87F2-ED986F68EDD9}" destId="{0A1EF41E-64F9-4ADC-8A00-0ABA6BB17F62}" srcOrd="1" destOrd="0" presId="urn:microsoft.com/office/officeart/2005/8/layout/list1"/>
    <dgm:cxn modelId="{23796513-67A1-49D3-8A93-0988BBF3C350}" type="presParOf" srcId="{0F0AD377-7E72-49D7-AD09-AA7740E82555}" destId="{B70F63EE-FAA5-43AF-A62E-197F6BBC958E}" srcOrd="9" destOrd="0" presId="urn:microsoft.com/office/officeart/2005/8/layout/list1"/>
    <dgm:cxn modelId="{C50D7028-DC1F-4140-AAA4-795869654E2D}" type="presParOf" srcId="{0F0AD377-7E72-49D7-AD09-AA7740E82555}" destId="{5A51A125-6739-47DC-B21F-927F11A15381}"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24CA3-C637-114D-A738-068B48515745}">
      <dsp:nvSpPr>
        <dsp:cNvPr id="0" name=""/>
        <dsp:cNvSpPr/>
      </dsp:nvSpPr>
      <dsp:spPr>
        <a:xfrm>
          <a:off x="0" y="905980"/>
          <a:ext cx="6900333"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39336DE-4E7B-4241-A81B-8ADAA6AC2783}">
      <dsp:nvSpPr>
        <dsp:cNvPr id="0" name=""/>
        <dsp:cNvSpPr/>
      </dsp:nvSpPr>
      <dsp:spPr>
        <a:xfrm>
          <a:off x="330528" y="7812"/>
          <a:ext cx="6563227" cy="1163848"/>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571" tIns="0" rIns="182571" bIns="0" numCol="1" spcCol="1270" anchor="ctr" anchorCtr="0">
          <a:noAutofit/>
        </a:bodyPr>
        <a:lstStyle/>
        <a:p>
          <a:pPr lvl="0" algn="l" defTabSz="800100">
            <a:lnSpc>
              <a:spcPct val="90000"/>
            </a:lnSpc>
            <a:spcBef>
              <a:spcPct val="0"/>
            </a:spcBef>
            <a:spcAft>
              <a:spcPct val="35000"/>
            </a:spcAft>
          </a:pPr>
          <a:r>
            <a:rPr lang="es-ES" sz="1800" kern="1200" dirty="0" smtClean="0">
              <a:solidFill>
                <a:srgbClr val="000000"/>
              </a:solidFill>
            </a:rPr>
            <a:t>E</a:t>
          </a:r>
          <a:r>
            <a:rPr lang="en-US" sz="1800" kern="1200" dirty="0" smtClean="0">
              <a:solidFill>
                <a:srgbClr val="000000"/>
              </a:solidFill>
            </a:rPr>
            <a:t>n los 90’s surge la disponibilidad de banda ancha y la capacidad de </a:t>
          </a:r>
          <a:r>
            <a:rPr lang="en-US" sz="1800" kern="1200" dirty="0" err="1" smtClean="0">
              <a:solidFill>
                <a:srgbClr val="000000"/>
              </a:solidFill>
            </a:rPr>
            <a:t>procesamiento</a:t>
          </a:r>
          <a:r>
            <a:rPr lang="en-US" sz="1800" kern="1200" dirty="0" smtClean="0">
              <a:solidFill>
                <a:srgbClr val="000000"/>
              </a:solidFill>
            </a:rPr>
            <a:t> </a:t>
          </a:r>
          <a:r>
            <a:rPr lang="en-US" sz="1800" kern="1200" dirty="0" err="1" smtClean="0">
              <a:solidFill>
                <a:srgbClr val="000000"/>
              </a:solidFill>
            </a:rPr>
            <a:t>sque</a:t>
          </a:r>
          <a:r>
            <a:rPr lang="en-US" sz="1800" kern="1200" dirty="0" smtClean="0">
              <a:solidFill>
                <a:srgbClr val="000000"/>
              </a:solidFill>
            </a:rPr>
            <a:t> e puede hallar en un </a:t>
          </a:r>
          <a:r>
            <a:rPr lang="en-US" sz="1800" kern="1200" dirty="0" err="1" smtClean="0">
              <a:solidFill>
                <a:srgbClr val="000000"/>
              </a:solidFill>
            </a:rPr>
            <a:t>telefono</a:t>
          </a:r>
          <a:r>
            <a:rPr lang="en-US" sz="1800" kern="1200" dirty="0" smtClean="0">
              <a:solidFill>
                <a:srgbClr val="000000"/>
              </a:solidFill>
            </a:rPr>
            <a:t> </a:t>
          </a:r>
          <a:r>
            <a:rPr lang="en-US" sz="1800" kern="1200" dirty="0" err="1" smtClean="0">
              <a:solidFill>
                <a:srgbClr val="000000"/>
              </a:solidFill>
            </a:rPr>
            <a:t>movil</a:t>
          </a:r>
          <a:r>
            <a:rPr lang="en-US" sz="1800" kern="1200" dirty="0" smtClean="0">
              <a:solidFill>
                <a:srgbClr val="000000"/>
              </a:solidFill>
            </a:rPr>
            <a:t>.</a:t>
          </a:r>
          <a:endParaRPr lang="es-ES" sz="1800" kern="1200" dirty="0">
            <a:solidFill>
              <a:srgbClr val="000000"/>
            </a:solidFill>
          </a:endParaRPr>
        </a:p>
      </dsp:txBody>
      <dsp:txXfrm>
        <a:off x="387342" y="64626"/>
        <a:ext cx="6449599" cy="1050220"/>
      </dsp:txXfrm>
    </dsp:sp>
    <dsp:sp modelId="{A4B8F435-013D-46EA-826D-939F9AE74335}">
      <dsp:nvSpPr>
        <dsp:cNvPr id="0" name=""/>
        <dsp:cNvSpPr/>
      </dsp:nvSpPr>
      <dsp:spPr>
        <a:xfrm>
          <a:off x="0" y="1722460"/>
          <a:ext cx="6900333"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C75694C-AD8A-40D4-B2E6-9F6A7EBCF1BA}">
      <dsp:nvSpPr>
        <dsp:cNvPr id="0" name=""/>
        <dsp:cNvSpPr/>
      </dsp:nvSpPr>
      <dsp:spPr>
        <a:xfrm>
          <a:off x="330198" y="1456780"/>
          <a:ext cx="6570134" cy="531360"/>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571" tIns="0" rIns="182571" bIns="0" numCol="1" spcCol="1270" anchor="ctr" anchorCtr="0">
          <a:noAutofit/>
        </a:bodyPr>
        <a:lstStyle/>
        <a:p>
          <a:pPr lvl="0" algn="l" defTabSz="800100">
            <a:lnSpc>
              <a:spcPct val="90000"/>
            </a:lnSpc>
            <a:spcBef>
              <a:spcPct val="0"/>
            </a:spcBef>
            <a:spcAft>
              <a:spcPct val="35000"/>
            </a:spcAft>
          </a:pPr>
          <a:r>
            <a:rPr lang="es-ES_tradnl" sz="1800" kern="1200" dirty="0" smtClean="0">
              <a:solidFill>
                <a:schemeClr val="tx1"/>
              </a:solidFill>
            </a:rPr>
            <a:t>Esto provocó que a partir de los de esta ultima década se elaboren dispositivos </a:t>
          </a:r>
          <a:r>
            <a:rPr lang="es-ES_tradnl" sz="1800" kern="1200" dirty="0" smtClean="0">
              <a:solidFill>
                <a:schemeClr val="tx1"/>
              </a:solidFill>
            </a:rPr>
            <a:t>móviles </a:t>
          </a:r>
          <a:r>
            <a:rPr lang="es-ES_tradnl" sz="1800" kern="1200" dirty="0" smtClean="0">
              <a:solidFill>
                <a:schemeClr val="tx1"/>
              </a:solidFill>
            </a:rPr>
            <a:t>integrados de altas prestaciones.</a:t>
          </a:r>
          <a:endParaRPr lang="es-ES" sz="1800" kern="1200" dirty="0">
            <a:solidFill>
              <a:schemeClr val="tx1"/>
            </a:solidFill>
          </a:endParaRPr>
        </a:p>
      </dsp:txBody>
      <dsp:txXfrm>
        <a:off x="356137" y="1482719"/>
        <a:ext cx="6518256" cy="479482"/>
      </dsp:txXfrm>
    </dsp:sp>
    <dsp:sp modelId="{AA54AEB1-57C0-B747-B7A3-BBA0D924468E}">
      <dsp:nvSpPr>
        <dsp:cNvPr id="0" name=""/>
        <dsp:cNvSpPr/>
      </dsp:nvSpPr>
      <dsp:spPr>
        <a:xfrm>
          <a:off x="0" y="3208873"/>
          <a:ext cx="6900333"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CFC5EB0-46B0-0D4B-973C-B8C64467760F}">
      <dsp:nvSpPr>
        <dsp:cNvPr id="0" name=""/>
        <dsp:cNvSpPr/>
      </dsp:nvSpPr>
      <dsp:spPr>
        <a:xfrm>
          <a:off x="314237" y="2273260"/>
          <a:ext cx="6586095" cy="1201293"/>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571" tIns="0" rIns="182571" bIns="0" numCol="1" spcCol="1270" anchor="ctr" anchorCtr="0">
          <a:noAutofit/>
        </a:bodyPr>
        <a:lstStyle/>
        <a:p>
          <a:pPr lvl="0" algn="l" defTabSz="800100">
            <a:lnSpc>
              <a:spcPct val="90000"/>
            </a:lnSpc>
            <a:spcBef>
              <a:spcPct val="0"/>
            </a:spcBef>
            <a:spcAft>
              <a:spcPct val="35000"/>
            </a:spcAft>
          </a:pPr>
          <a:r>
            <a:rPr lang="es-ES" sz="1800" kern="1200" dirty="0" smtClean="0">
              <a:solidFill>
                <a:srgbClr val="000000"/>
              </a:solidFill>
            </a:rPr>
            <a:t>MCS utiliza la participación colectiva para adquirir datos físicos de una determinada área en tiempo real para su estudio y análisis </a:t>
          </a:r>
          <a:endParaRPr lang="es-ES" sz="1800" kern="1200" dirty="0">
            <a:solidFill>
              <a:srgbClr val="000000"/>
            </a:solidFill>
          </a:endParaRPr>
        </a:p>
      </dsp:txBody>
      <dsp:txXfrm>
        <a:off x="372879" y="2331902"/>
        <a:ext cx="6468811" cy="1084009"/>
      </dsp:txXfrm>
    </dsp:sp>
    <dsp:sp modelId="{6208B438-0108-2642-97BB-D830EFE9A232}">
      <dsp:nvSpPr>
        <dsp:cNvPr id="0" name=""/>
        <dsp:cNvSpPr/>
      </dsp:nvSpPr>
      <dsp:spPr>
        <a:xfrm>
          <a:off x="0" y="4470420"/>
          <a:ext cx="6900333"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51B2DD5-7F16-C64E-9037-637890AF6FF2}">
      <dsp:nvSpPr>
        <dsp:cNvPr id="0" name=""/>
        <dsp:cNvSpPr/>
      </dsp:nvSpPr>
      <dsp:spPr>
        <a:xfrm>
          <a:off x="318629" y="3773993"/>
          <a:ext cx="6580395" cy="976427"/>
        </a:xfrm>
        <a:prstGeom prst="round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571" tIns="0" rIns="182571" bIns="0" numCol="1" spcCol="1270" anchor="ctr" anchorCtr="0">
          <a:noAutofit/>
        </a:bodyPr>
        <a:lstStyle/>
        <a:p>
          <a:pPr lvl="0" algn="l" defTabSz="800100">
            <a:lnSpc>
              <a:spcPct val="90000"/>
            </a:lnSpc>
            <a:spcBef>
              <a:spcPct val="0"/>
            </a:spcBef>
            <a:spcAft>
              <a:spcPct val="35000"/>
            </a:spcAft>
          </a:pPr>
          <a:r>
            <a:rPr lang="es-ES" sz="1800" kern="1200" dirty="0" smtClean="0">
              <a:solidFill>
                <a:schemeClr val="tx1"/>
              </a:solidFill>
            </a:rPr>
            <a:t>De esta forma, se planea que MCS sea la base para proyectos a futuro</a:t>
          </a:r>
          <a:endParaRPr lang="es-ES" sz="1800" kern="1200" dirty="0">
            <a:solidFill>
              <a:schemeClr val="tx1"/>
            </a:solidFill>
          </a:endParaRPr>
        </a:p>
      </dsp:txBody>
      <dsp:txXfrm>
        <a:off x="366294" y="3821658"/>
        <a:ext cx="6485065" cy="881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BE95B-2EDA-4CF7-8FA0-F7DBDF28BA3A}">
      <dsp:nvSpPr>
        <dsp:cNvPr id="0" name=""/>
        <dsp:cNvSpPr/>
      </dsp:nvSpPr>
      <dsp:spPr>
        <a:xfrm>
          <a:off x="1905" y="526225"/>
          <a:ext cx="1857374" cy="725681"/>
        </a:xfrm>
        <a:prstGeom prst="rect">
          <a:avLst/>
        </a:prstGeom>
        <a:solidFill>
          <a:schemeClr val="accent4">
            <a:hueOff val="0"/>
            <a:satOff val="0"/>
            <a:lumOff val="0"/>
            <a:alphaOff val="0"/>
          </a:schemeClr>
        </a:solidFill>
        <a:ln w="25400" cap="flat" cmpd="dbl"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s-EC" sz="2100" kern="1200" dirty="0" smtClean="0"/>
            <a:t>Temperatura</a:t>
          </a:r>
          <a:endParaRPr lang="es-EC" sz="2100" kern="1200" dirty="0"/>
        </a:p>
      </dsp:txBody>
      <dsp:txXfrm>
        <a:off x="1905" y="526225"/>
        <a:ext cx="1857374" cy="725681"/>
      </dsp:txXfrm>
    </dsp:sp>
    <dsp:sp modelId="{918C2163-28F8-4B29-AF2E-57BFAE61DE8C}">
      <dsp:nvSpPr>
        <dsp:cNvPr id="0" name=""/>
        <dsp:cNvSpPr/>
      </dsp:nvSpPr>
      <dsp:spPr>
        <a:xfrm>
          <a:off x="1905" y="1251907"/>
          <a:ext cx="1857374" cy="922320"/>
        </a:xfrm>
        <a:prstGeom prst="rect">
          <a:avLst/>
        </a:prstGeom>
        <a:solidFill>
          <a:schemeClr val="accent4">
            <a:tint val="40000"/>
            <a:alpha val="90000"/>
            <a:hueOff val="0"/>
            <a:satOff val="0"/>
            <a:lumOff val="0"/>
            <a:alphaOff val="0"/>
          </a:schemeClr>
        </a:solidFill>
        <a:ln w="25400" cap="flat" cmpd="dbl"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EC" sz="2100" kern="1200" dirty="0" smtClean="0"/>
            <a:t>27 </a:t>
          </a:r>
          <a:r>
            <a:rPr lang="es-EC" sz="2100" kern="1200" dirty="0" err="1" smtClean="0"/>
            <a:t>C°</a:t>
          </a:r>
          <a:endParaRPr lang="es-EC" sz="2100" kern="1200" dirty="0"/>
        </a:p>
      </dsp:txBody>
      <dsp:txXfrm>
        <a:off x="1905" y="1251907"/>
        <a:ext cx="1857374" cy="922320"/>
      </dsp:txXfrm>
    </dsp:sp>
    <dsp:sp modelId="{5F10F1FA-E297-4719-9BD2-AF878BC59A8C}">
      <dsp:nvSpPr>
        <dsp:cNvPr id="0" name=""/>
        <dsp:cNvSpPr/>
      </dsp:nvSpPr>
      <dsp:spPr>
        <a:xfrm>
          <a:off x="2119312" y="526225"/>
          <a:ext cx="1857374" cy="725681"/>
        </a:xfrm>
        <a:prstGeom prst="rect">
          <a:avLst/>
        </a:prstGeom>
        <a:solidFill>
          <a:schemeClr val="accent4">
            <a:hueOff val="1102114"/>
            <a:satOff val="-3190"/>
            <a:lumOff val="-6569"/>
            <a:alphaOff val="0"/>
          </a:schemeClr>
        </a:solidFill>
        <a:ln w="25400" cap="flat" cmpd="dbl" algn="ctr">
          <a:solidFill>
            <a:schemeClr val="accent4">
              <a:hueOff val="1102114"/>
              <a:satOff val="-3190"/>
              <a:lumOff val="-6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s-EC" sz="2100" kern="1200" dirty="0" smtClean="0"/>
            <a:t>Presión [atm]</a:t>
          </a:r>
          <a:endParaRPr lang="es-EC" sz="2100" kern="1200" dirty="0"/>
        </a:p>
      </dsp:txBody>
      <dsp:txXfrm>
        <a:off x="2119312" y="526225"/>
        <a:ext cx="1857374" cy="725681"/>
      </dsp:txXfrm>
    </dsp:sp>
    <dsp:sp modelId="{0D9DFB20-0E9D-4F6F-81D0-659A73167FAA}">
      <dsp:nvSpPr>
        <dsp:cNvPr id="0" name=""/>
        <dsp:cNvSpPr/>
      </dsp:nvSpPr>
      <dsp:spPr>
        <a:xfrm>
          <a:off x="2119312" y="1251907"/>
          <a:ext cx="1857374" cy="922320"/>
        </a:xfrm>
        <a:prstGeom prst="rect">
          <a:avLst/>
        </a:prstGeom>
        <a:solidFill>
          <a:schemeClr val="accent4">
            <a:tint val="40000"/>
            <a:alpha val="90000"/>
            <a:hueOff val="1877607"/>
            <a:satOff val="-33165"/>
            <a:lumOff val="-2493"/>
            <a:alphaOff val="0"/>
          </a:schemeClr>
        </a:solidFill>
        <a:ln w="25400" cap="flat" cmpd="dbl" algn="ctr">
          <a:solidFill>
            <a:schemeClr val="accent4">
              <a:tint val="40000"/>
              <a:alpha val="90000"/>
              <a:hueOff val="1877607"/>
              <a:satOff val="-33165"/>
              <a:lumOff val="-2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ctr" defTabSz="933450">
            <a:lnSpc>
              <a:spcPct val="90000"/>
            </a:lnSpc>
            <a:spcBef>
              <a:spcPct val="0"/>
            </a:spcBef>
            <a:spcAft>
              <a:spcPct val="15000"/>
            </a:spcAft>
            <a:buChar char="••"/>
          </a:pPr>
          <a:r>
            <a:rPr lang="es-EC" sz="2100" kern="1200" dirty="0" smtClean="0"/>
            <a:t>0,7083</a:t>
          </a:r>
          <a:endParaRPr lang="es-EC" sz="2100" kern="1200" dirty="0"/>
        </a:p>
      </dsp:txBody>
      <dsp:txXfrm>
        <a:off x="2119312" y="1251907"/>
        <a:ext cx="1857374" cy="922320"/>
      </dsp:txXfrm>
    </dsp:sp>
    <dsp:sp modelId="{4DF2E88B-A2BA-4A4D-A260-2F04CE31EA19}">
      <dsp:nvSpPr>
        <dsp:cNvPr id="0" name=""/>
        <dsp:cNvSpPr/>
      </dsp:nvSpPr>
      <dsp:spPr>
        <a:xfrm>
          <a:off x="4236719" y="526225"/>
          <a:ext cx="1857374" cy="725681"/>
        </a:xfrm>
        <a:prstGeom prst="rect">
          <a:avLst/>
        </a:prstGeom>
        <a:solidFill>
          <a:schemeClr val="accent4">
            <a:hueOff val="2204229"/>
            <a:satOff val="-6379"/>
            <a:lumOff val="-13138"/>
            <a:alphaOff val="0"/>
          </a:schemeClr>
        </a:solidFill>
        <a:ln w="25400" cap="flat" cmpd="dbl" algn="ctr">
          <a:solidFill>
            <a:schemeClr val="accent4">
              <a:hueOff val="2204229"/>
              <a:satOff val="-6379"/>
              <a:lumOff val="-131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s-EC" sz="2100" kern="1200" dirty="0" smtClean="0"/>
            <a:t>Humedad [%]</a:t>
          </a:r>
          <a:endParaRPr lang="es-EC" sz="2100" kern="1200" dirty="0"/>
        </a:p>
      </dsp:txBody>
      <dsp:txXfrm>
        <a:off x="4236719" y="526225"/>
        <a:ext cx="1857374" cy="725681"/>
      </dsp:txXfrm>
    </dsp:sp>
    <dsp:sp modelId="{BEE176D7-B6F1-4D8B-B770-15D89CB31483}">
      <dsp:nvSpPr>
        <dsp:cNvPr id="0" name=""/>
        <dsp:cNvSpPr/>
      </dsp:nvSpPr>
      <dsp:spPr>
        <a:xfrm>
          <a:off x="4236719" y="1251907"/>
          <a:ext cx="1857374" cy="922320"/>
        </a:xfrm>
        <a:prstGeom prst="rect">
          <a:avLst/>
        </a:prstGeom>
        <a:solidFill>
          <a:schemeClr val="accent4">
            <a:tint val="40000"/>
            <a:alpha val="90000"/>
            <a:hueOff val="3755213"/>
            <a:satOff val="-66330"/>
            <a:lumOff val="-4986"/>
            <a:alphaOff val="0"/>
          </a:schemeClr>
        </a:solidFill>
        <a:ln w="25400" cap="flat" cmpd="dbl" algn="ctr">
          <a:solidFill>
            <a:schemeClr val="accent4">
              <a:tint val="40000"/>
              <a:alpha val="90000"/>
              <a:hueOff val="3755213"/>
              <a:satOff val="-66330"/>
              <a:lumOff val="-49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ctr" defTabSz="933450">
            <a:lnSpc>
              <a:spcPct val="90000"/>
            </a:lnSpc>
            <a:spcBef>
              <a:spcPct val="0"/>
            </a:spcBef>
            <a:spcAft>
              <a:spcPct val="15000"/>
            </a:spcAft>
            <a:buChar char="••"/>
          </a:pPr>
          <a:r>
            <a:rPr lang="es-EC" sz="2100" kern="1200" dirty="0" smtClean="0"/>
            <a:t>47%</a:t>
          </a:r>
          <a:endParaRPr lang="es-EC" sz="2100" kern="1200" dirty="0"/>
        </a:p>
      </dsp:txBody>
      <dsp:txXfrm>
        <a:off x="4236719" y="1251907"/>
        <a:ext cx="1857374" cy="922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ED3F0-FE22-4A87-BAB1-FBFBF2506775}">
      <dsp:nvSpPr>
        <dsp:cNvPr id="0" name=""/>
        <dsp:cNvSpPr/>
      </dsp:nvSpPr>
      <dsp:spPr>
        <a:xfrm>
          <a:off x="0" y="1494719"/>
          <a:ext cx="2281383" cy="478800"/>
        </a:xfrm>
        <a:prstGeom prst="rect">
          <a:avLst/>
        </a:prstGeom>
        <a:solidFill>
          <a:schemeClr val="lt1">
            <a:alpha val="90000"/>
            <a:hueOff val="0"/>
            <a:satOff val="0"/>
            <a:lumOff val="0"/>
            <a:alphaOff val="0"/>
          </a:schemeClr>
        </a:solidFill>
        <a:ln w="25400" cap="flat" cmpd="dbl"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C3E0B4-931E-4C57-9FD8-EB3CD8782A5A}">
      <dsp:nvSpPr>
        <dsp:cNvPr id="0" name=""/>
        <dsp:cNvSpPr/>
      </dsp:nvSpPr>
      <dsp:spPr>
        <a:xfrm>
          <a:off x="114069" y="1214279"/>
          <a:ext cx="1596968" cy="560880"/>
        </a:xfrm>
        <a:prstGeom prst="roundRect">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362" tIns="0" rIns="60362" bIns="0" numCol="1" spcCol="1270" anchor="ctr" anchorCtr="0">
          <a:noAutofit/>
        </a:bodyPr>
        <a:lstStyle/>
        <a:p>
          <a:pPr lvl="0" algn="l" defTabSz="844550">
            <a:lnSpc>
              <a:spcPct val="90000"/>
            </a:lnSpc>
            <a:spcBef>
              <a:spcPct val="0"/>
            </a:spcBef>
            <a:spcAft>
              <a:spcPct val="35000"/>
            </a:spcAft>
          </a:pPr>
          <a:r>
            <a:rPr lang="es-EC" sz="1900" kern="1200" dirty="0" smtClean="0"/>
            <a:t>Temperatura</a:t>
          </a:r>
          <a:endParaRPr lang="es-EC" sz="1900" kern="1200" dirty="0"/>
        </a:p>
      </dsp:txBody>
      <dsp:txXfrm>
        <a:off x="141449" y="1241659"/>
        <a:ext cx="1542208" cy="506120"/>
      </dsp:txXfrm>
    </dsp:sp>
    <dsp:sp modelId="{FEA6A6AB-FB60-464A-9CBE-D0A898C367B2}">
      <dsp:nvSpPr>
        <dsp:cNvPr id="0" name=""/>
        <dsp:cNvSpPr/>
      </dsp:nvSpPr>
      <dsp:spPr>
        <a:xfrm>
          <a:off x="0" y="2356559"/>
          <a:ext cx="2281383" cy="478800"/>
        </a:xfrm>
        <a:prstGeom prst="rect">
          <a:avLst/>
        </a:prstGeom>
        <a:solidFill>
          <a:schemeClr val="lt1">
            <a:alpha val="90000"/>
            <a:hueOff val="0"/>
            <a:satOff val="0"/>
            <a:lumOff val="0"/>
            <a:alphaOff val="0"/>
          </a:schemeClr>
        </a:solidFill>
        <a:ln w="25400" cap="flat" cmpd="dbl" algn="ctr">
          <a:solidFill>
            <a:schemeClr val="accent2">
              <a:hueOff val="-5080547"/>
              <a:satOff val="17657"/>
              <a:lumOff val="12844"/>
              <a:alphaOff val="0"/>
            </a:schemeClr>
          </a:solidFill>
          <a:prstDash val="solid"/>
        </a:ln>
        <a:effectLst/>
      </dsp:spPr>
      <dsp:style>
        <a:lnRef idx="2">
          <a:scrgbClr r="0" g="0" b="0"/>
        </a:lnRef>
        <a:fillRef idx="1">
          <a:scrgbClr r="0" g="0" b="0"/>
        </a:fillRef>
        <a:effectRef idx="0">
          <a:scrgbClr r="0" g="0" b="0"/>
        </a:effectRef>
        <a:fontRef idx="minor"/>
      </dsp:style>
    </dsp:sp>
    <dsp:sp modelId="{D6F03B82-D3F9-4440-ABF8-0B8786172971}">
      <dsp:nvSpPr>
        <dsp:cNvPr id="0" name=""/>
        <dsp:cNvSpPr/>
      </dsp:nvSpPr>
      <dsp:spPr>
        <a:xfrm>
          <a:off x="114069" y="2076119"/>
          <a:ext cx="1596968" cy="560880"/>
        </a:xfrm>
        <a:prstGeom prst="roundRect">
          <a:avLst/>
        </a:prstGeom>
        <a:solidFill>
          <a:schemeClr val="accent2">
            <a:hueOff val="-5080547"/>
            <a:satOff val="17657"/>
            <a:lumOff val="12844"/>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362" tIns="0" rIns="60362" bIns="0" numCol="1" spcCol="1270" anchor="ctr" anchorCtr="0">
          <a:noAutofit/>
        </a:bodyPr>
        <a:lstStyle/>
        <a:p>
          <a:pPr lvl="0" algn="l" defTabSz="844550">
            <a:lnSpc>
              <a:spcPct val="90000"/>
            </a:lnSpc>
            <a:spcBef>
              <a:spcPct val="0"/>
            </a:spcBef>
            <a:spcAft>
              <a:spcPct val="35000"/>
            </a:spcAft>
          </a:pPr>
          <a:r>
            <a:rPr lang="es-EC" sz="1900" kern="1200" dirty="0" smtClean="0"/>
            <a:t>Presión</a:t>
          </a:r>
          <a:endParaRPr lang="es-EC" sz="1900" kern="1200" dirty="0"/>
        </a:p>
      </dsp:txBody>
      <dsp:txXfrm>
        <a:off x="141449" y="2103499"/>
        <a:ext cx="1542208" cy="506120"/>
      </dsp:txXfrm>
    </dsp:sp>
    <dsp:sp modelId="{5A51A125-6739-47DC-B21F-927F11A15381}">
      <dsp:nvSpPr>
        <dsp:cNvPr id="0" name=""/>
        <dsp:cNvSpPr/>
      </dsp:nvSpPr>
      <dsp:spPr>
        <a:xfrm>
          <a:off x="0" y="3218399"/>
          <a:ext cx="2281383" cy="478800"/>
        </a:xfrm>
        <a:prstGeom prst="rect">
          <a:avLst/>
        </a:prstGeom>
        <a:solidFill>
          <a:schemeClr val="lt1">
            <a:alpha val="90000"/>
            <a:hueOff val="0"/>
            <a:satOff val="0"/>
            <a:lumOff val="0"/>
            <a:alphaOff val="0"/>
          </a:schemeClr>
        </a:solidFill>
        <a:ln w="25400" cap="flat" cmpd="dbl" algn="ctr">
          <a:solidFill>
            <a:schemeClr val="accent2">
              <a:hueOff val="-10161094"/>
              <a:satOff val="35315"/>
              <a:lumOff val="25688"/>
              <a:alphaOff val="0"/>
            </a:schemeClr>
          </a:solidFill>
          <a:prstDash val="solid"/>
        </a:ln>
        <a:effectLst/>
      </dsp:spPr>
      <dsp:style>
        <a:lnRef idx="2">
          <a:scrgbClr r="0" g="0" b="0"/>
        </a:lnRef>
        <a:fillRef idx="1">
          <a:scrgbClr r="0" g="0" b="0"/>
        </a:fillRef>
        <a:effectRef idx="0">
          <a:scrgbClr r="0" g="0" b="0"/>
        </a:effectRef>
        <a:fontRef idx="minor"/>
      </dsp:style>
    </dsp:sp>
    <dsp:sp modelId="{0A1EF41E-64F9-4ADC-8A00-0ABA6BB17F62}">
      <dsp:nvSpPr>
        <dsp:cNvPr id="0" name=""/>
        <dsp:cNvSpPr/>
      </dsp:nvSpPr>
      <dsp:spPr>
        <a:xfrm>
          <a:off x="114069" y="2937959"/>
          <a:ext cx="1596968" cy="560880"/>
        </a:xfrm>
        <a:prstGeom prst="roundRect">
          <a:avLst/>
        </a:prstGeom>
        <a:solidFill>
          <a:schemeClr val="accent2">
            <a:hueOff val="-10161094"/>
            <a:satOff val="35315"/>
            <a:lumOff val="25688"/>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362" tIns="0" rIns="60362" bIns="0" numCol="1" spcCol="1270" anchor="ctr" anchorCtr="0">
          <a:noAutofit/>
        </a:bodyPr>
        <a:lstStyle/>
        <a:p>
          <a:pPr lvl="0" algn="l" defTabSz="844550">
            <a:lnSpc>
              <a:spcPct val="90000"/>
            </a:lnSpc>
            <a:spcBef>
              <a:spcPct val="0"/>
            </a:spcBef>
            <a:spcAft>
              <a:spcPct val="35000"/>
            </a:spcAft>
          </a:pPr>
          <a:r>
            <a:rPr lang="es-EC" sz="1900" kern="1200" dirty="0" smtClean="0"/>
            <a:t>Humedad</a:t>
          </a:r>
          <a:endParaRPr lang="es-EC" sz="1900" kern="1200" dirty="0"/>
        </a:p>
      </dsp:txBody>
      <dsp:txXfrm>
        <a:off x="141449" y="2965339"/>
        <a:ext cx="1542208"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 para editar título</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dirty="0"/>
          </a:p>
        </p:txBody>
      </p:sp>
      <p:sp>
        <p:nvSpPr>
          <p:cNvPr id="4" name="Date Placeholder 3"/>
          <p:cNvSpPr>
            <a:spLocks noGrp="1"/>
          </p:cNvSpPr>
          <p:nvPr>
            <p:ph type="dt" sz="half" idx="10"/>
          </p:nvPr>
        </p:nvSpPr>
        <p:spPr/>
        <p:txBody>
          <a:bodyPr/>
          <a:lstStyle/>
          <a:p>
            <a:fld id="{019E3D47-85EE-5C40-A71D-DD94C0A9B6F8}" type="datetimeFigureOut">
              <a:rPr lang="es-ES" smtClean="0"/>
              <a:t>31/08/2015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 para editar título</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Date Placeholder 4"/>
          <p:cNvSpPr>
            <a:spLocks noGrp="1"/>
          </p:cNvSpPr>
          <p:nvPr>
            <p:ph type="dt" sz="half" idx="10"/>
          </p:nvPr>
        </p:nvSpPr>
        <p:spPr/>
        <p:txBody>
          <a:bodyPr/>
          <a:lstStyle/>
          <a:p>
            <a:fld id="{019E3D47-85EE-5C40-A71D-DD94C0A9B6F8}" type="datetimeFigureOut">
              <a:rPr lang="es-ES" smtClean="0"/>
              <a:t>31/08/2015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D5990B-3F17-D347-809F-B79AA67B9E17}" type="slidenum">
              <a:rPr lang="es-ES" smtClean="0"/>
              <a:t>‹Nº›</a:t>
            </a:fld>
            <a:endParaRPr lang="es-E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Arrastre la imagen al marcador de posición o haga clic en el icono para agregar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4" name="Date Placeholder 3"/>
          <p:cNvSpPr>
            <a:spLocks noGrp="1"/>
          </p:cNvSpPr>
          <p:nvPr>
            <p:ph type="dt" sz="half" idx="10"/>
          </p:nvPr>
        </p:nvSpPr>
        <p:spPr/>
        <p:txBody>
          <a:bodyPr/>
          <a:lstStyle/>
          <a:p>
            <a:fld id="{019E3D47-85EE-5C40-A71D-DD94C0A9B6F8}" type="datetimeFigureOut">
              <a:rPr lang="es-ES" smtClean="0"/>
              <a:t>31/08/2015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 para editar título</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4" name="Date Placeholder 3"/>
          <p:cNvSpPr>
            <a:spLocks noGrp="1"/>
          </p:cNvSpPr>
          <p:nvPr>
            <p:ph type="dt" sz="half" idx="10"/>
          </p:nvPr>
        </p:nvSpPr>
        <p:spPr/>
        <p:txBody>
          <a:bodyPr/>
          <a:lstStyle/>
          <a:p>
            <a:fld id="{019E3D47-85EE-5C40-A71D-DD94C0A9B6F8}" type="datetimeFigureOut">
              <a:rPr lang="es-ES" smtClean="0"/>
              <a:t>31/08/2015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 para editar título</a:t>
            </a:r>
            <a:endParaRPr/>
          </a:p>
        </p:txBody>
      </p:sp>
      <p:sp>
        <p:nvSpPr>
          <p:cNvPr id="3" name="Content Placeholder 2"/>
          <p:cNvSpPr>
            <a:spLocks noGrp="1"/>
          </p:cNvSpPr>
          <p:nvPr>
            <p:ph idx="1"/>
          </p:nvPr>
        </p:nvSpPr>
        <p:spPr/>
        <p:txBody>
          <a:bodyPr/>
          <a:lstStyle>
            <a:lvl5pPr>
              <a:defRPr/>
            </a:lvl5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4" name="Date Placeholder 3"/>
          <p:cNvSpPr>
            <a:spLocks noGrp="1"/>
          </p:cNvSpPr>
          <p:nvPr>
            <p:ph type="dt" sz="half" idx="10"/>
          </p:nvPr>
        </p:nvSpPr>
        <p:spPr/>
        <p:txBody>
          <a:bodyPr/>
          <a:lstStyle/>
          <a:p>
            <a:fld id="{019E3D47-85EE-5C40-A71D-DD94C0A9B6F8}" type="datetimeFigureOut">
              <a:rPr lang="es-ES" smtClean="0"/>
              <a:t>31/08/2015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 para editar título</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dirty="0"/>
          </a:p>
        </p:txBody>
      </p:sp>
      <p:sp>
        <p:nvSpPr>
          <p:cNvPr id="4" name="Date Placeholder 3"/>
          <p:cNvSpPr>
            <a:spLocks noGrp="1"/>
          </p:cNvSpPr>
          <p:nvPr>
            <p:ph type="dt" sz="half" idx="10"/>
          </p:nvPr>
        </p:nvSpPr>
        <p:spPr/>
        <p:txBody>
          <a:bodyPr/>
          <a:lstStyle/>
          <a:p>
            <a:fld id="{019E3D47-85EE-5C40-A71D-DD94C0A9B6F8}" type="datetimeFigureOut">
              <a:rPr lang="es-ES" smtClean="0"/>
              <a:t>31/08/2015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D5990B-3F17-D347-809F-B79AA67B9E17}" type="slidenum">
              <a:rPr lang="es-ES" smtClean="0"/>
              <a:t>‹Nº›</a:t>
            </a:fld>
            <a:endParaRPr lang="es-E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 para editar título</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Date Placeholder 3"/>
          <p:cNvSpPr>
            <a:spLocks noGrp="1"/>
          </p:cNvSpPr>
          <p:nvPr>
            <p:ph type="dt" sz="half" idx="10"/>
          </p:nvPr>
        </p:nvSpPr>
        <p:spPr/>
        <p:txBody>
          <a:bodyPr/>
          <a:lstStyle/>
          <a:p>
            <a:fld id="{019E3D47-85EE-5C40-A71D-DD94C0A9B6F8}" type="datetimeFigureOut">
              <a:rPr lang="es-ES" smtClean="0"/>
              <a:t>31/08/2015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 para editar título</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5" name="Date Placeholder 4"/>
          <p:cNvSpPr>
            <a:spLocks noGrp="1"/>
          </p:cNvSpPr>
          <p:nvPr>
            <p:ph type="dt" sz="half" idx="10"/>
          </p:nvPr>
        </p:nvSpPr>
        <p:spPr/>
        <p:txBody>
          <a:bodyPr/>
          <a:lstStyle/>
          <a:p>
            <a:fld id="{019E3D47-85EE-5C40-A71D-DD94C0A9B6F8}" type="datetimeFigureOut">
              <a:rPr lang="es-ES" smtClean="0"/>
              <a:t>31/08/2015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 para editar título</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7" name="Date Placeholder 6"/>
          <p:cNvSpPr>
            <a:spLocks noGrp="1"/>
          </p:cNvSpPr>
          <p:nvPr>
            <p:ph type="dt" sz="half" idx="10"/>
          </p:nvPr>
        </p:nvSpPr>
        <p:spPr/>
        <p:txBody>
          <a:bodyPr/>
          <a:lstStyle/>
          <a:p>
            <a:fld id="{019E3D47-85EE-5C40-A71D-DD94C0A9B6F8}" type="datetimeFigureOut">
              <a:rPr lang="es-ES" smtClean="0"/>
              <a:t>31/08/2015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 para editar título</a:t>
            </a:r>
            <a:endParaRPr/>
          </a:p>
        </p:txBody>
      </p:sp>
      <p:sp>
        <p:nvSpPr>
          <p:cNvPr id="3" name="Date Placeholder 2"/>
          <p:cNvSpPr>
            <a:spLocks noGrp="1"/>
          </p:cNvSpPr>
          <p:nvPr>
            <p:ph type="dt" sz="half" idx="10"/>
          </p:nvPr>
        </p:nvSpPr>
        <p:spPr/>
        <p:txBody>
          <a:bodyPr/>
          <a:lstStyle/>
          <a:p>
            <a:fld id="{019E3D47-85EE-5C40-A71D-DD94C0A9B6F8}" type="datetimeFigureOut">
              <a:rPr lang="es-ES" smtClean="0"/>
              <a:t>31/08/2015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E3D47-85EE-5C40-A71D-DD94C0A9B6F8}" type="datetimeFigureOut">
              <a:rPr lang="es-ES" smtClean="0"/>
              <a:t>31/08/2015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 para editar título</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Date Placeholder 4"/>
          <p:cNvSpPr>
            <a:spLocks noGrp="1"/>
          </p:cNvSpPr>
          <p:nvPr>
            <p:ph type="dt" sz="half" idx="10"/>
          </p:nvPr>
        </p:nvSpPr>
        <p:spPr/>
        <p:txBody>
          <a:bodyPr/>
          <a:lstStyle/>
          <a:p>
            <a:fld id="{019E3D47-85EE-5C40-A71D-DD94C0A9B6F8}" type="datetimeFigureOut">
              <a:rPr lang="es-ES" smtClean="0"/>
              <a:t>31/08/2015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6D5990B-3F17-D347-809F-B79AA67B9E17}"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 para editar título</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019E3D47-85EE-5C40-A71D-DD94C0A9B6F8}" type="datetimeFigureOut">
              <a:rPr lang="es-ES" smtClean="0"/>
              <a:t>31/08/2015</a:t>
            </a:fld>
            <a:endParaRPr lang="es-E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s-E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56D5990B-3F17-D347-809F-B79AA67B9E17}"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0.png"/><Relationship Id="rId7" Type="http://schemas.openxmlformats.org/officeDocument/2006/relationships/diagramColors" Target="../diagrams/colors3.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extLst>
              <a:ext uri="{BEBA8EAE-BF5A-486C-A8C5-ECC9F3942E4B}">
                <a14:imgProps xmlns:a14="http://schemas.microsoft.com/office/drawing/2010/main">
                  <a14:imgLayer r:embed="rId3">
                    <a14:imgEffect>
                      <a14:backgroundRemoval t="4333" b="99667" l="1778" r="98000">
                        <a14:foregroundMark x1="25556" y1="97000" x2="20000" y2="96000"/>
                        <a14:foregroundMark x1="20000" y1="35667" x2="18222" y2="31667"/>
                        <a14:foregroundMark x1="22667" y1="32000" x2="19556" y2="29667"/>
                        <a14:foregroundMark x1="7333" y1="30667" x2="4222" y2="28333"/>
                        <a14:foregroundMark x1="3778" y1="19000" x2="3778" y2="19000"/>
                        <a14:foregroundMark x1="89778" y1="39667" x2="94889" y2="27000"/>
                        <a14:foregroundMark x1="93111" y1="54333" x2="95333" y2="66000"/>
                        <a14:foregroundMark x1="45333" y1="6000" x2="42889" y2="12000"/>
                      </a14:backgroundRemoval>
                    </a14:imgEffect>
                  </a14:imgLayer>
                </a14:imgProps>
              </a:ext>
            </a:extLst>
          </a:blip>
          <a:stretch>
            <a:fillRect/>
          </a:stretch>
        </p:blipFill>
        <p:spPr>
          <a:xfrm>
            <a:off x="144318" y="3754627"/>
            <a:ext cx="4655059" cy="3103373"/>
          </a:xfrm>
          <a:prstGeom prst="rect">
            <a:avLst/>
          </a:prstGeom>
        </p:spPr>
      </p:pic>
      <p:pic>
        <p:nvPicPr>
          <p:cNvPr id="15" name="Imagen 14" descr="640_lse-ap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844" y="5913158"/>
            <a:ext cx="1395486" cy="913093"/>
          </a:xfrm>
          <a:prstGeom prst="rect">
            <a:avLst/>
          </a:prstGeom>
        </p:spPr>
      </p:pic>
      <p:pic>
        <p:nvPicPr>
          <p:cNvPr id="8" name="Imagen 7" descr="cropped-Comunicado-2-1.jpg"/>
          <p:cNvPicPr>
            <a:picLocks noChangeAspect="1"/>
          </p:cNvPicPr>
          <p:nvPr/>
        </p:nvPicPr>
        <p:blipFill rotWithShape="1">
          <a:blip r:embed="rId5">
            <a:extLst>
              <a:ext uri="{28A0092B-C50C-407E-A947-70E740481C1C}">
                <a14:useLocalDpi xmlns:a14="http://schemas.microsoft.com/office/drawing/2010/main" val="0"/>
              </a:ext>
            </a:extLst>
          </a:blip>
          <a:srcRect l="8968" t="13179" r="7366" b="8191"/>
          <a:stretch/>
        </p:blipFill>
        <p:spPr>
          <a:xfrm>
            <a:off x="5185833" y="135364"/>
            <a:ext cx="3757087" cy="1020438"/>
          </a:xfrm>
          <a:prstGeom prst="rect">
            <a:avLst/>
          </a:prstGeom>
        </p:spPr>
      </p:pic>
      <p:sp>
        <p:nvSpPr>
          <p:cNvPr id="9" name="CuadroTexto 8"/>
          <p:cNvSpPr txBox="1"/>
          <p:nvPr/>
        </p:nvSpPr>
        <p:spPr>
          <a:xfrm>
            <a:off x="144318" y="241197"/>
            <a:ext cx="4244655" cy="707886"/>
          </a:xfrm>
          <a:prstGeom prst="rect">
            <a:avLst/>
          </a:prstGeom>
          <a:noFill/>
        </p:spPr>
        <p:txBody>
          <a:bodyPr wrap="square" rtlCol="0">
            <a:spAutoFit/>
          </a:bodyPr>
          <a:lstStyle/>
          <a:p>
            <a:pPr algn="ctr"/>
            <a:r>
              <a:rPr lang="es-ES" sz="2000" b="1" dirty="0" smtClean="0">
                <a:ln w="1905"/>
                <a:solidFill>
                  <a:srgbClr val="31859C"/>
                </a:solidFill>
                <a:effectLst>
                  <a:innerShdw blurRad="69850" dist="43180" dir="5400000">
                    <a:srgbClr val="000000">
                      <a:alpha val="65000"/>
                    </a:srgbClr>
                  </a:innerShdw>
                </a:effectLst>
              </a:rPr>
              <a:t>Ingeniería en Electrónica, Redes y Comunicación de Datos </a:t>
            </a:r>
            <a:endParaRPr lang="es-ES" sz="2000" b="1" dirty="0">
              <a:ln w="1905"/>
              <a:solidFill>
                <a:srgbClr val="31859C"/>
              </a:solidFill>
              <a:effectLst>
                <a:innerShdw blurRad="69850" dist="43180" dir="5400000">
                  <a:srgbClr val="000000">
                    <a:alpha val="65000"/>
                  </a:srgbClr>
                </a:innerShdw>
              </a:effectLst>
            </a:endParaRPr>
          </a:p>
        </p:txBody>
      </p:sp>
      <p:sp>
        <p:nvSpPr>
          <p:cNvPr id="11" name="CuadroTexto 10"/>
          <p:cNvSpPr txBox="1"/>
          <p:nvPr/>
        </p:nvSpPr>
        <p:spPr>
          <a:xfrm>
            <a:off x="1547634" y="1450634"/>
            <a:ext cx="6162610" cy="2062103"/>
          </a:xfrm>
          <a:prstGeom prst="rect">
            <a:avLst/>
          </a:prstGeom>
          <a:noFill/>
        </p:spPr>
        <p:txBody>
          <a:bodyPr wrap="square" rtlCol="0">
            <a:spAutoFit/>
          </a:bodyPr>
          <a:lstStyle/>
          <a:p>
            <a:r>
              <a:rPr lang="es-ES" sz="3200" b="1" i="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Diseño e implementación de un Sistema de Tele-monitorización física a través del </a:t>
            </a:r>
            <a:r>
              <a:rPr lang="es-ES" sz="3200" b="1" i="1" dirty="0" err="1"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sensamiento</a:t>
            </a:r>
            <a:r>
              <a:rPr lang="es-ES" sz="3200" b="1" i="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 por multitudes móviles </a:t>
            </a:r>
            <a:endParaRPr lang="es-ES" sz="3200" b="1" i="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2" name="CuadroTexto 11"/>
          <p:cNvSpPr txBox="1"/>
          <p:nvPr/>
        </p:nvSpPr>
        <p:spPr>
          <a:xfrm>
            <a:off x="4490867" y="4108065"/>
            <a:ext cx="3323759" cy="369332"/>
          </a:xfrm>
          <a:prstGeom prst="rect">
            <a:avLst/>
          </a:prstGeom>
          <a:noFill/>
        </p:spPr>
        <p:txBody>
          <a:bodyPr wrap="none" rtlCol="0">
            <a:spAutoFit/>
          </a:bodyPr>
          <a:lstStyle/>
          <a:p>
            <a:r>
              <a:rPr lang="es-ES" dirty="0" smtClean="0">
                <a:latin typeface="Arial"/>
                <a:cs typeface="Arial"/>
              </a:rPr>
              <a:t>Autor: Torres M. David Antonio</a:t>
            </a:r>
            <a:endParaRPr lang="es-ES" dirty="0">
              <a:latin typeface="Arial"/>
              <a:cs typeface="Arial"/>
            </a:endParaRPr>
          </a:p>
        </p:txBody>
      </p:sp>
      <p:sp>
        <p:nvSpPr>
          <p:cNvPr id="13" name="CuadroTexto 12"/>
          <p:cNvSpPr txBox="1"/>
          <p:nvPr/>
        </p:nvSpPr>
        <p:spPr>
          <a:xfrm>
            <a:off x="5429429" y="5255240"/>
            <a:ext cx="3752446" cy="646331"/>
          </a:xfrm>
          <a:prstGeom prst="rect">
            <a:avLst/>
          </a:prstGeom>
          <a:noFill/>
        </p:spPr>
        <p:txBody>
          <a:bodyPr wrap="square" rtlCol="0">
            <a:spAutoFit/>
          </a:bodyPr>
          <a:lstStyle/>
          <a:p>
            <a:r>
              <a:rPr lang="es-ES" b="1" dirty="0" smtClean="0">
                <a:latin typeface="Arial"/>
                <a:cs typeface="Arial"/>
              </a:rPr>
              <a:t>Director: PhD. Vinicio Carrera</a:t>
            </a:r>
          </a:p>
          <a:p>
            <a:r>
              <a:rPr lang="es-ES" b="1" dirty="0" smtClean="0">
                <a:latin typeface="Arial"/>
                <a:cs typeface="Arial"/>
              </a:rPr>
              <a:t>Codirector: Msc. Roberto Triviño</a:t>
            </a:r>
            <a:endParaRPr lang="es-ES" b="1" dirty="0">
              <a:latin typeface="Arial"/>
              <a:cs typeface="Arial"/>
            </a:endParaRPr>
          </a:p>
        </p:txBody>
      </p:sp>
      <p:pic>
        <p:nvPicPr>
          <p:cNvPr id="4" name="Imagen 3"/>
          <p:cNvPicPr>
            <a:picLocks noChangeAspect="1"/>
          </p:cNvPicPr>
          <p:nvPr/>
        </p:nvPicPr>
        <p:blipFill rotWithShape="1">
          <a:blip r:embed="rId6"/>
          <a:srcRect l="13773" r="11868"/>
          <a:stretch/>
        </p:blipFill>
        <p:spPr>
          <a:xfrm>
            <a:off x="7287350" y="5913158"/>
            <a:ext cx="1054552" cy="902510"/>
          </a:xfrm>
          <a:prstGeom prst="rect">
            <a:avLst/>
          </a:prstGeom>
        </p:spPr>
      </p:pic>
      <p:pic>
        <p:nvPicPr>
          <p:cNvPr id="6" name="Imagen 5"/>
          <p:cNvPicPr>
            <a:picLocks noChangeAspect="1"/>
          </p:cNvPicPr>
          <p:nvPr/>
        </p:nvPicPr>
        <p:blipFill rotWithShape="1">
          <a:blip r:embed="rId7"/>
          <a:srcRect r="26953"/>
          <a:stretch/>
        </p:blipFill>
        <p:spPr>
          <a:xfrm>
            <a:off x="8402371" y="5929129"/>
            <a:ext cx="741630" cy="928871"/>
          </a:xfrm>
          <a:prstGeom prst="rect">
            <a:avLst/>
          </a:prstGeom>
        </p:spPr>
      </p:pic>
    </p:spTree>
    <p:extLst>
      <p:ext uri="{BB962C8B-B14F-4D97-AF65-F5344CB8AC3E}">
        <p14:creationId xmlns:p14="http://schemas.microsoft.com/office/powerpoint/2010/main" val="15934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590415"/>
            <a:ext cx="8042276" cy="5703628"/>
          </a:xfrm>
        </p:spPr>
        <p:txBody>
          <a:bodyPr/>
          <a:lstStyle/>
          <a:p>
            <a:pPr marL="0" indent="0">
              <a:buNone/>
            </a:pPr>
            <a:r>
              <a:rPr lang="es-ES" b="1" dirty="0" smtClean="0">
                <a:solidFill>
                  <a:srgbClr val="000000"/>
                </a:solidFill>
              </a:rPr>
              <a:t>	DISPOSITIVOS MÓVILES INTELIGENTES</a:t>
            </a:r>
            <a:endParaRPr lang="es-ES" b="1" dirty="0" smtClean="0">
              <a:solidFill>
                <a:srgbClr val="000000"/>
              </a:solidFill>
            </a:endParaRPr>
          </a:p>
          <a:p>
            <a:pPr marL="0" indent="0">
              <a:buNone/>
            </a:pPr>
            <a:r>
              <a:rPr lang="es-ES" b="1" dirty="0" smtClean="0">
                <a:solidFill>
                  <a:srgbClr val="000000"/>
                </a:solidFill>
              </a:rPr>
              <a:t>		DISPOSITIVOS VESTIBLES </a:t>
            </a:r>
          </a:p>
          <a:p>
            <a:pPr marL="0" indent="0">
              <a:buNone/>
            </a:pPr>
            <a:endParaRPr lang="es-ES" b="1" dirty="0">
              <a:solidFill>
                <a:srgbClr val="000000"/>
              </a:solidFill>
            </a:endParaRPr>
          </a:p>
          <a:p>
            <a:pPr marL="0" indent="0">
              <a:buNone/>
            </a:pPr>
            <a:r>
              <a:rPr lang="es-ES" b="1" dirty="0" smtClean="0">
                <a:solidFill>
                  <a:srgbClr val="000000"/>
                </a:solidFill>
              </a:rPr>
              <a:t>Relojes inteligentes</a:t>
            </a:r>
            <a:endParaRPr lang="es-ES" b="1" dirty="0" smtClean="0">
              <a:solidFill>
                <a:srgbClr val="000000"/>
              </a:solidFill>
            </a:endParaRPr>
          </a:p>
        </p:txBody>
      </p:sp>
      <p:pic>
        <p:nvPicPr>
          <p:cNvPr id="4" name="Imagen 3" descr="C:\Users\rtorres\Desktop\Tesis Final Crowdsensing Word\mejores-relojes-inteligentes-2014.jpg"/>
          <p:cNvPicPr/>
          <p:nvPr/>
        </p:nvPicPr>
        <p:blipFill rotWithShape="1">
          <a:blip r:embed="rId2">
            <a:extLst>
              <a:ext uri="{BEBA8EAE-BF5A-486C-A8C5-ECC9F3942E4B}">
                <a14:imgProps xmlns:a14="http://schemas.microsoft.com/office/drawing/2010/main">
                  <a14:imgLayer r:embed="rId3">
                    <a14:imgEffect>
                      <a14:backgroundRemoval t="7122" b="76558" l="0" r="100000">
                        <a14:foregroundMark x1="11333" y1="27596" x2="6333" y2="71810"/>
                        <a14:foregroundMark x1="19667" y1="71217" x2="28833" y2="30861"/>
                        <a14:foregroundMark x1="26833" y1="31751" x2="20667" y2="31157"/>
                        <a14:foregroundMark x1="18167" y1="37685" x2="19500" y2="30861"/>
                        <a14:foregroundMark x1="29167" y1="72404" x2="21333" y2="72700"/>
                        <a14:foregroundMark x1="18500" y1="32641" x2="18500" y2="32641"/>
                        <a14:foregroundMark x1="32167" y1="38872" x2="32167" y2="64688"/>
                        <a14:foregroundMark x1="50500" y1="51039" x2="50500" y2="51039"/>
                        <a14:foregroundMark x1="49500" y1="56677" x2="49500" y2="56677"/>
                        <a14:foregroundMark x1="50000" y1="54006" x2="50000" y2="54006"/>
                        <a14:foregroundMark x1="5333" y1="63798" x2="3000" y2="62315"/>
                        <a14:foregroundMark x1="45833" y1="37389" x2="48833" y2="42433"/>
                        <a14:foregroundMark x1="48833" y1="43323" x2="50333" y2="48071"/>
                        <a14:foregroundMark x1="50333" y1="48071" x2="50333" y2="48071"/>
                        <a14:foregroundMark x1="49167" y1="43323" x2="49167" y2="43323"/>
                        <a14:foregroundMark x1="46500" y1="38279" x2="46500" y2="38279"/>
                        <a14:foregroundMark x1="48000" y1="40356" x2="48000" y2="40356"/>
                        <a14:foregroundMark x1="50000" y1="56083" x2="50000" y2="56083"/>
                        <a14:foregroundMark x1="73500" y1="30267" x2="79667" y2="72700"/>
                        <a14:foregroundMark x1="88500" y1="73887" x2="95333" y2="35015"/>
                        <a14:foregroundMark x1="35000" y1="40653" x2="33500" y2="47181"/>
                        <a14:foregroundMark x1="32167" y1="65875" x2="32167" y2="67359"/>
                        <a14:foregroundMark x1="33333" y1="54303" x2="33167" y2="50445"/>
                        <a14:foregroundMark x1="33333" y1="50148" x2="33500" y2="47181"/>
                        <a14:foregroundMark x1="50167" y1="49258" x2="50167" y2="49258"/>
                        <a14:foregroundMark x1="50167" y1="52819" x2="50167" y2="52819"/>
                        <a14:backgroundMark x1="33167" y1="36795" x2="32833" y2="59347"/>
                        <a14:backgroundMark x1="51167" y1="47774" x2="51333" y2="48368"/>
                        <a14:backgroundMark x1="51000" y1="57270" x2="51167" y2="53116"/>
                      </a14:backgroundRemoval>
                    </a14:imgEffect>
                  </a14:imgLayer>
                </a14:imgProps>
              </a:ext>
              <a:ext uri="{28A0092B-C50C-407E-A947-70E740481C1C}">
                <a14:useLocalDpi xmlns:a14="http://schemas.microsoft.com/office/drawing/2010/main" val="0"/>
              </a:ext>
            </a:extLst>
          </a:blip>
          <a:srcRect t="25304" b="25856"/>
          <a:stretch/>
        </p:blipFill>
        <p:spPr bwMode="auto">
          <a:xfrm>
            <a:off x="2774381" y="3052331"/>
            <a:ext cx="3998976" cy="1038631"/>
          </a:xfrm>
          <a:prstGeom prst="rect">
            <a:avLst/>
          </a:prstGeom>
          <a:noFill/>
          <a:ln>
            <a:noFill/>
          </a:ln>
          <a:extLst>
            <a:ext uri="{53640926-AAD7-44D8-BBD7-CCE9431645EC}">
              <a14:shadowObscured xmlns:a14="http://schemas.microsoft.com/office/drawing/2010/main"/>
            </a:ext>
          </a:extLst>
        </p:spPr>
      </p:pic>
      <p:sp>
        <p:nvSpPr>
          <p:cNvPr id="5" name="CuadroTexto 4"/>
          <p:cNvSpPr txBox="1"/>
          <p:nvPr/>
        </p:nvSpPr>
        <p:spPr>
          <a:xfrm>
            <a:off x="549275" y="4366840"/>
            <a:ext cx="7940189" cy="461665"/>
          </a:xfrm>
          <a:prstGeom prst="rect">
            <a:avLst/>
          </a:prstGeom>
          <a:noFill/>
        </p:spPr>
        <p:txBody>
          <a:bodyPr wrap="square" rtlCol="0">
            <a:spAutoFit/>
          </a:bodyPr>
          <a:lstStyle/>
          <a:p>
            <a:r>
              <a:rPr lang="es-ES" sz="2400" b="1" dirty="0" smtClean="0"/>
              <a:t>Desarrollo de aplicaciones en estos dispositivos </a:t>
            </a:r>
            <a:endParaRPr lang="es-ES" sz="2400" b="1" dirty="0"/>
          </a:p>
        </p:txBody>
      </p:sp>
      <p:sp>
        <p:nvSpPr>
          <p:cNvPr id="6" name="CuadroTexto 5"/>
          <p:cNvSpPr txBox="1"/>
          <p:nvPr/>
        </p:nvSpPr>
        <p:spPr>
          <a:xfrm>
            <a:off x="549275" y="4873065"/>
            <a:ext cx="7940189" cy="584776"/>
          </a:xfrm>
          <a:prstGeom prst="rect">
            <a:avLst/>
          </a:prstGeom>
          <a:noFill/>
        </p:spPr>
        <p:txBody>
          <a:bodyPr wrap="square" rtlCol="0">
            <a:spAutoFit/>
          </a:bodyPr>
          <a:lstStyle/>
          <a:p>
            <a:pPr algn="just"/>
            <a:r>
              <a:rPr lang="es-ES" sz="1600" dirty="0" smtClean="0"/>
              <a:t>La capacidad de una aplicación van siempre relacionados al procesamiento como el muestreo y la nanotecnología o la microelectrónica.</a:t>
            </a:r>
            <a:endParaRPr lang="es-ES" sz="1600" dirty="0"/>
          </a:p>
        </p:txBody>
      </p:sp>
    </p:spTree>
    <p:extLst>
      <p:ext uri="{BB962C8B-B14F-4D97-AF65-F5344CB8AC3E}">
        <p14:creationId xmlns:p14="http://schemas.microsoft.com/office/powerpoint/2010/main" val="3866108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275" y="107577"/>
            <a:ext cx="8042276" cy="583098"/>
          </a:xfrm>
        </p:spPr>
        <p:txBody>
          <a:bodyPr/>
          <a:lstStyle/>
          <a:p>
            <a:r>
              <a:rPr lang="es-ES" sz="3600" dirty="0" smtClean="0"/>
              <a:t>Descripción de Hardware y Software</a:t>
            </a:r>
            <a:endParaRPr lang="es-ES" sz="3600" dirty="0"/>
          </a:p>
        </p:txBody>
      </p:sp>
      <p:sp>
        <p:nvSpPr>
          <p:cNvPr id="3" name="Marcador de contenido 2"/>
          <p:cNvSpPr>
            <a:spLocks noGrp="1"/>
          </p:cNvSpPr>
          <p:nvPr>
            <p:ph idx="1"/>
          </p:nvPr>
        </p:nvSpPr>
        <p:spPr>
          <a:xfrm>
            <a:off x="549275" y="690676"/>
            <a:ext cx="8042276" cy="5636786"/>
          </a:xfrm>
        </p:spPr>
        <p:txBody>
          <a:bodyPr/>
          <a:lstStyle/>
          <a:p>
            <a:pPr marL="0" indent="0">
              <a:buNone/>
            </a:pPr>
            <a:r>
              <a:rPr lang="es-ES" b="1" dirty="0" smtClean="0">
                <a:solidFill>
                  <a:srgbClr val="000000"/>
                </a:solidFill>
              </a:rPr>
              <a:t>Descripción de Hardware</a:t>
            </a:r>
          </a:p>
          <a:p>
            <a:pPr marL="0" indent="0">
              <a:buNone/>
            </a:pPr>
            <a:r>
              <a:rPr lang="es-ES" b="1" dirty="0" smtClean="0">
                <a:solidFill>
                  <a:srgbClr val="000000"/>
                </a:solidFill>
              </a:rPr>
              <a:t>Gear S</a:t>
            </a:r>
            <a:endParaRPr lang="es-ES" b="1" dirty="0">
              <a:solidFill>
                <a:srgbClr val="000000"/>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812480" y="2227462"/>
            <a:ext cx="2162175" cy="2162175"/>
          </a:xfrm>
          <a:prstGeom prst="rect">
            <a:avLst/>
          </a:prstGeom>
          <a:noFill/>
          <a:ln>
            <a:noFill/>
          </a:ln>
        </p:spPr>
      </p:pic>
      <p:pic>
        <p:nvPicPr>
          <p:cNvPr id="6" name="Imagen 5" descr="Screen Shot 2015-08-31 at 08.09.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982" y="1574917"/>
            <a:ext cx="5712633" cy="1733632"/>
          </a:xfrm>
          <a:prstGeom prst="rect">
            <a:avLst/>
          </a:prstGeom>
        </p:spPr>
      </p:pic>
      <p:pic>
        <p:nvPicPr>
          <p:cNvPr id="7" name="Imagen 6" descr="Screen Shot 2015-08-31 at 08.1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655" y="3921229"/>
            <a:ext cx="5712633" cy="2469197"/>
          </a:xfrm>
          <a:prstGeom prst="rect">
            <a:avLst/>
          </a:prstGeom>
        </p:spPr>
      </p:pic>
      <p:pic>
        <p:nvPicPr>
          <p:cNvPr id="8" name="7 Imagen" descr="http://ejemplocodigo.com/wp-content/uploads/2014/08/HTML5_Logo.png"/>
          <p:cNvPicPr/>
          <p:nvPr/>
        </p:nvPicPr>
        <p:blipFill>
          <a:blip r:embed="rId5">
            <a:extLst>
              <a:ext uri="{28A0092B-C50C-407E-A947-70E740481C1C}">
                <a14:useLocalDpi xmlns:a14="http://schemas.microsoft.com/office/drawing/2010/main" val="0"/>
              </a:ext>
            </a:extLst>
          </a:blip>
          <a:srcRect/>
          <a:stretch>
            <a:fillRect/>
          </a:stretch>
        </p:blipFill>
        <p:spPr bwMode="auto">
          <a:xfrm>
            <a:off x="332396" y="5155827"/>
            <a:ext cx="1561171" cy="1410587"/>
          </a:xfrm>
          <a:prstGeom prst="rect">
            <a:avLst/>
          </a:prstGeom>
          <a:noFill/>
          <a:ln>
            <a:noFill/>
          </a:ln>
        </p:spPr>
      </p:pic>
    </p:spTree>
    <p:extLst>
      <p:ext uri="{BB962C8B-B14F-4D97-AF65-F5344CB8AC3E}">
        <p14:creationId xmlns:p14="http://schemas.microsoft.com/office/powerpoint/2010/main" val="888583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a:stretch/>
        </p:blipFill>
        <p:spPr bwMode="auto">
          <a:xfrm>
            <a:off x="223023" y="1471961"/>
            <a:ext cx="8675649" cy="3875190"/>
          </a:xfrm>
          <a:prstGeom prst="rect">
            <a:avLst/>
          </a:prstGeom>
          <a:noFill/>
          <a:ln>
            <a:noFill/>
          </a:ln>
        </p:spPr>
      </p:pic>
      <p:sp>
        <p:nvSpPr>
          <p:cNvPr id="5" name="CuadroTexto 4"/>
          <p:cNvSpPr txBox="1"/>
          <p:nvPr/>
        </p:nvSpPr>
        <p:spPr>
          <a:xfrm>
            <a:off x="2172500" y="401035"/>
            <a:ext cx="5815618" cy="461665"/>
          </a:xfrm>
          <a:prstGeom prst="rect">
            <a:avLst/>
          </a:prstGeom>
          <a:noFill/>
        </p:spPr>
        <p:txBody>
          <a:bodyPr wrap="square" rtlCol="0">
            <a:spAutoFit/>
          </a:bodyPr>
          <a:lstStyle/>
          <a:p>
            <a:pPr algn="ctr"/>
            <a:r>
              <a:rPr lang="es-ES" sz="2400" b="1" dirty="0" smtClean="0"/>
              <a:t>Formas de Funcionamiento del Gear-S</a:t>
            </a:r>
            <a:endParaRPr lang="es-ES" sz="2400" b="1" dirty="0"/>
          </a:p>
        </p:txBody>
      </p:sp>
    </p:spTree>
    <p:extLst>
      <p:ext uri="{BB962C8B-B14F-4D97-AF65-F5344CB8AC3E}">
        <p14:creationId xmlns:p14="http://schemas.microsoft.com/office/powerpoint/2010/main" val="1230241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1104343"/>
            <a:ext cx="8042276" cy="5375466"/>
          </a:xfrm>
        </p:spPr>
        <p:txBody>
          <a:bodyPr/>
          <a:lstStyle/>
          <a:p>
            <a:pPr marL="0" indent="0">
              <a:buNone/>
            </a:pPr>
            <a:r>
              <a:rPr lang="es-ES" b="1" dirty="0" smtClean="0">
                <a:solidFill>
                  <a:srgbClr val="000000"/>
                </a:solidFill>
              </a:rPr>
              <a:t>Sensordrone</a:t>
            </a:r>
          </a:p>
          <a:p>
            <a:pPr marL="0" indent="0" algn="just">
              <a:buNone/>
            </a:pPr>
            <a:r>
              <a:rPr lang="es-ES" sz="1600" dirty="0">
                <a:solidFill>
                  <a:srgbClr val="000000"/>
                </a:solidFill>
              </a:rPr>
              <a:t>Sensordrone es posible unir todas las funcionalidades en un reducido espacio. De esta forma la integración de </a:t>
            </a:r>
            <a:r>
              <a:rPr lang="es-ES" sz="1600" i="1" dirty="0">
                <a:solidFill>
                  <a:srgbClr val="000000"/>
                </a:solidFill>
              </a:rPr>
              <a:t>Hardware</a:t>
            </a:r>
            <a:r>
              <a:rPr lang="es-ES" sz="1600" dirty="0">
                <a:solidFill>
                  <a:srgbClr val="000000"/>
                </a:solidFill>
              </a:rPr>
              <a:t>, </a:t>
            </a:r>
            <a:r>
              <a:rPr lang="es-ES" sz="1600" i="1" dirty="0">
                <a:solidFill>
                  <a:srgbClr val="000000"/>
                </a:solidFill>
              </a:rPr>
              <a:t>Firmware</a:t>
            </a:r>
            <a:r>
              <a:rPr lang="es-ES" sz="1600" dirty="0">
                <a:solidFill>
                  <a:srgbClr val="000000"/>
                </a:solidFill>
              </a:rPr>
              <a:t> y Sensores se hace transparente para el programador o desarrollador que desea crear una aplicación en especial</a:t>
            </a:r>
            <a:r>
              <a:rPr lang="en-US" sz="1600" dirty="0">
                <a:solidFill>
                  <a:srgbClr val="000000"/>
                </a:solidFill>
              </a:rPr>
              <a:t> </a:t>
            </a:r>
            <a:endParaRPr lang="es-ES" sz="1600" dirty="0">
              <a:solidFill>
                <a:srgbClr val="000000"/>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336844" y="2847088"/>
            <a:ext cx="2254707" cy="1889976"/>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49275" y="2259758"/>
            <a:ext cx="5365750" cy="2923540"/>
          </a:xfrm>
          <a:prstGeom prst="rect">
            <a:avLst/>
          </a:prstGeom>
          <a:noFill/>
          <a:ln>
            <a:noFill/>
          </a:ln>
        </p:spPr>
      </p:pic>
    </p:spTree>
    <p:extLst>
      <p:ext uri="{BB962C8B-B14F-4D97-AF65-F5344CB8AC3E}">
        <p14:creationId xmlns:p14="http://schemas.microsoft.com/office/powerpoint/2010/main" val="3087170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9275" y="2226308"/>
            <a:ext cx="8042276" cy="1336956"/>
          </a:xfrm>
        </p:spPr>
        <p:txBody>
          <a:bodyPr/>
          <a:lstStyle/>
          <a:p>
            <a:r>
              <a:rPr lang="es-EC" b="1" dirty="0" smtClean="0">
                <a:solidFill>
                  <a:schemeClr val="tx1"/>
                </a:solidFill>
              </a:rPr>
              <a:t>SOFTWARE</a:t>
            </a:r>
            <a:endParaRPr lang="es-EC" b="1" dirty="0">
              <a:solidFill>
                <a:schemeClr val="tx1"/>
              </a:solidFill>
            </a:endParaRPr>
          </a:p>
        </p:txBody>
      </p:sp>
    </p:spTree>
    <p:extLst>
      <p:ext uri="{BB962C8B-B14F-4D97-AF65-F5344CB8AC3E}">
        <p14:creationId xmlns:p14="http://schemas.microsoft.com/office/powerpoint/2010/main" val="1636708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l="10699" r="11090"/>
          <a:stretch/>
        </p:blipFill>
        <p:spPr bwMode="auto">
          <a:xfrm>
            <a:off x="4544121" y="2475571"/>
            <a:ext cx="3947531" cy="4092497"/>
          </a:xfrm>
          <a:prstGeom prst="rect">
            <a:avLst/>
          </a:prstGeom>
          <a:noFill/>
          <a:ln>
            <a:noFill/>
          </a:ln>
        </p:spPr>
      </p:pic>
      <p:sp>
        <p:nvSpPr>
          <p:cNvPr id="6" name="5 CuadroTexto"/>
          <p:cNvSpPr txBox="1"/>
          <p:nvPr/>
        </p:nvSpPr>
        <p:spPr>
          <a:xfrm>
            <a:off x="2235819" y="191588"/>
            <a:ext cx="5241075" cy="1077218"/>
          </a:xfrm>
          <a:prstGeom prst="rect">
            <a:avLst/>
          </a:prstGeom>
          <a:noFill/>
        </p:spPr>
        <p:txBody>
          <a:bodyPr wrap="square" rtlCol="0">
            <a:spAutoFit/>
          </a:bodyPr>
          <a:lstStyle/>
          <a:p>
            <a:pPr algn="ctr"/>
            <a:r>
              <a:rPr lang="es-EC" sz="3200" b="1" dirty="0" smtClean="0"/>
              <a:t>ARQUITECTURAS ANDROID</a:t>
            </a:r>
            <a:endParaRPr lang="es-EC" sz="3200" b="1" dirty="0"/>
          </a:p>
        </p:txBody>
      </p:sp>
      <p:sp>
        <p:nvSpPr>
          <p:cNvPr id="8" name="7 CuadroTexto"/>
          <p:cNvSpPr txBox="1"/>
          <p:nvPr/>
        </p:nvSpPr>
        <p:spPr>
          <a:xfrm>
            <a:off x="345686" y="1488481"/>
            <a:ext cx="8396870" cy="1569660"/>
          </a:xfrm>
          <a:prstGeom prst="rect">
            <a:avLst/>
          </a:prstGeom>
          <a:noFill/>
        </p:spPr>
        <p:txBody>
          <a:bodyPr wrap="square" rtlCol="0">
            <a:spAutoFit/>
          </a:bodyPr>
          <a:lstStyle/>
          <a:p>
            <a:r>
              <a:rPr lang="es-ES" sz="2400" dirty="0"/>
              <a:t>E</a:t>
            </a:r>
            <a:r>
              <a:rPr lang="es-ES" sz="2400" dirty="0" smtClean="0"/>
              <a:t>stá formada </a:t>
            </a:r>
            <a:r>
              <a:rPr lang="es-ES" sz="2400" dirty="0"/>
              <a:t>por varias capas que facilitan al desarrollador la creación de aplicaciones como podremos apreciar en la figura continuación.</a:t>
            </a:r>
            <a:endParaRPr lang="es-EC" sz="2400" dirty="0"/>
          </a:p>
          <a:p>
            <a:endParaRPr lang="es-EC" sz="2400" dirty="0"/>
          </a:p>
        </p:txBody>
      </p:sp>
      <p:sp>
        <p:nvSpPr>
          <p:cNvPr id="9" name="8 CuadroTexto"/>
          <p:cNvSpPr txBox="1"/>
          <p:nvPr/>
        </p:nvSpPr>
        <p:spPr>
          <a:xfrm>
            <a:off x="2458840" y="4249300"/>
            <a:ext cx="2074127" cy="646331"/>
          </a:xfrm>
          <a:prstGeom prst="rect">
            <a:avLst/>
          </a:prstGeom>
          <a:noFill/>
        </p:spPr>
        <p:txBody>
          <a:bodyPr wrap="square" rtlCol="0">
            <a:spAutoFit/>
          </a:bodyPr>
          <a:lstStyle/>
          <a:p>
            <a:pPr marL="285750" indent="-285750" algn="ctr">
              <a:buFont typeface="Arial" panose="020B0604020202020204" pitchFamily="34" charset="0"/>
              <a:buChar char="•"/>
            </a:pPr>
            <a:r>
              <a:rPr lang="es-EC" dirty="0" smtClean="0"/>
              <a:t>MAQUINA VIRTUAL</a:t>
            </a:r>
            <a:endParaRPr lang="es-EC" dirty="0"/>
          </a:p>
        </p:txBody>
      </p:sp>
      <p:sp>
        <p:nvSpPr>
          <p:cNvPr id="10" name="9 CuadroTexto"/>
          <p:cNvSpPr txBox="1"/>
          <p:nvPr/>
        </p:nvSpPr>
        <p:spPr>
          <a:xfrm>
            <a:off x="741551" y="4678762"/>
            <a:ext cx="2074127"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LIBRERIAS</a:t>
            </a:r>
            <a:endParaRPr lang="es-EC" dirty="0"/>
          </a:p>
        </p:txBody>
      </p:sp>
      <p:sp>
        <p:nvSpPr>
          <p:cNvPr id="11" name="10 CuadroTexto"/>
          <p:cNvSpPr txBox="1"/>
          <p:nvPr/>
        </p:nvSpPr>
        <p:spPr>
          <a:xfrm>
            <a:off x="741552" y="3833802"/>
            <a:ext cx="2074127"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SERVICIOS</a:t>
            </a:r>
            <a:endParaRPr lang="es-EC" dirty="0"/>
          </a:p>
        </p:txBody>
      </p:sp>
      <p:sp>
        <p:nvSpPr>
          <p:cNvPr id="12" name="11 CuadroTexto"/>
          <p:cNvSpPr txBox="1"/>
          <p:nvPr/>
        </p:nvSpPr>
        <p:spPr>
          <a:xfrm>
            <a:off x="1287963" y="3099029"/>
            <a:ext cx="2074127"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APLICACION</a:t>
            </a:r>
            <a:endParaRPr lang="es-EC" dirty="0"/>
          </a:p>
        </p:txBody>
      </p:sp>
      <p:sp>
        <p:nvSpPr>
          <p:cNvPr id="13" name="12 CuadroTexto"/>
          <p:cNvSpPr txBox="1"/>
          <p:nvPr/>
        </p:nvSpPr>
        <p:spPr>
          <a:xfrm>
            <a:off x="1438504" y="5414743"/>
            <a:ext cx="2074127" cy="369332"/>
          </a:xfrm>
          <a:prstGeom prst="rect">
            <a:avLst/>
          </a:prstGeom>
          <a:noFill/>
        </p:spPr>
        <p:txBody>
          <a:bodyPr wrap="square" rtlCol="0">
            <a:spAutoFit/>
          </a:bodyPr>
          <a:lstStyle/>
          <a:p>
            <a:pPr marL="285750" indent="-285750" algn="ctr">
              <a:buFont typeface="Arial" panose="020B0604020202020204" pitchFamily="34" charset="0"/>
              <a:buChar char="•"/>
            </a:pPr>
            <a:r>
              <a:rPr lang="es-EC" dirty="0" smtClean="0"/>
              <a:t>KERNEL</a:t>
            </a:r>
            <a:endParaRPr lang="es-EC" dirty="0"/>
          </a:p>
        </p:txBody>
      </p:sp>
    </p:spTree>
    <p:extLst>
      <p:ext uri="{BB962C8B-B14F-4D97-AF65-F5344CB8AC3E}">
        <p14:creationId xmlns:p14="http://schemas.microsoft.com/office/powerpoint/2010/main" val="90707152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490157"/>
            <a:ext cx="8042276" cy="5881866"/>
          </a:xfrm>
        </p:spPr>
        <p:txBody>
          <a:bodyPr/>
          <a:lstStyle/>
          <a:p>
            <a:pPr marL="0" indent="0">
              <a:buNone/>
            </a:pPr>
            <a:r>
              <a:rPr lang="es-ES" b="1" dirty="0" smtClean="0">
                <a:solidFill>
                  <a:srgbClr val="000000"/>
                </a:solidFill>
              </a:rPr>
              <a:t>Arquitectura Tizen</a:t>
            </a:r>
          </a:p>
          <a:p>
            <a:pPr marL="0" indent="0" algn="ctr">
              <a:buNone/>
            </a:pPr>
            <a:r>
              <a:rPr lang="es-ES" dirty="0" smtClean="0">
                <a:solidFill>
                  <a:srgbClr val="000000"/>
                </a:solidFill>
              </a:rPr>
              <a:t>Es una plataforma de software desarrollado con estándares de código abierto apoyada por los principales operadoras de telefonía móvil, también ofrece un sistema operativo basado en Linux, esta provee de aplicaciones y servicios que el usuario puede trasladar su contenido a otro con facilidad</a:t>
            </a:r>
            <a:r>
              <a:rPr lang="es-ES" dirty="0" smtClean="0">
                <a:solidFill>
                  <a:srgbClr val="000000"/>
                </a:solidFill>
              </a:rPr>
              <a:t>.</a:t>
            </a:r>
            <a:endParaRPr lang="es-ES" dirty="0" smtClean="0">
              <a:solidFill>
                <a:srgbClr val="000000"/>
              </a:solidFill>
            </a:endParaRPr>
          </a:p>
        </p:txBody>
      </p:sp>
      <p:pic>
        <p:nvPicPr>
          <p:cNvPr id="4" name="Imagen 3" descr="http://cdn-ak.f.st-hatena.com/images/fotolife/g/genius_strategy/20130517/20130517144048.png"/>
          <p:cNvPicPr/>
          <p:nvPr/>
        </p:nvPicPr>
        <p:blipFill>
          <a:blip r:embed="rId2">
            <a:extLst>
              <a:ext uri="{28A0092B-C50C-407E-A947-70E740481C1C}">
                <a14:useLocalDpi xmlns:a14="http://schemas.microsoft.com/office/drawing/2010/main" val="0"/>
              </a:ext>
            </a:extLst>
          </a:blip>
          <a:srcRect/>
          <a:stretch>
            <a:fillRect/>
          </a:stretch>
        </p:blipFill>
        <p:spPr bwMode="auto">
          <a:xfrm>
            <a:off x="2544413" y="3304232"/>
            <a:ext cx="5083021" cy="3319592"/>
          </a:xfrm>
          <a:prstGeom prst="rect">
            <a:avLst/>
          </a:prstGeom>
          <a:noFill/>
          <a:ln>
            <a:noFill/>
          </a:ln>
        </p:spPr>
      </p:pic>
    </p:spTree>
    <p:extLst>
      <p:ext uri="{BB962C8B-B14F-4D97-AF65-F5344CB8AC3E}">
        <p14:creationId xmlns:p14="http://schemas.microsoft.com/office/powerpoint/2010/main" val="193730899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0855" y="663708"/>
            <a:ext cx="8042276" cy="1053580"/>
          </a:xfrm>
        </p:spPr>
        <p:txBody>
          <a:bodyPr/>
          <a:lstStyle/>
          <a:p>
            <a:r>
              <a:rPr lang="es-EC" b="1" dirty="0" smtClean="0">
                <a:solidFill>
                  <a:schemeClr val="tx1"/>
                </a:solidFill>
              </a:rPr>
              <a:t>XAMPP</a:t>
            </a:r>
            <a:endParaRPr lang="es-EC" b="1" dirty="0">
              <a:solidFill>
                <a:schemeClr val="tx1"/>
              </a:solidFill>
            </a:endParaRPr>
          </a:p>
        </p:txBody>
      </p:sp>
      <p:pic>
        <p:nvPicPr>
          <p:cNvPr id="9218" name="Picture 2" descr="http://cdn.portableapps.com/xamp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492" y="2364059"/>
            <a:ext cx="5516137" cy="4137103"/>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09174" y="3100040"/>
            <a:ext cx="1085812" cy="400110"/>
          </a:xfrm>
          <a:prstGeom prst="rect">
            <a:avLst/>
          </a:prstGeom>
          <a:noFill/>
        </p:spPr>
        <p:txBody>
          <a:bodyPr wrap="square" rtlCol="0">
            <a:spAutoFit/>
          </a:bodyPr>
          <a:lstStyle/>
          <a:p>
            <a:pPr marL="285750" indent="-285750">
              <a:buFont typeface="Arial" panose="020B0604020202020204" pitchFamily="34" charset="0"/>
              <a:buChar char="•"/>
            </a:pPr>
            <a:r>
              <a:rPr lang="es-EC" sz="2000" dirty="0" smtClean="0"/>
              <a:t>PHP</a:t>
            </a:r>
            <a:endParaRPr lang="es-EC" sz="2000" dirty="0"/>
          </a:p>
        </p:txBody>
      </p:sp>
      <p:sp>
        <p:nvSpPr>
          <p:cNvPr id="5" name="4 CuadroTexto"/>
          <p:cNvSpPr txBox="1"/>
          <p:nvPr/>
        </p:nvSpPr>
        <p:spPr>
          <a:xfrm>
            <a:off x="370854" y="3857655"/>
            <a:ext cx="1680969" cy="400110"/>
          </a:xfrm>
          <a:prstGeom prst="rect">
            <a:avLst/>
          </a:prstGeom>
          <a:noFill/>
        </p:spPr>
        <p:txBody>
          <a:bodyPr wrap="square" rtlCol="0">
            <a:spAutoFit/>
          </a:bodyPr>
          <a:lstStyle/>
          <a:p>
            <a:pPr marL="285750" indent="-285750">
              <a:buFont typeface="Arial" panose="020B0604020202020204" pitchFamily="34" charset="0"/>
              <a:buChar char="•"/>
            </a:pPr>
            <a:r>
              <a:rPr lang="es-EC" sz="2000" dirty="0" smtClean="0"/>
              <a:t>APACHE</a:t>
            </a:r>
            <a:endParaRPr lang="es-EC" sz="2000" dirty="0"/>
          </a:p>
        </p:txBody>
      </p:sp>
      <p:sp>
        <p:nvSpPr>
          <p:cNvPr id="6" name="5 CuadroTexto"/>
          <p:cNvSpPr txBox="1"/>
          <p:nvPr/>
        </p:nvSpPr>
        <p:spPr>
          <a:xfrm>
            <a:off x="720687" y="4645159"/>
            <a:ext cx="1605776" cy="400110"/>
          </a:xfrm>
          <a:prstGeom prst="rect">
            <a:avLst/>
          </a:prstGeom>
          <a:noFill/>
        </p:spPr>
        <p:txBody>
          <a:bodyPr wrap="square" rtlCol="0">
            <a:spAutoFit/>
          </a:bodyPr>
          <a:lstStyle/>
          <a:p>
            <a:pPr marL="285750" indent="-285750">
              <a:buFont typeface="Arial" panose="020B0604020202020204" pitchFamily="34" charset="0"/>
              <a:buChar char="•"/>
            </a:pPr>
            <a:r>
              <a:rPr lang="es-EC" sz="2000" dirty="0" smtClean="0"/>
              <a:t>PERL</a:t>
            </a:r>
            <a:endParaRPr lang="es-EC" sz="2000" dirty="0"/>
          </a:p>
        </p:txBody>
      </p:sp>
      <p:sp>
        <p:nvSpPr>
          <p:cNvPr id="7" name="6 CuadroTexto"/>
          <p:cNvSpPr txBox="1"/>
          <p:nvPr/>
        </p:nvSpPr>
        <p:spPr>
          <a:xfrm>
            <a:off x="1274740" y="5218770"/>
            <a:ext cx="1554165" cy="400110"/>
          </a:xfrm>
          <a:prstGeom prst="rect">
            <a:avLst/>
          </a:prstGeom>
          <a:noFill/>
        </p:spPr>
        <p:txBody>
          <a:bodyPr wrap="square" rtlCol="0">
            <a:spAutoFit/>
          </a:bodyPr>
          <a:lstStyle/>
          <a:p>
            <a:pPr marL="285750" indent="-285750">
              <a:buFont typeface="Arial" panose="020B0604020202020204" pitchFamily="34" charset="0"/>
              <a:buChar char="•"/>
            </a:pPr>
            <a:r>
              <a:rPr lang="es-EC" sz="2000" dirty="0" err="1" smtClean="0"/>
              <a:t>MySQL</a:t>
            </a:r>
            <a:endParaRPr lang="es-EC" sz="2000" dirty="0"/>
          </a:p>
        </p:txBody>
      </p:sp>
    </p:spTree>
    <p:extLst>
      <p:ext uri="{BB962C8B-B14F-4D97-AF65-F5344CB8AC3E}">
        <p14:creationId xmlns:p14="http://schemas.microsoft.com/office/powerpoint/2010/main" val="981200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9997" y="1825460"/>
            <a:ext cx="8042276" cy="1336956"/>
          </a:xfrm>
        </p:spPr>
        <p:txBody>
          <a:bodyPr/>
          <a:lstStyle/>
          <a:p>
            <a:r>
              <a:rPr lang="es-EC" b="1" dirty="0" smtClean="0">
                <a:solidFill>
                  <a:schemeClr val="tx1"/>
                </a:solidFill>
              </a:rPr>
              <a:t>IMPLEMENTACION</a:t>
            </a:r>
            <a:endParaRPr lang="es-EC" b="1" dirty="0">
              <a:solidFill>
                <a:schemeClr val="tx1"/>
              </a:solidFill>
            </a:endParaRPr>
          </a:p>
        </p:txBody>
      </p:sp>
    </p:spTree>
    <p:extLst>
      <p:ext uri="{BB962C8B-B14F-4D97-AF65-F5344CB8AC3E}">
        <p14:creationId xmlns:p14="http://schemas.microsoft.com/office/powerpoint/2010/main" val="124502398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creen Shot 2015-08-17 at 01.16.45.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4372" y="1282929"/>
            <a:ext cx="7240704" cy="5245052"/>
          </a:xfrm>
          <a:prstGeom prst="rect">
            <a:avLst/>
          </a:prstGeom>
          <a:scene3d>
            <a:camera prst="perspectiveRelaxed"/>
            <a:lightRig rig="threePt" dir="t"/>
          </a:scene3d>
        </p:spPr>
      </p:pic>
      <p:pic>
        <p:nvPicPr>
          <p:cNvPr id="3" name="Imagen 2" descr="SensorDr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78" y="4384787"/>
            <a:ext cx="2611879" cy="2254593"/>
          </a:xfrm>
          <a:prstGeom prst="rect">
            <a:avLst/>
          </a:prstGeom>
        </p:spPr>
      </p:pic>
      <p:pic>
        <p:nvPicPr>
          <p:cNvPr id="4" name="Imagen 3" descr="GearSBlk_600x600_xlarge_cr.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7103" y="1282929"/>
            <a:ext cx="2247973" cy="2247973"/>
          </a:xfrm>
          <a:prstGeom prst="rect">
            <a:avLst/>
          </a:prstGeom>
        </p:spPr>
      </p:pic>
      <p:pic>
        <p:nvPicPr>
          <p:cNvPr id="5" name="Imagen 4"/>
          <p:cNvPicPr>
            <a:picLocks noChangeAspect="1"/>
          </p:cNvPicPr>
          <p:nvPr/>
        </p:nvPicPr>
        <p:blipFill>
          <a:blip r:embed="rId6"/>
          <a:stretch>
            <a:fillRect/>
          </a:stretch>
        </p:blipFill>
        <p:spPr>
          <a:xfrm>
            <a:off x="3230898" y="2138862"/>
            <a:ext cx="1634676" cy="1356781"/>
          </a:xfrm>
          <a:prstGeom prst="rect">
            <a:avLst/>
          </a:prstGeom>
        </p:spPr>
      </p:pic>
      <p:sp>
        <p:nvSpPr>
          <p:cNvPr id="6" name="Título 1"/>
          <p:cNvSpPr>
            <a:spLocks noGrp="1"/>
          </p:cNvSpPr>
          <p:nvPr>
            <p:ph type="title"/>
          </p:nvPr>
        </p:nvSpPr>
        <p:spPr>
          <a:xfrm>
            <a:off x="716391" y="-544393"/>
            <a:ext cx="8042276" cy="1336956"/>
          </a:xfrm>
        </p:spPr>
        <p:txBody>
          <a:bodyPr/>
          <a:lstStyle/>
          <a:p>
            <a:r>
              <a:rPr lang="es-ES" b="1" dirty="0" smtClean="0">
                <a:solidFill>
                  <a:srgbClr val="000000"/>
                </a:solidFill>
              </a:rPr>
              <a:t>IMPLEMENTACION</a:t>
            </a:r>
            <a:endParaRPr lang="es-ES" b="1" dirty="0">
              <a:solidFill>
                <a:srgbClr val="000000"/>
              </a:solidFill>
            </a:endParaRPr>
          </a:p>
        </p:txBody>
      </p:sp>
      <p:sp>
        <p:nvSpPr>
          <p:cNvPr id="7" name="CuadroTexto 6"/>
          <p:cNvSpPr txBox="1"/>
          <p:nvPr/>
        </p:nvSpPr>
        <p:spPr>
          <a:xfrm>
            <a:off x="3453719" y="1098263"/>
            <a:ext cx="2062884" cy="369332"/>
          </a:xfrm>
          <a:prstGeom prst="rect">
            <a:avLst/>
          </a:prstGeom>
          <a:noFill/>
        </p:spPr>
        <p:txBody>
          <a:bodyPr wrap="none" rtlCol="0">
            <a:spAutoFit/>
          </a:bodyPr>
          <a:lstStyle/>
          <a:p>
            <a:r>
              <a:rPr lang="es-ES" dirty="0" smtClean="0"/>
              <a:t>CROWDSENSING</a:t>
            </a:r>
            <a:endParaRPr lang="es-ES" dirty="0"/>
          </a:p>
        </p:txBody>
      </p:sp>
      <p:pic>
        <p:nvPicPr>
          <p:cNvPr id="6146" name="Picture 2" descr="http://us.cdn3.123rf.com/168nwm/ghoststone/ghoststone1012/ghoststone101200036/8394769-sesi-n-joven-mirando-de-lejos-vista-posterior-aislado-en-blanco.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024" l="0" r="100000"/>
                    </a14:imgEffect>
                  </a14:imgLayer>
                </a14:imgProps>
              </a:ext>
              <a:ext uri="{28A0092B-C50C-407E-A947-70E740481C1C}">
                <a14:useLocalDpi xmlns:a14="http://schemas.microsoft.com/office/drawing/2010/main" val="0"/>
              </a:ext>
            </a:extLst>
          </a:blip>
          <a:srcRect/>
          <a:stretch>
            <a:fillRect/>
          </a:stretch>
        </p:blipFill>
        <p:spPr bwMode="auto">
          <a:xfrm>
            <a:off x="3810545" y="2533179"/>
            <a:ext cx="2110057" cy="297890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47387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783250752"/>
              </p:ext>
            </p:extLst>
          </p:nvPr>
        </p:nvGraphicFramePr>
        <p:xfrm>
          <a:off x="1026499" y="976133"/>
          <a:ext cx="6900333" cy="4931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a:spLocks noGrp="1"/>
          </p:cNvSpPr>
          <p:nvPr>
            <p:ph type="title"/>
          </p:nvPr>
        </p:nvSpPr>
        <p:spPr>
          <a:xfrm>
            <a:off x="805519" y="235707"/>
            <a:ext cx="8042276" cy="672217"/>
          </a:xfrm>
        </p:spPr>
        <p:txBody>
          <a:bodyPr/>
          <a:lstStyle/>
          <a:p>
            <a:r>
              <a:rPr lang="es-ES" b="1" dirty="0" smtClean="0">
                <a:solidFill>
                  <a:srgbClr val="000000"/>
                </a:solidFill>
              </a:rPr>
              <a:t>ANTECEDENTES</a:t>
            </a:r>
            <a:endParaRPr lang="es-ES" b="1" dirty="0">
              <a:solidFill>
                <a:srgbClr val="000000"/>
              </a:solidFill>
            </a:endParaRPr>
          </a:p>
        </p:txBody>
      </p:sp>
    </p:spTree>
    <p:extLst>
      <p:ext uri="{BB962C8B-B14F-4D97-AF65-F5344CB8AC3E}">
        <p14:creationId xmlns:p14="http://schemas.microsoft.com/office/powerpoint/2010/main" val="40535856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Users\rtorres\Desktop\Tesis Final Crowdsensing Word\Tesis_CrowdSensing_MCS_General_Fisico.jpg"/>
          <p:cNvPicPr/>
          <p:nvPr/>
        </p:nvPicPr>
        <p:blipFill rotWithShape="1">
          <a:blip r:embed="rId2">
            <a:extLst>
              <a:ext uri="{28A0092B-C50C-407E-A947-70E740481C1C}">
                <a14:useLocalDpi xmlns:a14="http://schemas.microsoft.com/office/drawing/2010/main" val="0"/>
              </a:ext>
            </a:extLst>
          </a:blip>
          <a:srcRect b="5480"/>
          <a:stretch/>
        </p:blipFill>
        <p:spPr bwMode="auto">
          <a:xfrm>
            <a:off x="2755958" y="289932"/>
            <a:ext cx="6002569" cy="4784760"/>
          </a:xfrm>
          <a:prstGeom prst="rect">
            <a:avLst/>
          </a:prstGeom>
          <a:noFill/>
          <a:ln>
            <a:noFill/>
          </a:ln>
          <a:extLst>
            <a:ext uri="{53640926-AAD7-44D8-BBD7-CCE9431645EC}">
              <a14:shadowObscured xmlns:a14="http://schemas.microsoft.com/office/drawing/2010/main"/>
            </a:ext>
          </a:extLst>
        </p:spPr>
      </p:pic>
      <p:sp>
        <p:nvSpPr>
          <p:cNvPr id="3" name="Marcador de contenido 2"/>
          <p:cNvSpPr>
            <a:spLocks noGrp="1"/>
          </p:cNvSpPr>
          <p:nvPr>
            <p:ph idx="1"/>
          </p:nvPr>
        </p:nvSpPr>
        <p:spPr>
          <a:xfrm>
            <a:off x="412218" y="456736"/>
            <a:ext cx="8266644" cy="5982125"/>
          </a:xfrm>
        </p:spPr>
        <p:txBody>
          <a:bodyPr/>
          <a:lstStyle/>
          <a:p>
            <a:pPr marL="0" indent="0">
              <a:buNone/>
            </a:pPr>
            <a:r>
              <a:rPr lang="es-ES" b="1" dirty="0" smtClean="0">
                <a:solidFill>
                  <a:srgbClr val="000000"/>
                </a:solidFill>
              </a:rPr>
              <a:t>Arquitectura Cliente-Servido</a:t>
            </a:r>
            <a:endParaRPr lang="es-ES" sz="1600" dirty="0">
              <a:solidFill>
                <a:srgbClr val="000000"/>
              </a:solidFill>
            </a:endParaRPr>
          </a:p>
        </p:txBody>
      </p:sp>
      <p:sp>
        <p:nvSpPr>
          <p:cNvPr id="2" name="1 CuadroTexto"/>
          <p:cNvSpPr txBox="1"/>
          <p:nvPr/>
        </p:nvSpPr>
        <p:spPr>
          <a:xfrm>
            <a:off x="509831" y="868021"/>
            <a:ext cx="2246128" cy="523220"/>
          </a:xfrm>
          <a:prstGeom prst="rect">
            <a:avLst/>
          </a:prstGeom>
          <a:noFill/>
        </p:spPr>
        <p:txBody>
          <a:bodyPr wrap="square" rtlCol="0">
            <a:spAutoFit/>
          </a:bodyPr>
          <a:lstStyle/>
          <a:p>
            <a:r>
              <a:rPr lang="es-EC" sz="2800" b="1" dirty="0" smtClean="0"/>
              <a:t>Escenario</a:t>
            </a:r>
            <a:endParaRPr lang="es-EC" sz="2800" b="1" dirty="0"/>
          </a:p>
        </p:txBody>
      </p:sp>
      <p:sp>
        <p:nvSpPr>
          <p:cNvPr id="4" name="3 CuadroTexto"/>
          <p:cNvSpPr txBox="1"/>
          <p:nvPr/>
        </p:nvSpPr>
        <p:spPr>
          <a:xfrm>
            <a:off x="412218" y="4036741"/>
            <a:ext cx="2086885" cy="461665"/>
          </a:xfrm>
          <a:prstGeom prst="rect">
            <a:avLst/>
          </a:prstGeom>
          <a:noFill/>
        </p:spPr>
        <p:txBody>
          <a:bodyPr wrap="square" rtlCol="0">
            <a:spAutoFit/>
          </a:bodyPr>
          <a:lstStyle/>
          <a:p>
            <a:pPr marL="285750" indent="-285750">
              <a:buFont typeface="Arial" panose="020B0604020202020204" pitchFamily="34" charset="0"/>
              <a:buChar char="•"/>
            </a:pPr>
            <a:r>
              <a:rPr lang="es-EC" sz="2400" b="1" dirty="0" smtClean="0"/>
              <a:t>Front- </a:t>
            </a:r>
            <a:r>
              <a:rPr lang="es-EC" sz="2400" b="1" dirty="0" err="1" smtClean="0"/>
              <a:t>End</a:t>
            </a:r>
            <a:endParaRPr lang="es-EC" sz="2400" b="1" dirty="0"/>
          </a:p>
        </p:txBody>
      </p:sp>
      <p:sp>
        <p:nvSpPr>
          <p:cNvPr id="7" name="6 CuadroTexto"/>
          <p:cNvSpPr txBox="1"/>
          <p:nvPr/>
        </p:nvSpPr>
        <p:spPr>
          <a:xfrm>
            <a:off x="866077" y="4843859"/>
            <a:ext cx="2233961" cy="461665"/>
          </a:xfrm>
          <a:prstGeom prst="rect">
            <a:avLst/>
          </a:prstGeom>
          <a:noFill/>
        </p:spPr>
        <p:txBody>
          <a:bodyPr wrap="square" rtlCol="0">
            <a:spAutoFit/>
          </a:bodyPr>
          <a:lstStyle/>
          <a:p>
            <a:pPr marL="285750" indent="-285750">
              <a:buFont typeface="Arial" panose="020B0604020202020204" pitchFamily="34" charset="0"/>
              <a:buChar char="•"/>
            </a:pPr>
            <a:r>
              <a:rPr lang="es-EC" sz="2400" b="1" dirty="0" smtClean="0"/>
              <a:t>Back - </a:t>
            </a:r>
            <a:r>
              <a:rPr lang="es-EC" sz="2400" b="1" dirty="0" err="1" smtClean="0"/>
              <a:t>End</a:t>
            </a:r>
            <a:endParaRPr lang="es-EC" sz="2400" b="1" dirty="0"/>
          </a:p>
        </p:txBody>
      </p:sp>
      <p:sp>
        <p:nvSpPr>
          <p:cNvPr id="8" name="7 CuadroTexto"/>
          <p:cNvSpPr txBox="1"/>
          <p:nvPr/>
        </p:nvSpPr>
        <p:spPr>
          <a:xfrm>
            <a:off x="1583470" y="5464098"/>
            <a:ext cx="4928841" cy="830997"/>
          </a:xfrm>
          <a:prstGeom prst="rect">
            <a:avLst/>
          </a:prstGeom>
          <a:noFill/>
        </p:spPr>
        <p:txBody>
          <a:bodyPr wrap="square" rtlCol="0">
            <a:spAutoFit/>
          </a:bodyPr>
          <a:lstStyle/>
          <a:p>
            <a:pPr marL="285750" indent="-285750">
              <a:buFont typeface="Arial" panose="020B0604020202020204" pitchFamily="34" charset="0"/>
              <a:buChar char="•"/>
            </a:pPr>
            <a:r>
              <a:rPr lang="es-EC" sz="2400" b="1" dirty="0" smtClean="0"/>
              <a:t>Comunicación entre Dispositivos</a:t>
            </a:r>
            <a:endParaRPr lang="es-EC" sz="2400" b="1" dirty="0"/>
          </a:p>
        </p:txBody>
      </p:sp>
    </p:spTree>
    <p:extLst>
      <p:ext uri="{BB962C8B-B14F-4D97-AF65-F5344CB8AC3E}">
        <p14:creationId xmlns:p14="http://schemas.microsoft.com/office/powerpoint/2010/main" val="12571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Front - </a:t>
            </a:r>
            <a:r>
              <a:rPr lang="es-EC" dirty="0" err="1" smtClean="0"/>
              <a:t>End</a:t>
            </a:r>
            <a:endParaRPr lang="es-EC" dirty="0"/>
          </a:p>
        </p:txBody>
      </p:sp>
      <p:pic>
        <p:nvPicPr>
          <p:cNvPr id="4" name="Imagen 5" descr="F:\Tesis_from_Laptop\Topologia_Tesis.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4011" y="1444532"/>
            <a:ext cx="6747892" cy="5156990"/>
          </a:xfrm>
          <a:prstGeom prst="rect">
            <a:avLst/>
          </a:prstGeom>
          <a:noFill/>
          <a:ln>
            <a:noFill/>
          </a:ln>
        </p:spPr>
      </p:pic>
    </p:spTree>
    <p:extLst>
      <p:ext uri="{BB962C8B-B14F-4D97-AF65-F5344CB8AC3E}">
        <p14:creationId xmlns:p14="http://schemas.microsoft.com/office/powerpoint/2010/main" val="3646192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creen Shot 2015-08-31 at 08.25.34.png"/>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0" y="861967"/>
            <a:ext cx="9144000" cy="4024254"/>
          </a:xfrm>
          <a:prstGeom prst="rect">
            <a:avLst/>
          </a:prstGeom>
        </p:spPr>
      </p:pic>
      <p:sp>
        <p:nvSpPr>
          <p:cNvPr id="3" name="Marcador de contenido 2"/>
          <p:cNvSpPr>
            <a:spLocks noGrp="1"/>
          </p:cNvSpPr>
          <p:nvPr>
            <p:ph idx="1"/>
          </p:nvPr>
        </p:nvSpPr>
        <p:spPr>
          <a:xfrm>
            <a:off x="456781" y="467876"/>
            <a:ext cx="8330379" cy="6066739"/>
          </a:xfrm>
        </p:spPr>
        <p:txBody>
          <a:bodyPr>
            <a:normAutofit fontScale="85000" lnSpcReduction="20000"/>
          </a:bodyPr>
          <a:lstStyle/>
          <a:p>
            <a:pPr marL="0" indent="0">
              <a:buNone/>
            </a:pPr>
            <a:r>
              <a:rPr lang="es-ES" sz="2800" b="1" dirty="0" smtClean="0">
                <a:solidFill>
                  <a:srgbClr val="000000"/>
                </a:solidFill>
              </a:rPr>
              <a:t>HTML5</a:t>
            </a:r>
            <a:endParaRPr lang="es-ES" b="1" dirty="0" smtClean="0">
              <a:solidFill>
                <a:srgbClr val="000000"/>
              </a:solidFill>
            </a:endParaRPr>
          </a:p>
          <a:p>
            <a:pPr marL="0" indent="0" algn="just">
              <a:buNone/>
            </a:pPr>
            <a:r>
              <a:rPr lang="es-ES_tradnl" sz="1600" dirty="0" smtClean="0">
                <a:solidFill>
                  <a:srgbClr val="000000"/>
                </a:solidFill>
              </a:rPr>
              <a:t>Es un lenguaje </a:t>
            </a:r>
            <a:r>
              <a:rPr lang="es-ES_tradnl" sz="1600" dirty="0">
                <a:solidFill>
                  <a:srgbClr val="000000"/>
                </a:solidFill>
              </a:rPr>
              <a:t>de etiquetas, hay otras maneras de desarrollar sitios web y aplicaciones en esta era que combina dispositivos móviles y tecnología basadas en la arquitectura cliente servidor</a:t>
            </a:r>
            <a:r>
              <a:rPr lang="es-ES_tradnl" sz="1600" dirty="0" smtClean="0">
                <a:solidFill>
                  <a:srgbClr val="000000"/>
                </a:solidFill>
              </a:rPr>
              <a:t>.</a:t>
            </a:r>
          </a:p>
          <a:p>
            <a:pPr marL="0" indent="0" algn="just">
              <a:buNone/>
            </a:pPr>
            <a:r>
              <a:rPr lang="es-ES_tradnl" sz="2800" b="1" dirty="0" smtClean="0">
                <a:solidFill>
                  <a:srgbClr val="000000"/>
                </a:solidFill>
              </a:rPr>
              <a:t>CSS3</a:t>
            </a:r>
            <a:endParaRPr lang="en-US" sz="1600" b="1" dirty="0">
              <a:solidFill>
                <a:srgbClr val="000000"/>
              </a:solidFill>
            </a:endParaRPr>
          </a:p>
          <a:p>
            <a:pPr marL="0" lvl="0" indent="0" algn="just">
              <a:buNone/>
            </a:pPr>
            <a:r>
              <a:rPr lang="es-ES_tradnl" sz="1600" dirty="0" smtClean="0">
                <a:solidFill>
                  <a:srgbClr val="000000"/>
                </a:solidFill>
              </a:rPr>
              <a:t>Nuevas </a:t>
            </a:r>
            <a:r>
              <a:rPr lang="es-ES_tradnl" sz="1600" dirty="0">
                <a:solidFill>
                  <a:srgbClr val="000000"/>
                </a:solidFill>
              </a:rPr>
              <a:t>alternativas para dibujar bordes con el uso de opciones tales como color, imágenes y radio o </a:t>
            </a:r>
            <a:r>
              <a:rPr lang="es-ES_tradnl" sz="1600" dirty="0" smtClean="0">
                <a:solidFill>
                  <a:srgbClr val="000000"/>
                </a:solidFill>
              </a:rPr>
              <a:t>redondeado</a:t>
            </a:r>
            <a:r>
              <a:rPr lang="en-US" sz="1600" dirty="0" smtClean="0">
                <a:solidFill>
                  <a:srgbClr val="000000"/>
                </a:solidFill>
              </a:rPr>
              <a:t>. </a:t>
            </a:r>
            <a:r>
              <a:rPr lang="es-ES_tradnl" sz="1600" dirty="0" smtClean="0">
                <a:solidFill>
                  <a:srgbClr val="000000"/>
                </a:solidFill>
              </a:rPr>
              <a:t>Novedades </a:t>
            </a:r>
            <a:r>
              <a:rPr lang="es-ES_tradnl" sz="1600" dirty="0">
                <a:solidFill>
                  <a:srgbClr val="000000"/>
                </a:solidFill>
              </a:rPr>
              <a:t>en el trabajo con fondos, con el uso de degradados y la posibilidad de incluir múltiples imágenes</a:t>
            </a:r>
            <a:endParaRPr lang="en-US" sz="1600" dirty="0">
              <a:solidFill>
                <a:srgbClr val="000000"/>
              </a:solidFill>
            </a:endParaRPr>
          </a:p>
          <a:p>
            <a:pPr marL="0" indent="0" algn="just">
              <a:buNone/>
            </a:pPr>
            <a:r>
              <a:rPr lang="es-ES" sz="2800" b="1" dirty="0" smtClean="0">
                <a:solidFill>
                  <a:srgbClr val="000000"/>
                </a:solidFill>
              </a:rPr>
              <a:t>JavaScript</a:t>
            </a:r>
            <a:endParaRPr lang="es-ES" b="1" dirty="0" smtClean="0">
              <a:solidFill>
                <a:srgbClr val="000000"/>
              </a:solidFill>
            </a:endParaRPr>
          </a:p>
          <a:p>
            <a:pPr marL="0" indent="0" algn="just">
              <a:buNone/>
            </a:pPr>
            <a:r>
              <a:rPr lang="es-ES_tradnl" sz="1600" dirty="0">
                <a:solidFill>
                  <a:srgbClr val="000000"/>
                </a:solidFill>
              </a:rPr>
              <a:t>Su finalidad principal es permitir la creación de páginas dinámicas, con código que se puede ejecutarse desde el lado cliente, alivianando la tarea servidor y disminuyendo la cantidad de peticiones que se le hagan. </a:t>
            </a:r>
            <a:endParaRPr lang="es-ES_tradnl" sz="1600" dirty="0" smtClean="0">
              <a:solidFill>
                <a:srgbClr val="000000"/>
              </a:solidFill>
            </a:endParaRPr>
          </a:p>
          <a:p>
            <a:pPr marL="0" indent="0" algn="just">
              <a:buNone/>
            </a:pPr>
            <a:r>
              <a:rPr lang="es-ES_tradnl" sz="2800" b="1" dirty="0" smtClean="0">
                <a:solidFill>
                  <a:srgbClr val="000000"/>
                </a:solidFill>
              </a:rPr>
              <a:t>AJAX</a:t>
            </a:r>
            <a:endParaRPr lang="es-ES_tradnl" b="1" dirty="0" smtClean="0">
              <a:solidFill>
                <a:srgbClr val="000000"/>
              </a:solidFill>
            </a:endParaRPr>
          </a:p>
          <a:p>
            <a:pPr marL="0" indent="0" algn="just">
              <a:buNone/>
            </a:pPr>
            <a:r>
              <a:rPr lang="es-ES" sz="1600" dirty="0" smtClean="0">
                <a:solidFill>
                  <a:srgbClr val="000000"/>
                </a:solidFill>
              </a:rPr>
              <a:t>E</a:t>
            </a:r>
            <a:r>
              <a:rPr lang="es-ES_tradnl" sz="1600" dirty="0" smtClean="0">
                <a:solidFill>
                  <a:srgbClr val="000000"/>
                </a:solidFill>
              </a:rPr>
              <a:t>s poder </a:t>
            </a:r>
            <a:r>
              <a:rPr lang="es-ES_tradnl" sz="1600" dirty="0">
                <a:solidFill>
                  <a:srgbClr val="000000"/>
                </a:solidFill>
              </a:rPr>
              <a:t>trabajar con datos de manera asincrónica, valiéndose de JavaScript como lenguaje del lado cliente para manejar datos que le llegan desde el servidor.</a:t>
            </a:r>
            <a:r>
              <a:rPr lang="en-US" sz="1600" dirty="0">
                <a:solidFill>
                  <a:srgbClr val="000000"/>
                </a:solidFill>
              </a:rPr>
              <a:t> </a:t>
            </a:r>
            <a:endParaRPr lang="en-US" sz="1600" dirty="0" smtClean="0">
              <a:solidFill>
                <a:srgbClr val="000000"/>
              </a:solidFill>
            </a:endParaRPr>
          </a:p>
          <a:p>
            <a:pPr marL="0" indent="0" algn="just">
              <a:buNone/>
            </a:pPr>
            <a:r>
              <a:rPr lang="es-ES" sz="2800" b="1" dirty="0" smtClean="0">
                <a:solidFill>
                  <a:srgbClr val="000000"/>
                </a:solidFill>
              </a:rPr>
              <a:t>JSON</a:t>
            </a:r>
            <a:endParaRPr lang="es-ES" sz="1700" b="1" dirty="0" smtClean="0">
              <a:solidFill>
                <a:srgbClr val="000000"/>
              </a:solidFill>
            </a:endParaRPr>
          </a:p>
          <a:p>
            <a:pPr marL="0" indent="0" algn="just">
              <a:buNone/>
            </a:pPr>
            <a:r>
              <a:rPr lang="es-ES" sz="1700" dirty="0">
                <a:solidFill>
                  <a:srgbClr val="000000"/>
                </a:solidFill>
              </a:rPr>
              <a:t>esta es utilizado principalmente para el intercambio de datos en AJAX.</a:t>
            </a:r>
            <a:endParaRPr lang="en-US" sz="1700" dirty="0">
              <a:solidFill>
                <a:srgbClr val="000000"/>
              </a:solidFill>
            </a:endParaRPr>
          </a:p>
          <a:p>
            <a:pPr marL="0" indent="0" algn="just">
              <a:buNone/>
            </a:pPr>
            <a:endParaRPr lang="es-ES" sz="1700" dirty="0">
              <a:solidFill>
                <a:srgbClr val="000000"/>
              </a:solidFill>
            </a:endParaRPr>
          </a:p>
        </p:txBody>
      </p:sp>
    </p:spTree>
    <p:extLst>
      <p:ext uri="{BB962C8B-B14F-4D97-AF65-F5344CB8AC3E}">
        <p14:creationId xmlns:p14="http://schemas.microsoft.com/office/powerpoint/2010/main" val="2374647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556995"/>
            <a:ext cx="8042276" cy="5386606"/>
          </a:xfrm>
        </p:spPr>
        <p:txBody>
          <a:bodyPr/>
          <a:lstStyle/>
          <a:p>
            <a:pPr marL="0" indent="0">
              <a:buNone/>
            </a:pPr>
            <a:r>
              <a:rPr lang="es-ES" b="1" dirty="0" smtClean="0">
                <a:solidFill>
                  <a:srgbClr val="000000"/>
                </a:solidFill>
              </a:rPr>
              <a:t>Front-End</a:t>
            </a:r>
          </a:p>
          <a:p>
            <a:pPr marL="0" indent="0" algn="just">
              <a:buNone/>
            </a:pPr>
            <a:r>
              <a:rPr lang="es-ES" sz="1600" dirty="0" smtClean="0">
                <a:solidFill>
                  <a:srgbClr val="000000"/>
                </a:solidFill>
              </a:rPr>
              <a:t>Este </a:t>
            </a:r>
            <a:r>
              <a:rPr lang="es-ES" sz="1600" dirty="0">
                <a:solidFill>
                  <a:srgbClr val="000000"/>
                </a:solidFill>
              </a:rPr>
              <a:t>término es utilizado en el diseño web orientado al desarrollo de aplicaciones ricas en contenido multimedia</a:t>
            </a:r>
            <a:r>
              <a:rPr lang="en-US" sz="1600" dirty="0">
                <a:solidFill>
                  <a:srgbClr val="000000"/>
                </a:solidFill>
              </a:rPr>
              <a:t> </a:t>
            </a:r>
            <a:endParaRPr lang="es-ES" sz="1600" dirty="0">
              <a:solidFill>
                <a:srgbClr val="000000"/>
              </a:solidFill>
            </a:endParaRPr>
          </a:p>
        </p:txBody>
      </p:sp>
      <p:pic>
        <p:nvPicPr>
          <p:cNvPr id="4" name="Imagen 3" descr="Screen Shot 2015-08-31 at 07.54.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47" y="1904923"/>
            <a:ext cx="2135713" cy="2395243"/>
          </a:xfrm>
          <a:prstGeom prst="rect">
            <a:avLst/>
          </a:prstGeom>
        </p:spPr>
      </p:pic>
      <p:pic>
        <p:nvPicPr>
          <p:cNvPr id="5" name="Imagen 4" descr="Screen Shot 2015-08-31 at 07.54.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679" y="1904923"/>
            <a:ext cx="3096065" cy="2224072"/>
          </a:xfrm>
          <a:prstGeom prst="rect">
            <a:avLst/>
          </a:prstGeom>
        </p:spPr>
      </p:pic>
      <p:pic>
        <p:nvPicPr>
          <p:cNvPr id="6" name="Imagen 5" descr="Screen Shot 2015-08-31 at 07.58.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000" y="1904923"/>
            <a:ext cx="2942843" cy="2153124"/>
          </a:xfrm>
          <a:prstGeom prst="rect">
            <a:avLst/>
          </a:prstGeom>
        </p:spPr>
      </p:pic>
      <p:sp>
        <p:nvSpPr>
          <p:cNvPr id="7" name="CuadroTexto 6"/>
          <p:cNvSpPr txBox="1"/>
          <p:nvPr/>
        </p:nvSpPr>
        <p:spPr>
          <a:xfrm>
            <a:off x="549276" y="4556218"/>
            <a:ext cx="8042276" cy="1661993"/>
          </a:xfrm>
          <a:prstGeom prst="rect">
            <a:avLst/>
          </a:prstGeom>
          <a:noFill/>
        </p:spPr>
        <p:txBody>
          <a:bodyPr wrap="square" rtlCol="0">
            <a:spAutoFit/>
          </a:bodyPr>
          <a:lstStyle/>
          <a:p>
            <a:r>
              <a:rPr lang="es-ES" sz="2400" b="1" dirty="0" smtClean="0">
                <a:solidFill>
                  <a:srgbClr val="000000"/>
                </a:solidFill>
              </a:rPr>
              <a:t>Back-End</a:t>
            </a:r>
          </a:p>
          <a:p>
            <a:endParaRPr lang="es-ES" sz="2400" b="1" dirty="0" smtClean="0">
              <a:solidFill>
                <a:srgbClr val="000000"/>
              </a:solidFill>
            </a:endParaRPr>
          </a:p>
          <a:p>
            <a:pPr algn="just"/>
            <a:r>
              <a:rPr lang="es-ES_tradnl" dirty="0"/>
              <a:t>trabaja del otro lado (Servidores), los mismos que forman parte de una gran variedad como lo son de archivos, correos, información, red entre otros.</a:t>
            </a:r>
            <a:r>
              <a:rPr lang="en-US" dirty="0"/>
              <a:t> </a:t>
            </a:r>
            <a:endParaRPr lang="es-ES" dirty="0"/>
          </a:p>
        </p:txBody>
      </p:sp>
    </p:spTree>
    <p:extLst>
      <p:ext uri="{BB962C8B-B14F-4D97-AF65-F5344CB8AC3E}">
        <p14:creationId xmlns:p14="http://schemas.microsoft.com/office/powerpoint/2010/main" val="24680808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556995"/>
            <a:ext cx="8042276" cy="5737048"/>
          </a:xfrm>
        </p:spPr>
        <p:txBody>
          <a:bodyPr/>
          <a:lstStyle/>
          <a:p>
            <a:pPr marL="0" indent="0" algn="ctr">
              <a:buNone/>
            </a:pPr>
            <a:r>
              <a:rPr lang="es-ES" sz="3600" b="1" dirty="0" smtClean="0">
                <a:solidFill>
                  <a:srgbClr val="000000"/>
                </a:solidFill>
              </a:rPr>
              <a:t>Descripción de Software</a:t>
            </a:r>
          </a:p>
          <a:p>
            <a:pPr marL="0" indent="0">
              <a:buNone/>
            </a:pPr>
            <a:r>
              <a:rPr lang="es-ES" b="1" dirty="0" smtClean="0">
                <a:solidFill>
                  <a:srgbClr val="000000"/>
                </a:solidFill>
              </a:rPr>
              <a:t>Entornos de Desarrollo IDE</a:t>
            </a:r>
            <a:endParaRPr lang="es-ES" b="1" dirty="0">
              <a:solidFill>
                <a:srgbClr val="000000"/>
              </a:solidFill>
            </a:endParaRPr>
          </a:p>
        </p:txBody>
      </p:sp>
      <p:pic>
        <p:nvPicPr>
          <p:cNvPr id="4" name="Imagen 3" descr="F:\Tesis Final Crowdsensing Word\Herramientas de desarrollo.png"/>
          <p:cNvPicPr/>
          <p:nvPr/>
        </p:nvPicPr>
        <p:blipFill>
          <a:blip r:embed="rId2">
            <a:extLst>
              <a:ext uri="{28A0092B-C50C-407E-A947-70E740481C1C}">
                <a14:useLocalDpi xmlns:a14="http://schemas.microsoft.com/office/drawing/2010/main" val="0"/>
              </a:ext>
            </a:extLst>
          </a:blip>
          <a:srcRect/>
          <a:stretch>
            <a:fillRect/>
          </a:stretch>
        </p:blipFill>
        <p:spPr bwMode="auto">
          <a:xfrm>
            <a:off x="5938332" y="1668280"/>
            <a:ext cx="2112847" cy="1804517"/>
          </a:xfrm>
          <a:prstGeom prst="rect">
            <a:avLst/>
          </a:prstGeom>
          <a:noFill/>
          <a:ln>
            <a:noFill/>
          </a:ln>
        </p:spPr>
      </p:pic>
      <p:sp>
        <p:nvSpPr>
          <p:cNvPr id="5" name="CuadroTexto 4"/>
          <p:cNvSpPr txBox="1"/>
          <p:nvPr/>
        </p:nvSpPr>
        <p:spPr>
          <a:xfrm>
            <a:off x="549275" y="2784975"/>
            <a:ext cx="2573578" cy="461665"/>
          </a:xfrm>
          <a:prstGeom prst="rect">
            <a:avLst/>
          </a:prstGeom>
          <a:noFill/>
        </p:spPr>
        <p:txBody>
          <a:bodyPr wrap="square" rtlCol="0">
            <a:spAutoFit/>
          </a:bodyPr>
          <a:lstStyle/>
          <a:p>
            <a:pPr algn="ctr"/>
            <a:r>
              <a:rPr lang="es-ES" sz="2400" b="1" dirty="0" smtClean="0"/>
              <a:t>Android Studio </a:t>
            </a:r>
            <a:endParaRPr lang="es-ES" sz="2400" b="1" dirty="0"/>
          </a:p>
        </p:txBody>
      </p:sp>
      <p:pic>
        <p:nvPicPr>
          <p:cNvPr id="6" name="Imagen 5" descr="C:\Users\rtorres\Desktop\Tesis Final Crowdsensing Word\Figuras\android studio.png"/>
          <p:cNvPicPr/>
          <p:nvPr/>
        </p:nvPicPr>
        <p:blipFill>
          <a:blip r:embed="rId3">
            <a:extLst>
              <a:ext uri="{28A0092B-C50C-407E-A947-70E740481C1C}">
                <a14:useLocalDpi xmlns:a14="http://schemas.microsoft.com/office/drawing/2010/main" val="0"/>
              </a:ext>
            </a:extLst>
          </a:blip>
          <a:srcRect/>
          <a:stretch>
            <a:fillRect/>
          </a:stretch>
        </p:blipFill>
        <p:spPr bwMode="auto">
          <a:xfrm>
            <a:off x="4482612" y="2608759"/>
            <a:ext cx="2512143" cy="1960382"/>
          </a:xfrm>
          <a:prstGeom prst="rect">
            <a:avLst/>
          </a:prstGeom>
          <a:noFill/>
          <a:ln>
            <a:noFill/>
          </a:ln>
        </p:spPr>
      </p:pic>
      <p:sp>
        <p:nvSpPr>
          <p:cNvPr id="7" name="CuadroTexto 6"/>
          <p:cNvSpPr txBox="1"/>
          <p:nvPr/>
        </p:nvSpPr>
        <p:spPr>
          <a:xfrm>
            <a:off x="549275" y="4514525"/>
            <a:ext cx="1615046" cy="461665"/>
          </a:xfrm>
          <a:prstGeom prst="rect">
            <a:avLst/>
          </a:prstGeom>
          <a:noFill/>
        </p:spPr>
        <p:txBody>
          <a:bodyPr wrap="none" rtlCol="0">
            <a:spAutoFit/>
          </a:bodyPr>
          <a:lstStyle/>
          <a:p>
            <a:pPr algn="ctr"/>
            <a:r>
              <a:rPr lang="es-ES" sz="2400" b="1" dirty="0" smtClean="0"/>
              <a:t>Tizen IDE</a:t>
            </a:r>
            <a:endParaRPr lang="es-ES" sz="2400" b="1" dirty="0"/>
          </a:p>
        </p:txBody>
      </p:sp>
      <p:pic>
        <p:nvPicPr>
          <p:cNvPr id="8" name="Imagen 7" descr="C:\Users\rtorres\Desktop\Tesis Final Crowdsensing Word\Figuras\IDE Tizen.png"/>
          <p:cNvPicPr/>
          <p:nvPr/>
        </p:nvPicPr>
        <p:blipFill rotWithShape="1">
          <a:blip r:embed="rId4">
            <a:extLst>
              <a:ext uri="{28A0092B-C50C-407E-A947-70E740481C1C}">
                <a14:useLocalDpi xmlns:a14="http://schemas.microsoft.com/office/drawing/2010/main" val="0"/>
              </a:ext>
            </a:extLst>
          </a:blip>
          <a:srcRect l="1276"/>
          <a:stretch/>
        </p:blipFill>
        <p:spPr bwMode="auto">
          <a:xfrm>
            <a:off x="3122853" y="3858262"/>
            <a:ext cx="2552065" cy="17741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5935051"/>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434456"/>
            <a:ext cx="8042276" cy="5937566"/>
          </a:xfrm>
        </p:spPr>
        <p:txBody>
          <a:bodyPr numCol="2"/>
          <a:lstStyle/>
          <a:p>
            <a:pPr marL="0" indent="0">
              <a:buNone/>
            </a:pPr>
            <a:r>
              <a:rPr lang="es-ES" b="1" dirty="0" smtClean="0">
                <a:solidFill>
                  <a:srgbClr val="000000"/>
                </a:solidFill>
              </a:rPr>
              <a:t>Funcionamiento :</a:t>
            </a:r>
            <a:endParaRPr lang="es-ES" b="1" dirty="0">
              <a:solidFill>
                <a:srgbClr val="000000"/>
              </a:solidFill>
            </a:endParaRPr>
          </a:p>
          <a:p>
            <a:pPr marL="0" indent="0">
              <a:buNone/>
            </a:pPr>
            <a:endParaRPr lang="es-ES" b="1" dirty="0" smtClean="0">
              <a:solidFill>
                <a:srgbClr val="000000"/>
              </a:solidFill>
            </a:endParaRPr>
          </a:p>
          <a:p>
            <a:pPr marL="0" indent="0">
              <a:buNone/>
            </a:pPr>
            <a:endParaRPr lang="es-ES" b="1" dirty="0">
              <a:solidFill>
                <a:srgbClr val="000000"/>
              </a:solidFill>
            </a:endParaRPr>
          </a:p>
          <a:p>
            <a:pPr marL="0" indent="0">
              <a:buNone/>
            </a:pPr>
            <a:endParaRPr lang="es-ES" b="1" dirty="0" smtClean="0">
              <a:solidFill>
                <a:srgbClr val="000000"/>
              </a:solidFill>
            </a:endParaRPr>
          </a:p>
          <a:p>
            <a:pPr marL="0" indent="0">
              <a:buNone/>
            </a:pPr>
            <a:endParaRPr lang="es-ES" b="1" dirty="0">
              <a:solidFill>
                <a:srgbClr val="000000"/>
              </a:solidFill>
            </a:endParaRPr>
          </a:p>
          <a:p>
            <a:pPr marL="0" indent="0">
              <a:buNone/>
            </a:pPr>
            <a:endParaRPr lang="es-ES" b="1" dirty="0" smtClean="0">
              <a:solidFill>
                <a:srgbClr val="000000"/>
              </a:solidFill>
            </a:endParaRPr>
          </a:p>
          <a:p>
            <a:pPr marL="0" indent="0">
              <a:buNone/>
            </a:pPr>
            <a:endParaRPr lang="es-ES" b="1" dirty="0">
              <a:solidFill>
                <a:srgbClr val="000000"/>
              </a:solidFill>
            </a:endParaRPr>
          </a:p>
          <a:p>
            <a:pPr marL="0" indent="0">
              <a:buNone/>
            </a:pPr>
            <a:endParaRPr lang="es-ES" b="1" dirty="0" smtClean="0">
              <a:solidFill>
                <a:srgbClr val="000000"/>
              </a:solidFill>
            </a:endParaRPr>
          </a:p>
          <a:p>
            <a:pPr marL="0" indent="0">
              <a:buNone/>
            </a:pPr>
            <a:r>
              <a:rPr lang="es-ES" b="1" dirty="0" smtClean="0">
                <a:solidFill>
                  <a:srgbClr val="000000"/>
                </a:solidFill>
              </a:rPr>
              <a:t>Ajax</a:t>
            </a:r>
            <a:endParaRPr lang="es-ES" b="1" dirty="0">
              <a:solidFill>
                <a:srgbClr val="000000"/>
              </a:solidFill>
            </a:endParaRPr>
          </a:p>
        </p:txBody>
      </p:sp>
      <p:pic>
        <p:nvPicPr>
          <p:cNvPr id="4" name="Imagen 3" descr="C:\Users\rtorres\Desktop\Tesis Final Crowdsensing Word\MCS Diagramas General Front-End.jpg"/>
          <p:cNvPicPr/>
          <p:nvPr/>
        </p:nvPicPr>
        <p:blipFill rotWithShape="1">
          <a:blip r:embed="rId2">
            <a:extLst>
              <a:ext uri="{28A0092B-C50C-407E-A947-70E740481C1C}">
                <a14:useLocalDpi xmlns:a14="http://schemas.microsoft.com/office/drawing/2010/main" val="0"/>
              </a:ext>
            </a:extLst>
          </a:blip>
          <a:srcRect l="36592" t="6410" b="6227"/>
          <a:stretch/>
        </p:blipFill>
        <p:spPr bwMode="auto">
          <a:xfrm>
            <a:off x="549275" y="947718"/>
            <a:ext cx="3450355" cy="5156946"/>
          </a:xfrm>
          <a:prstGeom prst="rect">
            <a:avLst/>
          </a:prstGeom>
          <a:noFill/>
          <a:ln>
            <a:noFill/>
          </a:ln>
          <a:extLst>
            <a:ext uri="{53640926-AAD7-44D8-BBD7-CCE9431645EC}">
              <a14:shadowObscured xmlns:a14="http://schemas.microsoft.com/office/drawing/2010/main"/>
            </a:ext>
          </a:extLst>
        </p:spPr>
      </p:pic>
      <p:pic>
        <p:nvPicPr>
          <p:cNvPr id="5" name="Imagen 4" descr="C:\Users\rtorres\Desktop\Tesis Final Crowdsensing Word\Tesis_MCS Diagramas proceso de recepcion-envio de datos con AJAX.jpg"/>
          <p:cNvPicPr/>
          <p:nvPr/>
        </p:nvPicPr>
        <p:blipFill rotWithShape="1">
          <a:blip r:embed="rId3">
            <a:extLst>
              <a:ext uri="{28A0092B-C50C-407E-A947-70E740481C1C}">
                <a14:useLocalDpi xmlns:a14="http://schemas.microsoft.com/office/drawing/2010/main" val="0"/>
              </a:ext>
            </a:extLst>
          </a:blip>
          <a:srcRect l="21937" t="6094" b="6320"/>
          <a:stretch/>
        </p:blipFill>
        <p:spPr bwMode="auto">
          <a:xfrm>
            <a:off x="4178103" y="1144846"/>
            <a:ext cx="4578746" cy="49598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1931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6115" y="133815"/>
            <a:ext cx="4282067" cy="1451742"/>
          </a:xfrm>
        </p:spPr>
        <p:txBody>
          <a:bodyPr/>
          <a:lstStyle/>
          <a:p>
            <a:pPr marL="0" indent="0">
              <a:buNone/>
            </a:pPr>
            <a:r>
              <a:rPr lang="es-ES" b="1" dirty="0" smtClean="0">
                <a:solidFill>
                  <a:srgbClr val="000000"/>
                </a:solidFill>
              </a:rPr>
              <a:t>Referencia y posicionamiento con la API de Google Maps</a:t>
            </a:r>
            <a:endParaRPr lang="es-ES" b="1" dirty="0">
              <a:solidFill>
                <a:srgbClr val="000000"/>
              </a:solidFill>
            </a:endParaRPr>
          </a:p>
        </p:txBody>
      </p:sp>
      <p:pic>
        <p:nvPicPr>
          <p:cNvPr id="4" name="Imagen 3" descr="C:\Users\rtorres\Desktop\Tesis Final Crowdsensing Word\Tesis_MCS Diagramas_cargar_Maps.jpg"/>
          <p:cNvPicPr/>
          <p:nvPr/>
        </p:nvPicPr>
        <p:blipFill rotWithShape="1">
          <a:blip r:embed="rId2">
            <a:extLst>
              <a:ext uri="{28A0092B-C50C-407E-A947-70E740481C1C}">
                <a14:useLocalDpi xmlns:a14="http://schemas.microsoft.com/office/drawing/2010/main" val="0"/>
              </a:ext>
            </a:extLst>
          </a:blip>
          <a:srcRect t="15343" b="7833"/>
          <a:stretch/>
        </p:blipFill>
        <p:spPr bwMode="auto">
          <a:xfrm>
            <a:off x="3189248" y="1585557"/>
            <a:ext cx="3947532" cy="48284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385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01724" y="1090074"/>
            <a:ext cx="8042276" cy="1336956"/>
          </a:xfrm>
        </p:spPr>
        <p:txBody>
          <a:bodyPr/>
          <a:lstStyle/>
          <a:p>
            <a:r>
              <a:rPr lang="es-EC" b="1" dirty="0" smtClean="0">
                <a:solidFill>
                  <a:schemeClr val="tx1"/>
                </a:solidFill>
              </a:rPr>
              <a:t>BACK - END</a:t>
            </a:r>
            <a:endParaRPr lang="es-EC" b="1" dirty="0">
              <a:solidFill>
                <a:schemeClr val="tx1"/>
              </a:solidFill>
            </a:endParaRPr>
          </a:p>
        </p:txBody>
      </p:sp>
      <p:sp>
        <p:nvSpPr>
          <p:cNvPr id="4" name="3 CuadroTexto"/>
          <p:cNvSpPr txBox="1"/>
          <p:nvPr/>
        </p:nvSpPr>
        <p:spPr>
          <a:xfrm>
            <a:off x="945606" y="2921619"/>
            <a:ext cx="3938627" cy="1231106"/>
          </a:xfrm>
          <a:prstGeom prst="rect">
            <a:avLst/>
          </a:prstGeom>
          <a:noFill/>
        </p:spPr>
        <p:txBody>
          <a:bodyPr wrap="square" rtlCol="0">
            <a:spAutoFit/>
          </a:bodyPr>
          <a:lstStyle/>
          <a:p>
            <a:pPr algn="ctr"/>
            <a:r>
              <a:rPr lang="es-ES" sz="2800" b="1" dirty="0">
                <a:solidFill>
                  <a:srgbClr val="000000"/>
                </a:solidFill>
              </a:rPr>
              <a:t>Estructuración de la Base de Datos</a:t>
            </a:r>
          </a:p>
          <a:p>
            <a:pPr algn="ctr"/>
            <a:endParaRPr lang="es-EC" dirty="0"/>
          </a:p>
        </p:txBody>
      </p:sp>
    </p:spTree>
    <p:extLst>
      <p:ext uri="{BB962C8B-B14F-4D97-AF65-F5344CB8AC3E}">
        <p14:creationId xmlns:p14="http://schemas.microsoft.com/office/powerpoint/2010/main" val="1534456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568135"/>
            <a:ext cx="8042276" cy="5703628"/>
          </a:xfrm>
        </p:spPr>
        <p:txBody>
          <a:bodyPr/>
          <a:lstStyle/>
          <a:p>
            <a:pPr marL="0" indent="0">
              <a:buNone/>
            </a:pPr>
            <a:r>
              <a:rPr lang="es-ES" b="1" dirty="0" smtClean="0">
                <a:solidFill>
                  <a:srgbClr val="000000"/>
                </a:solidFill>
              </a:rPr>
              <a:t>Estructuración de la Base de </a:t>
            </a:r>
            <a:r>
              <a:rPr lang="es-ES" b="1" dirty="0" smtClean="0">
                <a:solidFill>
                  <a:srgbClr val="000000"/>
                </a:solidFill>
              </a:rPr>
              <a:t>Datos</a:t>
            </a:r>
          </a:p>
          <a:p>
            <a:pPr marL="0" indent="0">
              <a:buNone/>
            </a:pPr>
            <a:r>
              <a:rPr lang="es-ES" b="1" dirty="0" smtClean="0">
                <a:solidFill>
                  <a:srgbClr val="000000"/>
                </a:solidFill>
              </a:rPr>
              <a:t>Modelo Entidad Relación</a:t>
            </a:r>
            <a:endParaRPr lang="es-ES" b="1" dirty="0" smtClean="0">
              <a:solidFill>
                <a:srgbClr val="000000"/>
              </a:solidFill>
            </a:endParaRPr>
          </a:p>
        </p:txBody>
      </p:sp>
      <p:pic>
        <p:nvPicPr>
          <p:cNvPr id="4" name="Imagen 3" descr="C:\Users\rtorres\Desktop\Tesis Final Crowdsensing Word\Diagrama Relacional BD.jpg"/>
          <p:cNvPicPr/>
          <p:nvPr/>
        </p:nvPicPr>
        <p:blipFill>
          <a:blip r:embed="rId2">
            <a:extLst>
              <a:ext uri="{28A0092B-C50C-407E-A947-70E740481C1C}">
                <a14:useLocalDpi xmlns:a14="http://schemas.microsoft.com/office/drawing/2010/main" val="0"/>
              </a:ext>
            </a:extLst>
          </a:blip>
          <a:srcRect/>
          <a:stretch>
            <a:fillRect/>
          </a:stretch>
        </p:blipFill>
        <p:spPr bwMode="auto">
          <a:xfrm>
            <a:off x="941028" y="2539398"/>
            <a:ext cx="7650523" cy="2255626"/>
          </a:xfrm>
          <a:prstGeom prst="rect">
            <a:avLst/>
          </a:prstGeom>
          <a:noFill/>
          <a:ln>
            <a:noFill/>
          </a:ln>
        </p:spPr>
      </p:pic>
    </p:spTree>
    <p:extLst>
      <p:ext uri="{BB962C8B-B14F-4D97-AF65-F5344CB8AC3E}">
        <p14:creationId xmlns:p14="http://schemas.microsoft.com/office/powerpoint/2010/main" val="970565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Modelo de Tablas</a:t>
            </a:r>
            <a:endParaRPr lang="es-EC" dirty="0"/>
          </a:p>
        </p:txBody>
      </p:sp>
      <p:sp>
        <p:nvSpPr>
          <p:cNvPr id="3" name="2 Marcador de contenido"/>
          <p:cNvSpPr>
            <a:spLocks noGrp="1"/>
          </p:cNvSpPr>
          <p:nvPr>
            <p:ph idx="1"/>
          </p:nvPr>
        </p:nvSpPr>
        <p:spPr/>
        <p:txBody>
          <a:bodyPr/>
          <a:lstStyle/>
          <a:p>
            <a:endParaRPr lang="es-EC" dirty="0"/>
          </a:p>
        </p:txBody>
      </p:sp>
      <p:pic>
        <p:nvPicPr>
          <p:cNvPr id="4" name="Imagen 4" descr="C:\Users\rtorres\Desktop\Tesis Final Crowdsensing Word\Diagrama Base de Datos.jpg"/>
          <p:cNvPicPr/>
          <p:nvPr/>
        </p:nvPicPr>
        <p:blipFill>
          <a:blip r:embed="rId2">
            <a:extLst>
              <a:ext uri="{28A0092B-C50C-407E-A947-70E740481C1C}">
                <a14:useLocalDpi xmlns:a14="http://schemas.microsoft.com/office/drawing/2010/main" val="0"/>
              </a:ext>
            </a:extLst>
          </a:blip>
          <a:srcRect/>
          <a:stretch>
            <a:fillRect/>
          </a:stretch>
        </p:blipFill>
        <p:spPr bwMode="auto">
          <a:xfrm>
            <a:off x="1699012" y="2085279"/>
            <a:ext cx="6173748" cy="4382428"/>
          </a:xfrm>
          <a:prstGeom prst="rect">
            <a:avLst/>
          </a:prstGeom>
          <a:noFill/>
          <a:ln>
            <a:noFill/>
          </a:ln>
        </p:spPr>
      </p:pic>
    </p:spTree>
    <p:extLst>
      <p:ext uri="{BB962C8B-B14F-4D97-AF65-F5344CB8AC3E}">
        <p14:creationId xmlns:p14="http://schemas.microsoft.com/office/powerpoint/2010/main" val="2893606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275" y="539690"/>
            <a:ext cx="8042276" cy="739056"/>
          </a:xfrm>
        </p:spPr>
        <p:txBody>
          <a:bodyPr/>
          <a:lstStyle/>
          <a:p>
            <a:r>
              <a:rPr lang="es-ES" sz="3200" b="1" dirty="0" smtClean="0">
                <a:solidFill>
                  <a:srgbClr val="000000"/>
                </a:solidFill>
              </a:rPr>
              <a:t>Mobile </a:t>
            </a:r>
            <a:r>
              <a:rPr lang="es-ES" sz="3200" b="1" dirty="0" err="1" smtClean="0">
                <a:solidFill>
                  <a:srgbClr val="000000"/>
                </a:solidFill>
              </a:rPr>
              <a:t>Crowd</a:t>
            </a:r>
            <a:r>
              <a:rPr lang="es-ES" sz="3200" b="1" dirty="0" smtClean="0">
                <a:solidFill>
                  <a:srgbClr val="000000"/>
                </a:solidFill>
              </a:rPr>
              <a:t> </a:t>
            </a:r>
            <a:r>
              <a:rPr lang="es-ES" sz="3200" b="1" dirty="0" err="1" smtClean="0">
                <a:solidFill>
                  <a:srgbClr val="000000"/>
                </a:solidFill>
              </a:rPr>
              <a:t>Sensing</a:t>
            </a:r>
            <a:r>
              <a:rPr lang="es-ES" b="1" dirty="0" smtClean="0">
                <a:solidFill>
                  <a:srgbClr val="000000"/>
                </a:solidFill>
              </a:rPr>
              <a:t/>
            </a:r>
            <a:br>
              <a:rPr lang="es-ES" b="1" dirty="0" smtClean="0">
                <a:solidFill>
                  <a:srgbClr val="000000"/>
                </a:solidFill>
              </a:rPr>
            </a:br>
            <a:r>
              <a:rPr lang="es-ES" sz="2400" b="1" dirty="0" smtClean="0">
                <a:solidFill>
                  <a:srgbClr val="000000"/>
                </a:solidFill>
              </a:rPr>
              <a:t>Sensamiento por Multitudes Móviles</a:t>
            </a:r>
            <a:endParaRPr lang="es-ES" sz="2400" b="1" dirty="0">
              <a:solidFill>
                <a:srgbClr val="000000"/>
              </a:solidFill>
            </a:endParaRPr>
          </a:p>
        </p:txBody>
      </p:sp>
      <p:sp>
        <p:nvSpPr>
          <p:cNvPr id="3" name="Marcador de contenido 2"/>
          <p:cNvSpPr>
            <a:spLocks noGrp="1"/>
          </p:cNvSpPr>
          <p:nvPr>
            <p:ph idx="1"/>
          </p:nvPr>
        </p:nvSpPr>
        <p:spPr>
          <a:xfrm>
            <a:off x="549275" y="5007639"/>
            <a:ext cx="6379293" cy="1403628"/>
          </a:xfrm>
        </p:spPr>
        <p:txBody>
          <a:bodyPr>
            <a:normAutofit/>
          </a:bodyPr>
          <a:lstStyle/>
          <a:p>
            <a:pPr marL="0" indent="0">
              <a:buNone/>
            </a:pPr>
            <a:r>
              <a:rPr lang="es-ES" sz="1600" dirty="0" smtClean="0">
                <a:solidFill>
                  <a:srgbClr val="000000"/>
                </a:solidFill>
              </a:rPr>
              <a:t>Surge para la detección de variables físicas ambientales y humanas basado en el poder que tienen las multitudes. </a:t>
            </a:r>
          </a:p>
          <a:p>
            <a:pPr marL="0" indent="0">
              <a:buNone/>
            </a:pPr>
            <a:r>
              <a:rPr lang="es-ES" sz="1600" dirty="0" smtClean="0">
                <a:solidFill>
                  <a:srgbClr val="000000"/>
                </a:solidFill>
              </a:rPr>
              <a:t>MCS busca conseguir mediciones detalladas y precisas existentes en pequeñas regiones y micro-climas</a:t>
            </a:r>
            <a:endParaRPr lang="es-ES" sz="1600" dirty="0">
              <a:solidFill>
                <a:srgbClr val="000000"/>
              </a:solidFill>
            </a:endParaRPr>
          </a:p>
        </p:txBody>
      </p:sp>
      <p:pic>
        <p:nvPicPr>
          <p:cNvPr id="4" name="3 Imagen"/>
          <p:cNvPicPr/>
          <p:nvPr/>
        </p:nvPicPr>
        <p:blipFill>
          <a:blip r:embed="rId2"/>
          <a:stretch>
            <a:fillRect/>
          </a:stretch>
        </p:blipFill>
        <p:spPr>
          <a:xfrm>
            <a:off x="4014440" y="1787165"/>
            <a:ext cx="4577112" cy="2376945"/>
          </a:xfrm>
          <a:prstGeom prst="rect">
            <a:avLst/>
          </a:prstGeom>
        </p:spPr>
      </p:pic>
    </p:spTree>
    <p:extLst>
      <p:ext uri="{BB962C8B-B14F-4D97-AF65-F5344CB8AC3E}">
        <p14:creationId xmlns:p14="http://schemas.microsoft.com/office/powerpoint/2010/main" val="34640016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9275" y="2293215"/>
            <a:ext cx="8042276" cy="1336956"/>
          </a:xfrm>
        </p:spPr>
        <p:txBody>
          <a:bodyPr/>
          <a:lstStyle/>
          <a:p>
            <a:r>
              <a:rPr lang="es-EC" dirty="0" smtClean="0"/>
              <a:t>Funcionamiento</a:t>
            </a:r>
            <a:endParaRPr lang="es-EC" dirty="0"/>
          </a:p>
        </p:txBody>
      </p:sp>
    </p:spTree>
    <p:extLst>
      <p:ext uri="{BB962C8B-B14F-4D97-AF65-F5344CB8AC3E}">
        <p14:creationId xmlns:p14="http://schemas.microsoft.com/office/powerpoint/2010/main" val="1319721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275" y="107576"/>
            <a:ext cx="8042276" cy="382580"/>
          </a:xfrm>
        </p:spPr>
        <p:txBody>
          <a:bodyPr/>
          <a:lstStyle/>
          <a:p>
            <a:r>
              <a:rPr lang="es-ES" sz="2400" b="1" dirty="0" smtClean="0">
                <a:solidFill>
                  <a:srgbClr val="000000"/>
                </a:solidFill>
              </a:rPr>
              <a:t>Desarrollo de Aplicaciones Móviles </a:t>
            </a:r>
            <a:endParaRPr lang="es-ES" sz="2400" b="1" dirty="0">
              <a:solidFill>
                <a:srgbClr val="000000"/>
              </a:solidFill>
            </a:endParaRPr>
          </a:p>
        </p:txBody>
      </p:sp>
      <p:sp>
        <p:nvSpPr>
          <p:cNvPr id="3" name="Marcador de contenido 2"/>
          <p:cNvSpPr>
            <a:spLocks noGrp="1"/>
          </p:cNvSpPr>
          <p:nvPr>
            <p:ph idx="1"/>
          </p:nvPr>
        </p:nvSpPr>
        <p:spPr>
          <a:xfrm>
            <a:off x="549275" y="490156"/>
            <a:ext cx="8042276" cy="5893006"/>
          </a:xfrm>
        </p:spPr>
        <p:txBody>
          <a:bodyPr/>
          <a:lstStyle/>
          <a:p>
            <a:pPr marL="0" indent="0">
              <a:buNone/>
            </a:pPr>
            <a:r>
              <a:rPr lang="es-ES" b="1" dirty="0" smtClean="0">
                <a:solidFill>
                  <a:srgbClr val="000000"/>
                </a:solidFill>
              </a:rPr>
              <a:t>Aplicación para Android</a:t>
            </a:r>
            <a:endParaRPr lang="es-ES" b="1" dirty="0">
              <a:solidFill>
                <a:srgbClr val="000000"/>
              </a:solidFill>
            </a:endParaRPr>
          </a:p>
        </p:txBody>
      </p:sp>
      <p:pic>
        <p:nvPicPr>
          <p:cNvPr id="4" name="Imagen 3" descr="C:\Users\rtorres\Desktop\Tesis Final Crowdsensing Word\Tesis_MCS_ Comunicacion Smartphone.jpg"/>
          <p:cNvPicPr/>
          <p:nvPr/>
        </p:nvPicPr>
        <p:blipFill>
          <a:blip r:embed="rId2">
            <a:extLst>
              <a:ext uri="{28A0092B-C50C-407E-A947-70E740481C1C}">
                <a14:useLocalDpi xmlns:a14="http://schemas.microsoft.com/office/drawing/2010/main" val="0"/>
              </a:ext>
            </a:extLst>
          </a:blip>
          <a:srcRect/>
          <a:stretch>
            <a:fillRect/>
          </a:stretch>
        </p:blipFill>
        <p:spPr bwMode="auto">
          <a:xfrm>
            <a:off x="705249" y="1638062"/>
            <a:ext cx="7479746" cy="4316689"/>
          </a:xfrm>
          <a:prstGeom prst="rect">
            <a:avLst/>
          </a:prstGeom>
          <a:noFill/>
          <a:ln>
            <a:noFill/>
          </a:ln>
        </p:spPr>
      </p:pic>
    </p:spTree>
    <p:extLst>
      <p:ext uri="{BB962C8B-B14F-4D97-AF65-F5344CB8AC3E}">
        <p14:creationId xmlns:p14="http://schemas.microsoft.com/office/powerpoint/2010/main" val="1356509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Funcionamiento de la App en Android</a:t>
            </a:r>
            <a:endParaRPr lang="es-EC" dirty="0"/>
          </a:p>
        </p:txBody>
      </p:sp>
      <p:pic>
        <p:nvPicPr>
          <p:cNvPr id="8194" name="Picture 2" descr="H:\galeria de tesis\Screenshot_2015-08-31-05-44-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975" y="2364057"/>
            <a:ext cx="2381482" cy="423374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galeria de tesis\Screenshot_2015-08-26-18-19-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580" y="2364057"/>
            <a:ext cx="2424865" cy="43108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galeria de tesis\Screenshot_2015-08-26-18-1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322" y="2364057"/>
            <a:ext cx="2439252" cy="433644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666580" y="5241073"/>
            <a:ext cx="2176659" cy="369332"/>
          </a:xfrm>
          <a:prstGeom prst="rect">
            <a:avLst/>
          </a:prstGeom>
          <a:noFill/>
          <a:ln>
            <a:solidFill>
              <a:srgbClr val="FE0000"/>
            </a:solidFill>
          </a:ln>
        </p:spPr>
        <p:txBody>
          <a:bodyPr wrap="square" rtlCol="0">
            <a:spAutoFit/>
          </a:bodyPr>
          <a:lstStyle/>
          <a:p>
            <a:endParaRPr lang="es-EC" dirty="0"/>
          </a:p>
        </p:txBody>
      </p:sp>
      <p:sp>
        <p:nvSpPr>
          <p:cNvPr id="8" name="7 CuadroTexto"/>
          <p:cNvSpPr txBox="1"/>
          <p:nvPr/>
        </p:nvSpPr>
        <p:spPr>
          <a:xfrm>
            <a:off x="6276974" y="4347615"/>
            <a:ext cx="1088329" cy="369332"/>
          </a:xfrm>
          <a:prstGeom prst="rect">
            <a:avLst/>
          </a:prstGeom>
          <a:noFill/>
          <a:ln>
            <a:solidFill>
              <a:srgbClr val="FE0000"/>
            </a:solidFill>
          </a:ln>
        </p:spPr>
        <p:txBody>
          <a:bodyPr wrap="square" rtlCol="0">
            <a:spAutoFit/>
          </a:bodyPr>
          <a:lstStyle/>
          <a:p>
            <a:endParaRPr lang="es-EC" dirty="0"/>
          </a:p>
        </p:txBody>
      </p:sp>
      <p:sp>
        <p:nvSpPr>
          <p:cNvPr id="9" name="8 CuadroTexto"/>
          <p:cNvSpPr txBox="1"/>
          <p:nvPr/>
        </p:nvSpPr>
        <p:spPr>
          <a:xfrm>
            <a:off x="6343880" y="6161405"/>
            <a:ext cx="2048945" cy="369332"/>
          </a:xfrm>
          <a:prstGeom prst="rect">
            <a:avLst/>
          </a:prstGeom>
          <a:noFill/>
          <a:ln>
            <a:solidFill>
              <a:srgbClr val="FE0000"/>
            </a:solidFill>
          </a:ln>
        </p:spPr>
        <p:txBody>
          <a:bodyPr wrap="square" rtlCol="0">
            <a:spAutoFit/>
          </a:bodyPr>
          <a:lstStyle/>
          <a:p>
            <a:endParaRPr lang="es-EC" dirty="0"/>
          </a:p>
        </p:txBody>
      </p:sp>
    </p:spTree>
    <p:extLst>
      <p:ext uri="{BB962C8B-B14F-4D97-AF65-F5344CB8AC3E}">
        <p14:creationId xmlns:p14="http://schemas.microsoft.com/office/powerpoint/2010/main" val="2609511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155958"/>
            <a:ext cx="8042276" cy="5781607"/>
          </a:xfrm>
        </p:spPr>
        <p:txBody>
          <a:bodyPr/>
          <a:lstStyle/>
          <a:p>
            <a:pPr marL="0" indent="0">
              <a:buNone/>
            </a:pPr>
            <a:r>
              <a:rPr lang="es-ES" b="1" dirty="0" smtClean="0">
                <a:solidFill>
                  <a:srgbClr val="000000"/>
                </a:solidFill>
              </a:rPr>
              <a:t>Consulta a la Base de Datos desde PHP</a:t>
            </a:r>
            <a:endParaRPr lang="es-ES" b="1" dirty="0">
              <a:solidFill>
                <a:srgbClr val="000000"/>
              </a:solidFill>
            </a:endParaRPr>
          </a:p>
        </p:txBody>
      </p:sp>
      <p:pic>
        <p:nvPicPr>
          <p:cNvPr id="4" name="Imagen 3" descr="C:\Users\rtorres\Desktop\Tesis Final Crowdsensing Word\Tesis_CrowdSensing_MCS Consulta a la BD desde PHP.jpg"/>
          <p:cNvPicPr/>
          <p:nvPr/>
        </p:nvPicPr>
        <p:blipFill rotWithShape="1">
          <a:blip r:embed="rId2">
            <a:extLst>
              <a:ext uri="{28A0092B-C50C-407E-A947-70E740481C1C}">
                <a14:useLocalDpi xmlns:a14="http://schemas.microsoft.com/office/drawing/2010/main" val="0"/>
              </a:ext>
            </a:extLst>
          </a:blip>
          <a:srcRect l="24441" t="6857" b="7715"/>
          <a:stretch/>
        </p:blipFill>
        <p:spPr bwMode="auto">
          <a:xfrm>
            <a:off x="549275" y="590415"/>
            <a:ext cx="3847317" cy="6267585"/>
          </a:xfrm>
          <a:prstGeom prst="rect">
            <a:avLst/>
          </a:prstGeom>
          <a:noFill/>
          <a:ln>
            <a:noFill/>
          </a:ln>
          <a:extLst>
            <a:ext uri="{53640926-AAD7-44D8-BBD7-CCE9431645EC}">
              <a14:shadowObscured xmlns:a14="http://schemas.microsoft.com/office/drawing/2010/main"/>
            </a:ext>
          </a:extLst>
        </p:spPr>
      </p:pic>
      <p:pic>
        <p:nvPicPr>
          <p:cNvPr id="5" name="Imagen 4" descr="C:\Users\rtorres\Desktop\Tesis Final Crowdsensing Word\Tesis_CrowdSensing_MCS Ingreso de datos a la BD.jpg"/>
          <p:cNvPicPr/>
          <p:nvPr/>
        </p:nvPicPr>
        <p:blipFill rotWithShape="1">
          <a:blip r:embed="rId3">
            <a:extLst>
              <a:ext uri="{28A0092B-C50C-407E-A947-70E740481C1C}">
                <a14:useLocalDpi xmlns:a14="http://schemas.microsoft.com/office/drawing/2010/main" val="0"/>
              </a:ext>
            </a:extLst>
          </a:blip>
          <a:srcRect l="31837" t="7712" b="7457"/>
          <a:stretch/>
        </p:blipFill>
        <p:spPr bwMode="auto">
          <a:xfrm>
            <a:off x="4630553" y="730031"/>
            <a:ext cx="3357565" cy="61279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2239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275" y="556995"/>
            <a:ext cx="8042276" cy="5386606"/>
          </a:xfrm>
        </p:spPr>
        <p:txBody>
          <a:bodyPr/>
          <a:lstStyle/>
          <a:p>
            <a:pPr marL="0" indent="0">
              <a:buNone/>
            </a:pPr>
            <a:r>
              <a:rPr lang="es-ES" b="1" dirty="0" err="1" smtClean="0">
                <a:solidFill>
                  <a:srgbClr val="000000"/>
                </a:solidFill>
              </a:rPr>
              <a:t>Widget</a:t>
            </a:r>
            <a:r>
              <a:rPr lang="es-ES" b="1" dirty="0" smtClean="0">
                <a:solidFill>
                  <a:srgbClr val="000000"/>
                </a:solidFill>
              </a:rPr>
              <a:t> para Tizen</a:t>
            </a:r>
            <a:endParaRPr lang="es-ES" b="1" dirty="0">
              <a:solidFill>
                <a:srgbClr val="000000"/>
              </a:solidFill>
            </a:endParaRPr>
          </a:p>
        </p:txBody>
      </p:sp>
      <p:pic>
        <p:nvPicPr>
          <p:cNvPr id="4" name="Imagen 3" descr="C:\Users\rtorres\Desktop\Tesis Final Crowdsensing Word\Diagrama Gear S_Transmision logico.jpg"/>
          <p:cNvPicPr/>
          <p:nvPr/>
        </p:nvPicPr>
        <p:blipFill>
          <a:blip r:embed="rId2">
            <a:extLst>
              <a:ext uri="{28A0092B-C50C-407E-A947-70E740481C1C}">
                <a14:useLocalDpi xmlns:a14="http://schemas.microsoft.com/office/drawing/2010/main" val="0"/>
              </a:ext>
            </a:extLst>
          </a:blip>
          <a:srcRect/>
          <a:stretch>
            <a:fillRect/>
          </a:stretch>
        </p:blipFill>
        <p:spPr bwMode="auto">
          <a:xfrm>
            <a:off x="322638" y="1578401"/>
            <a:ext cx="4740016" cy="3127414"/>
          </a:xfrm>
          <a:prstGeom prst="rect">
            <a:avLst/>
          </a:prstGeom>
          <a:noFill/>
          <a:ln>
            <a:noFill/>
          </a:ln>
        </p:spPr>
      </p:pic>
      <p:pic>
        <p:nvPicPr>
          <p:cNvPr id="5" name="4 Imagen" descr="H:\galeria de tesis\20150831_083233.jpg"/>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15510"/>
          <a:stretch/>
        </p:blipFill>
        <p:spPr bwMode="auto">
          <a:xfrm>
            <a:off x="5352584" y="4147966"/>
            <a:ext cx="3595805" cy="2587649"/>
          </a:xfrm>
          <a:prstGeom prst="rect">
            <a:avLst/>
          </a:prstGeom>
          <a:noFill/>
          <a:ln>
            <a:noFill/>
          </a:ln>
          <a:extLst>
            <a:ext uri="{53640926-AAD7-44D8-BBD7-CCE9431645EC}">
              <a14:shadowObscured xmlns:a14="http://schemas.microsoft.com/office/drawing/2010/main"/>
            </a:ext>
          </a:extLst>
        </p:spPr>
      </p:pic>
      <p:sp>
        <p:nvSpPr>
          <p:cNvPr id="2" name="1 CuadroTexto"/>
          <p:cNvSpPr txBox="1"/>
          <p:nvPr/>
        </p:nvSpPr>
        <p:spPr>
          <a:xfrm>
            <a:off x="5567013" y="3023070"/>
            <a:ext cx="3166946" cy="830997"/>
          </a:xfrm>
          <a:prstGeom prst="rect">
            <a:avLst/>
          </a:prstGeom>
          <a:noFill/>
        </p:spPr>
        <p:txBody>
          <a:bodyPr wrap="square" rtlCol="0">
            <a:spAutoFit/>
          </a:bodyPr>
          <a:lstStyle/>
          <a:p>
            <a:pPr algn="ctr"/>
            <a:r>
              <a:rPr lang="es-EC" sz="2400" b="1" dirty="0" smtClean="0"/>
              <a:t>HRM</a:t>
            </a:r>
          </a:p>
          <a:p>
            <a:pPr algn="ctr"/>
            <a:r>
              <a:rPr lang="es-EC" sz="2400" b="1" dirty="0" err="1" smtClean="0"/>
              <a:t>Heart</a:t>
            </a:r>
            <a:r>
              <a:rPr lang="es-EC" sz="2400" b="1" dirty="0" smtClean="0"/>
              <a:t> </a:t>
            </a:r>
            <a:r>
              <a:rPr lang="es-EC" sz="2400" b="1" dirty="0" err="1" smtClean="0"/>
              <a:t>Rate</a:t>
            </a:r>
            <a:r>
              <a:rPr lang="es-EC" sz="2400" b="1" dirty="0" smtClean="0"/>
              <a:t> Monitor</a:t>
            </a:r>
          </a:p>
        </p:txBody>
      </p:sp>
      <p:sp>
        <p:nvSpPr>
          <p:cNvPr id="6" name="5 CuadroTexto"/>
          <p:cNvSpPr txBox="1"/>
          <p:nvPr/>
        </p:nvSpPr>
        <p:spPr>
          <a:xfrm>
            <a:off x="1137425" y="5072458"/>
            <a:ext cx="2564780" cy="369332"/>
          </a:xfrm>
          <a:prstGeom prst="rect">
            <a:avLst/>
          </a:prstGeom>
          <a:noFill/>
        </p:spPr>
        <p:txBody>
          <a:bodyPr wrap="square" rtlCol="0">
            <a:spAutoFit/>
          </a:bodyPr>
          <a:lstStyle/>
          <a:p>
            <a:pPr algn="ctr"/>
            <a:r>
              <a:rPr lang="es-EC" b="1" dirty="0" smtClean="0">
                <a:effectLst>
                  <a:outerShdw blurRad="38100" dist="38100" dir="2700000" algn="tl">
                    <a:srgbClr val="000000">
                      <a:alpha val="43137"/>
                    </a:srgbClr>
                  </a:outerShdw>
                </a:effectLst>
              </a:rPr>
              <a:t>ESCENARIO</a:t>
            </a:r>
            <a:endParaRPr lang="es-EC"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7789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Diagrama de Proceso o Secuencia</a:t>
            </a:r>
            <a:endParaRPr lang="es-EC" dirty="0"/>
          </a:p>
        </p:txBody>
      </p:sp>
      <p:pic>
        <p:nvPicPr>
          <p:cNvPr id="4" name="3 Imagen" descr="F:\Tesis_from_Laptop\Topologia_Tesis_tiempos.jpg"/>
          <p:cNvPicPr/>
          <p:nvPr/>
        </p:nvPicPr>
        <p:blipFill>
          <a:blip r:embed="rId2">
            <a:extLst>
              <a:ext uri="{28A0092B-C50C-407E-A947-70E740481C1C}">
                <a14:useLocalDpi xmlns:a14="http://schemas.microsoft.com/office/drawing/2010/main" val="0"/>
              </a:ext>
            </a:extLst>
          </a:blip>
          <a:srcRect/>
          <a:stretch>
            <a:fillRect/>
          </a:stretch>
        </p:blipFill>
        <p:spPr bwMode="auto">
          <a:xfrm>
            <a:off x="2346052" y="1444532"/>
            <a:ext cx="5210175" cy="5229225"/>
          </a:xfrm>
          <a:prstGeom prst="rect">
            <a:avLst/>
          </a:prstGeom>
          <a:noFill/>
          <a:ln>
            <a:noFill/>
          </a:ln>
        </p:spPr>
      </p:pic>
    </p:spTree>
    <p:extLst>
      <p:ext uri="{BB962C8B-B14F-4D97-AF65-F5344CB8AC3E}">
        <p14:creationId xmlns:p14="http://schemas.microsoft.com/office/powerpoint/2010/main" val="2735296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9275" y="1378815"/>
            <a:ext cx="8042276" cy="1336956"/>
          </a:xfrm>
        </p:spPr>
        <p:txBody>
          <a:bodyPr/>
          <a:lstStyle/>
          <a:p>
            <a:r>
              <a:rPr lang="es-EC" dirty="0" smtClean="0"/>
              <a:t>PRUEBAS DE FUNCIONAMIENTO</a:t>
            </a:r>
            <a:endParaRPr lang="es-EC" dirty="0"/>
          </a:p>
        </p:txBody>
      </p:sp>
      <p:sp>
        <p:nvSpPr>
          <p:cNvPr id="4" name="3 CuadroTexto"/>
          <p:cNvSpPr txBox="1"/>
          <p:nvPr/>
        </p:nvSpPr>
        <p:spPr>
          <a:xfrm>
            <a:off x="1605775" y="3523785"/>
            <a:ext cx="5107259" cy="830997"/>
          </a:xfrm>
          <a:prstGeom prst="rect">
            <a:avLst/>
          </a:prstGeom>
          <a:noFill/>
        </p:spPr>
        <p:txBody>
          <a:bodyPr wrap="square" rtlCol="0">
            <a:spAutoFit/>
          </a:bodyPr>
          <a:lstStyle/>
          <a:p>
            <a:pPr marL="342900" indent="-342900">
              <a:buFont typeface="Arial" panose="020B0604020202020204" pitchFamily="34" charset="0"/>
              <a:buChar char="•"/>
            </a:pPr>
            <a:r>
              <a:rPr lang="es-EC" sz="2400" b="1" dirty="0" smtClean="0"/>
              <a:t>Análisis de la información en  la Base de Datos</a:t>
            </a:r>
            <a:endParaRPr lang="es-EC" sz="2400" b="1" dirty="0"/>
          </a:p>
        </p:txBody>
      </p:sp>
      <p:sp>
        <p:nvSpPr>
          <p:cNvPr id="6" name="5 CuadroTexto"/>
          <p:cNvSpPr txBox="1"/>
          <p:nvPr/>
        </p:nvSpPr>
        <p:spPr>
          <a:xfrm>
            <a:off x="2404946" y="4480283"/>
            <a:ext cx="5107259" cy="461665"/>
          </a:xfrm>
          <a:prstGeom prst="rect">
            <a:avLst/>
          </a:prstGeom>
          <a:noFill/>
        </p:spPr>
        <p:txBody>
          <a:bodyPr wrap="square" rtlCol="0">
            <a:spAutoFit/>
          </a:bodyPr>
          <a:lstStyle/>
          <a:p>
            <a:pPr marL="342900" indent="-342900">
              <a:buFont typeface="Arial" panose="020B0604020202020204" pitchFamily="34" charset="0"/>
              <a:buChar char="•"/>
            </a:pPr>
            <a:r>
              <a:rPr lang="es-EC" sz="2400" b="1" dirty="0" smtClean="0"/>
              <a:t>Pruebas de </a:t>
            </a:r>
            <a:r>
              <a:rPr lang="es-EC" sz="2400" b="1" dirty="0" err="1" smtClean="0"/>
              <a:t>Transmision</a:t>
            </a:r>
            <a:endParaRPr lang="es-EC" sz="2400" b="1" dirty="0"/>
          </a:p>
        </p:txBody>
      </p:sp>
    </p:spTree>
    <p:extLst>
      <p:ext uri="{BB962C8B-B14F-4D97-AF65-F5344CB8AC3E}">
        <p14:creationId xmlns:p14="http://schemas.microsoft.com/office/powerpoint/2010/main" val="520952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49275" y="982867"/>
            <a:ext cx="8042276" cy="4343400"/>
          </a:xfrm>
        </p:spPr>
        <p:txBody>
          <a:bodyPr/>
          <a:lstStyle/>
          <a:p>
            <a:pPr marL="0" indent="0">
              <a:buNone/>
            </a:pPr>
            <a:r>
              <a:rPr lang="es-EC" dirty="0" smtClean="0"/>
              <a:t>ANALISIS CONTEMPLADO:</a:t>
            </a:r>
          </a:p>
          <a:p>
            <a:r>
              <a:rPr lang="es-EC" dirty="0" smtClean="0"/>
              <a:t>Medir el Grado de aproximación a una medición real que puede tener una variable adquirida  desde el sensor con respecto a una referencia INAMHI</a:t>
            </a:r>
          </a:p>
          <a:p>
            <a:pPr marL="0" indent="0">
              <a:buNone/>
            </a:pPr>
            <a:r>
              <a:rPr lang="es-EC" dirty="0" smtClean="0"/>
              <a:t>CONSULTADO DESDE EL SIGUIENTE LINK: </a:t>
            </a:r>
          </a:p>
          <a:p>
            <a:r>
              <a:rPr lang="es-EC" dirty="0" smtClean="0"/>
              <a:t>http</a:t>
            </a:r>
            <a:r>
              <a:rPr lang="es-EC" dirty="0"/>
              <a:t>://www.serviciometeorologico.gob.ec/pronostico-del-tiempo/</a:t>
            </a:r>
            <a:endParaRPr lang="es-EC" dirty="0" smtClean="0"/>
          </a:p>
          <a:p>
            <a:endParaRPr lang="es-EC" dirty="0" smtClean="0"/>
          </a:p>
          <a:p>
            <a:endParaRPr lang="es-EC" dirty="0"/>
          </a:p>
        </p:txBody>
      </p:sp>
      <p:sp>
        <p:nvSpPr>
          <p:cNvPr id="4" name="3 Título"/>
          <p:cNvSpPr txBox="1">
            <a:spLocks noGrp="1"/>
          </p:cNvSpPr>
          <p:nvPr>
            <p:ph type="title"/>
          </p:nvPr>
        </p:nvSpPr>
        <p:spPr>
          <a:xfrm>
            <a:off x="549275" y="521202"/>
            <a:ext cx="8042276" cy="461665"/>
          </a:xfrm>
          <a:prstGeom prst="rect">
            <a:avLst/>
          </a:prstGeom>
          <a:noFill/>
        </p:spPr>
        <p:txBody>
          <a:bodyPr wrap="square" rtlCol="0">
            <a:spAutoFit/>
          </a:bodyPr>
          <a:lstStyle/>
          <a:p>
            <a:r>
              <a:rPr lang="es-EC" sz="2400" b="1" dirty="0" smtClean="0"/>
              <a:t>Análisis de la información en  la Base de Datos</a:t>
            </a:r>
            <a:endParaRPr lang="es-EC" sz="2400" b="1" dirty="0"/>
          </a:p>
        </p:txBody>
      </p:sp>
      <p:graphicFrame>
        <p:nvGraphicFramePr>
          <p:cNvPr id="5" name="4 Diagrama"/>
          <p:cNvGraphicFramePr/>
          <p:nvPr>
            <p:extLst>
              <p:ext uri="{D42A27DB-BD31-4B8C-83A1-F6EECF244321}">
                <p14:modId xmlns:p14="http://schemas.microsoft.com/office/powerpoint/2010/main" val="3887258775"/>
              </p:ext>
            </p:extLst>
          </p:nvPr>
        </p:nvGraphicFramePr>
        <p:xfrm>
          <a:off x="1747024" y="4135244"/>
          <a:ext cx="6096000" cy="2700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7857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3205" y="245328"/>
            <a:ext cx="8042276" cy="1143502"/>
          </a:xfrm>
        </p:spPr>
        <p:txBody>
          <a:bodyPr/>
          <a:lstStyle/>
          <a:p>
            <a:r>
              <a:rPr lang="es-ES" sz="3600" b="1" dirty="0" smtClean="0">
                <a:solidFill>
                  <a:srgbClr val="000000"/>
                </a:solidFill>
              </a:rPr>
              <a:t>PRUEBAS DE </a:t>
            </a:r>
            <a:r>
              <a:rPr lang="es-ES" sz="3600" b="1" dirty="0" smtClean="0">
                <a:solidFill>
                  <a:srgbClr val="000000"/>
                </a:solidFill>
              </a:rPr>
              <a:t>FUNCIONAMIENTO</a:t>
            </a:r>
            <a:br>
              <a:rPr lang="es-ES" sz="3600" b="1" dirty="0" smtClean="0">
                <a:solidFill>
                  <a:srgbClr val="000000"/>
                </a:solidFill>
              </a:rPr>
            </a:br>
            <a:r>
              <a:rPr lang="es-ES" sz="3600" b="1" dirty="0" smtClean="0">
                <a:solidFill>
                  <a:srgbClr val="000000"/>
                </a:solidFill>
              </a:rPr>
              <a:t>Variable: Temperatura</a:t>
            </a:r>
            <a:endParaRPr lang="es-ES" sz="3600" b="1" dirty="0">
              <a:solidFill>
                <a:srgbClr val="00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527" t="43333" r="20703" b="10833"/>
          <a:stretch/>
        </p:blipFill>
        <p:spPr bwMode="auto">
          <a:xfrm>
            <a:off x="277328" y="2318244"/>
            <a:ext cx="5612947" cy="3730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871" t="30948" r="17994" b="30947"/>
          <a:stretch/>
        </p:blipFill>
        <p:spPr bwMode="auto">
          <a:xfrm>
            <a:off x="5150060" y="4766670"/>
            <a:ext cx="3904732" cy="189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6 Diagrama"/>
          <p:cNvGraphicFramePr/>
          <p:nvPr>
            <p:extLst>
              <p:ext uri="{D42A27DB-BD31-4B8C-83A1-F6EECF244321}">
                <p14:modId xmlns:p14="http://schemas.microsoft.com/office/powerpoint/2010/main" val="1052077747"/>
              </p:ext>
            </p:extLst>
          </p:nvPr>
        </p:nvGraphicFramePr>
        <p:xfrm>
          <a:off x="6349661" y="802888"/>
          <a:ext cx="2281383" cy="49114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7440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4109" y="330374"/>
            <a:ext cx="8042276" cy="705637"/>
          </a:xfrm>
        </p:spPr>
        <p:txBody>
          <a:bodyPr/>
          <a:lstStyle/>
          <a:p>
            <a:r>
              <a:rPr lang="es-ES" sz="3600" b="1" dirty="0" smtClean="0">
                <a:solidFill>
                  <a:srgbClr val="000000"/>
                </a:solidFill>
              </a:rPr>
              <a:t>PRUEBAS DE FUNCIONAMIENTO</a:t>
            </a:r>
            <a:endParaRPr lang="es-ES" sz="3600" b="1" dirty="0">
              <a:solidFill>
                <a:srgbClr val="00000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425" t="39024" r="16180" b="25349"/>
          <a:stretch/>
        </p:blipFill>
        <p:spPr bwMode="auto">
          <a:xfrm>
            <a:off x="3669292" y="4369172"/>
            <a:ext cx="5318594" cy="239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572" t="44590" r="19832" b="11204"/>
          <a:stretch/>
        </p:blipFill>
        <p:spPr bwMode="auto">
          <a:xfrm>
            <a:off x="350666" y="1124165"/>
            <a:ext cx="5314154" cy="333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932449" y="1427356"/>
            <a:ext cx="2319453" cy="1200329"/>
          </a:xfrm>
          <a:prstGeom prst="rect">
            <a:avLst/>
          </a:prstGeom>
          <a:noFill/>
        </p:spPr>
        <p:txBody>
          <a:bodyPr wrap="square" rtlCol="0">
            <a:spAutoFit/>
          </a:bodyPr>
          <a:lstStyle/>
          <a:p>
            <a:r>
              <a:rPr lang="es-EC" sz="2400" dirty="0" smtClean="0"/>
              <a:t>Error Absoluto</a:t>
            </a:r>
          </a:p>
          <a:p>
            <a:r>
              <a:rPr lang="es-EC" sz="2400" dirty="0" smtClean="0"/>
              <a:t>      	&amp;</a:t>
            </a:r>
          </a:p>
          <a:p>
            <a:r>
              <a:rPr lang="es-EC" sz="2400" dirty="0" smtClean="0"/>
              <a:t>Error Relativo</a:t>
            </a:r>
            <a:endParaRPr lang="es-EC" sz="2400" dirty="0"/>
          </a:p>
        </p:txBody>
      </p:sp>
      <p:pic>
        <p:nvPicPr>
          <p:cNvPr id="2053" name="Picture 5" descr="http://web.educastur.princast.es/proyectos/formadultos/unidades/matematicas_4/ud1/photos/img_1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692" y="2792026"/>
            <a:ext cx="29527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www.mathematicsdictionary.com/spanish/vmd/images/a/absoluteerror.gif"/>
          <p:cNvPicPr>
            <a:picLocks noChangeAspect="1" noChangeArrowheads="1"/>
          </p:cNvPicPr>
          <p:nvPr/>
        </p:nvPicPr>
        <p:blipFill rotWithShape="1">
          <a:blip r:embed="rId5">
            <a:extLst>
              <a:ext uri="{28A0092B-C50C-407E-A947-70E740481C1C}">
                <a14:useLocalDpi xmlns:a14="http://schemas.microsoft.com/office/drawing/2010/main" val="0"/>
              </a:ext>
            </a:extLst>
          </a:blip>
          <a:srcRect t="23506" r="12826" b="17957"/>
          <a:stretch/>
        </p:blipFill>
        <p:spPr bwMode="auto">
          <a:xfrm>
            <a:off x="194549" y="4743792"/>
            <a:ext cx="3277062" cy="165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064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52514" y="2477726"/>
            <a:ext cx="8042276" cy="1991036"/>
          </a:xfrm>
        </p:spPr>
        <p:txBody>
          <a:bodyPr>
            <a:normAutofit/>
          </a:bodyPr>
          <a:lstStyle/>
          <a:p>
            <a:pPr marL="0" indent="0" algn="ctr">
              <a:buNone/>
            </a:pPr>
            <a:r>
              <a:rPr lang="es-ES" sz="3600" dirty="0" smtClean="0">
                <a:solidFill>
                  <a:srgbClr val="000000"/>
                </a:solidFill>
              </a:rPr>
              <a:t>Implementar </a:t>
            </a:r>
            <a:r>
              <a:rPr lang="es-ES" sz="3600" dirty="0">
                <a:solidFill>
                  <a:srgbClr val="000000"/>
                </a:solidFill>
              </a:rPr>
              <a:t>un servicio de monitorización en tiempo real para el almacenamiento de </a:t>
            </a:r>
            <a:r>
              <a:rPr lang="es-ES" sz="3600" dirty="0" smtClean="0">
                <a:solidFill>
                  <a:srgbClr val="000000"/>
                </a:solidFill>
              </a:rPr>
              <a:t>variables </a:t>
            </a:r>
            <a:r>
              <a:rPr lang="es-ES" sz="3600" dirty="0" err="1" smtClean="0">
                <a:solidFill>
                  <a:srgbClr val="000000"/>
                </a:solidFill>
              </a:rPr>
              <a:t>fisicas</a:t>
            </a:r>
            <a:r>
              <a:rPr lang="es-ES" sz="3600" dirty="0" smtClean="0">
                <a:solidFill>
                  <a:srgbClr val="000000"/>
                </a:solidFill>
              </a:rPr>
              <a:t>.</a:t>
            </a:r>
            <a:endParaRPr lang="es-ES" sz="3600" dirty="0">
              <a:solidFill>
                <a:srgbClr val="000000"/>
              </a:solidFill>
            </a:endParaRPr>
          </a:p>
        </p:txBody>
      </p:sp>
      <p:sp>
        <p:nvSpPr>
          <p:cNvPr id="4" name="Título 1"/>
          <p:cNvSpPr>
            <a:spLocks noGrp="1"/>
          </p:cNvSpPr>
          <p:nvPr>
            <p:ph type="title"/>
          </p:nvPr>
        </p:nvSpPr>
        <p:spPr>
          <a:xfrm>
            <a:off x="505030" y="844996"/>
            <a:ext cx="8042276" cy="1336956"/>
          </a:xfrm>
        </p:spPr>
        <p:txBody>
          <a:bodyPr/>
          <a:lstStyle/>
          <a:p>
            <a:r>
              <a:rPr lang="es-ES" b="1" dirty="0" smtClean="0">
                <a:solidFill>
                  <a:srgbClr val="000000"/>
                </a:solidFill>
              </a:rPr>
              <a:t>OBJETIVOS</a:t>
            </a:r>
            <a:br>
              <a:rPr lang="es-ES" b="1" dirty="0" smtClean="0">
                <a:solidFill>
                  <a:srgbClr val="000000"/>
                </a:solidFill>
              </a:rPr>
            </a:br>
            <a:r>
              <a:rPr lang="es-ES" b="1" dirty="0" smtClean="0">
                <a:solidFill>
                  <a:srgbClr val="000000"/>
                </a:solidFill>
              </a:rPr>
              <a:t>General</a:t>
            </a:r>
            <a:endParaRPr lang="es-ES" b="1" dirty="0">
              <a:solidFill>
                <a:srgbClr val="000000"/>
              </a:solidFill>
            </a:endParaRPr>
          </a:p>
        </p:txBody>
      </p:sp>
    </p:spTree>
    <p:extLst>
      <p:ext uri="{BB962C8B-B14F-4D97-AF65-F5344CB8AC3E}">
        <p14:creationId xmlns:p14="http://schemas.microsoft.com/office/powerpoint/2010/main" val="1028896579"/>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2595" y="342579"/>
            <a:ext cx="8042276" cy="1107079"/>
          </a:xfrm>
        </p:spPr>
        <p:txBody>
          <a:bodyPr/>
          <a:lstStyle/>
          <a:p>
            <a:r>
              <a:rPr lang="es-ES" sz="3600" b="1" dirty="0" smtClean="0">
                <a:solidFill>
                  <a:srgbClr val="000000"/>
                </a:solidFill>
              </a:rPr>
              <a:t>PRUEBAS DE </a:t>
            </a:r>
            <a:r>
              <a:rPr lang="es-ES" sz="3600" b="1" dirty="0" smtClean="0">
                <a:solidFill>
                  <a:srgbClr val="000000"/>
                </a:solidFill>
              </a:rPr>
              <a:t>FUNCIONAMIENTO</a:t>
            </a:r>
            <a:br>
              <a:rPr lang="es-ES" sz="3600" b="1" dirty="0" smtClean="0">
                <a:solidFill>
                  <a:srgbClr val="000000"/>
                </a:solidFill>
              </a:rPr>
            </a:br>
            <a:r>
              <a:rPr lang="es-ES" sz="3600" b="1" dirty="0" smtClean="0">
                <a:solidFill>
                  <a:srgbClr val="000000"/>
                </a:solidFill>
              </a:rPr>
              <a:t>Variable: Presión</a:t>
            </a:r>
            <a:endParaRPr lang="es-ES" sz="3600" b="1" dirty="0">
              <a:solidFill>
                <a:srgbClr val="000000"/>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0572" t="31479" r="20346" b="26296"/>
          <a:stretch/>
        </p:blipFill>
        <p:spPr bwMode="auto">
          <a:xfrm>
            <a:off x="356836" y="1682782"/>
            <a:ext cx="5084957" cy="308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0057" t="26906" r="14862" b="33460"/>
          <a:stretch/>
        </p:blipFill>
        <p:spPr bwMode="auto">
          <a:xfrm>
            <a:off x="3278458" y="3746810"/>
            <a:ext cx="5865541" cy="289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2330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293" y="285676"/>
            <a:ext cx="8042276" cy="1222038"/>
          </a:xfrm>
        </p:spPr>
        <p:txBody>
          <a:bodyPr/>
          <a:lstStyle/>
          <a:p>
            <a:pPr algn="l"/>
            <a:r>
              <a:rPr lang="es-ES" sz="3600" b="1" dirty="0" smtClean="0">
                <a:solidFill>
                  <a:srgbClr val="000000"/>
                </a:solidFill>
              </a:rPr>
              <a:t>PRUEBAS DE </a:t>
            </a:r>
            <a:r>
              <a:rPr lang="es-ES" sz="3600" b="1" dirty="0" smtClean="0">
                <a:solidFill>
                  <a:srgbClr val="000000"/>
                </a:solidFill>
              </a:rPr>
              <a:t>FUNCIONAMIENTO</a:t>
            </a:r>
            <a:br>
              <a:rPr lang="es-ES" sz="3600" b="1" dirty="0" smtClean="0">
                <a:solidFill>
                  <a:srgbClr val="000000"/>
                </a:solidFill>
              </a:rPr>
            </a:br>
            <a:r>
              <a:rPr lang="es-ES" sz="3600" b="1" dirty="0" smtClean="0">
                <a:solidFill>
                  <a:srgbClr val="000000"/>
                </a:solidFill>
              </a:rPr>
              <a:t>Análisis</a:t>
            </a:r>
            <a:r>
              <a:rPr lang="es-ES" sz="3600" b="1" dirty="0" smtClean="0">
                <a:solidFill>
                  <a:srgbClr val="000000"/>
                </a:solidFill>
              </a:rPr>
              <a:t> </a:t>
            </a:r>
            <a:endParaRPr lang="es-ES" sz="3600" b="1" dirty="0">
              <a:solidFill>
                <a:srgbClr val="000000"/>
              </a:solidFill>
            </a:endParaRPr>
          </a:p>
        </p:txBody>
      </p:sp>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0057" t="26906" r="14862" b="33460"/>
          <a:stretch/>
        </p:blipFill>
        <p:spPr bwMode="auto">
          <a:xfrm>
            <a:off x="4553806" y="4735836"/>
            <a:ext cx="4148255" cy="194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425" t="39024" r="16180" b="25349"/>
          <a:stretch/>
        </p:blipFill>
        <p:spPr bwMode="auto">
          <a:xfrm>
            <a:off x="4492743" y="2836694"/>
            <a:ext cx="4209318" cy="1899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871" t="30948" r="17994" b="30947"/>
          <a:stretch/>
        </p:blipFill>
        <p:spPr bwMode="auto">
          <a:xfrm>
            <a:off x="4492743" y="941299"/>
            <a:ext cx="3904732" cy="189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374888" y="985903"/>
            <a:ext cx="1070221" cy="5481803"/>
          </a:xfrm>
          <a:prstGeom prst="rect">
            <a:avLst/>
          </a:prstGeom>
          <a:no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solidFill>
                <a:srgbClr val="FF0000"/>
              </a:solidFill>
            </a:endParaRPr>
          </a:p>
        </p:txBody>
      </p:sp>
      <p:cxnSp>
        <p:nvCxnSpPr>
          <p:cNvPr id="8" name="7 Conector recto de flecha"/>
          <p:cNvCxnSpPr/>
          <p:nvPr/>
        </p:nvCxnSpPr>
        <p:spPr>
          <a:xfrm flipV="1">
            <a:off x="3902927" y="6043961"/>
            <a:ext cx="1471961" cy="423745"/>
          </a:xfrm>
          <a:prstGeom prst="straightConnector1">
            <a:avLst/>
          </a:prstGeom>
          <a:ln>
            <a:solidFill>
              <a:srgbClr val="FE0000"/>
            </a:solidFill>
            <a:tailEnd type="arrow"/>
          </a:ln>
        </p:spPr>
        <p:style>
          <a:lnRef idx="2">
            <a:schemeClr val="accent1"/>
          </a:lnRef>
          <a:fillRef idx="0">
            <a:schemeClr val="accent1"/>
          </a:fillRef>
          <a:effectRef idx="1">
            <a:schemeClr val="accent1"/>
          </a:effectRef>
          <a:fontRef idx="minor">
            <a:schemeClr val="tx1"/>
          </a:fontRef>
        </p:style>
      </p:cxnSp>
      <p:sp>
        <p:nvSpPr>
          <p:cNvPr id="9" name="8 CuadroTexto"/>
          <p:cNvSpPr txBox="1"/>
          <p:nvPr/>
        </p:nvSpPr>
        <p:spPr>
          <a:xfrm>
            <a:off x="847493" y="5374888"/>
            <a:ext cx="3055434" cy="1200329"/>
          </a:xfrm>
          <a:prstGeom prst="rect">
            <a:avLst/>
          </a:prstGeom>
          <a:noFill/>
        </p:spPr>
        <p:txBody>
          <a:bodyPr wrap="square" rtlCol="0">
            <a:spAutoFit/>
          </a:bodyPr>
          <a:lstStyle/>
          <a:p>
            <a:r>
              <a:rPr lang="es-EC" dirty="0" smtClean="0"/>
              <a:t>PRESENTACION DE UNA PRESIPITACION EN LA ATMOSFERA DENTRO DE ESA ARE</a:t>
            </a:r>
            <a:endParaRPr lang="es-EC" dirty="0"/>
          </a:p>
        </p:txBody>
      </p:sp>
    </p:spTree>
    <p:extLst>
      <p:ext uri="{BB962C8B-B14F-4D97-AF65-F5344CB8AC3E}">
        <p14:creationId xmlns:p14="http://schemas.microsoft.com/office/powerpoint/2010/main" val="3383644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err="1" smtClean="0">
                <a:solidFill>
                  <a:schemeClr val="tx1"/>
                </a:solidFill>
              </a:rPr>
              <a:t>Troughput</a:t>
            </a:r>
            <a:endParaRPr lang="es-EC" b="1" dirty="0">
              <a:solidFill>
                <a:schemeClr val="tx1"/>
              </a:solidFill>
            </a:endParaRPr>
          </a:p>
        </p:txBody>
      </p:sp>
      <p:pic>
        <p:nvPicPr>
          <p:cNvPr id="1024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6966" t="26829" r="27436" b="17073"/>
          <a:stretch/>
        </p:blipFill>
        <p:spPr bwMode="auto">
          <a:xfrm>
            <a:off x="2787805" y="1628079"/>
            <a:ext cx="3874188" cy="477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71115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err="1" smtClean="0"/>
              <a:t>Throuhtput</a:t>
            </a:r>
            <a:endParaRPr lang="es-EC" dirty="0"/>
          </a:p>
        </p:txBody>
      </p:sp>
      <p:graphicFrame>
        <p:nvGraphicFramePr>
          <p:cNvPr id="4" name="1 Gráfico"/>
          <p:cNvGraphicFramePr>
            <a:graphicFrameLocks noGrp="1"/>
          </p:cNvGraphicFramePr>
          <p:nvPr>
            <p:ph idx="1"/>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06082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275" y="107576"/>
            <a:ext cx="8042276" cy="672217"/>
          </a:xfrm>
        </p:spPr>
        <p:txBody>
          <a:bodyPr/>
          <a:lstStyle/>
          <a:p>
            <a:r>
              <a:rPr lang="es-ES" b="1" dirty="0" smtClean="0">
                <a:solidFill>
                  <a:srgbClr val="000000"/>
                </a:solidFill>
              </a:rPr>
              <a:t>CONCLUSIONES</a:t>
            </a:r>
            <a:endParaRPr lang="es-ES" b="1" dirty="0">
              <a:solidFill>
                <a:srgbClr val="000000"/>
              </a:solidFill>
            </a:endParaRPr>
          </a:p>
        </p:txBody>
      </p:sp>
      <p:sp>
        <p:nvSpPr>
          <p:cNvPr id="4" name="3 CuadroTexto"/>
          <p:cNvSpPr txBox="1"/>
          <p:nvPr/>
        </p:nvSpPr>
        <p:spPr>
          <a:xfrm>
            <a:off x="111514" y="947611"/>
            <a:ext cx="8898673" cy="5909310"/>
          </a:xfrm>
          <a:prstGeom prst="rect">
            <a:avLst/>
          </a:prstGeom>
          <a:noFill/>
        </p:spPr>
        <p:txBody>
          <a:bodyPr wrap="square" rtlCol="0">
            <a:spAutoFit/>
          </a:bodyPr>
          <a:lstStyle/>
          <a:p>
            <a:pPr marL="285750" lvl="0" indent="-285750" algn="just">
              <a:buFont typeface="Arial" panose="020B0604020202020204" pitchFamily="34" charset="0"/>
              <a:buChar char="•"/>
            </a:pPr>
            <a:r>
              <a:rPr lang="es-ES" sz="2400" dirty="0"/>
              <a:t>MCS se encuentra dentro de la tendencia en la comunicación para todas las cosas, por eso al final MCS busca la manera en como preservar  el espacio y habitad que rodea al humano</a:t>
            </a:r>
            <a:r>
              <a:rPr lang="es-ES" sz="2400" dirty="0" smtClean="0"/>
              <a:t>.</a:t>
            </a:r>
          </a:p>
          <a:p>
            <a:pPr lvl="0" algn="just"/>
            <a:endParaRPr lang="es-EC" sz="2400" dirty="0"/>
          </a:p>
          <a:p>
            <a:pPr marL="285750" lvl="0" indent="-285750" algn="just">
              <a:buFont typeface="Arial" panose="020B0604020202020204" pitchFamily="34" charset="0"/>
              <a:buChar char="•"/>
            </a:pPr>
            <a:r>
              <a:rPr lang="es-ES" sz="2400" dirty="0"/>
              <a:t>MCS promueve el estudio climatológico visto desde otra perspectiva en la cual además de los beneficios estudiados promueve la cooperación y vinculación con el ser humano de una misma región</a:t>
            </a:r>
            <a:r>
              <a:rPr lang="es-ES" sz="2400" dirty="0" smtClean="0"/>
              <a:t>.</a:t>
            </a:r>
          </a:p>
          <a:p>
            <a:pPr lvl="0" algn="just"/>
            <a:endParaRPr lang="es-EC" sz="2400" dirty="0"/>
          </a:p>
          <a:p>
            <a:pPr marL="285750" lvl="0" indent="-285750" algn="just">
              <a:buFont typeface="Arial" panose="020B0604020202020204" pitchFamily="34" charset="0"/>
              <a:buChar char="•"/>
            </a:pPr>
            <a:r>
              <a:rPr lang="es-ES" sz="2400" dirty="0"/>
              <a:t>El uso de batería es el principal limitante de este paradigma ya que utiliza varios recursos de los dispositivos inteligentes, el usuario al percibir que rápidamente se descarga la batería lo que percibe como un proceso innecesario al momento con respecto a las demás aplicaciones alojadas.</a:t>
            </a:r>
            <a:endParaRPr lang="es-EC" sz="2400" dirty="0"/>
          </a:p>
          <a:p>
            <a:endParaRPr lang="es-EC" dirty="0"/>
          </a:p>
        </p:txBody>
      </p:sp>
    </p:spTree>
    <p:extLst>
      <p:ext uri="{BB962C8B-B14F-4D97-AF65-F5344CB8AC3E}">
        <p14:creationId xmlns:p14="http://schemas.microsoft.com/office/powerpoint/2010/main" val="4080477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solidFill>
                  <a:schemeClr val="tx1"/>
                </a:solidFill>
              </a:rPr>
              <a:t>CONCLUSIONES</a:t>
            </a:r>
            <a:endParaRPr lang="es-EC" dirty="0">
              <a:solidFill>
                <a:schemeClr val="tx1"/>
              </a:solidFill>
            </a:endParaRPr>
          </a:p>
        </p:txBody>
      </p:sp>
      <p:sp>
        <p:nvSpPr>
          <p:cNvPr id="3" name="2 Marcador de contenido"/>
          <p:cNvSpPr>
            <a:spLocks noGrp="1"/>
          </p:cNvSpPr>
          <p:nvPr>
            <p:ph idx="1"/>
          </p:nvPr>
        </p:nvSpPr>
        <p:spPr/>
        <p:txBody>
          <a:bodyPr>
            <a:normAutofit fontScale="92500"/>
          </a:bodyPr>
          <a:lstStyle/>
          <a:p>
            <a:pPr marL="285750" lvl="0" indent="-285750" algn="just">
              <a:buFont typeface="Arial" panose="020B0604020202020204" pitchFamily="34" charset="0"/>
              <a:buChar char="•"/>
            </a:pPr>
            <a:r>
              <a:rPr lang="es-ES" sz="2800" dirty="0">
                <a:solidFill>
                  <a:schemeClr val="tx1"/>
                </a:solidFill>
              </a:rPr>
              <a:t>Las técnicas de comunicación como AJAX y JSON son actualmente las tecnologías más utilizadas dentro de un navegador web, ya que es el uso de estos permite el proceso y envió de información en segundo plano.</a:t>
            </a:r>
            <a:endParaRPr lang="es-EC" sz="2800" dirty="0">
              <a:solidFill>
                <a:schemeClr val="tx1"/>
              </a:solidFill>
            </a:endParaRPr>
          </a:p>
          <a:p>
            <a:pPr marL="285750" lvl="0" indent="-285750" algn="just">
              <a:buFont typeface="Arial" panose="020B0604020202020204" pitchFamily="34" charset="0"/>
              <a:buChar char="•"/>
            </a:pPr>
            <a:r>
              <a:rPr lang="es-ES" sz="2800" dirty="0">
                <a:solidFill>
                  <a:schemeClr val="tx1"/>
                </a:solidFill>
              </a:rPr>
              <a:t> </a:t>
            </a:r>
            <a:r>
              <a:rPr lang="es-ES" sz="2800" dirty="0" err="1">
                <a:solidFill>
                  <a:schemeClr val="tx1"/>
                </a:solidFill>
              </a:rPr>
              <a:t>WebSockets</a:t>
            </a:r>
            <a:r>
              <a:rPr lang="es-ES" sz="2800" dirty="0">
                <a:solidFill>
                  <a:schemeClr val="tx1"/>
                </a:solidFill>
              </a:rPr>
              <a:t> es la tecnología que está pensada reemplazar AJAX ya que esa diseñada para soportar aplicaciones en tiempo real sin embargo debido todavía a la escaza documentación todavía su uso no están difundido.</a:t>
            </a:r>
            <a:endParaRPr lang="es-EC" sz="2800" dirty="0">
              <a:solidFill>
                <a:schemeClr val="tx1"/>
              </a:solidFill>
            </a:endParaRPr>
          </a:p>
          <a:p>
            <a:endParaRPr lang="es-EC" dirty="0"/>
          </a:p>
        </p:txBody>
      </p:sp>
    </p:spTree>
    <p:extLst>
      <p:ext uri="{BB962C8B-B14F-4D97-AF65-F5344CB8AC3E}">
        <p14:creationId xmlns:p14="http://schemas.microsoft.com/office/powerpoint/2010/main" val="41169272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solidFill>
                  <a:schemeClr val="tx1"/>
                </a:solidFill>
              </a:rPr>
              <a:t>RECOMENDACIONES</a:t>
            </a:r>
            <a:endParaRPr lang="es-EC" b="1" dirty="0">
              <a:solidFill>
                <a:schemeClr val="tx1"/>
              </a:solidFill>
            </a:endParaRPr>
          </a:p>
        </p:txBody>
      </p:sp>
      <p:sp>
        <p:nvSpPr>
          <p:cNvPr id="3" name="2 Marcador de contenido"/>
          <p:cNvSpPr>
            <a:spLocks noGrp="1"/>
          </p:cNvSpPr>
          <p:nvPr>
            <p:ph idx="1"/>
          </p:nvPr>
        </p:nvSpPr>
        <p:spPr/>
        <p:txBody>
          <a:bodyPr>
            <a:normAutofit fontScale="70000" lnSpcReduction="20000"/>
          </a:bodyPr>
          <a:lstStyle/>
          <a:p>
            <a:pPr lvl="0"/>
            <a:r>
              <a:rPr lang="es-ES_tradnl" sz="3100" dirty="0">
                <a:solidFill>
                  <a:schemeClr val="tx1"/>
                </a:solidFill>
                <a:latin typeface="Calibri" panose="020F0502020204030204" pitchFamily="34" charset="0"/>
              </a:rPr>
              <a:t>Es posible optimizar el algoritmo basado en MCS minorando la frecuencia o el número de consultas que son realizadas al servidor a través de </a:t>
            </a:r>
            <a:r>
              <a:rPr lang="es-ES_tradnl" sz="3100" dirty="0" err="1">
                <a:solidFill>
                  <a:schemeClr val="tx1"/>
                </a:solidFill>
                <a:latin typeface="Calibri" panose="020F0502020204030204" pitchFamily="34" charset="0"/>
              </a:rPr>
              <a:t>XMLhttprequest</a:t>
            </a:r>
            <a:r>
              <a:rPr lang="es-ES_tradnl" sz="3100" dirty="0">
                <a:solidFill>
                  <a:schemeClr val="tx1"/>
                </a:solidFill>
                <a:latin typeface="Calibri" panose="020F0502020204030204" pitchFamily="34" charset="0"/>
              </a:rPr>
              <a:t> de AJAX, con ello se permitirá dar cabida a que mayor números de usuarios puedan acceder al mismo tiempo al sistema.</a:t>
            </a:r>
            <a:endParaRPr lang="es-EC" sz="3100" dirty="0">
              <a:solidFill>
                <a:schemeClr val="tx1"/>
              </a:solidFill>
              <a:latin typeface="Calibri" panose="020F0502020204030204" pitchFamily="34" charset="0"/>
            </a:endParaRPr>
          </a:p>
          <a:p>
            <a:pPr lvl="0"/>
            <a:r>
              <a:rPr lang="es-ES_tradnl" sz="3100" dirty="0">
                <a:solidFill>
                  <a:schemeClr val="tx1"/>
                </a:solidFill>
                <a:latin typeface="Calibri" panose="020F0502020204030204" pitchFamily="34" charset="0"/>
              </a:rPr>
              <a:t>En la actualidad hay muchos navegadores que aún no logran soportar HTML5 y la mayoría de sus funciones se encuentran actualmente en estado de desarrollo.</a:t>
            </a:r>
            <a:endParaRPr lang="es-EC" sz="3100" dirty="0">
              <a:solidFill>
                <a:schemeClr val="tx1"/>
              </a:solidFill>
              <a:latin typeface="Calibri" panose="020F0502020204030204" pitchFamily="34" charset="0"/>
            </a:endParaRPr>
          </a:p>
          <a:p>
            <a:pPr lvl="0"/>
            <a:r>
              <a:rPr lang="es-ES_tradnl" sz="3100" dirty="0">
                <a:solidFill>
                  <a:schemeClr val="tx1"/>
                </a:solidFill>
                <a:latin typeface="Calibri" panose="020F0502020204030204" pitchFamily="34" charset="0"/>
              </a:rPr>
              <a:t>Para el uso de este tipo de sistemas se </a:t>
            </a:r>
            <a:r>
              <a:rPr lang="es-ES_tradnl" sz="3100">
                <a:solidFill>
                  <a:schemeClr val="tx1"/>
                </a:solidFill>
                <a:latin typeface="Calibri" panose="020F0502020204030204" pitchFamily="34" charset="0"/>
              </a:rPr>
              <a:t>recomiendo </a:t>
            </a:r>
            <a:r>
              <a:rPr lang="es-ES_tradnl" sz="3100" smtClean="0">
                <a:solidFill>
                  <a:schemeClr val="tx1"/>
                </a:solidFill>
                <a:latin typeface="Calibri" panose="020F0502020204030204" pitchFamily="34" charset="0"/>
              </a:rPr>
              <a:t> Google </a:t>
            </a:r>
            <a:r>
              <a:rPr lang="es-ES_tradnl" sz="3100" dirty="0">
                <a:solidFill>
                  <a:schemeClr val="tx1"/>
                </a:solidFill>
                <a:latin typeface="Calibri" panose="020F0502020204030204" pitchFamily="34" charset="0"/>
              </a:rPr>
              <a:t>Chrome ya implementa muchas de las características de HTML5 esto es una buena plataforma para </a:t>
            </a:r>
            <a:r>
              <a:rPr lang="es-ES_tradnl" sz="3100">
                <a:solidFill>
                  <a:schemeClr val="tx1"/>
                </a:solidFill>
                <a:latin typeface="Calibri" panose="020F0502020204030204" pitchFamily="34" charset="0"/>
              </a:rPr>
              <a:t>pruebas </a:t>
            </a:r>
            <a:r>
              <a:rPr lang="es-ES_tradnl" sz="3100" smtClean="0">
                <a:solidFill>
                  <a:schemeClr val="tx1"/>
                </a:solidFill>
                <a:latin typeface="Calibri" panose="020F0502020204030204" pitchFamily="34" charset="0"/>
              </a:rPr>
              <a:t> y </a:t>
            </a:r>
            <a:r>
              <a:rPr lang="es-ES_tradnl" sz="3100" dirty="0">
                <a:solidFill>
                  <a:schemeClr val="tx1"/>
                </a:solidFill>
                <a:latin typeface="Calibri" panose="020F0502020204030204" pitchFamily="34" charset="0"/>
              </a:rPr>
              <a:t>sin embargo Firefox sirve para desarrolladores y también provee total soporte para este tipo de lenguaje. </a:t>
            </a:r>
            <a:endParaRPr lang="es-EC" sz="3100" dirty="0">
              <a:solidFill>
                <a:schemeClr val="tx1"/>
              </a:solidFill>
              <a:latin typeface="Calibri" panose="020F0502020204030204" pitchFamily="34" charset="0"/>
            </a:endParaRPr>
          </a:p>
          <a:p>
            <a:endParaRPr lang="es-EC" dirty="0"/>
          </a:p>
        </p:txBody>
      </p:sp>
    </p:spTree>
    <p:extLst>
      <p:ext uri="{BB962C8B-B14F-4D97-AF65-F5344CB8AC3E}">
        <p14:creationId xmlns:p14="http://schemas.microsoft.com/office/powerpoint/2010/main" val="10980749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FFFFFF"/>
              </a:clrFrom>
              <a:clrTo>
                <a:srgbClr val="FFFFFF">
                  <a:alpha val="0"/>
                </a:srgbClr>
              </a:clrTo>
            </a:clrChange>
          </a:blip>
          <a:stretch>
            <a:fillRect/>
          </a:stretch>
        </p:blipFill>
        <p:spPr>
          <a:xfrm>
            <a:off x="1989667" y="1231347"/>
            <a:ext cx="4974164" cy="3113827"/>
          </a:xfrm>
          <a:prstGeom prst="rect">
            <a:avLst/>
          </a:prstGeom>
        </p:spPr>
      </p:pic>
    </p:spTree>
    <p:extLst>
      <p:ext uri="{BB962C8B-B14F-4D97-AF65-F5344CB8AC3E}">
        <p14:creationId xmlns:p14="http://schemas.microsoft.com/office/powerpoint/2010/main" val="340311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9275" y="437501"/>
            <a:ext cx="8042276" cy="772476"/>
          </a:xfrm>
        </p:spPr>
        <p:txBody>
          <a:bodyPr/>
          <a:lstStyle/>
          <a:p>
            <a:r>
              <a:rPr lang="es-ES" b="1" dirty="0" smtClean="0">
                <a:solidFill>
                  <a:srgbClr val="000000"/>
                </a:solidFill>
              </a:rPr>
              <a:t>OBJETIVOS</a:t>
            </a:r>
            <a:endParaRPr lang="es-ES" b="1" dirty="0">
              <a:solidFill>
                <a:srgbClr val="000000"/>
              </a:solidFill>
            </a:endParaRPr>
          </a:p>
        </p:txBody>
      </p:sp>
      <p:sp>
        <p:nvSpPr>
          <p:cNvPr id="3" name="Marcador de contenido 2"/>
          <p:cNvSpPr>
            <a:spLocks noGrp="1"/>
          </p:cNvSpPr>
          <p:nvPr>
            <p:ph idx="1"/>
          </p:nvPr>
        </p:nvSpPr>
        <p:spPr>
          <a:xfrm>
            <a:off x="549275" y="1182137"/>
            <a:ext cx="8042276" cy="5220789"/>
          </a:xfrm>
        </p:spPr>
        <p:txBody>
          <a:bodyPr>
            <a:normAutofit/>
          </a:bodyPr>
          <a:lstStyle/>
          <a:p>
            <a:pPr marL="0" indent="0">
              <a:buNone/>
            </a:pPr>
            <a:r>
              <a:rPr lang="es-ES" b="1" dirty="0" smtClean="0">
                <a:solidFill>
                  <a:srgbClr val="000000"/>
                </a:solidFill>
              </a:rPr>
              <a:t>Específicos</a:t>
            </a:r>
          </a:p>
          <a:p>
            <a:pPr algn="just"/>
            <a:r>
              <a:rPr lang="es-ES" dirty="0" smtClean="0">
                <a:solidFill>
                  <a:srgbClr val="000000"/>
                </a:solidFill>
              </a:rPr>
              <a:t>Identificar los componentes electrónicos necesarios para la comunicació</a:t>
            </a:r>
            <a:r>
              <a:rPr lang="es-ES" dirty="0">
                <a:solidFill>
                  <a:srgbClr val="000000"/>
                </a:solidFill>
              </a:rPr>
              <a:t>n</a:t>
            </a:r>
            <a:endParaRPr lang="es-ES" dirty="0" smtClean="0">
              <a:solidFill>
                <a:srgbClr val="000000"/>
              </a:solidFill>
            </a:endParaRPr>
          </a:p>
          <a:p>
            <a:pPr algn="just"/>
            <a:r>
              <a:rPr lang="es-ES" dirty="0" smtClean="0">
                <a:solidFill>
                  <a:srgbClr val="000000"/>
                </a:solidFill>
              </a:rPr>
              <a:t>Diseñar una aplicación en Android con la ayuda de las APIs y bibliotecas de Google</a:t>
            </a:r>
          </a:p>
          <a:p>
            <a:pPr algn="just"/>
            <a:r>
              <a:rPr lang="es-ES" dirty="0" smtClean="0">
                <a:solidFill>
                  <a:srgbClr val="000000"/>
                </a:solidFill>
              </a:rPr>
              <a:t>Diseñar un portal web para facilitar la observación y análisis de recolección de información</a:t>
            </a:r>
          </a:p>
          <a:p>
            <a:pPr algn="just"/>
            <a:r>
              <a:rPr lang="es-ES" dirty="0" smtClean="0">
                <a:solidFill>
                  <a:srgbClr val="000000"/>
                </a:solidFill>
              </a:rPr>
              <a:t>Evaluar el ambiente implementado mediante un sistema de monitorización de comunicación seleccionados</a:t>
            </a:r>
          </a:p>
          <a:p>
            <a:pPr marL="0" indent="0">
              <a:buNone/>
            </a:pPr>
            <a:endParaRPr lang="es-ES" dirty="0"/>
          </a:p>
        </p:txBody>
      </p:sp>
    </p:spTree>
    <p:extLst>
      <p:ext uri="{BB962C8B-B14F-4D97-AF65-F5344CB8AC3E}">
        <p14:creationId xmlns:p14="http://schemas.microsoft.com/office/powerpoint/2010/main" val="198864561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96190" y="1246408"/>
            <a:ext cx="8357589" cy="4288860"/>
          </a:xfrm>
        </p:spPr>
        <p:txBody>
          <a:bodyPr>
            <a:normAutofit lnSpcReduction="10000"/>
          </a:bodyPr>
          <a:lstStyle/>
          <a:p>
            <a:pPr marL="0" indent="0" algn="just">
              <a:buNone/>
            </a:pPr>
            <a:r>
              <a:rPr lang="es-ES_tradnl" sz="2200" dirty="0">
                <a:solidFill>
                  <a:schemeClr val="tx1"/>
                </a:solidFill>
              </a:rPr>
              <a:t>El proyecto pretende entregar como producto final un sistema de tele-monitorización basada en el paradigma de </a:t>
            </a:r>
            <a:r>
              <a:rPr lang="es-ES_tradnl" sz="2200" i="1" dirty="0">
                <a:solidFill>
                  <a:schemeClr val="tx1"/>
                </a:solidFill>
              </a:rPr>
              <a:t>Mobile</a:t>
            </a:r>
            <a:r>
              <a:rPr lang="es-ES_tradnl" sz="2200" dirty="0">
                <a:solidFill>
                  <a:schemeClr val="tx1"/>
                </a:solidFill>
              </a:rPr>
              <a:t>-</a:t>
            </a:r>
            <a:r>
              <a:rPr lang="es-ES_tradnl" sz="2200" i="1" dirty="0">
                <a:solidFill>
                  <a:schemeClr val="tx1"/>
                </a:solidFill>
              </a:rPr>
              <a:t>Crowd-Sensing</a:t>
            </a:r>
            <a:r>
              <a:rPr lang="es-ES_tradnl" sz="2200" dirty="0">
                <a:solidFill>
                  <a:schemeClr val="tx1"/>
                </a:solidFill>
              </a:rPr>
              <a:t> para la recolección de datos en tiempo real, de las siguientes variables físicas como temperatura, ubicación, presión y humedad para ser almacenadas posteriormente en una base de datos, donde los datos son observados a través de en un portal web. </a:t>
            </a:r>
            <a:endParaRPr lang="en-US" sz="2200" dirty="0">
              <a:solidFill>
                <a:schemeClr val="tx1"/>
              </a:solidFill>
            </a:endParaRPr>
          </a:p>
          <a:p>
            <a:pPr marL="0" indent="0" algn="just">
              <a:buNone/>
            </a:pPr>
            <a:r>
              <a:rPr lang="es-ES_tradnl" sz="2200" dirty="0">
                <a:solidFill>
                  <a:schemeClr val="tx1"/>
                </a:solidFill>
              </a:rPr>
              <a:t>Para la adquisición de datos en tiempo real de las variables físicas, se creará a través de una aplicación para el sistema operativo Android, compatible con las versiones 4.0 y 4.2, un sistema que permita la recolección de los datos provenientes de los sensores integrados al dispositivo y acoplados a él, en particular, un Sensordrone y Samsung-Gear.</a:t>
            </a:r>
            <a:endParaRPr lang="en-US" sz="2200" dirty="0">
              <a:solidFill>
                <a:schemeClr val="tx1"/>
              </a:solidFill>
            </a:endParaRPr>
          </a:p>
          <a:p>
            <a:endParaRPr lang="es-ES" dirty="0">
              <a:solidFill>
                <a:schemeClr val="tx1"/>
              </a:solidFill>
            </a:endParaRPr>
          </a:p>
        </p:txBody>
      </p:sp>
      <p:sp>
        <p:nvSpPr>
          <p:cNvPr id="6" name="Título 1"/>
          <p:cNvSpPr>
            <a:spLocks noGrp="1"/>
          </p:cNvSpPr>
          <p:nvPr>
            <p:ph type="title"/>
          </p:nvPr>
        </p:nvSpPr>
        <p:spPr>
          <a:xfrm>
            <a:off x="549275" y="296955"/>
            <a:ext cx="8042276" cy="772476"/>
          </a:xfrm>
        </p:spPr>
        <p:txBody>
          <a:bodyPr/>
          <a:lstStyle/>
          <a:p>
            <a:r>
              <a:rPr lang="es-ES" b="1" dirty="0" smtClean="0">
                <a:solidFill>
                  <a:srgbClr val="000000"/>
                </a:solidFill>
              </a:rPr>
              <a:t>ALCANCE</a:t>
            </a:r>
            <a:endParaRPr lang="es-ES" b="1" dirty="0">
              <a:solidFill>
                <a:srgbClr val="000000"/>
              </a:solidFill>
            </a:endParaRPr>
          </a:p>
        </p:txBody>
      </p:sp>
    </p:spTree>
    <p:extLst>
      <p:ext uri="{BB962C8B-B14F-4D97-AF65-F5344CB8AC3E}">
        <p14:creationId xmlns:p14="http://schemas.microsoft.com/office/powerpoint/2010/main" val="89188604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9275" y="2360122"/>
            <a:ext cx="8042276" cy="1336956"/>
          </a:xfrm>
        </p:spPr>
        <p:txBody>
          <a:bodyPr/>
          <a:lstStyle/>
          <a:p>
            <a:r>
              <a:rPr lang="es-EC" b="1" dirty="0" smtClean="0">
                <a:solidFill>
                  <a:schemeClr val="tx1"/>
                </a:solidFill>
              </a:rPr>
              <a:t>DESCRIPCIÓN DEL </a:t>
            </a:r>
            <a:br>
              <a:rPr lang="es-EC" b="1" dirty="0" smtClean="0">
                <a:solidFill>
                  <a:schemeClr val="tx1"/>
                </a:solidFill>
              </a:rPr>
            </a:br>
            <a:r>
              <a:rPr lang="es-EC" b="1" dirty="0" smtClean="0">
                <a:solidFill>
                  <a:schemeClr val="tx1"/>
                </a:solidFill>
              </a:rPr>
              <a:t>HADWARE Y SOFTWARE</a:t>
            </a:r>
            <a:endParaRPr lang="es-EC" b="1" dirty="0">
              <a:solidFill>
                <a:schemeClr val="tx1"/>
              </a:solidFill>
            </a:endParaRPr>
          </a:p>
        </p:txBody>
      </p:sp>
    </p:spTree>
    <p:extLst>
      <p:ext uri="{BB962C8B-B14F-4D97-AF65-F5344CB8AC3E}">
        <p14:creationId xmlns:p14="http://schemas.microsoft.com/office/powerpoint/2010/main" val="13543379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1860" y="967680"/>
            <a:ext cx="8042276" cy="1336956"/>
          </a:xfrm>
        </p:spPr>
        <p:txBody>
          <a:bodyPr/>
          <a:lstStyle/>
          <a:p>
            <a:r>
              <a:rPr lang="es-EC" b="1" dirty="0" smtClean="0">
                <a:solidFill>
                  <a:schemeClr val="tx1"/>
                </a:solidFill>
              </a:rPr>
              <a:t>HARDWARE</a:t>
            </a:r>
            <a:endParaRPr lang="es-EC" b="1" dirty="0">
              <a:solidFill>
                <a:schemeClr val="tx1"/>
              </a:solidFill>
            </a:endParaRPr>
          </a:p>
        </p:txBody>
      </p:sp>
      <p:pic>
        <p:nvPicPr>
          <p:cNvPr id="5" name="4 Imagen"/>
          <p:cNvPicPr/>
          <p:nvPr/>
        </p:nvPicPr>
        <p:blipFill>
          <a:blip r:embed="rId2">
            <a:extLst>
              <a:ext uri="{BEBA8EAE-BF5A-486C-A8C5-ECC9F3942E4B}">
                <a14:imgProps xmlns:a14="http://schemas.microsoft.com/office/drawing/2010/main">
                  <a14:imgLayer r:embed="rId3">
                    <a14:imgEffect>
                      <a14:backgroundRemoval t="0" b="98500" l="0" r="100000">
                        <a14:foregroundMark x1="79167" y1="50333" x2="60333" y2="79667"/>
                        <a14:foregroundMark x1="83500" y1="66000" x2="75833" y2="75500"/>
                        <a14:foregroundMark x1="83500" y1="34667" x2="63667" y2="11500"/>
                        <a14:foregroundMark x1="54833" y1="38833" x2="48333" y2="8333"/>
                        <a14:foregroundMark x1="30667" y1="11500" x2="21833" y2="14667"/>
                        <a14:foregroundMark x1="31833" y1="8333" x2="61500" y2="10500"/>
                        <a14:foregroundMark x1="31833" y1="82833" x2="12000" y2="73333"/>
                        <a14:foregroundMark x1="6500" y1="66000" x2="6500" y2="66000"/>
                        <a14:foregroundMark x1="5333" y1="61833" x2="5333" y2="61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8561" y="5146674"/>
            <a:ext cx="1737868" cy="1711325"/>
          </a:xfrm>
          <a:prstGeom prst="rect">
            <a:avLst/>
          </a:prstGeom>
          <a:noFill/>
          <a:ln>
            <a:noFill/>
          </a:ln>
        </p:spPr>
      </p:pic>
      <p:pic>
        <p:nvPicPr>
          <p:cNvPr id="4098" name="Picture 2" descr="http://store.virginmedia.com/content/dam/eSales/mobile/responsive/Samsung/Zoom/Galaxy%20S5%20Black_com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084" y="3828566"/>
            <a:ext cx="2740916" cy="3029434"/>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p:nvPr/>
        </p:nvPicPr>
        <p:blipFill>
          <a:blip r:embed="rId5">
            <a:extLst>
              <a:ext uri="{28A0092B-C50C-407E-A947-70E740481C1C}">
                <a14:useLocalDpi xmlns:a14="http://schemas.microsoft.com/office/drawing/2010/main" val="0"/>
              </a:ext>
            </a:extLst>
          </a:blip>
          <a:srcRect/>
          <a:stretch>
            <a:fillRect/>
          </a:stretch>
        </p:blipFill>
        <p:spPr bwMode="auto">
          <a:xfrm>
            <a:off x="5165879" y="5146675"/>
            <a:ext cx="1977390" cy="1711325"/>
          </a:xfrm>
          <a:prstGeom prst="rect">
            <a:avLst/>
          </a:prstGeom>
          <a:noFill/>
          <a:ln>
            <a:noFill/>
          </a:ln>
        </p:spPr>
      </p:pic>
      <p:sp>
        <p:nvSpPr>
          <p:cNvPr id="7" name="6 CuadroTexto"/>
          <p:cNvSpPr txBox="1"/>
          <p:nvPr/>
        </p:nvSpPr>
        <p:spPr>
          <a:xfrm>
            <a:off x="1583473" y="3242456"/>
            <a:ext cx="2631688" cy="461665"/>
          </a:xfrm>
          <a:prstGeom prst="rect">
            <a:avLst/>
          </a:prstGeom>
          <a:noFill/>
        </p:spPr>
        <p:txBody>
          <a:bodyPr wrap="square" rtlCol="0">
            <a:spAutoFit/>
          </a:bodyPr>
          <a:lstStyle/>
          <a:p>
            <a:pPr marL="285750" indent="-285750">
              <a:buFont typeface="Arial" panose="020B0604020202020204" pitchFamily="34" charset="0"/>
              <a:buChar char="•"/>
            </a:pPr>
            <a:r>
              <a:rPr lang="es-EC" sz="2400" dirty="0" smtClean="0"/>
              <a:t>SMARTPHONE</a:t>
            </a:r>
            <a:endParaRPr lang="es-EC" sz="2400" dirty="0"/>
          </a:p>
        </p:txBody>
      </p:sp>
      <p:sp>
        <p:nvSpPr>
          <p:cNvPr id="9" name="8 CuadroTexto"/>
          <p:cNvSpPr txBox="1"/>
          <p:nvPr/>
        </p:nvSpPr>
        <p:spPr>
          <a:xfrm>
            <a:off x="2422679" y="3748305"/>
            <a:ext cx="3108326" cy="461665"/>
          </a:xfrm>
          <a:prstGeom prst="rect">
            <a:avLst/>
          </a:prstGeom>
          <a:noFill/>
        </p:spPr>
        <p:txBody>
          <a:bodyPr wrap="square" rtlCol="0">
            <a:spAutoFit/>
          </a:bodyPr>
          <a:lstStyle/>
          <a:p>
            <a:pPr marL="285750" indent="-285750">
              <a:buFont typeface="Arial" panose="020B0604020202020204" pitchFamily="34" charset="0"/>
              <a:buChar char="•"/>
            </a:pPr>
            <a:r>
              <a:rPr lang="es-EC" sz="2400" dirty="0" smtClean="0"/>
              <a:t>SENSORDRONE</a:t>
            </a:r>
            <a:endParaRPr lang="es-EC" sz="2400" dirty="0"/>
          </a:p>
        </p:txBody>
      </p:sp>
      <p:sp>
        <p:nvSpPr>
          <p:cNvPr id="10" name="9 CuadroTexto"/>
          <p:cNvSpPr txBox="1"/>
          <p:nvPr/>
        </p:nvSpPr>
        <p:spPr>
          <a:xfrm>
            <a:off x="3221837" y="4302141"/>
            <a:ext cx="1944042" cy="461665"/>
          </a:xfrm>
          <a:prstGeom prst="rect">
            <a:avLst/>
          </a:prstGeom>
          <a:noFill/>
        </p:spPr>
        <p:txBody>
          <a:bodyPr wrap="square" rtlCol="0">
            <a:spAutoFit/>
          </a:bodyPr>
          <a:lstStyle/>
          <a:p>
            <a:pPr marL="285750" indent="-285750">
              <a:buFont typeface="Arial" panose="020B0604020202020204" pitchFamily="34" charset="0"/>
              <a:buChar char="•"/>
            </a:pPr>
            <a:r>
              <a:rPr lang="es-EC" sz="2400" dirty="0" smtClean="0"/>
              <a:t>GEAR S</a:t>
            </a:r>
            <a:endParaRPr lang="es-EC" sz="2400" dirty="0"/>
          </a:p>
        </p:txBody>
      </p:sp>
    </p:spTree>
    <p:extLst>
      <p:ext uri="{BB962C8B-B14F-4D97-AF65-F5344CB8AC3E}">
        <p14:creationId xmlns:p14="http://schemas.microsoft.com/office/powerpoint/2010/main" val="64312098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9275" y="397507"/>
            <a:ext cx="8042276" cy="1336956"/>
          </a:xfrm>
        </p:spPr>
        <p:txBody>
          <a:bodyPr/>
          <a:lstStyle/>
          <a:p>
            <a:r>
              <a:rPr lang="es-ES" b="1" dirty="0">
                <a:solidFill>
                  <a:srgbClr val="000000"/>
                </a:solidFill>
              </a:rPr>
              <a:t>DISPOSITIVOS MÓVILES INTELIGENTES</a:t>
            </a:r>
            <a:endParaRPr lang="es-EC" dirty="0"/>
          </a:p>
        </p:txBody>
      </p:sp>
      <p:sp>
        <p:nvSpPr>
          <p:cNvPr id="4" name="3 Marcador de contenido"/>
          <p:cNvSpPr>
            <a:spLocks noGrp="1"/>
          </p:cNvSpPr>
          <p:nvPr>
            <p:ph idx="1"/>
          </p:nvPr>
        </p:nvSpPr>
        <p:spPr>
          <a:xfrm>
            <a:off x="705392" y="2180065"/>
            <a:ext cx="8042276" cy="3618569"/>
          </a:xfrm>
        </p:spPr>
        <p:txBody>
          <a:bodyPr/>
          <a:lstStyle/>
          <a:p>
            <a:r>
              <a:rPr lang="es-ES" dirty="0"/>
              <a:t>Si bien esta idea ha sido deseada implementarse desde mucho tiempo atrás no sino hasta estos últimos años, donde el usuario es capaz de llevar un dispositivo portable que integre varias tecnologías de comunicación, alto procesamiento y sensores que no incomode al usuario. Por ello l</a:t>
            </a:r>
            <a:r>
              <a:rPr lang="es-ES_tradnl" dirty="0"/>
              <a:t>os dispositivos móviles inteligentes son conocidos como computadoras de mano y han sido estudiados a lo largo de su evolución dentro la computación ubicua </a:t>
            </a:r>
            <a:r>
              <a:rPr lang="es-EC" dirty="0"/>
              <a:t>(</a:t>
            </a:r>
            <a:r>
              <a:rPr lang="es-EC" dirty="0" err="1"/>
              <a:t>Aransay</a:t>
            </a:r>
            <a:r>
              <a:rPr lang="es-EC" dirty="0"/>
              <a:t>, 2009)</a:t>
            </a:r>
            <a:r>
              <a:rPr lang="es-ES_tradnl" dirty="0"/>
              <a:t>. </a:t>
            </a:r>
            <a:endParaRPr lang="es-EC" dirty="0"/>
          </a:p>
        </p:txBody>
      </p:sp>
    </p:spTree>
    <p:extLst>
      <p:ext uri="{BB962C8B-B14F-4D97-AF65-F5344CB8AC3E}">
        <p14:creationId xmlns:p14="http://schemas.microsoft.com/office/powerpoint/2010/main" val="15626400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a">
  <a:themeElements>
    <a:clrScheme name="Brisa">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a">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a">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Brisa.thmx</Template>
  <TotalTime>935</TotalTime>
  <Words>1294</Words>
  <Application>Microsoft Office PowerPoint</Application>
  <PresentationFormat>Presentación en pantalla (4:3)</PresentationFormat>
  <Paragraphs>153</Paragraphs>
  <Slides>47</Slides>
  <Notes>0</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Brisa</vt:lpstr>
      <vt:lpstr>Presentación de PowerPoint</vt:lpstr>
      <vt:lpstr>ANTECEDENTES</vt:lpstr>
      <vt:lpstr>Mobile Crowd Sensing Sensamiento por Multitudes Móviles</vt:lpstr>
      <vt:lpstr>OBJETIVOS General</vt:lpstr>
      <vt:lpstr>OBJETIVOS</vt:lpstr>
      <vt:lpstr>ALCANCE</vt:lpstr>
      <vt:lpstr>DESCRIPCIÓN DEL  HADWARE Y SOFTWARE</vt:lpstr>
      <vt:lpstr>HARDWARE</vt:lpstr>
      <vt:lpstr>DISPOSITIVOS MÓVILES INTELIGENTES</vt:lpstr>
      <vt:lpstr>Presentación de PowerPoint</vt:lpstr>
      <vt:lpstr>Descripción de Hardware y Software</vt:lpstr>
      <vt:lpstr>Presentación de PowerPoint</vt:lpstr>
      <vt:lpstr>Presentación de PowerPoint</vt:lpstr>
      <vt:lpstr>SOFTWARE</vt:lpstr>
      <vt:lpstr>Presentación de PowerPoint</vt:lpstr>
      <vt:lpstr>Presentación de PowerPoint</vt:lpstr>
      <vt:lpstr>XAMPP</vt:lpstr>
      <vt:lpstr>IMPLEMENTACION</vt:lpstr>
      <vt:lpstr>IMPLEMENTACION</vt:lpstr>
      <vt:lpstr>Presentación de PowerPoint</vt:lpstr>
      <vt:lpstr>Front - End</vt:lpstr>
      <vt:lpstr>Presentación de PowerPoint</vt:lpstr>
      <vt:lpstr>Presentación de PowerPoint</vt:lpstr>
      <vt:lpstr>Presentación de PowerPoint</vt:lpstr>
      <vt:lpstr>Presentación de PowerPoint</vt:lpstr>
      <vt:lpstr>Presentación de PowerPoint</vt:lpstr>
      <vt:lpstr>BACK - END</vt:lpstr>
      <vt:lpstr>Presentación de PowerPoint</vt:lpstr>
      <vt:lpstr>Modelo de Tablas</vt:lpstr>
      <vt:lpstr>Funcionamiento</vt:lpstr>
      <vt:lpstr>Desarrollo de Aplicaciones Móviles </vt:lpstr>
      <vt:lpstr>Funcionamiento de la App en Android</vt:lpstr>
      <vt:lpstr>Presentación de PowerPoint</vt:lpstr>
      <vt:lpstr>Presentación de PowerPoint</vt:lpstr>
      <vt:lpstr>Diagrama de Proceso o Secuencia</vt:lpstr>
      <vt:lpstr>PRUEBAS DE FUNCIONAMIENTO</vt:lpstr>
      <vt:lpstr>Análisis de la información en  la Base de Datos</vt:lpstr>
      <vt:lpstr>PRUEBAS DE FUNCIONAMIENTO Variable: Temperatura</vt:lpstr>
      <vt:lpstr>PRUEBAS DE FUNCIONAMIENTO</vt:lpstr>
      <vt:lpstr>PRUEBAS DE FUNCIONAMIENTO Variable: Presión</vt:lpstr>
      <vt:lpstr>PRUEBAS DE FUNCIONAMIENTO Análisis </vt:lpstr>
      <vt:lpstr>Troughput</vt:lpstr>
      <vt:lpstr>Throuhtput</vt:lpstr>
      <vt:lpstr>CONCLUSIONES</vt:lpstr>
      <vt:lpstr>CONCLUSIONES</vt:lpstr>
      <vt:lpstr>RECOMENDACIONES</vt:lpstr>
      <vt:lpstr>Presentación de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Marlene Minchala</dc:creator>
  <cp:lastModifiedBy>TEC Torres Robinson</cp:lastModifiedBy>
  <cp:revision>70</cp:revision>
  <dcterms:created xsi:type="dcterms:W3CDTF">2015-08-17T02:23:30Z</dcterms:created>
  <dcterms:modified xsi:type="dcterms:W3CDTF">2015-08-31T20:34:46Z</dcterms:modified>
</cp:coreProperties>
</file>