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2"/>
  </p:notesMasterIdLst>
  <p:sldIdLst>
    <p:sldId id="322" r:id="rId2"/>
    <p:sldId id="337" r:id="rId3"/>
    <p:sldId id="338" r:id="rId4"/>
    <p:sldId id="339" r:id="rId5"/>
    <p:sldId id="340" r:id="rId6"/>
    <p:sldId id="341" r:id="rId7"/>
    <p:sldId id="342" r:id="rId8"/>
    <p:sldId id="257" r:id="rId9"/>
    <p:sldId id="258" r:id="rId10"/>
    <p:sldId id="259" r:id="rId11"/>
    <p:sldId id="260" r:id="rId12"/>
    <p:sldId id="261" r:id="rId13"/>
    <p:sldId id="262" r:id="rId14"/>
    <p:sldId id="263" r:id="rId15"/>
    <p:sldId id="264" r:id="rId16"/>
    <p:sldId id="265" r:id="rId17"/>
    <p:sldId id="266" r:id="rId18"/>
    <p:sldId id="267" r:id="rId19"/>
    <p:sldId id="343" r:id="rId20"/>
    <p:sldId id="344" r:id="rId21"/>
    <p:sldId id="345" r:id="rId22"/>
    <p:sldId id="346" r:id="rId23"/>
    <p:sldId id="347" r:id="rId24"/>
    <p:sldId id="348" r:id="rId25"/>
    <p:sldId id="268" r:id="rId26"/>
    <p:sldId id="269" r:id="rId27"/>
    <p:sldId id="270" r:id="rId28"/>
    <p:sldId id="271" r:id="rId29"/>
    <p:sldId id="274" r:id="rId30"/>
    <p:sldId id="276" r:id="rId31"/>
    <p:sldId id="277" r:id="rId32"/>
    <p:sldId id="278" r:id="rId33"/>
    <p:sldId id="279" r:id="rId34"/>
    <p:sldId id="280" r:id="rId35"/>
    <p:sldId id="281" r:id="rId36"/>
    <p:sldId id="282" r:id="rId37"/>
    <p:sldId id="283" r:id="rId38"/>
    <p:sldId id="285" r:id="rId39"/>
    <p:sldId id="286" r:id="rId40"/>
    <p:sldId id="288" r:id="rId41"/>
    <p:sldId id="289" r:id="rId42"/>
    <p:sldId id="290" r:id="rId43"/>
    <p:sldId id="291" r:id="rId44"/>
    <p:sldId id="292" r:id="rId45"/>
    <p:sldId id="293" r:id="rId46"/>
    <p:sldId id="294" r:id="rId47"/>
    <p:sldId id="296" r:id="rId48"/>
    <p:sldId id="295" r:id="rId49"/>
    <p:sldId id="297" r:id="rId50"/>
    <p:sldId id="349" r:id="rId51"/>
    <p:sldId id="350" r:id="rId52"/>
    <p:sldId id="351" r:id="rId53"/>
    <p:sldId id="386" r:id="rId54"/>
    <p:sldId id="387" r:id="rId55"/>
    <p:sldId id="388" r:id="rId56"/>
    <p:sldId id="389" r:id="rId57"/>
    <p:sldId id="390" r:id="rId58"/>
    <p:sldId id="391" r:id="rId59"/>
    <p:sldId id="358" r:id="rId60"/>
    <p:sldId id="359" r:id="rId61"/>
    <p:sldId id="392" r:id="rId62"/>
    <p:sldId id="361" r:id="rId63"/>
    <p:sldId id="362" r:id="rId64"/>
    <p:sldId id="363" r:id="rId65"/>
    <p:sldId id="364" r:id="rId66"/>
    <p:sldId id="298" r:id="rId67"/>
    <p:sldId id="299" r:id="rId68"/>
    <p:sldId id="303" r:id="rId69"/>
    <p:sldId id="300" r:id="rId70"/>
    <p:sldId id="304" r:id="rId71"/>
    <p:sldId id="301" r:id="rId72"/>
    <p:sldId id="323" r:id="rId73"/>
    <p:sldId id="324" r:id="rId74"/>
    <p:sldId id="326" r:id="rId75"/>
    <p:sldId id="305" r:id="rId76"/>
    <p:sldId id="302" r:id="rId77"/>
    <p:sldId id="327" r:id="rId78"/>
    <p:sldId id="306" r:id="rId79"/>
    <p:sldId id="328" r:id="rId80"/>
    <p:sldId id="329" r:id="rId81"/>
    <p:sldId id="330" r:id="rId82"/>
    <p:sldId id="365" r:id="rId83"/>
    <p:sldId id="366" r:id="rId84"/>
    <p:sldId id="367" r:id="rId85"/>
    <p:sldId id="368" r:id="rId86"/>
    <p:sldId id="369" r:id="rId87"/>
    <p:sldId id="370" r:id="rId88"/>
    <p:sldId id="371" r:id="rId89"/>
    <p:sldId id="372" r:id="rId90"/>
    <p:sldId id="373" r:id="rId91"/>
    <p:sldId id="374" r:id="rId92"/>
    <p:sldId id="375" r:id="rId93"/>
    <p:sldId id="308" r:id="rId94"/>
    <p:sldId id="331" r:id="rId95"/>
    <p:sldId id="332" r:id="rId96"/>
    <p:sldId id="333" r:id="rId97"/>
    <p:sldId id="334" r:id="rId98"/>
    <p:sldId id="335" r:id="rId99"/>
    <p:sldId id="336" r:id="rId100"/>
    <p:sldId id="376" r:id="rId101"/>
    <p:sldId id="377" r:id="rId102"/>
    <p:sldId id="378" r:id="rId103"/>
    <p:sldId id="379" r:id="rId104"/>
    <p:sldId id="380" r:id="rId105"/>
    <p:sldId id="381" r:id="rId106"/>
    <p:sldId id="319" r:id="rId107"/>
    <p:sldId id="317" r:id="rId108"/>
    <p:sldId id="320" r:id="rId109"/>
    <p:sldId id="382" r:id="rId110"/>
    <p:sldId id="383" r:id="rId11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20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26FBE5-5ADC-4139-BBF6-8E1409735588}" type="datetimeFigureOut">
              <a:rPr lang="es-EC" smtClean="0"/>
              <a:t>09/12/2015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EC5111-F173-4F88-AD1E-70003B0FF7AA}" type="slidenum">
              <a:rPr lang="es-EC" smtClean="0"/>
              <a:t>‹Nº›</a:t>
            </a:fld>
            <a:endParaRPr lang="es-EC"/>
          </a:p>
        </p:txBody>
      </p:sp>
    </p:spTree>
    <p:extLst>
      <p:ext uri="{BB962C8B-B14F-4D97-AF65-F5344CB8AC3E}">
        <p14:creationId xmlns:p14="http://schemas.microsoft.com/office/powerpoint/2010/main" val="3796459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s-EC" smtClean="0"/>
              <a:t>A continuación la exposición del proyecto de grado previo a la obtención de nuestro título</a:t>
            </a:r>
          </a:p>
        </p:txBody>
      </p:sp>
      <p:sp>
        <p:nvSpPr>
          <p:cNvPr id="41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1B7B2F-9B58-464B-9C16-9915A207E3DE}" type="slidenum">
              <a:rPr lang="es-EC" altLang="es-EC" smtClean="0"/>
              <a:pPr>
                <a:spcBef>
                  <a:spcPct val="0"/>
                </a:spcBef>
              </a:pPr>
              <a:t>1</a:t>
            </a:fld>
            <a:endParaRPr lang="es-EC" altLang="es-EC" smtClean="0"/>
          </a:p>
        </p:txBody>
      </p:sp>
    </p:spTree>
    <p:extLst>
      <p:ext uri="{BB962C8B-B14F-4D97-AF65-F5344CB8AC3E}">
        <p14:creationId xmlns:p14="http://schemas.microsoft.com/office/powerpoint/2010/main" val="1003418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C21E7DA6-0012-4563-908B-C16F7DD79D5C}" type="datetimeFigureOut">
              <a:rPr lang="es-EC" smtClean="0"/>
              <a:t>09/12/2015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138A8DD-DDDF-4572-8870-60070057CA40}" type="slidenum">
              <a:rPr lang="es-EC" smtClean="0"/>
              <a:t>‹Nº›</a:t>
            </a:fld>
            <a:endParaRPr lang="es-EC"/>
          </a:p>
        </p:txBody>
      </p:sp>
    </p:spTree>
    <p:extLst>
      <p:ext uri="{BB962C8B-B14F-4D97-AF65-F5344CB8AC3E}">
        <p14:creationId xmlns:p14="http://schemas.microsoft.com/office/powerpoint/2010/main" val="2343486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C21E7DA6-0012-4563-908B-C16F7DD79D5C}" type="datetimeFigureOut">
              <a:rPr lang="es-EC" smtClean="0"/>
              <a:t>09/12/2015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138A8DD-DDDF-4572-8870-60070057CA40}" type="slidenum">
              <a:rPr lang="es-EC" smtClean="0"/>
              <a:t>‹Nº›</a:t>
            </a:fld>
            <a:endParaRPr lang="es-EC"/>
          </a:p>
        </p:txBody>
      </p:sp>
    </p:spTree>
    <p:extLst>
      <p:ext uri="{BB962C8B-B14F-4D97-AF65-F5344CB8AC3E}">
        <p14:creationId xmlns:p14="http://schemas.microsoft.com/office/powerpoint/2010/main" val="84588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C21E7DA6-0012-4563-908B-C16F7DD79D5C}" type="datetimeFigureOut">
              <a:rPr lang="es-EC" smtClean="0"/>
              <a:t>09/12/2015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138A8DD-DDDF-4572-8870-60070057CA40}" type="slidenum">
              <a:rPr lang="es-EC" smtClean="0"/>
              <a:t>‹Nº›</a:t>
            </a:fld>
            <a:endParaRPr lang="es-EC"/>
          </a:p>
        </p:txBody>
      </p:sp>
    </p:spTree>
    <p:extLst>
      <p:ext uri="{BB962C8B-B14F-4D97-AF65-F5344CB8AC3E}">
        <p14:creationId xmlns:p14="http://schemas.microsoft.com/office/powerpoint/2010/main" val="1393716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C21E7DA6-0012-4563-908B-C16F7DD79D5C}" type="datetimeFigureOut">
              <a:rPr lang="es-EC" smtClean="0"/>
              <a:t>09/12/2015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138A8DD-DDDF-4572-8870-60070057CA40}" type="slidenum">
              <a:rPr lang="es-EC" smtClean="0"/>
              <a:t>‹Nº›</a:t>
            </a:fld>
            <a:endParaRPr lang="es-EC"/>
          </a:p>
        </p:txBody>
      </p:sp>
    </p:spTree>
    <p:extLst>
      <p:ext uri="{BB962C8B-B14F-4D97-AF65-F5344CB8AC3E}">
        <p14:creationId xmlns:p14="http://schemas.microsoft.com/office/powerpoint/2010/main" val="3177323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21E7DA6-0012-4563-908B-C16F7DD79D5C}" type="datetimeFigureOut">
              <a:rPr lang="es-EC" smtClean="0"/>
              <a:t>09/12/2015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138A8DD-DDDF-4572-8870-60070057CA40}" type="slidenum">
              <a:rPr lang="es-EC" smtClean="0"/>
              <a:t>‹Nº›</a:t>
            </a:fld>
            <a:endParaRPr lang="es-EC"/>
          </a:p>
        </p:txBody>
      </p:sp>
    </p:spTree>
    <p:extLst>
      <p:ext uri="{BB962C8B-B14F-4D97-AF65-F5344CB8AC3E}">
        <p14:creationId xmlns:p14="http://schemas.microsoft.com/office/powerpoint/2010/main" val="2524705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C21E7DA6-0012-4563-908B-C16F7DD79D5C}" type="datetimeFigureOut">
              <a:rPr lang="es-EC" smtClean="0"/>
              <a:t>09/12/2015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138A8DD-DDDF-4572-8870-60070057CA40}" type="slidenum">
              <a:rPr lang="es-EC" smtClean="0"/>
              <a:t>‹Nº›</a:t>
            </a:fld>
            <a:endParaRPr lang="es-EC"/>
          </a:p>
        </p:txBody>
      </p:sp>
    </p:spTree>
    <p:extLst>
      <p:ext uri="{BB962C8B-B14F-4D97-AF65-F5344CB8AC3E}">
        <p14:creationId xmlns:p14="http://schemas.microsoft.com/office/powerpoint/2010/main" val="15523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C21E7DA6-0012-4563-908B-C16F7DD79D5C}" type="datetimeFigureOut">
              <a:rPr lang="es-EC" smtClean="0"/>
              <a:t>09/12/2015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6138A8DD-DDDF-4572-8870-60070057CA40}" type="slidenum">
              <a:rPr lang="es-EC" smtClean="0"/>
              <a:t>‹Nº›</a:t>
            </a:fld>
            <a:endParaRPr lang="es-EC"/>
          </a:p>
        </p:txBody>
      </p:sp>
    </p:spTree>
    <p:extLst>
      <p:ext uri="{BB962C8B-B14F-4D97-AF65-F5344CB8AC3E}">
        <p14:creationId xmlns:p14="http://schemas.microsoft.com/office/powerpoint/2010/main" val="1900095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C21E7DA6-0012-4563-908B-C16F7DD79D5C}" type="datetimeFigureOut">
              <a:rPr lang="es-EC" smtClean="0"/>
              <a:t>09/12/2015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6138A8DD-DDDF-4572-8870-60070057CA40}" type="slidenum">
              <a:rPr lang="es-EC" smtClean="0"/>
              <a:t>‹Nº›</a:t>
            </a:fld>
            <a:endParaRPr lang="es-EC"/>
          </a:p>
        </p:txBody>
      </p:sp>
    </p:spTree>
    <p:extLst>
      <p:ext uri="{BB962C8B-B14F-4D97-AF65-F5344CB8AC3E}">
        <p14:creationId xmlns:p14="http://schemas.microsoft.com/office/powerpoint/2010/main" val="101417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21E7DA6-0012-4563-908B-C16F7DD79D5C}" type="datetimeFigureOut">
              <a:rPr lang="es-EC" smtClean="0"/>
              <a:t>09/12/2015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6138A8DD-DDDF-4572-8870-60070057CA40}" type="slidenum">
              <a:rPr lang="es-EC" smtClean="0"/>
              <a:t>‹Nº›</a:t>
            </a:fld>
            <a:endParaRPr lang="es-EC"/>
          </a:p>
        </p:txBody>
      </p:sp>
    </p:spTree>
    <p:extLst>
      <p:ext uri="{BB962C8B-B14F-4D97-AF65-F5344CB8AC3E}">
        <p14:creationId xmlns:p14="http://schemas.microsoft.com/office/powerpoint/2010/main" val="329501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21E7DA6-0012-4563-908B-C16F7DD79D5C}" type="datetimeFigureOut">
              <a:rPr lang="es-EC" smtClean="0"/>
              <a:t>09/12/2015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138A8DD-DDDF-4572-8870-60070057CA40}" type="slidenum">
              <a:rPr lang="es-EC" smtClean="0"/>
              <a:t>‹Nº›</a:t>
            </a:fld>
            <a:endParaRPr lang="es-EC"/>
          </a:p>
        </p:txBody>
      </p:sp>
    </p:spTree>
    <p:extLst>
      <p:ext uri="{BB962C8B-B14F-4D97-AF65-F5344CB8AC3E}">
        <p14:creationId xmlns:p14="http://schemas.microsoft.com/office/powerpoint/2010/main" val="1599348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21E7DA6-0012-4563-908B-C16F7DD79D5C}" type="datetimeFigureOut">
              <a:rPr lang="es-EC" smtClean="0"/>
              <a:t>09/12/2015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138A8DD-DDDF-4572-8870-60070057CA40}" type="slidenum">
              <a:rPr lang="es-EC" smtClean="0"/>
              <a:t>‹Nº›</a:t>
            </a:fld>
            <a:endParaRPr lang="es-EC"/>
          </a:p>
        </p:txBody>
      </p:sp>
    </p:spTree>
    <p:extLst>
      <p:ext uri="{BB962C8B-B14F-4D97-AF65-F5344CB8AC3E}">
        <p14:creationId xmlns:p14="http://schemas.microsoft.com/office/powerpoint/2010/main" val="204635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E7DA6-0012-4563-908B-C16F7DD79D5C}" type="datetimeFigureOut">
              <a:rPr lang="es-EC" smtClean="0"/>
              <a:t>09/12/2015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38A8DD-DDDF-4572-8870-60070057CA40}" type="slidenum">
              <a:rPr lang="es-EC" smtClean="0"/>
              <a:t>‹Nº›</a:t>
            </a:fld>
            <a:endParaRPr lang="es-EC"/>
          </a:p>
        </p:txBody>
      </p:sp>
    </p:spTree>
    <p:extLst>
      <p:ext uri="{BB962C8B-B14F-4D97-AF65-F5344CB8AC3E}">
        <p14:creationId xmlns:p14="http://schemas.microsoft.com/office/powerpoint/2010/main" val="1383099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2.xml"/><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56.wmf"/><Relationship Id="rId7" Type="http://schemas.openxmlformats.org/officeDocument/2006/relationships/image" Target="../media/image60.wmf"/><Relationship Id="rId2" Type="http://schemas.openxmlformats.org/officeDocument/2006/relationships/image" Target="../media/image55.wmf"/><Relationship Id="rId1" Type="http://schemas.openxmlformats.org/officeDocument/2006/relationships/slideLayout" Target="../slideLayouts/slideLayout2.xml"/><Relationship Id="rId6" Type="http://schemas.openxmlformats.org/officeDocument/2006/relationships/image" Target="../media/image59.wmf"/><Relationship Id="rId5" Type="http://schemas.openxmlformats.org/officeDocument/2006/relationships/image" Target="../media/image58.wmf"/><Relationship Id="rId10" Type="http://schemas.openxmlformats.org/officeDocument/2006/relationships/image" Target="../media/image63.wmf"/><Relationship Id="rId4" Type="http://schemas.openxmlformats.org/officeDocument/2006/relationships/image" Target="../media/image57.wmf"/><Relationship Id="rId9" Type="http://schemas.openxmlformats.org/officeDocument/2006/relationships/image" Target="../media/image62.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slideLayout" Target="../slideLayouts/slideLayout2.xml"/><Relationship Id="rId5" Type="http://schemas.openxmlformats.org/officeDocument/2006/relationships/image" Target="../media/image67.wmf"/><Relationship Id="rId4" Type="http://schemas.openxmlformats.org/officeDocument/2006/relationships/image" Target="../media/image66.wmf"/></Relationships>
</file>

<file path=ppt/slides/_rels/slide61.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71.wmf"/><Relationship Id="rId4" Type="http://schemas.openxmlformats.org/officeDocument/2006/relationships/image" Target="../media/image70.wmf"/></Relationships>
</file>

<file path=ppt/slides/_rels/slide6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6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7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7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7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7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8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MATOCARATULA.jpg"/>
          <p:cNvPicPr>
            <a:picLocks noChangeAspect="1"/>
          </p:cNvPicPr>
          <p:nvPr/>
        </p:nvPicPr>
        <p:blipFill>
          <a:blip r:embed="rId3"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75" name="1 Título"/>
          <p:cNvSpPr>
            <a:spLocks noGrp="1"/>
          </p:cNvSpPr>
          <p:nvPr>
            <p:ph type="title"/>
          </p:nvPr>
        </p:nvSpPr>
        <p:spPr>
          <a:xfrm>
            <a:off x="500063" y="714375"/>
            <a:ext cx="8643937" cy="4857750"/>
          </a:xfrm>
        </p:spPr>
        <p:txBody>
          <a:bodyPr/>
          <a:lstStyle/>
          <a:p>
            <a:r>
              <a:rPr lang="es-EC" altLang="es-EC" sz="3200" dirty="0" smtClean="0"/>
              <a:t>“</a:t>
            </a:r>
            <a:r>
              <a:rPr lang="es-EC" sz="3200" dirty="0" smtClean="0"/>
              <a:t>DISEÑO </a:t>
            </a:r>
            <a:r>
              <a:rPr lang="es-EC" sz="3200" dirty="0"/>
              <a:t>Y CONSTRUCCIÓN DE UN MINI VEHICULO ELÉCTRICO DE DRIFTING DENOMINADO “CRAZY KART” </a:t>
            </a:r>
            <a:r>
              <a:rPr lang="es-EC" altLang="es-EC" sz="3200" dirty="0" smtClean="0"/>
              <a:t>”</a:t>
            </a:r>
            <a:r>
              <a:rPr lang="es-EC" altLang="es-EC" sz="3200" dirty="0"/>
              <a:t/>
            </a:r>
            <a:br>
              <a:rPr lang="es-EC" altLang="es-EC" sz="3200" dirty="0"/>
            </a:br>
            <a:r>
              <a:rPr lang="es-EC" altLang="es-EC" sz="3200" dirty="0" smtClean="0"/>
              <a:t/>
            </a:r>
            <a:br>
              <a:rPr lang="es-EC" altLang="es-EC" sz="3200" dirty="0" smtClean="0"/>
            </a:br>
            <a:r>
              <a:rPr lang="es-EC" altLang="es-EC" sz="3200" dirty="0" smtClean="0"/>
              <a:t>	</a:t>
            </a:r>
            <a:r>
              <a:rPr lang="es-EC" altLang="es-EC" sz="2400" dirty="0" smtClean="0"/>
              <a:t>Directores:	  		            </a:t>
            </a:r>
            <a:r>
              <a:rPr lang="es-EC" altLang="es-EC" sz="2400" dirty="0" smtClean="0"/>
              <a:t>Autore</a:t>
            </a:r>
            <a:r>
              <a:rPr lang="es-EC" altLang="es-EC" sz="2400" dirty="0" smtClean="0"/>
              <a:t>s</a:t>
            </a:r>
            <a:r>
              <a:rPr lang="es-EC" altLang="es-EC" sz="2400" dirty="0" smtClean="0"/>
              <a:t>:</a:t>
            </a:r>
            <a:br>
              <a:rPr lang="es-EC" altLang="es-EC" sz="2400" dirty="0" smtClean="0"/>
            </a:br>
            <a:r>
              <a:rPr lang="es-EC" altLang="es-EC" sz="2400" dirty="0"/>
              <a:t> </a:t>
            </a:r>
            <a:r>
              <a:rPr lang="es-EC" altLang="es-EC" sz="2400" dirty="0" smtClean="0"/>
              <a:t>   Ing. </a:t>
            </a:r>
            <a:r>
              <a:rPr lang="es-EC" altLang="es-EC" sz="2400" dirty="0" smtClean="0"/>
              <a:t>Ángelo </a:t>
            </a:r>
            <a:r>
              <a:rPr lang="es-EC" altLang="es-EC" sz="2400" dirty="0" smtClean="0"/>
              <a:t>Villavicencio		Gabriel Tapia Guerrero</a:t>
            </a:r>
            <a:br>
              <a:rPr lang="es-EC" altLang="es-EC" sz="2400" dirty="0" smtClean="0"/>
            </a:br>
            <a:r>
              <a:rPr lang="es-EC" altLang="es-EC" sz="2400" dirty="0" smtClean="0"/>
              <a:t>    Ing. Fernando Olmedo 		Diego Velásquez Albán</a:t>
            </a:r>
            <a:endParaRPr lang="es-EC" altLang="es-EC" dirty="0" smtClean="0"/>
          </a:p>
        </p:txBody>
      </p:sp>
    </p:spTree>
    <p:extLst>
      <p:ext uri="{BB962C8B-B14F-4D97-AF65-F5344CB8AC3E}">
        <p14:creationId xmlns:p14="http://schemas.microsoft.com/office/powerpoint/2010/main" val="50779177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88640"/>
            <a:ext cx="8229600" cy="706090"/>
          </a:xfrm>
        </p:spPr>
        <p:txBody>
          <a:bodyPr>
            <a:normAutofit/>
          </a:bodyPr>
          <a:lstStyle/>
          <a:p>
            <a:r>
              <a:rPr lang="es-EC" sz="3000" b="1" dirty="0" smtClean="0"/>
              <a:t>VEHÍCULOS DE RECREACIÓN ELÉCTRICOS </a:t>
            </a:r>
            <a:endParaRPr lang="es-EC" sz="3000" dirty="0"/>
          </a:p>
        </p:txBody>
      </p:sp>
      <p:sp>
        <p:nvSpPr>
          <p:cNvPr id="3" name="2 Marcador de contenido"/>
          <p:cNvSpPr>
            <a:spLocks noGrp="1"/>
          </p:cNvSpPr>
          <p:nvPr>
            <p:ph idx="1"/>
          </p:nvPr>
        </p:nvSpPr>
        <p:spPr>
          <a:xfrm>
            <a:off x="457200" y="980728"/>
            <a:ext cx="8229600" cy="4785395"/>
          </a:xfrm>
        </p:spPr>
        <p:txBody>
          <a:bodyPr>
            <a:normAutofit/>
          </a:bodyPr>
          <a:lstStyle/>
          <a:p>
            <a:pPr marL="0" indent="0">
              <a:buNone/>
            </a:pPr>
            <a:r>
              <a:rPr lang="es-EC" sz="2200" b="1" dirty="0" smtClean="0"/>
              <a:t>EVOLUCIÓN</a:t>
            </a:r>
          </a:p>
          <a:p>
            <a:pPr marL="0" indent="0" algn="just">
              <a:buNone/>
            </a:pPr>
            <a:r>
              <a:rPr lang="es-EC" sz="2200" dirty="0" err="1" smtClean="0"/>
              <a:t>Crazy</a:t>
            </a:r>
            <a:r>
              <a:rPr lang="es-EC" sz="2200" dirty="0" smtClean="0"/>
              <a:t> Kart .- La ultima evolución posee el ADN del modelo original, pero mezclando </a:t>
            </a:r>
            <a:r>
              <a:rPr lang="es-EC" sz="2200" dirty="0"/>
              <a:t>dos modos de </a:t>
            </a:r>
            <a:r>
              <a:rPr lang="es-EC" sz="2200" dirty="0" smtClean="0"/>
              <a:t>manejo (Fig. 5).</a:t>
            </a:r>
          </a:p>
          <a:p>
            <a:pPr marL="0" indent="0" algn="just">
              <a:buNone/>
            </a:pPr>
            <a:r>
              <a:rPr lang="es-EC" sz="2200" dirty="0" smtClean="0"/>
              <a:t>El </a:t>
            </a:r>
            <a:r>
              <a:rPr lang="es-EC" sz="2200" dirty="0"/>
              <a:t>primer modo </a:t>
            </a:r>
            <a:r>
              <a:rPr lang="es-EC" sz="2200" dirty="0" smtClean="0"/>
              <a:t>es </a:t>
            </a:r>
            <a:r>
              <a:rPr lang="es-EC" sz="2200" dirty="0"/>
              <a:t>similar a un </a:t>
            </a:r>
            <a:r>
              <a:rPr lang="es-EC" sz="2200" dirty="0" err="1" smtClean="0"/>
              <a:t>Go</a:t>
            </a:r>
            <a:r>
              <a:rPr lang="es-EC" sz="2200" dirty="0" smtClean="0"/>
              <a:t> Kart </a:t>
            </a:r>
            <a:r>
              <a:rPr lang="es-EC" sz="2200" dirty="0"/>
              <a:t>común, </a:t>
            </a:r>
            <a:r>
              <a:rPr lang="es-EC" sz="2200" dirty="0" smtClean="0"/>
              <a:t>pero utilizando una sola rueda motriz delantera, y cuatro </a:t>
            </a:r>
            <a:r>
              <a:rPr lang="es-EC" sz="2200" dirty="0"/>
              <a:t>ruedas </a:t>
            </a:r>
            <a:r>
              <a:rPr lang="es-EC" sz="2200" dirty="0" smtClean="0"/>
              <a:t>pequeñas para mantener el equilibrio</a:t>
            </a:r>
            <a:r>
              <a:rPr lang="es-EC" sz="2200" dirty="0"/>
              <a:t>. </a:t>
            </a:r>
            <a:endParaRPr lang="es-EC" sz="2200" dirty="0" smtClean="0"/>
          </a:p>
          <a:p>
            <a:pPr marL="0" indent="0" algn="just">
              <a:buNone/>
            </a:pPr>
            <a:r>
              <a:rPr lang="es-EC" sz="2200" dirty="0" smtClean="0"/>
              <a:t>El </a:t>
            </a:r>
            <a:r>
              <a:rPr lang="es-EC" sz="2200" dirty="0"/>
              <a:t>segundo modo </a:t>
            </a:r>
            <a:r>
              <a:rPr lang="es-EC" sz="2200" dirty="0" smtClean="0"/>
              <a:t>consiste en la aplicación de un mecanismo para realizar derrapes</a:t>
            </a:r>
            <a:r>
              <a:rPr lang="es-EC" sz="2200" dirty="0"/>
              <a:t>, </a:t>
            </a:r>
            <a:r>
              <a:rPr lang="es-EC" sz="2200" dirty="0" smtClean="0"/>
              <a:t>el mismo que es controlado por una palanca lateral. </a:t>
            </a:r>
            <a:endParaRPr lang="es-EC" sz="2200" dirty="0"/>
          </a:p>
        </p:txBody>
      </p:sp>
      <p:pic>
        <p:nvPicPr>
          <p:cNvPr id="6" name="Imagen 5" descr="SAMSUNG CSC"/>
          <p:cNvPicPr/>
          <p:nvPr/>
        </p:nvPicPr>
        <p:blipFill>
          <a:blip r:embed="rId3">
            <a:extLst>
              <a:ext uri="{28A0092B-C50C-407E-A947-70E740481C1C}">
                <a14:useLocalDpi xmlns:a14="http://schemas.microsoft.com/office/drawing/2010/main" val="0"/>
              </a:ext>
            </a:extLst>
          </a:blip>
          <a:srcRect/>
          <a:stretch>
            <a:fillRect/>
          </a:stretch>
        </p:blipFill>
        <p:spPr bwMode="auto">
          <a:xfrm>
            <a:off x="2933700" y="4009351"/>
            <a:ext cx="3276600" cy="1842770"/>
          </a:xfrm>
          <a:prstGeom prst="rect">
            <a:avLst/>
          </a:prstGeom>
          <a:noFill/>
          <a:ln>
            <a:noFill/>
          </a:ln>
        </p:spPr>
      </p:pic>
    </p:spTree>
    <p:extLst>
      <p:ext uri="{BB962C8B-B14F-4D97-AF65-F5344CB8AC3E}">
        <p14:creationId xmlns:p14="http://schemas.microsoft.com/office/powerpoint/2010/main" val="304492528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ANÁLISIS DE COSTOS </a:t>
            </a:r>
            <a:endParaRPr lang="es-EC" dirty="0"/>
          </a:p>
        </p:txBody>
      </p:sp>
      <p:sp>
        <p:nvSpPr>
          <p:cNvPr id="3" name="Marcador de contenido 2"/>
          <p:cNvSpPr>
            <a:spLocks noGrp="1"/>
          </p:cNvSpPr>
          <p:nvPr>
            <p:ph idx="1"/>
          </p:nvPr>
        </p:nvSpPr>
        <p:spPr/>
        <p:txBody>
          <a:bodyPr>
            <a:normAutofit lnSpcReduction="10000"/>
          </a:bodyPr>
          <a:lstStyle/>
          <a:p>
            <a:pPr marL="0" indent="0" algn="just">
              <a:buNone/>
            </a:pPr>
            <a:r>
              <a:rPr lang="es-EC" sz="3600" dirty="0"/>
              <a:t>Este proyecto no pertenece a ninguna empresa u organización por lo que solo presenta egresos y no existe financiamiento de ningún tipo. </a:t>
            </a:r>
          </a:p>
          <a:p>
            <a:pPr algn="just"/>
            <a:endParaRPr lang="es-EC" sz="3600" dirty="0" smtClean="0"/>
          </a:p>
          <a:p>
            <a:pPr marL="0" indent="0" algn="just">
              <a:buNone/>
            </a:pPr>
            <a:r>
              <a:rPr lang="es-EC" sz="3600" dirty="0" smtClean="0"/>
              <a:t>Se analizan dos tipos de costos: </a:t>
            </a:r>
          </a:p>
          <a:p>
            <a:pPr algn="just"/>
            <a:r>
              <a:rPr lang="es-EC" sz="3600" dirty="0" smtClean="0"/>
              <a:t>Costos directos </a:t>
            </a:r>
          </a:p>
          <a:p>
            <a:pPr algn="just"/>
            <a:r>
              <a:rPr lang="es-EC" sz="3600" dirty="0" smtClean="0"/>
              <a:t>Costos indirectos </a:t>
            </a:r>
            <a:endParaRPr lang="es-EC" sz="3600" dirty="0"/>
          </a:p>
        </p:txBody>
      </p:sp>
    </p:spTree>
    <p:extLst>
      <p:ext uri="{BB962C8B-B14F-4D97-AF65-F5344CB8AC3E}">
        <p14:creationId xmlns:p14="http://schemas.microsoft.com/office/powerpoint/2010/main" val="350687278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511486582"/>
              </p:ext>
            </p:extLst>
          </p:nvPr>
        </p:nvGraphicFramePr>
        <p:xfrm>
          <a:off x="0" y="1"/>
          <a:ext cx="9144000" cy="2746128"/>
        </p:xfrm>
        <a:graphic>
          <a:graphicData uri="http://schemas.openxmlformats.org/drawingml/2006/table">
            <a:tbl>
              <a:tblPr firstRow="1" firstCol="1" bandRow="1">
                <a:tableStyleId>{5C22544A-7EE6-4342-B048-85BDC9FD1C3A}</a:tableStyleId>
              </a:tblPr>
              <a:tblGrid>
                <a:gridCol w="919697"/>
                <a:gridCol w="2429984"/>
                <a:gridCol w="1598200"/>
                <a:gridCol w="1656809"/>
                <a:gridCol w="1296142"/>
                <a:gridCol w="1243168"/>
              </a:tblGrid>
              <a:tr h="308976">
                <a:tc>
                  <a:txBody>
                    <a:bodyPr/>
                    <a:lstStyle/>
                    <a:p>
                      <a:pPr indent="180340" algn="ctr">
                        <a:lnSpc>
                          <a:spcPct val="150000"/>
                        </a:lnSpc>
                        <a:spcAft>
                          <a:spcPts val="0"/>
                        </a:spcAft>
                      </a:pPr>
                      <a:r>
                        <a:rPr lang="es-EC" sz="1200" dirty="0">
                          <a:effectLst/>
                        </a:rPr>
                        <a:t>ORD.</a:t>
                      </a:r>
                      <a:endParaRPr lang="es-EC" sz="1200" dirty="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dirty="0">
                          <a:effectLst/>
                        </a:rPr>
                        <a:t>ÍTEM</a:t>
                      </a:r>
                      <a:endParaRPr lang="es-EC" sz="1200" dirty="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a:effectLst/>
                        </a:rPr>
                        <a:t>V. UNITARIO</a:t>
                      </a:r>
                      <a:endParaRPr lang="es-EC" sz="120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a:effectLst/>
                        </a:rPr>
                        <a:t>CANTIDAD</a:t>
                      </a:r>
                      <a:endParaRPr lang="es-EC" sz="120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a:effectLst/>
                        </a:rPr>
                        <a:t>UNIDAD</a:t>
                      </a:r>
                      <a:endParaRPr lang="es-EC" sz="120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a:effectLst/>
                        </a:rPr>
                        <a:t>V. TOTAL</a:t>
                      </a:r>
                      <a:endParaRPr lang="es-EC" sz="1200">
                        <a:effectLst/>
                        <a:latin typeface="Arial" panose="020B0604020202020204" pitchFamily="34" charset="0"/>
                        <a:ea typeface="Calibri" panose="020F0502020204030204" pitchFamily="34" charset="0"/>
                      </a:endParaRPr>
                    </a:p>
                  </a:txBody>
                  <a:tcPr marL="47221" marR="47221" marT="0" marB="0"/>
                </a:tc>
              </a:tr>
              <a:tr h="308976">
                <a:tc>
                  <a:txBody>
                    <a:bodyPr/>
                    <a:lstStyle/>
                    <a:p>
                      <a:pPr indent="180340" algn="ctr">
                        <a:lnSpc>
                          <a:spcPct val="150000"/>
                        </a:lnSpc>
                        <a:spcAft>
                          <a:spcPts val="0"/>
                        </a:spcAft>
                      </a:pPr>
                      <a:r>
                        <a:rPr lang="es-EC" sz="1200">
                          <a:effectLst/>
                        </a:rPr>
                        <a:t>1</a:t>
                      </a:r>
                      <a:endParaRPr lang="es-EC" sz="120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dirty="0">
                          <a:effectLst/>
                        </a:rPr>
                        <a:t>tubo cuadrado 1" x 2mm</a:t>
                      </a:r>
                      <a:endParaRPr lang="es-EC" sz="1200" dirty="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dirty="0">
                          <a:effectLst/>
                        </a:rPr>
                        <a:t>1,41</a:t>
                      </a:r>
                      <a:endParaRPr lang="es-EC" sz="1200" dirty="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a:effectLst/>
                        </a:rPr>
                        <a:t>12</a:t>
                      </a:r>
                      <a:endParaRPr lang="es-EC" sz="120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a:effectLst/>
                        </a:rPr>
                        <a:t>m</a:t>
                      </a:r>
                      <a:endParaRPr lang="es-EC" sz="120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a:effectLst/>
                        </a:rPr>
                        <a:t>16,92</a:t>
                      </a:r>
                      <a:endParaRPr lang="es-EC" sz="1200">
                        <a:effectLst/>
                        <a:latin typeface="Arial" panose="020B0604020202020204" pitchFamily="34" charset="0"/>
                        <a:ea typeface="Calibri" panose="020F0502020204030204" pitchFamily="34" charset="0"/>
                      </a:endParaRPr>
                    </a:p>
                  </a:txBody>
                  <a:tcPr marL="47221" marR="47221" marT="0" marB="0"/>
                </a:tc>
              </a:tr>
              <a:tr h="308976">
                <a:tc>
                  <a:txBody>
                    <a:bodyPr/>
                    <a:lstStyle/>
                    <a:p>
                      <a:pPr indent="180340" algn="ctr">
                        <a:lnSpc>
                          <a:spcPct val="150000"/>
                        </a:lnSpc>
                        <a:spcAft>
                          <a:spcPts val="0"/>
                        </a:spcAft>
                      </a:pPr>
                      <a:r>
                        <a:rPr lang="es-EC" sz="1200">
                          <a:effectLst/>
                        </a:rPr>
                        <a:t>2</a:t>
                      </a:r>
                      <a:endParaRPr lang="es-EC" sz="120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dirty="0">
                          <a:effectLst/>
                        </a:rPr>
                        <a:t>plancha tol 3mm</a:t>
                      </a:r>
                      <a:endParaRPr lang="es-EC" sz="1200" dirty="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dirty="0">
                          <a:effectLst/>
                        </a:rPr>
                        <a:t>22</a:t>
                      </a:r>
                      <a:endParaRPr lang="es-EC" sz="1200" dirty="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dirty="0">
                          <a:effectLst/>
                        </a:rPr>
                        <a:t>1</a:t>
                      </a:r>
                      <a:endParaRPr lang="es-EC" sz="1200" dirty="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a:effectLst/>
                        </a:rPr>
                        <a:t>u</a:t>
                      </a:r>
                      <a:endParaRPr lang="es-EC" sz="120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a:effectLst/>
                        </a:rPr>
                        <a:t>22</a:t>
                      </a:r>
                      <a:endParaRPr lang="es-EC" sz="1200">
                        <a:effectLst/>
                        <a:latin typeface="Arial" panose="020B0604020202020204" pitchFamily="34" charset="0"/>
                        <a:ea typeface="Calibri" panose="020F0502020204030204" pitchFamily="34" charset="0"/>
                      </a:endParaRPr>
                    </a:p>
                  </a:txBody>
                  <a:tcPr marL="47221" marR="47221" marT="0" marB="0"/>
                </a:tc>
              </a:tr>
              <a:tr h="308976">
                <a:tc>
                  <a:txBody>
                    <a:bodyPr/>
                    <a:lstStyle/>
                    <a:p>
                      <a:pPr indent="180340" algn="ctr">
                        <a:lnSpc>
                          <a:spcPct val="150000"/>
                        </a:lnSpc>
                        <a:spcAft>
                          <a:spcPts val="0"/>
                        </a:spcAft>
                      </a:pPr>
                      <a:r>
                        <a:rPr lang="es-EC" sz="1200">
                          <a:effectLst/>
                        </a:rPr>
                        <a:t>3</a:t>
                      </a:r>
                      <a:endParaRPr lang="es-EC" sz="120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a:effectLst/>
                        </a:rPr>
                        <a:t>electrodos 6011</a:t>
                      </a:r>
                      <a:endParaRPr lang="es-EC" sz="120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dirty="0">
                          <a:effectLst/>
                        </a:rPr>
                        <a:t>2,5</a:t>
                      </a:r>
                      <a:endParaRPr lang="es-EC" sz="1200" dirty="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dirty="0">
                          <a:effectLst/>
                        </a:rPr>
                        <a:t>1</a:t>
                      </a:r>
                      <a:endParaRPr lang="es-EC" sz="1200" dirty="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dirty="0">
                          <a:effectLst/>
                        </a:rPr>
                        <a:t>kg</a:t>
                      </a:r>
                      <a:endParaRPr lang="es-EC" sz="1200" dirty="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a:effectLst/>
                        </a:rPr>
                        <a:t>2,5</a:t>
                      </a:r>
                      <a:endParaRPr lang="es-EC" sz="1200">
                        <a:effectLst/>
                        <a:latin typeface="Arial" panose="020B0604020202020204" pitchFamily="34" charset="0"/>
                        <a:ea typeface="Calibri" panose="020F0502020204030204" pitchFamily="34" charset="0"/>
                      </a:endParaRPr>
                    </a:p>
                  </a:txBody>
                  <a:tcPr marL="47221" marR="47221" marT="0" marB="0"/>
                </a:tc>
              </a:tr>
              <a:tr h="308976">
                <a:tc>
                  <a:txBody>
                    <a:bodyPr/>
                    <a:lstStyle/>
                    <a:p>
                      <a:pPr indent="180340" algn="ctr">
                        <a:lnSpc>
                          <a:spcPct val="150000"/>
                        </a:lnSpc>
                        <a:spcAft>
                          <a:spcPts val="0"/>
                        </a:spcAft>
                      </a:pPr>
                      <a:r>
                        <a:rPr lang="es-EC" sz="1200">
                          <a:effectLst/>
                        </a:rPr>
                        <a:t>4</a:t>
                      </a:r>
                      <a:endParaRPr lang="es-EC" sz="120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a:effectLst/>
                        </a:rPr>
                        <a:t>eje de acero 1045</a:t>
                      </a:r>
                      <a:endParaRPr lang="es-EC" sz="120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a:effectLst/>
                        </a:rPr>
                        <a:t>15</a:t>
                      </a:r>
                      <a:endParaRPr lang="es-EC" sz="120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dirty="0">
                          <a:effectLst/>
                        </a:rPr>
                        <a:t>1</a:t>
                      </a:r>
                      <a:endParaRPr lang="es-EC" sz="1200" dirty="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dirty="0">
                          <a:effectLst/>
                        </a:rPr>
                        <a:t>u</a:t>
                      </a:r>
                      <a:endParaRPr lang="es-EC" sz="1200" dirty="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a:effectLst/>
                        </a:rPr>
                        <a:t>10</a:t>
                      </a:r>
                      <a:endParaRPr lang="es-EC" sz="1200">
                        <a:effectLst/>
                        <a:latin typeface="Arial" panose="020B0604020202020204" pitchFamily="34" charset="0"/>
                        <a:ea typeface="Calibri" panose="020F0502020204030204" pitchFamily="34" charset="0"/>
                      </a:endParaRPr>
                    </a:p>
                  </a:txBody>
                  <a:tcPr marL="47221" marR="47221" marT="0" marB="0"/>
                </a:tc>
              </a:tr>
              <a:tr h="308976">
                <a:tc>
                  <a:txBody>
                    <a:bodyPr/>
                    <a:lstStyle/>
                    <a:p>
                      <a:pPr indent="180340" algn="ctr">
                        <a:lnSpc>
                          <a:spcPct val="150000"/>
                        </a:lnSpc>
                        <a:spcAft>
                          <a:spcPts val="0"/>
                        </a:spcAft>
                      </a:pPr>
                      <a:r>
                        <a:rPr lang="es-EC" sz="1200">
                          <a:effectLst/>
                        </a:rPr>
                        <a:t>5</a:t>
                      </a:r>
                      <a:endParaRPr lang="es-EC" sz="120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a:effectLst/>
                        </a:rPr>
                        <a:t>eje de acero 1020 20mm</a:t>
                      </a:r>
                      <a:endParaRPr lang="es-EC" sz="120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a:effectLst/>
                        </a:rPr>
                        <a:t>15</a:t>
                      </a:r>
                      <a:endParaRPr lang="es-EC" sz="120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dirty="0">
                          <a:effectLst/>
                        </a:rPr>
                        <a:t>1</a:t>
                      </a:r>
                      <a:endParaRPr lang="es-EC" sz="1200" dirty="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dirty="0">
                          <a:effectLst/>
                        </a:rPr>
                        <a:t>u</a:t>
                      </a:r>
                      <a:endParaRPr lang="es-EC" sz="1200" dirty="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a:effectLst/>
                        </a:rPr>
                        <a:t>10</a:t>
                      </a:r>
                      <a:endParaRPr lang="es-EC" sz="1200">
                        <a:effectLst/>
                        <a:latin typeface="Arial" panose="020B0604020202020204" pitchFamily="34" charset="0"/>
                        <a:ea typeface="Calibri" panose="020F0502020204030204" pitchFamily="34" charset="0"/>
                      </a:endParaRPr>
                    </a:p>
                  </a:txBody>
                  <a:tcPr marL="47221" marR="47221" marT="0" marB="0"/>
                </a:tc>
              </a:tr>
              <a:tr h="308976">
                <a:tc>
                  <a:txBody>
                    <a:bodyPr/>
                    <a:lstStyle/>
                    <a:p>
                      <a:pPr indent="180340" algn="ctr">
                        <a:lnSpc>
                          <a:spcPct val="150000"/>
                        </a:lnSpc>
                        <a:spcAft>
                          <a:spcPts val="0"/>
                        </a:spcAft>
                      </a:pPr>
                      <a:r>
                        <a:rPr lang="es-EC" sz="1200">
                          <a:effectLst/>
                        </a:rPr>
                        <a:t>6</a:t>
                      </a:r>
                      <a:endParaRPr lang="es-EC" sz="120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a:effectLst/>
                        </a:rPr>
                        <a:t>eje de acero 1020 14mm</a:t>
                      </a:r>
                      <a:endParaRPr lang="es-EC" sz="120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a:effectLst/>
                        </a:rPr>
                        <a:t>15</a:t>
                      </a:r>
                      <a:endParaRPr lang="es-EC" sz="120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dirty="0">
                          <a:effectLst/>
                        </a:rPr>
                        <a:t>1</a:t>
                      </a:r>
                      <a:endParaRPr lang="es-EC" sz="1200" dirty="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dirty="0">
                          <a:effectLst/>
                        </a:rPr>
                        <a:t>u</a:t>
                      </a:r>
                      <a:endParaRPr lang="es-EC" sz="1200" dirty="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dirty="0">
                          <a:effectLst/>
                        </a:rPr>
                        <a:t>10</a:t>
                      </a:r>
                      <a:endParaRPr lang="es-EC" sz="1200" dirty="0">
                        <a:effectLst/>
                        <a:latin typeface="Arial" panose="020B0604020202020204" pitchFamily="34" charset="0"/>
                        <a:ea typeface="Calibri" panose="020F0502020204030204" pitchFamily="34" charset="0"/>
                      </a:endParaRPr>
                    </a:p>
                  </a:txBody>
                  <a:tcPr marL="47221" marR="47221" marT="0" marB="0"/>
                </a:tc>
              </a:tr>
              <a:tr h="225671">
                <a:tc>
                  <a:txBody>
                    <a:bodyPr/>
                    <a:lstStyle/>
                    <a:p>
                      <a:pPr indent="180340" algn="ctr">
                        <a:lnSpc>
                          <a:spcPct val="150000"/>
                        </a:lnSpc>
                        <a:spcAft>
                          <a:spcPts val="0"/>
                        </a:spcAft>
                      </a:pPr>
                      <a:r>
                        <a:rPr lang="es-EC" sz="1200">
                          <a:effectLst/>
                        </a:rPr>
                        <a:t>7</a:t>
                      </a:r>
                      <a:endParaRPr lang="es-EC" sz="120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a:effectLst/>
                        </a:rPr>
                        <a:t>mano de obra</a:t>
                      </a:r>
                      <a:endParaRPr lang="es-EC" sz="120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dirty="0">
                          <a:effectLst/>
                        </a:rPr>
                        <a:t>2,21</a:t>
                      </a:r>
                      <a:endParaRPr lang="es-EC" sz="1200" dirty="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a:effectLst/>
                        </a:rPr>
                        <a:t>100</a:t>
                      </a:r>
                      <a:endParaRPr lang="es-EC" sz="120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dirty="0">
                          <a:effectLst/>
                        </a:rPr>
                        <a:t>h</a:t>
                      </a:r>
                      <a:endParaRPr lang="es-EC" sz="1200" dirty="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dirty="0">
                          <a:effectLst/>
                        </a:rPr>
                        <a:t>221</a:t>
                      </a:r>
                      <a:endParaRPr lang="es-EC" sz="1200" dirty="0">
                        <a:effectLst/>
                        <a:latin typeface="Arial" panose="020B0604020202020204" pitchFamily="34" charset="0"/>
                        <a:ea typeface="Calibri" panose="020F0502020204030204" pitchFamily="34" charset="0"/>
                      </a:endParaRPr>
                    </a:p>
                  </a:txBody>
                  <a:tcPr marL="47221" marR="47221" marT="0" marB="0"/>
                </a:tc>
              </a:tr>
              <a:tr h="308976">
                <a:tc>
                  <a:txBody>
                    <a:bodyPr/>
                    <a:lstStyle/>
                    <a:p>
                      <a:pPr indent="180340" algn="ctr">
                        <a:lnSpc>
                          <a:spcPct val="150000"/>
                        </a:lnSpc>
                        <a:spcAft>
                          <a:spcPts val="0"/>
                        </a:spcAft>
                      </a:pPr>
                      <a:r>
                        <a:rPr lang="es-EC" sz="1200">
                          <a:effectLst/>
                        </a:rPr>
                        <a:t>8</a:t>
                      </a:r>
                      <a:endParaRPr lang="es-EC" sz="120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a:effectLst/>
                        </a:rPr>
                        <a:t>rodamientos 6003</a:t>
                      </a:r>
                      <a:endParaRPr lang="es-EC" sz="120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dirty="0">
                          <a:effectLst/>
                        </a:rPr>
                        <a:t>5</a:t>
                      </a:r>
                      <a:endParaRPr lang="es-EC" sz="1200" dirty="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a:effectLst/>
                        </a:rPr>
                        <a:t>2</a:t>
                      </a:r>
                      <a:endParaRPr lang="es-EC" sz="120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dirty="0">
                          <a:effectLst/>
                        </a:rPr>
                        <a:t>u</a:t>
                      </a:r>
                      <a:endParaRPr lang="es-EC" sz="1200" dirty="0">
                        <a:effectLst/>
                        <a:latin typeface="Arial" panose="020B0604020202020204" pitchFamily="34" charset="0"/>
                        <a:ea typeface="Calibri" panose="020F0502020204030204" pitchFamily="34" charset="0"/>
                      </a:endParaRPr>
                    </a:p>
                  </a:txBody>
                  <a:tcPr marL="47221" marR="47221" marT="0" marB="0"/>
                </a:tc>
                <a:tc>
                  <a:txBody>
                    <a:bodyPr/>
                    <a:lstStyle/>
                    <a:p>
                      <a:pPr indent="180340" algn="ctr">
                        <a:lnSpc>
                          <a:spcPct val="150000"/>
                        </a:lnSpc>
                        <a:spcAft>
                          <a:spcPts val="0"/>
                        </a:spcAft>
                      </a:pPr>
                      <a:r>
                        <a:rPr lang="es-EC" sz="1200" dirty="0">
                          <a:effectLst/>
                        </a:rPr>
                        <a:t>10</a:t>
                      </a:r>
                      <a:endParaRPr lang="es-EC" sz="1200" dirty="0">
                        <a:effectLst/>
                        <a:latin typeface="Arial" panose="020B0604020202020204" pitchFamily="34" charset="0"/>
                        <a:ea typeface="Calibri" panose="020F0502020204030204" pitchFamily="34" charset="0"/>
                      </a:endParaRPr>
                    </a:p>
                  </a:txBody>
                  <a:tcPr marL="47221" marR="47221" marT="0" marB="0"/>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793044309"/>
              </p:ext>
            </p:extLst>
          </p:nvPr>
        </p:nvGraphicFramePr>
        <p:xfrm>
          <a:off x="0" y="2650806"/>
          <a:ext cx="9144000" cy="4663440"/>
        </p:xfrm>
        <a:graphic>
          <a:graphicData uri="http://schemas.openxmlformats.org/drawingml/2006/table">
            <a:tbl>
              <a:tblPr firstRow="1" firstCol="1" bandRow="1">
                <a:tableStyleId>{5C22544A-7EE6-4342-B048-85BDC9FD1C3A}</a:tableStyleId>
              </a:tblPr>
              <a:tblGrid>
                <a:gridCol w="919697"/>
                <a:gridCol w="2429985"/>
                <a:gridCol w="1598199"/>
                <a:gridCol w="1656807"/>
                <a:gridCol w="1296141"/>
                <a:gridCol w="1243171"/>
              </a:tblGrid>
              <a:tr h="247482">
                <a:tc>
                  <a:txBody>
                    <a:bodyPr/>
                    <a:lstStyle/>
                    <a:p>
                      <a:pPr indent="180340" algn="ctr">
                        <a:lnSpc>
                          <a:spcPct val="150000"/>
                        </a:lnSpc>
                        <a:spcAft>
                          <a:spcPts val="0"/>
                        </a:spcAft>
                      </a:pPr>
                      <a:r>
                        <a:rPr lang="es-EC" sz="1200" dirty="0">
                          <a:effectLst/>
                        </a:rPr>
                        <a:t>9</a:t>
                      </a:r>
                      <a:endParaRPr lang="es-EC" sz="1200" dirty="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dirty="0">
                          <a:effectLst/>
                        </a:rPr>
                        <a:t>rodamientos</a:t>
                      </a:r>
                      <a:endParaRPr lang="es-EC" sz="1200" dirty="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dirty="0">
                          <a:effectLst/>
                        </a:rPr>
                        <a:t>5</a:t>
                      </a:r>
                      <a:endParaRPr lang="es-EC" sz="1200" dirty="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2</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u</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10</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r>
              <a:tr h="247482">
                <a:tc>
                  <a:txBody>
                    <a:bodyPr/>
                    <a:lstStyle/>
                    <a:p>
                      <a:pPr indent="180340" algn="ctr">
                        <a:lnSpc>
                          <a:spcPct val="150000"/>
                        </a:lnSpc>
                        <a:spcAft>
                          <a:spcPts val="0"/>
                        </a:spcAft>
                      </a:pPr>
                      <a:r>
                        <a:rPr lang="es-EC" sz="1200" dirty="0">
                          <a:effectLst/>
                        </a:rPr>
                        <a:t>10</a:t>
                      </a:r>
                      <a:endParaRPr lang="es-EC" sz="1200" dirty="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dirty="0">
                          <a:effectLst/>
                        </a:rPr>
                        <a:t>llanta motriz</a:t>
                      </a:r>
                      <a:endParaRPr lang="es-EC" sz="1200" dirty="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dirty="0">
                          <a:effectLst/>
                        </a:rPr>
                        <a:t>10</a:t>
                      </a:r>
                      <a:endParaRPr lang="es-EC" sz="1200" dirty="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1</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u</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10</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r>
              <a:tr h="247482">
                <a:tc>
                  <a:txBody>
                    <a:bodyPr/>
                    <a:lstStyle/>
                    <a:p>
                      <a:pPr indent="180340" algn="ctr">
                        <a:lnSpc>
                          <a:spcPct val="150000"/>
                        </a:lnSpc>
                        <a:spcAft>
                          <a:spcPts val="0"/>
                        </a:spcAft>
                      </a:pPr>
                      <a:r>
                        <a:rPr lang="es-EC" sz="1200">
                          <a:effectLst/>
                        </a:rPr>
                        <a:t>11</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dirty="0">
                          <a:effectLst/>
                        </a:rPr>
                        <a:t>garruchas 3"</a:t>
                      </a:r>
                      <a:endParaRPr lang="es-EC" sz="1200" dirty="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4,35</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4</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u</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17,4</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r>
              <a:tr h="247482">
                <a:tc>
                  <a:txBody>
                    <a:bodyPr/>
                    <a:lstStyle/>
                    <a:p>
                      <a:pPr indent="180340" algn="ctr">
                        <a:lnSpc>
                          <a:spcPct val="150000"/>
                        </a:lnSpc>
                        <a:spcAft>
                          <a:spcPts val="0"/>
                        </a:spcAft>
                      </a:pPr>
                      <a:r>
                        <a:rPr lang="es-EC" sz="1200">
                          <a:effectLst/>
                        </a:rPr>
                        <a:t>12</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dirty="0">
                          <a:effectLst/>
                        </a:rPr>
                        <a:t>garruchas metálicas</a:t>
                      </a:r>
                      <a:endParaRPr lang="es-EC" sz="1200" dirty="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6,8</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2</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u</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13,6</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r>
              <a:tr h="247482">
                <a:tc>
                  <a:txBody>
                    <a:bodyPr/>
                    <a:lstStyle/>
                    <a:p>
                      <a:pPr indent="180340" algn="ctr">
                        <a:lnSpc>
                          <a:spcPct val="150000"/>
                        </a:lnSpc>
                        <a:spcAft>
                          <a:spcPts val="0"/>
                        </a:spcAft>
                      </a:pPr>
                      <a:r>
                        <a:rPr lang="es-EC" sz="1200">
                          <a:effectLst/>
                        </a:rPr>
                        <a:t>13</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dirty="0">
                          <a:effectLst/>
                        </a:rPr>
                        <a:t>cubierta motor</a:t>
                      </a:r>
                      <a:endParaRPr lang="es-EC" sz="1200" dirty="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130</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1</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u</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130</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r>
              <a:tr h="247482">
                <a:tc>
                  <a:txBody>
                    <a:bodyPr/>
                    <a:lstStyle/>
                    <a:p>
                      <a:pPr indent="180340" algn="ctr">
                        <a:lnSpc>
                          <a:spcPct val="150000"/>
                        </a:lnSpc>
                        <a:spcAft>
                          <a:spcPts val="0"/>
                        </a:spcAft>
                      </a:pPr>
                      <a:r>
                        <a:rPr lang="es-EC" sz="1200">
                          <a:effectLst/>
                        </a:rPr>
                        <a:t>14</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dirty="0">
                          <a:effectLst/>
                        </a:rPr>
                        <a:t>caja baterías </a:t>
                      </a:r>
                      <a:endParaRPr lang="es-EC" sz="1200" dirty="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10</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1</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u</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10</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r>
              <a:tr h="247482">
                <a:tc>
                  <a:txBody>
                    <a:bodyPr/>
                    <a:lstStyle/>
                    <a:p>
                      <a:pPr indent="180340" algn="ctr">
                        <a:lnSpc>
                          <a:spcPct val="150000"/>
                        </a:lnSpc>
                        <a:spcAft>
                          <a:spcPts val="0"/>
                        </a:spcAft>
                      </a:pPr>
                      <a:r>
                        <a:rPr lang="es-EC" sz="1200">
                          <a:effectLst/>
                        </a:rPr>
                        <a:t>15</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dirty="0">
                          <a:effectLst/>
                        </a:rPr>
                        <a:t>caja cables</a:t>
                      </a:r>
                      <a:endParaRPr lang="es-EC" sz="1200" dirty="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dirty="0">
                          <a:effectLst/>
                        </a:rPr>
                        <a:t>15</a:t>
                      </a:r>
                      <a:endParaRPr lang="es-EC" sz="1200" dirty="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1</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u</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15</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r>
              <a:tr h="247482">
                <a:tc>
                  <a:txBody>
                    <a:bodyPr/>
                    <a:lstStyle/>
                    <a:p>
                      <a:pPr indent="180340" algn="ctr">
                        <a:lnSpc>
                          <a:spcPct val="150000"/>
                        </a:lnSpc>
                        <a:spcAft>
                          <a:spcPts val="0"/>
                        </a:spcAft>
                      </a:pPr>
                      <a:r>
                        <a:rPr lang="es-EC" sz="1200">
                          <a:effectLst/>
                        </a:rPr>
                        <a:t>16</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freno + instalación </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dirty="0">
                          <a:effectLst/>
                        </a:rPr>
                        <a:t>65</a:t>
                      </a:r>
                      <a:endParaRPr lang="es-EC" sz="1200" dirty="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1</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u</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65</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r>
              <a:tr h="247482">
                <a:tc>
                  <a:txBody>
                    <a:bodyPr/>
                    <a:lstStyle/>
                    <a:p>
                      <a:pPr indent="180340" algn="ctr">
                        <a:lnSpc>
                          <a:spcPct val="150000"/>
                        </a:lnSpc>
                        <a:spcAft>
                          <a:spcPts val="0"/>
                        </a:spcAft>
                      </a:pPr>
                      <a:r>
                        <a:rPr lang="es-EC" sz="1200">
                          <a:effectLst/>
                        </a:rPr>
                        <a:t>17</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volante</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dirty="0">
                          <a:effectLst/>
                        </a:rPr>
                        <a:t>50</a:t>
                      </a:r>
                      <a:endParaRPr lang="es-EC" sz="1200" dirty="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1</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u</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50</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r>
              <a:tr h="247482">
                <a:tc>
                  <a:txBody>
                    <a:bodyPr/>
                    <a:lstStyle/>
                    <a:p>
                      <a:pPr indent="180340" algn="ctr">
                        <a:lnSpc>
                          <a:spcPct val="150000"/>
                        </a:lnSpc>
                        <a:spcAft>
                          <a:spcPts val="0"/>
                        </a:spcAft>
                      </a:pPr>
                      <a:r>
                        <a:rPr lang="es-EC" sz="1200">
                          <a:effectLst/>
                        </a:rPr>
                        <a:t>18</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asiento</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dirty="0">
                          <a:effectLst/>
                        </a:rPr>
                        <a:t>50</a:t>
                      </a:r>
                      <a:endParaRPr lang="es-EC" sz="1200" dirty="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1</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u</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50</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r>
              <a:tr h="247482">
                <a:tc>
                  <a:txBody>
                    <a:bodyPr/>
                    <a:lstStyle/>
                    <a:p>
                      <a:pPr indent="180340" algn="ctr">
                        <a:lnSpc>
                          <a:spcPct val="150000"/>
                        </a:lnSpc>
                        <a:spcAft>
                          <a:spcPts val="0"/>
                        </a:spcAft>
                      </a:pPr>
                      <a:r>
                        <a:rPr lang="es-EC" sz="1200">
                          <a:effectLst/>
                        </a:rPr>
                        <a:t>19</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cadena</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23</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dirty="0">
                          <a:effectLst/>
                        </a:rPr>
                        <a:t>1</a:t>
                      </a:r>
                      <a:endParaRPr lang="es-EC" sz="1200" dirty="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u</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23</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r>
              <a:tr h="247482">
                <a:tc>
                  <a:txBody>
                    <a:bodyPr/>
                    <a:lstStyle/>
                    <a:p>
                      <a:pPr indent="180340" algn="ctr">
                        <a:lnSpc>
                          <a:spcPct val="150000"/>
                        </a:lnSpc>
                        <a:spcAft>
                          <a:spcPts val="0"/>
                        </a:spcAft>
                      </a:pPr>
                      <a:r>
                        <a:rPr lang="es-EC" sz="1200">
                          <a:effectLst/>
                        </a:rPr>
                        <a:t>20</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pedal freno </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5</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dirty="0">
                          <a:effectLst/>
                        </a:rPr>
                        <a:t>1</a:t>
                      </a:r>
                      <a:endParaRPr lang="es-EC" sz="1200" dirty="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u</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5</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r>
              <a:tr h="247482">
                <a:tc>
                  <a:txBody>
                    <a:bodyPr/>
                    <a:lstStyle/>
                    <a:p>
                      <a:pPr indent="180340" algn="ctr">
                        <a:lnSpc>
                          <a:spcPct val="150000"/>
                        </a:lnSpc>
                        <a:spcAft>
                          <a:spcPts val="0"/>
                        </a:spcAft>
                      </a:pPr>
                      <a:r>
                        <a:rPr lang="es-EC" sz="1200">
                          <a:effectLst/>
                        </a:rPr>
                        <a:t>21</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bases motor</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10</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dirty="0">
                          <a:effectLst/>
                        </a:rPr>
                        <a:t>2</a:t>
                      </a:r>
                      <a:endParaRPr lang="es-EC" sz="1200" dirty="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u</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20</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r>
              <a:tr h="247482">
                <a:tc>
                  <a:txBody>
                    <a:bodyPr/>
                    <a:lstStyle/>
                    <a:p>
                      <a:pPr indent="180340" algn="ctr">
                        <a:lnSpc>
                          <a:spcPct val="150000"/>
                        </a:lnSpc>
                        <a:spcAft>
                          <a:spcPts val="0"/>
                        </a:spcAft>
                      </a:pPr>
                      <a:r>
                        <a:rPr lang="es-EC" sz="1200">
                          <a:effectLst/>
                        </a:rPr>
                        <a:t>22</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soporte dirección</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30</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dirty="0">
                          <a:effectLst/>
                        </a:rPr>
                        <a:t>1</a:t>
                      </a:r>
                      <a:endParaRPr lang="es-EC" sz="1200" dirty="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u</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30</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r>
              <a:tr h="247482">
                <a:tc>
                  <a:txBody>
                    <a:bodyPr/>
                    <a:lstStyle/>
                    <a:p>
                      <a:pPr indent="180340" algn="ctr">
                        <a:lnSpc>
                          <a:spcPct val="150000"/>
                        </a:lnSpc>
                        <a:spcAft>
                          <a:spcPts val="0"/>
                        </a:spcAft>
                      </a:pPr>
                      <a:r>
                        <a:rPr lang="es-EC" sz="1200">
                          <a:effectLst/>
                        </a:rPr>
                        <a:t>23</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tornillos</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0,1</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dirty="0">
                          <a:effectLst/>
                        </a:rPr>
                        <a:t>18</a:t>
                      </a:r>
                      <a:endParaRPr lang="es-EC" sz="1200" dirty="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dirty="0">
                          <a:effectLst/>
                        </a:rPr>
                        <a:t>u</a:t>
                      </a:r>
                      <a:endParaRPr lang="es-EC" sz="1200" dirty="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1,8</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r>
              <a:tr h="247482">
                <a:tc>
                  <a:txBody>
                    <a:bodyPr/>
                    <a:lstStyle/>
                    <a:p>
                      <a:pPr indent="180340" algn="ctr">
                        <a:lnSpc>
                          <a:spcPct val="150000"/>
                        </a:lnSpc>
                        <a:spcAft>
                          <a:spcPts val="0"/>
                        </a:spcAft>
                      </a:pPr>
                      <a:r>
                        <a:rPr lang="es-EC" sz="1200">
                          <a:effectLst/>
                        </a:rPr>
                        <a:t>24</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cinta doble faz</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3</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1</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dirty="0">
                          <a:effectLst/>
                        </a:rPr>
                        <a:t>u</a:t>
                      </a:r>
                      <a:endParaRPr lang="es-EC" sz="1200" dirty="0">
                        <a:solidFill>
                          <a:srgbClr val="2F5496"/>
                        </a:solidFill>
                        <a:effectLst/>
                        <a:latin typeface="Arial" panose="020B0604020202020204" pitchFamily="34" charset="0"/>
                        <a:ea typeface="Calibri" panose="020F0502020204030204" pitchFamily="34" charset="0"/>
                      </a:endParaRPr>
                    </a:p>
                  </a:txBody>
                  <a:tcPr marL="33151" marR="33151" marT="0" marB="0"/>
                </a:tc>
                <a:tc>
                  <a:txBody>
                    <a:bodyPr/>
                    <a:lstStyle/>
                    <a:p>
                      <a:pPr indent="180340" algn="ctr">
                        <a:lnSpc>
                          <a:spcPct val="150000"/>
                        </a:lnSpc>
                        <a:spcAft>
                          <a:spcPts val="0"/>
                        </a:spcAft>
                      </a:pPr>
                      <a:r>
                        <a:rPr lang="es-EC" sz="1200">
                          <a:effectLst/>
                        </a:rPr>
                        <a:t>3</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r>
              <a:tr h="247482">
                <a:tc gridSpan="5">
                  <a:txBody>
                    <a:bodyPr/>
                    <a:lstStyle/>
                    <a:p>
                      <a:pPr indent="180340" algn="ctr">
                        <a:lnSpc>
                          <a:spcPct val="150000"/>
                        </a:lnSpc>
                        <a:spcAft>
                          <a:spcPts val="0"/>
                        </a:spcAft>
                      </a:pPr>
                      <a:r>
                        <a:rPr lang="es-EC" sz="1200">
                          <a:effectLst/>
                        </a:rPr>
                        <a:t>TOTAL (USD)</a:t>
                      </a:r>
                      <a:endParaRPr lang="es-EC" sz="1200">
                        <a:solidFill>
                          <a:srgbClr val="2F5496"/>
                        </a:solidFill>
                        <a:effectLst/>
                        <a:latin typeface="Arial" panose="020B0604020202020204" pitchFamily="34" charset="0"/>
                        <a:ea typeface="Calibri" panose="020F0502020204030204" pitchFamily="34" charset="0"/>
                      </a:endParaRPr>
                    </a:p>
                  </a:txBody>
                  <a:tcPr marL="33151" marR="33151"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indent="180340" algn="ctr">
                        <a:lnSpc>
                          <a:spcPct val="150000"/>
                        </a:lnSpc>
                        <a:spcAft>
                          <a:spcPts val="0"/>
                        </a:spcAft>
                      </a:pPr>
                      <a:r>
                        <a:rPr lang="es-EC" sz="1200" dirty="0">
                          <a:effectLst/>
                        </a:rPr>
                        <a:t>756,22</a:t>
                      </a:r>
                      <a:endParaRPr lang="es-EC" sz="1200" dirty="0">
                        <a:solidFill>
                          <a:srgbClr val="2F5496"/>
                        </a:solidFill>
                        <a:effectLst/>
                        <a:latin typeface="Arial" panose="020B0604020202020204" pitchFamily="34" charset="0"/>
                        <a:ea typeface="Calibri" panose="020F0502020204030204" pitchFamily="34" charset="0"/>
                      </a:endParaRPr>
                    </a:p>
                  </a:txBody>
                  <a:tcPr marL="33151" marR="33151" marT="0" marB="0"/>
                </a:tc>
              </a:tr>
            </a:tbl>
          </a:graphicData>
        </a:graphic>
      </p:graphicFrame>
    </p:spTree>
    <p:extLst>
      <p:ext uri="{BB962C8B-B14F-4D97-AF65-F5344CB8AC3E}">
        <p14:creationId xmlns:p14="http://schemas.microsoft.com/office/powerpoint/2010/main" val="387788083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005180729"/>
              </p:ext>
            </p:extLst>
          </p:nvPr>
        </p:nvGraphicFramePr>
        <p:xfrm>
          <a:off x="720089" y="1120144"/>
          <a:ext cx="7098032" cy="5432168"/>
        </p:xfrm>
        <a:graphic>
          <a:graphicData uri="http://schemas.openxmlformats.org/drawingml/2006/table">
            <a:tbl>
              <a:tblPr firstRow="1" firstCol="1" bandRow="1">
                <a:tableStyleId>{5C22544A-7EE6-4342-B048-85BDC9FD1C3A}</a:tableStyleId>
              </a:tblPr>
              <a:tblGrid>
                <a:gridCol w="731086"/>
                <a:gridCol w="1466500"/>
                <a:gridCol w="1354025"/>
                <a:gridCol w="1344508"/>
                <a:gridCol w="1064186"/>
                <a:gridCol w="1137727"/>
              </a:tblGrid>
              <a:tr h="473281">
                <a:tc>
                  <a:txBody>
                    <a:bodyPr/>
                    <a:lstStyle/>
                    <a:p>
                      <a:pPr indent="180340" algn="ctr">
                        <a:lnSpc>
                          <a:spcPct val="150000"/>
                        </a:lnSpc>
                        <a:spcAft>
                          <a:spcPts val="0"/>
                        </a:spcAft>
                      </a:pPr>
                      <a:r>
                        <a:rPr lang="es-EC" sz="1800" dirty="0">
                          <a:effectLst/>
                        </a:rPr>
                        <a:t>ORD.</a:t>
                      </a:r>
                      <a:endParaRPr lang="es-EC" sz="1800" dirty="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ÍTEM</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V. UNITARIO</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CANTIDAD</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UNIDAD</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V. TOTAL</a:t>
                      </a:r>
                      <a:endParaRPr lang="es-EC" sz="1800">
                        <a:effectLst/>
                        <a:latin typeface="Arial" panose="020B0604020202020204" pitchFamily="34" charset="0"/>
                        <a:ea typeface="Calibri" panose="020F0502020204030204" pitchFamily="34" charset="0"/>
                      </a:endParaRPr>
                    </a:p>
                  </a:txBody>
                  <a:tcPr marL="51435" marR="51435" marT="0" marB="0"/>
                </a:tc>
              </a:tr>
              <a:tr h="473281">
                <a:tc>
                  <a:txBody>
                    <a:bodyPr/>
                    <a:lstStyle/>
                    <a:p>
                      <a:pPr indent="180340" algn="ctr">
                        <a:lnSpc>
                          <a:spcPct val="150000"/>
                        </a:lnSpc>
                        <a:spcAft>
                          <a:spcPts val="0"/>
                        </a:spcAft>
                      </a:pPr>
                      <a:r>
                        <a:rPr lang="es-EC" sz="1800">
                          <a:effectLst/>
                        </a:rPr>
                        <a:t>1</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controlador</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29</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1</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u</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29</a:t>
                      </a:r>
                      <a:endParaRPr lang="es-EC" sz="1800">
                        <a:effectLst/>
                        <a:latin typeface="Arial" panose="020B0604020202020204" pitchFamily="34" charset="0"/>
                        <a:ea typeface="Calibri" panose="020F0502020204030204" pitchFamily="34" charset="0"/>
                      </a:endParaRPr>
                    </a:p>
                  </a:txBody>
                  <a:tcPr marL="51435" marR="51435" marT="0" marB="0"/>
                </a:tc>
              </a:tr>
              <a:tr h="473281">
                <a:tc>
                  <a:txBody>
                    <a:bodyPr/>
                    <a:lstStyle/>
                    <a:p>
                      <a:pPr indent="180340" algn="ctr">
                        <a:lnSpc>
                          <a:spcPct val="150000"/>
                        </a:lnSpc>
                        <a:spcAft>
                          <a:spcPts val="0"/>
                        </a:spcAft>
                      </a:pPr>
                      <a:r>
                        <a:rPr lang="es-EC" sz="1800">
                          <a:effectLst/>
                        </a:rPr>
                        <a:t>2</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pedal  </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28</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1</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u</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28</a:t>
                      </a:r>
                      <a:endParaRPr lang="es-EC" sz="1800">
                        <a:effectLst/>
                        <a:latin typeface="Arial" panose="020B0604020202020204" pitchFamily="34" charset="0"/>
                        <a:ea typeface="Calibri" panose="020F0502020204030204" pitchFamily="34" charset="0"/>
                      </a:endParaRPr>
                    </a:p>
                  </a:txBody>
                  <a:tcPr marL="51435" marR="51435" marT="0" marB="0"/>
                </a:tc>
              </a:tr>
              <a:tr h="473281">
                <a:tc>
                  <a:txBody>
                    <a:bodyPr/>
                    <a:lstStyle/>
                    <a:p>
                      <a:pPr indent="180340" algn="ctr">
                        <a:lnSpc>
                          <a:spcPct val="150000"/>
                        </a:lnSpc>
                        <a:spcAft>
                          <a:spcPts val="0"/>
                        </a:spcAft>
                      </a:pPr>
                      <a:r>
                        <a:rPr lang="es-EC" sz="1800">
                          <a:effectLst/>
                        </a:rPr>
                        <a:t>3</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motor</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72</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1</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u</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72</a:t>
                      </a:r>
                      <a:endParaRPr lang="es-EC" sz="1800">
                        <a:effectLst/>
                        <a:latin typeface="Arial" panose="020B0604020202020204" pitchFamily="34" charset="0"/>
                        <a:ea typeface="Calibri" panose="020F0502020204030204" pitchFamily="34" charset="0"/>
                      </a:endParaRPr>
                    </a:p>
                  </a:txBody>
                  <a:tcPr marL="51435" marR="51435" marT="0" marB="0"/>
                </a:tc>
              </a:tr>
              <a:tr h="473281">
                <a:tc>
                  <a:txBody>
                    <a:bodyPr/>
                    <a:lstStyle/>
                    <a:p>
                      <a:pPr indent="180340" algn="ctr">
                        <a:lnSpc>
                          <a:spcPct val="150000"/>
                        </a:lnSpc>
                        <a:spcAft>
                          <a:spcPts val="0"/>
                        </a:spcAft>
                      </a:pPr>
                      <a:r>
                        <a:rPr lang="es-EC" sz="1800">
                          <a:effectLst/>
                        </a:rPr>
                        <a:t>4</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baterías</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43</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3</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u</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129</a:t>
                      </a:r>
                      <a:endParaRPr lang="es-EC" sz="1800">
                        <a:effectLst/>
                        <a:latin typeface="Arial" panose="020B0604020202020204" pitchFamily="34" charset="0"/>
                        <a:ea typeface="Calibri" panose="020F0502020204030204" pitchFamily="34" charset="0"/>
                      </a:endParaRPr>
                    </a:p>
                  </a:txBody>
                  <a:tcPr marL="51435" marR="51435" marT="0" marB="0"/>
                </a:tc>
              </a:tr>
              <a:tr h="473281">
                <a:tc>
                  <a:txBody>
                    <a:bodyPr/>
                    <a:lstStyle/>
                    <a:p>
                      <a:pPr indent="180340" algn="ctr">
                        <a:lnSpc>
                          <a:spcPct val="150000"/>
                        </a:lnSpc>
                        <a:spcAft>
                          <a:spcPts val="0"/>
                        </a:spcAft>
                      </a:pPr>
                      <a:r>
                        <a:rPr lang="es-EC" sz="1800">
                          <a:effectLst/>
                        </a:rPr>
                        <a:t>5</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sensor a3503</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8</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1</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u</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8</a:t>
                      </a:r>
                      <a:endParaRPr lang="es-EC" sz="1800">
                        <a:effectLst/>
                        <a:latin typeface="Arial" panose="020B0604020202020204" pitchFamily="34" charset="0"/>
                        <a:ea typeface="Calibri" panose="020F0502020204030204" pitchFamily="34" charset="0"/>
                      </a:endParaRPr>
                    </a:p>
                  </a:txBody>
                  <a:tcPr marL="51435" marR="51435" marT="0" marB="0"/>
                </a:tc>
              </a:tr>
              <a:tr h="473281">
                <a:tc>
                  <a:txBody>
                    <a:bodyPr/>
                    <a:lstStyle/>
                    <a:p>
                      <a:pPr indent="180340" algn="ctr">
                        <a:lnSpc>
                          <a:spcPct val="150000"/>
                        </a:lnSpc>
                        <a:spcAft>
                          <a:spcPts val="0"/>
                        </a:spcAft>
                      </a:pPr>
                      <a:r>
                        <a:rPr lang="es-EC" sz="1800">
                          <a:effectLst/>
                        </a:rPr>
                        <a:t>6</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voltímetro</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11</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1</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u</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11</a:t>
                      </a:r>
                      <a:endParaRPr lang="es-EC" sz="1800">
                        <a:effectLst/>
                        <a:latin typeface="Arial" panose="020B0604020202020204" pitchFamily="34" charset="0"/>
                        <a:ea typeface="Calibri" panose="020F0502020204030204" pitchFamily="34" charset="0"/>
                      </a:endParaRPr>
                    </a:p>
                  </a:txBody>
                  <a:tcPr marL="51435" marR="51435" marT="0" marB="0"/>
                </a:tc>
              </a:tr>
              <a:tr h="473281">
                <a:tc>
                  <a:txBody>
                    <a:bodyPr/>
                    <a:lstStyle/>
                    <a:p>
                      <a:pPr indent="180340" algn="ctr">
                        <a:lnSpc>
                          <a:spcPct val="150000"/>
                        </a:lnSpc>
                        <a:spcAft>
                          <a:spcPts val="0"/>
                        </a:spcAft>
                      </a:pPr>
                      <a:r>
                        <a:rPr lang="es-EC" sz="1800">
                          <a:effectLst/>
                        </a:rPr>
                        <a:t>7</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cables</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1</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6</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m</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6</a:t>
                      </a:r>
                      <a:endParaRPr lang="es-EC" sz="1800">
                        <a:effectLst/>
                        <a:latin typeface="Arial" panose="020B0604020202020204" pitchFamily="34" charset="0"/>
                        <a:ea typeface="Calibri" panose="020F0502020204030204" pitchFamily="34" charset="0"/>
                      </a:endParaRPr>
                    </a:p>
                  </a:txBody>
                  <a:tcPr marL="51435" marR="51435" marT="0" marB="0"/>
                </a:tc>
              </a:tr>
              <a:tr h="473281">
                <a:tc>
                  <a:txBody>
                    <a:bodyPr/>
                    <a:lstStyle/>
                    <a:p>
                      <a:pPr indent="180340" algn="ctr">
                        <a:lnSpc>
                          <a:spcPct val="150000"/>
                        </a:lnSpc>
                        <a:spcAft>
                          <a:spcPts val="0"/>
                        </a:spcAft>
                      </a:pPr>
                      <a:r>
                        <a:rPr lang="es-EC" sz="1800">
                          <a:effectLst/>
                        </a:rPr>
                        <a:t>8</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sockets</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0,5</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8</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u</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4</a:t>
                      </a:r>
                      <a:endParaRPr lang="es-EC" sz="1800">
                        <a:effectLst/>
                        <a:latin typeface="Arial" panose="020B0604020202020204" pitchFamily="34" charset="0"/>
                        <a:ea typeface="Calibri" panose="020F0502020204030204" pitchFamily="34" charset="0"/>
                      </a:endParaRPr>
                    </a:p>
                  </a:txBody>
                  <a:tcPr marL="51435" marR="51435" marT="0" marB="0"/>
                </a:tc>
              </a:tr>
              <a:tr h="473281">
                <a:tc gridSpan="5">
                  <a:txBody>
                    <a:bodyPr/>
                    <a:lstStyle/>
                    <a:p>
                      <a:pPr indent="180340" algn="ctr">
                        <a:lnSpc>
                          <a:spcPct val="150000"/>
                        </a:lnSpc>
                        <a:spcAft>
                          <a:spcPts val="0"/>
                        </a:spcAft>
                      </a:pPr>
                      <a:r>
                        <a:rPr lang="es-EC" sz="1800" dirty="0">
                          <a:effectLst/>
                        </a:rPr>
                        <a:t>TOTAL (USD)</a:t>
                      </a:r>
                      <a:endParaRPr lang="es-EC" sz="1800" dirty="0">
                        <a:effectLst/>
                        <a:latin typeface="Arial" panose="020B0604020202020204" pitchFamily="34" charset="0"/>
                        <a:ea typeface="Calibri" panose="020F0502020204030204" pitchFamily="34" charset="0"/>
                      </a:endParaRPr>
                    </a:p>
                  </a:txBody>
                  <a:tcPr marL="51435" marR="51435"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indent="180340" algn="ctr">
                        <a:lnSpc>
                          <a:spcPct val="150000"/>
                        </a:lnSpc>
                        <a:spcAft>
                          <a:spcPts val="0"/>
                        </a:spcAft>
                      </a:pPr>
                      <a:r>
                        <a:rPr lang="es-EC" sz="1800" dirty="0">
                          <a:effectLst/>
                        </a:rPr>
                        <a:t>287</a:t>
                      </a:r>
                      <a:endParaRPr lang="es-EC" sz="1800" dirty="0">
                        <a:effectLst/>
                        <a:latin typeface="Arial" panose="020B0604020202020204" pitchFamily="34" charset="0"/>
                        <a:ea typeface="Calibri" panose="020F0502020204030204" pitchFamily="34" charset="0"/>
                      </a:endParaRPr>
                    </a:p>
                  </a:txBody>
                  <a:tcPr marL="51435" marR="51435" marT="0" marB="0"/>
                </a:tc>
              </a:tr>
            </a:tbl>
          </a:graphicData>
        </a:graphic>
      </p:graphicFrame>
      <p:sp>
        <p:nvSpPr>
          <p:cNvPr id="5" name="Rectangle 1"/>
          <p:cNvSpPr>
            <a:spLocks noChangeArrowheads="1"/>
          </p:cNvSpPr>
          <p:nvPr/>
        </p:nvSpPr>
        <p:spPr bwMode="auto">
          <a:xfrm>
            <a:off x="0" y="365761"/>
            <a:ext cx="72907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es-EC" sz="2400" b="1" i="0"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Costos directos de componentes electrónicos</a:t>
            </a:r>
            <a:r>
              <a:rPr kumimoji="0" lang="es-EC"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s-EC"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5513732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4320" y="457201"/>
            <a:ext cx="7886700" cy="1325563"/>
          </a:xfrm>
        </p:spPr>
        <p:txBody>
          <a:bodyPr>
            <a:normAutofit/>
          </a:bodyPr>
          <a:lstStyle/>
          <a:p>
            <a:r>
              <a:rPr lang="es-EC" sz="2400" b="1" dirty="0" smtClean="0">
                <a:latin typeface="Arial" panose="020B0604020202020204" pitchFamily="34" charset="0"/>
                <a:cs typeface="Arial" panose="020B0604020202020204" pitchFamily="34" charset="0"/>
              </a:rPr>
              <a:t>Costos </a:t>
            </a:r>
            <a:r>
              <a:rPr lang="es-EC" sz="2400" b="1" dirty="0">
                <a:latin typeface="Arial" panose="020B0604020202020204" pitchFamily="34" charset="0"/>
                <a:cs typeface="Arial" panose="020B0604020202020204" pitchFamily="34" charset="0"/>
              </a:rPr>
              <a:t>indirectos de componentes electrónicos   </a:t>
            </a:r>
            <a:br>
              <a:rPr lang="es-EC" sz="2400" b="1" dirty="0">
                <a:latin typeface="Arial" panose="020B0604020202020204" pitchFamily="34" charset="0"/>
                <a:cs typeface="Arial" panose="020B0604020202020204" pitchFamily="34" charset="0"/>
              </a:rPr>
            </a:br>
            <a:endParaRPr lang="es-EC" sz="2400" dirty="0">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4142915618"/>
              </p:ext>
            </p:extLst>
          </p:nvPr>
        </p:nvGraphicFramePr>
        <p:xfrm>
          <a:off x="942974" y="1851664"/>
          <a:ext cx="7355206" cy="3906319"/>
        </p:xfrm>
        <a:graphic>
          <a:graphicData uri="http://schemas.openxmlformats.org/drawingml/2006/table">
            <a:tbl>
              <a:tblPr firstRow="1" firstCol="1" bandRow="1">
                <a:tableStyleId>{5C22544A-7EE6-4342-B048-85BDC9FD1C3A}</a:tableStyleId>
              </a:tblPr>
              <a:tblGrid>
                <a:gridCol w="957700"/>
                <a:gridCol w="1446853"/>
                <a:gridCol w="1568692"/>
                <a:gridCol w="1395787"/>
                <a:gridCol w="1028474"/>
                <a:gridCol w="957700"/>
              </a:tblGrid>
              <a:tr h="1059782">
                <a:tc>
                  <a:txBody>
                    <a:bodyPr/>
                    <a:lstStyle/>
                    <a:p>
                      <a:pPr indent="180340" algn="ctr">
                        <a:lnSpc>
                          <a:spcPct val="150000"/>
                        </a:lnSpc>
                        <a:spcAft>
                          <a:spcPts val="0"/>
                        </a:spcAft>
                      </a:pPr>
                      <a:r>
                        <a:rPr lang="es-EC" sz="2400" dirty="0">
                          <a:effectLst/>
                        </a:rPr>
                        <a:t>ORD.</a:t>
                      </a:r>
                      <a:endParaRPr lang="es-EC" sz="2400" dirty="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2400" dirty="0">
                          <a:effectLst/>
                        </a:rPr>
                        <a:t>ÍTEM</a:t>
                      </a:r>
                      <a:endParaRPr lang="es-EC" sz="2400" dirty="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2400" dirty="0">
                          <a:effectLst/>
                        </a:rPr>
                        <a:t>V. UNITARIO</a:t>
                      </a:r>
                      <a:endParaRPr lang="es-EC" sz="2400" dirty="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2400">
                          <a:effectLst/>
                        </a:rPr>
                        <a:t>CANTIDAD</a:t>
                      </a:r>
                      <a:endParaRPr lang="es-EC" sz="24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2400">
                          <a:effectLst/>
                        </a:rPr>
                        <a:t>UNIDAD</a:t>
                      </a:r>
                      <a:endParaRPr lang="es-EC" sz="24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2400">
                          <a:effectLst/>
                        </a:rPr>
                        <a:t>V. TOTAL</a:t>
                      </a:r>
                      <a:endParaRPr lang="es-EC" sz="2400">
                        <a:effectLst/>
                        <a:latin typeface="Arial" panose="020B0604020202020204" pitchFamily="34" charset="0"/>
                        <a:ea typeface="Calibri" panose="020F0502020204030204" pitchFamily="34" charset="0"/>
                      </a:endParaRPr>
                    </a:p>
                  </a:txBody>
                  <a:tcPr marL="51435" marR="51435" marT="0" marB="0"/>
                </a:tc>
              </a:tr>
              <a:tr h="614479">
                <a:tc>
                  <a:txBody>
                    <a:bodyPr/>
                    <a:lstStyle/>
                    <a:p>
                      <a:pPr indent="180340" algn="ctr">
                        <a:lnSpc>
                          <a:spcPct val="150000"/>
                        </a:lnSpc>
                        <a:spcAft>
                          <a:spcPts val="0"/>
                        </a:spcAft>
                      </a:pPr>
                      <a:r>
                        <a:rPr lang="es-EC" sz="2400">
                          <a:effectLst/>
                        </a:rPr>
                        <a:t>1</a:t>
                      </a:r>
                      <a:endParaRPr lang="es-EC" sz="24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2400">
                          <a:effectLst/>
                        </a:rPr>
                        <a:t>multímetro</a:t>
                      </a:r>
                      <a:endParaRPr lang="es-EC" sz="24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2400" dirty="0">
                          <a:effectLst/>
                        </a:rPr>
                        <a:t>19,65</a:t>
                      </a:r>
                      <a:endParaRPr lang="es-EC" sz="2400" dirty="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2400">
                          <a:effectLst/>
                        </a:rPr>
                        <a:t>1</a:t>
                      </a:r>
                      <a:endParaRPr lang="es-EC" sz="24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2400">
                          <a:effectLst/>
                        </a:rPr>
                        <a:t>u</a:t>
                      </a:r>
                      <a:endParaRPr lang="es-EC" sz="24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2400">
                          <a:effectLst/>
                        </a:rPr>
                        <a:t>19,65</a:t>
                      </a:r>
                      <a:endParaRPr lang="es-EC" sz="2400">
                        <a:effectLst/>
                        <a:latin typeface="Arial" panose="020B0604020202020204" pitchFamily="34" charset="0"/>
                        <a:ea typeface="Calibri" panose="020F0502020204030204" pitchFamily="34" charset="0"/>
                      </a:endParaRPr>
                    </a:p>
                  </a:txBody>
                  <a:tcPr marL="51435" marR="51435" marT="0" marB="0"/>
                </a:tc>
              </a:tr>
              <a:tr h="614479">
                <a:tc>
                  <a:txBody>
                    <a:bodyPr/>
                    <a:lstStyle/>
                    <a:p>
                      <a:pPr indent="180340" algn="ctr">
                        <a:lnSpc>
                          <a:spcPct val="150000"/>
                        </a:lnSpc>
                        <a:spcAft>
                          <a:spcPts val="0"/>
                        </a:spcAft>
                      </a:pPr>
                      <a:r>
                        <a:rPr lang="es-EC" sz="2400">
                          <a:effectLst/>
                        </a:rPr>
                        <a:t>2</a:t>
                      </a:r>
                      <a:endParaRPr lang="es-EC" sz="24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2400">
                          <a:effectLst/>
                        </a:rPr>
                        <a:t>cargador</a:t>
                      </a:r>
                      <a:endParaRPr lang="es-EC" sz="24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2400" dirty="0">
                          <a:effectLst/>
                        </a:rPr>
                        <a:t>37</a:t>
                      </a:r>
                      <a:endParaRPr lang="es-EC" sz="2400" dirty="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2400" dirty="0">
                          <a:effectLst/>
                        </a:rPr>
                        <a:t>1</a:t>
                      </a:r>
                      <a:endParaRPr lang="es-EC" sz="2400" dirty="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2400">
                          <a:effectLst/>
                        </a:rPr>
                        <a:t>u</a:t>
                      </a:r>
                      <a:endParaRPr lang="es-EC" sz="24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2400">
                          <a:effectLst/>
                        </a:rPr>
                        <a:t>37</a:t>
                      </a:r>
                      <a:endParaRPr lang="es-EC" sz="2400">
                        <a:effectLst/>
                        <a:latin typeface="Arial" panose="020B0604020202020204" pitchFamily="34" charset="0"/>
                        <a:ea typeface="Calibri" panose="020F0502020204030204" pitchFamily="34" charset="0"/>
                      </a:endParaRPr>
                    </a:p>
                  </a:txBody>
                  <a:tcPr marL="51435" marR="51435" marT="0" marB="0"/>
                </a:tc>
              </a:tr>
              <a:tr h="614479">
                <a:tc gridSpan="5">
                  <a:txBody>
                    <a:bodyPr/>
                    <a:lstStyle/>
                    <a:p>
                      <a:pPr indent="180340" algn="ctr">
                        <a:lnSpc>
                          <a:spcPct val="150000"/>
                        </a:lnSpc>
                        <a:spcAft>
                          <a:spcPts val="0"/>
                        </a:spcAft>
                      </a:pPr>
                      <a:r>
                        <a:rPr lang="es-EC" sz="2400" dirty="0">
                          <a:effectLst/>
                        </a:rPr>
                        <a:t>TOTAL (USD)</a:t>
                      </a:r>
                      <a:endParaRPr lang="es-EC" sz="2400" dirty="0">
                        <a:effectLst/>
                        <a:latin typeface="Arial" panose="020B0604020202020204" pitchFamily="34" charset="0"/>
                        <a:ea typeface="Calibri" panose="020F0502020204030204" pitchFamily="34" charset="0"/>
                      </a:endParaRPr>
                    </a:p>
                  </a:txBody>
                  <a:tcPr marL="51435" marR="51435"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indent="180340" algn="ctr">
                        <a:lnSpc>
                          <a:spcPct val="150000"/>
                        </a:lnSpc>
                        <a:spcAft>
                          <a:spcPts val="0"/>
                        </a:spcAft>
                      </a:pPr>
                      <a:r>
                        <a:rPr lang="es-EC" sz="2400" dirty="0">
                          <a:effectLst/>
                        </a:rPr>
                        <a:t>56,65</a:t>
                      </a:r>
                      <a:endParaRPr lang="es-EC" sz="2400" dirty="0">
                        <a:effectLst/>
                        <a:latin typeface="Arial" panose="020B0604020202020204" pitchFamily="34" charset="0"/>
                        <a:ea typeface="Calibri" panose="020F0502020204030204" pitchFamily="34" charset="0"/>
                      </a:endParaRPr>
                    </a:p>
                  </a:txBody>
                  <a:tcPr marL="51435" marR="51435" marT="0" marB="0"/>
                </a:tc>
              </a:tr>
            </a:tbl>
          </a:graphicData>
        </a:graphic>
      </p:graphicFrame>
    </p:spTree>
    <p:extLst>
      <p:ext uri="{BB962C8B-B14F-4D97-AF65-F5344CB8AC3E}">
        <p14:creationId xmlns:p14="http://schemas.microsoft.com/office/powerpoint/2010/main" val="339904677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274320" y="45720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b="1" dirty="0" smtClean="0">
                <a:latin typeface="Arial" panose="020B0604020202020204" pitchFamily="34" charset="0"/>
                <a:cs typeface="Arial" panose="020B0604020202020204" pitchFamily="34" charset="0"/>
              </a:rPr>
              <a:t>Costos indirectos de servicios </a:t>
            </a:r>
            <a:br>
              <a:rPr lang="es-EC" sz="2400" b="1" dirty="0" smtClean="0">
                <a:latin typeface="Arial" panose="020B0604020202020204" pitchFamily="34" charset="0"/>
                <a:cs typeface="Arial" panose="020B0604020202020204" pitchFamily="34" charset="0"/>
              </a:rPr>
            </a:br>
            <a:endParaRPr lang="es-EC" sz="2400" dirty="0">
              <a:latin typeface="Arial" panose="020B0604020202020204" pitchFamily="34" charset="0"/>
              <a:cs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109651210"/>
              </p:ext>
            </p:extLst>
          </p:nvPr>
        </p:nvGraphicFramePr>
        <p:xfrm>
          <a:off x="1148713" y="1782763"/>
          <a:ext cx="6806567" cy="4165707"/>
        </p:xfrm>
        <a:graphic>
          <a:graphicData uri="http://schemas.openxmlformats.org/drawingml/2006/table">
            <a:tbl>
              <a:tblPr firstRow="1" firstCol="1" bandRow="1">
                <a:tableStyleId>{5C22544A-7EE6-4342-B048-85BDC9FD1C3A}</a:tableStyleId>
              </a:tblPr>
              <a:tblGrid>
                <a:gridCol w="938190"/>
                <a:gridCol w="1766924"/>
                <a:gridCol w="1075790"/>
                <a:gridCol w="1149283"/>
                <a:gridCol w="938190"/>
                <a:gridCol w="938190"/>
              </a:tblGrid>
              <a:tr h="821743">
                <a:tc>
                  <a:txBody>
                    <a:bodyPr/>
                    <a:lstStyle/>
                    <a:p>
                      <a:pPr indent="180340" algn="ctr">
                        <a:lnSpc>
                          <a:spcPct val="150000"/>
                        </a:lnSpc>
                        <a:spcAft>
                          <a:spcPts val="0"/>
                        </a:spcAft>
                      </a:pPr>
                      <a:r>
                        <a:rPr lang="es-EC" sz="1800" dirty="0">
                          <a:effectLst/>
                        </a:rPr>
                        <a:t>ORD.</a:t>
                      </a:r>
                      <a:endParaRPr lang="es-EC" sz="1800" dirty="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dirty="0">
                          <a:effectLst/>
                        </a:rPr>
                        <a:t>ÍTEM</a:t>
                      </a:r>
                      <a:endParaRPr lang="es-EC" sz="1800" dirty="0">
                        <a:effectLst/>
                        <a:latin typeface="Arial" panose="020B0604020202020204" pitchFamily="34" charset="0"/>
                        <a:ea typeface="Calibri" panose="020F0502020204030204" pitchFamily="34" charset="0"/>
                      </a:endParaRPr>
                    </a:p>
                  </a:txBody>
                  <a:tcPr marL="51435" marR="51435" marT="0" marB="0"/>
                </a:tc>
                <a:tc>
                  <a:txBody>
                    <a:bodyPr/>
                    <a:lstStyle/>
                    <a:p>
                      <a:pPr indent="180340" algn="just">
                        <a:lnSpc>
                          <a:spcPct val="150000"/>
                        </a:lnSpc>
                        <a:spcAft>
                          <a:spcPts val="0"/>
                        </a:spcAft>
                      </a:pPr>
                      <a:r>
                        <a:rPr lang="es-EC" sz="1800" dirty="0">
                          <a:effectLst/>
                        </a:rPr>
                        <a:t>V. UNITARIO</a:t>
                      </a:r>
                      <a:endParaRPr lang="es-EC" sz="1800" dirty="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CANTIDAD</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UNIDAD</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V. TOTAL</a:t>
                      </a:r>
                      <a:endParaRPr lang="es-EC" sz="1800">
                        <a:effectLst/>
                        <a:latin typeface="Arial" panose="020B0604020202020204" pitchFamily="34" charset="0"/>
                        <a:ea typeface="Calibri" panose="020F0502020204030204" pitchFamily="34" charset="0"/>
                      </a:endParaRPr>
                    </a:p>
                  </a:txBody>
                  <a:tcPr marL="51435" marR="51435" marT="0" marB="0"/>
                </a:tc>
              </a:tr>
              <a:tr h="821743">
                <a:tc>
                  <a:txBody>
                    <a:bodyPr/>
                    <a:lstStyle/>
                    <a:p>
                      <a:pPr indent="180340" algn="ctr">
                        <a:lnSpc>
                          <a:spcPct val="150000"/>
                        </a:lnSpc>
                        <a:spcAft>
                          <a:spcPts val="0"/>
                        </a:spcAft>
                      </a:pPr>
                      <a:r>
                        <a:rPr lang="es-EC" sz="1800">
                          <a:effectLst/>
                        </a:rPr>
                        <a:t>1</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envío e importación motor </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dirty="0">
                          <a:effectLst/>
                        </a:rPr>
                        <a:t>93</a:t>
                      </a:r>
                      <a:endParaRPr lang="es-EC" sz="1800" dirty="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1</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u</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93</a:t>
                      </a:r>
                      <a:endParaRPr lang="es-EC" sz="1800">
                        <a:effectLst/>
                        <a:latin typeface="Arial" panose="020B0604020202020204" pitchFamily="34" charset="0"/>
                        <a:ea typeface="Calibri" panose="020F0502020204030204" pitchFamily="34" charset="0"/>
                      </a:endParaRPr>
                    </a:p>
                  </a:txBody>
                  <a:tcPr marL="51435" marR="51435" marT="0" marB="0"/>
                </a:tc>
              </a:tr>
              <a:tr h="821743">
                <a:tc>
                  <a:txBody>
                    <a:bodyPr/>
                    <a:lstStyle/>
                    <a:p>
                      <a:pPr indent="180340" algn="ctr">
                        <a:lnSpc>
                          <a:spcPct val="150000"/>
                        </a:lnSpc>
                        <a:spcAft>
                          <a:spcPts val="0"/>
                        </a:spcAft>
                      </a:pPr>
                      <a:r>
                        <a:rPr lang="es-EC" sz="1800">
                          <a:effectLst/>
                        </a:rPr>
                        <a:t>2</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envío pedal y controlador</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dirty="0">
                          <a:effectLst/>
                        </a:rPr>
                        <a:t>23</a:t>
                      </a:r>
                      <a:endParaRPr lang="es-EC" sz="1800" dirty="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dirty="0">
                          <a:effectLst/>
                        </a:rPr>
                        <a:t>1</a:t>
                      </a:r>
                      <a:endParaRPr lang="es-EC" sz="1800" dirty="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u</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23</a:t>
                      </a:r>
                      <a:endParaRPr lang="es-EC" sz="1800">
                        <a:effectLst/>
                        <a:latin typeface="Arial" panose="020B0604020202020204" pitchFamily="34" charset="0"/>
                        <a:ea typeface="Calibri" panose="020F0502020204030204" pitchFamily="34" charset="0"/>
                      </a:endParaRPr>
                    </a:p>
                  </a:txBody>
                  <a:tcPr marL="51435" marR="51435" marT="0" marB="0"/>
                </a:tc>
              </a:tr>
              <a:tr h="821743">
                <a:tc>
                  <a:txBody>
                    <a:bodyPr/>
                    <a:lstStyle/>
                    <a:p>
                      <a:pPr indent="180340" algn="ctr">
                        <a:lnSpc>
                          <a:spcPct val="150000"/>
                        </a:lnSpc>
                        <a:spcAft>
                          <a:spcPts val="0"/>
                        </a:spcAft>
                      </a:pPr>
                      <a:r>
                        <a:rPr lang="es-EC" sz="1800">
                          <a:effectLst/>
                        </a:rPr>
                        <a:t>3</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transporte del vehículo</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35</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dirty="0">
                          <a:effectLst/>
                        </a:rPr>
                        <a:t>1</a:t>
                      </a:r>
                      <a:endParaRPr lang="es-EC" sz="1800" dirty="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dirty="0">
                          <a:effectLst/>
                        </a:rPr>
                        <a:t>u</a:t>
                      </a:r>
                      <a:endParaRPr lang="es-EC" sz="1800" dirty="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35</a:t>
                      </a:r>
                      <a:endParaRPr lang="es-EC" sz="1800">
                        <a:effectLst/>
                        <a:latin typeface="Arial" panose="020B0604020202020204" pitchFamily="34" charset="0"/>
                        <a:ea typeface="Calibri" panose="020F0502020204030204" pitchFamily="34" charset="0"/>
                      </a:endParaRPr>
                    </a:p>
                  </a:txBody>
                  <a:tcPr marL="51435" marR="51435" marT="0" marB="0"/>
                </a:tc>
              </a:tr>
              <a:tr h="462387">
                <a:tc gridSpan="5">
                  <a:txBody>
                    <a:bodyPr/>
                    <a:lstStyle/>
                    <a:p>
                      <a:pPr indent="180340" algn="ctr">
                        <a:lnSpc>
                          <a:spcPct val="150000"/>
                        </a:lnSpc>
                        <a:spcAft>
                          <a:spcPts val="0"/>
                        </a:spcAft>
                      </a:pPr>
                      <a:r>
                        <a:rPr lang="es-EC" sz="1800" dirty="0">
                          <a:effectLst/>
                        </a:rPr>
                        <a:t>TOTAL (USD)</a:t>
                      </a:r>
                      <a:endParaRPr lang="es-EC" sz="1800" dirty="0">
                        <a:effectLst/>
                        <a:latin typeface="Arial" panose="020B0604020202020204" pitchFamily="34" charset="0"/>
                        <a:ea typeface="Calibri" panose="020F0502020204030204" pitchFamily="34" charset="0"/>
                      </a:endParaRPr>
                    </a:p>
                  </a:txBody>
                  <a:tcPr marL="51435" marR="51435"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indent="180340" algn="ctr">
                        <a:lnSpc>
                          <a:spcPct val="150000"/>
                        </a:lnSpc>
                        <a:spcAft>
                          <a:spcPts val="0"/>
                        </a:spcAft>
                      </a:pPr>
                      <a:r>
                        <a:rPr lang="es-EC" sz="1800" dirty="0">
                          <a:effectLst/>
                        </a:rPr>
                        <a:t>151</a:t>
                      </a:r>
                      <a:endParaRPr lang="es-EC" sz="1800" dirty="0">
                        <a:effectLst/>
                        <a:latin typeface="Arial" panose="020B0604020202020204" pitchFamily="34" charset="0"/>
                        <a:ea typeface="Calibri" panose="020F0502020204030204" pitchFamily="34" charset="0"/>
                      </a:endParaRPr>
                    </a:p>
                  </a:txBody>
                  <a:tcPr marL="51435" marR="51435" marT="0" marB="0"/>
                </a:tc>
              </a:tr>
            </a:tbl>
          </a:graphicData>
        </a:graphic>
      </p:graphicFrame>
    </p:spTree>
    <p:extLst>
      <p:ext uri="{BB962C8B-B14F-4D97-AF65-F5344CB8AC3E}">
        <p14:creationId xmlns:p14="http://schemas.microsoft.com/office/powerpoint/2010/main" val="207419072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COSTO TOTAL</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347090207"/>
              </p:ext>
            </p:extLst>
          </p:nvPr>
        </p:nvGraphicFramePr>
        <p:xfrm>
          <a:off x="1835696" y="1340768"/>
          <a:ext cx="5160645" cy="4796979"/>
        </p:xfrm>
        <a:graphic>
          <a:graphicData uri="http://schemas.openxmlformats.org/drawingml/2006/table">
            <a:tbl>
              <a:tblPr firstRow="1" firstCol="1" bandRow="1">
                <a:tableStyleId>{5C22544A-7EE6-4342-B048-85BDC9FD1C3A}</a:tableStyleId>
              </a:tblPr>
              <a:tblGrid>
                <a:gridCol w="1315833"/>
                <a:gridCol w="2481217"/>
                <a:gridCol w="1363595"/>
              </a:tblGrid>
              <a:tr h="638873">
                <a:tc>
                  <a:txBody>
                    <a:bodyPr/>
                    <a:lstStyle/>
                    <a:p>
                      <a:pPr indent="180340" algn="ctr">
                        <a:lnSpc>
                          <a:spcPct val="150000"/>
                        </a:lnSpc>
                        <a:spcAft>
                          <a:spcPts val="0"/>
                        </a:spcAft>
                      </a:pPr>
                      <a:r>
                        <a:rPr lang="es-EC" sz="1800" dirty="0">
                          <a:effectLst/>
                        </a:rPr>
                        <a:t>ORD.</a:t>
                      </a:r>
                      <a:endParaRPr lang="es-EC" sz="1800" dirty="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dirty="0">
                          <a:effectLst/>
                        </a:rPr>
                        <a:t>ÍTEM</a:t>
                      </a:r>
                      <a:endParaRPr lang="es-EC" sz="1800" dirty="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VALOR</a:t>
                      </a:r>
                      <a:endParaRPr lang="es-EC" sz="1800">
                        <a:effectLst/>
                        <a:latin typeface="Arial" panose="020B0604020202020204" pitchFamily="34" charset="0"/>
                        <a:ea typeface="Calibri" panose="020F0502020204030204" pitchFamily="34" charset="0"/>
                      </a:endParaRPr>
                    </a:p>
                  </a:txBody>
                  <a:tcPr marL="51435" marR="51435" marT="0" marB="0"/>
                </a:tc>
              </a:tr>
              <a:tr h="771462">
                <a:tc>
                  <a:txBody>
                    <a:bodyPr/>
                    <a:lstStyle/>
                    <a:p>
                      <a:pPr indent="180340" algn="ctr">
                        <a:lnSpc>
                          <a:spcPct val="150000"/>
                        </a:lnSpc>
                        <a:spcAft>
                          <a:spcPts val="0"/>
                        </a:spcAft>
                      </a:pPr>
                      <a:r>
                        <a:rPr lang="es-EC" sz="1800">
                          <a:effectLst/>
                        </a:rPr>
                        <a:t>1</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dirty="0">
                          <a:effectLst/>
                        </a:rPr>
                        <a:t>costos directos componentes mecánicos </a:t>
                      </a:r>
                      <a:endParaRPr lang="es-EC" sz="1800" dirty="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756,22</a:t>
                      </a:r>
                      <a:endParaRPr lang="es-EC" sz="1800">
                        <a:effectLst/>
                        <a:latin typeface="Arial" panose="020B0604020202020204" pitchFamily="34" charset="0"/>
                        <a:ea typeface="Calibri" panose="020F0502020204030204" pitchFamily="34" charset="0"/>
                      </a:endParaRPr>
                    </a:p>
                  </a:txBody>
                  <a:tcPr marL="51435" marR="51435" marT="0" marB="0"/>
                </a:tc>
              </a:tr>
              <a:tr h="771462">
                <a:tc>
                  <a:txBody>
                    <a:bodyPr/>
                    <a:lstStyle/>
                    <a:p>
                      <a:pPr indent="180340" algn="ctr">
                        <a:lnSpc>
                          <a:spcPct val="150000"/>
                        </a:lnSpc>
                        <a:spcAft>
                          <a:spcPts val="0"/>
                        </a:spcAft>
                      </a:pPr>
                      <a:r>
                        <a:rPr lang="es-EC" sz="1800">
                          <a:effectLst/>
                        </a:rPr>
                        <a:t>2</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dirty="0">
                          <a:effectLst/>
                        </a:rPr>
                        <a:t>costos directos componentes electrónicos</a:t>
                      </a:r>
                      <a:endParaRPr lang="es-EC" sz="1800" dirty="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287</a:t>
                      </a:r>
                      <a:endParaRPr lang="es-EC" sz="1800">
                        <a:effectLst/>
                        <a:latin typeface="Arial" panose="020B0604020202020204" pitchFamily="34" charset="0"/>
                        <a:ea typeface="Calibri" panose="020F0502020204030204" pitchFamily="34" charset="0"/>
                      </a:endParaRPr>
                    </a:p>
                  </a:txBody>
                  <a:tcPr marL="51435" marR="51435" marT="0" marB="0"/>
                </a:tc>
              </a:tr>
              <a:tr h="771462">
                <a:tc>
                  <a:txBody>
                    <a:bodyPr/>
                    <a:lstStyle/>
                    <a:p>
                      <a:pPr indent="180340" algn="ctr">
                        <a:lnSpc>
                          <a:spcPct val="150000"/>
                        </a:lnSpc>
                        <a:spcAft>
                          <a:spcPts val="0"/>
                        </a:spcAft>
                      </a:pPr>
                      <a:r>
                        <a:rPr lang="es-EC" sz="1800">
                          <a:effectLst/>
                        </a:rPr>
                        <a:t>3</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dirty="0">
                          <a:effectLst/>
                        </a:rPr>
                        <a:t>costos indirectos componentes eléctricos </a:t>
                      </a:r>
                      <a:endParaRPr lang="es-EC" sz="1800" dirty="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dirty="0">
                          <a:effectLst/>
                        </a:rPr>
                        <a:t>56,65</a:t>
                      </a:r>
                      <a:endParaRPr lang="es-EC" sz="1800" dirty="0">
                        <a:effectLst/>
                        <a:latin typeface="Arial" panose="020B0604020202020204" pitchFamily="34" charset="0"/>
                        <a:ea typeface="Calibri" panose="020F0502020204030204" pitchFamily="34" charset="0"/>
                      </a:endParaRPr>
                    </a:p>
                  </a:txBody>
                  <a:tcPr marL="51435" marR="51435" marT="0" marB="0"/>
                </a:tc>
              </a:tr>
              <a:tr h="638873">
                <a:tc>
                  <a:txBody>
                    <a:bodyPr/>
                    <a:lstStyle/>
                    <a:p>
                      <a:pPr indent="180340" algn="ctr">
                        <a:lnSpc>
                          <a:spcPct val="150000"/>
                        </a:lnSpc>
                        <a:spcAft>
                          <a:spcPts val="0"/>
                        </a:spcAft>
                      </a:pPr>
                      <a:r>
                        <a:rPr lang="es-EC" sz="1800">
                          <a:effectLst/>
                        </a:rPr>
                        <a:t>4</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a:effectLst/>
                        </a:rPr>
                        <a:t>otros costos indirectos</a:t>
                      </a:r>
                      <a:endParaRPr lang="es-EC" sz="1800">
                        <a:effectLst/>
                        <a:latin typeface="Arial" panose="020B0604020202020204" pitchFamily="34" charset="0"/>
                        <a:ea typeface="Calibri" panose="020F0502020204030204" pitchFamily="34" charset="0"/>
                      </a:endParaRPr>
                    </a:p>
                  </a:txBody>
                  <a:tcPr marL="51435" marR="51435" marT="0" marB="0"/>
                </a:tc>
                <a:tc>
                  <a:txBody>
                    <a:bodyPr/>
                    <a:lstStyle/>
                    <a:p>
                      <a:pPr indent="180340" algn="ctr">
                        <a:lnSpc>
                          <a:spcPct val="150000"/>
                        </a:lnSpc>
                        <a:spcAft>
                          <a:spcPts val="0"/>
                        </a:spcAft>
                      </a:pPr>
                      <a:r>
                        <a:rPr lang="es-EC" sz="1800" dirty="0">
                          <a:effectLst/>
                        </a:rPr>
                        <a:t>151</a:t>
                      </a:r>
                      <a:endParaRPr lang="es-EC" sz="1800" dirty="0">
                        <a:effectLst/>
                        <a:latin typeface="Arial" panose="020B0604020202020204" pitchFamily="34" charset="0"/>
                        <a:ea typeface="Calibri" panose="020F0502020204030204" pitchFamily="34" charset="0"/>
                      </a:endParaRPr>
                    </a:p>
                  </a:txBody>
                  <a:tcPr marL="51435" marR="51435" marT="0" marB="0"/>
                </a:tc>
              </a:tr>
              <a:tr h="638873">
                <a:tc gridSpan="2">
                  <a:txBody>
                    <a:bodyPr/>
                    <a:lstStyle/>
                    <a:p>
                      <a:pPr indent="180340" algn="ctr">
                        <a:lnSpc>
                          <a:spcPct val="150000"/>
                        </a:lnSpc>
                        <a:spcAft>
                          <a:spcPts val="0"/>
                        </a:spcAft>
                      </a:pPr>
                      <a:r>
                        <a:rPr lang="es-EC" sz="1800">
                          <a:effectLst/>
                        </a:rPr>
                        <a:t>TOTAL (USD)</a:t>
                      </a:r>
                      <a:endParaRPr lang="es-EC" sz="1800">
                        <a:effectLst/>
                        <a:latin typeface="Arial" panose="020B0604020202020204" pitchFamily="34" charset="0"/>
                        <a:ea typeface="Calibri" panose="020F0502020204030204" pitchFamily="34" charset="0"/>
                      </a:endParaRPr>
                    </a:p>
                  </a:txBody>
                  <a:tcPr marL="51435" marR="51435" marT="0" marB="0"/>
                </a:tc>
                <a:tc hMerge="1">
                  <a:txBody>
                    <a:bodyPr/>
                    <a:lstStyle/>
                    <a:p>
                      <a:endParaRPr lang="es-EC"/>
                    </a:p>
                  </a:txBody>
                  <a:tcPr/>
                </a:tc>
                <a:tc>
                  <a:txBody>
                    <a:bodyPr/>
                    <a:lstStyle/>
                    <a:p>
                      <a:pPr indent="180340" algn="ctr">
                        <a:lnSpc>
                          <a:spcPct val="150000"/>
                        </a:lnSpc>
                        <a:spcAft>
                          <a:spcPts val="0"/>
                        </a:spcAft>
                      </a:pPr>
                      <a:r>
                        <a:rPr lang="es-EC" sz="1800" dirty="0">
                          <a:effectLst/>
                        </a:rPr>
                        <a:t>1250,87</a:t>
                      </a:r>
                      <a:endParaRPr lang="es-EC" sz="1800" dirty="0">
                        <a:effectLst/>
                        <a:latin typeface="Arial" panose="020B0604020202020204" pitchFamily="34" charset="0"/>
                        <a:ea typeface="Calibri" panose="020F0502020204030204" pitchFamily="34" charset="0"/>
                      </a:endParaRPr>
                    </a:p>
                  </a:txBody>
                  <a:tcPr marL="51435" marR="51435" marT="0" marB="0"/>
                </a:tc>
              </a:tr>
            </a:tbl>
          </a:graphicData>
        </a:graphic>
      </p:graphicFrame>
    </p:spTree>
    <p:extLst>
      <p:ext uri="{BB962C8B-B14F-4D97-AF65-F5344CB8AC3E}">
        <p14:creationId xmlns:p14="http://schemas.microsoft.com/office/powerpoint/2010/main" val="352796121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08920"/>
            <a:ext cx="8229600" cy="1143000"/>
          </a:xfrm>
        </p:spPr>
        <p:txBody>
          <a:bodyPr>
            <a:noAutofit/>
          </a:bodyPr>
          <a:lstStyle/>
          <a:p>
            <a:r>
              <a:rPr lang="es-EC" sz="4800" dirty="0" smtClean="0"/>
              <a:t>CONCLUSIONES Y RECOMENDACIONES</a:t>
            </a:r>
            <a:endParaRPr lang="es-EC" sz="4800" dirty="0"/>
          </a:p>
        </p:txBody>
      </p:sp>
    </p:spTree>
    <p:extLst>
      <p:ext uri="{BB962C8B-B14F-4D97-AF65-F5344CB8AC3E}">
        <p14:creationId xmlns:p14="http://schemas.microsoft.com/office/powerpoint/2010/main" val="178200311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4638"/>
            <a:ext cx="8229600" cy="778098"/>
          </a:xfrm>
        </p:spPr>
        <p:txBody>
          <a:bodyPr/>
          <a:lstStyle/>
          <a:p>
            <a:r>
              <a:rPr lang="es-EC" dirty="0" smtClean="0"/>
              <a:t>CONCLUSIONES</a:t>
            </a:r>
            <a:endParaRPr lang="es-EC" dirty="0"/>
          </a:p>
        </p:txBody>
      </p:sp>
      <p:sp>
        <p:nvSpPr>
          <p:cNvPr id="3" name="2 Marcador de contenido"/>
          <p:cNvSpPr>
            <a:spLocks noGrp="1"/>
          </p:cNvSpPr>
          <p:nvPr>
            <p:ph idx="1"/>
          </p:nvPr>
        </p:nvSpPr>
        <p:spPr>
          <a:xfrm>
            <a:off x="457200" y="1166018"/>
            <a:ext cx="8229600" cy="4525963"/>
          </a:xfrm>
        </p:spPr>
        <p:txBody>
          <a:bodyPr>
            <a:normAutofit fontScale="25000" lnSpcReduction="20000"/>
          </a:bodyPr>
          <a:lstStyle/>
          <a:p>
            <a:endParaRPr lang="es-EC" dirty="0"/>
          </a:p>
          <a:p>
            <a:pPr algn="just"/>
            <a:r>
              <a:rPr lang="es-EC" sz="7200" dirty="0"/>
              <a:t>La capacidad máxima del vehículo construido es de 90 Kg, y es importante recalcar que el desempeño del motor, </a:t>
            </a:r>
            <a:r>
              <a:rPr lang="es-EC" sz="7200" dirty="0" smtClean="0"/>
              <a:t>será </a:t>
            </a:r>
            <a:r>
              <a:rPr lang="es-EC" sz="7200" dirty="0"/>
              <a:t>inversamente proporcional a dicha carga. </a:t>
            </a:r>
            <a:endParaRPr lang="es-EC" sz="7200" dirty="0" smtClean="0"/>
          </a:p>
          <a:p>
            <a:pPr algn="just"/>
            <a:endParaRPr lang="es-EC" sz="4000" dirty="0"/>
          </a:p>
          <a:p>
            <a:pPr algn="just"/>
            <a:r>
              <a:rPr lang="es-EC" sz="7200" dirty="0" smtClean="0"/>
              <a:t>La </a:t>
            </a:r>
            <a:r>
              <a:rPr lang="es-EC" sz="7200" dirty="0"/>
              <a:t>realización de las pruebas de funcionamiento, llevadas a cabo en forma personal y con diferentes parámetros de manejo, es la forma más segura y real de saber la resistencia, funcionamiento y desempeño del vehículo, ya que nos permite comprobar que las condiciones aplicadas en el diseño y simulación fueron las correctas. </a:t>
            </a:r>
          </a:p>
          <a:p>
            <a:pPr algn="just"/>
            <a:endParaRPr lang="es-EC" sz="4000" dirty="0"/>
          </a:p>
          <a:p>
            <a:pPr algn="just"/>
            <a:r>
              <a:rPr lang="es-EC" sz="7200" dirty="0" smtClean="0"/>
              <a:t>El </a:t>
            </a:r>
            <a:r>
              <a:rPr lang="es-EC" sz="7200" dirty="0"/>
              <a:t>conjunto del sistema de dirección refleja facilidad, comodidad y seguridad para maniobrar el vehículo, ya que, al tener soportes en 2 puntos principales de la barra de dirección, aseguran la firmeza del volante y la precisión al conducir el kart. </a:t>
            </a:r>
          </a:p>
          <a:p>
            <a:pPr algn="just"/>
            <a:endParaRPr lang="es-EC" sz="4000" dirty="0"/>
          </a:p>
          <a:p>
            <a:pPr algn="just"/>
            <a:r>
              <a:rPr lang="es-EC" sz="7200" dirty="0" smtClean="0"/>
              <a:t>El </a:t>
            </a:r>
            <a:r>
              <a:rPr lang="es-EC" sz="7200" dirty="0"/>
              <a:t>sistema eléctrico del vehículo se encuentra comandado por un drive para motores DC, este controla el la velocidad del kart al recibir señales de los componentes eléctricos que lo conforman, ya sean la corriente de la alimentación (3 baterías 12V), el paso de voltaje controlado por el pedal de aceleración (mando de efecto hall), y el accionamiento efectivo del motor cuando este sea requerido. </a:t>
            </a:r>
          </a:p>
          <a:p>
            <a:pPr marL="0" indent="0">
              <a:buNone/>
            </a:pPr>
            <a:endParaRPr lang="es-EC" dirty="0"/>
          </a:p>
        </p:txBody>
      </p:sp>
    </p:spTree>
    <p:extLst>
      <p:ext uri="{BB962C8B-B14F-4D97-AF65-F5344CB8AC3E}">
        <p14:creationId xmlns:p14="http://schemas.microsoft.com/office/powerpoint/2010/main" val="119444432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88640"/>
            <a:ext cx="8229600" cy="634082"/>
          </a:xfrm>
        </p:spPr>
        <p:txBody>
          <a:bodyPr>
            <a:normAutofit fontScale="90000"/>
          </a:bodyPr>
          <a:lstStyle/>
          <a:p>
            <a:r>
              <a:rPr lang="es-EC" dirty="0" smtClean="0"/>
              <a:t>CONCLUSIONES</a:t>
            </a:r>
            <a:endParaRPr lang="es-EC" dirty="0"/>
          </a:p>
        </p:txBody>
      </p:sp>
      <p:sp>
        <p:nvSpPr>
          <p:cNvPr id="3" name="2 Marcador de contenido"/>
          <p:cNvSpPr>
            <a:spLocks noGrp="1"/>
          </p:cNvSpPr>
          <p:nvPr>
            <p:ph idx="1"/>
          </p:nvPr>
        </p:nvSpPr>
        <p:spPr>
          <a:xfrm>
            <a:off x="457200" y="764704"/>
            <a:ext cx="8229600" cy="4525963"/>
          </a:xfrm>
        </p:spPr>
        <p:txBody>
          <a:bodyPr>
            <a:normAutofit fontScale="25000" lnSpcReduction="20000"/>
          </a:bodyPr>
          <a:lstStyle/>
          <a:p>
            <a:endParaRPr lang="es-EC" dirty="0"/>
          </a:p>
          <a:p>
            <a:pPr algn="just"/>
            <a:r>
              <a:rPr lang="es-EC" sz="7200" dirty="0"/>
              <a:t>Para determinar el nivel de carga restante en las baterías se utiliza un voltímetro, este instrumento es un indicador de la corriente con la </a:t>
            </a:r>
            <a:r>
              <a:rPr lang="es-EC" sz="7200" dirty="0" smtClean="0"/>
              <a:t>que </a:t>
            </a:r>
            <a:r>
              <a:rPr lang="es-EC" sz="7200" dirty="0"/>
              <a:t>está siendo alimentado el motor, mientras el voltímetro indique un valor similar a 12V la batería estará cargada mientras que si este valor comienza a disminuir, será una señal de que la batería debe ser recargada. </a:t>
            </a:r>
          </a:p>
          <a:p>
            <a:pPr algn="just"/>
            <a:endParaRPr lang="es-EC" sz="4000" dirty="0"/>
          </a:p>
          <a:p>
            <a:pPr algn="just"/>
            <a:r>
              <a:rPr lang="es-EC" sz="7200" dirty="0" smtClean="0"/>
              <a:t>El </a:t>
            </a:r>
            <a:r>
              <a:rPr lang="es-EC" sz="7200" dirty="0"/>
              <a:t>motor y sistema de transmisión son puntos esenciales para el funcionamiento del </a:t>
            </a:r>
            <a:r>
              <a:rPr lang="es-EC" sz="7200" dirty="0" err="1"/>
              <a:t>crazy</a:t>
            </a:r>
            <a:r>
              <a:rPr lang="es-EC" sz="7200" dirty="0"/>
              <a:t> kart, al seleccionar un motor con la potencia indicada, tener una relación de transmisión buena (i = 5) y unos componentes (piñón y catalina) manufacturados con pasos ideales para generar el movimiento (piñón y catalina paso 0.25”), aseguramos un buen desempeño del vehículo, sin tener componentes de gran tamaño que puedan afectar la estética y la ergonomía del mismo. </a:t>
            </a:r>
          </a:p>
          <a:p>
            <a:pPr algn="just"/>
            <a:endParaRPr lang="es-EC" sz="4000" dirty="0"/>
          </a:p>
          <a:p>
            <a:pPr algn="just"/>
            <a:r>
              <a:rPr lang="es-EC" sz="7200" dirty="0" smtClean="0"/>
              <a:t>El </a:t>
            </a:r>
            <a:r>
              <a:rPr lang="es-EC" sz="7200" dirty="0"/>
              <a:t>mecanismo principal, o el más importante del proyecto es el freno de mano, ya que posibilita los movimientos característicos de un </a:t>
            </a:r>
            <a:r>
              <a:rPr lang="es-EC" sz="7200" dirty="0" err="1"/>
              <a:t>crazy</a:t>
            </a:r>
            <a:r>
              <a:rPr lang="es-EC" sz="7200" dirty="0"/>
              <a:t> kart, este ha sido realizado teniendo en cuenta el movimiento ideal para que el vehículo bascule o derrape de una forma fácil y sin demasiado esfuerzo por parte del piloto. </a:t>
            </a:r>
          </a:p>
          <a:p>
            <a:pPr algn="just"/>
            <a:endParaRPr lang="es-EC" sz="4000" dirty="0"/>
          </a:p>
          <a:p>
            <a:pPr algn="just"/>
            <a:r>
              <a:rPr lang="es-EC" sz="7200" dirty="0" smtClean="0"/>
              <a:t>Las </a:t>
            </a:r>
            <a:r>
              <a:rPr lang="es-EC" sz="7200" dirty="0"/>
              <a:t>baterías del vehículo presentan un equilibrio entre funcionalidad, características y precio, proporcionan la corriente adecuada para que el kart funcione un tiempo prolongado de tiempo de forma continua (1 hora), su tamaño y peso no son aspectos determinantes para el diseño del chasis y su costo es accesible, además de que se las puede encontrar fácilmente en el mercado local. </a:t>
            </a:r>
          </a:p>
          <a:p>
            <a:pPr marL="0" indent="0">
              <a:buNone/>
            </a:pPr>
            <a:endParaRPr lang="es-EC" dirty="0"/>
          </a:p>
        </p:txBody>
      </p:sp>
    </p:spTree>
    <p:extLst>
      <p:ext uri="{BB962C8B-B14F-4D97-AF65-F5344CB8AC3E}">
        <p14:creationId xmlns:p14="http://schemas.microsoft.com/office/powerpoint/2010/main" val="196172102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 </a:t>
            </a:r>
            <a:endParaRPr lang="es-EC" dirty="0"/>
          </a:p>
        </p:txBody>
      </p:sp>
      <p:sp>
        <p:nvSpPr>
          <p:cNvPr id="3" name="Marcador de contenido 2"/>
          <p:cNvSpPr>
            <a:spLocks noGrp="1"/>
          </p:cNvSpPr>
          <p:nvPr>
            <p:ph idx="1"/>
          </p:nvPr>
        </p:nvSpPr>
        <p:spPr>
          <a:xfrm>
            <a:off x="611560" y="1556792"/>
            <a:ext cx="7886700" cy="4351338"/>
          </a:xfrm>
        </p:spPr>
        <p:txBody>
          <a:bodyPr>
            <a:normAutofit lnSpcReduction="10000"/>
          </a:bodyPr>
          <a:lstStyle/>
          <a:p>
            <a:pPr algn="just"/>
            <a:r>
              <a:rPr lang="es-EC" sz="3600" dirty="0" smtClean="0"/>
              <a:t>Análisis de resistencia mecánica </a:t>
            </a:r>
          </a:p>
          <a:p>
            <a:pPr algn="just"/>
            <a:r>
              <a:rPr lang="es-EC" sz="3600" dirty="0" smtClean="0"/>
              <a:t>Selección del motor </a:t>
            </a:r>
          </a:p>
          <a:p>
            <a:pPr algn="just"/>
            <a:r>
              <a:rPr lang="es-EC" sz="3600" dirty="0" smtClean="0"/>
              <a:t>Llantas estabilizadoras </a:t>
            </a:r>
          </a:p>
          <a:p>
            <a:pPr algn="just"/>
            <a:r>
              <a:rPr lang="es-EC" sz="3600" dirty="0" smtClean="0"/>
              <a:t>Medidas y cargas </a:t>
            </a:r>
          </a:p>
          <a:p>
            <a:pPr algn="just"/>
            <a:r>
              <a:rPr lang="es-EC" sz="3600" dirty="0" smtClean="0"/>
              <a:t>Realización de planos constructivos </a:t>
            </a:r>
          </a:p>
          <a:p>
            <a:pPr algn="just"/>
            <a:r>
              <a:rPr lang="es-EC" sz="3600" dirty="0" smtClean="0"/>
              <a:t>Conocimientos generales de componentes eléctricos </a:t>
            </a:r>
          </a:p>
          <a:p>
            <a:endParaRPr lang="es-EC" dirty="0" smtClean="0"/>
          </a:p>
          <a:p>
            <a:endParaRPr lang="es-EC" dirty="0"/>
          </a:p>
        </p:txBody>
      </p:sp>
    </p:spTree>
    <p:extLst>
      <p:ext uri="{BB962C8B-B14F-4D97-AF65-F5344CB8AC3E}">
        <p14:creationId xmlns:p14="http://schemas.microsoft.com/office/powerpoint/2010/main" val="547325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395536" y="404664"/>
            <a:ext cx="8352928" cy="706090"/>
          </a:xfrm>
        </p:spPr>
        <p:txBody>
          <a:bodyPr>
            <a:noAutofit/>
          </a:bodyPr>
          <a:lstStyle/>
          <a:p>
            <a:r>
              <a:rPr lang="es-EC" sz="3000" b="1" dirty="0"/>
              <a:t>IMPLEMENTACIÓN DE MOTORES ELÉCTRICOS EN </a:t>
            </a:r>
            <a:r>
              <a:rPr lang="es-EC" sz="3000" b="1" dirty="0" smtClean="0"/>
              <a:t>KARTS</a:t>
            </a:r>
            <a:endParaRPr lang="es-EC" sz="3000" dirty="0"/>
          </a:p>
        </p:txBody>
      </p:sp>
      <p:sp>
        <p:nvSpPr>
          <p:cNvPr id="3" name="2 Marcador de contenido"/>
          <p:cNvSpPr>
            <a:spLocks noGrp="1"/>
          </p:cNvSpPr>
          <p:nvPr>
            <p:ph idx="1"/>
          </p:nvPr>
        </p:nvSpPr>
        <p:spPr>
          <a:xfrm>
            <a:off x="467544" y="1484784"/>
            <a:ext cx="8229600" cy="4857403"/>
          </a:xfrm>
        </p:spPr>
        <p:txBody>
          <a:bodyPr>
            <a:normAutofit fontScale="92500" lnSpcReduction="20000"/>
          </a:bodyPr>
          <a:lstStyle/>
          <a:p>
            <a:pPr marL="0" indent="0" algn="just">
              <a:buNone/>
            </a:pPr>
            <a:r>
              <a:rPr lang="es-EC" sz="2800" dirty="0"/>
              <a:t>La utilización de motores eléctricos en los Karts no es una práctica muy difundida en el deporte profesional pero son ampliamente utilizados entre los diseños </a:t>
            </a:r>
            <a:r>
              <a:rPr lang="es-EC" sz="2800" dirty="0" smtClean="0"/>
              <a:t>amateur.</a:t>
            </a:r>
          </a:p>
          <a:p>
            <a:pPr marL="0" indent="0" algn="just">
              <a:buNone/>
            </a:pPr>
            <a:r>
              <a:rPr lang="es-EC" sz="2800" dirty="0" smtClean="0"/>
              <a:t>La implementación de estos motores poseen las siguientes ventajas:</a:t>
            </a:r>
          </a:p>
          <a:p>
            <a:pPr algn="just"/>
            <a:endParaRPr lang="es-EC" sz="2800" dirty="0"/>
          </a:p>
          <a:p>
            <a:pPr lvl="1" algn="just"/>
            <a:r>
              <a:rPr lang="es-EC" dirty="0" smtClean="0"/>
              <a:t>Cero emisiones </a:t>
            </a:r>
            <a:endParaRPr lang="es-EC" sz="2800" dirty="0" smtClean="0"/>
          </a:p>
          <a:p>
            <a:pPr lvl="1" algn="just"/>
            <a:r>
              <a:rPr lang="es-EC" dirty="0" smtClean="0"/>
              <a:t>No existe contaminación auditiva </a:t>
            </a:r>
            <a:endParaRPr lang="es-EC" sz="2800" dirty="0" smtClean="0"/>
          </a:p>
          <a:p>
            <a:pPr lvl="1" algn="just"/>
            <a:r>
              <a:rPr lang="es-EC" dirty="0" smtClean="0"/>
              <a:t>Menores costos de mantenimiento </a:t>
            </a:r>
            <a:endParaRPr lang="es-EC" sz="2800" dirty="0" smtClean="0"/>
          </a:p>
          <a:p>
            <a:pPr lvl="1" algn="just"/>
            <a:r>
              <a:rPr lang="es-EC" dirty="0" smtClean="0"/>
              <a:t>Menor costo de la energía </a:t>
            </a:r>
            <a:endParaRPr lang="es-EC" sz="2800" dirty="0" smtClean="0"/>
          </a:p>
          <a:p>
            <a:pPr lvl="1" algn="just"/>
            <a:r>
              <a:rPr lang="es-EC" dirty="0" smtClean="0"/>
              <a:t>No existen riesgos de enfermedades profesionales para los encargados </a:t>
            </a:r>
          </a:p>
          <a:p>
            <a:pPr marL="0" indent="0" algn="just">
              <a:buNone/>
            </a:pPr>
            <a:endParaRPr lang="es-EC" sz="2400" dirty="0"/>
          </a:p>
        </p:txBody>
      </p:sp>
    </p:spTree>
    <p:extLst>
      <p:ext uri="{BB962C8B-B14F-4D97-AF65-F5344CB8AC3E}">
        <p14:creationId xmlns:p14="http://schemas.microsoft.com/office/powerpoint/2010/main" val="146095991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5795" y="2628266"/>
            <a:ext cx="7886700" cy="1325563"/>
          </a:xfrm>
        </p:spPr>
        <p:txBody>
          <a:bodyPr>
            <a:normAutofit fontScale="90000"/>
          </a:bodyPr>
          <a:lstStyle/>
          <a:p>
            <a:r>
              <a:rPr lang="es-EC" sz="7200" dirty="0" smtClean="0"/>
              <a:t>GRACIAS POR SU ATENCIÓN  </a:t>
            </a:r>
            <a:endParaRPr lang="es-EC" sz="7200" dirty="0"/>
          </a:p>
        </p:txBody>
      </p:sp>
    </p:spTree>
    <p:extLst>
      <p:ext uri="{BB962C8B-B14F-4D97-AF65-F5344CB8AC3E}">
        <p14:creationId xmlns:p14="http://schemas.microsoft.com/office/powerpoint/2010/main" val="3544046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4638"/>
            <a:ext cx="8229600" cy="778098"/>
          </a:xfrm>
        </p:spPr>
        <p:txBody>
          <a:bodyPr>
            <a:normAutofit/>
          </a:bodyPr>
          <a:lstStyle/>
          <a:p>
            <a:r>
              <a:rPr lang="es-EC" sz="3000" b="1" dirty="0"/>
              <a:t>ESPECIFICACIONES TÉCNICAS DEL VEHÍCULO </a:t>
            </a:r>
            <a:endParaRPr lang="es-EC" sz="3000" dirty="0"/>
          </a:p>
        </p:txBody>
      </p:sp>
      <p:sp>
        <p:nvSpPr>
          <p:cNvPr id="3" name="2 Marcador de contenido"/>
          <p:cNvSpPr>
            <a:spLocks noGrp="1"/>
          </p:cNvSpPr>
          <p:nvPr>
            <p:ph idx="1"/>
          </p:nvPr>
        </p:nvSpPr>
        <p:spPr>
          <a:xfrm>
            <a:off x="457200" y="1340768"/>
            <a:ext cx="8229600" cy="4785395"/>
          </a:xfrm>
        </p:spPr>
        <p:txBody>
          <a:bodyPr>
            <a:normAutofit fontScale="62500" lnSpcReduction="20000"/>
          </a:bodyPr>
          <a:lstStyle/>
          <a:p>
            <a:pPr marL="0" indent="0">
              <a:buNone/>
            </a:pPr>
            <a:r>
              <a:rPr lang="es-EC" sz="3800" dirty="0"/>
              <a:t>Las especificaciones del vehículo, son las características técnicas con las que cuenta el mismo o las prestaciones que este entrega al usuario. </a:t>
            </a:r>
            <a:endParaRPr lang="es-EC" sz="3800" dirty="0" smtClean="0"/>
          </a:p>
          <a:p>
            <a:pPr marL="0" indent="0">
              <a:buNone/>
            </a:pPr>
            <a:endParaRPr lang="es-EC" sz="3800" dirty="0" smtClean="0"/>
          </a:p>
          <a:p>
            <a:pPr lvl="1"/>
            <a:r>
              <a:rPr lang="es-EC" sz="3800" dirty="0" smtClean="0"/>
              <a:t>Tipo </a:t>
            </a:r>
            <a:r>
              <a:rPr lang="es-EC" sz="3800" dirty="0"/>
              <a:t>de Motor </a:t>
            </a:r>
          </a:p>
          <a:p>
            <a:pPr lvl="1"/>
            <a:r>
              <a:rPr lang="es-EC" sz="3800" dirty="0" smtClean="0"/>
              <a:t>Potencia </a:t>
            </a:r>
            <a:endParaRPr lang="es-EC" sz="3800" dirty="0"/>
          </a:p>
          <a:p>
            <a:pPr lvl="1"/>
            <a:r>
              <a:rPr lang="es-EC" sz="3800" dirty="0" smtClean="0"/>
              <a:t>Torque </a:t>
            </a:r>
            <a:endParaRPr lang="es-EC" sz="3800" dirty="0"/>
          </a:p>
          <a:p>
            <a:pPr lvl="1"/>
            <a:r>
              <a:rPr lang="es-EC" sz="3800" dirty="0" smtClean="0"/>
              <a:t>Velocidad </a:t>
            </a:r>
            <a:r>
              <a:rPr lang="es-EC" sz="3800" dirty="0"/>
              <a:t>Máxima </a:t>
            </a:r>
          </a:p>
          <a:p>
            <a:pPr lvl="1"/>
            <a:r>
              <a:rPr lang="es-EC" sz="3800" dirty="0" smtClean="0"/>
              <a:t>Tipo </a:t>
            </a:r>
            <a:r>
              <a:rPr lang="es-EC" sz="3800" dirty="0"/>
              <a:t>de Transmisión </a:t>
            </a:r>
          </a:p>
          <a:p>
            <a:pPr lvl="1"/>
            <a:r>
              <a:rPr lang="es-EC" sz="3800" dirty="0" smtClean="0"/>
              <a:t>Dimensiones </a:t>
            </a:r>
            <a:endParaRPr lang="es-EC" sz="3800" dirty="0"/>
          </a:p>
          <a:p>
            <a:pPr lvl="1"/>
            <a:r>
              <a:rPr lang="es-EC" sz="3800" dirty="0" smtClean="0"/>
              <a:t>Plazas </a:t>
            </a:r>
            <a:endParaRPr lang="es-EC" sz="3800" dirty="0"/>
          </a:p>
          <a:p>
            <a:pPr lvl="1"/>
            <a:r>
              <a:rPr lang="es-EC" sz="3800" dirty="0" smtClean="0"/>
              <a:t>Batería </a:t>
            </a:r>
            <a:endParaRPr lang="es-EC" sz="3800" dirty="0"/>
          </a:p>
          <a:p>
            <a:pPr lvl="1"/>
            <a:r>
              <a:rPr lang="es-EC" sz="3800" dirty="0" smtClean="0"/>
              <a:t>Peso </a:t>
            </a:r>
            <a:r>
              <a:rPr lang="es-EC" sz="3800" dirty="0"/>
              <a:t>de Soporte </a:t>
            </a:r>
          </a:p>
        </p:txBody>
      </p:sp>
    </p:spTree>
    <p:extLst>
      <p:ext uri="{BB962C8B-B14F-4D97-AF65-F5344CB8AC3E}">
        <p14:creationId xmlns:p14="http://schemas.microsoft.com/office/powerpoint/2010/main" val="602103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67544" y="188640"/>
            <a:ext cx="8229600" cy="706090"/>
          </a:xfrm>
        </p:spPr>
        <p:txBody>
          <a:bodyPr>
            <a:normAutofit/>
          </a:bodyPr>
          <a:lstStyle/>
          <a:p>
            <a:r>
              <a:rPr lang="es-EC" sz="3000" b="1" dirty="0"/>
              <a:t>ELEMENTOS CONSTITUTIVOS </a:t>
            </a:r>
            <a:endParaRPr lang="es-EC" sz="3000" dirty="0"/>
          </a:p>
        </p:txBody>
      </p:sp>
      <p:sp>
        <p:nvSpPr>
          <p:cNvPr id="3" name="2 Marcador de contenido"/>
          <p:cNvSpPr>
            <a:spLocks noGrp="1"/>
          </p:cNvSpPr>
          <p:nvPr>
            <p:ph idx="1"/>
          </p:nvPr>
        </p:nvSpPr>
        <p:spPr>
          <a:xfrm>
            <a:off x="457200" y="980728"/>
            <a:ext cx="8229600" cy="5145435"/>
          </a:xfrm>
        </p:spPr>
        <p:txBody>
          <a:bodyPr>
            <a:normAutofit/>
          </a:bodyPr>
          <a:lstStyle/>
          <a:p>
            <a:pPr marL="0" indent="0" algn="just">
              <a:buNone/>
            </a:pPr>
            <a:r>
              <a:rPr lang="es-EC" sz="2000" b="1" dirty="0" smtClean="0"/>
              <a:t>CHASIS </a:t>
            </a:r>
            <a:endParaRPr lang="es-EC" sz="2000" dirty="0"/>
          </a:p>
          <a:p>
            <a:pPr marL="0" indent="0" algn="just">
              <a:buNone/>
            </a:pPr>
            <a:r>
              <a:rPr lang="es-EC" sz="2000" dirty="0"/>
              <a:t>El chasis </a:t>
            </a:r>
            <a:r>
              <a:rPr lang="es-EC" sz="2000" dirty="0" smtClean="0"/>
              <a:t>es </a:t>
            </a:r>
            <a:r>
              <a:rPr lang="es-EC" sz="2000" dirty="0"/>
              <a:t>la estructura principal del kart, </a:t>
            </a:r>
            <a:r>
              <a:rPr lang="es-EC" sz="2000" dirty="0" smtClean="0"/>
              <a:t>en donde irán ensamblados las </a:t>
            </a:r>
            <a:r>
              <a:rPr lang="es-EC" sz="2000" dirty="0"/>
              <a:t>partes mecánicas, eléctricas y de </a:t>
            </a:r>
            <a:r>
              <a:rPr lang="es-EC" sz="2000" dirty="0" smtClean="0"/>
              <a:t>confort. </a:t>
            </a:r>
          </a:p>
          <a:p>
            <a:pPr marL="0" indent="0">
              <a:buNone/>
            </a:pPr>
            <a:endParaRPr lang="es-EC" sz="2000" b="1" dirty="0" smtClean="0"/>
          </a:p>
          <a:p>
            <a:pPr marL="0" indent="0">
              <a:buNone/>
            </a:pPr>
            <a:endParaRPr lang="es-EC" sz="2000" b="1" dirty="0" smtClean="0"/>
          </a:p>
          <a:p>
            <a:pPr marL="0" indent="0">
              <a:buNone/>
            </a:pPr>
            <a:endParaRPr lang="es-EC" sz="2000" b="1" dirty="0"/>
          </a:p>
          <a:p>
            <a:pPr marL="0" indent="0">
              <a:buNone/>
            </a:pPr>
            <a:endParaRPr lang="es-EC" sz="2000" b="1" dirty="0" smtClean="0"/>
          </a:p>
          <a:p>
            <a:pPr marL="0" indent="0">
              <a:buNone/>
            </a:pPr>
            <a:r>
              <a:rPr lang="es-EC" sz="2000" b="1" dirty="0" smtClean="0"/>
              <a:t>LA </a:t>
            </a:r>
            <a:r>
              <a:rPr lang="es-EC" sz="2000" b="1" dirty="0"/>
              <a:t>BANDEJA DEL CHASIS </a:t>
            </a:r>
            <a:endParaRPr lang="es-EC" sz="2000" dirty="0"/>
          </a:p>
          <a:p>
            <a:pPr marL="0" indent="0" algn="just">
              <a:buNone/>
            </a:pPr>
            <a:r>
              <a:rPr lang="es-EC" sz="2000" dirty="0" smtClean="0"/>
              <a:t>Este elemento es el piso de soporte </a:t>
            </a:r>
            <a:r>
              <a:rPr lang="es-EC" sz="2000" dirty="0"/>
              <a:t>que va </a:t>
            </a:r>
            <a:r>
              <a:rPr lang="es-EC" sz="2000" dirty="0" smtClean="0"/>
              <a:t>atornillado </a:t>
            </a:r>
            <a:r>
              <a:rPr lang="es-EC" sz="2000" dirty="0"/>
              <a:t>o </a:t>
            </a:r>
            <a:r>
              <a:rPr lang="es-EC" sz="2000" dirty="0" smtClean="0"/>
              <a:t>soldado, </a:t>
            </a:r>
            <a:r>
              <a:rPr lang="es-EC" sz="2000" dirty="0"/>
              <a:t>su función es la de </a:t>
            </a:r>
            <a:r>
              <a:rPr lang="es-EC" sz="2000" dirty="0" smtClean="0"/>
              <a:t>apoyar </a:t>
            </a:r>
            <a:r>
              <a:rPr lang="es-EC" sz="2000" dirty="0"/>
              <a:t>y </a:t>
            </a:r>
            <a:r>
              <a:rPr lang="es-EC" sz="2000" dirty="0" smtClean="0"/>
              <a:t>proteger al piloto.</a:t>
            </a:r>
            <a:endParaRPr lang="es-EC" sz="20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1475"/>
          <a:stretch/>
        </p:blipFill>
        <p:spPr bwMode="auto">
          <a:xfrm>
            <a:off x="3313727" y="2060848"/>
            <a:ext cx="2688702" cy="148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8972"/>
          <a:stretch/>
        </p:blipFill>
        <p:spPr bwMode="auto">
          <a:xfrm>
            <a:off x="3494548" y="4581129"/>
            <a:ext cx="2327059" cy="155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984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4638"/>
            <a:ext cx="8229600" cy="706090"/>
          </a:xfrm>
        </p:spPr>
        <p:txBody>
          <a:bodyPr>
            <a:normAutofit/>
          </a:bodyPr>
          <a:lstStyle/>
          <a:p>
            <a:r>
              <a:rPr lang="es-EC" sz="3000" b="1" dirty="0" smtClean="0"/>
              <a:t>ELEMENTOS CONSTITUTIVOS </a:t>
            </a:r>
            <a:endParaRPr lang="es-EC" sz="3000" dirty="0"/>
          </a:p>
        </p:txBody>
      </p:sp>
      <p:sp>
        <p:nvSpPr>
          <p:cNvPr id="3" name="2 Marcador de contenido"/>
          <p:cNvSpPr>
            <a:spLocks noGrp="1"/>
          </p:cNvSpPr>
          <p:nvPr>
            <p:ph idx="1"/>
          </p:nvPr>
        </p:nvSpPr>
        <p:spPr>
          <a:xfrm>
            <a:off x="457200" y="1052736"/>
            <a:ext cx="8229600" cy="5145435"/>
          </a:xfrm>
        </p:spPr>
        <p:txBody>
          <a:bodyPr>
            <a:noAutofit/>
          </a:bodyPr>
          <a:lstStyle/>
          <a:p>
            <a:pPr marL="0" indent="0" algn="just">
              <a:buNone/>
            </a:pPr>
            <a:r>
              <a:rPr lang="es-EC" sz="2000" b="1" dirty="0" smtClean="0"/>
              <a:t>ASIENTO </a:t>
            </a:r>
            <a:endParaRPr lang="es-EC" sz="2000" dirty="0"/>
          </a:p>
          <a:p>
            <a:pPr marL="0" indent="0" algn="just">
              <a:buNone/>
            </a:pPr>
            <a:r>
              <a:rPr lang="es-EC" sz="2000" dirty="0" smtClean="0"/>
              <a:t>El </a:t>
            </a:r>
            <a:r>
              <a:rPr lang="es-EC" sz="2000" dirty="0"/>
              <a:t>asiento </a:t>
            </a:r>
            <a:r>
              <a:rPr lang="es-EC" sz="2000" dirty="0" smtClean="0"/>
              <a:t>es </a:t>
            </a:r>
            <a:r>
              <a:rPr lang="es-EC" sz="2000" dirty="0"/>
              <a:t>el habitáculo del piloto y de su colocación dependerá la postura y el reparto de pesos en el </a:t>
            </a:r>
            <a:r>
              <a:rPr lang="es-EC" sz="2000" dirty="0" smtClean="0"/>
              <a:t>vehículo (centro de gravedad). </a:t>
            </a:r>
          </a:p>
          <a:p>
            <a:pPr marL="0" indent="0" algn="just">
              <a:buNone/>
            </a:pPr>
            <a:endParaRPr lang="es-EC" sz="2000" b="1" dirty="0"/>
          </a:p>
          <a:p>
            <a:pPr marL="0" indent="0" algn="just">
              <a:buNone/>
            </a:pPr>
            <a:endParaRPr lang="es-EC" sz="2000" b="1" dirty="0" smtClean="0"/>
          </a:p>
          <a:p>
            <a:pPr marL="0" indent="0" algn="just">
              <a:buNone/>
            </a:pPr>
            <a:endParaRPr lang="es-EC" sz="2000" b="1" dirty="0" smtClean="0"/>
          </a:p>
          <a:p>
            <a:pPr marL="0" indent="0" algn="just">
              <a:buNone/>
            </a:pPr>
            <a:endParaRPr lang="es-EC" sz="2000" b="1" dirty="0" smtClean="0"/>
          </a:p>
          <a:p>
            <a:pPr marL="0" indent="0" algn="just">
              <a:buNone/>
            </a:pPr>
            <a:r>
              <a:rPr lang="es-EC" sz="2000" b="1" dirty="0" smtClean="0"/>
              <a:t>LA </a:t>
            </a:r>
            <a:r>
              <a:rPr lang="es-EC" sz="2000" b="1" dirty="0"/>
              <a:t>DIRECCIÓN </a:t>
            </a:r>
            <a:endParaRPr lang="es-EC" sz="2000" dirty="0"/>
          </a:p>
          <a:p>
            <a:pPr marL="0" indent="0" algn="just">
              <a:buNone/>
            </a:pPr>
            <a:r>
              <a:rPr lang="es-EC" sz="2000" dirty="0" smtClean="0"/>
              <a:t>Es el elemento </a:t>
            </a:r>
            <a:r>
              <a:rPr lang="es-EC" sz="2000" dirty="0"/>
              <a:t>encargado de permitir la maniobrabilidad </a:t>
            </a:r>
            <a:r>
              <a:rPr lang="es-EC" sz="2000" dirty="0" smtClean="0"/>
              <a:t>del vehículo, dirigido por un volante y entregado por una rueda.</a:t>
            </a:r>
            <a:endParaRPr lang="es-EC" sz="20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393" y="4653136"/>
            <a:ext cx="1653679" cy="1537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6" descr="The T5KG Rev. The T10iKG and the T250KG Carbon Racing Seats"/>
          <p:cNvPicPr/>
          <p:nvPr/>
        </p:nvPicPr>
        <p:blipFill>
          <a:blip r:embed="rId4">
            <a:extLst>
              <a:ext uri="{28A0092B-C50C-407E-A947-70E740481C1C}">
                <a14:useLocalDpi xmlns:a14="http://schemas.microsoft.com/office/drawing/2010/main" val="0"/>
              </a:ext>
            </a:extLst>
          </a:blip>
          <a:srcRect/>
          <a:stretch>
            <a:fillRect/>
          </a:stretch>
        </p:blipFill>
        <p:spPr bwMode="auto">
          <a:xfrm>
            <a:off x="2915816" y="2204864"/>
            <a:ext cx="3317429" cy="1421802"/>
          </a:xfrm>
          <a:prstGeom prst="rect">
            <a:avLst/>
          </a:prstGeom>
          <a:noFill/>
          <a:ln>
            <a:noFill/>
          </a:ln>
        </p:spPr>
      </p:pic>
    </p:spTree>
    <p:extLst>
      <p:ext uri="{BB962C8B-B14F-4D97-AF65-F5344CB8AC3E}">
        <p14:creationId xmlns:p14="http://schemas.microsoft.com/office/powerpoint/2010/main" val="4123722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4638"/>
            <a:ext cx="8229600" cy="850106"/>
          </a:xfrm>
        </p:spPr>
        <p:txBody>
          <a:bodyPr>
            <a:normAutofit/>
          </a:bodyPr>
          <a:lstStyle/>
          <a:p>
            <a:r>
              <a:rPr lang="es-EC" sz="3000" b="1" dirty="0" smtClean="0"/>
              <a:t>ELEMENTOS CONSTITUTIVOS </a:t>
            </a:r>
            <a:endParaRPr lang="es-EC" sz="3000" dirty="0"/>
          </a:p>
        </p:txBody>
      </p:sp>
      <p:sp>
        <p:nvSpPr>
          <p:cNvPr id="3" name="2 Marcador de contenido"/>
          <p:cNvSpPr>
            <a:spLocks noGrp="1"/>
          </p:cNvSpPr>
          <p:nvPr>
            <p:ph idx="1"/>
          </p:nvPr>
        </p:nvSpPr>
        <p:spPr>
          <a:xfrm>
            <a:off x="457200" y="1484784"/>
            <a:ext cx="8229600" cy="4641379"/>
          </a:xfrm>
        </p:spPr>
        <p:txBody>
          <a:bodyPr>
            <a:normAutofit/>
          </a:bodyPr>
          <a:lstStyle/>
          <a:p>
            <a:pPr marL="0" indent="0" algn="just">
              <a:buNone/>
            </a:pPr>
            <a:r>
              <a:rPr lang="es-EC" sz="2000" b="1" dirty="0" smtClean="0"/>
              <a:t>PEDALES </a:t>
            </a:r>
            <a:r>
              <a:rPr lang="es-EC" sz="2000" b="1" dirty="0"/>
              <a:t>DE ACELERACIÓN Y FRENO </a:t>
            </a:r>
            <a:endParaRPr lang="es-EC" sz="2000" dirty="0"/>
          </a:p>
          <a:p>
            <a:pPr marL="0" indent="0" algn="just">
              <a:buNone/>
            </a:pPr>
            <a:r>
              <a:rPr lang="es-EC" sz="2000" dirty="0" smtClean="0"/>
              <a:t>El pedal de acelerador transmite la señal del piloto al motor variada gradualmente, mientras que el freno cumple la función de detener el vehículo en cualquier momento. </a:t>
            </a:r>
          </a:p>
          <a:p>
            <a:pPr marL="0" indent="0" algn="just">
              <a:buNone/>
            </a:pPr>
            <a:endParaRPr lang="es-EC" sz="2000" dirty="0"/>
          </a:p>
          <a:p>
            <a:pPr marL="0" indent="0" algn="just">
              <a:buNone/>
            </a:pPr>
            <a:r>
              <a:rPr lang="es-EC" sz="2000" b="1" dirty="0" smtClean="0"/>
              <a:t>MOTOR </a:t>
            </a:r>
            <a:endParaRPr lang="es-EC" sz="2000" dirty="0"/>
          </a:p>
          <a:p>
            <a:pPr marL="0" indent="0" algn="just">
              <a:buNone/>
            </a:pPr>
            <a:r>
              <a:rPr lang="es-EC" sz="2000" dirty="0"/>
              <a:t>Un motor eléctrico </a:t>
            </a:r>
            <a:r>
              <a:rPr lang="es-EC" sz="2000" dirty="0" smtClean="0"/>
              <a:t>es </a:t>
            </a:r>
            <a:r>
              <a:rPr lang="es-EC" sz="2000" dirty="0"/>
              <a:t>una maquina compuesta por un estator y un rotor que transforma la energía eléctrica en energía mecánica, </a:t>
            </a:r>
            <a:r>
              <a:rPr lang="es-EC" sz="2000" dirty="0" smtClean="0"/>
              <a:t>que se ve reflejada en movimiento.</a:t>
            </a:r>
            <a:endParaRPr lang="es-EC" sz="2000" dirty="0"/>
          </a:p>
        </p:txBody>
      </p:sp>
      <p:pic>
        <p:nvPicPr>
          <p:cNvPr id="6" name="Imagen 5" descr="Motor eléctrico 100hp 3d (dwgDibujo de Autocad)"/>
          <p:cNvPicPr/>
          <p:nvPr/>
        </p:nvPicPr>
        <p:blipFill>
          <a:blip r:embed="rId3">
            <a:extLst>
              <a:ext uri="{28A0092B-C50C-407E-A947-70E740481C1C}">
                <a14:useLocalDpi xmlns:a14="http://schemas.microsoft.com/office/drawing/2010/main" val="0"/>
              </a:ext>
            </a:extLst>
          </a:blip>
          <a:srcRect/>
          <a:stretch>
            <a:fillRect/>
          </a:stretch>
        </p:blipFill>
        <p:spPr bwMode="auto">
          <a:xfrm>
            <a:off x="3751523" y="4420988"/>
            <a:ext cx="1640954" cy="1689051"/>
          </a:xfrm>
          <a:prstGeom prst="rect">
            <a:avLst/>
          </a:prstGeom>
          <a:noFill/>
          <a:ln>
            <a:noFill/>
          </a:ln>
        </p:spPr>
      </p:pic>
    </p:spTree>
    <p:extLst>
      <p:ext uri="{BB962C8B-B14F-4D97-AF65-F5344CB8AC3E}">
        <p14:creationId xmlns:p14="http://schemas.microsoft.com/office/powerpoint/2010/main" val="3048071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4638"/>
            <a:ext cx="8229600" cy="850106"/>
          </a:xfrm>
        </p:spPr>
        <p:txBody>
          <a:bodyPr>
            <a:normAutofit/>
          </a:bodyPr>
          <a:lstStyle/>
          <a:p>
            <a:r>
              <a:rPr lang="es-EC" sz="3000" b="1" dirty="0" smtClean="0"/>
              <a:t>ELEMENTOS CONSTITUTIVOS </a:t>
            </a:r>
            <a:endParaRPr lang="es-EC" sz="3000" dirty="0"/>
          </a:p>
        </p:txBody>
      </p:sp>
      <p:sp>
        <p:nvSpPr>
          <p:cNvPr id="3" name="2 Marcador de contenido"/>
          <p:cNvSpPr>
            <a:spLocks noGrp="1"/>
          </p:cNvSpPr>
          <p:nvPr>
            <p:ph idx="1"/>
          </p:nvPr>
        </p:nvSpPr>
        <p:spPr>
          <a:xfrm>
            <a:off x="457200" y="1196752"/>
            <a:ext cx="8229600" cy="4929411"/>
          </a:xfrm>
        </p:spPr>
        <p:txBody>
          <a:bodyPr>
            <a:normAutofit/>
          </a:bodyPr>
          <a:lstStyle/>
          <a:p>
            <a:pPr marL="0" indent="0" algn="just">
              <a:buNone/>
            </a:pPr>
            <a:r>
              <a:rPr lang="es-EC" sz="2000" b="1" dirty="0"/>
              <a:t>LAS BATERÍAS </a:t>
            </a:r>
            <a:endParaRPr lang="es-EC" sz="2000" dirty="0"/>
          </a:p>
          <a:p>
            <a:pPr marL="0" indent="0" algn="just">
              <a:buNone/>
            </a:pPr>
            <a:r>
              <a:rPr lang="es-EC" sz="2000" dirty="0"/>
              <a:t>Una batería o acumulador eléctrico </a:t>
            </a:r>
            <a:r>
              <a:rPr lang="es-EC" sz="2000" dirty="0" smtClean="0"/>
              <a:t>es </a:t>
            </a:r>
            <a:r>
              <a:rPr lang="es-EC" sz="2000" dirty="0"/>
              <a:t>un dispositivo que consiste en varias celdas electroquímicas que pueden convertir energía química en energía eléctrica. </a:t>
            </a:r>
            <a:r>
              <a:rPr lang="es-EC" sz="2000" dirty="0" smtClean="0"/>
              <a:t>Las cuales serán la alimentación del motor.</a:t>
            </a:r>
            <a:endParaRPr lang="es-EC" sz="2000" dirty="0"/>
          </a:p>
          <a:p>
            <a:pPr marL="0" indent="0" algn="just">
              <a:buNone/>
            </a:pPr>
            <a:endParaRPr lang="es-EC" sz="2000" b="1" dirty="0" smtClean="0"/>
          </a:p>
          <a:p>
            <a:pPr marL="0" indent="0" algn="just">
              <a:buNone/>
            </a:pPr>
            <a:endParaRPr lang="es-EC" sz="2000" b="1" dirty="0" smtClean="0"/>
          </a:p>
          <a:p>
            <a:pPr marL="0" indent="0" algn="just">
              <a:buNone/>
            </a:pPr>
            <a:endParaRPr lang="es-EC" sz="2000" b="1" dirty="0" smtClean="0"/>
          </a:p>
          <a:p>
            <a:pPr marL="0" indent="0" algn="just">
              <a:buNone/>
            </a:pPr>
            <a:endParaRPr lang="es-EC" sz="2000" b="1" dirty="0"/>
          </a:p>
          <a:p>
            <a:pPr marL="0" indent="0" algn="just">
              <a:buNone/>
            </a:pPr>
            <a:endParaRPr lang="es-EC" sz="2000" b="1" dirty="0" smtClean="0"/>
          </a:p>
          <a:p>
            <a:pPr marL="0" indent="0" algn="just">
              <a:buNone/>
            </a:pPr>
            <a:endParaRPr lang="es-EC" sz="2000" b="1" dirty="0"/>
          </a:p>
          <a:p>
            <a:pPr marL="0" indent="0" algn="just">
              <a:buNone/>
            </a:pPr>
            <a:r>
              <a:rPr lang="es-EC" sz="2000" b="1" dirty="0" smtClean="0"/>
              <a:t>EL </a:t>
            </a:r>
            <a:r>
              <a:rPr lang="es-EC" sz="2000" b="1" dirty="0"/>
              <a:t>EJE DE TRANSMISIÓN </a:t>
            </a:r>
            <a:endParaRPr lang="es-EC" sz="2000" dirty="0"/>
          </a:p>
          <a:p>
            <a:pPr marL="0" indent="0" algn="just">
              <a:buNone/>
            </a:pPr>
            <a:r>
              <a:rPr lang="es-EC" sz="2000" dirty="0"/>
              <a:t>Es una barra de acero, maciza o </a:t>
            </a:r>
            <a:r>
              <a:rPr lang="es-EC" sz="2000" dirty="0" smtClean="0"/>
              <a:t>hueca, esta </a:t>
            </a:r>
            <a:r>
              <a:rPr lang="es-EC" sz="2000" dirty="0"/>
              <a:t>va </a:t>
            </a:r>
            <a:r>
              <a:rPr lang="es-EC" sz="2000" dirty="0" smtClean="0"/>
              <a:t>fijada </a:t>
            </a:r>
            <a:r>
              <a:rPr lang="es-EC" sz="2000" dirty="0"/>
              <a:t>al bastidor por medio de dos o más soportes. Su función es la de fijar la rueda, recibir </a:t>
            </a:r>
            <a:r>
              <a:rPr lang="es-EC" sz="2000" dirty="0" smtClean="0"/>
              <a:t>la energía del </a:t>
            </a:r>
            <a:r>
              <a:rPr lang="es-EC" sz="2000" dirty="0"/>
              <a:t>motor </a:t>
            </a:r>
            <a:r>
              <a:rPr lang="es-EC" sz="2000" dirty="0" smtClean="0"/>
              <a:t>y </a:t>
            </a:r>
            <a:r>
              <a:rPr lang="es-EC" sz="2000" dirty="0"/>
              <a:t>proporcionar </a:t>
            </a:r>
            <a:r>
              <a:rPr lang="es-EC" sz="2000" dirty="0" smtClean="0"/>
              <a:t>el movimiento al vehículo.</a:t>
            </a:r>
          </a:p>
        </p:txBody>
      </p:sp>
      <p:pic>
        <p:nvPicPr>
          <p:cNvPr id="6" name="Imagen 5" descr="http://3.bp.blogspot.com/-4QjuvkakcoY/UBCuPsR1kQI/AAAAAAAAB_M/xGuTFjOwpTw/s320/Photo-CarBatter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3623797" y="2893400"/>
            <a:ext cx="1896405" cy="1536114"/>
          </a:xfrm>
          <a:prstGeom prst="rect">
            <a:avLst/>
          </a:prstGeom>
          <a:noFill/>
          <a:ln>
            <a:noFill/>
          </a:ln>
        </p:spPr>
      </p:pic>
    </p:spTree>
    <p:extLst>
      <p:ext uri="{BB962C8B-B14F-4D97-AF65-F5344CB8AC3E}">
        <p14:creationId xmlns:p14="http://schemas.microsoft.com/office/powerpoint/2010/main" val="585548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4638"/>
            <a:ext cx="8229600" cy="850106"/>
          </a:xfrm>
        </p:spPr>
        <p:txBody>
          <a:bodyPr>
            <a:normAutofit/>
          </a:bodyPr>
          <a:lstStyle/>
          <a:p>
            <a:r>
              <a:rPr lang="es-EC" sz="3000" b="1" dirty="0" smtClean="0"/>
              <a:t>ELEMENTOS CONSTITUTIVOS </a:t>
            </a:r>
            <a:endParaRPr lang="es-EC" sz="3000" dirty="0"/>
          </a:p>
        </p:txBody>
      </p:sp>
      <p:sp>
        <p:nvSpPr>
          <p:cNvPr id="3" name="2 Marcador de contenido"/>
          <p:cNvSpPr>
            <a:spLocks noGrp="1"/>
          </p:cNvSpPr>
          <p:nvPr>
            <p:ph idx="1"/>
          </p:nvPr>
        </p:nvSpPr>
        <p:spPr>
          <a:xfrm>
            <a:off x="457200" y="1412776"/>
            <a:ext cx="8229600" cy="4713387"/>
          </a:xfrm>
        </p:spPr>
        <p:txBody>
          <a:bodyPr>
            <a:normAutofit/>
          </a:bodyPr>
          <a:lstStyle/>
          <a:p>
            <a:pPr marL="0" indent="0" algn="just">
              <a:buNone/>
            </a:pPr>
            <a:r>
              <a:rPr lang="es-EC" sz="2400" b="1" dirty="0"/>
              <a:t>RODAMIENTO </a:t>
            </a:r>
            <a:endParaRPr lang="es-EC" sz="2400" dirty="0"/>
          </a:p>
          <a:p>
            <a:pPr marL="0" indent="0" algn="just">
              <a:buNone/>
            </a:pPr>
            <a:r>
              <a:rPr lang="es-EC" sz="2400" dirty="0"/>
              <a:t>Los rodamientos </a:t>
            </a:r>
            <a:r>
              <a:rPr lang="es-EC" sz="2400" dirty="0" smtClean="0"/>
              <a:t>cumplen </a:t>
            </a:r>
            <a:r>
              <a:rPr lang="es-EC" sz="2400" dirty="0"/>
              <a:t>el papel de dar un libre giro al eje de </a:t>
            </a:r>
            <a:r>
              <a:rPr lang="es-EC" sz="2400" dirty="0" smtClean="0"/>
              <a:t>transmisión, evitando toda clase de fricción.</a:t>
            </a:r>
          </a:p>
          <a:p>
            <a:pPr marL="0" indent="0" algn="just">
              <a:buNone/>
            </a:pPr>
            <a:endParaRPr lang="es-EC" sz="2400" dirty="0" smtClean="0"/>
          </a:p>
          <a:p>
            <a:pPr marL="0" indent="0" algn="just">
              <a:buNone/>
            </a:pPr>
            <a:endParaRPr lang="es-EC" sz="2400" b="1" dirty="0" smtClean="0"/>
          </a:p>
          <a:p>
            <a:pPr marL="0" indent="0" algn="just">
              <a:buNone/>
            </a:pPr>
            <a:r>
              <a:rPr lang="es-EC" sz="2400" b="1" dirty="0" smtClean="0"/>
              <a:t>ESTRELLA </a:t>
            </a:r>
            <a:r>
              <a:rPr lang="es-EC" sz="2400" b="1" dirty="0"/>
              <a:t>O CATALINA </a:t>
            </a:r>
            <a:endParaRPr lang="es-EC" sz="2400" dirty="0"/>
          </a:p>
          <a:p>
            <a:pPr marL="0" indent="0" algn="just">
              <a:buNone/>
            </a:pPr>
            <a:r>
              <a:rPr lang="es-EC" sz="2400" dirty="0" smtClean="0"/>
              <a:t>Elemento encargado </a:t>
            </a:r>
            <a:r>
              <a:rPr lang="es-EC" sz="2400" dirty="0"/>
              <a:t>de transmitir el movimiento del motor al eje </a:t>
            </a:r>
            <a:r>
              <a:rPr lang="es-EC" sz="2400" dirty="0" smtClean="0"/>
              <a:t>y la rueda gracias a la relación </a:t>
            </a:r>
            <a:r>
              <a:rPr lang="es-EC" sz="2400" dirty="0"/>
              <a:t>de </a:t>
            </a:r>
            <a:r>
              <a:rPr lang="es-EC" sz="2400" dirty="0" smtClean="0"/>
              <a:t>transmisión, la misma que es </a:t>
            </a:r>
            <a:r>
              <a:rPr lang="es-EC" sz="2400" dirty="0"/>
              <a:t>directamente proporcional a la velocidad </a:t>
            </a:r>
            <a:r>
              <a:rPr lang="es-EC" sz="2400" dirty="0" smtClean="0"/>
              <a:t>del </a:t>
            </a:r>
            <a:r>
              <a:rPr lang="es-EC" sz="2400" dirty="0"/>
              <a:t>vehículo. </a:t>
            </a:r>
            <a:r>
              <a:rPr lang="es-EC" sz="2400" dirty="0" smtClean="0"/>
              <a:t> </a:t>
            </a:r>
            <a:endParaRPr lang="es-EC" sz="2400" dirty="0"/>
          </a:p>
        </p:txBody>
      </p:sp>
    </p:spTree>
    <p:extLst>
      <p:ext uri="{BB962C8B-B14F-4D97-AF65-F5344CB8AC3E}">
        <p14:creationId xmlns:p14="http://schemas.microsoft.com/office/powerpoint/2010/main" val="3280820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88640"/>
            <a:ext cx="8229600" cy="778098"/>
          </a:xfrm>
        </p:spPr>
        <p:txBody>
          <a:bodyPr>
            <a:normAutofit/>
          </a:bodyPr>
          <a:lstStyle/>
          <a:p>
            <a:r>
              <a:rPr lang="es-EC" sz="3000" b="1" dirty="0" smtClean="0"/>
              <a:t>ELEMENTOS CONSTITUTIVOS </a:t>
            </a:r>
            <a:endParaRPr lang="es-EC" sz="3000" dirty="0"/>
          </a:p>
        </p:txBody>
      </p:sp>
      <p:sp>
        <p:nvSpPr>
          <p:cNvPr id="3" name="2 Marcador de contenido"/>
          <p:cNvSpPr>
            <a:spLocks noGrp="1"/>
          </p:cNvSpPr>
          <p:nvPr>
            <p:ph idx="1"/>
          </p:nvPr>
        </p:nvSpPr>
        <p:spPr>
          <a:xfrm>
            <a:off x="457200" y="1052736"/>
            <a:ext cx="8229600" cy="5073427"/>
          </a:xfrm>
        </p:spPr>
        <p:txBody>
          <a:bodyPr>
            <a:noAutofit/>
          </a:bodyPr>
          <a:lstStyle/>
          <a:p>
            <a:pPr marL="0" indent="0" algn="just">
              <a:buNone/>
            </a:pPr>
            <a:r>
              <a:rPr lang="es-EC" sz="2000" b="1" dirty="0"/>
              <a:t>CADENA DE TRANSMISIÓN </a:t>
            </a:r>
            <a:endParaRPr lang="es-EC" sz="2000" dirty="0"/>
          </a:p>
          <a:p>
            <a:pPr marL="0" indent="0" algn="just">
              <a:buNone/>
            </a:pPr>
            <a:r>
              <a:rPr lang="es-EC" sz="2000" dirty="0" smtClean="0"/>
              <a:t>Este elemento </a:t>
            </a:r>
            <a:r>
              <a:rPr lang="es-EC" sz="2000" dirty="0"/>
              <a:t>formado de varios eslabones </a:t>
            </a:r>
            <a:r>
              <a:rPr lang="es-EC" sz="2000" dirty="0" smtClean="0"/>
              <a:t>para transmitir el movimiento </a:t>
            </a:r>
            <a:r>
              <a:rPr lang="es-EC" sz="2000" dirty="0"/>
              <a:t>entre ruedas </a:t>
            </a:r>
            <a:r>
              <a:rPr lang="es-EC" sz="2000" dirty="0" smtClean="0"/>
              <a:t>dentadas.</a:t>
            </a:r>
          </a:p>
          <a:p>
            <a:pPr marL="0" indent="0" algn="just">
              <a:buNone/>
            </a:pPr>
            <a:endParaRPr lang="es-EC" sz="2000" dirty="0" smtClean="0"/>
          </a:p>
          <a:p>
            <a:pPr marL="0" indent="0" algn="just">
              <a:buNone/>
            </a:pPr>
            <a:endParaRPr lang="es-EC" sz="2000" dirty="0"/>
          </a:p>
          <a:p>
            <a:pPr marL="0" indent="0" algn="just">
              <a:buNone/>
            </a:pPr>
            <a:endParaRPr lang="es-EC" sz="1000" b="1" dirty="0" smtClean="0"/>
          </a:p>
          <a:p>
            <a:pPr marL="0" indent="0" algn="just">
              <a:buNone/>
            </a:pPr>
            <a:endParaRPr lang="es-EC" sz="2000" b="1" dirty="0"/>
          </a:p>
          <a:p>
            <a:pPr marL="0" indent="0" algn="just">
              <a:buNone/>
            </a:pPr>
            <a:r>
              <a:rPr lang="es-EC" sz="2000" b="1" dirty="0" smtClean="0"/>
              <a:t>RUEDAS </a:t>
            </a:r>
            <a:r>
              <a:rPr lang="es-EC" sz="2000" b="1" dirty="0"/>
              <a:t>Y NEUMÁTICOS </a:t>
            </a:r>
            <a:endParaRPr lang="es-EC" sz="2000" dirty="0"/>
          </a:p>
          <a:p>
            <a:pPr marL="0" indent="0" algn="just">
              <a:buNone/>
            </a:pPr>
            <a:r>
              <a:rPr lang="es-EC" sz="2000" dirty="0" smtClean="0"/>
              <a:t>La rueda y neumático es </a:t>
            </a:r>
            <a:r>
              <a:rPr lang="es-EC" sz="2000" dirty="0"/>
              <a:t>un elemento </a:t>
            </a:r>
            <a:r>
              <a:rPr lang="es-EC" sz="2000" dirty="0" smtClean="0"/>
              <a:t>mixto entre un aro metálico y una superficie de </a:t>
            </a:r>
            <a:r>
              <a:rPr lang="es-EC" sz="2000" dirty="0"/>
              <a:t>caucho </a:t>
            </a:r>
            <a:r>
              <a:rPr lang="es-EC" sz="2000" dirty="0" smtClean="0"/>
              <a:t>cuya </a:t>
            </a:r>
            <a:r>
              <a:rPr lang="es-EC" sz="2000" dirty="0"/>
              <a:t>función </a:t>
            </a:r>
            <a:r>
              <a:rPr lang="es-EC" sz="2000" dirty="0" smtClean="0"/>
              <a:t>es garantizar la correcta adherencia.</a:t>
            </a:r>
            <a:endParaRPr lang="es-EC" sz="2000" dirty="0"/>
          </a:p>
        </p:txBody>
      </p:sp>
      <p:pic>
        <p:nvPicPr>
          <p:cNvPr id="7" name="Imagen 6" descr="SPROCKET"/>
          <p:cNvPicPr/>
          <p:nvPr/>
        </p:nvPicPr>
        <p:blipFill>
          <a:blip r:embed="rId3">
            <a:extLst>
              <a:ext uri="{28A0092B-C50C-407E-A947-70E740481C1C}">
                <a14:useLocalDpi xmlns:a14="http://schemas.microsoft.com/office/drawing/2010/main" val="0"/>
              </a:ext>
            </a:extLst>
          </a:blip>
          <a:srcRect/>
          <a:stretch>
            <a:fillRect/>
          </a:stretch>
        </p:blipFill>
        <p:spPr bwMode="auto">
          <a:xfrm>
            <a:off x="3900487" y="1916832"/>
            <a:ext cx="1343025" cy="1275715"/>
          </a:xfrm>
          <a:prstGeom prst="rect">
            <a:avLst/>
          </a:prstGeom>
          <a:noFill/>
          <a:ln>
            <a:noFill/>
          </a:ln>
        </p:spPr>
      </p:pic>
      <p:pic>
        <p:nvPicPr>
          <p:cNvPr id="8" name="Imagen 7" descr="http://www.wheelbarrow-wheel.es/1-pneumatic-wheel/3-1-1b.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3348036" y="4581128"/>
            <a:ext cx="2447925" cy="1351915"/>
          </a:xfrm>
          <a:prstGeom prst="rect">
            <a:avLst/>
          </a:prstGeom>
          <a:noFill/>
          <a:ln>
            <a:noFill/>
          </a:ln>
        </p:spPr>
      </p:pic>
    </p:spTree>
    <p:extLst>
      <p:ext uri="{BB962C8B-B14F-4D97-AF65-F5344CB8AC3E}">
        <p14:creationId xmlns:p14="http://schemas.microsoft.com/office/powerpoint/2010/main" val="1373078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ESTRUCTURAS DE VEHÍCULOS</a:t>
            </a:r>
            <a:endParaRPr lang="es-EC" dirty="0"/>
          </a:p>
        </p:txBody>
      </p:sp>
      <p:sp>
        <p:nvSpPr>
          <p:cNvPr id="3" name="Marcador de contenido 2"/>
          <p:cNvSpPr>
            <a:spLocks noGrp="1"/>
          </p:cNvSpPr>
          <p:nvPr>
            <p:ph idx="1"/>
          </p:nvPr>
        </p:nvSpPr>
        <p:spPr/>
        <p:txBody>
          <a:bodyPr>
            <a:noAutofit/>
          </a:bodyPr>
          <a:lstStyle/>
          <a:p>
            <a:pPr marL="0" indent="0" algn="just">
              <a:buNone/>
            </a:pPr>
            <a:r>
              <a:rPr lang="es-EC" sz="2800" dirty="0" smtClean="0"/>
              <a:t>La </a:t>
            </a:r>
            <a:r>
              <a:rPr lang="es-EC" sz="2800" dirty="0"/>
              <a:t>estructura del vehículo, marco o cuerpo es una de las partes más importantes, ya que es el bastidor o el lugar en donde se van a sostener todos o la gran mayoría de partes q conforman el proyecto.</a:t>
            </a:r>
          </a:p>
          <a:p>
            <a:pPr algn="just"/>
            <a:endParaRPr lang="es-EC" sz="2800" dirty="0" smtClean="0"/>
          </a:p>
          <a:p>
            <a:pPr marL="0" indent="0" algn="just">
              <a:buNone/>
            </a:pPr>
            <a:r>
              <a:rPr lang="es-EC" sz="2800" dirty="0"/>
              <a:t>En vehículos de menor tamaño </a:t>
            </a:r>
            <a:r>
              <a:rPr lang="es-EC" sz="2800" dirty="0" smtClean="0"/>
              <a:t>se </a:t>
            </a:r>
            <a:r>
              <a:rPr lang="es-EC" sz="2800" dirty="0"/>
              <a:t>tiene dos tipos de estructuras como son</a:t>
            </a:r>
            <a:endParaRPr lang="es-EC" sz="2800" dirty="0" smtClean="0"/>
          </a:p>
          <a:p>
            <a:pPr algn="just"/>
            <a:r>
              <a:rPr lang="es-EC" sz="2800" dirty="0" smtClean="0"/>
              <a:t>MONOCASCOS </a:t>
            </a:r>
          </a:p>
          <a:p>
            <a:pPr algn="just"/>
            <a:r>
              <a:rPr lang="es-EC" sz="2800" dirty="0" smtClean="0"/>
              <a:t>TUBULARES</a:t>
            </a:r>
            <a:endParaRPr lang="es-EC" sz="2800" dirty="0"/>
          </a:p>
        </p:txBody>
      </p:sp>
    </p:spTree>
    <p:extLst>
      <p:ext uri="{BB962C8B-B14F-4D97-AF65-F5344CB8AC3E}">
        <p14:creationId xmlns:p14="http://schemas.microsoft.com/office/powerpoint/2010/main" val="2078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ANTECEDENTES </a:t>
            </a:r>
            <a:endParaRPr lang="es-EC" dirty="0"/>
          </a:p>
        </p:txBody>
      </p:sp>
      <p:sp>
        <p:nvSpPr>
          <p:cNvPr id="3" name="Marcador de contenido 2"/>
          <p:cNvSpPr>
            <a:spLocks noGrp="1"/>
          </p:cNvSpPr>
          <p:nvPr>
            <p:ph idx="1"/>
          </p:nvPr>
        </p:nvSpPr>
        <p:spPr/>
        <p:txBody>
          <a:bodyPr>
            <a:normAutofit fontScale="92500" lnSpcReduction="10000"/>
          </a:bodyPr>
          <a:lstStyle/>
          <a:p>
            <a:r>
              <a:rPr lang="es-EC" sz="3600" dirty="0" smtClean="0"/>
              <a:t>Necesidad de encontrar formas de recreación </a:t>
            </a:r>
          </a:p>
          <a:p>
            <a:r>
              <a:rPr lang="es-EC" sz="3600" dirty="0" smtClean="0"/>
              <a:t>Karts, definición </a:t>
            </a:r>
          </a:p>
          <a:p>
            <a:r>
              <a:rPr lang="es-EC" sz="3600" dirty="0" smtClean="0"/>
              <a:t>Partes de un kart</a:t>
            </a:r>
          </a:p>
          <a:p>
            <a:r>
              <a:rPr lang="es-EC" sz="3600" dirty="0" smtClean="0"/>
              <a:t>Clasificación</a:t>
            </a:r>
          </a:p>
          <a:p>
            <a:r>
              <a:rPr lang="es-EC" sz="3600" dirty="0" smtClean="0"/>
              <a:t>Definición de Crazy Kart</a:t>
            </a:r>
          </a:p>
          <a:p>
            <a:r>
              <a:rPr lang="es-EC" sz="3600" dirty="0" smtClean="0"/>
              <a:t>Elaboración de proyectos similares en la Universidad de las Fuerzas Armadas - ESPE</a:t>
            </a:r>
          </a:p>
        </p:txBody>
      </p:sp>
    </p:spTree>
    <p:extLst>
      <p:ext uri="{BB962C8B-B14F-4D97-AF65-F5344CB8AC3E}">
        <p14:creationId xmlns:p14="http://schemas.microsoft.com/office/powerpoint/2010/main" val="1723398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Barrichello"/>
          <p:cNvPicPr/>
          <p:nvPr/>
        </p:nvPicPr>
        <p:blipFill rotWithShape="1">
          <a:blip r:embed="rId2" cstate="print">
            <a:extLst>
              <a:ext uri="{28A0092B-C50C-407E-A947-70E740481C1C}">
                <a14:useLocalDpi xmlns:a14="http://schemas.microsoft.com/office/drawing/2010/main" val="0"/>
              </a:ext>
            </a:extLst>
          </a:blip>
          <a:srcRect l="4411" t="45378" r="2057" b="9239"/>
          <a:stretch/>
        </p:blipFill>
        <p:spPr bwMode="auto">
          <a:xfrm>
            <a:off x="467544" y="980728"/>
            <a:ext cx="4320480" cy="2376264"/>
          </a:xfrm>
          <a:prstGeom prst="rect">
            <a:avLst/>
          </a:prstGeom>
          <a:noFill/>
          <a:ln>
            <a:noFill/>
          </a:ln>
          <a:extLst>
            <a:ext uri="{53640926-AAD7-44D8-BBD7-CCE9431645EC}">
              <a14:shadowObscured xmlns:a14="http://schemas.microsoft.com/office/drawing/2010/main"/>
            </a:ext>
          </a:extLst>
        </p:spPr>
      </p:pic>
      <p:pic>
        <p:nvPicPr>
          <p:cNvPr id="7" name="Imagen 6" descr="http://4.bp.blogspot.com/-xa7BTfbO6zo/T8ey20J2IQI/AAAAAAAAACA/GV8P2wj2PnM/s1600/chasis+multitubo+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924944"/>
            <a:ext cx="3944074" cy="2714600"/>
          </a:xfrm>
          <a:prstGeom prst="rect">
            <a:avLst/>
          </a:prstGeom>
          <a:noFill/>
          <a:ln>
            <a:noFill/>
          </a:ln>
        </p:spPr>
      </p:pic>
    </p:spTree>
    <p:extLst>
      <p:ext uri="{BB962C8B-B14F-4D97-AF65-F5344CB8AC3E}">
        <p14:creationId xmlns:p14="http://schemas.microsoft.com/office/powerpoint/2010/main" val="807001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TECNOLOGÍA ELÉCTRICA  </a:t>
            </a:r>
            <a:endParaRPr lang="es-EC" dirty="0"/>
          </a:p>
        </p:txBody>
      </p:sp>
      <p:sp>
        <p:nvSpPr>
          <p:cNvPr id="3" name="Marcador de contenido 2"/>
          <p:cNvSpPr>
            <a:spLocks noGrp="1"/>
          </p:cNvSpPr>
          <p:nvPr>
            <p:ph idx="1"/>
          </p:nvPr>
        </p:nvSpPr>
        <p:spPr/>
        <p:txBody>
          <a:bodyPr>
            <a:normAutofit lnSpcReduction="10000"/>
          </a:bodyPr>
          <a:lstStyle/>
          <a:p>
            <a:pPr marL="0" indent="0" algn="just">
              <a:buNone/>
            </a:pPr>
            <a:r>
              <a:rPr lang="es-EC" sz="3600" dirty="0"/>
              <a:t>Un vehículo eléctrico se define como un automóvil propulsado por uno o varios motores eléctricos los cuales proporcionan la tracción a las ruedas de los mismos</a:t>
            </a:r>
            <a:r>
              <a:rPr lang="es-EC" sz="3600" dirty="0" smtClean="0"/>
              <a:t>.</a:t>
            </a:r>
          </a:p>
          <a:p>
            <a:pPr marL="0" indent="0" algn="just">
              <a:buNone/>
            </a:pPr>
            <a:endParaRPr lang="es-EC" sz="3600" dirty="0"/>
          </a:p>
          <a:p>
            <a:pPr marL="0" indent="0" algn="just">
              <a:buNone/>
            </a:pPr>
            <a:r>
              <a:rPr lang="es-EC" sz="3600" dirty="0" smtClean="0"/>
              <a:t>Historia </a:t>
            </a:r>
          </a:p>
          <a:p>
            <a:pPr marL="0" indent="0" algn="just">
              <a:buNone/>
            </a:pPr>
            <a:r>
              <a:rPr lang="es-EC" sz="3600" dirty="0" smtClean="0"/>
              <a:t>Rendimiento </a:t>
            </a:r>
          </a:p>
          <a:p>
            <a:pPr marL="0" indent="0" algn="just">
              <a:buNone/>
            </a:pPr>
            <a:r>
              <a:rPr lang="es-EC" sz="3600" dirty="0" smtClean="0"/>
              <a:t>Actualidad </a:t>
            </a:r>
          </a:p>
          <a:p>
            <a:pPr marL="0" indent="0" algn="just">
              <a:buNone/>
            </a:pPr>
            <a:endParaRPr lang="es-EC" dirty="0" smtClean="0"/>
          </a:p>
          <a:p>
            <a:pPr marL="0" indent="0" algn="just">
              <a:buNone/>
            </a:pPr>
            <a:endParaRPr lang="es-EC" dirty="0"/>
          </a:p>
        </p:txBody>
      </p:sp>
      <p:pic>
        <p:nvPicPr>
          <p:cNvPr id="5" name="Imagen 4" descr="Primer auto de Fórmula E deslumbra en Las Vegas"/>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717032"/>
            <a:ext cx="3240360" cy="2088232"/>
          </a:xfrm>
          <a:prstGeom prst="rect">
            <a:avLst/>
          </a:prstGeom>
          <a:noFill/>
          <a:ln>
            <a:noFill/>
          </a:ln>
        </p:spPr>
      </p:pic>
    </p:spTree>
    <p:extLst>
      <p:ext uri="{BB962C8B-B14F-4D97-AF65-F5344CB8AC3E}">
        <p14:creationId xmlns:p14="http://schemas.microsoft.com/office/powerpoint/2010/main" val="16828386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MOTORES ELÉCTRICOS  </a:t>
            </a:r>
            <a:endParaRPr lang="es-EC" dirty="0"/>
          </a:p>
        </p:txBody>
      </p:sp>
      <p:sp>
        <p:nvSpPr>
          <p:cNvPr id="3" name="Marcador de contenido 2"/>
          <p:cNvSpPr>
            <a:spLocks noGrp="1"/>
          </p:cNvSpPr>
          <p:nvPr>
            <p:ph idx="1"/>
          </p:nvPr>
        </p:nvSpPr>
        <p:spPr/>
        <p:txBody>
          <a:bodyPr>
            <a:normAutofit fontScale="77500" lnSpcReduction="20000"/>
          </a:bodyPr>
          <a:lstStyle/>
          <a:p>
            <a:pPr marL="0" indent="0" algn="just">
              <a:buNone/>
            </a:pPr>
            <a:r>
              <a:rPr lang="es-EC" dirty="0"/>
              <a:t>Los motores eléctricos son transformadores de energía eléctrica en energía mecánica y posteriormente en movimiento</a:t>
            </a:r>
            <a:r>
              <a:rPr lang="es-EC" dirty="0" smtClean="0"/>
              <a:t>.</a:t>
            </a:r>
          </a:p>
          <a:p>
            <a:pPr marL="0" indent="0" algn="just">
              <a:buNone/>
            </a:pPr>
            <a:endParaRPr lang="es-EC" dirty="0"/>
          </a:p>
          <a:p>
            <a:pPr marL="0" indent="0" algn="just">
              <a:buNone/>
            </a:pPr>
            <a:r>
              <a:rPr lang="es-EC" dirty="0"/>
              <a:t>Para aplicaciones de bajo costo y de tamaños relativamente pequeños se recomienda los motores eléctricos de corriente continua, entre los cuales tenemos</a:t>
            </a:r>
            <a:r>
              <a:rPr lang="es-EC" dirty="0" smtClean="0"/>
              <a:t>:</a:t>
            </a:r>
          </a:p>
          <a:p>
            <a:pPr marL="0" indent="0" algn="just">
              <a:buNone/>
            </a:pPr>
            <a:endParaRPr lang="es-EC" dirty="0"/>
          </a:p>
          <a:p>
            <a:pPr lvl="0" algn="just"/>
            <a:r>
              <a:rPr lang="es-EC" dirty="0"/>
              <a:t>Motores tipo serie</a:t>
            </a:r>
          </a:p>
          <a:p>
            <a:pPr lvl="0" algn="just"/>
            <a:r>
              <a:rPr lang="es-EC" dirty="0"/>
              <a:t>Motores tipo Shunt</a:t>
            </a:r>
          </a:p>
          <a:p>
            <a:pPr lvl="0" algn="just"/>
            <a:r>
              <a:rPr lang="es-EC" dirty="0"/>
              <a:t>Motores de imán permanente</a:t>
            </a:r>
          </a:p>
          <a:p>
            <a:pPr marL="0" indent="0">
              <a:buNone/>
            </a:pPr>
            <a:endParaRPr lang="es-EC" dirty="0"/>
          </a:p>
        </p:txBody>
      </p:sp>
    </p:spTree>
    <p:extLst>
      <p:ext uri="{BB962C8B-B14F-4D97-AF65-F5344CB8AC3E}">
        <p14:creationId xmlns:p14="http://schemas.microsoft.com/office/powerpoint/2010/main" val="3664570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CONTROLADORES</a:t>
            </a:r>
            <a:endParaRPr lang="es-EC" dirty="0"/>
          </a:p>
        </p:txBody>
      </p:sp>
      <p:sp>
        <p:nvSpPr>
          <p:cNvPr id="3" name="Marcador de contenido 2"/>
          <p:cNvSpPr>
            <a:spLocks noGrp="1"/>
          </p:cNvSpPr>
          <p:nvPr>
            <p:ph idx="1"/>
          </p:nvPr>
        </p:nvSpPr>
        <p:spPr/>
        <p:txBody>
          <a:bodyPr>
            <a:normAutofit fontScale="85000" lnSpcReduction="20000"/>
          </a:bodyPr>
          <a:lstStyle/>
          <a:p>
            <a:pPr marL="0" indent="0" algn="just">
              <a:buNone/>
            </a:pPr>
            <a:r>
              <a:rPr lang="es-EC" dirty="0" smtClean="0"/>
              <a:t>Es un componente electrónico por medio del cual se puede regular la velocidad y el torque del motor en el momento en el que el piloto lo desee. </a:t>
            </a:r>
          </a:p>
          <a:p>
            <a:pPr marL="0" indent="0" algn="just">
              <a:buNone/>
            </a:pPr>
            <a:endParaRPr lang="es-EC" dirty="0"/>
          </a:p>
          <a:p>
            <a:pPr algn="just"/>
            <a:r>
              <a:rPr lang="es-EC" dirty="0"/>
              <a:t>Se posee varios tipos de controladores con diferentes características y tecnología, de los cuales se tiene los siguientes:</a:t>
            </a:r>
          </a:p>
          <a:p>
            <a:pPr marL="0" indent="0" algn="just">
              <a:buNone/>
            </a:pPr>
            <a:endParaRPr lang="es-EC" dirty="0"/>
          </a:p>
          <a:p>
            <a:pPr lvl="0" algn="just"/>
            <a:r>
              <a:rPr lang="es-EC" dirty="0"/>
              <a:t>Controladores de estado solido</a:t>
            </a:r>
          </a:p>
          <a:p>
            <a:pPr lvl="0" algn="just"/>
            <a:r>
              <a:rPr lang="es-EC" dirty="0"/>
              <a:t>Controladores electrónicos</a:t>
            </a:r>
          </a:p>
          <a:p>
            <a:pPr lvl="0" algn="just"/>
            <a:r>
              <a:rPr lang="es-EC" dirty="0"/>
              <a:t>Controladores Multiswitching</a:t>
            </a:r>
          </a:p>
          <a:p>
            <a:pPr marL="0" indent="0">
              <a:buNone/>
            </a:pPr>
            <a:endParaRPr lang="es-EC" dirty="0"/>
          </a:p>
        </p:txBody>
      </p:sp>
    </p:spTree>
    <p:extLst>
      <p:ext uri="{BB962C8B-B14F-4D97-AF65-F5344CB8AC3E}">
        <p14:creationId xmlns:p14="http://schemas.microsoft.com/office/powerpoint/2010/main" val="97811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BATERÍAS  </a:t>
            </a:r>
            <a:endParaRPr lang="es-EC" dirty="0"/>
          </a:p>
        </p:txBody>
      </p:sp>
      <p:sp>
        <p:nvSpPr>
          <p:cNvPr id="3" name="Marcador de contenido 2"/>
          <p:cNvSpPr>
            <a:spLocks noGrp="1"/>
          </p:cNvSpPr>
          <p:nvPr>
            <p:ph idx="1"/>
          </p:nvPr>
        </p:nvSpPr>
        <p:spPr/>
        <p:txBody>
          <a:bodyPr>
            <a:normAutofit fontScale="92500" lnSpcReduction="20000"/>
          </a:bodyPr>
          <a:lstStyle/>
          <a:p>
            <a:pPr marL="0" indent="0" algn="just">
              <a:buNone/>
            </a:pPr>
            <a:r>
              <a:rPr lang="es-EC" sz="3000" dirty="0"/>
              <a:t>Una batería o acumulador </a:t>
            </a:r>
            <a:r>
              <a:rPr lang="es-EC" sz="3000" dirty="0" smtClean="0"/>
              <a:t>eléctrico </a:t>
            </a:r>
            <a:r>
              <a:rPr lang="es-EC" sz="3000" dirty="0"/>
              <a:t>es un dispositivo que consiste en varias celdas electroquímicas que pueden convertir energía química en energía eléctrica. </a:t>
            </a:r>
            <a:endParaRPr lang="es-EC" sz="3000" dirty="0" smtClean="0"/>
          </a:p>
          <a:p>
            <a:endParaRPr lang="es-EC" sz="3000" dirty="0"/>
          </a:p>
          <a:p>
            <a:pPr lvl="0"/>
            <a:r>
              <a:rPr lang="es-EC" sz="3000" dirty="0"/>
              <a:t>Baterías de plomo</a:t>
            </a:r>
          </a:p>
          <a:p>
            <a:pPr lvl="0"/>
            <a:r>
              <a:rPr lang="es-EC" sz="3000" dirty="0"/>
              <a:t>Baterías de níquel – cadmio</a:t>
            </a:r>
          </a:p>
          <a:p>
            <a:pPr lvl="0"/>
            <a:r>
              <a:rPr lang="es-EC" sz="3000" dirty="0"/>
              <a:t>Baterías de níquel – hidruro metálico</a:t>
            </a:r>
          </a:p>
          <a:p>
            <a:pPr lvl="0"/>
            <a:r>
              <a:rPr lang="es-EC" sz="3000" dirty="0"/>
              <a:t>Baterías de iones de litio</a:t>
            </a:r>
          </a:p>
          <a:p>
            <a:pPr lvl="0"/>
            <a:r>
              <a:rPr lang="es-EC" sz="3000" dirty="0"/>
              <a:t>Baterías de polímero de litio</a:t>
            </a:r>
          </a:p>
          <a:p>
            <a:pPr lvl="0"/>
            <a:r>
              <a:rPr lang="es-EC" sz="3000" dirty="0"/>
              <a:t>Baterías de cloruro de sodio</a:t>
            </a:r>
          </a:p>
          <a:p>
            <a:endParaRPr lang="es-EC" dirty="0"/>
          </a:p>
        </p:txBody>
      </p:sp>
    </p:spTree>
    <p:extLst>
      <p:ext uri="{BB962C8B-B14F-4D97-AF65-F5344CB8AC3E}">
        <p14:creationId xmlns:p14="http://schemas.microsoft.com/office/powerpoint/2010/main" val="13187275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a:bodyPr>
          <a:lstStyle/>
          <a:p>
            <a:r>
              <a:rPr lang="es-EC" b="1" dirty="0"/>
              <a:t>REQUISITOS Y </a:t>
            </a:r>
            <a:r>
              <a:rPr lang="es-EC" b="1" dirty="0" smtClean="0"/>
              <a:t>RESTRICCIONES</a:t>
            </a:r>
            <a:endParaRPr lang="es-EC" dirty="0"/>
          </a:p>
        </p:txBody>
      </p:sp>
      <p:sp>
        <p:nvSpPr>
          <p:cNvPr id="3" name="2 Marcador de contenido"/>
          <p:cNvSpPr>
            <a:spLocks noGrp="1"/>
          </p:cNvSpPr>
          <p:nvPr>
            <p:ph idx="1"/>
          </p:nvPr>
        </p:nvSpPr>
        <p:spPr/>
        <p:txBody>
          <a:bodyPr>
            <a:normAutofit/>
          </a:bodyPr>
          <a:lstStyle/>
          <a:p>
            <a:pPr marL="0" indent="0" algn="just">
              <a:buNone/>
            </a:pPr>
            <a:r>
              <a:rPr lang="es-EC" sz="2400" dirty="0"/>
              <a:t>El </a:t>
            </a:r>
            <a:r>
              <a:rPr lang="es-EC" sz="2400" dirty="0" err="1"/>
              <a:t>Crazy</a:t>
            </a:r>
            <a:r>
              <a:rPr lang="es-EC" sz="2400" dirty="0"/>
              <a:t> Kart </a:t>
            </a:r>
            <a:r>
              <a:rPr lang="es-EC" sz="2400" dirty="0" smtClean="0"/>
              <a:t>es </a:t>
            </a:r>
            <a:r>
              <a:rPr lang="es-EC" sz="2400" dirty="0"/>
              <a:t>un vehículo terrestre con 5 ruedas en contacto con el suelo, una de las ruedas </a:t>
            </a:r>
            <a:r>
              <a:rPr lang="es-EC" sz="2400" dirty="0" smtClean="0"/>
              <a:t>localizada </a:t>
            </a:r>
            <a:r>
              <a:rPr lang="es-EC" sz="2400" dirty="0"/>
              <a:t>en la parte delantera central, siendo esta la rueda motriz, que será la encargada de darle </a:t>
            </a:r>
            <a:r>
              <a:rPr lang="es-EC" sz="2400" dirty="0" smtClean="0"/>
              <a:t>movimiento y dirección al vehículo.</a:t>
            </a:r>
          </a:p>
          <a:p>
            <a:pPr marL="0" indent="0">
              <a:buNone/>
            </a:pPr>
            <a:endParaRPr lang="es-EC" sz="2400" dirty="0" smtClean="0"/>
          </a:p>
          <a:p>
            <a:pPr marL="0" indent="0">
              <a:buNone/>
            </a:pPr>
            <a:r>
              <a:rPr lang="es-EC" sz="2400" dirty="0" smtClean="0"/>
              <a:t>Constituido por </a:t>
            </a:r>
            <a:r>
              <a:rPr lang="es-EC" sz="2400" dirty="0"/>
              <a:t>tres </a:t>
            </a:r>
            <a:r>
              <a:rPr lang="es-EC" sz="2400" dirty="0" smtClean="0"/>
              <a:t>sistemas principales</a:t>
            </a:r>
            <a:r>
              <a:rPr lang="es-EC" sz="2400" dirty="0"/>
              <a:t>: </a:t>
            </a:r>
          </a:p>
          <a:p>
            <a:pPr lvl="1"/>
            <a:endParaRPr lang="es-EC" sz="2400" dirty="0" smtClean="0"/>
          </a:p>
          <a:p>
            <a:pPr lvl="1"/>
            <a:r>
              <a:rPr lang="es-EC" sz="2400" dirty="0" smtClean="0"/>
              <a:t>Chasis</a:t>
            </a:r>
          </a:p>
          <a:p>
            <a:pPr lvl="1"/>
            <a:r>
              <a:rPr lang="es-EC" sz="2400" dirty="0" smtClean="0"/>
              <a:t>Sistema directriz </a:t>
            </a:r>
          </a:p>
          <a:p>
            <a:pPr lvl="1"/>
            <a:r>
              <a:rPr lang="es-EC" sz="2400" dirty="0" smtClean="0"/>
              <a:t>Sistema motriz</a:t>
            </a:r>
            <a:endParaRPr lang="es-EC" sz="2400" dirty="0"/>
          </a:p>
        </p:txBody>
      </p:sp>
    </p:spTree>
    <p:extLst>
      <p:ext uri="{BB962C8B-B14F-4D97-AF65-F5344CB8AC3E}">
        <p14:creationId xmlns:p14="http://schemas.microsoft.com/office/powerpoint/2010/main" val="21703756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4638"/>
            <a:ext cx="8229600" cy="778098"/>
          </a:xfrm>
        </p:spPr>
        <p:txBody>
          <a:bodyPr/>
          <a:lstStyle/>
          <a:p>
            <a:r>
              <a:rPr lang="es-EC" b="1" dirty="0"/>
              <a:t>DISEÑO DE CHASIS </a:t>
            </a:r>
            <a:endParaRPr lang="es-EC" dirty="0"/>
          </a:p>
        </p:txBody>
      </p:sp>
      <p:sp>
        <p:nvSpPr>
          <p:cNvPr id="3" name="2 Marcador de contenido"/>
          <p:cNvSpPr>
            <a:spLocks noGrp="1"/>
          </p:cNvSpPr>
          <p:nvPr>
            <p:ph idx="1"/>
          </p:nvPr>
        </p:nvSpPr>
        <p:spPr>
          <a:xfrm>
            <a:off x="457200" y="1124744"/>
            <a:ext cx="8229600" cy="5001419"/>
          </a:xfrm>
        </p:spPr>
        <p:txBody>
          <a:bodyPr>
            <a:normAutofit/>
          </a:bodyPr>
          <a:lstStyle/>
          <a:p>
            <a:pPr marL="0" indent="0">
              <a:buNone/>
            </a:pPr>
            <a:r>
              <a:rPr lang="es-EC" sz="2000" b="1" dirty="0"/>
              <a:t>CALCULO ESTÁTICO </a:t>
            </a:r>
            <a:endParaRPr lang="es-EC" sz="2000" dirty="0"/>
          </a:p>
          <a:p>
            <a:pPr marL="0" indent="0">
              <a:buNone/>
            </a:pPr>
            <a:r>
              <a:rPr lang="es-EC" sz="2000" dirty="0"/>
              <a:t>Para el cálculo se selecciona la parte más crítica del </a:t>
            </a:r>
            <a:r>
              <a:rPr lang="es-EC" sz="2000" dirty="0" smtClean="0"/>
              <a:t>chasis, que es el lugar en donde se va a soportar el peso del conductor.</a:t>
            </a:r>
          </a:p>
          <a:p>
            <a:pPr marL="0" indent="0">
              <a:buNone/>
            </a:pPr>
            <a:endParaRPr lang="es-EC" sz="1000" dirty="0"/>
          </a:p>
          <a:p>
            <a:pPr marL="0" indent="0">
              <a:buNone/>
            </a:pPr>
            <a:r>
              <a:rPr lang="es-EC" sz="2000" dirty="0" smtClean="0"/>
              <a:t>Para </a:t>
            </a:r>
            <a:r>
              <a:rPr lang="es-EC" sz="2000" dirty="0"/>
              <a:t>simplificar el cálculo, asumimos 2 </a:t>
            </a:r>
            <a:r>
              <a:rPr lang="es-EC" sz="2000" dirty="0" smtClean="0"/>
              <a:t>situaciones:</a:t>
            </a:r>
          </a:p>
          <a:p>
            <a:pPr marL="0" indent="0">
              <a:buNone/>
            </a:pPr>
            <a:endParaRPr lang="es-EC" sz="1000" dirty="0" smtClean="0"/>
          </a:p>
          <a:p>
            <a:r>
              <a:rPr lang="es-EC" sz="2000" dirty="0" smtClean="0"/>
              <a:t>La </a:t>
            </a:r>
            <a:r>
              <a:rPr lang="es-EC" sz="2000" dirty="0"/>
              <a:t>primera, que todo el peso del piloto esta aplicado directamente sobre una sola viga transversal del </a:t>
            </a:r>
            <a:r>
              <a:rPr lang="es-EC" sz="2000" dirty="0" smtClean="0"/>
              <a:t>chasis </a:t>
            </a:r>
          </a:p>
          <a:p>
            <a:r>
              <a:rPr lang="es-EC" sz="2000" dirty="0" smtClean="0"/>
              <a:t>La </a:t>
            </a:r>
            <a:r>
              <a:rPr lang="es-EC" sz="2000" dirty="0"/>
              <a:t>segunda con todo el peso aplicado sobre una de las vigas </a:t>
            </a:r>
            <a:r>
              <a:rPr lang="es-EC" sz="2000" dirty="0" smtClean="0"/>
              <a:t>longitudinales.</a:t>
            </a:r>
            <a:endParaRPr lang="es-EC" sz="2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149080"/>
            <a:ext cx="345638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30123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a:bodyPr>
          <a:lstStyle/>
          <a:p>
            <a:r>
              <a:rPr lang="es-EC" dirty="0" smtClean="0"/>
              <a:t>DISEÑO DEL CHASIS</a:t>
            </a:r>
            <a:endParaRPr lang="es-EC" dirty="0"/>
          </a:p>
        </p:txBody>
      </p:sp>
      <p:sp>
        <p:nvSpPr>
          <p:cNvPr id="3" name="2 Marcador de contenido"/>
          <p:cNvSpPr>
            <a:spLocks noGrp="1"/>
          </p:cNvSpPr>
          <p:nvPr>
            <p:ph idx="1"/>
          </p:nvPr>
        </p:nvSpPr>
        <p:spPr/>
        <p:txBody>
          <a:bodyPr>
            <a:normAutofit/>
          </a:bodyPr>
          <a:lstStyle/>
          <a:p>
            <a:pPr marL="0" indent="0">
              <a:buNone/>
            </a:pPr>
            <a:r>
              <a:rPr lang="es-EC" sz="2400" b="1" dirty="0"/>
              <a:t>DISEÑO VIGA TRANSVERSAL </a:t>
            </a:r>
            <a:endParaRPr lang="es-EC" sz="2400" b="1" dirty="0" smtClean="0"/>
          </a:p>
          <a:p>
            <a:pPr marL="0" indent="0" algn="just">
              <a:buNone/>
            </a:pPr>
            <a:r>
              <a:rPr lang="es-EC" sz="2400" dirty="0" smtClean="0"/>
              <a:t>Como </a:t>
            </a:r>
            <a:r>
              <a:rPr lang="es-EC" sz="2400" dirty="0"/>
              <a:t>datos para el cálculo y diseño se tiene que existe una distancia entre apoyos L = 675 mm y está sometida a una carga puntual máxima de P = 90 </a:t>
            </a:r>
            <a:r>
              <a:rPr lang="es-EC" sz="2400" dirty="0" smtClean="0"/>
              <a:t>Kg. </a:t>
            </a:r>
            <a:endParaRPr lang="es-EC" sz="24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4005064"/>
            <a:ext cx="5068389" cy="169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0707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C" dirty="0"/>
              <a:t>DISEÑO DEL CHASIS</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lnSpcReduction="10000"/>
              </a:bodyPr>
              <a:lstStyle/>
              <a:p>
                <a:pPr marL="0" indent="0">
                  <a:buNone/>
                </a:pPr>
                <a:r>
                  <a:rPr lang="es-EC" sz="2400" b="1" dirty="0"/>
                  <a:t>DIAGRAMA DE CUERPO LIBRE Y DIAGRAMA DE MOMENTOS </a:t>
                </a:r>
                <a:endParaRPr lang="es-EC" sz="2400" b="1" dirty="0" smtClean="0"/>
              </a:p>
              <a:p>
                <a:pPr marL="0" indent="0">
                  <a:buNone/>
                </a:pPr>
                <a:endParaRPr lang="es-EC" sz="2400" b="1" dirty="0"/>
              </a:p>
              <a:p>
                <a:pPr marL="0" indent="0">
                  <a:buNone/>
                </a:pPr>
                <a:endParaRPr lang="es-EC" sz="2400" b="1" dirty="0" smtClean="0"/>
              </a:p>
              <a:p>
                <a:pPr marL="0" indent="0">
                  <a:buNone/>
                </a:pPr>
                <a:endParaRPr lang="es-EC" sz="2400" b="1" dirty="0"/>
              </a:p>
              <a:p>
                <a:pPr marL="0" indent="0">
                  <a:buNone/>
                </a:pPr>
                <a:endParaRPr lang="es-EC" sz="2400" b="1" dirty="0" smtClean="0"/>
              </a:p>
              <a:p>
                <a:pPr marL="0" indent="0">
                  <a:buNone/>
                </a:pPr>
                <a:endParaRPr lang="es-EC" sz="2400" b="1" dirty="0"/>
              </a:p>
              <a:p>
                <a:pPr marL="0" indent="0">
                  <a:buNone/>
                </a:pPr>
                <a:endParaRPr lang="es-EC" sz="2400" b="1" dirty="0" smtClean="0"/>
              </a:p>
              <a:p>
                <a:pPr marL="0" indent="0">
                  <a:buNone/>
                </a:pPr>
                <a:endParaRPr lang="es-EC" sz="2400" b="1" dirty="0"/>
              </a:p>
              <a:p>
                <a:pPr marL="0" indent="0">
                  <a:buNone/>
                </a:pPr>
                <a:r>
                  <a:rPr lang="es-EC" sz="2400" dirty="0"/>
                  <a:t>DATOS:</a:t>
                </a:r>
              </a:p>
              <a:p>
                <a:pPr marL="0" indent="0">
                  <a:buNone/>
                </a:pPr>
                <a14:m>
                  <m:oMathPara xmlns:m="http://schemas.openxmlformats.org/officeDocument/2006/math">
                    <m:oMathParaPr>
                      <m:jc m:val="centerGroup"/>
                    </m:oMathParaPr>
                    <m:oMath xmlns:m="http://schemas.openxmlformats.org/officeDocument/2006/math">
                      <m:r>
                        <a:rPr lang="es-EC" sz="2400" i="1">
                          <a:latin typeface="Cambria Math"/>
                        </a:rPr>
                        <m:t>𝐿</m:t>
                      </m:r>
                      <m:r>
                        <a:rPr lang="es-EC" sz="2400" i="1">
                          <a:latin typeface="Cambria Math"/>
                        </a:rPr>
                        <m:t>=675 </m:t>
                      </m:r>
                      <m:r>
                        <a:rPr lang="es-EC" sz="2400" i="1">
                          <a:latin typeface="Cambria Math"/>
                        </a:rPr>
                        <m:t>𝑚𝑚</m:t>
                      </m:r>
                    </m:oMath>
                  </m:oMathPara>
                </a14:m>
                <a:endParaRPr lang="es-EC" sz="2400" dirty="0"/>
              </a:p>
              <a:p>
                <a:pPr marL="0" indent="0">
                  <a:buNone/>
                </a:pPr>
                <a14:m>
                  <m:oMathPara xmlns:m="http://schemas.openxmlformats.org/officeDocument/2006/math">
                    <m:oMathParaPr>
                      <m:jc m:val="centerGroup"/>
                    </m:oMathParaPr>
                    <m:oMath xmlns:m="http://schemas.openxmlformats.org/officeDocument/2006/math">
                      <m:r>
                        <a:rPr lang="es-EC" sz="2400" i="1">
                          <a:latin typeface="Cambria Math"/>
                        </a:rPr>
                        <m:t>𝑃</m:t>
                      </m:r>
                      <m:r>
                        <a:rPr lang="es-EC" sz="2400" i="1">
                          <a:latin typeface="Cambria Math"/>
                        </a:rPr>
                        <m:t>=90 </m:t>
                      </m:r>
                      <m:r>
                        <a:rPr lang="es-EC" sz="2400" i="1">
                          <a:latin typeface="Cambria Math"/>
                        </a:rPr>
                        <m:t>𝐾𝑔</m:t>
                      </m:r>
                    </m:oMath>
                  </m:oMathPara>
                </a14:m>
                <a:endParaRPr lang="es-EC" sz="2400" dirty="0"/>
              </a:p>
              <a:p>
                <a:pPr marL="0" indent="0">
                  <a:buNone/>
                </a:pPr>
                <a:endParaRPr lang="es-EC" sz="24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3"/>
                <a:stretch>
                  <a:fillRect l="-1111" t="-1887"/>
                </a:stretch>
              </a:blipFill>
            </p:spPr>
            <p:txBody>
              <a:bodyPr/>
              <a:lstStyle/>
              <a:p>
                <a:r>
                  <a:rPr lang="es-EC">
                    <a:noFill/>
                  </a:rPr>
                  <a:t> </a:t>
                </a:r>
              </a:p>
            </p:txBody>
          </p:sp>
        </mc:Fallback>
      </mc:AlternateContent>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238" y="2132856"/>
            <a:ext cx="38481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52649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16632"/>
            <a:ext cx="8229600" cy="850106"/>
          </a:xfrm>
        </p:spPr>
        <p:txBody>
          <a:bodyPr/>
          <a:lstStyle/>
          <a:p>
            <a:r>
              <a:rPr lang="es-EC" dirty="0"/>
              <a:t>DISEÑO DEL CHASIS</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1036302"/>
                <a:ext cx="8229600" cy="4785395"/>
              </a:xfrm>
            </p:spPr>
            <p:txBody>
              <a:bodyPr>
                <a:noAutofit/>
              </a:bodyPr>
              <a:lstStyle/>
              <a:p>
                <a:pPr marL="0" indent="0">
                  <a:buNone/>
                </a:pPr>
                <a:r>
                  <a:rPr lang="es-EC" sz="2000" b="1" dirty="0" smtClean="0"/>
                  <a:t>CALCULOS</a:t>
                </a:r>
              </a:p>
              <a:p>
                <a:pPr marL="0" indent="0">
                  <a:buNone/>
                </a:pPr>
                <a:r>
                  <a:rPr lang="es-EC" sz="2000" dirty="0" smtClean="0"/>
                  <a:t>REACCIONES</a:t>
                </a:r>
              </a:p>
              <a:p>
                <a:pPr marL="0" indent="0">
                  <a:buNone/>
                </a:pPr>
                <a14:m>
                  <m:oMathPara xmlns:m="http://schemas.openxmlformats.org/officeDocument/2006/math">
                    <m:oMathParaPr>
                      <m:jc m:val="centerGroup"/>
                    </m:oMathParaPr>
                    <m:oMath xmlns:m="http://schemas.openxmlformats.org/officeDocument/2006/math">
                      <m:nary>
                        <m:naryPr>
                          <m:chr m:val="∑"/>
                          <m:subHide m:val="on"/>
                          <m:supHide m:val="on"/>
                          <m:ctrlPr>
                            <a:rPr lang="es-EC" sz="2000" i="1" smtClean="0">
                              <a:latin typeface="Cambria Math" panose="02040503050406030204" pitchFamily="18" charset="0"/>
                            </a:rPr>
                          </m:ctrlPr>
                        </m:naryPr>
                        <m:sub/>
                        <m:sup/>
                        <m:e>
                          <m:r>
                            <a:rPr lang="es-EC" sz="2000" b="0" i="1" smtClean="0">
                              <a:latin typeface="Cambria Math"/>
                            </a:rPr>
                            <m:t>𝐹𝑦</m:t>
                          </m:r>
                          <m:r>
                            <a:rPr lang="es-EC" sz="2000" b="0" i="1" smtClean="0">
                              <a:latin typeface="Cambria Math"/>
                            </a:rPr>
                            <m:t>=0</m:t>
                          </m:r>
                        </m:e>
                      </m:nary>
                    </m:oMath>
                  </m:oMathPara>
                </a14:m>
                <a:endParaRPr lang="es-EC" sz="2000" dirty="0" smtClean="0"/>
              </a:p>
              <a:p>
                <a:pPr marL="0" indent="0">
                  <a:buNone/>
                </a:pPr>
                <a14:m>
                  <m:oMathPara xmlns:m="http://schemas.openxmlformats.org/officeDocument/2006/math">
                    <m:oMathParaPr>
                      <m:jc m:val="centerGroup"/>
                    </m:oMathParaPr>
                    <m:oMath xmlns:m="http://schemas.openxmlformats.org/officeDocument/2006/math">
                      <m:r>
                        <a:rPr lang="es-EC" sz="2000" b="0" i="1" smtClean="0">
                          <a:latin typeface="Cambria Math"/>
                        </a:rPr>
                        <m:t>𝑃</m:t>
                      </m:r>
                      <m:r>
                        <a:rPr lang="es-EC" sz="2000" b="0" i="1" smtClean="0">
                          <a:latin typeface="Cambria Math"/>
                        </a:rPr>
                        <m:t> −</m:t>
                      </m:r>
                      <m:r>
                        <a:rPr lang="es-EC" sz="2000" b="0" i="1" smtClean="0">
                          <a:latin typeface="Cambria Math"/>
                        </a:rPr>
                        <m:t>𝑅𝐴</m:t>
                      </m:r>
                      <m:r>
                        <a:rPr lang="es-EC" sz="2000" b="0" i="1" smtClean="0">
                          <a:latin typeface="Cambria Math"/>
                        </a:rPr>
                        <m:t> −</m:t>
                      </m:r>
                      <m:r>
                        <a:rPr lang="es-EC" sz="2000" b="0" i="1" smtClean="0">
                          <a:latin typeface="Cambria Math"/>
                        </a:rPr>
                        <m:t>𝑅𝐵</m:t>
                      </m:r>
                      <m:r>
                        <a:rPr lang="es-EC" sz="2000" b="0" i="1" smtClean="0">
                          <a:latin typeface="Cambria Math"/>
                        </a:rPr>
                        <m:t>=0</m:t>
                      </m:r>
                    </m:oMath>
                  </m:oMathPara>
                </a14:m>
                <a:endParaRPr lang="es-EC" sz="2000" b="0" dirty="0" smtClean="0"/>
              </a:p>
              <a:p>
                <a:pPr marL="0" indent="0">
                  <a:buNone/>
                </a:pPr>
                <a14:m>
                  <m:oMathPara xmlns:m="http://schemas.openxmlformats.org/officeDocument/2006/math">
                    <m:oMathParaPr>
                      <m:jc m:val="centerGroup"/>
                    </m:oMathParaPr>
                    <m:oMath xmlns:m="http://schemas.openxmlformats.org/officeDocument/2006/math">
                      <m:r>
                        <a:rPr lang="es-EC" sz="2000" b="0" i="1" smtClean="0">
                          <a:latin typeface="Cambria Math"/>
                        </a:rPr>
                        <m:t>𝑃</m:t>
                      </m:r>
                      <m:r>
                        <a:rPr lang="es-EC" sz="2000" b="0" i="1" smtClean="0">
                          <a:latin typeface="Cambria Math"/>
                        </a:rPr>
                        <m:t>=</m:t>
                      </m:r>
                      <m:r>
                        <a:rPr lang="es-EC" sz="2000" b="0" i="1" smtClean="0">
                          <a:latin typeface="Cambria Math"/>
                        </a:rPr>
                        <m:t>𝑅𝐴</m:t>
                      </m:r>
                      <m:r>
                        <a:rPr lang="es-EC" sz="2000" b="0" i="1" smtClean="0">
                          <a:latin typeface="Cambria Math"/>
                        </a:rPr>
                        <m:t>+</m:t>
                      </m:r>
                      <m:r>
                        <a:rPr lang="es-EC" sz="2000" b="0" i="1" smtClean="0">
                          <a:latin typeface="Cambria Math"/>
                        </a:rPr>
                        <m:t>𝑅𝐵</m:t>
                      </m:r>
                    </m:oMath>
                  </m:oMathPara>
                </a14:m>
                <a:endParaRPr lang="es-EC" sz="2000" dirty="0" smtClean="0"/>
              </a:p>
              <a:p>
                <a:pPr marL="0" indent="0">
                  <a:buNone/>
                </a:pPr>
                <a:r>
                  <a:rPr lang="es-EC" sz="2000" dirty="0"/>
                  <a:t>MOMENTOS</a:t>
                </a:r>
              </a:p>
              <a:p>
                <a:pPr marL="0" indent="0">
                  <a:buNone/>
                </a:pPr>
                <a14:m>
                  <m:oMathPara xmlns:m="http://schemas.openxmlformats.org/officeDocument/2006/math">
                    <m:oMathParaPr>
                      <m:jc m:val="centerGroup"/>
                    </m:oMathParaPr>
                    <m:oMath xmlns:m="http://schemas.openxmlformats.org/officeDocument/2006/math">
                      <m:nary>
                        <m:naryPr>
                          <m:chr m:val="∑"/>
                          <m:subHide m:val="on"/>
                          <m:supHide m:val="on"/>
                          <m:ctrlPr>
                            <a:rPr lang="es-EC" sz="2000" i="1">
                              <a:latin typeface="Cambria Math" panose="02040503050406030204" pitchFamily="18" charset="0"/>
                            </a:rPr>
                          </m:ctrlPr>
                        </m:naryPr>
                        <m:sub/>
                        <m:sup/>
                        <m:e>
                          <m:r>
                            <a:rPr lang="es-EC" sz="2000" i="1">
                              <a:latin typeface="Cambria Math"/>
                            </a:rPr>
                            <m:t>𝑀𝑎</m:t>
                          </m:r>
                          <m:r>
                            <a:rPr lang="es-EC" sz="2000" i="1">
                              <a:latin typeface="Cambria Math"/>
                            </a:rPr>
                            <m:t>=0</m:t>
                          </m:r>
                        </m:e>
                      </m:nary>
                    </m:oMath>
                  </m:oMathPara>
                </a14:m>
                <a:endParaRPr lang="es-EC" sz="2000" dirty="0"/>
              </a:p>
              <a:p>
                <a:pPr marL="0" indent="0">
                  <a:buNone/>
                </a:pPr>
                <a14:m>
                  <m:oMathPara xmlns:m="http://schemas.openxmlformats.org/officeDocument/2006/math">
                    <m:oMathParaPr>
                      <m:jc m:val="centerGroup"/>
                    </m:oMathParaPr>
                    <m:oMath xmlns:m="http://schemas.openxmlformats.org/officeDocument/2006/math">
                      <m:r>
                        <a:rPr lang="es-EC" sz="2000" i="1">
                          <a:latin typeface="Cambria Math"/>
                        </a:rPr>
                        <m:t>𝑃</m:t>
                      </m:r>
                      <m:d>
                        <m:dPr>
                          <m:ctrlPr>
                            <a:rPr lang="es-EC" sz="2000" i="1">
                              <a:latin typeface="Cambria Math" panose="02040503050406030204" pitchFamily="18" charset="0"/>
                            </a:rPr>
                          </m:ctrlPr>
                        </m:dPr>
                        <m:e>
                          <m:f>
                            <m:fPr>
                              <m:type m:val="skw"/>
                              <m:ctrlPr>
                                <a:rPr lang="es-EC" sz="2000" i="1">
                                  <a:latin typeface="Cambria Math" panose="02040503050406030204" pitchFamily="18" charset="0"/>
                                </a:rPr>
                              </m:ctrlPr>
                            </m:fPr>
                            <m:num>
                              <m:r>
                                <a:rPr lang="es-EC" sz="2000" i="1">
                                  <a:latin typeface="Cambria Math"/>
                                </a:rPr>
                                <m:t>𝐿</m:t>
                              </m:r>
                            </m:num>
                            <m:den>
                              <m:r>
                                <a:rPr lang="es-EC" sz="2000" i="1">
                                  <a:latin typeface="Cambria Math"/>
                                </a:rPr>
                                <m:t>2</m:t>
                              </m:r>
                            </m:den>
                          </m:f>
                        </m:e>
                      </m:d>
                      <m:r>
                        <a:rPr lang="es-EC" sz="2000" i="1">
                          <a:latin typeface="Cambria Math"/>
                        </a:rPr>
                        <m:t>−</m:t>
                      </m:r>
                      <m:r>
                        <a:rPr lang="es-EC" sz="2000" i="1">
                          <a:latin typeface="Cambria Math"/>
                        </a:rPr>
                        <m:t>𝑅𝐵</m:t>
                      </m:r>
                      <m:d>
                        <m:dPr>
                          <m:ctrlPr>
                            <a:rPr lang="es-EC" sz="2000" i="1">
                              <a:latin typeface="Cambria Math" panose="02040503050406030204" pitchFamily="18" charset="0"/>
                            </a:rPr>
                          </m:ctrlPr>
                        </m:dPr>
                        <m:e>
                          <m:r>
                            <a:rPr lang="es-EC" sz="2000" i="1">
                              <a:latin typeface="Cambria Math"/>
                            </a:rPr>
                            <m:t>𝐿</m:t>
                          </m:r>
                        </m:e>
                      </m:d>
                      <m:r>
                        <a:rPr lang="es-EC" sz="2000" i="1">
                          <a:latin typeface="Cambria Math"/>
                        </a:rPr>
                        <m:t>=0</m:t>
                      </m:r>
                    </m:oMath>
                  </m:oMathPara>
                </a14:m>
                <a:endParaRPr lang="es-EC" sz="2000" dirty="0"/>
              </a:p>
              <a:p>
                <a:pPr marL="0" indent="0">
                  <a:buNone/>
                </a:pPr>
                <a:endParaRPr lang="es-EC" sz="2000" dirty="0"/>
              </a:p>
              <a:p>
                <a:pPr marL="0" indent="0">
                  <a:buNone/>
                </a:pPr>
                <a14:m>
                  <m:oMathPara xmlns:m="http://schemas.openxmlformats.org/officeDocument/2006/math">
                    <m:oMathParaPr>
                      <m:jc m:val="centerGroup"/>
                    </m:oMathParaPr>
                    <m:oMath xmlns:m="http://schemas.openxmlformats.org/officeDocument/2006/math">
                      <m:r>
                        <a:rPr lang="es-EC" sz="2000" i="1">
                          <a:latin typeface="Cambria Math"/>
                        </a:rPr>
                        <m:t>𝑅𝐵</m:t>
                      </m:r>
                      <m:r>
                        <a:rPr lang="es-EC" sz="2000" i="1">
                          <a:latin typeface="Cambria Math"/>
                        </a:rPr>
                        <m:t>= </m:t>
                      </m:r>
                      <m:f>
                        <m:fPr>
                          <m:ctrlPr>
                            <a:rPr lang="es-EC" sz="2000" i="1">
                              <a:latin typeface="Cambria Math" panose="02040503050406030204" pitchFamily="18" charset="0"/>
                            </a:rPr>
                          </m:ctrlPr>
                        </m:fPr>
                        <m:num>
                          <m:r>
                            <a:rPr lang="es-EC" sz="2000" i="1">
                              <a:latin typeface="Cambria Math"/>
                            </a:rPr>
                            <m:t>90(</m:t>
                          </m:r>
                          <m:f>
                            <m:fPr>
                              <m:type m:val="lin"/>
                              <m:ctrlPr>
                                <a:rPr lang="es-EC" sz="2000" i="1">
                                  <a:latin typeface="Cambria Math" panose="02040503050406030204" pitchFamily="18" charset="0"/>
                                </a:rPr>
                              </m:ctrlPr>
                            </m:fPr>
                            <m:num>
                              <m:r>
                                <a:rPr lang="es-EC" sz="2000" i="1">
                                  <a:latin typeface="Cambria Math"/>
                                </a:rPr>
                                <m:t>675</m:t>
                              </m:r>
                            </m:num>
                            <m:den>
                              <m:r>
                                <a:rPr lang="es-EC" sz="2000" i="1">
                                  <a:latin typeface="Cambria Math"/>
                                </a:rPr>
                                <m:t>2</m:t>
                              </m:r>
                            </m:den>
                          </m:f>
                          <m:r>
                            <a:rPr lang="es-EC" sz="2000" i="1">
                              <a:latin typeface="Cambria Math"/>
                            </a:rPr>
                            <m:t>)</m:t>
                          </m:r>
                        </m:num>
                        <m:den>
                          <m:r>
                            <a:rPr lang="es-EC" sz="2000" i="1">
                              <a:latin typeface="Cambria Math"/>
                            </a:rPr>
                            <m:t>675</m:t>
                          </m:r>
                        </m:den>
                      </m:f>
                    </m:oMath>
                  </m:oMathPara>
                </a14:m>
                <a:endParaRPr lang="es-EC" sz="2000" dirty="0"/>
              </a:p>
              <a:p>
                <a:pPr marL="0" indent="0">
                  <a:buNone/>
                </a:pPr>
                <a:endParaRPr lang="es-EC" sz="2000" dirty="0"/>
              </a:p>
              <a:p>
                <a:pPr marL="0" indent="0">
                  <a:buNone/>
                </a:pPr>
                <a14:m>
                  <m:oMathPara xmlns:m="http://schemas.openxmlformats.org/officeDocument/2006/math">
                    <m:oMathParaPr>
                      <m:jc m:val="centerGroup"/>
                    </m:oMathParaPr>
                    <m:oMath xmlns:m="http://schemas.openxmlformats.org/officeDocument/2006/math">
                      <m:r>
                        <a:rPr lang="es-EC" sz="2000" i="1">
                          <a:latin typeface="Cambria Math"/>
                        </a:rPr>
                        <m:t>𝑅𝐵</m:t>
                      </m:r>
                      <m:r>
                        <a:rPr lang="es-EC" sz="2000" i="1">
                          <a:latin typeface="Cambria Math"/>
                        </a:rPr>
                        <m:t>=45 </m:t>
                      </m:r>
                      <m:r>
                        <a:rPr lang="es-EC" sz="2000" i="1">
                          <a:latin typeface="Cambria Math"/>
                        </a:rPr>
                        <m:t>𝐾𝑔</m:t>
                      </m:r>
                    </m:oMath>
                  </m:oMathPara>
                </a14:m>
                <a:endParaRPr lang="es-EC" sz="20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1036302"/>
                <a:ext cx="8229600" cy="4785395"/>
              </a:xfrm>
              <a:blipFill rotWithShape="1">
                <a:blip r:embed="rId3"/>
                <a:stretch>
                  <a:fillRect l="-741" t="-637" b="-10573"/>
                </a:stretch>
              </a:blipFill>
            </p:spPr>
            <p:txBody>
              <a:bodyPr/>
              <a:lstStyle/>
              <a:p>
                <a:r>
                  <a:rPr lang="es-EC">
                    <a:noFill/>
                  </a:rPr>
                  <a:t> </a:t>
                </a:r>
              </a:p>
            </p:txBody>
          </p:sp>
        </mc:Fallback>
      </mc:AlternateContent>
    </p:spTree>
    <p:extLst>
      <p:ext uri="{BB962C8B-B14F-4D97-AF65-F5344CB8AC3E}">
        <p14:creationId xmlns:p14="http://schemas.microsoft.com/office/powerpoint/2010/main" val="3057182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DEFINICIÓN DEL PROBLEMA</a:t>
            </a:r>
            <a:endParaRPr lang="es-EC" dirty="0"/>
          </a:p>
        </p:txBody>
      </p:sp>
      <p:sp>
        <p:nvSpPr>
          <p:cNvPr id="3" name="Marcador de contenido 2"/>
          <p:cNvSpPr>
            <a:spLocks noGrp="1"/>
          </p:cNvSpPr>
          <p:nvPr>
            <p:ph idx="1"/>
          </p:nvPr>
        </p:nvSpPr>
        <p:spPr/>
        <p:txBody>
          <a:bodyPr>
            <a:normAutofit/>
          </a:bodyPr>
          <a:lstStyle/>
          <a:p>
            <a:pPr marL="0" indent="0" algn="just">
              <a:buNone/>
            </a:pPr>
            <a:r>
              <a:rPr lang="es-EC" sz="4000" dirty="0" smtClean="0"/>
              <a:t>En </a:t>
            </a:r>
            <a:r>
              <a:rPr lang="es-EC" sz="4000" dirty="0"/>
              <a:t>nuestro país no existen fábricas que se dediquen a la construcción de este tipo de vehículos, lo cual, sumado a las restricciones en cuanto a importaciones hace que sea prácticamente imposible encontrar este artículo en el mercado local. </a:t>
            </a:r>
          </a:p>
        </p:txBody>
      </p:sp>
    </p:spTree>
    <p:extLst>
      <p:ext uri="{BB962C8B-B14F-4D97-AF65-F5344CB8AC3E}">
        <p14:creationId xmlns:p14="http://schemas.microsoft.com/office/powerpoint/2010/main" val="2157963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C" dirty="0"/>
              <a:t>DISEÑO DEL CHASIS</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a:bodyPr>
              <a:lstStyle/>
              <a:p>
                <a:pPr marL="0" indent="0">
                  <a:buNone/>
                </a:pPr>
                <a:r>
                  <a:rPr lang="es-EC" sz="2600" dirty="0" smtClean="0"/>
                  <a:t>RESULTADOS</a:t>
                </a:r>
              </a:p>
              <a:p>
                <a:pPr marL="0" indent="0">
                  <a:buNone/>
                </a:pPr>
                <a14:m>
                  <m:oMathPara xmlns:m="http://schemas.openxmlformats.org/officeDocument/2006/math">
                    <m:oMathParaPr>
                      <m:jc m:val="centerGroup"/>
                    </m:oMathParaPr>
                    <m:oMath xmlns:m="http://schemas.openxmlformats.org/officeDocument/2006/math">
                      <m:r>
                        <a:rPr lang="es-EC" sz="2400" b="0" i="1" smtClean="0">
                          <a:latin typeface="Cambria Math"/>
                        </a:rPr>
                        <m:t>𝑅𝐴</m:t>
                      </m:r>
                      <m:r>
                        <a:rPr lang="es-EC" sz="2400" b="0" i="1" smtClean="0">
                          <a:latin typeface="Cambria Math"/>
                        </a:rPr>
                        <m:t>=45 </m:t>
                      </m:r>
                      <m:r>
                        <a:rPr lang="es-EC" sz="2400" b="0" i="1" smtClean="0">
                          <a:latin typeface="Cambria Math"/>
                        </a:rPr>
                        <m:t>𝐾𝑔</m:t>
                      </m:r>
                    </m:oMath>
                  </m:oMathPara>
                </a14:m>
                <a:endParaRPr lang="es-EC" sz="2400" dirty="0" smtClean="0"/>
              </a:p>
              <a:p>
                <a:pPr marL="0" indent="0">
                  <a:buNone/>
                </a:pPr>
                <a:endParaRPr lang="es-EC" sz="2400" dirty="0" smtClean="0"/>
              </a:p>
              <a:p>
                <a:pPr marL="0" indent="0">
                  <a:buNone/>
                </a:pPr>
                <a14:m>
                  <m:oMathPara xmlns:m="http://schemas.openxmlformats.org/officeDocument/2006/math">
                    <m:oMathParaPr>
                      <m:jc m:val="centerGroup"/>
                    </m:oMathParaPr>
                    <m:oMath xmlns:m="http://schemas.openxmlformats.org/officeDocument/2006/math">
                      <m:r>
                        <a:rPr lang="es-EC" sz="2400" i="1">
                          <a:latin typeface="Cambria Math"/>
                        </a:rPr>
                        <m:t>𝑅</m:t>
                      </m:r>
                      <m:r>
                        <a:rPr lang="es-EC" sz="2400" b="0" i="1" smtClean="0">
                          <a:latin typeface="Cambria Math"/>
                        </a:rPr>
                        <m:t>𝐵</m:t>
                      </m:r>
                      <m:r>
                        <a:rPr lang="es-EC" sz="2400" i="1">
                          <a:latin typeface="Cambria Math"/>
                        </a:rPr>
                        <m:t>=45 </m:t>
                      </m:r>
                      <m:r>
                        <a:rPr lang="es-EC" sz="2400" i="1">
                          <a:latin typeface="Cambria Math"/>
                        </a:rPr>
                        <m:t>𝐾𝑔</m:t>
                      </m:r>
                    </m:oMath>
                  </m:oMathPara>
                </a14:m>
                <a:endParaRPr lang="es-EC" sz="2400" dirty="0" smtClean="0"/>
              </a:p>
              <a:p>
                <a:pPr marL="0" indent="0">
                  <a:buNone/>
                </a:pPr>
                <a:endParaRPr lang="es-EC" sz="2400" dirty="0" smtClean="0"/>
              </a:p>
              <a:p>
                <a:pPr marL="0" indent="0">
                  <a:buNone/>
                </a:pPr>
                <a14:m>
                  <m:oMathPara xmlns:m="http://schemas.openxmlformats.org/officeDocument/2006/math">
                    <m:oMathParaPr>
                      <m:jc m:val="centerGroup"/>
                    </m:oMathParaPr>
                    <m:oMath xmlns:m="http://schemas.openxmlformats.org/officeDocument/2006/math">
                      <m:r>
                        <a:rPr lang="es-EC" sz="2400" b="0" i="1" smtClean="0">
                          <a:latin typeface="Cambria Math"/>
                        </a:rPr>
                        <m:t>𝑀𝑚𝑎𝑥</m:t>
                      </m:r>
                      <m:r>
                        <a:rPr lang="es-EC" sz="2400" b="0" i="1" smtClean="0">
                          <a:latin typeface="Cambria Math"/>
                        </a:rPr>
                        <m:t>=</m:t>
                      </m:r>
                      <m:r>
                        <a:rPr lang="es-EC" sz="2400" b="0" i="1" smtClean="0">
                          <a:latin typeface="Cambria Math"/>
                        </a:rPr>
                        <m:t>𝑃</m:t>
                      </m:r>
                      <m:r>
                        <a:rPr lang="es-EC" sz="2400" b="0" i="1" smtClean="0">
                          <a:latin typeface="Cambria Math"/>
                        </a:rPr>
                        <m:t>(</m:t>
                      </m:r>
                      <m:f>
                        <m:fPr>
                          <m:type m:val="lin"/>
                          <m:ctrlPr>
                            <a:rPr lang="es-EC" sz="2400" b="0" i="1" smtClean="0">
                              <a:latin typeface="Cambria Math" panose="02040503050406030204" pitchFamily="18" charset="0"/>
                            </a:rPr>
                          </m:ctrlPr>
                        </m:fPr>
                        <m:num>
                          <m:r>
                            <a:rPr lang="es-EC" sz="2400" b="0" i="1" smtClean="0">
                              <a:latin typeface="Cambria Math"/>
                            </a:rPr>
                            <m:t>𝐿</m:t>
                          </m:r>
                        </m:num>
                        <m:den>
                          <m:r>
                            <a:rPr lang="es-EC" sz="2400" b="0" i="1" smtClean="0">
                              <a:latin typeface="Cambria Math"/>
                            </a:rPr>
                            <m:t>2)</m:t>
                          </m:r>
                        </m:den>
                      </m:f>
                    </m:oMath>
                  </m:oMathPara>
                </a14:m>
                <a:endParaRPr lang="es-EC" sz="2400" b="0" dirty="0" smtClean="0"/>
              </a:p>
              <a:p>
                <a:pPr marL="0" indent="0">
                  <a:buNone/>
                </a:pPr>
                <a:endParaRPr lang="es-EC" sz="2400" b="0" dirty="0" smtClean="0"/>
              </a:p>
              <a:p>
                <a:pPr marL="0" indent="0">
                  <a:buNone/>
                </a:pPr>
                <a14:m>
                  <m:oMathPara xmlns:m="http://schemas.openxmlformats.org/officeDocument/2006/math">
                    <m:oMathParaPr>
                      <m:jc m:val="centerGroup"/>
                    </m:oMathParaPr>
                    <m:oMath xmlns:m="http://schemas.openxmlformats.org/officeDocument/2006/math">
                      <m:r>
                        <a:rPr lang="es-EC" sz="2400" b="0" i="1" smtClean="0">
                          <a:latin typeface="Cambria Math"/>
                        </a:rPr>
                        <m:t>𝑀𝑚𝑎𝑥</m:t>
                      </m:r>
                      <m:r>
                        <a:rPr lang="es-EC" sz="2400" b="0" i="1" smtClean="0">
                          <a:latin typeface="Cambria Math"/>
                        </a:rPr>
                        <m:t>=90(</m:t>
                      </m:r>
                      <m:f>
                        <m:fPr>
                          <m:type m:val="lin"/>
                          <m:ctrlPr>
                            <a:rPr lang="es-EC" sz="2400" b="0" i="1" smtClean="0">
                              <a:latin typeface="Cambria Math" panose="02040503050406030204" pitchFamily="18" charset="0"/>
                            </a:rPr>
                          </m:ctrlPr>
                        </m:fPr>
                        <m:num>
                          <m:r>
                            <a:rPr lang="es-EC" sz="2400" b="0" i="1" smtClean="0">
                              <a:latin typeface="Cambria Math"/>
                            </a:rPr>
                            <m:t>675</m:t>
                          </m:r>
                        </m:num>
                        <m:den>
                          <m:r>
                            <a:rPr lang="es-EC" sz="2400" b="0" i="1" smtClean="0">
                              <a:latin typeface="Cambria Math"/>
                            </a:rPr>
                            <m:t>2</m:t>
                          </m:r>
                        </m:den>
                      </m:f>
                      <m:r>
                        <a:rPr lang="es-EC" sz="2400" b="0" i="1" smtClean="0">
                          <a:latin typeface="Cambria Math"/>
                        </a:rPr>
                        <m:t>)</m:t>
                      </m:r>
                    </m:oMath>
                  </m:oMathPara>
                </a14:m>
                <a:endParaRPr lang="es-EC" sz="2400" dirty="0" smtClean="0"/>
              </a:p>
              <a:p>
                <a:pPr marL="0" indent="0">
                  <a:buNone/>
                </a:pPr>
                <a:endParaRPr lang="es-EC" sz="2400" dirty="0" smtClean="0"/>
              </a:p>
              <a:p>
                <a:pPr marL="0" indent="0">
                  <a:buNone/>
                </a:pPr>
                <a14:m>
                  <m:oMathPara xmlns:m="http://schemas.openxmlformats.org/officeDocument/2006/math">
                    <m:oMathParaPr>
                      <m:jc m:val="centerGroup"/>
                    </m:oMathParaPr>
                    <m:oMath xmlns:m="http://schemas.openxmlformats.org/officeDocument/2006/math">
                      <m:r>
                        <a:rPr lang="es-EC" sz="2400" b="0" i="1" smtClean="0">
                          <a:latin typeface="Cambria Math"/>
                        </a:rPr>
                        <m:t>𝑀𝑚𝑎𝑥</m:t>
                      </m:r>
                      <m:r>
                        <a:rPr lang="es-EC" sz="2400" b="0" i="1" smtClean="0">
                          <a:latin typeface="Cambria Math"/>
                        </a:rPr>
                        <m:t>=30375 </m:t>
                      </m:r>
                      <m:r>
                        <a:rPr lang="es-EC" sz="2400" b="0" i="1" smtClean="0">
                          <a:latin typeface="Cambria Math"/>
                        </a:rPr>
                        <m:t>𝐾𝑔𝑚𝑚</m:t>
                      </m:r>
                    </m:oMath>
                  </m:oMathPara>
                </a14:m>
                <a:endParaRPr lang="es-EC" sz="2400" dirty="0"/>
              </a:p>
              <a:p>
                <a:pPr marL="0" indent="0">
                  <a:buNone/>
                </a:pPr>
                <a:endParaRPr lang="es-EC" sz="2400" dirty="0" smtClean="0"/>
              </a:p>
              <a:p>
                <a:pPr marL="0" indent="0">
                  <a:buNone/>
                </a:pPr>
                <a:endParaRPr lang="es-EC" dirty="0" smtClean="0"/>
              </a:p>
              <a:p>
                <a:pPr marL="0" indent="0">
                  <a:buNone/>
                </a:pPr>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3"/>
                <a:stretch>
                  <a:fillRect l="-1259" t="-1078"/>
                </a:stretch>
              </a:blipFill>
            </p:spPr>
            <p:txBody>
              <a:bodyPr/>
              <a:lstStyle/>
              <a:p>
                <a:r>
                  <a:rPr lang="es-EC">
                    <a:noFill/>
                  </a:rPr>
                  <a:t> </a:t>
                </a:r>
              </a:p>
            </p:txBody>
          </p:sp>
        </mc:Fallback>
      </mc:AlternateContent>
    </p:spTree>
    <p:extLst>
      <p:ext uri="{BB962C8B-B14F-4D97-AF65-F5344CB8AC3E}">
        <p14:creationId xmlns:p14="http://schemas.microsoft.com/office/powerpoint/2010/main" val="31958680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a:bodyPr>
          <a:lstStyle/>
          <a:p>
            <a:r>
              <a:rPr lang="es-EC" dirty="0" smtClean="0"/>
              <a:t>DISEÑO DEL CHASIS</a:t>
            </a:r>
            <a:endParaRPr lang="es-EC" dirty="0"/>
          </a:p>
        </p:txBody>
      </p:sp>
      <p:sp>
        <p:nvSpPr>
          <p:cNvPr id="3" name="2 Marcador de contenido"/>
          <p:cNvSpPr>
            <a:spLocks noGrp="1"/>
          </p:cNvSpPr>
          <p:nvPr>
            <p:ph idx="1"/>
          </p:nvPr>
        </p:nvSpPr>
        <p:spPr/>
        <p:txBody>
          <a:bodyPr>
            <a:normAutofit/>
          </a:bodyPr>
          <a:lstStyle/>
          <a:p>
            <a:pPr marL="0" indent="0">
              <a:buNone/>
            </a:pPr>
            <a:r>
              <a:rPr lang="es-EC" sz="2400" b="1" dirty="0"/>
              <a:t>DISEÑO VIGA </a:t>
            </a:r>
            <a:r>
              <a:rPr lang="es-EC" sz="2400" b="1" dirty="0" smtClean="0"/>
              <a:t>LONGITUDINAL </a:t>
            </a:r>
          </a:p>
          <a:p>
            <a:pPr marL="0" indent="0" algn="just">
              <a:buNone/>
            </a:pPr>
            <a:r>
              <a:rPr lang="es-EC" sz="2400" dirty="0"/>
              <a:t>Como datos para el cálculo y diseño se tiene que existe una distancia entre apoyos L = 575 mm y está sometida a una carga puntual máxima de P = 90 </a:t>
            </a:r>
            <a:r>
              <a:rPr lang="es-EC" sz="2400" dirty="0" smtClean="0"/>
              <a:t>Kg.</a:t>
            </a:r>
            <a:endParaRPr lang="es-EC" sz="24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717032"/>
            <a:ext cx="5267183" cy="1767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47546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C" dirty="0"/>
              <a:t>DISEÑO DEL CHASIS</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lnSpcReduction="10000"/>
              </a:bodyPr>
              <a:lstStyle/>
              <a:p>
                <a:pPr marL="0" indent="0">
                  <a:buNone/>
                </a:pPr>
                <a:r>
                  <a:rPr lang="es-EC" sz="2400" b="1" dirty="0" smtClean="0"/>
                  <a:t>DIAGRAMA DE CUERPO LIBRE Y DIAGRAMA DE MOMENTOS </a:t>
                </a:r>
              </a:p>
              <a:p>
                <a:pPr marL="0" indent="0">
                  <a:buNone/>
                </a:pPr>
                <a:endParaRPr lang="es-EC" sz="2400" b="1" dirty="0"/>
              </a:p>
              <a:p>
                <a:pPr marL="0" indent="0">
                  <a:buNone/>
                </a:pPr>
                <a:endParaRPr lang="es-EC" sz="2400" b="1" dirty="0" smtClean="0"/>
              </a:p>
              <a:p>
                <a:pPr marL="0" indent="0">
                  <a:buNone/>
                </a:pPr>
                <a:endParaRPr lang="es-EC" sz="2400" b="1" dirty="0"/>
              </a:p>
              <a:p>
                <a:pPr marL="0" indent="0">
                  <a:buNone/>
                </a:pPr>
                <a:endParaRPr lang="es-EC" sz="2400" b="1" dirty="0" smtClean="0"/>
              </a:p>
              <a:p>
                <a:pPr marL="0" indent="0">
                  <a:buNone/>
                </a:pPr>
                <a:endParaRPr lang="es-EC" sz="2400" b="1" dirty="0"/>
              </a:p>
              <a:p>
                <a:pPr marL="0" indent="0">
                  <a:buNone/>
                </a:pPr>
                <a:endParaRPr lang="es-EC" sz="2400" b="1" dirty="0" smtClean="0"/>
              </a:p>
              <a:p>
                <a:pPr marL="0" indent="0">
                  <a:buNone/>
                </a:pPr>
                <a:endParaRPr lang="es-EC" sz="2400" b="1" dirty="0"/>
              </a:p>
              <a:p>
                <a:pPr marL="0" indent="0">
                  <a:buNone/>
                </a:pPr>
                <a:r>
                  <a:rPr lang="es-EC" sz="2400" dirty="0"/>
                  <a:t>DATOS:</a:t>
                </a:r>
              </a:p>
              <a:p>
                <a:pPr marL="0" indent="0">
                  <a:buNone/>
                </a:pPr>
                <a14:m>
                  <m:oMathPara xmlns:m="http://schemas.openxmlformats.org/officeDocument/2006/math">
                    <m:oMathParaPr>
                      <m:jc m:val="centerGroup"/>
                    </m:oMathParaPr>
                    <m:oMath xmlns:m="http://schemas.openxmlformats.org/officeDocument/2006/math">
                      <m:r>
                        <a:rPr lang="es-EC" sz="2400" i="1">
                          <a:latin typeface="Cambria Math"/>
                        </a:rPr>
                        <m:t>𝐿</m:t>
                      </m:r>
                      <m:r>
                        <a:rPr lang="es-EC" sz="2400" i="1">
                          <a:latin typeface="Cambria Math"/>
                        </a:rPr>
                        <m:t>=575 </m:t>
                      </m:r>
                      <m:r>
                        <a:rPr lang="es-EC" sz="2400" i="1">
                          <a:latin typeface="Cambria Math"/>
                        </a:rPr>
                        <m:t>𝑚𝑚</m:t>
                      </m:r>
                    </m:oMath>
                  </m:oMathPara>
                </a14:m>
                <a:endParaRPr lang="es-EC" sz="2400" dirty="0"/>
              </a:p>
              <a:p>
                <a:pPr marL="0" indent="0">
                  <a:buNone/>
                </a:pPr>
                <a14:m>
                  <m:oMathPara xmlns:m="http://schemas.openxmlformats.org/officeDocument/2006/math">
                    <m:oMathParaPr>
                      <m:jc m:val="centerGroup"/>
                    </m:oMathParaPr>
                    <m:oMath xmlns:m="http://schemas.openxmlformats.org/officeDocument/2006/math">
                      <m:r>
                        <a:rPr lang="es-EC" sz="2400" i="1">
                          <a:latin typeface="Cambria Math"/>
                        </a:rPr>
                        <m:t>𝑃</m:t>
                      </m:r>
                      <m:r>
                        <a:rPr lang="es-EC" sz="2400" i="1">
                          <a:latin typeface="Cambria Math"/>
                        </a:rPr>
                        <m:t>=90 </m:t>
                      </m:r>
                      <m:r>
                        <a:rPr lang="es-EC" sz="2400" i="1">
                          <a:latin typeface="Cambria Math"/>
                        </a:rPr>
                        <m:t>𝐾𝑔</m:t>
                      </m:r>
                    </m:oMath>
                  </m:oMathPara>
                </a14:m>
                <a:endParaRPr lang="es-EC" sz="2400" dirty="0"/>
              </a:p>
              <a:p>
                <a:pPr marL="0" indent="0">
                  <a:buNone/>
                </a:pPr>
                <a:endParaRPr lang="es-EC" sz="24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3"/>
                <a:stretch>
                  <a:fillRect l="-1111" t="-1887"/>
                </a:stretch>
              </a:blipFill>
            </p:spPr>
            <p:txBody>
              <a:bodyPr/>
              <a:lstStyle/>
              <a:p>
                <a:r>
                  <a:rPr lang="es-EC">
                    <a:noFill/>
                  </a:rPr>
                  <a:t> </a:t>
                </a:r>
              </a:p>
            </p:txBody>
          </p:sp>
        </mc:Fallback>
      </mc:AlternateContent>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2132856"/>
            <a:ext cx="3922379"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5426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16632"/>
            <a:ext cx="8229600" cy="850106"/>
          </a:xfrm>
        </p:spPr>
        <p:txBody>
          <a:bodyPr/>
          <a:lstStyle/>
          <a:p>
            <a:r>
              <a:rPr lang="es-EC" dirty="0"/>
              <a:t>DISEÑO DEL CHASIS</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1036302"/>
                <a:ext cx="8229600" cy="4785395"/>
              </a:xfrm>
            </p:spPr>
            <p:txBody>
              <a:bodyPr>
                <a:noAutofit/>
              </a:bodyPr>
              <a:lstStyle/>
              <a:p>
                <a:pPr marL="0" indent="0">
                  <a:buNone/>
                </a:pPr>
                <a:r>
                  <a:rPr lang="es-EC" sz="2000" b="1" dirty="0" smtClean="0"/>
                  <a:t>CALCULOS</a:t>
                </a:r>
              </a:p>
              <a:p>
                <a:pPr marL="0" indent="0">
                  <a:buNone/>
                </a:pPr>
                <a:r>
                  <a:rPr lang="es-EC" sz="2000" dirty="0" smtClean="0"/>
                  <a:t>REACCIONES</a:t>
                </a:r>
              </a:p>
              <a:p>
                <a:pPr marL="0" indent="0">
                  <a:buNone/>
                </a:pPr>
                <a14:m>
                  <m:oMathPara xmlns:m="http://schemas.openxmlformats.org/officeDocument/2006/math">
                    <m:oMathParaPr>
                      <m:jc m:val="centerGroup"/>
                    </m:oMathParaPr>
                    <m:oMath xmlns:m="http://schemas.openxmlformats.org/officeDocument/2006/math">
                      <m:nary>
                        <m:naryPr>
                          <m:chr m:val="∑"/>
                          <m:subHide m:val="on"/>
                          <m:supHide m:val="on"/>
                          <m:ctrlPr>
                            <a:rPr lang="es-EC" sz="2000" i="1" smtClean="0">
                              <a:latin typeface="Cambria Math" panose="02040503050406030204" pitchFamily="18" charset="0"/>
                            </a:rPr>
                          </m:ctrlPr>
                        </m:naryPr>
                        <m:sub/>
                        <m:sup/>
                        <m:e>
                          <m:r>
                            <a:rPr lang="es-EC" sz="2000" b="0" i="1" smtClean="0">
                              <a:latin typeface="Cambria Math"/>
                            </a:rPr>
                            <m:t>𝐹𝑦</m:t>
                          </m:r>
                          <m:r>
                            <a:rPr lang="es-EC" sz="2000" b="0" i="1" smtClean="0">
                              <a:latin typeface="Cambria Math"/>
                            </a:rPr>
                            <m:t>=0</m:t>
                          </m:r>
                        </m:e>
                      </m:nary>
                    </m:oMath>
                  </m:oMathPara>
                </a14:m>
                <a:endParaRPr lang="es-EC" sz="2000" dirty="0" smtClean="0"/>
              </a:p>
              <a:p>
                <a:pPr marL="0" indent="0">
                  <a:buNone/>
                </a:pPr>
                <a14:m>
                  <m:oMathPara xmlns:m="http://schemas.openxmlformats.org/officeDocument/2006/math">
                    <m:oMathParaPr>
                      <m:jc m:val="centerGroup"/>
                    </m:oMathParaPr>
                    <m:oMath xmlns:m="http://schemas.openxmlformats.org/officeDocument/2006/math">
                      <m:r>
                        <a:rPr lang="es-EC" sz="2000" b="0" i="1" smtClean="0">
                          <a:latin typeface="Cambria Math"/>
                        </a:rPr>
                        <m:t>𝑃</m:t>
                      </m:r>
                      <m:r>
                        <a:rPr lang="es-EC" sz="2000" b="0" i="1" smtClean="0">
                          <a:latin typeface="Cambria Math"/>
                        </a:rPr>
                        <m:t> −</m:t>
                      </m:r>
                      <m:r>
                        <a:rPr lang="es-EC" sz="2000" b="0" i="1" smtClean="0">
                          <a:latin typeface="Cambria Math"/>
                        </a:rPr>
                        <m:t>𝑅𝐶</m:t>
                      </m:r>
                      <m:r>
                        <a:rPr lang="es-EC" sz="2000" b="0" i="1" smtClean="0">
                          <a:latin typeface="Cambria Math"/>
                        </a:rPr>
                        <m:t> −</m:t>
                      </m:r>
                      <m:r>
                        <a:rPr lang="es-EC" sz="2000" b="0" i="1" smtClean="0">
                          <a:latin typeface="Cambria Math"/>
                        </a:rPr>
                        <m:t>𝑅𝐷</m:t>
                      </m:r>
                      <m:r>
                        <a:rPr lang="es-EC" sz="2000" b="0" i="1" smtClean="0">
                          <a:latin typeface="Cambria Math"/>
                        </a:rPr>
                        <m:t>=0</m:t>
                      </m:r>
                    </m:oMath>
                  </m:oMathPara>
                </a14:m>
                <a:endParaRPr lang="es-EC" sz="2000" b="0" dirty="0" smtClean="0"/>
              </a:p>
              <a:p>
                <a:pPr marL="0" indent="0">
                  <a:buNone/>
                </a:pPr>
                <a14:m>
                  <m:oMathPara xmlns:m="http://schemas.openxmlformats.org/officeDocument/2006/math">
                    <m:oMathParaPr>
                      <m:jc m:val="centerGroup"/>
                    </m:oMathParaPr>
                    <m:oMath xmlns:m="http://schemas.openxmlformats.org/officeDocument/2006/math">
                      <m:r>
                        <a:rPr lang="es-EC" sz="2000" b="0" i="1" smtClean="0">
                          <a:latin typeface="Cambria Math"/>
                        </a:rPr>
                        <m:t>𝑃</m:t>
                      </m:r>
                      <m:r>
                        <a:rPr lang="es-EC" sz="2000" b="0" i="1" smtClean="0">
                          <a:latin typeface="Cambria Math"/>
                        </a:rPr>
                        <m:t>=</m:t>
                      </m:r>
                      <m:r>
                        <a:rPr lang="es-EC" sz="2000" b="0" i="1" smtClean="0">
                          <a:latin typeface="Cambria Math"/>
                        </a:rPr>
                        <m:t>𝑅𝐶</m:t>
                      </m:r>
                      <m:r>
                        <a:rPr lang="es-EC" sz="2000" b="0" i="1" smtClean="0">
                          <a:latin typeface="Cambria Math"/>
                        </a:rPr>
                        <m:t>+</m:t>
                      </m:r>
                      <m:r>
                        <a:rPr lang="es-EC" sz="2000" b="0" i="1" smtClean="0">
                          <a:latin typeface="Cambria Math"/>
                        </a:rPr>
                        <m:t>𝑅𝐷</m:t>
                      </m:r>
                    </m:oMath>
                  </m:oMathPara>
                </a14:m>
                <a:endParaRPr lang="es-EC" sz="2000" dirty="0" smtClean="0"/>
              </a:p>
              <a:p>
                <a:pPr marL="0" indent="0">
                  <a:buNone/>
                </a:pPr>
                <a:r>
                  <a:rPr lang="es-EC" sz="2000" dirty="0"/>
                  <a:t>MOMENTOS</a:t>
                </a:r>
              </a:p>
              <a:p>
                <a:pPr marL="0" indent="0">
                  <a:buNone/>
                </a:pPr>
                <a14:m>
                  <m:oMathPara xmlns:m="http://schemas.openxmlformats.org/officeDocument/2006/math">
                    <m:oMathParaPr>
                      <m:jc m:val="centerGroup"/>
                    </m:oMathParaPr>
                    <m:oMath xmlns:m="http://schemas.openxmlformats.org/officeDocument/2006/math">
                      <m:nary>
                        <m:naryPr>
                          <m:chr m:val="∑"/>
                          <m:subHide m:val="on"/>
                          <m:supHide m:val="on"/>
                          <m:ctrlPr>
                            <a:rPr lang="es-EC" sz="2000" i="1">
                              <a:latin typeface="Cambria Math" panose="02040503050406030204" pitchFamily="18" charset="0"/>
                            </a:rPr>
                          </m:ctrlPr>
                        </m:naryPr>
                        <m:sub/>
                        <m:sup/>
                        <m:e>
                          <m:r>
                            <a:rPr lang="es-EC" sz="2000" i="1">
                              <a:latin typeface="Cambria Math"/>
                            </a:rPr>
                            <m:t>𝑀𝑎</m:t>
                          </m:r>
                          <m:r>
                            <a:rPr lang="es-EC" sz="2000" i="1">
                              <a:latin typeface="Cambria Math"/>
                            </a:rPr>
                            <m:t>=0</m:t>
                          </m:r>
                        </m:e>
                      </m:nary>
                    </m:oMath>
                  </m:oMathPara>
                </a14:m>
                <a:endParaRPr lang="es-EC" sz="2000" dirty="0"/>
              </a:p>
              <a:p>
                <a:pPr marL="0" indent="0">
                  <a:buNone/>
                </a:pPr>
                <a14:m>
                  <m:oMathPara xmlns:m="http://schemas.openxmlformats.org/officeDocument/2006/math">
                    <m:oMathParaPr>
                      <m:jc m:val="centerGroup"/>
                    </m:oMathParaPr>
                    <m:oMath xmlns:m="http://schemas.openxmlformats.org/officeDocument/2006/math">
                      <m:r>
                        <a:rPr lang="es-EC" sz="2000" i="1">
                          <a:latin typeface="Cambria Math"/>
                        </a:rPr>
                        <m:t>𝑃</m:t>
                      </m:r>
                      <m:d>
                        <m:dPr>
                          <m:ctrlPr>
                            <a:rPr lang="es-EC" sz="2000" i="1">
                              <a:latin typeface="Cambria Math" panose="02040503050406030204" pitchFamily="18" charset="0"/>
                            </a:rPr>
                          </m:ctrlPr>
                        </m:dPr>
                        <m:e>
                          <m:f>
                            <m:fPr>
                              <m:type m:val="skw"/>
                              <m:ctrlPr>
                                <a:rPr lang="es-EC" sz="2000" i="1">
                                  <a:latin typeface="Cambria Math" panose="02040503050406030204" pitchFamily="18" charset="0"/>
                                </a:rPr>
                              </m:ctrlPr>
                            </m:fPr>
                            <m:num>
                              <m:r>
                                <a:rPr lang="es-EC" sz="2000" i="1">
                                  <a:latin typeface="Cambria Math"/>
                                </a:rPr>
                                <m:t>𝐿</m:t>
                              </m:r>
                            </m:num>
                            <m:den>
                              <m:r>
                                <a:rPr lang="es-EC" sz="2000" i="1">
                                  <a:latin typeface="Cambria Math"/>
                                </a:rPr>
                                <m:t>2</m:t>
                              </m:r>
                            </m:den>
                          </m:f>
                        </m:e>
                      </m:d>
                      <m:r>
                        <a:rPr lang="es-EC" sz="2000" i="1">
                          <a:latin typeface="Cambria Math"/>
                        </a:rPr>
                        <m:t>−</m:t>
                      </m:r>
                      <m:r>
                        <a:rPr lang="es-EC" sz="2000" i="1">
                          <a:latin typeface="Cambria Math"/>
                        </a:rPr>
                        <m:t>𝑅𝐷</m:t>
                      </m:r>
                      <m:d>
                        <m:dPr>
                          <m:ctrlPr>
                            <a:rPr lang="es-EC" sz="2000" i="1">
                              <a:latin typeface="Cambria Math" panose="02040503050406030204" pitchFamily="18" charset="0"/>
                            </a:rPr>
                          </m:ctrlPr>
                        </m:dPr>
                        <m:e>
                          <m:r>
                            <a:rPr lang="es-EC" sz="2000" i="1">
                              <a:latin typeface="Cambria Math"/>
                            </a:rPr>
                            <m:t>𝐿</m:t>
                          </m:r>
                        </m:e>
                      </m:d>
                      <m:r>
                        <a:rPr lang="es-EC" sz="2000" i="1">
                          <a:latin typeface="Cambria Math"/>
                        </a:rPr>
                        <m:t>=0</m:t>
                      </m:r>
                    </m:oMath>
                  </m:oMathPara>
                </a14:m>
                <a:endParaRPr lang="es-EC" sz="2000" dirty="0"/>
              </a:p>
              <a:p>
                <a:pPr marL="0" indent="0">
                  <a:buNone/>
                </a:pPr>
                <a:endParaRPr lang="es-EC" sz="2000" dirty="0"/>
              </a:p>
              <a:p>
                <a:pPr marL="0" indent="0">
                  <a:buNone/>
                </a:pPr>
                <a14:m>
                  <m:oMathPara xmlns:m="http://schemas.openxmlformats.org/officeDocument/2006/math">
                    <m:oMathParaPr>
                      <m:jc m:val="centerGroup"/>
                    </m:oMathParaPr>
                    <m:oMath xmlns:m="http://schemas.openxmlformats.org/officeDocument/2006/math">
                      <m:r>
                        <a:rPr lang="es-EC" sz="2000" i="1">
                          <a:latin typeface="Cambria Math"/>
                        </a:rPr>
                        <m:t>𝑅</m:t>
                      </m:r>
                      <m:r>
                        <a:rPr lang="es-EC" sz="2000" b="0" i="1" smtClean="0">
                          <a:latin typeface="Cambria Math"/>
                        </a:rPr>
                        <m:t>𝐷</m:t>
                      </m:r>
                      <m:r>
                        <a:rPr lang="es-EC" sz="2000" i="1">
                          <a:latin typeface="Cambria Math"/>
                        </a:rPr>
                        <m:t>= </m:t>
                      </m:r>
                      <m:f>
                        <m:fPr>
                          <m:ctrlPr>
                            <a:rPr lang="es-EC" sz="2000" i="1">
                              <a:latin typeface="Cambria Math" panose="02040503050406030204" pitchFamily="18" charset="0"/>
                            </a:rPr>
                          </m:ctrlPr>
                        </m:fPr>
                        <m:num>
                          <m:r>
                            <a:rPr lang="es-EC" sz="2000" i="1">
                              <a:latin typeface="Cambria Math"/>
                            </a:rPr>
                            <m:t>90(</m:t>
                          </m:r>
                          <m:f>
                            <m:fPr>
                              <m:type m:val="lin"/>
                              <m:ctrlPr>
                                <a:rPr lang="es-EC" sz="2000" i="1">
                                  <a:latin typeface="Cambria Math" panose="02040503050406030204" pitchFamily="18" charset="0"/>
                                </a:rPr>
                              </m:ctrlPr>
                            </m:fPr>
                            <m:num>
                              <m:r>
                                <a:rPr lang="es-EC" sz="2000" b="0" i="1" smtClean="0">
                                  <a:latin typeface="Cambria Math"/>
                                </a:rPr>
                                <m:t>5</m:t>
                              </m:r>
                              <m:r>
                                <a:rPr lang="es-EC" sz="2000" i="1">
                                  <a:latin typeface="Cambria Math"/>
                                </a:rPr>
                                <m:t>75</m:t>
                              </m:r>
                            </m:num>
                            <m:den>
                              <m:r>
                                <a:rPr lang="es-EC" sz="2000" i="1">
                                  <a:latin typeface="Cambria Math"/>
                                </a:rPr>
                                <m:t>2</m:t>
                              </m:r>
                            </m:den>
                          </m:f>
                          <m:r>
                            <a:rPr lang="es-EC" sz="2000" i="1">
                              <a:latin typeface="Cambria Math"/>
                            </a:rPr>
                            <m:t>)</m:t>
                          </m:r>
                        </m:num>
                        <m:den>
                          <m:r>
                            <a:rPr lang="es-EC" sz="2000" b="0" i="1" smtClean="0">
                              <a:latin typeface="Cambria Math"/>
                            </a:rPr>
                            <m:t>5</m:t>
                          </m:r>
                          <m:r>
                            <a:rPr lang="es-EC" sz="2000" i="1">
                              <a:latin typeface="Cambria Math"/>
                            </a:rPr>
                            <m:t>75</m:t>
                          </m:r>
                        </m:den>
                      </m:f>
                    </m:oMath>
                  </m:oMathPara>
                </a14:m>
                <a:endParaRPr lang="es-EC" sz="2000" dirty="0"/>
              </a:p>
              <a:p>
                <a:pPr marL="0" indent="0">
                  <a:buNone/>
                </a:pPr>
                <a:endParaRPr lang="es-EC" sz="2000" dirty="0"/>
              </a:p>
              <a:p>
                <a:pPr marL="0" indent="0">
                  <a:buNone/>
                </a:pPr>
                <a14:m>
                  <m:oMathPara xmlns:m="http://schemas.openxmlformats.org/officeDocument/2006/math">
                    <m:oMathParaPr>
                      <m:jc m:val="centerGroup"/>
                    </m:oMathParaPr>
                    <m:oMath xmlns:m="http://schemas.openxmlformats.org/officeDocument/2006/math">
                      <m:r>
                        <a:rPr lang="es-EC" sz="2000" i="1">
                          <a:latin typeface="Cambria Math"/>
                        </a:rPr>
                        <m:t>𝑅</m:t>
                      </m:r>
                      <m:r>
                        <a:rPr lang="es-EC" sz="2000" b="0" i="1" smtClean="0">
                          <a:latin typeface="Cambria Math"/>
                        </a:rPr>
                        <m:t>𝐷</m:t>
                      </m:r>
                      <m:r>
                        <a:rPr lang="es-EC" sz="2000" i="1">
                          <a:latin typeface="Cambria Math"/>
                        </a:rPr>
                        <m:t>=45 </m:t>
                      </m:r>
                      <m:r>
                        <a:rPr lang="es-EC" sz="2000" i="1">
                          <a:latin typeface="Cambria Math"/>
                        </a:rPr>
                        <m:t>𝐾𝑔</m:t>
                      </m:r>
                    </m:oMath>
                  </m:oMathPara>
                </a14:m>
                <a:endParaRPr lang="es-EC" sz="20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1036302"/>
                <a:ext cx="8229600" cy="4785395"/>
              </a:xfrm>
              <a:blipFill rotWithShape="1">
                <a:blip r:embed="rId3"/>
                <a:stretch>
                  <a:fillRect l="-741" t="-637" b="-10573"/>
                </a:stretch>
              </a:blipFill>
            </p:spPr>
            <p:txBody>
              <a:bodyPr/>
              <a:lstStyle/>
              <a:p>
                <a:r>
                  <a:rPr lang="es-EC">
                    <a:noFill/>
                  </a:rPr>
                  <a:t> </a:t>
                </a:r>
              </a:p>
            </p:txBody>
          </p:sp>
        </mc:Fallback>
      </mc:AlternateContent>
    </p:spTree>
    <p:extLst>
      <p:ext uri="{BB962C8B-B14F-4D97-AF65-F5344CB8AC3E}">
        <p14:creationId xmlns:p14="http://schemas.microsoft.com/office/powerpoint/2010/main" val="36173187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C" dirty="0"/>
              <a:t>DISEÑO DEL CHASIS</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a:bodyPr>
              <a:lstStyle/>
              <a:p>
                <a:pPr marL="0" indent="0">
                  <a:buNone/>
                </a:pPr>
                <a:r>
                  <a:rPr lang="es-EC" sz="2600" dirty="0" smtClean="0"/>
                  <a:t>RESULTADOS</a:t>
                </a:r>
              </a:p>
              <a:p>
                <a:pPr marL="0" indent="0">
                  <a:buNone/>
                </a:pPr>
                <a14:m>
                  <m:oMathPara xmlns:m="http://schemas.openxmlformats.org/officeDocument/2006/math">
                    <m:oMathParaPr>
                      <m:jc m:val="centerGroup"/>
                    </m:oMathParaPr>
                    <m:oMath xmlns:m="http://schemas.openxmlformats.org/officeDocument/2006/math">
                      <m:r>
                        <a:rPr lang="es-EC" sz="2400" b="0" i="1" smtClean="0">
                          <a:latin typeface="Cambria Math"/>
                        </a:rPr>
                        <m:t>𝑅𝐶</m:t>
                      </m:r>
                      <m:r>
                        <a:rPr lang="es-EC" sz="2400" b="0" i="1" smtClean="0">
                          <a:latin typeface="Cambria Math"/>
                        </a:rPr>
                        <m:t>=45 </m:t>
                      </m:r>
                      <m:r>
                        <a:rPr lang="es-EC" sz="2400" b="0" i="1" smtClean="0">
                          <a:latin typeface="Cambria Math"/>
                        </a:rPr>
                        <m:t>𝐾𝑔</m:t>
                      </m:r>
                    </m:oMath>
                  </m:oMathPara>
                </a14:m>
                <a:endParaRPr lang="es-EC" sz="2400" dirty="0" smtClean="0"/>
              </a:p>
              <a:p>
                <a:pPr marL="0" indent="0">
                  <a:buNone/>
                </a:pPr>
                <a:endParaRPr lang="es-EC" sz="2400" dirty="0" smtClean="0"/>
              </a:p>
              <a:p>
                <a:pPr marL="0" indent="0">
                  <a:buNone/>
                </a:pPr>
                <a14:m>
                  <m:oMathPara xmlns:m="http://schemas.openxmlformats.org/officeDocument/2006/math">
                    <m:oMathParaPr>
                      <m:jc m:val="centerGroup"/>
                    </m:oMathParaPr>
                    <m:oMath xmlns:m="http://schemas.openxmlformats.org/officeDocument/2006/math">
                      <m:r>
                        <a:rPr lang="es-EC" sz="2400" i="1">
                          <a:latin typeface="Cambria Math"/>
                        </a:rPr>
                        <m:t>𝑅</m:t>
                      </m:r>
                      <m:r>
                        <a:rPr lang="es-EC" sz="2400" b="0" i="1" smtClean="0">
                          <a:latin typeface="Cambria Math"/>
                        </a:rPr>
                        <m:t>𝐷</m:t>
                      </m:r>
                      <m:r>
                        <a:rPr lang="es-EC" sz="2400" i="1">
                          <a:latin typeface="Cambria Math"/>
                        </a:rPr>
                        <m:t>=45 </m:t>
                      </m:r>
                      <m:r>
                        <a:rPr lang="es-EC" sz="2400" i="1">
                          <a:latin typeface="Cambria Math"/>
                        </a:rPr>
                        <m:t>𝐾𝑔</m:t>
                      </m:r>
                    </m:oMath>
                  </m:oMathPara>
                </a14:m>
                <a:endParaRPr lang="es-EC" sz="2400" dirty="0" smtClean="0"/>
              </a:p>
              <a:p>
                <a:pPr marL="0" indent="0">
                  <a:buNone/>
                </a:pPr>
                <a:endParaRPr lang="es-EC" sz="2400" dirty="0" smtClean="0"/>
              </a:p>
              <a:p>
                <a:pPr marL="0" indent="0">
                  <a:buNone/>
                </a:pPr>
                <a14:m>
                  <m:oMathPara xmlns:m="http://schemas.openxmlformats.org/officeDocument/2006/math">
                    <m:oMathParaPr>
                      <m:jc m:val="centerGroup"/>
                    </m:oMathParaPr>
                    <m:oMath xmlns:m="http://schemas.openxmlformats.org/officeDocument/2006/math">
                      <m:r>
                        <a:rPr lang="es-EC" sz="2400" b="0" i="1" smtClean="0">
                          <a:latin typeface="Cambria Math"/>
                        </a:rPr>
                        <m:t>𝑀𝑚𝑎𝑥</m:t>
                      </m:r>
                      <m:r>
                        <a:rPr lang="es-EC" sz="2400" b="0" i="1" smtClean="0">
                          <a:latin typeface="Cambria Math"/>
                        </a:rPr>
                        <m:t>=</m:t>
                      </m:r>
                      <m:r>
                        <a:rPr lang="es-EC" sz="2400" b="0" i="1" smtClean="0">
                          <a:latin typeface="Cambria Math"/>
                        </a:rPr>
                        <m:t>𝑃</m:t>
                      </m:r>
                      <m:r>
                        <a:rPr lang="es-EC" sz="2400" b="0" i="1" smtClean="0">
                          <a:latin typeface="Cambria Math"/>
                        </a:rPr>
                        <m:t>(</m:t>
                      </m:r>
                      <m:f>
                        <m:fPr>
                          <m:type m:val="lin"/>
                          <m:ctrlPr>
                            <a:rPr lang="es-EC" sz="2400" b="0" i="1" smtClean="0">
                              <a:latin typeface="Cambria Math" panose="02040503050406030204" pitchFamily="18" charset="0"/>
                            </a:rPr>
                          </m:ctrlPr>
                        </m:fPr>
                        <m:num>
                          <m:r>
                            <a:rPr lang="es-EC" sz="2400" b="0" i="1" smtClean="0">
                              <a:latin typeface="Cambria Math"/>
                            </a:rPr>
                            <m:t>𝐿</m:t>
                          </m:r>
                        </m:num>
                        <m:den>
                          <m:r>
                            <a:rPr lang="es-EC" sz="2400" b="0" i="1" smtClean="0">
                              <a:latin typeface="Cambria Math"/>
                            </a:rPr>
                            <m:t>2)</m:t>
                          </m:r>
                        </m:den>
                      </m:f>
                    </m:oMath>
                  </m:oMathPara>
                </a14:m>
                <a:endParaRPr lang="es-EC" sz="2400" b="0" dirty="0" smtClean="0"/>
              </a:p>
              <a:p>
                <a:pPr marL="0" indent="0">
                  <a:buNone/>
                </a:pPr>
                <a:endParaRPr lang="es-EC" sz="2400" b="0" dirty="0" smtClean="0"/>
              </a:p>
              <a:p>
                <a:pPr marL="0" indent="0">
                  <a:buNone/>
                </a:pPr>
                <a14:m>
                  <m:oMathPara xmlns:m="http://schemas.openxmlformats.org/officeDocument/2006/math">
                    <m:oMathParaPr>
                      <m:jc m:val="centerGroup"/>
                    </m:oMathParaPr>
                    <m:oMath xmlns:m="http://schemas.openxmlformats.org/officeDocument/2006/math">
                      <m:r>
                        <a:rPr lang="es-EC" sz="2400" b="0" i="1" smtClean="0">
                          <a:latin typeface="Cambria Math"/>
                        </a:rPr>
                        <m:t>𝑀𝑚𝑎𝑥</m:t>
                      </m:r>
                      <m:r>
                        <a:rPr lang="es-EC" sz="2400" b="0" i="1" smtClean="0">
                          <a:latin typeface="Cambria Math"/>
                        </a:rPr>
                        <m:t>=90(</m:t>
                      </m:r>
                      <m:f>
                        <m:fPr>
                          <m:type m:val="lin"/>
                          <m:ctrlPr>
                            <a:rPr lang="es-EC" sz="2400" b="0" i="1" smtClean="0">
                              <a:latin typeface="Cambria Math" panose="02040503050406030204" pitchFamily="18" charset="0"/>
                            </a:rPr>
                          </m:ctrlPr>
                        </m:fPr>
                        <m:num>
                          <m:r>
                            <a:rPr lang="es-EC" sz="2400" b="0" i="1" smtClean="0">
                              <a:latin typeface="Cambria Math"/>
                            </a:rPr>
                            <m:t>575</m:t>
                          </m:r>
                        </m:num>
                        <m:den>
                          <m:r>
                            <a:rPr lang="es-EC" sz="2400" b="0" i="1" smtClean="0">
                              <a:latin typeface="Cambria Math"/>
                            </a:rPr>
                            <m:t>2</m:t>
                          </m:r>
                        </m:den>
                      </m:f>
                      <m:r>
                        <a:rPr lang="es-EC" sz="2400" b="0" i="1" smtClean="0">
                          <a:latin typeface="Cambria Math"/>
                        </a:rPr>
                        <m:t>)</m:t>
                      </m:r>
                    </m:oMath>
                  </m:oMathPara>
                </a14:m>
                <a:endParaRPr lang="es-EC" sz="2400" dirty="0" smtClean="0"/>
              </a:p>
              <a:p>
                <a:pPr marL="0" indent="0">
                  <a:buNone/>
                </a:pPr>
                <a:endParaRPr lang="es-EC" sz="2400" dirty="0" smtClean="0"/>
              </a:p>
              <a:p>
                <a:pPr marL="0" indent="0">
                  <a:buNone/>
                </a:pPr>
                <a14:m>
                  <m:oMathPara xmlns:m="http://schemas.openxmlformats.org/officeDocument/2006/math">
                    <m:oMathParaPr>
                      <m:jc m:val="centerGroup"/>
                    </m:oMathParaPr>
                    <m:oMath xmlns:m="http://schemas.openxmlformats.org/officeDocument/2006/math">
                      <m:r>
                        <a:rPr lang="es-EC" sz="2400" b="0" i="1" smtClean="0">
                          <a:latin typeface="Cambria Math"/>
                        </a:rPr>
                        <m:t>𝑀𝑚𝑎𝑥</m:t>
                      </m:r>
                      <m:r>
                        <a:rPr lang="es-EC" sz="2400" b="0" i="1" smtClean="0">
                          <a:latin typeface="Cambria Math"/>
                        </a:rPr>
                        <m:t>=25875 </m:t>
                      </m:r>
                      <m:r>
                        <a:rPr lang="es-EC" sz="2400" b="0" i="1" smtClean="0">
                          <a:latin typeface="Cambria Math"/>
                        </a:rPr>
                        <m:t>𝐾𝑔𝑚𝑚</m:t>
                      </m:r>
                    </m:oMath>
                  </m:oMathPara>
                </a14:m>
                <a:endParaRPr lang="es-EC" sz="2400" dirty="0"/>
              </a:p>
              <a:p>
                <a:pPr marL="0" indent="0">
                  <a:buNone/>
                </a:pPr>
                <a:endParaRPr lang="es-EC" sz="2400" dirty="0" smtClean="0"/>
              </a:p>
              <a:p>
                <a:pPr marL="0" indent="0">
                  <a:buNone/>
                </a:pPr>
                <a:endParaRPr lang="es-EC" dirty="0" smtClean="0"/>
              </a:p>
              <a:p>
                <a:pPr marL="0" indent="0">
                  <a:buNone/>
                </a:pPr>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3"/>
                <a:stretch>
                  <a:fillRect l="-1259" t="-1078"/>
                </a:stretch>
              </a:blipFill>
            </p:spPr>
            <p:txBody>
              <a:bodyPr/>
              <a:lstStyle/>
              <a:p>
                <a:r>
                  <a:rPr lang="es-EC">
                    <a:noFill/>
                  </a:rPr>
                  <a:t> </a:t>
                </a:r>
              </a:p>
            </p:txBody>
          </p:sp>
        </mc:Fallback>
      </mc:AlternateContent>
    </p:spTree>
    <p:extLst>
      <p:ext uri="{BB962C8B-B14F-4D97-AF65-F5344CB8AC3E}">
        <p14:creationId xmlns:p14="http://schemas.microsoft.com/office/powerpoint/2010/main" val="29928082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C" dirty="0"/>
              <a:t>DISEÑO DEL CHASIS</a:t>
            </a:r>
          </a:p>
        </p:txBody>
      </p:sp>
      <p:sp>
        <p:nvSpPr>
          <p:cNvPr id="3" name="2 Marcador de contenido"/>
          <p:cNvSpPr>
            <a:spLocks noGrp="1"/>
          </p:cNvSpPr>
          <p:nvPr>
            <p:ph idx="1"/>
          </p:nvPr>
        </p:nvSpPr>
        <p:spPr/>
        <p:txBody>
          <a:bodyPr>
            <a:normAutofit/>
          </a:bodyPr>
          <a:lstStyle/>
          <a:p>
            <a:pPr marL="0" indent="0">
              <a:buNone/>
            </a:pPr>
            <a:r>
              <a:rPr lang="es-EC" sz="2400" b="1" dirty="0" smtClean="0"/>
              <a:t>SELECCIÓN DEL MATERIAL</a:t>
            </a:r>
          </a:p>
          <a:p>
            <a:pPr marL="0" indent="0">
              <a:buNone/>
            </a:pPr>
            <a:r>
              <a:rPr lang="es-EC" sz="2400" dirty="0"/>
              <a:t>Se procede a escoger el acero estructural ASTM </a:t>
            </a:r>
            <a:r>
              <a:rPr lang="es-EC" sz="2400" dirty="0" smtClean="0"/>
              <a:t>A36, </a:t>
            </a:r>
            <a:r>
              <a:rPr lang="es-EC" sz="2400" dirty="0"/>
              <a:t>que es un acero con 0.26% de </a:t>
            </a:r>
            <a:r>
              <a:rPr lang="es-EC" sz="2400" dirty="0" smtClean="0"/>
              <a:t>carbono y adición de componentes químicos como Mn, Si, P y S (0.05%).</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568280"/>
            <a:ext cx="5904201" cy="230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6254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C" dirty="0"/>
              <a:t>DISEÑO DEL CHASIS</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a:bodyPr>
              <a:lstStyle/>
              <a:p>
                <a:pPr marL="0" indent="0">
                  <a:buNone/>
                </a:pPr>
                <a:r>
                  <a:rPr lang="es-EC" sz="2400" b="1" dirty="0" smtClean="0"/>
                  <a:t>SELECCIÓN DEL PERFIL</a:t>
                </a:r>
              </a:p>
              <a:p>
                <a:pPr marL="0" indent="0">
                  <a:buNone/>
                </a:pPr>
                <a:r>
                  <a:rPr lang="es-EC" sz="2400" dirty="0" smtClean="0"/>
                  <a:t>Se selecciona el </a:t>
                </a:r>
                <a:r>
                  <a:rPr lang="es-EC" sz="2400" dirty="0"/>
                  <a:t>momento más </a:t>
                </a:r>
                <a:r>
                  <a:rPr lang="es-EC" sz="2400" dirty="0" smtClean="0"/>
                  <a:t>grande de las 2 condiciones de calculo, </a:t>
                </a:r>
                <a:r>
                  <a:rPr lang="es-EC" sz="2400" dirty="0"/>
                  <a:t>siendo el momento máximo de la viga transversal </a:t>
                </a:r>
                <a:r>
                  <a:rPr lang="es-EC" sz="2400" dirty="0" err="1"/>
                  <a:t>Mmax</a:t>
                </a:r>
                <a:r>
                  <a:rPr lang="es-EC" sz="2400" dirty="0"/>
                  <a:t> = 30375 </a:t>
                </a:r>
                <a:r>
                  <a:rPr lang="es-EC" sz="2400" dirty="0" err="1" smtClean="0"/>
                  <a:t>Kgmm</a:t>
                </a:r>
                <a:r>
                  <a:rPr lang="es-EC" sz="2400" dirty="0"/>
                  <a:t>. Este momento es el que va a regir el diseño y selección </a:t>
                </a:r>
                <a:r>
                  <a:rPr lang="es-EC" sz="2400" dirty="0" smtClean="0"/>
                  <a:t>del perfil.</a:t>
                </a:r>
              </a:p>
              <a:p>
                <a:pPr marL="0" indent="0">
                  <a:buNone/>
                </a:pPr>
                <a:endParaRPr lang="es-EC" sz="2400" dirty="0"/>
              </a:p>
              <a:p>
                <a:pPr marL="0" indent="0">
                  <a:buNone/>
                </a:pPr>
                <a14:m>
                  <m:oMathPara xmlns:m="http://schemas.openxmlformats.org/officeDocument/2006/math">
                    <m:oMathParaPr>
                      <m:jc m:val="centerGroup"/>
                    </m:oMathParaPr>
                    <m:oMath xmlns:m="http://schemas.openxmlformats.org/officeDocument/2006/math">
                      <m:r>
                        <a:rPr lang="es-EC" sz="2400" b="0" i="1" smtClean="0">
                          <a:latin typeface="Cambria Math"/>
                        </a:rPr>
                        <m:t>𝑊</m:t>
                      </m:r>
                      <m:r>
                        <a:rPr lang="es-EC" sz="2400" b="0" i="1" smtClean="0">
                          <a:latin typeface="Cambria Math"/>
                        </a:rPr>
                        <m:t>= </m:t>
                      </m:r>
                      <m:f>
                        <m:fPr>
                          <m:ctrlPr>
                            <a:rPr lang="es-EC" sz="2400" b="0" i="1" smtClean="0">
                              <a:latin typeface="Cambria Math" panose="02040503050406030204" pitchFamily="18" charset="0"/>
                            </a:rPr>
                          </m:ctrlPr>
                        </m:fPr>
                        <m:num>
                          <m:r>
                            <a:rPr lang="es-EC" sz="2400" b="0" i="1" smtClean="0">
                              <a:latin typeface="Cambria Math"/>
                            </a:rPr>
                            <m:t>𝑀𝑚𝑎𝑥</m:t>
                          </m:r>
                        </m:num>
                        <m:den>
                          <m:r>
                            <a:rPr lang="es-EC" sz="2400" b="0" i="1" smtClean="0">
                              <a:latin typeface="Cambria Math"/>
                              <a:ea typeface="Cambria Math"/>
                            </a:rPr>
                            <m:t>𝜎</m:t>
                          </m:r>
                          <m:r>
                            <a:rPr lang="es-EC" sz="2400" b="0" i="1" smtClean="0">
                              <a:latin typeface="Cambria Math"/>
                              <a:ea typeface="Cambria Math"/>
                            </a:rPr>
                            <m:t> </m:t>
                          </m:r>
                          <m:r>
                            <a:rPr lang="es-EC" sz="2400" b="0" i="1" smtClean="0">
                              <a:latin typeface="Cambria Math"/>
                              <a:ea typeface="Cambria Math"/>
                            </a:rPr>
                            <m:t>𝑓𝑙𝑢𝑒𝑛𝑐𝑖𝑎</m:t>
                          </m:r>
                        </m:den>
                      </m:f>
                    </m:oMath>
                  </m:oMathPara>
                </a14:m>
                <a:endParaRPr lang="es-EC" sz="2400" dirty="0" smtClean="0"/>
              </a:p>
              <a:p>
                <a:pPr marL="0" indent="0">
                  <a:buNone/>
                </a:pPr>
                <a:endParaRPr lang="es-EC" sz="2400" dirty="0" smtClean="0"/>
              </a:p>
              <a:p>
                <a:pPr marL="0" indent="0">
                  <a:buNone/>
                </a:pPr>
                <a14:m>
                  <m:oMathPara xmlns:m="http://schemas.openxmlformats.org/officeDocument/2006/math">
                    <m:oMathParaPr>
                      <m:jc m:val="centerGroup"/>
                    </m:oMathParaPr>
                    <m:oMath xmlns:m="http://schemas.openxmlformats.org/officeDocument/2006/math">
                      <m:r>
                        <a:rPr lang="es-EC" sz="2400" i="1">
                          <a:latin typeface="Cambria Math"/>
                        </a:rPr>
                        <m:t>𝑊</m:t>
                      </m:r>
                      <m:r>
                        <a:rPr lang="es-EC" sz="2400" i="1">
                          <a:latin typeface="Cambria Math"/>
                        </a:rPr>
                        <m:t>= </m:t>
                      </m:r>
                      <m:f>
                        <m:fPr>
                          <m:ctrlPr>
                            <a:rPr lang="es-EC" sz="2400" i="1" smtClean="0">
                              <a:latin typeface="Cambria Math" panose="02040503050406030204" pitchFamily="18" charset="0"/>
                            </a:rPr>
                          </m:ctrlPr>
                        </m:fPr>
                        <m:num>
                          <m:r>
                            <a:rPr lang="es-EC" sz="2400" b="0" i="1" smtClean="0">
                              <a:latin typeface="Cambria Math"/>
                            </a:rPr>
                            <m:t>30375 [</m:t>
                          </m:r>
                          <m:r>
                            <a:rPr lang="es-EC" sz="2400" b="0" i="1" smtClean="0">
                              <a:latin typeface="Cambria Math"/>
                            </a:rPr>
                            <m:t>𝐾𝑔𝑚𝑚</m:t>
                          </m:r>
                          <m:r>
                            <a:rPr lang="es-EC" sz="2400" b="0" i="1" smtClean="0">
                              <a:latin typeface="Cambria Math"/>
                            </a:rPr>
                            <m:t>]</m:t>
                          </m:r>
                        </m:num>
                        <m:den>
                          <m:r>
                            <a:rPr lang="es-EC" sz="2400" b="0" i="1" smtClean="0">
                              <a:latin typeface="Cambria Math"/>
                              <a:ea typeface="Cambria Math"/>
                            </a:rPr>
                            <m:t>27 [</m:t>
                          </m:r>
                          <m:f>
                            <m:fPr>
                              <m:type m:val="lin"/>
                              <m:ctrlPr>
                                <a:rPr lang="es-EC" sz="2400" b="0" i="1" smtClean="0">
                                  <a:latin typeface="Cambria Math" panose="02040503050406030204" pitchFamily="18" charset="0"/>
                                  <a:ea typeface="Cambria Math"/>
                                </a:rPr>
                              </m:ctrlPr>
                            </m:fPr>
                            <m:num>
                              <m:r>
                                <a:rPr lang="es-EC" sz="2400" b="0" i="1" smtClean="0">
                                  <a:latin typeface="Cambria Math"/>
                                  <a:ea typeface="Cambria Math"/>
                                </a:rPr>
                                <m:t>𝐾𝑔</m:t>
                              </m:r>
                            </m:num>
                            <m:den>
                              <m:sSup>
                                <m:sSupPr>
                                  <m:ctrlPr>
                                    <a:rPr lang="es-EC" sz="2400" b="0" i="1" smtClean="0">
                                      <a:latin typeface="Cambria Math" panose="02040503050406030204" pitchFamily="18" charset="0"/>
                                      <a:ea typeface="Cambria Math"/>
                                    </a:rPr>
                                  </m:ctrlPr>
                                </m:sSupPr>
                                <m:e>
                                  <m:r>
                                    <a:rPr lang="es-EC" sz="2400" b="0" i="1" smtClean="0">
                                      <a:latin typeface="Cambria Math"/>
                                      <a:ea typeface="Cambria Math"/>
                                    </a:rPr>
                                    <m:t>𝑚𝑚</m:t>
                                  </m:r>
                                </m:e>
                                <m:sup>
                                  <m:r>
                                    <a:rPr lang="es-EC" sz="2400" b="0" i="1" smtClean="0">
                                      <a:latin typeface="Cambria Math"/>
                                      <a:ea typeface="Cambria Math"/>
                                    </a:rPr>
                                    <m:t>2</m:t>
                                  </m:r>
                                </m:sup>
                              </m:sSup>
                            </m:den>
                          </m:f>
                          <m:r>
                            <a:rPr lang="es-EC" sz="2400" b="0" i="1" smtClean="0">
                              <a:latin typeface="Cambria Math"/>
                              <a:ea typeface="Cambria Math"/>
                            </a:rPr>
                            <m:t>]</m:t>
                          </m:r>
                        </m:den>
                      </m:f>
                      <m:r>
                        <a:rPr lang="es-EC" sz="2400" b="0" i="1" smtClean="0">
                          <a:latin typeface="Cambria Math"/>
                          <a:ea typeface="Cambria Math"/>
                        </a:rPr>
                        <m:t>=1125 </m:t>
                      </m:r>
                      <m:sSup>
                        <m:sSupPr>
                          <m:ctrlPr>
                            <a:rPr lang="es-EC" sz="2400" b="0" i="1" smtClean="0">
                              <a:latin typeface="Cambria Math" panose="02040503050406030204" pitchFamily="18" charset="0"/>
                              <a:ea typeface="Cambria Math"/>
                            </a:rPr>
                          </m:ctrlPr>
                        </m:sSupPr>
                        <m:e>
                          <m:r>
                            <a:rPr lang="es-EC" sz="2400" b="0" i="1" smtClean="0">
                              <a:latin typeface="Cambria Math"/>
                              <a:ea typeface="Cambria Math"/>
                            </a:rPr>
                            <m:t>𝑚𝑚</m:t>
                          </m:r>
                        </m:e>
                        <m:sup>
                          <m:r>
                            <a:rPr lang="es-EC" sz="2400" b="0" i="1" smtClean="0">
                              <a:latin typeface="Cambria Math"/>
                              <a:ea typeface="Cambria Math"/>
                            </a:rPr>
                            <m:t>2</m:t>
                          </m:r>
                        </m:sup>
                      </m:sSup>
                      <m:r>
                        <a:rPr lang="es-EC" sz="2400" b="0" i="1" smtClean="0">
                          <a:latin typeface="Cambria Math"/>
                          <a:ea typeface="Cambria Math"/>
                        </a:rPr>
                        <m:t>=1.125</m:t>
                      </m:r>
                      <m:sSup>
                        <m:sSupPr>
                          <m:ctrlPr>
                            <a:rPr lang="es-EC" sz="2400" i="1">
                              <a:latin typeface="Cambria Math" panose="02040503050406030204" pitchFamily="18" charset="0"/>
                              <a:ea typeface="Cambria Math"/>
                            </a:rPr>
                          </m:ctrlPr>
                        </m:sSupPr>
                        <m:e>
                          <m:r>
                            <a:rPr lang="es-EC" sz="2400" b="0" i="1" smtClean="0">
                              <a:latin typeface="Cambria Math"/>
                              <a:ea typeface="Cambria Math"/>
                            </a:rPr>
                            <m:t>𝑐</m:t>
                          </m:r>
                          <m:r>
                            <a:rPr lang="es-EC" sz="2400" i="1">
                              <a:latin typeface="Cambria Math"/>
                              <a:ea typeface="Cambria Math"/>
                            </a:rPr>
                            <m:t>𝑚</m:t>
                          </m:r>
                        </m:e>
                        <m:sup>
                          <m:r>
                            <a:rPr lang="es-EC" sz="2400" i="1">
                              <a:latin typeface="Cambria Math"/>
                              <a:ea typeface="Cambria Math"/>
                            </a:rPr>
                            <m:t>2</m:t>
                          </m:r>
                        </m:sup>
                      </m:sSup>
                    </m:oMath>
                  </m:oMathPara>
                </a14:m>
                <a:endParaRPr lang="es-EC" sz="24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3"/>
                <a:stretch>
                  <a:fillRect l="-1111" t="-1078"/>
                </a:stretch>
              </a:blipFill>
            </p:spPr>
            <p:txBody>
              <a:bodyPr/>
              <a:lstStyle/>
              <a:p>
                <a:r>
                  <a:rPr lang="es-EC">
                    <a:noFill/>
                  </a:rPr>
                  <a:t> </a:t>
                </a:r>
              </a:p>
            </p:txBody>
          </p:sp>
        </mc:Fallback>
      </mc:AlternateContent>
    </p:spTree>
    <p:extLst>
      <p:ext uri="{BB962C8B-B14F-4D97-AF65-F5344CB8AC3E}">
        <p14:creationId xmlns:p14="http://schemas.microsoft.com/office/powerpoint/2010/main" val="25381510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C" dirty="0"/>
              <a:t>DISEÑO DEL CHASIS</a:t>
            </a:r>
          </a:p>
        </p:txBody>
      </p:sp>
      <p:sp>
        <p:nvSpPr>
          <p:cNvPr id="3" name="2 Marcador de contenido"/>
          <p:cNvSpPr>
            <a:spLocks noGrp="1"/>
          </p:cNvSpPr>
          <p:nvPr>
            <p:ph idx="1"/>
          </p:nvPr>
        </p:nvSpPr>
        <p:spPr>
          <a:xfrm>
            <a:off x="457200" y="1412776"/>
            <a:ext cx="8229600" cy="5445224"/>
          </a:xfrm>
        </p:spPr>
        <p:txBody>
          <a:bodyPr>
            <a:normAutofit/>
          </a:bodyPr>
          <a:lstStyle/>
          <a:p>
            <a:pPr marL="0" indent="0">
              <a:buNone/>
            </a:pPr>
            <a:r>
              <a:rPr lang="es-EC" sz="2400" b="1" dirty="0" smtClean="0"/>
              <a:t>SELECCIÓN DEL PERFIL</a:t>
            </a:r>
          </a:p>
          <a:p>
            <a:pPr marL="0" indent="0">
              <a:buNone/>
            </a:pPr>
            <a:endParaRPr lang="es-EC" sz="2400" b="1" dirty="0"/>
          </a:p>
          <a:p>
            <a:pPr marL="0" indent="0">
              <a:buNone/>
            </a:pPr>
            <a:endParaRPr lang="es-EC" sz="2400" b="1" dirty="0" smtClean="0"/>
          </a:p>
          <a:p>
            <a:pPr marL="0" indent="0">
              <a:buNone/>
            </a:pPr>
            <a:endParaRPr lang="es-EC" sz="2400" b="1" dirty="0"/>
          </a:p>
          <a:p>
            <a:pPr marL="0" indent="0">
              <a:buNone/>
            </a:pPr>
            <a:endParaRPr lang="es-EC" sz="2400" b="1" dirty="0" smtClean="0"/>
          </a:p>
          <a:p>
            <a:pPr marL="0" indent="0">
              <a:buNone/>
            </a:pPr>
            <a:endParaRPr lang="es-EC" sz="2400" b="1" dirty="0"/>
          </a:p>
          <a:p>
            <a:pPr marL="0" indent="0">
              <a:buNone/>
            </a:pPr>
            <a:endParaRPr lang="es-EC" sz="2400" b="1" dirty="0" smtClean="0"/>
          </a:p>
          <a:p>
            <a:pPr marL="0" indent="0">
              <a:buNone/>
            </a:pPr>
            <a:endParaRPr lang="es-EC" sz="2400" dirty="0"/>
          </a:p>
          <a:p>
            <a:pPr marL="0" indent="0" algn="ctr">
              <a:buNone/>
            </a:pPr>
            <a:endParaRPr lang="es-EC" sz="2400" dirty="0" smtClean="0"/>
          </a:p>
          <a:p>
            <a:pPr marL="0" indent="0" algn="ctr">
              <a:buNone/>
            </a:pPr>
            <a:r>
              <a:rPr lang="es-EC" sz="2400" dirty="0" smtClean="0"/>
              <a:t>Fuente</a:t>
            </a:r>
            <a:r>
              <a:rPr lang="es-EC" sz="2400" dirty="0"/>
              <a:t>: Catalogo DIPAC productos de acero. </a:t>
            </a:r>
            <a:endParaRPr lang="es-EC" sz="2400" dirty="0" smtClean="0"/>
          </a:p>
          <a:p>
            <a:pPr marL="0" indent="0">
              <a:buNone/>
            </a:pPr>
            <a:endParaRPr lang="es-EC" sz="2400" dirty="0"/>
          </a:p>
          <a:p>
            <a:pPr marL="0" indent="0">
              <a:buNone/>
            </a:pPr>
            <a:endParaRPr lang="es-EC" sz="2400" dirty="0"/>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0879"/>
          <a:stretch/>
        </p:blipFill>
        <p:spPr bwMode="auto">
          <a:xfrm>
            <a:off x="2699792" y="1921861"/>
            <a:ext cx="3744416" cy="3421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17544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fontScale="90000"/>
          </a:bodyPr>
          <a:lstStyle/>
          <a:p>
            <a:r>
              <a:rPr lang="es-EC" b="1" dirty="0"/>
              <a:t>VALIDACIÓN Y MODELADO DEL CHASIS </a:t>
            </a:r>
            <a:endParaRPr lang="es-EC" dirty="0"/>
          </a:p>
        </p:txBody>
      </p:sp>
      <p:sp>
        <p:nvSpPr>
          <p:cNvPr id="3" name="2 Marcador de contenido"/>
          <p:cNvSpPr>
            <a:spLocks noGrp="1"/>
          </p:cNvSpPr>
          <p:nvPr>
            <p:ph idx="1"/>
          </p:nvPr>
        </p:nvSpPr>
        <p:spPr/>
        <p:txBody>
          <a:bodyPr>
            <a:normAutofit/>
          </a:bodyPr>
          <a:lstStyle/>
          <a:p>
            <a:pPr marL="0" indent="0" algn="just">
              <a:buNone/>
            </a:pPr>
            <a:r>
              <a:rPr lang="es-EC" sz="2200" dirty="0"/>
              <a:t>El chasis se encuentra realizado con perfil estructural cuadrado ASTM A36 de 1”, </a:t>
            </a:r>
            <a:r>
              <a:rPr lang="es-EC" sz="2200" dirty="0" smtClean="0"/>
              <a:t>material apropiado para </a:t>
            </a:r>
            <a:r>
              <a:rPr lang="es-EC" sz="2200" dirty="0"/>
              <a:t>que el vehículo sea tripulado por una persona adulta promedio, cumpliendo requerimientos de funcionalidad y seguridad necesarios en el proyecto. </a:t>
            </a:r>
          </a:p>
          <a:p>
            <a:pPr marL="0" indent="0" algn="just">
              <a:buNone/>
            </a:pPr>
            <a:endParaRPr lang="es-EC" sz="1000" dirty="0" smtClean="0"/>
          </a:p>
          <a:p>
            <a:pPr marL="0" indent="0" algn="just">
              <a:buNone/>
            </a:pPr>
            <a:r>
              <a:rPr lang="es-EC" sz="2200" dirty="0" smtClean="0"/>
              <a:t>Las </a:t>
            </a:r>
            <a:r>
              <a:rPr lang="es-EC" sz="2200" dirty="0"/>
              <a:t>dimensiones generales del chasis </a:t>
            </a:r>
            <a:r>
              <a:rPr lang="es-EC" sz="2200" dirty="0" smtClean="0"/>
              <a:t>serán</a:t>
            </a:r>
            <a:r>
              <a:rPr lang="es-EC" sz="2200" dirty="0"/>
              <a:t>: </a:t>
            </a:r>
          </a:p>
          <a:p>
            <a:pPr lvl="1" algn="just"/>
            <a:r>
              <a:rPr lang="es-EC" sz="2200" dirty="0"/>
              <a:t>Largo: 1100 mm </a:t>
            </a:r>
          </a:p>
          <a:p>
            <a:pPr lvl="1" algn="just"/>
            <a:r>
              <a:rPr lang="es-EC" sz="2200" dirty="0"/>
              <a:t>Ancho: 700 mm </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717032"/>
            <a:ext cx="3096344" cy="2145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6895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21196" y="188640"/>
            <a:ext cx="8229600" cy="868958"/>
          </a:xfrm>
        </p:spPr>
        <p:txBody>
          <a:bodyPr/>
          <a:lstStyle/>
          <a:p>
            <a:r>
              <a:rPr lang="es-EC" b="1" dirty="0"/>
              <a:t>ESTUDIO DEL CHASIS </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21196" y="1052736"/>
                <a:ext cx="8229600" cy="5302076"/>
              </a:xfrm>
            </p:spPr>
            <p:txBody>
              <a:bodyPr>
                <a:normAutofit/>
              </a:bodyPr>
              <a:lstStyle/>
              <a:p>
                <a:pPr marL="0" indent="0">
                  <a:buNone/>
                </a:pPr>
                <a:r>
                  <a:rPr lang="es-EC" sz="2200" b="1" dirty="0" smtClean="0"/>
                  <a:t>CARGAS APLICADAS AL DISEÑO </a:t>
                </a:r>
                <a:endParaRPr lang="es-EC" sz="2200" dirty="0"/>
              </a:p>
              <a:p>
                <a:pPr marL="0" indent="0">
                  <a:buNone/>
                </a:pPr>
                <a:r>
                  <a:rPr lang="es-EC" sz="2200" dirty="0" smtClean="0"/>
                  <a:t>El chasis a validar soportara </a:t>
                </a:r>
                <a:r>
                  <a:rPr lang="es-EC" sz="2200" dirty="0"/>
                  <a:t>las siguientes cargas: </a:t>
                </a:r>
                <a:endParaRPr lang="es-EC" sz="2200" dirty="0" smtClean="0"/>
              </a:p>
              <a:p>
                <a:pPr marL="0" indent="0">
                  <a:buNone/>
                </a:pPr>
                <a:endParaRPr lang="es-EC" sz="1100" dirty="0" smtClean="0"/>
              </a:p>
              <a:p>
                <a:pPr marL="0" indent="0">
                  <a:buNone/>
                </a:pPr>
                <a14:m>
                  <m:oMathPara xmlns:m="http://schemas.openxmlformats.org/officeDocument/2006/math">
                    <m:oMathParaPr>
                      <m:jc m:val="centerGroup"/>
                    </m:oMathParaPr>
                    <m:oMath xmlns:m="http://schemas.openxmlformats.org/officeDocument/2006/math">
                      <m:r>
                        <a:rPr lang="es-EC" sz="2000" b="0" i="1" smtClean="0">
                          <a:latin typeface="Cambria Math"/>
                        </a:rPr>
                        <m:t>𝑊𝑝𝑖𝑙𝑜𝑡𝑜</m:t>
                      </m:r>
                      <m:r>
                        <a:rPr lang="es-EC" sz="2000" b="0" i="1" smtClean="0">
                          <a:latin typeface="Cambria Math"/>
                        </a:rPr>
                        <m:t>=90 </m:t>
                      </m:r>
                      <m:r>
                        <a:rPr lang="es-EC" sz="2000" b="0" i="1" smtClean="0">
                          <a:latin typeface="Cambria Math"/>
                        </a:rPr>
                        <m:t>𝐾𝑔</m:t>
                      </m:r>
                    </m:oMath>
                  </m:oMathPara>
                </a14:m>
                <a:endParaRPr lang="es-EC" sz="2000" dirty="0" smtClean="0"/>
              </a:p>
              <a:p>
                <a:pPr marL="0" indent="0">
                  <a:buNone/>
                </a:pPr>
                <a14:m>
                  <m:oMathPara xmlns:m="http://schemas.openxmlformats.org/officeDocument/2006/math">
                    <m:oMathParaPr>
                      <m:jc m:val="centerGroup"/>
                    </m:oMathParaPr>
                    <m:oMath xmlns:m="http://schemas.openxmlformats.org/officeDocument/2006/math">
                      <m:r>
                        <a:rPr lang="es-EC" sz="2000" b="0" i="1" smtClean="0">
                          <a:latin typeface="Cambria Math"/>
                        </a:rPr>
                        <m:t>𝑊𝑎𝑠𝑖𝑒𝑛𝑡𝑜</m:t>
                      </m:r>
                      <m:r>
                        <a:rPr lang="es-EC" sz="2000" b="0" i="1" smtClean="0">
                          <a:latin typeface="Cambria Math"/>
                        </a:rPr>
                        <m:t>=1.5 </m:t>
                      </m:r>
                      <m:r>
                        <a:rPr lang="es-EC" sz="2000" b="0" i="1" smtClean="0">
                          <a:latin typeface="Cambria Math"/>
                        </a:rPr>
                        <m:t>𝐾𝑔</m:t>
                      </m:r>
                    </m:oMath>
                  </m:oMathPara>
                </a14:m>
                <a:endParaRPr lang="es-EC" sz="2000" b="0" dirty="0" smtClean="0"/>
              </a:p>
              <a:p>
                <a:pPr marL="0" indent="0">
                  <a:buNone/>
                </a:pPr>
                <a14:m>
                  <m:oMathPara xmlns:m="http://schemas.openxmlformats.org/officeDocument/2006/math">
                    <m:oMathParaPr>
                      <m:jc m:val="centerGroup"/>
                    </m:oMathParaPr>
                    <m:oMath xmlns:m="http://schemas.openxmlformats.org/officeDocument/2006/math">
                      <m:r>
                        <a:rPr lang="es-EC" sz="2000" b="0" i="1" smtClean="0">
                          <a:latin typeface="Cambria Math"/>
                        </a:rPr>
                        <m:t>𝑊𝑇</m:t>
                      </m:r>
                      <m:r>
                        <a:rPr lang="es-EC" sz="2000" b="0" i="1" smtClean="0">
                          <a:latin typeface="Cambria Math"/>
                        </a:rPr>
                        <m:t>=</m:t>
                      </m:r>
                      <m:r>
                        <a:rPr lang="es-EC" sz="2000" b="0" i="1" smtClean="0">
                          <a:latin typeface="Cambria Math"/>
                        </a:rPr>
                        <m:t>𝑊𝑝𝑖𝑙𝑜𝑡𝑜</m:t>
                      </m:r>
                      <m:r>
                        <a:rPr lang="es-EC" sz="2000" b="0" i="1" smtClean="0">
                          <a:latin typeface="Cambria Math"/>
                        </a:rPr>
                        <m:t>+</m:t>
                      </m:r>
                      <m:r>
                        <a:rPr lang="es-EC" sz="2000" b="0" i="1" smtClean="0">
                          <a:latin typeface="Cambria Math"/>
                        </a:rPr>
                        <m:t>𝑊𝑎𝑠𝑖𝑒𝑛𝑡𝑜</m:t>
                      </m:r>
                    </m:oMath>
                  </m:oMathPara>
                </a14:m>
                <a:endParaRPr lang="es-EC" sz="2000" b="0" dirty="0" smtClean="0"/>
              </a:p>
              <a:p>
                <a:pPr marL="0" indent="0">
                  <a:buNone/>
                </a:pPr>
                <a14:m>
                  <m:oMathPara xmlns:m="http://schemas.openxmlformats.org/officeDocument/2006/math">
                    <m:oMathParaPr>
                      <m:jc m:val="centerGroup"/>
                    </m:oMathParaPr>
                    <m:oMath xmlns:m="http://schemas.openxmlformats.org/officeDocument/2006/math">
                      <m:r>
                        <a:rPr lang="es-EC" sz="2000" b="0" i="1" smtClean="0">
                          <a:latin typeface="Cambria Math"/>
                        </a:rPr>
                        <m:t>𝑊𝑇</m:t>
                      </m:r>
                      <m:r>
                        <a:rPr lang="es-EC" sz="2000" b="0" i="1" smtClean="0">
                          <a:latin typeface="Cambria Math"/>
                        </a:rPr>
                        <m:t>=91.5 </m:t>
                      </m:r>
                      <m:r>
                        <a:rPr lang="es-EC" sz="2000" b="0" i="1" smtClean="0">
                          <a:latin typeface="Cambria Math"/>
                        </a:rPr>
                        <m:t>𝐾𝑔</m:t>
                      </m:r>
                      <m:r>
                        <a:rPr lang="es-EC" sz="2000" b="0" i="1" smtClean="0">
                          <a:latin typeface="Cambria Math"/>
                        </a:rPr>
                        <m:t>=896.7 </m:t>
                      </m:r>
                      <m:r>
                        <a:rPr lang="es-EC" sz="2000" b="0" i="1" smtClean="0">
                          <a:latin typeface="Cambria Math"/>
                        </a:rPr>
                        <m:t>𝑁</m:t>
                      </m:r>
                    </m:oMath>
                  </m:oMathPara>
                </a14:m>
                <a:endParaRPr lang="es-EC" sz="2000" dirty="0" smtClean="0"/>
              </a:p>
              <a:p>
                <a:pPr marL="0" indent="0">
                  <a:buNone/>
                </a:pPr>
                <a:endParaRPr lang="es-EC" sz="1100" dirty="0" smtClean="0"/>
              </a:p>
              <a:p>
                <a:pPr marL="0" indent="0">
                  <a:buNone/>
                </a:pPr>
                <a:r>
                  <a:rPr lang="es-EC" sz="2200" dirty="0" smtClean="0"/>
                  <a:t>El chasis será simulado con 4 empotramientos ubicados en los lugares donde se colocará las ruedas de apoyo.</a:t>
                </a:r>
              </a:p>
              <a:p>
                <a:pPr marL="0" indent="0">
                  <a:buNone/>
                </a:pPr>
                <a:endParaRPr lang="es-EC" sz="2200" dirty="0"/>
              </a:p>
              <a:p>
                <a:pPr marL="0" indent="0">
                  <a:buNone/>
                </a:pPr>
                <a:endParaRPr lang="es-EC" sz="2200" dirty="0" smtClean="0"/>
              </a:p>
              <a:p>
                <a:pPr marL="0" indent="0">
                  <a:buNone/>
                </a:pPr>
                <a:endParaRPr lang="es-EC" sz="2200" dirty="0" smtClean="0"/>
              </a:p>
              <a:p>
                <a:pPr marL="0" indent="0">
                  <a:buNone/>
                </a:pPr>
                <a:endParaRPr lang="es-EC" sz="500" dirty="0"/>
              </a:p>
              <a:p>
                <a:pPr marL="0" indent="0">
                  <a:buNone/>
                </a:pPr>
                <a:endParaRPr lang="es-EC" sz="500" dirty="0"/>
              </a:p>
              <a:p>
                <a:pPr marL="0" indent="0" algn="ctr">
                  <a:buNone/>
                </a:pPr>
                <a:endParaRPr lang="es-EC" sz="1500" dirty="0" smtClean="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21196" y="1052736"/>
                <a:ext cx="8229600" cy="5302076"/>
              </a:xfrm>
              <a:blipFill rotWithShape="1">
                <a:blip r:embed="rId3"/>
                <a:stretch>
                  <a:fillRect l="-889" t="-690"/>
                </a:stretch>
              </a:blipFill>
            </p:spPr>
            <p:txBody>
              <a:bodyPr/>
              <a:lstStyle/>
              <a:p>
                <a:r>
                  <a:rPr lang="es-EC">
                    <a:noFill/>
                  </a:rPr>
                  <a:t> </a:t>
                </a:r>
              </a:p>
            </p:txBody>
          </p:sp>
        </mc:Fallback>
      </mc:AlternateContent>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8765" y="4221088"/>
            <a:ext cx="2880320" cy="1850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3775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JUSTIFICACIÓN E IMPORTANCIA </a:t>
            </a:r>
            <a:endParaRPr lang="es-EC" dirty="0"/>
          </a:p>
        </p:txBody>
      </p:sp>
      <p:sp>
        <p:nvSpPr>
          <p:cNvPr id="3" name="Marcador de contenido 2"/>
          <p:cNvSpPr>
            <a:spLocks noGrp="1"/>
          </p:cNvSpPr>
          <p:nvPr>
            <p:ph idx="1"/>
          </p:nvPr>
        </p:nvSpPr>
        <p:spPr>
          <a:xfrm>
            <a:off x="611560" y="1772816"/>
            <a:ext cx="7886700" cy="3570923"/>
          </a:xfrm>
        </p:spPr>
        <p:txBody>
          <a:bodyPr>
            <a:normAutofit/>
          </a:bodyPr>
          <a:lstStyle/>
          <a:p>
            <a:r>
              <a:rPr lang="es-EC" sz="4000" dirty="0" smtClean="0"/>
              <a:t>Diseño y fabricación de vehículos en el país </a:t>
            </a:r>
          </a:p>
          <a:p>
            <a:r>
              <a:rPr lang="es-EC" sz="4000" dirty="0" smtClean="0"/>
              <a:t>Limitaciones de la industria ecuatoriana </a:t>
            </a:r>
            <a:endParaRPr lang="es-EC" sz="4000" dirty="0"/>
          </a:p>
          <a:p>
            <a:r>
              <a:rPr lang="es-EC" sz="4000" dirty="0" smtClean="0"/>
              <a:t>Cambio de la matriz productiva </a:t>
            </a:r>
          </a:p>
        </p:txBody>
      </p:sp>
    </p:spTree>
    <p:extLst>
      <p:ext uri="{BB962C8B-B14F-4D97-AF65-F5344CB8AC3E}">
        <p14:creationId xmlns:p14="http://schemas.microsoft.com/office/powerpoint/2010/main" val="5081124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21197" y="260648"/>
            <a:ext cx="8229600" cy="796950"/>
          </a:xfrm>
        </p:spPr>
        <p:txBody>
          <a:bodyPr/>
          <a:lstStyle/>
          <a:p>
            <a:r>
              <a:rPr lang="es-EC" dirty="0" smtClean="0"/>
              <a:t>RESULTADOS</a:t>
            </a:r>
            <a:endParaRPr lang="es-EC" dirty="0"/>
          </a:p>
        </p:txBody>
      </p:sp>
      <p:sp>
        <p:nvSpPr>
          <p:cNvPr id="3" name="2 Marcador de contenido"/>
          <p:cNvSpPr>
            <a:spLocks noGrp="1"/>
          </p:cNvSpPr>
          <p:nvPr>
            <p:ph idx="1"/>
          </p:nvPr>
        </p:nvSpPr>
        <p:spPr>
          <a:xfrm>
            <a:off x="457200" y="1124744"/>
            <a:ext cx="8229600" cy="5400600"/>
          </a:xfrm>
        </p:spPr>
        <p:txBody>
          <a:bodyPr>
            <a:normAutofit/>
          </a:bodyPr>
          <a:lstStyle/>
          <a:p>
            <a:pPr marL="0" indent="0">
              <a:buNone/>
            </a:pPr>
            <a:r>
              <a:rPr lang="es-EC" sz="2400" b="1" dirty="0"/>
              <a:t>TENSIÓN DE VON </a:t>
            </a:r>
            <a:r>
              <a:rPr lang="es-EC" sz="2400" b="1" dirty="0" smtClean="0"/>
              <a:t>MISES</a:t>
            </a:r>
          </a:p>
          <a:p>
            <a:pPr marL="0" indent="0">
              <a:buNone/>
            </a:pPr>
            <a:endParaRPr lang="es-EC" sz="2400" dirty="0" smtClean="0"/>
          </a:p>
          <a:p>
            <a:pPr marL="0" indent="0">
              <a:buNone/>
            </a:pPr>
            <a:endParaRPr lang="es-EC" sz="2400" dirty="0"/>
          </a:p>
          <a:p>
            <a:pPr marL="0" indent="0">
              <a:buNone/>
            </a:pPr>
            <a:endParaRPr lang="es-EC" sz="2400" dirty="0" smtClean="0"/>
          </a:p>
          <a:p>
            <a:pPr marL="0" indent="0">
              <a:buNone/>
            </a:pPr>
            <a:endParaRPr lang="es-EC" sz="2400" dirty="0"/>
          </a:p>
          <a:p>
            <a:pPr marL="0" indent="0">
              <a:buNone/>
            </a:pPr>
            <a:endParaRPr lang="es-EC" sz="2400" dirty="0" smtClean="0"/>
          </a:p>
          <a:p>
            <a:pPr marL="0" indent="0">
              <a:buNone/>
            </a:pPr>
            <a:endParaRPr lang="es-EC" sz="2400" dirty="0"/>
          </a:p>
          <a:p>
            <a:pPr marL="0" indent="0">
              <a:buNone/>
            </a:pPr>
            <a:endParaRPr lang="es-EC" sz="2400" dirty="0" smtClean="0"/>
          </a:p>
          <a:p>
            <a:pPr marL="0" indent="0">
              <a:buNone/>
            </a:pPr>
            <a:endParaRPr lang="es-EC" sz="1000" dirty="0" smtClean="0"/>
          </a:p>
          <a:p>
            <a:pPr marL="0" indent="0" algn="just">
              <a:buNone/>
            </a:pPr>
            <a:r>
              <a:rPr lang="es-EC" sz="2200" dirty="0" smtClean="0"/>
              <a:t>El </a:t>
            </a:r>
            <a:r>
              <a:rPr lang="es-EC" sz="2200" dirty="0"/>
              <a:t>esfuerzo máximo que soporta </a:t>
            </a:r>
            <a:r>
              <a:rPr lang="es-EC" sz="2200" dirty="0" smtClean="0"/>
              <a:t>con </a:t>
            </a:r>
            <a:r>
              <a:rPr lang="es-EC" sz="2200" dirty="0"/>
              <a:t>la teoría de Von Mises </a:t>
            </a:r>
            <a:r>
              <a:rPr lang="es-EC" sz="2200" dirty="0" smtClean="0"/>
              <a:t>es </a:t>
            </a:r>
            <a:r>
              <a:rPr lang="es-EC" sz="2200" dirty="0"/>
              <a:t>de 88.30 </a:t>
            </a:r>
            <a:r>
              <a:rPr lang="es-EC" sz="2200" dirty="0" err="1"/>
              <a:t>MPa</a:t>
            </a:r>
            <a:r>
              <a:rPr lang="es-EC" sz="2200" dirty="0"/>
              <a:t> y, al tener </a:t>
            </a:r>
            <a:r>
              <a:rPr lang="es-EC" sz="2200" dirty="0" smtClean="0"/>
              <a:t>un límite </a:t>
            </a:r>
            <a:r>
              <a:rPr lang="es-EC" sz="2200" dirty="0"/>
              <a:t>elástico del acero ASTM A36 </a:t>
            </a:r>
            <a:r>
              <a:rPr lang="es-EC" sz="2200" dirty="0" smtClean="0"/>
              <a:t>de </a:t>
            </a:r>
            <a:r>
              <a:rPr lang="es-EC" sz="2200" dirty="0"/>
              <a:t>250 </a:t>
            </a:r>
            <a:r>
              <a:rPr lang="es-EC" sz="2200" dirty="0" err="1"/>
              <a:t>MPa</a:t>
            </a:r>
            <a:r>
              <a:rPr lang="es-EC" sz="2200" dirty="0"/>
              <a:t>, se puede concluir que el chasis va a soportar sin ningún inconveniente la carga aplicada. </a:t>
            </a:r>
            <a:r>
              <a:rPr lang="es-EC" sz="2200" b="1" dirty="0" smtClean="0"/>
              <a:t> </a:t>
            </a:r>
            <a:endParaRPr lang="es-EC" sz="22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628800"/>
            <a:ext cx="6192687" cy="3077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03525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60648"/>
            <a:ext cx="8229600" cy="724942"/>
          </a:xfrm>
        </p:spPr>
        <p:txBody>
          <a:bodyPr>
            <a:normAutofit fontScale="90000"/>
          </a:bodyPr>
          <a:lstStyle/>
          <a:p>
            <a:r>
              <a:rPr lang="es-EC" dirty="0" smtClean="0"/>
              <a:t>RESULTADOS</a:t>
            </a:r>
            <a:endParaRPr lang="es-EC" dirty="0"/>
          </a:p>
        </p:txBody>
      </p:sp>
      <p:sp>
        <p:nvSpPr>
          <p:cNvPr id="3" name="2 Marcador de contenido"/>
          <p:cNvSpPr>
            <a:spLocks noGrp="1"/>
          </p:cNvSpPr>
          <p:nvPr>
            <p:ph idx="1"/>
          </p:nvPr>
        </p:nvSpPr>
        <p:spPr>
          <a:xfrm>
            <a:off x="457200" y="1052736"/>
            <a:ext cx="8229600" cy="5400600"/>
          </a:xfrm>
        </p:spPr>
        <p:txBody>
          <a:bodyPr>
            <a:normAutofit/>
          </a:bodyPr>
          <a:lstStyle/>
          <a:p>
            <a:pPr marL="0" indent="0">
              <a:buNone/>
            </a:pPr>
            <a:r>
              <a:rPr lang="es-EC" sz="2400" b="1" dirty="0" smtClean="0"/>
              <a:t>DESPLAZAMIENTOS RESULTANTES</a:t>
            </a:r>
          </a:p>
          <a:p>
            <a:pPr marL="0" indent="0">
              <a:buNone/>
            </a:pPr>
            <a:endParaRPr lang="es-EC" sz="2400" dirty="0" smtClean="0"/>
          </a:p>
          <a:p>
            <a:pPr marL="0" indent="0">
              <a:buNone/>
            </a:pPr>
            <a:endParaRPr lang="es-EC" sz="2400" dirty="0"/>
          </a:p>
          <a:p>
            <a:pPr marL="0" indent="0">
              <a:buNone/>
            </a:pPr>
            <a:endParaRPr lang="es-EC" sz="2400" dirty="0" smtClean="0"/>
          </a:p>
          <a:p>
            <a:pPr marL="0" indent="0">
              <a:buNone/>
            </a:pPr>
            <a:endParaRPr lang="es-EC" sz="2400" dirty="0"/>
          </a:p>
          <a:p>
            <a:pPr marL="0" indent="0">
              <a:buNone/>
            </a:pPr>
            <a:endParaRPr lang="es-EC" sz="2400" dirty="0" smtClean="0"/>
          </a:p>
          <a:p>
            <a:pPr marL="0" indent="0">
              <a:buNone/>
            </a:pPr>
            <a:endParaRPr lang="es-EC" sz="2400" dirty="0"/>
          </a:p>
          <a:p>
            <a:pPr marL="0" indent="0">
              <a:buNone/>
            </a:pPr>
            <a:endParaRPr lang="es-EC" sz="2400" dirty="0" smtClean="0"/>
          </a:p>
          <a:p>
            <a:pPr marL="0" indent="0" algn="just">
              <a:buNone/>
            </a:pPr>
            <a:endParaRPr lang="es-EC" sz="2400" dirty="0" smtClean="0"/>
          </a:p>
          <a:p>
            <a:pPr marL="0" indent="0" algn="just">
              <a:buNone/>
            </a:pPr>
            <a:r>
              <a:rPr lang="es-EC" sz="2400" dirty="0" smtClean="0"/>
              <a:t>Se tiene </a:t>
            </a:r>
            <a:r>
              <a:rPr lang="es-EC" sz="2400" dirty="0"/>
              <a:t>un desplazamiento máximo de 1,56 mm, </a:t>
            </a:r>
            <a:r>
              <a:rPr lang="es-EC" sz="2400" dirty="0" smtClean="0"/>
              <a:t>esta </a:t>
            </a:r>
            <a:r>
              <a:rPr lang="es-EC" sz="2400" dirty="0"/>
              <a:t>magnitud </a:t>
            </a:r>
            <a:r>
              <a:rPr lang="es-EC" sz="2400" dirty="0" smtClean="0"/>
              <a:t>nos </a:t>
            </a:r>
            <a:r>
              <a:rPr lang="es-EC" sz="2400" dirty="0"/>
              <a:t>indica que el desplazamiento o deformación no va hacer </a:t>
            </a:r>
            <a:r>
              <a:rPr lang="es-EC" sz="2400" dirty="0" smtClean="0"/>
              <a:t>determinante para una falla del chasis.</a:t>
            </a:r>
            <a:endParaRPr lang="es-EC" sz="2200" dirty="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324" y="1556792"/>
            <a:ext cx="6022056" cy="330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349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60648"/>
            <a:ext cx="8229600" cy="796950"/>
          </a:xfrm>
        </p:spPr>
        <p:txBody>
          <a:bodyPr/>
          <a:lstStyle/>
          <a:p>
            <a:r>
              <a:rPr lang="es-EC" dirty="0" smtClean="0"/>
              <a:t>RESULTADOS</a:t>
            </a:r>
            <a:endParaRPr lang="es-EC" dirty="0"/>
          </a:p>
        </p:txBody>
      </p:sp>
      <p:sp>
        <p:nvSpPr>
          <p:cNvPr id="3" name="2 Marcador de contenido"/>
          <p:cNvSpPr>
            <a:spLocks noGrp="1"/>
          </p:cNvSpPr>
          <p:nvPr>
            <p:ph idx="1"/>
          </p:nvPr>
        </p:nvSpPr>
        <p:spPr>
          <a:xfrm>
            <a:off x="457200" y="1124744"/>
            <a:ext cx="8229600" cy="5400600"/>
          </a:xfrm>
        </p:spPr>
        <p:txBody>
          <a:bodyPr>
            <a:normAutofit/>
          </a:bodyPr>
          <a:lstStyle/>
          <a:p>
            <a:pPr marL="0" indent="0">
              <a:buNone/>
            </a:pPr>
            <a:r>
              <a:rPr lang="es-EC" sz="2400" b="1" dirty="0" smtClean="0"/>
              <a:t>FACTOR DE SEGURIDAD</a:t>
            </a:r>
          </a:p>
          <a:p>
            <a:pPr marL="0" indent="0">
              <a:buNone/>
            </a:pPr>
            <a:endParaRPr lang="es-EC" sz="2400" dirty="0" smtClean="0"/>
          </a:p>
          <a:p>
            <a:pPr marL="0" indent="0">
              <a:buNone/>
            </a:pPr>
            <a:endParaRPr lang="es-EC" sz="2400" dirty="0"/>
          </a:p>
          <a:p>
            <a:pPr marL="0" indent="0">
              <a:buNone/>
            </a:pPr>
            <a:endParaRPr lang="es-EC" sz="2400" dirty="0" smtClean="0"/>
          </a:p>
          <a:p>
            <a:pPr marL="0" indent="0">
              <a:buNone/>
            </a:pPr>
            <a:endParaRPr lang="es-EC" sz="2400" dirty="0"/>
          </a:p>
          <a:p>
            <a:pPr marL="0" indent="0">
              <a:buNone/>
            </a:pPr>
            <a:endParaRPr lang="es-EC" sz="2400" dirty="0" smtClean="0"/>
          </a:p>
          <a:p>
            <a:pPr marL="0" indent="0">
              <a:buNone/>
            </a:pPr>
            <a:endParaRPr lang="es-EC" sz="2400" dirty="0"/>
          </a:p>
          <a:p>
            <a:pPr marL="0" indent="0">
              <a:buNone/>
            </a:pPr>
            <a:endParaRPr lang="es-EC" sz="2400" dirty="0" smtClean="0"/>
          </a:p>
          <a:p>
            <a:pPr marL="0" indent="0" algn="just">
              <a:buNone/>
            </a:pPr>
            <a:endParaRPr lang="es-EC" sz="2400" dirty="0" smtClean="0"/>
          </a:p>
          <a:p>
            <a:pPr marL="0" indent="0" algn="just">
              <a:buNone/>
            </a:pPr>
            <a:r>
              <a:rPr lang="es-EC" sz="2400" dirty="0" smtClean="0"/>
              <a:t>Nos </a:t>
            </a:r>
            <a:r>
              <a:rPr lang="es-EC" sz="2400" dirty="0"/>
              <a:t>arroja como resultado que el chasis tendrá un FS. mínimo </a:t>
            </a:r>
            <a:r>
              <a:rPr lang="es-EC" sz="2400" dirty="0" smtClean="0"/>
              <a:t>de </a:t>
            </a:r>
            <a:r>
              <a:rPr lang="es-EC" sz="2400" dirty="0"/>
              <a:t>2,24, </a:t>
            </a:r>
            <a:r>
              <a:rPr lang="es-EC" sz="2400" dirty="0" smtClean="0"/>
              <a:t>es decir al </a:t>
            </a:r>
            <a:r>
              <a:rPr lang="es-EC" sz="2400" dirty="0"/>
              <a:t>ser mayor que 1 se considera que no va a fallar, y que es un diseño seguro para su uso. </a:t>
            </a:r>
            <a:endParaRPr lang="es-EC" sz="2200"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709" y="1556792"/>
            <a:ext cx="6286500"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8451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C" dirty="0" smtClean="0"/>
              <a:t>SELECCIÓN DEL MOTOR</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fontScale="92500" lnSpcReduction="10000"/>
              </a:bodyPr>
              <a:lstStyle/>
              <a:p>
                <a:pPr marL="0" indent="0" algn="just">
                  <a:buNone/>
                </a:pPr>
                <a:r>
                  <a:rPr lang="es-EC" sz="2400" dirty="0" smtClean="0"/>
                  <a:t>Para la selección del motor que será utilizado en el vehículo, debemos calcular ciertos parámetros fundamentales como la potencia, el torque y las RPM necesarias. </a:t>
                </a:r>
              </a:p>
              <a:p>
                <a:pPr marL="0" indent="0" algn="just">
                  <a:buNone/>
                </a:pPr>
                <a:r>
                  <a:rPr lang="es-EC" sz="2400" dirty="0" smtClean="0"/>
                  <a:t>Para esta selección y calculo se asume una velocidad promedio deseada de 15 km/h, y sin descuidar las condiciones de carga que actuaran en el mismo. </a:t>
                </a:r>
              </a:p>
              <a:p>
                <a:pPr marL="0" indent="0" algn="just">
                  <a:buNone/>
                </a:pPr>
                <a:endParaRPr lang="es-EC" sz="2400" dirty="0"/>
              </a:p>
              <a:p>
                <a:pPr marL="0" indent="0" algn="just">
                  <a:buNone/>
                </a:pPr>
                <a:r>
                  <a:rPr lang="es-EC" sz="2400" dirty="0" smtClean="0"/>
                  <a:t>Datos:</a:t>
                </a:r>
              </a:p>
              <a:p>
                <a:pPr marL="0" indent="0" algn="just">
                  <a:buNone/>
                </a:pPr>
                <a14:m>
                  <m:oMathPara xmlns:m="http://schemas.openxmlformats.org/officeDocument/2006/math">
                    <m:oMathParaPr>
                      <m:jc m:val="centerGroup"/>
                    </m:oMathParaPr>
                    <m:oMath xmlns:m="http://schemas.openxmlformats.org/officeDocument/2006/math">
                      <m:r>
                        <a:rPr lang="es-EC" sz="2400" b="0" i="1" smtClean="0">
                          <a:latin typeface="Cambria Math"/>
                        </a:rPr>
                        <m:t>𝑀𝑝</m:t>
                      </m:r>
                      <m:r>
                        <a:rPr lang="es-EC" sz="2400" b="0" i="1" smtClean="0">
                          <a:latin typeface="Cambria Math"/>
                        </a:rPr>
                        <m:t>=90 </m:t>
                      </m:r>
                      <m:r>
                        <a:rPr lang="es-EC" sz="2400" b="0" i="1" smtClean="0">
                          <a:latin typeface="Cambria Math"/>
                        </a:rPr>
                        <m:t>𝐾𝑔</m:t>
                      </m:r>
                    </m:oMath>
                  </m:oMathPara>
                </a14:m>
                <a:endParaRPr lang="es-EC" sz="2400" b="0" dirty="0" smtClean="0"/>
              </a:p>
              <a:p>
                <a:pPr marL="0" indent="0" algn="just">
                  <a:buNone/>
                </a:pPr>
                <a14:m>
                  <m:oMathPara xmlns:m="http://schemas.openxmlformats.org/officeDocument/2006/math">
                    <m:oMathParaPr>
                      <m:jc m:val="centerGroup"/>
                    </m:oMathParaPr>
                    <m:oMath xmlns:m="http://schemas.openxmlformats.org/officeDocument/2006/math">
                      <m:r>
                        <a:rPr lang="es-EC" sz="2400" i="1">
                          <a:latin typeface="Cambria Math"/>
                        </a:rPr>
                        <m:t>𝑀</m:t>
                      </m:r>
                      <m:r>
                        <a:rPr lang="es-EC" sz="2400" b="0" i="1" smtClean="0">
                          <a:latin typeface="Cambria Math"/>
                        </a:rPr>
                        <m:t>𝑣</m:t>
                      </m:r>
                      <m:r>
                        <a:rPr lang="es-EC" sz="2400" i="1">
                          <a:latin typeface="Cambria Math"/>
                        </a:rPr>
                        <m:t>=</m:t>
                      </m:r>
                      <m:r>
                        <a:rPr lang="es-EC" sz="2400" b="0" i="1" smtClean="0">
                          <a:latin typeface="Cambria Math"/>
                        </a:rPr>
                        <m:t>30</m:t>
                      </m:r>
                      <m:r>
                        <a:rPr lang="es-EC" sz="2400" i="1">
                          <a:latin typeface="Cambria Math"/>
                        </a:rPr>
                        <m:t> </m:t>
                      </m:r>
                      <m:r>
                        <a:rPr lang="es-EC" sz="2400" i="1">
                          <a:latin typeface="Cambria Math"/>
                        </a:rPr>
                        <m:t>𝐾𝑔</m:t>
                      </m:r>
                    </m:oMath>
                  </m:oMathPara>
                </a14:m>
                <a:endParaRPr lang="es-EC" sz="2400" dirty="0" smtClean="0"/>
              </a:p>
              <a:p>
                <a:pPr marL="0" indent="0" algn="just">
                  <a:buNone/>
                </a:pPr>
                <a14:m>
                  <m:oMathPara xmlns:m="http://schemas.openxmlformats.org/officeDocument/2006/math">
                    <m:oMathParaPr>
                      <m:jc m:val="centerGroup"/>
                    </m:oMathParaPr>
                    <m:oMath xmlns:m="http://schemas.openxmlformats.org/officeDocument/2006/math">
                      <m:r>
                        <a:rPr lang="es-EC" sz="2400" i="1">
                          <a:latin typeface="Cambria Math"/>
                        </a:rPr>
                        <m:t>𝑀𝑣</m:t>
                      </m:r>
                      <m:r>
                        <a:rPr lang="es-EC" sz="2400" i="1">
                          <a:latin typeface="Cambria Math"/>
                        </a:rPr>
                        <m:t>=120 </m:t>
                      </m:r>
                      <m:r>
                        <a:rPr lang="es-EC" sz="2400" i="1">
                          <a:latin typeface="Cambria Math"/>
                        </a:rPr>
                        <m:t>𝐾𝑔</m:t>
                      </m:r>
                      <m:r>
                        <a:rPr lang="es-EC" sz="2400" b="0" i="1" smtClean="0">
                          <a:latin typeface="Cambria Math"/>
                        </a:rPr>
                        <m:t>=1176 [</m:t>
                      </m:r>
                      <m:r>
                        <a:rPr lang="es-EC" sz="2400" b="0" i="1" smtClean="0">
                          <a:latin typeface="Cambria Math"/>
                        </a:rPr>
                        <m:t>𝑁</m:t>
                      </m:r>
                      <m:r>
                        <a:rPr lang="es-EC" sz="2400" b="0" i="1" smtClean="0">
                          <a:latin typeface="Cambria Math"/>
                        </a:rPr>
                        <m:t>]</m:t>
                      </m:r>
                    </m:oMath>
                  </m:oMathPara>
                </a14:m>
                <a:endParaRPr lang="es-EC" sz="2400" dirty="0" smtClean="0"/>
              </a:p>
              <a:p>
                <a:pPr marL="0" indent="0" algn="just">
                  <a:buNone/>
                </a:pPr>
                <a:endParaRPr lang="es-EC" sz="2400" dirty="0" smtClean="0"/>
              </a:p>
              <a:p>
                <a:pPr marL="0" indent="0" algn="just">
                  <a:buNone/>
                </a:pPr>
                <a14:m>
                  <m:oMathPara xmlns:m="http://schemas.openxmlformats.org/officeDocument/2006/math">
                    <m:oMathParaPr>
                      <m:jc m:val="centerGroup"/>
                    </m:oMathParaPr>
                    <m:oMath xmlns:m="http://schemas.openxmlformats.org/officeDocument/2006/math">
                      <m:r>
                        <a:rPr lang="es-EC" sz="2400" b="0" i="1" smtClean="0">
                          <a:latin typeface="Cambria Math"/>
                        </a:rPr>
                        <m:t>𝑟</m:t>
                      </m:r>
                      <m:r>
                        <a:rPr lang="es-EC" sz="2400" i="1">
                          <a:latin typeface="Cambria Math"/>
                        </a:rPr>
                        <m:t>=</m:t>
                      </m:r>
                      <m:r>
                        <a:rPr lang="es-EC" sz="2400" b="0" i="1" smtClean="0">
                          <a:latin typeface="Cambria Math"/>
                        </a:rPr>
                        <m:t>0.1 </m:t>
                      </m:r>
                      <m:r>
                        <a:rPr lang="es-EC" sz="2400" b="0" i="1" smtClean="0">
                          <a:latin typeface="Cambria Math"/>
                        </a:rPr>
                        <m:t>𝑚</m:t>
                      </m:r>
                      <m:r>
                        <a:rPr lang="es-EC" sz="2400" b="0" i="1" smtClean="0">
                          <a:latin typeface="Cambria Math"/>
                        </a:rPr>
                        <m:t> (</m:t>
                      </m:r>
                      <m:r>
                        <a:rPr lang="es-EC" sz="2400" b="0" i="1" smtClean="0">
                          <a:latin typeface="Cambria Math"/>
                        </a:rPr>
                        <m:t>𝑟𝑎𝑑𝑖𝑜</m:t>
                      </m:r>
                      <m:r>
                        <a:rPr lang="es-EC" sz="2400" b="0" i="1" smtClean="0">
                          <a:latin typeface="Cambria Math"/>
                        </a:rPr>
                        <m:t> </m:t>
                      </m:r>
                      <m:r>
                        <a:rPr lang="es-EC" sz="2400" b="0" i="1" smtClean="0">
                          <a:latin typeface="Cambria Math"/>
                        </a:rPr>
                        <m:t>𝑑𝑒𝑙</m:t>
                      </m:r>
                      <m:r>
                        <a:rPr lang="es-EC" sz="2400" b="0" i="1" smtClean="0">
                          <a:latin typeface="Cambria Math"/>
                        </a:rPr>
                        <m:t> </m:t>
                      </m:r>
                      <m:r>
                        <a:rPr lang="es-EC" sz="2400" b="0" i="1" smtClean="0">
                          <a:latin typeface="Cambria Math"/>
                        </a:rPr>
                        <m:t>𝑛𝑒𝑢𝑚</m:t>
                      </m:r>
                      <m:r>
                        <a:rPr lang="es-EC" sz="2400" b="0" i="1" smtClean="0">
                          <a:latin typeface="Cambria Math"/>
                        </a:rPr>
                        <m:t>á</m:t>
                      </m:r>
                      <m:r>
                        <a:rPr lang="es-EC" sz="2400" b="0" i="1" smtClean="0">
                          <a:latin typeface="Cambria Math"/>
                        </a:rPr>
                        <m:t>𝑡𝑖𝑐𝑜</m:t>
                      </m:r>
                      <m:r>
                        <a:rPr lang="es-EC" sz="2400" b="0" i="1" smtClean="0">
                          <a:latin typeface="Cambria Math"/>
                        </a:rPr>
                        <m:t>)</m:t>
                      </m:r>
                    </m:oMath>
                  </m:oMathPara>
                </a14:m>
                <a:endParaRPr lang="es-EC" sz="2400" dirty="0"/>
              </a:p>
              <a:p>
                <a:pPr marL="0" indent="0" algn="just">
                  <a:buNone/>
                </a:pPr>
                <a:endParaRPr lang="es-EC" sz="2400" dirty="0"/>
              </a:p>
              <a:p>
                <a:pPr marL="0" indent="0" algn="just">
                  <a:buNone/>
                </a:pPr>
                <a:endParaRPr lang="es-EC" sz="2400" dirty="0"/>
              </a:p>
              <a:p>
                <a:pPr marL="0" indent="0" algn="just">
                  <a:buNone/>
                </a:pPr>
                <a:endParaRPr lang="es-EC" sz="24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3"/>
                <a:stretch>
                  <a:fillRect l="-889" t="-1617" r="-963"/>
                </a:stretch>
              </a:blipFill>
            </p:spPr>
            <p:txBody>
              <a:bodyPr/>
              <a:lstStyle/>
              <a:p>
                <a:r>
                  <a:rPr lang="es-EC">
                    <a:noFill/>
                  </a:rPr>
                  <a:t> </a:t>
                </a:r>
              </a:p>
            </p:txBody>
          </p:sp>
        </mc:Fallback>
      </mc:AlternateContent>
    </p:spTree>
    <p:extLst>
      <p:ext uri="{BB962C8B-B14F-4D97-AF65-F5344CB8AC3E}">
        <p14:creationId xmlns:p14="http://schemas.microsoft.com/office/powerpoint/2010/main" val="6700524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C" dirty="0"/>
              <a:t>SELECCIÓN DEL MOTOR</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pPr marL="0" indent="0">
                  <a:buNone/>
                </a:pPr>
                <a:r>
                  <a:rPr lang="es-EC" dirty="0" smtClean="0"/>
                  <a:t>CALCULO DEL TORQUE DE LA RUEDA</a:t>
                </a:r>
              </a:p>
              <a:p>
                <a:pPr marL="0" indent="0">
                  <a:buNone/>
                </a:pPr>
                <a:endParaRPr lang="es-EC" dirty="0" smtClean="0"/>
              </a:p>
              <a:p>
                <a:pPr marL="0" indent="0">
                  <a:buNone/>
                </a:pPr>
                <a14:m>
                  <m:oMathPara xmlns:m="http://schemas.openxmlformats.org/officeDocument/2006/math">
                    <m:oMathParaPr>
                      <m:jc m:val="centerGroup"/>
                    </m:oMathParaPr>
                    <m:oMath xmlns:m="http://schemas.openxmlformats.org/officeDocument/2006/math">
                      <m:r>
                        <a:rPr lang="es-EC" sz="2400" b="0" i="1" smtClean="0">
                          <a:latin typeface="Cambria Math"/>
                        </a:rPr>
                        <m:t>𝐹𝑒𝑚𝑝</m:t>
                      </m:r>
                      <m:r>
                        <a:rPr lang="es-EC" sz="2400" b="0" i="1" smtClean="0">
                          <a:latin typeface="Cambria Math"/>
                        </a:rPr>
                        <m:t>= </m:t>
                      </m:r>
                      <m:r>
                        <a:rPr lang="es-EC" sz="2400" b="0" i="1" smtClean="0">
                          <a:latin typeface="Cambria Math"/>
                          <a:ea typeface="Cambria Math"/>
                        </a:rPr>
                        <m:t>𝜇</m:t>
                      </m:r>
                      <m:r>
                        <a:rPr lang="es-EC" sz="2400" b="0" i="1" smtClean="0">
                          <a:latin typeface="Cambria Math"/>
                          <a:ea typeface="Cambria Math"/>
                        </a:rPr>
                        <m:t>∗</m:t>
                      </m:r>
                      <m:r>
                        <a:rPr lang="es-EC" sz="2400" b="0" i="1" smtClean="0">
                          <a:latin typeface="Cambria Math"/>
                          <a:ea typeface="Cambria Math"/>
                        </a:rPr>
                        <m:t>𝑊𝑡</m:t>
                      </m:r>
                    </m:oMath>
                  </m:oMathPara>
                </a14:m>
                <a:endParaRPr lang="es-EC" sz="2400" dirty="0" smtClean="0"/>
              </a:p>
              <a:p>
                <a:pPr marL="0" indent="0">
                  <a:buNone/>
                </a:pPr>
                <a14:m>
                  <m:oMathPara xmlns:m="http://schemas.openxmlformats.org/officeDocument/2006/math">
                    <m:oMathParaPr>
                      <m:jc m:val="centerGroup"/>
                    </m:oMathParaPr>
                    <m:oMath xmlns:m="http://schemas.openxmlformats.org/officeDocument/2006/math">
                      <m:r>
                        <a:rPr lang="es-EC" sz="2400" i="1">
                          <a:latin typeface="Cambria Math"/>
                        </a:rPr>
                        <m:t>𝐹𝑒𝑚𝑝</m:t>
                      </m:r>
                      <m:r>
                        <a:rPr lang="es-EC" sz="2400" i="1">
                          <a:latin typeface="Cambria Math"/>
                        </a:rPr>
                        <m:t>=0.6∗(1176 </m:t>
                      </m:r>
                      <m:d>
                        <m:dPr>
                          <m:begChr m:val="["/>
                          <m:endChr m:val="]"/>
                          <m:ctrlPr>
                            <a:rPr lang="es-EC" sz="2400" b="0" i="1" smtClean="0">
                              <a:latin typeface="Cambria Math" panose="02040503050406030204" pitchFamily="18" charset="0"/>
                              <a:ea typeface="Cambria Math"/>
                            </a:rPr>
                          </m:ctrlPr>
                        </m:dPr>
                        <m:e>
                          <m:r>
                            <a:rPr lang="es-EC" sz="2400" b="0" i="1" smtClean="0">
                              <a:latin typeface="Cambria Math"/>
                              <a:ea typeface="Cambria Math"/>
                            </a:rPr>
                            <m:t>𝑁</m:t>
                          </m:r>
                        </m:e>
                      </m:d>
                      <m:r>
                        <a:rPr lang="es-EC" sz="2400" b="0" i="1" smtClean="0">
                          <a:latin typeface="Cambria Math"/>
                          <a:ea typeface="Cambria Math"/>
                        </a:rPr>
                        <m:t>)</m:t>
                      </m:r>
                    </m:oMath>
                  </m:oMathPara>
                </a14:m>
                <a:endParaRPr lang="es-EC" sz="2400" dirty="0"/>
              </a:p>
              <a:p>
                <a:pPr marL="0" indent="0">
                  <a:buNone/>
                </a:pPr>
                <a14:m>
                  <m:oMathPara xmlns:m="http://schemas.openxmlformats.org/officeDocument/2006/math">
                    <m:oMathParaPr>
                      <m:jc m:val="centerGroup"/>
                    </m:oMathParaPr>
                    <m:oMath xmlns:m="http://schemas.openxmlformats.org/officeDocument/2006/math">
                      <m:r>
                        <a:rPr lang="es-EC" sz="2400" i="1">
                          <a:latin typeface="Cambria Math"/>
                        </a:rPr>
                        <m:t>𝐹𝑒𝑚𝑝</m:t>
                      </m:r>
                      <m:r>
                        <a:rPr lang="es-EC" sz="2400" i="1">
                          <a:latin typeface="Cambria Math"/>
                        </a:rPr>
                        <m:t>=706.079 </m:t>
                      </m:r>
                      <m:d>
                        <m:dPr>
                          <m:begChr m:val="["/>
                          <m:endChr m:val="]"/>
                          <m:ctrlPr>
                            <a:rPr lang="es-EC" sz="2400" i="1">
                              <a:latin typeface="Cambria Math" panose="02040503050406030204" pitchFamily="18" charset="0"/>
                              <a:ea typeface="Cambria Math"/>
                            </a:rPr>
                          </m:ctrlPr>
                        </m:dPr>
                        <m:e>
                          <m:r>
                            <a:rPr lang="es-EC" sz="2400" i="1">
                              <a:latin typeface="Cambria Math"/>
                              <a:ea typeface="Cambria Math"/>
                            </a:rPr>
                            <m:t>𝑁</m:t>
                          </m:r>
                        </m:e>
                      </m:d>
                    </m:oMath>
                  </m:oMathPara>
                </a14:m>
                <a:endParaRPr lang="es-EC" sz="2400" dirty="0" smtClean="0"/>
              </a:p>
              <a:p>
                <a:pPr marL="0" indent="0">
                  <a:buNone/>
                </a:pPr>
                <a:endParaRPr lang="es-EC" sz="2400" dirty="0"/>
              </a:p>
              <a:p>
                <a:pPr marL="0" indent="0">
                  <a:buNone/>
                </a:pPr>
                <a14:m>
                  <m:oMathPara xmlns:m="http://schemas.openxmlformats.org/officeDocument/2006/math">
                    <m:oMathParaPr>
                      <m:jc m:val="centerGroup"/>
                    </m:oMathParaPr>
                    <m:oMath xmlns:m="http://schemas.openxmlformats.org/officeDocument/2006/math">
                      <m:r>
                        <a:rPr lang="es-EC" sz="2400" b="0" i="1" smtClean="0">
                          <a:latin typeface="Cambria Math"/>
                        </a:rPr>
                        <m:t>𝑇</m:t>
                      </m:r>
                      <m:r>
                        <a:rPr lang="es-EC" sz="2400" i="1">
                          <a:latin typeface="Cambria Math"/>
                        </a:rPr>
                        <m:t>=</m:t>
                      </m:r>
                      <m:r>
                        <a:rPr lang="es-EC" sz="2400" b="0" i="1" smtClean="0">
                          <a:latin typeface="Cambria Math"/>
                        </a:rPr>
                        <m:t>𝐹𝑒𝑚𝑝</m:t>
                      </m:r>
                      <m:r>
                        <a:rPr lang="es-EC" sz="2400" b="0" i="1" smtClean="0">
                          <a:latin typeface="Cambria Math"/>
                        </a:rPr>
                        <m:t>∗</m:t>
                      </m:r>
                      <m:r>
                        <a:rPr lang="es-EC" sz="2400" b="0" i="1" smtClean="0">
                          <a:latin typeface="Cambria Math"/>
                        </a:rPr>
                        <m:t>𝑟</m:t>
                      </m:r>
                    </m:oMath>
                  </m:oMathPara>
                </a14:m>
                <a:endParaRPr lang="es-EC" sz="2400" dirty="0"/>
              </a:p>
              <a:p>
                <a:pPr marL="0" indent="0">
                  <a:buNone/>
                </a:pPr>
                <a14:m>
                  <m:oMathPara xmlns:m="http://schemas.openxmlformats.org/officeDocument/2006/math">
                    <m:oMathParaPr>
                      <m:jc m:val="centerGroup"/>
                    </m:oMathParaPr>
                    <m:oMath xmlns:m="http://schemas.openxmlformats.org/officeDocument/2006/math">
                      <m:r>
                        <a:rPr lang="es-EC" sz="2400" i="1">
                          <a:latin typeface="Cambria Math"/>
                        </a:rPr>
                        <m:t>𝑇</m:t>
                      </m:r>
                      <m:r>
                        <a:rPr lang="es-EC" sz="2400" i="1">
                          <a:latin typeface="Cambria Math"/>
                        </a:rPr>
                        <m:t>=706 [</m:t>
                      </m:r>
                      <m:r>
                        <a:rPr lang="es-EC" sz="2400" b="0" i="1" smtClean="0">
                          <a:latin typeface="Cambria Math"/>
                        </a:rPr>
                        <m:t>𝑁</m:t>
                      </m:r>
                      <m:r>
                        <a:rPr lang="es-EC" sz="2400" b="0" i="1" smtClean="0">
                          <a:latin typeface="Cambria Math"/>
                        </a:rPr>
                        <m:t>]∗0.1 [</m:t>
                      </m:r>
                      <m:r>
                        <a:rPr lang="es-EC" sz="2400" b="0" i="1" smtClean="0">
                          <a:latin typeface="Cambria Math"/>
                        </a:rPr>
                        <m:t>𝑚</m:t>
                      </m:r>
                      <m:r>
                        <a:rPr lang="es-EC" sz="2400" b="0" i="1" smtClean="0">
                          <a:latin typeface="Cambria Math"/>
                        </a:rPr>
                        <m:t>]</m:t>
                      </m:r>
                    </m:oMath>
                  </m:oMathPara>
                </a14:m>
                <a:endParaRPr lang="es-EC" sz="2400" dirty="0" smtClean="0"/>
              </a:p>
              <a:p>
                <a:pPr marL="0" indent="0">
                  <a:buNone/>
                </a:pPr>
                <a14:m>
                  <m:oMathPara xmlns:m="http://schemas.openxmlformats.org/officeDocument/2006/math">
                    <m:oMathParaPr>
                      <m:jc m:val="centerGroup"/>
                    </m:oMathParaPr>
                    <m:oMath xmlns:m="http://schemas.openxmlformats.org/officeDocument/2006/math">
                      <m:r>
                        <a:rPr lang="es-EC" sz="2400" i="1">
                          <a:latin typeface="Cambria Math"/>
                        </a:rPr>
                        <m:t>𝑇</m:t>
                      </m:r>
                      <m:r>
                        <a:rPr lang="es-EC" sz="2400" i="1">
                          <a:latin typeface="Cambria Math"/>
                        </a:rPr>
                        <m:t>=70.6 [</m:t>
                      </m:r>
                      <m:r>
                        <a:rPr lang="es-EC" sz="2400" b="0" i="1" smtClean="0">
                          <a:latin typeface="Cambria Math"/>
                        </a:rPr>
                        <m:t>𝑁𝑚</m:t>
                      </m:r>
                      <m:r>
                        <a:rPr lang="es-EC" sz="2400" b="0" i="1" smtClean="0">
                          <a:latin typeface="Cambria Math"/>
                        </a:rPr>
                        <m:t>]</m:t>
                      </m:r>
                    </m:oMath>
                  </m:oMathPara>
                </a14:m>
                <a:endParaRPr lang="es-EC" sz="2400" dirty="0"/>
              </a:p>
              <a:p>
                <a:pPr marL="0" indent="0">
                  <a:buNone/>
                </a:pPr>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3"/>
                <a:stretch>
                  <a:fillRect l="-1852" t="-1752"/>
                </a:stretch>
              </a:blipFill>
            </p:spPr>
            <p:txBody>
              <a:bodyPr/>
              <a:lstStyle/>
              <a:p>
                <a:r>
                  <a:rPr lang="es-EC">
                    <a:noFill/>
                  </a:rPr>
                  <a:t> </a:t>
                </a:r>
              </a:p>
            </p:txBody>
          </p:sp>
        </mc:Fallback>
      </mc:AlternateContent>
    </p:spTree>
    <p:extLst>
      <p:ext uri="{BB962C8B-B14F-4D97-AF65-F5344CB8AC3E}">
        <p14:creationId xmlns:p14="http://schemas.microsoft.com/office/powerpoint/2010/main" val="39954841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C" dirty="0"/>
              <a:t>SELECCIÓN DEL MOTOR</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fontScale="92500" lnSpcReduction="10000"/>
              </a:bodyPr>
              <a:lstStyle/>
              <a:p>
                <a:pPr marL="0" indent="0">
                  <a:buNone/>
                </a:pPr>
                <a:r>
                  <a:rPr lang="es-EC" sz="2400" b="1" dirty="0" smtClean="0"/>
                  <a:t>RELACIÓN DE TRANSMISIÓN Y TORQUE DEL MOTOR</a:t>
                </a:r>
              </a:p>
              <a:p>
                <a:pPr marL="0" indent="0">
                  <a:buNone/>
                </a:pPr>
                <a:endParaRPr lang="es-EC" sz="2400" dirty="0" smtClean="0"/>
              </a:p>
              <a:p>
                <a:pPr marL="0" indent="0">
                  <a:buNone/>
                </a:pPr>
                <a14:m>
                  <m:oMathPara xmlns:m="http://schemas.openxmlformats.org/officeDocument/2006/math">
                    <m:oMathParaPr>
                      <m:jc m:val="centerGroup"/>
                    </m:oMathParaPr>
                    <m:oMath xmlns:m="http://schemas.openxmlformats.org/officeDocument/2006/math">
                      <m:r>
                        <a:rPr lang="es-EC" sz="2400" b="0" i="1" smtClean="0">
                          <a:latin typeface="Cambria Math"/>
                        </a:rPr>
                        <m:t>𝑍</m:t>
                      </m:r>
                      <m:r>
                        <a:rPr lang="es-EC" sz="2400" b="0" i="1" smtClean="0">
                          <a:latin typeface="Cambria Math"/>
                        </a:rPr>
                        <m:t>1(# </m:t>
                      </m:r>
                      <m:r>
                        <a:rPr lang="es-EC" sz="2400" b="0" i="1" smtClean="0">
                          <a:latin typeface="Cambria Math"/>
                        </a:rPr>
                        <m:t>𝑑𝑖𝑒𝑛𝑡𝑒𝑠</m:t>
                      </m:r>
                      <m:r>
                        <a:rPr lang="es-EC" sz="2400" b="0" i="1" smtClean="0">
                          <a:latin typeface="Cambria Math"/>
                        </a:rPr>
                        <m:t> </m:t>
                      </m:r>
                      <m:r>
                        <a:rPr lang="es-EC" sz="2400" b="0" i="1" smtClean="0">
                          <a:latin typeface="Cambria Math"/>
                        </a:rPr>
                        <m:t>𝑐𝑎𝑡𝑎𝑙𝑖𝑛𝑎</m:t>
                      </m:r>
                      <m:r>
                        <a:rPr lang="es-EC" sz="2400" b="0" i="1" smtClean="0">
                          <a:latin typeface="Cambria Math"/>
                        </a:rPr>
                        <m:t>)=55</m:t>
                      </m:r>
                    </m:oMath>
                  </m:oMathPara>
                </a14:m>
                <a:endParaRPr lang="es-EC" sz="2400" dirty="0" smtClean="0"/>
              </a:p>
              <a:p>
                <a:pPr marL="0" indent="0">
                  <a:buNone/>
                </a:pPr>
                <a14:m>
                  <m:oMathPara xmlns:m="http://schemas.openxmlformats.org/officeDocument/2006/math">
                    <m:oMathParaPr>
                      <m:jc m:val="centerGroup"/>
                    </m:oMathParaPr>
                    <m:oMath xmlns:m="http://schemas.openxmlformats.org/officeDocument/2006/math">
                      <m:r>
                        <a:rPr lang="es-EC" sz="2400" i="1">
                          <a:latin typeface="Cambria Math"/>
                        </a:rPr>
                        <m:t>𝑍</m:t>
                      </m:r>
                      <m:r>
                        <a:rPr lang="es-EC" sz="2400" b="0" i="1" smtClean="0">
                          <a:latin typeface="Cambria Math"/>
                        </a:rPr>
                        <m:t>2</m:t>
                      </m:r>
                      <m:r>
                        <a:rPr lang="es-EC" sz="2400" i="1">
                          <a:latin typeface="Cambria Math"/>
                        </a:rPr>
                        <m:t>(# </m:t>
                      </m:r>
                      <m:r>
                        <a:rPr lang="es-EC" sz="2400" i="1">
                          <a:latin typeface="Cambria Math"/>
                        </a:rPr>
                        <m:t>𝑑𝑖𝑒𝑛𝑡𝑒𝑠</m:t>
                      </m:r>
                      <m:r>
                        <a:rPr lang="es-EC" sz="2400" i="1">
                          <a:latin typeface="Cambria Math"/>
                        </a:rPr>
                        <m:t> </m:t>
                      </m:r>
                      <m:r>
                        <a:rPr lang="es-EC" sz="2400" b="0" i="1" smtClean="0">
                          <a:latin typeface="Cambria Math"/>
                        </a:rPr>
                        <m:t>𝑑𝑒𝑙</m:t>
                      </m:r>
                      <m:r>
                        <a:rPr lang="es-EC" sz="2400" b="0" i="1" smtClean="0">
                          <a:latin typeface="Cambria Math"/>
                        </a:rPr>
                        <m:t> </m:t>
                      </m:r>
                      <m:r>
                        <a:rPr lang="es-EC" sz="2400" b="0" i="1" smtClean="0">
                          <a:latin typeface="Cambria Math"/>
                        </a:rPr>
                        <m:t>𝑝𝑖</m:t>
                      </m:r>
                      <m:r>
                        <a:rPr lang="es-EC" sz="2400" b="0" i="1" smtClean="0">
                          <a:latin typeface="Cambria Math"/>
                        </a:rPr>
                        <m:t>ñ</m:t>
                      </m:r>
                      <m:r>
                        <a:rPr lang="es-EC" sz="2400" b="0" i="1" smtClean="0">
                          <a:latin typeface="Cambria Math"/>
                        </a:rPr>
                        <m:t>𝑜𝑛</m:t>
                      </m:r>
                      <m:r>
                        <a:rPr lang="es-EC" sz="2400" i="1">
                          <a:latin typeface="Cambria Math"/>
                        </a:rPr>
                        <m:t>)=</m:t>
                      </m:r>
                      <m:r>
                        <a:rPr lang="es-EC" sz="2400" b="0" i="1" smtClean="0">
                          <a:latin typeface="Cambria Math"/>
                        </a:rPr>
                        <m:t>11</m:t>
                      </m:r>
                    </m:oMath>
                  </m:oMathPara>
                </a14:m>
                <a:endParaRPr lang="es-EC" sz="2400" dirty="0" smtClean="0"/>
              </a:p>
              <a:p>
                <a:pPr marL="0" indent="0">
                  <a:buNone/>
                </a:pPr>
                <a:endParaRPr lang="es-EC" sz="2400" dirty="0"/>
              </a:p>
              <a:p>
                <a:pPr marL="0" indent="0">
                  <a:buNone/>
                </a:pPr>
                <a14:m>
                  <m:oMathPara xmlns:m="http://schemas.openxmlformats.org/officeDocument/2006/math">
                    <m:oMathParaPr>
                      <m:jc m:val="centerGroup"/>
                    </m:oMathParaPr>
                    <m:oMath xmlns:m="http://schemas.openxmlformats.org/officeDocument/2006/math">
                      <m:r>
                        <a:rPr lang="es-EC" sz="2400" b="0" i="1" smtClean="0">
                          <a:latin typeface="Cambria Math"/>
                        </a:rPr>
                        <m:t>𝑖</m:t>
                      </m:r>
                      <m:r>
                        <a:rPr lang="es-EC" sz="2400" b="0" i="1" smtClean="0">
                          <a:latin typeface="Cambria Math"/>
                        </a:rPr>
                        <m:t>=</m:t>
                      </m:r>
                      <m:f>
                        <m:fPr>
                          <m:ctrlPr>
                            <a:rPr lang="es-EC" sz="2400" b="0" i="1" smtClean="0">
                              <a:latin typeface="Cambria Math" panose="02040503050406030204" pitchFamily="18" charset="0"/>
                            </a:rPr>
                          </m:ctrlPr>
                        </m:fPr>
                        <m:num>
                          <m:r>
                            <a:rPr lang="es-EC" sz="2400" b="0" i="1" smtClean="0">
                              <a:latin typeface="Cambria Math"/>
                            </a:rPr>
                            <m:t>𝑍</m:t>
                          </m:r>
                          <m:r>
                            <a:rPr lang="es-EC" sz="2400" b="0" i="1" smtClean="0">
                              <a:latin typeface="Cambria Math"/>
                            </a:rPr>
                            <m:t>2</m:t>
                          </m:r>
                        </m:num>
                        <m:den>
                          <m:r>
                            <a:rPr lang="es-EC" sz="2400" b="0" i="1" smtClean="0">
                              <a:latin typeface="Cambria Math"/>
                            </a:rPr>
                            <m:t>𝑍</m:t>
                          </m:r>
                          <m:r>
                            <a:rPr lang="es-EC" sz="2400" b="0" i="1" smtClean="0">
                              <a:latin typeface="Cambria Math"/>
                            </a:rPr>
                            <m:t>1</m:t>
                          </m:r>
                        </m:den>
                      </m:f>
                      <m:r>
                        <a:rPr lang="es-EC" sz="2400" b="0" i="1" smtClean="0">
                          <a:latin typeface="Cambria Math"/>
                        </a:rPr>
                        <m:t>=5</m:t>
                      </m:r>
                    </m:oMath>
                  </m:oMathPara>
                </a14:m>
                <a:endParaRPr lang="es-EC" sz="2400" dirty="0" smtClean="0"/>
              </a:p>
              <a:p>
                <a:pPr marL="0" indent="0">
                  <a:buNone/>
                </a:pPr>
                <a:endParaRPr lang="es-EC" sz="2400" dirty="0"/>
              </a:p>
              <a:p>
                <a:pPr marL="0" indent="0">
                  <a:buNone/>
                </a:pPr>
                <a14:m>
                  <m:oMathPara xmlns:m="http://schemas.openxmlformats.org/officeDocument/2006/math">
                    <m:oMathParaPr>
                      <m:jc m:val="centerGroup"/>
                    </m:oMathParaPr>
                    <m:oMath xmlns:m="http://schemas.openxmlformats.org/officeDocument/2006/math">
                      <m:r>
                        <a:rPr lang="es-EC" sz="2400" b="0" i="1" smtClean="0">
                          <a:latin typeface="Cambria Math"/>
                        </a:rPr>
                        <m:t>𝑇𝑚𝑜𝑡𝑜𝑟</m:t>
                      </m:r>
                      <m:r>
                        <a:rPr lang="es-EC" sz="2400" b="0" i="1" smtClean="0">
                          <a:latin typeface="Cambria Math"/>
                        </a:rPr>
                        <m:t>= </m:t>
                      </m:r>
                      <m:f>
                        <m:fPr>
                          <m:ctrlPr>
                            <a:rPr lang="es-EC" sz="2400" b="0" i="1" smtClean="0">
                              <a:latin typeface="Cambria Math" panose="02040503050406030204" pitchFamily="18" charset="0"/>
                            </a:rPr>
                          </m:ctrlPr>
                        </m:fPr>
                        <m:num>
                          <m:r>
                            <a:rPr lang="es-EC" sz="2400" b="0" i="1" smtClean="0">
                              <a:latin typeface="Cambria Math"/>
                            </a:rPr>
                            <m:t>𝑇</m:t>
                          </m:r>
                        </m:num>
                        <m:den>
                          <m:r>
                            <a:rPr lang="es-EC" sz="2400" b="0" i="1" smtClean="0">
                              <a:latin typeface="Cambria Math"/>
                            </a:rPr>
                            <m:t>𝑖</m:t>
                          </m:r>
                        </m:den>
                      </m:f>
                    </m:oMath>
                  </m:oMathPara>
                </a14:m>
                <a:endParaRPr lang="es-EC" sz="2400" b="0" dirty="0" smtClean="0"/>
              </a:p>
              <a:p>
                <a:pPr marL="0" indent="0">
                  <a:buNone/>
                </a:pPr>
                <a:endParaRPr lang="es-EC" sz="2400" b="0" dirty="0" smtClean="0"/>
              </a:p>
              <a:p>
                <a:pPr marL="0" indent="0">
                  <a:buNone/>
                </a:pPr>
                <a14:m>
                  <m:oMathPara xmlns:m="http://schemas.openxmlformats.org/officeDocument/2006/math">
                    <m:oMathParaPr>
                      <m:jc m:val="centerGroup"/>
                    </m:oMathParaPr>
                    <m:oMath xmlns:m="http://schemas.openxmlformats.org/officeDocument/2006/math">
                      <m:r>
                        <a:rPr lang="es-EC" sz="2400" i="1">
                          <a:latin typeface="Cambria Math"/>
                        </a:rPr>
                        <m:t>𝑇𝑚𝑜𝑡𝑜𝑟</m:t>
                      </m:r>
                      <m:r>
                        <a:rPr lang="es-EC" sz="2400" i="1">
                          <a:latin typeface="Cambria Math"/>
                        </a:rPr>
                        <m:t>= </m:t>
                      </m:r>
                      <m:f>
                        <m:fPr>
                          <m:ctrlPr>
                            <a:rPr lang="es-EC" sz="2400" i="1">
                              <a:latin typeface="Cambria Math" panose="02040503050406030204" pitchFamily="18" charset="0"/>
                            </a:rPr>
                          </m:ctrlPr>
                        </m:fPr>
                        <m:num>
                          <m:r>
                            <a:rPr lang="es-EC" sz="2400" b="0" i="1" smtClean="0">
                              <a:latin typeface="Cambria Math"/>
                            </a:rPr>
                            <m:t>70.6 [</m:t>
                          </m:r>
                          <m:r>
                            <a:rPr lang="es-EC" sz="2400" b="0" i="1" smtClean="0">
                              <a:latin typeface="Cambria Math"/>
                            </a:rPr>
                            <m:t>𝑁</m:t>
                          </m:r>
                          <m:r>
                            <a:rPr lang="es-EC" sz="2400" b="0" i="1" smtClean="0">
                              <a:latin typeface="Cambria Math"/>
                            </a:rPr>
                            <m:t>]</m:t>
                          </m:r>
                        </m:num>
                        <m:den>
                          <m:r>
                            <a:rPr lang="es-EC" sz="2400" b="0" i="1" smtClean="0">
                              <a:latin typeface="Cambria Math"/>
                            </a:rPr>
                            <m:t>5</m:t>
                          </m:r>
                        </m:den>
                      </m:f>
                      <m:r>
                        <a:rPr lang="es-EC" sz="2400" b="0" i="1" smtClean="0">
                          <a:latin typeface="Cambria Math"/>
                        </a:rPr>
                        <m:t>=14.122 [</m:t>
                      </m:r>
                      <m:r>
                        <a:rPr lang="es-EC" sz="2400" b="0" i="1" smtClean="0">
                          <a:latin typeface="Cambria Math"/>
                        </a:rPr>
                        <m:t>𝑁𝑚</m:t>
                      </m:r>
                      <m:r>
                        <a:rPr lang="es-EC" sz="2400" b="0" i="1" smtClean="0">
                          <a:latin typeface="Cambria Math"/>
                        </a:rPr>
                        <m:t>]</m:t>
                      </m:r>
                    </m:oMath>
                  </m:oMathPara>
                </a14:m>
                <a:endParaRPr lang="es-EC" sz="2400" b="0" dirty="0" smtClean="0"/>
              </a:p>
              <a:p>
                <a:pPr marL="0" indent="0">
                  <a:buNone/>
                </a:pPr>
                <a:endParaRPr lang="es-EC" sz="24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3"/>
                <a:stretch>
                  <a:fillRect l="-889" t="-1617"/>
                </a:stretch>
              </a:blipFill>
            </p:spPr>
            <p:txBody>
              <a:bodyPr/>
              <a:lstStyle/>
              <a:p>
                <a:r>
                  <a:rPr lang="es-EC">
                    <a:noFill/>
                  </a:rPr>
                  <a:t> </a:t>
                </a:r>
              </a:p>
            </p:txBody>
          </p:sp>
        </mc:Fallback>
      </mc:AlternateContent>
    </p:spTree>
    <p:extLst>
      <p:ext uri="{BB962C8B-B14F-4D97-AF65-F5344CB8AC3E}">
        <p14:creationId xmlns:p14="http://schemas.microsoft.com/office/powerpoint/2010/main" val="27308726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C" dirty="0"/>
              <a:t>SELECCIÓN DEL MOTOR</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pPr marL="0" indent="0">
                  <a:buNone/>
                </a:pPr>
                <a:r>
                  <a:rPr lang="es-EC" sz="2400" b="1" dirty="0" smtClean="0"/>
                  <a:t>CALCULO DE LA VELOCIDAD ANGULAR DEL NEUMÁTICO</a:t>
                </a:r>
              </a:p>
              <a:p>
                <a:pPr marL="0" indent="0">
                  <a:buNone/>
                </a:pPr>
                <a:endParaRPr lang="es-EC" sz="2400" dirty="0" smtClean="0"/>
              </a:p>
              <a:p>
                <a:pPr marL="0" indent="0">
                  <a:buNone/>
                </a:pPr>
                <a14:m>
                  <m:oMathPara xmlns:m="http://schemas.openxmlformats.org/officeDocument/2006/math">
                    <m:oMathParaPr>
                      <m:jc m:val="centerGroup"/>
                    </m:oMathParaPr>
                    <m:oMath xmlns:m="http://schemas.openxmlformats.org/officeDocument/2006/math">
                      <m:r>
                        <a:rPr lang="es-EC" sz="2400" b="0" i="1" smtClean="0">
                          <a:latin typeface="Cambria Math"/>
                        </a:rPr>
                        <m:t>𝑣</m:t>
                      </m:r>
                      <m:r>
                        <a:rPr lang="es-EC" sz="2400" b="0" i="1" smtClean="0">
                          <a:latin typeface="Cambria Math"/>
                        </a:rPr>
                        <m:t>(</m:t>
                      </m:r>
                      <m:r>
                        <a:rPr lang="es-EC" sz="2400" b="0" i="1" smtClean="0">
                          <a:latin typeface="Cambria Math"/>
                        </a:rPr>
                        <m:t>𝑣𝑒𝑙𝑜𝑐𝑖𝑑𝑎𝑑</m:t>
                      </m:r>
                      <m:r>
                        <a:rPr lang="es-EC" sz="2400" b="0" i="1" smtClean="0">
                          <a:latin typeface="Cambria Math"/>
                        </a:rPr>
                        <m:t> </m:t>
                      </m:r>
                      <m:r>
                        <a:rPr lang="es-EC" sz="2400" b="0" i="1" smtClean="0">
                          <a:latin typeface="Cambria Math"/>
                        </a:rPr>
                        <m:t>𝑑𝑒𝑠𝑒𝑎𝑑𝑎</m:t>
                      </m:r>
                      <m:r>
                        <a:rPr lang="es-EC" sz="2400" b="0" i="1" smtClean="0">
                          <a:latin typeface="Cambria Math"/>
                        </a:rPr>
                        <m:t>)=15 [</m:t>
                      </m:r>
                      <m:f>
                        <m:fPr>
                          <m:type m:val="lin"/>
                          <m:ctrlPr>
                            <a:rPr lang="es-EC" sz="2400" b="0" i="1" smtClean="0">
                              <a:latin typeface="Cambria Math" panose="02040503050406030204" pitchFamily="18" charset="0"/>
                            </a:rPr>
                          </m:ctrlPr>
                        </m:fPr>
                        <m:num>
                          <m:r>
                            <a:rPr lang="es-EC" sz="2400" b="0" i="1" smtClean="0">
                              <a:latin typeface="Cambria Math"/>
                            </a:rPr>
                            <m:t>𝐾𝑚</m:t>
                          </m:r>
                        </m:num>
                        <m:den>
                          <m:r>
                            <a:rPr lang="es-EC" sz="2400" b="0" i="1" smtClean="0">
                              <a:latin typeface="Cambria Math"/>
                            </a:rPr>
                            <m:t>h</m:t>
                          </m:r>
                        </m:den>
                      </m:f>
                      <m:r>
                        <a:rPr lang="es-EC" sz="2400" b="0" i="1" smtClean="0">
                          <a:latin typeface="Cambria Math"/>
                        </a:rPr>
                        <m:t>]</m:t>
                      </m:r>
                    </m:oMath>
                  </m:oMathPara>
                </a14:m>
                <a:endParaRPr lang="es-EC" sz="2400" dirty="0" smtClean="0"/>
              </a:p>
              <a:p>
                <a:pPr marL="0" indent="0">
                  <a:buNone/>
                </a:pPr>
                <a:endParaRPr lang="es-EC" sz="2400" dirty="0" smtClean="0"/>
              </a:p>
              <a:p>
                <a:pPr marL="0" indent="0">
                  <a:buNone/>
                </a:pPr>
                <a14:m>
                  <m:oMathPara xmlns:m="http://schemas.openxmlformats.org/officeDocument/2006/math">
                    <m:oMathParaPr>
                      <m:jc m:val="centerGroup"/>
                    </m:oMathParaPr>
                    <m:oMath xmlns:m="http://schemas.openxmlformats.org/officeDocument/2006/math">
                      <m:sSub>
                        <m:sSubPr>
                          <m:ctrlPr>
                            <a:rPr lang="es-EC" sz="2400" b="0" i="1" smtClean="0">
                              <a:latin typeface="Cambria Math" panose="02040503050406030204" pitchFamily="18" charset="0"/>
                              <a:ea typeface="Cambria Math"/>
                            </a:rPr>
                          </m:ctrlPr>
                        </m:sSubPr>
                        <m:e>
                          <m:r>
                            <a:rPr lang="es-EC" sz="2400" b="0" i="1" smtClean="0">
                              <a:latin typeface="Cambria Math"/>
                              <a:ea typeface="Cambria Math"/>
                            </a:rPr>
                            <m:t>𝜔</m:t>
                          </m:r>
                        </m:e>
                        <m:sub>
                          <m:r>
                            <a:rPr lang="es-EC" sz="2400" b="0" i="1" smtClean="0">
                              <a:latin typeface="Cambria Math"/>
                              <a:ea typeface="Cambria Math"/>
                            </a:rPr>
                            <m:t>2</m:t>
                          </m:r>
                        </m:sub>
                      </m:sSub>
                      <m:r>
                        <a:rPr lang="es-EC" sz="2400" b="0" i="1" smtClean="0">
                          <a:latin typeface="Cambria Math"/>
                          <a:ea typeface="Cambria Math"/>
                        </a:rPr>
                        <m:t>=</m:t>
                      </m:r>
                      <m:f>
                        <m:fPr>
                          <m:ctrlPr>
                            <a:rPr lang="es-EC" sz="2400" b="0" i="1" smtClean="0">
                              <a:latin typeface="Cambria Math" panose="02040503050406030204" pitchFamily="18" charset="0"/>
                              <a:ea typeface="Cambria Math"/>
                            </a:rPr>
                          </m:ctrlPr>
                        </m:fPr>
                        <m:num>
                          <m:r>
                            <a:rPr lang="es-EC" sz="2400" b="0" i="1" smtClean="0">
                              <a:latin typeface="Cambria Math"/>
                              <a:ea typeface="Cambria Math"/>
                            </a:rPr>
                            <m:t>𝑣</m:t>
                          </m:r>
                        </m:num>
                        <m:den>
                          <m:r>
                            <a:rPr lang="es-EC" sz="2400" b="0" i="1" smtClean="0">
                              <a:latin typeface="Cambria Math"/>
                              <a:ea typeface="Cambria Math"/>
                            </a:rPr>
                            <m:t>𝑟</m:t>
                          </m:r>
                        </m:den>
                      </m:f>
                    </m:oMath>
                  </m:oMathPara>
                </a14:m>
                <a:endParaRPr lang="es-EC" sz="2400" dirty="0" smtClean="0"/>
              </a:p>
              <a:p>
                <a:pPr marL="0" indent="0">
                  <a:buNone/>
                </a:pPr>
                <a:endParaRPr lang="es-EC" sz="2400" dirty="0" smtClean="0"/>
              </a:p>
              <a:p>
                <a:pPr marL="0" indent="0">
                  <a:buNone/>
                </a:pPr>
                <a14:m>
                  <m:oMathPara xmlns:m="http://schemas.openxmlformats.org/officeDocument/2006/math">
                    <m:oMathParaPr>
                      <m:jc m:val="centerGroup"/>
                    </m:oMathParaPr>
                    <m:oMath xmlns:m="http://schemas.openxmlformats.org/officeDocument/2006/math">
                      <m:sSub>
                        <m:sSubPr>
                          <m:ctrlPr>
                            <a:rPr lang="es-EC" sz="2400" i="1">
                              <a:latin typeface="Cambria Math" panose="02040503050406030204" pitchFamily="18" charset="0"/>
                              <a:ea typeface="Cambria Math"/>
                            </a:rPr>
                          </m:ctrlPr>
                        </m:sSubPr>
                        <m:e>
                          <m:r>
                            <a:rPr lang="es-EC" sz="2400" i="1">
                              <a:latin typeface="Cambria Math"/>
                              <a:ea typeface="Cambria Math"/>
                            </a:rPr>
                            <m:t>𝜔</m:t>
                          </m:r>
                        </m:e>
                        <m:sub>
                          <m:r>
                            <a:rPr lang="es-EC" sz="2400" i="1">
                              <a:latin typeface="Cambria Math"/>
                              <a:ea typeface="Cambria Math"/>
                            </a:rPr>
                            <m:t>2</m:t>
                          </m:r>
                        </m:sub>
                      </m:sSub>
                      <m:r>
                        <a:rPr lang="es-EC" sz="2400" i="1">
                          <a:latin typeface="Cambria Math"/>
                          <a:ea typeface="Cambria Math"/>
                        </a:rPr>
                        <m:t>=</m:t>
                      </m:r>
                      <m:f>
                        <m:fPr>
                          <m:ctrlPr>
                            <a:rPr lang="es-EC" sz="2400" i="1">
                              <a:latin typeface="Cambria Math" panose="02040503050406030204" pitchFamily="18" charset="0"/>
                              <a:ea typeface="Cambria Math"/>
                            </a:rPr>
                          </m:ctrlPr>
                        </m:fPr>
                        <m:num>
                          <m:r>
                            <a:rPr lang="es-EC" sz="2400" b="0" i="1" smtClean="0">
                              <a:latin typeface="Cambria Math"/>
                              <a:ea typeface="Cambria Math"/>
                            </a:rPr>
                            <m:t>4 [</m:t>
                          </m:r>
                          <m:f>
                            <m:fPr>
                              <m:type m:val="lin"/>
                              <m:ctrlPr>
                                <a:rPr lang="es-EC" sz="2400" b="0" i="1" smtClean="0">
                                  <a:latin typeface="Cambria Math" panose="02040503050406030204" pitchFamily="18" charset="0"/>
                                  <a:ea typeface="Cambria Math"/>
                                </a:rPr>
                              </m:ctrlPr>
                            </m:fPr>
                            <m:num>
                              <m:r>
                                <a:rPr lang="es-EC" sz="2400" b="0" i="1" smtClean="0">
                                  <a:latin typeface="Cambria Math"/>
                                  <a:ea typeface="Cambria Math"/>
                                </a:rPr>
                                <m:t>𝑚</m:t>
                              </m:r>
                            </m:num>
                            <m:den>
                              <m:r>
                                <a:rPr lang="es-EC" sz="2400" b="0" i="1" smtClean="0">
                                  <a:latin typeface="Cambria Math"/>
                                  <a:ea typeface="Cambria Math"/>
                                </a:rPr>
                                <m:t>𝑠</m:t>
                              </m:r>
                            </m:den>
                          </m:f>
                          <m:r>
                            <a:rPr lang="es-EC" sz="2400" b="0" i="1" smtClean="0">
                              <a:latin typeface="Cambria Math"/>
                              <a:ea typeface="Cambria Math"/>
                            </a:rPr>
                            <m:t>]</m:t>
                          </m:r>
                        </m:num>
                        <m:den>
                          <m:r>
                            <a:rPr lang="es-EC" sz="2400" b="0" i="1" smtClean="0">
                              <a:latin typeface="Cambria Math"/>
                              <a:ea typeface="Cambria Math"/>
                            </a:rPr>
                            <m:t>0.1 [</m:t>
                          </m:r>
                          <m:r>
                            <a:rPr lang="es-EC" sz="2400" b="0" i="1" smtClean="0">
                              <a:latin typeface="Cambria Math"/>
                              <a:ea typeface="Cambria Math"/>
                            </a:rPr>
                            <m:t>𝑚</m:t>
                          </m:r>
                          <m:r>
                            <a:rPr lang="es-EC" sz="2400" b="0" i="1" smtClean="0">
                              <a:latin typeface="Cambria Math"/>
                              <a:ea typeface="Cambria Math"/>
                            </a:rPr>
                            <m:t>]</m:t>
                          </m:r>
                        </m:den>
                      </m:f>
                    </m:oMath>
                  </m:oMathPara>
                </a14:m>
                <a:endParaRPr lang="es-EC" sz="2400" dirty="0" smtClean="0"/>
              </a:p>
              <a:p>
                <a:pPr marL="0" indent="0">
                  <a:buNone/>
                </a:pPr>
                <a:endParaRPr lang="es-EC" sz="2400" dirty="0"/>
              </a:p>
              <a:p>
                <a:pPr marL="0" indent="0">
                  <a:buNone/>
                </a:pPr>
                <a14:m>
                  <m:oMathPara xmlns:m="http://schemas.openxmlformats.org/officeDocument/2006/math">
                    <m:oMathParaPr>
                      <m:jc m:val="centerGroup"/>
                    </m:oMathParaPr>
                    <m:oMath xmlns:m="http://schemas.openxmlformats.org/officeDocument/2006/math">
                      <m:sSub>
                        <m:sSubPr>
                          <m:ctrlPr>
                            <a:rPr lang="es-EC" sz="2400" i="1">
                              <a:latin typeface="Cambria Math" panose="02040503050406030204" pitchFamily="18" charset="0"/>
                              <a:ea typeface="Cambria Math"/>
                            </a:rPr>
                          </m:ctrlPr>
                        </m:sSubPr>
                        <m:e>
                          <m:r>
                            <a:rPr lang="es-EC" sz="2400" i="1">
                              <a:latin typeface="Cambria Math"/>
                              <a:ea typeface="Cambria Math"/>
                            </a:rPr>
                            <m:t>𝜔</m:t>
                          </m:r>
                        </m:e>
                        <m:sub>
                          <m:r>
                            <a:rPr lang="es-EC" sz="2400" i="1">
                              <a:latin typeface="Cambria Math"/>
                              <a:ea typeface="Cambria Math"/>
                            </a:rPr>
                            <m:t>2</m:t>
                          </m:r>
                        </m:sub>
                      </m:sSub>
                      <m:r>
                        <a:rPr lang="es-EC" sz="2400" i="1">
                          <a:latin typeface="Cambria Math"/>
                          <a:ea typeface="Cambria Math"/>
                        </a:rPr>
                        <m:t>=</m:t>
                      </m:r>
                      <m:r>
                        <a:rPr lang="es-EC" sz="2400" b="0" i="1" smtClean="0">
                          <a:latin typeface="Cambria Math"/>
                          <a:ea typeface="Cambria Math"/>
                        </a:rPr>
                        <m:t>40 </m:t>
                      </m:r>
                      <m:r>
                        <a:rPr lang="es-EC" sz="2400" b="0" i="1" smtClean="0">
                          <a:latin typeface="Cambria Math"/>
                          <a:ea typeface="Cambria Math"/>
                        </a:rPr>
                        <m:t>𝑟𝑎𝑑</m:t>
                      </m:r>
                      <m:r>
                        <a:rPr lang="es-EC" sz="2400" b="0" i="1" smtClean="0">
                          <a:latin typeface="Cambria Math"/>
                          <a:ea typeface="Cambria Math"/>
                        </a:rPr>
                        <m:t>/</m:t>
                      </m:r>
                      <m:r>
                        <a:rPr lang="es-EC" sz="2400" b="0" i="1" smtClean="0">
                          <a:latin typeface="Cambria Math"/>
                          <a:ea typeface="Cambria Math"/>
                        </a:rPr>
                        <m:t>𝑠</m:t>
                      </m:r>
                    </m:oMath>
                  </m:oMathPara>
                </a14:m>
                <a:endParaRPr lang="es-EC" sz="24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3"/>
                <a:stretch>
                  <a:fillRect l="-1111" t="-1078"/>
                </a:stretch>
              </a:blipFill>
            </p:spPr>
            <p:txBody>
              <a:bodyPr/>
              <a:lstStyle/>
              <a:p>
                <a:r>
                  <a:rPr lang="es-EC">
                    <a:noFill/>
                  </a:rPr>
                  <a:t> </a:t>
                </a:r>
              </a:p>
            </p:txBody>
          </p:sp>
        </mc:Fallback>
      </mc:AlternateContent>
    </p:spTree>
    <p:extLst>
      <p:ext uri="{BB962C8B-B14F-4D97-AF65-F5344CB8AC3E}">
        <p14:creationId xmlns:p14="http://schemas.microsoft.com/office/powerpoint/2010/main" val="24180795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C" dirty="0"/>
              <a:t>SELECCIÓN DEL MOTOR</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a:bodyPr>
              <a:lstStyle/>
              <a:p>
                <a:pPr marL="0" indent="0">
                  <a:buNone/>
                </a:pPr>
                <a:r>
                  <a:rPr lang="es-EC" sz="2400" b="1" dirty="0" smtClean="0"/>
                  <a:t>CALCULO DE LA VELOCIDAD ANGULAR DEL MOTOR</a:t>
                </a:r>
              </a:p>
              <a:p>
                <a:pPr marL="0" indent="0">
                  <a:buNone/>
                </a:pPr>
                <a:endParaRPr lang="es-EC" sz="2400" dirty="0" smtClean="0"/>
              </a:p>
              <a:p>
                <a:pPr marL="0" indent="0">
                  <a:buNone/>
                </a:pPr>
                <a14:m>
                  <m:oMathPara xmlns:m="http://schemas.openxmlformats.org/officeDocument/2006/math">
                    <m:oMathParaPr>
                      <m:jc m:val="centerGroup"/>
                    </m:oMathParaPr>
                    <m:oMath xmlns:m="http://schemas.openxmlformats.org/officeDocument/2006/math">
                      <m:r>
                        <a:rPr lang="es-EC" sz="2400" b="0" i="1" smtClean="0">
                          <a:latin typeface="Cambria Math"/>
                        </a:rPr>
                        <m:t>𝑣</m:t>
                      </m:r>
                      <m:r>
                        <a:rPr lang="es-EC" sz="2400" b="0" i="1" smtClean="0">
                          <a:latin typeface="Cambria Math"/>
                        </a:rPr>
                        <m:t>(</m:t>
                      </m:r>
                      <m:r>
                        <a:rPr lang="es-EC" sz="2400" b="0" i="1" smtClean="0">
                          <a:latin typeface="Cambria Math"/>
                        </a:rPr>
                        <m:t>𝑣𝑒𝑙𝑜𝑐𝑖𝑑𝑎𝑑</m:t>
                      </m:r>
                      <m:r>
                        <a:rPr lang="es-EC" sz="2400" b="0" i="1" smtClean="0">
                          <a:latin typeface="Cambria Math"/>
                        </a:rPr>
                        <m:t> </m:t>
                      </m:r>
                      <m:r>
                        <a:rPr lang="es-EC" sz="2400" b="0" i="1" smtClean="0">
                          <a:latin typeface="Cambria Math"/>
                        </a:rPr>
                        <m:t>𝑑𝑒𝑠𝑒𝑎𝑑𝑎</m:t>
                      </m:r>
                      <m:r>
                        <a:rPr lang="es-EC" sz="2400" b="0" i="1" smtClean="0">
                          <a:latin typeface="Cambria Math"/>
                        </a:rPr>
                        <m:t>)=15 [</m:t>
                      </m:r>
                      <m:f>
                        <m:fPr>
                          <m:type m:val="lin"/>
                          <m:ctrlPr>
                            <a:rPr lang="es-EC" sz="2400" b="0" i="1" smtClean="0">
                              <a:latin typeface="Cambria Math" panose="02040503050406030204" pitchFamily="18" charset="0"/>
                            </a:rPr>
                          </m:ctrlPr>
                        </m:fPr>
                        <m:num>
                          <m:r>
                            <a:rPr lang="es-EC" sz="2400" b="0" i="1" smtClean="0">
                              <a:latin typeface="Cambria Math"/>
                            </a:rPr>
                            <m:t>𝐾𝑚</m:t>
                          </m:r>
                        </m:num>
                        <m:den>
                          <m:r>
                            <a:rPr lang="es-EC" sz="2400" b="0" i="1" smtClean="0">
                              <a:latin typeface="Cambria Math"/>
                            </a:rPr>
                            <m:t>h</m:t>
                          </m:r>
                        </m:den>
                      </m:f>
                      <m:r>
                        <a:rPr lang="es-EC" sz="2400" b="0" i="1" smtClean="0">
                          <a:latin typeface="Cambria Math"/>
                        </a:rPr>
                        <m:t>]</m:t>
                      </m:r>
                    </m:oMath>
                  </m:oMathPara>
                </a14:m>
                <a:endParaRPr lang="es-EC" sz="2400" dirty="0" smtClean="0"/>
              </a:p>
              <a:p>
                <a:pPr marL="0" indent="0">
                  <a:buNone/>
                </a:pPr>
                <a:endParaRPr lang="es-EC" sz="2400" dirty="0" smtClean="0"/>
              </a:p>
              <a:p>
                <a:pPr marL="0" indent="0">
                  <a:buNone/>
                </a:pPr>
                <a14:m>
                  <m:oMathPara xmlns:m="http://schemas.openxmlformats.org/officeDocument/2006/math">
                    <m:oMathParaPr>
                      <m:jc m:val="centerGroup"/>
                    </m:oMathParaPr>
                    <m:oMath xmlns:m="http://schemas.openxmlformats.org/officeDocument/2006/math">
                      <m:sSub>
                        <m:sSubPr>
                          <m:ctrlPr>
                            <a:rPr lang="es-EC" sz="2400" i="1">
                              <a:latin typeface="Cambria Math" panose="02040503050406030204" pitchFamily="18" charset="0"/>
                              <a:ea typeface="Cambria Math"/>
                            </a:rPr>
                          </m:ctrlPr>
                        </m:sSubPr>
                        <m:e>
                          <m:r>
                            <a:rPr lang="es-EC" sz="2400" i="1">
                              <a:latin typeface="Cambria Math"/>
                              <a:ea typeface="Cambria Math"/>
                            </a:rPr>
                            <m:t>𝜔</m:t>
                          </m:r>
                        </m:e>
                        <m:sub>
                          <m:r>
                            <a:rPr lang="es-EC" sz="2400" b="0" i="1" smtClean="0">
                              <a:latin typeface="Cambria Math"/>
                              <a:ea typeface="Cambria Math"/>
                            </a:rPr>
                            <m:t>1</m:t>
                          </m:r>
                        </m:sub>
                      </m:sSub>
                      <m:r>
                        <a:rPr lang="es-EC" sz="2400" b="0" i="1" smtClean="0">
                          <a:latin typeface="Cambria Math"/>
                          <a:ea typeface="Cambria Math"/>
                        </a:rPr>
                        <m:t>=</m:t>
                      </m:r>
                      <m:sSub>
                        <m:sSubPr>
                          <m:ctrlPr>
                            <a:rPr lang="es-EC" sz="2400" i="1">
                              <a:latin typeface="Cambria Math" panose="02040503050406030204" pitchFamily="18" charset="0"/>
                              <a:ea typeface="Cambria Math"/>
                            </a:rPr>
                          </m:ctrlPr>
                        </m:sSubPr>
                        <m:e>
                          <m:r>
                            <a:rPr lang="es-EC" sz="2400" i="1">
                              <a:latin typeface="Cambria Math"/>
                              <a:ea typeface="Cambria Math"/>
                            </a:rPr>
                            <m:t>𝜔</m:t>
                          </m:r>
                        </m:e>
                        <m:sub>
                          <m:r>
                            <a:rPr lang="es-EC" sz="2400" i="1">
                              <a:latin typeface="Cambria Math"/>
                              <a:ea typeface="Cambria Math"/>
                            </a:rPr>
                            <m:t>2</m:t>
                          </m:r>
                        </m:sub>
                      </m:sSub>
                      <m:r>
                        <a:rPr lang="es-EC" sz="2400" b="0" i="1" smtClean="0">
                          <a:latin typeface="Cambria Math"/>
                          <a:ea typeface="Cambria Math"/>
                        </a:rPr>
                        <m:t>∗</m:t>
                      </m:r>
                      <m:r>
                        <a:rPr lang="es-EC" sz="2400" b="0" i="1" smtClean="0">
                          <a:latin typeface="Cambria Math"/>
                          <a:ea typeface="Cambria Math"/>
                        </a:rPr>
                        <m:t>𝑖</m:t>
                      </m:r>
                    </m:oMath>
                  </m:oMathPara>
                </a14:m>
                <a:endParaRPr lang="es-EC" sz="2400" dirty="0" smtClean="0"/>
              </a:p>
              <a:p>
                <a:pPr marL="0" indent="0">
                  <a:buNone/>
                </a:pPr>
                <a:endParaRPr lang="es-EC" sz="2400" dirty="0" smtClean="0"/>
              </a:p>
              <a:p>
                <a:pPr marL="0" indent="0">
                  <a:buNone/>
                </a:pPr>
                <a14:m>
                  <m:oMathPara xmlns:m="http://schemas.openxmlformats.org/officeDocument/2006/math">
                    <m:oMathParaPr>
                      <m:jc m:val="centerGroup"/>
                    </m:oMathParaPr>
                    <m:oMath xmlns:m="http://schemas.openxmlformats.org/officeDocument/2006/math">
                      <m:sSub>
                        <m:sSubPr>
                          <m:ctrlPr>
                            <a:rPr lang="es-EC" sz="2400" i="1">
                              <a:latin typeface="Cambria Math" panose="02040503050406030204" pitchFamily="18" charset="0"/>
                              <a:ea typeface="Cambria Math"/>
                            </a:rPr>
                          </m:ctrlPr>
                        </m:sSubPr>
                        <m:e>
                          <m:r>
                            <a:rPr lang="es-EC" sz="2400" i="1">
                              <a:latin typeface="Cambria Math"/>
                              <a:ea typeface="Cambria Math"/>
                            </a:rPr>
                            <m:t>𝜔</m:t>
                          </m:r>
                        </m:e>
                        <m:sub>
                          <m:r>
                            <a:rPr lang="es-EC" sz="2400" b="0" i="1" smtClean="0">
                              <a:latin typeface="Cambria Math"/>
                              <a:ea typeface="Cambria Math"/>
                            </a:rPr>
                            <m:t>1</m:t>
                          </m:r>
                        </m:sub>
                      </m:sSub>
                      <m:r>
                        <a:rPr lang="es-EC" sz="2400" i="1">
                          <a:latin typeface="Cambria Math"/>
                          <a:ea typeface="Cambria Math"/>
                        </a:rPr>
                        <m:t>=</m:t>
                      </m:r>
                      <m:r>
                        <a:rPr lang="es-EC" sz="2400" b="0" i="1" smtClean="0">
                          <a:latin typeface="Cambria Math"/>
                          <a:ea typeface="Cambria Math"/>
                        </a:rPr>
                        <m:t>40</m:t>
                      </m:r>
                      <m:r>
                        <a:rPr lang="es-EC" sz="2400" i="1">
                          <a:latin typeface="Cambria Math"/>
                          <a:ea typeface="Cambria Math"/>
                        </a:rPr>
                        <m:t> </m:t>
                      </m:r>
                      <m:d>
                        <m:dPr>
                          <m:begChr m:val="["/>
                          <m:endChr m:val="]"/>
                          <m:ctrlPr>
                            <a:rPr lang="es-EC" sz="2400" b="0" i="1" smtClean="0">
                              <a:latin typeface="Cambria Math" panose="02040503050406030204" pitchFamily="18" charset="0"/>
                              <a:ea typeface="Cambria Math"/>
                            </a:rPr>
                          </m:ctrlPr>
                        </m:dPr>
                        <m:e>
                          <m:f>
                            <m:fPr>
                              <m:type m:val="lin"/>
                              <m:ctrlPr>
                                <a:rPr lang="es-EC" sz="2400" i="1" smtClean="0">
                                  <a:latin typeface="Cambria Math" panose="02040503050406030204" pitchFamily="18" charset="0"/>
                                  <a:ea typeface="Cambria Math"/>
                                </a:rPr>
                              </m:ctrlPr>
                            </m:fPr>
                            <m:num>
                              <m:r>
                                <a:rPr lang="es-EC" sz="2400" i="1">
                                  <a:latin typeface="Cambria Math"/>
                                  <a:ea typeface="Cambria Math"/>
                                </a:rPr>
                                <m:t>𝑟𝑎𝑑</m:t>
                              </m:r>
                            </m:num>
                            <m:den>
                              <m:r>
                                <a:rPr lang="es-EC" sz="2400" i="1">
                                  <a:latin typeface="Cambria Math"/>
                                  <a:ea typeface="Cambria Math"/>
                                </a:rPr>
                                <m:t>𝑠</m:t>
                              </m:r>
                            </m:den>
                          </m:f>
                        </m:e>
                      </m:d>
                      <m:r>
                        <a:rPr lang="es-EC" sz="2400" b="0" i="1" smtClean="0">
                          <a:latin typeface="Cambria Math"/>
                          <a:ea typeface="Cambria Math"/>
                        </a:rPr>
                        <m:t>∗5</m:t>
                      </m:r>
                    </m:oMath>
                  </m:oMathPara>
                </a14:m>
                <a:endParaRPr lang="es-EC" sz="2400" dirty="0"/>
              </a:p>
              <a:p>
                <a:pPr marL="0" indent="0">
                  <a:buNone/>
                </a:pPr>
                <a:endParaRPr lang="es-EC" sz="2400" dirty="0" smtClean="0"/>
              </a:p>
              <a:p>
                <a:pPr marL="0" indent="0">
                  <a:buNone/>
                </a:pPr>
                <a14:m>
                  <m:oMathPara xmlns:m="http://schemas.openxmlformats.org/officeDocument/2006/math">
                    <m:oMathParaPr>
                      <m:jc m:val="centerGroup"/>
                    </m:oMathParaPr>
                    <m:oMath xmlns:m="http://schemas.openxmlformats.org/officeDocument/2006/math">
                      <m:sSub>
                        <m:sSubPr>
                          <m:ctrlPr>
                            <a:rPr lang="es-EC" sz="2400" i="1">
                              <a:latin typeface="Cambria Math" panose="02040503050406030204" pitchFamily="18" charset="0"/>
                              <a:ea typeface="Cambria Math"/>
                            </a:rPr>
                          </m:ctrlPr>
                        </m:sSubPr>
                        <m:e>
                          <m:r>
                            <a:rPr lang="es-EC" sz="2400" i="1">
                              <a:latin typeface="Cambria Math"/>
                              <a:ea typeface="Cambria Math"/>
                            </a:rPr>
                            <m:t>𝜔</m:t>
                          </m:r>
                        </m:e>
                        <m:sub>
                          <m:r>
                            <a:rPr lang="es-EC" sz="2400" i="1">
                              <a:latin typeface="Cambria Math"/>
                              <a:ea typeface="Cambria Math"/>
                            </a:rPr>
                            <m:t>1</m:t>
                          </m:r>
                        </m:sub>
                      </m:sSub>
                      <m:r>
                        <a:rPr lang="es-EC" sz="2400" i="1">
                          <a:latin typeface="Cambria Math"/>
                          <a:ea typeface="Cambria Math"/>
                        </a:rPr>
                        <m:t>=</m:t>
                      </m:r>
                      <m:r>
                        <a:rPr lang="es-EC" sz="2400" b="0" i="1" smtClean="0">
                          <a:latin typeface="Cambria Math"/>
                          <a:ea typeface="Cambria Math"/>
                        </a:rPr>
                        <m:t>200 </m:t>
                      </m:r>
                      <m:d>
                        <m:dPr>
                          <m:begChr m:val="["/>
                          <m:endChr m:val="]"/>
                          <m:ctrlPr>
                            <a:rPr lang="es-EC" sz="2400" b="0" i="1" smtClean="0">
                              <a:latin typeface="Cambria Math" panose="02040503050406030204" pitchFamily="18" charset="0"/>
                              <a:ea typeface="Cambria Math"/>
                            </a:rPr>
                          </m:ctrlPr>
                        </m:dPr>
                        <m:e>
                          <m:f>
                            <m:fPr>
                              <m:type m:val="lin"/>
                              <m:ctrlPr>
                                <a:rPr lang="es-EC" sz="2400" b="0" i="1" smtClean="0">
                                  <a:latin typeface="Cambria Math" panose="02040503050406030204" pitchFamily="18" charset="0"/>
                                  <a:ea typeface="Cambria Math"/>
                                </a:rPr>
                              </m:ctrlPr>
                            </m:fPr>
                            <m:num>
                              <m:r>
                                <a:rPr lang="es-EC" sz="2400" b="0" i="1" smtClean="0">
                                  <a:latin typeface="Cambria Math"/>
                                  <a:ea typeface="Cambria Math"/>
                                </a:rPr>
                                <m:t>𝑟𝑎𝑑</m:t>
                              </m:r>
                            </m:num>
                            <m:den>
                              <m:r>
                                <a:rPr lang="es-EC" sz="2400" b="0" i="1" smtClean="0">
                                  <a:latin typeface="Cambria Math"/>
                                  <a:ea typeface="Cambria Math"/>
                                </a:rPr>
                                <m:t>𝑠</m:t>
                              </m:r>
                            </m:den>
                          </m:f>
                        </m:e>
                      </m:d>
                      <m:r>
                        <a:rPr lang="es-EC" sz="2400" b="0" i="1" smtClean="0">
                          <a:latin typeface="Cambria Math"/>
                          <a:ea typeface="Cambria Math"/>
                        </a:rPr>
                        <m:t>=1910 </m:t>
                      </m:r>
                      <m:r>
                        <a:rPr lang="es-EC" sz="2400" b="0" i="1" smtClean="0">
                          <a:latin typeface="Cambria Math"/>
                          <a:ea typeface="Cambria Math"/>
                        </a:rPr>
                        <m:t>𝑟𝑝𝑚</m:t>
                      </m:r>
                    </m:oMath>
                  </m:oMathPara>
                </a14:m>
                <a:endParaRPr lang="es-EC" sz="24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3"/>
                <a:stretch>
                  <a:fillRect l="-1111" t="-1078" b="-809"/>
                </a:stretch>
              </a:blipFill>
            </p:spPr>
            <p:txBody>
              <a:bodyPr/>
              <a:lstStyle/>
              <a:p>
                <a:r>
                  <a:rPr lang="es-EC">
                    <a:noFill/>
                  </a:rPr>
                  <a:t> </a:t>
                </a:r>
              </a:p>
            </p:txBody>
          </p:sp>
        </mc:Fallback>
      </mc:AlternateContent>
    </p:spTree>
    <p:extLst>
      <p:ext uri="{BB962C8B-B14F-4D97-AF65-F5344CB8AC3E}">
        <p14:creationId xmlns:p14="http://schemas.microsoft.com/office/powerpoint/2010/main" val="14254970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C" dirty="0"/>
              <a:t>SELECCIÓN DEL MOTOR</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pPr marL="0" indent="0">
                  <a:buNone/>
                </a:pPr>
                <a:r>
                  <a:rPr lang="es-EC" dirty="0" smtClean="0"/>
                  <a:t>POTENCIA DEL MOTOR</a:t>
                </a:r>
              </a:p>
              <a:p>
                <a:pPr marL="0" indent="0">
                  <a:buNone/>
                </a:pPr>
                <a:endParaRPr lang="es-EC"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s-EC" b="0" i="1" smtClean="0">
                          <a:latin typeface="Cambria Math"/>
                        </a:rPr>
                        <m:t>𝑃</m:t>
                      </m:r>
                      <m:r>
                        <a:rPr lang="es-EC" b="0" i="1" smtClean="0">
                          <a:latin typeface="Cambria Math"/>
                        </a:rPr>
                        <m:t>=</m:t>
                      </m:r>
                      <m:r>
                        <a:rPr lang="es-EC" b="0" i="1" smtClean="0">
                          <a:latin typeface="Cambria Math"/>
                        </a:rPr>
                        <m:t>𝑇𝑚𝑜𝑡𝑜𝑟</m:t>
                      </m:r>
                      <m:r>
                        <a:rPr lang="es-EC" b="0" i="1" smtClean="0">
                          <a:latin typeface="Cambria Math"/>
                        </a:rPr>
                        <m:t> ∗ </m:t>
                      </m:r>
                      <m:sSub>
                        <m:sSubPr>
                          <m:ctrlPr>
                            <a:rPr lang="es-EC" b="0" i="1" smtClean="0">
                              <a:latin typeface="Cambria Math" panose="02040503050406030204" pitchFamily="18" charset="0"/>
                            </a:rPr>
                          </m:ctrlPr>
                        </m:sSubPr>
                        <m:e>
                          <m:r>
                            <a:rPr lang="es-EC" b="0" i="1" smtClean="0">
                              <a:latin typeface="Cambria Math"/>
                              <a:ea typeface="Cambria Math"/>
                            </a:rPr>
                            <m:t>𝜔</m:t>
                          </m:r>
                        </m:e>
                        <m:sub>
                          <m:r>
                            <a:rPr lang="es-EC" b="0" i="1" smtClean="0">
                              <a:latin typeface="Cambria Math"/>
                            </a:rPr>
                            <m:t>2</m:t>
                          </m:r>
                        </m:sub>
                      </m:sSub>
                    </m:oMath>
                  </m:oMathPara>
                </a14:m>
                <a:endParaRPr lang="es-EC" dirty="0" smtClean="0"/>
              </a:p>
              <a:p>
                <a:pPr marL="0" indent="0">
                  <a:buNone/>
                </a:pPr>
                <a14:m>
                  <m:oMathPara xmlns:m="http://schemas.openxmlformats.org/officeDocument/2006/math">
                    <m:oMathParaPr>
                      <m:jc m:val="centerGroup"/>
                    </m:oMathParaPr>
                    <m:oMath xmlns:m="http://schemas.openxmlformats.org/officeDocument/2006/math">
                      <m:r>
                        <a:rPr lang="es-EC" i="1">
                          <a:latin typeface="Cambria Math"/>
                        </a:rPr>
                        <m:t>𝑃</m:t>
                      </m:r>
                      <m:r>
                        <a:rPr lang="es-EC" i="1">
                          <a:latin typeface="Cambria Math"/>
                        </a:rPr>
                        <m:t>=500.418 </m:t>
                      </m:r>
                      <m:r>
                        <a:rPr lang="es-EC" b="0" i="1" smtClean="0">
                          <a:latin typeface="Cambria Math"/>
                        </a:rPr>
                        <m:t>𝑊</m:t>
                      </m:r>
                    </m:oMath>
                  </m:oMathPara>
                </a14:m>
                <a:endParaRPr lang="es-EC" dirty="0" smtClean="0"/>
              </a:p>
              <a:p>
                <a:pPr marL="0" indent="0">
                  <a:buNone/>
                </a:pPr>
                <a:endParaRPr lang="es-EC" dirty="0" smtClean="0"/>
              </a:p>
              <a:p>
                <a:pPr marL="0" indent="0">
                  <a:buNone/>
                </a:pPr>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3"/>
                <a:stretch>
                  <a:fillRect l="-1852" t="-1752"/>
                </a:stretch>
              </a:blipFill>
            </p:spPr>
            <p:txBody>
              <a:bodyPr/>
              <a:lstStyle/>
              <a:p>
                <a:r>
                  <a:rPr lang="es-EC">
                    <a:noFill/>
                  </a:rPr>
                  <a:t> </a:t>
                </a:r>
              </a:p>
            </p:txBody>
          </p:sp>
        </mc:Fallback>
      </mc:AlternateContent>
      <p:graphicFrame>
        <p:nvGraphicFramePr>
          <p:cNvPr id="4" name="3 Tabla"/>
          <p:cNvGraphicFramePr>
            <a:graphicFrameLocks noGrp="1"/>
          </p:cNvGraphicFramePr>
          <p:nvPr>
            <p:extLst>
              <p:ext uri="{D42A27DB-BD31-4B8C-83A1-F6EECF244321}">
                <p14:modId xmlns:p14="http://schemas.microsoft.com/office/powerpoint/2010/main" val="2579973172"/>
              </p:ext>
            </p:extLst>
          </p:nvPr>
        </p:nvGraphicFramePr>
        <p:xfrm>
          <a:off x="1691680" y="4365104"/>
          <a:ext cx="6096000" cy="148336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s-EC" dirty="0" smtClean="0"/>
                        <a:t>CARACTERISTICAS DEL MOTOR</a:t>
                      </a:r>
                      <a:endParaRPr lang="es-EC" dirty="0"/>
                    </a:p>
                  </a:txBody>
                  <a:tcPr/>
                </a:tc>
                <a:tc hMerge="1">
                  <a:txBody>
                    <a:bodyPr/>
                    <a:lstStyle/>
                    <a:p>
                      <a:endParaRPr lang="es-EC" dirty="0"/>
                    </a:p>
                  </a:txBody>
                  <a:tcPr/>
                </a:tc>
              </a:tr>
              <a:tr h="370840">
                <a:tc>
                  <a:txBody>
                    <a:bodyPr/>
                    <a:lstStyle/>
                    <a:p>
                      <a:r>
                        <a:rPr lang="es-EC" dirty="0" smtClean="0"/>
                        <a:t>POTENCIA (NOMINAL)</a:t>
                      </a:r>
                      <a:endParaRPr lang="es-EC" dirty="0"/>
                    </a:p>
                  </a:txBody>
                  <a:tcPr/>
                </a:tc>
                <a:tc>
                  <a:txBody>
                    <a:bodyPr/>
                    <a:lstStyle/>
                    <a:p>
                      <a:r>
                        <a:rPr lang="es-EC" dirty="0" smtClean="0"/>
                        <a:t>500 [W]</a:t>
                      </a:r>
                      <a:endParaRPr lang="es-EC" dirty="0"/>
                    </a:p>
                  </a:txBody>
                  <a:tcPr/>
                </a:tc>
              </a:tr>
              <a:tr h="370840">
                <a:tc>
                  <a:txBody>
                    <a:bodyPr/>
                    <a:lstStyle/>
                    <a:p>
                      <a:r>
                        <a:rPr lang="es-EC" dirty="0" smtClean="0"/>
                        <a:t>TORQUE (NOMINAL)</a:t>
                      </a:r>
                      <a:endParaRPr lang="es-EC" dirty="0"/>
                    </a:p>
                  </a:txBody>
                  <a:tcPr/>
                </a:tc>
                <a:tc>
                  <a:txBody>
                    <a:bodyPr/>
                    <a:lstStyle/>
                    <a:p>
                      <a:r>
                        <a:rPr lang="es-EC" dirty="0" smtClean="0"/>
                        <a:t>14 [Nm]</a:t>
                      </a:r>
                      <a:endParaRPr lang="es-EC" dirty="0"/>
                    </a:p>
                  </a:txBody>
                  <a:tcPr/>
                </a:tc>
              </a:tr>
              <a:tr h="370840">
                <a:tc>
                  <a:txBody>
                    <a:bodyPr/>
                    <a:lstStyle/>
                    <a:p>
                      <a:r>
                        <a:rPr lang="es-EC" dirty="0" smtClean="0"/>
                        <a:t>RPM (NOMINAL)</a:t>
                      </a:r>
                      <a:endParaRPr lang="es-EC" dirty="0"/>
                    </a:p>
                  </a:txBody>
                  <a:tcPr/>
                </a:tc>
                <a:tc>
                  <a:txBody>
                    <a:bodyPr/>
                    <a:lstStyle/>
                    <a:p>
                      <a:r>
                        <a:rPr lang="es-EC" dirty="0" smtClean="0"/>
                        <a:t>2000 </a:t>
                      </a:r>
                      <a:endParaRPr lang="es-EC" dirty="0"/>
                    </a:p>
                  </a:txBody>
                  <a:tcPr/>
                </a:tc>
              </a:tr>
            </a:tbl>
          </a:graphicData>
        </a:graphic>
      </p:graphicFrame>
    </p:spTree>
    <p:extLst>
      <p:ext uri="{BB962C8B-B14F-4D97-AF65-F5344CB8AC3E}">
        <p14:creationId xmlns:p14="http://schemas.microsoft.com/office/powerpoint/2010/main" val="39489589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C" dirty="0"/>
              <a:t>SELECCIÓN DEL MOTOR</a:t>
            </a:r>
          </a:p>
        </p:txBody>
      </p:sp>
      <p:sp>
        <p:nvSpPr>
          <p:cNvPr id="3" name="2 Marcador de contenido"/>
          <p:cNvSpPr>
            <a:spLocks noGrp="1"/>
          </p:cNvSpPr>
          <p:nvPr>
            <p:ph idx="1"/>
          </p:nvPr>
        </p:nvSpPr>
        <p:spPr/>
        <p:txBody>
          <a:bodyPr>
            <a:normAutofit fontScale="77500" lnSpcReduction="20000"/>
          </a:bodyPr>
          <a:lstStyle/>
          <a:p>
            <a:pPr marL="0" indent="0">
              <a:buNone/>
            </a:pPr>
            <a:r>
              <a:rPr lang="es-EC" b="1" dirty="0" smtClean="0"/>
              <a:t>MOTOR SELECCIONADO</a:t>
            </a:r>
          </a:p>
          <a:p>
            <a:endParaRPr lang="es-EC" b="1" dirty="0" smtClean="0"/>
          </a:p>
          <a:p>
            <a:pPr marL="0" indent="0">
              <a:buNone/>
            </a:pPr>
            <a:r>
              <a:rPr lang="es-EC" b="1" dirty="0" smtClean="0"/>
              <a:t>CARACTERÍSTICAS</a:t>
            </a:r>
            <a:r>
              <a:rPr lang="es-EC" b="1" dirty="0"/>
              <a:t>: </a:t>
            </a:r>
            <a:endParaRPr lang="es-EC" dirty="0"/>
          </a:p>
          <a:p>
            <a:pPr lvl="1"/>
            <a:r>
              <a:rPr lang="es-EC" dirty="0" smtClean="0"/>
              <a:t>Marca: RAZOR </a:t>
            </a:r>
          </a:p>
          <a:p>
            <a:pPr lvl="1"/>
            <a:r>
              <a:rPr lang="es-EC" dirty="0" smtClean="0"/>
              <a:t>Tipo: MY1020 </a:t>
            </a:r>
            <a:endParaRPr lang="es-EC" dirty="0"/>
          </a:p>
          <a:p>
            <a:pPr lvl="1"/>
            <a:r>
              <a:rPr lang="es-EC" dirty="0"/>
              <a:t>Potencia: 500W </a:t>
            </a:r>
          </a:p>
          <a:p>
            <a:pPr lvl="1"/>
            <a:r>
              <a:rPr lang="es-EC" dirty="0"/>
              <a:t>Velocidad: 2800 rpm </a:t>
            </a:r>
          </a:p>
          <a:p>
            <a:pPr lvl="1"/>
            <a:r>
              <a:rPr lang="es-EC" dirty="0"/>
              <a:t>Voltaje: 36V </a:t>
            </a:r>
          </a:p>
          <a:p>
            <a:pPr lvl="1"/>
            <a:r>
              <a:rPr lang="es-EC" dirty="0"/>
              <a:t>Amperaje: 27.4 </a:t>
            </a:r>
            <a:r>
              <a:rPr lang="es-EC" dirty="0" err="1"/>
              <a:t>Amp</a:t>
            </a:r>
            <a:r>
              <a:rPr lang="es-EC" dirty="0"/>
              <a:t> </a:t>
            </a:r>
          </a:p>
          <a:p>
            <a:pPr lvl="1"/>
            <a:r>
              <a:rPr lang="es-EC" dirty="0"/>
              <a:t>Incluye piñón de 11 dientes para cadena #25 </a:t>
            </a:r>
          </a:p>
          <a:p>
            <a:pPr lvl="1"/>
            <a:r>
              <a:rPr lang="es-EC" dirty="0"/>
              <a:t>Sentido de giro del eje reversible </a:t>
            </a:r>
          </a:p>
          <a:p>
            <a:pPr lvl="1"/>
            <a:r>
              <a:rPr lang="pt-BR" dirty="0" err="1"/>
              <a:t>Diámetro</a:t>
            </a:r>
            <a:r>
              <a:rPr lang="pt-BR" dirty="0"/>
              <a:t>: 4 ½” de </a:t>
            </a:r>
            <a:r>
              <a:rPr lang="pt-BR" dirty="0" err="1"/>
              <a:t>diámetro</a:t>
            </a:r>
            <a:r>
              <a:rPr lang="pt-BR" dirty="0"/>
              <a:t> externo </a:t>
            </a:r>
          </a:p>
          <a:p>
            <a:pPr lvl="1"/>
            <a:r>
              <a:rPr lang="es-EC" dirty="0"/>
              <a:t>Longitud: 6 ¼” incluyendo el eje </a:t>
            </a:r>
            <a:r>
              <a:rPr lang="es-EC" dirty="0" smtClean="0"/>
              <a:t> </a:t>
            </a:r>
            <a:endParaRPr lang="es-EC"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916832"/>
            <a:ext cx="3213323" cy="2667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1783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ALCANCE</a:t>
            </a:r>
            <a:endParaRPr lang="es-EC" dirty="0"/>
          </a:p>
        </p:txBody>
      </p:sp>
      <p:sp>
        <p:nvSpPr>
          <p:cNvPr id="3" name="Marcador de contenido 2"/>
          <p:cNvSpPr>
            <a:spLocks noGrp="1"/>
          </p:cNvSpPr>
          <p:nvPr>
            <p:ph idx="1"/>
          </p:nvPr>
        </p:nvSpPr>
        <p:spPr>
          <a:xfrm>
            <a:off x="628650" y="2331720"/>
            <a:ext cx="7886700" cy="3845243"/>
          </a:xfrm>
        </p:spPr>
        <p:txBody>
          <a:bodyPr>
            <a:normAutofit/>
          </a:bodyPr>
          <a:lstStyle/>
          <a:p>
            <a:r>
              <a:rPr lang="es-EC" sz="4000" dirty="0" smtClean="0"/>
              <a:t>Etapa de diseño </a:t>
            </a:r>
          </a:p>
          <a:p>
            <a:r>
              <a:rPr lang="es-EC" sz="4000" dirty="0" smtClean="0"/>
              <a:t>Etapa de construcción </a:t>
            </a:r>
          </a:p>
          <a:p>
            <a:r>
              <a:rPr lang="es-EC" sz="4000" dirty="0" smtClean="0"/>
              <a:t>Etapa de pruebas </a:t>
            </a:r>
          </a:p>
          <a:p>
            <a:r>
              <a:rPr lang="es-EC" sz="4000" dirty="0" smtClean="0"/>
              <a:t>Resultado final </a:t>
            </a:r>
            <a:endParaRPr lang="es-EC" sz="4000" dirty="0"/>
          </a:p>
        </p:txBody>
      </p:sp>
    </p:spTree>
    <p:extLst>
      <p:ext uri="{BB962C8B-B14F-4D97-AF65-F5344CB8AC3E}">
        <p14:creationId xmlns:p14="http://schemas.microsoft.com/office/powerpoint/2010/main" val="18610179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dirty="0" smtClean="0"/>
              <a:t>DISEÑO DEL SISTEMA DE TRANSMISIÓN  </a:t>
            </a:r>
            <a:endParaRPr lang="es-EC" dirty="0"/>
          </a:p>
        </p:txBody>
      </p:sp>
      <p:sp>
        <p:nvSpPr>
          <p:cNvPr id="3" name="Marcador de contenido 2"/>
          <p:cNvSpPr>
            <a:spLocks noGrp="1"/>
          </p:cNvSpPr>
          <p:nvPr>
            <p:ph idx="1"/>
          </p:nvPr>
        </p:nvSpPr>
        <p:spPr/>
        <p:txBody>
          <a:bodyPr>
            <a:normAutofit/>
          </a:bodyPr>
          <a:lstStyle/>
          <a:p>
            <a:pPr algn="just"/>
            <a:r>
              <a:rPr lang="es-EC" sz="2800" dirty="0"/>
              <a:t>Para la transmisión del torque desde el motor hasta el eje de la rueda se requiere de un sistema de transmisión flexible por lo que se ha decidido implementar un sistema de cadena de rodillos y ruedas dentadas.</a:t>
            </a:r>
          </a:p>
          <a:p>
            <a:pPr marL="0" indent="0" algn="just">
              <a:buNone/>
            </a:pPr>
            <a:endParaRPr lang="es-EC" sz="2800" dirty="0"/>
          </a:p>
          <a:p>
            <a:pPr algn="just"/>
            <a:r>
              <a:rPr lang="es-EC" sz="2800" dirty="0"/>
              <a:t>Como datos previos tenemos que el motor seleccionado viene con un piñón de 11 dientes para cadena #25, el paso de esta cadena es de ¼”.</a:t>
            </a:r>
          </a:p>
          <a:p>
            <a:endParaRPr lang="es-EC" sz="2800" dirty="0"/>
          </a:p>
        </p:txBody>
      </p:sp>
    </p:spTree>
    <p:extLst>
      <p:ext uri="{BB962C8B-B14F-4D97-AF65-F5344CB8AC3E}">
        <p14:creationId xmlns:p14="http://schemas.microsoft.com/office/powerpoint/2010/main" val="1228992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dirty="0" smtClean="0"/>
              <a:t>CALCULO DEL LARGO DE LA CADENA </a:t>
            </a:r>
            <a:endParaRPr lang="es-EC" dirty="0"/>
          </a:p>
        </p:txBody>
      </p:sp>
      <p:sp>
        <p:nvSpPr>
          <p:cNvPr id="3" name="Marcador de contenido 2"/>
          <p:cNvSpPr>
            <a:spLocks noGrp="1"/>
          </p:cNvSpPr>
          <p:nvPr>
            <p:ph idx="1"/>
          </p:nvPr>
        </p:nvSpPr>
        <p:spPr/>
        <p:txBody>
          <a:bodyPr/>
          <a:lstStyle/>
          <a:p>
            <a:pPr marL="0" indent="0">
              <a:buNone/>
            </a:pPr>
            <a:r>
              <a:rPr lang="es-EC" dirty="0" smtClean="0"/>
              <a:t>DATOS</a:t>
            </a:r>
            <a:endParaRPr lang="es-EC" dirty="0"/>
          </a:p>
          <a:p>
            <a:pPr marL="0" indent="0">
              <a:buNone/>
            </a:pPr>
            <a:r>
              <a:rPr lang="es-EC" dirty="0" smtClean="0"/>
              <a:t>N1 = 11</a:t>
            </a:r>
          </a:p>
          <a:p>
            <a:pPr marL="0" indent="0">
              <a:buNone/>
            </a:pPr>
            <a:r>
              <a:rPr lang="es-EC" dirty="0" smtClean="0"/>
              <a:t>p = 0,250</a:t>
            </a:r>
          </a:p>
          <a:p>
            <a:pPr marL="0" indent="0">
              <a:buNone/>
            </a:pPr>
            <a:r>
              <a:rPr lang="es-EC" dirty="0" smtClean="0"/>
              <a:t>pmm = p . 25,4</a:t>
            </a:r>
          </a:p>
          <a:p>
            <a:pPr marL="0" indent="0">
              <a:buNone/>
            </a:pPr>
            <a:endParaRPr lang="es-EC" dirty="0" smtClean="0"/>
          </a:p>
          <a:p>
            <a:pPr marL="0" indent="0">
              <a:buNone/>
            </a:pPr>
            <a:endParaRPr lang="es-EC" dirty="0"/>
          </a:p>
          <a:p>
            <a:pPr marL="0" indent="0">
              <a:buNone/>
            </a:pPr>
            <a:endParaRPr lang="es-EC" dirty="0"/>
          </a:p>
        </p:txBody>
      </p:sp>
      <p:pic>
        <p:nvPicPr>
          <p:cNvPr id="24" name="Imagen 23"/>
          <p:cNvPicPr/>
          <p:nvPr/>
        </p:nvPicPr>
        <p:blipFill>
          <a:blip r:embed="rId2">
            <a:extLst>
              <a:ext uri="{28A0092B-C50C-407E-A947-70E740481C1C}">
                <a14:useLocalDpi xmlns:a14="http://schemas.microsoft.com/office/drawing/2010/main" val="0"/>
              </a:ext>
            </a:extLst>
          </a:blip>
          <a:srcRect/>
          <a:stretch>
            <a:fillRect/>
          </a:stretch>
        </p:blipFill>
        <p:spPr bwMode="auto">
          <a:xfrm>
            <a:off x="628650" y="4428331"/>
            <a:ext cx="990124" cy="839153"/>
          </a:xfrm>
          <a:prstGeom prst="rect">
            <a:avLst/>
          </a:prstGeom>
          <a:noFill/>
          <a:ln>
            <a:noFill/>
          </a:ln>
        </p:spPr>
      </p:pic>
      <p:pic>
        <p:nvPicPr>
          <p:cNvPr id="25" name="Imagen 24"/>
          <p:cNvPicPr/>
          <p:nvPr/>
        </p:nvPicPr>
        <p:blipFill>
          <a:blip r:embed="rId3">
            <a:extLst>
              <a:ext uri="{28A0092B-C50C-407E-A947-70E740481C1C}">
                <a14:useLocalDpi xmlns:a14="http://schemas.microsoft.com/office/drawing/2010/main" val="0"/>
              </a:ext>
            </a:extLst>
          </a:blip>
          <a:srcRect/>
          <a:stretch>
            <a:fillRect/>
          </a:stretch>
        </p:blipFill>
        <p:spPr bwMode="auto">
          <a:xfrm>
            <a:off x="628651" y="5424488"/>
            <a:ext cx="845819" cy="359093"/>
          </a:xfrm>
          <a:prstGeom prst="rect">
            <a:avLst/>
          </a:prstGeom>
          <a:noFill/>
          <a:ln>
            <a:noFill/>
          </a:ln>
        </p:spPr>
      </p:pic>
      <p:pic>
        <p:nvPicPr>
          <p:cNvPr id="26" name="Imagen 25"/>
          <p:cNvPicPr/>
          <p:nvPr/>
        </p:nvPicPr>
        <p:blipFill>
          <a:blip r:embed="rId4">
            <a:extLst>
              <a:ext uri="{28A0092B-C50C-407E-A947-70E740481C1C}">
                <a14:useLocalDpi xmlns:a14="http://schemas.microsoft.com/office/drawing/2010/main" val="0"/>
              </a:ext>
            </a:extLst>
          </a:blip>
          <a:srcRect/>
          <a:stretch>
            <a:fillRect/>
          </a:stretch>
        </p:blipFill>
        <p:spPr bwMode="auto">
          <a:xfrm>
            <a:off x="3611166" y="2565877"/>
            <a:ext cx="4652725" cy="1435417"/>
          </a:xfrm>
          <a:prstGeom prst="rect">
            <a:avLst/>
          </a:prstGeom>
          <a:noFill/>
          <a:ln>
            <a:noFill/>
          </a:ln>
        </p:spPr>
      </p:pic>
      <p:pic>
        <p:nvPicPr>
          <p:cNvPr id="27" name="Imagen 26"/>
          <p:cNvPicPr/>
          <p:nvPr/>
        </p:nvPicPr>
        <p:blipFill>
          <a:blip r:embed="rId5">
            <a:extLst>
              <a:ext uri="{28A0092B-C50C-407E-A947-70E740481C1C}">
                <a14:useLocalDpi xmlns:a14="http://schemas.microsoft.com/office/drawing/2010/main" val="0"/>
              </a:ext>
            </a:extLst>
          </a:blip>
          <a:srcRect/>
          <a:stretch>
            <a:fillRect/>
          </a:stretch>
        </p:blipFill>
        <p:spPr bwMode="auto">
          <a:xfrm>
            <a:off x="3611166" y="4428330"/>
            <a:ext cx="1120855" cy="333376"/>
          </a:xfrm>
          <a:prstGeom prst="rect">
            <a:avLst/>
          </a:prstGeom>
          <a:noFill/>
          <a:ln>
            <a:noFill/>
          </a:ln>
        </p:spPr>
      </p:pic>
      <p:pic>
        <p:nvPicPr>
          <p:cNvPr id="28" name="Imagen 27"/>
          <p:cNvPicPr/>
          <p:nvPr/>
        </p:nvPicPr>
        <p:blipFill>
          <a:blip r:embed="rId6">
            <a:extLst>
              <a:ext uri="{28A0092B-C50C-407E-A947-70E740481C1C}">
                <a14:useLocalDpi xmlns:a14="http://schemas.microsoft.com/office/drawing/2010/main" val="0"/>
              </a:ext>
            </a:extLst>
          </a:blip>
          <a:srcRect/>
          <a:stretch>
            <a:fillRect/>
          </a:stretch>
        </p:blipFill>
        <p:spPr bwMode="auto">
          <a:xfrm>
            <a:off x="3611166" y="5067061"/>
            <a:ext cx="1292305" cy="400844"/>
          </a:xfrm>
          <a:prstGeom prst="rect">
            <a:avLst/>
          </a:prstGeom>
          <a:noFill/>
          <a:ln>
            <a:noFill/>
          </a:ln>
        </p:spPr>
      </p:pic>
    </p:spTree>
    <p:extLst>
      <p:ext uri="{BB962C8B-B14F-4D97-AF65-F5344CB8AC3E}">
        <p14:creationId xmlns:p14="http://schemas.microsoft.com/office/powerpoint/2010/main" val="37740282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DISEÑO DEL EJE DE TRANSMISIÓN  </a:t>
            </a:r>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428393" y="2171700"/>
            <a:ext cx="6287215" cy="4137660"/>
          </a:xfrm>
          <a:prstGeom prst="rect">
            <a:avLst/>
          </a:prstGeom>
          <a:noFill/>
          <a:ln>
            <a:noFill/>
          </a:ln>
        </p:spPr>
      </p:pic>
    </p:spTree>
    <p:extLst>
      <p:ext uri="{BB962C8B-B14F-4D97-AF65-F5344CB8AC3E}">
        <p14:creationId xmlns:p14="http://schemas.microsoft.com/office/powerpoint/2010/main" val="22882877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628650" y="4543425"/>
                <a:ext cx="7886700" cy="946547"/>
              </a:xfrm>
            </p:spPr>
            <p:txBody>
              <a:bodyPr>
                <a:normAutofit fontScale="47500" lnSpcReduction="20000"/>
              </a:bodyPr>
              <a:lstStyle/>
              <a:p>
                <a14:m>
                  <m:oMath xmlns:m="http://schemas.openxmlformats.org/officeDocument/2006/math">
                    <m:r>
                      <a:rPr lang="es-EC" i="1">
                        <a:latin typeface="Cambria Math" panose="02040503050406030204" pitchFamily="18" charset="0"/>
                      </a:rPr>
                      <m:t>𝑃</m:t>
                    </m:r>
                    <m:r>
                      <a:rPr lang="es-EC" i="1">
                        <a:latin typeface="Cambria Math" panose="02040503050406030204" pitchFamily="18" charset="0"/>
                      </a:rPr>
                      <m:t>=</m:t>
                    </m:r>
                    <m:r>
                      <a:rPr lang="es-EC" i="1">
                        <a:latin typeface="Cambria Math" panose="02040503050406030204" pitchFamily="18" charset="0"/>
                      </a:rPr>
                      <m:t>𝑃𝑒𝑠𝑜</m:t>
                    </m:r>
                    <m:r>
                      <a:rPr lang="es-EC" i="1">
                        <a:latin typeface="Cambria Math" panose="02040503050406030204" pitchFamily="18" charset="0"/>
                      </a:rPr>
                      <m:t> </m:t>
                    </m:r>
                    <m:r>
                      <a:rPr lang="es-EC" i="1">
                        <a:latin typeface="Cambria Math" panose="02040503050406030204" pitchFamily="18" charset="0"/>
                      </a:rPr>
                      <m:t>𝑑𝑒𝑙</m:t>
                    </m:r>
                    <m:r>
                      <a:rPr lang="es-EC" i="1">
                        <a:latin typeface="Cambria Math" panose="02040503050406030204" pitchFamily="18" charset="0"/>
                      </a:rPr>
                      <m:t> </m:t>
                    </m:r>
                    <m:r>
                      <a:rPr lang="es-EC" i="1">
                        <a:latin typeface="Cambria Math" panose="02040503050406030204" pitchFamily="18" charset="0"/>
                      </a:rPr>
                      <m:t>𝑐𝑜𝑛𝑗𝑢𝑛𝑡𝑜</m:t>
                    </m:r>
                    <m:r>
                      <a:rPr lang="es-EC" i="1">
                        <a:latin typeface="Cambria Math" panose="02040503050406030204" pitchFamily="18" charset="0"/>
                      </a:rPr>
                      <m:t> </m:t>
                    </m:r>
                    <m:r>
                      <a:rPr lang="es-EC" i="1">
                        <a:latin typeface="Cambria Math" panose="02040503050406030204" pitchFamily="18" charset="0"/>
                      </a:rPr>
                      <m:t>𝑝𝑖𝑙𝑜𝑡𝑜</m:t>
                    </m:r>
                    <m:r>
                      <a:rPr lang="es-EC" i="1">
                        <a:latin typeface="Cambria Math" panose="02040503050406030204" pitchFamily="18" charset="0"/>
                      </a:rPr>
                      <m:t>−</m:t>
                    </m:r>
                    <m:r>
                      <a:rPr lang="es-EC" i="1">
                        <a:latin typeface="Cambria Math" panose="02040503050406030204" pitchFamily="18" charset="0"/>
                      </a:rPr>
                      <m:t>𝑣𝑒h𝑖𝑐𝑢𝑙𝑜</m:t>
                    </m:r>
                    <m:r>
                      <a:rPr lang="es-EC" i="1">
                        <a:latin typeface="Cambria Math" panose="02040503050406030204" pitchFamily="18" charset="0"/>
                      </a:rPr>
                      <m:t>=120 </m:t>
                    </m:r>
                    <m:r>
                      <a:rPr lang="es-EC" i="1">
                        <a:latin typeface="Cambria Math" panose="02040503050406030204" pitchFamily="18" charset="0"/>
                      </a:rPr>
                      <m:t>𝐾𝑔</m:t>
                    </m:r>
                    <m:r>
                      <a:rPr lang="es-EC" i="1">
                        <a:latin typeface="Cambria Math" panose="02040503050406030204" pitchFamily="18" charset="0"/>
                      </a:rPr>
                      <m:t>=1176 </m:t>
                    </m:r>
                    <m:r>
                      <a:rPr lang="es-EC" i="1">
                        <a:latin typeface="Cambria Math" panose="02040503050406030204" pitchFamily="18" charset="0"/>
                      </a:rPr>
                      <m:t>𝑁</m:t>
                    </m:r>
                  </m:oMath>
                </a14:m>
                <a:endParaRPr lang="es-EC" dirty="0"/>
              </a:p>
              <a:p>
                <a14:m>
                  <m:oMath xmlns:m="http://schemas.openxmlformats.org/officeDocument/2006/math">
                    <m:r>
                      <a:rPr lang="es-EC" i="1">
                        <a:latin typeface="Cambria Math" panose="02040503050406030204" pitchFamily="18" charset="0"/>
                      </a:rPr>
                      <m:t>𝑇</m:t>
                    </m:r>
                    <m:r>
                      <a:rPr lang="es-EC" i="1">
                        <a:latin typeface="Cambria Math" panose="02040503050406030204" pitchFamily="18" charset="0"/>
                      </a:rPr>
                      <m:t>=</m:t>
                    </m:r>
                    <m:r>
                      <a:rPr lang="es-EC" i="1">
                        <a:latin typeface="Cambria Math" panose="02040503050406030204" pitchFamily="18" charset="0"/>
                      </a:rPr>
                      <m:t>𝑡𝑜𝑟𝑞𝑢𝑒</m:t>
                    </m:r>
                    <m:r>
                      <a:rPr lang="es-EC" i="1">
                        <a:latin typeface="Cambria Math" panose="02040503050406030204" pitchFamily="18" charset="0"/>
                      </a:rPr>
                      <m:t> </m:t>
                    </m:r>
                    <m:r>
                      <a:rPr lang="es-EC" i="1">
                        <a:latin typeface="Cambria Math" panose="02040503050406030204" pitchFamily="18" charset="0"/>
                      </a:rPr>
                      <m:t>𝑔𝑒𝑛𝑒𝑟𝑎𝑑𝑜</m:t>
                    </m:r>
                    <m:r>
                      <a:rPr lang="es-EC" i="1">
                        <a:latin typeface="Cambria Math" panose="02040503050406030204" pitchFamily="18" charset="0"/>
                      </a:rPr>
                      <m:t> </m:t>
                    </m:r>
                    <m:r>
                      <a:rPr lang="es-EC" i="1">
                        <a:latin typeface="Cambria Math" panose="02040503050406030204" pitchFamily="18" charset="0"/>
                      </a:rPr>
                      <m:t>𝑝𝑜𝑟</m:t>
                    </m:r>
                    <m:r>
                      <a:rPr lang="es-EC" i="1">
                        <a:latin typeface="Cambria Math" panose="02040503050406030204" pitchFamily="18" charset="0"/>
                      </a:rPr>
                      <m:t> </m:t>
                    </m:r>
                    <m:r>
                      <a:rPr lang="es-EC" i="1">
                        <a:latin typeface="Cambria Math" panose="02040503050406030204" pitchFamily="18" charset="0"/>
                      </a:rPr>
                      <m:t>𝑒𝑙</m:t>
                    </m:r>
                    <m:r>
                      <a:rPr lang="es-EC" i="1">
                        <a:latin typeface="Cambria Math" panose="02040503050406030204" pitchFamily="18" charset="0"/>
                      </a:rPr>
                      <m:t> </m:t>
                    </m:r>
                    <m:r>
                      <a:rPr lang="es-EC" i="1">
                        <a:latin typeface="Cambria Math" panose="02040503050406030204" pitchFamily="18" charset="0"/>
                      </a:rPr>
                      <m:t>𝑚𝑜𝑡𝑜𝑟</m:t>
                    </m:r>
                    <m:r>
                      <a:rPr lang="es-EC" i="1">
                        <a:latin typeface="Cambria Math" panose="02040503050406030204" pitchFamily="18" charset="0"/>
                      </a:rPr>
                      <m:t>=14,122 </m:t>
                    </m:r>
                    <m:r>
                      <a:rPr lang="es-EC" i="1">
                        <a:latin typeface="Cambria Math" panose="02040503050406030204" pitchFamily="18" charset="0"/>
                      </a:rPr>
                      <m:t>𝑁</m:t>
                    </m:r>
                    <m:r>
                      <a:rPr lang="es-EC" i="1">
                        <a:latin typeface="Cambria Math" panose="02040503050406030204" pitchFamily="18" charset="0"/>
                      </a:rPr>
                      <m:t>.</m:t>
                    </m:r>
                    <m:r>
                      <a:rPr lang="es-EC" i="1">
                        <a:latin typeface="Cambria Math" panose="02040503050406030204" pitchFamily="18" charset="0"/>
                      </a:rPr>
                      <m:t>𝑚</m:t>
                    </m:r>
                  </m:oMath>
                </a14:m>
                <a:endParaRPr lang="es-EC" dirty="0"/>
              </a:p>
              <a:p>
                <a14:m>
                  <m:oMath xmlns:m="http://schemas.openxmlformats.org/officeDocument/2006/math">
                    <m:r>
                      <a:rPr lang="es-EC" i="1">
                        <a:latin typeface="Cambria Math" panose="02040503050406030204" pitchFamily="18" charset="0"/>
                      </a:rPr>
                      <m:t>𝐿</m:t>
                    </m:r>
                    <m:r>
                      <a:rPr lang="es-EC" i="1">
                        <a:latin typeface="Cambria Math" panose="02040503050406030204" pitchFamily="18" charset="0"/>
                      </a:rPr>
                      <m:t>=</m:t>
                    </m:r>
                    <m:r>
                      <a:rPr lang="es-EC" i="1">
                        <a:latin typeface="Cambria Math" panose="02040503050406030204" pitchFamily="18" charset="0"/>
                      </a:rPr>
                      <m:t>𝑙𝑜𝑛𝑔𝑖𝑡𝑢𝑑</m:t>
                    </m:r>
                    <m:r>
                      <a:rPr lang="es-EC" i="1">
                        <a:latin typeface="Cambria Math" panose="02040503050406030204" pitchFamily="18" charset="0"/>
                      </a:rPr>
                      <m:t> </m:t>
                    </m:r>
                    <m:r>
                      <a:rPr lang="es-EC" i="1">
                        <a:latin typeface="Cambria Math" panose="02040503050406030204" pitchFamily="18" charset="0"/>
                      </a:rPr>
                      <m:t>𝑒𝑛𝑡𝑟𝑒</m:t>
                    </m:r>
                    <m:r>
                      <a:rPr lang="es-EC" i="1">
                        <a:latin typeface="Cambria Math" panose="02040503050406030204" pitchFamily="18" charset="0"/>
                      </a:rPr>
                      <m:t> </m:t>
                    </m:r>
                    <m:r>
                      <a:rPr lang="es-EC" i="1">
                        <a:latin typeface="Cambria Math" panose="02040503050406030204" pitchFamily="18" charset="0"/>
                      </a:rPr>
                      <m:t>𝑎𝑝𝑜𝑦𝑜𝑠</m:t>
                    </m:r>
                    <m:r>
                      <a:rPr lang="es-EC" i="1">
                        <a:latin typeface="Cambria Math" panose="02040503050406030204" pitchFamily="18" charset="0"/>
                      </a:rPr>
                      <m:t> </m:t>
                    </m:r>
                    <m:r>
                      <a:rPr lang="es-EC" i="1">
                        <a:latin typeface="Cambria Math" panose="02040503050406030204" pitchFamily="18" charset="0"/>
                      </a:rPr>
                      <m:t>𝑑𝑒𝑙</m:t>
                    </m:r>
                    <m:r>
                      <a:rPr lang="es-EC" i="1">
                        <a:latin typeface="Cambria Math" panose="02040503050406030204" pitchFamily="18" charset="0"/>
                      </a:rPr>
                      <m:t> </m:t>
                    </m:r>
                    <m:r>
                      <a:rPr lang="es-EC" i="1">
                        <a:latin typeface="Cambria Math" panose="02040503050406030204" pitchFamily="18" charset="0"/>
                      </a:rPr>
                      <m:t>𝑒𝑗𝑒</m:t>
                    </m:r>
                    <m:r>
                      <a:rPr lang="es-EC" i="1">
                        <a:latin typeface="Cambria Math" panose="02040503050406030204" pitchFamily="18" charset="0"/>
                      </a:rPr>
                      <m:t>=0,210 </m:t>
                    </m:r>
                    <m:r>
                      <a:rPr lang="es-EC" i="1">
                        <a:latin typeface="Cambria Math" panose="02040503050406030204" pitchFamily="18" charset="0"/>
                      </a:rPr>
                      <m:t>𝑚</m:t>
                    </m:r>
                  </m:oMath>
                </a14:m>
                <a:endParaRPr lang="es-EC" dirty="0"/>
              </a:p>
              <a:p>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628650" y="4543425"/>
                <a:ext cx="7886700" cy="946547"/>
              </a:xfrm>
              <a:blipFill rotWithShape="0">
                <a:blip r:embed="rId2"/>
                <a:stretch>
                  <a:fillRect l="-232"/>
                </a:stretch>
              </a:blipFill>
            </p:spPr>
            <p:txBody>
              <a:bodyPr/>
              <a:lstStyle/>
              <a:p>
                <a:r>
                  <a:rPr lang="es-EC">
                    <a:noFill/>
                  </a:rPr>
                  <a:t> </a:t>
                </a:r>
              </a:p>
            </p:txBody>
          </p:sp>
        </mc:Fallback>
      </mc:AlternateContent>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1878328" y="1108387"/>
            <a:ext cx="5387344" cy="3088415"/>
          </a:xfrm>
          <a:prstGeom prst="rect">
            <a:avLst/>
          </a:prstGeom>
          <a:noFill/>
          <a:ln>
            <a:noFill/>
          </a:ln>
        </p:spPr>
      </p:pic>
    </p:spTree>
    <p:extLst>
      <p:ext uri="{BB962C8B-B14F-4D97-AF65-F5344CB8AC3E}">
        <p14:creationId xmlns:p14="http://schemas.microsoft.com/office/powerpoint/2010/main" val="4848825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628650" y="1354456"/>
                <a:ext cx="7886700" cy="4380668"/>
              </a:xfrm>
            </p:spPr>
            <p:txBody>
              <a:bodyPr numCol="2">
                <a:normAutofit fontScale="55000" lnSpcReduction="20000"/>
              </a:bodyPr>
              <a:lstStyle/>
              <a:p>
                <a14:m>
                  <m:oMath xmlns:m="http://schemas.openxmlformats.org/officeDocument/2006/math">
                    <m:nary>
                      <m:naryPr>
                        <m:chr m:val="∑"/>
                        <m:limLoc m:val="undOvr"/>
                        <m:subHide m:val="on"/>
                        <m:supHide m:val="on"/>
                        <m:ctrlPr>
                          <a:rPr lang="es-EC" sz="2175" i="1">
                            <a:latin typeface="Cambria Math" panose="02040503050406030204" pitchFamily="18" charset="0"/>
                          </a:rPr>
                        </m:ctrlPr>
                      </m:naryPr>
                      <m:sub/>
                      <m:sup/>
                      <m:e>
                        <m:r>
                          <a:rPr lang="es-EC" sz="2175" i="1">
                            <a:latin typeface="Cambria Math" panose="02040503050406030204" pitchFamily="18" charset="0"/>
                          </a:rPr>
                          <m:t>𝐹𝑦</m:t>
                        </m:r>
                        <m:r>
                          <a:rPr lang="es-EC" sz="2175" i="1">
                            <a:latin typeface="Cambria Math" panose="02040503050406030204" pitchFamily="18" charset="0"/>
                          </a:rPr>
                          <m:t>=0</m:t>
                        </m:r>
                      </m:e>
                    </m:nary>
                  </m:oMath>
                </a14:m>
                <a:endParaRPr lang="es-EC" sz="2175" dirty="0"/>
              </a:p>
              <a:p>
                <a:endParaRPr lang="es-EC" sz="2175" dirty="0"/>
              </a:p>
              <a:p>
                <a14:m>
                  <m:oMath xmlns:m="http://schemas.openxmlformats.org/officeDocument/2006/math">
                    <m:r>
                      <a:rPr lang="es-EC" sz="2175" i="1">
                        <a:latin typeface="Cambria Math" panose="02040503050406030204" pitchFamily="18" charset="0"/>
                      </a:rPr>
                      <m:t>𝑅𝐴</m:t>
                    </m:r>
                    <m:r>
                      <a:rPr lang="es-EC" sz="2175" i="1">
                        <a:latin typeface="Cambria Math" panose="02040503050406030204" pitchFamily="18" charset="0"/>
                      </a:rPr>
                      <m:t>+</m:t>
                    </m:r>
                    <m:r>
                      <a:rPr lang="es-EC" sz="2175" i="1">
                        <a:latin typeface="Cambria Math" panose="02040503050406030204" pitchFamily="18" charset="0"/>
                      </a:rPr>
                      <m:t>𝑅𝐵</m:t>
                    </m:r>
                    <m:r>
                      <a:rPr lang="es-EC" sz="2175" i="1">
                        <a:latin typeface="Cambria Math" panose="02040503050406030204" pitchFamily="18" charset="0"/>
                      </a:rPr>
                      <m:t>−</m:t>
                    </m:r>
                    <m:r>
                      <a:rPr lang="es-EC" sz="2175" i="1">
                        <a:latin typeface="Cambria Math" panose="02040503050406030204" pitchFamily="18" charset="0"/>
                      </a:rPr>
                      <m:t>𝑃</m:t>
                    </m:r>
                    <m:r>
                      <a:rPr lang="es-EC" sz="2175" i="1">
                        <a:latin typeface="Cambria Math" panose="02040503050406030204" pitchFamily="18" charset="0"/>
                      </a:rPr>
                      <m:t>=0</m:t>
                    </m:r>
                  </m:oMath>
                </a14:m>
                <a:endParaRPr lang="es-EC" sz="2175" dirty="0"/>
              </a:p>
              <a:p>
                <a:endParaRPr lang="es-EC" sz="2175" dirty="0"/>
              </a:p>
              <a:p>
                <a14:m>
                  <m:oMath xmlns:m="http://schemas.openxmlformats.org/officeDocument/2006/math">
                    <m:r>
                      <a:rPr lang="es-EC" sz="2175" i="1">
                        <a:latin typeface="Cambria Math" panose="02040503050406030204" pitchFamily="18" charset="0"/>
                      </a:rPr>
                      <m:t>𝑅𝐴</m:t>
                    </m:r>
                    <m:r>
                      <a:rPr lang="es-EC" sz="2175" i="1">
                        <a:latin typeface="Cambria Math" panose="02040503050406030204" pitchFamily="18" charset="0"/>
                      </a:rPr>
                      <m:t>+</m:t>
                    </m:r>
                    <m:r>
                      <a:rPr lang="es-EC" sz="2175" i="1">
                        <a:latin typeface="Cambria Math" panose="02040503050406030204" pitchFamily="18" charset="0"/>
                      </a:rPr>
                      <m:t>𝑅𝐵</m:t>
                    </m:r>
                    <m:r>
                      <a:rPr lang="es-EC" sz="2175" i="1">
                        <a:latin typeface="Cambria Math" panose="02040503050406030204" pitchFamily="18" charset="0"/>
                      </a:rPr>
                      <m:t>=1176 </m:t>
                    </m:r>
                    <m:r>
                      <a:rPr lang="es-EC" sz="2175" i="1">
                        <a:latin typeface="Cambria Math" panose="02040503050406030204" pitchFamily="18" charset="0"/>
                      </a:rPr>
                      <m:t>𝑁</m:t>
                    </m:r>
                  </m:oMath>
                </a14:m>
                <a:endParaRPr lang="es-EC" sz="2175" dirty="0"/>
              </a:p>
              <a:p>
                <a:pPr marL="0" indent="0">
                  <a:buNone/>
                </a:pPr>
                <a:endParaRPr lang="es-EC" sz="2700" dirty="0"/>
              </a:p>
              <a:p>
                <a:pPr marL="0" indent="0">
                  <a:buNone/>
                </a:pPr>
                <a:endParaRPr lang="es-EC" sz="2700" dirty="0"/>
              </a:p>
              <a:p>
                <a:pPr marL="0" indent="0">
                  <a:buNone/>
                </a:pPr>
                <a:endParaRPr lang="es-EC" sz="2700" dirty="0"/>
              </a:p>
              <a:p>
                <a14:m>
                  <m:oMath xmlns:m="http://schemas.openxmlformats.org/officeDocument/2006/math">
                    <m:nary>
                      <m:naryPr>
                        <m:chr m:val="∑"/>
                        <m:limLoc m:val="undOvr"/>
                        <m:subHide m:val="on"/>
                        <m:supHide m:val="on"/>
                        <m:ctrlPr>
                          <a:rPr lang="es-EC" sz="2175" i="1">
                            <a:latin typeface="Cambria Math" panose="02040503050406030204" pitchFamily="18" charset="0"/>
                          </a:rPr>
                        </m:ctrlPr>
                      </m:naryPr>
                      <m:sub/>
                      <m:sup/>
                      <m:e>
                        <m:r>
                          <a:rPr lang="es-EC" sz="2175" i="1">
                            <a:latin typeface="Cambria Math" panose="02040503050406030204" pitchFamily="18" charset="0"/>
                          </a:rPr>
                          <m:t>𝑀𝑎</m:t>
                        </m:r>
                        <m:r>
                          <a:rPr lang="es-EC" sz="2175" i="1">
                            <a:latin typeface="Cambria Math" panose="02040503050406030204" pitchFamily="18" charset="0"/>
                          </a:rPr>
                          <m:t>=0</m:t>
                        </m:r>
                      </m:e>
                    </m:nary>
                  </m:oMath>
                </a14:m>
                <a:endParaRPr lang="es-EC" sz="2175" dirty="0"/>
              </a:p>
              <a:p>
                <a:endParaRPr lang="es-EC" sz="2175" dirty="0"/>
              </a:p>
              <a:p>
                <a14:m>
                  <m:oMath xmlns:m="http://schemas.openxmlformats.org/officeDocument/2006/math">
                    <m:r>
                      <a:rPr lang="es-EC" sz="2175" i="1">
                        <a:latin typeface="Cambria Math" panose="02040503050406030204" pitchFamily="18" charset="0"/>
                      </a:rPr>
                      <m:t>𝑃</m:t>
                    </m:r>
                    <m:d>
                      <m:dPr>
                        <m:ctrlPr>
                          <a:rPr lang="es-EC" sz="2175" i="1">
                            <a:latin typeface="Cambria Math" panose="02040503050406030204" pitchFamily="18" charset="0"/>
                          </a:rPr>
                        </m:ctrlPr>
                      </m:dPr>
                      <m:e>
                        <m:f>
                          <m:fPr>
                            <m:ctrlPr>
                              <a:rPr lang="es-EC" sz="2175" i="1">
                                <a:latin typeface="Cambria Math" panose="02040503050406030204" pitchFamily="18" charset="0"/>
                              </a:rPr>
                            </m:ctrlPr>
                          </m:fPr>
                          <m:num>
                            <m:r>
                              <a:rPr lang="es-EC" sz="2175" i="1">
                                <a:latin typeface="Cambria Math" panose="02040503050406030204" pitchFamily="18" charset="0"/>
                              </a:rPr>
                              <m:t>𝐿</m:t>
                            </m:r>
                          </m:num>
                          <m:den>
                            <m:r>
                              <a:rPr lang="es-EC" sz="2175" i="1">
                                <a:latin typeface="Cambria Math" panose="02040503050406030204" pitchFamily="18" charset="0"/>
                              </a:rPr>
                              <m:t>2</m:t>
                            </m:r>
                          </m:den>
                        </m:f>
                      </m:e>
                    </m:d>
                    <m:r>
                      <a:rPr lang="es-EC" sz="2175" i="1">
                        <a:latin typeface="Cambria Math" panose="02040503050406030204" pitchFamily="18" charset="0"/>
                      </a:rPr>
                      <m:t>−</m:t>
                    </m:r>
                    <m:r>
                      <a:rPr lang="es-EC" sz="2175" i="1">
                        <a:latin typeface="Cambria Math" panose="02040503050406030204" pitchFamily="18" charset="0"/>
                      </a:rPr>
                      <m:t>𝑅𝐵</m:t>
                    </m:r>
                    <m:d>
                      <m:dPr>
                        <m:ctrlPr>
                          <a:rPr lang="es-EC" sz="2175" i="1">
                            <a:latin typeface="Cambria Math" panose="02040503050406030204" pitchFamily="18" charset="0"/>
                          </a:rPr>
                        </m:ctrlPr>
                      </m:dPr>
                      <m:e>
                        <m:r>
                          <a:rPr lang="es-EC" sz="2175" i="1">
                            <a:latin typeface="Cambria Math" panose="02040503050406030204" pitchFamily="18" charset="0"/>
                          </a:rPr>
                          <m:t>𝐿</m:t>
                        </m:r>
                      </m:e>
                    </m:d>
                    <m:r>
                      <a:rPr lang="es-EC" sz="2175" i="1">
                        <a:latin typeface="Cambria Math" panose="02040503050406030204" pitchFamily="18" charset="0"/>
                      </a:rPr>
                      <m:t>+</m:t>
                    </m:r>
                    <m:r>
                      <a:rPr lang="es-EC" sz="2175" i="1">
                        <a:latin typeface="Cambria Math" panose="02040503050406030204" pitchFamily="18" charset="0"/>
                      </a:rPr>
                      <m:t>𝑇</m:t>
                    </m:r>
                    <m:r>
                      <a:rPr lang="es-EC" sz="2175" i="1">
                        <a:latin typeface="Cambria Math" panose="02040503050406030204" pitchFamily="18" charset="0"/>
                      </a:rPr>
                      <m:t>=0</m:t>
                    </m:r>
                  </m:oMath>
                </a14:m>
                <a:endParaRPr lang="es-EC" sz="2175" dirty="0"/>
              </a:p>
              <a:p>
                <a:endParaRPr lang="es-EC" sz="2175" dirty="0"/>
              </a:p>
              <a:p>
                <a14:m>
                  <m:oMath xmlns:m="http://schemas.openxmlformats.org/officeDocument/2006/math">
                    <m:r>
                      <a:rPr lang="es-EC" sz="2175" i="1">
                        <a:latin typeface="Cambria Math" panose="02040503050406030204" pitchFamily="18" charset="0"/>
                      </a:rPr>
                      <m:t>𝑅𝐵</m:t>
                    </m:r>
                    <m:r>
                      <a:rPr lang="es-EC" sz="2175" i="1">
                        <a:latin typeface="Cambria Math" panose="02040503050406030204" pitchFamily="18" charset="0"/>
                      </a:rPr>
                      <m:t>=</m:t>
                    </m:r>
                    <m:f>
                      <m:fPr>
                        <m:ctrlPr>
                          <a:rPr lang="es-EC" sz="2175" i="1">
                            <a:latin typeface="Cambria Math" panose="02040503050406030204" pitchFamily="18" charset="0"/>
                          </a:rPr>
                        </m:ctrlPr>
                      </m:fPr>
                      <m:num>
                        <m:r>
                          <a:rPr lang="es-EC" sz="2175" i="1">
                            <a:latin typeface="Cambria Math" panose="02040503050406030204" pitchFamily="18" charset="0"/>
                          </a:rPr>
                          <m:t>𝑇</m:t>
                        </m:r>
                        <m:r>
                          <a:rPr lang="es-EC" sz="2175" i="1">
                            <a:latin typeface="Cambria Math" panose="02040503050406030204" pitchFamily="18" charset="0"/>
                          </a:rPr>
                          <m:t>+</m:t>
                        </m:r>
                        <m:r>
                          <a:rPr lang="es-EC" sz="2175" i="1">
                            <a:latin typeface="Cambria Math" panose="02040503050406030204" pitchFamily="18" charset="0"/>
                          </a:rPr>
                          <m:t>𝑃</m:t>
                        </m:r>
                        <m:r>
                          <a:rPr lang="es-EC" sz="2175" i="1">
                            <a:latin typeface="Cambria Math" panose="02040503050406030204" pitchFamily="18" charset="0"/>
                          </a:rPr>
                          <m:t>(</m:t>
                        </m:r>
                        <m:r>
                          <a:rPr lang="es-EC" sz="2175" i="1">
                            <a:latin typeface="Cambria Math" panose="02040503050406030204" pitchFamily="18" charset="0"/>
                          </a:rPr>
                          <m:t>𝐿</m:t>
                        </m:r>
                        <m:r>
                          <a:rPr lang="es-EC" sz="2175" i="1">
                            <a:latin typeface="Cambria Math" panose="02040503050406030204" pitchFamily="18" charset="0"/>
                          </a:rPr>
                          <m:t>/2)</m:t>
                        </m:r>
                      </m:num>
                      <m:den>
                        <m:r>
                          <a:rPr lang="es-EC" sz="2175" i="1">
                            <a:latin typeface="Cambria Math" panose="02040503050406030204" pitchFamily="18" charset="0"/>
                          </a:rPr>
                          <m:t>𝐿</m:t>
                        </m:r>
                      </m:den>
                    </m:f>
                  </m:oMath>
                </a14:m>
                <a:endParaRPr lang="es-EC" sz="2175" dirty="0"/>
              </a:p>
              <a:p>
                <a:endParaRPr lang="es-EC" sz="2175" dirty="0"/>
              </a:p>
              <a:p>
                <a14:m>
                  <m:oMath xmlns:m="http://schemas.openxmlformats.org/officeDocument/2006/math">
                    <m:r>
                      <a:rPr lang="es-EC" sz="2175" i="1">
                        <a:latin typeface="Cambria Math" panose="02040503050406030204" pitchFamily="18" charset="0"/>
                      </a:rPr>
                      <m:t>𝑅𝐵</m:t>
                    </m:r>
                    <m:r>
                      <a:rPr lang="es-EC" sz="2175" i="1">
                        <a:latin typeface="Cambria Math" panose="02040503050406030204" pitchFamily="18" charset="0"/>
                      </a:rPr>
                      <m:t>=</m:t>
                    </m:r>
                    <m:f>
                      <m:fPr>
                        <m:ctrlPr>
                          <a:rPr lang="es-EC" sz="2175" i="1">
                            <a:latin typeface="Cambria Math" panose="02040503050406030204" pitchFamily="18" charset="0"/>
                          </a:rPr>
                        </m:ctrlPr>
                      </m:fPr>
                      <m:num>
                        <m:r>
                          <a:rPr lang="es-EC" sz="2175" i="1">
                            <a:latin typeface="Cambria Math" panose="02040503050406030204" pitchFamily="18" charset="0"/>
                          </a:rPr>
                          <m:t>14,122+(1176)(0,210/2)</m:t>
                        </m:r>
                      </m:num>
                      <m:den>
                        <m:r>
                          <a:rPr lang="es-EC" sz="2175" i="1">
                            <a:latin typeface="Cambria Math" panose="02040503050406030204" pitchFamily="18" charset="0"/>
                          </a:rPr>
                          <m:t>0,210</m:t>
                        </m:r>
                      </m:den>
                    </m:f>
                  </m:oMath>
                </a14:m>
                <a:endParaRPr lang="es-EC" sz="2175" dirty="0"/>
              </a:p>
              <a:p>
                <a:endParaRPr lang="es-EC" sz="2175" dirty="0"/>
              </a:p>
              <a:p>
                <a14:m>
                  <m:oMath xmlns:m="http://schemas.openxmlformats.org/officeDocument/2006/math">
                    <m:r>
                      <a:rPr lang="es-EC" sz="2175" i="1">
                        <a:latin typeface="Cambria Math" panose="02040503050406030204" pitchFamily="18" charset="0"/>
                      </a:rPr>
                      <m:t>𝑅𝐵</m:t>
                    </m:r>
                    <m:r>
                      <a:rPr lang="es-EC" sz="2175" i="1">
                        <a:latin typeface="Cambria Math" panose="02040503050406030204" pitchFamily="18" charset="0"/>
                      </a:rPr>
                      <m:t>=655,25 </m:t>
                    </m:r>
                    <m:r>
                      <a:rPr lang="es-EC" sz="2175" i="1">
                        <a:latin typeface="Cambria Math" panose="02040503050406030204" pitchFamily="18" charset="0"/>
                      </a:rPr>
                      <m:t>𝐾𝑔</m:t>
                    </m:r>
                  </m:oMath>
                </a14:m>
                <a:endParaRPr lang="es-EC" sz="2175" dirty="0"/>
              </a:p>
              <a:p>
                <a:pPr marL="0" indent="0">
                  <a:buNone/>
                </a:pPr>
                <a:endParaRPr lang="es-EC" sz="2700" dirty="0"/>
              </a:p>
              <a:p>
                <a:pPr marL="0" indent="0">
                  <a:buNone/>
                </a:pPr>
                <a:endParaRPr lang="es-EC" sz="2700" dirty="0"/>
              </a:p>
              <a:p>
                <a:pPr marL="0" indent="0">
                  <a:buNone/>
                </a:pPr>
                <a:endParaRPr lang="es-EC" sz="2700" dirty="0"/>
              </a:p>
              <a:p>
                <a:pPr marL="0" indent="0">
                  <a:buNone/>
                </a:pPr>
                <a:endParaRPr lang="es-EC" sz="2700" dirty="0"/>
              </a:p>
              <a:p>
                <a:pPr marL="0" indent="0">
                  <a:buNone/>
                </a:pPr>
                <a:endParaRPr lang="es-EC" sz="2700" dirty="0"/>
              </a:p>
              <a:p>
                <a:pPr marL="0" indent="0">
                  <a:buNone/>
                </a:pPr>
                <a:endParaRPr lang="es-EC" sz="2700" dirty="0"/>
              </a:p>
              <a:p>
                <a:pPr marL="0" indent="0">
                  <a:buNone/>
                </a:pPr>
                <a:endParaRPr lang="es-EC" sz="2700" dirty="0"/>
              </a:p>
              <a:p>
                <a:pPr marL="0" indent="0">
                  <a:buNone/>
                </a:pPr>
                <a:endParaRPr lang="es-EC" sz="2700" dirty="0"/>
              </a:p>
              <a:p>
                <a:pPr marL="0" indent="0">
                  <a:buNone/>
                </a:pPr>
                <a:endParaRPr lang="es-EC" sz="2700" dirty="0"/>
              </a:p>
              <a:p>
                <a:pPr marL="0" indent="0">
                  <a:buNone/>
                </a:pPr>
                <a:endParaRPr lang="es-EC" sz="2700" dirty="0"/>
              </a:p>
              <a:p>
                <a:pPr marL="0" indent="0">
                  <a:buNone/>
                </a:pPr>
                <a:endParaRPr lang="es-EC" sz="2700" dirty="0"/>
              </a:p>
              <a:p>
                <a:pPr marL="0" indent="0">
                  <a:buNone/>
                </a:pPr>
                <a:endParaRPr lang="es-EC" sz="2700" dirty="0"/>
              </a:p>
              <a:p>
                <a:pPr marL="0" indent="0">
                  <a:buNone/>
                </a:pPr>
                <a:endParaRPr lang="es-EC" sz="2700" dirty="0"/>
              </a:p>
              <a:p>
                <a14:m>
                  <m:oMath xmlns:m="http://schemas.openxmlformats.org/officeDocument/2006/math">
                    <m:r>
                      <a:rPr lang="es-EC" sz="2175" i="1">
                        <a:latin typeface="Cambria Math" panose="02040503050406030204" pitchFamily="18" charset="0"/>
                      </a:rPr>
                      <m:t>𝑅𝐴</m:t>
                    </m:r>
                    <m:r>
                      <a:rPr lang="es-EC" sz="2175" i="1">
                        <a:latin typeface="Cambria Math" panose="02040503050406030204" pitchFamily="18" charset="0"/>
                      </a:rPr>
                      <m:t>=520,75 </m:t>
                    </m:r>
                    <m:r>
                      <a:rPr lang="es-EC" sz="2175" i="1">
                        <a:latin typeface="Cambria Math" panose="02040503050406030204" pitchFamily="18" charset="0"/>
                      </a:rPr>
                      <m:t>𝐾𝑔</m:t>
                    </m:r>
                  </m:oMath>
                </a14:m>
                <a:endParaRPr lang="es-EC" sz="2175" dirty="0"/>
              </a:p>
              <a:p>
                <a14:m>
                  <m:oMath xmlns:m="http://schemas.openxmlformats.org/officeDocument/2006/math">
                    <m:r>
                      <a:rPr lang="es-EC" sz="2175" i="1">
                        <a:latin typeface="Cambria Math" panose="02040503050406030204" pitchFamily="18" charset="0"/>
                      </a:rPr>
                      <m:t>𝑅𝐵</m:t>
                    </m:r>
                    <m:r>
                      <a:rPr lang="es-EC" sz="2175" i="1">
                        <a:latin typeface="Cambria Math" panose="02040503050406030204" pitchFamily="18" charset="0"/>
                      </a:rPr>
                      <m:t>=655,25</m:t>
                    </m:r>
                    <m:r>
                      <a:rPr lang="es-EC" sz="2175" i="1">
                        <a:latin typeface="Cambria Math" panose="02040503050406030204" pitchFamily="18" charset="0"/>
                      </a:rPr>
                      <m:t>𝐾𝑔</m:t>
                    </m:r>
                  </m:oMath>
                </a14:m>
                <a:endParaRPr lang="es-EC" sz="2175" dirty="0"/>
              </a:p>
              <a:p>
                <a:pPr marL="0" indent="0">
                  <a:buNone/>
                </a:pPr>
                <a:endParaRPr lang="es-EC" dirty="0" smtClean="0"/>
              </a:p>
              <a:p>
                <a:pPr marL="0" indent="0">
                  <a:buNone/>
                </a:pPr>
                <a:endParaRPr lang="es-EC" dirty="0"/>
              </a:p>
              <a:p>
                <a:pPr marL="0" indent="0">
                  <a:buNone/>
                </a:pPr>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628650" y="1354456"/>
                <a:ext cx="7886700" cy="4380668"/>
              </a:xfrm>
              <a:blipFill rotWithShape="0">
                <a:blip r:embed="rId2"/>
                <a:stretch>
                  <a:fillRect t="-6259"/>
                </a:stretch>
              </a:blipFill>
            </p:spPr>
            <p:txBody>
              <a:bodyPr/>
              <a:lstStyle/>
              <a:p>
                <a:r>
                  <a:rPr lang="es-EC">
                    <a:noFill/>
                  </a:rPr>
                  <a:t> </a:t>
                </a:r>
              </a:p>
            </p:txBody>
          </p:sp>
        </mc:Fallback>
      </mc:AlternateContent>
    </p:spTree>
    <p:extLst>
      <p:ext uri="{BB962C8B-B14F-4D97-AF65-F5344CB8AC3E}">
        <p14:creationId xmlns:p14="http://schemas.microsoft.com/office/powerpoint/2010/main" val="19610892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628650" y="1440181"/>
                <a:ext cx="7886700" cy="4049792"/>
              </a:xfrm>
            </p:spPr>
            <p:txBody>
              <a:bodyPr>
                <a:normAutofit fontScale="70000" lnSpcReduction="20000"/>
              </a:bodyPr>
              <a:lstStyle/>
              <a:p>
                <a:pPr marL="0" indent="0">
                  <a:buNone/>
                </a:pPr>
                <a:r>
                  <a:rPr lang="es-EC" i="1" dirty="0" smtClean="0"/>
                  <a:t>TRAMO AB </a:t>
                </a:r>
              </a:p>
              <a:p>
                <a:pPr marL="0" indent="0">
                  <a:buNone/>
                </a:pPr>
                <a:endParaRPr lang="es-EC" i="1" dirty="0" smtClean="0"/>
              </a:p>
              <a:p>
                <a:pPr marL="0" indent="0">
                  <a:buNone/>
                </a:pPr>
                <a14:m>
                  <m:oMath xmlns:m="http://schemas.openxmlformats.org/officeDocument/2006/math">
                    <m:nary>
                      <m:naryPr>
                        <m:chr m:val="∑"/>
                        <m:limLoc m:val="undOvr"/>
                        <m:subHide m:val="on"/>
                        <m:supHide m:val="on"/>
                        <m:ctrlPr>
                          <a:rPr lang="es-EC" i="1" smtClean="0">
                            <a:latin typeface="Cambria Math" panose="02040503050406030204" pitchFamily="18" charset="0"/>
                          </a:rPr>
                        </m:ctrlPr>
                      </m:naryPr>
                      <m:sub/>
                      <m:sup/>
                      <m:e>
                        <m:r>
                          <a:rPr lang="es-EC" i="1">
                            <a:latin typeface="Cambria Math" panose="02040503050406030204" pitchFamily="18" charset="0"/>
                          </a:rPr>
                          <m:t>𝑀𝑜</m:t>
                        </m:r>
                        <m:r>
                          <a:rPr lang="es-EC" i="1">
                            <a:latin typeface="Cambria Math" panose="02040503050406030204" pitchFamily="18" charset="0"/>
                          </a:rPr>
                          <m:t>=0</m:t>
                        </m:r>
                      </m:e>
                    </m:nary>
                  </m:oMath>
                </a14:m>
                <a:r>
                  <a:rPr lang="es-EC" dirty="0" smtClean="0"/>
                  <a:t> </a:t>
                </a:r>
              </a:p>
              <a:p>
                <a:pPr marL="0" indent="0">
                  <a:buNone/>
                </a:pPr>
                <a:endParaRPr lang="es-EC" dirty="0"/>
              </a:p>
              <a:p>
                <a:pPr marL="0" indent="0">
                  <a:buNone/>
                </a:pPr>
                <a14:m>
                  <m:oMath xmlns:m="http://schemas.openxmlformats.org/officeDocument/2006/math">
                    <m:r>
                      <a:rPr lang="es-EC" i="1">
                        <a:latin typeface="Cambria Math" panose="02040503050406030204" pitchFamily="18" charset="0"/>
                      </a:rPr>
                      <m:t>𝑅𝐴</m:t>
                    </m:r>
                    <m:r>
                      <a:rPr lang="es-EC" i="1">
                        <a:latin typeface="Cambria Math" panose="02040503050406030204" pitchFamily="18" charset="0"/>
                      </a:rPr>
                      <m:t>.</m:t>
                    </m:r>
                    <m:r>
                      <a:rPr lang="es-EC" i="1">
                        <a:latin typeface="Cambria Math" panose="02040503050406030204" pitchFamily="18" charset="0"/>
                      </a:rPr>
                      <m:t>𝑋</m:t>
                    </m:r>
                    <m:r>
                      <a:rPr lang="es-EC" i="1">
                        <a:latin typeface="Cambria Math" panose="02040503050406030204" pitchFamily="18" charset="0"/>
                      </a:rPr>
                      <m:t>=</m:t>
                    </m:r>
                    <m:r>
                      <a:rPr lang="es-EC" i="1">
                        <a:latin typeface="Cambria Math" panose="02040503050406030204" pitchFamily="18" charset="0"/>
                      </a:rPr>
                      <m:t>𝑀</m:t>
                    </m:r>
                  </m:oMath>
                </a14:m>
                <a:r>
                  <a:rPr lang="es-EC" dirty="0" smtClean="0"/>
                  <a:t> </a:t>
                </a:r>
                <a:endParaRPr lang="es-EC" dirty="0"/>
              </a:p>
              <a:p>
                <a:endParaRPr lang="es-EC" dirty="0"/>
              </a:p>
              <a:p>
                <a:pPr marL="0" indent="0">
                  <a:buNone/>
                </a:pPr>
                <a14:m>
                  <m:oMath xmlns:m="http://schemas.openxmlformats.org/officeDocument/2006/math">
                    <m:r>
                      <a:rPr lang="es-EC" i="1">
                        <a:latin typeface="Cambria Math" panose="02040503050406030204" pitchFamily="18" charset="0"/>
                      </a:rPr>
                      <m:t>𝐶𝑢𝑎𝑛𝑑𝑜</m:t>
                    </m:r>
                    <m:r>
                      <a:rPr lang="es-EC" i="1">
                        <a:latin typeface="Cambria Math" panose="02040503050406030204" pitchFamily="18" charset="0"/>
                      </a:rPr>
                      <m:t> </m:t>
                    </m:r>
                    <m:r>
                      <a:rPr lang="es-EC" i="1">
                        <a:latin typeface="Cambria Math" panose="02040503050406030204" pitchFamily="18" charset="0"/>
                      </a:rPr>
                      <m:t>𝑋</m:t>
                    </m:r>
                    <m:r>
                      <a:rPr lang="es-EC" i="1">
                        <a:latin typeface="Cambria Math" panose="02040503050406030204" pitchFamily="18" charset="0"/>
                      </a:rPr>
                      <m:t>=0; </m:t>
                    </m:r>
                    <m:r>
                      <a:rPr lang="es-EC" i="1">
                        <a:latin typeface="Cambria Math" panose="02040503050406030204" pitchFamily="18" charset="0"/>
                      </a:rPr>
                      <m:t>𝑀</m:t>
                    </m:r>
                    <m:r>
                      <a:rPr lang="es-EC" i="1">
                        <a:latin typeface="Cambria Math" panose="02040503050406030204" pitchFamily="18" charset="0"/>
                      </a:rPr>
                      <m:t>=0</m:t>
                    </m:r>
                  </m:oMath>
                </a14:m>
                <a:r>
                  <a:rPr lang="es-EC" dirty="0"/>
                  <a:t> </a:t>
                </a:r>
              </a:p>
              <a:p>
                <a:pPr marL="0" indent="0">
                  <a:buNone/>
                </a:pPr>
                <a:endParaRPr lang="es-EC" dirty="0"/>
              </a:p>
              <a:p>
                <a:pPr marL="0" indent="0">
                  <a:buNone/>
                </a:pPr>
                <a:r>
                  <a:rPr lang="es-EC" dirty="0"/>
                  <a:t> </a:t>
                </a:r>
              </a:p>
              <a:p>
                <a:pPr marL="0" indent="0">
                  <a:buNone/>
                </a:pPr>
                <a14:m>
                  <m:oMath xmlns:m="http://schemas.openxmlformats.org/officeDocument/2006/math">
                    <m:r>
                      <a:rPr lang="es-EC" i="1">
                        <a:latin typeface="Cambria Math" panose="02040503050406030204" pitchFamily="18" charset="0"/>
                      </a:rPr>
                      <m:t>𝐶𝑢𝑎𝑛𝑑𝑜</m:t>
                    </m:r>
                    <m:r>
                      <a:rPr lang="es-EC" i="1">
                        <a:latin typeface="Cambria Math" panose="02040503050406030204" pitchFamily="18" charset="0"/>
                      </a:rPr>
                      <m:t> </m:t>
                    </m:r>
                    <m:r>
                      <a:rPr lang="es-EC" i="1">
                        <a:latin typeface="Cambria Math" panose="02040503050406030204" pitchFamily="18" charset="0"/>
                      </a:rPr>
                      <m:t>𝑋</m:t>
                    </m:r>
                    <m:r>
                      <a:rPr lang="es-EC" i="1">
                        <a:latin typeface="Cambria Math" panose="02040503050406030204" pitchFamily="18" charset="0"/>
                      </a:rPr>
                      <m:t>=0,105;</m:t>
                    </m:r>
                  </m:oMath>
                </a14:m>
                <a:r>
                  <a:rPr lang="es-EC" dirty="0"/>
                  <a:t> </a:t>
                </a:r>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(520,75).(0,105)=</m:t>
                      </m:r>
                      <m:r>
                        <a:rPr lang="es-EC" i="1">
                          <a:latin typeface="Cambria Math" panose="02040503050406030204" pitchFamily="18" charset="0"/>
                        </a:rPr>
                        <m:t>𝑀</m:t>
                      </m:r>
                    </m:oMath>
                  </m:oMathPara>
                </a14:m>
                <a:endParaRPr lang="es-EC" dirty="0"/>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𝑀</m:t>
                      </m:r>
                      <m:r>
                        <a:rPr lang="es-EC" i="1">
                          <a:latin typeface="Cambria Math" panose="02040503050406030204" pitchFamily="18" charset="0"/>
                        </a:rPr>
                        <m:t>=54,68 </m:t>
                      </m:r>
                      <m:r>
                        <a:rPr lang="es-EC" i="1">
                          <a:latin typeface="Cambria Math" panose="02040503050406030204" pitchFamily="18" charset="0"/>
                        </a:rPr>
                        <m:t>𝑁</m:t>
                      </m:r>
                      <m:r>
                        <a:rPr lang="es-EC" i="1">
                          <a:latin typeface="Cambria Math" panose="02040503050406030204" pitchFamily="18" charset="0"/>
                        </a:rPr>
                        <m:t>.</m:t>
                      </m:r>
                      <m:r>
                        <a:rPr lang="es-EC" i="1">
                          <a:latin typeface="Cambria Math" panose="02040503050406030204" pitchFamily="18" charset="0"/>
                        </a:rPr>
                        <m:t>𝑚</m:t>
                      </m:r>
                    </m:oMath>
                  </m:oMathPara>
                </a14:m>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628650" y="1440181"/>
                <a:ext cx="7886700" cy="4049792"/>
              </a:xfrm>
              <a:blipFill rotWithShape="0">
                <a:blip r:embed="rId2"/>
                <a:stretch>
                  <a:fillRect l="-5332" t="-2406"/>
                </a:stretch>
              </a:blipFill>
            </p:spPr>
            <p:txBody>
              <a:bodyPr/>
              <a:lstStyle/>
              <a:p>
                <a:r>
                  <a:rPr lang="es-EC">
                    <a:noFill/>
                  </a:rPr>
                  <a:t> </a:t>
                </a:r>
              </a:p>
            </p:txBody>
          </p:sp>
        </mc:Fallback>
      </mc:AlternateContent>
      <p:pic>
        <p:nvPicPr>
          <p:cNvPr id="4" name="Imagen 3"/>
          <p:cNvPicPr/>
          <p:nvPr/>
        </p:nvPicPr>
        <p:blipFill rotWithShape="1">
          <a:blip r:embed="rId3">
            <a:extLst>
              <a:ext uri="{28A0092B-C50C-407E-A947-70E740481C1C}">
                <a14:useLocalDpi xmlns:a14="http://schemas.microsoft.com/office/drawing/2010/main" val="0"/>
              </a:ext>
            </a:extLst>
          </a:blip>
          <a:srcRect t="12645" b="13608"/>
          <a:stretch/>
        </p:blipFill>
        <p:spPr bwMode="auto">
          <a:xfrm>
            <a:off x="4572000" y="1780699"/>
            <a:ext cx="3400425" cy="15968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13186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628650" y="1337311"/>
                <a:ext cx="7886700" cy="4152662"/>
              </a:xfrm>
            </p:spPr>
            <p:txBody>
              <a:bodyPr>
                <a:normAutofit fontScale="70000" lnSpcReduction="20000"/>
              </a:bodyPr>
              <a:lstStyle/>
              <a:p>
                <a:pPr marL="0" indent="0">
                  <a:buNone/>
                </a:pPr>
                <a:r>
                  <a:rPr lang="es-EC" i="1" dirty="0" smtClean="0"/>
                  <a:t>TRAMO BC</a:t>
                </a:r>
              </a:p>
              <a:p>
                <a:pPr marL="0" indent="0">
                  <a:buNone/>
                </a:pPr>
                <a:endParaRPr lang="es-EC" i="1" dirty="0" smtClean="0"/>
              </a:p>
              <a:p>
                <a:pPr marL="0" indent="0">
                  <a:buNone/>
                </a:pPr>
                <a14:m>
                  <m:oMath xmlns:m="http://schemas.openxmlformats.org/officeDocument/2006/math">
                    <m:nary>
                      <m:naryPr>
                        <m:chr m:val="∑"/>
                        <m:limLoc m:val="undOvr"/>
                        <m:subHide m:val="on"/>
                        <m:supHide m:val="on"/>
                        <m:ctrlPr>
                          <a:rPr lang="es-EC" i="1">
                            <a:latin typeface="Cambria Math" panose="02040503050406030204" pitchFamily="18" charset="0"/>
                          </a:rPr>
                        </m:ctrlPr>
                      </m:naryPr>
                      <m:sub/>
                      <m:sup/>
                      <m:e>
                        <m:r>
                          <a:rPr lang="es-EC" i="1">
                            <a:latin typeface="Cambria Math" panose="02040503050406030204" pitchFamily="18" charset="0"/>
                          </a:rPr>
                          <m:t>𝑀𝑜</m:t>
                        </m:r>
                        <m:r>
                          <a:rPr lang="es-EC" i="1">
                            <a:latin typeface="Cambria Math" panose="02040503050406030204" pitchFamily="18" charset="0"/>
                          </a:rPr>
                          <m:t>=0</m:t>
                        </m:r>
                      </m:e>
                    </m:nary>
                  </m:oMath>
                </a14:m>
                <a:r>
                  <a:rPr lang="es-EC" dirty="0" smtClean="0"/>
                  <a:t> </a:t>
                </a:r>
                <a:endParaRPr lang="es-EC" dirty="0"/>
              </a:p>
              <a:p>
                <a:pPr marL="0" indent="0">
                  <a:buNone/>
                </a:pPr>
                <a14:m>
                  <m:oMath xmlns:m="http://schemas.openxmlformats.org/officeDocument/2006/math">
                    <m:r>
                      <a:rPr lang="es-EC" i="1">
                        <a:latin typeface="Cambria Math" panose="02040503050406030204" pitchFamily="18" charset="0"/>
                      </a:rPr>
                      <m:t>𝑅𝐴</m:t>
                    </m:r>
                    <m:r>
                      <a:rPr lang="es-EC" i="1">
                        <a:latin typeface="Cambria Math" panose="02040503050406030204" pitchFamily="18" charset="0"/>
                      </a:rPr>
                      <m:t>.</m:t>
                    </m:r>
                    <m:r>
                      <a:rPr lang="es-EC" i="1">
                        <a:latin typeface="Cambria Math" panose="02040503050406030204" pitchFamily="18" charset="0"/>
                      </a:rPr>
                      <m:t>𝑋</m:t>
                    </m:r>
                    <m:r>
                      <a:rPr lang="es-EC" i="1">
                        <a:latin typeface="Cambria Math" panose="02040503050406030204" pitchFamily="18" charset="0"/>
                      </a:rPr>
                      <m:t>−</m:t>
                    </m:r>
                    <m:r>
                      <a:rPr lang="es-EC" i="1">
                        <a:latin typeface="Cambria Math" panose="02040503050406030204" pitchFamily="18" charset="0"/>
                      </a:rPr>
                      <m:t>𝑃</m:t>
                    </m:r>
                    <m:d>
                      <m:dPr>
                        <m:ctrlPr>
                          <a:rPr lang="es-EC" i="1">
                            <a:latin typeface="Cambria Math" panose="02040503050406030204" pitchFamily="18" charset="0"/>
                          </a:rPr>
                        </m:ctrlPr>
                      </m:dPr>
                      <m:e>
                        <m:r>
                          <a:rPr lang="es-EC" i="1">
                            <a:latin typeface="Cambria Math" panose="02040503050406030204" pitchFamily="18" charset="0"/>
                          </a:rPr>
                          <m:t>𝑋</m:t>
                        </m:r>
                        <m:r>
                          <a:rPr lang="es-EC" i="1">
                            <a:latin typeface="Cambria Math" panose="02040503050406030204" pitchFamily="18" charset="0"/>
                          </a:rPr>
                          <m:t>−0,105</m:t>
                        </m:r>
                      </m:e>
                    </m:d>
                    <m:r>
                      <a:rPr lang="es-EC" i="1">
                        <a:latin typeface="Cambria Math" panose="02040503050406030204" pitchFamily="18" charset="0"/>
                      </a:rPr>
                      <m:t>=</m:t>
                    </m:r>
                    <m:r>
                      <a:rPr lang="es-EC" i="1">
                        <a:latin typeface="Cambria Math" panose="02040503050406030204" pitchFamily="18" charset="0"/>
                      </a:rPr>
                      <m:t>𝑀</m:t>
                    </m:r>
                  </m:oMath>
                </a14:m>
                <a:r>
                  <a:rPr lang="es-EC" dirty="0" smtClean="0"/>
                  <a:t> </a:t>
                </a:r>
                <a:endParaRPr lang="es-EC" dirty="0"/>
              </a:p>
              <a:p>
                <a:pPr marL="0" indent="0">
                  <a:buNone/>
                </a:pPr>
                <a14:m>
                  <m:oMath xmlns:m="http://schemas.openxmlformats.org/officeDocument/2006/math">
                    <m:r>
                      <a:rPr lang="es-EC" i="1">
                        <a:latin typeface="Cambria Math" panose="02040503050406030204" pitchFamily="18" charset="0"/>
                      </a:rPr>
                      <m:t>𝑅𝐴</m:t>
                    </m:r>
                    <m:r>
                      <a:rPr lang="es-EC" i="1">
                        <a:latin typeface="Cambria Math" panose="02040503050406030204" pitchFamily="18" charset="0"/>
                      </a:rPr>
                      <m:t>.</m:t>
                    </m:r>
                    <m:r>
                      <a:rPr lang="es-EC" i="1">
                        <a:latin typeface="Cambria Math" panose="02040503050406030204" pitchFamily="18" charset="0"/>
                      </a:rPr>
                      <m:t>𝑋</m:t>
                    </m:r>
                    <m:r>
                      <a:rPr lang="es-EC" i="1">
                        <a:latin typeface="Cambria Math" panose="02040503050406030204" pitchFamily="18" charset="0"/>
                      </a:rPr>
                      <m:t>−</m:t>
                    </m:r>
                    <m:r>
                      <a:rPr lang="es-EC" i="1">
                        <a:latin typeface="Cambria Math" panose="02040503050406030204" pitchFamily="18" charset="0"/>
                      </a:rPr>
                      <m:t>𝑃𝑋</m:t>
                    </m:r>
                    <m:r>
                      <a:rPr lang="es-EC" i="1">
                        <a:latin typeface="Cambria Math" panose="02040503050406030204" pitchFamily="18" charset="0"/>
                      </a:rPr>
                      <m:t>+</m:t>
                    </m:r>
                    <m:r>
                      <a:rPr lang="es-EC" i="1">
                        <a:latin typeface="Cambria Math" panose="02040503050406030204" pitchFamily="18" charset="0"/>
                      </a:rPr>
                      <m:t>𝑃</m:t>
                    </m:r>
                    <m:r>
                      <a:rPr lang="es-EC" i="1">
                        <a:latin typeface="Cambria Math" panose="02040503050406030204" pitchFamily="18" charset="0"/>
                      </a:rPr>
                      <m:t>(0,105)=</m:t>
                    </m:r>
                    <m:r>
                      <a:rPr lang="es-EC" i="1">
                        <a:latin typeface="Cambria Math" panose="02040503050406030204" pitchFamily="18" charset="0"/>
                      </a:rPr>
                      <m:t>𝑀</m:t>
                    </m:r>
                  </m:oMath>
                </a14:m>
                <a:r>
                  <a:rPr lang="es-EC" dirty="0" smtClean="0"/>
                  <a:t> </a:t>
                </a:r>
                <a:endParaRPr lang="es-EC" dirty="0"/>
              </a:p>
              <a:p>
                <a:pPr marL="0" indent="0">
                  <a:buNone/>
                </a:pPr>
                <a:r>
                  <a:rPr lang="es-EC" dirty="0"/>
                  <a:t> </a:t>
                </a:r>
              </a:p>
              <a:p>
                <a:pPr marL="0" indent="0">
                  <a:buNone/>
                </a:pPr>
                <a14:m>
                  <m:oMath xmlns:m="http://schemas.openxmlformats.org/officeDocument/2006/math">
                    <m:r>
                      <a:rPr lang="es-EC" i="1">
                        <a:latin typeface="Cambria Math" panose="02040503050406030204" pitchFamily="18" charset="0"/>
                      </a:rPr>
                      <m:t>𝐶𝑢𝑎𝑛𝑑𝑜</m:t>
                    </m:r>
                    <m:r>
                      <a:rPr lang="es-EC" i="1">
                        <a:latin typeface="Cambria Math" panose="02040503050406030204" pitchFamily="18" charset="0"/>
                      </a:rPr>
                      <m:t> </m:t>
                    </m:r>
                    <m:r>
                      <a:rPr lang="es-EC" i="1">
                        <a:latin typeface="Cambria Math" panose="02040503050406030204" pitchFamily="18" charset="0"/>
                      </a:rPr>
                      <m:t>𝑋</m:t>
                    </m:r>
                    <m:r>
                      <a:rPr lang="es-EC" i="1">
                        <a:latin typeface="Cambria Math" panose="02040503050406030204" pitchFamily="18" charset="0"/>
                      </a:rPr>
                      <m:t>=0,105; </m:t>
                    </m:r>
                    <m:r>
                      <a:rPr lang="es-EC" i="1">
                        <a:latin typeface="Cambria Math" panose="02040503050406030204" pitchFamily="18" charset="0"/>
                      </a:rPr>
                      <m:t>𝑀</m:t>
                    </m:r>
                    <m:r>
                      <a:rPr lang="es-EC" i="1">
                        <a:latin typeface="Cambria Math" panose="02040503050406030204" pitchFamily="18" charset="0"/>
                      </a:rPr>
                      <m:t>=54,68 </m:t>
                    </m:r>
                    <m:r>
                      <a:rPr lang="es-EC" i="1">
                        <a:latin typeface="Cambria Math" panose="02040503050406030204" pitchFamily="18" charset="0"/>
                      </a:rPr>
                      <m:t>𝐾𝑔</m:t>
                    </m:r>
                    <m:r>
                      <a:rPr lang="es-EC" i="1">
                        <a:latin typeface="Cambria Math" panose="02040503050406030204" pitchFamily="18" charset="0"/>
                      </a:rPr>
                      <m:t>.</m:t>
                    </m:r>
                    <m:r>
                      <a:rPr lang="es-EC" i="1">
                        <a:latin typeface="Cambria Math" panose="02040503050406030204" pitchFamily="18" charset="0"/>
                      </a:rPr>
                      <m:t>𝑚𝑚</m:t>
                    </m:r>
                  </m:oMath>
                </a14:m>
                <a:r>
                  <a:rPr lang="es-EC" dirty="0"/>
                  <a:t> </a:t>
                </a:r>
              </a:p>
              <a:p>
                <a:pPr marL="0" indent="0">
                  <a:buNone/>
                </a:pPr>
                <a:endParaRPr lang="es-EC" i="1" dirty="0" smtClean="0"/>
              </a:p>
              <a:p>
                <a:pPr marL="0" indent="0">
                  <a:buNone/>
                </a:pPr>
                <a14:m>
                  <m:oMath xmlns:m="http://schemas.openxmlformats.org/officeDocument/2006/math">
                    <m:r>
                      <a:rPr lang="es-EC" i="1">
                        <a:latin typeface="Cambria Math" panose="02040503050406030204" pitchFamily="18" charset="0"/>
                      </a:rPr>
                      <m:t>𝐶𝑢𝑎𝑛𝑑𝑜</m:t>
                    </m:r>
                    <m:r>
                      <a:rPr lang="es-EC" i="1">
                        <a:latin typeface="Cambria Math" panose="02040503050406030204" pitchFamily="18" charset="0"/>
                      </a:rPr>
                      <m:t> </m:t>
                    </m:r>
                    <m:r>
                      <a:rPr lang="es-EC" i="1">
                        <a:latin typeface="Cambria Math" panose="02040503050406030204" pitchFamily="18" charset="0"/>
                      </a:rPr>
                      <m:t>𝑋</m:t>
                    </m:r>
                    <m:r>
                      <a:rPr lang="es-EC" i="1">
                        <a:latin typeface="Cambria Math" panose="02040503050406030204" pitchFamily="18" charset="0"/>
                      </a:rPr>
                      <m:t>=0,1575;</m:t>
                    </m:r>
                  </m:oMath>
                </a14:m>
                <a:r>
                  <a:rPr lang="es-EC" dirty="0"/>
                  <a:t> </a:t>
                </a:r>
                <a:endParaRPr lang="es-EC" dirty="0" smtClean="0"/>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(520,75)(0,1575)−(1176)(0,1575)+(1176)(0,105)=</m:t>
                      </m:r>
                      <m:r>
                        <a:rPr lang="es-EC" i="1">
                          <a:latin typeface="Cambria Math" panose="02040503050406030204" pitchFamily="18" charset="0"/>
                        </a:rPr>
                        <m:t>𝑀</m:t>
                      </m:r>
                    </m:oMath>
                  </m:oMathPara>
                </a14:m>
                <a:endParaRPr lang="es-EC" dirty="0"/>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𝑀</m:t>
                      </m:r>
                      <m:r>
                        <a:rPr lang="es-EC" i="1">
                          <a:latin typeface="Cambria Math" panose="02040503050406030204" pitchFamily="18" charset="0"/>
                        </a:rPr>
                        <m:t>=20,28 </m:t>
                      </m:r>
                      <m:r>
                        <a:rPr lang="es-EC" i="1">
                          <a:latin typeface="Cambria Math" panose="02040503050406030204" pitchFamily="18" charset="0"/>
                        </a:rPr>
                        <m:t>𝑁</m:t>
                      </m:r>
                      <m:r>
                        <a:rPr lang="es-EC" i="1">
                          <a:latin typeface="Cambria Math" panose="02040503050406030204" pitchFamily="18" charset="0"/>
                        </a:rPr>
                        <m:t>.</m:t>
                      </m:r>
                      <m:r>
                        <a:rPr lang="es-EC" i="1">
                          <a:latin typeface="Cambria Math" panose="02040503050406030204" pitchFamily="18" charset="0"/>
                        </a:rPr>
                        <m:t>𝑚</m:t>
                      </m:r>
                    </m:oMath>
                  </m:oMathPara>
                </a14:m>
                <a:endParaRPr lang="es-EC" dirty="0"/>
              </a:p>
              <a:p>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628650" y="1337311"/>
                <a:ext cx="7886700" cy="4152662"/>
              </a:xfrm>
              <a:blipFill rotWithShape="0">
                <a:blip r:embed="rId2"/>
                <a:stretch>
                  <a:fillRect l="-5332" t="-2346"/>
                </a:stretch>
              </a:blipFill>
            </p:spPr>
            <p:txBody>
              <a:bodyPr/>
              <a:lstStyle/>
              <a:p>
                <a:r>
                  <a:rPr lang="es-EC">
                    <a:noFill/>
                  </a:rPr>
                  <a:t> </a:t>
                </a:r>
              </a:p>
            </p:txBody>
          </p:sp>
        </mc:Fallback>
      </mc:AlternateContent>
      <p:pic>
        <p:nvPicPr>
          <p:cNvPr id="4" name="Imagen 3"/>
          <p:cNvPicPr/>
          <p:nvPr/>
        </p:nvPicPr>
        <p:blipFill rotWithShape="1">
          <a:blip r:embed="rId3">
            <a:extLst>
              <a:ext uri="{28A0092B-C50C-407E-A947-70E740481C1C}">
                <a14:useLocalDpi xmlns:a14="http://schemas.microsoft.com/office/drawing/2010/main" val="0"/>
              </a:ext>
            </a:extLst>
          </a:blip>
          <a:srcRect t="7029" b="3197"/>
          <a:stretch/>
        </p:blipFill>
        <p:spPr bwMode="auto">
          <a:xfrm>
            <a:off x="4051929" y="1337311"/>
            <a:ext cx="4154329" cy="158662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005235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628650" y="1148715"/>
                <a:ext cx="7886700" cy="4732020"/>
              </a:xfrm>
            </p:spPr>
            <p:txBody>
              <a:bodyPr>
                <a:normAutofit fontScale="62500" lnSpcReduction="20000"/>
              </a:bodyPr>
              <a:lstStyle/>
              <a:p>
                <a:pPr marL="0" indent="0">
                  <a:buNone/>
                </a:pPr>
                <a:r>
                  <a:rPr lang="es-EC" i="1" dirty="0" smtClean="0"/>
                  <a:t>TRAMO CD</a:t>
                </a:r>
              </a:p>
              <a:p>
                <a:pPr marL="0" indent="0">
                  <a:buNone/>
                </a:pPr>
                <a:endParaRPr lang="es-EC" i="1" dirty="0" smtClean="0"/>
              </a:p>
              <a:p>
                <a:pPr marL="0" indent="0">
                  <a:buNone/>
                </a:pPr>
                <a14:m>
                  <m:oMath xmlns:m="http://schemas.openxmlformats.org/officeDocument/2006/math">
                    <m:nary>
                      <m:naryPr>
                        <m:chr m:val="∑"/>
                        <m:limLoc m:val="undOvr"/>
                        <m:subHide m:val="on"/>
                        <m:supHide m:val="on"/>
                        <m:ctrlPr>
                          <a:rPr lang="es-EC" i="1">
                            <a:latin typeface="Cambria Math" panose="02040503050406030204" pitchFamily="18" charset="0"/>
                          </a:rPr>
                        </m:ctrlPr>
                      </m:naryPr>
                      <m:sub/>
                      <m:sup/>
                      <m:e>
                        <m:r>
                          <a:rPr lang="es-EC" i="1">
                            <a:latin typeface="Cambria Math" panose="02040503050406030204" pitchFamily="18" charset="0"/>
                          </a:rPr>
                          <m:t>𝑀𝑜</m:t>
                        </m:r>
                        <m:r>
                          <a:rPr lang="es-EC" i="1">
                            <a:latin typeface="Cambria Math" panose="02040503050406030204" pitchFamily="18" charset="0"/>
                          </a:rPr>
                          <m:t>=0</m:t>
                        </m:r>
                      </m:e>
                    </m:nary>
                  </m:oMath>
                </a14:m>
                <a:r>
                  <a:rPr lang="es-EC" dirty="0" smtClean="0"/>
                  <a:t> </a:t>
                </a:r>
                <a:endParaRPr lang="es-EC" dirty="0"/>
              </a:p>
              <a:p>
                <a:pPr marL="0" indent="0">
                  <a:buNone/>
                </a:pPr>
                <a:r>
                  <a:rPr lang="es-EC" dirty="0"/>
                  <a:t> </a:t>
                </a:r>
                <a:r>
                  <a:rPr lang="es-EC" dirty="0" smtClean="0"/>
                  <a:t> </a:t>
                </a:r>
                <a:endParaRPr lang="es-EC" dirty="0"/>
              </a:p>
              <a:p>
                <a:pPr marL="0" indent="0">
                  <a:buNone/>
                </a:pPr>
                <a14:m>
                  <m:oMath xmlns:m="http://schemas.openxmlformats.org/officeDocument/2006/math">
                    <m:r>
                      <a:rPr lang="es-EC" i="1">
                        <a:latin typeface="Cambria Math" panose="02040503050406030204" pitchFamily="18" charset="0"/>
                      </a:rPr>
                      <m:t>𝑅𝐴</m:t>
                    </m:r>
                    <m:r>
                      <a:rPr lang="es-EC" i="1">
                        <a:latin typeface="Cambria Math" panose="02040503050406030204" pitchFamily="18" charset="0"/>
                      </a:rPr>
                      <m:t>.</m:t>
                    </m:r>
                    <m:r>
                      <a:rPr lang="es-EC" i="1">
                        <a:latin typeface="Cambria Math" panose="02040503050406030204" pitchFamily="18" charset="0"/>
                      </a:rPr>
                      <m:t>𝑋</m:t>
                    </m:r>
                    <m:r>
                      <a:rPr lang="es-EC" i="1">
                        <a:latin typeface="Cambria Math" panose="02040503050406030204" pitchFamily="18" charset="0"/>
                      </a:rPr>
                      <m:t>−</m:t>
                    </m:r>
                    <m:r>
                      <a:rPr lang="es-EC" i="1">
                        <a:latin typeface="Cambria Math" panose="02040503050406030204" pitchFamily="18" charset="0"/>
                      </a:rPr>
                      <m:t>𝑃</m:t>
                    </m:r>
                    <m:d>
                      <m:dPr>
                        <m:ctrlPr>
                          <a:rPr lang="es-EC" i="1">
                            <a:latin typeface="Cambria Math" panose="02040503050406030204" pitchFamily="18" charset="0"/>
                          </a:rPr>
                        </m:ctrlPr>
                      </m:dPr>
                      <m:e>
                        <m:r>
                          <a:rPr lang="es-EC" i="1">
                            <a:latin typeface="Cambria Math" panose="02040503050406030204" pitchFamily="18" charset="0"/>
                          </a:rPr>
                          <m:t>𝑋</m:t>
                        </m:r>
                        <m:r>
                          <a:rPr lang="es-EC" i="1">
                            <a:latin typeface="Cambria Math" panose="02040503050406030204" pitchFamily="18" charset="0"/>
                          </a:rPr>
                          <m:t>−0,105</m:t>
                        </m:r>
                      </m:e>
                    </m:d>
                    <m:r>
                      <a:rPr lang="es-EC" i="1">
                        <a:latin typeface="Cambria Math" panose="02040503050406030204" pitchFamily="18" charset="0"/>
                      </a:rPr>
                      <m:t>+</m:t>
                    </m:r>
                    <m:r>
                      <a:rPr lang="es-EC" i="1">
                        <a:latin typeface="Cambria Math" panose="02040503050406030204" pitchFamily="18" charset="0"/>
                      </a:rPr>
                      <m:t>𝑇</m:t>
                    </m:r>
                    <m:r>
                      <a:rPr lang="es-EC" i="1">
                        <a:latin typeface="Cambria Math" panose="02040503050406030204" pitchFamily="18" charset="0"/>
                      </a:rPr>
                      <m:t>=</m:t>
                    </m:r>
                    <m:r>
                      <a:rPr lang="es-EC" i="1">
                        <a:latin typeface="Cambria Math" panose="02040503050406030204" pitchFamily="18" charset="0"/>
                      </a:rPr>
                      <m:t>𝑀</m:t>
                    </m:r>
                  </m:oMath>
                </a14:m>
                <a:r>
                  <a:rPr lang="es-EC" dirty="0" smtClean="0"/>
                  <a:t> </a:t>
                </a:r>
                <a:endParaRPr lang="es-EC" dirty="0"/>
              </a:p>
              <a:p>
                <a:pPr marL="0" indent="0">
                  <a:buNone/>
                </a:pPr>
                <a14:m>
                  <m:oMath xmlns:m="http://schemas.openxmlformats.org/officeDocument/2006/math">
                    <m:r>
                      <a:rPr lang="es-EC" i="1">
                        <a:latin typeface="Cambria Math" panose="02040503050406030204" pitchFamily="18" charset="0"/>
                      </a:rPr>
                      <m:t>𝑅𝐴</m:t>
                    </m:r>
                    <m:r>
                      <a:rPr lang="es-EC" i="1">
                        <a:latin typeface="Cambria Math" panose="02040503050406030204" pitchFamily="18" charset="0"/>
                      </a:rPr>
                      <m:t>.</m:t>
                    </m:r>
                    <m:r>
                      <a:rPr lang="es-EC" i="1">
                        <a:latin typeface="Cambria Math" panose="02040503050406030204" pitchFamily="18" charset="0"/>
                      </a:rPr>
                      <m:t>𝑋</m:t>
                    </m:r>
                    <m:r>
                      <a:rPr lang="es-EC" i="1">
                        <a:latin typeface="Cambria Math" panose="02040503050406030204" pitchFamily="18" charset="0"/>
                      </a:rPr>
                      <m:t>−</m:t>
                    </m:r>
                    <m:r>
                      <a:rPr lang="es-EC" i="1">
                        <a:latin typeface="Cambria Math" panose="02040503050406030204" pitchFamily="18" charset="0"/>
                      </a:rPr>
                      <m:t>𝑃𝑋</m:t>
                    </m:r>
                    <m:r>
                      <a:rPr lang="es-EC" i="1">
                        <a:latin typeface="Cambria Math" panose="02040503050406030204" pitchFamily="18" charset="0"/>
                      </a:rPr>
                      <m:t>+</m:t>
                    </m:r>
                    <m:r>
                      <a:rPr lang="es-EC" i="1">
                        <a:latin typeface="Cambria Math" panose="02040503050406030204" pitchFamily="18" charset="0"/>
                      </a:rPr>
                      <m:t>𝑃</m:t>
                    </m:r>
                    <m:d>
                      <m:dPr>
                        <m:ctrlPr>
                          <a:rPr lang="es-EC" i="1">
                            <a:latin typeface="Cambria Math" panose="02040503050406030204" pitchFamily="18" charset="0"/>
                          </a:rPr>
                        </m:ctrlPr>
                      </m:dPr>
                      <m:e>
                        <m:r>
                          <a:rPr lang="es-EC" i="1">
                            <a:latin typeface="Cambria Math" panose="02040503050406030204" pitchFamily="18" charset="0"/>
                          </a:rPr>
                          <m:t>0,105</m:t>
                        </m:r>
                      </m:e>
                    </m:d>
                    <m:r>
                      <a:rPr lang="es-EC" i="1">
                        <a:latin typeface="Cambria Math" panose="02040503050406030204" pitchFamily="18" charset="0"/>
                      </a:rPr>
                      <m:t>+</m:t>
                    </m:r>
                    <m:r>
                      <a:rPr lang="es-EC" i="1">
                        <a:latin typeface="Cambria Math" panose="02040503050406030204" pitchFamily="18" charset="0"/>
                      </a:rPr>
                      <m:t>𝑇</m:t>
                    </m:r>
                    <m:r>
                      <a:rPr lang="es-EC" i="1">
                        <a:latin typeface="Cambria Math" panose="02040503050406030204" pitchFamily="18" charset="0"/>
                      </a:rPr>
                      <m:t>=</m:t>
                    </m:r>
                    <m:r>
                      <a:rPr lang="es-EC" i="1">
                        <a:latin typeface="Cambria Math" panose="02040503050406030204" pitchFamily="18" charset="0"/>
                      </a:rPr>
                      <m:t>𝑀</m:t>
                    </m:r>
                  </m:oMath>
                </a14:m>
                <a:r>
                  <a:rPr lang="es-EC" dirty="0" smtClean="0"/>
                  <a:t> </a:t>
                </a:r>
                <a:endParaRPr lang="es-EC" dirty="0"/>
              </a:p>
              <a:p>
                <a:pPr marL="0" indent="0">
                  <a:buNone/>
                </a:pPr>
                <a:r>
                  <a:rPr lang="es-EC" dirty="0"/>
                  <a:t> </a:t>
                </a:r>
              </a:p>
              <a:p>
                <a:pPr marL="0" indent="0">
                  <a:buNone/>
                </a:pPr>
                <a14:m>
                  <m:oMath xmlns:m="http://schemas.openxmlformats.org/officeDocument/2006/math">
                    <m:r>
                      <a:rPr lang="es-EC" i="1">
                        <a:latin typeface="Cambria Math" panose="02040503050406030204" pitchFamily="18" charset="0"/>
                      </a:rPr>
                      <m:t>𝐶𝑢𝑎𝑛𝑑𝑜</m:t>
                    </m:r>
                    <m:r>
                      <a:rPr lang="es-EC" i="1">
                        <a:latin typeface="Cambria Math" panose="02040503050406030204" pitchFamily="18" charset="0"/>
                      </a:rPr>
                      <m:t> </m:t>
                    </m:r>
                    <m:r>
                      <a:rPr lang="es-EC" i="1">
                        <a:latin typeface="Cambria Math" panose="02040503050406030204" pitchFamily="18" charset="0"/>
                      </a:rPr>
                      <m:t>𝑋</m:t>
                    </m:r>
                    <m:r>
                      <a:rPr lang="es-EC" i="1">
                        <a:latin typeface="Cambria Math" panose="02040503050406030204" pitchFamily="18" charset="0"/>
                      </a:rPr>
                      <m:t>=0,1575;</m:t>
                    </m:r>
                  </m:oMath>
                </a14:m>
                <a:r>
                  <a:rPr lang="es-EC" dirty="0"/>
                  <a:t> </a:t>
                </a:r>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(520,75)(0,1575)−(1176)(0,1575)+(1176)(0,105)+14,122=</m:t>
                      </m:r>
                      <m:r>
                        <a:rPr lang="es-EC" i="1">
                          <a:latin typeface="Cambria Math" panose="02040503050406030204" pitchFamily="18" charset="0"/>
                        </a:rPr>
                        <m:t>𝑀</m:t>
                      </m:r>
                    </m:oMath>
                  </m:oMathPara>
                </a14:m>
                <a:endParaRPr lang="es-EC" dirty="0"/>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𝑀</m:t>
                      </m:r>
                      <m:r>
                        <a:rPr lang="es-EC" i="1">
                          <a:latin typeface="Cambria Math" panose="02040503050406030204" pitchFamily="18" charset="0"/>
                        </a:rPr>
                        <m:t>=34,402 </m:t>
                      </m:r>
                      <m:r>
                        <a:rPr lang="es-EC" i="1">
                          <a:latin typeface="Cambria Math" panose="02040503050406030204" pitchFamily="18" charset="0"/>
                        </a:rPr>
                        <m:t>𝑁</m:t>
                      </m:r>
                      <m:r>
                        <a:rPr lang="es-EC" i="1">
                          <a:latin typeface="Cambria Math" panose="02040503050406030204" pitchFamily="18" charset="0"/>
                        </a:rPr>
                        <m:t>.</m:t>
                      </m:r>
                      <m:r>
                        <a:rPr lang="es-EC" i="1">
                          <a:latin typeface="Cambria Math" panose="02040503050406030204" pitchFamily="18" charset="0"/>
                        </a:rPr>
                        <m:t>𝑚</m:t>
                      </m:r>
                    </m:oMath>
                  </m:oMathPara>
                </a14:m>
                <a:endParaRPr lang="es-EC" dirty="0"/>
              </a:p>
              <a:p>
                <a:pPr marL="0" indent="0">
                  <a:buNone/>
                </a:pPr>
                <a:r>
                  <a:rPr lang="es-EC" dirty="0"/>
                  <a:t> </a:t>
                </a:r>
              </a:p>
              <a:p>
                <a:pPr marL="0" indent="0">
                  <a:buNone/>
                </a:pPr>
                <a14:m>
                  <m:oMath xmlns:m="http://schemas.openxmlformats.org/officeDocument/2006/math">
                    <m:r>
                      <a:rPr lang="es-EC" i="1">
                        <a:latin typeface="Cambria Math" panose="02040503050406030204" pitchFamily="18" charset="0"/>
                      </a:rPr>
                      <m:t>𝐶𝑢𝑎𝑛𝑑𝑜</m:t>
                    </m:r>
                    <m:r>
                      <a:rPr lang="es-EC" i="1">
                        <a:latin typeface="Cambria Math" panose="02040503050406030204" pitchFamily="18" charset="0"/>
                      </a:rPr>
                      <m:t> </m:t>
                    </m:r>
                    <m:r>
                      <a:rPr lang="es-EC" i="1">
                        <a:latin typeface="Cambria Math" panose="02040503050406030204" pitchFamily="18" charset="0"/>
                      </a:rPr>
                      <m:t>𝑋</m:t>
                    </m:r>
                    <m:r>
                      <a:rPr lang="es-EC" i="1">
                        <a:latin typeface="Cambria Math" panose="02040503050406030204" pitchFamily="18" charset="0"/>
                      </a:rPr>
                      <m:t>=0,210;</m:t>
                    </m:r>
                  </m:oMath>
                </a14:m>
                <a:r>
                  <a:rPr lang="es-EC" dirty="0"/>
                  <a:t> </a:t>
                </a:r>
              </a:p>
              <a:p>
                <a:pPr marL="0" indent="0">
                  <a:buNone/>
                </a:pPr>
                <a14:m>
                  <m:oMathPara xmlns:m="http://schemas.openxmlformats.org/officeDocument/2006/math">
                    <m:oMathParaPr>
                      <m:jc m:val="centerGroup"/>
                    </m:oMathParaPr>
                    <m:oMath xmlns:m="http://schemas.openxmlformats.org/officeDocument/2006/math">
                      <m:d>
                        <m:dPr>
                          <m:ctrlPr>
                            <a:rPr lang="es-EC" i="1">
                              <a:latin typeface="Cambria Math" panose="02040503050406030204" pitchFamily="18" charset="0"/>
                            </a:rPr>
                          </m:ctrlPr>
                        </m:dPr>
                        <m:e>
                          <m:r>
                            <a:rPr lang="es-EC" i="1">
                              <a:latin typeface="Cambria Math" panose="02040503050406030204" pitchFamily="18" charset="0"/>
                            </a:rPr>
                            <m:t>520,75</m:t>
                          </m:r>
                        </m:e>
                      </m:d>
                      <m:d>
                        <m:dPr>
                          <m:ctrlPr>
                            <a:rPr lang="es-EC" i="1">
                              <a:latin typeface="Cambria Math" panose="02040503050406030204" pitchFamily="18" charset="0"/>
                            </a:rPr>
                          </m:ctrlPr>
                        </m:dPr>
                        <m:e>
                          <m:r>
                            <a:rPr lang="es-EC" i="1">
                              <a:latin typeface="Cambria Math" panose="02040503050406030204" pitchFamily="18" charset="0"/>
                            </a:rPr>
                            <m:t>0,210</m:t>
                          </m:r>
                        </m:e>
                      </m:d>
                      <m:r>
                        <a:rPr lang="es-EC" i="1">
                          <a:latin typeface="Cambria Math" panose="02040503050406030204" pitchFamily="18" charset="0"/>
                        </a:rPr>
                        <m:t>−</m:t>
                      </m:r>
                      <m:d>
                        <m:dPr>
                          <m:ctrlPr>
                            <a:rPr lang="es-EC" i="1">
                              <a:latin typeface="Cambria Math" panose="02040503050406030204" pitchFamily="18" charset="0"/>
                            </a:rPr>
                          </m:ctrlPr>
                        </m:dPr>
                        <m:e>
                          <m:r>
                            <a:rPr lang="es-EC" i="1">
                              <a:latin typeface="Cambria Math" panose="02040503050406030204" pitchFamily="18" charset="0"/>
                            </a:rPr>
                            <m:t>1176</m:t>
                          </m:r>
                        </m:e>
                      </m:d>
                      <m:d>
                        <m:dPr>
                          <m:ctrlPr>
                            <a:rPr lang="es-EC" i="1">
                              <a:latin typeface="Cambria Math" panose="02040503050406030204" pitchFamily="18" charset="0"/>
                            </a:rPr>
                          </m:ctrlPr>
                        </m:dPr>
                        <m:e>
                          <m:r>
                            <a:rPr lang="es-EC" i="1">
                              <a:latin typeface="Cambria Math" panose="02040503050406030204" pitchFamily="18" charset="0"/>
                            </a:rPr>
                            <m:t>0,210</m:t>
                          </m:r>
                        </m:e>
                      </m:d>
                      <m:r>
                        <a:rPr lang="es-EC" i="1">
                          <a:latin typeface="Cambria Math" panose="02040503050406030204" pitchFamily="18" charset="0"/>
                        </a:rPr>
                        <m:t>+</m:t>
                      </m:r>
                      <m:d>
                        <m:dPr>
                          <m:ctrlPr>
                            <a:rPr lang="es-EC" i="1">
                              <a:latin typeface="Cambria Math" panose="02040503050406030204" pitchFamily="18" charset="0"/>
                            </a:rPr>
                          </m:ctrlPr>
                        </m:dPr>
                        <m:e>
                          <m:r>
                            <a:rPr lang="es-EC" i="1">
                              <a:latin typeface="Cambria Math" panose="02040503050406030204" pitchFamily="18" charset="0"/>
                            </a:rPr>
                            <m:t>1176</m:t>
                          </m:r>
                        </m:e>
                      </m:d>
                      <m:d>
                        <m:dPr>
                          <m:ctrlPr>
                            <a:rPr lang="es-EC" i="1">
                              <a:latin typeface="Cambria Math" panose="02040503050406030204" pitchFamily="18" charset="0"/>
                            </a:rPr>
                          </m:ctrlPr>
                        </m:dPr>
                        <m:e>
                          <m:r>
                            <a:rPr lang="es-EC" i="1">
                              <a:latin typeface="Cambria Math" panose="02040503050406030204" pitchFamily="18" charset="0"/>
                            </a:rPr>
                            <m:t>0,105</m:t>
                          </m:r>
                        </m:e>
                      </m:d>
                      <m:r>
                        <a:rPr lang="es-EC" i="1">
                          <a:latin typeface="Cambria Math" panose="02040503050406030204" pitchFamily="18" charset="0"/>
                        </a:rPr>
                        <m:t>+14,122=</m:t>
                      </m:r>
                      <m:r>
                        <a:rPr lang="es-EC" i="1">
                          <a:latin typeface="Cambria Math" panose="02040503050406030204" pitchFamily="18" charset="0"/>
                        </a:rPr>
                        <m:t>𝑀</m:t>
                      </m:r>
                    </m:oMath>
                  </m:oMathPara>
                </a14:m>
                <a:endParaRPr lang="es-EC" dirty="0"/>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𝑀</m:t>
                      </m:r>
                      <m:r>
                        <a:rPr lang="es-EC" i="1">
                          <a:latin typeface="Cambria Math" panose="02040503050406030204" pitchFamily="18" charset="0"/>
                        </a:rPr>
                        <m:t>=0 </m:t>
                      </m:r>
                      <m:r>
                        <a:rPr lang="es-EC" i="1">
                          <a:latin typeface="Cambria Math" panose="02040503050406030204" pitchFamily="18" charset="0"/>
                        </a:rPr>
                        <m:t>𝑁</m:t>
                      </m:r>
                      <m:r>
                        <a:rPr lang="es-EC" i="1">
                          <a:latin typeface="Cambria Math" panose="02040503050406030204" pitchFamily="18" charset="0"/>
                        </a:rPr>
                        <m:t>.</m:t>
                      </m:r>
                      <m:r>
                        <a:rPr lang="es-EC" i="1">
                          <a:latin typeface="Cambria Math" panose="02040503050406030204" pitchFamily="18" charset="0"/>
                        </a:rPr>
                        <m:t>𝑚</m:t>
                      </m:r>
                    </m:oMath>
                  </m:oMathPara>
                </a14:m>
                <a:endParaRPr lang="es-EC" dirty="0"/>
              </a:p>
              <a:p>
                <a:pPr marL="0" indent="0">
                  <a:buNone/>
                </a:pPr>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628650" y="1148715"/>
                <a:ext cx="7886700" cy="4732020"/>
              </a:xfrm>
              <a:blipFill rotWithShape="0">
                <a:blip r:embed="rId2"/>
                <a:stretch>
                  <a:fillRect l="-4714" t="-1802"/>
                </a:stretch>
              </a:blipFill>
            </p:spPr>
            <p:txBody>
              <a:bodyPr/>
              <a:lstStyle/>
              <a:p>
                <a:r>
                  <a:rPr lang="es-EC">
                    <a:noFill/>
                  </a:rPr>
                  <a:t> </a:t>
                </a:r>
              </a:p>
            </p:txBody>
          </p:sp>
        </mc:Fallback>
      </mc:AlternateContent>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4490703" y="1341898"/>
            <a:ext cx="4024648" cy="1901163"/>
          </a:xfrm>
          <a:prstGeom prst="rect">
            <a:avLst/>
          </a:prstGeom>
          <a:noFill/>
          <a:ln>
            <a:noFill/>
          </a:ln>
        </p:spPr>
      </p:pic>
    </p:spTree>
    <p:extLst>
      <p:ext uri="{BB962C8B-B14F-4D97-AF65-F5344CB8AC3E}">
        <p14:creationId xmlns:p14="http://schemas.microsoft.com/office/powerpoint/2010/main" val="29706473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628650" y="1303021"/>
                <a:ext cx="7886700" cy="4186952"/>
              </a:xfrm>
            </p:spPr>
            <p:txBody>
              <a:bodyPr>
                <a:normAutofit fontScale="92500" lnSpcReduction="10000"/>
              </a:bodyPr>
              <a:lstStyle/>
              <a:p>
                <a:pPr marL="0" indent="0">
                  <a:buNone/>
                </a:pPr>
                <a14:m>
                  <m:oMathPara xmlns:m="http://schemas.openxmlformats.org/officeDocument/2006/math">
                    <m:oMathParaPr>
                      <m:jc m:val="centerGroup"/>
                    </m:oMathParaPr>
                    <m:oMath xmlns:m="http://schemas.openxmlformats.org/officeDocument/2006/math">
                      <m:sSup>
                        <m:sSupPr>
                          <m:ctrlPr>
                            <a:rPr lang="es-EC" i="1" smtClean="0">
                              <a:latin typeface="Cambria Math" panose="02040503050406030204" pitchFamily="18" charset="0"/>
                            </a:rPr>
                          </m:ctrlPr>
                        </m:sSupPr>
                        <m:e>
                          <m:r>
                            <a:rPr lang="es-EC" i="1">
                              <a:latin typeface="Cambria Math" panose="02040503050406030204" pitchFamily="18" charset="0"/>
                            </a:rPr>
                            <m:t>𝑑</m:t>
                          </m:r>
                        </m:e>
                        <m:sup>
                          <m:r>
                            <a:rPr lang="es-EC" i="1">
                              <a:latin typeface="Cambria Math" panose="02040503050406030204" pitchFamily="18" charset="0"/>
                            </a:rPr>
                            <m:t>3</m:t>
                          </m:r>
                        </m:sup>
                      </m:sSup>
                      <m:r>
                        <a:rPr lang="es-EC" i="1">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16</m:t>
                          </m:r>
                        </m:num>
                        <m:den>
                          <m:r>
                            <a:rPr lang="es-EC" i="1">
                              <a:latin typeface="Cambria Math" panose="02040503050406030204" pitchFamily="18" charset="0"/>
                            </a:rPr>
                            <m:t>𝜋</m:t>
                          </m:r>
                          <m:r>
                            <a:rPr lang="es-EC" i="1">
                              <a:latin typeface="Cambria Math" panose="02040503050406030204" pitchFamily="18" charset="0"/>
                            </a:rPr>
                            <m:t> . </m:t>
                          </m:r>
                          <m:r>
                            <a:rPr lang="es-EC" i="1">
                              <a:latin typeface="Cambria Math" panose="02040503050406030204" pitchFamily="18" charset="0"/>
                            </a:rPr>
                            <m:t>𝑆𝑝</m:t>
                          </m:r>
                        </m:den>
                      </m:f>
                      <m:rad>
                        <m:radPr>
                          <m:degHide m:val="on"/>
                          <m:ctrlPr>
                            <a:rPr lang="es-EC" i="1">
                              <a:latin typeface="Cambria Math" panose="02040503050406030204" pitchFamily="18" charset="0"/>
                            </a:rPr>
                          </m:ctrlPr>
                        </m:radPr>
                        <m:deg/>
                        <m:e>
                          <m:sSup>
                            <m:sSupPr>
                              <m:ctrlPr>
                                <a:rPr lang="es-EC" i="1">
                                  <a:latin typeface="Cambria Math" panose="02040503050406030204" pitchFamily="18" charset="0"/>
                                </a:rPr>
                              </m:ctrlPr>
                            </m:sSupPr>
                            <m:e>
                              <m:d>
                                <m:dPr>
                                  <m:ctrlPr>
                                    <a:rPr lang="es-EC" i="1">
                                      <a:latin typeface="Cambria Math" panose="02040503050406030204" pitchFamily="18" charset="0"/>
                                    </a:rPr>
                                  </m:ctrlPr>
                                </m:dPr>
                                <m:e>
                                  <m:r>
                                    <a:rPr lang="es-EC" i="1">
                                      <a:latin typeface="Cambria Math" panose="02040503050406030204" pitchFamily="18" charset="0"/>
                                    </a:rPr>
                                    <m:t>𝐾𝑏</m:t>
                                  </m:r>
                                  <m:r>
                                    <a:rPr lang="es-EC" i="1">
                                      <a:latin typeface="Cambria Math" panose="02040503050406030204" pitchFamily="18" charset="0"/>
                                    </a:rPr>
                                    <m:t>.</m:t>
                                  </m:r>
                                  <m:r>
                                    <a:rPr lang="es-EC" i="1">
                                      <a:latin typeface="Cambria Math" panose="02040503050406030204" pitchFamily="18" charset="0"/>
                                    </a:rPr>
                                    <m:t>𝑀𝑏</m:t>
                                  </m:r>
                                </m:e>
                              </m:d>
                            </m:e>
                            <m:sup>
                              <m:r>
                                <a:rPr lang="es-EC" i="1">
                                  <a:latin typeface="Cambria Math" panose="02040503050406030204" pitchFamily="18" charset="0"/>
                                </a:rPr>
                                <m:t>2</m:t>
                              </m:r>
                            </m:sup>
                          </m:sSup>
                          <m:r>
                            <a:rPr lang="es-EC" i="1">
                              <a:latin typeface="Cambria Math" panose="02040503050406030204" pitchFamily="18" charset="0"/>
                            </a:rPr>
                            <m:t>+</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r>
                                    <a:rPr lang="es-EC" i="1">
                                      <a:latin typeface="Cambria Math" panose="02040503050406030204" pitchFamily="18" charset="0"/>
                                    </a:rPr>
                                    <m:t>𝐾𝑡</m:t>
                                  </m:r>
                                  <m:r>
                                    <a:rPr lang="es-EC" i="1">
                                      <a:latin typeface="Cambria Math" panose="02040503050406030204" pitchFamily="18" charset="0"/>
                                    </a:rPr>
                                    <m:t>.</m:t>
                                  </m:r>
                                  <m:r>
                                    <a:rPr lang="es-EC" i="1">
                                      <a:latin typeface="Cambria Math" panose="02040503050406030204" pitchFamily="18" charset="0"/>
                                    </a:rPr>
                                    <m:t>𝑀𝑡</m:t>
                                  </m:r>
                                </m:e>
                              </m:d>
                            </m:e>
                            <m:sup>
                              <m:r>
                                <a:rPr lang="es-EC" i="1">
                                  <a:latin typeface="Cambria Math" panose="02040503050406030204" pitchFamily="18" charset="0"/>
                                </a:rPr>
                                <m:t>2</m:t>
                              </m:r>
                            </m:sup>
                          </m:sSup>
                        </m:e>
                      </m:rad>
                    </m:oMath>
                  </m:oMathPara>
                </a14:m>
                <a:endParaRPr lang="es-EC" dirty="0" smtClean="0"/>
              </a:p>
              <a:p>
                <a:pPr marL="0" indent="0">
                  <a:buNone/>
                </a:pPr>
                <a:endParaRPr lang="es-EC" dirty="0"/>
              </a:p>
              <a:p>
                <a:pPr marL="0" indent="0">
                  <a:buNone/>
                </a:pPr>
                <a:r>
                  <a:rPr lang="es-EC" sz="1500" dirty="0"/>
                  <a:t>Kb: 2, para ejes en rotación con cargas repentinas (choques) </a:t>
                </a:r>
              </a:p>
              <a:p>
                <a:pPr marL="0" indent="0">
                  <a:buNone/>
                </a:pPr>
                <a:r>
                  <a:rPr lang="es-EC" sz="1500" dirty="0"/>
                  <a:t>Mb: es el momento máximo determinado en el diagrama de momentos</a:t>
                </a:r>
              </a:p>
              <a:p>
                <a:pPr marL="0" indent="0">
                  <a:buNone/>
                </a:pPr>
                <a:r>
                  <a:rPr lang="es-EC" sz="1500" dirty="0" err="1"/>
                  <a:t>Kt</a:t>
                </a:r>
                <a:r>
                  <a:rPr lang="es-EC" sz="1500" dirty="0"/>
                  <a:t>: 1.5, para ejes en rotación con cargas repentinas (choques) </a:t>
                </a:r>
              </a:p>
              <a:p>
                <a:pPr marL="0" indent="0">
                  <a:buNone/>
                </a:pPr>
                <a:r>
                  <a:rPr lang="es-EC" sz="1500" dirty="0"/>
                  <a:t>Mt: es el momento torsor </a:t>
                </a:r>
              </a:p>
              <a:p>
                <a:pPr marL="0" indent="0">
                  <a:buNone/>
                </a:pPr>
                <a:r>
                  <a:rPr lang="es-EC" sz="1500" dirty="0" err="1"/>
                  <a:t>Sp</a:t>
                </a:r>
                <a:r>
                  <a:rPr lang="es-EC" sz="1500" dirty="0"/>
                  <a:t>: 0,25.Sut (Kg/mm2)</a:t>
                </a:r>
              </a:p>
              <a:p>
                <a:pPr marL="0" indent="0">
                  <a:buNone/>
                </a:pPr>
                <a:endParaRPr lang="es-EC" dirty="0" smtClean="0"/>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𝑑</m:t>
                      </m:r>
                      <m:r>
                        <a:rPr lang="es-EC" i="1">
                          <a:latin typeface="Cambria Math" panose="02040503050406030204" pitchFamily="18" charset="0"/>
                        </a:rPr>
                        <m:t>=13,870</m:t>
                      </m:r>
                      <m:r>
                        <a:rPr lang="es-EC" i="1">
                          <a:latin typeface="Cambria Math" panose="02040503050406030204" pitchFamily="18" charset="0"/>
                        </a:rPr>
                        <m:t>𝑚𝑚</m:t>
                      </m:r>
                    </m:oMath>
                  </m:oMathPara>
                </a14:m>
                <a:endParaRPr lang="es-EC" dirty="0"/>
              </a:p>
              <a:p>
                <a:endParaRPr lang="es-EC" dirty="0"/>
              </a:p>
              <a:p>
                <a:endParaRPr lang="es-EC" dirty="0" smtClean="0"/>
              </a:p>
              <a:p>
                <a:endParaRPr lang="es-EC" dirty="0"/>
              </a:p>
              <a:p>
                <a:pPr marL="0" indent="0">
                  <a:buNone/>
                </a:pPr>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628650" y="1303021"/>
                <a:ext cx="7886700" cy="4186952"/>
              </a:xfrm>
              <a:blipFill rotWithShape="0">
                <a:blip r:embed="rId2"/>
                <a:stretch>
                  <a:fillRect l="-232"/>
                </a:stretch>
              </a:blipFill>
            </p:spPr>
            <p:txBody>
              <a:bodyPr/>
              <a:lstStyle/>
              <a:p>
                <a:r>
                  <a:rPr lang="es-EC">
                    <a:noFill/>
                  </a:rPr>
                  <a:t> </a:t>
                </a:r>
              </a:p>
            </p:txBody>
          </p:sp>
        </mc:Fallback>
      </mc:AlternateContent>
    </p:spTree>
    <p:extLst>
      <p:ext uri="{BB962C8B-B14F-4D97-AF65-F5344CB8AC3E}">
        <p14:creationId xmlns:p14="http://schemas.microsoft.com/office/powerpoint/2010/main" val="10527390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dirty="0" smtClean="0"/>
              <a:t>DISEÑO DE LA BARRA DE DIRECCIÓN  </a:t>
            </a:r>
            <a:endParaRPr lang="es-EC" dirty="0"/>
          </a:p>
        </p:txBody>
      </p:sp>
      <p:sp>
        <p:nvSpPr>
          <p:cNvPr id="3" name="Marcador de contenido 2"/>
          <p:cNvSpPr>
            <a:spLocks noGrp="1"/>
          </p:cNvSpPr>
          <p:nvPr>
            <p:ph idx="1"/>
          </p:nvPr>
        </p:nvSpPr>
        <p:spPr/>
        <p:txBody>
          <a:bodyPr/>
          <a:lstStyle/>
          <a:p>
            <a:pPr marL="0" indent="0">
              <a:buNone/>
            </a:pPr>
            <a:r>
              <a:rPr lang="es-EC" dirty="0" smtClean="0"/>
              <a:t>DATOS </a:t>
            </a:r>
          </a:p>
          <a:p>
            <a:endParaRPr lang="es-EC" dirty="0" smtClean="0"/>
          </a:p>
          <a:p>
            <a:endParaRPr lang="es-EC" dirty="0"/>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28650" y="2663825"/>
            <a:ext cx="2143150" cy="490856"/>
          </a:xfrm>
          <a:prstGeom prst="rect">
            <a:avLst/>
          </a:prstGeom>
          <a:noFill/>
          <a:ln>
            <a:noFill/>
          </a:ln>
        </p:spPr>
      </p:pic>
      <p:pic>
        <p:nvPicPr>
          <p:cNvPr id="12" name="Imagen 11"/>
          <p:cNvPicPr/>
          <p:nvPr/>
        </p:nvPicPr>
        <p:blipFill>
          <a:blip r:embed="rId3">
            <a:extLst>
              <a:ext uri="{28A0092B-C50C-407E-A947-70E740481C1C}">
                <a14:useLocalDpi xmlns:a14="http://schemas.microsoft.com/office/drawing/2010/main" val="0"/>
              </a:ext>
            </a:extLst>
          </a:blip>
          <a:srcRect/>
          <a:stretch>
            <a:fillRect/>
          </a:stretch>
        </p:blipFill>
        <p:spPr bwMode="auto">
          <a:xfrm>
            <a:off x="628650" y="3289619"/>
            <a:ext cx="1338501" cy="467995"/>
          </a:xfrm>
          <a:prstGeom prst="rect">
            <a:avLst/>
          </a:prstGeom>
          <a:noFill/>
          <a:ln>
            <a:noFill/>
          </a:ln>
        </p:spPr>
      </p:pic>
      <p:pic>
        <p:nvPicPr>
          <p:cNvPr id="13" name="Imagen 12"/>
          <p:cNvPicPr/>
          <p:nvPr/>
        </p:nvPicPr>
        <p:blipFill>
          <a:blip r:embed="rId4">
            <a:extLst>
              <a:ext uri="{28A0092B-C50C-407E-A947-70E740481C1C}">
                <a14:useLocalDpi xmlns:a14="http://schemas.microsoft.com/office/drawing/2010/main" val="0"/>
              </a:ext>
            </a:extLst>
          </a:blip>
          <a:srcRect/>
          <a:stretch>
            <a:fillRect/>
          </a:stretch>
        </p:blipFill>
        <p:spPr bwMode="auto">
          <a:xfrm>
            <a:off x="628650" y="3892550"/>
            <a:ext cx="2071142" cy="407988"/>
          </a:xfrm>
          <a:prstGeom prst="rect">
            <a:avLst/>
          </a:prstGeom>
          <a:noFill/>
          <a:ln>
            <a:noFill/>
          </a:ln>
        </p:spPr>
      </p:pic>
      <p:pic>
        <p:nvPicPr>
          <p:cNvPr id="14" name="Imagen 13"/>
          <p:cNvPicPr/>
          <p:nvPr/>
        </p:nvPicPr>
        <p:blipFill>
          <a:blip r:embed="rId5">
            <a:extLst>
              <a:ext uri="{28A0092B-C50C-407E-A947-70E740481C1C}">
                <a14:useLocalDpi xmlns:a14="http://schemas.microsoft.com/office/drawing/2010/main" val="0"/>
              </a:ext>
            </a:extLst>
          </a:blip>
          <a:srcRect/>
          <a:stretch>
            <a:fillRect/>
          </a:stretch>
        </p:blipFill>
        <p:spPr bwMode="auto">
          <a:xfrm>
            <a:off x="546616" y="4882832"/>
            <a:ext cx="1541384" cy="969328"/>
          </a:xfrm>
          <a:prstGeom prst="rect">
            <a:avLst/>
          </a:prstGeom>
          <a:noFill/>
          <a:ln>
            <a:noFill/>
          </a:ln>
        </p:spPr>
      </p:pic>
      <p:pic>
        <p:nvPicPr>
          <p:cNvPr id="15" name="Imagen 14"/>
          <p:cNvPicPr/>
          <p:nvPr/>
        </p:nvPicPr>
        <p:blipFill>
          <a:blip r:embed="rId6">
            <a:extLst>
              <a:ext uri="{28A0092B-C50C-407E-A947-70E740481C1C}">
                <a14:useLocalDpi xmlns:a14="http://schemas.microsoft.com/office/drawing/2010/main" val="0"/>
              </a:ext>
            </a:extLst>
          </a:blip>
          <a:srcRect/>
          <a:stretch>
            <a:fillRect/>
          </a:stretch>
        </p:blipFill>
        <p:spPr bwMode="auto">
          <a:xfrm>
            <a:off x="3621404" y="2492613"/>
            <a:ext cx="1267778" cy="634048"/>
          </a:xfrm>
          <a:prstGeom prst="rect">
            <a:avLst/>
          </a:prstGeom>
          <a:noFill/>
          <a:ln>
            <a:noFill/>
          </a:ln>
        </p:spPr>
      </p:pic>
      <p:pic>
        <p:nvPicPr>
          <p:cNvPr id="16" name="Imagen 15"/>
          <p:cNvPicPr/>
          <p:nvPr/>
        </p:nvPicPr>
        <p:blipFill>
          <a:blip r:embed="rId7">
            <a:extLst>
              <a:ext uri="{28A0092B-C50C-407E-A947-70E740481C1C}">
                <a14:useLocalDpi xmlns:a14="http://schemas.microsoft.com/office/drawing/2010/main" val="0"/>
              </a:ext>
            </a:extLst>
          </a:blip>
          <a:srcRect/>
          <a:stretch>
            <a:fillRect/>
          </a:stretch>
        </p:blipFill>
        <p:spPr bwMode="auto">
          <a:xfrm>
            <a:off x="3621404" y="3340180"/>
            <a:ext cx="2102723" cy="1164352"/>
          </a:xfrm>
          <a:prstGeom prst="rect">
            <a:avLst/>
          </a:prstGeom>
          <a:noFill/>
          <a:ln>
            <a:noFill/>
          </a:ln>
        </p:spPr>
      </p:pic>
      <p:pic>
        <p:nvPicPr>
          <p:cNvPr id="17" name="Imagen 16"/>
          <p:cNvPicPr/>
          <p:nvPr/>
        </p:nvPicPr>
        <p:blipFill>
          <a:blip r:embed="rId8">
            <a:extLst>
              <a:ext uri="{28A0092B-C50C-407E-A947-70E740481C1C}">
                <a14:useLocalDpi xmlns:a14="http://schemas.microsoft.com/office/drawing/2010/main" val="0"/>
              </a:ext>
            </a:extLst>
          </a:blip>
          <a:srcRect/>
          <a:stretch>
            <a:fillRect/>
          </a:stretch>
        </p:blipFill>
        <p:spPr bwMode="auto">
          <a:xfrm>
            <a:off x="3419873" y="4572001"/>
            <a:ext cx="2592288" cy="480060"/>
          </a:xfrm>
          <a:prstGeom prst="rect">
            <a:avLst/>
          </a:prstGeom>
          <a:noFill/>
          <a:ln>
            <a:noFill/>
          </a:ln>
        </p:spPr>
      </p:pic>
      <p:pic>
        <p:nvPicPr>
          <p:cNvPr id="23" name="Imagen 22"/>
          <p:cNvPicPr/>
          <p:nvPr/>
        </p:nvPicPr>
        <p:blipFill>
          <a:blip r:embed="rId9">
            <a:extLst>
              <a:ext uri="{28A0092B-C50C-407E-A947-70E740481C1C}">
                <a14:useLocalDpi xmlns:a14="http://schemas.microsoft.com/office/drawing/2010/main" val="0"/>
              </a:ext>
            </a:extLst>
          </a:blip>
          <a:srcRect/>
          <a:stretch>
            <a:fillRect/>
          </a:stretch>
        </p:blipFill>
        <p:spPr bwMode="auto">
          <a:xfrm>
            <a:off x="5724128" y="2694941"/>
            <a:ext cx="2736304" cy="459741"/>
          </a:xfrm>
          <a:prstGeom prst="rect">
            <a:avLst/>
          </a:prstGeom>
          <a:noFill/>
          <a:ln>
            <a:noFill/>
          </a:ln>
        </p:spPr>
      </p:pic>
      <p:pic>
        <p:nvPicPr>
          <p:cNvPr id="24" name="Imagen 23"/>
          <p:cNvPicPr/>
          <p:nvPr/>
        </p:nvPicPr>
        <p:blipFill>
          <a:blip r:embed="rId10">
            <a:extLst>
              <a:ext uri="{28A0092B-C50C-407E-A947-70E740481C1C}">
                <a14:useLocalDpi xmlns:a14="http://schemas.microsoft.com/office/drawing/2010/main" val="0"/>
              </a:ext>
            </a:extLst>
          </a:blip>
          <a:srcRect/>
          <a:stretch>
            <a:fillRect/>
          </a:stretch>
        </p:blipFill>
        <p:spPr bwMode="auto">
          <a:xfrm>
            <a:off x="5724128" y="3450274"/>
            <a:ext cx="3096344" cy="484902"/>
          </a:xfrm>
          <a:prstGeom prst="rect">
            <a:avLst/>
          </a:prstGeom>
          <a:noFill/>
          <a:ln>
            <a:noFill/>
          </a:ln>
        </p:spPr>
      </p:pic>
    </p:spTree>
    <p:extLst>
      <p:ext uri="{BB962C8B-B14F-4D97-AF65-F5344CB8AC3E}">
        <p14:creationId xmlns:p14="http://schemas.microsoft.com/office/powerpoint/2010/main" val="422859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 GENERAL </a:t>
            </a:r>
            <a:endParaRPr lang="es-EC" dirty="0"/>
          </a:p>
        </p:txBody>
      </p:sp>
      <p:sp>
        <p:nvSpPr>
          <p:cNvPr id="3" name="Marcador de contenido 2"/>
          <p:cNvSpPr>
            <a:spLocks noGrp="1"/>
          </p:cNvSpPr>
          <p:nvPr>
            <p:ph idx="1"/>
          </p:nvPr>
        </p:nvSpPr>
        <p:spPr>
          <a:xfrm>
            <a:off x="628650" y="2491740"/>
            <a:ext cx="7886700" cy="3685223"/>
          </a:xfrm>
        </p:spPr>
        <p:txBody>
          <a:bodyPr>
            <a:normAutofit/>
          </a:bodyPr>
          <a:lstStyle/>
          <a:p>
            <a:pPr algn="just"/>
            <a:r>
              <a:rPr lang="es-EC" sz="4000" dirty="0" smtClean="0"/>
              <a:t>Realizar </a:t>
            </a:r>
            <a:r>
              <a:rPr lang="es-EC" sz="4000" dirty="0"/>
              <a:t>el diseño y construcción un mini vehículo eléctrico de drifting denominado “Crazy Kart”</a:t>
            </a:r>
          </a:p>
          <a:p>
            <a:pPr algn="just"/>
            <a:endParaRPr lang="es-EC" dirty="0"/>
          </a:p>
          <a:p>
            <a:endParaRPr lang="es-EC" dirty="0" smtClean="0"/>
          </a:p>
        </p:txBody>
      </p:sp>
    </p:spTree>
    <p:extLst>
      <p:ext uri="{BB962C8B-B14F-4D97-AF65-F5344CB8AC3E}">
        <p14:creationId xmlns:p14="http://schemas.microsoft.com/office/powerpoint/2010/main" val="19866452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2230" y="1451452"/>
            <a:ext cx="3509730" cy="468789"/>
          </a:xfrm>
          <a:prstGeom prst="rect">
            <a:avLst/>
          </a:prstGeom>
          <a:noFill/>
          <a:ln>
            <a:no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702230" y="2275204"/>
            <a:ext cx="3365714" cy="467996"/>
          </a:xfrm>
          <a:prstGeom prst="rect">
            <a:avLst/>
          </a:prstGeom>
          <a:noFill/>
          <a:ln>
            <a:noFill/>
          </a:ln>
        </p:spPr>
      </p:pic>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702229" y="3349626"/>
            <a:ext cx="3365715" cy="490855"/>
          </a:xfrm>
          <a:prstGeom prst="rect">
            <a:avLst/>
          </a:prstGeom>
          <a:noFill/>
          <a:ln>
            <a:noFill/>
          </a:ln>
        </p:spPr>
      </p:pic>
      <p:pic>
        <p:nvPicPr>
          <p:cNvPr id="7" name="Imagen 6"/>
          <p:cNvPicPr/>
          <p:nvPr/>
        </p:nvPicPr>
        <p:blipFill>
          <a:blip r:embed="rId5">
            <a:extLst>
              <a:ext uri="{28A0092B-C50C-407E-A947-70E740481C1C}">
                <a14:useLocalDpi xmlns:a14="http://schemas.microsoft.com/office/drawing/2010/main" val="0"/>
              </a:ext>
            </a:extLst>
          </a:blip>
          <a:srcRect/>
          <a:stretch>
            <a:fillRect/>
          </a:stretch>
        </p:blipFill>
        <p:spPr bwMode="auto">
          <a:xfrm>
            <a:off x="702228" y="4172585"/>
            <a:ext cx="3509731" cy="490856"/>
          </a:xfrm>
          <a:prstGeom prst="rect">
            <a:avLst/>
          </a:prstGeom>
          <a:noFill/>
          <a:ln>
            <a:noFill/>
          </a:ln>
        </p:spPr>
      </p:pic>
    </p:spTree>
    <p:extLst>
      <p:ext uri="{BB962C8B-B14F-4D97-AF65-F5344CB8AC3E}">
        <p14:creationId xmlns:p14="http://schemas.microsoft.com/office/powerpoint/2010/main" val="34307955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dirty="0" smtClean="0"/>
              <a:t>CALCULO DEL MATERIAL DE LA BARRA </a:t>
            </a:r>
            <a:endParaRPr lang="es-EC" dirty="0"/>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1" y="2125266"/>
            <a:ext cx="2055257" cy="368737"/>
          </a:xfrm>
          <a:prstGeom prst="rect">
            <a:avLst/>
          </a:prstGeom>
          <a:noFill/>
          <a:ln>
            <a:no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628650" y="2679026"/>
            <a:ext cx="2397443" cy="880825"/>
          </a:xfrm>
          <a:prstGeom prst="rect">
            <a:avLst/>
          </a:prstGeom>
          <a:noFill/>
          <a:ln>
            <a:noFill/>
          </a:ln>
        </p:spPr>
      </p:pic>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628650" y="3559850"/>
            <a:ext cx="3228975" cy="558522"/>
          </a:xfrm>
          <a:prstGeom prst="rect">
            <a:avLst/>
          </a:prstGeom>
          <a:noFill/>
          <a:ln>
            <a:noFill/>
          </a:ln>
        </p:spPr>
      </p:pic>
      <p:pic>
        <p:nvPicPr>
          <p:cNvPr id="7" name="Imagen 6"/>
          <p:cNvPicPr/>
          <p:nvPr/>
        </p:nvPicPr>
        <p:blipFill>
          <a:blip r:embed="rId5">
            <a:extLst>
              <a:ext uri="{28A0092B-C50C-407E-A947-70E740481C1C}">
                <a14:useLocalDpi xmlns:a14="http://schemas.microsoft.com/office/drawing/2010/main" val="0"/>
              </a:ext>
            </a:extLst>
          </a:blip>
          <a:srcRect/>
          <a:stretch>
            <a:fillRect/>
          </a:stretch>
        </p:blipFill>
        <p:spPr bwMode="auto">
          <a:xfrm>
            <a:off x="4831318" y="2083237"/>
            <a:ext cx="1536621" cy="821532"/>
          </a:xfrm>
          <a:prstGeom prst="rect">
            <a:avLst/>
          </a:prstGeom>
          <a:noFill/>
          <a:ln>
            <a:noFill/>
          </a:ln>
        </p:spPr>
      </p:pic>
      <p:sp>
        <p:nvSpPr>
          <p:cNvPr id="9" name="CuadroTexto 8"/>
          <p:cNvSpPr txBox="1"/>
          <p:nvPr/>
        </p:nvSpPr>
        <p:spPr>
          <a:xfrm>
            <a:off x="705119" y="4633979"/>
            <a:ext cx="6861109" cy="300082"/>
          </a:xfrm>
          <a:prstGeom prst="rect">
            <a:avLst/>
          </a:prstGeom>
          <a:noFill/>
        </p:spPr>
        <p:txBody>
          <a:bodyPr wrap="none" rtlCol="0">
            <a:spAutoFit/>
          </a:bodyPr>
          <a:lstStyle/>
          <a:p>
            <a:r>
              <a:rPr lang="es-EC" sz="1350" dirty="0"/>
              <a:t>Por lo tanto seleccionamos un acero de transmisión 1020 con esfuerzo de fluencia de 370 MPa </a:t>
            </a:r>
          </a:p>
        </p:txBody>
      </p:sp>
      <mc:AlternateContent xmlns:mc="http://schemas.openxmlformats.org/markup-compatibility/2006" xmlns:a14="http://schemas.microsoft.com/office/drawing/2010/main">
        <mc:Choice Requires="a14">
          <p:sp>
            <p:nvSpPr>
              <p:cNvPr id="3" name="CuadroTexto 2"/>
              <p:cNvSpPr txBox="1"/>
              <p:nvPr/>
            </p:nvSpPr>
            <p:spPr>
              <a:xfrm>
                <a:off x="4831318" y="3218040"/>
                <a:ext cx="1636025" cy="3231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C" sz="2100" i="1">
                          <a:latin typeface="Cambria Math" panose="02040503050406030204" pitchFamily="18" charset="0"/>
                          <a:ea typeface="Cambria Math" panose="02040503050406030204" pitchFamily="18" charset="0"/>
                        </a:rPr>
                        <m:t>𝜎</m:t>
                      </m:r>
                      <m:r>
                        <a:rPr lang="es-EC" sz="2100" i="1">
                          <a:latin typeface="Cambria Math" panose="02040503050406030204" pitchFamily="18" charset="0"/>
                          <a:ea typeface="Cambria Math" panose="02040503050406030204" pitchFamily="18" charset="0"/>
                        </a:rPr>
                        <m:t>=289 </m:t>
                      </m:r>
                      <m:r>
                        <a:rPr lang="es-EC" sz="2100" i="1">
                          <a:latin typeface="Cambria Math" panose="02040503050406030204" pitchFamily="18" charset="0"/>
                          <a:ea typeface="Cambria Math" panose="02040503050406030204" pitchFamily="18" charset="0"/>
                        </a:rPr>
                        <m:t>𝑀𝑃𝑎</m:t>
                      </m:r>
                    </m:oMath>
                  </m:oMathPara>
                </a14:m>
                <a:endParaRPr lang="es-EC" sz="2100" dirty="0"/>
              </a:p>
            </p:txBody>
          </p:sp>
        </mc:Choice>
        <mc:Fallback xmlns="">
          <p:sp>
            <p:nvSpPr>
              <p:cNvPr id="3" name="CuadroTexto 2"/>
              <p:cNvSpPr txBox="1">
                <a:spLocks noRot="1" noChangeAspect="1" noMove="1" noResize="1" noEditPoints="1" noAdjustHandles="1" noChangeArrowheads="1" noChangeShapeType="1" noTextEdit="1"/>
              </p:cNvSpPr>
              <p:nvPr/>
            </p:nvSpPr>
            <p:spPr>
              <a:xfrm>
                <a:off x="6441757" y="3147720"/>
                <a:ext cx="2180790" cy="430887"/>
              </a:xfrm>
              <a:prstGeom prst="rect">
                <a:avLst/>
              </a:prstGeom>
              <a:blipFill rotWithShape="0">
                <a:blip r:embed="rId6"/>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42554303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sz="4000" dirty="0" smtClean="0"/>
              <a:t>SELECCIÓN DE COMPONENTES BATERÍAS   </a:t>
            </a:r>
            <a:endParaRPr lang="es-EC" sz="4000" dirty="0"/>
          </a:p>
        </p:txBody>
      </p:sp>
      <p:sp>
        <p:nvSpPr>
          <p:cNvPr id="3" name="Marcador de contenido 2"/>
          <p:cNvSpPr>
            <a:spLocks noGrp="1"/>
          </p:cNvSpPr>
          <p:nvPr>
            <p:ph idx="1"/>
          </p:nvPr>
        </p:nvSpPr>
        <p:spPr/>
        <p:txBody>
          <a:bodyPr>
            <a:normAutofit fontScale="92500" lnSpcReduction="20000"/>
          </a:bodyPr>
          <a:lstStyle/>
          <a:p>
            <a:pPr marL="0" indent="0">
              <a:buNone/>
            </a:pPr>
            <a:r>
              <a:rPr lang="es-EC" dirty="0" smtClean="0"/>
              <a:t>CONDICIONES: </a:t>
            </a:r>
          </a:p>
          <a:p>
            <a:endParaRPr lang="es-EC" dirty="0"/>
          </a:p>
          <a:p>
            <a:r>
              <a:rPr lang="es-EC" dirty="0" smtClean="0"/>
              <a:t>Autonomía de 1h </a:t>
            </a:r>
          </a:p>
          <a:p>
            <a:r>
              <a:rPr lang="es-EC" dirty="0" smtClean="0"/>
              <a:t>Voltaje: 36V</a:t>
            </a:r>
          </a:p>
          <a:p>
            <a:r>
              <a:rPr lang="es-EC" dirty="0" smtClean="0"/>
              <a:t>Tamaño y peso reducido </a:t>
            </a:r>
          </a:p>
          <a:p>
            <a:endParaRPr lang="es-EC" dirty="0"/>
          </a:p>
          <a:p>
            <a:pPr marL="0" indent="0">
              <a:buNone/>
            </a:pPr>
            <a:r>
              <a:rPr lang="es-EC" dirty="0" smtClean="0"/>
              <a:t>ELECCIÓN:</a:t>
            </a:r>
          </a:p>
          <a:p>
            <a:pPr marL="0" indent="0">
              <a:buNone/>
            </a:pPr>
            <a:endParaRPr lang="es-EC" dirty="0"/>
          </a:p>
          <a:p>
            <a:pPr lvl="0"/>
            <a:r>
              <a:rPr lang="es-EC" dirty="0"/>
              <a:t>Batería recargable sellada, de ácido-plomo, de </a:t>
            </a:r>
            <a:r>
              <a:rPr lang="es-EC" dirty="0" smtClean="0"/>
              <a:t>12V </a:t>
            </a:r>
            <a:endParaRPr lang="es-EC"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5254942" y="1825626"/>
            <a:ext cx="2871788" cy="3095625"/>
          </a:xfrm>
          <a:prstGeom prst="rect">
            <a:avLst/>
          </a:prstGeom>
          <a:noFill/>
          <a:ln>
            <a:noFill/>
          </a:ln>
        </p:spPr>
      </p:pic>
    </p:spTree>
    <p:extLst>
      <p:ext uri="{BB962C8B-B14F-4D97-AF65-F5344CB8AC3E}">
        <p14:creationId xmlns:p14="http://schemas.microsoft.com/office/powerpoint/2010/main" val="39427696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SELECCIÓN DEL CONTROLADOR </a:t>
            </a:r>
            <a:endParaRPr lang="es-EC" dirty="0"/>
          </a:p>
        </p:txBody>
      </p:sp>
      <p:sp>
        <p:nvSpPr>
          <p:cNvPr id="3" name="Marcador de contenido 2"/>
          <p:cNvSpPr>
            <a:spLocks noGrp="1"/>
          </p:cNvSpPr>
          <p:nvPr>
            <p:ph idx="1"/>
          </p:nvPr>
        </p:nvSpPr>
        <p:spPr/>
        <p:txBody>
          <a:bodyPr>
            <a:normAutofit lnSpcReduction="10000"/>
          </a:bodyPr>
          <a:lstStyle/>
          <a:p>
            <a:pPr marL="0" indent="0">
              <a:buNone/>
            </a:pPr>
            <a:r>
              <a:rPr lang="es-EC" dirty="0" smtClean="0"/>
              <a:t>CONDICIONES: </a:t>
            </a:r>
          </a:p>
          <a:p>
            <a:endParaRPr lang="es-EC" dirty="0" smtClean="0"/>
          </a:p>
          <a:p>
            <a:r>
              <a:rPr lang="es-EC" dirty="0" smtClean="0"/>
              <a:t>Volteje: 36V</a:t>
            </a:r>
          </a:p>
          <a:p>
            <a:r>
              <a:rPr lang="es-EC" dirty="0" smtClean="0"/>
              <a:t>Potencia: 500W</a:t>
            </a:r>
          </a:p>
          <a:p>
            <a:endParaRPr lang="es-EC" dirty="0" smtClean="0"/>
          </a:p>
          <a:p>
            <a:pPr marL="0" indent="0">
              <a:buNone/>
            </a:pPr>
            <a:r>
              <a:rPr lang="es-EC" dirty="0" smtClean="0"/>
              <a:t>ELECCIÓN:</a:t>
            </a:r>
          </a:p>
          <a:p>
            <a:endParaRPr lang="es-EC" dirty="0" smtClean="0"/>
          </a:p>
          <a:p>
            <a:r>
              <a:rPr lang="es-EC" dirty="0" smtClean="0"/>
              <a:t>Controlador eléctrico universal para scooters </a:t>
            </a:r>
            <a:endParaRPr lang="es-EC" dirty="0"/>
          </a:p>
        </p:txBody>
      </p:sp>
      <p:pic>
        <p:nvPicPr>
          <p:cNvPr id="4" name="Imagen 3" descr="http://img.alibaba.com/img/pb/693/025/901/901025693_67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90" y="1825626"/>
            <a:ext cx="3006090" cy="2952115"/>
          </a:xfrm>
          <a:prstGeom prst="rect">
            <a:avLst/>
          </a:prstGeom>
          <a:noFill/>
          <a:ln>
            <a:noFill/>
          </a:ln>
        </p:spPr>
      </p:pic>
    </p:spTree>
    <p:extLst>
      <p:ext uri="{BB962C8B-B14F-4D97-AF65-F5344CB8AC3E}">
        <p14:creationId xmlns:p14="http://schemas.microsoft.com/office/powerpoint/2010/main" val="10468627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SELECCIÓN DEL PEDAL </a:t>
            </a:r>
            <a:endParaRPr lang="es-EC" dirty="0"/>
          </a:p>
        </p:txBody>
      </p:sp>
      <p:sp>
        <p:nvSpPr>
          <p:cNvPr id="3" name="Marcador de contenido 2"/>
          <p:cNvSpPr>
            <a:spLocks noGrp="1"/>
          </p:cNvSpPr>
          <p:nvPr>
            <p:ph idx="1"/>
          </p:nvPr>
        </p:nvSpPr>
        <p:spPr/>
        <p:txBody>
          <a:bodyPr/>
          <a:lstStyle/>
          <a:p>
            <a:pPr marL="0" indent="0">
              <a:buNone/>
            </a:pPr>
            <a:r>
              <a:rPr lang="es-EC" dirty="0" smtClean="0"/>
              <a:t>ELECCIÓN:</a:t>
            </a:r>
          </a:p>
          <a:p>
            <a:endParaRPr lang="es-EC" dirty="0" smtClean="0"/>
          </a:p>
          <a:p>
            <a:r>
              <a:rPr lang="es-EC" dirty="0" smtClean="0"/>
              <a:t>Pedal de efecto Hall </a:t>
            </a:r>
          </a:p>
          <a:p>
            <a:r>
              <a:rPr lang="es-EC" dirty="0" smtClean="0"/>
              <a:t>Funciona como freno </a:t>
            </a:r>
          </a:p>
          <a:p>
            <a:endParaRPr lang="es-EC" dirty="0"/>
          </a:p>
        </p:txBody>
      </p:sp>
      <p:pic>
        <p:nvPicPr>
          <p:cNvPr id="4" name="Imagen 3"/>
          <p:cNvPicPr/>
          <p:nvPr/>
        </p:nvPicPr>
        <p:blipFill>
          <a:blip r:embed="rId2"/>
          <a:stretch>
            <a:fillRect/>
          </a:stretch>
        </p:blipFill>
        <p:spPr>
          <a:xfrm>
            <a:off x="4857036" y="2177098"/>
            <a:ext cx="3269695" cy="3400743"/>
          </a:xfrm>
          <a:prstGeom prst="rect">
            <a:avLst/>
          </a:prstGeom>
        </p:spPr>
      </p:pic>
    </p:spTree>
    <p:extLst>
      <p:ext uri="{BB962C8B-B14F-4D97-AF65-F5344CB8AC3E}">
        <p14:creationId xmlns:p14="http://schemas.microsoft.com/office/powerpoint/2010/main" val="37286430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dirty="0" smtClean="0"/>
              <a:t>ESQUEMA DE CONEXIÓN ELÉCTRICA</a:t>
            </a:r>
            <a:endParaRPr lang="es-EC" dirty="0"/>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1234440" y="1124744"/>
            <a:ext cx="6652260" cy="4755832"/>
          </a:xfrm>
          <a:prstGeom prst="rect">
            <a:avLst/>
          </a:prstGeom>
        </p:spPr>
      </p:pic>
    </p:spTree>
    <p:extLst>
      <p:ext uri="{BB962C8B-B14F-4D97-AF65-F5344CB8AC3E}">
        <p14:creationId xmlns:p14="http://schemas.microsoft.com/office/powerpoint/2010/main" val="10403470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C" dirty="0" smtClean="0"/>
              <a:t>FABRICACIÓN</a:t>
            </a:r>
            <a:endParaRPr lang="es-EC" dirty="0"/>
          </a:p>
        </p:txBody>
      </p:sp>
      <p:sp>
        <p:nvSpPr>
          <p:cNvPr id="3" name="2 Marcador de contenido"/>
          <p:cNvSpPr>
            <a:spLocks noGrp="1"/>
          </p:cNvSpPr>
          <p:nvPr>
            <p:ph idx="1"/>
          </p:nvPr>
        </p:nvSpPr>
        <p:spPr/>
        <p:txBody>
          <a:bodyPr>
            <a:normAutofit/>
          </a:bodyPr>
          <a:lstStyle/>
          <a:p>
            <a:pPr marL="0" indent="0">
              <a:buNone/>
            </a:pPr>
            <a:r>
              <a:rPr lang="es-EC" sz="2600" b="1" dirty="0" smtClean="0"/>
              <a:t>MAQUINARIA NECESARIA</a:t>
            </a:r>
          </a:p>
          <a:p>
            <a:pPr marL="0" indent="0">
              <a:buNone/>
            </a:pPr>
            <a:r>
              <a:rPr lang="es-EC" sz="2600" dirty="0"/>
              <a:t>En el proceso de fabricación se requiere utilizar las siguientes herramientas y </a:t>
            </a:r>
            <a:r>
              <a:rPr lang="es-EC" sz="2600" dirty="0" smtClean="0"/>
              <a:t>equipos</a:t>
            </a:r>
            <a:r>
              <a:rPr lang="es-EC" sz="2600" dirty="0"/>
              <a:t> </a:t>
            </a:r>
            <a:r>
              <a:rPr lang="es-EC" sz="2600" dirty="0" smtClean="0"/>
              <a:t>:</a:t>
            </a:r>
          </a:p>
          <a:p>
            <a:endParaRPr lang="es-EC" sz="2600" dirty="0" smtClean="0"/>
          </a:p>
          <a:p>
            <a:pPr lvl="1"/>
            <a:r>
              <a:rPr lang="es-EC" sz="2200" dirty="0" smtClean="0"/>
              <a:t>Dobladora de tubo cuadrado</a:t>
            </a:r>
          </a:p>
          <a:p>
            <a:pPr lvl="1"/>
            <a:r>
              <a:rPr lang="es-EC" sz="2200" dirty="0" smtClean="0"/>
              <a:t>Torno </a:t>
            </a:r>
          </a:p>
          <a:p>
            <a:pPr lvl="1"/>
            <a:r>
              <a:rPr lang="es-EC" sz="2200" dirty="0" smtClean="0"/>
              <a:t>Fresadora</a:t>
            </a:r>
          </a:p>
          <a:p>
            <a:pPr lvl="1"/>
            <a:r>
              <a:rPr lang="es-EC" sz="2200" dirty="0" smtClean="0"/>
              <a:t>Taladro</a:t>
            </a:r>
          </a:p>
          <a:p>
            <a:pPr lvl="1"/>
            <a:r>
              <a:rPr lang="es-EC" sz="2200" dirty="0" smtClean="0"/>
              <a:t>Herramienta manual</a:t>
            </a:r>
          </a:p>
          <a:p>
            <a:pPr lvl="1"/>
            <a:r>
              <a:rPr lang="es-EC" sz="2200" dirty="0" smtClean="0"/>
              <a:t>Equipo de Soldadura SMAW</a:t>
            </a:r>
          </a:p>
          <a:p>
            <a:endParaRPr lang="es-EC" dirty="0"/>
          </a:p>
        </p:txBody>
      </p:sp>
    </p:spTree>
    <p:extLst>
      <p:ext uri="{BB962C8B-B14F-4D97-AF65-F5344CB8AC3E}">
        <p14:creationId xmlns:p14="http://schemas.microsoft.com/office/powerpoint/2010/main" val="32696881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pPr marL="0" indent="0"/>
            <a:r>
              <a:rPr lang="es-EC" b="1" dirty="0"/>
              <a:t>CONSTRUCCIÓN DEL CHASIS</a:t>
            </a:r>
          </a:p>
        </p:txBody>
      </p:sp>
      <p:sp>
        <p:nvSpPr>
          <p:cNvPr id="3" name="2 Marcador de contenido"/>
          <p:cNvSpPr>
            <a:spLocks noGrp="1"/>
          </p:cNvSpPr>
          <p:nvPr>
            <p:ph idx="1"/>
          </p:nvPr>
        </p:nvSpPr>
        <p:spPr>
          <a:xfrm>
            <a:off x="457200" y="1268760"/>
            <a:ext cx="8229600" cy="4857403"/>
          </a:xfrm>
        </p:spPr>
        <p:txBody>
          <a:bodyPr>
            <a:normAutofit/>
          </a:bodyPr>
          <a:lstStyle/>
          <a:p>
            <a:pPr marL="0" indent="0" algn="just">
              <a:buNone/>
            </a:pPr>
            <a:r>
              <a:rPr lang="es-EC" sz="2400" dirty="0" smtClean="0"/>
              <a:t>El </a:t>
            </a:r>
            <a:r>
              <a:rPr lang="es-EC" sz="2400" dirty="0"/>
              <a:t>chasis del vehículo es realizado en tubo cuadrado </a:t>
            </a:r>
            <a:r>
              <a:rPr lang="es-EC" sz="2400" dirty="0" smtClean="0"/>
              <a:t>de 1", siguiendo </a:t>
            </a:r>
            <a:r>
              <a:rPr lang="es-EC" sz="2400" dirty="0"/>
              <a:t>la secuencia de construcción detallada a continuación</a:t>
            </a:r>
            <a:r>
              <a:rPr lang="es-EC" sz="2400" dirty="0" smtClean="0"/>
              <a:t>.</a:t>
            </a:r>
          </a:p>
          <a:p>
            <a:pPr marL="0" indent="0" algn="just">
              <a:buNone/>
            </a:pPr>
            <a:endParaRPr lang="es-EC" sz="1000" b="1" dirty="0" smtClean="0"/>
          </a:p>
          <a:p>
            <a:pPr marL="0" indent="0" algn="just">
              <a:buNone/>
            </a:pPr>
            <a:r>
              <a:rPr lang="es-EC" sz="2400" b="1" dirty="0" smtClean="0"/>
              <a:t>DOBLADO </a:t>
            </a:r>
            <a:r>
              <a:rPr lang="es-EC" sz="2400" b="1" dirty="0"/>
              <a:t>DE TUBOS </a:t>
            </a:r>
            <a:r>
              <a:rPr lang="es-EC" sz="2400" dirty="0" smtClean="0"/>
              <a:t> </a:t>
            </a:r>
          </a:p>
          <a:p>
            <a:pPr marL="0" indent="0" algn="just">
              <a:buNone/>
            </a:pPr>
            <a:r>
              <a:rPr lang="es-EC" sz="2400" dirty="0" smtClean="0"/>
              <a:t>Se procede a trazar las dimensiones diseñadas, y posteriormente a doblarlas utilizando la dobladora manual. </a:t>
            </a:r>
          </a:p>
          <a:p>
            <a:pPr marL="0" indent="0" algn="just">
              <a:buNone/>
            </a:pPr>
            <a:endParaRPr lang="es-EC" sz="2400" dirty="0"/>
          </a:p>
          <a:p>
            <a:pPr marL="0" indent="0" algn="just">
              <a:buNone/>
            </a:pPr>
            <a:endParaRPr lang="es-EC" sz="2400" dirty="0" smtClean="0"/>
          </a:p>
          <a:p>
            <a:pPr marL="0" indent="0" algn="just">
              <a:buNone/>
            </a:pPr>
            <a:endParaRPr lang="es-EC" sz="2400" dirty="0"/>
          </a:p>
          <a:p>
            <a:pPr marL="0" indent="0" algn="just">
              <a:buNone/>
            </a:pPr>
            <a:endParaRPr lang="es-EC" sz="2400" dirty="0" smtClean="0"/>
          </a:p>
          <a:p>
            <a:pPr marL="0" indent="0" algn="just">
              <a:buNone/>
            </a:pPr>
            <a:endParaRPr lang="es-EC" sz="2400" dirty="0" smtClean="0"/>
          </a:p>
          <a:p>
            <a:pPr marL="0" indent="0" algn="ctr">
              <a:buNone/>
            </a:pPr>
            <a:r>
              <a:rPr lang="es-EC" sz="1500" dirty="0"/>
              <a:t>Medición y preparación para doblado 	</a:t>
            </a:r>
            <a:r>
              <a:rPr lang="es-EC" sz="1500" dirty="0" smtClean="0"/>
              <a:t>	</a:t>
            </a:r>
            <a:r>
              <a:rPr lang="es-EC" sz="1600" dirty="0" smtClean="0"/>
              <a:t>Doblado </a:t>
            </a:r>
            <a:r>
              <a:rPr lang="es-EC" sz="1600" dirty="0"/>
              <a:t>de tubo principal del chasis </a:t>
            </a:r>
            <a:endParaRPr lang="es-EC" sz="15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397" y="3635820"/>
            <a:ext cx="3058899" cy="194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635820"/>
            <a:ext cx="2633023" cy="194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0521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pPr marL="0" indent="0"/>
            <a:r>
              <a:rPr lang="es-EC" dirty="0"/>
              <a:t>CONSTRUCCIÓN DEL CHASIS</a:t>
            </a:r>
          </a:p>
        </p:txBody>
      </p:sp>
      <p:sp>
        <p:nvSpPr>
          <p:cNvPr id="3" name="2 Marcador de contenido"/>
          <p:cNvSpPr>
            <a:spLocks noGrp="1"/>
          </p:cNvSpPr>
          <p:nvPr>
            <p:ph idx="1"/>
          </p:nvPr>
        </p:nvSpPr>
        <p:spPr>
          <a:xfrm>
            <a:off x="457200" y="1412776"/>
            <a:ext cx="8229600" cy="4713387"/>
          </a:xfrm>
        </p:spPr>
        <p:txBody>
          <a:bodyPr>
            <a:normAutofit/>
          </a:bodyPr>
          <a:lstStyle/>
          <a:p>
            <a:pPr marL="0" indent="0" algn="just">
              <a:buNone/>
            </a:pPr>
            <a:r>
              <a:rPr lang="es-EC" sz="2400" b="1" dirty="0"/>
              <a:t>PROCESO DE SOLDADURA DEL CONJUNTO </a:t>
            </a:r>
            <a:endParaRPr lang="es-EC" sz="2400" dirty="0"/>
          </a:p>
          <a:p>
            <a:pPr marL="0" indent="0" algn="just">
              <a:buNone/>
            </a:pPr>
            <a:r>
              <a:rPr lang="es-EC" sz="2400" dirty="0"/>
              <a:t>Una vez que se han doblado las partes principales del chasis, se continua </a:t>
            </a:r>
            <a:r>
              <a:rPr lang="es-EC" sz="2400" dirty="0" smtClean="0"/>
              <a:t>uniendo </a:t>
            </a:r>
            <a:r>
              <a:rPr lang="es-EC" sz="2400" dirty="0"/>
              <a:t>mediante soldadura SMAW </a:t>
            </a:r>
            <a:r>
              <a:rPr lang="es-EC" sz="2400" dirty="0" smtClean="0"/>
              <a:t>,para </a:t>
            </a:r>
            <a:r>
              <a:rPr lang="es-EC" sz="2400" dirty="0"/>
              <a:t>ello se deben alinear éstos elementos </a:t>
            </a:r>
            <a:r>
              <a:rPr lang="es-EC" sz="2400" dirty="0" smtClean="0"/>
              <a:t>, realizar los cordones de soldadura y retirar </a:t>
            </a:r>
            <a:r>
              <a:rPr lang="es-EC" sz="2400" dirty="0"/>
              <a:t>la </a:t>
            </a:r>
            <a:r>
              <a:rPr lang="es-EC" sz="2400" dirty="0" smtClean="0"/>
              <a:t>escoria. </a:t>
            </a:r>
          </a:p>
          <a:p>
            <a:pPr marL="0" indent="0" algn="just">
              <a:buNone/>
            </a:pPr>
            <a:endParaRPr lang="es-EC" sz="2400" dirty="0"/>
          </a:p>
          <a:p>
            <a:pPr marL="0" indent="0" algn="just">
              <a:buNone/>
            </a:pPr>
            <a:endParaRPr lang="es-EC" sz="2400" dirty="0" smtClean="0"/>
          </a:p>
          <a:p>
            <a:pPr marL="0" indent="0" algn="just">
              <a:buNone/>
            </a:pPr>
            <a:endParaRPr lang="es-EC" sz="2400" dirty="0"/>
          </a:p>
          <a:p>
            <a:pPr marL="0" indent="0" algn="just">
              <a:buNone/>
            </a:pPr>
            <a:endParaRPr lang="es-EC" sz="2400" dirty="0" smtClean="0"/>
          </a:p>
          <a:p>
            <a:pPr marL="0" indent="0" algn="just">
              <a:buNone/>
            </a:pPr>
            <a:endParaRPr lang="es-EC" sz="1500" dirty="0" smtClean="0"/>
          </a:p>
          <a:p>
            <a:pPr marL="0" indent="0" algn="just">
              <a:buNone/>
            </a:pPr>
            <a:endParaRPr lang="es-EC" sz="1500" dirty="0"/>
          </a:p>
          <a:p>
            <a:pPr marL="0" indent="0" algn="ctr">
              <a:buNone/>
            </a:pPr>
            <a:r>
              <a:rPr lang="es-EC" sz="1500" dirty="0"/>
              <a:t>Soldadura de la parte frontal del chasis </a:t>
            </a:r>
            <a:r>
              <a:rPr lang="es-EC" sz="1500" dirty="0" smtClean="0"/>
              <a:t>		</a:t>
            </a:r>
            <a:r>
              <a:rPr lang="es-EC" sz="1500" dirty="0"/>
              <a:t>Chasis soldado vista superior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998" y="3582495"/>
            <a:ext cx="2448272" cy="1998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687891"/>
            <a:ext cx="2664296" cy="1787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06289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fontScale="90000"/>
          </a:bodyPr>
          <a:lstStyle/>
          <a:p>
            <a:r>
              <a:rPr lang="es-EC" dirty="0"/>
              <a:t>CONSTRUCCIÓN DEL </a:t>
            </a:r>
            <a:r>
              <a:rPr lang="es-EC" dirty="0" smtClean="0"/>
              <a:t>FRENO DE MANO</a:t>
            </a:r>
            <a:endParaRPr lang="es-EC" dirty="0"/>
          </a:p>
        </p:txBody>
      </p:sp>
      <p:sp>
        <p:nvSpPr>
          <p:cNvPr id="3" name="2 Marcador de contenido"/>
          <p:cNvSpPr>
            <a:spLocks noGrp="1"/>
          </p:cNvSpPr>
          <p:nvPr>
            <p:ph idx="1"/>
          </p:nvPr>
        </p:nvSpPr>
        <p:spPr/>
        <p:txBody>
          <a:bodyPr>
            <a:noAutofit/>
          </a:bodyPr>
          <a:lstStyle/>
          <a:p>
            <a:pPr marL="0" indent="0" algn="just">
              <a:buNone/>
            </a:pPr>
            <a:r>
              <a:rPr lang="es-EC" sz="2400" dirty="0"/>
              <a:t>Para la construcción del freno de mano se utilizan los siguientes componentes: </a:t>
            </a:r>
            <a:endParaRPr lang="es-EC" sz="1000" dirty="0" smtClean="0"/>
          </a:p>
          <a:p>
            <a:pPr marL="0" indent="0" algn="just">
              <a:buNone/>
            </a:pPr>
            <a:endParaRPr lang="es-EC" sz="1000" dirty="0"/>
          </a:p>
          <a:p>
            <a:pPr lvl="1" algn="just"/>
            <a:r>
              <a:rPr lang="es-EC" sz="2400" dirty="0" smtClean="0"/>
              <a:t>Tubo </a:t>
            </a:r>
            <a:r>
              <a:rPr lang="es-EC" sz="2400" dirty="0"/>
              <a:t>cuadrado ASTM </a:t>
            </a:r>
            <a:r>
              <a:rPr lang="es-EC" sz="2400" dirty="0" smtClean="0"/>
              <a:t>A36 de 1</a:t>
            </a:r>
            <a:r>
              <a:rPr lang="es-EC" sz="2400" dirty="0"/>
              <a:t> ”</a:t>
            </a:r>
            <a:r>
              <a:rPr lang="es-EC" sz="2400" dirty="0" smtClean="0"/>
              <a:t> </a:t>
            </a:r>
            <a:endParaRPr lang="es-EC" sz="2400" dirty="0"/>
          </a:p>
          <a:p>
            <a:pPr lvl="1" algn="just"/>
            <a:r>
              <a:rPr lang="es-EC" sz="2400" dirty="0" smtClean="0"/>
              <a:t>Tubo </a:t>
            </a:r>
            <a:r>
              <a:rPr lang="es-EC" sz="2400" dirty="0"/>
              <a:t>redondo ASTM </a:t>
            </a:r>
            <a:r>
              <a:rPr lang="es-EC" sz="2400" dirty="0" smtClean="0"/>
              <a:t>A36 de </a:t>
            </a:r>
            <a:r>
              <a:rPr lang="el-GR" sz="2400" dirty="0" smtClean="0"/>
              <a:t>Φ</a:t>
            </a:r>
            <a:r>
              <a:rPr lang="es-EC" sz="2400" dirty="0" smtClean="0"/>
              <a:t> 3/4</a:t>
            </a:r>
            <a:r>
              <a:rPr lang="es-EC" sz="2400" dirty="0"/>
              <a:t> ”</a:t>
            </a:r>
            <a:r>
              <a:rPr lang="es-EC" sz="2400" dirty="0" smtClean="0"/>
              <a:t> </a:t>
            </a:r>
            <a:endParaRPr lang="es-EC" sz="2400" dirty="0"/>
          </a:p>
          <a:p>
            <a:pPr lvl="1" algn="just"/>
            <a:r>
              <a:rPr lang="es-EC" sz="2400" dirty="0" smtClean="0"/>
              <a:t>Eje de</a:t>
            </a:r>
            <a:r>
              <a:rPr lang="el-GR" sz="2400" dirty="0"/>
              <a:t> </a:t>
            </a:r>
            <a:r>
              <a:rPr lang="el-GR" sz="2400" dirty="0" smtClean="0"/>
              <a:t>Φ</a:t>
            </a:r>
            <a:r>
              <a:rPr lang="es-EC" sz="2400" dirty="0" smtClean="0"/>
              <a:t> 12mm en </a:t>
            </a:r>
            <a:r>
              <a:rPr lang="es-EC" sz="2400" dirty="0"/>
              <a:t>acero 1045 </a:t>
            </a:r>
          </a:p>
          <a:p>
            <a:pPr lvl="1" algn="just"/>
            <a:r>
              <a:rPr lang="es-EC" sz="2400" dirty="0" smtClean="0"/>
              <a:t>2 Rodamientos </a:t>
            </a:r>
            <a:endParaRPr lang="es-EC" sz="2400" dirty="0"/>
          </a:p>
          <a:p>
            <a:pPr lvl="1" algn="just"/>
            <a:r>
              <a:rPr lang="es-EC" sz="2400" dirty="0" smtClean="0"/>
              <a:t>2 </a:t>
            </a:r>
            <a:r>
              <a:rPr lang="es-EC" sz="2400" dirty="0"/>
              <a:t>Llantas giratorias </a:t>
            </a:r>
          </a:p>
          <a:p>
            <a:pPr marL="0" indent="0" algn="just">
              <a:buNone/>
            </a:pPr>
            <a:endParaRPr lang="es-EC" sz="1000" dirty="0"/>
          </a:p>
          <a:p>
            <a:pPr marL="0" indent="0" algn="just">
              <a:buNone/>
            </a:pPr>
            <a:r>
              <a:rPr lang="es-EC" sz="2400" dirty="0"/>
              <a:t>Los mismos que serán ensamblados para formar el sistema de freno de mano, y posteriormente trabajaran en conjunto con el chasis o bastidor. </a:t>
            </a:r>
          </a:p>
        </p:txBody>
      </p:sp>
    </p:spTree>
    <p:extLst>
      <p:ext uri="{BB962C8B-B14F-4D97-AF65-F5344CB8AC3E}">
        <p14:creationId xmlns:p14="http://schemas.microsoft.com/office/powerpoint/2010/main" val="4106052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OBJETIVOS ESPECÍFICOS </a:t>
            </a:r>
            <a:endParaRPr lang="es-EC" dirty="0"/>
          </a:p>
        </p:txBody>
      </p:sp>
      <p:sp>
        <p:nvSpPr>
          <p:cNvPr id="3" name="Marcador de contenido 2"/>
          <p:cNvSpPr>
            <a:spLocks noGrp="1"/>
          </p:cNvSpPr>
          <p:nvPr>
            <p:ph idx="1"/>
          </p:nvPr>
        </p:nvSpPr>
        <p:spPr/>
        <p:txBody>
          <a:bodyPr>
            <a:normAutofit fontScale="92500" lnSpcReduction="10000"/>
          </a:bodyPr>
          <a:lstStyle/>
          <a:p>
            <a:pPr lvl="0" algn="just"/>
            <a:r>
              <a:rPr lang="es-EC" sz="3200" dirty="0" smtClean="0"/>
              <a:t>Diseñar el chasis y elementos de control de dirección.</a:t>
            </a:r>
          </a:p>
          <a:p>
            <a:pPr lvl="0" algn="just"/>
            <a:r>
              <a:rPr lang="es-EC" sz="3200" dirty="0" smtClean="0"/>
              <a:t>Diseñar el sistema eléctrico del Crazy Kart.</a:t>
            </a:r>
          </a:p>
          <a:p>
            <a:pPr lvl="0" algn="just"/>
            <a:r>
              <a:rPr lang="es-EC" sz="3200" dirty="0" smtClean="0"/>
              <a:t>Seleccionar el tipo de motor a ser utilizado. </a:t>
            </a:r>
          </a:p>
          <a:p>
            <a:pPr lvl="0" algn="just"/>
            <a:r>
              <a:rPr lang="es-EC" sz="3200" dirty="0" smtClean="0"/>
              <a:t>Seleccionar el tipo de batería a ser utilizado. </a:t>
            </a:r>
          </a:p>
          <a:p>
            <a:pPr lvl="0" algn="just"/>
            <a:r>
              <a:rPr lang="es-EC" sz="3200" dirty="0" smtClean="0"/>
              <a:t>Seleccionar los instrumentos de medición de las condiciones de la batería del vehículo.</a:t>
            </a:r>
          </a:p>
          <a:p>
            <a:pPr lvl="0" algn="just"/>
            <a:r>
              <a:rPr lang="es-EC" sz="3200" dirty="0" smtClean="0"/>
              <a:t>Establecer el proceso de montaje de los componentes mecánicos y eléctricos. </a:t>
            </a:r>
          </a:p>
          <a:p>
            <a:endParaRPr lang="es-EC" dirty="0"/>
          </a:p>
        </p:txBody>
      </p:sp>
    </p:spTree>
    <p:extLst>
      <p:ext uri="{BB962C8B-B14F-4D97-AF65-F5344CB8AC3E}">
        <p14:creationId xmlns:p14="http://schemas.microsoft.com/office/powerpoint/2010/main" val="24133942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fontScale="90000"/>
          </a:bodyPr>
          <a:lstStyle/>
          <a:p>
            <a:r>
              <a:rPr lang="es-EC" dirty="0"/>
              <a:t>CONSTRUCCIÓN DEL FRENO DE MANO</a:t>
            </a:r>
          </a:p>
        </p:txBody>
      </p:sp>
      <p:sp>
        <p:nvSpPr>
          <p:cNvPr id="3" name="2 Marcador de contenido"/>
          <p:cNvSpPr>
            <a:spLocks noGrp="1"/>
          </p:cNvSpPr>
          <p:nvPr>
            <p:ph idx="1"/>
          </p:nvPr>
        </p:nvSpPr>
        <p:spPr>
          <a:xfrm>
            <a:off x="457200" y="1340768"/>
            <a:ext cx="8229600" cy="4785395"/>
          </a:xfrm>
        </p:spPr>
        <p:txBody>
          <a:bodyPr>
            <a:normAutofit lnSpcReduction="10000"/>
          </a:bodyPr>
          <a:lstStyle/>
          <a:p>
            <a:pPr marL="0" indent="0">
              <a:buNone/>
            </a:pPr>
            <a:r>
              <a:rPr lang="es-EC" sz="2400" b="1" dirty="0"/>
              <a:t>ELEMENTOS DEL SISTEMA DE FRENO DE MANO </a:t>
            </a:r>
            <a:endParaRPr lang="es-EC" sz="2400" dirty="0"/>
          </a:p>
          <a:p>
            <a:pPr marL="0" indent="0">
              <a:buNone/>
            </a:pPr>
            <a:r>
              <a:rPr lang="es-EC" sz="2400" dirty="0"/>
              <a:t>El sistema de freno de mano consta de 4 componentes </a:t>
            </a:r>
            <a:r>
              <a:rPr lang="es-EC" sz="2400" dirty="0" smtClean="0"/>
              <a:t>de </a:t>
            </a:r>
            <a:r>
              <a:rPr lang="es-EC" sz="2400" dirty="0"/>
              <a:t>los cuales se detalla su fabricación a continuación: </a:t>
            </a:r>
            <a:endParaRPr lang="es-EC" sz="2400" dirty="0" smtClean="0"/>
          </a:p>
          <a:p>
            <a:pPr marL="0" indent="0">
              <a:buNone/>
            </a:pPr>
            <a:endParaRPr lang="es-EC" sz="2400" dirty="0"/>
          </a:p>
          <a:p>
            <a:pPr marL="0" indent="0">
              <a:buNone/>
            </a:pPr>
            <a:endParaRPr lang="es-EC" sz="2400" dirty="0" smtClean="0"/>
          </a:p>
          <a:p>
            <a:pPr marL="0" indent="0">
              <a:buNone/>
            </a:pPr>
            <a:endParaRPr lang="es-EC" sz="2400" dirty="0"/>
          </a:p>
          <a:p>
            <a:pPr marL="0" indent="0">
              <a:buNone/>
            </a:pPr>
            <a:endParaRPr lang="es-EC" sz="2400" dirty="0" smtClean="0"/>
          </a:p>
          <a:p>
            <a:pPr marL="0" indent="0">
              <a:buNone/>
            </a:pPr>
            <a:endParaRPr lang="es-EC" sz="2400" dirty="0"/>
          </a:p>
          <a:p>
            <a:pPr marL="0" indent="0">
              <a:buNone/>
            </a:pPr>
            <a:endParaRPr lang="es-EC" sz="2400" dirty="0" smtClean="0"/>
          </a:p>
          <a:p>
            <a:pPr marL="0" indent="0">
              <a:buNone/>
            </a:pPr>
            <a:endParaRPr lang="es-EC" sz="2400" dirty="0" smtClean="0"/>
          </a:p>
          <a:p>
            <a:pPr marL="0" indent="0">
              <a:buNone/>
            </a:pPr>
            <a:endParaRPr lang="es-EC" sz="2400" dirty="0"/>
          </a:p>
          <a:p>
            <a:pPr marL="0" indent="0" algn="ctr">
              <a:buNone/>
            </a:pPr>
            <a:r>
              <a:rPr lang="es-EC" sz="1500" dirty="0"/>
              <a:t>Componentes del sistema de freno de mano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8695" y="2708920"/>
            <a:ext cx="3167481" cy="2883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52191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88640"/>
            <a:ext cx="8229600" cy="796950"/>
          </a:xfrm>
        </p:spPr>
        <p:txBody>
          <a:bodyPr>
            <a:normAutofit fontScale="90000"/>
          </a:bodyPr>
          <a:lstStyle/>
          <a:p>
            <a:r>
              <a:rPr lang="es-EC" dirty="0"/>
              <a:t>CONSTRUCCIÓN DEL FRENO DE MANO</a:t>
            </a:r>
          </a:p>
        </p:txBody>
      </p:sp>
      <p:sp>
        <p:nvSpPr>
          <p:cNvPr id="3" name="2 Marcador de contenido"/>
          <p:cNvSpPr>
            <a:spLocks noGrp="1"/>
          </p:cNvSpPr>
          <p:nvPr>
            <p:ph idx="1"/>
          </p:nvPr>
        </p:nvSpPr>
        <p:spPr>
          <a:xfrm>
            <a:off x="457200" y="980728"/>
            <a:ext cx="8229600" cy="5400600"/>
          </a:xfrm>
        </p:spPr>
        <p:txBody>
          <a:bodyPr>
            <a:normAutofit/>
          </a:bodyPr>
          <a:lstStyle/>
          <a:p>
            <a:pPr marL="0" indent="0" algn="just">
              <a:buNone/>
            </a:pPr>
            <a:r>
              <a:rPr lang="es-EC" sz="2200" b="1" dirty="0"/>
              <a:t>CUERPO DEL FRENO DE MANO </a:t>
            </a:r>
            <a:endParaRPr lang="es-EC" sz="2200" b="1" dirty="0" smtClean="0"/>
          </a:p>
          <a:p>
            <a:pPr marL="0" indent="0" algn="just">
              <a:buNone/>
            </a:pPr>
            <a:r>
              <a:rPr lang="es-EC" sz="2200" dirty="0" smtClean="0"/>
              <a:t>Perfil cuadrado </a:t>
            </a:r>
            <a:r>
              <a:rPr lang="es-EC" sz="2200" dirty="0"/>
              <a:t>de </a:t>
            </a:r>
            <a:r>
              <a:rPr lang="es-EC" sz="2200" dirty="0" smtClean="0"/>
              <a:t>652 mm, </a:t>
            </a:r>
            <a:r>
              <a:rPr lang="es-EC" sz="2200" dirty="0"/>
              <a:t>el mismo que tendrá 2 perforaciones roscadas de ½” a </a:t>
            </a:r>
            <a:r>
              <a:rPr lang="es-EC" sz="2200" dirty="0" smtClean="0"/>
              <a:t>para </a:t>
            </a:r>
            <a:r>
              <a:rPr lang="es-EC" sz="2200" dirty="0"/>
              <a:t>sujetar las </a:t>
            </a:r>
            <a:r>
              <a:rPr lang="es-EC" sz="2200" dirty="0" smtClean="0"/>
              <a:t>llantas </a:t>
            </a:r>
            <a:r>
              <a:rPr lang="es-EC" sz="2200" dirty="0"/>
              <a:t>móviles. </a:t>
            </a:r>
            <a:endParaRPr lang="es-EC" sz="2200" dirty="0" smtClean="0"/>
          </a:p>
          <a:p>
            <a:pPr marL="0" indent="0" algn="just">
              <a:buNone/>
            </a:pPr>
            <a:r>
              <a:rPr lang="es-EC" sz="2200" b="1" dirty="0"/>
              <a:t>MANGO DEL SISTEMA FRENO DE MANO </a:t>
            </a:r>
            <a:endParaRPr lang="es-EC" sz="2200" dirty="0"/>
          </a:p>
          <a:p>
            <a:pPr marL="0" indent="0" algn="just">
              <a:buNone/>
            </a:pPr>
            <a:r>
              <a:rPr lang="es-EC" sz="2200" dirty="0" smtClean="0"/>
              <a:t>Dos tubos redondos, uno de </a:t>
            </a:r>
            <a:r>
              <a:rPr lang="es-EC" sz="2200" dirty="0"/>
              <a:t>350 mm </a:t>
            </a:r>
            <a:r>
              <a:rPr lang="es-EC" sz="2200" dirty="0" smtClean="0"/>
              <a:t>y otro </a:t>
            </a:r>
            <a:r>
              <a:rPr lang="es-EC" sz="2200" dirty="0"/>
              <a:t>de 150 mm de longitud</a:t>
            </a:r>
            <a:r>
              <a:rPr lang="es-EC" sz="2200" dirty="0" smtClean="0"/>
              <a:t>, </a:t>
            </a:r>
            <a:r>
              <a:rPr lang="es-EC" sz="2200" dirty="0"/>
              <a:t>unidos con soldadura </a:t>
            </a:r>
            <a:r>
              <a:rPr lang="es-EC" sz="2200" dirty="0" smtClean="0"/>
              <a:t>en </a:t>
            </a:r>
            <a:r>
              <a:rPr lang="es-EC" sz="2200" dirty="0"/>
              <a:t>un ángulo de 45</a:t>
            </a:r>
            <a:r>
              <a:rPr lang="es-EC" sz="2200" dirty="0" smtClean="0"/>
              <a:t>°.</a:t>
            </a:r>
          </a:p>
          <a:p>
            <a:pPr marL="0" indent="0" algn="just">
              <a:buNone/>
            </a:pPr>
            <a:endParaRPr lang="es-EC" sz="2400" dirty="0"/>
          </a:p>
          <a:p>
            <a:pPr marL="0" indent="0" algn="just">
              <a:buNone/>
            </a:pPr>
            <a:endParaRPr lang="es-EC" sz="2400" dirty="0" smtClean="0"/>
          </a:p>
          <a:p>
            <a:pPr marL="0" indent="0" algn="just">
              <a:buNone/>
            </a:pPr>
            <a:endParaRPr lang="es-EC" sz="2400" dirty="0" smtClean="0"/>
          </a:p>
          <a:p>
            <a:pPr marL="0" indent="0" algn="just">
              <a:buNone/>
            </a:pPr>
            <a:endParaRPr lang="es-EC" sz="2400" dirty="0"/>
          </a:p>
          <a:p>
            <a:pPr marL="0" indent="0" algn="just">
              <a:buNone/>
            </a:pPr>
            <a:endParaRPr lang="es-EC" sz="2400" dirty="0" smtClean="0"/>
          </a:p>
          <a:p>
            <a:pPr marL="0" indent="0" algn="just">
              <a:buNone/>
            </a:pPr>
            <a:endParaRPr lang="es-EC" sz="1000" dirty="0" smtClean="0"/>
          </a:p>
          <a:p>
            <a:pPr marL="0" indent="0" algn="ctr">
              <a:buNone/>
            </a:pPr>
            <a:r>
              <a:rPr lang="es-EC" sz="1500" dirty="0" smtClean="0"/>
              <a:t>Corte </a:t>
            </a:r>
            <a:r>
              <a:rPr lang="es-EC" sz="1500" dirty="0"/>
              <a:t>del cuerpo del freno de mano </a:t>
            </a:r>
            <a:r>
              <a:rPr lang="es-EC" sz="1500" dirty="0" smtClean="0"/>
              <a:t>	</a:t>
            </a:r>
            <a:r>
              <a:rPr lang="es-EC" sz="1600" dirty="0" smtClean="0"/>
              <a:t>Unión </a:t>
            </a:r>
            <a:r>
              <a:rPr lang="es-EC" sz="1600" dirty="0"/>
              <a:t>de tubos redondos ASTM A36 </a:t>
            </a:r>
            <a:endParaRPr lang="es-EC" sz="15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318" y="3429000"/>
            <a:ext cx="1944216"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3429000"/>
            <a:ext cx="2356890" cy="2232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0521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60648"/>
            <a:ext cx="8229600" cy="940966"/>
          </a:xfrm>
        </p:spPr>
        <p:txBody>
          <a:bodyPr>
            <a:normAutofit fontScale="90000"/>
          </a:bodyPr>
          <a:lstStyle/>
          <a:p>
            <a:r>
              <a:rPr lang="es-EC" dirty="0"/>
              <a:t>CONSTRUCCIÓN DEL FRENO DE MANO</a:t>
            </a:r>
          </a:p>
        </p:txBody>
      </p:sp>
      <p:sp>
        <p:nvSpPr>
          <p:cNvPr id="3" name="2 Marcador de contenido"/>
          <p:cNvSpPr>
            <a:spLocks noGrp="1"/>
          </p:cNvSpPr>
          <p:nvPr>
            <p:ph idx="1"/>
          </p:nvPr>
        </p:nvSpPr>
        <p:spPr>
          <a:xfrm>
            <a:off x="457200" y="1124744"/>
            <a:ext cx="8229600" cy="5001419"/>
          </a:xfrm>
        </p:spPr>
        <p:txBody>
          <a:bodyPr>
            <a:noAutofit/>
          </a:bodyPr>
          <a:lstStyle/>
          <a:p>
            <a:pPr marL="0" indent="0" algn="just">
              <a:buNone/>
            </a:pPr>
            <a:r>
              <a:rPr lang="es-EC" sz="2200" b="1" dirty="0"/>
              <a:t>EJE DEL SISTEMA FRENO DE MANO </a:t>
            </a:r>
            <a:endParaRPr lang="es-EC" sz="2200" dirty="0"/>
          </a:p>
          <a:p>
            <a:pPr marL="0" indent="0" algn="just">
              <a:buNone/>
            </a:pPr>
            <a:r>
              <a:rPr lang="es-EC" sz="2200" dirty="0" smtClean="0"/>
              <a:t>Dos de </a:t>
            </a:r>
            <a:r>
              <a:rPr lang="es-EC" sz="2200" dirty="0"/>
              <a:t>25 mm de longitud, </a:t>
            </a:r>
            <a:r>
              <a:rPr lang="es-EC" sz="2200" dirty="0" smtClean="0"/>
              <a:t>los </a:t>
            </a:r>
            <a:r>
              <a:rPr lang="es-EC" sz="2200" dirty="0"/>
              <a:t>mismos que serán soldado en las partes laterales del cuerpo del freno de mano. </a:t>
            </a:r>
            <a:endParaRPr lang="es-EC" sz="2200" dirty="0" smtClean="0"/>
          </a:p>
          <a:p>
            <a:pPr marL="0" indent="0" algn="just">
              <a:buNone/>
            </a:pPr>
            <a:endParaRPr lang="es-EC" sz="1000" dirty="0" smtClean="0"/>
          </a:p>
          <a:p>
            <a:pPr marL="0" indent="0" algn="just">
              <a:buNone/>
            </a:pPr>
            <a:r>
              <a:rPr lang="es-EC" sz="2200" b="1" dirty="0"/>
              <a:t>RUEDAS DEL SISTEMA FRENO DE MANO </a:t>
            </a:r>
            <a:endParaRPr lang="es-EC" sz="2200" dirty="0"/>
          </a:p>
          <a:p>
            <a:pPr lvl="1" algn="just"/>
            <a:r>
              <a:rPr lang="es-EC" sz="2200" dirty="0" smtClean="0"/>
              <a:t>Carga </a:t>
            </a:r>
            <a:r>
              <a:rPr lang="es-EC" sz="2200" dirty="0"/>
              <a:t>máxima: </a:t>
            </a:r>
            <a:r>
              <a:rPr lang="es-EC" sz="2200" dirty="0" smtClean="0"/>
              <a:t>60 </a:t>
            </a:r>
            <a:r>
              <a:rPr lang="es-EC" sz="2200" dirty="0"/>
              <a:t>- </a:t>
            </a:r>
            <a:r>
              <a:rPr lang="es-EC" sz="2200" dirty="0" smtClean="0"/>
              <a:t>100 </a:t>
            </a:r>
            <a:r>
              <a:rPr lang="es-EC" sz="2200" dirty="0"/>
              <a:t>Kg </a:t>
            </a:r>
          </a:p>
          <a:p>
            <a:pPr marL="457200" lvl="1" indent="0" algn="just">
              <a:buNone/>
            </a:pPr>
            <a:endParaRPr lang="es-EC" sz="2200" dirty="0" smtClean="0"/>
          </a:p>
          <a:p>
            <a:pPr marL="457200" lvl="1" indent="0" algn="just">
              <a:buNone/>
            </a:pPr>
            <a:endParaRPr lang="es-EC" sz="2200" dirty="0"/>
          </a:p>
          <a:p>
            <a:pPr marL="457200" lvl="1" indent="0" algn="just">
              <a:buNone/>
            </a:pPr>
            <a:endParaRPr lang="es-EC" sz="2200" dirty="0" smtClean="0"/>
          </a:p>
          <a:p>
            <a:pPr marL="457200" lvl="1" indent="0" algn="just">
              <a:buNone/>
            </a:pPr>
            <a:endParaRPr lang="es-EC" sz="2200" dirty="0"/>
          </a:p>
          <a:p>
            <a:pPr marL="457200" lvl="1" indent="0" algn="just">
              <a:buNone/>
            </a:pPr>
            <a:endParaRPr lang="es-EC" sz="2200" dirty="0" smtClean="0"/>
          </a:p>
          <a:p>
            <a:pPr marL="457200" lvl="1" indent="0" algn="ctr">
              <a:buNone/>
            </a:pPr>
            <a:endParaRPr lang="es-EC" sz="2200" dirty="0" smtClean="0"/>
          </a:p>
          <a:p>
            <a:pPr marL="457200" lvl="1" indent="0" algn="ctr">
              <a:buNone/>
            </a:pPr>
            <a:r>
              <a:rPr lang="es-EC" sz="1500" dirty="0" smtClean="0"/>
              <a:t>Corte </a:t>
            </a:r>
            <a:r>
              <a:rPr lang="es-EC" sz="1500" dirty="0"/>
              <a:t>del eje en acero </a:t>
            </a:r>
            <a:r>
              <a:rPr lang="es-EC" sz="1500" dirty="0" smtClean="0"/>
              <a:t>1045	</a:t>
            </a:r>
            <a:r>
              <a:rPr lang="es-EC" sz="1500" dirty="0"/>
              <a:t> </a:t>
            </a:r>
            <a:r>
              <a:rPr lang="es-EC" sz="1500" dirty="0" smtClean="0"/>
              <a:t>		Rueda </a:t>
            </a:r>
            <a:r>
              <a:rPr lang="es-EC" sz="1500" dirty="0"/>
              <a:t>de 3”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348" y="3429000"/>
            <a:ext cx="1833772" cy="2152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6819"/>
          <a:stretch/>
        </p:blipFill>
        <p:spPr bwMode="auto">
          <a:xfrm rot="10800000">
            <a:off x="5220070" y="3741818"/>
            <a:ext cx="2717277" cy="1526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2801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60648"/>
            <a:ext cx="8229600" cy="940966"/>
          </a:xfrm>
        </p:spPr>
        <p:txBody>
          <a:bodyPr>
            <a:normAutofit fontScale="90000"/>
          </a:bodyPr>
          <a:lstStyle/>
          <a:p>
            <a:r>
              <a:rPr lang="es-EC" dirty="0"/>
              <a:t>CONSTRUCCIÓN DEL FRENO DE MANO</a:t>
            </a:r>
          </a:p>
        </p:txBody>
      </p:sp>
      <p:pic>
        <p:nvPicPr>
          <p:cNvPr id="8" name="7 Imagen"/>
          <p:cNvPicPr/>
          <p:nvPr/>
        </p:nvPicPr>
        <p:blipFill rotWithShape="1">
          <a:blip r:embed="rId3"/>
          <a:srcRect l="41330" t="28688" r="40415" b="13220"/>
          <a:stretch/>
        </p:blipFill>
        <p:spPr bwMode="auto">
          <a:xfrm>
            <a:off x="5436096" y="1433807"/>
            <a:ext cx="3085207" cy="4244975"/>
          </a:xfrm>
          <a:prstGeom prst="rect">
            <a:avLst/>
          </a:prstGeom>
          <a:ln>
            <a:noFill/>
          </a:ln>
          <a:extLst>
            <a:ext uri="{53640926-AAD7-44D8-BBD7-CCE9431645EC}">
              <a14:shadowObscured xmlns:a14="http://schemas.microsoft.com/office/drawing/2010/main"/>
            </a:ext>
          </a:extLst>
        </p:spPr>
      </p:pic>
      <p:sp>
        <p:nvSpPr>
          <p:cNvPr id="5" name="4 CuadroTexto"/>
          <p:cNvSpPr txBox="1"/>
          <p:nvPr/>
        </p:nvSpPr>
        <p:spPr>
          <a:xfrm>
            <a:off x="539552" y="1429325"/>
            <a:ext cx="4608512" cy="4801314"/>
          </a:xfrm>
          <a:prstGeom prst="rect">
            <a:avLst/>
          </a:prstGeom>
          <a:noFill/>
        </p:spPr>
        <p:txBody>
          <a:bodyPr wrap="square" rtlCol="0">
            <a:spAutoFit/>
          </a:bodyPr>
          <a:lstStyle/>
          <a:p>
            <a:pPr algn="just"/>
            <a:r>
              <a:rPr lang="es-EC" sz="2400" b="1" dirty="0"/>
              <a:t>ENSAMBLE TOTAL DEL SISTEMA FRENO DE MANO </a:t>
            </a:r>
            <a:endParaRPr lang="es-EC" sz="2400" dirty="0"/>
          </a:p>
          <a:p>
            <a:pPr algn="just"/>
            <a:r>
              <a:rPr lang="es-EC" sz="2400" dirty="0" smtClean="0"/>
              <a:t>Primero </a:t>
            </a:r>
            <a:r>
              <a:rPr lang="es-EC" sz="2400" dirty="0"/>
              <a:t>se procede a soldar los 2 ejes a cada cara lateral del cuerpo del freno de mano, luego se une el mango del freno de mano en la cara superior opuesta a los agujeros, según el plano.</a:t>
            </a:r>
          </a:p>
          <a:p>
            <a:pPr algn="just"/>
            <a:r>
              <a:rPr lang="es-EC" sz="2400" dirty="0"/>
              <a:t>Por último se procede a instalar las ruedas en la cara inferior del cuerpo por medio del eje roscado existente en las ruedas. </a:t>
            </a:r>
          </a:p>
          <a:p>
            <a:endParaRPr lang="es-EC" dirty="0"/>
          </a:p>
        </p:txBody>
      </p:sp>
    </p:spTree>
    <p:extLst>
      <p:ext uri="{BB962C8B-B14F-4D97-AF65-F5344CB8AC3E}">
        <p14:creationId xmlns:p14="http://schemas.microsoft.com/office/powerpoint/2010/main" val="119487432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fontScale="90000"/>
          </a:bodyPr>
          <a:lstStyle/>
          <a:p>
            <a:r>
              <a:rPr lang="es-EC" dirty="0"/>
              <a:t>CONSTRUCCIÓN DEL </a:t>
            </a:r>
            <a:r>
              <a:rPr lang="es-EC" dirty="0" smtClean="0"/>
              <a:t>SISTEMA DE DIRECCIÓN</a:t>
            </a:r>
            <a:endParaRPr lang="es-EC" dirty="0"/>
          </a:p>
        </p:txBody>
      </p:sp>
      <p:sp>
        <p:nvSpPr>
          <p:cNvPr id="3" name="2 Marcador de contenido"/>
          <p:cNvSpPr>
            <a:spLocks noGrp="1"/>
          </p:cNvSpPr>
          <p:nvPr>
            <p:ph idx="1"/>
          </p:nvPr>
        </p:nvSpPr>
        <p:spPr/>
        <p:txBody>
          <a:bodyPr>
            <a:noAutofit/>
          </a:bodyPr>
          <a:lstStyle/>
          <a:p>
            <a:pPr marL="0" indent="0" algn="just">
              <a:buNone/>
            </a:pPr>
            <a:r>
              <a:rPr lang="es-EC" sz="2400" dirty="0"/>
              <a:t>Para la construcción del </a:t>
            </a:r>
            <a:r>
              <a:rPr lang="es-EC" sz="2400" dirty="0" smtClean="0"/>
              <a:t>sistema de dirección </a:t>
            </a:r>
            <a:r>
              <a:rPr lang="es-EC" sz="2400" dirty="0"/>
              <a:t>se utilizan los siguientes componentes: </a:t>
            </a:r>
            <a:endParaRPr lang="es-EC" sz="1000" dirty="0" smtClean="0"/>
          </a:p>
          <a:p>
            <a:pPr marL="0" indent="0" algn="just">
              <a:buNone/>
            </a:pPr>
            <a:endParaRPr lang="es-EC" sz="1000" dirty="0"/>
          </a:p>
          <a:p>
            <a:pPr lvl="1" algn="just"/>
            <a:r>
              <a:rPr lang="es-EC" sz="2400" dirty="0" smtClean="0"/>
              <a:t>Tubo </a:t>
            </a:r>
            <a:r>
              <a:rPr lang="es-EC" sz="2400" dirty="0"/>
              <a:t>cuadrado ASTM </a:t>
            </a:r>
            <a:r>
              <a:rPr lang="es-EC" sz="2400" dirty="0" smtClean="0"/>
              <a:t>A36 de 1</a:t>
            </a:r>
            <a:r>
              <a:rPr lang="es-EC" sz="2400" dirty="0"/>
              <a:t> ”</a:t>
            </a:r>
            <a:r>
              <a:rPr lang="es-EC" sz="2400" dirty="0" smtClean="0"/>
              <a:t> </a:t>
            </a:r>
            <a:endParaRPr lang="es-EC" sz="2400" dirty="0"/>
          </a:p>
          <a:p>
            <a:pPr lvl="1" algn="just"/>
            <a:r>
              <a:rPr lang="es-EC" sz="2400" dirty="0" smtClean="0"/>
              <a:t>Tubo </a:t>
            </a:r>
            <a:r>
              <a:rPr lang="es-EC" sz="2400" dirty="0"/>
              <a:t>redondo ASTM </a:t>
            </a:r>
            <a:r>
              <a:rPr lang="es-EC" sz="2400" dirty="0" smtClean="0"/>
              <a:t>A36 de </a:t>
            </a:r>
            <a:r>
              <a:rPr lang="el-GR" sz="2400" dirty="0" smtClean="0"/>
              <a:t>Φ</a:t>
            </a:r>
            <a:r>
              <a:rPr lang="es-EC" sz="2400" dirty="0" smtClean="0"/>
              <a:t> 3/4</a:t>
            </a:r>
            <a:r>
              <a:rPr lang="es-EC" sz="2400" dirty="0"/>
              <a:t> ”</a:t>
            </a:r>
            <a:r>
              <a:rPr lang="es-EC" sz="2400" dirty="0" smtClean="0"/>
              <a:t> </a:t>
            </a:r>
            <a:endParaRPr lang="es-EC" sz="2400" dirty="0"/>
          </a:p>
          <a:p>
            <a:pPr lvl="1" algn="just"/>
            <a:r>
              <a:rPr lang="es-EC" sz="2400" dirty="0" smtClean="0"/>
              <a:t>Eje de</a:t>
            </a:r>
            <a:r>
              <a:rPr lang="el-GR" sz="2400" dirty="0"/>
              <a:t> </a:t>
            </a:r>
            <a:r>
              <a:rPr lang="el-GR" sz="2400" dirty="0" smtClean="0"/>
              <a:t>Φ</a:t>
            </a:r>
            <a:r>
              <a:rPr lang="es-EC" sz="2400" dirty="0" smtClean="0"/>
              <a:t> 17mm en </a:t>
            </a:r>
            <a:r>
              <a:rPr lang="es-EC" sz="2400" dirty="0"/>
              <a:t>acero 1045 </a:t>
            </a:r>
            <a:endParaRPr lang="es-EC" sz="2400" dirty="0" smtClean="0"/>
          </a:p>
          <a:p>
            <a:pPr lvl="1" algn="just"/>
            <a:r>
              <a:rPr lang="es-EC" sz="2400" dirty="0" smtClean="0"/>
              <a:t>Placa </a:t>
            </a:r>
            <a:r>
              <a:rPr lang="es-EC" sz="2400" dirty="0"/>
              <a:t>de acero ASTM </a:t>
            </a:r>
            <a:r>
              <a:rPr lang="es-EC" sz="2400" dirty="0" smtClean="0"/>
              <a:t>A36 de 6mm. </a:t>
            </a:r>
            <a:endParaRPr lang="es-EC" sz="2400" dirty="0"/>
          </a:p>
          <a:p>
            <a:pPr lvl="1" algn="just"/>
            <a:r>
              <a:rPr lang="es-EC" sz="2400" dirty="0" smtClean="0"/>
              <a:t>2 Rodamientos </a:t>
            </a:r>
            <a:endParaRPr lang="es-EC" sz="2400" dirty="0"/>
          </a:p>
          <a:p>
            <a:pPr marL="0" indent="0" algn="just">
              <a:buNone/>
            </a:pPr>
            <a:endParaRPr lang="es-EC" sz="1000" dirty="0"/>
          </a:p>
          <a:p>
            <a:pPr marL="0" indent="0" algn="just">
              <a:buNone/>
            </a:pPr>
            <a:r>
              <a:rPr lang="es-EC" sz="2400" dirty="0" smtClean="0"/>
              <a:t>Estos materiales se ocupan para la construcción de los elementos que componen el sistema.</a:t>
            </a:r>
            <a:endParaRPr lang="es-EC" sz="2400" dirty="0"/>
          </a:p>
        </p:txBody>
      </p:sp>
    </p:spTree>
    <p:extLst>
      <p:ext uri="{BB962C8B-B14F-4D97-AF65-F5344CB8AC3E}">
        <p14:creationId xmlns:p14="http://schemas.microsoft.com/office/powerpoint/2010/main" val="128141195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88640"/>
            <a:ext cx="8229600" cy="778098"/>
          </a:xfrm>
        </p:spPr>
        <p:txBody>
          <a:bodyPr>
            <a:noAutofit/>
          </a:bodyPr>
          <a:lstStyle/>
          <a:p>
            <a:pPr marL="0" indent="0"/>
            <a:r>
              <a:rPr lang="es-EC" sz="3200" dirty="0"/>
              <a:t>CONSTRUCCIÓN DEL SISTEMA DE DIRECCIÓN </a:t>
            </a:r>
          </a:p>
        </p:txBody>
      </p:sp>
      <p:sp>
        <p:nvSpPr>
          <p:cNvPr id="3" name="2 Marcador de contenido"/>
          <p:cNvSpPr>
            <a:spLocks noGrp="1"/>
          </p:cNvSpPr>
          <p:nvPr>
            <p:ph idx="1"/>
          </p:nvPr>
        </p:nvSpPr>
        <p:spPr>
          <a:xfrm>
            <a:off x="457200" y="908720"/>
            <a:ext cx="8229600" cy="5544616"/>
          </a:xfrm>
        </p:spPr>
        <p:txBody>
          <a:bodyPr>
            <a:normAutofit/>
          </a:bodyPr>
          <a:lstStyle/>
          <a:p>
            <a:pPr marL="0" indent="0" algn="just">
              <a:buNone/>
            </a:pPr>
            <a:r>
              <a:rPr lang="es-EC" sz="2200" b="1" dirty="0"/>
              <a:t>SOPORTE DEL SISTEMA DE DIRECCIÓN </a:t>
            </a:r>
            <a:endParaRPr lang="es-EC" sz="2200" dirty="0"/>
          </a:p>
          <a:p>
            <a:pPr marL="0" indent="0" algn="just">
              <a:buNone/>
            </a:pPr>
            <a:r>
              <a:rPr lang="es-EC" sz="2200" dirty="0" smtClean="0"/>
              <a:t>Perfil cuadrado de 930 mm de longitud, doblado </a:t>
            </a:r>
            <a:r>
              <a:rPr lang="es-EC" sz="2200" dirty="0"/>
              <a:t>en 2 lugares </a:t>
            </a:r>
            <a:r>
              <a:rPr lang="es-EC" sz="2200" dirty="0" smtClean="0"/>
              <a:t>según el plano del proyecto.</a:t>
            </a:r>
          </a:p>
          <a:p>
            <a:pPr marL="0" indent="0" algn="just">
              <a:buNone/>
            </a:pPr>
            <a:r>
              <a:rPr lang="es-EC" sz="2200" b="1" dirty="0" smtClean="0"/>
              <a:t>CUERPO </a:t>
            </a:r>
            <a:r>
              <a:rPr lang="es-EC" sz="2200" b="1" dirty="0"/>
              <a:t>DEL SISTEMA DE DIRECCIÓN </a:t>
            </a:r>
            <a:endParaRPr lang="es-EC" sz="2200" dirty="0"/>
          </a:p>
          <a:p>
            <a:pPr marL="0" indent="0" algn="just">
              <a:buNone/>
            </a:pPr>
            <a:r>
              <a:rPr lang="es-EC" sz="2200" dirty="0" smtClean="0"/>
              <a:t>Perfil cuadrado armado en triangulo, unidos paralelamente a 224 </a:t>
            </a:r>
            <a:r>
              <a:rPr lang="es-EC" sz="2200" dirty="0"/>
              <a:t>mm, unidas por una placa superior de 150 mm x 274 mm x 5 </a:t>
            </a:r>
            <a:r>
              <a:rPr lang="es-EC" sz="2200" dirty="0" err="1" smtClean="0"/>
              <a:t>mm.</a:t>
            </a:r>
            <a:endParaRPr lang="es-EC" sz="2200" dirty="0" smtClean="0"/>
          </a:p>
          <a:p>
            <a:pPr marL="0" indent="0" algn="just">
              <a:buNone/>
            </a:pPr>
            <a:endParaRPr lang="es-EC" sz="2200" dirty="0"/>
          </a:p>
          <a:p>
            <a:pPr marL="0" indent="0" algn="just">
              <a:buNone/>
            </a:pPr>
            <a:endParaRPr lang="es-EC" sz="2200" dirty="0" smtClean="0"/>
          </a:p>
          <a:p>
            <a:pPr marL="0" indent="0" algn="just">
              <a:buNone/>
            </a:pPr>
            <a:endParaRPr lang="es-EC" sz="2200" dirty="0"/>
          </a:p>
          <a:p>
            <a:pPr marL="0" indent="0" algn="just">
              <a:buNone/>
            </a:pPr>
            <a:endParaRPr lang="es-EC" sz="2200" dirty="0" smtClean="0"/>
          </a:p>
          <a:p>
            <a:pPr marL="0" indent="0" algn="just">
              <a:buNone/>
            </a:pPr>
            <a:endParaRPr lang="es-EC" sz="2200" dirty="0" smtClean="0"/>
          </a:p>
          <a:p>
            <a:pPr marL="0" indent="0" algn="just">
              <a:buNone/>
            </a:pPr>
            <a:endParaRPr lang="es-EC" sz="2200" dirty="0"/>
          </a:p>
          <a:p>
            <a:pPr marL="0" indent="0" algn="ctr">
              <a:buNone/>
            </a:pPr>
            <a:endParaRPr lang="es-EC" sz="800" dirty="0"/>
          </a:p>
          <a:p>
            <a:pPr marL="0" indent="0" algn="ctr">
              <a:buNone/>
            </a:pPr>
            <a:r>
              <a:rPr lang="es-EC" sz="1500" dirty="0" smtClean="0"/>
              <a:t>Doblado </a:t>
            </a:r>
            <a:r>
              <a:rPr lang="es-EC" sz="1500" dirty="0"/>
              <a:t>de tubo cuadrado ASTM </a:t>
            </a:r>
            <a:r>
              <a:rPr lang="es-EC" sz="1500" dirty="0" smtClean="0"/>
              <a:t>A36</a:t>
            </a:r>
            <a:r>
              <a:rPr lang="es-EC" sz="1500" dirty="0"/>
              <a:t> </a:t>
            </a:r>
            <a:r>
              <a:rPr lang="es-EC" sz="1500" dirty="0" smtClean="0"/>
              <a:t>		Fabricación </a:t>
            </a:r>
            <a:r>
              <a:rPr lang="es-EC" sz="1500" dirty="0"/>
              <a:t>de triángulos del Cuerpo </a:t>
            </a:r>
            <a:r>
              <a:rPr lang="es-EC" sz="1500" dirty="0" smtClean="0"/>
              <a:t> </a:t>
            </a:r>
            <a:endParaRPr lang="es-EC" sz="15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290650"/>
            <a:ext cx="2469327" cy="233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3429000"/>
            <a:ext cx="2242787" cy="219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2010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4638"/>
            <a:ext cx="8229600" cy="778098"/>
          </a:xfrm>
        </p:spPr>
        <p:txBody>
          <a:bodyPr>
            <a:normAutofit/>
          </a:bodyPr>
          <a:lstStyle/>
          <a:p>
            <a:r>
              <a:rPr lang="es-EC" sz="3200" dirty="0"/>
              <a:t>CONSTRUCCIÓN DEL SISTEMA DE DIRECCIÓN </a:t>
            </a:r>
          </a:p>
        </p:txBody>
      </p:sp>
      <p:sp>
        <p:nvSpPr>
          <p:cNvPr id="3" name="2 Marcador de contenido"/>
          <p:cNvSpPr>
            <a:spLocks noGrp="1"/>
          </p:cNvSpPr>
          <p:nvPr>
            <p:ph idx="1"/>
          </p:nvPr>
        </p:nvSpPr>
        <p:spPr>
          <a:xfrm>
            <a:off x="467544" y="1196752"/>
            <a:ext cx="8229600" cy="5030019"/>
          </a:xfrm>
        </p:spPr>
        <p:txBody>
          <a:bodyPr>
            <a:normAutofit/>
          </a:bodyPr>
          <a:lstStyle/>
          <a:p>
            <a:pPr marL="0" indent="0" algn="just">
              <a:buNone/>
            </a:pPr>
            <a:r>
              <a:rPr lang="es-EC" sz="2200" b="1" dirty="0"/>
              <a:t>BARRA DE DIRECCIÓN DEL SISTEMA DE DIRECCIÓN </a:t>
            </a:r>
            <a:endParaRPr lang="es-EC" sz="2200" dirty="0"/>
          </a:p>
          <a:p>
            <a:pPr marL="0" indent="0" algn="just">
              <a:buNone/>
            </a:pPr>
            <a:r>
              <a:rPr lang="es-EC" sz="2200" dirty="0" smtClean="0"/>
              <a:t>Eje de 200 </a:t>
            </a:r>
            <a:r>
              <a:rPr lang="es-EC" sz="2200" dirty="0"/>
              <a:t>mm de </a:t>
            </a:r>
            <a:r>
              <a:rPr lang="es-EC" sz="2200" dirty="0" smtClean="0"/>
              <a:t>largo, esta barra </a:t>
            </a:r>
            <a:r>
              <a:rPr lang="es-EC" sz="2200" dirty="0"/>
              <a:t>de dirección va </a:t>
            </a:r>
            <a:r>
              <a:rPr lang="es-EC" sz="2200" dirty="0" smtClean="0"/>
              <a:t>soldada al cuerpo del sistema.</a:t>
            </a:r>
          </a:p>
          <a:p>
            <a:pPr marL="0" indent="0" algn="just">
              <a:buNone/>
            </a:pPr>
            <a:r>
              <a:rPr lang="es-EC" sz="2200" b="1" dirty="0"/>
              <a:t>ADAPTADOR PARA VOLANTE DEL SISTEMA DE DIRECCIÓN </a:t>
            </a:r>
            <a:endParaRPr lang="es-EC" sz="2200" dirty="0"/>
          </a:p>
          <a:p>
            <a:pPr marL="0" indent="0" algn="just">
              <a:buNone/>
            </a:pPr>
            <a:r>
              <a:rPr lang="es-EC" sz="2200" dirty="0" smtClean="0"/>
              <a:t>Anillo de 97 mm de diámetro, con perforaciones a 70 mm para sujetar en volante. </a:t>
            </a:r>
          </a:p>
          <a:p>
            <a:pPr marL="0" indent="0" algn="just">
              <a:buNone/>
            </a:pPr>
            <a:endParaRPr lang="es-EC" sz="2200" dirty="0"/>
          </a:p>
          <a:p>
            <a:pPr marL="0" indent="0" algn="just">
              <a:buNone/>
            </a:pPr>
            <a:endParaRPr lang="es-EC" sz="2200" dirty="0" smtClean="0"/>
          </a:p>
          <a:p>
            <a:pPr marL="0" indent="0" algn="just">
              <a:buNone/>
            </a:pPr>
            <a:endParaRPr lang="es-EC" sz="2200" dirty="0"/>
          </a:p>
          <a:p>
            <a:pPr marL="0" indent="0" algn="just">
              <a:buNone/>
            </a:pPr>
            <a:endParaRPr lang="es-EC" sz="2200" dirty="0" smtClean="0"/>
          </a:p>
          <a:p>
            <a:pPr marL="0" indent="0" algn="just">
              <a:buNone/>
            </a:pPr>
            <a:endParaRPr lang="es-EC" sz="2200" dirty="0"/>
          </a:p>
          <a:p>
            <a:pPr marL="0" indent="0" algn="ctr">
              <a:buNone/>
            </a:pPr>
            <a:r>
              <a:rPr lang="es-EC" sz="1500" dirty="0"/>
              <a:t>Barra de </a:t>
            </a:r>
            <a:r>
              <a:rPr lang="es-EC" sz="1500" dirty="0" smtClean="0"/>
              <a:t>dirección		</a:t>
            </a:r>
            <a:r>
              <a:rPr lang="es-EC" sz="1500" dirty="0"/>
              <a:t>Adaptador para volante </a:t>
            </a:r>
            <a:r>
              <a:rPr lang="es-EC" sz="1500" dirty="0" smtClean="0"/>
              <a:t>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003" y="3519990"/>
            <a:ext cx="1520879"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519990"/>
            <a:ext cx="185808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0521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4638"/>
            <a:ext cx="8229600" cy="778098"/>
          </a:xfrm>
        </p:spPr>
        <p:txBody>
          <a:bodyPr>
            <a:normAutofit/>
          </a:bodyPr>
          <a:lstStyle/>
          <a:p>
            <a:r>
              <a:rPr lang="es-EC" sz="3200" dirty="0"/>
              <a:t>CONSTRUCCIÓN DEL SISTEMA DE DIRECCIÓN </a:t>
            </a:r>
          </a:p>
        </p:txBody>
      </p:sp>
      <p:sp>
        <p:nvSpPr>
          <p:cNvPr id="3" name="2 Marcador de contenido"/>
          <p:cNvSpPr>
            <a:spLocks noGrp="1"/>
          </p:cNvSpPr>
          <p:nvPr>
            <p:ph idx="1"/>
          </p:nvPr>
        </p:nvSpPr>
        <p:spPr>
          <a:xfrm>
            <a:off x="467544" y="1196752"/>
            <a:ext cx="4752528" cy="5030019"/>
          </a:xfrm>
        </p:spPr>
        <p:txBody>
          <a:bodyPr>
            <a:noAutofit/>
          </a:bodyPr>
          <a:lstStyle/>
          <a:p>
            <a:pPr marL="0" indent="0" algn="just">
              <a:buNone/>
            </a:pPr>
            <a:r>
              <a:rPr lang="es-EC" sz="2400" b="1" dirty="0"/>
              <a:t>ENSAMBLE TOTAL DE ELEMENTOS DEL SISTEMA DE DIRECCIÓN </a:t>
            </a:r>
            <a:endParaRPr lang="es-EC" sz="2400" b="1" dirty="0" smtClean="0"/>
          </a:p>
          <a:p>
            <a:pPr marL="0" indent="0" algn="just">
              <a:buNone/>
            </a:pPr>
            <a:endParaRPr lang="es-EC" sz="1000" dirty="0"/>
          </a:p>
          <a:p>
            <a:pPr marL="0" indent="0" algn="just">
              <a:buNone/>
            </a:pPr>
            <a:r>
              <a:rPr lang="es-EC" sz="2400" dirty="0" smtClean="0"/>
              <a:t>Todo el sistema de dirección va ensamblado por el proceso de soldadura SMAW.</a:t>
            </a:r>
          </a:p>
          <a:p>
            <a:pPr marL="0" indent="0" algn="just">
              <a:buNone/>
            </a:pPr>
            <a:endParaRPr lang="es-EC" sz="1000" dirty="0" smtClean="0"/>
          </a:p>
          <a:p>
            <a:pPr marL="0" indent="0" algn="just">
              <a:buNone/>
            </a:pPr>
            <a:r>
              <a:rPr lang="es-EC" sz="2400" dirty="0" smtClean="0"/>
              <a:t>El eje de dirección va unido a la placa del cuerpo, al igual que los triángulos del cuerpo a la placa.</a:t>
            </a:r>
          </a:p>
          <a:p>
            <a:pPr marL="0" indent="0" algn="just">
              <a:buNone/>
            </a:pPr>
            <a:r>
              <a:rPr lang="es-EC" sz="2400" dirty="0" smtClean="0"/>
              <a:t>Y por ultimo el adaptador de volante soldado a la barra de dirección.</a:t>
            </a:r>
          </a:p>
        </p:txBody>
      </p:sp>
      <p:pic>
        <p:nvPicPr>
          <p:cNvPr id="7" name="6 Imagen"/>
          <p:cNvPicPr/>
          <p:nvPr/>
        </p:nvPicPr>
        <p:blipFill rotWithShape="1">
          <a:blip r:embed="rId3"/>
          <a:srcRect l="39919" t="25895" r="44960" b="19675"/>
          <a:stretch/>
        </p:blipFill>
        <p:spPr bwMode="auto">
          <a:xfrm>
            <a:off x="5580112" y="1224390"/>
            <a:ext cx="2880320" cy="44644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66920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fontScale="90000"/>
          </a:bodyPr>
          <a:lstStyle/>
          <a:p>
            <a:r>
              <a:rPr lang="es-EC" b="1" dirty="0"/>
              <a:t>CONSTRUCCIÓN DEL SISTEMA DE TRANSMISIÓN </a:t>
            </a:r>
            <a:endParaRPr lang="es-EC" dirty="0"/>
          </a:p>
        </p:txBody>
      </p:sp>
      <p:sp>
        <p:nvSpPr>
          <p:cNvPr id="3" name="2 Marcador de contenido"/>
          <p:cNvSpPr>
            <a:spLocks noGrp="1"/>
          </p:cNvSpPr>
          <p:nvPr>
            <p:ph idx="1"/>
          </p:nvPr>
        </p:nvSpPr>
        <p:spPr/>
        <p:txBody>
          <a:bodyPr>
            <a:normAutofit/>
          </a:bodyPr>
          <a:lstStyle/>
          <a:p>
            <a:pPr marL="0" indent="0" algn="just">
              <a:buNone/>
            </a:pPr>
            <a:r>
              <a:rPr lang="es-EC" sz="2400" b="1" dirty="0"/>
              <a:t>EJE PARA LLANTA DEL SISTEMA DE TRANSMISIÓN </a:t>
            </a:r>
            <a:endParaRPr lang="es-EC" sz="2400" b="1" dirty="0" smtClean="0"/>
          </a:p>
          <a:p>
            <a:pPr marL="0" indent="0" algn="just">
              <a:buNone/>
            </a:pPr>
            <a:r>
              <a:rPr lang="es-EC" sz="2400" dirty="0" smtClean="0"/>
              <a:t>El </a:t>
            </a:r>
            <a:r>
              <a:rPr lang="es-EC" sz="2400" dirty="0"/>
              <a:t>eje principal esta maquinado en acero 1045 con un diámetro de 14mm y una longitud de 275 mm, posee 2 acoples a cada lado para el montaje de la catalina y el </a:t>
            </a:r>
            <a:r>
              <a:rPr lang="es-EC" sz="2400" dirty="0" smtClean="0"/>
              <a:t>freno, y ajuste adecuados para el montaje de rodamiento.</a:t>
            </a:r>
            <a:endParaRPr lang="es-EC" sz="2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083" y="3645024"/>
            <a:ext cx="5647833" cy="222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59982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fontScale="90000"/>
          </a:bodyPr>
          <a:lstStyle/>
          <a:p>
            <a:r>
              <a:rPr lang="es-EC" b="1" dirty="0"/>
              <a:t>CONSTRUCCIÓN DEL SISTEMA DE TRANSMISIÓN </a:t>
            </a:r>
            <a:endParaRPr lang="es-EC" dirty="0"/>
          </a:p>
        </p:txBody>
      </p:sp>
      <p:sp>
        <p:nvSpPr>
          <p:cNvPr id="3" name="2 Marcador de contenido"/>
          <p:cNvSpPr>
            <a:spLocks noGrp="1"/>
          </p:cNvSpPr>
          <p:nvPr>
            <p:ph idx="1"/>
          </p:nvPr>
        </p:nvSpPr>
        <p:spPr>
          <a:xfrm>
            <a:off x="457200" y="1600200"/>
            <a:ext cx="8229600" cy="4493096"/>
          </a:xfrm>
        </p:spPr>
        <p:txBody>
          <a:bodyPr>
            <a:normAutofit fontScale="92500" lnSpcReduction="10000"/>
          </a:bodyPr>
          <a:lstStyle/>
          <a:p>
            <a:pPr marL="0" indent="0" algn="just">
              <a:buNone/>
            </a:pPr>
            <a:r>
              <a:rPr lang="es-EC" sz="2200" b="1" dirty="0"/>
              <a:t>LLANTA DEL SISTEMA DE TRANSMISIÓN </a:t>
            </a:r>
            <a:endParaRPr lang="es-EC" sz="2200" dirty="0"/>
          </a:p>
          <a:p>
            <a:pPr marL="0" indent="0" algn="just">
              <a:buNone/>
            </a:pPr>
            <a:r>
              <a:rPr lang="es-EC" sz="2200" dirty="0"/>
              <a:t>La llanta seleccionada </a:t>
            </a:r>
            <a:r>
              <a:rPr lang="es-EC" sz="2200" dirty="0" smtClean="0"/>
              <a:t>es </a:t>
            </a:r>
            <a:r>
              <a:rPr lang="es-EC" sz="2200" dirty="0"/>
              <a:t>fabricada en caucho, con tubo interno para </a:t>
            </a:r>
            <a:r>
              <a:rPr lang="es-EC" sz="2200" dirty="0" smtClean="0"/>
              <a:t>aire </a:t>
            </a:r>
            <a:r>
              <a:rPr lang="es-EC" sz="2200" dirty="0"/>
              <a:t>y posee un aro </a:t>
            </a:r>
            <a:r>
              <a:rPr lang="es-EC" sz="2200" dirty="0" smtClean="0"/>
              <a:t>metálico, capaz de resistir 160 Kg. </a:t>
            </a:r>
          </a:p>
          <a:p>
            <a:pPr marL="0" indent="0" algn="just">
              <a:buNone/>
            </a:pPr>
            <a:r>
              <a:rPr lang="es-EC" sz="2200" b="1" dirty="0"/>
              <a:t>CATALINA DE TRANSMISIÓN </a:t>
            </a:r>
            <a:endParaRPr lang="es-EC" sz="2200" dirty="0"/>
          </a:p>
          <a:p>
            <a:pPr marL="0" indent="0" algn="just">
              <a:buNone/>
            </a:pPr>
            <a:r>
              <a:rPr lang="es-EC" sz="2200" dirty="0"/>
              <a:t>De acuerdo con la relación de transmisión seleccionada </a:t>
            </a:r>
            <a:r>
              <a:rPr lang="es-EC" sz="2200" dirty="0" smtClean="0"/>
              <a:t>se necesita una catalina de 55 dientes y paso 0.25 </a:t>
            </a:r>
            <a:r>
              <a:rPr lang="es-EC" sz="2200" dirty="0" err="1" smtClean="0"/>
              <a:t>plg</a:t>
            </a:r>
            <a:r>
              <a:rPr lang="es-EC" sz="2200" dirty="0" smtClean="0"/>
              <a:t>. </a:t>
            </a:r>
          </a:p>
          <a:p>
            <a:pPr marL="0" indent="0" algn="just">
              <a:buNone/>
            </a:pPr>
            <a:endParaRPr lang="es-EC" sz="2200" dirty="0"/>
          </a:p>
          <a:p>
            <a:pPr marL="0" indent="0" algn="just">
              <a:buNone/>
            </a:pPr>
            <a:endParaRPr lang="es-EC" sz="2200" dirty="0" smtClean="0"/>
          </a:p>
          <a:p>
            <a:pPr marL="0" indent="0" algn="just">
              <a:buNone/>
            </a:pPr>
            <a:endParaRPr lang="es-EC" sz="2200" dirty="0"/>
          </a:p>
          <a:p>
            <a:pPr marL="0" indent="0" algn="just">
              <a:buNone/>
            </a:pPr>
            <a:endParaRPr lang="es-EC" sz="2200" dirty="0" smtClean="0"/>
          </a:p>
          <a:p>
            <a:pPr marL="0" indent="0" algn="just">
              <a:buNone/>
            </a:pPr>
            <a:endParaRPr lang="es-EC" sz="2200" dirty="0" smtClean="0"/>
          </a:p>
          <a:p>
            <a:pPr marL="0" indent="0" algn="just">
              <a:buNone/>
            </a:pPr>
            <a:endParaRPr lang="es-EC" sz="2200" dirty="0"/>
          </a:p>
          <a:p>
            <a:pPr marL="0" indent="0" algn="ctr">
              <a:buNone/>
            </a:pPr>
            <a:endParaRPr lang="es-EC" sz="1500" dirty="0" smtClean="0"/>
          </a:p>
          <a:p>
            <a:pPr marL="0" indent="0" algn="ctr">
              <a:buNone/>
            </a:pPr>
            <a:r>
              <a:rPr lang="es-EC" sz="1600" dirty="0" smtClean="0"/>
              <a:t>Llanta </a:t>
            </a:r>
            <a:r>
              <a:rPr lang="es-EC" sz="1600" dirty="0"/>
              <a:t>de </a:t>
            </a:r>
            <a:r>
              <a:rPr lang="es-EC" sz="1600" dirty="0" smtClean="0"/>
              <a:t>aire			</a:t>
            </a:r>
            <a:r>
              <a:rPr lang="es-EC" sz="1600" dirty="0"/>
              <a:t>Catalina Z=55 </a:t>
            </a:r>
            <a:r>
              <a:rPr lang="es-EC" sz="1600" dirty="0" smtClean="0"/>
              <a:t> </a:t>
            </a:r>
            <a:endParaRPr lang="es-EC" sz="16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3" y="3573016"/>
            <a:ext cx="2147753"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607139"/>
            <a:ext cx="2261485" cy="213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624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a:bodyPr>
          <a:lstStyle/>
          <a:p>
            <a:r>
              <a:rPr lang="es-EC" sz="3000" b="1" dirty="0" smtClean="0"/>
              <a:t>VEHÍCULOS DE RECREACIÓN ELÉCTRICOS </a:t>
            </a:r>
            <a:endParaRPr lang="es-EC" sz="3000" dirty="0"/>
          </a:p>
        </p:txBody>
      </p:sp>
      <p:sp>
        <p:nvSpPr>
          <p:cNvPr id="3" name="2 Marcador de contenido"/>
          <p:cNvSpPr>
            <a:spLocks noGrp="1"/>
          </p:cNvSpPr>
          <p:nvPr>
            <p:ph idx="1"/>
          </p:nvPr>
        </p:nvSpPr>
        <p:spPr/>
        <p:txBody>
          <a:bodyPr>
            <a:normAutofit/>
          </a:bodyPr>
          <a:lstStyle/>
          <a:p>
            <a:pPr marL="0" indent="0">
              <a:buNone/>
            </a:pPr>
            <a:r>
              <a:rPr lang="es-EC" sz="2400" b="1" dirty="0" smtClean="0"/>
              <a:t>GO </a:t>
            </a:r>
            <a:r>
              <a:rPr lang="es-EC" sz="2400" b="1" dirty="0"/>
              <a:t>KARTS </a:t>
            </a:r>
            <a:endParaRPr lang="es-EC" sz="2400" dirty="0"/>
          </a:p>
          <a:p>
            <a:pPr marL="0" indent="0" algn="just">
              <a:buNone/>
            </a:pPr>
            <a:r>
              <a:rPr lang="es-EC" sz="2400" dirty="0" smtClean="0"/>
              <a:t>El </a:t>
            </a:r>
            <a:r>
              <a:rPr lang="es-EC" sz="2400" dirty="0"/>
              <a:t>más antiguo </a:t>
            </a:r>
            <a:r>
              <a:rPr lang="es-EC" sz="2400" dirty="0" smtClean="0"/>
              <a:t>de </a:t>
            </a:r>
            <a:r>
              <a:rPr lang="es-EC" sz="2400" dirty="0"/>
              <a:t>los </a:t>
            </a:r>
            <a:r>
              <a:rPr lang="es-EC" sz="2400" dirty="0" smtClean="0"/>
              <a:t>vehículos nacido en 1956, </a:t>
            </a:r>
            <a:r>
              <a:rPr lang="es-EC" sz="2400" dirty="0"/>
              <a:t>este es un vehículo a motor terrestre que no posee techo ni suspensión, cuenta con cuatro </a:t>
            </a:r>
            <a:r>
              <a:rPr lang="es-EC" sz="2400" dirty="0" smtClean="0"/>
              <a:t>ruedas las dos </a:t>
            </a:r>
            <a:r>
              <a:rPr lang="es-EC" sz="2400" dirty="0"/>
              <a:t>traseras encargadas de transmitir </a:t>
            </a:r>
            <a:r>
              <a:rPr lang="es-EC" sz="2400" dirty="0" smtClean="0"/>
              <a:t>el movimiento.</a:t>
            </a:r>
          </a:p>
          <a:p>
            <a:pPr marL="0" indent="0" algn="just">
              <a:buNone/>
            </a:pPr>
            <a:endParaRPr lang="es-EC" sz="2400" dirty="0"/>
          </a:p>
          <a:p>
            <a:pPr marL="0" indent="0" algn="just">
              <a:buNone/>
            </a:pPr>
            <a:endParaRPr lang="es-EC" sz="2400" dirty="0"/>
          </a:p>
        </p:txBody>
      </p:sp>
      <p:pic>
        <p:nvPicPr>
          <p:cNvPr id="6" name="Imagen 5" descr="Pilotos ecuatorianos en una prueba en el circuito Dos Hemisferios. Archivo / EL COMERCIO"/>
          <p:cNvPicPr/>
          <p:nvPr/>
        </p:nvPicPr>
        <p:blipFill>
          <a:blip r:embed="rId3">
            <a:extLst>
              <a:ext uri="{28A0092B-C50C-407E-A947-70E740481C1C}">
                <a14:useLocalDpi xmlns:a14="http://schemas.microsoft.com/office/drawing/2010/main" val="0"/>
              </a:ext>
            </a:extLst>
          </a:blip>
          <a:srcRect/>
          <a:stretch>
            <a:fillRect/>
          </a:stretch>
        </p:blipFill>
        <p:spPr bwMode="auto">
          <a:xfrm>
            <a:off x="3038475" y="3863181"/>
            <a:ext cx="3067050" cy="1703705"/>
          </a:xfrm>
          <a:prstGeom prst="rect">
            <a:avLst/>
          </a:prstGeom>
          <a:noFill/>
          <a:ln>
            <a:noFill/>
          </a:ln>
        </p:spPr>
      </p:pic>
    </p:spTree>
    <p:extLst>
      <p:ext uri="{BB962C8B-B14F-4D97-AF65-F5344CB8AC3E}">
        <p14:creationId xmlns:p14="http://schemas.microsoft.com/office/powerpoint/2010/main" val="3920105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fontScale="90000"/>
          </a:bodyPr>
          <a:lstStyle/>
          <a:p>
            <a:r>
              <a:rPr lang="es-EC" b="1" dirty="0"/>
              <a:t>CONSTRUCCIÓN DEL SISTEMA DE TRANSMISIÓN </a:t>
            </a:r>
            <a:endParaRPr lang="es-EC" dirty="0"/>
          </a:p>
        </p:txBody>
      </p:sp>
      <p:sp>
        <p:nvSpPr>
          <p:cNvPr id="3" name="2 Marcador de contenido"/>
          <p:cNvSpPr>
            <a:spLocks noGrp="1"/>
          </p:cNvSpPr>
          <p:nvPr>
            <p:ph idx="1"/>
          </p:nvPr>
        </p:nvSpPr>
        <p:spPr/>
        <p:txBody>
          <a:bodyPr>
            <a:normAutofit/>
          </a:bodyPr>
          <a:lstStyle/>
          <a:p>
            <a:pPr marL="0" indent="0" algn="just">
              <a:buNone/>
            </a:pPr>
            <a:r>
              <a:rPr lang="es-EC" sz="2400" b="1" dirty="0" smtClean="0"/>
              <a:t>SELECCIÓN DEL MOTOR</a:t>
            </a:r>
          </a:p>
          <a:p>
            <a:pPr marL="0" indent="0" algn="just">
              <a:buNone/>
            </a:pPr>
            <a:r>
              <a:rPr lang="es-EC" sz="2400" dirty="0" smtClean="0"/>
              <a:t>El </a:t>
            </a:r>
            <a:r>
              <a:rPr lang="es-EC" sz="2400" dirty="0"/>
              <a:t>motor </a:t>
            </a:r>
            <a:r>
              <a:rPr lang="es-EC" sz="2400" dirty="0" smtClean="0"/>
              <a:t>se </a:t>
            </a:r>
            <a:r>
              <a:rPr lang="es-EC" sz="2400" dirty="0"/>
              <a:t>ha seleccionado </a:t>
            </a:r>
            <a:r>
              <a:rPr lang="es-EC" sz="2400" dirty="0" smtClean="0"/>
              <a:t>anteriormente, </a:t>
            </a:r>
            <a:r>
              <a:rPr lang="es-EC" sz="2400" dirty="0"/>
              <a:t>este componente tiene una potencia de 500W y una alimentación de </a:t>
            </a:r>
            <a:r>
              <a:rPr lang="es-EC" sz="2400" dirty="0" smtClean="0"/>
              <a:t>36 V DC.</a:t>
            </a:r>
          </a:p>
          <a:p>
            <a:pPr marL="0" indent="0" algn="just">
              <a:buNone/>
            </a:pPr>
            <a:r>
              <a:rPr lang="es-EC" sz="2400" b="1" dirty="0"/>
              <a:t>SELECCIÓN DE CADENA DE TRANSMISIÓN </a:t>
            </a:r>
            <a:endParaRPr lang="es-EC" sz="2400" dirty="0"/>
          </a:p>
          <a:p>
            <a:pPr marL="0" indent="0" algn="just">
              <a:buNone/>
            </a:pPr>
            <a:r>
              <a:rPr lang="es-EC" sz="2400" dirty="0" smtClean="0"/>
              <a:t>Se tiene una cadena de paso </a:t>
            </a:r>
            <a:r>
              <a:rPr lang="es-EC" sz="2400" dirty="0"/>
              <a:t>¼”, </a:t>
            </a:r>
            <a:r>
              <a:rPr lang="es-EC" sz="2400" dirty="0" smtClean="0"/>
              <a:t>con una longitud </a:t>
            </a:r>
            <a:r>
              <a:rPr lang="es-EC" sz="2400" dirty="0"/>
              <a:t>de 28</a:t>
            </a:r>
            <a:r>
              <a:rPr lang="es-EC" sz="2400" dirty="0" smtClean="0"/>
              <a:t>”</a:t>
            </a:r>
          </a:p>
          <a:p>
            <a:pPr marL="0" indent="0" algn="just">
              <a:buNone/>
            </a:pPr>
            <a:endParaRPr lang="es-EC" sz="2400" dirty="0"/>
          </a:p>
          <a:p>
            <a:pPr marL="0" indent="0" algn="just">
              <a:buNone/>
            </a:pPr>
            <a:endParaRPr lang="es-EC" sz="2400" dirty="0" smtClean="0"/>
          </a:p>
          <a:p>
            <a:pPr marL="0" indent="0" algn="just">
              <a:buNone/>
            </a:pPr>
            <a:endParaRPr lang="es-EC" sz="2400" dirty="0"/>
          </a:p>
          <a:p>
            <a:pPr marL="0" indent="0" algn="just">
              <a:buNone/>
            </a:pPr>
            <a:endParaRPr lang="es-EC" sz="2400" dirty="0" smtClean="0"/>
          </a:p>
          <a:p>
            <a:pPr marL="0" indent="0" algn="just">
              <a:buNone/>
            </a:pPr>
            <a:endParaRPr lang="es-EC" sz="1500" dirty="0" smtClean="0"/>
          </a:p>
          <a:p>
            <a:pPr marL="0" indent="0" algn="ctr">
              <a:buNone/>
            </a:pPr>
            <a:r>
              <a:rPr lang="es-EC" sz="1500" dirty="0" smtClean="0"/>
              <a:t>Motor </a:t>
            </a:r>
            <a:r>
              <a:rPr lang="es-EC" sz="1500" dirty="0"/>
              <a:t>500W – 36V </a:t>
            </a:r>
            <a:r>
              <a:rPr lang="es-EC" sz="1500" dirty="0" smtClean="0"/>
              <a:t>			Cadena </a:t>
            </a:r>
            <a:r>
              <a:rPr lang="es-EC" sz="1500" dirty="0"/>
              <a:t>¼” de paso </a:t>
            </a:r>
            <a:r>
              <a:rPr lang="es-EC" sz="1500" dirty="0" smtClean="0"/>
              <a:t> </a:t>
            </a:r>
            <a:endParaRPr lang="es-EC" sz="15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981559"/>
            <a:ext cx="1944216" cy="1756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4080012"/>
            <a:ext cx="2065408" cy="1559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6242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fontScale="90000"/>
          </a:bodyPr>
          <a:lstStyle/>
          <a:p>
            <a:r>
              <a:rPr lang="es-EC" b="1" dirty="0"/>
              <a:t>CONSTRUCCIÓN DEL SISTEMA DE TRANSMISIÓN </a:t>
            </a:r>
            <a:endParaRPr lang="es-EC" dirty="0"/>
          </a:p>
        </p:txBody>
      </p:sp>
      <p:sp>
        <p:nvSpPr>
          <p:cNvPr id="3" name="2 Marcador de contenido"/>
          <p:cNvSpPr>
            <a:spLocks noGrp="1"/>
          </p:cNvSpPr>
          <p:nvPr>
            <p:ph idx="1"/>
          </p:nvPr>
        </p:nvSpPr>
        <p:spPr>
          <a:xfrm>
            <a:off x="457200" y="1600200"/>
            <a:ext cx="4546848" cy="4525963"/>
          </a:xfrm>
        </p:spPr>
        <p:txBody>
          <a:bodyPr>
            <a:normAutofit/>
          </a:bodyPr>
          <a:lstStyle/>
          <a:p>
            <a:pPr marL="0" indent="0" algn="ctr">
              <a:buNone/>
            </a:pPr>
            <a:r>
              <a:rPr lang="es-EC" sz="2400" b="1" dirty="0" smtClean="0"/>
              <a:t>ENSAMBLE TOTAL </a:t>
            </a:r>
            <a:r>
              <a:rPr lang="es-EC" sz="2400" b="1" dirty="0"/>
              <a:t>DE ELEMENTOS DEL SISTEMA DE TRANSMISIÓN </a:t>
            </a:r>
            <a:endParaRPr lang="es-EC" sz="2400" dirty="0"/>
          </a:p>
          <a:p>
            <a:pPr marL="0" indent="0" algn="just">
              <a:buNone/>
            </a:pPr>
            <a:r>
              <a:rPr lang="es-EC" sz="2400" dirty="0"/>
              <a:t>Para el montaje del conjunto de </a:t>
            </a:r>
            <a:r>
              <a:rPr lang="es-EC" sz="2400" dirty="0" smtClean="0"/>
              <a:t>transmisión, </a:t>
            </a:r>
            <a:r>
              <a:rPr lang="es-EC" sz="2400" dirty="0"/>
              <a:t>se debe empezar por colocar la llanta neumática en el eje principal, ubicado justamente en el centro del eje</a:t>
            </a:r>
            <a:r>
              <a:rPr lang="es-EC" sz="2400" dirty="0" smtClean="0"/>
              <a:t>, </a:t>
            </a:r>
            <a:r>
              <a:rPr lang="es-EC" sz="2400" dirty="0"/>
              <a:t>adicionalmente se sujeta el freno de disco y la catalina con la ayuda de pernos Allen M8. </a:t>
            </a:r>
          </a:p>
          <a:p>
            <a:pPr marL="0" indent="0" algn="just">
              <a:buNone/>
            </a:pPr>
            <a:endParaRPr lang="es-EC" sz="2400" dirty="0" smtClean="0"/>
          </a:p>
          <a:p>
            <a:pPr marL="0" indent="0" algn="just">
              <a:buNone/>
            </a:pPr>
            <a:endParaRPr lang="es-EC" sz="1500" dirty="0" smtClean="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096852"/>
            <a:ext cx="3381607"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108715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sz="3600" dirty="0" smtClean="0"/>
              <a:t>SELECCIÓN DE ACCESORIOS, ELEMENTOS DE SEGURIDAD Y CONFORT </a:t>
            </a:r>
            <a:endParaRPr lang="es-EC" sz="3600" dirty="0"/>
          </a:p>
        </p:txBody>
      </p:sp>
      <p:sp>
        <p:nvSpPr>
          <p:cNvPr id="3" name="Marcador de contenido 2"/>
          <p:cNvSpPr>
            <a:spLocks noGrp="1"/>
          </p:cNvSpPr>
          <p:nvPr>
            <p:ph idx="1"/>
          </p:nvPr>
        </p:nvSpPr>
        <p:spPr/>
        <p:txBody>
          <a:bodyPr/>
          <a:lstStyle/>
          <a:p>
            <a:pPr marL="0" indent="0">
              <a:buNone/>
            </a:pPr>
            <a:r>
              <a:rPr lang="es-EC" dirty="0" smtClean="0"/>
              <a:t>VOLANTE </a:t>
            </a:r>
          </a:p>
          <a:p>
            <a:pPr marL="0" indent="0">
              <a:buNone/>
            </a:pPr>
            <a:endParaRPr lang="es-EC" dirty="0"/>
          </a:p>
          <a:p>
            <a:r>
              <a:rPr lang="es-EC" dirty="0" smtClean="0"/>
              <a:t>Cómodo </a:t>
            </a:r>
          </a:p>
          <a:p>
            <a:r>
              <a:rPr lang="es-EC" dirty="0" smtClean="0"/>
              <a:t>Tamaño acorde al del vehículo </a:t>
            </a:r>
          </a:p>
          <a:p>
            <a:r>
              <a:rPr lang="es-EC" dirty="0" smtClean="0"/>
              <a:t>Superficie antideslizante </a:t>
            </a:r>
            <a:endParaRPr lang="es-EC" dirty="0"/>
          </a:p>
        </p:txBody>
      </p:sp>
      <p:pic>
        <p:nvPicPr>
          <p:cNvPr id="4" name="Imagen 3"/>
          <p:cNvPicPr/>
          <p:nvPr/>
        </p:nvPicPr>
        <p:blipFill>
          <a:blip r:embed="rId2"/>
          <a:stretch>
            <a:fillRect/>
          </a:stretch>
        </p:blipFill>
        <p:spPr>
          <a:xfrm rot="16200000">
            <a:off x="5069365" y="2417604"/>
            <a:ext cx="2785745" cy="2574608"/>
          </a:xfrm>
          <a:prstGeom prst="rect">
            <a:avLst/>
          </a:prstGeom>
        </p:spPr>
      </p:pic>
    </p:spTree>
    <p:extLst>
      <p:ext uri="{BB962C8B-B14F-4D97-AF65-F5344CB8AC3E}">
        <p14:creationId xmlns:p14="http://schemas.microsoft.com/office/powerpoint/2010/main" val="249602700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777241"/>
            <a:ext cx="7886700" cy="5399723"/>
          </a:xfrm>
        </p:spPr>
        <p:txBody>
          <a:bodyPr/>
          <a:lstStyle/>
          <a:p>
            <a:pPr marL="0" indent="0">
              <a:buNone/>
            </a:pPr>
            <a:r>
              <a:rPr lang="es-EC" dirty="0" smtClean="0"/>
              <a:t>ASIENTO</a:t>
            </a:r>
          </a:p>
          <a:p>
            <a:pPr marL="0" indent="0">
              <a:buNone/>
            </a:pPr>
            <a:endParaRPr lang="es-EC" dirty="0"/>
          </a:p>
          <a:p>
            <a:r>
              <a:rPr lang="es-EC" dirty="0" smtClean="0"/>
              <a:t>Ergonómico </a:t>
            </a:r>
          </a:p>
          <a:p>
            <a:r>
              <a:rPr lang="es-EC" dirty="0" smtClean="0"/>
              <a:t>Seguro </a:t>
            </a:r>
          </a:p>
          <a:p>
            <a:r>
              <a:rPr lang="es-EC" dirty="0" smtClean="0"/>
              <a:t>Cómodo</a:t>
            </a:r>
          </a:p>
          <a:p>
            <a:endParaRPr lang="es-EC" dirty="0" smtClean="0"/>
          </a:p>
          <a:p>
            <a:pPr marL="0" indent="0">
              <a:buNone/>
            </a:pPr>
            <a:endParaRPr lang="es-EC" dirty="0"/>
          </a:p>
        </p:txBody>
      </p:sp>
      <p:pic>
        <p:nvPicPr>
          <p:cNvPr id="4" name="Imagen 3"/>
          <p:cNvPicPr/>
          <p:nvPr/>
        </p:nvPicPr>
        <p:blipFill>
          <a:blip r:embed="rId2"/>
          <a:stretch>
            <a:fillRect/>
          </a:stretch>
        </p:blipFill>
        <p:spPr>
          <a:xfrm>
            <a:off x="3261121" y="1848961"/>
            <a:ext cx="2053829" cy="3256280"/>
          </a:xfrm>
          <a:prstGeom prst="rect">
            <a:avLst/>
          </a:prstGeom>
        </p:spPr>
      </p:pic>
      <p:pic>
        <p:nvPicPr>
          <p:cNvPr id="5" name="Imagen 4"/>
          <p:cNvPicPr/>
          <p:nvPr/>
        </p:nvPicPr>
        <p:blipFill>
          <a:blip r:embed="rId3"/>
          <a:stretch>
            <a:fillRect/>
          </a:stretch>
        </p:blipFill>
        <p:spPr>
          <a:xfrm>
            <a:off x="5847874" y="2786220"/>
            <a:ext cx="2793206" cy="1374299"/>
          </a:xfrm>
          <a:prstGeom prst="rect">
            <a:avLst/>
          </a:prstGeom>
        </p:spPr>
      </p:pic>
    </p:spTree>
    <p:extLst>
      <p:ext uri="{BB962C8B-B14F-4D97-AF65-F5344CB8AC3E}">
        <p14:creationId xmlns:p14="http://schemas.microsoft.com/office/powerpoint/2010/main" val="101560833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868680"/>
            <a:ext cx="7886700" cy="5308283"/>
          </a:xfrm>
        </p:spPr>
        <p:txBody>
          <a:bodyPr>
            <a:normAutofit/>
          </a:bodyPr>
          <a:lstStyle/>
          <a:p>
            <a:pPr marL="0" indent="0">
              <a:buNone/>
            </a:pPr>
            <a:r>
              <a:rPr lang="es-EC" dirty="0" smtClean="0"/>
              <a:t>CUBIERTA DEL SISTEMA DE DIRECCIÓN</a:t>
            </a:r>
          </a:p>
          <a:p>
            <a:r>
              <a:rPr lang="es-EC" dirty="0" smtClean="0"/>
              <a:t>Evita contacto con partes móviles </a:t>
            </a:r>
          </a:p>
          <a:p>
            <a:r>
              <a:rPr lang="es-EC" dirty="0" smtClean="0"/>
              <a:t>Componente estético</a:t>
            </a:r>
          </a:p>
          <a:p>
            <a:endParaRPr lang="es-EC" dirty="0"/>
          </a:p>
          <a:p>
            <a:pPr marL="0" indent="0">
              <a:buNone/>
            </a:pPr>
            <a:r>
              <a:rPr lang="es-EC" dirty="0" smtClean="0"/>
              <a:t>CUBIERTA DE BATERÍAS </a:t>
            </a:r>
          </a:p>
          <a:p>
            <a:r>
              <a:rPr lang="es-EC" dirty="0" smtClean="0"/>
              <a:t>Protección y sujeción de componentes eléctricos </a:t>
            </a:r>
          </a:p>
        </p:txBody>
      </p:sp>
      <p:pic>
        <p:nvPicPr>
          <p:cNvPr id="4" name="Imagen 3"/>
          <p:cNvPicPr/>
          <p:nvPr/>
        </p:nvPicPr>
        <p:blipFill>
          <a:blip r:embed="rId2"/>
          <a:stretch>
            <a:fillRect/>
          </a:stretch>
        </p:blipFill>
        <p:spPr>
          <a:xfrm rot="16200000">
            <a:off x="5916109" y="1536020"/>
            <a:ext cx="1737359" cy="2787015"/>
          </a:xfrm>
          <a:prstGeom prst="rect">
            <a:avLst/>
          </a:prstGeom>
        </p:spPr>
      </p:pic>
      <p:pic>
        <p:nvPicPr>
          <p:cNvPr id="5" name="Imagen 4"/>
          <p:cNvPicPr/>
          <p:nvPr/>
        </p:nvPicPr>
        <p:blipFill>
          <a:blip r:embed="rId3"/>
          <a:stretch>
            <a:fillRect/>
          </a:stretch>
        </p:blipFill>
        <p:spPr>
          <a:xfrm>
            <a:off x="3995937" y="4437112"/>
            <a:ext cx="1872208" cy="1656184"/>
          </a:xfrm>
          <a:prstGeom prst="rect">
            <a:avLst/>
          </a:prstGeom>
        </p:spPr>
      </p:pic>
    </p:spTree>
    <p:extLst>
      <p:ext uri="{BB962C8B-B14F-4D97-AF65-F5344CB8AC3E}">
        <p14:creationId xmlns:p14="http://schemas.microsoft.com/office/powerpoint/2010/main" val="220482290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MONTAJE DE COMPONENTES  </a:t>
            </a:r>
            <a:endParaRPr lang="es-EC" dirty="0"/>
          </a:p>
        </p:txBody>
      </p:sp>
      <p:sp>
        <p:nvSpPr>
          <p:cNvPr id="3" name="Marcador de contenido 2"/>
          <p:cNvSpPr>
            <a:spLocks noGrp="1"/>
          </p:cNvSpPr>
          <p:nvPr>
            <p:ph idx="1"/>
          </p:nvPr>
        </p:nvSpPr>
        <p:spPr>
          <a:xfrm>
            <a:off x="628650" y="1825625"/>
            <a:ext cx="3966210" cy="4351338"/>
          </a:xfrm>
        </p:spPr>
        <p:txBody>
          <a:bodyPr>
            <a:normAutofit fontScale="92500"/>
          </a:bodyPr>
          <a:lstStyle/>
          <a:p>
            <a:r>
              <a:rPr lang="es-EC" dirty="0" smtClean="0"/>
              <a:t>RUEDAS DE SOPORTE </a:t>
            </a:r>
          </a:p>
          <a:p>
            <a:endParaRPr lang="es-EC" dirty="0"/>
          </a:p>
          <a:p>
            <a:pPr marL="0" indent="0">
              <a:buNone/>
            </a:pPr>
            <a:r>
              <a:rPr lang="es-EC" dirty="0" smtClean="0"/>
              <a:t>Ruedas delanteras estabilizadoras colocadas con la ayuda de la espiga roscada existente en la estructura de las ruedas </a:t>
            </a:r>
          </a:p>
          <a:p>
            <a:endParaRPr lang="es-EC" dirty="0"/>
          </a:p>
          <a:p>
            <a:endParaRPr lang="es-EC" dirty="0" smtClean="0"/>
          </a:p>
          <a:p>
            <a:endParaRPr lang="es-EC" dirty="0"/>
          </a:p>
          <a:p>
            <a:endParaRPr lang="es-EC" dirty="0"/>
          </a:p>
        </p:txBody>
      </p:sp>
      <p:pic>
        <p:nvPicPr>
          <p:cNvPr id="4" name="Imagen 3"/>
          <p:cNvPicPr/>
          <p:nvPr/>
        </p:nvPicPr>
        <p:blipFill>
          <a:blip r:embed="rId2"/>
          <a:stretch>
            <a:fillRect/>
          </a:stretch>
        </p:blipFill>
        <p:spPr>
          <a:xfrm>
            <a:off x="5102066" y="1825626"/>
            <a:ext cx="2578894" cy="3155791"/>
          </a:xfrm>
          <a:prstGeom prst="rect">
            <a:avLst/>
          </a:prstGeom>
        </p:spPr>
      </p:pic>
    </p:spTree>
    <p:extLst>
      <p:ext uri="{BB962C8B-B14F-4D97-AF65-F5344CB8AC3E}">
        <p14:creationId xmlns:p14="http://schemas.microsoft.com/office/powerpoint/2010/main" val="245059168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754381"/>
            <a:ext cx="7886700" cy="5422583"/>
          </a:xfrm>
        </p:spPr>
        <p:txBody>
          <a:bodyPr>
            <a:normAutofit fontScale="77500" lnSpcReduction="20000"/>
          </a:bodyPr>
          <a:lstStyle/>
          <a:p>
            <a:r>
              <a:rPr lang="es-EC" dirty="0" smtClean="0"/>
              <a:t>SISTEMA DE FRENO DE MANO </a:t>
            </a:r>
          </a:p>
          <a:p>
            <a:endParaRPr lang="es-EC" dirty="0"/>
          </a:p>
          <a:p>
            <a:pPr marL="0" indent="0">
              <a:buNone/>
            </a:pPr>
            <a:r>
              <a:rPr lang="es-EC" dirty="0" smtClean="0"/>
              <a:t>Se monta en el chasis con la ayuda de 2 alojamientos en la parte posterior del mismo. </a:t>
            </a:r>
          </a:p>
          <a:p>
            <a:pPr marL="0" indent="0">
              <a:buNone/>
            </a:pPr>
            <a:endParaRPr lang="es-EC" dirty="0"/>
          </a:p>
          <a:p>
            <a:pPr marL="0" indent="0">
              <a:buNone/>
            </a:pPr>
            <a:r>
              <a:rPr lang="es-EC" dirty="0" smtClean="0"/>
              <a:t>Además tiene 2 rodamientos en sus extremos que garantizan y facilitan  su movimiento</a:t>
            </a:r>
          </a:p>
          <a:p>
            <a:pPr marL="0" indent="0">
              <a:buNone/>
            </a:pPr>
            <a:endParaRPr lang="es-EC" dirty="0" smtClean="0"/>
          </a:p>
          <a:p>
            <a:r>
              <a:rPr lang="es-EC" dirty="0" smtClean="0"/>
              <a:t>Denominación</a:t>
            </a:r>
            <a:r>
              <a:rPr lang="es-EC" dirty="0"/>
              <a:t>: 6301 Dimensiones: </a:t>
            </a:r>
          </a:p>
          <a:p>
            <a:r>
              <a:rPr lang="es-EC" dirty="0"/>
              <a:t>d = 12 mm</a:t>
            </a:r>
          </a:p>
          <a:p>
            <a:r>
              <a:rPr lang="es-EC" dirty="0"/>
              <a:t>D = 37 mm</a:t>
            </a:r>
          </a:p>
          <a:p>
            <a:r>
              <a:rPr lang="es-EC" dirty="0"/>
              <a:t>B = 12 mm</a:t>
            </a:r>
          </a:p>
          <a:p>
            <a:r>
              <a:rPr lang="es-EC" dirty="0"/>
              <a:t>Carga máxima: 9750 N</a:t>
            </a:r>
          </a:p>
          <a:p>
            <a:r>
              <a:rPr lang="es-EC" dirty="0"/>
              <a:t>Velocidad: 19000 rpm</a:t>
            </a:r>
          </a:p>
          <a:p>
            <a:pPr marL="0" indent="0">
              <a:buNone/>
            </a:pPr>
            <a:endParaRPr lang="es-EC" dirty="0"/>
          </a:p>
        </p:txBody>
      </p:sp>
    </p:spTree>
    <p:extLst>
      <p:ext uri="{BB962C8B-B14F-4D97-AF65-F5344CB8AC3E}">
        <p14:creationId xmlns:p14="http://schemas.microsoft.com/office/powerpoint/2010/main" val="173293542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480061"/>
            <a:ext cx="3983355" cy="5696903"/>
          </a:xfrm>
        </p:spPr>
        <p:txBody>
          <a:bodyPr>
            <a:normAutofit fontScale="92500" lnSpcReduction="20000"/>
          </a:bodyPr>
          <a:lstStyle/>
          <a:p>
            <a:pPr marL="0" indent="0">
              <a:buNone/>
            </a:pPr>
            <a:r>
              <a:rPr lang="es-EC" dirty="0" smtClean="0"/>
              <a:t>SISTEMA DE DIRECCIÓN  </a:t>
            </a:r>
            <a:endParaRPr lang="es-EC" dirty="0"/>
          </a:p>
          <a:p>
            <a:endParaRPr lang="es-EC" dirty="0" smtClean="0"/>
          </a:p>
          <a:p>
            <a:pPr algn="just"/>
            <a:r>
              <a:rPr lang="es-EC" sz="3200" dirty="0" smtClean="0"/>
              <a:t>El elemento principal es el acople del volante soldado a los soportes. </a:t>
            </a:r>
          </a:p>
          <a:p>
            <a:pPr algn="just"/>
            <a:r>
              <a:rPr lang="es-EC" sz="3200" dirty="0" smtClean="0"/>
              <a:t>Sujeto a la barra de dirección con la ayuda de un rodamiento </a:t>
            </a:r>
          </a:p>
          <a:p>
            <a:pPr algn="just"/>
            <a:r>
              <a:rPr lang="es-EC" sz="3200" dirty="0" smtClean="0"/>
              <a:t>También se tiene un soporte en X que evita que la barra de dirección se mueva de forma indeseada </a:t>
            </a:r>
          </a:p>
          <a:p>
            <a:pPr marL="0" indent="0">
              <a:buNone/>
            </a:pPr>
            <a:endParaRPr lang="es-EC" dirty="0"/>
          </a:p>
        </p:txBody>
      </p:sp>
      <p:pic>
        <p:nvPicPr>
          <p:cNvPr id="4" name="Imagen 3"/>
          <p:cNvPicPr/>
          <p:nvPr/>
        </p:nvPicPr>
        <p:blipFill>
          <a:blip r:embed="rId2"/>
          <a:stretch>
            <a:fillRect/>
          </a:stretch>
        </p:blipFill>
        <p:spPr>
          <a:xfrm>
            <a:off x="5393293" y="1005840"/>
            <a:ext cx="2339102" cy="4645343"/>
          </a:xfrm>
          <a:prstGeom prst="rect">
            <a:avLst/>
          </a:prstGeom>
        </p:spPr>
      </p:pic>
    </p:spTree>
    <p:extLst>
      <p:ext uri="{BB962C8B-B14F-4D97-AF65-F5344CB8AC3E}">
        <p14:creationId xmlns:p14="http://schemas.microsoft.com/office/powerpoint/2010/main" val="387757502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457200"/>
            <a:ext cx="3383280" cy="6035040"/>
          </a:xfrm>
        </p:spPr>
        <p:txBody>
          <a:bodyPr/>
          <a:lstStyle/>
          <a:p>
            <a:r>
              <a:rPr lang="es-EC" sz="2800" dirty="0" smtClean="0"/>
              <a:t>MONTAJE DEL VOLANTE </a:t>
            </a:r>
            <a:endParaRPr lang="es-EC" sz="2800" dirty="0"/>
          </a:p>
          <a:p>
            <a:pPr marL="0" indent="0" algn="just">
              <a:buNone/>
            </a:pPr>
            <a:r>
              <a:rPr lang="es-EC" sz="2800" dirty="0" smtClean="0"/>
              <a:t>Se utilizan 8 </a:t>
            </a:r>
            <a:r>
              <a:rPr lang="es-EC" sz="2800" dirty="0"/>
              <a:t>pernos </a:t>
            </a:r>
            <a:r>
              <a:rPr lang="es-EC" sz="2800" dirty="0" smtClean="0"/>
              <a:t>M8</a:t>
            </a:r>
            <a:r>
              <a:rPr lang="es-EC" sz="2800" dirty="0"/>
              <a:t>, que van en los orificios originales del volante y en los agujeros roscados del acople fabricado.</a:t>
            </a:r>
          </a:p>
          <a:p>
            <a:endParaRPr lang="es-EC" dirty="0"/>
          </a:p>
        </p:txBody>
      </p:sp>
      <p:pic>
        <p:nvPicPr>
          <p:cNvPr id="4" name="Imagen 3"/>
          <p:cNvPicPr/>
          <p:nvPr/>
        </p:nvPicPr>
        <p:blipFill>
          <a:blip r:embed="rId2"/>
          <a:stretch>
            <a:fillRect/>
          </a:stretch>
        </p:blipFill>
        <p:spPr>
          <a:xfrm>
            <a:off x="1835696" y="4077072"/>
            <a:ext cx="1521619" cy="2063750"/>
          </a:xfrm>
          <a:prstGeom prst="rect">
            <a:avLst/>
          </a:prstGeom>
        </p:spPr>
      </p:pic>
      <p:sp>
        <p:nvSpPr>
          <p:cNvPr id="5" name="Marcador de contenido 2"/>
          <p:cNvSpPr txBox="1">
            <a:spLocks/>
          </p:cNvSpPr>
          <p:nvPr/>
        </p:nvSpPr>
        <p:spPr>
          <a:xfrm>
            <a:off x="4686300" y="457200"/>
            <a:ext cx="3383280" cy="60350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dirty="0" smtClean="0"/>
              <a:t>MONTAJE DEL ASIENTO </a:t>
            </a:r>
          </a:p>
          <a:p>
            <a:pPr marL="0" indent="0" algn="just">
              <a:buFont typeface="Arial" panose="020B0604020202020204" pitchFamily="34" charset="0"/>
              <a:buNone/>
            </a:pPr>
            <a:r>
              <a:rPr lang="es-EC" dirty="0" smtClean="0"/>
              <a:t>Se utilizan 4 pernos M12 con tuercas externas que unen el asiento a las bases fabricadas.</a:t>
            </a:r>
          </a:p>
          <a:p>
            <a:endParaRPr lang="es-EC" dirty="0"/>
          </a:p>
        </p:txBody>
      </p:sp>
      <p:pic>
        <p:nvPicPr>
          <p:cNvPr id="6" name="Imagen 5"/>
          <p:cNvPicPr/>
          <p:nvPr/>
        </p:nvPicPr>
        <p:blipFill>
          <a:blip r:embed="rId3"/>
          <a:stretch>
            <a:fillRect/>
          </a:stretch>
        </p:blipFill>
        <p:spPr>
          <a:xfrm>
            <a:off x="5523190" y="3912915"/>
            <a:ext cx="1709500" cy="2063750"/>
          </a:xfrm>
          <a:prstGeom prst="rect">
            <a:avLst/>
          </a:prstGeom>
        </p:spPr>
      </p:pic>
    </p:spTree>
    <p:extLst>
      <p:ext uri="{BB962C8B-B14F-4D97-AF65-F5344CB8AC3E}">
        <p14:creationId xmlns:p14="http://schemas.microsoft.com/office/powerpoint/2010/main" val="274802776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457200"/>
            <a:ext cx="3383280" cy="6035040"/>
          </a:xfrm>
        </p:spPr>
        <p:txBody>
          <a:bodyPr/>
          <a:lstStyle/>
          <a:p>
            <a:r>
              <a:rPr lang="es-EC" sz="2800" dirty="0" smtClean="0"/>
              <a:t>MONTAJE DE LA CUBIERTA</a:t>
            </a:r>
            <a:endParaRPr lang="es-EC" sz="2800" dirty="0"/>
          </a:p>
          <a:p>
            <a:pPr marL="0" indent="0" algn="just">
              <a:buNone/>
            </a:pPr>
            <a:r>
              <a:rPr lang="es-EC" sz="2800" dirty="0" smtClean="0"/>
              <a:t>Realizada en 3 cuerpos, uno fijo y dos removibles que se sujetan por medio de 9 pernos M10 por lado. </a:t>
            </a:r>
            <a:endParaRPr lang="es-EC" sz="2800" dirty="0"/>
          </a:p>
          <a:p>
            <a:endParaRPr lang="es-EC" dirty="0"/>
          </a:p>
        </p:txBody>
      </p:sp>
      <p:sp>
        <p:nvSpPr>
          <p:cNvPr id="5" name="Marcador de contenido 2"/>
          <p:cNvSpPr txBox="1">
            <a:spLocks/>
          </p:cNvSpPr>
          <p:nvPr/>
        </p:nvSpPr>
        <p:spPr>
          <a:xfrm>
            <a:off x="4686300" y="457200"/>
            <a:ext cx="3383280" cy="60350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dirty="0">
                <a:solidFill>
                  <a:prstClr val="black"/>
                </a:solidFill>
              </a:rPr>
              <a:t>MONTAJE DEL </a:t>
            </a:r>
            <a:r>
              <a:rPr lang="es-EC" dirty="0" smtClean="0">
                <a:solidFill>
                  <a:prstClr val="black"/>
                </a:solidFill>
              </a:rPr>
              <a:t>MOTOR </a:t>
            </a:r>
            <a:endParaRPr lang="es-EC" dirty="0">
              <a:solidFill>
                <a:prstClr val="black"/>
              </a:solidFill>
            </a:endParaRPr>
          </a:p>
          <a:p>
            <a:pPr marL="0" indent="0" algn="just">
              <a:buFont typeface="Arial" panose="020B0604020202020204" pitchFamily="34" charset="0"/>
              <a:buNone/>
            </a:pPr>
            <a:r>
              <a:rPr lang="es-EC" dirty="0" smtClean="0">
                <a:solidFill>
                  <a:prstClr val="black"/>
                </a:solidFill>
              </a:rPr>
              <a:t>El motor se sujeta a la placa base con la ayuda de 2 soportes diseñados con ese fin. Se utilizan pernos y tuercas M12</a:t>
            </a:r>
            <a:endParaRPr lang="es-EC" dirty="0">
              <a:solidFill>
                <a:prstClr val="black"/>
              </a:solidFill>
            </a:endParaRPr>
          </a:p>
          <a:p>
            <a:endParaRPr lang="es-EC" dirty="0">
              <a:solidFill>
                <a:prstClr val="black"/>
              </a:solidFill>
            </a:endParaRPr>
          </a:p>
        </p:txBody>
      </p:sp>
      <p:pic>
        <p:nvPicPr>
          <p:cNvPr id="7" name="Imagen 6"/>
          <p:cNvPicPr/>
          <p:nvPr/>
        </p:nvPicPr>
        <p:blipFill>
          <a:blip r:embed="rId2"/>
          <a:stretch>
            <a:fillRect/>
          </a:stretch>
        </p:blipFill>
        <p:spPr>
          <a:xfrm>
            <a:off x="1653540" y="3873182"/>
            <a:ext cx="1638300" cy="2357755"/>
          </a:xfrm>
          <a:prstGeom prst="rect">
            <a:avLst/>
          </a:prstGeom>
        </p:spPr>
      </p:pic>
      <p:pic>
        <p:nvPicPr>
          <p:cNvPr id="8" name="Imagen 7"/>
          <p:cNvPicPr/>
          <p:nvPr/>
        </p:nvPicPr>
        <p:blipFill>
          <a:blip r:embed="rId3"/>
          <a:stretch>
            <a:fillRect/>
          </a:stretch>
        </p:blipFill>
        <p:spPr>
          <a:xfrm>
            <a:off x="5567124" y="3611880"/>
            <a:ext cx="1736646" cy="2880360"/>
          </a:xfrm>
          <a:prstGeom prst="rect">
            <a:avLst/>
          </a:prstGeom>
        </p:spPr>
      </p:pic>
    </p:spTree>
    <p:extLst>
      <p:ext uri="{BB962C8B-B14F-4D97-AF65-F5344CB8AC3E}">
        <p14:creationId xmlns:p14="http://schemas.microsoft.com/office/powerpoint/2010/main" val="638820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287524" y="116632"/>
            <a:ext cx="8568952" cy="706090"/>
          </a:xfrm>
        </p:spPr>
        <p:txBody>
          <a:bodyPr>
            <a:normAutofit/>
          </a:bodyPr>
          <a:lstStyle/>
          <a:p>
            <a:r>
              <a:rPr lang="es-EC" sz="3000" b="1" dirty="0" smtClean="0"/>
              <a:t>VEHÍCULOS DE RECREACIÓN ELÉCTRICOS </a:t>
            </a:r>
            <a:endParaRPr lang="es-EC" sz="3000" dirty="0"/>
          </a:p>
        </p:txBody>
      </p:sp>
      <p:sp>
        <p:nvSpPr>
          <p:cNvPr id="3" name="2 Marcador de contenido"/>
          <p:cNvSpPr>
            <a:spLocks noGrp="1"/>
          </p:cNvSpPr>
          <p:nvPr>
            <p:ph idx="1"/>
          </p:nvPr>
        </p:nvSpPr>
        <p:spPr>
          <a:xfrm>
            <a:off x="323528" y="908720"/>
            <a:ext cx="8496944" cy="4813995"/>
          </a:xfrm>
        </p:spPr>
        <p:txBody>
          <a:bodyPr>
            <a:normAutofit/>
          </a:bodyPr>
          <a:lstStyle/>
          <a:p>
            <a:pPr marL="0" indent="0">
              <a:buNone/>
            </a:pPr>
            <a:r>
              <a:rPr lang="es-EC" sz="2200" b="1" dirty="0" smtClean="0"/>
              <a:t>EVOLUCIÓN</a:t>
            </a:r>
            <a:endParaRPr lang="es-EC" sz="2200" dirty="0" smtClean="0"/>
          </a:p>
          <a:p>
            <a:pPr marL="0" indent="0" algn="just">
              <a:buNone/>
            </a:pPr>
            <a:r>
              <a:rPr lang="es-EC" sz="2200" dirty="0" smtClean="0"/>
              <a:t>La evolución se ha dado en cuanto a potencia y diseño.</a:t>
            </a:r>
          </a:p>
          <a:p>
            <a:pPr marL="0" indent="0" algn="just">
              <a:buNone/>
            </a:pPr>
            <a:r>
              <a:rPr lang="es-EC" sz="2200" dirty="0" smtClean="0"/>
              <a:t>Cross Kart .- Primera variación, vehículo utilizado en </a:t>
            </a:r>
            <a:r>
              <a:rPr lang="es-EC" sz="2200" dirty="0"/>
              <a:t>terrenos </a:t>
            </a:r>
            <a:r>
              <a:rPr lang="es-EC" sz="2200" dirty="0" smtClean="0"/>
              <a:t>difíciles, equipado con jaulas </a:t>
            </a:r>
            <a:r>
              <a:rPr lang="es-EC" sz="2200" dirty="0"/>
              <a:t>que protege al </a:t>
            </a:r>
            <a:r>
              <a:rPr lang="es-EC" sz="2200" dirty="0" smtClean="0"/>
              <a:t>piloto.</a:t>
            </a:r>
          </a:p>
          <a:p>
            <a:pPr marL="0" indent="0" algn="just">
              <a:buNone/>
            </a:pPr>
            <a:r>
              <a:rPr lang="es-EC" sz="2200" dirty="0" smtClean="0"/>
              <a:t>Micro Kart .- Evolución o adaptación basada </a:t>
            </a:r>
            <a:r>
              <a:rPr lang="es-EC" sz="2200" dirty="0"/>
              <a:t>que </a:t>
            </a:r>
            <a:r>
              <a:rPr lang="es-EC" sz="2200" dirty="0" smtClean="0"/>
              <a:t>un </a:t>
            </a:r>
            <a:r>
              <a:rPr lang="es-EC" sz="2200" dirty="0"/>
              <a:t>mini </a:t>
            </a:r>
            <a:r>
              <a:rPr lang="es-EC" sz="2200" dirty="0" err="1" smtClean="0"/>
              <a:t>Go</a:t>
            </a:r>
            <a:r>
              <a:rPr lang="es-EC" sz="2200" dirty="0" smtClean="0"/>
              <a:t> Kart </a:t>
            </a:r>
            <a:r>
              <a:rPr lang="es-EC" sz="2200" dirty="0"/>
              <a:t>de </a:t>
            </a:r>
            <a:r>
              <a:rPr lang="es-EC" sz="2200" dirty="0" smtClean="0"/>
              <a:t>baja potencia.</a:t>
            </a:r>
          </a:p>
          <a:p>
            <a:pPr marL="0" indent="0">
              <a:buNone/>
            </a:pPr>
            <a:endParaRPr lang="es-EC" dirty="0" smtClean="0"/>
          </a:p>
        </p:txBody>
      </p:sp>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683568" y="3573016"/>
            <a:ext cx="3543300" cy="1946910"/>
          </a:xfrm>
          <a:prstGeom prst="rect">
            <a:avLst/>
          </a:prstGeom>
          <a:noFill/>
          <a:ln>
            <a:noFill/>
          </a:ln>
        </p:spPr>
      </p:pic>
      <p:pic>
        <p:nvPicPr>
          <p:cNvPr id="8" name="Imagen 7" descr="IMG_2084"/>
          <p:cNvPicPr/>
          <p:nvPr/>
        </p:nvPicPr>
        <p:blipFill>
          <a:blip r:embed="rId4">
            <a:extLst>
              <a:ext uri="{28A0092B-C50C-407E-A947-70E740481C1C}">
                <a14:useLocalDpi xmlns:a14="http://schemas.microsoft.com/office/drawing/2010/main" val="0"/>
              </a:ext>
            </a:extLst>
          </a:blip>
          <a:srcRect/>
          <a:stretch>
            <a:fillRect/>
          </a:stretch>
        </p:blipFill>
        <p:spPr bwMode="auto">
          <a:xfrm>
            <a:off x="4906596" y="3573016"/>
            <a:ext cx="3343275" cy="1877695"/>
          </a:xfrm>
          <a:prstGeom prst="rect">
            <a:avLst/>
          </a:prstGeom>
          <a:noFill/>
          <a:ln>
            <a:noFill/>
          </a:ln>
        </p:spPr>
      </p:pic>
    </p:spTree>
    <p:extLst>
      <p:ext uri="{BB962C8B-B14F-4D97-AF65-F5344CB8AC3E}">
        <p14:creationId xmlns:p14="http://schemas.microsoft.com/office/powerpoint/2010/main" val="197555888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754381"/>
            <a:ext cx="4206240" cy="5422583"/>
          </a:xfrm>
        </p:spPr>
        <p:txBody>
          <a:bodyPr>
            <a:normAutofit fontScale="85000" lnSpcReduction="20000"/>
          </a:bodyPr>
          <a:lstStyle/>
          <a:p>
            <a:pPr algn="just"/>
            <a:r>
              <a:rPr lang="es-EC" dirty="0" smtClean="0"/>
              <a:t>MONTAJE DEL SISTEMA DE FRENOS</a:t>
            </a:r>
          </a:p>
          <a:p>
            <a:pPr algn="just"/>
            <a:endParaRPr lang="es-EC" dirty="0"/>
          </a:p>
          <a:p>
            <a:pPr marL="0" indent="0" algn="just">
              <a:buNone/>
            </a:pPr>
            <a:r>
              <a:rPr lang="es-EC" dirty="0" smtClean="0"/>
              <a:t>Sistema de freno de disco y mordaza accionada por cable. </a:t>
            </a:r>
          </a:p>
          <a:p>
            <a:pPr marL="0" indent="0" algn="just">
              <a:buNone/>
            </a:pPr>
            <a:endParaRPr lang="es-EC" dirty="0"/>
          </a:p>
          <a:p>
            <a:pPr marL="0" indent="0" algn="just">
              <a:buNone/>
            </a:pPr>
            <a:r>
              <a:rPr lang="es-EC" dirty="0" smtClean="0"/>
              <a:t>Disco sujetado directamente  al eje de transmisión </a:t>
            </a:r>
          </a:p>
          <a:p>
            <a:pPr marL="0" indent="0" algn="just">
              <a:buNone/>
            </a:pPr>
            <a:endParaRPr lang="es-EC" dirty="0"/>
          </a:p>
          <a:p>
            <a:pPr marL="0" indent="0" algn="just">
              <a:buNone/>
            </a:pPr>
            <a:r>
              <a:rPr lang="es-EC" dirty="0" smtClean="0"/>
              <a:t>Para la sujeción de la mordaza se usa un soporte soldado a los laterales del sistema de dirección </a:t>
            </a:r>
            <a:endParaRPr lang="es-EC" dirty="0"/>
          </a:p>
        </p:txBody>
      </p:sp>
      <p:pic>
        <p:nvPicPr>
          <p:cNvPr id="4" name="Imagen 3" descr="https://fbcdn-sphotos-h-a.akamaihd.net/hphotos-ak-xpf1/v/t34.0-12/11752426_896222587126275_7229004001695808249_n.jpg?oh=b4be407ec6e0c4e914ddc5c5495f2944&amp;oe=5632C5E5&amp;__gda__=1446166362_bc7210ff9334c969d6b9bb1f29b36aa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7626" y="1206818"/>
            <a:ext cx="2066449" cy="2066925"/>
          </a:xfrm>
          <a:prstGeom prst="rect">
            <a:avLst/>
          </a:prstGeom>
          <a:noFill/>
          <a:ln>
            <a:noFill/>
          </a:ln>
        </p:spPr>
      </p:pic>
      <p:pic>
        <p:nvPicPr>
          <p:cNvPr id="5" name="Imagen 4"/>
          <p:cNvPicPr/>
          <p:nvPr/>
        </p:nvPicPr>
        <p:blipFill>
          <a:blip r:embed="rId3"/>
          <a:stretch>
            <a:fillRect/>
          </a:stretch>
        </p:blipFill>
        <p:spPr>
          <a:xfrm>
            <a:off x="5957887" y="3293634"/>
            <a:ext cx="1687592" cy="2546509"/>
          </a:xfrm>
          <a:prstGeom prst="rect">
            <a:avLst/>
          </a:prstGeom>
        </p:spPr>
      </p:pic>
    </p:spTree>
    <p:extLst>
      <p:ext uri="{BB962C8B-B14F-4D97-AF65-F5344CB8AC3E}">
        <p14:creationId xmlns:p14="http://schemas.microsoft.com/office/powerpoint/2010/main" val="62765156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MONTAJE DEL SISTEMA ELÉCTRICO  </a:t>
            </a:r>
            <a:endParaRPr lang="es-EC" dirty="0"/>
          </a:p>
        </p:txBody>
      </p:sp>
      <p:sp>
        <p:nvSpPr>
          <p:cNvPr id="3" name="Marcador de contenido 2"/>
          <p:cNvSpPr>
            <a:spLocks noGrp="1"/>
          </p:cNvSpPr>
          <p:nvPr>
            <p:ph idx="1"/>
          </p:nvPr>
        </p:nvSpPr>
        <p:spPr>
          <a:xfrm>
            <a:off x="628650" y="1825625"/>
            <a:ext cx="4377690" cy="4351338"/>
          </a:xfrm>
        </p:spPr>
        <p:txBody>
          <a:bodyPr>
            <a:normAutofit fontScale="92500" lnSpcReduction="10000"/>
          </a:bodyPr>
          <a:lstStyle/>
          <a:p>
            <a:r>
              <a:rPr lang="es-EC" dirty="0" smtClean="0"/>
              <a:t>BATERÍAS EN SERIE </a:t>
            </a:r>
          </a:p>
          <a:p>
            <a:pPr algn="just"/>
            <a:endParaRPr lang="es-EC" dirty="0"/>
          </a:p>
          <a:p>
            <a:pPr marL="0" indent="0" algn="just">
              <a:buNone/>
            </a:pPr>
            <a:r>
              <a:rPr lang="es-EC" dirty="0" smtClean="0"/>
              <a:t>Se utiliza cable eléctrico numero 16 y conectores de bornera pequeña </a:t>
            </a:r>
          </a:p>
          <a:p>
            <a:pPr marL="0" indent="0" algn="just">
              <a:buNone/>
            </a:pPr>
            <a:r>
              <a:rPr lang="es-EC" dirty="0" smtClean="0"/>
              <a:t>Se utiliza un fusible para evitar posibles daños del driver </a:t>
            </a:r>
          </a:p>
          <a:p>
            <a:pPr marL="0" indent="0">
              <a:buNone/>
            </a:pPr>
            <a:r>
              <a:rPr lang="es-EC" dirty="0" smtClean="0"/>
              <a:t>  </a:t>
            </a:r>
            <a:endParaRPr lang="es-EC" dirty="0"/>
          </a:p>
        </p:txBody>
      </p:sp>
      <p:pic>
        <p:nvPicPr>
          <p:cNvPr id="4" name="Imagen 3"/>
          <p:cNvPicPr/>
          <p:nvPr/>
        </p:nvPicPr>
        <p:blipFill>
          <a:blip r:embed="rId2"/>
          <a:stretch>
            <a:fillRect/>
          </a:stretch>
        </p:blipFill>
        <p:spPr>
          <a:xfrm>
            <a:off x="5444966" y="2405062"/>
            <a:ext cx="2664619" cy="3058478"/>
          </a:xfrm>
          <a:prstGeom prst="rect">
            <a:avLst/>
          </a:prstGeom>
        </p:spPr>
      </p:pic>
    </p:spTree>
    <p:extLst>
      <p:ext uri="{BB962C8B-B14F-4D97-AF65-F5344CB8AC3E}">
        <p14:creationId xmlns:p14="http://schemas.microsoft.com/office/powerpoint/2010/main" val="360967069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822961"/>
            <a:ext cx="8115300" cy="5354003"/>
          </a:xfrm>
        </p:spPr>
        <p:txBody>
          <a:bodyPr/>
          <a:lstStyle/>
          <a:p>
            <a:r>
              <a:rPr lang="es-EC" dirty="0" smtClean="0"/>
              <a:t>CONEXIÓN DEL CONTROLADOR</a:t>
            </a:r>
          </a:p>
          <a:p>
            <a:pPr marL="0" indent="0" algn="just">
              <a:buNone/>
            </a:pPr>
            <a:r>
              <a:rPr lang="es-EC" sz="2800" dirty="0" smtClean="0"/>
              <a:t>Cuenta </a:t>
            </a:r>
            <a:r>
              <a:rPr lang="es-EC" sz="2800" dirty="0"/>
              <a:t>con 4 conexiones principales para el motor, baterías, interruptor ON/OFF y pedal controlador</a:t>
            </a:r>
            <a:r>
              <a:rPr lang="es-EC" sz="2800" dirty="0" smtClean="0"/>
              <a:t> </a:t>
            </a:r>
          </a:p>
          <a:p>
            <a:pPr marL="0" indent="0" algn="just">
              <a:buNone/>
            </a:pPr>
            <a:endParaRPr lang="es-EC" sz="2800" dirty="0"/>
          </a:p>
          <a:p>
            <a:pPr marL="0" indent="0" algn="just">
              <a:buNone/>
            </a:pPr>
            <a:r>
              <a:rPr lang="es-EC" sz="2800" dirty="0" smtClean="0"/>
              <a:t>Cada elemento a ser conectado al motor cuenta con sockets para conexión rápida </a:t>
            </a:r>
            <a:endParaRPr lang="es-EC" sz="2800"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861263"/>
            <a:ext cx="2536389" cy="2286000"/>
          </a:xfrm>
          <a:prstGeom prst="rect">
            <a:avLst/>
          </a:prstGeom>
          <a:noFill/>
          <a:ln>
            <a:noFill/>
          </a:ln>
        </p:spPr>
      </p:pic>
    </p:spTree>
    <p:extLst>
      <p:ext uri="{BB962C8B-B14F-4D97-AF65-F5344CB8AC3E}">
        <p14:creationId xmlns:p14="http://schemas.microsoft.com/office/powerpoint/2010/main" val="229583894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4638"/>
            <a:ext cx="8229600" cy="778098"/>
          </a:xfrm>
        </p:spPr>
        <p:txBody>
          <a:bodyPr/>
          <a:lstStyle/>
          <a:p>
            <a:r>
              <a:rPr lang="es-EC" dirty="0" smtClean="0"/>
              <a:t>PRUEBAS DE CAMPO</a:t>
            </a:r>
            <a:endParaRPr lang="es-EC" dirty="0"/>
          </a:p>
        </p:txBody>
      </p:sp>
      <p:sp>
        <p:nvSpPr>
          <p:cNvPr id="3" name="2 Marcador de contenido"/>
          <p:cNvSpPr>
            <a:spLocks noGrp="1"/>
          </p:cNvSpPr>
          <p:nvPr>
            <p:ph idx="1"/>
          </p:nvPr>
        </p:nvSpPr>
        <p:spPr>
          <a:xfrm>
            <a:off x="457200" y="1196752"/>
            <a:ext cx="4762872" cy="4929411"/>
          </a:xfrm>
        </p:spPr>
        <p:txBody>
          <a:bodyPr>
            <a:normAutofit fontScale="40000" lnSpcReduction="20000"/>
          </a:bodyPr>
          <a:lstStyle/>
          <a:p>
            <a:pPr marL="0" indent="0" algn="just">
              <a:buNone/>
            </a:pPr>
            <a:r>
              <a:rPr lang="es-EC" sz="5500" b="1" dirty="0"/>
              <a:t>ESTABILIDAD </a:t>
            </a:r>
            <a:endParaRPr lang="es-EC" sz="5500" b="1" dirty="0" smtClean="0"/>
          </a:p>
          <a:p>
            <a:pPr marL="0" indent="0" algn="just">
              <a:buNone/>
            </a:pPr>
            <a:endParaRPr lang="es-EC" sz="2500" dirty="0"/>
          </a:p>
          <a:p>
            <a:pPr marL="0" indent="0" algn="just">
              <a:buNone/>
            </a:pPr>
            <a:r>
              <a:rPr lang="es-EC" sz="4200" dirty="0" smtClean="0"/>
              <a:t>Estas </a:t>
            </a:r>
            <a:r>
              <a:rPr lang="es-EC" sz="4200" dirty="0"/>
              <a:t>pruebas se realizaron de 2 </a:t>
            </a:r>
            <a:r>
              <a:rPr lang="es-EC" sz="4200" dirty="0" smtClean="0"/>
              <a:t>maneras:</a:t>
            </a:r>
          </a:p>
          <a:p>
            <a:pPr marL="0" indent="0" algn="just">
              <a:buNone/>
            </a:pPr>
            <a:endParaRPr lang="es-EC" sz="2500" dirty="0" smtClean="0"/>
          </a:p>
          <a:p>
            <a:pPr marL="0" indent="0" algn="just">
              <a:buNone/>
            </a:pPr>
            <a:r>
              <a:rPr lang="es-EC" sz="4200" dirty="0" smtClean="0"/>
              <a:t>Sin </a:t>
            </a:r>
            <a:r>
              <a:rPr lang="es-EC" sz="4200" dirty="0"/>
              <a:t>la presencia de las ruedas </a:t>
            </a:r>
            <a:r>
              <a:rPr lang="es-EC" sz="4200" dirty="0" smtClean="0"/>
              <a:t>delanteras, </a:t>
            </a:r>
            <a:r>
              <a:rPr lang="es-EC" sz="4200" dirty="0"/>
              <a:t>el vehículo tiene un mejor desempeño y es totalmente estable en las rectas, pero al momento de girar con la barra de derrapes, la rueda posterior del lado de la dirección de giro tiende a despegarse del suelo, lo cual puede producir que el vehículo se vire si no se utiliza el peso del cuerpo para volver a estabilizarlo. </a:t>
            </a:r>
          </a:p>
          <a:p>
            <a:pPr marL="0" indent="0" algn="just">
              <a:buNone/>
            </a:pPr>
            <a:endParaRPr lang="es-EC" sz="2500" dirty="0" smtClean="0"/>
          </a:p>
          <a:p>
            <a:pPr marL="0" indent="0" algn="just">
              <a:buNone/>
            </a:pPr>
            <a:r>
              <a:rPr lang="es-EC" sz="4200" dirty="0" smtClean="0"/>
              <a:t>Con </a:t>
            </a:r>
            <a:r>
              <a:rPr lang="es-EC" sz="4200" dirty="0"/>
              <a:t>las ruedas delanteras, el vehículo es totalmente estable tanto en rectas como en curvas, pero a su vez al tener tantos elementos en contacto con el suelo (5 ruedas), se pierde un poco de potencia sobre todo en el arranque. Por esta razón se procedió a subir el nivel de las ruedas delanteras para que estas no estén en contacto con la superficie todo el tiempo y que su función sea solamente la de elemento estabilizador. </a:t>
            </a:r>
            <a:endParaRPr lang="es-EC" sz="4200" dirty="0" smtClean="0"/>
          </a:p>
          <a:p>
            <a:pPr marL="0" indent="0" algn="just">
              <a:buNone/>
            </a:pPr>
            <a:endParaRPr lang="es-EC"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628800"/>
            <a:ext cx="3263004"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376338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4638"/>
            <a:ext cx="8229600" cy="778098"/>
          </a:xfrm>
        </p:spPr>
        <p:txBody>
          <a:bodyPr/>
          <a:lstStyle/>
          <a:p>
            <a:r>
              <a:rPr lang="es-EC" dirty="0" smtClean="0"/>
              <a:t>PRUEBAS DE CAMPO</a:t>
            </a:r>
            <a:endParaRPr lang="es-EC" dirty="0"/>
          </a:p>
        </p:txBody>
      </p:sp>
      <p:sp>
        <p:nvSpPr>
          <p:cNvPr id="3" name="2 Marcador de contenido"/>
          <p:cNvSpPr>
            <a:spLocks noGrp="1"/>
          </p:cNvSpPr>
          <p:nvPr>
            <p:ph idx="1"/>
          </p:nvPr>
        </p:nvSpPr>
        <p:spPr>
          <a:xfrm>
            <a:off x="457200" y="1196752"/>
            <a:ext cx="4762872" cy="4929411"/>
          </a:xfrm>
        </p:spPr>
        <p:txBody>
          <a:bodyPr>
            <a:normAutofit fontScale="62500" lnSpcReduction="20000"/>
          </a:bodyPr>
          <a:lstStyle/>
          <a:p>
            <a:pPr marL="0" indent="0">
              <a:buNone/>
            </a:pPr>
            <a:r>
              <a:rPr lang="es-EC" b="1" dirty="0"/>
              <a:t>DIRECCIÓN </a:t>
            </a:r>
            <a:endParaRPr lang="es-EC" dirty="0"/>
          </a:p>
          <a:p>
            <a:pPr marL="0" indent="0">
              <a:buNone/>
            </a:pPr>
            <a:endParaRPr lang="es-EC" sz="1800" dirty="0" smtClean="0"/>
          </a:p>
          <a:p>
            <a:pPr marL="0" indent="0" algn="just">
              <a:buNone/>
            </a:pPr>
            <a:r>
              <a:rPr lang="es-EC" dirty="0" smtClean="0"/>
              <a:t>Al </a:t>
            </a:r>
            <a:r>
              <a:rPr lang="es-EC" dirty="0"/>
              <a:t>realizar las pruebas de funcionamiento del vehículo se pudo observar que el sistema de dirección no se encontraba funcionando de manera óptima ya que presentaba un movimiento indeseable de la barra de dirección hacia los lados debido a que solo tenía un apoyo o guía en la parte de los soportes del volante donde cuenta con un rodamiento. </a:t>
            </a:r>
            <a:endParaRPr lang="es-EC" dirty="0" smtClean="0"/>
          </a:p>
          <a:p>
            <a:pPr marL="0" indent="0" algn="just">
              <a:buNone/>
            </a:pPr>
            <a:endParaRPr lang="es-EC" sz="1600" dirty="0"/>
          </a:p>
          <a:p>
            <a:pPr marL="0" indent="0" algn="just">
              <a:buNone/>
            </a:pPr>
            <a:r>
              <a:rPr lang="es-EC" dirty="0"/>
              <a:t>Para solucionar dicho problema se colocó un nuevo soporte en “X</a:t>
            </a:r>
            <a:r>
              <a:rPr lang="es-EC" dirty="0" smtClean="0"/>
              <a:t>” </a:t>
            </a:r>
            <a:r>
              <a:rPr lang="es-EC" dirty="0"/>
              <a:t>entre el primer soporte y la placa donde va colocado el motor, por esto se fija la barra de dirección y su movimiento se ve limitado a movimiento giratorio dado por el conductor a través del volante. </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412775"/>
            <a:ext cx="2952328" cy="4367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90655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4638"/>
            <a:ext cx="8229600" cy="778098"/>
          </a:xfrm>
        </p:spPr>
        <p:txBody>
          <a:bodyPr/>
          <a:lstStyle/>
          <a:p>
            <a:r>
              <a:rPr lang="es-EC" dirty="0" smtClean="0"/>
              <a:t>PRUEBAS DE CAMPO</a:t>
            </a:r>
            <a:endParaRPr lang="es-EC" dirty="0"/>
          </a:p>
        </p:txBody>
      </p:sp>
      <p:sp>
        <p:nvSpPr>
          <p:cNvPr id="3" name="2 Marcador de contenido"/>
          <p:cNvSpPr>
            <a:spLocks noGrp="1"/>
          </p:cNvSpPr>
          <p:nvPr>
            <p:ph idx="1"/>
          </p:nvPr>
        </p:nvSpPr>
        <p:spPr>
          <a:xfrm>
            <a:off x="457200" y="1196752"/>
            <a:ext cx="4762872" cy="4929411"/>
          </a:xfrm>
        </p:spPr>
        <p:txBody>
          <a:bodyPr>
            <a:normAutofit fontScale="70000" lnSpcReduction="20000"/>
          </a:bodyPr>
          <a:lstStyle/>
          <a:p>
            <a:pPr marL="0" indent="0">
              <a:buNone/>
            </a:pPr>
            <a:r>
              <a:rPr lang="es-EC" b="1" dirty="0"/>
              <a:t>MANIOBRABILIDAD </a:t>
            </a:r>
            <a:endParaRPr lang="es-EC" dirty="0"/>
          </a:p>
          <a:p>
            <a:pPr marL="0" indent="0">
              <a:buNone/>
            </a:pPr>
            <a:endParaRPr lang="es-EC" dirty="0" smtClean="0"/>
          </a:p>
          <a:p>
            <a:pPr marL="0" indent="0" algn="just">
              <a:buNone/>
            </a:pPr>
            <a:r>
              <a:rPr lang="es-EC" dirty="0" smtClean="0"/>
              <a:t>El </a:t>
            </a:r>
            <a:r>
              <a:rPr lang="es-EC" dirty="0"/>
              <a:t>vehículo es totalmente maniobrable ante las exigencias de los giros, a la velocidad máxima, de igual forma, el kart presenta facilidades para su manejo. </a:t>
            </a:r>
          </a:p>
          <a:p>
            <a:pPr marL="0" indent="0" algn="just">
              <a:buNone/>
            </a:pPr>
            <a:endParaRPr lang="es-EC" dirty="0" smtClean="0"/>
          </a:p>
          <a:p>
            <a:pPr marL="0" indent="0" algn="just">
              <a:buNone/>
            </a:pPr>
            <a:r>
              <a:rPr lang="es-EC" dirty="0" smtClean="0"/>
              <a:t>Como </a:t>
            </a:r>
            <a:r>
              <a:rPr lang="es-EC" dirty="0"/>
              <a:t>parte de las pruebas de maniobrabilidad se determinó el radio de giro </a:t>
            </a:r>
            <a:r>
              <a:rPr lang="es-EC" dirty="0" smtClean="0"/>
              <a:t>del </a:t>
            </a:r>
            <a:r>
              <a:rPr lang="es-EC" dirty="0"/>
              <a:t>vehículo obteniendo los siguientes resultados: </a:t>
            </a:r>
          </a:p>
          <a:p>
            <a:pPr algn="just"/>
            <a:endParaRPr lang="es-EC" dirty="0" smtClean="0"/>
          </a:p>
          <a:p>
            <a:pPr lvl="1" algn="just"/>
            <a:r>
              <a:rPr lang="es-EC" dirty="0" smtClean="0"/>
              <a:t>Radio </a:t>
            </a:r>
            <a:r>
              <a:rPr lang="es-EC" dirty="0"/>
              <a:t>de giro de las ruedas: 1,95m </a:t>
            </a:r>
          </a:p>
          <a:p>
            <a:pPr lvl="1" algn="just"/>
            <a:r>
              <a:rPr lang="es-EC" dirty="0" smtClean="0"/>
              <a:t>Radio </a:t>
            </a:r>
            <a:r>
              <a:rPr lang="es-EC" dirty="0"/>
              <a:t>de giro pared a pared: 2,30m </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5868" y="2276872"/>
            <a:ext cx="3276364"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439528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4638"/>
            <a:ext cx="8229600" cy="778098"/>
          </a:xfrm>
        </p:spPr>
        <p:txBody>
          <a:bodyPr/>
          <a:lstStyle/>
          <a:p>
            <a:r>
              <a:rPr lang="es-EC" dirty="0" smtClean="0"/>
              <a:t>PRUEBAS DE CAMPO</a:t>
            </a:r>
            <a:endParaRPr lang="es-EC" dirty="0"/>
          </a:p>
        </p:txBody>
      </p:sp>
      <p:sp>
        <p:nvSpPr>
          <p:cNvPr id="3" name="2 Marcador de contenido"/>
          <p:cNvSpPr>
            <a:spLocks noGrp="1"/>
          </p:cNvSpPr>
          <p:nvPr>
            <p:ph idx="1"/>
          </p:nvPr>
        </p:nvSpPr>
        <p:spPr>
          <a:xfrm>
            <a:off x="457200" y="1196752"/>
            <a:ext cx="4114800" cy="4929411"/>
          </a:xfrm>
        </p:spPr>
        <p:txBody>
          <a:bodyPr>
            <a:normAutofit fontScale="92500" lnSpcReduction="20000"/>
          </a:bodyPr>
          <a:lstStyle/>
          <a:p>
            <a:pPr marL="0" indent="0" algn="just">
              <a:buNone/>
            </a:pPr>
            <a:r>
              <a:rPr lang="es-EC" sz="2400" b="1" dirty="0"/>
              <a:t>VELOCIDAD </a:t>
            </a:r>
            <a:r>
              <a:rPr lang="es-EC" sz="2400" b="1" dirty="0" smtClean="0"/>
              <a:t>MÁXIMA Y ACELERACIÓN </a:t>
            </a:r>
            <a:endParaRPr lang="es-EC" sz="2400" dirty="0"/>
          </a:p>
          <a:p>
            <a:pPr marL="0" indent="0" algn="just">
              <a:buNone/>
            </a:pPr>
            <a:endParaRPr lang="es-EC" sz="1100" dirty="0" smtClean="0"/>
          </a:p>
          <a:p>
            <a:pPr marL="0" indent="0" algn="just">
              <a:buNone/>
            </a:pPr>
            <a:r>
              <a:rPr lang="es-EC" sz="2400" dirty="0" smtClean="0"/>
              <a:t>Estas </a:t>
            </a:r>
            <a:r>
              <a:rPr lang="es-EC" sz="2400" dirty="0"/>
              <a:t>pruebas se realizaron en una cancha de básquet de superficie de cemento un tanto irregular con una longitud de 20 metros </a:t>
            </a:r>
            <a:r>
              <a:rPr lang="es-EC" sz="2400" dirty="0" smtClean="0"/>
              <a:t>tiempos de desplazamiento, obteniendo una velocidad máxima de 16,59 Km/h.</a:t>
            </a:r>
          </a:p>
          <a:p>
            <a:pPr marL="0" indent="0" algn="just">
              <a:buNone/>
            </a:pPr>
            <a:endParaRPr lang="es-EC" sz="1100" dirty="0" smtClean="0"/>
          </a:p>
          <a:p>
            <a:pPr marL="0" indent="0" algn="just">
              <a:buNone/>
            </a:pPr>
            <a:r>
              <a:rPr lang="es-EC" sz="2400" dirty="0" smtClean="0"/>
              <a:t>El </a:t>
            </a:r>
            <a:r>
              <a:rPr lang="es-EC" sz="2400" dirty="0"/>
              <a:t>tiempo que le toma al vehículo acelerar de 0 a la velocidad máxima es de aproximadamente 2 segundos lo cual nos da una aceleración aproximada de 2,305 m/s2 </a:t>
            </a:r>
            <a:endParaRPr lang="es-EC" sz="2400" dirty="0" smtClean="0"/>
          </a:p>
          <a:p>
            <a:pPr marL="0" indent="0" algn="just">
              <a:buNone/>
            </a:pPr>
            <a:endParaRPr lang="es-EC" sz="24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79" y="1484784"/>
            <a:ext cx="3499589"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61778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4638"/>
            <a:ext cx="8229600" cy="778098"/>
          </a:xfrm>
        </p:spPr>
        <p:txBody>
          <a:bodyPr/>
          <a:lstStyle/>
          <a:p>
            <a:r>
              <a:rPr lang="es-EC" dirty="0" smtClean="0"/>
              <a:t>PRUEBAS DE CAMPO</a:t>
            </a:r>
            <a:endParaRPr lang="es-EC" dirty="0"/>
          </a:p>
        </p:txBody>
      </p:sp>
      <p:sp>
        <p:nvSpPr>
          <p:cNvPr id="3" name="2 Marcador de contenido"/>
          <p:cNvSpPr>
            <a:spLocks noGrp="1"/>
          </p:cNvSpPr>
          <p:nvPr>
            <p:ph idx="1"/>
          </p:nvPr>
        </p:nvSpPr>
        <p:spPr>
          <a:xfrm>
            <a:off x="457200" y="1196752"/>
            <a:ext cx="8075240" cy="4929411"/>
          </a:xfrm>
        </p:spPr>
        <p:txBody>
          <a:bodyPr>
            <a:normAutofit fontScale="62500" lnSpcReduction="20000"/>
          </a:bodyPr>
          <a:lstStyle/>
          <a:p>
            <a:pPr marL="0" indent="0" algn="just">
              <a:buNone/>
            </a:pPr>
            <a:r>
              <a:rPr lang="es-EC" b="1" dirty="0" smtClean="0"/>
              <a:t>FRENO</a:t>
            </a:r>
          </a:p>
          <a:p>
            <a:pPr marL="0" indent="0" algn="just">
              <a:buNone/>
            </a:pPr>
            <a:r>
              <a:rPr lang="es-EC" b="1" dirty="0" smtClean="0"/>
              <a:t> </a:t>
            </a:r>
            <a:endParaRPr lang="es-EC" dirty="0"/>
          </a:p>
          <a:p>
            <a:pPr marL="0" indent="0" algn="just">
              <a:buNone/>
            </a:pPr>
            <a:r>
              <a:rPr lang="es-EC" dirty="0"/>
              <a:t>El controlador de velocidad que se instaló en el kart actúa como freno principal del vehículo mientras que el freno de disco adaptado en el eje de transmisión pasaría a ser un freno de emergencia. </a:t>
            </a:r>
          </a:p>
          <a:p>
            <a:pPr marL="0" indent="0" algn="just">
              <a:buNone/>
            </a:pPr>
            <a:endParaRPr lang="es-EC" sz="1300" dirty="0" smtClean="0"/>
          </a:p>
          <a:p>
            <a:pPr marL="0" indent="0" algn="just">
              <a:buNone/>
            </a:pPr>
            <a:r>
              <a:rPr lang="es-EC" dirty="0" smtClean="0"/>
              <a:t>Al </a:t>
            </a:r>
            <a:r>
              <a:rPr lang="es-EC" dirty="0"/>
              <a:t>dejar de aplastar el acelerador se necesita un tiempo inferior a 2 segundos para que el vehículo se detenga por completo mientras que al usar el freno de disco este se detiene de inmediato. </a:t>
            </a:r>
          </a:p>
          <a:p>
            <a:pPr marL="0" indent="0" algn="just">
              <a:buNone/>
            </a:pPr>
            <a:endParaRPr lang="es-EC" sz="1300" dirty="0"/>
          </a:p>
          <a:p>
            <a:pPr marL="0" indent="0" algn="just">
              <a:buNone/>
            </a:pPr>
            <a:r>
              <a:rPr lang="es-EC" dirty="0"/>
              <a:t>Ambas modalidades de frenado funcionan correctamente obteniendo resultados apropiados en ambas </a:t>
            </a:r>
            <a:r>
              <a:rPr lang="es-EC" dirty="0" smtClean="0"/>
              <a:t>pruebas</a:t>
            </a:r>
          </a:p>
          <a:p>
            <a:pPr marL="0" indent="0" algn="just">
              <a:buNone/>
            </a:pPr>
            <a:endParaRPr lang="es-EC" b="1" dirty="0" smtClean="0"/>
          </a:p>
          <a:p>
            <a:pPr marL="0" indent="0" algn="just">
              <a:buNone/>
            </a:pPr>
            <a:r>
              <a:rPr lang="es-EC" b="1" dirty="0" smtClean="0"/>
              <a:t>BARRA </a:t>
            </a:r>
            <a:r>
              <a:rPr lang="es-EC" b="1" dirty="0"/>
              <a:t>DE DERRAPES </a:t>
            </a:r>
            <a:endParaRPr lang="es-EC" dirty="0"/>
          </a:p>
          <a:p>
            <a:pPr marL="0" indent="0" algn="just">
              <a:buNone/>
            </a:pPr>
            <a:endParaRPr lang="es-EC" dirty="0" smtClean="0"/>
          </a:p>
          <a:p>
            <a:pPr marL="0" indent="0" algn="just">
              <a:buNone/>
            </a:pPr>
            <a:r>
              <a:rPr lang="es-EC" dirty="0" smtClean="0"/>
              <a:t>La </a:t>
            </a:r>
            <a:r>
              <a:rPr lang="es-EC" dirty="0"/>
              <a:t>barra de derrapes tiene un buen funcionamiento, su accionamiento es fácil y no se requiere de mucha fuerza para utilizarlo, además el vehículo es fácil de controlar maniobrando el volante y el freno de mano a la vez. </a:t>
            </a:r>
            <a:r>
              <a:rPr lang="es-EC" dirty="0" smtClean="0"/>
              <a:t> </a:t>
            </a:r>
            <a:endParaRPr lang="es-EC" dirty="0"/>
          </a:p>
        </p:txBody>
      </p:sp>
    </p:spTree>
    <p:extLst>
      <p:ext uri="{BB962C8B-B14F-4D97-AF65-F5344CB8AC3E}">
        <p14:creationId xmlns:p14="http://schemas.microsoft.com/office/powerpoint/2010/main" val="173561778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4638"/>
            <a:ext cx="8229600" cy="778098"/>
          </a:xfrm>
        </p:spPr>
        <p:txBody>
          <a:bodyPr/>
          <a:lstStyle/>
          <a:p>
            <a:r>
              <a:rPr lang="es-EC" dirty="0" smtClean="0"/>
              <a:t>PRUEBAS DE CAMPO</a:t>
            </a:r>
            <a:endParaRPr lang="es-EC" dirty="0"/>
          </a:p>
        </p:txBody>
      </p:sp>
      <p:sp>
        <p:nvSpPr>
          <p:cNvPr id="3" name="2 Marcador de contenido"/>
          <p:cNvSpPr>
            <a:spLocks noGrp="1"/>
          </p:cNvSpPr>
          <p:nvPr>
            <p:ph idx="1"/>
          </p:nvPr>
        </p:nvSpPr>
        <p:spPr>
          <a:xfrm>
            <a:off x="457200" y="1196752"/>
            <a:ext cx="4762872" cy="4929411"/>
          </a:xfrm>
        </p:spPr>
        <p:txBody>
          <a:bodyPr>
            <a:normAutofit fontScale="62500" lnSpcReduction="20000"/>
          </a:bodyPr>
          <a:lstStyle/>
          <a:p>
            <a:pPr marL="0" indent="0">
              <a:buNone/>
            </a:pPr>
            <a:r>
              <a:rPr lang="es-EC" b="1" dirty="0"/>
              <a:t>RUEDAS </a:t>
            </a:r>
            <a:endParaRPr lang="es-EC" dirty="0"/>
          </a:p>
          <a:p>
            <a:pPr marL="0" indent="0">
              <a:buNone/>
            </a:pPr>
            <a:endParaRPr lang="es-EC" dirty="0" smtClean="0"/>
          </a:p>
          <a:p>
            <a:pPr marL="0" indent="0" algn="just">
              <a:buNone/>
            </a:pPr>
            <a:r>
              <a:rPr lang="es-EC" dirty="0" smtClean="0"/>
              <a:t>Al </a:t>
            </a:r>
            <a:r>
              <a:rPr lang="es-EC" dirty="0"/>
              <a:t>realizar las pruebas de campo se pudo observar un gran desgaste de las ruedas posteriores del vehículo </a:t>
            </a:r>
            <a:r>
              <a:rPr lang="es-EC" dirty="0" smtClean="0"/>
              <a:t>así </a:t>
            </a:r>
            <a:r>
              <a:rPr lang="es-EC" dirty="0"/>
              <a:t>como el doblado del eje </a:t>
            </a:r>
            <a:r>
              <a:rPr lang="es-EC" dirty="0" smtClean="0"/>
              <a:t>de unión al freno de mano, por </a:t>
            </a:r>
            <a:r>
              <a:rPr lang="es-EC" dirty="0"/>
              <a:t>lo que se debieron tomar medidas correctivas. </a:t>
            </a:r>
            <a:endParaRPr lang="es-EC" dirty="0" smtClean="0"/>
          </a:p>
          <a:p>
            <a:pPr marL="0" indent="0" algn="just">
              <a:buNone/>
            </a:pPr>
            <a:endParaRPr lang="es-EC" sz="1600" dirty="0"/>
          </a:p>
          <a:p>
            <a:pPr marL="0" indent="0" algn="just">
              <a:buNone/>
            </a:pPr>
            <a:r>
              <a:rPr lang="es-EC" dirty="0" smtClean="0"/>
              <a:t>Como </a:t>
            </a:r>
            <a:r>
              <a:rPr lang="es-EC" dirty="0"/>
              <a:t>primera medida se reemplazaron las ruedas </a:t>
            </a:r>
            <a:r>
              <a:rPr lang="es-EC" dirty="0" smtClean="0"/>
              <a:t>que resistan mayor carga, además </a:t>
            </a:r>
            <a:r>
              <a:rPr lang="es-EC" dirty="0"/>
              <a:t>se redujo el tamaño del eje de sujeción de las ruedas, esto con el fin de que todo el eje ingrese en la rosca y no exista la posibilidad de que se vuelvan a doblar los ejes. </a:t>
            </a:r>
            <a:endParaRPr lang="es-EC" dirty="0" smtClean="0"/>
          </a:p>
          <a:p>
            <a:pPr marL="0" indent="0" algn="just">
              <a:buNone/>
            </a:pPr>
            <a:endParaRPr lang="es-EC" sz="1600" dirty="0"/>
          </a:p>
          <a:p>
            <a:pPr marL="0" indent="0" algn="just">
              <a:buNone/>
            </a:pPr>
            <a:r>
              <a:rPr lang="es-EC" dirty="0" smtClean="0"/>
              <a:t>Con </a:t>
            </a:r>
            <a:r>
              <a:rPr lang="es-EC" dirty="0"/>
              <a:t>las correcciones realizadas el funcionamiento de las ruedas fue el óptimo. </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5" y="2200058"/>
            <a:ext cx="3309217" cy="2457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61778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4638"/>
            <a:ext cx="8229600" cy="778098"/>
          </a:xfrm>
        </p:spPr>
        <p:txBody>
          <a:bodyPr/>
          <a:lstStyle/>
          <a:p>
            <a:r>
              <a:rPr lang="es-EC" dirty="0" smtClean="0"/>
              <a:t>PRUEBAS DE CAMPO</a:t>
            </a:r>
            <a:endParaRPr lang="es-EC" dirty="0"/>
          </a:p>
        </p:txBody>
      </p:sp>
      <p:sp>
        <p:nvSpPr>
          <p:cNvPr id="3" name="2 Marcador de contenido"/>
          <p:cNvSpPr>
            <a:spLocks noGrp="1"/>
          </p:cNvSpPr>
          <p:nvPr>
            <p:ph idx="1"/>
          </p:nvPr>
        </p:nvSpPr>
        <p:spPr>
          <a:xfrm>
            <a:off x="457200" y="1196752"/>
            <a:ext cx="8147248" cy="4824535"/>
          </a:xfrm>
        </p:spPr>
        <p:txBody>
          <a:bodyPr>
            <a:noAutofit/>
          </a:bodyPr>
          <a:lstStyle/>
          <a:p>
            <a:pPr marL="0" indent="0">
              <a:buNone/>
            </a:pPr>
            <a:r>
              <a:rPr lang="es-EC" sz="2400" b="1" dirty="0"/>
              <a:t>AUTONOMÍA DE LA BATERÍA </a:t>
            </a:r>
            <a:r>
              <a:rPr lang="es-EC" sz="2400" b="1" dirty="0" smtClean="0"/>
              <a:t>Y </a:t>
            </a:r>
            <a:r>
              <a:rPr lang="es-EC" sz="2400" b="1" dirty="0"/>
              <a:t>TIEMPO DE CARGA DE LAS BATERÍAS </a:t>
            </a:r>
            <a:endParaRPr lang="es-EC" sz="2400" dirty="0" smtClean="0"/>
          </a:p>
          <a:p>
            <a:pPr marL="0" indent="0">
              <a:buNone/>
            </a:pPr>
            <a:endParaRPr lang="es-EC" sz="1000" dirty="0" smtClean="0"/>
          </a:p>
          <a:p>
            <a:pPr marL="0" indent="0" algn="just">
              <a:buNone/>
            </a:pPr>
            <a:r>
              <a:rPr lang="es-EC" sz="2400" dirty="0" smtClean="0"/>
              <a:t>Durante </a:t>
            </a:r>
            <a:r>
              <a:rPr lang="es-EC" sz="2400" dirty="0"/>
              <a:t>las pruebas también se llevó a cabo un control del tiempo de funcionamiento del vehículo con una carga completa de las baterías, como resultado se obtuvo que, en promedio, una carga de batería permite 1 hora de funcionamiento continuo del </a:t>
            </a:r>
            <a:r>
              <a:rPr lang="es-EC" sz="2400" dirty="0" err="1"/>
              <a:t>Crazy</a:t>
            </a:r>
            <a:r>
              <a:rPr lang="es-EC" sz="2400" dirty="0"/>
              <a:t> Kart. </a:t>
            </a:r>
          </a:p>
          <a:p>
            <a:pPr marL="0" indent="0" algn="just">
              <a:buNone/>
            </a:pPr>
            <a:endParaRPr lang="es-EC" sz="1000" dirty="0"/>
          </a:p>
          <a:p>
            <a:pPr marL="0" indent="0" algn="just">
              <a:buNone/>
            </a:pPr>
            <a:r>
              <a:rPr lang="es-EC" sz="2400" dirty="0" smtClean="0"/>
              <a:t>El </a:t>
            </a:r>
            <a:r>
              <a:rPr lang="es-EC" sz="2400" dirty="0"/>
              <a:t>tiempo estimado de carga desde aproximadamente un 15%, que es la carga remanente con la cual ya no se puede operar el kart, hasta el 100% es de 1 hora 45 minutos por cada batería. Esto dependerá enteramente del cargador que se utilice que en nuestro caso es un cargador </a:t>
            </a:r>
            <a:r>
              <a:rPr lang="es-EC" sz="2400" dirty="0" err="1"/>
              <a:t>multietapa</a:t>
            </a:r>
            <a:r>
              <a:rPr lang="es-EC" sz="2400" dirty="0"/>
              <a:t> de 12V .</a:t>
            </a:r>
          </a:p>
        </p:txBody>
      </p:sp>
    </p:spTree>
    <p:extLst>
      <p:ext uri="{BB962C8B-B14F-4D97-AF65-F5344CB8AC3E}">
        <p14:creationId xmlns:p14="http://schemas.microsoft.com/office/powerpoint/2010/main" val="1735617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806</TotalTime>
  <Words>5280</Words>
  <Application>Microsoft Office PowerPoint</Application>
  <PresentationFormat>Presentación en pantalla (4:3)</PresentationFormat>
  <Paragraphs>1108</Paragraphs>
  <Slides>110</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110</vt:i4>
      </vt:variant>
    </vt:vector>
  </HeadingPairs>
  <TitlesOfParts>
    <vt:vector size="115" baseType="lpstr">
      <vt:lpstr>Arial</vt:lpstr>
      <vt:lpstr>Calibri</vt:lpstr>
      <vt:lpstr>Cambria Math</vt:lpstr>
      <vt:lpstr>Times New Roman</vt:lpstr>
      <vt:lpstr>Tema de Office</vt:lpstr>
      <vt:lpstr>“DISEÑO Y CONSTRUCCIÓN DE UN MINI VEHICULO ELÉCTRICO DE DRIFTING DENOMINADO “CRAZY KART” ”   Directores:                 Autores:     Ing. Ángelo Villavicencio  Gabriel Tapia Guerrero     Ing. Fernando Olmedo   Diego Velásquez Albán</vt:lpstr>
      <vt:lpstr>ANTECEDENTES </vt:lpstr>
      <vt:lpstr>DEFINICIÓN DEL PROBLEMA</vt:lpstr>
      <vt:lpstr>JUSTIFICACIÓN E IMPORTANCIA </vt:lpstr>
      <vt:lpstr>ALCANCE</vt:lpstr>
      <vt:lpstr>OBJETIVO GENERAL </vt:lpstr>
      <vt:lpstr>OBJETIVOS ESPECÍFICOS </vt:lpstr>
      <vt:lpstr>VEHÍCULOS DE RECREACIÓN ELÉCTRICOS </vt:lpstr>
      <vt:lpstr>VEHÍCULOS DE RECREACIÓN ELÉCTRICOS </vt:lpstr>
      <vt:lpstr>VEHÍCULOS DE RECREACIÓN ELÉCTRICOS </vt:lpstr>
      <vt:lpstr>IMPLEMENTACIÓN DE MOTORES ELÉCTRICOS EN KARTS</vt:lpstr>
      <vt:lpstr>ESPECIFICACIONES TÉCNICAS DEL VEHÍCULO </vt:lpstr>
      <vt:lpstr>ELEMENTOS CONSTITUTIVOS </vt:lpstr>
      <vt:lpstr>ELEMENTOS CONSTITUTIVOS </vt:lpstr>
      <vt:lpstr>ELEMENTOS CONSTITUTIVOS </vt:lpstr>
      <vt:lpstr>ELEMENTOS CONSTITUTIVOS </vt:lpstr>
      <vt:lpstr>ELEMENTOS CONSTITUTIVOS </vt:lpstr>
      <vt:lpstr>ELEMENTOS CONSTITUTIVOS </vt:lpstr>
      <vt:lpstr>ESTRUCTURAS DE VEHÍCULOS</vt:lpstr>
      <vt:lpstr>Presentación de PowerPoint</vt:lpstr>
      <vt:lpstr>TECNOLOGÍA ELÉCTRICA  </vt:lpstr>
      <vt:lpstr>MOTORES ELÉCTRICOS  </vt:lpstr>
      <vt:lpstr>CONTROLADORES</vt:lpstr>
      <vt:lpstr>BATERÍAS  </vt:lpstr>
      <vt:lpstr>REQUISITOS Y RESTRICCIONES</vt:lpstr>
      <vt:lpstr>DISEÑO DE CHASIS </vt:lpstr>
      <vt:lpstr>DISEÑO DEL CHASIS</vt:lpstr>
      <vt:lpstr>DISEÑO DEL CHASIS</vt:lpstr>
      <vt:lpstr>DISEÑO DEL CHASIS</vt:lpstr>
      <vt:lpstr>DISEÑO DEL CHASIS</vt:lpstr>
      <vt:lpstr>DISEÑO DEL CHASIS</vt:lpstr>
      <vt:lpstr>DISEÑO DEL CHASIS</vt:lpstr>
      <vt:lpstr>DISEÑO DEL CHASIS</vt:lpstr>
      <vt:lpstr>DISEÑO DEL CHASIS</vt:lpstr>
      <vt:lpstr>DISEÑO DEL CHASIS</vt:lpstr>
      <vt:lpstr>DISEÑO DEL CHASIS</vt:lpstr>
      <vt:lpstr>DISEÑO DEL CHASIS</vt:lpstr>
      <vt:lpstr>VALIDACIÓN Y MODELADO DEL CHASIS </vt:lpstr>
      <vt:lpstr>ESTUDIO DEL CHASIS </vt:lpstr>
      <vt:lpstr>RESULTADOS</vt:lpstr>
      <vt:lpstr>RESULTADOS</vt:lpstr>
      <vt:lpstr>RESULTADOS</vt:lpstr>
      <vt:lpstr>SELECCIÓN DEL MOTOR</vt:lpstr>
      <vt:lpstr>SELECCIÓN DEL MOTOR</vt:lpstr>
      <vt:lpstr>SELECCIÓN DEL MOTOR</vt:lpstr>
      <vt:lpstr>SELECCIÓN DEL MOTOR</vt:lpstr>
      <vt:lpstr>SELECCIÓN DEL MOTOR</vt:lpstr>
      <vt:lpstr>SELECCIÓN DEL MOTOR</vt:lpstr>
      <vt:lpstr>SELECCIÓN DEL MOTOR</vt:lpstr>
      <vt:lpstr>DISEÑO DEL SISTEMA DE TRANSMISIÓN  </vt:lpstr>
      <vt:lpstr>CALCULO DEL LARGO DE LA CADENA </vt:lpstr>
      <vt:lpstr>DISEÑO DEL EJE DE TRANSMISIÓN  </vt:lpstr>
      <vt:lpstr>Presentación de PowerPoint</vt:lpstr>
      <vt:lpstr>Presentación de PowerPoint</vt:lpstr>
      <vt:lpstr>Presentación de PowerPoint</vt:lpstr>
      <vt:lpstr>Presentación de PowerPoint</vt:lpstr>
      <vt:lpstr>Presentación de PowerPoint</vt:lpstr>
      <vt:lpstr>Presentación de PowerPoint</vt:lpstr>
      <vt:lpstr>DISEÑO DE LA BARRA DE DIRECCIÓN  </vt:lpstr>
      <vt:lpstr>Presentación de PowerPoint</vt:lpstr>
      <vt:lpstr>CALCULO DEL MATERIAL DE LA BARRA </vt:lpstr>
      <vt:lpstr>SELECCIÓN DE COMPONENTES BATERÍAS   </vt:lpstr>
      <vt:lpstr>SELECCIÓN DEL CONTROLADOR </vt:lpstr>
      <vt:lpstr>SELECCIÓN DEL PEDAL </vt:lpstr>
      <vt:lpstr>ESQUEMA DE CONEXIÓN ELÉCTRICA</vt:lpstr>
      <vt:lpstr>FABRICACIÓN</vt:lpstr>
      <vt:lpstr>CONSTRUCCIÓN DEL CHASIS</vt:lpstr>
      <vt:lpstr>CONSTRUCCIÓN DEL CHASIS</vt:lpstr>
      <vt:lpstr>CONSTRUCCIÓN DEL FRENO DE MANO</vt:lpstr>
      <vt:lpstr>CONSTRUCCIÓN DEL FRENO DE MANO</vt:lpstr>
      <vt:lpstr>CONSTRUCCIÓN DEL FRENO DE MANO</vt:lpstr>
      <vt:lpstr>CONSTRUCCIÓN DEL FRENO DE MANO</vt:lpstr>
      <vt:lpstr>CONSTRUCCIÓN DEL FRENO DE MANO</vt:lpstr>
      <vt:lpstr>CONSTRUCCIÓN DEL SISTEMA DE DIRECCIÓN</vt:lpstr>
      <vt:lpstr>CONSTRUCCIÓN DEL SISTEMA DE DIRECCIÓN </vt:lpstr>
      <vt:lpstr>CONSTRUCCIÓN DEL SISTEMA DE DIRECCIÓN </vt:lpstr>
      <vt:lpstr>CONSTRUCCIÓN DEL SISTEMA DE DIRECCIÓN </vt:lpstr>
      <vt:lpstr>CONSTRUCCIÓN DEL SISTEMA DE TRANSMISIÓN </vt:lpstr>
      <vt:lpstr>CONSTRUCCIÓN DEL SISTEMA DE TRANSMISIÓN </vt:lpstr>
      <vt:lpstr>CONSTRUCCIÓN DEL SISTEMA DE TRANSMISIÓN </vt:lpstr>
      <vt:lpstr>CONSTRUCCIÓN DEL SISTEMA DE TRANSMISIÓN </vt:lpstr>
      <vt:lpstr>SELECCIÓN DE ACCESORIOS, ELEMENTOS DE SEGURIDAD Y CONFORT </vt:lpstr>
      <vt:lpstr>Presentación de PowerPoint</vt:lpstr>
      <vt:lpstr>Presentación de PowerPoint</vt:lpstr>
      <vt:lpstr>MONTAJE DE COMPONENTES  </vt:lpstr>
      <vt:lpstr>Presentación de PowerPoint</vt:lpstr>
      <vt:lpstr>Presentación de PowerPoint</vt:lpstr>
      <vt:lpstr>Presentación de PowerPoint</vt:lpstr>
      <vt:lpstr>Presentación de PowerPoint</vt:lpstr>
      <vt:lpstr>Presentación de PowerPoint</vt:lpstr>
      <vt:lpstr>MONTAJE DEL SISTEMA ELÉCTRICO  </vt:lpstr>
      <vt:lpstr>Presentación de PowerPoint</vt:lpstr>
      <vt:lpstr>PRUEBAS DE CAMPO</vt:lpstr>
      <vt:lpstr>PRUEBAS DE CAMPO</vt:lpstr>
      <vt:lpstr>PRUEBAS DE CAMPO</vt:lpstr>
      <vt:lpstr>PRUEBAS DE CAMPO</vt:lpstr>
      <vt:lpstr>PRUEBAS DE CAMPO</vt:lpstr>
      <vt:lpstr>PRUEBAS DE CAMPO</vt:lpstr>
      <vt:lpstr>PRUEBAS DE CAMPO</vt:lpstr>
      <vt:lpstr>ANÁLISIS DE COSTOS </vt:lpstr>
      <vt:lpstr>Presentación de PowerPoint</vt:lpstr>
      <vt:lpstr>Presentación de PowerPoint</vt:lpstr>
      <vt:lpstr>Costos indirectos de componentes electrónicos    </vt:lpstr>
      <vt:lpstr>Presentación de PowerPoint</vt:lpstr>
      <vt:lpstr>COSTO TOTAL</vt:lpstr>
      <vt:lpstr>CONCLUSIONES Y RECOMENDACIONES</vt:lpstr>
      <vt:lpstr>CONCLUSIONES</vt:lpstr>
      <vt:lpstr>CONCLUSIONES</vt:lpstr>
      <vt:lpstr>RECOMENDACIONES </vt:lpstr>
      <vt:lpstr>GRACIAS POR SU ATENCIÓN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Dafecompu</dc:creator>
  <cp:lastModifiedBy>diego velasquez</cp:lastModifiedBy>
  <cp:revision>58</cp:revision>
  <dcterms:created xsi:type="dcterms:W3CDTF">2015-11-20T02:09:26Z</dcterms:created>
  <dcterms:modified xsi:type="dcterms:W3CDTF">2015-12-09T13:47:28Z</dcterms:modified>
</cp:coreProperties>
</file>